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59"/>
  </p:notesMasterIdLst>
  <p:handoutMasterIdLst>
    <p:handoutMasterId r:id="rId60"/>
  </p:handoutMasterIdLst>
  <p:sldIdLst>
    <p:sldId id="260" r:id="rId2"/>
    <p:sldId id="569" r:id="rId3"/>
    <p:sldId id="570" r:id="rId4"/>
    <p:sldId id="568" r:id="rId5"/>
    <p:sldId id="572" r:id="rId6"/>
    <p:sldId id="571" r:id="rId7"/>
    <p:sldId id="516" r:id="rId8"/>
    <p:sldId id="553" r:id="rId9"/>
    <p:sldId id="573" r:id="rId10"/>
    <p:sldId id="513" r:id="rId11"/>
    <p:sldId id="517" r:id="rId12"/>
    <p:sldId id="518" r:id="rId13"/>
    <p:sldId id="519" r:id="rId14"/>
    <p:sldId id="554" r:id="rId15"/>
    <p:sldId id="520" r:id="rId16"/>
    <p:sldId id="521" r:id="rId17"/>
    <p:sldId id="555" r:id="rId18"/>
    <p:sldId id="522" r:id="rId19"/>
    <p:sldId id="556" r:id="rId20"/>
    <p:sldId id="523" r:id="rId21"/>
    <p:sldId id="524" r:id="rId22"/>
    <p:sldId id="525" r:id="rId23"/>
    <p:sldId id="557" r:id="rId24"/>
    <p:sldId id="526" r:id="rId25"/>
    <p:sldId id="527" r:id="rId26"/>
    <p:sldId id="558" r:id="rId27"/>
    <p:sldId id="528" r:id="rId28"/>
    <p:sldId id="559" r:id="rId29"/>
    <p:sldId id="529" r:id="rId30"/>
    <p:sldId id="530" r:id="rId31"/>
    <p:sldId id="574" r:id="rId32"/>
    <p:sldId id="566" r:id="rId33"/>
    <p:sldId id="531" r:id="rId34"/>
    <p:sldId id="532" r:id="rId35"/>
    <p:sldId id="533" r:id="rId36"/>
    <p:sldId id="534" r:id="rId37"/>
    <p:sldId id="535" r:id="rId38"/>
    <p:sldId id="536" r:id="rId39"/>
    <p:sldId id="560" r:id="rId40"/>
    <p:sldId id="537" r:id="rId41"/>
    <p:sldId id="538" r:id="rId42"/>
    <p:sldId id="539" r:id="rId43"/>
    <p:sldId id="561" r:id="rId44"/>
    <p:sldId id="540" r:id="rId45"/>
    <p:sldId id="562" r:id="rId46"/>
    <p:sldId id="541" r:id="rId47"/>
    <p:sldId id="542" r:id="rId48"/>
    <p:sldId id="563" r:id="rId49"/>
    <p:sldId id="567" r:id="rId50"/>
    <p:sldId id="543" r:id="rId51"/>
    <p:sldId id="564" r:id="rId52"/>
    <p:sldId id="544" r:id="rId53"/>
    <p:sldId id="565" r:id="rId54"/>
    <p:sldId id="545" r:id="rId55"/>
    <p:sldId id="546" r:id="rId56"/>
    <p:sldId id="515" r:id="rId57"/>
    <p:sldId id="401" r:id="rId58"/>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505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25/01/2012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DAB1C04-249E-44AD-9363-34BABA53BA88}" type="slidenum">
              <a:rPr lang="en-US"/>
              <a:pPr/>
              <a:t>7</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z="1400" smtClean="0"/>
              <a:t>Have you ever wondered why we buy so much clothing from other countries?</a:t>
            </a:r>
          </a:p>
          <a:p>
            <a:pPr eaLnBrk="1" hangingPunct="1"/>
            <a:r>
              <a:rPr lang="en-US" sz="1400" smtClean="0"/>
              <a:t>U.S. manufacturers know how to make clothing, in fact, much of clothing worn by Americans used to be made in the U.S.  </a:t>
            </a:r>
          </a:p>
          <a:p>
            <a:pPr eaLnBrk="1" hangingPunct="1"/>
            <a:r>
              <a:rPr lang="en-US" sz="1400" smtClean="0"/>
              <a:t>Now, however, the U.S. buys a lot of its textiles from places like Honduras and Guatemala.  </a:t>
            </a:r>
          </a:p>
          <a:p>
            <a:pPr eaLnBrk="1" hangingPunct="1"/>
            <a:r>
              <a:rPr lang="en-US" sz="1400" smtClean="0"/>
              <a:t>Why does Ford assemble cars made for the American market in Mexico, while BMW and Nissan manufacture cars for Americans in the U.S.?  </a:t>
            </a:r>
          </a:p>
          <a:p>
            <a:pPr eaLnBrk="1" hangingPunct="1"/>
            <a:r>
              <a:rPr lang="en-US" sz="1400" smtClean="0"/>
              <a:t>These are questions that economists have tried to answer for many years, and in this chapter we’ll look at patterns of trade and explore some of the theories that have been used to explain those patterns.</a:t>
            </a:r>
          </a:p>
          <a:p>
            <a:pPr eaLnBrk="1" hangingPunct="1"/>
            <a:r>
              <a:rPr lang="en-US" sz="1400" smtClean="0"/>
              <a:t>First though, a definition. </a:t>
            </a:r>
            <a:r>
              <a:rPr lang="en-US" sz="1400" b="1" smtClean="0"/>
              <a:t>Free trade </a:t>
            </a:r>
            <a:r>
              <a:rPr lang="en-US" sz="1400" smtClean="0"/>
              <a:t>refers to a situation where a government does not attempt to influence through quotas or duties what its citizens can buy from another country or what they can produce and sell to another country.</a:t>
            </a:r>
          </a:p>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DAB1C04-249E-44AD-9363-34BABA53BA88}" type="slidenum">
              <a:rPr lang="en-US"/>
              <a:pPr/>
              <a:t>8</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z="1400" smtClean="0"/>
              <a:t>Have you ever wondered why we buy so much clothing from other countries?</a:t>
            </a:r>
          </a:p>
          <a:p>
            <a:pPr eaLnBrk="1" hangingPunct="1"/>
            <a:r>
              <a:rPr lang="en-US" sz="1400" smtClean="0"/>
              <a:t>U.S. manufacturers know how to make clothing, in fact, much of clothing worn by Americans used to be made in the U.S.  </a:t>
            </a:r>
          </a:p>
          <a:p>
            <a:pPr eaLnBrk="1" hangingPunct="1"/>
            <a:r>
              <a:rPr lang="en-US" sz="1400" smtClean="0"/>
              <a:t>Now, however, the U.S. buys a lot of its textiles from places like Honduras and Guatemala.  </a:t>
            </a:r>
          </a:p>
          <a:p>
            <a:pPr eaLnBrk="1" hangingPunct="1"/>
            <a:r>
              <a:rPr lang="en-US" sz="1400" smtClean="0"/>
              <a:t>Why does Ford assemble cars made for the American market in Mexico, while BMW and Nissan manufacture cars for Americans in the U.S.?  </a:t>
            </a:r>
          </a:p>
          <a:p>
            <a:pPr eaLnBrk="1" hangingPunct="1"/>
            <a:r>
              <a:rPr lang="en-US" sz="1400" smtClean="0"/>
              <a:t>These are questions that economists have tried to answer for many years, and in this chapter we’ll look at patterns of trade and explore some of the theories that have been used to explain those patterns.</a:t>
            </a:r>
          </a:p>
          <a:p>
            <a:pPr eaLnBrk="1" hangingPunct="1"/>
            <a:r>
              <a:rPr lang="en-US" sz="1400" smtClean="0"/>
              <a:t>First though, a definition. </a:t>
            </a:r>
            <a:r>
              <a:rPr lang="en-US" sz="1400" b="1" smtClean="0"/>
              <a:t>Free trade </a:t>
            </a:r>
            <a:r>
              <a:rPr lang="en-US" sz="1400" smtClean="0"/>
              <a:t>refers to a situation where a government does not attempt to influence through quotas or duties what its citizens can buy from another country or what they can produce and sell to another country.</a:t>
            </a:r>
          </a:p>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4AAD064A-63AD-48CB-A9CC-E130BB025439}" type="slidenum">
              <a:rPr lang="en-US"/>
              <a:pPr/>
              <a:t>11</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90000"/>
              </a:lnSpc>
            </a:pPr>
            <a:r>
              <a:rPr lang="en-US" sz="1000" smtClean="0"/>
              <a:t>Economists have debated the merits of free trade for centuries.  In fact, we’ll begin our discussion of trade theory with mercantilism, a 16th and 17th century philosophy that encouraged countries to increase exports and limit imports.  </a:t>
            </a:r>
          </a:p>
          <a:p>
            <a:pPr eaLnBrk="1" hangingPunct="1">
              <a:lnSpc>
                <a:spcPct val="90000"/>
              </a:lnSpc>
            </a:pPr>
            <a:r>
              <a:rPr lang="en-US" sz="1000" smtClean="0"/>
              <a:t>Then, we’ll go on to the theories advocated by Adam Smith and David Ricardo who promoted the notion of free trade, or a situation where government allows market forces to work, and doesn’t intervene with quotas or duties to influence what citizens can buy from other countries, or sell to other countries.  </a:t>
            </a:r>
          </a:p>
          <a:p>
            <a:pPr eaLnBrk="1" hangingPunct="1">
              <a:lnSpc>
                <a:spcPct val="90000"/>
              </a:lnSpc>
            </a:pPr>
            <a:r>
              <a:rPr lang="en-US" sz="1000" smtClean="0"/>
              <a:t>Smith and Ricardo promoted the idea that international trade allows a country to specialize in the manufacture and export of products that it can produce efficiently, and import products that can be produced more efficiently in other countries.</a:t>
            </a:r>
          </a:p>
          <a:p>
            <a:pPr eaLnBrk="1" hangingPunct="1">
              <a:lnSpc>
                <a:spcPct val="90000"/>
              </a:lnSpc>
            </a:pPr>
            <a:r>
              <a:rPr lang="en-US" sz="1000" smtClean="0"/>
              <a:t>Their work was later extended by Eli Heckscher and Bertil Ohlin.</a:t>
            </a:r>
          </a:p>
          <a:p>
            <a:pPr eaLnBrk="1" hangingPunct="1">
              <a:lnSpc>
                <a:spcPct val="90000"/>
              </a:lnSpc>
            </a:pPr>
            <a:r>
              <a:rPr lang="en-US" sz="1000" smtClean="0"/>
              <a:t>You probably don’t need trade theories to explain some patterns of trade—it’s easy to see why Saudi Arabia exports oil and Brazil exports coffee, but it’s much harder to explain why Switzerland exports watches and pharmaceuticals, or why Japan exports consumer electronics.</a:t>
            </a:r>
          </a:p>
          <a:p>
            <a:pPr eaLnBrk="1" hangingPunct="1">
              <a:lnSpc>
                <a:spcPct val="90000"/>
              </a:lnSpc>
            </a:pPr>
            <a:r>
              <a:rPr lang="en-US" sz="1000" smtClean="0"/>
              <a:t>Ray Vernon answered some of these questions with his product life cycle theory that followed the production of a product over time. </a:t>
            </a:r>
          </a:p>
          <a:p>
            <a:pPr eaLnBrk="1" hangingPunct="1">
              <a:lnSpc>
                <a:spcPct val="90000"/>
              </a:lnSpc>
            </a:pPr>
            <a:r>
              <a:rPr lang="en-US" sz="1000" smtClean="0"/>
              <a:t>Paul Krugman also attempted to answer these questions with his so called, new trade theory.  </a:t>
            </a:r>
          </a:p>
          <a:p>
            <a:pPr eaLnBrk="1" hangingPunct="1">
              <a:lnSpc>
                <a:spcPct val="90000"/>
              </a:lnSpc>
            </a:pPr>
            <a:r>
              <a:rPr lang="en-US" sz="1000" smtClean="0"/>
              <a:t>He argued that in some industries, the world market can only support a few firms, and that the firms that are able to build a competitive position early, will be difficult to challenge.  </a:t>
            </a:r>
          </a:p>
          <a:p>
            <a:pPr eaLnBrk="1" hangingPunct="1">
              <a:lnSpc>
                <a:spcPct val="90000"/>
              </a:lnSpc>
            </a:pPr>
            <a:r>
              <a:rPr lang="en-US" sz="1000" smtClean="0"/>
              <a:t>Think of the large commercial aircraft industry for example.  How many companies can you think of?  Probably just two—Boeing and Airbus Industries.  </a:t>
            </a:r>
          </a:p>
          <a:p>
            <a:pPr eaLnBrk="1" hangingPunct="1">
              <a:lnSpc>
                <a:spcPct val="90000"/>
              </a:lnSpc>
            </a:pPr>
            <a:r>
              <a:rPr lang="en-US" sz="1000" smtClean="0"/>
              <a:t>Michael Porter extended Krugman’s work with his theory of national competitive advantage.  </a:t>
            </a:r>
          </a:p>
          <a:p>
            <a:pPr eaLnBrk="1" hangingPunct="1">
              <a:lnSpc>
                <a:spcPct val="90000"/>
              </a:lnSpc>
            </a:pPr>
            <a:r>
              <a:rPr lang="en-US" sz="1000" smtClean="0"/>
              <a:t>Porter argued that a county’s ability to be successful in certain industries depends not only on factor endowments, but also on domestic demand and domestic rivalry. </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7CC96505-D546-468A-8F75-E0BB1C1BB330}" type="slidenum">
              <a:rPr lang="en-US"/>
              <a:pPr/>
              <a:t>12</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The main point that Smith, Ricardo, and Heckscher-Ohlin made is that it’s beneficial for countries to trade with each other, even when they could be self-sufficient.  </a:t>
            </a:r>
          </a:p>
          <a:p>
            <a:pPr eaLnBrk="1" hangingPunct="1"/>
            <a:r>
              <a:rPr lang="en-US" smtClean="0"/>
              <a:t>They tried to answer the question that we asked above—why should the U.S. buy textiles from other countries when it could produce them itself?  </a:t>
            </a:r>
          </a:p>
          <a:p>
            <a:pPr eaLnBrk="1" hangingPunct="1"/>
            <a:r>
              <a:rPr lang="en-US" smtClean="0"/>
              <a:t>As we’ll explain later, Smith, Ricardo, and Heckscher-Ohlin showed that if countries specialized in the production and export of products that they produced most efficiently, they could trade for products that could be produced more efficiently in other countries. </a:t>
            </a:r>
          </a:p>
          <a:p>
            <a:pPr eaLnBrk="1" hangingPunct="1"/>
            <a:r>
              <a:rPr lang="en-US" smtClean="0"/>
              <a:t>What role does government play in trade theory?  </a:t>
            </a:r>
          </a:p>
          <a:p>
            <a:pPr eaLnBrk="1" hangingPunct="1"/>
            <a:r>
              <a:rPr lang="en-US" smtClean="0"/>
              <a:t>Well, it depends.  </a:t>
            </a:r>
          </a:p>
          <a:p>
            <a:pPr eaLnBrk="1" hangingPunct="1"/>
            <a:r>
              <a:rPr lang="en-US" smtClean="0"/>
              <a:t>Mercantilism suggested that government should be involved in helping to promote exports and limit imports, while Smith, Ricardo, and Heckscher-Ohlin argued that government should stay out of trade and market forces should influence how countries trade.</a:t>
            </a:r>
            <a:r>
              <a:rPr lang="en-US" sz="1400" smtClean="0"/>
              <a:t> </a:t>
            </a:r>
          </a:p>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475D56DB-8DF5-486E-B061-0ADEFDA477F2}" type="slidenum">
              <a:rPr lang="en-US"/>
              <a:pPr/>
              <a:t>13</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Now that you have got an overview of the various theories, let’s look at them in more depth.  We’ll start with mercantilism.</a:t>
            </a:r>
          </a:p>
          <a:p>
            <a:pPr eaLnBrk="1" hangingPunct="1"/>
            <a:r>
              <a:rPr lang="en-US" smtClean="0"/>
              <a:t>The main idea behind the </a:t>
            </a:r>
            <a:r>
              <a:rPr lang="en-US" b="1" smtClean="0"/>
              <a:t>mercantilist philosophy,</a:t>
            </a:r>
            <a:r>
              <a:rPr lang="en-US" smtClean="0"/>
              <a:t> which</a:t>
            </a:r>
            <a:r>
              <a:rPr lang="en-US" b="1" smtClean="0"/>
              <a:t> </a:t>
            </a:r>
            <a:r>
              <a:rPr lang="en-US" smtClean="0"/>
              <a:t>was around in the mid-16th century, was that the accumulation of gold and sliver were essential to the wealth, and power of a nation.  </a:t>
            </a:r>
          </a:p>
          <a:p>
            <a:pPr eaLnBrk="1" hangingPunct="1"/>
            <a:r>
              <a:rPr lang="en-US" smtClean="0"/>
              <a:t>So, it was in the best interests of a country to try to maximize its holdings of gold and silver by encouraging exports and discouraging imports.</a:t>
            </a:r>
          </a:p>
          <a:p>
            <a:pPr eaLnBrk="1" hangingPunct="1"/>
            <a:r>
              <a:rPr lang="en-US" smtClean="0"/>
              <a:t>In order to achieve this goal, imports were limited through tariffs and quotas, while exports were maximized through government subsidies.</a:t>
            </a:r>
          </a:p>
          <a:p>
            <a:pPr eaLnBrk="1" hangingPunct="1"/>
            <a:r>
              <a:rPr lang="en-US" smtClean="0"/>
              <a:t>A key flaw in the philosophy however, was that it was a </a:t>
            </a:r>
            <a:r>
              <a:rPr lang="en-US" b="1" smtClean="0"/>
              <a:t>zero-sum game</a:t>
            </a:r>
            <a:r>
              <a:rPr lang="en-US" smtClean="0"/>
              <a:t>. </a:t>
            </a:r>
          </a:p>
          <a:p>
            <a:pPr eaLnBrk="1" hangingPunct="1"/>
            <a:r>
              <a:rPr lang="en-US" smtClean="0"/>
              <a:t>A country could only achieve its goal of maximizing a </a:t>
            </a:r>
            <a:r>
              <a:rPr lang="en-US" b="1" smtClean="0"/>
              <a:t>trade surplus</a:t>
            </a:r>
            <a:r>
              <a:rPr lang="en-US" smtClean="0"/>
              <a:t> at the expense of another nation.  </a:t>
            </a:r>
          </a:p>
          <a:p>
            <a:pPr eaLnBrk="1" hangingPunct="1"/>
            <a:r>
              <a:rPr lang="en-US" smtClean="0"/>
              <a:t>In other words, if one country successfully exported more than it imported, and consequently increased its holdings of gold and silver, another country would fail to achieve a trade surplus.  </a:t>
            </a:r>
          </a:p>
          <a:p>
            <a:pPr eaLnBrk="1" hangingPunct="1"/>
            <a:r>
              <a:rPr lang="en-US" smtClean="0"/>
              <a:t>This other country would in fact buy more than it sold, see its gold and silver leave the country, and become a weaker nation!</a:t>
            </a:r>
          </a:p>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475D56DB-8DF5-486E-B061-0ADEFDA477F2}" type="slidenum">
              <a:rPr lang="en-US"/>
              <a:pPr/>
              <a:t>14</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Now that you have got an overview of the various theories, let’s look at them in more depth.  We’ll start with mercantilism.</a:t>
            </a:r>
          </a:p>
          <a:p>
            <a:pPr eaLnBrk="1" hangingPunct="1"/>
            <a:r>
              <a:rPr lang="en-US" smtClean="0"/>
              <a:t>The main idea behind the </a:t>
            </a:r>
            <a:r>
              <a:rPr lang="en-US" b="1" smtClean="0"/>
              <a:t>mercantilist philosophy,</a:t>
            </a:r>
            <a:r>
              <a:rPr lang="en-US" smtClean="0"/>
              <a:t> which</a:t>
            </a:r>
            <a:r>
              <a:rPr lang="en-US" b="1" smtClean="0"/>
              <a:t> </a:t>
            </a:r>
            <a:r>
              <a:rPr lang="en-US" smtClean="0"/>
              <a:t>was around in the mid-16th century, was that the accumulation of gold and sliver were essential to the wealth, and power of a nation.  </a:t>
            </a:r>
          </a:p>
          <a:p>
            <a:pPr eaLnBrk="1" hangingPunct="1"/>
            <a:r>
              <a:rPr lang="en-US" smtClean="0"/>
              <a:t>So, it was in the best interests of a country to try to maximize its holdings of gold and silver by encouraging exports and discouraging imports.</a:t>
            </a:r>
          </a:p>
          <a:p>
            <a:pPr eaLnBrk="1" hangingPunct="1"/>
            <a:r>
              <a:rPr lang="en-US" smtClean="0"/>
              <a:t>In order to achieve this goal, imports were limited through tariffs and quotas, while exports were maximized through government subsidies.</a:t>
            </a:r>
          </a:p>
          <a:p>
            <a:pPr eaLnBrk="1" hangingPunct="1"/>
            <a:r>
              <a:rPr lang="en-US" smtClean="0"/>
              <a:t>A key flaw in the philosophy however, was that it was a </a:t>
            </a:r>
            <a:r>
              <a:rPr lang="en-US" b="1" smtClean="0"/>
              <a:t>zero-sum game</a:t>
            </a:r>
            <a:r>
              <a:rPr lang="en-US" smtClean="0"/>
              <a:t>. </a:t>
            </a:r>
          </a:p>
          <a:p>
            <a:pPr eaLnBrk="1" hangingPunct="1"/>
            <a:r>
              <a:rPr lang="en-US" smtClean="0"/>
              <a:t>A country could only achieve its goal of maximizing a </a:t>
            </a:r>
            <a:r>
              <a:rPr lang="en-US" b="1" smtClean="0"/>
              <a:t>trade surplus</a:t>
            </a:r>
            <a:r>
              <a:rPr lang="en-US" smtClean="0"/>
              <a:t> at the expense of another nation.  </a:t>
            </a:r>
          </a:p>
          <a:p>
            <a:pPr eaLnBrk="1" hangingPunct="1"/>
            <a:r>
              <a:rPr lang="en-US" smtClean="0"/>
              <a:t>In other words, if one country successfully exported more than it imported, and consequently increased its holdings of gold and silver, another country would fail to achieve a trade surplus.  </a:t>
            </a:r>
          </a:p>
          <a:p>
            <a:pPr eaLnBrk="1" hangingPunct="1"/>
            <a:r>
              <a:rPr lang="en-US" smtClean="0"/>
              <a:t>This other country would in fact buy more than it sold, see its gold and silver leave the country, and become a weaker nation!</a:t>
            </a:r>
          </a:p>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00628AB-9E16-4D2F-9AB3-0E155AB29140}" type="slidenum">
              <a:rPr lang="en-US"/>
              <a:pPr/>
              <a:t>15</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z="1400" smtClean="0"/>
              <a:t>Adam Smith challenged the mercantilist philosophy and its zero-sum approach to trade.  </a:t>
            </a:r>
          </a:p>
          <a:p>
            <a:pPr eaLnBrk="1" hangingPunct="1"/>
            <a:r>
              <a:rPr lang="en-US" sz="1400" smtClean="0"/>
              <a:t>Smith argued, in his 1776 landmark book, </a:t>
            </a:r>
            <a:r>
              <a:rPr lang="en-US" sz="1400" i="1" smtClean="0"/>
              <a:t>The Wealth of Nations,</a:t>
            </a:r>
            <a:r>
              <a:rPr lang="en-US" sz="1400" smtClean="0"/>
              <a:t> that free trade, or trade without government intervention, could be beneficial to countries if each country produced and exported those products in which it was most efficient, or in his words, those products in which the country had an </a:t>
            </a:r>
            <a:r>
              <a:rPr lang="en-US" sz="1400" b="1" smtClean="0"/>
              <a:t>absolute advantage</a:t>
            </a:r>
            <a:r>
              <a:rPr lang="en-US" sz="1400" smtClean="0"/>
              <a:t>. </a:t>
            </a:r>
          </a:p>
          <a:p>
            <a:pPr eaLnBrk="1" hangingPunct="1"/>
            <a:r>
              <a:rPr lang="en-US" sz="1400" smtClean="0"/>
              <a:t>Smith argued that if countries specialized in the production of goods in which they had an absolute advantage they could then trade these goods for the goods produced by other countries. </a:t>
            </a:r>
          </a:p>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C4B64405-A084-439E-AE7D-088601111574}" type="slidenum">
              <a:rPr lang="en-US"/>
              <a:pPr/>
              <a:t>16</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lnSpc>
                <a:spcPct val="80000"/>
              </a:lnSpc>
            </a:pPr>
            <a:r>
              <a:rPr lang="en-US" smtClean="0"/>
              <a:t>Let’s look at an example of Smith’s ideas. </a:t>
            </a:r>
          </a:p>
          <a:p>
            <a:pPr eaLnBrk="1" hangingPunct="1">
              <a:lnSpc>
                <a:spcPct val="80000"/>
              </a:lnSpc>
            </a:pPr>
            <a:r>
              <a:rPr lang="en-US" smtClean="0"/>
              <a:t>Assume that two countries, Ghana and South Korea, both have 200 units of resources that they could use either to produce rice or to produce cocoa.  </a:t>
            </a:r>
          </a:p>
          <a:p>
            <a:pPr eaLnBrk="1" hangingPunct="1">
              <a:lnSpc>
                <a:spcPct val="80000"/>
              </a:lnSpc>
            </a:pPr>
            <a:r>
              <a:rPr lang="en-US" smtClean="0"/>
              <a:t>Now, suppose that in Ghana, it takes 10 units of resources to produce one ton of cocoa, and 20 units of resources to produce one ton of rice.  </a:t>
            </a:r>
          </a:p>
          <a:p>
            <a:pPr eaLnBrk="1" hangingPunct="1">
              <a:lnSpc>
                <a:spcPct val="80000"/>
              </a:lnSpc>
            </a:pPr>
            <a:r>
              <a:rPr lang="en-US" smtClean="0"/>
              <a:t>What could Ghana produce?  </a:t>
            </a:r>
          </a:p>
          <a:p>
            <a:pPr eaLnBrk="1" hangingPunct="1">
              <a:lnSpc>
                <a:spcPct val="80000"/>
              </a:lnSpc>
            </a:pPr>
            <a:r>
              <a:rPr lang="en-US" smtClean="0"/>
              <a:t>Well, Ghana could use all of its resources to produce 20 tons of cocoa, or it could put all of its resources into the production of 10 tons of rice.  </a:t>
            </a:r>
          </a:p>
          <a:p>
            <a:pPr eaLnBrk="1" hangingPunct="1">
              <a:lnSpc>
                <a:spcPct val="80000"/>
              </a:lnSpc>
            </a:pPr>
            <a:r>
              <a:rPr lang="en-US" smtClean="0"/>
              <a:t>Or, Ghana could produce some combination of rice and cocoa. </a:t>
            </a:r>
          </a:p>
          <a:p>
            <a:pPr eaLnBrk="1" hangingPunct="1">
              <a:lnSpc>
                <a:spcPct val="80000"/>
              </a:lnSpc>
            </a:pPr>
            <a:r>
              <a:rPr lang="en-US" smtClean="0"/>
              <a:t>What about South Korea?  </a:t>
            </a:r>
          </a:p>
          <a:p>
            <a:pPr eaLnBrk="1" hangingPunct="1">
              <a:lnSpc>
                <a:spcPct val="80000"/>
              </a:lnSpc>
            </a:pPr>
            <a:r>
              <a:rPr lang="en-US" smtClean="0"/>
              <a:t>Suppose in South Korea that it takes 40 units of resources to produce one ton of cocoa, and 10 units of resources to produce one ton of rice.  </a:t>
            </a:r>
          </a:p>
          <a:p>
            <a:pPr eaLnBrk="1" hangingPunct="1">
              <a:lnSpc>
                <a:spcPct val="80000"/>
              </a:lnSpc>
            </a:pPr>
            <a:r>
              <a:rPr lang="en-US" smtClean="0"/>
              <a:t>South Korea’s production options then are to devote all of its resources to producing 5 tons of cocoa, or all of its resources to producing 20 tons of rice, or to share its resources and produce some combination of rice and cocoa.  </a:t>
            </a:r>
          </a:p>
          <a:p>
            <a:pPr eaLnBrk="1" hangingPunct="1">
              <a:lnSpc>
                <a:spcPct val="80000"/>
              </a:lnSpc>
            </a:pPr>
            <a:r>
              <a:rPr lang="en-US" smtClean="0"/>
              <a:t>Based on this information, we would say that Ghana has an absolute advantage in the production of cocoa—it is more efficient at producing cocoa than South Korea.</a:t>
            </a:r>
          </a:p>
          <a:p>
            <a:pPr eaLnBrk="1" hangingPunct="1">
              <a:lnSpc>
                <a:spcPct val="80000"/>
              </a:lnSpc>
            </a:pPr>
            <a:r>
              <a:rPr lang="en-US" smtClean="0"/>
              <a:t>Remember, more resources are needed to produce a ton of cocoa in South Korea than in Ghana.  </a:t>
            </a:r>
          </a:p>
          <a:p>
            <a:pPr eaLnBrk="1" hangingPunct="1">
              <a:lnSpc>
                <a:spcPct val="80000"/>
              </a:lnSpc>
            </a:pPr>
            <a:r>
              <a:rPr lang="en-US" smtClean="0"/>
              <a:t>You’ve probably guessed that South Korea then has an absolute advantage in the production of rice.</a:t>
            </a:r>
          </a:p>
          <a:p>
            <a:pPr eaLnBrk="1" hangingPunct="1">
              <a:lnSpc>
                <a:spcPct val="80000"/>
              </a:lnSpc>
            </a:pPr>
            <a:endParaRPr lang="en-US" sz="10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C4B64405-A084-439E-AE7D-088601111574}" type="slidenum">
              <a:rPr lang="en-US"/>
              <a:pPr/>
              <a:t>17</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lnSpc>
                <a:spcPct val="80000"/>
              </a:lnSpc>
            </a:pPr>
            <a:r>
              <a:rPr lang="en-US" smtClean="0"/>
              <a:t>Let’s look at an example of Smith’s ideas. </a:t>
            </a:r>
          </a:p>
          <a:p>
            <a:pPr eaLnBrk="1" hangingPunct="1">
              <a:lnSpc>
                <a:spcPct val="80000"/>
              </a:lnSpc>
            </a:pPr>
            <a:r>
              <a:rPr lang="en-US" smtClean="0"/>
              <a:t>Assume that two countries, Ghana and South Korea, both have 200 units of resources that they could use either to produce rice or to produce cocoa.  </a:t>
            </a:r>
          </a:p>
          <a:p>
            <a:pPr eaLnBrk="1" hangingPunct="1">
              <a:lnSpc>
                <a:spcPct val="80000"/>
              </a:lnSpc>
            </a:pPr>
            <a:r>
              <a:rPr lang="en-US" smtClean="0"/>
              <a:t>Now, suppose that in Ghana, it takes 10 units of resources to produce one ton of cocoa, and 20 units of resources to produce one ton of rice.  </a:t>
            </a:r>
          </a:p>
          <a:p>
            <a:pPr eaLnBrk="1" hangingPunct="1">
              <a:lnSpc>
                <a:spcPct val="80000"/>
              </a:lnSpc>
            </a:pPr>
            <a:r>
              <a:rPr lang="en-US" smtClean="0"/>
              <a:t>What could Ghana produce?  </a:t>
            </a:r>
          </a:p>
          <a:p>
            <a:pPr eaLnBrk="1" hangingPunct="1">
              <a:lnSpc>
                <a:spcPct val="80000"/>
              </a:lnSpc>
            </a:pPr>
            <a:r>
              <a:rPr lang="en-US" smtClean="0"/>
              <a:t>Well, Ghana could use all of its resources to produce 20 tons of cocoa, or it could put all of its resources into the production of 10 tons of rice.  </a:t>
            </a:r>
          </a:p>
          <a:p>
            <a:pPr eaLnBrk="1" hangingPunct="1">
              <a:lnSpc>
                <a:spcPct val="80000"/>
              </a:lnSpc>
            </a:pPr>
            <a:r>
              <a:rPr lang="en-US" smtClean="0"/>
              <a:t>Or, Ghana could produce some combination of rice and cocoa. </a:t>
            </a:r>
          </a:p>
          <a:p>
            <a:pPr eaLnBrk="1" hangingPunct="1">
              <a:lnSpc>
                <a:spcPct val="80000"/>
              </a:lnSpc>
            </a:pPr>
            <a:r>
              <a:rPr lang="en-US" smtClean="0"/>
              <a:t>What about South Korea?  </a:t>
            </a:r>
          </a:p>
          <a:p>
            <a:pPr eaLnBrk="1" hangingPunct="1">
              <a:lnSpc>
                <a:spcPct val="80000"/>
              </a:lnSpc>
            </a:pPr>
            <a:r>
              <a:rPr lang="en-US" smtClean="0"/>
              <a:t>Suppose in South Korea that it takes 40 units of resources to produce one ton of cocoa, and 10 units of resources to produce one ton of rice.  </a:t>
            </a:r>
          </a:p>
          <a:p>
            <a:pPr eaLnBrk="1" hangingPunct="1">
              <a:lnSpc>
                <a:spcPct val="80000"/>
              </a:lnSpc>
            </a:pPr>
            <a:r>
              <a:rPr lang="en-US" smtClean="0"/>
              <a:t>South Korea’s production options then are to devote all of its resources to producing 5 tons of cocoa, or all of its resources to producing 20 tons of rice, or to share its resources and produce some combination of rice and cocoa.  </a:t>
            </a:r>
          </a:p>
          <a:p>
            <a:pPr eaLnBrk="1" hangingPunct="1">
              <a:lnSpc>
                <a:spcPct val="80000"/>
              </a:lnSpc>
            </a:pPr>
            <a:r>
              <a:rPr lang="en-US" smtClean="0"/>
              <a:t>Based on this information, we would say that Ghana has an absolute advantage in the production of cocoa—it is more efficient at producing cocoa than South Korea.</a:t>
            </a:r>
          </a:p>
          <a:p>
            <a:pPr eaLnBrk="1" hangingPunct="1">
              <a:lnSpc>
                <a:spcPct val="80000"/>
              </a:lnSpc>
            </a:pPr>
            <a:r>
              <a:rPr lang="en-US" smtClean="0"/>
              <a:t>Remember, more resources are needed to produce a ton of cocoa in South Korea than in Ghana.  </a:t>
            </a:r>
          </a:p>
          <a:p>
            <a:pPr eaLnBrk="1" hangingPunct="1">
              <a:lnSpc>
                <a:spcPct val="80000"/>
              </a:lnSpc>
            </a:pPr>
            <a:r>
              <a:rPr lang="en-US" smtClean="0"/>
              <a:t>You’ve probably guessed that South Korea then has an absolute advantage in the production of rice.</a:t>
            </a:r>
          </a:p>
          <a:p>
            <a:pPr eaLnBrk="1" hangingPunct="1">
              <a:lnSpc>
                <a:spcPct val="80000"/>
              </a:lnSpc>
            </a:pPr>
            <a:endParaRPr lang="en-US" sz="10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997B98FF-380A-4BCE-B48A-837D91D1DCE5}" type="slidenum">
              <a:rPr lang="en-US"/>
              <a:pPr/>
              <a:t>18</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r>
              <a:rPr lang="en-US" sz="1000" smtClean="0"/>
              <a:t>So, we’ve got these two countries that could be self-sufficient and produce their own rice and cocoa.  </a:t>
            </a:r>
          </a:p>
          <a:p>
            <a:pPr eaLnBrk="1" hangingPunct="1">
              <a:lnSpc>
                <a:spcPct val="90000"/>
              </a:lnSpc>
            </a:pPr>
            <a:r>
              <a:rPr lang="en-US" sz="1000" smtClean="0"/>
              <a:t>Let’s suppose that they choose to do so, and that Ghana uses its resources to produce 10 tons of cocoa and 5 tons of rice.  </a:t>
            </a:r>
          </a:p>
          <a:p>
            <a:pPr eaLnBrk="1" hangingPunct="1">
              <a:lnSpc>
                <a:spcPct val="90000"/>
              </a:lnSpc>
            </a:pPr>
            <a:r>
              <a:rPr lang="en-US" sz="1000" smtClean="0"/>
              <a:t>South Korea might use its resources to produce 10 tons of rice and 2 and half tons of cocoa.  </a:t>
            </a:r>
          </a:p>
          <a:p>
            <a:pPr eaLnBrk="1" hangingPunct="1">
              <a:lnSpc>
                <a:spcPct val="90000"/>
              </a:lnSpc>
            </a:pPr>
            <a:r>
              <a:rPr lang="en-US" sz="1000" smtClean="0"/>
              <a:t>So, both countries have the option of consuming both products.  </a:t>
            </a:r>
          </a:p>
          <a:p>
            <a:pPr eaLnBrk="1" hangingPunct="1">
              <a:lnSpc>
                <a:spcPct val="90000"/>
              </a:lnSpc>
            </a:pPr>
            <a:r>
              <a:rPr lang="en-US" sz="1000" smtClean="0"/>
              <a:t>Now, let’s think about Adam Smith’s ideas of specializing in what you do best and trading for other products.  </a:t>
            </a:r>
          </a:p>
          <a:p>
            <a:pPr eaLnBrk="1" hangingPunct="1">
              <a:lnSpc>
                <a:spcPct val="90000"/>
              </a:lnSpc>
            </a:pPr>
            <a:r>
              <a:rPr lang="en-US" sz="1000" smtClean="0"/>
              <a:t>Would this help Ghana and South Korea?</a:t>
            </a:r>
          </a:p>
          <a:p>
            <a:pPr eaLnBrk="1" hangingPunct="1">
              <a:lnSpc>
                <a:spcPct val="90000"/>
              </a:lnSpc>
            </a:pPr>
            <a:r>
              <a:rPr lang="en-US" sz="1000" smtClean="0"/>
              <a:t>Well, if Ghana specializes in producing cocoa, it would devote all of its resources to cocoa production and produce 20 tons of cocoa.  South Korea’s absolute advantage was in the production of rice, so it would devote all of its resources to produce 20 tons of rice. </a:t>
            </a:r>
          </a:p>
          <a:p>
            <a:pPr eaLnBrk="1" hangingPunct="1">
              <a:lnSpc>
                <a:spcPct val="90000"/>
              </a:lnSpc>
            </a:pPr>
            <a:r>
              <a:rPr lang="en-US" sz="900" smtClean="0"/>
              <a:t>Now, suppose Ghana traded 6 tons of its 20 tons of cocoa to South Korea in exchange for 6 tons of South Korea’s 20 tons of rice.  </a:t>
            </a:r>
          </a:p>
          <a:p>
            <a:pPr eaLnBrk="1" hangingPunct="1">
              <a:lnSpc>
                <a:spcPct val="90000"/>
              </a:lnSpc>
            </a:pPr>
            <a:r>
              <a:rPr lang="en-US" sz="900" smtClean="0"/>
              <a:t>Are the countries better off?  Was trade beneficial?</a:t>
            </a:r>
          </a:p>
          <a:p>
            <a:pPr eaLnBrk="1" hangingPunct="1">
              <a:lnSpc>
                <a:spcPct val="90000"/>
              </a:lnSpc>
            </a:pPr>
            <a:r>
              <a:rPr lang="en-US" sz="900" smtClean="0"/>
              <a:t>The answer is yes!  </a:t>
            </a:r>
          </a:p>
          <a:p>
            <a:pPr eaLnBrk="1" hangingPunct="1">
              <a:lnSpc>
                <a:spcPct val="90000"/>
              </a:lnSpc>
            </a:pPr>
            <a:r>
              <a:rPr lang="en-US" sz="900" smtClean="0"/>
              <a:t>After trade, Ghana would still have 14 tons of cocoa left, and it would acquire 6 tons of rice.  </a:t>
            </a:r>
          </a:p>
          <a:p>
            <a:pPr eaLnBrk="1" hangingPunct="1">
              <a:lnSpc>
                <a:spcPct val="90000"/>
              </a:lnSpc>
            </a:pPr>
            <a:r>
              <a:rPr lang="en-US" sz="900" smtClean="0"/>
              <a:t>Remember, when it tried to be self sufficient it was only able to produce 10 tons of cocoa and 5 tons of rice, so with trade it’s gained 4 tons of cocoa and 1 ton of rice.  </a:t>
            </a:r>
          </a:p>
          <a:p>
            <a:pPr eaLnBrk="1" hangingPunct="1">
              <a:lnSpc>
                <a:spcPct val="90000"/>
              </a:lnSpc>
            </a:pPr>
            <a:r>
              <a:rPr lang="en-US" sz="900" smtClean="0"/>
              <a:t>Trade would also benefit South Korea.  </a:t>
            </a:r>
          </a:p>
          <a:p>
            <a:pPr eaLnBrk="1" hangingPunct="1">
              <a:lnSpc>
                <a:spcPct val="90000"/>
              </a:lnSpc>
            </a:pPr>
            <a:r>
              <a:rPr lang="en-US" sz="900" smtClean="0"/>
              <a:t>By trading, South Korea would have 14 tons of rice left, and it would acquire 6 tons of cocoa.  </a:t>
            </a:r>
          </a:p>
          <a:p>
            <a:pPr eaLnBrk="1" hangingPunct="1">
              <a:lnSpc>
                <a:spcPct val="90000"/>
              </a:lnSpc>
            </a:pPr>
            <a:r>
              <a:rPr lang="en-US" sz="900" smtClean="0"/>
              <a:t>Again, recall that without trade, South Korea could only produce 10 tons of rice, and 2 and a half tons of cocoa.  </a:t>
            </a:r>
          </a:p>
          <a:p>
            <a:pPr eaLnBrk="1" hangingPunct="1">
              <a:lnSpc>
                <a:spcPct val="90000"/>
              </a:lnSpc>
            </a:pPr>
            <a:r>
              <a:rPr lang="en-US" sz="900" smtClean="0"/>
              <a:t>So, South Korea has gained 3 and a half tons of cocoa, and 4 tons of rice.  </a:t>
            </a:r>
          </a:p>
          <a:p>
            <a:pPr eaLnBrk="1" hangingPunct="1">
              <a:lnSpc>
                <a:spcPct val="90000"/>
              </a:lnSpc>
            </a:pPr>
            <a:r>
              <a:rPr lang="en-US" sz="900" smtClean="0"/>
              <a:t>Both countries gained from trade.</a:t>
            </a:r>
          </a:p>
          <a:p>
            <a:pPr eaLnBrk="1" hangingPunct="1">
              <a:lnSpc>
                <a:spcPct val="90000"/>
              </a:lnSpc>
            </a:pPr>
            <a:endParaRPr lang="en-US" sz="9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997B98FF-380A-4BCE-B48A-837D91D1DCE5}" type="slidenum">
              <a:rPr lang="en-US"/>
              <a:pPr/>
              <a:t>19</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r>
              <a:rPr lang="en-US" sz="1000" smtClean="0"/>
              <a:t>So, we’ve got these two countries that could be self-sufficient and produce their own rice and cocoa.  </a:t>
            </a:r>
          </a:p>
          <a:p>
            <a:pPr eaLnBrk="1" hangingPunct="1">
              <a:lnSpc>
                <a:spcPct val="90000"/>
              </a:lnSpc>
            </a:pPr>
            <a:r>
              <a:rPr lang="en-US" sz="1000" smtClean="0"/>
              <a:t>Let’s suppose that they choose to do so, and that Ghana uses its resources to produce 10 tons of cocoa and 5 tons of rice.  </a:t>
            </a:r>
          </a:p>
          <a:p>
            <a:pPr eaLnBrk="1" hangingPunct="1">
              <a:lnSpc>
                <a:spcPct val="90000"/>
              </a:lnSpc>
            </a:pPr>
            <a:r>
              <a:rPr lang="en-US" sz="1000" smtClean="0"/>
              <a:t>South Korea might use its resources to produce 10 tons of rice and 2 and half tons of cocoa.  </a:t>
            </a:r>
          </a:p>
          <a:p>
            <a:pPr eaLnBrk="1" hangingPunct="1">
              <a:lnSpc>
                <a:spcPct val="90000"/>
              </a:lnSpc>
            </a:pPr>
            <a:r>
              <a:rPr lang="en-US" sz="1000" smtClean="0"/>
              <a:t>So, both countries have the option of consuming both products.  </a:t>
            </a:r>
          </a:p>
          <a:p>
            <a:pPr eaLnBrk="1" hangingPunct="1">
              <a:lnSpc>
                <a:spcPct val="90000"/>
              </a:lnSpc>
            </a:pPr>
            <a:r>
              <a:rPr lang="en-US" sz="1000" smtClean="0"/>
              <a:t>Now, let’s think about Adam Smith’s ideas of specializing in what you do best and trading for other products.  </a:t>
            </a:r>
          </a:p>
          <a:p>
            <a:pPr eaLnBrk="1" hangingPunct="1">
              <a:lnSpc>
                <a:spcPct val="90000"/>
              </a:lnSpc>
            </a:pPr>
            <a:r>
              <a:rPr lang="en-US" sz="1000" smtClean="0"/>
              <a:t>Would this help Ghana and South Korea?</a:t>
            </a:r>
          </a:p>
          <a:p>
            <a:pPr eaLnBrk="1" hangingPunct="1">
              <a:lnSpc>
                <a:spcPct val="90000"/>
              </a:lnSpc>
            </a:pPr>
            <a:r>
              <a:rPr lang="en-US" sz="1000" smtClean="0"/>
              <a:t>Well, if Ghana specializes in producing cocoa, it would devote all of its resources to cocoa production and produce 20 tons of cocoa.  South Korea’s absolute advantage was in the production of rice, so it would devote all of its resources to produce 20 tons of rice. </a:t>
            </a:r>
          </a:p>
          <a:p>
            <a:pPr eaLnBrk="1" hangingPunct="1">
              <a:lnSpc>
                <a:spcPct val="90000"/>
              </a:lnSpc>
            </a:pPr>
            <a:r>
              <a:rPr lang="en-US" sz="900" smtClean="0"/>
              <a:t>Now, suppose Ghana traded 6 tons of its 20 tons of cocoa to South Korea in exchange for 6 tons of South Korea’s 20 tons of rice.  </a:t>
            </a:r>
          </a:p>
          <a:p>
            <a:pPr eaLnBrk="1" hangingPunct="1">
              <a:lnSpc>
                <a:spcPct val="90000"/>
              </a:lnSpc>
            </a:pPr>
            <a:r>
              <a:rPr lang="en-US" sz="900" smtClean="0"/>
              <a:t>Are the countries better off?  Was trade beneficial?</a:t>
            </a:r>
          </a:p>
          <a:p>
            <a:pPr eaLnBrk="1" hangingPunct="1">
              <a:lnSpc>
                <a:spcPct val="90000"/>
              </a:lnSpc>
            </a:pPr>
            <a:r>
              <a:rPr lang="en-US" sz="900" smtClean="0"/>
              <a:t>The answer is yes!  </a:t>
            </a:r>
          </a:p>
          <a:p>
            <a:pPr eaLnBrk="1" hangingPunct="1">
              <a:lnSpc>
                <a:spcPct val="90000"/>
              </a:lnSpc>
            </a:pPr>
            <a:r>
              <a:rPr lang="en-US" sz="900" smtClean="0"/>
              <a:t>After trade, Ghana would still have 14 tons of cocoa left, and it would acquire 6 tons of rice.  </a:t>
            </a:r>
          </a:p>
          <a:p>
            <a:pPr eaLnBrk="1" hangingPunct="1">
              <a:lnSpc>
                <a:spcPct val="90000"/>
              </a:lnSpc>
            </a:pPr>
            <a:r>
              <a:rPr lang="en-US" sz="900" smtClean="0"/>
              <a:t>Remember, when it tried to be self sufficient it was only able to produce 10 tons of cocoa and 5 tons of rice, so with trade it’s gained 4 tons of cocoa and 1 ton of rice.  </a:t>
            </a:r>
          </a:p>
          <a:p>
            <a:pPr eaLnBrk="1" hangingPunct="1">
              <a:lnSpc>
                <a:spcPct val="90000"/>
              </a:lnSpc>
            </a:pPr>
            <a:r>
              <a:rPr lang="en-US" sz="900" smtClean="0"/>
              <a:t>Trade would also benefit South Korea.  </a:t>
            </a:r>
          </a:p>
          <a:p>
            <a:pPr eaLnBrk="1" hangingPunct="1">
              <a:lnSpc>
                <a:spcPct val="90000"/>
              </a:lnSpc>
            </a:pPr>
            <a:r>
              <a:rPr lang="en-US" sz="900" smtClean="0"/>
              <a:t>By trading, South Korea would have 14 tons of rice left, and it would acquire 6 tons of cocoa.  </a:t>
            </a:r>
          </a:p>
          <a:p>
            <a:pPr eaLnBrk="1" hangingPunct="1">
              <a:lnSpc>
                <a:spcPct val="90000"/>
              </a:lnSpc>
            </a:pPr>
            <a:r>
              <a:rPr lang="en-US" sz="900" smtClean="0"/>
              <a:t>Again, recall that without trade, South Korea could only produce 10 tons of rice, and 2 and a half tons of cocoa.  </a:t>
            </a:r>
          </a:p>
          <a:p>
            <a:pPr eaLnBrk="1" hangingPunct="1">
              <a:lnSpc>
                <a:spcPct val="90000"/>
              </a:lnSpc>
            </a:pPr>
            <a:r>
              <a:rPr lang="en-US" sz="900" smtClean="0"/>
              <a:t>So, South Korea has gained 3 and a half tons of cocoa, and 4 tons of rice.  </a:t>
            </a:r>
          </a:p>
          <a:p>
            <a:pPr eaLnBrk="1" hangingPunct="1">
              <a:lnSpc>
                <a:spcPct val="90000"/>
              </a:lnSpc>
            </a:pPr>
            <a:r>
              <a:rPr lang="en-US" sz="900" smtClean="0"/>
              <a:t>Both countries gained from trade.</a:t>
            </a:r>
          </a:p>
          <a:p>
            <a:pPr eaLnBrk="1" hangingPunct="1">
              <a:lnSpc>
                <a:spcPct val="90000"/>
              </a:lnSpc>
            </a:pPr>
            <a:endParaRPr lang="en-US" sz="9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0CAF669E-762B-40C8-B04C-CB5591B4AE38}" type="slidenum">
              <a:rPr lang="en-US"/>
              <a:pPr/>
              <a:t>20</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z="1400" smtClean="0"/>
              <a:t>The table shows a visual of absolute advantage and the gains from trade. </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08861F02-404B-4400-A1AC-8F377F7D8097}" type="slidenum">
              <a:rPr lang="en-US"/>
              <a:pPr/>
              <a:t>21</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z="1400" smtClean="0"/>
              <a:t>You may be thinking that Smith’s ideas are great if you’ve got two countries where one is clearly better at producing one product and the other is clearly more efficient at producing the other product.  </a:t>
            </a:r>
          </a:p>
          <a:p>
            <a:pPr eaLnBrk="1" hangingPunct="1"/>
            <a:r>
              <a:rPr lang="en-US" sz="1400" smtClean="0"/>
              <a:t>But what happens if one country has an absolute advantage in the production of all products?  </a:t>
            </a:r>
          </a:p>
          <a:p>
            <a:pPr eaLnBrk="1" hangingPunct="1"/>
            <a:r>
              <a:rPr lang="en-US" sz="1400" smtClean="0"/>
              <a:t>Is trade still beneficial?  </a:t>
            </a:r>
          </a:p>
          <a:p>
            <a:pPr eaLnBrk="1" hangingPunct="1"/>
            <a:r>
              <a:rPr lang="en-US" sz="1400" smtClean="0"/>
              <a:t>In 1817, David Ricardo tried to answer these questions with his theory of </a:t>
            </a:r>
            <a:r>
              <a:rPr lang="en-US" sz="1400" b="1" smtClean="0"/>
              <a:t>comparative advantage</a:t>
            </a:r>
            <a:r>
              <a:rPr lang="en-US" sz="1400" smtClean="0"/>
              <a:t>.  </a:t>
            </a:r>
          </a:p>
          <a:p>
            <a:pPr eaLnBrk="1" hangingPunct="1"/>
            <a:r>
              <a:rPr lang="en-US" sz="1400" smtClean="0"/>
              <a:t>Ricardo argued that at it still makes sense for a country to specialize in the production of those goods that it produces most efficiently and to buy goods that it produces less efficiently from other countries, even if this means buying goods from other countries that it could produce more efficiently itself. </a:t>
            </a:r>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54DB60D-CBF5-48FA-B651-768335825797}" type="slidenum">
              <a:rPr lang="en-US"/>
              <a:pPr/>
              <a:t>22</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lnSpc>
                <a:spcPct val="90000"/>
              </a:lnSpc>
            </a:pPr>
            <a:r>
              <a:rPr lang="en-US" smtClean="0"/>
              <a:t>Let’s look at this a little more closely.  </a:t>
            </a:r>
          </a:p>
          <a:p>
            <a:pPr eaLnBrk="1" hangingPunct="1">
              <a:lnSpc>
                <a:spcPct val="90000"/>
              </a:lnSpc>
            </a:pPr>
            <a:r>
              <a:rPr lang="en-US" smtClean="0"/>
              <a:t>Going back to our example of Ghana and South Korea, suppose that Ghana is more efficient at producing both cocoa and rice. </a:t>
            </a:r>
          </a:p>
          <a:p>
            <a:pPr eaLnBrk="1" hangingPunct="1">
              <a:lnSpc>
                <a:spcPct val="90000"/>
              </a:lnSpc>
            </a:pPr>
            <a:r>
              <a:rPr lang="en-US" smtClean="0"/>
              <a:t>Suppose that in Ghana it takes 10 resources to produce one ton of cocoa, and 13 and one third resources to produce one ton of rice.</a:t>
            </a:r>
          </a:p>
          <a:p>
            <a:pPr eaLnBrk="1" hangingPunct="1">
              <a:lnSpc>
                <a:spcPct val="90000"/>
              </a:lnSpc>
            </a:pPr>
            <a:r>
              <a:rPr lang="en-US" smtClean="0"/>
              <a:t>Ghana could produce 20 tons of cocoa and no rice, 15 tons of rice and no cocoa, or some combination of the two. </a:t>
            </a:r>
          </a:p>
          <a:p>
            <a:pPr eaLnBrk="1" hangingPunct="1">
              <a:lnSpc>
                <a:spcPct val="90000"/>
              </a:lnSpc>
            </a:pPr>
            <a:r>
              <a:rPr lang="en-US" smtClean="0"/>
              <a:t>Now, suppose that in South Korea it takes 40 resources to produce one ton of cocoa and 20 resources to produce one ton of rice.  </a:t>
            </a:r>
          </a:p>
          <a:p>
            <a:pPr eaLnBrk="1" hangingPunct="1">
              <a:lnSpc>
                <a:spcPct val="90000"/>
              </a:lnSpc>
            </a:pPr>
            <a:r>
              <a:rPr lang="en-US" smtClean="0"/>
              <a:t>South Korea could use all of its resources to produce 5 tons of cocoa and no rice, 10 tons of rice and no cocoa, or some combination of the two. </a:t>
            </a:r>
          </a:p>
          <a:p>
            <a:pPr eaLnBrk="1" hangingPunct="1">
              <a:lnSpc>
                <a:spcPct val="90000"/>
              </a:lnSpc>
            </a:pPr>
            <a:r>
              <a:rPr lang="en-US" smtClean="0"/>
              <a:t>As you can see, Ghana has an absolute advantage in the production of both products!  </a:t>
            </a:r>
          </a:p>
          <a:p>
            <a:pPr eaLnBrk="1" hangingPunct="1">
              <a:lnSpc>
                <a:spcPct val="90000"/>
              </a:lnSpc>
            </a:pPr>
            <a:r>
              <a:rPr lang="en-US" smtClean="0"/>
              <a:t>Why should it trade with South Korea?  </a:t>
            </a:r>
          </a:p>
          <a:p>
            <a:pPr eaLnBrk="1" hangingPunct="1">
              <a:lnSpc>
                <a:spcPct val="90000"/>
              </a:lnSpc>
            </a:pPr>
            <a:r>
              <a:rPr lang="en-US" smtClean="0"/>
              <a:t>Ricardo argued that it’s still beneficial for Ghana to trade because it has a comparative advantage in the production of cocoa.  </a:t>
            </a:r>
          </a:p>
          <a:p>
            <a:pPr eaLnBrk="1" hangingPunct="1">
              <a:lnSpc>
                <a:spcPct val="90000"/>
              </a:lnSpc>
            </a:pPr>
            <a:r>
              <a:rPr lang="en-US" smtClean="0"/>
              <a:t>In other words, while Ghana can produce more cocoa and more rice than South Korea, it can produce four times as much cocoa, and only one and a half times as much rice.  </a:t>
            </a:r>
          </a:p>
          <a:p>
            <a:pPr eaLnBrk="1" hangingPunct="1">
              <a:lnSpc>
                <a:spcPct val="90000"/>
              </a:lnSpc>
            </a:pPr>
            <a:r>
              <a:rPr lang="en-US" smtClean="0"/>
              <a:t>Ghana is comparatively more efficient at producing cocoa!</a:t>
            </a:r>
          </a:p>
          <a:p>
            <a:pPr eaLnBrk="1" hangingPunct="1">
              <a:lnSpc>
                <a:spcPct val="90000"/>
              </a:lnSpc>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54DB60D-CBF5-48FA-B651-768335825797}" type="slidenum">
              <a:rPr lang="en-US"/>
              <a:pPr/>
              <a:t>23</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lnSpc>
                <a:spcPct val="90000"/>
              </a:lnSpc>
            </a:pPr>
            <a:r>
              <a:rPr lang="en-US" smtClean="0"/>
              <a:t>Let’s look at this a little more closely.  </a:t>
            </a:r>
          </a:p>
          <a:p>
            <a:pPr eaLnBrk="1" hangingPunct="1">
              <a:lnSpc>
                <a:spcPct val="90000"/>
              </a:lnSpc>
            </a:pPr>
            <a:r>
              <a:rPr lang="en-US" smtClean="0"/>
              <a:t>Going back to our example of Ghana and South Korea, suppose that Ghana is more efficient at producing both cocoa and rice. </a:t>
            </a:r>
          </a:p>
          <a:p>
            <a:pPr eaLnBrk="1" hangingPunct="1">
              <a:lnSpc>
                <a:spcPct val="90000"/>
              </a:lnSpc>
            </a:pPr>
            <a:r>
              <a:rPr lang="en-US" smtClean="0"/>
              <a:t>Suppose that in Ghana it takes 10 resources to produce one ton of cocoa, and 13 and one third resources to produce one ton of rice.</a:t>
            </a:r>
          </a:p>
          <a:p>
            <a:pPr eaLnBrk="1" hangingPunct="1">
              <a:lnSpc>
                <a:spcPct val="90000"/>
              </a:lnSpc>
            </a:pPr>
            <a:r>
              <a:rPr lang="en-US" smtClean="0"/>
              <a:t>Ghana could produce 20 tons of cocoa and no rice, 15 tons of rice and no cocoa, or some combination of the two. </a:t>
            </a:r>
          </a:p>
          <a:p>
            <a:pPr eaLnBrk="1" hangingPunct="1">
              <a:lnSpc>
                <a:spcPct val="90000"/>
              </a:lnSpc>
            </a:pPr>
            <a:r>
              <a:rPr lang="en-US" smtClean="0"/>
              <a:t>Now, suppose that in South Korea it takes 40 resources to produce one ton of cocoa and 20 resources to produce one ton of rice.  </a:t>
            </a:r>
          </a:p>
          <a:p>
            <a:pPr eaLnBrk="1" hangingPunct="1">
              <a:lnSpc>
                <a:spcPct val="90000"/>
              </a:lnSpc>
            </a:pPr>
            <a:r>
              <a:rPr lang="en-US" smtClean="0"/>
              <a:t>South Korea could use all of its resources to produce 5 tons of cocoa and no rice, 10 tons of rice and no cocoa, or some combination of the two. </a:t>
            </a:r>
          </a:p>
          <a:p>
            <a:pPr eaLnBrk="1" hangingPunct="1">
              <a:lnSpc>
                <a:spcPct val="90000"/>
              </a:lnSpc>
            </a:pPr>
            <a:r>
              <a:rPr lang="en-US" smtClean="0"/>
              <a:t>As you can see, Ghana has an absolute advantage in the production of both products!  </a:t>
            </a:r>
          </a:p>
          <a:p>
            <a:pPr eaLnBrk="1" hangingPunct="1">
              <a:lnSpc>
                <a:spcPct val="90000"/>
              </a:lnSpc>
            </a:pPr>
            <a:r>
              <a:rPr lang="en-US" smtClean="0"/>
              <a:t>Why should it trade with South Korea?  </a:t>
            </a:r>
          </a:p>
          <a:p>
            <a:pPr eaLnBrk="1" hangingPunct="1">
              <a:lnSpc>
                <a:spcPct val="90000"/>
              </a:lnSpc>
            </a:pPr>
            <a:r>
              <a:rPr lang="en-US" smtClean="0"/>
              <a:t>Ricardo argued that it’s still beneficial for Ghana to trade because it has a comparative advantage in the production of cocoa.  </a:t>
            </a:r>
          </a:p>
          <a:p>
            <a:pPr eaLnBrk="1" hangingPunct="1">
              <a:lnSpc>
                <a:spcPct val="90000"/>
              </a:lnSpc>
            </a:pPr>
            <a:r>
              <a:rPr lang="en-US" smtClean="0"/>
              <a:t>In other words, while Ghana can produce more cocoa and more rice than South Korea, it can produce four times as much cocoa, and only one and a half times as much rice.  </a:t>
            </a:r>
          </a:p>
          <a:p>
            <a:pPr eaLnBrk="1" hangingPunct="1">
              <a:lnSpc>
                <a:spcPct val="90000"/>
              </a:lnSpc>
            </a:pPr>
            <a:r>
              <a:rPr lang="en-US" smtClean="0"/>
              <a:t>Ghana is comparatively more efficient at producing cocoa!</a:t>
            </a:r>
          </a:p>
          <a:p>
            <a:pPr eaLnBrk="1" hangingPunct="1">
              <a:lnSpc>
                <a:spcPct val="90000"/>
              </a:lnSpc>
            </a:pPr>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60654250-F061-49E5-99EB-A169285030F0}" type="slidenum">
              <a:rPr lang="en-US"/>
              <a:pPr/>
              <a:t>24</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z="1400" smtClean="0"/>
              <a:t>By specializing and trading, Ghana could export 4 tons of cocoa to South Korea in exchange for 4 tons of rice.  </a:t>
            </a:r>
          </a:p>
          <a:p>
            <a:pPr eaLnBrk="1" hangingPunct="1"/>
            <a:r>
              <a:rPr lang="en-US" sz="1400" smtClean="0"/>
              <a:t>This will leave Ghana with 11 tons of cocoa left, and 4 more tons of rice.  South Korea benefits too, it has 6 tons of rice left, and has gained 4 tons of cocoa.  </a:t>
            </a:r>
          </a:p>
          <a:p>
            <a:pPr eaLnBrk="1" hangingPunct="1"/>
            <a:r>
              <a:rPr lang="en-US" sz="1400" smtClean="0"/>
              <a:t>Again, both countries gain from trade!</a:t>
            </a:r>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B04A8983-DE1F-437C-A335-8ABD09398CBE}" type="slidenum">
              <a:rPr lang="en-US"/>
              <a:pPr/>
              <a:t>25</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z="1400" smtClean="0"/>
              <a:t>This table shows a visual of comparative advantage and the gains from trade.  </a:t>
            </a:r>
          </a:p>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60654250-F061-49E5-99EB-A169285030F0}" type="slidenum">
              <a:rPr lang="en-US"/>
              <a:pPr/>
              <a:t>26</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z="1400" smtClean="0"/>
              <a:t>By specializing and trading, Ghana could export 4 tons of cocoa to South Korea in exchange for 4 tons of rice.  </a:t>
            </a:r>
          </a:p>
          <a:p>
            <a:pPr eaLnBrk="1" hangingPunct="1"/>
            <a:r>
              <a:rPr lang="en-US" sz="1400" smtClean="0"/>
              <a:t>This will leave Ghana with 11 tons of cocoa left, and 4 more tons of rice.  South Korea benefits too, it has 6 tons of rice left, and has gained 4 tons of cocoa.  </a:t>
            </a:r>
          </a:p>
          <a:p>
            <a:pPr eaLnBrk="1" hangingPunct="1"/>
            <a:r>
              <a:rPr lang="en-US" sz="1400" smtClean="0"/>
              <a:t>Again, both countries gain from trade!</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508FF217-6891-4476-ABB2-6B209D60FD29}" type="slidenum">
              <a:rPr lang="en-US"/>
              <a:pPr/>
              <a:t>27</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r>
              <a:rPr lang="en-US" smtClean="0"/>
              <a:t>Is free trade always best?</a:t>
            </a:r>
          </a:p>
          <a:p>
            <a:pPr eaLnBrk="1" hangingPunct="1">
              <a:lnSpc>
                <a:spcPct val="90000"/>
              </a:lnSpc>
            </a:pPr>
            <a:r>
              <a:rPr lang="en-US" smtClean="0"/>
              <a:t>Well, suppose we say that resources are not mobile, that a country can’t simply decide to produce cocoa instead of rice.  Or, that you couldn’t simply ask a textile worker to go write software programs for Microsoft.  </a:t>
            </a:r>
          </a:p>
          <a:p>
            <a:pPr eaLnBrk="1" hangingPunct="1">
              <a:lnSpc>
                <a:spcPct val="90000"/>
              </a:lnSpc>
            </a:pPr>
            <a:r>
              <a:rPr lang="en-US" smtClean="0"/>
              <a:t>In reality, this is more likely to be the case, and creates a strong argument against free trade.  </a:t>
            </a:r>
          </a:p>
          <a:p>
            <a:pPr eaLnBrk="1" hangingPunct="1">
              <a:lnSpc>
                <a:spcPct val="90000"/>
              </a:lnSpc>
            </a:pPr>
            <a:r>
              <a:rPr lang="en-US" smtClean="0"/>
              <a:t>If a government follows a free trade policy, what happens to the textile worker?  Well, perhaps the government could help retrain the textile worker, but at least in the short-term, he’s likely to feel some pain!  </a:t>
            </a:r>
          </a:p>
          <a:p>
            <a:pPr eaLnBrk="1" hangingPunct="1">
              <a:lnSpc>
                <a:spcPct val="90000"/>
              </a:lnSpc>
            </a:pPr>
            <a:r>
              <a:rPr lang="en-US" smtClean="0"/>
              <a:t>So, keep in mind, that while free trade may be best in the long run, there may be some short-term pain involved.</a:t>
            </a:r>
          </a:p>
          <a:p>
            <a:pPr eaLnBrk="1" hangingPunct="1">
              <a:lnSpc>
                <a:spcPct val="90000"/>
              </a:lnSpc>
            </a:pPr>
            <a:r>
              <a:rPr lang="en-US" smtClean="0"/>
              <a:t>Now, suppose we allow for the dynamic effects that are likely to come from trade.  </a:t>
            </a:r>
          </a:p>
          <a:p>
            <a:pPr eaLnBrk="1" hangingPunct="1">
              <a:lnSpc>
                <a:spcPct val="90000"/>
              </a:lnSpc>
            </a:pPr>
            <a:r>
              <a:rPr lang="en-US" smtClean="0"/>
              <a:t>Free trade can increase a country’s stock of resources.  </a:t>
            </a:r>
          </a:p>
          <a:p>
            <a:pPr eaLnBrk="1" hangingPunct="1">
              <a:lnSpc>
                <a:spcPct val="90000"/>
              </a:lnSpc>
            </a:pPr>
            <a:r>
              <a:rPr lang="en-US" smtClean="0"/>
              <a:t>For example, since the early 1990s, Western companies have been investing in Eastern Europe increasing the amount of capital that’s available to use there.  </a:t>
            </a:r>
          </a:p>
          <a:p>
            <a:pPr eaLnBrk="1" hangingPunct="1">
              <a:lnSpc>
                <a:spcPct val="90000"/>
              </a:lnSpc>
            </a:pPr>
            <a:r>
              <a:rPr lang="en-US" smtClean="0"/>
              <a:t>Free trade can also increase the efficiency of resource utilization.  </a:t>
            </a:r>
          </a:p>
          <a:p>
            <a:pPr eaLnBrk="1" hangingPunct="1">
              <a:lnSpc>
                <a:spcPct val="90000"/>
              </a:lnSpc>
            </a:pPr>
            <a:r>
              <a:rPr lang="en-US" smtClean="0"/>
              <a:t>For example, if firms can sell to a bigger market, they can gain from the economies associated with large scale production. </a:t>
            </a:r>
          </a:p>
          <a:p>
            <a:pPr eaLnBrk="1" hangingPunct="1">
              <a:lnSpc>
                <a:spcPct val="90000"/>
              </a:lnSpc>
            </a:pPr>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508FF217-6891-4476-ABB2-6B209D60FD29}" type="slidenum">
              <a:rPr lang="en-US"/>
              <a:pPr/>
              <a:t>28</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r>
              <a:rPr lang="en-US" smtClean="0"/>
              <a:t>Is free trade always best?</a:t>
            </a:r>
          </a:p>
          <a:p>
            <a:pPr eaLnBrk="1" hangingPunct="1">
              <a:lnSpc>
                <a:spcPct val="90000"/>
              </a:lnSpc>
            </a:pPr>
            <a:r>
              <a:rPr lang="en-US" smtClean="0"/>
              <a:t>Well, suppose we say that resources are not mobile, that a country can’t simply decide to produce cocoa instead of rice.  Or, that you couldn’t simply ask a textile worker to go write software programs for Microsoft.  </a:t>
            </a:r>
          </a:p>
          <a:p>
            <a:pPr eaLnBrk="1" hangingPunct="1">
              <a:lnSpc>
                <a:spcPct val="90000"/>
              </a:lnSpc>
            </a:pPr>
            <a:r>
              <a:rPr lang="en-US" smtClean="0"/>
              <a:t>In reality, this is more likely to be the case, and creates a strong argument against free trade.  </a:t>
            </a:r>
          </a:p>
          <a:p>
            <a:pPr eaLnBrk="1" hangingPunct="1">
              <a:lnSpc>
                <a:spcPct val="90000"/>
              </a:lnSpc>
            </a:pPr>
            <a:r>
              <a:rPr lang="en-US" smtClean="0"/>
              <a:t>If a government follows a free trade policy, what happens to the textile worker?  Well, perhaps the government could help retrain the textile worker, but at least in the short-term, he’s likely to feel some pain!  </a:t>
            </a:r>
          </a:p>
          <a:p>
            <a:pPr eaLnBrk="1" hangingPunct="1">
              <a:lnSpc>
                <a:spcPct val="90000"/>
              </a:lnSpc>
            </a:pPr>
            <a:r>
              <a:rPr lang="en-US" smtClean="0"/>
              <a:t>So, keep in mind, that while free trade may be best in the long run, there may be some short-term pain involved.</a:t>
            </a:r>
          </a:p>
          <a:p>
            <a:pPr eaLnBrk="1" hangingPunct="1">
              <a:lnSpc>
                <a:spcPct val="90000"/>
              </a:lnSpc>
            </a:pPr>
            <a:r>
              <a:rPr lang="en-US" smtClean="0"/>
              <a:t>Now, suppose we allow for the dynamic effects that are likely to come from trade.  </a:t>
            </a:r>
          </a:p>
          <a:p>
            <a:pPr eaLnBrk="1" hangingPunct="1">
              <a:lnSpc>
                <a:spcPct val="90000"/>
              </a:lnSpc>
            </a:pPr>
            <a:r>
              <a:rPr lang="en-US" smtClean="0"/>
              <a:t>Free trade can increase a country’s stock of resources.  </a:t>
            </a:r>
          </a:p>
          <a:p>
            <a:pPr eaLnBrk="1" hangingPunct="1">
              <a:lnSpc>
                <a:spcPct val="90000"/>
              </a:lnSpc>
            </a:pPr>
            <a:r>
              <a:rPr lang="en-US" smtClean="0"/>
              <a:t>For example, since the early 1990s, Western companies have been investing in Eastern Europe increasing the amount of capital that’s available to use there.  </a:t>
            </a:r>
          </a:p>
          <a:p>
            <a:pPr eaLnBrk="1" hangingPunct="1">
              <a:lnSpc>
                <a:spcPct val="90000"/>
              </a:lnSpc>
            </a:pPr>
            <a:r>
              <a:rPr lang="en-US" smtClean="0"/>
              <a:t>Free trade can also increase the efficiency of resource utilization.  </a:t>
            </a:r>
          </a:p>
          <a:p>
            <a:pPr eaLnBrk="1" hangingPunct="1">
              <a:lnSpc>
                <a:spcPct val="90000"/>
              </a:lnSpc>
            </a:pPr>
            <a:r>
              <a:rPr lang="en-US" smtClean="0"/>
              <a:t>For example, if firms can sell to a bigger market, they can gain from the economies associated with large scale production. </a:t>
            </a:r>
          </a:p>
          <a:p>
            <a:pPr eaLnBrk="1" hangingPunct="1">
              <a:lnSpc>
                <a:spcPct val="90000"/>
              </a:lnSpc>
            </a:pPr>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B2067EA-B33B-4E71-B9CF-B77AB11C375D}" type="slidenum">
              <a:rPr lang="en-US"/>
              <a:pPr/>
              <a:t>29</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r>
              <a:rPr lang="en-US" smtClean="0"/>
              <a:t>Sometimes though, dynamic gains from trade can lead to negative outcomes. </a:t>
            </a:r>
          </a:p>
          <a:p>
            <a:pPr eaLnBrk="1" hangingPunct="1"/>
            <a:r>
              <a:rPr lang="en-US" smtClean="0"/>
              <a:t>When one of the leading economists of the twentieth century, Paul Samuelson, looked at what happened when a rich country like the U.S. entered into a free trade agreement with a poor country like China that achieved rapid gains after entering into the agreement, Samuelson found that the rich country might actually lose!  </a:t>
            </a:r>
          </a:p>
          <a:p>
            <a:pPr eaLnBrk="1" hangingPunct="1"/>
            <a:r>
              <a:rPr lang="en-US" smtClean="0"/>
              <a:t>In our example, the losses would occur because real wage rates in the U.S. would fall as a result of the free trade agreement and the cheaper prices it meant on imported products.  </a:t>
            </a:r>
          </a:p>
          <a:p>
            <a:pPr eaLnBrk="1" hangingPunct="1"/>
            <a:r>
              <a:rPr lang="en-US" smtClean="0"/>
              <a:t>Samuelson is particularly concerned with the trend to offshore service jobs that have traditionally not been mobile.  </a:t>
            </a:r>
          </a:p>
          <a:p>
            <a:pPr eaLnBrk="1" hangingPunct="1"/>
            <a:r>
              <a:rPr lang="en-US" smtClean="0"/>
              <a:t>He believes the effect of this trend will be similar to a mass inward migration to the U.S.   </a:t>
            </a:r>
          </a:p>
          <a:p>
            <a:pPr eaLnBrk="1" hangingPunct="1"/>
            <a:r>
              <a:rPr lang="en-US" smtClean="0"/>
              <a:t>Despite concerns like those of Samuelson, studies show that there is a link between trade and economic growth.  </a:t>
            </a:r>
          </a:p>
          <a:p>
            <a:pPr eaLnBrk="1" hangingPunct="1"/>
            <a:r>
              <a:rPr lang="en-US" smtClean="0"/>
              <a:t>Specifically, countries that adopt a more open stance toward international trade tend to have higher growth rates than those that close their economies to trade.</a:t>
            </a:r>
          </a:p>
          <a:p>
            <a:pPr eaLnBrk="1" hangingPunct="1"/>
            <a:endParaRPr lang="en-US" smtClean="0"/>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F164E08E-A1FE-42E8-B717-BE72A9C09AE7}" type="slidenum">
              <a:rPr lang="en-US"/>
              <a:pPr/>
              <a:t>30</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smtClean="0"/>
              <a:t>Eli Heckscher and Bertil Ohlin extended Ricardo’s work by suggesting that a country’s comparative advantage is a result of differences in national </a:t>
            </a:r>
            <a:r>
              <a:rPr lang="en-US" b="1" smtClean="0"/>
              <a:t>factor endowments.  </a:t>
            </a:r>
          </a:p>
          <a:p>
            <a:pPr eaLnBrk="1" hangingPunct="1"/>
            <a:r>
              <a:rPr lang="en-US" smtClean="0"/>
              <a:t>Heckscher and Ohlin argued that countries will export goods that make intensive use of factors of production like land, labor, and capital that are locally abundant.  </a:t>
            </a:r>
          </a:p>
          <a:p>
            <a:pPr eaLnBrk="1" hangingPunct="1"/>
            <a:r>
              <a:rPr lang="en-US" smtClean="0"/>
              <a:t>At the same time, countries will import goods that make intensive use of factors that are locally scarce.  </a:t>
            </a:r>
          </a:p>
          <a:p>
            <a:pPr eaLnBrk="1" hangingPunct="1"/>
            <a:r>
              <a:rPr lang="en-US" smtClean="0"/>
              <a:t>So, a country like China with abundant low-cost labor will produce and export products that are labor intensive like textiles, while the U.S., which lacks abundant low cost labor, imports textiles from China. </a:t>
            </a:r>
          </a:p>
          <a:p>
            <a:pPr eaLnBrk="1" hangingPunct="1"/>
            <a:r>
              <a:rPr lang="en-US" smtClean="0"/>
              <a:t>Notice that this theory explains trade patterns using differences in factor endowments, while Ricardo explains trade patterns using differences in productivity.</a:t>
            </a:r>
          </a:p>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37876AB8-C7F8-48C4-A305-E077C5F345B0}" type="slidenum">
              <a:rPr lang="en-US"/>
              <a:pPr/>
              <a:t>33</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400" smtClean="0"/>
              <a:t>Wassily Leontief tested the Heckscher-Ohlin theory in 1953.  Leontief expected that since the U.S. was relatively abundant in capital compared to other countries, the U.S. should export capital intensive goods, and import labor intensive goods.  </a:t>
            </a:r>
          </a:p>
          <a:p>
            <a:pPr eaLnBrk="1" hangingPunct="1"/>
            <a:r>
              <a:rPr lang="en-US" sz="1400" smtClean="0"/>
              <a:t>But, Leontief, contrary to what common sense would tell us, actually found that U.S. exports were less capital intensive than U.S. imports. </a:t>
            </a:r>
          </a:p>
          <a:p>
            <a:pPr eaLnBrk="1" hangingPunct="1"/>
            <a:r>
              <a:rPr lang="en-US" sz="1400" smtClean="0"/>
              <a:t>His findings have come to be known as the </a:t>
            </a:r>
            <a:r>
              <a:rPr lang="en-US" sz="1400" b="1" smtClean="0"/>
              <a:t>Leontief Paradox</a:t>
            </a:r>
            <a:r>
              <a:rPr lang="en-US" sz="1400" smtClean="0"/>
              <a:t>. </a:t>
            </a:r>
          </a:p>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B617B13F-3039-44EC-B200-4CAA44440B0C}" type="slidenum">
              <a:rPr lang="en-US"/>
              <a:pPr/>
              <a:t>34</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lnSpc>
                <a:spcPct val="90000"/>
              </a:lnSpc>
            </a:pPr>
            <a:r>
              <a:rPr lang="en-US" smtClean="0"/>
              <a:t>Now, let’s go back to a question we asked earlier.  Why are some products that used to be made at home, now imported from other countries, especially less developed ones?  </a:t>
            </a:r>
          </a:p>
          <a:p>
            <a:pPr eaLnBrk="1" hangingPunct="1">
              <a:lnSpc>
                <a:spcPct val="90000"/>
              </a:lnSpc>
            </a:pPr>
            <a:r>
              <a:rPr lang="en-US" smtClean="0"/>
              <a:t>The answer to this question may lie in where the product is in its life cycle. </a:t>
            </a:r>
          </a:p>
          <a:p>
            <a:pPr eaLnBrk="1" hangingPunct="1">
              <a:lnSpc>
                <a:spcPct val="90000"/>
              </a:lnSpc>
            </a:pPr>
            <a:r>
              <a:rPr lang="en-US" smtClean="0"/>
              <a:t>The product life cycle theory which was developed in the mid-1960s by Ray Vernon who suggested that as products mature, both the sales location, and the optimal production location will change, and of course, as these change, so will the flow and direction of trade. </a:t>
            </a:r>
          </a:p>
          <a:p>
            <a:pPr eaLnBrk="1" hangingPunct="1">
              <a:lnSpc>
                <a:spcPct val="90000"/>
              </a:lnSpc>
            </a:pPr>
            <a:r>
              <a:rPr lang="en-US" smtClean="0"/>
              <a:t> In other words, products move through different stages over their life, and as they do, where they are produced and sold change, too.      </a:t>
            </a:r>
          </a:p>
          <a:p>
            <a:pPr eaLnBrk="1" hangingPunct="1">
              <a:lnSpc>
                <a:spcPct val="90000"/>
              </a:lnSpc>
            </a:pPr>
            <a:r>
              <a:rPr lang="en-US" smtClean="0"/>
              <a:t>Vernon observed, at the time, that most of the world’s new products were developed by American firms and sold initially in the U.S.  </a:t>
            </a:r>
          </a:p>
          <a:p>
            <a:pPr eaLnBrk="1" hangingPunct="1">
              <a:lnSpc>
                <a:spcPct val="90000"/>
              </a:lnSpc>
            </a:pPr>
            <a:r>
              <a:rPr lang="en-US" smtClean="0"/>
              <a:t>He attributed this to the wealth and size of the U.S. market.  </a:t>
            </a:r>
          </a:p>
          <a:p>
            <a:pPr eaLnBrk="1" hangingPunct="1">
              <a:lnSpc>
                <a:spcPct val="90000"/>
              </a:lnSpc>
            </a:pPr>
            <a:r>
              <a:rPr lang="en-US" smtClean="0"/>
              <a:t>Vernon argued that rather than producing these new products in other countries, manufacturers preferred to produce them locally to be closer to the market, and to the firm’s decision making. </a:t>
            </a:r>
          </a:p>
          <a:p>
            <a:pPr eaLnBrk="1" hangingPunct="1">
              <a:lnSpc>
                <a:spcPct val="90000"/>
              </a:lnSpc>
            </a:pPr>
            <a:r>
              <a:rPr lang="en-US" smtClean="0"/>
              <a:t>Vernon suggested that while demand was growing in the U.S., there would be only limited demand by high-income consumers in other advanced countries.  </a:t>
            </a:r>
          </a:p>
          <a:p>
            <a:pPr eaLnBrk="1" hangingPunct="1">
              <a:lnSpc>
                <a:spcPct val="90000"/>
              </a:lnSpc>
            </a:pPr>
            <a:r>
              <a:rPr lang="en-US" smtClean="0"/>
              <a:t>Therefore, there would be little incentive for firms in the foreign countries to produce the product, and the other developed markets would be served by exports from the U.S. </a:t>
            </a:r>
          </a:p>
          <a:p>
            <a:pPr eaLnBrk="1" hangingPunct="1">
              <a:lnSpc>
                <a:spcPct val="90000"/>
              </a:lnSpc>
            </a:pPr>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05C2A9AE-EAA8-4F47-B179-A41C2168F1AD}" type="slidenum">
              <a:rPr lang="en-US"/>
              <a:pPr/>
              <a:t>35</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r>
              <a:rPr lang="en-US" smtClean="0"/>
              <a:t>Then, as demand for the new product grew in other advanced countries, foreign producers would begin to produce the product.  </a:t>
            </a:r>
          </a:p>
          <a:p>
            <a:pPr eaLnBrk="1" hangingPunct="1"/>
            <a:r>
              <a:rPr lang="en-US" smtClean="0"/>
              <a:t>U.S. producers, in an effort to capitalize on foreign demand, would also begin to produce in the foreign markets.  </a:t>
            </a:r>
          </a:p>
          <a:p>
            <a:pPr eaLnBrk="1" hangingPunct="1"/>
            <a:r>
              <a:rPr lang="en-US" smtClean="0"/>
              <a:t>What happened to trade flows?  Well, exports from the U.S. slowed down as they were replaced by foreign production.</a:t>
            </a:r>
          </a:p>
          <a:p>
            <a:pPr eaLnBrk="1" hangingPunct="1"/>
            <a:r>
              <a:rPr lang="en-US" smtClean="0"/>
              <a:t>As the U.S. market and the foreign markets matured, the product became more standardized, and price became more important to consumers.  </a:t>
            </a:r>
          </a:p>
          <a:p>
            <a:pPr eaLnBrk="1" hangingPunct="1"/>
            <a:r>
              <a:rPr lang="en-US" smtClean="0"/>
              <a:t>Some foreign producers with lower wage costs exported to the U.S. market during this stage.   </a:t>
            </a:r>
          </a:p>
          <a:p>
            <a:pPr eaLnBrk="1" hangingPunct="1"/>
            <a:r>
              <a:rPr lang="en-US" smtClean="0"/>
              <a:t>Later, production shifted to developing countries where wages were even lower, and the U.S. became an importer of the product. </a:t>
            </a:r>
          </a:p>
          <a:p>
            <a:pPr eaLnBrk="1" hangingPunct="1"/>
            <a:endParaRPr lang="en-US" smtClean="0"/>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820D8796-6858-4D02-93B8-AF57FC183D26}" type="slidenum">
              <a:rPr lang="en-US"/>
              <a:pPr/>
              <a:t>36</a:t>
            </a:fld>
            <a:endParaRPr lang="en-US"/>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r>
              <a:rPr lang="en-US" sz="1400" smtClean="0"/>
              <a:t>Here you can see the different stages in the product life cycle.</a:t>
            </a:r>
          </a:p>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37711DB3-557D-4B6D-85DA-B52E74CE2679}" type="slidenum">
              <a:rPr lang="en-US"/>
              <a:pPr/>
              <a:t>37</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r>
              <a:rPr lang="en-US" sz="1400" smtClean="0"/>
              <a:t>If you think the product life cycle seems out of touch with the modern world, you’re right!  </a:t>
            </a:r>
          </a:p>
          <a:p>
            <a:pPr eaLnBrk="1" hangingPunct="1"/>
            <a:r>
              <a:rPr lang="en-US" sz="1400" smtClean="0"/>
              <a:t>While the product life cycle was useful for explaining trade patterns for products like photocopiers that were developed in the 1960s and 1970s, today, given the effects of globalization and the integration of the world economy, the theory doesn’t hold up well.  </a:t>
            </a:r>
          </a:p>
          <a:p>
            <a:pPr eaLnBrk="1" hangingPunct="1"/>
            <a:r>
              <a:rPr lang="en-US" sz="1400" smtClean="0"/>
              <a:t>Today, you can think of many products that were designed and introduced outside the U.S., like videogame consoles that were initially introduced in Japan, or Europe’s wireless phones.  </a:t>
            </a:r>
          </a:p>
          <a:p>
            <a:pPr eaLnBrk="1" hangingPunct="1"/>
            <a:r>
              <a:rPr lang="en-US" sz="1400" smtClean="0"/>
              <a:t>In addition, many products are introduced simultaneously in the U.S., Japan, and Europe.  </a:t>
            </a:r>
          </a:p>
          <a:p>
            <a:pPr eaLnBrk="1" hangingPunct="1"/>
            <a:r>
              <a:rPr lang="en-US" sz="1400" smtClean="0"/>
              <a:t>Production of these new products is often globally dispersed from the start</a:t>
            </a:r>
          </a:p>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6D3EC730-5F6B-4342-A643-37BAA0503412}" type="slidenum">
              <a:rPr lang="en-US"/>
              <a:pPr/>
              <a:t>38</a:t>
            </a:fld>
            <a:endParaRPr 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r>
              <a:rPr lang="en-US" smtClean="0"/>
              <a:t>In an effort to resolve some of the shortcomings of other theories, researchers in the 1970s began to search for other explanations of trade. </a:t>
            </a:r>
          </a:p>
          <a:p>
            <a:pPr eaLnBrk="1" hangingPunct="1"/>
            <a:r>
              <a:rPr lang="en-US" smtClean="0"/>
              <a:t>This new vein of thought, aptly called, </a:t>
            </a:r>
            <a:r>
              <a:rPr lang="en-US" b="1" smtClean="0"/>
              <a:t>new trade theory, </a:t>
            </a:r>
            <a:r>
              <a:rPr lang="en-US" smtClean="0"/>
              <a:t>argued that because of the unit cost reductions that are associated with a large scale of output, some industries can support only a few firms.  These cost reductions are called </a:t>
            </a:r>
            <a:r>
              <a:rPr lang="en-US" b="1" smtClean="0"/>
              <a:t>economies of scale</a:t>
            </a:r>
            <a:r>
              <a:rPr lang="en-US" smtClean="0"/>
              <a:t>.  </a:t>
            </a:r>
          </a:p>
          <a:p>
            <a:pPr eaLnBrk="1" hangingPunct="1"/>
            <a:r>
              <a:rPr lang="en-US" smtClean="0"/>
              <a:t>Achieving economies of scale can be very important to firms.  Microsoft for example, is able to spread the costs of developing new versions of Windows over millions of PCs.  </a:t>
            </a:r>
          </a:p>
          <a:p>
            <a:pPr eaLnBrk="1" hangingPunct="1"/>
            <a:r>
              <a:rPr lang="en-US" smtClean="0"/>
              <a:t>Why is this important?</a:t>
            </a:r>
          </a:p>
          <a:p>
            <a:pPr eaLnBrk="1" hangingPunct="1"/>
            <a:r>
              <a:rPr lang="en-US" smtClean="0"/>
              <a:t>Well, suppose we live in a world without trade.  </a:t>
            </a:r>
          </a:p>
          <a:p>
            <a:pPr eaLnBrk="1" hangingPunct="1"/>
            <a:r>
              <a:rPr lang="en-US" smtClean="0"/>
              <a:t>Small markets might find that they don’t have certain products available if producers can’t sell enough to achieve economies of scale, or if the products are available, prices will probably be very high.  </a:t>
            </a:r>
          </a:p>
          <a:p>
            <a:pPr eaLnBrk="1" hangingPunct="1"/>
            <a:r>
              <a:rPr lang="en-US" smtClean="0"/>
              <a:t>But, if countries trade with each other, markets are bigger, and firms have the opportunity to sell enough to achieve scale economies.  </a:t>
            </a:r>
          </a:p>
          <a:p>
            <a:pPr eaLnBrk="1" hangingPunct="1"/>
            <a:r>
              <a:rPr lang="en-US" smtClean="0"/>
              <a:t>Consumers have more choice and lower prices!</a:t>
            </a:r>
          </a:p>
          <a:p>
            <a:pPr eaLnBrk="1" hangingPunct="1"/>
            <a:endParaRPr lang="en-US" smtClean="0"/>
          </a:p>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6D3EC730-5F6B-4342-A643-37BAA0503412}" type="slidenum">
              <a:rPr lang="en-US"/>
              <a:pPr/>
              <a:t>39</a:t>
            </a:fld>
            <a:endParaRPr 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r>
              <a:rPr lang="en-US" smtClean="0"/>
              <a:t>In an effort to resolve some of the shortcomings of other theories, researchers in the 1970s began to search for other explanations of trade. </a:t>
            </a:r>
          </a:p>
          <a:p>
            <a:pPr eaLnBrk="1" hangingPunct="1"/>
            <a:r>
              <a:rPr lang="en-US" smtClean="0"/>
              <a:t>This new vein of thought, aptly called, </a:t>
            </a:r>
            <a:r>
              <a:rPr lang="en-US" b="1" smtClean="0"/>
              <a:t>new trade theory, </a:t>
            </a:r>
            <a:r>
              <a:rPr lang="en-US" smtClean="0"/>
              <a:t>argued that because of the unit cost reductions that are associated with a large scale of output, some industries can support only a few firms.  These cost reductions are called </a:t>
            </a:r>
            <a:r>
              <a:rPr lang="en-US" b="1" smtClean="0"/>
              <a:t>economies of scale</a:t>
            </a:r>
            <a:r>
              <a:rPr lang="en-US" smtClean="0"/>
              <a:t>.  </a:t>
            </a:r>
          </a:p>
          <a:p>
            <a:pPr eaLnBrk="1" hangingPunct="1"/>
            <a:r>
              <a:rPr lang="en-US" smtClean="0"/>
              <a:t>Achieving economies of scale can be very important to firms.  Microsoft for example, is able to spread the costs of developing new versions of Windows over millions of PCs.  </a:t>
            </a:r>
          </a:p>
          <a:p>
            <a:pPr eaLnBrk="1" hangingPunct="1"/>
            <a:r>
              <a:rPr lang="en-US" smtClean="0"/>
              <a:t>Why is this important?</a:t>
            </a:r>
          </a:p>
          <a:p>
            <a:pPr eaLnBrk="1" hangingPunct="1"/>
            <a:r>
              <a:rPr lang="en-US" smtClean="0"/>
              <a:t>Well, suppose we live in a world without trade.  </a:t>
            </a:r>
          </a:p>
          <a:p>
            <a:pPr eaLnBrk="1" hangingPunct="1"/>
            <a:r>
              <a:rPr lang="en-US" smtClean="0"/>
              <a:t>Small markets might find that they don’t have certain products available if producers can’t sell enough to achieve economies of scale, or if the products are available, prices will probably be very high.  </a:t>
            </a:r>
          </a:p>
          <a:p>
            <a:pPr eaLnBrk="1" hangingPunct="1"/>
            <a:r>
              <a:rPr lang="en-US" smtClean="0"/>
              <a:t>But, if countries trade with each other, markets are bigger, and firms have the opportunity to sell enough to achieve scale economies.  </a:t>
            </a:r>
          </a:p>
          <a:p>
            <a:pPr eaLnBrk="1" hangingPunct="1"/>
            <a:r>
              <a:rPr lang="en-US" smtClean="0"/>
              <a:t>Consumers have more choice and lower prices!</a:t>
            </a:r>
          </a:p>
          <a:p>
            <a:pPr eaLnBrk="1" hangingPunct="1"/>
            <a:endParaRPr lang="en-US" smtClean="0"/>
          </a:p>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68487F0D-740A-4FFD-857F-DB8319937C3E}" type="slidenum">
              <a:rPr lang="en-US"/>
              <a:pPr/>
              <a:t>40</a:t>
            </a:fld>
            <a:endParaRPr 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r>
              <a:rPr lang="en-US" smtClean="0"/>
              <a:t>However, in some industries, to achieve  economies of scale, firms have to have a major share of the world’s market.  </a:t>
            </a:r>
          </a:p>
          <a:p>
            <a:pPr eaLnBrk="1" hangingPunct="1"/>
            <a:r>
              <a:rPr lang="en-US" smtClean="0"/>
              <a:t>The costs of developing new aircraft, for example, are so high, that firms have to hold a significant share of the world market in order to gain economies of scale.  </a:t>
            </a:r>
          </a:p>
          <a:p>
            <a:pPr eaLnBrk="1" hangingPunct="1"/>
            <a:r>
              <a:rPr lang="en-US" smtClean="0"/>
              <a:t>Remember, that there are only two makers of large commercial aircraft in the world!</a:t>
            </a:r>
          </a:p>
          <a:p>
            <a:pPr eaLnBrk="1" hangingPunct="1"/>
            <a:r>
              <a:rPr lang="en-US" smtClean="0"/>
              <a:t>Now, it’s important to consider the effects of </a:t>
            </a:r>
            <a:r>
              <a:rPr lang="en-US" b="1" smtClean="0"/>
              <a:t>first mover advantages</a:t>
            </a:r>
            <a:r>
              <a:rPr lang="en-US" smtClean="0"/>
              <a:t> because the pattern of trade we see in the world economy may be the result of first mover advantages and economies of scale.  </a:t>
            </a:r>
          </a:p>
          <a:p>
            <a:pPr eaLnBrk="1" hangingPunct="1"/>
            <a:r>
              <a:rPr lang="en-US" smtClean="0"/>
              <a:t>Firms that achieve first mover advantages will develop economies of scale, and create barriers to entry for other firms.  </a:t>
            </a:r>
          </a:p>
          <a:p>
            <a:pPr eaLnBrk="1" hangingPunct="1"/>
            <a:r>
              <a:rPr lang="en-US" smtClean="0"/>
              <a:t> Airbus, for example, is currently enjoying the first mover advantages associated with its super jumbo plane.  </a:t>
            </a:r>
          </a:p>
          <a:p>
            <a:pPr eaLnBrk="1" hangingPunct="1"/>
            <a:r>
              <a:rPr lang="en-US" smtClean="0"/>
              <a:t>Airbus has to sell at least 250 super jumbos just to break even on the project.  </a:t>
            </a:r>
          </a:p>
          <a:p>
            <a:pPr eaLnBrk="1" hangingPunct="1"/>
            <a:r>
              <a:rPr lang="en-US" smtClean="0"/>
              <a:t>The market over the next twenty years is expected to be just 400 to 600 planes, so it’s not worthwhile for Boeing to even get in the market.  </a:t>
            </a:r>
          </a:p>
          <a:p>
            <a:pPr eaLnBrk="1" hangingPunct="1"/>
            <a:r>
              <a:rPr lang="en-US" smtClean="0"/>
              <a:t>Airbus has first mover advantages based on scale economies.</a:t>
            </a:r>
          </a:p>
          <a:p>
            <a:pPr eaLnBrk="1" hangingPunct="1"/>
            <a:endParaRPr lang="en-US" smtClean="0"/>
          </a:p>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432F1B42-B535-4DF8-98CB-6A7069433152}" type="slidenum">
              <a:rPr lang="en-US"/>
              <a:pPr/>
              <a:t>41</a:t>
            </a:fld>
            <a:endParaRPr 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r>
              <a:rPr lang="en-US" smtClean="0"/>
              <a:t>What can we learn from new trade theory? </a:t>
            </a:r>
          </a:p>
          <a:p>
            <a:pPr eaLnBrk="1" hangingPunct="1"/>
            <a:r>
              <a:rPr lang="en-US" smtClean="0"/>
              <a:t>Well, new trade theory suggests that countries might benefit from trade even if they don’t differ in resource endowments or technology.  </a:t>
            </a:r>
          </a:p>
          <a:p>
            <a:pPr eaLnBrk="1" hangingPunct="1"/>
            <a:r>
              <a:rPr lang="en-US" smtClean="0"/>
              <a:t>The theory also suggests that a country might be dominant in the export of a good just because it was lucky enough to have companies that were among the first to produce the product.  </a:t>
            </a:r>
          </a:p>
          <a:p>
            <a:pPr eaLnBrk="1" hangingPunct="1"/>
            <a:r>
              <a:rPr lang="en-US" smtClean="0"/>
              <a:t>Remember our example of Airbus and its super jumbo jet!</a:t>
            </a:r>
          </a:p>
          <a:p>
            <a:pPr eaLnBrk="1" hangingPunct="1"/>
            <a:r>
              <a:rPr lang="en-US" smtClean="0"/>
              <a:t>Keep in mind that new trade theory is at odds with the Heckscher-Ohlin theory which, remember, suggested that countries would produce and export those products which made intensive use of abundant factors of production. </a:t>
            </a:r>
          </a:p>
          <a:p>
            <a:pPr eaLnBrk="1" hangingPunct="1"/>
            <a:r>
              <a:rPr lang="en-US" smtClean="0"/>
              <a:t>But, new trade theory doesn’t contradict comparative advantage theory because it actually identifies a source of comparative advantage.</a:t>
            </a:r>
          </a:p>
          <a:p>
            <a:pPr eaLnBrk="1" hangingPunct="1"/>
            <a:r>
              <a:rPr lang="en-US" smtClean="0"/>
              <a:t>So, governments might use this information to implement strategic trade policies that nurture and protect firms and industries where first mover advantages and economies of scale are important. </a:t>
            </a:r>
          </a:p>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211FF347-AD3B-4405-963D-478CB2193239}" type="slidenum">
              <a:rPr lang="en-US"/>
              <a:pPr/>
              <a:t>42</a:t>
            </a:fld>
            <a:endParaRPr 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r>
              <a:rPr lang="en-US" smtClean="0"/>
              <a:t>Have you ever wondered why some countries have certain industries that seem to be superior to those of other countries?  Why for example, is Japan so strong in the global auto industry?  Why does Switzerland dominate the  pharmaceutical industry?  </a:t>
            </a:r>
          </a:p>
          <a:p>
            <a:pPr eaLnBrk="1" hangingPunct="1"/>
            <a:r>
              <a:rPr lang="en-US" smtClean="0"/>
              <a:t>These are questions that intrigued Michael Porter, who in 1990, believing that the theories at the time still left gaps in our understanding of trade patterns, tried to explain why a country might achieve international success in a particular industry.  </a:t>
            </a:r>
          </a:p>
          <a:p>
            <a:pPr eaLnBrk="1" hangingPunct="1"/>
            <a:r>
              <a:rPr lang="en-US" smtClean="0"/>
              <a:t>Porter identified four factors that he argued promoted or impeded the creation of competitive advantage in an industry.  </a:t>
            </a:r>
          </a:p>
          <a:p>
            <a:pPr eaLnBrk="1" hangingPunct="1"/>
            <a:r>
              <a:rPr lang="en-US" smtClean="0"/>
              <a:t>Together, he called these factors the </a:t>
            </a:r>
            <a:r>
              <a:rPr lang="en-US" b="1" smtClean="0"/>
              <a:t>diamond of competitive advantage</a:t>
            </a:r>
            <a:r>
              <a:rPr lang="en-US" smtClean="0"/>
              <a:t>.</a:t>
            </a:r>
          </a:p>
          <a:p>
            <a:pPr eaLnBrk="1" hangingPunct="1"/>
            <a:r>
              <a:rPr lang="en-US" smtClean="0"/>
              <a:t>The first factor, called </a:t>
            </a:r>
            <a:r>
              <a:rPr lang="en-US" b="1" smtClean="0"/>
              <a:t>factor endowments</a:t>
            </a:r>
            <a:r>
              <a:rPr lang="en-US" smtClean="0"/>
              <a:t>, refers to a country’s position in the factors of production that can lead to a competitive advantage.  </a:t>
            </a:r>
          </a:p>
          <a:p>
            <a:pPr eaLnBrk="1" hangingPunct="1"/>
            <a:r>
              <a:rPr lang="en-US" smtClean="0"/>
              <a:t>Here Porter included things like the skilled labor or infrastructure that were important to achieving a competitive advantage in a particular industry.</a:t>
            </a:r>
          </a:p>
          <a:p>
            <a:pPr eaLnBrk="1" hangingPunct="1"/>
            <a:r>
              <a:rPr lang="en-US" b="1" smtClean="0"/>
              <a:t>Demand conditions</a:t>
            </a:r>
            <a:r>
              <a:rPr lang="en-US" smtClean="0"/>
              <a:t>, the second factor, refers to the nature of home demand for the industry’s product or service.  </a:t>
            </a:r>
          </a:p>
          <a:p>
            <a:pPr eaLnBrk="1" hangingPunct="1"/>
            <a:r>
              <a:rPr lang="en-US" smtClean="0"/>
              <a:t>Porter argued that sophisticated and demanding customers pressured firms to be more competitive.</a:t>
            </a:r>
          </a:p>
          <a:p>
            <a:pPr eaLnBrk="1" hangingPunct="1"/>
            <a:endParaRPr lang="en-US" sz="10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211FF347-AD3B-4405-963D-478CB2193239}" type="slidenum">
              <a:rPr lang="en-US"/>
              <a:pPr/>
              <a:t>43</a:t>
            </a:fld>
            <a:endParaRPr 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r>
              <a:rPr lang="en-US" smtClean="0"/>
              <a:t>Have you ever wondered why some countries have certain industries that seem to be superior to those of other countries?  Why for example, is Japan so strong in the global auto industry?  Why does Switzerland dominate the  pharmaceutical industry?  </a:t>
            </a:r>
          </a:p>
          <a:p>
            <a:pPr eaLnBrk="1" hangingPunct="1"/>
            <a:r>
              <a:rPr lang="en-US" smtClean="0"/>
              <a:t>These are questions that intrigued Michael Porter, who in 1990, believing that the theories at the time still left gaps in our understanding of trade patterns, tried to explain why a country might achieve international success in a particular industry.  </a:t>
            </a:r>
          </a:p>
          <a:p>
            <a:pPr eaLnBrk="1" hangingPunct="1"/>
            <a:r>
              <a:rPr lang="en-US" smtClean="0"/>
              <a:t>Porter identified four factors that he argued promoted or impeded the creation of competitive advantage in an industry.  </a:t>
            </a:r>
          </a:p>
          <a:p>
            <a:pPr eaLnBrk="1" hangingPunct="1"/>
            <a:r>
              <a:rPr lang="en-US" smtClean="0"/>
              <a:t>Together, he called these factors the </a:t>
            </a:r>
            <a:r>
              <a:rPr lang="en-US" b="1" smtClean="0"/>
              <a:t>diamond of competitive advantage</a:t>
            </a:r>
            <a:r>
              <a:rPr lang="en-US" smtClean="0"/>
              <a:t>.</a:t>
            </a:r>
          </a:p>
          <a:p>
            <a:pPr eaLnBrk="1" hangingPunct="1"/>
            <a:r>
              <a:rPr lang="en-US" smtClean="0"/>
              <a:t>The first factor, called </a:t>
            </a:r>
            <a:r>
              <a:rPr lang="en-US" b="1" smtClean="0"/>
              <a:t>factor endowments</a:t>
            </a:r>
            <a:r>
              <a:rPr lang="en-US" smtClean="0"/>
              <a:t>, refers to a country’s position in the factors of production that can lead to a competitive advantage.  </a:t>
            </a:r>
          </a:p>
          <a:p>
            <a:pPr eaLnBrk="1" hangingPunct="1"/>
            <a:r>
              <a:rPr lang="en-US" smtClean="0"/>
              <a:t>Here Porter included things like the skilled labor or infrastructure that were important to achieving a competitive advantage in a particular industry.</a:t>
            </a:r>
          </a:p>
          <a:p>
            <a:pPr eaLnBrk="1" hangingPunct="1"/>
            <a:r>
              <a:rPr lang="en-US" b="1" smtClean="0"/>
              <a:t>Demand conditions</a:t>
            </a:r>
            <a:r>
              <a:rPr lang="en-US" smtClean="0"/>
              <a:t>, the second factor, refers to the nature of home demand for the industry’s product or service.  </a:t>
            </a:r>
          </a:p>
          <a:p>
            <a:pPr eaLnBrk="1" hangingPunct="1"/>
            <a:r>
              <a:rPr lang="en-US" smtClean="0"/>
              <a:t>Porter argued that sophisticated and demanding customers pressured firms to be more competitive.</a:t>
            </a:r>
          </a:p>
          <a:p>
            <a:pPr eaLnBrk="1" hangingPunct="1"/>
            <a:endParaRPr lang="en-US" sz="10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B3FD4A40-6EFB-4E5C-990D-853584EAB86D}" type="slidenum">
              <a:rPr lang="en-US"/>
              <a:pPr/>
              <a:t>44</a:t>
            </a:fld>
            <a:endParaRPr lang="en-US"/>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r>
              <a:rPr lang="en-US" sz="1400" smtClean="0"/>
              <a:t>The third factor, </a:t>
            </a:r>
            <a:r>
              <a:rPr lang="en-US" sz="1400" b="1" smtClean="0"/>
              <a:t>relating and supporting industries</a:t>
            </a:r>
            <a:r>
              <a:rPr lang="en-US" sz="1400" smtClean="0"/>
              <a:t>, refers to the presence or absence of supplier and related industries that are internationally competitive and contribute to other industries.  </a:t>
            </a:r>
          </a:p>
          <a:p>
            <a:pPr eaLnBrk="1" hangingPunct="1"/>
            <a:r>
              <a:rPr lang="en-US" sz="1400" smtClean="0"/>
              <a:t>According to Porter, successful industries will be grouped in clusters in countries, so if a country has world class manufacturers of semi-conductor processing equipment, it will tend to have a competitive semi-conductor industry.</a:t>
            </a:r>
          </a:p>
          <a:p>
            <a:pPr eaLnBrk="1" hangingPunct="1"/>
            <a:r>
              <a:rPr lang="en-US" sz="1400" smtClean="0"/>
              <a:t>Finally, the fourth factor, </a:t>
            </a:r>
            <a:r>
              <a:rPr lang="en-US" sz="1400" b="1" smtClean="0"/>
              <a:t>firm strategy, structure, and rivalry</a:t>
            </a:r>
            <a:r>
              <a:rPr lang="en-US" sz="1400" smtClean="0"/>
              <a:t>, refers to the conditions in the nation that govern how companies are created, organized, and managed, and the nature of domestic rivalry.  </a:t>
            </a:r>
          </a:p>
          <a:p>
            <a:pPr eaLnBrk="1" hangingPunct="1"/>
            <a:r>
              <a:rPr lang="en-US" sz="1400" smtClean="0"/>
              <a:t>Porter suggest that when domestic rivalry is strong, there’s greater pressure to innovate, improve quality, reduce costs, and invest in advanced product features.</a:t>
            </a:r>
          </a:p>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B3FD4A40-6EFB-4E5C-990D-853584EAB86D}" type="slidenum">
              <a:rPr lang="en-US"/>
              <a:pPr/>
              <a:t>45</a:t>
            </a:fld>
            <a:endParaRPr lang="en-US"/>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r>
              <a:rPr lang="en-US" sz="1400" smtClean="0"/>
              <a:t>The third factor, </a:t>
            </a:r>
            <a:r>
              <a:rPr lang="en-US" sz="1400" b="1" smtClean="0"/>
              <a:t>relating and supporting industries</a:t>
            </a:r>
            <a:r>
              <a:rPr lang="en-US" sz="1400" smtClean="0"/>
              <a:t>, refers to the presence or absence of supplier and related industries that are internationally competitive and contribute to other industries.  </a:t>
            </a:r>
          </a:p>
          <a:p>
            <a:pPr eaLnBrk="1" hangingPunct="1"/>
            <a:r>
              <a:rPr lang="en-US" sz="1400" smtClean="0"/>
              <a:t>According to Porter, successful industries will be grouped in clusters in countries, so if a country has world class manufacturers of semi-conductor processing equipment, it will tend to have a competitive semi-conductor industry.</a:t>
            </a:r>
          </a:p>
          <a:p>
            <a:pPr eaLnBrk="1" hangingPunct="1"/>
            <a:r>
              <a:rPr lang="en-US" sz="1400" smtClean="0"/>
              <a:t>Finally, the fourth factor, </a:t>
            </a:r>
            <a:r>
              <a:rPr lang="en-US" sz="1400" b="1" smtClean="0"/>
              <a:t>firm strategy, structure, and rivalry</a:t>
            </a:r>
            <a:r>
              <a:rPr lang="en-US" sz="1400" smtClean="0"/>
              <a:t>, refers to the conditions in the nation that govern how companies are created, organized, and managed, and the nature of domestic rivalry.  </a:t>
            </a:r>
          </a:p>
          <a:p>
            <a:pPr eaLnBrk="1" hangingPunct="1"/>
            <a:r>
              <a:rPr lang="en-US" sz="1400" smtClean="0"/>
              <a:t>Porter suggest that when domestic rivalry is strong, there’s greater pressure to innovate, improve quality, reduce costs, and invest in advanced product features.</a:t>
            </a:r>
          </a:p>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9452B647-0CB9-4EDB-8D32-2B058D6A59A4}" type="slidenum">
              <a:rPr lang="en-US"/>
              <a:pPr/>
              <a:t>46</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r>
              <a:rPr lang="en-US" sz="1400" smtClean="0"/>
              <a:t>This Figure shows the four factors that comprise Michael Porter’s Diamond of Competitive Advantage.</a:t>
            </a:r>
          </a:p>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F5CC829D-4E9D-4C86-9F3E-41700C4952AD}" type="slidenum">
              <a:rPr lang="en-US"/>
              <a:pPr/>
              <a:t>47</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r>
              <a:rPr lang="en-US" smtClean="0"/>
              <a:t>Was Porter successful at increasing our understanding of trade patterns?  </a:t>
            </a:r>
          </a:p>
          <a:p>
            <a:pPr eaLnBrk="1" hangingPunct="1"/>
            <a:r>
              <a:rPr lang="en-US" smtClean="0"/>
              <a:t>Porter argued that a nation’s success in an industry is a function of the combined impact of the four points on his diamond.  </a:t>
            </a:r>
          </a:p>
          <a:p>
            <a:pPr eaLnBrk="1" hangingPunct="1"/>
            <a:r>
              <a:rPr lang="en-US" smtClean="0"/>
              <a:t>He also suggested that government could play a role.  </a:t>
            </a:r>
          </a:p>
          <a:p>
            <a:pPr eaLnBrk="1" hangingPunct="1"/>
            <a:r>
              <a:rPr lang="en-US" smtClean="0"/>
              <a:t>For example, government imposed subsidies could affect factor endowments, or by imposing local product standards, a government could change demand conditions.   </a:t>
            </a:r>
          </a:p>
          <a:p>
            <a:pPr eaLnBrk="1" hangingPunct="1"/>
            <a:r>
              <a:rPr lang="en-US" smtClean="0"/>
              <a:t>Rivalry among firms could be influenced by antitrust laws, and so on.  </a:t>
            </a:r>
          </a:p>
          <a:p>
            <a:pPr eaLnBrk="1" hangingPunct="1"/>
            <a:r>
              <a:rPr lang="en-US" smtClean="0"/>
              <a:t>If his arguments are correct, his model ought to predict the patterns of trade we see in the real world.  </a:t>
            </a:r>
          </a:p>
          <a:p>
            <a:pPr eaLnBrk="1" hangingPunct="1"/>
            <a:r>
              <a:rPr lang="en-US" smtClean="0"/>
              <a:t>Unfortunately, at this time, his theory hasn’t been well tested.  While it seems to make sense, without empirical testing, we really don’t know. </a:t>
            </a:r>
          </a:p>
          <a:p>
            <a:pPr eaLnBrk="1" hangingPunct="1"/>
            <a:r>
              <a:rPr lang="en-US" smtClean="0"/>
              <a:t>Remember that the Heckscher Ohlin theory made sense, until Leontief decided to test it, that is!</a:t>
            </a:r>
          </a:p>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F5CC829D-4E9D-4C86-9F3E-41700C4952AD}" type="slidenum">
              <a:rPr lang="en-US"/>
              <a:pPr/>
              <a:t>48</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r>
              <a:rPr lang="en-US" smtClean="0"/>
              <a:t>Was Porter successful at increasing our understanding of trade patterns?  </a:t>
            </a:r>
          </a:p>
          <a:p>
            <a:pPr eaLnBrk="1" hangingPunct="1"/>
            <a:r>
              <a:rPr lang="en-US" smtClean="0"/>
              <a:t>Porter argued that a nation’s success in an industry is a function of the combined impact of the four points on his diamond.  </a:t>
            </a:r>
          </a:p>
          <a:p>
            <a:pPr eaLnBrk="1" hangingPunct="1"/>
            <a:r>
              <a:rPr lang="en-US" smtClean="0"/>
              <a:t>He also suggested that government could play a role.  </a:t>
            </a:r>
          </a:p>
          <a:p>
            <a:pPr eaLnBrk="1" hangingPunct="1"/>
            <a:r>
              <a:rPr lang="en-US" smtClean="0"/>
              <a:t>For example, government imposed subsidies could affect factor endowments, or by imposing local product standards, a government could change demand conditions.   </a:t>
            </a:r>
          </a:p>
          <a:p>
            <a:pPr eaLnBrk="1" hangingPunct="1"/>
            <a:r>
              <a:rPr lang="en-US" smtClean="0"/>
              <a:t>Rivalry among firms could be influenced by antitrust laws, and so on.  </a:t>
            </a:r>
          </a:p>
          <a:p>
            <a:pPr eaLnBrk="1" hangingPunct="1"/>
            <a:r>
              <a:rPr lang="en-US" smtClean="0"/>
              <a:t>If his arguments are correct, his model ought to predict the patterns of trade we see in the real world.  </a:t>
            </a:r>
          </a:p>
          <a:p>
            <a:pPr eaLnBrk="1" hangingPunct="1"/>
            <a:r>
              <a:rPr lang="en-US" smtClean="0"/>
              <a:t>Unfortunately, at this time, his theory hasn’t been well tested.  While it seems to make sense, without empirical testing, we really don’t know. </a:t>
            </a:r>
          </a:p>
          <a:p>
            <a:pPr eaLnBrk="1" hangingPunct="1"/>
            <a:r>
              <a:rPr lang="en-US" smtClean="0"/>
              <a:t>Remember that the Heckscher Ohlin theory made sense, until Leontief decided to test it, that is!</a:t>
            </a:r>
          </a:p>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A3B7134-BCF7-4AFB-8156-7AA54CFBD26F}" type="slidenum">
              <a:rPr lang="en-US"/>
              <a:pPr/>
              <a:t>50</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lnSpc>
                <a:spcPct val="90000"/>
              </a:lnSpc>
            </a:pPr>
            <a:r>
              <a:rPr lang="en-US" sz="1000" smtClean="0"/>
              <a:t>What can managers learn from the various theories of trade?</a:t>
            </a:r>
          </a:p>
          <a:p>
            <a:pPr eaLnBrk="1" hangingPunct="1">
              <a:lnSpc>
                <a:spcPct val="90000"/>
              </a:lnSpc>
            </a:pPr>
            <a:r>
              <a:rPr lang="en-US" sz="1000" smtClean="0"/>
              <a:t>Well, there are three key points: location implications, first-mover implications, and policy implications.  </a:t>
            </a:r>
          </a:p>
          <a:p>
            <a:pPr eaLnBrk="1" hangingPunct="1">
              <a:lnSpc>
                <a:spcPct val="90000"/>
              </a:lnSpc>
            </a:pPr>
            <a:r>
              <a:rPr lang="en-US" sz="1000" smtClean="0"/>
              <a:t>Let’s look at each one beginning with location implications.  </a:t>
            </a:r>
          </a:p>
          <a:p>
            <a:pPr eaLnBrk="1" hangingPunct="1">
              <a:lnSpc>
                <a:spcPct val="90000"/>
              </a:lnSpc>
            </a:pPr>
            <a:r>
              <a:rPr lang="en-US" sz="1000" smtClean="0"/>
              <a:t>The theories that we’ve discussed point out that countries have particular advantages for different productive activities.  Remember for example, that China’s low cost work force makes it a better place to produce textiles than the U.S.  </a:t>
            </a:r>
          </a:p>
          <a:p>
            <a:pPr eaLnBrk="1" hangingPunct="1">
              <a:lnSpc>
                <a:spcPct val="90000"/>
              </a:lnSpc>
            </a:pPr>
            <a:r>
              <a:rPr lang="en-US" sz="1000" smtClean="0"/>
              <a:t>So, there is a link between the theories and the decision of where to locate productive activities.   Firms should disperse their productive activities to those countries where they are most efficient. </a:t>
            </a:r>
          </a:p>
          <a:p>
            <a:pPr eaLnBrk="1" hangingPunct="1">
              <a:lnSpc>
                <a:spcPct val="90000"/>
              </a:lnSpc>
            </a:pPr>
            <a:r>
              <a:rPr lang="en-US" sz="1000" smtClean="0"/>
              <a:t>The theories also tell us that first-mover advantages can be critical to success in some industries.  Being a first mover in an industry can have important competitive implications, especially in industries where economies of scale are critical and the global industry can only support a few companies.</a:t>
            </a:r>
          </a:p>
          <a:p>
            <a:pPr eaLnBrk="1" hangingPunct="1">
              <a:lnSpc>
                <a:spcPct val="90000"/>
              </a:lnSpc>
            </a:pPr>
            <a:r>
              <a:rPr lang="en-US" sz="1000" smtClean="0"/>
              <a:t>Third, there is a link between trade theory and government policy.  A government’s policy on free trade has important implications for a firm’s global competitiveness.  </a:t>
            </a:r>
          </a:p>
          <a:p>
            <a:pPr eaLnBrk="1" hangingPunct="1">
              <a:lnSpc>
                <a:spcPct val="90000"/>
              </a:lnSpc>
            </a:pPr>
            <a:r>
              <a:rPr lang="en-US" sz="1000" smtClean="0"/>
              <a:t>Firms can influence government policy decisions through government lobbying.  U.S. steel producers for example, have been successful in influencing government policy.  </a:t>
            </a:r>
          </a:p>
          <a:p>
            <a:pPr eaLnBrk="1" hangingPunct="1">
              <a:lnSpc>
                <a:spcPct val="90000"/>
              </a:lnSpc>
            </a:pPr>
            <a:r>
              <a:rPr lang="en-US" sz="1000" smtClean="0"/>
              <a:t>Keep in mind, that while the actions of these industries may help the firms within the industry, the decisions that are made as a result of their influence are not always beneficial to the country as a whole!  </a:t>
            </a:r>
          </a:p>
          <a:p>
            <a:pPr eaLnBrk="1" hangingPunct="1">
              <a:lnSpc>
                <a:spcPct val="90000"/>
              </a:lnSpc>
            </a:pPr>
            <a:r>
              <a:rPr lang="en-US" sz="1000" smtClean="0"/>
              <a:t>For example, while the steel industry was successful at getting protection from foreign competition in the early 2000s, the higher prices that resulted from the protection meant that the auto industry suffered.</a:t>
            </a:r>
          </a:p>
          <a:p>
            <a:pPr eaLnBrk="1" hangingPunct="1">
              <a:lnSpc>
                <a:spcPct val="90000"/>
              </a:lnSpc>
            </a:pPr>
            <a:r>
              <a:rPr lang="en-US" sz="1000" smtClean="0"/>
              <a:t>Finally, remember, that no one theory explains all trade patterns, but taken together, they help us understand what’s happening in the world today.</a:t>
            </a:r>
          </a:p>
          <a:p>
            <a:pPr eaLnBrk="1" hangingPunct="1">
              <a:lnSpc>
                <a:spcPct val="90000"/>
              </a:lnSpc>
            </a:pPr>
            <a:endParaRPr lang="en-US" sz="100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A3B7134-BCF7-4AFB-8156-7AA54CFBD26F}" type="slidenum">
              <a:rPr lang="en-US"/>
              <a:pPr/>
              <a:t>51</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lnSpc>
                <a:spcPct val="90000"/>
              </a:lnSpc>
            </a:pPr>
            <a:r>
              <a:rPr lang="en-US" sz="1000" smtClean="0"/>
              <a:t>What can managers learn from the various theories of trade?</a:t>
            </a:r>
          </a:p>
          <a:p>
            <a:pPr eaLnBrk="1" hangingPunct="1">
              <a:lnSpc>
                <a:spcPct val="90000"/>
              </a:lnSpc>
            </a:pPr>
            <a:r>
              <a:rPr lang="en-US" sz="1000" smtClean="0"/>
              <a:t>Well, there are three key points: location implications, first-mover implications, and policy implications.  </a:t>
            </a:r>
          </a:p>
          <a:p>
            <a:pPr eaLnBrk="1" hangingPunct="1">
              <a:lnSpc>
                <a:spcPct val="90000"/>
              </a:lnSpc>
            </a:pPr>
            <a:r>
              <a:rPr lang="en-US" sz="1000" smtClean="0"/>
              <a:t>Let’s look at each one beginning with location implications.  </a:t>
            </a:r>
          </a:p>
          <a:p>
            <a:pPr eaLnBrk="1" hangingPunct="1">
              <a:lnSpc>
                <a:spcPct val="90000"/>
              </a:lnSpc>
            </a:pPr>
            <a:r>
              <a:rPr lang="en-US" sz="1000" smtClean="0"/>
              <a:t>The theories that we’ve discussed point out that countries have particular advantages for different productive activities.  Remember for example, that China’s low cost work force makes it a better place to produce textiles than the U.S.  </a:t>
            </a:r>
          </a:p>
          <a:p>
            <a:pPr eaLnBrk="1" hangingPunct="1">
              <a:lnSpc>
                <a:spcPct val="90000"/>
              </a:lnSpc>
            </a:pPr>
            <a:r>
              <a:rPr lang="en-US" sz="1000" smtClean="0"/>
              <a:t>So, there is a link between the theories and the decision of where to locate productive activities.   Firms should disperse their productive activities to those countries where they are most efficient. </a:t>
            </a:r>
          </a:p>
          <a:p>
            <a:pPr eaLnBrk="1" hangingPunct="1">
              <a:lnSpc>
                <a:spcPct val="90000"/>
              </a:lnSpc>
            </a:pPr>
            <a:r>
              <a:rPr lang="en-US" sz="1000" smtClean="0"/>
              <a:t>The theories also tell us that first-mover advantages can be critical to success in some industries.  Being a first mover in an industry can have important competitive implications, especially in industries where economies of scale are critical and the global industry can only support a few companies.</a:t>
            </a:r>
          </a:p>
          <a:p>
            <a:pPr eaLnBrk="1" hangingPunct="1">
              <a:lnSpc>
                <a:spcPct val="90000"/>
              </a:lnSpc>
            </a:pPr>
            <a:r>
              <a:rPr lang="en-US" sz="1000" smtClean="0"/>
              <a:t>Third, there is a link between trade theory and government policy.  A government’s policy on free trade has important implications for a firm’s global competitiveness.  </a:t>
            </a:r>
          </a:p>
          <a:p>
            <a:pPr eaLnBrk="1" hangingPunct="1">
              <a:lnSpc>
                <a:spcPct val="90000"/>
              </a:lnSpc>
            </a:pPr>
            <a:r>
              <a:rPr lang="en-US" sz="1000" smtClean="0"/>
              <a:t>Firms can influence government policy decisions through government lobbying.  U.S. steel producers for example, have been successful in influencing government policy.  </a:t>
            </a:r>
          </a:p>
          <a:p>
            <a:pPr eaLnBrk="1" hangingPunct="1">
              <a:lnSpc>
                <a:spcPct val="90000"/>
              </a:lnSpc>
            </a:pPr>
            <a:r>
              <a:rPr lang="en-US" sz="1000" smtClean="0"/>
              <a:t>Keep in mind, that while the actions of these industries may help the firms within the industry, the decisions that are made as a result of their influence are not always beneficial to the country as a whole!  </a:t>
            </a:r>
          </a:p>
          <a:p>
            <a:pPr eaLnBrk="1" hangingPunct="1">
              <a:lnSpc>
                <a:spcPct val="90000"/>
              </a:lnSpc>
            </a:pPr>
            <a:r>
              <a:rPr lang="en-US" sz="1000" smtClean="0"/>
              <a:t>For example, while the steel industry was successful at getting protection from foreign competition in the early 2000s, the higher prices that resulted from the protection meant that the auto industry suffered.</a:t>
            </a:r>
          </a:p>
          <a:p>
            <a:pPr eaLnBrk="1" hangingPunct="1">
              <a:lnSpc>
                <a:spcPct val="90000"/>
              </a:lnSpc>
            </a:pPr>
            <a:r>
              <a:rPr lang="en-US" sz="1000" smtClean="0"/>
              <a:t>Finally, remember, that no one theory explains all trade patterns, but taken together, they help us understand what’s happening in the world today.</a:t>
            </a:r>
          </a:p>
          <a:p>
            <a:pPr eaLnBrk="1" hangingPunct="1">
              <a:lnSpc>
                <a:spcPct val="90000"/>
              </a:lnSpc>
            </a:pPr>
            <a:endParaRPr lang="en-US" sz="100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AE442F43-15BB-45D0-AB17-77DFBE634C62}" type="slidenum">
              <a:rPr lang="en-US"/>
              <a:pPr/>
              <a:t>52</a:t>
            </a:fld>
            <a:endParaRPr 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lnSpc>
                <a:spcPct val="90000"/>
              </a:lnSpc>
            </a:pPr>
            <a:r>
              <a:rPr lang="en-US" smtClean="0"/>
              <a:t>You may be wondering how we know what countries are exporting and importing.  Well, all of that information is contained in a country’s balance of payments.</a:t>
            </a:r>
          </a:p>
          <a:p>
            <a:pPr eaLnBrk="1" hangingPunct="1">
              <a:lnSpc>
                <a:spcPct val="90000"/>
              </a:lnSpc>
            </a:pPr>
            <a:r>
              <a:rPr lang="en-US" smtClean="0"/>
              <a:t>The </a:t>
            </a:r>
            <a:r>
              <a:rPr lang="en-US" b="1" smtClean="0"/>
              <a:t>balance of payments account</a:t>
            </a:r>
            <a:r>
              <a:rPr lang="en-US" smtClean="0"/>
              <a:t> keeps track of the payments to and receipts from other countries for a particular time period.  It has three main accounts.</a:t>
            </a:r>
          </a:p>
          <a:p>
            <a:pPr eaLnBrk="1" hangingPunct="1">
              <a:lnSpc>
                <a:spcPct val="90000"/>
              </a:lnSpc>
            </a:pPr>
            <a:r>
              <a:rPr lang="en-US" smtClean="0"/>
              <a:t>The first is called the </a:t>
            </a:r>
            <a:r>
              <a:rPr lang="en-US" b="1" smtClean="0"/>
              <a:t>current account. </a:t>
            </a:r>
            <a:r>
              <a:rPr lang="en-US" smtClean="0"/>
              <a:t>This is the account you often hear about in the news because it contains a record of all exports and imports of goods, services, and income, receipts, and payments.  </a:t>
            </a:r>
          </a:p>
          <a:p>
            <a:pPr eaLnBrk="1" hangingPunct="1">
              <a:lnSpc>
                <a:spcPct val="90000"/>
              </a:lnSpc>
            </a:pPr>
            <a:r>
              <a:rPr lang="en-US" smtClean="0"/>
              <a:t>So for example, you’ve probably heard of a </a:t>
            </a:r>
            <a:r>
              <a:rPr lang="en-US" b="1" smtClean="0"/>
              <a:t>current account deficit </a:t>
            </a:r>
            <a:r>
              <a:rPr lang="en-US" smtClean="0"/>
              <a:t>where a country imports more than it exports or a </a:t>
            </a:r>
            <a:r>
              <a:rPr lang="en-US" b="1" smtClean="0"/>
              <a:t>current account surplus </a:t>
            </a:r>
            <a:r>
              <a:rPr lang="en-US" smtClean="0"/>
              <a:t>where a country exports more than it imports.  We’ll talk more about these in a moment.  First though, lets look at the other main accounts of the balance of payments.</a:t>
            </a:r>
          </a:p>
          <a:p>
            <a:pPr eaLnBrk="1" hangingPunct="1">
              <a:lnSpc>
                <a:spcPct val="90000"/>
              </a:lnSpc>
            </a:pPr>
            <a:r>
              <a:rPr lang="en-US" smtClean="0"/>
              <a:t>The second account is the </a:t>
            </a:r>
            <a:r>
              <a:rPr lang="en-US" b="1" smtClean="0"/>
              <a:t>capital account </a:t>
            </a:r>
            <a:r>
              <a:rPr lang="en-US" smtClean="0"/>
              <a:t>which records one time changes in the stock of assets.  This account used to be included as part of the current account, but was recently separated out.</a:t>
            </a:r>
          </a:p>
          <a:p>
            <a:pPr eaLnBrk="1" hangingPunct="1">
              <a:lnSpc>
                <a:spcPct val="90000"/>
              </a:lnSpc>
            </a:pPr>
            <a:r>
              <a:rPr lang="en-US" smtClean="0"/>
              <a:t>Finally, the third account is the </a:t>
            </a:r>
            <a:r>
              <a:rPr lang="en-US" b="1" smtClean="0"/>
              <a:t>financial account.  </a:t>
            </a:r>
            <a:r>
              <a:rPr lang="en-US" smtClean="0"/>
              <a:t>This account used to be called the capital account.  It records transactions that involve the purchase or sale of assets.  So, a transaction where a foreign firm buys stock in a U.S. company would be recorded in this account.              </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AE442F43-15BB-45D0-AB17-77DFBE634C62}" type="slidenum">
              <a:rPr lang="en-US"/>
              <a:pPr/>
              <a:t>53</a:t>
            </a:fld>
            <a:endParaRPr 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lnSpc>
                <a:spcPct val="90000"/>
              </a:lnSpc>
            </a:pPr>
            <a:r>
              <a:rPr lang="en-US" smtClean="0"/>
              <a:t>You may be wondering how we know what countries are exporting and importing.  Well, all of that information is contained in a country’s balance of payments.</a:t>
            </a:r>
          </a:p>
          <a:p>
            <a:pPr eaLnBrk="1" hangingPunct="1">
              <a:lnSpc>
                <a:spcPct val="90000"/>
              </a:lnSpc>
            </a:pPr>
            <a:r>
              <a:rPr lang="en-US" smtClean="0"/>
              <a:t>The </a:t>
            </a:r>
            <a:r>
              <a:rPr lang="en-US" b="1" smtClean="0"/>
              <a:t>balance of payments account</a:t>
            </a:r>
            <a:r>
              <a:rPr lang="en-US" smtClean="0"/>
              <a:t> keeps track of the payments to and receipts from other countries for a particular time period.  It has three main accounts.</a:t>
            </a:r>
          </a:p>
          <a:p>
            <a:pPr eaLnBrk="1" hangingPunct="1">
              <a:lnSpc>
                <a:spcPct val="90000"/>
              </a:lnSpc>
            </a:pPr>
            <a:r>
              <a:rPr lang="en-US" smtClean="0"/>
              <a:t>The first is called the </a:t>
            </a:r>
            <a:r>
              <a:rPr lang="en-US" b="1" smtClean="0"/>
              <a:t>current account. </a:t>
            </a:r>
            <a:r>
              <a:rPr lang="en-US" smtClean="0"/>
              <a:t>This is the account you often hear about in the news because it contains a record of all exports and imports of goods, services, and income, receipts, and payments.  </a:t>
            </a:r>
          </a:p>
          <a:p>
            <a:pPr eaLnBrk="1" hangingPunct="1">
              <a:lnSpc>
                <a:spcPct val="90000"/>
              </a:lnSpc>
            </a:pPr>
            <a:r>
              <a:rPr lang="en-US" smtClean="0"/>
              <a:t>So for example, you’ve probably heard of a </a:t>
            </a:r>
            <a:r>
              <a:rPr lang="en-US" b="1" smtClean="0"/>
              <a:t>current account deficit </a:t>
            </a:r>
            <a:r>
              <a:rPr lang="en-US" smtClean="0"/>
              <a:t>where a country imports more than it exports or a </a:t>
            </a:r>
            <a:r>
              <a:rPr lang="en-US" b="1" smtClean="0"/>
              <a:t>current account surplus </a:t>
            </a:r>
            <a:r>
              <a:rPr lang="en-US" smtClean="0"/>
              <a:t>where a country exports more than it imports.  We’ll talk more about these in a moment.  First though, lets look at the other main accounts of the balance of payments.</a:t>
            </a:r>
          </a:p>
          <a:p>
            <a:pPr eaLnBrk="1" hangingPunct="1">
              <a:lnSpc>
                <a:spcPct val="90000"/>
              </a:lnSpc>
            </a:pPr>
            <a:r>
              <a:rPr lang="en-US" smtClean="0"/>
              <a:t>The second account is the </a:t>
            </a:r>
            <a:r>
              <a:rPr lang="en-US" b="1" smtClean="0"/>
              <a:t>capital account </a:t>
            </a:r>
            <a:r>
              <a:rPr lang="en-US" smtClean="0"/>
              <a:t>which records one time changes in the stock of assets.  This account used to be included as part of the current account, but was recently separated out.</a:t>
            </a:r>
          </a:p>
          <a:p>
            <a:pPr eaLnBrk="1" hangingPunct="1">
              <a:lnSpc>
                <a:spcPct val="90000"/>
              </a:lnSpc>
            </a:pPr>
            <a:r>
              <a:rPr lang="en-US" smtClean="0"/>
              <a:t>Finally, the third account is the </a:t>
            </a:r>
            <a:r>
              <a:rPr lang="en-US" b="1" smtClean="0"/>
              <a:t>financial account.  </a:t>
            </a:r>
            <a:r>
              <a:rPr lang="en-US" smtClean="0"/>
              <a:t>This account used to be called the capital account.  It records transactions that involve the purchase or sale of assets.  So, a transaction where a foreign firm buys stock in a U.S. company would be recorded in this account.              </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33705426-92BD-4325-B422-D96288618220}" type="slidenum">
              <a:rPr lang="en-US"/>
              <a:pPr/>
              <a:t>54</a:t>
            </a:fld>
            <a:endParaRPr lang="en-US"/>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r>
              <a:rPr lang="en-US" smtClean="0"/>
              <a:t>Here you can see an example of balance of payments accounting. </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CC762A19-D620-4F1E-A580-BAC1337E8437}" type="slidenum">
              <a:rPr lang="en-US"/>
              <a:pPr/>
              <a:t>55</a:t>
            </a:fld>
            <a:endParaRPr lang="en-US"/>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r>
              <a:rPr lang="en-US" smtClean="0"/>
              <a:t>Now, let’s get back to the current account deficit.  </a:t>
            </a:r>
          </a:p>
          <a:p>
            <a:pPr eaLnBrk="1" hangingPunct="1"/>
            <a:r>
              <a:rPr lang="en-US" smtClean="0"/>
              <a:t>You may have noticed that a current account deficit is usually reported negatively.  This is because a current account deficit represents a drain  on assets.</a:t>
            </a:r>
          </a:p>
          <a:p>
            <a:pPr eaLnBrk="1" hangingPunct="1"/>
            <a:r>
              <a:rPr lang="en-US" smtClean="0"/>
              <a:t>Recall for a moment that a current account deficit occurs when a nation imports more than it exports.  So, if the United States has a current account deficit, it’s buying more than it’s selling.  How does  the U.S. pay for all these goods?  You guessed it – by borrowing from foreigners!</a:t>
            </a:r>
          </a:p>
          <a:p>
            <a:pPr eaLnBrk="1" hangingPunct="1"/>
            <a:r>
              <a:rPr lang="en-US" smtClean="0"/>
              <a:t>If the U.S. continually borrows, eventually its payments on its debt will be so large that it won’t be able to invest in its own market, and economic growth at home will be affected.   </a:t>
            </a:r>
          </a:p>
          <a:p>
            <a:pPr eaLnBrk="1" hangingPunct="1"/>
            <a:r>
              <a:rPr lang="en-US" smtClean="0"/>
              <a:t>But, what happens if foreigners invest some of the money they receive back in the United States?</a:t>
            </a:r>
          </a:p>
          <a:p>
            <a:pPr eaLnBrk="1" hangingPunct="1"/>
            <a:r>
              <a:rPr lang="en-US" smtClean="0"/>
              <a:t>Well, this is what’s been happening for the last 25 years or so, and as you know, the U.S. economy has continued to grow during this time despite some temporary slowdowns. </a:t>
            </a:r>
          </a:p>
          <a:p>
            <a:pPr eaLnBrk="1" hangingPunct="1"/>
            <a:r>
              <a:rPr lang="en-US" smtClean="0"/>
              <a:t>So, some people think that a persistent current account deficit may not be as bad as it initially seems, but caution that if foreigners suddenly decide to sell off their dollar-based assets for other currencies, a dollar crisis could trigger a global economic slowdown.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americaneconomicalert.org/news_item.asp?NID=4755527"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4 – International Trade Theory</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Assignment # 1</a:t>
            </a:r>
          </a:p>
        </p:txBody>
      </p:sp>
      <p:sp>
        <p:nvSpPr>
          <p:cNvPr id="19459" name="Rectangle 3"/>
          <p:cNvSpPr>
            <a:spLocks noGrp="1" noChangeArrowheads="1"/>
          </p:cNvSpPr>
          <p:nvPr>
            <p:ph type="body" idx="1"/>
          </p:nvPr>
        </p:nvSpPr>
        <p:spPr>
          <a:xfrm>
            <a:off x="395536" y="1412776"/>
            <a:ext cx="8302625" cy="4535487"/>
          </a:xfrm>
        </p:spPr>
        <p:txBody>
          <a:bodyPr/>
          <a:lstStyle/>
          <a:p>
            <a:r>
              <a:rPr lang="en-US" sz="3200" dirty="0" smtClean="0">
                <a:effectLst/>
              </a:rPr>
              <a:t>To complete Assignment #1, you need to read Chapter 6 i.e. the reading for next week</a:t>
            </a:r>
          </a:p>
          <a:p>
            <a:endParaRPr lang="en-US" sz="3200" dirty="0" smtClean="0">
              <a:effectLst/>
            </a:endParaRPr>
          </a:p>
          <a:p>
            <a:pPr algn="ctr"/>
            <a:r>
              <a:rPr lang="en-US" sz="4000" dirty="0" smtClean="0">
                <a:effectLst/>
              </a:rPr>
              <a:t>Any Questions re Assignment #1 ????</a:t>
            </a:r>
          </a:p>
          <a:p>
            <a:endParaRPr lang="en-US" sz="2200" dirty="0" smtClean="0">
              <a:effectLst/>
            </a:endParaRPr>
          </a:p>
          <a:p>
            <a:endParaRPr lang="en-US" sz="2400" dirty="0" smtClean="0">
              <a:effectLst/>
            </a:endParaRPr>
          </a:p>
          <a:p>
            <a:endParaRPr lang="en-US" sz="2400" dirty="0" smtClean="0">
              <a:effectLst/>
            </a:endParaRPr>
          </a:p>
          <a:p>
            <a:pPr lvl="0">
              <a:buNone/>
            </a:pPr>
            <a:endParaRPr lang="en-US" sz="1000" dirty="0" smtClean="0">
              <a:effectLst/>
            </a:endParaRPr>
          </a:p>
          <a:p>
            <a:pPr>
              <a:buNone/>
            </a:pPr>
            <a:r>
              <a:rPr lang="en-US" dirty="0" smtClean="0"/>
              <a:t> </a:t>
            </a:r>
            <a:endParaRPr lang="en-CA"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4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why nations engage in international trade</a:t>
            </a:r>
          </a:p>
          <a:p>
            <a:pPr lvl="0"/>
            <a:endParaRPr lang="en-US" dirty="0" smtClean="0"/>
          </a:p>
          <a:p>
            <a:pPr lvl="0"/>
            <a:r>
              <a:rPr lang="en-US" dirty="0" smtClean="0"/>
              <a:t>Become familiar with the different theories of international trade</a:t>
            </a:r>
          </a:p>
          <a:p>
            <a:pPr lvl="0"/>
            <a:endParaRPr lang="en-US" dirty="0" smtClean="0"/>
          </a:p>
          <a:p>
            <a:pPr lvl="0"/>
            <a:r>
              <a:rPr lang="en-US" dirty="0" smtClean="0"/>
              <a:t>Understand why many economists believe that free trade can raise the economic welfare of participating nations</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IB Current Events</a:t>
            </a:r>
          </a:p>
        </p:txBody>
      </p:sp>
      <p:sp>
        <p:nvSpPr>
          <p:cNvPr id="19459" name="Rectangle 3"/>
          <p:cNvSpPr>
            <a:spLocks noGrp="1" noChangeArrowheads="1"/>
          </p:cNvSpPr>
          <p:nvPr>
            <p:ph type="body" idx="1"/>
          </p:nvPr>
        </p:nvSpPr>
        <p:spPr>
          <a:xfrm>
            <a:off x="395288" y="1557338"/>
            <a:ext cx="8302625" cy="4535487"/>
          </a:xfrm>
        </p:spPr>
        <p:txBody>
          <a:bodyPr/>
          <a:lstStyle/>
          <a:p>
            <a:pPr>
              <a:buNone/>
            </a:pPr>
            <a:r>
              <a:rPr lang="en-CA" b="1" dirty="0" smtClean="0"/>
              <a:t>“To Make the US Stronger, You're Going to Need Some Chinese Steel”</a:t>
            </a:r>
          </a:p>
          <a:p>
            <a:pPr lvl="1"/>
            <a:r>
              <a:rPr lang="en-CA" dirty="0" smtClean="0"/>
              <a:t>CNBC: Tuesday, 17 Jan 2012 </a:t>
            </a:r>
          </a:p>
          <a:p>
            <a:pPr lvl="1"/>
            <a:r>
              <a:rPr lang="en-CA" dirty="0" smtClean="0"/>
              <a:t>By: Dan </a:t>
            </a:r>
            <a:r>
              <a:rPr lang="en-CA" dirty="0" err="1" smtClean="0"/>
              <a:t>McNichol</a:t>
            </a:r>
            <a:r>
              <a:rPr lang="en-CA" dirty="0" smtClean="0"/>
              <a:t> (Journalist, Author)</a:t>
            </a:r>
          </a:p>
          <a:p>
            <a:pPr lvl="0"/>
            <a:endParaRPr lang="en-US" dirty="0" smtClean="0"/>
          </a:p>
          <a:p>
            <a:r>
              <a:rPr lang="en-CA" sz="2400" dirty="0" smtClean="0"/>
              <a:t>“Politics have stirred up a media storm over the use of foreign steel in the Bay Bridge. Misplaced anger by a few jeopardizes US national security. Slowing down the strengthening of vital Homeland Security links over objections to the origin of steel fabrication creates risk.”</a:t>
            </a:r>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IB Current Events</a:t>
            </a:r>
          </a:p>
        </p:txBody>
      </p:sp>
      <p:sp>
        <p:nvSpPr>
          <p:cNvPr id="19459" name="Rectangle 3"/>
          <p:cNvSpPr>
            <a:spLocks noGrp="1" noChangeArrowheads="1"/>
          </p:cNvSpPr>
          <p:nvPr>
            <p:ph type="body" idx="1"/>
          </p:nvPr>
        </p:nvSpPr>
        <p:spPr>
          <a:xfrm>
            <a:off x="395288" y="1557338"/>
            <a:ext cx="8302625" cy="4535487"/>
          </a:xfrm>
        </p:spPr>
        <p:txBody>
          <a:bodyPr/>
          <a:lstStyle/>
          <a:p>
            <a:pPr>
              <a:buNone/>
            </a:pPr>
            <a:r>
              <a:rPr lang="en-CA" b="1" dirty="0" smtClean="0"/>
              <a:t>“To Make the US Stronger, You're Going to Need Some Chinese Steel”</a:t>
            </a:r>
          </a:p>
          <a:p>
            <a:pPr lvl="1"/>
            <a:r>
              <a:rPr lang="en-CA" dirty="0" smtClean="0"/>
              <a:t>CNBC: Tuesday, 17 Jan 2012 </a:t>
            </a:r>
          </a:p>
          <a:p>
            <a:pPr lvl="1"/>
            <a:r>
              <a:rPr lang="en-CA" dirty="0" smtClean="0"/>
              <a:t>By: Dan </a:t>
            </a:r>
            <a:r>
              <a:rPr lang="en-CA" dirty="0" err="1" smtClean="0"/>
              <a:t>McNichol</a:t>
            </a:r>
            <a:r>
              <a:rPr lang="en-CA" dirty="0" smtClean="0"/>
              <a:t> (Journalist, Author)</a:t>
            </a:r>
          </a:p>
          <a:p>
            <a:pPr lvl="0"/>
            <a:endParaRPr lang="en-US" dirty="0" smtClean="0"/>
          </a:p>
          <a:p>
            <a:r>
              <a:rPr lang="en-CA" sz="2400" dirty="0" smtClean="0"/>
              <a:t>"We have a bridge that carries almost 300,000 vehicles a day, one of the busiest bridges in the country, that’s probably going to fail – catastrophically - in the next major earthquake. We need to get the new bridge done as quickly as possible.” </a:t>
            </a:r>
            <a:r>
              <a:rPr lang="en-CA" sz="1800" dirty="0" smtClean="0">
                <a:effectLst/>
              </a:rPr>
              <a:t>Tony </a:t>
            </a:r>
            <a:r>
              <a:rPr lang="en-CA" sz="1800" dirty="0" err="1" smtClean="0">
                <a:effectLst/>
              </a:rPr>
              <a:t>Anziano</a:t>
            </a:r>
            <a:r>
              <a:rPr lang="en-CA" sz="1800" dirty="0" smtClean="0">
                <a:effectLst/>
              </a:rPr>
              <a:t>, </a:t>
            </a:r>
            <a:r>
              <a:rPr lang="en-CA" sz="1800" i="1" dirty="0" smtClean="0">
                <a:effectLst/>
              </a:rPr>
              <a:t>CA's Toll Bridge Program Oversight Comm.</a:t>
            </a:r>
            <a:endParaRPr lang="en-CA" sz="2400" dirty="0" smtClean="0">
              <a:effectLst/>
            </a:endParaRPr>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IB Current Events</a:t>
            </a:r>
          </a:p>
        </p:txBody>
      </p:sp>
      <p:sp>
        <p:nvSpPr>
          <p:cNvPr id="19459" name="Rectangle 3"/>
          <p:cNvSpPr>
            <a:spLocks noGrp="1" noChangeArrowheads="1"/>
          </p:cNvSpPr>
          <p:nvPr>
            <p:ph type="body" idx="1"/>
          </p:nvPr>
        </p:nvSpPr>
        <p:spPr>
          <a:xfrm>
            <a:off x="323528" y="1268760"/>
            <a:ext cx="8302625" cy="4535487"/>
          </a:xfrm>
        </p:spPr>
        <p:txBody>
          <a:bodyPr/>
          <a:lstStyle/>
          <a:p>
            <a:pPr>
              <a:buNone/>
            </a:pPr>
            <a:r>
              <a:rPr lang="en-CA" sz="2000" b="1" dirty="0" smtClean="0"/>
              <a:t>“To Make the US Stronger, You're Going to Need Some Chinese Steel”</a:t>
            </a:r>
          </a:p>
          <a:p>
            <a:endParaRPr lang="en-CA" sz="2000" dirty="0" smtClean="0"/>
          </a:p>
          <a:p>
            <a:r>
              <a:rPr lang="en-CA" sz="2000" dirty="0" smtClean="0"/>
              <a:t>“American steel is excellent. So too are the skills of our metallurgists. That’s not the point. Three issues are driving the use of foreign steel over domestic steel: capacity, capacity, capacity.”</a:t>
            </a:r>
          </a:p>
          <a:p>
            <a:endParaRPr lang="en-CA" sz="2000" dirty="0" smtClean="0"/>
          </a:p>
          <a:p>
            <a:r>
              <a:rPr lang="en-CA" sz="2000" dirty="0" smtClean="0"/>
              <a:t>“We the people of the </a:t>
            </a:r>
            <a:r>
              <a:rPr lang="en-CA" sz="2000" u="sng" dirty="0" smtClean="0"/>
              <a:t>United States fabricate less steel than the island nation of Japan, currently putting out 7%</a:t>
            </a:r>
            <a:r>
              <a:rPr lang="en-CA" sz="2000" dirty="0" smtClean="0"/>
              <a:t> [Note: approx 46% in 1950] of the world’s metal materials. </a:t>
            </a:r>
            <a:r>
              <a:rPr lang="en-CA" sz="2000" u="sng" dirty="0" smtClean="0"/>
              <a:t>China forges nearly half of the world’s steel</a:t>
            </a:r>
            <a:r>
              <a:rPr lang="en-CA" sz="2000" dirty="0" smtClean="0"/>
              <a:t>. Today, the Peoples Republic of China (PRC) is building the greatest bridges in the world with the longest spans while using the most modern metallurgy methods.”</a:t>
            </a:r>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Why Is Free Trade Beneficial?</a:t>
            </a:r>
          </a:p>
        </p:txBody>
      </p:sp>
      <p:sp>
        <p:nvSpPr>
          <p:cNvPr id="4101" name="Rectangle 3"/>
          <p:cNvSpPr>
            <a:spLocks noGrp="1" noChangeArrowheads="1"/>
          </p:cNvSpPr>
          <p:nvPr>
            <p:ph type="body" idx="1"/>
          </p:nvPr>
        </p:nvSpPr>
        <p:spPr/>
        <p:txBody>
          <a:bodyPr/>
          <a:lstStyle/>
          <a:p>
            <a:pPr eaLnBrk="1" hangingPunct="1">
              <a:lnSpc>
                <a:spcPct val="80000"/>
              </a:lnSpc>
              <a:buNone/>
            </a:pPr>
            <a:endParaRPr lang="en-US" sz="2400" b="1" dirty="0" smtClean="0"/>
          </a:p>
          <a:p>
            <a:pPr eaLnBrk="1" hangingPunct="1">
              <a:lnSpc>
                <a:spcPct val="80000"/>
              </a:lnSpc>
              <a:buNone/>
            </a:pPr>
            <a:r>
              <a:rPr lang="en-US" b="1" dirty="0" smtClean="0"/>
              <a:t>Free trade</a:t>
            </a:r>
            <a:r>
              <a:rPr lang="en-US" dirty="0" smtClean="0"/>
              <a:t> - a situation where a </a:t>
            </a:r>
            <a:r>
              <a:rPr lang="en-US" u="sng" dirty="0" smtClean="0"/>
              <a:t>government does not attempt</a:t>
            </a:r>
            <a:r>
              <a:rPr lang="en-US" dirty="0" smtClean="0"/>
              <a:t> to influence through </a:t>
            </a:r>
            <a:r>
              <a:rPr lang="en-US" u="sng" dirty="0" smtClean="0"/>
              <a:t>quotas or duties</a:t>
            </a:r>
            <a:r>
              <a:rPr lang="en-US" dirty="0" smtClean="0"/>
              <a:t> what its citizens can </a:t>
            </a:r>
            <a:r>
              <a:rPr lang="en-US" u="sng" dirty="0" smtClean="0"/>
              <a:t>buy</a:t>
            </a:r>
            <a:r>
              <a:rPr lang="en-US" dirty="0" smtClean="0"/>
              <a:t> from another country or what they can </a:t>
            </a:r>
            <a:r>
              <a:rPr lang="en-US" u="sng" dirty="0" smtClean="0"/>
              <a:t>produce and sell</a:t>
            </a:r>
            <a:r>
              <a:rPr lang="en-US" dirty="0" smtClean="0"/>
              <a:t> to another country</a:t>
            </a:r>
          </a:p>
          <a:p>
            <a:pPr eaLnBrk="1" hangingPunct="1">
              <a:lnSpc>
                <a:spcPct val="80000"/>
              </a:lnSpc>
              <a:buNone/>
            </a:pPr>
            <a:endParaRPr lang="en-US" dirty="0" smtClean="0"/>
          </a:p>
          <a:p>
            <a:pPr eaLnBrk="1" hangingPunct="1">
              <a:lnSpc>
                <a:spcPct val="80000"/>
              </a:lnSpc>
              <a:buNone/>
            </a:pPr>
            <a:r>
              <a:rPr lang="en-US" b="1" dirty="0" smtClean="0"/>
              <a:t>Free trade</a:t>
            </a:r>
            <a:r>
              <a:rPr lang="en-US" dirty="0" smtClean="0"/>
              <a:t> - Governments take a ‘hands-off’ attitude to trade</a:t>
            </a:r>
          </a:p>
          <a:p>
            <a:pPr eaLnBrk="1" hangingPunct="1">
              <a:lnSpc>
                <a:spcPct val="80000"/>
              </a:lnSpc>
            </a:pPr>
            <a:endParaRPr lang="en-US" sz="28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Why Is Free Trade Beneficial?</a:t>
            </a:r>
          </a:p>
        </p:txBody>
      </p:sp>
      <p:sp>
        <p:nvSpPr>
          <p:cNvPr id="4101" name="Rectangle 3"/>
          <p:cNvSpPr>
            <a:spLocks noGrp="1" noChangeArrowheads="1"/>
          </p:cNvSpPr>
          <p:nvPr>
            <p:ph type="body" idx="1"/>
          </p:nvPr>
        </p:nvSpPr>
        <p:spPr>
          <a:xfrm>
            <a:off x="467544" y="1268760"/>
            <a:ext cx="8229600" cy="4530725"/>
          </a:xfrm>
        </p:spPr>
        <p:txBody>
          <a:bodyPr/>
          <a:lstStyle/>
          <a:p>
            <a:pPr eaLnBrk="1" hangingPunct="1">
              <a:lnSpc>
                <a:spcPct val="80000"/>
              </a:lnSpc>
            </a:pPr>
            <a:r>
              <a:rPr lang="en-US" u="sng" dirty="0" smtClean="0"/>
              <a:t>Trade theory</a:t>
            </a:r>
            <a:r>
              <a:rPr lang="en-US" dirty="0" smtClean="0"/>
              <a:t> shows </a:t>
            </a:r>
            <a:r>
              <a:rPr lang="en-US" u="sng" dirty="0" smtClean="0"/>
              <a:t>why it is beneficial</a:t>
            </a:r>
            <a:r>
              <a:rPr lang="en-US" dirty="0" smtClean="0"/>
              <a:t> for a country to </a:t>
            </a:r>
            <a:r>
              <a:rPr lang="en-US" u="sng" dirty="0" smtClean="0"/>
              <a:t>engage in international trade</a:t>
            </a:r>
            <a:r>
              <a:rPr lang="en-US" dirty="0" smtClean="0"/>
              <a:t> even for products it is able to produce for itself</a:t>
            </a:r>
          </a:p>
          <a:p>
            <a:pPr eaLnBrk="1" hangingPunct="1">
              <a:lnSpc>
                <a:spcPct val="80000"/>
              </a:lnSpc>
            </a:pPr>
            <a:endParaRPr lang="en-US" dirty="0" smtClean="0"/>
          </a:p>
          <a:p>
            <a:pPr eaLnBrk="1" hangingPunct="1">
              <a:lnSpc>
                <a:spcPct val="80000"/>
              </a:lnSpc>
            </a:pPr>
            <a:r>
              <a:rPr lang="en-US" dirty="0" smtClean="0"/>
              <a:t>International trade allows a country</a:t>
            </a:r>
          </a:p>
          <a:p>
            <a:pPr lvl="1" eaLnBrk="1" hangingPunct="1">
              <a:lnSpc>
                <a:spcPct val="80000"/>
              </a:lnSpc>
            </a:pPr>
            <a:endParaRPr lang="en-US" sz="2800" dirty="0" smtClean="0"/>
          </a:p>
          <a:p>
            <a:pPr lvl="1" eaLnBrk="1" hangingPunct="1">
              <a:lnSpc>
                <a:spcPct val="80000"/>
              </a:lnSpc>
            </a:pPr>
            <a:r>
              <a:rPr lang="en-US" dirty="0" smtClean="0"/>
              <a:t>to </a:t>
            </a:r>
            <a:r>
              <a:rPr lang="en-US" u="sng" dirty="0" smtClean="0"/>
              <a:t>specialize</a:t>
            </a:r>
            <a:r>
              <a:rPr lang="en-US" dirty="0" smtClean="0"/>
              <a:t> in the manufacture and </a:t>
            </a:r>
            <a:r>
              <a:rPr lang="en-US" u="sng" dirty="0" smtClean="0"/>
              <a:t>export</a:t>
            </a:r>
            <a:r>
              <a:rPr lang="en-US" dirty="0" smtClean="0"/>
              <a:t> of </a:t>
            </a:r>
            <a:r>
              <a:rPr lang="en-US" u="sng" dirty="0" smtClean="0"/>
              <a:t>products/services that it can produce efficiently</a:t>
            </a:r>
          </a:p>
          <a:p>
            <a:pPr lvl="1" eaLnBrk="1" hangingPunct="1">
              <a:lnSpc>
                <a:spcPct val="80000"/>
              </a:lnSpc>
            </a:pPr>
            <a:endParaRPr lang="en-US" dirty="0" smtClean="0"/>
          </a:p>
          <a:p>
            <a:pPr lvl="1" eaLnBrk="1" hangingPunct="1">
              <a:lnSpc>
                <a:spcPct val="80000"/>
              </a:lnSpc>
            </a:pPr>
            <a:r>
              <a:rPr lang="en-US" u="sng" dirty="0" smtClean="0"/>
              <a:t>import products/services</a:t>
            </a:r>
            <a:r>
              <a:rPr lang="en-US" dirty="0" smtClean="0"/>
              <a:t> that can be produced more </a:t>
            </a:r>
            <a:r>
              <a:rPr lang="en-US" u="sng" dirty="0" smtClean="0"/>
              <a:t>efficiently in other countries</a:t>
            </a:r>
          </a:p>
          <a:p>
            <a:pPr eaLnBrk="1" hangingPunct="1">
              <a:lnSpc>
                <a:spcPct val="80000"/>
              </a:lnSpc>
            </a:pPr>
            <a:endParaRPr lang="en-US" sz="28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IB Current Events</a:t>
            </a:r>
          </a:p>
        </p:txBody>
      </p:sp>
      <p:sp>
        <p:nvSpPr>
          <p:cNvPr id="19459" name="Rectangle 3"/>
          <p:cNvSpPr>
            <a:spLocks noGrp="1" noChangeArrowheads="1"/>
          </p:cNvSpPr>
          <p:nvPr>
            <p:ph type="body" idx="1"/>
          </p:nvPr>
        </p:nvSpPr>
        <p:spPr>
          <a:xfrm>
            <a:off x="395288" y="1557338"/>
            <a:ext cx="8302625" cy="4535487"/>
          </a:xfrm>
        </p:spPr>
        <p:txBody>
          <a:bodyPr/>
          <a:lstStyle/>
          <a:p>
            <a:r>
              <a:rPr lang="en-CA" sz="2400" dirty="0" smtClean="0">
                <a:hlinkClick r:id="rId2" action="ppaction://hlinkfile"/>
              </a:rPr>
              <a:t>Obama Vows Fight to Restore Broad-Based U.S. Prosperity</a:t>
            </a:r>
            <a:r>
              <a:rPr lang="en-CA" sz="2400" dirty="0" smtClean="0"/>
              <a:t> Business Week, 24 Jan 2012, </a:t>
            </a:r>
            <a:r>
              <a:rPr lang="en-CA" sz="2400" i="1" dirty="0" smtClean="0"/>
              <a:t>By Kate Andersen Brower and Catherine Dodge</a:t>
            </a:r>
            <a:endParaRPr lang="en-CA" sz="2400" dirty="0" smtClean="0"/>
          </a:p>
          <a:p>
            <a:r>
              <a:rPr lang="en-CA" sz="2400" dirty="0" smtClean="0"/>
              <a:t/>
            </a:r>
            <a:br>
              <a:rPr lang="en-CA" sz="2400" dirty="0" smtClean="0"/>
            </a:br>
            <a:r>
              <a:rPr lang="en-CA" sz="2400" dirty="0" smtClean="0"/>
              <a:t>• Comment: </a:t>
            </a:r>
            <a:r>
              <a:rPr lang="en-CA" sz="2400" b="1" dirty="0" smtClean="0"/>
              <a:t>"To spur manufacturing jobs, Obama has promised to seek new tax proposals that reward companies for bringing jobs home and investing in America. He also pledged to end tax breaks for companies that move jobs overseas. Details are likely to come in the budget he’ll submit to Congress on Feb. 13."</a:t>
            </a:r>
            <a:endParaRPr lang="en-CA" sz="2400"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US White Collar Jobs</a:t>
            </a:r>
            <a:r>
              <a:rPr lang="en-GB" sz="4400" b="1" dirty="0" smtClean="0"/>
              <a:t> </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000" dirty="0" smtClean="0"/>
              <a:t>a) Who benefits from the outsourcing of skilled white collar jobs to developing nations?  Who are the losers?</a:t>
            </a:r>
            <a:endParaRPr lang="en-CA" sz="2000" dirty="0" smtClean="0"/>
          </a:p>
          <a:p>
            <a:pPr>
              <a:buNone/>
            </a:pPr>
            <a:endParaRPr lang="en-US" sz="2000" dirty="0" smtClean="0"/>
          </a:p>
          <a:p>
            <a:pPr>
              <a:buNone/>
            </a:pPr>
            <a:r>
              <a:rPr lang="en-US" sz="2000" dirty="0" smtClean="0"/>
              <a:t>b) Will developing nations like the United States suffer from the loss of high skilled and high paying jobs to other countries?</a:t>
            </a:r>
            <a:endParaRPr lang="en-CA" sz="2000" dirty="0" smtClean="0"/>
          </a:p>
          <a:p>
            <a:pPr>
              <a:buNone/>
            </a:pPr>
            <a:endParaRPr lang="en-US" sz="2000" dirty="0" smtClean="0"/>
          </a:p>
          <a:p>
            <a:pPr>
              <a:buNone/>
            </a:pPr>
            <a:r>
              <a:rPr lang="en-US" sz="2000" dirty="0" smtClean="0"/>
              <a:t>c) Is there a difference between the transference of high paying white collar jobs, such as computer programming and accounting, to developing nations, and low paying blue collar jobs?  If so, what is the difference, and should government do anything to stop the flow of white collar jobs out of the country to countries like India?</a:t>
            </a:r>
            <a:endParaRPr lang="en-CA" sz="20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b="1" dirty="0" smtClean="0">
                <a:latin typeface="Cambria" pitchFamily="18" charset="0"/>
              </a:rPr>
              <a:t>Why Do Certain </a:t>
            </a:r>
            <a:br>
              <a:rPr lang="en-US" b="1" dirty="0" smtClean="0">
                <a:latin typeface="Cambria" pitchFamily="18" charset="0"/>
              </a:rPr>
            </a:br>
            <a:r>
              <a:rPr lang="en-US" b="1" dirty="0" smtClean="0">
                <a:latin typeface="Cambria" pitchFamily="18" charset="0"/>
              </a:rPr>
              <a:t>Patterns Of Trade Exist?</a:t>
            </a:r>
            <a:r>
              <a:rPr lang="en-US" sz="4000" b="1" dirty="0" smtClean="0">
                <a:latin typeface="Cambria" pitchFamily="18" charset="0"/>
              </a:rPr>
              <a:t> </a:t>
            </a:r>
          </a:p>
        </p:txBody>
      </p:sp>
      <p:sp>
        <p:nvSpPr>
          <p:cNvPr id="5125" name="Rectangle 3"/>
          <p:cNvSpPr>
            <a:spLocks noGrp="1" noChangeArrowheads="1"/>
          </p:cNvSpPr>
          <p:nvPr>
            <p:ph type="body" idx="1"/>
          </p:nvPr>
        </p:nvSpPr>
        <p:spPr>
          <a:xfrm>
            <a:off x="539552" y="1412776"/>
            <a:ext cx="8229600" cy="4530725"/>
          </a:xfrm>
        </p:spPr>
        <p:txBody>
          <a:bodyPr/>
          <a:lstStyle/>
          <a:p>
            <a:pPr eaLnBrk="1" hangingPunct="1">
              <a:lnSpc>
                <a:spcPct val="90000"/>
              </a:lnSpc>
            </a:pPr>
            <a:r>
              <a:rPr lang="en-US" dirty="0" smtClean="0"/>
              <a:t>Some patterns of trade are fairly easy to explain </a:t>
            </a:r>
          </a:p>
          <a:p>
            <a:pPr lvl="1" eaLnBrk="1" hangingPunct="1">
              <a:lnSpc>
                <a:spcPct val="90000"/>
              </a:lnSpc>
            </a:pPr>
            <a:r>
              <a:rPr lang="en-US" dirty="0" smtClean="0"/>
              <a:t> it is obvious why </a:t>
            </a:r>
            <a:r>
              <a:rPr lang="en-US" u="sng" dirty="0" smtClean="0"/>
              <a:t>Saudi Arabia exports oil</a:t>
            </a:r>
            <a:r>
              <a:rPr lang="en-US" dirty="0" smtClean="0"/>
              <a:t>, Ghana exports cocoa, and </a:t>
            </a:r>
            <a:r>
              <a:rPr lang="en-US" u="sng" dirty="0" smtClean="0"/>
              <a:t>Brazil exports coffee</a:t>
            </a:r>
          </a:p>
          <a:p>
            <a:pPr eaLnBrk="1" hangingPunct="1">
              <a:lnSpc>
                <a:spcPct val="90000"/>
              </a:lnSpc>
            </a:pPr>
            <a:endParaRPr lang="en-US" dirty="0" smtClean="0"/>
          </a:p>
          <a:p>
            <a:pPr eaLnBrk="1" hangingPunct="1">
              <a:lnSpc>
                <a:spcPct val="90000"/>
              </a:lnSpc>
            </a:pPr>
            <a:r>
              <a:rPr lang="en-US" dirty="0" smtClean="0"/>
              <a:t>But, </a:t>
            </a:r>
            <a:r>
              <a:rPr lang="en-US" u="sng" dirty="0" smtClean="0"/>
              <a:t>why does Switzerland export</a:t>
            </a:r>
            <a:r>
              <a:rPr lang="en-US" dirty="0" smtClean="0"/>
              <a:t> chemicals, pharmaceuticals, </a:t>
            </a:r>
            <a:r>
              <a:rPr lang="en-US" u="sng" dirty="0" smtClean="0"/>
              <a:t>watches</a:t>
            </a:r>
            <a:r>
              <a:rPr lang="en-US" dirty="0" smtClean="0"/>
              <a:t>, and jewelry?  </a:t>
            </a:r>
          </a:p>
          <a:p>
            <a:pPr eaLnBrk="1" hangingPunct="1">
              <a:lnSpc>
                <a:spcPct val="90000"/>
              </a:lnSpc>
            </a:pPr>
            <a:endParaRPr lang="en-US" dirty="0" smtClean="0"/>
          </a:p>
          <a:p>
            <a:pPr eaLnBrk="1" hangingPunct="1">
              <a:lnSpc>
                <a:spcPct val="90000"/>
              </a:lnSpc>
            </a:pPr>
            <a:r>
              <a:rPr lang="en-US" dirty="0" smtClean="0"/>
              <a:t>Why does Japan export automobiles, consumer electronics, and machine tools?</a:t>
            </a:r>
          </a:p>
          <a:p>
            <a:pPr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6148" name="Rectangle 2"/>
          <p:cNvSpPr>
            <a:spLocks noGrp="1" noChangeArrowheads="1"/>
          </p:cNvSpPr>
          <p:nvPr>
            <p:ph type="title"/>
          </p:nvPr>
        </p:nvSpPr>
        <p:spPr>
          <a:xfrm>
            <a:off x="467544" y="0"/>
            <a:ext cx="8229600" cy="1139825"/>
          </a:xfrm>
        </p:spPr>
        <p:txBody>
          <a:bodyPr/>
          <a:lstStyle/>
          <a:p>
            <a:pPr eaLnBrk="1" hangingPunct="1"/>
            <a:r>
              <a:rPr lang="en-US" b="1" dirty="0" smtClean="0">
                <a:latin typeface="Cambria" pitchFamily="18" charset="0"/>
              </a:rPr>
              <a:t>Trade Theories</a:t>
            </a:r>
          </a:p>
        </p:txBody>
      </p:sp>
      <p:sp>
        <p:nvSpPr>
          <p:cNvPr id="6149" name="Rectangle 3"/>
          <p:cNvSpPr>
            <a:spLocks noGrp="1" noChangeArrowheads="1"/>
          </p:cNvSpPr>
          <p:nvPr>
            <p:ph type="body" idx="1"/>
          </p:nvPr>
        </p:nvSpPr>
        <p:spPr>
          <a:xfrm>
            <a:off x="251520" y="980728"/>
            <a:ext cx="8640960" cy="4530725"/>
          </a:xfrm>
        </p:spPr>
        <p:txBody>
          <a:bodyPr/>
          <a:lstStyle/>
          <a:p>
            <a:pPr eaLnBrk="1" hangingPunct="1"/>
            <a:r>
              <a:rPr lang="en-US" sz="2600" dirty="0" smtClean="0"/>
              <a:t>The </a:t>
            </a:r>
            <a:r>
              <a:rPr lang="en-US" sz="2600" u="sng" dirty="0" smtClean="0"/>
              <a:t>Mercantilist</a:t>
            </a:r>
            <a:r>
              <a:rPr lang="en-US" sz="2600" dirty="0" smtClean="0"/>
              <a:t> philosophy makes a crude case for government involvement in </a:t>
            </a:r>
            <a:r>
              <a:rPr lang="en-US" sz="2600" u="sng" dirty="0" smtClean="0"/>
              <a:t>promoting exports and limiting imports</a:t>
            </a:r>
            <a:r>
              <a:rPr lang="en-US" sz="2600" dirty="0" smtClean="0"/>
              <a:t> </a:t>
            </a:r>
          </a:p>
          <a:p>
            <a:pPr eaLnBrk="1" hangingPunct="1"/>
            <a:endParaRPr lang="en-US" sz="2600" dirty="0" smtClean="0"/>
          </a:p>
          <a:p>
            <a:pPr eaLnBrk="1" hangingPunct="1"/>
            <a:r>
              <a:rPr lang="en-US" sz="2600" u="sng" dirty="0" smtClean="0"/>
              <a:t>Smith, Ricardo, and </a:t>
            </a:r>
            <a:r>
              <a:rPr lang="en-US" sz="2600" u="sng" dirty="0" err="1" smtClean="0"/>
              <a:t>Heckscher</a:t>
            </a:r>
            <a:r>
              <a:rPr lang="en-US" sz="2600" u="sng" dirty="0" smtClean="0"/>
              <a:t>-Ohlin</a:t>
            </a:r>
            <a:r>
              <a:rPr lang="en-US" sz="2600" dirty="0" smtClean="0"/>
              <a:t> promote </a:t>
            </a:r>
            <a:r>
              <a:rPr lang="en-US" sz="2600" u="sng" dirty="0" smtClean="0"/>
              <a:t>unrestricted free trade</a:t>
            </a:r>
            <a:r>
              <a:rPr lang="en-US" sz="2600" dirty="0" smtClean="0"/>
              <a:t> </a:t>
            </a:r>
          </a:p>
          <a:p>
            <a:pPr eaLnBrk="1" hangingPunct="1"/>
            <a:endParaRPr lang="en-US" sz="2600" dirty="0" smtClean="0"/>
          </a:p>
          <a:p>
            <a:pPr eaLnBrk="1" hangingPunct="1"/>
            <a:r>
              <a:rPr lang="en-US" sz="2600" u="sng" dirty="0" smtClean="0"/>
              <a:t>New Trade Theory</a:t>
            </a:r>
            <a:r>
              <a:rPr lang="en-US" sz="2600" dirty="0" smtClean="0"/>
              <a:t> and </a:t>
            </a:r>
            <a:r>
              <a:rPr lang="en-US" sz="2600" u="sng" dirty="0" smtClean="0"/>
              <a:t>Porter’s Diamond </a:t>
            </a:r>
            <a:r>
              <a:rPr lang="en-US" sz="2600" dirty="0" smtClean="0"/>
              <a:t>theory of </a:t>
            </a:r>
            <a:r>
              <a:rPr lang="en-US" sz="2600" u="sng" dirty="0" smtClean="0"/>
              <a:t>national competitive advantage</a:t>
            </a:r>
            <a:r>
              <a:rPr lang="en-US" sz="2600" dirty="0" smtClean="0"/>
              <a:t> justify limited and </a:t>
            </a:r>
            <a:r>
              <a:rPr lang="en-US" sz="2600" u="sng" dirty="0" smtClean="0"/>
              <a:t>selective government intervention</a:t>
            </a:r>
            <a:r>
              <a:rPr lang="en-US" sz="2600" dirty="0" smtClean="0"/>
              <a:t> to support the development of certain export-oriented industries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What Is Mercantilism?</a:t>
            </a:r>
          </a:p>
        </p:txBody>
      </p:sp>
      <p:sp>
        <p:nvSpPr>
          <p:cNvPr id="7173" name="Rectangle 3"/>
          <p:cNvSpPr>
            <a:spLocks noGrp="1" noChangeArrowheads="1"/>
          </p:cNvSpPr>
          <p:nvPr>
            <p:ph type="body" idx="1"/>
          </p:nvPr>
        </p:nvSpPr>
        <p:spPr/>
        <p:txBody>
          <a:bodyPr/>
          <a:lstStyle/>
          <a:p>
            <a:pPr eaLnBrk="1" hangingPunct="1"/>
            <a:r>
              <a:rPr lang="en-US" b="1" dirty="0" smtClean="0"/>
              <a:t>Mercantilism</a:t>
            </a:r>
            <a:r>
              <a:rPr lang="en-US" dirty="0" smtClean="0"/>
              <a:t> suggests that it is in a country’s best interest to maintain a </a:t>
            </a:r>
            <a:r>
              <a:rPr lang="en-US" b="1" dirty="0" smtClean="0"/>
              <a:t>trade surplus</a:t>
            </a:r>
            <a:r>
              <a:rPr lang="en-US" dirty="0" smtClean="0"/>
              <a:t> -to export more than it imports</a:t>
            </a:r>
          </a:p>
          <a:p>
            <a:pPr lvl="1" eaLnBrk="1" hangingPunct="1"/>
            <a:endParaRPr lang="en-US" dirty="0" smtClean="0"/>
          </a:p>
          <a:p>
            <a:pPr lvl="1" eaLnBrk="1" hangingPunct="1"/>
            <a:r>
              <a:rPr lang="en-US" dirty="0" smtClean="0"/>
              <a:t>advocates </a:t>
            </a:r>
            <a:r>
              <a:rPr lang="en-US" u="sng" dirty="0" smtClean="0"/>
              <a:t>government intervention</a:t>
            </a:r>
            <a:r>
              <a:rPr lang="en-US" dirty="0" smtClean="0"/>
              <a:t> to achieve a </a:t>
            </a:r>
            <a:r>
              <a:rPr lang="en-US" u="sng" dirty="0" smtClean="0"/>
              <a:t>surplus in the balance of trade</a:t>
            </a:r>
            <a:r>
              <a:rPr lang="en-US" dirty="0" smtClean="0"/>
              <a:t>               </a:t>
            </a:r>
          </a:p>
          <a:p>
            <a:pPr eaLnBrk="1" hangingPunct="1"/>
            <a:endParaRPr lang="en-US" dirty="0" smtClean="0"/>
          </a:p>
          <a:p>
            <a:pPr eaLnBrk="1" hangingPunct="1"/>
            <a:r>
              <a:rPr lang="en-US" dirty="0" smtClean="0"/>
              <a:t>Mercantilism views trade as a </a:t>
            </a:r>
            <a:r>
              <a:rPr lang="en-US" b="1" dirty="0" smtClean="0"/>
              <a:t>zero-sum game</a:t>
            </a:r>
            <a:r>
              <a:rPr lang="en-US" dirty="0" smtClean="0"/>
              <a:t> - one in which a gain by one country results in a loss by another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What Is Mercantilism?</a:t>
            </a:r>
          </a:p>
        </p:txBody>
      </p:sp>
      <p:sp>
        <p:nvSpPr>
          <p:cNvPr id="7173" name="Rectangle 3"/>
          <p:cNvSpPr>
            <a:spLocks noGrp="1" noChangeArrowheads="1"/>
          </p:cNvSpPr>
          <p:nvPr>
            <p:ph type="body" idx="1"/>
          </p:nvPr>
        </p:nvSpPr>
        <p:spPr/>
        <p:txBody>
          <a:bodyPr/>
          <a:lstStyle/>
          <a:p>
            <a:pPr eaLnBrk="1" hangingPunct="1"/>
            <a:r>
              <a:rPr lang="en-US" b="1" dirty="0" smtClean="0"/>
              <a:t>Mercantilism </a:t>
            </a:r>
            <a:r>
              <a:rPr lang="en-US" dirty="0" smtClean="0"/>
              <a:t>is a very old theory</a:t>
            </a:r>
          </a:p>
          <a:p>
            <a:pPr eaLnBrk="1" hangingPunct="1"/>
            <a:endParaRPr lang="en-US" dirty="0" smtClean="0"/>
          </a:p>
          <a:p>
            <a:pPr eaLnBrk="1" hangingPunct="1"/>
            <a:r>
              <a:rPr lang="en-US" dirty="0" smtClean="0"/>
              <a:t>Unfortunately, it still rears its head today</a:t>
            </a:r>
          </a:p>
          <a:p>
            <a:pPr eaLnBrk="1" hangingPunct="1"/>
            <a:endParaRPr lang="en-US" dirty="0" smtClean="0"/>
          </a:p>
          <a:p>
            <a:pPr lvl="1" eaLnBrk="1" hangingPunct="1"/>
            <a:r>
              <a:rPr lang="en-US" dirty="0" smtClean="0"/>
              <a:t>e.g. recent US stimulus package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dirty="0" smtClean="0">
                <a:latin typeface="Cambria" pitchFamily="18" charset="0"/>
              </a:rPr>
              <a:t>What Is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a:t>
            </a:r>
          </a:p>
        </p:txBody>
      </p:sp>
      <p:sp>
        <p:nvSpPr>
          <p:cNvPr id="8197" name="Rectangle 3"/>
          <p:cNvSpPr>
            <a:spLocks noGrp="1" noChangeArrowheads="1"/>
          </p:cNvSpPr>
          <p:nvPr>
            <p:ph type="body" idx="1"/>
          </p:nvPr>
        </p:nvSpPr>
        <p:spPr/>
        <p:txBody>
          <a:bodyPr/>
          <a:lstStyle/>
          <a:p>
            <a:pPr eaLnBrk="1" hangingPunct="1"/>
            <a:r>
              <a:rPr lang="en-US" dirty="0" smtClean="0"/>
              <a:t>Adam Smith argued that a country has an </a:t>
            </a:r>
            <a:r>
              <a:rPr lang="en-US" b="1" dirty="0" smtClean="0"/>
              <a:t>absolute advantage</a:t>
            </a:r>
            <a:r>
              <a:rPr lang="en-US" dirty="0" smtClean="0"/>
              <a:t> in the production of </a:t>
            </a:r>
            <a:r>
              <a:rPr lang="en-US" u="sng" dirty="0" smtClean="0"/>
              <a:t>a product</a:t>
            </a:r>
            <a:r>
              <a:rPr lang="en-US" dirty="0" smtClean="0"/>
              <a:t> when it is </a:t>
            </a:r>
            <a:r>
              <a:rPr lang="en-US" u="sng" dirty="0" smtClean="0"/>
              <a:t>more efficient than any other country in producing it</a:t>
            </a:r>
          </a:p>
          <a:p>
            <a:pPr lvl="1" eaLnBrk="1" hangingPunct="1"/>
            <a:endParaRPr lang="en-US" dirty="0" smtClean="0"/>
          </a:p>
          <a:p>
            <a:pPr lvl="1" eaLnBrk="1" hangingPunct="1"/>
            <a:r>
              <a:rPr lang="en-US" dirty="0" smtClean="0"/>
              <a:t>countries should </a:t>
            </a:r>
            <a:r>
              <a:rPr lang="en-US" u="sng" dirty="0" smtClean="0"/>
              <a:t>specialize</a:t>
            </a:r>
            <a:r>
              <a:rPr lang="en-US" dirty="0" smtClean="0"/>
              <a:t> in the production of </a:t>
            </a:r>
            <a:r>
              <a:rPr lang="en-US" u="sng" dirty="0" smtClean="0"/>
              <a:t>goods</a:t>
            </a:r>
            <a:r>
              <a:rPr lang="en-US" dirty="0" smtClean="0"/>
              <a:t> for which they have an </a:t>
            </a:r>
            <a:r>
              <a:rPr lang="en-US" u="sng" dirty="0" smtClean="0"/>
              <a:t>absolute advantage</a:t>
            </a:r>
            <a:r>
              <a:rPr lang="en-US" dirty="0" smtClean="0"/>
              <a:t> and then </a:t>
            </a:r>
            <a:r>
              <a:rPr lang="en-US" u="sng" dirty="0" smtClean="0"/>
              <a:t>trade these goods for the goods</a:t>
            </a:r>
            <a:r>
              <a:rPr lang="en-US" dirty="0" smtClean="0"/>
              <a:t> produced by other countries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9221" name="Rectangle 3"/>
          <p:cNvSpPr>
            <a:spLocks noGrp="1" noChangeArrowheads="1"/>
          </p:cNvSpPr>
          <p:nvPr>
            <p:ph type="body" idx="1"/>
          </p:nvPr>
        </p:nvSpPr>
        <p:spPr/>
        <p:txBody>
          <a:bodyPr/>
          <a:lstStyle/>
          <a:p>
            <a:pPr eaLnBrk="1" hangingPunct="1">
              <a:lnSpc>
                <a:spcPct val="80000"/>
              </a:lnSpc>
            </a:pPr>
            <a:r>
              <a:rPr lang="en-US" sz="2400" dirty="0" smtClean="0"/>
              <a:t>Assume that two countries, </a:t>
            </a:r>
            <a:r>
              <a:rPr lang="en-US" sz="2400" u="sng" dirty="0" smtClean="0"/>
              <a:t>Ghana and South Korea</a:t>
            </a:r>
            <a:r>
              <a:rPr lang="en-US" sz="2400" dirty="0" smtClean="0"/>
              <a:t>, both have </a:t>
            </a:r>
            <a:r>
              <a:rPr lang="en-US" sz="2400" u="sng" dirty="0" smtClean="0"/>
              <a:t>200 units of resources</a:t>
            </a:r>
            <a:r>
              <a:rPr lang="en-US" sz="2400" dirty="0" smtClean="0"/>
              <a:t> that could either be used to produce rice or cocoa</a:t>
            </a:r>
          </a:p>
          <a:p>
            <a:pPr eaLnBrk="1" hangingPunct="1">
              <a:lnSpc>
                <a:spcPct val="80000"/>
              </a:lnSpc>
            </a:pPr>
            <a:endParaRPr lang="en-US" sz="2400" dirty="0" smtClean="0"/>
          </a:p>
          <a:p>
            <a:pPr eaLnBrk="1" hangingPunct="1">
              <a:lnSpc>
                <a:spcPct val="80000"/>
              </a:lnSpc>
            </a:pPr>
            <a:r>
              <a:rPr lang="en-US" sz="2400" dirty="0" smtClean="0"/>
              <a:t>In </a:t>
            </a:r>
            <a:r>
              <a:rPr lang="en-US" sz="2400" u="sng" dirty="0" smtClean="0"/>
              <a:t>Ghana</a:t>
            </a:r>
            <a:r>
              <a:rPr lang="en-US" sz="2400" dirty="0" smtClean="0"/>
              <a:t>, it takes </a:t>
            </a:r>
            <a:r>
              <a:rPr lang="en-US" sz="2400" u="sng" dirty="0" smtClean="0"/>
              <a:t>10 units of resources to produce one ton of cocoa</a:t>
            </a:r>
            <a:r>
              <a:rPr lang="en-US" sz="2400" dirty="0" smtClean="0"/>
              <a:t> and </a:t>
            </a:r>
            <a:r>
              <a:rPr lang="en-US" sz="2400" u="sng" dirty="0" smtClean="0"/>
              <a:t>20 units of resources to produce one ton of rice</a:t>
            </a:r>
            <a:r>
              <a:rPr lang="en-US" sz="2400" dirty="0" smtClean="0"/>
              <a:t>  </a:t>
            </a:r>
          </a:p>
          <a:p>
            <a:pPr lvl="1" eaLnBrk="1" hangingPunct="1">
              <a:lnSpc>
                <a:spcPct val="80000"/>
              </a:lnSpc>
            </a:pPr>
            <a:endParaRPr lang="en-US" sz="2000" dirty="0" smtClean="0"/>
          </a:p>
          <a:p>
            <a:pPr lvl="1" eaLnBrk="1" hangingPunct="1">
              <a:lnSpc>
                <a:spcPct val="80000"/>
              </a:lnSpc>
            </a:pPr>
            <a:r>
              <a:rPr lang="en-US" sz="2000" u="sng" dirty="0" smtClean="0"/>
              <a:t>Ghana</a:t>
            </a:r>
            <a:r>
              <a:rPr lang="en-US" sz="2000" dirty="0" smtClean="0"/>
              <a:t> could produce:</a:t>
            </a:r>
          </a:p>
          <a:p>
            <a:pPr lvl="2" eaLnBrk="1" hangingPunct="1">
              <a:lnSpc>
                <a:spcPct val="80000"/>
              </a:lnSpc>
            </a:pPr>
            <a:r>
              <a:rPr lang="en-US" dirty="0" smtClean="0"/>
              <a:t>20 tons of cocoa and no rice, </a:t>
            </a:r>
          </a:p>
          <a:p>
            <a:pPr lvl="2" eaLnBrk="1" hangingPunct="1">
              <a:lnSpc>
                <a:spcPct val="80000"/>
              </a:lnSpc>
            </a:pPr>
            <a:endParaRPr lang="en-US" dirty="0" smtClean="0"/>
          </a:p>
          <a:p>
            <a:pPr lvl="2" eaLnBrk="1" hangingPunct="1">
              <a:lnSpc>
                <a:spcPct val="80000"/>
              </a:lnSpc>
            </a:pPr>
            <a:r>
              <a:rPr lang="en-US" dirty="0" smtClean="0"/>
              <a:t>10 tons of rice and no cocoa, or </a:t>
            </a:r>
          </a:p>
          <a:p>
            <a:pPr lvl="2" eaLnBrk="1" hangingPunct="1">
              <a:lnSpc>
                <a:spcPct val="80000"/>
              </a:lnSpc>
            </a:pPr>
            <a:endParaRPr lang="en-US" dirty="0" smtClean="0"/>
          </a:p>
          <a:p>
            <a:pPr lvl="2" eaLnBrk="1" hangingPunct="1">
              <a:lnSpc>
                <a:spcPct val="80000"/>
              </a:lnSpc>
            </a:pPr>
            <a:r>
              <a:rPr lang="en-US" dirty="0" smtClean="0"/>
              <a:t>some combination of rice and cocoa between the two extremes</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9221" name="Rectangle 3"/>
          <p:cNvSpPr>
            <a:spLocks noGrp="1" noChangeArrowheads="1"/>
          </p:cNvSpPr>
          <p:nvPr>
            <p:ph type="body" idx="1"/>
          </p:nvPr>
        </p:nvSpPr>
        <p:spPr/>
        <p:txBody>
          <a:bodyPr/>
          <a:lstStyle/>
          <a:p>
            <a:pPr eaLnBrk="1" hangingPunct="1">
              <a:lnSpc>
                <a:spcPct val="80000"/>
              </a:lnSpc>
            </a:pPr>
            <a:r>
              <a:rPr lang="en-US" sz="2400" dirty="0" smtClean="0"/>
              <a:t>In </a:t>
            </a:r>
            <a:r>
              <a:rPr lang="en-US" sz="2400" u="sng" dirty="0" smtClean="0"/>
              <a:t>South Korea</a:t>
            </a:r>
            <a:r>
              <a:rPr lang="en-US" sz="2400" dirty="0" smtClean="0"/>
              <a:t> it takes </a:t>
            </a:r>
            <a:r>
              <a:rPr lang="en-US" sz="2400" u="sng" dirty="0" smtClean="0"/>
              <a:t>40 units of resources to produce one ton of cocoa</a:t>
            </a:r>
            <a:r>
              <a:rPr lang="en-US" sz="2400" dirty="0" smtClean="0"/>
              <a:t> and </a:t>
            </a:r>
            <a:r>
              <a:rPr lang="en-US" sz="2400" u="sng" dirty="0" smtClean="0"/>
              <a:t>10 resources to produce one ton of rice</a:t>
            </a:r>
          </a:p>
          <a:p>
            <a:pPr lvl="1" eaLnBrk="1" hangingPunct="1">
              <a:lnSpc>
                <a:spcPct val="80000"/>
              </a:lnSpc>
            </a:pPr>
            <a:endParaRPr lang="en-US" sz="2000" dirty="0" smtClean="0"/>
          </a:p>
          <a:p>
            <a:pPr lvl="1" eaLnBrk="1" hangingPunct="1">
              <a:lnSpc>
                <a:spcPct val="80000"/>
              </a:lnSpc>
            </a:pPr>
            <a:r>
              <a:rPr lang="en-US" sz="2000" u="sng" dirty="0" smtClean="0"/>
              <a:t>South Korea</a:t>
            </a:r>
            <a:r>
              <a:rPr lang="en-US" sz="2000" dirty="0" smtClean="0"/>
              <a:t> could produce:</a:t>
            </a:r>
          </a:p>
          <a:p>
            <a:pPr lvl="2" eaLnBrk="1" hangingPunct="1">
              <a:lnSpc>
                <a:spcPct val="80000"/>
              </a:lnSpc>
            </a:pPr>
            <a:endParaRPr lang="en-US" dirty="0" smtClean="0"/>
          </a:p>
          <a:p>
            <a:pPr lvl="2" eaLnBrk="1" hangingPunct="1">
              <a:lnSpc>
                <a:spcPct val="80000"/>
              </a:lnSpc>
            </a:pPr>
            <a:r>
              <a:rPr lang="en-US" dirty="0" smtClean="0"/>
              <a:t>5 tons of cocoa and no rice, </a:t>
            </a:r>
          </a:p>
          <a:p>
            <a:pPr lvl="2" eaLnBrk="1" hangingPunct="1">
              <a:lnSpc>
                <a:spcPct val="80000"/>
              </a:lnSpc>
            </a:pPr>
            <a:endParaRPr lang="en-US" dirty="0" smtClean="0"/>
          </a:p>
          <a:p>
            <a:pPr lvl="2" eaLnBrk="1" hangingPunct="1">
              <a:lnSpc>
                <a:spcPct val="80000"/>
              </a:lnSpc>
            </a:pPr>
            <a:r>
              <a:rPr lang="en-US" dirty="0" smtClean="0"/>
              <a:t>20 tons of rice and no cocoa, or </a:t>
            </a:r>
          </a:p>
          <a:p>
            <a:pPr lvl="2" eaLnBrk="1" hangingPunct="1">
              <a:lnSpc>
                <a:spcPct val="80000"/>
              </a:lnSpc>
            </a:pPr>
            <a:endParaRPr lang="en-US" dirty="0" smtClean="0"/>
          </a:p>
          <a:p>
            <a:pPr lvl="2" eaLnBrk="1" hangingPunct="1">
              <a:lnSpc>
                <a:spcPct val="80000"/>
              </a:lnSpc>
            </a:pPr>
            <a:r>
              <a:rPr lang="en-US" dirty="0" smtClean="0"/>
              <a:t>some combination in between</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10245" name="Rectangle 3"/>
          <p:cNvSpPr>
            <a:spLocks noGrp="1" noChangeArrowheads="1"/>
          </p:cNvSpPr>
          <p:nvPr>
            <p:ph type="body" idx="1"/>
          </p:nvPr>
        </p:nvSpPr>
        <p:spPr/>
        <p:txBody>
          <a:bodyPr/>
          <a:lstStyle/>
          <a:p>
            <a:pPr eaLnBrk="1" hangingPunct="1">
              <a:lnSpc>
                <a:spcPct val="80000"/>
              </a:lnSpc>
            </a:pPr>
            <a:r>
              <a:rPr lang="en-US" sz="2400" dirty="0" smtClean="0"/>
              <a:t>Without trade (half resources for each product)</a:t>
            </a:r>
          </a:p>
          <a:p>
            <a:pPr lvl="1" eaLnBrk="1" hangingPunct="1">
              <a:lnSpc>
                <a:spcPct val="80000"/>
              </a:lnSpc>
            </a:pPr>
            <a:endParaRPr lang="en-US" sz="2000" dirty="0" smtClean="0"/>
          </a:p>
          <a:p>
            <a:pPr lvl="1" eaLnBrk="1" hangingPunct="1">
              <a:lnSpc>
                <a:spcPct val="80000"/>
              </a:lnSpc>
            </a:pPr>
            <a:r>
              <a:rPr lang="en-US" sz="2000" dirty="0" smtClean="0"/>
              <a:t>Ghana would produce 10 tons of cocoa and 5 tons of rice</a:t>
            </a:r>
          </a:p>
          <a:p>
            <a:pPr lvl="1" eaLnBrk="1" hangingPunct="1">
              <a:lnSpc>
                <a:spcPct val="80000"/>
              </a:lnSpc>
              <a:buNone/>
            </a:pPr>
            <a:r>
              <a:rPr lang="en-US" sz="2000" dirty="0" smtClean="0"/>
              <a:t> </a:t>
            </a:r>
          </a:p>
          <a:p>
            <a:pPr lvl="1" eaLnBrk="1" hangingPunct="1">
              <a:lnSpc>
                <a:spcPct val="80000"/>
              </a:lnSpc>
            </a:pPr>
            <a:r>
              <a:rPr lang="en-US" sz="2000" dirty="0" smtClean="0"/>
              <a:t>South Korea would produce 2.5 tons of cocoa and 10 tons of rice</a:t>
            </a:r>
          </a:p>
          <a:p>
            <a:pPr eaLnBrk="1" hangingPunct="1">
              <a:lnSpc>
                <a:spcPct val="80000"/>
              </a:lnSpc>
            </a:pPr>
            <a:endParaRPr lang="en-US" sz="2400" dirty="0" smtClean="0"/>
          </a:p>
          <a:p>
            <a:pPr eaLnBrk="1" hangingPunct="1">
              <a:lnSpc>
                <a:spcPct val="80000"/>
              </a:lnSpc>
            </a:pPr>
            <a:r>
              <a:rPr lang="en-US" sz="2400" dirty="0" smtClean="0"/>
              <a:t>With specialization and trade</a:t>
            </a:r>
          </a:p>
          <a:p>
            <a:pPr lvl="1" eaLnBrk="1" hangingPunct="1">
              <a:lnSpc>
                <a:spcPct val="80000"/>
              </a:lnSpc>
            </a:pPr>
            <a:r>
              <a:rPr lang="en-US" sz="2000" dirty="0" smtClean="0"/>
              <a:t>Ghana would produce 20 tons of cocoa</a:t>
            </a:r>
          </a:p>
          <a:p>
            <a:pPr lvl="1" eaLnBrk="1" hangingPunct="1">
              <a:lnSpc>
                <a:spcPct val="80000"/>
              </a:lnSpc>
            </a:pPr>
            <a:endParaRPr lang="en-US" sz="2000" dirty="0" smtClean="0"/>
          </a:p>
          <a:p>
            <a:pPr lvl="1" eaLnBrk="1" hangingPunct="1">
              <a:lnSpc>
                <a:spcPct val="80000"/>
              </a:lnSpc>
            </a:pPr>
            <a:r>
              <a:rPr lang="en-US" sz="2000" dirty="0" smtClean="0"/>
              <a:t>South Korea would produce 20 tons of rice</a:t>
            </a:r>
          </a:p>
          <a:p>
            <a:pPr lvl="1" eaLnBrk="1" hangingPunct="1">
              <a:lnSpc>
                <a:spcPct val="80000"/>
              </a:lnSpc>
            </a:pPr>
            <a:endParaRPr lang="en-US" sz="2000" dirty="0" smtClean="0"/>
          </a:p>
          <a:p>
            <a:pPr lvl="1" eaLnBrk="1" hangingPunct="1">
              <a:lnSpc>
                <a:spcPct val="80000"/>
              </a:lnSpc>
            </a:pPr>
            <a:r>
              <a:rPr lang="en-US" sz="2000" dirty="0" smtClean="0"/>
              <a:t>Ghana could trade 6 tons of cocoa to South Korea for 6 tons of rice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10245" name="Rectangle 3"/>
          <p:cNvSpPr>
            <a:spLocks noGrp="1" noChangeArrowheads="1"/>
          </p:cNvSpPr>
          <p:nvPr>
            <p:ph type="body" idx="1"/>
          </p:nvPr>
        </p:nvSpPr>
        <p:spPr/>
        <p:txBody>
          <a:bodyPr/>
          <a:lstStyle/>
          <a:p>
            <a:pPr eaLnBrk="1" hangingPunct="1">
              <a:lnSpc>
                <a:spcPct val="80000"/>
              </a:lnSpc>
            </a:pPr>
            <a:r>
              <a:rPr lang="en-US" sz="2400" dirty="0" smtClean="0"/>
              <a:t>After trade (6 tons coca for 6 tons rice)</a:t>
            </a:r>
          </a:p>
          <a:p>
            <a:pPr lvl="1" eaLnBrk="1" hangingPunct="1">
              <a:lnSpc>
                <a:spcPct val="80000"/>
              </a:lnSpc>
            </a:pPr>
            <a:endParaRPr lang="en-US" sz="2000" dirty="0" smtClean="0"/>
          </a:p>
          <a:p>
            <a:pPr lvl="1" eaLnBrk="1" hangingPunct="1">
              <a:lnSpc>
                <a:spcPct val="80000"/>
              </a:lnSpc>
            </a:pPr>
            <a:r>
              <a:rPr lang="en-US" sz="2000" dirty="0" smtClean="0"/>
              <a:t>Ghana would have 14 tons of cocoa left, and 6 tons of rice</a:t>
            </a:r>
          </a:p>
          <a:p>
            <a:pPr lvl="1" eaLnBrk="1" hangingPunct="1">
              <a:lnSpc>
                <a:spcPct val="80000"/>
              </a:lnSpc>
            </a:pPr>
            <a:endParaRPr lang="en-US" sz="2000" dirty="0" smtClean="0"/>
          </a:p>
          <a:p>
            <a:pPr lvl="1" eaLnBrk="1" hangingPunct="1">
              <a:lnSpc>
                <a:spcPct val="80000"/>
              </a:lnSpc>
            </a:pPr>
            <a:r>
              <a:rPr lang="en-US" sz="2000" dirty="0" smtClean="0"/>
              <a:t>South Korea would have 14 tons of rice left and 6 tons of cocoa</a:t>
            </a:r>
          </a:p>
          <a:p>
            <a:pPr eaLnBrk="1" hangingPunct="1">
              <a:lnSpc>
                <a:spcPct val="80000"/>
              </a:lnSpc>
            </a:pPr>
            <a:endParaRPr lang="en-US" sz="2400" dirty="0" smtClean="0"/>
          </a:p>
          <a:p>
            <a:pPr eaLnBrk="1" hangingPunct="1">
              <a:lnSpc>
                <a:spcPct val="80000"/>
              </a:lnSpc>
            </a:pPr>
            <a:r>
              <a:rPr lang="en-US" sz="2400" u="sng" dirty="0" smtClean="0"/>
              <a:t>If each country specializes</a:t>
            </a:r>
            <a:r>
              <a:rPr lang="en-US" sz="2400" dirty="0" smtClean="0"/>
              <a:t> in the production of the good in which it has an absolute advantage and trades for the other, </a:t>
            </a:r>
            <a:r>
              <a:rPr lang="en-US" sz="2400" u="sng" dirty="0" smtClean="0"/>
              <a:t>both countries gain</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2701D</a:t>
            </a:r>
            <a:endParaRPr lang="en-US"/>
          </a:p>
        </p:txBody>
      </p:sp>
      <p:sp>
        <p:nvSpPr>
          <p:cNvPr id="11268"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11269" name="Rectangle 3"/>
          <p:cNvSpPr>
            <a:spLocks noGrp="1" noChangeArrowheads="1"/>
          </p:cNvSpPr>
          <p:nvPr>
            <p:ph type="body" idx="1"/>
          </p:nvPr>
        </p:nvSpPr>
        <p:spPr/>
        <p:txBody>
          <a:bodyPr/>
          <a:lstStyle/>
          <a:p>
            <a:pPr algn="ctr" eaLnBrk="1" hangingPunct="1">
              <a:buFont typeface="Wingdings" pitchFamily="2" charset="2"/>
              <a:buNone/>
            </a:pPr>
            <a:r>
              <a:rPr lang="en-US" sz="1400" smtClean="0"/>
              <a:t>Absolute Advantage and the Gains from Trade</a:t>
            </a:r>
            <a:r>
              <a:rPr lang="en-US" smtClean="0"/>
              <a:t> </a:t>
            </a:r>
          </a:p>
          <a:p>
            <a:pPr algn="ctr" eaLnBrk="1" hangingPunct="1">
              <a:buFont typeface="Wingdings" pitchFamily="2" charset="2"/>
              <a:buNone/>
            </a:pPr>
            <a:endParaRPr lang="en-US" smtClean="0"/>
          </a:p>
          <a:p>
            <a:pPr eaLnBrk="1" hangingPunct="1"/>
            <a:endParaRPr lang="en-US" smtClean="0"/>
          </a:p>
        </p:txBody>
      </p:sp>
      <p:pic>
        <p:nvPicPr>
          <p:cNvPr id="11270" name="Picture 4"/>
          <p:cNvPicPr>
            <a:picLocks noChangeAspect="1" noChangeArrowheads="1"/>
          </p:cNvPicPr>
          <p:nvPr/>
        </p:nvPicPr>
        <p:blipFill>
          <a:blip r:embed="rId3" cstate="print"/>
          <a:srcRect/>
          <a:stretch>
            <a:fillRect/>
          </a:stretch>
        </p:blipFill>
        <p:spPr bwMode="auto">
          <a:xfrm>
            <a:off x="685800" y="2133600"/>
            <a:ext cx="7848600" cy="4267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2292" name="Rectangle 2"/>
          <p:cNvSpPr>
            <a:spLocks noGrp="1" noChangeArrowheads="1"/>
          </p:cNvSpPr>
          <p:nvPr>
            <p:ph type="title"/>
          </p:nvPr>
        </p:nvSpPr>
        <p:spPr/>
        <p:txBody>
          <a:bodyPr/>
          <a:lstStyle/>
          <a:p>
            <a:pPr eaLnBrk="1" hangingPunct="1"/>
            <a:r>
              <a:rPr lang="en-US" b="1" dirty="0" smtClean="0">
                <a:latin typeface="Cambria" pitchFamily="18" charset="0"/>
              </a:rPr>
              <a:t>What Is Ricardo’s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Comparative Advantage</a:t>
            </a:r>
            <a:r>
              <a:rPr lang="en-US" b="1" dirty="0" smtClean="0">
                <a:latin typeface="Cambria" pitchFamily="18" charset="0"/>
              </a:rPr>
              <a:t>?</a:t>
            </a:r>
          </a:p>
        </p:txBody>
      </p:sp>
      <p:sp>
        <p:nvSpPr>
          <p:cNvPr id="12293" name="Rectangle 3"/>
          <p:cNvSpPr>
            <a:spLocks noGrp="1" noChangeArrowheads="1"/>
          </p:cNvSpPr>
          <p:nvPr>
            <p:ph type="body" idx="1"/>
          </p:nvPr>
        </p:nvSpPr>
        <p:spPr/>
        <p:txBody>
          <a:bodyPr/>
          <a:lstStyle/>
          <a:p>
            <a:pPr eaLnBrk="1" hangingPunct="1"/>
            <a:r>
              <a:rPr lang="en-US" sz="2400" u="sng" dirty="0" smtClean="0"/>
              <a:t>David Ricardo asked</a:t>
            </a:r>
            <a:r>
              <a:rPr lang="en-US" sz="2400" dirty="0" smtClean="0"/>
              <a:t> what might happen when one country has an </a:t>
            </a:r>
            <a:r>
              <a:rPr lang="en-US" sz="2400" u="sng" dirty="0" smtClean="0"/>
              <a:t>absolute advantage in the production of all goods</a:t>
            </a:r>
            <a:r>
              <a:rPr lang="en-US" sz="2400" dirty="0" smtClean="0"/>
              <a:t>  </a:t>
            </a:r>
          </a:p>
          <a:p>
            <a:pPr eaLnBrk="1" hangingPunct="1"/>
            <a:endParaRPr lang="en-US" sz="2400" dirty="0" smtClean="0"/>
          </a:p>
          <a:p>
            <a:pPr eaLnBrk="1" hangingPunct="1"/>
            <a:r>
              <a:rPr lang="en-US" sz="2400" dirty="0" smtClean="0"/>
              <a:t>Ricardo’s theory of </a:t>
            </a:r>
            <a:r>
              <a:rPr lang="en-US" sz="2400" b="1" dirty="0" smtClean="0"/>
              <a:t>comparative advantage</a:t>
            </a:r>
            <a:r>
              <a:rPr lang="en-US" sz="2400" dirty="0" smtClean="0"/>
              <a:t> suggests that </a:t>
            </a:r>
            <a:r>
              <a:rPr lang="en-US" sz="2400" u="sng" dirty="0" smtClean="0"/>
              <a:t>countries should specialize</a:t>
            </a:r>
            <a:r>
              <a:rPr lang="en-US" sz="2400" dirty="0" smtClean="0"/>
              <a:t> in the production of those goods </a:t>
            </a:r>
            <a:r>
              <a:rPr lang="en-US" sz="2400" u="sng" dirty="0" smtClean="0"/>
              <a:t>they produce most efficiently</a:t>
            </a:r>
            <a:r>
              <a:rPr lang="en-US" sz="2400" dirty="0" smtClean="0"/>
              <a:t> and </a:t>
            </a:r>
            <a:r>
              <a:rPr lang="en-US" sz="2400" u="sng" dirty="0" smtClean="0"/>
              <a:t>buy goods that they produce less efficiently</a:t>
            </a:r>
            <a:r>
              <a:rPr lang="en-US" sz="2400" dirty="0" smtClean="0"/>
              <a:t> from other countries, </a:t>
            </a:r>
            <a:r>
              <a:rPr lang="en-US" sz="2400" u="sng" dirty="0" smtClean="0"/>
              <a:t>even if</a:t>
            </a:r>
            <a:r>
              <a:rPr lang="en-US" sz="2400" dirty="0" smtClean="0"/>
              <a:t> this means </a:t>
            </a:r>
            <a:r>
              <a:rPr lang="en-US" sz="2400" u="sng" dirty="0" smtClean="0"/>
              <a:t>buying goods from other countries that they could produce more efficiently at home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3316"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3317" name="Rectangle 3"/>
          <p:cNvSpPr>
            <a:spLocks noGrp="1" noChangeArrowheads="1"/>
          </p:cNvSpPr>
          <p:nvPr>
            <p:ph type="body" idx="1"/>
          </p:nvPr>
        </p:nvSpPr>
        <p:spPr/>
        <p:txBody>
          <a:bodyPr/>
          <a:lstStyle/>
          <a:p>
            <a:pPr eaLnBrk="1" hangingPunct="1">
              <a:lnSpc>
                <a:spcPct val="80000"/>
              </a:lnSpc>
            </a:pPr>
            <a:r>
              <a:rPr lang="en-US" sz="2800" dirty="0" smtClean="0"/>
              <a:t>Assume</a:t>
            </a:r>
          </a:p>
          <a:p>
            <a:pPr lvl="1" eaLnBrk="1" hangingPunct="1">
              <a:lnSpc>
                <a:spcPct val="80000"/>
              </a:lnSpc>
            </a:pPr>
            <a:r>
              <a:rPr lang="en-US" sz="2400" u="sng" dirty="0" smtClean="0"/>
              <a:t>Ghana is more efficient</a:t>
            </a:r>
            <a:r>
              <a:rPr lang="en-US" sz="2400" dirty="0" smtClean="0"/>
              <a:t> in the production of </a:t>
            </a:r>
            <a:r>
              <a:rPr lang="en-US" sz="2400" u="sng" dirty="0" smtClean="0"/>
              <a:t>both cocoa and rice</a:t>
            </a:r>
          </a:p>
          <a:p>
            <a:pPr lvl="1" eaLnBrk="1" hangingPunct="1">
              <a:lnSpc>
                <a:spcPct val="80000"/>
              </a:lnSpc>
            </a:pPr>
            <a:endParaRPr lang="en-US" sz="2400" dirty="0" smtClean="0"/>
          </a:p>
          <a:p>
            <a:pPr lvl="1" eaLnBrk="1" hangingPunct="1">
              <a:lnSpc>
                <a:spcPct val="80000"/>
              </a:lnSpc>
            </a:pPr>
            <a:r>
              <a:rPr lang="en-US" sz="2400" dirty="0" smtClean="0"/>
              <a:t>In Ghana, it takes </a:t>
            </a:r>
            <a:r>
              <a:rPr lang="en-US" sz="2400" u="sng" dirty="0" smtClean="0"/>
              <a:t>10 resources to produce one ton of cocoa</a:t>
            </a:r>
            <a:r>
              <a:rPr lang="en-US" sz="2400" dirty="0" smtClean="0"/>
              <a:t>, and </a:t>
            </a:r>
            <a:r>
              <a:rPr lang="en-US" sz="2400" u="sng" dirty="0" smtClean="0"/>
              <a:t>13 1/3 resources to produce one ton of rice</a:t>
            </a:r>
          </a:p>
          <a:p>
            <a:pPr lvl="1" eaLnBrk="1" hangingPunct="1">
              <a:lnSpc>
                <a:spcPct val="80000"/>
              </a:lnSpc>
            </a:pPr>
            <a:endParaRPr lang="en-US" sz="2400" dirty="0" smtClean="0"/>
          </a:p>
          <a:p>
            <a:pPr lvl="1" eaLnBrk="1" hangingPunct="1">
              <a:lnSpc>
                <a:spcPct val="80000"/>
              </a:lnSpc>
            </a:pPr>
            <a:r>
              <a:rPr lang="en-US" sz="2400" dirty="0" smtClean="0"/>
              <a:t>So, Ghana could produce:</a:t>
            </a:r>
          </a:p>
          <a:p>
            <a:pPr lvl="2" eaLnBrk="1" hangingPunct="1">
              <a:lnSpc>
                <a:spcPct val="80000"/>
              </a:lnSpc>
            </a:pPr>
            <a:r>
              <a:rPr lang="en-US" sz="2000" dirty="0" smtClean="0"/>
              <a:t>20 tons of cocoa and no rice, </a:t>
            </a:r>
          </a:p>
          <a:p>
            <a:pPr lvl="2" eaLnBrk="1" hangingPunct="1">
              <a:lnSpc>
                <a:spcPct val="80000"/>
              </a:lnSpc>
            </a:pPr>
            <a:endParaRPr lang="en-US" sz="2000" dirty="0" smtClean="0"/>
          </a:p>
          <a:p>
            <a:pPr lvl="2" eaLnBrk="1" hangingPunct="1">
              <a:lnSpc>
                <a:spcPct val="80000"/>
              </a:lnSpc>
            </a:pPr>
            <a:r>
              <a:rPr lang="en-US" sz="2000" dirty="0" smtClean="0"/>
              <a:t>15 tons of rice and no cocoa, or </a:t>
            </a:r>
          </a:p>
          <a:p>
            <a:pPr lvl="2" eaLnBrk="1" hangingPunct="1">
              <a:lnSpc>
                <a:spcPct val="80000"/>
              </a:lnSpc>
            </a:pPr>
            <a:endParaRPr lang="en-US" sz="2000" dirty="0" smtClean="0"/>
          </a:p>
          <a:p>
            <a:pPr lvl="2" eaLnBrk="1" hangingPunct="1">
              <a:lnSpc>
                <a:spcPct val="80000"/>
              </a:lnSpc>
            </a:pPr>
            <a:r>
              <a:rPr lang="en-US" sz="2000" dirty="0" smtClean="0"/>
              <a:t>some combination of the two</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3316"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3317" name="Rectangle 3"/>
          <p:cNvSpPr>
            <a:spLocks noGrp="1" noChangeArrowheads="1"/>
          </p:cNvSpPr>
          <p:nvPr>
            <p:ph type="body" idx="1"/>
          </p:nvPr>
        </p:nvSpPr>
        <p:spPr/>
        <p:txBody>
          <a:bodyPr/>
          <a:lstStyle/>
          <a:p>
            <a:pPr eaLnBrk="1" hangingPunct="1">
              <a:lnSpc>
                <a:spcPct val="80000"/>
              </a:lnSpc>
            </a:pPr>
            <a:r>
              <a:rPr lang="en-US" sz="2800" dirty="0" smtClean="0"/>
              <a:t>Assume</a:t>
            </a:r>
          </a:p>
          <a:p>
            <a:pPr lvl="1" eaLnBrk="1" hangingPunct="1">
              <a:lnSpc>
                <a:spcPct val="80000"/>
              </a:lnSpc>
            </a:pPr>
            <a:endParaRPr lang="en-US" sz="2400" dirty="0" smtClean="0"/>
          </a:p>
          <a:p>
            <a:pPr lvl="1" eaLnBrk="1" hangingPunct="1">
              <a:lnSpc>
                <a:spcPct val="80000"/>
              </a:lnSpc>
            </a:pPr>
            <a:r>
              <a:rPr lang="en-US" sz="2400" dirty="0" smtClean="0"/>
              <a:t>In South Korea, it takes </a:t>
            </a:r>
            <a:r>
              <a:rPr lang="en-US" sz="2400" u="sng" dirty="0" smtClean="0"/>
              <a:t>40 resources to produce one ton of cocoa</a:t>
            </a:r>
            <a:r>
              <a:rPr lang="en-US" sz="2400" dirty="0" smtClean="0"/>
              <a:t> and </a:t>
            </a:r>
            <a:r>
              <a:rPr lang="en-US" sz="2400" u="sng" dirty="0" smtClean="0"/>
              <a:t>20 resources to produce one ton of rice</a:t>
            </a:r>
          </a:p>
          <a:p>
            <a:pPr lvl="1" eaLnBrk="1" hangingPunct="1">
              <a:lnSpc>
                <a:spcPct val="80000"/>
              </a:lnSpc>
            </a:pPr>
            <a:endParaRPr lang="en-US" sz="2400" dirty="0" smtClean="0"/>
          </a:p>
          <a:p>
            <a:pPr lvl="1" eaLnBrk="1" hangingPunct="1">
              <a:lnSpc>
                <a:spcPct val="80000"/>
              </a:lnSpc>
            </a:pPr>
            <a:r>
              <a:rPr lang="en-US" dirty="0" smtClean="0"/>
              <a:t>S</a:t>
            </a:r>
            <a:r>
              <a:rPr lang="en-US" sz="2400" dirty="0" smtClean="0"/>
              <a:t>o, South Korea could produce:</a:t>
            </a:r>
          </a:p>
          <a:p>
            <a:pPr lvl="2" eaLnBrk="1" hangingPunct="1">
              <a:lnSpc>
                <a:spcPct val="80000"/>
              </a:lnSpc>
            </a:pPr>
            <a:endParaRPr lang="en-US" sz="2000" dirty="0" smtClean="0"/>
          </a:p>
          <a:p>
            <a:pPr lvl="2" eaLnBrk="1" hangingPunct="1">
              <a:lnSpc>
                <a:spcPct val="80000"/>
              </a:lnSpc>
            </a:pPr>
            <a:r>
              <a:rPr lang="en-US" sz="2000" dirty="0" smtClean="0"/>
              <a:t>5 tons of cocoa and no rice, </a:t>
            </a:r>
          </a:p>
          <a:p>
            <a:pPr lvl="2" eaLnBrk="1" hangingPunct="1">
              <a:lnSpc>
                <a:spcPct val="80000"/>
              </a:lnSpc>
            </a:pPr>
            <a:endParaRPr lang="en-US" sz="2000" dirty="0" smtClean="0"/>
          </a:p>
          <a:p>
            <a:pPr lvl="2" eaLnBrk="1" hangingPunct="1">
              <a:lnSpc>
                <a:spcPct val="80000"/>
              </a:lnSpc>
            </a:pPr>
            <a:r>
              <a:rPr lang="en-US" sz="2000" dirty="0" smtClean="0"/>
              <a:t>10 tons of rice and no cocoa, or </a:t>
            </a:r>
          </a:p>
          <a:p>
            <a:pPr lvl="2" eaLnBrk="1" hangingPunct="1">
              <a:lnSpc>
                <a:spcPct val="80000"/>
              </a:lnSpc>
            </a:pPr>
            <a:endParaRPr lang="en-US" sz="2000" dirty="0" smtClean="0"/>
          </a:p>
          <a:p>
            <a:pPr lvl="2" eaLnBrk="1" hangingPunct="1">
              <a:lnSpc>
                <a:spcPct val="80000"/>
              </a:lnSpc>
            </a:pPr>
            <a:r>
              <a:rPr lang="en-US" sz="2000" dirty="0" smtClean="0"/>
              <a:t>some combination of the two</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4340"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4341" name="Rectangle 3"/>
          <p:cNvSpPr>
            <a:spLocks noGrp="1" noChangeArrowheads="1"/>
          </p:cNvSpPr>
          <p:nvPr>
            <p:ph type="body" idx="1"/>
          </p:nvPr>
        </p:nvSpPr>
        <p:spPr/>
        <p:txBody>
          <a:bodyPr/>
          <a:lstStyle/>
          <a:p>
            <a:pPr eaLnBrk="1" hangingPunct="1">
              <a:lnSpc>
                <a:spcPct val="90000"/>
              </a:lnSpc>
            </a:pPr>
            <a:r>
              <a:rPr lang="en-US" sz="2800" dirty="0" smtClean="0"/>
              <a:t>With trade</a:t>
            </a:r>
          </a:p>
          <a:p>
            <a:pPr lvl="1" eaLnBrk="1" hangingPunct="1">
              <a:lnSpc>
                <a:spcPct val="90000"/>
              </a:lnSpc>
            </a:pPr>
            <a:r>
              <a:rPr lang="en-US" sz="2200" dirty="0" smtClean="0"/>
              <a:t>Ghana could export 4 tons of cocoa to South Korea in exchange for 4 tons of rice </a:t>
            </a:r>
          </a:p>
          <a:p>
            <a:pPr lvl="1" eaLnBrk="1" hangingPunct="1">
              <a:lnSpc>
                <a:spcPct val="90000"/>
              </a:lnSpc>
            </a:pPr>
            <a:endParaRPr lang="en-US" sz="2200" dirty="0" smtClean="0"/>
          </a:p>
          <a:p>
            <a:pPr lvl="1" eaLnBrk="1" hangingPunct="1">
              <a:lnSpc>
                <a:spcPct val="90000"/>
              </a:lnSpc>
            </a:pPr>
            <a:r>
              <a:rPr lang="en-US" sz="2200" dirty="0" smtClean="0"/>
              <a:t>Ghana will still have 11 tons of cocoa, and 4 additional tons of rice</a:t>
            </a:r>
          </a:p>
          <a:p>
            <a:pPr lvl="1" eaLnBrk="1" hangingPunct="1">
              <a:lnSpc>
                <a:spcPct val="90000"/>
              </a:lnSpc>
            </a:pPr>
            <a:endParaRPr lang="en-US" sz="2200" dirty="0" smtClean="0"/>
          </a:p>
          <a:p>
            <a:pPr lvl="1" eaLnBrk="1" hangingPunct="1">
              <a:lnSpc>
                <a:spcPct val="90000"/>
              </a:lnSpc>
            </a:pPr>
            <a:r>
              <a:rPr lang="en-US" sz="2200" dirty="0" smtClean="0"/>
              <a:t>South Korea still has 6 tons of rice and 4 tons of cocoa </a:t>
            </a:r>
          </a:p>
          <a:p>
            <a:pPr lvl="1" eaLnBrk="1" hangingPunct="1">
              <a:lnSpc>
                <a:spcPct val="90000"/>
              </a:lnSpc>
            </a:pPr>
            <a:endParaRPr lang="en-US" sz="2200" dirty="0" smtClean="0"/>
          </a:p>
          <a:p>
            <a:pPr lvl="1" eaLnBrk="1" hangingPunct="1">
              <a:lnSpc>
                <a:spcPct val="90000"/>
              </a:lnSpc>
            </a:pPr>
            <a:r>
              <a:rPr lang="en-US" sz="2200" dirty="0" smtClean="0"/>
              <a:t>if </a:t>
            </a:r>
            <a:r>
              <a:rPr lang="en-US" sz="2200" u="sng" dirty="0" smtClean="0"/>
              <a:t>each country specializes</a:t>
            </a:r>
            <a:r>
              <a:rPr lang="en-US" sz="2200" dirty="0" smtClean="0"/>
              <a:t> in the production of the good in which it has a </a:t>
            </a:r>
            <a:r>
              <a:rPr lang="en-US" sz="2200" u="sng" dirty="0" smtClean="0"/>
              <a:t>comparative advantage</a:t>
            </a:r>
            <a:r>
              <a:rPr lang="en-US" sz="2200" dirty="0" smtClean="0"/>
              <a:t> and </a:t>
            </a:r>
            <a:r>
              <a:rPr lang="en-US" sz="2200" u="sng" dirty="0" smtClean="0"/>
              <a:t>trades</a:t>
            </a:r>
            <a:r>
              <a:rPr lang="en-US" sz="2200" dirty="0" smtClean="0"/>
              <a:t> for the other, </a:t>
            </a:r>
            <a:r>
              <a:rPr lang="en-US" sz="2200" u="sng" dirty="0" smtClean="0"/>
              <a:t>both countries gain</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Comparative Advantage Work?   (note: should be 4 tons traded)</a:t>
            </a:r>
          </a:p>
        </p:txBody>
      </p:sp>
      <p:sp>
        <p:nvSpPr>
          <p:cNvPr id="15365" name="Rectangle 3"/>
          <p:cNvSpPr>
            <a:spLocks noGrp="1" noChangeArrowheads="1"/>
          </p:cNvSpPr>
          <p:nvPr>
            <p:ph type="body" idx="1"/>
          </p:nvPr>
        </p:nvSpPr>
        <p:spPr/>
        <p:txBody>
          <a:bodyPr/>
          <a:lstStyle/>
          <a:p>
            <a:pPr algn="ctr" eaLnBrk="1" hangingPunct="1">
              <a:buFont typeface="Wingdings" pitchFamily="2" charset="2"/>
              <a:buNone/>
            </a:pPr>
            <a:r>
              <a:rPr lang="en-US" sz="1400" smtClean="0"/>
              <a:t>Comparative Advantage and the Gains from Trade</a:t>
            </a:r>
          </a:p>
          <a:p>
            <a:pPr algn="ctr" eaLnBrk="1" hangingPunct="1">
              <a:buFont typeface="Wingdings" pitchFamily="2" charset="2"/>
              <a:buNone/>
            </a:pPr>
            <a:endParaRPr lang="en-US" sz="1400" smtClean="0"/>
          </a:p>
          <a:p>
            <a:pPr eaLnBrk="1" hangingPunct="1"/>
            <a:endParaRPr lang="en-US" sz="1400" smtClean="0"/>
          </a:p>
        </p:txBody>
      </p:sp>
      <p:pic>
        <p:nvPicPr>
          <p:cNvPr id="15366" name="Picture 4"/>
          <p:cNvPicPr>
            <a:picLocks noChangeAspect="1" noChangeArrowheads="1"/>
          </p:cNvPicPr>
          <p:nvPr/>
        </p:nvPicPr>
        <p:blipFill>
          <a:blip r:embed="rId3" cstate="print"/>
          <a:srcRect/>
          <a:stretch>
            <a:fillRect/>
          </a:stretch>
        </p:blipFill>
        <p:spPr bwMode="auto">
          <a:xfrm>
            <a:off x="609600" y="1905000"/>
            <a:ext cx="7848600" cy="449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4340"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4341" name="Rectangle 3"/>
          <p:cNvSpPr>
            <a:spLocks noGrp="1" noChangeArrowheads="1"/>
          </p:cNvSpPr>
          <p:nvPr>
            <p:ph type="body" idx="1"/>
          </p:nvPr>
        </p:nvSpPr>
        <p:spPr/>
        <p:txBody>
          <a:bodyPr/>
          <a:lstStyle/>
          <a:p>
            <a:pPr eaLnBrk="1" hangingPunct="1">
              <a:lnSpc>
                <a:spcPct val="90000"/>
              </a:lnSpc>
            </a:pPr>
            <a:endParaRPr lang="en-US" sz="2800" dirty="0" smtClean="0"/>
          </a:p>
          <a:p>
            <a:pPr eaLnBrk="1" hangingPunct="1">
              <a:lnSpc>
                <a:spcPct val="90000"/>
              </a:lnSpc>
              <a:buNone/>
            </a:pPr>
            <a:r>
              <a:rPr lang="en-US" sz="2800" dirty="0" smtClean="0"/>
              <a:t>Comparative advantage theory provides a strong rationale for encouraging free trade </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Is Unrestricted Free Trade </a:t>
            </a:r>
            <a:br>
              <a:rPr lang="en-US" b="1" smtClean="0">
                <a:latin typeface="Cambria" pitchFamily="18" charset="0"/>
              </a:rPr>
            </a:br>
            <a:r>
              <a:rPr lang="en-US" b="1" smtClean="0">
                <a:latin typeface="Cambria" pitchFamily="18" charset="0"/>
              </a:rPr>
              <a:t>Always Beneficial?</a:t>
            </a:r>
          </a:p>
        </p:txBody>
      </p:sp>
      <p:sp>
        <p:nvSpPr>
          <p:cNvPr id="16389" name="Rectangle 3"/>
          <p:cNvSpPr>
            <a:spLocks noGrp="1" noChangeArrowheads="1"/>
          </p:cNvSpPr>
          <p:nvPr>
            <p:ph type="body" idx="1"/>
          </p:nvPr>
        </p:nvSpPr>
        <p:spPr/>
        <p:txBody>
          <a:bodyPr/>
          <a:lstStyle/>
          <a:p>
            <a:pPr eaLnBrk="1" hangingPunct="1">
              <a:lnSpc>
                <a:spcPct val="80000"/>
              </a:lnSpc>
            </a:pPr>
            <a:r>
              <a:rPr lang="en-US" sz="2800" dirty="0" smtClean="0"/>
              <a:t>Unrestricted free trade is beneficial, but the </a:t>
            </a:r>
            <a:r>
              <a:rPr lang="en-US" sz="2800" u="sng" dirty="0" smtClean="0"/>
              <a:t>gains may not be as great</a:t>
            </a:r>
            <a:r>
              <a:rPr lang="en-US" sz="2800" dirty="0" smtClean="0"/>
              <a:t> as the simple model of comparative advantage would suggest i.e. </a:t>
            </a:r>
            <a:r>
              <a:rPr lang="en-US" sz="2800" u="sng" dirty="0" smtClean="0"/>
              <a:t>too many assumptions</a:t>
            </a:r>
            <a:r>
              <a:rPr lang="en-US" sz="2800" dirty="0" smtClean="0"/>
              <a:t>.</a:t>
            </a:r>
          </a:p>
          <a:p>
            <a:pPr eaLnBrk="1" hangingPunct="1">
              <a:lnSpc>
                <a:spcPct val="80000"/>
              </a:lnSpc>
            </a:pPr>
            <a:endParaRPr lang="en-US" dirty="0" smtClean="0"/>
          </a:p>
          <a:p>
            <a:pPr eaLnBrk="1" hangingPunct="1">
              <a:lnSpc>
                <a:spcPct val="80000"/>
              </a:lnSpc>
            </a:pPr>
            <a:r>
              <a:rPr lang="en-US" dirty="0" smtClean="0"/>
              <a:t>In reality could have:</a:t>
            </a:r>
            <a:endParaRPr lang="en-US" sz="2800" dirty="0" smtClean="0"/>
          </a:p>
          <a:p>
            <a:pPr lvl="1" eaLnBrk="1" hangingPunct="1">
              <a:lnSpc>
                <a:spcPct val="80000"/>
              </a:lnSpc>
            </a:pPr>
            <a:endParaRPr lang="en-US" sz="2400" dirty="0" smtClean="0"/>
          </a:p>
          <a:p>
            <a:pPr lvl="1" eaLnBrk="1" hangingPunct="1">
              <a:lnSpc>
                <a:spcPct val="80000"/>
              </a:lnSpc>
            </a:pPr>
            <a:r>
              <a:rPr lang="en-US" sz="2400" dirty="0" smtClean="0"/>
              <a:t>immobile resources</a:t>
            </a:r>
          </a:p>
          <a:p>
            <a:pPr lvl="1" eaLnBrk="1" hangingPunct="1">
              <a:lnSpc>
                <a:spcPct val="80000"/>
              </a:lnSpc>
            </a:pPr>
            <a:endParaRPr lang="en-US" sz="2400" dirty="0" smtClean="0"/>
          </a:p>
          <a:p>
            <a:pPr lvl="1" eaLnBrk="1" hangingPunct="1">
              <a:lnSpc>
                <a:spcPct val="80000"/>
              </a:lnSpc>
            </a:pPr>
            <a:r>
              <a:rPr lang="en-US" sz="2400" dirty="0" smtClean="0"/>
              <a:t>diminishing returns</a:t>
            </a:r>
          </a:p>
          <a:p>
            <a:pPr lvl="1" eaLnBrk="1" hangingPunct="1">
              <a:lnSpc>
                <a:spcPct val="80000"/>
              </a:lnSpc>
            </a:pPr>
            <a:endParaRPr lang="en-US" sz="2400" dirty="0" smtClean="0"/>
          </a:p>
          <a:p>
            <a:pPr lvl="1" eaLnBrk="1" hangingPunct="1">
              <a:lnSpc>
                <a:spcPct val="80000"/>
              </a:lnSpc>
            </a:pPr>
            <a:r>
              <a:rPr lang="en-US" sz="2400" dirty="0" smtClean="0"/>
              <a:t>dynamic effects and economic growth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Is Unrestricted Free Trade </a:t>
            </a:r>
            <a:br>
              <a:rPr lang="en-US" b="1" smtClean="0">
                <a:latin typeface="Cambria" pitchFamily="18" charset="0"/>
              </a:rPr>
            </a:br>
            <a:r>
              <a:rPr lang="en-US" b="1" smtClean="0">
                <a:latin typeface="Cambria" pitchFamily="18" charset="0"/>
              </a:rPr>
              <a:t>Always Beneficial?</a:t>
            </a:r>
          </a:p>
        </p:txBody>
      </p:sp>
      <p:sp>
        <p:nvSpPr>
          <p:cNvPr id="16389" name="Rectangle 3"/>
          <p:cNvSpPr>
            <a:spLocks noGrp="1" noChangeArrowheads="1"/>
          </p:cNvSpPr>
          <p:nvPr>
            <p:ph type="body" idx="1"/>
          </p:nvPr>
        </p:nvSpPr>
        <p:spPr/>
        <p:txBody>
          <a:bodyPr/>
          <a:lstStyle/>
          <a:p>
            <a:pPr eaLnBrk="1" hangingPunct="1">
              <a:lnSpc>
                <a:spcPct val="80000"/>
              </a:lnSpc>
            </a:pPr>
            <a:r>
              <a:rPr lang="en-US" sz="2800" dirty="0" smtClean="0"/>
              <a:t>BUT, opening a country to trade could increase</a:t>
            </a:r>
          </a:p>
          <a:p>
            <a:pPr lvl="1" eaLnBrk="1" hangingPunct="1">
              <a:lnSpc>
                <a:spcPct val="80000"/>
              </a:lnSpc>
            </a:pPr>
            <a:endParaRPr lang="en-US" sz="2400" dirty="0" smtClean="0"/>
          </a:p>
          <a:p>
            <a:pPr lvl="1" eaLnBrk="1" hangingPunct="1">
              <a:lnSpc>
                <a:spcPct val="80000"/>
              </a:lnSpc>
            </a:pPr>
            <a:r>
              <a:rPr lang="en-US" sz="2400" dirty="0" smtClean="0"/>
              <a:t>a country's stock of resources as increased supplies become available from abroad</a:t>
            </a:r>
          </a:p>
          <a:p>
            <a:pPr lvl="1" eaLnBrk="1" hangingPunct="1">
              <a:lnSpc>
                <a:spcPct val="80000"/>
              </a:lnSpc>
            </a:pPr>
            <a:endParaRPr lang="en-US" sz="2400" dirty="0" smtClean="0"/>
          </a:p>
          <a:p>
            <a:pPr lvl="1" eaLnBrk="1" hangingPunct="1">
              <a:lnSpc>
                <a:spcPct val="80000"/>
              </a:lnSpc>
            </a:pPr>
            <a:r>
              <a:rPr lang="en-US" sz="2400" dirty="0" smtClean="0"/>
              <a:t>the efficiency of resource utilization (economies of scale) and so free up resources for other uses  </a:t>
            </a:r>
          </a:p>
          <a:p>
            <a:pPr lvl="1" eaLnBrk="1" hangingPunct="1">
              <a:lnSpc>
                <a:spcPct val="80000"/>
              </a:lnSpc>
            </a:pPr>
            <a:endParaRPr lang="en-US" sz="2400" dirty="0" smtClean="0"/>
          </a:p>
          <a:p>
            <a:pPr lvl="1" eaLnBrk="1" hangingPunct="1">
              <a:lnSpc>
                <a:spcPct val="80000"/>
              </a:lnSpc>
            </a:pPr>
            <a:r>
              <a:rPr lang="en-US" sz="2400" dirty="0" smtClean="0"/>
              <a:t>economic growth</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Could A Rich Country Be </a:t>
            </a:r>
            <a:br>
              <a:rPr lang="en-US" b="1" smtClean="0">
                <a:latin typeface="Cambria" pitchFamily="18" charset="0"/>
              </a:rPr>
            </a:br>
            <a:r>
              <a:rPr lang="en-US" b="1" smtClean="0">
                <a:latin typeface="Cambria" pitchFamily="18" charset="0"/>
              </a:rPr>
              <a:t>Worse Off With Free Trade?</a:t>
            </a:r>
            <a:r>
              <a:rPr lang="en-US" sz="4000" b="1" smtClean="0">
                <a:latin typeface="Cambria" pitchFamily="18" charset="0"/>
              </a:rPr>
              <a:t> </a:t>
            </a:r>
          </a:p>
        </p:txBody>
      </p:sp>
      <p:sp>
        <p:nvSpPr>
          <p:cNvPr id="17413" name="Rectangle 3"/>
          <p:cNvSpPr>
            <a:spLocks noGrp="1" noChangeArrowheads="1"/>
          </p:cNvSpPr>
          <p:nvPr>
            <p:ph type="body" idx="1"/>
          </p:nvPr>
        </p:nvSpPr>
        <p:spPr/>
        <p:txBody>
          <a:bodyPr/>
          <a:lstStyle/>
          <a:p>
            <a:pPr eaLnBrk="1" hangingPunct="1"/>
            <a:r>
              <a:rPr lang="en-US" sz="2200" dirty="0" smtClean="0"/>
              <a:t>Paul Samuelson - the dynamic gains from trade may not always be beneficial</a:t>
            </a:r>
          </a:p>
          <a:p>
            <a:pPr lvl="1" eaLnBrk="1" hangingPunct="1"/>
            <a:r>
              <a:rPr lang="en-US" sz="2200" dirty="0" smtClean="0"/>
              <a:t>free trade may ultimately result in lower wages in the rich country</a:t>
            </a:r>
          </a:p>
          <a:p>
            <a:pPr eaLnBrk="1" hangingPunct="1"/>
            <a:endParaRPr lang="en-US" sz="2200" dirty="0" smtClean="0"/>
          </a:p>
          <a:p>
            <a:pPr eaLnBrk="1" hangingPunct="1"/>
            <a:r>
              <a:rPr lang="en-US" sz="2200" dirty="0" smtClean="0"/>
              <a:t>The ability to offshore services jobs that were traditionally not internationally mobile </a:t>
            </a:r>
            <a:r>
              <a:rPr lang="en-US" sz="2200" u="sng" dirty="0" smtClean="0"/>
              <a:t>may be similar to the effect of a mass inward migration</a:t>
            </a:r>
            <a:r>
              <a:rPr lang="en-US" sz="2200" dirty="0" smtClean="0"/>
              <a:t> into the United States, where wages would then fall</a:t>
            </a:r>
          </a:p>
          <a:p>
            <a:pPr eaLnBrk="1" hangingPunct="1"/>
            <a:endParaRPr lang="en-US" sz="2200" dirty="0" smtClean="0"/>
          </a:p>
          <a:p>
            <a:pPr eaLnBrk="1" hangingPunct="1"/>
            <a:r>
              <a:rPr lang="en-US" sz="2200" dirty="0" smtClean="0"/>
              <a:t>But, protectionist measures could create a more harmful situation than free trade</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Heckscher-Ohlin Theory?</a:t>
            </a:r>
            <a:r>
              <a:rPr lang="en-US" sz="4000" b="1" smtClean="0">
                <a:latin typeface="Cambria" pitchFamily="18" charset="0"/>
              </a:rPr>
              <a:t> </a:t>
            </a:r>
          </a:p>
        </p:txBody>
      </p:sp>
      <p:sp>
        <p:nvSpPr>
          <p:cNvPr id="18437" name="Rectangle 3"/>
          <p:cNvSpPr>
            <a:spLocks noGrp="1" noChangeArrowheads="1"/>
          </p:cNvSpPr>
          <p:nvPr>
            <p:ph type="body" idx="1"/>
          </p:nvPr>
        </p:nvSpPr>
        <p:spPr/>
        <p:txBody>
          <a:bodyPr/>
          <a:lstStyle/>
          <a:p>
            <a:pPr eaLnBrk="1" hangingPunct="1"/>
            <a:r>
              <a:rPr lang="en-US" dirty="0" smtClean="0"/>
              <a:t>Eli </a:t>
            </a:r>
            <a:r>
              <a:rPr lang="en-US" dirty="0" err="1" smtClean="0"/>
              <a:t>Heckscher</a:t>
            </a:r>
            <a:r>
              <a:rPr lang="en-US" dirty="0" smtClean="0"/>
              <a:t> and </a:t>
            </a:r>
            <a:r>
              <a:rPr lang="en-US" dirty="0" err="1" smtClean="0"/>
              <a:t>Bertil</a:t>
            </a:r>
            <a:r>
              <a:rPr lang="en-US" dirty="0" smtClean="0"/>
              <a:t> Ohlin  - comparative advantage arises from </a:t>
            </a:r>
            <a:r>
              <a:rPr lang="en-US" u="sng" dirty="0" smtClean="0"/>
              <a:t>differences in national </a:t>
            </a:r>
            <a:r>
              <a:rPr lang="en-US" b="1" u="sng" dirty="0" smtClean="0"/>
              <a:t>factor endowments</a:t>
            </a:r>
            <a:r>
              <a:rPr lang="en-US" dirty="0" smtClean="0"/>
              <a:t> – the extent to which a country is endowed with resources like </a:t>
            </a:r>
            <a:r>
              <a:rPr lang="en-US" u="sng" dirty="0" smtClean="0"/>
              <a:t>land, national resources, labor, and capital</a:t>
            </a:r>
          </a:p>
          <a:p>
            <a:pPr lvl="1" eaLnBrk="1" hangingPunct="1"/>
            <a:r>
              <a:rPr lang="en-US" dirty="0" smtClean="0"/>
              <a:t>predict that countries will </a:t>
            </a:r>
            <a:r>
              <a:rPr lang="en-US" u="sng" dirty="0" smtClean="0"/>
              <a:t>export goods that make intensive use of those factors that are locally abundant</a:t>
            </a:r>
            <a:r>
              <a:rPr lang="en-US" dirty="0" smtClean="0"/>
              <a:t>, and </a:t>
            </a:r>
            <a:r>
              <a:rPr lang="en-US" u="sng" dirty="0" smtClean="0"/>
              <a:t>import goods</a:t>
            </a:r>
            <a:r>
              <a:rPr lang="en-US" dirty="0" smtClean="0"/>
              <a:t> that make intensive use of </a:t>
            </a:r>
            <a:r>
              <a:rPr lang="en-US" u="sng" dirty="0" smtClean="0"/>
              <a:t>factors that are locally scarce</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Video – Flowers Trade</a:t>
            </a:r>
          </a:p>
        </p:txBody>
      </p:sp>
      <p:sp>
        <p:nvSpPr>
          <p:cNvPr id="40963" name="Rectangle 3"/>
          <p:cNvSpPr>
            <a:spLocks noGrp="1" noChangeArrowheads="1"/>
          </p:cNvSpPr>
          <p:nvPr>
            <p:ph type="body" idx="1"/>
          </p:nvPr>
        </p:nvSpPr>
        <p:spPr>
          <a:xfrm>
            <a:off x="395288" y="1412875"/>
            <a:ext cx="8302625" cy="4535488"/>
          </a:xfrm>
        </p:spPr>
        <p:txBody>
          <a:bodyPr/>
          <a:lstStyle/>
          <a:p>
            <a:pPr>
              <a:buNone/>
            </a:pPr>
            <a:endParaRPr lang="en-CA" sz="20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0" y="0"/>
            <a:ext cx="8785225" cy="1139825"/>
          </a:xfrm>
        </p:spPr>
        <p:txBody>
          <a:bodyPr/>
          <a:lstStyle/>
          <a:p>
            <a:pPr eaLnBrk="1" hangingPunct="1">
              <a:defRPr/>
            </a:pPr>
            <a:r>
              <a:rPr lang="en-US" sz="4400" b="1" dirty="0" smtClean="0"/>
              <a:t>Case: </a:t>
            </a:r>
            <a:r>
              <a:rPr lang="en-GB" sz="4400" b="1" dirty="0" smtClean="0"/>
              <a:t>Ecuadorean Roses</a:t>
            </a:r>
            <a:endParaRPr lang="en-US" sz="4400" b="1" dirty="0" smtClean="0"/>
          </a:p>
        </p:txBody>
      </p:sp>
      <p:sp>
        <p:nvSpPr>
          <p:cNvPr id="40963" name="Rectangle 3"/>
          <p:cNvSpPr>
            <a:spLocks noGrp="1" noChangeArrowheads="1"/>
          </p:cNvSpPr>
          <p:nvPr>
            <p:ph type="body" idx="1"/>
          </p:nvPr>
        </p:nvSpPr>
        <p:spPr>
          <a:xfrm>
            <a:off x="395536" y="980728"/>
            <a:ext cx="8302625" cy="4535488"/>
          </a:xfrm>
        </p:spPr>
        <p:txBody>
          <a:bodyPr/>
          <a:lstStyle/>
          <a:p>
            <a:pPr>
              <a:buNone/>
            </a:pPr>
            <a:r>
              <a:rPr lang="en-US" sz="1800" dirty="0" smtClean="0"/>
              <a:t>1: What is the basis of Ecuador’s comparative advantage in the production of roses? </a:t>
            </a:r>
          </a:p>
          <a:p>
            <a:pPr>
              <a:buNone/>
            </a:pPr>
            <a:endParaRPr lang="en-US" sz="1800" dirty="0" smtClean="0"/>
          </a:p>
          <a:p>
            <a:pPr>
              <a:buNone/>
            </a:pPr>
            <a:r>
              <a:rPr lang="en-US" sz="1800" dirty="0" smtClean="0"/>
              <a:t>2: Most Ecuadorean roses are sold in the United States or Europe.  Who in these countries benefits from the importation of Ecuadorean roses, and how do they benefit?  Who loses?  Do you think the benefits outweigh the costs?</a:t>
            </a:r>
            <a:endParaRPr lang="en-CA" sz="1800" dirty="0" smtClean="0"/>
          </a:p>
          <a:p>
            <a:pPr>
              <a:buNone/>
            </a:pPr>
            <a:r>
              <a:rPr lang="en-US" sz="1800" dirty="0" smtClean="0"/>
              <a:t> </a:t>
            </a:r>
          </a:p>
          <a:p>
            <a:pPr>
              <a:buNone/>
            </a:pPr>
            <a:r>
              <a:rPr lang="en-US" sz="1800" dirty="0" smtClean="0"/>
              <a:t>3: How does the rose export industry benefit Ecuador?  Do these benefits have any implications for the United States and Europe?  </a:t>
            </a:r>
            <a:endParaRPr lang="en-CA" sz="1800" dirty="0" smtClean="0"/>
          </a:p>
          <a:p>
            <a:pPr>
              <a:buNone/>
            </a:pPr>
            <a:endParaRPr lang="en-US" sz="1800" dirty="0" smtClean="0"/>
          </a:p>
          <a:p>
            <a:pPr>
              <a:buNone/>
            </a:pPr>
            <a:r>
              <a:rPr lang="en-US" sz="1800" dirty="0" smtClean="0"/>
              <a:t>4:  Who is responsible for the use of pesticides?</a:t>
            </a:r>
          </a:p>
          <a:p>
            <a:pPr>
              <a:buNone/>
            </a:pPr>
            <a:endParaRPr lang="en-US" sz="1800" dirty="0" smtClean="0"/>
          </a:p>
          <a:p>
            <a:pPr>
              <a:buNone/>
            </a:pPr>
            <a:r>
              <a:rPr lang="en-US" sz="1800" dirty="0" smtClean="0"/>
              <a:t>5:  How should developed nations respond to reports of poor working conditions in this industry?  Should importers in some way certify Ecuadorean producers, only importing from those who adhere to strict labor and environmental standards?</a:t>
            </a:r>
            <a:endParaRPr lang="en-CA" sz="1800" dirty="0" smtClean="0"/>
          </a:p>
          <a:p>
            <a:pPr>
              <a:buNone/>
            </a:pPr>
            <a:endParaRPr lang="en-CA" sz="20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Does The Heckscher-Ohlin </a:t>
            </a:r>
            <a:br>
              <a:rPr lang="en-US" b="1" smtClean="0">
                <a:latin typeface="Cambria" pitchFamily="18" charset="0"/>
              </a:rPr>
            </a:br>
            <a:r>
              <a:rPr lang="en-US" b="1" smtClean="0">
                <a:latin typeface="Cambria" pitchFamily="18" charset="0"/>
              </a:rPr>
              <a:t>Theory Hold?</a:t>
            </a:r>
          </a:p>
        </p:txBody>
      </p:sp>
      <p:sp>
        <p:nvSpPr>
          <p:cNvPr id="19461" name="Rectangle 3"/>
          <p:cNvSpPr>
            <a:spLocks noGrp="1" noChangeArrowheads="1"/>
          </p:cNvSpPr>
          <p:nvPr>
            <p:ph type="body" idx="1"/>
          </p:nvPr>
        </p:nvSpPr>
        <p:spPr/>
        <p:txBody>
          <a:bodyPr/>
          <a:lstStyle/>
          <a:p>
            <a:pPr eaLnBrk="1" hangingPunct="1">
              <a:lnSpc>
                <a:spcPct val="90000"/>
              </a:lnSpc>
            </a:pPr>
            <a:r>
              <a:rPr lang="en-US" sz="2400" dirty="0" err="1" smtClean="0"/>
              <a:t>Wassily</a:t>
            </a:r>
            <a:r>
              <a:rPr lang="en-US" sz="2400" dirty="0" smtClean="0"/>
              <a:t> Leontief theorized that since the </a:t>
            </a:r>
            <a:r>
              <a:rPr lang="en-US" sz="2400" u="sng" dirty="0" smtClean="0"/>
              <a:t>U.S. was relatively abundant in capital</a:t>
            </a:r>
            <a:r>
              <a:rPr lang="en-US" sz="2400" dirty="0" smtClean="0"/>
              <a:t> compared to other nations, the U.S. would be an </a:t>
            </a:r>
            <a:r>
              <a:rPr lang="en-US" sz="2400" u="sng" dirty="0" smtClean="0"/>
              <a:t>exporter of capital intensive goods</a:t>
            </a:r>
            <a:r>
              <a:rPr lang="en-US" sz="2400" dirty="0" smtClean="0"/>
              <a:t> and an importer of labor-intensive goods.  </a:t>
            </a:r>
          </a:p>
          <a:p>
            <a:pPr eaLnBrk="1" hangingPunct="1">
              <a:lnSpc>
                <a:spcPct val="90000"/>
              </a:lnSpc>
            </a:pPr>
            <a:endParaRPr lang="en-US" sz="2400" dirty="0" smtClean="0"/>
          </a:p>
          <a:p>
            <a:pPr eaLnBrk="1" hangingPunct="1">
              <a:lnSpc>
                <a:spcPct val="90000"/>
              </a:lnSpc>
            </a:pPr>
            <a:r>
              <a:rPr lang="en-US" sz="2400" dirty="0" smtClean="0"/>
              <a:t>However, he found that U.S. exports were less capital intensive than U.S. imports</a:t>
            </a:r>
          </a:p>
          <a:p>
            <a:pPr eaLnBrk="1" hangingPunct="1">
              <a:lnSpc>
                <a:spcPct val="90000"/>
              </a:lnSpc>
            </a:pPr>
            <a:endParaRPr lang="en-US" sz="2400" dirty="0" smtClean="0"/>
          </a:p>
          <a:p>
            <a:pPr eaLnBrk="1" hangingPunct="1">
              <a:lnSpc>
                <a:spcPct val="90000"/>
              </a:lnSpc>
            </a:pPr>
            <a:r>
              <a:rPr lang="en-US" sz="2400" dirty="0" smtClean="0"/>
              <a:t>Since this result was at variance with the predictions of trade theory, it became known as the </a:t>
            </a:r>
            <a:r>
              <a:rPr lang="en-US" sz="2400" b="1" dirty="0" smtClean="0"/>
              <a:t>Leontief Paradox</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Product Life Cycle Theory?</a:t>
            </a:r>
          </a:p>
        </p:txBody>
      </p:sp>
      <p:sp>
        <p:nvSpPr>
          <p:cNvPr id="20485" name="Rectangle 3"/>
          <p:cNvSpPr>
            <a:spLocks noGrp="1" noChangeArrowheads="1"/>
          </p:cNvSpPr>
          <p:nvPr>
            <p:ph type="body" idx="1"/>
          </p:nvPr>
        </p:nvSpPr>
        <p:spPr/>
        <p:txBody>
          <a:bodyPr/>
          <a:lstStyle/>
          <a:p>
            <a:pPr eaLnBrk="1" hangingPunct="1">
              <a:lnSpc>
                <a:spcPct val="90000"/>
              </a:lnSpc>
            </a:pPr>
            <a:r>
              <a:rPr lang="en-US" sz="2200" dirty="0" smtClean="0"/>
              <a:t>The </a:t>
            </a:r>
            <a:r>
              <a:rPr lang="en-US" sz="2200" b="1" dirty="0" smtClean="0"/>
              <a:t>product life-cycle theory</a:t>
            </a:r>
            <a:r>
              <a:rPr lang="en-US" sz="2200" dirty="0" smtClean="0"/>
              <a:t> - (Raymond Vernon) - </a:t>
            </a:r>
            <a:r>
              <a:rPr lang="en-US" sz="2200" u="sng" dirty="0" smtClean="0"/>
              <a:t>as products mature both the location of sales and the optimal production location will change</a:t>
            </a:r>
            <a:r>
              <a:rPr lang="en-US" sz="2200" dirty="0" smtClean="0"/>
              <a:t> affecting the flow and direction of trade</a:t>
            </a:r>
          </a:p>
          <a:p>
            <a:pPr lvl="1" eaLnBrk="1" hangingPunct="1">
              <a:lnSpc>
                <a:spcPct val="90000"/>
              </a:lnSpc>
            </a:pPr>
            <a:r>
              <a:rPr lang="en-US" sz="2000" dirty="0" smtClean="0"/>
              <a:t>the size and wealth of the </a:t>
            </a:r>
            <a:r>
              <a:rPr lang="en-US" sz="2000" u="sng" dirty="0" smtClean="0"/>
              <a:t>U.S. market</a:t>
            </a:r>
            <a:r>
              <a:rPr lang="en-US" sz="2000" dirty="0" smtClean="0"/>
              <a:t> gave U.S. firms a strong incentive to </a:t>
            </a:r>
            <a:r>
              <a:rPr lang="en-US" sz="2000" u="sng" dirty="0" smtClean="0"/>
              <a:t>develop new products</a:t>
            </a:r>
          </a:p>
          <a:p>
            <a:pPr lvl="1" eaLnBrk="1" hangingPunct="1">
              <a:lnSpc>
                <a:spcPct val="90000"/>
              </a:lnSpc>
            </a:pPr>
            <a:r>
              <a:rPr lang="en-US" sz="2000" dirty="0" smtClean="0"/>
              <a:t>initially, the product would be produced and sold in the U.S.</a:t>
            </a:r>
          </a:p>
          <a:p>
            <a:pPr lvl="1" eaLnBrk="1" hangingPunct="1">
              <a:lnSpc>
                <a:spcPct val="90000"/>
              </a:lnSpc>
            </a:pPr>
            <a:r>
              <a:rPr lang="en-US" sz="2000" dirty="0" smtClean="0"/>
              <a:t>as demand grew in other </a:t>
            </a:r>
            <a:r>
              <a:rPr lang="en-US" sz="2000" u="sng" dirty="0" smtClean="0"/>
              <a:t>developed countries, U.S. firms would begin to export </a:t>
            </a:r>
          </a:p>
          <a:p>
            <a:pPr lvl="1" eaLnBrk="1" hangingPunct="1">
              <a:lnSpc>
                <a:spcPct val="90000"/>
              </a:lnSpc>
            </a:pPr>
            <a:r>
              <a:rPr lang="en-US" sz="2000" dirty="0" smtClean="0"/>
              <a:t>demand for the new product would grow in other advanced countries over time making it </a:t>
            </a:r>
            <a:r>
              <a:rPr lang="en-US" sz="2000" u="sng" dirty="0" smtClean="0"/>
              <a:t>worthwhile for foreign producers to begin producing for their home markets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1508"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Product Life Cycle Theory?</a:t>
            </a:r>
          </a:p>
        </p:txBody>
      </p:sp>
      <p:sp>
        <p:nvSpPr>
          <p:cNvPr id="21509" name="Rectangle 3"/>
          <p:cNvSpPr>
            <a:spLocks noGrp="1" noChangeArrowheads="1"/>
          </p:cNvSpPr>
          <p:nvPr>
            <p:ph type="body" idx="1"/>
          </p:nvPr>
        </p:nvSpPr>
        <p:spPr>
          <a:xfrm>
            <a:off x="539552" y="1556792"/>
            <a:ext cx="8229600" cy="4530725"/>
          </a:xfrm>
        </p:spPr>
        <p:txBody>
          <a:bodyPr/>
          <a:lstStyle/>
          <a:p>
            <a:pPr eaLnBrk="1" hangingPunct="1">
              <a:lnSpc>
                <a:spcPct val="80000"/>
              </a:lnSpc>
            </a:pPr>
            <a:r>
              <a:rPr lang="en-US" sz="2200" dirty="0" smtClean="0"/>
              <a:t>U.S. firms might </a:t>
            </a:r>
            <a:r>
              <a:rPr lang="en-US" sz="2200" u="sng" dirty="0" smtClean="0"/>
              <a:t>set up production facilities in advanced countries </a:t>
            </a:r>
            <a:r>
              <a:rPr lang="en-US" sz="2200" dirty="0" smtClean="0"/>
              <a:t>with growing demand, limiting exports from the U.S.</a:t>
            </a:r>
          </a:p>
          <a:p>
            <a:pPr eaLnBrk="1" hangingPunct="1">
              <a:lnSpc>
                <a:spcPct val="80000"/>
              </a:lnSpc>
            </a:pPr>
            <a:r>
              <a:rPr lang="en-US" sz="2200" dirty="0" smtClean="0"/>
              <a:t>As the market in the U.S. and other advanced nations matured, the </a:t>
            </a:r>
            <a:r>
              <a:rPr lang="en-US" sz="2200" u="sng" dirty="0" smtClean="0"/>
              <a:t>product would become more standardized, and price the main competitive weapon</a:t>
            </a:r>
          </a:p>
          <a:p>
            <a:pPr eaLnBrk="1" hangingPunct="1">
              <a:lnSpc>
                <a:spcPct val="80000"/>
              </a:lnSpc>
            </a:pPr>
            <a:r>
              <a:rPr lang="en-US" sz="2200" dirty="0" smtClean="0"/>
              <a:t>Producers based in </a:t>
            </a:r>
            <a:r>
              <a:rPr lang="en-US" sz="2200" u="sng" dirty="0" smtClean="0"/>
              <a:t>advanced countries where labor costs</a:t>
            </a:r>
            <a:r>
              <a:rPr lang="en-US" sz="2200" dirty="0" smtClean="0"/>
              <a:t> were lower than the United States might now be able to </a:t>
            </a:r>
            <a:r>
              <a:rPr lang="en-US" sz="2200" u="sng" dirty="0" smtClean="0"/>
              <a:t>export to the United States</a:t>
            </a:r>
          </a:p>
          <a:p>
            <a:pPr eaLnBrk="1" hangingPunct="1">
              <a:lnSpc>
                <a:spcPct val="80000"/>
              </a:lnSpc>
            </a:pPr>
            <a:r>
              <a:rPr lang="en-US" sz="2200" dirty="0" smtClean="0"/>
              <a:t>If </a:t>
            </a:r>
            <a:r>
              <a:rPr lang="en-US" sz="2200" u="sng" dirty="0" smtClean="0"/>
              <a:t>cost pressures were intense</a:t>
            </a:r>
            <a:r>
              <a:rPr lang="en-US" sz="2200" dirty="0" smtClean="0"/>
              <a:t>, </a:t>
            </a:r>
            <a:r>
              <a:rPr lang="en-US" sz="2200" u="sng" dirty="0" smtClean="0"/>
              <a:t>developing countries would acquire a production advantage</a:t>
            </a:r>
            <a:r>
              <a:rPr lang="en-US" sz="2200" dirty="0" smtClean="0"/>
              <a:t> over advanced countries</a:t>
            </a:r>
          </a:p>
          <a:p>
            <a:pPr eaLnBrk="1" hangingPunct="1">
              <a:lnSpc>
                <a:spcPct val="80000"/>
              </a:lnSpc>
            </a:pPr>
            <a:r>
              <a:rPr lang="en-US" sz="2200" u="sng" dirty="0" smtClean="0"/>
              <a:t>Producti</a:t>
            </a:r>
            <a:r>
              <a:rPr lang="en-US" sz="2200" dirty="0" smtClean="0"/>
              <a:t>on became concentrated in lower-cost foreign locations, and the </a:t>
            </a:r>
            <a:r>
              <a:rPr lang="en-US" sz="2200" u="sng" dirty="0" smtClean="0"/>
              <a:t>United States became an importer of the product</a:t>
            </a:r>
            <a:r>
              <a:rPr lang="en-US" sz="2200" dirty="0" smtClean="0"/>
              <a:t> </a:t>
            </a:r>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2701D</a:t>
            </a:r>
            <a:endParaRPr lang="en-US"/>
          </a:p>
        </p:txBody>
      </p:sp>
      <p:sp>
        <p:nvSpPr>
          <p:cNvPr id="22532"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Product Life Cycle Theory?</a:t>
            </a:r>
          </a:p>
        </p:txBody>
      </p:sp>
      <p:sp>
        <p:nvSpPr>
          <p:cNvPr id="22533" name="Rectangle 3"/>
          <p:cNvSpPr>
            <a:spLocks noGrp="1" noChangeArrowheads="1"/>
          </p:cNvSpPr>
          <p:nvPr>
            <p:ph type="body" idx="1"/>
          </p:nvPr>
        </p:nvSpPr>
        <p:spPr/>
        <p:txBody>
          <a:bodyPr/>
          <a:lstStyle/>
          <a:p>
            <a:pPr algn="ctr" eaLnBrk="1" hangingPunct="1">
              <a:buFont typeface="Wingdings" pitchFamily="2" charset="2"/>
              <a:buNone/>
            </a:pPr>
            <a:r>
              <a:rPr lang="en-US" sz="1400" smtClean="0"/>
              <a:t>The Product Life Cycle Theory </a:t>
            </a:r>
          </a:p>
          <a:p>
            <a:pPr algn="ctr" eaLnBrk="1" hangingPunct="1">
              <a:buFont typeface="Wingdings" pitchFamily="2" charset="2"/>
              <a:buNone/>
            </a:pPr>
            <a:endParaRPr lang="en-US" sz="1400" smtClean="0"/>
          </a:p>
          <a:p>
            <a:pPr algn="ctr" eaLnBrk="1" hangingPunct="1">
              <a:buFont typeface="Wingdings" pitchFamily="2" charset="2"/>
              <a:buNone/>
            </a:pPr>
            <a:endParaRPr lang="en-US" sz="1400" smtClean="0"/>
          </a:p>
        </p:txBody>
      </p:sp>
      <p:pic>
        <p:nvPicPr>
          <p:cNvPr id="22534" name="Picture 5"/>
          <p:cNvPicPr>
            <a:picLocks noChangeAspect="1" noChangeArrowheads="1"/>
          </p:cNvPicPr>
          <p:nvPr/>
        </p:nvPicPr>
        <p:blipFill>
          <a:blip r:embed="rId3" cstate="print"/>
          <a:srcRect/>
          <a:stretch>
            <a:fillRect/>
          </a:stretch>
        </p:blipFill>
        <p:spPr bwMode="auto">
          <a:xfrm>
            <a:off x="381000" y="1981200"/>
            <a:ext cx="8382000" cy="44196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3556" name="Rectangle 2"/>
          <p:cNvSpPr>
            <a:spLocks noGrp="1" noChangeArrowheads="1"/>
          </p:cNvSpPr>
          <p:nvPr>
            <p:ph type="title"/>
          </p:nvPr>
        </p:nvSpPr>
        <p:spPr/>
        <p:txBody>
          <a:bodyPr/>
          <a:lstStyle/>
          <a:p>
            <a:pPr eaLnBrk="1" hangingPunct="1"/>
            <a:r>
              <a:rPr lang="en-US" b="1" smtClean="0">
                <a:latin typeface="Cambria" pitchFamily="18" charset="0"/>
              </a:rPr>
              <a:t>Does The Product Life Cycle </a:t>
            </a:r>
            <a:br>
              <a:rPr lang="en-US" b="1" smtClean="0">
                <a:latin typeface="Cambria" pitchFamily="18" charset="0"/>
              </a:rPr>
            </a:br>
            <a:r>
              <a:rPr lang="en-US" b="1" smtClean="0">
                <a:latin typeface="Cambria" pitchFamily="18" charset="0"/>
              </a:rPr>
              <a:t>Theory Hold?</a:t>
            </a:r>
          </a:p>
        </p:txBody>
      </p:sp>
      <p:sp>
        <p:nvSpPr>
          <p:cNvPr id="23557" name="Rectangle 3"/>
          <p:cNvSpPr>
            <a:spLocks noGrp="1" noChangeArrowheads="1"/>
          </p:cNvSpPr>
          <p:nvPr>
            <p:ph type="body" idx="1"/>
          </p:nvPr>
        </p:nvSpPr>
        <p:spPr/>
        <p:txBody>
          <a:bodyPr/>
          <a:lstStyle/>
          <a:p>
            <a:pPr eaLnBrk="1" hangingPunct="1">
              <a:lnSpc>
                <a:spcPct val="90000"/>
              </a:lnSpc>
            </a:pPr>
            <a:r>
              <a:rPr lang="en-US" sz="2200" dirty="0" smtClean="0"/>
              <a:t>The product life cycle theory accurately explains what has happened for products like photocopiers and a number of other high technology </a:t>
            </a:r>
            <a:r>
              <a:rPr lang="en-US" sz="2200" u="sng" dirty="0" smtClean="0"/>
              <a:t>products developed in the United States in the 1960s and 1970s</a:t>
            </a:r>
          </a:p>
          <a:p>
            <a:pPr eaLnBrk="1" hangingPunct="1">
              <a:lnSpc>
                <a:spcPct val="90000"/>
              </a:lnSpc>
            </a:pPr>
            <a:endParaRPr lang="en-US" sz="2200" dirty="0" smtClean="0"/>
          </a:p>
          <a:p>
            <a:pPr eaLnBrk="1" hangingPunct="1">
              <a:lnSpc>
                <a:spcPct val="90000"/>
              </a:lnSpc>
            </a:pPr>
            <a:r>
              <a:rPr lang="en-US" sz="2200" dirty="0" smtClean="0"/>
              <a:t>But, the </a:t>
            </a:r>
            <a:r>
              <a:rPr lang="en-US" sz="2200" u="sng" dirty="0" smtClean="0"/>
              <a:t>globalization and integration of the world economy</a:t>
            </a:r>
            <a:r>
              <a:rPr lang="en-US" sz="2200" dirty="0" smtClean="0"/>
              <a:t> has made this theory </a:t>
            </a:r>
            <a:r>
              <a:rPr lang="en-US" sz="2200" u="sng" dirty="0" smtClean="0"/>
              <a:t>less valid today</a:t>
            </a:r>
          </a:p>
          <a:p>
            <a:pPr lvl="1" eaLnBrk="1" hangingPunct="1">
              <a:lnSpc>
                <a:spcPct val="90000"/>
              </a:lnSpc>
            </a:pPr>
            <a:r>
              <a:rPr lang="en-US" sz="2200" dirty="0" smtClean="0"/>
              <a:t>the theory is ethnocentric</a:t>
            </a:r>
          </a:p>
          <a:p>
            <a:pPr lvl="1" eaLnBrk="1" hangingPunct="1">
              <a:lnSpc>
                <a:spcPct val="90000"/>
              </a:lnSpc>
            </a:pPr>
            <a:endParaRPr lang="en-US" sz="2200" dirty="0" smtClean="0"/>
          </a:p>
          <a:p>
            <a:pPr lvl="1" eaLnBrk="1" hangingPunct="1">
              <a:lnSpc>
                <a:spcPct val="90000"/>
              </a:lnSpc>
            </a:pPr>
            <a:r>
              <a:rPr lang="en-US" sz="2200" dirty="0" smtClean="0"/>
              <a:t>production today is dispersed globally</a:t>
            </a:r>
          </a:p>
          <a:p>
            <a:pPr lvl="1" eaLnBrk="1" hangingPunct="1">
              <a:lnSpc>
                <a:spcPct val="90000"/>
              </a:lnSpc>
            </a:pPr>
            <a:endParaRPr lang="en-US" sz="2200" dirty="0" smtClean="0"/>
          </a:p>
          <a:p>
            <a:pPr lvl="1" eaLnBrk="1" hangingPunct="1">
              <a:lnSpc>
                <a:spcPct val="90000"/>
              </a:lnSpc>
            </a:pPr>
            <a:r>
              <a:rPr lang="en-US" sz="2200" dirty="0" smtClean="0"/>
              <a:t>products today are introduced in multiple markets simultaneously </a:t>
            </a:r>
          </a:p>
          <a:p>
            <a:pPr eaLnBrk="1" hangingPunct="1">
              <a:lnSpc>
                <a:spcPct val="9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4580" name="Rectangle 2"/>
          <p:cNvSpPr>
            <a:spLocks noGrp="1" noChangeArrowheads="1"/>
          </p:cNvSpPr>
          <p:nvPr>
            <p:ph type="title"/>
          </p:nvPr>
        </p:nvSpPr>
        <p:spPr>
          <a:xfrm>
            <a:off x="395536" y="188640"/>
            <a:ext cx="8229600" cy="1139825"/>
          </a:xfrm>
        </p:spPr>
        <p:txBody>
          <a:bodyPr/>
          <a:lstStyle/>
          <a:p>
            <a:pPr eaLnBrk="1" hangingPunct="1"/>
            <a:r>
              <a:rPr lang="en-US" b="1" dirty="0" smtClean="0">
                <a:latin typeface="Cambria" pitchFamily="18" charset="0"/>
              </a:rPr>
              <a:t>What Is New Trade Theory?</a:t>
            </a:r>
          </a:p>
        </p:txBody>
      </p:sp>
      <p:sp>
        <p:nvSpPr>
          <p:cNvPr id="24581" name="Rectangle 3"/>
          <p:cNvSpPr>
            <a:spLocks noGrp="1" noChangeArrowheads="1"/>
          </p:cNvSpPr>
          <p:nvPr>
            <p:ph type="body" idx="1"/>
          </p:nvPr>
        </p:nvSpPr>
        <p:spPr>
          <a:xfrm>
            <a:off x="395536" y="1124744"/>
            <a:ext cx="8229600" cy="4530725"/>
          </a:xfrm>
        </p:spPr>
        <p:txBody>
          <a:bodyPr/>
          <a:lstStyle/>
          <a:p>
            <a:pPr marL="457200" indent="-457200" eaLnBrk="1" hangingPunct="1">
              <a:lnSpc>
                <a:spcPct val="80000"/>
              </a:lnSpc>
              <a:buNone/>
            </a:pPr>
            <a:endParaRPr lang="en-US" sz="2400" b="1" dirty="0" smtClean="0"/>
          </a:p>
          <a:p>
            <a:pPr marL="457200" indent="-457200" eaLnBrk="1" hangingPunct="1">
              <a:lnSpc>
                <a:spcPct val="80000"/>
              </a:lnSpc>
              <a:buNone/>
            </a:pPr>
            <a:endParaRPr lang="en-US" sz="2400" b="1" dirty="0" smtClean="0"/>
          </a:p>
          <a:p>
            <a:pPr marL="457200" indent="-457200" eaLnBrk="1" hangingPunct="1">
              <a:lnSpc>
                <a:spcPct val="80000"/>
              </a:lnSpc>
              <a:buNone/>
            </a:pPr>
            <a:r>
              <a:rPr lang="en-US" sz="2400" b="1" dirty="0" smtClean="0"/>
              <a:t>New trade theory</a:t>
            </a:r>
            <a:r>
              <a:rPr lang="en-US" sz="2400" dirty="0" smtClean="0"/>
              <a:t> suggests that the ability of firms to gain </a:t>
            </a:r>
            <a:r>
              <a:rPr lang="en-US" sz="2400" b="1" dirty="0" smtClean="0"/>
              <a:t>economies of scale</a:t>
            </a:r>
            <a:r>
              <a:rPr lang="en-US" sz="2400" dirty="0" smtClean="0"/>
              <a:t> (unit cost reductions associated with a large scale of output) can have </a:t>
            </a:r>
            <a:r>
              <a:rPr lang="en-US" sz="2400" u="sng" dirty="0" smtClean="0"/>
              <a:t>important implications for international trade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4580" name="Rectangle 2"/>
          <p:cNvSpPr>
            <a:spLocks noGrp="1" noChangeArrowheads="1"/>
          </p:cNvSpPr>
          <p:nvPr>
            <p:ph type="title"/>
          </p:nvPr>
        </p:nvSpPr>
        <p:spPr>
          <a:xfrm>
            <a:off x="395536" y="0"/>
            <a:ext cx="8229600" cy="1139825"/>
          </a:xfrm>
        </p:spPr>
        <p:txBody>
          <a:bodyPr/>
          <a:lstStyle/>
          <a:p>
            <a:pPr eaLnBrk="1" hangingPunct="1"/>
            <a:r>
              <a:rPr lang="en-US" b="1" dirty="0" smtClean="0">
                <a:latin typeface="Cambria" pitchFamily="18" charset="0"/>
              </a:rPr>
              <a:t>What Is New Trade Theory?</a:t>
            </a:r>
          </a:p>
        </p:txBody>
      </p:sp>
      <p:sp>
        <p:nvSpPr>
          <p:cNvPr id="24581" name="Rectangle 3"/>
          <p:cNvSpPr>
            <a:spLocks noGrp="1" noChangeArrowheads="1"/>
          </p:cNvSpPr>
          <p:nvPr>
            <p:ph type="body" idx="1"/>
          </p:nvPr>
        </p:nvSpPr>
        <p:spPr>
          <a:xfrm>
            <a:off x="395536" y="1124744"/>
            <a:ext cx="8229600" cy="4530725"/>
          </a:xfrm>
        </p:spPr>
        <p:txBody>
          <a:bodyPr/>
          <a:lstStyle/>
          <a:p>
            <a:pPr marL="457200" indent="-457200" eaLnBrk="1" hangingPunct="1">
              <a:lnSpc>
                <a:spcPct val="80000"/>
              </a:lnSpc>
              <a:buFont typeface="Wingdings" pitchFamily="2" charset="2"/>
              <a:buAutoNum type="arabicPeriod"/>
            </a:pPr>
            <a:r>
              <a:rPr lang="en-US" sz="2400" dirty="0" smtClean="0"/>
              <a:t>Through its </a:t>
            </a:r>
            <a:r>
              <a:rPr lang="en-US" sz="2400" u="sng" dirty="0" smtClean="0"/>
              <a:t>impact on economies of scale</a:t>
            </a:r>
            <a:r>
              <a:rPr lang="en-US" sz="2400" dirty="0" smtClean="0"/>
              <a:t>, </a:t>
            </a:r>
            <a:r>
              <a:rPr lang="en-US" sz="2400" u="sng" dirty="0" smtClean="0"/>
              <a:t>trade</a:t>
            </a:r>
            <a:r>
              <a:rPr lang="en-US" sz="2400" dirty="0" smtClean="0"/>
              <a:t> can </a:t>
            </a:r>
            <a:r>
              <a:rPr lang="en-US" sz="2400" u="sng" dirty="0" smtClean="0"/>
              <a:t>increase the variety of goods</a:t>
            </a:r>
            <a:r>
              <a:rPr lang="en-US" sz="2400" dirty="0" smtClean="0"/>
              <a:t> available to consumers and </a:t>
            </a:r>
            <a:r>
              <a:rPr lang="en-US" sz="2400" u="sng" dirty="0" smtClean="0"/>
              <a:t>decrease the average cost</a:t>
            </a:r>
            <a:r>
              <a:rPr lang="en-US" sz="2400" dirty="0" smtClean="0"/>
              <a:t> of those goods</a:t>
            </a:r>
          </a:p>
          <a:p>
            <a:pPr marL="838200" lvl="1" indent="-381000" eaLnBrk="1" hangingPunct="1">
              <a:lnSpc>
                <a:spcPct val="80000"/>
              </a:lnSpc>
            </a:pPr>
            <a:endParaRPr lang="en-US" sz="2000" dirty="0" smtClean="0"/>
          </a:p>
          <a:p>
            <a:pPr marL="838200" lvl="1" indent="-381000" eaLnBrk="1" hangingPunct="1">
              <a:lnSpc>
                <a:spcPct val="80000"/>
              </a:lnSpc>
            </a:pPr>
            <a:r>
              <a:rPr lang="en-US" sz="2000" u="sng" dirty="0" smtClean="0"/>
              <a:t>without trade</a:t>
            </a:r>
            <a:r>
              <a:rPr lang="en-US" sz="2000" dirty="0" smtClean="0"/>
              <a:t>, nations might </a:t>
            </a:r>
            <a:r>
              <a:rPr lang="en-US" sz="2000" u="sng" dirty="0" smtClean="0"/>
              <a:t>not be able to produce</a:t>
            </a:r>
            <a:r>
              <a:rPr lang="en-US" sz="2000" dirty="0" smtClean="0"/>
              <a:t> those products where </a:t>
            </a:r>
            <a:r>
              <a:rPr lang="en-US" sz="2000" u="sng" dirty="0" smtClean="0"/>
              <a:t>economies of scale are important</a:t>
            </a:r>
          </a:p>
          <a:p>
            <a:pPr marL="838200" lvl="1" indent="-381000" eaLnBrk="1" hangingPunct="1">
              <a:lnSpc>
                <a:spcPct val="80000"/>
              </a:lnSpc>
            </a:pPr>
            <a:endParaRPr lang="en-US" sz="2000" dirty="0" smtClean="0"/>
          </a:p>
          <a:p>
            <a:pPr marL="838200" lvl="1" indent="-381000" eaLnBrk="1" hangingPunct="1">
              <a:lnSpc>
                <a:spcPct val="80000"/>
              </a:lnSpc>
            </a:pPr>
            <a:r>
              <a:rPr lang="en-US" sz="2000" u="sng" dirty="0" smtClean="0"/>
              <a:t>with trade, markets are large enough</a:t>
            </a:r>
            <a:r>
              <a:rPr lang="en-US" sz="2000" dirty="0" smtClean="0"/>
              <a:t> to support the production necessary to achieve economies of scale</a:t>
            </a:r>
          </a:p>
          <a:p>
            <a:pPr marL="838200" lvl="1" indent="-381000" eaLnBrk="1" hangingPunct="1">
              <a:lnSpc>
                <a:spcPct val="80000"/>
              </a:lnSpc>
            </a:pPr>
            <a:endParaRPr lang="en-US" sz="2000" dirty="0" smtClean="0"/>
          </a:p>
          <a:p>
            <a:pPr marL="838200" lvl="1" indent="-381000" eaLnBrk="1" hangingPunct="1">
              <a:lnSpc>
                <a:spcPct val="80000"/>
              </a:lnSpc>
            </a:pPr>
            <a:r>
              <a:rPr lang="en-US" sz="2000" dirty="0" smtClean="0"/>
              <a:t>so, trade is mutually beneficial:</a:t>
            </a:r>
          </a:p>
          <a:p>
            <a:pPr marL="1238250" lvl="2" indent="-381000" eaLnBrk="1" hangingPunct="1">
              <a:lnSpc>
                <a:spcPct val="80000"/>
              </a:lnSpc>
            </a:pPr>
            <a:r>
              <a:rPr lang="en-US" sz="1600" dirty="0" smtClean="0"/>
              <a:t>because it allows for the specialization of production,</a:t>
            </a:r>
          </a:p>
          <a:p>
            <a:pPr marL="1238250" lvl="2" indent="-381000" eaLnBrk="1" hangingPunct="1">
              <a:lnSpc>
                <a:spcPct val="80000"/>
              </a:lnSpc>
            </a:pPr>
            <a:r>
              <a:rPr lang="en-US" sz="1600" dirty="0" smtClean="0"/>
              <a:t>the realization of scale economies, and </a:t>
            </a:r>
          </a:p>
          <a:p>
            <a:pPr marL="1238250" lvl="2" indent="-381000" eaLnBrk="1" hangingPunct="1">
              <a:lnSpc>
                <a:spcPct val="80000"/>
              </a:lnSpc>
            </a:pPr>
            <a:r>
              <a:rPr lang="en-US" sz="1600" dirty="0" smtClean="0"/>
              <a:t>the production of a greater variety of products at lower prices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5604" name="Rectangle 2"/>
          <p:cNvSpPr>
            <a:spLocks noGrp="1" noChangeArrowheads="1"/>
          </p:cNvSpPr>
          <p:nvPr>
            <p:ph type="title"/>
          </p:nvPr>
        </p:nvSpPr>
        <p:spPr>
          <a:xfrm>
            <a:off x="323528" y="0"/>
            <a:ext cx="8229600" cy="1139825"/>
          </a:xfrm>
        </p:spPr>
        <p:txBody>
          <a:bodyPr/>
          <a:lstStyle/>
          <a:p>
            <a:pPr eaLnBrk="1" hangingPunct="1"/>
            <a:r>
              <a:rPr lang="en-US" b="1" dirty="0" smtClean="0">
                <a:latin typeface="Cambria" pitchFamily="18" charset="0"/>
              </a:rPr>
              <a:t>What Is New Trade Theory?</a:t>
            </a:r>
          </a:p>
        </p:txBody>
      </p:sp>
      <p:sp>
        <p:nvSpPr>
          <p:cNvPr id="25605" name="Rectangle 3"/>
          <p:cNvSpPr>
            <a:spLocks noGrp="1" noChangeArrowheads="1"/>
          </p:cNvSpPr>
          <p:nvPr>
            <p:ph type="body" idx="1"/>
          </p:nvPr>
        </p:nvSpPr>
        <p:spPr>
          <a:xfrm>
            <a:off x="467544" y="1196752"/>
            <a:ext cx="8229600" cy="4530725"/>
          </a:xfrm>
        </p:spPr>
        <p:txBody>
          <a:bodyPr/>
          <a:lstStyle/>
          <a:p>
            <a:pPr marL="609600" indent="-609600" eaLnBrk="1" hangingPunct="1">
              <a:lnSpc>
                <a:spcPct val="90000"/>
              </a:lnSpc>
              <a:buFont typeface="Wingdings" pitchFamily="2" charset="2"/>
              <a:buAutoNum type="arabicPeriod" startAt="2"/>
            </a:pPr>
            <a:r>
              <a:rPr lang="en-US" sz="2800" dirty="0" smtClean="0"/>
              <a:t>In those industries when output required to attain </a:t>
            </a:r>
            <a:r>
              <a:rPr lang="en-US" sz="2800" u="sng" dirty="0" smtClean="0"/>
              <a:t>economies of scale</a:t>
            </a:r>
            <a:r>
              <a:rPr lang="en-US" sz="2800" dirty="0" smtClean="0"/>
              <a:t> represents a </a:t>
            </a:r>
            <a:r>
              <a:rPr lang="en-US" sz="2800" u="sng" dirty="0" smtClean="0"/>
              <a:t>significant proportion of total world</a:t>
            </a:r>
            <a:r>
              <a:rPr lang="en-US" sz="2800" dirty="0" smtClean="0"/>
              <a:t> demand, the global market may only be able to support a </a:t>
            </a:r>
            <a:r>
              <a:rPr lang="en-US" sz="2800" u="sng" dirty="0" smtClean="0"/>
              <a:t>small number of enterprises</a:t>
            </a:r>
            <a:r>
              <a:rPr lang="en-US" sz="2400" dirty="0" smtClean="0"/>
              <a:t> </a:t>
            </a:r>
          </a:p>
          <a:p>
            <a:pPr marL="990600" lvl="1" indent="-533400" eaLnBrk="1" hangingPunct="1">
              <a:lnSpc>
                <a:spcPct val="90000"/>
              </a:lnSpc>
            </a:pPr>
            <a:endParaRPr lang="en-US" sz="2400" b="1" dirty="0" smtClean="0"/>
          </a:p>
          <a:p>
            <a:pPr marL="990600" lvl="1" indent="-533400" eaLnBrk="1" hangingPunct="1">
              <a:lnSpc>
                <a:spcPct val="90000"/>
              </a:lnSpc>
            </a:pPr>
            <a:r>
              <a:rPr lang="en-US" sz="2400" b="1" dirty="0" smtClean="0"/>
              <a:t>first mover advantages</a:t>
            </a:r>
            <a:r>
              <a:rPr lang="en-US" sz="2400" dirty="0" smtClean="0"/>
              <a:t>  - the economic and strategic advantages that accrue to early entrants into an industry</a:t>
            </a:r>
          </a:p>
          <a:p>
            <a:pPr marL="1390650" lvl="2" indent="-533400" eaLnBrk="1" hangingPunct="1">
              <a:lnSpc>
                <a:spcPct val="90000"/>
              </a:lnSpc>
            </a:pPr>
            <a:r>
              <a:rPr lang="en-US" sz="2000" dirty="0" smtClean="0"/>
              <a:t>economies of scale </a:t>
            </a:r>
          </a:p>
          <a:p>
            <a:pPr marL="1390650" lvl="2" indent="-533400" eaLnBrk="1" hangingPunct="1">
              <a:lnSpc>
                <a:spcPct val="90000"/>
              </a:lnSpc>
            </a:pPr>
            <a:r>
              <a:rPr lang="en-US" sz="2000" dirty="0" smtClean="0"/>
              <a:t>first movers can gain a scale based cost advantage that later entrants find difficult to match </a:t>
            </a:r>
          </a:p>
          <a:p>
            <a:pPr marL="609600" indent="-609600" eaLnBrk="1" hangingPunct="1">
              <a:lnSpc>
                <a:spcPct val="90000"/>
              </a:lnSpc>
              <a:buFont typeface="Wingdings" pitchFamily="2" charset="2"/>
              <a:buAutoNum type="arabicPeriod" startAt="2"/>
            </a:pPr>
            <a:endParaRPr lang="en-US" sz="2400" dirty="0" smtClean="0"/>
          </a:p>
          <a:p>
            <a:pPr marL="609600" indent="-609600" eaLnBrk="1" hangingPunct="1">
              <a:lnSpc>
                <a:spcPct val="90000"/>
              </a:lnSpc>
            </a:pPr>
            <a:endParaRPr lang="en-US" sz="2800" dirty="0" smtClean="0"/>
          </a:p>
          <a:p>
            <a:pPr marL="609600" indent="-609600"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6628" name="Rectangle 2"/>
          <p:cNvSpPr>
            <a:spLocks noGrp="1" noChangeArrowheads="1"/>
          </p:cNvSpPr>
          <p:nvPr>
            <p:ph type="title"/>
          </p:nvPr>
        </p:nvSpPr>
        <p:spPr/>
        <p:txBody>
          <a:bodyPr/>
          <a:lstStyle/>
          <a:p>
            <a:pPr eaLnBrk="1" hangingPunct="1"/>
            <a:r>
              <a:rPr lang="en-US" sz="4000" b="1" smtClean="0">
                <a:latin typeface="Cambria" pitchFamily="18" charset="0"/>
              </a:rPr>
              <a:t>What Are The Implications Of </a:t>
            </a:r>
            <a:br>
              <a:rPr lang="en-US" sz="4000" b="1" smtClean="0">
                <a:latin typeface="Cambria" pitchFamily="18" charset="0"/>
              </a:rPr>
            </a:br>
            <a:r>
              <a:rPr lang="en-US" sz="4000" b="1" smtClean="0">
                <a:latin typeface="Cambria" pitchFamily="18" charset="0"/>
              </a:rPr>
              <a:t>New Trade Theory For Nations? </a:t>
            </a:r>
          </a:p>
        </p:txBody>
      </p:sp>
      <p:sp>
        <p:nvSpPr>
          <p:cNvPr id="26629" name="Rectangle 3"/>
          <p:cNvSpPr>
            <a:spLocks noGrp="1" noChangeArrowheads="1"/>
          </p:cNvSpPr>
          <p:nvPr>
            <p:ph type="body" idx="1"/>
          </p:nvPr>
        </p:nvSpPr>
        <p:spPr/>
        <p:txBody>
          <a:bodyPr/>
          <a:lstStyle/>
          <a:p>
            <a:pPr eaLnBrk="1" hangingPunct="1"/>
            <a:r>
              <a:rPr lang="en-US" sz="2400" dirty="0" smtClean="0"/>
              <a:t>Nations may </a:t>
            </a:r>
            <a:r>
              <a:rPr lang="en-US" sz="2400" u="sng" dirty="0" smtClean="0"/>
              <a:t>benefit from trade</a:t>
            </a:r>
            <a:r>
              <a:rPr lang="en-US" sz="2400" dirty="0" smtClean="0"/>
              <a:t> even when they </a:t>
            </a:r>
            <a:r>
              <a:rPr lang="en-US" sz="2400" u="sng" dirty="0" smtClean="0"/>
              <a:t>do not differ in resource endowments</a:t>
            </a:r>
            <a:r>
              <a:rPr lang="en-US" sz="2400" dirty="0" smtClean="0"/>
              <a:t> or technology</a:t>
            </a:r>
          </a:p>
          <a:p>
            <a:pPr lvl="1" eaLnBrk="1" hangingPunct="1"/>
            <a:endParaRPr lang="en-US" sz="2000" dirty="0" smtClean="0"/>
          </a:p>
          <a:p>
            <a:pPr lvl="1" eaLnBrk="1" hangingPunct="1"/>
            <a:r>
              <a:rPr lang="en-US" sz="2000" u="sng" dirty="0" smtClean="0"/>
              <a:t>a country</a:t>
            </a:r>
            <a:r>
              <a:rPr lang="en-US" sz="2000" dirty="0" smtClean="0"/>
              <a:t> may dominate in the export of a good simply because it was </a:t>
            </a:r>
            <a:r>
              <a:rPr lang="en-US" sz="2000" u="sng" dirty="0" smtClean="0"/>
              <a:t>lucky enough to have one or more firms among the first</a:t>
            </a:r>
            <a:r>
              <a:rPr lang="en-US" sz="2000" dirty="0" smtClean="0"/>
              <a:t> to produce that good </a:t>
            </a:r>
          </a:p>
          <a:p>
            <a:pPr eaLnBrk="1" hangingPunct="1"/>
            <a:endParaRPr lang="en-US" sz="2400" dirty="0" smtClean="0"/>
          </a:p>
          <a:p>
            <a:pPr eaLnBrk="1" hangingPunct="1"/>
            <a:r>
              <a:rPr lang="en-US" sz="2400" dirty="0" smtClean="0"/>
              <a:t>Governments may consider </a:t>
            </a:r>
            <a:r>
              <a:rPr lang="en-US" sz="2400" u="sng" dirty="0" smtClean="0"/>
              <a:t>strategic trade policies</a:t>
            </a:r>
            <a:r>
              <a:rPr lang="en-US" sz="2400" dirty="0" smtClean="0"/>
              <a:t> that </a:t>
            </a:r>
            <a:r>
              <a:rPr lang="en-US" sz="2400" u="sng" dirty="0" smtClean="0"/>
              <a:t>nurture and protect firms and industries</a:t>
            </a:r>
            <a:r>
              <a:rPr lang="en-US" sz="2400" dirty="0" smtClean="0"/>
              <a:t> where first mover advantages and economies of scale are important</a:t>
            </a:r>
          </a:p>
          <a:p>
            <a:pPr eaLnBrk="1" hangingPunct="1"/>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7653" name="Rectangle 3"/>
          <p:cNvSpPr>
            <a:spLocks noGrp="1" noChangeArrowheads="1"/>
          </p:cNvSpPr>
          <p:nvPr>
            <p:ph type="body" idx="1"/>
          </p:nvPr>
        </p:nvSpPr>
        <p:spPr/>
        <p:txBody>
          <a:bodyPr/>
          <a:lstStyle/>
          <a:p>
            <a:pPr marL="609600" indent="-609600" eaLnBrk="1" hangingPunct="1">
              <a:lnSpc>
                <a:spcPct val="80000"/>
              </a:lnSpc>
              <a:buNone/>
            </a:pPr>
            <a:endParaRPr lang="en-US" sz="2400" dirty="0" smtClean="0"/>
          </a:p>
          <a:p>
            <a:pPr marL="609600" indent="-609600" eaLnBrk="1" hangingPunct="1">
              <a:lnSpc>
                <a:spcPct val="80000"/>
              </a:lnSpc>
              <a:buNone/>
            </a:pPr>
            <a:r>
              <a:rPr lang="en-US" sz="2400" dirty="0" smtClean="0"/>
              <a:t>Michael Porter tried to explain why a nation achieves </a:t>
            </a:r>
            <a:r>
              <a:rPr lang="en-US" sz="2400" u="sng" dirty="0" smtClean="0"/>
              <a:t>international success in a particular industry</a:t>
            </a:r>
            <a:r>
              <a:rPr lang="en-US" sz="2400" dirty="0" smtClean="0"/>
              <a:t> and </a:t>
            </a:r>
            <a:r>
              <a:rPr lang="en-US" sz="2400" u="sng" dirty="0" smtClean="0"/>
              <a:t>identified four attributes</a:t>
            </a:r>
            <a:r>
              <a:rPr lang="en-US" sz="2400" dirty="0" smtClean="0"/>
              <a:t> that promote or impede the creation of competitive advantage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7653" name="Rectangle 3"/>
          <p:cNvSpPr>
            <a:spLocks noGrp="1" noChangeArrowheads="1"/>
          </p:cNvSpPr>
          <p:nvPr>
            <p:ph type="body" idx="1"/>
          </p:nvPr>
        </p:nvSpPr>
        <p:spPr/>
        <p:txBody>
          <a:bodyPr/>
          <a:lstStyle/>
          <a:p>
            <a:pPr marL="609600" indent="-609600" eaLnBrk="1" hangingPunct="1">
              <a:lnSpc>
                <a:spcPct val="80000"/>
              </a:lnSpc>
              <a:buFont typeface="Wingdings" pitchFamily="2" charset="2"/>
              <a:buAutoNum type="arabicPeriod"/>
            </a:pPr>
            <a:r>
              <a:rPr lang="en-US" sz="2400" b="1" dirty="0" smtClean="0"/>
              <a:t>Factor endowments</a:t>
            </a:r>
            <a:r>
              <a:rPr lang="en-US" sz="2400" dirty="0" smtClean="0"/>
              <a:t> - a nation’s position in factors of production necessary to compete in a given industry</a:t>
            </a:r>
          </a:p>
          <a:p>
            <a:pPr marL="990600" lvl="1" indent="-533400" eaLnBrk="1" hangingPunct="1">
              <a:lnSpc>
                <a:spcPct val="80000"/>
              </a:lnSpc>
            </a:pPr>
            <a:r>
              <a:rPr lang="en-US" sz="2000" dirty="0" smtClean="0"/>
              <a:t>can lead to competitive advantage</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can be either </a:t>
            </a:r>
            <a:r>
              <a:rPr lang="en-US" sz="2000" u="sng" dirty="0" smtClean="0"/>
              <a:t>basic</a:t>
            </a:r>
            <a:r>
              <a:rPr lang="en-US" sz="2000" dirty="0" smtClean="0"/>
              <a:t> (e.g. natural resources, climate, location) or </a:t>
            </a:r>
            <a:r>
              <a:rPr lang="en-US" sz="2000" u="sng" dirty="0" smtClean="0"/>
              <a:t>advanced</a:t>
            </a:r>
            <a:r>
              <a:rPr lang="en-US" sz="2000" dirty="0" smtClean="0"/>
              <a:t> (e.g. skilled labor, infrastructure, technological know-how) </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Demand conditions</a:t>
            </a:r>
            <a:r>
              <a:rPr lang="en-US" sz="2400" dirty="0" smtClean="0"/>
              <a:t> - the </a:t>
            </a:r>
            <a:r>
              <a:rPr lang="en-US" sz="2400" u="sng" dirty="0" smtClean="0"/>
              <a:t>nature of home demand</a:t>
            </a:r>
            <a:r>
              <a:rPr lang="en-US" sz="2400" dirty="0" smtClean="0"/>
              <a:t> for the industry’s product or service</a:t>
            </a:r>
          </a:p>
          <a:p>
            <a:pPr marL="990600" lvl="1" indent="-533400" eaLnBrk="1" hangingPunct="1">
              <a:lnSpc>
                <a:spcPct val="80000"/>
              </a:lnSpc>
            </a:pPr>
            <a:r>
              <a:rPr lang="en-US" sz="2000" dirty="0" smtClean="0"/>
              <a:t>influences the development of capabilities</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sophisticated and </a:t>
            </a:r>
            <a:r>
              <a:rPr lang="en-US" sz="2000" u="sng" dirty="0" smtClean="0"/>
              <a:t>demanding customers</a:t>
            </a:r>
            <a:r>
              <a:rPr lang="en-US" sz="2000" dirty="0" smtClean="0"/>
              <a:t> pressure firms to be competitive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8677" name="Rectangle 3"/>
          <p:cNvSpPr>
            <a:spLocks noGrp="1" noChangeArrowheads="1"/>
          </p:cNvSpPr>
          <p:nvPr>
            <p:ph type="body" idx="1"/>
          </p:nvPr>
        </p:nvSpPr>
        <p:spPr/>
        <p:txBody>
          <a:bodyPr/>
          <a:lstStyle/>
          <a:p>
            <a:pPr marL="609600" indent="-609600" eaLnBrk="1" hangingPunct="1">
              <a:lnSpc>
                <a:spcPct val="90000"/>
              </a:lnSpc>
              <a:buFont typeface="Wingdings" pitchFamily="2" charset="2"/>
              <a:buAutoNum type="arabicPeriod" startAt="3"/>
            </a:pPr>
            <a:r>
              <a:rPr lang="en-US" sz="2400" b="1" dirty="0" smtClean="0"/>
              <a:t>Relating and supporting industries</a:t>
            </a:r>
            <a:r>
              <a:rPr lang="en-US" sz="2400" dirty="0" smtClean="0"/>
              <a:t> - the presence or absence of </a:t>
            </a:r>
            <a:r>
              <a:rPr lang="en-US" sz="2400" u="sng" dirty="0" smtClean="0"/>
              <a:t>supplier industries and related industries</a:t>
            </a:r>
            <a:r>
              <a:rPr lang="en-US" sz="2400" dirty="0" smtClean="0"/>
              <a:t> that are </a:t>
            </a:r>
            <a:r>
              <a:rPr lang="en-US" sz="2400" u="sng" dirty="0" smtClean="0"/>
              <a:t>internationally competitive</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can spill over and contribute to other industries</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successful industries tend to be grouped </a:t>
            </a:r>
            <a:r>
              <a:rPr lang="en-US" sz="2000" u="sng" dirty="0" smtClean="0"/>
              <a:t>in clusters</a:t>
            </a:r>
            <a:r>
              <a:rPr lang="en-US" sz="2000" dirty="0" smtClean="0"/>
              <a:t> in countries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8677" name="Rectangle 3"/>
          <p:cNvSpPr>
            <a:spLocks noGrp="1" noChangeArrowheads="1"/>
          </p:cNvSpPr>
          <p:nvPr>
            <p:ph type="body" idx="1"/>
          </p:nvPr>
        </p:nvSpPr>
        <p:spPr/>
        <p:txBody>
          <a:bodyPr/>
          <a:lstStyle/>
          <a:p>
            <a:pPr marL="609600" indent="-609600" eaLnBrk="1" hangingPunct="1">
              <a:lnSpc>
                <a:spcPct val="90000"/>
              </a:lnSpc>
              <a:buFont typeface="Wingdings" pitchFamily="2" charset="2"/>
              <a:buAutoNum type="arabicPeriod" startAt="3"/>
            </a:pPr>
            <a:r>
              <a:rPr lang="en-US" sz="2400" b="1" dirty="0" smtClean="0"/>
              <a:t>Firm strategy, structure, and rivalry</a:t>
            </a:r>
            <a:r>
              <a:rPr lang="en-US" sz="2400" dirty="0" smtClean="0"/>
              <a:t> - the </a:t>
            </a:r>
            <a:r>
              <a:rPr lang="en-US" sz="2400" u="sng" dirty="0" smtClean="0"/>
              <a:t>conditions</a:t>
            </a:r>
            <a:r>
              <a:rPr lang="en-US" sz="2400" dirty="0" smtClean="0"/>
              <a:t> governing </a:t>
            </a:r>
            <a:r>
              <a:rPr lang="en-US" sz="2400" u="sng" dirty="0" smtClean="0"/>
              <a:t>how companies are created, organized, and managed</a:t>
            </a:r>
            <a:r>
              <a:rPr lang="en-US" sz="2400" dirty="0" smtClean="0"/>
              <a:t>, and the nature of </a:t>
            </a:r>
            <a:r>
              <a:rPr lang="en-US" sz="2400" u="sng" dirty="0" smtClean="0"/>
              <a:t>domestic rivalry</a:t>
            </a:r>
            <a:r>
              <a:rPr lang="en-US" sz="2400" dirty="0" smtClean="0"/>
              <a:t> </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different </a:t>
            </a:r>
            <a:r>
              <a:rPr lang="en-US" sz="2000" u="sng" dirty="0" smtClean="0"/>
              <a:t>management ideologies</a:t>
            </a:r>
            <a:r>
              <a:rPr lang="en-US" sz="2000" dirty="0" smtClean="0"/>
              <a:t> affect the development of national competitive advantage</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vigorous </a:t>
            </a:r>
            <a:r>
              <a:rPr lang="en-US" sz="2000" u="sng" dirty="0" smtClean="0"/>
              <a:t>domestic rivalry</a:t>
            </a:r>
            <a:r>
              <a:rPr lang="en-US" sz="2000" dirty="0" smtClean="0"/>
              <a:t> creates pressures:</a:t>
            </a:r>
          </a:p>
          <a:p>
            <a:pPr marL="1390650" lvl="2" indent="-533400" eaLnBrk="1" hangingPunct="1">
              <a:lnSpc>
                <a:spcPct val="90000"/>
              </a:lnSpc>
            </a:pPr>
            <a:r>
              <a:rPr lang="en-US" sz="1800" dirty="0" smtClean="0"/>
              <a:t>to innovate, </a:t>
            </a:r>
          </a:p>
          <a:p>
            <a:pPr marL="1390650" lvl="2" indent="-533400" eaLnBrk="1" hangingPunct="1">
              <a:lnSpc>
                <a:spcPct val="90000"/>
              </a:lnSpc>
            </a:pPr>
            <a:r>
              <a:rPr lang="en-US" sz="1800" dirty="0" smtClean="0"/>
              <a:t>to improve quality, </a:t>
            </a:r>
          </a:p>
          <a:p>
            <a:pPr marL="1390650" lvl="2" indent="-533400" eaLnBrk="1" hangingPunct="1">
              <a:lnSpc>
                <a:spcPct val="90000"/>
              </a:lnSpc>
            </a:pPr>
            <a:r>
              <a:rPr lang="en-US" sz="1800" dirty="0" smtClean="0"/>
              <a:t>to reduce costs, and </a:t>
            </a:r>
          </a:p>
          <a:p>
            <a:pPr marL="1390650" lvl="2" indent="-533400" eaLnBrk="1" hangingPunct="1">
              <a:lnSpc>
                <a:spcPct val="90000"/>
              </a:lnSpc>
            </a:pPr>
            <a:r>
              <a:rPr lang="en-US" sz="1800" dirty="0" smtClean="0"/>
              <a:t>to invest in upgrading advanced features  </a:t>
            </a:r>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2701D</a:t>
            </a:r>
            <a:endParaRPr lang="en-US"/>
          </a:p>
        </p:txBody>
      </p:sp>
      <p:sp>
        <p:nvSpPr>
          <p:cNvPr id="29700"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9701" name="Rectangle 3"/>
          <p:cNvSpPr>
            <a:spLocks noGrp="1" noChangeArrowheads="1"/>
          </p:cNvSpPr>
          <p:nvPr>
            <p:ph type="body" idx="1"/>
          </p:nvPr>
        </p:nvSpPr>
        <p:spPr/>
        <p:txBody>
          <a:bodyPr/>
          <a:lstStyle/>
          <a:p>
            <a:pPr algn="ctr" eaLnBrk="1" hangingPunct="1">
              <a:buFont typeface="Wingdings" pitchFamily="2" charset="2"/>
              <a:buNone/>
            </a:pPr>
            <a:r>
              <a:rPr lang="en-US" sz="1400" smtClean="0"/>
              <a:t>Determinants of National Competitive Advantage: Porter’s Diamond</a:t>
            </a:r>
          </a:p>
          <a:p>
            <a:pPr algn="ctr" eaLnBrk="1" hangingPunct="1">
              <a:buFont typeface="Wingdings" pitchFamily="2" charset="2"/>
              <a:buNone/>
            </a:pPr>
            <a:endParaRPr lang="en-US" sz="1400" smtClean="0"/>
          </a:p>
          <a:p>
            <a:pPr eaLnBrk="1" hangingPunct="1"/>
            <a:endParaRPr lang="en-US" smtClean="0"/>
          </a:p>
        </p:txBody>
      </p:sp>
      <p:pic>
        <p:nvPicPr>
          <p:cNvPr id="29702" name="Picture 4"/>
          <p:cNvPicPr>
            <a:picLocks noChangeAspect="1" noChangeArrowheads="1"/>
          </p:cNvPicPr>
          <p:nvPr/>
        </p:nvPicPr>
        <p:blipFill>
          <a:blip r:embed="rId3" cstate="print"/>
          <a:srcRect/>
          <a:stretch>
            <a:fillRect/>
          </a:stretch>
        </p:blipFill>
        <p:spPr bwMode="auto">
          <a:xfrm>
            <a:off x="533400" y="2133600"/>
            <a:ext cx="8229600" cy="31305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30724" name="Rectangle 2"/>
          <p:cNvSpPr>
            <a:spLocks noGrp="1" noChangeArrowheads="1"/>
          </p:cNvSpPr>
          <p:nvPr>
            <p:ph type="title"/>
          </p:nvPr>
        </p:nvSpPr>
        <p:spPr/>
        <p:txBody>
          <a:bodyPr/>
          <a:lstStyle/>
          <a:p>
            <a:pPr eaLnBrk="1" hangingPunct="1"/>
            <a:r>
              <a:rPr lang="en-US" sz="4800" b="1" smtClean="0">
                <a:latin typeface="Cambria" pitchFamily="18" charset="0"/>
              </a:rPr>
              <a:t>Does Porter’s Theory Hold?</a:t>
            </a:r>
          </a:p>
        </p:txBody>
      </p:sp>
      <p:sp>
        <p:nvSpPr>
          <p:cNvPr id="30725" name="Rectangle 3"/>
          <p:cNvSpPr>
            <a:spLocks noGrp="1" noChangeArrowheads="1"/>
          </p:cNvSpPr>
          <p:nvPr>
            <p:ph type="body" idx="1"/>
          </p:nvPr>
        </p:nvSpPr>
        <p:spPr/>
        <p:txBody>
          <a:bodyPr/>
          <a:lstStyle/>
          <a:p>
            <a:pPr eaLnBrk="1" hangingPunct="1">
              <a:lnSpc>
                <a:spcPct val="80000"/>
              </a:lnSpc>
            </a:pPr>
            <a:r>
              <a:rPr lang="en-US" sz="2800" dirty="0" smtClean="0"/>
              <a:t>Government policy can</a:t>
            </a:r>
          </a:p>
          <a:p>
            <a:pPr lvl="1" eaLnBrk="1" hangingPunct="1">
              <a:lnSpc>
                <a:spcPct val="80000"/>
              </a:lnSpc>
            </a:pPr>
            <a:endParaRPr lang="en-US" sz="2400" dirty="0" smtClean="0"/>
          </a:p>
          <a:p>
            <a:pPr lvl="1" eaLnBrk="1" hangingPunct="1">
              <a:lnSpc>
                <a:spcPct val="80000"/>
              </a:lnSpc>
            </a:pPr>
            <a:r>
              <a:rPr lang="en-US" sz="2400" dirty="0" smtClean="0"/>
              <a:t>affect demand through product standards</a:t>
            </a:r>
          </a:p>
          <a:p>
            <a:pPr lvl="1" eaLnBrk="1" hangingPunct="1">
              <a:lnSpc>
                <a:spcPct val="80000"/>
              </a:lnSpc>
            </a:pPr>
            <a:endParaRPr lang="en-US" sz="2400" dirty="0" smtClean="0"/>
          </a:p>
          <a:p>
            <a:pPr lvl="1" eaLnBrk="1" hangingPunct="1">
              <a:lnSpc>
                <a:spcPct val="80000"/>
              </a:lnSpc>
            </a:pPr>
            <a:r>
              <a:rPr lang="en-US" sz="2400" dirty="0" smtClean="0"/>
              <a:t>influence rivalry through regulation and antitrust laws</a:t>
            </a:r>
          </a:p>
          <a:p>
            <a:pPr lvl="1" eaLnBrk="1" hangingPunct="1">
              <a:lnSpc>
                <a:spcPct val="80000"/>
              </a:lnSpc>
            </a:pPr>
            <a:endParaRPr lang="en-US" sz="2400" dirty="0" smtClean="0"/>
          </a:p>
          <a:p>
            <a:pPr lvl="1" eaLnBrk="1" hangingPunct="1">
              <a:lnSpc>
                <a:spcPct val="80000"/>
              </a:lnSpc>
            </a:pPr>
            <a:r>
              <a:rPr lang="en-US" sz="2400" dirty="0" smtClean="0"/>
              <a:t>impact the availability of highly educated workers and advanced transportation infrastructure.  </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30724" name="Rectangle 2"/>
          <p:cNvSpPr>
            <a:spLocks noGrp="1" noChangeArrowheads="1"/>
          </p:cNvSpPr>
          <p:nvPr>
            <p:ph type="title"/>
          </p:nvPr>
        </p:nvSpPr>
        <p:spPr/>
        <p:txBody>
          <a:bodyPr/>
          <a:lstStyle/>
          <a:p>
            <a:pPr eaLnBrk="1" hangingPunct="1"/>
            <a:r>
              <a:rPr lang="en-US" sz="4800" b="1" smtClean="0">
                <a:latin typeface="Cambria" pitchFamily="18" charset="0"/>
              </a:rPr>
              <a:t>Does Porter’s Theory Hold?</a:t>
            </a:r>
          </a:p>
        </p:txBody>
      </p:sp>
      <p:sp>
        <p:nvSpPr>
          <p:cNvPr id="30725" name="Rectangle 3"/>
          <p:cNvSpPr>
            <a:spLocks noGrp="1" noChangeArrowheads="1"/>
          </p:cNvSpPr>
          <p:nvPr>
            <p:ph type="body" idx="1"/>
          </p:nvPr>
        </p:nvSpPr>
        <p:spPr/>
        <p:txBody>
          <a:bodyPr/>
          <a:lstStyle/>
          <a:p>
            <a:pPr eaLnBrk="1" hangingPunct="1">
              <a:lnSpc>
                <a:spcPct val="80000"/>
              </a:lnSpc>
            </a:pPr>
            <a:r>
              <a:rPr lang="en-US" sz="2800" dirty="0" smtClean="0"/>
              <a:t>The </a:t>
            </a:r>
            <a:r>
              <a:rPr lang="en-US" sz="2800" u="sng" dirty="0" smtClean="0"/>
              <a:t>four attributes, government policy, and chance</a:t>
            </a:r>
            <a:r>
              <a:rPr lang="en-US" sz="2800" dirty="0" smtClean="0"/>
              <a:t> work as a reinforcing system, complementing each other and in combination creating the conditions appropriate for competitive advantage </a:t>
            </a:r>
          </a:p>
          <a:p>
            <a:pPr eaLnBrk="1" hangingPunct="1">
              <a:lnSpc>
                <a:spcPct val="80000"/>
              </a:lnSpc>
            </a:pPr>
            <a:endParaRPr lang="en-US" sz="2800" dirty="0" smtClean="0"/>
          </a:p>
          <a:p>
            <a:pPr eaLnBrk="1" hangingPunct="1">
              <a:lnSpc>
                <a:spcPct val="80000"/>
              </a:lnSpc>
            </a:pPr>
            <a:r>
              <a:rPr lang="en-US" sz="2800" dirty="0" smtClean="0"/>
              <a:t>So far, Porter’s theory has not been sufficiently tested to know how well it holds up </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358775" y="0"/>
            <a:ext cx="8785225" cy="1139825"/>
          </a:xfrm>
        </p:spPr>
        <p:txBody>
          <a:bodyPr/>
          <a:lstStyle/>
          <a:p>
            <a:pPr eaLnBrk="1" hangingPunct="1">
              <a:defRPr/>
            </a:pPr>
            <a:r>
              <a:rPr lang="en-US" sz="4400" b="1" dirty="0" smtClean="0"/>
              <a:t>Case: </a:t>
            </a:r>
            <a:r>
              <a:rPr lang="en-GB" sz="4400" b="1" dirty="0" smtClean="0"/>
              <a:t>Bangladesh</a:t>
            </a:r>
            <a:endParaRPr lang="en-US" sz="4400" b="1" dirty="0" smtClean="0"/>
          </a:p>
        </p:txBody>
      </p:sp>
      <p:sp>
        <p:nvSpPr>
          <p:cNvPr id="40963" name="Rectangle 3"/>
          <p:cNvSpPr>
            <a:spLocks noGrp="1" noChangeArrowheads="1"/>
          </p:cNvSpPr>
          <p:nvPr>
            <p:ph type="body" idx="1"/>
          </p:nvPr>
        </p:nvSpPr>
        <p:spPr>
          <a:xfrm>
            <a:off x="323528" y="980728"/>
            <a:ext cx="8302625" cy="4535488"/>
          </a:xfrm>
        </p:spPr>
        <p:txBody>
          <a:bodyPr/>
          <a:lstStyle/>
          <a:p>
            <a:pPr>
              <a:buNone/>
            </a:pPr>
            <a:r>
              <a:rPr lang="en-US" sz="2400" dirty="0" smtClean="0"/>
              <a:t>1. Bangladesh’s exports of textiles continued to grow even during the 2008 global recession.  Why?  How has Bangladesh been able to attract buyers even during slow economic times?</a:t>
            </a:r>
            <a:endParaRPr lang="en-CA" sz="2400" dirty="0" smtClean="0"/>
          </a:p>
          <a:p>
            <a:pPr>
              <a:buNone/>
            </a:pPr>
            <a:r>
              <a:rPr lang="en-US" sz="2400" dirty="0" smtClean="0"/>
              <a:t> </a:t>
            </a:r>
            <a:endParaRPr lang="en-CA" sz="2400" dirty="0" smtClean="0"/>
          </a:p>
          <a:p>
            <a:pPr>
              <a:buNone/>
            </a:pPr>
            <a:r>
              <a:rPr lang="en-US" sz="2400" dirty="0" smtClean="0"/>
              <a:t>2. Using Porter’s Diamond of Competitive Advantage, discuss Bangladesh’s competitive advantage in textiles.  What factors contribute to the country’s competitive advantage in the production of textiles?  </a:t>
            </a:r>
          </a:p>
          <a:p>
            <a:pPr>
              <a:buNone/>
            </a:pPr>
            <a:endParaRPr lang="en-US" sz="2400" dirty="0" smtClean="0"/>
          </a:p>
          <a:p>
            <a:pPr>
              <a:buNone/>
            </a:pPr>
            <a:r>
              <a:rPr lang="en-US" sz="2400" dirty="0" smtClean="0"/>
              <a:t>3. How important are the countries supporting industries to the country’s textile trade?  </a:t>
            </a:r>
            <a:endParaRPr lang="en-CA" sz="24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31748" name="Rectangle 2"/>
          <p:cNvSpPr>
            <a:spLocks noGrp="1" noChangeArrowheads="1"/>
          </p:cNvSpPr>
          <p:nvPr>
            <p:ph type="title"/>
          </p:nvPr>
        </p:nvSpPr>
        <p:spPr/>
        <p:txBody>
          <a:bodyPr/>
          <a:lstStyle/>
          <a:p>
            <a:pPr eaLnBrk="1" hangingPunct="1"/>
            <a:r>
              <a:rPr lang="en-US" b="1" smtClean="0">
                <a:latin typeface="Cambria" pitchFamily="18" charset="0"/>
              </a:rPr>
              <a:t>What Are The Implications Of Trade Theory For Managers?</a:t>
            </a:r>
          </a:p>
        </p:txBody>
      </p:sp>
      <p:sp>
        <p:nvSpPr>
          <p:cNvPr id="31749" name="Rectangle 3"/>
          <p:cNvSpPr>
            <a:spLocks noGrp="1" noChangeArrowheads="1"/>
          </p:cNvSpPr>
          <p:nvPr>
            <p:ph type="body" idx="1"/>
          </p:nvPr>
        </p:nvSpPr>
        <p:spPr/>
        <p:txBody>
          <a:bodyPr/>
          <a:lstStyle/>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1.  Location implications</a:t>
            </a:r>
            <a:r>
              <a:rPr lang="en-US" sz="2400" dirty="0" smtClean="0"/>
              <a:t> - a firm should disperse its various </a:t>
            </a:r>
            <a:r>
              <a:rPr lang="en-US" sz="2400" u="sng" dirty="0" smtClean="0"/>
              <a:t>productive activities</a:t>
            </a:r>
            <a:r>
              <a:rPr lang="en-US" sz="2400" dirty="0" smtClean="0"/>
              <a:t> to those countries where they can be </a:t>
            </a:r>
            <a:r>
              <a:rPr lang="en-US" sz="2400" u="sng" dirty="0" smtClean="0"/>
              <a:t>performed most efficiently</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firms that do not, may be at a competitive disadvantage</a:t>
            </a:r>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31748" name="Rectangle 2"/>
          <p:cNvSpPr>
            <a:spLocks noGrp="1" noChangeArrowheads="1"/>
          </p:cNvSpPr>
          <p:nvPr>
            <p:ph type="title"/>
          </p:nvPr>
        </p:nvSpPr>
        <p:spPr/>
        <p:txBody>
          <a:bodyPr/>
          <a:lstStyle/>
          <a:p>
            <a:pPr eaLnBrk="1" hangingPunct="1"/>
            <a:r>
              <a:rPr lang="en-US" b="1" smtClean="0">
                <a:latin typeface="Cambria" pitchFamily="18" charset="0"/>
              </a:rPr>
              <a:t>What Are The Implications Of Trade Theory For Managers?</a:t>
            </a:r>
          </a:p>
        </p:txBody>
      </p:sp>
      <p:sp>
        <p:nvSpPr>
          <p:cNvPr id="31749" name="Rectangle 3"/>
          <p:cNvSpPr>
            <a:spLocks noGrp="1" noChangeArrowheads="1"/>
          </p:cNvSpPr>
          <p:nvPr>
            <p:ph type="body" idx="1"/>
          </p:nvPr>
        </p:nvSpPr>
        <p:spPr/>
        <p:txBody>
          <a:bodyPr/>
          <a:lstStyle/>
          <a:p>
            <a:pPr marL="609600" indent="-609600" eaLnBrk="1" hangingPunct="1">
              <a:lnSpc>
                <a:spcPct val="90000"/>
              </a:lnSpc>
              <a:buNone/>
            </a:pPr>
            <a:r>
              <a:rPr lang="en-US" sz="2400" b="1" dirty="0" smtClean="0"/>
              <a:t>2.  First-mover implications</a:t>
            </a:r>
            <a:r>
              <a:rPr lang="en-US" sz="2400" dirty="0" smtClean="0"/>
              <a:t> - a first-mover advantage can help </a:t>
            </a:r>
            <a:r>
              <a:rPr lang="en-US" sz="2400" u="sng" dirty="0" smtClean="0"/>
              <a:t>a firm dominate global trade</a:t>
            </a:r>
            <a:r>
              <a:rPr lang="en-US" sz="2400" dirty="0" smtClean="0"/>
              <a:t> in that product</a:t>
            </a:r>
          </a:p>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3.  Policy implications</a:t>
            </a:r>
            <a:r>
              <a:rPr lang="en-US" sz="2400" dirty="0" smtClean="0"/>
              <a:t> - firms should work to </a:t>
            </a:r>
            <a:r>
              <a:rPr lang="en-US" sz="2400" u="sng" dirty="0" smtClean="0"/>
              <a:t>encourage governmental policies</a:t>
            </a:r>
            <a:r>
              <a:rPr lang="en-US" sz="2400" dirty="0" smtClean="0"/>
              <a:t> that support free trade</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firms should </a:t>
            </a:r>
            <a:r>
              <a:rPr lang="en-US" u="sng" dirty="0" smtClean="0"/>
              <a:t>lobby the government</a:t>
            </a:r>
            <a:r>
              <a:rPr lang="en-US" dirty="0" smtClean="0"/>
              <a:t> to adopt policies that have a favorable impact on each component of the diamond</a:t>
            </a:r>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32772"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Balance Of Payments?</a:t>
            </a:r>
          </a:p>
        </p:txBody>
      </p:sp>
      <p:sp>
        <p:nvSpPr>
          <p:cNvPr id="32773" name="Rectangle 3"/>
          <p:cNvSpPr>
            <a:spLocks noGrp="1" noChangeArrowheads="1"/>
          </p:cNvSpPr>
          <p:nvPr>
            <p:ph type="body" idx="1"/>
          </p:nvPr>
        </p:nvSpPr>
        <p:spPr/>
        <p:txBody>
          <a:bodyPr/>
          <a:lstStyle/>
          <a:p>
            <a:pPr marL="609600" indent="-609600" eaLnBrk="1" hangingPunct="1">
              <a:lnSpc>
                <a:spcPct val="80000"/>
              </a:lnSpc>
            </a:pPr>
            <a:r>
              <a:rPr lang="en-US" sz="2400" dirty="0" smtClean="0"/>
              <a:t>A country’s </a:t>
            </a:r>
            <a:r>
              <a:rPr lang="en-US" sz="2400" b="1" dirty="0" smtClean="0"/>
              <a:t>balance of payments accounts</a:t>
            </a:r>
            <a:r>
              <a:rPr lang="en-US" sz="2400" dirty="0" smtClean="0"/>
              <a:t> keep track of the </a:t>
            </a:r>
            <a:r>
              <a:rPr lang="en-US" sz="2400" u="sng" dirty="0" smtClean="0"/>
              <a:t>payments to and receipts from other countries</a:t>
            </a:r>
            <a:r>
              <a:rPr lang="en-US" sz="2400" dirty="0" smtClean="0"/>
              <a:t> for a particular time period</a:t>
            </a:r>
          </a:p>
          <a:p>
            <a:pPr marL="609600" indent="-609600" eaLnBrk="1" hangingPunct="1">
              <a:lnSpc>
                <a:spcPct val="80000"/>
              </a:lnSpc>
            </a:pPr>
            <a:endParaRPr lang="en-US" sz="2400" dirty="0" smtClean="0"/>
          </a:p>
          <a:p>
            <a:pPr marL="609600" indent="-609600" eaLnBrk="1" hangingPunct="1">
              <a:lnSpc>
                <a:spcPct val="80000"/>
              </a:lnSpc>
            </a:pPr>
            <a:r>
              <a:rPr lang="en-US" sz="2400" dirty="0" smtClean="0"/>
              <a:t>Balance of payments accounting uses double entry bookkeeping</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so, the sum of the current account balance, the capital account and the financial account should always add up to zero</a:t>
            </a:r>
          </a:p>
          <a:p>
            <a:pPr marL="609600" indent="-609600" eaLnBrk="1" hangingPunct="1">
              <a:lnSpc>
                <a:spcPct val="80000"/>
              </a:lnSpc>
            </a:pPr>
            <a:endParaRPr lang="en-US" sz="2400" dirty="0" smtClean="0"/>
          </a:p>
          <a:p>
            <a:pPr marL="609600" indent="-609600" eaLnBrk="1" hangingPunct="1">
              <a:lnSpc>
                <a:spcPct val="80000"/>
              </a:lnSpc>
            </a:pPr>
            <a:r>
              <a:rPr lang="en-US" sz="2400" dirty="0" smtClean="0"/>
              <a:t>There are three main accounts</a:t>
            </a: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32772" name="Rectangle 2"/>
          <p:cNvSpPr>
            <a:spLocks noGrp="1" noChangeArrowheads="1"/>
          </p:cNvSpPr>
          <p:nvPr>
            <p:ph type="title"/>
          </p:nvPr>
        </p:nvSpPr>
        <p:spPr/>
        <p:txBody>
          <a:bodyPr/>
          <a:lstStyle/>
          <a:p>
            <a:pPr eaLnBrk="1" hangingPunct="1"/>
            <a:r>
              <a:rPr lang="en-US" b="1" dirty="0" smtClean="0">
                <a:latin typeface="Cambria" pitchFamily="18" charset="0"/>
              </a:rPr>
              <a:t>What Is The T</a:t>
            </a:r>
            <a:r>
              <a:rPr lang="en-US" b="1" dirty="0" smtClean="0"/>
              <a:t>hree Main</a:t>
            </a:r>
            <a:r>
              <a:rPr lang="en-US" b="1" dirty="0" smtClean="0">
                <a:latin typeface="Cambria" pitchFamily="18" charset="0"/>
              </a:rPr>
              <a:t/>
            </a:r>
            <a:br>
              <a:rPr lang="en-US" b="1" dirty="0" smtClean="0">
                <a:latin typeface="Cambria" pitchFamily="18" charset="0"/>
              </a:rPr>
            </a:br>
            <a:r>
              <a:rPr lang="en-US" b="1" dirty="0" smtClean="0">
                <a:latin typeface="Cambria" pitchFamily="18" charset="0"/>
              </a:rPr>
              <a:t>Balance Of Payments Accounts?</a:t>
            </a:r>
          </a:p>
        </p:txBody>
      </p:sp>
      <p:sp>
        <p:nvSpPr>
          <p:cNvPr id="32773" name="Rectangle 3"/>
          <p:cNvSpPr>
            <a:spLocks noGrp="1" noChangeArrowheads="1"/>
          </p:cNvSpPr>
          <p:nvPr>
            <p:ph type="body" idx="1"/>
          </p:nvPr>
        </p:nvSpPr>
        <p:spPr>
          <a:xfrm>
            <a:off x="467544" y="1484784"/>
            <a:ext cx="8229600" cy="4530725"/>
          </a:xfrm>
        </p:spPr>
        <p:txBody>
          <a:bodyPr/>
          <a:lstStyle/>
          <a:p>
            <a:pPr marL="609600" indent="-609600" eaLnBrk="1" hangingPunct="1">
              <a:lnSpc>
                <a:spcPct val="80000"/>
              </a:lnSpc>
              <a:buFont typeface="Wingdings" pitchFamily="2" charset="2"/>
              <a:buAutoNum type="arabicPeriod"/>
            </a:pPr>
            <a:r>
              <a:rPr lang="en-US" sz="2400" dirty="0" smtClean="0"/>
              <a:t>The </a:t>
            </a:r>
            <a:r>
              <a:rPr lang="en-US" sz="2400" b="1" dirty="0" smtClean="0"/>
              <a:t>current account</a:t>
            </a:r>
            <a:r>
              <a:rPr lang="en-US" sz="2400" dirty="0" smtClean="0"/>
              <a:t> records transactions that pertain to goods, services, and income, receipts and payments  </a:t>
            </a:r>
          </a:p>
          <a:p>
            <a:pPr marL="990600" lvl="1" indent="-533400" eaLnBrk="1" hangingPunct="1">
              <a:lnSpc>
                <a:spcPct val="80000"/>
              </a:lnSpc>
            </a:pPr>
            <a:r>
              <a:rPr lang="en-US" sz="2000" b="1" dirty="0" smtClean="0"/>
              <a:t>current account deficit</a:t>
            </a:r>
            <a:r>
              <a:rPr lang="en-US" sz="2000" dirty="0" smtClean="0"/>
              <a:t>  - a country imports more  than it exports</a:t>
            </a:r>
          </a:p>
          <a:p>
            <a:pPr marL="990600" lvl="1" indent="-533400" eaLnBrk="1" hangingPunct="1">
              <a:lnSpc>
                <a:spcPct val="80000"/>
              </a:lnSpc>
            </a:pPr>
            <a:r>
              <a:rPr lang="en-US" sz="2000" b="1" dirty="0" smtClean="0"/>
              <a:t>current account surplus</a:t>
            </a:r>
            <a:r>
              <a:rPr lang="en-US" sz="2000" dirty="0" smtClean="0"/>
              <a:t> – a country exports more than it imports</a:t>
            </a:r>
          </a:p>
          <a:p>
            <a:pPr marL="609600" indent="-609600" eaLnBrk="1" hangingPunct="1">
              <a:lnSpc>
                <a:spcPct val="80000"/>
              </a:lnSpc>
              <a:buFont typeface="Wingdings" pitchFamily="2" charset="2"/>
              <a:buAutoNum type="arabicPeriod"/>
            </a:pPr>
            <a:endParaRPr lang="en-US" sz="2400" dirty="0" smtClean="0"/>
          </a:p>
          <a:p>
            <a:pPr marL="609600" indent="-609600" eaLnBrk="1" hangingPunct="1">
              <a:lnSpc>
                <a:spcPct val="80000"/>
              </a:lnSpc>
              <a:buFont typeface="Wingdings" pitchFamily="2" charset="2"/>
              <a:buAutoNum type="arabicPeriod"/>
            </a:pPr>
            <a:r>
              <a:rPr lang="en-US" sz="2400" dirty="0" smtClean="0"/>
              <a:t>The </a:t>
            </a:r>
            <a:r>
              <a:rPr lang="en-US" sz="2400" b="1" dirty="0" smtClean="0"/>
              <a:t>capital account</a:t>
            </a:r>
            <a:r>
              <a:rPr lang="en-US" sz="2400" dirty="0" smtClean="0"/>
              <a:t> records one time changes in the stock of assets</a:t>
            </a:r>
          </a:p>
          <a:p>
            <a:pPr marL="609600" indent="-609600" eaLnBrk="1" hangingPunct="1">
              <a:lnSpc>
                <a:spcPct val="80000"/>
              </a:lnSpc>
              <a:buFont typeface="Wingdings" pitchFamily="2" charset="2"/>
              <a:buAutoNum type="arabicPeriod"/>
            </a:pPr>
            <a:endParaRPr lang="en-US" sz="2400" dirty="0" smtClean="0"/>
          </a:p>
          <a:p>
            <a:pPr marL="609600" indent="-609600" eaLnBrk="1" hangingPunct="1">
              <a:lnSpc>
                <a:spcPct val="80000"/>
              </a:lnSpc>
              <a:buFont typeface="Wingdings" pitchFamily="2" charset="2"/>
              <a:buAutoNum type="arabicPeriod"/>
            </a:pPr>
            <a:r>
              <a:rPr lang="en-US" sz="2400" dirty="0" smtClean="0"/>
              <a:t>The </a:t>
            </a:r>
            <a:r>
              <a:rPr lang="en-US" sz="2400" b="1" dirty="0" smtClean="0"/>
              <a:t>financial account</a:t>
            </a:r>
            <a:r>
              <a:rPr lang="en-US" sz="2400" dirty="0" smtClean="0"/>
              <a:t> records transactions that involve the purchase or sale of assets</a:t>
            </a:r>
          </a:p>
          <a:p>
            <a:pPr marL="990600" lvl="1" indent="-533400" eaLnBrk="1" hangingPunct="1">
              <a:lnSpc>
                <a:spcPct val="80000"/>
              </a:lnSpc>
            </a:pPr>
            <a:r>
              <a:rPr lang="en-US" sz="2000" dirty="0" smtClean="0"/>
              <a:t>net change in U.S. assets owned abroad</a:t>
            </a:r>
          </a:p>
          <a:p>
            <a:pPr marL="990600" lvl="1" indent="-533400" eaLnBrk="1" hangingPunct="1">
              <a:lnSpc>
                <a:spcPct val="80000"/>
              </a:lnSpc>
            </a:pPr>
            <a:r>
              <a:rPr lang="en-US" sz="2000" dirty="0" smtClean="0"/>
              <a:t>foreign owned assets in the United States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2701D</a:t>
            </a:r>
            <a:endParaRPr lang="en-US"/>
          </a:p>
        </p:txBody>
      </p:sp>
      <p:sp>
        <p:nvSpPr>
          <p:cNvPr id="33796"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Balance Of Payments?</a:t>
            </a:r>
          </a:p>
        </p:txBody>
      </p:sp>
      <p:sp>
        <p:nvSpPr>
          <p:cNvPr id="33797" name="Rectangle 3"/>
          <p:cNvSpPr>
            <a:spLocks noGrp="1" noChangeArrowheads="1"/>
          </p:cNvSpPr>
          <p:nvPr>
            <p:ph type="body" idx="1"/>
          </p:nvPr>
        </p:nvSpPr>
        <p:spPr/>
        <p:txBody>
          <a:bodyPr/>
          <a:lstStyle/>
          <a:p>
            <a:pPr algn="ctr" eaLnBrk="1" hangingPunct="1">
              <a:buFont typeface="Wingdings" pitchFamily="2" charset="2"/>
              <a:buNone/>
            </a:pPr>
            <a:r>
              <a:rPr lang="en-US" sz="1400" smtClean="0"/>
              <a:t>United States Balance of Payments Accounts, 2007</a:t>
            </a:r>
          </a:p>
          <a:p>
            <a:pPr algn="ctr" eaLnBrk="1" hangingPunct="1">
              <a:buFont typeface="Wingdings" pitchFamily="2" charset="2"/>
              <a:buNone/>
            </a:pPr>
            <a:endParaRPr lang="en-US" sz="1400" smtClean="0"/>
          </a:p>
          <a:p>
            <a:pPr algn="ctr" eaLnBrk="1" hangingPunct="1">
              <a:buFont typeface="Wingdings" pitchFamily="2" charset="2"/>
              <a:buNone/>
            </a:pPr>
            <a:r>
              <a:rPr lang="en-US" sz="1400" smtClean="0"/>
              <a:t> </a:t>
            </a:r>
          </a:p>
        </p:txBody>
      </p:sp>
      <p:pic>
        <p:nvPicPr>
          <p:cNvPr id="33798" name="Picture 4"/>
          <p:cNvPicPr>
            <a:picLocks noChangeAspect="1" noChangeArrowheads="1"/>
          </p:cNvPicPr>
          <p:nvPr/>
        </p:nvPicPr>
        <p:blipFill>
          <a:blip r:embed="rId3" cstate="print"/>
          <a:srcRect/>
          <a:stretch>
            <a:fillRect/>
          </a:stretch>
        </p:blipFill>
        <p:spPr bwMode="auto">
          <a:xfrm>
            <a:off x="685800" y="1905000"/>
            <a:ext cx="8153400" cy="449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a:t>
            </a:r>
            <a:endParaRPr lang="en-US"/>
          </a:p>
        </p:txBody>
      </p:sp>
      <p:sp>
        <p:nvSpPr>
          <p:cNvPr id="34820" name="Rectangle 2"/>
          <p:cNvSpPr>
            <a:spLocks noGrp="1" noChangeArrowheads="1"/>
          </p:cNvSpPr>
          <p:nvPr>
            <p:ph type="title"/>
          </p:nvPr>
        </p:nvSpPr>
        <p:spPr/>
        <p:txBody>
          <a:bodyPr/>
          <a:lstStyle/>
          <a:p>
            <a:pPr eaLnBrk="1" hangingPunct="1"/>
            <a:r>
              <a:rPr lang="en-US" b="1" smtClean="0">
                <a:latin typeface="Cambria" pitchFamily="18" charset="0"/>
              </a:rPr>
              <a:t>Is A Current </a:t>
            </a:r>
            <a:br>
              <a:rPr lang="en-US" b="1" smtClean="0">
                <a:latin typeface="Cambria" pitchFamily="18" charset="0"/>
              </a:rPr>
            </a:br>
            <a:r>
              <a:rPr lang="en-US" b="1" smtClean="0">
                <a:latin typeface="Cambria" pitchFamily="18" charset="0"/>
              </a:rPr>
              <a:t>Account Deficit Bad?</a:t>
            </a:r>
          </a:p>
        </p:txBody>
      </p:sp>
      <p:sp>
        <p:nvSpPr>
          <p:cNvPr id="34821" name="Rectangle 3"/>
          <p:cNvSpPr>
            <a:spLocks noGrp="1" noChangeArrowheads="1"/>
          </p:cNvSpPr>
          <p:nvPr>
            <p:ph type="body" idx="1"/>
          </p:nvPr>
        </p:nvSpPr>
        <p:spPr/>
        <p:txBody>
          <a:bodyPr/>
          <a:lstStyle/>
          <a:p>
            <a:pPr eaLnBrk="1" hangingPunct="1">
              <a:lnSpc>
                <a:spcPct val="80000"/>
              </a:lnSpc>
            </a:pPr>
            <a:r>
              <a:rPr lang="en-US" sz="2000" dirty="0" smtClean="0"/>
              <a:t>Does current account deficit in the United States matter? </a:t>
            </a:r>
          </a:p>
          <a:p>
            <a:pPr eaLnBrk="1" hangingPunct="1">
              <a:lnSpc>
                <a:spcPct val="80000"/>
              </a:lnSpc>
            </a:pPr>
            <a:endParaRPr lang="en-US" sz="2000" dirty="0" smtClean="0"/>
          </a:p>
          <a:p>
            <a:pPr eaLnBrk="1" hangingPunct="1">
              <a:lnSpc>
                <a:spcPct val="80000"/>
              </a:lnSpc>
            </a:pPr>
            <a:r>
              <a:rPr lang="en-US" sz="2000" dirty="0" smtClean="0"/>
              <a:t>A current account deficit implies a net debtor</a:t>
            </a:r>
          </a:p>
          <a:p>
            <a:pPr lvl="1" eaLnBrk="1" hangingPunct="1">
              <a:lnSpc>
                <a:spcPct val="80000"/>
              </a:lnSpc>
            </a:pPr>
            <a:r>
              <a:rPr lang="en-US" sz="1800" dirty="0" smtClean="0"/>
              <a:t>so, a persistent deficit could limit future economic growth</a:t>
            </a:r>
          </a:p>
          <a:p>
            <a:pPr eaLnBrk="1" hangingPunct="1">
              <a:lnSpc>
                <a:spcPct val="80000"/>
              </a:lnSpc>
            </a:pPr>
            <a:endParaRPr lang="en-US" sz="2000" dirty="0" smtClean="0"/>
          </a:p>
          <a:p>
            <a:pPr eaLnBrk="1" hangingPunct="1">
              <a:lnSpc>
                <a:spcPct val="80000"/>
              </a:lnSpc>
            </a:pPr>
            <a:r>
              <a:rPr lang="en-US" sz="2000" dirty="0" smtClean="0"/>
              <a:t>But, even though capital is flowing out of  the United States as payments to foreigners, much of it flows back in as investments in assets (stocks, bonds etc)</a:t>
            </a:r>
          </a:p>
          <a:p>
            <a:pPr eaLnBrk="1" hangingPunct="1">
              <a:lnSpc>
                <a:spcPct val="80000"/>
              </a:lnSpc>
            </a:pPr>
            <a:endParaRPr lang="en-US" sz="2000" dirty="0" smtClean="0"/>
          </a:p>
          <a:p>
            <a:pPr eaLnBrk="1" hangingPunct="1">
              <a:lnSpc>
                <a:spcPct val="80000"/>
              </a:lnSpc>
            </a:pPr>
            <a:r>
              <a:rPr lang="en-US" sz="2000" dirty="0" smtClean="0"/>
              <a:t>Yet, suppose foreigners stop buying U.S. assets and sell their dollars for another currency</a:t>
            </a:r>
          </a:p>
          <a:p>
            <a:pPr eaLnBrk="1" hangingPunct="1">
              <a:lnSpc>
                <a:spcPct val="80000"/>
              </a:lnSpc>
            </a:pPr>
            <a:endParaRPr lang="en-US" sz="2000" dirty="0" smtClean="0"/>
          </a:p>
          <a:p>
            <a:pPr lvl="1" eaLnBrk="1" hangingPunct="1">
              <a:lnSpc>
                <a:spcPct val="80000"/>
              </a:lnSpc>
            </a:pPr>
            <a:r>
              <a:rPr lang="en-US" sz="1800" dirty="0" smtClean="0"/>
              <a:t>A dollar crisis could occur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4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why nations engage in international trade</a:t>
            </a:r>
          </a:p>
          <a:p>
            <a:pPr lvl="0"/>
            <a:endParaRPr lang="en-US" dirty="0" smtClean="0"/>
          </a:p>
          <a:p>
            <a:pPr lvl="0"/>
            <a:r>
              <a:rPr lang="en-US" dirty="0" smtClean="0"/>
              <a:t>Become familiar with the different theories of international trade</a:t>
            </a:r>
          </a:p>
          <a:p>
            <a:pPr lvl="0"/>
            <a:endParaRPr lang="en-US" dirty="0" smtClean="0"/>
          </a:p>
          <a:p>
            <a:pPr lvl="0"/>
            <a:r>
              <a:rPr lang="en-US" dirty="0" smtClean="0"/>
              <a:t>Understand why many economists believe that free trade can raise the economic welfare of participating nations</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56</a:t>
            </a:fld>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57</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2393</TotalTime>
  <Words>11399</Words>
  <Application>Microsoft Office PowerPoint</Application>
  <PresentationFormat>On-screen Show (4:3)</PresentationFormat>
  <Paragraphs>839</Paragraphs>
  <Slides>57</Slides>
  <Notes>44</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Globe</vt:lpstr>
      <vt:lpstr>     Sprott School of Business  BUSI 2701D - Fundamentals of International Business  Lecture 4 – International Trade Theory  Instructor - Wade Rose, PhD  </vt:lpstr>
      <vt:lpstr>Assignment # 1</vt:lpstr>
      <vt:lpstr>Lecture 4 Overview</vt:lpstr>
      <vt:lpstr>IB Current Events</vt:lpstr>
      <vt:lpstr>IB Current Events</vt:lpstr>
      <vt:lpstr>IB Current Events</vt:lpstr>
      <vt:lpstr>Why Is Free Trade Beneficial?</vt:lpstr>
      <vt:lpstr>Why Is Free Trade Beneficial?</vt:lpstr>
      <vt:lpstr>IB Current Events</vt:lpstr>
      <vt:lpstr>Case:  US White Collar Jobs </vt:lpstr>
      <vt:lpstr>Why Do Certain  Patterns Of Trade Exist? </vt:lpstr>
      <vt:lpstr>Trade Theories</vt:lpstr>
      <vt:lpstr>What Is Mercantilism?</vt:lpstr>
      <vt:lpstr>What Is Mercantilism?</vt:lpstr>
      <vt:lpstr>What Is Smith’s Theory  Of Absolute Advantage?</vt:lpstr>
      <vt:lpstr>How Does Smith`s Theory  Of Absolute Advantage Work?</vt:lpstr>
      <vt:lpstr>How Does Smith`s Theory  Of Absolute Advantage Work?</vt:lpstr>
      <vt:lpstr>How Does Smith`s Theory  Of Absolute Advantage Work?</vt:lpstr>
      <vt:lpstr>How Does Smith`s Theory  Of Absolute Advantage Work?</vt:lpstr>
      <vt:lpstr>How Does Smith`s Theory  Of Absolute Advantage Work?</vt:lpstr>
      <vt:lpstr>What Is Ricardo’s Theory  Of Comparative Advantage?</vt:lpstr>
      <vt:lpstr>How Does Ricardo’s Theory Of Comparative Advantage Work?</vt:lpstr>
      <vt:lpstr>How Does Ricardo’s Theory Of Comparative Advantage Work?</vt:lpstr>
      <vt:lpstr>How Does Ricardo’s Theory Of Comparative Advantage Work?</vt:lpstr>
      <vt:lpstr>How Does Ricardo’s Theory Of Comparative Advantage Work?   (note: should be 4 tons traded)</vt:lpstr>
      <vt:lpstr>How Does Ricardo’s Theory Of Comparative Advantage Work?</vt:lpstr>
      <vt:lpstr>Is Unrestricted Free Trade  Always Beneficial?</vt:lpstr>
      <vt:lpstr>Is Unrestricted Free Trade  Always Beneficial?</vt:lpstr>
      <vt:lpstr>Could A Rich Country Be  Worse Off With Free Trade? </vt:lpstr>
      <vt:lpstr>What Is The  Heckscher-Ohlin Theory? </vt:lpstr>
      <vt:lpstr>Video – Flowers Trade</vt:lpstr>
      <vt:lpstr>Case: Ecuadorean Roses</vt:lpstr>
      <vt:lpstr>Does The Heckscher-Ohlin  Theory Hold?</vt:lpstr>
      <vt:lpstr>What Is The  Product Life Cycle Theory?</vt:lpstr>
      <vt:lpstr>What Is The  Product Life Cycle Theory?</vt:lpstr>
      <vt:lpstr>What Is The  Product Life Cycle Theory?</vt:lpstr>
      <vt:lpstr>Does The Product Life Cycle  Theory Hold?</vt:lpstr>
      <vt:lpstr>What Is New Trade Theory?</vt:lpstr>
      <vt:lpstr>What Is New Trade Theory?</vt:lpstr>
      <vt:lpstr>What Is New Trade Theory?</vt:lpstr>
      <vt:lpstr>What Are The Implications Of  New Trade Theory For Nations? </vt:lpstr>
      <vt:lpstr>What Is Porter’s Diamond Of Competitive Advantage?</vt:lpstr>
      <vt:lpstr>What Is Porter’s Diamond Of Competitive Advantage?</vt:lpstr>
      <vt:lpstr>What Is Porter’s Diamond Of Competitive Advantage?</vt:lpstr>
      <vt:lpstr>What Is Porter’s Diamond Of Competitive Advantage?</vt:lpstr>
      <vt:lpstr>What Is Porter’s Diamond Of Competitive Advantage?</vt:lpstr>
      <vt:lpstr>Does Porter’s Theory Hold?</vt:lpstr>
      <vt:lpstr>Does Porter’s Theory Hold?</vt:lpstr>
      <vt:lpstr>Case: Bangladesh</vt:lpstr>
      <vt:lpstr>What Are The Implications Of Trade Theory For Managers?</vt:lpstr>
      <vt:lpstr>What Are The Implications Of Trade Theory For Managers?</vt:lpstr>
      <vt:lpstr>What Is The  Balance Of Payments?</vt:lpstr>
      <vt:lpstr>What Is The Three Main Balance Of Payments Accounts?</vt:lpstr>
      <vt:lpstr>What Is The  Balance Of Payments?</vt:lpstr>
      <vt:lpstr>Is A Current  Account Deficit Bad?</vt:lpstr>
      <vt:lpstr>Lecture 4 Overview</vt:lpstr>
      <vt:lpstr>Slide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298</cp:revision>
  <dcterms:created xsi:type="dcterms:W3CDTF">2007-10-29T20:49:47Z</dcterms:created>
  <dcterms:modified xsi:type="dcterms:W3CDTF">2012-01-25T22:54:40Z</dcterms:modified>
</cp:coreProperties>
</file>