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68" d="100"/>
          <a:sy n="68" d="100"/>
        </p:scale>
        <p:origin x="-2808" y="-120"/>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5096971C-CB52-43BE-AD55-14D210E65166}" type="datetimeFigureOut">
              <a:rPr lang="en-GB" smtClean="0"/>
              <a:t>31/03/2014</a:t>
            </a:fld>
            <a:endParaRPr lang="en-GB"/>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2E20FADF-DEDE-48C0-8353-AA3A7F0530F7}" type="slidenum">
              <a:rPr lang="en-GB" smtClean="0"/>
              <a:t>‹#›</a:t>
            </a:fld>
            <a:endParaRPr lang="en-GB"/>
          </a:p>
        </p:txBody>
      </p:sp>
    </p:spTree>
    <p:extLst>
      <p:ext uri="{BB962C8B-B14F-4D97-AF65-F5344CB8AC3E}">
        <p14:creationId xmlns:p14="http://schemas.microsoft.com/office/powerpoint/2010/main" val="3942748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a:t>
            </a:fld>
            <a:endParaRPr lang="en-GB"/>
          </a:p>
        </p:txBody>
      </p:sp>
    </p:spTree>
    <p:extLst>
      <p:ext uri="{BB962C8B-B14F-4D97-AF65-F5344CB8AC3E}">
        <p14:creationId xmlns:p14="http://schemas.microsoft.com/office/powerpoint/2010/main" val="2483755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60475" y="231775"/>
            <a:ext cx="4260850" cy="3195638"/>
          </a:xfrm>
        </p:spPr>
      </p:sp>
      <p:sp>
        <p:nvSpPr>
          <p:cNvPr id="3" name="Notes Placeholder 2"/>
          <p:cNvSpPr>
            <a:spLocks noGrp="1"/>
          </p:cNvSpPr>
          <p:nvPr>
            <p:ph type="body" idx="1"/>
          </p:nvPr>
        </p:nvSpPr>
        <p:spPr>
          <a:xfrm>
            <a:off x="685800" y="3796030"/>
            <a:ext cx="5486400" cy="4803140"/>
          </a:xfrm>
        </p:spPr>
        <p:txBody>
          <a:bodyPr/>
          <a:lstStyle/>
          <a:p>
            <a:endParaRPr lang="en-GB" sz="1800" dirty="0"/>
          </a:p>
        </p:txBody>
      </p:sp>
      <p:sp>
        <p:nvSpPr>
          <p:cNvPr id="4" name="Slide Number Placeholder 3"/>
          <p:cNvSpPr>
            <a:spLocks noGrp="1"/>
          </p:cNvSpPr>
          <p:nvPr>
            <p:ph type="sldNum" sz="quarter" idx="10"/>
          </p:nvPr>
        </p:nvSpPr>
        <p:spPr/>
        <p:txBody>
          <a:bodyPr/>
          <a:lstStyle/>
          <a:p>
            <a:fld id="{2E20FADF-DEDE-48C0-8353-AA3A7F0530F7}" type="slidenum">
              <a:rPr lang="en-GB" smtClean="0"/>
              <a:t>2</a:t>
            </a:fld>
            <a:endParaRPr lang="en-GB"/>
          </a:p>
        </p:txBody>
      </p:sp>
    </p:spTree>
    <p:extLst>
      <p:ext uri="{BB962C8B-B14F-4D97-AF65-F5344CB8AC3E}">
        <p14:creationId xmlns:p14="http://schemas.microsoft.com/office/powerpoint/2010/main" val="37390872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6863" y="231775"/>
            <a:ext cx="4029075" cy="3022600"/>
          </a:xfrm>
        </p:spPr>
      </p:sp>
      <p:sp>
        <p:nvSpPr>
          <p:cNvPr id="3" name="Notes Placeholder 2"/>
          <p:cNvSpPr>
            <a:spLocks noGrp="1"/>
          </p:cNvSpPr>
          <p:nvPr>
            <p:ph type="body" idx="1"/>
          </p:nvPr>
        </p:nvSpPr>
        <p:spPr>
          <a:xfrm>
            <a:off x="685800" y="3641090"/>
            <a:ext cx="5486400" cy="4958080"/>
          </a:xfrm>
        </p:spPr>
        <p:txBody>
          <a:bodyPr/>
          <a:lstStyle/>
          <a:p>
            <a:endParaRPr lang="en-US" sz="1800" dirty="0" smtClean="0"/>
          </a:p>
        </p:txBody>
      </p:sp>
      <p:sp>
        <p:nvSpPr>
          <p:cNvPr id="4" name="Slide Number Placeholder 3"/>
          <p:cNvSpPr>
            <a:spLocks noGrp="1"/>
          </p:cNvSpPr>
          <p:nvPr>
            <p:ph type="sldNum" sz="quarter" idx="10"/>
          </p:nvPr>
        </p:nvSpPr>
        <p:spPr/>
        <p:txBody>
          <a:bodyPr/>
          <a:lstStyle/>
          <a:p>
            <a:fld id="{2E20FADF-DEDE-48C0-8353-AA3A7F0530F7}" type="slidenum">
              <a:rPr lang="en-GB" smtClean="0"/>
              <a:t>3</a:t>
            </a:fld>
            <a:endParaRPr lang="en-GB"/>
          </a:p>
        </p:txBody>
      </p:sp>
    </p:spTree>
    <p:extLst>
      <p:ext uri="{BB962C8B-B14F-4D97-AF65-F5344CB8AC3E}">
        <p14:creationId xmlns:p14="http://schemas.microsoft.com/office/powerpoint/2010/main" val="2021653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4</a:t>
            </a:fld>
            <a:endParaRPr lang="en-GB"/>
          </a:p>
        </p:txBody>
      </p:sp>
    </p:spTree>
    <p:extLst>
      <p:ext uri="{BB962C8B-B14F-4D97-AF65-F5344CB8AC3E}">
        <p14:creationId xmlns:p14="http://schemas.microsoft.com/office/powerpoint/2010/main" val="612766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5</a:t>
            </a:fld>
            <a:endParaRPr lang="en-GB"/>
          </a:p>
        </p:txBody>
      </p:sp>
    </p:spTree>
    <p:extLst>
      <p:ext uri="{BB962C8B-B14F-4D97-AF65-F5344CB8AC3E}">
        <p14:creationId xmlns:p14="http://schemas.microsoft.com/office/powerpoint/2010/main" val="2534248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54213" y="77788"/>
            <a:ext cx="3330575" cy="2498725"/>
          </a:xfrm>
        </p:spPr>
      </p:sp>
      <p:sp>
        <p:nvSpPr>
          <p:cNvPr id="3" name="Notes Placeholder 2"/>
          <p:cNvSpPr>
            <a:spLocks noGrp="1"/>
          </p:cNvSpPr>
          <p:nvPr>
            <p:ph type="body" idx="1"/>
          </p:nvPr>
        </p:nvSpPr>
        <p:spPr>
          <a:xfrm>
            <a:off x="685800" y="2711450"/>
            <a:ext cx="5486400" cy="5887720"/>
          </a:xfrm>
        </p:spPr>
        <p:txBody>
          <a:bodyPr/>
          <a:lstStyle/>
          <a:p>
            <a:endParaRPr lang="en-US" sz="1800" dirty="0"/>
          </a:p>
        </p:txBody>
      </p:sp>
      <p:sp>
        <p:nvSpPr>
          <p:cNvPr id="4" name="Slide Number Placeholder 3"/>
          <p:cNvSpPr>
            <a:spLocks noGrp="1"/>
          </p:cNvSpPr>
          <p:nvPr>
            <p:ph type="sldNum" sz="quarter" idx="10"/>
          </p:nvPr>
        </p:nvSpPr>
        <p:spPr/>
        <p:txBody>
          <a:bodyPr/>
          <a:lstStyle/>
          <a:p>
            <a:fld id="{2E20FADF-DEDE-48C0-8353-AA3A7F0530F7}" type="slidenum">
              <a:rPr lang="en-GB" smtClean="0"/>
              <a:t>6</a:t>
            </a:fld>
            <a:endParaRPr lang="en-GB"/>
          </a:p>
        </p:txBody>
      </p:sp>
    </p:spTree>
    <p:extLst>
      <p:ext uri="{BB962C8B-B14F-4D97-AF65-F5344CB8AC3E}">
        <p14:creationId xmlns:p14="http://schemas.microsoft.com/office/powerpoint/2010/main" val="100475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03400" y="155575"/>
            <a:ext cx="3327400" cy="2497138"/>
          </a:xfrm>
        </p:spPr>
      </p:sp>
      <p:sp>
        <p:nvSpPr>
          <p:cNvPr id="3" name="Notes Placeholder 2"/>
          <p:cNvSpPr>
            <a:spLocks noGrp="1"/>
          </p:cNvSpPr>
          <p:nvPr>
            <p:ph type="body" idx="1"/>
          </p:nvPr>
        </p:nvSpPr>
        <p:spPr>
          <a:xfrm>
            <a:off x="685800" y="2866390"/>
            <a:ext cx="5486400" cy="5732780"/>
          </a:xfrm>
        </p:spPr>
        <p:txBody>
          <a:bodyPr/>
          <a:lstStyle/>
          <a:p>
            <a:endParaRPr lang="en-GB" sz="1800" dirty="0"/>
          </a:p>
        </p:txBody>
      </p:sp>
      <p:sp>
        <p:nvSpPr>
          <p:cNvPr id="4" name="Slide Number Placeholder 3"/>
          <p:cNvSpPr>
            <a:spLocks noGrp="1"/>
          </p:cNvSpPr>
          <p:nvPr>
            <p:ph type="sldNum" sz="quarter" idx="10"/>
          </p:nvPr>
        </p:nvSpPr>
        <p:spPr/>
        <p:txBody>
          <a:bodyPr/>
          <a:lstStyle/>
          <a:p>
            <a:fld id="{2E20FADF-DEDE-48C0-8353-AA3A7F0530F7}" type="slidenum">
              <a:rPr lang="en-GB" smtClean="0"/>
              <a:t>7</a:t>
            </a:fld>
            <a:endParaRPr lang="en-GB"/>
          </a:p>
        </p:txBody>
      </p:sp>
    </p:spTree>
    <p:extLst>
      <p:ext uri="{BB962C8B-B14F-4D97-AF65-F5344CB8AC3E}">
        <p14:creationId xmlns:p14="http://schemas.microsoft.com/office/powerpoint/2010/main" val="537993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8</a:t>
            </a:fld>
            <a:endParaRPr lang="en-GB"/>
          </a:p>
        </p:txBody>
      </p:sp>
    </p:spTree>
    <p:extLst>
      <p:ext uri="{BB962C8B-B14F-4D97-AF65-F5344CB8AC3E}">
        <p14:creationId xmlns:p14="http://schemas.microsoft.com/office/powerpoint/2010/main" val="35552845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5425" y="231775"/>
            <a:ext cx="3486150" cy="2614613"/>
          </a:xfrm>
        </p:spPr>
      </p:sp>
      <p:sp>
        <p:nvSpPr>
          <p:cNvPr id="3" name="Notes Placeholder 2"/>
          <p:cNvSpPr>
            <a:spLocks noGrp="1"/>
          </p:cNvSpPr>
          <p:nvPr>
            <p:ph type="body" idx="1"/>
          </p:nvPr>
        </p:nvSpPr>
        <p:spPr>
          <a:xfrm>
            <a:off x="685800" y="3253740"/>
            <a:ext cx="5486400" cy="5345430"/>
          </a:xfrm>
        </p:spPr>
        <p:txBody>
          <a:bodyPr/>
          <a:lstStyle/>
          <a:p>
            <a:endParaRPr lang="en-US" sz="1800" dirty="0" smtClean="0"/>
          </a:p>
        </p:txBody>
      </p:sp>
      <p:sp>
        <p:nvSpPr>
          <p:cNvPr id="4" name="Slide Number Placeholder 3"/>
          <p:cNvSpPr>
            <a:spLocks noGrp="1"/>
          </p:cNvSpPr>
          <p:nvPr>
            <p:ph type="sldNum" sz="quarter" idx="10"/>
          </p:nvPr>
        </p:nvSpPr>
        <p:spPr/>
        <p:txBody>
          <a:bodyPr/>
          <a:lstStyle/>
          <a:p>
            <a:fld id="{2E20FADF-DEDE-48C0-8353-AA3A7F0530F7}" type="slidenum">
              <a:rPr lang="en-GB" smtClean="0"/>
              <a:t>9</a:t>
            </a:fld>
            <a:endParaRPr lang="en-GB"/>
          </a:p>
        </p:txBody>
      </p:sp>
    </p:spTree>
    <p:extLst>
      <p:ext uri="{BB962C8B-B14F-4D97-AF65-F5344CB8AC3E}">
        <p14:creationId xmlns:p14="http://schemas.microsoft.com/office/powerpoint/2010/main" val="2144440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10</a:t>
            </a:fld>
            <a:endParaRPr lang="en-GB"/>
          </a:p>
        </p:txBody>
      </p:sp>
    </p:spTree>
    <p:extLst>
      <p:ext uri="{BB962C8B-B14F-4D97-AF65-F5344CB8AC3E}">
        <p14:creationId xmlns:p14="http://schemas.microsoft.com/office/powerpoint/2010/main" val="4088948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11</a:t>
            </a:fld>
            <a:endParaRPr lang="en-GB"/>
          </a:p>
        </p:txBody>
      </p:sp>
    </p:spTree>
    <p:extLst>
      <p:ext uri="{BB962C8B-B14F-4D97-AF65-F5344CB8AC3E}">
        <p14:creationId xmlns:p14="http://schemas.microsoft.com/office/powerpoint/2010/main" val="10218994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12</a:t>
            </a:fld>
            <a:endParaRPr lang="en-GB"/>
          </a:p>
        </p:txBody>
      </p:sp>
    </p:spTree>
    <p:extLst>
      <p:ext uri="{BB962C8B-B14F-4D97-AF65-F5344CB8AC3E}">
        <p14:creationId xmlns:p14="http://schemas.microsoft.com/office/powerpoint/2010/main" val="31162414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13</a:t>
            </a:fld>
            <a:endParaRPr lang="en-GB"/>
          </a:p>
        </p:txBody>
      </p:sp>
    </p:spTree>
    <p:extLst>
      <p:ext uri="{BB962C8B-B14F-4D97-AF65-F5344CB8AC3E}">
        <p14:creationId xmlns:p14="http://schemas.microsoft.com/office/powerpoint/2010/main" val="11652843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14</a:t>
            </a:fld>
            <a:endParaRPr lang="en-GB"/>
          </a:p>
        </p:txBody>
      </p:sp>
    </p:spTree>
    <p:extLst>
      <p:ext uri="{BB962C8B-B14F-4D97-AF65-F5344CB8AC3E}">
        <p14:creationId xmlns:p14="http://schemas.microsoft.com/office/powerpoint/2010/main" val="2184685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15</a:t>
            </a:fld>
            <a:endParaRPr lang="en-GB"/>
          </a:p>
        </p:txBody>
      </p:sp>
    </p:spTree>
    <p:extLst>
      <p:ext uri="{BB962C8B-B14F-4D97-AF65-F5344CB8AC3E}">
        <p14:creationId xmlns:p14="http://schemas.microsoft.com/office/powerpoint/2010/main" val="383173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16</a:t>
            </a:fld>
            <a:endParaRPr lang="en-GB"/>
          </a:p>
        </p:txBody>
      </p:sp>
    </p:spTree>
    <p:extLst>
      <p:ext uri="{BB962C8B-B14F-4D97-AF65-F5344CB8AC3E}">
        <p14:creationId xmlns:p14="http://schemas.microsoft.com/office/powerpoint/2010/main" val="41971891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17</a:t>
            </a:fld>
            <a:endParaRPr lang="en-GB"/>
          </a:p>
        </p:txBody>
      </p:sp>
    </p:spTree>
    <p:extLst>
      <p:ext uri="{BB962C8B-B14F-4D97-AF65-F5344CB8AC3E}">
        <p14:creationId xmlns:p14="http://schemas.microsoft.com/office/powerpoint/2010/main" val="6158853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E20FADF-DEDE-48C0-8353-AA3A7F0530F7}" type="slidenum">
              <a:rPr lang="en-GB" smtClean="0"/>
              <a:t>18</a:t>
            </a:fld>
            <a:endParaRPr lang="en-GB"/>
          </a:p>
        </p:txBody>
      </p:sp>
    </p:spTree>
    <p:extLst>
      <p:ext uri="{BB962C8B-B14F-4D97-AF65-F5344CB8AC3E}">
        <p14:creationId xmlns:p14="http://schemas.microsoft.com/office/powerpoint/2010/main" val="2691660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2B401E8B-5974-4D1A-A204-E4E60BDD9886}" type="datetimeFigureOut">
              <a:rPr lang="en-GB" smtClean="0"/>
              <a:t>31/03/2014</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4D335D99-A250-4AD5-8EB7-1FA389628CB9}" type="slidenum">
              <a:rPr lang="en-GB" smtClean="0"/>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B401E8B-5974-4D1A-A204-E4E60BDD9886}" type="datetimeFigureOut">
              <a:rPr lang="en-GB" smtClean="0"/>
              <a:t>31/03/2014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335D99-A250-4AD5-8EB7-1FA389628CB9}" type="slidenum">
              <a:rPr lang="en-GB" smtClean="0"/>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B401E8B-5974-4D1A-A204-E4E60BDD9886}" type="datetimeFigureOut">
              <a:rPr lang="en-GB" smtClean="0"/>
              <a:t>31/03/2014</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4D335D99-A250-4AD5-8EB7-1FA389628CB9}"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B401E8B-5974-4D1A-A204-E4E60BDD9886}" type="datetimeFigureOut">
              <a:rPr lang="en-GB" smtClean="0"/>
              <a:t>31/03/2014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335D99-A250-4AD5-8EB7-1FA389628CB9}" type="slidenum">
              <a:rPr lang="en-GB" smtClean="0"/>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2B401E8B-5974-4D1A-A204-E4E60BDD9886}" type="datetimeFigureOut">
              <a:rPr lang="en-GB" smtClean="0"/>
              <a:t>31/03/2014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D335D99-A250-4AD5-8EB7-1FA389628CB9}" type="slidenum">
              <a:rPr lang="en-GB" smtClean="0"/>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B401E8B-5974-4D1A-A204-E4E60BDD9886}" type="datetimeFigureOut">
              <a:rPr lang="en-GB" smtClean="0"/>
              <a:t>31/03/2014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D335D99-A250-4AD5-8EB7-1FA389628CB9}" type="slidenum">
              <a:rPr lang="en-GB" smtClean="0"/>
              <a:t>‹#›</a:t>
            </a:fld>
            <a:endParaRPr lang="en-GB"/>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401E8B-5974-4D1A-A204-E4E60BDD9886}" type="datetimeFigureOut">
              <a:rPr lang="en-GB" smtClean="0"/>
              <a:t>31/03/2014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D335D99-A250-4AD5-8EB7-1FA389628CB9}" type="slidenum">
              <a:rPr lang="en-GB" smtClean="0"/>
              <a:t>‹#›</a:t>
            </a:fld>
            <a:endParaRPr lang="en-GB"/>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B401E8B-5974-4D1A-A204-E4E60BDD9886}" type="datetimeFigureOut">
              <a:rPr lang="en-GB" smtClean="0"/>
              <a:t>31/03/2014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335D99-A250-4AD5-8EB7-1FA389628CB9}" type="slidenum">
              <a:rPr lang="en-GB" smtClean="0"/>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B401E8B-5974-4D1A-A204-E4E60BDD9886}" type="datetimeFigureOut">
              <a:rPr lang="en-GB" smtClean="0"/>
              <a:t>31/03/2014</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4D335D99-A250-4AD5-8EB7-1FA389628CB9}" type="slidenum">
              <a:rPr lang="en-GB" smtClean="0"/>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B401E8B-5974-4D1A-A204-E4E60BDD9886}" type="datetimeFigureOut">
              <a:rPr lang="en-GB" smtClean="0"/>
              <a:t>31/03/2014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335D99-A250-4AD5-8EB7-1FA389628CB9}" type="slidenum">
              <a:rPr lang="en-GB" smtClean="0"/>
              <a:t>‹#›</a:t>
            </a:fld>
            <a:endParaRPr lang="en-GB"/>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B401E8B-5974-4D1A-A204-E4E60BDD9886}" type="datetimeFigureOut">
              <a:rPr lang="en-GB" smtClean="0"/>
              <a:t>31/03/2014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335D99-A250-4AD5-8EB7-1FA389628CB9}" type="slidenum">
              <a:rPr lang="en-GB" smtClean="0"/>
              <a:t>‹#›</a:t>
            </a:fld>
            <a:endParaRPr lang="en-GB"/>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B401E8B-5974-4D1A-A204-E4E60BDD9886}" type="datetimeFigureOut">
              <a:rPr lang="en-GB" smtClean="0"/>
              <a:t>31/03/2014</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4D335D99-A250-4AD5-8EB7-1FA389628CB9}"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ipe/>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Jane.dicksongilmore@carleton.ca"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92162"/>
          </a:xfrm>
        </p:spPr>
        <p:txBody>
          <a:bodyPr>
            <a:normAutofit/>
          </a:bodyPr>
          <a:lstStyle/>
          <a:p>
            <a:r>
              <a:rPr lang="en-US" sz="2400" dirty="0">
                <a:solidFill>
                  <a:schemeClr val="accent3"/>
                </a:solidFill>
              </a:rPr>
              <a:t>Introduction to Legal Studies </a:t>
            </a:r>
            <a:r>
              <a:rPr lang="en-US" sz="2400" dirty="0" smtClean="0">
                <a:solidFill>
                  <a:schemeClr val="accent3"/>
                </a:solidFill>
              </a:rPr>
              <a:t>– The Future of Law</a:t>
            </a:r>
            <a:endParaRPr lang="en-GB" sz="2400" dirty="0"/>
          </a:p>
        </p:txBody>
      </p:sp>
      <p:sp>
        <p:nvSpPr>
          <p:cNvPr id="5" name="Content Placeholder 4"/>
          <p:cNvSpPr>
            <a:spLocks noGrp="1"/>
          </p:cNvSpPr>
          <p:nvPr>
            <p:ph sz="quarter" idx="1"/>
          </p:nvPr>
        </p:nvSpPr>
        <p:spPr>
          <a:xfrm>
            <a:off x="609600" y="1219200"/>
            <a:ext cx="8153400" cy="5181600"/>
          </a:xfrm>
        </p:spPr>
        <p:txBody>
          <a:bodyPr>
            <a:noAutofit/>
          </a:bodyPr>
          <a:lstStyle/>
          <a:p>
            <a:r>
              <a:rPr lang="en-US" sz="2800" dirty="0" smtClean="0"/>
              <a:t>Today: The Future of Law</a:t>
            </a:r>
            <a:r>
              <a:rPr lang="en-GB" sz="2800" dirty="0" smtClean="0"/>
              <a:t> &amp; Course Summary</a:t>
            </a:r>
          </a:p>
          <a:p>
            <a:pPr lvl="1"/>
            <a:r>
              <a:rPr lang="en-US" sz="2800" dirty="0" smtClean="0"/>
              <a:t>Readings: Bowles &amp; </a:t>
            </a:r>
            <a:r>
              <a:rPr lang="en-US" sz="2800" dirty="0" err="1" smtClean="0"/>
              <a:t>Gintis</a:t>
            </a:r>
            <a:r>
              <a:rPr lang="en-US" sz="2800" dirty="0" smtClean="0"/>
              <a:t>, “Structure: the Mosaic of Domination”; Sullivan &amp; Tift, “Introduction: The Healing Dimension of Social Justice”; Nagy, “</a:t>
            </a:r>
            <a:r>
              <a:rPr lang="en-US" sz="2800" dirty="0" err="1" smtClean="0"/>
              <a:t>Postapartheid</a:t>
            </a:r>
            <a:r>
              <a:rPr lang="en-US" sz="2800" dirty="0" smtClean="0"/>
              <a:t> Justice: Can Cosmopolitanism &amp; Nation-Building be Reconciled?”</a:t>
            </a:r>
          </a:p>
          <a:p>
            <a:pPr lvl="1"/>
            <a:r>
              <a:rPr lang="en-US" sz="2800" dirty="0" smtClean="0"/>
              <a:t>Course Summary:</a:t>
            </a:r>
          </a:p>
          <a:p>
            <a:pPr lvl="2"/>
            <a:r>
              <a:rPr lang="en-US" sz="2800" dirty="0" smtClean="0"/>
              <a:t>The Big Picture &amp; Main Message</a:t>
            </a:r>
          </a:p>
          <a:p>
            <a:pPr lvl="2"/>
            <a:r>
              <a:rPr lang="en-US" sz="2800" dirty="0" smtClean="0"/>
              <a:t>The Final Examination</a:t>
            </a:r>
          </a:p>
          <a:p>
            <a:pPr lvl="3"/>
            <a:r>
              <a:rPr lang="en-US" sz="2800" dirty="0" smtClean="0"/>
              <a:t>What you need to know about the exam</a:t>
            </a:r>
          </a:p>
          <a:p>
            <a:pPr lvl="3"/>
            <a:r>
              <a:rPr lang="en-US" sz="2800" dirty="0" smtClean="0"/>
              <a:t>What you need to study</a:t>
            </a:r>
          </a:p>
        </p:txBody>
      </p:sp>
    </p:spTree>
    <p:extLst>
      <p:ext uri="{BB962C8B-B14F-4D97-AF65-F5344CB8AC3E}">
        <p14:creationId xmlns:p14="http://schemas.microsoft.com/office/powerpoint/2010/main" val="1806917318"/>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5635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533400" y="838200"/>
            <a:ext cx="8153400" cy="5562600"/>
          </a:xfrm>
        </p:spPr>
        <p:txBody>
          <a:bodyPr>
            <a:normAutofit/>
          </a:bodyPr>
          <a:lstStyle/>
          <a:p>
            <a:r>
              <a:rPr lang="en-US" sz="3600" dirty="0" smtClean="0"/>
              <a:t>Bowles &amp; </a:t>
            </a:r>
            <a:r>
              <a:rPr lang="en-US" sz="3600" dirty="0" err="1" smtClean="0"/>
              <a:t>Gintis</a:t>
            </a:r>
            <a:r>
              <a:rPr lang="en-US" sz="3600" dirty="0" smtClean="0"/>
              <a:t>: Structure: The Mosaic of Domination</a:t>
            </a:r>
          </a:p>
          <a:p>
            <a:pPr lvl="1"/>
            <a:r>
              <a:rPr lang="en-US" sz="3600" dirty="0"/>
              <a:t>Power is ubiquitous and assumes many forms within society</a:t>
            </a:r>
          </a:p>
          <a:p>
            <a:pPr lvl="2"/>
            <a:r>
              <a:rPr lang="en-US" sz="3600" dirty="0" smtClean="0"/>
              <a:t>Liberal conceptions of power tend to assume it is predominantly ‘top-down’ </a:t>
            </a:r>
          </a:p>
          <a:p>
            <a:pPr lvl="2"/>
            <a:r>
              <a:rPr lang="en-US" sz="3600" dirty="0" smtClean="0"/>
              <a:t>Marxists focus on class domination, which is also predominantly ‘top-down’</a:t>
            </a:r>
          </a:p>
          <a:p>
            <a:pPr lvl="2"/>
            <a:endParaRPr lang="en-US" sz="2800" dirty="0"/>
          </a:p>
          <a:p>
            <a:pPr lvl="1"/>
            <a:endParaRPr lang="en-GB" dirty="0"/>
          </a:p>
        </p:txBody>
      </p:sp>
    </p:spTree>
    <p:extLst>
      <p:ext uri="{BB962C8B-B14F-4D97-AF65-F5344CB8AC3E}">
        <p14:creationId xmlns:p14="http://schemas.microsoft.com/office/powerpoint/2010/main" val="2293415491"/>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6397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457200" y="990600"/>
            <a:ext cx="8229600" cy="5334000"/>
          </a:xfrm>
        </p:spPr>
        <p:txBody>
          <a:bodyPr>
            <a:normAutofit lnSpcReduction="10000"/>
          </a:bodyPr>
          <a:lstStyle/>
          <a:p>
            <a:pPr lvl="1"/>
            <a:r>
              <a:rPr lang="en-US" sz="3600" dirty="0"/>
              <a:t>Propose a model of power </a:t>
            </a:r>
            <a:r>
              <a:rPr lang="en-US" sz="3600" dirty="0" smtClean="0"/>
              <a:t>that differs from Liberal &amp; Marxist conceptions of power in two main respects:</a:t>
            </a:r>
          </a:p>
          <a:p>
            <a:pPr marL="1051560" lvl="2" indent="-457200">
              <a:buFont typeface="+mj-lt"/>
              <a:buAutoNum type="arabicPeriod"/>
            </a:pPr>
            <a:r>
              <a:rPr lang="en-US" sz="3600" dirty="0" smtClean="0"/>
              <a:t>Although historical change is structured and systematic,  change does not obey a single logic, “whether of enlightenment, modernization or productive capacities” (p.588)</a:t>
            </a:r>
          </a:p>
          <a:p>
            <a:pPr marL="1051560" lvl="2" indent="-457200">
              <a:buFont typeface="+mj-lt"/>
              <a:buAutoNum type="arabicPeriod"/>
            </a:pPr>
            <a:r>
              <a:rPr lang="en-US" sz="3600" dirty="0" smtClean="0"/>
              <a:t>Rejection </a:t>
            </a:r>
            <a:r>
              <a:rPr lang="en-US" sz="3600" dirty="0"/>
              <a:t>of  power as unitary and emanating from a single source in society</a:t>
            </a:r>
          </a:p>
          <a:p>
            <a:endParaRPr lang="en-GB" dirty="0"/>
          </a:p>
        </p:txBody>
      </p:sp>
    </p:spTree>
    <p:extLst>
      <p:ext uri="{BB962C8B-B14F-4D97-AF65-F5344CB8AC3E}">
        <p14:creationId xmlns:p14="http://schemas.microsoft.com/office/powerpoint/2010/main" val="23022285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7921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457200" y="1143000"/>
            <a:ext cx="8229600" cy="5105400"/>
          </a:xfrm>
        </p:spPr>
        <p:txBody>
          <a:bodyPr>
            <a:noAutofit/>
          </a:bodyPr>
          <a:lstStyle/>
          <a:p>
            <a:r>
              <a:rPr lang="en-US" sz="2800" dirty="0" smtClean="0"/>
              <a:t>Bowles &amp; </a:t>
            </a:r>
            <a:r>
              <a:rPr lang="en-US" sz="2800" dirty="0" err="1" smtClean="0"/>
              <a:t>Gintis</a:t>
            </a:r>
            <a:r>
              <a:rPr lang="en-US" sz="2800" dirty="0" smtClean="0"/>
              <a:t>’ Conception of Power -5 Propositions:</a:t>
            </a:r>
          </a:p>
          <a:p>
            <a:pPr marL="514350" indent="-514350">
              <a:buFont typeface="+mj-lt"/>
              <a:buAutoNum type="arabicPeriod"/>
            </a:pPr>
            <a:r>
              <a:rPr lang="en-US" sz="2800" b="1" dirty="0" smtClean="0"/>
              <a:t>Power is Heterogeneous</a:t>
            </a:r>
          </a:p>
          <a:p>
            <a:pPr marL="788670" lvl="1" indent="-514350"/>
            <a:r>
              <a:rPr lang="en-US" sz="2800" dirty="0" smtClean="0"/>
              <a:t>Power is everywhere and assumes a variety of forms</a:t>
            </a:r>
          </a:p>
          <a:p>
            <a:pPr marL="514350" indent="-514350">
              <a:buFont typeface="+mj-lt"/>
              <a:buAutoNum type="arabicPeriod"/>
            </a:pPr>
            <a:r>
              <a:rPr lang="en-US" sz="2800" b="1" dirty="0" smtClean="0"/>
              <a:t>Power is not a “formless constraint’, but a structure of rules which both empowers and restrains actors in varying degrees</a:t>
            </a:r>
          </a:p>
          <a:p>
            <a:pPr lvl="1"/>
            <a:r>
              <a:rPr lang="en-US" sz="2800" dirty="0" smtClean="0"/>
              <a:t>There are many forms of power and thus many sets of rules</a:t>
            </a:r>
          </a:p>
          <a:p>
            <a:pPr lvl="1"/>
            <a:r>
              <a:rPr lang="en-US" sz="2800" dirty="0" smtClean="0"/>
              <a:t>Examples: institutions (banks), legal practice, general conceptions of property and personal rights</a:t>
            </a:r>
            <a:endParaRPr lang="en-GB" sz="2800" dirty="0"/>
          </a:p>
        </p:txBody>
      </p:sp>
    </p:spTree>
    <p:extLst>
      <p:ext uri="{BB962C8B-B14F-4D97-AF65-F5344CB8AC3E}">
        <p14:creationId xmlns:p14="http://schemas.microsoft.com/office/powerpoint/2010/main" val="52245079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397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533400" y="990600"/>
            <a:ext cx="8153400" cy="5334000"/>
          </a:xfrm>
        </p:spPr>
        <p:txBody>
          <a:bodyPr>
            <a:normAutofit lnSpcReduction="10000"/>
          </a:bodyPr>
          <a:lstStyle/>
          <a:p>
            <a:pPr marL="514350" indent="-514350">
              <a:buFont typeface="+mj-lt"/>
              <a:buAutoNum type="arabicPeriod" startAt="3"/>
            </a:pPr>
            <a:r>
              <a:rPr lang="en-US" sz="2800" dirty="0" smtClean="0"/>
              <a:t>The perpetuation of any power structure is generally problematic</a:t>
            </a:r>
          </a:p>
          <a:p>
            <a:pPr lvl="1"/>
            <a:r>
              <a:rPr lang="en-US" dirty="0" smtClean="0"/>
              <a:t>Structures are less vulnerable to revolution than to the everyday acts of resistance that will tend to reshape &amp; erode those structures</a:t>
            </a:r>
          </a:p>
          <a:p>
            <a:pPr lvl="1"/>
            <a:endParaRPr lang="en-US" dirty="0"/>
          </a:p>
          <a:p>
            <a:pPr marL="514350" indent="-514350">
              <a:buFont typeface="+mj-lt"/>
              <a:buAutoNum type="arabicPeriod" startAt="4"/>
            </a:pPr>
            <a:r>
              <a:rPr lang="en-US" b="1" dirty="0" smtClean="0"/>
              <a:t>Distinct structures of power are bound together in a common process of social reproduction</a:t>
            </a:r>
          </a:p>
          <a:p>
            <a:pPr marL="788670" lvl="1" indent="-514350"/>
            <a:r>
              <a:rPr lang="en-US" dirty="0" smtClean="0"/>
              <a:t>They may be mutually-supportive or corrosive, but each structure may be expected to impact and interact with others</a:t>
            </a:r>
          </a:p>
          <a:p>
            <a:pPr marL="788670" lvl="1" indent="-514350"/>
            <a:endParaRPr lang="en-US" dirty="0"/>
          </a:p>
          <a:p>
            <a:pPr marL="514350" indent="-514350">
              <a:buFont typeface="+mj-lt"/>
              <a:buAutoNum type="arabicPeriod" startAt="5"/>
            </a:pPr>
            <a:r>
              <a:rPr lang="en-US" b="1" dirty="0" smtClean="0"/>
              <a:t>Peoples’ lives are governed by more than one power structure</a:t>
            </a:r>
          </a:p>
          <a:p>
            <a:pPr marL="788670" lvl="1" indent="-514350"/>
            <a:r>
              <a:rPr lang="en-US" dirty="0" smtClean="0"/>
              <a:t>One may be a student, worker, parent, partner…</a:t>
            </a:r>
          </a:p>
          <a:p>
            <a:pPr marL="514350" indent="-514350">
              <a:buFont typeface="+mj-lt"/>
              <a:buAutoNum type="arabicPeriod" startAt="3"/>
            </a:pPr>
            <a:endParaRPr lang="en-GB" sz="2800" dirty="0"/>
          </a:p>
        </p:txBody>
      </p:sp>
    </p:spTree>
    <p:extLst>
      <p:ext uri="{BB962C8B-B14F-4D97-AF65-F5344CB8AC3E}">
        <p14:creationId xmlns:p14="http://schemas.microsoft.com/office/powerpoint/2010/main" val="2501431406"/>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609600" y="1066800"/>
            <a:ext cx="8077200" cy="5257800"/>
          </a:xfrm>
        </p:spPr>
        <p:txBody>
          <a:bodyPr>
            <a:noAutofit/>
          </a:bodyPr>
          <a:lstStyle/>
          <a:p>
            <a:pPr marL="320040" lvl="1" indent="0">
              <a:buNone/>
            </a:pPr>
            <a:r>
              <a:rPr lang="en-US" sz="2800" dirty="0" smtClean="0"/>
              <a:t>Bowles &amp; </a:t>
            </a:r>
            <a:r>
              <a:rPr lang="en-US" sz="2800" dirty="0" err="1" smtClean="0"/>
              <a:t>Gintis</a:t>
            </a:r>
            <a:r>
              <a:rPr lang="en-US" sz="2800" dirty="0" smtClean="0"/>
              <a:t>  assert that:</a:t>
            </a:r>
            <a:endParaRPr lang="en-US" sz="2800" dirty="0"/>
          </a:p>
          <a:p>
            <a:pPr lvl="1"/>
            <a:r>
              <a:rPr lang="en-US" sz="2800" dirty="0" smtClean="0"/>
              <a:t>Most analyses of power focus on structure, but structures are perpetuated or overturned by the actions of those people who function within them!</a:t>
            </a:r>
          </a:p>
          <a:p>
            <a:pPr lvl="2"/>
            <a:r>
              <a:rPr lang="en-US" sz="2800" dirty="0" smtClean="0"/>
              <a:t>So while structures shape and influence our actions, we can also shape and influence those structures by what we do</a:t>
            </a:r>
          </a:p>
          <a:p>
            <a:pPr lvl="2"/>
            <a:r>
              <a:rPr lang="en-US" sz="2800" dirty="0" smtClean="0"/>
              <a:t>Our activities are regulated by structures, but our actions also regulate those structures</a:t>
            </a:r>
          </a:p>
          <a:p>
            <a:pPr lvl="1"/>
            <a:r>
              <a:rPr lang="en-US" sz="3200" dirty="0" smtClean="0"/>
              <a:t> </a:t>
            </a:r>
            <a:r>
              <a:rPr lang="en-US" sz="3200" dirty="0"/>
              <a:t>P</a:t>
            </a:r>
            <a:r>
              <a:rPr lang="en-US" sz="3200" dirty="0" smtClean="0"/>
              <a:t>ower does not always equate with domination!</a:t>
            </a:r>
          </a:p>
        </p:txBody>
      </p:sp>
    </p:spTree>
    <p:extLst>
      <p:ext uri="{BB962C8B-B14F-4D97-AF65-F5344CB8AC3E}">
        <p14:creationId xmlns:p14="http://schemas.microsoft.com/office/powerpoint/2010/main" val="241854929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7921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381000" y="1143000"/>
            <a:ext cx="8305800" cy="4876800"/>
          </a:xfrm>
        </p:spPr>
        <p:txBody>
          <a:bodyPr/>
          <a:lstStyle/>
          <a:p>
            <a:pPr marL="514350" lvl="1" indent="-514350">
              <a:spcBef>
                <a:spcPts val="580"/>
              </a:spcBef>
              <a:buClr>
                <a:schemeClr val="accent1"/>
              </a:buClr>
            </a:pPr>
            <a:r>
              <a:rPr lang="en-US" sz="3200" i="1" dirty="0"/>
              <a:t>Power is the capacity to render social action </a:t>
            </a:r>
            <a:r>
              <a:rPr lang="en-US" sz="3200" i="1" dirty="0" smtClean="0"/>
              <a:t>effective, but action is structured by a specific set of rules of the game:</a:t>
            </a:r>
            <a:endParaRPr lang="en-US" sz="3200" dirty="0" smtClean="0"/>
          </a:p>
          <a:p>
            <a:pPr marL="514350" lvl="1" indent="-514350">
              <a:spcBef>
                <a:spcPts val="580"/>
              </a:spcBef>
              <a:buClr>
                <a:schemeClr val="accent1"/>
              </a:buClr>
              <a:buFont typeface="+mj-lt"/>
              <a:buAutoNum type="arabicPeriod"/>
            </a:pPr>
            <a:r>
              <a:rPr lang="en-US" sz="3200" dirty="0" smtClean="0"/>
              <a:t>The forms and range of rewards of participation of individuals in a practice are socially regulated;</a:t>
            </a:r>
          </a:p>
          <a:p>
            <a:pPr marL="514350" lvl="1" indent="-514350">
              <a:spcBef>
                <a:spcPts val="580"/>
              </a:spcBef>
              <a:buClr>
                <a:schemeClr val="accent1"/>
              </a:buClr>
              <a:buFont typeface="+mj-lt"/>
              <a:buAutoNum type="arabicPeriod"/>
            </a:pPr>
            <a:r>
              <a:rPr lang="en-US" sz="3200" dirty="0" smtClean="0"/>
              <a:t>The range of feasible alternative ways of practice are socially delimited; and</a:t>
            </a:r>
          </a:p>
          <a:p>
            <a:pPr marL="514350" lvl="1" indent="-514350">
              <a:spcBef>
                <a:spcPts val="580"/>
              </a:spcBef>
              <a:buClr>
                <a:schemeClr val="accent1"/>
              </a:buClr>
              <a:buFont typeface="+mj-lt"/>
              <a:buAutoNum type="arabicPeriod"/>
            </a:pPr>
            <a:r>
              <a:rPr lang="en-US" sz="3200" dirty="0" smtClean="0"/>
              <a:t>The potential effectiveness of distinct types of practice are socially mediated</a:t>
            </a:r>
            <a:endParaRPr lang="en-GB" sz="3200" dirty="0"/>
          </a:p>
          <a:p>
            <a:endParaRPr lang="en-US" dirty="0" smtClean="0"/>
          </a:p>
        </p:txBody>
      </p:sp>
    </p:spTree>
    <p:extLst>
      <p:ext uri="{BB962C8B-B14F-4D97-AF65-F5344CB8AC3E}">
        <p14:creationId xmlns:p14="http://schemas.microsoft.com/office/powerpoint/2010/main" val="3565793902"/>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487362"/>
          </a:xfrm>
        </p:spPr>
        <p:txBody>
          <a:bodyPr>
            <a:normAutofit fontScale="90000"/>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381000" y="838200"/>
            <a:ext cx="8305800" cy="5638800"/>
          </a:xfrm>
        </p:spPr>
        <p:txBody>
          <a:bodyPr>
            <a:noAutofit/>
          </a:bodyPr>
          <a:lstStyle/>
          <a:p>
            <a:pPr marL="0" indent="0">
              <a:buNone/>
            </a:pPr>
            <a:r>
              <a:rPr lang="en-US" sz="2800" dirty="0" smtClean="0"/>
              <a:t>Sullivan &amp; Tift – resistance and domination in the context of law</a:t>
            </a:r>
          </a:p>
          <a:p>
            <a:r>
              <a:rPr lang="en-US" sz="2800" dirty="0" smtClean="0"/>
              <a:t>Domination through monopoly of state law and legal structures</a:t>
            </a:r>
          </a:p>
          <a:p>
            <a:r>
              <a:rPr lang="en-US" sz="2800" dirty="0" smtClean="0"/>
              <a:t>But disputants resist domination in many ways:</a:t>
            </a:r>
          </a:p>
          <a:p>
            <a:pPr lvl="1"/>
            <a:r>
              <a:rPr lang="en-US" dirty="0" smtClean="0"/>
              <a:t>“lumping it” </a:t>
            </a:r>
          </a:p>
          <a:p>
            <a:pPr lvl="2"/>
            <a:r>
              <a:rPr lang="en-US" sz="2400" dirty="0" smtClean="0"/>
              <a:t>absorb conflict and deny state law access to it</a:t>
            </a:r>
          </a:p>
          <a:p>
            <a:pPr lvl="1"/>
            <a:r>
              <a:rPr lang="en-US" dirty="0" smtClean="0"/>
              <a:t>Seek informal modes of resolution</a:t>
            </a:r>
          </a:p>
          <a:p>
            <a:pPr lvl="2"/>
            <a:r>
              <a:rPr lang="en-US" sz="2400" dirty="0" smtClean="0"/>
              <a:t>deny state law access to conflict by seeking resolution ‘under the radar’ of official law</a:t>
            </a:r>
          </a:p>
          <a:p>
            <a:pPr lvl="1"/>
            <a:r>
              <a:rPr lang="en-US" dirty="0" smtClean="0"/>
              <a:t>Settlement </a:t>
            </a:r>
          </a:p>
          <a:p>
            <a:pPr lvl="2"/>
            <a:r>
              <a:rPr lang="en-US" sz="2400" dirty="0" smtClean="0"/>
              <a:t>Manipulate preferred legal outcomes ‘in the shadow of the law’</a:t>
            </a:r>
            <a:endParaRPr lang="en-GB" sz="2400" dirty="0"/>
          </a:p>
        </p:txBody>
      </p:sp>
    </p:spTree>
    <p:extLst>
      <p:ext uri="{BB962C8B-B14F-4D97-AF65-F5344CB8AC3E}">
        <p14:creationId xmlns:p14="http://schemas.microsoft.com/office/powerpoint/2010/main" val="1259720508"/>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5635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457200" y="914400"/>
            <a:ext cx="8229600" cy="5257800"/>
          </a:xfrm>
        </p:spPr>
        <p:txBody>
          <a:bodyPr>
            <a:noAutofit/>
          </a:bodyPr>
          <a:lstStyle/>
          <a:p>
            <a:r>
              <a:rPr lang="en-US" sz="3200" dirty="0" smtClean="0"/>
              <a:t>Restorative Justice as a Resistance:</a:t>
            </a:r>
          </a:p>
          <a:p>
            <a:r>
              <a:rPr lang="en-US" sz="3200" dirty="0" smtClean="0"/>
              <a:t>What is restorative justice?</a:t>
            </a:r>
          </a:p>
          <a:p>
            <a:pPr lvl="2"/>
            <a:r>
              <a:rPr lang="en-US" sz="3200" dirty="0" smtClean="0"/>
              <a:t>Views crime as violation of relationships</a:t>
            </a:r>
            <a:endParaRPr lang="en-US" sz="3200" dirty="0"/>
          </a:p>
          <a:p>
            <a:pPr lvl="2"/>
            <a:r>
              <a:rPr lang="en-US" sz="3200" dirty="0" smtClean="0"/>
              <a:t>Balanced focus on victim &amp; offender</a:t>
            </a:r>
          </a:p>
          <a:p>
            <a:pPr lvl="2"/>
            <a:r>
              <a:rPr lang="en-US" sz="3200" dirty="0" smtClean="0"/>
              <a:t>Focuses </a:t>
            </a:r>
            <a:r>
              <a:rPr lang="en-US" sz="3200" dirty="0"/>
              <a:t>on accountability as a way to restore ‘right relations’ between victims &amp; offenders</a:t>
            </a:r>
          </a:p>
          <a:p>
            <a:pPr lvl="2"/>
            <a:r>
              <a:rPr lang="en-US" sz="3200" dirty="0"/>
              <a:t>Uses shame positively to re-integrate offenders by focusing on the </a:t>
            </a:r>
            <a:r>
              <a:rPr lang="en-US" sz="3200" dirty="0" smtClean="0"/>
              <a:t>harmful </a:t>
            </a:r>
            <a:r>
              <a:rPr lang="en-US" sz="3200" dirty="0"/>
              <a:t>act, not </a:t>
            </a:r>
            <a:r>
              <a:rPr lang="en-US" sz="3200" dirty="0" smtClean="0"/>
              <a:t>the actor</a:t>
            </a:r>
          </a:p>
          <a:p>
            <a:r>
              <a:rPr lang="en-US" sz="3800" dirty="0" smtClean="0"/>
              <a:t>Example: Navajo Peacemaking</a:t>
            </a:r>
            <a:endParaRPr lang="en-GB" sz="3800" dirty="0"/>
          </a:p>
        </p:txBody>
      </p:sp>
    </p:spTree>
    <p:extLst>
      <p:ext uri="{BB962C8B-B14F-4D97-AF65-F5344CB8AC3E}">
        <p14:creationId xmlns:p14="http://schemas.microsoft.com/office/powerpoint/2010/main" val="1024576944"/>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5635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609600" y="990600"/>
            <a:ext cx="8077200" cy="5410200"/>
          </a:xfrm>
        </p:spPr>
        <p:txBody>
          <a:bodyPr>
            <a:normAutofit/>
          </a:bodyPr>
          <a:lstStyle/>
          <a:p>
            <a:r>
              <a:rPr lang="en-US" sz="3200" dirty="0" smtClean="0"/>
              <a:t>How is restorative justice a form of resistance?</a:t>
            </a:r>
          </a:p>
          <a:p>
            <a:pPr lvl="1"/>
            <a:r>
              <a:rPr lang="en-US" sz="3200" dirty="0" smtClean="0"/>
              <a:t>Stands in direct competition with state monopoly over conflict and its resolution by:</a:t>
            </a:r>
          </a:p>
          <a:p>
            <a:pPr lvl="2"/>
            <a:r>
              <a:rPr lang="en-US" sz="3200" dirty="0" smtClean="0"/>
              <a:t>Challenging how state responds to conflict</a:t>
            </a:r>
          </a:p>
          <a:p>
            <a:pPr lvl="2"/>
            <a:r>
              <a:rPr lang="en-US" sz="3200" dirty="0" smtClean="0"/>
              <a:t>Challenging the state’s definition of harm</a:t>
            </a:r>
          </a:p>
          <a:p>
            <a:pPr lvl="2"/>
            <a:r>
              <a:rPr lang="en-US" sz="3200" dirty="0" smtClean="0"/>
              <a:t>Challenging social arrangements and processes that thwart human development &amp; deny human needs</a:t>
            </a:r>
          </a:p>
          <a:p>
            <a:pPr lvl="3"/>
            <a:r>
              <a:rPr lang="en-US" sz="3200" dirty="0" smtClean="0"/>
              <a:t>Example: Accountability and Forgiveness in crime &amp; conflict resolution</a:t>
            </a:r>
          </a:p>
          <a:p>
            <a:pPr lvl="3"/>
            <a:endParaRPr lang="en-US" dirty="0" smtClean="0"/>
          </a:p>
          <a:p>
            <a:pPr lvl="2"/>
            <a:endParaRPr lang="en-GB" dirty="0"/>
          </a:p>
        </p:txBody>
      </p:sp>
    </p:spTree>
    <p:extLst>
      <p:ext uri="{BB962C8B-B14F-4D97-AF65-F5344CB8AC3E}">
        <p14:creationId xmlns:p14="http://schemas.microsoft.com/office/powerpoint/2010/main" val="3384204816"/>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458200" cy="6397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304800" y="1066800"/>
            <a:ext cx="8382000" cy="4953000"/>
          </a:xfrm>
        </p:spPr>
        <p:txBody>
          <a:bodyPr>
            <a:normAutofit/>
          </a:bodyPr>
          <a:lstStyle/>
          <a:p>
            <a:r>
              <a:rPr lang="en-US" sz="2800" dirty="0" smtClean="0"/>
              <a:t>Nagy: Cosmopolitanism &amp; Nation Building</a:t>
            </a:r>
          </a:p>
          <a:p>
            <a:r>
              <a:rPr lang="en-US" sz="2800" dirty="0" smtClean="0"/>
              <a:t>Cosmopolitanism:</a:t>
            </a:r>
          </a:p>
          <a:p>
            <a:pPr lvl="1"/>
            <a:r>
              <a:rPr lang="en-US" sz="2800" dirty="0" smtClean="0"/>
              <a:t>Focuses on the moral dignity and equity of all human beings as individuals, regardless of culture, nationality or citizenship, and of moral obligations beyond borders and of enforcing minimal standards of decency</a:t>
            </a:r>
          </a:p>
          <a:p>
            <a:pPr lvl="1"/>
            <a:r>
              <a:rPr lang="en-US" sz="2800" dirty="0" smtClean="0"/>
              <a:t>Resists statist views of international relations which focus on the nation-state as the ultimate source of legal and moral authority, reinforced through principles of non-intervention and national self determination.</a:t>
            </a:r>
            <a:endParaRPr lang="en-GB" sz="2800" dirty="0"/>
          </a:p>
        </p:txBody>
      </p:sp>
    </p:spTree>
    <p:extLst>
      <p:ext uri="{BB962C8B-B14F-4D97-AF65-F5344CB8AC3E}">
        <p14:creationId xmlns:p14="http://schemas.microsoft.com/office/powerpoint/2010/main" val="1924439139"/>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609600" y="1447800"/>
            <a:ext cx="8077200" cy="4572000"/>
          </a:xfrm>
        </p:spPr>
        <p:txBody>
          <a:bodyPr/>
          <a:lstStyle/>
          <a:p>
            <a:r>
              <a:rPr lang="en-US" dirty="0" smtClean="0"/>
              <a:t>Nagy analyses South Africa’s TRC as a “cosmopolitan quest by victims for national belonging”</a:t>
            </a:r>
          </a:p>
          <a:p>
            <a:pPr lvl="1"/>
            <a:r>
              <a:rPr lang="en-US" dirty="0" smtClean="0"/>
              <a:t>Analysis develops cosmopolitanism as a moral injunction protecting victims of injustice and cruelty</a:t>
            </a:r>
          </a:p>
          <a:p>
            <a:pPr lvl="1"/>
            <a:r>
              <a:rPr lang="en-US" dirty="0"/>
              <a:t>Challenge is to reconcile ‘abstract universalism’ of (new) cosmopolitanism with concrete particulars</a:t>
            </a:r>
          </a:p>
          <a:p>
            <a:pPr lvl="1"/>
            <a:r>
              <a:rPr lang="en-US" dirty="0" smtClean="0"/>
              <a:t>Survivors of Apartheid use international human rights law to challenge state enrichment through apartheid- challenge failed but called attention to issue and contributed to development of human rights obligations for corporations</a:t>
            </a:r>
          </a:p>
          <a:p>
            <a:pPr marL="320040" lvl="1" indent="0">
              <a:buNone/>
            </a:pPr>
            <a:endParaRPr lang="en-GB" dirty="0"/>
          </a:p>
        </p:txBody>
      </p:sp>
    </p:spTree>
    <p:extLst>
      <p:ext uri="{BB962C8B-B14F-4D97-AF65-F5344CB8AC3E}">
        <p14:creationId xmlns:p14="http://schemas.microsoft.com/office/powerpoint/2010/main" val="379762621"/>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457200" y="1143000"/>
            <a:ext cx="8229600" cy="4876800"/>
          </a:xfrm>
        </p:spPr>
        <p:txBody>
          <a:bodyPr>
            <a:normAutofit/>
          </a:bodyPr>
          <a:lstStyle/>
          <a:p>
            <a:pPr marL="0" indent="0">
              <a:buNone/>
            </a:pPr>
            <a:r>
              <a:rPr lang="en-US" sz="3200" dirty="0" smtClean="0"/>
              <a:t>What do Bowles &amp; </a:t>
            </a:r>
            <a:r>
              <a:rPr lang="en-US" sz="3200" dirty="0" err="1" smtClean="0"/>
              <a:t>Gintis</a:t>
            </a:r>
            <a:r>
              <a:rPr lang="en-US" sz="3200" dirty="0" smtClean="0"/>
              <a:t>, Sullivan &amp; Tift, &amp; Nagy tell us?</a:t>
            </a:r>
          </a:p>
          <a:p>
            <a:r>
              <a:rPr lang="en-US" sz="3200" dirty="0" smtClean="0"/>
              <a:t>Power is heterogeneous – we all have power and share in a variety of forms of power and agency</a:t>
            </a:r>
          </a:p>
          <a:p>
            <a:r>
              <a:rPr lang="en-US" sz="3200" dirty="0" smtClean="0"/>
              <a:t>As such, the future of law will be shaped by our actions and our resistance</a:t>
            </a:r>
          </a:p>
          <a:p>
            <a:r>
              <a:rPr lang="en-US" sz="3200" dirty="0" smtClean="0"/>
              <a:t>The key is to think critically about law and the set of social arrangements it tends to reinforce – is there a better way to seek justice than through law?</a:t>
            </a:r>
            <a:endParaRPr lang="en-GB" sz="3200" dirty="0"/>
          </a:p>
        </p:txBody>
      </p:sp>
    </p:spTree>
    <p:extLst>
      <p:ext uri="{BB962C8B-B14F-4D97-AF65-F5344CB8AC3E}">
        <p14:creationId xmlns:p14="http://schemas.microsoft.com/office/powerpoint/2010/main" val="415808381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487362"/>
          </a:xfrm>
        </p:spPr>
        <p:txBody>
          <a:bodyPr>
            <a:normAutofit fontScale="90000"/>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457200" y="838200"/>
            <a:ext cx="8229600" cy="5638800"/>
          </a:xfrm>
        </p:spPr>
        <p:txBody>
          <a:bodyPr>
            <a:normAutofit/>
          </a:bodyPr>
          <a:lstStyle/>
          <a:p>
            <a:r>
              <a:rPr lang="en-US" dirty="0" smtClean="0"/>
              <a:t>Course Summary - Topics covered this Term:</a:t>
            </a:r>
          </a:p>
          <a:p>
            <a:pPr lvl="2"/>
            <a:r>
              <a:rPr lang="en-US" sz="2800" dirty="0" smtClean="0"/>
              <a:t>Alternatives to adjudication</a:t>
            </a:r>
          </a:p>
          <a:p>
            <a:pPr lvl="2"/>
            <a:r>
              <a:rPr lang="en-US" sz="2800" dirty="0" smtClean="0"/>
              <a:t>Settlement &amp; Collaboration in the Legal Process</a:t>
            </a:r>
          </a:p>
          <a:p>
            <a:pPr lvl="2"/>
            <a:r>
              <a:rPr lang="en-US" sz="2800" dirty="0" smtClean="0"/>
              <a:t>Access to Justice: Income Issues</a:t>
            </a:r>
          </a:p>
          <a:p>
            <a:pPr lvl="2"/>
            <a:r>
              <a:rPr lang="en-US" sz="2800" dirty="0" smtClean="0"/>
              <a:t>Lawyers &amp; Lawyering</a:t>
            </a:r>
          </a:p>
          <a:p>
            <a:pPr lvl="2"/>
            <a:r>
              <a:rPr lang="en-US" sz="2800" dirty="0" smtClean="0"/>
              <a:t>Juries</a:t>
            </a:r>
          </a:p>
          <a:p>
            <a:pPr lvl="2"/>
            <a:r>
              <a:rPr lang="en-US" sz="2800" dirty="0" smtClean="0"/>
              <a:t>Judges</a:t>
            </a:r>
          </a:p>
          <a:p>
            <a:pPr lvl="2"/>
            <a:r>
              <a:rPr lang="en-US" sz="2800" dirty="0" smtClean="0"/>
              <a:t>Enforcing the Law (Nick)</a:t>
            </a:r>
          </a:p>
          <a:p>
            <a:pPr lvl="2"/>
            <a:r>
              <a:rPr lang="en-US" sz="2800" dirty="0" smtClean="0"/>
              <a:t>Law, Liberalism &amp; Critics</a:t>
            </a:r>
          </a:p>
          <a:p>
            <a:pPr lvl="2"/>
            <a:r>
              <a:rPr lang="en-US" sz="2800" dirty="0" smtClean="0"/>
              <a:t>Connecting Law &amp; Society (Tiffany)</a:t>
            </a:r>
          </a:p>
          <a:p>
            <a:pPr lvl="2"/>
            <a:r>
              <a:rPr lang="en-US" sz="2800" dirty="0" smtClean="0"/>
              <a:t>The Future of Law</a:t>
            </a:r>
            <a:endParaRPr lang="en-GB" sz="2800" dirty="0"/>
          </a:p>
        </p:txBody>
      </p:sp>
    </p:spTree>
    <p:extLst>
      <p:ext uri="{BB962C8B-B14F-4D97-AF65-F5344CB8AC3E}">
        <p14:creationId xmlns:p14="http://schemas.microsoft.com/office/powerpoint/2010/main" val="270512596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533400" y="1143000"/>
            <a:ext cx="8153400" cy="4876800"/>
          </a:xfrm>
        </p:spPr>
        <p:txBody>
          <a:bodyPr/>
          <a:lstStyle/>
          <a:p>
            <a:r>
              <a:rPr lang="en-US" dirty="0" smtClean="0"/>
              <a:t>The Big Picture:</a:t>
            </a:r>
          </a:p>
          <a:p>
            <a:pPr lvl="1"/>
            <a:r>
              <a:rPr lang="en-US" dirty="0" smtClean="0"/>
              <a:t>Law and Society exist in symbiosis</a:t>
            </a:r>
          </a:p>
          <a:p>
            <a:pPr lvl="1"/>
            <a:r>
              <a:rPr lang="en-US" dirty="0" smtClean="0"/>
              <a:t>Cannot understand the law without considering the larger context of its origins and influences </a:t>
            </a:r>
          </a:p>
          <a:p>
            <a:pPr lvl="1"/>
            <a:r>
              <a:rPr lang="en-US" dirty="0" smtClean="0"/>
              <a:t>Law and its structures, processes and authority will always be contested- for example:</a:t>
            </a:r>
          </a:p>
          <a:p>
            <a:pPr lvl="2"/>
            <a:r>
              <a:rPr lang="en-US" dirty="0" err="1" smtClean="0"/>
              <a:t>Eckhoff</a:t>
            </a:r>
            <a:r>
              <a:rPr lang="en-US" dirty="0" smtClean="0"/>
              <a:t>, Macfarlane &amp; Sargent on mediation</a:t>
            </a:r>
          </a:p>
          <a:p>
            <a:pPr lvl="2"/>
            <a:r>
              <a:rPr lang="en-US" dirty="0" smtClean="0"/>
              <a:t>Moore on Therapeutic Jurisprudence</a:t>
            </a:r>
          </a:p>
          <a:p>
            <a:pPr lvl="2"/>
            <a:r>
              <a:rPr lang="en-US" dirty="0" smtClean="0"/>
              <a:t>Kennedy on insurgency in legal education</a:t>
            </a:r>
          </a:p>
          <a:p>
            <a:pPr lvl="2"/>
            <a:r>
              <a:rPr lang="en-US" dirty="0" smtClean="0"/>
              <a:t>Butler on Jury Nullification</a:t>
            </a:r>
          </a:p>
          <a:p>
            <a:pPr lvl="1"/>
            <a:r>
              <a:rPr lang="en-US" dirty="0" smtClean="0"/>
              <a:t>Contestation is a manifestation of the ubiquity of power!</a:t>
            </a:r>
            <a:endParaRPr lang="en-GB" dirty="0"/>
          </a:p>
        </p:txBody>
      </p:sp>
    </p:spTree>
    <p:extLst>
      <p:ext uri="{BB962C8B-B14F-4D97-AF65-F5344CB8AC3E}">
        <p14:creationId xmlns:p14="http://schemas.microsoft.com/office/powerpoint/2010/main" val="2522216957"/>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8683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533400" y="1447800"/>
            <a:ext cx="8153400" cy="4572000"/>
          </a:xfrm>
        </p:spPr>
        <p:txBody>
          <a:bodyPr/>
          <a:lstStyle/>
          <a:p>
            <a:r>
              <a:rPr lang="en-US" sz="3400" b="1" dirty="0"/>
              <a:t>The Final </a:t>
            </a:r>
            <a:r>
              <a:rPr lang="en-US" sz="3400" b="1" dirty="0" smtClean="0"/>
              <a:t>Examination- April 25, 9:00 a.m.</a:t>
            </a:r>
            <a:endParaRPr lang="en-US" sz="3400" b="1" dirty="0"/>
          </a:p>
          <a:p>
            <a:pPr lvl="2"/>
            <a:r>
              <a:rPr lang="en-US" sz="2800" dirty="0"/>
              <a:t>What you need to know about the </a:t>
            </a:r>
            <a:r>
              <a:rPr lang="en-US" sz="2800" dirty="0" smtClean="0"/>
              <a:t>exam</a:t>
            </a:r>
          </a:p>
          <a:p>
            <a:pPr lvl="3"/>
            <a:r>
              <a:rPr lang="en-US" sz="2800" dirty="0" smtClean="0"/>
              <a:t>Same format as fall term exam</a:t>
            </a:r>
          </a:p>
          <a:p>
            <a:pPr lvl="3"/>
            <a:r>
              <a:rPr lang="en-US" sz="2800" dirty="0" smtClean="0"/>
              <a:t>Exam has 90 questions </a:t>
            </a:r>
          </a:p>
          <a:p>
            <a:pPr lvl="3"/>
            <a:r>
              <a:rPr lang="en-US" sz="2800" dirty="0" smtClean="0"/>
              <a:t>Questions are in 12 sections of 6-9 questions each, plus a section general questions</a:t>
            </a:r>
            <a:endParaRPr lang="en-US" sz="2800" dirty="0"/>
          </a:p>
          <a:p>
            <a:pPr lvl="2"/>
            <a:r>
              <a:rPr lang="en-US" sz="2800" dirty="0"/>
              <a:t>What you need to </a:t>
            </a:r>
            <a:r>
              <a:rPr lang="en-US" sz="2800" dirty="0" smtClean="0"/>
              <a:t>study</a:t>
            </a:r>
          </a:p>
          <a:p>
            <a:pPr lvl="3"/>
            <a:r>
              <a:rPr lang="en-US" sz="2800" dirty="0" smtClean="0"/>
              <a:t>All lectures &amp; readings</a:t>
            </a:r>
          </a:p>
          <a:p>
            <a:pPr lvl="3"/>
            <a:r>
              <a:rPr lang="en-US" sz="2800" dirty="0" smtClean="0"/>
              <a:t>Be guided by lecture slides!!</a:t>
            </a:r>
            <a:endParaRPr lang="en-US" sz="2800" dirty="0"/>
          </a:p>
          <a:p>
            <a:endParaRPr lang="en-GB" dirty="0"/>
          </a:p>
        </p:txBody>
      </p:sp>
    </p:spTree>
    <p:extLst>
      <p:ext uri="{BB962C8B-B14F-4D97-AF65-F5344CB8AC3E}">
        <p14:creationId xmlns:p14="http://schemas.microsoft.com/office/powerpoint/2010/main" val="963621093"/>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6397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533400" y="1066800"/>
            <a:ext cx="8153400" cy="4953000"/>
          </a:xfrm>
        </p:spPr>
        <p:txBody>
          <a:bodyPr>
            <a:normAutofit lnSpcReduction="10000"/>
          </a:bodyPr>
          <a:lstStyle/>
          <a:p>
            <a:r>
              <a:rPr lang="en-US" sz="2800" dirty="0" smtClean="0"/>
              <a:t>Next week: NO CLASS</a:t>
            </a:r>
          </a:p>
          <a:p>
            <a:pPr marL="0" indent="0">
              <a:buNone/>
            </a:pPr>
            <a:endParaRPr lang="en-US" sz="2800" dirty="0" smtClean="0"/>
          </a:p>
          <a:p>
            <a:r>
              <a:rPr lang="en-US" sz="2800" dirty="0" smtClean="0"/>
              <a:t>Professor will be available for consultation and questions during office hours on Monday, April 7 (9:30-11:00), D592 Loeb </a:t>
            </a:r>
            <a:r>
              <a:rPr lang="en-US" sz="2800" dirty="0" err="1" smtClean="0"/>
              <a:t>Bldg</a:t>
            </a:r>
            <a:endParaRPr lang="en-US" sz="2800" dirty="0" smtClean="0"/>
          </a:p>
          <a:p>
            <a:pPr marL="0" indent="0">
              <a:buNone/>
            </a:pPr>
            <a:endParaRPr lang="en-US" sz="2800" dirty="0" smtClean="0"/>
          </a:p>
          <a:p>
            <a:r>
              <a:rPr lang="en-US" sz="2800" dirty="0" smtClean="0"/>
              <a:t>You may also email with questions or concerns:</a:t>
            </a:r>
          </a:p>
          <a:p>
            <a:pPr lvl="1"/>
            <a:r>
              <a:rPr lang="en-US" sz="2800" dirty="0" smtClean="0">
                <a:hlinkClick r:id="rId3"/>
              </a:rPr>
              <a:t>Jane.dicksongilmore@carleton.ca</a:t>
            </a:r>
            <a:endParaRPr lang="en-US" sz="2800" dirty="0" smtClean="0"/>
          </a:p>
          <a:p>
            <a:pPr lvl="1"/>
            <a:endParaRPr lang="en-US" sz="2800" dirty="0"/>
          </a:p>
          <a:p>
            <a:r>
              <a:rPr lang="en-US" sz="2800" dirty="0"/>
              <a:t>Discussion Groups will be held on Monday/Tuesday (term ends April 8)</a:t>
            </a:r>
          </a:p>
          <a:p>
            <a:pPr lvl="1"/>
            <a:endParaRPr lang="en-US" dirty="0" smtClean="0"/>
          </a:p>
          <a:p>
            <a:pPr marL="0" indent="0">
              <a:buNone/>
            </a:pPr>
            <a:endParaRPr lang="en-GB" dirty="0"/>
          </a:p>
        </p:txBody>
      </p:sp>
    </p:spTree>
    <p:extLst>
      <p:ext uri="{BB962C8B-B14F-4D97-AF65-F5344CB8AC3E}">
        <p14:creationId xmlns:p14="http://schemas.microsoft.com/office/powerpoint/2010/main" val="2525208470"/>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39762"/>
          </a:xfrm>
        </p:spPr>
        <p:txBody>
          <a:bodyPr>
            <a:normAutofit/>
          </a:bodyPr>
          <a:lstStyle/>
          <a:p>
            <a:r>
              <a:rPr lang="en-US" sz="2400" dirty="0">
                <a:solidFill>
                  <a:schemeClr val="accent3"/>
                </a:solidFill>
              </a:rPr>
              <a:t>Introduction to Legal Studies – The Future of Law</a:t>
            </a:r>
            <a:endParaRPr lang="en-GB" sz="2400" dirty="0"/>
          </a:p>
        </p:txBody>
      </p:sp>
      <p:sp>
        <p:nvSpPr>
          <p:cNvPr id="3" name="Content Placeholder 2"/>
          <p:cNvSpPr>
            <a:spLocks noGrp="1"/>
          </p:cNvSpPr>
          <p:nvPr>
            <p:ph sz="quarter" idx="1"/>
          </p:nvPr>
        </p:nvSpPr>
        <p:spPr>
          <a:xfrm>
            <a:off x="457200" y="1447800"/>
            <a:ext cx="8229600" cy="4572000"/>
          </a:xfrm>
        </p:spPr>
        <p:txBody>
          <a:bodyPr>
            <a:normAutofit/>
          </a:bodyPr>
          <a:lstStyle/>
          <a:p>
            <a:pPr marL="0" indent="0" algn="ctr">
              <a:buNone/>
            </a:pPr>
            <a:r>
              <a:rPr lang="en-US" sz="4000" dirty="0" smtClean="0"/>
              <a:t>GOOD LUCK </a:t>
            </a:r>
          </a:p>
          <a:p>
            <a:pPr marL="0" indent="0" algn="ctr">
              <a:buNone/>
            </a:pPr>
            <a:r>
              <a:rPr lang="en-US" sz="4000" dirty="0" smtClean="0"/>
              <a:t>&amp; </a:t>
            </a:r>
          </a:p>
          <a:p>
            <a:pPr marL="0" indent="0" algn="ctr">
              <a:buNone/>
            </a:pPr>
            <a:r>
              <a:rPr lang="en-US" sz="4000" dirty="0" smtClean="0"/>
              <a:t>ENJOY YOUR SUMMER!</a:t>
            </a:r>
            <a:endParaRPr lang="en-GB" sz="4000" dirty="0"/>
          </a:p>
        </p:txBody>
      </p:sp>
      <p:pic>
        <p:nvPicPr>
          <p:cNvPr id="1026" name="Picture 2" descr="C:\Users\janedicksongilmore\AppData\Local\Microsoft\Windows\Temporary Internet Files\Content.IE5\6MBHCC5R\MC90023938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3810000"/>
            <a:ext cx="2133600" cy="267292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janedicksongilmore\AppData\Local\Microsoft\Windows\Temporary Internet Files\Content.IE5\HIO0G1FF\MC900439223[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263258"/>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409547"/>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207</TotalTime>
  <Words>1321</Words>
  <Application>Microsoft Office PowerPoint</Application>
  <PresentationFormat>On-screen Show (4:3)</PresentationFormat>
  <Paragraphs>146</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Equity</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lpstr>Introduction to Legal Studies – The Future of Law</vt:lpstr>
    </vt:vector>
  </TitlesOfParts>
  <Company>Carleton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Legal Studies – The Future of Law</dc:title>
  <dc:creator>Carleton University</dc:creator>
  <cp:lastModifiedBy>Carleton University</cp:lastModifiedBy>
  <cp:revision>20</cp:revision>
  <cp:lastPrinted>2014-03-31T16:36:21Z</cp:lastPrinted>
  <dcterms:created xsi:type="dcterms:W3CDTF">2014-03-31T13:21:50Z</dcterms:created>
  <dcterms:modified xsi:type="dcterms:W3CDTF">2014-03-31T16:52:26Z</dcterms:modified>
</cp:coreProperties>
</file>