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345" r:id="rId2"/>
    <p:sldId id="349" r:id="rId3"/>
    <p:sldId id="378" r:id="rId4"/>
    <p:sldId id="272" r:id="rId5"/>
    <p:sldId id="286" r:id="rId6"/>
    <p:sldId id="287" r:id="rId7"/>
    <p:sldId id="302" r:id="rId8"/>
    <p:sldId id="357" r:id="rId9"/>
    <p:sldId id="358" r:id="rId10"/>
    <p:sldId id="291" r:id="rId11"/>
    <p:sldId id="266" r:id="rId12"/>
    <p:sldId id="283" r:id="rId13"/>
    <p:sldId id="289" r:id="rId14"/>
    <p:sldId id="380" r:id="rId15"/>
    <p:sldId id="381" r:id="rId16"/>
    <p:sldId id="379" r:id="rId17"/>
    <p:sldId id="382" r:id="rId18"/>
    <p:sldId id="296" r:id="rId19"/>
    <p:sldId id="297" r:id="rId20"/>
    <p:sldId id="276" r:id="rId21"/>
    <p:sldId id="298" r:id="rId22"/>
    <p:sldId id="299" r:id="rId23"/>
    <p:sldId id="279" r:id="rId24"/>
    <p:sldId id="284" r:id="rId25"/>
    <p:sldId id="310" r:id="rId26"/>
    <p:sldId id="311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5000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CC00"/>
    <a:srgbClr val="CCFFFF"/>
    <a:srgbClr val="66FF33"/>
    <a:srgbClr val="99CC00"/>
    <a:srgbClr val="339933"/>
    <a:srgbClr val="0033CC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264" autoAdjust="0"/>
  </p:normalViewPr>
  <p:slideViewPr>
    <p:cSldViewPr>
      <p:cViewPr varScale="1">
        <p:scale>
          <a:sx n="64" d="100"/>
          <a:sy n="64" d="100"/>
        </p:scale>
        <p:origin x="-106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4A398-4D88-43D9-8E4B-FA2A8F485521}" type="datetimeFigureOut">
              <a:rPr lang="en-CA" smtClean="0"/>
              <a:t>18/11/2013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D2022E-E176-421E-B0EA-0A3745EF7F8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58620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>
                <a:latin typeface="Arial" charset="0"/>
              </a:defRPr>
            </a:lvl1pPr>
          </a:lstStyle>
          <a:p>
            <a:fld id="{2C17EC47-330C-49C0-AD34-56F835A2378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01202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76C357-7096-4CFA-9978-AFD6252927CE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0588C5-0B31-4D8A-A2F1-9C4151CB8839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/>
        <p:txBody>
          <a:bodyPr lIns="91432" tIns="45716" rIns="91432" bIns="45716"/>
          <a:lstStyle/>
          <a:p>
            <a:endParaRPr lang="en-US" altLang="en-US"/>
          </a:p>
        </p:txBody>
      </p:sp>
      <p:sp>
        <p:nvSpPr>
          <p:cNvPr id="115716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 anchor="b"/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35879088" indent="-35447288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48904525" indent="-48039338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3BB6A5B3-5198-4A1E-8A60-A755DE7832EE}" type="slidenum">
              <a:rPr lang="en-US" altLang="en-US" sz="1200">
                <a:ea typeface="ＭＳ Ｐゴシック" charset="-128"/>
              </a:rPr>
              <a:pPr algn="r"/>
              <a:t>9</a:t>
            </a:fld>
            <a:endParaRPr lang="en-US" altLang="en-US" sz="1200">
              <a:ea typeface="ＭＳ Ｐゴシック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1AE3D3-B246-4838-AD53-B7EA1D61A1F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0872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3E46DC-1C51-4291-BB05-5FFC0E49AA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6147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EE6009-F6E7-4ADB-B50D-EBB151ED31F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0044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FF7126-ACC1-491B-9AA6-5C7BDC080AC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73188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193AFA-9270-42E0-88EE-F56919DB2C3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20705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35ECDB-2904-42AF-A5E0-C79A25568BB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1496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E4F529-B87A-4648-BD4E-92EB66794BF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0410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11D01-193B-4FAE-81EB-EEB75424F4A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424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3EE175-55BB-46A3-9E0E-1F902A54B87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56153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2EE547-B013-47CE-9F4E-AF64BE36CE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0432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C43184-297B-4457-8D02-9E3D3A8D3B8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0557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>
                <a:latin typeface="+mn-lt"/>
              </a:defRPr>
            </a:lvl1pPr>
          </a:lstStyle>
          <a:p>
            <a:fld id="{1C23A75A-7E1B-486C-950A-16E7BD11E1F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CE007-49A0-4779-910C-6FC895217E2D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98306" name="WordArt 2" descr="Stationery"/>
          <p:cNvSpPr>
            <a:spLocks noChangeArrowheads="1" noChangeShapeType="1" noTextEdit="1"/>
          </p:cNvSpPr>
          <p:nvPr/>
        </p:nvSpPr>
        <p:spPr bwMode="auto">
          <a:xfrm rot="-761230">
            <a:off x="838200" y="1447800"/>
            <a:ext cx="7467600" cy="2667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CA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tile tx="0" ty="0" sx="100000" sy="100000" flip="none" algn="tl"/>
                </a:blipFill>
                <a:latin typeface="Arial Black"/>
              </a:rPr>
              <a:t>Canada’s Soil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914400" y="5867400"/>
            <a:ext cx="70866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/>
              <a:t>Useful </a:t>
            </a:r>
            <a:r>
              <a:rPr lang="en-US" altLang="en-US" dirty="0" smtClean="0"/>
              <a:t>videos on Canadian Soils (but they are a bit long)</a:t>
            </a:r>
            <a:endParaRPr lang="en-US" altLang="en-US" dirty="0"/>
          </a:p>
          <a:p>
            <a:r>
              <a:rPr lang="en-US" altLang="en-US" dirty="0"/>
              <a:t>http://www.youtube.com/playlist?list=PLB6237C1C6302E5A6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23507-3326-4D05-96F7-22C5F56DCA28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102402" name="AutoShape 2"/>
          <p:cNvSpPr>
            <a:spLocks noChangeArrowheads="1"/>
          </p:cNvSpPr>
          <p:nvPr/>
        </p:nvSpPr>
        <p:spPr bwMode="auto">
          <a:xfrm>
            <a:off x="1981200" y="1066800"/>
            <a:ext cx="5486400" cy="2667000"/>
          </a:xfrm>
          <a:prstGeom prst="wedgeEllipseCallout">
            <a:avLst>
              <a:gd name="adj1" fmla="val 56509"/>
              <a:gd name="adj2" fmla="val 54644"/>
            </a:avLst>
          </a:prstGeom>
          <a:gradFill rotWithShape="1">
            <a:gsLst>
              <a:gs pos="0">
                <a:srgbClr val="CCFF66"/>
              </a:gs>
              <a:gs pos="100000">
                <a:srgbClr val="FFFF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2000">
                <a:latin typeface="Comic Sans MS" pitchFamily="66" charset="0"/>
              </a:rPr>
              <a:t>What good is soil to us?</a:t>
            </a:r>
          </a:p>
          <a:p>
            <a:pPr algn="ctr"/>
            <a:endParaRPr lang="en-US" altLang="en-US" sz="2000" b="1">
              <a:latin typeface="Comic Sans MS" pitchFamily="66" charset="0"/>
            </a:endParaRPr>
          </a:p>
          <a:p>
            <a:pPr algn="ctr">
              <a:buFontTx/>
              <a:buAutoNum type="arabicPeriod"/>
            </a:pPr>
            <a:r>
              <a:rPr lang="en-CA" altLang="en-US">
                <a:latin typeface="Comic Sans MS" pitchFamily="66" charset="0"/>
              </a:rPr>
              <a:t>Supports Life (eg, food!)</a:t>
            </a:r>
          </a:p>
          <a:p>
            <a:pPr algn="ctr"/>
            <a:r>
              <a:rPr lang="en-CA" altLang="en-US">
                <a:latin typeface="Comic Sans MS" pitchFamily="66" charset="0"/>
              </a:rPr>
              <a:t>2. Cleans Air and Water </a:t>
            </a:r>
          </a:p>
          <a:p>
            <a:pPr algn="ctr"/>
            <a:r>
              <a:rPr lang="en-CA" altLang="en-US">
                <a:latin typeface="Comic Sans MS" pitchFamily="66" charset="0"/>
              </a:rPr>
              <a:t>(3. Supports Human Infrastructures)</a:t>
            </a:r>
            <a:endParaRPr lang="en-US" altLang="en-US">
              <a:latin typeface="Comic Sans MS" pitchFamily="66" charset="0"/>
            </a:endParaRPr>
          </a:p>
          <a:p>
            <a:pPr algn="ctr">
              <a:buFontTx/>
              <a:buAutoNum type="arabicPeriod"/>
            </a:pPr>
            <a:endParaRPr lang="en-US" altLang="en-US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A457F-7D79-432E-9A72-BC55E838F922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143362" name="Text Box 2"/>
          <p:cNvSpPr txBox="1">
            <a:spLocks noChangeArrowheads="1"/>
          </p:cNvSpPr>
          <p:nvPr/>
        </p:nvSpPr>
        <p:spPr bwMode="auto">
          <a:xfrm>
            <a:off x="609600" y="300038"/>
            <a:ext cx="7315200" cy="6081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n-US" altLang="en-US" b="1"/>
              <a:t>OUTLINE of this section</a:t>
            </a:r>
          </a:p>
          <a:p>
            <a:pPr>
              <a:spcBef>
                <a:spcPct val="30000"/>
              </a:spcBef>
            </a:pPr>
            <a:r>
              <a:rPr lang="en-US" altLang="en-US" b="1"/>
              <a:t>Soil composition</a:t>
            </a:r>
            <a:endParaRPr lang="en-US" altLang="en-US"/>
          </a:p>
          <a:p>
            <a:pPr>
              <a:spcBef>
                <a:spcPct val="30000"/>
              </a:spcBef>
            </a:pPr>
            <a:r>
              <a:rPr lang="en-US" altLang="en-US"/>
              <a:t>Particles: Mineral matter, Organic matter</a:t>
            </a:r>
          </a:p>
          <a:p>
            <a:pPr>
              <a:spcBef>
                <a:spcPct val="30000"/>
              </a:spcBef>
            </a:pPr>
            <a:r>
              <a:rPr lang="en-US" altLang="en-US"/>
              <a:t>Pores: air/water</a:t>
            </a:r>
            <a:endParaRPr lang="en-US" altLang="en-US" b="1"/>
          </a:p>
          <a:p>
            <a:pPr>
              <a:spcBef>
                <a:spcPct val="30000"/>
              </a:spcBef>
            </a:pPr>
            <a:r>
              <a:rPr lang="en-US" altLang="en-US" b="1"/>
              <a:t>Soil Properties</a:t>
            </a:r>
            <a:endParaRPr lang="en-US" altLang="en-US"/>
          </a:p>
          <a:p>
            <a:pPr>
              <a:spcBef>
                <a:spcPct val="30000"/>
              </a:spcBef>
            </a:pPr>
            <a:r>
              <a:rPr lang="en-US" altLang="en-US"/>
              <a:t>Texture: mineral component, grain size</a:t>
            </a:r>
          </a:p>
          <a:p>
            <a:pPr>
              <a:spcBef>
                <a:spcPct val="30000"/>
              </a:spcBef>
            </a:pPr>
            <a:r>
              <a:rPr lang="en-US" altLang="en-US"/>
              <a:t>Acidity: pH</a:t>
            </a:r>
          </a:p>
          <a:p>
            <a:pPr>
              <a:spcBef>
                <a:spcPct val="30000"/>
              </a:spcBef>
            </a:pPr>
            <a:r>
              <a:rPr lang="en-US" altLang="en-US"/>
              <a:t>Cation exchange: </a:t>
            </a:r>
            <a:endParaRPr lang="en-US" altLang="en-US" b="1"/>
          </a:p>
          <a:p>
            <a:pPr>
              <a:spcBef>
                <a:spcPct val="30000"/>
              </a:spcBef>
            </a:pPr>
            <a:r>
              <a:rPr lang="en-US" altLang="en-US" b="1"/>
              <a:t>Soil formation from parent material</a:t>
            </a:r>
            <a:endParaRPr lang="en-US" altLang="en-US"/>
          </a:p>
          <a:p>
            <a:pPr>
              <a:spcBef>
                <a:spcPct val="30000"/>
              </a:spcBef>
            </a:pPr>
            <a:r>
              <a:rPr lang="en-US" altLang="en-US"/>
              <a:t>4 processes: additions, transformations, translocations, losses</a:t>
            </a:r>
          </a:p>
          <a:p>
            <a:pPr>
              <a:spcBef>
                <a:spcPct val="30000"/>
              </a:spcBef>
            </a:pPr>
            <a:r>
              <a:rPr lang="en-US" altLang="en-US"/>
              <a:t>	Horizons: Organic, Mineral</a:t>
            </a:r>
          </a:p>
          <a:p>
            <a:pPr>
              <a:spcBef>
                <a:spcPct val="30000"/>
              </a:spcBef>
            </a:pPr>
            <a:r>
              <a:rPr lang="en-US" altLang="en-US"/>
              <a:t>5 controlling factors: </a:t>
            </a:r>
          </a:p>
          <a:p>
            <a:pPr>
              <a:spcBef>
                <a:spcPct val="30000"/>
              </a:spcBef>
            </a:pPr>
            <a:r>
              <a:rPr lang="en-US" altLang="en-US"/>
              <a:t>Parent materials: mineral; organic .. eg from Canada</a:t>
            </a:r>
          </a:p>
          <a:p>
            <a:pPr>
              <a:spcBef>
                <a:spcPct val="30000"/>
              </a:spcBef>
            </a:pPr>
            <a:r>
              <a:rPr lang="en-US" altLang="en-US"/>
              <a:t>Climate …eg from Canada, temp, precip, freezing</a:t>
            </a:r>
          </a:p>
          <a:p>
            <a:pPr>
              <a:spcBef>
                <a:spcPct val="30000"/>
              </a:spcBef>
            </a:pPr>
            <a:r>
              <a:rPr lang="en-US" altLang="en-US"/>
              <a:t>Biology … eg from Canada, regional scale, local scale</a:t>
            </a:r>
          </a:p>
          <a:p>
            <a:pPr>
              <a:spcBef>
                <a:spcPct val="30000"/>
              </a:spcBef>
            </a:pPr>
            <a:r>
              <a:rPr lang="en-US" altLang="en-US"/>
              <a:t>Relief</a:t>
            </a:r>
          </a:p>
          <a:p>
            <a:pPr>
              <a:spcBef>
                <a:spcPct val="30000"/>
              </a:spcBef>
            </a:pPr>
            <a:r>
              <a:rPr lang="en-US" altLang="en-US"/>
              <a:t>Time …+ effect in Canada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B3AF9-1311-4BCE-821E-76CA46E88FF0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609600" y="2057400"/>
            <a:ext cx="4092575" cy="2603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0"/>
              </a:spcBef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Bef>
                <a:spcPct val="0"/>
              </a:spcBef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u="sng">
                <a:latin typeface="Comic Sans MS" pitchFamily="66" charset="0"/>
              </a:rPr>
              <a:t>SOIL COMPOSITION</a:t>
            </a:r>
          </a:p>
          <a:p>
            <a:endParaRPr lang="en-US" altLang="en-US" u="sng">
              <a:latin typeface="Comic Sans MS" pitchFamily="66" charset="0"/>
            </a:endParaRPr>
          </a:p>
          <a:p>
            <a:r>
              <a:rPr lang="en-GB" altLang="en-US">
                <a:latin typeface="Comic Sans MS" pitchFamily="66" charset="0"/>
              </a:rPr>
              <a:t>MINERAL MATTER ~45% by volume</a:t>
            </a:r>
            <a:endParaRPr lang="en-US" altLang="en-US">
              <a:latin typeface="Comic Sans MS" pitchFamily="66" charset="0"/>
            </a:endParaRPr>
          </a:p>
          <a:p>
            <a:r>
              <a:rPr lang="en-GB" altLang="en-US">
                <a:latin typeface="Comic Sans MS" pitchFamily="66" charset="0"/>
              </a:rPr>
              <a:t>   = SOIL SKELETON</a:t>
            </a:r>
          </a:p>
          <a:p>
            <a:endParaRPr lang="en-US" altLang="en-US">
              <a:latin typeface="Comic Sans MS" pitchFamily="66" charset="0"/>
            </a:endParaRPr>
          </a:p>
          <a:p>
            <a:r>
              <a:rPr lang="en-GB" altLang="en-US">
                <a:latin typeface="Comic Sans MS" pitchFamily="66" charset="0"/>
              </a:rPr>
              <a:t>ORGANIC MATTER ~5% </a:t>
            </a:r>
          </a:p>
          <a:p>
            <a:endParaRPr lang="en-US" altLang="en-US">
              <a:latin typeface="Comic Sans MS" pitchFamily="66" charset="0"/>
            </a:endParaRPr>
          </a:p>
          <a:p>
            <a:r>
              <a:rPr lang="en-GB" altLang="en-US">
                <a:latin typeface="Comic Sans MS" pitchFamily="66" charset="0"/>
              </a:rPr>
              <a:t>WATER and AIR ~50% </a:t>
            </a:r>
          </a:p>
          <a:p>
            <a:r>
              <a:rPr lang="en-GB" altLang="en-US">
                <a:latin typeface="Comic Sans MS" pitchFamily="66" charset="0"/>
              </a:rPr>
              <a:t>   = PORE SPACES</a:t>
            </a:r>
            <a:r>
              <a:rPr lang="en-US" altLang="en-US" sz="2000">
                <a:latin typeface="Comic Sans MS" pitchFamily="66" charset="0"/>
              </a:rPr>
              <a:t> </a:t>
            </a:r>
          </a:p>
        </p:txBody>
      </p: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4800600" y="2743200"/>
            <a:ext cx="1981200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Particles</a:t>
            </a: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4876800" y="4191000"/>
            <a:ext cx="1981200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Pores</a:t>
            </a:r>
          </a:p>
        </p:txBody>
      </p:sp>
      <p:sp>
        <p:nvSpPr>
          <p:cNvPr id="22546" name="Rectangle 18"/>
          <p:cNvSpPr>
            <a:spLocks noChangeArrowheads="1"/>
          </p:cNvSpPr>
          <p:nvPr/>
        </p:nvSpPr>
        <p:spPr bwMode="auto">
          <a:xfrm>
            <a:off x="609600" y="5334000"/>
            <a:ext cx="5181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en-US" altLang="en-US" sz="2000" b="1">
                <a:latin typeface="Comic Sans MS" pitchFamily="66" charset="0"/>
              </a:rPr>
              <a:t>Organic Material</a:t>
            </a:r>
            <a:r>
              <a:rPr lang="en-US" altLang="en-US" sz="2000">
                <a:latin typeface="Comic Sans MS" pitchFamily="66" charset="0"/>
              </a:rPr>
              <a:t> – small % but v imp component</a:t>
            </a:r>
          </a:p>
          <a:p>
            <a:pPr>
              <a:lnSpc>
                <a:spcPct val="90000"/>
              </a:lnSpc>
            </a:pPr>
            <a:r>
              <a:rPr lang="en-US" altLang="en-US" sz="2000">
                <a:latin typeface="Comic Sans MS" pitchFamily="66" charset="0"/>
              </a:rPr>
              <a:t>forms from living matter</a:t>
            </a:r>
          </a:p>
        </p:txBody>
      </p:sp>
      <p:sp>
        <p:nvSpPr>
          <p:cNvPr id="22548" name="Text Box 20"/>
          <p:cNvSpPr txBox="1">
            <a:spLocks noChangeArrowheads="1"/>
          </p:cNvSpPr>
          <p:nvPr/>
        </p:nvSpPr>
        <p:spPr bwMode="auto">
          <a:xfrm>
            <a:off x="457200" y="381000"/>
            <a:ext cx="4267200" cy="588963"/>
          </a:xfrm>
          <a:prstGeom prst="rect">
            <a:avLst/>
          </a:prstGeom>
          <a:gradFill rotWithShape="1">
            <a:gsLst>
              <a:gs pos="0">
                <a:srgbClr val="FFE98B"/>
              </a:gs>
              <a:gs pos="100000">
                <a:srgbClr val="F9FFE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3200"/>
              <a:t>Soil composition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8F8C9-D241-4E1D-A5C9-AA80EC8BB014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762000" y="2438400"/>
            <a:ext cx="47244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/>
              <a:t>Texture: (of the mineral fraction)</a:t>
            </a:r>
          </a:p>
          <a:p>
            <a:pPr>
              <a:spcBef>
                <a:spcPct val="0"/>
              </a:spcBef>
            </a:pPr>
            <a:r>
              <a:rPr lang="en-GB" altLang="en-US" sz="2000"/>
              <a:t>      = proportions of sand/silt/clay 	(soil skeleton) </a:t>
            </a:r>
            <a:endParaRPr lang="en-US" altLang="en-US" sz="2000"/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1066800" y="3352800"/>
            <a:ext cx="1722438" cy="6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0"/>
              </a:spcBef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Bef>
                <a:spcPct val="0"/>
              </a:spcBef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000">
                <a:latin typeface="Comic Sans MS" pitchFamily="66" charset="0"/>
                <a:ea typeface="Times New Roman" pitchFamily="18" charset="0"/>
                <a:cs typeface="Arial" charset="0"/>
              </a:rPr>
              <a:t>Particle size:</a:t>
            </a:r>
            <a:endParaRPr lang="en-US" altLang="en-US" sz="900">
              <a:latin typeface="Comic Sans MS" pitchFamily="66" charset="0"/>
              <a:ea typeface="Times New Roman" pitchFamily="18" charset="0"/>
              <a:cs typeface="Arial" charset="0"/>
            </a:endParaRPr>
          </a:p>
          <a:p>
            <a:pPr eaLnBrk="0" hangingPunct="0"/>
            <a:endParaRPr lang="en-US" altLang="en-US">
              <a:latin typeface="Comic Sans MS" pitchFamily="66" charset="0"/>
              <a:ea typeface="Times New Roman" pitchFamily="18" charset="0"/>
              <a:cs typeface="Arial" charset="0"/>
            </a:endParaRPr>
          </a:p>
        </p:txBody>
      </p:sp>
      <p:graphicFrame>
        <p:nvGraphicFramePr>
          <p:cNvPr id="36980" name="Group 116"/>
          <p:cNvGraphicFramePr>
            <a:graphicFrameLocks noGrp="1"/>
          </p:cNvGraphicFramePr>
          <p:nvPr/>
        </p:nvGraphicFramePr>
        <p:xfrm>
          <a:off x="1143000" y="3976688"/>
          <a:ext cx="7058025" cy="1891665"/>
        </p:xfrm>
        <a:graphic>
          <a:graphicData uri="http://schemas.openxmlformats.org/drawingml/2006/table">
            <a:tbl>
              <a:tblPr/>
              <a:tblGrid>
                <a:gridCol w="1524000"/>
                <a:gridCol w="1533525"/>
                <a:gridCol w="2019300"/>
                <a:gridCol w="1981200"/>
              </a:tblGrid>
              <a:tr h="396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</a:pPr>
                      <a:r>
                        <a:rPr kumimoji="0" lang="en-GB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Non-soil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</a:pPr>
                      <a:r>
                        <a:rPr kumimoji="0" lang="en-GB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Soil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96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</a:pPr>
                      <a:r>
                        <a:rPr kumimoji="0" lang="en-GB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Non-cohesive fraction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</a:pPr>
                      <a:r>
                        <a:rPr kumimoji="0" lang="en-GB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Cohesive fraction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</a:pPr>
                      <a:r>
                        <a:rPr kumimoji="0" lang="en-GB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Gravel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</a:pPr>
                      <a:r>
                        <a:rPr kumimoji="0" lang="en-GB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Sand sized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</a:pPr>
                      <a:r>
                        <a:rPr kumimoji="0" lang="en-GB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Silt sized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</a:pPr>
                      <a:r>
                        <a:rPr kumimoji="0" lang="en-GB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Clay sized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</a:pPr>
                      <a:r>
                        <a:rPr kumimoji="0" lang="en-GB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&gt; 2 mm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</a:pPr>
                      <a:r>
                        <a:rPr kumimoji="0" lang="en-GB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0.05-2 mm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</a:pPr>
                      <a:r>
                        <a:rPr kumimoji="0" lang="en-GB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0.002-0.05 mm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74638" algn="l"/>
                          <a:tab pos="549275" algn="l"/>
                          <a:tab pos="822325" algn="l"/>
                          <a:tab pos="1096963" algn="l"/>
                          <a:tab pos="1371600" algn="l"/>
                          <a:tab pos="1646238" algn="l"/>
                          <a:tab pos="2011363" algn="l"/>
                          <a:tab pos="4022725" algn="l"/>
                          <a:tab pos="5486400" algn="l"/>
                        </a:tabLst>
                      </a:pPr>
                      <a:r>
                        <a:rPr kumimoji="0" lang="en-GB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&lt; 0.002 mm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6974" name="Rectangle 110"/>
          <p:cNvSpPr>
            <a:spLocks noChangeArrowheads="1"/>
          </p:cNvSpPr>
          <p:nvPr/>
        </p:nvSpPr>
        <p:spPr bwMode="auto">
          <a:xfrm>
            <a:off x="1693863" y="420528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0"/>
              </a:spcBef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Bef>
                <a:spcPct val="0"/>
              </a:spcBef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74638" algn="l"/>
                <a:tab pos="549275" algn="l"/>
                <a:tab pos="822325" algn="l"/>
                <a:tab pos="1096963" algn="l"/>
                <a:tab pos="1371600" algn="l"/>
                <a:tab pos="1646238" algn="l"/>
                <a:tab pos="2011363" algn="l"/>
                <a:tab pos="4022725" algn="l"/>
                <a:tab pos="54864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>
              <a:latin typeface="Comic Sans MS" pitchFamily="66" charset="0"/>
            </a:endParaRPr>
          </a:p>
        </p:txBody>
      </p:sp>
      <p:sp>
        <p:nvSpPr>
          <p:cNvPr id="36988" name="Text Box 124"/>
          <p:cNvSpPr txBox="1">
            <a:spLocks noChangeArrowheads="1"/>
          </p:cNvSpPr>
          <p:nvPr/>
        </p:nvSpPr>
        <p:spPr bwMode="auto">
          <a:xfrm>
            <a:off x="685800" y="1371600"/>
            <a:ext cx="4038600" cy="466725"/>
          </a:xfrm>
          <a:prstGeom prst="rect">
            <a:avLst/>
          </a:prstGeom>
          <a:gradFill rotWithShape="1">
            <a:gsLst>
              <a:gs pos="0">
                <a:srgbClr val="FFE98B"/>
              </a:gs>
              <a:gs pos="100000">
                <a:srgbClr val="F9FFE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Texture </a:t>
            </a:r>
          </a:p>
        </p:txBody>
      </p:sp>
      <p:sp>
        <p:nvSpPr>
          <p:cNvPr id="36989" name="Text Box 125"/>
          <p:cNvSpPr txBox="1">
            <a:spLocks noChangeArrowheads="1"/>
          </p:cNvSpPr>
          <p:nvPr/>
        </p:nvSpPr>
        <p:spPr bwMode="auto">
          <a:xfrm>
            <a:off x="609600" y="304800"/>
            <a:ext cx="4038600" cy="588963"/>
          </a:xfrm>
          <a:prstGeom prst="rect">
            <a:avLst/>
          </a:prstGeom>
          <a:gradFill rotWithShape="1">
            <a:gsLst>
              <a:gs pos="0">
                <a:srgbClr val="FFE98B"/>
              </a:gs>
              <a:gs pos="100000">
                <a:srgbClr val="F9FFE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3200"/>
              <a:t>Soil Properties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355EA-06DD-485A-B94D-700635367019}" type="slidenum">
              <a:rPr lang="en-US" altLang="en-US"/>
              <a:pPr/>
              <a:t>6</a:t>
            </a:fld>
            <a:endParaRPr lang="en-US" altLang="en-US"/>
          </a:p>
        </p:txBody>
      </p:sp>
      <p:pic>
        <p:nvPicPr>
          <p:cNvPr id="37905" name="Picture 17" descr="Soil triangl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3400" y="457200"/>
            <a:ext cx="400685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304800" y="1981200"/>
            <a:ext cx="820737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CA" altLang="en-US" sz="2400"/>
              <a:t>Soil Quality:</a:t>
            </a:r>
          </a:p>
          <a:p>
            <a:pPr>
              <a:spcBef>
                <a:spcPct val="0"/>
              </a:spcBef>
            </a:pPr>
            <a:endParaRPr lang="en-CA" altLang="en-US" sz="2400" b="1"/>
          </a:p>
          <a:p>
            <a:pPr>
              <a:spcBef>
                <a:spcPct val="0"/>
              </a:spcBef>
            </a:pPr>
            <a:r>
              <a:rPr lang="en-CA" altLang="en-US"/>
              <a:t>&lt; 30 % Clay – Loamy Soil</a:t>
            </a:r>
            <a:br>
              <a:rPr lang="en-CA" altLang="en-US"/>
            </a:br>
            <a:r>
              <a:rPr lang="en-CA" altLang="en-US"/>
              <a:t>    - </a:t>
            </a:r>
            <a:r>
              <a:rPr lang="en-CA" altLang="en-US" b="1"/>
              <a:t>Higher Soil Fertility</a:t>
            </a:r>
          </a:p>
          <a:p>
            <a:pPr>
              <a:spcBef>
                <a:spcPct val="0"/>
              </a:spcBef>
            </a:pPr>
            <a:endParaRPr lang="en-CA" altLang="en-US"/>
          </a:p>
          <a:p>
            <a:pPr>
              <a:spcBef>
                <a:spcPct val="0"/>
              </a:spcBef>
            </a:pPr>
            <a:endParaRPr lang="en-CA" altLang="en-US"/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533400" y="4843463"/>
            <a:ext cx="828040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CA" altLang="en-US"/>
              <a:t>Texture also facilitates what </a:t>
            </a:r>
            <a:r>
              <a:rPr lang="en-CA" altLang="en-US" b="1"/>
              <a:t>Chemical and Physical Processes</a:t>
            </a:r>
            <a:r>
              <a:rPr lang="en-CA" altLang="en-US"/>
              <a:t> might occur within and between different soil horizons</a:t>
            </a:r>
          </a:p>
          <a:p>
            <a:pPr>
              <a:spcBef>
                <a:spcPct val="0"/>
              </a:spcBef>
            </a:pPr>
            <a:endParaRPr lang="en-CA" altLang="en-US"/>
          </a:p>
          <a:p>
            <a:pPr>
              <a:spcBef>
                <a:spcPct val="0"/>
              </a:spcBef>
            </a:pPr>
            <a:r>
              <a:rPr lang="en-CA" altLang="en-US" b="1"/>
              <a:t>Parent Material</a:t>
            </a:r>
            <a:r>
              <a:rPr lang="en-CA" altLang="en-US"/>
              <a:t> and </a:t>
            </a:r>
            <a:r>
              <a:rPr lang="en-CA" altLang="en-US" b="1"/>
              <a:t>Climate </a:t>
            </a:r>
            <a:r>
              <a:rPr lang="en-CA" altLang="en-US"/>
              <a:t>are particularly important in determining Soil Texture and initial Soil Quality</a:t>
            </a:r>
            <a:endParaRPr lang="en-US" altLang="en-US"/>
          </a:p>
          <a:p>
            <a:pPr>
              <a:spcBef>
                <a:spcPct val="0"/>
              </a:spcBef>
            </a:pPr>
            <a:endParaRPr lang="en-CA" altLang="en-US"/>
          </a:p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37904" name="Text Box 16"/>
          <p:cNvSpPr txBox="1">
            <a:spLocks noChangeArrowheads="1"/>
          </p:cNvSpPr>
          <p:nvPr/>
        </p:nvSpPr>
        <p:spPr bwMode="auto">
          <a:xfrm>
            <a:off x="609600" y="381000"/>
            <a:ext cx="35052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/>
              <a:t>Texture governs porosity, moisture-holding capacity, chemistry and thus ... </a:t>
            </a:r>
          </a:p>
        </p:txBody>
      </p:sp>
      <p:sp>
        <p:nvSpPr>
          <p:cNvPr id="37906" name="Text Box 18"/>
          <p:cNvSpPr txBox="1">
            <a:spLocks noChangeArrowheads="1"/>
          </p:cNvSpPr>
          <p:nvPr/>
        </p:nvSpPr>
        <p:spPr bwMode="auto">
          <a:xfrm>
            <a:off x="6400800" y="533400"/>
            <a:ext cx="21336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0"/>
              </a:spcBef>
            </a:pPr>
            <a:r>
              <a:rPr lang="en-CA" altLang="en-US"/>
              <a:t>Soil Texture triangular diagram:</a:t>
            </a:r>
          </a:p>
          <a:p>
            <a:pPr algn="r">
              <a:spcBef>
                <a:spcPct val="0"/>
              </a:spcBef>
            </a:pPr>
            <a:endParaRPr lang="en-CA" altLang="en-US"/>
          </a:p>
        </p:txBody>
      </p:sp>
      <p:sp>
        <p:nvSpPr>
          <p:cNvPr id="37907" name="Text Box 19"/>
          <p:cNvSpPr txBox="1">
            <a:spLocks noChangeArrowheads="1"/>
          </p:cNvSpPr>
          <p:nvPr/>
        </p:nvSpPr>
        <p:spPr bwMode="auto">
          <a:xfrm>
            <a:off x="6019800" y="1981200"/>
            <a:ext cx="762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clay</a:t>
            </a:r>
          </a:p>
        </p:txBody>
      </p:sp>
      <p:sp>
        <p:nvSpPr>
          <p:cNvPr id="37908" name="Text Box 20"/>
          <p:cNvSpPr txBox="1">
            <a:spLocks noChangeArrowheads="1"/>
          </p:cNvSpPr>
          <p:nvPr/>
        </p:nvSpPr>
        <p:spPr bwMode="auto">
          <a:xfrm>
            <a:off x="5867400" y="3429000"/>
            <a:ext cx="76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loam</a:t>
            </a:r>
          </a:p>
        </p:txBody>
      </p:sp>
      <p:sp>
        <p:nvSpPr>
          <p:cNvPr id="37909" name="Text Box 21"/>
          <p:cNvSpPr txBox="1">
            <a:spLocks noChangeArrowheads="1"/>
          </p:cNvSpPr>
          <p:nvPr/>
        </p:nvSpPr>
        <p:spPr bwMode="auto">
          <a:xfrm>
            <a:off x="7543800" y="3810000"/>
            <a:ext cx="762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silt</a:t>
            </a:r>
          </a:p>
        </p:txBody>
      </p:sp>
      <p:sp>
        <p:nvSpPr>
          <p:cNvPr id="37910" name="Text Box 22"/>
          <p:cNvSpPr txBox="1">
            <a:spLocks noChangeArrowheads="1"/>
          </p:cNvSpPr>
          <p:nvPr/>
        </p:nvSpPr>
        <p:spPr bwMode="auto">
          <a:xfrm>
            <a:off x="3657600" y="3886200"/>
            <a:ext cx="762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silt</a:t>
            </a:r>
          </a:p>
        </p:txBody>
      </p:sp>
      <p:sp>
        <p:nvSpPr>
          <p:cNvPr id="37911" name="Text Box 23"/>
          <p:cNvSpPr txBox="1">
            <a:spLocks noChangeArrowheads="1"/>
          </p:cNvSpPr>
          <p:nvPr/>
        </p:nvSpPr>
        <p:spPr bwMode="auto">
          <a:xfrm>
            <a:off x="6705600" y="3505200"/>
            <a:ext cx="7620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Silty loam</a:t>
            </a:r>
          </a:p>
        </p:txBody>
      </p:sp>
      <p:sp>
        <p:nvSpPr>
          <p:cNvPr id="37912" name="Text Box 24"/>
          <p:cNvSpPr txBox="1">
            <a:spLocks noChangeArrowheads="1"/>
          </p:cNvSpPr>
          <p:nvPr/>
        </p:nvSpPr>
        <p:spPr bwMode="auto">
          <a:xfrm>
            <a:off x="5943600" y="2819400"/>
            <a:ext cx="7620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Clay loam</a:t>
            </a:r>
          </a:p>
        </p:txBody>
      </p:sp>
      <p:sp>
        <p:nvSpPr>
          <p:cNvPr id="37913" name="Text Box 25"/>
          <p:cNvSpPr txBox="1">
            <a:spLocks noChangeArrowheads="1"/>
          </p:cNvSpPr>
          <p:nvPr/>
        </p:nvSpPr>
        <p:spPr bwMode="auto">
          <a:xfrm>
            <a:off x="5029200" y="3581400"/>
            <a:ext cx="106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Sandy loam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34BC-29FE-4FDD-9D88-4974DCB8896F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53256" name="Text Box 8"/>
          <p:cNvSpPr txBox="1">
            <a:spLocks noChangeArrowheads="1"/>
          </p:cNvSpPr>
          <p:nvPr/>
        </p:nvSpPr>
        <p:spPr bwMode="auto">
          <a:xfrm>
            <a:off x="3276600" y="2133600"/>
            <a:ext cx="541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&lt;6 usually too acid for good growth</a:t>
            </a:r>
          </a:p>
        </p:txBody>
      </p:sp>
      <p:sp>
        <p:nvSpPr>
          <p:cNvPr id="53259" name="Text Box 11"/>
          <p:cNvSpPr txBox="1">
            <a:spLocks noChangeArrowheads="1"/>
          </p:cNvSpPr>
          <p:nvPr/>
        </p:nvSpPr>
        <p:spPr bwMode="auto">
          <a:xfrm>
            <a:off x="457200" y="381000"/>
            <a:ext cx="3657600" cy="466725"/>
          </a:xfrm>
          <a:prstGeom prst="rect">
            <a:avLst/>
          </a:prstGeom>
          <a:gradFill rotWithShape="1">
            <a:gsLst>
              <a:gs pos="0">
                <a:srgbClr val="FFE98B"/>
              </a:gs>
              <a:gs pos="100000">
                <a:srgbClr val="F9FFE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Acidity</a:t>
            </a:r>
          </a:p>
        </p:txBody>
      </p:sp>
      <p:sp>
        <p:nvSpPr>
          <p:cNvPr id="53260" name="Text Box 12"/>
          <p:cNvSpPr txBox="1">
            <a:spLocks noChangeArrowheads="1"/>
          </p:cNvSpPr>
          <p:nvPr/>
        </p:nvSpPr>
        <p:spPr bwMode="auto">
          <a:xfrm>
            <a:off x="533400" y="990600"/>
            <a:ext cx="67056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/>
              <a:t>pH (acidity) function of number of hydrogen ions H+</a:t>
            </a:r>
          </a:p>
          <a:p>
            <a:r>
              <a:rPr lang="en-US" altLang="en-US" sz="2000"/>
              <a:t>(0=acid, 14=alkaline,7=neutral)</a:t>
            </a:r>
          </a:p>
        </p:txBody>
      </p:sp>
      <p:sp>
        <p:nvSpPr>
          <p:cNvPr id="53261" name="Text Box 13"/>
          <p:cNvSpPr txBox="1">
            <a:spLocks noChangeArrowheads="1"/>
          </p:cNvSpPr>
          <p:nvPr/>
        </p:nvSpPr>
        <p:spPr bwMode="auto">
          <a:xfrm>
            <a:off x="609600" y="2895600"/>
            <a:ext cx="7315200" cy="466725"/>
          </a:xfrm>
          <a:prstGeom prst="rect">
            <a:avLst/>
          </a:prstGeom>
          <a:gradFill rotWithShape="1">
            <a:gsLst>
              <a:gs pos="0">
                <a:srgbClr val="FFE98B"/>
              </a:gs>
              <a:gs pos="100000">
                <a:srgbClr val="F9FFE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Cation exchange Capacity</a:t>
            </a:r>
          </a:p>
        </p:txBody>
      </p:sp>
      <p:sp>
        <p:nvSpPr>
          <p:cNvPr id="53262" name="Text Box 14"/>
          <p:cNvSpPr txBox="1">
            <a:spLocks noChangeArrowheads="1"/>
          </p:cNvSpPr>
          <p:nvPr/>
        </p:nvSpPr>
        <p:spPr bwMode="auto">
          <a:xfrm>
            <a:off x="5486400" y="3505200"/>
            <a:ext cx="30480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altLang="en-US" sz="2000"/>
              <a:t>Imp for fertility</a:t>
            </a:r>
          </a:p>
          <a:p>
            <a:pPr>
              <a:buFontTx/>
              <a:buChar char="•"/>
            </a:pPr>
            <a:r>
              <a:rPr lang="en-US" altLang="en-US" sz="2000"/>
              <a:t>Property of clays and humus</a:t>
            </a:r>
          </a:p>
          <a:p>
            <a:r>
              <a:rPr lang="en-US" altLang="en-US" sz="2000"/>
              <a:t> </a:t>
            </a:r>
          </a:p>
        </p:txBody>
      </p:sp>
      <p:sp>
        <p:nvSpPr>
          <p:cNvPr id="53263" name="Text Box 15"/>
          <p:cNvSpPr txBox="1">
            <a:spLocks noChangeArrowheads="1"/>
          </p:cNvSpPr>
          <p:nvPr/>
        </p:nvSpPr>
        <p:spPr bwMode="auto">
          <a:xfrm>
            <a:off x="838200" y="4800600"/>
            <a:ext cx="5029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High CEC?: fertile but high clay content, can be acidic, can be poorly drained</a:t>
            </a:r>
          </a:p>
        </p:txBody>
      </p:sp>
      <p:sp>
        <p:nvSpPr>
          <p:cNvPr id="53264" name="Text Box 16"/>
          <p:cNvSpPr txBox="1">
            <a:spLocks noChangeArrowheads="1"/>
          </p:cNvSpPr>
          <p:nvPr/>
        </p:nvSpPr>
        <p:spPr bwMode="auto">
          <a:xfrm>
            <a:off x="762000" y="5715000"/>
            <a:ext cx="5029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Low CEC?: infertile, high sand content; easily leached, poor water-holding capacity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D107B-F2E6-4FAF-91B7-C0BA54F924FE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37931725" indent="-37474525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1B5691B4-B6D5-4E4C-8D7C-11D335343381}" type="slidenum">
              <a:rPr lang="en-US" altLang="en-US" sz="1400">
                <a:ea typeface="ＭＳ Ｐゴシック" charset="-128"/>
              </a:rPr>
              <a:pPr algn="r"/>
              <a:t>8</a:t>
            </a:fld>
            <a:endParaRPr lang="en-US" altLang="en-US" sz="1400">
              <a:ea typeface="ＭＳ Ｐゴシック" charset="-128"/>
            </a:endParaRPr>
          </a:p>
        </p:txBody>
      </p:sp>
      <p:sp>
        <p:nvSpPr>
          <p:cNvPr id="113668" name="Text Box 5"/>
          <p:cNvSpPr txBox="1">
            <a:spLocks noChangeArrowheads="1"/>
          </p:cNvSpPr>
          <p:nvPr/>
        </p:nvSpPr>
        <p:spPr bwMode="auto">
          <a:xfrm>
            <a:off x="2286000" y="2743200"/>
            <a:ext cx="5486400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37931725" indent="-37474525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400">
                <a:latin typeface="Comic Sans MS" pitchFamily="66" charset="0"/>
                <a:ea typeface="ＭＳ Ｐゴシック" charset="-128"/>
                <a:sym typeface="Wingdings" pitchFamily="2" charset="2"/>
              </a:rPr>
              <a:t> </a:t>
            </a:r>
            <a:r>
              <a:rPr lang="en-US" altLang="en-US" sz="2400">
                <a:solidFill>
                  <a:srgbClr val="009900"/>
                </a:solidFill>
                <a:latin typeface="Comic Sans MS" pitchFamily="66" charset="0"/>
                <a:ea typeface="ＭＳ Ｐゴシック" charset="-128"/>
              </a:rPr>
              <a:t>4 soil formation processes (create horizons): </a:t>
            </a:r>
            <a:r>
              <a:rPr lang="en-US" altLang="en-US" sz="2400">
                <a:latin typeface="Comic Sans MS" pitchFamily="66" charset="0"/>
                <a:ea typeface="ＭＳ Ｐゴシック" charset="-128"/>
              </a:rPr>
              <a:t>additions, transformations, translocations</a:t>
            </a:r>
            <a:r>
              <a:rPr lang="en-US" altLang="en-US" sz="2400">
                <a:latin typeface="Comic Sans MS" pitchFamily="66" charset="0"/>
                <a:ea typeface="ＭＳ Ｐゴシック" charset="-128"/>
                <a:sym typeface="Wingdings" pitchFamily="2" charset="2"/>
              </a:rPr>
              <a:t>, losses</a:t>
            </a:r>
          </a:p>
          <a:p>
            <a:endParaRPr lang="en-US" altLang="en-US" sz="2400">
              <a:latin typeface="Comic Sans MS" pitchFamily="66" charset="0"/>
              <a:ea typeface="ＭＳ Ｐゴシック" charset="-128"/>
              <a:sym typeface="Wingdings" pitchFamily="2" charset="2"/>
            </a:endParaRPr>
          </a:p>
          <a:p>
            <a:r>
              <a:rPr lang="en-US" altLang="en-US" sz="2400">
                <a:latin typeface="Comic Sans MS" pitchFamily="66" charset="0"/>
                <a:ea typeface="ＭＳ Ｐゴシック" charset="-128"/>
                <a:sym typeface="Wingdings" pitchFamily="2" charset="2"/>
              </a:rPr>
              <a:t> </a:t>
            </a:r>
            <a:r>
              <a:rPr lang="en-US" altLang="en-US" sz="2400">
                <a:solidFill>
                  <a:srgbClr val="FF0000"/>
                </a:solidFill>
                <a:latin typeface="Comic Sans MS" pitchFamily="66" charset="0"/>
                <a:ea typeface="ＭＳ Ｐゴシック" charset="-128"/>
              </a:rPr>
              <a:t>5 soil controlling (forming) factors (govern type of soil): </a:t>
            </a:r>
            <a:r>
              <a:rPr lang="en-US" altLang="en-US" sz="2400">
                <a:latin typeface="Comic Sans MS" pitchFamily="66" charset="0"/>
                <a:ea typeface="ＭＳ Ｐゴシック" charset="-128"/>
              </a:rPr>
              <a:t>parent material, climate, biology, relief, time</a:t>
            </a:r>
          </a:p>
          <a:p>
            <a:endParaRPr lang="en-US" altLang="en-US" sz="2400">
              <a:latin typeface="Comic Sans MS" pitchFamily="66" charset="0"/>
              <a:ea typeface="ＭＳ Ｐゴシック" charset="-128"/>
            </a:endParaRPr>
          </a:p>
        </p:txBody>
      </p:sp>
      <p:sp>
        <p:nvSpPr>
          <p:cNvPr id="113669" name="Text Box 5"/>
          <p:cNvSpPr txBox="1">
            <a:spLocks noChangeArrowheads="1"/>
          </p:cNvSpPr>
          <p:nvPr/>
        </p:nvSpPr>
        <p:spPr bwMode="auto">
          <a:xfrm>
            <a:off x="609600" y="533400"/>
            <a:ext cx="4038600" cy="588963"/>
          </a:xfrm>
          <a:prstGeom prst="rect">
            <a:avLst/>
          </a:prstGeom>
          <a:gradFill rotWithShape="1">
            <a:gsLst>
              <a:gs pos="0">
                <a:srgbClr val="FFE98B"/>
              </a:gs>
              <a:gs pos="100000">
                <a:srgbClr val="F9FFE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3200"/>
              <a:t>Soil Formation</a:t>
            </a:r>
          </a:p>
        </p:txBody>
      </p:sp>
      <p:sp>
        <p:nvSpPr>
          <p:cNvPr id="113670" name="Text Box 6"/>
          <p:cNvSpPr txBox="1">
            <a:spLocks noChangeArrowheads="1"/>
          </p:cNvSpPr>
          <p:nvPr/>
        </p:nvSpPr>
        <p:spPr bwMode="auto">
          <a:xfrm>
            <a:off x="1981200" y="1447800"/>
            <a:ext cx="57912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What happens to parent material to create soil?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12D19-A7B0-45BB-AD1F-C748C0A8FC36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37931725" indent="-37474525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87E4E525-A44E-4887-9DF5-EA926331586F}" type="slidenum">
              <a:rPr lang="en-US" altLang="en-US" sz="1400">
                <a:ea typeface="ＭＳ Ｐゴシック" charset="-128"/>
              </a:rPr>
              <a:pPr algn="r"/>
              <a:t>9</a:t>
            </a:fld>
            <a:endParaRPr lang="en-US" altLang="en-US" sz="1400">
              <a:ea typeface="ＭＳ Ｐゴシック" charset="-128"/>
            </a:endParaRPr>
          </a:p>
        </p:txBody>
      </p:sp>
      <p:sp>
        <p:nvSpPr>
          <p:cNvPr id="116741" name="Text Box 5"/>
          <p:cNvSpPr txBox="1">
            <a:spLocks noChangeArrowheads="1"/>
          </p:cNvSpPr>
          <p:nvPr/>
        </p:nvSpPr>
        <p:spPr bwMode="auto">
          <a:xfrm>
            <a:off x="471488" y="407988"/>
            <a:ext cx="5424487" cy="636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37931725" indent="-37474525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800" b="1">
                <a:solidFill>
                  <a:srgbClr val="009900"/>
                </a:solidFill>
                <a:latin typeface="Comic Sans MS" pitchFamily="66" charset="0"/>
                <a:ea typeface="ＭＳ Ｐゴシック" charset="-128"/>
              </a:rPr>
              <a:t>The 4 Soil Forming Processes:</a:t>
            </a:r>
          </a:p>
          <a:p>
            <a:endParaRPr lang="en-US" altLang="en-US" sz="2400">
              <a:latin typeface="Comic Sans MS" pitchFamily="66" charset="0"/>
              <a:ea typeface="ＭＳ Ｐゴシック" charset="-128"/>
            </a:endParaRPr>
          </a:p>
          <a:p>
            <a:pPr>
              <a:buFontTx/>
              <a:buAutoNum type="arabicPeriod"/>
            </a:pPr>
            <a:r>
              <a:rPr lang="en-US" altLang="en-US" sz="2400">
                <a:latin typeface="Comic Sans MS" pitchFamily="66" charset="0"/>
                <a:ea typeface="ＭＳ Ｐゴシック" charset="-128"/>
              </a:rPr>
              <a:t>Additions </a:t>
            </a:r>
          </a:p>
          <a:p>
            <a:r>
              <a:rPr lang="en-US" altLang="en-US" sz="2400">
                <a:latin typeface="Comic Sans MS" pitchFamily="66" charset="0"/>
                <a:ea typeface="ＭＳ Ｐゴシック" charset="-128"/>
              </a:rPr>
              <a:t>	-precip + OM</a:t>
            </a:r>
          </a:p>
          <a:p>
            <a:r>
              <a:rPr lang="en-US" altLang="en-US" sz="2400">
                <a:latin typeface="Comic Sans MS" pitchFamily="66" charset="0"/>
                <a:ea typeface="ＭＳ Ｐゴシック" charset="-128"/>
              </a:rPr>
              <a:t>	-nutrients (weathering)</a:t>
            </a:r>
          </a:p>
          <a:p>
            <a:pPr>
              <a:buFontTx/>
              <a:buAutoNum type="arabicPeriod"/>
            </a:pPr>
            <a:endParaRPr lang="en-US" altLang="en-US" sz="2400">
              <a:latin typeface="Comic Sans MS" pitchFamily="66" charset="0"/>
              <a:ea typeface="ＭＳ Ｐゴシック" charset="-128"/>
            </a:endParaRPr>
          </a:p>
          <a:p>
            <a:r>
              <a:rPr lang="en-US" altLang="en-US" sz="2400">
                <a:latin typeface="Comic Sans MS" pitchFamily="66" charset="0"/>
                <a:ea typeface="ＭＳ Ｐゴシック" charset="-128"/>
              </a:rPr>
              <a:t>2. Transformations</a:t>
            </a:r>
          </a:p>
          <a:p>
            <a:r>
              <a:rPr lang="en-US" altLang="en-US" sz="2400">
                <a:latin typeface="Comic Sans MS" pitchFamily="66" charset="0"/>
                <a:ea typeface="ＭＳ Ｐゴシック" charset="-128"/>
              </a:rPr>
              <a:t>	-OM </a:t>
            </a:r>
            <a:r>
              <a:rPr lang="en-US" altLang="en-US" sz="2400">
                <a:latin typeface="Comic Sans MS" pitchFamily="66" charset="0"/>
                <a:ea typeface="ＭＳ Ｐゴシック" charset="-128"/>
                <a:sym typeface="Wingdings" pitchFamily="2" charset="2"/>
              </a:rPr>
              <a:t> humus</a:t>
            </a:r>
          </a:p>
          <a:p>
            <a:r>
              <a:rPr lang="en-US" altLang="en-US" sz="2400">
                <a:latin typeface="Comic Sans MS" pitchFamily="66" charset="0"/>
                <a:ea typeface="ＭＳ Ｐゴシック" charset="-128"/>
                <a:sym typeface="Wingdings" pitchFamily="2" charset="2"/>
              </a:rPr>
              <a:t>	-1</a:t>
            </a:r>
            <a:r>
              <a:rPr lang="en-US" altLang="en-US" sz="2400" baseline="30000">
                <a:latin typeface="Comic Sans MS" pitchFamily="66" charset="0"/>
                <a:ea typeface="ＭＳ Ｐゴシック" charset="-128"/>
                <a:sym typeface="Wingdings" pitchFamily="2" charset="2"/>
              </a:rPr>
              <a:t>ry</a:t>
            </a:r>
            <a:r>
              <a:rPr lang="en-US" altLang="en-US" sz="2400">
                <a:latin typeface="Comic Sans MS" pitchFamily="66" charset="0"/>
                <a:ea typeface="ＭＳ Ｐゴシック" charset="-128"/>
                <a:sym typeface="Symbol" pitchFamily="18" charset="2"/>
              </a:rPr>
              <a:t> </a:t>
            </a:r>
            <a:r>
              <a:rPr lang="en-US" altLang="en-US" sz="2400">
                <a:latin typeface="Comic Sans MS" pitchFamily="66" charset="0"/>
                <a:ea typeface="ＭＳ Ｐゴシック" charset="-128"/>
                <a:sym typeface="Wingdings" pitchFamily="2" charset="2"/>
              </a:rPr>
              <a:t> 2</a:t>
            </a:r>
            <a:r>
              <a:rPr lang="en-US" altLang="en-US" sz="2400" baseline="30000">
                <a:latin typeface="Comic Sans MS" pitchFamily="66" charset="0"/>
                <a:ea typeface="ＭＳ Ｐゴシック" charset="-128"/>
                <a:sym typeface="Symbol" pitchFamily="18" charset="2"/>
              </a:rPr>
              <a:t>ry</a:t>
            </a:r>
            <a:r>
              <a:rPr lang="en-US" altLang="en-US" sz="2400">
                <a:latin typeface="Comic Sans MS" pitchFamily="66" charset="0"/>
                <a:ea typeface="ＭＳ Ｐゴシック" charset="-128"/>
                <a:sym typeface="Symbol" pitchFamily="18" charset="2"/>
              </a:rPr>
              <a:t> minerals</a:t>
            </a:r>
          </a:p>
          <a:p>
            <a:pPr>
              <a:buFontTx/>
              <a:buAutoNum type="arabicPeriod"/>
            </a:pPr>
            <a:endParaRPr lang="en-US" altLang="en-US" sz="2400">
              <a:latin typeface="Comic Sans MS" pitchFamily="66" charset="0"/>
              <a:ea typeface="ＭＳ Ｐゴシック" charset="-128"/>
            </a:endParaRPr>
          </a:p>
          <a:p>
            <a:r>
              <a:rPr lang="en-US" altLang="en-US" sz="2400">
                <a:latin typeface="Comic Sans MS" pitchFamily="66" charset="0"/>
                <a:ea typeface="ＭＳ Ｐゴシック" charset="-128"/>
              </a:rPr>
              <a:t>3. Translocations</a:t>
            </a:r>
          </a:p>
          <a:p>
            <a:r>
              <a:rPr lang="en-US" altLang="en-US" sz="2400">
                <a:latin typeface="Comic Sans MS" pitchFamily="66" charset="0"/>
                <a:ea typeface="ＭＳ Ｐゴシック" charset="-128"/>
              </a:rPr>
              <a:t>	-eluviation &amp; illuviation</a:t>
            </a:r>
          </a:p>
          <a:p>
            <a:r>
              <a:rPr lang="en-US" altLang="en-US" sz="2400">
                <a:latin typeface="Comic Sans MS" pitchFamily="66" charset="0"/>
                <a:ea typeface="ＭＳ Ｐゴシック" charset="-128"/>
              </a:rPr>
              <a:t>	-humus, clay, ions</a:t>
            </a:r>
          </a:p>
          <a:p>
            <a:pPr>
              <a:buFontTx/>
              <a:buAutoNum type="arabicPeriod"/>
            </a:pPr>
            <a:endParaRPr lang="en-US" altLang="en-US" sz="2400">
              <a:latin typeface="Comic Sans MS" pitchFamily="66" charset="0"/>
              <a:ea typeface="ＭＳ Ｐゴシック" charset="-128"/>
            </a:endParaRPr>
          </a:p>
          <a:p>
            <a:r>
              <a:rPr lang="en-US" altLang="en-US" sz="2400">
                <a:latin typeface="Comic Sans MS" pitchFamily="66" charset="0"/>
                <a:ea typeface="ＭＳ Ｐゴシック" charset="-128"/>
              </a:rPr>
              <a:t>4. Losses</a:t>
            </a:r>
          </a:p>
          <a:p>
            <a:r>
              <a:rPr lang="en-US" altLang="en-US" sz="2400">
                <a:latin typeface="Comic Sans MS" pitchFamily="66" charset="0"/>
                <a:ea typeface="ＭＳ Ｐゴシック" charset="-128"/>
              </a:rPr>
              <a:t>     -leaching</a:t>
            </a:r>
          </a:p>
          <a:p>
            <a:r>
              <a:rPr lang="en-US" altLang="en-US" sz="2400">
                <a:latin typeface="Comic Sans MS" pitchFamily="66" charset="0"/>
                <a:ea typeface="ＭＳ Ｐゴシック" charset="-128"/>
              </a:rPr>
              <a:t>	 -erosion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A802-A3A0-4EA7-9A89-150692971B4A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41998" name="Text Box 14"/>
          <p:cNvSpPr txBox="1">
            <a:spLocks noChangeArrowheads="1"/>
          </p:cNvSpPr>
          <p:nvPr/>
        </p:nvSpPr>
        <p:spPr bwMode="auto">
          <a:xfrm>
            <a:off x="381000" y="304800"/>
            <a:ext cx="4114800" cy="831850"/>
          </a:xfrm>
          <a:prstGeom prst="rect">
            <a:avLst/>
          </a:prstGeom>
          <a:gradFill rotWithShape="1">
            <a:gsLst>
              <a:gs pos="0">
                <a:srgbClr val="FFE98B"/>
              </a:gs>
              <a:gs pos="100000">
                <a:srgbClr val="F9FFE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The 4 soil forming processes create </a:t>
            </a:r>
            <a:r>
              <a:rPr lang="en-US" altLang="en-US" sz="2400" b="1"/>
              <a:t>horizons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81000" y="1447800"/>
            <a:ext cx="5334000" cy="45243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b="1" dirty="0"/>
              <a:t>O = Leaf litter,</a:t>
            </a:r>
            <a:r>
              <a:rPr lang="en-GB" altLang="en-US" dirty="0"/>
              <a:t> loose organic debris</a:t>
            </a:r>
          </a:p>
          <a:p>
            <a:pPr>
              <a:spcBef>
                <a:spcPct val="0"/>
              </a:spcBef>
            </a:pPr>
            <a:endParaRPr lang="en-GB" altLang="en-US" dirty="0"/>
          </a:p>
          <a:p>
            <a:pPr>
              <a:spcBef>
                <a:spcPct val="0"/>
              </a:spcBef>
            </a:pPr>
            <a:r>
              <a:rPr lang="en-GB" altLang="en-US" dirty="0"/>
              <a:t>(Ah = Humus layer, top of A horizon)</a:t>
            </a:r>
          </a:p>
          <a:p>
            <a:pPr>
              <a:spcBef>
                <a:spcPct val="0"/>
              </a:spcBef>
            </a:pPr>
            <a:endParaRPr lang="en-GB" altLang="en-US" dirty="0"/>
          </a:p>
          <a:p>
            <a:pPr>
              <a:spcBef>
                <a:spcPct val="0"/>
              </a:spcBef>
            </a:pPr>
            <a:r>
              <a:rPr lang="en-GB" altLang="en-US" b="1" dirty="0"/>
              <a:t>A = Topsoil</a:t>
            </a:r>
            <a:r>
              <a:rPr lang="en-GB" altLang="en-US" dirty="0"/>
              <a:t>, Zone of </a:t>
            </a:r>
            <a:r>
              <a:rPr lang="en-GB" altLang="en-US" dirty="0" smtClean="0"/>
              <a:t>Eluviation (or Depletion) </a:t>
            </a:r>
            <a:r>
              <a:rPr lang="en-GB" altLang="en-US" dirty="0"/>
              <a:t>(</a:t>
            </a:r>
            <a:r>
              <a:rPr lang="en-GB" altLang="en-US" dirty="0" err="1"/>
              <a:t>Ae</a:t>
            </a:r>
            <a:r>
              <a:rPr lang="en-GB" altLang="en-US" dirty="0" smtClean="0"/>
              <a:t>) of clays, humus, Fe/Al oxides</a:t>
            </a:r>
            <a:endParaRPr lang="en-GB" altLang="en-US" dirty="0"/>
          </a:p>
          <a:p>
            <a:pPr>
              <a:spcBef>
                <a:spcPct val="0"/>
              </a:spcBef>
            </a:pPr>
            <a:endParaRPr lang="en-GB" altLang="en-US" dirty="0"/>
          </a:p>
          <a:p>
            <a:pPr>
              <a:spcBef>
                <a:spcPct val="0"/>
              </a:spcBef>
            </a:pPr>
            <a:r>
              <a:rPr lang="en-GB" altLang="en-US" b="1" dirty="0"/>
              <a:t>B = Subsoil,</a:t>
            </a:r>
            <a:r>
              <a:rPr lang="en-GB" altLang="en-US" dirty="0"/>
              <a:t> Zone of </a:t>
            </a:r>
            <a:r>
              <a:rPr lang="en-GB" altLang="en-US" dirty="0" smtClean="0"/>
              <a:t>Illuviation (or Accumulation), enriched in organic matter, humus, clays, Fe/Al oxides (</a:t>
            </a:r>
            <a:r>
              <a:rPr lang="en-GB" altLang="en-US" dirty="0" err="1" smtClean="0"/>
              <a:t>ie</a:t>
            </a:r>
            <a:r>
              <a:rPr lang="en-GB" altLang="en-US" dirty="0" smtClean="0"/>
              <a:t>, from the </a:t>
            </a:r>
            <a:r>
              <a:rPr lang="en-GB" altLang="en-US" dirty="0" err="1" smtClean="0"/>
              <a:t>Ae</a:t>
            </a:r>
            <a:r>
              <a:rPr lang="en-GB" altLang="en-US" dirty="0" smtClean="0"/>
              <a:t> horizon)</a:t>
            </a:r>
            <a:endParaRPr lang="en-GB" altLang="en-US" dirty="0"/>
          </a:p>
          <a:p>
            <a:pPr>
              <a:spcBef>
                <a:spcPct val="0"/>
              </a:spcBef>
            </a:pPr>
            <a:endParaRPr lang="en-GB" altLang="en-US" dirty="0"/>
          </a:p>
          <a:p>
            <a:pPr>
              <a:spcBef>
                <a:spcPct val="0"/>
              </a:spcBef>
            </a:pPr>
            <a:r>
              <a:rPr lang="en-GB" altLang="en-US" b="1" dirty="0"/>
              <a:t>C = Weathered Parent </a:t>
            </a:r>
            <a:r>
              <a:rPr lang="en-GB" altLang="en-US" b="1" dirty="0" smtClean="0"/>
              <a:t>Material</a:t>
            </a:r>
            <a:r>
              <a:rPr lang="en-US" altLang="en-US" dirty="0" smtClean="0"/>
              <a:t>, unaffected by </a:t>
            </a:r>
            <a:r>
              <a:rPr lang="en-US" altLang="en-US" dirty="0" err="1" smtClean="0"/>
              <a:t>pedogenic</a:t>
            </a:r>
            <a:r>
              <a:rPr lang="en-US" altLang="en-US" dirty="0" smtClean="0"/>
              <a:t> processes</a:t>
            </a:r>
          </a:p>
          <a:p>
            <a:pPr>
              <a:spcBef>
                <a:spcPct val="0"/>
              </a:spcBef>
            </a:pPr>
            <a:endParaRPr lang="en-US" altLang="en-US" dirty="0"/>
          </a:p>
          <a:p>
            <a:pPr>
              <a:spcBef>
                <a:spcPct val="0"/>
              </a:spcBef>
            </a:pPr>
            <a:r>
              <a:rPr lang="en-US" altLang="en-US" b="1" dirty="0" smtClean="0"/>
              <a:t>R = Bedrock/regolith</a:t>
            </a:r>
            <a:endParaRPr lang="en-US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667E3-6562-43C9-B99B-619935636244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219200" y="1600200"/>
            <a:ext cx="7086600" cy="401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 altLang="en-US" sz="2400"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2400">
                <a:latin typeface="Comic Sans MS" pitchFamily="66" charset="0"/>
              </a:rPr>
              <a:t>Parent materials (local factor)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2400">
                <a:latin typeface="Comic Sans MS" pitchFamily="66" charset="0"/>
              </a:rPr>
              <a:t>Climate (regional factor)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2400">
                <a:latin typeface="Comic Sans MS" pitchFamily="66" charset="0"/>
              </a:rPr>
              <a:t>Biology (regional or local factor)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2400">
                <a:latin typeface="Comic Sans MS" pitchFamily="66" charset="0"/>
              </a:rPr>
              <a:t>Relief (local factor)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2400">
                <a:latin typeface="Comic Sans MS" pitchFamily="66" charset="0"/>
              </a:rPr>
              <a:t>Time </a:t>
            </a:r>
          </a:p>
          <a:p>
            <a:endParaRPr lang="en-US" altLang="en-US" sz="240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n-US" altLang="en-US" sz="2000">
              <a:latin typeface="Comic Sans MS" pitchFamily="66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990600" y="641350"/>
            <a:ext cx="66024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2800">
                <a:solidFill>
                  <a:srgbClr val="FF0000"/>
                </a:solidFill>
              </a:rPr>
              <a:t>The 5 soil controlling/forming factors:</a:t>
            </a:r>
            <a:endParaRPr lang="en-US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9523A-2F95-4FFF-AF5C-2CA1E48965B4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457200" y="533400"/>
            <a:ext cx="5943600" cy="466725"/>
          </a:xfrm>
          <a:prstGeom prst="rect">
            <a:avLst/>
          </a:prstGeom>
          <a:gradFill rotWithShape="1">
            <a:gsLst>
              <a:gs pos="0">
                <a:srgbClr val="FFE98B"/>
              </a:gs>
              <a:gs pos="100000">
                <a:srgbClr val="F9FFE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Soil-forming factors 1: parent materials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990600"/>
            <a:ext cx="4495800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1pPr>
            <a:lvl2pPr eaLnBrk="0" hangingPunct="0"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2pPr>
            <a:lvl3pPr marL="571500" eaLnBrk="0" hangingPunct="0"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3pPr>
            <a:lvl4pPr marL="685800" eaLnBrk="0" hangingPunct="0"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4pPr>
            <a:lvl5pPr marL="2171700" indent="-342900" eaLnBrk="0" hangingPunct="0"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9pPr>
          </a:lstStyle>
          <a:p>
            <a:pPr eaLnBrk="1" hangingPunct="1">
              <a:spcBef>
                <a:spcPts val="0"/>
              </a:spcBef>
            </a:pPr>
            <a:endParaRPr lang="en-US" altLang="en-US" sz="2400" dirty="0"/>
          </a:p>
          <a:p>
            <a:pPr lvl="1" eaLnBrk="1" hangingPunct="1">
              <a:spcBef>
                <a:spcPts val="0"/>
              </a:spcBef>
            </a:pPr>
            <a:r>
              <a:rPr lang="en-GB" altLang="en-US" sz="2000" dirty="0" smtClean="0"/>
              <a:t>Residual (sedentary) material: </a:t>
            </a:r>
            <a:r>
              <a:rPr lang="en-GB" altLang="en-US" sz="2000" dirty="0" err="1" smtClean="0"/>
              <a:t>eg</a:t>
            </a:r>
            <a:r>
              <a:rPr lang="en-GB" altLang="en-US" sz="2000" dirty="0"/>
              <a:t>, </a:t>
            </a:r>
            <a:r>
              <a:rPr lang="en-GB" altLang="en-US" sz="2000" dirty="0" smtClean="0"/>
              <a:t>weathered bedrock</a:t>
            </a:r>
          </a:p>
          <a:p>
            <a:pPr lvl="1" eaLnBrk="1" hangingPunct="1">
              <a:spcBef>
                <a:spcPts val="0"/>
              </a:spcBef>
            </a:pPr>
            <a:endParaRPr lang="en-GB" altLang="en-US" sz="2000" dirty="0"/>
          </a:p>
          <a:p>
            <a:pPr lvl="1" eaLnBrk="1" hangingPunct="1">
              <a:spcBef>
                <a:spcPts val="0"/>
              </a:spcBef>
            </a:pPr>
            <a:r>
              <a:rPr lang="en-GB" altLang="en-US" sz="2000" dirty="0" smtClean="0"/>
              <a:t>Transported material: </a:t>
            </a:r>
            <a:r>
              <a:rPr lang="en-GB" altLang="en-US" sz="2000" dirty="0" err="1" smtClean="0"/>
              <a:t>eg</a:t>
            </a:r>
            <a:r>
              <a:rPr lang="en-GB" altLang="en-US" sz="2000" dirty="0"/>
              <a:t>, glacial till, alluvium, </a:t>
            </a:r>
            <a:r>
              <a:rPr lang="en-GB" altLang="en-US" sz="2000" dirty="0" err="1"/>
              <a:t>hillwash</a:t>
            </a:r>
            <a:r>
              <a:rPr lang="en-GB" altLang="en-US" sz="2000" dirty="0"/>
              <a:t>, loess, coastal </a:t>
            </a:r>
            <a:r>
              <a:rPr lang="en-GB" altLang="en-US" sz="2000" dirty="0" err="1"/>
              <a:t>deps</a:t>
            </a:r>
            <a:r>
              <a:rPr lang="en-GB" altLang="en-US" sz="2000" dirty="0" smtClean="0"/>
              <a:t>.</a:t>
            </a:r>
          </a:p>
          <a:p>
            <a:pPr lvl="1" eaLnBrk="1" hangingPunct="1">
              <a:spcBef>
                <a:spcPts val="0"/>
              </a:spcBef>
            </a:pPr>
            <a:endParaRPr lang="en-GB" altLang="en-US" sz="2000" dirty="0"/>
          </a:p>
          <a:p>
            <a:pPr lvl="1" eaLnBrk="1" hangingPunct="1">
              <a:spcBef>
                <a:spcPts val="0"/>
              </a:spcBef>
            </a:pPr>
            <a:r>
              <a:rPr lang="en-GB" altLang="en-US" sz="2000" dirty="0" smtClean="0"/>
              <a:t>Accumulated organic material:  </a:t>
            </a:r>
            <a:r>
              <a:rPr lang="en-GB" altLang="en-US" sz="2000" dirty="0" err="1" smtClean="0"/>
              <a:t>eg</a:t>
            </a:r>
            <a:r>
              <a:rPr lang="en-GB" altLang="en-US" sz="2000" dirty="0"/>
              <a:t>, leaf litter</a:t>
            </a:r>
            <a:r>
              <a:rPr lang="en-US" altLang="en-US" sz="1800" dirty="0"/>
              <a:t> </a:t>
            </a:r>
            <a:r>
              <a:rPr lang="en-US" altLang="en-US" sz="2000" dirty="0"/>
              <a:t>	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57200" y="4495800"/>
            <a:ext cx="3733800" cy="21698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1pPr>
            <a:lvl2pPr marL="800100" indent="-342900" eaLnBrk="0" hangingPunct="0"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2pPr>
            <a:lvl3pPr marL="1257300" indent="-342900" eaLnBrk="0" hangingPunct="0"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3pPr>
            <a:lvl4pPr marL="1714500" indent="-342900" eaLnBrk="0" hangingPunct="0"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4pPr>
            <a:lvl5pPr marL="2171700" indent="-342900" eaLnBrk="0" hangingPunct="0"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itchFamily="66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 dirty="0"/>
              <a:t>Key factors of parent material: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 sz="1800" dirty="0"/>
              <a:t>Susceptibility to weathering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 sz="1800" dirty="0"/>
              <a:t>Type of </a:t>
            </a:r>
            <a:r>
              <a:rPr lang="en-US" altLang="en-US" sz="1800" dirty="0" smtClean="0"/>
              <a:t>chemistry</a:t>
            </a:r>
          </a:p>
          <a:p>
            <a:pPr marL="0" indent="0" eaLnBrk="1" hangingPunct="1">
              <a:spcBef>
                <a:spcPct val="50000"/>
              </a:spcBef>
            </a:pPr>
            <a:r>
              <a:rPr lang="en-US" altLang="en-US" sz="1800" dirty="0"/>
              <a:t>e.g. soils formed over limestone </a:t>
            </a:r>
            <a:r>
              <a:rPr lang="en-US" altLang="en-US" sz="1800" dirty="0">
                <a:sym typeface="Wingdings" pitchFamily="2" charset="2"/>
              </a:rPr>
              <a:t>more alkaline than those over </a:t>
            </a:r>
            <a:r>
              <a:rPr lang="en-US" altLang="en-US" sz="1800" dirty="0" smtClean="0">
                <a:sym typeface="Wingdings" pitchFamily="2" charset="2"/>
              </a:rPr>
              <a:t>granite</a:t>
            </a:r>
            <a:endParaRPr lang="en-US" altLang="en-US" sz="1800" dirty="0"/>
          </a:p>
        </p:txBody>
      </p:sp>
      <p:sp>
        <p:nvSpPr>
          <p:cNvPr id="2" name="TextBox 1"/>
          <p:cNvSpPr txBox="1"/>
          <p:nvPr/>
        </p:nvSpPr>
        <p:spPr>
          <a:xfrm>
            <a:off x="5181600" y="1676400"/>
            <a:ext cx="28956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err="1" smtClean="0"/>
              <a:t>Eg</a:t>
            </a:r>
            <a:r>
              <a:rPr lang="en-CA" dirty="0" smtClean="0"/>
              <a:t>, sandstone, Alberta</a:t>
            </a:r>
          </a:p>
          <a:p>
            <a:r>
              <a:rPr lang="en-CA" dirty="0" err="1" smtClean="0"/>
              <a:t>Eg</a:t>
            </a:r>
            <a:r>
              <a:rPr lang="en-CA" dirty="0" smtClean="0"/>
              <a:t>, residuum from weathered rock</a:t>
            </a:r>
          </a:p>
          <a:p>
            <a:r>
              <a:rPr lang="en-CA" dirty="0" err="1" smtClean="0"/>
              <a:t>Eg</a:t>
            </a:r>
            <a:r>
              <a:rPr lang="en-CA" dirty="0" smtClean="0"/>
              <a:t>, Alluvial deposits, Yukon</a:t>
            </a:r>
          </a:p>
          <a:p>
            <a:r>
              <a:rPr lang="en-CA" dirty="0" err="1" smtClean="0"/>
              <a:t>eg</a:t>
            </a:r>
            <a:r>
              <a:rPr lang="en-CA" dirty="0" smtClean="0"/>
              <a:t>, glacial till, sand dunes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C087E-03E2-468D-8110-1A95931A0A06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762000"/>
            <a:ext cx="7696200" cy="685800"/>
          </a:xfrm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en-CA" altLang="en-US" sz="2400">
                <a:latin typeface="Comic Sans MS" pitchFamily="66" charset="0"/>
              </a:rPr>
              <a:t>Mineral material: glacial and non-glacial</a:t>
            </a: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7696200" cy="4800600"/>
          </a:xfrm>
        </p:spPr>
        <p:txBody>
          <a:bodyPr/>
          <a:lstStyle/>
          <a:p>
            <a:pPr lvl="1">
              <a:buFontTx/>
              <a:buNone/>
            </a:pPr>
            <a:r>
              <a:rPr lang="en-CA" altLang="en-US" sz="2400" dirty="0">
                <a:latin typeface="Comic Sans MS" pitchFamily="66" charset="0"/>
              </a:rPr>
              <a:t>Non-Glacial:</a:t>
            </a:r>
          </a:p>
          <a:p>
            <a:pPr lvl="2"/>
            <a:r>
              <a:rPr lang="en-CA" altLang="en-US" sz="2000" dirty="0" smtClean="0">
                <a:latin typeface="Comic Sans MS" pitchFamily="66" charset="0"/>
              </a:rPr>
              <a:t>Exposed bedrock</a:t>
            </a:r>
          </a:p>
          <a:p>
            <a:pPr lvl="2"/>
            <a:r>
              <a:rPr lang="en-CA" altLang="en-US" sz="2000" dirty="0" smtClean="0">
                <a:latin typeface="Comic Sans MS" pitchFamily="66" charset="0"/>
              </a:rPr>
              <a:t>Colluvium </a:t>
            </a:r>
            <a:r>
              <a:rPr lang="en-CA" altLang="en-US" sz="2000" dirty="0">
                <a:latin typeface="Comic Sans MS" pitchFamily="66" charset="0"/>
              </a:rPr>
              <a:t>– </a:t>
            </a:r>
            <a:r>
              <a:rPr lang="en-CA" altLang="en-US" sz="2000" dirty="0" err="1">
                <a:latin typeface="Comic Sans MS" pitchFamily="66" charset="0"/>
              </a:rPr>
              <a:t>hillslope</a:t>
            </a:r>
            <a:r>
              <a:rPr lang="en-CA" altLang="en-US" sz="2000" dirty="0">
                <a:latin typeface="Comic Sans MS" pitchFamily="66" charset="0"/>
              </a:rPr>
              <a:t> sediments (from physical erosion; </a:t>
            </a:r>
            <a:r>
              <a:rPr lang="en-CA" altLang="en-US" sz="2000" dirty="0" err="1">
                <a:latin typeface="Comic Sans MS" pitchFamily="66" charset="0"/>
              </a:rPr>
              <a:t>eg</a:t>
            </a:r>
            <a:r>
              <a:rPr lang="en-CA" altLang="en-US" sz="2000" dirty="0">
                <a:latin typeface="Comic Sans MS" pitchFamily="66" charset="0"/>
              </a:rPr>
              <a:t>, talus, </a:t>
            </a:r>
            <a:r>
              <a:rPr lang="en-CA" altLang="en-US" sz="2000" dirty="0" err="1">
                <a:latin typeface="Comic Sans MS" pitchFamily="66" charset="0"/>
              </a:rPr>
              <a:t>periglacial</a:t>
            </a:r>
            <a:r>
              <a:rPr lang="en-CA" altLang="en-US" sz="2000" dirty="0">
                <a:latin typeface="Comic Sans MS" pitchFamily="66" charset="0"/>
              </a:rPr>
              <a:t> </a:t>
            </a:r>
            <a:r>
              <a:rPr lang="en-CA" altLang="en-US" sz="2000" dirty="0" err="1">
                <a:latin typeface="Comic Sans MS" pitchFamily="66" charset="0"/>
              </a:rPr>
              <a:t>solifluction</a:t>
            </a:r>
            <a:r>
              <a:rPr lang="en-CA" altLang="en-US" sz="2000" dirty="0">
                <a:latin typeface="Comic Sans MS" pitchFamily="66" charset="0"/>
              </a:rPr>
              <a:t>, landslides)</a:t>
            </a:r>
          </a:p>
          <a:p>
            <a:pPr lvl="2"/>
            <a:r>
              <a:rPr lang="en-CA" altLang="en-US" sz="2000" dirty="0">
                <a:latin typeface="Comic Sans MS" pitchFamily="66" charset="0"/>
              </a:rPr>
              <a:t>Alluvium – fluvial/lacustrine/marine sediments (deposited by water)</a:t>
            </a:r>
          </a:p>
          <a:p>
            <a:pPr lvl="2"/>
            <a:endParaRPr lang="en-CA" altLang="en-US" sz="2000" dirty="0">
              <a:latin typeface="Comic Sans MS" pitchFamily="66" charset="0"/>
            </a:endParaRPr>
          </a:p>
          <a:p>
            <a:pPr lvl="1">
              <a:buFontTx/>
              <a:buNone/>
            </a:pPr>
            <a:r>
              <a:rPr lang="en-CA" altLang="en-US" sz="2400" dirty="0">
                <a:latin typeface="Comic Sans MS" pitchFamily="66" charset="0"/>
              </a:rPr>
              <a:t>Glacial: </a:t>
            </a:r>
            <a:r>
              <a:rPr lang="en-CA" altLang="en-US" sz="1800" dirty="0">
                <a:latin typeface="Comic Sans MS" pitchFamily="66" charset="0"/>
              </a:rPr>
              <a:t>Both continental and alpine (somewhat different deposits)</a:t>
            </a:r>
          </a:p>
          <a:p>
            <a:pPr lvl="2"/>
            <a:r>
              <a:rPr lang="en-CA" altLang="en-US" sz="2000" dirty="0">
                <a:latin typeface="Comic Sans MS" pitchFamily="66" charset="0"/>
              </a:rPr>
              <a:t>Glacial till + moraine</a:t>
            </a:r>
          </a:p>
          <a:p>
            <a:pPr lvl="2"/>
            <a:r>
              <a:rPr lang="en-CA" altLang="en-US" sz="2000" dirty="0" err="1">
                <a:latin typeface="Comic Sans MS" pitchFamily="66" charset="0"/>
              </a:rPr>
              <a:t>Glacio</a:t>
            </a:r>
            <a:r>
              <a:rPr lang="en-CA" altLang="en-US" sz="2000" dirty="0">
                <a:latin typeface="Comic Sans MS" pitchFamily="66" charset="0"/>
              </a:rPr>
              <a:t>-fluvial/lacustrine</a:t>
            </a:r>
          </a:p>
          <a:p>
            <a:pPr lvl="2"/>
            <a:r>
              <a:rPr lang="en-CA" altLang="en-US" sz="2000" dirty="0" err="1">
                <a:latin typeface="Comic Sans MS" pitchFamily="66" charset="0"/>
              </a:rPr>
              <a:t>Glacio</a:t>
            </a:r>
            <a:r>
              <a:rPr lang="en-CA" altLang="en-US" sz="2000" dirty="0">
                <a:latin typeface="Comic Sans MS" pitchFamily="66" charset="0"/>
              </a:rPr>
              <a:t>-marine sediments</a:t>
            </a:r>
          </a:p>
          <a:p>
            <a:pPr lvl="3"/>
            <a:endParaRPr lang="en-US" altLang="en-US" sz="1800" dirty="0">
              <a:latin typeface="Comic Sans MS" pitchFamily="66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473034" y="270800"/>
            <a:ext cx="5943600" cy="523220"/>
          </a:xfrm>
          <a:prstGeom prst="rect">
            <a:avLst/>
          </a:prstGeom>
          <a:gradFill rotWithShape="1">
            <a:gsLst>
              <a:gs pos="0">
                <a:srgbClr val="FFE98B"/>
              </a:gs>
              <a:gs pos="100000">
                <a:srgbClr val="F9FFE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800" dirty="0" smtClean="0"/>
              <a:t>Parent materials in Canada</a:t>
            </a:r>
            <a:endParaRPr lang="en-US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E46DC-1C51-4291-BB05-5FFC0E49AAE4}" type="slidenum">
              <a:rPr lang="en-US" altLang="en-US" smtClean="0"/>
              <a:pPr/>
              <a:t>14</a:t>
            </a:fld>
            <a:endParaRPr lang="en-US" altLang="en-US"/>
          </a:p>
        </p:txBody>
      </p:sp>
      <p:sp>
        <p:nvSpPr>
          <p:cNvPr id="5" name="TextBox 4"/>
          <p:cNvSpPr txBox="1"/>
          <p:nvPr/>
        </p:nvSpPr>
        <p:spPr>
          <a:xfrm>
            <a:off x="609600" y="762000"/>
            <a:ext cx="541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Recall rocks in Canada and geological provinces</a:t>
            </a:r>
            <a:endParaRPr lang="en-CA" dirty="0"/>
          </a:p>
        </p:txBody>
      </p:sp>
      <p:pic>
        <p:nvPicPr>
          <p:cNvPr id="6" name="Picture 10" descr="Igneous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004" y="1270000"/>
            <a:ext cx="3962400" cy="528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Sediment rocks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0600" y="3911600"/>
            <a:ext cx="3503814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Met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76107" y="1439487"/>
            <a:ext cx="3352800" cy="246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2616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E46DC-1C51-4291-BB05-5FFC0E49AAE4}" type="slidenum">
              <a:rPr lang="en-US" altLang="en-US" smtClean="0"/>
              <a:pPr/>
              <a:t>15</a:t>
            </a:fld>
            <a:endParaRPr lang="en-US" alt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4245711"/>
              </p:ext>
            </p:extLst>
          </p:nvPr>
        </p:nvGraphicFramePr>
        <p:xfrm>
          <a:off x="1366838" y="1135063"/>
          <a:ext cx="7019925" cy="5153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438" name="PHOTO-PAINT" r:id="rId3" imgW="4505715" imgH="3306900" progId="CorelPHOTOPAINT.Image.13">
                  <p:embed/>
                </p:oleObj>
              </mc:Choice>
              <mc:Fallback>
                <p:oleObj name="PHOTO-PAINT" r:id="rId3" imgW="4505715" imgH="3306900" progId="CorelPHOTOPAINT.Image.1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6838" y="1135063"/>
                        <a:ext cx="7019925" cy="5153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084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2967208"/>
              </p:ext>
            </p:extLst>
          </p:nvPr>
        </p:nvGraphicFramePr>
        <p:xfrm>
          <a:off x="1367174" y="1135268"/>
          <a:ext cx="7019252" cy="515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415" name="PHOTO-PAINT" r:id="rId3" imgW="4505715" imgH="3306900" progId="CorelPHOTOPAINT.Image.13">
                  <p:embed/>
                </p:oleObj>
              </mc:Choice>
              <mc:Fallback>
                <p:oleObj name="PHOTO-PAINT" r:id="rId3" imgW="4505715" imgH="3306900" progId="CorelPHOTOPAINT.Image.1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7174" y="1135268"/>
                        <a:ext cx="7019252" cy="5152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074BB-D49B-4BB9-8638-C555B53E819B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88913"/>
            <a:ext cx="8686800" cy="523875"/>
          </a:xfrm>
        </p:spPr>
        <p:txBody>
          <a:bodyPr/>
          <a:lstStyle/>
          <a:p>
            <a:pPr algn="l"/>
            <a:r>
              <a:rPr lang="en-CA" altLang="en-US" sz="2400" dirty="0">
                <a:latin typeface="Comic Sans MS" pitchFamily="66" charset="0"/>
              </a:rPr>
              <a:t>Parent Material: </a:t>
            </a:r>
            <a:r>
              <a:rPr lang="en-CA" altLang="en-US" sz="2400" dirty="0">
                <a:solidFill>
                  <a:srgbClr val="FF0000"/>
                </a:solidFill>
                <a:latin typeface="Comic Sans MS" pitchFamily="66" charset="0"/>
              </a:rPr>
              <a:t>Bedrock</a:t>
            </a:r>
            <a:endParaRPr lang="en-US" altLang="en-US" sz="24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4036" name="AutoShape 4"/>
          <p:cNvSpPr>
            <a:spLocks noChangeArrowheads="1"/>
          </p:cNvSpPr>
          <p:nvPr/>
        </p:nvSpPr>
        <p:spPr bwMode="auto">
          <a:xfrm>
            <a:off x="4876800" y="228600"/>
            <a:ext cx="3690938" cy="2133600"/>
          </a:xfrm>
          <a:prstGeom prst="wedgeRoundRectCallout">
            <a:avLst>
              <a:gd name="adj1" fmla="val -68796"/>
              <a:gd name="adj2" fmla="val 111310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spcBef>
                <a:spcPct val="0"/>
              </a:spcBef>
            </a:pPr>
            <a:r>
              <a:rPr lang="en-CA" altLang="en-US" b="1"/>
              <a:t>Shield:</a:t>
            </a:r>
            <a:r>
              <a:rPr lang="en-CA" altLang="en-US"/>
              <a:t> Metamorphic and Igneous rock; difficult to erode; minerals do not weather as easily as sedimentary rock; also, consider relief, poor drainage</a:t>
            </a:r>
            <a:endParaRPr lang="en-US" altLang="en-US"/>
          </a:p>
        </p:txBody>
      </p:sp>
      <p:sp>
        <p:nvSpPr>
          <p:cNvPr id="44038" name="AutoShape 6"/>
          <p:cNvSpPr>
            <a:spLocks noChangeArrowheads="1"/>
          </p:cNvSpPr>
          <p:nvPr/>
        </p:nvSpPr>
        <p:spPr bwMode="auto">
          <a:xfrm>
            <a:off x="0" y="1905000"/>
            <a:ext cx="2133600" cy="2819400"/>
          </a:xfrm>
          <a:prstGeom prst="wedgeRoundRectCallout">
            <a:avLst>
              <a:gd name="adj1" fmla="val 63222"/>
              <a:gd name="adj2" fmla="val 20157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spcBef>
                <a:spcPct val="0"/>
              </a:spcBef>
            </a:pPr>
            <a:r>
              <a:rPr lang="en-CA" altLang="en-US" b="1" dirty="0"/>
              <a:t>Cordillera:</a:t>
            </a:r>
            <a:r>
              <a:rPr lang="en-CA" altLang="en-US" dirty="0"/>
              <a:t> mixed rock types, alpine glacial erosion, physiography a bigger factor; also, variable climate conditions </a:t>
            </a:r>
            <a:endParaRPr lang="en-US" altLang="en-US" dirty="0"/>
          </a:p>
        </p:txBody>
      </p:sp>
      <p:sp>
        <p:nvSpPr>
          <p:cNvPr id="44039" name="AutoShape 7"/>
          <p:cNvSpPr>
            <a:spLocks noChangeArrowheads="1"/>
          </p:cNvSpPr>
          <p:nvPr/>
        </p:nvSpPr>
        <p:spPr bwMode="auto">
          <a:xfrm>
            <a:off x="0" y="4787900"/>
            <a:ext cx="3384550" cy="2070100"/>
          </a:xfrm>
          <a:prstGeom prst="wedgeRoundRectCallout">
            <a:avLst>
              <a:gd name="adj1" fmla="val 48247"/>
              <a:gd name="adj2" fmla="val -65334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spcBef>
                <a:spcPct val="0"/>
              </a:spcBef>
            </a:pPr>
            <a:r>
              <a:rPr lang="en-CA" altLang="en-US" b="1" dirty="0"/>
              <a:t>Interior Platform:</a:t>
            </a:r>
            <a:r>
              <a:rPr lang="en-CA" altLang="en-US" dirty="0"/>
              <a:t> Sedimentary rock; easily eroded; undulating topography and climate more favourable for soil development</a:t>
            </a:r>
            <a:endParaRPr lang="en-US" altLang="en-US" dirty="0"/>
          </a:p>
        </p:txBody>
      </p:sp>
      <p:sp>
        <p:nvSpPr>
          <p:cNvPr id="44040" name="AutoShape 8"/>
          <p:cNvSpPr>
            <a:spLocks noChangeArrowheads="1"/>
          </p:cNvSpPr>
          <p:nvPr/>
        </p:nvSpPr>
        <p:spPr bwMode="auto">
          <a:xfrm>
            <a:off x="3432968" y="4983480"/>
            <a:ext cx="3497263" cy="1905000"/>
          </a:xfrm>
          <a:prstGeom prst="wedgeRoundRectCallout">
            <a:avLst>
              <a:gd name="adj1" fmla="val -8453"/>
              <a:gd name="adj2" fmla="val -71842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spcBef>
                <a:spcPct val="0"/>
              </a:spcBef>
            </a:pPr>
            <a:r>
              <a:rPr lang="en-CA" altLang="en-US" b="1"/>
              <a:t>Lowlands:</a:t>
            </a:r>
            <a:r>
              <a:rPr lang="en-CA" altLang="en-US"/>
              <a:t> Sedimentary rock; easily eroded; undulating topography and climate more favourable for soil development (as with Platform)</a:t>
            </a:r>
            <a:endParaRPr lang="en-US" altLang="en-US"/>
          </a:p>
        </p:txBody>
      </p:sp>
      <p:sp>
        <p:nvSpPr>
          <p:cNvPr id="44041" name="AutoShape 9"/>
          <p:cNvSpPr>
            <a:spLocks noChangeArrowheads="1"/>
          </p:cNvSpPr>
          <p:nvPr/>
        </p:nvSpPr>
        <p:spPr bwMode="auto">
          <a:xfrm>
            <a:off x="5181600" y="2514600"/>
            <a:ext cx="3810000" cy="1604963"/>
          </a:xfrm>
          <a:prstGeom prst="wedgeRoundRectCallout">
            <a:avLst>
              <a:gd name="adj1" fmla="val 764"/>
              <a:gd name="adj2" fmla="val 103006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spcBef>
                <a:spcPct val="0"/>
              </a:spcBef>
            </a:pPr>
            <a:r>
              <a:rPr lang="en-CA" altLang="en-US" b="1"/>
              <a:t>Appalachians:</a:t>
            </a:r>
            <a:r>
              <a:rPr lang="en-CA" altLang="en-US"/>
              <a:t> Mixed rock; mountainous to variable topography and climate; mixed environments (low to high favourability)</a:t>
            </a:r>
            <a:endParaRPr lang="en-US" altLang="en-US"/>
          </a:p>
        </p:txBody>
      </p:sp>
      <p:sp>
        <p:nvSpPr>
          <p:cNvPr id="44037" name="AutoShape 5"/>
          <p:cNvSpPr>
            <a:spLocks noChangeArrowheads="1"/>
          </p:cNvSpPr>
          <p:nvPr/>
        </p:nvSpPr>
        <p:spPr bwMode="auto">
          <a:xfrm>
            <a:off x="1353243" y="609600"/>
            <a:ext cx="3028950" cy="1828800"/>
          </a:xfrm>
          <a:prstGeom prst="wedgeRoundRectCallout">
            <a:avLst>
              <a:gd name="adj1" fmla="val 25756"/>
              <a:gd name="adj2" fmla="val 62261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spcBef>
                <a:spcPct val="0"/>
              </a:spcBef>
            </a:pPr>
            <a:r>
              <a:rPr lang="en-CA" altLang="en-US" b="1"/>
              <a:t>Arctic Region:</a:t>
            </a:r>
            <a:r>
              <a:rPr lang="en-CA" altLang="en-US"/>
              <a:t> Sedimentary rock; easier to erode, but poor climate conditions (cold and dry)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680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87D5B-4B3B-4706-8AC3-92D249F151A5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229600" cy="533400"/>
          </a:xfrm>
          <a:ln/>
        </p:spPr>
        <p:txBody>
          <a:bodyPr/>
          <a:lstStyle/>
          <a:p>
            <a:pPr algn="l"/>
            <a:r>
              <a:rPr lang="en-CA" altLang="en-US" sz="2400" dirty="0">
                <a:latin typeface="Comic Sans MS" pitchFamily="66" charset="0"/>
              </a:rPr>
              <a:t>Parent material: </a:t>
            </a:r>
            <a:r>
              <a:rPr lang="en-CA" altLang="en-US" sz="2400" dirty="0">
                <a:solidFill>
                  <a:srgbClr val="FF0000"/>
                </a:solidFill>
                <a:latin typeface="Comic Sans MS" pitchFamily="66" charset="0"/>
              </a:rPr>
              <a:t>glacial deposits</a:t>
            </a:r>
            <a:endParaRPr lang="en-US" alt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897775"/>
            <a:ext cx="632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Recall glacial deposits map</a:t>
            </a:r>
            <a:endParaRPr lang="en-CA" dirty="0"/>
          </a:p>
        </p:txBody>
      </p:sp>
      <p:pic>
        <p:nvPicPr>
          <p:cNvPr id="8" name="Picture 2" descr="C:\Users\Joyce\Desktop\Glaciomarine00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1846" y="3810000"/>
            <a:ext cx="4085706" cy="2920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Joyce\Desktop\moraines00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9199" y="553883"/>
            <a:ext cx="3831389" cy="2982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179388" y="1406525"/>
            <a:ext cx="3744912" cy="923330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CA" altLang="en-US" dirty="0"/>
              <a:t>Vast areas of Canada covered by</a:t>
            </a:r>
            <a:br>
              <a:rPr lang="en-CA" altLang="en-US" dirty="0"/>
            </a:br>
            <a:r>
              <a:rPr lang="en-CA" altLang="en-US" dirty="0"/>
              <a:t>glacial till (sub-glacial, end/terminal moraine)</a:t>
            </a: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179388" y="2755105"/>
            <a:ext cx="3744912" cy="1465263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CA" altLang="en-US" dirty="0" err="1"/>
              <a:t>Glacio</a:t>
            </a:r>
            <a:r>
              <a:rPr lang="en-CA" altLang="en-US" dirty="0"/>
              <a:t>-marine deposits; result of marine inundation prior to </a:t>
            </a:r>
            <a:r>
              <a:rPr lang="en-CA" altLang="en-US" dirty="0" err="1"/>
              <a:t>isostatic</a:t>
            </a:r>
            <a:r>
              <a:rPr lang="en-CA" altLang="en-US" dirty="0"/>
              <a:t> rebound. (e.g. Hudson Bay – Tyrell Sea, St. Lawrence Lowlands – Champlain Sea)</a:t>
            </a:r>
            <a:endParaRPr lang="en-US" altLang="en-US" dirty="0"/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179388" y="4750769"/>
            <a:ext cx="3744912" cy="1190625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CA" altLang="en-US" dirty="0" err="1"/>
              <a:t>Glacio</a:t>
            </a:r>
            <a:r>
              <a:rPr lang="en-CA" altLang="en-US" dirty="0"/>
              <a:t>-lacustrine deposits also quite extensive throughout northern Ontario, Manitoba, and Saskatchewan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9396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75ACB-5B86-46A0-A2B6-995AD9BC2C90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2590800" cy="1395412"/>
          </a:xfrm>
          <a:ln/>
        </p:spPr>
        <p:txBody>
          <a:bodyPr/>
          <a:lstStyle/>
          <a:p>
            <a:pPr algn="l"/>
            <a:r>
              <a:rPr lang="en-CA" altLang="en-US" sz="2400" dirty="0">
                <a:latin typeface="Comic Sans MS" pitchFamily="66" charset="0"/>
              </a:rPr>
              <a:t>Parent material: </a:t>
            </a:r>
            <a:r>
              <a:rPr lang="en-CA" altLang="en-US" sz="2400" dirty="0">
                <a:solidFill>
                  <a:srgbClr val="FF0000"/>
                </a:solidFill>
                <a:latin typeface="Comic Sans MS" pitchFamily="66" charset="0"/>
              </a:rPr>
              <a:t>non-glacial deposits</a:t>
            </a:r>
            <a:endParaRPr lang="en-US" alt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7126" name="Text Box 22"/>
          <p:cNvSpPr txBox="1">
            <a:spLocks noChangeArrowheads="1"/>
          </p:cNvSpPr>
          <p:nvPr/>
        </p:nvSpPr>
        <p:spPr bwMode="auto">
          <a:xfrm>
            <a:off x="3352800" y="228600"/>
            <a:ext cx="5578043" cy="2308324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CA" altLang="en-US" sz="1600" b="1" dirty="0"/>
              <a:t>Alpine Complex</a:t>
            </a:r>
            <a:r>
              <a:rPr lang="en-CA" altLang="en-US" sz="1600" dirty="0"/>
              <a:t> deposits (mix of past glacial and post-glacial erosion/deposition in Cordillera)</a:t>
            </a:r>
          </a:p>
          <a:p>
            <a:pPr>
              <a:spcBef>
                <a:spcPct val="0"/>
              </a:spcBef>
            </a:pPr>
            <a:endParaRPr lang="en-CA" altLang="en-US" sz="1600" dirty="0"/>
          </a:p>
          <a:p>
            <a:pPr>
              <a:spcBef>
                <a:spcPct val="0"/>
              </a:spcBef>
            </a:pPr>
            <a:r>
              <a:rPr lang="en-CA" altLang="en-US" sz="1600" b="1" dirty="0"/>
              <a:t>Alluvial </a:t>
            </a:r>
            <a:r>
              <a:rPr lang="en-CA" altLang="en-US" sz="1600" dirty="0"/>
              <a:t>deposits: (e.g. </a:t>
            </a:r>
            <a:r>
              <a:rPr lang="en-CA" altLang="en-US" sz="1600" dirty="0" err="1"/>
              <a:t>MacKenzie</a:t>
            </a:r>
            <a:r>
              <a:rPr lang="en-CA" altLang="en-US" sz="1600" dirty="0"/>
              <a:t> River Delta)</a:t>
            </a:r>
          </a:p>
          <a:p>
            <a:pPr>
              <a:spcBef>
                <a:spcPct val="0"/>
              </a:spcBef>
            </a:pPr>
            <a:endParaRPr lang="en-CA" altLang="en-US" sz="1600" dirty="0"/>
          </a:p>
          <a:p>
            <a:pPr>
              <a:spcBef>
                <a:spcPct val="0"/>
              </a:spcBef>
            </a:pPr>
            <a:r>
              <a:rPr lang="en-CA" altLang="en-US" sz="1600" b="1" dirty="0" err="1"/>
              <a:t>Colluvial</a:t>
            </a:r>
            <a:r>
              <a:rPr lang="en-CA" altLang="en-US" sz="1600" dirty="0"/>
              <a:t>: Yukon and High Arctic</a:t>
            </a:r>
            <a:br>
              <a:rPr lang="en-CA" altLang="en-US" sz="1600" dirty="0"/>
            </a:br>
            <a:endParaRPr lang="en-CA" altLang="en-US" sz="1600" dirty="0"/>
          </a:p>
          <a:p>
            <a:pPr>
              <a:spcBef>
                <a:spcPct val="0"/>
              </a:spcBef>
            </a:pPr>
            <a:r>
              <a:rPr lang="en-CA" altLang="en-US" sz="1600" b="1" dirty="0"/>
              <a:t>Organics</a:t>
            </a:r>
            <a:r>
              <a:rPr lang="en-CA" altLang="en-US" sz="1600" dirty="0"/>
              <a:t> – MB and James Bay regions</a:t>
            </a:r>
          </a:p>
          <a:p>
            <a:pPr>
              <a:spcBef>
                <a:spcPct val="0"/>
              </a:spcBef>
            </a:pPr>
            <a:endParaRPr lang="en-US" altLang="en-US" sz="1600" dirty="0"/>
          </a:p>
        </p:txBody>
      </p:sp>
      <p:pic>
        <p:nvPicPr>
          <p:cNvPr id="47133" name="Picture 29" descr="C:\CLASSES\2020\Images\soil materials00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399" y="2743200"/>
            <a:ext cx="8772171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DE3A-2EBE-494E-8988-23465033268A}" type="slidenum">
              <a:rPr lang="en-US" altLang="en-US"/>
              <a:pPr/>
              <a:t>19</a:t>
            </a:fld>
            <a:endParaRPr lang="en-US" altLang="en-US"/>
          </a:p>
        </p:txBody>
      </p:sp>
      <p:pic>
        <p:nvPicPr>
          <p:cNvPr id="48153" name="Picture 25" descr="Nporth America black outlin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911" b="43715"/>
          <a:stretch>
            <a:fillRect/>
          </a:stretch>
        </p:blipFill>
        <p:spPr bwMode="auto">
          <a:xfrm>
            <a:off x="0" y="2438400"/>
            <a:ext cx="4191000" cy="313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54" name="Picture 26" descr="Nporth America black outlin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911" b="43715"/>
          <a:stretch>
            <a:fillRect/>
          </a:stretch>
        </p:blipFill>
        <p:spPr bwMode="auto">
          <a:xfrm>
            <a:off x="4648200" y="2514600"/>
            <a:ext cx="4191000" cy="313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135" name="Group 7"/>
          <p:cNvGrpSpPr>
            <a:grpSpLocks/>
          </p:cNvGrpSpPr>
          <p:nvPr/>
        </p:nvGrpSpPr>
        <p:grpSpPr bwMode="auto">
          <a:xfrm>
            <a:off x="1979613" y="2538413"/>
            <a:ext cx="4105275" cy="642937"/>
            <a:chOff x="1247" y="1936"/>
            <a:chExt cx="2586" cy="405"/>
          </a:xfrm>
        </p:grpSpPr>
        <p:sp>
          <p:nvSpPr>
            <p:cNvPr id="48136" name="Text Box 8"/>
            <p:cNvSpPr txBox="1">
              <a:spLocks noChangeArrowheads="1"/>
            </p:cNvSpPr>
            <p:nvPr/>
          </p:nvSpPr>
          <p:spPr bwMode="auto">
            <a:xfrm>
              <a:off x="2245" y="1936"/>
              <a:ext cx="376" cy="237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CA" altLang="en-US" b="1"/>
                <a:t>Low</a:t>
              </a:r>
              <a:endParaRPr lang="en-US" altLang="en-US" b="1"/>
            </a:p>
          </p:txBody>
        </p:sp>
        <p:sp>
          <p:nvSpPr>
            <p:cNvPr id="48137" name="Line 9"/>
            <p:cNvSpPr>
              <a:spLocks noChangeShapeType="1"/>
            </p:cNvSpPr>
            <p:nvPr/>
          </p:nvSpPr>
          <p:spPr bwMode="auto">
            <a:xfrm>
              <a:off x="2653" y="2069"/>
              <a:ext cx="1180" cy="2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8138" name="Line 10"/>
            <p:cNvSpPr>
              <a:spLocks noChangeShapeType="1"/>
            </p:cNvSpPr>
            <p:nvPr/>
          </p:nvSpPr>
          <p:spPr bwMode="auto">
            <a:xfrm flipH="1">
              <a:off x="1247" y="2069"/>
              <a:ext cx="998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48139" name="Group 11"/>
          <p:cNvGrpSpPr>
            <a:grpSpLocks/>
          </p:cNvGrpSpPr>
          <p:nvPr/>
        </p:nvGrpSpPr>
        <p:grpSpPr bwMode="auto">
          <a:xfrm>
            <a:off x="1908175" y="3403600"/>
            <a:ext cx="3959225" cy="930275"/>
            <a:chOff x="1202" y="2481"/>
            <a:chExt cx="2494" cy="586"/>
          </a:xfrm>
        </p:grpSpPr>
        <p:sp>
          <p:nvSpPr>
            <p:cNvPr id="48140" name="Text Box 12"/>
            <p:cNvSpPr txBox="1">
              <a:spLocks noChangeArrowheads="1"/>
            </p:cNvSpPr>
            <p:nvPr/>
          </p:nvSpPr>
          <p:spPr bwMode="auto">
            <a:xfrm>
              <a:off x="2109" y="2481"/>
              <a:ext cx="642" cy="237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CA" altLang="en-US" b="1"/>
                <a:t>Medium</a:t>
              </a:r>
              <a:endParaRPr lang="en-US" altLang="en-US" b="1"/>
            </a:p>
          </p:txBody>
        </p:sp>
        <p:sp>
          <p:nvSpPr>
            <p:cNvPr id="48141" name="Line 13"/>
            <p:cNvSpPr>
              <a:spLocks noChangeShapeType="1"/>
            </p:cNvSpPr>
            <p:nvPr/>
          </p:nvSpPr>
          <p:spPr bwMode="auto">
            <a:xfrm>
              <a:off x="2789" y="2614"/>
              <a:ext cx="907" cy="4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8142" name="Line 14"/>
            <p:cNvSpPr>
              <a:spLocks noChangeShapeType="1"/>
            </p:cNvSpPr>
            <p:nvPr/>
          </p:nvSpPr>
          <p:spPr bwMode="auto">
            <a:xfrm flipH="1">
              <a:off x="1202" y="2568"/>
              <a:ext cx="907" cy="49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48143" name="Group 15"/>
          <p:cNvGrpSpPr>
            <a:grpSpLocks/>
          </p:cNvGrpSpPr>
          <p:nvPr/>
        </p:nvGrpSpPr>
        <p:grpSpPr bwMode="auto">
          <a:xfrm>
            <a:off x="684213" y="4194175"/>
            <a:ext cx="7704137" cy="1004888"/>
            <a:chOff x="431" y="2979"/>
            <a:chExt cx="4853" cy="633"/>
          </a:xfrm>
        </p:grpSpPr>
        <p:sp>
          <p:nvSpPr>
            <p:cNvPr id="48144" name="Text Box 16"/>
            <p:cNvSpPr txBox="1">
              <a:spLocks noChangeArrowheads="1"/>
            </p:cNvSpPr>
            <p:nvPr/>
          </p:nvSpPr>
          <p:spPr bwMode="auto">
            <a:xfrm>
              <a:off x="2245" y="2979"/>
              <a:ext cx="432" cy="237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CA" altLang="en-US" b="1"/>
                <a:t>High</a:t>
              </a:r>
              <a:endParaRPr lang="en-US" altLang="en-US" b="1"/>
            </a:p>
          </p:txBody>
        </p:sp>
        <p:sp>
          <p:nvSpPr>
            <p:cNvPr id="48145" name="Line 17"/>
            <p:cNvSpPr>
              <a:spLocks noChangeShapeType="1"/>
            </p:cNvSpPr>
            <p:nvPr/>
          </p:nvSpPr>
          <p:spPr bwMode="auto">
            <a:xfrm flipV="1">
              <a:off x="2699" y="3022"/>
              <a:ext cx="362" cy="9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8146" name="Line 18"/>
            <p:cNvSpPr>
              <a:spLocks noChangeShapeType="1"/>
            </p:cNvSpPr>
            <p:nvPr/>
          </p:nvSpPr>
          <p:spPr bwMode="auto">
            <a:xfrm flipH="1">
              <a:off x="1927" y="3158"/>
              <a:ext cx="318" cy="45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8147" name="Line 19"/>
            <p:cNvSpPr>
              <a:spLocks noChangeShapeType="1"/>
            </p:cNvSpPr>
            <p:nvPr/>
          </p:nvSpPr>
          <p:spPr bwMode="auto">
            <a:xfrm flipH="1">
              <a:off x="431" y="3113"/>
              <a:ext cx="1814" cy="18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8148" name="Line 20"/>
            <p:cNvSpPr>
              <a:spLocks noChangeShapeType="1"/>
            </p:cNvSpPr>
            <p:nvPr/>
          </p:nvSpPr>
          <p:spPr bwMode="auto">
            <a:xfrm>
              <a:off x="2699" y="3113"/>
              <a:ext cx="2585" cy="31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8149" name="Text Box 21"/>
          <p:cNvSpPr txBox="1">
            <a:spLocks noChangeArrowheads="1"/>
          </p:cNvSpPr>
          <p:nvPr/>
        </p:nvSpPr>
        <p:spPr bwMode="auto">
          <a:xfrm>
            <a:off x="1330325" y="1203325"/>
            <a:ext cx="16017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CA" altLang="en-US" b="1"/>
              <a:t>Temperature</a:t>
            </a:r>
            <a:endParaRPr lang="en-US" altLang="en-US" b="1"/>
          </a:p>
        </p:txBody>
      </p:sp>
      <p:sp>
        <p:nvSpPr>
          <p:cNvPr id="48150" name="Text Box 22"/>
          <p:cNvSpPr txBox="1">
            <a:spLocks noChangeArrowheads="1"/>
          </p:cNvSpPr>
          <p:nvPr/>
        </p:nvSpPr>
        <p:spPr bwMode="auto">
          <a:xfrm>
            <a:off x="6030913" y="1171575"/>
            <a:ext cx="15573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CA" altLang="en-US" b="1"/>
              <a:t>Precipitation</a:t>
            </a:r>
            <a:endParaRPr lang="en-US" altLang="en-US" b="1"/>
          </a:p>
        </p:txBody>
      </p:sp>
      <p:sp>
        <p:nvSpPr>
          <p:cNvPr id="48151" name="Text Box 23"/>
          <p:cNvSpPr txBox="1">
            <a:spLocks noChangeArrowheads="1"/>
          </p:cNvSpPr>
          <p:nvPr/>
        </p:nvSpPr>
        <p:spPr bwMode="auto">
          <a:xfrm>
            <a:off x="468313" y="5954713"/>
            <a:ext cx="8655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CA" altLang="en-US"/>
              <a:t>Long term climate patterns act upon the available parent material at surface to</a:t>
            </a:r>
          </a:p>
          <a:p>
            <a:pPr>
              <a:spcBef>
                <a:spcPct val="0"/>
              </a:spcBef>
            </a:pPr>
            <a:r>
              <a:rPr lang="en-CA" altLang="en-US"/>
              <a:t>develop Canada’s soil types and regions over long periods of time. </a:t>
            </a:r>
            <a:endParaRPr lang="en-US" altLang="en-US"/>
          </a:p>
        </p:txBody>
      </p:sp>
      <p:sp>
        <p:nvSpPr>
          <p:cNvPr id="48152" name="Text Box 24"/>
          <p:cNvSpPr txBox="1">
            <a:spLocks noChangeArrowheads="1"/>
          </p:cNvSpPr>
          <p:nvPr/>
        </p:nvSpPr>
        <p:spPr bwMode="auto">
          <a:xfrm>
            <a:off x="457200" y="381000"/>
            <a:ext cx="8153400" cy="461665"/>
          </a:xfrm>
          <a:prstGeom prst="rect">
            <a:avLst/>
          </a:prstGeom>
          <a:gradFill rotWithShape="1">
            <a:gsLst>
              <a:gs pos="0">
                <a:srgbClr val="FFE98B"/>
              </a:gs>
              <a:gs pos="100000">
                <a:srgbClr val="F9FFE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400" dirty="0"/>
              <a:t>Soil-forming factors 2: Climatic conditions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3C56D-3EE8-4BD5-A99F-1EE2688DD1BD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457200" y="381000"/>
            <a:ext cx="8229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n-CA" altLang="en-US" sz="2400">
                <a:latin typeface="Comic Sans MS" pitchFamily="66" charset="0"/>
              </a:rPr>
              <a:t>Climate + Biology</a:t>
            </a:r>
            <a:endParaRPr lang="en-US" altLang="en-US" sz="2000">
              <a:latin typeface="Comic Sans MS" pitchFamily="66" charset="0"/>
            </a:endParaRP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1143000" y="1143000"/>
            <a:ext cx="6019800" cy="366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Temperature + Precipitation</a:t>
            </a:r>
          </a:p>
          <a:p>
            <a:pPr>
              <a:spcBef>
                <a:spcPct val="50000"/>
              </a:spcBef>
            </a:pPr>
            <a:r>
              <a:rPr lang="en-US" altLang="en-US">
                <a:latin typeface="Comic Sans MS" pitchFamily="66" charset="0"/>
              </a:rPr>
              <a:t>		Absolute values, ranges, variability</a:t>
            </a:r>
          </a:p>
          <a:p>
            <a:pPr>
              <a:spcBef>
                <a:spcPct val="50000"/>
              </a:spcBef>
              <a:buFontTx/>
              <a:buChar char="•"/>
            </a:pPr>
            <a:endParaRPr lang="en-US" altLang="en-US"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endParaRPr lang="en-US" altLang="en-US"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endParaRPr lang="en-US" altLang="en-US"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Macro-biology (Vegetation, Fauna)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Micro-biology (Bacteria, Cyanobacteria, Fungi)</a:t>
            </a:r>
          </a:p>
          <a:p>
            <a:pPr>
              <a:spcBef>
                <a:spcPct val="50000"/>
              </a:spcBef>
            </a:pPr>
            <a:endParaRPr lang="en-US" altLang="en-US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n-US" altLang="en-US">
              <a:latin typeface="Comic Sans MS" pitchFamily="66" charset="0"/>
            </a:endParaRPr>
          </a:p>
        </p:txBody>
      </p:sp>
      <p:sp>
        <p:nvSpPr>
          <p:cNvPr id="26633" name="AutoShape 9"/>
          <p:cNvSpPr>
            <a:spLocks noChangeArrowheads="1"/>
          </p:cNvSpPr>
          <p:nvPr/>
        </p:nvSpPr>
        <p:spPr bwMode="auto">
          <a:xfrm>
            <a:off x="3048000" y="2133600"/>
            <a:ext cx="1143000" cy="8382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8A992-3FA9-406D-9F59-D3FC77FD9DA4}" type="slidenum">
              <a:rPr lang="en-US" altLang="en-US"/>
              <a:pPr/>
              <a:t>21</a:t>
            </a:fld>
            <a:endParaRPr lang="en-US" altLang="en-US"/>
          </a:p>
        </p:txBody>
      </p:sp>
      <p:pic>
        <p:nvPicPr>
          <p:cNvPr id="49170" name="Picture 18" descr="Forest map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0" y="1143000"/>
            <a:ext cx="6570663" cy="542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69" name="Text Box 17"/>
          <p:cNvSpPr txBox="1">
            <a:spLocks noChangeArrowheads="1"/>
          </p:cNvSpPr>
          <p:nvPr/>
        </p:nvSpPr>
        <p:spPr bwMode="auto">
          <a:xfrm>
            <a:off x="457200" y="381000"/>
            <a:ext cx="7467600" cy="466725"/>
          </a:xfrm>
          <a:prstGeom prst="rect">
            <a:avLst/>
          </a:prstGeom>
          <a:gradFill rotWithShape="1">
            <a:gsLst>
              <a:gs pos="0">
                <a:srgbClr val="FFE98B"/>
              </a:gs>
              <a:gs pos="100000">
                <a:srgbClr val="F9FFE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Soil-forming factors 3: Biology (regional + local)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2902E-958B-4C93-BE4B-3A98A236CD7C}" type="slidenum">
              <a:rPr lang="en-US" altLang="en-US"/>
              <a:pPr/>
              <a:t>22</a:t>
            </a:fld>
            <a:endParaRPr lang="en-US" altLang="en-US"/>
          </a:p>
        </p:txBody>
      </p:sp>
      <p:pic>
        <p:nvPicPr>
          <p:cNvPr id="50189" name="Picture 13" descr="Soil map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1066800"/>
            <a:ext cx="805180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550863" y="457200"/>
            <a:ext cx="1901825" cy="835025"/>
          </a:xfrm>
          <a:prstGeom prst="rect">
            <a:avLst/>
          </a:prstGeom>
          <a:solidFill>
            <a:schemeClr val="bg1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CA" altLang="en-US" sz="2400" b="1"/>
              <a:t>Soil Orders</a:t>
            </a:r>
            <a:br>
              <a:rPr lang="en-CA" altLang="en-US" sz="2400" b="1"/>
            </a:br>
            <a:r>
              <a:rPr lang="en-CA" altLang="en-US" sz="2400" b="1"/>
              <a:t>of Canada</a:t>
            </a:r>
            <a:endParaRPr lang="en-US" altLang="en-US" sz="2400" b="1"/>
          </a:p>
        </p:txBody>
      </p:sp>
      <p:sp>
        <p:nvSpPr>
          <p:cNvPr id="50188" name="Text Box 12"/>
          <p:cNvSpPr txBox="1">
            <a:spLocks noChangeArrowheads="1"/>
          </p:cNvSpPr>
          <p:nvPr/>
        </p:nvSpPr>
        <p:spPr bwMode="auto">
          <a:xfrm>
            <a:off x="228600" y="6477000"/>
            <a:ext cx="7162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Agriculture and Agri-foods Canada,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B38E6-B2C6-4E54-ADF6-FEF8BDAF6BDD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304800" y="4052888"/>
            <a:ext cx="40386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Soil Profile of aspen stand, Alaska</a:t>
            </a: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228600" y="2986088"/>
            <a:ext cx="5867400" cy="86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Influence of Biology: local scale</a:t>
            </a:r>
          </a:p>
          <a:p>
            <a:r>
              <a:rPr lang="en-US" altLang="en-US"/>
              <a:t>Soil Profile of black spruce stand, Alaska</a:t>
            </a: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457200" y="457200"/>
            <a:ext cx="5562600" cy="86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Influence of Biology: regional scale</a:t>
            </a:r>
          </a:p>
          <a:p>
            <a:r>
              <a:rPr lang="en-US" altLang="en-US"/>
              <a:t>Matching patterns of forests and soils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C43F6-6824-45EE-B849-5B226CC8E414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457200" y="990600"/>
            <a:ext cx="3581400" cy="1585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 altLang="en-US" sz="2400">
              <a:latin typeface="Comic Sans MS" pitchFamily="66" charset="0"/>
            </a:endParaRPr>
          </a:p>
          <a:p>
            <a:r>
              <a:rPr lang="en-GB" altLang="en-US">
                <a:latin typeface="Comic Sans MS" pitchFamily="66" charset="0"/>
              </a:rPr>
              <a:t>Topography</a:t>
            </a:r>
          </a:p>
          <a:p>
            <a:r>
              <a:rPr lang="en-GB" altLang="en-US">
                <a:latin typeface="Comic Sans MS" pitchFamily="66" charset="0"/>
              </a:rPr>
              <a:t>Drainage</a:t>
            </a:r>
          </a:p>
          <a:p>
            <a:r>
              <a:rPr lang="en-GB" altLang="en-US">
                <a:latin typeface="Comic Sans MS" pitchFamily="66" charset="0"/>
              </a:rPr>
              <a:t>Erosion</a:t>
            </a:r>
            <a:endParaRPr lang="en-US" altLang="en-US" sz="2000">
              <a:latin typeface="Comic Sans MS" pitchFamily="66" charset="0"/>
            </a:endParaRPr>
          </a:p>
          <a:p>
            <a:r>
              <a:rPr lang="en-US" altLang="en-US" sz="2000">
                <a:latin typeface="Comic Sans MS" pitchFamily="66" charset="0"/>
              </a:rPr>
              <a:t>	 </a:t>
            </a: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457200" y="533400"/>
            <a:ext cx="7467600" cy="466725"/>
          </a:xfrm>
          <a:prstGeom prst="rect">
            <a:avLst/>
          </a:prstGeom>
          <a:gradFill rotWithShape="1">
            <a:gsLst>
              <a:gs pos="0">
                <a:srgbClr val="FFE98B"/>
              </a:gs>
              <a:gs pos="100000">
                <a:srgbClr val="F9FFE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Soil-forming factors 4: Relief (local)</a:t>
            </a:r>
          </a:p>
        </p:txBody>
      </p:sp>
      <p:sp>
        <p:nvSpPr>
          <p:cNvPr id="5" name="AutoShape 11"/>
          <p:cNvSpPr>
            <a:spLocks noChangeArrowheads="1"/>
          </p:cNvSpPr>
          <p:nvPr/>
        </p:nvSpPr>
        <p:spPr bwMode="auto">
          <a:xfrm>
            <a:off x="374073" y="3429000"/>
            <a:ext cx="2819400" cy="1562100"/>
          </a:xfrm>
          <a:prstGeom prst="wedgeEllipseCallout">
            <a:avLst>
              <a:gd name="adj1" fmla="val -10549"/>
              <a:gd name="adj2" fmla="val -118502"/>
            </a:avLst>
          </a:prstGeom>
          <a:gradFill rotWithShape="1">
            <a:gsLst>
              <a:gs pos="0">
                <a:srgbClr val="FFCC00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 dirty="0" smtClean="0"/>
              <a:t>Examples of where these might be important?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DC6C-41E1-4753-B1AB-AA1D857A02FE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3352800" y="990600"/>
            <a:ext cx="342900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latin typeface="Comic Sans MS" pitchFamily="66" charset="0"/>
              </a:rPr>
              <a:t>... creation of ...</a:t>
            </a:r>
          </a:p>
          <a:p>
            <a:pPr lvl="1">
              <a:buFontTx/>
              <a:buChar char="•"/>
            </a:pPr>
            <a:r>
              <a:rPr lang="en-GB" altLang="en-US">
                <a:latin typeface="Comic Sans MS" pitchFamily="66" charset="0"/>
              </a:rPr>
              <a:t>	Primary minerals</a:t>
            </a:r>
            <a:endParaRPr lang="en-US" altLang="en-US">
              <a:latin typeface="Comic Sans MS" pitchFamily="66" charset="0"/>
            </a:endParaRPr>
          </a:p>
          <a:p>
            <a:pPr lvl="1"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	Secondary minerals</a:t>
            </a:r>
          </a:p>
          <a:p>
            <a:pPr lvl="1"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	Horizons</a:t>
            </a:r>
          </a:p>
          <a:p>
            <a:r>
              <a:rPr lang="en-US" altLang="en-US">
                <a:latin typeface="Comic Sans MS" pitchFamily="66" charset="0"/>
              </a:rPr>
              <a:t>	 </a:t>
            </a:r>
          </a:p>
        </p:txBody>
      </p:sp>
      <p:pic>
        <p:nvPicPr>
          <p:cNvPr id="61448" name="Picture 8" descr="Fig2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2514600"/>
            <a:ext cx="6400800" cy="402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7" name="AutoShape 7"/>
          <p:cNvSpPr>
            <a:spLocks noChangeArrowheads="1"/>
          </p:cNvSpPr>
          <p:nvPr/>
        </p:nvSpPr>
        <p:spPr bwMode="auto">
          <a:xfrm>
            <a:off x="6172200" y="1676400"/>
            <a:ext cx="2971800" cy="1752600"/>
          </a:xfrm>
          <a:prstGeom prst="wedgeEllipseCallout">
            <a:avLst>
              <a:gd name="adj1" fmla="val 47597"/>
              <a:gd name="adj2" fmla="val -105708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spcBef>
                <a:spcPct val="0"/>
              </a:spcBef>
            </a:pPr>
            <a:endParaRPr lang="en-US" altLang="en-US" sz="2000"/>
          </a:p>
          <a:p>
            <a:pPr algn="ctr">
              <a:spcBef>
                <a:spcPct val="0"/>
              </a:spcBef>
            </a:pPr>
            <a:r>
              <a:rPr lang="en-US" altLang="en-US" sz="2000"/>
              <a:t>When did the ice melt?</a:t>
            </a:r>
          </a:p>
        </p:txBody>
      </p:sp>
      <p:sp>
        <p:nvSpPr>
          <p:cNvPr id="61449" name="Text Box 9"/>
          <p:cNvSpPr txBox="1">
            <a:spLocks noChangeArrowheads="1"/>
          </p:cNvSpPr>
          <p:nvPr/>
        </p:nvSpPr>
        <p:spPr bwMode="auto">
          <a:xfrm>
            <a:off x="6705600" y="5410200"/>
            <a:ext cx="1600200" cy="119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w = white</a:t>
            </a:r>
          </a:p>
          <a:p>
            <a:r>
              <a:rPr lang="en-US" altLang="en-US"/>
              <a:t>t = clay</a:t>
            </a:r>
          </a:p>
          <a:p>
            <a:r>
              <a:rPr lang="en-US" altLang="en-US"/>
              <a:t>e = eluviated</a:t>
            </a:r>
          </a:p>
        </p:txBody>
      </p:sp>
      <p:sp>
        <p:nvSpPr>
          <p:cNvPr id="61450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7467600" cy="466725"/>
          </a:xfrm>
          <a:prstGeom prst="rect">
            <a:avLst/>
          </a:prstGeom>
          <a:gradFill rotWithShape="1">
            <a:gsLst>
              <a:gs pos="0">
                <a:srgbClr val="FFE98B"/>
              </a:gs>
              <a:gs pos="100000">
                <a:srgbClr val="F9FFE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Soil-forming factors 5: Time</a:t>
            </a:r>
          </a:p>
        </p:txBody>
      </p:sp>
      <p:sp>
        <p:nvSpPr>
          <p:cNvPr id="61445" name="AutoShape 5"/>
          <p:cNvSpPr>
            <a:spLocks noChangeArrowheads="1"/>
          </p:cNvSpPr>
          <p:nvPr/>
        </p:nvSpPr>
        <p:spPr bwMode="auto">
          <a:xfrm>
            <a:off x="228600" y="914400"/>
            <a:ext cx="2971800" cy="1752600"/>
          </a:xfrm>
          <a:prstGeom prst="wedgeEllipseCallout">
            <a:avLst>
              <a:gd name="adj1" fmla="val -56519"/>
              <a:gd name="adj2" fmla="val 92755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spcBef>
                <a:spcPct val="0"/>
              </a:spcBef>
            </a:pPr>
            <a:endParaRPr lang="en-US" altLang="en-US" sz="2000"/>
          </a:p>
          <a:p>
            <a:pPr algn="ctr">
              <a:spcBef>
                <a:spcPct val="0"/>
              </a:spcBef>
            </a:pPr>
            <a:r>
              <a:rPr lang="en-US" altLang="en-US" sz="2000"/>
              <a:t>How long has Canada had?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EB409-FBCA-4810-AA20-EAC55590953F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62475" name="Text Box 11"/>
          <p:cNvSpPr txBox="1">
            <a:spLocks noChangeArrowheads="1"/>
          </p:cNvSpPr>
          <p:nvPr/>
        </p:nvSpPr>
        <p:spPr bwMode="auto">
          <a:xfrm>
            <a:off x="1371600" y="685800"/>
            <a:ext cx="3124200" cy="2911475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/>
              <a:t>Age of soil depends where you are!</a:t>
            </a:r>
          </a:p>
          <a:p>
            <a:r>
              <a:rPr lang="en-US" altLang="en-US"/>
              <a:t>~6 ka for Labrador</a:t>
            </a:r>
          </a:p>
          <a:p>
            <a:r>
              <a:rPr lang="en-US" altLang="en-US"/>
              <a:t>~10 ka for Shield</a:t>
            </a:r>
          </a:p>
          <a:p>
            <a:r>
              <a:rPr lang="en-US" altLang="en-US"/>
              <a:t>~12 ka for Prairies and Cordillera</a:t>
            </a:r>
          </a:p>
          <a:p>
            <a:r>
              <a:rPr lang="en-US" altLang="en-US"/>
              <a:t>~14 ka for ice-free corridor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1839</TotalTime>
  <Words>1075</Words>
  <Application>Microsoft Office PowerPoint</Application>
  <PresentationFormat>On-screen Show (4:3)</PresentationFormat>
  <Paragraphs>248</Paragraphs>
  <Slides>26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8" baseType="lpstr">
      <vt:lpstr>Default Design</vt:lpstr>
      <vt:lpstr>PHOTO-PAINT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Mineral material: glacial and non-glacial</vt:lpstr>
      <vt:lpstr>PowerPoint Presentation</vt:lpstr>
      <vt:lpstr>PowerPoint Presentation</vt:lpstr>
      <vt:lpstr>Parent Material: Bedrock</vt:lpstr>
      <vt:lpstr>Parent material: glacial deposits</vt:lpstr>
      <vt:lpstr>Parent material: non-glacial deposits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Carleton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Joyce Lundberg</dc:creator>
  <cp:lastModifiedBy>t</cp:lastModifiedBy>
  <cp:revision>48</cp:revision>
  <cp:lastPrinted>2013-11-18T07:27:04Z</cp:lastPrinted>
  <dcterms:created xsi:type="dcterms:W3CDTF">2008-09-01T16:56:33Z</dcterms:created>
  <dcterms:modified xsi:type="dcterms:W3CDTF">2013-11-18T07:34:16Z</dcterms:modified>
</cp:coreProperties>
</file>