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5" r:id="rId1"/>
  </p:sldMasterIdLst>
  <p:notesMasterIdLst>
    <p:notesMasterId r:id="rId54"/>
  </p:notesMasterIdLst>
  <p:handoutMasterIdLst>
    <p:handoutMasterId r:id="rId55"/>
  </p:handoutMasterIdLst>
  <p:sldIdLst>
    <p:sldId id="260" r:id="rId2"/>
    <p:sldId id="556" r:id="rId3"/>
    <p:sldId id="363" r:id="rId4"/>
    <p:sldId id="561" r:id="rId5"/>
    <p:sldId id="514" r:id="rId6"/>
    <p:sldId id="515" r:id="rId7"/>
    <p:sldId id="538" r:id="rId8"/>
    <p:sldId id="549" r:id="rId9"/>
    <p:sldId id="516" r:id="rId10"/>
    <p:sldId id="565" r:id="rId11"/>
    <p:sldId id="550" r:id="rId12"/>
    <p:sldId id="512" r:id="rId13"/>
    <p:sldId id="539" r:id="rId14"/>
    <p:sldId id="551" r:id="rId15"/>
    <p:sldId id="517" r:id="rId16"/>
    <p:sldId id="552" r:id="rId17"/>
    <p:sldId id="540" r:id="rId18"/>
    <p:sldId id="567" r:id="rId19"/>
    <p:sldId id="553" r:id="rId20"/>
    <p:sldId id="566" r:id="rId21"/>
    <p:sldId id="569" r:id="rId22"/>
    <p:sldId id="518" r:id="rId23"/>
    <p:sldId id="554" r:id="rId24"/>
    <p:sldId id="541" r:id="rId25"/>
    <p:sldId id="555" r:id="rId26"/>
    <p:sldId id="570" r:id="rId27"/>
    <p:sldId id="563" r:id="rId28"/>
    <p:sldId id="562" r:id="rId29"/>
    <p:sldId id="564" r:id="rId30"/>
    <p:sldId id="519" r:id="rId31"/>
    <p:sldId id="520" r:id="rId32"/>
    <p:sldId id="548" r:id="rId33"/>
    <p:sldId id="542" r:id="rId34"/>
    <p:sldId id="521" r:id="rId35"/>
    <p:sldId id="547" r:id="rId36"/>
    <p:sldId id="546" r:id="rId37"/>
    <p:sldId id="522" r:id="rId38"/>
    <p:sldId id="523" r:id="rId39"/>
    <p:sldId id="524" r:id="rId40"/>
    <p:sldId id="560" r:id="rId41"/>
    <p:sldId id="525" r:id="rId42"/>
    <p:sldId id="543" r:id="rId43"/>
    <p:sldId id="526" r:id="rId44"/>
    <p:sldId id="527" r:id="rId45"/>
    <p:sldId id="544" r:id="rId46"/>
    <p:sldId id="557" r:id="rId47"/>
    <p:sldId id="528" r:id="rId48"/>
    <p:sldId id="529" r:id="rId49"/>
    <p:sldId id="530" r:id="rId50"/>
    <p:sldId id="545" r:id="rId51"/>
    <p:sldId id="537" r:id="rId52"/>
    <p:sldId id="401" r:id="rId53"/>
  </p:sldIdLst>
  <p:sldSz cx="9144000" cy="6858000" type="screen4x3"/>
  <p:notesSz cx="6858000" cy="100584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588" autoAdjust="0"/>
    <p:restoredTop sz="93011" autoAdjust="0"/>
  </p:normalViewPr>
  <p:slideViewPr>
    <p:cSldViewPr>
      <p:cViewPr varScale="1">
        <p:scale>
          <a:sx n="73" d="100"/>
          <a:sy n="73" d="100"/>
        </p:scale>
        <p:origin x="-1932" y="-102"/>
      </p:cViewPr>
      <p:guideLst>
        <p:guide orient="horz" pos="2160"/>
        <p:guide pos="2880"/>
      </p:guideLst>
    </p:cSldViewPr>
  </p:slideViewPr>
  <p:notesTextViewPr>
    <p:cViewPr>
      <p:scale>
        <a:sx n="100" d="100"/>
        <a:sy n="100" d="100"/>
      </p:scale>
      <p:origin x="0" y="0"/>
    </p:cViewPr>
  </p:notesTextViewPr>
  <p:sorterViewPr>
    <p:cViewPr>
      <p:scale>
        <a:sx n="75" d="100"/>
        <a:sy n="75" d="100"/>
      </p:scale>
      <p:origin x="0" y="1962"/>
    </p:cViewPr>
  </p:sorterViewPr>
  <p:notesViewPr>
    <p:cSldViewPr>
      <p:cViewPr varScale="1">
        <p:scale>
          <a:sx n="50" d="100"/>
          <a:sy n="50" d="100"/>
        </p:scale>
        <p:origin x="-2970" y="-108"/>
      </p:cViewPr>
      <p:guideLst>
        <p:guide orient="horz" pos="3168"/>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4995" name="Rectangle 3"/>
          <p:cNvSpPr>
            <a:spLocks noGrp="1" noChangeArrowheads="1"/>
          </p:cNvSpPr>
          <p:nvPr>
            <p:ph type="dt" sz="quarter" idx="1"/>
          </p:nvPr>
        </p:nvSpPr>
        <p:spPr bwMode="auto">
          <a:xfrm>
            <a:off x="3884613"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84996" name="Rectangle 4"/>
          <p:cNvSpPr>
            <a:spLocks noGrp="1" noChangeArrowheads="1"/>
          </p:cNvSpPr>
          <p:nvPr>
            <p:ph type="ftr" sz="quarter" idx="2"/>
          </p:nvPr>
        </p:nvSpPr>
        <p:spPr bwMode="auto">
          <a:xfrm>
            <a:off x="0"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4997" name="Rectangle 5"/>
          <p:cNvSpPr>
            <a:spLocks noGrp="1" noChangeArrowheads="1"/>
          </p:cNvSpPr>
          <p:nvPr>
            <p:ph type="sldNum" sz="quarter" idx="3"/>
          </p:nvPr>
        </p:nvSpPr>
        <p:spPr bwMode="auto">
          <a:xfrm>
            <a:off x="3884613"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F71BF05D-150F-40BD-8326-F58FC5CC4A3D}"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pPr>
              <a:defRPr/>
            </a:pPr>
            <a:endParaRPr lang="en-CA"/>
          </a:p>
        </p:txBody>
      </p:sp>
      <p:sp>
        <p:nvSpPr>
          <p:cNvPr id="3" name="Date Placeholder 2"/>
          <p:cNvSpPr>
            <a:spLocks noGrp="1"/>
          </p:cNvSpPr>
          <p:nvPr>
            <p:ph type="dt" idx="1"/>
          </p:nvPr>
        </p:nvSpPr>
        <p:spPr>
          <a:xfrm>
            <a:off x="3884613" y="0"/>
            <a:ext cx="2971800" cy="503238"/>
          </a:xfrm>
          <a:prstGeom prst="rect">
            <a:avLst/>
          </a:prstGeom>
        </p:spPr>
        <p:txBody>
          <a:bodyPr vert="horz" lIns="91440" tIns="45720" rIns="91440" bIns="45720" rtlCol="0"/>
          <a:lstStyle>
            <a:lvl1pPr algn="r">
              <a:defRPr sz="1200"/>
            </a:lvl1pPr>
          </a:lstStyle>
          <a:p>
            <a:pPr>
              <a:defRPr/>
            </a:pPr>
            <a:fld id="{2F406A52-E8FF-4134-851E-9EB3A67020D6}" type="datetimeFigureOut">
              <a:rPr lang="en-CA"/>
              <a:pPr>
                <a:defRPr/>
              </a:pPr>
              <a:t>04/02/2013</a:t>
            </a:fld>
            <a:endParaRPr lang="en-CA"/>
          </a:p>
        </p:txBody>
      </p:sp>
      <p:sp>
        <p:nvSpPr>
          <p:cNvPr id="4" name="Slide Image Placeholder 3"/>
          <p:cNvSpPr>
            <a:spLocks noGrp="1" noRot="1" noChangeAspect="1"/>
          </p:cNvSpPr>
          <p:nvPr>
            <p:ph type="sldImg" idx="2"/>
          </p:nvPr>
        </p:nvSpPr>
        <p:spPr>
          <a:xfrm>
            <a:off x="914400" y="754063"/>
            <a:ext cx="5029200" cy="3771900"/>
          </a:xfrm>
          <a:prstGeom prst="rect">
            <a:avLst/>
          </a:prstGeom>
          <a:noFill/>
          <a:ln w="12700">
            <a:solidFill>
              <a:prstClr val="black"/>
            </a:solidFill>
          </a:ln>
        </p:spPr>
        <p:txBody>
          <a:bodyPr vert="horz" lIns="91440" tIns="45720" rIns="91440" bIns="45720" rtlCol="0" anchor="ctr"/>
          <a:lstStyle/>
          <a:p>
            <a:pPr lvl="0"/>
            <a:endParaRPr lang="en-CA" noProof="0" smtClean="0"/>
          </a:p>
        </p:txBody>
      </p:sp>
      <p:sp>
        <p:nvSpPr>
          <p:cNvPr id="5" name="Notes Placeholder 4"/>
          <p:cNvSpPr>
            <a:spLocks noGrp="1"/>
          </p:cNvSpPr>
          <p:nvPr>
            <p:ph type="body" sz="quarter" idx="3"/>
          </p:nvPr>
        </p:nvSpPr>
        <p:spPr>
          <a:xfrm>
            <a:off x="685800" y="4778375"/>
            <a:ext cx="5486400" cy="45259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a:xfrm>
            <a:off x="0" y="9553575"/>
            <a:ext cx="2971800" cy="503238"/>
          </a:xfrm>
          <a:prstGeom prst="rect">
            <a:avLst/>
          </a:prstGeom>
        </p:spPr>
        <p:txBody>
          <a:bodyPr vert="horz" lIns="91440" tIns="45720" rIns="91440" bIns="45720" rtlCol="0" anchor="b"/>
          <a:lstStyle>
            <a:lvl1pPr algn="l">
              <a:defRPr sz="1200"/>
            </a:lvl1pPr>
          </a:lstStyle>
          <a:p>
            <a:pPr>
              <a:defRPr/>
            </a:pPr>
            <a:endParaRPr lang="en-CA"/>
          </a:p>
        </p:txBody>
      </p:sp>
      <p:sp>
        <p:nvSpPr>
          <p:cNvPr id="7" name="Slide Number Placeholder 6"/>
          <p:cNvSpPr>
            <a:spLocks noGrp="1"/>
          </p:cNvSpPr>
          <p:nvPr>
            <p:ph type="sldNum" sz="quarter" idx="5"/>
          </p:nvPr>
        </p:nvSpPr>
        <p:spPr>
          <a:xfrm>
            <a:off x="3884613" y="9553575"/>
            <a:ext cx="2971800" cy="503238"/>
          </a:xfrm>
          <a:prstGeom prst="rect">
            <a:avLst/>
          </a:prstGeom>
        </p:spPr>
        <p:txBody>
          <a:bodyPr vert="horz" lIns="91440" tIns="45720" rIns="91440" bIns="45720" rtlCol="0" anchor="b"/>
          <a:lstStyle>
            <a:lvl1pPr algn="r">
              <a:defRPr sz="1200"/>
            </a:lvl1pPr>
          </a:lstStyle>
          <a:p>
            <a:pPr>
              <a:defRPr/>
            </a:pPr>
            <a:fld id="{AAA9314B-4828-46A5-AB9C-D5D17F8A5BD3}" type="slidenum">
              <a:rPr lang="en-CA"/>
              <a:pPr>
                <a:defRPr/>
              </a:pPr>
              <a:t>‹#›</a:t>
            </a:fld>
            <a:endParaRPr lang="en-C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AAA9314B-4828-46A5-AB9C-D5D17F8A5BD3}" type="slidenum">
              <a:rPr lang="en-CA" smtClean="0"/>
              <a:pPr>
                <a:defRPr/>
              </a:pPr>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AAA9314B-4828-46A5-AB9C-D5D17F8A5BD3}" type="slidenum">
              <a:rPr lang="en-CA" smtClean="0"/>
              <a:pPr>
                <a:defRPr/>
              </a:pPr>
              <a:t>2</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AAA9314B-4828-46A5-AB9C-D5D17F8A5BD3}" type="slidenum">
              <a:rPr lang="en-CA" smtClean="0"/>
              <a:pPr>
                <a:defRPr/>
              </a:pPr>
              <a:t>3</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62E03206-7982-423D-BF2F-51CB3DB4B9F1}" type="slidenum">
              <a:rPr lang="en-US"/>
              <a:pPr/>
              <a:t>4</a:t>
            </a:fld>
            <a:endParaRPr lang="en-US"/>
          </a:p>
        </p:txBody>
      </p:sp>
      <p:sp>
        <p:nvSpPr>
          <p:cNvPr id="41987"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808F14C8-348D-4C76-9E1F-48C6B571D9A5}" type="slidenum">
              <a:rPr lang="en-US"/>
              <a:pPr/>
              <a:t>5</a:t>
            </a:fld>
            <a:endParaRPr lang="en-US"/>
          </a:p>
        </p:txBody>
      </p:sp>
      <p:sp>
        <p:nvSpPr>
          <p:cNvPr id="30723"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FD926D58-491D-408B-A330-B34E2E0B0052}" type="slidenum">
              <a:rPr lang="en-US"/>
              <a:pPr/>
              <a:t>6</a:t>
            </a:fld>
            <a:endParaRPr lang="en-US"/>
          </a:p>
        </p:txBody>
      </p:sp>
      <p:sp>
        <p:nvSpPr>
          <p:cNvPr id="31747"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FD926D58-491D-408B-A330-B34E2E0B0052}" type="slidenum">
              <a:rPr lang="en-US"/>
              <a:pPr/>
              <a:t>7</a:t>
            </a:fld>
            <a:endParaRPr lang="en-US"/>
          </a:p>
        </p:txBody>
      </p:sp>
      <p:sp>
        <p:nvSpPr>
          <p:cNvPr id="31747"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FD926D58-491D-408B-A330-B34E2E0B0052}" type="slidenum">
              <a:rPr lang="en-US"/>
              <a:pPr/>
              <a:t>8</a:t>
            </a:fld>
            <a:endParaRPr lang="en-US"/>
          </a:p>
        </p:txBody>
      </p:sp>
      <p:sp>
        <p:nvSpPr>
          <p:cNvPr id="31747"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EB447C80-9767-486C-A3B3-1C0959CB9E89}" type="slidenum">
              <a:rPr lang="en-US"/>
              <a:pPr/>
              <a:t>9</a:t>
            </a:fld>
            <a:endParaRPr lang="en-US"/>
          </a:p>
        </p:txBody>
      </p:sp>
      <p:sp>
        <p:nvSpPr>
          <p:cNvPr id="32771"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EB447C80-9767-486C-A3B3-1C0959CB9E89}" type="slidenum">
              <a:rPr lang="en-US"/>
              <a:pPr/>
              <a:t>10</a:t>
            </a:fld>
            <a:endParaRPr lang="en-US"/>
          </a:p>
        </p:txBody>
      </p:sp>
      <p:sp>
        <p:nvSpPr>
          <p:cNvPr id="32771"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EB447C80-9767-486C-A3B3-1C0959CB9E89}" type="slidenum">
              <a:rPr lang="en-US"/>
              <a:pPr/>
              <a:t>11</a:t>
            </a:fld>
            <a:endParaRPr lang="en-US"/>
          </a:p>
        </p:txBody>
      </p:sp>
      <p:sp>
        <p:nvSpPr>
          <p:cNvPr id="32771"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AAA9314B-4828-46A5-AB9C-D5D17F8A5BD3}" type="slidenum">
              <a:rPr lang="en-CA" smtClean="0"/>
              <a:pPr>
                <a:defRPr/>
              </a:pPr>
              <a:t>12</a:t>
            </a:fld>
            <a:endParaRPr lang="en-CA"/>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EB447C80-9767-486C-A3B3-1C0959CB9E89}" type="slidenum">
              <a:rPr lang="en-US"/>
              <a:pPr/>
              <a:t>13</a:t>
            </a:fld>
            <a:endParaRPr lang="en-US"/>
          </a:p>
        </p:txBody>
      </p:sp>
      <p:sp>
        <p:nvSpPr>
          <p:cNvPr id="32771"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EB447C80-9767-486C-A3B3-1C0959CB9E89}" type="slidenum">
              <a:rPr lang="en-US"/>
              <a:pPr/>
              <a:t>14</a:t>
            </a:fld>
            <a:endParaRPr lang="en-US"/>
          </a:p>
        </p:txBody>
      </p:sp>
      <p:sp>
        <p:nvSpPr>
          <p:cNvPr id="32771"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F71AF7AB-E080-4292-A5BA-B4BD8F74059C}" type="slidenum">
              <a:rPr lang="en-US"/>
              <a:pPr/>
              <a:t>15</a:t>
            </a:fld>
            <a:endParaRPr lang="en-US"/>
          </a:p>
        </p:txBody>
      </p:sp>
      <p:sp>
        <p:nvSpPr>
          <p:cNvPr id="33795"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F71AF7AB-E080-4292-A5BA-B4BD8F74059C}" type="slidenum">
              <a:rPr lang="en-US"/>
              <a:pPr/>
              <a:t>16</a:t>
            </a:fld>
            <a:endParaRPr lang="en-US"/>
          </a:p>
        </p:txBody>
      </p:sp>
      <p:sp>
        <p:nvSpPr>
          <p:cNvPr id="33795"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F71AF7AB-E080-4292-A5BA-B4BD8F74059C}" type="slidenum">
              <a:rPr lang="en-US"/>
              <a:pPr/>
              <a:t>17</a:t>
            </a:fld>
            <a:endParaRPr lang="en-US"/>
          </a:p>
        </p:txBody>
      </p:sp>
      <p:sp>
        <p:nvSpPr>
          <p:cNvPr id="33795"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F71AF7AB-E080-4292-A5BA-B4BD8F74059C}" type="slidenum">
              <a:rPr lang="en-US"/>
              <a:pPr/>
              <a:t>18</a:t>
            </a:fld>
            <a:endParaRPr lang="en-US"/>
          </a:p>
        </p:txBody>
      </p:sp>
      <p:sp>
        <p:nvSpPr>
          <p:cNvPr id="33795"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F71AF7AB-E080-4292-A5BA-B4BD8F74059C}" type="slidenum">
              <a:rPr lang="en-US"/>
              <a:pPr/>
              <a:t>19</a:t>
            </a:fld>
            <a:endParaRPr lang="en-US"/>
          </a:p>
        </p:txBody>
      </p:sp>
      <p:sp>
        <p:nvSpPr>
          <p:cNvPr id="33795"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F71AF7AB-E080-4292-A5BA-B4BD8F74059C}" type="slidenum">
              <a:rPr lang="en-US"/>
              <a:pPr/>
              <a:t>20</a:t>
            </a:fld>
            <a:endParaRPr lang="en-US"/>
          </a:p>
        </p:txBody>
      </p:sp>
      <p:sp>
        <p:nvSpPr>
          <p:cNvPr id="33795"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F71AF7AB-E080-4292-A5BA-B4BD8F74059C}" type="slidenum">
              <a:rPr lang="en-US"/>
              <a:pPr/>
              <a:t>21</a:t>
            </a:fld>
            <a:endParaRPr lang="en-US"/>
          </a:p>
        </p:txBody>
      </p:sp>
      <p:sp>
        <p:nvSpPr>
          <p:cNvPr id="33795"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FCA6E809-AA08-42E9-9422-EF0AE8C0394E}" type="slidenum">
              <a:rPr lang="en-US"/>
              <a:pPr/>
              <a:t>22</a:t>
            </a:fld>
            <a:endParaRPr lang="en-US"/>
          </a:p>
        </p:txBody>
      </p:sp>
      <p:sp>
        <p:nvSpPr>
          <p:cNvPr id="34819"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FCA6E809-AA08-42E9-9422-EF0AE8C0394E}" type="slidenum">
              <a:rPr lang="en-US"/>
              <a:pPr/>
              <a:t>23</a:t>
            </a:fld>
            <a:endParaRPr lang="en-US"/>
          </a:p>
        </p:txBody>
      </p:sp>
      <p:sp>
        <p:nvSpPr>
          <p:cNvPr id="34819"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FCA6E809-AA08-42E9-9422-EF0AE8C0394E}" type="slidenum">
              <a:rPr lang="en-US"/>
              <a:pPr/>
              <a:t>24</a:t>
            </a:fld>
            <a:endParaRPr lang="en-US"/>
          </a:p>
        </p:txBody>
      </p:sp>
      <p:sp>
        <p:nvSpPr>
          <p:cNvPr id="34819"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FCA6E809-AA08-42E9-9422-EF0AE8C0394E}" type="slidenum">
              <a:rPr lang="en-US"/>
              <a:pPr/>
              <a:t>25</a:t>
            </a:fld>
            <a:endParaRPr lang="en-US"/>
          </a:p>
        </p:txBody>
      </p:sp>
      <p:sp>
        <p:nvSpPr>
          <p:cNvPr id="34819"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FCA6E809-AA08-42E9-9422-EF0AE8C0394E}" type="slidenum">
              <a:rPr lang="en-US"/>
              <a:pPr/>
              <a:t>26</a:t>
            </a:fld>
            <a:endParaRPr lang="en-US"/>
          </a:p>
        </p:txBody>
      </p:sp>
      <p:sp>
        <p:nvSpPr>
          <p:cNvPr id="34819"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750514DB-B066-4773-8942-26B9C69DB6A7}" type="slidenum">
              <a:rPr lang="en-US"/>
              <a:pPr/>
              <a:t>27</a:t>
            </a:fld>
            <a:endParaRPr lang="en-US"/>
          </a:p>
        </p:txBody>
      </p:sp>
      <p:sp>
        <p:nvSpPr>
          <p:cNvPr id="35843"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750514DB-B066-4773-8942-26B9C69DB6A7}" type="slidenum">
              <a:rPr lang="en-US"/>
              <a:pPr/>
              <a:t>28</a:t>
            </a:fld>
            <a:endParaRPr lang="en-US"/>
          </a:p>
        </p:txBody>
      </p:sp>
      <p:sp>
        <p:nvSpPr>
          <p:cNvPr id="35843"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750514DB-B066-4773-8942-26B9C69DB6A7}" type="slidenum">
              <a:rPr lang="en-US"/>
              <a:pPr/>
              <a:t>29</a:t>
            </a:fld>
            <a:endParaRPr lang="en-US"/>
          </a:p>
        </p:txBody>
      </p:sp>
      <p:sp>
        <p:nvSpPr>
          <p:cNvPr id="35843"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750514DB-B066-4773-8942-26B9C69DB6A7}" type="slidenum">
              <a:rPr lang="en-US"/>
              <a:pPr/>
              <a:t>30</a:t>
            </a:fld>
            <a:endParaRPr lang="en-US"/>
          </a:p>
        </p:txBody>
      </p:sp>
      <p:sp>
        <p:nvSpPr>
          <p:cNvPr id="35843"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B5A73CE6-9CF0-40B8-9F96-6FE015F19F5F}" type="slidenum">
              <a:rPr lang="en-US"/>
              <a:pPr/>
              <a:t>31</a:t>
            </a:fld>
            <a:endParaRPr lang="en-US"/>
          </a:p>
        </p:txBody>
      </p:sp>
      <p:sp>
        <p:nvSpPr>
          <p:cNvPr id="36867"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B5A73CE6-9CF0-40B8-9F96-6FE015F19F5F}" type="slidenum">
              <a:rPr lang="en-US"/>
              <a:pPr/>
              <a:t>32</a:t>
            </a:fld>
            <a:endParaRPr lang="en-US"/>
          </a:p>
        </p:txBody>
      </p:sp>
      <p:sp>
        <p:nvSpPr>
          <p:cNvPr id="36867"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B5A73CE6-9CF0-40B8-9F96-6FE015F19F5F}" type="slidenum">
              <a:rPr lang="en-US"/>
              <a:pPr/>
              <a:t>33</a:t>
            </a:fld>
            <a:endParaRPr lang="en-US"/>
          </a:p>
        </p:txBody>
      </p:sp>
      <p:sp>
        <p:nvSpPr>
          <p:cNvPr id="36867"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47502D75-E785-4F10-B0F8-1E76992329AD}" type="slidenum">
              <a:rPr lang="en-US"/>
              <a:pPr/>
              <a:t>34</a:t>
            </a:fld>
            <a:endParaRPr lang="en-US"/>
          </a:p>
        </p:txBody>
      </p:sp>
      <p:sp>
        <p:nvSpPr>
          <p:cNvPr id="37891"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47502D75-E785-4F10-B0F8-1E76992329AD}" type="slidenum">
              <a:rPr lang="en-US"/>
              <a:pPr/>
              <a:t>35</a:t>
            </a:fld>
            <a:endParaRPr lang="en-US"/>
          </a:p>
        </p:txBody>
      </p:sp>
      <p:sp>
        <p:nvSpPr>
          <p:cNvPr id="37891"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47502D75-E785-4F10-B0F8-1E76992329AD}" type="slidenum">
              <a:rPr lang="en-US"/>
              <a:pPr/>
              <a:t>36</a:t>
            </a:fld>
            <a:endParaRPr lang="en-US"/>
          </a:p>
        </p:txBody>
      </p:sp>
      <p:sp>
        <p:nvSpPr>
          <p:cNvPr id="37891"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FAA3B1EC-3BEC-40CE-89EF-145B761FADA1}" type="slidenum">
              <a:rPr lang="en-US"/>
              <a:pPr/>
              <a:t>37</a:t>
            </a:fld>
            <a:endParaRPr lang="en-US"/>
          </a:p>
        </p:txBody>
      </p:sp>
      <p:sp>
        <p:nvSpPr>
          <p:cNvPr id="38915"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ACF94736-FA4E-4CFF-8FC3-FD8B73E068FB}" type="slidenum">
              <a:rPr lang="en-US"/>
              <a:pPr/>
              <a:t>38</a:t>
            </a:fld>
            <a:endParaRPr lang="en-US"/>
          </a:p>
        </p:txBody>
      </p:sp>
      <p:sp>
        <p:nvSpPr>
          <p:cNvPr id="39939"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A73C9F17-1306-40ED-9311-C4E4149ED64B}" type="slidenum">
              <a:rPr lang="en-US"/>
              <a:pPr/>
              <a:t>39</a:t>
            </a:fld>
            <a:endParaRPr lang="en-US"/>
          </a:p>
        </p:txBody>
      </p:sp>
      <p:sp>
        <p:nvSpPr>
          <p:cNvPr id="40963"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62E03206-7982-423D-BF2F-51CB3DB4B9F1}" type="slidenum">
              <a:rPr lang="en-US"/>
              <a:pPr/>
              <a:t>40</a:t>
            </a:fld>
            <a:endParaRPr lang="en-US"/>
          </a:p>
        </p:txBody>
      </p:sp>
      <p:sp>
        <p:nvSpPr>
          <p:cNvPr id="41987"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62E03206-7982-423D-BF2F-51CB3DB4B9F1}" type="slidenum">
              <a:rPr lang="en-US"/>
              <a:pPr/>
              <a:t>41</a:t>
            </a:fld>
            <a:endParaRPr lang="en-US"/>
          </a:p>
        </p:txBody>
      </p:sp>
      <p:sp>
        <p:nvSpPr>
          <p:cNvPr id="41987"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62E03206-7982-423D-BF2F-51CB3DB4B9F1}" type="slidenum">
              <a:rPr lang="en-US"/>
              <a:pPr/>
              <a:t>42</a:t>
            </a:fld>
            <a:endParaRPr lang="en-US"/>
          </a:p>
        </p:txBody>
      </p:sp>
      <p:sp>
        <p:nvSpPr>
          <p:cNvPr id="41987"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3CF6DCB1-DB9F-4DB9-84C6-BC3263070B29}" type="slidenum">
              <a:rPr lang="en-US"/>
              <a:pPr/>
              <a:t>43</a:t>
            </a:fld>
            <a:endParaRPr lang="en-US"/>
          </a:p>
        </p:txBody>
      </p:sp>
      <p:sp>
        <p:nvSpPr>
          <p:cNvPr id="43011"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E2806095-1865-41C7-ADC0-3B7FAE5AAE3A}" type="slidenum">
              <a:rPr lang="en-US"/>
              <a:pPr/>
              <a:t>44</a:t>
            </a:fld>
            <a:endParaRPr lang="en-US"/>
          </a:p>
        </p:txBody>
      </p:sp>
      <p:sp>
        <p:nvSpPr>
          <p:cNvPr id="44035"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E2806095-1865-41C7-ADC0-3B7FAE5AAE3A}" type="slidenum">
              <a:rPr lang="en-US"/>
              <a:pPr/>
              <a:t>45</a:t>
            </a:fld>
            <a:endParaRPr lang="en-US"/>
          </a:p>
        </p:txBody>
      </p:sp>
      <p:sp>
        <p:nvSpPr>
          <p:cNvPr id="44035"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AAA9314B-4828-46A5-AB9C-D5D17F8A5BD3}" type="slidenum">
              <a:rPr lang="en-CA" smtClean="0"/>
              <a:pPr>
                <a:defRPr/>
              </a:pPr>
              <a:t>46</a:t>
            </a:fld>
            <a:endParaRPr lang="en-CA"/>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2DC986B5-9121-41B9-9835-A604382E33C1}" type="slidenum">
              <a:rPr lang="en-US"/>
              <a:pPr/>
              <a:t>47</a:t>
            </a:fld>
            <a:endParaRPr lang="en-US"/>
          </a:p>
        </p:txBody>
      </p:sp>
      <p:sp>
        <p:nvSpPr>
          <p:cNvPr id="45059"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58270F31-D49B-4EDB-91F4-56F3F6DA0415}" type="slidenum">
              <a:rPr lang="en-US"/>
              <a:pPr/>
              <a:t>48</a:t>
            </a:fld>
            <a:endParaRPr lang="en-US"/>
          </a:p>
        </p:txBody>
      </p:sp>
      <p:sp>
        <p:nvSpPr>
          <p:cNvPr id="46083"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82160DD5-79F9-4DCA-887C-573493EB8FD9}" type="slidenum">
              <a:rPr lang="en-US"/>
              <a:pPr/>
              <a:t>49</a:t>
            </a:fld>
            <a:endParaRPr lang="en-US"/>
          </a:p>
        </p:txBody>
      </p:sp>
      <p:sp>
        <p:nvSpPr>
          <p:cNvPr id="47107"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82160DD5-79F9-4DCA-887C-573493EB8FD9}" type="slidenum">
              <a:rPr lang="en-US"/>
              <a:pPr/>
              <a:t>50</a:t>
            </a:fld>
            <a:endParaRPr lang="en-US"/>
          </a:p>
        </p:txBody>
      </p:sp>
      <p:sp>
        <p:nvSpPr>
          <p:cNvPr id="47107" name="Rectangle 2"/>
          <p:cNvSpPr>
            <a:spLocks noGrp="1" noRot="1" noChangeAspect="1" noChangeArrowheads="1" noTextEdit="1"/>
          </p:cNvSpPr>
          <p:nvPr>
            <p:ph type="sldImg"/>
          </p:nvPr>
        </p:nvSpPr>
        <p:spPr>
          <a:ln/>
        </p:spPr>
      </p:sp>
      <p:sp>
        <p:nvSpPr>
          <p:cNvPr id="5" name="Notes Placeholder 4"/>
          <p:cNvSpPr>
            <a:spLocks noGrp="1"/>
          </p:cNvSpPr>
          <p:nvPr>
            <p:ph type="body" sz="quarter" idx="10"/>
          </p:nvPr>
        </p:nvSpPr>
        <p:spPr/>
        <p:txBody>
          <a:bodyPr>
            <a:normAutofit/>
          </a:bodyPr>
          <a:lstStyle/>
          <a:p>
            <a:endParaRPr lang="en-CA"/>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AAA9314B-4828-46A5-AB9C-D5D17F8A5BD3}" type="slidenum">
              <a:rPr lang="en-CA" smtClean="0"/>
              <a:pPr>
                <a:defRPr/>
              </a:pPr>
              <a:t>51</a:t>
            </a:fld>
            <a:endParaRPr lang="en-CA"/>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AAA9314B-4828-46A5-AB9C-D5D17F8A5BD3}" type="slidenum">
              <a:rPr lang="en-CA" smtClean="0"/>
              <a:pPr>
                <a:defRPr/>
              </a:pPr>
              <a:t>52</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8763" cy="6851650"/>
            <a:chOff x="1" y="0"/>
            <a:chExt cx="5763" cy="4316"/>
          </a:xfrm>
        </p:grpSpPr>
        <p:sp>
          <p:nvSpPr>
            <p:cNvPr id="5"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6"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7"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8" name="Group 6"/>
            <p:cNvGrpSpPr>
              <a:grpSpLocks/>
            </p:cNvGrpSpPr>
            <p:nvPr/>
          </p:nvGrpSpPr>
          <p:grpSpPr bwMode="auto">
            <a:xfrm>
              <a:off x="288" y="0"/>
              <a:ext cx="5098" cy="4316"/>
              <a:chOff x="288" y="0"/>
              <a:chExt cx="5098" cy="4316"/>
            </a:xfrm>
          </p:grpSpPr>
          <p:sp>
            <p:nvSpPr>
              <p:cNvPr id="28"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29"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0"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1"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2"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3"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4"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5"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6"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7"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8"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9"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0"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9"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0"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1"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2"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13"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14"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5"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16"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17"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18"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19"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20" name="Group 31"/>
            <p:cNvGrpSpPr>
              <a:grpSpLocks/>
            </p:cNvGrpSpPr>
            <p:nvPr/>
          </p:nvGrpSpPr>
          <p:grpSpPr bwMode="auto">
            <a:xfrm>
              <a:off x="1" y="392"/>
              <a:ext cx="5758" cy="1571"/>
              <a:chOff x="1" y="392"/>
              <a:chExt cx="5758" cy="1571"/>
            </a:xfrm>
          </p:grpSpPr>
          <p:sp>
            <p:nvSpPr>
              <p:cNvPr id="23"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24"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25"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26"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27"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3047" name="Rectangle 39"/>
          <p:cNvSpPr>
            <a:spLocks noGrp="1" noChangeArrowheads="1"/>
          </p:cNvSpPr>
          <p:nvPr>
            <p:ph type="ctrTitle" sz="quarter"/>
          </p:nvPr>
        </p:nvSpPr>
        <p:spPr>
          <a:xfrm>
            <a:off x="685800" y="1692275"/>
            <a:ext cx="7772400" cy="1736725"/>
          </a:xfrm>
        </p:spPr>
        <p:txBody>
          <a:bodyPr anchor="b"/>
          <a:lstStyle>
            <a:lvl1pPr>
              <a:defRPr sz="4400"/>
            </a:lvl1pPr>
          </a:lstStyle>
          <a:p>
            <a:r>
              <a:rPr lang="en-US"/>
              <a:t>Click to edit Master title style</a:t>
            </a:r>
          </a:p>
        </p:txBody>
      </p:sp>
      <p:sp>
        <p:nvSpPr>
          <p:cNvPr id="43048"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1" name="Rectangle 41"/>
          <p:cNvSpPr>
            <a:spLocks noGrp="1" noChangeArrowheads="1"/>
          </p:cNvSpPr>
          <p:nvPr>
            <p:ph type="dt" sz="quarter" idx="10"/>
          </p:nvPr>
        </p:nvSpPr>
        <p:spPr/>
        <p:txBody>
          <a:bodyPr/>
          <a:lstStyle>
            <a:lvl1pPr>
              <a:defRPr/>
            </a:lvl1pPr>
          </a:lstStyle>
          <a:p>
            <a:pPr>
              <a:defRPr/>
            </a:pPr>
            <a:endParaRPr lang="en-US"/>
          </a:p>
        </p:txBody>
      </p:sp>
      <p:sp>
        <p:nvSpPr>
          <p:cNvPr id="42" name="Rectangle 42"/>
          <p:cNvSpPr>
            <a:spLocks noGrp="1" noChangeArrowheads="1"/>
          </p:cNvSpPr>
          <p:nvPr>
            <p:ph type="ftr" sz="quarter" idx="11"/>
          </p:nvPr>
        </p:nvSpPr>
        <p:spPr/>
        <p:txBody>
          <a:bodyPr/>
          <a:lstStyle>
            <a:lvl1pPr>
              <a:defRPr smtClean="0"/>
            </a:lvl1pPr>
          </a:lstStyle>
          <a:p>
            <a:pPr>
              <a:defRPr/>
            </a:pPr>
            <a:r>
              <a:rPr lang="en-US" smtClean="0"/>
              <a:t>BUSI 2701H</a:t>
            </a:r>
            <a:endParaRPr lang="en-US"/>
          </a:p>
        </p:txBody>
      </p:sp>
      <p:sp>
        <p:nvSpPr>
          <p:cNvPr id="43" name="Rectangle 43"/>
          <p:cNvSpPr>
            <a:spLocks noGrp="1" noChangeArrowheads="1"/>
          </p:cNvSpPr>
          <p:nvPr>
            <p:ph type="sldNum" sz="quarter" idx="12"/>
          </p:nvPr>
        </p:nvSpPr>
        <p:spPr/>
        <p:txBody>
          <a:bodyPr/>
          <a:lstStyle>
            <a:lvl1pPr>
              <a:defRPr/>
            </a:lvl1pPr>
          </a:lstStyle>
          <a:p>
            <a:pPr>
              <a:defRPr/>
            </a:pPr>
            <a:fld id="{188A3A42-FBA1-4018-93CA-EF35EF804B3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C536D416-AEF1-43E7-8989-F10EBDAE3D1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AAF4432E-94F3-4D2A-8640-457293F425F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B400130C-89E3-4175-B807-F6104A4D851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0"/>
          <p:cNvSpPr>
            <a:spLocks noGrp="1" noChangeArrowheads="1"/>
          </p:cNvSpPr>
          <p:nvPr>
            <p:ph type="dt" sz="half" idx="10"/>
          </p:nvPr>
        </p:nvSpPr>
        <p:spPr>
          <a:ln/>
        </p:spPr>
        <p:txBody>
          <a:bodyPr/>
          <a:lstStyle>
            <a:lvl1pPr>
              <a:defRPr/>
            </a:lvl1pPr>
          </a:lstStyle>
          <a:p>
            <a:pPr>
              <a:defRPr/>
            </a:pPr>
            <a:endParaRPr lang="en-US"/>
          </a:p>
        </p:txBody>
      </p:sp>
      <p:sp>
        <p:nvSpPr>
          <p:cNvPr id="8"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9" name="Rectangle 42"/>
          <p:cNvSpPr>
            <a:spLocks noGrp="1" noChangeArrowheads="1"/>
          </p:cNvSpPr>
          <p:nvPr>
            <p:ph type="sldNum" sz="quarter" idx="12"/>
          </p:nvPr>
        </p:nvSpPr>
        <p:spPr>
          <a:ln/>
        </p:spPr>
        <p:txBody>
          <a:bodyPr/>
          <a:lstStyle>
            <a:lvl1pPr>
              <a:defRPr/>
            </a:lvl1pPr>
          </a:lstStyle>
          <a:p>
            <a:pPr>
              <a:defRPr/>
            </a:pPr>
            <a:fld id="{B7FAA151-303F-4031-988C-9CD0CF6CCAF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0"/>
          <p:cNvSpPr>
            <a:spLocks noGrp="1" noChangeArrowheads="1"/>
          </p:cNvSpPr>
          <p:nvPr>
            <p:ph type="dt" sz="half" idx="10"/>
          </p:nvPr>
        </p:nvSpPr>
        <p:spPr>
          <a:ln/>
        </p:spPr>
        <p:txBody>
          <a:bodyPr/>
          <a:lstStyle>
            <a:lvl1pPr>
              <a:defRPr/>
            </a:lvl1pPr>
          </a:lstStyle>
          <a:p>
            <a:pPr>
              <a:defRPr/>
            </a:pPr>
            <a:endParaRPr lang="en-US"/>
          </a:p>
        </p:txBody>
      </p:sp>
      <p:sp>
        <p:nvSpPr>
          <p:cNvPr id="4"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5" name="Rectangle 42"/>
          <p:cNvSpPr>
            <a:spLocks noGrp="1" noChangeArrowheads="1"/>
          </p:cNvSpPr>
          <p:nvPr>
            <p:ph type="sldNum" sz="quarter" idx="12"/>
          </p:nvPr>
        </p:nvSpPr>
        <p:spPr>
          <a:ln/>
        </p:spPr>
        <p:txBody>
          <a:bodyPr/>
          <a:lstStyle>
            <a:lvl1pPr>
              <a:defRPr/>
            </a:lvl1pPr>
          </a:lstStyle>
          <a:p>
            <a:pPr>
              <a:defRPr/>
            </a:pPr>
            <a:fld id="{AFA1F09F-7D11-4647-9EE9-2D17BA25720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0"/>
          <p:cNvSpPr>
            <a:spLocks noGrp="1" noChangeArrowheads="1"/>
          </p:cNvSpPr>
          <p:nvPr>
            <p:ph type="dt" sz="half" idx="10"/>
          </p:nvPr>
        </p:nvSpPr>
        <p:spPr>
          <a:ln/>
        </p:spPr>
        <p:txBody>
          <a:bodyPr/>
          <a:lstStyle>
            <a:lvl1pPr>
              <a:defRPr/>
            </a:lvl1pPr>
          </a:lstStyle>
          <a:p>
            <a:pPr>
              <a:defRPr/>
            </a:pPr>
            <a:endParaRPr lang="en-US"/>
          </a:p>
        </p:txBody>
      </p:sp>
      <p:sp>
        <p:nvSpPr>
          <p:cNvPr id="3"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4" name="Rectangle 42"/>
          <p:cNvSpPr>
            <a:spLocks noGrp="1" noChangeArrowheads="1"/>
          </p:cNvSpPr>
          <p:nvPr>
            <p:ph type="sldNum" sz="quarter" idx="12"/>
          </p:nvPr>
        </p:nvSpPr>
        <p:spPr>
          <a:ln/>
        </p:spPr>
        <p:txBody>
          <a:bodyPr/>
          <a:lstStyle>
            <a:lvl1pPr>
              <a:defRPr/>
            </a:lvl1pPr>
          </a:lstStyle>
          <a:p>
            <a:pPr>
              <a:defRPr/>
            </a:pPr>
            <a:fld id="{F19A60B5-5E4E-4D72-997A-1C838CBFF22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0FF0386F-72AE-478E-A74F-EA30CEB7B65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D1450771-ABE1-42A3-AD64-2D9FB7FFF80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72A90AD0-FD33-43E2-AD77-70E5E30A574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BUSI 2701H</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06F1A202-A7FE-40C8-BE13-9A909B3D838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588" y="0"/>
            <a:ext cx="9148762" cy="6851650"/>
            <a:chOff x="1" y="0"/>
            <a:chExt cx="5763" cy="4316"/>
          </a:xfrm>
        </p:grpSpPr>
        <p:sp>
          <p:nvSpPr>
            <p:cNvPr id="41987"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8"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9"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1035" name="Group 6"/>
            <p:cNvGrpSpPr>
              <a:grpSpLocks/>
            </p:cNvGrpSpPr>
            <p:nvPr/>
          </p:nvGrpSpPr>
          <p:grpSpPr bwMode="auto">
            <a:xfrm>
              <a:off x="288" y="0"/>
              <a:ext cx="5098" cy="4316"/>
              <a:chOff x="288" y="0"/>
              <a:chExt cx="5098" cy="4316"/>
            </a:xfrm>
          </p:grpSpPr>
          <p:sp>
            <p:nvSpPr>
              <p:cNvPr id="41991"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2"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3"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4"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5"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6"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7"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8"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9"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0"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1"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2"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3"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42004"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5"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6"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07"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42008"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42009"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10"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42011"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42012"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42013"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42014"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1047" name="Group 31"/>
            <p:cNvGrpSpPr>
              <a:grpSpLocks/>
            </p:cNvGrpSpPr>
            <p:nvPr/>
          </p:nvGrpSpPr>
          <p:grpSpPr bwMode="auto">
            <a:xfrm>
              <a:off x="1" y="392"/>
              <a:ext cx="5758" cy="1571"/>
              <a:chOff x="1" y="392"/>
              <a:chExt cx="5758" cy="1571"/>
            </a:xfrm>
          </p:grpSpPr>
          <p:sp>
            <p:nvSpPr>
              <p:cNvPr id="42016"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42017"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42018"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42019"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42020"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420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420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2023" name="Rectangle 39"/>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42024" name="Rectangle 40"/>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defRPr>
            </a:lvl1pPr>
          </a:lstStyle>
          <a:p>
            <a:pPr>
              <a:defRPr/>
            </a:pPr>
            <a:endParaRPr lang="en-US"/>
          </a:p>
        </p:txBody>
      </p:sp>
      <p:sp>
        <p:nvSpPr>
          <p:cNvPr id="42025" name="Rectangle 41"/>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smtClean="0">
                <a:effectLst>
                  <a:outerShdw blurRad="38100" dist="38100" dir="2700000" algn="tl">
                    <a:srgbClr val="000000"/>
                  </a:outerShdw>
                </a:effectLst>
              </a:defRPr>
            </a:lvl1pPr>
          </a:lstStyle>
          <a:p>
            <a:pPr>
              <a:defRPr/>
            </a:pPr>
            <a:r>
              <a:rPr lang="en-US" smtClean="0"/>
              <a:t>BUSI 2701H</a:t>
            </a:r>
            <a:endParaRPr lang="en-US"/>
          </a:p>
        </p:txBody>
      </p:sp>
      <p:sp>
        <p:nvSpPr>
          <p:cNvPr id="42026" name="Rectangle 42"/>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pPr>
              <a:defRPr/>
            </a:pPr>
            <a:fld id="{6D346059-1EFF-4220-A196-2C8636417C6A}" type="slidenum">
              <a:rPr lang="en-US"/>
              <a:pPr>
                <a:defRPr/>
              </a:pPr>
              <a:t>‹#›</a:t>
            </a:fld>
            <a:endParaRPr lang="en-US"/>
          </a:p>
        </p:txBody>
      </p:sp>
      <p:sp>
        <p:nvSpPr>
          <p:cNvPr id="42027"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988"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iming>
    <p:tnLst>
      <p:par>
        <p:cTn id="1" dur="indefinite" restart="never" nodeType="tmRoot"/>
      </p:par>
    </p:tnLst>
  </p:timing>
  <p:hf hdr="0" dt="0"/>
  <p:txStyles>
    <p:titleStyle>
      <a:lvl1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28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4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60000"/>
        <a:buFont typeface="Wingdings" pitchFamily="2" charset="2"/>
        <a:buChar char="n"/>
        <a:defRPr sz="20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2"/>
        </a:buClr>
        <a:buChar char="•"/>
        <a:defRPr>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youtube.com/watch?v=GAxHD2EF58Q"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abc.net.au/news/2013-02-04/whaling-fleet-gets-japanese-taxpayer-subsidy/4498528"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rechargenews.com/business_area/politics/article268966.ece"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www.youtube.com/watch?v=KDiZOGV34wY"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www.nytimes.com/2010/11/12/business/global/12yen.html?ref=customstariff"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www.nytimes.com/2011/10/05/world/asia/china-criticizes-senates-currency-manipulation-bill.html?ref=customstariff"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Grp="1" noChangeArrowheads="1"/>
          </p:cNvSpPr>
          <p:nvPr>
            <p:ph type="ctrTitle"/>
          </p:nvPr>
        </p:nvSpPr>
        <p:spPr>
          <a:xfrm>
            <a:off x="323850" y="476250"/>
            <a:ext cx="8569325" cy="5689600"/>
          </a:xfrm>
        </p:spPr>
        <p:txBody>
          <a:bodyPr/>
          <a:lstStyle/>
          <a:p>
            <a:pPr eaLnBrk="1" hangingPunct="1">
              <a:defRPr/>
            </a:pP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err="1" smtClean="0"/>
              <a:t>Sprott</a:t>
            </a:r>
            <a:r>
              <a:rPr lang="en-CA" sz="3600" b="1" dirty="0" smtClean="0"/>
              <a:t> School of Business</a:t>
            </a:r>
            <a:br>
              <a:rPr lang="en-CA" sz="3600" b="1" dirty="0" smtClean="0"/>
            </a:br>
            <a:r>
              <a:rPr lang="en-CA" sz="3600" b="1" dirty="0" smtClean="0"/>
              <a:t/>
            </a:r>
            <a:br>
              <a:rPr lang="en-CA" sz="3600" b="1" dirty="0" smtClean="0"/>
            </a:br>
            <a:r>
              <a:rPr lang="en-CA" sz="3600" b="1" dirty="0" smtClean="0"/>
              <a:t>BUSI 2701H - Fundamentals of International Business</a:t>
            </a:r>
            <a:br>
              <a:rPr lang="en-CA" sz="3600" b="1" dirty="0" smtClean="0"/>
            </a:br>
            <a:r>
              <a:rPr lang="en-CA" sz="3600" b="1" dirty="0" smtClean="0"/>
              <a:t/>
            </a:r>
            <a:br>
              <a:rPr lang="en-CA" sz="3600" b="1" dirty="0" smtClean="0"/>
            </a:br>
            <a:r>
              <a:rPr lang="en-CA" sz="3600" b="1" dirty="0" smtClean="0"/>
              <a:t>Lecture 5 – The International Trading System</a:t>
            </a:r>
            <a:br>
              <a:rPr lang="en-CA" sz="3600" b="1" dirty="0" smtClean="0"/>
            </a:br>
            <a:r>
              <a:rPr lang="en-CA" sz="3600" b="1" dirty="0" smtClean="0"/>
              <a:t/>
            </a:r>
            <a:br>
              <a:rPr lang="en-CA" sz="3600" b="1" dirty="0" smtClean="0"/>
            </a:br>
            <a:r>
              <a:rPr lang="en-CA" sz="3600" b="1" dirty="0" smtClean="0"/>
              <a:t>Instructor - Wade Rose, PhD</a:t>
            </a:r>
            <a:br>
              <a:rPr lang="en-CA" sz="3600" b="1" dirty="0" smtClean="0"/>
            </a:br>
            <a:r>
              <a:rPr lang="en-CA" sz="4000" dirty="0" smtClean="0"/>
              <a:t> </a:t>
            </a:r>
            <a:endParaRPr lang="en-US" sz="40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Midterm Exam – </a:t>
            </a:r>
            <a:r>
              <a:rPr lang="en-US" sz="4400" b="1" dirty="0" smtClean="0"/>
              <a:t>28 </a:t>
            </a:r>
            <a:r>
              <a:rPr lang="en-US" sz="4400" b="1" dirty="0" smtClean="0"/>
              <a:t>Feb 13</a:t>
            </a:r>
          </a:p>
        </p:txBody>
      </p:sp>
      <p:sp>
        <p:nvSpPr>
          <p:cNvPr id="19459" name="Rectangle 3"/>
          <p:cNvSpPr>
            <a:spLocks noGrp="1" noChangeArrowheads="1"/>
          </p:cNvSpPr>
          <p:nvPr>
            <p:ph type="body" idx="1"/>
          </p:nvPr>
        </p:nvSpPr>
        <p:spPr>
          <a:xfrm>
            <a:off x="395288" y="1557338"/>
            <a:ext cx="8302625" cy="4535487"/>
          </a:xfrm>
        </p:spPr>
        <p:txBody>
          <a:bodyPr/>
          <a:lstStyle/>
          <a:p>
            <a:pPr lvl="0"/>
            <a:r>
              <a:rPr lang="en-US" dirty="0" smtClean="0"/>
              <a:t>Midterm covers lectures 2 thru 6.</a:t>
            </a:r>
          </a:p>
          <a:p>
            <a:pPr lvl="0"/>
            <a:r>
              <a:rPr lang="en-US" dirty="0" smtClean="0"/>
              <a:t>50 multiple-choice questions</a:t>
            </a:r>
          </a:p>
          <a:p>
            <a:pPr lvl="0"/>
            <a:r>
              <a:rPr lang="en-US" dirty="0" smtClean="0"/>
              <a:t>1.0 hour in length </a:t>
            </a:r>
            <a:r>
              <a:rPr lang="en-US" dirty="0" smtClean="0"/>
              <a:t>(2:35 </a:t>
            </a:r>
            <a:r>
              <a:rPr lang="en-US" dirty="0" smtClean="0"/>
              <a:t>pm – </a:t>
            </a:r>
            <a:r>
              <a:rPr lang="en-US" dirty="0" smtClean="0"/>
              <a:t>3:35 </a:t>
            </a:r>
            <a:r>
              <a:rPr lang="en-US" dirty="0" smtClean="0"/>
              <a:t>pm)</a:t>
            </a:r>
          </a:p>
          <a:p>
            <a:pPr lvl="0"/>
            <a:r>
              <a:rPr lang="en-US" dirty="0" smtClean="0"/>
              <a:t>Questions can come from the lecture discussions, the lecture slides and the assigned textbook readings.</a:t>
            </a:r>
          </a:p>
          <a:p>
            <a:pPr lvl="0"/>
            <a:r>
              <a:rPr lang="en-US" dirty="0" smtClean="0"/>
              <a:t>Lecture 7 will start at approximately </a:t>
            </a:r>
            <a:r>
              <a:rPr lang="en-US" dirty="0" smtClean="0"/>
              <a:t>3:50pm</a:t>
            </a:r>
            <a:endParaRPr lang="en-US" dirty="0" smtClean="0"/>
          </a:p>
          <a:p>
            <a:pPr lvl="0" algn="ctr">
              <a:buNone/>
            </a:pPr>
            <a:r>
              <a:rPr lang="en-US" sz="6600" dirty="0" smtClean="0"/>
              <a:t>Questions??</a:t>
            </a:r>
          </a:p>
          <a:p>
            <a:pPr lvl="0"/>
            <a:endParaRPr lang="en-US" dirty="0" smtClean="0"/>
          </a:p>
          <a:p>
            <a:pPr>
              <a:buNone/>
            </a:pPr>
            <a:endParaRPr lang="en-CA" dirty="0"/>
          </a:p>
        </p:txBody>
      </p:sp>
      <p:sp>
        <p:nvSpPr>
          <p:cNvPr id="5" name="Footer Placeholder 4"/>
          <p:cNvSpPr>
            <a:spLocks noGrp="1"/>
          </p:cNvSpPr>
          <p:nvPr>
            <p:ph type="ftr" sz="quarter" idx="11"/>
          </p:nvPr>
        </p:nvSpPr>
        <p:spPr/>
        <p:txBody>
          <a:bodyPr/>
          <a:lstStyle/>
          <a:p>
            <a:pPr>
              <a:defRPr/>
            </a:pPr>
            <a:r>
              <a:rPr lang="en-US" smtClean="0"/>
              <a:t>BUSI 2701H</a:t>
            </a:r>
            <a:endParaRPr lang="en-US" dirty="0"/>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5 Overview</a:t>
            </a:r>
          </a:p>
        </p:txBody>
      </p:sp>
      <p:sp>
        <p:nvSpPr>
          <p:cNvPr id="19459" name="Rectangle 3"/>
          <p:cNvSpPr>
            <a:spLocks noGrp="1" noChangeArrowheads="1"/>
          </p:cNvSpPr>
          <p:nvPr>
            <p:ph type="body" idx="1"/>
          </p:nvPr>
        </p:nvSpPr>
        <p:spPr>
          <a:xfrm>
            <a:off x="395288" y="1557338"/>
            <a:ext cx="8302625" cy="4535487"/>
          </a:xfrm>
        </p:spPr>
        <p:txBody>
          <a:bodyPr/>
          <a:lstStyle/>
          <a:p>
            <a:pPr lvl="0"/>
            <a:r>
              <a:rPr lang="en-US" dirty="0" smtClean="0"/>
              <a:t>Understand the methods used by governments to intervene in markets</a:t>
            </a:r>
          </a:p>
          <a:p>
            <a:pPr lvl="0"/>
            <a:endParaRPr lang="en-US" dirty="0" smtClean="0"/>
          </a:p>
          <a:p>
            <a:pPr lvl="0"/>
            <a:r>
              <a:rPr lang="en-US" dirty="0" smtClean="0"/>
              <a:t>Understand the pros and cons of strategic trade policy – i.e. government intervention</a:t>
            </a:r>
          </a:p>
          <a:p>
            <a:pPr lvl="0"/>
            <a:endParaRPr lang="en-US" dirty="0" smtClean="0"/>
          </a:p>
          <a:p>
            <a:pPr lvl="0"/>
            <a:r>
              <a:rPr lang="en-US" dirty="0" smtClean="0"/>
              <a:t>Understand the evolution of the international trading system</a:t>
            </a:r>
          </a:p>
          <a:p>
            <a:pPr lvl="0"/>
            <a:endParaRPr lang="en-US" dirty="0" smtClean="0"/>
          </a:p>
          <a:p>
            <a:pPr lvl="0"/>
            <a:endParaRPr lang="en-US" dirty="0" smtClean="0"/>
          </a:p>
          <a:p>
            <a:pPr>
              <a:buNone/>
            </a:pPr>
            <a:endParaRPr lang="en-CA" dirty="0"/>
          </a:p>
        </p:txBody>
      </p:sp>
      <p:sp>
        <p:nvSpPr>
          <p:cNvPr id="5" name="Footer Placeholder 4"/>
          <p:cNvSpPr>
            <a:spLocks noGrp="1"/>
          </p:cNvSpPr>
          <p:nvPr>
            <p:ph type="ftr" sz="quarter" idx="11"/>
          </p:nvPr>
        </p:nvSpPr>
        <p:spPr/>
        <p:txBody>
          <a:bodyPr/>
          <a:lstStyle/>
          <a:p>
            <a:pPr>
              <a:defRPr/>
            </a:pPr>
            <a:r>
              <a:rPr lang="en-US" smtClean="0"/>
              <a:t>BUSI 2701H</a:t>
            </a:r>
            <a:endParaRPr lang="en-US" dirty="0"/>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BUSI 2701H</a:t>
            </a:r>
            <a:endParaRPr lang="en-US" dirty="0"/>
          </a:p>
        </p:txBody>
      </p:sp>
      <p:sp>
        <p:nvSpPr>
          <p:cNvPr id="15364" name="Rectangle 2"/>
          <p:cNvSpPr>
            <a:spLocks noGrp="1" noChangeArrowheads="1"/>
          </p:cNvSpPr>
          <p:nvPr>
            <p:ph type="title"/>
          </p:nvPr>
        </p:nvSpPr>
        <p:spPr/>
        <p:txBody>
          <a:bodyPr/>
          <a:lstStyle/>
          <a:p>
            <a:pPr eaLnBrk="1" hangingPunct="1"/>
            <a:r>
              <a:rPr lang="en-US" b="1" dirty="0" smtClean="0">
                <a:latin typeface="Cambria" pitchFamily="18" charset="0"/>
              </a:rPr>
              <a:t>Players in the Global Trading System</a:t>
            </a:r>
          </a:p>
        </p:txBody>
      </p:sp>
      <p:sp>
        <p:nvSpPr>
          <p:cNvPr id="15365" name="Rectangle 3"/>
          <p:cNvSpPr>
            <a:spLocks noGrp="1" noChangeArrowheads="1"/>
          </p:cNvSpPr>
          <p:nvPr>
            <p:ph type="body" idx="1"/>
          </p:nvPr>
        </p:nvSpPr>
        <p:spPr/>
        <p:txBody>
          <a:bodyPr/>
          <a:lstStyle/>
          <a:p>
            <a:pPr eaLnBrk="1" hangingPunct="1">
              <a:lnSpc>
                <a:spcPct val="90000"/>
              </a:lnSpc>
            </a:pPr>
            <a:endParaRPr lang="en-US" dirty="0" smtClean="0"/>
          </a:p>
          <a:p>
            <a:pPr eaLnBrk="1" hangingPunct="1">
              <a:lnSpc>
                <a:spcPct val="90000"/>
              </a:lnSpc>
            </a:pPr>
            <a:r>
              <a:rPr lang="en-US" sz="3200" dirty="0" smtClean="0">
                <a:solidFill>
                  <a:srgbClr val="FF3300"/>
                </a:solidFill>
              </a:rPr>
              <a:t>National governments</a:t>
            </a:r>
          </a:p>
          <a:p>
            <a:pPr eaLnBrk="1" hangingPunct="1">
              <a:lnSpc>
                <a:spcPct val="90000"/>
              </a:lnSpc>
            </a:pPr>
            <a:endParaRPr lang="en-US" sz="3200" dirty="0" smtClean="0"/>
          </a:p>
          <a:p>
            <a:pPr eaLnBrk="1" hangingPunct="1">
              <a:lnSpc>
                <a:spcPct val="90000"/>
              </a:lnSpc>
            </a:pPr>
            <a:r>
              <a:rPr lang="en-US" sz="3200" dirty="0" smtClean="0"/>
              <a:t>Global Institutions</a:t>
            </a:r>
          </a:p>
          <a:p>
            <a:pPr lvl="1" eaLnBrk="1" hangingPunct="1">
              <a:lnSpc>
                <a:spcPct val="90000"/>
              </a:lnSpc>
            </a:pPr>
            <a:endParaRPr lang="en-US" sz="2800" dirty="0" smtClean="0"/>
          </a:p>
          <a:p>
            <a:pPr lvl="1" eaLnBrk="1" hangingPunct="1">
              <a:lnSpc>
                <a:spcPct val="90000"/>
              </a:lnSpc>
            </a:pPr>
            <a:r>
              <a:rPr lang="en-US" sz="2800" dirty="0" smtClean="0"/>
              <a:t>e.g. GATT and WTO</a:t>
            </a:r>
            <a:endParaRPr lang="en-US" dirty="0" smtClean="0"/>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Footer Placeholder 3"/>
          <p:cNvSpPr>
            <a:spLocks noGrp="1"/>
          </p:cNvSpPr>
          <p:nvPr>
            <p:ph type="ftr" sz="quarter" idx="10"/>
          </p:nvPr>
        </p:nvSpPr>
        <p:spPr>
          <a:noFill/>
        </p:spPr>
        <p:txBody>
          <a:bodyPr/>
          <a:lstStyle/>
          <a:p>
            <a:r>
              <a:rPr lang="en-US" smtClean="0"/>
              <a:t>BUSI 2701H</a:t>
            </a:r>
            <a:endParaRPr lang="en-US"/>
          </a:p>
        </p:txBody>
      </p:sp>
      <p:sp>
        <p:nvSpPr>
          <p:cNvPr id="4100" name="Rectangle 2"/>
          <p:cNvSpPr>
            <a:spLocks noGrp="1" noChangeArrowheads="1"/>
          </p:cNvSpPr>
          <p:nvPr>
            <p:ph type="title"/>
          </p:nvPr>
        </p:nvSpPr>
        <p:spPr/>
        <p:txBody>
          <a:bodyPr/>
          <a:lstStyle/>
          <a:p>
            <a:pPr eaLnBrk="1" hangingPunct="1"/>
            <a:r>
              <a:rPr lang="en-US" b="1" smtClean="0">
                <a:latin typeface="Cambria" pitchFamily="18" charset="0"/>
              </a:rPr>
              <a:t>What Is The Political Reality </a:t>
            </a:r>
            <a:br>
              <a:rPr lang="en-US" b="1" smtClean="0">
                <a:latin typeface="Cambria" pitchFamily="18" charset="0"/>
              </a:rPr>
            </a:br>
            <a:r>
              <a:rPr lang="en-US" b="1" smtClean="0">
                <a:latin typeface="Cambria" pitchFamily="18" charset="0"/>
              </a:rPr>
              <a:t>Of International Trade?</a:t>
            </a:r>
          </a:p>
        </p:txBody>
      </p:sp>
      <p:sp>
        <p:nvSpPr>
          <p:cNvPr id="4101" name="Rectangle 3"/>
          <p:cNvSpPr>
            <a:spLocks noGrp="1" noChangeArrowheads="1"/>
          </p:cNvSpPr>
          <p:nvPr>
            <p:ph type="body" idx="1"/>
          </p:nvPr>
        </p:nvSpPr>
        <p:spPr>
          <a:xfrm>
            <a:off x="467544" y="1484784"/>
            <a:ext cx="8229600" cy="4530725"/>
          </a:xfrm>
        </p:spPr>
        <p:txBody>
          <a:bodyPr/>
          <a:lstStyle/>
          <a:p>
            <a:pPr eaLnBrk="1" hangingPunct="1"/>
            <a:r>
              <a:rPr lang="en-US" sz="2400" b="1" dirty="0" smtClean="0"/>
              <a:t>Free trade</a:t>
            </a:r>
            <a:r>
              <a:rPr lang="en-US" sz="2400" dirty="0" smtClean="0"/>
              <a:t> occurs when governments do </a:t>
            </a:r>
            <a:r>
              <a:rPr lang="en-US" sz="2400" u="sng" dirty="0" smtClean="0"/>
              <a:t>not attempt to restrict what citizens</a:t>
            </a:r>
            <a:r>
              <a:rPr lang="en-US" sz="2400" dirty="0" smtClean="0"/>
              <a:t> can </a:t>
            </a:r>
            <a:r>
              <a:rPr lang="en-US" sz="2400" u="sng" dirty="0" smtClean="0"/>
              <a:t>buy</a:t>
            </a:r>
            <a:r>
              <a:rPr lang="en-US" sz="2400" dirty="0" smtClean="0"/>
              <a:t> from another country or what they can </a:t>
            </a:r>
            <a:r>
              <a:rPr lang="en-US" sz="2400" u="sng" dirty="0" smtClean="0"/>
              <a:t>sell</a:t>
            </a:r>
            <a:r>
              <a:rPr lang="en-US" sz="2400" dirty="0" smtClean="0"/>
              <a:t> to another country  </a:t>
            </a:r>
          </a:p>
          <a:p>
            <a:pPr eaLnBrk="1" hangingPunct="1"/>
            <a:endParaRPr lang="en-US" sz="2400" dirty="0" smtClean="0"/>
          </a:p>
          <a:p>
            <a:pPr eaLnBrk="1" hangingPunct="1"/>
            <a:r>
              <a:rPr lang="en-US" sz="2400" dirty="0" smtClean="0"/>
              <a:t>While many </a:t>
            </a:r>
            <a:r>
              <a:rPr lang="en-US" sz="2400" u="sng" dirty="0" smtClean="0"/>
              <a:t>nations are nominally committed to free trade</a:t>
            </a:r>
            <a:r>
              <a:rPr lang="en-US" sz="2400" dirty="0" smtClean="0"/>
              <a:t>, </a:t>
            </a:r>
            <a:r>
              <a:rPr lang="en-US" sz="2400" u="sng" dirty="0" smtClean="0"/>
              <a:t>they tend to intervene</a:t>
            </a:r>
            <a:r>
              <a:rPr lang="en-US" sz="2400" dirty="0" smtClean="0"/>
              <a:t> in international trade to:</a:t>
            </a:r>
          </a:p>
          <a:p>
            <a:pPr lvl="1" eaLnBrk="1" hangingPunct="1"/>
            <a:r>
              <a:rPr lang="en-US" sz="2000" dirty="0" smtClean="0"/>
              <a:t>protect the interests of politically important groups or </a:t>
            </a:r>
          </a:p>
          <a:p>
            <a:pPr lvl="1" eaLnBrk="1" hangingPunct="1"/>
            <a:r>
              <a:rPr lang="en-US" sz="2000" dirty="0" smtClean="0"/>
              <a:t>to try to boost the wealth and prosperity of the nation</a:t>
            </a:r>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p:spPr>
        <p:txBody>
          <a:bodyPr/>
          <a:lstStyle/>
          <a:p>
            <a:r>
              <a:rPr lang="en-US" smtClean="0"/>
              <a:t>BUSI 2701H</a:t>
            </a:r>
            <a:endParaRPr lang="en-US"/>
          </a:p>
        </p:txBody>
      </p:sp>
      <p:sp>
        <p:nvSpPr>
          <p:cNvPr id="5124"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5125" name="Rectangle 3"/>
          <p:cNvSpPr>
            <a:spLocks noGrp="1" noChangeArrowheads="1"/>
          </p:cNvSpPr>
          <p:nvPr>
            <p:ph type="body" idx="1"/>
          </p:nvPr>
        </p:nvSpPr>
        <p:spPr/>
        <p:txBody>
          <a:bodyPr/>
          <a:lstStyle/>
          <a:p>
            <a:pPr marL="533400" indent="-533400" eaLnBrk="1" hangingPunct="1">
              <a:lnSpc>
                <a:spcPct val="80000"/>
              </a:lnSpc>
              <a:buNone/>
            </a:pPr>
            <a:r>
              <a:rPr lang="en-US" sz="3200" dirty="0" smtClean="0"/>
              <a:t>Governments use various methods to intervene in markets including the following:</a:t>
            </a:r>
          </a:p>
          <a:p>
            <a:pPr marL="533400" indent="-533400" eaLnBrk="1" hangingPunct="1">
              <a:lnSpc>
                <a:spcPct val="80000"/>
              </a:lnSpc>
              <a:buNone/>
            </a:pPr>
            <a:endParaRPr lang="en-US" sz="3200" dirty="0" smtClean="0"/>
          </a:p>
          <a:p>
            <a:pPr marL="533400" indent="-533400" eaLnBrk="1" hangingPunct="1">
              <a:lnSpc>
                <a:spcPct val="80000"/>
              </a:lnSpc>
              <a:buFont typeface="+mj-lt"/>
              <a:buAutoNum type="arabicPeriod"/>
            </a:pPr>
            <a:r>
              <a:rPr lang="en-US" sz="2200" dirty="0" smtClean="0"/>
              <a:t>Tariffs</a:t>
            </a:r>
          </a:p>
          <a:p>
            <a:pPr marL="533400" indent="-533400" eaLnBrk="1" hangingPunct="1">
              <a:lnSpc>
                <a:spcPct val="80000"/>
              </a:lnSpc>
              <a:buFont typeface="+mj-lt"/>
              <a:buAutoNum type="arabicPeriod"/>
            </a:pPr>
            <a:r>
              <a:rPr lang="en-US" sz="2200" dirty="0" smtClean="0"/>
              <a:t>Subsidies</a:t>
            </a:r>
          </a:p>
          <a:p>
            <a:pPr marL="533400" indent="-533400" eaLnBrk="1" hangingPunct="1">
              <a:lnSpc>
                <a:spcPct val="80000"/>
              </a:lnSpc>
              <a:buFont typeface="+mj-lt"/>
              <a:buAutoNum type="arabicPeriod"/>
            </a:pPr>
            <a:r>
              <a:rPr lang="en-US" sz="2200" dirty="0" smtClean="0"/>
              <a:t>Import Quotas</a:t>
            </a:r>
          </a:p>
          <a:p>
            <a:pPr marL="533400" indent="-533400" eaLnBrk="1" hangingPunct="1">
              <a:lnSpc>
                <a:spcPct val="80000"/>
              </a:lnSpc>
              <a:buFont typeface="+mj-lt"/>
              <a:buAutoNum type="arabicPeriod"/>
            </a:pPr>
            <a:r>
              <a:rPr lang="en-US" sz="2200" dirty="0" smtClean="0"/>
              <a:t>Voluntary Export Restraints (VERs)</a:t>
            </a:r>
          </a:p>
          <a:p>
            <a:pPr marL="533400" indent="-533400" eaLnBrk="1" hangingPunct="1">
              <a:lnSpc>
                <a:spcPct val="80000"/>
              </a:lnSpc>
              <a:buFont typeface="+mj-lt"/>
              <a:buAutoNum type="arabicPeriod"/>
            </a:pPr>
            <a:r>
              <a:rPr lang="en-US" sz="2200" dirty="0" smtClean="0"/>
              <a:t>Local Content Requirements</a:t>
            </a:r>
          </a:p>
          <a:p>
            <a:pPr marL="533400" indent="-533400" eaLnBrk="1" hangingPunct="1">
              <a:lnSpc>
                <a:spcPct val="80000"/>
              </a:lnSpc>
              <a:buFont typeface="+mj-lt"/>
              <a:buAutoNum type="arabicPeriod"/>
            </a:pPr>
            <a:r>
              <a:rPr lang="en-US" sz="2200" dirty="0" smtClean="0"/>
              <a:t>Administrative Policies</a:t>
            </a:r>
          </a:p>
          <a:p>
            <a:pPr marL="533400" indent="-533400" eaLnBrk="1" hangingPunct="1">
              <a:lnSpc>
                <a:spcPct val="80000"/>
              </a:lnSpc>
              <a:buFont typeface="+mj-lt"/>
              <a:buAutoNum type="arabicPeriod"/>
            </a:pPr>
            <a:r>
              <a:rPr lang="en-US" sz="2200" dirty="0" smtClean="0"/>
              <a:t>Anti-dumping Policies</a:t>
            </a:r>
          </a:p>
          <a:p>
            <a:pPr marL="533400" indent="-533400" eaLnBrk="1" hangingPunct="1">
              <a:lnSpc>
                <a:spcPct val="80000"/>
              </a:lnSpc>
            </a:pPr>
            <a:endParaRPr lang="en-US" sz="2000" dirty="0" smtClean="0"/>
          </a:p>
          <a:p>
            <a:pPr marL="533400" indent="-533400" eaLnBrk="1" hangingPunct="1">
              <a:lnSpc>
                <a:spcPct val="8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p:spPr>
        <p:txBody>
          <a:bodyPr/>
          <a:lstStyle/>
          <a:p>
            <a:r>
              <a:rPr lang="en-US" smtClean="0"/>
              <a:t>BUSI 2701H</a:t>
            </a:r>
            <a:endParaRPr lang="en-US"/>
          </a:p>
        </p:txBody>
      </p:sp>
      <p:sp>
        <p:nvSpPr>
          <p:cNvPr id="5124"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5125" name="Rectangle 3"/>
          <p:cNvSpPr>
            <a:spLocks noGrp="1" noChangeArrowheads="1"/>
          </p:cNvSpPr>
          <p:nvPr>
            <p:ph type="body" idx="1"/>
          </p:nvPr>
        </p:nvSpPr>
        <p:spPr/>
        <p:txBody>
          <a:bodyPr/>
          <a:lstStyle/>
          <a:p>
            <a:pPr marL="533400" indent="-533400" eaLnBrk="1" hangingPunct="1">
              <a:lnSpc>
                <a:spcPct val="80000"/>
              </a:lnSpc>
              <a:buNone/>
            </a:pPr>
            <a:r>
              <a:rPr lang="en-US" sz="2400" b="1" dirty="0" smtClean="0"/>
              <a:t>1.  Tariffs</a:t>
            </a:r>
            <a:r>
              <a:rPr lang="en-US" sz="2400" dirty="0" smtClean="0"/>
              <a:t> - </a:t>
            </a:r>
            <a:r>
              <a:rPr lang="en-US" sz="2400" u="sng" dirty="0" smtClean="0"/>
              <a:t>taxes levied on imports</a:t>
            </a:r>
            <a:r>
              <a:rPr lang="en-US" sz="2400" dirty="0" smtClean="0"/>
              <a:t> that effectively </a:t>
            </a:r>
            <a:r>
              <a:rPr lang="en-US" sz="2400" u="sng" dirty="0" smtClean="0"/>
              <a:t>raise the cost of imported products</a:t>
            </a:r>
            <a:r>
              <a:rPr lang="en-US" sz="2400" dirty="0" smtClean="0"/>
              <a:t> relative to domestic products</a:t>
            </a:r>
            <a:r>
              <a:rPr lang="en-US" sz="1800" dirty="0" smtClean="0"/>
              <a:t>  </a:t>
            </a:r>
          </a:p>
          <a:p>
            <a:pPr marL="914400" lvl="1" indent="-457200" eaLnBrk="1" hangingPunct="1">
              <a:lnSpc>
                <a:spcPct val="80000"/>
              </a:lnSpc>
            </a:pPr>
            <a:endParaRPr lang="en-US" sz="2000" b="1" dirty="0" smtClean="0"/>
          </a:p>
          <a:p>
            <a:pPr marL="914400" lvl="1" indent="-457200" eaLnBrk="1" hangingPunct="1">
              <a:lnSpc>
                <a:spcPct val="80000"/>
              </a:lnSpc>
            </a:pPr>
            <a:r>
              <a:rPr lang="en-US" sz="2000" b="1" dirty="0" smtClean="0"/>
              <a:t>Specific tariffs</a:t>
            </a:r>
            <a:r>
              <a:rPr lang="en-US" sz="2000" dirty="0" smtClean="0"/>
              <a:t> - levied as a </a:t>
            </a:r>
            <a:r>
              <a:rPr lang="en-US" sz="2000" u="sng" dirty="0" smtClean="0"/>
              <a:t>fixed charge for each unit</a:t>
            </a:r>
            <a:r>
              <a:rPr lang="en-US" sz="2000" dirty="0" smtClean="0"/>
              <a:t> of a good imported </a:t>
            </a:r>
          </a:p>
          <a:p>
            <a:pPr marL="914400" lvl="1" indent="-457200" eaLnBrk="1" hangingPunct="1">
              <a:lnSpc>
                <a:spcPct val="80000"/>
              </a:lnSpc>
            </a:pPr>
            <a:endParaRPr lang="en-US" sz="2000" b="1" dirty="0" smtClean="0"/>
          </a:p>
          <a:p>
            <a:pPr marL="914400" lvl="1" indent="-457200" eaLnBrk="1" hangingPunct="1">
              <a:lnSpc>
                <a:spcPct val="80000"/>
              </a:lnSpc>
            </a:pPr>
            <a:r>
              <a:rPr lang="en-US" sz="2000" b="1" dirty="0" smtClean="0"/>
              <a:t>Ad valorem tariffs</a:t>
            </a:r>
            <a:r>
              <a:rPr lang="en-US" sz="2000" dirty="0" smtClean="0"/>
              <a:t> - levied as a </a:t>
            </a:r>
            <a:r>
              <a:rPr lang="en-US" sz="2000" u="sng" dirty="0" smtClean="0"/>
              <a:t>percentage of the value of the imported good</a:t>
            </a:r>
            <a:r>
              <a:rPr lang="en-US" sz="1800" dirty="0" smtClean="0"/>
              <a:t>  </a:t>
            </a:r>
          </a:p>
          <a:p>
            <a:pPr marL="914400" lvl="1" indent="-457200" eaLnBrk="1" hangingPunct="1">
              <a:lnSpc>
                <a:spcPct val="80000"/>
              </a:lnSpc>
            </a:pPr>
            <a:endParaRPr lang="en-US" sz="2000" dirty="0" smtClean="0"/>
          </a:p>
          <a:p>
            <a:pPr marL="914400" lvl="1" indent="-457200" eaLnBrk="1" hangingPunct="1">
              <a:lnSpc>
                <a:spcPct val="80000"/>
              </a:lnSpc>
            </a:pPr>
            <a:r>
              <a:rPr lang="en-US" dirty="0" smtClean="0"/>
              <a:t>Tariffs </a:t>
            </a:r>
          </a:p>
          <a:p>
            <a:pPr marL="1295400" lvl="2" indent="-381000" eaLnBrk="1" hangingPunct="1">
              <a:lnSpc>
                <a:spcPct val="80000"/>
              </a:lnSpc>
            </a:pPr>
            <a:r>
              <a:rPr lang="en-US" dirty="0" smtClean="0"/>
              <a:t>increase government revenues</a:t>
            </a:r>
          </a:p>
          <a:p>
            <a:pPr marL="1295400" lvl="2" indent="-381000" eaLnBrk="1" hangingPunct="1">
              <a:lnSpc>
                <a:spcPct val="80000"/>
              </a:lnSpc>
            </a:pPr>
            <a:r>
              <a:rPr lang="en-US" dirty="0" smtClean="0"/>
              <a:t>force consumers to pay more for certain imports</a:t>
            </a:r>
          </a:p>
          <a:p>
            <a:pPr marL="1295400" lvl="2" indent="-381000" eaLnBrk="1" hangingPunct="1">
              <a:lnSpc>
                <a:spcPct val="80000"/>
              </a:lnSpc>
            </a:pPr>
            <a:r>
              <a:rPr lang="en-US" dirty="0" smtClean="0"/>
              <a:t>are </a:t>
            </a:r>
            <a:r>
              <a:rPr lang="en-US" u="sng" dirty="0" smtClean="0"/>
              <a:t>pro-producer</a:t>
            </a:r>
            <a:r>
              <a:rPr lang="en-US" dirty="0" smtClean="0"/>
              <a:t> and </a:t>
            </a:r>
            <a:r>
              <a:rPr lang="en-US" u="sng" dirty="0" smtClean="0"/>
              <a:t>anti-consumer</a:t>
            </a:r>
          </a:p>
          <a:p>
            <a:pPr marL="1295400" lvl="2" indent="-381000" eaLnBrk="1" hangingPunct="1">
              <a:lnSpc>
                <a:spcPct val="80000"/>
              </a:lnSpc>
            </a:pPr>
            <a:r>
              <a:rPr lang="en-US" dirty="0" smtClean="0"/>
              <a:t>reduce the overall efficiency of the world economy</a:t>
            </a:r>
            <a:r>
              <a:rPr lang="en-US" sz="1800" dirty="0" smtClean="0"/>
              <a:t> </a:t>
            </a:r>
          </a:p>
          <a:p>
            <a:pPr marL="533400" indent="-533400" eaLnBrk="1" hangingPunct="1">
              <a:lnSpc>
                <a:spcPct val="80000"/>
              </a:lnSpc>
              <a:buFont typeface="Wingdings" pitchFamily="2" charset="2"/>
              <a:buNone/>
            </a:pPr>
            <a:endParaRPr lang="en-US" sz="1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p:spPr>
        <p:txBody>
          <a:bodyPr/>
          <a:lstStyle/>
          <a:p>
            <a:r>
              <a:rPr lang="en-US" smtClean="0"/>
              <a:t>BUSI 2701H</a:t>
            </a:r>
            <a:endParaRPr lang="en-US"/>
          </a:p>
        </p:txBody>
      </p:sp>
      <p:sp>
        <p:nvSpPr>
          <p:cNvPr id="5124"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5125" name="Rectangle 3"/>
          <p:cNvSpPr>
            <a:spLocks noGrp="1" noChangeArrowheads="1"/>
          </p:cNvSpPr>
          <p:nvPr>
            <p:ph type="body" idx="1"/>
          </p:nvPr>
        </p:nvSpPr>
        <p:spPr>
          <a:xfrm>
            <a:off x="539552" y="1556792"/>
            <a:ext cx="8229600" cy="4530725"/>
          </a:xfrm>
        </p:spPr>
        <p:txBody>
          <a:bodyPr/>
          <a:lstStyle/>
          <a:p>
            <a:pPr marL="533400" indent="-533400" eaLnBrk="1" hangingPunct="1">
              <a:lnSpc>
                <a:spcPct val="80000"/>
              </a:lnSpc>
              <a:buNone/>
            </a:pPr>
            <a:r>
              <a:rPr lang="en-US" sz="2400" b="1" dirty="0" smtClean="0"/>
              <a:t>1.  Tariffs example</a:t>
            </a:r>
            <a:endParaRPr lang="en-US" sz="1800" dirty="0" smtClean="0"/>
          </a:p>
          <a:p>
            <a:pPr marL="533400" indent="-533400" eaLnBrk="1" hangingPunct="1">
              <a:lnSpc>
                <a:spcPct val="80000"/>
              </a:lnSpc>
              <a:buFont typeface="Wingdings" pitchFamily="2" charset="2"/>
              <a:buNone/>
            </a:pPr>
            <a:endParaRPr lang="en-US" sz="1800" dirty="0" smtClean="0"/>
          </a:p>
          <a:p>
            <a:pPr>
              <a:buNone/>
            </a:pPr>
            <a:r>
              <a:rPr lang="en-CA" sz="2000" dirty="0" smtClean="0"/>
              <a:t>December 2011</a:t>
            </a:r>
          </a:p>
          <a:p>
            <a:pPr>
              <a:buNone/>
            </a:pPr>
            <a:endParaRPr lang="en-CA" sz="2000" dirty="0" smtClean="0"/>
          </a:p>
          <a:p>
            <a:pPr>
              <a:buNone/>
            </a:pPr>
            <a:r>
              <a:rPr lang="en-CA" sz="2000" dirty="0" smtClean="0"/>
              <a:t>China tariffs on US autos</a:t>
            </a:r>
          </a:p>
          <a:p>
            <a:pPr>
              <a:buNone/>
            </a:pPr>
            <a:endParaRPr lang="en-CA" sz="2000" dirty="0" smtClean="0"/>
          </a:p>
          <a:p>
            <a:pPr>
              <a:buNone/>
            </a:pPr>
            <a:r>
              <a:rPr lang="en-CA" sz="2000" dirty="0" smtClean="0">
                <a:hlinkClick r:id="rId3"/>
              </a:rPr>
              <a:t>http://www.youtube.com/watch?v=GAxHD2EF58Q</a:t>
            </a:r>
            <a:endParaRPr lang="en-CA" sz="2000" dirty="0" smtClean="0"/>
          </a:p>
          <a:p>
            <a:pPr marL="533400" indent="-533400" eaLnBrk="1" hangingPunct="1">
              <a:lnSpc>
                <a:spcPct val="80000"/>
              </a:lnSpc>
              <a:buNone/>
            </a:pPr>
            <a:endParaRPr lang="en-US" sz="2000" dirty="0" smtClean="0"/>
          </a:p>
          <a:p>
            <a:pPr marL="533400" indent="-533400" eaLnBrk="1" hangingPunct="1">
              <a:lnSpc>
                <a:spcPct val="80000"/>
              </a:lnSpc>
              <a:buNone/>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p:spPr>
        <p:txBody>
          <a:bodyPr/>
          <a:lstStyle/>
          <a:p>
            <a:r>
              <a:rPr lang="en-US" smtClean="0"/>
              <a:t>BUSI 2701H</a:t>
            </a:r>
            <a:endParaRPr lang="en-US"/>
          </a:p>
        </p:txBody>
      </p:sp>
      <p:sp>
        <p:nvSpPr>
          <p:cNvPr id="6148"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6149" name="Rectangle 3"/>
          <p:cNvSpPr>
            <a:spLocks noGrp="1" noChangeArrowheads="1"/>
          </p:cNvSpPr>
          <p:nvPr>
            <p:ph type="body" idx="1"/>
          </p:nvPr>
        </p:nvSpPr>
        <p:spPr/>
        <p:txBody>
          <a:bodyPr/>
          <a:lstStyle/>
          <a:p>
            <a:pPr marL="609600" indent="-609600" eaLnBrk="1" hangingPunct="1">
              <a:lnSpc>
                <a:spcPct val="80000"/>
              </a:lnSpc>
              <a:buNone/>
            </a:pPr>
            <a:r>
              <a:rPr lang="en-US" sz="2400" b="1" dirty="0" smtClean="0"/>
              <a:t>2.  Subsidies - </a:t>
            </a:r>
            <a:r>
              <a:rPr lang="en-US" sz="2400" dirty="0" smtClean="0"/>
              <a:t>government payments to domestic producers</a:t>
            </a:r>
          </a:p>
          <a:p>
            <a:pPr marL="990600" lvl="1" indent="-533400" eaLnBrk="1" hangingPunct="1">
              <a:lnSpc>
                <a:spcPct val="80000"/>
              </a:lnSpc>
            </a:pPr>
            <a:endParaRPr lang="en-US" dirty="0" smtClean="0"/>
          </a:p>
          <a:p>
            <a:pPr marL="990600" lvl="1" indent="-533400" eaLnBrk="1" hangingPunct="1">
              <a:lnSpc>
                <a:spcPct val="80000"/>
              </a:lnSpc>
            </a:pPr>
            <a:r>
              <a:rPr lang="en-US" u="sng" dirty="0" smtClean="0"/>
              <a:t>Subsidies help domestic producers</a:t>
            </a:r>
          </a:p>
          <a:p>
            <a:pPr marL="1371600" lvl="2" indent="-457200" eaLnBrk="1" hangingPunct="1">
              <a:lnSpc>
                <a:spcPct val="80000"/>
              </a:lnSpc>
            </a:pPr>
            <a:r>
              <a:rPr lang="en-US" sz="2400" dirty="0" smtClean="0"/>
              <a:t>compete against low-cost foreign imports</a:t>
            </a:r>
          </a:p>
          <a:p>
            <a:pPr marL="1371600" lvl="2" indent="-457200" eaLnBrk="1" hangingPunct="1">
              <a:lnSpc>
                <a:spcPct val="80000"/>
              </a:lnSpc>
            </a:pPr>
            <a:r>
              <a:rPr lang="en-US" sz="2400" dirty="0" smtClean="0"/>
              <a:t>gain export markets</a:t>
            </a:r>
          </a:p>
          <a:p>
            <a:pPr marL="990600" lvl="1" indent="-533400" eaLnBrk="1" hangingPunct="1">
              <a:lnSpc>
                <a:spcPct val="80000"/>
              </a:lnSpc>
            </a:pPr>
            <a:endParaRPr lang="en-US" dirty="0" smtClean="0"/>
          </a:p>
          <a:p>
            <a:pPr marL="990600" lvl="1" indent="-533400" eaLnBrk="1" hangingPunct="1">
              <a:lnSpc>
                <a:spcPct val="80000"/>
              </a:lnSpc>
            </a:pPr>
            <a:r>
              <a:rPr lang="en-US" u="sng" dirty="0" smtClean="0"/>
              <a:t>Consumers typically absorb the costs</a:t>
            </a:r>
            <a:r>
              <a:rPr lang="en-US" dirty="0" smtClean="0"/>
              <a:t> of subsidies through taxes</a:t>
            </a:r>
          </a:p>
          <a:p>
            <a:pPr marL="990600" lvl="1" indent="-533400" eaLnBrk="1" hangingPunct="1">
              <a:lnSpc>
                <a:spcPct val="80000"/>
              </a:lnSpc>
            </a:pPr>
            <a:endParaRPr lang="en-US" sz="2000" dirty="0" smtClean="0"/>
          </a:p>
          <a:p>
            <a:pPr marL="990600" lvl="1" indent="-533400" eaLnBrk="1" hangingPunct="1">
              <a:lnSpc>
                <a:spcPct val="80000"/>
              </a:lnSpc>
            </a:pPr>
            <a:r>
              <a:rPr lang="en-US" u="sng" dirty="0" smtClean="0"/>
              <a:t>Pro-producer</a:t>
            </a:r>
            <a:r>
              <a:rPr lang="en-US" dirty="0" smtClean="0"/>
              <a:t> and </a:t>
            </a:r>
            <a:r>
              <a:rPr lang="en-US" u="sng" dirty="0" smtClean="0"/>
              <a:t>anti-consumer</a:t>
            </a:r>
          </a:p>
          <a:p>
            <a:pPr marL="990600" lvl="1" indent="-533400" eaLnBrk="1" hangingPunct="1">
              <a:lnSpc>
                <a:spcPct val="80000"/>
              </a:lnSpc>
            </a:pPr>
            <a:endParaRPr lang="en-US" sz="2000" dirty="0" smtClean="0"/>
          </a:p>
          <a:p>
            <a:pPr marL="609600" indent="-609600" eaLnBrk="1" hangingPunct="1">
              <a:lnSpc>
                <a:spcPct val="80000"/>
              </a:lnSpc>
            </a:pPr>
            <a:endParaRPr lang="en-US" sz="2400" b="1"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p:spPr>
        <p:txBody>
          <a:bodyPr/>
          <a:lstStyle/>
          <a:p>
            <a:r>
              <a:rPr lang="en-US" smtClean="0"/>
              <a:t>BUSI 2701H</a:t>
            </a:r>
            <a:endParaRPr lang="en-US"/>
          </a:p>
        </p:txBody>
      </p:sp>
      <p:sp>
        <p:nvSpPr>
          <p:cNvPr id="6148" name="Rectangle 2"/>
          <p:cNvSpPr>
            <a:spLocks noGrp="1" noChangeArrowheads="1"/>
          </p:cNvSpPr>
          <p:nvPr>
            <p:ph type="title"/>
          </p:nvPr>
        </p:nvSpPr>
        <p:spPr>
          <a:xfrm>
            <a:off x="467544" y="0"/>
            <a:ext cx="8229600" cy="1139825"/>
          </a:xfrm>
        </p:spPr>
        <p:txBody>
          <a:bodyPr/>
          <a:lstStyle/>
          <a:p>
            <a:pPr eaLnBrk="1" hangingPunct="1"/>
            <a:r>
              <a:rPr lang="en-US" sz="3000" b="1" dirty="0" smtClean="0">
                <a:latin typeface="Cambria" pitchFamily="18" charset="0"/>
              </a:rPr>
              <a:t>How Do Governments Intervene In Markets?</a:t>
            </a:r>
          </a:p>
        </p:txBody>
      </p:sp>
      <p:sp>
        <p:nvSpPr>
          <p:cNvPr id="6149" name="Rectangle 3"/>
          <p:cNvSpPr>
            <a:spLocks noGrp="1" noChangeArrowheads="1"/>
          </p:cNvSpPr>
          <p:nvPr>
            <p:ph type="body" idx="1"/>
          </p:nvPr>
        </p:nvSpPr>
        <p:spPr>
          <a:xfrm>
            <a:off x="467544" y="908720"/>
            <a:ext cx="8229600" cy="4530725"/>
          </a:xfrm>
        </p:spPr>
        <p:txBody>
          <a:bodyPr/>
          <a:lstStyle/>
          <a:p>
            <a:pPr marL="609600" indent="-609600" eaLnBrk="1" hangingPunct="1">
              <a:lnSpc>
                <a:spcPct val="80000"/>
              </a:lnSpc>
              <a:buAutoNum type="arabicPeriod" startAt="2"/>
            </a:pPr>
            <a:r>
              <a:rPr lang="en-US" sz="2400" b="1" dirty="0" smtClean="0"/>
              <a:t>Subsidies example</a:t>
            </a:r>
            <a:endParaRPr lang="en-US" sz="2400" dirty="0" smtClean="0"/>
          </a:p>
          <a:p>
            <a:pPr marL="609600" indent="-609600" eaLnBrk="1" hangingPunct="1">
              <a:lnSpc>
                <a:spcPct val="80000"/>
              </a:lnSpc>
              <a:buNone/>
            </a:pPr>
            <a:endParaRPr lang="en-US" sz="2000" b="1" dirty="0" smtClean="0"/>
          </a:p>
          <a:p>
            <a:pPr marL="609600" indent="-609600" eaLnBrk="1" hangingPunct="1">
              <a:lnSpc>
                <a:spcPct val="80000"/>
              </a:lnSpc>
              <a:buNone/>
            </a:pPr>
            <a:r>
              <a:rPr lang="en-US" sz="2000" b="1" dirty="0" smtClean="0"/>
              <a:t>4 February 2013</a:t>
            </a:r>
          </a:p>
          <a:p>
            <a:pPr marL="609600" indent="-609600" eaLnBrk="1" hangingPunct="1">
              <a:lnSpc>
                <a:spcPct val="80000"/>
              </a:lnSpc>
              <a:buNone/>
            </a:pPr>
            <a:endParaRPr lang="en-US" sz="2000" b="1" dirty="0" smtClean="0"/>
          </a:p>
          <a:p>
            <a:pPr marL="609600" indent="-609600" eaLnBrk="1" hangingPunct="1">
              <a:lnSpc>
                <a:spcPct val="80000"/>
              </a:lnSpc>
              <a:buNone/>
            </a:pPr>
            <a:r>
              <a:rPr lang="en-US" sz="2000" b="1" dirty="0" smtClean="0"/>
              <a:t>Japan subsidies it’s whaling fleet</a:t>
            </a:r>
          </a:p>
          <a:p>
            <a:pPr marL="609600" indent="-609600" eaLnBrk="1" hangingPunct="1">
              <a:lnSpc>
                <a:spcPct val="80000"/>
              </a:lnSpc>
              <a:buNone/>
            </a:pPr>
            <a:endParaRPr lang="en-US" sz="2000" b="1" dirty="0" smtClean="0"/>
          </a:p>
          <a:p>
            <a:pPr marL="609600" indent="-609600" eaLnBrk="1" hangingPunct="1">
              <a:lnSpc>
                <a:spcPct val="80000"/>
              </a:lnSpc>
              <a:buNone/>
            </a:pPr>
            <a:r>
              <a:rPr lang="en-US" sz="2000" b="1" dirty="0" smtClean="0">
                <a:hlinkClick r:id="rId3"/>
              </a:rPr>
              <a:t>http://www.abc.net.au/news/2013-02-04/whaling-fleet-gets-japanese-taxpayer-subsidy/4498528</a:t>
            </a:r>
            <a:endParaRPr lang="en-US" sz="2000" b="1"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p:spPr>
        <p:txBody>
          <a:bodyPr/>
          <a:lstStyle/>
          <a:p>
            <a:r>
              <a:rPr lang="en-US" smtClean="0"/>
              <a:t>BUSI 2701H</a:t>
            </a:r>
            <a:endParaRPr lang="en-US"/>
          </a:p>
        </p:txBody>
      </p:sp>
      <p:sp>
        <p:nvSpPr>
          <p:cNvPr id="6148" name="Rectangle 2"/>
          <p:cNvSpPr>
            <a:spLocks noGrp="1" noChangeArrowheads="1"/>
          </p:cNvSpPr>
          <p:nvPr>
            <p:ph type="title"/>
          </p:nvPr>
        </p:nvSpPr>
        <p:spPr>
          <a:xfrm>
            <a:off x="467544" y="0"/>
            <a:ext cx="8229600" cy="1139825"/>
          </a:xfrm>
        </p:spPr>
        <p:txBody>
          <a:bodyPr/>
          <a:lstStyle/>
          <a:p>
            <a:pPr eaLnBrk="1" hangingPunct="1"/>
            <a:r>
              <a:rPr lang="en-US" sz="3000" b="1" dirty="0" smtClean="0">
                <a:latin typeface="Cambria" pitchFamily="18" charset="0"/>
              </a:rPr>
              <a:t>How Do Governments Intervene In Markets?</a:t>
            </a:r>
          </a:p>
        </p:txBody>
      </p:sp>
      <p:sp>
        <p:nvSpPr>
          <p:cNvPr id="6149" name="Rectangle 3"/>
          <p:cNvSpPr>
            <a:spLocks noGrp="1" noChangeArrowheads="1"/>
          </p:cNvSpPr>
          <p:nvPr>
            <p:ph type="body" idx="1"/>
          </p:nvPr>
        </p:nvSpPr>
        <p:spPr>
          <a:xfrm>
            <a:off x="467544" y="908720"/>
            <a:ext cx="8229600" cy="4530725"/>
          </a:xfrm>
        </p:spPr>
        <p:txBody>
          <a:bodyPr/>
          <a:lstStyle/>
          <a:p>
            <a:pPr marL="609600" indent="-609600" eaLnBrk="1" hangingPunct="1">
              <a:lnSpc>
                <a:spcPct val="80000"/>
              </a:lnSpc>
              <a:buAutoNum type="arabicPeriod" startAt="2"/>
            </a:pPr>
            <a:r>
              <a:rPr lang="en-US" sz="2400" b="1" dirty="0" smtClean="0"/>
              <a:t>Subsidies example</a:t>
            </a:r>
            <a:endParaRPr lang="en-US" sz="2400" dirty="0" smtClean="0"/>
          </a:p>
          <a:p>
            <a:pPr marL="590550" indent="-533400" eaLnBrk="1" hangingPunct="1">
              <a:lnSpc>
                <a:spcPct val="80000"/>
              </a:lnSpc>
              <a:buNone/>
            </a:pPr>
            <a:r>
              <a:rPr lang="en-CA" sz="2400" dirty="0" smtClean="0"/>
              <a:t>CBC News Online | August 23, 2006</a:t>
            </a:r>
            <a:endParaRPr lang="en-US" sz="2400" dirty="0" smtClean="0"/>
          </a:p>
          <a:p>
            <a:pPr marL="590550" indent="-533400" eaLnBrk="1" hangingPunct="1">
              <a:lnSpc>
                <a:spcPct val="80000"/>
              </a:lnSpc>
              <a:buNone/>
            </a:pPr>
            <a:r>
              <a:rPr lang="en-CA" sz="2000" b="1" u="sng" dirty="0" smtClean="0"/>
              <a:t>Softwood lumber dispute</a:t>
            </a:r>
            <a:r>
              <a:rPr lang="en-CA" sz="2000" dirty="0" smtClean="0"/>
              <a:t/>
            </a:r>
            <a:br>
              <a:rPr lang="en-CA" sz="2000" dirty="0" smtClean="0"/>
            </a:br>
            <a:r>
              <a:rPr lang="en-CA" sz="2000" dirty="0" smtClean="0"/>
              <a:t/>
            </a:r>
            <a:br>
              <a:rPr lang="en-CA" sz="2000" dirty="0" smtClean="0"/>
            </a:br>
            <a:r>
              <a:rPr lang="en-CA" sz="2000" dirty="0" smtClean="0"/>
              <a:t>“The dispute centred on </a:t>
            </a:r>
            <a:r>
              <a:rPr lang="en-CA" sz="2000" u="sng" dirty="0" smtClean="0"/>
              <a:t>stumpage fees</a:t>
            </a:r>
            <a:r>
              <a:rPr lang="en-CA" sz="2000" dirty="0" smtClean="0"/>
              <a:t> – set amounts charged to companies that harvest timber on public land. Many in the </a:t>
            </a:r>
            <a:r>
              <a:rPr lang="en-CA" sz="2000" u="sng" dirty="0" smtClean="0"/>
              <a:t>U.S. see Canadian stumpage fees as being too low, making them de facto subsidies</a:t>
            </a:r>
            <a:r>
              <a:rPr lang="en-CA" sz="2000" dirty="0" smtClean="0"/>
              <a:t>. </a:t>
            </a:r>
          </a:p>
          <a:p>
            <a:pPr marL="590550" indent="-533400" eaLnBrk="1" hangingPunct="1">
              <a:lnSpc>
                <a:spcPct val="80000"/>
              </a:lnSpc>
              <a:buNone/>
            </a:pPr>
            <a:r>
              <a:rPr lang="en-CA" sz="2000" dirty="0" smtClean="0"/>
              <a:t>Disputes on softwood lumber have simmered for </a:t>
            </a:r>
            <a:r>
              <a:rPr lang="en-CA" sz="2000" u="sng" dirty="0" smtClean="0"/>
              <a:t>more than 20 years</a:t>
            </a:r>
            <a:r>
              <a:rPr lang="en-CA" sz="2000" dirty="0" smtClean="0"/>
              <a:t>, but the most recent conflict boiled over in May </a:t>
            </a:r>
            <a:r>
              <a:rPr lang="en-CA" sz="2000" u="sng" dirty="0" smtClean="0"/>
              <a:t>2002, when the United States imposed duties of 27 per cent on Canadian softwood lumber</a:t>
            </a:r>
            <a:endParaRPr lang="en-US" sz="2000" u="sng" dirty="0" smtClean="0"/>
          </a:p>
          <a:p>
            <a:pPr marL="609600" indent="-609600" eaLnBrk="1" hangingPunct="1">
              <a:lnSpc>
                <a:spcPct val="80000"/>
              </a:lnSpc>
              <a:buNone/>
            </a:pPr>
            <a:r>
              <a:rPr lang="en-CA" sz="2000" dirty="0" smtClean="0"/>
              <a:t>April 2006 - an agreement that would require the U.S. to return about 80 per cent of the </a:t>
            </a:r>
            <a:r>
              <a:rPr lang="en-CA" sz="2000" u="sng" dirty="0" smtClean="0"/>
              <a:t>more than $5 billion in duties it had collected on lumber imports</a:t>
            </a:r>
            <a:r>
              <a:rPr lang="en-CA" sz="2000" dirty="0" smtClean="0"/>
              <a:t>”</a:t>
            </a:r>
          </a:p>
          <a:p>
            <a:pPr marL="609600" indent="-609600" eaLnBrk="1" hangingPunct="1">
              <a:lnSpc>
                <a:spcPct val="80000"/>
              </a:lnSpc>
              <a:buNone/>
            </a:pPr>
            <a:endParaRPr lang="en-CA" sz="2000" dirty="0" smtClean="0"/>
          </a:p>
          <a:p>
            <a:pPr marL="609600" indent="-609600" eaLnBrk="1" hangingPunct="1">
              <a:lnSpc>
                <a:spcPct val="80000"/>
              </a:lnSpc>
              <a:buNone/>
            </a:pPr>
            <a:r>
              <a:rPr lang="en-CA" sz="2000" dirty="0" smtClean="0"/>
              <a:t>The agreement, which ended years of trade battles over duties and other barriers to selling the wood, was due to expire in 2013, but will be extended until 2015 (CBC News 23 Jan 12).</a:t>
            </a:r>
          </a:p>
          <a:p>
            <a:pPr marL="609600" indent="-609600" eaLnBrk="1" hangingPunct="1">
              <a:lnSpc>
                <a:spcPct val="80000"/>
              </a:lnSpc>
              <a:buNone/>
            </a:pPr>
            <a:endParaRPr lang="en-US" sz="2000" b="1"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Subsidies Example: Wheat in Japan</a:t>
            </a:r>
          </a:p>
        </p:txBody>
      </p:sp>
      <p:sp>
        <p:nvSpPr>
          <p:cNvPr id="40963" name="Rectangle 3"/>
          <p:cNvSpPr>
            <a:spLocks noGrp="1" noChangeArrowheads="1"/>
          </p:cNvSpPr>
          <p:nvPr>
            <p:ph type="body" idx="1"/>
          </p:nvPr>
        </p:nvSpPr>
        <p:spPr>
          <a:xfrm>
            <a:off x="323528" y="1700808"/>
            <a:ext cx="8302625" cy="4535488"/>
          </a:xfrm>
        </p:spPr>
        <p:txBody>
          <a:bodyPr/>
          <a:lstStyle/>
          <a:p>
            <a:pPr eaLnBrk="1" hangingPunct="1">
              <a:buNone/>
            </a:pPr>
            <a:r>
              <a:rPr lang="en-US" sz="2400" dirty="0" smtClean="0">
                <a:effectLst/>
              </a:rPr>
              <a:t>Tens of thousands of farmers in Japan grow wheat which is subsidized by the government at approx $26 per bushel costing the taxpayer $700 million (including $450 million from tariff rate quota caused prices). </a:t>
            </a:r>
          </a:p>
          <a:p>
            <a:pPr eaLnBrk="1" hangingPunct="1"/>
            <a:r>
              <a:rPr lang="en-US" sz="2400" dirty="0" smtClean="0">
                <a:effectLst/>
              </a:rPr>
              <a:t>Why would the Japanese government do this?</a:t>
            </a:r>
          </a:p>
          <a:p>
            <a:pPr eaLnBrk="1" hangingPunct="1"/>
            <a:endParaRPr lang="en-US" sz="2400" dirty="0" smtClean="0">
              <a:effectLst/>
            </a:endParaRPr>
          </a:p>
          <a:p>
            <a:pPr eaLnBrk="1" hangingPunct="1"/>
            <a:r>
              <a:rPr lang="en-US" sz="2400" dirty="0" smtClean="0">
                <a:effectLst/>
              </a:rPr>
              <a:t>Who wins with this policy?</a:t>
            </a:r>
          </a:p>
          <a:p>
            <a:pPr eaLnBrk="1" hangingPunct="1"/>
            <a:endParaRPr lang="en-US" sz="2400" dirty="0" smtClean="0">
              <a:effectLst/>
            </a:endParaRPr>
          </a:p>
          <a:p>
            <a:pPr eaLnBrk="1" hangingPunct="1"/>
            <a:r>
              <a:rPr lang="en-US" sz="2400" dirty="0" smtClean="0">
                <a:effectLst/>
              </a:rPr>
              <a:t>Who loses with this policy?</a:t>
            </a: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p:spPr>
        <p:txBody>
          <a:bodyPr/>
          <a:lstStyle/>
          <a:p>
            <a:r>
              <a:rPr lang="en-US" smtClean="0"/>
              <a:t>BUSI 2701H</a:t>
            </a:r>
            <a:endParaRPr lang="en-US"/>
          </a:p>
        </p:txBody>
      </p:sp>
      <p:sp>
        <p:nvSpPr>
          <p:cNvPr id="6148"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6149" name="Rectangle 3"/>
          <p:cNvSpPr>
            <a:spLocks noGrp="1" noChangeArrowheads="1"/>
          </p:cNvSpPr>
          <p:nvPr>
            <p:ph type="body" idx="1"/>
          </p:nvPr>
        </p:nvSpPr>
        <p:spPr>
          <a:xfrm>
            <a:off x="467544" y="1844824"/>
            <a:ext cx="8229600" cy="4530725"/>
          </a:xfrm>
        </p:spPr>
        <p:txBody>
          <a:bodyPr/>
          <a:lstStyle/>
          <a:p>
            <a:pPr marL="609600" indent="-609600" eaLnBrk="1" hangingPunct="1">
              <a:lnSpc>
                <a:spcPct val="80000"/>
              </a:lnSpc>
              <a:buNone/>
            </a:pPr>
            <a:r>
              <a:rPr lang="en-US" sz="2400" b="1" dirty="0" smtClean="0"/>
              <a:t>3.  Import Quotas</a:t>
            </a:r>
            <a:r>
              <a:rPr lang="en-US" sz="2400" dirty="0" smtClean="0"/>
              <a:t> - </a:t>
            </a:r>
            <a:r>
              <a:rPr lang="en-US" sz="2400" u="sng" dirty="0" smtClean="0"/>
              <a:t>restrict the quantity</a:t>
            </a:r>
            <a:r>
              <a:rPr lang="en-US" sz="2400" dirty="0" smtClean="0"/>
              <a:t> of some goods that may be imported into a country  </a:t>
            </a:r>
          </a:p>
          <a:p>
            <a:pPr marL="990600" lvl="1" indent="-533400" eaLnBrk="1" hangingPunct="1">
              <a:lnSpc>
                <a:spcPct val="80000"/>
              </a:lnSpc>
            </a:pPr>
            <a:endParaRPr lang="en-US" sz="2400" b="1" dirty="0" smtClean="0"/>
          </a:p>
          <a:p>
            <a:pPr marL="990600" lvl="1" indent="-533400" eaLnBrk="1" hangingPunct="1">
              <a:lnSpc>
                <a:spcPct val="80000"/>
              </a:lnSpc>
            </a:pPr>
            <a:r>
              <a:rPr lang="en-US" sz="2400" b="1" dirty="0" smtClean="0"/>
              <a:t>Tariff rate quotas</a:t>
            </a:r>
            <a:r>
              <a:rPr lang="en-US" sz="2400" dirty="0" smtClean="0"/>
              <a:t> - a hybrid of a quota and a tariff where a </a:t>
            </a:r>
            <a:r>
              <a:rPr lang="en-US" sz="2400" u="sng" dirty="0" smtClean="0"/>
              <a:t>lower tariff is applied to imports within the quota</a:t>
            </a:r>
            <a:r>
              <a:rPr lang="en-US" sz="2400" dirty="0" smtClean="0"/>
              <a:t> than to those over the quota  </a:t>
            </a:r>
          </a:p>
          <a:p>
            <a:pPr marL="990600" lvl="1" indent="-533400" eaLnBrk="1" hangingPunct="1">
              <a:lnSpc>
                <a:spcPct val="80000"/>
              </a:lnSpc>
            </a:pPr>
            <a:endParaRPr lang="en-US" sz="2400" dirty="0" smtClean="0"/>
          </a:p>
          <a:p>
            <a:pPr marL="990600" lvl="1" indent="-533400" eaLnBrk="1" hangingPunct="1">
              <a:lnSpc>
                <a:spcPct val="80000"/>
              </a:lnSpc>
            </a:pPr>
            <a:r>
              <a:rPr lang="en-US" sz="2400" dirty="0" smtClean="0"/>
              <a:t>A </a:t>
            </a:r>
            <a:r>
              <a:rPr lang="en-US" sz="2400" b="1" dirty="0" smtClean="0"/>
              <a:t>quota rent</a:t>
            </a:r>
            <a:r>
              <a:rPr lang="en-US" sz="2400" dirty="0" smtClean="0"/>
              <a:t>  - the </a:t>
            </a:r>
            <a:r>
              <a:rPr lang="en-US" sz="2400" u="sng" dirty="0" smtClean="0"/>
              <a:t>extra profit</a:t>
            </a:r>
            <a:r>
              <a:rPr lang="en-US" sz="2400" dirty="0" smtClean="0"/>
              <a:t> that producers make when supply is artificially limited by an import quota i.e. </a:t>
            </a:r>
            <a:r>
              <a:rPr lang="en-US" sz="2400" u="sng" dirty="0" smtClean="0"/>
              <a:t>price is raised by the limiting of supply</a:t>
            </a:r>
            <a:r>
              <a:rPr lang="en-US" sz="2400" dirty="0" smtClean="0"/>
              <a:t>   </a:t>
            </a:r>
          </a:p>
          <a:p>
            <a:pPr marL="609600" indent="-609600" eaLnBrk="1" hangingPunct="1">
              <a:lnSpc>
                <a:spcPct val="80000"/>
              </a:lnSpc>
            </a:pPr>
            <a:endParaRPr lang="en-US" sz="2400" b="1"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p:spPr>
        <p:txBody>
          <a:bodyPr/>
          <a:lstStyle/>
          <a:p>
            <a:r>
              <a:rPr lang="en-US" smtClean="0"/>
              <a:t>BUSI 2701H</a:t>
            </a:r>
            <a:endParaRPr lang="en-US"/>
          </a:p>
        </p:txBody>
      </p:sp>
      <p:sp>
        <p:nvSpPr>
          <p:cNvPr id="6148" name="Rectangle 2"/>
          <p:cNvSpPr>
            <a:spLocks noGrp="1" noChangeArrowheads="1"/>
          </p:cNvSpPr>
          <p:nvPr>
            <p:ph type="title"/>
          </p:nvPr>
        </p:nvSpPr>
        <p:spPr>
          <a:xfrm>
            <a:off x="467544" y="0"/>
            <a:ext cx="8229600" cy="1139825"/>
          </a:xfrm>
        </p:spPr>
        <p:txBody>
          <a:bodyPr/>
          <a:lstStyle/>
          <a:p>
            <a:pPr eaLnBrk="1" hangingPunct="1"/>
            <a:r>
              <a:rPr lang="en-US" b="1" dirty="0" smtClean="0">
                <a:latin typeface="Cambria" pitchFamily="18" charset="0"/>
              </a:rPr>
              <a:t>How Do Governments </a:t>
            </a:r>
            <a:br>
              <a:rPr lang="en-US" b="1" dirty="0" smtClean="0">
                <a:latin typeface="Cambria" pitchFamily="18" charset="0"/>
              </a:rPr>
            </a:br>
            <a:r>
              <a:rPr lang="en-US" b="1" dirty="0" smtClean="0">
                <a:latin typeface="Cambria" pitchFamily="18" charset="0"/>
              </a:rPr>
              <a:t>Intervene In Markets?</a:t>
            </a:r>
          </a:p>
        </p:txBody>
      </p:sp>
      <p:sp>
        <p:nvSpPr>
          <p:cNvPr id="6149" name="Rectangle 3"/>
          <p:cNvSpPr>
            <a:spLocks noGrp="1" noChangeArrowheads="1"/>
          </p:cNvSpPr>
          <p:nvPr>
            <p:ph type="body" idx="1"/>
          </p:nvPr>
        </p:nvSpPr>
        <p:spPr>
          <a:xfrm>
            <a:off x="467544" y="1412776"/>
            <a:ext cx="8229600" cy="4530725"/>
          </a:xfrm>
        </p:spPr>
        <p:txBody>
          <a:bodyPr/>
          <a:lstStyle/>
          <a:p>
            <a:pPr marL="609600" indent="-609600" eaLnBrk="1" hangingPunct="1">
              <a:lnSpc>
                <a:spcPct val="80000"/>
              </a:lnSpc>
              <a:buNone/>
            </a:pPr>
            <a:r>
              <a:rPr lang="en-US" sz="2400" b="1" dirty="0" smtClean="0"/>
              <a:t>3.  Import Quotas example</a:t>
            </a:r>
          </a:p>
          <a:p>
            <a:pPr marL="609600" indent="-609600" eaLnBrk="1" hangingPunct="1">
              <a:lnSpc>
                <a:spcPct val="80000"/>
              </a:lnSpc>
              <a:buNone/>
            </a:pPr>
            <a:endParaRPr lang="en-US" sz="2000" b="1" dirty="0" smtClean="0"/>
          </a:p>
          <a:p>
            <a:pPr marL="609600" indent="-609600" eaLnBrk="1" hangingPunct="1">
              <a:lnSpc>
                <a:spcPct val="80000"/>
              </a:lnSpc>
              <a:buNone/>
            </a:pPr>
            <a:r>
              <a:rPr lang="en-US" sz="1800" b="1" dirty="0" smtClean="0"/>
              <a:t>8 October 2011, </a:t>
            </a:r>
            <a:r>
              <a:rPr lang="en-CA" sz="1800" b="1" dirty="0" smtClean="0"/>
              <a:t>News One : Mobile News for </a:t>
            </a:r>
            <a:r>
              <a:rPr lang="en-CA" sz="1800" b="1" dirty="0" err="1" smtClean="0"/>
              <a:t>iPhone</a:t>
            </a:r>
            <a:r>
              <a:rPr lang="en-CA" sz="1800" b="1" dirty="0" smtClean="0"/>
              <a:t>, Android and </a:t>
            </a:r>
            <a:r>
              <a:rPr lang="en-CA" sz="1800" b="1" dirty="0" err="1" smtClean="0"/>
              <a:t>smartphones</a:t>
            </a:r>
            <a:endParaRPr lang="en-CA" sz="1800" b="1" dirty="0" smtClean="0"/>
          </a:p>
          <a:p>
            <a:pPr marL="609600" indent="-609600" eaLnBrk="1" hangingPunct="1">
              <a:lnSpc>
                <a:spcPct val="80000"/>
              </a:lnSpc>
              <a:buNone/>
            </a:pPr>
            <a:r>
              <a:rPr lang="en-CA" sz="1800" b="1" dirty="0" smtClean="0"/>
              <a:t>USDA Increases Sugar Import Quota</a:t>
            </a:r>
          </a:p>
          <a:p>
            <a:pPr>
              <a:buNone/>
            </a:pPr>
            <a:r>
              <a:rPr lang="en-CA" sz="1800" dirty="0" smtClean="0"/>
              <a:t>“Washington, June 23 (IANS) In a bid to </a:t>
            </a:r>
            <a:r>
              <a:rPr lang="en-CA" sz="1800" u="sng" dirty="0" smtClean="0"/>
              <a:t>ease a supply shortage of sugar</a:t>
            </a:r>
            <a:r>
              <a:rPr lang="en-CA" sz="1800" dirty="0" smtClean="0"/>
              <a:t> amid surging retail prices, the US has </a:t>
            </a:r>
            <a:r>
              <a:rPr lang="en-CA" sz="1800" u="sng" dirty="0" smtClean="0"/>
              <a:t>boosted its import quota for raw sugar by 120,000 tonnes</a:t>
            </a:r>
            <a:r>
              <a:rPr lang="en-CA" sz="1800" dirty="0" smtClean="0"/>
              <a:t> </a:t>
            </a:r>
          </a:p>
          <a:p>
            <a:pPr>
              <a:buNone/>
            </a:pPr>
            <a:endParaRPr lang="en-CA" sz="1800" dirty="0" smtClean="0"/>
          </a:p>
          <a:p>
            <a:pPr>
              <a:buNone/>
            </a:pPr>
            <a:r>
              <a:rPr lang="en-CA" sz="1800" dirty="0" smtClean="0"/>
              <a:t>With the addition of 120,000 tonnes to the tariff-rate quota (TRQ) for the 2011 fiscal year ending Sep 30, </a:t>
            </a:r>
            <a:r>
              <a:rPr lang="en-CA" sz="1800" u="sng" dirty="0" smtClean="0"/>
              <a:t>the quota now totals 1.676 million tonnes</a:t>
            </a:r>
            <a:r>
              <a:rPr lang="en-CA" sz="1800" dirty="0" smtClean="0"/>
              <a:t>, the US Department of Agriculture said Wednesday.</a:t>
            </a:r>
          </a:p>
          <a:p>
            <a:pPr>
              <a:buNone/>
            </a:pPr>
            <a:endParaRPr lang="en-CA" sz="1800" dirty="0" smtClean="0"/>
          </a:p>
          <a:p>
            <a:pPr>
              <a:buNone/>
            </a:pPr>
            <a:r>
              <a:rPr lang="en-CA" sz="1800" dirty="0" smtClean="0"/>
              <a:t>Sugar is the only major agricultural commodity produced in the US that is subject to import quotas. </a:t>
            </a:r>
            <a:r>
              <a:rPr lang="en-CA" sz="1800" u="sng" dirty="0" smtClean="0"/>
              <a:t>The limits were established to benefit domestic growers</a:t>
            </a:r>
            <a:r>
              <a:rPr lang="en-CA" sz="1800" dirty="0" smtClean="0"/>
              <a:t>.”</a:t>
            </a:r>
          </a:p>
          <a:p>
            <a:pPr marL="609600" indent="-609600" eaLnBrk="1" hangingPunct="1">
              <a:lnSpc>
                <a:spcPct val="80000"/>
              </a:lnSpc>
              <a:buNone/>
            </a:pPr>
            <a:endParaRPr lang="en-US" sz="2000" b="1"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p:spPr>
        <p:txBody>
          <a:bodyPr/>
          <a:lstStyle/>
          <a:p>
            <a:r>
              <a:rPr lang="en-US" smtClean="0"/>
              <a:t>BUSI 2701H</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7173" name="Rectangle 3"/>
          <p:cNvSpPr>
            <a:spLocks noGrp="1" noChangeArrowheads="1"/>
          </p:cNvSpPr>
          <p:nvPr>
            <p:ph type="body" idx="1"/>
          </p:nvPr>
        </p:nvSpPr>
        <p:spPr/>
        <p:txBody>
          <a:bodyPr/>
          <a:lstStyle/>
          <a:p>
            <a:pPr marL="609600" indent="-609600" eaLnBrk="1" hangingPunct="1">
              <a:lnSpc>
                <a:spcPct val="80000"/>
              </a:lnSpc>
              <a:buNone/>
            </a:pPr>
            <a:r>
              <a:rPr lang="en-US" sz="2800" b="1" dirty="0" smtClean="0"/>
              <a:t>4.  Voluntary Export Restraints (VER)</a:t>
            </a:r>
            <a:r>
              <a:rPr lang="en-US" sz="2800" dirty="0" smtClean="0"/>
              <a:t> - quotas on trade </a:t>
            </a:r>
            <a:r>
              <a:rPr lang="en-US" sz="2800" u="sng" dirty="0" smtClean="0"/>
              <a:t>imposed by the exporting country</a:t>
            </a:r>
            <a:r>
              <a:rPr lang="en-US" sz="2800" dirty="0" smtClean="0"/>
              <a:t>, typically at the request of (i.e. </a:t>
            </a:r>
            <a:r>
              <a:rPr lang="en-US" sz="2800" u="sng" dirty="0" smtClean="0"/>
              <a:t>pressure from) the importing country’s</a:t>
            </a:r>
            <a:r>
              <a:rPr lang="en-US" sz="2800" dirty="0" smtClean="0"/>
              <a:t> government</a:t>
            </a:r>
          </a:p>
          <a:p>
            <a:pPr marL="990600" lvl="1" indent="-533400" eaLnBrk="1" hangingPunct="1">
              <a:lnSpc>
                <a:spcPct val="80000"/>
              </a:lnSpc>
            </a:pPr>
            <a:endParaRPr lang="en-US" sz="2400" dirty="0" smtClean="0"/>
          </a:p>
          <a:p>
            <a:pPr marL="990600" lvl="1" indent="-533400" eaLnBrk="1" hangingPunct="1">
              <a:lnSpc>
                <a:spcPct val="80000"/>
              </a:lnSpc>
            </a:pPr>
            <a:r>
              <a:rPr lang="en-US" sz="2400" dirty="0" smtClean="0"/>
              <a:t>Import quotas and voluntary export restraints</a:t>
            </a:r>
          </a:p>
          <a:p>
            <a:pPr marL="1371600" lvl="2" indent="-457200" eaLnBrk="1" hangingPunct="1">
              <a:lnSpc>
                <a:spcPct val="80000"/>
              </a:lnSpc>
            </a:pPr>
            <a:endParaRPr lang="en-US" dirty="0" smtClean="0"/>
          </a:p>
          <a:p>
            <a:pPr marL="1371600" lvl="2" indent="-457200" eaLnBrk="1" hangingPunct="1">
              <a:lnSpc>
                <a:spcPct val="80000"/>
              </a:lnSpc>
            </a:pPr>
            <a:r>
              <a:rPr lang="en-US" sz="2400" u="sng" dirty="0" smtClean="0"/>
              <a:t>benefit domestic producers</a:t>
            </a:r>
            <a:r>
              <a:rPr lang="en-US" sz="2400" dirty="0" smtClean="0"/>
              <a:t> </a:t>
            </a:r>
          </a:p>
          <a:p>
            <a:pPr marL="1371600" lvl="2" indent="-457200" eaLnBrk="1" hangingPunct="1">
              <a:lnSpc>
                <a:spcPct val="80000"/>
              </a:lnSpc>
            </a:pPr>
            <a:endParaRPr lang="en-US" sz="2400" dirty="0" smtClean="0"/>
          </a:p>
          <a:p>
            <a:pPr marL="1371600" lvl="2" indent="-457200" eaLnBrk="1" hangingPunct="1">
              <a:lnSpc>
                <a:spcPct val="80000"/>
              </a:lnSpc>
            </a:pPr>
            <a:r>
              <a:rPr lang="en-US" sz="2400" u="sng" dirty="0" smtClean="0"/>
              <a:t>raise the prices of imported goods</a:t>
            </a:r>
          </a:p>
          <a:p>
            <a:pPr marL="609600" indent="-609600" eaLnBrk="1" hangingPunct="1">
              <a:lnSpc>
                <a:spcPct val="80000"/>
              </a:lnSpc>
              <a:buFont typeface="Wingdings" pitchFamily="2" charset="2"/>
              <a:buAutoNum type="arabicPeriod" startAt="4"/>
            </a:pPr>
            <a:endParaRPr lang="en-US" sz="2400" dirty="0" smtClean="0"/>
          </a:p>
          <a:p>
            <a:pPr marL="609600" indent="-609600"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p:spPr>
        <p:txBody>
          <a:bodyPr/>
          <a:lstStyle/>
          <a:p>
            <a:r>
              <a:rPr lang="en-US" smtClean="0"/>
              <a:t>BUSI 2701H</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7173" name="Rectangle 3"/>
          <p:cNvSpPr>
            <a:spLocks noGrp="1" noChangeArrowheads="1"/>
          </p:cNvSpPr>
          <p:nvPr>
            <p:ph type="body" idx="1"/>
          </p:nvPr>
        </p:nvSpPr>
        <p:spPr/>
        <p:txBody>
          <a:bodyPr/>
          <a:lstStyle/>
          <a:p>
            <a:pPr marL="609600" indent="-609600" eaLnBrk="1" hangingPunct="1">
              <a:lnSpc>
                <a:spcPct val="80000"/>
              </a:lnSpc>
              <a:buNone/>
            </a:pPr>
            <a:r>
              <a:rPr lang="en-US" sz="2800" b="1" dirty="0" smtClean="0"/>
              <a:t>4.  Voluntary Export Restraints (VER)</a:t>
            </a:r>
            <a:r>
              <a:rPr lang="en-US" sz="2800" dirty="0" smtClean="0"/>
              <a:t> </a:t>
            </a:r>
            <a:r>
              <a:rPr lang="en-US" sz="2800" b="1" dirty="0" smtClean="0"/>
              <a:t>example</a:t>
            </a:r>
          </a:p>
          <a:p>
            <a:pPr marL="990600" lvl="1" indent="-533400" eaLnBrk="1" hangingPunct="1">
              <a:lnSpc>
                <a:spcPct val="80000"/>
              </a:lnSpc>
            </a:pPr>
            <a:endParaRPr lang="en-US" sz="2400" dirty="0" smtClean="0"/>
          </a:p>
          <a:p>
            <a:pPr marL="990600" lvl="1" indent="-533400" eaLnBrk="1" hangingPunct="1">
              <a:lnSpc>
                <a:spcPct val="80000"/>
              </a:lnSpc>
              <a:buNone/>
            </a:pPr>
            <a:r>
              <a:rPr lang="en-US" dirty="0" smtClean="0"/>
              <a:t>1981 Japanese VER re the number of cars it exports to the US</a:t>
            </a:r>
          </a:p>
          <a:p>
            <a:pPr marL="990600" lvl="1" indent="-533400" eaLnBrk="1" hangingPunct="1">
              <a:lnSpc>
                <a:spcPct val="80000"/>
              </a:lnSpc>
            </a:pPr>
            <a:r>
              <a:rPr lang="en-US" dirty="0" smtClean="0"/>
              <a:t>Japan feared US punitive trade measures so it accepted VER</a:t>
            </a:r>
          </a:p>
          <a:p>
            <a:pPr marL="990600" lvl="1" indent="-533400" eaLnBrk="1" hangingPunct="1">
              <a:lnSpc>
                <a:spcPct val="80000"/>
              </a:lnSpc>
            </a:pPr>
            <a:r>
              <a:rPr lang="en-US" dirty="0" smtClean="0"/>
              <a:t>Japan then focused on North America by building auto plants here</a:t>
            </a:r>
          </a:p>
          <a:p>
            <a:pPr marL="1390650" lvl="2" indent="-533400" eaLnBrk="1" hangingPunct="1">
              <a:lnSpc>
                <a:spcPct val="80000"/>
              </a:lnSpc>
            </a:pPr>
            <a:r>
              <a:rPr lang="en-US" sz="2400" dirty="0" smtClean="0"/>
              <a:t>This also protected the Japanese auto industry against their issue with the rising Japanese currency </a:t>
            </a:r>
          </a:p>
          <a:p>
            <a:pPr marL="990600" lvl="1" indent="-533400" eaLnBrk="1" hangingPunct="1">
              <a:lnSpc>
                <a:spcPct val="80000"/>
              </a:lnSpc>
              <a:buNone/>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p:spPr>
        <p:txBody>
          <a:bodyPr/>
          <a:lstStyle/>
          <a:p>
            <a:r>
              <a:rPr lang="en-US" smtClean="0"/>
              <a:t>BUSI 2701H</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7173" name="Rectangle 3"/>
          <p:cNvSpPr>
            <a:spLocks noGrp="1" noChangeArrowheads="1"/>
          </p:cNvSpPr>
          <p:nvPr>
            <p:ph type="body" idx="1"/>
          </p:nvPr>
        </p:nvSpPr>
        <p:spPr>
          <a:xfrm>
            <a:off x="467544" y="1844824"/>
            <a:ext cx="8229600" cy="4530725"/>
          </a:xfrm>
        </p:spPr>
        <p:txBody>
          <a:bodyPr/>
          <a:lstStyle/>
          <a:p>
            <a:pPr marL="609600" indent="-609600" eaLnBrk="1" hangingPunct="1">
              <a:lnSpc>
                <a:spcPct val="80000"/>
              </a:lnSpc>
              <a:buNone/>
            </a:pPr>
            <a:r>
              <a:rPr lang="en-US" sz="2800" b="1" dirty="0" smtClean="0"/>
              <a:t>5.  Local Content Requirements</a:t>
            </a:r>
            <a:r>
              <a:rPr lang="en-US" sz="2800" dirty="0" smtClean="0"/>
              <a:t> -  demand that some </a:t>
            </a:r>
            <a:r>
              <a:rPr lang="en-US" sz="2800" u="sng" dirty="0" smtClean="0"/>
              <a:t>specific fraction of a good be produced domestically</a:t>
            </a:r>
            <a:r>
              <a:rPr lang="en-US" sz="2800" dirty="0" smtClean="0"/>
              <a:t>.  Can be fraction of parts or value.</a:t>
            </a:r>
            <a:r>
              <a:rPr lang="en-US" sz="2400" dirty="0" smtClean="0"/>
              <a:t> </a:t>
            </a:r>
          </a:p>
          <a:p>
            <a:pPr marL="990600" lvl="1" indent="-533400" eaLnBrk="1" hangingPunct="1">
              <a:lnSpc>
                <a:spcPct val="80000"/>
              </a:lnSpc>
            </a:pPr>
            <a:endParaRPr lang="en-US" sz="2400" dirty="0" smtClean="0"/>
          </a:p>
          <a:p>
            <a:pPr marL="990600" lvl="1" indent="-533400" eaLnBrk="1" hangingPunct="1">
              <a:lnSpc>
                <a:spcPct val="80000"/>
              </a:lnSpc>
            </a:pPr>
            <a:r>
              <a:rPr lang="en-US" sz="2400" u="sng" dirty="0" smtClean="0"/>
              <a:t>benefit domestic producers</a:t>
            </a:r>
          </a:p>
          <a:p>
            <a:pPr marL="990600" lvl="1" indent="-533400" eaLnBrk="1" hangingPunct="1">
              <a:lnSpc>
                <a:spcPct val="80000"/>
              </a:lnSpc>
            </a:pPr>
            <a:endParaRPr lang="en-US" sz="2400" dirty="0" smtClean="0"/>
          </a:p>
          <a:p>
            <a:pPr marL="990600" lvl="1" indent="-533400" eaLnBrk="1" hangingPunct="1">
              <a:lnSpc>
                <a:spcPct val="80000"/>
              </a:lnSpc>
            </a:pPr>
            <a:r>
              <a:rPr lang="en-US" sz="2400" u="sng" dirty="0" smtClean="0"/>
              <a:t>consumers face higher prices</a:t>
            </a:r>
          </a:p>
          <a:p>
            <a:pPr marL="609600" indent="-609600" eaLnBrk="1" hangingPunct="1">
              <a:lnSpc>
                <a:spcPct val="80000"/>
              </a:lnSpc>
              <a:buFont typeface="Wingdings" pitchFamily="2" charset="2"/>
              <a:buAutoNum type="arabicPeriod" startAt="4"/>
            </a:pPr>
            <a:endParaRPr lang="en-US" sz="2400" dirty="0" smtClean="0"/>
          </a:p>
          <a:p>
            <a:pPr marL="609600" indent="-609600"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p:spPr>
        <p:txBody>
          <a:bodyPr/>
          <a:lstStyle/>
          <a:p>
            <a:r>
              <a:rPr lang="en-US" smtClean="0"/>
              <a:t>BUSI 2701H</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7173" name="Rectangle 3"/>
          <p:cNvSpPr>
            <a:spLocks noGrp="1" noChangeArrowheads="1"/>
          </p:cNvSpPr>
          <p:nvPr>
            <p:ph type="body" idx="1"/>
          </p:nvPr>
        </p:nvSpPr>
        <p:spPr>
          <a:xfrm>
            <a:off x="467544" y="1484784"/>
            <a:ext cx="8229600" cy="4530725"/>
          </a:xfrm>
        </p:spPr>
        <p:txBody>
          <a:bodyPr/>
          <a:lstStyle/>
          <a:p>
            <a:pPr marL="609600" indent="-609600" eaLnBrk="1" hangingPunct="1">
              <a:lnSpc>
                <a:spcPct val="80000"/>
              </a:lnSpc>
              <a:buAutoNum type="arabicPeriod" startAt="5"/>
            </a:pPr>
            <a:r>
              <a:rPr lang="en-US" sz="2800" b="1" dirty="0" smtClean="0"/>
              <a:t>Local Content Requirements example</a:t>
            </a:r>
            <a:endParaRPr lang="en-US" sz="2400" b="1" dirty="0" smtClean="0"/>
          </a:p>
          <a:p>
            <a:pPr marL="457200" indent="-457200">
              <a:buNone/>
            </a:pPr>
            <a:r>
              <a:rPr lang="en-CA" sz="2000" dirty="0" smtClean="0"/>
              <a:t>December 2012, Association of Corporate Counsel on-line</a:t>
            </a:r>
          </a:p>
          <a:p>
            <a:pPr>
              <a:buNone/>
            </a:pPr>
            <a:r>
              <a:rPr lang="en-CA" sz="2000" b="1" dirty="0" smtClean="0"/>
              <a:t>EU challenges Ontario FIT's local content requirement at WTO</a:t>
            </a:r>
          </a:p>
          <a:p>
            <a:pPr>
              <a:buNone/>
            </a:pPr>
            <a:r>
              <a:rPr lang="en-CA" sz="1800" b="1" dirty="0" smtClean="0"/>
              <a:t>“Ontario</a:t>
            </a:r>
            <a:r>
              <a:rPr lang="en-CA" sz="1800" dirty="0" smtClean="0"/>
              <a:t>’s </a:t>
            </a:r>
            <a:r>
              <a:rPr lang="en-CA" sz="1800" b="1" dirty="0" smtClean="0"/>
              <a:t>Feed</a:t>
            </a:r>
            <a:r>
              <a:rPr lang="en-CA" sz="1800" dirty="0" smtClean="0"/>
              <a:t>-</a:t>
            </a:r>
            <a:r>
              <a:rPr lang="en-CA" sz="1800" b="1" dirty="0" smtClean="0"/>
              <a:t>In</a:t>
            </a:r>
            <a:r>
              <a:rPr lang="en-CA" sz="1800" dirty="0" smtClean="0"/>
              <a:t> </a:t>
            </a:r>
            <a:r>
              <a:rPr lang="en-CA" sz="1800" b="1" dirty="0" smtClean="0"/>
              <a:t>Tariff</a:t>
            </a:r>
            <a:r>
              <a:rPr lang="en-CA" sz="1800" dirty="0" smtClean="0"/>
              <a:t> (FIT) program was established </a:t>
            </a:r>
            <a:r>
              <a:rPr lang="en-CA" sz="1800" b="1" dirty="0" smtClean="0"/>
              <a:t>in</a:t>
            </a:r>
            <a:r>
              <a:rPr lang="en-CA" sz="1800" dirty="0" smtClean="0"/>
              <a:t> 2009 under the </a:t>
            </a:r>
            <a:r>
              <a:rPr lang="en-CA" sz="1800" i="1" dirty="0" smtClean="0"/>
              <a:t>Green Energy and Economy Act</a:t>
            </a:r>
            <a:r>
              <a:rPr lang="en-CA" sz="1800" dirty="0" smtClean="0"/>
              <a:t>. The FIT program enables power producers to sell renewable electricity to the </a:t>
            </a:r>
            <a:r>
              <a:rPr lang="en-CA" sz="1800" b="1" dirty="0" smtClean="0"/>
              <a:t>Ontario</a:t>
            </a:r>
            <a:r>
              <a:rPr lang="en-CA" sz="1800" dirty="0" smtClean="0"/>
              <a:t> Power Authority under 20-year power purchase agreements. Under the FIT, electricity generated from wind, solar, hydro, biomass, biogas and landfill gas is sold for prices that include premiums over prices paid </a:t>
            </a:r>
            <a:r>
              <a:rPr lang="en-CA" sz="1800" b="1" dirty="0" smtClean="0"/>
              <a:t>in</a:t>
            </a:r>
            <a:r>
              <a:rPr lang="en-CA" sz="1800" dirty="0" smtClean="0"/>
              <a:t> </a:t>
            </a:r>
            <a:r>
              <a:rPr lang="en-CA" sz="1800" b="1" dirty="0" smtClean="0"/>
              <a:t>Ontario</a:t>
            </a:r>
            <a:r>
              <a:rPr lang="en-CA" sz="1800" dirty="0" smtClean="0"/>
              <a:t> for electricity generated from other sources. These premiums are intended to provide incentives for renewable energy project development and to help build a green energy industry </a:t>
            </a:r>
            <a:r>
              <a:rPr lang="en-CA" sz="1800" b="1" dirty="0" smtClean="0"/>
              <a:t>in</a:t>
            </a:r>
            <a:r>
              <a:rPr lang="en-CA" sz="1800" dirty="0" smtClean="0"/>
              <a:t> </a:t>
            </a:r>
            <a:r>
              <a:rPr lang="en-CA" sz="1800" b="1" dirty="0" smtClean="0"/>
              <a:t>Ontario</a:t>
            </a:r>
            <a:r>
              <a:rPr lang="en-CA" sz="1800" dirty="0" smtClean="0"/>
              <a:t>.”</a:t>
            </a:r>
            <a:endParaRPr lang="en-US" sz="1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p:spPr>
        <p:txBody>
          <a:bodyPr/>
          <a:lstStyle/>
          <a:p>
            <a:r>
              <a:rPr lang="en-US" smtClean="0"/>
              <a:t>BUSI 2701H</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7173" name="Rectangle 3"/>
          <p:cNvSpPr>
            <a:spLocks noGrp="1" noChangeArrowheads="1"/>
          </p:cNvSpPr>
          <p:nvPr>
            <p:ph type="body" idx="1"/>
          </p:nvPr>
        </p:nvSpPr>
        <p:spPr>
          <a:xfrm>
            <a:off x="467544" y="1484784"/>
            <a:ext cx="8229600" cy="4530725"/>
          </a:xfrm>
        </p:spPr>
        <p:txBody>
          <a:bodyPr/>
          <a:lstStyle/>
          <a:p>
            <a:pPr marL="609600" indent="-609600" eaLnBrk="1" hangingPunct="1">
              <a:lnSpc>
                <a:spcPct val="80000"/>
              </a:lnSpc>
              <a:buNone/>
            </a:pPr>
            <a:r>
              <a:rPr lang="en-US" sz="2800" b="1" dirty="0" smtClean="0"/>
              <a:t>5.  Local Content Requirements example</a:t>
            </a:r>
            <a:endParaRPr lang="en-US" sz="2400" b="1" dirty="0" smtClean="0"/>
          </a:p>
          <a:p>
            <a:pPr>
              <a:buNone/>
            </a:pPr>
            <a:endParaRPr lang="en-CA" sz="2000" dirty="0" smtClean="0"/>
          </a:p>
          <a:p>
            <a:pPr>
              <a:buNone/>
            </a:pPr>
            <a:r>
              <a:rPr lang="en-CA" sz="2000" dirty="0" smtClean="0"/>
              <a:t>December 2012, Association of Corporate Counsel on-line</a:t>
            </a:r>
          </a:p>
          <a:p>
            <a:pPr>
              <a:buNone/>
            </a:pPr>
            <a:r>
              <a:rPr lang="en-CA" sz="2000" b="1" dirty="0" smtClean="0"/>
              <a:t>EU challenges Ontario FIT's local content requirement at WTO</a:t>
            </a:r>
          </a:p>
          <a:p>
            <a:pPr>
              <a:buNone/>
            </a:pPr>
            <a:r>
              <a:rPr lang="en-CA" sz="2000" dirty="0" smtClean="0"/>
              <a:t>“Ontario’s </a:t>
            </a:r>
            <a:r>
              <a:rPr lang="en-CA" sz="2000" u="sng" dirty="0" smtClean="0"/>
              <a:t>Feed-in tariff (FIT)</a:t>
            </a:r>
            <a:r>
              <a:rPr lang="en-CA" sz="2000" dirty="0" smtClean="0"/>
              <a:t> – the richest renewable energy incentive on the North American continent – is being </a:t>
            </a:r>
            <a:r>
              <a:rPr lang="en-CA" sz="2000" u="sng" dirty="0" smtClean="0"/>
              <a:t>challenged by the EU at the World Trade Organization (WTO). </a:t>
            </a:r>
          </a:p>
          <a:p>
            <a:pPr marL="609600" indent="-609600" eaLnBrk="1" hangingPunct="1">
              <a:lnSpc>
                <a:spcPct val="80000"/>
              </a:lnSpc>
              <a:buNone/>
            </a:pPr>
            <a:r>
              <a:rPr lang="en-CA" sz="2000" dirty="0" smtClean="0"/>
              <a:t>It is the third assault on the Canadian province’s policy on trade grounds in a year. The </a:t>
            </a:r>
            <a:r>
              <a:rPr lang="en-CA" sz="2000" u="sng" dirty="0" smtClean="0"/>
              <a:t>EU, like </a:t>
            </a:r>
            <a:r>
              <a:rPr lang="en-CA" sz="2000" u="sng" dirty="0" smtClean="0">
                <a:hlinkClick r:id="rId3"/>
              </a:rPr>
              <a:t>Japan</a:t>
            </a:r>
            <a:r>
              <a:rPr lang="en-CA" sz="2000" dirty="0" smtClean="0"/>
              <a:t> before it, alleges that </a:t>
            </a:r>
            <a:r>
              <a:rPr lang="en-CA" sz="2000" u="sng" dirty="0" smtClean="0"/>
              <a:t>Ontario’s requirement that projects use local content to qualify for premium electricity prices</a:t>
            </a:r>
            <a:r>
              <a:rPr lang="en-CA" sz="2000" dirty="0" smtClean="0"/>
              <a:t> under the FIT </a:t>
            </a:r>
            <a:r>
              <a:rPr lang="en-CA" sz="2000" u="sng" dirty="0" smtClean="0"/>
              <a:t>violates global trade rules</a:t>
            </a:r>
            <a:r>
              <a:rPr lang="en-CA" sz="2000" dirty="0" smtClean="0"/>
              <a:t>.” </a:t>
            </a:r>
          </a:p>
          <a:p>
            <a:pPr marL="609600" indent="-609600" eaLnBrk="1" hangingPunct="1">
              <a:lnSpc>
                <a:spcPct val="80000"/>
              </a:lnSpc>
              <a:buNone/>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p:spPr>
        <p:txBody>
          <a:bodyPr/>
          <a:lstStyle/>
          <a:p>
            <a:r>
              <a:rPr lang="en-US" smtClean="0"/>
              <a:t>BUSI 2701H</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7173" name="Rectangle 3"/>
          <p:cNvSpPr>
            <a:spLocks noGrp="1" noChangeArrowheads="1"/>
          </p:cNvSpPr>
          <p:nvPr>
            <p:ph type="body" idx="1"/>
          </p:nvPr>
        </p:nvSpPr>
        <p:spPr>
          <a:xfrm>
            <a:off x="467544" y="1484784"/>
            <a:ext cx="8229600" cy="4530725"/>
          </a:xfrm>
        </p:spPr>
        <p:txBody>
          <a:bodyPr/>
          <a:lstStyle/>
          <a:p>
            <a:pPr marL="609600" indent="-609600" eaLnBrk="1" hangingPunct="1">
              <a:lnSpc>
                <a:spcPct val="80000"/>
              </a:lnSpc>
              <a:buNone/>
            </a:pPr>
            <a:r>
              <a:rPr lang="en-US" sz="2800" b="1" dirty="0" smtClean="0"/>
              <a:t>5.  Local Content Requirements example</a:t>
            </a:r>
            <a:endParaRPr lang="en-US" sz="2400" b="1" dirty="0" smtClean="0"/>
          </a:p>
          <a:p>
            <a:pPr>
              <a:buNone/>
            </a:pPr>
            <a:endParaRPr lang="en-CA" sz="2000" dirty="0" smtClean="0"/>
          </a:p>
          <a:p>
            <a:pPr>
              <a:buNone/>
            </a:pPr>
            <a:r>
              <a:rPr lang="en-CA" sz="2000" dirty="0" smtClean="0"/>
              <a:t>December 2012, Association of Corporate Counsel on-line</a:t>
            </a:r>
          </a:p>
          <a:p>
            <a:pPr>
              <a:buNone/>
            </a:pPr>
            <a:r>
              <a:rPr lang="en-CA" sz="2000" b="1" dirty="0" smtClean="0"/>
              <a:t>EU challenges Ontario FIT's local content requirement at WTO</a:t>
            </a:r>
          </a:p>
          <a:p>
            <a:pPr>
              <a:buNone/>
            </a:pPr>
            <a:r>
              <a:rPr lang="en-CA" sz="2000" b="1" dirty="0" smtClean="0"/>
              <a:t>“In</a:t>
            </a:r>
            <a:r>
              <a:rPr lang="en-CA" sz="2000" dirty="0" smtClean="0"/>
              <a:t> its ruling, the WTO panel said </a:t>
            </a:r>
            <a:r>
              <a:rPr lang="en-CA" sz="2000" b="1" dirty="0" smtClean="0"/>
              <a:t>Ontario</a:t>
            </a:r>
            <a:r>
              <a:rPr lang="en-CA" sz="2000" dirty="0" smtClean="0"/>
              <a:t>’s FIT program local content requirements </a:t>
            </a:r>
            <a:r>
              <a:rPr lang="en-CA" sz="2000" u="sng" dirty="0" smtClean="0"/>
              <a:t>breached Canada’s obligations </a:t>
            </a:r>
            <a:r>
              <a:rPr lang="en-CA" sz="2000" dirty="0" smtClean="0"/>
              <a:t>under the GATT and the international Agreement On Trade-Related Investment Measures by treating domestic and imported renewable energy equipment and components differently.”</a:t>
            </a:r>
          </a:p>
          <a:p>
            <a:pPr>
              <a:buNone/>
            </a:pPr>
            <a:endParaRPr lang="en-CA" sz="2000" dirty="0" smtClean="0">
              <a:effectLst/>
            </a:endParaRP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p:spPr>
        <p:txBody>
          <a:bodyPr/>
          <a:lstStyle/>
          <a:p>
            <a:r>
              <a:rPr lang="en-US" smtClean="0"/>
              <a:t>BUSI 2701H</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7173" name="Rectangle 3"/>
          <p:cNvSpPr>
            <a:spLocks noGrp="1" noChangeArrowheads="1"/>
          </p:cNvSpPr>
          <p:nvPr>
            <p:ph type="body" idx="1"/>
          </p:nvPr>
        </p:nvSpPr>
        <p:spPr>
          <a:xfrm>
            <a:off x="467544" y="1484784"/>
            <a:ext cx="8229600" cy="4530725"/>
          </a:xfrm>
        </p:spPr>
        <p:txBody>
          <a:bodyPr/>
          <a:lstStyle/>
          <a:p>
            <a:pPr marL="609600" indent="-609600" eaLnBrk="1" hangingPunct="1">
              <a:lnSpc>
                <a:spcPct val="80000"/>
              </a:lnSpc>
              <a:buNone/>
            </a:pPr>
            <a:r>
              <a:rPr lang="en-US" sz="2800" b="1" dirty="0" smtClean="0"/>
              <a:t>5.  Local Content Requirements example</a:t>
            </a:r>
            <a:endParaRPr lang="en-US" sz="2400" b="1" dirty="0" smtClean="0"/>
          </a:p>
          <a:p>
            <a:pPr>
              <a:buNone/>
            </a:pPr>
            <a:endParaRPr lang="en-CA" sz="2000" dirty="0" smtClean="0"/>
          </a:p>
          <a:p>
            <a:pPr>
              <a:buNone/>
            </a:pPr>
            <a:r>
              <a:rPr lang="en-CA" sz="2400" dirty="0" smtClean="0"/>
              <a:t>Military equipment contracts in Canada and most other countries</a:t>
            </a:r>
          </a:p>
          <a:p>
            <a:pPr>
              <a:buNone/>
            </a:pPr>
            <a:endParaRPr lang="en-CA" sz="2000" dirty="0" smtClean="0">
              <a:effectLst/>
            </a:endParaRP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oter Placeholder 3"/>
          <p:cNvSpPr>
            <a:spLocks noGrp="1"/>
          </p:cNvSpPr>
          <p:nvPr>
            <p:ph type="ftr" sz="quarter" idx="10"/>
          </p:nvPr>
        </p:nvSpPr>
        <p:spPr>
          <a:noFill/>
        </p:spPr>
        <p:txBody>
          <a:bodyPr/>
          <a:lstStyle/>
          <a:p>
            <a:r>
              <a:rPr lang="en-US" smtClean="0"/>
              <a:t>BUSI 2701H</a:t>
            </a:r>
            <a:endParaRPr lang="en-US"/>
          </a:p>
        </p:txBody>
      </p:sp>
      <p:sp>
        <p:nvSpPr>
          <p:cNvPr id="8196"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8197" name="Rectangle 3"/>
          <p:cNvSpPr>
            <a:spLocks noGrp="1" noChangeArrowheads="1"/>
          </p:cNvSpPr>
          <p:nvPr>
            <p:ph type="body" idx="1"/>
          </p:nvPr>
        </p:nvSpPr>
        <p:spPr/>
        <p:txBody>
          <a:bodyPr/>
          <a:lstStyle/>
          <a:p>
            <a:pPr marL="609600" indent="-609600" eaLnBrk="1" hangingPunct="1">
              <a:lnSpc>
                <a:spcPct val="80000"/>
              </a:lnSpc>
              <a:buNone/>
            </a:pPr>
            <a:r>
              <a:rPr lang="en-US" sz="2400" b="1" dirty="0" smtClean="0"/>
              <a:t>6.  Administrative Polices</a:t>
            </a:r>
            <a:r>
              <a:rPr lang="en-US" sz="2400" dirty="0" smtClean="0"/>
              <a:t> - </a:t>
            </a:r>
            <a:r>
              <a:rPr lang="en-US" sz="2400" u="sng" dirty="0" smtClean="0"/>
              <a:t>bureaucratic rules</a:t>
            </a:r>
            <a:r>
              <a:rPr lang="en-US" sz="2400" dirty="0" smtClean="0"/>
              <a:t> designed to make it </a:t>
            </a:r>
            <a:r>
              <a:rPr lang="en-US" sz="2400" u="sng" dirty="0" smtClean="0"/>
              <a:t>difficult for imports</a:t>
            </a:r>
            <a:r>
              <a:rPr lang="en-US" sz="2400" dirty="0" smtClean="0"/>
              <a:t> to enter a country</a:t>
            </a:r>
          </a:p>
          <a:p>
            <a:pPr marL="609600" indent="-609600" eaLnBrk="1" hangingPunct="1">
              <a:lnSpc>
                <a:spcPct val="80000"/>
              </a:lnSpc>
              <a:buNone/>
            </a:pPr>
            <a:endParaRPr lang="en-US" sz="2400" dirty="0" smtClean="0"/>
          </a:p>
          <a:p>
            <a:pPr marL="990600" lvl="1" indent="-533400" eaLnBrk="1" hangingPunct="1">
              <a:lnSpc>
                <a:spcPct val="80000"/>
              </a:lnSpc>
            </a:pPr>
            <a:r>
              <a:rPr lang="en-US" sz="2000" dirty="0" smtClean="0"/>
              <a:t>e.g.  goods can only be brought in at some small port with limited customs personnel</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e.g. every crate has to be opened for some questionable reason</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Often used to get around WTO treaties</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polices </a:t>
            </a:r>
            <a:r>
              <a:rPr lang="en-US" sz="2000" u="sng" dirty="0" smtClean="0"/>
              <a:t>hurt consumers</a:t>
            </a:r>
            <a:r>
              <a:rPr lang="en-US" sz="2000" dirty="0" smtClean="0"/>
              <a:t> but </a:t>
            </a:r>
            <a:r>
              <a:rPr lang="en-US" sz="2000" u="sng" dirty="0" smtClean="0"/>
              <a:t>help domestic producers</a:t>
            </a:r>
            <a:r>
              <a:rPr lang="en-US" sz="2000" dirty="0" smtClean="0"/>
              <a:t> by limiting choice</a:t>
            </a:r>
          </a:p>
          <a:p>
            <a:pPr marL="990600" lvl="1" indent="-533400" eaLnBrk="1" hangingPunct="1">
              <a:lnSpc>
                <a:spcPct val="80000"/>
              </a:lnSpc>
            </a:pPr>
            <a:endParaRPr lang="en-US" sz="2000" dirty="0" smtClean="0"/>
          </a:p>
          <a:p>
            <a:pPr marL="609600" indent="-609600" eaLnBrk="1" hangingPunct="1">
              <a:lnSpc>
                <a:spcPct val="8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oter Placeholder 3"/>
          <p:cNvSpPr>
            <a:spLocks noGrp="1"/>
          </p:cNvSpPr>
          <p:nvPr>
            <p:ph type="ftr" sz="quarter" idx="10"/>
          </p:nvPr>
        </p:nvSpPr>
        <p:spPr>
          <a:noFill/>
        </p:spPr>
        <p:txBody>
          <a:bodyPr/>
          <a:lstStyle/>
          <a:p>
            <a:r>
              <a:rPr lang="en-US" smtClean="0"/>
              <a:t>BUSI 2701H</a:t>
            </a:r>
            <a:endParaRPr lang="en-US"/>
          </a:p>
        </p:txBody>
      </p:sp>
      <p:sp>
        <p:nvSpPr>
          <p:cNvPr id="8196"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8197" name="Rectangle 3"/>
          <p:cNvSpPr>
            <a:spLocks noGrp="1" noChangeArrowheads="1"/>
          </p:cNvSpPr>
          <p:nvPr>
            <p:ph type="body" idx="1"/>
          </p:nvPr>
        </p:nvSpPr>
        <p:spPr/>
        <p:txBody>
          <a:bodyPr/>
          <a:lstStyle/>
          <a:p>
            <a:pPr marL="609600" indent="-609600" eaLnBrk="1" hangingPunct="1">
              <a:lnSpc>
                <a:spcPct val="80000"/>
              </a:lnSpc>
              <a:buNone/>
            </a:pPr>
            <a:r>
              <a:rPr lang="en-US" sz="2400" b="1" dirty="0" smtClean="0"/>
              <a:t>6.  Administrative Polices example</a:t>
            </a:r>
          </a:p>
          <a:p>
            <a:pPr marL="609600" indent="-609600" eaLnBrk="1" hangingPunct="1">
              <a:lnSpc>
                <a:spcPct val="80000"/>
              </a:lnSpc>
              <a:buNone/>
            </a:pPr>
            <a:endParaRPr lang="en-US" sz="2000" b="1" dirty="0" smtClean="0"/>
          </a:p>
          <a:p>
            <a:pPr marL="609600" indent="-609600" eaLnBrk="1" hangingPunct="1">
              <a:lnSpc>
                <a:spcPct val="80000"/>
              </a:lnSpc>
              <a:buNone/>
            </a:pPr>
            <a:endParaRPr lang="en-US" sz="2000" b="1" dirty="0" smtClean="0"/>
          </a:p>
          <a:p>
            <a:pPr marL="609600" indent="-609600" eaLnBrk="1" hangingPunct="1">
              <a:lnSpc>
                <a:spcPct val="80000"/>
              </a:lnSpc>
              <a:buNone/>
            </a:pPr>
            <a:r>
              <a:rPr lang="en-US" sz="2000" b="1" dirty="0" smtClean="0"/>
              <a:t>Hill text example</a:t>
            </a:r>
          </a:p>
          <a:p>
            <a:pPr marL="609600" indent="-609600" eaLnBrk="1" hangingPunct="1">
              <a:lnSpc>
                <a:spcPct val="80000"/>
              </a:lnSpc>
              <a:buNone/>
            </a:pPr>
            <a:endParaRPr lang="en-US" sz="2000" b="1" dirty="0" smtClean="0"/>
          </a:p>
          <a:p>
            <a:pPr marL="609600" indent="-609600" eaLnBrk="1" hangingPunct="1">
              <a:lnSpc>
                <a:spcPct val="80000"/>
              </a:lnSpc>
              <a:buNone/>
            </a:pPr>
            <a:r>
              <a:rPr lang="en-US" sz="2000" b="1" dirty="0" smtClean="0"/>
              <a:t>Japanese customs officials checking Netherlands’ tulip bulb imports by cutting them down the middle i.e. effectively destroying the bulbs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oter Placeholder 3"/>
          <p:cNvSpPr>
            <a:spLocks noGrp="1"/>
          </p:cNvSpPr>
          <p:nvPr>
            <p:ph type="ftr" sz="quarter" idx="10"/>
          </p:nvPr>
        </p:nvSpPr>
        <p:spPr>
          <a:noFill/>
        </p:spPr>
        <p:txBody>
          <a:bodyPr/>
          <a:lstStyle/>
          <a:p>
            <a:r>
              <a:rPr lang="en-US" smtClean="0"/>
              <a:t>BUSI 2701H</a:t>
            </a:r>
            <a:endParaRPr lang="en-US"/>
          </a:p>
        </p:txBody>
      </p:sp>
      <p:sp>
        <p:nvSpPr>
          <p:cNvPr id="8196"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8197" name="Rectangle 3"/>
          <p:cNvSpPr>
            <a:spLocks noGrp="1" noChangeArrowheads="1"/>
          </p:cNvSpPr>
          <p:nvPr>
            <p:ph type="body" idx="1"/>
          </p:nvPr>
        </p:nvSpPr>
        <p:spPr/>
        <p:txBody>
          <a:bodyPr/>
          <a:lstStyle/>
          <a:p>
            <a:pPr marL="609600" indent="-609600" eaLnBrk="1" hangingPunct="1">
              <a:lnSpc>
                <a:spcPct val="80000"/>
              </a:lnSpc>
              <a:buNone/>
            </a:pPr>
            <a:r>
              <a:rPr lang="en-US" sz="2400" b="1" dirty="0" smtClean="0"/>
              <a:t>7.  Antidumping Policies</a:t>
            </a:r>
            <a:r>
              <a:rPr lang="en-US" sz="2400" dirty="0" smtClean="0"/>
              <a:t> (and </a:t>
            </a:r>
            <a:r>
              <a:rPr lang="en-US" sz="2400" b="1" dirty="0" smtClean="0"/>
              <a:t>countervailing duties</a:t>
            </a:r>
            <a:r>
              <a:rPr lang="en-US" sz="2400" dirty="0" smtClean="0"/>
              <a:t>) - designed to </a:t>
            </a:r>
            <a:r>
              <a:rPr lang="en-US" sz="2400" u="sng" dirty="0" smtClean="0"/>
              <a:t>punish foreign firms that engage in dumping</a:t>
            </a:r>
            <a:r>
              <a:rPr lang="en-US" sz="2400" dirty="0" smtClean="0"/>
              <a:t> and </a:t>
            </a:r>
            <a:r>
              <a:rPr lang="en-US" sz="2400" u="sng" dirty="0" smtClean="0"/>
              <a:t>protect domestic producers from “unfair” foreign competition</a:t>
            </a:r>
          </a:p>
          <a:p>
            <a:pPr marL="990600" lvl="1" indent="-533400" eaLnBrk="1" hangingPunct="1">
              <a:lnSpc>
                <a:spcPct val="80000"/>
              </a:lnSpc>
            </a:pPr>
            <a:endParaRPr lang="en-US" sz="2000" b="1" dirty="0" smtClean="0"/>
          </a:p>
          <a:p>
            <a:pPr marL="990600" lvl="1" indent="-533400" eaLnBrk="1" hangingPunct="1">
              <a:lnSpc>
                <a:spcPct val="80000"/>
              </a:lnSpc>
            </a:pPr>
            <a:r>
              <a:rPr lang="en-US" sz="2000" b="1" dirty="0" smtClean="0"/>
              <a:t>dumping </a:t>
            </a:r>
            <a:r>
              <a:rPr lang="en-US" sz="2000" dirty="0" smtClean="0"/>
              <a:t>- </a:t>
            </a:r>
            <a:r>
              <a:rPr lang="en-US" sz="2000" u="sng" dirty="0" smtClean="0"/>
              <a:t>selling goods in a foreign market below their costs of production</a:t>
            </a:r>
            <a:r>
              <a:rPr lang="en-US" sz="2000" dirty="0" smtClean="0"/>
              <a:t>, or selling goods in a foreign market </a:t>
            </a:r>
            <a:r>
              <a:rPr lang="en-US" sz="2000" u="sng" dirty="0" smtClean="0"/>
              <a:t>below their “fair” market value</a:t>
            </a:r>
            <a:r>
              <a:rPr lang="en-US" sz="2000" dirty="0" smtClean="0"/>
              <a:t>  </a:t>
            </a:r>
          </a:p>
          <a:p>
            <a:pPr marL="1371600" lvl="2" indent="-457200" eaLnBrk="1" hangingPunct="1">
              <a:lnSpc>
                <a:spcPct val="80000"/>
              </a:lnSpc>
            </a:pPr>
            <a:r>
              <a:rPr lang="en-US" sz="2000" dirty="0" smtClean="0"/>
              <a:t>enables firms to </a:t>
            </a:r>
            <a:r>
              <a:rPr lang="en-US" sz="2000" u="sng" dirty="0" smtClean="0"/>
              <a:t>unload excess production</a:t>
            </a:r>
            <a:r>
              <a:rPr lang="en-US" sz="2000" dirty="0" smtClean="0"/>
              <a:t> in foreign markets  </a:t>
            </a:r>
          </a:p>
          <a:p>
            <a:pPr marL="1371600" lvl="2" indent="-457200" eaLnBrk="1" hangingPunct="1">
              <a:lnSpc>
                <a:spcPct val="80000"/>
              </a:lnSpc>
            </a:pPr>
            <a:r>
              <a:rPr lang="en-US" sz="2000" dirty="0" smtClean="0"/>
              <a:t>may be </a:t>
            </a:r>
            <a:r>
              <a:rPr lang="en-US" sz="2000" u="sng" dirty="0" smtClean="0"/>
              <a:t>predatory behavior</a:t>
            </a:r>
            <a:r>
              <a:rPr lang="en-US" sz="2000" dirty="0" smtClean="0"/>
              <a:t> - producers use profits from their home markets to subsidize prices in a foreign market to </a:t>
            </a:r>
            <a:r>
              <a:rPr lang="en-US" sz="2000" u="sng" dirty="0" smtClean="0"/>
              <a:t>drive competitors out of that market, and later raise prices</a:t>
            </a:r>
          </a:p>
          <a:p>
            <a:pPr marL="990600" lvl="1" indent="-533400" eaLnBrk="1" hangingPunct="1">
              <a:lnSpc>
                <a:spcPct val="80000"/>
              </a:lnSpc>
              <a:buNone/>
            </a:pPr>
            <a:endParaRPr lang="en-US" sz="2000" dirty="0" smtClean="0"/>
          </a:p>
          <a:p>
            <a:pPr marL="609600" indent="-609600" eaLnBrk="1" hangingPunct="1">
              <a:lnSpc>
                <a:spcPct val="8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oter Placeholder 3"/>
          <p:cNvSpPr>
            <a:spLocks noGrp="1"/>
          </p:cNvSpPr>
          <p:nvPr>
            <p:ph type="ftr" sz="quarter" idx="10"/>
          </p:nvPr>
        </p:nvSpPr>
        <p:spPr>
          <a:noFill/>
        </p:spPr>
        <p:txBody>
          <a:bodyPr/>
          <a:lstStyle/>
          <a:p>
            <a:r>
              <a:rPr lang="en-US" smtClean="0"/>
              <a:t>BUSI 2701H</a:t>
            </a:r>
            <a:endParaRPr lang="en-US"/>
          </a:p>
        </p:txBody>
      </p:sp>
      <p:sp>
        <p:nvSpPr>
          <p:cNvPr id="8196"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8197" name="Rectangle 3"/>
          <p:cNvSpPr>
            <a:spLocks noGrp="1" noChangeArrowheads="1"/>
          </p:cNvSpPr>
          <p:nvPr>
            <p:ph type="body" idx="1"/>
          </p:nvPr>
        </p:nvSpPr>
        <p:spPr/>
        <p:txBody>
          <a:bodyPr/>
          <a:lstStyle/>
          <a:p>
            <a:pPr marL="609600" indent="-609600" eaLnBrk="1" hangingPunct="1">
              <a:lnSpc>
                <a:spcPct val="80000"/>
              </a:lnSpc>
              <a:buNone/>
            </a:pPr>
            <a:r>
              <a:rPr lang="en-US" sz="2400" b="1" dirty="0" smtClean="0"/>
              <a:t>7.  Antidumping Policies</a:t>
            </a:r>
            <a:r>
              <a:rPr lang="en-US" sz="2400" dirty="0" smtClean="0"/>
              <a:t> (also called </a:t>
            </a:r>
            <a:r>
              <a:rPr lang="en-US" sz="2400" b="1" dirty="0" smtClean="0"/>
              <a:t>countervailing duties) example</a:t>
            </a:r>
            <a:endParaRPr lang="en-US" sz="2000" b="1" dirty="0" smtClean="0"/>
          </a:p>
          <a:p>
            <a:pPr>
              <a:buNone/>
            </a:pPr>
            <a:r>
              <a:rPr lang="en-CA" sz="2000" dirty="0" smtClean="0"/>
              <a:t>12 May 2011, </a:t>
            </a:r>
            <a:r>
              <a:rPr lang="en-CA" sz="2000" dirty="0" err="1" smtClean="0"/>
              <a:t>Alibaba</a:t>
            </a:r>
            <a:endParaRPr lang="en-US" sz="2000" dirty="0" smtClean="0"/>
          </a:p>
          <a:p>
            <a:pPr latinLnBrk="0">
              <a:buNone/>
            </a:pPr>
            <a:r>
              <a:rPr lang="en-CA" sz="2000" b="1" dirty="0" smtClean="0"/>
              <a:t>China continues anti-dumping measures against imported chloroprene rubber</a:t>
            </a:r>
          </a:p>
          <a:p>
            <a:pPr marL="609600" indent="-609600" eaLnBrk="1" hangingPunct="1">
              <a:lnSpc>
                <a:spcPct val="80000"/>
              </a:lnSpc>
              <a:buNone/>
            </a:pPr>
            <a:r>
              <a:rPr lang="en-CA" sz="1800" dirty="0" smtClean="0"/>
              <a:t>“In May 2005 the </a:t>
            </a:r>
            <a:r>
              <a:rPr lang="en-CA" sz="1800" u="sng" dirty="0" smtClean="0"/>
              <a:t>Chinese Ministry of Commerce (MOC) imposed anti-dumping duties ranging from 2 percent to 151 percent </a:t>
            </a:r>
            <a:r>
              <a:rPr lang="en-CA" sz="1800" dirty="0" smtClean="0"/>
              <a:t>on imported chloroprene rubber from </a:t>
            </a:r>
            <a:r>
              <a:rPr lang="en-CA" sz="1800" u="sng" dirty="0" smtClean="0"/>
              <a:t>Japan, the U.S. and the EU </a:t>
            </a:r>
            <a:r>
              <a:rPr lang="en-CA" sz="1800" dirty="0" smtClean="0"/>
              <a:t>with a term of 5 years.</a:t>
            </a:r>
          </a:p>
          <a:p>
            <a:pPr marL="609600" indent="-609600" eaLnBrk="1" hangingPunct="1">
              <a:lnSpc>
                <a:spcPct val="80000"/>
              </a:lnSpc>
              <a:buNone/>
            </a:pPr>
            <a:r>
              <a:rPr lang="en-CA" sz="1800" dirty="0" smtClean="0"/>
              <a:t>During the investigation that began on May 9, 2010, the MOC found that dumping by Japan, the U.S. and the EU would be very likely to continue if the anti-dumping measures came to an end, which would </a:t>
            </a:r>
            <a:r>
              <a:rPr lang="en-CA" sz="1800" u="sng" dirty="0" smtClean="0"/>
              <a:t>damage China's chloroprene rubber industry, according to the statement</a:t>
            </a:r>
            <a:r>
              <a:rPr lang="en-CA" sz="1800" dirty="0" smtClean="0"/>
              <a:t>.</a:t>
            </a:r>
          </a:p>
          <a:p>
            <a:pPr marL="609600" indent="-609600" eaLnBrk="1" hangingPunct="1">
              <a:lnSpc>
                <a:spcPct val="80000"/>
              </a:lnSpc>
              <a:buNone/>
            </a:pPr>
            <a:r>
              <a:rPr lang="en-CA" sz="1800" dirty="0" smtClean="0"/>
              <a:t>Chloroprene rubber, commonly known as </a:t>
            </a:r>
            <a:r>
              <a:rPr lang="en-CA" sz="1800" u="sng" dirty="0" smtClean="0"/>
              <a:t>Neoprene</a:t>
            </a:r>
            <a:r>
              <a:rPr lang="en-CA" sz="1800" dirty="0" smtClean="0"/>
              <a:t>, is mostly used in </a:t>
            </a:r>
            <a:r>
              <a:rPr lang="en-CA" sz="1800" u="sng" dirty="0" smtClean="0"/>
              <a:t>manufacturing electrical cables and other types of cables</a:t>
            </a:r>
            <a:r>
              <a:rPr lang="en-CA" sz="1800" dirty="0" smtClean="0"/>
              <a:t>, as well as water-proof products.”</a:t>
            </a:r>
            <a:r>
              <a:rPr lang="en-CA" sz="2000" dirty="0" smtClean="0"/>
              <a:t/>
            </a:r>
            <a:br>
              <a:rPr lang="en-CA" sz="2000" dirty="0" smtClean="0"/>
            </a:br>
            <a:r>
              <a:rPr lang="en-CA" sz="2000" dirty="0" smtClean="0"/>
              <a:t/>
            </a:r>
            <a:br>
              <a:rPr lang="en-CA" sz="2000" dirty="0" smtClean="0"/>
            </a:b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oter Placeholder 3"/>
          <p:cNvSpPr>
            <a:spLocks noGrp="1"/>
          </p:cNvSpPr>
          <p:nvPr>
            <p:ph type="ftr" sz="quarter" idx="10"/>
          </p:nvPr>
        </p:nvSpPr>
        <p:spPr>
          <a:noFill/>
        </p:spPr>
        <p:txBody>
          <a:bodyPr/>
          <a:lstStyle/>
          <a:p>
            <a:r>
              <a:rPr lang="en-US" smtClean="0"/>
              <a:t>BUSI 2701H</a:t>
            </a:r>
            <a:endParaRPr lang="en-US"/>
          </a:p>
        </p:txBody>
      </p:sp>
      <p:sp>
        <p:nvSpPr>
          <p:cNvPr id="8196" name="Rectangle 2"/>
          <p:cNvSpPr>
            <a:spLocks noGrp="1" noChangeArrowheads="1"/>
          </p:cNvSpPr>
          <p:nvPr>
            <p:ph type="title"/>
          </p:nvPr>
        </p:nvSpPr>
        <p:spPr/>
        <p:txBody>
          <a:bodyPr/>
          <a:lstStyle/>
          <a:p>
            <a:pPr eaLnBrk="1" hangingPunct="1"/>
            <a:r>
              <a:rPr lang="en-US" b="1" smtClean="0">
                <a:latin typeface="Cambria" pitchFamily="18" charset="0"/>
              </a:rPr>
              <a:t>How Do Governments </a:t>
            </a:r>
            <a:br>
              <a:rPr lang="en-US" b="1" smtClean="0">
                <a:latin typeface="Cambria" pitchFamily="18" charset="0"/>
              </a:rPr>
            </a:br>
            <a:r>
              <a:rPr lang="en-US" b="1" smtClean="0">
                <a:latin typeface="Cambria" pitchFamily="18" charset="0"/>
              </a:rPr>
              <a:t>Intervene In Markets?</a:t>
            </a:r>
          </a:p>
        </p:txBody>
      </p:sp>
      <p:sp>
        <p:nvSpPr>
          <p:cNvPr id="8197" name="Rectangle 3"/>
          <p:cNvSpPr>
            <a:spLocks noGrp="1" noChangeArrowheads="1"/>
          </p:cNvSpPr>
          <p:nvPr>
            <p:ph type="body" idx="1"/>
          </p:nvPr>
        </p:nvSpPr>
        <p:spPr/>
        <p:txBody>
          <a:bodyPr/>
          <a:lstStyle/>
          <a:p>
            <a:pPr marL="609600" indent="-609600" eaLnBrk="1" hangingPunct="1">
              <a:lnSpc>
                <a:spcPct val="80000"/>
              </a:lnSpc>
              <a:buAutoNum type="arabicPeriod" startAt="7"/>
            </a:pPr>
            <a:r>
              <a:rPr lang="en-US" sz="2400" b="1" dirty="0" smtClean="0"/>
              <a:t>Antidumping Policies</a:t>
            </a:r>
            <a:r>
              <a:rPr lang="en-US" sz="2400" dirty="0" smtClean="0"/>
              <a:t> (also called </a:t>
            </a:r>
            <a:r>
              <a:rPr lang="en-US" sz="2400" b="1" dirty="0" smtClean="0"/>
              <a:t>countervailing duties) example</a:t>
            </a:r>
            <a:endParaRPr lang="en-US" sz="2000" b="1" dirty="0" smtClean="0"/>
          </a:p>
          <a:p>
            <a:pPr marL="457200" indent="-457200">
              <a:buNone/>
            </a:pPr>
            <a:endParaRPr lang="en-CA" sz="2000" dirty="0" smtClean="0"/>
          </a:p>
          <a:p>
            <a:pPr marL="457200" indent="-457200">
              <a:buNone/>
            </a:pPr>
            <a:r>
              <a:rPr lang="en-CA" sz="2400" dirty="0" smtClean="0"/>
              <a:t>October, 2012 </a:t>
            </a:r>
          </a:p>
          <a:p>
            <a:pPr marL="457200" indent="-457200">
              <a:buNone/>
            </a:pPr>
            <a:r>
              <a:rPr lang="en-CA" sz="2400" dirty="0" smtClean="0"/>
              <a:t>US antidumping countervailing duties against China solar panels</a:t>
            </a:r>
          </a:p>
          <a:p>
            <a:pPr marL="457200" indent="-457200">
              <a:buNone/>
            </a:pPr>
            <a:endParaRPr lang="en-CA" sz="2000" dirty="0" smtClean="0"/>
          </a:p>
          <a:p>
            <a:pPr marL="457200" indent="-457200">
              <a:buNone/>
            </a:pPr>
            <a:r>
              <a:rPr lang="en-CA" sz="2000" dirty="0" smtClean="0">
                <a:hlinkClick r:id="rId3"/>
              </a:rPr>
              <a:t>http://www.youtube.com/watch?v=KDiZOGV34wY</a:t>
            </a:r>
            <a:endParaRPr lang="en-CA" sz="2000" dirty="0" smtClean="0"/>
          </a:p>
          <a:p>
            <a:pPr marL="457200" indent="-457200">
              <a:buNone/>
            </a:pPr>
            <a:endParaRPr lang="en-CA" sz="2000" dirty="0" smtClean="0"/>
          </a:p>
          <a:p>
            <a:pPr marL="457200" indent="-457200">
              <a:buNone/>
            </a:pPr>
            <a:endParaRPr lang="en-US" sz="2000" dirty="0" smtClean="0"/>
          </a:p>
          <a:p>
            <a:pPr latinLnBrk="0">
              <a:buNone/>
            </a:pPr>
            <a:r>
              <a:rPr lang="en-CA" sz="2000" dirty="0" smtClean="0"/>
              <a:t/>
            </a:r>
            <a:br>
              <a:rPr lang="en-CA" sz="2000" dirty="0" smtClean="0"/>
            </a:br>
            <a:r>
              <a:rPr lang="en-CA" sz="2000" dirty="0" smtClean="0"/>
              <a:t/>
            </a:r>
            <a:br>
              <a:rPr lang="en-CA" sz="2000" dirty="0" smtClean="0"/>
            </a:b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3"/>
          <p:cNvSpPr>
            <a:spLocks noGrp="1"/>
          </p:cNvSpPr>
          <p:nvPr>
            <p:ph type="ftr" sz="quarter" idx="10"/>
          </p:nvPr>
        </p:nvSpPr>
        <p:spPr>
          <a:noFill/>
        </p:spPr>
        <p:txBody>
          <a:bodyPr/>
          <a:lstStyle/>
          <a:p>
            <a:r>
              <a:rPr lang="en-US" smtClean="0"/>
              <a:t>BUSI 2701H</a:t>
            </a:r>
            <a:endParaRPr lang="en-US"/>
          </a:p>
        </p:txBody>
      </p:sp>
      <p:sp>
        <p:nvSpPr>
          <p:cNvPr id="9220" name="Rectangle 2"/>
          <p:cNvSpPr>
            <a:spLocks noGrp="1" noChangeArrowheads="1"/>
          </p:cNvSpPr>
          <p:nvPr>
            <p:ph type="title"/>
          </p:nvPr>
        </p:nvSpPr>
        <p:spPr/>
        <p:txBody>
          <a:bodyPr/>
          <a:lstStyle/>
          <a:p>
            <a:pPr eaLnBrk="1" hangingPunct="1"/>
            <a:r>
              <a:rPr lang="en-US" b="1" dirty="0" smtClean="0">
                <a:latin typeface="Cambria" pitchFamily="18" charset="0"/>
              </a:rPr>
              <a:t>Government Intervention In Markets:</a:t>
            </a:r>
            <a:br>
              <a:rPr lang="en-US" b="1" dirty="0" smtClean="0">
                <a:latin typeface="Cambria" pitchFamily="18" charset="0"/>
              </a:rPr>
            </a:br>
            <a:r>
              <a:rPr lang="en-US" b="1" dirty="0" smtClean="0">
                <a:latin typeface="Cambria" pitchFamily="18" charset="0"/>
              </a:rPr>
              <a:t>Unintended Consequences</a:t>
            </a:r>
          </a:p>
        </p:txBody>
      </p:sp>
      <p:sp>
        <p:nvSpPr>
          <p:cNvPr id="9221" name="Rectangle 3"/>
          <p:cNvSpPr>
            <a:spLocks noGrp="1" noChangeArrowheads="1"/>
          </p:cNvSpPr>
          <p:nvPr>
            <p:ph type="body" idx="1"/>
          </p:nvPr>
        </p:nvSpPr>
        <p:spPr/>
        <p:txBody>
          <a:bodyPr/>
          <a:lstStyle/>
          <a:p>
            <a:pPr marL="533400" indent="-533400" algn="ctr" eaLnBrk="1" hangingPunct="1">
              <a:buNone/>
            </a:pPr>
            <a:endParaRPr lang="en-US" sz="2800" dirty="0" smtClean="0"/>
          </a:p>
          <a:p>
            <a:pPr marL="533400" indent="-533400" algn="ctr" eaLnBrk="1" hangingPunct="1">
              <a:buNone/>
            </a:pPr>
            <a:endParaRPr lang="en-US" dirty="0" smtClean="0"/>
          </a:p>
          <a:p>
            <a:pPr marL="533400" indent="-533400" eaLnBrk="1" hangingPunct="1">
              <a:buNone/>
            </a:pPr>
            <a:r>
              <a:rPr lang="en-US" sz="3600" dirty="0" smtClean="0"/>
              <a:t>Video – World Food Prices</a:t>
            </a:r>
          </a:p>
          <a:p>
            <a:pPr marL="933450" lvl="1" indent="-533400" eaLnBrk="1" hangingPunct="1"/>
            <a:r>
              <a:rPr lang="en-US" sz="3200" dirty="0" smtClean="0"/>
              <a:t>Corn/Bio-fuel subsidies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3"/>
          <p:cNvSpPr>
            <a:spLocks noGrp="1"/>
          </p:cNvSpPr>
          <p:nvPr>
            <p:ph type="ftr" sz="quarter" idx="10"/>
          </p:nvPr>
        </p:nvSpPr>
        <p:spPr>
          <a:noFill/>
        </p:spPr>
        <p:txBody>
          <a:bodyPr/>
          <a:lstStyle/>
          <a:p>
            <a:r>
              <a:rPr lang="en-US" smtClean="0"/>
              <a:t>BUSI 2701H</a:t>
            </a:r>
            <a:endParaRPr lang="en-US"/>
          </a:p>
        </p:txBody>
      </p:sp>
      <p:sp>
        <p:nvSpPr>
          <p:cNvPr id="9220" name="Rectangle 2"/>
          <p:cNvSpPr>
            <a:spLocks noGrp="1" noChangeArrowheads="1"/>
          </p:cNvSpPr>
          <p:nvPr>
            <p:ph type="title"/>
          </p:nvPr>
        </p:nvSpPr>
        <p:spPr/>
        <p:txBody>
          <a:bodyPr/>
          <a:lstStyle/>
          <a:p>
            <a:pPr eaLnBrk="1" hangingPunct="1"/>
            <a:r>
              <a:rPr lang="en-US" b="1" dirty="0" smtClean="0">
                <a:latin typeface="Cambria" pitchFamily="18" charset="0"/>
              </a:rPr>
              <a:t>Government Intervention In Markets:</a:t>
            </a:r>
            <a:br>
              <a:rPr lang="en-US" b="1" dirty="0" smtClean="0">
                <a:latin typeface="Cambria" pitchFamily="18" charset="0"/>
              </a:rPr>
            </a:br>
            <a:r>
              <a:rPr lang="en-US" b="1" dirty="0" smtClean="0">
                <a:latin typeface="Cambria" pitchFamily="18" charset="0"/>
              </a:rPr>
              <a:t>Unintended Consequences</a:t>
            </a:r>
          </a:p>
        </p:txBody>
      </p:sp>
      <p:sp>
        <p:nvSpPr>
          <p:cNvPr id="9221" name="Rectangle 3"/>
          <p:cNvSpPr>
            <a:spLocks noGrp="1" noChangeArrowheads="1"/>
          </p:cNvSpPr>
          <p:nvPr>
            <p:ph type="body" idx="1"/>
          </p:nvPr>
        </p:nvSpPr>
        <p:spPr/>
        <p:txBody>
          <a:bodyPr/>
          <a:lstStyle/>
          <a:p>
            <a:pPr>
              <a:buNone/>
            </a:pPr>
            <a:r>
              <a:rPr lang="en-US" sz="2000" dirty="0" smtClean="0"/>
              <a:t>1.  Increased demand for bio-fuels has been identified as one factor behind the rise in food prices.  What role do governments like the United States play in creating new demand for bio-fuels?  </a:t>
            </a:r>
            <a:endParaRPr lang="en-CA" sz="2000" dirty="0" smtClean="0"/>
          </a:p>
          <a:p>
            <a:pPr>
              <a:buNone/>
            </a:pPr>
            <a:r>
              <a:rPr lang="en-US" sz="2000" dirty="0" smtClean="0"/>
              <a:t> </a:t>
            </a:r>
            <a:endParaRPr lang="en-CA" sz="2000" dirty="0" smtClean="0"/>
          </a:p>
          <a:p>
            <a:pPr>
              <a:buNone/>
            </a:pPr>
            <a:r>
              <a:rPr lang="en-US" sz="2000" dirty="0" smtClean="0"/>
              <a:t>2. How might a policy of free trade in the United States and European Union cause food prices to drop?  </a:t>
            </a:r>
          </a:p>
          <a:p>
            <a:pPr>
              <a:buNone/>
            </a:pPr>
            <a:endParaRPr lang="en-US" sz="2000" dirty="0" smtClean="0"/>
          </a:p>
          <a:p>
            <a:pPr>
              <a:buNone/>
            </a:pPr>
            <a:r>
              <a:rPr lang="en-US" sz="2000" dirty="0" smtClean="0"/>
              <a:t>3. Should the United States eliminate the subsidies it pays to corn farmers?  </a:t>
            </a:r>
          </a:p>
          <a:p>
            <a:pPr>
              <a:buNone/>
            </a:pPr>
            <a:endParaRPr lang="en-US" sz="2000" dirty="0" smtClean="0"/>
          </a:p>
          <a:p>
            <a:pPr>
              <a:buNone/>
            </a:pPr>
            <a:r>
              <a:rPr lang="en-US" sz="2000" dirty="0" smtClean="0"/>
              <a:t>4. How might a free trade policy facilitate the efforts of the United Nations’ World Food Program?</a:t>
            </a:r>
            <a:endParaRPr lang="en-CA" sz="2000" dirty="0" smtClean="0"/>
          </a:p>
          <a:p>
            <a:pPr>
              <a:buNone/>
            </a:pPr>
            <a:endParaRPr lang="en-CA"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3"/>
          <p:cNvSpPr>
            <a:spLocks noGrp="1"/>
          </p:cNvSpPr>
          <p:nvPr>
            <p:ph type="ftr" sz="quarter" idx="10"/>
          </p:nvPr>
        </p:nvSpPr>
        <p:spPr>
          <a:noFill/>
        </p:spPr>
        <p:txBody>
          <a:bodyPr/>
          <a:lstStyle/>
          <a:p>
            <a:r>
              <a:rPr lang="en-US" smtClean="0"/>
              <a:t>BUSI 2701H</a:t>
            </a:r>
            <a:endParaRPr lang="en-US"/>
          </a:p>
        </p:txBody>
      </p:sp>
      <p:sp>
        <p:nvSpPr>
          <p:cNvPr id="9220" name="Rectangle 2"/>
          <p:cNvSpPr>
            <a:spLocks noGrp="1" noChangeArrowheads="1"/>
          </p:cNvSpPr>
          <p:nvPr>
            <p:ph type="title"/>
          </p:nvPr>
        </p:nvSpPr>
        <p:spPr/>
        <p:txBody>
          <a:bodyPr/>
          <a:lstStyle/>
          <a:p>
            <a:pPr eaLnBrk="1" hangingPunct="1"/>
            <a:r>
              <a:rPr lang="en-US" b="1" dirty="0" smtClean="0">
                <a:latin typeface="Cambria" pitchFamily="18" charset="0"/>
              </a:rPr>
              <a:t>Government Intervention In Markets:</a:t>
            </a:r>
            <a:br>
              <a:rPr lang="en-US" b="1" dirty="0" smtClean="0">
                <a:latin typeface="Cambria" pitchFamily="18" charset="0"/>
              </a:rPr>
            </a:br>
            <a:r>
              <a:rPr lang="en-US" b="1" dirty="0" smtClean="0">
                <a:latin typeface="Cambria" pitchFamily="18" charset="0"/>
              </a:rPr>
              <a:t>Unintended Consequences</a:t>
            </a:r>
          </a:p>
        </p:txBody>
      </p:sp>
      <p:sp>
        <p:nvSpPr>
          <p:cNvPr id="9221" name="Rectangle 3"/>
          <p:cNvSpPr>
            <a:spLocks noGrp="1" noChangeArrowheads="1"/>
          </p:cNvSpPr>
          <p:nvPr>
            <p:ph type="body" idx="1"/>
          </p:nvPr>
        </p:nvSpPr>
        <p:spPr/>
        <p:txBody>
          <a:bodyPr/>
          <a:lstStyle/>
          <a:p>
            <a:pPr marL="457200" indent="-457200">
              <a:buNone/>
            </a:pPr>
            <a:r>
              <a:rPr lang="en-US" sz="2000" dirty="0" smtClean="0"/>
              <a:t>5.  Consider the social implications of trade policy that is pro-producer.  Is such a policy ethical when considered from the perspective of non-producers?   </a:t>
            </a:r>
          </a:p>
          <a:p>
            <a:pPr marL="457200" indent="-457200">
              <a:buNone/>
            </a:pPr>
            <a:endParaRPr lang="en-US" sz="2000" dirty="0" smtClean="0"/>
          </a:p>
          <a:p>
            <a:pPr marL="457200" indent="-457200">
              <a:buNone/>
            </a:pPr>
            <a:r>
              <a:rPr lang="en-US" sz="2000" dirty="0" smtClean="0"/>
              <a:t>6.  What are the drawbacks of following a policy designed to protect the interests of certain groups within a country?</a:t>
            </a:r>
            <a:endParaRPr lang="en-CA" sz="2000" dirty="0" smtClean="0"/>
          </a:p>
          <a:p>
            <a:pPr marL="457200" indent="-457200">
              <a:buNone/>
            </a:pPr>
            <a:r>
              <a:rPr lang="en-US" sz="2000" dirty="0" smtClean="0"/>
              <a:t> </a:t>
            </a:r>
            <a:endParaRPr lang="en-CA" sz="2000" dirty="0" smtClean="0"/>
          </a:p>
          <a:p>
            <a:pPr marL="457200" indent="-457200">
              <a:buNone/>
            </a:pPr>
            <a:r>
              <a:rPr lang="en-US" sz="2000" dirty="0" smtClean="0"/>
              <a:t>7.  Protectionism in agriculture has been a central issue for the World Trade Organization in recent years.  Given the current implications of the rising costs of food for the world’s poor, should the World Trade Organization do more?</a:t>
            </a:r>
            <a:endParaRPr lang="en-CA"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3"/>
          <p:cNvSpPr>
            <a:spLocks noGrp="1"/>
          </p:cNvSpPr>
          <p:nvPr>
            <p:ph type="ftr" sz="quarter" idx="10"/>
          </p:nvPr>
        </p:nvSpPr>
        <p:spPr>
          <a:noFill/>
        </p:spPr>
        <p:txBody>
          <a:bodyPr/>
          <a:lstStyle/>
          <a:p>
            <a:r>
              <a:rPr lang="en-US" smtClean="0"/>
              <a:t>BUSI 2701H</a:t>
            </a:r>
            <a:endParaRPr lang="en-US"/>
          </a:p>
        </p:txBody>
      </p:sp>
      <p:sp>
        <p:nvSpPr>
          <p:cNvPr id="9220" name="Rectangle 2"/>
          <p:cNvSpPr>
            <a:spLocks noGrp="1" noChangeArrowheads="1"/>
          </p:cNvSpPr>
          <p:nvPr>
            <p:ph type="title"/>
          </p:nvPr>
        </p:nvSpPr>
        <p:spPr/>
        <p:txBody>
          <a:bodyPr/>
          <a:lstStyle/>
          <a:p>
            <a:pPr eaLnBrk="1" hangingPunct="1"/>
            <a:r>
              <a:rPr lang="en-US" b="1" u="sng" dirty="0" smtClean="0">
                <a:latin typeface="Cambria" pitchFamily="18" charset="0"/>
              </a:rPr>
              <a:t>Why</a:t>
            </a:r>
            <a:r>
              <a:rPr lang="en-US" b="1" dirty="0" smtClean="0">
                <a:latin typeface="Cambria" pitchFamily="18" charset="0"/>
              </a:rPr>
              <a:t> Do Governments </a:t>
            </a:r>
            <a:br>
              <a:rPr lang="en-US" b="1" dirty="0" smtClean="0">
                <a:latin typeface="Cambria" pitchFamily="18" charset="0"/>
              </a:rPr>
            </a:br>
            <a:r>
              <a:rPr lang="en-US" b="1" dirty="0" smtClean="0">
                <a:latin typeface="Cambria" pitchFamily="18" charset="0"/>
              </a:rPr>
              <a:t>Intervene In Markets?</a:t>
            </a:r>
          </a:p>
        </p:txBody>
      </p:sp>
      <p:sp>
        <p:nvSpPr>
          <p:cNvPr id="9221" name="Rectangle 3"/>
          <p:cNvSpPr>
            <a:spLocks noGrp="1" noChangeArrowheads="1"/>
          </p:cNvSpPr>
          <p:nvPr>
            <p:ph type="body" idx="1"/>
          </p:nvPr>
        </p:nvSpPr>
        <p:spPr/>
        <p:txBody>
          <a:bodyPr/>
          <a:lstStyle/>
          <a:p>
            <a:pPr marL="533400" indent="-533400" eaLnBrk="1" hangingPunct="1">
              <a:buNone/>
            </a:pPr>
            <a:r>
              <a:rPr lang="en-US" sz="2800" dirty="0" smtClean="0"/>
              <a:t>There are two main arguments for government intervention in the market </a:t>
            </a:r>
          </a:p>
          <a:p>
            <a:pPr marL="533400" indent="-533400" eaLnBrk="1" hangingPunct="1">
              <a:buFont typeface="Wingdings" pitchFamily="2" charset="2"/>
              <a:buAutoNum type="arabicPeriod"/>
            </a:pPr>
            <a:r>
              <a:rPr lang="en-US" sz="2400" b="1" dirty="0" smtClean="0"/>
              <a:t>Political arguments</a:t>
            </a:r>
            <a:r>
              <a:rPr lang="en-US" sz="2400" dirty="0" smtClean="0"/>
              <a:t> - concerned with </a:t>
            </a:r>
            <a:r>
              <a:rPr lang="en-US" sz="2400" u="sng" dirty="0" smtClean="0"/>
              <a:t>protecting the interests of certain groups</a:t>
            </a:r>
            <a:r>
              <a:rPr lang="en-US" sz="2400" dirty="0" smtClean="0"/>
              <a:t> within a nation (</a:t>
            </a:r>
            <a:r>
              <a:rPr lang="en-US" sz="2400" u="sng" dirty="0" smtClean="0"/>
              <a:t>normally producers</a:t>
            </a:r>
            <a:r>
              <a:rPr lang="en-US" sz="2400" dirty="0" smtClean="0"/>
              <a:t>), often at the </a:t>
            </a:r>
            <a:r>
              <a:rPr lang="en-US" sz="2400" u="sng" dirty="0" smtClean="0"/>
              <a:t>expense of other groups</a:t>
            </a:r>
            <a:r>
              <a:rPr lang="en-US" sz="2400" dirty="0" smtClean="0"/>
              <a:t> (</a:t>
            </a:r>
            <a:r>
              <a:rPr lang="en-US" sz="2400" u="sng" dirty="0" smtClean="0"/>
              <a:t>normally consumers</a:t>
            </a:r>
            <a:r>
              <a:rPr lang="en-US" sz="2400" dirty="0" smtClean="0"/>
              <a:t>)  </a:t>
            </a:r>
          </a:p>
          <a:p>
            <a:pPr marL="533400" indent="-533400" eaLnBrk="1" hangingPunct="1">
              <a:buFont typeface="Wingdings" pitchFamily="2" charset="2"/>
              <a:buAutoNum type="arabicPeriod"/>
            </a:pPr>
            <a:endParaRPr lang="en-US" sz="2400" b="1" dirty="0" smtClean="0"/>
          </a:p>
          <a:p>
            <a:pPr marL="533400" indent="-533400" eaLnBrk="1" hangingPunct="1">
              <a:buFont typeface="Wingdings" pitchFamily="2" charset="2"/>
              <a:buAutoNum type="arabicPeriod"/>
            </a:pPr>
            <a:r>
              <a:rPr lang="en-US" sz="2400" b="1" dirty="0" smtClean="0"/>
              <a:t>Economic arguments</a:t>
            </a:r>
            <a:r>
              <a:rPr lang="en-US" sz="2400" dirty="0" smtClean="0"/>
              <a:t> - concerned with </a:t>
            </a:r>
            <a:r>
              <a:rPr lang="en-US" sz="2400" u="sng" dirty="0" smtClean="0"/>
              <a:t>boosting the overall wealth of a nation</a:t>
            </a:r>
            <a:r>
              <a:rPr lang="en-US" sz="2400" dirty="0" smtClean="0"/>
              <a:t> – benefits both producers and consumers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30</a:t>
            </a:fld>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Footer Placeholder 3"/>
          <p:cNvSpPr>
            <a:spLocks noGrp="1"/>
          </p:cNvSpPr>
          <p:nvPr>
            <p:ph type="ftr" sz="quarter" idx="10"/>
          </p:nvPr>
        </p:nvSpPr>
        <p:spPr>
          <a:noFill/>
        </p:spPr>
        <p:txBody>
          <a:bodyPr/>
          <a:lstStyle/>
          <a:p>
            <a:r>
              <a:rPr lang="en-US" smtClean="0"/>
              <a:t>BUSI 2701H</a:t>
            </a:r>
            <a:endParaRPr lang="en-US"/>
          </a:p>
        </p:txBody>
      </p:sp>
      <p:sp>
        <p:nvSpPr>
          <p:cNvPr id="10244" name="Rectangle 2"/>
          <p:cNvSpPr>
            <a:spLocks noGrp="1" noChangeArrowheads="1"/>
          </p:cNvSpPr>
          <p:nvPr>
            <p:ph type="title"/>
          </p:nvPr>
        </p:nvSpPr>
        <p:spPr/>
        <p:txBody>
          <a:bodyPr/>
          <a:lstStyle/>
          <a:p>
            <a:pPr eaLnBrk="1" hangingPunct="1"/>
            <a:r>
              <a:rPr lang="en-US" sz="4000" b="1" dirty="0" smtClean="0">
                <a:latin typeface="Cambria" pitchFamily="18" charset="0"/>
              </a:rPr>
              <a:t>What Are The </a:t>
            </a:r>
            <a:r>
              <a:rPr lang="en-US" sz="4000" b="1" u="sng" dirty="0" smtClean="0">
                <a:latin typeface="Cambria" pitchFamily="18" charset="0"/>
              </a:rPr>
              <a:t>Political Arguments</a:t>
            </a:r>
            <a:r>
              <a:rPr lang="en-US" sz="4000" b="1" dirty="0" smtClean="0">
                <a:latin typeface="Cambria" pitchFamily="18" charset="0"/>
              </a:rPr>
              <a:t> For Government Intervention?</a:t>
            </a:r>
          </a:p>
        </p:txBody>
      </p:sp>
      <p:sp>
        <p:nvSpPr>
          <p:cNvPr id="10245" name="Rectangle 3"/>
          <p:cNvSpPr>
            <a:spLocks noGrp="1" noChangeArrowheads="1"/>
          </p:cNvSpPr>
          <p:nvPr>
            <p:ph type="body" idx="1"/>
          </p:nvPr>
        </p:nvSpPr>
        <p:spPr/>
        <p:txBody>
          <a:bodyPr/>
          <a:lstStyle/>
          <a:p>
            <a:pPr marL="609600" indent="-609600" eaLnBrk="1" hangingPunct="1">
              <a:lnSpc>
                <a:spcPct val="80000"/>
              </a:lnSpc>
              <a:buFont typeface="Wingdings" pitchFamily="2" charset="2"/>
              <a:buAutoNum type="arabicPeriod"/>
            </a:pPr>
            <a:r>
              <a:rPr lang="en-US" sz="2400" b="1" dirty="0" smtClean="0"/>
              <a:t>Protecting jobs</a:t>
            </a:r>
            <a:r>
              <a:rPr lang="en-US" sz="2400" dirty="0" smtClean="0"/>
              <a:t> - the most common political reason for trade restrictions  </a:t>
            </a:r>
          </a:p>
          <a:p>
            <a:pPr marL="990600" lvl="1" indent="-533400" eaLnBrk="1" hangingPunct="1">
              <a:lnSpc>
                <a:spcPct val="80000"/>
              </a:lnSpc>
            </a:pPr>
            <a:endParaRPr lang="en-US" sz="2000" dirty="0" smtClean="0"/>
          </a:p>
          <a:p>
            <a:pPr marL="990600" lvl="1" indent="-533400" eaLnBrk="1" hangingPunct="1">
              <a:lnSpc>
                <a:spcPct val="80000"/>
              </a:lnSpc>
            </a:pPr>
            <a:r>
              <a:rPr lang="en-US" sz="2000" dirty="0" smtClean="0"/>
              <a:t>results from political </a:t>
            </a:r>
            <a:r>
              <a:rPr lang="en-US" sz="2000" u="sng" dirty="0" smtClean="0"/>
              <a:t>pressures by unions or industries that are "threatened</a:t>
            </a:r>
            <a:r>
              <a:rPr lang="en-US" sz="2000" dirty="0" smtClean="0"/>
              <a:t>" by more efficient foreign producers, and have </a:t>
            </a:r>
            <a:r>
              <a:rPr lang="en-US" sz="2000" u="sng" dirty="0" smtClean="0"/>
              <a:t>more political clout than consumers</a:t>
            </a:r>
            <a:r>
              <a:rPr lang="en-US" sz="2000" dirty="0" smtClean="0"/>
              <a:t>  </a:t>
            </a:r>
          </a:p>
          <a:p>
            <a:pPr marL="990600" lvl="1" indent="-533400" eaLnBrk="1" hangingPunct="1">
              <a:lnSpc>
                <a:spcPct val="80000"/>
              </a:lnSpc>
            </a:pPr>
            <a:endParaRPr lang="en-US" sz="2000" dirty="0" smtClean="0"/>
          </a:p>
          <a:p>
            <a:pPr>
              <a:buNone/>
            </a:pPr>
            <a:r>
              <a:rPr lang="en-CA" sz="1800" b="1" cap="all" dirty="0" smtClean="0">
                <a:hlinkClick r:id="rId3"/>
              </a:rPr>
              <a:t>Japan’s Farmers Oppose Pacific Free-</a:t>
            </a:r>
            <a:r>
              <a:rPr lang="en-CA" sz="1800" b="1" cap="all" dirty="0" err="1" smtClean="0">
                <a:hlinkClick r:id="rId3"/>
              </a:rPr>
              <a:t>rade</a:t>
            </a:r>
            <a:r>
              <a:rPr lang="en-CA" sz="1800" b="1" cap="all" dirty="0" smtClean="0">
                <a:hlinkClick r:id="rId3"/>
              </a:rPr>
              <a:t> Talks</a:t>
            </a:r>
            <a:endParaRPr lang="en-CA" sz="1800" b="1" cap="all" dirty="0" smtClean="0"/>
          </a:p>
          <a:p>
            <a:pPr>
              <a:buNone/>
            </a:pPr>
            <a:r>
              <a:rPr lang="en-CA" sz="1800" dirty="0" smtClean="0"/>
              <a:t>November 12, 2010, New York Times</a:t>
            </a:r>
            <a:endParaRPr lang="en-US" sz="1400" dirty="0" smtClean="0"/>
          </a:p>
          <a:p>
            <a:pPr>
              <a:buNone/>
            </a:pPr>
            <a:r>
              <a:rPr lang="en-CA" sz="1400" dirty="0" smtClean="0"/>
              <a:t>By HIROKO TABUCHI; MAKIKO INOUE CONTRIBUTED REPORTING FROM TOKYO.</a:t>
            </a:r>
          </a:p>
          <a:p>
            <a:pPr>
              <a:buNone/>
            </a:pPr>
            <a:r>
              <a:rPr lang="en-CA" sz="1800" dirty="0" smtClean="0"/>
              <a:t>The idea of a vast free-trade zone of Pacific countries pits Japan’s farmers, who benefit from tariffs, against the country’s exporters.</a:t>
            </a:r>
          </a:p>
          <a:p>
            <a:pPr marL="609600" indent="-609600" eaLnBrk="1" hangingPunct="1">
              <a:lnSpc>
                <a:spcPct val="80000"/>
              </a:lnSpc>
              <a:buFont typeface="Wingdings" pitchFamily="2" charset="2"/>
              <a:buAutoNum type="arabicPeriod"/>
            </a:pPr>
            <a:endParaRPr lang="en-US" sz="2400" b="1"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31</a:t>
            </a:fld>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Footer Placeholder 3"/>
          <p:cNvSpPr>
            <a:spLocks noGrp="1"/>
          </p:cNvSpPr>
          <p:nvPr>
            <p:ph type="ftr" sz="quarter" idx="10"/>
          </p:nvPr>
        </p:nvSpPr>
        <p:spPr>
          <a:noFill/>
        </p:spPr>
        <p:txBody>
          <a:bodyPr/>
          <a:lstStyle/>
          <a:p>
            <a:r>
              <a:rPr lang="en-US" smtClean="0"/>
              <a:t>BUSI 2701H</a:t>
            </a:r>
            <a:endParaRPr lang="en-US"/>
          </a:p>
        </p:txBody>
      </p:sp>
      <p:sp>
        <p:nvSpPr>
          <p:cNvPr id="10244" name="Rectangle 2"/>
          <p:cNvSpPr>
            <a:spLocks noGrp="1" noChangeArrowheads="1"/>
          </p:cNvSpPr>
          <p:nvPr>
            <p:ph type="title"/>
          </p:nvPr>
        </p:nvSpPr>
        <p:spPr/>
        <p:txBody>
          <a:bodyPr/>
          <a:lstStyle/>
          <a:p>
            <a:pPr eaLnBrk="1" hangingPunct="1"/>
            <a:r>
              <a:rPr lang="en-US" sz="4000" b="1" dirty="0" smtClean="0">
                <a:latin typeface="Cambria" pitchFamily="18" charset="0"/>
              </a:rPr>
              <a:t>What Are The </a:t>
            </a:r>
            <a:r>
              <a:rPr lang="en-US" sz="4000" b="1" u="sng" dirty="0" smtClean="0">
                <a:latin typeface="Cambria" pitchFamily="18" charset="0"/>
              </a:rPr>
              <a:t>Political Arguments</a:t>
            </a:r>
            <a:r>
              <a:rPr lang="en-US" sz="4000" b="1" dirty="0" smtClean="0">
                <a:latin typeface="Cambria" pitchFamily="18" charset="0"/>
              </a:rPr>
              <a:t> For Government Intervention?</a:t>
            </a:r>
          </a:p>
        </p:txBody>
      </p:sp>
      <p:sp>
        <p:nvSpPr>
          <p:cNvPr id="10245" name="Rectangle 3"/>
          <p:cNvSpPr>
            <a:spLocks noGrp="1" noChangeArrowheads="1"/>
          </p:cNvSpPr>
          <p:nvPr>
            <p:ph type="body" idx="1"/>
          </p:nvPr>
        </p:nvSpPr>
        <p:spPr/>
        <p:txBody>
          <a:bodyPr/>
          <a:lstStyle/>
          <a:p>
            <a:pPr marL="609600" indent="-609600" eaLnBrk="1" hangingPunct="1">
              <a:lnSpc>
                <a:spcPct val="80000"/>
              </a:lnSpc>
              <a:buFont typeface="Wingdings" pitchFamily="2" charset="2"/>
              <a:buAutoNum type="arabicPeriod"/>
            </a:pPr>
            <a:endParaRPr lang="en-US" sz="2400" b="1" dirty="0" smtClean="0"/>
          </a:p>
          <a:p>
            <a:pPr marL="609600" indent="-609600" eaLnBrk="1" hangingPunct="1">
              <a:lnSpc>
                <a:spcPct val="80000"/>
              </a:lnSpc>
              <a:buAutoNum type="arabicPeriod" startAt="2"/>
            </a:pPr>
            <a:r>
              <a:rPr lang="en-US" sz="2400" b="1" dirty="0" smtClean="0"/>
              <a:t>Protecting industries deemed important for national security</a:t>
            </a:r>
            <a:r>
              <a:rPr lang="en-US" sz="2400" dirty="0" smtClean="0"/>
              <a:t> - industries like aerospace or electronics are often protected because they are deemed important for national security</a:t>
            </a:r>
          </a:p>
          <a:p>
            <a:pPr marL="609600" indent="-609600" eaLnBrk="1" hangingPunct="1">
              <a:lnSpc>
                <a:spcPct val="80000"/>
              </a:lnSpc>
              <a:buAutoNum type="arabicPeriod" startAt="2"/>
            </a:pPr>
            <a:endParaRPr lang="en-US" sz="2400" dirty="0" smtClean="0"/>
          </a:p>
          <a:p>
            <a:pPr marL="1009650" lvl="1" indent="-609600" eaLnBrk="1" hangingPunct="1">
              <a:lnSpc>
                <a:spcPct val="80000"/>
              </a:lnSpc>
            </a:pPr>
            <a:r>
              <a:rPr lang="en-US" dirty="0" smtClean="0"/>
              <a:t>Canada has provisions that allow it to deem some government contracts not open to foreign companies’ bids</a:t>
            </a:r>
          </a:p>
          <a:p>
            <a:pPr marL="1409700" lvl="2" indent="-609600" eaLnBrk="1" hangingPunct="1">
              <a:lnSpc>
                <a:spcPct val="80000"/>
              </a:lnSpc>
            </a:pPr>
            <a:endParaRPr lang="en-US" sz="1800" dirty="0" smtClean="0"/>
          </a:p>
          <a:p>
            <a:pPr marL="1409700" lvl="2" indent="-609600" eaLnBrk="1" hangingPunct="1">
              <a:lnSpc>
                <a:spcPct val="80000"/>
              </a:lnSpc>
            </a:pPr>
            <a:r>
              <a:rPr lang="en-US" dirty="0" smtClean="0"/>
              <a:t>Canadian </a:t>
            </a:r>
            <a:r>
              <a:rPr lang="en-US" dirty="0" err="1" smtClean="0"/>
              <a:t>defence</a:t>
            </a:r>
            <a:r>
              <a:rPr lang="en-US" dirty="0" smtClean="0"/>
              <a:t> firms often lobby the government to apply these provisions for various contracts, although they are generally not successful</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32</a:t>
            </a:fld>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Footer Placeholder 3"/>
          <p:cNvSpPr>
            <a:spLocks noGrp="1"/>
          </p:cNvSpPr>
          <p:nvPr>
            <p:ph type="ftr" sz="quarter" idx="10"/>
          </p:nvPr>
        </p:nvSpPr>
        <p:spPr>
          <a:noFill/>
        </p:spPr>
        <p:txBody>
          <a:bodyPr/>
          <a:lstStyle/>
          <a:p>
            <a:r>
              <a:rPr lang="en-US" smtClean="0"/>
              <a:t>BUSI 2701H</a:t>
            </a:r>
            <a:endParaRPr lang="en-US"/>
          </a:p>
        </p:txBody>
      </p:sp>
      <p:sp>
        <p:nvSpPr>
          <p:cNvPr id="10244" name="Rectangle 2"/>
          <p:cNvSpPr>
            <a:spLocks noGrp="1" noChangeArrowheads="1"/>
          </p:cNvSpPr>
          <p:nvPr>
            <p:ph type="title"/>
          </p:nvPr>
        </p:nvSpPr>
        <p:spPr/>
        <p:txBody>
          <a:bodyPr/>
          <a:lstStyle/>
          <a:p>
            <a:pPr eaLnBrk="1" hangingPunct="1"/>
            <a:r>
              <a:rPr lang="en-US" sz="4000" b="1" dirty="0" smtClean="0">
                <a:latin typeface="Cambria" pitchFamily="18" charset="0"/>
              </a:rPr>
              <a:t>What Are The </a:t>
            </a:r>
            <a:r>
              <a:rPr lang="en-US" sz="4000" b="1" u="sng" dirty="0" smtClean="0">
                <a:latin typeface="Cambria" pitchFamily="18" charset="0"/>
              </a:rPr>
              <a:t>Political Arguments</a:t>
            </a:r>
            <a:r>
              <a:rPr lang="en-US" sz="4000" b="1" dirty="0" smtClean="0">
                <a:latin typeface="Cambria" pitchFamily="18" charset="0"/>
              </a:rPr>
              <a:t> For Government Intervention?</a:t>
            </a:r>
          </a:p>
        </p:txBody>
      </p:sp>
      <p:sp>
        <p:nvSpPr>
          <p:cNvPr id="10245" name="Rectangle 3"/>
          <p:cNvSpPr>
            <a:spLocks noGrp="1" noChangeArrowheads="1"/>
          </p:cNvSpPr>
          <p:nvPr>
            <p:ph type="body" idx="1"/>
          </p:nvPr>
        </p:nvSpPr>
        <p:spPr/>
        <p:txBody>
          <a:bodyPr/>
          <a:lstStyle/>
          <a:p>
            <a:pPr marL="609600" indent="-609600" eaLnBrk="1" hangingPunct="1">
              <a:lnSpc>
                <a:spcPct val="80000"/>
              </a:lnSpc>
              <a:buNone/>
            </a:pPr>
            <a:r>
              <a:rPr lang="en-US" b="1" dirty="0" smtClean="0"/>
              <a:t>3.  Retaliating to unfair foreign competition</a:t>
            </a:r>
            <a:r>
              <a:rPr lang="en-US" dirty="0" smtClean="0"/>
              <a:t> - when </a:t>
            </a:r>
            <a:r>
              <a:rPr lang="en-US" u="sng" dirty="0" smtClean="0"/>
              <a:t>governments take, or threaten to take, specific actions</a:t>
            </a:r>
            <a:r>
              <a:rPr lang="en-US" dirty="0" smtClean="0"/>
              <a:t>, other countries may remove trade barriers</a:t>
            </a:r>
          </a:p>
          <a:p>
            <a:pPr marL="990600" lvl="1" indent="-533400" eaLnBrk="1" hangingPunct="1">
              <a:lnSpc>
                <a:spcPct val="80000"/>
              </a:lnSpc>
            </a:pPr>
            <a:r>
              <a:rPr lang="en-US" dirty="0" smtClean="0"/>
              <a:t>if a threatened government does not back down, tensions can escalate and </a:t>
            </a:r>
            <a:r>
              <a:rPr lang="en-US" u="sng" dirty="0" smtClean="0"/>
              <a:t>new trade barriers may be enacted</a:t>
            </a:r>
          </a:p>
          <a:p>
            <a:pPr marL="990600" lvl="1" indent="-533400" eaLnBrk="1" hangingPunct="1">
              <a:lnSpc>
                <a:spcPct val="80000"/>
              </a:lnSpc>
            </a:pPr>
            <a:r>
              <a:rPr lang="en-US" dirty="0" smtClean="0"/>
              <a:t>Can escalate into </a:t>
            </a:r>
            <a:r>
              <a:rPr lang="en-US" u="sng" dirty="0" smtClean="0"/>
              <a:t>trade wars</a:t>
            </a:r>
          </a:p>
          <a:p>
            <a:pPr marL="990600" lvl="1" indent="-533400" eaLnBrk="1" hangingPunct="1">
              <a:lnSpc>
                <a:spcPct val="80000"/>
              </a:lnSpc>
            </a:pPr>
            <a:endParaRPr lang="en-US" sz="2000" dirty="0" smtClean="0"/>
          </a:p>
          <a:p>
            <a:pPr marL="590550" indent="-533400" eaLnBrk="1" hangingPunct="1">
              <a:lnSpc>
                <a:spcPct val="80000"/>
              </a:lnSpc>
              <a:buNone/>
            </a:pPr>
            <a:r>
              <a:rPr lang="en-US" b="1" dirty="0" smtClean="0"/>
              <a:t>4.  Protecting consumers from “dangerous” products</a:t>
            </a:r>
            <a:r>
              <a:rPr lang="en-US" dirty="0" smtClean="0"/>
              <a:t> – limit “unsafe” products</a:t>
            </a:r>
          </a:p>
          <a:p>
            <a:pPr marL="590550" indent="-533400" eaLnBrk="1" hangingPunct="1">
              <a:lnSpc>
                <a:spcPct val="80000"/>
              </a:lnSpc>
            </a:pPr>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33</a:t>
            </a:fld>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p:spPr>
        <p:txBody>
          <a:bodyPr/>
          <a:lstStyle/>
          <a:p>
            <a:r>
              <a:rPr lang="en-US" smtClean="0"/>
              <a:t>BUSI 2701H</a:t>
            </a:r>
            <a:endParaRPr lang="en-US"/>
          </a:p>
        </p:txBody>
      </p:sp>
      <p:sp>
        <p:nvSpPr>
          <p:cNvPr id="11268" name="Rectangle 2"/>
          <p:cNvSpPr>
            <a:spLocks noGrp="1" noChangeArrowheads="1"/>
          </p:cNvSpPr>
          <p:nvPr>
            <p:ph type="title"/>
          </p:nvPr>
        </p:nvSpPr>
        <p:spPr/>
        <p:txBody>
          <a:bodyPr/>
          <a:lstStyle/>
          <a:p>
            <a:pPr eaLnBrk="1" hangingPunct="1"/>
            <a:r>
              <a:rPr lang="en-US" sz="4000" b="1" dirty="0" smtClean="0">
                <a:latin typeface="Cambria" pitchFamily="18" charset="0"/>
              </a:rPr>
              <a:t>What Are The </a:t>
            </a:r>
            <a:r>
              <a:rPr lang="en-US" sz="4000" b="1" u="sng" dirty="0" smtClean="0">
                <a:latin typeface="Cambria" pitchFamily="18" charset="0"/>
              </a:rPr>
              <a:t>Political Arguments</a:t>
            </a:r>
            <a:r>
              <a:rPr lang="en-US" sz="4000" b="1" dirty="0" smtClean="0">
                <a:latin typeface="Cambria" pitchFamily="18" charset="0"/>
              </a:rPr>
              <a:t> For Government Intervention?</a:t>
            </a:r>
          </a:p>
        </p:txBody>
      </p:sp>
      <p:sp>
        <p:nvSpPr>
          <p:cNvPr id="11269" name="Rectangle 3"/>
          <p:cNvSpPr>
            <a:spLocks noGrp="1" noChangeArrowheads="1"/>
          </p:cNvSpPr>
          <p:nvPr>
            <p:ph type="body" idx="1"/>
          </p:nvPr>
        </p:nvSpPr>
        <p:spPr/>
        <p:txBody>
          <a:bodyPr/>
          <a:lstStyle/>
          <a:p>
            <a:pPr marL="609600" indent="-609600" eaLnBrk="1" hangingPunct="1">
              <a:lnSpc>
                <a:spcPct val="90000"/>
              </a:lnSpc>
              <a:buNone/>
            </a:pPr>
            <a:r>
              <a:rPr lang="en-US" sz="2400" b="1" dirty="0" smtClean="0"/>
              <a:t>5.  Furthering the goals of foreign policy</a:t>
            </a:r>
            <a:r>
              <a:rPr lang="en-US" sz="2400" dirty="0" smtClean="0"/>
              <a:t> - </a:t>
            </a:r>
            <a:r>
              <a:rPr lang="en-US" sz="2400" u="sng" dirty="0" smtClean="0"/>
              <a:t>preferential trade terms</a:t>
            </a:r>
            <a:r>
              <a:rPr lang="en-US" sz="2400" dirty="0" smtClean="0"/>
              <a:t> can be granted to countries that a government wants to </a:t>
            </a:r>
            <a:r>
              <a:rPr lang="en-US" sz="2400" u="sng" dirty="0" smtClean="0"/>
              <a:t>build strong relations</a:t>
            </a:r>
            <a:r>
              <a:rPr lang="en-US" sz="2400" dirty="0" smtClean="0"/>
              <a:t> with  </a:t>
            </a:r>
          </a:p>
          <a:p>
            <a:pPr marL="990600" lvl="1" indent="-533400" eaLnBrk="1" hangingPunct="1">
              <a:lnSpc>
                <a:spcPct val="90000"/>
              </a:lnSpc>
            </a:pPr>
            <a:endParaRPr lang="en-US" sz="2000" dirty="0" smtClean="0"/>
          </a:p>
          <a:p>
            <a:pPr marL="990600" lvl="1" indent="-533400" eaLnBrk="1" hangingPunct="1">
              <a:lnSpc>
                <a:spcPct val="90000"/>
              </a:lnSpc>
            </a:pPr>
            <a:r>
              <a:rPr lang="en-US" dirty="0" smtClean="0"/>
              <a:t>trade policy can also be </a:t>
            </a:r>
            <a:r>
              <a:rPr lang="en-US" u="sng" dirty="0" smtClean="0"/>
              <a:t>used to punish rogue states</a:t>
            </a:r>
          </a:p>
          <a:p>
            <a:pPr marL="990600" lvl="1" indent="-533400" eaLnBrk="1" hangingPunct="1">
              <a:lnSpc>
                <a:spcPct val="90000"/>
              </a:lnSpc>
            </a:pPr>
            <a:endParaRPr lang="en-US" dirty="0" smtClean="0"/>
          </a:p>
          <a:p>
            <a:pPr marL="1390650" lvl="2" indent="-533400" eaLnBrk="1" hangingPunct="1">
              <a:lnSpc>
                <a:spcPct val="90000"/>
              </a:lnSpc>
            </a:pPr>
            <a:r>
              <a:rPr lang="en-US" dirty="0" smtClean="0"/>
              <a:t>the </a:t>
            </a:r>
            <a:r>
              <a:rPr lang="en-US" b="1" dirty="0" smtClean="0"/>
              <a:t>Helms-Burton Act</a:t>
            </a:r>
            <a:r>
              <a:rPr lang="en-US" dirty="0" smtClean="0"/>
              <a:t> (re Cuba)and the </a:t>
            </a:r>
            <a:r>
              <a:rPr lang="en-US" b="1" dirty="0" smtClean="0"/>
              <a:t>D’Amato Act </a:t>
            </a:r>
            <a:r>
              <a:rPr lang="en-US" dirty="0" smtClean="0"/>
              <a:t>(re Iran and Libya sanctions) of 1996.</a:t>
            </a:r>
          </a:p>
          <a:p>
            <a:pPr marL="609600" indent="-609600" eaLnBrk="1" hangingPunct="1">
              <a:lnSpc>
                <a:spcPct val="90000"/>
              </a:lnSpc>
              <a:buFont typeface="Wingdings" pitchFamily="2" charset="2"/>
              <a:buAutoNum type="arabicPeriod" startAt="6"/>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34</a:t>
            </a:fld>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p:spPr>
        <p:txBody>
          <a:bodyPr/>
          <a:lstStyle/>
          <a:p>
            <a:r>
              <a:rPr lang="en-US" smtClean="0"/>
              <a:t>BUSI 2701H</a:t>
            </a:r>
            <a:endParaRPr lang="en-US"/>
          </a:p>
        </p:txBody>
      </p:sp>
      <p:sp>
        <p:nvSpPr>
          <p:cNvPr id="11268" name="Rectangle 2"/>
          <p:cNvSpPr>
            <a:spLocks noGrp="1" noChangeArrowheads="1"/>
          </p:cNvSpPr>
          <p:nvPr>
            <p:ph type="title"/>
          </p:nvPr>
        </p:nvSpPr>
        <p:spPr/>
        <p:txBody>
          <a:bodyPr/>
          <a:lstStyle/>
          <a:p>
            <a:pPr eaLnBrk="1" hangingPunct="1"/>
            <a:r>
              <a:rPr lang="en-US" sz="4000" b="1" dirty="0" smtClean="0">
                <a:latin typeface="Cambria" pitchFamily="18" charset="0"/>
              </a:rPr>
              <a:t>What Are The </a:t>
            </a:r>
            <a:r>
              <a:rPr lang="en-US" sz="4000" b="1" u="sng" dirty="0" smtClean="0">
                <a:latin typeface="Cambria" pitchFamily="18" charset="0"/>
              </a:rPr>
              <a:t>Political Arguments</a:t>
            </a:r>
            <a:r>
              <a:rPr lang="en-US" sz="4000" b="1" dirty="0" smtClean="0">
                <a:latin typeface="Cambria" pitchFamily="18" charset="0"/>
              </a:rPr>
              <a:t> For Government Intervention?</a:t>
            </a:r>
          </a:p>
        </p:txBody>
      </p:sp>
      <p:sp>
        <p:nvSpPr>
          <p:cNvPr id="11269" name="Rectangle 3"/>
          <p:cNvSpPr>
            <a:spLocks noGrp="1" noChangeArrowheads="1"/>
          </p:cNvSpPr>
          <p:nvPr>
            <p:ph type="body" idx="1"/>
          </p:nvPr>
        </p:nvSpPr>
        <p:spPr/>
        <p:txBody>
          <a:bodyPr/>
          <a:lstStyle/>
          <a:p>
            <a:pPr marL="609600" indent="-609600" eaLnBrk="1" hangingPunct="1">
              <a:lnSpc>
                <a:spcPct val="90000"/>
              </a:lnSpc>
              <a:buAutoNum type="arabicPeriod" startAt="5"/>
            </a:pPr>
            <a:r>
              <a:rPr lang="en-US" sz="2400" b="1" dirty="0" smtClean="0"/>
              <a:t>Furthering the goals of foreign policy</a:t>
            </a:r>
            <a:r>
              <a:rPr lang="en-US" sz="2400" dirty="0" smtClean="0"/>
              <a:t> example:</a:t>
            </a:r>
          </a:p>
          <a:p>
            <a:pPr marL="609600" indent="-609600" eaLnBrk="1" hangingPunct="1">
              <a:lnSpc>
                <a:spcPct val="90000"/>
              </a:lnSpc>
              <a:buAutoNum type="arabicPeriod" startAt="5"/>
            </a:pPr>
            <a:endParaRPr lang="en-US" sz="2400" dirty="0" smtClean="0"/>
          </a:p>
          <a:p>
            <a:pPr marL="609600" indent="-609600" eaLnBrk="1" hangingPunct="1">
              <a:lnSpc>
                <a:spcPct val="90000"/>
              </a:lnSpc>
              <a:buNone/>
            </a:pPr>
            <a:r>
              <a:rPr lang="en-CA" sz="2400" dirty="0" smtClean="0"/>
              <a:t>October 4, 2011, New York Times</a:t>
            </a:r>
            <a:endParaRPr lang="en-US" sz="2400" dirty="0" smtClean="0"/>
          </a:p>
          <a:p>
            <a:pPr>
              <a:buNone/>
            </a:pPr>
            <a:r>
              <a:rPr lang="en-CA" sz="2400" b="1" u="sng" cap="all" dirty="0" smtClean="0">
                <a:hlinkClick r:id="rId3"/>
              </a:rPr>
              <a:t>China Criticizes U.S. Senate’s Currency Manipulation Bill</a:t>
            </a:r>
            <a:endParaRPr lang="en-CA" sz="2400" b="1" u="sng" cap="all" dirty="0" smtClean="0"/>
          </a:p>
          <a:p>
            <a:pPr>
              <a:buNone/>
            </a:pPr>
            <a:r>
              <a:rPr lang="en-CA" sz="2000" dirty="0" smtClean="0"/>
              <a:t>By RICK GLADSTONE</a:t>
            </a:r>
          </a:p>
          <a:p>
            <a:pPr>
              <a:buNone/>
            </a:pPr>
            <a:r>
              <a:rPr lang="en-CA" sz="2400" dirty="0" smtClean="0"/>
              <a:t>“A Chinese official said that a Senate bill, which threatens higher tariffs on some imports if China is found to be manipulating its currency, violated the rules of the World Trade Organization.”</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35</a:t>
            </a:fld>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p:spPr>
        <p:txBody>
          <a:bodyPr/>
          <a:lstStyle/>
          <a:p>
            <a:r>
              <a:rPr lang="en-US" smtClean="0"/>
              <a:t>BUSI 2701H</a:t>
            </a:r>
            <a:endParaRPr lang="en-US"/>
          </a:p>
        </p:txBody>
      </p:sp>
      <p:sp>
        <p:nvSpPr>
          <p:cNvPr id="11268" name="Rectangle 2"/>
          <p:cNvSpPr>
            <a:spLocks noGrp="1" noChangeArrowheads="1"/>
          </p:cNvSpPr>
          <p:nvPr>
            <p:ph type="title"/>
          </p:nvPr>
        </p:nvSpPr>
        <p:spPr/>
        <p:txBody>
          <a:bodyPr/>
          <a:lstStyle/>
          <a:p>
            <a:pPr eaLnBrk="1" hangingPunct="1"/>
            <a:r>
              <a:rPr lang="en-US" sz="4000" b="1" dirty="0" smtClean="0">
                <a:latin typeface="Cambria" pitchFamily="18" charset="0"/>
              </a:rPr>
              <a:t>What Are The </a:t>
            </a:r>
            <a:r>
              <a:rPr lang="en-US" sz="4000" b="1" u="sng" dirty="0" smtClean="0">
                <a:latin typeface="Cambria" pitchFamily="18" charset="0"/>
              </a:rPr>
              <a:t>Political Arguments</a:t>
            </a:r>
            <a:r>
              <a:rPr lang="en-US" sz="4000" b="1" dirty="0" smtClean="0">
                <a:latin typeface="Cambria" pitchFamily="18" charset="0"/>
              </a:rPr>
              <a:t> For Government Intervention?</a:t>
            </a:r>
          </a:p>
        </p:txBody>
      </p:sp>
      <p:sp>
        <p:nvSpPr>
          <p:cNvPr id="11269" name="Rectangle 3"/>
          <p:cNvSpPr>
            <a:spLocks noGrp="1" noChangeArrowheads="1"/>
          </p:cNvSpPr>
          <p:nvPr>
            <p:ph type="body" idx="1"/>
          </p:nvPr>
        </p:nvSpPr>
        <p:spPr/>
        <p:txBody>
          <a:bodyPr/>
          <a:lstStyle/>
          <a:p>
            <a:pPr marL="609600" indent="-609600" eaLnBrk="1" hangingPunct="1">
              <a:lnSpc>
                <a:spcPct val="90000"/>
              </a:lnSpc>
              <a:buNone/>
            </a:pPr>
            <a:endParaRPr lang="en-US" sz="2400" b="1" dirty="0" smtClean="0"/>
          </a:p>
          <a:p>
            <a:pPr marL="609600" indent="-609600" eaLnBrk="1" hangingPunct="1">
              <a:lnSpc>
                <a:spcPct val="90000"/>
              </a:lnSpc>
              <a:buNone/>
            </a:pPr>
            <a:r>
              <a:rPr lang="en-US" sz="2400" b="1" dirty="0" smtClean="0"/>
              <a:t>6.  Protecting or Promoting the human rights of individuals in exporting countries </a:t>
            </a:r>
            <a:r>
              <a:rPr lang="en-US" sz="2400" dirty="0" smtClean="0"/>
              <a:t>– through trade policy actions</a:t>
            </a:r>
          </a:p>
          <a:p>
            <a:pPr marL="990600" lvl="1" indent="-533400" eaLnBrk="1" hangingPunct="1">
              <a:lnSpc>
                <a:spcPct val="90000"/>
              </a:lnSpc>
            </a:pPr>
            <a:endParaRPr lang="en-US" sz="2000" dirty="0" smtClean="0"/>
          </a:p>
          <a:p>
            <a:pPr marL="990600" lvl="1" indent="-533400" eaLnBrk="1" hangingPunct="1">
              <a:lnSpc>
                <a:spcPct val="90000"/>
              </a:lnSpc>
            </a:pPr>
            <a:r>
              <a:rPr lang="en-US" dirty="0" smtClean="0"/>
              <a:t>the decision by US to grant China MFN (Most Favored Nation) status in 1999 was based on this philosophy</a:t>
            </a:r>
          </a:p>
          <a:p>
            <a:pPr marL="609600" indent="-609600" eaLnBrk="1" hangingPunct="1">
              <a:lnSpc>
                <a:spcPct val="90000"/>
              </a:lnSpc>
              <a:buFont typeface="Wingdings" pitchFamily="2" charset="2"/>
              <a:buAutoNum type="arabicPeriod" startAt="6"/>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36</a:t>
            </a:fld>
            <a:endParaRPr 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3"/>
          <p:cNvSpPr>
            <a:spLocks noGrp="1"/>
          </p:cNvSpPr>
          <p:nvPr>
            <p:ph type="ftr" sz="quarter" idx="10"/>
          </p:nvPr>
        </p:nvSpPr>
        <p:spPr>
          <a:noFill/>
        </p:spPr>
        <p:txBody>
          <a:bodyPr/>
          <a:lstStyle/>
          <a:p>
            <a:r>
              <a:rPr lang="en-US" smtClean="0"/>
              <a:t>BUSI 2701H</a:t>
            </a:r>
            <a:endParaRPr lang="en-US"/>
          </a:p>
        </p:txBody>
      </p:sp>
      <p:sp>
        <p:nvSpPr>
          <p:cNvPr id="12292" name="Rectangle 2"/>
          <p:cNvSpPr>
            <a:spLocks noGrp="1" noChangeArrowheads="1"/>
          </p:cNvSpPr>
          <p:nvPr>
            <p:ph type="title"/>
          </p:nvPr>
        </p:nvSpPr>
        <p:spPr/>
        <p:txBody>
          <a:bodyPr/>
          <a:lstStyle/>
          <a:p>
            <a:pPr eaLnBrk="1" hangingPunct="1"/>
            <a:r>
              <a:rPr lang="en-US" sz="3600" b="1" dirty="0" smtClean="0">
                <a:latin typeface="Cambria" pitchFamily="18" charset="0"/>
              </a:rPr>
              <a:t>What Are The </a:t>
            </a:r>
            <a:r>
              <a:rPr lang="en-US" sz="3600" b="1" u="sng" dirty="0" smtClean="0">
                <a:latin typeface="Cambria" pitchFamily="18" charset="0"/>
              </a:rPr>
              <a:t>Economic  Arguments</a:t>
            </a:r>
            <a:r>
              <a:rPr lang="en-US" sz="3600" b="1" dirty="0" smtClean="0">
                <a:latin typeface="Cambria" pitchFamily="18" charset="0"/>
              </a:rPr>
              <a:t> For Government Intervention?</a:t>
            </a:r>
          </a:p>
        </p:txBody>
      </p:sp>
      <p:sp>
        <p:nvSpPr>
          <p:cNvPr id="12293" name="Rectangle 3"/>
          <p:cNvSpPr>
            <a:spLocks noGrp="1" noChangeArrowheads="1"/>
          </p:cNvSpPr>
          <p:nvPr>
            <p:ph type="body" idx="1"/>
          </p:nvPr>
        </p:nvSpPr>
        <p:spPr/>
        <p:txBody>
          <a:bodyPr/>
          <a:lstStyle/>
          <a:p>
            <a:pPr marL="609600" indent="-609600" eaLnBrk="1" hangingPunct="1">
              <a:buFont typeface="Wingdings" pitchFamily="2" charset="2"/>
              <a:buAutoNum type="arabicPeriod"/>
            </a:pPr>
            <a:r>
              <a:rPr lang="en-US" sz="2400" b="1" dirty="0" smtClean="0"/>
              <a:t>The infant industry argument</a:t>
            </a:r>
            <a:r>
              <a:rPr lang="en-US" sz="2400" dirty="0" smtClean="0"/>
              <a:t> - an industry should be </a:t>
            </a:r>
            <a:r>
              <a:rPr lang="en-US" sz="2400" u="sng" dirty="0" smtClean="0"/>
              <a:t>protected until it can develop</a:t>
            </a:r>
            <a:r>
              <a:rPr lang="en-US" sz="2400" dirty="0" smtClean="0"/>
              <a:t> and be viable and competitive internationally </a:t>
            </a:r>
          </a:p>
          <a:p>
            <a:pPr marL="990600" lvl="1" indent="-533400" eaLnBrk="1" hangingPunct="1"/>
            <a:endParaRPr lang="en-US" sz="2000" dirty="0" smtClean="0"/>
          </a:p>
          <a:p>
            <a:pPr marL="990600" lvl="1" indent="-533400" eaLnBrk="1" hangingPunct="1"/>
            <a:r>
              <a:rPr lang="en-US" sz="2000" u="sng" dirty="0" smtClean="0"/>
              <a:t>Accepted as a justification</a:t>
            </a:r>
            <a:r>
              <a:rPr lang="en-US" sz="2000" dirty="0" smtClean="0"/>
              <a:t> for temporary trade restrictions </a:t>
            </a:r>
            <a:r>
              <a:rPr lang="en-US" sz="2000" u="sng" dirty="0" smtClean="0"/>
              <a:t>under the WTO</a:t>
            </a:r>
          </a:p>
          <a:p>
            <a:pPr marL="609600" indent="-609600" eaLnBrk="1" hangingPunct="1"/>
            <a:endParaRPr lang="en-US" sz="2400" b="1" dirty="0" smtClean="0"/>
          </a:p>
          <a:p>
            <a:pPr marL="609600" indent="-609600" eaLnBrk="1" hangingPunct="1"/>
            <a:r>
              <a:rPr lang="en-US" sz="2400" b="1" dirty="0" smtClean="0"/>
              <a:t>Question:</a:t>
            </a:r>
            <a:r>
              <a:rPr lang="en-US" sz="2400" dirty="0" smtClean="0"/>
              <a:t> When is an industry “grown up” ?</a:t>
            </a:r>
          </a:p>
          <a:p>
            <a:pPr marL="1009650" lvl="1" indent="-609600" eaLnBrk="1" hangingPunct="1"/>
            <a:r>
              <a:rPr lang="en-US" sz="2000" u="sng" dirty="0" smtClean="0"/>
              <a:t>Critics argue</a:t>
            </a:r>
            <a:r>
              <a:rPr lang="en-US" sz="2000" dirty="0" smtClean="0"/>
              <a:t> that if a country has the potential to develop a viable competitive position its firms should be capable of </a:t>
            </a:r>
            <a:r>
              <a:rPr lang="en-US" sz="2000" u="sng" dirty="0" smtClean="0"/>
              <a:t>raising necessary funds without additional support from the government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37</a:t>
            </a:fld>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3"/>
          <p:cNvSpPr>
            <a:spLocks noGrp="1"/>
          </p:cNvSpPr>
          <p:nvPr>
            <p:ph type="ftr" sz="quarter" idx="10"/>
          </p:nvPr>
        </p:nvSpPr>
        <p:spPr>
          <a:noFill/>
        </p:spPr>
        <p:txBody>
          <a:bodyPr/>
          <a:lstStyle/>
          <a:p>
            <a:r>
              <a:rPr lang="en-US" smtClean="0"/>
              <a:t>BUSI 2701H</a:t>
            </a:r>
            <a:endParaRPr lang="en-US"/>
          </a:p>
        </p:txBody>
      </p:sp>
      <p:sp>
        <p:nvSpPr>
          <p:cNvPr id="13316" name="Rectangle 2"/>
          <p:cNvSpPr>
            <a:spLocks noGrp="1" noChangeArrowheads="1"/>
          </p:cNvSpPr>
          <p:nvPr>
            <p:ph type="title"/>
          </p:nvPr>
        </p:nvSpPr>
        <p:spPr/>
        <p:txBody>
          <a:bodyPr/>
          <a:lstStyle/>
          <a:p>
            <a:pPr eaLnBrk="1" hangingPunct="1"/>
            <a:r>
              <a:rPr lang="en-US" sz="3600" b="1" dirty="0" smtClean="0">
                <a:latin typeface="Cambria" pitchFamily="18" charset="0"/>
              </a:rPr>
              <a:t>What Are The </a:t>
            </a:r>
            <a:r>
              <a:rPr lang="en-US" sz="3600" b="1" u="sng" dirty="0" smtClean="0">
                <a:latin typeface="Cambria" pitchFamily="18" charset="0"/>
              </a:rPr>
              <a:t>Economic  Arguments</a:t>
            </a:r>
            <a:r>
              <a:rPr lang="en-US" sz="3600" b="1" dirty="0" smtClean="0">
                <a:latin typeface="Cambria" pitchFamily="18" charset="0"/>
              </a:rPr>
              <a:t> For Government Intervention?</a:t>
            </a:r>
          </a:p>
        </p:txBody>
      </p:sp>
      <p:sp>
        <p:nvSpPr>
          <p:cNvPr id="13317" name="Rectangle 3"/>
          <p:cNvSpPr>
            <a:spLocks noGrp="1" noChangeArrowheads="1"/>
          </p:cNvSpPr>
          <p:nvPr>
            <p:ph type="body" idx="1"/>
          </p:nvPr>
        </p:nvSpPr>
        <p:spPr/>
        <p:txBody>
          <a:bodyPr/>
          <a:lstStyle/>
          <a:p>
            <a:pPr marL="609600" indent="-609600" eaLnBrk="1" hangingPunct="1">
              <a:buFont typeface="Wingdings" pitchFamily="2" charset="2"/>
              <a:buAutoNum type="arabicPeriod" startAt="2"/>
            </a:pPr>
            <a:r>
              <a:rPr lang="en-US" b="1" dirty="0" smtClean="0"/>
              <a:t>Strategic trade policy</a:t>
            </a:r>
            <a:r>
              <a:rPr lang="en-US" dirty="0" smtClean="0"/>
              <a:t> - in cases where there may be important </a:t>
            </a:r>
            <a:r>
              <a:rPr lang="en-US" u="sng" dirty="0" smtClean="0"/>
              <a:t>first mover advantages</a:t>
            </a:r>
            <a:r>
              <a:rPr lang="en-US" dirty="0" smtClean="0"/>
              <a:t>, governments can help firms from their countries attain these advantages  </a:t>
            </a:r>
          </a:p>
          <a:p>
            <a:pPr marL="990600" lvl="1" indent="-533400" eaLnBrk="1" hangingPunct="1"/>
            <a:endParaRPr lang="en-US" dirty="0" smtClean="0"/>
          </a:p>
          <a:p>
            <a:pPr marL="990600" lvl="1" indent="-533400" eaLnBrk="1" hangingPunct="1"/>
            <a:r>
              <a:rPr lang="en-US" dirty="0" smtClean="0"/>
              <a:t>governments can </a:t>
            </a:r>
            <a:r>
              <a:rPr lang="en-US" u="sng" dirty="0" smtClean="0"/>
              <a:t>help firms overcome barriers to entry into industries</a:t>
            </a:r>
            <a:r>
              <a:rPr lang="en-US" dirty="0" smtClean="0"/>
              <a:t> where foreign firms have an initial advantage</a:t>
            </a:r>
          </a:p>
          <a:p>
            <a:pPr marL="990600" lvl="1" indent="-533400" eaLnBrk="1" hangingPunct="1"/>
            <a:r>
              <a:rPr lang="en-US" dirty="0" smtClean="0"/>
              <a:t>But, </a:t>
            </a:r>
            <a:r>
              <a:rPr lang="en-US" u="sng" dirty="0" smtClean="0"/>
              <a:t>will these firms become efficient while being protected</a:t>
            </a:r>
            <a:r>
              <a:rPr lang="en-US" dirty="0" smtClean="0"/>
              <a:t>?</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38</a:t>
            </a:fld>
            <a:endParaRPr 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ooter Placeholder 3"/>
          <p:cNvSpPr>
            <a:spLocks noGrp="1"/>
          </p:cNvSpPr>
          <p:nvPr>
            <p:ph type="ftr" sz="quarter" idx="10"/>
          </p:nvPr>
        </p:nvSpPr>
        <p:spPr>
          <a:noFill/>
        </p:spPr>
        <p:txBody>
          <a:bodyPr/>
          <a:lstStyle/>
          <a:p>
            <a:r>
              <a:rPr lang="en-US" smtClean="0"/>
              <a:t>BUSI 2701H</a:t>
            </a:r>
            <a:endParaRPr lang="en-US"/>
          </a:p>
        </p:txBody>
      </p:sp>
      <p:sp>
        <p:nvSpPr>
          <p:cNvPr id="14340" name="Rectangle 2"/>
          <p:cNvSpPr>
            <a:spLocks noGrp="1" noChangeArrowheads="1"/>
          </p:cNvSpPr>
          <p:nvPr>
            <p:ph type="title"/>
          </p:nvPr>
        </p:nvSpPr>
        <p:spPr/>
        <p:txBody>
          <a:bodyPr/>
          <a:lstStyle/>
          <a:p>
            <a:pPr eaLnBrk="1" hangingPunct="1"/>
            <a:r>
              <a:rPr lang="en-US" b="1" smtClean="0">
                <a:latin typeface="Cambria" pitchFamily="18" charset="0"/>
              </a:rPr>
              <a:t>When Should Governments </a:t>
            </a:r>
            <a:br>
              <a:rPr lang="en-US" b="1" smtClean="0">
                <a:latin typeface="Cambria" pitchFamily="18" charset="0"/>
              </a:rPr>
            </a:br>
            <a:r>
              <a:rPr lang="en-US" b="1" smtClean="0">
                <a:latin typeface="Cambria" pitchFamily="18" charset="0"/>
              </a:rPr>
              <a:t>Avoid Using Trade Barriers?</a:t>
            </a:r>
          </a:p>
        </p:txBody>
      </p:sp>
      <p:sp>
        <p:nvSpPr>
          <p:cNvPr id="14341" name="Rectangle 3"/>
          <p:cNvSpPr>
            <a:spLocks noGrp="1" noChangeArrowheads="1"/>
          </p:cNvSpPr>
          <p:nvPr>
            <p:ph type="body" idx="1"/>
          </p:nvPr>
        </p:nvSpPr>
        <p:spPr/>
        <p:txBody>
          <a:bodyPr/>
          <a:lstStyle/>
          <a:p>
            <a:pPr eaLnBrk="1" hangingPunct="1">
              <a:lnSpc>
                <a:spcPct val="90000"/>
              </a:lnSpc>
            </a:pPr>
            <a:r>
              <a:rPr lang="en-US" sz="2400" u="sng" dirty="0" smtClean="0"/>
              <a:t>Paul </a:t>
            </a:r>
            <a:r>
              <a:rPr lang="en-US" sz="2400" u="sng" dirty="0" err="1" smtClean="0"/>
              <a:t>Krugman</a:t>
            </a:r>
            <a:r>
              <a:rPr lang="en-US" sz="2400" u="sng" dirty="0" smtClean="0"/>
              <a:t> argues that strategic trade policies</a:t>
            </a:r>
            <a:r>
              <a:rPr lang="en-US" sz="2400" dirty="0" smtClean="0"/>
              <a:t> aimed at establishing domestic firms in a dominant position in a global industry are </a:t>
            </a:r>
            <a:r>
              <a:rPr lang="en-US" sz="2400" u="sng" dirty="0" smtClean="0"/>
              <a:t>beggar-thy-neighbor policies</a:t>
            </a:r>
            <a:r>
              <a:rPr lang="en-US" sz="2400" dirty="0" smtClean="0"/>
              <a:t> that boost national income at the expense of other countries</a:t>
            </a:r>
          </a:p>
          <a:p>
            <a:pPr lvl="1" eaLnBrk="1" hangingPunct="1">
              <a:lnSpc>
                <a:spcPct val="90000"/>
              </a:lnSpc>
            </a:pPr>
            <a:endParaRPr lang="en-US" sz="2000" dirty="0" smtClean="0"/>
          </a:p>
          <a:p>
            <a:pPr lvl="1" eaLnBrk="1" hangingPunct="1">
              <a:lnSpc>
                <a:spcPct val="90000"/>
              </a:lnSpc>
            </a:pPr>
            <a:r>
              <a:rPr lang="en-US" sz="2000" dirty="0" smtClean="0"/>
              <a:t>countries that attempt to use such policies will probably provoke retaliation</a:t>
            </a:r>
          </a:p>
          <a:p>
            <a:pPr eaLnBrk="1" hangingPunct="1">
              <a:lnSpc>
                <a:spcPct val="90000"/>
              </a:lnSpc>
            </a:pPr>
            <a:endParaRPr lang="en-US" sz="2400" dirty="0" smtClean="0"/>
          </a:p>
          <a:p>
            <a:pPr eaLnBrk="1" hangingPunct="1">
              <a:lnSpc>
                <a:spcPct val="90000"/>
              </a:lnSpc>
            </a:pPr>
            <a:r>
              <a:rPr lang="en-US" sz="2400" dirty="0" err="1" smtClean="0"/>
              <a:t>Krugman</a:t>
            </a:r>
            <a:r>
              <a:rPr lang="en-US" sz="2400" dirty="0" smtClean="0"/>
              <a:t> argues that since </a:t>
            </a:r>
            <a:r>
              <a:rPr lang="en-US" sz="2400" u="sng" dirty="0" smtClean="0"/>
              <a:t>special interest groups</a:t>
            </a:r>
            <a:r>
              <a:rPr lang="en-US" sz="2400" dirty="0" smtClean="0"/>
              <a:t> can influence governments, </a:t>
            </a:r>
            <a:r>
              <a:rPr lang="en-US" sz="2400" u="sng" dirty="0" smtClean="0"/>
              <a:t>strategic trade policy</a:t>
            </a:r>
            <a:r>
              <a:rPr lang="en-US" sz="2400" dirty="0" smtClean="0"/>
              <a:t> is almost certain to be </a:t>
            </a:r>
            <a:r>
              <a:rPr lang="en-US" sz="2400" u="sng" dirty="0" smtClean="0"/>
              <a:t>captured by such groups</a:t>
            </a:r>
            <a:r>
              <a:rPr lang="en-US" sz="2400" dirty="0" smtClean="0"/>
              <a:t> who will </a:t>
            </a:r>
            <a:r>
              <a:rPr lang="en-US" sz="2400" u="sng" dirty="0" smtClean="0"/>
              <a:t>distort it to their own ends</a:t>
            </a:r>
          </a:p>
          <a:p>
            <a:pPr eaLnBrk="1" hangingPunct="1">
              <a:lnSpc>
                <a:spcPct val="90000"/>
              </a:lnSpc>
            </a:pPr>
            <a:endParaRPr lang="en-US" sz="2800" dirty="0" smtClean="0"/>
          </a:p>
          <a:p>
            <a:pPr eaLnBrk="1" hangingPunct="1">
              <a:lnSpc>
                <a:spcPct val="9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39</a:t>
            </a:fld>
            <a:endParaRPr 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BUSI 2701H</a:t>
            </a:r>
            <a:endParaRPr lang="en-US"/>
          </a:p>
        </p:txBody>
      </p:sp>
      <p:sp>
        <p:nvSpPr>
          <p:cNvPr id="15364" name="Rectangle 2"/>
          <p:cNvSpPr>
            <a:spLocks noGrp="1" noChangeArrowheads="1"/>
          </p:cNvSpPr>
          <p:nvPr>
            <p:ph type="title"/>
          </p:nvPr>
        </p:nvSpPr>
        <p:spPr/>
        <p:txBody>
          <a:bodyPr/>
          <a:lstStyle/>
          <a:p>
            <a:pPr eaLnBrk="1" hangingPunct="1"/>
            <a:r>
              <a:rPr lang="en-US" b="1" dirty="0" smtClean="0">
                <a:latin typeface="Cambria" pitchFamily="18" charset="0"/>
              </a:rPr>
              <a:t>Players in the Global Trading System</a:t>
            </a:r>
          </a:p>
        </p:txBody>
      </p:sp>
      <p:sp>
        <p:nvSpPr>
          <p:cNvPr id="15365" name="Rectangle 3"/>
          <p:cNvSpPr>
            <a:spLocks noGrp="1" noChangeArrowheads="1"/>
          </p:cNvSpPr>
          <p:nvPr>
            <p:ph type="body" idx="1"/>
          </p:nvPr>
        </p:nvSpPr>
        <p:spPr/>
        <p:txBody>
          <a:bodyPr/>
          <a:lstStyle/>
          <a:p>
            <a:pPr eaLnBrk="1" hangingPunct="1">
              <a:lnSpc>
                <a:spcPct val="90000"/>
              </a:lnSpc>
            </a:pPr>
            <a:endParaRPr lang="en-US" dirty="0" smtClean="0"/>
          </a:p>
          <a:p>
            <a:pPr eaLnBrk="1" hangingPunct="1">
              <a:lnSpc>
                <a:spcPct val="90000"/>
              </a:lnSpc>
            </a:pPr>
            <a:r>
              <a:rPr lang="en-US" sz="3200" dirty="0" smtClean="0"/>
              <a:t>National governments</a:t>
            </a:r>
          </a:p>
          <a:p>
            <a:pPr eaLnBrk="1" hangingPunct="1">
              <a:lnSpc>
                <a:spcPct val="90000"/>
              </a:lnSpc>
            </a:pPr>
            <a:endParaRPr lang="en-US" sz="3200" dirty="0" smtClean="0"/>
          </a:p>
          <a:p>
            <a:pPr eaLnBrk="1" hangingPunct="1">
              <a:lnSpc>
                <a:spcPct val="90000"/>
              </a:lnSpc>
            </a:pPr>
            <a:r>
              <a:rPr lang="en-US" sz="3200" dirty="0" smtClean="0">
                <a:solidFill>
                  <a:srgbClr val="FF0000"/>
                </a:solidFill>
              </a:rPr>
              <a:t>Global Institutions</a:t>
            </a:r>
          </a:p>
          <a:p>
            <a:pPr lvl="1" eaLnBrk="1" hangingPunct="1">
              <a:lnSpc>
                <a:spcPct val="90000"/>
              </a:lnSpc>
            </a:pPr>
            <a:endParaRPr lang="en-US" sz="2800" dirty="0" smtClean="0"/>
          </a:p>
          <a:p>
            <a:pPr lvl="1" eaLnBrk="1" hangingPunct="1">
              <a:lnSpc>
                <a:spcPct val="90000"/>
              </a:lnSpc>
            </a:pPr>
            <a:r>
              <a:rPr lang="en-US" sz="2800" dirty="0" smtClean="0"/>
              <a:t>E.g. GATT and WTO</a:t>
            </a:r>
            <a:endParaRPr lang="en-US" sz="2000" dirty="0" smtClean="0"/>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40</a:t>
            </a:fld>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BUSI 2701H</a:t>
            </a:r>
            <a:endParaRPr lang="en-US"/>
          </a:p>
        </p:txBody>
      </p:sp>
      <p:sp>
        <p:nvSpPr>
          <p:cNvPr id="15364" name="Rectangle 2"/>
          <p:cNvSpPr>
            <a:spLocks noGrp="1" noChangeArrowheads="1"/>
          </p:cNvSpPr>
          <p:nvPr>
            <p:ph type="title"/>
          </p:nvPr>
        </p:nvSpPr>
        <p:spPr/>
        <p:txBody>
          <a:bodyPr/>
          <a:lstStyle/>
          <a:p>
            <a:pPr eaLnBrk="1" hangingPunct="1"/>
            <a:r>
              <a:rPr lang="en-US" b="1" smtClean="0">
                <a:latin typeface="Cambria" pitchFamily="18" charset="0"/>
              </a:rPr>
              <a:t>How Has The Current World Trading System Emerged?</a:t>
            </a:r>
          </a:p>
        </p:txBody>
      </p:sp>
      <p:sp>
        <p:nvSpPr>
          <p:cNvPr id="15365" name="Rectangle 3"/>
          <p:cNvSpPr>
            <a:spLocks noGrp="1" noChangeArrowheads="1"/>
          </p:cNvSpPr>
          <p:nvPr>
            <p:ph type="body" idx="1"/>
          </p:nvPr>
        </p:nvSpPr>
        <p:spPr/>
        <p:txBody>
          <a:bodyPr/>
          <a:lstStyle/>
          <a:p>
            <a:pPr eaLnBrk="1" hangingPunct="1">
              <a:lnSpc>
                <a:spcPct val="90000"/>
              </a:lnSpc>
            </a:pPr>
            <a:r>
              <a:rPr lang="en-US" sz="2400" dirty="0" smtClean="0"/>
              <a:t>Until and during the Great Depression of the 1930s, most countries had some degree of protectionism</a:t>
            </a:r>
          </a:p>
          <a:p>
            <a:pPr lvl="1" eaLnBrk="1" hangingPunct="1">
              <a:lnSpc>
                <a:spcPct val="90000"/>
              </a:lnSpc>
            </a:pPr>
            <a:endParaRPr lang="en-US" sz="2000" dirty="0" smtClean="0"/>
          </a:p>
          <a:p>
            <a:pPr eaLnBrk="1" hangingPunct="1">
              <a:lnSpc>
                <a:spcPct val="90000"/>
              </a:lnSpc>
            </a:pPr>
            <a:r>
              <a:rPr lang="en-US" sz="2400" dirty="0" smtClean="0"/>
              <a:t>After WWII, the U.S. and other nations realized the value of freer trade</a:t>
            </a:r>
          </a:p>
          <a:p>
            <a:pPr lvl="1" eaLnBrk="1" hangingPunct="1">
              <a:lnSpc>
                <a:spcPct val="90000"/>
              </a:lnSpc>
            </a:pPr>
            <a:endParaRPr lang="en-US" sz="2000" dirty="0" smtClean="0"/>
          </a:p>
          <a:p>
            <a:pPr lvl="1" eaLnBrk="1" hangingPunct="1">
              <a:lnSpc>
                <a:spcPct val="90000"/>
              </a:lnSpc>
            </a:pPr>
            <a:r>
              <a:rPr lang="en-US" sz="2000" dirty="0" smtClean="0"/>
              <a:t>established the </a:t>
            </a:r>
            <a:r>
              <a:rPr lang="en-US" sz="2000" u="sng" dirty="0" smtClean="0"/>
              <a:t>General Agreement on Tariffs and Trade (GATT)</a:t>
            </a:r>
            <a:r>
              <a:rPr lang="en-US" sz="2000" dirty="0" smtClean="0"/>
              <a:t> - a multilateral agreement to liberalize trade</a:t>
            </a:r>
          </a:p>
          <a:p>
            <a:pPr lvl="1" eaLnBrk="1" hangingPunct="1">
              <a:lnSpc>
                <a:spcPct val="90000"/>
              </a:lnSpc>
            </a:pPr>
            <a:endParaRPr lang="en-US" sz="2000" dirty="0" smtClean="0"/>
          </a:p>
          <a:p>
            <a:pPr lvl="1" eaLnBrk="1" hangingPunct="1">
              <a:lnSpc>
                <a:spcPct val="90000"/>
              </a:lnSpc>
            </a:pPr>
            <a:r>
              <a:rPr lang="en-US" sz="2000" dirty="0" smtClean="0"/>
              <a:t>Over time, tariffs lowered and trade became more free</a:t>
            </a:r>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41</a:t>
            </a:fld>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BUSI 2701H</a:t>
            </a:r>
            <a:endParaRPr lang="en-US"/>
          </a:p>
        </p:txBody>
      </p:sp>
      <p:sp>
        <p:nvSpPr>
          <p:cNvPr id="15364" name="Rectangle 2"/>
          <p:cNvSpPr>
            <a:spLocks noGrp="1" noChangeArrowheads="1"/>
          </p:cNvSpPr>
          <p:nvPr>
            <p:ph type="title"/>
          </p:nvPr>
        </p:nvSpPr>
        <p:spPr/>
        <p:txBody>
          <a:bodyPr/>
          <a:lstStyle/>
          <a:p>
            <a:pPr eaLnBrk="1" hangingPunct="1"/>
            <a:r>
              <a:rPr lang="en-US" b="1" smtClean="0">
                <a:latin typeface="Cambria" pitchFamily="18" charset="0"/>
              </a:rPr>
              <a:t>How Has The Current World Trading System Emerged?</a:t>
            </a:r>
          </a:p>
        </p:txBody>
      </p:sp>
      <p:sp>
        <p:nvSpPr>
          <p:cNvPr id="15365" name="Rectangle 3"/>
          <p:cNvSpPr>
            <a:spLocks noGrp="1" noChangeArrowheads="1"/>
          </p:cNvSpPr>
          <p:nvPr>
            <p:ph type="body" idx="1"/>
          </p:nvPr>
        </p:nvSpPr>
        <p:spPr/>
        <p:txBody>
          <a:bodyPr/>
          <a:lstStyle/>
          <a:p>
            <a:pPr eaLnBrk="1" hangingPunct="1">
              <a:lnSpc>
                <a:spcPct val="90000"/>
              </a:lnSpc>
            </a:pPr>
            <a:r>
              <a:rPr lang="en-US" sz="2400" dirty="0" smtClean="0"/>
              <a:t>In the 1980s and early 1990s protectionist trends emerged</a:t>
            </a:r>
          </a:p>
          <a:p>
            <a:pPr lvl="1" eaLnBrk="1" hangingPunct="1">
              <a:lnSpc>
                <a:spcPct val="90000"/>
              </a:lnSpc>
            </a:pPr>
            <a:endParaRPr lang="en-US" sz="2000" dirty="0" smtClean="0"/>
          </a:p>
          <a:p>
            <a:pPr lvl="1" eaLnBrk="1" hangingPunct="1">
              <a:lnSpc>
                <a:spcPct val="90000"/>
              </a:lnSpc>
            </a:pPr>
            <a:r>
              <a:rPr lang="en-US" sz="2000" dirty="0" smtClean="0"/>
              <a:t>Japan’s perceived protectionist (neo-mercantilist) policies created intense political pressures in other countries</a:t>
            </a:r>
          </a:p>
          <a:p>
            <a:pPr lvl="1" eaLnBrk="1" hangingPunct="1">
              <a:lnSpc>
                <a:spcPct val="90000"/>
              </a:lnSpc>
            </a:pPr>
            <a:endParaRPr lang="en-US" sz="2000" dirty="0" smtClean="0"/>
          </a:p>
          <a:p>
            <a:pPr lvl="1" eaLnBrk="1" hangingPunct="1">
              <a:lnSpc>
                <a:spcPct val="90000"/>
              </a:lnSpc>
            </a:pPr>
            <a:r>
              <a:rPr lang="en-US" sz="2000" dirty="0" smtClean="0"/>
              <a:t>persistent trade deficits by the U.S</a:t>
            </a:r>
          </a:p>
          <a:p>
            <a:pPr lvl="1" eaLnBrk="1" hangingPunct="1">
              <a:lnSpc>
                <a:spcPct val="90000"/>
              </a:lnSpc>
            </a:pPr>
            <a:endParaRPr lang="en-US" sz="2000" dirty="0" smtClean="0"/>
          </a:p>
          <a:p>
            <a:pPr lvl="1" eaLnBrk="1" hangingPunct="1">
              <a:lnSpc>
                <a:spcPct val="90000"/>
              </a:lnSpc>
            </a:pPr>
            <a:r>
              <a:rPr lang="en-US" sz="2000" dirty="0" smtClean="0"/>
              <a:t>use of non-tariff barriers increased (e.g. administrative policies, anti-dumping, etc)</a:t>
            </a:r>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42</a:t>
            </a:fld>
            <a:endParaRPr 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Footer Placeholder 3"/>
          <p:cNvSpPr>
            <a:spLocks noGrp="1"/>
          </p:cNvSpPr>
          <p:nvPr>
            <p:ph type="ftr" sz="quarter" idx="10"/>
          </p:nvPr>
        </p:nvSpPr>
        <p:spPr>
          <a:noFill/>
        </p:spPr>
        <p:txBody>
          <a:bodyPr/>
          <a:lstStyle/>
          <a:p>
            <a:r>
              <a:rPr lang="en-US" smtClean="0"/>
              <a:t>BUSI 2701H</a:t>
            </a:r>
            <a:endParaRPr lang="en-US"/>
          </a:p>
        </p:txBody>
      </p:sp>
      <p:sp>
        <p:nvSpPr>
          <p:cNvPr id="16388" name="Rectangle 2"/>
          <p:cNvSpPr>
            <a:spLocks noGrp="1" noChangeArrowheads="1"/>
          </p:cNvSpPr>
          <p:nvPr>
            <p:ph type="title"/>
          </p:nvPr>
        </p:nvSpPr>
        <p:spPr/>
        <p:txBody>
          <a:bodyPr/>
          <a:lstStyle/>
          <a:p>
            <a:pPr eaLnBrk="1" hangingPunct="1"/>
            <a:r>
              <a:rPr lang="en-US" b="1" smtClean="0">
                <a:latin typeface="Cambria" pitchFamily="18" charset="0"/>
              </a:rPr>
              <a:t>How Has The Current World Trading System Emerged?</a:t>
            </a:r>
          </a:p>
        </p:txBody>
      </p:sp>
      <p:sp>
        <p:nvSpPr>
          <p:cNvPr id="16389" name="Rectangle 3"/>
          <p:cNvSpPr>
            <a:spLocks noGrp="1" noChangeArrowheads="1"/>
          </p:cNvSpPr>
          <p:nvPr>
            <p:ph type="body" idx="1"/>
          </p:nvPr>
        </p:nvSpPr>
        <p:spPr/>
        <p:txBody>
          <a:bodyPr/>
          <a:lstStyle/>
          <a:p>
            <a:pPr marL="609600" indent="-609600" eaLnBrk="1" hangingPunct="1">
              <a:buNone/>
            </a:pPr>
            <a:r>
              <a:rPr lang="en-US" dirty="0" smtClean="0"/>
              <a:t>The Uruguay Round of GATT negotiations began in 1986 focusing on</a:t>
            </a:r>
          </a:p>
          <a:p>
            <a:pPr marL="990600" lvl="1" indent="-533400" eaLnBrk="1" hangingPunct="1">
              <a:buFont typeface="Wingdings" pitchFamily="2" charset="2"/>
              <a:buAutoNum type="arabicPeriod"/>
            </a:pPr>
            <a:r>
              <a:rPr lang="en-US" dirty="0" smtClean="0"/>
              <a:t>Services, intellectual property and agriculture</a:t>
            </a:r>
          </a:p>
          <a:p>
            <a:pPr marL="1371600" lvl="2" indent="-457200" eaLnBrk="1" hangingPunct="1"/>
            <a:r>
              <a:rPr lang="en-US" u="sng" dirty="0" smtClean="0"/>
              <a:t>going beyond manufactured goods</a:t>
            </a:r>
            <a:r>
              <a:rPr lang="en-US" dirty="0" smtClean="0"/>
              <a:t> to address trade issues related to services and intellectual property, and agriculture </a:t>
            </a:r>
          </a:p>
          <a:p>
            <a:pPr marL="990600" lvl="1" indent="-533400" eaLnBrk="1" hangingPunct="1">
              <a:buFont typeface="Wingdings" pitchFamily="2" charset="2"/>
              <a:buAutoNum type="arabicPeriod"/>
            </a:pPr>
            <a:endParaRPr lang="en-US" dirty="0" smtClean="0"/>
          </a:p>
          <a:p>
            <a:pPr marL="990600" lvl="1" indent="-533400" eaLnBrk="1" hangingPunct="1">
              <a:buFont typeface="Wingdings" pitchFamily="2" charset="2"/>
              <a:buAutoNum type="arabicPeriod"/>
            </a:pPr>
            <a:r>
              <a:rPr lang="en-US" dirty="0" smtClean="0"/>
              <a:t>The World Trade Organization</a:t>
            </a:r>
          </a:p>
          <a:p>
            <a:pPr marL="1371600" lvl="2" indent="-457200" eaLnBrk="1" hangingPunct="1"/>
            <a:r>
              <a:rPr lang="en-US" dirty="0" smtClean="0"/>
              <a:t>it was hoped that </a:t>
            </a:r>
            <a:r>
              <a:rPr lang="en-US" u="sng" dirty="0" smtClean="0"/>
              <a:t>enforcement mechanisms</a:t>
            </a:r>
            <a:r>
              <a:rPr lang="en-US" dirty="0" smtClean="0"/>
              <a:t> would make the WTO a more effective policeman of the global trade rules than GATT</a:t>
            </a:r>
          </a:p>
          <a:p>
            <a:pPr marL="609600" indent="-609600" eaLnBrk="1" hangingPunct="1"/>
            <a:endParaRPr lang="en-US" dirty="0" smtClean="0"/>
          </a:p>
          <a:p>
            <a:pPr marL="609600" indent="-609600"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43</a:t>
            </a:fld>
            <a:endParaRPr 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oter Placeholder 3"/>
          <p:cNvSpPr>
            <a:spLocks noGrp="1"/>
          </p:cNvSpPr>
          <p:nvPr>
            <p:ph type="ftr" sz="quarter" idx="10"/>
          </p:nvPr>
        </p:nvSpPr>
        <p:spPr>
          <a:noFill/>
        </p:spPr>
        <p:txBody>
          <a:bodyPr/>
          <a:lstStyle/>
          <a:p>
            <a:r>
              <a:rPr lang="en-US" smtClean="0"/>
              <a:t>BUSI 2701H</a:t>
            </a:r>
            <a:endParaRPr lang="en-US"/>
          </a:p>
        </p:txBody>
      </p:sp>
      <p:sp>
        <p:nvSpPr>
          <p:cNvPr id="17412" name="Rectangle 2"/>
          <p:cNvSpPr>
            <a:spLocks noGrp="1" noChangeArrowheads="1"/>
          </p:cNvSpPr>
          <p:nvPr>
            <p:ph type="title"/>
          </p:nvPr>
        </p:nvSpPr>
        <p:spPr/>
        <p:txBody>
          <a:bodyPr/>
          <a:lstStyle/>
          <a:p>
            <a:pPr eaLnBrk="1" hangingPunct="1"/>
            <a:r>
              <a:rPr lang="en-US" b="1" smtClean="0">
                <a:latin typeface="Cambria" pitchFamily="18" charset="0"/>
              </a:rPr>
              <a:t>How Has The Current World Trading System Emerged?</a:t>
            </a:r>
          </a:p>
        </p:txBody>
      </p:sp>
      <p:sp>
        <p:nvSpPr>
          <p:cNvPr id="17413" name="Rectangle 3"/>
          <p:cNvSpPr>
            <a:spLocks noGrp="1" noChangeArrowheads="1"/>
          </p:cNvSpPr>
          <p:nvPr>
            <p:ph type="body" idx="1"/>
          </p:nvPr>
        </p:nvSpPr>
        <p:spPr/>
        <p:txBody>
          <a:bodyPr/>
          <a:lstStyle/>
          <a:p>
            <a:pPr eaLnBrk="1" hangingPunct="1">
              <a:lnSpc>
                <a:spcPct val="80000"/>
              </a:lnSpc>
            </a:pPr>
            <a:r>
              <a:rPr lang="en-US" sz="2400" dirty="0" smtClean="0"/>
              <a:t>The WTO encompassed </a:t>
            </a:r>
            <a:r>
              <a:rPr lang="en-US" sz="2400" u="sng" dirty="0" smtClean="0"/>
              <a:t>GATT along with two sisters organizations</a:t>
            </a:r>
          </a:p>
          <a:p>
            <a:pPr lvl="1" eaLnBrk="1" hangingPunct="1">
              <a:lnSpc>
                <a:spcPct val="80000"/>
              </a:lnSpc>
            </a:pPr>
            <a:endParaRPr lang="en-US" sz="2000" dirty="0" smtClean="0"/>
          </a:p>
          <a:p>
            <a:pPr lvl="1" eaLnBrk="1" hangingPunct="1">
              <a:lnSpc>
                <a:spcPct val="80000"/>
              </a:lnSpc>
            </a:pPr>
            <a:r>
              <a:rPr lang="en-US" sz="2000" dirty="0" smtClean="0"/>
              <a:t>the General Agreement on Trade in Services (GATS) </a:t>
            </a:r>
          </a:p>
          <a:p>
            <a:pPr lvl="1" eaLnBrk="1" hangingPunct="1">
              <a:lnSpc>
                <a:spcPct val="80000"/>
              </a:lnSpc>
            </a:pPr>
            <a:endParaRPr lang="en-US" sz="2000" dirty="0" smtClean="0"/>
          </a:p>
          <a:p>
            <a:pPr lvl="1" eaLnBrk="1" hangingPunct="1">
              <a:lnSpc>
                <a:spcPct val="80000"/>
              </a:lnSpc>
            </a:pPr>
            <a:r>
              <a:rPr lang="en-US" sz="2000" dirty="0" smtClean="0"/>
              <a:t>the Agreement on Trade Related Aspects of Intellectual Property Rights (TRIPS)</a:t>
            </a:r>
          </a:p>
          <a:p>
            <a:pPr eaLnBrk="1" hangingPunct="1">
              <a:lnSpc>
                <a:spcPct val="80000"/>
              </a:lnSpc>
            </a:pPr>
            <a:endParaRPr lang="en-US" sz="2400" dirty="0" smtClean="0"/>
          </a:p>
          <a:p>
            <a:pPr eaLnBrk="1" hangingPunct="1">
              <a:lnSpc>
                <a:spcPct val="80000"/>
              </a:lnSpc>
            </a:pPr>
            <a:r>
              <a:rPr lang="en-US" sz="2400" dirty="0" smtClean="0"/>
              <a:t>The WTO has emerged as an </a:t>
            </a:r>
            <a:r>
              <a:rPr lang="en-US" sz="2400" u="sng" dirty="0" smtClean="0"/>
              <a:t>effective advocate and facilitator of future trade deals</a:t>
            </a:r>
            <a:r>
              <a:rPr lang="en-US" sz="2400" dirty="0" smtClean="0"/>
              <a:t>, particularly in such </a:t>
            </a:r>
            <a:r>
              <a:rPr lang="en-US" sz="2400" u="sng" dirty="0" smtClean="0"/>
              <a:t>areas as services</a:t>
            </a:r>
            <a:r>
              <a:rPr lang="en-US" sz="2400" dirty="0" smtClean="0"/>
              <a:t>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44</a:t>
            </a:fld>
            <a:endParaRPr 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oter Placeholder 3"/>
          <p:cNvSpPr>
            <a:spLocks noGrp="1"/>
          </p:cNvSpPr>
          <p:nvPr>
            <p:ph type="ftr" sz="quarter" idx="10"/>
          </p:nvPr>
        </p:nvSpPr>
        <p:spPr>
          <a:noFill/>
        </p:spPr>
        <p:txBody>
          <a:bodyPr/>
          <a:lstStyle/>
          <a:p>
            <a:r>
              <a:rPr lang="en-US" smtClean="0"/>
              <a:t>BUSI 2701H</a:t>
            </a:r>
            <a:endParaRPr lang="en-US"/>
          </a:p>
        </p:txBody>
      </p:sp>
      <p:sp>
        <p:nvSpPr>
          <p:cNvPr id="17412" name="Rectangle 2"/>
          <p:cNvSpPr>
            <a:spLocks noGrp="1" noChangeArrowheads="1"/>
          </p:cNvSpPr>
          <p:nvPr>
            <p:ph type="title"/>
          </p:nvPr>
        </p:nvSpPr>
        <p:spPr/>
        <p:txBody>
          <a:bodyPr/>
          <a:lstStyle/>
          <a:p>
            <a:pPr eaLnBrk="1" hangingPunct="1"/>
            <a:r>
              <a:rPr lang="en-US" b="1" smtClean="0">
                <a:latin typeface="Cambria" pitchFamily="18" charset="0"/>
              </a:rPr>
              <a:t>How Has The Current World Trading System Emerged?</a:t>
            </a:r>
          </a:p>
        </p:txBody>
      </p:sp>
      <p:sp>
        <p:nvSpPr>
          <p:cNvPr id="17413" name="Rectangle 3"/>
          <p:cNvSpPr>
            <a:spLocks noGrp="1" noChangeArrowheads="1"/>
          </p:cNvSpPr>
          <p:nvPr>
            <p:ph type="body" idx="1"/>
          </p:nvPr>
        </p:nvSpPr>
        <p:spPr/>
        <p:txBody>
          <a:bodyPr/>
          <a:lstStyle/>
          <a:p>
            <a:pPr eaLnBrk="1" hangingPunct="1">
              <a:lnSpc>
                <a:spcPct val="80000"/>
              </a:lnSpc>
            </a:pPr>
            <a:endParaRPr lang="en-US" sz="2400" dirty="0" smtClean="0"/>
          </a:p>
          <a:p>
            <a:pPr eaLnBrk="1" hangingPunct="1">
              <a:lnSpc>
                <a:spcPct val="80000"/>
              </a:lnSpc>
            </a:pPr>
            <a:r>
              <a:rPr lang="en-US" sz="2400" dirty="0" smtClean="0"/>
              <a:t>So far, the </a:t>
            </a:r>
            <a:r>
              <a:rPr lang="en-US" sz="2400" u="sng" dirty="0" smtClean="0"/>
              <a:t>WTO’s policing and enforcement mechanisms are having a positive effect</a:t>
            </a:r>
          </a:p>
          <a:p>
            <a:pPr lvl="1" eaLnBrk="1" hangingPunct="1">
              <a:lnSpc>
                <a:spcPct val="80000"/>
              </a:lnSpc>
            </a:pPr>
            <a:endParaRPr lang="en-US" sz="2000" dirty="0" smtClean="0"/>
          </a:p>
          <a:p>
            <a:pPr eaLnBrk="1" hangingPunct="1">
              <a:lnSpc>
                <a:spcPct val="80000"/>
              </a:lnSpc>
            </a:pPr>
            <a:r>
              <a:rPr lang="en-US" dirty="0" smtClean="0"/>
              <a:t>WTO arbitrates trade disputes.</a:t>
            </a:r>
          </a:p>
          <a:p>
            <a:pPr lvl="2" eaLnBrk="1" hangingPunct="1">
              <a:lnSpc>
                <a:spcPct val="80000"/>
              </a:lnSpc>
            </a:pPr>
            <a:endParaRPr lang="en-US" sz="1600" dirty="0" smtClean="0"/>
          </a:p>
          <a:p>
            <a:pPr lvl="1" eaLnBrk="1" hangingPunct="1">
              <a:lnSpc>
                <a:spcPct val="80000"/>
              </a:lnSpc>
            </a:pPr>
            <a:r>
              <a:rPr lang="en-US" sz="2200" u="sng" dirty="0" smtClean="0"/>
              <a:t>Most countries have adopted WTO recommendations</a:t>
            </a:r>
            <a:r>
              <a:rPr lang="en-US" sz="2200" dirty="0" smtClean="0"/>
              <a:t> relative to their trade disputes </a:t>
            </a:r>
          </a:p>
          <a:p>
            <a:pPr lvl="1" eaLnBrk="1" hangingPunct="1">
              <a:lnSpc>
                <a:spcPct val="80000"/>
              </a:lnSpc>
            </a:pPr>
            <a:endParaRPr lang="en-US" sz="2200" dirty="0" smtClean="0"/>
          </a:p>
          <a:p>
            <a:pPr lvl="1" eaLnBrk="1" hangingPunct="1">
              <a:lnSpc>
                <a:spcPct val="80000"/>
              </a:lnSpc>
            </a:pPr>
            <a:r>
              <a:rPr lang="en-US" sz="2200" u="sng" dirty="0" smtClean="0"/>
              <a:t>When a country does not adopt the WTO recommendations</a:t>
            </a:r>
            <a:r>
              <a:rPr lang="en-US" sz="2200" dirty="0" smtClean="0"/>
              <a:t>, the </a:t>
            </a:r>
            <a:r>
              <a:rPr lang="en-US" sz="2200" u="sng" dirty="0" smtClean="0"/>
              <a:t>complainant country is allowed to take punitive trade measures</a:t>
            </a:r>
            <a:r>
              <a:rPr lang="en-US" sz="2200" dirty="0" smtClean="0"/>
              <a:t> such as applying tariffs on the offending country</a:t>
            </a:r>
          </a:p>
          <a:p>
            <a:pPr eaLnBrk="1" hangingPunct="1">
              <a:lnSpc>
                <a:spcPct val="80000"/>
              </a:lnSpc>
            </a:pPr>
            <a:endParaRPr lang="en-US" sz="2400" dirty="0" smtClean="0"/>
          </a:p>
          <a:p>
            <a:pPr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45</a:t>
            </a:fld>
            <a:endParaRPr lang="en-US"/>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a:t>
            </a:r>
            <a:r>
              <a:rPr lang="en-CA" sz="4400" b="1" dirty="0" smtClean="0"/>
              <a:t>Hormone-Treated Beef</a:t>
            </a:r>
            <a:endParaRPr lang="en-US" sz="4400" b="1" dirty="0" smtClean="0"/>
          </a:p>
        </p:txBody>
      </p:sp>
      <p:sp>
        <p:nvSpPr>
          <p:cNvPr id="40963" name="Rectangle 3"/>
          <p:cNvSpPr>
            <a:spLocks noGrp="1" noChangeArrowheads="1"/>
          </p:cNvSpPr>
          <p:nvPr>
            <p:ph type="body" idx="1"/>
          </p:nvPr>
        </p:nvSpPr>
        <p:spPr>
          <a:xfrm>
            <a:off x="395536" y="1268760"/>
            <a:ext cx="8302625" cy="4535488"/>
          </a:xfrm>
        </p:spPr>
        <p:txBody>
          <a:bodyPr/>
          <a:lstStyle/>
          <a:p>
            <a:pPr marL="514350" indent="-514350" eaLnBrk="1" hangingPunct="1">
              <a:buFont typeface="+mj-lt"/>
              <a:buAutoNum type="arabicPeriod"/>
            </a:pPr>
            <a:r>
              <a:rPr lang="en-US" dirty="0" smtClean="0">
                <a:effectLst/>
              </a:rPr>
              <a:t>In 1989, the EU banned hormone-treated beef.  Why?</a:t>
            </a:r>
          </a:p>
          <a:p>
            <a:pPr marL="457200" indent="-457200" eaLnBrk="1" hangingPunct="1">
              <a:buFont typeface="+mj-lt"/>
              <a:buAutoNum type="arabicPeriod"/>
            </a:pPr>
            <a:r>
              <a:rPr lang="en-US" sz="2400" dirty="0" smtClean="0">
                <a:effectLst/>
              </a:rPr>
              <a:t>A number of countries filed complaints with the WTO.  What gives these countries the right to tell the EU whether it should use this kind of food?</a:t>
            </a:r>
          </a:p>
          <a:p>
            <a:pPr marL="457200" indent="-457200" eaLnBrk="1" hangingPunct="1">
              <a:buFont typeface="+mj-lt"/>
              <a:buAutoNum type="arabicPeriod"/>
            </a:pPr>
            <a:r>
              <a:rPr lang="en-US" sz="2400" dirty="0" smtClean="0">
                <a:effectLst/>
              </a:rPr>
              <a:t>Why did the EU not accept the WTO ruling?  Why did it still not allow the beef even after the WTO allowed the US to place punitive tariffs </a:t>
            </a:r>
            <a:r>
              <a:rPr lang="en-US" sz="2400" dirty="0" smtClean="0">
                <a:effectLst>
                  <a:outerShdw blurRad="38100" dist="38100" dir="2700000" algn="tl">
                    <a:srgbClr val="000000">
                      <a:alpha val="43137"/>
                    </a:srgbClr>
                  </a:outerShdw>
                </a:effectLst>
              </a:rPr>
              <a:t>EU exports to the US?  (e.g. </a:t>
            </a:r>
            <a:r>
              <a:rPr lang="en-CA" sz="2400" dirty="0" smtClean="0">
                <a:effectLst>
                  <a:outerShdw blurRad="38100" dist="38100" dir="2700000" algn="tl">
                    <a:srgbClr val="000000">
                      <a:alpha val="43137"/>
                    </a:srgbClr>
                  </a:outerShdw>
                </a:effectLst>
              </a:rPr>
              <a:t>the Bush administration tripled the import duty rate on </a:t>
            </a:r>
            <a:r>
              <a:rPr lang="en-CA" sz="2400" dirty="0" err="1" smtClean="0">
                <a:effectLst>
                  <a:outerShdw blurRad="38100" dist="38100" dir="2700000" algn="tl">
                    <a:srgbClr val="000000">
                      <a:alpha val="43137"/>
                    </a:srgbClr>
                  </a:outerShdw>
                </a:effectLst>
              </a:rPr>
              <a:t>roquefort</a:t>
            </a:r>
            <a:r>
              <a:rPr lang="en-CA" sz="2400" dirty="0" smtClean="0">
                <a:effectLst>
                  <a:outerShdw blurRad="38100" dist="38100" dir="2700000" algn="tl">
                    <a:srgbClr val="000000">
                      <a:alpha val="43137"/>
                    </a:srgbClr>
                  </a:outerShdw>
                </a:effectLst>
              </a:rPr>
              <a:t> cheese to 300%)</a:t>
            </a:r>
            <a:endParaRPr lang="en-US" sz="2400" dirty="0" smtClean="0">
              <a:effectLst>
                <a:outerShdw blurRad="38100" dist="38100" dir="2700000" algn="tl">
                  <a:srgbClr val="000000">
                    <a:alpha val="43137"/>
                  </a:srgbClr>
                </a:outerShdw>
              </a:effectLst>
            </a:endParaRPr>
          </a:p>
        </p:txBody>
      </p:sp>
      <p:sp>
        <p:nvSpPr>
          <p:cNvPr id="6" name="Footer Placeholder 5"/>
          <p:cNvSpPr>
            <a:spLocks noGrp="1"/>
          </p:cNvSpPr>
          <p:nvPr>
            <p:ph type="ftr" sz="quarter" idx="11"/>
          </p:nvPr>
        </p:nvSpPr>
        <p:spPr/>
        <p:txBody>
          <a:bodyPr/>
          <a:lstStyle/>
          <a:p>
            <a:pPr>
              <a:defRPr/>
            </a:pPr>
            <a:r>
              <a:rPr lang="en-US" smtClean="0"/>
              <a:t>BUSI 2701H</a:t>
            </a:r>
            <a:endParaRPr lang="en-US" dirty="0"/>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46</a:t>
            </a:fld>
            <a:endParaRPr lang="en-US"/>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3"/>
          <p:cNvSpPr>
            <a:spLocks noGrp="1"/>
          </p:cNvSpPr>
          <p:nvPr>
            <p:ph type="ftr" sz="quarter" idx="10"/>
          </p:nvPr>
        </p:nvSpPr>
        <p:spPr>
          <a:noFill/>
        </p:spPr>
        <p:txBody>
          <a:bodyPr/>
          <a:lstStyle/>
          <a:p>
            <a:r>
              <a:rPr lang="en-US" smtClean="0"/>
              <a:t>BUSI 2701H</a:t>
            </a:r>
            <a:endParaRPr lang="en-US"/>
          </a:p>
        </p:txBody>
      </p:sp>
      <p:sp>
        <p:nvSpPr>
          <p:cNvPr id="18436" name="Rectangle 2"/>
          <p:cNvSpPr>
            <a:spLocks noGrp="1" noChangeArrowheads="1"/>
          </p:cNvSpPr>
          <p:nvPr>
            <p:ph type="title"/>
          </p:nvPr>
        </p:nvSpPr>
        <p:spPr/>
        <p:txBody>
          <a:bodyPr/>
          <a:lstStyle/>
          <a:p>
            <a:pPr eaLnBrk="1" hangingPunct="1"/>
            <a:r>
              <a:rPr lang="en-US" b="1" smtClean="0">
                <a:latin typeface="Cambria" pitchFamily="18" charset="0"/>
              </a:rPr>
              <a:t>What Is The Future Of The World Trade Organization?</a:t>
            </a:r>
          </a:p>
        </p:txBody>
      </p:sp>
      <p:sp>
        <p:nvSpPr>
          <p:cNvPr id="18437" name="Rectangle 3"/>
          <p:cNvSpPr>
            <a:spLocks noGrp="1" noChangeArrowheads="1"/>
          </p:cNvSpPr>
          <p:nvPr>
            <p:ph type="body" idx="1"/>
          </p:nvPr>
        </p:nvSpPr>
        <p:spPr/>
        <p:txBody>
          <a:bodyPr/>
          <a:lstStyle/>
          <a:p>
            <a:pPr eaLnBrk="1" hangingPunct="1">
              <a:lnSpc>
                <a:spcPct val="90000"/>
              </a:lnSpc>
            </a:pPr>
            <a:r>
              <a:rPr lang="en-US" dirty="0" smtClean="0"/>
              <a:t>The WTO has become a magnet for various groups protesting free trade</a:t>
            </a:r>
          </a:p>
          <a:p>
            <a:pPr eaLnBrk="1" hangingPunct="1">
              <a:lnSpc>
                <a:spcPct val="90000"/>
              </a:lnSpc>
            </a:pPr>
            <a:endParaRPr lang="en-US" dirty="0" smtClean="0"/>
          </a:p>
          <a:p>
            <a:pPr eaLnBrk="1" hangingPunct="1">
              <a:lnSpc>
                <a:spcPct val="90000"/>
              </a:lnSpc>
            </a:pPr>
            <a:r>
              <a:rPr lang="en-US" dirty="0" smtClean="0"/>
              <a:t>The current agenda of the WTO focuses on </a:t>
            </a:r>
          </a:p>
          <a:p>
            <a:pPr lvl="1" eaLnBrk="1" hangingPunct="1">
              <a:lnSpc>
                <a:spcPct val="90000"/>
              </a:lnSpc>
            </a:pPr>
            <a:r>
              <a:rPr lang="en-US" dirty="0" smtClean="0"/>
              <a:t>the rise of </a:t>
            </a:r>
            <a:r>
              <a:rPr lang="en-US" u="sng" dirty="0" smtClean="0"/>
              <a:t>anti-dumping policies</a:t>
            </a:r>
          </a:p>
          <a:p>
            <a:pPr lvl="1" eaLnBrk="1" hangingPunct="1">
              <a:lnSpc>
                <a:spcPct val="90000"/>
              </a:lnSpc>
            </a:pPr>
            <a:r>
              <a:rPr lang="en-US" dirty="0" smtClean="0"/>
              <a:t>the high level of </a:t>
            </a:r>
            <a:r>
              <a:rPr lang="en-US" u="sng" dirty="0" smtClean="0"/>
              <a:t>protectionism in agriculture</a:t>
            </a:r>
          </a:p>
          <a:p>
            <a:pPr lvl="1" eaLnBrk="1" hangingPunct="1">
              <a:lnSpc>
                <a:spcPct val="90000"/>
              </a:lnSpc>
            </a:pPr>
            <a:r>
              <a:rPr lang="en-US" dirty="0" smtClean="0"/>
              <a:t>the lack of strong </a:t>
            </a:r>
            <a:r>
              <a:rPr lang="en-US" u="sng" dirty="0" smtClean="0"/>
              <a:t>protection for intellectual property rights</a:t>
            </a:r>
            <a:r>
              <a:rPr lang="en-US" dirty="0" smtClean="0"/>
              <a:t> in many nations</a:t>
            </a:r>
          </a:p>
          <a:p>
            <a:pPr lvl="1" eaLnBrk="1" hangingPunct="1">
              <a:lnSpc>
                <a:spcPct val="90000"/>
              </a:lnSpc>
            </a:pPr>
            <a:r>
              <a:rPr lang="en-US" u="sng" dirty="0" smtClean="0"/>
              <a:t>continued high tariffs</a:t>
            </a:r>
            <a:r>
              <a:rPr lang="en-US" dirty="0" smtClean="0"/>
              <a:t> on nonagricultural goods and services </a:t>
            </a:r>
            <a:r>
              <a:rPr lang="en-US" u="sng" dirty="0" smtClean="0"/>
              <a:t>in many nations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47</a:t>
            </a:fld>
            <a:endParaRPr 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p:spPr>
        <p:txBody>
          <a:bodyPr/>
          <a:lstStyle/>
          <a:p>
            <a:r>
              <a:rPr lang="en-US" smtClean="0"/>
              <a:t>BUSI 2701H</a:t>
            </a:r>
            <a:endParaRPr lang="en-US"/>
          </a:p>
        </p:txBody>
      </p:sp>
      <p:sp>
        <p:nvSpPr>
          <p:cNvPr id="19460" name="Rectangle 2"/>
          <p:cNvSpPr>
            <a:spLocks noGrp="1" noChangeArrowheads="1"/>
          </p:cNvSpPr>
          <p:nvPr>
            <p:ph type="title"/>
          </p:nvPr>
        </p:nvSpPr>
        <p:spPr/>
        <p:txBody>
          <a:bodyPr/>
          <a:lstStyle/>
          <a:p>
            <a:pPr eaLnBrk="1" hangingPunct="1"/>
            <a:r>
              <a:rPr lang="en-US" b="1" smtClean="0">
                <a:latin typeface="Cambria" pitchFamily="18" charset="0"/>
              </a:rPr>
              <a:t>What Is The Future Of The World Trade Organization?</a:t>
            </a:r>
          </a:p>
        </p:txBody>
      </p:sp>
      <p:sp>
        <p:nvSpPr>
          <p:cNvPr id="19461" name="Rectangle 3"/>
          <p:cNvSpPr>
            <a:spLocks noGrp="1" noChangeArrowheads="1"/>
          </p:cNvSpPr>
          <p:nvPr>
            <p:ph type="body" idx="1"/>
          </p:nvPr>
        </p:nvSpPr>
        <p:spPr/>
        <p:txBody>
          <a:bodyPr/>
          <a:lstStyle/>
          <a:p>
            <a:pPr eaLnBrk="1" hangingPunct="1"/>
            <a:r>
              <a:rPr lang="en-US" dirty="0" smtClean="0"/>
              <a:t>The WTO launched a new round of talks at Doha, Qatar in 2001</a:t>
            </a:r>
          </a:p>
          <a:p>
            <a:pPr eaLnBrk="1" hangingPunct="1"/>
            <a:endParaRPr lang="en-US" dirty="0" smtClean="0"/>
          </a:p>
          <a:p>
            <a:pPr eaLnBrk="1" hangingPunct="1"/>
            <a:r>
              <a:rPr lang="en-US" dirty="0" smtClean="0"/>
              <a:t>Issues include:</a:t>
            </a:r>
          </a:p>
          <a:p>
            <a:pPr lvl="1" eaLnBrk="1" hangingPunct="1"/>
            <a:r>
              <a:rPr lang="en-US" dirty="0" smtClean="0"/>
              <a:t>cutting tariffs on industrial goods and services</a:t>
            </a:r>
          </a:p>
          <a:p>
            <a:pPr lvl="1" eaLnBrk="1" hangingPunct="1"/>
            <a:r>
              <a:rPr lang="en-US" dirty="0" smtClean="0"/>
              <a:t>phasing out subsidies to agricultural producers</a:t>
            </a:r>
          </a:p>
          <a:p>
            <a:pPr lvl="1" eaLnBrk="1" hangingPunct="1"/>
            <a:r>
              <a:rPr lang="en-US" dirty="0" smtClean="0"/>
              <a:t>reducing barriers to cross-border investment</a:t>
            </a:r>
          </a:p>
          <a:p>
            <a:pPr lvl="1" eaLnBrk="1" hangingPunct="1"/>
            <a:r>
              <a:rPr lang="en-US" dirty="0" smtClean="0"/>
              <a:t>limiting the use of anti-dumping laws</a:t>
            </a:r>
          </a:p>
          <a:p>
            <a:pPr eaLnBrk="1" hangingPunct="1">
              <a:buFont typeface="Wingdings" pitchFamily="2" charset="2"/>
              <a:buNone/>
            </a:pPr>
            <a:r>
              <a:rPr lang="en-US" dirty="0" smtClean="0"/>
              <a:t>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48</a:t>
            </a:fld>
            <a:endParaRPr lang="en-US"/>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3"/>
          <p:cNvSpPr>
            <a:spLocks noGrp="1"/>
          </p:cNvSpPr>
          <p:nvPr>
            <p:ph type="ftr" sz="quarter" idx="10"/>
          </p:nvPr>
        </p:nvSpPr>
        <p:spPr>
          <a:noFill/>
        </p:spPr>
        <p:txBody>
          <a:bodyPr/>
          <a:lstStyle/>
          <a:p>
            <a:r>
              <a:rPr lang="en-US" smtClean="0"/>
              <a:t>BUSI 2701H</a:t>
            </a:r>
            <a:endParaRPr lang="en-US"/>
          </a:p>
        </p:txBody>
      </p:sp>
      <p:sp>
        <p:nvSpPr>
          <p:cNvPr id="20484" name="Rectangle 2"/>
          <p:cNvSpPr>
            <a:spLocks noGrp="1" noChangeArrowheads="1"/>
          </p:cNvSpPr>
          <p:nvPr>
            <p:ph type="title"/>
          </p:nvPr>
        </p:nvSpPr>
        <p:spPr/>
        <p:txBody>
          <a:bodyPr/>
          <a:lstStyle/>
          <a:p>
            <a:pPr eaLnBrk="1" hangingPunct="1"/>
            <a:r>
              <a:rPr lang="en-US" b="1" smtClean="0">
                <a:latin typeface="Cambria" pitchFamily="18" charset="0"/>
              </a:rPr>
              <a:t>What Do Trade Barriers </a:t>
            </a:r>
            <a:br>
              <a:rPr lang="en-US" b="1" smtClean="0">
                <a:latin typeface="Cambria" pitchFamily="18" charset="0"/>
              </a:rPr>
            </a:br>
            <a:r>
              <a:rPr lang="en-US" b="1" smtClean="0">
                <a:latin typeface="Cambria" pitchFamily="18" charset="0"/>
              </a:rPr>
              <a:t>Mean For Managers?</a:t>
            </a:r>
          </a:p>
        </p:txBody>
      </p:sp>
      <p:sp>
        <p:nvSpPr>
          <p:cNvPr id="20485" name="Rectangle 3"/>
          <p:cNvSpPr>
            <a:spLocks noGrp="1" noChangeArrowheads="1"/>
          </p:cNvSpPr>
          <p:nvPr>
            <p:ph type="body" idx="1"/>
          </p:nvPr>
        </p:nvSpPr>
        <p:spPr>
          <a:xfrm>
            <a:off x="467544" y="1772816"/>
            <a:ext cx="8229600" cy="4530725"/>
          </a:xfrm>
        </p:spPr>
        <p:txBody>
          <a:bodyPr/>
          <a:lstStyle/>
          <a:p>
            <a:pPr marL="533400" indent="-533400" eaLnBrk="1" hangingPunct="1">
              <a:lnSpc>
                <a:spcPct val="80000"/>
              </a:lnSpc>
              <a:buNone/>
            </a:pPr>
            <a:r>
              <a:rPr lang="en-US" sz="2400" dirty="0" smtClean="0"/>
              <a:t>Managers need to </a:t>
            </a:r>
            <a:r>
              <a:rPr lang="en-US" sz="2400" u="sng" dirty="0" smtClean="0"/>
              <a:t>consider how trade barriers affect the strategy of the firm</a:t>
            </a:r>
            <a:r>
              <a:rPr lang="en-US" sz="2400" dirty="0" smtClean="0"/>
              <a:t> and the </a:t>
            </a:r>
            <a:r>
              <a:rPr lang="en-US" sz="2400" u="sng" dirty="0" smtClean="0"/>
              <a:t>implications of government policy on the firm</a:t>
            </a:r>
          </a:p>
          <a:p>
            <a:pPr marL="533400" indent="-533400" eaLnBrk="1" hangingPunct="1">
              <a:lnSpc>
                <a:spcPct val="80000"/>
              </a:lnSpc>
              <a:buFont typeface="Wingdings" pitchFamily="2" charset="2"/>
              <a:buAutoNum type="arabicPeriod"/>
            </a:pPr>
            <a:endParaRPr lang="en-US" sz="2400" dirty="0" smtClean="0"/>
          </a:p>
          <a:p>
            <a:pPr marL="533400" indent="-533400" eaLnBrk="1" hangingPunct="1">
              <a:lnSpc>
                <a:spcPct val="80000"/>
              </a:lnSpc>
              <a:buNone/>
            </a:pPr>
            <a:r>
              <a:rPr lang="en-US" dirty="0" smtClean="0"/>
              <a:t>Examples of Managerial Issues:</a:t>
            </a:r>
          </a:p>
          <a:p>
            <a:pPr marL="533400" indent="-533400" eaLnBrk="1" hangingPunct="1">
              <a:lnSpc>
                <a:spcPct val="80000"/>
              </a:lnSpc>
              <a:buNone/>
            </a:pPr>
            <a:endParaRPr lang="en-US" sz="2400" dirty="0" smtClean="0"/>
          </a:p>
          <a:p>
            <a:pPr marL="533400" indent="-533400" eaLnBrk="1" hangingPunct="1">
              <a:lnSpc>
                <a:spcPct val="80000"/>
              </a:lnSpc>
              <a:buNone/>
            </a:pPr>
            <a:r>
              <a:rPr lang="en-US" sz="2400" dirty="0" smtClean="0"/>
              <a:t>1.  Trade barriers raise the cost of exporting products to a country</a:t>
            </a:r>
          </a:p>
          <a:p>
            <a:pPr marL="533400" indent="-533400" eaLnBrk="1" hangingPunct="1">
              <a:lnSpc>
                <a:spcPct val="80000"/>
              </a:lnSpc>
              <a:buFont typeface="Wingdings" pitchFamily="2" charset="2"/>
              <a:buAutoNum type="arabicPeriod"/>
            </a:pPr>
            <a:endParaRPr lang="en-US" sz="2400" dirty="0" smtClean="0"/>
          </a:p>
          <a:p>
            <a:pPr marL="533400" indent="-533400" eaLnBrk="1" hangingPunct="1">
              <a:lnSpc>
                <a:spcPct val="80000"/>
              </a:lnSpc>
              <a:buNone/>
            </a:pPr>
            <a:r>
              <a:rPr lang="en-US" sz="2400" dirty="0" smtClean="0"/>
              <a:t>2.  Voluntary export restraints (VERs) may limit a firm’s ability to serve a country from locations outside that country</a:t>
            </a:r>
          </a:p>
          <a:p>
            <a:pPr marL="533400" indent="-533400" eaLnBrk="1" hangingPunct="1">
              <a:lnSpc>
                <a:spcPct val="80000"/>
              </a:lnSpc>
              <a:buFont typeface="Wingdings" pitchFamily="2" charset="2"/>
              <a:buAutoNum type="arabicPeriod"/>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49</a:t>
            </a:fld>
            <a:endParaRPr lang="en-US"/>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3"/>
          <p:cNvSpPr>
            <a:spLocks noGrp="1"/>
          </p:cNvSpPr>
          <p:nvPr>
            <p:ph type="ftr" sz="quarter" idx="10"/>
          </p:nvPr>
        </p:nvSpPr>
        <p:spPr>
          <a:noFill/>
        </p:spPr>
        <p:txBody>
          <a:bodyPr/>
          <a:lstStyle/>
          <a:p>
            <a:r>
              <a:rPr lang="en-US" smtClean="0"/>
              <a:t>BUSI 2701H</a:t>
            </a:r>
            <a:endParaRPr lang="en-US"/>
          </a:p>
        </p:txBody>
      </p:sp>
      <p:sp>
        <p:nvSpPr>
          <p:cNvPr id="20484" name="Rectangle 2"/>
          <p:cNvSpPr>
            <a:spLocks noGrp="1" noChangeArrowheads="1"/>
          </p:cNvSpPr>
          <p:nvPr>
            <p:ph type="title"/>
          </p:nvPr>
        </p:nvSpPr>
        <p:spPr/>
        <p:txBody>
          <a:bodyPr/>
          <a:lstStyle/>
          <a:p>
            <a:pPr eaLnBrk="1" hangingPunct="1"/>
            <a:r>
              <a:rPr lang="en-US" b="1" smtClean="0">
                <a:latin typeface="Cambria" pitchFamily="18" charset="0"/>
              </a:rPr>
              <a:t>What Do Trade Barriers </a:t>
            </a:r>
            <a:br>
              <a:rPr lang="en-US" b="1" smtClean="0">
                <a:latin typeface="Cambria" pitchFamily="18" charset="0"/>
              </a:rPr>
            </a:br>
            <a:r>
              <a:rPr lang="en-US" b="1" smtClean="0">
                <a:latin typeface="Cambria" pitchFamily="18" charset="0"/>
              </a:rPr>
              <a:t>Mean For Managers?</a:t>
            </a:r>
          </a:p>
        </p:txBody>
      </p:sp>
      <p:sp>
        <p:nvSpPr>
          <p:cNvPr id="20485" name="Rectangle 3"/>
          <p:cNvSpPr>
            <a:spLocks noGrp="1" noChangeArrowheads="1"/>
          </p:cNvSpPr>
          <p:nvPr>
            <p:ph type="body" idx="1"/>
          </p:nvPr>
        </p:nvSpPr>
        <p:spPr/>
        <p:txBody>
          <a:bodyPr/>
          <a:lstStyle/>
          <a:p>
            <a:pPr marL="533400" indent="-533400" eaLnBrk="1" hangingPunct="1">
              <a:lnSpc>
                <a:spcPct val="80000"/>
              </a:lnSpc>
              <a:buNone/>
            </a:pPr>
            <a:endParaRPr lang="en-US" sz="2400" dirty="0" smtClean="0"/>
          </a:p>
          <a:p>
            <a:pPr marL="533400" indent="-533400" eaLnBrk="1" hangingPunct="1">
              <a:lnSpc>
                <a:spcPct val="80000"/>
              </a:lnSpc>
              <a:buNone/>
            </a:pPr>
            <a:r>
              <a:rPr lang="en-US" sz="2400" dirty="0" smtClean="0"/>
              <a:t>3.  To conform to </a:t>
            </a:r>
            <a:r>
              <a:rPr lang="en-US" sz="2400" u="sng" dirty="0" smtClean="0"/>
              <a:t>local content requirements</a:t>
            </a:r>
            <a:r>
              <a:rPr lang="en-US" sz="2400" dirty="0" smtClean="0"/>
              <a:t>, a firm may have to </a:t>
            </a:r>
            <a:r>
              <a:rPr lang="en-US" sz="2400" u="sng" dirty="0" smtClean="0"/>
              <a:t>locate more production activities in a given market</a:t>
            </a:r>
            <a:r>
              <a:rPr lang="en-US" sz="2400" dirty="0" smtClean="0"/>
              <a:t> than it would otherwise</a:t>
            </a:r>
          </a:p>
          <a:p>
            <a:pPr marL="533400" indent="-533400" eaLnBrk="1" hangingPunct="1">
              <a:lnSpc>
                <a:spcPct val="80000"/>
              </a:lnSpc>
              <a:buAutoNum type="arabicPeriod" startAt="3"/>
            </a:pPr>
            <a:endParaRPr lang="en-US" sz="2400" dirty="0" smtClean="0"/>
          </a:p>
          <a:p>
            <a:pPr marL="533400" indent="-533400" eaLnBrk="1" hangingPunct="1">
              <a:lnSpc>
                <a:spcPct val="80000"/>
              </a:lnSpc>
              <a:buNone/>
            </a:pPr>
            <a:r>
              <a:rPr lang="en-US" sz="2400" dirty="0" smtClean="0"/>
              <a:t>All three of these items may cause production to be placed in countries where it may be inefficient</a:t>
            </a:r>
          </a:p>
          <a:p>
            <a:pPr marL="533400" indent="-533400" eaLnBrk="1" hangingPunct="1">
              <a:lnSpc>
                <a:spcPct val="80000"/>
              </a:lnSpc>
            </a:pPr>
            <a:endParaRPr lang="en-US" sz="2400" dirty="0" smtClean="0"/>
          </a:p>
          <a:p>
            <a:pPr marL="533400" indent="-533400" eaLnBrk="1" hangingPunct="1">
              <a:lnSpc>
                <a:spcPct val="80000"/>
              </a:lnSpc>
              <a:buNone/>
            </a:pPr>
            <a:endParaRPr lang="en-US" sz="2400" dirty="0" smtClean="0"/>
          </a:p>
          <a:p>
            <a:pPr marL="533400" indent="-533400" eaLnBrk="1" hangingPunct="1">
              <a:lnSpc>
                <a:spcPct val="80000"/>
              </a:lnSpc>
              <a:buNone/>
            </a:pPr>
            <a:r>
              <a:rPr lang="en-US" sz="2400" dirty="0" smtClean="0"/>
              <a:t>Therefore, </a:t>
            </a:r>
            <a:r>
              <a:rPr lang="en-US" sz="2400" u="sng" dirty="0" smtClean="0"/>
              <a:t>managers have an incentive to lobby for free trade</a:t>
            </a:r>
            <a:r>
              <a:rPr lang="en-US" sz="2400" dirty="0" smtClean="0"/>
              <a:t>, and keep protectionist pressures from causing them to have to change strategies</a:t>
            </a:r>
          </a:p>
          <a:p>
            <a:pPr marL="533400" indent="-533400" eaLnBrk="1" hangingPunct="1">
              <a:lnSpc>
                <a:spcPct val="80000"/>
              </a:lnSpc>
              <a:buFont typeface="Wingdings" pitchFamily="2" charset="2"/>
              <a:buAutoNum type="arabicPeriod"/>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50</a:t>
            </a:fld>
            <a:endParaRPr lang="en-US"/>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5 Overview</a:t>
            </a:r>
          </a:p>
        </p:txBody>
      </p:sp>
      <p:sp>
        <p:nvSpPr>
          <p:cNvPr id="19459" name="Rectangle 3"/>
          <p:cNvSpPr>
            <a:spLocks noGrp="1" noChangeArrowheads="1"/>
          </p:cNvSpPr>
          <p:nvPr>
            <p:ph type="body" idx="1"/>
          </p:nvPr>
        </p:nvSpPr>
        <p:spPr>
          <a:xfrm>
            <a:off x="395288" y="1557338"/>
            <a:ext cx="8302625" cy="4535487"/>
          </a:xfrm>
        </p:spPr>
        <p:txBody>
          <a:bodyPr/>
          <a:lstStyle/>
          <a:p>
            <a:pPr lvl="0"/>
            <a:r>
              <a:rPr lang="en-US" dirty="0" smtClean="0"/>
              <a:t>Understand the methods used by governments to intervene in markets</a:t>
            </a:r>
          </a:p>
          <a:p>
            <a:pPr lvl="0"/>
            <a:endParaRPr lang="en-US" dirty="0" smtClean="0"/>
          </a:p>
          <a:p>
            <a:pPr lvl="0"/>
            <a:r>
              <a:rPr lang="en-US" dirty="0" smtClean="0"/>
              <a:t>Understand the pros and cons of strategic trade policy</a:t>
            </a:r>
          </a:p>
          <a:p>
            <a:pPr lvl="0"/>
            <a:endParaRPr lang="en-US" dirty="0" smtClean="0"/>
          </a:p>
          <a:p>
            <a:pPr lvl="0"/>
            <a:r>
              <a:rPr lang="en-US" dirty="0" smtClean="0"/>
              <a:t>Understand the evolution of the international trading system</a:t>
            </a:r>
          </a:p>
          <a:p>
            <a:pPr lvl="0"/>
            <a:endParaRPr lang="en-US" dirty="0" smtClean="0"/>
          </a:p>
          <a:p>
            <a:pPr lvl="0"/>
            <a:endParaRPr lang="en-US" dirty="0" smtClean="0"/>
          </a:p>
          <a:p>
            <a:pPr>
              <a:buNone/>
            </a:pPr>
            <a:endParaRPr lang="en-CA" dirty="0"/>
          </a:p>
        </p:txBody>
      </p:sp>
      <p:sp>
        <p:nvSpPr>
          <p:cNvPr id="5" name="Footer Placeholder 4"/>
          <p:cNvSpPr>
            <a:spLocks noGrp="1"/>
          </p:cNvSpPr>
          <p:nvPr>
            <p:ph type="ftr" sz="quarter" idx="11"/>
          </p:nvPr>
        </p:nvSpPr>
        <p:spPr/>
        <p:txBody>
          <a:bodyPr/>
          <a:lstStyle/>
          <a:p>
            <a:pPr>
              <a:defRPr/>
            </a:pPr>
            <a:r>
              <a:rPr lang="en-US" smtClean="0"/>
              <a:t>BUSI 2701H</a:t>
            </a:r>
            <a:endParaRPr lang="en-US" dirty="0"/>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51</a:t>
            </a:fld>
            <a:endParaRPr lang="en-US"/>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algn="ctr" eaLnBrk="1" hangingPunct="1">
              <a:buFont typeface="Wingdings" pitchFamily="2" charset="2"/>
              <a:buNone/>
              <a:defRPr/>
            </a:pPr>
            <a:endParaRPr lang="en-US" dirty="0" smtClean="0"/>
          </a:p>
          <a:p>
            <a:pPr algn="ctr" eaLnBrk="1" hangingPunct="1">
              <a:buFont typeface="Wingdings" pitchFamily="2" charset="2"/>
              <a:buNone/>
              <a:defRPr/>
            </a:pPr>
            <a:r>
              <a:rPr lang="en-US" sz="4400" dirty="0" smtClean="0"/>
              <a:t>Questions??</a:t>
            </a:r>
            <a:endParaRPr lang="en-CA" sz="4400" dirty="0" smtClean="0"/>
          </a:p>
        </p:txBody>
      </p:sp>
      <p:sp>
        <p:nvSpPr>
          <p:cNvPr id="5" name="Footer Placeholder 4"/>
          <p:cNvSpPr>
            <a:spLocks noGrp="1"/>
          </p:cNvSpPr>
          <p:nvPr>
            <p:ph type="ftr" sz="quarter" idx="11"/>
          </p:nvPr>
        </p:nvSpPr>
        <p:spPr/>
        <p:txBody>
          <a:bodyPr/>
          <a:lstStyle/>
          <a:p>
            <a:pPr>
              <a:defRPr/>
            </a:pPr>
            <a:r>
              <a:rPr lang="en-US" smtClean="0"/>
              <a:t>BUSI 2701H</a:t>
            </a:r>
            <a:endParaRPr lang="en-US"/>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52</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Globe</Template>
  <TotalTime>2876</TotalTime>
  <Words>3219</Words>
  <Application>Microsoft Office PowerPoint</Application>
  <PresentationFormat>On-screen Show (4:3)</PresentationFormat>
  <Paragraphs>530</Paragraphs>
  <Slides>52</Slides>
  <Notes>52</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Globe</vt:lpstr>
      <vt:lpstr>     Sprott School of Business  BUSI 2701H - Fundamentals of International Business  Lecture 5 – The International Trading System  Instructor - Wade Rose, PhD  </vt:lpstr>
      <vt:lpstr>Midterm Exam – 28 Feb 13</vt:lpstr>
      <vt:lpstr>Lecture 5 Overview</vt:lpstr>
      <vt:lpstr>Players in the Global Trading System</vt:lpstr>
      <vt:lpstr>What Is The Political Reality  Of International Trade?</vt:lpstr>
      <vt:lpstr>How Do Governments  Intervene In Markets?</vt:lpstr>
      <vt:lpstr>How Do Governments  Intervene In Markets?</vt:lpstr>
      <vt:lpstr>How Do Governments  Intervene In Markets?</vt:lpstr>
      <vt:lpstr>How Do Governments  Intervene In Markets?</vt:lpstr>
      <vt:lpstr>How Do Governments Intervene In Markets?</vt:lpstr>
      <vt:lpstr>How Do Governments Intervene In Markets?</vt:lpstr>
      <vt:lpstr>Subsidies Example: Wheat in Japan</vt:lpstr>
      <vt:lpstr>How Do Governments  Intervene In Markets?</vt:lpstr>
      <vt:lpstr>How Do Governments  Intervene In Markets?</vt:lpstr>
      <vt:lpstr>How Do Governments  Intervene In Markets?</vt:lpstr>
      <vt:lpstr>How Do Governments  Intervene In Markets?</vt:lpstr>
      <vt:lpstr>How Do Governments  Intervene In Markets?</vt:lpstr>
      <vt:lpstr>How Do Governments  Intervene In Markets?</vt:lpstr>
      <vt:lpstr>How Do Governments  Intervene In Markets?</vt:lpstr>
      <vt:lpstr>How Do Governments  Intervene In Markets?</vt:lpstr>
      <vt:lpstr>How Do Governments  Intervene In Markets?</vt:lpstr>
      <vt:lpstr>How Do Governments  Intervene In Markets?</vt:lpstr>
      <vt:lpstr>How Do Governments  Intervene In Markets?</vt:lpstr>
      <vt:lpstr>How Do Governments  Intervene In Markets?</vt:lpstr>
      <vt:lpstr>How Do Governments  Intervene In Markets?</vt:lpstr>
      <vt:lpstr>How Do Governments  Intervene In Markets?</vt:lpstr>
      <vt:lpstr>Government Intervention In Markets: Unintended Consequences</vt:lpstr>
      <vt:lpstr>Government Intervention In Markets: Unintended Consequences</vt:lpstr>
      <vt:lpstr>Government Intervention In Markets: Unintended Consequences</vt:lpstr>
      <vt:lpstr>Why Do Governments  Intervene In Markets?</vt:lpstr>
      <vt:lpstr>What Are The Political Arguments For Government Intervention?</vt:lpstr>
      <vt:lpstr>What Are The Political Arguments For Government Intervention?</vt:lpstr>
      <vt:lpstr>What Are The Political Arguments For Government Intervention?</vt:lpstr>
      <vt:lpstr>What Are The Political Arguments For Government Intervention?</vt:lpstr>
      <vt:lpstr>What Are The Political Arguments For Government Intervention?</vt:lpstr>
      <vt:lpstr>What Are The Political Arguments For Government Intervention?</vt:lpstr>
      <vt:lpstr>What Are The Economic  Arguments For Government Intervention?</vt:lpstr>
      <vt:lpstr>What Are The Economic  Arguments For Government Intervention?</vt:lpstr>
      <vt:lpstr>When Should Governments  Avoid Using Trade Barriers?</vt:lpstr>
      <vt:lpstr>Players in the Global Trading System</vt:lpstr>
      <vt:lpstr>How Has The Current World Trading System Emerged?</vt:lpstr>
      <vt:lpstr>How Has The Current World Trading System Emerged?</vt:lpstr>
      <vt:lpstr>How Has The Current World Trading System Emerged?</vt:lpstr>
      <vt:lpstr>How Has The Current World Trading System Emerged?</vt:lpstr>
      <vt:lpstr>How Has The Current World Trading System Emerged?</vt:lpstr>
      <vt:lpstr>Case:  Hormone-Treated Beef</vt:lpstr>
      <vt:lpstr>What Is The Future Of The World Trade Organization?</vt:lpstr>
      <vt:lpstr>What Is The Future Of The World Trade Organization?</vt:lpstr>
      <vt:lpstr>What Do Trade Barriers  Mean For Managers?</vt:lpstr>
      <vt:lpstr>What Do Trade Barriers  Mean For Managers?</vt:lpstr>
      <vt:lpstr>Lecture 5 Overview</vt:lpstr>
      <vt:lpstr>Slide 52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Shirley Rose</dc:creator>
  <cp:lastModifiedBy>Wade Rose</cp:lastModifiedBy>
  <cp:revision>366</cp:revision>
  <dcterms:created xsi:type="dcterms:W3CDTF">2007-10-29T20:49:47Z</dcterms:created>
  <dcterms:modified xsi:type="dcterms:W3CDTF">2013-02-04T22:28:50Z</dcterms:modified>
</cp:coreProperties>
</file>