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75"/>
  </p:notesMasterIdLst>
  <p:handoutMasterIdLst>
    <p:handoutMasterId r:id="rId76"/>
  </p:handoutMasterIdLst>
  <p:sldIdLst>
    <p:sldId id="260" r:id="rId2"/>
    <p:sldId id="363" r:id="rId3"/>
    <p:sldId id="476" r:id="rId4"/>
    <p:sldId id="479" r:id="rId5"/>
    <p:sldId id="478" r:id="rId6"/>
    <p:sldId id="526" r:id="rId7"/>
    <p:sldId id="386" r:id="rId8"/>
    <p:sldId id="502" r:id="rId9"/>
    <p:sldId id="501" r:id="rId10"/>
    <p:sldId id="500" r:id="rId11"/>
    <p:sldId id="405" r:id="rId12"/>
    <p:sldId id="503" r:id="rId13"/>
    <p:sldId id="504" r:id="rId14"/>
    <p:sldId id="483" r:id="rId15"/>
    <p:sldId id="487" r:id="rId16"/>
    <p:sldId id="486" r:id="rId17"/>
    <p:sldId id="505" r:id="rId18"/>
    <p:sldId id="506" r:id="rId19"/>
    <p:sldId id="510" r:id="rId20"/>
    <p:sldId id="511" r:id="rId21"/>
    <p:sldId id="512" r:id="rId22"/>
    <p:sldId id="513" r:id="rId23"/>
    <p:sldId id="517" r:id="rId24"/>
    <p:sldId id="514" r:id="rId25"/>
    <p:sldId id="515" r:id="rId26"/>
    <p:sldId id="516" r:id="rId27"/>
    <p:sldId id="518" r:id="rId28"/>
    <p:sldId id="519" r:id="rId29"/>
    <p:sldId id="404" r:id="rId30"/>
    <p:sldId id="522" r:id="rId31"/>
    <p:sldId id="529" r:id="rId32"/>
    <p:sldId id="406" r:id="rId33"/>
    <p:sldId id="488" r:id="rId34"/>
    <p:sldId id="415" r:id="rId35"/>
    <p:sldId id="414" r:id="rId36"/>
    <p:sldId id="489" r:id="rId37"/>
    <p:sldId id="490" r:id="rId38"/>
    <p:sldId id="509" r:id="rId39"/>
    <p:sldId id="421" r:id="rId40"/>
    <p:sldId id="508" r:id="rId41"/>
    <p:sldId id="491" r:id="rId42"/>
    <p:sldId id="507" r:id="rId43"/>
    <p:sldId id="420" r:id="rId44"/>
    <p:sldId id="418" r:id="rId45"/>
    <p:sldId id="492" r:id="rId46"/>
    <p:sldId id="450" r:id="rId47"/>
    <p:sldId id="475" r:id="rId48"/>
    <p:sldId id="493" r:id="rId49"/>
    <p:sldId id="451" r:id="rId50"/>
    <p:sldId id="452" r:id="rId51"/>
    <p:sldId id="454" r:id="rId52"/>
    <p:sldId id="494" r:id="rId53"/>
    <p:sldId id="527" r:id="rId54"/>
    <p:sldId id="528" r:id="rId55"/>
    <p:sldId id="457" r:id="rId56"/>
    <p:sldId id="458" r:id="rId57"/>
    <p:sldId id="495" r:id="rId58"/>
    <p:sldId id="459" r:id="rId59"/>
    <p:sldId id="460" r:id="rId60"/>
    <p:sldId id="496" r:id="rId61"/>
    <p:sldId id="461" r:id="rId62"/>
    <p:sldId id="462" r:id="rId63"/>
    <p:sldId id="463" r:id="rId64"/>
    <p:sldId id="497" r:id="rId65"/>
    <p:sldId id="464" r:id="rId66"/>
    <p:sldId id="498" r:id="rId67"/>
    <p:sldId id="465" r:id="rId68"/>
    <p:sldId id="499" r:id="rId69"/>
    <p:sldId id="523" r:id="rId70"/>
    <p:sldId id="524" r:id="rId71"/>
    <p:sldId id="525" r:id="rId72"/>
    <p:sldId id="402" r:id="rId73"/>
    <p:sldId id="401" r:id="rId74"/>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11/01/2012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46</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r>
              <a:rPr lang="en-US" sz="800" smtClean="0"/>
              <a:t>What does globalization mean for firms?  </a:t>
            </a:r>
          </a:p>
          <a:p>
            <a:pPr eaLnBrk="1" hangingPunct="1">
              <a:lnSpc>
                <a:spcPct val="80000"/>
              </a:lnSpc>
            </a:pPr>
            <a:endParaRPr lang="en-US" sz="800" smtClean="0"/>
          </a:p>
          <a:p>
            <a:pPr eaLnBrk="1" hangingPunct="1">
              <a:lnSpc>
                <a:spcPct val="80000"/>
              </a:lnSpc>
            </a:pPr>
            <a:r>
              <a:rPr lang="en-US" sz="800" smtClean="0"/>
              <a:t>Well, low barriers to trade and investment mean that firms can see the world as their market, rather than a single country. Low trade and investment barriers also mean that firms can locate production facilities in the optimal location, wherever in the world that might be. Production and sales now take place in multiple markets creating interdependency between countries for goods and services.</a:t>
            </a:r>
          </a:p>
          <a:p>
            <a:pPr eaLnBrk="1" hangingPunct="1">
              <a:lnSpc>
                <a:spcPct val="80000"/>
              </a:lnSpc>
            </a:pPr>
            <a:endParaRPr lang="en-US" sz="800" smtClean="0"/>
          </a:p>
          <a:p>
            <a:pPr eaLnBrk="1" hangingPunct="1">
              <a:lnSpc>
                <a:spcPct val="80000"/>
              </a:lnSpc>
            </a:pPr>
            <a:r>
              <a:rPr lang="en-US" sz="800" smtClean="0"/>
              <a:t>We can also look at the role of technological change in the globalization of markets.  </a:t>
            </a:r>
          </a:p>
          <a:p>
            <a:pPr eaLnBrk="1" hangingPunct="1">
              <a:lnSpc>
                <a:spcPct val="80000"/>
              </a:lnSpc>
            </a:pPr>
            <a:endParaRPr lang="en-US" sz="800" smtClean="0"/>
          </a:p>
          <a:p>
            <a:pPr eaLnBrk="1" hangingPunct="1">
              <a:lnSpc>
                <a:spcPct val="80000"/>
              </a:lnSpc>
            </a:pPr>
            <a:r>
              <a:rPr lang="en-US" sz="800" smtClean="0"/>
              <a:t>Major advances in communication, information processing, and transportation technology have made what had been possibilities into tangible realities!   </a:t>
            </a:r>
          </a:p>
          <a:p>
            <a:pPr eaLnBrk="1" hangingPunct="1">
              <a:lnSpc>
                <a:spcPct val="80000"/>
              </a:lnSpc>
            </a:pPr>
            <a:endParaRPr lang="en-US" sz="800" smtClean="0"/>
          </a:p>
          <a:p>
            <a:pPr eaLnBrk="1" hangingPunct="1">
              <a:lnSpc>
                <a:spcPct val="80000"/>
              </a:lnSpc>
            </a:pPr>
            <a:r>
              <a:rPr lang="en-US" sz="800" smtClean="0"/>
              <a:t>The cost of global communication has fallen for example, because advances in telecommunications and information processing help firms coordinate and control global organizations at a fraction of what it might have cost even a decade ago.  The microprocessor that facilitates high-power, low-cost computing is perhaps the most important of these developments. Dell for example, takes advantage of these innovations to control its globally dispersed production system.  When a customer submits an order via the company’s web site, it’s immediately transmitted to the suppliers of the various components, wherever they are located in the world.  Suppliers have real time access to Dell’s order flows, and can then adjust their production accordingly.  Dell uses inexpensive airfreight to transport its products to meet demand as needed.  The company maintains a customer service operation in India where English speaking personnel handle calls from the U.S. </a:t>
            </a:r>
          </a:p>
          <a:p>
            <a:pPr eaLnBrk="1" hangingPunct="1">
              <a:lnSpc>
                <a:spcPct val="80000"/>
              </a:lnSpc>
            </a:pPr>
            <a:endParaRPr lang="en-US" sz="800" smtClean="0"/>
          </a:p>
          <a:p>
            <a:pPr eaLnBrk="1" hangingPunct="1">
              <a:lnSpc>
                <a:spcPct val="80000"/>
              </a:lnSpc>
            </a:pPr>
            <a:r>
              <a:rPr lang="en-US" sz="800" smtClean="0"/>
              <a:t>Indeed, the Internet has made it possible for even small companies to play a role in the global economy.   Yet, less than twenty years ago, this technology didn’t even exist.  Growth in Internet usage has gone from fewer than 1 million users in 1990 to more than 1.6 billion users in 2009!</a:t>
            </a:r>
          </a:p>
          <a:p>
            <a:pPr eaLnBrk="1" hangingPunct="1">
              <a:lnSpc>
                <a:spcPct val="80000"/>
              </a:lnSpc>
            </a:pPr>
            <a:endParaRPr lang="en-US" sz="800" smtClean="0"/>
          </a:p>
          <a:p>
            <a:pPr eaLnBrk="1" hangingPunct="1">
              <a:lnSpc>
                <a:spcPct val="80000"/>
              </a:lnSpc>
            </a:pPr>
            <a:r>
              <a:rPr lang="en-US" sz="800" smtClean="0"/>
              <a:t>Improvements in transportation such as containerization and the development of super freighters have also facilitated the growth of globalization. The time it takes people and products to get from one place to another has shrunk, as has the cost.  Ecuador has been able to capitalize on falling transportation costs to become a global supplier of roses. </a:t>
            </a:r>
          </a:p>
          <a:p>
            <a:pPr eaLnBrk="1" hangingPunct="1">
              <a:lnSpc>
                <a:spcPct val="80000"/>
              </a:lnSpc>
            </a:pPr>
            <a:endParaRPr lang="en-US" sz="800" smtClean="0"/>
          </a:p>
          <a:p>
            <a:pPr eaLnBrk="1" hangingPunct="1">
              <a:lnSpc>
                <a:spcPct val="80000"/>
              </a:lnSpc>
            </a:pPr>
            <a:r>
              <a:rPr lang="en-US" sz="800" smtClean="0"/>
              <a:t>Similarly, television networks like MTV and CNN are received in many countries and are contributing to the development of a sort of global culture that transcends national borders.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47</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r>
              <a:rPr lang="en-US" sz="800" smtClean="0"/>
              <a:t>What does globalization mean for firms?  </a:t>
            </a:r>
          </a:p>
          <a:p>
            <a:pPr eaLnBrk="1" hangingPunct="1">
              <a:lnSpc>
                <a:spcPct val="80000"/>
              </a:lnSpc>
            </a:pPr>
            <a:endParaRPr lang="en-US" sz="800" smtClean="0"/>
          </a:p>
          <a:p>
            <a:pPr eaLnBrk="1" hangingPunct="1">
              <a:lnSpc>
                <a:spcPct val="80000"/>
              </a:lnSpc>
            </a:pPr>
            <a:r>
              <a:rPr lang="en-US" sz="800" smtClean="0"/>
              <a:t>Well, low barriers to trade and investment mean that firms can see the world as their market, rather than a single country. Low trade and investment barriers also mean that firms can locate production facilities in the optimal location, wherever in the world that might be. Production and sales now take place in multiple markets creating interdependency between countries for goods and services.</a:t>
            </a:r>
          </a:p>
          <a:p>
            <a:pPr eaLnBrk="1" hangingPunct="1">
              <a:lnSpc>
                <a:spcPct val="80000"/>
              </a:lnSpc>
            </a:pPr>
            <a:endParaRPr lang="en-US" sz="800" smtClean="0"/>
          </a:p>
          <a:p>
            <a:pPr eaLnBrk="1" hangingPunct="1">
              <a:lnSpc>
                <a:spcPct val="80000"/>
              </a:lnSpc>
            </a:pPr>
            <a:r>
              <a:rPr lang="en-US" sz="800" smtClean="0"/>
              <a:t>We can also look at the role of technological change in the globalization of markets.  </a:t>
            </a:r>
          </a:p>
          <a:p>
            <a:pPr eaLnBrk="1" hangingPunct="1">
              <a:lnSpc>
                <a:spcPct val="80000"/>
              </a:lnSpc>
            </a:pPr>
            <a:endParaRPr lang="en-US" sz="800" smtClean="0"/>
          </a:p>
          <a:p>
            <a:pPr eaLnBrk="1" hangingPunct="1">
              <a:lnSpc>
                <a:spcPct val="80000"/>
              </a:lnSpc>
            </a:pPr>
            <a:r>
              <a:rPr lang="en-US" sz="800" smtClean="0"/>
              <a:t>Major advances in communication, information processing, and transportation technology have made what had been possibilities into tangible realities!   </a:t>
            </a:r>
          </a:p>
          <a:p>
            <a:pPr eaLnBrk="1" hangingPunct="1">
              <a:lnSpc>
                <a:spcPct val="80000"/>
              </a:lnSpc>
            </a:pPr>
            <a:endParaRPr lang="en-US" sz="800" smtClean="0"/>
          </a:p>
          <a:p>
            <a:pPr eaLnBrk="1" hangingPunct="1">
              <a:lnSpc>
                <a:spcPct val="80000"/>
              </a:lnSpc>
            </a:pPr>
            <a:r>
              <a:rPr lang="en-US" sz="800" smtClean="0"/>
              <a:t>The cost of global communication has fallen for example, because advances in telecommunications and information processing help firms coordinate and control global organizations at a fraction of what it might have cost even a decade ago.  The microprocessor that facilitates high-power, low-cost computing is perhaps the most important of these developments. Dell for example, takes advantage of these innovations to control its globally dispersed production system.  When a customer submits an order via the company’s web site, it’s immediately transmitted to the suppliers of the various components, wherever they are located in the world.  Suppliers have real time access to Dell’s order flows, and can then adjust their production accordingly.  Dell uses inexpensive airfreight to transport its products to meet demand as needed.  The company maintains a customer service operation in India where English speaking personnel handle calls from the U.S. </a:t>
            </a:r>
          </a:p>
          <a:p>
            <a:pPr eaLnBrk="1" hangingPunct="1">
              <a:lnSpc>
                <a:spcPct val="80000"/>
              </a:lnSpc>
            </a:pPr>
            <a:endParaRPr lang="en-US" sz="800" smtClean="0"/>
          </a:p>
          <a:p>
            <a:pPr eaLnBrk="1" hangingPunct="1">
              <a:lnSpc>
                <a:spcPct val="80000"/>
              </a:lnSpc>
            </a:pPr>
            <a:r>
              <a:rPr lang="en-US" sz="800" smtClean="0"/>
              <a:t>Indeed, the Internet has made it possible for even small companies to play a role in the global economy.   Yet, less than twenty years ago, this technology didn’t even exist.  Growth in Internet usage has gone from fewer than 1 million users in 1990 to more than 1.6 billion users in 2009!</a:t>
            </a:r>
          </a:p>
          <a:p>
            <a:pPr eaLnBrk="1" hangingPunct="1">
              <a:lnSpc>
                <a:spcPct val="80000"/>
              </a:lnSpc>
            </a:pPr>
            <a:endParaRPr lang="en-US" sz="800" smtClean="0"/>
          </a:p>
          <a:p>
            <a:pPr eaLnBrk="1" hangingPunct="1">
              <a:lnSpc>
                <a:spcPct val="80000"/>
              </a:lnSpc>
            </a:pPr>
            <a:r>
              <a:rPr lang="en-US" sz="800" smtClean="0"/>
              <a:t>Improvements in transportation such as containerization and the development of super freighters have also facilitated the growth of globalization. The time it takes people and products to get from one place to another has shrunk, as has the cost.  Ecuador has been able to capitalize on falling transportation costs to become a global supplier of roses. </a:t>
            </a:r>
          </a:p>
          <a:p>
            <a:pPr eaLnBrk="1" hangingPunct="1">
              <a:lnSpc>
                <a:spcPct val="80000"/>
              </a:lnSpc>
            </a:pPr>
            <a:endParaRPr lang="en-US" sz="800" smtClean="0"/>
          </a:p>
          <a:p>
            <a:pPr eaLnBrk="1" hangingPunct="1">
              <a:lnSpc>
                <a:spcPct val="80000"/>
              </a:lnSpc>
            </a:pPr>
            <a:r>
              <a:rPr lang="en-US" sz="800" smtClean="0"/>
              <a:t>Similarly, television networks like MTV and CNN are received in many countries and are contributing to the development of a sort of global culture that transcends national borders.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48</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r>
              <a:rPr lang="en-US" sz="800" smtClean="0"/>
              <a:t>What does globalization mean for firms?  </a:t>
            </a:r>
          </a:p>
          <a:p>
            <a:pPr eaLnBrk="1" hangingPunct="1">
              <a:lnSpc>
                <a:spcPct val="80000"/>
              </a:lnSpc>
            </a:pPr>
            <a:endParaRPr lang="en-US" sz="800" smtClean="0"/>
          </a:p>
          <a:p>
            <a:pPr eaLnBrk="1" hangingPunct="1">
              <a:lnSpc>
                <a:spcPct val="80000"/>
              </a:lnSpc>
            </a:pPr>
            <a:r>
              <a:rPr lang="en-US" sz="800" smtClean="0"/>
              <a:t>Well, low barriers to trade and investment mean that firms can see the world as their market, rather than a single country. Low trade and investment barriers also mean that firms can locate production facilities in the optimal location, wherever in the world that might be. Production and sales now take place in multiple markets creating interdependency between countries for goods and services.</a:t>
            </a:r>
          </a:p>
          <a:p>
            <a:pPr eaLnBrk="1" hangingPunct="1">
              <a:lnSpc>
                <a:spcPct val="80000"/>
              </a:lnSpc>
            </a:pPr>
            <a:endParaRPr lang="en-US" sz="800" smtClean="0"/>
          </a:p>
          <a:p>
            <a:pPr eaLnBrk="1" hangingPunct="1">
              <a:lnSpc>
                <a:spcPct val="80000"/>
              </a:lnSpc>
            </a:pPr>
            <a:r>
              <a:rPr lang="en-US" sz="800" smtClean="0"/>
              <a:t>We can also look at the role of technological change in the globalization of markets.  </a:t>
            </a:r>
          </a:p>
          <a:p>
            <a:pPr eaLnBrk="1" hangingPunct="1">
              <a:lnSpc>
                <a:spcPct val="80000"/>
              </a:lnSpc>
            </a:pPr>
            <a:endParaRPr lang="en-US" sz="800" smtClean="0"/>
          </a:p>
          <a:p>
            <a:pPr eaLnBrk="1" hangingPunct="1">
              <a:lnSpc>
                <a:spcPct val="80000"/>
              </a:lnSpc>
            </a:pPr>
            <a:r>
              <a:rPr lang="en-US" sz="800" smtClean="0"/>
              <a:t>Major advances in communication, information processing, and transportation technology have made what had been possibilities into tangible realities!   </a:t>
            </a:r>
          </a:p>
          <a:p>
            <a:pPr eaLnBrk="1" hangingPunct="1">
              <a:lnSpc>
                <a:spcPct val="80000"/>
              </a:lnSpc>
            </a:pPr>
            <a:endParaRPr lang="en-US" sz="800" smtClean="0"/>
          </a:p>
          <a:p>
            <a:pPr eaLnBrk="1" hangingPunct="1">
              <a:lnSpc>
                <a:spcPct val="80000"/>
              </a:lnSpc>
            </a:pPr>
            <a:r>
              <a:rPr lang="en-US" sz="800" smtClean="0"/>
              <a:t>The cost of global communication has fallen for example, because advances in telecommunications and information processing help firms coordinate and control global organizations at a fraction of what it might have cost even a decade ago.  The microprocessor that facilitates high-power, low-cost computing is perhaps the most important of these developments. Dell for example, takes advantage of these innovations to control its globally dispersed production system.  When a customer submits an order via the company’s web site, it’s immediately transmitted to the suppliers of the various components, wherever they are located in the world.  Suppliers have real time access to Dell’s order flows, and can then adjust their production accordingly.  Dell uses inexpensive airfreight to transport its products to meet demand as needed.  The company maintains a customer service operation in India where English speaking personnel handle calls from the U.S. </a:t>
            </a:r>
          </a:p>
          <a:p>
            <a:pPr eaLnBrk="1" hangingPunct="1">
              <a:lnSpc>
                <a:spcPct val="80000"/>
              </a:lnSpc>
            </a:pPr>
            <a:endParaRPr lang="en-US" sz="800" smtClean="0"/>
          </a:p>
          <a:p>
            <a:pPr eaLnBrk="1" hangingPunct="1">
              <a:lnSpc>
                <a:spcPct val="80000"/>
              </a:lnSpc>
            </a:pPr>
            <a:r>
              <a:rPr lang="en-US" sz="800" smtClean="0"/>
              <a:t>Indeed, the Internet has made it possible for even small companies to play a role in the global economy.   Yet, less than twenty years ago, this technology didn’t even exist.  Growth in Internet usage has gone from fewer than 1 million users in 1990 to more than 1.6 billion users in 2009!</a:t>
            </a:r>
          </a:p>
          <a:p>
            <a:pPr eaLnBrk="1" hangingPunct="1">
              <a:lnSpc>
                <a:spcPct val="80000"/>
              </a:lnSpc>
            </a:pPr>
            <a:endParaRPr lang="en-US" sz="800" smtClean="0"/>
          </a:p>
          <a:p>
            <a:pPr eaLnBrk="1" hangingPunct="1">
              <a:lnSpc>
                <a:spcPct val="80000"/>
              </a:lnSpc>
            </a:pPr>
            <a:r>
              <a:rPr lang="en-US" sz="800" smtClean="0"/>
              <a:t>Improvements in transportation such as containerization and the development of super freighters have also facilitated the growth of globalization. The time it takes people and products to get from one place to another has shrunk, as has the cost.  Ecuador has been able to capitalize on falling transportation costs to become a global supplier of roses. </a:t>
            </a:r>
          </a:p>
          <a:p>
            <a:pPr eaLnBrk="1" hangingPunct="1">
              <a:lnSpc>
                <a:spcPct val="80000"/>
              </a:lnSpc>
            </a:pPr>
            <a:endParaRPr lang="en-US" sz="800" smtClean="0"/>
          </a:p>
          <a:p>
            <a:pPr eaLnBrk="1" hangingPunct="1">
              <a:lnSpc>
                <a:spcPct val="80000"/>
              </a:lnSpc>
            </a:pPr>
            <a:r>
              <a:rPr lang="en-US" sz="800" smtClean="0"/>
              <a:t>Similarly, television networks like MTV and CNN are received in many countries and are contributing to the development of a sort of global culture that transcends national borders. </a:t>
            </a:r>
          </a:p>
          <a:p>
            <a:pPr eaLnBrk="1" hangingPunct="1">
              <a:lnSpc>
                <a:spcPct val="80000"/>
              </a:lnSpc>
            </a:pPr>
            <a:endParaRPr lang="en-US" sz="800" smtClean="0"/>
          </a:p>
          <a:p>
            <a:pPr eaLnBrk="1" hangingPunct="1">
              <a:lnSpc>
                <a:spcPct val="80000"/>
              </a:lnSpc>
            </a:pPr>
            <a:endParaRPr lang="en-US" sz="8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49</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400" smtClean="0"/>
              <a:t>Let’s move on to look at how the demographics of the global economy have changed over the last 30 years.  </a:t>
            </a:r>
          </a:p>
          <a:p>
            <a:pPr eaLnBrk="1" hangingPunct="1"/>
            <a:endParaRPr lang="en-US" sz="1400" smtClean="0"/>
          </a:p>
          <a:p>
            <a:pPr eaLnBrk="1" hangingPunct="1"/>
            <a:r>
              <a:rPr lang="en-US" sz="1400" smtClean="0"/>
              <a:t>There are four trends that are particularly important: the changing world output and world trade picture, the changing foreign direct investment picture, the changing nature of the multinational enterprise, and the changing world order. </a:t>
            </a:r>
          </a:p>
          <a:p>
            <a:pPr eaLnBrk="1" hangingPunct="1"/>
            <a:endParaRPr lang="en-US" sz="1400" smtClean="0"/>
          </a:p>
          <a:p>
            <a:pPr eaLnBrk="1" hangingPunct="1"/>
            <a:r>
              <a:rPr lang="en-US" sz="1400" smtClean="0"/>
              <a:t>Let’s look at each one.</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5998996-1203-45A2-9DB9-18DEC64D01B0}" type="slidenum">
              <a:rPr lang="en-US"/>
              <a:pPr/>
              <a:t>50</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z="1000" smtClean="0"/>
              <a:t>The first trend is the change in world output and world trade.</a:t>
            </a:r>
          </a:p>
          <a:p>
            <a:pPr eaLnBrk="1" hangingPunct="1"/>
            <a:endParaRPr lang="en-US" sz="1000" smtClean="0"/>
          </a:p>
          <a:p>
            <a:pPr eaLnBrk="1" hangingPunct="1"/>
            <a:r>
              <a:rPr lang="en-US" sz="1000" smtClean="0"/>
              <a:t>In the 1960s, the U.S. dominated the world economy and world trade picture.  U.S. multinational companies were powerful, and because of the Cold War, a significant portion of the world was off limits to the Western companies.</a:t>
            </a:r>
          </a:p>
          <a:p>
            <a:pPr eaLnBrk="1" hangingPunct="1"/>
            <a:endParaRPr lang="en-US" sz="1000" smtClean="0"/>
          </a:p>
          <a:p>
            <a:pPr eaLnBrk="1" hangingPunct="1"/>
            <a:r>
              <a:rPr lang="en-US" sz="1000" smtClean="0"/>
              <a:t>Today, this picture has changed.  In 2008, the U.S. accounted for only about 20 percent of world economic activity.  Other developed countries saw their share of global economic activity decline over time as well.</a:t>
            </a:r>
          </a:p>
          <a:p>
            <a:pPr eaLnBrk="1" hangingPunct="1"/>
            <a:endParaRPr lang="en-US" sz="1000" smtClean="0"/>
          </a:p>
          <a:p>
            <a:pPr eaLnBrk="1" hangingPunct="1"/>
            <a:r>
              <a:rPr lang="en-US" sz="1000" smtClean="0"/>
              <a:t>Developing nations saw just the opposite trend—their share of world output is rising, and by 2020, it’s expected that they’ll account for more than 60 percent of world economic activity.  </a:t>
            </a:r>
          </a:p>
          <a:p>
            <a:pPr eaLnBrk="1" hangingPunct="1"/>
            <a:endParaRPr lang="en-US" sz="1000" smtClean="0"/>
          </a:p>
          <a:p>
            <a:pPr eaLnBrk="1" hangingPunct="1"/>
            <a:r>
              <a:rPr lang="en-US" sz="1000" smtClean="0"/>
              <a:t>So, countries like China, Thailand, and Indonesia have emerged as global economic players.</a:t>
            </a:r>
          </a:p>
          <a:p>
            <a:pPr eaLnBrk="1" hangingPunct="1"/>
            <a:endParaRPr lang="en-US" sz="1000" smtClean="0"/>
          </a:p>
          <a:p>
            <a:pPr eaLnBrk="1" hangingPunct="1"/>
            <a:r>
              <a:rPr lang="en-US" sz="1000" smtClean="0"/>
              <a:t>Most experts expect that similar trends will continue.  Countries like the U.S., the U.K., Germany, and Japan that were among the first to industrialize, will continue to see their standings in world exports and world output slip, while developing nations like China, India, South Korea, and Thailand see their economies and role in global trade and investment increase.</a:t>
            </a:r>
          </a:p>
          <a:p>
            <a:pPr eaLnBrk="1" hangingPunct="1"/>
            <a:r>
              <a:rPr lang="en-US" sz="1000" smtClean="0"/>
              <a:t> </a:t>
            </a:r>
          </a:p>
          <a:p>
            <a:pPr eaLnBrk="1" hangingPunct="1"/>
            <a:endParaRPr lang="en-US" sz="10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51</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r>
              <a:rPr lang="en-US" sz="1400" smtClean="0"/>
              <a:t>A similar trend is taking place with regard to foreign direct investment.  In the 1960s, the U.S. accounted for over 66 percent of worldwide foreign direct investment flows.  </a:t>
            </a:r>
          </a:p>
          <a:p>
            <a:pPr eaLnBrk="1" hangingPunct="1">
              <a:lnSpc>
                <a:spcPct val="90000"/>
              </a:lnSpc>
            </a:pPr>
            <a:r>
              <a:rPr lang="en-US" sz="1400" smtClean="0"/>
              <a:t>Britain was a distant second with just 10 percent of worldwide investment flows.  </a:t>
            </a:r>
          </a:p>
          <a:p>
            <a:pPr eaLnBrk="1" hangingPunct="1">
              <a:lnSpc>
                <a:spcPct val="90000"/>
              </a:lnSpc>
            </a:pPr>
            <a:r>
              <a:rPr lang="en-US" sz="1400" smtClean="0"/>
              <a:t>Today, investments by developing nations are on the rise, while the stock, or total cumulative value, of foreign investments by rich industrial countries is falling.</a:t>
            </a:r>
          </a:p>
          <a:p>
            <a:pPr eaLnBrk="1" hangingPunct="1">
              <a:lnSpc>
                <a:spcPct val="90000"/>
              </a:lnSpc>
            </a:pPr>
            <a:endParaRPr lang="en-US" sz="1400" smtClean="0"/>
          </a:p>
          <a:p>
            <a:pPr eaLnBrk="1" hangingPunct="1">
              <a:lnSpc>
                <a:spcPct val="90000"/>
              </a:lnSpc>
            </a:pPr>
            <a:r>
              <a:rPr lang="en-US" sz="1400" smtClean="0"/>
              <a:t>As you might expect from our earlier discussion, developing nations like China have also become important destinations for foreign direct investment flows.  My Dollarstore for example, has been able to take advantage of the emerging middle class in India.  The company opened its first store in Mumbai in 2004, and hasn’t looked back since.  The company is modeled after its American stores and sells a variety of American products including Pop Tarts and Doritos for 99 rupees.  Now, its bigger rivals like Wal-Mart and France’s Carrefour are eying the market! </a:t>
            </a:r>
          </a:p>
          <a:p>
            <a:pPr eaLnBrk="1" hangingPunct="1">
              <a:lnSpc>
                <a:spcPct val="90000"/>
              </a:lnSpc>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52</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r>
              <a:rPr lang="en-US" sz="1400" smtClean="0"/>
              <a:t>A similar trend is taking place with regard to foreign direct investment.  In the 1960s, the U.S. accounted for over 66 percent of worldwide foreign direct investment flows.  </a:t>
            </a:r>
          </a:p>
          <a:p>
            <a:pPr eaLnBrk="1" hangingPunct="1">
              <a:lnSpc>
                <a:spcPct val="90000"/>
              </a:lnSpc>
            </a:pPr>
            <a:r>
              <a:rPr lang="en-US" sz="1400" smtClean="0"/>
              <a:t>Britain was a distant second with just 10 percent of worldwide investment flows.  </a:t>
            </a:r>
          </a:p>
          <a:p>
            <a:pPr eaLnBrk="1" hangingPunct="1">
              <a:lnSpc>
                <a:spcPct val="90000"/>
              </a:lnSpc>
            </a:pPr>
            <a:r>
              <a:rPr lang="en-US" sz="1400" smtClean="0"/>
              <a:t>Today, investments by developing nations are on the rise, while the stock, or total cumulative value, of foreign investments by rich industrial countries is falling.</a:t>
            </a:r>
          </a:p>
          <a:p>
            <a:pPr eaLnBrk="1" hangingPunct="1">
              <a:lnSpc>
                <a:spcPct val="90000"/>
              </a:lnSpc>
            </a:pPr>
            <a:endParaRPr lang="en-US" sz="1400" smtClean="0"/>
          </a:p>
          <a:p>
            <a:pPr eaLnBrk="1" hangingPunct="1">
              <a:lnSpc>
                <a:spcPct val="90000"/>
              </a:lnSpc>
            </a:pPr>
            <a:r>
              <a:rPr lang="en-US" sz="1400" smtClean="0"/>
              <a:t>As you might expect from our earlier discussion, developing nations like China have also become important destinations for foreign direct investment flows.  My Dollarstore for example, has been able to take advantage of the emerging middle class in India.  The company opened its first store in Mumbai in 2004, and hasn’t looked back since.  The company is modeled after its American stores and sells a variety of American products including Pop Tarts and Doritos for 99 rupees.  Now, its bigger rivals like Wal-Mart and France’s Carrefour are eying the market! </a:t>
            </a:r>
          </a:p>
          <a:p>
            <a:pPr eaLnBrk="1" hangingPunct="1">
              <a:lnSpc>
                <a:spcPct val="90000"/>
              </a:lnSpc>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54</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400" smtClean="0"/>
              <a:t>Let’s move on to look at how the demographics of the global economy have changed over the last 30 years.  </a:t>
            </a:r>
          </a:p>
          <a:p>
            <a:pPr eaLnBrk="1" hangingPunct="1"/>
            <a:endParaRPr lang="en-US" sz="1400" smtClean="0"/>
          </a:p>
          <a:p>
            <a:pPr eaLnBrk="1" hangingPunct="1"/>
            <a:r>
              <a:rPr lang="en-US" sz="1400" smtClean="0"/>
              <a:t>There are four trends that are particularly important: the changing world output and world trade picture, the changing foreign direct investment picture, the changing nature of the multinational enterprise, and the changing world order. </a:t>
            </a:r>
          </a:p>
          <a:p>
            <a:pPr eaLnBrk="1" hangingPunct="1"/>
            <a:endParaRPr lang="en-US" sz="1400" smtClean="0"/>
          </a:p>
          <a:p>
            <a:pPr eaLnBrk="1" hangingPunct="1"/>
            <a:r>
              <a:rPr lang="en-US" sz="1400" smtClean="0"/>
              <a:t>Let’s look at each one.</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387C036-0CB1-42BC-BB5A-8A99F45AD350}" type="slidenum">
              <a:rPr lang="en-US"/>
              <a:pPr/>
              <a:t>55</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z="1000" smtClean="0"/>
              <a:t>The global economy has also shifted in terms of the type of companies that are involved.  </a:t>
            </a:r>
          </a:p>
          <a:p>
            <a:pPr eaLnBrk="1" hangingPunct="1"/>
            <a:endParaRPr lang="en-US" sz="1000" smtClean="0"/>
          </a:p>
          <a:p>
            <a:pPr eaLnBrk="1" hangingPunct="1"/>
            <a:r>
              <a:rPr lang="en-US" sz="1000" smtClean="0"/>
              <a:t>A </a:t>
            </a:r>
            <a:r>
              <a:rPr lang="en-US" sz="1000" b="1" smtClean="0"/>
              <a:t>multinational enterprise</a:t>
            </a:r>
            <a:r>
              <a:rPr lang="en-US" sz="1000" smtClean="0"/>
              <a:t> as any business that has productive activities in two or more countries.  </a:t>
            </a:r>
          </a:p>
          <a:p>
            <a:pPr eaLnBrk="1" hangingPunct="1"/>
            <a:endParaRPr lang="en-US" sz="1000" smtClean="0"/>
          </a:p>
          <a:p>
            <a:pPr eaLnBrk="1" hangingPunct="1"/>
            <a:r>
              <a:rPr lang="en-US" sz="1000" smtClean="0"/>
              <a:t>Since the 1960s, two important trends have emerged.  First, we’ve seen an increase in the number of  non-U.S. multinationals.</a:t>
            </a:r>
          </a:p>
          <a:p>
            <a:pPr eaLnBrk="1" hangingPunct="1"/>
            <a:endParaRPr lang="en-US" sz="1000" smtClean="0"/>
          </a:p>
          <a:p>
            <a:pPr eaLnBrk="1" hangingPunct="1"/>
            <a:r>
              <a:rPr lang="en-US" sz="1000" smtClean="0"/>
              <a:t>Multinational firms from France, Germany, Britain, and Japan have become more important, and there has been a notable decline in the role of U.S. firms. Firms from developing countries such as China and South Korea have also emerged as important players.  So, in addition to thinking of American companies like Ford and Microsoft, we now think of South Korea’s Samsung and Hong Kong’s Hutchison Whampoa. </a:t>
            </a:r>
          </a:p>
          <a:p>
            <a:pPr eaLnBrk="1" hangingPunct="1"/>
            <a:endParaRPr lang="en-US" sz="1000" smtClean="0"/>
          </a:p>
          <a:p>
            <a:pPr eaLnBrk="1" hangingPunct="1"/>
            <a:r>
              <a:rPr lang="en-US" sz="1000" smtClean="0"/>
              <a:t>The second trend is the growth in the number of mini-multinationals. China’s Lenovo for example, acquired IBM’s PC division in 2004, in an effort to become a global player in the PC industry, and moved its headquarters to the U.S. as part of its strategy.  </a:t>
            </a:r>
          </a:p>
          <a:p>
            <a:pPr eaLnBrk="1" hangingPunct="1"/>
            <a:endParaRPr lang="en-US" sz="1000" smtClean="0"/>
          </a:p>
          <a:p>
            <a:pPr eaLnBrk="1" hangingPunct="1"/>
            <a:r>
              <a:rPr lang="en-US" sz="1000" smtClean="0"/>
              <a:t>Traditionally, global markets have been the venue for large firms, but today, thanks to advances in technology like the Internet, international sales can account for a significant share of revenues for small companies, too. </a:t>
            </a:r>
          </a:p>
          <a:p>
            <a:pPr eaLnBrk="1" hangingPunct="1"/>
            <a:endParaRPr lang="en-US" sz="10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56</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The final change in demographics is the change in world order.</a:t>
            </a:r>
          </a:p>
          <a:p>
            <a:pPr eaLnBrk="1" hangingPunct="1"/>
            <a:endParaRPr lang="en-US" sz="1400" smtClean="0"/>
          </a:p>
          <a:p>
            <a:pPr eaLnBrk="1" hangingPunct="1"/>
            <a:r>
              <a:rPr lang="en-US" sz="1400" smtClean="0"/>
              <a:t>The collapse of communism has brought about new opportunities in Eastern Europe, and China’s economic development and enormous population presents huge opportunities for companies.  </a:t>
            </a:r>
          </a:p>
          <a:p>
            <a:pPr eaLnBrk="1" hangingPunct="1"/>
            <a:endParaRPr lang="en-US" sz="1400" smtClean="0"/>
          </a:p>
          <a:p>
            <a:pPr eaLnBrk="1" hangingPunct="1"/>
            <a:r>
              <a:rPr lang="en-US" sz="1400" smtClean="0"/>
              <a:t>Mexico and Latin America have also emerged both as new markets, and as source and production locations. </a:t>
            </a:r>
          </a:p>
          <a:p>
            <a:pPr eaLnBrk="1" hangingPunct="1"/>
            <a:endParaRPr lang="en-US" sz="1400" smtClean="0"/>
          </a:p>
          <a:p>
            <a:pPr eaLnBrk="1" hangingPunct="1"/>
            <a:r>
              <a:rPr lang="en-US" sz="1400" smtClean="0"/>
              <a:t>Keep in mind though, that while the growth of these markets creates new opportunities for firms, the growth is also a threat.  China, for example, is now home to a number of companies like Hisense that could become significant players in their global industries.  To learn more about Hisense, see the Management Focus: China’s Hisense – An Emerging Multinational in your text. </a:t>
            </a: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57</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z="1400" smtClean="0"/>
              <a:t>The final change in demographics is the change in world order.</a:t>
            </a:r>
          </a:p>
          <a:p>
            <a:pPr eaLnBrk="1" hangingPunct="1"/>
            <a:endParaRPr lang="en-US" sz="1400" smtClean="0"/>
          </a:p>
          <a:p>
            <a:pPr eaLnBrk="1" hangingPunct="1"/>
            <a:r>
              <a:rPr lang="en-US" sz="1400" smtClean="0"/>
              <a:t>The collapse of communism has brought about new opportunities in Eastern Europe, and China’s economic development and enormous population presents huge opportunities for companies.  </a:t>
            </a:r>
          </a:p>
          <a:p>
            <a:pPr eaLnBrk="1" hangingPunct="1"/>
            <a:endParaRPr lang="en-US" sz="1400" smtClean="0"/>
          </a:p>
          <a:p>
            <a:pPr eaLnBrk="1" hangingPunct="1"/>
            <a:r>
              <a:rPr lang="en-US" sz="1400" smtClean="0"/>
              <a:t>Mexico and Latin America have also emerged both as new markets, and as source and production locations. </a:t>
            </a:r>
          </a:p>
          <a:p>
            <a:pPr eaLnBrk="1" hangingPunct="1"/>
            <a:endParaRPr lang="en-US" sz="1400" smtClean="0"/>
          </a:p>
          <a:p>
            <a:pPr eaLnBrk="1" hangingPunct="1"/>
            <a:r>
              <a:rPr lang="en-US" sz="1400" smtClean="0"/>
              <a:t>Keep in mind though, that while the growth of these markets creates new opportunities for firms, the growth is also a threat.  China, for example, is now home to a number of companies like Hisense that could become significant players in their global industries.  To learn more about Hisense, see the Management Focus: China’s Hisense – An Emerging Multinational in your text. </a:t>
            </a:r>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EECA1A22-0574-46A6-827F-D3B900DD1D5F}" type="slidenum">
              <a:rPr lang="en-US"/>
              <a:pPr/>
              <a:t>58</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z="1400" smtClean="0"/>
              <a:t>What will the global economy look like in the twenty-first century?</a:t>
            </a:r>
          </a:p>
          <a:p>
            <a:pPr eaLnBrk="1" hangingPunct="1"/>
            <a:endParaRPr lang="en-US" sz="1400" smtClean="0"/>
          </a:p>
          <a:p>
            <a:pPr eaLnBrk="1" hangingPunct="1"/>
            <a:r>
              <a:rPr lang="en-US" sz="1400" smtClean="0"/>
              <a:t>Well, as we’ve discussed, the world is moving toward a more global economic system.</a:t>
            </a:r>
          </a:p>
          <a:p>
            <a:pPr eaLnBrk="1" hangingPunct="1"/>
            <a:endParaRPr lang="en-US" sz="1400" smtClean="0"/>
          </a:p>
          <a:p>
            <a:pPr eaLnBrk="1" hangingPunct="1"/>
            <a:r>
              <a:rPr lang="en-US" sz="1400" smtClean="0"/>
              <a:t>Keep in mind though, that this interdependency creates new types of risk like the financial crisis that swept through South East Asia in the late 1990s, and the more recent financial crisis that began in the United States in 2008, and then affected economies across the globe.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59</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buClr>
                <a:srgbClr val="8124C6"/>
              </a:buClr>
              <a:buFont typeface="Wingdings" pitchFamily="2" charset="2"/>
              <a:buNone/>
            </a:pPr>
            <a:r>
              <a:rPr lang="en-US" smtClean="0"/>
              <a:t>We’ve been talking so far, about the benefits of globalization, but some people worry that the shift toward a more integrated and interdependent global economy isn’t necessarily a good thing.</a:t>
            </a:r>
          </a:p>
          <a:p>
            <a:pPr eaLnBrk="1" hangingPunct="1">
              <a:lnSpc>
                <a:spcPct val="90000"/>
              </a:lnSpc>
            </a:pPr>
            <a:endParaRPr lang="en-US" smtClean="0"/>
          </a:p>
          <a:p>
            <a:pPr eaLnBrk="1" hangingPunct="1">
              <a:lnSpc>
                <a:spcPct val="90000"/>
              </a:lnSpc>
            </a:pPr>
            <a:r>
              <a:rPr lang="en-US" smtClean="0"/>
              <a:t>Critics worry for example, that globalization will cause job losses, damage the environment, and create cultural imperialism.</a:t>
            </a:r>
          </a:p>
          <a:p>
            <a:pPr eaLnBrk="1" hangingPunct="1">
              <a:lnSpc>
                <a:spcPct val="90000"/>
              </a:lnSpc>
            </a:pPr>
            <a:endParaRPr lang="en-US" smtClean="0"/>
          </a:p>
          <a:p>
            <a:pPr eaLnBrk="1" hangingPunct="1">
              <a:lnSpc>
                <a:spcPct val="90000"/>
              </a:lnSpc>
            </a:pPr>
            <a:r>
              <a:rPr lang="en-US" smtClean="0"/>
              <a:t>Supporters however, argue that globalization means lower prices, more economic growth, and more jobs.</a:t>
            </a:r>
          </a:p>
          <a:p>
            <a:pPr eaLnBrk="1" hangingPunct="1">
              <a:lnSpc>
                <a:spcPct val="90000"/>
              </a:lnSpc>
            </a:pPr>
            <a:endParaRPr lang="en-US" smtClean="0"/>
          </a:p>
          <a:p>
            <a:pPr eaLnBrk="1" hangingPunct="1">
              <a:lnSpc>
                <a:spcPct val="90000"/>
              </a:lnSpc>
            </a:pPr>
            <a:r>
              <a:rPr lang="en-US" smtClean="0"/>
              <a:t>Anti-globalization protesters who fear that globalization is forever changing the world in a negative way now turn up at almost every major meeting of global institutions like the WTO and IMF.  </a:t>
            </a:r>
          </a:p>
          <a:p>
            <a:pPr eaLnBrk="1" hangingPunct="1">
              <a:lnSpc>
                <a:spcPct val="90000"/>
              </a:lnSpc>
            </a:pPr>
            <a:endParaRPr lang="en-US" smtClean="0"/>
          </a:p>
          <a:p>
            <a:pPr eaLnBrk="1" hangingPunct="1">
              <a:lnSpc>
                <a:spcPct val="90000"/>
              </a:lnSpc>
            </a:pPr>
            <a:r>
              <a:rPr lang="en-US" smtClean="0"/>
              <a:t>In some cases, for example in Seattle in 1999, and France in 1999, the protests have been violent.  </a:t>
            </a:r>
          </a:p>
          <a:p>
            <a:pPr eaLnBrk="1" hangingPunct="1">
              <a:lnSpc>
                <a:spcPct val="90000"/>
              </a:lnSpc>
            </a:pPr>
            <a:endParaRPr lang="en-US" smtClean="0"/>
          </a:p>
          <a:p>
            <a:pPr eaLnBrk="1" hangingPunct="1">
              <a:lnSpc>
                <a:spcPct val="90000"/>
              </a:lnSpc>
            </a:pPr>
            <a:r>
              <a:rPr lang="en-US" smtClean="0"/>
              <a:t>You can learn more about what occurred in France in the Country Focus in your text.  Let’s talk about some of the protesters’ concerns.</a:t>
            </a:r>
          </a:p>
          <a:p>
            <a:pPr eaLnBrk="1" hangingPunct="1">
              <a:lnSpc>
                <a:spcPct val="90000"/>
              </a:lnSpc>
            </a:pPr>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60</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buClr>
                <a:srgbClr val="8124C6"/>
              </a:buClr>
              <a:buFont typeface="Wingdings" pitchFamily="2" charset="2"/>
              <a:buNone/>
            </a:pPr>
            <a:r>
              <a:rPr lang="en-US" smtClean="0"/>
              <a:t>We’ve been talking so far, about the benefits of globalization, but some people worry that the shift toward a more integrated and interdependent global economy isn’t necessarily a good thing.</a:t>
            </a:r>
          </a:p>
          <a:p>
            <a:pPr eaLnBrk="1" hangingPunct="1">
              <a:lnSpc>
                <a:spcPct val="90000"/>
              </a:lnSpc>
            </a:pPr>
            <a:endParaRPr lang="en-US" smtClean="0"/>
          </a:p>
          <a:p>
            <a:pPr eaLnBrk="1" hangingPunct="1">
              <a:lnSpc>
                <a:spcPct val="90000"/>
              </a:lnSpc>
            </a:pPr>
            <a:r>
              <a:rPr lang="en-US" smtClean="0"/>
              <a:t>Critics worry for example, that globalization will cause job losses, damage the environment, and create cultural imperialism.</a:t>
            </a:r>
          </a:p>
          <a:p>
            <a:pPr eaLnBrk="1" hangingPunct="1">
              <a:lnSpc>
                <a:spcPct val="90000"/>
              </a:lnSpc>
            </a:pPr>
            <a:endParaRPr lang="en-US" smtClean="0"/>
          </a:p>
          <a:p>
            <a:pPr eaLnBrk="1" hangingPunct="1">
              <a:lnSpc>
                <a:spcPct val="90000"/>
              </a:lnSpc>
            </a:pPr>
            <a:r>
              <a:rPr lang="en-US" smtClean="0"/>
              <a:t>Supporters however, argue that globalization means lower prices, more economic growth, and more jobs.</a:t>
            </a:r>
          </a:p>
          <a:p>
            <a:pPr eaLnBrk="1" hangingPunct="1">
              <a:lnSpc>
                <a:spcPct val="90000"/>
              </a:lnSpc>
            </a:pPr>
            <a:endParaRPr lang="en-US" smtClean="0"/>
          </a:p>
          <a:p>
            <a:pPr eaLnBrk="1" hangingPunct="1">
              <a:lnSpc>
                <a:spcPct val="90000"/>
              </a:lnSpc>
            </a:pPr>
            <a:r>
              <a:rPr lang="en-US" smtClean="0"/>
              <a:t>Anti-globalization protesters who fear that globalization is forever changing the world in a negative way now turn up at almost every major meeting of global institutions like the WTO and IMF.  </a:t>
            </a:r>
          </a:p>
          <a:p>
            <a:pPr eaLnBrk="1" hangingPunct="1">
              <a:lnSpc>
                <a:spcPct val="90000"/>
              </a:lnSpc>
            </a:pPr>
            <a:endParaRPr lang="en-US" smtClean="0"/>
          </a:p>
          <a:p>
            <a:pPr eaLnBrk="1" hangingPunct="1">
              <a:lnSpc>
                <a:spcPct val="90000"/>
              </a:lnSpc>
            </a:pPr>
            <a:r>
              <a:rPr lang="en-US" smtClean="0"/>
              <a:t>In some cases, for example in Seattle in 1999, and France in 1999, the protests have been violent.  </a:t>
            </a:r>
          </a:p>
          <a:p>
            <a:pPr eaLnBrk="1" hangingPunct="1">
              <a:lnSpc>
                <a:spcPct val="90000"/>
              </a:lnSpc>
            </a:pPr>
            <a:endParaRPr lang="en-US" smtClean="0"/>
          </a:p>
          <a:p>
            <a:pPr eaLnBrk="1" hangingPunct="1">
              <a:lnSpc>
                <a:spcPct val="90000"/>
              </a:lnSpc>
            </a:pPr>
            <a:r>
              <a:rPr lang="en-US" smtClean="0"/>
              <a:t>You can learn more about what occurred in France in the Country Focus in your text.  Let’s talk about some of the protesters’ concerns.</a:t>
            </a:r>
          </a:p>
          <a:p>
            <a:pPr eaLnBrk="1" hangingPunct="1">
              <a:lnSpc>
                <a:spcPct val="90000"/>
              </a:lnSpc>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148B8B33-27AC-4411-9A91-440543C8AB48}" type="slidenum">
              <a:rPr lang="en-US"/>
              <a:pPr/>
              <a:t>61</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mtClean="0"/>
              <a:t>How do critics and supporters view globalization and jobs and income?</a:t>
            </a:r>
          </a:p>
          <a:p>
            <a:pPr eaLnBrk="1" hangingPunct="1">
              <a:lnSpc>
                <a:spcPct val="90000"/>
              </a:lnSpc>
            </a:pPr>
            <a:endParaRPr lang="en-US" smtClean="0"/>
          </a:p>
          <a:p>
            <a:pPr eaLnBrk="1" hangingPunct="1">
              <a:lnSpc>
                <a:spcPct val="90000"/>
              </a:lnSpc>
            </a:pPr>
            <a:r>
              <a:rPr lang="en-US" smtClean="0"/>
              <a:t>Critics of globalization worry that jobs are being lost to low-wage nations.  </a:t>
            </a:r>
          </a:p>
          <a:p>
            <a:pPr eaLnBrk="1" hangingPunct="1">
              <a:lnSpc>
                <a:spcPct val="90000"/>
              </a:lnSpc>
            </a:pPr>
            <a:endParaRPr lang="en-US" smtClean="0"/>
          </a:p>
          <a:p>
            <a:pPr eaLnBrk="1" hangingPunct="1">
              <a:lnSpc>
                <a:spcPct val="90000"/>
              </a:lnSpc>
            </a:pPr>
            <a:r>
              <a:rPr lang="en-US" smtClean="0"/>
              <a:t>They argue that falling trade barriers are allowing companies to move manufacturing jobs to countries where wage rates are low.  </a:t>
            </a:r>
          </a:p>
          <a:p>
            <a:pPr eaLnBrk="1" hangingPunct="1">
              <a:lnSpc>
                <a:spcPct val="90000"/>
              </a:lnSpc>
            </a:pPr>
            <a:endParaRPr lang="en-US" smtClean="0"/>
          </a:p>
          <a:p>
            <a:pPr eaLnBrk="1" hangingPunct="1">
              <a:lnSpc>
                <a:spcPct val="90000"/>
              </a:lnSpc>
            </a:pPr>
            <a:r>
              <a:rPr lang="en-US" smtClean="0"/>
              <a:t>For example, clothing manufacturing has increasingly shifted away from the U.S. where workers might earn $9 per hour to countries like Honduras where wages are less than 50 cents per hour.  </a:t>
            </a:r>
          </a:p>
          <a:p>
            <a:pPr eaLnBrk="1" hangingPunct="1">
              <a:lnSpc>
                <a:spcPct val="90000"/>
              </a:lnSpc>
            </a:pPr>
            <a:endParaRPr lang="en-US" smtClean="0"/>
          </a:p>
          <a:p>
            <a:pPr eaLnBrk="1" hangingPunct="1">
              <a:lnSpc>
                <a:spcPct val="90000"/>
              </a:lnSpc>
            </a:pPr>
            <a:r>
              <a:rPr lang="en-US" smtClean="0"/>
              <a:t>Critics believe that this leads to falling wages and living standards in the U.S.</a:t>
            </a:r>
          </a:p>
          <a:p>
            <a:pPr eaLnBrk="1" hangingPunct="1">
              <a:lnSpc>
                <a:spcPct val="90000"/>
              </a:lnSpc>
            </a:pPr>
            <a:endParaRPr lang="en-US" smtClean="0"/>
          </a:p>
          <a:p>
            <a:pPr eaLnBrk="1" hangingPunct="1">
              <a:lnSpc>
                <a:spcPct val="90000"/>
              </a:lnSpc>
            </a:pPr>
            <a:r>
              <a:rPr lang="en-US" smtClean="0"/>
              <a:t>Supporters however, claim that free trade will prompt countries to specialize in what they can produce most efficiently, and to import everything else.  </a:t>
            </a:r>
          </a:p>
          <a:p>
            <a:pPr eaLnBrk="1" hangingPunct="1">
              <a:lnSpc>
                <a:spcPct val="90000"/>
              </a:lnSpc>
            </a:pPr>
            <a:endParaRPr lang="en-US" smtClean="0"/>
          </a:p>
          <a:p>
            <a:pPr eaLnBrk="1" hangingPunct="1">
              <a:lnSpc>
                <a:spcPct val="90000"/>
              </a:lnSpc>
            </a:pPr>
            <a:r>
              <a:rPr lang="en-US" smtClean="0"/>
              <a:t>They argue that the whole economy will be better off as a result.  In other words, if you can buy an imported shirt that was made for pennies in Honduras, you’ll have more money to spend on products the U.S. can produce efficiently like computers and software.</a:t>
            </a:r>
          </a:p>
          <a:p>
            <a:pPr eaLnBrk="1" hangingPunct="1">
              <a:lnSpc>
                <a:spcPct val="90000"/>
              </a:lnSpc>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F9FA3C6-3DF9-4FBE-87A5-DDFFAD99F695}" type="slidenum">
              <a:rPr lang="en-US"/>
              <a:pPr/>
              <a:t>62</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How do globalization’s supporters and critics view globalization and labor policies and the environment?</a:t>
            </a:r>
          </a:p>
          <a:p>
            <a:pPr eaLnBrk="1" hangingPunct="1"/>
            <a:endParaRPr lang="en-US" smtClean="0"/>
          </a:p>
          <a:p>
            <a:pPr eaLnBrk="1" hangingPunct="1"/>
            <a:r>
              <a:rPr lang="en-US" smtClean="0"/>
              <a:t>Protesters fear that free trade encourages firms from advanced nations, where there are costly environmental standards, to move manufacturing facilities offshore to less developed countries with lax environmental and labor regulations.</a:t>
            </a:r>
          </a:p>
          <a:p>
            <a:pPr eaLnBrk="1" hangingPunct="1"/>
            <a:endParaRPr lang="en-US" smtClean="0"/>
          </a:p>
          <a:p>
            <a:pPr eaLnBrk="1" hangingPunct="1"/>
            <a:r>
              <a:rPr lang="en-US" smtClean="0"/>
              <a:t>However, advocates of globalization claim that environmental regulation and stricter labor standards go hand in hand with economic progress, so foreign direct investment actually encourages countries to raise their standards.  </a:t>
            </a:r>
          </a:p>
          <a:p>
            <a:pPr eaLnBrk="1" hangingPunct="1"/>
            <a:endParaRPr lang="en-US" smtClean="0"/>
          </a:p>
          <a:p>
            <a:pPr eaLnBrk="1" hangingPunct="1"/>
            <a:r>
              <a:rPr lang="en-US" smtClean="0"/>
              <a:t>Studies support this claim with the exception of carbon dioxide emissions which appear to rise along with income levels.  </a:t>
            </a:r>
          </a:p>
          <a:p>
            <a:pPr eaLnBrk="1" hangingPunct="1"/>
            <a:endParaRPr lang="en-US" smtClean="0"/>
          </a:p>
          <a:p>
            <a:pPr eaLnBrk="1" hangingPunct="1"/>
            <a:r>
              <a:rPr lang="en-US" smtClean="0"/>
              <a:t>Advocates of globalization argue that by tying free trade agreements to the implementation of tougher environmental and labor laws, economic growth and globalization can occur together with a decrease in environmental pollution.</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63</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A third concern raised by critics of globalization is the worry that economic power is shifting away from national governments and towards supranational organizations like the WTO and the European Union, or EU.</a:t>
            </a:r>
          </a:p>
          <a:p>
            <a:pPr eaLnBrk="1" hangingPunct="1"/>
            <a:endParaRPr lang="en-US" sz="1400" smtClean="0"/>
          </a:p>
          <a:p>
            <a:pPr eaLnBrk="1" hangingPunct="1"/>
            <a:r>
              <a:rPr lang="en-US" sz="1400" smtClean="0"/>
              <a:t>However, globalization’s supporters argue that the power of these organizations is limited to what they are granted by their members.  They also point out that the organizations are designed to promote the collective interests of members, and they won’t gain support for policies that don’t achieve this goal.</a:t>
            </a:r>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64</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z="1400" smtClean="0"/>
              <a:t>A third concern raised by critics of globalization is the worry that economic power is shifting away from national governments and towards supranational organizations like the WTO and the European Union, or EU.</a:t>
            </a:r>
          </a:p>
          <a:p>
            <a:pPr eaLnBrk="1" hangingPunct="1"/>
            <a:endParaRPr lang="en-US" sz="1400" smtClean="0"/>
          </a:p>
          <a:p>
            <a:pPr eaLnBrk="1" hangingPunct="1"/>
            <a:r>
              <a:rPr lang="en-US" sz="1400" smtClean="0"/>
              <a:t>However, globalization’s supporters argue that the power of these organizations is limited to what they are granted by their members.  They also point out that the organizations are designed to promote the collective interests of members, and they won’t gain support for policies that don’t achieve this goal.</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65</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z="1400" smtClean="0"/>
              <a:t>Finally, critics of globalization worry that the gap between rich and poor is growing and that the benefits of globalization haven’t been shared equally.  </a:t>
            </a:r>
          </a:p>
          <a:p>
            <a:pPr eaLnBrk="1" hangingPunct="1"/>
            <a:endParaRPr lang="en-US" sz="1400" smtClean="0"/>
          </a:p>
          <a:p>
            <a:pPr eaLnBrk="1" hangingPunct="1"/>
            <a:r>
              <a:rPr lang="en-US" sz="1400" smtClean="0"/>
              <a:t>While supporters of globalization concede the gap between rich and poor has gotten wider, they also contend that it has more to do with the policies countries have followed than with globalization.  </a:t>
            </a:r>
          </a:p>
          <a:p>
            <a:pPr eaLnBrk="1" hangingPunct="1"/>
            <a:endParaRPr lang="en-US" sz="1400" smtClean="0"/>
          </a:p>
          <a:p>
            <a:pPr eaLnBrk="1" hangingPunct="1"/>
            <a:r>
              <a:rPr lang="en-US" sz="1400" smtClean="0"/>
              <a:t>For example, many countries have chosen to pursue totalitarian regimes, or have failed to contain population growth, and many countries have huge debt loads that are stagnating economic growth.</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66</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z="1400" smtClean="0"/>
              <a:t>Finally, critics of globalization worry that the gap between rich and poor is growing and that the benefits of globalization haven’t been shared equally.  </a:t>
            </a:r>
          </a:p>
          <a:p>
            <a:pPr eaLnBrk="1" hangingPunct="1"/>
            <a:endParaRPr lang="en-US" sz="1400" smtClean="0"/>
          </a:p>
          <a:p>
            <a:pPr eaLnBrk="1" hangingPunct="1"/>
            <a:r>
              <a:rPr lang="en-US" sz="1400" smtClean="0"/>
              <a:t>While supporters of globalization concede the gap between rich and poor has gotten wider, they also contend that it has more to do with the policies countries have followed than with globalization.  </a:t>
            </a:r>
          </a:p>
          <a:p>
            <a:pPr eaLnBrk="1" hangingPunct="1"/>
            <a:endParaRPr lang="en-US" sz="1400" smtClean="0"/>
          </a:p>
          <a:p>
            <a:pPr eaLnBrk="1" hangingPunct="1"/>
            <a:r>
              <a:rPr lang="en-US" sz="1400" smtClean="0"/>
              <a:t>For example, many countries have chosen to pursue totalitarian regimes, or have failed to contain population growth, and many countries have huge debt loads that are stagnating economic growth.</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67</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r>
              <a:rPr lang="en-US" sz="1400" smtClean="0"/>
              <a:t>What does all of this mean for companies?  </a:t>
            </a:r>
          </a:p>
          <a:p>
            <a:pPr eaLnBrk="1" hangingPunct="1">
              <a:lnSpc>
                <a:spcPct val="90000"/>
              </a:lnSpc>
            </a:pPr>
            <a:endParaRPr lang="en-US" sz="1400" smtClean="0"/>
          </a:p>
          <a:p>
            <a:pPr eaLnBrk="1" hangingPunct="1">
              <a:lnSpc>
                <a:spcPct val="90000"/>
              </a:lnSpc>
            </a:pPr>
            <a:r>
              <a:rPr lang="en-US" sz="1400" smtClean="0"/>
              <a:t>Well, it means that managing an </a:t>
            </a:r>
            <a:r>
              <a:rPr lang="en-US" sz="1400" b="1" smtClean="0"/>
              <a:t>international business</a:t>
            </a:r>
            <a:r>
              <a:rPr lang="en-US" sz="1400" smtClean="0"/>
              <a:t>, or any firm that engages in international trade or investment, will be different from managing a domestic business for several key reasons. </a:t>
            </a:r>
          </a:p>
          <a:p>
            <a:pPr eaLnBrk="1" hangingPunct="1">
              <a:lnSpc>
                <a:spcPct val="90000"/>
              </a:lnSpc>
            </a:pPr>
            <a:endParaRPr lang="en-US" sz="1400" smtClean="0"/>
          </a:p>
          <a:p>
            <a:pPr eaLnBrk="1" hangingPunct="1">
              <a:lnSpc>
                <a:spcPct val="90000"/>
              </a:lnSpc>
            </a:pPr>
            <a:r>
              <a:rPr lang="en-US" sz="1400" smtClean="0"/>
              <a:t>First, countries differ.  </a:t>
            </a:r>
          </a:p>
          <a:p>
            <a:pPr eaLnBrk="1" hangingPunct="1">
              <a:lnSpc>
                <a:spcPct val="90000"/>
              </a:lnSpc>
            </a:pPr>
            <a:r>
              <a:rPr lang="en-US" sz="1400" smtClean="0"/>
              <a:t>Second, the range of problems faced by mangers is greater and more complex.  </a:t>
            </a:r>
          </a:p>
          <a:p>
            <a:pPr eaLnBrk="1" hangingPunct="1">
              <a:lnSpc>
                <a:spcPct val="90000"/>
              </a:lnSpc>
            </a:pPr>
            <a:endParaRPr lang="en-US" sz="1400" smtClean="0"/>
          </a:p>
          <a:p>
            <a:pPr eaLnBrk="1" hangingPunct="1">
              <a:lnSpc>
                <a:spcPct val="90000"/>
              </a:lnSpc>
            </a:pPr>
            <a:r>
              <a:rPr lang="en-US" sz="1400" smtClean="0"/>
              <a:t>Third, government intervention in markets creates limitations for companies, as does the global trading system.  </a:t>
            </a:r>
          </a:p>
          <a:p>
            <a:pPr eaLnBrk="1" hangingPunct="1">
              <a:lnSpc>
                <a:spcPct val="90000"/>
              </a:lnSpc>
            </a:pPr>
            <a:endParaRPr lang="en-US" sz="1400" smtClean="0"/>
          </a:p>
          <a:p>
            <a:pPr eaLnBrk="1" hangingPunct="1">
              <a:lnSpc>
                <a:spcPct val="90000"/>
              </a:lnSpc>
            </a:pPr>
            <a:r>
              <a:rPr lang="en-US" sz="1400" smtClean="0"/>
              <a:t>Finally, firms must deal with exchange rate changes when they conduct international transactions that require converting funds to other currencies. </a:t>
            </a:r>
          </a:p>
          <a:p>
            <a:pPr eaLnBrk="1" hangingPunct="1">
              <a:lnSpc>
                <a:spcPct val="90000"/>
              </a:lnSpc>
            </a:pPr>
            <a:endParaRPr lang="en-US" sz="1400" smtClean="0"/>
          </a:p>
          <a:p>
            <a:pPr eaLnBrk="1" hangingPunct="1">
              <a:lnSpc>
                <a:spcPct val="90000"/>
              </a:lnSpc>
            </a:pPr>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68</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r>
              <a:rPr lang="en-US" sz="1400" smtClean="0"/>
              <a:t>What does all of this mean for companies?  </a:t>
            </a:r>
          </a:p>
          <a:p>
            <a:pPr eaLnBrk="1" hangingPunct="1">
              <a:lnSpc>
                <a:spcPct val="90000"/>
              </a:lnSpc>
            </a:pPr>
            <a:endParaRPr lang="en-US" sz="1400" smtClean="0"/>
          </a:p>
          <a:p>
            <a:pPr eaLnBrk="1" hangingPunct="1">
              <a:lnSpc>
                <a:spcPct val="90000"/>
              </a:lnSpc>
            </a:pPr>
            <a:r>
              <a:rPr lang="en-US" sz="1400" smtClean="0"/>
              <a:t>Well, it means that managing an </a:t>
            </a:r>
            <a:r>
              <a:rPr lang="en-US" sz="1400" b="1" smtClean="0"/>
              <a:t>international business</a:t>
            </a:r>
            <a:r>
              <a:rPr lang="en-US" sz="1400" smtClean="0"/>
              <a:t>, or any firm that engages in international trade or investment, will be different from managing a domestic business for several key reasons. </a:t>
            </a:r>
          </a:p>
          <a:p>
            <a:pPr eaLnBrk="1" hangingPunct="1">
              <a:lnSpc>
                <a:spcPct val="90000"/>
              </a:lnSpc>
            </a:pPr>
            <a:endParaRPr lang="en-US" sz="1400" smtClean="0"/>
          </a:p>
          <a:p>
            <a:pPr eaLnBrk="1" hangingPunct="1">
              <a:lnSpc>
                <a:spcPct val="90000"/>
              </a:lnSpc>
            </a:pPr>
            <a:r>
              <a:rPr lang="en-US" sz="1400" smtClean="0"/>
              <a:t>First, countries differ.  </a:t>
            </a:r>
          </a:p>
          <a:p>
            <a:pPr eaLnBrk="1" hangingPunct="1">
              <a:lnSpc>
                <a:spcPct val="90000"/>
              </a:lnSpc>
            </a:pPr>
            <a:r>
              <a:rPr lang="en-US" sz="1400" smtClean="0"/>
              <a:t>Second, the range of problems faced by mangers is greater and more complex.  </a:t>
            </a:r>
          </a:p>
          <a:p>
            <a:pPr eaLnBrk="1" hangingPunct="1">
              <a:lnSpc>
                <a:spcPct val="90000"/>
              </a:lnSpc>
            </a:pPr>
            <a:endParaRPr lang="en-US" sz="1400" smtClean="0"/>
          </a:p>
          <a:p>
            <a:pPr eaLnBrk="1" hangingPunct="1">
              <a:lnSpc>
                <a:spcPct val="90000"/>
              </a:lnSpc>
            </a:pPr>
            <a:r>
              <a:rPr lang="en-US" sz="1400" smtClean="0"/>
              <a:t>Third, government intervention in markets creates limitations for companies, as does the global trading system.  </a:t>
            </a:r>
          </a:p>
          <a:p>
            <a:pPr eaLnBrk="1" hangingPunct="1">
              <a:lnSpc>
                <a:spcPct val="90000"/>
              </a:lnSpc>
            </a:pPr>
            <a:endParaRPr lang="en-US" sz="1400" smtClean="0"/>
          </a:p>
          <a:p>
            <a:pPr eaLnBrk="1" hangingPunct="1">
              <a:lnSpc>
                <a:spcPct val="90000"/>
              </a:lnSpc>
            </a:pPr>
            <a:r>
              <a:rPr lang="en-US" sz="1400" smtClean="0"/>
              <a:t>Finally, firms must deal with exchange rate changes when they conduct international transactions that require converting funds to other currencies. </a:t>
            </a:r>
          </a:p>
          <a:p>
            <a:pPr eaLnBrk="1" hangingPunct="1">
              <a:lnSpc>
                <a:spcPct val="90000"/>
              </a:lnSpc>
            </a:pPr>
            <a:endParaRPr lang="en-US" sz="1400" smtClean="0"/>
          </a:p>
          <a:p>
            <a:pPr eaLnBrk="1" hangingPunct="1">
              <a:lnSpc>
                <a:spcPct val="90000"/>
              </a:lnSpc>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2 – Globalization</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p>
          <a:p>
            <a:pPr lvl="0"/>
            <a:endParaRPr lang="en-US" dirty="0" smtClean="0"/>
          </a:p>
          <a:p>
            <a:pPr lvl="0">
              <a:buNone/>
            </a:pPr>
            <a:endParaRPr lang="en-US" sz="1000" dirty="0" smtClean="0">
              <a:effectLst/>
            </a:endParaRPr>
          </a:p>
          <a:p>
            <a:pPr lvl="0">
              <a:buNone/>
            </a:pPr>
            <a:endParaRPr lang="en-US" sz="1000" dirty="0" smtClean="0">
              <a:effectLst/>
            </a:endParaRPr>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endParaRPr lang="en-US" dirty="0" smtClean="0">
              <a:effectLst/>
            </a:endParaRPr>
          </a:p>
          <a:p>
            <a:pPr eaLnBrk="1" hangingPunct="1">
              <a:buNone/>
            </a:pPr>
            <a:endParaRPr lang="en-US" dirty="0" smtClean="0">
              <a:effectLst/>
            </a:endParaRPr>
          </a:p>
          <a:p>
            <a:pPr eaLnBrk="1" hangingPunct="1">
              <a:buNone/>
            </a:pPr>
            <a:r>
              <a:rPr lang="en-US" dirty="0" smtClean="0">
                <a:effectLst/>
              </a:rPr>
              <a:t>How has globalization affected you so far in your lives today?</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US" dirty="0" smtClean="0">
                <a:effectLst/>
              </a:rPr>
              <a:t>Who of you or your families are driving a:</a:t>
            </a:r>
          </a:p>
          <a:p>
            <a:pPr lvl="1" eaLnBrk="1" hangingPunct="1"/>
            <a:endParaRPr lang="en-US" dirty="0" smtClean="0">
              <a:effectLst/>
            </a:endParaRPr>
          </a:p>
          <a:p>
            <a:pPr lvl="1" eaLnBrk="1" hangingPunct="1"/>
            <a:r>
              <a:rPr lang="en-US" dirty="0" smtClean="0">
                <a:effectLst/>
              </a:rPr>
              <a:t>US car</a:t>
            </a:r>
          </a:p>
          <a:p>
            <a:pPr lvl="1" eaLnBrk="1" hangingPunct="1"/>
            <a:endParaRPr lang="en-US" dirty="0" smtClean="0">
              <a:effectLst/>
            </a:endParaRPr>
          </a:p>
          <a:p>
            <a:pPr lvl="1" eaLnBrk="1" hangingPunct="1"/>
            <a:r>
              <a:rPr lang="en-US" dirty="0" smtClean="0">
                <a:effectLst/>
              </a:rPr>
              <a:t>German Car </a:t>
            </a:r>
          </a:p>
          <a:p>
            <a:pPr lvl="1" eaLnBrk="1" hangingPunct="1"/>
            <a:endParaRPr lang="en-US" dirty="0" smtClean="0">
              <a:effectLst/>
            </a:endParaRPr>
          </a:p>
          <a:p>
            <a:pPr lvl="1" eaLnBrk="1" hangingPunct="1"/>
            <a:r>
              <a:rPr lang="en-US" dirty="0" smtClean="0">
                <a:effectLst/>
              </a:rPr>
              <a:t>Swedish Car (Saab?)</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US" dirty="0" smtClean="0"/>
              <a:t>Is a Mercedes Benz assembled in Alabama an American car? </a:t>
            </a:r>
          </a:p>
          <a:p>
            <a:pPr eaLnBrk="1" hangingPunct="1"/>
            <a:endParaRPr lang="en-US" dirty="0" smtClean="0">
              <a:effectLst/>
            </a:endParaRPr>
          </a:p>
          <a:p>
            <a:pPr eaLnBrk="1" hangingPunct="1"/>
            <a:r>
              <a:rPr lang="en-US" dirty="0" smtClean="0"/>
              <a:t>Is a Chevrolet assembled in South Korea a Korean car? </a:t>
            </a:r>
          </a:p>
          <a:p>
            <a:pPr eaLnBrk="1" hangingPunct="1"/>
            <a:endParaRPr lang="en-US" dirty="0" smtClean="0">
              <a:effectLst/>
            </a:endParaRPr>
          </a:p>
          <a:p>
            <a:pPr eaLnBrk="1" hangingPunct="1"/>
            <a:r>
              <a:rPr lang="en-US" dirty="0" smtClean="0"/>
              <a:t>Jaguar and Rover, which had been are part of Ford are now owned by India’s Tata Motors.  Are they now Indian cars?</a:t>
            </a: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endParaRPr lang="en-US" dirty="0" smtClean="0">
              <a:effectLst/>
            </a:endParaRPr>
          </a:p>
          <a:p>
            <a:pPr eaLnBrk="1" hangingPunct="1">
              <a:buNone/>
            </a:pPr>
            <a:r>
              <a:rPr lang="en-US" dirty="0" smtClean="0">
                <a:effectLst/>
              </a:rPr>
              <a:t>What makes a Canadian company a Canadian company?</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What is Globalization?</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r>
              <a:rPr lang="en-CA" dirty="0" smtClean="0"/>
              <a:t>“The increasing degrees of international integration, interaction and interdependency between countries and other economic agents in the world economy” (Read, 2004).</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lvl="0"/>
            <a:r>
              <a:rPr lang="en-CA" dirty="0" smtClean="0"/>
              <a:t>“</a:t>
            </a:r>
            <a:r>
              <a:rPr lang="en-CA" u="sng" dirty="0" smtClean="0"/>
              <a:t>The deepening integration of world economies as a result of trade and cross-border direct investment</a:t>
            </a:r>
            <a:r>
              <a:rPr lang="en-CA" dirty="0" smtClean="0"/>
              <a:t>.  The enablers of globalization are politics, economics and technology, and its primary mechanisms are international trade, foreign direct investment (FDI), communications and travel, which have fostered more widespread global awareness.” (</a:t>
            </a:r>
            <a:r>
              <a:rPr lang="en-CA" dirty="0" err="1" smtClean="0"/>
              <a:t>Lévy</a:t>
            </a:r>
            <a:r>
              <a:rPr lang="en-CA" dirty="0" smtClean="0"/>
              <a:t>, 2006).</a:t>
            </a:r>
          </a:p>
          <a:p>
            <a:pPr eaLnBrk="1" hangingPunct="1"/>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r>
              <a:rPr lang="en-US" dirty="0" smtClean="0">
                <a:effectLst/>
              </a:rPr>
              <a:t>The increased mobility of goods, services, </a:t>
            </a:r>
            <a:r>
              <a:rPr lang="en-US" dirty="0" err="1" smtClean="0">
                <a:effectLst/>
              </a:rPr>
              <a:t>labour</a:t>
            </a:r>
            <a:r>
              <a:rPr lang="en-US" dirty="0" smtClean="0">
                <a:effectLst/>
              </a:rPr>
              <a:t>, technology and capital throughout the world (Canadian Government Definition)</a:t>
            </a:r>
          </a:p>
          <a:p>
            <a:pPr eaLnBrk="1" hangingPunct="1"/>
            <a:endParaRPr lang="en-CA"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Course (Hill) Textbook Definition of Globalization</a:t>
            </a:r>
          </a:p>
        </p:txBody>
      </p:sp>
      <p:sp>
        <p:nvSpPr>
          <p:cNvPr id="39939" name="Rectangle 3"/>
          <p:cNvSpPr>
            <a:spLocks noGrp="1" noChangeArrowheads="1"/>
          </p:cNvSpPr>
          <p:nvPr>
            <p:ph type="body" idx="1"/>
          </p:nvPr>
        </p:nvSpPr>
        <p:spPr>
          <a:xfrm>
            <a:off x="395536" y="1628800"/>
            <a:ext cx="8302625" cy="4535488"/>
          </a:xfrm>
        </p:spPr>
        <p:txBody>
          <a:bodyPr/>
          <a:lstStyle/>
          <a:p>
            <a:pPr eaLnBrk="1" hangingPunct="1"/>
            <a:r>
              <a:rPr lang="en-US" dirty="0" smtClean="0">
                <a:effectLst>
                  <a:outerShdw blurRad="38100" dist="38100" dir="2700000" algn="tl">
                    <a:srgbClr val="000000">
                      <a:alpha val="43137"/>
                    </a:srgbClr>
                  </a:outerShdw>
                </a:effectLst>
              </a:rPr>
              <a:t>The world is moving away from self-contained national economies toward an interdependent, integrated global economic system</a:t>
            </a:r>
          </a:p>
          <a:p>
            <a:pPr eaLnBrk="1" hangingPunct="1"/>
            <a:endParaRPr lang="en-US" b="1" dirty="0" smtClean="0">
              <a:solidFill>
                <a:srgbClr val="959535"/>
              </a:solidFill>
              <a:effectLst>
                <a:outerShdw blurRad="38100" dist="38100" dir="2700000" algn="tl">
                  <a:srgbClr val="000000">
                    <a:alpha val="43137"/>
                  </a:srgbClr>
                </a:outerShdw>
              </a:effectLst>
            </a:endParaRPr>
          </a:p>
          <a:p>
            <a:pPr eaLnBrk="1" hangingPunct="1"/>
            <a:r>
              <a:rPr lang="en-US" b="1" dirty="0" smtClean="0">
                <a:effectLst/>
              </a:rPr>
              <a:t>Globalization</a:t>
            </a:r>
            <a:r>
              <a:rPr lang="en-US" dirty="0" smtClean="0">
                <a:effectLst/>
              </a:rPr>
              <a:t> refers </a:t>
            </a:r>
            <a:r>
              <a:rPr lang="en-US" dirty="0" smtClean="0">
                <a:effectLst>
                  <a:outerShdw blurRad="38100" dist="38100" dir="2700000" algn="tl">
                    <a:srgbClr val="000000">
                      <a:alpha val="43137"/>
                    </a:srgbClr>
                  </a:outerShdw>
                </a:effectLst>
              </a:rPr>
              <a:t>to the shift toward a more integrated and interdependent world economy</a:t>
            </a:r>
          </a:p>
          <a:p>
            <a:pPr eaLnBrk="1" hangingPunct="1"/>
            <a:endParaRPr lang="en-US" dirty="0" smtClean="0">
              <a:effectLst>
                <a:outerShdw blurRad="38100" dist="38100" dir="2700000" algn="tl">
                  <a:srgbClr val="000000">
                    <a:alpha val="43137"/>
                  </a:srgbClr>
                </a:outerShdw>
              </a:effectLst>
            </a:endParaRPr>
          </a:p>
          <a:p>
            <a:pPr eaLnBrk="1" hangingPunct="1"/>
            <a:endParaRPr lang="en-US" dirty="0" smtClean="0">
              <a:effectLst>
                <a:outerShdw blurRad="38100" dist="38100" dir="2700000" algn="tl">
                  <a:srgbClr val="000000">
                    <a:alpha val="43137"/>
                  </a:srgbClr>
                </a:outerShdw>
              </a:effectLst>
            </a:endParaRPr>
          </a:p>
          <a:p>
            <a:pPr eaLnBrk="1" hangingPunct="1">
              <a:buNone/>
            </a:pPr>
            <a:endParaRPr lang="en-US" sz="1000" dirty="0" smtClean="0">
              <a:effectLst>
                <a:outerShdw blurRad="38100" dist="38100" dir="2700000" algn="tl">
                  <a:srgbClr val="000000">
                    <a:alpha val="43137"/>
                  </a:srgbClr>
                </a:outerShdw>
              </a:effectLst>
            </a:endParaRPr>
          </a:p>
          <a:p>
            <a:pPr lvl="0">
              <a:buNone/>
            </a:pPr>
            <a:endParaRPr lang="en-CA" sz="1000"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r>
              <a:rPr lang="en-CA" dirty="0" smtClean="0"/>
              <a:t>“Tendencies to a worldwide reach, impact, or connectedness of social phenomena or to a world-encompassing awareness among social actors” (</a:t>
            </a:r>
            <a:r>
              <a:rPr lang="en-CA" dirty="0" err="1" smtClean="0"/>
              <a:t>Therborn</a:t>
            </a:r>
            <a:r>
              <a:rPr lang="en-CA" dirty="0" smtClean="0"/>
              <a:t>, 2000).</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err="1" smtClean="0"/>
              <a:t>Busi</a:t>
            </a:r>
            <a:r>
              <a:rPr lang="en-US" sz="4400" b="1" dirty="0" smtClean="0"/>
              <a:t> </a:t>
            </a:r>
            <a:r>
              <a:rPr lang="en-US" sz="4400" b="1" dirty="0" smtClean="0"/>
              <a:t>2701D </a:t>
            </a:r>
            <a:r>
              <a:rPr lang="en-US" sz="4400" b="1" dirty="0" smtClean="0"/>
              <a:t>Definition of Globalization</a:t>
            </a:r>
          </a:p>
        </p:txBody>
      </p:sp>
      <p:sp>
        <p:nvSpPr>
          <p:cNvPr id="39939" name="Rectangle 3"/>
          <p:cNvSpPr>
            <a:spLocks noGrp="1" noChangeArrowheads="1"/>
          </p:cNvSpPr>
          <p:nvPr>
            <p:ph type="body" idx="1"/>
          </p:nvPr>
        </p:nvSpPr>
        <p:spPr>
          <a:xfrm>
            <a:off x="395536" y="1700808"/>
            <a:ext cx="8302625" cy="4535488"/>
          </a:xfrm>
        </p:spPr>
        <p:txBody>
          <a:bodyPr/>
          <a:lstStyle/>
          <a:p>
            <a:pPr eaLnBrk="1" hangingPunct="1">
              <a:buNone/>
            </a:pPr>
            <a:r>
              <a:rPr lang="en-CA" dirty="0" smtClean="0">
                <a:effectLst>
                  <a:outerShdw blurRad="38100" dist="38100" dir="2700000" algn="tl">
                    <a:srgbClr val="000000">
                      <a:alpha val="43137"/>
                    </a:srgbClr>
                  </a:outerShdw>
                </a:effectLst>
              </a:rPr>
              <a:t>The increasing ease with which products, services, capital, people, technology, systems and ideas move around the planet and cross national borders.</a:t>
            </a:r>
          </a:p>
          <a:p>
            <a:pPr algn="ctr" eaLnBrk="1" hangingPunct="1">
              <a:buNone/>
            </a:pPr>
            <a:endParaRPr lang="en-CA" dirty="0" smtClean="0">
              <a:effectLst>
                <a:outerShdw blurRad="38100" dist="38100" dir="2700000" algn="tl">
                  <a:srgbClr val="000000">
                    <a:alpha val="43137"/>
                  </a:srgbClr>
                </a:outerShdw>
              </a:effectLst>
            </a:endParaRPr>
          </a:p>
          <a:p>
            <a:pPr algn="ctr" eaLnBrk="1" hangingPunct="1">
              <a:buNone/>
            </a:pPr>
            <a:r>
              <a:rPr lang="en-CA" u="sng" dirty="0" smtClean="0">
                <a:effectLst>
                  <a:outerShdw blurRad="38100" dist="38100" dir="2700000" algn="tl">
                    <a:srgbClr val="000000">
                      <a:alpha val="43137"/>
                    </a:srgbClr>
                  </a:outerShdw>
                </a:effectLst>
              </a:rPr>
              <a:t>And</a:t>
            </a:r>
          </a:p>
          <a:p>
            <a:pPr eaLnBrk="1" hangingPunct="1">
              <a:buNone/>
            </a:pPr>
            <a:endParaRPr lang="en-US" dirty="0" smtClean="0">
              <a:effectLst>
                <a:outerShdw blurRad="38100" dist="38100" dir="2700000" algn="tl">
                  <a:srgbClr val="000000">
                    <a:alpha val="43137"/>
                  </a:srgbClr>
                </a:outerShdw>
              </a:effectLst>
            </a:endParaRPr>
          </a:p>
          <a:p>
            <a:pPr eaLnBrk="1" hangingPunct="1">
              <a:buNone/>
            </a:pPr>
            <a:r>
              <a:rPr lang="en-US" dirty="0" smtClean="0">
                <a:effectLst>
                  <a:outerShdw blurRad="38100" dist="38100" dir="2700000" algn="tl">
                    <a:srgbClr val="000000">
                      <a:alpha val="43137"/>
                    </a:srgbClr>
                  </a:outerShdw>
                </a:effectLst>
              </a:rPr>
              <a:t>The shift toward a more integrated and interdependent world economy (Hill, 2011)</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Timeline</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r>
              <a:rPr lang="en-US" dirty="0" smtClean="0">
                <a:effectLst/>
              </a:rPr>
              <a:t>Globalization is not new!</a:t>
            </a:r>
          </a:p>
          <a:p>
            <a:pPr eaLnBrk="1" hangingPunct="1">
              <a:buFont typeface="Wingdings" pitchFamily="2" charset="2"/>
              <a:buNone/>
            </a:pPr>
            <a:endParaRPr lang="en-US" dirty="0" smtClean="0">
              <a:effectLst/>
            </a:endParaRPr>
          </a:p>
          <a:p>
            <a:pPr eaLnBrk="1" hangingPunct="1">
              <a:buFont typeface="Wingdings" pitchFamily="2" charset="2"/>
              <a:buNone/>
            </a:pPr>
            <a:r>
              <a:rPr lang="en-US" dirty="0" smtClean="0">
                <a:effectLst/>
              </a:rPr>
              <a:t>Globalization has been ongoing since:</a:t>
            </a:r>
          </a:p>
          <a:p>
            <a:pPr lvl="1" eaLnBrk="1" hangingPunct="1"/>
            <a:endParaRPr lang="en-US" dirty="0" smtClean="0">
              <a:effectLst/>
            </a:endParaRPr>
          </a:p>
          <a:p>
            <a:pPr lvl="1" eaLnBrk="1" hangingPunct="1"/>
            <a:r>
              <a:rPr lang="en-US" dirty="0" smtClean="0">
                <a:effectLst/>
              </a:rPr>
              <a:t>Homo Sapiens first left Africa over 100,000 years ago</a:t>
            </a:r>
          </a:p>
          <a:p>
            <a:pPr lvl="1" eaLnBrk="1" hangingPunct="1"/>
            <a:endParaRPr lang="en-US" dirty="0" smtClean="0">
              <a:effectLst/>
            </a:endParaRPr>
          </a:p>
          <a:p>
            <a:pPr lvl="1" eaLnBrk="1" hangingPunct="1"/>
            <a:r>
              <a:rPr lang="en-US" dirty="0" smtClean="0">
                <a:effectLst/>
              </a:rPr>
              <a:t>Globalization reached North America when humans crossed the Bering land bridge from Asia to North America around 16,000 years ago</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buNone/>
            </a:pPr>
            <a:r>
              <a:rPr lang="en-CA" dirty="0" smtClean="0"/>
              <a:t>Globalization has progressed throughout history, beginning when humankind first sought new hunting grounds, better climates or to discover what was over the next hill.</a:t>
            </a:r>
          </a:p>
          <a:p>
            <a:pPr eaLnBrk="1" hangingPunct="1">
              <a:buNone/>
            </a:pPr>
            <a:endParaRPr lang="en-CA" dirty="0" smtClean="0"/>
          </a:p>
          <a:p>
            <a:pPr eaLnBrk="1" hangingPunct="1">
              <a:buNone/>
            </a:pPr>
            <a:r>
              <a:rPr lang="en-CA" dirty="0" smtClean="0"/>
              <a:t>The efforts became more organized and extensive as various past civilizations tried to forcibly control large parts of the known world.  Notable among these were the Roman, Ottoman and British empires.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CA" sz="2400" dirty="0" smtClean="0"/>
              <a:t>The globalization concept has been modelled as a series of expanding and contracting waves which have been motivated by various rationales including religion, conquest and economics (</a:t>
            </a:r>
            <a:r>
              <a:rPr lang="en-CA" sz="2400" dirty="0" err="1" smtClean="0"/>
              <a:t>Therborn</a:t>
            </a:r>
            <a:r>
              <a:rPr lang="en-CA" sz="2400" dirty="0" smtClean="0"/>
              <a:t>, 2000)</a:t>
            </a:r>
          </a:p>
          <a:p>
            <a:pPr eaLnBrk="1" hangingPunct="1"/>
            <a:r>
              <a:rPr lang="en-CA" sz="2400" dirty="0" err="1" smtClean="0"/>
              <a:t>Therborn</a:t>
            </a:r>
            <a:r>
              <a:rPr lang="en-CA" sz="2400" dirty="0" smtClean="0"/>
              <a:t> postulates the possibility of at least six waves</a:t>
            </a:r>
          </a:p>
          <a:p>
            <a:pPr lvl="1" eaLnBrk="1" hangingPunct="1"/>
            <a:r>
              <a:rPr lang="en-CA" sz="2000" dirty="0" smtClean="0"/>
              <a:t>starting with the spread of world religions</a:t>
            </a:r>
          </a:p>
          <a:p>
            <a:pPr lvl="1" eaLnBrk="1" hangingPunct="1"/>
            <a:r>
              <a:rPr lang="en-CA" sz="2000" dirty="0" smtClean="0"/>
              <a:t>European conquest</a:t>
            </a:r>
          </a:p>
          <a:p>
            <a:pPr lvl="1" eaLnBrk="1" hangingPunct="1"/>
            <a:r>
              <a:rPr lang="en-CA" sz="2000" dirty="0" smtClean="0"/>
              <a:t>European imperialism</a:t>
            </a:r>
          </a:p>
          <a:p>
            <a:pPr lvl="1" eaLnBrk="1" hangingPunct="1"/>
            <a:r>
              <a:rPr lang="en-CA" sz="2000" dirty="0" smtClean="0"/>
              <a:t>The two world wars</a:t>
            </a:r>
          </a:p>
          <a:p>
            <a:pPr lvl="1" eaLnBrk="1" hangingPunct="1"/>
            <a:r>
              <a:rPr lang="en-CA" sz="2000" dirty="0" smtClean="0"/>
              <a:t>the present wave which is focused on financial and cultural aspects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sz="2400" dirty="0" err="1" smtClean="0"/>
              <a:t>Lévy</a:t>
            </a:r>
            <a:r>
              <a:rPr lang="en-CA" sz="2400" dirty="0" smtClean="0"/>
              <a:t> (2006) proposes three waves in modern globalization</a:t>
            </a:r>
          </a:p>
          <a:p>
            <a:pPr eaLnBrk="1" hangingPunct="1"/>
            <a:r>
              <a:rPr lang="en-CA" sz="2400" dirty="0" smtClean="0"/>
              <a:t>the first occurring between 1870 and the start of the First World War</a:t>
            </a:r>
          </a:p>
          <a:p>
            <a:pPr eaLnBrk="1" hangingPunct="1"/>
            <a:r>
              <a:rPr lang="en-CA" sz="2400" dirty="0" smtClean="0"/>
              <a:t>A second wave, from 1945 to the mid-1980s, saw the integration of economies in the developed world</a:t>
            </a:r>
          </a:p>
          <a:p>
            <a:pPr eaLnBrk="1" hangingPunct="1"/>
            <a:r>
              <a:rPr lang="en-CA" sz="2400" dirty="0" smtClean="0"/>
              <a:t>From the 1980s through the present, a third wave manifested itself in the liberalization of politics and trade, and the formation of the European Union (EU).  </a:t>
            </a:r>
            <a:endParaRPr lang="en-CA" sz="3200" dirty="0" smtClean="0"/>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dirty="0" err="1" smtClean="0"/>
              <a:t>Lévy</a:t>
            </a:r>
            <a:r>
              <a:rPr lang="en-CA" dirty="0" smtClean="0"/>
              <a:t> sees five factors as central to the second and third waves:</a:t>
            </a:r>
          </a:p>
          <a:p>
            <a:pPr lvl="1" eaLnBrk="1" hangingPunct="1"/>
            <a:r>
              <a:rPr lang="en-CA" sz="2200" dirty="0" smtClean="0"/>
              <a:t>a reduction in trade barriers</a:t>
            </a:r>
          </a:p>
          <a:p>
            <a:pPr lvl="1" eaLnBrk="1" hangingPunct="1"/>
            <a:r>
              <a:rPr lang="en-CA" sz="2200" dirty="0" smtClean="0"/>
              <a:t>an increase in foreign direct investment (FDI) as shown by a tripling of FDI between 1995 and 2005</a:t>
            </a:r>
          </a:p>
          <a:p>
            <a:pPr lvl="1" eaLnBrk="1" hangingPunct="1"/>
            <a:r>
              <a:rPr lang="en-CA" sz="2200" dirty="0" smtClean="0"/>
              <a:t>the increase in global production capacity due to China and the smaller Asian newly industrialized countries (NICs)</a:t>
            </a:r>
          </a:p>
          <a:p>
            <a:pPr lvl="1" eaLnBrk="1" hangingPunct="1"/>
            <a:r>
              <a:rPr lang="en-CA" sz="2200" dirty="0" smtClean="0"/>
              <a:t>the increased role of services in global commerce</a:t>
            </a:r>
          </a:p>
          <a:p>
            <a:pPr lvl="1" eaLnBrk="1" hangingPunct="1"/>
            <a:r>
              <a:rPr lang="en-CA" sz="2200" dirty="0" smtClean="0"/>
              <a:t>the significant innovations in transportation and communications </a:t>
            </a:r>
          </a:p>
          <a:p>
            <a:pPr eaLnBrk="1" hangingPunct="1">
              <a:buFont typeface="Wingdings" pitchFamily="2" charset="2"/>
              <a:buNone/>
            </a:pPr>
            <a:endParaRPr lang="en-US" sz="3600" dirty="0" smtClean="0">
              <a:effectLst/>
            </a:endParaRP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While globalization has progressed, the trend toward regionalism has simultaneously been moving forward.</a:t>
            </a:r>
          </a:p>
          <a:p>
            <a:pPr eaLnBrk="1" hangingPunct="1"/>
            <a:endParaRPr lang="en-CA" sz="2400" dirty="0" smtClean="0"/>
          </a:p>
          <a:p>
            <a:pPr eaLnBrk="1" hangingPunct="1"/>
            <a:r>
              <a:rPr lang="en-CA" sz="2400" dirty="0" smtClean="0"/>
              <a:t>Over the last half century, various groups of countries have formed alliances and trade-based organizations for a variety of political and economic reasons.</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Some of the more prominent regional groups are the North Atlantic Treaty Organization (NATO), the North American Free Trade Agreement (NAFTA) and the European Union (EU).</a:t>
            </a:r>
          </a:p>
          <a:p>
            <a:pPr eaLnBrk="1" hangingPunct="1"/>
            <a:endParaRPr lang="en-CA" sz="2400" dirty="0" smtClean="0"/>
          </a:p>
          <a:p>
            <a:pPr eaLnBrk="1" hangingPunct="1"/>
            <a:r>
              <a:rPr lang="en-CA" sz="2400" dirty="0" smtClean="0"/>
              <a:t>For the business person, structured trade areas such as NAFTA and the EU are of significant interest.</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There is an ongoing tension between globalization and regionalism.</a:t>
            </a:r>
          </a:p>
          <a:p>
            <a:pPr eaLnBrk="1" hangingPunct="1"/>
            <a:endParaRPr lang="en-CA" sz="2400" dirty="0" smtClean="0"/>
          </a:p>
          <a:p>
            <a:pPr eaLnBrk="1" hangingPunct="1"/>
            <a:r>
              <a:rPr lang="en-CA" sz="2400" dirty="0" smtClean="0"/>
              <a:t>As of 2005, there were approximately 300 regional trade agreements (RTA) either signed or in negotiation, governing some 40% of world trade.  Further, almost every country on the planet is now a signatory to at least one RTA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r>
              <a:rPr lang="en-CA" sz="2400" dirty="0" smtClean="0"/>
              <a:t>The dramatic rise in RTAs and formal regional entities over the past few decades may also be based on what has been referred to as the ‘new protectionism’ (</a:t>
            </a:r>
            <a:r>
              <a:rPr lang="en-CA" sz="2400" dirty="0" err="1" smtClean="0"/>
              <a:t>Hettne</a:t>
            </a:r>
            <a:r>
              <a:rPr lang="en-CA" sz="2400" dirty="0" smtClean="0"/>
              <a:t> &amp; </a:t>
            </a:r>
            <a:r>
              <a:rPr lang="en-CA" sz="2400" dirty="0" err="1" smtClean="0"/>
              <a:t>Söderbaum</a:t>
            </a:r>
            <a:r>
              <a:rPr lang="en-CA" sz="2400" dirty="0" smtClean="0"/>
              <a:t>, 2000).</a:t>
            </a:r>
          </a:p>
          <a:p>
            <a:endParaRPr lang="en-CA" sz="2400" dirty="0" smtClean="0"/>
          </a:p>
          <a:p>
            <a:r>
              <a:rPr lang="en-CA" sz="2400" dirty="0" smtClean="0"/>
              <a:t>“Part of the motivation behind RTAs is the fear of exclusion from the ... globalization processes and uncertainties about the future of trade preferences granted to some developing countries by developed countries”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endParaRPr lang="en-CA" sz="2400" dirty="0" smtClean="0"/>
          </a:p>
          <a:p>
            <a:r>
              <a:rPr lang="en-CA" sz="2400" dirty="0" smtClean="0"/>
              <a:t>“today’s regionalism, especially but not only in the South, has often developed in response to the dominance of WTO and globalization” (</a:t>
            </a:r>
            <a:r>
              <a:rPr lang="en-CA" sz="2400" dirty="0" err="1" smtClean="0"/>
              <a:t>Hettne</a:t>
            </a:r>
            <a:r>
              <a:rPr lang="en-CA" sz="2400" dirty="0" smtClean="0"/>
              <a:t> and </a:t>
            </a:r>
            <a:r>
              <a:rPr lang="en-CA" sz="2400" dirty="0" err="1" smtClean="0"/>
              <a:t>Söderbaum</a:t>
            </a:r>
            <a:r>
              <a:rPr lang="en-CA" sz="2400" dirty="0" smtClean="0"/>
              <a:t>, 2000).</a:t>
            </a:r>
          </a:p>
          <a:p>
            <a:endParaRPr lang="en-CA" sz="2400" dirty="0" smtClean="0"/>
          </a:p>
          <a:p>
            <a:r>
              <a:rPr lang="en-CA" sz="2400" dirty="0" smtClean="0"/>
              <a:t>Sometimes regionalism is also viewed as a response to ‘global Americanism’</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700808"/>
            <a:ext cx="8302625" cy="4535488"/>
          </a:xfrm>
        </p:spPr>
        <p:txBody>
          <a:bodyPr/>
          <a:lstStyle/>
          <a:p>
            <a:r>
              <a:rPr lang="en-CA" sz="2400" dirty="0" smtClean="0"/>
              <a:t>Canada straddle’s both sides of the issue.</a:t>
            </a:r>
          </a:p>
          <a:p>
            <a:endParaRPr lang="en-CA" sz="2400" dirty="0" smtClean="0"/>
          </a:p>
          <a:p>
            <a:r>
              <a:rPr lang="en-CA" sz="2400" dirty="0" smtClean="0"/>
              <a:t>While Canada is a supporter of free trade, the 2003 WTO review of Canadian trade policies criticized Canada’s willingness to enter into bilateral trade agreements (Head &amp; </a:t>
            </a:r>
            <a:r>
              <a:rPr lang="en-CA" sz="2400" dirty="0" err="1" smtClean="0"/>
              <a:t>Ries</a:t>
            </a:r>
            <a:r>
              <a:rPr lang="en-CA" sz="2400" dirty="0" smtClean="0"/>
              <a:t>, 2004).</a:t>
            </a:r>
          </a:p>
          <a:p>
            <a:endParaRPr lang="en-CA" sz="2400" dirty="0" smtClean="0"/>
          </a:p>
          <a:p>
            <a:r>
              <a:rPr lang="en-CA" sz="2400" dirty="0" smtClean="0"/>
              <a:t>As an example of Canada’s increasing trade integration within its region, one need only look to the depth of Canada’s, and Mexico’s, relationship with the US through NAFTA.  </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“Mexico, like Canada, now sends about 80% of its exports to the United States – up from 35% in the 1990s” (</a:t>
            </a:r>
            <a:r>
              <a:rPr lang="en-CA" sz="2400" dirty="0" err="1" smtClean="0"/>
              <a:t>Lévy</a:t>
            </a:r>
            <a:r>
              <a:rPr lang="en-CA" sz="2400" dirty="0" smtClean="0"/>
              <a:t>, 2006 p. 9).</a:t>
            </a:r>
          </a:p>
          <a:p>
            <a:endParaRPr lang="en-CA" sz="2400" dirty="0" smtClean="0"/>
          </a:p>
          <a:p>
            <a:r>
              <a:rPr lang="en-CA" sz="2400" dirty="0" smtClean="0"/>
              <a:t>Between 1990 and 2003, Canadian exports increased from C$149 billion to C$381 billion.</a:t>
            </a:r>
          </a:p>
          <a:p>
            <a:pPr lvl="1"/>
            <a:endParaRPr lang="en-CA" sz="2000" dirty="0" smtClean="0"/>
          </a:p>
          <a:p>
            <a:pPr lvl="1"/>
            <a:r>
              <a:rPr lang="en-CA" dirty="0" smtClean="0"/>
              <a:t>Of the C$232 billion increase, C$215 billion (93%) was due to increased exports to the US (Head &amp; </a:t>
            </a:r>
            <a:r>
              <a:rPr lang="en-CA" dirty="0" err="1" smtClean="0"/>
              <a:t>Ries</a:t>
            </a:r>
            <a:r>
              <a:rPr lang="en-CA" dirty="0" smtClean="0"/>
              <a:t>, 2004).</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Between 1990 and 2003, imports increased from C$136 billion to C$335 billion.</a:t>
            </a:r>
          </a:p>
          <a:p>
            <a:endParaRPr lang="en-CA" sz="2400" dirty="0" smtClean="0"/>
          </a:p>
          <a:p>
            <a:r>
              <a:rPr lang="en-CA" sz="2400" dirty="0" smtClean="0"/>
              <a:t>Of the C$199 billion increase, C$116 billion (58%) was due to increased imports from the US (Head &amp; </a:t>
            </a:r>
            <a:r>
              <a:rPr lang="en-CA" sz="2400" dirty="0" err="1" smtClean="0"/>
              <a:t>Ries</a:t>
            </a:r>
            <a:r>
              <a:rPr lang="en-CA" sz="2400" dirty="0" smtClean="0"/>
              <a:t>, 2004).</a:t>
            </a:r>
          </a:p>
          <a:p>
            <a:endParaRPr lang="en-CA" sz="2400" dirty="0" smtClean="0"/>
          </a:p>
          <a:p>
            <a:r>
              <a:rPr lang="en-CA" sz="2400" dirty="0" smtClean="0"/>
              <a:t>While Canada participates in trade with many countries around the world, the country is clearly focused on a deepening relationship within its region.   </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While the nations of the world struggle with globalization, regionalism and national sovereignty issues, there are important pan-planet problems that cannot be solved by individual nations or regions.</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Global warming, environmental degradation, terrorism and international drug trafficking are problems of global proportion which can only be solved at a global level.</a:t>
            </a:r>
          </a:p>
          <a:p>
            <a:pPr eaLnBrk="1" hangingPunct="1"/>
            <a:endParaRPr lang="en-CA" sz="2400" dirty="0" smtClean="0"/>
          </a:p>
          <a:p>
            <a:pPr eaLnBrk="1" hangingPunct="1"/>
            <a:r>
              <a:rPr lang="en-CA" sz="2400" dirty="0" smtClean="0"/>
              <a:t>Unfortunately, the authority, resources and access to solve these problems reside at the national level where there is often a lack of understanding of the full impact of the issues or concern to address them (</a:t>
            </a:r>
            <a:r>
              <a:rPr lang="en-CA" sz="2400" dirty="0" err="1" smtClean="0"/>
              <a:t>Thakur</a:t>
            </a:r>
            <a:r>
              <a:rPr lang="en-CA" sz="2400" dirty="0" smtClean="0"/>
              <a:t> &amp; Van </a:t>
            </a:r>
            <a:r>
              <a:rPr lang="en-CA" sz="2400" dirty="0" err="1" smtClean="0"/>
              <a:t>Langenhove</a:t>
            </a:r>
            <a:r>
              <a:rPr lang="en-CA" sz="2400" dirty="0" smtClean="0"/>
              <a:t>, 2006). </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From a business perspective globalization proceeds because:</a:t>
            </a: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Companies try to buy, sell and produce in foreign markets.</a:t>
            </a:r>
          </a:p>
          <a:p>
            <a:pP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Why??</a:t>
            </a:r>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Healthcare</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1. A decade ago the idea that medical procedures might move offshore was unthinkable.  Today it is a reality.  What trends have facilitated this process?  Is the globalization of health care good or bad for the American economy?  </a:t>
            </a:r>
            <a:endParaRPr lang="en-CA" sz="2000" dirty="0" smtClean="0"/>
          </a:p>
          <a:p>
            <a:pPr>
              <a:buNone/>
            </a:pPr>
            <a:r>
              <a:rPr lang="en-US" sz="2000" dirty="0" smtClean="0"/>
              <a:t> </a:t>
            </a:r>
            <a:endParaRPr lang="en-CA" sz="2000" dirty="0" smtClean="0"/>
          </a:p>
          <a:p>
            <a:pPr>
              <a:buNone/>
            </a:pPr>
            <a:r>
              <a:rPr lang="en-US" sz="2000" dirty="0" smtClean="0"/>
              <a:t>2. Is the globalization of health care good or bad for patients? Who might benefit from the globalization of health care?  Who might lose?</a:t>
            </a:r>
            <a:endParaRPr lang="en-CA" sz="2000" dirty="0" smtClean="0"/>
          </a:p>
          <a:p>
            <a:pPr>
              <a:buNone/>
            </a:pPr>
            <a:r>
              <a:rPr lang="en-US" sz="2000" dirty="0" smtClean="0"/>
              <a:t> </a:t>
            </a:r>
            <a:endParaRPr lang="en-CA" sz="2000" dirty="0" smtClean="0"/>
          </a:p>
          <a:p>
            <a:pPr>
              <a:buNone/>
            </a:pPr>
            <a:r>
              <a:rPr lang="en-US" sz="2000" dirty="0" smtClean="0"/>
              <a:t>3. How might a universal health insurance program change the current trends in the health care industry?  In your opinion, are programs like that offered by Aetna to have surgery conducted in another country truly viable? </a:t>
            </a: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 </a:t>
            </a:r>
            <a:br>
              <a:rPr lang="en-US" b="1" dirty="0" smtClean="0">
                <a:latin typeface="Cambria" pitchFamily="18" charset="0"/>
              </a:rPr>
            </a:br>
            <a:r>
              <a:rPr lang="en-US" b="1" dirty="0" smtClean="0">
                <a:latin typeface="Cambria" pitchFamily="18" charset="0"/>
              </a:rPr>
              <a:t>Two Key Business Aspects </a:t>
            </a:r>
            <a:endParaRPr lang="en-CA" dirty="0"/>
          </a:p>
        </p:txBody>
      </p:sp>
      <p:sp>
        <p:nvSpPr>
          <p:cNvPr id="3" name="Content Placeholder 2"/>
          <p:cNvSpPr>
            <a:spLocks noGrp="1"/>
          </p:cNvSpPr>
          <p:nvPr>
            <p:ph idx="1"/>
          </p:nvPr>
        </p:nvSpPr>
        <p:spPr>
          <a:xfrm>
            <a:off x="395536" y="1556792"/>
            <a:ext cx="8229600" cy="4530725"/>
          </a:xfrm>
        </p:spPr>
        <p:txBody>
          <a:bodyPr/>
          <a:lstStyle/>
          <a:p>
            <a:pPr eaLnBrk="1" hangingPunct="1"/>
            <a:endParaRPr lang="en-US" sz="2400" dirty="0" smtClean="0"/>
          </a:p>
          <a:p>
            <a:pPr>
              <a:buNone/>
            </a:pPr>
            <a:endParaRPr lang="en-CA" sz="1000" dirty="0" smtClean="0">
              <a:effectLst/>
            </a:endParaRPr>
          </a:p>
          <a:p>
            <a:pPr>
              <a:buNone/>
            </a:pPr>
            <a:endParaRPr lang="en-CA" sz="1000" dirty="0" smtClean="0">
              <a:effectLst/>
            </a:endParaRPr>
          </a:p>
          <a:p>
            <a:pPr algn="ctr">
              <a:buNone/>
            </a:pPr>
            <a:r>
              <a:rPr lang="en-US" sz="4000" b="1" dirty="0" smtClean="0">
                <a:latin typeface="Cambria" pitchFamily="18" charset="0"/>
              </a:rPr>
              <a:t>Globalization of Markets</a:t>
            </a:r>
          </a:p>
          <a:p>
            <a:pPr algn="ctr">
              <a:buNone/>
            </a:pPr>
            <a:r>
              <a:rPr lang="en-US" sz="4000" b="1" dirty="0" smtClean="0">
                <a:effectLst/>
                <a:latin typeface="Cambria" pitchFamily="18" charset="0"/>
              </a:rPr>
              <a:t>And </a:t>
            </a:r>
          </a:p>
          <a:p>
            <a:pPr algn="ctr">
              <a:buNone/>
            </a:pPr>
            <a:r>
              <a:rPr lang="en-US" sz="4000" b="1" dirty="0" smtClean="0">
                <a:effectLst/>
                <a:latin typeface="Cambria" pitchFamily="18" charset="0"/>
              </a:rPr>
              <a:t>Globalization of Production</a:t>
            </a:r>
            <a:endParaRPr lang="en-CA" sz="4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Historically distinct and separate national markets are merging </a:t>
            </a:r>
          </a:p>
          <a:p>
            <a:pPr eaLnBrk="1" hangingPunct="1"/>
            <a:endParaRPr lang="en-US" dirty="0" smtClean="0"/>
          </a:p>
          <a:p>
            <a:pPr eaLnBrk="1" hangingPunct="1"/>
            <a:r>
              <a:rPr lang="en-US" dirty="0" smtClean="0"/>
              <a:t>It no longer fully makes sense to talk about the “German market” or the “American market”</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Instead, there is “global market” emerging</a:t>
            </a:r>
          </a:p>
          <a:p>
            <a:pPr lvl="1" eaLnBrk="1" hangingPunct="1"/>
            <a:endParaRPr lang="en-US" dirty="0" smtClean="0"/>
          </a:p>
          <a:p>
            <a:pPr lvl="1" eaLnBrk="1" hangingPunct="1"/>
            <a:r>
              <a:rPr lang="en-US" dirty="0" smtClean="0"/>
              <a:t>falling trade barriers make it easier to sell globally</a:t>
            </a:r>
          </a:p>
          <a:p>
            <a:pPr lvl="1" eaLnBrk="1" hangingPunct="1"/>
            <a:endParaRPr lang="en-US" dirty="0" smtClean="0"/>
          </a:p>
          <a:p>
            <a:pPr lvl="1" eaLnBrk="1" hangingPunct="1"/>
            <a:r>
              <a:rPr lang="en-US" dirty="0" smtClean="0"/>
              <a:t>consumers’ tastes and preferences are converging on some global norm</a:t>
            </a:r>
          </a:p>
          <a:p>
            <a:pPr lvl="1" eaLnBrk="1" hangingPunct="1"/>
            <a:endParaRPr lang="en-US" dirty="0" smtClean="0"/>
          </a:p>
          <a:p>
            <a:pPr lvl="1" eaLnBrk="1" hangingPunct="1"/>
            <a:r>
              <a:rPr lang="en-US" dirty="0" smtClean="0"/>
              <a:t>firms promote the trend by offering the same basic products worldwide (e.g. Coca-cola)</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Production</a:t>
            </a:r>
            <a:endParaRPr lang="en-CA" dirty="0"/>
          </a:p>
        </p:txBody>
      </p:sp>
      <p:sp>
        <p:nvSpPr>
          <p:cNvPr id="3" name="Content Placeholder 2"/>
          <p:cNvSpPr>
            <a:spLocks noGrp="1"/>
          </p:cNvSpPr>
          <p:nvPr>
            <p:ph idx="1"/>
          </p:nvPr>
        </p:nvSpPr>
        <p:spPr/>
        <p:txBody>
          <a:bodyPr/>
          <a:lstStyle/>
          <a:p>
            <a:pPr eaLnBrk="1" hangingPunct="1">
              <a:lnSpc>
                <a:spcPct val="90000"/>
              </a:lnSpc>
            </a:pPr>
            <a:r>
              <a:rPr lang="en-US" dirty="0" smtClean="0"/>
              <a:t>Firms source goods and services from locations around the globe to capitalize on national differences in the cost and quality </a:t>
            </a:r>
            <a:r>
              <a:rPr lang="en-US" dirty="0" smtClean="0">
                <a:effectLst>
                  <a:outerShdw blurRad="38100" dist="38100" dir="2700000" algn="tl">
                    <a:srgbClr val="000000">
                      <a:alpha val="43137"/>
                    </a:srgbClr>
                  </a:outerShdw>
                </a:effectLst>
              </a:rPr>
              <a:t>of</a:t>
            </a:r>
            <a:r>
              <a:rPr lang="en-US" dirty="0" smtClean="0">
                <a:effectLst/>
              </a:rPr>
              <a:t> </a:t>
            </a:r>
            <a:r>
              <a:rPr lang="en-US" b="1" dirty="0" smtClean="0">
                <a:effectLst/>
              </a:rPr>
              <a:t>Factors of Production</a:t>
            </a:r>
            <a:r>
              <a:rPr lang="en-US" dirty="0" smtClean="0">
                <a:effectLst/>
              </a:rPr>
              <a:t> </a:t>
            </a:r>
            <a:r>
              <a:rPr lang="en-US" dirty="0" smtClean="0">
                <a:effectLst>
                  <a:outerShdw blurRad="38100" dist="38100" dir="2700000" algn="tl">
                    <a:srgbClr val="000000">
                      <a:alpha val="43137"/>
                    </a:srgbClr>
                  </a:outerShdw>
                </a:effectLst>
              </a:rPr>
              <a:t>like land, labor, </a:t>
            </a:r>
            <a:r>
              <a:rPr lang="en-US" dirty="0" smtClean="0"/>
              <a:t>and capital</a:t>
            </a:r>
          </a:p>
          <a:p>
            <a:pPr eaLnBrk="1" hangingPunct="1">
              <a:lnSpc>
                <a:spcPct val="90000"/>
              </a:lnSpc>
            </a:pPr>
            <a:endParaRPr lang="en-US" dirty="0" smtClean="0"/>
          </a:p>
          <a:p>
            <a:pPr eaLnBrk="1" hangingPunct="1">
              <a:lnSpc>
                <a:spcPct val="90000"/>
              </a:lnSpc>
            </a:pPr>
            <a:r>
              <a:rPr lang="en-US" dirty="0" smtClean="0"/>
              <a:t>Companies can </a:t>
            </a:r>
          </a:p>
          <a:p>
            <a:pPr lvl="1" eaLnBrk="1" hangingPunct="1">
              <a:lnSpc>
                <a:spcPct val="90000"/>
              </a:lnSpc>
            </a:pPr>
            <a:r>
              <a:rPr lang="en-US" dirty="0" smtClean="0"/>
              <a:t>lower their overall cost structure </a:t>
            </a:r>
          </a:p>
          <a:p>
            <a:pPr lvl="1" eaLnBrk="1" hangingPunct="1">
              <a:lnSpc>
                <a:spcPct val="90000"/>
              </a:lnSpc>
            </a:pPr>
            <a:r>
              <a:rPr lang="en-US" dirty="0" smtClean="0"/>
              <a:t>improve the quality or functionality of their product offering, especially for foreign markets</a:t>
            </a:r>
          </a:p>
          <a:p>
            <a:endParaRPr lang="en-CA" sz="1000" dirty="0" smtClean="0"/>
          </a:p>
          <a:p>
            <a:endParaRPr lang="en-CA" sz="1000" dirty="0" smtClean="0"/>
          </a:p>
          <a:p>
            <a:endParaRPr lang="en-CA" sz="1000" dirty="0" smtClean="0"/>
          </a:p>
          <a:p>
            <a:pPr lvl="0">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3200" dirty="0" smtClean="0"/>
              <a:t>Global Institutions</a:t>
            </a:r>
          </a:p>
          <a:p>
            <a:pPr lvl="1" eaLnBrk="1" hangingPunct="1">
              <a:lnSpc>
                <a:spcPct val="90000"/>
              </a:lnSpc>
            </a:pPr>
            <a:endParaRPr lang="en-US" sz="2800" dirty="0" smtClean="0"/>
          </a:p>
          <a:p>
            <a:pPr lvl="1" eaLnBrk="1" hangingPunct="1">
              <a:lnSpc>
                <a:spcPct val="90000"/>
              </a:lnSpc>
            </a:pPr>
            <a:r>
              <a:rPr lang="en-US" sz="2800" dirty="0" smtClean="0"/>
              <a:t>help manage, regulate, and police the global marketplace</a:t>
            </a:r>
          </a:p>
          <a:p>
            <a:pPr lvl="1" eaLnBrk="1" hangingPunct="1">
              <a:lnSpc>
                <a:spcPct val="90000"/>
              </a:lnSpc>
            </a:pPr>
            <a:endParaRPr lang="en-US" sz="2800" dirty="0" smtClean="0"/>
          </a:p>
          <a:p>
            <a:pPr lvl="1" eaLnBrk="1" hangingPunct="1">
              <a:lnSpc>
                <a:spcPct val="90000"/>
              </a:lnSpc>
            </a:pPr>
            <a:r>
              <a:rPr lang="en-US" sz="2800" dirty="0" smtClean="0"/>
              <a:t>promote the establishment of multinational treaties to govern the global business system</a:t>
            </a: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2400" dirty="0" smtClean="0"/>
              <a:t>Examples of Global Institutions include:</a:t>
            </a:r>
          </a:p>
          <a:p>
            <a:pPr lvl="1" eaLnBrk="1" hangingPunct="1">
              <a:lnSpc>
                <a:spcPct val="90000"/>
              </a:lnSpc>
            </a:pPr>
            <a:r>
              <a:rPr lang="en-US" dirty="0" smtClean="0">
                <a:effectLst/>
              </a:rPr>
              <a:t>the United Nations (UN)</a:t>
            </a:r>
          </a:p>
          <a:p>
            <a:pPr lvl="1" eaLnBrk="1" hangingPunct="1">
              <a:lnSpc>
                <a:spcPct val="90000"/>
              </a:lnSpc>
            </a:pPr>
            <a:endParaRPr lang="en-US" dirty="0" smtClean="0">
              <a:effectLst/>
            </a:endParaRPr>
          </a:p>
          <a:p>
            <a:pPr lvl="1" eaLnBrk="1" hangingPunct="1">
              <a:lnSpc>
                <a:spcPct val="90000"/>
              </a:lnSpc>
            </a:pPr>
            <a:r>
              <a:rPr lang="en-US" dirty="0" smtClean="0">
                <a:effectLst/>
              </a:rPr>
              <a:t>the General Agreement on Tariffs and Trade (GATT)</a:t>
            </a:r>
          </a:p>
          <a:p>
            <a:pPr lvl="1" eaLnBrk="1" hangingPunct="1">
              <a:lnSpc>
                <a:spcPct val="90000"/>
              </a:lnSpc>
            </a:pPr>
            <a:endParaRPr lang="en-US" dirty="0" smtClean="0">
              <a:effectLst/>
            </a:endParaRPr>
          </a:p>
          <a:p>
            <a:pPr lvl="1" eaLnBrk="1" hangingPunct="1">
              <a:lnSpc>
                <a:spcPct val="90000"/>
              </a:lnSpc>
            </a:pPr>
            <a:r>
              <a:rPr lang="en-US" dirty="0" smtClean="0">
                <a:effectLst/>
              </a:rPr>
              <a:t>the World Trade Organization (WTO)</a:t>
            </a:r>
          </a:p>
          <a:p>
            <a:pPr lvl="1" eaLnBrk="1" hangingPunct="1">
              <a:lnSpc>
                <a:spcPct val="90000"/>
              </a:lnSpc>
            </a:pPr>
            <a:endParaRPr lang="en-US" dirty="0" smtClean="0">
              <a:effectLst/>
            </a:endParaRPr>
          </a:p>
          <a:p>
            <a:pPr lvl="1" eaLnBrk="1" hangingPunct="1">
              <a:lnSpc>
                <a:spcPct val="90000"/>
              </a:lnSpc>
            </a:pPr>
            <a:r>
              <a:rPr lang="en-US" dirty="0" smtClean="0">
                <a:effectLst/>
              </a:rPr>
              <a:t>the International Monetary Fund (IMF)</a:t>
            </a:r>
          </a:p>
          <a:p>
            <a:pPr lvl="1" eaLnBrk="1" hangingPunct="1">
              <a:lnSpc>
                <a:spcPct val="90000"/>
              </a:lnSpc>
            </a:pPr>
            <a:endParaRPr lang="en-US" dirty="0" smtClean="0">
              <a:effectLst/>
            </a:endParaRPr>
          </a:p>
          <a:p>
            <a:pPr lvl="1" eaLnBrk="1" hangingPunct="1">
              <a:lnSpc>
                <a:spcPct val="90000"/>
              </a:lnSpc>
            </a:pPr>
            <a:r>
              <a:rPr lang="en-US" dirty="0" smtClean="0">
                <a:effectLst/>
              </a:rPr>
              <a:t>the World Bank</a:t>
            </a:r>
          </a:p>
          <a:p>
            <a:pPr lvl="1" eaLnBrk="1" hangingPunct="1">
              <a:lnSpc>
                <a:spcPct val="90000"/>
              </a:lnSpc>
            </a:pPr>
            <a:endParaRPr lang="en-US" dirty="0" smtClean="0">
              <a:effectLst/>
            </a:endParaRP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p>
          <a:p>
            <a:pPr lvl="1" eaLnBrk="1" hangingPunct="1">
              <a:lnSpc>
                <a:spcPct val="80000"/>
              </a:lnSpc>
            </a:pPr>
            <a:endParaRPr lang="en-US" dirty="0" smtClean="0">
              <a:effectLst/>
            </a:endParaRPr>
          </a:p>
          <a:p>
            <a:pPr lvl="1" eaLnBrk="1" hangingPunct="1">
              <a:lnSpc>
                <a:spcPct val="80000"/>
              </a:lnSpc>
            </a:pPr>
            <a:r>
              <a:rPr lang="en-US" dirty="0" smtClean="0">
                <a:effectLst/>
              </a:rPr>
              <a:t>tries to maintains international peace and security</a:t>
            </a:r>
          </a:p>
          <a:p>
            <a:pPr lvl="1" eaLnBrk="1" hangingPunct="1">
              <a:lnSpc>
                <a:spcPct val="80000"/>
              </a:lnSpc>
            </a:pPr>
            <a:endParaRPr lang="en-US" dirty="0" smtClean="0">
              <a:effectLst/>
            </a:endParaRPr>
          </a:p>
          <a:p>
            <a:pPr lvl="1" eaLnBrk="1" hangingPunct="1">
              <a:lnSpc>
                <a:spcPct val="80000"/>
              </a:lnSpc>
            </a:pPr>
            <a:r>
              <a:rPr lang="en-US" dirty="0" smtClean="0">
                <a:effectLst/>
              </a:rPr>
              <a:t>develops friendly relations among nations</a:t>
            </a:r>
          </a:p>
          <a:p>
            <a:pPr lvl="1" eaLnBrk="1" hangingPunct="1">
              <a:lnSpc>
                <a:spcPct val="80000"/>
              </a:lnSpc>
            </a:pPr>
            <a:endParaRPr lang="en-US" dirty="0" smtClean="0">
              <a:effectLst/>
            </a:endParaRPr>
          </a:p>
          <a:p>
            <a:pPr lvl="1" eaLnBrk="1" hangingPunct="1">
              <a:lnSpc>
                <a:spcPct val="80000"/>
              </a:lnSpc>
            </a:pPr>
            <a:r>
              <a:rPr lang="en-US" dirty="0" smtClean="0">
                <a:effectLst/>
              </a:rPr>
              <a:t>cooperates in solving international problems and in promoting respect for human rights</a:t>
            </a:r>
          </a:p>
          <a:p>
            <a:pPr lvl="1" eaLnBrk="1" hangingPunct="1">
              <a:lnSpc>
                <a:spcPct val="80000"/>
              </a:lnSpc>
            </a:pPr>
            <a:endParaRPr lang="en-US" dirty="0" smtClean="0">
              <a:effectLst/>
            </a:endParaRPr>
          </a:p>
          <a:p>
            <a:pPr lvl="1" eaLnBrk="1" hangingPunct="1">
              <a:lnSpc>
                <a:spcPct val="80000"/>
              </a:lnSpc>
            </a:pPr>
            <a:r>
              <a:rPr lang="en-US" dirty="0" smtClean="0">
                <a:effectLst/>
              </a:rPr>
              <a:t>is a center for harmonizing the actions of nations</a:t>
            </a:r>
            <a:endParaRPr lang="en-CA" sz="32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endParaRPr lang="en-US" sz="6600" dirty="0" smtClean="0">
              <a:effectLst/>
            </a:endParaRPr>
          </a:p>
          <a:p>
            <a:pPr lvl="1" eaLnBrk="1" hangingPunct="1">
              <a:lnSpc>
                <a:spcPct val="80000"/>
              </a:lnSpc>
            </a:pPr>
            <a:r>
              <a:rPr lang="en-CA" sz="2800" dirty="0" smtClean="0"/>
              <a:t>its effectiveness has been hampered by organizational issues and the competing agendas of member states.</a:t>
            </a:r>
          </a:p>
          <a:p>
            <a:pPr lvl="1" eaLnBrk="1" hangingPunct="1">
              <a:lnSpc>
                <a:spcPct val="80000"/>
              </a:lnSpc>
            </a:pPr>
            <a:endParaRPr lang="en-CA" sz="2800" dirty="0" smtClean="0"/>
          </a:p>
          <a:p>
            <a:pPr lvl="1" eaLnBrk="1" hangingPunct="1">
              <a:lnSpc>
                <a:spcPct val="80000"/>
              </a:lnSpc>
            </a:pPr>
            <a:r>
              <a:rPr lang="en-CA" sz="2800" dirty="0" smtClean="0"/>
              <a:t>“interest in the theory and practice of global governance reflect growing despair over the mismatch between the over-development of a global economy and what we might call the under-development of a global policy” (</a:t>
            </a:r>
            <a:r>
              <a:rPr lang="en-CA" sz="2800" dirty="0" err="1" smtClean="0"/>
              <a:t>Higgott</a:t>
            </a:r>
            <a:r>
              <a:rPr lang="en-CA" sz="2800" dirty="0" smtClean="0"/>
              <a:t>, 2005).    </a:t>
            </a:r>
          </a:p>
          <a:p>
            <a:pPr lvl="1" eaLnBrk="1" hangingPunct="1">
              <a:lnSpc>
                <a:spcPct val="80000"/>
              </a:lnSpc>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World Trade Organization (WTO) </a:t>
            </a:r>
            <a:r>
              <a:rPr lang="en-US" dirty="0" smtClean="0">
                <a:effectLst/>
              </a:rPr>
              <a:t> (like its predecessor </a:t>
            </a:r>
            <a:r>
              <a:rPr lang="en-US" b="1" dirty="0" smtClean="0">
                <a:effectLst/>
              </a:rPr>
              <a:t>GATT</a:t>
            </a:r>
            <a:r>
              <a:rPr lang="en-US" dirty="0" smtClean="0">
                <a:effectLst/>
              </a:rPr>
              <a:t>) </a:t>
            </a:r>
          </a:p>
          <a:p>
            <a:pPr lvl="1" eaLnBrk="1" hangingPunct="1">
              <a:lnSpc>
                <a:spcPct val="80000"/>
              </a:lnSpc>
            </a:pPr>
            <a:endParaRPr lang="en-US" dirty="0" smtClean="0">
              <a:effectLst/>
            </a:endParaRPr>
          </a:p>
          <a:p>
            <a:pPr lvl="1" eaLnBrk="1" hangingPunct="1">
              <a:lnSpc>
                <a:spcPct val="80000"/>
              </a:lnSpc>
            </a:pPr>
            <a:r>
              <a:rPr lang="en-US" dirty="0" smtClean="0">
                <a:effectLst/>
              </a:rPr>
              <a:t>polices the world trading system (that individual nations have already agreed to)</a:t>
            </a:r>
          </a:p>
          <a:p>
            <a:pPr lvl="1" eaLnBrk="1" hangingPunct="1">
              <a:lnSpc>
                <a:spcPct val="80000"/>
              </a:lnSpc>
            </a:pPr>
            <a:endParaRPr lang="en-US" dirty="0" smtClean="0">
              <a:effectLst/>
            </a:endParaRPr>
          </a:p>
          <a:p>
            <a:pPr lvl="1" eaLnBrk="1" hangingPunct="1">
              <a:lnSpc>
                <a:spcPct val="80000"/>
              </a:lnSpc>
            </a:pPr>
            <a:r>
              <a:rPr lang="en-US" dirty="0" smtClean="0">
                <a:effectLst/>
              </a:rPr>
              <a:t>makes sure that nation-states adhere to the rules laid down in trade treaties </a:t>
            </a:r>
          </a:p>
          <a:p>
            <a:pPr lvl="1" eaLnBrk="1" hangingPunct="1">
              <a:lnSpc>
                <a:spcPct val="80000"/>
              </a:lnSpc>
            </a:pPr>
            <a:endParaRPr lang="en-US" dirty="0" smtClean="0">
              <a:effectLst/>
            </a:endParaRPr>
          </a:p>
          <a:p>
            <a:pPr lvl="1" eaLnBrk="1" hangingPunct="1">
              <a:lnSpc>
                <a:spcPct val="80000"/>
              </a:lnSpc>
            </a:pPr>
            <a:r>
              <a:rPr lang="en-US" dirty="0" smtClean="0">
                <a:effectLst/>
              </a:rPr>
              <a:t>promotes lower barriers to trade and investment</a:t>
            </a: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World Trade Organization</a:t>
            </a:r>
            <a:endParaRPr lang="en-US" dirty="0" smtClean="0">
              <a:effectLst/>
            </a:endParaRPr>
          </a:p>
          <a:p>
            <a:pPr lvl="1" eaLnBrk="1" hangingPunct="1">
              <a:lnSpc>
                <a:spcPct val="80000"/>
              </a:lnSpc>
            </a:pPr>
            <a:r>
              <a:rPr lang="en-CA" sz="2600" dirty="0" smtClean="0"/>
              <a:t>It is a forum for governments to negotiate trade agreements. </a:t>
            </a:r>
          </a:p>
          <a:p>
            <a:pPr lvl="1" eaLnBrk="1" hangingPunct="1">
              <a:lnSpc>
                <a:spcPct val="80000"/>
              </a:lnSpc>
            </a:pPr>
            <a:endParaRPr lang="en-CA" sz="2600" dirty="0" smtClean="0"/>
          </a:p>
          <a:p>
            <a:pPr lvl="1" eaLnBrk="1" hangingPunct="1">
              <a:lnSpc>
                <a:spcPct val="80000"/>
              </a:lnSpc>
            </a:pPr>
            <a:r>
              <a:rPr lang="en-CA" sz="2600" dirty="0" smtClean="0"/>
              <a:t>It is a place for them to settle trade disputes. </a:t>
            </a:r>
          </a:p>
          <a:p>
            <a:pPr lvl="1" eaLnBrk="1" hangingPunct="1">
              <a:lnSpc>
                <a:spcPct val="80000"/>
              </a:lnSpc>
            </a:pPr>
            <a:endParaRPr lang="en-CA" sz="2600" dirty="0" smtClean="0"/>
          </a:p>
          <a:p>
            <a:pPr lvl="1" eaLnBrk="1" hangingPunct="1">
              <a:lnSpc>
                <a:spcPct val="80000"/>
              </a:lnSpc>
            </a:pPr>
            <a:r>
              <a:rPr lang="en-CA" sz="2600" dirty="0" smtClean="0"/>
              <a:t>It operates a system of trade rules. </a:t>
            </a:r>
          </a:p>
          <a:p>
            <a:pPr lvl="1" eaLnBrk="1" hangingPunct="1">
              <a:lnSpc>
                <a:spcPct val="80000"/>
              </a:lnSpc>
            </a:pPr>
            <a:endParaRPr lang="en-CA" sz="2600" dirty="0" smtClean="0"/>
          </a:p>
          <a:p>
            <a:pPr lvl="1" eaLnBrk="1" hangingPunct="1">
              <a:lnSpc>
                <a:spcPct val="80000"/>
              </a:lnSpc>
            </a:pPr>
            <a:r>
              <a:rPr lang="en-CA" sz="2600" dirty="0" smtClean="0"/>
              <a:t>Essentially, the WTO is a place where member governments try to sort out the trade problems they face with each other (WTO, 2011).</a:t>
            </a: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196752"/>
            <a:ext cx="8229600" cy="4530725"/>
          </a:xfrm>
        </p:spPr>
        <p:txBody>
          <a:bodyPr/>
          <a:lstStyle/>
          <a:p>
            <a:pPr eaLnBrk="1" hangingPunct="1">
              <a:lnSpc>
                <a:spcPct val="80000"/>
              </a:lnSpc>
              <a:buNone/>
            </a:pPr>
            <a:r>
              <a:rPr lang="en-US" sz="2600" dirty="0" smtClean="0">
                <a:effectLst>
                  <a:outerShdw blurRad="38100" dist="38100" dir="2700000" algn="tl">
                    <a:srgbClr val="000000">
                      <a:alpha val="43137"/>
                    </a:srgbClr>
                  </a:outerShdw>
                </a:effectLst>
              </a:rPr>
              <a:t>The </a:t>
            </a:r>
            <a:r>
              <a:rPr lang="en-US" sz="2600" b="1" dirty="0" smtClean="0">
                <a:effectLst>
                  <a:outerShdw blurRad="38100" dist="38100" dir="2700000" algn="tl">
                    <a:srgbClr val="000000">
                      <a:alpha val="43137"/>
                    </a:srgbClr>
                  </a:outerShdw>
                </a:effectLst>
              </a:rPr>
              <a:t>International Monetary Fund</a:t>
            </a:r>
            <a:r>
              <a:rPr lang="en-US" sz="2600" dirty="0" smtClean="0">
                <a:effectLst>
                  <a:outerShdw blurRad="38100" dist="38100" dir="2700000" algn="tl">
                    <a:srgbClr val="000000">
                      <a:alpha val="43137"/>
                    </a:srgbClr>
                  </a:outerShdw>
                </a:effectLst>
              </a:rPr>
              <a:t> (1944) tries to maintains order in the international monetary system.</a:t>
            </a:r>
          </a:p>
          <a:p>
            <a:pPr>
              <a:buNone/>
            </a:pPr>
            <a:endParaRPr lang="en-CA" dirty="0" smtClean="0"/>
          </a:p>
          <a:p>
            <a:pPr>
              <a:buNone/>
            </a:pPr>
            <a:r>
              <a:rPr lang="en-CA" sz="2600" dirty="0" smtClean="0"/>
              <a:t>The IMF is an organization of 187 countries working to: </a:t>
            </a:r>
          </a:p>
          <a:p>
            <a:r>
              <a:rPr lang="en-CA" sz="2400" dirty="0" smtClean="0"/>
              <a:t>foster global monetary cooperation</a:t>
            </a:r>
          </a:p>
          <a:p>
            <a:r>
              <a:rPr lang="en-CA" sz="2400" dirty="0" smtClean="0"/>
              <a:t>secure financial stability</a:t>
            </a:r>
          </a:p>
          <a:p>
            <a:r>
              <a:rPr lang="en-CA" sz="2400" dirty="0" smtClean="0"/>
              <a:t>facilitate international trade</a:t>
            </a:r>
          </a:p>
          <a:p>
            <a:r>
              <a:rPr lang="en-CA" sz="2400" dirty="0" smtClean="0"/>
              <a:t>promote high employment and sustainable economic growth</a:t>
            </a:r>
          </a:p>
          <a:p>
            <a:r>
              <a:rPr lang="en-CA" sz="2400" dirty="0" smtClean="0"/>
              <a:t>reduce poverty around the world (IMF, 2011)</a:t>
            </a:r>
            <a:endParaRPr lang="en-US"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412776"/>
            <a:ext cx="8229600" cy="4530725"/>
          </a:xfrm>
        </p:spPr>
        <p:txBody>
          <a:bodyPr/>
          <a:lstStyle/>
          <a:p>
            <a:pPr eaLnBrk="1" hangingPunct="1">
              <a:lnSpc>
                <a:spcPct val="80000"/>
              </a:lnSpc>
            </a:pPr>
            <a:r>
              <a:rPr lang="en-US" sz="2600" dirty="0" smtClean="0">
                <a:effectLst/>
              </a:rPr>
              <a:t>The </a:t>
            </a:r>
            <a:r>
              <a:rPr lang="en-US" sz="2600" b="1" dirty="0" smtClean="0">
                <a:effectLst/>
              </a:rPr>
              <a:t>World Bank</a:t>
            </a:r>
            <a:r>
              <a:rPr lang="en-US" sz="2600" dirty="0" smtClean="0">
                <a:effectLst/>
              </a:rPr>
              <a:t> (1944) promotes economic development.</a:t>
            </a:r>
          </a:p>
          <a:p>
            <a:pPr eaLnBrk="1" hangingPunct="1">
              <a:lnSpc>
                <a:spcPct val="80000"/>
              </a:lnSpc>
            </a:pPr>
            <a:endParaRPr lang="en-CA" sz="2600" dirty="0" smtClean="0"/>
          </a:p>
          <a:p>
            <a:pPr eaLnBrk="1" hangingPunct="1">
              <a:lnSpc>
                <a:spcPct val="80000"/>
              </a:lnSpc>
            </a:pPr>
            <a:r>
              <a:rPr lang="en-CA" sz="2600" dirty="0" smtClean="0"/>
              <a:t>The World Bank is a vital source of financial and technical assistance to developing countries around the world. </a:t>
            </a:r>
          </a:p>
          <a:p>
            <a:pPr eaLnBrk="1" hangingPunct="1">
              <a:lnSpc>
                <a:spcPct val="80000"/>
              </a:lnSpc>
            </a:pPr>
            <a:endParaRPr lang="en-CA" sz="2600" dirty="0" smtClean="0"/>
          </a:p>
          <a:p>
            <a:pPr eaLnBrk="1" hangingPunct="1">
              <a:lnSpc>
                <a:spcPct val="80000"/>
              </a:lnSpc>
            </a:pPr>
            <a:r>
              <a:rPr lang="en-CA" sz="2600" dirty="0" smtClean="0"/>
              <a:t>It’s mission is to fight poverty with passion and professionalism for lasting results and to help people help themselves and their environment by providing resources, sharing knowledge, building capacity and forging partnerships in the public and private sectors. (World Bank, 2011)</a:t>
            </a:r>
          </a:p>
          <a:p>
            <a:pPr eaLnBrk="1" hangingPunct="1">
              <a:lnSpc>
                <a:spcPct val="80000"/>
              </a:lnSpc>
            </a:pPr>
            <a:endParaRPr lang="en-US"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r>
              <a:rPr lang="en-US" dirty="0" smtClean="0"/>
              <a:t>A decline in barriers to the free flow of goods, services, and capital has occurred since the end of World War II</a:t>
            </a:r>
          </a:p>
          <a:p>
            <a:pPr lvl="1" eaLnBrk="1" hangingPunct="1"/>
            <a:endParaRPr lang="en-US" dirty="0" smtClean="0"/>
          </a:p>
          <a:p>
            <a:pPr lvl="1" eaLnBrk="1" hangingPunct="1"/>
            <a:r>
              <a:rPr lang="en-US" sz="2600" dirty="0" smtClean="0"/>
              <a:t>since 1950, average tariffs have fallen significantly and are now at approx 4 percent</a:t>
            </a:r>
          </a:p>
          <a:p>
            <a:pPr lvl="1" eaLnBrk="1" hangingPunct="1"/>
            <a:endParaRPr lang="en-US" sz="2600" dirty="0" smtClean="0"/>
          </a:p>
          <a:p>
            <a:pPr lvl="1" eaLnBrk="1" hangingPunct="1"/>
            <a:r>
              <a:rPr lang="en-US" sz="2600" dirty="0" smtClean="0"/>
              <a:t>countries have opened their markets to foreign direct investment (FDI)</a:t>
            </a:r>
          </a:p>
          <a:p>
            <a:pPr eaLnBrk="1" hangingPunct="1"/>
            <a:endParaRPr lang="en-US" dirty="0" smtClean="0"/>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Declining Trade Tariffs </a:t>
            </a:r>
            <a:endParaRPr lang="en-CA" b="1" dirty="0"/>
          </a:p>
        </p:txBody>
      </p:sp>
      <p:sp>
        <p:nvSpPr>
          <p:cNvPr id="3" name="Content Placeholder 2"/>
          <p:cNvSpPr>
            <a:spLocks noGrp="1"/>
          </p:cNvSpPr>
          <p:nvPr>
            <p:ph idx="1"/>
          </p:nvPr>
        </p:nvSpPr>
        <p:spPr/>
        <p:txBody>
          <a:bodyPr/>
          <a:lstStyle/>
          <a:p>
            <a:pPr marL="342900" lvl="1" indent="-342900" algn="ctr">
              <a:buClr>
                <a:schemeClr val="hlink"/>
              </a:buClr>
              <a:buSzPct val="60000"/>
              <a:buNone/>
            </a:pPr>
            <a:r>
              <a:rPr lang="en-US" sz="1200" dirty="0" smtClean="0"/>
              <a:t>Average Tariff Rates on Manufactured Products as Percent of Value</a:t>
            </a:r>
          </a:p>
          <a:p>
            <a:endParaRPr lang="en-CA" dirty="0" smtClean="0"/>
          </a:p>
          <a:p>
            <a:endParaRPr lang="en-CA" dirty="0" smtClean="0"/>
          </a:p>
          <a:p>
            <a:endParaRPr lang="en-CA" dirty="0" smtClean="0"/>
          </a:p>
          <a:p>
            <a:endParaRPr lang="en-CA" dirty="0" smtClean="0"/>
          </a:p>
          <a:p>
            <a:endParaRPr lang="en-CA" dirty="0" smtClean="0"/>
          </a:p>
          <a:p>
            <a:endParaRPr lang="en-CA" dirty="0" smtClean="0"/>
          </a:p>
          <a:p>
            <a:endParaRPr lang="en-CA" dirty="0" smtClean="0"/>
          </a:p>
          <a:p>
            <a:pPr>
              <a:buNone/>
            </a:pPr>
            <a:endParaRPr lang="en-CA" dirty="0" smtClean="0"/>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pic>
        <p:nvPicPr>
          <p:cNvPr id="6" name="Picture 6"/>
          <p:cNvPicPr>
            <a:picLocks noChangeAspect="1" noChangeArrowheads="1"/>
          </p:cNvPicPr>
          <p:nvPr/>
        </p:nvPicPr>
        <p:blipFill>
          <a:blip r:embed="rId2" cstate="print"/>
          <a:srcRect/>
          <a:stretch>
            <a:fillRect/>
          </a:stretch>
        </p:blipFill>
        <p:spPr bwMode="auto">
          <a:xfrm>
            <a:off x="944563" y="1924050"/>
            <a:ext cx="7253287" cy="30099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r>
              <a:rPr lang="en-US" sz="3200" dirty="0" smtClean="0"/>
              <a:t>Technological change </a:t>
            </a:r>
          </a:p>
          <a:p>
            <a:pPr lvl="1" eaLnBrk="1" hangingPunct="1"/>
            <a:endParaRPr lang="en-US" sz="2800" dirty="0" smtClean="0"/>
          </a:p>
          <a:p>
            <a:pPr lvl="1" eaLnBrk="1" hangingPunct="1"/>
            <a:r>
              <a:rPr lang="en-US" sz="2800" dirty="0" smtClean="0"/>
              <a:t>Microprocessor capability increasing</a:t>
            </a:r>
          </a:p>
          <a:p>
            <a:pPr lvl="1" eaLnBrk="1" hangingPunct="1"/>
            <a:endParaRPr lang="en-US" sz="2800" dirty="0" smtClean="0"/>
          </a:p>
          <a:p>
            <a:pPr lvl="1" eaLnBrk="1" hangingPunct="1"/>
            <a:r>
              <a:rPr lang="en-US" sz="2800" dirty="0" smtClean="0"/>
              <a:t>Telecommunications including the Internet</a:t>
            </a:r>
          </a:p>
          <a:p>
            <a:pPr lvl="1" eaLnBrk="1" hangingPunct="1"/>
            <a:endParaRPr lang="en-US" sz="2800" dirty="0" smtClean="0"/>
          </a:p>
          <a:p>
            <a:pPr lvl="1" eaLnBrk="1" hangingPunct="1"/>
            <a:r>
              <a:rPr lang="en-US" sz="2800" dirty="0" smtClean="0"/>
              <a:t>Transportation technology </a:t>
            </a: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effectLst/>
              </a:rPr>
              <a:t>Lower barriers to trade and investment mean firms can:</a:t>
            </a:r>
          </a:p>
          <a:p>
            <a:pPr lvl="1" eaLnBrk="1" hangingPunct="1">
              <a:lnSpc>
                <a:spcPct val="90000"/>
              </a:lnSpc>
            </a:pPr>
            <a:endParaRPr lang="en-US" dirty="0" smtClean="0">
              <a:effectLst/>
            </a:endParaRPr>
          </a:p>
          <a:p>
            <a:pPr lvl="1" eaLnBrk="1" hangingPunct="1">
              <a:lnSpc>
                <a:spcPct val="90000"/>
              </a:lnSpc>
            </a:pPr>
            <a:r>
              <a:rPr lang="en-US" dirty="0" smtClean="0">
                <a:effectLst/>
              </a:rPr>
              <a:t>view the world, rather than a single country, as their market</a:t>
            </a:r>
          </a:p>
          <a:p>
            <a:pPr lvl="1" eaLnBrk="1" hangingPunct="1">
              <a:lnSpc>
                <a:spcPct val="90000"/>
              </a:lnSpc>
            </a:pPr>
            <a:endParaRPr lang="en-US" dirty="0" smtClean="0">
              <a:effectLst/>
            </a:endParaRPr>
          </a:p>
          <a:p>
            <a:pPr lvl="1" eaLnBrk="1" hangingPunct="1">
              <a:lnSpc>
                <a:spcPct val="90000"/>
              </a:lnSpc>
            </a:pPr>
            <a:r>
              <a:rPr lang="en-US" dirty="0" smtClean="0">
                <a:effectLst/>
              </a:rPr>
              <a:t>base production in the optimal location for that activity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lower transportation costs  - firms can disperse production to economical, geographically separate locations</a:t>
            </a:r>
          </a:p>
          <a:p>
            <a:pPr lvl="1" eaLnBrk="1" hangingPunct="1">
              <a:lnSpc>
                <a:spcPct val="90000"/>
              </a:lnSpc>
            </a:pPr>
            <a:endParaRPr lang="en-US" dirty="0" smtClean="0"/>
          </a:p>
          <a:p>
            <a:pPr lvl="1" eaLnBrk="1" hangingPunct="1">
              <a:lnSpc>
                <a:spcPct val="90000"/>
              </a:lnSpc>
            </a:pPr>
            <a:r>
              <a:rPr lang="en-US" dirty="0" smtClean="0"/>
              <a:t>lower information processing and communication costs - firms can create and manage globally dispersed production systems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a:xfrm>
            <a:off x="683568" y="188640"/>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 cost global communications networks  - help create an electronic global marketplace</a:t>
            </a:r>
          </a:p>
          <a:p>
            <a:pPr lvl="1" eaLnBrk="1" hangingPunct="1">
              <a:lnSpc>
                <a:spcPct val="90000"/>
              </a:lnSpc>
            </a:pPr>
            <a:endParaRPr lang="en-US" dirty="0" smtClean="0"/>
          </a:p>
          <a:p>
            <a:pPr lvl="1" eaLnBrk="1" hangingPunct="1">
              <a:lnSpc>
                <a:spcPct val="90000"/>
              </a:lnSpc>
            </a:pPr>
            <a:r>
              <a:rPr lang="en-US" dirty="0" smtClean="0"/>
              <a:t>low-cost transportation  - help create global markets</a:t>
            </a:r>
          </a:p>
          <a:p>
            <a:pPr lvl="1" eaLnBrk="1" hangingPunct="1">
              <a:lnSpc>
                <a:spcPct val="90000"/>
              </a:lnSpc>
            </a:pPr>
            <a:endParaRPr lang="en-US" dirty="0" smtClean="0"/>
          </a:p>
          <a:p>
            <a:pPr lvl="1" eaLnBrk="1" hangingPunct="1">
              <a:lnSpc>
                <a:spcPct val="90000"/>
              </a:lnSpc>
            </a:pPr>
            <a:r>
              <a:rPr lang="en-US" dirty="0" smtClean="0"/>
              <a:t>global communication networks and global media  - create a worldwide culture, and a global market for consumer products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There has been a drastic change in the demographics of the world economy in the last 30 years</a:t>
            </a:r>
          </a:p>
          <a:p>
            <a:pPr marL="533400" indent="-533400" eaLnBrk="1" hangingPunct="1">
              <a:lnSpc>
                <a:spcPct val="90000"/>
              </a:lnSpc>
            </a:pPr>
            <a:endParaRPr lang="en-US" sz="2400" dirty="0" smtClean="0"/>
          </a:p>
          <a:p>
            <a:pPr marL="533400" indent="-533400" eaLnBrk="1" hangingPunct="1">
              <a:lnSpc>
                <a:spcPct val="90000"/>
              </a:lnSpc>
              <a:buNone/>
            </a:pPr>
            <a:r>
              <a:rPr lang="en-US" sz="2400" dirty="0" smtClean="0"/>
              <a:t>Four trends are important: </a:t>
            </a:r>
          </a:p>
          <a:p>
            <a:pPr marL="533400" indent="-533400" eaLnBrk="1" hangingPunct="1">
              <a:lnSpc>
                <a:spcPct val="90000"/>
              </a:lnSpc>
              <a:buSzPct val="100000"/>
              <a:buFont typeface="Wingdings" pitchFamily="2" charset="2"/>
              <a:buAutoNum type="arabicPeriod"/>
            </a:pPr>
            <a:r>
              <a:rPr lang="en-US" sz="2400" dirty="0" smtClean="0"/>
              <a:t>the Changing World Output and World Trade Picture</a:t>
            </a:r>
          </a:p>
          <a:p>
            <a:pPr marL="533400" indent="-533400" eaLnBrk="1" hangingPunct="1">
              <a:lnSpc>
                <a:spcPct val="90000"/>
              </a:lnSpc>
              <a:buSzPct val="100000"/>
              <a:buFont typeface="Wingdings" pitchFamily="2" charset="2"/>
              <a:buAutoNum type="arabicPeriod"/>
            </a:pPr>
            <a:r>
              <a:rPr lang="en-US" sz="2400" dirty="0" smtClean="0"/>
              <a:t>the Changing Foreign Direct Investment Picture</a:t>
            </a:r>
          </a:p>
          <a:p>
            <a:pPr marL="533400" indent="-533400" eaLnBrk="1" hangingPunct="1">
              <a:lnSpc>
                <a:spcPct val="90000"/>
              </a:lnSpc>
              <a:buSzPct val="100000"/>
              <a:buFont typeface="Wingdings" pitchFamily="2" charset="2"/>
              <a:buAutoNum type="arabicPeriod"/>
            </a:pPr>
            <a:r>
              <a:rPr lang="en-US" sz="2400" dirty="0" smtClean="0"/>
              <a:t>the Changing Nature of the Multinational Enterprise</a:t>
            </a:r>
          </a:p>
          <a:p>
            <a:pPr marL="533400" indent="-533400" eaLnBrk="1" hangingPunct="1">
              <a:lnSpc>
                <a:spcPct val="90000"/>
              </a:lnSpc>
              <a:buSzPct val="100000"/>
              <a:buFont typeface="Wingdings" pitchFamily="2" charset="2"/>
              <a:buAutoNum type="arabicPeriod"/>
            </a:pPr>
            <a:r>
              <a:rPr lang="en-US" sz="2400" dirty="0" smtClean="0"/>
              <a:t>the Changing World Order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2701D</a:t>
            </a:r>
            <a:endParaRPr lang="en-US"/>
          </a:p>
        </p:txBody>
      </p:sp>
      <p:sp>
        <p:nvSpPr>
          <p:cNvPr id="13316" name="Rectangle 2"/>
          <p:cNvSpPr>
            <a:spLocks noGrp="1" noChangeArrowheads="1"/>
          </p:cNvSpPr>
          <p:nvPr>
            <p:ph type="title"/>
          </p:nvPr>
        </p:nvSpPr>
        <p:spPr>
          <a:xfrm>
            <a:off x="395536" y="260648"/>
            <a:ext cx="8229600" cy="1143000"/>
          </a:xfrm>
        </p:spPr>
        <p:txBody>
          <a:bodyPr/>
          <a:lstStyle/>
          <a:p>
            <a:pPr eaLnBrk="1" hangingPunct="1"/>
            <a:r>
              <a:rPr lang="en-US" b="1" dirty="0" smtClean="0"/>
              <a:t>How Has World Output And </a:t>
            </a:r>
            <a:br>
              <a:rPr lang="en-US" b="1" dirty="0" smtClean="0"/>
            </a:br>
            <a:r>
              <a:rPr lang="en-US" b="1" dirty="0" smtClean="0"/>
              <a:t>World Trade Changed?</a:t>
            </a:r>
          </a:p>
        </p:txBody>
      </p:sp>
      <p:sp>
        <p:nvSpPr>
          <p:cNvPr id="13317" name="Rectangle 3"/>
          <p:cNvSpPr>
            <a:spLocks noGrp="1" noChangeArrowheads="1"/>
          </p:cNvSpPr>
          <p:nvPr>
            <p:ph type="body" idx="1"/>
          </p:nvPr>
        </p:nvSpPr>
        <p:spPr/>
        <p:txBody>
          <a:bodyPr/>
          <a:lstStyle/>
          <a:p>
            <a:pPr eaLnBrk="1" hangingPunct="1">
              <a:lnSpc>
                <a:spcPct val="90000"/>
              </a:lnSpc>
            </a:pPr>
            <a:r>
              <a:rPr lang="en-US" sz="2200" dirty="0" smtClean="0"/>
              <a:t>In 1960, the United States accounted for over 40% of world economic activity</a:t>
            </a:r>
          </a:p>
          <a:p>
            <a:pPr eaLnBrk="1" hangingPunct="1">
              <a:lnSpc>
                <a:spcPct val="90000"/>
              </a:lnSpc>
            </a:pPr>
            <a:endParaRPr lang="en-US" sz="2200" dirty="0" smtClean="0"/>
          </a:p>
          <a:p>
            <a:pPr eaLnBrk="1" hangingPunct="1">
              <a:lnSpc>
                <a:spcPct val="90000"/>
              </a:lnSpc>
            </a:pPr>
            <a:r>
              <a:rPr lang="en-US" sz="2200" dirty="0" smtClean="0"/>
              <a:t>By 2008, the United States accounted for just over 20% of world economic activity</a:t>
            </a:r>
          </a:p>
          <a:p>
            <a:pPr eaLnBrk="1" hangingPunct="1">
              <a:lnSpc>
                <a:spcPct val="90000"/>
              </a:lnSpc>
            </a:pPr>
            <a:endParaRPr lang="en-US" sz="2200" dirty="0" smtClean="0"/>
          </a:p>
          <a:p>
            <a:pPr eaLnBrk="1" hangingPunct="1">
              <a:lnSpc>
                <a:spcPct val="90000"/>
              </a:lnSpc>
            </a:pPr>
            <a:r>
              <a:rPr lang="en-US" sz="2200" dirty="0" smtClean="0"/>
              <a:t>A similar trend occurred in other developed countries</a:t>
            </a:r>
          </a:p>
          <a:p>
            <a:pPr eaLnBrk="1" hangingPunct="1">
              <a:lnSpc>
                <a:spcPct val="90000"/>
              </a:lnSpc>
            </a:pPr>
            <a:endParaRPr lang="en-US" sz="2200" dirty="0" smtClean="0"/>
          </a:p>
          <a:p>
            <a:pPr eaLnBrk="1" hangingPunct="1">
              <a:lnSpc>
                <a:spcPct val="90000"/>
              </a:lnSpc>
            </a:pPr>
            <a:r>
              <a:rPr lang="en-US" sz="2200" dirty="0" smtClean="0"/>
              <a:t>The share of world output accounted for by developing nations is rising and is expected to account for more than 60% of world economic activity by 2020</a:t>
            </a:r>
          </a:p>
          <a:p>
            <a:pPr eaLnBrk="1" hangingPunct="1">
              <a:lnSpc>
                <a:spcPct val="9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In the 1960s, U.S. firms accounted for about two-thirds of worldwide FDI flows</a:t>
            </a:r>
          </a:p>
          <a:p>
            <a:pPr eaLnBrk="1" hangingPunct="1">
              <a:lnSpc>
                <a:spcPct val="90000"/>
              </a:lnSpc>
            </a:pPr>
            <a:endParaRPr lang="en-US" sz="2400" dirty="0" smtClean="0"/>
          </a:p>
          <a:p>
            <a:pPr eaLnBrk="1" hangingPunct="1">
              <a:lnSpc>
                <a:spcPct val="90000"/>
              </a:lnSpc>
            </a:pPr>
            <a:r>
              <a:rPr lang="en-US" sz="2400" dirty="0" smtClean="0"/>
              <a:t>Today, the United States accounts for less than one-fifth of worldwide FDI flows</a:t>
            </a:r>
          </a:p>
          <a:p>
            <a:pPr eaLnBrk="1" hangingPunct="1">
              <a:lnSpc>
                <a:spcPct val="90000"/>
              </a:lnSpc>
            </a:pPr>
            <a:endParaRPr lang="en-US" sz="2400" dirty="0" smtClean="0"/>
          </a:p>
          <a:p>
            <a:pPr eaLnBrk="1" hangingPunct="1">
              <a:lnSpc>
                <a:spcPct val="90000"/>
              </a:lnSpc>
            </a:pPr>
            <a:r>
              <a:rPr lang="en-US" sz="2400" dirty="0" smtClean="0"/>
              <a:t>Other developed countries have followed a similar pattern</a:t>
            </a:r>
            <a:endParaRPr lang="en-US" sz="2000" dirty="0" smtClean="0"/>
          </a:p>
          <a:p>
            <a:pPr eaLnBrk="1" hangingPunct="1">
              <a:lnSpc>
                <a:spcPct val="90000"/>
              </a:lnSpc>
            </a:pPr>
            <a:endParaRPr lang="en-US" sz="20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000" dirty="0" smtClean="0"/>
          </a:p>
          <a:p>
            <a:pPr eaLnBrk="1" hangingPunct="1">
              <a:lnSpc>
                <a:spcPct val="90000"/>
              </a:lnSpc>
            </a:pPr>
            <a:endParaRPr lang="en-US" sz="2000" dirty="0" smtClean="0"/>
          </a:p>
          <a:p>
            <a:pPr eaLnBrk="1" hangingPunct="1">
              <a:lnSpc>
                <a:spcPct val="90000"/>
              </a:lnSpc>
            </a:pPr>
            <a:r>
              <a:rPr lang="en-US" dirty="0" smtClean="0"/>
              <a:t>In contrast, the share of FDI accounted for by developing countries has risen </a:t>
            </a:r>
          </a:p>
          <a:p>
            <a:pPr eaLnBrk="1" hangingPunct="1">
              <a:lnSpc>
                <a:spcPct val="90000"/>
              </a:lnSpc>
            </a:pPr>
            <a:endParaRPr lang="en-US" dirty="0" smtClean="0"/>
          </a:p>
          <a:p>
            <a:pPr eaLnBrk="1" hangingPunct="1">
              <a:lnSpc>
                <a:spcPct val="90000"/>
              </a:lnSpc>
            </a:pPr>
            <a:r>
              <a:rPr lang="en-US" dirty="0" smtClean="0"/>
              <a:t>Developing countries, especially China, have also become popular destinations for FDI</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7544" y="476672"/>
            <a:ext cx="8229600" cy="1139825"/>
          </a:xfrm>
        </p:spPr>
        <p:txBody>
          <a:bodyPr/>
          <a:lstStyle/>
          <a:p>
            <a:pPr eaLnBrk="1" hangingPunct="1">
              <a:defRPr/>
            </a:pPr>
            <a:r>
              <a:rPr lang="en-US" sz="4400" b="1" dirty="0" smtClean="0"/>
              <a:t>The Changing Demographics </a:t>
            </a:r>
            <a:br>
              <a:rPr lang="en-US" sz="4400" b="1" dirty="0" smtClean="0"/>
            </a:br>
            <a:r>
              <a:rPr lang="en-US" sz="4400" b="1" dirty="0" smtClean="0"/>
              <a:t>Of The Global Economy</a:t>
            </a:r>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Video: Passing the Torch</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a:xfrm>
            <a:off x="467544" y="1412776"/>
            <a:ext cx="8229600" cy="4824536"/>
          </a:xfrm>
        </p:spPr>
        <p:txBody>
          <a:bodyPr/>
          <a:lstStyle/>
          <a:p>
            <a:pPr>
              <a:buNone/>
            </a:pPr>
            <a:r>
              <a:rPr lang="en-US" sz="2400" dirty="0" smtClean="0"/>
              <a:t>1. Describe the global economy of the 21</a:t>
            </a:r>
            <a:r>
              <a:rPr lang="en-US" sz="2400" baseline="30000" dirty="0" smtClean="0"/>
              <a:t>st</a:t>
            </a:r>
            <a:r>
              <a:rPr lang="en-US" sz="2400" dirty="0" smtClean="0"/>
              <a:t> century.  What will it look like?  Which countries will be dominant?  </a:t>
            </a:r>
            <a:endParaRPr lang="en-CA" sz="2400" dirty="0" smtClean="0"/>
          </a:p>
          <a:p>
            <a:pPr>
              <a:buNone/>
            </a:pPr>
            <a:r>
              <a:rPr lang="en-US" sz="2400" dirty="0" smtClean="0"/>
              <a:t> </a:t>
            </a:r>
            <a:endParaRPr lang="en-CA" sz="2400" dirty="0" smtClean="0"/>
          </a:p>
          <a:p>
            <a:pPr>
              <a:buNone/>
            </a:pPr>
            <a:r>
              <a:rPr lang="en-US" sz="2400" dirty="0" smtClean="0"/>
              <a:t>2. The United States is currently in the midst of a recession.  How has this economic crisis affected the position of the United States in the global economy?  </a:t>
            </a:r>
            <a:endParaRPr lang="en-CA" sz="2400" dirty="0" smtClean="0"/>
          </a:p>
          <a:p>
            <a:pPr>
              <a:buNone/>
            </a:pPr>
            <a:r>
              <a:rPr lang="en-US" sz="2400" dirty="0" smtClean="0"/>
              <a:t> </a:t>
            </a:r>
            <a:endParaRPr lang="en-CA" sz="2400" dirty="0" smtClean="0"/>
          </a:p>
          <a:p>
            <a:pPr>
              <a:buNone/>
            </a:pPr>
            <a:r>
              <a:rPr lang="en-US" sz="2400" dirty="0" smtClean="0"/>
              <a:t>3. Discuss the role of technology as a driver of globalization.  How is technology helping China become a world economic power? </a:t>
            </a:r>
            <a:endParaRPr lang="en-CA" sz="2400" dirty="0" smtClean="0"/>
          </a:p>
          <a:p>
            <a:pPr marL="533400" indent="-5334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sz="4000" b="1" smtClean="0"/>
              <a:t>What Is A </a:t>
            </a:r>
            <a:br>
              <a:rPr lang="en-US" sz="4000" b="1" smtClean="0"/>
            </a:br>
            <a:r>
              <a:rPr lang="en-US" sz="4000" b="1" smtClean="0"/>
              <a:t>Multinational Enterprise?</a:t>
            </a:r>
          </a:p>
        </p:txBody>
      </p:sp>
      <p:sp>
        <p:nvSpPr>
          <p:cNvPr id="18437" name="Rectangle 3"/>
          <p:cNvSpPr>
            <a:spLocks noGrp="1" noChangeArrowheads="1"/>
          </p:cNvSpPr>
          <p:nvPr>
            <p:ph type="body" idx="1"/>
          </p:nvPr>
        </p:nvSpPr>
        <p:spPr/>
        <p:txBody>
          <a:bodyPr/>
          <a:lstStyle/>
          <a:p>
            <a:pPr eaLnBrk="1" hangingPunct="1"/>
            <a:endParaRPr lang="en-US" dirty="0" smtClean="0">
              <a:effectLst/>
            </a:endParaRPr>
          </a:p>
          <a:p>
            <a:pPr eaLnBrk="1" hangingPunct="1"/>
            <a:r>
              <a:rPr lang="en-US" dirty="0" smtClean="0">
                <a:effectLst/>
              </a:rPr>
              <a:t>A </a:t>
            </a:r>
            <a:r>
              <a:rPr lang="en-US" b="1" dirty="0" smtClean="0">
                <a:effectLst/>
              </a:rPr>
              <a:t>multinational enterprise (MNE)</a:t>
            </a:r>
            <a:r>
              <a:rPr lang="en-US" dirty="0" smtClean="0">
                <a:effectLst/>
              </a:rPr>
              <a:t> is any business that has productive activities in two or more countries</a:t>
            </a:r>
          </a:p>
          <a:p>
            <a:pPr eaLnBrk="1" hangingPunct="1"/>
            <a:endParaRPr lang="en-US" dirty="0" smtClean="0"/>
          </a:p>
          <a:p>
            <a:pPr eaLnBrk="1" hangingPunct="1"/>
            <a:r>
              <a:rPr lang="en-US" dirty="0" smtClean="0">
                <a:effectLst/>
              </a:rPr>
              <a:t>Since the 1960s, there has been a rise in non-U.S. multinationals, and a growth of mini-multinationals</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r>
              <a:rPr lang="en-US" sz="2400" dirty="0" smtClean="0">
                <a:effectLst/>
              </a:rPr>
              <a:t>Many former Communist nations in Europe and Asia are now committed to democratic politics and free market economies</a:t>
            </a:r>
          </a:p>
          <a:p>
            <a:pPr lvl="1" eaLnBrk="1" hangingPunct="1">
              <a:lnSpc>
                <a:spcPct val="80000"/>
              </a:lnSpc>
            </a:pPr>
            <a:endParaRPr lang="en-US" dirty="0" smtClean="0">
              <a:effectLst/>
            </a:endParaRPr>
          </a:p>
          <a:p>
            <a:pPr lvl="1" eaLnBrk="1" hangingPunct="1">
              <a:lnSpc>
                <a:spcPct val="80000"/>
              </a:lnSpc>
            </a:pPr>
            <a:r>
              <a:rPr lang="en-US" dirty="0" smtClean="0">
                <a:effectLst/>
              </a:rPr>
              <a:t>so, there are new opportunities for international businesses</a:t>
            </a:r>
          </a:p>
          <a:p>
            <a:pPr lvl="1" eaLnBrk="1" hangingPunct="1">
              <a:lnSpc>
                <a:spcPct val="80000"/>
              </a:lnSpc>
            </a:pPr>
            <a:endParaRPr lang="en-US" dirty="0" smtClean="0">
              <a:effectLst/>
            </a:endParaRPr>
          </a:p>
          <a:p>
            <a:pPr lvl="1" eaLnBrk="1" hangingPunct="1">
              <a:lnSpc>
                <a:spcPct val="80000"/>
              </a:lnSpc>
            </a:pPr>
            <a:r>
              <a:rPr lang="en-US" dirty="0" smtClean="0">
                <a:effectLst/>
              </a:rPr>
              <a:t>but, there are signs of growing unrest and totalitarian tendencies in some countries like Russia </a:t>
            </a:r>
          </a:p>
          <a:p>
            <a:pPr eaLnBrk="1" hangingPunct="1">
              <a:lnSpc>
                <a:spcPct val="80000"/>
              </a:lnSpc>
            </a:pPr>
            <a:endParaRPr lang="en-US" sz="20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endParaRPr lang="en-US" sz="2000" dirty="0" smtClean="0">
              <a:effectLst/>
            </a:endParaRPr>
          </a:p>
          <a:p>
            <a:pPr eaLnBrk="1" hangingPunct="1">
              <a:lnSpc>
                <a:spcPct val="80000"/>
              </a:lnSpc>
            </a:pPr>
            <a:r>
              <a:rPr lang="en-US" sz="2400" dirty="0" smtClean="0">
                <a:effectLst/>
              </a:rPr>
              <a:t>China and Latin America are also moving toward greater free market reforms</a:t>
            </a:r>
          </a:p>
          <a:p>
            <a:pPr lvl="1" eaLnBrk="1" hangingPunct="1">
              <a:lnSpc>
                <a:spcPct val="80000"/>
              </a:lnSpc>
            </a:pPr>
            <a:endParaRPr lang="en-US" dirty="0" smtClean="0">
              <a:effectLst/>
            </a:endParaRPr>
          </a:p>
          <a:p>
            <a:pPr lvl="1" eaLnBrk="1" hangingPunct="1">
              <a:lnSpc>
                <a:spcPct val="80000"/>
              </a:lnSpc>
            </a:pPr>
            <a:r>
              <a:rPr lang="en-US" dirty="0" smtClean="0">
                <a:effectLst/>
              </a:rPr>
              <a:t>between 1983 and 2008, FDI in China increased from less than $2 billion to $90 billion annually</a:t>
            </a:r>
          </a:p>
          <a:p>
            <a:pPr lvl="1" eaLnBrk="1" hangingPunct="1">
              <a:lnSpc>
                <a:spcPct val="80000"/>
              </a:lnSpc>
            </a:pPr>
            <a:endParaRPr lang="en-US" dirty="0" smtClean="0">
              <a:effectLst/>
            </a:endParaRPr>
          </a:p>
          <a:p>
            <a:pPr lvl="1" eaLnBrk="1" hangingPunct="1">
              <a:lnSpc>
                <a:spcPct val="80000"/>
              </a:lnSpc>
            </a:pPr>
            <a:r>
              <a:rPr lang="en-US" dirty="0" smtClean="0">
                <a:effectLst/>
              </a:rPr>
              <a:t>but, China also has many new strong companies that could threaten Western firms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2701D</a:t>
            </a:r>
            <a:endParaRPr lang="en-US"/>
          </a:p>
        </p:txBody>
      </p:sp>
      <p:sp>
        <p:nvSpPr>
          <p:cNvPr id="20484" name="Rectangle 2"/>
          <p:cNvSpPr>
            <a:spLocks noGrp="1" noChangeArrowheads="1"/>
          </p:cNvSpPr>
          <p:nvPr>
            <p:ph type="title"/>
          </p:nvPr>
        </p:nvSpPr>
        <p:spPr/>
        <p:txBody>
          <a:bodyPr/>
          <a:lstStyle/>
          <a:p>
            <a:pPr eaLnBrk="1" hangingPunct="1"/>
            <a:r>
              <a:rPr lang="en-US" b="1" smtClean="0"/>
              <a:t>How Will The Global Economy Of The 21</a:t>
            </a:r>
            <a:r>
              <a:rPr lang="en-US" b="1" baseline="30000" smtClean="0"/>
              <a:t>st</a:t>
            </a:r>
            <a:r>
              <a:rPr lang="en-US" b="1" smtClean="0"/>
              <a:t> Century Look?</a:t>
            </a:r>
          </a:p>
        </p:txBody>
      </p:sp>
      <p:sp>
        <p:nvSpPr>
          <p:cNvPr id="20485" name="Rectangle 3"/>
          <p:cNvSpPr>
            <a:spLocks noGrp="1" noChangeArrowheads="1"/>
          </p:cNvSpPr>
          <p:nvPr>
            <p:ph type="body" idx="1"/>
          </p:nvPr>
        </p:nvSpPr>
        <p:spPr/>
        <p:txBody>
          <a:bodyPr/>
          <a:lstStyle/>
          <a:p>
            <a:pPr eaLnBrk="1" hangingPunct="1"/>
            <a:r>
              <a:rPr lang="en-US" sz="2400" dirty="0" smtClean="0"/>
              <a:t>The world is moving toward a more global economic system…</a:t>
            </a:r>
          </a:p>
          <a:p>
            <a:pPr eaLnBrk="1" hangingPunct="1"/>
            <a:r>
              <a:rPr lang="en-US" sz="2400" dirty="0" smtClean="0"/>
              <a:t>But globalization is not inevitable</a:t>
            </a:r>
          </a:p>
          <a:p>
            <a:pPr lvl="1" eaLnBrk="1" hangingPunct="1"/>
            <a:r>
              <a:rPr lang="en-US" dirty="0" smtClean="0"/>
              <a:t>there are signs of a retreat from liberal economic ideology in Russia</a:t>
            </a:r>
          </a:p>
          <a:p>
            <a:pPr eaLnBrk="1" hangingPunct="1"/>
            <a:r>
              <a:rPr lang="en-US" sz="2400" dirty="0" smtClean="0"/>
              <a:t>Globalization brings risks </a:t>
            </a:r>
          </a:p>
          <a:p>
            <a:pPr lvl="1" eaLnBrk="1" hangingPunct="1"/>
            <a:r>
              <a:rPr lang="en-US" dirty="0" smtClean="0"/>
              <a:t>the financial crisis that swept through South East Asia in the late 1990s</a:t>
            </a:r>
          </a:p>
          <a:p>
            <a:pPr lvl="1" eaLnBrk="1" hangingPunct="1"/>
            <a:r>
              <a:rPr lang="en-US" dirty="0" smtClean="0"/>
              <a:t>the recent financial crisis that started in the U.S. in 2008, and moved around the world</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2701D</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Supporters</a:t>
            </a:r>
            <a:r>
              <a:rPr lang="en-US" sz="2400" dirty="0" smtClean="0"/>
              <a:t> believe that increased trade and cross-border investment mean </a:t>
            </a:r>
          </a:p>
          <a:p>
            <a:pPr lvl="1" eaLnBrk="1" hangingPunct="1">
              <a:lnSpc>
                <a:spcPct val="80000"/>
              </a:lnSpc>
            </a:pPr>
            <a:endParaRPr lang="en-US" dirty="0" smtClean="0"/>
          </a:p>
          <a:p>
            <a:pPr lvl="1" eaLnBrk="1" hangingPunct="1">
              <a:lnSpc>
                <a:spcPct val="80000"/>
              </a:lnSpc>
            </a:pPr>
            <a:r>
              <a:rPr lang="en-US" dirty="0" smtClean="0"/>
              <a:t>lower prices for goods and services</a:t>
            </a:r>
          </a:p>
          <a:p>
            <a:pPr lvl="1" eaLnBrk="1" hangingPunct="1">
              <a:lnSpc>
                <a:spcPct val="80000"/>
              </a:lnSpc>
            </a:pPr>
            <a:endParaRPr lang="en-US" dirty="0" smtClean="0"/>
          </a:p>
          <a:p>
            <a:pPr lvl="1" eaLnBrk="1" hangingPunct="1">
              <a:lnSpc>
                <a:spcPct val="80000"/>
              </a:lnSpc>
            </a:pPr>
            <a:r>
              <a:rPr lang="en-US" dirty="0" smtClean="0"/>
              <a:t>greater economic growth</a:t>
            </a:r>
          </a:p>
          <a:p>
            <a:pPr lvl="1" eaLnBrk="1" hangingPunct="1">
              <a:lnSpc>
                <a:spcPct val="80000"/>
              </a:lnSpc>
            </a:pPr>
            <a:endParaRPr lang="en-US" dirty="0" smtClean="0"/>
          </a:p>
          <a:p>
            <a:pPr lvl="1" eaLnBrk="1" hangingPunct="1">
              <a:lnSpc>
                <a:spcPct val="80000"/>
              </a:lnSpc>
            </a:pPr>
            <a:r>
              <a:rPr lang="en-US" dirty="0" smtClean="0"/>
              <a:t>higher consumer income, and more jobs</a:t>
            </a: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2701D</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Critics</a:t>
            </a:r>
            <a:r>
              <a:rPr lang="en-US" sz="2400" dirty="0" smtClean="0"/>
              <a:t> worry that globalization will cause</a:t>
            </a:r>
          </a:p>
          <a:p>
            <a:pPr lvl="1" eaLnBrk="1" hangingPunct="1">
              <a:lnSpc>
                <a:spcPct val="80000"/>
              </a:lnSpc>
            </a:pPr>
            <a:endParaRPr lang="en-US" dirty="0" smtClean="0"/>
          </a:p>
          <a:p>
            <a:pPr lvl="1" eaLnBrk="1" hangingPunct="1">
              <a:lnSpc>
                <a:spcPct val="80000"/>
              </a:lnSpc>
            </a:pPr>
            <a:r>
              <a:rPr lang="en-US" dirty="0" smtClean="0"/>
              <a:t>job losses</a:t>
            </a:r>
          </a:p>
          <a:p>
            <a:pPr lvl="1" eaLnBrk="1" hangingPunct="1">
              <a:lnSpc>
                <a:spcPct val="80000"/>
              </a:lnSpc>
            </a:pPr>
            <a:endParaRPr lang="en-US" dirty="0" smtClean="0"/>
          </a:p>
          <a:p>
            <a:pPr lvl="1" eaLnBrk="1" hangingPunct="1">
              <a:lnSpc>
                <a:spcPct val="80000"/>
              </a:lnSpc>
            </a:pPr>
            <a:r>
              <a:rPr lang="en-US" dirty="0" smtClean="0"/>
              <a:t>environmental degradation</a:t>
            </a:r>
          </a:p>
          <a:p>
            <a:pPr lvl="1" eaLnBrk="1" hangingPunct="1">
              <a:lnSpc>
                <a:spcPct val="80000"/>
              </a:lnSpc>
            </a:pPr>
            <a:endParaRPr lang="en-US" dirty="0" smtClean="0"/>
          </a:p>
          <a:p>
            <a:pPr lvl="1" eaLnBrk="1" hangingPunct="1">
              <a:lnSpc>
                <a:spcPct val="80000"/>
              </a:lnSpc>
            </a:pPr>
            <a:r>
              <a:rPr lang="en-US" dirty="0" smtClean="0"/>
              <a:t>the cultural imperialism of global media and MNEs</a:t>
            </a:r>
          </a:p>
          <a:p>
            <a:pPr eaLnBrk="1" hangingPunct="1">
              <a:lnSpc>
                <a:spcPct val="80000"/>
              </a:lnSpc>
            </a:pPr>
            <a:endParaRPr lang="en-US" sz="2400" dirty="0" smtClean="0"/>
          </a:p>
          <a:p>
            <a:pPr eaLnBrk="1" hangingPunct="1">
              <a:lnSpc>
                <a:spcPct val="80000"/>
              </a:lnSpc>
            </a:pPr>
            <a:r>
              <a:rPr lang="en-US" sz="2400" dirty="0" smtClean="0"/>
              <a:t>Anti-globalization protesters now regularly show up at most major meetings of global institutions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2701D</a:t>
            </a:r>
            <a:endParaRPr lang="en-US"/>
          </a:p>
        </p:txBody>
      </p:sp>
      <p:sp>
        <p:nvSpPr>
          <p:cNvPr id="22532" name="Rectangle 2"/>
          <p:cNvSpPr>
            <a:spLocks noGrp="1" noChangeArrowheads="1"/>
          </p:cNvSpPr>
          <p:nvPr>
            <p:ph type="title"/>
          </p:nvPr>
        </p:nvSpPr>
        <p:spPr/>
        <p:txBody>
          <a:bodyPr/>
          <a:lstStyle/>
          <a:p>
            <a:pPr eaLnBrk="1" hangingPunct="1"/>
            <a:r>
              <a:rPr lang="en-US" sz="4000" b="1" smtClean="0"/>
              <a:t>How Does Globalization Affect Jobs And Income?</a:t>
            </a:r>
          </a:p>
        </p:txBody>
      </p:sp>
      <p:sp>
        <p:nvSpPr>
          <p:cNvPr id="22533" name="Rectangle 3"/>
          <p:cNvSpPr>
            <a:spLocks noGrp="1" noChangeArrowheads="1"/>
          </p:cNvSpPr>
          <p:nvPr>
            <p:ph type="body" idx="1"/>
          </p:nvPr>
        </p:nvSpPr>
        <p:spPr/>
        <p:txBody>
          <a:bodyPr/>
          <a:lstStyle/>
          <a:p>
            <a:pPr eaLnBrk="1" hangingPunct="1"/>
            <a:r>
              <a:rPr lang="en-US" sz="2400" dirty="0" smtClean="0"/>
              <a:t>Critics argue that falling barriers to trade are destroying manufacturing jobs in advanced countries</a:t>
            </a:r>
          </a:p>
          <a:p>
            <a:pPr eaLnBrk="1" hangingPunct="1"/>
            <a:endParaRPr lang="en-US" sz="2400" dirty="0" smtClean="0"/>
          </a:p>
          <a:p>
            <a:pPr eaLnBrk="1" hangingPunct="1"/>
            <a:r>
              <a:rPr lang="en-US" sz="2400" dirty="0" smtClean="0"/>
              <a:t>Supporters contend that the benefits of this trend outweigh the costs</a:t>
            </a:r>
          </a:p>
          <a:p>
            <a:pPr lvl="1" eaLnBrk="1" hangingPunct="1"/>
            <a:endParaRPr lang="en-US" dirty="0" smtClean="0"/>
          </a:p>
          <a:p>
            <a:pPr lvl="1" eaLnBrk="1" hangingPunct="1"/>
            <a:r>
              <a:rPr lang="en-US" dirty="0" smtClean="0"/>
              <a:t>countries will specialize in what they do most efficiently and trade for other goods - and all countries will benefit</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2701D</a:t>
            </a:r>
            <a:endParaRPr lang="en-US"/>
          </a:p>
        </p:txBody>
      </p:sp>
      <p:sp>
        <p:nvSpPr>
          <p:cNvPr id="23556" name="Rectangle 2"/>
          <p:cNvSpPr>
            <a:spLocks noGrp="1" noChangeArrowheads="1"/>
          </p:cNvSpPr>
          <p:nvPr>
            <p:ph type="title"/>
          </p:nvPr>
        </p:nvSpPr>
        <p:spPr/>
        <p:txBody>
          <a:bodyPr/>
          <a:lstStyle/>
          <a:p>
            <a:pPr eaLnBrk="1" hangingPunct="1"/>
            <a:r>
              <a:rPr lang="en-US" sz="3600" b="1" smtClean="0"/>
              <a:t>How Does Globalization Affect Labor Policies And The Environment?</a:t>
            </a:r>
          </a:p>
        </p:txBody>
      </p:sp>
      <p:sp>
        <p:nvSpPr>
          <p:cNvPr id="23557" name="Rectangle 3"/>
          <p:cNvSpPr>
            <a:spLocks noGrp="1" noChangeArrowheads="1"/>
          </p:cNvSpPr>
          <p:nvPr>
            <p:ph type="body" idx="1"/>
          </p:nvPr>
        </p:nvSpPr>
        <p:spPr/>
        <p:txBody>
          <a:bodyPr/>
          <a:lstStyle/>
          <a:p>
            <a:pPr eaLnBrk="1" hangingPunct="1"/>
            <a:r>
              <a:rPr lang="en-US" sz="2400" dirty="0" smtClean="0">
                <a:effectLst/>
              </a:rPr>
              <a:t>Critics argue that firms avoid costly efforts to adhere to labor and environmental regulations by moving production to countries where such regulations do not exist, or are not enforced</a:t>
            </a:r>
          </a:p>
          <a:p>
            <a:pPr eaLnBrk="1" hangingPunct="1"/>
            <a:endParaRPr lang="en-US" sz="2400" dirty="0" smtClean="0">
              <a:effectLst/>
            </a:endParaRPr>
          </a:p>
          <a:p>
            <a:pPr eaLnBrk="1" hangingPunct="1"/>
            <a:r>
              <a:rPr lang="en-US" sz="2400" dirty="0" smtClean="0">
                <a:effectLst/>
              </a:rPr>
              <a:t>Supporters claim that tougher environmental and labor standards are associated with economic progress</a:t>
            </a:r>
          </a:p>
          <a:p>
            <a:pPr lvl="1" eaLnBrk="1" hangingPunct="1"/>
            <a:r>
              <a:rPr lang="en-US" dirty="0" smtClean="0">
                <a:effectLst/>
              </a:rPr>
              <a:t>as countries get richer from free trade, they implement tougher environmental and labor regulations</a:t>
            </a:r>
          </a:p>
          <a:p>
            <a:pPr eaLnBrk="1" hangingPunct="1"/>
            <a:endParaRPr lang="en-US" sz="24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2701D</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endParaRPr lang="en-US" dirty="0" smtClean="0">
              <a:effectLst/>
            </a:endParaRPr>
          </a:p>
          <a:p>
            <a:pPr eaLnBrk="1" hangingPunct="1">
              <a:lnSpc>
                <a:spcPct val="80000"/>
              </a:lnSpc>
              <a:buNone/>
            </a:pPr>
            <a:r>
              <a:rPr lang="en-US" dirty="0" smtClean="0">
                <a:effectLst/>
              </a:rPr>
              <a:t>Is today’s interdependent global economy shifting economic power away from national governments toward supranational organizations like the WTO, IMF and the EU?</a:t>
            </a:r>
          </a:p>
          <a:p>
            <a:pPr eaLnBrk="1" hangingPunct="1">
              <a:lnSpc>
                <a:spcPct val="80000"/>
              </a:lnSpc>
            </a:pP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2701D</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r>
              <a:rPr lang="en-US" sz="2400" dirty="0" smtClean="0"/>
              <a:t>Critics argue that unelected bureaucrats have the power to impose policies on the democratically elected governments of nation-states </a:t>
            </a:r>
          </a:p>
          <a:p>
            <a:pPr eaLnBrk="1" hangingPunct="1">
              <a:lnSpc>
                <a:spcPct val="80000"/>
              </a:lnSpc>
            </a:pPr>
            <a:endParaRPr lang="en-US" sz="2400" dirty="0" smtClean="0"/>
          </a:p>
          <a:p>
            <a:pPr eaLnBrk="1" hangingPunct="1">
              <a:lnSpc>
                <a:spcPct val="80000"/>
              </a:lnSpc>
            </a:pPr>
            <a:r>
              <a:rPr lang="en-US" sz="2400" dirty="0" smtClean="0"/>
              <a:t>Supporters claim that the power of these organizations is limited to what nation-states agree to grant</a:t>
            </a:r>
          </a:p>
          <a:p>
            <a:pPr lvl="1" eaLnBrk="1" hangingPunct="1">
              <a:lnSpc>
                <a:spcPct val="80000"/>
              </a:lnSpc>
            </a:pPr>
            <a:endParaRPr lang="en-US" dirty="0" smtClean="0"/>
          </a:p>
          <a:p>
            <a:pPr lvl="1" eaLnBrk="1" hangingPunct="1">
              <a:lnSpc>
                <a:spcPct val="80000"/>
              </a:lnSpc>
            </a:pPr>
            <a:r>
              <a:rPr lang="en-US" dirty="0" smtClean="0"/>
              <a:t>the power of the organizations lies in their ability to get countries to agree to follow certain actions</a:t>
            </a:r>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64</a:t>
            </a:fld>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2701D</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endParaRPr lang="en-US" sz="2200" dirty="0" smtClean="0"/>
          </a:p>
          <a:p>
            <a:pPr eaLnBrk="1" hangingPunct="1">
              <a:lnSpc>
                <a:spcPct val="80000"/>
              </a:lnSpc>
              <a:buNone/>
            </a:pPr>
            <a:r>
              <a:rPr lang="en-US" sz="3200" dirty="0" smtClean="0"/>
              <a:t>Is the gap between rich nations and poor nations getting wider?</a:t>
            </a:r>
          </a:p>
          <a:p>
            <a:pPr eaLnBrk="1" hangingPunct="1">
              <a:lnSpc>
                <a:spcPct val="80000"/>
              </a:lnSpc>
            </a:pPr>
            <a:endParaRPr lang="en-US" sz="22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65</a:t>
            </a:fld>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2701D</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200" dirty="0" smtClean="0"/>
              <a:t>Critics believe that if globalization was beneficial there should not be a divergence between rich and poor nations</a:t>
            </a:r>
          </a:p>
          <a:p>
            <a:pPr eaLnBrk="1" hangingPunct="1">
              <a:lnSpc>
                <a:spcPct val="80000"/>
              </a:lnSpc>
            </a:pPr>
            <a:endParaRPr lang="en-US" sz="2200" dirty="0" smtClean="0"/>
          </a:p>
          <a:p>
            <a:pPr eaLnBrk="1" hangingPunct="1">
              <a:lnSpc>
                <a:spcPct val="80000"/>
              </a:lnSpc>
            </a:pPr>
            <a:r>
              <a:rPr lang="en-US" sz="2200" dirty="0" smtClean="0"/>
              <a:t>Supporters claim that the best way for the poor nations to improve their situation is to</a:t>
            </a:r>
          </a:p>
          <a:p>
            <a:pPr lvl="1" eaLnBrk="1" hangingPunct="1">
              <a:lnSpc>
                <a:spcPct val="80000"/>
              </a:lnSpc>
            </a:pPr>
            <a:r>
              <a:rPr lang="en-US" sz="2200" dirty="0" smtClean="0"/>
              <a:t>reduce barriers to trade and investment</a:t>
            </a:r>
          </a:p>
          <a:p>
            <a:pPr lvl="1" eaLnBrk="1" hangingPunct="1">
              <a:lnSpc>
                <a:spcPct val="80000"/>
              </a:lnSpc>
            </a:pPr>
            <a:endParaRPr lang="en-US" sz="2200" dirty="0" smtClean="0"/>
          </a:p>
          <a:p>
            <a:pPr lvl="1" eaLnBrk="1" hangingPunct="1">
              <a:lnSpc>
                <a:spcPct val="80000"/>
              </a:lnSpc>
            </a:pPr>
            <a:r>
              <a:rPr lang="en-US" sz="2200" dirty="0" smtClean="0"/>
              <a:t>implement economic policies based on free market economies</a:t>
            </a:r>
          </a:p>
          <a:p>
            <a:pPr lvl="1" eaLnBrk="1" hangingPunct="1">
              <a:lnSpc>
                <a:spcPct val="80000"/>
              </a:lnSpc>
            </a:pPr>
            <a:endParaRPr lang="en-US" sz="2200" dirty="0" smtClean="0"/>
          </a:p>
          <a:p>
            <a:pPr lvl="1" eaLnBrk="1" hangingPunct="1">
              <a:lnSpc>
                <a:spcPct val="80000"/>
              </a:lnSpc>
            </a:pPr>
            <a:r>
              <a:rPr lang="en-US" sz="2200" dirty="0" smtClean="0"/>
              <a:t>receive debt forgiveness for debts incurred under totalitarian regimes</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66</a:t>
            </a:fld>
            <a:endParaRPr lang="en-US"/>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countries are different from one another</a:t>
            </a:r>
          </a:p>
          <a:p>
            <a:pPr lvl="1" eaLnBrk="1" hangingPunct="1"/>
            <a:endParaRPr lang="en-US" dirty="0" smtClean="0"/>
          </a:p>
          <a:p>
            <a:pPr lvl="1" eaLnBrk="1" hangingPunct="1"/>
            <a:r>
              <a:rPr lang="en-US" dirty="0" smtClean="0"/>
              <a:t>the range of problems confronted in an international business is wider and the problems more complex than those in a domestic business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67</a:t>
            </a:fld>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firms have to find ways to work within the limits imposed by government intervention in the international trade and investment system</a:t>
            </a:r>
          </a:p>
          <a:p>
            <a:pPr lvl="1" eaLnBrk="1" hangingPunct="1"/>
            <a:endParaRPr lang="en-US" dirty="0" smtClean="0"/>
          </a:p>
          <a:p>
            <a:pPr lvl="1" eaLnBrk="1" hangingPunct="1"/>
            <a:r>
              <a:rPr lang="en-US" dirty="0" smtClean="0"/>
              <a:t>international transactions involve converting money into different currencies</a:t>
            </a:r>
          </a:p>
          <a:p>
            <a:pPr lvl="2" eaLnBrk="1" hangingPunct="1"/>
            <a:r>
              <a:rPr lang="en-US" dirty="0" smtClean="0"/>
              <a:t>This is a significant risk factor for international business firms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68</a:t>
            </a:fld>
            <a:endParaRPr lang="en-US"/>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GE</a:t>
            </a:r>
          </a:p>
        </p:txBody>
      </p:sp>
      <p:sp>
        <p:nvSpPr>
          <p:cNvPr id="40963" name="Rectangle 3"/>
          <p:cNvSpPr>
            <a:spLocks noGrp="1" noChangeArrowheads="1"/>
          </p:cNvSpPr>
          <p:nvPr>
            <p:ph type="body" idx="1"/>
          </p:nvPr>
        </p:nvSpPr>
        <p:spPr>
          <a:xfrm>
            <a:off x="467544" y="1340768"/>
            <a:ext cx="8302625" cy="4535488"/>
          </a:xfrm>
        </p:spPr>
        <p:txBody>
          <a:bodyPr/>
          <a:lstStyle/>
          <a:p>
            <a:pPr>
              <a:buNone/>
            </a:pPr>
            <a:r>
              <a:rPr lang="en-US" sz="2000" dirty="0" smtClean="0"/>
              <a:t>The case explores General Electric’s quest to become the number 1 or 2 company globally in every business in which it participates.  General Electric, the largest industrial conglomerate in America, produces a range of goods and services including home appliances, jet engines, power generators, medical equipment, and television broadcasting.  Over 40 percent of its revenues today come from international sales, and it is expected that by 2012, some 55-60 percent of its business will be international.  During the 1980s and 1990s, when General Electric was led by Jack Welch, the company was an American company doing business in foreign markets.  Today, under the leadership of Jeffery </a:t>
            </a:r>
            <a:r>
              <a:rPr lang="en-US" sz="2000" dirty="0" err="1" smtClean="0"/>
              <a:t>Immelt</a:t>
            </a:r>
            <a:r>
              <a:rPr lang="en-US" sz="2000" dirty="0" smtClean="0"/>
              <a:t>, General Electric is moving toward becoming a more global corporation with an international cadre of senior managers.</a:t>
            </a: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GE</a:t>
            </a:r>
          </a:p>
        </p:txBody>
      </p:sp>
      <p:sp>
        <p:nvSpPr>
          <p:cNvPr id="40963" name="Rectangle 3"/>
          <p:cNvSpPr>
            <a:spLocks noGrp="1" noChangeArrowheads="1"/>
          </p:cNvSpPr>
          <p:nvPr>
            <p:ph type="body" idx="1"/>
          </p:nvPr>
        </p:nvSpPr>
        <p:spPr>
          <a:xfrm>
            <a:off x="467544" y="1340768"/>
            <a:ext cx="8302625" cy="4535488"/>
          </a:xfrm>
        </p:spPr>
        <p:txBody>
          <a:bodyPr/>
          <a:lstStyle/>
          <a:p>
            <a:pPr>
              <a:buNone/>
            </a:pPr>
            <a:r>
              <a:rPr lang="en-US" sz="2000" dirty="0" err="1" smtClean="0"/>
              <a:t>Immelt</a:t>
            </a:r>
            <a:r>
              <a:rPr lang="en-US" sz="2000" dirty="0" smtClean="0"/>
              <a:t> has reorganized the company shifting the head offices of its various businesses away from the United States where they had been tightly controlled, to the locations where they are close to their customers, and has given country managers more power.  General Electric has also opened R&amp;D centers in Germany, China, and India, and shifted the head offices of some businesses to Italy and the United Kingdom.</a:t>
            </a:r>
          </a:p>
          <a:p>
            <a:pPr>
              <a:buNone/>
            </a:pPr>
            <a:endParaRPr lang="en-US" sz="2000" dirty="0" smtClean="0"/>
          </a:p>
          <a:p>
            <a:pPr>
              <a:buNone/>
            </a:pPr>
            <a:r>
              <a:rPr lang="en-US" sz="2000" dirty="0" smtClean="0"/>
              <a:t>General Electric is in the process of hiring more local managers and using fewer American expatriates. The company has also changed the location of key corporate events forcing U.S. managers to travel and be the outsiders in other countries.</a:t>
            </a:r>
            <a:endParaRPr lang="en-CA" sz="20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70</a:t>
            </a:fld>
            <a:endParaRPr lang="en-US"/>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GE</a:t>
            </a:r>
          </a:p>
        </p:txBody>
      </p:sp>
      <p:sp>
        <p:nvSpPr>
          <p:cNvPr id="40963" name="Rectangle 3"/>
          <p:cNvSpPr>
            <a:spLocks noGrp="1" noChangeArrowheads="1"/>
          </p:cNvSpPr>
          <p:nvPr>
            <p:ph type="body" idx="1"/>
          </p:nvPr>
        </p:nvSpPr>
        <p:spPr>
          <a:xfrm>
            <a:off x="467544" y="1268760"/>
            <a:ext cx="8302625" cy="4824536"/>
          </a:xfrm>
        </p:spPr>
        <p:txBody>
          <a:bodyPr/>
          <a:lstStyle/>
          <a:p>
            <a:pPr>
              <a:buNone/>
            </a:pPr>
            <a:r>
              <a:rPr lang="en-US" sz="2000" dirty="0" smtClean="0"/>
              <a:t>1: Why do you think GE has invested so aggressively in foreign expansion?  What are the opportunities that it is trying to exploit?</a:t>
            </a:r>
          </a:p>
          <a:p>
            <a:pPr>
              <a:buNone/>
            </a:pPr>
            <a:endParaRPr lang="en-CA" sz="2000" dirty="0" smtClean="0"/>
          </a:p>
          <a:p>
            <a:pPr>
              <a:buNone/>
            </a:pPr>
            <a:r>
              <a:rPr lang="en-US" sz="2000" dirty="0" smtClean="0"/>
              <a:t>2:  What is GE trying to achieve by moving some of the headquarters of its global businesses to foreign locations?  How might such moves benefit the company?  Do these moves benefit the United States?</a:t>
            </a:r>
            <a:endParaRPr lang="en-CA" sz="2000" dirty="0" smtClean="0"/>
          </a:p>
          <a:p>
            <a:pPr>
              <a:buNone/>
            </a:pPr>
            <a:endParaRPr lang="en-CA" sz="2000" dirty="0" smtClean="0"/>
          </a:p>
          <a:p>
            <a:pPr>
              <a:buNone/>
            </a:pPr>
            <a:r>
              <a:rPr lang="en-US" sz="2000" dirty="0" smtClean="0"/>
              <a:t>3: What is the goal behind trying to “internationalize” the senior management ranks at GE? </a:t>
            </a:r>
          </a:p>
          <a:p>
            <a:pPr>
              <a:buNone/>
            </a:pPr>
            <a:endParaRPr lang="en-CA" sz="2000" dirty="0" smtClean="0"/>
          </a:p>
          <a:p>
            <a:pPr>
              <a:buNone/>
            </a:pPr>
            <a:r>
              <a:rPr lang="en-US" sz="2000" dirty="0" smtClean="0"/>
              <a:t>4: What does the GE example tell you about the nature of true global businesses?</a:t>
            </a:r>
            <a:endParaRPr lang="en-CA" sz="20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71</a:t>
            </a:fld>
            <a:endParaRPr lang="en-US"/>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endParaRPr lang="en-CA" dirty="0" smtClean="0"/>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72</a:t>
            </a:fld>
            <a:endParaRPr lang="en-US"/>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73</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2342</TotalTime>
  <Words>7351</Words>
  <Application>Microsoft Office PowerPoint</Application>
  <PresentationFormat>On-screen Show (4:3)</PresentationFormat>
  <Paragraphs>810</Paragraphs>
  <Slides>73</Slides>
  <Notes>22</Notes>
  <HiddenSlides>0</HiddenSlides>
  <MMClips>0</MMClips>
  <ScaleCrop>false</ScaleCrop>
  <HeadingPairs>
    <vt:vector size="4" baseType="variant">
      <vt:variant>
        <vt:lpstr>Theme</vt:lpstr>
      </vt:variant>
      <vt:variant>
        <vt:i4>1</vt:i4>
      </vt:variant>
      <vt:variant>
        <vt:lpstr>Slide Titles</vt:lpstr>
      </vt:variant>
      <vt:variant>
        <vt:i4>73</vt:i4>
      </vt:variant>
    </vt:vector>
  </HeadingPairs>
  <TitlesOfParts>
    <vt:vector size="74" baseType="lpstr">
      <vt:lpstr>Globe</vt:lpstr>
      <vt:lpstr>     Sprott School of Business  BUSI 2701D - Fundamentals of International Business  Lecture 2 – Globalization  Instructor - Wade Rose, PhD  </vt:lpstr>
      <vt:lpstr>Lecture 2 Overview</vt:lpstr>
      <vt:lpstr>International Business</vt:lpstr>
      <vt:lpstr>International Business</vt:lpstr>
      <vt:lpstr>International Business</vt:lpstr>
      <vt:lpstr>International Business</vt:lpstr>
      <vt:lpstr>Slide 7</vt:lpstr>
      <vt:lpstr>Definitions of Globalization</vt:lpstr>
      <vt:lpstr>Definitions of Globalization</vt:lpstr>
      <vt:lpstr>Definitions of Globalization</vt:lpstr>
      <vt:lpstr> Course (Hill) Textbook Definition of Globalization</vt:lpstr>
      <vt:lpstr>Definitions of Globalization</vt:lpstr>
      <vt:lpstr>Busi 2701D Definition of Globalization</vt:lpstr>
      <vt:lpstr>Globalization Timeline</vt:lpstr>
      <vt:lpstr>Globalization</vt:lpstr>
      <vt:lpstr>Globalization Waves</vt:lpstr>
      <vt:lpstr>Globalization Waves</vt:lpstr>
      <vt:lpstr>Globalization Waves</vt:lpstr>
      <vt:lpstr>Globalization and Regionalism</vt:lpstr>
      <vt:lpstr>Globalization and Regionalism</vt:lpstr>
      <vt:lpstr>Globalization and Regionalism</vt:lpstr>
      <vt:lpstr>Globalization and Regionalism</vt:lpstr>
      <vt:lpstr>Globalization and Regionalism</vt:lpstr>
      <vt:lpstr>Canada re Globalization and Regionalism</vt:lpstr>
      <vt:lpstr>Canada re Globalization and Regionalism</vt:lpstr>
      <vt:lpstr>Canada re Globalization and Regionalism</vt:lpstr>
      <vt:lpstr>Globalization and Regionalism</vt:lpstr>
      <vt:lpstr>Globalization and Regionalism</vt:lpstr>
      <vt:lpstr>Globalization</vt:lpstr>
      <vt:lpstr>Case:  Healthcare</vt:lpstr>
      <vt:lpstr>Globalization –  Two Key Business Aspects </vt:lpstr>
      <vt:lpstr>Globalization of Markets</vt:lpstr>
      <vt:lpstr>Globalization of Markets</vt:lpstr>
      <vt:lpstr>Globalization of Production</vt:lpstr>
      <vt:lpstr>Global Institutions</vt:lpstr>
      <vt:lpstr>Global Institutions</vt:lpstr>
      <vt:lpstr>Global Institutions</vt:lpstr>
      <vt:lpstr>Global Institutions</vt:lpstr>
      <vt:lpstr>Global Institutions</vt:lpstr>
      <vt:lpstr>Global Institutions</vt:lpstr>
      <vt:lpstr>Global Institutions</vt:lpstr>
      <vt:lpstr>Global Institutions</vt:lpstr>
      <vt:lpstr>The Drivers of Globalization</vt:lpstr>
      <vt:lpstr>Declining Trade Tariffs </vt:lpstr>
      <vt:lpstr>The Drivers of Globalization</vt:lpstr>
      <vt:lpstr>What Does Globalization  Mean For Firms?</vt:lpstr>
      <vt:lpstr>What Does Globalization  Mean For Firms?</vt:lpstr>
      <vt:lpstr>What Does Globalization  Mean For Firms?</vt:lpstr>
      <vt:lpstr>The Changing Demographics  Of The Global Economy</vt:lpstr>
      <vt:lpstr>How Has World Output And  World Trade Changed?</vt:lpstr>
      <vt:lpstr>How Has Foreign Direct  Investment Changed Over Time?</vt:lpstr>
      <vt:lpstr>How Has Foreign Direct  Investment Changed Over Time?</vt:lpstr>
      <vt:lpstr>The Changing Demographics  Of The Global Economy</vt:lpstr>
      <vt:lpstr>The Changing Demographics  Of The Global Economy</vt:lpstr>
      <vt:lpstr>What Is A  Multinational Enterprise?</vt:lpstr>
      <vt:lpstr>The Changing World Order</vt:lpstr>
      <vt:lpstr>The Changing World Order</vt:lpstr>
      <vt:lpstr>How Will The Global Economy Of The 21st Century Look?</vt:lpstr>
      <vt:lpstr>Is An Interdependent  Global Economy A Good Thing?</vt:lpstr>
      <vt:lpstr>Is An Interdependent  Global Economy A Good Thing?</vt:lpstr>
      <vt:lpstr>How Does Globalization Affect Jobs And Income?</vt:lpstr>
      <vt:lpstr>How Does Globalization Affect Labor Policies And The Environment?</vt:lpstr>
      <vt:lpstr>How Does Globalization Affect National Sovereignty?</vt:lpstr>
      <vt:lpstr>How Does Globalization Affect National Sovereignty?</vt:lpstr>
      <vt:lpstr>How Is Globalization  Affecting The World’s Poor?</vt:lpstr>
      <vt:lpstr>How Is Globalization  Affecting The World’s Poor?</vt:lpstr>
      <vt:lpstr>How Does The Global Marketplace Affect Managers?</vt:lpstr>
      <vt:lpstr>How Does The Global Marketplace Affect Managers?</vt:lpstr>
      <vt:lpstr>Case:  GE</vt:lpstr>
      <vt:lpstr>Case:  GE</vt:lpstr>
      <vt:lpstr>Case:  GE</vt:lpstr>
      <vt:lpstr>Lecture 2 Overview</vt:lpstr>
      <vt:lpstr>Slide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289</cp:revision>
  <dcterms:created xsi:type="dcterms:W3CDTF">2007-10-29T20:49:47Z</dcterms:created>
  <dcterms:modified xsi:type="dcterms:W3CDTF">2012-01-11T23:03:15Z</dcterms:modified>
</cp:coreProperties>
</file>