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0" r:id="rId5"/>
    <p:sldId id="259" r:id="rId6"/>
    <p:sldId id="261" r:id="rId7"/>
    <p:sldId id="262"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7" d="100"/>
          <a:sy n="97" d="100"/>
        </p:scale>
        <p:origin x="-197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printerSettings" Target="printerSettings/printerSettings1.bin"/><Relationship Id="rId1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C087406-2519-4A4C-AF33-B95076F2724E}" type="datetimeFigureOut">
              <a:rPr lang="en-US" smtClean="0"/>
              <a:t>06/01/2014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4113179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087406-2519-4A4C-AF33-B95076F2724E}" type="datetimeFigureOut">
              <a:rPr lang="en-US" smtClean="0"/>
              <a:t>06/01/2014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3412484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087406-2519-4A4C-AF33-B95076F2724E}" type="datetimeFigureOut">
              <a:rPr lang="en-US" smtClean="0"/>
              <a:t>06/01/2014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513648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C087406-2519-4A4C-AF33-B95076F2724E}" type="datetimeFigureOut">
              <a:rPr lang="en-US" smtClean="0"/>
              <a:t>06/01/2014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3529357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C087406-2519-4A4C-AF33-B95076F2724E}" type="datetimeFigureOut">
              <a:rPr lang="en-US" smtClean="0"/>
              <a:t>06/01/2014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2717544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C087406-2519-4A4C-AF33-B95076F2724E}" type="datetimeFigureOut">
              <a:rPr lang="en-US" smtClean="0"/>
              <a:t>06/01/2014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34154601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087406-2519-4A4C-AF33-B95076F2724E}" type="datetimeFigureOut">
              <a:rPr lang="en-US" smtClean="0"/>
              <a:t>06/01/2014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2860871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087406-2519-4A4C-AF33-B95076F2724E}" type="datetimeFigureOut">
              <a:rPr lang="en-US" smtClean="0"/>
              <a:t>06/01/2014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2926717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087406-2519-4A4C-AF33-B95076F2724E}" type="datetimeFigureOut">
              <a:rPr lang="en-US" smtClean="0"/>
              <a:t>06/01/2014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1301723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087406-2519-4A4C-AF33-B95076F2724E}" type="datetimeFigureOut">
              <a:rPr lang="en-US" smtClean="0"/>
              <a:t>06/01/2014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42853976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087406-2519-4A4C-AF33-B95076F2724E}" type="datetimeFigureOut">
              <a:rPr lang="en-US" smtClean="0"/>
              <a:t>06/01/2014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4EC9D3D-59F9-6B42-A689-7B6C2A7203E4}" type="slidenum">
              <a:rPr lang="en-US" smtClean="0"/>
              <a:t>‹#›</a:t>
            </a:fld>
            <a:endParaRPr lang="en-US"/>
          </a:p>
        </p:txBody>
      </p:sp>
    </p:spTree>
    <p:extLst>
      <p:ext uri="{BB962C8B-B14F-4D97-AF65-F5344CB8AC3E}">
        <p14:creationId xmlns:p14="http://schemas.microsoft.com/office/powerpoint/2010/main" val="337254492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087406-2519-4A4C-AF33-B95076F2724E}" type="datetimeFigureOut">
              <a:rPr lang="en-US" smtClean="0"/>
              <a:t>06/01/2014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EC9D3D-59F9-6B42-A689-7B6C2A7203E4}" type="slidenum">
              <a:rPr lang="en-US" smtClean="0"/>
              <a:t>‹#›</a:t>
            </a:fld>
            <a:endParaRPr lang="en-US"/>
          </a:p>
        </p:txBody>
      </p:sp>
    </p:spTree>
    <p:extLst>
      <p:ext uri="{BB962C8B-B14F-4D97-AF65-F5344CB8AC3E}">
        <p14:creationId xmlns:p14="http://schemas.microsoft.com/office/powerpoint/2010/main" val="3825843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Critical </a:t>
            </a:r>
            <a:r>
              <a:rPr lang="en-US" dirty="0"/>
              <a:t>D</a:t>
            </a:r>
            <a:r>
              <a:rPr lang="en-US" dirty="0" smtClean="0"/>
              <a:t>iscourse </a:t>
            </a:r>
            <a:r>
              <a:rPr lang="en-US" dirty="0"/>
              <a:t>A</a:t>
            </a:r>
            <a:r>
              <a:rPr lang="en-US" dirty="0" smtClean="0"/>
              <a:t>nalysis</a:t>
            </a:r>
            <a:endParaRPr lang="en-US" dirty="0"/>
          </a:p>
        </p:txBody>
      </p:sp>
      <p:sp>
        <p:nvSpPr>
          <p:cNvPr id="3" name="Subtitle 2"/>
          <p:cNvSpPr>
            <a:spLocks noGrp="1"/>
          </p:cNvSpPr>
          <p:nvPr>
            <p:ph type="subTitle" idx="1"/>
          </p:nvPr>
        </p:nvSpPr>
        <p:spPr/>
        <p:txBody>
          <a:bodyPr/>
          <a:lstStyle/>
          <a:p>
            <a:r>
              <a:rPr lang="en-US" dirty="0" smtClean="0"/>
              <a:t>ALDS 1001</a:t>
            </a:r>
          </a:p>
          <a:p>
            <a:r>
              <a:rPr lang="en-US" dirty="0" smtClean="0"/>
              <a:t>January 27, 2014</a:t>
            </a:r>
          </a:p>
          <a:p>
            <a:r>
              <a:rPr lang="en-US" dirty="0" smtClean="0"/>
              <a:t>Kristin Snoddon</a:t>
            </a:r>
            <a:endParaRPr lang="en-US" dirty="0"/>
          </a:p>
        </p:txBody>
      </p:sp>
    </p:spTree>
    <p:extLst>
      <p:ext uri="{BB962C8B-B14F-4D97-AF65-F5344CB8AC3E}">
        <p14:creationId xmlns:p14="http://schemas.microsoft.com/office/powerpoint/2010/main" val="3650000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CDA?</a:t>
            </a:r>
            <a:endParaRPr lang="en-US" dirty="0"/>
          </a:p>
        </p:txBody>
      </p:sp>
      <p:sp>
        <p:nvSpPr>
          <p:cNvPr id="3" name="Content Placeholder 2"/>
          <p:cNvSpPr>
            <a:spLocks noGrp="1"/>
          </p:cNvSpPr>
          <p:nvPr>
            <p:ph idx="1"/>
          </p:nvPr>
        </p:nvSpPr>
        <p:spPr/>
        <p:txBody>
          <a:bodyPr/>
          <a:lstStyle/>
          <a:p>
            <a:r>
              <a:rPr lang="en-US" dirty="0" smtClean="0"/>
              <a:t>Discourses … systemically form the objects of which they speak.</a:t>
            </a:r>
          </a:p>
          <a:p>
            <a:pPr marL="1200150" lvl="3" indent="-342900" algn="r"/>
            <a:r>
              <a:rPr lang="en-US" dirty="0" smtClean="0"/>
              <a:t>Foucault, 1972, p. 39</a:t>
            </a:r>
          </a:p>
          <a:p>
            <a:pPr marL="857250" lvl="3" indent="0" algn="r">
              <a:buNone/>
            </a:pPr>
            <a:endParaRPr lang="en-US" dirty="0" smtClean="0"/>
          </a:p>
          <a:p>
            <a:r>
              <a:rPr lang="en-US" dirty="0" smtClean="0"/>
              <a:t>How we are seen determines in part how we are treated; how we treat others is based on how we see them; such seeing comes from representation.</a:t>
            </a:r>
          </a:p>
          <a:p>
            <a:pPr lvl="3" algn="r"/>
            <a:r>
              <a:rPr lang="en-US" dirty="0" smtClean="0"/>
              <a:t>Dyer, 1993, p. 1; cited in </a:t>
            </a:r>
            <a:r>
              <a:rPr lang="en-US" dirty="0" err="1" smtClean="0"/>
              <a:t>Tichkosky</a:t>
            </a:r>
            <a:r>
              <a:rPr lang="en-US" dirty="0" smtClean="0"/>
              <a:t>, 2001, p. 126</a:t>
            </a:r>
          </a:p>
        </p:txBody>
      </p:sp>
    </p:spTree>
    <p:extLst>
      <p:ext uri="{BB962C8B-B14F-4D97-AF65-F5344CB8AC3E}">
        <p14:creationId xmlns:p14="http://schemas.microsoft.com/office/powerpoint/2010/main" val="2232022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roots of CDA</a:t>
            </a:r>
            <a:endParaRPr lang="en-US" dirty="0"/>
          </a:p>
        </p:txBody>
      </p:sp>
      <p:sp>
        <p:nvSpPr>
          <p:cNvPr id="3" name="Content Placeholder 2"/>
          <p:cNvSpPr>
            <a:spLocks noGrp="1"/>
          </p:cNvSpPr>
          <p:nvPr>
            <p:ph idx="1"/>
          </p:nvPr>
        </p:nvSpPr>
        <p:spPr/>
        <p:txBody>
          <a:bodyPr>
            <a:normAutofit/>
          </a:bodyPr>
          <a:lstStyle/>
          <a:p>
            <a:r>
              <a:rPr lang="en-US" dirty="0" err="1" smtClean="0"/>
              <a:t>Halliday’s</a:t>
            </a:r>
            <a:r>
              <a:rPr lang="en-US" dirty="0" smtClean="0"/>
              <a:t> Systemic Functional Linguistics (SFL)</a:t>
            </a:r>
          </a:p>
          <a:p>
            <a:pPr lvl="1"/>
            <a:r>
              <a:rPr lang="en-US" dirty="0" smtClean="0"/>
              <a:t>Language use in context:</a:t>
            </a:r>
          </a:p>
          <a:p>
            <a:pPr lvl="2"/>
            <a:r>
              <a:rPr lang="en-US" dirty="0" smtClean="0"/>
              <a:t>Ideational functions (What is being represented about the world?)</a:t>
            </a:r>
          </a:p>
          <a:p>
            <a:pPr lvl="2"/>
            <a:r>
              <a:rPr lang="en-US" dirty="0" smtClean="0"/>
              <a:t>Interpersonal functions (Who is taking part in the interaction? Who is being addressed and how?)</a:t>
            </a:r>
          </a:p>
          <a:p>
            <a:pPr lvl="2"/>
            <a:r>
              <a:rPr lang="en-US" dirty="0"/>
              <a:t>T</a:t>
            </a:r>
            <a:r>
              <a:rPr lang="en-US" dirty="0" smtClean="0"/>
              <a:t>extual </a:t>
            </a:r>
            <a:r>
              <a:rPr lang="en-US" dirty="0"/>
              <a:t>functions </a:t>
            </a:r>
            <a:r>
              <a:rPr lang="en-US" dirty="0" smtClean="0"/>
              <a:t>(What role is language playing?)</a:t>
            </a:r>
          </a:p>
          <a:p>
            <a:r>
              <a:rPr lang="en-US" dirty="0" smtClean="0"/>
              <a:t>Critical Linguistics (University of East Anglia, 1970s)</a:t>
            </a:r>
          </a:p>
        </p:txBody>
      </p:sp>
    </p:spTree>
    <p:extLst>
      <p:ext uri="{BB962C8B-B14F-4D97-AF65-F5344CB8AC3E}">
        <p14:creationId xmlns:p14="http://schemas.microsoft.com/office/powerpoint/2010/main" val="3443130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Fairclough</a:t>
            </a:r>
            <a:r>
              <a:rPr lang="en-US" dirty="0" smtClean="0"/>
              <a:t> (1992)</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Discourse-as-text</a:t>
            </a:r>
          </a:p>
          <a:p>
            <a:pPr lvl="1"/>
            <a:r>
              <a:rPr lang="en-US" dirty="0" smtClean="0"/>
              <a:t>The linguistic features and organization of discourse (vocabulary, grammar, cohesion, text structure)</a:t>
            </a:r>
          </a:p>
          <a:p>
            <a:r>
              <a:rPr lang="en-US" dirty="0" smtClean="0"/>
              <a:t>Discourse-as-discursive-practice</a:t>
            </a:r>
          </a:p>
          <a:p>
            <a:pPr lvl="1"/>
            <a:r>
              <a:rPr lang="en-US" dirty="0" smtClean="0"/>
              <a:t>Discourse (texts) as produced, circulated, distributed, consumed in society (speech acts, coherence, </a:t>
            </a:r>
            <a:r>
              <a:rPr lang="en-US" dirty="0" err="1" smtClean="0"/>
              <a:t>intertextuality</a:t>
            </a:r>
            <a:r>
              <a:rPr lang="en-US" dirty="0" smtClean="0"/>
              <a:t>)</a:t>
            </a:r>
          </a:p>
          <a:p>
            <a:r>
              <a:rPr lang="en-US" dirty="0" smtClean="0"/>
              <a:t>Discourse-as-social-practice</a:t>
            </a:r>
          </a:p>
          <a:p>
            <a:pPr lvl="1"/>
            <a:r>
              <a:rPr lang="en-US" dirty="0" smtClean="0"/>
              <a:t>The ideological effects of discourse; how discourse operates</a:t>
            </a:r>
          </a:p>
          <a:p>
            <a:r>
              <a:rPr lang="en-US" dirty="0" smtClean="0"/>
              <a:t>Methodology for CDA:</a:t>
            </a:r>
          </a:p>
          <a:p>
            <a:pPr lvl="1"/>
            <a:r>
              <a:rPr lang="en-US" dirty="0" smtClean="0"/>
              <a:t>Description</a:t>
            </a:r>
          </a:p>
          <a:p>
            <a:pPr lvl="2"/>
            <a:r>
              <a:rPr lang="en-US" dirty="0" smtClean="0"/>
              <a:t>Textual-linguistic features</a:t>
            </a:r>
          </a:p>
          <a:p>
            <a:pPr lvl="1"/>
            <a:r>
              <a:rPr lang="en-US" dirty="0" smtClean="0"/>
              <a:t>Interpretation</a:t>
            </a:r>
          </a:p>
          <a:p>
            <a:pPr lvl="2"/>
            <a:r>
              <a:rPr lang="en-US" dirty="0" smtClean="0"/>
              <a:t>How participants understand discourse</a:t>
            </a:r>
          </a:p>
          <a:p>
            <a:pPr lvl="1"/>
            <a:r>
              <a:rPr lang="en-US" dirty="0" smtClean="0"/>
              <a:t>Explanation </a:t>
            </a:r>
          </a:p>
          <a:p>
            <a:pPr lvl="2"/>
            <a:r>
              <a:rPr lang="en-US" dirty="0" smtClean="0"/>
              <a:t>Researcher uses social theory to reveal ideology of interpretation</a:t>
            </a:r>
            <a:endParaRPr lang="en-US" dirty="0"/>
          </a:p>
        </p:txBody>
      </p:sp>
    </p:spTree>
    <p:extLst>
      <p:ext uri="{BB962C8B-B14F-4D97-AF65-F5344CB8AC3E}">
        <p14:creationId xmlns:p14="http://schemas.microsoft.com/office/powerpoint/2010/main" val="3994504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7638"/>
            <a:ext cx="8229600" cy="1143000"/>
          </a:xfrm>
        </p:spPr>
        <p:txBody>
          <a:bodyPr/>
          <a:lstStyle/>
          <a:p>
            <a:r>
              <a:rPr lang="en-US" dirty="0" err="1" smtClean="0"/>
              <a:t>Blommaert</a:t>
            </a:r>
            <a:r>
              <a:rPr lang="en-US" dirty="0" smtClean="0"/>
              <a:t> (2005)</a:t>
            </a:r>
            <a:endParaRPr lang="en-US" dirty="0"/>
          </a:p>
        </p:txBody>
      </p:sp>
      <p:sp>
        <p:nvSpPr>
          <p:cNvPr id="3" name="Content Placeholder 2"/>
          <p:cNvSpPr>
            <a:spLocks noGrp="1"/>
          </p:cNvSpPr>
          <p:nvPr>
            <p:ph idx="1"/>
          </p:nvPr>
        </p:nvSpPr>
        <p:spPr>
          <a:xfrm>
            <a:off x="457200" y="1143000"/>
            <a:ext cx="8229600" cy="4525963"/>
          </a:xfrm>
        </p:spPr>
        <p:txBody>
          <a:bodyPr>
            <a:noAutofit/>
          </a:bodyPr>
          <a:lstStyle/>
          <a:p>
            <a:r>
              <a:rPr lang="en-US" sz="2000" dirty="0" smtClean="0"/>
              <a:t>yes</a:t>
            </a:r>
            <a:r>
              <a:rPr lang="en-US" sz="2000" dirty="0"/>
              <a:t>/the other president . . . (</a:t>
            </a:r>
            <a:r>
              <a:rPr lang="en-US" sz="2000" dirty="0" err="1"/>
              <a:t>xxxxxx</a:t>
            </a:r>
            <a:r>
              <a:rPr lang="en-US" sz="2000" dirty="0"/>
              <a:t>)/they have poisoned him/ </a:t>
            </a:r>
            <a:r>
              <a:rPr lang="en-US" sz="2000" dirty="0" smtClean="0"/>
              <a:t>it’s </a:t>
            </a:r>
            <a:r>
              <a:rPr lang="en-US" sz="2000" dirty="0"/>
              <a:t>president Mobutu/ who put the delayed poison/ he has left to Russian/ the USSR/ to treat/ he gave back/ he died/ but they have left his corpse, right/ yes/ {{ </a:t>
            </a:r>
            <a:r>
              <a:rPr lang="en-US" sz="2000" i="1" dirty="0"/>
              <a:t>Question: it was a president of the MPLA?</a:t>
            </a:r>
            <a:r>
              <a:rPr lang="en-US" sz="2000" dirty="0"/>
              <a:t> }} / it was the same movement MPLA/ in those days/ year seventy-five/ when he died they say/ like they = he is Marxism/ they took they chose = they = they have made false testament/ those testament it was in the time of Russian that has made it/ since you you = the = the president is dead/ he decided Eduardo who is going to replace me/ without vote/ because he is always of the same party/ Eduardo he is of Angolan origin/ but he is of the Cape </a:t>
            </a:r>
            <a:r>
              <a:rPr lang="en-US" sz="2000" dirty="0" err="1"/>
              <a:t>Verdians</a:t>
            </a:r>
            <a:r>
              <a:rPr lang="en-US" sz="2000" dirty="0"/>
              <a:t>/ because they are former prisoners/ and Portuguese has put on the island, right/ we are at the ocean/ and they have put a prison over there/ because he had come to command the independence/ it was a small town = a small = a small village/ they have put to power/ now the president/ that is what they say/ he said that no/ all the people/ who speak </a:t>
            </a:r>
            <a:r>
              <a:rPr lang="en-US" sz="2000" dirty="0" err="1"/>
              <a:t>Lingala</a:t>
            </a:r>
            <a:r>
              <a:rPr lang="en-US" sz="2000" dirty="0"/>
              <a:t>/ the people from the north/ they are more clever people/ more intelligent/ in relation to the people from the south/ in Angola we are four </a:t>
            </a:r>
            <a:r>
              <a:rPr lang="en-US" sz="2000" dirty="0" err="1"/>
              <a:t>colours</a:t>
            </a:r>
            <a:r>
              <a:rPr lang="en-US" sz="2000" dirty="0"/>
              <a:t>/ like Bra = Brazil</a:t>
            </a:r>
          </a:p>
        </p:txBody>
      </p:sp>
    </p:spTree>
    <p:extLst>
      <p:ext uri="{BB962C8B-B14F-4D97-AF65-F5344CB8AC3E}">
        <p14:creationId xmlns:p14="http://schemas.microsoft.com/office/powerpoint/2010/main" val="1071559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Build the pipeline</a:t>
            </a:r>
            <a:br>
              <a:rPr lang="en-US" dirty="0"/>
            </a:br>
            <a:r>
              <a:rPr lang="en-US" sz="3100" b="1" dirty="0"/>
              <a:t>OTTAWA CITIZEN</a:t>
            </a:r>
            <a:r>
              <a:rPr lang="en-US" sz="3100" dirty="0"/>
              <a:t> DECEMBER 28, </a:t>
            </a:r>
            <a:r>
              <a:rPr lang="en-US" sz="3100" dirty="0" smtClean="0"/>
              <a:t>2013</a:t>
            </a: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r>
              <a:rPr lang="en-US" b="1" dirty="0" smtClean="0"/>
              <a:t>Re</a:t>
            </a:r>
            <a:r>
              <a:rPr lang="en-US" b="1" dirty="0"/>
              <a:t>: Harper needs to just say No to the Northern Gateway, Dec. 26. </a:t>
            </a:r>
            <a:endParaRPr lang="en-US" dirty="0"/>
          </a:p>
          <a:p>
            <a:pPr marL="0" indent="0">
              <a:buNone/>
            </a:pPr>
            <a:r>
              <a:rPr lang="en-US" dirty="0"/>
              <a:t>I could not disagree more with columnist Terry </a:t>
            </a:r>
            <a:r>
              <a:rPr lang="en-US" dirty="0" err="1"/>
              <a:t>Glavin</a:t>
            </a:r>
            <a:r>
              <a:rPr lang="en-US" dirty="0"/>
              <a:t>, who wants to close down the Northern Gateway pipeline, This is ill-conceived and short-sighted. We have just had over four years of costly environmental studies, by an expert panel hearing some 1,100 witnesses. The result of this is that their recommendations will mean the pipeline when built, will be the safest anywhere on the planet. Would </a:t>
            </a:r>
            <a:r>
              <a:rPr lang="en-US" dirty="0" err="1"/>
              <a:t>Glavin</a:t>
            </a:r>
            <a:r>
              <a:rPr lang="en-US" dirty="0"/>
              <a:t> have landlocked Alberta oil shipped overland, a much more risky method using rail? The Kinder Morgan pipeline has been Alberta shipping oil to the west coast for 60 years without any major incidents.</a:t>
            </a:r>
          </a:p>
          <a:p>
            <a:pPr marL="0" indent="0">
              <a:buNone/>
            </a:pPr>
            <a:r>
              <a:rPr lang="en-US" dirty="0"/>
              <a:t>Canada needs to seek other markets for oil other than total dependency on the U.S. This means the emerging Asian markets are the best options. If we are to maintain our standard of living and social systems, then we must continue exporting natural resources, including fossil </a:t>
            </a:r>
            <a:r>
              <a:rPr lang="en-US" dirty="0" smtClean="0"/>
              <a:t>fuels.</a:t>
            </a:r>
          </a:p>
          <a:p>
            <a:pPr marL="0" indent="0">
              <a:buNone/>
            </a:pPr>
            <a:r>
              <a:rPr lang="en-US" dirty="0" smtClean="0"/>
              <a:t>The </a:t>
            </a:r>
            <a:r>
              <a:rPr lang="en-US" dirty="0"/>
              <a:t>Northern Gateway pipeline will so be beneficial to First Nations, providing needed jobs and a percentage of the profits. The pipeline is a win, win for all Canadians. Time to move beyond the </a:t>
            </a:r>
            <a:r>
              <a:rPr lang="en-US" dirty="0" err="1"/>
              <a:t>fearmongering</a:t>
            </a:r>
            <a:r>
              <a:rPr lang="en-US" dirty="0"/>
              <a:t> by folks like </a:t>
            </a:r>
            <a:r>
              <a:rPr lang="en-US" dirty="0" err="1"/>
              <a:t>Glavin</a:t>
            </a:r>
            <a:r>
              <a:rPr lang="en-US" dirty="0"/>
              <a:t>.</a:t>
            </a:r>
          </a:p>
          <a:p>
            <a:pPr marL="0" indent="0">
              <a:buNone/>
            </a:pPr>
            <a:r>
              <a:rPr lang="en-US" b="1" dirty="0" smtClean="0"/>
              <a:t>Larry </a:t>
            </a:r>
            <a:r>
              <a:rPr lang="en-US" b="1" dirty="0" err="1"/>
              <a:t>Comeau</a:t>
            </a:r>
            <a:r>
              <a:rPr lang="en-US" dirty="0"/>
              <a:t>, Ottawa</a:t>
            </a:r>
          </a:p>
        </p:txBody>
      </p:sp>
    </p:spTree>
    <p:extLst>
      <p:ext uri="{BB962C8B-B14F-4D97-AF65-F5344CB8AC3E}">
        <p14:creationId xmlns:p14="http://schemas.microsoft.com/office/powerpoint/2010/main" val="1127228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People-first language </a:t>
            </a:r>
            <a:br>
              <a:rPr lang="en-US" dirty="0" smtClean="0"/>
            </a:br>
            <a:r>
              <a:rPr lang="en-US" sz="3100" dirty="0" err="1" smtClean="0"/>
              <a:t>Titchkosky</a:t>
            </a:r>
            <a:r>
              <a:rPr lang="en-US" sz="3100" dirty="0" smtClean="0"/>
              <a:t> (2001)</a:t>
            </a:r>
            <a:endParaRPr lang="en-US" sz="31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903600183"/>
              </p:ext>
            </p:extLst>
          </p:nvPr>
        </p:nvGraphicFramePr>
        <p:xfrm>
          <a:off x="457200" y="1600200"/>
          <a:ext cx="8229600" cy="360680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Instead of</a:t>
                      </a:r>
                      <a:endParaRPr lang="en-US" dirty="0"/>
                    </a:p>
                  </a:txBody>
                  <a:tcPr/>
                </a:tc>
                <a:tc>
                  <a:txBody>
                    <a:bodyPr/>
                    <a:lstStyle/>
                    <a:p>
                      <a:r>
                        <a:rPr lang="en-US" dirty="0" smtClean="0"/>
                        <a:t>Please use</a:t>
                      </a:r>
                      <a:endParaRPr lang="en-US" dirty="0"/>
                    </a:p>
                  </a:txBody>
                  <a:tcPr/>
                </a:tc>
              </a:tr>
              <a:tr h="370840">
                <a:tc>
                  <a:txBody>
                    <a:bodyPr/>
                    <a:lstStyle/>
                    <a:p>
                      <a:r>
                        <a:rPr lang="en-US" dirty="0" smtClean="0"/>
                        <a:t>Autistics or “the autistic”</a:t>
                      </a:r>
                      <a:endParaRPr lang="en-US" dirty="0"/>
                    </a:p>
                  </a:txBody>
                  <a:tcPr/>
                </a:tc>
                <a:tc>
                  <a:txBody>
                    <a:bodyPr/>
                    <a:lstStyle/>
                    <a:p>
                      <a:r>
                        <a:rPr lang="en-US" dirty="0" smtClean="0"/>
                        <a:t>Persons with</a:t>
                      </a:r>
                      <a:r>
                        <a:rPr lang="en-US" baseline="0" dirty="0" smtClean="0"/>
                        <a:t> autism</a:t>
                      </a:r>
                      <a:endParaRPr lang="en-US" dirty="0"/>
                    </a:p>
                  </a:txBody>
                  <a:tcPr/>
                </a:tc>
              </a:tr>
              <a:tr h="370840">
                <a:tc>
                  <a:txBody>
                    <a:bodyPr/>
                    <a:lstStyle/>
                    <a:p>
                      <a:r>
                        <a:rPr lang="en-US" dirty="0" smtClean="0"/>
                        <a:t>Confined to wheelchair; wheelchair-bound</a:t>
                      </a:r>
                      <a:endParaRPr lang="en-US" dirty="0"/>
                    </a:p>
                  </a:txBody>
                  <a:tcPr/>
                </a:tc>
                <a:tc>
                  <a:txBody>
                    <a:bodyPr/>
                    <a:lstStyle/>
                    <a:p>
                      <a:r>
                        <a:rPr lang="en-US" dirty="0" smtClean="0"/>
                        <a:t>Person who uses a wheelchair</a:t>
                      </a:r>
                      <a:endParaRPr lang="en-US" dirty="0"/>
                    </a:p>
                  </a:txBody>
                  <a:tcPr/>
                </a:tc>
              </a:tr>
              <a:tr h="370840">
                <a:tc>
                  <a:txBody>
                    <a:bodyPr/>
                    <a:lstStyle/>
                    <a:p>
                      <a:r>
                        <a:rPr lang="en-US" dirty="0" smtClean="0"/>
                        <a:t>Epileptic</a:t>
                      </a:r>
                      <a:endParaRPr lang="en-US" dirty="0"/>
                    </a:p>
                  </a:txBody>
                  <a:tcPr/>
                </a:tc>
                <a:tc>
                  <a:txBody>
                    <a:bodyPr/>
                    <a:lstStyle/>
                    <a:p>
                      <a:r>
                        <a:rPr lang="en-US" dirty="0" smtClean="0"/>
                        <a:t>Person with epilepsy</a:t>
                      </a:r>
                      <a:endParaRPr lang="en-US" dirty="0"/>
                    </a:p>
                  </a:txBody>
                  <a:tcPr/>
                </a:tc>
              </a:tr>
              <a:tr h="370840">
                <a:tc>
                  <a:txBody>
                    <a:bodyPr/>
                    <a:lstStyle/>
                    <a:p>
                      <a:r>
                        <a:rPr lang="en-US" dirty="0" smtClean="0"/>
                        <a:t>Handicap</a:t>
                      </a:r>
                      <a:endParaRPr lang="en-US" dirty="0"/>
                    </a:p>
                  </a:txBody>
                  <a:tcPr/>
                </a:tc>
                <a:tc>
                  <a:txBody>
                    <a:bodyPr/>
                    <a:lstStyle/>
                    <a:p>
                      <a:r>
                        <a:rPr lang="en-US" dirty="0" smtClean="0"/>
                        <a:t>Person with a disability</a:t>
                      </a:r>
                      <a:endParaRPr lang="en-US" dirty="0"/>
                    </a:p>
                  </a:txBody>
                  <a:tcPr/>
                </a:tc>
              </a:tr>
              <a:tr h="370840">
                <a:tc>
                  <a:txBody>
                    <a:bodyPr/>
                    <a:lstStyle/>
                    <a:p>
                      <a:r>
                        <a:rPr lang="en-US" dirty="0" smtClean="0"/>
                        <a:t>The disabled</a:t>
                      </a:r>
                      <a:endParaRPr lang="en-US" dirty="0"/>
                    </a:p>
                  </a:txBody>
                  <a:tcPr/>
                </a:tc>
                <a:tc>
                  <a:txBody>
                    <a:bodyPr/>
                    <a:lstStyle/>
                    <a:p>
                      <a:r>
                        <a:rPr lang="en-US" dirty="0" smtClean="0"/>
                        <a:t>Persons with disabilities</a:t>
                      </a:r>
                      <a:endParaRPr lang="en-US" dirty="0"/>
                    </a:p>
                  </a:txBody>
                  <a:tcPr/>
                </a:tc>
              </a:tr>
              <a:tr h="370840">
                <a:tc>
                  <a:txBody>
                    <a:bodyPr/>
                    <a:lstStyle/>
                    <a:p>
                      <a:r>
                        <a:rPr lang="en-US" dirty="0" smtClean="0"/>
                        <a:t>The blind</a:t>
                      </a:r>
                      <a:endParaRPr lang="en-US" dirty="0"/>
                    </a:p>
                  </a:txBody>
                  <a:tcPr/>
                </a:tc>
                <a:tc>
                  <a:txBody>
                    <a:bodyPr/>
                    <a:lstStyle/>
                    <a:p>
                      <a:r>
                        <a:rPr lang="en-US" dirty="0" smtClean="0"/>
                        <a:t>Persons who are blind</a:t>
                      </a:r>
                      <a:endParaRPr lang="en-US" dirty="0"/>
                    </a:p>
                  </a:txBody>
                  <a:tcPr/>
                </a:tc>
              </a:tr>
              <a:tr h="370840">
                <a:tc>
                  <a:txBody>
                    <a:bodyPr/>
                    <a:lstStyle/>
                    <a:p>
                      <a:r>
                        <a:rPr lang="en-US" dirty="0" smtClean="0"/>
                        <a:t>The deaf</a:t>
                      </a:r>
                      <a:endParaRPr lang="en-US" dirty="0"/>
                    </a:p>
                  </a:txBody>
                  <a:tcPr/>
                </a:tc>
                <a:tc>
                  <a:txBody>
                    <a:bodyPr/>
                    <a:lstStyle/>
                    <a:p>
                      <a:r>
                        <a:rPr lang="en-US" dirty="0" smtClean="0"/>
                        <a:t>Persons who are deaf</a:t>
                      </a:r>
                      <a:endParaRPr lang="en-US" dirty="0"/>
                    </a:p>
                  </a:txBody>
                  <a:tcPr/>
                </a:tc>
              </a:tr>
              <a:tr h="370840">
                <a:tc>
                  <a:txBody>
                    <a:bodyPr/>
                    <a:lstStyle/>
                    <a:p>
                      <a:r>
                        <a:rPr lang="en-US" dirty="0" smtClean="0"/>
                        <a:t>The deaf-blind</a:t>
                      </a:r>
                      <a:endParaRPr lang="en-US" dirty="0"/>
                    </a:p>
                  </a:txBody>
                  <a:tcPr/>
                </a:tc>
                <a:tc>
                  <a:txBody>
                    <a:bodyPr/>
                    <a:lstStyle/>
                    <a:p>
                      <a:r>
                        <a:rPr lang="en-US" dirty="0" smtClean="0"/>
                        <a:t>Deaf-blind persons</a:t>
                      </a:r>
                      <a:endParaRPr lang="en-US" dirty="0"/>
                    </a:p>
                  </a:txBody>
                  <a:tcPr/>
                </a:tc>
              </a:tr>
            </a:tbl>
          </a:graphicData>
        </a:graphic>
      </p:graphicFrame>
    </p:spTree>
    <p:extLst>
      <p:ext uri="{BB962C8B-B14F-4D97-AF65-F5344CB8AC3E}">
        <p14:creationId xmlns:p14="http://schemas.microsoft.com/office/powerpoint/2010/main" val="36977750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662</TotalTime>
  <Words>835</Words>
  <Application>Microsoft Macintosh PowerPoint</Application>
  <PresentationFormat>On-screen Show (4:3)</PresentationFormat>
  <Paragraphs>58</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Critical Discourse Analysis</vt:lpstr>
      <vt:lpstr>What is CDA?</vt:lpstr>
      <vt:lpstr>The roots of CDA</vt:lpstr>
      <vt:lpstr>Fairclough (1992)</vt:lpstr>
      <vt:lpstr>Blommaert (2005)</vt:lpstr>
      <vt:lpstr>Build the pipeline OTTAWA CITIZEN DECEMBER 28, 2013</vt:lpstr>
      <vt:lpstr>People-first language  Titchkosky (2001)</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Discourse Analysis</dc:title>
  <dc:creator>Kristin Snoddon</dc:creator>
  <cp:lastModifiedBy>Jaffer Sheyholislami</cp:lastModifiedBy>
  <cp:revision>18</cp:revision>
  <dcterms:created xsi:type="dcterms:W3CDTF">2013-12-19T16:49:41Z</dcterms:created>
  <dcterms:modified xsi:type="dcterms:W3CDTF">2014-01-07T02:39:51Z</dcterms:modified>
</cp:coreProperties>
</file>