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9" r:id="rId2"/>
    <p:sldId id="326" r:id="rId3"/>
    <p:sldId id="274" r:id="rId4"/>
    <p:sldId id="298" r:id="rId5"/>
    <p:sldId id="276" r:id="rId6"/>
    <p:sldId id="277" r:id="rId7"/>
    <p:sldId id="278" r:id="rId8"/>
    <p:sldId id="281" r:id="rId9"/>
    <p:sldId id="280" r:id="rId10"/>
    <p:sldId id="279" r:id="rId11"/>
    <p:sldId id="282" r:id="rId12"/>
    <p:sldId id="283" r:id="rId13"/>
    <p:sldId id="284" r:id="rId14"/>
    <p:sldId id="285" r:id="rId15"/>
    <p:sldId id="286" r:id="rId16"/>
    <p:sldId id="287" r:id="rId17"/>
    <p:sldId id="327" r:id="rId18"/>
    <p:sldId id="329" r:id="rId19"/>
    <p:sldId id="299" r:id="rId20"/>
    <p:sldId id="305" r:id="rId21"/>
    <p:sldId id="306" r:id="rId22"/>
    <p:sldId id="295" r:id="rId23"/>
    <p:sldId id="307" r:id="rId24"/>
    <p:sldId id="296" r:id="rId25"/>
    <p:sldId id="308" r:id="rId26"/>
    <p:sldId id="301" r:id="rId27"/>
    <p:sldId id="302" r:id="rId28"/>
    <p:sldId id="303" r:id="rId29"/>
    <p:sldId id="297" r:id="rId30"/>
    <p:sldId id="304" r:id="rId31"/>
    <p:sldId id="331" r:id="rId32"/>
    <p:sldId id="332" r:id="rId33"/>
    <p:sldId id="334" r:id="rId34"/>
    <p:sldId id="333" r:id="rId35"/>
    <p:sldId id="309" r:id="rId36"/>
    <p:sldId id="322" r:id="rId37"/>
    <p:sldId id="320" r:id="rId38"/>
    <p:sldId id="321" r:id="rId39"/>
    <p:sldId id="310" r:id="rId40"/>
    <p:sldId id="311" r:id="rId41"/>
    <p:sldId id="312" r:id="rId42"/>
    <p:sldId id="313" r:id="rId43"/>
    <p:sldId id="314" r:id="rId44"/>
    <p:sldId id="315" r:id="rId45"/>
    <p:sldId id="316" r:id="rId46"/>
    <p:sldId id="317" r:id="rId47"/>
    <p:sldId id="318" r:id="rId48"/>
    <p:sldId id="323" r:id="rId49"/>
    <p:sldId id="324" r:id="rId50"/>
    <p:sldId id="325" r:id="rId51"/>
    <p:sldId id="330" r:id="rId52"/>
    <p:sldId id="328"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Administrator\My%20Documents\WordFrequencyCount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Administrator\My%20Documents\WordFrequencyCount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CA"/>
            </a:pPr>
            <a:r>
              <a:rPr lang="en-US" sz="1800" b="1" i="0" baseline="0" dirty="0"/>
              <a:t>Figure </a:t>
            </a:r>
            <a:r>
              <a:rPr lang="en-US" sz="1800" b="1" i="0" baseline="0" dirty="0" smtClean="0"/>
              <a:t>1b. </a:t>
            </a:r>
            <a:r>
              <a:rPr lang="en-US" sz="1800" b="1" i="0" u="none" strike="noStrike" baseline="0" dirty="0" smtClean="0"/>
              <a:t>Brysbaert and New </a:t>
            </a:r>
            <a:r>
              <a:rPr lang="en-US" sz="1800" b="1" i="0" baseline="0" dirty="0" smtClean="0"/>
              <a:t>WF </a:t>
            </a:r>
            <a:r>
              <a:rPr lang="en-US" sz="1800" b="1" i="0" baseline="0" dirty="0"/>
              <a:t>Count</a:t>
            </a:r>
            <a:endParaRPr lang="en-US" dirty="0"/>
          </a:p>
        </c:rich>
      </c:tx>
      <c:layout/>
      <c:overlay val="0"/>
    </c:title>
    <c:autoTitleDeleted val="0"/>
    <c:plotArea>
      <c:layout/>
      <c:scatterChart>
        <c:scatterStyle val="lineMarker"/>
        <c:varyColors val="0"/>
        <c:ser>
          <c:idx val="0"/>
          <c:order val="0"/>
          <c:spPr>
            <a:ln w="28575">
              <a:noFill/>
            </a:ln>
          </c:spPr>
          <c:trendline>
            <c:trendlineType val="linear"/>
            <c:dispRSqr val="1"/>
            <c:dispEq val="0"/>
            <c:trendlineLbl>
              <c:layout>
                <c:manualLayout>
                  <c:x val="-4.5343613298337887E-2"/>
                  <c:y val="-0.29182742782152232"/>
                </c:manualLayout>
              </c:layout>
              <c:numFmt formatCode="General" sourceLinked="0"/>
              <c:txPr>
                <a:bodyPr/>
                <a:lstStyle/>
                <a:p>
                  <a:pPr>
                    <a:defRPr lang="en-CA"/>
                  </a:pPr>
                  <a:endParaRPr lang="en-US"/>
                </a:p>
              </c:txPr>
            </c:trendlineLbl>
          </c:trendline>
          <c:xVal>
            <c:numRef>
              <c:f>Sheet1!$B$2:$B$61</c:f>
              <c:numCache>
                <c:formatCode>General</c:formatCode>
                <c:ptCount val="60"/>
                <c:pt idx="0">
                  <c:v>1.28</c:v>
                </c:pt>
                <c:pt idx="1">
                  <c:v>1.1499999999999975</c:v>
                </c:pt>
                <c:pt idx="2">
                  <c:v>2.42</c:v>
                </c:pt>
                <c:pt idx="3">
                  <c:v>0.48000000000000032</c:v>
                </c:pt>
                <c:pt idx="4">
                  <c:v>2.4699999999999998</c:v>
                </c:pt>
                <c:pt idx="5">
                  <c:v>1.62</c:v>
                </c:pt>
                <c:pt idx="6">
                  <c:v>0.60000000000000064</c:v>
                </c:pt>
                <c:pt idx="7">
                  <c:v>1.7700000000000025</c:v>
                </c:pt>
                <c:pt idx="8">
                  <c:v>2.27</c:v>
                </c:pt>
                <c:pt idx="9">
                  <c:v>1.7500000000000022</c:v>
                </c:pt>
                <c:pt idx="10">
                  <c:v>0</c:v>
                </c:pt>
                <c:pt idx="11">
                  <c:v>2.02</c:v>
                </c:pt>
                <c:pt idx="12">
                  <c:v>2.19</c:v>
                </c:pt>
                <c:pt idx="13">
                  <c:v>1.26</c:v>
                </c:pt>
                <c:pt idx="14">
                  <c:v>0.70000000000000062</c:v>
                </c:pt>
                <c:pt idx="15">
                  <c:v>1.9200000000000002</c:v>
                </c:pt>
                <c:pt idx="16">
                  <c:v>1.8900000000000001</c:v>
                </c:pt>
                <c:pt idx="17">
                  <c:v>2.1</c:v>
                </c:pt>
                <c:pt idx="18">
                  <c:v>3</c:v>
                </c:pt>
                <c:pt idx="19">
                  <c:v>0</c:v>
                </c:pt>
                <c:pt idx="20">
                  <c:v>1.7600000000000022</c:v>
                </c:pt>
                <c:pt idx="21">
                  <c:v>0.60000000000000064</c:v>
                </c:pt>
                <c:pt idx="22">
                  <c:v>0.48000000000000032</c:v>
                </c:pt>
                <c:pt idx="23">
                  <c:v>3.12</c:v>
                </c:pt>
                <c:pt idx="24">
                  <c:v>0</c:v>
                </c:pt>
                <c:pt idx="25">
                  <c:v>3.52</c:v>
                </c:pt>
                <c:pt idx="26">
                  <c:v>2.4499999999999997</c:v>
                </c:pt>
                <c:pt idx="27">
                  <c:v>2.3699999999999997</c:v>
                </c:pt>
                <c:pt idx="28">
                  <c:v>0.48000000000000032</c:v>
                </c:pt>
                <c:pt idx="29">
                  <c:v>2.15</c:v>
                </c:pt>
                <c:pt idx="30">
                  <c:v>2.3699999999999997</c:v>
                </c:pt>
                <c:pt idx="31">
                  <c:v>1.08</c:v>
                </c:pt>
                <c:pt idx="32">
                  <c:v>3.11</c:v>
                </c:pt>
                <c:pt idx="33">
                  <c:v>3.61</c:v>
                </c:pt>
                <c:pt idx="34">
                  <c:v>1.9</c:v>
                </c:pt>
                <c:pt idx="35">
                  <c:v>2.16</c:v>
                </c:pt>
                <c:pt idx="36">
                  <c:v>2.12</c:v>
                </c:pt>
                <c:pt idx="37">
                  <c:v>3.27</c:v>
                </c:pt>
                <c:pt idx="38">
                  <c:v>2.2999999999999998</c:v>
                </c:pt>
                <c:pt idx="39">
                  <c:v>1.62</c:v>
                </c:pt>
                <c:pt idx="40">
                  <c:v>2.4499999999999997</c:v>
                </c:pt>
                <c:pt idx="41">
                  <c:v>3.17</c:v>
                </c:pt>
                <c:pt idx="42">
                  <c:v>0.78</c:v>
                </c:pt>
                <c:pt idx="43">
                  <c:v>0</c:v>
                </c:pt>
                <c:pt idx="44">
                  <c:v>2.68</c:v>
                </c:pt>
                <c:pt idx="45">
                  <c:v>3.8499999999999988</c:v>
                </c:pt>
                <c:pt idx="46">
                  <c:v>2.8299999999999987</c:v>
                </c:pt>
                <c:pt idx="47">
                  <c:v>0.30000000000000032</c:v>
                </c:pt>
                <c:pt idx="48">
                  <c:v>1.6</c:v>
                </c:pt>
                <c:pt idx="49">
                  <c:v>2.8499999999999988</c:v>
                </c:pt>
                <c:pt idx="50">
                  <c:v>1.84</c:v>
                </c:pt>
                <c:pt idx="51">
                  <c:v>2.59</c:v>
                </c:pt>
                <c:pt idx="52">
                  <c:v>2.7600000000000002</c:v>
                </c:pt>
                <c:pt idx="53">
                  <c:v>3.61</c:v>
                </c:pt>
                <c:pt idx="54">
                  <c:v>2.66</c:v>
                </c:pt>
                <c:pt idx="55">
                  <c:v>2.23</c:v>
                </c:pt>
                <c:pt idx="56">
                  <c:v>2.63</c:v>
                </c:pt>
                <c:pt idx="57">
                  <c:v>0.48000000000000032</c:v>
                </c:pt>
                <c:pt idx="58">
                  <c:v>0.30000000000000032</c:v>
                </c:pt>
                <c:pt idx="59">
                  <c:v>0</c:v>
                </c:pt>
              </c:numCache>
            </c:numRef>
          </c:xVal>
          <c:yVal>
            <c:numRef>
              <c:f>Sheet1!$C$2:$C$61</c:f>
              <c:numCache>
                <c:formatCode>General</c:formatCode>
                <c:ptCount val="60"/>
                <c:pt idx="0">
                  <c:v>0.79</c:v>
                </c:pt>
                <c:pt idx="1">
                  <c:v>1.1200000000000001</c:v>
                </c:pt>
                <c:pt idx="2">
                  <c:v>0.73000000000000065</c:v>
                </c:pt>
                <c:pt idx="3">
                  <c:v>0.8</c:v>
                </c:pt>
                <c:pt idx="4">
                  <c:v>0.60000000000000064</c:v>
                </c:pt>
                <c:pt idx="5">
                  <c:v>0.79</c:v>
                </c:pt>
                <c:pt idx="6">
                  <c:v>0.82000000000000062</c:v>
                </c:pt>
                <c:pt idx="7">
                  <c:v>1.1499999999999975</c:v>
                </c:pt>
                <c:pt idx="8">
                  <c:v>0.70000000000000062</c:v>
                </c:pt>
                <c:pt idx="9">
                  <c:v>0.72000000000000064</c:v>
                </c:pt>
                <c:pt idx="10">
                  <c:v>0.98</c:v>
                </c:pt>
                <c:pt idx="11">
                  <c:v>0.66000000000000136</c:v>
                </c:pt>
                <c:pt idx="12">
                  <c:v>0.61000000000000065</c:v>
                </c:pt>
                <c:pt idx="13">
                  <c:v>0.8</c:v>
                </c:pt>
                <c:pt idx="14">
                  <c:v>0.82000000000000062</c:v>
                </c:pt>
                <c:pt idx="15">
                  <c:v>0.75000000000000122</c:v>
                </c:pt>
                <c:pt idx="16">
                  <c:v>0.7400000000000011</c:v>
                </c:pt>
                <c:pt idx="17">
                  <c:v>0.68000000000000138</c:v>
                </c:pt>
                <c:pt idx="18">
                  <c:v>0.60000000000000064</c:v>
                </c:pt>
                <c:pt idx="19">
                  <c:v>0.78</c:v>
                </c:pt>
                <c:pt idx="20">
                  <c:v>0.70000000000000062</c:v>
                </c:pt>
                <c:pt idx="21">
                  <c:v>0.73000000000000065</c:v>
                </c:pt>
                <c:pt idx="22">
                  <c:v>0.88000000000000111</c:v>
                </c:pt>
                <c:pt idx="23">
                  <c:v>0.56999999999999995</c:v>
                </c:pt>
                <c:pt idx="24">
                  <c:v>1.43</c:v>
                </c:pt>
                <c:pt idx="25">
                  <c:v>0.66000000000000136</c:v>
                </c:pt>
                <c:pt idx="26">
                  <c:v>0.6900000000000015</c:v>
                </c:pt>
                <c:pt idx="27">
                  <c:v>0.60000000000000064</c:v>
                </c:pt>
                <c:pt idx="28">
                  <c:v>0.64000000000000123</c:v>
                </c:pt>
                <c:pt idx="29">
                  <c:v>0.70000000000000062</c:v>
                </c:pt>
                <c:pt idx="30">
                  <c:v>0.62000000000000111</c:v>
                </c:pt>
                <c:pt idx="31">
                  <c:v>0.67000000000000148</c:v>
                </c:pt>
                <c:pt idx="32">
                  <c:v>0.58000000000000063</c:v>
                </c:pt>
                <c:pt idx="33">
                  <c:v>0.56000000000000005</c:v>
                </c:pt>
                <c:pt idx="34">
                  <c:v>0.68000000000000138</c:v>
                </c:pt>
                <c:pt idx="35">
                  <c:v>0.70000000000000062</c:v>
                </c:pt>
                <c:pt idx="36">
                  <c:v>0.68000000000000138</c:v>
                </c:pt>
                <c:pt idx="37">
                  <c:v>0.67000000000000148</c:v>
                </c:pt>
                <c:pt idx="38">
                  <c:v>0.6900000000000015</c:v>
                </c:pt>
                <c:pt idx="39">
                  <c:v>0.73000000000000065</c:v>
                </c:pt>
                <c:pt idx="40">
                  <c:v>0.67000000000000148</c:v>
                </c:pt>
                <c:pt idx="41">
                  <c:v>0.61000000000000065</c:v>
                </c:pt>
                <c:pt idx="42">
                  <c:v>0.97000000000000008</c:v>
                </c:pt>
                <c:pt idx="43">
                  <c:v>0.85000000000000064</c:v>
                </c:pt>
                <c:pt idx="44">
                  <c:v>0.61000000000000065</c:v>
                </c:pt>
                <c:pt idx="45">
                  <c:v>0.60000000000000064</c:v>
                </c:pt>
                <c:pt idx="46">
                  <c:v>0.67000000000000148</c:v>
                </c:pt>
                <c:pt idx="47">
                  <c:v>0.99</c:v>
                </c:pt>
                <c:pt idx="48">
                  <c:v>0.71000000000000063</c:v>
                </c:pt>
                <c:pt idx="49">
                  <c:v>0.64000000000000123</c:v>
                </c:pt>
                <c:pt idx="50">
                  <c:v>0.66000000000000136</c:v>
                </c:pt>
                <c:pt idx="51">
                  <c:v>0.61000000000000065</c:v>
                </c:pt>
                <c:pt idx="52">
                  <c:v>0.63000000000000123</c:v>
                </c:pt>
                <c:pt idx="53">
                  <c:v>0.60000000000000064</c:v>
                </c:pt>
                <c:pt idx="54">
                  <c:v>0.66000000000000136</c:v>
                </c:pt>
                <c:pt idx="55">
                  <c:v>0.62000000000000111</c:v>
                </c:pt>
                <c:pt idx="56">
                  <c:v>0.62000000000000111</c:v>
                </c:pt>
                <c:pt idx="57">
                  <c:v>1.1399999999999975</c:v>
                </c:pt>
                <c:pt idx="58">
                  <c:v>0.81</c:v>
                </c:pt>
                <c:pt idx="59">
                  <c:v>1.0900000000000001</c:v>
                </c:pt>
              </c:numCache>
            </c:numRef>
          </c:yVal>
          <c:smooth val="0"/>
        </c:ser>
        <c:dLbls>
          <c:showLegendKey val="0"/>
          <c:showVal val="0"/>
          <c:showCatName val="0"/>
          <c:showSerName val="0"/>
          <c:showPercent val="0"/>
          <c:showBubbleSize val="0"/>
        </c:dLbls>
        <c:axId val="99255040"/>
        <c:axId val="99256960"/>
      </c:scatterChart>
      <c:valAx>
        <c:axId val="99255040"/>
        <c:scaling>
          <c:orientation val="minMax"/>
          <c:max val="4"/>
        </c:scaling>
        <c:delete val="0"/>
        <c:axPos val="b"/>
        <c:title>
          <c:tx>
            <c:rich>
              <a:bodyPr/>
              <a:lstStyle/>
              <a:p>
                <a:pPr>
                  <a:defRPr lang="en-CA"/>
                </a:pPr>
                <a:r>
                  <a:rPr lang="en-US" dirty="0"/>
                  <a:t>Log KF Count</a:t>
                </a:r>
              </a:p>
            </c:rich>
          </c:tx>
          <c:layout/>
          <c:overlay val="0"/>
        </c:title>
        <c:numFmt formatCode="#,##0.00" sourceLinked="0"/>
        <c:majorTickMark val="none"/>
        <c:minorTickMark val="none"/>
        <c:tickLblPos val="nextTo"/>
        <c:txPr>
          <a:bodyPr/>
          <a:lstStyle/>
          <a:p>
            <a:pPr>
              <a:defRPr lang="en-CA"/>
            </a:pPr>
            <a:endParaRPr lang="en-US"/>
          </a:p>
        </c:txPr>
        <c:crossAx val="99256960"/>
        <c:crosses val="autoZero"/>
        <c:crossBetween val="midCat"/>
      </c:valAx>
      <c:valAx>
        <c:axId val="99256960"/>
        <c:scaling>
          <c:orientation val="minMax"/>
          <c:max val="1.5"/>
          <c:min val="0.30000000000000032"/>
        </c:scaling>
        <c:delete val="0"/>
        <c:axPos val="l"/>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lang="en-CA" sz="1000" b="1" i="0" u="none" strike="noStrike" kern="1200" baseline="0">
                    <a:solidFill>
                      <a:sysClr val="windowText" lastClr="000000"/>
                    </a:solidFill>
                    <a:latin typeface="+mn-lt"/>
                    <a:ea typeface="+mn-ea"/>
                    <a:cs typeface="+mn-cs"/>
                  </a:defRPr>
                </a:pPr>
                <a:r>
                  <a:rPr lang="en-US" sz="1000" b="1" i="0" baseline="0" dirty="0"/>
                  <a:t>Response Time (seconds)</a:t>
                </a:r>
              </a:p>
            </c:rich>
          </c:tx>
          <c:layout/>
          <c:overlay val="0"/>
        </c:title>
        <c:numFmt formatCode="#,##0.00" sourceLinked="0"/>
        <c:majorTickMark val="none"/>
        <c:minorTickMark val="none"/>
        <c:tickLblPos val="nextTo"/>
        <c:txPr>
          <a:bodyPr/>
          <a:lstStyle/>
          <a:p>
            <a:pPr>
              <a:defRPr lang="en-CA"/>
            </a:pPr>
            <a:endParaRPr lang="en-US"/>
          </a:p>
        </c:txPr>
        <c:crossAx val="99255040"/>
        <c:crosses val="autoZero"/>
        <c:crossBetween val="midCat"/>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CA"/>
            </a:pPr>
            <a:r>
              <a:rPr lang="en-US" dirty="0"/>
              <a:t>Figure </a:t>
            </a:r>
            <a:r>
              <a:rPr lang="en-US" dirty="0" smtClean="0"/>
              <a:t>1a. </a:t>
            </a:r>
            <a:r>
              <a:rPr lang="en-US" sz="1800" b="1" i="0" u="none" strike="noStrike" baseline="0" dirty="0" smtClean="0"/>
              <a:t>Kucera and Francis </a:t>
            </a:r>
            <a:r>
              <a:rPr lang="en-US" dirty="0" smtClean="0"/>
              <a:t>WF </a:t>
            </a:r>
            <a:r>
              <a:rPr lang="en-US" dirty="0"/>
              <a:t>Count</a:t>
            </a:r>
          </a:p>
        </c:rich>
      </c:tx>
      <c:layout/>
      <c:overlay val="0"/>
    </c:title>
    <c:autoTitleDeleted val="0"/>
    <c:plotArea>
      <c:layout/>
      <c:scatterChart>
        <c:scatterStyle val="lineMarker"/>
        <c:varyColors val="0"/>
        <c:ser>
          <c:idx val="0"/>
          <c:order val="0"/>
          <c:spPr>
            <a:ln w="28575">
              <a:noFill/>
            </a:ln>
          </c:spPr>
          <c:trendline>
            <c:trendlineType val="linear"/>
            <c:dispRSqr val="1"/>
            <c:dispEq val="0"/>
            <c:trendlineLbl>
              <c:layout>
                <c:manualLayout>
                  <c:x val="-4.0279090113735781E-2"/>
                  <c:y val="-0.26296988918051978"/>
                </c:manualLayout>
              </c:layout>
              <c:numFmt formatCode="General" sourceLinked="0"/>
              <c:txPr>
                <a:bodyPr/>
                <a:lstStyle/>
                <a:p>
                  <a:pPr>
                    <a:defRPr lang="en-CA"/>
                  </a:pPr>
                  <a:endParaRPr lang="en-US"/>
                </a:p>
              </c:txPr>
            </c:trendlineLbl>
          </c:trendline>
          <c:xVal>
            <c:numRef>
              <c:f>Sheet1!$A$2:$A$61</c:f>
              <c:numCache>
                <c:formatCode>General</c:formatCode>
                <c:ptCount val="60"/>
                <c:pt idx="0">
                  <c:v>0.30000000000000032</c:v>
                </c:pt>
                <c:pt idx="1">
                  <c:v>0.30000000000000032</c:v>
                </c:pt>
                <c:pt idx="2">
                  <c:v>1.1499999999999975</c:v>
                </c:pt>
                <c:pt idx="3">
                  <c:v>0.30000000000000032</c:v>
                </c:pt>
                <c:pt idx="4">
                  <c:v>1.71</c:v>
                </c:pt>
                <c:pt idx="5">
                  <c:v>0.30000000000000032</c:v>
                </c:pt>
                <c:pt idx="6">
                  <c:v>0.30000000000000032</c:v>
                </c:pt>
                <c:pt idx="7">
                  <c:v>0.30000000000000032</c:v>
                </c:pt>
                <c:pt idx="8">
                  <c:v>0.30000000000000032</c:v>
                </c:pt>
                <c:pt idx="9">
                  <c:v>0.95000000000000062</c:v>
                </c:pt>
                <c:pt idx="10">
                  <c:v>0.30000000000000032</c:v>
                </c:pt>
                <c:pt idx="11">
                  <c:v>0.78</c:v>
                </c:pt>
                <c:pt idx="12">
                  <c:v>1.9900000000000024</c:v>
                </c:pt>
                <c:pt idx="13">
                  <c:v>0.30000000000000032</c:v>
                </c:pt>
                <c:pt idx="14">
                  <c:v>0.30000000000000032</c:v>
                </c:pt>
                <c:pt idx="15">
                  <c:v>0.70000000000000062</c:v>
                </c:pt>
                <c:pt idx="16">
                  <c:v>0.85000000000000064</c:v>
                </c:pt>
                <c:pt idx="17">
                  <c:v>1.26</c:v>
                </c:pt>
                <c:pt idx="18">
                  <c:v>2.3299999999999987</c:v>
                </c:pt>
                <c:pt idx="19">
                  <c:v>0.30000000000000032</c:v>
                </c:pt>
                <c:pt idx="20">
                  <c:v>1.08</c:v>
                </c:pt>
                <c:pt idx="21">
                  <c:v>0.30000000000000032</c:v>
                </c:pt>
                <c:pt idx="22">
                  <c:v>0.30000000000000032</c:v>
                </c:pt>
                <c:pt idx="23">
                  <c:v>1.79</c:v>
                </c:pt>
                <c:pt idx="24">
                  <c:v>0.48000000000000032</c:v>
                </c:pt>
                <c:pt idx="25">
                  <c:v>2.62</c:v>
                </c:pt>
                <c:pt idx="26">
                  <c:v>1</c:v>
                </c:pt>
                <c:pt idx="27">
                  <c:v>0.85000000000000064</c:v>
                </c:pt>
                <c:pt idx="28">
                  <c:v>0.30000000000000032</c:v>
                </c:pt>
                <c:pt idx="29">
                  <c:v>1.52</c:v>
                </c:pt>
                <c:pt idx="30">
                  <c:v>1.84</c:v>
                </c:pt>
                <c:pt idx="31">
                  <c:v>0.60000000000000064</c:v>
                </c:pt>
                <c:pt idx="32">
                  <c:v>2.16</c:v>
                </c:pt>
                <c:pt idx="33">
                  <c:v>1.6400000000000001</c:v>
                </c:pt>
                <c:pt idx="34">
                  <c:v>0.95000000000000062</c:v>
                </c:pt>
                <c:pt idx="35">
                  <c:v>0.70000000000000062</c:v>
                </c:pt>
                <c:pt idx="36">
                  <c:v>1.9000000000000001</c:v>
                </c:pt>
                <c:pt idx="37">
                  <c:v>2.13</c:v>
                </c:pt>
                <c:pt idx="38">
                  <c:v>0.78</c:v>
                </c:pt>
                <c:pt idx="39">
                  <c:v>0.60000000000000064</c:v>
                </c:pt>
                <c:pt idx="40">
                  <c:v>1.79</c:v>
                </c:pt>
                <c:pt idx="41">
                  <c:v>1.78</c:v>
                </c:pt>
                <c:pt idx="42">
                  <c:v>0.30000000000000032</c:v>
                </c:pt>
                <c:pt idx="43">
                  <c:v>0.30000000000000032</c:v>
                </c:pt>
                <c:pt idx="44">
                  <c:v>1.36</c:v>
                </c:pt>
                <c:pt idx="45">
                  <c:v>2.21</c:v>
                </c:pt>
                <c:pt idx="46">
                  <c:v>1.9500000000000022</c:v>
                </c:pt>
                <c:pt idx="47">
                  <c:v>0.70000000000000062</c:v>
                </c:pt>
                <c:pt idx="48">
                  <c:v>0.48000000000000032</c:v>
                </c:pt>
                <c:pt idx="49">
                  <c:v>2.2200000000000002</c:v>
                </c:pt>
                <c:pt idx="50">
                  <c:v>0.78</c:v>
                </c:pt>
                <c:pt idx="51">
                  <c:v>1.3800000000000001</c:v>
                </c:pt>
                <c:pt idx="52">
                  <c:v>1.9400000000000022</c:v>
                </c:pt>
                <c:pt idx="53">
                  <c:v>2.5</c:v>
                </c:pt>
                <c:pt idx="54">
                  <c:v>1.81</c:v>
                </c:pt>
                <c:pt idx="55">
                  <c:v>0.30000000000000032</c:v>
                </c:pt>
                <c:pt idx="56">
                  <c:v>0.85000000000000064</c:v>
                </c:pt>
                <c:pt idx="57">
                  <c:v>0.30000000000000032</c:v>
                </c:pt>
                <c:pt idx="58">
                  <c:v>0.30000000000000032</c:v>
                </c:pt>
                <c:pt idx="59">
                  <c:v>0.48000000000000032</c:v>
                </c:pt>
              </c:numCache>
            </c:numRef>
          </c:xVal>
          <c:yVal>
            <c:numRef>
              <c:f>Sheet1!$C$2:$C$61</c:f>
              <c:numCache>
                <c:formatCode>General</c:formatCode>
                <c:ptCount val="60"/>
                <c:pt idx="0">
                  <c:v>0.79</c:v>
                </c:pt>
                <c:pt idx="1">
                  <c:v>1.1200000000000001</c:v>
                </c:pt>
                <c:pt idx="2">
                  <c:v>0.73000000000000065</c:v>
                </c:pt>
                <c:pt idx="3">
                  <c:v>0.8</c:v>
                </c:pt>
                <c:pt idx="4">
                  <c:v>0.60000000000000064</c:v>
                </c:pt>
                <c:pt idx="5">
                  <c:v>0.79</c:v>
                </c:pt>
                <c:pt idx="6">
                  <c:v>0.82000000000000062</c:v>
                </c:pt>
                <c:pt idx="7">
                  <c:v>1.1499999999999975</c:v>
                </c:pt>
                <c:pt idx="8">
                  <c:v>0.70000000000000062</c:v>
                </c:pt>
                <c:pt idx="9">
                  <c:v>0.72000000000000064</c:v>
                </c:pt>
                <c:pt idx="10">
                  <c:v>0.98</c:v>
                </c:pt>
                <c:pt idx="11">
                  <c:v>0.66000000000000136</c:v>
                </c:pt>
                <c:pt idx="12">
                  <c:v>0.61000000000000065</c:v>
                </c:pt>
                <c:pt idx="13">
                  <c:v>0.8</c:v>
                </c:pt>
                <c:pt idx="14">
                  <c:v>0.82000000000000062</c:v>
                </c:pt>
                <c:pt idx="15">
                  <c:v>0.75000000000000122</c:v>
                </c:pt>
                <c:pt idx="16">
                  <c:v>0.7400000000000011</c:v>
                </c:pt>
                <c:pt idx="17">
                  <c:v>0.68</c:v>
                </c:pt>
                <c:pt idx="18">
                  <c:v>0.60000000000000064</c:v>
                </c:pt>
                <c:pt idx="19">
                  <c:v>0.78</c:v>
                </c:pt>
                <c:pt idx="20">
                  <c:v>0.70000000000000062</c:v>
                </c:pt>
                <c:pt idx="21">
                  <c:v>0.73000000000000065</c:v>
                </c:pt>
                <c:pt idx="22">
                  <c:v>0.88</c:v>
                </c:pt>
                <c:pt idx="23">
                  <c:v>0.56999999999999995</c:v>
                </c:pt>
                <c:pt idx="24">
                  <c:v>1.43</c:v>
                </c:pt>
                <c:pt idx="25">
                  <c:v>0.66000000000000136</c:v>
                </c:pt>
                <c:pt idx="26">
                  <c:v>0.69000000000000061</c:v>
                </c:pt>
                <c:pt idx="27">
                  <c:v>0.60000000000000064</c:v>
                </c:pt>
                <c:pt idx="28">
                  <c:v>0.64000000000000123</c:v>
                </c:pt>
                <c:pt idx="29">
                  <c:v>0.70000000000000062</c:v>
                </c:pt>
                <c:pt idx="30">
                  <c:v>0.62000000000000111</c:v>
                </c:pt>
                <c:pt idx="31">
                  <c:v>0.67000000000000148</c:v>
                </c:pt>
                <c:pt idx="32">
                  <c:v>0.58000000000000007</c:v>
                </c:pt>
                <c:pt idx="33">
                  <c:v>0.56000000000000005</c:v>
                </c:pt>
                <c:pt idx="34">
                  <c:v>0.68</c:v>
                </c:pt>
                <c:pt idx="35">
                  <c:v>0.70000000000000062</c:v>
                </c:pt>
                <c:pt idx="36">
                  <c:v>0.68</c:v>
                </c:pt>
                <c:pt idx="37">
                  <c:v>0.67000000000000148</c:v>
                </c:pt>
                <c:pt idx="38">
                  <c:v>0.69000000000000061</c:v>
                </c:pt>
                <c:pt idx="39">
                  <c:v>0.73000000000000065</c:v>
                </c:pt>
                <c:pt idx="40">
                  <c:v>0.67000000000000148</c:v>
                </c:pt>
                <c:pt idx="41">
                  <c:v>0.61000000000000065</c:v>
                </c:pt>
                <c:pt idx="42">
                  <c:v>0.97000000000000064</c:v>
                </c:pt>
                <c:pt idx="43">
                  <c:v>0.85000000000000064</c:v>
                </c:pt>
                <c:pt idx="44">
                  <c:v>0.61000000000000065</c:v>
                </c:pt>
                <c:pt idx="45">
                  <c:v>0.60000000000000064</c:v>
                </c:pt>
                <c:pt idx="46">
                  <c:v>0.67000000000000148</c:v>
                </c:pt>
                <c:pt idx="47">
                  <c:v>0.99</c:v>
                </c:pt>
                <c:pt idx="48">
                  <c:v>0.71000000000000063</c:v>
                </c:pt>
                <c:pt idx="49">
                  <c:v>0.64000000000000123</c:v>
                </c:pt>
                <c:pt idx="50">
                  <c:v>0.66000000000000136</c:v>
                </c:pt>
                <c:pt idx="51">
                  <c:v>0.61000000000000065</c:v>
                </c:pt>
                <c:pt idx="52">
                  <c:v>0.63000000000000123</c:v>
                </c:pt>
                <c:pt idx="53">
                  <c:v>0.60000000000000064</c:v>
                </c:pt>
                <c:pt idx="54">
                  <c:v>0.66000000000000136</c:v>
                </c:pt>
                <c:pt idx="55">
                  <c:v>0.62000000000000111</c:v>
                </c:pt>
                <c:pt idx="56">
                  <c:v>0.62000000000000111</c:v>
                </c:pt>
                <c:pt idx="57">
                  <c:v>1.1399999999999975</c:v>
                </c:pt>
                <c:pt idx="58">
                  <c:v>0.81</c:v>
                </c:pt>
                <c:pt idx="59">
                  <c:v>1.0900000000000001</c:v>
                </c:pt>
              </c:numCache>
            </c:numRef>
          </c:yVal>
          <c:smooth val="0"/>
        </c:ser>
        <c:dLbls>
          <c:showLegendKey val="0"/>
          <c:showVal val="0"/>
          <c:showCatName val="0"/>
          <c:showSerName val="0"/>
          <c:showPercent val="0"/>
          <c:showBubbleSize val="0"/>
        </c:dLbls>
        <c:axId val="99286400"/>
        <c:axId val="99833344"/>
      </c:scatterChart>
      <c:valAx>
        <c:axId val="99286400"/>
        <c:scaling>
          <c:orientation val="minMax"/>
          <c:max val="4"/>
        </c:scaling>
        <c:delete val="0"/>
        <c:axPos val="b"/>
        <c:title>
          <c:tx>
            <c:rich>
              <a:bodyPr/>
              <a:lstStyle/>
              <a:p>
                <a:pPr>
                  <a:defRPr lang="en-CA"/>
                </a:pPr>
                <a:r>
                  <a:rPr lang="en-US" dirty="0"/>
                  <a:t>Log BN</a:t>
                </a:r>
                <a:r>
                  <a:rPr lang="en-US" baseline="0" dirty="0"/>
                  <a:t> Counts</a:t>
                </a:r>
                <a:endParaRPr lang="en-US" dirty="0"/>
              </a:p>
            </c:rich>
          </c:tx>
          <c:layout/>
          <c:overlay val="0"/>
        </c:title>
        <c:numFmt formatCode="#,##0.00" sourceLinked="0"/>
        <c:majorTickMark val="none"/>
        <c:minorTickMark val="none"/>
        <c:tickLblPos val="nextTo"/>
        <c:txPr>
          <a:bodyPr/>
          <a:lstStyle/>
          <a:p>
            <a:pPr>
              <a:defRPr lang="en-CA"/>
            </a:pPr>
            <a:endParaRPr lang="en-US"/>
          </a:p>
        </c:txPr>
        <c:crossAx val="99833344"/>
        <c:crosses val="autoZero"/>
        <c:crossBetween val="midCat"/>
      </c:valAx>
      <c:valAx>
        <c:axId val="99833344"/>
        <c:scaling>
          <c:orientation val="minMax"/>
          <c:max val="1.5"/>
          <c:min val="0.30000000000000032"/>
        </c:scaling>
        <c:delete val="0"/>
        <c:axPos val="l"/>
        <c:title>
          <c:tx>
            <c:rich>
              <a:bodyPr/>
              <a:lstStyle/>
              <a:p>
                <a:pPr>
                  <a:defRPr lang="en-CA"/>
                </a:pPr>
                <a:r>
                  <a:rPr lang="en-US" dirty="0"/>
                  <a:t>Response Time</a:t>
                </a:r>
                <a:r>
                  <a:rPr lang="en-US" baseline="0" dirty="0"/>
                  <a:t> (seconds)</a:t>
                </a:r>
                <a:endParaRPr lang="en-US" dirty="0"/>
              </a:p>
            </c:rich>
          </c:tx>
          <c:layout/>
          <c:overlay val="0"/>
        </c:title>
        <c:numFmt formatCode="#,##0.00" sourceLinked="0"/>
        <c:majorTickMark val="none"/>
        <c:minorTickMark val="none"/>
        <c:tickLblPos val="nextTo"/>
        <c:txPr>
          <a:bodyPr/>
          <a:lstStyle/>
          <a:p>
            <a:pPr>
              <a:defRPr lang="en-CA"/>
            </a:pPr>
            <a:endParaRPr lang="en-US"/>
          </a:p>
        </c:txPr>
        <c:crossAx val="99286400"/>
        <c:crosses val="autoZero"/>
        <c:crossBetween val="midCat"/>
      </c:valAx>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32260E-E1DD-48AE-B599-4812ED9110BA}" type="doc">
      <dgm:prSet loTypeId="urn:microsoft.com/office/officeart/2005/8/layout/hProcess7#1" loCatId="list" qsTypeId="urn:microsoft.com/office/officeart/2005/8/quickstyle/simple1" qsCatId="simple" csTypeId="urn:microsoft.com/office/officeart/2005/8/colors/colorful1#1" csCatId="colorful" phldr="1"/>
      <dgm:spPr/>
      <dgm:t>
        <a:bodyPr/>
        <a:lstStyle/>
        <a:p>
          <a:endParaRPr lang="en-CA"/>
        </a:p>
      </dgm:t>
    </dgm:pt>
    <dgm:pt modelId="{7F4F914F-A509-4A23-8AD5-738A5C96F4D8}">
      <dgm:prSet phldrT="[Text]" custT="1"/>
      <dgm:spPr/>
      <dgm:t>
        <a:bodyPr/>
        <a:lstStyle/>
        <a:p>
          <a:r>
            <a:rPr lang="en-CA" sz="2200" b="1" dirty="0" smtClean="0">
              <a:solidFill>
                <a:schemeClr val="bg1">
                  <a:lumMod val="50000"/>
                </a:schemeClr>
              </a:solidFill>
            </a:rPr>
            <a:t>Experimental</a:t>
          </a:r>
        </a:p>
      </dgm:t>
    </dgm:pt>
    <dgm:pt modelId="{341B5FF4-5B6B-40FB-A110-A4C1CFB83817}" type="parTrans" cxnId="{987B0ECA-726D-4403-BE18-9C4F90DBCC53}">
      <dgm:prSet/>
      <dgm:spPr/>
      <dgm:t>
        <a:bodyPr/>
        <a:lstStyle/>
        <a:p>
          <a:endParaRPr lang="en-CA"/>
        </a:p>
      </dgm:t>
    </dgm:pt>
    <dgm:pt modelId="{A102628A-4B4E-4E31-8403-738EBAF48E3C}" type="sibTrans" cxnId="{987B0ECA-726D-4403-BE18-9C4F90DBCC53}">
      <dgm:prSet/>
      <dgm:spPr/>
      <dgm:t>
        <a:bodyPr/>
        <a:lstStyle/>
        <a:p>
          <a:endParaRPr lang="en-CA"/>
        </a:p>
      </dgm:t>
    </dgm:pt>
    <dgm:pt modelId="{2CAD2515-7618-4EDC-9AE5-6070A134D188}">
      <dgm:prSet phldrT="[Text]" custT="1"/>
      <dgm:spPr/>
      <dgm:t>
        <a:bodyPr/>
        <a:lstStyle/>
        <a:p>
          <a:endParaRPr lang="en-CA" sz="2200" dirty="0" smtClean="0">
            <a:solidFill>
              <a:schemeClr val="bg1">
                <a:lumMod val="50000"/>
              </a:schemeClr>
            </a:solidFill>
          </a:endParaRPr>
        </a:p>
        <a:p>
          <a:r>
            <a:rPr lang="en-CA" sz="2200" dirty="0" smtClean="0">
              <a:solidFill>
                <a:schemeClr val="bg1">
                  <a:lumMod val="50000"/>
                </a:schemeClr>
              </a:solidFill>
            </a:rPr>
            <a:t>Highest degree of control;</a:t>
          </a:r>
        </a:p>
        <a:p>
          <a:r>
            <a:rPr lang="en-CA" sz="2200" dirty="0" smtClean="0">
              <a:solidFill>
                <a:schemeClr val="bg1">
                  <a:lumMod val="50000"/>
                </a:schemeClr>
              </a:solidFill>
            </a:rPr>
            <a:t>Confounds limited;</a:t>
          </a:r>
        </a:p>
        <a:p>
          <a:r>
            <a:rPr lang="en-CA" sz="2200" dirty="0" smtClean="0">
              <a:solidFill>
                <a:schemeClr val="bg1">
                  <a:lumMod val="50000"/>
                </a:schemeClr>
              </a:solidFill>
            </a:rPr>
            <a:t>Meaningful conclusions can be drawn.</a:t>
          </a:r>
        </a:p>
        <a:p>
          <a:endParaRPr lang="en-CA" sz="2200" dirty="0" smtClean="0"/>
        </a:p>
      </dgm:t>
    </dgm:pt>
    <dgm:pt modelId="{B3440913-D136-4E61-87C5-E96210095DD1}" type="parTrans" cxnId="{82EC21D1-6420-4314-AA78-82CA44905238}">
      <dgm:prSet/>
      <dgm:spPr/>
      <dgm:t>
        <a:bodyPr/>
        <a:lstStyle/>
        <a:p>
          <a:endParaRPr lang="en-CA"/>
        </a:p>
      </dgm:t>
    </dgm:pt>
    <dgm:pt modelId="{34E3D104-5250-4766-A013-F7121239DD5C}" type="sibTrans" cxnId="{82EC21D1-6420-4314-AA78-82CA44905238}">
      <dgm:prSet/>
      <dgm:spPr/>
      <dgm:t>
        <a:bodyPr/>
        <a:lstStyle/>
        <a:p>
          <a:endParaRPr lang="en-CA"/>
        </a:p>
      </dgm:t>
    </dgm:pt>
    <dgm:pt modelId="{47CFBA29-CAA3-4537-8F63-5E5D7E291965}">
      <dgm:prSet phldrT="[Text]" custT="1"/>
      <dgm:spPr/>
      <dgm:t>
        <a:bodyPr/>
        <a:lstStyle/>
        <a:p>
          <a:r>
            <a:rPr lang="en-CA" sz="2200" b="1" dirty="0" smtClean="0">
              <a:solidFill>
                <a:schemeClr val="bg1">
                  <a:lumMod val="65000"/>
                </a:schemeClr>
              </a:solidFill>
            </a:rPr>
            <a:t>Quasi-experimental</a:t>
          </a:r>
        </a:p>
      </dgm:t>
    </dgm:pt>
    <dgm:pt modelId="{2C514515-A01B-4ED6-8B62-30D29977C364}" type="parTrans" cxnId="{D837BC61-F9B1-4715-A2F8-E6D6A9FC7E5E}">
      <dgm:prSet/>
      <dgm:spPr/>
      <dgm:t>
        <a:bodyPr/>
        <a:lstStyle/>
        <a:p>
          <a:endParaRPr lang="en-CA"/>
        </a:p>
      </dgm:t>
    </dgm:pt>
    <dgm:pt modelId="{DE05543A-7214-4493-8F70-F52AD46C67D5}" type="sibTrans" cxnId="{D837BC61-F9B1-4715-A2F8-E6D6A9FC7E5E}">
      <dgm:prSet/>
      <dgm:spPr/>
      <dgm:t>
        <a:bodyPr/>
        <a:lstStyle/>
        <a:p>
          <a:endParaRPr lang="en-CA"/>
        </a:p>
      </dgm:t>
    </dgm:pt>
    <dgm:pt modelId="{257BB027-44C1-4AB2-AFB9-4984BDCCFA14}">
      <dgm:prSet phldrT="[Text]" custT="1"/>
      <dgm:spPr/>
      <dgm:t>
        <a:bodyPr/>
        <a:lstStyle/>
        <a:p>
          <a:endParaRPr lang="en-CA" sz="2200" dirty="0" smtClean="0">
            <a:solidFill>
              <a:srgbClr val="FFFF00"/>
            </a:solidFill>
          </a:endParaRPr>
        </a:p>
        <a:p>
          <a:r>
            <a:rPr lang="en-CA" sz="2200" dirty="0" smtClean="0">
              <a:solidFill>
                <a:schemeClr val="bg1">
                  <a:lumMod val="65000"/>
                </a:schemeClr>
              </a:solidFill>
            </a:rPr>
            <a:t>Moderate control over variables;</a:t>
          </a:r>
        </a:p>
        <a:p>
          <a:r>
            <a:rPr lang="en-CA" sz="2200" dirty="0" smtClean="0">
              <a:solidFill>
                <a:schemeClr val="bg1">
                  <a:lumMod val="65000"/>
                </a:schemeClr>
              </a:solidFill>
            </a:rPr>
            <a:t>Confounds present;</a:t>
          </a:r>
        </a:p>
        <a:p>
          <a:r>
            <a:rPr lang="en-CA" sz="2200" dirty="0" smtClean="0">
              <a:solidFill>
                <a:schemeClr val="bg1">
                  <a:lumMod val="65000"/>
                </a:schemeClr>
              </a:solidFill>
            </a:rPr>
            <a:t>Can cautious interpret results.</a:t>
          </a:r>
        </a:p>
        <a:p>
          <a:endParaRPr lang="en-CA" sz="2200" dirty="0" smtClean="0"/>
        </a:p>
        <a:p>
          <a:endParaRPr lang="en-CA" sz="2200" dirty="0"/>
        </a:p>
      </dgm:t>
    </dgm:pt>
    <dgm:pt modelId="{3EF7B022-7635-47A4-82B5-379C1BF7A5C5}" type="parTrans" cxnId="{C57C34A0-D23F-4625-97C4-B6A06F7DA658}">
      <dgm:prSet/>
      <dgm:spPr/>
      <dgm:t>
        <a:bodyPr/>
        <a:lstStyle/>
        <a:p>
          <a:endParaRPr lang="en-CA"/>
        </a:p>
      </dgm:t>
    </dgm:pt>
    <dgm:pt modelId="{FD3464FC-B560-438E-BC3C-E9C589C7E19C}" type="sibTrans" cxnId="{C57C34A0-D23F-4625-97C4-B6A06F7DA658}">
      <dgm:prSet/>
      <dgm:spPr/>
      <dgm:t>
        <a:bodyPr/>
        <a:lstStyle/>
        <a:p>
          <a:endParaRPr lang="en-CA"/>
        </a:p>
      </dgm:t>
    </dgm:pt>
    <dgm:pt modelId="{33ECCE23-5A55-4DF6-91AB-E8A7C22BFC80}">
      <dgm:prSet phldrT="[Text]" custT="1"/>
      <dgm:spPr/>
      <dgm:t>
        <a:bodyPr/>
        <a:lstStyle/>
        <a:p>
          <a:r>
            <a:rPr lang="en-CA" sz="2200" b="1" dirty="0" smtClean="0">
              <a:solidFill>
                <a:srgbClr val="FFFF00"/>
              </a:solidFill>
            </a:rPr>
            <a:t>Non-experimental</a:t>
          </a:r>
          <a:endParaRPr lang="en-CA" sz="2200" b="1" dirty="0">
            <a:solidFill>
              <a:srgbClr val="FFFF00"/>
            </a:solidFill>
          </a:endParaRPr>
        </a:p>
      </dgm:t>
    </dgm:pt>
    <dgm:pt modelId="{C2875DAE-FB98-4FE1-A20F-BE3725DF9886}" type="parTrans" cxnId="{FE50CCA6-6FC0-4977-A061-E28E9EEFACCC}">
      <dgm:prSet/>
      <dgm:spPr/>
      <dgm:t>
        <a:bodyPr/>
        <a:lstStyle/>
        <a:p>
          <a:endParaRPr lang="en-CA"/>
        </a:p>
      </dgm:t>
    </dgm:pt>
    <dgm:pt modelId="{A07B5412-4022-4A13-9939-4911298BF013}" type="sibTrans" cxnId="{FE50CCA6-6FC0-4977-A061-E28E9EEFACCC}">
      <dgm:prSet/>
      <dgm:spPr/>
      <dgm:t>
        <a:bodyPr/>
        <a:lstStyle/>
        <a:p>
          <a:endParaRPr lang="en-CA"/>
        </a:p>
      </dgm:t>
    </dgm:pt>
    <dgm:pt modelId="{0820271A-F864-4861-8E8D-307068C69ABE}">
      <dgm:prSet phldrT="[Text]" custT="1"/>
      <dgm:spPr/>
      <dgm:t>
        <a:bodyPr/>
        <a:lstStyle/>
        <a:p>
          <a:endParaRPr lang="en-CA" sz="2200" dirty="0" smtClean="0">
            <a:solidFill>
              <a:srgbClr val="FFFF00"/>
            </a:solidFill>
          </a:endParaRPr>
        </a:p>
        <a:p>
          <a:r>
            <a:rPr lang="en-CA" sz="2200" dirty="0" smtClean="0">
              <a:solidFill>
                <a:srgbClr val="FFFF00"/>
              </a:solidFill>
            </a:rPr>
            <a:t>No control; </a:t>
          </a:r>
        </a:p>
        <a:p>
          <a:r>
            <a:rPr lang="en-CA" sz="2200" dirty="0" smtClean="0">
              <a:solidFill>
                <a:srgbClr val="FFFF00"/>
              </a:solidFill>
            </a:rPr>
            <a:t>Many potential confounds;</a:t>
          </a:r>
        </a:p>
        <a:p>
          <a:r>
            <a:rPr lang="en-CA" sz="2200" dirty="0" smtClean="0">
              <a:solidFill>
                <a:srgbClr val="FFFF00"/>
              </a:solidFill>
            </a:rPr>
            <a:t>Difficult to generalize results.</a:t>
          </a:r>
          <a:endParaRPr lang="en-CA" sz="2200" dirty="0">
            <a:solidFill>
              <a:srgbClr val="FFFF00"/>
            </a:solidFill>
          </a:endParaRPr>
        </a:p>
      </dgm:t>
    </dgm:pt>
    <dgm:pt modelId="{350BE915-8FF0-4B22-B0C7-82E8A463E21F}" type="parTrans" cxnId="{5B9B2AE8-0AD8-4D52-805F-F5B4E44C23E5}">
      <dgm:prSet/>
      <dgm:spPr/>
      <dgm:t>
        <a:bodyPr/>
        <a:lstStyle/>
        <a:p>
          <a:endParaRPr lang="en-CA"/>
        </a:p>
      </dgm:t>
    </dgm:pt>
    <dgm:pt modelId="{10C957F9-E60F-473D-A187-2C29850A4772}" type="sibTrans" cxnId="{5B9B2AE8-0AD8-4D52-805F-F5B4E44C23E5}">
      <dgm:prSet/>
      <dgm:spPr/>
      <dgm:t>
        <a:bodyPr/>
        <a:lstStyle/>
        <a:p>
          <a:endParaRPr lang="en-CA"/>
        </a:p>
      </dgm:t>
    </dgm:pt>
    <dgm:pt modelId="{452BB5C6-2EF9-4BBE-B469-09C0EACB87B5}" type="pres">
      <dgm:prSet presAssocID="{F932260E-E1DD-48AE-B599-4812ED9110BA}" presName="Name0" presStyleCnt="0">
        <dgm:presLayoutVars>
          <dgm:dir/>
          <dgm:animLvl val="lvl"/>
          <dgm:resizeHandles val="exact"/>
        </dgm:presLayoutVars>
      </dgm:prSet>
      <dgm:spPr/>
      <dgm:t>
        <a:bodyPr/>
        <a:lstStyle/>
        <a:p>
          <a:endParaRPr lang="en-US"/>
        </a:p>
      </dgm:t>
    </dgm:pt>
    <dgm:pt modelId="{FAEA2091-F776-4811-ABFA-88F99D539694}" type="pres">
      <dgm:prSet presAssocID="{7F4F914F-A509-4A23-8AD5-738A5C96F4D8}" presName="compositeNode" presStyleCnt="0">
        <dgm:presLayoutVars>
          <dgm:bulletEnabled val="1"/>
        </dgm:presLayoutVars>
      </dgm:prSet>
      <dgm:spPr/>
    </dgm:pt>
    <dgm:pt modelId="{41D8BAD9-5242-4ABC-B5CB-FE467C7DD4C5}" type="pres">
      <dgm:prSet presAssocID="{7F4F914F-A509-4A23-8AD5-738A5C96F4D8}" presName="bgRect" presStyleLbl="node1" presStyleIdx="0" presStyleCnt="3"/>
      <dgm:spPr/>
      <dgm:t>
        <a:bodyPr/>
        <a:lstStyle/>
        <a:p>
          <a:endParaRPr lang="en-CA"/>
        </a:p>
      </dgm:t>
    </dgm:pt>
    <dgm:pt modelId="{9F2872C7-8274-48F2-B0A0-D0AFD9CA3AD7}" type="pres">
      <dgm:prSet presAssocID="{7F4F914F-A509-4A23-8AD5-738A5C96F4D8}" presName="parentNode" presStyleLbl="node1" presStyleIdx="0" presStyleCnt="3">
        <dgm:presLayoutVars>
          <dgm:chMax val="0"/>
          <dgm:bulletEnabled val="1"/>
        </dgm:presLayoutVars>
      </dgm:prSet>
      <dgm:spPr/>
      <dgm:t>
        <a:bodyPr/>
        <a:lstStyle/>
        <a:p>
          <a:endParaRPr lang="en-CA"/>
        </a:p>
      </dgm:t>
    </dgm:pt>
    <dgm:pt modelId="{E504925A-9B4C-417C-A96F-C57B63A077C3}" type="pres">
      <dgm:prSet presAssocID="{7F4F914F-A509-4A23-8AD5-738A5C96F4D8}" presName="childNode" presStyleLbl="node1" presStyleIdx="0" presStyleCnt="3">
        <dgm:presLayoutVars>
          <dgm:bulletEnabled val="1"/>
        </dgm:presLayoutVars>
      </dgm:prSet>
      <dgm:spPr/>
      <dgm:t>
        <a:bodyPr/>
        <a:lstStyle/>
        <a:p>
          <a:endParaRPr lang="en-CA"/>
        </a:p>
      </dgm:t>
    </dgm:pt>
    <dgm:pt modelId="{01E02954-335E-4274-83AE-DEE3D9F8F510}" type="pres">
      <dgm:prSet presAssocID="{A102628A-4B4E-4E31-8403-738EBAF48E3C}" presName="hSp" presStyleCnt="0"/>
      <dgm:spPr/>
    </dgm:pt>
    <dgm:pt modelId="{23BCF758-3851-48BE-96E6-ABFB28A15532}" type="pres">
      <dgm:prSet presAssocID="{A102628A-4B4E-4E31-8403-738EBAF48E3C}" presName="vProcSp" presStyleCnt="0"/>
      <dgm:spPr/>
    </dgm:pt>
    <dgm:pt modelId="{C04887DA-94E9-4F4F-9814-A333C2CE7A0B}" type="pres">
      <dgm:prSet presAssocID="{A102628A-4B4E-4E31-8403-738EBAF48E3C}" presName="vSp1" presStyleCnt="0"/>
      <dgm:spPr/>
    </dgm:pt>
    <dgm:pt modelId="{48C9EAFD-A869-4C79-9911-13F5CB5C06CE}" type="pres">
      <dgm:prSet presAssocID="{A102628A-4B4E-4E31-8403-738EBAF48E3C}" presName="simulatedConn" presStyleLbl="solidFgAcc1" presStyleIdx="0" presStyleCnt="2"/>
      <dgm:spPr/>
    </dgm:pt>
    <dgm:pt modelId="{1748F7E9-6AF2-4619-ACD0-0D09FE75766B}" type="pres">
      <dgm:prSet presAssocID="{A102628A-4B4E-4E31-8403-738EBAF48E3C}" presName="vSp2" presStyleCnt="0"/>
      <dgm:spPr/>
    </dgm:pt>
    <dgm:pt modelId="{4C31E717-F7D4-4EFD-8D71-CA043061A9A5}" type="pres">
      <dgm:prSet presAssocID="{A102628A-4B4E-4E31-8403-738EBAF48E3C}" presName="sibTrans" presStyleCnt="0"/>
      <dgm:spPr/>
    </dgm:pt>
    <dgm:pt modelId="{B7C0227E-DBB2-45EF-849F-60010B34F251}" type="pres">
      <dgm:prSet presAssocID="{47CFBA29-CAA3-4537-8F63-5E5D7E291965}" presName="compositeNode" presStyleCnt="0">
        <dgm:presLayoutVars>
          <dgm:bulletEnabled val="1"/>
        </dgm:presLayoutVars>
      </dgm:prSet>
      <dgm:spPr/>
    </dgm:pt>
    <dgm:pt modelId="{1C1A8061-526C-4590-A455-533AF3836B35}" type="pres">
      <dgm:prSet presAssocID="{47CFBA29-CAA3-4537-8F63-5E5D7E291965}" presName="bgRect" presStyleLbl="node1" presStyleIdx="1" presStyleCnt="3"/>
      <dgm:spPr/>
      <dgm:t>
        <a:bodyPr/>
        <a:lstStyle/>
        <a:p>
          <a:endParaRPr lang="en-CA"/>
        </a:p>
      </dgm:t>
    </dgm:pt>
    <dgm:pt modelId="{0F201E96-DEFE-4732-817A-5D32A8C74A6D}" type="pres">
      <dgm:prSet presAssocID="{47CFBA29-CAA3-4537-8F63-5E5D7E291965}" presName="parentNode" presStyleLbl="node1" presStyleIdx="1" presStyleCnt="3">
        <dgm:presLayoutVars>
          <dgm:chMax val="0"/>
          <dgm:bulletEnabled val="1"/>
        </dgm:presLayoutVars>
      </dgm:prSet>
      <dgm:spPr/>
      <dgm:t>
        <a:bodyPr/>
        <a:lstStyle/>
        <a:p>
          <a:endParaRPr lang="en-CA"/>
        </a:p>
      </dgm:t>
    </dgm:pt>
    <dgm:pt modelId="{8C2D5786-E43B-4AFA-94E8-5705D60FF284}" type="pres">
      <dgm:prSet presAssocID="{47CFBA29-CAA3-4537-8F63-5E5D7E291965}" presName="childNode" presStyleLbl="node1" presStyleIdx="1" presStyleCnt="3">
        <dgm:presLayoutVars>
          <dgm:bulletEnabled val="1"/>
        </dgm:presLayoutVars>
      </dgm:prSet>
      <dgm:spPr/>
      <dgm:t>
        <a:bodyPr/>
        <a:lstStyle/>
        <a:p>
          <a:endParaRPr lang="en-CA"/>
        </a:p>
      </dgm:t>
    </dgm:pt>
    <dgm:pt modelId="{6C4836E8-0843-4070-8672-E9F31398BBB6}" type="pres">
      <dgm:prSet presAssocID="{DE05543A-7214-4493-8F70-F52AD46C67D5}" presName="hSp" presStyleCnt="0"/>
      <dgm:spPr/>
    </dgm:pt>
    <dgm:pt modelId="{9238C89F-4F2F-490B-96C0-38C79D8F9690}" type="pres">
      <dgm:prSet presAssocID="{DE05543A-7214-4493-8F70-F52AD46C67D5}" presName="vProcSp" presStyleCnt="0"/>
      <dgm:spPr/>
    </dgm:pt>
    <dgm:pt modelId="{085C5A04-F11D-467A-B9D3-B628D5843EEE}" type="pres">
      <dgm:prSet presAssocID="{DE05543A-7214-4493-8F70-F52AD46C67D5}" presName="vSp1" presStyleCnt="0"/>
      <dgm:spPr/>
    </dgm:pt>
    <dgm:pt modelId="{167335E1-9967-4973-8059-19129E856B29}" type="pres">
      <dgm:prSet presAssocID="{DE05543A-7214-4493-8F70-F52AD46C67D5}" presName="simulatedConn" presStyleLbl="solidFgAcc1" presStyleIdx="1" presStyleCnt="2"/>
      <dgm:spPr/>
    </dgm:pt>
    <dgm:pt modelId="{5A160AB3-38AD-4E88-8119-28ADF3EDE3E2}" type="pres">
      <dgm:prSet presAssocID="{DE05543A-7214-4493-8F70-F52AD46C67D5}" presName="vSp2" presStyleCnt="0"/>
      <dgm:spPr/>
    </dgm:pt>
    <dgm:pt modelId="{7B71061A-A8FA-4BEF-BCD4-517B9762551D}" type="pres">
      <dgm:prSet presAssocID="{DE05543A-7214-4493-8F70-F52AD46C67D5}" presName="sibTrans" presStyleCnt="0"/>
      <dgm:spPr/>
    </dgm:pt>
    <dgm:pt modelId="{A08524A3-2E65-4933-A2E2-8E8AE51517EE}" type="pres">
      <dgm:prSet presAssocID="{33ECCE23-5A55-4DF6-91AB-E8A7C22BFC80}" presName="compositeNode" presStyleCnt="0">
        <dgm:presLayoutVars>
          <dgm:bulletEnabled val="1"/>
        </dgm:presLayoutVars>
      </dgm:prSet>
      <dgm:spPr/>
    </dgm:pt>
    <dgm:pt modelId="{417FDB56-6AF0-44DA-B4FD-E16D43108127}" type="pres">
      <dgm:prSet presAssocID="{33ECCE23-5A55-4DF6-91AB-E8A7C22BFC80}" presName="bgRect" presStyleLbl="node1" presStyleIdx="2" presStyleCnt="3"/>
      <dgm:spPr/>
      <dgm:t>
        <a:bodyPr/>
        <a:lstStyle/>
        <a:p>
          <a:endParaRPr lang="en-CA"/>
        </a:p>
      </dgm:t>
    </dgm:pt>
    <dgm:pt modelId="{F6160D9F-C56E-4B93-8A1D-7D8F0DE9150E}" type="pres">
      <dgm:prSet presAssocID="{33ECCE23-5A55-4DF6-91AB-E8A7C22BFC80}" presName="parentNode" presStyleLbl="node1" presStyleIdx="2" presStyleCnt="3">
        <dgm:presLayoutVars>
          <dgm:chMax val="0"/>
          <dgm:bulletEnabled val="1"/>
        </dgm:presLayoutVars>
      </dgm:prSet>
      <dgm:spPr/>
      <dgm:t>
        <a:bodyPr/>
        <a:lstStyle/>
        <a:p>
          <a:endParaRPr lang="en-CA"/>
        </a:p>
      </dgm:t>
    </dgm:pt>
    <dgm:pt modelId="{9452EB4D-5D29-4327-9601-F92FE7DB673B}" type="pres">
      <dgm:prSet presAssocID="{33ECCE23-5A55-4DF6-91AB-E8A7C22BFC80}" presName="childNode" presStyleLbl="node1" presStyleIdx="2" presStyleCnt="3">
        <dgm:presLayoutVars>
          <dgm:bulletEnabled val="1"/>
        </dgm:presLayoutVars>
      </dgm:prSet>
      <dgm:spPr/>
      <dgm:t>
        <a:bodyPr/>
        <a:lstStyle/>
        <a:p>
          <a:endParaRPr lang="en-CA"/>
        </a:p>
      </dgm:t>
    </dgm:pt>
  </dgm:ptLst>
  <dgm:cxnLst>
    <dgm:cxn modelId="{C57C34A0-D23F-4625-97C4-B6A06F7DA658}" srcId="{47CFBA29-CAA3-4537-8F63-5E5D7E291965}" destId="{257BB027-44C1-4AB2-AFB9-4984BDCCFA14}" srcOrd="0" destOrd="0" parTransId="{3EF7B022-7635-47A4-82B5-379C1BF7A5C5}" sibTransId="{FD3464FC-B560-438E-BC3C-E9C589C7E19C}"/>
    <dgm:cxn modelId="{FE50CCA6-6FC0-4977-A061-E28E9EEFACCC}" srcId="{F932260E-E1DD-48AE-B599-4812ED9110BA}" destId="{33ECCE23-5A55-4DF6-91AB-E8A7C22BFC80}" srcOrd="2" destOrd="0" parTransId="{C2875DAE-FB98-4FE1-A20F-BE3725DF9886}" sibTransId="{A07B5412-4022-4A13-9939-4911298BF013}"/>
    <dgm:cxn modelId="{B6707394-9F77-4F6B-89ED-5FA0F14E9460}" type="presOf" srcId="{33ECCE23-5A55-4DF6-91AB-E8A7C22BFC80}" destId="{F6160D9F-C56E-4B93-8A1D-7D8F0DE9150E}" srcOrd="1" destOrd="0" presId="urn:microsoft.com/office/officeart/2005/8/layout/hProcess7#1"/>
    <dgm:cxn modelId="{904A9B00-6CEB-40AE-9307-532BD9946706}" type="presOf" srcId="{7F4F914F-A509-4A23-8AD5-738A5C96F4D8}" destId="{9F2872C7-8274-48F2-B0A0-D0AFD9CA3AD7}" srcOrd="1" destOrd="0" presId="urn:microsoft.com/office/officeart/2005/8/layout/hProcess7#1"/>
    <dgm:cxn modelId="{F225C8E0-13DC-4967-A72E-CAA95D179E6B}" type="presOf" srcId="{257BB027-44C1-4AB2-AFB9-4984BDCCFA14}" destId="{8C2D5786-E43B-4AFA-94E8-5705D60FF284}" srcOrd="0" destOrd="0" presId="urn:microsoft.com/office/officeart/2005/8/layout/hProcess7#1"/>
    <dgm:cxn modelId="{5B9B2AE8-0AD8-4D52-805F-F5B4E44C23E5}" srcId="{33ECCE23-5A55-4DF6-91AB-E8A7C22BFC80}" destId="{0820271A-F864-4861-8E8D-307068C69ABE}" srcOrd="0" destOrd="0" parTransId="{350BE915-8FF0-4B22-B0C7-82E8A463E21F}" sibTransId="{10C957F9-E60F-473D-A187-2C29850A4772}"/>
    <dgm:cxn modelId="{73A6E93C-6772-4012-9041-C7C8FA1C7856}" type="presOf" srcId="{2CAD2515-7618-4EDC-9AE5-6070A134D188}" destId="{E504925A-9B4C-417C-A96F-C57B63A077C3}" srcOrd="0" destOrd="0" presId="urn:microsoft.com/office/officeart/2005/8/layout/hProcess7#1"/>
    <dgm:cxn modelId="{C013C383-E95E-4C2A-BC1B-7F4DCE0C6059}" type="presOf" srcId="{0820271A-F864-4861-8E8D-307068C69ABE}" destId="{9452EB4D-5D29-4327-9601-F92FE7DB673B}" srcOrd="0" destOrd="0" presId="urn:microsoft.com/office/officeart/2005/8/layout/hProcess7#1"/>
    <dgm:cxn modelId="{39D9C04E-7A10-494A-9B3E-E177639CC125}" type="presOf" srcId="{47CFBA29-CAA3-4537-8F63-5E5D7E291965}" destId="{0F201E96-DEFE-4732-817A-5D32A8C74A6D}" srcOrd="1" destOrd="0" presId="urn:microsoft.com/office/officeart/2005/8/layout/hProcess7#1"/>
    <dgm:cxn modelId="{11A98FED-9525-4399-BC7C-88C13BD4D433}" type="presOf" srcId="{33ECCE23-5A55-4DF6-91AB-E8A7C22BFC80}" destId="{417FDB56-6AF0-44DA-B4FD-E16D43108127}" srcOrd="0" destOrd="0" presId="urn:microsoft.com/office/officeart/2005/8/layout/hProcess7#1"/>
    <dgm:cxn modelId="{987B0ECA-726D-4403-BE18-9C4F90DBCC53}" srcId="{F932260E-E1DD-48AE-B599-4812ED9110BA}" destId="{7F4F914F-A509-4A23-8AD5-738A5C96F4D8}" srcOrd="0" destOrd="0" parTransId="{341B5FF4-5B6B-40FB-A110-A4C1CFB83817}" sibTransId="{A102628A-4B4E-4E31-8403-738EBAF48E3C}"/>
    <dgm:cxn modelId="{05EC6C78-1AE3-4403-A243-3047C019F3C8}" type="presOf" srcId="{F932260E-E1DD-48AE-B599-4812ED9110BA}" destId="{452BB5C6-2EF9-4BBE-B469-09C0EACB87B5}" srcOrd="0" destOrd="0" presId="urn:microsoft.com/office/officeart/2005/8/layout/hProcess7#1"/>
    <dgm:cxn modelId="{1017896E-337F-4ED1-81E2-98FADC14A0E5}" type="presOf" srcId="{47CFBA29-CAA3-4537-8F63-5E5D7E291965}" destId="{1C1A8061-526C-4590-A455-533AF3836B35}" srcOrd="0" destOrd="0" presId="urn:microsoft.com/office/officeart/2005/8/layout/hProcess7#1"/>
    <dgm:cxn modelId="{82EC21D1-6420-4314-AA78-82CA44905238}" srcId="{7F4F914F-A509-4A23-8AD5-738A5C96F4D8}" destId="{2CAD2515-7618-4EDC-9AE5-6070A134D188}" srcOrd="0" destOrd="0" parTransId="{B3440913-D136-4E61-87C5-E96210095DD1}" sibTransId="{34E3D104-5250-4766-A013-F7121239DD5C}"/>
    <dgm:cxn modelId="{5F2FFF3A-803F-4858-86FA-7BF060C6BC1B}" type="presOf" srcId="{7F4F914F-A509-4A23-8AD5-738A5C96F4D8}" destId="{41D8BAD9-5242-4ABC-B5CB-FE467C7DD4C5}" srcOrd="0" destOrd="0" presId="urn:microsoft.com/office/officeart/2005/8/layout/hProcess7#1"/>
    <dgm:cxn modelId="{D837BC61-F9B1-4715-A2F8-E6D6A9FC7E5E}" srcId="{F932260E-E1DD-48AE-B599-4812ED9110BA}" destId="{47CFBA29-CAA3-4537-8F63-5E5D7E291965}" srcOrd="1" destOrd="0" parTransId="{2C514515-A01B-4ED6-8B62-30D29977C364}" sibTransId="{DE05543A-7214-4493-8F70-F52AD46C67D5}"/>
    <dgm:cxn modelId="{02D97A15-8C4F-45A6-94EA-1813AB4313A1}" type="presParOf" srcId="{452BB5C6-2EF9-4BBE-B469-09C0EACB87B5}" destId="{FAEA2091-F776-4811-ABFA-88F99D539694}" srcOrd="0" destOrd="0" presId="urn:microsoft.com/office/officeart/2005/8/layout/hProcess7#1"/>
    <dgm:cxn modelId="{17025361-3831-42D1-9934-AFB662877B7B}" type="presParOf" srcId="{FAEA2091-F776-4811-ABFA-88F99D539694}" destId="{41D8BAD9-5242-4ABC-B5CB-FE467C7DD4C5}" srcOrd="0" destOrd="0" presId="urn:microsoft.com/office/officeart/2005/8/layout/hProcess7#1"/>
    <dgm:cxn modelId="{6B94D115-E450-4DDB-A311-1EAB26467124}" type="presParOf" srcId="{FAEA2091-F776-4811-ABFA-88F99D539694}" destId="{9F2872C7-8274-48F2-B0A0-D0AFD9CA3AD7}" srcOrd="1" destOrd="0" presId="urn:microsoft.com/office/officeart/2005/8/layout/hProcess7#1"/>
    <dgm:cxn modelId="{00EF4B14-5DF7-4BBB-AAA8-2A22685BF048}" type="presParOf" srcId="{FAEA2091-F776-4811-ABFA-88F99D539694}" destId="{E504925A-9B4C-417C-A96F-C57B63A077C3}" srcOrd="2" destOrd="0" presId="urn:microsoft.com/office/officeart/2005/8/layout/hProcess7#1"/>
    <dgm:cxn modelId="{D5D78338-AA6F-4E68-A654-EEFCEB4879FC}" type="presParOf" srcId="{452BB5C6-2EF9-4BBE-B469-09C0EACB87B5}" destId="{01E02954-335E-4274-83AE-DEE3D9F8F510}" srcOrd="1" destOrd="0" presId="urn:microsoft.com/office/officeart/2005/8/layout/hProcess7#1"/>
    <dgm:cxn modelId="{71D1032E-D273-416E-9B36-32AD292C6346}" type="presParOf" srcId="{452BB5C6-2EF9-4BBE-B469-09C0EACB87B5}" destId="{23BCF758-3851-48BE-96E6-ABFB28A15532}" srcOrd="2" destOrd="0" presId="urn:microsoft.com/office/officeart/2005/8/layout/hProcess7#1"/>
    <dgm:cxn modelId="{4E7144F8-8217-42B5-B75A-F19026F59A1E}" type="presParOf" srcId="{23BCF758-3851-48BE-96E6-ABFB28A15532}" destId="{C04887DA-94E9-4F4F-9814-A333C2CE7A0B}" srcOrd="0" destOrd="0" presId="urn:microsoft.com/office/officeart/2005/8/layout/hProcess7#1"/>
    <dgm:cxn modelId="{983C78B5-70EC-49D8-ABC0-6E241156C047}" type="presParOf" srcId="{23BCF758-3851-48BE-96E6-ABFB28A15532}" destId="{48C9EAFD-A869-4C79-9911-13F5CB5C06CE}" srcOrd="1" destOrd="0" presId="urn:microsoft.com/office/officeart/2005/8/layout/hProcess7#1"/>
    <dgm:cxn modelId="{ED4B9661-BDA3-4FFB-BA93-42A81EEB7892}" type="presParOf" srcId="{23BCF758-3851-48BE-96E6-ABFB28A15532}" destId="{1748F7E9-6AF2-4619-ACD0-0D09FE75766B}" srcOrd="2" destOrd="0" presId="urn:microsoft.com/office/officeart/2005/8/layout/hProcess7#1"/>
    <dgm:cxn modelId="{F0CBEFC7-1499-45E2-B227-87F06ECCEDB0}" type="presParOf" srcId="{452BB5C6-2EF9-4BBE-B469-09C0EACB87B5}" destId="{4C31E717-F7D4-4EFD-8D71-CA043061A9A5}" srcOrd="3" destOrd="0" presId="urn:microsoft.com/office/officeart/2005/8/layout/hProcess7#1"/>
    <dgm:cxn modelId="{E19DCB6D-6473-45A0-AB1E-F37E6E12673B}" type="presParOf" srcId="{452BB5C6-2EF9-4BBE-B469-09C0EACB87B5}" destId="{B7C0227E-DBB2-45EF-849F-60010B34F251}" srcOrd="4" destOrd="0" presId="urn:microsoft.com/office/officeart/2005/8/layout/hProcess7#1"/>
    <dgm:cxn modelId="{86770665-C38E-46D1-9DAA-E9D5F4C82533}" type="presParOf" srcId="{B7C0227E-DBB2-45EF-849F-60010B34F251}" destId="{1C1A8061-526C-4590-A455-533AF3836B35}" srcOrd="0" destOrd="0" presId="urn:microsoft.com/office/officeart/2005/8/layout/hProcess7#1"/>
    <dgm:cxn modelId="{75285D32-E12A-45F0-B834-5CCD135DF507}" type="presParOf" srcId="{B7C0227E-DBB2-45EF-849F-60010B34F251}" destId="{0F201E96-DEFE-4732-817A-5D32A8C74A6D}" srcOrd="1" destOrd="0" presId="urn:microsoft.com/office/officeart/2005/8/layout/hProcess7#1"/>
    <dgm:cxn modelId="{AA10D64E-DE56-4177-9105-2E72F8637F38}" type="presParOf" srcId="{B7C0227E-DBB2-45EF-849F-60010B34F251}" destId="{8C2D5786-E43B-4AFA-94E8-5705D60FF284}" srcOrd="2" destOrd="0" presId="urn:microsoft.com/office/officeart/2005/8/layout/hProcess7#1"/>
    <dgm:cxn modelId="{B153E04D-DF8C-4059-A14D-46CDDB7283AC}" type="presParOf" srcId="{452BB5C6-2EF9-4BBE-B469-09C0EACB87B5}" destId="{6C4836E8-0843-4070-8672-E9F31398BBB6}" srcOrd="5" destOrd="0" presId="urn:microsoft.com/office/officeart/2005/8/layout/hProcess7#1"/>
    <dgm:cxn modelId="{D5885DD5-5174-40EA-B5B4-5ADC2ED47846}" type="presParOf" srcId="{452BB5C6-2EF9-4BBE-B469-09C0EACB87B5}" destId="{9238C89F-4F2F-490B-96C0-38C79D8F9690}" srcOrd="6" destOrd="0" presId="urn:microsoft.com/office/officeart/2005/8/layout/hProcess7#1"/>
    <dgm:cxn modelId="{219DA09E-8FB7-4271-8208-E9F72435C59D}" type="presParOf" srcId="{9238C89F-4F2F-490B-96C0-38C79D8F9690}" destId="{085C5A04-F11D-467A-B9D3-B628D5843EEE}" srcOrd="0" destOrd="0" presId="urn:microsoft.com/office/officeart/2005/8/layout/hProcess7#1"/>
    <dgm:cxn modelId="{4A6394EB-FBCB-4D4E-8877-A08210F9A477}" type="presParOf" srcId="{9238C89F-4F2F-490B-96C0-38C79D8F9690}" destId="{167335E1-9967-4973-8059-19129E856B29}" srcOrd="1" destOrd="0" presId="urn:microsoft.com/office/officeart/2005/8/layout/hProcess7#1"/>
    <dgm:cxn modelId="{C9DC79C9-1C00-4564-AD7A-BE5BAC3686AC}" type="presParOf" srcId="{9238C89F-4F2F-490B-96C0-38C79D8F9690}" destId="{5A160AB3-38AD-4E88-8119-28ADF3EDE3E2}" srcOrd="2" destOrd="0" presId="urn:microsoft.com/office/officeart/2005/8/layout/hProcess7#1"/>
    <dgm:cxn modelId="{A71CC520-53D8-42E2-B49E-EBD72C85D354}" type="presParOf" srcId="{452BB5C6-2EF9-4BBE-B469-09C0EACB87B5}" destId="{7B71061A-A8FA-4BEF-BCD4-517B9762551D}" srcOrd="7" destOrd="0" presId="urn:microsoft.com/office/officeart/2005/8/layout/hProcess7#1"/>
    <dgm:cxn modelId="{1BBCC322-D89E-4A12-867F-68E2719FCDE0}" type="presParOf" srcId="{452BB5C6-2EF9-4BBE-B469-09C0EACB87B5}" destId="{A08524A3-2E65-4933-A2E2-8E8AE51517EE}" srcOrd="8" destOrd="0" presId="urn:microsoft.com/office/officeart/2005/8/layout/hProcess7#1"/>
    <dgm:cxn modelId="{282B2BFA-D406-48CD-880D-5543A45F60A7}" type="presParOf" srcId="{A08524A3-2E65-4933-A2E2-8E8AE51517EE}" destId="{417FDB56-6AF0-44DA-B4FD-E16D43108127}" srcOrd="0" destOrd="0" presId="urn:microsoft.com/office/officeart/2005/8/layout/hProcess7#1"/>
    <dgm:cxn modelId="{80A404A0-AB39-4DB9-A733-C7DD78C3A949}" type="presParOf" srcId="{A08524A3-2E65-4933-A2E2-8E8AE51517EE}" destId="{F6160D9F-C56E-4B93-8A1D-7D8F0DE9150E}" srcOrd="1" destOrd="0" presId="urn:microsoft.com/office/officeart/2005/8/layout/hProcess7#1"/>
    <dgm:cxn modelId="{21CCFDAA-9E88-472A-BB6D-5368EFCB8454}" type="presParOf" srcId="{A08524A3-2E65-4933-A2E2-8E8AE51517EE}" destId="{9452EB4D-5D29-4327-9601-F92FE7DB673B}" srcOrd="2" destOrd="0" presId="urn:microsoft.com/office/officeart/2005/8/layout/hProcess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D8BAD9-5242-4ABC-B5CB-FE467C7DD4C5}">
      <dsp:nvSpPr>
        <dsp:cNvPr id="0" name=""/>
        <dsp:cNvSpPr/>
      </dsp:nvSpPr>
      <dsp:spPr>
        <a:xfrm>
          <a:off x="651" y="184301"/>
          <a:ext cx="2804331" cy="3365197"/>
        </a:xfrm>
        <a:prstGeom prst="roundRect">
          <a:avLst>
            <a:gd name="adj" fmla="val 5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chemeClr val="bg1">
                  <a:lumMod val="50000"/>
                </a:schemeClr>
              </a:solidFill>
            </a:rPr>
            <a:t>Experimental</a:t>
          </a:r>
        </a:p>
      </dsp:txBody>
      <dsp:txXfrm rot="16200000">
        <a:off x="-1098646" y="1283599"/>
        <a:ext cx="2759461" cy="560866"/>
      </dsp:txXfrm>
    </dsp:sp>
    <dsp:sp modelId="{E504925A-9B4C-417C-A96F-C57B63A077C3}">
      <dsp:nvSpPr>
        <dsp:cNvPr id="0" name=""/>
        <dsp:cNvSpPr/>
      </dsp:nvSpPr>
      <dsp:spPr>
        <a:xfrm>
          <a:off x="561517"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solidFill>
              <a:schemeClr val="bg1">
                <a:lumMod val="50000"/>
              </a:schemeClr>
            </a:solidFill>
          </a:endParaRPr>
        </a:p>
        <a:p>
          <a:pPr lvl="0" algn="l" defTabSz="977900">
            <a:lnSpc>
              <a:spcPct val="90000"/>
            </a:lnSpc>
            <a:spcBef>
              <a:spcPct val="0"/>
            </a:spcBef>
            <a:spcAft>
              <a:spcPct val="35000"/>
            </a:spcAft>
          </a:pPr>
          <a:r>
            <a:rPr lang="en-CA" sz="2200" kern="1200" dirty="0" smtClean="0">
              <a:solidFill>
                <a:schemeClr val="bg1">
                  <a:lumMod val="50000"/>
                </a:schemeClr>
              </a:solidFill>
            </a:rPr>
            <a:t>Highest degree of control;</a:t>
          </a:r>
        </a:p>
        <a:p>
          <a:pPr lvl="0" algn="l" defTabSz="977900">
            <a:lnSpc>
              <a:spcPct val="90000"/>
            </a:lnSpc>
            <a:spcBef>
              <a:spcPct val="0"/>
            </a:spcBef>
            <a:spcAft>
              <a:spcPct val="35000"/>
            </a:spcAft>
          </a:pPr>
          <a:r>
            <a:rPr lang="en-CA" sz="2200" kern="1200" dirty="0" smtClean="0">
              <a:solidFill>
                <a:schemeClr val="bg1">
                  <a:lumMod val="50000"/>
                </a:schemeClr>
              </a:solidFill>
            </a:rPr>
            <a:t>Confounds limited;</a:t>
          </a:r>
        </a:p>
        <a:p>
          <a:pPr lvl="0" algn="l" defTabSz="977900">
            <a:lnSpc>
              <a:spcPct val="90000"/>
            </a:lnSpc>
            <a:spcBef>
              <a:spcPct val="0"/>
            </a:spcBef>
            <a:spcAft>
              <a:spcPct val="35000"/>
            </a:spcAft>
          </a:pPr>
          <a:r>
            <a:rPr lang="en-CA" sz="2200" kern="1200" dirty="0" smtClean="0">
              <a:solidFill>
                <a:schemeClr val="bg1">
                  <a:lumMod val="50000"/>
                </a:schemeClr>
              </a:solidFill>
            </a:rPr>
            <a:t>Meaningful conclusions can be drawn.</a:t>
          </a:r>
        </a:p>
        <a:p>
          <a:pPr lvl="0" algn="l" defTabSz="977900">
            <a:lnSpc>
              <a:spcPct val="90000"/>
            </a:lnSpc>
            <a:spcBef>
              <a:spcPct val="0"/>
            </a:spcBef>
            <a:spcAft>
              <a:spcPct val="35000"/>
            </a:spcAft>
          </a:pPr>
          <a:endParaRPr lang="en-CA" sz="2200" kern="1200" dirty="0" smtClean="0"/>
        </a:p>
      </dsp:txBody>
      <dsp:txXfrm>
        <a:off x="561517" y="184301"/>
        <a:ext cx="2089226" cy="3365197"/>
      </dsp:txXfrm>
    </dsp:sp>
    <dsp:sp modelId="{1C1A8061-526C-4590-A455-533AF3836B35}">
      <dsp:nvSpPr>
        <dsp:cNvPr id="0" name=""/>
        <dsp:cNvSpPr/>
      </dsp:nvSpPr>
      <dsp:spPr>
        <a:xfrm>
          <a:off x="2903134" y="184301"/>
          <a:ext cx="2804331" cy="3365197"/>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chemeClr val="bg1">
                  <a:lumMod val="65000"/>
                </a:schemeClr>
              </a:solidFill>
            </a:rPr>
            <a:t>Quasi-experimental</a:t>
          </a:r>
        </a:p>
      </dsp:txBody>
      <dsp:txXfrm rot="16200000">
        <a:off x="1803836" y="1283599"/>
        <a:ext cx="2759461" cy="560866"/>
      </dsp:txXfrm>
    </dsp:sp>
    <dsp:sp modelId="{48C9EAFD-A869-4C79-9911-13F5CB5C06CE}">
      <dsp:nvSpPr>
        <dsp:cNvPr id="0" name=""/>
        <dsp:cNvSpPr/>
      </dsp:nvSpPr>
      <dsp:spPr>
        <a:xfrm rot="5400000">
          <a:off x="2669877" y="2858888"/>
          <a:ext cx="494556" cy="420649"/>
        </a:xfrm>
        <a:prstGeom prst="flowChartExtra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2D5786-E43B-4AFA-94E8-5705D60FF284}">
      <dsp:nvSpPr>
        <dsp:cNvPr id="0" name=""/>
        <dsp:cNvSpPr/>
      </dsp:nvSpPr>
      <dsp:spPr>
        <a:xfrm>
          <a:off x="3464000"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solidFill>
              <a:srgbClr val="FFFF00"/>
            </a:solidFill>
          </a:endParaRPr>
        </a:p>
        <a:p>
          <a:pPr lvl="0" algn="l" defTabSz="977900">
            <a:lnSpc>
              <a:spcPct val="90000"/>
            </a:lnSpc>
            <a:spcBef>
              <a:spcPct val="0"/>
            </a:spcBef>
            <a:spcAft>
              <a:spcPct val="35000"/>
            </a:spcAft>
          </a:pPr>
          <a:r>
            <a:rPr lang="en-CA" sz="2200" kern="1200" dirty="0" smtClean="0">
              <a:solidFill>
                <a:schemeClr val="bg1">
                  <a:lumMod val="65000"/>
                </a:schemeClr>
              </a:solidFill>
            </a:rPr>
            <a:t>Moderate control over variables;</a:t>
          </a:r>
        </a:p>
        <a:p>
          <a:pPr lvl="0" algn="l" defTabSz="977900">
            <a:lnSpc>
              <a:spcPct val="90000"/>
            </a:lnSpc>
            <a:spcBef>
              <a:spcPct val="0"/>
            </a:spcBef>
            <a:spcAft>
              <a:spcPct val="35000"/>
            </a:spcAft>
          </a:pPr>
          <a:r>
            <a:rPr lang="en-CA" sz="2200" kern="1200" dirty="0" smtClean="0">
              <a:solidFill>
                <a:schemeClr val="bg1">
                  <a:lumMod val="65000"/>
                </a:schemeClr>
              </a:solidFill>
            </a:rPr>
            <a:t>Confounds present;</a:t>
          </a:r>
        </a:p>
        <a:p>
          <a:pPr lvl="0" algn="l" defTabSz="977900">
            <a:lnSpc>
              <a:spcPct val="90000"/>
            </a:lnSpc>
            <a:spcBef>
              <a:spcPct val="0"/>
            </a:spcBef>
            <a:spcAft>
              <a:spcPct val="35000"/>
            </a:spcAft>
          </a:pPr>
          <a:r>
            <a:rPr lang="en-CA" sz="2200" kern="1200" dirty="0" smtClean="0">
              <a:solidFill>
                <a:schemeClr val="bg1">
                  <a:lumMod val="65000"/>
                </a:schemeClr>
              </a:solidFill>
            </a:rPr>
            <a:t>Can cautious interpret results.</a:t>
          </a:r>
        </a:p>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endParaRPr lang="en-CA" sz="2200" kern="1200" dirty="0"/>
        </a:p>
      </dsp:txBody>
      <dsp:txXfrm>
        <a:off x="3464000" y="184301"/>
        <a:ext cx="2089226" cy="3365197"/>
      </dsp:txXfrm>
    </dsp:sp>
    <dsp:sp modelId="{417FDB56-6AF0-44DA-B4FD-E16D43108127}">
      <dsp:nvSpPr>
        <dsp:cNvPr id="0" name=""/>
        <dsp:cNvSpPr/>
      </dsp:nvSpPr>
      <dsp:spPr>
        <a:xfrm>
          <a:off x="5805617" y="184301"/>
          <a:ext cx="2804331" cy="3365197"/>
        </a:xfrm>
        <a:prstGeom prst="roundRect">
          <a:avLst>
            <a:gd name="adj" fmla="val 5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rgbClr val="FFFF00"/>
              </a:solidFill>
            </a:rPr>
            <a:t>Non-experimental</a:t>
          </a:r>
          <a:endParaRPr lang="en-CA" sz="2200" b="1" kern="1200" dirty="0">
            <a:solidFill>
              <a:srgbClr val="FFFF00"/>
            </a:solidFill>
          </a:endParaRPr>
        </a:p>
      </dsp:txBody>
      <dsp:txXfrm rot="16200000">
        <a:off x="4706319" y="1283599"/>
        <a:ext cx="2759461" cy="560866"/>
      </dsp:txXfrm>
    </dsp:sp>
    <dsp:sp modelId="{167335E1-9967-4973-8059-19129E856B29}">
      <dsp:nvSpPr>
        <dsp:cNvPr id="0" name=""/>
        <dsp:cNvSpPr/>
      </dsp:nvSpPr>
      <dsp:spPr>
        <a:xfrm rot="5400000">
          <a:off x="5572360" y="2858888"/>
          <a:ext cx="494556" cy="420649"/>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52EB4D-5D29-4327-9601-F92FE7DB673B}">
      <dsp:nvSpPr>
        <dsp:cNvPr id="0" name=""/>
        <dsp:cNvSpPr/>
      </dsp:nvSpPr>
      <dsp:spPr>
        <a:xfrm>
          <a:off x="6366483"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solidFill>
              <a:srgbClr val="FFFF00"/>
            </a:solidFill>
          </a:endParaRPr>
        </a:p>
        <a:p>
          <a:pPr lvl="0" algn="l" defTabSz="977900">
            <a:lnSpc>
              <a:spcPct val="90000"/>
            </a:lnSpc>
            <a:spcBef>
              <a:spcPct val="0"/>
            </a:spcBef>
            <a:spcAft>
              <a:spcPct val="35000"/>
            </a:spcAft>
          </a:pPr>
          <a:r>
            <a:rPr lang="en-CA" sz="2200" kern="1200" dirty="0" smtClean="0">
              <a:solidFill>
                <a:srgbClr val="FFFF00"/>
              </a:solidFill>
            </a:rPr>
            <a:t>No control; </a:t>
          </a:r>
        </a:p>
        <a:p>
          <a:pPr lvl="0" algn="l" defTabSz="977900">
            <a:lnSpc>
              <a:spcPct val="90000"/>
            </a:lnSpc>
            <a:spcBef>
              <a:spcPct val="0"/>
            </a:spcBef>
            <a:spcAft>
              <a:spcPct val="35000"/>
            </a:spcAft>
          </a:pPr>
          <a:r>
            <a:rPr lang="en-CA" sz="2200" kern="1200" dirty="0" smtClean="0">
              <a:solidFill>
                <a:srgbClr val="FFFF00"/>
              </a:solidFill>
            </a:rPr>
            <a:t>Many potential confounds;</a:t>
          </a:r>
        </a:p>
        <a:p>
          <a:pPr lvl="0" algn="l" defTabSz="977900">
            <a:lnSpc>
              <a:spcPct val="90000"/>
            </a:lnSpc>
            <a:spcBef>
              <a:spcPct val="0"/>
            </a:spcBef>
            <a:spcAft>
              <a:spcPct val="35000"/>
            </a:spcAft>
          </a:pPr>
          <a:r>
            <a:rPr lang="en-CA" sz="2200" kern="1200" dirty="0" smtClean="0">
              <a:solidFill>
                <a:srgbClr val="FFFF00"/>
              </a:solidFill>
            </a:rPr>
            <a:t>Difficult to generalize results.</a:t>
          </a:r>
          <a:endParaRPr lang="en-CA" sz="2200" kern="1200" dirty="0">
            <a:solidFill>
              <a:srgbClr val="FFFF00"/>
            </a:solidFill>
          </a:endParaRPr>
        </a:p>
      </dsp:txBody>
      <dsp:txXfrm>
        <a:off x="6366483" y="184301"/>
        <a:ext cx="2089226" cy="336519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406DAC-3EED-4273-922F-5BB747EBAD31}" type="datetimeFigureOut">
              <a:rPr lang="en-US" smtClean="0"/>
              <a:pPr/>
              <a:t>6/3/2013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9264C9-D128-489D-8AE1-AC8EED08CFE4}" type="slidenum">
              <a:rPr lang="en-US" smtClean="0"/>
              <a:pPr/>
              <a:t>‹#›</a:t>
            </a:fld>
            <a:endParaRPr lang="en-US" dirty="0"/>
          </a:p>
        </p:txBody>
      </p:sp>
    </p:spTree>
    <p:extLst>
      <p:ext uri="{BB962C8B-B14F-4D97-AF65-F5344CB8AC3E}">
        <p14:creationId xmlns:p14="http://schemas.microsoft.com/office/powerpoint/2010/main" val="3292500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neuromedia.eu/UserFiles/Image/300px-Brain_imaging.jpg"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dirty="0" smtClean="0">
                <a:solidFill>
                  <a:srgbClr val="0000FF"/>
                </a:solidFill>
              </a:rPr>
              <a:t>http://www.evl.uic.edu/aej/526/kyoung/Training-scatterplot.html</a:t>
            </a:r>
          </a:p>
        </p:txBody>
      </p:sp>
      <p:sp>
        <p:nvSpPr>
          <p:cNvPr id="4" name="Slide Number Placeholder 3"/>
          <p:cNvSpPr>
            <a:spLocks noGrp="1"/>
          </p:cNvSpPr>
          <p:nvPr>
            <p:ph type="sldNum" sz="quarter" idx="10"/>
          </p:nvPr>
        </p:nvSpPr>
        <p:spPr/>
        <p:txBody>
          <a:bodyPr/>
          <a:lstStyle/>
          <a:p>
            <a:fld id="{F39264C9-D128-489D-8AE1-AC8EED08CFE4}" type="slidenum">
              <a:rPr lang="en-US" smtClean="0"/>
              <a:pPr/>
              <a:t>7</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dirty="0" smtClean="0">
                <a:solidFill>
                  <a:srgbClr val="0000FF"/>
                </a:solidFill>
              </a:rPr>
              <a:t>http://www.evl.uic.edu/aej/526/kyoung/Training-scatterplot.html</a:t>
            </a:r>
          </a:p>
          <a:p>
            <a:endParaRPr lang="en-US" dirty="0"/>
          </a:p>
        </p:txBody>
      </p:sp>
      <p:sp>
        <p:nvSpPr>
          <p:cNvPr id="4" name="Slide Number Placeholder 3"/>
          <p:cNvSpPr>
            <a:spLocks noGrp="1"/>
          </p:cNvSpPr>
          <p:nvPr>
            <p:ph type="sldNum" sz="quarter" idx="10"/>
          </p:nvPr>
        </p:nvSpPr>
        <p:spPr/>
        <p:txBody>
          <a:bodyPr/>
          <a:lstStyle/>
          <a:p>
            <a:fld id="{F39264C9-D128-489D-8AE1-AC8EED08CFE4}" type="slidenum">
              <a:rPr lang="en-US" smtClean="0"/>
              <a:pPr/>
              <a:t>8</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dirty="0" smtClean="0">
                <a:solidFill>
                  <a:srgbClr val="0000FF"/>
                </a:solidFill>
              </a:rPr>
              <a:t>http://www.evl.uic.edu/aej/526/kyoung/Training-scatterplot.html</a:t>
            </a:r>
          </a:p>
          <a:p>
            <a:endParaRPr lang="en-US" dirty="0"/>
          </a:p>
        </p:txBody>
      </p:sp>
      <p:sp>
        <p:nvSpPr>
          <p:cNvPr id="4" name="Slide Number Placeholder 3"/>
          <p:cNvSpPr>
            <a:spLocks noGrp="1"/>
          </p:cNvSpPr>
          <p:nvPr>
            <p:ph type="sldNum" sz="quarter" idx="10"/>
          </p:nvPr>
        </p:nvSpPr>
        <p:spPr/>
        <p:txBody>
          <a:bodyPr/>
          <a:lstStyle/>
          <a:p>
            <a:fld id="{F39264C9-D128-489D-8AE1-AC8EED08CFE4}" type="slidenum">
              <a:rPr lang="en-US" smtClean="0"/>
              <a:pPr/>
              <a:t>9</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dirty="0" smtClean="0">
                <a:solidFill>
                  <a:srgbClr val="0000FF"/>
                </a:solidFill>
              </a:rPr>
              <a:t>http://www.evl.uic.edu/aej/526/kyoung/Training-scatterplot.html</a:t>
            </a:r>
          </a:p>
          <a:p>
            <a:endParaRPr lang="en-US" dirty="0"/>
          </a:p>
        </p:txBody>
      </p:sp>
      <p:sp>
        <p:nvSpPr>
          <p:cNvPr id="4" name="Slide Number Placeholder 3"/>
          <p:cNvSpPr>
            <a:spLocks noGrp="1"/>
          </p:cNvSpPr>
          <p:nvPr>
            <p:ph type="sldNum" sz="quarter" idx="10"/>
          </p:nvPr>
        </p:nvSpPr>
        <p:spPr/>
        <p:txBody>
          <a:bodyPr/>
          <a:lstStyle/>
          <a:p>
            <a:fld id="{F39264C9-D128-489D-8AE1-AC8EED08CFE4}" type="slidenum">
              <a:rPr lang="en-US" smtClean="0"/>
              <a:pPr/>
              <a:t>10</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http://upload.wikimedia.org/wikipedia/commons/thumb/1/13/Pellagra_NIH.jpg/230px-Pellagra_NIH.jpg</a:t>
            </a:r>
            <a:endParaRPr lang="en-US" dirty="0"/>
          </a:p>
        </p:txBody>
      </p:sp>
      <p:sp>
        <p:nvSpPr>
          <p:cNvPr id="4" name="Slide Number Placeholder 3"/>
          <p:cNvSpPr>
            <a:spLocks noGrp="1"/>
          </p:cNvSpPr>
          <p:nvPr>
            <p:ph type="sldNum" sz="quarter" idx="10"/>
          </p:nvPr>
        </p:nvSpPr>
        <p:spPr/>
        <p:txBody>
          <a:bodyPr/>
          <a:lstStyle/>
          <a:p>
            <a:fld id="{F39264C9-D128-489D-8AE1-AC8EED08CFE4}" type="slidenum">
              <a:rPr lang="en-US" smtClean="0"/>
              <a:pPr/>
              <a:t>16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http://www.neuromedia.eu/UserFiles/Image/300px-Brain_imaging.jpg</a:t>
            </a:r>
            <a:endParaRPr lang="en-US" dirty="0"/>
          </a:p>
        </p:txBody>
      </p:sp>
      <p:sp>
        <p:nvSpPr>
          <p:cNvPr id="4" name="Slide Number Placeholder 3"/>
          <p:cNvSpPr>
            <a:spLocks noGrp="1"/>
          </p:cNvSpPr>
          <p:nvPr>
            <p:ph type="sldNum" sz="quarter" idx="10"/>
          </p:nvPr>
        </p:nvSpPr>
        <p:spPr/>
        <p:txBody>
          <a:bodyPr/>
          <a:lstStyle/>
          <a:p>
            <a:fld id="{F39264C9-D128-489D-8AE1-AC8EED08CFE4}" type="slidenum">
              <a:rPr lang="en-US" smtClean="0"/>
              <a:pPr/>
              <a:t>40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2B69879-F780-4EEC-A49F-203752EEF045}" type="datetime1">
              <a:rPr lang="en-US" smtClean="0"/>
              <a:pPr/>
              <a:t>6/3/2013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EB5E35F-E947-4B02-BD01-8502613769F4}" type="datetime1">
              <a:rPr lang="en-US" smtClean="0"/>
              <a:pPr/>
              <a:t>6/3/2013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22B7EB4-2D15-48CE-863D-ACDA0D7CD8C5}" type="datetime1">
              <a:rPr lang="en-US" smtClean="0"/>
              <a:pPr/>
              <a:t>6/3/2013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A798950-5337-4DF6-82EF-76AC80B823BE}" type="datetime1">
              <a:rPr lang="en-US" smtClean="0"/>
              <a:pPr/>
              <a:t>6/3/2013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4C64B5C-2B94-415E-A0BE-CD01E1FD8C0D}" type="datetime1">
              <a:rPr lang="en-US" smtClean="0"/>
              <a:pPr/>
              <a:t>6/3/2013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5670D50-3FF5-43E7-B5A2-F8604FFA87E6}" type="datetime1">
              <a:rPr lang="en-US" smtClean="0"/>
              <a:pPr/>
              <a:t>6/3/2013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A75E91-E01B-40B7-8FB9-CAE7A66D0299}" type="datetime1">
              <a:rPr lang="en-US" smtClean="0"/>
              <a:pPr/>
              <a:t>6/3/2013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4B7B7E-4690-4341-9977-C41A8D4508EB}" type="datetime1">
              <a:rPr lang="en-US" smtClean="0"/>
              <a:pPr/>
              <a:t>6/3/2013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6056EB-1EF2-4DC3-A073-A4F71057EA6C}" type="datetime1">
              <a:rPr lang="en-US" smtClean="0"/>
              <a:pPr/>
              <a:t>6/3/2013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8C28A2-589B-41E4-B295-6ACBFEABF8D6}" type="datetime1">
              <a:rPr lang="en-US" smtClean="0"/>
              <a:pPr/>
              <a:t>6/3/2013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7D9ECC-7320-4A98-9BB2-0D76C9E6EAC2}" type="datetime1">
              <a:rPr lang="en-US" smtClean="0"/>
              <a:pPr/>
              <a:t>6/3/2013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47800" y="80963"/>
            <a:ext cx="7467600" cy="977900"/>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228600" y="1219200"/>
            <a:ext cx="8686800" cy="5181600"/>
          </a:xfrm>
        </p:spPr>
        <p:txBody>
          <a:bodyPr/>
          <a:lstStyle/>
          <a:p>
            <a:endParaRPr lang="en-CA" dirty="0"/>
          </a:p>
        </p:txBody>
      </p:sp>
      <p:sp>
        <p:nvSpPr>
          <p:cNvPr id="4" name="Footer Placeholder 3"/>
          <p:cNvSpPr>
            <a:spLocks noGrp="1"/>
          </p:cNvSpPr>
          <p:nvPr>
            <p:ph type="ftr" sz="quarter" idx="10"/>
          </p:nvPr>
        </p:nvSpPr>
        <p:spPr>
          <a:xfrm>
            <a:off x="76200" y="6553200"/>
            <a:ext cx="8912225" cy="247650"/>
          </a:xfrm>
        </p:spPr>
        <p:txBody>
          <a:bodyPr/>
          <a:lstStyle>
            <a:lvl1pPr>
              <a:defRPr/>
            </a:lvl1pPr>
          </a:lstStyle>
          <a:p>
            <a:endParaRPr lang="en-US" b="1"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CA5E9E-63E9-43F8-B0C8-614212CD573F}" type="datetime1">
              <a:rPr lang="en-US" smtClean="0"/>
              <a:pPr/>
              <a:t>6/3/2013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en.wikipedia.org/wiki/File:Joseph_Goldberger_01.jp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en.wikipedia.org/wiki/File:Joseph_Goldberger_01.jp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prefrontal.org/files/posters/Bennett-Salmon-2009.pdf" TargetMode="Externa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
            </a:r>
            <a:br>
              <a:rPr lang="en-US" sz="4600" b="1" dirty="0" smtClean="0"/>
            </a:br>
            <a:r>
              <a:rPr lang="en-US" sz="4600" b="1" dirty="0" smtClean="0"/>
              <a:t>Correlations:</a:t>
            </a:r>
            <a:br>
              <a:rPr lang="en-US" sz="4600" b="1" dirty="0" smtClean="0"/>
            </a:br>
            <a:r>
              <a:rPr lang="en-US" sz="4600" b="1" dirty="0" smtClean="0"/>
              <a:t>Zombie Salmon and </a:t>
            </a:r>
            <a:br>
              <a:rPr lang="en-US" sz="4600" b="1" dirty="0" smtClean="0"/>
            </a:br>
            <a:r>
              <a:rPr lang="en-US" sz="4600" b="1" dirty="0" smtClean="0"/>
              <a:t>Drunken Monkeys</a:t>
            </a:r>
            <a:r>
              <a:rPr lang="en-US" sz="4600" dirty="0" smtClean="0"/>
              <a:t/>
            </a:r>
            <a:br>
              <a:rPr lang="en-US" sz="4600" dirty="0" smtClean="0"/>
            </a:b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SzPct val="90000"/>
            </a:pPr>
            <a:endParaRPr lang="en-US" sz="1200" dirty="0" smtClean="0"/>
          </a:p>
          <a:p>
            <a:pPr>
              <a:buSzPct val="90000"/>
            </a:pPr>
            <a:r>
              <a:rPr lang="en-US" dirty="0" smtClean="0"/>
              <a:t>Correlational Studies and Partial Correlations</a:t>
            </a:r>
          </a:p>
          <a:p>
            <a:pPr>
              <a:buSzPct val="90000"/>
            </a:pPr>
            <a:endParaRPr lang="en-US" dirty="0" smtClean="0"/>
          </a:p>
          <a:p>
            <a:pPr>
              <a:buSzPct val="90000"/>
            </a:pPr>
            <a:r>
              <a:rPr lang="en-US" dirty="0" smtClean="0"/>
              <a:t>Correlations and reliability of neuroscience studies</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1676400"/>
          </a:xfrm>
        </p:spPr>
        <p:txBody>
          <a:bodyPr>
            <a:normAutofit lnSpcReduction="10000"/>
          </a:bodyPr>
          <a:lstStyle/>
          <a:p>
            <a:r>
              <a:rPr lang="en-CA" sz="2800" dirty="0" smtClean="0"/>
              <a:t>Experimental, Quasi-experimental and Non-experimental designs are located on a continuum based on the degree of control that we have over variables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Continuum of Internal 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8" name="Diagram 7"/>
          <p:cNvGraphicFramePr/>
          <p:nvPr/>
        </p:nvGraphicFramePr>
        <p:xfrm>
          <a:off x="304800" y="2895600"/>
          <a:ext cx="861060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There thus appears to be an inverse correlation between recovery and psychotherapy; the more psychotherapy, the smaller the recovery rate</a:t>
            </a:r>
            <a:r>
              <a:rPr lang="en-CA" sz="2400" dirty="0" smtClean="0"/>
              <a:t>.”</a:t>
            </a:r>
          </a:p>
          <a:p>
            <a:endParaRPr lang="en-CA" sz="2400" dirty="0" smtClean="0"/>
          </a:p>
          <a:p>
            <a:r>
              <a:rPr lang="en-CA" sz="2400" dirty="0" smtClean="0"/>
              <a:t>- Hans Eysenck</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Correlational Research</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3" name="Rectangle 3"/>
          <p:cNvSpPr>
            <a:spLocks noGrp="1" noChangeArrowheads="1"/>
          </p:cNvSpPr>
          <p:nvPr>
            <p:ph type="body" idx="1"/>
          </p:nvPr>
        </p:nvSpPr>
        <p:spPr>
          <a:noFill/>
        </p:spPr>
        <p:txBody>
          <a:bodyPr/>
          <a:lstStyle/>
          <a:p>
            <a:r>
              <a:rPr lang="en-US" sz="3000" dirty="0"/>
              <a:t>The purpose of correlational research is to establish that a relation exists between variables and to describe the nature of this relationship.</a:t>
            </a:r>
          </a:p>
          <a:p>
            <a:endParaRPr lang="en-US" sz="3000" dirty="0"/>
          </a:p>
          <a:p>
            <a:pPr lvl="1"/>
            <a:r>
              <a:rPr lang="en-US" dirty="0"/>
              <a:t>Rubin’s (1970) love scale and “being in love”</a:t>
            </a:r>
          </a:p>
          <a:p>
            <a:pPr lvl="1"/>
            <a:r>
              <a:rPr lang="en-US" dirty="0"/>
              <a:t>Reliability coefficient is .87 to 1.0 (Bowker et al., 2009)</a:t>
            </a:r>
          </a:p>
          <a:p>
            <a:pPr lvl="1"/>
            <a:endParaRPr lang="fr-CA"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Correlational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7" name="Rectangle 3"/>
          <p:cNvSpPr>
            <a:spLocks noGrp="1" noChangeArrowheads="1"/>
          </p:cNvSpPr>
          <p:nvPr>
            <p:ph type="body" idx="1"/>
          </p:nvPr>
        </p:nvSpPr>
        <p:spPr>
          <a:noFill/>
          <a:ln/>
        </p:spPr>
        <p:txBody>
          <a:bodyPr>
            <a:normAutofit lnSpcReduction="10000"/>
          </a:bodyPr>
          <a:lstStyle/>
          <a:p>
            <a:r>
              <a:rPr lang="en-US" sz="3000" dirty="0"/>
              <a:t>The Pearson correlation (</a:t>
            </a:r>
            <a:r>
              <a:rPr lang="en-US" sz="3000" i="1" dirty="0"/>
              <a:t>r</a:t>
            </a:r>
            <a:r>
              <a:rPr lang="en-US" sz="3000" dirty="0"/>
              <a:t>) coefficient is the statistic that indicates the degree to which two variables are related to one another in a linear fashion.</a:t>
            </a:r>
          </a:p>
          <a:p>
            <a:endParaRPr lang="en-US" sz="800" dirty="0"/>
          </a:p>
          <a:p>
            <a:r>
              <a:rPr lang="en-US" sz="3000" dirty="0"/>
              <a:t>Range </a:t>
            </a:r>
            <a:r>
              <a:rPr lang="en-US" sz="3000" i="1" dirty="0"/>
              <a:t>r</a:t>
            </a:r>
            <a:r>
              <a:rPr lang="en-US" sz="3000" dirty="0"/>
              <a:t> is between – 1.00 and + 1.00</a:t>
            </a:r>
          </a:p>
          <a:p>
            <a:endParaRPr lang="en-US" sz="800" dirty="0"/>
          </a:p>
          <a:p>
            <a:r>
              <a:rPr lang="en-US" sz="3000" dirty="0"/>
              <a:t>Positive correlation (r &gt; .00). Positive, direct relationship between two variables</a:t>
            </a:r>
          </a:p>
          <a:p>
            <a:endParaRPr lang="en-US" sz="800" dirty="0"/>
          </a:p>
          <a:p>
            <a:r>
              <a:rPr lang="en-US" sz="3000" dirty="0"/>
              <a:t>Negative correlation (r &lt; .00). Negative, inverse relationship between two variables</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Pearson’s Correlational Coefficient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893" name="Picture 5" descr="scatter0"/>
          <p:cNvPicPr>
            <a:picLocks noChangeAspect="1" noChangeArrowheads="1"/>
          </p:cNvPicPr>
          <p:nvPr/>
        </p:nvPicPr>
        <p:blipFill>
          <a:blip r:embed="rId3" cstate="print"/>
          <a:srcRect/>
          <a:stretch>
            <a:fillRect/>
          </a:stretch>
        </p:blipFill>
        <p:spPr bwMode="auto">
          <a:xfrm>
            <a:off x="2038350" y="1276350"/>
            <a:ext cx="5065713" cy="4732338"/>
          </a:xfrm>
          <a:prstGeom prst="rect">
            <a:avLst/>
          </a:prstGeom>
          <a:noFill/>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 No</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Relationship</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8" name="Slide Number Placeholder 7"/>
          <p:cNvSpPr>
            <a:spLocks noGrp="1"/>
          </p:cNvSpPr>
          <p:nvPr>
            <p:ph type="sldNum" sz="quarter" idx="12"/>
          </p:nvPr>
        </p:nvSpPr>
        <p:spPr/>
        <p:txBody>
          <a:bodyPr/>
          <a:lstStyle/>
          <a:p>
            <a:fld id="{B6F15528-21DE-4FAA-801E-634DDDAF4B2B}" type="slidenum">
              <a:rPr lang="en-US" smtClean="0"/>
              <a:pPr/>
              <a:t>7</a:t>
            </a:fld>
            <a:endParaRPr lang="en-US" dirty="0"/>
          </a:p>
        </p:txBody>
      </p:sp>
      <p:grpSp>
        <p:nvGrpSpPr>
          <p:cNvPr id="293894" name="Group 293893"/>
          <p:cNvGrpSpPr/>
          <p:nvPr/>
        </p:nvGrpSpPr>
        <p:grpSpPr>
          <a:xfrm>
            <a:off x="2438282" y="3402919"/>
            <a:ext cx="6312255" cy="1087870"/>
            <a:chOff x="2438282" y="3402919"/>
            <a:chExt cx="6312255" cy="1087870"/>
          </a:xfrm>
        </p:grpSpPr>
        <p:sp>
          <p:nvSpPr>
            <p:cNvPr id="2" name="SMARTInkAnnotation20"/>
            <p:cNvSpPr/>
            <p:nvPr/>
          </p:nvSpPr>
          <p:spPr>
            <a:xfrm>
              <a:off x="2438282" y="3580805"/>
              <a:ext cx="4491157" cy="125016"/>
            </a:xfrm>
            <a:custGeom>
              <a:avLst/>
              <a:gdLst/>
              <a:ahLst/>
              <a:cxnLst/>
              <a:rect l="0" t="0" r="0" b="0"/>
              <a:pathLst>
                <a:path w="4491157" h="125016">
                  <a:moveTo>
                    <a:pt x="17382" y="98226"/>
                  </a:moveTo>
                  <a:lnTo>
                    <a:pt x="12641" y="107707"/>
                  </a:lnTo>
                  <a:lnTo>
                    <a:pt x="10253" y="110500"/>
                  </a:lnTo>
                  <a:lnTo>
                    <a:pt x="7669" y="112361"/>
                  </a:lnTo>
                  <a:lnTo>
                    <a:pt x="4954" y="113603"/>
                  </a:lnTo>
                  <a:lnTo>
                    <a:pt x="3143" y="115422"/>
                  </a:lnTo>
                  <a:lnTo>
                    <a:pt x="1936" y="117628"/>
                  </a:lnTo>
                  <a:lnTo>
                    <a:pt x="0" y="123556"/>
                  </a:lnTo>
                  <a:lnTo>
                    <a:pt x="833" y="124043"/>
                  </a:lnTo>
                  <a:lnTo>
                    <a:pt x="7253" y="124887"/>
                  </a:lnTo>
                  <a:lnTo>
                    <a:pt x="77047" y="125015"/>
                  </a:lnTo>
                  <a:lnTo>
                    <a:pt x="88879" y="122369"/>
                  </a:lnTo>
                  <a:lnTo>
                    <a:pt x="101745" y="118878"/>
                  </a:lnTo>
                  <a:lnTo>
                    <a:pt x="231941" y="115100"/>
                  </a:lnTo>
                  <a:lnTo>
                    <a:pt x="253963" y="111348"/>
                  </a:lnTo>
                  <a:lnTo>
                    <a:pt x="301431" y="106992"/>
                  </a:lnTo>
                  <a:lnTo>
                    <a:pt x="314896" y="105062"/>
                  </a:lnTo>
                  <a:lnTo>
                    <a:pt x="342095" y="101264"/>
                  </a:lnTo>
                  <a:lnTo>
                    <a:pt x="470888" y="98279"/>
                  </a:lnTo>
                  <a:lnTo>
                    <a:pt x="600641" y="100873"/>
                  </a:lnTo>
                  <a:lnTo>
                    <a:pt x="634788" y="103371"/>
                  </a:lnTo>
                  <a:lnTo>
                    <a:pt x="707862" y="99537"/>
                  </a:lnTo>
                  <a:lnTo>
                    <a:pt x="838560" y="98303"/>
                  </a:lnTo>
                  <a:lnTo>
                    <a:pt x="1860433" y="98226"/>
                  </a:lnTo>
                  <a:lnTo>
                    <a:pt x="1919654" y="95580"/>
                  </a:lnTo>
                  <a:lnTo>
                    <a:pt x="1979048" y="92089"/>
                  </a:lnTo>
                  <a:lnTo>
                    <a:pt x="2098021" y="89848"/>
                  </a:lnTo>
                  <a:lnTo>
                    <a:pt x="2187303" y="86814"/>
                  </a:lnTo>
                  <a:lnTo>
                    <a:pt x="2247823" y="83232"/>
                  </a:lnTo>
                  <a:lnTo>
                    <a:pt x="2372958" y="80932"/>
                  </a:lnTo>
                  <a:lnTo>
                    <a:pt x="2595499" y="80400"/>
                  </a:lnTo>
                  <a:lnTo>
                    <a:pt x="2658108" y="77736"/>
                  </a:lnTo>
                  <a:lnTo>
                    <a:pt x="2720991" y="74236"/>
                  </a:lnTo>
                  <a:lnTo>
                    <a:pt x="2855729" y="71990"/>
                  </a:lnTo>
                  <a:lnTo>
                    <a:pt x="2954866" y="68955"/>
                  </a:lnTo>
                  <a:lnTo>
                    <a:pt x="3019571" y="65373"/>
                  </a:lnTo>
                  <a:lnTo>
                    <a:pt x="3112773" y="62364"/>
                  </a:lnTo>
                  <a:lnTo>
                    <a:pt x="3209069" y="56622"/>
                  </a:lnTo>
                  <a:lnTo>
                    <a:pt x="3305733" y="53488"/>
                  </a:lnTo>
                  <a:lnTo>
                    <a:pt x="3398644" y="47708"/>
                  </a:lnTo>
                  <a:lnTo>
                    <a:pt x="3494856" y="44562"/>
                  </a:lnTo>
                  <a:lnTo>
                    <a:pt x="3591493" y="38780"/>
                  </a:lnTo>
                  <a:lnTo>
                    <a:pt x="3716185" y="36323"/>
                  </a:lnTo>
                  <a:lnTo>
                    <a:pt x="3810420" y="33252"/>
                  </a:lnTo>
                  <a:lnTo>
                    <a:pt x="3871106" y="29661"/>
                  </a:lnTo>
                  <a:lnTo>
                    <a:pt x="3990910" y="27356"/>
                  </a:lnTo>
                  <a:lnTo>
                    <a:pt x="4125638" y="25871"/>
                  </a:lnTo>
                  <a:lnTo>
                    <a:pt x="4197756" y="20674"/>
                  </a:lnTo>
                  <a:lnTo>
                    <a:pt x="4335647" y="18023"/>
                  </a:lnTo>
                  <a:lnTo>
                    <a:pt x="4380256" y="15262"/>
                  </a:lnTo>
                  <a:lnTo>
                    <a:pt x="4405156" y="11744"/>
                  </a:lnTo>
                  <a:lnTo>
                    <a:pt x="4491156" y="8929"/>
                  </a:lnTo>
                  <a:lnTo>
                    <a:pt x="4486415" y="4189"/>
                  </a:lnTo>
                  <a:lnTo>
                    <a:pt x="4484026" y="2792"/>
                  </a:lnTo>
                  <a:lnTo>
                    <a:pt x="4473296"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 name="SMARTInkAnnotation21"/>
            <p:cNvSpPr/>
            <p:nvPr/>
          </p:nvSpPr>
          <p:spPr>
            <a:xfrm>
              <a:off x="7188517" y="3402919"/>
              <a:ext cx="115968" cy="305461"/>
            </a:xfrm>
            <a:custGeom>
              <a:avLst/>
              <a:gdLst/>
              <a:ahLst/>
              <a:cxnLst/>
              <a:rect l="0" t="0" r="0" b="0"/>
              <a:pathLst>
                <a:path w="115968" h="305461">
                  <a:moveTo>
                    <a:pt x="17741" y="106448"/>
                  </a:moveTo>
                  <a:lnTo>
                    <a:pt x="17741" y="120669"/>
                  </a:lnTo>
                  <a:lnTo>
                    <a:pt x="16749" y="127835"/>
                  </a:lnTo>
                  <a:lnTo>
                    <a:pt x="15095" y="135589"/>
                  </a:lnTo>
                  <a:lnTo>
                    <a:pt x="13001" y="143735"/>
                  </a:lnTo>
                  <a:lnTo>
                    <a:pt x="11604" y="152142"/>
                  </a:lnTo>
                  <a:lnTo>
                    <a:pt x="10673" y="160723"/>
                  </a:lnTo>
                  <a:lnTo>
                    <a:pt x="10052" y="169420"/>
                  </a:lnTo>
                  <a:lnTo>
                    <a:pt x="8646" y="179187"/>
                  </a:lnTo>
                  <a:lnTo>
                    <a:pt x="6717" y="189668"/>
                  </a:lnTo>
                  <a:lnTo>
                    <a:pt x="4439" y="200623"/>
                  </a:lnTo>
                  <a:lnTo>
                    <a:pt x="2919" y="211895"/>
                  </a:lnTo>
                  <a:lnTo>
                    <a:pt x="1907" y="223379"/>
                  </a:lnTo>
                  <a:lnTo>
                    <a:pt x="1232" y="235004"/>
                  </a:lnTo>
                  <a:lnTo>
                    <a:pt x="481" y="255857"/>
                  </a:lnTo>
                  <a:lnTo>
                    <a:pt x="0" y="288758"/>
                  </a:lnTo>
                  <a:lnTo>
                    <a:pt x="953" y="294465"/>
                  </a:lnTo>
                  <a:lnTo>
                    <a:pt x="2580" y="299261"/>
                  </a:lnTo>
                  <a:lnTo>
                    <a:pt x="4657" y="303451"/>
                  </a:lnTo>
                  <a:lnTo>
                    <a:pt x="6042" y="305252"/>
                  </a:lnTo>
                  <a:lnTo>
                    <a:pt x="6964" y="305460"/>
                  </a:lnTo>
                  <a:lnTo>
                    <a:pt x="7581" y="304607"/>
                  </a:lnTo>
                  <a:lnTo>
                    <a:pt x="8264" y="301014"/>
                  </a:lnTo>
                  <a:lnTo>
                    <a:pt x="8569" y="294125"/>
                  </a:lnTo>
                  <a:lnTo>
                    <a:pt x="8802" y="201523"/>
                  </a:lnTo>
                  <a:lnTo>
                    <a:pt x="7812" y="185706"/>
                  </a:lnTo>
                  <a:lnTo>
                    <a:pt x="6161" y="170200"/>
                  </a:lnTo>
                  <a:lnTo>
                    <a:pt x="4068" y="154903"/>
                  </a:lnTo>
                  <a:lnTo>
                    <a:pt x="2673" y="139743"/>
                  </a:lnTo>
                  <a:lnTo>
                    <a:pt x="1743" y="124676"/>
                  </a:lnTo>
                  <a:lnTo>
                    <a:pt x="1122" y="109670"/>
                  </a:lnTo>
                  <a:lnTo>
                    <a:pt x="1701" y="95698"/>
                  </a:lnTo>
                  <a:lnTo>
                    <a:pt x="3079" y="82414"/>
                  </a:lnTo>
                  <a:lnTo>
                    <a:pt x="4990" y="69590"/>
                  </a:lnTo>
                  <a:lnTo>
                    <a:pt x="7256" y="59055"/>
                  </a:lnTo>
                  <a:lnTo>
                    <a:pt x="9758" y="50048"/>
                  </a:lnTo>
                  <a:lnTo>
                    <a:pt x="12419" y="42059"/>
                  </a:lnTo>
                  <a:lnTo>
                    <a:pt x="15185" y="34748"/>
                  </a:lnTo>
                  <a:lnTo>
                    <a:pt x="18021" y="27891"/>
                  </a:lnTo>
                  <a:lnTo>
                    <a:pt x="20904" y="21334"/>
                  </a:lnTo>
                  <a:lnTo>
                    <a:pt x="24811" y="15971"/>
                  </a:lnTo>
                  <a:lnTo>
                    <a:pt x="29399" y="11403"/>
                  </a:lnTo>
                  <a:lnTo>
                    <a:pt x="34443" y="7366"/>
                  </a:lnTo>
                  <a:lnTo>
                    <a:pt x="38798" y="4675"/>
                  </a:lnTo>
                  <a:lnTo>
                    <a:pt x="42692" y="2880"/>
                  </a:lnTo>
                  <a:lnTo>
                    <a:pt x="46282" y="1684"/>
                  </a:lnTo>
                  <a:lnTo>
                    <a:pt x="49667" y="887"/>
                  </a:lnTo>
                  <a:lnTo>
                    <a:pt x="52915" y="355"/>
                  </a:lnTo>
                  <a:lnTo>
                    <a:pt x="56073" y="0"/>
                  </a:lnTo>
                  <a:lnTo>
                    <a:pt x="60162" y="757"/>
                  </a:lnTo>
                  <a:lnTo>
                    <a:pt x="64874" y="2252"/>
                  </a:lnTo>
                  <a:lnTo>
                    <a:pt x="69998" y="4242"/>
                  </a:lnTo>
                  <a:lnTo>
                    <a:pt x="75400" y="6561"/>
                  </a:lnTo>
                  <a:lnTo>
                    <a:pt x="86692" y="11783"/>
                  </a:lnTo>
                  <a:lnTo>
                    <a:pt x="91489" y="15556"/>
                  </a:lnTo>
                  <a:lnTo>
                    <a:pt x="95680" y="20057"/>
                  </a:lnTo>
                  <a:lnTo>
                    <a:pt x="99466" y="25041"/>
                  </a:lnTo>
                  <a:lnTo>
                    <a:pt x="101990" y="30349"/>
                  </a:lnTo>
                  <a:lnTo>
                    <a:pt x="103673" y="35871"/>
                  </a:lnTo>
                  <a:lnTo>
                    <a:pt x="104794" y="41537"/>
                  </a:lnTo>
                  <a:lnTo>
                    <a:pt x="106534" y="47299"/>
                  </a:lnTo>
                  <a:lnTo>
                    <a:pt x="108686" y="53125"/>
                  </a:lnTo>
                  <a:lnTo>
                    <a:pt x="115967" y="70729"/>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 name="SMARTInkAnnotation22"/>
            <p:cNvSpPr/>
            <p:nvPr/>
          </p:nvSpPr>
          <p:spPr>
            <a:xfrm>
              <a:off x="7190594" y="3545086"/>
              <a:ext cx="203188" cy="35437"/>
            </a:xfrm>
            <a:custGeom>
              <a:avLst/>
              <a:gdLst/>
              <a:ahLst/>
              <a:cxnLst/>
              <a:rect l="0" t="0" r="0" b="0"/>
              <a:pathLst>
                <a:path w="203188" h="35437">
                  <a:moveTo>
                    <a:pt x="42453" y="0"/>
                  </a:moveTo>
                  <a:lnTo>
                    <a:pt x="17596" y="24858"/>
                  </a:lnTo>
                  <a:lnTo>
                    <a:pt x="12983" y="28478"/>
                  </a:lnTo>
                  <a:lnTo>
                    <a:pt x="8916" y="30891"/>
                  </a:lnTo>
                  <a:lnTo>
                    <a:pt x="0" y="34765"/>
                  </a:lnTo>
                  <a:lnTo>
                    <a:pt x="260" y="35083"/>
                  </a:lnTo>
                  <a:lnTo>
                    <a:pt x="3196" y="35436"/>
                  </a:lnTo>
                  <a:lnTo>
                    <a:pt x="6360" y="34538"/>
                  </a:lnTo>
                  <a:lnTo>
                    <a:pt x="10453" y="32947"/>
                  </a:lnTo>
                  <a:lnTo>
                    <a:pt x="15166" y="30895"/>
                  </a:lnTo>
                  <a:lnTo>
                    <a:pt x="22278" y="28534"/>
                  </a:lnTo>
                  <a:lnTo>
                    <a:pt x="30987" y="25968"/>
                  </a:lnTo>
                  <a:lnTo>
                    <a:pt x="40762" y="23265"/>
                  </a:lnTo>
                  <a:lnTo>
                    <a:pt x="59561" y="17616"/>
                  </a:lnTo>
                  <a:lnTo>
                    <a:pt x="68741" y="14720"/>
                  </a:lnTo>
                  <a:lnTo>
                    <a:pt x="77838" y="12790"/>
                  </a:lnTo>
                  <a:lnTo>
                    <a:pt x="86879" y="11503"/>
                  </a:lnTo>
                  <a:lnTo>
                    <a:pt x="95882" y="10645"/>
                  </a:lnTo>
                  <a:lnTo>
                    <a:pt x="105854" y="9081"/>
                  </a:lnTo>
                  <a:lnTo>
                    <a:pt x="116470" y="7046"/>
                  </a:lnTo>
                  <a:lnTo>
                    <a:pt x="127517" y="4697"/>
                  </a:lnTo>
                  <a:lnTo>
                    <a:pt x="137857" y="4124"/>
                  </a:lnTo>
                  <a:lnTo>
                    <a:pt x="147728" y="4734"/>
                  </a:lnTo>
                  <a:lnTo>
                    <a:pt x="157284" y="6132"/>
                  </a:lnTo>
                  <a:lnTo>
                    <a:pt x="166632" y="7065"/>
                  </a:lnTo>
                  <a:lnTo>
                    <a:pt x="175841" y="7687"/>
                  </a:lnTo>
                  <a:lnTo>
                    <a:pt x="203187" y="893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5" name="SMARTInkAnnotation23"/>
            <p:cNvSpPr/>
            <p:nvPr/>
          </p:nvSpPr>
          <p:spPr>
            <a:xfrm>
              <a:off x="7393781" y="3616523"/>
              <a:ext cx="107158" cy="62349"/>
            </a:xfrm>
            <a:custGeom>
              <a:avLst/>
              <a:gdLst/>
              <a:ahLst/>
              <a:cxnLst/>
              <a:rect l="0" t="0" r="0" b="0"/>
              <a:pathLst>
                <a:path w="107158" h="62349">
                  <a:moveTo>
                    <a:pt x="0" y="26790"/>
                  </a:moveTo>
                  <a:lnTo>
                    <a:pt x="0" y="60681"/>
                  </a:lnTo>
                  <a:lnTo>
                    <a:pt x="992" y="61290"/>
                  </a:lnTo>
                  <a:lnTo>
                    <a:pt x="2646" y="61696"/>
                  </a:lnTo>
                  <a:lnTo>
                    <a:pt x="4739" y="61967"/>
                  </a:lnTo>
                  <a:lnTo>
                    <a:pt x="7128" y="62147"/>
                  </a:lnTo>
                  <a:lnTo>
                    <a:pt x="9714" y="62268"/>
                  </a:lnTo>
                  <a:lnTo>
                    <a:pt x="12429" y="62348"/>
                  </a:lnTo>
                  <a:lnTo>
                    <a:pt x="15231" y="61409"/>
                  </a:lnTo>
                  <a:lnTo>
                    <a:pt x="18092" y="59791"/>
                  </a:lnTo>
                  <a:lnTo>
                    <a:pt x="20990" y="57720"/>
                  </a:lnTo>
                  <a:lnTo>
                    <a:pt x="24908" y="56339"/>
                  </a:lnTo>
                  <a:lnTo>
                    <a:pt x="29504" y="55420"/>
                  </a:lnTo>
                  <a:lnTo>
                    <a:pt x="34552" y="54806"/>
                  </a:lnTo>
                  <a:lnTo>
                    <a:pt x="39902" y="53404"/>
                  </a:lnTo>
                  <a:lnTo>
                    <a:pt x="45453" y="51478"/>
                  </a:lnTo>
                  <a:lnTo>
                    <a:pt x="51137" y="49202"/>
                  </a:lnTo>
                  <a:lnTo>
                    <a:pt x="55921" y="45700"/>
                  </a:lnTo>
                  <a:lnTo>
                    <a:pt x="60100" y="41380"/>
                  </a:lnTo>
                  <a:lnTo>
                    <a:pt x="63879" y="36517"/>
                  </a:lnTo>
                  <a:lnTo>
                    <a:pt x="68383" y="32282"/>
                  </a:lnTo>
                  <a:lnTo>
                    <a:pt x="73371" y="28467"/>
                  </a:lnTo>
                  <a:lnTo>
                    <a:pt x="78679" y="24931"/>
                  </a:lnTo>
                  <a:lnTo>
                    <a:pt x="84203" y="20590"/>
                  </a:lnTo>
                  <a:lnTo>
                    <a:pt x="89869" y="15711"/>
                  </a:lnTo>
                  <a:lnTo>
                    <a:pt x="107157"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6" name="SMARTInkAnnotation24"/>
            <p:cNvSpPr/>
            <p:nvPr/>
          </p:nvSpPr>
          <p:spPr>
            <a:xfrm>
              <a:off x="7536692" y="3473662"/>
              <a:ext cx="140630" cy="160535"/>
            </a:xfrm>
            <a:custGeom>
              <a:avLst/>
              <a:gdLst/>
              <a:ahLst/>
              <a:cxnLst/>
              <a:rect l="0" t="0" r="0" b="0"/>
              <a:pathLst>
                <a:path w="140630" h="160535">
                  <a:moveTo>
                    <a:pt x="53542" y="53565"/>
                  </a:moveTo>
                  <a:lnTo>
                    <a:pt x="65971" y="41135"/>
                  </a:lnTo>
                  <a:lnTo>
                    <a:pt x="66789" y="38333"/>
                  </a:lnTo>
                  <a:lnTo>
                    <a:pt x="66342" y="35473"/>
                  </a:lnTo>
                  <a:lnTo>
                    <a:pt x="65052" y="32573"/>
                  </a:lnTo>
                  <a:lnTo>
                    <a:pt x="64192" y="29649"/>
                  </a:lnTo>
                  <a:lnTo>
                    <a:pt x="63619" y="26707"/>
                  </a:lnTo>
                  <a:lnTo>
                    <a:pt x="63236" y="23753"/>
                  </a:lnTo>
                  <a:lnTo>
                    <a:pt x="61990" y="20791"/>
                  </a:lnTo>
                  <a:lnTo>
                    <a:pt x="60166" y="17825"/>
                  </a:lnTo>
                  <a:lnTo>
                    <a:pt x="57958" y="14856"/>
                  </a:lnTo>
                  <a:lnTo>
                    <a:pt x="56486" y="11883"/>
                  </a:lnTo>
                  <a:lnTo>
                    <a:pt x="55505" y="8910"/>
                  </a:lnTo>
                  <a:lnTo>
                    <a:pt x="54852" y="5936"/>
                  </a:lnTo>
                  <a:lnTo>
                    <a:pt x="53422" y="3952"/>
                  </a:lnTo>
                  <a:lnTo>
                    <a:pt x="51478" y="2630"/>
                  </a:lnTo>
                  <a:lnTo>
                    <a:pt x="45969" y="508"/>
                  </a:lnTo>
                  <a:lnTo>
                    <a:pt x="42569" y="219"/>
                  </a:lnTo>
                  <a:lnTo>
                    <a:pt x="36086" y="0"/>
                  </a:lnTo>
                  <a:lnTo>
                    <a:pt x="33216" y="2638"/>
                  </a:lnTo>
                  <a:lnTo>
                    <a:pt x="28030" y="7676"/>
                  </a:lnTo>
                  <a:lnTo>
                    <a:pt x="27604" y="9081"/>
                  </a:lnTo>
                  <a:lnTo>
                    <a:pt x="27131" y="13289"/>
                  </a:lnTo>
                  <a:lnTo>
                    <a:pt x="26828" y="17938"/>
                  </a:lnTo>
                  <a:lnTo>
                    <a:pt x="26763" y="30156"/>
                  </a:lnTo>
                  <a:lnTo>
                    <a:pt x="25768" y="32998"/>
                  </a:lnTo>
                  <a:lnTo>
                    <a:pt x="24112" y="35885"/>
                  </a:lnTo>
                  <a:lnTo>
                    <a:pt x="22016" y="38802"/>
                  </a:lnTo>
                  <a:lnTo>
                    <a:pt x="20618" y="41738"/>
                  </a:lnTo>
                  <a:lnTo>
                    <a:pt x="19687" y="44688"/>
                  </a:lnTo>
                  <a:lnTo>
                    <a:pt x="19065" y="47647"/>
                  </a:lnTo>
                  <a:lnTo>
                    <a:pt x="18651" y="50612"/>
                  </a:lnTo>
                  <a:lnTo>
                    <a:pt x="18376" y="53580"/>
                  </a:lnTo>
                  <a:lnTo>
                    <a:pt x="18192" y="56551"/>
                  </a:lnTo>
                  <a:lnTo>
                    <a:pt x="17077" y="59524"/>
                  </a:lnTo>
                  <a:lnTo>
                    <a:pt x="15341" y="62499"/>
                  </a:lnTo>
                  <a:lnTo>
                    <a:pt x="13192" y="65474"/>
                  </a:lnTo>
                  <a:lnTo>
                    <a:pt x="11759" y="68449"/>
                  </a:lnTo>
                  <a:lnTo>
                    <a:pt x="10804" y="71425"/>
                  </a:lnTo>
                  <a:lnTo>
                    <a:pt x="10168" y="74401"/>
                  </a:lnTo>
                  <a:lnTo>
                    <a:pt x="8751" y="77378"/>
                  </a:lnTo>
                  <a:lnTo>
                    <a:pt x="6814" y="80354"/>
                  </a:lnTo>
                  <a:lnTo>
                    <a:pt x="4531" y="83331"/>
                  </a:lnTo>
                  <a:lnTo>
                    <a:pt x="3008" y="87299"/>
                  </a:lnTo>
                  <a:lnTo>
                    <a:pt x="1994" y="91929"/>
                  </a:lnTo>
                  <a:lnTo>
                    <a:pt x="1317" y="97000"/>
                  </a:lnTo>
                  <a:lnTo>
                    <a:pt x="867" y="101373"/>
                  </a:lnTo>
                  <a:lnTo>
                    <a:pt x="565" y="105280"/>
                  </a:lnTo>
                  <a:lnTo>
                    <a:pt x="365" y="108878"/>
                  </a:lnTo>
                  <a:lnTo>
                    <a:pt x="143" y="115520"/>
                  </a:lnTo>
                  <a:lnTo>
                    <a:pt x="0" y="127869"/>
                  </a:lnTo>
                  <a:lnTo>
                    <a:pt x="980" y="131875"/>
                  </a:lnTo>
                  <a:lnTo>
                    <a:pt x="2626" y="136529"/>
                  </a:lnTo>
                  <a:lnTo>
                    <a:pt x="4715" y="141617"/>
                  </a:lnTo>
                  <a:lnTo>
                    <a:pt x="7100" y="146000"/>
                  </a:lnTo>
                  <a:lnTo>
                    <a:pt x="9683" y="149915"/>
                  </a:lnTo>
                  <a:lnTo>
                    <a:pt x="12396" y="153517"/>
                  </a:lnTo>
                  <a:lnTo>
                    <a:pt x="15198" y="155918"/>
                  </a:lnTo>
                  <a:lnTo>
                    <a:pt x="18057" y="157519"/>
                  </a:lnTo>
                  <a:lnTo>
                    <a:pt x="20956" y="158586"/>
                  </a:lnTo>
                  <a:lnTo>
                    <a:pt x="24873" y="159298"/>
                  </a:lnTo>
                  <a:lnTo>
                    <a:pt x="29468" y="159772"/>
                  </a:lnTo>
                  <a:lnTo>
                    <a:pt x="34516" y="160088"/>
                  </a:lnTo>
                  <a:lnTo>
                    <a:pt x="45417" y="160439"/>
                  </a:lnTo>
                  <a:lnTo>
                    <a:pt x="51101" y="160534"/>
                  </a:lnTo>
                  <a:lnTo>
                    <a:pt x="56876" y="159604"/>
                  </a:lnTo>
                  <a:lnTo>
                    <a:pt x="62710" y="157992"/>
                  </a:lnTo>
                  <a:lnTo>
                    <a:pt x="91073" y="148275"/>
                  </a:lnTo>
                  <a:lnTo>
                    <a:pt x="97413" y="145479"/>
                  </a:lnTo>
                  <a:lnTo>
                    <a:pt x="102633" y="142622"/>
                  </a:lnTo>
                  <a:lnTo>
                    <a:pt x="107106" y="139725"/>
                  </a:lnTo>
                  <a:lnTo>
                    <a:pt x="112071" y="136802"/>
                  </a:lnTo>
                  <a:lnTo>
                    <a:pt x="117366" y="133861"/>
                  </a:lnTo>
                  <a:lnTo>
                    <a:pt x="122881" y="130908"/>
                  </a:lnTo>
                  <a:lnTo>
                    <a:pt x="127549" y="127947"/>
                  </a:lnTo>
                  <a:lnTo>
                    <a:pt x="131653" y="124981"/>
                  </a:lnTo>
                  <a:lnTo>
                    <a:pt x="135382" y="122012"/>
                  </a:lnTo>
                  <a:lnTo>
                    <a:pt x="137867" y="119039"/>
                  </a:lnTo>
                  <a:lnTo>
                    <a:pt x="139525" y="116066"/>
                  </a:lnTo>
                  <a:lnTo>
                    <a:pt x="140629" y="113092"/>
                  </a:lnTo>
                  <a:lnTo>
                    <a:pt x="140374" y="109124"/>
                  </a:lnTo>
                  <a:lnTo>
                    <a:pt x="139212" y="104495"/>
                  </a:lnTo>
                  <a:lnTo>
                    <a:pt x="137444" y="99424"/>
                  </a:lnTo>
                  <a:lnTo>
                    <a:pt x="136266" y="94059"/>
                  </a:lnTo>
                  <a:lnTo>
                    <a:pt x="135481" y="88498"/>
                  </a:lnTo>
                  <a:lnTo>
                    <a:pt x="134957" y="82807"/>
                  </a:lnTo>
                  <a:lnTo>
                    <a:pt x="132624" y="77028"/>
                  </a:lnTo>
                  <a:lnTo>
                    <a:pt x="129084" y="71191"/>
                  </a:lnTo>
                  <a:lnTo>
                    <a:pt x="124739" y="65315"/>
                  </a:lnTo>
                  <a:lnTo>
                    <a:pt x="120851" y="60406"/>
                  </a:lnTo>
                  <a:lnTo>
                    <a:pt x="117266" y="56141"/>
                  </a:lnTo>
                  <a:lnTo>
                    <a:pt x="113884" y="52306"/>
                  </a:lnTo>
                  <a:lnTo>
                    <a:pt x="104835" y="42752"/>
                  </a:lnTo>
                  <a:lnTo>
                    <a:pt x="87597" y="25191"/>
                  </a:lnTo>
                  <a:lnTo>
                    <a:pt x="85175" y="21750"/>
                  </a:lnTo>
                  <a:lnTo>
                    <a:pt x="83560" y="18464"/>
                  </a:lnTo>
                  <a:lnTo>
                    <a:pt x="82484" y="15281"/>
                  </a:lnTo>
                  <a:lnTo>
                    <a:pt x="80774" y="13160"/>
                  </a:lnTo>
                  <a:lnTo>
                    <a:pt x="78642" y="11745"/>
                  </a:lnTo>
                  <a:lnTo>
                    <a:pt x="76229" y="10802"/>
                  </a:lnTo>
                  <a:lnTo>
                    <a:pt x="73627" y="9181"/>
                  </a:lnTo>
                  <a:lnTo>
                    <a:pt x="70901" y="7108"/>
                  </a:lnTo>
                  <a:lnTo>
                    <a:pt x="62965" y="403"/>
                  </a:lnTo>
                  <a:lnTo>
                    <a:pt x="67359" y="110"/>
                  </a:lnTo>
                  <a:lnTo>
                    <a:pt x="68707" y="1061"/>
                  </a:lnTo>
                  <a:lnTo>
                    <a:pt x="69605" y="2687"/>
                  </a:lnTo>
                  <a:lnTo>
                    <a:pt x="70203" y="4763"/>
                  </a:lnTo>
                  <a:lnTo>
                    <a:pt x="73515" y="9716"/>
                  </a:lnTo>
                  <a:lnTo>
                    <a:pt x="75787" y="12426"/>
                  </a:lnTo>
                  <a:lnTo>
                    <a:pt x="78294" y="15225"/>
                  </a:lnTo>
                  <a:lnTo>
                    <a:pt x="83726" y="20981"/>
                  </a:lnTo>
                  <a:lnTo>
                    <a:pt x="86563" y="22912"/>
                  </a:lnTo>
                  <a:lnTo>
                    <a:pt x="89446" y="24200"/>
                  </a:lnTo>
                  <a:lnTo>
                    <a:pt x="98191" y="26776"/>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9" name="SMARTInkAnnotation25"/>
            <p:cNvSpPr/>
            <p:nvPr/>
          </p:nvSpPr>
          <p:spPr>
            <a:xfrm>
              <a:off x="7734981" y="3482933"/>
              <a:ext cx="130143" cy="146472"/>
            </a:xfrm>
            <a:custGeom>
              <a:avLst/>
              <a:gdLst/>
              <a:ahLst/>
              <a:cxnLst/>
              <a:rect l="0" t="0" r="0" b="0"/>
              <a:pathLst>
                <a:path w="130143" h="146472">
                  <a:moveTo>
                    <a:pt x="60636" y="26434"/>
                  </a:moveTo>
                  <a:lnTo>
                    <a:pt x="60636" y="8975"/>
                  </a:lnTo>
                  <a:lnTo>
                    <a:pt x="57990" y="6107"/>
                  </a:lnTo>
                  <a:lnTo>
                    <a:pt x="55895" y="3953"/>
                  </a:lnTo>
                  <a:lnTo>
                    <a:pt x="53506" y="3509"/>
                  </a:lnTo>
                  <a:lnTo>
                    <a:pt x="50923" y="4205"/>
                  </a:lnTo>
                  <a:lnTo>
                    <a:pt x="48207" y="5662"/>
                  </a:lnTo>
                  <a:lnTo>
                    <a:pt x="45405" y="7625"/>
                  </a:lnTo>
                  <a:lnTo>
                    <a:pt x="42544" y="9926"/>
                  </a:lnTo>
                  <a:lnTo>
                    <a:pt x="39645" y="12452"/>
                  </a:lnTo>
                  <a:lnTo>
                    <a:pt x="35728" y="15129"/>
                  </a:lnTo>
                  <a:lnTo>
                    <a:pt x="31133" y="17905"/>
                  </a:lnTo>
                  <a:lnTo>
                    <a:pt x="26084" y="20748"/>
                  </a:lnTo>
                  <a:lnTo>
                    <a:pt x="21727" y="24628"/>
                  </a:lnTo>
                  <a:lnTo>
                    <a:pt x="17829" y="29198"/>
                  </a:lnTo>
                  <a:lnTo>
                    <a:pt x="14238" y="34230"/>
                  </a:lnTo>
                  <a:lnTo>
                    <a:pt x="10853" y="40561"/>
                  </a:lnTo>
                  <a:lnTo>
                    <a:pt x="7603" y="47758"/>
                  </a:lnTo>
                  <a:lnTo>
                    <a:pt x="4445" y="55533"/>
                  </a:lnTo>
                  <a:lnTo>
                    <a:pt x="2340" y="62701"/>
                  </a:lnTo>
                  <a:lnTo>
                    <a:pt x="936" y="69464"/>
                  </a:lnTo>
                  <a:lnTo>
                    <a:pt x="0" y="75956"/>
                  </a:lnTo>
                  <a:lnTo>
                    <a:pt x="369" y="82269"/>
                  </a:lnTo>
                  <a:lnTo>
                    <a:pt x="1606" y="88463"/>
                  </a:lnTo>
                  <a:lnTo>
                    <a:pt x="3423" y="94575"/>
                  </a:lnTo>
                  <a:lnTo>
                    <a:pt x="6619" y="101627"/>
                  </a:lnTo>
                  <a:lnTo>
                    <a:pt x="10734" y="109305"/>
                  </a:lnTo>
                  <a:lnTo>
                    <a:pt x="15461" y="117400"/>
                  </a:lnTo>
                  <a:lnTo>
                    <a:pt x="21590" y="123789"/>
                  </a:lnTo>
                  <a:lnTo>
                    <a:pt x="28652" y="129041"/>
                  </a:lnTo>
                  <a:lnTo>
                    <a:pt x="36338" y="133534"/>
                  </a:lnTo>
                  <a:lnTo>
                    <a:pt x="44436" y="136529"/>
                  </a:lnTo>
                  <a:lnTo>
                    <a:pt x="52813" y="138526"/>
                  </a:lnTo>
                  <a:lnTo>
                    <a:pt x="61373" y="139857"/>
                  </a:lnTo>
                  <a:lnTo>
                    <a:pt x="69065" y="141738"/>
                  </a:lnTo>
                  <a:lnTo>
                    <a:pt x="76177" y="143982"/>
                  </a:lnTo>
                  <a:lnTo>
                    <a:pt x="82903" y="146471"/>
                  </a:lnTo>
                  <a:lnTo>
                    <a:pt x="89371" y="146147"/>
                  </a:lnTo>
                  <a:lnTo>
                    <a:pt x="95667" y="143946"/>
                  </a:lnTo>
                  <a:lnTo>
                    <a:pt x="101850" y="140494"/>
                  </a:lnTo>
                  <a:lnTo>
                    <a:pt x="106963" y="137201"/>
                  </a:lnTo>
                  <a:lnTo>
                    <a:pt x="111364" y="134013"/>
                  </a:lnTo>
                  <a:lnTo>
                    <a:pt x="115291" y="130895"/>
                  </a:lnTo>
                  <a:lnTo>
                    <a:pt x="118901" y="125841"/>
                  </a:lnTo>
                  <a:lnTo>
                    <a:pt x="122299" y="119494"/>
                  </a:lnTo>
                  <a:lnTo>
                    <a:pt x="125557" y="112287"/>
                  </a:lnTo>
                  <a:lnTo>
                    <a:pt x="127730" y="104505"/>
                  </a:lnTo>
                  <a:lnTo>
                    <a:pt x="129177" y="96341"/>
                  </a:lnTo>
                  <a:lnTo>
                    <a:pt x="130142" y="87921"/>
                  </a:lnTo>
                  <a:lnTo>
                    <a:pt x="129794" y="79332"/>
                  </a:lnTo>
                  <a:lnTo>
                    <a:pt x="128569" y="70629"/>
                  </a:lnTo>
                  <a:lnTo>
                    <a:pt x="126761" y="61851"/>
                  </a:lnTo>
                  <a:lnTo>
                    <a:pt x="123570" y="53021"/>
                  </a:lnTo>
                  <a:lnTo>
                    <a:pt x="119460" y="44159"/>
                  </a:lnTo>
                  <a:lnTo>
                    <a:pt x="106839" y="20111"/>
                  </a:lnTo>
                  <a:lnTo>
                    <a:pt x="103344" y="13288"/>
                  </a:lnTo>
                  <a:lnTo>
                    <a:pt x="100022" y="8741"/>
                  </a:lnTo>
                  <a:lnTo>
                    <a:pt x="96815" y="5709"/>
                  </a:lnTo>
                  <a:lnTo>
                    <a:pt x="93685" y="3688"/>
                  </a:lnTo>
                  <a:lnTo>
                    <a:pt x="89614" y="2340"/>
                  </a:lnTo>
                  <a:lnTo>
                    <a:pt x="84915" y="1442"/>
                  </a:lnTo>
                  <a:lnTo>
                    <a:pt x="79799" y="843"/>
                  </a:lnTo>
                  <a:lnTo>
                    <a:pt x="75396" y="444"/>
                  </a:lnTo>
                  <a:lnTo>
                    <a:pt x="71468" y="178"/>
                  </a:lnTo>
                  <a:lnTo>
                    <a:pt x="67857" y="0"/>
                  </a:lnTo>
                  <a:lnTo>
                    <a:pt x="64458" y="1866"/>
                  </a:lnTo>
                  <a:lnTo>
                    <a:pt x="61200" y="5095"/>
                  </a:lnTo>
                  <a:lnTo>
                    <a:pt x="58035" y="9231"/>
                  </a:lnTo>
                  <a:lnTo>
                    <a:pt x="54933" y="12981"/>
                  </a:lnTo>
                  <a:lnTo>
                    <a:pt x="51874" y="16473"/>
                  </a:lnTo>
                  <a:lnTo>
                    <a:pt x="48841" y="19794"/>
                  </a:lnTo>
                  <a:lnTo>
                    <a:pt x="40180" y="28774"/>
                  </a:lnTo>
                  <a:lnTo>
                    <a:pt x="24917" y="44294"/>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0" name="SMARTInkAnnotation26"/>
            <p:cNvSpPr/>
            <p:nvPr/>
          </p:nvSpPr>
          <p:spPr>
            <a:xfrm>
              <a:off x="7180076" y="3528622"/>
              <a:ext cx="176069" cy="52148"/>
            </a:xfrm>
            <a:custGeom>
              <a:avLst/>
              <a:gdLst/>
              <a:ahLst/>
              <a:cxnLst/>
              <a:rect l="0" t="0" r="0" b="0"/>
              <a:pathLst>
                <a:path w="176069" h="52148">
                  <a:moveTo>
                    <a:pt x="52971" y="34323"/>
                  </a:moveTo>
                  <a:lnTo>
                    <a:pt x="44073" y="34323"/>
                  </a:lnTo>
                  <a:lnTo>
                    <a:pt x="48791" y="34323"/>
                  </a:lnTo>
                  <a:lnTo>
                    <a:pt x="51176" y="33331"/>
                  </a:lnTo>
                  <a:lnTo>
                    <a:pt x="53759" y="31677"/>
                  </a:lnTo>
                  <a:lnTo>
                    <a:pt x="56472" y="29583"/>
                  </a:lnTo>
                  <a:lnTo>
                    <a:pt x="59274" y="28186"/>
                  </a:lnTo>
                  <a:lnTo>
                    <a:pt x="62134" y="27256"/>
                  </a:lnTo>
                  <a:lnTo>
                    <a:pt x="65033" y="26635"/>
                  </a:lnTo>
                  <a:lnTo>
                    <a:pt x="68950" y="27213"/>
                  </a:lnTo>
                  <a:lnTo>
                    <a:pt x="73545" y="28591"/>
                  </a:lnTo>
                  <a:lnTo>
                    <a:pt x="78593" y="30502"/>
                  </a:lnTo>
                  <a:lnTo>
                    <a:pt x="83943" y="31775"/>
                  </a:lnTo>
                  <a:lnTo>
                    <a:pt x="89493" y="32625"/>
                  </a:lnTo>
                  <a:lnTo>
                    <a:pt x="95178" y="33191"/>
                  </a:lnTo>
                  <a:lnTo>
                    <a:pt x="100952" y="34561"/>
                  </a:lnTo>
                  <a:lnTo>
                    <a:pt x="106787" y="36465"/>
                  </a:lnTo>
                  <a:lnTo>
                    <a:pt x="112661" y="38728"/>
                  </a:lnTo>
                  <a:lnTo>
                    <a:pt x="118561" y="40237"/>
                  </a:lnTo>
                  <a:lnTo>
                    <a:pt x="124479" y="41241"/>
                  </a:lnTo>
                  <a:lnTo>
                    <a:pt x="130408" y="41912"/>
                  </a:lnTo>
                  <a:lnTo>
                    <a:pt x="136346" y="43351"/>
                  </a:lnTo>
                  <a:lnTo>
                    <a:pt x="142288" y="45303"/>
                  </a:lnTo>
                  <a:lnTo>
                    <a:pt x="148234" y="47596"/>
                  </a:lnTo>
                  <a:lnTo>
                    <a:pt x="153190" y="49125"/>
                  </a:lnTo>
                  <a:lnTo>
                    <a:pt x="157487" y="50144"/>
                  </a:lnTo>
                  <a:lnTo>
                    <a:pt x="161343" y="50824"/>
                  </a:lnTo>
                  <a:lnTo>
                    <a:pt x="164907" y="51277"/>
                  </a:lnTo>
                  <a:lnTo>
                    <a:pt x="168274" y="51579"/>
                  </a:lnTo>
                  <a:lnTo>
                    <a:pt x="176068" y="52063"/>
                  </a:lnTo>
                  <a:lnTo>
                    <a:pt x="172678" y="52147"/>
                  </a:lnTo>
                  <a:lnTo>
                    <a:pt x="170478" y="51167"/>
                  </a:lnTo>
                  <a:lnTo>
                    <a:pt x="168020" y="49521"/>
                  </a:lnTo>
                  <a:lnTo>
                    <a:pt x="165390" y="47431"/>
                  </a:lnTo>
                  <a:lnTo>
                    <a:pt x="161650" y="46039"/>
                  </a:lnTo>
                  <a:lnTo>
                    <a:pt x="157174" y="45110"/>
                  </a:lnTo>
                  <a:lnTo>
                    <a:pt x="152205" y="44491"/>
                  </a:lnTo>
                  <a:lnTo>
                    <a:pt x="146909" y="43086"/>
                  </a:lnTo>
                  <a:lnTo>
                    <a:pt x="141393" y="41157"/>
                  </a:lnTo>
                  <a:lnTo>
                    <a:pt x="135731" y="38879"/>
                  </a:lnTo>
                  <a:lnTo>
                    <a:pt x="121502" y="33702"/>
                  </a:lnTo>
                  <a:lnTo>
                    <a:pt x="113542" y="30933"/>
                  </a:lnTo>
                  <a:lnTo>
                    <a:pt x="104265" y="28094"/>
                  </a:lnTo>
                  <a:lnTo>
                    <a:pt x="83374" y="22295"/>
                  </a:lnTo>
                  <a:lnTo>
                    <a:pt x="74233" y="19359"/>
                  </a:lnTo>
                  <a:lnTo>
                    <a:pt x="66153" y="16409"/>
                  </a:lnTo>
                  <a:lnTo>
                    <a:pt x="58783" y="13451"/>
                  </a:lnTo>
                  <a:lnTo>
                    <a:pt x="50892" y="11479"/>
                  </a:lnTo>
                  <a:lnTo>
                    <a:pt x="42656" y="10164"/>
                  </a:lnTo>
                  <a:lnTo>
                    <a:pt x="34187" y="9288"/>
                  </a:lnTo>
                  <a:lnTo>
                    <a:pt x="27550" y="7711"/>
                  </a:lnTo>
                  <a:lnTo>
                    <a:pt x="22133" y="5668"/>
                  </a:lnTo>
                  <a:lnTo>
                    <a:pt x="17530" y="3313"/>
                  </a:lnTo>
                  <a:lnTo>
                    <a:pt x="13469" y="1744"/>
                  </a:lnTo>
                  <a:lnTo>
                    <a:pt x="9768" y="697"/>
                  </a:lnTo>
                  <a:lnTo>
                    <a:pt x="6309" y="0"/>
                  </a:lnTo>
                  <a:lnTo>
                    <a:pt x="4004" y="527"/>
                  </a:lnTo>
                  <a:lnTo>
                    <a:pt x="2467" y="1871"/>
                  </a:lnTo>
                  <a:lnTo>
                    <a:pt x="0" y="6416"/>
                  </a:lnTo>
                  <a:lnTo>
                    <a:pt x="4954" y="7037"/>
                  </a:lnTo>
                  <a:lnTo>
                    <a:pt x="12779" y="7313"/>
                  </a:lnTo>
                  <a:lnTo>
                    <a:pt x="19563" y="7436"/>
                  </a:lnTo>
                  <a:lnTo>
                    <a:pt x="124408" y="7535"/>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1" name="SMARTInkAnnotation27"/>
            <p:cNvSpPr/>
            <p:nvPr/>
          </p:nvSpPr>
          <p:spPr>
            <a:xfrm>
              <a:off x="7304852" y="3679031"/>
              <a:ext cx="71071" cy="25546"/>
            </a:xfrm>
            <a:custGeom>
              <a:avLst/>
              <a:gdLst/>
              <a:ahLst/>
              <a:cxnLst/>
              <a:rect l="0" t="0" r="0" b="0"/>
              <a:pathLst>
                <a:path w="71071" h="25546">
                  <a:moveTo>
                    <a:pt x="8562" y="0"/>
                  </a:moveTo>
                  <a:lnTo>
                    <a:pt x="0" y="8563"/>
                  </a:lnTo>
                  <a:lnTo>
                    <a:pt x="870" y="9677"/>
                  </a:lnTo>
                  <a:lnTo>
                    <a:pt x="2442" y="11412"/>
                  </a:lnTo>
                  <a:lnTo>
                    <a:pt x="4482" y="13562"/>
                  </a:lnTo>
                  <a:lnTo>
                    <a:pt x="6834" y="14994"/>
                  </a:lnTo>
                  <a:lnTo>
                    <a:pt x="9394" y="15949"/>
                  </a:lnTo>
                  <a:lnTo>
                    <a:pt x="12093" y="16586"/>
                  </a:lnTo>
                  <a:lnTo>
                    <a:pt x="14885" y="17010"/>
                  </a:lnTo>
                  <a:lnTo>
                    <a:pt x="17737" y="17294"/>
                  </a:lnTo>
                  <a:lnTo>
                    <a:pt x="20632" y="17483"/>
                  </a:lnTo>
                  <a:lnTo>
                    <a:pt x="23555" y="17608"/>
                  </a:lnTo>
                  <a:lnTo>
                    <a:pt x="29447" y="17748"/>
                  </a:lnTo>
                  <a:lnTo>
                    <a:pt x="38342" y="17827"/>
                  </a:lnTo>
                  <a:lnTo>
                    <a:pt x="41314" y="18830"/>
                  </a:lnTo>
                  <a:lnTo>
                    <a:pt x="44288" y="20491"/>
                  </a:lnTo>
                  <a:lnTo>
                    <a:pt x="47261" y="22590"/>
                  </a:lnTo>
                  <a:lnTo>
                    <a:pt x="50236" y="23990"/>
                  </a:lnTo>
                  <a:lnTo>
                    <a:pt x="53213" y="24924"/>
                  </a:lnTo>
                  <a:lnTo>
                    <a:pt x="56189" y="25545"/>
                  </a:lnTo>
                  <a:lnTo>
                    <a:pt x="59164" y="24968"/>
                  </a:lnTo>
                  <a:lnTo>
                    <a:pt x="62141" y="23591"/>
                  </a:lnTo>
                  <a:lnTo>
                    <a:pt x="65117" y="21680"/>
                  </a:lnTo>
                  <a:lnTo>
                    <a:pt x="67101" y="19415"/>
                  </a:lnTo>
                  <a:lnTo>
                    <a:pt x="68424" y="16912"/>
                  </a:lnTo>
                  <a:lnTo>
                    <a:pt x="71070" y="893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2" name="SMARTInkAnnotation28"/>
            <p:cNvSpPr/>
            <p:nvPr/>
          </p:nvSpPr>
          <p:spPr>
            <a:xfrm>
              <a:off x="7340203" y="3714750"/>
              <a:ext cx="53579" cy="26748"/>
            </a:xfrm>
            <a:custGeom>
              <a:avLst/>
              <a:gdLst/>
              <a:ahLst/>
              <a:cxnLst/>
              <a:rect l="0" t="0" r="0" b="0"/>
              <a:pathLst>
                <a:path w="53579" h="26748">
                  <a:moveTo>
                    <a:pt x="0" y="8930"/>
                  </a:moveTo>
                  <a:lnTo>
                    <a:pt x="0" y="25180"/>
                  </a:lnTo>
                  <a:lnTo>
                    <a:pt x="992" y="25716"/>
                  </a:lnTo>
                  <a:lnTo>
                    <a:pt x="2646" y="26074"/>
                  </a:lnTo>
                  <a:lnTo>
                    <a:pt x="4739" y="26312"/>
                  </a:lnTo>
                  <a:lnTo>
                    <a:pt x="8121" y="26471"/>
                  </a:lnTo>
                  <a:lnTo>
                    <a:pt x="21368" y="26695"/>
                  </a:lnTo>
                  <a:lnTo>
                    <a:pt x="28679" y="26747"/>
                  </a:lnTo>
                  <a:lnTo>
                    <a:pt x="32018" y="25769"/>
                  </a:lnTo>
                  <a:lnTo>
                    <a:pt x="35236" y="24124"/>
                  </a:lnTo>
                  <a:lnTo>
                    <a:pt x="38374" y="22036"/>
                  </a:lnTo>
                  <a:lnTo>
                    <a:pt x="41457" y="20644"/>
                  </a:lnTo>
                  <a:lnTo>
                    <a:pt x="44505" y="19715"/>
                  </a:lnTo>
                  <a:lnTo>
                    <a:pt x="47531" y="19097"/>
                  </a:lnTo>
                  <a:lnTo>
                    <a:pt x="49546" y="17692"/>
                  </a:lnTo>
                  <a:lnTo>
                    <a:pt x="50890" y="15763"/>
                  </a:lnTo>
                  <a:lnTo>
                    <a:pt x="51786" y="13485"/>
                  </a:lnTo>
                  <a:lnTo>
                    <a:pt x="52383" y="10975"/>
                  </a:lnTo>
                  <a:lnTo>
                    <a:pt x="52781" y="8308"/>
                  </a:lnTo>
                  <a:lnTo>
                    <a:pt x="53578"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3" name="SMARTInkAnnotation29"/>
            <p:cNvSpPr/>
            <p:nvPr/>
          </p:nvSpPr>
          <p:spPr>
            <a:xfrm>
              <a:off x="7885324" y="4193709"/>
              <a:ext cx="276411" cy="244347"/>
            </a:xfrm>
            <a:custGeom>
              <a:avLst/>
              <a:gdLst/>
              <a:ahLst/>
              <a:cxnLst/>
              <a:rect l="0" t="0" r="0" b="0"/>
              <a:pathLst>
                <a:path w="276411" h="244347">
                  <a:moveTo>
                    <a:pt x="35309" y="244346"/>
                  </a:moveTo>
                  <a:lnTo>
                    <a:pt x="30568" y="234864"/>
                  </a:lnTo>
                  <a:lnTo>
                    <a:pt x="28240" y="227565"/>
                  </a:lnTo>
                  <a:lnTo>
                    <a:pt x="26214" y="220020"/>
                  </a:lnTo>
                  <a:lnTo>
                    <a:pt x="24285" y="215230"/>
                  </a:lnTo>
                  <a:lnTo>
                    <a:pt x="22007" y="210052"/>
                  </a:lnTo>
                  <a:lnTo>
                    <a:pt x="19495" y="202632"/>
                  </a:lnTo>
                  <a:lnTo>
                    <a:pt x="16829" y="193716"/>
                  </a:lnTo>
                  <a:lnTo>
                    <a:pt x="14059" y="183804"/>
                  </a:lnTo>
                  <a:lnTo>
                    <a:pt x="12213" y="174219"/>
                  </a:lnTo>
                  <a:lnTo>
                    <a:pt x="10981" y="164852"/>
                  </a:lnTo>
                  <a:lnTo>
                    <a:pt x="10161" y="155631"/>
                  </a:lnTo>
                  <a:lnTo>
                    <a:pt x="8621" y="145515"/>
                  </a:lnTo>
                  <a:lnTo>
                    <a:pt x="6604" y="134802"/>
                  </a:lnTo>
                  <a:lnTo>
                    <a:pt x="4264" y="123692"/>
                  </a:lnTo>
                  <a:lnTo>
                    <a:pt x="2707" y="112316"/>
                  </a:lnTo>
                  <a:lnTo>
                    <a:pt x="1667" y="100763"/>
                  </a:lnTo>
                  <a:lnTo>
                    <a:pt x="975" y="89093"/>
                  </a:lnTo>
                  <a:lnTo>
                    <a:pt x="206" y="68188"/>
                  </a:lnTo>
                  <a:lnTo>
                    <a:pt x="0" y="58446"/>
                  </a:lnTo>
                  <a:lnTo>
                    <a:pt x="856" y="48975"/>
                  </a:lnTo>
                  <a:lnTo>
                    <a:pt x="2418" y="39685"/>
                  </a:lnTo>
                  <a:lnTo>
                    <a:pt x="4453" y="30514"/>
                  </a:lnTo>
                  <a:lnTo>
                    <a:pt x="5808" y="23408"/>
                  </a:lnTo>
                  <a:lnTo>
                    <a:pt x="6711" y="17679"/>
                  </a:lnTo>
                  <a:lnTo>
                    <a:pt x="7314" y="12868"/>
                  </a:lnTo>
                  <a:lnTo>
                    <a:pt x="9700" y="8667"/>
                  </a:lnTo>
                  <a:lnTo>
                    <a:pt x="17643" y="1355"/>
                  </a:lnTo>
                  <a:lnTo>
                    <a:pt x="22540" y="0"/>
                  </a:lnTo>
                  <a:lnTo>
                    <a:pt x="27788" y="89"/>
                  </a:lnTo>
                  <a:lnTo>
                    <a:pt x="33272" y="1140"/>
                  </a:lnTo>
                  <a:lnTo>
                    <a:pt x="39904" y="2834"/>
                  </a:lnTo>
                  <a:lnTo>
                    <a:pt x="47301" y="4955"/>
                  </a:lnTo>
                  <a:lnTo>
                    <a:pt x="55210" y="7361"/>
                  </a:lnTo>
                  <a:lnTo>
                    <a:pt x="64451" y="8965"/>
                  </a:lnTo>
                  <a:lnTo>
                    <a:pt x="74581" y="10035"/>
                  </a:lnTo>
                  <a:lnTo>
                    <a:pt x="85302" y="10748"/>
                  </a:lnTo>
                  <a:lnTo>
                    <a:pt x="97411" y="12215"/>
                  </a:lnTo>
                  <a:lnTo>
                    <a:pt x="110445" y="14185"/>
                  </a:lnTo>
                  <a:lnTo>
                    <a:pt x="138156" y="19021"/>
                  </a:lnTo>
                  <a:lnTo>
                    <a:pt x="167008" y="24477"/>
                  </a:lnTo>
                  <a:lnTo>
                    <a:pt x="193722" y="30210"/>
                  </a:lnTo>
                  <a:lnTo>
                    <a:pt x="206401" y="33128"/>
                  </a:lnTo>
                  <a:lnTo>
                    <a:pt x="217831" y="35072"/>
                  </a:lnTo>
                  <a:lnTo>
                    <a:pt x="228428" y="36370"/>
                  </a:lnTo>
                  <a:lnTo>
                    <a:pt x="246155" y="37810"/>
                  </a:lnTo>
                  <a:lnTo>
                    <a:pt x="257341" y="38451"/>
                  </a:lnTo>
                  <a:lnTo>
                    <a:pt x="265620" y="38735"/>
                  </a:lnTo>
                  <a:lnTo>
                    <a:pt x="276410" y="38963"/>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4" name="SMARTInkAnnotation30"/>
            <p:cNvSpPr/>
            <p:nvPr/>
          </p:nvSpPr>
          <p:spPr>
            <a:xfrm>
              <a:off x="8072547" y="4321969"/>
              <a:ext cx="98118" cy="71237"/>
            </a:xfrm>
            <a:custGeom>
              <a:avLst/>
              <a:gdLst/>
              <a:ahLst/>
              <a:cxnLst/>
              <a:rect l="0" t="0" r="0" b="0"/>
              <a:pathLst>
                <a:path w="98118" h="71237">
                  <a:moveTo>
                    <a:pt x="8820" y="0"/>
                  </a:moveTo>
                  <a:lnTo>
                    <a:pt x="8820" y="14221"/>
                  </a:lnTo>
                  <a:lnTo>
                    <a:pt x="7828" y="20395"/>
                  </a:lnTo>
                  <a:lnTo>
                    <a:pt x="6175" y="26494"/>
                  </a:lnTo>
                  <a:lnTo>
                    <a:pt x="4080" y="32546"/>
                  </a:lnTo>
                  <a:lnTo>
                    <a:pt x="2683" y="38564"/>
                  </a:lnTo>
                  <a:lnTo>
                    <a:pt x="1752" y="44561"/>
                  </a:lnTo>
                  <a:lnTo>
                    <a:pt x="1132" y="50543"/>
                  </a:lnTo>
                  <a:lnTo>
                    <a:pt x="718" y="55523"/>
                  </a:lnTo>
                  <a:lnTo>
                    <a:pt x="442" y="59836"/>
                  </a:lnTo>
                  <a:lnTo>
                    <a:pt x="0" y="69146"/>
                  </a:lnTo>
                  <a:lnTo>
                    <a:pt x="956" y="69909"/>
                  </a:lnTo>
                  <a:lnTo>
                    <a:pt x="2584" y="70419"/>
                  </a:lnTo>
                  <a:lnTo>
                    <a:pt x="4663" y="70758"/>
                  </a:lnTo>
                  <a:lnTo>
                    <a:pt x="8033" y="70984"/>
                  </a:lnTo>
                  <a:lnTo>
                    <a:pt x="12264" y="71135"/>
                  </a:lnTo>
                  <a:lnTo>
                    <a:pt x="17069" y="71236"/>
                  </a:lnTo>
                  <a:lnTo>
                    <a:pt x="23249" y="69318"/>
                  </a:lnTo>
                  <a:lnTo>
                    <a:pt x="30346" y="66056"/>
                  </a:lnTo>
                  <a:lnTo>
                    <a:pt x="38054" y="61896"/>
                  </a:lnTo>
                  <a:lnTo>
                    <a:pt x="46168" y="59124"/>
                  </a:lnTo>
                  <a:lnTo>
                    <a:pt x="54555" y="57275"/>
                  </a:lnTo>
                  <a:lnTo>
                    <a:pt x="63123" y="56043"/>
                  </a:lnTo>
                  <a:lnTo>
                    <a:pt x="70818" y="54229"/>
                  </a:lnTo>
                  <a:lnTo>
                    <a:pt x="77933" y="52027"/>
                  </a:lnTo>
                  <a:lnTo>
                    <a:pt x="98117" y="4464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5" name="SMARTInkAnnotation31"/>
            <p:cNvSpPr/>
            <p:nvPr/>
          </p:nvSpPr>
          <p:spPr>
            <a:xfrm>
              <a:off x="8188523" y="4438055"/>
              <a:ext cx="53580" cy="17492"/>
            </a:xfrm>
            <a:custGeom>
              <a:avLst/>
              <a:gdLst/>
              <a:ahLst/>
              <a:cxnLst/>
              <a:rect l="0" t="0" r="0" b="0"/>
              <a:pathLst>
                <a:path w="53580" h="17492">
                  <a:moveTo>
                    <a:pt x="0" y="8929"/>
                  </a:moveTo>
                  <a:lnTo>
                    <a:pt x="0" y="16618"/>
                  </a:lnTo>
                  <a:lnTo>
                    <a:pt x="992" y="17032"/>
                  </a:lnTo>
                  <a:lnTo>
                    <a:pt x="2646" y="17307"/>
                  </a:lnTo>
                  <a:lnTo>
                    <a:pt x="4740" y="17491"/>
                  </a:lnTo>
                  <a:lnTo>
                    <a:pt x="7129" y="16622"/>
                  </a:lnTo>
                  <a:lnTo>
                    <a:pt x="9714" y="15050"/>
                  </a:lnTo>
                  <a:lnTo>
                    <a:pt x="12429" y="13009"/>
                  </a:lnTo>
                  <a:lnTo>
                    <a:pt x="16223" y="11650"/>
                  </a:lnTo>
                  <a:lnTo>
                    <a:pt x="20737" y="10743"/>
                  </a:lnTo>
                  <a:lnTo>
                    <a:pt x="25731" y="10138"/>
                  </a:lnTo>
                  <a:lnTo>
                    <a:pt x="31044" y="8743"/>
                  </a:lnTo>
                  <a:lnTo>
                    <a:pt x="36571" y="6821"/>
                  </a:lnTo>
                  <a:lnTo>
                    <a:pt x="53579"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6" name="SMARTInkAnnotation32"/>
            <p:cNvSpPr/>
            <p:nvPr/>
          </p:nvSpPr>
          <p:spPr>
            <a:xfrm>
              <a:off x="8331398" y="4446984"/>
              <a:ext cx="71439" cy="43805"/>
            </a:xfrm>
            <a:custGeom>
              <a:avLst/>
              <a:gdLst/>
              <a:ahLst/>
              <a:cxnLst/>
              <a:rect l="0" t="0" r="0" b="0"/>
              <a:pathLst>
                <a:path w="71439" h="43805">
                  <a:moveTo>
                    <a:pt x="0" y="17860"/>
                  </a:moveTo>
                  <a:lnTo>
                    <a:pt x="0" y="22600"/>
                  </a:lnTo>
                  <a:lnTo>
                    <a:pt x="992" y="25981"/>
                  </a:lnTo>
                  <a:lnTo>
                    <a:pt x="2646" y="30219"/>
                  </a:lnTo>
                  <a:lnTo>
                    <a:pt x="8563" y="43804"/>
                  </a:lnTo>
                  <a:lnTo>
                    <a:pt x="9677" y="43093"/>
                  </a:lnTo>
                  <a:lnTo>
                    <a:pt x="11413" y="41627"/>
                  </a:lnTo>
                  <a:lnTo>
                    <a:pt x="13562" y="39658"/>
                  </a:lnTo>
                  <a:lnTo>
                    <a:pt x="16978" y="37352"/>
                  </a:lnTo>
                  <a:lnTo>
                    <a:pt x="21241" y="34823"/>
                  </a:lnTo>
                  <a:lnTo>
                    <a:pt x="26067" y="32145"/>
                  </a:lnTo>
                  <a:lnTo>
                    <a:pt x="36721" y="26524"/>
                  </a:lnTo>
                  <a:lnTo>
                    <a:pt x="42340" y="23636"/>
                  </a:lnTo>
                  <a:lnTo>
                    <a:pt x="48070" y="19726"/>
                  </a:lnTo>
                  <a:lnTo>
                    <a:pt x="53875" y="15135"/>
                  </a:lnTo>
                  <a:lnTo>
                    <a:pt x="71438"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7" name="SMARTInkAnnotation33"/>
            <p:cNvSpPr/>
            <p:nvPr/>
          </p:nvSpPr>
          <p:spPr>
            <a:xfrm>
              <a:off x="8448004" y="4304109"/>
              <a:ext cx="128096" cy="107098"/>
            </a:xfrm>
            <a:custGeom>
              <a:avLst/>
              <a:gdLst/>
              <a:ahLst/>
              <a:cxnLst/>
              <a:rect l="0" t="0" r="0" b="0"/>
              <a:pathLst>
                <a:path w="128096" h="107098">
                  <a:moveTo>
                    <a:pt x="35199" y="53579"/>
                  </a:moveTo>
                  <a:lnTo>
                    <a:pt x="35199" y="41149"/>
                  </a:lnTo>
                  <a:lnTo>
                    <a:pt x="34207" y="39339"/>
                  </a:lnTo>
                  <a:lnTo>
                    <a:pt x="32553" y="38133"/>
                  </a:lnTo>
                  <a:lnTo>
                    <a:pt x="30458" y="37328"/>
                  </a:lnTo>
                  <a:lnTo>
                    <a:pt x="28070" y="35800"/>
                  </a:lnTo>
                  <a:lnTo>
                    <a:pt x="25485" y="33789"/>
                  </a:lnTo>
                  <a:lnTo>
                    <a:pt x="22770" y="31455"/>
                  </a:lnTo>
                  <a:lnTo>
                    <a:pt x="19967" y="29900"/>
                  </a:lnTo>
                  <a:lnTo>
                    <a:pt x="17107" y="28863"/>
                  </a:lnTo>
                  <a:lnTo>
                    <a:pt x="14208" y="28172"/>
                  </a:lnTo>
                  <a:lnTo>
                    <a:pt x="11284" y="27711"/>
                  </a:lnTo>
                  <a:lnTo>
                    <a:pt x="8341" y="27404"/>
                  </a:lnTo>
                  <a:lnTo>
                    <a:pt x="5388" y="27199"/>
                  </a:lnTo>
                  <a:lnTo>
                    <a:pt x="3419" y="28055"/>
                  </a:lnTo>
                  <a:lnTo>
                    <a:pt x="2107" y="29617"/>
                  </a:lnTo>
                  <a:lnTo>
                    <a:pt x="1231" y="31651"/>
                  </a:lnTo>
                  <a:lnTo>
                    <a:pt x="647" y="33999"/>
                  </a:lnTo>
                  <a:lnTo>
                    <a:pt x="259" y="36557"/>
                  </a:lnTo>
                  <a:lnTo>
                    <a:pt x="0" y="39254"/>
                  </a:lnTo>
                  <a:lnTo>
                    <a:pt x="1810" y="43037"/>
                  </a:lnTo>
                  <a:lnTo>
                    <a:pt x="5003" y="47543"/>
                  </a:lnTo>
                  <a:lnTo>
                    <a:pt x="9115" y="52532"/>
                  </a:lnTo>
                  <a:lnTo>
                    <a:pt x="13841" y="57841"/>
                  </a:lnTo>
                  <a:lnTo>
                    <a:pt x="24384" y="69033"/>
                  </a:lnTo>
                  <a:lnTo>
                    <a:pt x="41475" y="86490"/>
                  </a:lnTo>
                  <a:lnTo>
                    <a:pt x="48313" y="91394"/>
                  </a:lnTo>
                  <a:lnTo>
                    <a:pt x="55848" y="95656"/>
                  </a:lnTo>
                  <a:lnTo>
                    <a:pt x="63848" y="99490"/>
                  </a:lnTo>
                  <a:lnTo>
                    <a:pt x="71165" y="102045"/>
                  </a:lnTo>
                  <a:lnTo>
                    <a:pt x="78028" y="103749"/>
                  </a:lnTo>
                  <a:lnTo>
                    <a:pt x="84587" y="104885"/>
                  </a:lnTo>
                  <a:lnTo>
                    <a:pt x="90945" y="105642"/>
                  </a:lnTo>
                  <a:lnTo>
                    <a:pt x="97168" y="106147"/>
                  </a:lnTo>
                  <a:lnTo>
                    <a:pt x="108381" y="106707"/>
                  </a:lnTo>
                  <a:lnTo>
                    <a:pt x="116672" y="106957"/>
                  </a:lnTo>
                  <a:lnTo>
                    <a:pt x="126918" y="107097"/>
                  </a:lnTo>
                  <a:lnTo>
                    <a:pt x="128095" y="105133"/>
                  </a:lnTo>
                  <a:lnTo>
                    <a:pt x="127886" y="101838"/>
                  </a:lnTo>
                  <a:lnTo>
                    <a:pt x="126756" y="97658"/>
                  </a:lnTo>
                  <a:lnTo>
                    <a:pt x="125011" y="92887"/>
                  </a:lnTo>
                  <a:lnTo>
                    <a:pt x="122853" y="87722"/>
                  </a:lnTo>
                  <a:lnTo>
                    <a:pt x="120425" y="82293"/>
                  </a:lnTo>
                  <a:lnTo>
                    <a:pt x="116820" y="77683"/>
                  </a:lnTo>
                  <a:lnTo>
                    <a:pt x="112433" y="73617"/>
                  </a:lnTo>
                  <a:lnTo>
                    <a:pt x="107524" y="69914"/>
                  </a:lnTo>
                  <a:lnTo>
                    <a:pt x="102267" y="64469"/>
                  </a:lnTo>
                  <a:lnTo>
                    <a:pt x="96778" y="57862"/>
                  </a:lnTo>
                  <a:lnTo>
                    <a:pt x="91134" y="50481"/>
                  </a:lnTo>
                  <a:lnTo>
                    <a:pt x="85388" y="44568"/>
                  </a:lnTo>
                  <a:lnTo>
                    <a:pt x="79572" y="39634"/>
                  </a:lnTo>
                  <a:lnTo>
                    <a:pt x="73711" y="35352"/>
                  </a:lnTo>
                  <a:lnTo>
                    <a:pt x="68811" y="31506"/>
                  </a:lnTo>
                  <a:lnTo>
                    <a:pt x="64552" y="27949"/>
                  </a:lnTo>
                  <a:lnTo>
                    <a:pt x="60722" y="24586"/>
                  </a:lnTo>
                  <a:lnTo>
                    <a:pt x="59160" y="21352"/>
                  </a:lnTo>
                  <a:lnTo>
                    <a:pt x="59110" y="18203"/>
                  </a:lnTo>
                  <a:lnTo>
                    <a:pt x="60069" y="15112"/>
                  </a:lnTo>
                  <a:lnTo>
                    <a:pt x="60708" y="12059"/>
                  </a:lnTo>
                  <a:lnTo>
                    <a:pt x="61136" y="9032"/>
                  </a:lnTo>
                  <a:lnTo>
                    <a:pt x="61420" y="6021"/>
                  </a:lnTo>
                  <a:lnTo>
                    <a:pt x="63594" y="4014"/>
                  </a:lnTo>
                  <a:lnTo>
                    <a:pt x="67027" y="2676"/>
                  </a:lnTo>
                  <a:lnTo>
                    <a:pt x="71301" y="1784"/>
                  </a:lnTo>
                  <a:lnTo>
                    <a:pt x="77126" y="1189"/>
                  </a:lnTo>
                  <a:lnTo>
                    <a:pt x="83987" y="793"/>
                  </a:lnTo>
                  <a:lnTo>
                    <a:pt x="106637"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8" name="SMARTInkAnnotation34"/>
            <p:cNvSpPr/>
            <p:nvPr/>
          </p:nvSpPr>
          <p:spPr>
            <a:xfrm>
              <a:off x="8652867" y="4295180"/>
              <a:ext cx="97670" cy="96471"/>
            </a:xfrm>
            <a:custGeom>
              <a:avLst/>
              <a:gdLst/>
              <a:ahLst/>
              <a:cxnLst/>
              <a:rect l="0" t="0" r="0" b="0"/>
              <a:pathLst>
                <a:path w="97670" h="96471">
                  <a:moveTo>
                    <a:pt x="0" y="17859"/>
                  </a:moveTo>
                  <a:lnTo>
                    <a:pt x="9481" y="17859"/>
                  </a:lnTo>
                  <a:lnTo>
                    <a:pt x="14258" y="18851"/>
                  </a:lnTo>
                  <a:lnTo>
                    <a:pt x="19427" y="20505"/>
                  </a:lnTo>
                  <a:lnTo>
                    <a:pt x="32501" y="25547"/>
                  </a:lnTo>
                  <a:lnTo>
                    <a:pt x="33573" y="26953"/>
                  </a:lnTo>
                  <a:lnTo>
                    <a:pt x="34289" y="28883"/>
                  </a:lnTo>
                  <a:lnTo>
                    <a:pt x="34765" y="31161"/>
                  </a:lnTo>
                  <a:lnTo>
                    <a:pt x="35083" y="33673"/>
                  </a:lnTo>
                  <a:lnTo>
                    <a:pt x="35295" y="36339"/>
                  </a:lnTo>
                  <a:lnTo>
                    <a:pt x="35436" y="39109"/>
                  </a:lnTo>
                  <a:lnTo>
                    <a:pt x="34538" y="40955"/>
                  </a:lnTo>
                  <a:lnTo>
                    <a:pt x="32948" y="42186"/>
                  </a:lnTo>
                  <a:lnTo>
                    <a:pt x="30894" y="43007"/>
                  </a:lnTo>
                  <a:lnTo>
                    <a:pt x="29526" y="45538"/>
                  </a:lnTo>
                  <a:lnTo>
                    <a:pt x="28614" y="49210"/>
                  </a:lnTo>
                  <a:lnTo>
                    <a:pt x="27149" y="59881"/>
                  </a:lnTo>
                  <a:lnTo>
                    <a:pt x="27030" y="61749"/>
                  </a:lnTo>
                  <a:lnTo>
                    <a:pt x="26949" y="63986"/>
                  </a:lnTo>
                  <a:lnTo>
                    <a:pt x="26895" y="66470"/>
                  </a:lnTo>
                  <a:lnTo>
                    <a:pt x="27852" y="69118"/>
                  </a:lnTo>
                  <a:lnTo>
                    <a:pt x="29482" y="71875"/>
                  </a:lnTo>
                  <a:lnTo>
                    <a:pt x="31561" y="74706"/>
                  </a:lnTo>
                  <a:lnTo>
                    <a:pt x="34931" y="77585"/>
                  </a:lnTo>
                  <a:lnTo>
                    <a:pt x="39162" y="80497"/>
                  </a:lnTo>
                  <a:lnTo>
                    <a:pt x="43968" y="83430"/>
                  </a:lnTo>
                  <a:lnTo>
                    <a:pt x="48163" y="86377"/>
                  </a:lnTo>
                  <a:lnTo>
                    <a:pt x="51952" y="89335"/>
                  </a:lnTo>
                  <a:lnTo>
                    <a:pt x="55470" y="92298"/>
                  </a:lnTo>
                  <a:lnTo>
                    <a:pt x="59800" y="94275"/>
                  </a:lnTo>
                  <a:lnTo>
                    <a:pt x="64671" y="95592"/>
                  </a:lnTo>
                  <a:lnTo>
                    <a:pt x="69903" y="96470"/>
                  </a:lnTo>
                  <a:lnTo>
                    <a:pt x="74382" y="96063"/>
                  </a:lnTo>
                  <a:lnTo>
                    <a:pt x="78362" y="94800"/>
                  </a:lnTo>
                  <a:lnTo>
                    <a:pt x="82007" y="92965"/>
                  </a:lnTo>
                  <a:lnTo>
                    <a:pt x="85429" y="90750"/>
                  </a:lnTo>
                  <a:lnTo>
                    <a:pt x="88703" y="88281"/>
                  </a:lnTo>
                  <a:lnTo>
                    <a:pt x="91877" y="85643"/>
                  </a:lnTo>
                  <a:lnTo>
                    <a:pt x="93994" y="82892"/>
                  </a:lnTo>
                  <a:lnTo>
                    <a:pt x="95404" y="80066"/>
                  </a:lnTo>
                  <a:lnTo>
                    <a:pt x="96345" y="77190"/>
                  </a:lnTo>
                  <a:lnTo>
                    <a:pt x="96972" y="74280"/>
                  </a:lnTo>
                  <a:lnTo>
                    <a:pt x="97390" y="71348"/>
                  </a:lnTo>
                  <a:lnTo>
                    <a:pt x="97669" y="68401"/>
                  </a:lnTo>
                  <a:lnTo>
                    <a:pt x="96862" y="64452"/>
                  </a:lnTo>
                  <a:lnTo>
                    <a:pt x="95333" y="59835"/>
                  </a:lnTo>
                  <a:lnTo>
                    <a:pt x="93321" y="54773"/>
                  </a:lnTo>
                  <a:lnTo>
                    <a:pt x="91979" y="50406"/>
                  </a:lnTo>
                  <a:lnTo>
                    <a:pt x="91085" y="46502"/>
                  </a:lnTo>
                  <a:lnTo>
                    <a:pt x="90489" y="42907"/>
                  </a:lnTo>
                  <a:lnTo>
                    <a:pt x="89099" y="38527"/>
                  </a:lnTo>
                  <a:lnTo>
                    <a:pt x="87180" y="33622"/>
                  </a:lnTo>
                  <a:lnTo>
                    <a:pt x="84909" y="28367"/>
                  </a:lnTo>
                  <a:lnTo>
                    <a:pt x="81411" y="23873"/>
                  </a:lnTo>
                  <a:lnTo>
                    <a:pt x="77094" y="19883"/>
                  </a:lnTo>
                  <a:lnTo>
                    <a:pt x="72231" y="16232"/>
                  </a:lnTo>
                  <a:lnTo>
                    <a:pt x="67998" y="12805"/>
                  </a:lnTo>
                  <a:lnTo>
                    <a:pt x="64184" y="9529"/>
                  </a:lnTo>
                  <a:lnTo>
                    <a:pt x="53578"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9" name="SMARTInkAnnotation35"/>
            <p:cNvSpPr/>
            <p:nvPr/>
          </p:nvSpPr>
          <p:spPr>
            <a:xfrm>
              <a:off x="3037357" y="3509847"/>
              <a:ext cx="16597" cy="53099"/>
            </a:xfrm>
            <a:custGeom>
              <a:avLst/>
              <a:gdLst/>
              <a:ahLst/>
              <a:cxnLst/>
              <a:rect l="0" t="0" r="0" b="0"/>
              <a:pathLst>
                <a:path w="16597" h="53099">
                  <a:moveTo>
                    <a:pt x="7666" y="26309"/>
                  </a:moveTo>
                  <a:lnTo>
                    <a:pt x="12407" y="26309"/>
                  </a:lnTo>
                  <a:lnTo>
                    <a:pt x="12811" y="25317"/>
                  </a:lnTo>
                  <a:lnTo>
                    <a:pt x="12088" y="23663"/>
                  </a:lnTo>
                  <a:lnTo>
                    <a:pt x="7925" y="17747"/>
                  </a:lnTo>
                  <a:lnTo>
                    <a:pt x="3002" y="12748"/>
                  </a:lnTo>
                  <a:lnTo>
                    <a:pt x="1581" y="10323"/>
                  </a:lnTo>
                  <a:lnTo>
                    <a:pt x="633" y="7714"/>
                  </a:lnTo>
                  <a:lnTo>
                    <a:pt x="0" y="4983"/>
                  </a:lnTo>
                  <a:lnTo>
                    <a:pt x="571" y="3162"/>
                  </a:lnTo>
                  <a:lnTo>
                    <a:pt x="1944" y="1948"/>
                  </a:lnTo>
                  <a:lnTo>
                    <a:pt x="6536" y="0"/>
                  </a:lnTo>
                  <a:lnTo>
                    <a:pt x="6913" y="832"/>
                  </a:lnTo>
                  <a:lnTo>
                    <a:pt x="7164" y="2379"/>
                  </a:lnTo>
                  <a:lnTo>
                    <a:pt x="7332" y="4403"/>
                  </a:lnTo>
                  <a:lnTo>
                    <a:pt x="7443" y="7736"/>
                  </a:lnTo>
                  <a:lnTo>
                    <a:pt x="7567" y="16732"/>
                  </a:lnTo>
                  <a:lnTo>
                    <a:pt x="8592" y="22901"/>
                  </a:lnTo>
                  <a:lnTo>
                    <a:pt x="10268" y="29990"/>
                  </a:lnTo>
                  <a:lnTo>
                    <a:pt x="16596" y="5309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0" name="SMARTInkAnnotation36"/>
            <p:cNvSpPr/>
            <p:nvPr/>
          </p:nvSpPr>
          <p:spPr>
            <a:xfrm>
              <a:off x="3205758" y="3777258"/>
              <a:ext cx="1" cy="53579"/>
            </a:xfrm>
            <a:custGeom>
              <a:avLst/>
              <a:gdLst/>
              <a:ahLst/>
              <a:cxnLst/>
              <a:rect l="0" t="0" r="0" b="0"/>
              <a:pathLst>
                <a:path w="1" h="53579">
                  <a:moveTo>
                    <a:pt x="0" y="53578"/>
                  </a:moveTo>
                  <a:lnTo>
                    <a:pt x="0"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1" name="SMARTInkAnnotation37"/>
            <p:cNvSpPr/>
            <p:nvPr/>
          </p:nvSpPr>
          <p:spPr>
            <a:xfrm>
              <a:off x="3349897" y="3536265"/>
              <a:ext cx="16596" cy="44541"/>
            </a:xfrm>
            <a:custGeom>
              <a:avLst/>
              <a:gdLst/>
              <a:ahLst/>
              <a:cxnLst/>
              <a:rect l="0" t="0" r="0" b="0"/>
              <a:pathLst>
                <a:path w="16596" h="44541">
                  <a:moveTo>
                    <a:pt x="7666" y="8821"/>
                  </a:moveTo>
                  <a:lnTo>
                    <a:pt x="12810" y="8821"/>
                  </a:lnTo>
                  <a:lnTo>
                    <a:pt x="10613" y="8821"/>
                  </a:lnTo>
                  <a:lnTo>
                    <a:pt x="9630" y="7828"/>
                  </a:lnTo>
                  <a:lnTo>
                    <a:pt x="8976" y="6175"/>
                  </a:lnTo>
                  <a:lnTo>
                    <a:pt x="7924" y="1133"/>
                  </a:lnTo>
                  <a:lnTo>
                    <a:pt x="6846" y="719"/>
                  </a:lnTo>
                  <a:lnTo>
                    <a:pt x="5135" y="443"/>
                  </a:lnTo>
                  <a:lnTo>
                    <a:pt x="0" y="0"/>
                  </a:lnTo>
                  <a:lnTo>
                    <a:pt x="570" y="956"/>
                  </a:lnTo>
                  <a:lnTo>
                    <a:pt x="1943" y="2586"/>
                  </a:lnTo>
                  <a:lnTo>
                    <a:pt x="3851" y="4664"/>
                  </a:lnTo>
                  <a:lnTo>
                    <a:pt x="5122" y="8034"/>
                  </a:lnTo>
                  <a:lnTo>
                    <a:pt x="5970" y="12265"/>
                  </a:lnTo>
                  <a:lnTo>
                    <a:pt x="6535" y="17070"/>
                  </a:lnTo>
                  <a:lnTo>
                    <a:pt x="7904" y="22258"/>
                  </a:lnTo>
                  <a:lnTo>
                    <a:pt x="9809" y="27701"/>
                  </a:lnTo>
                  <a:lnTo>
                    <a:pt x="16595" y="4454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2" name="SMARTInkAnnotation38"/>
            <p:cNvSpPr/>
            <p:nvPr/>
          </p:nvSpPr>
          <p:spPr>
            <a:xfrm>
              <a:off x="3491508" y="3795117"/>
              <a:ext cx="26790" cy="65999"/>
            </a:xfrm>
            <a:custGeom>
              <a:avLst/>
              <a:gdLst/>
              <a:ahLst/>
              <a:cxnLst/>
              <a:rect l="0" t="0" r="0" b="0"/>
              <a:pathLst>
                <a:path w="26790" h="65999">
                  <a:moveTo>
                    <a:pt x="0" y="44649"/>
                  </a:moveTo>
                  <a:lnTo>
                    <a:pt x="9481" y="54129"/>
                  </a:lnTo>
                  <a:lnTo>
                    <a:pt x="12273" y="57914"/>
                  </a:lnTo>
                  <a:lnTo>
                    <a:pt x="14135" y="61430"/>
                  </a:lnTo>
                  <a:lnTo>
                    <a:pt x="15376" y="64766"/>
                  </a:lnTo>
                  <a:lnTo>
                    <a:pt x="17196" y="65998"/>
                  </a:lnTo>
                  <a:lnTo>
                    <a:pt x="19401" y="65826"/>
                  </a:lnTo>
                  <a:lnTo>
                    <a:pt x="25330" y="63163"/>
                  </a:lnTo>
                  <a:lnTo>
                    <a:pt x="25816" y="61953"/>
                  </a:lnTo>
                  <a:lnTo>
                    <a:pt x="26140" y="60153"/>
                  </a:lnTo>
                  <a:lnTo>
                    <a:pt x="26357" y="57961"/>
                  </a:lnTo>
                  <a:lnTo>
                    <a:pt x="25509" y="55508"/>
                  </a:lnTo>
                  <a:lnTo>
                    <a:pt x="23951" y="52881"/>
                  </a:lnTo>
                  <a:lnTo>
                    <a:pt x="21920" y="50137"/>
                  </a:lnTo>
                  <a:lnTo>
                    <a:pt x="20566" y="47315"/>
                  </a:lnTo>
                  <a:lnTo>
                    <a:pt x="19664" y="44442"/>
                  </a:lnTo>
                  <a:lnTo>
                    <a:pt x="19063" y="41534"/>
                  </a:lnTo>
                  <a:lnTo>
                    <a:pt x="18661" y="38604"/>
                  </a:lnTo>
                  <a:lnTo>
                    <a:pt x="18394" y="35658"/>
                  </a:lnTo>
                  <a:lnTo>
                    <a:pt x="18215" y="32701"/>
                  </a:lnTo>
                  <a:lnTo>
                    <a:pt x="18017" y="26771"/>
                  </a:lnTo>
                  <a:lnTo>
                    <a:pt x="17965" y="23800"/>
                  </a:lnTo>
                  <a:lnTo>
                    <a:pt x="18922" y="19836"/>
                  </a:lnTo>
                  <a:lnTo>
                    <a:pt x="20552" y="15208"/>
                  </a:lnTo>
                  <a:lnTo>
                    <a:pt x="26789"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3" name="SMARTInkAnnotation39"/>
            <p:cNvSpPr/>
            <p:nvPr/>
          </p:nvSpPr>
          <p:spPr>
            <a:xfrm>
              <a:off x="3688360" y="3554016"/>
              <a:ext cx="17461" cy="62508"/>
            </a:xfrm>
            <a:custGeom>
              <a:avLst/>
              <a:gdLst/>
              <a:ahLst/>
              <a:cxnLst/>
              <a:rect l="0" t="0" r="0" b="0"/>
              <a:pathLst>
                <a:path w="17461" h="62508">
                  <a:moveTo>
                    <a:pt x="8531" y="0"/>
                  </a:moveTo>
                  <a:lnTo>
                    <a:pt x="13271" y="0"/>
                  </a:lnTo>
                  <a:lnTo>
                    <a:pt x="14667" y="992"/>
                  </a:lnTo>
                  <a:lnTo>
                    <a:pt x="15599" y="2646"/>
                  </a:lnTo>
                  <a:lnTo>
                    <a:pt x="17093" y="7688"/>
                  </a:lnTo>
                  <a:lnTo>
                    <a:pt x="16223" y="9094"/>
                  </a:lnTo>
                  <a:lnTo>
                    <a:pt x="14651" y="11023"/>
                  </a:lnTo>
                  <a:lnTo>
                    <a:pt x="12611" y="13302"/>
                  </a:lnTo>
                  <a:lnTo>
                    <a:pt x="11251" y="15813"/>
                  </a:lnTo>
                  <a:lnTo>
                    <a:pt x="10344" y="18479"/>
                  </a:lnTo>
                  <a:lnTo>
                    <a:pt x="9740" y="21249"/>
                  </a:lnTo>
                  <a:lnTo>
                    <a:pt x="8345" y="24088"/>
                  </a:lnTo>
                  <a:lnTo>
                    <a:pt x="6422" y="26972"/>
                  </a:lnTo>
                  <a:lnTo>
                    <a:pt x="949" y="33991"/>
                  </a:lnTo>
                  <a:lnTo>
                    <a:pt x="499" y="35559"/>
                  </a:lnTo>
                  <a:lnTo>
                    <a:pt x="200" y="37597"/>
                  </a:lnTo>
                  <a:lnTo>
                    <a:pt x="0" y="39947"/>
                  </a:lnTo>
                  <a:lnTo>
                    <a:pt x="859" y="42506"/>
                  </a:lnTo>
                  <a:lnTo>
                    <a:pt x="2424" y="45204"/>
                  </a:lnTo>
                  <a:lnTo>
                    <a:pt x="4459" y="47996"/>
                  </a:lnTo>
                  <a:lnTo>
                    <a:pt x="6809" y="50848"/>
                  </a:lnTo>
                  <a:lnTo>
                    <a:pt x="9367" y="53742"/>
                  </a:lnTo>
                  <a:lnTo>
                    <a:pt x="17460" y="62507"/>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4" name="SMARTInkAnnotation40"/>
            <p:cNvSpPr/>
            <p:nvPr/>
          </p:nvSpPr>
          <p:spPr>
            <a:xfrm>
              <a:off x="3839766" y="3786188"/>
              <a:ext cx="62508" cy="53146"/>
            </a:xfrm>
            <a:custGeom>
              <a:avLst/>
              <a:gdLst/>
              <a:ahLst/>
              <a:cxnLst/>
              <a:rect l="0" t="0" r="0" b="0"/>
              <a:pathLst>
                <a:path w="62508" h="53146">
                  <a:moveTo>
                    <a:pt x="0" y="26789"/>
                  </a:moveTo>
                  <a:lnTo>
                    <a:pt x="4740" y="36269"/>
                  </a:lnTo>
                  <a:lnTo>
                    <a:pt x="7129" y="39062"/>
                  </a:lnTo>
                  <a:lnTo>
                    <a:pt x="9713" y="40924"/>
                  </a:lnTo>
                  <a:lnTo>
                    <a:pt x="12428" y="42165"/>
                  </a:lnTo>
                  <a:lnTo>
                    <a:pt x="14238" y="43985"/>
                  </a:lnTo>
                  <a:lnTo>
                    <a:pt x="15445" y="46190"/>
                  </a:lnTo>
                  <a:lnTo>
                    <a:pt x="16250" y="48653"/>
                  </a:lnTo>
                  <a:lnTo>
                    <a:pt x="17778" y="50294"/>
                  </a:lnTo>
                  <a:lnTo>
                    <a:pt x="19790" y="51389"/>
                  </a:lnTo>
                  <a:lnTo>
                    <a:pt x="25406" y="53145"/>
                  </a:lnTo>
                  <a:lnTo>
                    <a:pt x="26859" y="52297"/>
                  </a:lnTo>
                  <a:lnTo>
                    <a:pt x="28820" y="50740"/>
                  </a:lnTo>
                  <a:lnTo>
                    <a:pt x="31119" y="48709"/>
                  </a:lnTo>
                  <a:lnTo>
                    <a:pt x="33644" y="45371"/>
                  </a:lnTo>
                  <a:lnTo>
                    <a:pt x="36320" y="41161"/>
                  </a:lnTo>
                  <a:lnTo>
                    <a:pt x="39096" y="36371"/>
                  </a:lnTo>
                  <a:lnTo>
                    <a:pt x="47472" y="23110"/>
                  </a:lnTo>
                  <a:lnTo>
                    <a:pt x="62507"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5" name="SMARTInkAnnotation41"/>
            <p:cNvSpPr/>
            <p:nvPr/>
          </p:nvSpPr>
          <p:spPr>
            <a:xfrm>
              <a:off x="4170164" y="3509367"/>
              <a:ext cx="62509" cy="125017"/>
            </a:xfrm>
            <a:custGeom>
              <a:avLst/>
              <a:gdLst/>
              <a:ahLst/>
              <a:cxnLst/>
              <a:rect l="0" t="0" r="0" b="0"/>
              <a:pathLst>
                <a:path w="62509" h="125017">
                  <a:moveTo>
                    <a:pt x="0" y="0"/>
                  </a:moveTo>
                  <a:lnTo>
                    <a:pt x="9481" y="4741"/>
                  </a:lnTo>
                  <a:lnTo>
                    <a:pt x="13266" y="7130"/>
                  </a:lnTo>
                  <a:lnTo>
                    <a:pt x="16781" y="9714"/>
                  </a:lnTo>
                  <a:lnTo>
                    <a:pt x="20117" y="12429"/>
                  </a:lnTo>
                  <a:lnTo>
                    <a:pt x="22341" y="15231"/>
                  </a:lnTo>
                  <a:lnTo>
                    <a:pt x="23823" y="18092"/>
                  </a:lnTo>
                  <a:lnTo>
                    <a:pt x="24812" y="20991"/>
                  </a:lnTo>
                  <a:lnTo>
                    <a:pt x="24479" y="23916"/>
                  </a:lnTo>
                  <a:lnTo>
                    <a:pt x="23265" y="26858"/>
                  </a:lnTo>
                  <a:lnTo>
                    <a:pt x="21463" y="29812"/>
                  </a:lnTo>
                  <a:lnTo>
                    <a:pt x="20262" y="32773"/>
                  </a:lnTo>
                  <a:lnTo>
                    <a:pt x="19461" y="35739"/>
                  </a:lnTo>
                  <a:lnTo>
                    <a:pt x="18927" y="38709"/>
                  </a:lnTo>
                  <a:lnTo>
                    <a:pt x="18571" y="41681"/>
                  </a:lnTo>
                  <a:lnTo>
                    <a:pt x="18334" y="44654"/>
                  </a:lnTo>
                  <a:lnTo>
                    <a:pt x="18176" y="47629"/>
                  </a:lnTo>
                  <a:lnTo>
                    <a:pt x="19062" y="51597"/>
                  </a:lnTo>
                  <a:lnTo>
                    <a:pt x="20646" y="56226"/>
                  </a:lnTo>
                  <a:lnTo>
                    <a:pt x="22694" y="61296"/>
                  </a:lnTo>
                  <a:lnTo>
                    <a:pt x="25051" y="65669"/>
                  </a:lnTo>
                  <a:lnTo>
                    <a:pt x="27614" y="69577"/>
                  </a:lnTo>
                  <a:lnTo>
                    <a:pt x="30316" y="73173"/>
                  </a:lnTo>
                  <a:lnTo>
                    <a:pt x="38609" y="85108"/>
                  </a:lnTo>
                  <a:lnTo>
                    <a:pt x="43599" y="92457"/>
                  </a:lnTo>
                  <a:lnTo>
                    <a:pt x="47918" y="99341"/>
                  </a:lnTo>
                  <a:lnTo>
                    <a:pt x="51788" y="105915"/>
                  </a:lnTo>
                  <a:lnTo>
                    <a:pt x="62508" y="125016"/>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6" name="SMARTInkAnnotation42"/>
            <p:cNvSpPr/>
            <p:nvPr/>
          </p:nvSpPr>
          <p:spPr>
            <a:xfrm>
              <a:off x="4473773" y="3857625"/>
              <a:ext cx="71439" cy="67126"/>
            </a:xfrm>
            <a:custGeom>
              <a:avLst/>
              <a:gdLst/>
              <a:ahLst/>
              <a:cxnLst/>
              <a:rect l="0" t="0" r="0" b="0"/>
              <a:pathLst>
                <a:path w="71439" h="67126">
                  <a:moveTo>
                    <a:pt x="0" y="0"/>
                  </a:moveTo>
                  <a:lnTo>
                    <a:pt x="9481" y="14222"/>
                  </a:lnTo>
                  <a:lnTo>
                    <a:pt x="13266" y="21387"/>
                  </a:lnTo>
                  <a:lnTo>
                    <a:pt x="16782" y="29140"/>
                  </a:lnTo>
                  <a:lnTo>
                    <a:pt x="20118" y="37286"/>
                  </a:lnTo>
                  <a:lnTo>
                    <a:pt x="22341" y="43709"/>
                  </a:lnTo>
                  <a:lnTo>
                    <a:pt x="23824" y="48983"/>
                  </a:lnTo>
                  <a:lnTo>
                    <a:pt x="26203" y="59836"/>
                  </a:lnTo>
                  <a:lnTo>
                    <a:pt x="26399" y="61719"/>
                  </a:lnTo>
                  <a:lnTo>
                    <a:pt x="26529" y="63966"/>
                  </a:lnTo>
                  <a:lnTo>
                    <a:pt x="26616" y="66457"/>
                  </a:lnTo>
                  <a:lnTo>
                    <a:pt x="27666" y="67125"/>
                  </a:lnTo>
                  <a:lnTo>
                    <a:pt x="29358" y="66578"/>
                  </a:lnTo>
                  <a:lnTo>
                    <a:pt x="31478" y="65221"/>
                  </a:lnTo>
                  <a:lnTo>
                    <a:pt x="34876" y="62332"/>
                  </a:lnTo>
                  <a:lnTo>
                    <a:pt x="39126" y="58422"/>
                  </a:lnTo>
                  <a:lnTo>
                    <a:pt x="43943" y="53831"/>
                  </a:lnTo>
                  <a:lnTo>
                    <a:pt x="49139" y="47794"/>
                  </a:lnTo>
                  <a:lnTo>
                    <a:pt x="54588" y="40792"/>
                  </a:lnTo>
                  <a:lnTo>
                    <a:pt x="71438" y="17859"/>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7" name="SMARTInkAnnotation43"/>
            <p:cNvSpPr/>
            <p:nvPr/>
          </p:nvSpPr>
          <p:spPr>
            <a:xfrm>
              <a:off x="4786313" y="3562945"/>
              <a:ext cx="17860" cy="89298"/>
            </a:xfrm>
            <a:custGeom>
              <a:avLst/>
              <a:gdLst/>
              <a:ahLst/>
              <a:cxnLst/>
              <a:rect l="0" t="0" r="0" b="0"/>
              <a:pathLst>
                <a:path w="17860" h="89298">
                  <a:moveTo>
                    <a:pt x="0" y="0"/>
                  </a:moveTo>
                  <a:lnTo>
                    <a:pt x="4740" y="4741"/>
                  </a:lnTo>
                  <a:lnTo>
                    <a:pt x="7129" y="6137"/>
                  </a:lnTo>
                  <a:lnTo>
                    <a:pt x="9713" y="7068"/>
                  </a:lnTo>
                  <a:lnTo>
                    <a:pt x="12428" y="7689"/>
                  </a:lnTo>
                  <a:lnTo>
                    <a:pt x="13246" y="9094"/>
                  </a:lnTo>
                  <a:lnTo>
                    <a:pt x="12799" y="11024"/>
                  </a:lnTo>
                  <a:lnTo>
                    <a:pt x="11509" y="13303"/>
                  </a:lnTo>
                  <a:lnTo>
                    <a:pt x="10649" y="15814"/>
                  </a:lnTo>
                  <a:lnTo>
                    <a:pt x="10076" y="18480"/>
                  </a:lnTo>
                  <a:lnTo>
                    <a:pt x="9694" y="21250"/>
                  </a:lnTo>
                  <a:lnTo>
                    <a:pt x="9438" y="25081"/>
                  </a:lnTo>
                  <a:lnTo>
                    <a:pt x="9269" y="29619"/>
                  </a:lnTo>
                  <a:lnTo>
                    <a:pt x="9155" y="34628"/>
                  </a:lnTo>
                  <a:lnTo>
                    <a:pt x="10072" y="38961"/>
                  </a:lnTo>
                  <a:lnTo>
                    <a:pt x="11676" y="42841"/>
                  </a:lnTo>
                  <a:lnTo>
                    <a:pt x="13737" y="46420"/>
                  </a:lnTo>
                  <a:lnTo>
                    <a:pt x="15111" y="50790"/>
                  </a:lnTo>
                  <a:lnTo>
                    <a:pt x="16026" y="55689"/>
                  </a:lnTo>
                  <a:lnTo>
                    <a:pt x="16637" y="60938"/>
                  </a:lnTo>
                  <a:lnTo>
                    <a:pt x="17045" y="66422"/>
                  </a:lnTo>
                  <a:lnTo>
                    <a:pt x="17316" y="72063"/>
                  </a:lnTo>
                  <a:lnTo>
                    <a:pt x="17859" y="89297"/>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8" name="SMARTInkAnnotation44"/>
            <p:cNvSpPr/>
            <p:nvPr/>
          </p:nvSpPr>
          <p:spPr>
            <a:xfrm>
              <a:off x="4893469" y="3937992"/>
              <a:ext cx="62509" cy="68256"/>
            </a:xfrm>
            <a:custGeom>
              <a:avLst/>
              <a:gdLst/>
              <a:ahLst/>
              <a:cxnLst/>
              <a:rect l="0" t="0" r="0" b="0"/>
              <a:pathLst>
                <a:path w="62509" h="68256">
                  <a:moveTo>
                    <a:pt x="0" y="8930"/>
                  </a:moveTo>
                  <a:lnTo>
                    <a:pt x="0" y="68151"/>
                  </a:lnTo>
                  <a:lnTo>
                    <a:pt x="992" y="68255"/>
                  </a:lnTo>
                  <a:lnTo>
                    <a:pt x="2645" y="67331"/>
                  </a:lnTo>
                  <a:lnTo>
                    <a:pt x="4740" y="65724"/>
                  </a:lnTo>
                  <a:lnTo>
                    <a:pt x="8121" y="63659"/>
                  </a:lnTo>
                  <a:lnTo>
                    <a:pt x="12359" y="61291"/>
                  </a:lnTo>
                  <a:lnTo>
                    <a:pt x="17169" y="58720"/>
                  </a:lnTo>
                  <a:lnTo>
                    <a:pt x="22360" y="54029"/>
                  </a:lnTo>
                  <a:lnTo>
                    <a:pt x="27805" y="47926"/>
                  </a:lnTo>
                  <a:lnTo>
                    <a:pt x="33419" y="40881"/>
                  </a:lnTo>
                  <a:lnTo>
                    <a:pt x="39147" y="33207"/>
                  </a:lnTo>
                  <a:lnTo>
                    <a:pt x="62508"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9" name="SMARTInkAnnotation45"/>
            <p:cNvSpPr/>
            <p:nvPr/>
          </p:nvSpPr>
          <p:spPr>
            <a:xfrm>
              <a:off x="5161359" y="3644375"/>
              <a:ext cx="62509" cy="43587"/>
            </a:xfrm>
            <a:custGeom>
              <a:avLst/>
              <a:gdLst/>
              <a:ahLst/>
              <a:cxnLst/>
              <a:rect l="0" t="0" r="0" b="0"/>
              <a:pathLst>
                <a:path w="62509" h="43587">
                  <a:moveTo>
                    <a:pt x="0" y="43586"/>
                  </a:moveTo>
                  <a:lnTo>
                    <a:pt x="14222" y="29364"/>
                  </a:lnTo>
                  <a:lnTo>
                    <a:pt x="21387" y="23191"/>
                  </a:lnTo>
                  <a:lnTo>
                    <a:pt x="29142" y="17091"/>
                  </a:lnTo>
                  <a:lnTo>
                    <a:pt x="48752" y="2523"/>
                  </a:lnTo>
                  <a:lnTo>
                    <a:pt x="51352" y="1328"/>
                  </a:lnTo>
                  <a:lnTo>
                    <a:pt x="54078" y="531"/>
                  </a:lnTo>
                  <a:lnTo>
                    <a:pt x="56888" y="0"/>
                  </a:lnTo>
                  <a:lnTo>
                    <a:pt x="58762" y="638"/>
                  </a:lnTo>
                  <a:lnTo>
                    <a:pt x="60011" y="2056"/>
                  </a:lnTo>
                  <a:lnTo>
                    <a:pt x="60843" y="3993"/>
                  </a:lnTo>
                  <a:lnTo>
                    <a:pt x="61398" y="6277"/>
                  </a:lnTo>
                  <a:lnTo>
                    <a:pt x="61769" y="8791"/>
                  </a:lnTo>
                  <a:lnTo>
                    <a:pt x="62015" y="11460"/>
                  </a:lnTo>
                  <a:lnTo>
                    <a:pt x="62180" y="14231"/>
                  </a:lnTo>
                  <a:lnTo>
                    <a:pt x="62480" y="24587"/>
                  </a:lnTo>
                  <a:lnTo>
                    <a:pt x="62508" y="25727"/>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0" name="SMARTInkAnnotation46"/>
            <p:cNvSpPr/>
            <p:nvPr/>
          </p:nvSpPr>
          <p:spPr>
            <a:xfrm>
              <a:off x="5322094" y="3848695"/>
              <a:ext cx="89298" cy="130293"/>
            </a:xfrm>
            <a:custGeom>
              <a:avLst/>
              <a:gdLst/>
              <a:ahLst/>
              <a:cxnLst/>
              <a:rect l="0" t="0" r="0" b="0"/>
              <a:pathLst>
                <a:path w="89298" h="130293">
                  <a:moveTo>
                    <a:pt x="0" y="62508"/>
                  </a:moveTo>
                  <a:lnTo>
                    <a:pt x="9481" y="81470"/>
                  </a:lnTo>
                  <a:lnTo>
                    <a:pt x="15250" y="89040"/>
                  </a:lnTo>
                  <a:lnTo>
                    <a:pt x="22073" y="96071"/>
                  </a:lnTo>
                  <a:lnTo>
                    <a:pt x="29598" y="102743"/>
                  </a:lnTo>
                  <a:lnTo>
                    <a:pt x="34615" y="109175"/>
                  </a:lnTo>
                  <a:lnTo>
                    <a:pt x="37959" y="115448"/>
                  </a:lnTo>
                  <a:lnTo>
                    <a:pt x="43327" y="130292"/>
                  </a:lnTo>
                  <a:lnTo>
                    <a:pt x="43767" y="129525"/>
                  </a:lnTo>
                  <a:lnTo>
                    <a:pt x="44061" y="127030"/>
                  </a:lnTo>
                  <a:lnTo>
                    <a:pt x="44257" y="123382"/>
                  </a:lnTo>
                  <a:lnTo>
                    <a:pt x="45380" y="117974"/>
                  </a:lnTo>
                  <a:lnTo>
                    <a:pt x="47120" y="111391"/>
                  </a:lnTo>
                  <a:lnTo>
                    <a:pt x="49273" y="104027"/>
                  </a:lnTo>
                  <a:lnTo>
                    <a:pt x="52692" y="95148"/>
                  </a:lnTo>
                  <a:lnTo>
                    <a:pt x="56956" y="85261"/>
                  </a:lnTo>
                  <a:lnTo>
                    <a:pt x="61783" y="74700"/>
                  </a:lnTo>
                  <a:lnTo>
                    <a:pt x="66986" y="61706"/>
                  </a:lnTo>
                  <a:lnTo>
                    <a:pt x="89297"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1" name="SMARTInkAnnotation47"/>
            <p:cNvSpPr/>
            <p:nvPr/>
          </p:nvSpPr>
          <p:spPr>
            <a:xfrm>
              <a:off x="5536406" y="3652242"/>
              <a:ext cx="35720" cy="17861"/>
            </a:xfrm>
            <a:custGeom>
              <a:avLst/>
              <a:gdLst/>
              <a:ahLst/>
              <a:cxnLst/>
              <a:rect l="0" t="0" r="0" b="0"/>
              <a:pathLst>
                <a:path w="35720" h="17861">
                  <a:moveTo>
                    <a:pt x="0" y="0"/>
                  </a:moveTo>
                  <a:lnTo>
                    <a:pt x="12429" y="0"/>
                  </a:lnTo>
                  <a:lnTo>
                    <a:pt x="14239" y="992"/>
                  </a:lnTo>
                  <a:lnTo>
                    <a:pt x="15446" y="2646"/>
                  </a:lnTo>
                  <a:lnTo>
                    <a:pt x="17383" y="7688"/>
                  </a:lnTo>
                  <a:lnTo>
                    <a:pt x="18534" y="8102"/>
                  </a:lnTo>
                  <a:lnTo>
                    <a:pt x="20294" y="8378"/>
                  </a:lnTo>
                  <a:lnTo>
                    <a:pt x="22459" y="8562"/>
                  </a:lnTo>
                  <a:lnTo>
                    <a:pt x="24894" y="9677"/>
                  </a:lnTo>
                  <a:lnTo>
                    <a:pt x="27511" y="11412"/>
                  </a:lnTo>
                  <a:lnTo>
                    <a:pt x="35719" y="1786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93888" name="SMARTInkAnnotation48"/>
            <p:cNvSpPr/>
            <p:nvPr/>
          </p:nvSpPr>
          <p:spPr>
            <a:xfrm>
              <a:off x="5706070" y="3920133"/>
              <a:ext cx="44650" cy="79544"/>
            </a:xfrm>
            <a:custGeom>
              <a:avLst/>
              <a:gdLst/>
              <a:ahLst/>
              <a:cxnLst/>
              <a:rect l="0" t="0" r="0" b="0"/>
              <a:pathLst>
                <a:path w="44650" h="79544">
                  <a:moveTo>
                    <a:pt x="0" y="8930"/>
                  </a:moveTo>
                  <a:lnTo>
                    <a:pt x="4740" y="27892"/>
                  </a:lnTo>
                  <a:lnTo>
                    <a:pt x="7129" y="36453"/>
                  </a:lnTo>
                  <a:lnTo>
                    <a:pt x="12429" y="53905"/>
                  </a:lnTo>
                  <a:lnTo>
                    <a:pt x="14239" y="60741"/>
                  </a:lnTo>
                  <a:lnTo>
                    <a:pt x="15446" y="66291"/>
                  </a:lnTo>
                  <a:lnTo>
                    <a:pt x="17718" y="79543"/>
                  </a:lnTo>
                  <a:lnTo>
                    <a:pt x="18758" y="77833"/>
                  </a:lnTo>
                  <a:lnTo>
                    <a:pt x="20443" y="74709"/>
                  </a:lnTo>
                  <a:lnTo>
                    <a:pt x="22558" y="70642"/>
                  </a:lnTo>
                  <a:lnTo>
                    <a:pt x="24960" y="64954"/>
                  </a:lnTo>
                  <a:lnTo>
                    <a:pt x="27554" y="58186"/>
                  </a:lnTo>
                  <a:lnTo>
                    <a:pt x="30276" y="50696"/>
                  </a:lnTo>
                  <a:lnTo>
                    <a:pt x="33083" y="41735"/>
                  </a:lnTo>
                  <a:lnTo>
                    <a:pt x="44649"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93889" name="SMARTInkAnnotation49"/>
            <p:cNvSpPr/>
            <p:nvPr/>
          </p:nvSpPr>
          <p:spPr>
            <a:xfrm>
              <a:off x="5850522" y="3545086"/>
              <a:ext cx="34143" cy="125017"/>
            </a:xfrm>
            <a:custGeom>
              <a:avLst/>
              <a:gdLst/>
              <a:ahLst/>
              <a:cxnLst/>
              <a:rect l="0" t="0" r="0" b="0"/>
              <a:pathLst>
                <a:path w="34143" h="125017">
                  <a:moveTo>
                    <a:pt x="7353" y="0"/>
                  </a:moveTo>
                  <a:lnTo>
                    <a:pt x="12093" y="0"/>
                  </a:lnTo>
                  <a:lnTo>
                    <a:pt x="13489" y="992"/>
                  </a:lnTo>
                  <a:lnTo>
                    <a:pt x="14420" y="2646"/>
                  </a:lnTo>
                  <a:lnTo>
                    <a:pt x="15041" y="4740"/>
                  </a:lnTo>
                  <a:lnTo>
                    <a:pt x="14463" y="7129"/>
                  </a:lnTo>
                  <a:lnTo>
                    <a:pt x="13084" y="9713"/>
                  </a:lnTo>
                  <a:lnTo>
                    <a:pt x="11174" y="12429"/>
                  </a:lnTo>
                  <a:lnTo>
                    <a:pt x="8908" y="16223"/>
                  </a:lnTo>
                  <a:lnTo>
                    <a:pt x="6405" y="20737"/>
                  </a:lnTo>
                  <a:lnTo>
                    <a:pt x="3745" y="25731"/>
                  </a:lnTo>
                  <a:lnTo>
                    <a:pt x="1970" y="30053"/>
                  </a:lnTo>
                  <a:lnTo>
                    <a:pt x="788" y="33925"/>
                  </a:lnTo>
                  <a:lnTo>
                    <a:pt x="0" y="37500"/>
                  </a:lnTo>
                  <a:lnTo>
                    <a:pt x="466" y="42859"/>
                  </a:lnTo>
                  <a:lnTo>
                    <a:pt x="1769" y="49409"/>
                  </a:lnTo>
                  <a:lnTo>
                    <a:pt x="3630" y="56752"/>
                  </a:lnTo>
                  <a:lnTo>
                    <a:pt x="5864" y="64624"/>
                  </a:lnTo>
                  <a:lnTo>
                    <a:pt x="10990" y="81307"/>
                  </a:lnTo>
                  <a:lnTo>
                    <a:pt x="14739" y="89924"/>
                  </a:lnTo>
                  <a:lnTo>
                    <a:pt x="19222" y="98644"/>
                  </a:lnTo>
                  <a:lnTo>
                    <a:pt x="34142" y="125016"/>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93890" name="SMARTInkAnnotation50"/>
            <p:cNvSpPr/>
            <p:nvPr/>
          </p:nvSpPr>
          <p:spPr>
            <a:xfrm>
              <a:off x="6036469" y="3839766"/>
              <a:ext cx="80368" cy="103801"/>
            </a:xfrm>
            <a:custGeom>
              <a:avLst/>
              <a:gdLst/>
              <a:ahLst/>
              <a:cxnLst/>
              <a:rect l="0" t="0" r="0" b="0"/>
              <a:pathLst>
                <a:path w="80368" h="103801">
                  <a:moveTo>
                    <a:pt x="0" y="44648"/>
                  </a:moveTo>
                  <a:lnTo>
                    <a:pt x="9481" y="58870"/>
                  </a:lnTo>
                  <a:lnTo>
                    <a:pt x="14258" y="65043"/>
                  </a:lnTo>
                  <a:lnTo>
                    <a:pt x="19427" y="71143"/>
                  </a:lnTo>
                  <a:lnTo>
                    <a:pt x="24857" y="77194"/>
                  </a:lnTo>
                  <a:lnTo>
                    <a:pt x="28477" y="83213"/>
                  </a:lnTo>
                  <a:lnTo>
                    <a:pt x="30891" y="89209"/>
                  </a:lnTo>
                  <a:lnTo>
                    <a:pt x="34765" y="103611"/>
                  </a:lnTo>
                  <a:lnTo>
                    <a:pt x="35082" y="103800"/>
                  </a:lnTo>
                  <a:lnTo>
                    <a:pt x="35295" y="102934"/>
                  </a:lnTo>
                  <a:lnTo>
                    <a:pt x="35435" y="101365"/>
                  </a:lnTo>
                  <a:lnTo>
                    <a:pt x="36523" y="98334"/>
                  </a:lnTo>
                  <a:lnTo>
                    <a:pt x="38238" y="94330"/>
                  </a:lnTo>
                  <a:lnTo>
                    <a:pt x="40375" y="89675"/>
                  </a:lnTo>
                  <a:lnTo>
                    <a:pt x="52863" y="64163"/>
                  </a:lnTo>
                  <a:lnTo>
                    <a:pt x="58062" y="52697"/>
                  </a:lnTo>
                  <a:lnTo>
                    <a:pt x="80367"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93891" name="SMARTInkAnnotation51"/>
            <p:cNvSpPr/>
            <p:nvPr/>
          </p:nvSpPr>
          <p:spPr>
            <a:xfrm>
              <a:off x="6188273" y="3554016"/>
              <a:ext cx="53580" cy="125016"/>
            </a:xfrm>
            <a:custGeom>
              <a:avLst/>
              <a:gdLst/>
              <a:ahLst/>
              <a:cxnLst/>
              <a:rect l="0" t="0" r="0" b="0"/>
              <a:pathLst>
                <a:path w="53580" h="125016">
                  <a:moveTo>
                    <a:pt x="0" y="0"/>
                  </a:moveTo>
                  <a:lnTo>
                    <a:pt x="12429" y="24857"/>
                  </a:lnTo>
                  <a:lnTo>
                    <a:pt x="13247" y="31454"/>
                  </a:lnTo>
                  <a:lnTo>
                    <a:pt x="12800" y="38829"/>
                  </a:lnTo>
                  <a:lnTo>
                    <a:pt x="11510" y="46722"/>
                  </a:lnTo>
                  <a:lnTo>
                    <a:pt x="10650" y="53968"/>
                  </a:lnTo>
                  <a:lnTo>
                    <a:pt x="10077" y="60783"/>
                  </a:lnTo>
                  <a:lnTo>
                    <a:pt x="9694" y="67311"/>
                  </a:lnTo>
                  <a:lnTo>
                    <a:pt x="10432" y="73647"/>
                  </a:lnTo>
                  <a:lnTo>
                    <a:pt x="11916" y="79856"/>
                  </a:lnTo>
                  <a:lnTo>
                    <a:pt x="13897" y="85980"/>
                  </a:lnTo>
                  <a:lnTo>
                    <a:pt x="17202" y="92046"/>
                  </a:lnTo>
                  <a:lnTo>
                    <a:pt x="21390" y="98075"/>
                  </a:lnTo>
                  <a:lnTo>
                    <a:pt x="26166" y="104078"/>
                  </a:lnTo>
                  <a:lnTo>
                    <a:pt x="30343" y="109073"/>
                  </a:lnTo>
                  <a:lnTo>
                    <a:pt x="34119" y="113395"/>
                  </a:lnTo>
                  <a:lnTo>
                    <a:pt x="37629" y="117268"/>
                  </a:lnTo>
                  <a:lnTo>
                    <a:pt x="40961" y="119850"/>
                  </a:lnTo>
                  <a:lnTo>
                    <a:pt x="44175" y="121572"/>
                  </a:lnTo>
                  <a:lnTo>
                    <a:pt x="53579" y="125015"/>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93892" name="SMARTInkAnnotation52"/>
            <p:cNvSpPr/>
            <p:nvPr/>
          </p:nvSpPr>
          <p:spPr>
            <a:xfrm>
              <a:off x="6304359" y="3920133"/>
              <a:ext cx="26790" cy="169665"/>
            </a:xfrm>
            <a:custGeom>
              <a:avLst/>
              <a:gdLst/>
              <a:ahLst/>
              <a:cxnLst/>
              <a:rect l="0" t="0" r="0" b="0"/>
              <a:pathLst>
                <a:path w="26790" h="169665">
                  <a:moveTo>
                    <a:pt x="0" y="0"/>
                  </a:moveTo>
                  <a:lnTo>
                    <a:pt x="9481" y="28442"/>
                  </a:lnTo>
                  <a:lnTo>
                    <a:pt x="12274" y="41782"/>
                  </a:lnTo>
                  <a:lnTo>
                    <a:pt x="14136" y="55636"/>
                  </a:lnTo>
                  <a:lnTo>
                    <a:pt x="15377" y="69832"/>
                  </a:lnTo>
                  <a:lnTo>
                    <a:pt x="16205" y="83266"/>
                  </a:lnTo>
                  <a:lnTo>
                    <a:pt x="17125" y="108775"/>
                  </a:lnTo>
                  <a:lnTo>
                    <a:pt x="17762" y="154480"/>
                  </a:lnTo>
                  <a:lnTo>
                    <a:pt x="17795" y="159541"/>
                  </a:lnTo>
                  <a:lnTo>
                    <a:pt x="18809" y="162915"/>
                  </a:lnTo>
                  <a:lnTo>
                    <a:pt x="20477" y="165165"/>
                  </a:lnTo>
                  <a:lnTo>
                    <a:pt x="26789" y="169664"/>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64" name="Picture 4" descr="scatter5"/>
          <p:cNvPicPr>
            <a:picLocks noChangeAspect="1" noChangeArrowheads="1"/>
          </p:cNvPicPr>
          <p:nvPr/>
        </p:nvPicPr>
        <p:blipFill>
          <a:blip r:embed="rId3" cstate="print"/>
          <a:srcRect/>
          <a:stretch>
            <a:fillRect/>
          </a:stretch>
        </p:blipFill>
        <p:spPr bwMode="auto">
          <a:xfrm>
            <a:off x="481013" y="1666875"/>
            <a:ext cx="4233862" cy="3940175"/>
          </a:xfrm>
          <a:prstGeom prst="rect">
            <a:avLst/>
          </a:prstGeom>
          <a:noFill/>
        </p:spPr>
      </p:pic>
      <p:pic>
        <p:nvPicPr>
          <p:cNvPr id="296966" name="Picture 6" descr="scatter6"/>
          <p:cNvPicPr>
            <a:picLocks noChangeAspect="1" noChangeArrowheads="1"/>
          </p:cNvPicPr>
          <p:nvPr/>
        </p:nvPicPr>
        <p:blipFill>
          <a:blip r:embed="rId4" cstate="print"/>
          <a:srcRect/>
          <a:stretch>
            <a:fillRect/>
          </a:stretch>
        </p:blipFill>
        <p:spPr bwMode="auto">
          <a:xfrm>
            <a:off x="4406900" y="1658938"/>
            <a:ext cx="4221163" cy="3940175"/>
          </a:xfrm>
          <a:prstGeom prst="rect">
            <a:avLst/>
          </a:prstGeom>
          <a:noFill/>
        </p:spPr>
      </p:pic>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 Weak Relationship</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5940" name="Picture 4" descr="scatter3"/>
          <p:cNvPicPr>
            <a:picLocks noChangeAspect="1" noChangeArrowheads="1"/>
          </p:cNvPicPr>
          <p:nvPr/>
        </p:nvPicPr>
        <p:blipFill>
          <a:blip r:embed="rId3" cstate="print"/>
          <a:srcRect/>
          <a:stretch>
            <a:fillRect/>
          </a:stretch>
        </p:blipFill>
        <p:spPr bwMode="auto">
          <a:xfrm>
            <a:off x="452438" y="1663700"/>
            <a:ext cx="4248150" cy="3940175"/>
          </a:xfrm>
          <a:prstGeom prst="rect">
            <a:avLst/>
          </a:prstGeom>
          <a:noFill/>
        </p:spPr>
      </p:pic>
      <p:pic>
        <p:nvPicPr>
          <p:cNvPr id="295942" name="Picture 6" descr="scatter4"/>
          <p:cNvPicPr>
            <a:picLocks noChangeAspect="1" noChangeArrowheads="1"/>
          </p:cNvPicPr>
          <p:nvPr/>
        </p:nvPicPr>
        <p:blipFill>
          <a:blip r:embed="rId4" cstate="print"/>
          <a:srcRect/>
          <a:stretch>
            <a:fillRect/>
          </a:stretch>
        </p:blipFill>
        <p:spPr bwMode="auto">
          <a:xfrm>
            <a:off x="4371975" y="1657350"/>
            <a:ext cx="4265613" cy="3940175"/>
          </a:xfrm>
          <a:prstGeom prst="rect">
            <a:avLst/>
          </a:prstGeom>
          <a:noFill/>
        </p:spPr>
      </p:pic>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 Strong Relationship</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9</a:t>
            </a:fld>
            <a:endParaRPr lang="en-US" dirty="0"/>
          </a:p>
        </p:txBody>
      </p:sp>
      <p:sp>
        <p:nvSpPr>
          <p:cNvPr id="7" name="Rectangle 6"/>
          <p:cNvSpPr/>
          <p:nvPr/>
        </p:nvSpPr>
        <p:spPr>
          <a:xfrm>
            <a:off x="5105400" y="5562600"/>
            <a:ext cx="28956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Some researchers refer to this as moderate.</a:t>
            </a:r>
            <a:endParaRPr lang="en-CA"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916" name="Picture 4" descr="scatter1"/>
          <p:cNvPicPr>
            <a:picLocks noChangeAspect="1" noChangeArrowheads="1"/>
          </p:cNvPicPr>
          <p:nvPr/>
        </p:nvPicPr>
        <p:blipFill>
          <a:blip r:embed="rId3" cstate="print"/>
          <a:srcRect/>
          <a:stretch>
            <a:fillRect/>
          </a:stretch>
        </p:blipFill>
        <p:spPr bwMode="auto">
          <a:xfrm>
            <a:off x="469900" y="1666875"/>
            <a:ext cx="4256088" cy="3943350"/>
          </a:xfrm>
          <a:prstGeom prst="rect">
            <a:avLst/>
          </a:prstGeom>
          <a:noFill/>
        </p:spPr>
      </p:pic>
      <p:pic>
        <p:nvPicPr>
          <p:cNvPr id="294918" name="Picture 6" descr="scatter2"/>
          <p:cNvPicPr>
            <a:picLocks noChangeAspect="1" noChangeArrowheads="1"/>
          </p:cNvPicPr>
          <p:nvPr/>
        </p:nvPicPr>
        <p:blipFill>
          <a:blip r:embed="rId4" cstate="print"/>
          <a:srcRect/>
          <a:stretch>
            <a:fillRect/>
          </a:stretch>
        </p:blipFill>
        <p:spPr bwMode="auto">
          <a:xfrm>
            <a:off x="4414838" y="1684338"/>
            <a:ext cx="4278312" cy="3938587"/>
          </a:xfrm>
          <a:prstGeom prst="rect">
            <a:avLst/>
          </a:prstGeom>
          <a:noFill/>
        </p:spPr>
      </p:pic>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 Perfect Relationship</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10</a:t>
            </a:fld>
            <a:endParaRPr lang="en-US" dirty="0"/>
          </a:p>
        </p:txBody>
      </p:sp>
      <p:grpSp>
        <p:nvGrpSpPr>
          <p:cNvPr id="17" name="Group 16"/>
          <p:cNvGrpSpPr/>
          <p:nvPr/>
        </p:nvGrpSpPr>
        <p:grpSpPr>
          <a:xfrm>
            <a:off x="839868" y="1868903"/>
            <a:ext cx="7069439" cy="3220988"/>
            <a:chOff x="839868" y="1868903"/>
            <a:chExt cx="7069439" cy="3220988"/>
          </a:xfrm>
        </p:grpSpPr>
        <p:sp>
          <p:nvSpPr>
            <p:cNvPr id="2" name="SMARTInkAnnotation7"/>
            <p:cNvSpPr/>
            <p:nvPr/>
          </p:nvSpPr>
          <p:spPr>
            <a:xfrm>
              <a:off x="839868" y="2278852"/>
              <a:ext cx="3015942" cy="2811039"/>
            </a:xfrm>
            <a:custGeom>
              <a:avLst/>
              <a:gdLst/>
              <a:ahLst/>
              <a:cxnLst/>
              <a:rect l="0" t="0" r="0" b="0"/>
              <a:pathLst>
                <a:path w="3015942" h="2811039">
                  <a:moveTo>
                    <a:pt x="17382" y="2802140"/>
                  </a:moveTo>
                  <a:lnTo>
                    <a:pt x="12642" y="2806880"/>
                  </a:lnTo>
                  <a:lnTo>
                    <a:pt x="10253" y="2808277"/>
                  </a:lnTo>
                  <a:lnTo>
                    <a:pt x="0" y="2810961"/>
                  </a:lnTo>
                  <a:lnTo>
                    <a:pt x="4405" y="2811038"/>
                  </a:lnTo>
                  <a:lnTo>
                    <a:pt x="6746" y="2810056"/>
                  </a:lnTo>
                  <a:lnTo>
                    <a:pt x="36100" y="2790331"/>
                  </a:lnTo>
                  <a:lnTo>
                    <a:pt x="127671" y="2711752"/>
                  </a:lnTo>
                  <a:lnTo>
                    <a:pt x="216756" y="2628951"/>
                  </a:lnTo>
                  <a:lnTo>
                    <a:pt x="309654" y="2548851"/>
                  </a:lnTo>
                  <a:lnTo>
                    <a:pt x="426136" y="2443674"/>
                  </a:lnTo>
                  <a:lnTo>
                    <a:pt x="506060" y="2363745"/>
                  </a:lnTo>
                  <a:lnTo>
                    <a:pt x="584208" y="2285816"/>
                  </a:lnTo>
                  <a:lnTo>
                    <a:pt x="667518" y="2205967"/>
                  </a:lnTo>
                  <a:lnTo>
                    <a:pt x="756734" y="2123314"/>
                  </a:lnTo>
                  <a:lnTo>
                    <a:pt x="863479" y="2019282"/>
                  </a:lnTo>
                  <a:lnTo>
                    <a:pt x="953090" y="1935956"/>
                  </a:lnTo>
                  <a:lnTo>
                    <a:pt x="1105480" y="1785368"/>
                  </a:lnTo>
                  <a:lnTo>
                    <a:pt x="1193267" y="1698663"/>
                  </a:lnTo>
                  <a:lnTo>
                    <a:pt x="1283368" y="1612009"/>
                  </a:lnTo>
                  <a:lnTo>
                    <a:pt x="1349950" y="1544965"/>
                  </a:lnTo>
                  <a:lnTo>
                    <a:pt x="1419949" y="1478467"/>
                  </a:lnTo>
                  <a:lnTo>
                    <a:pt x="1490960" y="1413784"/>
                  </a:lnTo>
                  <a:lnTo>
                    <a:pt x="1562271" y="1354270"/>
                  </a:lnTo>
                  <a:lnTo>
                    <a:pt x="1652738" y="1267197"/>
                  </a:lnTo>
                  <a:lnTo>
                    <a:pt x="1744618" y="1180692"/>
                  </a:lnTo>
                  <a:lnTo>
                    <a:pt x="1867700" y="1071096"/>
                  </a:lnTo>
                  <a:lnTo>
                    <a:pt x="2026726" y="937425"/>
                  </a:lnTo>
                  <a:lnTo>
                    <a:pt x="2106978" y="862223"/>
                  </a:lnTo>
                  <a:lnTo>
                    <a:pt x="2192051" y="792867"/>
                  </a:lnTo>
                  <a:lnTo>
                    <a:pt x="2270615" y="723590"/>
                  </a:lnTo>
                  <a:lnTo>
                    <a:pt x="2344165" y="652793"/>
                  </a:lnTo>
                  <a:lnTo>
                    <a:pt x="2551655" y="446431"/>
                  </a:lnTo>
                  <a:lnTo>
                    <a:pt x="2680990" y="324812"/>
                  </a:lnTo>
                  <a:lnTo>
                    <a:pt x="2769812" y="250254"/>
                  </a:lnTo>
                  <a:lnTo>
                    <a:pt x="2860311" y="171515"/>
                  </a:lnTo>
                  <a:lnTo>
                    <a:pt x="2943647" y="89078"/>
                  </a:lnTo>
                  <a:lnTo>
                    <a:pt x="3013672" y="10262"/>
                  </a:lnTo>
                  <a:lnTo>
                    <a:pt x="3015941" y="4232"/>
                  </a:lnTo>
                  <a:lnTo>
                    <a:pt x="3015554" y="2228"/>
                  </a:lnTo>
                  <a:lnTo>
                    <a:pt x="3014304" y="891"/>
                  </a:lnTo>
                  <a:lnTo>
                    <a:pt x="3012479" y="0"/>
                  </a:lnTo>
                  <a:lnTo>
                    <a:pt x="3010269" y="398"/>
                  </a:lnTo>
                  <a:lnTo>
                    <a:pt x="3002419" y="4707"/>
                  </a:lnTo>
                  <a:lnTo>
                    <a:pt x="2996719" y="6063"/>
                  </a:lnTo>
                  <a:lnTo>
                    <a:pt x="2990878" y="9312"/>
                  </a:lnTo>
                  <a:lnTo>
                    <a:pt x="2982038" y="1607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 name="SMARTInkAnnotation8"/>
            <p:cNvSpPr/>
            <p:nvPr/>
          </p:nvSpPr>
          <p:spPr>
            <a:xfrm>
              <a:off x="3796407" y="2046653"/>
              <a:ext cx="114797" cy="342719"/>
            </a:xfrm>
            <a:custGeom>
              <a:avLst/>
              <a:gdLst/>
              <a:ahLst/>
              <a:cxnLst/>
              <a:rect l="0" t="0" r="0" b="0"/>
              <a:pathLst>
                <a:path w="114797" h="342719">
                  <a:moveTo>
                    <a:pt x="88007" y="337574"/>
                  </a:moveTo>
                  <a:lnTo>
                    <a:pt x="92747" y="337574"/>
                  </a:lnTo>
                  <a:lnTo>
                    <a:pt x="94144" y="338566"/>
                  </a:lnTo>
                  <a:lnTo>
                    <a:pt x="95075" y="340220"/>
                  </a:lnTo>
                  <a:lnTo>
                    <a:pt x="95695" y="342314"/>
                  </a:lnTo>
                  <a:lnTo>
                    <a:pt x="96109" y="342718"/>
                  </a:lnTo>
                  <a:lnTo>
                    <a:pt x="96385" y="341996"/>
                  </a:lnTo>
                  <a:lnTo>
                    <a:pt x="96827" y="338447"/>
                  </a:lnTo>
                  <a:lnTo>
                    <a:pt x="94243" y="335316"/>
                  </a:lnTo>
                  <a:lnTo>
                    <a:pt x="92164" y="333092"/>
                  </a:lnTo>
                  <a:lnTo>
                    <a:pt x="89786" y="329625"/>
                  </a:lnTo>
                  <a:lnTo>
                    <a:pt x="87209" y="325329"/>
                  </a:lnTo>
                  <a:lnTo>
                    <a:pt x="84498" y="320481"/>
                  </a:lnTo>
                  <a:lnTo>
                    <a:pt x="78841" y="309802"/>
                  </a:lnTo>
                  <a:lnTo>
                    <a:pt x="62384" y="277297"/>
                  </a:lnTo>
                  <a:lnTo>
                    <a:pt x="58027" y="266631"/>
                  </a:lnTo>
                  <a:lnTo>
                    <a:pt x="54130" y="255552"/>
                  </a:lnTo>
                  <a:lnTo>
                    <a:pt x="50539" y="244197"/>
                  </a:lnTo>
                  <a:lnTo>
                    <a:pt x="46161" y="232659"/>
                  </a:lnTo>
                  <a:lnTo>
                    <a:pt x="41258" y="220998"/>
                  </a:lnTo>
                  <a:lnTo>
                    <a:pt x="36005" y="209254"/>
                  </a:lnTo>
                  <a:lnTo>
                    <a:pt x="31511" y="197457"/>
                  </a:lnTo>
                  <a:lnTo>
                    <a:pt x="27523" y="185624"/>
                  </a:lnTo>
                  <a:lnTo>
                    <a:pt x="17169" y="152653"/>
                  </a:lnTo>
                  <a:lnTo>
                    <a:pt x="13993" y="142856"/>
                  </a:lnTo>
                  <a:lnTo>
                    <a:pt x="11875" y="133347"/>
                  </a:lnTo>
                  <a:lnTo>
                    <a:pt x="10463" y="124032"/>
                  </a:lnTo>
                  <a:lnTo>
                    <a:pt x="9522" y="114845"/>
                  </a:lnTo>
                  <a:lnTo>
                    <a:pt x="8895" y="107729"/>
                  </a:lnTo>
                  <a:lnTo>
                    <a:pt x="8198" y="97175"/>
                  </a:lnTo>
                  <a:lnTo>
                    <a:pt x="7019" y="92972"/>
                  </a:lnTo>
                  <a:lnTo>
                    <a:pt x="5242" y="89178"/>
                  </a:lnTo>
                  <a:lnTo>
                    <a:pt x="3065" y="85656"/>
                  </a:lnTo>
                  <a:lnTo>
                    <a:pt x="646" y="79097"/>
                  </a:lnTo>
                  <a:lnTo>
                    <a:pt x="0" y="75959"/>
                  </a:lnTo>
                  <a:lnTo>
                    <a:pt x="562" y="73867"/>
                  </a:lnTo>
                  <a:lnTo>
                    <a:pt x="1929" y="72472"/>
                  </a:lnTo>
                  <a:lnTo>
                    <a:pt x="3833" y="71543"/>
                  </a:lnTo>
                  <a:lnTo>
                    <a:pt x="5102" y="69930"/>
                  </a:lnTo>
                  <a:lnTo>
                    <a:pt x="5948" y="67863"/>
                  </a:lnTo>
                  <a:lnTo>
                    <a:pt x="7138" y="60214"/>
                  </a:lnTo>
                  <a:lnTo>
                    <a:pt x="7305" y="57417"/>
                  </a:lnTo>
                  <a:lnTo>
                    <a:pt x="8409" y="54560"/>
                  </a:lnTo>
                  <a:lnTo>
                    <a:pt x="10137" y="51664"/>
                  </a:lnTo>
                  <a:lnTo>
                    <a:pt x="12281" y="48741"/>
                  </a:lnTo>
                  <a:lnTo>
                    <a:pt x="14703" y="45799"/>
                  </a:lnTo>
                  <a:lnTo>
                    <a:pt x="17310" y="42846"/>
                  </a:lnTo>
                  <a:lnTo>
                    <a:pt x="20040" y="39886"/>
                  </a:lnTo>
                  <a:lnTo>
                    <a:pt x="22852" y="37912"/>
                  </a:lnTo>
                  <a:lnTo>
                    <a:pt x="25718" y="36596"/>
                  </a:lnTo>
                  <a:lnTo>
                    <a:pt x="28622" y="35719"/>
                  </a:lnTo>
                  <a:lnTo>
                    <a:pt x="32542" y="34142"/>
                  </a:lnTo>
                  <a:lnTo>
                    <a:pt x="37140" y="32098"/>
                  </a:lnTo>
                  <a:lnTo>
                    <a:pt x="42189" y="29744"/>
                  </a:lnTo>
                  <a:lnTo>
                    <a:pt x="46548" y="27182"/>
                  </a:lnTo>
                  <a:lnTo>
                    <a:pt x="50446" y="24482"/>
                  </a:lnTo>
                  <a:lnTo>
                    <a:pt x="54037" y="21689"/>
                  </a:lnTo>
                  <a:lnTo>
                    <a:pt x="58415" y="18835"/>
                  </a:lnTo>
                  <a:lnTo>
                    <a:pt x="63318" y="15941"/>
                  </a:lnTo>
                  <a:lnTo>
                    <a:pt x="68571" y="13019"/>
                  </a:lnTo>
                  <a:lnTo>
                    <a:pt x="73065" y="10079"/>
                  </a:lnTo>
                  <a:lnTo>
                    <a:pt x="77054" y="7126"/>
                  </a:lnTo>
                  <a:lnTo>
                    <a:pt x="80705" y="4166"/>
                  </a:lnTo>
                  <a:lnTo>
                    <a:pt x="84131" y="2192"/>
                  </a:lnTo>
                  <a:lnTo>
                    <a:pt x="87407" y="877"/>
                  </a:lnTo>
                  <a:lnTo>
                    <a:pt x="90584" y="0"/>
                  </a:lnTo>
                  <a:lnTo>
                    <a:pt x="93694" y="407"/>
                  </a:lnTo>
                  <a:lnTo>
                    <a:pt x="96759" y="1671"/>
                  </a:lnTo>
                  <a:lnTo>
                    <a:pt x="104067" y="6088"/>
                  </a:lnTo>
                  <a:lnTo>
                    <a:pt x="105659" y="7442"/>
                  </a:lnTo>
                  <a:lnTo>
                    <a:pt x="107713" y="9338"/>
                  </a:lnTo>
                  <a:lnTo>
                    <a:pt x="114796" y="16105"/>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 name="SMARTInkAnnotation9"/>
            <p:cNvSpPr/>
            <p:nvPr/>
          </p:nvSpPr>
          <p:spPr>
            <a:xfrm>
              <a:off x="4009430" y="2134195"/>
              <a:ext cx="142876" cy="85513"/>
            </a:xfrm>
            <a:custGeom>
              <a:avLst/>
              <a:gdLst/>
              <a:ahLst/>
              <a:cxnLst/>
              <a:rect l="0" t="0" r="0" b="0"/>
              <a:pathLst>
                <a:path w="142876" h="85513">
                  <a:moveTo>
                    <a:pt x="0" y="80368"/>
                  </a:moveTo>
                  <a:lnTo>
                    <a:pt x="0" y="85512"/>
                  </a:lnTo>
                  <a:lnTo>
                    <a:pt x="0" y="83315"/>
                  </a:lnTo>
                  <a:lnTo>
                    <a:pt x="992" y="82333"/>
                  </a:lnTo>
                  <a:lnTo>
                    <a:pt x="2646" y="81678"/>
                  </a:lnTo>
                  <a:lnTo>
                    <a:pt x="4740" y="81241"/>
                  </a:lnTo>
                  <a:lnTo>
                    <a:pt x="7129" y="80950"/>
                  </a:lnTo>
                  <a:lnTo>
                    <a:pt x="9713" y="80756"/>
                  </a:lnTo>
                  <a:lnTo>
                    <a:pt x="12428" y="80626"/>
                  </a:lnTo>
                  <a:lnTo>
                    <a:pt x="16223" y="79548"/>
                  </a:lnTo>
                  <a:lnTo>
                    <a:pt x="20737" y="77836"/>
                  </a:lnTo>
                  <a:lnTo>
                    <a:pt x="25731" y="75704"/>
                  </a:lnTo>
                  <a:lnTo>
                    <a:pt x="36571" y="70688"/>
                  </a:lnTo>
                  <a:lnTo>
                    <a:pt x="59699" y="59384"/>
                  </a:lnTo>
                  <a:lnTo>
                    <a:pt x="66588" y="55464"/>
                  </a:lnTo>
                  <a:lnTo>
                    <a:pt x="74158" y="50867"/>
                  </a:lnTo>
                  <a:lnTo>
                    <a:pt x="82181" y="45817"/>
                  </a:lnTo>
                  <a:lnTo>
                    <a:pt x="89513" y="41459"/>
                  </a:lnTo>
                  <a:lnTo>
                    <a:pt x="96386" y="37561"/>
                  </a:lnTo>
                  <a:lnTo>
                    <a:pt x="109315" y="30585"/>
                  </a:lnTo>
                  <a:lnTo>
                    <a:pt x="121676" y="24177"/>
                  </a:lnTo>
                  <a:lnTo>
                    <a:pt x="125765" y="21079"/>
                  </a:lnTo>
                  <a:lnTo>
                    <a:pt x="128491" y="18021"/>
                  </a:lnTo>
                  <a:lnTo>
                    <a:pt x="130310" y="14991"/>
                  </a:lnTo>
                  <a:lnTo>
                    <a:pt x="132513" y="11978"/>
                  </a:lnTo>
                  <a:lnTo>
                    <a:pt x="134975" y="8978"/>
                  </a:lnTo>
                  <a:lnTo>
                    <a:pt x="142875"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5" name="SMARTInkAnnotation10"/>
            <p:cNvSpPr/>
            <p:nvPr/>
          </p:nvSpPr>
          <p:spPr>
            <a:xfrm>
              <a:off x="4037460" y="2134563"/>
              <a:ext cx="96986" cy="115153"/>
            </a:xfrm>
            <a:custGeom>
              <a:avLst/>
              <a:gdLst/>
              <a:ahLst/>
              <a:cxnLst/>
              <a:rect l="0" t="0" r="0" b="0"/>
              <a:pathLst>
                <a:path w="96986" h="115153">
                  <a:moveTo>
                    <a:pt x="7688" y="8562"/>
                  </a:moveTo>
                  <a:lnTo>
                    <a:pt x="0" y="8562"/>
                  </a:lnTo>
                  <a:lnTo>
                    <a:pt x="7353" y="8562"/>
                  </a:lnTo>
                  <a:lnTo>
                    <a:pt x="7539" y="5916"/>
                  </a:lnTo>
                  <a:lnTo>
                    <a:pt x="7680" y="0"/>
                  </a:lnTo>
                  <a:lnTo>
                    <a:pt x="7686" y="4482"/>
                  </a:lnTo>
                  <a:lnTo>
                    <a:pt x="8679" y="5842"/>
                  </a:lnTo>
                  <a:lnTo>
                    <a:pt x="10333" y="6749"/>
                  </a:lnTo>
                  <a:lnTo>
                    <a:pt x="12428" y="7353"/>
                  </a:lnTo>
                  <a:lnTo>
                    <a:pt x="14817" y="8748"/>
                  </a:lnTo>
                  <a:lnTo>
                    <a:pt x="17402" y="10670"/>
                  </a:lnTo>
                  <a:lnTo>
                    <a:pt x="20117" y="12944"/>
                  </a:lnTo>
                  <a:lnTo>
                    <a:pt x="22920" y="16444"/>
                  </a:lnTo>
                  <a:lnTo>
                    <a:pt x="25780" y="20762"/>
                  </a:lnTo>
                  <a:lnTo>
                    <a:pt x="28679" y="25625"/>
                  </a:lnTo>
                  <a:lnTo>
                    <a:pt x="31604" y="30852"/>
                  </a:lnTo>
                  <a:lnTo>
                    <a:pt x="37500" y="41950"/>
                  </a:lnTo>
                  <a:lnTo>
                    <a:pt x="41453" y="46696"/>
                  </a:lnTo>
                  <a:lnTo>
                    <a:pt x="46073" y="50852"/>
                  </a:lnTo>
                  <a:lnTo>
                    <a:pt x="51137" y="54615"/>
                  </a:lnTo>
                  <a:lnTo>
                    <a:pt x="55506" y="59108"/>
                  </a:lnTo>
                  <a:lnTo>
                    <a:pt x="59410" y="64087"/>
                  </a:lnTo>
                  <a:lnTo>
                    <a:pt x="63006" y="69391"/>
                  </a:lnTo>
                  <a:lnTo>
                    <a:pt x="66395" y="74912"/>
                  </a:lnTo>
                  <a:lnTo>
                    <a:pt x="69646" y="80576"/>
                  </a:lnTo>
                  <a:lnTo>
                    <a:pt x="72806" y="86337"/>
                  </a:lnTo>
                  <a:lnTo>
                    <a:pt x="75905" y="91170"/>
                  </a:lnTo>
                  <a:lnTo>
                    <a:pt x="78963" y="95384"/>
                  </a:lnTo>
                  <a:lnTo>
                    <a:pt x="81994" y="99185"/>
                  </a:lnTo>
                  <a:lnTo>
                    <a:pt x="84014" y="102712"/>
                  </a:lnTo>
                  <a:lnTo>
                    <a:pt x="85361" y="106055"/>
                  </a:lnTo>
                  <a:lnTo>
                    <a:pt x="86260" y="109276"/>
                  </a:lnTo>
                  <a:lnTo>
                    <a:pt x="87851" y="111423"/>
                  </a:lnTo>
                  <a:lnTo>
                    <a:pt x="89903" y="112855"/>
                  </a:lnTo>
                  <a:lnTo>
                    <a:pt x="95587" y="115152"/>
                  </a:lnTo>
                  <a:lnTo>
                    <a:pt x="96052" y="114349"/>
                  </a:lnTo>
                  <a:lnTo>
                    <a:pt x="96571" y="110810"/>
                  </a:lnTo>
                  <a:lnTo>
                    <a:pt x="96949" y="107142"/>
                  </a:lnTo>
                  <a:lnTo>
                    <a:pt x="96974" y="102153"/>
                  </a:lnTo>
                  <a:lnTo>
                    <a:pt x="95986" y="100721"/>
                  </a:lnTo>
                  <a:lnTo>
                    <a:pt x="94335" y="99767"/>
                  </a:lnTo>
                  <a:lnTo>
                    <a:pt x="92242" y="99131"/>
                  </a:lnTo>
                  <a:lnTo>
                    <a:pt x="90847" y="99699"/>
                  </a:lnTo>
                  <a:lnTo>
                    <a:pt x="89916" y="101070"/>
                  </a:lnTo>
                  <a:lnTo>
                    <a:pt x="89295" y="102976"/>
                  </a:lnTo>
                  <a:lnTo>
                    <a:pt x="89875" y="104247"/>
                  </a:lnTo>
                  <a:lnTo>
                    <a:pt x="91253" y="105094"/>
                  </a:lnTo>
                  <a:lnTo>
                    <a:pt x="96985" y="106789"/>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7" name="SMARTInkAnnotation11"/>
            <p:cNvSpPr/>
            <p:nvPr/>
          </p:nvSpPr>
          <p:spPr>
            <a:xfrm>
              <a:off x="4241723" y="1957115"/>
              <a:ext cx="93966" cy="194367"/>
            </a:xfrm>
            <a:custGeom>
              <a:avLst/>
              <a:gdLst/>
              <a:ahLst/>
              <a:cxnLst/>
              <a:rect l="0" t="0" r="0" b="0"/>
              <a:pathLst>
                <a:path w="93966" h="194367">
                  <a:moveTo>
                    <a:pt x="26668" y="60994"/>
                  </a:moveTo>
                  <a:lnTo>
                    <a:pt x="26668" y="56254"/>
                  </a:lnTo>
                  <a:lnTo>
                    <a:pt x="25675" y="52873"/>
                  </a:lnTo>
                  <a:lnTo>
                    <a:pt x="24022" y="48635"/>
                  </a:lnTo>
                  <a:lnTo>
                    <a:pt x="21927" y="43825"/>
                  </a:lnTo>
                  <a:lnTo>
                    <a:pt x="19539" y="39626"/>
                  </a:lnTo>
                  <a:lnTo>
                    <a:pt x="16954" y="35835"/>
                  </a:lnTo>
                  <a:lnTo>
                    <a:pt x="14239" y="32315"/>
                  </a:lnTo>
                  <a:lnTo>
                    <a:pt x="12428" y="27984"/>
                  </a:lnTo>
                  <a:lnTo>
                    <a:pt x="11222" y="23113"/>
                  </a:lnTo>
                  <a:lnTo>
                    <a:pt x="10417" y="17881"/>
                  </a:lnTo>
                  <a:lnTo>
                    <a:pt x="8888" y="14393"/>
                  </a:lnTo>
                  <a:lnTo>
                    <a:pt x="6878" y="12067"/>
                  </a:lnTo>
                  <a:lnTo>
                    <a:pt x="4544" y="10517"/>
                  </a:lnTo>
                  <a:lnTo>
                    <a:pt x="2989" y="8491"/>
                  </a:lnTo>
                  <a:lnTo>
                    <a:pt x="1952" y="6148"/>
                  </a:lnTo>
                  <a:lnTo>
                    <a:pt x="288" y="0"/>
                  </a:lnTo>
                  <a:lnTo>
                    <a:pt x="151" y="488"/>
                  </a:lnTo>
                  <a:lnTo>
                    <a:pt x="0" y="3676"/>
                  </a:lnTo>
                  <a:lnTo>
                    <a:pt x="951" y="6907"/>
                  </a:lnTo>
                  <a:lnTo>
                    <a:pt x="2578" y="11046"/>
                  </a:lnTo>
                  <a:lnTo>
                    <a:pt x="4655" y="15789"/>
                  </a:lnTo>
                  <a:lnTo>
                    <a:pt x="7032" y="21928"/>
                  </a:lnTo>
                  <a:lnTo>
                    <a:pt x="12318" y="36686"/>
                  </a:lnTo>
                  <a:lnTo>
                    <a:pt x="16109" y="44789"/>
                  </a:lnTo>
                  <a:lnTo>
                    <a:pt x="20621" y="53167"/>
                  </a:lnTo>
                  <a:lnTo>
                    <a:pt x="25613" y="61729"/>
                  </a:lnTo>
                  <a:lnTo>
                    <a:pt x="29933" y="71406"/>
                  </a:lnTo>
                  <a:lnTo>
                    <a:pt x="33806" y="81826"/>
                  </a:lnTo>
                  <a:lnTo>
                    <a:pt x="37379" y="92742"/>
                  </a:lnTo>
                  <a:lnTo>
                    <a:pt x="41746" y="102995"/>
                  </a:lnTo>
                  <a:lnTo>
                    <a:pt x="46642" y="112807"/>
                  </a:lnTo>
                  <a:lnTo>
                    <a:pt x="56381" y="130655"/>
                  </a:lnTo>
                  <a:lnTo>
                    <a:pt x="67442" y="151859"/>
                  </a:lnTo>
                  <a:lnTo>
                    <a:pt x="73894" y="164548"/>
                  </a:lnTo>
                  <a:lnTo>
                    <a:pt x="77004" y="169718"/>
                  </a:lnTo>
                  <a:lnTo>
                    <a:pt x="80069" y="174156"/>
                  </a:lnTo>
                  <a:lnTo>
                    <a:pt x="83104" y="178107"/>
                  </a:lnTo>
                  <a:lnTo>
                    <a:pt x="85128" y="181734"/>
                  </a:lnTo>
                  <a:lnTo>
                    <a:pt x="86477" y="185143"/>
                  </a:lnTo>
                  <a:lnTo>
                    <a:pt x="87377" y="188409"/>
                  </a:lnTo>
                  <a:lnTo>
                    <a:pt x="88968" y="190586"/>
                  </a:lnTo>
                  <a:lnTo>
                    <a:pt x="91022" y="192037"/>
                  </a:lnTo>
                  <a:lnTo>
                    <a:pt x="93383" y="193005"/>
                  </a:lnTo>
                  <a:lnTo>
                    <a:pt x="93965" y="193649"/>
                  </a:lnTo>
                  <a:lnTo>
                    <a:pt x="93361" y="194079"/>
                  </a:lnTo>
                  <a:lnTo>
                    <a:pt x="91966" y="194366"/>
                  </a:lnTo>
                  <a:lnTo>
                    <a:pt x="91036" y="193565"/>
                  </a:lnTo>
                  <a:lnTo>
                    <a:pt x="90416" y="192039"/>
                  </a:lnTo>
                  <a:lnTo>
                    <a:pt x="89727" y="187697"/>
                  </a:lnTo>
                  <a:lnTo>
                    <a:pt x="89420" y="182460"/>
                  </a:lnTo>
                  <a:lnTo>
                    <a:pt x="89284" y="176826"/>
                  </a:lnTo>
                  <a:lnTo>
                    <a:pt x="89175" y="168151"/>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9" name="SMARTInkAnnotation12"/>
            <p:cNvSpPr/>
            <p:nvPr/>
          </p:nvSpPr>
          <p:spPr>
            <a:xfrm>
              <a:off x="4384477" y="2080617"/>
              <a:ext cx="26790" cy="53547"/>
            </a:xfrm>
            <a:custGeom>
              <a:avLst/>
              <a:gdLst/>
              <a:ahLst/>
              <a:cxnLst/>
              <a:rect l="0" t="0" r="0" b="0"/>
              <a:pathLst>
                <a:path w="26790" h="53547">
                  <a:moveTo>
                    <a:pt x="0" y="44649"/>
                  </a:moveTo>
                  <a:lnTo>
                    <a:pt x="8897" y="53546"/>
                  </a:lnTo>
                  <a:lnTo>
                    <a:pt x="8926" y="41147"/>
                  </a:lnTo>
                  <a:lnTo>
                    <a:pt x="9919" y="37353"/>
                  </a:lnTo>
                  <a:lnTo>
                    <a:pt x="11574" y="32840"/>
                  </a:lnTo>
                  <a:lnTo>
                    <a:pt x="13669" y="27846"/>
                  </a:lnTo>
                  <a:lnTo>
                    <a:pt x="16057" y="22533"/>
                  </a:lnTo>
                  <a:lnTo>
                    <a:pt x="26789"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0" name="SMARTInkAnnotation13"/>
            <p:cNvSpPr/>
            <p:nvPr/>
          </p:nvSpPr>
          <p:spPr>
            <a:xfrm>
              <a:off x="4411266" y="1868903"/>
              <a:ext cx="180621" cy="226108"/>
            </a:xfrm>
            <a:custGeom>
              <a:avLst/>
              <a:gdLst/>
              <a:ahLst/>
              <a:cxnLst/>
              <a:rect l="0" t="0" r="0" b="0"/>
              <a:pathLst>
                <a:path w="180621" h="226108">
                  <a:moveTo>
                    <a:pt x="80367" y="104558"/>
                  </a:moveTo>
                  <a:lnTo>
                    <a:pt x="85107" y="95077"/>
                  </a:lnTo>
                  <a:lnTo>
                    <a:pt x="86503" y="91292"/>
                  </a:lnTo>
                  <a:lnTo>
                    <a:pt x="88055" y="84441"/>
                  </a:lnTo>
                  <a:lnTo>
                    <a:pt x="87476" y="81224"/>
                  </a:lnTo>
                  <a:lnTo>
                    <a:pt x="84188" y="75005"/>
                  </a:lnTo>
                  <a:lnTo>
                    <a:pt x="81922" y="72950"/>
                  </a:lnTo>
                  <a:lnTo>
                    <a:pt x="79419" y="71580"/>
                  </a:lnTo>
                  <a:lnTo>
                    <a:pt x="76759" y="70666"/>
                  </a:lnTo>
                  <a:lnTo>
                    <a:pt x="73992" y="71049"/>
                  </a:lnTo>
                  <a:lnTo>
                    <a:pt x="71156" y="72297"/>
                  </a:lnTo>
                  <a:lnTo>
                    <a:pt x="68273" y="74121"/>
                  </a:lnTo>
                  <a:lnTo>
                    <a:pt x="64367" y="78313"/>
                  </a:lnTo>
                  <a:lnTo>
                    <a:pt x="59779" y="84085"/>
                  </a:lnTo>
                  <a:lnTo>
                    <a:pt x="54735" y="90909"/>
                  </a:lnTo>
                  <a:lnTo>
                    <a:pt x="50380" y="98435"/>
                  </a:lnTo>
                  <a:lnTo>
                    <a:pt x="46485" y="106429"/>
                  </a:lnTo>
                  <a:lnTo>
                    <a:pt x="42896" y="114735"/>
                  </a:lnTo>
                  <a:lnTo>
                    <a:pt x="39511" y="124241"/>
                  </a:lnTo>
                  <a:lnTo>
                    <a:pt x="36263" y="134547"/>
                  </a:lnTo>
                  <a:lnTo>
                    <a:pt x="33105" y="145387"/>
                  </a:lnTo>
                  <a:lnTo>
                    <a:pt x="31991" y="155590"/>
                  </a:lnTo>
                  <a:lnTo>
                    <a:pt x="32242" y="165368"/>
                  </a:lnTo>
                  <a:lnTo>
                    <a:pt x="33400" y="174864"/>
                  </a:lnTo>
                  <a:lnTo>
                    <a:pt x="34174" y="183178"/>
                  </a:lnTo>
                  <a:lnTo>
                    <a:pt x="34688" y="190706"/>
                  </a:lnTo>
                  <a:lnTo>
                    <a:pt x="35032" y="197708"/>
                  </a:lnTo>
                  <a:lnTo>
                    <a:pt x="38237" y="204362"/>
                  </a:lnTo>
                  <a:lnTo>
                    <a:pt x="43350" y="210781"/>
                  </a:lnTo>
                  <a:lnTo>
                    <a:pt x="49736" y="217045"/>
                  </a:lnTo>
                  <a:lnTo>
                    <a:pt x="56970" y="221221"/>
                  </a:lnTo>
                  <a:lnTo>
                    <a:pt x="64769" y="224005"/>
                  </a:lnTo>
                  <a:lnTo>
                    <a:pt x="72945" y="225861"/>
                  </a:lnTo>
                  <a:lnTo>
                    <a:pt x="82364" y="226107"/>
                  </a:lnTo>
                  <a:lnTo>
                    <a:pt x="92612" y="225278"/>
                  </a:lnTo>
                  <a:lnTo>
                    <a:pt x="103413" y="223733"/>
                  </a:lnTo>
                  <a:lnTo>
                    <a:pt x="113590" y="220719"/>
                  </a:lnTo>
                  <a:lnTo>
                    <a:pt x="123352" y="216725"/>
                  </a:lnTo>
                  <a:lnTo>
                    <a:pt x="132836" y="212078"/>
                  </a:lnTo>
                  <a:lnTo>
                    <a:pt x="142136" y="206996"/>
                  </a:lnTo>
                  <a:lnTo>
                    <a:pt x="151312" y="201623"/>
                  </a:lnTo>
                  <a:lnTo>
                    <a:pt x="160405" y="196057"/>
                  </a:lnTo>
                  <a:lnTo>
                    <a:pt x="167460" y="189370"/>
                  </a:lnTo>
                  <a:lnTo>
                    <a:pt x="173156" y="181935"/>
                  </a:lnTo>
                  <a:lnTo>
                    <a:pt x="177945" y="174002"/>
                  </a:lnTo>
                  <a:lnTo>
                    <a:pt x="180145" y="163752"/>
                  </a:lnTo>
                  <a:lnTo>
                    <a:pt x="180620" y="151958"/>
                  </a:lnTo>
                  <a:lnTo>
                    <a:pt x="179944" y="139135"/>
                  </a:lnTo>
                  <a:lnTo>
                    <a:pt x="177510" y="125625"/>
                  </a:lnTo>
                  <a:lnTo>
                    <a:pt x="173902" y="111657"/>
                  </a:lnTo>
                  <a:lnTo>
                    <a:pt x="169513" y="97384"/>
                  </a:lnTo>
                  <a:lnTo>
                    <a:pt x="162618" y="83901"/>
                  </a:lnTo>
                  <a:lnTo>
                    <a:pt x="154052" y="70942"/>
                  </a:lnTo>
                  <a:lnTo>
                    <a:pt x="144373" y="58335"/>
                  </a:lnTo>
                  <a:lnTo>
                    <a:pt x="133952" y="46954"/>
                  </a:lnTo>
                  <a:lnTo>
                    <a:pt x="123035" y="36389"/>
                  </a:lnTo>
                  <a:lnTo>
                    <a:pt x="111789" y="26370"/>
                  </a:lnTo>
                  <a:lnTo>
                    <a:pt x="100322" y="17706"/>
                  </a:lnTo>
                  <a:lnTo>
                    <a:pt x="88710" y="9946"/>
                  </a:lnTo>
                  <a:lnTo>
                    <a:pt x="76999" y="2788"/>
                  </a:lnTo>
                  <a:lnTo>
                    <a:pt x="65223" y="0"/>
                  </a:lnTo>
                  <a:lnTo>
                    <a:pt x="53404" y="126"/>
                  </a:lnTo>
                  <a:lnTo>
                    <a:pt x="41556" y="2195"/>
                  </a:lnTo>
                  <a:lnTo>
                    <a:pt x="31672" y="5558"/>
                  </a:lnTo>
                  <a:lnTo>
                    <a:pt x="23099" y="9784"/>
                  </a:lnTo>
                  <a:lnTo>
                    <a:pt x="15399" y="14586"/>
                  </a:lnTo>
                  <a:lnTo>
                    <a:pt x="10266" y="21757"/>
                  </a:lnTo>
                  <a:lnTo>
                    <a:pt x="6843" y="30505"/>
                  </a:lnTo>
                  <a:lnTo>
                    <a:pt x="0" y="5991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1" name="SMARTInkAnnotation14"/>
            <p:cNvSpPr/>
            <p:nvPr/>
          </p:nvSpPr>
          <p:spPr>
            <a:xfrm>
              <a:off x="5019725" y="2607469"/>
              <a:ext cx="2889582" cy="2374927"/>
            </a:xfrm>
            <a:custGeom>
              <a:avLst/>
              <a:gdLst/>
              <a:ahLst/>
              <a:cxnLst/>
              <a:rect l="0" t="0" r="0" b="0"/>
              <a:pathLst>
                <a:path w="2889582" h="2374927">
                  <a:moveTo>
                    <a:pt x="7689" y="0"/>
                  </a:moveTo>
                  <a:lnTo>
                    <a:pt x="0" y="7688"/>
                  </a:lnTo>
                  <a:lnTo>
                    <a:pt x="579" y="8102"/>
                  </a:lnTo>
                  <a:lnTo>
                    <a:pt x="3867" y="8562"/>
                  </a:lnTo>
                  <a:lnTo>
                    <a:pt x="6133" y="9676"/>
                  </a:lnTo>
                  <a:lnTo>
                    <a:pt x="83045" y="59166"/>
                  </a:lnTo>
                  <a:lnTo>
                    <a:pt x="162178" y="115830"/>
                  </a:lnTo>
                  <a:lnTo>
                    <a:pt x="243625" y="177661"/>
                  </a:lnTo>
                  <a:lnTo>
                    <a:pt x="312413" y="228257"/>
                  </a:lnTo>
                  <a:lnTo>
                    <a:pt x="385712" y="284590"/>
                  </a:lnTo>
                  <a:lnTo>
                    <a:pt x="463985" y="341630"/>
                  </a:lnTo>
                  <a:lnTo>
                    <a:pt x="543731" y="407810"/>
                  </a:lnTo>
                  <a:lnTo>
                    <a:pt x="597164" y="458069"/>
                  </a:lnTo>
                  <a:lnTo>
                    <a:pt x="764922" y="622518"/>
                  </a:lnTo>
                  <a:lnTo>
                    <a:pt x="883033" y="734374"/>
                  </a:lnTo>
                  <a:lnTo>
                    <a:pt x="943425" y="792716"/>
                  </a:lnTo>
                  <a:lnTo>
                    <a:pt x="1006648" y="851719"/>
                  </a:lnTo>
                  <a:lnTo>
                    <a:pt x="1071126" y="908369"/>
                  </a:lnTo>
                  <a:lnTo>
                    <a:pt x="1136164" y="964306"/>
                  </a:lnTo>
                  <a:lnTo>
                    <a:pt x="1201450" y="1022239"/>
                  </a:lnTo>
                  <a:lnTo>
                    <a:pt x="1266846" y="1083706"/>
                  </a:lnTo>
                  <a:lnTo>
                    <a:pt x="1334275" y="1146413"/>
                  </a:lnTo>
                  <a:lnTo>
                    <a:pt x="1407239" y="1207355"/>
                  </a:lnTo>
                  <a:lnTo>
                    <a:pt x="1766795" y="1505129"/>
                  </a:lnTo>
                  <a:lnTo>
                    <a:pt x="1950166" y="1647277"/>
                  </a:lnTo>
                  <a:lnTo>
                    <a:pt x="2095415" y="1758217"/>
                  </a:lnTo>
                  <a:lnTo>
                    <a:pt x="2263292" y="1892971"/>
                  </a:lnTo>
                  <a:lnTo>
                    <a:pt x="2326481" y="1946617"/>
                  </a:lnTo>
                  <a:lnTo>
                    <a:pt x="2470722" y="2072489"/>
                  </a:lnTo>
                  <a:lnTo>
                    <a:pt x="2551195" y="2137630"/>
                  </a:lnTo>
                  <a:lnTo>
                    <a:pt x="2624759" y="2194082"/>
                  </a:lnTo>
                  <a:lnTo>
                    <a:pt x="2709695" y="2255459"/>
                  </a:lnTo>
                  <a:lnTo>
                    <a:pt x="2794075" y="2317256"/>
                  </a:lnTo>
                  <a:lnTo>
                    <a:pt x="2856390" y="2365792"/>
                  </a:lnTo>
                  <a:lnTo>
                    <a:pt x="2869877" y="2371072"/>
                  </a:lnTo>
                  <a:lnTo>
                    <a:pt x="2889581" y="2374926"/>
                  </a:lnTo>
                  <a:lnTo>
                    <a:pt x="2885620" y="2367195"/>
                  </a:lnTo>
                  <a:lnTo>
                    <a:pt x="2874119" y="234850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2" name="SMARTInkAnnotation15"/>
            <p:cNvSpPr/>
            <p:nvPr/>
          </p:nvSpPr>
          <p:spPr>
            <a:xfrm>
              <a:off x="5358359" y="2169964"/>
              <a:ext cx="222697" cy="366068"/>
            </a:xfrm>
            <a:custGeom>
              <a:avLst/>
              <a:gdLst/>
              <a:ahLst/>
              <a:cxnLst/>
              <a:rect l="0" t="0" r="0" b="0"/>
              <a:pathLst>
                <a:path w="222697" h="366068">
                  <a:moveTo>
                    <a:pt x="186977" y="366067"/>
                  </a:moveTo>
                  <a:lnTo>
                    <a:pt x="182237" y="361327"/>
                  </a:lnTo>
                  <a:lnTo>
                    <a:pt x="179848" y="359930"/>
                  </a:lnTo>
                  <a:lnTo>
                    <a:pt x="174548" y="358379"/>
                  </a:lnTo>
                  <a:lnTo>
                    <a:pt x="168885" y="355044"/>
                  </a:lnTo>
                  <a:lnTo>
                    <a:pt x="162069" y="350253"/>
                  </a:lnTo>
                  <a:lnTo>
                    <a:pt x="157473" y="347588"/>
                  </a:lnTo>
                  <a:lnTo>
                    <a:pt x="152425" y="344818"/>
                  </a:lnTo>
                  <a:lnTo>
                    <a:pt x="147075" y="339995"/>
                  </a:lnTo>
                  <a:lnTo>
                    <a:pt x="141524" y="333803"/>
                  </a:lnTo>
                  <a:lnTo>
                    <a:pt x="135839" y="326698"/>
                  </a:lnTo>
                  <a:lnTo>
                    <a:pt x="130065" y="318985"/>
                  </a:lnTo>
                  <a:lnTo>
                    <a:pt x="118357" y="302478"/>
                  </a:lnTo>
                  <a:lnTo>
                    <a:pt x="110472" y="292916"/>
                  </a:lnTo>
                  <a:lnTo>
                    <a:pt x="101248" y="282574"/>
                  </a:lnTo>
                  <a:lnTo>
                    <a:pt x="91129" y="271709"/>
                  </a:lnTo>
                  <a:lnTo>
                    <a:pt x="82398" y="261490"/>
                  </a:lnTo>
                  <a:lnTo>
                    <a:pt x="74594" y="251701"/>
                  </a:lnTo>
                  <a:lnTo>
                    <a:pt x="67407" y="242198"/>
                  </a:lnTo>
                  <a:lnTo>
                    <a:pt x="59638" y="232886"/>
                  </a:lnTo>
                  <a:lnTo>
                    <a:pt x="51482" y="223702"/>
                  </a:lnTo>
                  <a:lnTo>
                    <a:pt x="43069" y="214602"/>
                  </a:lnTo>
                  <a:lnTo>
                    <a:pt x="36468" y="206552"/>
                  </a:lnTo>
                  <a:lnTo>
                    <a:pt x="31075" y="199200"/>
                  </a:lnTo>
                  <a:lnTo>
                    <a:pt x="26488" y="192315"/>
                  </a:lnTo>
                  <a:lnTo>
                    <a:pt x="22437" y="186732"/>
                  </a:lnTo>
                  <a:lnTo>
                    <a:pt x="18745" y="182018"/>
                  </a:lnTo>
                  <a:lnTo>
                    <a:pt x="11996" y="174135"/>
                  </a:lnTo>
                  <a:lnTo>
                    <a:pt x="5690" y="167324"/>
                  </a:lnTo>
                  <a:lnTo>
                    <a:pt x="3611" y="163126"/>
                  </a:lnTo>
                  <a:lnTo>
                    <a:pt x="1301" y="153171"/>
                  </a:lnTo>
                  <a:lnTo>
                    <a:pt x="685" y="150715"/>
                  </a:lnTo>
                  <a:lnTo>
                    <a:pt x="274" y="150069"/>
                  </a:lnTo>
                  <a:lnTo>
                    <a:pt x="0" y="150631"/>
                  </a:lnTo>
                  <a:lnTo>
                    <a:pt x="4356" y="141941"/>
                  </a:lnTo>
                  <a:lnTo>
                    <a:pt x="6691" y="136282"/>
                  </a:lnTo>
                  <a:lnTo>
                    <a:pt x="9239" y="129534"/>
                  </a:lnTo>
                  <a:lnTo>
                    <a:pt x="11930" y="122058"/>
                  </a:lnTo>
                  <a:lnTo>
                    <a:pt x="16701" y="116082"/>
                  </a:lnTo>
                  <a:lnTo>
                    <a:pt x="22858" y="111106"/>
                  </a:lnTo>
                  <a:lnTo>
                    <a:pt x="29940" y="106796"/>
                  </a:lnTo>
                  <a:lnTo>
                    <a:pt x="37637" y="100946"/>
                  </a:lnTo>
                  <a:lnTo>
                    <a:pt x="45744" y="94070"/>
                  </a:lnTo>
                  <a:lnTo>
                    <a:pt x="54127" y="86509"/>
                  </a:lnTo>
                  <a:lnTo>
                    <a:pt x="62692" y="79484"/>
                  </a:lnTo>
                  <a:lnTo>
                    <a:pt x="71377" y="72817"/>
                  </a:lnTo>
                  <a:lnTo>
                    <a:pt x="80145" y="66387"/>
                  </a:lnTo>
                  <a:lnTo>
                    <a:pt x="89959" y="60116"/>
                  </a:lnTo>
                  <a:lnTo>
                    <a:pt x="100470" y="53952"/>
                  </a:lnTo>
                  <a:lnTo>
                    <a:pt x="111446" y="47857"/>
                  </a:lnTo>
                  <a:lnTo>
                    <a:pt x="134225" y="35794"/>
                  </a:lnTo>
                  <a:lnTo>
                    <a:pt x="145856" y="29799"/>
                  </a:lnTo>
                  <a:lnTo>
                    <a:pt x="156586" y="24810"/>
                  </a:lnTo>
                  <a:lnTo>
                    <a:pt x="166717" y="20493"/>
                  </a:lnTo>
                  <a:lnTo>
                    <a:pt x="176447" y="16622"/>
                  </a:lnTo>
                  <a:lnTo>
                    <a:pt x="183925" y="13049"/>
                  </a:lnTo>
                  <a:lnTo>
                    <a:pt x="189904" y="9675"/>
                  </a:lnTo>
                  <a:lnTo>
                    <a:pt x="194881" y="6433"/>
                  </a:lnTo>
                  <a:lnTo>
                    <a:pt x="200184" y="4272"/>
                  </a:lnTo>
                  <a:lnTo>
                    <a:pt x="205703" y="2831"/>
                  </a:lnTo>
                  <a:lnTo>
                    <a:pt x="222401" y="0"/>
                  </a:lnTo>
                  <a:lnTo>
                    <a:pt x="222657" y="9670"/>
                  </a:lnTo>
                  <a:lnTo>
                    <a:pt x="222696" y="5352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3" name="SMARTInkAnnotation16"/>
            <p:cNvSpPr/>
            <p:nvPr/>
          </p:nvSpPr>
          <p:spPr>
            <a:xfrm>
              <a:off x="5679649" y="2232422"/>
              <a:ext cx="187157" cy="151438"/>
            </a:xfrm>
            <a:custGeom>
              <a:avLst/>
              <a:gdLst/>
              <a:ahLst/>
              <a:cxnLst/>
              <a:rect l="0" t="0" r="0" b="0"/>
              <a:pathLst>
                <a:path w="187157" h="151438">
                  <a:moveTo>
                    <a:pt x="8562" y="142875"/>
                  </a:moveTo>
                  <a:lnTo>
                    <a:pt x="8562" y="147615"/>
                  </a:lnTo>
                  <a:lnTo>
                    <a:pt x="7570" y="149012"/>
                  </a:lnTo>
                  <a:lnTo>
                    <a:pt x="5916" y="149943"/>
                  </a:lnTo>
                  <a:lnTo>
                    <a:pt x="873" y="151437"/>
                  </a:lnTo>
                  <a:lnTo>
                    <a:pt x="460" y="150567"/>
                  </a:lnTo>
                  <a:lnTo>
                    <a:pt x="0" y="146955"/>
                  </a:lnTo>
                  <a:lnTo>
                    <a:pt x="869" y="144603"/>
                  </a:lnTo>
                  <a:lnTo>
                    <a:pt x="2442" y="142043"/>
                  </a:lnTo>
                  <a:lnTo>
                    <a:pt x="4482" y="139343"/>
                  </a:lnTo>
                  <a:lnTo>
                    <a:pt x="6834" y="135559"/>
                  </a:lnTo>
                  <a:lnTo>
                    <a:pt x="9394" y="131053"/>
                  </a:lnTo>
                  <a:lnTo>
                    <a:pt x="12093" y="126064"/>
                  </a:lnTo>
                  <a:lnTo>
                    <a:pt x="15877" y="121746"/>
                  </a:lnTo>
                  <a:lnTo>
                    <a:pt x="20384" y="117874"/>
                  </a:lnTo>
                  <a:lnTo>
                    <a:pt x="25373" y="114302"/>
                  </a:lnTo>
                  <a:lnTo>
                    <a:pt x="30683" y="109935"/>
                  </a:lnTo>
                  <a:lnTo>
                    <a:pt x="36208" y="105040"/>
                  </a:lnTo>
                  <a:lnTo>
                    <a:pt x="41875" y="99792"/>
                  </a:lnTo>
                  <a:lnTo>
                    <a:pt x="51607" y="93317"/>
                  </a:lnTo>
                  <a:lnTo>
                    <a:pt x="64048" y="86024"/>
                  </a:lnTo>
                  <a:lnTo>
                    <a:pt x="78295" y="78185"/>
                  </a:lnTo>
                  <a:lnTo>
                    <a:pt x="84815" y="74944"/>
                  </a:lnTo>
                  <a:lnTo>
                    <a:pt x="86187" y="74767"/>
                  </a:lnTo>
                  <a:lnTo>
                    <a:pt x="84125" y="76634"/>
                  </a:lnTo>
                  <a:lnTo>
                    <a:pt x="88702" y="74902"/>
                  </a:lnTo>
                  <a:lnTo>
                    <a:pt x="97708" y="70770"/>
                  </a:lnTo>
                  <a:lnTo>
                    <a:pt x="135973" y="52234"/>
                  </a:lnTo>
                  <a:lnTo>
                    <a:pt x="142119" y="48713"/>
                  </a:lnTo>
                  <a:lnTo>
                    <a:pt x="147210" y="45374"/>
                  </a:lnTo>
                  <a:lnTo>
                    <a:pt x="151595" y="42155"/>
                  </a:lnTo>
                  <a:lnTo>
                    <a:pt x="155511" y="39017"/>
                  </a:lnTo>
                  <a:lnTo>
                    <a:pt x="159114" y="35933"/>
                  </a:lnTo>
                  <a:lnTo>
                    <a:pt x="162508" y="32885"/>
                  </a:lnTo>
                  <a:lnTo>
                    <a:pt x="165763" y="28869"/>
                  </a:lnTo>
                  <a:lnTo>
                    <a:pt x="168925" y="24207"/>
                  </a:lnTo>
                  <a:lnTo>
                    <a:pt x="172025" y="19114"/>
                  </a:lnTo>
                  <a:lnTo>
                    <a:pt x="175084" y="14727"/>
                  </a:lnTo>
                  <a:lnTo>
                    <a:pt x="178116" y="10810"/>
                  </a:lnTo>
                  <a:lnTo>
                    <a:pt x="187156"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4" name="SMARTInkAnnotation17"/>
            <p:cNvSpPr/>
            <p:nvPr/>
          </p:nvSpPr>
          <p:spPr>
            <a:xfrm>
              <a:off x="5866923" y="2055069"/>
              <a:ext cx="167726" cy="210727"/>
            </a:xfrm>
            <a:custGeom>
              <a:avLst/>
              <a:gdLst/>
              <a:ahLst/>
              <a:cxnLst/>
              <a:rect l="0" t="0" r="0" b="0"/>
              <a:pathLst>
                <a:path w="167726" h="210727">
                  <a:moveTo>
                    <a:pt x="17741" y="7689"/>
                  </a:moveTo>
                  <a:lnTo>
                    <a:pt x="10053" y="7689"/>
                  </a:lnTo>
                  <a:lnTo>
                    <a:pt x="6717" y="5043"/>
                  </a:lnTo>
                  <a:lnTo>
                    <a:pt x="1232" y="0"/>
                  </a:lnTo>
                  <a:lnTo>
                    <a:pt x="781" y="579"/>
                  </a:lnTo>
                  <a:lnTo>
                    <a:pt x="282" y="3867"/>
                  </a:lnTo>
                  <a:lnTo>
                    <a:pt x="59" y="8636"/>
                  </a:lnTo>
                  <a:lnTo>
                    <a:pt x="0" y="11297"/>
                  </a:lnTo>
                  <a:lnTo>
                    <a:pt x="1945" y="15055"/>
                  </a:lnTo>
                  <a:lnTo>
                    <a:pt x="5226" y="19545"/>
                  </a:lnTo>
                  <a:lnTo>
                    <a:pt x="9398" y="24523"/>
                  </a:lnTo>
                  <a:lnTo>
                    <a:pt x="13171" y="31810"/>
                  </a:lnTo>
                  <a:lnTo>
                    <a:pt x="16679" y="40637"/>
                  </a:lnTo>
                  <a:lnTo>
                    <a:pt x="20010" y="50490"/>
                  </a:lnTo>
                  <a:lnTo>
                    <a:pt x="25206" y="61028"/>
                  </a:lnTo>
                  <a:lnTo>
                    <a:pt x="31648" y="72021"/>
                  </a:lnTo>
                  <a:lnTo>
                    <a:pt x="38918" y="83319"/>
                  </a:lnTo>
                  <a:lnTo>
                    <a:pt x="46742" y="94820"/>
                  </a:lnTo>
                  <a:lnTo>
                    <a:pt x="84730" y="148907"/>
                  </a:lnTo>
                  <a:lnTo>
                    <a:pt x="92166" y="157397"/>
                  </a:lnTo>
                  <a:lnTo>
                    <a:pt x="100100" y="165041"/>
                  </a:lnTo>
                  <a:lnTo>
                    <a:pt x="108365" y="172121"/>
                  </a:lnTo>
                  <a:lnTo>
                    <a:pt x="115861" y="178826"/>
                  </a:lnTo>
                  <a:lnTo>
                    <a:pt x="129480" y="191568"/>
                  </a:lnTo>
                  <a:lnTo>
                    <a:pt x="143563" y="205157"/>
                  </a:lnTo>
                  <a:lnTo>
                    <a:pt x="147263" y="207795"/>
                  </a:lnTo>
                  <a:lnTo>
                    <a:pt x="150721" y="209554"/>
                  </a:lnTo>
                  <a:lnTo>
                    <a:pt x="154019" y="210726"/>
                  </a:lnTo>
                  <a:lnTo>
                    <a:pt x="157210" y="210516"/>
                  </a:lnTo>
                  <a:lnTo>
                    <a:pt x="160330" y="209383"/>
                  </a:lnTo>
                  <a:lnTo>
                    <a:pt x="163402" y="207636"/>
                  </a:lnTo>
                  <a:lnTo>
                    <a:pt x="165449" y="204487"/>
                  </a:lnTo>
                  <a:lnTo>
                    <a:pt x="166815" y="200403"/>
                  </a:lnTo>
                  <a:lnTo>
                    <a:pt x="167725" y="195696"/>
                  </a:lnTo>
                  <a:lnTo>
                    <a:pt x="167339" y="190574"/>
                  </a:lnTo>
                  <a:lnTo>
                    <a:pt x="166091" y="185175"/>
                  </a:lnTo>
                  <a:lnTo>
                    <a:pt x="160616" y="168423"/>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5" name="SMARTInkAnnotation18"/>
            <p:cNvSpPr/>
            <p:nvPr/>
          </p:nvSpPr>
          <p:spPr>
            <a:xfrm>
              <a:off x="6045398" y="2003701"/>
              <a:ext cx="114058" cy="207071"/>
            </a:xfrm>
            <a:custGeom>
              <a:avLst/>
              <a:gdLst/>
              <a:ahLst/>
              <a:cxnLst/>
              <a:rect l="0" t="0" r="0" b="0"/>
              <a:pathLst>
                <a:path w="114058" h="207071">
                  <a:moveTo>
                    <a:pt x="0" y="103705"/>
                  </a:moveTo>
                  <a:lnTo>
                    <a:pt x="4740" y="94224"/>
                  </a:lnTo>
                  <a:lnTo>
                    <a:pt x="6137" y="88455"/>
                  </a:lnTo>
                  <a:lnTo>
                    <a:pt x="7068" y="81632"/>
                  </a:lnTo>
                  <a:lnTo>
                    <a:pt x="7689" y="74107"/>
                  </a:lnTo>
                  <a:lnTo>
                    <a:pt x="9095" y="67106"/>
                  </a:lnTo>
                  <a:lnTo>
                    <a:pt x="11025" y="60454"/>
                  </a:lnTo>
                  <a:lnTo>
                    <a:pt x="13303" y="54035"/>
                  </a:lnTo>
                  <a:lnTo>
                    <a:pt x="14821" y="48764"/>
                  </a:lnTo>
                  <a:lnTo>
                    <a:pt x="15834" y="44257"/>
                  </a:lnTo>
                  <a:lnTo>
                    <a:pt x="16509" y="40261"/>
                  </a:lnTo>
                  <a:lnTo>
                    <a:pt x="16960" y="35612"/>
                  </a:lnTo>
                  <a:lnTo>
                    <a:pt x="17259" y="30529"/>
                  </a:lnTo>
                  <a:lnTo>
                    <a:pt x="17460" y="25155"/>
                  </a:lnTo>
                  <a:lnTo>
                    <a:pt x="16601" y="21573"/>
                  </a:lnTo>
                  <a:lnTo>
                    <a:pt x="15036" y="19185"/>
                  </a:lnTo>
                  <a:lnTo>
                    <a:pt x="13001" y="17592"/>
                  </a:lnTo>
                  <a:lnTo>
                    <a:pt x="11644" y="17523"/>
                  </a:lnTo>
                  <a:lnTo>
                    <a:pt x="10740" y="18469"/>
                  </a:lnTo>
                  <a:lnTo>
                    <a:pt x="10136" y="20092"/>
                  </a:lnTo>
                  <a:lnTo>
                    <a:pt x="9466" y="24541"/>
                  </a:lnTo>
                  <a:lnTo>
                    <a:pt x="9288" y="27117"/>
                  </a:lnTo>
                  <a:lnTo>
                    <a:pt x="8177" y="31810"/>
                  </a:lnTo>
                  <a:lnTo>
                    <a:pt x="6443" y="37916"/>
                  </a:lnTo>
                  <a:lnTo>
                    <a:pt x="4296" y="44963"/>
                  </a:lnTo>
                  <a:lnTo>
                    <a:pt x="2863" y="53630"/>
                  </a:lnTo>
                  <a:lnTo>
                    <a:pt x="1909" y="63376"/>
                  </a:lnTo>
                  <a:lnTo>
                    <a:pt x="1273" y="73843"/>
                  </a:lnTo>
                  <a:lnTo>
                    <a:pt x="565" y="96055"/>
                  </a:lnTo>
                  <a:lnTo>
                    <a:pt x="378" y="107535"/>
                  </a:lnTo>
                  <a:lnTo>
                    <a:pt x="1243" y="119157"/>
                  </a:lnTo>
                  <a:lnTo>
                    <a:pt x="2814" y="130873"/>
                  </a:lnTo>
                  <a:lnTo>
                    <a:pt x="4852" y="142653"/>
                  </a:lnTo>
                  <a:lnTo>
                    <a:pt x="9188" y="153483"/>
                  </a:lnTo>
                  <a:lnTo>
                    <a:pt x="15055" y="163679"/>
                  </a:lnTo>
                  <a:lnTo>
                    <a:pt x="21943" y="173454"/>
                  </a:lnTo>
                  <a:lnTo>
                    <a:pt x="28520" y="181954"/>
                  </a:lnTo>
                  <a:lnTo>
                    <a:pt x="34889" y="189605"/>
                  </a:lnTo>
                  <a:lnTo>
                    <a:pt x="41118" y="196691"/>
                  </a:lnTo>
                  <a:lnTo>
                    <a:pt x="47256" y="201414"/>
                  </a:lnTo>
                  <a:lnTo>
                    <a:pt x="53332" y="204563"/>
                  </a:lnTo>
                  <a:lnTo>
                    <a:pt x="59367" y="206663"/>
                  </a:lnTo>
                  <a:lnTo>
                    <a:pt x="66367" y="207070"/>
                  </a:lnTo>
                  <a:lnTo>
                    <a:pt x="74011" y="206350"/>
                  </a:lnTo>
                  <a:lnTo>
                    <a:pt x="82082" y="204877"/>
                  </a:lnTo>
                  <a:lnTo>
                    <a:pt x="88456" y="202903"/>
                  </a:lnTo>
                  <a:lnTo>
                    <a:pt x="93698" y="200595"/>
                  </a:lnTo>
                  <a:lnTo>
                    <a:pt x="98184" y="198064"/>
                  </a:lnTo>
                  <a:lnTo>
                    <a:pt x="102167" y="193400"/>
                  </a:lnTo>
                  <a:lnTo>
                    <a:pt x="105815" y="187314"/>
                  </a:lnTo>
                  <a:lnTo>
                    <a:pt x="109238" y="180280"/>
                  </a:lnTo>
                  <a:lnTo>
                    <a:pt x="111521" y="172615"/>
                  </a:lnTo>
                  <a:lnTo>
                    <a:pt x="113043" y="164528"/>
                  </a:lnTo>
                  <a:lnTo>
                    <a:pt x="114057" y="156160"/>
                  </a:lnTo>
                  <a:lnTo>
                    <a:pt x="113741" y="146613"/>
                  </a:lnTo>
                  <a:lnTo>
                    <a:pt x="112538" y="136279"/>
                  </a:lnTo>
                  <a:lnTo>
                    <a:pt x="110744" y="125421"/>
                  </a:lnTo>
                  <a:lnTo>
                    <a:pt x="105580" y="110245"/>
                  </a:lnTo>
                  <a:lnTo>
                    <a:pt x="98168" y="92190"/>
                  </a:lnTo>
                  <a:lnTo>
                    <a:pt x="89257" y="72216"/>
                  </a:lnTo>
                  <a:lnTo>
                    <a:pt x="86294" y="62869"/>
                  </a:lnTo>
                  <a:lnTo>
                    <a:pt x="87295" y="60606"/>
                  </a:lnTo>
                  <a:lnTo>
                    <a:pt x="90939" y="63066"/>
                  </a:lnTo>
                  <a:lnTo>
                    <a:pt x="88407" y="57761"/>
                  </a:lnTo>
                  <a:lnTo>
                    <a:pt x="81759" y="47279"/>
                  </a:lnTo>
                  <a:lnTo>
                    <a:pt x="72365" y="33345"/>
                  </a:lnTo>
                  <a:lnTo>
                    <a:pt x="65111" y="23064"/>
                  </a:lnTo>
                  <a:lnTo>
                    <a:pt x="59282" y="15218"/>
                  </a:lnTo>
                  <a:lnTo>
                    <a:pt x="54404" y="8995"/>
                  </a:lnTo>
                  <a:lnTo>
                    <a:pt x="49168" y="4846"/>
                  </a:lnTo>
                  <a:lnTo>
                    <a:pt x="43692" y="2081"/>
                  </a:lnTo>
                  <a:lnTo>
                    <a:pt x="38058" y="237"/>
                  </a:lnTo>
                  <a:lnTo>
                    <a:pt x="33310" y="0"/>
                  </a:lnTo>
                  <a:lnTo>
                    <a:pt x="29152" y="834"/>
                  </a:lnTo>
                  <a:lnTo>
                    <a:pt x="25388" y="2382"/>
                  </a:lnTo>
                  <a:lnTo>
                    <a:pt x="21886" y="6391"/>
                  </a:lnTo>
                  <a:lnTo>
                    <a:pt x="18560" y="12040"/>
                  </a:lnTo>
                  <a:lnTo>
                    <a:pt x="15350" y="18783"/>
                  </a:lnTo>
                  <a:lnTo>
                    <a:pt x="13210" y="26254"/>
                  </a:lnTo>
                  <a:lnTo>
                    <a:pt x="11783" y="34212"/>
                  </a:lnTo>
                  <a:lnTo>
                    <a:pt x="8930" y="59057"/>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6" name="SMARTInkAnnotation19"/>
            <p:cNvSpPr/>
            <p:nvPr/>
          </p:nvSpPr>
          <p:spPr>
            <a:xfrm>
              <a:off x="6107906" y="2303859"/>
              <a:ext cx="17751" cy="26777"/>
            </a:xfrm>
            <a:custGeom>
              <a:avLst/>
              <a:gdLst/>
              <a:ahLst/>
              <a:cxnLst/>
              <a:rect l="0" t="0" r="0" b="0"/>
              <a:pathLst>
                <a:path w="17751" h="26777">
                  <a:moveTo>
                    <a:pt x="8930" y="0"/>
                  </a:moveTo>
                  <a:lnTo>
                    <a:pt x="13670" y="4741"/>
                  </a:lnTo>
                  <a:lnTo>
                    <a:pt x="15066" y="7129"/>
                  </a:lnTo>
                  <a:lnTo>
                    <a:pt x="15997" y="9714"/>
                  </a:lnTo>
                  <a:lnTo>
                    <a:pt x="16618" y="12429"/>
                  </a:lnTo>
                  <a:lnTo>
                    <a:pt x="17033" y="15232"/>
                  </a:lnTo>
                  <a:lnTo>
                    <a:pt x="17308" y="18092"/>
                  </a:lnTo>
                  <a:lnTo>
                    <a:pt x="17492" y="20991"/>
                  </a:lnTo>
                  <a:lnTo>
                    <a:pt x="16622" y="22924"/>
                  </a:lnTo>
                  <a:lnTo>
                    <a:pt x="15049" y="24212"/>
                  </a:lnTo>
                  <a:lnTo>
                    <a:pt x="8961" y="26776"/>
                  </a:lnTo>
                  <a:lnTo>
                    <a:pt x="8932" y="19100"/>
                  </a:lnTo>
                  <a:lnTo>
                    <a:pt x="9924" y="18686"/>
                  </a:lnTo>
                  <a:lnTo>
                    <a:pt x="11577" y="18411"/>
                  </a:lnTo>
                  <a:lnTo>
                    <a:pt x="17750" y="17869"/>
                  </a:lnTo>
                  <a:lnTo>
                    <a:pt x="15165" y="15218"/>
                  </a:lnTo>
                  <a:lnTo>
                    <a:pt x="0"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1" name="Rectangle 3"/>
          <p:cNvSpPr>
            <a:spLocks noGrp="1" noChangeArrowheads="1"/>
          </p:cNvSpPr>
          <p:nvPr>
            <p:ph type="body" idx="1"/>
          </p:nvPr>
        </p:nvSpPr>
        <p:spPr>
          <a:xfrm>
            <a:off x="457200" y="1600201"/>
            <a:ext cx="8229600" cy="2743199"/>
          </a:xfrm>
        </p:spPr>
        <p:txBody>
          <a:bodyPr/>
          <a:lstStyle/>
          <a:p>
            <a:r>
              <a:rPr lang="en-US" sz="3000" dirty="0"/>
              <a:t>What is the probability that a “lucky result” was obtained?</a:t>
            </a:r>
          </a:p>
          <a:p>
            <a:endParaRPr lang="en-US" sz="800" dirty="0"/>
          </a:p>
          <a:p>
            <a:r>
              <a:rPr lang="en-US" sz="3000" dirty="0"/>
              <a:t>The probability is calculated using the Student’s t statistic.</a:t>
            </a:r>
          </a:p>
          <a:p>
            <a:pPr>
              <a:buFontTx/>
              <a:buNone/>
            </a:pPr>
            <a:endParaRPr lang="en-US" sz="3000" dirty="0"/>
          </a:p>
          <a:p>
            <a:pPr>
              <a:buFontTx/>
              <a:buNone/>
            </a:pPr>
            <a:endParaRPr lang="en-US" sz="3000" dirty="0"/>
          </a:p>
          <a:p>
            <a:pPr>
              <a:buFontTx/>
              <a:buNone/>
            </a:pPr>
            <a:endParaRPr lang="en-US" sz="3000" dirty="0"/>
          </a:p>
          <a:p>
            <a:pPr>
              <a:buFontTx/>
              <a:buNone/>
            </a:pPr>
            <a:endParaRPr lang="en-US" sz="800" dirty="0"/>
          </a:p>
        </p:txBody>
      </p:sp>
      <p:pic>
        <p:nvPicPr>
          <p:cNvPr id="299012" name="Picture 4" descr="r_sig"/>
          <p:cNvPicPr>
            <a:picLocks noChangeAspect="1" noChangeArrowheads="1"/>
          </p:cNvPicPr>
          <p:nvPr/>
        </p:nvPicPr>
        <p:blipFill>
          <a:blip r:embed="rId2" cstate="print"/>
          <a:srcRect/>
          <a:stretch>
            <a:fillRect/>
          </a:stretch>
        </p:blipFill>
        <p:spPr bwMode="auto">
          <a:xfrm>
            <a:off x="3733800" y="4648200"/>
            <a:ext cx="1911350" cy="1161016"/>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How can we tell that a correlation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is significant?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11</a:t>
            </a:fld>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207" name="Group 175"/>
          <p:cNvGraphicFramePr>
            <a:graphicFrameLocks noGrp="1"/>
          </p:cNvGraphicFramePr>
          <p:nvPr/>
        </p:nvGraphicFramePr>
        <p:xfrm>
          <a:off x="228600" y="1138238"/>
          <a:ext cx="8653780" cy="5135880"/>
        </p:xfrm>
        <a:graphic>
          <a:graphicData uri="http://schemas.openxmlformats.org/drawingml/2006/table">
            <a:tbl>
              <a:tblPr/>
              <a:tblGrid>
                <a:gridCol w="3768725"/>
                <a:gridCol w="208280"/>
                <a:gridCol w="4676775"/>
              </a:tblGrid>
              <a:tr h="3254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1" i="0" u="none" strike="noStrike" cap="none" normalizeH="0" baseline="0" dirty="0" smtClean="0">
                          <a:ln>
                            <a:noFill/>
                          </a:ln>
                          <a:solidFill>
                            <a:schemeClr val="tx1"/>
                          </a:solidFill>
                          <a:effectLst/>
                          <a:latin typeface="Arial" charset="0"/>
                        </a:rPr>
                        <a:t>Number of participants</a:t>
                      </a:r>
                      <a:endParaRPr kumimoji="0" lang="fr-CA" sz="2600" b="1" i="0" u="none" strike="noStrike" cap="none" normalizeH="0" baseline="0" dirty="0" smtClean="0">
                        <a:ln>
                          <a:noFill/>
                        </a:ln>
                        <a:solidFill>
                          <a:schemeClr val="tx1"/>
                        </a:solidFill>
                        <a:effectLst/>
                        <a:latin typeface="Arial" charset="0"/>
                      </a:endParaRPr>
                    </a:p>
                  </a:txBody>
                  <a:tcP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1"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600" b="1" i="0" u="none" strike="noStrike" cap="none" normalizeH="0" baseline="0" dirty="0" smtClean="0">
                          <a:ln>
                            <a:noFill/>
                          </a:ln>
                          <a:solidFill>
                            <a:schemeClr val="tx1"/>
                          </a:solidFill>
                          <a:effectLst/>
                          <a:latin typeface="Arial" charset="0"/>
                        </a:rPr>
                        <a:t>Minimum </a:t>
                      </a:r>
                      <a:r>
                        <a:rPr kumimoji="0" lang="en-US" sz="2600" b="1" i="1" u="none" strike="noStrike" cap="none" normalizeH="0" baseline="0" dirty="0" smtClean="0">
                          <a:ln>
                            <a:noFill/>
                          </a:ln>
                          <a:solidFill>
                            <a:schemeClr val="tx1"/>
                          </a:solidFill>
                          <a:effectLst/>
                          <a:latin typeface="Arial" charset="0"/>
                        </a:rPr>
                        <a:t>r</a:t>
                      </a:r>
                      <a:r>
                        <a:rPr kumimoji="0" lang="en-US" sz="2600" b="1" i="0" u="none" strike="noStrike" cap="none" normalizeH="0" baseline="0" dirty="0" smtClean="0">
                          <a:ln>
                            <a:noFill/>
                          </a:ln>
                          <a:solidFill>
                            <a:schemeClr val="tx1"/>
                          </a:solidFill>
                          <a:effectLst/>
                          <a:latin typeface="Arial" charset="0"/>
                        </a:rPr>
                        <a:t> that is significant (for a </a:t>
                      </a:r>
                      <a:r>
                        <a:rPr kumimoji="0" lang="en-US" sz="2600" b="1" i="1" u="none" strike="noStrike" cap="none" normalizeH="0" baseline="0" dirty="0" smtClean="0">
                          <a:ln>
                            <a:noFill/>
                          </a:ln>
                          <a:solidFill>
                            <a:schemeClr val="tx1"/>
                          </a:solidFill>
                          <a:effectLst/>
                          <a:latin typeface="Arial" charset="0"/>
                        </a:rPr>
                        <a:t>p</a:t>
                      </a:r>
                      <a:r>
                        <a:rPr kumimoji="0" lang="en-US" sz="2600" b="1" i="0" u="none" strike="noStrike" cap="none" normalizeH="0" baseline="0" dirty="0" smtClean="0">
                          <a:ln>
                            <a:noFill/>
                          </a:ln>
                          <a:solidFill>
                            <a:schemeClr val="tx1"/>
                          </a:solidFill>
                          <a:effectLst/>
                          <a:latin typeface="Arial" charset="0"/>
                        </a:rPr>
                        <a:t> value of .05)</a:t>
                      </a:r>
                      <a:endParaRPr kumimoji="0" lang="fr-CA" sz="2600" b="1" i="0" u="none" strike="noStrike" cap="none" normalizeH="0" baseline="0" dirty="0" smtClean="0">
                        <a:ln>
                          <a:noFill/>
                        </a:ln>
                        <a:solidFill>
                          <a:schemeClr val="tx1"/>
                        </a:solidFill>
                        <a:effectLst/>
                        <a:latin typeface="Arial" charset="0"/>
                      </a:endParaRPr>
                    </a:p>
                  </a:txBody>
                  <a:tcP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385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.52</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3254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.37</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3254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.30</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3254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40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.26</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32385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50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.23</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3254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60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.21</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3254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80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.18</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3254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100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.16</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a:noFill/>
                    </a:lnB>
                    <a:lnTlToBr>
                      <a:noFill/>
                    </a:lnTlToBr>
                    <a:lnBlToTr>
                      <a:noFill/>
                    </a:lnBlToTr>
                    <a:noFill/>
                  </a:tcPr>
                </a:tc>
              </a:tr>
              <a:tr h="32385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1000</a:t>
                      </a:r>
                      <a:endParaRPr kumimoji="0" lang="fr-CA" sz="2500" b="0" i="0" u="none" strike="noStrike" cap="none" normalizeH="0" baseline="0" dirty="0" smtClean="0">
                        <a:ln>
                          <a:noFill/>
                        </a:ln>
                        <a:solidFill>
                          <a:schemeClr val="tx1"/>
                        </a:solidFill>
                        <a:effectLst/>
                        <a:latin typeface="Arial" charset="0"/>
                      </a:endParaRPr>
                    </a:p>
                  </a:txBody>
                  <a:tcPr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.05</a:t>
                      </a:r>
                      <a:endParaRPr kumimoji="0" lang="fr-CA" sz="2500" b="0" i="0" u="none" strike="noStrike" cap="none" normalizeH="0" baseline="0" dirty="0" smtClean="0">
                        <a:ln>
                          <a:noFill/>
                        </a:ln>
                        <a:solidFill>
                          <a:schemeClr val="tx1"/>
                        </a:solidFill>
                        <a:effectLst/>
                        <a:latin typeface="Arial" charset="0"/>
                      </a:endParaRPr>
                    </a:p>
                  </a:txBody>
                  <a:tcP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00208" name="Rectangle 176"/>
          <p:cNvSpPr>
            <a:spLocks noChangeArrowheads="1"/>
          </p:cNvSpPr>
          <p:nvPr/>
        </p:nvSpPr>
        <p:spPr bwMode="auto">
          <a:xfrm>
            <a:off x="7164388" y="6264275"/>
            <a:ext cx="1876425" cy="304800"/>
          </a:xfrm>
          <a:prstGeom prst="rect">
            <a:avLst/>
          </a:prstGeom>
          <a:noFill/>
          <a:ln w="9525">
            <a:noFill/>
            <a:miter lim="800000"/>
            <a:headEnd/>
            <a:tailEnd/>
          </a:ln>
          <a:effectLst/>
        </p:spPr>
        <p:txBody>
          <a:bodyPr wrap="none">
            <a:spAutoFit/>
          </a:bodyPr>
          <a:lstStyle/>
          <a:p>
            <a:r>
              <a:rPr lang="en-US" sz="1400" dirty="0">
                <a:solidFill>
                  <a:srgbClr val="0000FF"/>
                </a:solidFill>
              </a:rPr>
              <a:t>Leary (2001, p. 148). </a:t>
            </a:r>
            <a:endParaRPr lang="fr-CA" sz="1400" dirty="0">
              <a:solidFill>
                <a:srgbClr val="0000FF"/>
              </a:solidFill>
            </a:endParaRPr>
          </a:p>
        </p:txBody>
      </p:sp>
      <p:sp>
        <p:nvSpPr>
          <p:cNvPr id="7" name="Rectangle 1029"/>
          <p:cNvSpPr txBox="1">
            <a:spLocks noChangeArrowheads="1"/>
          </p:cNvSpPr>
          <p:nvPr/>
        </p:nvSpPr>
        <p:spPr>
          <a:xfrm>
            <a:off x="304800" y="165100"/>
            <a:ext cx="8534400" cy="9017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 Critical Values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277" name="Rectangle 149"/>
          <p:cNvSpPr>
            <a:spLocks noChangeArrowheads="1"/>
          </p:cNvSpPr>
          <p:nvPr/>
        </p:nvSpPr>
        <p:spPr bwMode="auto">
          <a:xfrm>
            <a:off x="228600" y="1698624"/>
            <a:ext cx="8686800" cy="1219200"/>
          </a:xfrm>
          <a:prstGeom prst="rect">
            <a:avLst/>
          </a:prstGeom>
          <a:noFill/>
          <a:ln w="9525">
            <a:noFill/>
            <a:miter lim="800000"/>
            <a:headEnd/>
            <a:tailEnd/>
          </a:ln>
          <a:effectLst/>
        </p:spPr>
        <p:txBody>
          <a:bodyPr/>
          <a:lstStyle/>
          <a:p>
            <a:pPr marL="342900" indent="-342900">
              <a:spcBef>
                <a:spcPct val="20000"/>
              </a:spcBef>
              <a:buSzPct val="80000"/>
              <a:buFont typeface="Arial" pitchFamily="34" charset="0"/>
              <a:buChar char="•"/>
            </a:pPr>
            <a:r>
              <a:rPr lang="en-US" sz="3000" dirty="0"/>
              <a:t>When multiple correlations are used, the results are typically shown in a correlation matrix.</a:t>
            </a:r>
          </a:p>
          <a:p>
            <a:pPr marL="342900" indent="-342900">
              <a:spcBef>
                <a:spcPct val="20000"/>
              </a:spcBef>
              <a:buSzPct val="80000"/>
              <a:buFontTx/>
              <a:buBlip>
                <a:blip r:embed="rId2"/>
              </a:buBlip>
            </a:pPr>
            <a:endParaRPr lang="en-US" sz="3000" dirty="0"/>
          </a:p>
          <a:p>
            <a:pPr marL="342900" indent="-342900">
              <a:spcBef>
                <a:spcPct val="20000"/>
              </a:spcBef>
              <a:buSzPct val="80000"/>
            </a:pPr>
            <a:endParaRPr lang="en-US" sz="3000" dirty="0"/>
          </a:p>
          <a:p>
            <a:pPr marL="342900" indent="-342900">
              <a:spcBef>
                <a:spcPct val="20000"/>
              </a:spcBef>
              <a:buSzPct val="80000"/>
            </a:pPr>
            <a:endParaRPr lang="en-US" sz="3000" dirty="0"/>
          </a:p>
          <a:p>
            <a:pPr marL="342900" indent="-342900">
              <a:spcBef>
                <a:spcPct val="20000"/>
              </a:spcBef>
              <a:buSzPct val="80000"/>
            </a:pPr>
            <a:endParaRPr lang="en-US" sz="3000" dirty="0"/>
          </a:p>
        </p:txBody>
      </p:sp>
      <p:graphicFrame>
        <p:nvGraphicFramePr>
          <p:cNvPr id="304306" name="Group 178"/>
          <p:cNvGraphicFramePr>
            <a:graphicFrameLocks noGrp="1"/>
          </p:cNvGraphicFramePr>
          <p:nvPr/>
        </p:nvGraphicFramePr>
        <p:xfrm>
          <a:off x="1820863" y="3441699"/>
          <a:ext cx="5500687" cy="2044701"/>
        </p:xfrm>
        <a:graphic>
          <a:graphicData uri="http://schemas.openxmlformats.org/drawingml/2006/table">
            <a:tbl>
              <a:tblPr/>
              <a:tblGrid>
                <a:gridCol w="3143250"/>
                <a:gridCol w="785812"/>
                <a:gridCol w="785813"/>
                <a:gridCol w="785812"/>
              </a:tblGrid>
              <a:tr h="5159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Index</a:t>
                      </a:r>
                    </a:p>
                  </a:txBody>
                  <a:tcPr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a:t>
                      </a: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a:t>
                      </a: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a:t>
                      </a:r>
                    </a:p>
                  </a:txBody>
                  <a:tcPr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7525">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1. Grades</a:t>
                      </a:r>
                    </a:p>
                  </a:txBody>
                  <a:tcPr anchor="ctr"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500" b="0" i="0" u="none" strike="noStrike" cap="none" normalizeH="0" baseline="0" dirty="0" smtClean="0">
                          <a:ln>
                            <a:noFill/>
                          </a:ln>
                          <a:solidFill>
                            <a:schemeClr val="tx1"/>
                          </a:solidFill>
                          <a:effectLst/>
                          <a:latin typeface="Arial" charset="0"/>
                        </a:rPr>
                        <a:t>1.0</a:t>
                      </a:r>
                    </a:p>
                  </a:txBody>
                  <a:tcPr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500" b="0" i="0" u="none" strike="noStrike" cap="none" normalizeH="0" baseline="0" dirty="0" smtClean="0">
                          <a:ln>
                            <a:noFill/>
                          </a:ln>
                          <a:solidFill>
                            <a:schemeClr val="tx1"/>
                          </a:solidFill>
                          <a:effectLst/>
                          <a:latin typeface="Arial" charset="0"/>
                        </a:rPr>
                        <a:t>-</a:t>
                      </a:r>
                    </a:p>
                  </a:txBody>
                  <a:tcPr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500" b="0" i="0" u="none" strike="noStrike" cap="none" normalizeH="0" baseline="0" dirty="0" smtClean="0">
                          <a:ln>
                            <a:noFill/>
                          </a:ln>
                          <a:solidFill>
                            <a:schemeClr val="tx1"/>
                          </a:solidFill>
                          <a:effectLst/>
                          <a:latin typeface="Arial" charset="0"/>
                        </a:rPr>
                        <a:t>-</a:t>
                      </a:r>
                    </a:p>
                  </a:txBody>
                  <a:tcPr anchor="ct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495300">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2. Performance IQ</a:t>
                      </a:r>
                    </a:p>
                  </a:txBody>
                  <a:tcPr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.65</a:t>
                      </a: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500" b="0" i="0" u="none" strike="noStrike" cap="none" normalizeH="0" baseline="0" dirty="0" smtClean="0">
                          <a:ln>
                            <a:noFill/>
                          </a:ln>
                          <a:solidFill>
                            <a:schemeClr val="tx1"/>
                          </a:solidFill>
                          <a:effectLst/>
                          <a:latin typeface="Arial" charset="0"/>
                        </a:rPr>
                        <a:t>1.0</a:t>
                      </a: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500" b="0" i="0" u="none" strike="noStrike" cap="none" normalizeH="0" baseline="0" dirty="0" smtClean="0">
                          <a:ln>
                            <a:noFill/>
                          </a:ln>
                          <a:solidFill>
                            <a:schemeClr val="tx1"/>
                          </a:solidFill>
                          <a:effectLst/>
                          <a:latin typeface="Arial" charset="0"/>
                        </a:rPr>
                        <a:t>-</a:t>
                      </a:r>
                    </a:p>
                  </a:txBody>
                  <a:tcPr anchor="ctr" horzOverflow="overflow">
                    <a:lnL>
                      <a:noFill/>
                    </a:lnL>
                    <a:lnR cap="flat">
                      <a:noFill/>
                    </a:lnR>
                    <a:lnT>
                      <a:noFill/>
                    </a:lnT>
                    <a:lnB>
                      <a:noFill/>
                    </a:lnB>
                    <a:lnTlToBr>
                      <a:noFill/>
                    </a:lnTlToBr>
                    <a:lnBlToTr>
                      <a:noFill/>
                    </a:lnBlToTr>
                    <a:noFill/>
                  </a:tcPr>
                </a:tc>
              </a:tr>
              <a:tr h="515938">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 Hours of study</a:t>
                      </a:r>
                    </a:p>
                  </a:txBody>
                  <a:tcPr anchor="ctr"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.34</a:t>
                      </a: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500" b="0" i="0" u="none" strike="noStrike" cap="none" normalizeH="0" baseline="0" dirty="0" smtClean="0">
                          <a:ln>
                            <a:noFill/>
                          </a:ln>
                          <a:solidFill>
                            <a:schemeClr val="tx1"/>
                          </a:solidFill>
                          <a:effectLst/>
                          <a:latin typeface="Arial" charset="0"/>
                        </a:rPr>
                        <a:t>.01</a:t>
                      </a: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500" b="0" i="0" u="none" strike="noStrike" cap="none" normalizeH="0" baseline="0" dirty="0" smtClean="0">
                          <a:ln>
                            <a:noFill/>
                          </a:ln>
                          <a:solidFill>
                            <a:schemeClr val="tx1"/>
                          </a:solidFill>
                          <a:effectLst/>
                          <a:latin typeface="Arial" charset="0"/>
                        </a:rPr>
                        <a:t>1.0</a:t>
                      </a:r>
                    </a:p>
                  </a:txBody>
                  <a:tcPr anchor="ct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 Matrix</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pSp>
        <p:nvGrpSpPr>
          <p:cNvPr id="7" name="Group 6"/>
          <p:cNvGrpSpPr/>
          <p:nvPr/>
        </p:nvGrpSpPr>
        <p:grpSpPr>
          <a:xfrm>
            <a:off x="2170188" y="3367734"/>
            <a:ext cx="4267962" cy="2132427"/>
            <a:chOff x="2170188" y="3367734"/>
            <a:chExt cx="4267962" cy="2132427"/>
          </a:xfrm>
        </p:grpSpPr>
        <p:sp>
          <p:nvSpPr>
            <p:cNvPr id="2" name="SMARTInkAnnotation2"/>
            <p:cNvSpPr/>
            <p:nvPr/>
          </p:nvSpPr>
          <p:spPr>
            <a:xfrm>
              <a:off x="2170188" y="4349995"/>
              <a:ext cx="3446122" cy="52342"/>
            </a:xfrm>
            <a:custGeom>
              <a:avLst/>
              <a:gdLst/>
              <a:ahLst/>
              <a:cxnLst/>
              <a:rect l="0" t="0" r="0" b="0"/>
              <a:pathLst>
                <a:path w="3446122" h="52342">
                  <a:moveTo>
                    <a:pt x="80093" y="52341"/>
                  </a:moveTo>
                  <a:lnTo>
                    <a:pt x="24875" y="52341"/>
                  </a:lnTo>
                  <a:lnTo>
                    <a:pt x="20461" y="51348"/>
                  </a:lnTo>
                  <a:lnTo>
                    <a:pt x="15534" y="49695"/>
                  </a:lnTo>
                  <a:lnTo>
                    <a:pt x="651" y="43779"/>
                  </a:lnTo>
                  <a:lnTo>
                    <a:pt x="343" y="42664"/>
                  </a:lnTo>
                  <a:lnTo>
                    <a:pt x="137" y="40929"/>
                  </a:lnTo>
                  <a:lnTo>
                    <a:pt x="0" y="38780"/>
                  </a:lnTo>
                  <a:lnTo>
                    <a:pt x="901" y="36354"/>
                  </a:lnTo>
                  <a:lnTo>
                    <a:pt x="2494" y="33746"/>
                  </a:lnTo>
                  <a:lnTo>
                    <a:pt x="4548" y="31014"/>
                  </a:lnTo>
                  <a:lnTo>
                    <a:pt x="6909" y="29194"/>
                  </a:lnTo>
                  <a:lnTo>
                    <a:pt x="9476" y="27980"/>
                  </a:lnTo>
                  <a:lnTo>
                    <a:pt x="12179" y="27170"/>
                  </a:lnTo>
                  <a:lnTo>
                    <a:pt x="14974" y="25639"/>
                  </a:lnTo>
                  <a:lnTo>
                    <a:pt x="17828" y="23626"/>
                  </a:lnTo>
                  <a:lnTo>
                    <a:pt x="20724" y="21291"/>
                  </a:lnTo>
                  <a:lnTo>
                    <a:pt x="24639" y="19735"/>
                  </a:lnTo>
                  <a:lnTo>
                    <a:pt x="29233" y="18697"/>
                  </a:lnTo>
                  <a:lnTo>
                    <a:pt x="42534" y="17237"/>
                  </a:lnTo>
                  <a:lnTo>
                    <a:pt x="122962" y="15637"/>
                  </a:lnTo>
                  <a:lnTo>
                    <a:pt x="132485" y="13981"/>
                  </a:lnTo>
                  <a:lnTo>
                    <a:pt x="141810" y="11884"/>
                  </a:lnTo>
                  <a:lnTo>
                    <a:pt x="156957" y="10487"/>
                  </a:lnTo>
                  <a:lnTo>
                    <a:pt x="208040" y="8521"/>
                  </a:lnTo>
                  <a:lnTo>
                    <a:pt x="211031" y="8244"/>
                  </a:lnTo>
                  <a:lnTo>
                    <a:pt x="209057" y="8061"/>
                  </a:lnTo>
                  <a:lnTo>
                    <a:pt x="303094" y="7725"/>
                  </a:lnTo>
                  <a:lnTo>
                    <a:pt x="319050" y="8706"/>
                  </a:lnTo>
                  <a:lnTo>
                    <a:pt x="333655" y="10353"/>
                  </a:lnTo>
                  <a:lnTo>
                    <a:pt x="347361" y="12443"/>
                  </a:lnTo>
                  <a:lnTo>
                    <a:pt x="361460" y="13836"/>
                  </a:lnTo>
                  <a:lnTo>
                    <a:pt x="405004" y="14804"/>
                  </a:lnTo>
                  <a:lnTo>
                    <a:pt x="419732" y="13426"/>
                  </a:lnTo>
                  <a:lnTo>
                    <a:pt x="434511" y="11515"/>
                  </a:lnTo>
                  <a:lnTo>
                    <a:pt x="449325" y="10241"/>
                  </a:lnTo>
                  <a:lnTo>
                    <a:pt x="479014" y="8825"/>
                  </a:lnTo>
                  <a:lnTo>
                    <a:pt x="584128" y="7759"/>
                  </a:lnTo>
                  <a:lnTo>
                    <a:pt x="945594" y="7693"/>
                  </a:lnTo>
                  <a:lnTo>
                    <a:pt x="967648" y="6700"/>
                  </a:lnTo>
                  <a:lnTo>
                    <a:pt x="989296" y="5047"/>
                  </a:lnTo>
                  <a:lnTo>
                    <a:pt x="1010674" y="2952"/>
                  </a:lnTo>
                  <a:lnTo>
                    <a:pt x="1032863" y="1556"/>
                  </a:lnTo>
                  <a:lnTo>
                    <a:pt x="1078685" y="4"/>
                  </a:lnTo>
                  <a:lnTo>
                    <a:pt x="1172777" y="0"/>
                  </a:lnTo>
                  <a:lnTo>
                    <a:pt x="1196494" y="1572"/>
                  </a:lnTo>
                  <a:lnTo>
                    <a:pt x="1220243" y="3612"/>
                  </a:lnTo>
                  <a:lnTo>
                    <a:pt x="1244014" y="4972"/>
                  </a:lnTo>
                  <a:lnTo>
                    <a:pt x="1291592" y="6484"/>
                  </a:lnTo>
                  <a:lnTo>
                    <a:pt x="1363003" y="7334"/>
                  </a:lnTo>
                  <a:lnTo>
                    <a:pt x="1387804" y="8446"/>
                  </a:lnTo>
                  <a:lnTo>
                    <a:pt x="1413268" y="10179"/>
                  </a:lnTo>
                  <a:lnTo>
                    <a:pt x="1439173" y="12327"/>
                  </a:lnTo>
                  <a:lnTo>
                    <a:pt x="1464381" y="13758"/>
                  </a:lnTo>
                  <a:lnTo>
                    <a:pt x="1513556" y="15349"/>
                  </a:lnTo>
                  <a:lnTo>
                    <a:pt x="1537782" y="16766"/>
                  </a:lnTo>
                  <a:lnTo>
                    <a:pt x="1561870" y="18702"/>
                  </a:lnTo>
                  <a:lnTo>
                    <a:pt x="1585867" y="20985"/>
                  </a:lnTo>
                  <a:lnTo>
                    <a:pt x="1609801" y="22507"/>
                  </a:lnTo>
                  <a:lnTo>
                    <a:pt x="1657562" y="24199"/>
                  </a:lnTo>
                  <a:lnTo>
                    <a:pt x="1682404" y="25642"/>
                  </a:lnTo>
                  <a:lnTo>
                    <a:pt x="1733817" y="29891"/>
                  </a:lnTo>
                  <a:lnTo>
                    <a:pt x="1808225" y="37862"/>
                  </a:lnTo>
                  <a:lnTo>
                    <a:pt x="1833447" y="39711"/>
                  </a:lnTo>
                  <a:lnTo>
                    <a:pt x="1859191" y="40944"/>
                  </a:lnTo>
                  <a:lnTo>
                    <a:pt x="1911609" y="42315"/>
                  </a:lnTo>
                  <a:lnTo>
                    <a:pt x="2044747" y="43267"/>
                  </a:lnTo>
                  <a:lnTo>
                    <a:pt x="2071495" y="42323"/>
                  </a:lnTo>
                  <a:lnTo>
                    <a:pt x="2098257" y="40701"/>
                  </a:lnTo>
                  <a:lnTo>
                    <a:pt x="2151805" y="36254"/>
                  </a:lnTo>
                  <a:lnTo>
                    <a:pt x="2205370" y="30970"/>
                  </a:lnTo>
                  <a:lnTo>
                    <a:pt x="2232155" y="29164"/>
                  </a:lnTo>
                  <a:lnTo>
                    <a:pt x="2258942" y="27959"/>
                  </a:lnTo>
                  <a:lnTo>
                    <a:pt x="2285729" y="27157"/>
                  </a:lnTo>
                  <a:lnTo>
                    <a:pt x="2312517" y="25629"/>
                  </a:lnTo>
                  <a:lnTo>
                    <a:pt x="2366094" y="21287"/>
                  </a:lnTo>
                  <a:lnTo>
                    <a:pt x="2392883" y="19732"/>
                  </a:lnTo>
                  <a:lnTo>
                    <a:pt x="2446461" y="18004"/>
                  </a:lnTo>
                  <a:lnTo>
                    <a:pt x="2473250" y="16551"/>
                  </a:lnTo>
                  <a:lnTo>
                    <a:pt x="2526828" y="12291"/>
                  </a:lnTo>
                  <a:lnTo>
                    <a:pt x="2553617" y="10759"/>
                  </a:lnTo>
                  <a:lnTo>
                    <a:pt x="2607195" y="9055"/>
                  </a:lnTo>
                  <a:lnTo>
                    <a:pt x="2735848" y="7872"/>
                  </a:lnTo>
                  <a:lnTo>
                    <a:pt x="2986249" y="7693"/>
                  </a:lnTo>
                  <a:lnTo>
                    <a:pt x="3001780" y="8685"/>
                  </a:lnTo>
                  <a:lnTo>
                    <a:pt x="3017095" y="10338"/>
                  </a:lnTo>
                  <a:lnTo>
                    <a:pt x="3032267" y="12433"/>
                  </a:lnTo>
                  <a:lnTo>
                    <a:pt x="3047342" y="13829"/>
                  </a:lnTo>
                  <a:lnTo>
                    <a:pt x="3077321" y="15381"/>
                  </a:lnTo>
                  <a:lnTo>
                    <a:pt x="3159085" y="16513"/>
                  </a:lnTo>
                  <a:lnTo>
                    <a:pt x="3173559" y="17542"/>
                  </a:lnTo>
                  <a:lnTo>
                    <a:pt x="3188170" y="19219"/>
                  </a:lnTo>
                  <a:lnTo>
                    <a:pt x="3202870" y="21330"/>
                  </a:lnTo>
                  <a:lnTo>
                    <a:pt x="3216640" y="22737"/>
                  </a:lnTo>
                  <a:lnTo>
                    <a:pt x="3242523" y="24301"/>
                  </a:lnTo>
                  <a:lnTo>
                    <a:pt x="3343787" y="25503"/>
                  </a:lnTo>
                  <a:lnTo>
                    <a:pt x="3364186" y="26522"/>
                  </a:lnTo>
                  <a:lnTo>
                    <a:pt x="3373794" y="28183"/>
                  </a:lnTo>
                  <a:lnTo>
                    <a:pt x="3383175" y="30282"/>
                  </a:lnTo>
                  <a:lnTo>
                    <a:pt x="3391413" y="31682"/>
                  </a:lnTo>
                  <a:lnTo>
                    <a:pt x="3405858" y="33237"/>
                  </a:lnTo>
                  <a:lnTo>
                    <a:pt x="3425147" y="34113"/>
                  </a:lnTo>
                  <a:lnTo>
                    <a:pt x="3429317" y="35228"/>
                  </a:lnTo>
                  <a:lnTo>
                    <a:pt x="3432096" y="36963"/>
                  </a:lnTo>
                  <a:lnTo>
                    <a:pt x="3433949" y="39112"/>
                  </a:lnTo>
                  <a:lnTo>
                    <a:pt x="3436177" y="40546"/>
                  </a:lnTo>
                  <a:lnTo>
                    <a:pt x="3441298" y="42138"/>
                  </a:lnTo>
                  <a:lnTo>
                    <a:pt x="3446121" y="43300"/>
                  </a:lnTo>
                  <a:lnTo>
                    <a:pt x="3438856" y="43401"/>
                  </a:lnTo>
                  <a:lnTo>
                    <a:pt x="3437464" y="42412"/>
                  </a:lnTo>
                  <a:lnTo>
                    <a:pt x="3435543" y="40761"/>
                  </a:lnTo>
                  <a:lnTo>
                    <a:pt x="3433271" y="38668"/>
                  </a:lnTo>
                  <a:lnTo>
                    <a:pt x="3431756" y="36280"/>
                  </a:lnTo>
                  <a:lnTo>
                    <a:pt x="3430746" y="33696"/>
                  </a:lnTo>
                  <a:lnTo>
                    <a:pt x="3429125" y="27161"/>
                  </a:lnTo>
                  <a:lnTo>
                    <a:pt x="3428992" y="25632"/>
                  </a:lnTo>
                  <a:lnTo>
                    <a:pt x="3428903" y="23621"/>
                  </a:lnTo>
                  <a:lnTo>
                    <a:pt x="3428805" y="18741"/>
                  </a:lnTo>
                  <a:lnTo>
                    <a:pt x="3428726" y="7693"/>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 name="SMARTInkAnnotation3"/>
            <p:cNvSpPr/>
            <p:nvPr/>
          </p:nvSpPr>
          <p:spPr>
            <a:xfrm>
              <a:off x="5607845" y="3367734"/>
              <a:ext cx="35718" cy="1239918"/>
            </a:xfrm>
            <a:custGeom>
              <a:avLst/>
              <a:gdLst/>
              <a:ahLst/>
              <a:cxnLst/>
              <a:rect l="0" t="0" r="0" b="0"/>
              <a:pathLst>
                <a:path w="35718" h="1239918">
                  <a:moveTo>
                    <a:pt x="35717" y="7688"/>
                  </a:moveTo>
                  <a:lnTo>
                    <a:pt x="35717" y="2947"/>
                  </a:lnTo>
                  <a:lnTo>
                    <a:pt x="34725" y="1551"/>
                  </a:lnTo>
                  <a:lnTo>
                    <a:pt x="33072" y="620"/>
                  </a:lnTo>
                  <a:lnTo>
                    <a:pt x="30977" y="0"/>
                  </a:lnTo>
                  <a:lnTo>
                    <a:pt x="29580" y="578"/>
                  </a:lnTo>
                  <a:lnTo>
                    <a:pt x="28649" y="1955"/>
                  </a:lnTo>
                  <a:lnTo>
                    <a:pt x="28028" y="3866"/>
                  </a:lnTo>
                  <a:lnTo>
                    <a:pt x="26951" y="29258"/>
                  </a:lnTo>
                  <a:lnTo>
                    <a:pt x="26797" y="105442"/>
                  </a:lnTo>
                  <a:lnTo>
                    <a:pt x="25801" y="120482"/>
                  </a:lnTo>
                  <a:lnTo>
                    <a:pt x="24146" y="136462"/>
                  </a:lnTo>
                  <a:lnTo>
                    <a:pt x="22050" y="153069"/>
                  </a:lnTo>
                  <a:lnTo>
                    <a:pt x="20653" y="171085"/>
                  </a:lnTo>
                  <a:lnTo>
                    <a:pt x="19721" y="190041"/>
                  </a:lnTo>
                  <a:lnTo>
                    <a:pt x="18686" y="230617"/>
                  </a:lnTo>
                  <a:lnTo>
                    <a:pt x="17890" y="420437"/>
                  </a:lnTo>
                  <a:lnTo>
                    <a:pt x="16887" y="446565"/>
                  </a:lnTo>
                  <a:lnTo>
                    <a:pt x="15227" y="472913"/>
                  </a:lnTo>
                  <a:lnTo>
                    <a:pt x="13127" y="499409"/>
                  </a:lnTo>
                  <a:lnTo>
                    <a:pt x="11727" y="526994"/>
                  </a:lnTo>
                  <a:lnTo>
                    <a:pt x="10172" y="584103"/>
                  </a:lnTo>
                  <a:lnTo>
                    <a:pt x="8765" y="613222"/>
                  </a:lnTo>
                  <a:lnTo>
                    <a:pt x="3037" y="700618"/>
                  </a:lnTo>
                  <a:lnTo>
                    <a:pt x="1349" y="756188"/>
                  </a:lnTo>
                  <a:lnTo>
                    <a:pt x="176" y="891517"/>
                  </a:lnTo>
                  <a:lnTo>
                    <a:pt x="0" y="1150763"/>
                  </a:lnTo>
                  <a:lnTo>
                    <a:pt x="991" y="1163636"/>
                  </a:lnTo>
                  <a:lnTo>
                    <a:pt x="2645" y="1176188"/>
                  </a:lnTo>
                  <a:lnTo>
                    <a:pt x="4739" y="1188524"/>
                  </a:lnTo>
                  <a:lnTo>
                    <a:pt x="7127" y="1198732"/>
                  </a:lnTo>
                  <a:lnTo>
                    <a:pt x="9712" y="1207522"/>
                  </a:lnTo>
                  <a:lnTo>
                    <a:pt x="12427" y="1215367"/>
                  </a:lnTo>
                  <a:lnTo>
                    <a:pt x="14237" y="1221588"/>
                  </a:lnTo>
                  <a:lnTo>
                    <a:pt x="15444" y="1226728"/>
                  </a:lnTo>
                  <a:lnTo>
                    <a:pt x="16249" y="1231148"/>
                  </a:lnTo>
                  <a:lnTo>
                    <a:pt x="17777" y="1234093"/>
                  </a:lnTo>
                  <a:lnTo>
                    <a:pt x="19788" y="1236057"/>
                  </a:lnTo>
                  <a:lnTo>
                    <a:pt x="26378" y="1239755"/>
                  </a:lnTo>
                  <a:lnTo>
                    <a:pt x="25522" y="1239832"/>
                  </a:lnTo>
                  <a:lnTo>
                    <a:pt x="23960" y="1239883"/>
                  </a:lnTo>
                  <a:lnTo>
                    <a:pt x="21926" y="1239917"/>
                  </a:lnTo>
                  <a:lnTo>
                    <a:pt x="20570" y="1238948"/>
                  </a:lnTo>
                  <a:lnTo>
                    <a:pt x="19665" y="1237309"/>
                  </a:lnTo>
                  <a:lnTo>
                    <a:pt x="17858" y="1231055"/>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 name="SMARTInkAnnotation4"/>
            <p:cNvSpPr/>
            <p:nvPr/>
          </p:nvSpPr>
          <p:spPr>
            <a:xfrm>
              <a:off x="5045273" y="3984619"/>
              <a:ext cx="748606" cy="468650"/>
            </a:xfrm>
            <a:custGeom>
              <a:avLst/>
              <a:gdLst/>
              <a:ahLst/>
              <a:cxnLst/>
              <a:rect l="0" t="0" r="0" b="0"/>
              <a:pathLst>
                <a:path w="748606" h="468650">
                  <a:moveTo>
                    <a:pt x="508993" y="69459"/>
                  </a:moveTo>
                  <a:lnTo>
                    <a:pt x="487605" y="56193"/>
                  </a:lnTo>
                  <a:lnTo>
                    <a:pt x="452072" y="40343"/>
                  </a:lnTo>
                  <a:lnTo>
                    <a:pt x="429124" y="30722"/>
                  </a:lnTo>
                  <a:lnTo>
                    <a:pt x="416059" y="26767"/>
                  </a:lnTo>
                  <a:lnTo>
                    <a:pt x="402388" y="23138"/>
                  </a:lnTo>
                  <a:lnTo>
                    <a:pt x="388313" y="20719"/>
                  </a:lnTo>
                  <a:lnTo>
                    <a:pt x="373969" y="19106"/>
                  </a:lnTo>
                  <a:lnTo>
                    <a:pt x="359446" y="18031"/>
                  </a:lnTo>
                  <a:lnTo>
                    <a:pt x="345794" y="17315"/>
                  </a:lnTo>
                  <a:lnTo>
                    <a:pt x="320043" y="16518"/>
                  </a:lnTo>
                  <a:lnTo>
                    <a:pt x="306628" y="17298"/>
                  </a:lnTo>
                  <a:lnTo>
                    <a:pt x="292723" y="18810"/>
                  </a:lnTo>
                  <a:lnTo>
                    <a:pt x="278492" y="20810"/>
                  </a:lnTo>
                  <a:lnTo>
                    <a:pt x="263052" y="24128"/>
                  </a:lnTo>
                  <a:lnTo>
                    <a:pt x="246806" y="28324"/>
                  </a:lnTo>
                  <a:lnTo>
                    <a:pt x="230022" y="33106"/>
                  </a:lnTo>
                  <a:lnTo>
                    <a:pt x="214863" y="38278"/>
                  </a:lnTo>
                  <a:lnTo>
                    <a:pt x="200789" y="43711"/>
                  </a:lnTo>
                  <a:lnTo>
                    <a:pt x="187437" y="49317"/>
                  </a:lnTo>
                  <a:lnTo>
                    <a:pt x="173576" y="56031"/>
                  </a:lnTo>
                  <a:lnTo>
                    <a:pt x="159373" y="63484"/>
                  </a:lnTo>
                  <a:lnTo>
                    <a:pt x="144945" y="71428"/>
                  </a:lnTo>
                  <a:lnTo>
                    <a:pt x="132348" y="80694"/>
                  </a:lnTo>
                  <a:lnTo>
                    <a:pt x="120974" y="90840"/>
                  </a:lnTo>
                  <a:lnTo>
                    <a:pt x="110415" y="101572"/>
                  </a:lnTo>
                  <a:lnTo>
                    <a:pt x="99407" y="113688"/>
                  </a:lnTo>
                  <a:lnTo>
                    <a:pt x="76592" y="140380"/>
                  </a:lnTo>
                  <a:lnTo>
                    <a:pt x="67928" y="154442"/>
                  </a:lnTo>
                  <a:lnTo>
                    <a:pt x="61161" y="168779"/>
                  </a:lnTo>
                  <a:lnTo>
                    <a:pt x="55657" y="183297"/>
                  </a:lnTo>
                  <a:lnTo>
                    <a:pt x="50995" y="198929"/>
                  </a:lnTo>
                  <a:lnTo>
                    <a:pt x="46896" y="215304"/>
                  </a:lnTo>
                  <a:lnTo>
                    <a:pt x="43170" y="232173"/>
                  </a:lnTo>
                  <a:lnTo>
                    <a:pt x="41679" y="249372"/>
                  </a:lnTo>
                  <a:lnTo>
                    <a:pt x="41677" y="266792"/>
                  </a:lnTo>
                  <a:lnTo>
                    <a:pt x="42667" y="284358"/>
                  </a:lnTo>
                  <a:lnTo>
                    <a:pt x="45312" y="301029"/>
                  </a:lnTo>
                  <a:lnTo>
                    <a:pt x="49059" y="317105"/>
                  </a:lnTo>
                  <a:lnTo>
                    <a:pt x="53542" y="332783"/>
                  </a:lnTo>
                  <a:lnTo>
                    <a:pt x="61492" y="348196"/>
                  </a:lnTo>
                  <a:lnTo>
                    <a:pt x="71752" y="363432"/>
                  </a:lnTo>
                  <a:lnTo>
                    <a:pt x="83554" y="378550"/>
                  </a:lnTo>
                  <a:lnTo>
                    <a:pt x="97374" y="392598"/>
                  </a:lnTo>
                  <a:lnTo>
                    <a:pt x="112541" y="405932"/>
                  </a:lnTo>
                  <a:lnTo>
                    <a:pt x="128606" y="418789"/>
                  </a:lnTo>
                  <a:lnTo>
                    <a:pt x="146261" y="429346"/>
                  </a:lnTo>
                  <a:lnTo>
                    <a:pt x="164976" y="438368"/>
                  </a:lnTo>
                  <a:lnTo>
                    <a:pt x="184398" y="446367"/>
                  </a:lnTo>
                  <a:lnTo>
                    <a:pt x="205284" y="452692"/>
                  </a:lnTo>
                  <a:lnTo>
                    <a:pt x="227145" y="457901"/>
                  </a:lnTo>
                  <a:lnTo>
                    <a:pt x="249656" y="462365"/>
                  </a:lnTo>
                  <a:lnTo>
                    <a:pt x="273594" y="465342"/>
                  </a:lnTo>
                  <a:lnTo>
                    <a:pt x="298482" y="467326"/>
                  </a:lnTo>
                  <a:lnTo>
                    <a:pt x="324004" y="468649"/>
                  </a:lnTo>
                  <a:lnTo>
                    <a:pt x="349947" y="467547"/>
                  </a:lnTo>
                  <a:lnTo>
                    <a:pt x="376174" y="464827"/>
                  </a:lnTo>
                  <a:lnTo>
                    <a:pt x="402587" y="461030"/>
                  </a:lnTo>
                  <a:lnTo>
                    <a:pt x="429126" y="456514"/>
                  </a:lnTo>
                  <a:lnTo>
                    <a:pt x="482425" y="446205"/>
                  </a:lnTo>
                  <a:lnTo>
                    <a:pt x="508148" y="439685"/>
                  </a:lnTo>
                  <a:lnTo>
                    <a:pt x="533235" y="432363"/>
                  </a:lnTo>
                  <a:lnTo>
                    <a:pt x="557896" y="424504"/>
                  </a:lnTo>
                  <a:lnTo>
                    <a:pt x="580291" y="415296"/>
                  </a:lnTo>
                  <a:lnTo>
                    <a:pt x="601173" y="405189"/>
                  </a:lnTo>
                  <a:lnTo>
                    <a:pt x="621047" y="394482"/>
                  </a:lnTo>
                  <a:lnTo>
                    <a:pt x="639258" y="383375"/>
                  </a:lnTo>
                  <a:lnTo>
                    <a:pt x="656360" y="372002"/>
                  </a:lnTo>
                  <a:lnTo>
                    <a:pt x="672722" y="360451"/>
                  </a:lnTo>
                  <a:lnTo>
                    <a:pt x="686606" y="347789"/>
                  </a:lnTo>
                  <a:lnTo>
                    <a:pt x="698839" y="334388"/>
                  </a:lnTo>
                  <a:lnTo>
                    <a:pt x="709971" y="320492"/>
                  </a:lnTo>
                  <a:lnTo>
                    <a:pt x="720369" y="306268"/>
                  </a:lnTo>
                  <a:lnTo>
                    <a:pt x="730278" y="291823"/>
                  </a:lnTo>
                  <a:lnTo>
                    <a:pt x="739860" y="277233"/>
                  </a:lnTo>
                  <a:lnTo>
                    <a:pt x="745255" y="263538"/>
                  </a:lnTo>
                  <a:lnTo>
                    <a:pt x="747860" y="250439"/>
                  </a:lnTo>
                  <a:lnTo>
                    <a:pt x="748605" y="237737"/>
                  </a:lnTo>
                  <a:lnTo>
                    <a:pt x="748109" y="224308"/>
                  </a:lnTo>
                  <a:lnTo>
                    <a:pt x="746787" y="210395"/>
                  </a:lnTo>
                  <a:lnTo>
                    <a:pt x="744913" y="196159"/>
                  </a:lnTo>
                  <a:lnTo>
                    <a:pt x="740686" y="182699"/>
                  </a:lnTo>
                  <a:lnTo>
                    <a:pt x="734892" y="169757"/>
                  </a:lnTo>
                  <a:lnTo>
                    <a:pt x="728054" y="157160"/>
                  </a:lnTo>
                  <a:lnTo>
                    <a:pt x="719525" y="144794"/>
                  </a:lnTo>
                  <a:lnTo>
                    <a:pt x="709871" y="132580"/>
                  </a:lnTo>
                  <a:lnTo>
                    <a:pt x="699466" y="120470"/>
                  </a:lnTo>
                  <a:lnTo>
                    <a:pt x="685584" y="108427"/>
                  </a:lnTo>
                  <a:lnTo>
                    <a:pt x="669384" y="96430"/>
                  </a:lnTo>
                  <a:lnTo>
                    <a:pt x="651639" y="84463"/>
                  </a:lnTo>
                  <a:lnTo>
                    <a:pt x="632864" y="73508"/>
                  </a:lnTo>
                  <a:lnTo>
                    <a:pt x="613401" y="63229"/>
                  </a:lnTo>
                  <a:lnTo>
                    <a:pt x="593481" y="53399"/>
                  </a:lnTo>
                  <a:lnTo>
                    <a:pt x="571271" y="44862"/>
                  </a:lnTo>
                  <a:lnTo>
                    <a:pt x="547535" y="37186"/>
                  </a:lnTo>
                  <a:lnTo>
                    <a:pt x="522782" y="30084"/>
                  </a:lnTo>
                  <a:lnTo>
                    <a:pt x="496357" y="24357"/>
                  </a:lnTo>
                  <a:lnTo>
                    <a:pt x="468819" y="19547"/>
                  </a:lnTo>
                  <a:lnTo>
                    <a:pt x="440538" y="15348"/>
                  </a:lnTo>
                  <a:lnTo>
                    <a:pt x="382657" y="8037"/>
                  </a:lnTo>
                  <a:lnTo>
                    <a:pt x="353331" y="4699"/>
                  </a:lnTo>
                  <a:lnTo>
                    <a:pt x="322866" y="2473"/>
                  </a:lnTo>
                  <a:lnTo>
                    <a:pt x="291643" y="989"/>
                  </a:lnTo>
                  <a:lnTo>
                    <a:pt x="259912" y="0"/>
                  </a:lnTo>
                  <a:lnTo>
                    <a:pt x="227845" y="333"/>
                  </a:lnTo>
                  <a:lnTo>
                    <a:pt x="195553" y="1547"/>
                  </a:lnTo>
                  <a:lnTo>
                    <a:pt x="163111" y="3348"/>
                  </a:lnTo>
                  <a:lnTo>
                    <a:pt x="130569" y="6534"/>
                  </a:lnTo>
                  <a:lnTo>
                    <a:pt x="97960" y="10641"/>
                  </a:lnTo>
                  <a:lnTo>
                    <a:pt x="0" y="24811"/>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5" name="SMARTInkAnnotation5"/>
            <p:cNvSpPr/>
            <p:nvPr/>
          </p:nvSpPr>
          <p:spPr>
            <a:xfrm>
              <a:off x="5001197" y="4447507"/>
              <a:ext cx="632850" cy="472165"/>
            </a:xfrm>
            <a:custGeom>
              <a:avLst/>
              <a:gdLst/>
              <a:ahLst/>
              <a:cxnLst/>
              <a:rect l="0" t="0" r="0" b="0"/>
              <a:pathLst>
                <a:path w="632850" h="472165">
                  <a:moveTo>
                    <a:pt x="481631" y="70915"/>
                  </a:moveTo>
                  <a:lnTo>
                    <a:pt x="467410" y="66174"/>
                  </a:lnTo>
                  <a:lnTo>
                    <a:pt x="449844" y="61201"/>
                  </a:lnTo>
                  <a:lnTo>
                    <a:pt x="395645" y="46999"/>
                  </a:lnTo>
                  <a:lnTo>
                    <a:pt x="365534" y="38142"/>
                  </a:lnTo>
                  <a:lnTo>
                    <a:pt x="343381" y="32206"/>
                  </a:lnTo>
                  <a:lnTo>
                    <a:pt x="317661" y="26260"/>
                  </a:lnTo>
                  <a:lnTo>
                    <a:pt x="303857" y="23286"/>
                  </a:lnTo>
                  <a:lnTo>
                    <a:pt x="291677" y="20311"/>
                  </a:lnTo>
                  <a:lnTo>
                    <a:pt x="280581" y="17334"/>
                  </a:lnTo>
                  <a:lnTo>
                    <a:pt x="259322" y="11383"/>
                  </a:lnTo>
                  <a:lnTo>
                    <a:pt x="236645" y="5430"/>
                  </a:lnTo>
                  <a:lnTo>
                    <a:pt x="225042" y="3446"/>
                  </a:lnTo>
                  <a:lnTo>
                    <a:pt x="213337" y="2123"/>
                  </a:lnTo>
                  <a:lnTo>
                    <a:pt x="201565" y="1241"/>
                  </a:lnTo>
                  <a:lnTo>
                    <a:pt x="190741" y="653"/>
                  </a:lnTo>
                  <a:lnTo>
                    <a:pt x="170776" y="0"/>
                  </a:lnTo>
                  <a:lnTo>
                    <a:pt x="151981" y="2355"/>
                  </a:lnTo>
                  <a:lnTo>
                    <a:pt x="133705" y="6709"/>
                  </a:lnTo>
                  <a:lnTo>
                    <a:pt x="115661" y="11952"/>
                  </a:lnTo>
                  <a:lnTo>
                    <a:pt x="100366" y="17589"/>
                  </a:lnTo>
                  <a:lnTo>
                    <a:pt x="85961" y="24394"/>
                  </a:lnTo>
                  <a:lnTo>
                    <a:pt x="69637" y="34033"/>
                  </a:lnTo>
                  <a:lnTo>
                    <a:pt x="55106" y="44932"/>
                  </a:lnTo>
                  <a:lnTo>
                    <a:pt x="42033" y="57382"/>
                  </a:lnTo>
                  <a:lnTo>
                    <a:pt x="35768" y="64870"/>
                  </a:lnTo>
                  <a:lnTo>
                    <a:pt x="29608" y="72838"/>
                  </a:lnTo>
                  <a:lnTo>
                    <a:pt x="24509" y="82118"/>
                  </a:lnTo>
                  <a:lnTo>
                    <a:pt x="20117" y="92274"/>
                  </a:lnTo>
                  <a:lnTo>
                    <a:pt x="16198" y="103014"/>
                  </a:lnTo>
                  <a:lnTo>
                    <a:pt x="12592" y="115135"/>
                  </a:lnTo>
                  <a:lnTo>
                    <a:pt x="9196" y="128176"/>
                  </a:lnTo>
                  <a:lnTo>
                    <a:pt x="5940" y="141831"/>
                  </a:lnTo>
                  <a:lnTo>
                    <a:pt x="3769" y="155895"/>
                  </a:lnTo>
                  <a:lnTo>
                    <a:pt x="2322" y="170232"/>
                  </a:lnTo>
                  <a:lnTo>
                    <a:pt x="1357" y="184751"/>
                  </a:lnTo>
                  <a:lnTo>
                    <a:pt x="714" y="199392"/>
                  </a:lnTo>
                  <a:lnTo>
                    <a:pt x="0" y="228888"/>
                  </a:lnTo>
                  <a:lnTo>
                    <a:pt x="801" y="242706"/>
                  </a:lnTo>
                  <a:lnTo>
                    <a:pt x="2328" y="255888"/>
                  </a:lnTo>
                  <a:lnTo>
                    <a:pt x="4338" y="268644"/>
                  </a:lnTo>
                  <a:lnTo>
                    <a:pt x="7662" y="282109"/>
                  </a:lnTo>
                  <a:lnTo>
                    <a:pt x="11863" y="296047"/>
                  </a:lnTo>
                  <a:lnTo>
                    <a:pt x="16647" y="310300"/>
                  </a:lnTo>
                  <a:lnTo>
                    <a:pt x="22814" y="323770"/>
                  </a:lnTo>
                  <a:lnTo>
                    <a:pt x="29901" y="336719"/>
                  </a:lnTo>
                  <a:lnTo>
                    <a:pt x="37603" y="349321"/>
                  </a:lnTo>
                  <a:lnTo>
                    <a:pt x="46706" y="361691"/>
                  </a:lnTo>
                  <a:lnTo>
                    <a:pt x="56743" y="373906"/>
                  </a:lnTo>
                  <a:lnTo>
                    <a:pt x="67404" y="386018"/>
                  </a:lnTo>
                  <a:lnTo>
                    <a:pt x="79472" y="397069"/>
                  </a:lnTo>
                  <a:lnTo>
                    <a:pt x="92478" y="407414"/>
                  </a:lnTo>
                  <a:lnTo>
                    <a:pt x="106109" y="417286"/>
                  </a:lnTo>
                  <a:lnTo>
                    <a:pt x="119166" y="425853"/>
                  </a:lnTo>
                  <a:lnTo>
                    <a:pt x="131839" y="433548"/>
                  </a:lnTo>
                  <a:lnTo>
                    <a:pt x="144257" y="440662"/>
                  </a:lnTo>
                  <a:lnTo>
                    <a:pt x="158488" y="446397"/>
                  </a:lnTo>
                  <a:lnTo>
                    <a:pt x="173930" y="451213"/>
                  </a:lnTo>
                  <a:lnTo>
                    <a:pt x="190176" y="455415"/>
                  </a:lnTo>
                  <a:lnTo>
                    <a:pt x="206961" y="459209"/>
                  </a:lnTo>
                  <a:lnTo>
                    <a:pt x="241485" y="466071"/>
                  </a:lnTo>
                  <a:lnTo>
                    <a:pt x="259026" y="468297"/>
                  </a:lnTo>
                  <a:lnTo>
                    <a:pt x="276673" y="469782"/>
                  </a:lnTo>
                  <a:lnTo>
                    <a:pt x="294391" y="470771"/>
                  </a:lnTo>
                  <a:lnTo>
                    <a:pt x="332598" y="471870"/>
                  </a:lnTo>
                  <a:lnTo>
                    <a:pt x="352510" y="472164"/>
                  </a:lnTo>
                  <a:lnTo>
                    <a:pt x="371737" y="471367"/>
                  </a:lnTo>
                  <a:lnTo>
                    <a:pt x="390509" y="469844"/>
                  </a:lnTo>
                  <a:lnTo>
                    <a:pt x="408977" y="467836"/>
                  </a:lnTo>
                  <a:lnTo>
                    <a:pt x="445371" y="462959"/>
                  </a:lnTo>
                  <a:lnTo>
                    <a:pt x="463411" y="460270"/>
                  </a:lnTo>
                  <a:lnTo>
                    <a:pt x="479406" y="457485"/>
                  </a:lnTo>
                  <a:lnTo>
                    <a:pt x="494039" y="454636"/>
                  </a:lnTo>
                  <a:lnTo>
                    <a:pt x="507762" y="451744"/>
                  </a:lnTo>
                  <a:lnTo>
                    <a:pt x="520880" y="447832"/>
                  </a:lnTo>
                  <a:lnTo>
                    <a:pt x="533594" y="443240"/>
                  </a:lnTo>
                  <a:lnTo>
                    <a:pt x="546039" y="438194"/>
                  </a:lnTo>
                  <a:lnTo>
                    <a:pt x="557312" y="431853"/>
                  </a:lnTo>
                  <a:lnTo>
                    <a:pt x="567804" y="424649"/>
                  </a:lnTo>
                  <a:lnTo>
                    <a:pt x="577775" y="416871"/>
                  </a:lnTo>
                  <a:lnTo>
                    <a:pt x="594146" y="402936"/>
                  </a:lnTo>
                  <a:lnTo>
                    <a:pt x="601289" y="396442"/>
                  </a:lnTo>
                  <a:lnTo>
                    <a:pt x="607044" y="389136"/>
                  </a:lnTo>
                  <a:lnTo>
                    <a:pt x="611872" y="381289"/>
                  </a:lnTo>
                  <a:lnTo>
                    <a:pt x="616083" y="373081"/>
                  </a:lnTo>
                  <a:lnTo>
                    <a:pt x="619883" y="364632"/>
                  </a:lnTo>
                  <a:lnTo>
                    <a:pt x="623409" y="356023"/>
                  </a:lnTo>
                  <a:lnTo>
                    <a:pt x="626751" y="347307"/>
                  </a:lnTo>
                  <a:lnTo>
                    <a:pt x="628979" y="337528"/>
                  </a:lnTo>
                  <a:lnTo>
                    <a:pt x="630465" y="327039"/>
                  </a:lnTo>
                  <a:lnTo>
                    <a:pt x="631455" y="316079"/>
                  </a:lnTo>
                  <a:lnTo>
                    <a:pt x="632115" y="305795"/>
                  </a:lnTo>
                  <a:lnTo>
                    <a:pt x="632849" y="286431"/>
                  </a:lnTo>
                  <a:lnTo>
                    <a:pt x="632053" y="277100"/>
                  </a:lnTo>
                  <a:lnTo>
                    <a:pt x="630529" y="267902"/>
                  </a:lnTo>
                  <a:lnTo>
                    <a:pt x="628521" y="258794"/>
                  </a:lnTo>
                  <a:lnTo>
                    <a:pt x="625199" y="250738"/>
                  </a:lnTo>
                  <a:lnTo>
                    <a:pt x="616215" y="236495"/>
                  </a:lnTo>
                  <a:lnTo>
                    <a:pt x="600001" y="212580"/>
                  </a:lnTo>
                  <a:lnTo>
                    <a:pt x="592294" y="204053"/>
                  </a:lnTo>
                  <a:lnTo>
                    <a:pt x="583188" y="195392"/>
                  </a:lnTo>
                  <a:lnTo>
                    <a:pt x="573148" y="186642"/>
                  </a:lnTo>
                  <a:lnTo>
                    <a:pt x="563478" y="177832"/>
                  </a:lnTo>
                  <a:lnTo>
                    <a:pt x="544797" y="160105"/>
                  </a:lnTo>
                  <a:lnTo>
                    <a:pt x="534655" y="152203"/>
                  </a:lnTo>
                  <a:lnTo>
                    <a:pt x="523926" y="144951"/>
                  </a:lnTo>
                  <a:lnTo>
                    <a:pt x="473449" y="114313"/>
                  </a:lnTo>
                  <a:lnTo>
                    <a:pt x="460302" y="107784"/>
                  </a:lnTo>
                  <a:lnTo>
                    <a:pt x="447568" y="102439"/>
                  </a:lnTo>
                  <a:lnTo>
                    <a:pt x="421844" y="92863"/>
                  </a:lnTo>
                  <a:lnTo>
                    <a:pt x="393874" y="81992"/>
                  </a:lnTo>
                  <a:lnTo>
                    <a:pt x="380462" y="77308"/>
                  </a:lnTo>
                  <a:lnTo>
                    <a:pt x="367552" y="73192"/>
                  </a:lnTo>
                  <a:lnTo>
                    <a:pt x="342625" y="65974"/>
                  </a:lnTo>
                  <a:lnTo>
                    <a:pt x="294284" y="53255"/>
                  </a:lnTo>
                  <a:lnTo>
                    <a:pt x="186951" y="26266"/>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6" name="SMARTInkAnnotation6"/>
            <p:cNvSpPr/>
            <p:nvPr/>
          </p:nvSpPr>
          <p:spPr>
            <a:xfrm>
              <a:off x="5853116" y="4974217"/>
              <a:ext cx="585034" cy="525944"/>
            </a:xfrm>
            <a:custGeom>
              <a:avLst/>
              <a:gdLst/>
              <a:ahLst/>
              <a:cxnLst/>
              <a:rect l="0" t="0" r="0" b="0"/>
              <a:pathLst>
                <a:path w="585034" h="525944">
                  <a:moveTo>
                    <a:pt x="451243" y="44267"/>
                  </a:moveTo>
                  <a:lnTo>
                    <a:pt x="446504" y="44267"/>
                  </a:lnTo>
                  <a:lnTo>
                    <a:pt x="445107" y="43275"/>
                  </a:lnTo>
                  <a:lnTo>
                    <a:pt x="444176" y="41622"/>
                  </a:lnTo>
                  <a:lnTo>
                    <a:pt x="443555" y="39527"/>
                  </a:lnTo>
                  <a:lnTo>
                    <a:pt x="440219" y="34554"/>
                  </a:lnTo>
                  <a:lnTo>
                    <a:pt x="427155" y="20352"/>
                  </a:lnTo>
                  <a:lnTo>
                    <a:pt x="417252" y="10299"/>
                  </a:lnTo>
                  <a:lnTo>
                    <a:pt x="411000" y="9327"/>
                  </a:lnTo>
                  <a:lnTo>
                    <a:pt x="406556" y="9067"/>
                  </a:lnTo>
                  <a:lnTo>
                    <a:pt x="390818" y="3962"/>
                  </a:lnTo>
                  <a:lnTo>
                    <a:pt x="376763" y="1549"/>
                  </a:lnTo>
                  <a:lnTo>
                    <a:pt x="361586" y="477"/>
                  </a:lnTo>
                  <a:lnTo>
                    <a:pt x="348226" y="0"/>
                  </a:lnTo>
                  <a:lnTo>
                    <a:pt x="333028" y="2434"/>
                  </a:lnTo>
                  <a:lnTo>
                    <a:pt x="316352" y="5831"/>
                  </a:lnTo>
                  <a:lnTo>
                    <a:pt x="299017" y="7341"/>
                  </a:lnTo>
                  <a:lnTo>
                    <a:pt x="281392" y="10657"/>
                  </a:lnTo>
                  <a:lnTo>
                    <a:pt x="263637" y="15439"/>
                  </a:lnTo>
                  <a:lnTo>
                    <a:pt x="235914" y="23709"/>
                  </a:lnTo>
                  <a:lnTo>
                    <a:pt x="214320" y="29508"/>
                  </a:lnTo>
                  <a:lnTo>
                    <a:pt x="203998" y="33435"/>
                  </a:lnTo>
                  <a:lnTo>
                    <a:pt x="194139" y="38039"/>
                  </a:lnTo>
                  <a:lnTo>
                    <a:pt x="184590" y="43091"/>
                  </a:lnTo>
                  <a:lnTo>
                    <a:pt x="175248" y="47452"/>
                  </a:lnTo>
                  <a:lnTo>
                    <a:pt x="166044" y="51351"/>
                  </a:lnTo>
                  <a:lnTo>
                    <a:pt x="147878" y="59322"/>
                  </a:lnTo>
                  <a:lnTo>
                    <a:pt x="129884" y="69479"/>
                  </a:lnTo>
                  <a:lnTo>
                    <a:pt x="111963" y="80608"/>
                  </a:lnTo>
                  <a:lnTo>
                    <a:pt x="95069" y="92169"/>
                  </a:lnTo>
                  <a:lnTo>
                    <a:pt x="73410" y="109833"/>
                  </a:lnTo>
                  <a:lnTo>
                    <a:pt x="57098" y="121695"/>
                  </a:lnTo>
                  <a:lnTo>
                    <a:pt x="42572" y="133580"/>
                  </a:lnTo>
                  <a:lnTo>
                    <a:pt x="30494" y="145477"/>
                  </a:lnTo>
                  <a:lnTo>
                    <a:pt x="21819" y="157380"/>
                  </a:lnTo>
                  <a:lnTo>
                    <a:pt x="14656" y="169285"/>
                  </a:lnTo>
                  <a:lnTo>
                    <a:pt x="11357" y="175237"/>
                  </a:lnTo>
                  <a:lnTo>
                    <a:pt x="7691" y="189789"/>
                  </a:lnTo>
                  <a:lnTo>
                    <a:pt x="5069" y="206178"/>
                  </a:lnTo>
                  <a:lnTo>
                    <a:pt x="2981" y="214715"/>
                  </a:lnTo>
                  <a:lnTo>
                    <a:pt x="597" y="223384"/>
                  </a:lnTo>
                  <a:lnTo>
                    <a:pt x="0" y="231147"/>
                  </a:lnTo>
                  <a:lnTo>
                    <a:pt x="1982" y="245064"/>
                  </a:lnTo>
                  <a:lnTo>
                    <a:pt x="3524" y="260510"/>
                  </a:lnTo>
                  <a:lnTo>
                    <a:pt x="3936" y="268796"/>
                  </a:lnTo>
                  <a:lnTo>
                    <a:pt x="5202" y="278290"/>
                  </a:lnTo>
                  <a:lnTo>
                    <a:pt x="7039" y="288587"/>
                  </a:lnTo>
                  <a:lnTo>
                    <a:pt x="9255" y="299420"/>
                  </a:lnTo>
                  <a:lnTo>
                    <a:pt x="10733" y="309619"/>
                  </a:lnTo>
                  <a:lnTo>
                    <a:pt x="11717" y="319396"/>
                  </a:lnTo>
                  <a:lnTo>
                    <a:pt x="12374" y="328889"/>
                  </a:lnTo>
                  <a:lnTo>
                    <a:pt x="14796" y="337203"/>
                  </a:lnTo>
                  <a:lnTo>
                    <a:pt x="22780" y="351732"/>
                  </a:lnTo>
                  <a:lnTo>
                    <a:pt x="30297" y="367450"/>
                  </a:lnTo>
                  <a:lnTo>
                    <a:pt x="37936" y="383365"/>
                  </a:lnTo>
                  <a:lnTo>
                    <a:pt x="47947" y="397053"/>
                  </a:lnTo>
                  <a:lnTo>
                    <a:pt x="61657" y="412397"/>
                  </a:lnTo>
                  <a:lnTo>
                    <a:pt x="77671" y="428147"/>
                  </a:lnTo>
                  <a:lnTo>
                    <a:pt x="94712" y="441760"/>
                  </a:lnTo>
                  <a:lnTo>
                    <a:pt x="112206" y="454425"/>
                  </a:lnTo>
                  <a:lnTo>
                    <a:pt x="138790" y="472712"/>
                  </a:lnTo>
                  <a:lnTo>
                    <a:pt x="156602" y="483726"/>
                  </a:lnTo>
                  <a:lnTo>
                    <a:pt x="174440" y="491929"/>
                  </a:lnTo>
                  <a:lnTo>
                    <a:pt x="184355" y="495505"/>
                  </a:lnTo>
                  <a:lnTo>
                    <a:pt x="194935" y="498881"/>
                  </a:lnTo>
                  <a:lnTo>
                    <a:pt x="216282" y="505279"/>
                  </a:lnTo>
                  <a:lnTo>
                    <a:pt x="235690" y="511430"/>
                  </a:lnTo>
                  <a:lnTo>
                    <a:pt x="246026" y="514459"/>
                  </a:lnTo>
                  <a:lnTo>
                    <a:pt x="268093" y="520470"/>
                  </a:lnTo>
                  <a:lnTo>
                    <a:pt x="279534" y="522471"/>
                  </a:lnTo>
                  <a:lnTo>
                    <a:pt x="291130" y="523804"/>
                  </a:lnTo>
                  <a:lnTo>
                    <a:pt x="302829" y="524693"/>
                  </a:lnTo>
                  <a:lnTo>
                    <a:pt x="313605" y="525286"/>
                  </a:lnTo>
                  <a:lnTo>
                    <a:pt x="333516" y="525943"/>
                  </a:lnTo>
                  <a:lnTo>
                    <a:pt x="343985" y="525127"/>
                  </a:lnTo>
                  <a:lnTo>
                    <a:pt x="354933" y="523591"/>
                  </a:lnTo>
                  <a:lnTo>
                    <a:pt x="366201" y="521574"/>
                  </a:lnTo>
                  <a:lnTo>
                    <a:pt x="377682" y="520230"/>
                  </a:lnTo>
                  <a:lnTo>
                    <a:pt x="389304" y="519333"/>
                  </a:lnTo>
                  <a:lnTo>
                    <a:pt x="401020" y="518736"/>
                  </a:lnTo>
                  <a:lnTo>
                    <a:pt x="411808" y="517345"/>
                  </a:lnTo>
                  <a:lnTo>
                    <a:pt x="421977" y="515426"/>
                  </a:lnTo>
                  <a:lnTo>
                    <a:pt x="431733" y="513155"/>
                  </a:lnTo>
                  <a:lnTo>
                    <a:pt x="441213" y="509655"/>
                  </a:lnTo>
                  <a:lnTo>
                    <a:pt x="450509" y="505339"/>
                  </a:lnTo>
                  <a:lnTo>
                    <a:pt x="475169" y="492428"/>
                  </a:lnTo>
                  <a:lnTo>
                    <a:pt x="488667" y="484552"/>
                  </a:lnTo>
                  <a:lnTo>
                    <a:pt x="501279" y="474436"/>
                  </a:lnTo>
                  <a:lnTo>
                    <a:pt x="513500" y="463326"/>
                  </a:lnTo>
                  <a:lnTo>
                    <a:pt x="531536" y="445915"/>
                  </a:lnTo>
                  <a:lnTo>
                    <a:pt x="537514" y="440025"/>
                  </a:lnTo>
                  <a:lnTo>
                    <a:pt x="546802" y="425542"/>
                  </a:lnTo>
                  <a:lnTo>
                    <a:pt x="554237" y="409184"/>
                  </a:lnTo>
                  <a:lnTo>
                    <a:pt x="557609" y="400655"/>
                  </a:lnTo>
                  <a:lnTo>
                    <a:pt x="564002" y="383240"/>
                  </a:lnTo>
                  <a:lnTo>
                    <a:pt x="570150" y="365578"/>
                  </a:lnTo>
                  <a:lnTo>
                    <a:pt x="573178" y="355709"/>
                  </a:lnTo>
                  <a:lnTo>
                    <a:pt x="579190" y="334160"/>
                  </a:lnTo>
                  <a:lnTo>
                    <a:pt x="581190" y="323850"/>
                  </a:lnTo>
                  <a:lnTo>
                    <a:pt x="582522" y="313999"/>
                  </a:lnTo>
                  <a:lnTo>
                    <a:pt x="583411" y="304456"/>
                  </a:lnTo>
                  <a:lnTo>
                    <a:pt x="584399" y="288560"/>
                  </a:lnTo>
                  <a:lnTo>
                    <a:pt x="584838" y="273888"/>
                  </a:lnTo>
                  <a:lnTo>
                    <a:pt x="585033" y="257446"/>
                  </a:lnTo>
                  <a:lnTo>
                    <a:pt x="582474" y="242862"/>
                  </a:lnTo>
                  <a:lnTo>
                    <a:pt x="579022" y="228774"/>
                  </a:lnTo>
                  <a:lnTo>
                    <a:pt x="577487" y="212590"/>
                  </a:lnTo>
                  <a:lnTo>
                    <a:pt x="574159" y="198122"/>
                  </a:lnTo>
                  <a:lnTo>
                    <a:pt x="570365" y="185077"/>
                  </a:lnTo>
                  <a:lnTo>
                    <a:pt x="568679" y="172664"/>
                  </a:lnTo>
                  <a:lnTo>
                    <a:pt x="565283" y="160534"/>
                  </a:lnTo>
                  <a:lnTo>
                    <a:pt x="560467" y="148527"/>
                  </a:lnTo>
                  <a:lnTo>
                    <a:pt x="555019" y="136576"/>
                  </a:lnTo>
                  <a:lnTo>
                    <a:pt x="546374" y="123432"/>
                  </a:lnTo>
                  <a:lnTo>
                    <a:pt x="537842" y="116493"/>
                  </a:lnTo>
                  <a:lnTo>
                    <a:pt x="532788" y="113254"/>
                  </a:lnTo>
                  <a:lnTo>
                    <a:pt x="524528" y="104363"/>
                  </a:lnTo>
                  <a:lnTo>
                    <a:pt x="514298" y="90847"/>
                  </a:lnTo>
                  <a:lnTo>
                    <a:pt x="511140" y="87227"/>
                  </a:lnTo>
                  <a:lnTo>
                    <a:pt x="497213" y="77391"/>
                  </a:lnTo>
                  <a:lnTo>
                    <a:pt x="480518" y="68193"/>
                  </a:lnTo>
                  <a:lnTo>
                    <a:pt x="463004" y="59184"/>
                  </a:lnTo>
                  <a:lnTo>
                    <a:pt x="451179" y="55858"/>
                  </a:lnTo>
                  <a:lnTo>
                    <a:pt x="445248" y="54971"/>
                  </a:lnTo>
                  <a:lnTo>
                    <a:pt x="436011" y="51339"/>
                  </a:lnTo>
                  <a:lnTo>
                    <a:pt x="428598" y="47411"/>
                  </a:lnTo>
                  <a:lnTo>
                    <a:pt x="413109" y="42242"/>
                  </a:lnTo>
                  <a:lnTo>
                    <a:pt x="403537" y="38406"/>
                  </a:lnTo>
                  <a:lnTo>
                    <a:pt x="386662" y="33298"/>
                  </a:lnTo>
                  <a:lnTo>
                    <a:pt x="370262" y="25804"/>
                  </a:lnTo>
                  <a:lnTo>
                    <a:pt x="359688" y="21178"/>
                  </a:lnTo>
                  <a:lnTo>
                    <a:pt x="351683" y="19122"/>
                  </a:lnTo>
                  <a:lnTo>
                    <a:pt x="336857" y="17965"/>
                  </a:lnTo>
                  <a:lnTo>
                    <a:pt x="319896" y="17623"/>
                  </a:lnTo>
                  <a:lnTo>
                    <a:pt x="254257" y="17482"/>
                  </a:lnTo>
                  <a:lnTo>
                    <a:pt x="244513" y="18473"/>
                  </a:lnTo>
                  <a:lnTo>
                    <a:pt x="234048" y="20126"/>
                  </a:lnTo>
                  <a:lnTo>
                    <a:pt x="223102" y="22220"/>
                  </a:lnTo>
                  <a:lnTo>
                    <a:pt x="211837" y="23616"/>
                  </a:lnTo>
                  <a:lnTo>
                    <a:pt x="200358" y="24547"/>
                  </a:lnTo>
                  <a:lnTo>
                    <a:pt x="188736" y="25167"/>
                  </a:lnTo>
                  <a:lnTo>
                    <a:pt x="176027" y="26573"/>
                  </a:lnTo>
                  <a:lnTo>
                    <a:pt x="162594" y="28502"/>
                  </a:lnTo>
                  <a:lnTo>
                    <a:pt x="148677" y="30781"/>
                  </a:lnTo>
                  <a:lnTo>
                    <a:pt x="135431" y="32300"/>
                  </a:lnTo>
                  <a:lnTo>
                    <a:pt x="122631" y="33312"/>
                  </a:lnTo>
                  <a:lnTo>
                    <a:pt x="85126" y="3533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9" name="Rectangle 3"/>
          <p:cNvSpPr>
            <a:spLocks noGrp="1" noChangeArrowheads="1"/>
          </p:cNvSpPr>
          <p:nvPr>
            <p:ph type="body" idx="1"/>
          </p:nvPr>
        </p:nvSpPr>
        <p:spPr>
          <a:xfrm>
            <a:off x="457200" y="1295400"/>
            <a:ext cx="8229600" cy="4830763"/>
          </a:xfrm>
        </p:spPr>
        <p:txBody>
          <a:bodyPr>
            <a:normAutofit fontScale="92500" lnSpcReduction="10000"/>
          </a:bodyPr>
          <a:lstStyle/>
          <a:p>
            <a:r>
              <a:rPr lang="en-US" sz="3000" b="1" dirty="0" smtClean="0"/>
              <a:t>Remember our mantra: Correlation </a:t>
            </a:r>
            <a:r>
              <a:rPr lang="en-US" sz="3000" b="1" dirty="0"/>
              <a:t>does not imply causality!</a:t>
            </a:r>
          </a:p>
          <a:p>
            <a:endParaRPr lang="en-US" sz="800" dirty="0">
              <a:solidFill>
                <a:srgbClr val="0000FF"/>
              </a:solidFill>
            </a:endParaRPr>
          </a:p>
          <a:p>
            <a:r>
              <a:rPr lang="en-US" sz="3000" dirty="0"/>
              <a:t>Three criteria must be satisfied to conclude that one variable causes another:</a:t>
            </a:r>
          </a:p>
          <a:p>
            <a:endParaRPr lang="en-US" sz="800" dirty="0"/>
          </a:p>
          <a:p>
            <a:pPr lvl="1"/>
            <a:r>
              <a:rPr lang="en-US" b="1" u="sng" dirty="0"/>
              <a:t>Covariation</a:t>
            </a:r>
            <a:r>
              <a:rPr lang="en-US" b="1" dirty="0"/>
              <a:t>. </a:t>
            </a:r>
            <a:r>
              <a:rPr lang="en-US" dirty="0"/>
              <a:t>There is a correlation between variables X and Y.</a:t>
            </a:r>
          </a:p>
          <a:p>
            <a:pPr lvl="1"/>
            <a:r>
              <a:rPr lang="en-US" b="1" u="sng" dirty="0"/>
              <a:t>Directionality</a:t>
            </a:r>
            <a:r>
              <a:rPr lang="en-US" b="1" dirty="0"/>
              <a:t>.</a:t>
            </a:r>
            <a:r>
              <a:rPr lang="en-US" dirty="0"/>
              <a:t> Variable X (the cause) precedes Variable Y (the effect).</a:t>
            </a:r>
          </a:p>
          <a:p>
            <a:pPr lvl="1"/>
            <a:r>
              <a:rPr lang="en-US" b="1" u="sng" dirty="0"/>
              <a:t>Elimination of extraneous variables</a:t>
            </a:r>
            <a:r>
              <a:rPr lang="en-US" b="1" dirty="0">
                <a:solidFill>
                  <a:srgbClr val="CC0000"/>
                </a:solidFill>
              </a:rPr>
              <a:t>.</a:t>
            </a:r>
            <a:r>
              <a:rPr lang="en-US" b="1" dirty="0"/>
              <a:t> </a:t>
            </a:r>
            <a:r>
              <a:rPr lang="en-US" dirty="0"/>
              <a:t>No other variable may be responsible for the relationship between X and Y.</a:t>
            </a:r>
            <a:endParaRPr lang="fr-CA" b="1"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Correlation and Causality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7" name="Rectangle 3"/>
          <p:cNvSpPr>
            <a:spLocks noGrp="1" noChangeArrowheads="1"/>
          </p:cNvSpPr>
          <p:nvPr>
            <p:ph type="body" idx="1"/>
          </p:nvPr>
        </p:nvSpPr>
        <p:spPr>
          <a:xfrm>
            <a:off x="457200" y="1600201"/>
            <a:ext cx="8229600" cy="1600200"/>
          </a:xfrm>
        </p:spPr>
        <p:txBody>
          <a:bodyPr/>
          <a:lstStyle/>
          <a:p>
            <a:r>
              <a:rPr lang="en-US" sz="3000" dirty="0"/>
              <a:t>Correlational studies do not allow us to determine which variable is the cause and which variable is the effect.</a:t>
            </a:r>
          </a:p>
          <a:p>
            <a:pPr>
              <a:buFontTx/>
              <a:buNone/>
            </a:pPr>
            <a:endParaRPr lang="fr-CA" sz="3000" dirty="0"/>
          </a:p>
        </p:txBody>
      </p:sp>
      <p:sp>
        <p:nvSpPr>
          <p:cNvPr id="303109" name="Text Box 5"/>
          <p:cNvSpPr txBox="1">
            <a:spLocks noChangeArrowheads="1"/>
          </p:cNvSpPr>
          <p:nvPr/>
        </p:nvSpPr>
        <p:spPr bwMode="auto">
          <a:xfrm>
            <a:off x="5154613" y="3470275"/>
            <a:ext cx="2922587" cy="1482725"/>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Estimated Grade</a:t>
            </a:r>
          </a:p>
          <a:p>
            <a:pPr algn="ctr">
              <a:spcBef>
                <a:spcPct val="50000"/>
              </a:spcBef>
            </a:pPr>
            <a:r>
              <a:rPr lang="en-CA" sz="2000" dirty="0" smtClean="0"/>
              <a:t>(Academic Achievement)</a:t>
            </a:r>
            <a:endParaRPr lang="en-CA" sz="2000" dirty="0"/>
          </a:p>
        </p:txBody>
      </p:sp>
      <p:sp>
        <p:nvSpPr>
          <p:cNvPr id="303115" name="Text Box 11"/>
          <p:cNvSpPr txBox="1">
            <a:spLocks noChangeArrowheads="1"/>
          </p:cNvSpPr>
          <p:nvPr/>
        </p:nvSpPr>
        <p:spPr bwMode="auto">
          <a:xfrm>
            <a:off x="1143001" y="3463925"/>
            <a:ext cx="2959100" cy="1489075"/>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Conscientiousness </a:t>
            </a:r>
            <a:endParaRPr lang="en-CA" sz="2600" dirty="0"/>
          </a:p>
        </p:txBody>
      </p:sp>
      <p:cxnSp>
        <p:nvCxnSpPr>
          <p:cNvPr id="303116" name="AutoShape 12"/>
          <p:cNvCxnSpPr>
            <a:cxnSpLocks noChangeShapeType="1"/>
            <a:stCxn id="303115" idx="3"/>
            <a:endCxn id="303109" idx="1"/>
          </p:cNvCxnSpPr>
          <p:nvPr/>
        </p:nvCxnSpPr>
        <p:spPr bwMode="auto">
          <a:xfrm>
            <a:off x="4102101" y="4208463"/>
            <a:ext cx="1052512" cy="3175"/>
          </a:xfrm>
          <a:prstGeom prst="straightConnector1">
            <a:avLst/>
          </a:prstGeom>
          <a:noFill/>
          <a:ln w="50800">
            <a:solidFill>
              <a:schemeClr val="tx1"/>
            </a:solidFill>
            <a:round/>
            <a:headEnd type="triangle" w="med" len="med"/>
            <a:tailEnd type="triangle" w="med" len="med"/>
          </a:ln>
          <a:effectLst/>
        </p:spPr>
      </p:cxnSp>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Problem of Directionality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1" name="Slide Number Placeholder 10"/>
          <p:cNvSpPr>
            <a:spLocks noGrp="1"/>
          </p:cNvSpPr>
          <p:nvPr>
            <p:ph type="sldNum" sz="quarter" idx="12"/>
          </p:nvPr>
        </p:nvSpPr>
        <p:spPr/>
        <p:txBody>
          <a:bodyPr/>
          <a:lstStyle/>
          <a:p>
            <a:fld id="{B6F15528-21DE-4FAA-801E-634DDDAF4B2B}" type="slidenum">
              <a:rPr lang="en-US" smtClean="0"/>
              <a:pPr/>
              <a:t>15</a:t>
            </a:fld>
            <a:endParaRPr lang="en-US" dirty="0"/>
          </a:p>
        </p:txBody>
      </p:sp>
      <p:cxnSp>
        <p:nvCxnSpPr>
          <p:cNvPr id="13" name="Straight Arrow Connector 12"/>
          <p:cNvCxnSpPr/>
          <p:nvPr/>
        </p:nvCxnSpPr>
        <p:spPr>
          <a:xfrm rot="16200000" flipV="1">
            <a:off x="2209801" y="5029201"/>
            <a:ext cx="1066798" cy="91440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flipH="1" flipV="1">
            <a:off x="5981701" y="4991101"/>
            <a:ext cx="1066799" cy="99060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Text Box 11"/>
          <p:cNvSpPr txBox="1">
            <a:spLocks noChangeArrowheads="1"/>
          </p:cNvSpPr>
          <p:nvPr/>
        </p:nvSpPr>
        <p:spPr bwMode="auto">
          <a:xfrm>
            <a:off x="3124200" y="5216525"/>
            <a:ext cx="2959100" cy="1489075"/>
          </a:xfrm>
          <a:prstGeom prst="rect">
            <a:avLst/>
          </a:prstGeom>
          <a:solidFill>
            <a:schemeClr val="bg1"/>
          </a:solidFill>
          <a:ln w="9525">
            <a:solidFill>
              <a:schemeClr val="tx1"/>
            </a:solidFill>
            <a:miter lim="800000"/>
            <a:headEnd/>
            <a:tailEnd/>
          </a:ln>
          <a:effectLst/>
        </p:spPr>
        <p:txBody>
          <a:bodyPr anchor="ctr" anchorCtr="1"/>
          <a:lstStyle/>
          <a:p>
            <a:pPr algn="ctr">
              <a:spcBef>
                <a:spcPct val="50000"/>
              </a:spcBef>
            </a:pPr>
            <a:r>
              <a:rPr lang="en-CA" sz="2600" dirty="0" smtClean="0"/>
              <a:t>e.g., experience or a need for achievement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type="body" idx="1"/>
          </p:nvPr>
        </p:nvSpPr>
        <p:spPr>
          <a:xfrm>
            <a:off x="3581400" y="1295400"/>
            <a:ext cx="5105400" cy="5257800"/>
          </a:xfrm>
        </p:spPr>
        <p:txBody>
          <a:bodyPr>
            <a:normAutofit fontScale="92500" lnSpcReduction="10000"/>
          </a:bodyPr>
          <a:lstStyle/>
          <a:p>
            <a:r>
              <a:rPr lang="en-US" sz="2600" dirty="0"/>
              <a:t>Although a correlational study may establish that two variables are related, it does not necessarily mean that there is a direct relationship between them. </a:t>
            </a:r>
          </a:p>
          <a:p>
            <a:endParaRPr lang="en-US" sz="1200" dirty="0" smtClean="0"/>
          </a:p>
          <a:p>
            <a:r>
              <a:rPr lang="en-US" sz="2600" dirty="0" smtClean="0"/>
              <a:t>Consider the case of pellagra, a disease that produces similar symptoms to leprosy.</a:t>
            </a:r>
          </a:p>
          <a:p>
            <a:pPr lvl="1"/>
            <a:r>
              <a:rPr lang="en-CA" sz="2200" dirty="0" smtClean="0"/>
              <a:t>Skin lesions/dermatitis, aggression, light sensitivity, and confusion. </a:t>
            </a:r>
            <a:endParaRPr lang="en-US" sz="2200" dirty="0"/>
          </a:p>
          <a:p>
            <a:endParaRPr lang="en-US" sz="1200" dirty="0" smtClean="0"/>
          </a:p>
          <a:p>
            <a:r>
              <a:rPr lang="en-US" sz="2600" dirty="0" smtClean="0"/>
              <a:t>It was believed to be caused by a germ or toxin due to correlation between consumption of maize (corn).</a:t>
            </a:r>
            <a:endParaRPr lang="en-US" sz="2600" dirty="0"/>
          </a:p>
        </p:txBody>
      </p:sp>
      <p:sp>
        <p:nvSpPr>
          <p:cNvPr id="302088" name="Text Box 8"/>
          <p:cNvSpPr txBox="1">
            <a:spLocks noChangeArrowheads="1"/>
          </p:cNvSpPr>
          <p:nvPr/>
        </p:nvSpPr>
        <p:spPr bwMode="auto">
          <a:xfrm>
            <a:off x="304800" y="4087813"/>
            <a:ext cx="2970212" cy="963612"/>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Pellagra</a:t>
            </a:r>
            <a:endParaRPr lang="en-CA" sz="2600" dirty="0"/>
          </a:p>
        </p:txBody>
      </p:sp>
      <p:sp>
        <p:nvSpPr>
          <p:cNvPr id="302089" name="Text Box 9"/>
          <p:cNvSpPr txBox="1">
            <a:spLocks noChangeArrowheads="1"/>
          </p:cNvSpPr>
          <p:nvPr/>
        </p:nvSpPr>
        <p:spPr bwMode="auto">
          <a:xfrm>
            <a:off x="314325" y="5478462"/>
            <a:ext cx="2970212" cy="1227138"/>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Sanitary conditions</a:t>
            </a:r>
            <a:endParaRPr lang="en-CA" sz="2600" dirty="0"/>
          </a:p>
        </p:txBody>
      </p:sp>
      <p:cxnSp>
        <p:nvCxnSpPr>
          <p:cNvPr id="302092" name="AutoShape 12"/>
          <p:cNvCxnSpPr>
            <a:cxnSpLocks noChangeShapeType="1"/>
            <a:stCxn id="302088" idx="2"/>
            <a:endCxn id="302089" idx="0"/>
          </p:cNvCxnSpPr>
          <p:nvPr/>
        </p:nvCxnSpPr>
        <p:spPr bwMode="auto">
          <a:xfrm rot="16200000" flipH="1">
            <a:off x="1581150" y="5260180"/>
            <a:ext cx="427037" cy="9525"/>
          </a:xfrm>
          <a:prstGeom prst="straightConnector1">
            <a:avLst/>
          </a:prstGeom>
          <a:noFill/>
          <a:ln w="9525">
            <a:solidFill>
              <a:schemeClr val="tx1"/>
            </a:solidFill>
            <a:round/>
            <a:headEnd type="triangle" w="med" len="med"/>
            <a:tailEnd type="triangle" w="med" len="med"/>
          </a:ln>
          <a:effectLst/>
        </p:spPr>
      </p:cxnSp>
      <p:sp>
        <p:nvSpPr>
          <p:cNvPr id="1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Third Variable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Problem</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2770" name="Picture 2" descr="http://upload.wikimedia.org/wikipedia/commons/thumb/1/13/Pellagra_NIH.jpg/230px-Pellagra_NIH.jpg"/>
          <p:cNvPicPr>
            <a:picLocks noChangeAspect="1" noChangeArrowheads="1"/>
          </p:cNvPicPr>
          <p:nvPr/>
        </p:nvPicPr>
        <p:blipFill>
          <a:blip r:embed="rId3" cstate="print"/>
          <a:srcRect/>
          <a:stretch>
            <a:fillRect/>
          </a:stretch>
        </p:blipFill>
        <p:spPr bwMode="auto">
          <a:xfrm>
            <a:off x="919972" y="1295399"/>
            <a:ext cx="1975628" cy="2525367"/>
          </a:xfrm>
          <a:prstGeom prst="rect">
            <a:avLst/>
          </a:prstGeom>
          <a:noFill/>
        </p:spPr>
      </p:pic>
      <p:sp>
        <p:nvSpPr>
          <p:cNvPr id="17" name="Slide Number Placeholder 16"/>
          <p:cNvSpPr>
            <a:spLocks noGrp="1"/>
          </p:cNvSpPr>
          <p:nvPr>
            <p:ph type="sldNum" sz="quarter" idx="12"/>
          </p:nvPr>
        </p:nvSpPr>
        <p:spPr/>
        <p:txBody>
          <a:bodyPr/>
          <a:lstStyle/>
          <a:p>
            <a:fld id="{B6F15528-21DE-4FAA-801E-634DDDAF4B2B}" type="slidenum">
              <a:rPr lang="en-US" smtClean="0"/>
              <a:pPr/>
              <a:t>16</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type="body" idx="1"/>
          </p:nvPr>
        </p:nvSpPr>
        <p:spPr>
          <a:xfrm>
            <a:off x="3657600" y="1295400"/>
            <a:ext cx="5105400" cy="5105400"/>
          </a:xfrm>
        </p:spPr>
        <p:txBody>
          <a:bodyPr>
            <a:normAutofit lnSpcReduction="10000"/>
          </a:bodyPr>
          <a:lstStyle/>
          <a:p>
            <a:r>
              <a:rPr lang="en-US" sz="2600" dirty="0" smtClean="0"/>
              <a:t>Dr. Joseph Goldberg conducting experiments with 11 prisoners</a:t>
            </a:r>
          </a:p>
          <a:p>
            <a:endParaRPr lang="en-US" sz="1200" dirty="0" smtClean="0"/>
          </a:p>
          <a:p>
            <a:r>
              <a:rPr lang="en-CA" sz="2600" dirty="0" smtClean="0"/>
              <a:t>Goldberg noted a greater instance of pellagra in rural populations,</a:t>
            </a:r>
            <a:endParaRPr lang="en-US" sz="2600" dirty="0" smtClean="0"/>
          </a:p>
          <a:p>
            <a:endParaRPr lang="en-US" sz="1200" dirty="0" smtClean="0"/>
          </a:p>
          <a:p>
            <a:r>
              <a:rPr lang="en-US" sz="2600" dirty="0" smtClean="0"/>
              <a:t>Diet was manipulated:</a:t>
            </a:r>
          </a:p>
          <a:p>
            <a:pPr lvl="1"/>
            <a:r>
              <a:rPr lang="en-CA" sz="2200" dirty="0" smtClean="0"/>
              <a:t>Diet (time 1): Fruits and vegetables</a:t>
            </a:r>
            <a:endParaRPr lang="en-US" sz="2200" dirty="0"/>
          </a:p>
          <a:p>
            <a:pPr lvl="1"/>
            <a:r>
              <a:rPr lang="en-CA" sz="2200" dirty="0" smtClean="0"/>
              <a:t>Die (time 2): corn</a:t>
            </a:r>
          </a:p>
          <a:p>
            <a:endParaRPr lang="en-US" sz="1200" dirty="0"/>
          </a:p>
          <a:p>
            <a:r>
              <a:rPr lang="en-CA" sz="2600" dirty="0" smtClean="0"/>
              <a:t>Initial onset was marked by a suppressed appetite and headaches eventually resulting in pellagra</a:t>
            </a:r>
            <a:endParaRPr lang="en-US" sz="3000" dirty="0"/>
          </a:p>
        </p:txBody>
      </p:sp>
      <p:sp>
        <p:nvSpPr>
          <p:cNvPr id="1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Third Variable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Problem</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upload.wikimedia.org/wikipedia/commons/thumb/7/72/Joseph_Goldberger_01.jpg/150px-Joseph_Goldberger_01.jpg">
            <a:hlinkClick r:id="rId2"/>
          </p:cNvPr>
          <p:cNvPicPr>
            <a:picLocks noChangeAspect="1" noChangeArrowheads="1"/>
          </p:cNvPicPr>
          <p:nvPr/>
        </p:nvPicPr>
        <p:blipFill>
          <a:blip r:embed="rId3" cstate="print"/>
          <a:srcRect/>
          <a:stretch>
            <a:fillRect/>
          </a:stretch>
        </p:blipFill>
        <p:spPr bwMode="auto">
          <a:xfrm>
            <a:off x="938002" y="1281176"/>
            <a:ext cx="1728998" cy="2605024"/>
          </a:xfrm>
          <a:prstGeom prst="rect">
            <a:avLst/>
          </a:prstGeom>
          <a:noFill/>
        </p:spPr>
      </p:pic>
      <p:sp>
        <p:nvSpPr>
          <p:cNvPr id="8" name="Text Box 8"/>
          <p:cNvSpPr txBox="1">
            <a:spLocks noChangeArrowheads="1"/>
          </p:cNvSpPr>
          <p:nvPr/>
        </p:nvSpPr>
        <p:spPr bwMode="auto">
          <a:xfrm>
            <a:off x="304800" y="4087813"/>
            <a:ext cx="2970212" cy="963612"/>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Pellagra</a:t>
            </a:r>
            <a:endParaRPr lang="en-CA" sz="2600" dirty="0"/>
          </a:p>
        </p:txBody>
      </p:sp>
      <p:sp>
        <p:nvSpPr>
          <p:cNvPr id="9" name="Text Box 9"/>
          <p:cNvSpPr txBox="1">
            <a:spLocks noChangeArrowheads="1"/>
          </p:cNvSpPr>
          <p:nvPr/>
        </p:nvSpPr>
        <p:spPr bwMode="auto">
          <a:xfrm>
            <a:off x="314325" y="5478462"/>
            <a:ext cx="2970212" cy="1227138"/>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Sanitary conditions</a:t>
            </a:r>
            <a:endParaRPr lang="en-CA" sz="2600" dirty="0"/>
          </a:p>
        </p:txBody>
      </p:sp>
      <p:cxnSp>
        <p:nvCxnSpPr>
          <p:cNvPr id="10" name="AutoShape 12"/>
          <p:cNvCxnSpPr>
            <a:cxnSpLocks noChangeShapeType="1"/>
            <a:stCxn id="8" idx="2"/>
            <a:endCxn id="9" idx="0"/>
          </p:cNvCxnSpPr>
          <p:nvPr/>
        </p:nvCxnSpPr>
        <p:spPr bwMode="auto">
          <a:xfrm rot="16200000" flipH="1">
            <a:off x="1581150" y="5260180"/>
            <a:ext cx="427037" cy="9525"/>
          </a:xfrm>
          <a:prstGeom prst="straightConnector1">
            <a:avLst/>
          </a:prstGeom>
          <a:noFill/>
          <a:ln w="9525">
            <a:solidFill>
              <a:schemeClr val="tx1"/>
            </a:solidFill>
            <a:round/>
            <a:headEnd type="triangle" w="med" len="med"/>
            <a:tailEnd type="triangle" w="med" len="med"/>
          </a:ln>
          <a:effectLst/>
        </p:spPr>
      </p:cxnSp>
      <p:sp>
        <p:nvSpPr>
          <p:cNvPr id="21" name="Slide Number Placeholder 20"/>
          <p:cNvSpPr>
            <a:spLocks noGrp="1"/>
          </p:cNvSpPr>
          <p:nvPr>
            <p:ph type="sldNum" sz="quarter" idx="12"/>
          </p:nvPr>
        </p:nvSpPr>
        <p:spPr/>
        <p:txBody>
          <a:bodyPr/>
          <a:lstStyle/>
          <a:p>
            <a:fld id="{B6F15528-21DE-4FAA-801E-634DDDAF4B2B}" type="slidenum">
              <a:rPr lang="en-US" smtClean="0"/>
              <a:pPr/>
              <a:t>17</a:t>
            </a:fld>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type="body" idx="1"/>
          </p:nvPr>
        </p:nvSpPr>
        <p:spPr>
          <a:xfrm>
            <a:off x="3581400" y="1219200"/>
            <a:ext cx="5105400" cy="3276600"/>
          </a:xfrm>
        </p:spPr>
        <p:txBody>
          <a:bodyPr>
            <a:normAutofit/>
          </a:bodyPr>
          <a:lstStyle/>
          <a:p>
            <a:r>
              <a:rPr lang="en-US" sz="2600" dirty="0" smtClean="0"/>
              <a:t>Dr. Joseph Goldberg identified that another variable, namely diet, was a better predictor of the disease (prisoner population)</a:t>
            </a:r>
          </a:p>
          <a:p>
            <a:endParaRPr lang="en-US" sz="1200" dirty="0" smtClean="0"/>
          </a:p>
          <a:p>
            <a:r>
              <a:rPr lang="en-US" sz="2600" dirty="0" smtClean="0"/>
              <a:t>Even Goldberg did not identify the exact cause of pellagra</a:t>
            </a:r>
          </a:p>
          <a:p>
            <a:endParaRPr lang="en-US" sz="2600" dirty="0"/>
          </a:p>
          <a:p>
            <a:endParaRPr lang="en-US" sz="3000" dirty="0"/>
          </a:p>
          <a:p>
            <a:endParaRPr lang="en-US" sz="3000" dirty="0"/>
          </a:p>
          <a:p>
            <a:endParaRPr lang="en-US" sz="3000" dirty="0"/>
          </a:p>
        </p:txBody>
      </p:sp>
      <p:sp>
        <p:nvSpPr>
          <p:cNvPr id="1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Third Variable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Problem</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upload.wikimedia.org/wikipedia/commons/thumb/7/72/Joseph_Goldberger_01.jpg/150px-Joseph_Goldberger_01.jpg">
            <a:hlinkClick r:id="rId2"/>
          </p:cNvPr>
          <p:cNvPicPr>
            <a:picLocks noChangeAspect="1" noChangeArrowheads="1"/>
          </p:cNvPicPr>
          <p:nvPr/>
        </p:nvPicPr>
        <p:blipFill>
          <a:blip r:embed="rId3" cstate="print"/>
          <a:srcRect/>
          <a:stretch>
            <a:fillRect/>
          </a:stretch>
        </p:blipFill>
        <p:spPr bwMode="auto">
          <a:xfrm>
            <a:off x="938002" y="1281176"/>
            <a:ext cx="1728998" cy="2605024"/>
          </a:xfrm>
          <a:prstGeom prst="rect">
            <a:avLst/>
          </a:prstGeom>
          <a:noFill/>
        </p:spPr>
      </p:pic>
      <p:sp>
        <p:nvSpPr>
          <p:cNvPr id="8" name="Text Box 8"/>
          <p:cNvSpPr txBox="1">
            <a:spLocks noChangeArrowheads="1"/>
          </p:cNvSpPr>
          <p:nvPr/>
        </p:nvSpPr>
        <p:spPr bwMode="auto">
          <a:xfrm>
            <a:off x="304800" y="4087813"/>
            <a:ext cx="2970212" cy="963612"/>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Pellagra</a:t>
            </a:r>
            <a:endParaRPr lang="en-CA" sz="2600" dirty="0"/>
          </a:p>
        </p:txBody>
      </p:sp>
      <p:sp>
        <p:nvSpPr>
          <p:cNvPr id="9" name="Text Box 9"/>
          <p:cNvSpPr txBox="1">
            <a:spLocks noChangeArrowheads="1"/>
          </p:cNvSpPr>
          <p:nvPr/>
        </p:nvSpPr>
        <p:spPr bwMode="auto">
          <a:xfrm>
            <a:off x="314325" y="5478462"/>
            <a:ext cx="2970212" cy="1227138"/>
          </a:xfrm>
          <a:prstGeom prst="rect">
            <a:avLst/>
          </a:prstGeom>
          <a:noFill/>
          <a:ln w="9525">
            <a:solidFill>
              <a:schemeClr val="tx1"/>
            </a:solidFill>
            <a:miter lim="800000"/>
            <a:headEnd/>
            <a:tailEnd/>
          </a:ln>
          <a:effectLst/>
        </p:spPr>
        <p:txBody>
          <a:bodyPr anchor="ctr" anchorCtr="1"/>
          <a:lstStyle/>
          <a:p>
            <a:pPr algn="ctr">
              <a:spcBef>
                <a:spcPct val="50000"/>
              </a:spcBef>
            </a:pPr>
            <a:r>
              <a:rPr lang="en-CA" sz="2600" dirty="0" smtClean="0"/>
              <a:t>Sanitary conditions</a:t>
            </a:r>
            <a:endParaRPr lang="en-CA" sz="2600" dirty="0"/>
          </a:p>
        </p:txBody>
      </p:sp>
      <p:cxnSp>
        <p:nvCxnSpPr>
          <p:cNvPr id="10" name="AutoShape 12"/>
          <p:cNvCxnSpPr>
            <a:cxnSpLocks noChangeShapeType="1"/>
            <a:stCxn id="8" idx="2"/>
            <a:endCxn id="9" idx="0"/>
          </p:cNvCxnSpPr>
          <p:nvPr/>
        </p:nvCxnSpPr>
        <p:spPr bwMode="auto">
          <a:xfrm rot="16200000" flipH="1">
            <a:off x="1581150" y="5260180"/>
            <a:ext cx="427037" cy="9525"/>
          </a:xfrm>
          <a:prstGeom prst="straightConnector1">
            <a:avLst/>
          </a:prstGeom>
          <a:noFill/>
          <a:ln w="9525">
            <a:solidFill>
              <a:schemeClr val="tx1"/>
            </a:solidFill>
            <a:round/>
            <a:headEnd type="triangle" w="med" len="med"/>
            <a:tailEnd type="triangle" w="med" len="med"/>
          </a:ln>
          <a:effectLst/>
        </p:spPr>
      </p:cxnSp>
      <p:sp>
        <p:nvSpPr>
          <p:cNvPr id="16" name="Text Box 7"/>
          <p:cNvSpPr txBox="1">
            <a:spLocks noChangeArrowheads="1"/>
          </p:cNvSpPr>
          <p:nvPr/>
        </p:nvSpPr>
        <p:spPr bwMode="auto">
          <a:xfrm>
            <a:off x="4811712" y="4662487"/>
            <a:ext cx="3570287" cy="1406525"/>
          </a:xfrm>
          <a:prstGeom prst="rect">
            <a:avLst/>
          </a:prstGeom>
          <a:noFill/>
          <a:ln w="9525">
            <a:solidFill>
              <a:schemeClr val="tx1"/>
            </a:solidFill>
            <a:miter lim="800000"/>
            <a:headEnd/>
            <a:tailEnd/>
          </a:ln>
          <a:effectLst/>
        </p:spPr>
        <p:txBody>
          <a:bodyPr wrap="none" anchor="ctr" anchorCtr="1"/>
          <a:lstStyle/>
          <a:p>
            <a:pPr algn="ctr">
              <a:spcBef>
                <a:spcPct val="50000"/>
              </a:spcBef>
            </a:pPr>
            <a:r>
              <a:rPr lang="en-CA" sz="3000" dirty="0" smtClean="0"/>
              <a:t>Low carbohydrate, </a:t>
            </a:r>
          </a:p>
          <a:p>
            <a:pPr algn="ctr">
              <a:spcBef>
                <a:spcPct val="50000"/>
              </a:spcBef>
            </a:pPr>
            <a:r>
              <a:rPr lang="en-CA" sz="3000" dirty="0" smtClean="0"/>
              <a:t>Low protein diet</a:t>
            </a:r>
            <a:endParaRPr lang="en-CA" sz="3000" dirty="0"/>
          </a:p>
        </p:txBody>
      </p:sp>
      <p:cxnSp>
        <p:nvCxnSpPr>
          <p:cNvPr id="17" name="AutoShape 10"/>
          <p:cNvCxnSpPr>
            <a:cxnSpLocks noChangeShapeType="1"/>
            <a:endCxn id="16" idx="1"/>
          </p:cNvCxnSpPr>
          <p:nvPr/>
        </p:nvCxnSpPr>
        <p:spPr bwMode="auto">
          <a:xfrm>
            <a:off x="3276600" y="4619626"/>
            <a:ext cx="1535112" cy="746124"/>
          </a:xfrm>
          <a:prstGeom prst="straightConnector1">
            <a:avLst/>
          </a:prstGeom>
          <a:noFill/>
          <a:ln w="9525">
            <a:solidFill>
              <a:schemeClr val="tx1"/>
            </a:solidFill>
            <a:round/>
            <a:headEnd/>
            <a:tailEnd type="triangle" w="med" len="med"/>
          </a:ln>
          <a:effectLst/>
        </p:spPr>
      </p:cxnSp>
      <p:cxnSp>
        <p:nvCxnSpPr>
          <p:cNvPr id="18" name="AutoShape 11"/>
          <p:cNvCxnSpPr>
            <a:cxnSpLocks noChangeShapeType="1"/>
            <a:endCxn id="16" idx="1"/>
          </p:cNvCxnSpPr>
          <p:nvPr/>
        </p:nvCxnSpPr>
        <p:spPr bwMode="auto">
          <a:xfrm flipV="1">
            <a:off x="3286125" y="5365750"/>
            <a:ext cx="1525587" cy="644526"/>
          </a:xfrm>
          <a:prstGeom prst="straightConnector1">
            <a:avLst/>
          </a:prstGeom>
          <a:noFill/>
          <a:ln w="9525">
            <a:solidFill>
              <a:schemeClr val="tx1"/>
            </a:solidFill>
            <a:round/>
            <a:headEnd/>
            <a:tailEnd type="triangle" w="med" len="med"/>
          </a:ln>
          <a:effectLst/>
        </p:spPr>
      </p:cxnSp>
      <p:sp>
        <p:nvSpPr>
          <p:cNvPr id="21" name="Slide Number Placeholder 20"/>
          <p:cNvSpPr>
            <a:spLocks noGrp="1"/>
          </p:cNvSpPr>
          <p:nvPr>
            <p:ph type="sldNum" sz="quarter" idx="12"/>
          </p:nvPr>
        </p:nvSpPr>
        <p:spPr/>
        <p:txBody>
          <a:bodyPr/>
          <a:lstStyle/>
          <a:p>
            <a:fld id="{B6F15528-21DE-4FAA-801E-634DDDAF4B2B}" type="slidenum">
              <a:rPr lang="en-US" smtClean="0"/>
              <a:pPr/>
              <a:t>18</a:t>
            </a:fld>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Appearances are a glimpse of the unseen</a:t>
            </a:r>
            <a:r>
              <a:rPr lang="en-CA" sz="2400" dirty="0" smtClean="0"/>
              <a:t>.”</a:t>
            </a:r>
          </a:p>
          <a:p>
            <a:endParaRPr lang="en-CA" sz="2400" dirty="0" smtClean="0"/>
          </a:p>
          <a:p>
            <a:r>
              <a:rPr lang="en-CA" sz="2400" dirty="0" smtClean="0"/>
              <a:t>- Anaxagoras</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Word Frequency Effects and</a:t>
            </a:r>
          </a:p>
          <a:p>
            <a:pPr lvl="0" algn="ctr">
              <a:spcBef>
                <a:spcPct val="0"/>
              </a:spcBef>
              <a:defRPr/>
            </a:pPr>
            <a:r>
              <a:rPr lang="en-US" sz="3000" b="1" dirty="0" smtClean="0">
                <a:solidFill>
                  <a:schemeClr val="bg1"/>
                </a:solidFill>
                <a:latin typeface="Lucida Sans" pitchFamily="34" charset="0"/>
              </a:rPr>
              <a:t>The Third Variable Problem</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19</a:t>
            </a:fld>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5181600"/>
          </a:xfrm>
        </p:spPr>
        <p:txBody>
          <a:bodyPr>
            <a:normAutofit/>
          </a:bodyPr>
          <a:lstStyle/>
          <a:p>
            <a:r>
              <a:rPr lang="en-US" sz="2800" dirty="0" smtClean="0"/>
              <a:t>Although some of our human language capacity appears to be a property of neuroanatomical structures of the brain (e.g., Broca and Wernicke’s areas), other elements of language must be learned.</a:t>
            </a:r>
          </a:p>
          <a:p>
            <a:endParaRPr lang="en-US" sz="1200" dirty="0" smtClean="0"/>
          </a:p>
          <a:p>
            <a:r>
              <a:rPr lang="en-US" sz="2800" dirty="0" smtClean="0"/>
              <a:t>How do we build a lexicon (the set of words that we know)? How is this information stored in memory?</a:t>
            </a:r>
          </a:p>
          <a:p>
            <a:endParaRPr lang="en-US" sz="1200" dirty="0" smtClean="0"/>
          </a:p>
          <a:p>
            <a:r>
              <a:rPr lang="en-US" sz="2800" dirty="0" smtClean="0"/>
              <a:t>As we’ve seen previously, Howes and Solomon (1950) were in the process of examining this phenomena when McGinnies (1949) conducted his psychological ‘defence’ experiment.</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Memory and Language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4953000" cy="5105400"/>
          </a:xfrm>
        </p:spPr>
        <p:txBody>
          <a:bodyPr/>
          <a:lstStyle/>
          <a:p>
            <a:endParaRPr lang="en-US" sz="1200" dirty="0" smtClean="0"/>
          </a:p>
          <a:p>
            <a:r>
              <a:rPr lang="en-US" sz="2800" dirty="0" smtClean="0"/>
              <a:t>In psychophysics, we want to determine a </a:t>
            </a:r>
            <a:r>
              <a:rPr lang="en-US" sz="2800" i="1" dirty="0" smtClean="0"/>
              <a:t>response threshold</a:t>
            </a:r>
            <a:r>
              <a:rPr lang="en-US" sz="2800" dirty="0" smtClean="0"/>
              <a:t>  of a participant</a:t>
            </a:r>
          </a:p>
          <a:p>
            <a:endParaRPr lang="en-US" sz="1200" dirty="0" smtClean="0"/>
          </a:p>
          <a:p>
            <a:r>
              <a:rPr lang="en-US" sz="2800" dirty="0" smtClean="0"/>
              <a:t>In these tasks, we can present a participant a stimuli very briefly (e.g., 20 ms) and increase the intensity until they begin to detect it (i.e., say ‘Yes’ it’s present).</a:t>
            </a:r>
          </a:p>
          <a:p>
            <a:pPr lvl="1"/>
            <a:r>
              <a:rPr lang="en-US" sz="2400" i="1" dirty="0" smtClean="0"/>
              <a:t>Method of Ascending Limits</a:t>
            </a:r>
            <a:endParaRPr lang="en-US" sz="2400" i="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Sie Method of Ascending Limits</a:t>
            </a:r>
          </a:p>
        </p:txBody>
      </p:sp>
      <p:pic>
        <p:nvPicPr>
          <p:cNvPr id="65541" name="Picture 5"/>
          <p:cNvPicPr>
            <a:picLocks noChangeAspect="1" noChangeArrowheads="1"/>
          </p:cNvPicPr>
          <p:nvPr/>
        </p:nvPicPr>
        <p:blipFill>
          <a:blip r:embed="rId2" cstate="print"/>
          <a:srcRect/>
          <a:stretch>
            <a:fillRect/>
          </a:stretch>
        </p:blipFill>
        <p:spPr bwMode="auto">
          <a:xfrm>
            <a:off x="5410200" y="2286000"/>
            <a:ext cx="3396343" cy="2971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153400" cy="5105400"/>
          </a:xfrm>
        </p:spPr>
        <p:txBody>
          <a:bodyPr>
            <a:normAutofit/>
          </a:bodyPr>
          <a:lstStyle/>
          <a:p>
            <a:endParaRPr lang="en-US" sz="2800" dirty="0" smtClean="0"/>
          </a:p>
          <a:p>
            <a:r>
              <a:rPr lang="en-US" sz="2800" dirty="0" err="1" smtClean="0"/>
              <a:t>Howes</a:t>
            </a:r>
            <a:r>
              <a:rPr lang="en-US" sz="2800" dirty="0" smtClean="0"/>
              <a:t> and Solomon (1951) were examining what factors change this threshold.</a:t>
            </a:r>
          </a:p>
          <a:p>
            <a:endParaRPr lang="en-US" sz="1200" dirty="0" smtClean="0"/>
          </a:p>
          <a:p>
            <a:r>
              <a:rPr lang="en-US" sz="2800" dirty="0" smtClean="0"/>
              <a:t>They considered that probability of a word’s occurrence was important to determining the success with which someone could detect that word in an environment.</a:t>
            </a:r>
          </a:p>
          <a:p>
            <a:pPr lvl="1"/>
            <a:r>
              <a:rPr lang="en-US" sz="2400" dirty="0" smtClean="0"/>
              <a:t>We are less certain about improbable words and they will be harder to detect as a consequence</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22</a:t>
            </a:fld>
            <a:endParaRPr lang="en-US"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Word Frequency</a:t>
            </a:r>
            <a:r>
              <a:rPr lang="en-US" sz="3000" b="1" dirty="0" smtClean="0">
                <a:solidFill>
                  <a:schemeClr val="bg1"/>
                </a:solidFill>
                <a:latin typeface="Lucida Sans" pitchFamily="34" charset="0"/>
                <a:ea typeface="+mj-ea"/>
                <a:cs typeface="+mj-cs"/>
              </a:rPr>
              <a:t>: Continuous 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5638800" cy="5105400"/>
          </a:xfrm>
        </p:spPr>
        <p:txBody>
          <a:bodyPr>
            <a:normAutofit/>
          </a:bodyPr>
          <a:lstStyle/>
          <a:p>
            <a:r>
              <a:rPr lang="en-US" sz="2800" dirty="0" smtClean="0"/>
              <a:t>Howes and Solomon (1951) used a ‘word count’ developed by Thorndike and Lorge (1944) </a:t>
            </a:r>
          </a:p>
          <a:p>
            <a:pPr lvl="1"/>
            <a:r>
              <a:rPr lang="en-US" sz="2400" dirty="0" smtClean="0"/>
              <a:t>One-half million words that appeared in magazine between 1927 to 1938</a:t>
            </a:r>
          </a:p>
          <a:p>
            <a:endParaRPr lang="en-US" sz="1200" dirty="0" smtClean="0"/>
          </a:p>
          <a:p>
            <a:r>
              <a:rPr lang="en-US" sz="2800" dirty="0" smtClean="0"/>
              <a:t>Participants were provided with these word using a T-Scope </a:t>
            </a:r>
          </a:p>
          <a:p>
            <a:endParaRPr lang="en-US" sz="1200" dirty="0" smtClean="0"/>
          </a:p>
          <a:p>
            <a:r>
              <a:rPr lang="en-US" sz="2800" dirty="0" smtClean="0"/>
              <a:t>The duration of presentation was increased until the participant could correctly identify the word</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23</a:t>
            </a:fld>
            <a:endParaRPr lang="en-US" dirty="0"/>
          </a:p>
        </p:txBody>
      </p:sp>
      <p:pic>
        <p:nvPicPr>
          <p:cNvPr id="6" name="Picture 2"/>
          <p:cNvPicPr>
            <a:picLocks noChangeAspect="1" noChangeArrowheads="1"/>
          </p:cNvPicPr>
          <p:nvPr/>
        </p:nvPicPr>
        <p:blipFill>
          <a:blip r:embed="rId2" cstate="print"/>
          <a:srcRect/>
          <a:stretch>
            <a:fillRect/>
          </a:stretch>
        </p:blipFill>
        <p:spPr bwMode="auto">
          <a:xfrm>
            <a:off x="5943600" y="1295400"/>
            <a:ext cx="2971800" cy="4929574"/>
          </a:xfrm>
          <a:prstGeom prst="rect">
            <a:avLst/>
          </a:prstGeom>
          <a:noFill/>
          <a:ln w="9525">
            <a:noFill/>
            <a:miter lim="800000"/>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Word Frequency</a:t>
            </a:r>
            <a:r>
              <a:rPr lang="en-US" sz="3000" b="1" dirty="0" smtClean="0">
                <a:solidFill>
                  <a:schemeClr val="bg1"/>
                </a:solidFill>
                <a:latin typeface="Lucida Sans" pitchFamily="34" charset="0"/>
                <a:ea typeface="+mj-ea"/>
                <a:cs typeface="+mj-cs"/>
              </a:rPr>
              <a:t>: Continuous 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5334000" cy="5181600"/>
          </a:xfrm>
        </p:spPr>
        <p:txBody>
          <a:bodyPr>
            <a:normAutofit/>
          </a:bodyPr>
          <a:lstStyle/>
          <a:p>
            <a:endParaRPr lang="en-US" sz="1200" dirty="0" smtClean="0"/>
          </a:p>
          <a:p>
            <a:r>
              <a:rPr lang="en-US" sz="2600" dirty="0" smtClean="0"/>
              <a:t>“Correct responses began to occur with exposures ranging from 30 to 1,000 ms, depending on the individual S and on the word being exposed,” (p. 403)</a:t>
            </a:r>
          </a:p>
          <a:p>
            <a:endParaRPr lang="en-US" sz="1200" dirty="0" smtClean="0"/>
          </a:p>
          <a:p>
            <a:r>
              <a:rPr lang="en-US" sz="2600" dirty="0" smtClean="0"/>
              <a:t>If Howes and Solomon (1950, 1951) were correct, what pattern of results would we expect to obtain for any given word?</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24</a:t>
            </a:fld>
            <a:endParaRPr lang="en-US"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Word Frequency</a:t>
            </a:r>
            <a:r>
              <a:rPr lang="en-US" sz="3000" b="1" dirty="0" smtClean="0">
                <a:solidFill>
                  <a:schemeClr val="bg1"/>
                </a:solidFill>
                <a:latin typeface="Lucida Sans" pitchFamily="34" charset="0"/>
                <a:ea typeface="+mj-ea"/>
                <a:cs typeface="+mj-cs"/>
              </a:rPr>
              <a:t>: Continuous 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8" name="Picture 2"/>
          <p:cNvPicPr>
            <a:picLocks noChangeAspect="1" noChangeArrowheads="1"/>
          </p:cNvPicPr>
          <p:nvPr/>
        </p:nvPicPr>
        <p:blipFill>
          <a:blip r:embed="rId2" cstate="print"/>
          <a:srcRect/>
          <a:stretch>
            <a:fillRect/>
          </a:stretch>
        </p:blipFill>
        <p:spPr bwMode="auto">
          <a:xfrm>
            <a:off x="5943600" y="1295400"/>
            <a:ext cx="2971800" cy="492957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4724400" cy="1295400"/>
          </a:xfrm>
        </p:spPr>
        <p:txBody>
          <a:bodyPr>
            <a:normAutofit/>
          </a:bodyPr>
          <a:lstStyle/>
          <a:p>
            <a:endParaRPr lang="en-US" sz="1200" dirty="0" smtClean="0"/>
          </a:p>
          <a:p>
            <a:r>
              <a:rPr lang="en-US" sz="2600" dirty="0" smtClean="0"/>
              <a:t>What results have they obtained?</a:t>
            </a:r>
          </a:p>
          <a:p>
            <a:endParaRPr lang="en-US" sz="1200" dirty="0" smtClean="0"/>
          </a:p>
          <a:p>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25</a:t>
            </a:fld>
            <a:endParaRPr lang="en-US" dirty="0"/>
          </a:p>
        </p:txBody>
      </p:sp>
      <p:pic>
        <p:nvPicPr>
          <p:cNvPr id="5122" name="Picture 2"/>
          <p:cNvPicPr>
            <a:picLocks noChangeAspect="1" noChangeArrowheads="1"/>
          </p:cNvPicPr>
          <p:nvPr/>
        </p:nvPicPr>
        <p:blipFill>
          <a:blip r:embed="rId2" cstate="print"/>
          <a:srcRect/>
          <a:stretch>
            <a:fillRect/>
          </a:stretch>
        </p:blipFill>
        <p:spPr bwMode="auto">
          <a:xfrm>
            <a:off x="5301798" y="2133600"/>
            <a:ext cx="3308802" cy="3276600"/>
          </a:xfrm>
          <a:prstGeom prst="rect">
            <a:avLst/>
          </a:prstGeom>
          <a:noFill/>
          <a:ln w="9525">
            <a:noFill/>
            <a:miter lim="800000"/>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Word Frequency</a:t>
            </a:r>
            <a:r>
              <a:rPr lang="en-US" sz="3000" b="1" dirty="0" smtClean="0">
                <a:solidFill>
                  <a:schemeClr val="bg1"/>
                </a:solidFill>
                <a:latin typeface="Lucida Sans" pitchFamily="34" charset="0"/>
                <a:ea typeface="+mj-ea"/>
                <a:cs typeface="+mj-cs"/>
              </a:rPr>
              <a:t>: Continuous 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cxnSp>
        <p:nvCxnSpPr>
          <p:cNvPr id="9" name="Straight Connector 8"/>
          <p:cNvCxnSpPr/>
          <p:nvPr/>
        </p:nvCxnSpPr>
        <p:spPr>
          <a:xfrm>
            <a:off x="6400800" y="3200400"/>
            <a:ext cx="1524000" cy="160020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0" name="Content Placeholder 2"/>
          <p:cNvSpPr txBox="1">
            <a:spLocks/>
          </p:cNvSpPr>
          <p:nvPr/>
        </p:nvSpPr>
        <p:spPr>
          <a:xfrm>
            <a:off x="457200" y="2514600"/>
            <a:ext cx="4724400" cy="4343400"/>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600" b="0" i="0" u="none" strike="noStrike" kern="1200" cap="none" spc="0" normalizeH="0" baseline="0" noProof="0" dirty="0" smtClean="0">
                <a:ln>
                  <a:noFill/>
                </a:ln>
                <a:solidFill>
                  <a:schemeClr val="tx1"/>
                </a:solidFill>
                <a:effectLst/>
                <a:uLnTx/>
                <a:uFillTx/>
                <a:latin typeface="+mn-lt"/>
                <a:ea typeface="+mn-ea"/>
                <a:cs typeface="+mn-cs"/>
              </a:rPr>
              <a:t>Howes and Solomon</a:t>
            </a:r>
            <a:r>
              <a:rPr kumimoji="0" lang="en-US" sz="2600" b="0" i="0" u="none" strike="noStrike" kern="1200" cap="none" spc="0" normalizeH="0" noProof="0" dirty="0" smtClean="0">
                <a:ln>
                  <a:noFill/>
                </a:ln>
                <a:solidFill>
                  <a:schemeClr val="tx1"/>
                </a:solidFill>
                <a:effectLst/>
                <a:uLnTx/>
                <a:uFillTx/>
                <a:latin typeface="+mn-lt"/>
                <a:ea typeface="+mn-ea"/>
                <a:cs typeface="+mn-cs"/>
              </a:rPr>
              <a:t> (1951) obtained a </a:t>
            </a:r>
            <a:r>
              <a:rPr kumimoji="0" lang="en-US" sz="2600" b="0" i="1" u="none" strike="noStrike" kern="1200" cap="none" spc="0" normalizeH="0" noProof="0" dirty="0" smtClean="0">
                <a:ln>
                  <a:noFill/>
                </a:ln>
                <a:solidFill>
                  <a:schemeClr val="tx1"/>
                </a:solidFill>
                <a:effectLst/>
                <a:uLnTx/>
                <a:uFillTx/>
                <a:latin typeface="+mn-lt"/>
                <a:ea typeface="+mn-ea"/>
                <a:cs typeface="+mn-cs"/>
              </a:rPr>
              <a:t>negative correlation</a:t>
            </a:r>
            <a:r>
              <a:rPr kumimoji="0" lang="en-US" sz="2600" b="0" i="0" u="none" strike="noStrike" kern="1200" cap="none" spc="0" normalizeH="0" noProof="0" dirty="0" smtClean="0">
                <a:ln>
                  <a:noFill/>
                </a:ln>
                <a:solidFill>
                  <a:schemeClr val="tx1"/>
                </a:solidFill>
                <a:effectLst/>
                <a:uLnTx/>
                <a:uFillTx/>
                <a:latin typeface="+mn-lt"/>
                <a:ea typeface="+mn-ea"/>
                <a:cs typeface="+mn-cs"/>
              </a:rPr>
              <a:t> between identification time (‘duration threshold’) and word-frequency</a:t>
            </a:r>
            <a:endParaRPr kumimoji="0" lang="en-US" sz="26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600" b="0" i="0" u="none" strike="noStrike" kern="1200" cap="none" spc="0" normalizeH="0" baseline="0" noProof="0" dirty="0" smtClean="0">
                <a:ln>
                  <a:noFill/>
                </a:ln>
                <a:solidFill>
                  <a:schemeClr val="tx1"/>
                </a:solidFill>
                <a:effectLst/>
                <a:uLnTx/>
                <a:uFillTx/>
                <a:latin typeface="+mn-lt"/>
                <a:ea typeface="+mn-ea"/>
                <a:cs typeface="+mn-cs"/>
              </a:rPr>
              <a:t>Thus,</a:t>
            </a:r>
            <a:r>
              <a:rPr kumimoji="0" lang="en-US" sz="2600" b="0" i="0" u="none" strike="noStrike" kern="1200" cap="none" spc="0" normalizeH="0" noProof="0" dirty="0" smtClean="0">
                <a:ln>
                  <a:noFill/>
                </a:ln>
                <a:solidFill>
                  <a:schemeClr val="tx1"/>
                </a:solidFill>
                <a:effectLst/>
                <a:uLnTx/>
                <a:uFillTx/>
                <a:latin typeface="+mn-lt"/>
                <a:ea typeface="+mn-ea"/>
                <a:cs typeface="+mn-cs"/>
              </a:rPr>
              <a:t> the time taken to identify a word is dependent on the frequency of its occurrence within our environment</a:t>
            </a:r>
            <a:endParaRPr kumimoji="0" lang="en-US" sz="2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fade">
                                      <p:cBhvr>
                                        <p:cTn id="13" dur="2000"/>
                                        <p:tgtEl>
                                          <p:spTgt spid="10">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xEl>
                                              <p:pRg st="2" end="2"/>
                                            </p:txEl>
                                          </p:spTgt>
                                        </p:tgtEl>
                                        <p:attrNameLst>
                                          <p:attrName>style.visibility</p:attrName>
                                        </p:attrNameLst>
                                      </p:cBhvr>
                                      <p:to>
                                        <p:strVal val="visible"/>
                                      </p:to>
                                    </p:set>
                                    <p:animEffect transition="in" filter="fade">
                                      <p:cBhvr>
                                        <p:cTn id="16" dur="2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486400" cy="4800600"/>
          </a:xfrm>
        </p:spPr>
        <p:txBody>
          <a:bodyPr>
            <a:normAutofit lnSpcReduction="10000"/>
          </a:bodyPr>
          <a:lstStyle/>
          <a:p>
            <a:endParaRPr lang="en-CA" sz="1200" dirty="0" smtClean="0"/>
          </a:p>
          <a:p>
            <a:r>
              <a:rPr lang="en-CA" sz="2800" dirty="0" smtClean="0"/>
              <a:t>Word frequency counts are based on a given corpus of words.</a:t>
            </a:r>
          </a:p>
          <a:p>
            <a:endParaRPr lang="en-CA" sz="1200" dirty="0" smtClean="0"/>
          </a:p>
          <a:p>
            <a:r>
              <a:rPr lang="en-CA" sz="2800" dirty="0" smtClean="0"/>
              <a:t>Language evolves: the meaning of words, and the frequency of their usage change over time.</a:t>
            </a:r>
            <a:endParaRPr lang="en-CA" dirty="0" smtClean="0"/>
          </a:p>
          <a:p>
            <a:endParaRPr lang="en-CA" sz="1200" dirty="0" smtClean="0"/>
          </a:p>
          <a:p>
            <a:r>
              <a:rPr lang="en-CA" sz="2800" dirty="0" smtClean="0"/>
              <a:t>What is the effect of using a word frequency count from a set of word frequencies from another era?</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 Time and a Place: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The </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Changing Linguistic Landscape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 name="Picture 2"/>
          <p:cNvPicPr>
            <a:picLocks noChangeAspect="1" noChangeArrowheads="1"/>
          </p:cNvPicPr>
          <p:nvPr/>
        </p:nvPicPr>
        <p:blipFill>
          <a:blip r:embed="rId2" cstate="print"/>
          <a:srcRect/>
          <a:stretch>
            <a:fillRect/>
          </a:stretch>
        </p:blipFill>
        <p:spPr bwMode="auto">
          <a:xfrm>
            <a:off x="5943600" y="1295400"/>
            <a:ext cx="2971800" cy="4929574"/>
          </a:xfrm>
          <a:prstGeom prst="rect">
            <a:avLst/>
          </a:prstGeom>
          <a:noFill/>
          <a:ln w="9525">
            <a:noFill/>
            <a:miter lim="800000"/>
            <a:headEnd/>
            <a:tailEnd/>
          </a:ln>
        </p:spPr>
      </p:pic>
      <p:sp>
        <p:nvSpPr>
          <p:cNvPr id="7" name="Rectangle 6"/>
          <p:cNvSpPr/>
          <p:nvPr/>
        </p:nvSpPr>
        <p:spPr>
          <a:xfrm>
            <a:off x="6096000" y="4572000"/>
            <a:ext cx="838200"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7620000" y="3810000"/>
            <a:ext cx="1066800" cy="152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6096000" y="3352800"/>
            <a:ext cx="838200"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6096000" y="2819400"/>
            <a:ext cx="838200"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0"/>
            <a:ext cx="8458200" cy="5257800"/>
          </a:xfrm>
        </p:spPr>
        <p:txBody>
          <a:bodyPr>
            <a:normAutofit lnSpcReduction="10000"/>
          </a:bodyPr>
          <a:lstStyle/>
          <a:p>
            <a:r>
              <a:rPr lang="en-CA" sz="3000" dirty="0" smtClean="0"/>
              <a:t>Brysbaert and New (2009) set out to develop a contemporary word frequency count .</a:t>
            </a:r>
          </a:p>
          <a:p>
            <a:endParaRPr lang="en-CA" sz="1200" dirty="0" smtClean="0"/>
          </a:p>
          <a:p>
            <a:r>
              <a:rPr lang="en-CA" sz="3000" dirty="0" smtClean="0"/>
              <a:t>Movie subtitles used as the basis for new word frequency counts:</a:t>
            </a:r>
          </a:p>
          <a:p>
            <a:pPr lvl="1"/>
            <a:r>
              <a:rPr lang="en-CA" sz="2600" dirty="0" smtClean="0"/>
              <a:t>Movie dialogue is supposed to approximate real-world exchanges</a:t>
            </a:r>
          </a:p>
          <a:p>
            <a:pPr lvl="1"/>
            <a:r>
              <a:rPr lang="en-CA" sz="2600" dirty="0" smtClean="0"/>
              <a:t>More contemporary sources relative to previous word counts</a:t>
            </a:r>
          </a:p>
          <a:p>
            <a:pPr lvl="1"/>
            <a:endParaRPr lang="en-CA" sz="1200" dirty="0" smtClean="0"/>
          </a:p>
          <a:p>
            <a:r>
              <a:rPr lang="en-CA" sz="3000" dirty="0" smtClean="0"/>
              <a:t>Does this prediction hold? Can a word frequency count using modern sources account for </a:t>
            </a:r>
            <a:r>
              <a:rPr lang="en-CA" sz="3000" i="1" dirty="0" smtClean="0"/>
              <a:t>greater variance</a:t>
            </a:r>
            <a:r>
              <a:rPr lang="en-CA" sz="3000" dirty="0" smtClean="0"/>
              <a:t> then older sources?</a:t>
            </a:r>
          </a:p>
          <a:p>
            <a:endParaRPr lang="en-CA" sz="3000" dirty="0" smtClean="0"/>
          </a:p>
          <a:p>
            <a:endParaRPr lang="en-CA" sz="30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27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Brysbaert and New (2009)</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0"/>
            <a:ext cx="8458200" cy="5257800"/>
          </a:xfrm>
        </p:spPr>
        <p:txBody>
          <a:bodyPr>
            <a:normAutofit/>
          </a:bodyPr>
          <a:lstStyle/>
          <a:p>
            <a:endParaRPr lang="en-CA" sz="1200" dirty="0" smtClean="0"/>
          </a:p>
          <a:p>
            <a:r>
              <a:rPr lang="en-CA" sz="3000" dirty="0" smtClean="0"/>
              <a:t>To demonstrate this effect, we used these stimuli in a third year honours seminar course as an introductory experiment</a:t>
            </a:r>
            <a:endParaRPr lang="en-CA" sz="1200" dirty="0" smtClean="0"/>
          </a:p>
          <a:p>
            <a:endParaRPr lang="en-CA" sz="1200" dirty="0" smtClean="0"/>
          </a:p>
          <a:p>
            <a:r>
              <a:rPr lang="en-CA" sz="3000" dirty="0" smtClean="0"/>
              <a:t>Rather than a detection threshold, we examined the time taken for them to respond to the stimuli</a:t>
            </a:r>
          </a:p>
          <a:p>
            <a:endParaRPr lang="en-CA" sz="1200" dirty="0" smtClean="0"/>
          </a:p>
          <a:p>
            <a:r>
              <a:rPr lang="en-CA" sz="3000" dirty="0" smtClean="0"/>
              <a:t>We compared the correlation between a frequently used word frequency count (</a:t>
            </a:r>
            <a:r>
              <a:rPr lang="en-CA" sz="3000" dirty="0" err="1" smtClean="0"/>
              <a:t>Kucera</a:t>
            </a:r>
            <a:r>
              <a:rPr lang="en-CA" sz="3000" dirty="0" smtClean="0"/>
              <a:t> &amp; Francis, 1967) and the Brysbaert and New (2009) count.</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28</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Brysbaert and New (2009)</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4495800" cy="5105400"/>
          </a:xfrm>
        </p:spPr>
        <p:txBody>
          <a:bodyPr/>
          <a:lstStyle/>
          <a:p>
            <a:endParaRPr lang="en-US" sz="2800" dirty="0" smtClean="0"/>
          </a:p>
          <a:p>
            <a:r>
              <a:rPr lang="en-US" sz="2800" dirty="0" smtClean="0"/>
              <a:t>From the available information, which word frequency count accounts for more variance in our sample?</a:t>
            </a:r>
            <a:endParaRPr lang="en-US" sz="1200" dirty="0" smtClean="0"/>
          </a:p>
          <a:p>
            <a:pPr lvl="1"/>
            <a:r>
              <a:rPr lang="en-US" i="1" dirty="0" smtClean="0"/>
              <a:t>r</a:t>
            </a:r>
            <a:r>
              <a:rPr lang="en-US" i="1" baseline="-25000" dirty="0" smtClean="0"/>
              <a:t>KF</a:t>
            </a:r>
            <a:r>
              <a:rPr lang="en-US" dirty="0" smtClean="0"/>
              <a:t> = -.576, </a:t>
            </a:r>
            <a:r>
              <a:rPr lang="en-US" i="1" dirty="0" smtClean="0"/>
              <a:t>p</a:t>
            </a:r>
            <a:r>
              <a:rPr lang="en-US" dirty="0" smtClean="0"/>
              <a:t> &lt; .001 </a:t>
            </a:r>
          </a:p>
          <a:p>
            <a:pPr lvl="1"/>
            <a:r>
              <a:rPr lang="en-US" i="1" dirty="0" smtClean="0"/>
              <a:t>r</a:t>
            </a:r>
            <a:r>
              <a:rPr lang="en-US" i="1" baseline="-25000" dirty="0" smtClean="0"/>
              <a:t>BN</a:t>
            </a:r>
            <a:r>
              <a:rPr lang="en-US" dirty="0" smtClean="0"/>
              <a:t> = -.704, </a:t>
            </a:r>
            <a:r>
              <a:rPr lang="en-US" i="1" dirty="0" smtClean="0"/>
              <a:t>p</a:t>
            </a:r>
            <a:r>
              <a:rPr lang="en-US" dirty="0" smtClean="0"/>
              <a:t> &lt; .001</a:t>
            </a:r>
          </a:p>
          <a:p>
            <a:pPr lvl="1"/>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Brysbaert and New (2009)</a:t>
            </a:r>
            <a:endParaRPr lang="en-US" sz="3000" b="1" dirty="0">
              <a:solidFill>
                <a:schemeClr val="bg1"/>
              </a:solidFill>
              <a:latin typeface="Lucida Sans" pitchFamily="34" charset="0"/>
            </a:endParaRPr>
          </a:p>
        </p:txBody>
      </p:sp>
      <p:graphicFrame>
        <p:nvGraphicFramePr>
          <p:cNvPr id="6" name="Chart 5"/>
          <p:cNvGraphicFramePr/>
          <p:nvPr/>
        </p:nvGraphicFramePr>
        <p:xfrm>
          <a:off x="5257800" y="3810000"/>
          <a:ext cx="3505200" cy="28956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p:nvPr/>
        </p:nvGraphicFramePr>
        <p:xfrm>
          <a:off x="5257800" y="1219200"/>
          <a:ext cx="3505200" cy="267176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cstate="print"/>
          <a:srcRect/>
          <a:stretch>
            <a:fillRect/>
          </a:stretch>
        </p:blipFill>
        <p:spPr bwMode="auto">
          <a:xfrm>
            <a:off x="6172200" y="3276600"/>
            <a:ext cx="2347715" cy="2066925"/>
          </a:xfrm>
          <a:prstGeom prst="rect">
            <a:avLst/>
          </a:prstGeom>
          <a:noFill/>
          <a:ln w="9525">
            <a:noFill/>
            <a:miter lim="800000"/>
            <a:headEnd/>
            <a:tailEnd/>
          </a:ln>
        </p:spPr>
      </p:pic>
      <p:sp>
        <p:nvSpPr>
          <p:cNvPr id="3" name="Content Placeholder 2"/>
          <p:cNvSpPr>
            <a:spLocks noGrp="1"/>
          </p:cNvSpPr>
          <p:nvPr>
            <p:ph idx="1"/>
          </p:nvPr>
        </p:nvSpPr>
        <p:spPr>
          <a:xfrm>
            <a:off x="304800" y="1295400"/>
            <a:ext cx="5410200" cy="4876800"/>
          </a:xfrm>
        </p:spPr>
        <p:txBody>
          <a:bodyPr>
            <a:normAutofit lnSpcReduction="10000"/>
          </a:bodyPr>
          <a:lstStyle/>
          <a:p>
            <a:endParaRPr lang="en-US" sz="1200" dirty="0" smtClean="0"/>
          </a:p>
          <a:p>
            <a:r>
              <a:rPr lang="en-US" sz="2800" dirty="0" smtClean="0"/>
              <a:t>Perhaps infamously, Howes and Solomon (1951) claimed that the length of a word had no effect on people’s ability to recall information</a:t>
            </a:r>
          </a:p>
          <a:p>
            <a:endParaRPr lang="en-US" sz="1200" dirty="0" smtClean="0"/>
          </a:p>
          <a:p>
            <a:r>
              <a:rPr lang="en-US" sz="2800" dirty="0" smtClean="0"/>
              <a:t>McGinnies (1952) suggested that word length would affect the time taken to identify stimuli</a:t>
            </a:r>
          </a:p>
          <a:p>
            <a:pPr lvl="1"/>
            <a:r>
              <a:rPr lang="en-US" sz="2400" dirty="0" smtClean="0"/>
              <a:t>We observe an interaction between our two main effects (of Frequency and Length) </a:t>
            </a:r>
            <a:endParaRPr lang="en-US" sz="2400" dirty="0"/>
          </a:p>
        </p:txBody>
      </p:sp>
      <p:sp>
        <p:nvSpPr>
          <p:cNvPr id="4" name="Slide Number Placeholder 3"/>
          <p:cNvSpPr>
            <a:spLocks noGrp="1"/>
          </p:cNvSpPr>
          <p:nvPr>
            <p:ph type="sldNum" sz="quarter" idx="12"/>
          </p:nvPr>
        </p:nvSpPr>
        <p:spPr>
          <a:xfrm>
            <a:off x="6858000" y="6356350"/>
            <a:ext cx="2133600" cy="365125"/>
          </a:xfrm>
        </p:spPr>
        <p:txBody>
          <a:bodyPr/>
          <a:lstStyle/>
          <a:p>
            <a:fld id="{B6F15528-21DE-4FAA-801E-634DDDAF4B2B}" type="slidenum">
              <a:rPr lang="en-US" smtClean="0"/>
              <a:pPr/>
              <a:t>30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Return of the a Friend</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(and a Problem)</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146" name="Picture 2"/>
          <p:cNvPicPr>
            <a:picLocks noChangeAspect="1" noChangeArrowheads="1"/>
          </p:cNvPicPr>
          <p:nvPr/>
        </p:nvPicPr>
        <p:blipFill>
          <a:blip r:embed="rId3" cstate="print"/>
          <a:srcRect/>
          <a:stretch>
            <a:fillRect/>
          </a:stretch>
        </p:blipFill>
        <p:spPr bwMode="auto">
          <a:xfrm>
            <a:off x="6096000" y="1219200"/>
            <a:ext cx="2472660" cy="2133600"/>
          </a:xfrm>
          <a:prstGeom prst="rect">
            <a:avLst/>
          </a:prstGeom>
          <a:noFill/>
          <a:ln w="9525">
            <a:noFill/>
            <a:miter lim="800000"/>
            <a:headEnd/>
            <a:tailEnd/>
          </a:ln>
        </p:spPr>
      </p:pic>
      <p:pic>
        <p:nvPicPr>
          <p:cNvPr id="6148" name="Picture 4"/>
          <p:cNvPicPr>
            <a:picLocks noChangeAspect="1" noChangeArrowheads="1"/>
          </p:cNvPicPr>
          <p:nvPr/>
        </p:nvPicPr>
        <p:blipFill>
          <a:blip r:embed="rId4" cstate="print"/>
          <a:srcRect/>
          <a:stretch>
            <a:fillRect/>
          </a:stretch>
        </p:blipFill>
        <p:spPr bwMode="auto">
          <a:xfrm>
            <a:off x="5715000" y="5334000"/>
            <a:ext cx="2886075" cy="129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371600"/>
            <a:ext cx="8153400" cy="4754563"/>
          </a:xfrm>
        </p:spPr>
        <p:txBody>
          <a:bodyPr/>
          <a:lstStyle/>
          <a:p>
            <a:endParaRPr lang="en-CA" sz="1200" dirty="0" smtClean="0"/>
          </a:p>
          <a:p>
            <a:r>
              <a:rPr lang="en-CA" dirty="0" smtClean="0"/>
              <a:t>The third variable problem can also be examined in the opposite direction:</a:t>
            </a:r>
          </a:p>
          <a:p>
            <a:pPr lvl="1"/>
            <a:r>
              <a:rPr lang="en-CA" dirty="0" smtClean="0"/>
              <a:t>Have we included </a:t>
            </a:r>
            <a:r>
              <a:rPr lang="en-CA" i="1" dirty="0" smtClean="0"/>
              <a:t>MORE</a:t>
            </a:r>
            <a:r>
              <a:rPr lang="en-CA" dirty="0" smtClean="0"/>
              <a:t> factors than are warranted?</a:t>
            </a:r>
          </a:p>
          <a:p>
            <a:pPr lvl="1"/>
            <a:r>
              <a:rPr lang="en-CA" dirty="0" smtClean="0"/>
              <a:t>Should we collapse factors together for the sake of parsimony?</a:t>
            </a:r>
          </a:p>
          <a:p>
            <a:pPr lvl="1"/>
            <a:endParaRPr lang="en-CA" sz="1200" dirty="0" smtClean="0"/>
          </a:p>
          <a:p>
            <a:r>
              <a:rPr lang="en-CA" dirty="0" smtClean="0"/>
              <a:t>What type of measurement concept can we use to assess this?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Too Many Variables?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0" y="1371600"/>
            <a:ext cx="5257800" cy="4754563"/>
          </a:xfrm>
        </p:spPr>
        <p:txBody>
          <a:bodyPr/>
          <a:lstStyle/>
          <a:p>
            <a:endParaRPr lang="en-CA" sz="1200" dirty="0" smtClean="0"/>
          </a:p>
          <a:p>
            <a:r>
              <a:rPr lang="en-CA" dirty="0" smtClean="0"/>
              <a:t>Some researchers have claimed that there is a single, ‘dark’ personality and that personality components that are often distinguished are in fact the same.</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What’s in a(n Evil) Name?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media.economist.com/images/images-magazine/2010/11/13/st/20101113_stp002.jpg"/>
          <p:cNvPicPr>
            <a:picLocks noChangeAspect="1" noChangeArrowheads="1"/>
          </p:cNvPicPr>
          <p:nvPr/>
        </p:nvPicPr>
        <p:blipFill>
          <a:blip r:embed="rId2"/>
          <a:srcRect/>
          <a:stretch>
            <a:fillRect/>
          </a:stretch>
        </p:blipFill>
        <p:spPr bwMode="auto">
          <a:xfrm>
            <a:off x="381000" y="1600200"/>
            <a:ext cx="2762250" cy="4171951"/>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0" y="1371600"/>
            <a:ext cx="5257800" cy="4754563"/>
          </a:xfrm>
        </p:spPr>
        <p:txBody>
          <a:bodyPr>
            <a:normAutofit lnSpcReduction="10000"/>
          </a:bodyPr>
          <a:lstStyle/>
          <a:p>
            <a:r>
              <a:rPr lang="en-CA" b="1" u="sng" dirty="0" err="1" smtClean="0"/>
              <a:t>Psychopathy</a:t>
            </a:r>
            <a:r>
              <a:rPr lang="en-CA" b="1" u="sng" dirty="0" smtClean="0"/>
              <a:t> (subclinical)</a:t>
            </a:r>
            <a:r>
              <a:rPr lang="en-CA" dirty="0" smtClean="0"/>
              <a:t>:</a:t>
            </a:r>
          </a:p>
          <a:p>
            <a:pPr lvl="1"/>
            <a:r>
              <a:rPr lang="en-CA" dirty="0" smtClean="0"/>
              <a:t>High impulsivity, thrill-seeking, low empathy and anxiety.</a:t>
            </a:r>
          </a:p>
          <a:p>
            <a:pPr lvl="1"/>
            <a:endParaRPr lang="en-CA" sz="1200" dirty="0" smtClean="0"/>
          </a:p>
          <a:p>
            <a:r>
              <a:rPr lang="en-CA" b="1" u="sng" dirty="0" smtClean="0"/>
              <a:t>Narcissism (subclinical)</a:t>
            </a:r>
            <a:r>
              <a:rPr lang="en-CA" b="1" dirty="0" smtClean="0"/>
              <a:t>:</a:t>
            </a:r>
          </a:p>
          <a:p>
            <a:pPr lvl="1"/>
            <a:r>
              <a:rPr lang="en-CA" dirty="0" smtClean="0"/>
              <a:t>Grandiosity, entitlement, </a:t>
            </a:r>
          </a:p>
          <a:p>
            <a:pPr lvl="1">
              <a:buNone/>
            </a:pPr>
            <a:r>
              <a:rPr lang="en-CA" dirty="0" smtClean="0"/>
              <a:t>	dominance, and superiority</a:t>
            </a:r>
          </a:p>
          <a:p>
            <a:endParaRPr lang="en-CA" sz="1200" dirty="0" smtClean="0"/>
          </a:p>
          <a:p>
            <a:r>
              <a:rPr lang="en-CA" b="1" u="sng" dirty="0" smtClean="0"/>
              <a:t>Machiavellianism:</a:t>
            </a:r>
          </a:p>
          <a:p>
            <a:pPr lvl="1"/>
            <a:r>
              <a:rPr lang="en-CA" dirty="0" smtClean="0"/>
              <a:t>Manipulative personality</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Dark Triad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media.economist.com/images/images-magazine/2010/11/13/st/20101113_stp002.jpg"/>
          <p:cNvPicPr>
            <a:picLocks noChangeAspect="1" noChangeArrowheads="1"/>
          </p:cNvPicPr>
          <p:nvPr/>
        </p:nvPicPr>
        <p:blipFill>
          <a:blip r:embed="rId2"/>
          <a:srcRect/>
          <a:stretch>
            <a:fillRect/>
          </a:stretch>
        </p:blipFill>
        <p:spPr bwMode="auto">
          <a:xfrm>
            <a:off x="381000" y="1600200"/>
            <a:ext cx="2762250" cy="4171951"/>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4267200"/>
            <a:ext cx="8077200" cy="2362200"/>
          </a:xfrm>
        </p:spPr>
        <p:txBody>
          <a:bodyPr>
            <a:normAutofit lnSpcReduction="10000"/>
          </a:bodyPr>
          <a:lstStyle/>
          <a:p>
            <a:r>
              <a:rPr lang="en-CA" sz="2600" dirty="0" err="1" smtClean="0"/>
              <a:t>Paulhaus</a:t>
            </a:r>
            <a:r>
              <a:rPr lang="en-CA" sz="2600" dirty="0" smtClean="0"/>
              <a:t> and Williams (2002) demonstrate that measures of the elements of the dark triad were not perfectly correlated,</a:t>
            </a:r>
          </a:p>
          <a:p>
            <a:endParaRPr lang="en-CA" sz="1300" dirty="0" smtClean="0"/>
          </a:p>
          <a:p>
            <a:r>
              <a:rPr lang="en-CA" sz="2800" dirty="0" smtClean="0"/>
              <a:t>An examination of also revealed differences in personality and cognitive ability.</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Dark Triad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71683" name="Picture 3"/>
          <p:cNvPicPr>
            <a:picLocks noChangeAspect="1" noChangeArrowheads="1"/>
          </p:cNvPicPr>
          <p:nvPr/>
        </p:nvPicPr>
        <p:blipFill>
          <a:blip r:embed="rId2"/>
          <a:srcRect/>
          <a:stretch>
            <a:fillRect/>
          </a:stretch>
        </p:blipFill>
        <p:spPr bwMode="auto">
          <a:xfrm>
            <a:off x="457200" y="1524000"/>
            <a:ext cx="5715000" cy="2802074"/>
          </a:xfrm>
          <a:prstGeom prst="rect">
            <a:avLst/>
          </a:prstGeom>
          <a:noFill/>
          <a:ln w="9525">
            <a:noFill/>
            <a:miter lim="800000"/>
            <a:headEnd/>
            <a:tailEnd/>
          </a:ln>
          <a:effectLst/>
        </p:spPr>
      </p:pic>
      <p:sp>
        <p:nvSpPr>
          <p:cNvPr id="8" name="Line Callout 2 (Border and Accent Bar) 7"/>
          <p:cNvSpPr/>
          <p:nvPr/>
        </p:nvSpPr>
        <p:spPr>
          <a:xfrm>
            <a:off x="5715000" y="1295400"/>
            <a:ext cx="1524000" cy="838200"/>
          </a:xfrm>
          <a:prstGeom prst="accentBorderCallout2">
            <a:avLst>
              <a:gd name="adj1" fmla="val 18750"/>
              <a:gd name="adj2" fmla="val -8333"/>
              <a:gd name="adj3" fmla="val 18750"/>
              <a:gd name="adj4" fmla="val -16667"/>
              <a:gd name="adj5" fmla="val 146066"/>
              <a:gd name="adj6" fmla="val -1989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600" i="1" dirty="0" smtClean="0"/>
              <a:t>r</a:t>
            </a:r>
            <a:r>
              <a:rPr lang="en-CA" sz="2600" i="1" baseline="30000" dirty="0" smtClean="0"/>
              <a:t>2</a:t>
            </a:r>
            <a:r>
              <a:rPr lang="en-CA" sz="2600" dirty="0" smtClean="0"/>
              <a:t> = .25</a:t>
            </a:r>
            <a:endParaRPr lang="en-US" sz="2600" dirty="0"/>
          </a:p>
        </p:txBody>
      </p:sp>
      <p:sp>
        <p:nvSpPr>
          <p:cNvPr id="9" name="Line Callout 2 (Border and Accent Bar) 8"/>
          <p:cNvSpPr/>
          <p:nvPr/>
        </p:nvSpPr>
        <p:spPr>
          <a:xfrm>
            <a:off x="6553200" y="2209800"/>
            <a:ext cx="1524000" cy="838200"/>
          </a:xfrm>
          <a:prstGeom prst="accentBorderCallout2">
            <a:avLst>
              <a:gd name="adj1" fmla="val 18750"/>
              <a:gd name="adj2" fmla="val -8333"/>
              <a:gd name="adj3" fmla="val 18750"/>
              <a:gd name="adj4" fmla="val -16667"/>
              <a:gd name="adj5" fmla="val 73898"/>
              <a:gd name="adj6" fmla="val -13712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600" i="1" dirty="0" smtClean="0"/>
              <a:t>r</a:t>
            </a:r>
            <a:r>
              <a:rPr lang="en-CA" sz="2600" i="1" baseline="30000" dirty="0" smtClean="0"/>
              <a:t>2</a:t>
            </a:r>
            <a:r>
              <a:rPr lang="en-CA" sz="2600" dirty="0" smtClean="0"/>
              <a:t> = 0.10</a:t>
            </a:r>
            <a:endParaRPr lang="en-US" sz="2600" dirty="0"/>
          </a:p>
        </p:txBody>
      </p:sp>
      <p:sp>
        <p:nvSpPr>
          <p:cNvPr id="10" name="Line Callout 2 (Border and Accent Bar) 9"/>
          <p:cNvSpPr/>
          <p:nvPr/>
        </p:nvSpPr>
        <p:spPr>
          <a:xfrm>
            <a:off x="7391400" y="3200400"/>
            <a:ext cx="1524000" cy="838200"/>
          </a:xfrm>
          <a:prstGeom prst="accentBorderCallout2">
            <a:avLst>
              <a:gd name="adj1" fmla="val 18750"/>
              <a:gd name="adj2" fmla="val -8333"/>
              <a:gd name="adj3" fmla="val 18750"/>
              <a:gd name="adj4" fmla="val -16667"/>
              <a:gd name="adj5" fmla="val 120892"/>
              <a:gd name="adj6" fmla="val -2589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600" i="1" dirty="0" smtClean="0"/>
              <a:t>r</a:t>
            </a:r>
            <a:r>
              <a:rPr lang="en-CA" sz="2600" i="1" baseline="30000" dirty="0" smtClean="0"/>
              <a:t>2</a:t>
            </a:r>
            <a:r>
              <a:rPr lang="en-CA" sz="2600" dirty="0" smtClean="0"/>
              <a:t> =.06</a:t>
            </a:r>
            <a:endParaRPr lang="en-US" sz="26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The brain is the organ of destiny. It holds within its humming mechanism secrets that will determine the future of the human race</a:t>
            </a:r>
            <a:r>
              <a:rPr lang="en-CA" sz="2400" dirty="0" smtClean="0"/>
              <a:t>.”</a:t>
            </a:r>
          </a:p>
          <a:p>
            <a:endParaRPr lang="en-CA" sz="2400" dirty="0" smtClean="0"/>
          </a:p>
          <a:p>
            <a:r>
              <a:rPr lang="en-CA" sz="2400" dirty="0" smtClean="0"/>
              <a:t>- Wilder Penfield</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Correlations and Neuroscience</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35</a:t>
            </a:fld>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4953000"/>
          </a:xfrm>
        </p:spPr>
        <p:txBody>
          <a:bodyPr/>
          <a:lstStyle/>
          <a:p>
            <a:endParaRPr lang="en-US" sz="1200" dirty="0" smtClean="0"/>
          </a:p>
          <a:p>
            <a:r>
              <a:rPr lang="en-US" sz="2800" dirty="0" smtClean="0"/>
              <a:t>Although neuroscience evidence can be impressive given the direct association between the brain’s activity and behaviour, we need to be critical of the methods used to obtain these results</a:t>
            </a:r>
          </a:p>
          <a:p>
            <a:endParaRPr lang="en-US" sz="1200" dirty="0" smtClean="0"/>
          </a:p>
          <a:p>
            <a:r>
              <a:rPr lang="en-US" sz="2800" dirty="0" smtClean="0"/>
              <a:t>Recently there has been considerable ‘backlash’ concerning the interpretation of results within neuroimaging studies</a:t>
            </a:r>
          </a:p>
          <a:p>
            <a:endParaRPr lang="en-US" sz="1200" dirty="0" smtClean="0"/>
          </a:p>
          <a:p>
            <a:r>
              <a:rPr lang="en-US" sz="2800" dirty="0" smtClean="0"/>
              <a:t>Consider the recent case of the zombie salmon…</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Dead Salmon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and Other Fairytales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37</a:t>
            </a:fld>
            <a:endParaRPr lang="en-US" dirty="0"/>
          </a:p>
        </p:txBody>
      </p:sp>
      <p:pic>
        <p:nvPicPr>
          <p:cNvPr id="56322" name="Picture 2" descr="methods"/>
          <p:cNvPicPr>
            <a:picLocks noChangeAspect="1" noChangeArrowheads="1"/>
          </p:cNvPicPr>
          <p:nvPr/>
        </p:nvPicPr>
        <p:blipFill>
          <a:blip r:embed="rId2" cstate="print"/>
          <a:srcRect/>
          <a:stretch>
            <a:fillRect/>
          </a:stretch>
        </p:blipFill>
        <p:spPr bwMode="auto">
          <a:xfrm>
            <a:off x="1219200" y="1752600"/>
            <a:ext cx="6745937" cy="3660032"/>
          </a:xfrm>
          <a:prstGeom prst="rect">
            <a:avLst/>
          </a:prstGeom>
          <a:noFill/>
        </p:spPr>
      </p:pic>
      <p:sp>
        <p:nvSpPr>
          <p:cNvPr id="6" name="TextBox 5"/>
          <p:cNvSpPr txBox="1"/>
          <p:nvPr/>
        </p:nvSpPr>
        <p:spPr>
          <a:xfrm>
            <a:off x="533400" y="5943600"/>
            <a:ext cx="7848600" cy="369332"/>
          </a:xfrm>
          <a:prstGeom prst="rect">
            <a:avLst/>
          </a:prstGeom>
          <a:noFill/>
        </p:spPr>
        <p:txBody>
          <a:bodyPr wrap="square" rtlCol="0">
            <a:spAutoFit/>
          </a:bodyPr>
          <a:lstStyle/>
          <a:p>
            <a:r>
              <a:rPr lang="en-US" dirty="0" smtClean="0"/>
              <a:t>For full poster see: </a:t>
            </a:r>
            <a:r>
              <a:rPr lang="en-US" dirty="0" smtClean="0">
                <a:hlinkClick r:id="rId3"/>
              </a:rPr>
              <a:t>http://prefrontal.org/files/posters/Bennett-Salmon-2009.pdf</a:t>
            </a:r>
            <a:endParaRPr lang="en-US" dirty="0"/>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Dead Salmon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and Other Fairytales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495800"/>
            <a:ext cx="8077200" cy="2133600"/>
          </a:xfrm>
        </p:spPr>
        <p:txBody>
          <a:bodyPr>
            <a:normAutofit fontScale="85000" lnSpcReduction="10000"/>
          </a:bodyPr>
          <a:lstStyle/>
          <a:p>
            <a:r>
              <a:rPr lang="en-US" dirty="0" smtClean="0"/>
              <a:t>“By complete, random chance, we found some voxels that were significant that just happened to be in the fish’s brain,” Bennett said. “And if I were a ridiculous researcher, I’d say, ‘A dead salmon perceiving humans can tell their emotional state.’”</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38</a:t>
            </a:fld>
            <a:endParaRPr lang="en-US" dirty="0"/>
          </a:p>
        </p:txBody>
      </p:sp>
      <p:pic>
        <p:nvPicPr>
          <p:cNvPr id="32770" name="Picture 2" descr="fmri-salmon"/>
          <p:cNvPicPr>
            <a:picLocks noChangeAspect="1" noChangeArrowheads="1"/>
          </p:cNvPicPr>
          <p:nvPr/>
        </p:nvPicPr>
        <p:blipFill>
          <a:blip r:embed="rId2" cstate="print"/>
          <a:srcRect/>
          <a:stretch>
            <a:fillRect/>
          </a:stretch>
        </p:blipFill>
        <p:spPr bwMode="auto">
          <a:xfrm>
            <a:off x="1981200" y="1447800"/>
            <a:ext cx="5314950" cy="2895458"/>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Dead Salmon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and Other Fairytales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pSp>
        <p:nvGrpSpPr>
          <p:cNvPr id="7" name="Group 6"/>
          <p:cNvGrpSpPr/>
          <p:nvPr/>
        </p:nvGrpSpPr>
        <p:grpSpPr>
          <a:xfrm>
            <a:off x="3340791" y="2509242"/>
            <a:ext cx="2159848" cy="373639"/>
            <a:chOff x="3340791" y="2509242"/>
            <a:chExt cx="2159848" cy="373639"/>
          </a:xfrm>
        </p:grpSpPr>
        <p:sp>
          <p:nvSpPr>
            <p:cNvPr id="2" name="SMARTInkAnnotation0"/>
            <p:cNvSpPr/>
            <p:nvPr/>
          </p:nvSpPr>
          <p:spPr>
            <a:xfrm>
              <a:off x="5117122" y="2509242"/>
              <a:ext cx="383517" cy="373639"/>
            </a:xfrm>
            <a:custGeom>
              <a:avLst/>
              <a:gdLst/>
              <a:ahLst/>
              <a:cxnLst/>
              <a:rect l="0" t="0" r="0" b="0"/>
              <a:pathLst>
                <a:path w="383517" h="373639">
                  <a:moveTo>
                    <a:pt x="124605" y="62508"/>
                  </a:moveTo>
                  <a:lnTo>
                    <a:pt x="119865" y="67249"/>
                  </a:lnTo>
                  <a:lnTo>
                    <a:pt x="116483" y="68645"/>
                  </a:lnTo>
                  <a:lnTo>
                    <a:pt x="107435" y="70196"/>
                  </a:lnTo>
                  <a:lnTo>
                    <a:pt x="95925" y="71070"/>
                  </a:lnTo>
                  <a:lnTo>
                    <a:pt x="86231" y="71329"/>
                  </a:lnTo>
                  <a:lnTo>
                    <a:pt x="83147" y="72357"/>
                  </a:lnTo>
                  <a:lnTo>
                    <a:pt x="74066" y="77553"/>
                  </a:lnTo>
                  <a:lnTo>
                    <a:pt x="65092" y="80526"/>
                  </a:lnTo>
                  <a:lnTo>
                    <a:pt x="54934" y="87946"/>
                  </a:lnTo>
                  <a:lnTo>
                    <a:pt x="43686" y="98833"/>
                  </a:lnTo>
                  <a:lnTo>
                    <a:pt x="32222" y="110253"/>
                  </a:lnTo>
                  <a:lnTo>
                    <a:pt x="30275" y="114182"/>
                  </a:lnTo>
                  <a:lnTo>
                    <a:pt x="28109" y="123838"/>
                  </a:lnTo>
                  <a:lnTo>
                    <a:pt x="24501" y="132099"/>
                  </a:lnTo>
                  <a:lnTo>
                    <a:pt x="19590" y="141062"/>
                  </a:lnTo>
                  <a:lnTo>
                    <a:pt x="16892" y="147620"/>
                  </a:lnTo>
                  <a:lnTo>
                    <a:pt x="14101" y="154968"/>
                  </a:lnTo>
                  <a:lnTo>
                    <a:pt x="12240" y="161851"/>
                  </a:lnTo>
                  <a:lnTo>
                    <a:pt x="10999" y="168424"/>
                  </a:lnTo>
                  <a:lnTo>
                    <a:pt x="10172" y="174791"/>
                  </a:lnTo>
                  <a:lnTo>
                    <a:pt x="8629" y="181019"/>
                  </a:lnTo>
                  <a:lnTo>
                    <a:pt x="6608" y="187156"/>
                  </a:lnTo>
                  <a:lnTo>
                    <a:pt x="4268" y="193232"/>
                  </a:lnTo>
                  <a:lnTo>
                    <a:pt x="2709" y="199266"/>
                  </a:lnTo>
                  <a:lnTo>
                    <a:pt x="1669" y="205274"/>
                  </a:lnTo>
                  <a:lnTo>
                    <a:pt x="975" y="211264"/>
                  </a:lnTo>
                  <a:lnTo>
                    <a:pt x="513" y="217241"/>
                  </a:lnTo>
                  <a:lnTo>
                    <a:pt x="205" y="223210"/>
                  </a:lnTo>
                  <a:lnTo>
                    <a:pt x="0" y="229174"/>
                  </a:lnTo>
                  <a:lnTo>
                    <a:pt x="855" y="236126"/>
                  </a:lnTo>
                  <a:lnTo>
                    <a:pt x="2417" y="243738"/>
                  </a:lnTo>
                  <a:lnTo>
                    <a:pt x="4451" y="251789"/>
                  </a:lnTo>
                  <a:lnTo>
                    <a:pt x="9357" y="263380"/>
                  </a:lnTo>
                  <a:lnTo>
                    <a:pt x="14844" y="273824"/>
                  </a:lnTo>
                  <a:lnTo>
                    <a:pt x="17697" y="280776"/>
                  </a:lnTo>
                  <a:lnTo>
                    <a:pt x="20590" y="288387"/>
                  </a:lnTo>
                  <a:lnTo>
                    <a:pt x="26452" y="299490"/>
                  </a:lnTo>
                  <a:lnTo>
                    <a:pt x="33356" y="308724"/>
                  </a:lnTo>
                  <a:lnTo>
                    <a:pt x="43039" y="319443"/>
                  </a:lnTo>
                  <a:lnTo>
                    <a:pt x="53957" y="330821"/>
                  </a:lnTo>
                  <a:lnTo>
                    <a:pt x="65424" y="341500"/>
                  </a:lnTo>
                  <a:lnTo>
                    <a:pt x="77135" y="349554"/>
                  </a:lnTo>
                  <a:lnTo>
                    <a:pt x="88955" y="356441"/>
                  </a:lnTo>
                  <a:lnTo>
                    <a:pt x="94885" y="359667"/>
                  </a:lnTo>
                  <a:lnTo>
                    <a:pt x="106765" y="363250"/>
                  </a:lnTo>
                  <a:lnTo>
                    <a:pt x="112712" y="364206"/>
                  </a:lnTo>
                  <a:lnTo>
                    <a:pt x="119653" y="365835"/>
                  </a:lnTo>
                  <a:lnTo>
                    <a:pt x="127257" y="367914"/>
                  </a:lnTo>
                  <a:lnTo>
                    <a:pt x="135302" y="370292"/>
                  </a:lnTo>
                  <a:lnTo>
                    <a:pt x="142650" y="371877"/>
                  </a:lnTo>
                  <a:lnTo>
                    <a:pt x="149534" y="372933"/>
                  </a:lnTo>
                  <a:lnTo>
                    <a:pt x="156107" y="373638"/>
                  </a:lnTo>
                  <a:lnTo>
                    <a:pt x="162474" y="373116"/>
                  </a:lnTo>
                  <a:lnTo>
                    <a:pt x="168702" y="371775"/>
                  </a:lnTo>
                  <a:lnTo>
                    <a:pt x="174839" y="369889"/>
                  </a:lnTo>
                  <a:lnTo>
                    <a:pt x="181906" y="368632"/>
                  </a:lnTo>
                  <a:lnTo>
                    <a:pt x="189595" y="367794"/>
                  </a:lnTo>
                  <a:lnTo>
                    <a:pt x="197697" y="367235"/>
                  </a:lnTo>
                  <a:lnTo>
                    <a:pt x="206075" y="365870"/>
                  </a:lnTo>
                  <a:lnTo>
                    <a:pt x="214637" y="363968"/>
                  </a:lnTo>
                  <a:lnTo>
                    <a:pt x="223321" y="361708"/>
                  </a:lnTo>
                  <a:lnTo>
                    <a:pt x="231095" y="359209"/>
                  </a:lnTo>
                  <a:lnTo>
                    <a:pt x="238262" y="356551"/>
                  </a:lnTo>
                  <a:lnTo>
                    <a:pt x="245025" y="353787"/>
                  </a:lnTo>
                  <a:lnTo>
                    <a:pt x="251517" y="349959"/>
                  </a:lnTo>
                  <a:lnTo>
                    <a:pt x="257831" y="345423"/>
                  </a:lnTo>
                  <a:lnTo>
                    <a:pt x="264024" y="340415"/>
                  </a:lnTo>
                  <a:lnTo>
                    <a:pt x="270136" y="336084"/>
                  </a:lnTo>
                  <a:lnTo>
                    <a:pt x="276196" y="332205"/>
                  </a:lnTo>
                  <a:lnTo>
                    <a:pt x="282220" y="328626"/>
                  </a:lnTo>
                  <a:lnTo>
                    <a:pt x="288221" y="324256"/>
                  </a:lnTo>
                  <a:lnTo>
                    <a:pt x="300180" y="314109"/>
                  </a:lnTo>
                  <a:lnTo>
                    <a:pt x="312109" y="302984"/>
                  </a:lnTo>
                  <a:lnTo>
                    <a:pt x="335937" y="279674"/>
                  </a:lnTo>
                  <a:lnTo>
                    <a:pt x="366918" y="248808"/>
                  </a:lnTo>
                  <a:lnTo>
                    <a:pt x="373851" y="239235"/>
                  </a:lnTo>
                  <a:lnTo>
                    <a:pt x="377090" y="233904"/>
                  </a:lnTo>
                  <a:lnTo>
                    <a:pt x="380687" y="222690"/>
                  </a:lnTo>
                  <a:lnTo>
                    <a:pt x="382287" y="211090"/>
                  </a:lnTo>
                  <a:lnTo>
                    <a:pt x="382713" y="205219"/>
                  </a:lnTo>
                  <a:lnTo>
                    <a:pt x="382997" y="199321"/>
                  </a:lnTo>
                  <a:lnTo>
                    <a:pt x="383313" y="187475"/>
                  </a:lnTo>
                  <a:lnTo>
                    <a:pt x="383516" y="163702"/>
                  </a:lnTo>
                  <a:lnTo>
                    <a:pt x="382540" y="157752"/>
                  </a:lnTo>
                  <a:lnTo>
                    <a:pt x="380897" y="151801"/>
                  </a:lnTo>
                  <a:lnTo>
                    <a:pt x="378810" y="145849"/>
                  </a:lnTo>
                  <a:lnTo>
                    <a:pt x="376427" y="139897"/>
                  </a:lnTo>
                  <a:lnTo>
                    <a:pt x="373845" y="133944"/>
                  </a:lnTo>
                  <a:lnTo>
                    <a:pt x="368332" y="122038"/>
                  </a:lnTo>
                  <a:lnTo>
                    <a:pt x="362573" y="110133"/>
                  </a:lnTo>
                  <a:lnTo>
                    <a:pt x="358657" y="104180"/>
                  </a:lnTo>
                  <a:lnTo>
                    <a:pt x="354061" y="98227"/>
                  </a:lnTo>
                  <a:lnTo>
                    <a:pt x="344656" y="87312"/>
                  </a:lnTo>
                  <a:lnTo>
                    <a:pt x="337168" y="79155"/>
                  </a:lnTo>
                  <a:lnTo>
                    <a:pt x="327888" y="72221"/>
                  </a:lnTo>
                  <a:lnTo>
                    <a:pt x="317147" y="64841"/>
                  </a:lnTo>
                  <a:lnTo>
                    <a:pt x="305760" y="54946"/>
                  </a:lnTo>
                  <a:lnTo>
                    <a:pt x="298953" y="50521"/>
                  </a:lnTo>
                  <a:lnTo>
                    <a:pt x="291438" y="46579"/>
                  </a:lnTo>
                  <a:lnTo>
                    <a:pt x="276143" y="39553"/>
                  </a:lnTo>
                  <a:lnTo>
                    <a:pt x="262731" y="33124"/>
                  </a:lnTo>
                  <a:lnTo>
                    <a:pt x="255384" y="30020"/>
                  </a:lnTo>
                  <a:lnTo>
                    <a:pt x="247510" y="26959"/>
                  </a:lnTo>
                  <a:lnTo>
                    <a:pt x="239284" y="23926"/>
                  </a:lnTo>
                  <a:lnTo>
                    <a:pt x="231815" y="21904"/>
                  </a:lnTo>
                  <a:lnTo>
                    <a:pt x="224852" y="20556"/>
                  </a:lnTo>
                  <a:lnTo>
                    <a:pt x="218225" y="19657"/>
                  </a:lnTo>
                  <a:lnTo>
                    <a:pt x="211823" y="18066"/>
                  </a:lnTo>
                  <a:lnTo>
                    <a:pt x="205571" y="16012"/>
                  </a:lnTo>
                  <a:lnTo>
                    <a:pt x="199418" y="13652"/>
                  </a:lnTo>
                  <a:lnTo>
                    <a:pt x="192340" y="12078"/>
                  </a:lnTo>
                  <a:lnTo>
                    <a:pt x="184644" y="11028"/>
                  </a:lnTo>
                  <a:lnTo>
                    <a:pt x="176537" y="10329"/>
                  </a:lnTo>
                  <a:lnTo>
                    <a:pt x="164883" y="6906"/>
                  </a:lnTo>
                  <a:lnTo>
                    <a:pt x="156397" y="3069"/>
                  </a:lnTo>
                  <a:lnTo>
                    <a:pt x="146041" y="910"/>
                  </a:lnTo>
                  <a:lnTo>
                    <a:pt x="136689" y="270"/>
                  </a:lnTo>
                  <a:lnTo>
                    <a:pt x="124605"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5" name="SMARTInkAnnotation1"/>
            <p:cNvSpPr/>
            <p:nvPr/>
          </p:nvSpPr>
          <p:spPr>
            <a:xfrm>
              <a:off x="3340791" y="2518172"/>
              <a:ext cx="332623" cy="306933"/>
            </a:xfrm>
            <a:custGeom>
              <a:avLst/>
              <a:gdLst/>
              <a:ahLst/>
              <a:cxnLst/>
              <a:rect l="0" t="0" r="0" b="0"/>
              <a:pathLst>
                <a:path w="332623" h="306933">
                  <a:moveTo>
                    <a:pt x="222154" y="98226"/>
                  </a:moveTo>
                  <a:lnTo>
                    <a:pt x="222154" y="93486"/>
                  </a:lnTo>
                  <a:lnTo>
                    <a:pt x="221162" y="91097"/>
                  </a:lnTo>
                  <a:lnTo>
                    <a:pt x="215025" y="82995"/>
                  </a:lnTo>
                  <a:lnTo>
                    <a:pt x="209725" y="77235"/>
                  </a:lnTo>
                  <a:lnTo>
                    <a:pt x="204063" y="68722"/>
                  </a:lnTo>
                  <a:lnTo>
                    <a:pt x="201164" y="63674"/>
                  </a:lnTo>
                  <a:lnTo>
                    <a:pt x="198239" y="60309"/>
                  </a:lnTo>
                  <a:lnTo>
                    <a:pt x="195296" y="58065"/>
                  </a:lnTo>
                  <a:lnTo>
                    <a:pt x="178705" y="49724"/>
                  </a:lnTo>
                  <a:lnTo>
                    <a:pt x="173344" y="48032"/>
                  </a:lnTo>
                  <a:lnTo>
                    <a:pt x="167786" y="46904"/>
                  </a:lnTo>
                  <a:lnTo>
                    <a:pt x="162096" y="46152"/>
                  </a:lnTo>
                  <a:lnTo>
                    <a:pt x="156318" y="45651"/>
                  </a:lnTo>
                  <a:lnTo>
                    <a:pt x="150482" y="45316"/>
                  </a:lnTo>
                  <a:lnTo>
                    <a:pt x="144607" y="45094"/>
                  </a:lnTo>
                  <a:lnTo>
                    <a:pt x="122118" y="44780"/>
                  </a:lnTo>
                  <a:lnTo>
                    <a:pt x="114784" y="45728"/>
                  </a:lnTo>
                  <a:lnTo>
                    <a:pt x="107909" y="47353"/>
                  </a:lnTo>
                  <a:lnTo>
                    <a:pt x="101343" y="49428"/>
                  </a:lnTo>
                  <a:lnTo>
                    <a:pt x="93988" y="52795"/>
                  </a:lnTo>
                  <a:lnTo>
                    <a:pt x="86108" y="57025"/>
                  </a:lnTo>
                  <a:lnTo>
                    <a:pt x="77879" y="61829"/>
                  </a:lnTo>
                  <a:lnTo>
                    <a:pt x="69416" y="68009"/>
                  </a:lnTo>
                  <a:lnTo>
                    <a:pt x="60797" y="75105"/>
                  </a:lnTo>
                  <a:lnTo>
                    <a:pt x="52076" y="82812"/>
                  </a:lnTo>
                  <a:lnTo>
                    <a:pt x="44276" y="90927"/>
                  </a:lnTo>
                  <a:lnTo>
                    <a:pt x="37092" y="99313"/>
                  </a:lnTo>
                  <a:lnTo>
                    <a:pt x="30319" y="107880"/>
                  </a:lnTo>
                  <a:lnTo>
                    <a:pt x="23819" y="117561"/>
                  </a:lnTo>
                  <a:lnTo>
                    <a:pt x="17501" y="127983"/>
                  </a:lnTo>
                  <a:lnTo>
                    <a:pt x="11304" y="138900"/>
                  </a:lnTo>
                  <a:lnTo>
                    <a:pt x="7174" y="149155"/>
                  </a:lnTo>
                  <a:lnTo>
                    <a:pt x="4420" y="158968"/>
                  </a:lnTo>
                  <a:lnTo>
                    <a:pt x="2584" y="168486"/>
                  </a:lnTo>
                  <a:lnTo>
                    <a:pt x="1360" y="177808"/>
                  </a:lnTo>
                  <a:lnTo>
                    <a:pt x="544" y="187000"/>
                  </a:lnTo>
                  <a:lnTo>
                    <a:pt x="0" y="196104"/>
                  </a:lnTo>
                  <a:lnTo>
                    <a:pt x="1622" y="206142"/>
                  </a:lnTo>
                  <a:lnTo>
                    <a:pt x="4687" y="216803"/>
                  </a:lnTo>
                  <a:lnTo>
                    <a:pt x="8715" y="227879"/>
                  </a:lnTo>
                  <a:lnTo>
                    <a:pt x="14377" y="237247"/>
                  </a:lnTo>
                  <a:lnTo>
                    <a:pt x="21129" y="245478"/>
                  </a:lnTo>
                  <a:lnTo>
                    <a:pt x="28606" y="252948"/>
                  </a:lnTo>
                  <a:lnTo>
                    <a:pt x="37560" y="260906"/>
                  </a:lnTo>
                  <a:lnTo>
                    <a:pt x="47497" y="269187"/>
                  </a:lnTo>
                  <a:lnTo>
                    <a:pt x="58091" y="277684"/>
                  </a:lnTo>
                  <a:lnTo>
                    <a:pt x="69123" y="284342"/>
                  </a:lnTo>
                  <a:lnTo>
                    <a:pt x="80446" y="289772"/>
                  </a:lnTo>
                  <a:lnTo>
                    <a:pt x="91963" y="294384"/>
                  </a:lnTo>
                  <a:lnTo>
                    <a:pt x="104602" y="298452"/>
                  </a:lnTo>
                  <a:lnTo>
                    <a:pt x="117989" y="302155"/>
                  </a:lnTo>
                  <a:lnTo>
                    <a:pt x="131875" y="305616"/>
                  </a:lnTo>
                  <a:lnTo>
                    <a:pt x="146093" y="306932"/>
                  </a:lnTo>
                  <a:lnTo>
                    <a:pt x="160532" y="306816"/>
                  </a:lnTo>
                  <a:lnTo>
                    <a:pt x="175120" y="305747"/>
                  </a:lnTo>
                  <a:lnTo>
                    <a:pt x="188814" y="304042"/>
                  </a:lnTo>
                  <a:lnTo>
                    <a:pt x="201911" y="301914"/>
                  </a:lnTo>
                  <a:lnTo>
                    <a:pt x="214612" y="299502"/>
                  </a:lnTo>
                  <a:lnTo>
                    <a:pt x="239308" y="294177"/>
                  </a:lnTo>
                  <a:lnTo>
                    <a:pt x="251449" y="291368"/>
                  </a:lnTo>
                  <a:lnTo>
                    <a:pt x="261528" y="287511"/>
                  </a:lnTo>
                  <a:lnTo>
                    <a:pt x="270231" y="282955"/>
                  </a:lnTo>
                  <a:lnTo>
                    <a:pt x="278018" y="277934"/>
                  </a:lnTo>
                  <a:lnTo>
                    <a:pt x="286186" y="271609"/>
                  </a:lnTo>
                  <a:lnTo>
                    <a:pt x="294607" y="264416"/>
                  </a:lnTo>
                  <a:lnTo>
                    <a:pt x="303198" y="256645"/>
                  </a:lnTo>
                  <a:lnTo>
                    <a:pt x="309918" y="248487"/>
                  </a:lnTo>
                  <a:lnTo>
                    <a:pt x="315390" y="240072"/>
                  </a:lnTo>
                  <a:lnTo>
                    <a:pt x="320030" y="231486"/>
                  </a:lnTo>
                  <a:lnTo>
                    <a:pt x="324116" y="222785"/>
                  </a:lnTo>
                  <a:lnTo>
                    <a:pt x="327832" y="214007"/>
                  </a:lnTo>
                  <a:lnTo>
                    <a:pt x="331301" y="205179"/>
                  </a:lnTo>
                  <a:lnTo>
                    <a:pt x="332622" y="196317"/>
                  </a:lnTo>
                  <a:lnTo>
                    <a:pt x="332510" y="187433"/>
                  </a:lnTo>
                  <a:lnTo>
                    <a:pt x="331443" y="178533"/>
                  </a:lnTo>
                  <a:lnTo>
                    <a:pt x="329740" y="169624"/>
                  </a:lnTo>
                  <a:lnTo>
                    <a:pt x="327613" y="160707"/>
                  </a:lnTo>
                  <a:lnTo>
                    <a:pt x="325202" y="151787"/>
                  </a:lnTo>
                  <a:lnTo>
                    <a:pt x="321610" y="142863"/>
                  </a:lnTo>
                  <a:lnTo>
                    <a:pt x="317232" y="133937"/>
                  </a:lnTo>
                  <a:lnTo>
                    <a:pt x="312328" y="125010"/>
                  </a:lnTo>
                  <a:lnTo>
                    <a:pt x="306083" y="116082"/>
                  </a:lnTo>
                  <a:lnTo>
                    <a:pt x="298943" y="107154"/>
                  </a:lnTo>
                  <a:lnTo>
                    <a:pt x="291206" y="98225"/>
                  </a:lnTo>
                  <a:lnTo>
                    <a:pt x="282079" y="90288"/>
                  </a:lnTo>
                  <a:lnTo>
                    <a:pt x="272026" y="83012"/>
                  </a:lnTo>
                  <a:lnTo>
                    <a:pt x="261355" y="76177"/>
                  </a:lnTo>
                  <a:lnTo>
                    <a:pt x="250273" y="69636"/>
                  </a:lnTo>
                  <a:lnTo>
                    <a:pt x="238916" y="63291"/>
                  </a:lnTo>
                  <a:lnTo>
                    <a:pt x="227375" y="57077"/>
                  </a:lnTo>
                  <a:lnTo>
                    <a:pt x="215713" y="51942"/>
                  </a:lnTo>
                  <a:lnTo>
                    <a:pt x="203969" y="47526"/>
                  </a:lnTo>
                  <a:lnTo>
                    <a:pt x="192172" y="43590"/>
                  </a:lnTo>
                  <a:lnTo>
                    <a:pt x="179345" y="39974"/>
                  </a:lnTo>
                  <a:lnTo>
                    <a:pt x="165834" y="36571"/>
                  </a:lnTo>
                  <a:lnTo>
                    <a:pt x="151865" y="33310"/>
                  </a:lnTo>
                  <a:lnTo>
                    <a:pt x="139576" y="29152"/>
                  </a:lnTo>
                  <a:lnTo>
                    <a:pt x="128407" y="24396"/>
                  </a:lnTo>
                  <a:lnTo>
                    <a:pt x="117984" y="19240"/>
                  </a:lnTo>
                  <a:lnTo>
                    <a:pt x="108059" y="15803"/>
                  </a:lnTo>
                  <a:lnTo>
                    <a:pt x="98466" y="13512"/>
                  </a:lnTo>
                  <a:lnTo>
                    <a:pt x="89094" y="11985"/>
                  </a:lnTo>
                  <a:lnTo>
                    <a:pt x="80861" y="9974"/>
                  </a:lnTo>
                  <a:lnTo>
                    <a:pt x="73389" y="7642"/>
                  </a:lnTo>
                  <a:lnTo>
                    <a:pt x="66422" y="5095"/>
                  </a:lnTo>
                  <a:lnTo>
                    <a:pt x="58802" y="3396"/>
                  </a:lnTo>
                  <a:lnTo>
                    <a:pt x="50745" y="2264"/>
                  </a:lnTo>
                  <a:lnTo>
                    <a:pt x="35839" y="1006"/>
                  </a:lnTo>
                  <a:lnTo>
                    <a:pt x="25908" y="447"/>
                  </a:lnTo>
                  <a:lnTo>
                    <a:pt x="18186" y="199"/>
                  </a:lnTo>
                  <a:lnTo>
                    <a:pt x="7842"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724400"/>
          </a:xfrm>
        </p:spPr>
        <p:txBody>
          <a:bodyPr>
            <a:normAutofit lnSpcReduction="10000"/>
          </a:bodyPr>
          <a:lstStyle/>
          <a:p>
            <a:r>
              <a:rPr lang="en-US" sz="2800" dirty="0" smtClean="0"/>
              <a:t>If the brain gives rise to human behaviour, then the direct study of its function would seem to be the best approach to understanding cognition, emotion, and personality</a:t>
            </a:r>
          </a:p>
          <a:p>
            <a:pPr lvl="1"/>
            <a:endParaRPr lang="en-US" sz="1200" dirty="0" smtClean="0"/>
          </a:p>
          <a:p>
            <a:r>
              <a:rPr lang="en-US" sz="2800" dirty="0" smtClean="0"/>
              <a:t>Many of these studies rely on correlational logic and, as we’ve just seen, this can create problems</a:t>
            </a:r>
          </a:p>
          <a:p>
            <a:pPr lvl="1"/>
            <a:endParaRPr lang="en-US" sz="1200" dirty="0" smtClean="0"/>
          </a:p>
          <a:p>
            <a:r>
              <a:rPr lang="en-US" sz="2800" dirty="0" smtClean="0"/>
              <a:t>Vul, Harris, Winkielman, and Pashler (2009) recently considered the possibility that many of these correlations might be an artifact of the methods such as fMRI used to study it</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Roads to Nowhere?</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Qualifying Correlations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39</a:t>
            </a:fld>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334000" cy="5105400"/>
          </a:xfrm>
        </p:spPr>
        <p:txBody>
          <a:bodyPr>
            <a:normAutofit/>
          </a:bodyPr>
          <a:lstStyle/>
          <a:p>
            <a:endParaRPr lang="en-US" sz="1200" b="1" dirty="0" smtClean="0"/>
          </a:p>
          <a:p>
            <a:r>
              <a:rPr lang="en-US" sz="2600" b="1" dirty="0" smtClean="0"/>
              <a:t>Problem</a:t>
            </a:r>
            <a:r>
              <a:rPr lang="en-US" sz="2600" dirty="0" smtClean="0"/>
              <a:t>: Researchers often fail to report how these correlations were obtained</a:t>
            </a:r>
          </a:p>
          <a:p>
            <a:pPr lvl="1"/>
            <a:endParaRPr lang="en-US" sz="1200" dirty="0" smtClean="0"/>
          </a:p>
          <a:p>
            <a:r>
              <a:rPr lang="en-US" sz="2600" dirty="0" smtClean="0"/>
              <a:t>As you will recall for the results of our own in-class experiment and those reported in the study of the stability of personality traits over early childhood development (</a:t>
            </a:r>
            <a:r>
              <a:rPr lang="en-US" sz="2600" dirty="0" err="1" smtClean="0"/>
              <a:t>Lemery</a:t>
            </a:r>
            <a:r>
              <a:rPr lang="en-US" sz="2600" dirty="0" smtClean="0"/>
              <a:t> et al., 1999) high correlations are difficult to obtain</a:t>
            </a:r>
          </a:p>
          <a:p>
            <a:endParaRPr lang="en-US" sz="1200"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Roads to Nowhere?</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Qualifying Correlations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40</a:t>
            </a:fld>
            <a:endParaRPr lang="en-US" dirty="0"/>
          </a:p>
        </p:txBody>
      </p:sp>
      <p:pic>
        <p:nvPicPr>
          <p:cNvPr id="7170" name="Picture 2" descr="http://www.neuromedia.eu/UserFiles/Image/300px-Brain_imaging.jpg"/>
          <p:cNvPicPr>
            <a:picLocks noChangeAspect="1" noChangeArrowheads="1"/>
          </p:cNvPicPr>
          <p:nvPr/>
        </p:nvPicPr>
        <p:blipFill>
          <a:blip r:embed="rId3" cstate="print"/>
          <a:srcRect/>
          <a:stretch>
            <a:fillRect/>
          </a:stretch>
        </p:blipFill>
        <p:spPr bwMode="auto">
          <a:xfrm>
            <a:off x="5867400" y="1981200"/>
            <a:ext cx="2857500" cy="3552825"/>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sz="2800" dirty="0" smtClean="0"/>
              <a:t>Vul et al., (2009) note several characteristic patterns in their review of 55 fMRI studies: e.g., 	</a:t>
            </a:r>
          </a:p>
          <a:p>
            <a:pPr algn="just">
              <a:buNone/>
            </a:pPr>
            <a:r>
              <a:rPr lang="en-US" sz="2800" dirty="0" smtClean="0"/>
              <a:t>	</a:t>
            </a:r>
          </a:p>
          <a:p>
            <a:pPr algn="just">
              <a:buNone/>
            </a:pPr>
            <a:r>
              <a:rPr lang="en-US" sz="2800" dirty="0" smtClean="0"/>
              <a:t>“Eisenberger, Lieberman, and Williams (2003), writing in </a:t>
            </a:r>
            <a:r>
              <a:rPr lang="en-US" sz="2800" i="1" dirty="0" smtClean="0"/>
              <a:t>Science</a:t>
            </a:r>
            <a:r>
              <a:rPr lang="en-US" sz="2800" dirty="0" smtClean="0"/>
              <a:t>, described a game they created to expose individuals to social rejection in the laboratory. The authors measured the brain activity in 13 individuals while the actual rejection took place, and they later obtained a self report measure of how much distress the subject had experienced. Distress was correlated at </a:t>
            </a:r>
            <a:r>
              <a:rPr lang="en-US" sz="2800" i="1" dirty="0" smtClean="0"/>
              <a:t>r</a:t>
            </a:r>
            <a:r>
              <a:rPr lang="en-US" sz="2800" dirty="0" smtClean="0"/>
              <a:t> =  .88 	with activity in the anterior cingulate cortex (ACC),” (p. 273)</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Roads to Nowhere?</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Qualifying Correlations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41</a:t>
            </a:fld>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743200"/>
            <a:ext cx="8229600" cy="4038600"/>
          </a:xfrm>
        </p:spPr>
        <p:txBody>
          <a:bodyPr>
            <a:normAutofit fontScale="92500" lnSpcReduction="20000"/>
          </a:bodyPr>
          <a:lstStyle/>
          <a:p>
            <a:pPr>
              <a:buNone/>
            </a:pPr>
            <a:r>
              <a:rPr lang="en-US" sz="2800" dirty="0" smtClean="0"/>
              <a:t>Vu et al., (2009) go on to say:</a:t>
            </a:r>
          </a:p>
          <a:p>
            <a:pPr lvl="1">
              <a:buNone/>
            </a:pPr>
            <a:r>
              <a:rPr lang="en-US" sz="2400" dirty="0" smtClean="0"/>
              <a:t>“</a:t>
            </a:r>
            <a:r>
              <a:rPr lang="en-US" sz="2200" dirty="0" smtClean="0"/>
              <a:t>It is a statistical fact… that the strength of the correlation observed between Measures A and B reflects not only the strength of the relationship between the traits underlying A and B (r</a:t>
            </a:r>
            <a:r>
              <a:rPr lang="en-US" sz="2200" baseline="-25000" dirty="0" smtClean="0"/>
              <a:t>A,B</a:t>
            </a:r>
            <a:r>
              <a:rPr lang="en-US" sz="2200" dirty="0" smtClean="0"/>
              <a:t>), but also the reliability of the measures of A and B, respectively,” (p. 275)</a:t>
            </a:r>
          </a:p>
          <a:p>
            <a:pPr>
              <a:buNone/>
            </a:pPr>
            <a:endParaRPr lang="en-US" sz="1200" dirty="0" smtClean="0"/>
          </a:p>
          <a:p>
            <a:r>
              <a:rPr lang="en-US" sz="2800" dirty="0" smtClean="0"/>
              <a:t>As we noted earlier, the reliability of a measure determines whether we can trust the inference from our results</a:t>
            </a:r>
          </a:p>
          <a:p>
            <a:endParaRPr lang="en-US" sz="1200" dirty="0" smtClean="0"/>
          </a:p>
          <a:p>
            <a:r>
              <a:rPr lang="en-US" sz="2800" dirty="0" smtClean="0"/>
              <a:t>Thus, if we can estimate the reliability of our respective measures, we can estimate the upper limit to which they can be related</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Problem</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with High Correlations, or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Why</a:t>
            </a:r>
            <a:r>
              <a:rPr lang="en-US" sz="3000" b="1" dirty="0" smtClean="0">
                <a:solidFill>
                  <a:schemeClr val="bg1"/>
                </a:solidFill>
                <a:latin typeface="Lucida Sans" pitchFamily="34" charset="0"/>
                <a:ea typeface="+mj-ea"/>
                <a:cs typeface="+mj-cs"/>
              </a:rPr>
              <a:t> Research Methods is Important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42</a:t>
            </a:fld>
            <a:endParaRPr lang="en-US" dirty="0"/>
          </a:p>
        </p:txBody>
      </p:sp>
      <p:pic>
        <p:nvPicPr>
          <p:cNvPr id="4097" name="Picture 1"/>
          <p:cNvPicPr>
            <a:picLocks noChangeAspect="1" noChangeArrowheads="1"/>
          </p:cNvPicPr>
          <p:nvPr/>
        </p:nvPicPr>
        <p:blipFill>
          <a:blip r:embed="rId2" cstate="print"/>
          <a:srcRect/>
          <a:stretch>
            <a:fillRect/>
          </a:stretch>
        </p:blipFill>
        <p:spPr bwMode="auto">
          <a:xfrm>
            <a:off x="2455606" y="1219200"/>
            <a:ext cx="4249994" cy="144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362200"/>
            <a:ext cx="8229600" cy="1295400"/>
          </a:xfrm>
        </p:spPr>
        <p:txBody>
          <a:bodyPr>
            <a:normAutofit fontScale="92500"/>
          </a:bodyPr>
          <a:lstStyle/>
          <a:p>
            <a:r>
              <a:rPr lang="en-US" dirty="0" smtClean="0"/>
              <a:t>How reliable are our measurement instruments and scales? How can we determine this?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Problem</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with High Correlations, or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Why</a:t>
            </a:r>
            <a:r>
              <a:rPr lang="en-US" sz="3000" b="1" dirty="0" smtClean="0">
                <a:solidFill>
                  <a:schemeClr val="bg1"/>
                </a:solidFill>
                <a:latin typeface="Lucida Sans" pitchFamily="34" charset="0"/>
                <a:ea typeface="+mj-ea"/>
                <a:cs typeface="+mj-cs"/>
              </a:rPr>
              <a:t> Research Methods is Important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638800" cy="5181600"/>
          </a:xfrm>
        </p:spPr>
        <p:txBody>
          <a:bodyPr>
            <a:normAutofit fontScale="92500" lnSpcReduction="10000"/>
          </a:bodyPr>
          <a:lstStyle/>
          <a:p>
            <a:pPr lvl="0">
              <a:defRPr/>
            </a:pPr>
            <a:r>
              <a:rPr lang="en-US" sz="3000" dirty="0" smtClean="0"/>
              <a:t>As we’ve seen previously, </a:t>
            </a:r>
            <a:r>
              <a:rPr lang="en-US" sz="3000" b="1" dirty="0" smtClean="0"/>
              <a:t>test-retest reliability </a:t>
            </a:r>
            <a:r>
              <a:rPr lang="en-US" sz="3000" dirty="0" smtClean="0"/>
              <a:t>is a important means at our disposal:</a:t>
            </a:r>
          </a:p>
          <a:p>
            <a:pPr marL="800100" lvl="1" indent="-342900">
              <a:buFont typeface="Arial" pitchFamily="34" charset="0"/>
              <a:buChar char="•"/>
            </a:pPr>
            <a:r>
              <a:rPr lang="en-US" sz="3000" dirty="0" smtClean="0"/>
              <a:t>Hobbs and Fowler (1974) assessment of MMPI: values </a:t>
            </a:r>
            <a:r>
              <a:rPr lang="en-US" sz="3000" i="1" dirty="0" smtClean="0"/>
              <a:t>r</a:t>
            </a:r>
            <a:r>
              <a:rPr lang="en-US" sz="3000" dirty="0" smtClean="0"/>
              <a:t> = .66 to .94</a:t>
            </a:r>
          </a:p>
          <a:p>
            <a:pPr lvl="0">
              <a:defRPr/>
            </a:pPr>
            <a:endParaRPr lang="en-US" sz="1400" dirty="0" smtClean="0"/>
          </a:p>
          <a:p>
            <a:pPr marL="800100" lvl="1" indent="-342900">
              <a:buFont typeface="Arial" pitchFamily="34" charset="0"/>
              <a:buChar char="•"/>
            </a:pPr>
            <a:r>
              <a:rPr lang="en-US" sz="3000" dirty="0" smtClean="0"/>
              <a:t>Viswesvaran and Ones (2000) assessment of Big Five: values </a:t>
            </a:r>
            <a:r>
              <a:rPr lang="en-US" sz="3000" i="1" dirty="0" smtClean="0"/>
              <a:t>r</a:t>
            </a:r>
            <a:r>
              <a:rPr lang="en-US" sz="3000" dirty="0" smtClean="0"/>
              <a:t> = .73 to .78</a:t>
            </a:r>
          </a:p>
          <a:p>
            <a:pPr lvl="0">
              <a:defRPr/>
            </a:pPr>
            <a:endParaRPr lang="en-US" sz="1300" dirty="0" smtClean="0"/>
          </a:p>
          <a:p>
            <a:pPr lvl="0">
              <a:defRPr/>
            </a:pPr>
            <a:r>
              <a:rPr lang="en-US" b="1" dirty="0" smtClean="0"/>
              <a:t>Thus, a range of .8 would seem to be the upper limit</a:t>
            </a:r>
            <a:endParaRPr lang="en-US" sz="2800" b="1"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44</a:t>
            </a:fld>
            <a:endParaRPr lang="en-US" dirty="0"/>
          </a:p>
        </p:txBody>
      </p:sp>
      <p:pic>
        <p:nvPicPr>
          <p:cNvPr id="29698" name="Picture 2"/>
          <p:cNvPicPr>
            <a:picLocks noChangeAspect="1" noChangeArrowheads="1"/>
          </p:cNvPicPr>
          <p:nvPr/>
        </p:nvPicPr>
        <p:blipFill>
          <a:blip r:embed="rId2" cstate="print"/>
          <a:srcRect/>
          <a:stretch>
            <a:fillRect/>
          </a:stretch>
        </p:blipFill>
        <p:spPr bwMode="auto">
          <a:xfrm>
            <a:off x="6096000" y="2209800"/>
            <a:ext cx="2988128" cy="2885089"/>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Problem</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with High Correlations, or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Why</a:t>
            </a:r>
            <a:r>
              <a:rPr lang="en-US" sz="3000" b="1" dirty="0" smtClean="0">
                <a:solidFill>
                  <a:schemeClr val="bg1"/>
                </a:solidFill>
                <a:latin typeface="Lucida Sans" pitchFamily="34" charset="0"/>
                <a:ea typeface="+mj-ea"/>
                <a:cs typeface="+mj-cs"/>
              </a:rPr>
              <a:t> Research Methods is Important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45</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Problem</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with High Correlations, or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Why</a:t>
            </a:r>
            <a:r>
              <a:rPr lang="en-US" sz="3000" b="1" dirty="0" smtClean="0">
                <a:solidFill>
                  <a:schemeClr val="bg1"/>
                </a:solidFill>
                <a:latin typeface="Lucida Sans" pitchFamily="34" charset="0"/>
                <a:ea typeface="+mj-ea"/>
                <a:cs typeface="+mj-cs"/>
              </a:rPr>
              <a:t> Research Methods is Important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Content Placeholder 2"/>
          <p:cNvSpPr txBox="1">
            <a:spLocks/>
          </p:cNvSpPr>
          <p:nvPr/>
        </p:nvSpPr>
        <p:spPr>
          <a:xfrm>
            <a:off x="304800" y="1295400"/>
            <a:ext cx="8382000" cy="5181600"/>
          </a:xfrm>
          <a:prstGeom prst="rect">
            <a:avLst/>
          </a:prstGeom>
        </p:spPr>
        <p:txBody>
          <a:bodyPr vert="horz" lIns="91440" tIns="45720" rIns="91440" bIns="45720" rtlCol="0">
            <a:normAutofit/>
          </a:bodyPr>
          <a:lstStyle/>
          <a:p>
            <a:pPr marL="342900" lvl="0" indent="-342900">
              <a:spcBef>
                <a:spcPct val="20000"/>
              </a:spcBef>
              <a:buFont typeface="Arial" pitchFamily="34" charset="0"/>
              <a:buChar char="•"/>
            </a:pPr>
            <a:r>
              <a:rPr lang="en-US" sz="2600" dirty="0" smtClean="0"/>
              <a:t>Less is known about the reliability of fMRI (Blood Oxygenation Level Dependent, or BOLD) but what information is available suggests that there is considerably less test-retest reliability</a:t>
            </a:r>
          </a:p>
          <a:p>
            <a:pPr marL="800100" lvl="1" indent="-342900">
              <a:spcBef>
                <a:spcPct val="20000"/>
              </a:spcBef>
              <a:buFont typeface="Arial" pitchFamily="34" charset="0"/>
              <a:buChar char="•"/>
            </a:pPr>
            <a:r>
              <a:rPr lang="en-US" sz="2600" dirty="0" smtClean="0"/>
              <a:t>Kong et al., (2006) assessment of the change in BOLD signal over several days in a finger tapping task: values </a:t>
            </a:r>
            <a:r>
              <a:rPr lang="en-US" sz="2600" i="1" dirty="0" smtClean="0"/>
              <a:t>r</a:t>
            </a:r>
            <a:r>
              <a:rPr lang="en-US" sz="2600" dirty="0" smtClean="0"/>
              <a:t> = </a:t>
            </a:r>
            <a:r>
              <a:rPr lang="en-US" sz="2600" dirty="0" smtClean="0"/>
              <a:t>.00 </a:t>
            </a:r>
            <a:r>
              <a:rPr lang="en-US" sz="2600" dirty="0" smtClean="0"/>
              <a:t>and .76</a:t>
            </a:r>
          </a:p>
          <a:p>
            <a:pPr marL="800100" lvl="1" indent="-342900">
              <a:spcBef>
                <a:spcPct val="20000"/>
              </a:spcBef>
              <a:buFont typeface="Arial" pitchFamily="34" charset="0"/>
              <a:buChar char="•"/>
            </a:pPr>
            <a:endParaRPr lang="en-US" sz="1200" dirty="0" smtClean="0"/>
          </a:p>
          <a:p>
            <a:pPr marL="800100" lvl="1" indent="-342900">
              <a:spcBef>
                <a:spcPct val="20000"/>
              </a:spcBef>
              <a:buFont typeface="Arial" pitchFamily="34" charset="0"/>
              <a:buChar char="•"/>
            </a:pPr>
            <a:r>
              <a:rPr lang="en-US" sz="2600" dirty="0" smtClean="0"/>
              <a:t>Manoach et al., (2001) assessment of the Sternberg memory scanning task: values range </a:t>
            </a:r>
            <a:r>
              <a:rPr lang="en-US" sz="2600" i="1" dirty="0" smtClean="0"/>
              <a:t>r</a:t>
            </a:r>
            <a:r>
              <a:rPr lang="en-US" sz="2600" dirty="0" smtClean="0"/>
              <a:t> = .23 to .93</a:t>
            </a:r>
          </a:p>
          <a:p>
            <a:pPr marL="800100" lvl="1" indent="-342900">
              <a:spcBef>
                <a:spcPct val="20000"/>
              </a:spcBef>
              <a:buFont typeface="Arial" pitchFamily="34" charset="0"/>
              <a:buChar char="•"/>
            </a:pPr>
            <a:endParaRPr kumimoji="0" lang="en-US" sz="1200" b="0" i="0" u="none" strike="noStrike" kern="1200" cap="none" spc="0" normalizeH="0" baseline="0" noProof="0" dirty="0" smtClean="0">
              <a:ln>
                <a:noFill/>
              </a:ln>
              <a:solidFill>
                <a:schemeClr val="tx1"/>
              </a:solidFill>
              <a:effectLst/>
              <a:uLnTx/>
              <a:uFillTx/>
              <a:latin typeface="+mn-lt"/>
              <a:ea typeface="+mn-ea"/>
              <a:cs typeface="+mn-cs"/>
            </a:endParaRPr>
          </a:p>
          <a:p>
            <a:pPr marL="342900" lvl="0" indent="-342900">
              <a:spcBef>
                <a:spcPct val="20000"/>
              </a:spcBef>
              <a:buFont typeface="Arial" pitchFamily="34" charset="0"/>
              <a:buChar char="•"/>
            </a:pPr>
            <a:r>
              <a:rPr lang="en-US" sz="2800" b="1" dirty="0" smtClean="0"/>
              <a:t>Thus, a range of .7 would seem to be the upper limit</a:t>
            </a:r>
            <a:endParaRPr lang="en-US" sz="2400" b="1" dirty="0" smtClean="0"/>
          </a:p>
          <a:p>
            <a:pPr marL="342900" indent="-342900">
              <a:spcBef>
                <a:spcPct val="20000"/>
              </a:spcBef>
            </a:pPr>
            <a:endParaRPr kumimoji="0" lang="en-US" sz="26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181600"/>
          </a:xfrm>
        </p:spPr>
        <p:txBody>
          <a:bodyPr/>
          <a:lstStyle/>
          <a:p>
            <a:pPr>
              <a:buNone/>
            </a:pPr>
            <a:endParaRPr lang="en-US" sz="1200" dirty="0" smtClean="0"/>
          </a:p>
          <a:p>
            <a:r>
              <a:rPr lang="en-US" sz="2800" dirty="0" smtClean="0"/>
              <a:t>Thus, if the strength of the relationship between two measures is given by their reliability we can determine their expected correlation:</a:t>
            </a:r>
          </a:p>
          <a:p>
            <a:pPr>
              <a:buNone/>
            </a:pPr>
            <a:r>
              <a:rPr lang="en-US" dirty="0" smtClean="0"/>
              <a:t>r </a:t>
            </a:r>
            <a:r>
              <a:rPr lang="en-US" baseline="-25000" dirty="0" smtClean="0"/>
              <a:t>ObservedA, ObservedB</a:t>
            </a:r>
            <a:r>
              <a:rPr lang="en-US" dirty="0" smtClean="0"/>
              <a:t> = </a:t>
            </a:r>
          </a:p>
          <a:p>
            <a:pPr>
              <a:buNone/>
            </a:pPr>
            <a:r>
              <a:rPr lang="en-US" dirty="0" smtClean="0"/>
              <a:t>			r</a:t>
            </a:r>
            <a:r>
              <a:rPr lang="en-US" baseline="-25000" dirty="0" smtClean="0"/>
              <a:t>A,B</a:t>
            </a:r>
            <a:r>
              <a:rPr lang="en-US" dirty="0" smtClean="0"/>
              <a:t> x √(reliability</a:t>
            </a:r>
            <a:r>
              <a:rPr lang="en-US" baseline="-25000" dirty="0" smtClean="0"/>
              <a:t>A</a:t>
            </a:r>
            <a:r>
              <a:rPr lang="en-US" dirty="0" smtClean="0"/>
              <a:t> x reliabilityB)</a:t>
            </a:r>
          </a:p>
          <a:p>
            <a:pPr>
              <a:buNone/>
            </a:pPr>
            <a:endParaRPr lang="en-US" sz="1200" dirty="0" smtClean="0"/>
          </a:p>
          <a:p>
            <a:r>
              <a:rPr lang="en-US" sz="2800" dirty="0" smtClean="0"/>
              <a:t>As Vu et al., (2009) note from their review, if personality tests have r = .8 and </a:t>
            </a:r>
            <a:r>
              <a:rPr lang="en-US" sz="2800" dirty="0" err="1" smtClean="0"/>
              <a:t>neuroimaging</a:t>
            </a:r>
            <a:r>
              <a:rPr lang="en-US" sz="2800" dirty="0" smtClean="0"/>
              <a:t> an r = .7, we can expect typical values not to exceed an </a:t>
            </a:r>
            <a:r>
              <a:rPr lang="en-US" sz="2800" b="1" i="1" dirty="0" smtClean="0"/>
              <a:t>r </a:t>
            </a:r>
            <a:r>
              <a:rPr lang="en-US" sz="2800" b="1" dirty="0" smtClean="0"/>
              <a:t>= .7</a:t>
            </a:r>
            <a:endParaRPr lang="en-US" sz="2800" b="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Problem</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with High Correlations, or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Why</a:t>
            </a:r>
            <a:r>
              <a:rPr lang="en-US" sz="3000" b="1" dirty="0" smtClean="0">
                <a:solidFill>
                  <a:schemeClr val="bg1"/>
                </a:solidFill>
                <a:latin typeface="Lucida Sans" pitchFamily="34" charset="0"/>
                <a:ea typeface="+mj-ea"/>
                <a:cs typeface="+mj-cs"/>
              </a:rPr>
              <a:t> Research Methods is Important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029200" cy="4876800"/>
          </a:xfrm>
        </p:spPr>
        <p:txBody>
          <a:bodyPr>
            <a:normAutofit/>
          </a:bodyPr>
          <a:lstStyle/>
          <a:p>
            <a:endParaRPr lang="en-US" sz="1200" dirty="0" smtClean="0"/>
          </a:p>
          <a:p>
            <a:r>
              <a:rPr lang="en-US" sz="2800" dirty="0" smtClean="0"/>
              <a:t>However, if we look for this cut-off in a selection of neuroimaging studies, we find that there are many studies reporting values greater than the average:</a:t>
            </a:r>
          </a:p>
          <a:p>
            <a:pPr lvl="1"/>
            <a:r>
              <a:rPr lang="en-CA" sz="2200" dirty="0" smtClean="0"/>
              <a:t>“</a:t>
            </a:r>
            <a:r>
              <a:rPr lang="en-US" sz="2200" dirty="0" smtClean="0"/>
              <a:t>Puzzlingly High Correlations </a:t>
            </a:r>
            <a:r>
              <a:rPr lang="en-GB" sz="2200" dirty="0" smtClean="0"/>
              <a:t>in </a:t>
            </a:r>
            <a:r>
              <a:rPr lang="en-GB" sz="2200" dirty="0" err="1" smtClean="0"/>
              <a:t>fMRI</a:t>
            </a:r>
            <a:r>
              <a:rPr lang="en-GB" sz="2200" dirty="0" smtClean="0"/>
              <a:t> Studies of Emotion, </a:t>
            </a:r>
          </a:p>
          <a:p>
            <a:pPr lvl="1">
              <a:buNone/>
            </a:pPr>
            <a:r>
              <a:rPr lang="en-GB" sz="2200" dirty="0" smtClean="0"/>
              <a:t>    Personality, and Social Cognition</a:t>
            </a:r>
            <a:r>
              <a:rPr lang="en-US" sz="2200" dirty="0" smtClean="0"/>
              <a:t>”</a:t>
            </a:r>
            <a:endParaRPr lang="en-US" sz="2200" dirty="0"/>
          </a:p>
        </p:txBody>
      </p:sp>
      <p:pic>
        <p:nvPicPr>
          <p:cNvPr id="1028" name="Picture 4"/>
          <p:cNvPicPr>
            <a:picLocks noChangeAspect="1" noChangeArrowheads="1"/>
          </p:cNvPicPr>
          <p:nvPr/>
        </p:nvPicPr>
        <p:blipFill>
          <a:blip r:embed="rId2" cstate="print"/>
          <a:srcRect/>
          <a:stretch>
            <a:fillRect/>
          </a:stretch>
        </p:blipFill>
        <p:spPr bwMode="auto">
          <a:xfrm>
            <a:off x="5562600" y="1447800"/>
            <a:ext cx="3327400" cy="4991100"/>
          </a:xfrm>
          <a:prstGeom prst="rect">
            <a:avLst/>
          </a:prstGeom>
          <a:noFill/>
          <a:ln w="9525">
            <a:noFill/>
            <a:miter lim="800000"/>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The Problem with High Correlations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8" name="Slide Number Placeholder 7"/>
          <p:cNvSpPr>
            <a:spLocks noGrp="1"/>
          </p:cNvSpPr>
          <p:nvPr>
            <p:ph type="sldNum" sz="quarter" idx="12"/>
          </p:nvPr>
        </p:nvSpPr>
        <p:spPr/>
        <p:txBody>
          <a:bodyPr/>
          <a:lstStyle/>
          <a:p>
            <a:fld id="{B6F15528-21DE-4FAA-801E-634DDDAF4B2B}" type="slidenum">
              <a:rPr lang="en-US" smtClean="0"/>
              <a:pPr/>
              <a:t>47</a:t>
            </a:fld>
            <a:endParaRPr lang="en-US" dirty="0"/>
          </a:p>
        </p:txBody>
      </p:sp>
      <p:cxnSp>
        <p:nvCxnSpPr>
          <p:cNvPr id="9" name="Straight Connector 8"/>
          <p:cNvCxnSpPr/>
          <p:nvPr/>
        </p:nvCxnSpPr>
        <p:spPr>
          <a:xfrm flipH="1" flipV="1">
            <a:off x="8001000" y="1295400"/>
            <a:ext cx="76200" cy="480060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Line Callout 1 (Border and Accent Bar) 9"/>
          <p:cNvSpPr/>
          <p:nvPr/>
        </p:nvSpPr>
        <p:spPr>
          <a:xfrm>
            <a:off x="5791200" y="1295400"/>
            <a:ext cx="1295400" cy="1066800"/>
          </a:xfrm>
          <a:prstGeom prst="accentBorderCallout1">
            <a:avLst>
              <a:gd name="adj1" fmla="val 18750"/>
              <a:gd name="adj2" fmla="val 109068"/>
              <a:gd name="adj3" fmla="val 26786"/>
              <a:gd name="adj4" fmla="val 1666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Expected </a:t>
            </a:r>
            <a:r>
              <a:rPr lang="en-CA" i="1" dirty="0" smtClean="0"/>
              <a:t>r</a:t>
            </a:r>
            <a:r>
              <a:rPr lang="en-CA" dirty="0" smtClean="0"/>
              <a:t> </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5105400" cy="5181600"/>
          </a:xfrm>
        </p:spPr>
        <p:txBody>
          <a:bodyPr>
            <a:normAutofit fontScale="92500"/>
          </a:bodyPr>
          <a:lstStyle/>
          <a:p>
            <a:r>
              <a:rPr lang="en-US" sz="2600" dirty="0" smtClean="0"/>
              <a:t>If we’re looking at a portion of the brain that is activated, it could be activated simply because of </a:t>
            </a:r>
            <a:r>
              <a:rPr lang="en-US" sz="2600" i="1" dirty="0" smtClean="0"/>
              <a:t>noise</a:t>
            </a:r>
            <a:r>
              <a:rPr lang="en-US" sz="2600" dirty="0" smtClean="0"/>
              <a:t> or it could be because it’s involved in some </a:t>
            </a:r>
            <a:r>
              <a:rPr lang="en-US" sz="2600" i="1" dirty="0" smtClean="0"/>
              <a:t>brain function </a:t>
            </a:r>
            <a:r>
              <a:rPr lang="en-US" sz="2600" dirty="0" smtClean="0"/>
              <a:t>or it could be involved in the </a:t>
            </a:r>
            <a:r>
              <a:rPr lang="en-US" sz="2600" i="1" dirty="0" smtClean="0"/>
              <a:t>brain function of interest</a:t>
            </a:r>
            <a:r>
              <a:rPr lang="en-US" sz="2600" dirty="0" smtClean="0"/>
              <a:t>.</a:t>
            </a:r>
          </a:p>
          <a:p>
            <a:endParaRPr lang="en-US" sz="1200" dirty="0" smtClean="0"/>
          </a:p>
          <a:p>
            <a:r>
              <a:rPr lang="en-US" sz="2600" dirty="0" smtClean="0"/>
              <a:t>Researchers are selecting regions (voxel) based on previous activation. If this happened by chance AND we select the same areas for examination again, we are artificially increasing the correlation.</a:t>
            </a:r>
            <a:endParaRPr lang="en-US" sz="2600"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48</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Nonindependence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Error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8" name="Picture 4"/>
          <p:cNvPicPr>
            <a:picLocks noChangeAspect="1" noChangeArrowheads="1"/>
          </p:cNvPicPr>
          <p:nvPr/>
        </p:nvPicPr>
        <p:blipFill>
          <a:blip r:embed="rId2" cstate="print"/>
          <a:srcRect/>
          <a:stretch>
            <a:fillRect/>
          </a:stretch>
        </p:blipFill>
        <p:spPr bwMode="auto">
          <a:xfrm>
            <a:off x="5562600" y="1447800"/>
            <a:ext cx="3327400" cy="4991100"/>
          </a:xfrm>
          <a:prstGeom prst="rect">
            <a:avLst/>
          </a:prstGeom>
          <a:noFill/>
          <a:ln w="9525">
            <a:noFill/>
            <a:miter lim="800000"/>
            <a:headEnd/>
            <a:tailEnd/>
          </a:ln>
        </p:spPr>
      </p:pic>
      <p:cxnSp>
        <p:nvCxnSpPr>
          <p:cNvPr id="9" name="Straight Connector 8"/>
          <p:cNvCxnSpPr/>
          <p:nvPr/>
        </p:nvCxnSpPr>
        <p:spPr>
          <a:xfrm flipH="1" flipV="1">
            <a:off x="8001000" y="1295400"/>
            <a:ext cx="76200" cy="480060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8382000" cy="5257800"/>
          </a:xfrm>
        </p:spPr>
        <p:txBody>
          <a:bodyPr>
            <a:normAutofit/>
          </a:bodyPr>
          <a:lstStyle/>
          <a:p>
            <a:r>
              <a:rPr lang="en-US" sz="2800" dirty="0" smtClean="0"/>
              <a:t>Consider a behavioural analogy:</a:t>
            </a:r>
          </a:p>
          <a:p>
            <a:pPr lvl="1"/>
            <a:r>
              <a:rPr lang="en-US" sz="2600" dirty="0" smtClean="0"/>
              <a:t>In a mall (or on the bus) have you ever bumped into someone? </a:t>
            </a:r>
          </a:p>
          <a:p>
            <a:endParaRPr lang="en-US" sz="1200" dirty="0" smtClean="0"/>
          </a:p>
          <a:p>
            <a:pPr lvl="1"/>
            <a:r>
              <a:rPr lang="en-US" sz="2600" dirty="0" smtClean="0"/>
              <a:t>Now, let’s assume that once we’ve observed you doing this, we keep looking at </a:t>
            </a:r>
            <a:r>
              <a:rPr lang="en-US" sz="2600" i="1" dirty="0" smtClean="0"/>
              <a:t>this</a:t>
            </a:r>
            <a:r>
              <a:rPr lang="en-US" sz="2600" dirty="0" smtClean="0"/>
              <a:t> behaviour. We will find an artificially high correlation between you and your ‘anti-social’ behaviour simply because we are observing the same behaviour.</a:t>
            </a:r>
          </a:p>
          <a:p>
            <a:pPr lvl="1"/>
            <a:endParaRPr lang="en-US" sz="2200" dirty="0" smtClean="0"/>
          </a:p>
          <a:p>
            <a:pPr lvl="1"/>
            <a:r>
              <a:rPr lang="en-US" sz="2600" dirty="0" smtClean="0"/>
              <a:t>In a sense, we have committed confirmation bias!</a:t>
            </a:r>
          </a:p>
        </p:txBody>
      </p:sp>
      <p:sp>
        <p:nvSpPr>
          <p:cNvPr id="5" name="Slide Number Placeholder 4"/>
          <p:cNvSpPr>
            <a:spLocks noGrp="1"/>
          </p:cNvSpPr>
          <p:nvPr>
            <p:ph type="sldNum" sz="quarter" idx="12"/>
          </p:nvPr>
        </p:nvSpPr>
        <p:spPr/>
        <p:txBody>
          <a:bodyPr/>
          <a:lstStyle/>
          <a:p>
            <a:fld id="{B6F15528-21DE-4FAA-801E-634DDDAF4B2B}" type="slidenum">
              <a:rPr lang="en-US" smtClean="0"/>
              <a:pPr/>
              <a:t>49</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Nonindependence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Error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5486400" y="1371600"/>
            <a:ext cx="3467100" cy="5114925"/>
          </a:xfrm>
          <a:prstGeom prst="rect">
            <a:avLst/>
          </a:prstGeom>
          <a:noFill/>
          <a:ln w="9525">
            <a:noFill/>
            <a:miter lim="800000"/>
            <a:headEnd/>
            <a:tailEnd/>
          </a:ln>
        </p:spPr>
      </p:pic>
      <p:sp>
        <p:nvSpPr>
          <p:cNvPr id="3" name="Content Placeholder 2"/>
          <p:cNvSpPr>
            <a:spLocks noGrp="1"/>
          </p:cNvSpPr>
          <p:nvPr>
            <p:ph idx="1"/>
          </p:nvPr>
        </p:nvSpPr>
        <p:spPr>
          <a:xfrm>
            <a:off x="381000" y="1295400"/>
            <a:ext cx="5105400" cy="5181600"/>
          </a:xfrm>
        </p:spPr>
        <p:txBody>
          <a:bodyPr>
            <a:normAutofit/>
          </a:bodyPr>
          <a:lstStyle/>
          <a:p>
            <a:endParaRPr lang="en-US" sz="2600" dirty="0" smtClean="0"/>
          </a:p>
          <a:p>
            <a:r>
              <a:rPr lang="en-US" sz="2600" dirty="0" smtClean="0"/>
              <a:t>Vu et al. did some further exploration as to how these studies were conducted,</a:t>
            </a:r>
          </a:p>
          <a:p>
            <a:pPr lvl="1"/>
            <a:r>
              <a:rPr lang="en-CA" sz="2200" dirty="0" smtClean="0"/>
              <a:t>Average or a single </a:t>
            </a:r>
            <a:r>
              <a:rPr lang="en-CA" sz="2200" dirty="0" err="1" smtClean="0"/>
              <a:t>voxel</a:t>
            </a:r>
            <a:r>
              <a:rPr lang="en-CA" sz="2200" dirty="0" smtClean="0"/>
              <a:t>,</a:t>
            </a:r>
          </a:p>
          <a:p>
            <a:pPr lvl="1"/>
            <a:r>
              <a:rPr lang="en-CA" sz="2200" dirty="0" smtClean="0"/>
              <a:t>If it was an average, was it based on anatomy or previous activity observed within a </a:t>
            </a:r>
            <a:r>
              <a:rPr lang="en-CA" sz="2200" dirty="0" err="1" smtClean="0"/>
              <a:t>voxel</a:t>
            </a:r>
            <a:r>
              <a:rPr lang="en-CA" sz="2200" dirty="0" smtClean="0"/>
              <a:t>,</a:t>
            </a:r>
          </a:p>
          <a:p>
            <a:pPr lvl="1"/>
            <a:r>
              <a:rPr lang="en-CA" sz="2200" dirty="0" smtClean="0"/>
              <a:t>If data was used to identify </a:t>
            </a:r>
            <a:r>
              <a:rPr lang="en-CA" sz="2200" dirty="0" err="1" smtClean="0"/>
              <a:t>voxel</a:t>
            </a:r>
            <a:r>
              <a:rPr lang="en-CA" sz="2200" dirty="0" smtClean="0"/>
              <a:t>,  were they used to obtain the correlation?</a:t>
            </a:r>
          </a:p>
          <a:p>
            <a:pPr>
              <a:buNone/>
            </a:pPr>
            <a:endParaRPr lang="en-CA" sz="1200" dirty="0" smtClean="0"/>
          </a:p>
        </p:txBody>
      </p:sp>
      <p:sp>
        <p:nvSpPr>
          <p:cNvPr id="5" name="Slide Number Placeholder 4"/>
          <p:cNvSpPr>
            <a:spLocks noGrp="1"/>
          </p:cNvSpPr>
          <p:nvPr>
            <p:ph type="sldNum" sz="quarter" idx="12"/>
          </p:nvPr>
        </p:nvSpPr>
        <p:spPr/>
        <p:txBody>
          <a:bodyPr/>
          <a:lstStyle/>
          <a:p>
            <a:fld id="{B6F15528-21DE-4FAA-801E-634DDDAF4B2B}" type="slidenum">
              <a:rPr lang="en-US" smtClean="0"/>
              <a:pPr/>
              <a:t>50</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Nonindependence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Error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cxnSp>
        <p:nvCxnSpPr>
          <p:cNvPr id="7" name="Straight Connector 6"/>
          <p:cNvCxnSpPr/>
          <p:nvPr/>
        </p:nvCxnSpPr>
        <p:spPr>
          <a:xfrm flipH="1" flipV="1">
            <a:off x="8001000" y="1295400"/>
            <a:ext cx="76200" cy="4800600"/>
          </a:xfrm>
          <a:prstGeom prst="line">
            <a:avLst/>
          </a:prstGeom>
          <a:ln w="508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5486400" y="1371600"/>
            <a:ext cx="3467100" cy="5114925"/>
          </a:xfrm>
          <a:prstGeom prst="rect">
            <a:avLst/>
          </a:prstGeom>
          <a:noFill/>
          <a:ln w="9525">
            <a:noFill/>
            <a:miter lim="800000"/>
            <a:headEnd/>
            <a:tailEnd/>
          </a:ln>
        </p:spPr>
      </p:pic>
      <p:sp>
        <p:nvSpPr>
          <p:cNvPr id="3" name="Content Placeholder 2"/>
          <p:cNvSpPr>
            <a:spLocks noGrp="1"/>
          </p:cNvSpPr>
          <p:nvPr>
            <p:ph idx="1"/>
          </p:nvPr>
        </p:nvSpPr>
        <p:spPr>
          <a:xfrm>
            <a:off x="381000" y="1295400"/>
            <a:ext cx="5105400" cy="5181600"/>
          </a:xfrm>
        </p:spPr>
        <p:txBody>
          <a:bodyPr>
            <a:normAutofit/>
          </a:bodyPr>
          <a:lstStyle/>
          <a:p>
            <a:r>
              <a:rPr lang="en-US" sz="2600" dirty="0" smtClean="0"/>
              <a:t>Once we account for these ‘nonindependent’ neuroimaging readings (coloured red), we find that the actual number of correlations supporting various cognitive, emotional, and social phenomena decreases.</a:t>
            </a:r>
          </a:p>
          <a:p>
            <a:endParaRPr lang="en-US" sz="1200" dirty="0" smtClean="0"/>
          </a:p>
          <a:p>
            <a:r>
              <a:rPr lang="en-US" sz="2600" b="1" dirty="0" smtClean="0"/>
              <a:t>Important</a:t>
            </a:r>
            <a:r>
              <a:rPr lang="en-US" sz="2600" dirty="0" smtClean="0"/>
              <a:t>: This </a:t>
            </a:r>
            <a:r>
              <a:rPr lang="en-US" sz="2600" i="1" dirty="0" smtClean="0"/>
              <a:t>does not invalidate neuroscience methods</a:t>
            </a:r>
            <a:r>
              <a:rPr lang="en-US" sz="2600" dirty="0" smtClean="0"/>
              <a:t>. It simply means that we need to consider  the methods we are using.</a:t>
            </a:r>
            <a:endParaRPr lang="en-US" sz="2600"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51</a:t>
            </a:fld>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Nonindependence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Error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cxnSp>
        <p:nvCxnSpPr>
          <p:cNvPr id="7" name="Straight Connector 6"/>
          <p:cNvCxnSpPr/>
          <p:nvPr/>
        </p:nvCxnSpPr>
        <p:spPr>
          <a:xfrm flipH="1" flipV="1">
            <a:off x="8001000" y="1295400"/>
            <a:ext cx="76200" cy="4800600"/>
          </a:xfrm>
          <a:prstGeom prst="line">
            <a:avLst/>
          </a:prstGeom>
          <a:ln w="508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normAutofit/>
          </a:bodyPr>
          <a:lstStyle/>
          <a:p>
            <a:pPr eaLnBrk="1" hangingPunct="1"/>
            <a:endParaRPr lang="en-CA" sz="1200" dirty="0" smtClean="0"/>
          </a:p>
          <a:p>
            <a:pPr eaLnBrk="1" hangingPunct="1"/>
            <a:r>
              <a:rPr lang="en-CA" sz="3000" dirty="0" smtClean="0"/>
              <a:t>Correlational studies provides the basis for considerable research</a:t>
            </a:r>
          </a:p>
          <a:p>
            <a:pPr eaLnBrk="1" hangingPunct="1"/>
            <a:endParaRPr lang="en-CA" sz="3000" dirty="0" smtClean="0"/>
          </a:p>
          <a:p>
            <a:pPr eaLnBrk="1" hangingPunct="1"/>
            <a:r>
              <a:rPr lang="en-CA" sz="3000" dirty="0" smtClean="0"/>
              <a:t>Understanding the relationship between variables that are being correlated Is essential</a:t>
            </a:r>
          </a:p>
          <a:p>
            <a:pPr eaLnBrk="1" hangingPunct="1"/>
            <a:endParaRPr lang="en-CA" sz="3000" dirty="0" smtClean="0"/>
          </a:p>
          <a:p>
            <a:pPr eaLnBrk="1" hangingPunct="1"/>
            <a:endParaRPr lang="en-CA" sz="3000" dirty="0" smtClean="0"/>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W5L1a Review</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52</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659</TotalTime>
  <Words>2745</Words>
  <Application>Microsoft Office PowerPoint</Application>
  <PresentationFormat>On-screen Show (4:3)</PresentationFormat>
  <Paragraphs>414</Paragraphs>
  <Slides>52</Slides>
  <Notes>6</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 Correlations: Zombie Salmon and  Drunken Monkeys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W5L1a Review</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Single-Subjects and Small-N Design:  </dc:title>
  <dc:creator/>
  <cp:lastModifiedBy>Carleton University</cp:lastModifiedBy>
  <cp:revision>181</cp:revision>
  <dcterms:created xsi:type="dcterms:W3CDTF">2006-08-16T00:00:00Z</dcterms:created>
  <dcterms:modified xsi:type="dcterms:W3CDTF">2013-06-03T19:49:50Z</dcterms:modified>
</cp:coreProperties>
</file>