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3"/>
  </p:notesMasterIdLst>
  <p:sldIdLst>
    <p:sldId id="287" r:id="rId2"/>
    <p:sldId id="260" r:id="rId3"/>
    <p:sldId id="261" r:id="rId4"/>
    <p:sldId id="289" r:id="rId5"/>
    <p:sldId id="262" r:id="rId6"/>
    <p:sldId id="263" r:id="rId7"/>
    <p:sldId id="264" r:id="rId8"/>
    <p:sldId id="265" r:id="rId9"/>
    <p:sldId id="266" r:id="rId10"/>
    <p:sldId id="288" r:id="rId11"/>
    <p:sldId id="268" r:id="rId12"/>
    <p:sldId id="267"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59"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72" d="100"/>
          <a:sy n="172" d="100"/>
        </p:scale>
        <p:origin x="-2504" y="-1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notesMaster" Target="notesMasters/notesMaster1.xml"/><Relationship Id="rId34" Type="http://schemas.openxmlformats.org/officeDocument/2006/relationships/printerSettings" Target="printerSettings/printerSettings1.bin"/><Relationship Id="rId35" Type="http://schemas.openxmlformats.org/officeDocument/2006/relationships/presProps" Target="presProps.xml"/><Relationship Id="rId36" Type="http://schemas.openxmlformats.org/officeDocument/2006/relationships/viewProps" Target="view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heme" Target="theme/theme1.xml"/><Relationship Id="rId3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3314F0-1BB7-3C47-B05B-76283E1604D1}" type="datetimeFigureOut">
              <a:rPr lang="en-US" smtClean="0"/>
              <a:t>2015-11-23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C47465B-70D7-024F-841D-A418B2923E32}" type="slidenum">
              <a:rPr lang="en-US" smtClean="0"/>
              <a:t>‹#›</a:t>
            </a:fld>
            <a:endParaRPr lang="en-US"/>
          </a:p>
        </p:txBody>
      </p:sp>
    </p:spTree>
    <p:extLst>
      <p:ext uri="{BB962C8B-B14F-4D97-AF65-F5344CB8AC3E}">
        <p14:creationId xmlns:p14="http://schemas.microsoft.com/office/powerpoint/2010/main" val="388634310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US" b="1" dirty="0" smtClean="0"/>
              <a:t>https://</a:t>
            </a:r>
            <a:r>
              <a:rPr lang="en-US" b="1" dirty="0" err="1" smtClean="0"/>
              <a:t>www.youtube.com</a:t>
            </a:r>
            <a:r>
              <a:rPr lang="en-US" b="1" dirty="0" smtClean="0"/>
              <a:t>/</a:t>
            </a:r>
            <a:r>
              <a:rPr lang="en-US" b="1" dirty="0" err="1" smtClean="0"/>
              <a:t>watch?v</a:t>
            </a:r>
            <a:r>
              <a:rPr lang="en-US" b="1" dirty="0" smtClean="0"/>
              <a:t>=sIzwueCR65g</a:t>
            </a:r>
          </a:p>
          <a:p>
            <a:endParaRPr lang="en-US" dirty="0"/>
          </a:p>
        </p:txBody>
      </p:sp>
      <p:sp>
        <p:nvSpPr>
          <p:cNvPr id="4" name="Slide Number Placeholder 3"/>
          <p:cNvSpPr>
            <a:spLocks noGrp="1"/>
          </p:cNvSpPr>
          <p:nvPr>
            <p:ph type="sldNum" sz="quarter" idx="10"/>
          </p:nvPr>
        </p:nvSpPr>
        <p:spPr/>
        <p:txBody>
          <a:bodyPr/>
          <a:lstStyle/>
          <a:p>
            <a:fld id="{AC47465B-70D7-024F-841D-A418B2923E32}" type="slidenum">
              <a:rPr lang="en-US" smtClean="0"/>
              <a:t>4</a:t>
            </a:fld>
            <a:endParaRPr lang="en-US"/>
          </a:p>
        </p:txBody>
      </p:sp>
    </p:spTree>
    <p:extLst>
      <p:ext uri="{BB962C8B-B14F-4D97-AF65-F5344CB8AC3E}">
        <p14:creationId xmlns:p14="http://schemas.microsoft.com/office/powerpoint/2010/main" val="372419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=Mcoed_LkuS0</a:t>
            </a:r>
          </a:p>
          <a:p>
            <a:r>
              <a:rPr lang="en-US" dirty="0" err="1" smtClean="0"/>
              <a:t>Homolka</a:t>
            </a:r>
            <a:r>
              <a:rPr lang="en-US" dirty="0" smtClean="0"/>
              <a:t> free: </a:t>
            </a:r>
          </a:p>
          <a:p>
            <a:r>
              <a:rPr lang="en-US" dirty="0" smtClean="0"/>
              <a:t>https://</a:t>
            </a:r>
            <a:r>
              <a:rPr lang="en-US" dirty="0" err="1" smtClean="0"/>
              <a:t>www.youtube.com</a:t>
            </a:r>
            <a:r>
              <a:rPr lang="en-US" dirty="0" smtClean="0"/>
              <a:t>/</a:t>
            </a:r>
            <a:r>
              <a:rPr lang="en-US" dirty="0" err="1" smtClean="0"/>
              <a:t>watch?v</a:t>
            </a:r>
            <a:r>
              <a:rPr lang="en-US" dirty="0" smtClean="0"/>
              <a:t>=nAKvY1L6I8E</a:t>
            </a:r>
            <a:endParaRPr lang="en-US" dirty="0"/>
          </a:p>
        </p:txBody>
      </p:sp>
      <p:sp>
        <p:nvSpPr>
          <p:cNvPr id="4" name="Slide Number Placeholder 3"/>
          <p:cNvSpPr>
            <a:spLocks noGrp="1"/>
          </p:cNvSpPr>
          <p:nvPr>
            <p:ph type="sldNum" sz="quarter" idx="10"/>
          </p:nvPr>
        </p:nvSpPr>
        <p:spPr/>
        <p:txBody>
          <a:bodyPr/>
          <a:lstStyle/>
          <a:p>
            <a:fld id="{AC47465B-70D7-024F-841D-A418B2923E32}" type="slidenum">
              <a:rPr lang="en-US" smtClean="0"/>
              <a:t>8</a:t>
            </a:fld>
            <a:endParaRPr lang="en-US"/>
          </a:p>
        </p:txBody>
      </p:sp>
    </p:spTree>
    <p:extLst>
      <p:ext uri="{BB962C8B-B14F-4D97-AF65-F5344CB8AC3E}">
        <p14:creationId xmlns:p14="http://schemas.microsoft.com/office/powerpoint/2010/main" val="39592729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=PAX33MFATMs</a:t>
            </a:r>
          </a:p>
          <a:p>
            <a:endParaRPr lang="en-US" dirty="0"/>
          </a:p>
        </p:txBody>
      </p:sp>
      <p:sp>
        <p:nvSpPr>
          <p:cNvPr id="4" name="Slide Number Placeholder 3"/>
          <p:cNvSpPr>
            <a:spLocks noGrp="1"/>
          </p:cNvSpPr>
          <p:nvPr>
            <p:ph type="sldNum" sz="quarter" idx="10"/>
          </p:nvPr>
        </p:nvSpPr>
        <p:spPr/>
        <p:txBody>
          <a:bodyPr/>
          <a:lstStyle/>
          <a:p>
            <a:fld id="{AC47465B-70D7-024F-841D-A418B2923E32}" type="slidenum">
              <a:rPr lang="en-US" smtClean="0"/>
              <a:t>16</a:t>
            </a:fld>
            <a:endParaRPr lang="en-US"/>
          </a:p>
        </p:txBody>
      </p:sp>
    </p:spTree>
    <p:extLst>
      <p:ext uri="{BB962C8B-B14F-4D97-AF65-F5344CB8AC3E}">
        <p14:creationId xmlns:p14="http://schemas.microsoft.com/office/powerpoint/2010/main" val="31246359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clip: https://</a:t>
            </a:r>
            <a:r>
              <a:rPr lang="en-US" dirty="0" err="1" smtClean="0"/>
              <a:t>www.youtube.com</a:t>
            </a:r>
            <a:r>
              <a:rPr lang="en-US" dirty="0" smtClean="0"/>
              <a:t>/</a:t>
            </a:r>
            <a:r>
              <a:rPr lang="en-US" dirty="0" err="1" smtClean="0"/>
              <a:t>watch?v</a:t>
            </a:r>
            <a:r>
              <a:rPr lang="en-US" dirty="0" smtClean="0"/>
              <a:t>=A03p_egwaSg</a:t>
            </a:r>
          </a:p>
          <a:p>
            <a:r>
              <a:rPr lang="en-US" dirty="0" smtClean="0"/>
              <a:t>The explanation:</a:t>
            </a:r>
            <a:r>
              <a:rPr lang="en-US" baseline="0" dirty="0" smtClean="0"/>
              <a:t> </a:t>
            </a:r>
            <a:r>
              <a:rPr lang="en-US" dirty="0" smtClean="0"/>
              <a:t>https://</a:t>
            </a:r>
            <a:r>
              <a:rPr lang="en-US" dirty="0" err="1" smtClean="0"/>
              <a:t>www.youtube.com</a:t>
            </a:r>
            <a:r>
              <a:rPr lang="en-US" dirty="0" smtClean="0"/>
              <a:t>/</a:t>
            </a:r>
            <a:r>
              <a:rPr lang="en-US" dirty="0" err="1" smtClean="0"/>
              <a:t>watch?v</a:t>
            </a:r>
            <a:r>
              <a:rPr lang="en-US" dirty="0" smtClean="0"/>
              <a:t>=_</a:t>
            </a:r>
            <a:r>
              <a:rPr lang="en-US" dirty="0" err="1" smtClean="0"/>
              <a:t>FNp</a:t>
            </a:r>
            <a:r>
              <a:rPr lang="en-US" dirty="0" smtClean="0"/>
              <a:t>_-</a:t>
            </a:r>
            <a:r>
              <a:rPr lang="en-US" dirty="0" err="1" smtClean="0"/>
              <a:t>Ytcjc</a:t>
            </a:r>
            <a:endParaRPr lang="en-US" dirty="0" smtClean="0"/>
          </a:p>
          <a:p>
            <a:endParaRPr lang="en-US" dirty="0"/>
          </a:p>
        </p:txBody>
      </p:sp>
      <p:sp>
        <p:nvSpPr>
          <p:cNvPr id="4" name="Slide Number Placeholder 3"/>
          <p:cNvSpPr>
            <a:spLocks noGrp="1"/>
          </p:cNvSpPr>
          <p:nvPr>
            <p:ph type="sldNum" sz="quarter" idx="10"/>
          </p:nvPr>
        </p:nvSpPr>
        <p:spPr/>
        <p:txBody>
          <a:bodyPr/>
          <a:lstStyle/>
          <a:p>
            <a:fld id="{AC47465B-70D7-024F-841D-A418B2923E32}" type="slidenum">
              <a:rPr lang="en-US" smtClean="0"/>
              <a:t>20</a:t>
            </a:fld>
            <a:endParaRPr lang="en-US"/>
          </a:p>
        </p:txBody>
      </p:sp>
    </p:spTree>
    <p:extLst>
      <p:ext uri="{BB962C8B-B14F-4D97-AF65-F5344CB8AC3E}">
        <p14:creationId xmlns:p14="http://schemas.microsoft.com/office/powerpoint/2010/main" val="30579821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Against:</a:t>
            </a:r>
            <a:r>
              <a:rPr lang="en-US" baseline="0" dirty="0" smtClean="0"/>
              <a:t> </a:t>
            </a:r>
          </a:p>
          <a:p>
            <a:r>
              <a:rPr lang="en-US" dirty="0" smtClean="0"/>
              <a:t>http://</a:t>
            </a:r>
            <a:r>
              <a:rPr lang="en-US" dirty="0" err="1" smtClean="0"/>
              <a:t>www.makers.com</a:t>
            </a:r>
            <a:r>
              <a:rPr lang="en-US" dirty="0" smtClean="0"/>
              <a:t>/moments/pornography-phenomenon</a:t>
            </a:r>
          </a:p>
          <a:p>
            <a:r>
              <a:rPr lang="en-US" dirty="0" smtClean="0"/>
              <a:t>For:</a:t>
            </a:r>
          </a:p>
          <a:p>
            <a:r>
              <a:rPr lang="en-US" dirty="0" smtClean="0"/>
              <a:t> https://</a:t>
            </a:r>
            <a:r>
              <a:rPr lang="en-US" dirty="0" err="1" smtClean="0"/>
              <a:t>www.youtube.com</a:t>
            </a:r>
            <a:r>
              <a:rPr lang="en-US" dirty="0" smtClean="0"/>
              <a:t>/</a:t>
            </a:r>
            <a:r>
              <a:rPr lang="en-US" dirty="0" err="1" smtClean="0"/>
              <a:t>watch?v</a:t>
            </a:r>
            <a:r>
              <a:rPr lang="en-US" dirty="0" smtClean="0"/>
              <a:t>=q6agt8ACu9o</a:t>
            </a:r>
            <a:endParaRPr lang="en-US" dirty="0"/>
          </a:p>
        </p:txBody>
      </p:sp>
      <p:sp>
        <p:nvSpPr>
          <p:cNvPr id="4" name="Slide Number Placeholder 3"/>
          <p:cNvSpPr>
            <a:spLocks noGrp="1"/>
          </p:cNvSpPr>
          <p:nvPr>
            <p:ph type="sldNum" sz="quarter" idx="10"/>
          </p:nvPr>
        </p:nvSpPr>
        <p:spPr/>
        <p:txBody>
          <a:bodyPr/>
          <a:lstStyle/>
          <a:p>
            <a:fld id="{AC47465B-70D7-024F-841D-A418B2923E32}" type="slidenum">
              <a:rPr lang="en-US" smtClean="0"/>
              <a:t>28</a:t>
            </a:fld>
            <a:endParaRPr lang="en-US"/>
          </a:p>
        </p:txBody>
      </p:sp>
    </p:spTree>
    <p:extLst>
      <p:ext uri="{BB962C8B-B14F-4D97-AF65-F5344CB8AC3E}">
        <p14:creationId xmlns:p14="http://schemas.microsoft.com/office/powerpoint/2010/main" val="17658191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overlayTitle.pn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ctrTitle"/>
          </p:nvPr>
        </p:nvSpPr>
        <p:spPr>
          <a:xfrm>
            <a:off x="779463" y="1597025"/>
            <a:ext cx="7583488" cy="1679575"/>
          </a:xfrm>
        </p:spPr>
        <p:txBody>
          <a:bodyPr anchor="b" anchorCtr="0"/>
          <a:lstStyle>
            <a:lvl1pPr>
              <a:defRPr sz="5400"/>
            </a:lvl1pPr>
          </a:lstStyle>
          <a:p>
            <a:r>
              <a:rPr lang="en-CA" smtClean="0"/>
              <a:t>Click to edit Master title style</a:t>
            </a:r>
            <a:endParaRPr lang="en-US" dirty="0"/>
          </a:p>
        </p:txBody>
      </p:sp>
      <p:sp>
        <p:nvSpPr>
          <p:cNvPr id="3" name="Subtitle 2"/>
          <p:cNvSpPr>
            <a:spLocks noGrp="1"/>
          </p:cNvSpPr>
          <p:nvPr>
            <p:ph type="subTitle" idx="1"/>
          </p:nvPr>
        </p:nvSpPr>
        <p:spPr>
          <a:xfrm>
            <a:off x="779463" y="3276600"/>
            <a:ext cx="7583487" cy="1752600"/>
          </a:xfrm>
        </p:spPr>
        <p:txBody>
          <a:bodyPr/>
          <a:lstStyle>
            <a:lvl1pPr marL="0" indent="0" algn="ctr">
              <a:lnSpc>
                <a:spcPct val="110000"/>
              </a:lnSpc>
              <a:spcBef>
                <a:spcPts val="600"/>
              </a:spcBef>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dirty="0"/>
          </a:p>
        </p:txBody>
      </p:sp>
      <p:sp>
        <p:nvSpPr>
          <p:cNvPr id="4" name="Date Placeholder 3"/>
          <p:cNvSpPr>
            <a:spLocks noGrp="1"/>
          </p:cNvSpPr>
          <p:nvPr>
            <p:ph type="dt" sz="half" idx="10"/>
          </p:nvPr>
        </p:nvSpPr>
        <p:spPr/>
        <p:txBody>
          <a:bodyPr/>
          <a:lstStyle/>
          <a:p>
            <a:fld id="{3E73A22F-7A7D-F642-9A5F-387AB375AE45}" type="datetimeFigureOut">
              <a:rPr lang="en-US" smtClean="0"/>
              <a:t>2015-11-23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B08CE5-32F4-8C48-890A-B4E4792489C2}"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10"/>
          </p:nvPr>
        </p:nvSpPr>
        <p:spPr/>
        <p:txBody>
          <a:bodyPr/>
          <a:lstStyle/>
          <a:p>
            <a:fld id="{3E73A22F-7A7D-F642-9A5F-387AB375AE45}" type="datetimeFigureOut">
              <a:rPr lang="en-US" smtClean="0"/>
              <a:t>2015-11-23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B08CE5-32F4-8C48-890A-B4E4792489C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picTx" preserve="1">
  <p:cSld name="Title Slide with Picture">
    <p:spTree>
      <p:nvGrpSpPr>
        <p:cNvPr id="1" name=""/>
        <p:cNvGrpSpPr/>
        <p:nvPr/>
      </p:nvGrpSpPr>
      <p:grpSpPr>
        <a:xfrm>
          <a:off x="0" y="0"/>
          <a:ext cx="0" cy="0"/>
          <a:chOff x="0" y="0"/>
          <a:chExt cx="0" cy="0"/>
        </a:xfrm>
      </p:grpSpPr>
      <p:pic>
        <p:nvPicPr>
          <p:cNvPr id="9" name="Picture 8" descr="overlayText.pn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title"/>
          </p:nvPr>
        </p:nvSpPr>
        <p:spPr>
          <a:xfrm>
            <a:off x="781812" y="3254188"/>
            <a:ext cx="7580376" cy="1685365"/>
          </a:xfrm>
        </p:spPr>
        <p:txBody>
          <a:bodyPr vert="horz" lIns="91440" tIns="45720" rIns="91440" bIns="45720" rtlCol="0" anchor="b" anchorCtr="0">
            <a:noAutofit/>
          </a:bodyPr>
          <a:lstStyle>
            <a:lvl1pPr algn="ctr" defTabSz="914400" rtl="0" eaLnBrk="1" latinLnBrk="0" hangingPunct="1">
              <a:lnSpc>
                <a:spcPct val="95000"/>
              </a:lnSpc>
              <a:spcBef>
                <a:spcPct val="0"/>
              </a:spcBef>
              <a:buNone/>
              <a:defRPr lang="en-US" sz="5400" b="1" kern="1200">
                <a:solidFill>
                  <a:schemeClr val="bg1"/>
                </a:solidFill>
                <a:effectLst>
                  <a:outerShdw blurRad="101600" dist="12700" dir="3600000" algn="tl" rotWithShape="0">
                    <a:prstClr val="black">
                      <a:alpha val="30000"/>
                    </a:prstClr>
                  </a:outerShdw>
                </a:effectLst>
                <a:latin typeface="+mj-lt"/>
                <a:ea typeface="+mj-ea"/>
                <a:cs typeface="+mj-cs"/>
              </a:defRPr>
            </a:lvl1pPr>
          </a:lstStyle>
          <a:p>
            <a:r>
              <a:rPr lang="en-CA" smtClean="0"/>
              <a:t>Click to edit Master title style</a:t>
            </a:r>
            <a:endParaRPr lang="en-US" dirty="0"/>
          </a:p>
        </p:txBody>
      </p:sp>
      <p:sp>
        <p:nvSpPr>
          <p:cNvPr id="3" name="Picture Placeholder 2"/>
          <p:cNvSpPr>
            <a:spLocks noGrp="1"/>
          </p:cNvSpPr>
          <p:nvPr>
            <p:ph type="pic" idx="1"/>
          </p:nvPr>
        </p:nvSpPr>
        <p:spPr>
          <a:xfrm>
            <a:off x="2514600" y="457200"/>
            <a:ext cx="4114800" cy="2743200"/>
          </a:xfrm>
          <a:prstGeom prst="roundRect">
            <a:avLst>
              <a:gd name="adj" fmla="val 10888"/>
            </a:avLst>
          </a:prstGeom>
          <a:solidFill>
            <a:schemeClr val="bg1">
              <a:lumMod val="75000"/>
            </a:schemeClr>
          </a:solidFill>
          <a:effectLst>
            <a:reflection blurRad="6350" stA="20000" endA="300" endPos="38500" dist="50800" dir="5400000" sy="-100000" algn="bl" rotWithShape="0"/>
          </a:effectLst>
        </p:spPr>
        <p:txBody>
          <a:bodyPr>
            <a:normAutofit/>
          </a:bodyPr>
          <a:lstStyle>
            <a:lvl1pPr marL="0" indent="0">
              <a:buNone/>
              <a:defRPr sz="2000" b="1"/>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lang="en-US"/>
          </a:p>
        </p:txBody>
      </p:sp>
      <p:sp>
        <p:nvSpPr>
          <p:cNvPr id="4" name="Text Placeholder 3"/>
          <p:cNvSpPr>
            <a:spLocks noGrp="1"/>
          </p:cNvSpPr>
          <p:nvPr>
            <p:ph type="body" sz="half" idx="2"/>
          </p:nvPr>
        </p:nvSpPr>
        <p:spPr>
          <a:xfrm>
            <a:off x="781812" y="4953000"/>
            <a:ext cx="7580376" cy="914400"/>
          </a:xfrm>
        </p:spPr>
        <p:txBody>
          <a:bodyPr>
            <a:normAutofit/>
          </a:bodyPr>
          <a:lstStyle>
            <a:lvl1pPr marL="0" indent="0" algn="ctr">
              <a:spcBef>
                <a:spcPts val="300"/>
              </a:spcBef>
              <a:buNone/>
              <a:defRPr sz="2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3E73A22F-7A7D-F642-9A5F-387AB375AE45}" type="datetimeFigureOut">
              <a:rPr lang="en-US" smtClean="0"/>
              <a:t>2015-11-23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B08CE5-32F4-8C48-890A-B4E4792489C2}"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descr="overlayBlank.pn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title"/>
          </p:nvPr>
        </p:nvSpPr>
        <p:spPr>
          <a:xfrm>
            <a:off x="806450" y="1627188"/>
            <a:ext cx="7580376" cy="1682496"/>
          </a:xfrm>
        </p:spPr>
        <p:txBody>
          <a:bodyPr vert="horz" lIns="91440" tIns="45720" rIns="91440" bIns="45720" rtlCol="0" anchor="b" anchorCtr="0">
            <a:noAutofit/>
          </a:bodyPr>
          <a:lstStyle>
            <a:lvl1pPr algn="ctr" defTabSz="914400" rtl="0" eaLnBrk="1" latinLnBrk="0" hangingPunct="1">
              <a:lnSpc>
                <a:spcPct val="95000"/>
              </a:lnSpc>
              <a:spcBef>
                <a:spcPct val="0"/>
              </a:spcBef>
              <a:buNone/>
              <a:defRPr lang="en-US" sz="4400" b="1" kern="1200" dirty="0">
                <a:solidFill>
                  <a:schemeClr val="bg1"/>
                </a:solidFill>
                <a:effectLst>
                  <a:outerShdw blurRad="101600" dist="12700" dir="3600000" algn="tl" rotWithShape="0">
                    <a:prstClr val="black">
                      <a:alpha val="30000"/>
                    </a:prstClr>
                  </a:outerShdw>
                </a:effectLst>
                <a:latin typeface="+mj-lt"/>
                <a:ea typeface="+mj-ea"/>
                <a:cs typeface="+mj-cs"/>
              </a:defRPr>
            </a:lvl1pPr>
          </a:lstStyle>
          <a:p>
            <a:r>
              <a:rPr lang="en-CA" smtClean="0"/>
              <a:t>Click to edit Master title style</a:t>
            </a:r>
            <a:endParaRPr lang="en-US" dirty="0"/>
          </a:p>
        </p:txBody>
      </p:sp>
      <p:sp>
        <p:nvSpPr>
          <p:cNvPr id="3" name="Text Placeholder 2"/>
          <p:cNvSpPr>
            <a:spLocks noGrp="1"/>
          </p:cNvSpPr>
          <p:nvPr>
            <p:ph type="body" idx="1"/>
          </p:nvPr>
        </p:nvSpPr>
        <p:spPr>
          <a:xfrm>
            <a:off x="806450" y="3309411"/>
            <a:ext cx="7580376" cy="1755648"/>
          </a:xfrm>
        </p:spPr>
        <p:txBody>
          <a:bodyPr vert="horz" lIns="91440" tIns="45720" rIns="91440" bIns="45720" rtlCol="0">
            <a:normAutofit/>
          </a:bodyPr>
          <a:lstStyle>
            <a:lvl1pPr marL="0" indent="0" algn="ctr" defTabSz="914400" rtl="0" eaLnBrk="1" latinLnBrk="0" hangingPunct="1">
              <a:lnSpc>
                <a:spcPct val="110000"/>
              </a:lnSpc>
              <a:spcBef>
                <a:spcPts val="600"/>
              </a:spcBef>
              <a:spcAft>
                <a:spcPts val="0"/>
              </a:spcAft>
              <a:buSzPct val="90000"/>
              <a:buFont typeface="Wingdings" pitchFamily="2" charset="2"/>
              <a:buNone/>
              <a:defRPr lang="en-US" sz="1800" kern="1200" dirty="0" smtClean="0">
                <a:solidFill>
                  <a:schemeClr val="bg1"/>
                </a:solidFill>
                <a:effectLst>
                  <a:outerShdw blurRad="101600" dist="12700" dir="3600000" algn="tl" rotWithShape="0">
                    <a:prstClr val="black">
                      <a:alpha val="30000"/>
                    </a:prstClr>
                  </a:outerShdw>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3E73A22F-7A7D-F642-9A5F-387AB375AE45}" type="datetimeFigureOut">
              <a:rPr lang="en-US" smtClean="0"/>
              <a:t>2015-11-23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B08CE5-32F4-8C48-890A-B4E4792489C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966788" y="1600200"/>
            <a:ext cx="3529584" cy="4288536"/>
          </a:xfrm>
        </p:spPr>
        <p:txBody>
          <a:bodyPr>
            <a:normAutofit/>
          </a:bodyPr>
          <a:lstStyle>
            <a:lvl1pPr marL="231775" indent="-231775">
              <a:defRPr sz="1800"/>
            </a:lvl1pPr>
            <a:lvl2pPr marL="457200" indent="-231775">
              <a:defRPr sz="1800"/>
            </a:lvl2pPr>
            <a:lvl3pPr marL="688975" indent="-231775">
              <a:defRPr sz="1800"/>
            </a:lvl3pPr>
            <a:lvl4pPr marL="914400" indent="-231775">
              <a:defRPr sz="1800"/>
            </a:lvl4pPr>
            <a:lvl5pPr marL="1146175" indent="-231775">
              <a:defRPr sz="1800"/>
            </a:lvl5pPr>
            <a:lvl6pPr marL="1371600" indent="-231775">
              <a:defRPr sz="1800"/>
            </a:lvl6pPr>
            <a:lvl7pPr marL="1603375" indent="-231775">
              <a:defRPr sz="1800"/>
            </a:lvl7pPr>
            <a:lvl8pPr marL="1828800" indent="-231775">
              <a:defRPr sz="1800"/>
            </a:lvl8pPr>
            <a:lvl9pPr marL="2060575" indent="-231775">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smtClean="0"/>
          </a:p>
        </p:txBody>
      </p:sp>
      <p:sp>
        <p:nvSpPr>
          <p:cNvPr id="4" name="Content Placeholder 3"/>
          <p:cNvSpPr>
            <a:spLocks noGrp="1"/>
          </p:cNvSpPr>
          <p:nvPr>
            <p:ph sz="half" idx="2"/>
          </p:nvPr>
        </p:nvSpPr>
        <p:spPr>
          <a:xfrm>
            <a:off x="4648200" y="1600200"/>
            <a:ext cx="3529584" cy="4288536"/>
          </a:xfrm>
        </p:spPr>
        <p:txBody>
          <a:bodyPr>
            <a:normAutofit/>
          </a:bodyPr>
          <a:lstStyle>
            <a:lvl1pPr marL="231775" indent="-231775">
              <a:defRPr sz="1800"/>
            </a:lvl1pPr>
            <a:lvl2pPr marL="457200" indent="-231775">
              <a:defRPr sz="1800"/>
            </a:lvl2pPr>
            <a:lvl3pPr marL="688975" indent="-231775">
              <a:defRPr sz="1800"/>
            </a:lvl3pPr>
            <a:lvl4pPr marL="914400" indent="-231775">
              <a:defRPr sz="1800"/>
            </a:lvl4pPr>
            <a:lvl5pPr marL="1146175" indent="-231775">
              <a:defRPr sz="1800"/>
            </a:lvl5pPr>
            <a:lvl6pPr marL="1371600" indent="-231775">
              <a:defRPr sz="1800"/>
            </a:lvl6pPr>
            <a:lvl7pPr marL="1603375" indent="-231775">
              <a:defRPr sz="1800"/>
            </a:lvl7pPr>
            <a:lvl8pPr marL="1828800" indent="-231775">
              <a:defRPr sz="1800"/>
            </a:lvl8pPr>
            <a:lvl9pPr marL="2060575" indent="-231775">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Date Placeholder 4"/>
          <p:cNvSpPr>
            <a:spLocks noGrp="1"/>
          </p:cNvSpPr>
          <p:nvPr>
            <p:ph type="dt" sz="half" idx="10"/>
          </p:nvPr>
        </p:nvSpPr>
        <p:spPr/>
        <p:txBody>
          <a:bodyPr/>
          <a:lstStyle/>
          <a:p>
            <a:fld id="{3E73A22F-7A7D-F642-9A5F-387AB375AE45}" type="datetimeFigureOut">
              <a:rPr lang="en-US" smtClean="0"/>
              <a:t>2015-11-23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B08CE5-32F4-8C48-890A-B4E4792489C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966216" y="1272988"/>
            <a:ext cx="3529584" cy="879475"/>
          </a:xfrm>
        </p:spPr>
        <p:txBody>
          <a:bodyPr anchor="b" anchorCtr="0">
            <a:noAutofit/>
          </a:bodyPr>
          <a:lstStyle>
            <a:lvl1pPr marL="0" indent="0" algn="ctr">
              <a:spcBef>
                <a:spcPts val="0"/>
              </a:spcBef>
              <a:buNone/>
              <a:defRPr sz="2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966216" y="2174875"/>
            <a:ext cx="3529584" cy="3716338"/>
          </a:xfrm>
        </p:spPr>
        <p:txBody>
          <a:bodyPr>
            <a:normAutofit/>
          </a:bodyPr>
          <a:lstStyle>
            <a:lvl1pPr marL="231775" indent="-231775">
              <a:defRPr sz="1800"/>
            </a:lvl1pPr>
            <a:lvl2pPr marL="457200" indent="-231775">
              <a:defRPr sz="1800"/>
            </a:lvl2pPr>
            <a:lvl3pPr marL="688975" indent="-231775">
              <a:defRPr sz="1800"/>
            </a:lvl3pPr>
            <a:lvl4pPr marL="914400" indent="-231775">
              <a:defRPr sz="1800"/>
            </a:lvl4pPr>
            <a:lvl5pPr marL="1146175" indent="-231775">
              <a:defRPr sz="1800"/>
            </a:lvl5pPr>
            <a:lvl6pPr marL="1371600" indent="-231775">
              <a:tabLst/>
              <a:defRPr sz="1800"/>
            </a:lvl6pPr>
            <a:lvl7pPr marL="1603375" indent="-231775">
              <a:tabLst/>
              <a:defRPr sz="1800"/>
            </a:lvl7pPr>
            <a:lvl8pPr marL="1828800" indent="-231775">
              <a:tabLst/>
              <a:defRPr sz="1800"/>
            </a:lvl8pPr>
            <a:lvl9pPr marL="2060575" indent="-231775">
              <a:tabLst/>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Text Placeholder 4"/>
          <p:cNvSpPr>
            <a:spLocks noGrp="1"/>
          </p:cNvSpPr>
          <p:nvPr>
            <p:ph type="body" sz="quarter" idx="3"/>
          </p:nvPr>
        </p:nvSpPr>
        <p:spPr>
          <a:xfrm>
            <a:off x="4645025" y="1272988"/>
            <a:ext cx="3529584" cy="879475"/>
          </a:xfrm>
        </p:spPr>
        <p:txBody>
          <a:bodyPr anchor="b" anchorCtr="0">
            <a:noAutofit/>
          </a:bodyPr>
          <a:lstStyle>
            <a:lvl1pPr marL="0" indent="0" algn="ctr">
              <a:spcBef>
                <a:spcPts val="0"/>
              </a:spcBef>
              <a:buNone/>
              <a:defRPr sz="2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3529584" cy="3716338"/>
          </a:xfrm>
        </p:spPr>
        <p:txBody>
          <a:bodyPr>
            <a:noAutofit/>
          </a:bodyPr>
          <a:lstStyle>
            <a:lvl1pPr marL="231775" indent="-231775" algn="l" defTabSz="914400" rtl="0" eaLnBrk="1" latinLnBrk="0" hangingPunct="1">
              <a:buSzPct val="90000"/>
              <a:buFont typeface="Wingdings" pitchFamily="2" charset="2"/>
              <a:defRPr lang="en-US" sz="1800" kern="1200" dirty="0" smtClean="0">
                <a:solidFill>
                  <a:schemeClr val="bg1"/>
                </a:solidFill>
                <a:effectLst>
                  <a:outerShdw blurRad="101600" dist="12700" dir="3600000" algn="tl" rotWithShape="0">
                    <a:prstClr val="black">
                      <a:alpha val="30000"/>
                    </a:prstClr>
                  </a:outerShdw>
                </a:effectLst>
                <a:latin typeface="+mn-lt"/>
                <a:ea typeface="+mn-ea"/>
                <a:cs typeface="+mn-cs"/>
              </a:defRPr>
            </a:lvl1pPr>
            <a:lvl2pPr marL="457200" indent="-231775" algn="l" defTabSz="914400" rtl="0" eaLnBrk="1" latinLnBrk="0" hangingPunct="1">
              <a:buSzPct val="90000"/>
              <a:buFont typeface="Wingdings" pitchFamily="2" charset="2"/>
              <a:defRPr lang="en-US" sz="1800" kern="1200" dirty="0" smtClean="0">
                <a:solidFill>
                  <a:schemeClr val="bg1"/>
                </a:solidFill>
                <a:effectLst>
                  <a:outerShdw blurRad="101600" dist="12700" dir="3600000" algn="tl" rotWithShape="0">
                    <a:prstClr val="black">
                      <a:alpha val="30000"/>
                    </a:prstClr>
                  </a:outerShdw>
                </a:effectLst>
                <a:latin typeface="+mn-lt"/>
                <a:ea typeface="+mn-ea"/>
                <a:cs typeface="+mn-cs"/>
              </a:defRPr>
            </a:lvl2pPr>
            <a:lvl3pPr marL="688975" indent="-231775" algn="l" defTabSz="914400" rtl="0" eaLnBrk="1" latinLnBrk="0" hangingPunct="1">
              <a:buSzPct val="90000"/>
              <a:buFont typeface="Wingdings" pitchFamily="2" charset="2"/>
              <a:defRPr lang="en-US" sz="1800" kern="1200" dirty="0" smtClean="0">
                <a:solidFill>
                  <a:schemeClr val="bg1"/>
                </a:solidFill>
                <a:effectLst>
                  <a:outerShdw blurRad="101600" dist="12700" dir="3600000" algn="tl" rotWithShape="0">
                    <a:prstClr val="black">
                      <a:alpha val="30000"/>
                    </a:prstClr>
                  </a:outerShdw>
                </a:effectLst>
                <a:latin typeface="+mn-lt"/>
                <a:ea typeface="+mn-ea"/>
                <a:cs typeface="+mn-cs"/>
              </a:defRPr>
            </a:lvl3pPr>
            <a:lvl4pPr marL="914400" indent="-231775" algn="l" defTabSz="914400" rtl="0" eaLnBrk="1" latinLnBrk="0" hangingPunct="1">
              <a:buSzPct val="90000"/>
              <a:buFont typeface="Wingdings" pitchFamily="2" charset="2"/>
              <a:defRPr lang="en-US" sz="1800" kern="1200" dirty="0" smtClean="0">
                <a:solidFill>
                  <a:schemeClr val="bg1"/>
                </a:solidFill>
                <a:effectLst>
                  <a:outerShdw blurRad="101600" dist="12700" dir="3600000" algn="tl" rotWithShape="0">
                    <a:prstClr val="black">
                      <a:alpha val="30000"/>
                    </a:prstClr>
                  </a:outerShdw>
                </a:effectLst>
                <a:latin typeface="+mn-lt"/>
                <a:ea typeface="+mn-ea"/>
                <a:cs typeface="+mn-cs"/>
              </a:defRPr>
            </a:lvl4pPr>
            <a:lvl5pPr marL="1146175" indent="-231775" algn="l" defTabSz="914400" rtl="0" eaLnBrk="1" latinLnBrk="0" hangingPunct="1">
              <a:buSzPct val="90000"/>
              <a:buFont typeface="Wingdings" pitchFamily="2" charset="2"/>
              <a:defRPr lang="en-US" sz="1800" kern="1200" dirty="0" smtClean="0">
                <a:solidFill>
                  <a:schemeClr val="bg1"/>
                </a:solidFill>
                <a:effectLst>
                  <a:outerShdw blurRad="101600" dist="12700" dir="3600000" algn="tl" rotWithShape="0">
                    <a:prstClr val="black">
                      <a:alpha val="30000"/>
                    </a:prstClr>
                  </a:outerShdw>
                </a:effectLst>
                <a:latin typeface="+mn-lt"/>
                <a:ea typeface="+mn-ea"/>
                <a:cs typeface="+mn-cs"/>
              </a:defRPr>
            </a:lvl5pPr>
            <a:lvl6pPr marL="1371600" indent="-231775" algn="l" defTabSz="914400" rtl="0" eaLnBrk="1" latinLnBrk="0" hangingPunct="1">
              <a:buSzPct val="90000"/>
              <a:buFont typeface="Wingdings" pitchFamily="2" charset="2"/>
              <a:defRPr lang="en-US" sz="1800" kern="1200" dirty="0" smtClean="0">
                <a:solidFill>
                  <a:schemeClr val="bg1"/>
                </a:solidFill>
                <a:effectLst>
                  <a:outerShdw blurRad="101600" dist="12700" dir="3600000" algn="tl" rotWithShape="0">
                    <a:prstClr val="black">
                      <a:alpha val="30000"/>
                    </a:prstClr>
                  </a:outerShdw>
                </a:effectLst>
                <a:latin typeface="+mn-lt"/>
                <a:ea typeface="+mn-ea"/>
                <a:cs typeface="+mn-cs"/>
              </a:defRPr>
            </a:lvl6pPr>
            <a:lvl7pPr marL="1603375" indent="-231775" algn="l" defTabSz="914400" rtl="0" eaLnBrk="1" latinLnBrk="0" hangingPunct="1">
              <a:buSzPct val="90000"/>
              <a:buFont typeface="Wingdings" pitchFamily="2" charset="2"/>
              <a:defRPr lang="en-US" sz="1800" kern="1200" dirty="0" smtClean="0">
                <a:solidFill>
                  <a:schemeClr val="bg1"/>
                </a:solidFill>
                <a:effectLst>
                  <a:outerShdw blurRad="101600" dist="12700" dir="3600000" algn="tl" rotWithShape="0">
                    <a:prstClr val="black">
                      <a:alpha val="30000"/>
                    </a:prstClr>
                  </a:outerShdw>
                </a:effectLst>
                <a:latin typeface="+mn-lt"/>
                <a:ea typeface="+mn-ea"/>
                <a:cs typeface="+mn-cs"/>
              </a:defRPr>
            </a:lvl7pPr>
            <a:lvl8pPr marL="1828800" indent="-231775" algn="l" defTabSz="914400" rtl="0" eaLnBrk="1" latinLnBrk="0" hangingPunct="1">
              <a:buSzPct val="90000"/>
              <a:buFont typeface="Wingdings" pitchFamily="2" charset="2"/>
              <a:defRPr lang="en-US" sz="1800" kern="1200" dirty="0" smtClean="0">
                <a:solidFill>
                  <a:schemeClr val="bg1"/>
                </a:solidFill>
                <a:effectLst>
                  <a:outerShdw blurRad="101600" dist="12700" dir="3600000" algn="tl" rotWithShape="0">
                    <a:prstClr val="black">
                      <a:alpha val="30000"/>
                    </a:prstClr>
                  </a:outerShdw>
                </a:effectLst>
                <a:latin typeface="+mn-lt"/>
                <a:ea typeface="+mn-ea"/>
                <a:cs typeface="+mn-cs"/>
              </a:defRPr>
            </a:lvl8pPr>
            <a:lvl9pPr marL="2060575" indent="-231775" algn="l" defTabSz="914400" rtl="0" eaLnBrk="1" latinLnBrk="0" hangingPunct="1">
              <a:buSzPct val="90000"/>
              <a:buFont typeface="Wingdings" pitchFamily="2" charset="2"/>
              <a:defRPr lang="en-US" sz="1800" kern="1200" dirty="0">
                <a:solidFill>
                  <a:schemeClr val="bg1"/>
                </a:solidFill>
                <a:effectLst>
                  <a:outerShdw blurRad="101600" dist="12700" dir="3600000" algn="tl" rotWithShape="0">
                    <a:prstClr val="black">
                      <a:alpha val="30000"/>
                    </a:prstClr>
                  </a:outerShdw>
                </a:effectLst>
                <a:latin typeface="+mn-lt"/>
                <a:ea typeface="+mn-ea"/>
                <a:cs typeface="+mn-cs"/>
              </a:defRPr>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7" name="Date Placeholder 6"/>
          <p:cNvSpPr>
            <a:spLocks noGrp="1"/>
          </p:cNvSpPr>
          <p:nvPr>
            <p:ph type="dt" sz="half" idx="10"/>
          </p:nvPr>
        </p:nvSpPr>
        <p:spPr/>
        <p:txBody>
          <a:bodyPr/>
          <a:lstStyle/>
          <a:p>
            <a:fld id="{3E73A22F-7A7D-F642-9A5F-387AB375AE45}" type="datetimeFigureOut">
              <a:rPr lang="en-US" smtClean="0"/>
              <a:t>2015-11-23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B08CE5-32F4-8C48-890A-B4E4792489C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dirty="0"/>
          </a:p>
        </p:txBody>
      </p:sp>
      <p:sp>
        <p:nvSpPr>
          <p:cNvPr id="3" name="Date Placeholder 2"/>
          <p:cNvSpPr>
            <a:spLocks noGrp="1"/>
          </p:cNvSpPr>
          <p:nvPr>
            <p:ph type="dt" sz="half" idx="10"/>
          </p:nvPr>
        </p:nvSpPr>
        <p:spPr/>
        <p:txBody>
          <a:bodyPr/>
          <a:lstStyle/>
          <a:p>
            <a:fld id="{3E73A22F-7A7D-F642-9A5F-387AB375AE45}" type="datetimeFigureOut">
              <a:rPr lang="en-US" smtClean="0"/>
              <a:t>2015-11-23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B08CE5-32F4-8C48-890A-B4E4792489C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pic>
        <p:nvPicPr>
          <p:cNvPr id="5" name="Picture 4" descr="overlayBlank.png"/>
          <p:cNvPicPr>
            <a:picLocks noChangeAspect="1"/>
          </p:cNvPicPr>
          <p:nvPr/>
        </p:nvPicPr>
        <p:blipFill>
          <a:blip r:embed="rId2"/>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3E73A22F-7A7D-F642-9A5F-387AB375AE45}" type="datetimeFigureOut">
              <a:rPr lang="en-US" smtClean="0"/>
              <a:t>2015-11-23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B08CE5-32F4-8C48-890A-B4E4792489C2}"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9" name="Picture 8" descr="overlayBlank.pn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title"/>
          </p:nvPr>
        </p:nvSpPr>
        <p:spPr>
          <a:xfrm>
            <a:off x="966787" y="838200"/>
            <a:ext cx="3474720" cy="1619250"/>
          </a:xfrm>
        </p:spPr>
        <p:txBody>
          <a:bodyPr vert="horz" lIns="91440" tIns="45720" rIns="91440" bIns="45720" rtlCol="0" anchor="b">
            <a:noAutofit/>
          </a:bodyPr>
          <a:lstStyle>
            <a:lvl1pPr algn="ctr" defTabSz="914400" rtl="0" eaLnBrk="1" latinLnBrk="0" hangingPunct="1">
              <a:lnSpc>
                <a:spcPct val="95000"/>
              </a:lnSpc>
              <a:spcBef>
                <a:spcPct val="0"/>
              </a:spcBef>
              <a:buNone/>
              <a:defRPr lang="en-US" sz="3000" b="1" kern="1200" dirty="0" smtClean="0">
                <a:solidFill>
                  <a:schemeClr val="bg1"/>
                </a:solidFill>
                <a:effectLst>
                  <a:outerShdw blurRad="101600" dist="12700" dir="3600000" algn="tl" rotWithShape="0">
                    <a:prstClr val="black">
                      <a:alpha val="30000"/>
                    </a:prstClr>
                  </a:outerShdw>
                </a:effectLst>
                <a:latin typeface="+mj-lt"/>
                <a:ea typeface="+mj-ea"/>
                <a:cs typeface="+mj-cs"/>
              </a:defRPr>
            </a:lvl1pPr>
          </a:lstStyle>
          <a:p>
            <a:r>
              <a:rPr lang="en-CA" smtClean="0"/>
              <a:t>Click to edit Master title style</a:t>
            </a:r>
            <a:endParaRPr lang="en-US" dirty="0"/>
          </a:p>
        </p:txBody>
      </p:sp>
      <p:sp>
        <p:nvSpPr>
          <p:cNvPr id="3" name="Content Placeholder 2"/>
          <p:cNvSpPr>
            <a:spLocks noGrp="1"/>
          </p:cNvSpPr>
          <p:nvPr>
            <p:ph idx="1"/>
          </p:nvPr>
        </p:nvSpPr>
        <p:spPr>
          <a:xfrm>
            <a:off x="4727892" y="838200"/>
            <a:ext cx="3474720" cy="4572000"/>
          </a:xfrm>
        </p:spPr>
        <p:txBody>
          <a:bodyPr>
            <a:normAutofit/>
          </a:bodyPr>
          <a:lstStyle>
            <a:lvl1pPr marL="282575" indent="-282575">
              <a:defRPr sz="2400"/>
            </a:lvl1pPr>
            <a:lvl2pPr marL="573088" indent="-282575">
              <a:defRPr sz="2200"/>
            </a:lvl2pPr>
            <a:lvl3pPr marL="855663" indent="-282575">
              <a:defRPr sz="2000"/>
            </a:lvl3pPr>
            <a:lvl4pPr marL="1146175" indent="-282575">
              <a:defRPr sz="1800"/>
            </a:lvl4pPr>
            <a:lvl5pPr marL="1430338" indent="-282575">
              <a:defRPr sz="1800"/>
            </a:lvl5pPr>
            <a:lvl6pPr marL="1712913" indent="-282575">
              <a:defRPr sz="1800"/>
            </a:lvl6pPr>
            <a:lvl7pPr marL="2003425" indent="-282575">
              <a:defRPr sz="1800"/>
            </a:lvl7pPr>
            <a:lvl8pPr marL="2286000" indent="-282575">
              <a:defRPr sz="1800"/>
            </a:lvl8pPr>
            <a:lvl9pPr marL="2568575" indent="-282575">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Text Placeholder 3"/>
          <p:cNvSpPr>
            <a:spLocks noGrp="1"/>
          </p:cNvSpPr>
          <p:nvPr>
            <p:ph type="body" sz="half" idx="2"/>
          </p:nvPr>
        </p:nvSpPr>
        <p:spPr>
          <a:xfrm>
            <a:off x="966787" y="2474258"/>
            <a:ext cx="3474720" cy="2743200"/>
          </a:xfrm>
        </p:spPr>
        <p:txBody>
          <a:bodyPr vert="horz" lIns="91440" tIns="45720" rIns="91440" bIns="45720" rtlCol="0">
            <a:normAutofit/>
          </a:bodyPr>
          <a:lstStyle>
            <a:lvl1pPr marL="0" indent="0" algn="ctr">
              <a:lnSpc>
                <a:spcPct val="110000"/>
              </a:lnSpc>
              <a:spcBef>
                <a:spcPts val="600"/>
              </a:spcBef>
              <a:buNone/>
              <a:defRPr lang="en-US" sz="1800" kern="1200" smtClean="0">
                <a:solidFill>
                  <a:schemeClr val="bg1"/>
                </a:solidFill>
                <a:effectLst>
                  <a:outerShdw blurRad="101600" dist="12700" dir="3600000" algn="tl" rotWithShape="0">
                    <a:prstClr val="black">
                      <a:alpha val="3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2000"/>
              </a:spcBef>
              <a:spcAft>
                <a:spcPts val="0"/>
              </a:spcAft>
              <a:buSzPct val="90000"/>
              <a:buFont typeface="Wingdings" pitchFamily="2" charset="2"/>
              <a:buNone/>
            </a:pPr>
            <a:r>
              <a:rPr lang="en-CA" smtClean="0"/>
              <a:t>Click to edit Master text styles</a:t>
            </a:r>
          </a:p>
        </p:txBody>
      </p:sp>
      <p:sp>
        <p:nvSpPr>
          <p:cNvPr id="5" name="Date Placeholder 4"/>
          <p:cNvSpPr>
            <a:spLocks noGrp="1"/>
          </p:cNvSpPr>
          <p:nvPr>
            <p:ph type="dt" sz="half" idx="10"/>
          </p:nvPr>
        </p:nvSpPr>
        <p:spPr/>
        <p:txBody>
          <a:bodyPr/>
          <a:lstStyle/>
          <a:p>
            <a:fld id="{3E73A22F-7A7D-F642-9A5F-387AB375AE45}" type="datetimeFigureOut">
              <a:rPr lang="en-US" smtClean="0"/>
              <a:t>2015-11-23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B08CE5-32F4-8C48-890A-B4E4792489C2}"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0" name="Picture 9" descr="overlayBlank.pn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title"/>
          </p:nvPr>
        </p:nvSpPr>
        <p:spPr>
          <a:xfrm>
            <a:off x="966787" y="838200"/>
            <a:ext cx="3474720" cy="1619250"/>
          </a:xfrm>
        </p:spPr>
        <p:txBody>
          <a:bodyPr vert="horz" lIns="91440" tIns="45720" rIns="91440" bIns="45720" rtlCol="0" anchor="b">
            <a:noAutofit/>
          </a:bodyPr>
          <a:lstStyle>
            <a:lvl1pPr algn="ctr" defTabSz="914400" rtl="0" eaLnBrk="1" latinLnBrk="0" hangingPunct="1">
              <a:lnSpc>
                <a:spcPct val="95000"/>
              </a:lnSpc>
              <a:spcBef>
                <a:spcPct val="0"/>
              </a:spcBef>
              <a:buNone/>
              <a:defRPr lang="en-US" sz="3000" b="1" kern="1200" dirty="0">
                <a:solidFill>
                  <a:schemeClr val="bg1"/>
                </a:solidFill>
                <a:effectLst>
                  <a:outerShdw blurRad="101600" dist="12700" dir="3600000" algn="tl" rotWithShape="0">
                    <a:prstClr val="black">
                      <a:alpha val="30000"/>
                    </a:prstClr>
                  </a:outerShdw>
                </a:effectLst>
                <a:latin typeface="+mj-lt"/>
                <a:ea typeface="+mj-ea"/>
                <a:cs typeface="+mj-cs"/>
              </a:defRPr>
            </a:lvl1pPr>
          </a:lstStyle>
          <a:p>
            <a:r>
              <a:rPr lang="en-CA" smtClean="0"/>
              <a:t>Click to edit Master title style</a:t>
            </a:r>
            <a:endParaRPr lang="en-US" dirty="0"/>
          </a:p>
        </p:txBody>
      </p:sp>
      <p:sp>
        <p:nvSpPr>
          <p:cNvPr id="3" name="Picture Placeholder 2"/>
          <p:cNvSpPr>
            <a:spLocks noGrp="1"/>
          </p:cNvSpPr>
          <p:nvPr>
            <p:ph type="pic" idx="1"/>
          </p:nvPr>
        </p:nvSpPr>
        <p:spPr>
          <a:xfrm>
            <a:off x="4727892" y="838200"/>
            <a:ext cx="3474720" cy="4572000"/>
          </a:xfrm>
          <a:prstGeom prst="roundRect">
            <a:avLst>
              <a:gd name="adj" fmla="val 10888"/>
            </a:avLst>
          </a:prstGeom>
          <a:solidFill>
            <a:schemeClr val="bg1">
              <a:lumMod val="75000"/>
            </a:schemeClr>
          </a:solidFill>
          <a:effectLst>
            <a:reflection blurRad="6350" stA="20000" endA="300" endPos="25500" dist="50800" dir="5400000" sy="-100000" algn="bl" rotWithShape="0"/>
          </a:effectLst>
        </p:spPr>
        <p:txBody>
          <a:bodyPr>
            <a:normAutofit/>
          </a:bodyPr>
          <a:lstStyle>
            <a:lvl1pPr marL="0" indent="0">
              <a:buNone/>
              <a:defRPr sz="2000" b="1"/>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lang="en-US"/>
          </a:p>
        </p:txBody>
      </p:sp>
      <p:sp>
        <p:nvSpPr>
          <p:cNvPr id="4" name="Text Placeholder 3"/>
          <p:cNvSpPr>
            <a:spLocks noGrp="1"/>
          </p:cNvSpPr>
          <p:nvPr>
            <p:ph type="body" sz="half" idx="2"/>
          </p:nvPr>
        </p:nvSpPr>
        <p:spPr>
          <a:xfrm>
            <a:off x="966787" y="2474258"/>
            <a:ext cx="3474720" cy="2743200"/>
          </a:xfrm>
        </p:spPr>
        <p:txBody>
          <a:bodyPr vert="horz" lIns="91440" tIns="45720" rIns="91440" bIns="45720" rtlCol="0">
            <a:normAutofit/>
          </a:bodyPr>
          <a:lstStyle>
            <a:lvl1pPr marL="0" indent="0" algn="ctr">
              <a:lnSpc>
                <a:spcPct val="110000"/>
              </a:lnSpc>
              <a:spcBef>
                <a:spcPts val="600"/>
              </a:spcBef>
              <a:buNone/>
              <a:defRPr lang="en-US" sz="1800" kern="1200" dirty="0" smtClean="0">
                <a:solidFill>
                  <a:schemeClr val="bg1"/>
                </a:solidFill>
                <a:effectLst>
                  <a:outerShdw blurRad="101600" dist="12700" dir="3600000" algn="tl" rotWithShape="0">
                    <a:prstClr val="black">
                      <a:alpha val="3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2000"/>
              </a:spcBef>
              <a:spcAft>
                <a:spcPts val="0"/>
              </a:spcAft>
              <a:buSzPct val="90000"/>
              <a:buFont typeface="Wingdings" pitchFamily="2" charset="2"/>
              <a:buNone/>
            </a:pPr>
            <a:r>
              <a:rPr lang="en-CA" smtClean="0"/>
              <a:t>Click to edit Master text styles</a:t>
            </a:r>
          </a:p>
        </p:txBody>
      </p:sp>
      <p:sp>
        <p:nvSpPr>
          <p:cNvPr id="5" name="Date Placeholder 4"/>
          <p:cNvSpPr>
            <a:spLocks noGrp="1"/>
          </p:cNvSpPr>
          <p:nvPr>
            <p:ph type="dt" sz="half" idx="10"/>
          </p:nvPr>
        </p:nvSpPr>
        <p:spPr/>
        <p:txBody>
          <a:bodyPr/>
          <a:lstStyle/>
          <a:p>
            <a:fld id="{3E73A22F-7A7D-F642-9A5F-387AB375AE45}" type="datetimeFigureOut">
              <a:rPr lang="en-US" smtClean="0"/>
              <a:t>2015-11-23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B08CE5-32F4-8C48-890A-B4E4792489C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with Caption, Alt.">
    <p:spTree>
      <p:nvGrpSpPr>
        <p:cNvPr id="1" name=""/>
        <p:cNvGrpSpPr/>
        <p:nvPr/>
      </p:nvGrpSpPr>
      <p:grpSpPr>
        <a:xfrm>
          <a:off x="0" y="0"/>
          <a:ext cx="0" cy="0"/>
          <a:chOff x="0" y="0"/>
          <a:chExt cx="0" cy="0"/>
        </a:xfrm>
      </p:grpSpPr>
      <p:sp>
        <p:nvSpPr>
          <p:cNvPr id="2" name="Title 1"/>
          <p:cNvSpPr>
            <a:spLocks noGrp="1"/>
          </p:cNvSpPr>
          <p:nvPr>
            <p:ph type="title"/>
          </p:nvPr>
        </p:nvSpPr>
        <p:spPr>
          <a:xfrm>
            <a:off x="779463" y="89647"/>
            <a:ext cx="7583488" cy="1143000"/>
          </a:xfrm>
        </p:spPr>
        <p:txBody>
          <a:bodyPr/>
          <a:lstStyle/>
          <a:p>
            <a:r>
              <a:rPr lang="en-CA" smtClean="0"/>
              <a:t>Click to edit Master title style</a:t>
            </a:r>
            <a:endParaRPr lang="en-US" dirty="0"/>
          </a:p>
        </p:txBody>
      </p:sp>
      <p:sp>
        <p:nvSpPr>
          <p:cNvPr id="4" name="Date Placeholder 3"/>
          <p:cNvSpPr>
            <a:spLocks noGrp="1"/>
          </p:cNvSpPr>
          <p:nvPr>
            <p:ph type="dt" sz="half" idx="10"/>
          </p:nvPr>
        </p:nvSpPr>
        <p:spPr/>
        <p:txBody>
          <a:bodyPr/>
          <a:lstStyle/>
          <a:p>
            <a:fld id="{3E73A22F-7A7D-F642-9A5F-387AB375AE45}" type="datetimeFigureOut">
              <a:rPr lang="en-US" smtClean="0"/>
              <a:t>2015-11-23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B08CE5-32F4-8C48-890A-B4E4792489C2}" type="slidenum">
              <a:rPr lang="en-US" smtClean="0"/>
              <a:t>‹#›</a:t>
            </a:fld>
            <a:endParaRPr lang="en-US"/>
          </a:p>
        </p:txBody>
      </p:sp>
      <p:sp>
        <p:nvSpPr>
          <p:cNvPr id="8" name="Text Placeholder 3"/>
          <p:cNvSpPr>
            <a:spLocks noGrp="1"/>
          </p:cNvSpPr>
          <p:nvPr>
            <p:ph type="body" sz="half" idx="2"/>
          </p:nvPr>
        </p:nvSpPr>
        <p:spPr>
          <a:xfrm>
            <a:off x="779463" y="1371600"/>
            <a:ext cx="7583488" cy="1371600"/>
          </a:xfrm>
        </p:spPr>
        <p:txBody>
          <a:bodyPr vert="horz" lIns="91440" tIns="45720" rIns="91440" bIns="45720" rtlCol="0">
            <a:normAutofit/>
          </a:bodyPr>
          <a:lstStyle>
            <a:lvl1pPr marL="0" indent="0" algn="ctr">
              <a:lnSpc>
                <a:spcPct val="110000"/>
              </a:lnSpc>
              <a:spcBef>
                <a:spcPts val="600"/>
              </a:spcBef>
              <a:buNone/>
              <a:defRPr lang="en-US" sz="1800" kern="1200" dirty="0" smtClean="0">
                <a:solidFill>
                  <a:schemeClr val="bg1"/>
                </a:solidFill>
                <a:effectLst>
                  <a:outerShdw blurRad="101600" dist="12700" dir="3600000" algn="tl" rotWithShape="0">
                    <a:prstClr val="black">
                      <a:alpha val="3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2000"/>
              </a:spcBef>
              <a:spcAft>
                <a:spcPts val="0"/>
              </a:spcAft>
              <a:buSzPct val="90000"/>
              <a:buFont typeface="Wingdings" pitchFamily="2" charset="2"/>
              <a:buNone/>
            </a:pPr>
            <a:r>
              <a:rPr lang="en-CA" smtClean="0"/>
              <a:t>Click to edit Master text styles</a:t>
            </a:r>
          </a:p>
        </p:txBody>
      </p:sp>
      <p:sp>
        <p:nvSpPr>
          <p:cNvPr id="9" name="Picture Placeholder 2"/>
          <p:cNvSpPr>
            <a:spLocks noGrp="1"/>
          </p:cNvSpPr>
          <p:nvPr>
            <p:ph type="pic" idx="1"/>
          </p:nvPr>
        </p:nvSpPr>
        <p:spPr>
          <a:xfrm>
            <a:off x="2514600" y="2743200"/>
            <a:ext cx="4114800" cy="2819400"/>
          </a:xfrm>
          <a:prstGeom prst="roundRect">
            <a:avLst>
              <a:gd name="adj" fmla="val 10888"/>
            </a:avLst>
          </a:prstGeom>
          <a:solidFill>
            <a:schemeClr val="bg1">
              <a:lumMod val="75000"/>
            </a:schemeClr>
          </a:solidFill>
          <a:effectLst>
            <a:reflection blurRad="6350" stA="20000" endA="300" endPos="38500" dist="50800" dir="5400000" sy="-100000" algn="bl" rotWithShape="0"/>
          </a:effectLst>
        </p:spPr>
        <p:txBody>
          <a:bodyPr>
            <a:normAutofit/>
          </a:bodyPr>
          <a:lstStyle>
            <a:lvl1pPr marL="0" indent="0">
              <a:buNone/>
              <a:defRPr sz="2000" b="1"/>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lvl1pPr marL="365760" indent="-365760">
              <a:defRPr/>
            </a:lvl1pPr>
            <a:lvl2pPr marL="731520" indent="-365760">
              <a:defRPr/>
            </a:lvl2pPr>
            <a:lvl3pPr marL="1097280" indent="-365760">
              <a:defRPr/>
            </a:lvl3pPr>
            <a:lvl4pPr marL="1463040" indent="-365760">
              <a:defRPr/>
            </a:lvl4pPr>
            <a:lvl5pPr marL="1828800" indent="-365760">
              <a:defRPr/>
            </a:lvl5pPr>
            <a:lvl6pPr marL="2194560" indent="-365760">
              <a:defRPr/>
            </a:lvl6pPr>
            <a:lvl7pPr marL="2560320" indent="-365760">
              <a:defRPr/>
            </a:lvl7pPr>
            <a:lvl8pPr marL="2926080" indent="-365760">
              <a:defRPr/>
            </a:lvl8pPr>
            <a:lvl9pPr marL="3291840" indent="-365760">
              <a:defRPr/>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10"/>
          </p:nvPr>
        </p:nvSpPr>
        <p:spPr/>
        <p:txBody>
          <a:bodyPr/>
          <a:lstStyle/>
          <a:p>
            <a:fld id="{3E73A22F-7A7D-F642-9A5F-387AB375AE45}" type="datetimeFigureOut">
              <a:rPr lang="en-US" smtClean="0"/>
              <a:t>2015-11-23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B08CE5-32F4-8C48-890A-B4E4792489C2}"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7" name="Picture 6" descr="overlayVertical.png"/>
          <p:cNvPicPr>
            <a:picLocks noChangeAspect="1"/>
          </p:cNvPicPr>
          <p:nvPr/>
        </p:nvPicPr>
        <p:blipFill>
          <a:blip r:embed="rId2"/>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7239000" y="838200"/>
            <a:ext cx="1676400" cy="5053013"/>
          </a:xfrm>
        </p:spPr>
        <p:txBody>
          <a:bodyPr vert="eaVert"/>
          <a:lstStyle>
            <a:lvl1pPr>
              <a:defRPr sz="3600"/>
            </a:lvl1pPr>
          </a:lstStyle>
          <a:p>
            <a:r>
              <a:rPr lang="en-CA" smtClean="0"/>
              <a:t>Click to edit Master title style</a:t>
            </a:r>
            <a:endParaRPr lang="en-US" dirty="0"/>
          </a:p>
        </p:txBody>
      </p:sp>
      <p:sp>
        <p:nvSpPr>
          <p:cNvPr id="3" name="Vertical Text Placeholder 2"/>
          <p:cNvSpPr>
            <a:spLocks noGrp="1"/>
          </p:cNvSpPr>
          <p:nvPr>
            <p:ph type="body" orient="vert" idx="1"/>
          </p:nvPr>
        </p:nvSpPr>
        <p:spPr>
          <a:xfrm>
            <a:off x="779462" y="838200"/>
            <a:ext cx="6019800" cy="5053013"/>
          </a:xfrm>
        </p:spPr>
        <p:txBody>
          <a:bodyPr vert="eaVert"/>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10"/>
          </p:nvPr>
        </p:nvSpPr>
        <p:spPr/>
        <p:txBody>
          <a:bodyPr/>
          <a:lstStyle/>
          <a:p>
            <a:fld id="{3E73A22F-7A7D-F642-9A5F-387AB375AE45}" type="datetimeFigureOut">
              <a:rPr lang="en-US" smtClean="0"/>
              <a:t>2015-11-23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B08CE5-32F4-8C48-890A-B4E4792489C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overlayText.png"/>
          <p:cNvPicPr>
            <a:picLocks noChangeAspect="1"/>
          </p:cNvPicPr>
          <p:nvPr/>
        </p:nvPicPr>
        <p:blipFill>
          <a:blip r:embed="rId15"/>
          <a:stretch>
            <a:fillRect/>
          </a:stretch>
        </p:blipFill>
        <p:spPr>
          <a:xfrm>
            <a:off x="0" y="0"/>
            <a:ext cx="9144000" cy="6858000"/>
          </a:xfrm>
          <a:prstGeom prst="rect">
            <a:avLst/>
          </a:prstGeom>
        </p:spPr>
      </p:pic>
      <p:sp>
        <p:nvSpPr>
          <p:cNvPr id="2" name="Title Placeholder 1"/>
          <p:cNvSpPr>
            <a:spLocks noGrp="1"/>
          </p:cNvSpPr>
          <p:nvPr>
            <p:ph type="title"/>
          </p:nvPr>
        </p:nvSpPr>
        <p:spPr>
          <a:xfrm>
            <a:off x="779463" y="89647"/>
            <a:ext cx="7583488" cy="1143000"/>
          </a:xfrm>
          <a:prstGeom prst="rect">
            <a:avLst/>
          </a:prstGeom>
        </p:spPr>
        <p:txBody>
          <a:bodyPr vert="horz" lIns="91440" tIns="45720" rIns="91440" bIns="45720" rtlCol="0" anchor="ctr">
            <a:noAutofit/>
          </a:bodyPr>
          <a:lstStyle/>
          <a:p>
            <a:r>
              <a:rPr lang="en-CA" smtClean="0"/>
              <a:t>Click to edit Master title style</a:t>
            </a:r>
            <a:endParaRPr lang="en-US" dirty="0"/>
          </a:p>
        </p:txBody>
      </p:sp>
      <p:sp>
        <p:nvSpPr>
          <p:cNvPr id="3" name="Text Placeholder 2"/>
          <p:cNvSpPr>
            <a:spLocks noGrp="1"/>
          </p:cNvSpPr>
          <p:nvPr>
            <p:ph type="body" idx="1"/>
          </p:nvPr>
        </p:nvSpPr>
        <p:spPr>
          <a:xfrm>
            <a:off x="955675" y="1600200"/>
            <a:ext cx="7232650" cy="429101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2"/>
          </p:nvPr>
        </p:nvSpPr>
        <p:spPr>
          <a:xfrm>
            <a:off x="5486400" y="6172200"/>
            <a:ext cx="3200400" cy="365125"/>
          </a:xfrm>
          <a:prstGeom prst="rect">
            <a:avLst/>
          </a:prstGeom>
        </p:spPr>
        <p:txBody>
          <a:bodyPr vert="horz" lIns="91440" tIns="45720" rIns="91440" bIns="45720" rtlCol="0" anchor="ctr"/>
          <a:lstStyle>
            <a:lvl1pPr algn="r">
              <a:defRPr sz="1000" b="1">
                <a:solidFill>
                  <a:schemeClr val="bg1"/>
                </a:solidFill>
              </a:defRPr>
            </a:lvl1pPr>
          </a:lstStyle>
          <a:p>
            <a:fld id="{3E73A22F-7A7D-F642-9A5F-387AB375AE45}" type="datetimeFigureOut">
              <a:rPr lang="en-US" smtClean="0"/>
              <a:t>2015-11-23</a:t>
            </a:fld>
            <a:endParaRPr lang="en-US"/>
          </a:p>
        </p:txBody>
      </p:sp>
      <p:sp>
        <p:nvSpPr>
          <p:cNvPr id="5" name="Footer Placeholder 4"/>
          <p:cNvSpPr>
            <a:spLocks noGrp="1"/>
          </p:cNvSpPr>
          <p:nvPr>
            <p:ph type="ftr" sz="quarter" idx="3"/>
          </p:nvPr>
        </p:nvSpPr>
        <p:spPr>
          <a:xfrm>
            <a:off x="457200" y="6172200"/>
            <a:ext cx="3200400" cy="365125"/>
          </a:xfrm>
          <a:prstGeom prst="rect">
            <a:avLst/>
          </a:prstGeom>
        </p:spPr>
        <p:txBody>
          <a:bodyPr vert="horz" lIns="91440" tIns="45720" rIns="91440" bIns="45720" rtlCol="0" anchor="ctr"/>
          <a:lstStyle>
            <a:lvl1pPr algn="l">
              <a:defRPr sz="1000" b="1">
                <a:solidFill>
                  <a:schemeClr val="bg1"/>
                </a:solidFill>
              </a:defRPr>
            </a:lvl1pPr>
          </a:lstStyle>
          <a:p>
            <a:endParaRPr lang="en-US"/>
          </a:p>
        </p:txBody>
      </p:sp>
      <p:sp>
        <p:nvSpPr>
          <p:cNvPr id="6" name="Slide Number Placeholder 5"/>
          <p:cNvSpPr>
            <a:spLocks noGrp="1"/>
          </p:cNvSpPr>
          <p:nvPr>
            <p:ph type="sldNum" sz="quarter" idx="4"/>
          </p:nvPr>
        </p:nvSpPr>
        <p:spPr>
          <a:xfrm>
            <a:off x="4305300" y="6172200"/>
            <a:ext cx="533400" cy="365125"/>
          </a:xfrm>
          <a:prstGeom prst="rect">
            <a:avLst/>
          </a:prstGeom>
        </p:spPr>
        <p:txBody>
          <a:bodyPr vert="horz" lIns="91440" tIns="45720" rIns="91440" bIns="45720" rtlCol="0" anchor="ctr"/>
          <a:lstStyle>
            <a:lvl1pPr algn="ctr">
              <a:defRPr sz="1000" b="1">
                <a:solidFill>
                  <a:schemeClr val="bg1"/>
                </a:solidFill>
              </a:defRPr>
            </a:lvl1pPr>
          </a:lstStyle>
          <a:p>
            <a:fld id="{1AB08CE5-32F4-8C48-890A-B4E4792489C2}"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0" eaLnBrk="1" latinLnBrk="0" hangingPunct="1">
        <a:lnSpc>
          <a:spcPct val="95000"/>
        </a:lnSpc>
        <a:spcBef>
          <a:spcPct val="0"/>
        </a:spcBef>
        <a:buNone/>
        <a:defRPr sz="4800" b="1" kern="1200">
          <a:solidFill>
            <a:schemeClr val="bg1"/>
          </a:solidFill>
          <a:effectLst>
            <a:outerShdw blurRad="101600" dist="12700" dir="3600000" algn="tl" rotWithShape="0">
              <a:prstClr val="black">
                <a:alpha val="30000"/>
              </a:prstClr>
            </a:outerShdw>
          </a:effectLst>
          <a:latin typeface="+mj-lt"/>
          <a:ea typeface="+mj-ea"/>
          <a:cs typeface="+mj-cs"/>
        </a:defRPr>
      </a:lvl1pPr>
    </p:titleStyle>
    <p:bodyStyle>
      <a:lvl1pPr marL="457200" indent="-457200" algn="l" defTabSz="914400" rtl="0" eaLnBrk="1" latinLnBrk="0" hangingPunct="1">
        <a:spcBef>
          <a:spcPts val="2000"/>
        </a:spcBef>
        <a:spcAft>
          <a:spcPts val="0"/>
        </a:spcAft>
        <a:buSzPct val="90000"/>
        <a:buFont typeface="Wingdings" pitchFamily="2" charset="2"/>
        <a:buChar char=""/>
        <a:defRPr sz="2400" kern="1200">
          <a:solidFill>
            <a:schemeClr val="bg1"/>
          </a:solidFill>
          <a:effectLst>
            <a:outerShdw blurRad="101600" dist="12700" dir="3600000" algn="tl" rotWithShape="0">
              <a:prstClr val="black">
                <a:alpha val="30000"/>
              </a:prstClr>
            </a:outerShdw>
          </a:effectLst>
          <a:latin typeface="+mn-lt"/>
          <a:ea typeface="+mn-ea"/>
          <a:cs typeface="+mn-cs"/>
        </a:defRPr>
      </a:lvl1pPr>
      <a:lvl2pPr marL="914400" indent="-457200" algn="l" defTabSz="914400" rtl="0" eaLnBrk="1" latinLnBrk="0" hangingPunct="1">
        <a:spcBef>
          <a:spcPts val="1000"/>
        </a:spcBef>
        <a:spcAft>
          <a:spcPts val="0"/>
        </a:spcAft>
        <a:buSzPct val="90000"/>
        <a:buFont typeface="Wingdings" pitchFamily="2" charset="2"/>
        <a:buChar char=""/>
        <a:defRPr sz="2200" kern="1200">
          <a:solidFill>
            <a:schemeClr val="bg1"/>
          </a:solidFill>
          <a:effectLst>
            <a:outerShdw blurRad="101600" dist="12700" dir="3600000" algn="tl" rotWithShape="0">
              <a:prstClr val="black">
                <a:alpha val="30000"/>
              </a:prstClr>
            </a:outerShdw>
          </a:effectLst>
          <a:latin typeface="+mn-lt"/>
          <a:ea typeface="+mn-ea"/>
          <a:cs typeface="+mn-cs"/>
        </a:defRPr>
      </a:lvl2pPr>
      <a:lvl3pPr marL="1371600" indent="-457200" algn="l" defTabSz="914400" rtl="0" eaLnBrk="1" latinLnBrk="0" hangingPunct="1">
        <a:spcBef>
          <a:spcPts val="1000"/>
        </a:spcBef>
        <a:spcAft>
          <a:spcPts val="0"/>
        </a:spcAft>
        <a:buSzPct val="90000"/>
        <a:buFont typeface="Wingdings" pitchFamily="2" charset="2"/>
        <a:buChar char=""/>
        <a:defRPr sz="2000" kern="1200">
          <a:solidFill>
            <a:schemeClr val="bg1"/>
          </a:solidFill>
          <a:effectLst>
            <a:outerShdw blurRad="101600" dist="12700" dir="3600000" algn="tl" rotWithShape="0">
              <a:prstClr val="black">
                <a:alpha val="30000"/>
              </a:prstClr>
            </a:outerShdw>
          </a:effectLst>
          <a:latin typeface="+mn-lt"/>
          <a:ea typeface="+mn-ea"/>
          <a:cs typeface="+mn-cs"/>
        </a:defRPr>
      </a:lvl3pPr>
      <a:lvl4pPr marL="1828800" indent="-457200" algn="l" defTabSz="914400" rtl="0" eaLnBrk="1" latinLnBrk="0" hangingPunct="1">
        <a:spcBef>
          <a:spcPts val="1000"/>
        </a:spcBef>
        <a:spcAft>
          <a:spcPts val="0"/>
        </a:spcAft>
        <a:buSzPct val="90000"/>
        <a:buFont typeface="Wingdings" pitchFamily="2" charset="2"/>
        <a:buChar char=""/>
        <a:defRPr sz="1800" kern="1200">
          <a:solidFill>
            <a:schemeClr val="bg1"/>
          </a:solidFill>
          <a:effectLst>
            <a:outerShdw blurRad="101600" dist="12700" dir="3600000" algn="tl" rotWithShape="0">
              <a:prstClr val="black">
                <a:alpha val="30000"/>
              </a:prstClr>
            </a:outerShdw>
          </a:effectLst>
          <a:latin typeface="+mn-lt"/>
          <a:ea typeface="+mn-ea"/>
          <a:cs typeface="+mn-cs"/>
        </a:defRPr>
      </a:lvl4pPr>
      <a:lvl5pPr marL="2286000" indent="-457200" algn="l" defTabSz="914400" rtl="0" eaLnBrk="1" latinLnBrk="0" hangingPunct="1">
        <a:spcBef>
          <a:spcPts val="1000"/>
        </a:spcBef>
        <a:spcAft>
          <a:spcPts val="0"/>
        </a:spcAft>
        <a:buSzPct val="90000"/>
        <a:buFont typeface="Wingdings" pitchFamily="2" charset="2"/>
        <a:buChar char=""/>
        <a:defRPr sz="1800" kern="1200">
          <a:solidFill>
            <a:schemeClr val="bg1"/>
          </a:solidFill>
          <a:effectLst>
            <a:outerShdw blurRad="101600" dist="12700" dir="3600000" algn="tl" rotWithShape="0">
              <a:prstClr val="black">
                <a:alpha val="30000"/>
              </a:prstClr>
            </a:outerShdw>
          </a:effectLst>
          <a:latin typeface="+mn-lt"/>
          <a:ea typeface="+mn-ea"/>
          <a:cs typeface="+mn-cs"/>
        </a:defRPr>
      </a:lvl5pPr>
      <a:lvl6pPr marL="2743200" indent="-457200" algn="l" defTabSz="914400" rtl="0" eaLnBrk="1" latinLnBrk="0" hangingPunct="1">
        <a:spcBef>
          <a:spcPts val="1000"/>
        </a:spcBef>
        <a:buSzPct val="90000"/>
        <a:buFont typeface="Wingdings" pitchFamily="2" charset="2"/>
        <a:buChar char="{"/>
        <a:defRPr lang="en-US" sz="1800" kern="1200" dirty="0" smtClean="0">
          <a:solidFill>
            <a:schemeClr val="bg1"/>
          </a:solidFill>
          <a:effectLst>
            <a:outerShdw blurRad="101600" dist="12700" dir="3600000" algn="tl" rotWithShape="0">
              <a:prstClr val="black">
                <a:alpha val="30000"/>
              </a:prstClr>
            </a:outerShdw>
          </a:effectLst>
          <a:latin typeface="+mn-lt"/>
          <a:ea typeface="+mn-ea"/>
          <a:cs typeface="+mn-cs"/>
        </a:defRPr>
      </a:lvl6pPr>
      <a:lvl7pPr marL="3200400" indent="-457200" algn="l" defTabSz="914400" rtl="0" eaLnBrk="1" latinLnBrk="0" hangingPunct="1">
        <a:spcBef>
          <a:spcPts val="1000"/>
        </a:spcBef>
        <a:buSzPct val="90000"/>
        <a:buFont typeface="Wingdings" pitchFamily="2" charset="2"/>
        <a:buChar char="|"/>
        <a:defRPr lang="en-US" sz="1800" kern="1200" baseline="0" dirty="0" smtClean="0">
          <a:solidFill>
            <a:schemeClr val="bg1"/>
          </a:solidFill>
          <a:effectLst>
            <a:outerShdw blurRad="101600" dist="12700" dir="3600000" algn="tl" rotWithShape="0">
              <a:prstClr val="black">
                <a:alpha val="30000"/>
              </a:prstClr>
            </a:outerShdw>
          </a:effectLst>
          <a:latin typeface="+mn-lt"/>
          <a:ea typeface="+mn-ea"/>
          <a:cs typeface="+mn-cs"/>
        </a:defRPr>
      </a:lvl7pPr>
      <a:lvl8pPr marL="3657600" indent="-457200" algn="l" defTabSz="914400" rtl="0" eaLnBrk="1" latinLnBrk="0" hangingPunct="1">
        <a:spcBef>
          <a:spcPts val="1000"/>
        </a:spcBef>
        <a:buSzPct val="90000"/>
        <a:buFont typeface="Wingdings" pitchFamily="2" charset="2"/>
        <a:buChar char="{"/>
        <a:defRPr lang="en-US" sz="1800" kern="1200" baseline="0" dirty="0" smtClean="0">
          <a:solidFill>
            <a:schemeClr val="bg1"/>
          </a:solidFill>
          <a:effectLst>
            <a:outerShdw blurRad="101600" dist="12700" dir="3600000" algn="tl" rotWithShape="0">
              <a:prstClr val="black">
                <a:alpha val="30000"/>
              </a:prstClr>
            </a:outerShdw>
          </a:effectLst>
          <a:latin typeface="+mn-lt"/>
          <a:ea typeface="+mn-ea"/>
          <a:cs typeface="+mn-cs"/>
        </a:defRPr>
      </a:lvl8pPr>
      <a:lvl9pPr marL="4114800" indent="-457200" algn="l" defTabSz="914400" rtl="0" eaLnBrk="1" latinLnBrk="0" hangingPunct="1">
        <a:spcBef>
          <a:spcPts val="1000"/>
        </a:spcBef>
        <a:buSzPct val="90000"/>
        <a:buFont typeface="Wingdings" pitchFamily="2" charset="2"/>
        <a:buChar char="|"/>
        <a:defRPr lang="en-US" sz="1800" kern="1200" dirty="0">
          <a:solidFill>
            <a:schemeClr val="bg1"/>
          </a:solidFill>
          <a:effectLst>
            <a:outerShdw blurRad="101600" dist="12700" dir="3600000" algn="tl" rotWithShape="0">
              <a:prstClr val="black">
                <a:alpha val="30000"/>
              </a:prst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hyperlink" Target="http://www.google.ca/imgres?imgurl=http://i.cbc.ca/1.1617639.1379066812!/httpImage/image.jpg_gen/derivatives/16x9_620/hi-homolka-852.jpg&amp;imgrefurl=http://www.cbc.ca/news/world/karla-homolka-a-mom-of-3-living-in-caribbean-ebook-says-1.1159838&amp;h=349&amp;w=620&amp;tbnid=IYvnUjoRtiRL7M:&amp;docid=uB8NjqipvdGh6M&amp;ei=rCFTVvW2FMO1esr4mJgP&amp;tbm=isch&amp;ved=0ahUKEwj1vL_k36bJAhXDmh4KHUo8BvMQMwgyKAEwAQ" TargetMode="External"/><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534" y="651858"/>
            <a:ext cx="7583488" cy="1679575"/>
          </a:xfrm>
        </p:spPr>
        <p:txBody>
          <a:bodyPr/>
          <a:lstStyle/>
          <a:p>
            <a:r>
              <a:rPr lang="en-US" dirty="0" smtClean="0"/>
              <a:t>Flow of litigation</a:t>
            </a:r>
            <a:br>
              <a:rPr lang="en-US" dirty="0" smtClean="0"/>
            </a:br>
            <a:r>
              <a:rPr lang="en-US" dirty="0" smtClean="0"/>
              <a:t>and </a:t>
            </a:r>
            <a:br>
              <a:rPr lang="en-US" dirty="0" smtClean="0"/>
            </a:br>
            <a:r>
              <a:rPr lang="en-US" dirty="0" smtClean="0"/>
              <a:t>Morality</a:t>
            </a:r>
            <a:endParaRPr lang="en-US" dirty="0"/>
          </a:p>
        </p:txBody>
      </p:sp>
      <p:sp>
        <p:nvSpPr>
          <p:cNvPr id="3" name="Subtitle 2"/>
          <p:cNvSpPr>
            <a:spLocks noGrp="1"/>
          </p:cNvSpPr>
          <p:nvPr>
            <p:ph type="subTitle" idx="1"/>
          </p:nvPr>
        </p:nvSpPr>
        <p:spPr>
          <a:xfrm>
            <a:off x="779464" y="5966368"/>
            <a:ext cx="7583487" cy="686724"/>
          </a:xfrm>
        </p:spPr>
        <p:txBody>
          <a:bodyPr>
            <a:normAutofit fontScale="70000" lnSpcReduction="20000"/>
          </a:bodyPr>
          <a:lstStyle/>
          <a:p>
            <a:endParaRPr lang="en-US" b="1" dirty="0" smtClean="0"/>
          </a:p>
          <a:p>
            <a:r>
              <a:rPr lang="en-US" b="1" dirty="0" smtClean="0"/>
              <a:t>Murder, Porn and Necessity</a:t>
            </a:r>
            <a:endParaRPr lang="en-US" b="1" dirty="0"/>
          </a:p>
        </p:txBody>
      </p:sp>
      <p:pic>
        <p:nvPicPr>
          <p:cNvPr id="6" name="Picture 5"/>
          <p:cNvPicPr>
            <a:picLocks noChangeAspect="1"/>
          </p:cNvPicPr>
          <p:nvPr/>
        </p:nvPicPr>
        <p:blipFill>
          <a:blip r:embed="rId2"/>
          <a:stretch>
            <a:fillRect/>
          </a:stretch>
        </p:blipFill>
        <p:spPr>
          <a:xfrm>
            <a:off x="2776334" y="2331433"/>
            <a:ext cx="3804013" cy="3705109"/>
          </a:xfrm>
          <a:prstGeom prst="rect">
            <a:avLst/>
          </a:prstGeom>
        </p:spPr>
      </p:pic>
    </p:spTree>
    <p:extLst>
      <p:ext uri="{BB962C8B-B14F-4D97-AF65-F5344CB8AC3E}">
        <p14:creationId xmlns:p14="http://schemas.microsoft.com/office/powerpoint/2010/main" val="170752693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79464" y="211648"/>
            <a:ext cx="7583488" cy="1019016"/>
          </a:xfrm>
        </p:spPr>
        <p:txBody>
          <a:bodyPr/>
          <a:lstStyle/>
          <a:p>
            <a:r>
              <a:rPr lang="en-US" dirty="0" smtClean="0"/>
              <a:t>Flow of litigation</a:t>
            </a:r>
            <a:endParaRPr lang="en-US" dirty="0"/>
          </a:p>
        </p:txBody>
      </p:sp>
      <p:sp>
        <p:nvSpPr>
          <p:cNvPr id="3" name="Subtitle 2"/>
          <p:cNvSpPr>
            <a:spLocks noGrp="1"/>
          </p:cNvSpPr>
          <p:nvPr>
            <p:ph type="subTitle" idx="1"/>
          </p:nvPr>
        </p:nvSpPr>
        <p:spPr>
          <a:xfrm>
            <a:off x="779465" y="5742502"/>
            <a:ext cx="7583487" cy="1752600"/>
          </a:xfrm>
        </p:spPr>
        <p:txBody>
          <a:bodyPr/>
          <a:lstStyle/>
          <a:p>
            <a:r>
              <a:rPr lang="en-US" b="1" dirty="0" smtClean="0"/>
              <a:t>Discretion, </a:t>
            </a:r>
            <a:r>
              <a:rPr lang="en-US" b="1" dirty="0"/>
              <a:t>C</a:t>
            </a:r>
            <a:r>
              <a:rPr lang="en-US" b="1" dirty="0" smtClean="0"/>
              <a:t>alculability, Plea bargain and Proportionality</a:t>
            </a:r>
            <a:endParaRPr lang="en-US" b="1" dirty="0"/>
          </a:p>
        </p:txBody>
      </p:sp>
      <p:pic>
        <p:nvPicPr>
          <p:cNvPr id="6" name="Picture 5"/>
          <p:cNvPicPr>
            <a:picLocks noChangeAspect="1"/>
          </p:cNvPicPr>
          <p:nvPr/>
        </p:nvPicPr>
        <p:blipFill>
          <a:blip r:embed="rId2"/>
          <a:stretch>
            <a:fillRect/>
          </a:stretch>
        </p:blipFill>
        <p:spPr>
          <a:xfrm>
            <a:off x="2953380" y="1485313"/>
            <a:ext cx="3011331" cy="4217962"/>
          </a:xfrm>
          <a:prstGeom prst="rect">
            <a:avLst/>
          </a:prstGeom>
        </p:spPr>
      </p:pic>
    </p:spTree>
    <p:extLst>
      <p:ext uri="{BB962C8B-B14F-4D97-AF65-F5344CB8AC3E}">
        <p14:creationId xmlns:p14="http://schemas.microsoft.com/office/powerpoint/2010/main" val="102358777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Flow of litigation (1)</a:t>
            </a:r>
            <a:endParaRPr lang="en-US" dirty="0"/>
          </a:p>
        </p:txBody>
      </p:sp>
      <p:sp>
        <p:nvSpPr>
          <p:cNvPr id="3" name="Content Placeholder 2"/>
          <p:cNvSpPr>
            <a:spLocks noGrp="1"/>
          </p:cNvSpPr>
          <p:nvPr>
            <p:ph idx="1"/>
          </p:nvPr>
        </p:nvSpPr>
        <p:spPr>
          <a:xfrm>
            <a:off x="482601" y="1232647"/>
            <a:ext cx="8188325" cy="5257800"/>
          </a:xfrm>
        </p:spPr>
        <p:txBody>
          <a:bodyPr>
            <a:normAutofit/>
          </a:bodyPr>
          <a:lstStyle/>
          <a:p>
            <a:pPr marL="457200" lvl="1" indent="0">
              <a:buNone/>
            </a:pPr>
            <a:r>
              <a:rPr lang="en-US" sz="2400" b="1" u="sng" dirty="0" smtClean="0"/>
              <a:t>***A high degree of “discretion” about the prosecution of crime:</a:t>
            </a:r>
          </a:p>
          <a:p>
            <a:pPr lvl="2"/>
            <a:r>
              <a:rPr lang="en-US" sz="2400" b="1" dirty="0" smtClean="0"/>
              <a:t>From a search warrant, judge of peace must decide from reasonable causes </a:t>
            </a:r>
          </a:p>
          <a:p>
            <a:pPr lvl="2"/>
            <a:r>
              <a:rPr lang="en-US" sz="2400" b="1" dirty="0" smtClean="0"/>
              <a:t>Police officer’s discretion to arrest</a:t>
            </a:r>
          </a:p>
          <a:p>
            <a:pPr lvl="2"/>
            <a:r>
              <a:rPr lang="en-US" sz="2400" b="1" dirty="0" smtClean="0"/>
              <a:t>At preliminary inquiry, judge must decide if sufficient evidences to go to trial or discharge</a:t>
            </a:r>
          </a:p>
          <a:p>
            <a:pPr lvl="2"/>
            <a:r>
              <a:rPr lang="en-US" sz="2400" b="1" dirty="0" smtClean="0"/>
              <a:t>The judge/jury must decide whether if Crown has proven case </a:t>
            </a:r>
            <a:r>
              <a:rPr lang="en-US" sz="2400" b="1" u="sng" dirty="0" smtClean="0"/>
              <a:t>beyond reasonable doubt</a:t>
            </a:r>
          </a:p>
          <a:p>
            <a:pPr lvl="1"/>
            <a:r>
              <a:rPr lang="en-US" sz="2400" b="1" u="sng" dirty="0" smtClean="0"/>
              <a:t>Hence a high degree of contingency in the process…  </a:t>
            </a:r>
          </a:p>
          <a:p>
            <a:endParaRPr lang="en-US" b="1" u="sng" dirty="0" smtClean="0"/>
          </a:p>
          <a:p>
            <a:endParaRPr lang="en-US" b="1" dirty="0"/>
          </a:p>
        </p:txBody>
      </p:sp>
    </p:spTree>
    <p:extLst>
      <p:ext uri="{BB962C8B-B14F-4D97-AF65-F5344CB8AC3E}">
        <p14:creationId xmlns:p14="http://schemas.microsoft.com/office/powerpoint/2010/main" val="343031908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Discretion v. transparency?</a:t>
            </a:r>
            <a:endParaRPr lang="en-US" dirty="0"/>
          </a:p>
        </p:txBody>
      </p:sp>
      <p:sp>
        <p:nvSpPr>
          <p:cNvPr id="3" name="Content Placeholder 2"/>
          <p:cNvSpPr>
            <a:spLocks noGrp="1"/>
          </p:cNvSpPr>
          <p:nvPr>
            <p:ph idx="1"/>
          </p:nvPr>
        </p:nvSpPr>
        <p:spPr/>
        <p:txBody>
          <a:bodyPr/>
          <a:lstStyle/>
          <a:p>
            <a:r>
              <a:rPr lang="en-US" b="1" dirty="0" smtClean="0"/>
              <a:t>In </a:t>
            </a:r>
            <a:r>
              <a:rPr lang="en-US" b="1" i="1" dirty="0"/>
              <a:t>R. v. </a:t>
            </a:r>
            <a:r>
              <a:rPr lang="en-US" b="1" i="1" dirty="0" err="1"/>
              <a:t>Jolivet</a:t>
            </a:r>
            <a:r>
              <a:rPr lang="en-US" b="1" dirty="0"/>
              <a:t> (2000), the Supreme Court of Canada enthusiastically approved the statement that </a:t>
            </a:r>
            <a:r>
              <a:rPr lang="en-US" b="1" u="sng" dirty="0"/>
              <a:t>"(a)s a general principle, we have recognized that for our system of criminal justice to function well, the Crown must possess a fair deal of discretion</a:t>
            </a:r>
            <a:r>
              <a:rPr lang="en-US" b="1" dirty="0"/>
              <a:t>." (</a:t>
            </a:r>
            <a:r>
              <a:rPr lang="en-US" b="1" dirty="0" err="1"/>
              <a:t>para</a:t>
            </a:r>
            <a:r>
              <a:rPr lang="en-US" b="1" dirty="0"/>
              <a:t>. 16)</a:t>
            </a:r>
            <a:r>
              <a:rPr lang="en-US" b="1" dirty="0" smtClean="0"/>
              <a:t>.</a:t>
            </a:r>
          </a:p>
          <a:p>
            <a:r>
              <a:rPr lang="en-US" b="1" dirty="0" smtClean="0"/>
              <a:t>Are we at risk of secrecy?</a:t>
            </a:r>
          </a:p>
          <a:p>
            <a:pPr lvl="1"/>
            <a:r>
              <a:rPr lang="en-US" b="1" dirty="0" smtClean="0"/>
              <a:t>https</a:t>
            </a:r>
            <a:r>
              <a:rPr lang="en-US" b="1" dirty="0"/>
              <a:t>://</a:t>
            </a:r>
            <a:r>
              <a:rPr lang="en-US" b="1" dirty="0" err="1"/>
              <a:t>www.youtube.com</a:t>
            </a:r>
            <a:r>
              <a:rPr lang="en-US" b="1" dirty="0"/>
              <a:t>/</a:t>
            </a:r>
            <a:r>
              <a:rPr lang="en-US" b="1" dirty="0" err="1"/>
              <a:t>watch?v</a:t>
            </a:r>
            <a:r>
              <a:rPr lang="en-US" b="1" dirty="0"/>
              <a:t>=sIzwueCR65g</a:t>
            </a:r>
          </a:p>
        </p:txBody>
      </p:sp>
    </p:spTree>
    <p:extLst>
      <p:ext uri="{BB962C8B-B14F-4D97-AF65-F5344CB8AC3E}">
        <p14:creationId xmlns:p14="http://schemas.microsoft.com/office/powerpoint/2010/main" val="1815902644"/>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Flow of </a:t>
            </a:r>
            <a:r>
              <a:rPr lang="en-US" dirty="0" smtClean="0"/>
              <a:t>litigation (2)</a:t>
            </a:r>
            <a:endParaRPr lang="en-US" dirty="0"/>
          </a:p>
        </p:txBody>
      </p:sp>
      <p:sp>
        <p:nvSpPr>
          <p:cNvPr id="3" name="Content Placeholder 2"/>
          <p:cNvSpPr>
            <a:spLocks noGrp="1"/>
          </p:cNvSpPr>
          <p:nvPr>
            <p:ph idx="1"/>
          </p:nvPr>
        </p:nvSpPr>
        <p:spPr>
          <a:xfrm>
            <a:off x="955675" y="1600200"/>
            <a:ext cx="7232650" cy="4800600"/>
          </a:xfrm>
        </p:spPr>
        <p:txBody>
          <a:bodyPr>
            <a:normAutofit fontScale="92500"/>
          </a:bodyPr>
          <a:lstStyle/>
          <a:p>
            <a:r>
              <a:rPr lang="en-US" b="1" u="sng" dirty="0" smtClean="0"/>
              <a:t>Plea Bargains</a:t>
            </a:r>
            <a:r>
              <a:rPr lang="en-US" b="1" dirty="0" smtClean="0"/>
              <a:t>: as a mean to control such contingency, when it comes to sentencing and outcomes…</a:t>
            </a:r>
          </a:p>
          <a:p>
            <a:r>
              <a:rPr lang="en-US" b="1" u="sng" dirty="0" smtClean="0"/>
              <a:t>When</a:t>
            </a:r>
            <a:r>
              <a:rPr lang="en-US" b="1" dirty="0" smtClean="0"/>
              <a:t>? Before the trial, or during </a:t>
            </a:r>
            <a:r>
              <a:rPr lang="en-US" b="1" dirty="0" smtClean="0"/>
              <a:t>trial, often when new </a:t>
            </a:r>
            <a:r>
              <a:rPr lang="en-US" b="1" dirty="0" smtClean="0"/>
              <a:t>evidence change the previous balance of power between Crown and Council </a:t>
            </a:r>
          </a:p>
          <a:p>
            <a:r>
              <a:rPr lang="en-US" b="1" u="sng" dirty="0" smtClean="0"/>
              <a:t>Definition</a:t>
            </a:r>
            <a:r>
              <a:rPr lang="en-US" b="1" dirty="0" smtClean="0"/>
              <a:t>: p. 74, Law Reform Commission of Canada: </a:t>
            </a:r>
          </a:p>
          <a:p>
            <a:pPr lvl="1"/>
            <a:r>
              <a:rPr lang="en-US" b="1" dirty="0" smtClean="0"/>
              <a:t>an agreement by the accused to plead guilty in return for the persecutor's agreeing to take or refrain from taking a particular course of action </a:t>
            </a:r>
            <a:endParaRPr lang="en-US" b="1" dirty="0"/>
          </a:p>
        </p:txBody>
      </p:sp>
    </p:spTree>
    <p:extLst>
      <p:ext uri="{BB962C8B-B14F-4D97-AF65-F5344CB8AC3E}">
        <p14:creationId xmlns:p14="http://schemas.microsoft.com/office/powerpoint/2010/main" val="206684995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Flow of litigation </a:t>
            </a:r>
            <a:r>
              <a:rPr lang="en-US" dirty="0" smtClean="0"/>
              <a:t>(3)</a:t>
            </a:r>
            <a:endParaRPr lang="en-US" dirty="0"/>
          </a:p>
        </p:txBody>
      </p:sp>
      <p:sp>
        <p:nvSpPr>
          <p:cNvPr id="3" name="Content Placeholder 2"/>
          <p:cNvSpPr>
            <a:spLocks noGrp="1"/>
          </p:cNvSpPr>
          <p:nvPr>
            <p:ph idx="1"/>
          </p:nvPr>
        </p:nvSpPr>
        <p:spPr>
          <a:xfrm>
            <a:off x="955674" y="1388533"/>
            <a:ext cx="7783723" cy="5211085"/>
          </a:xfrm>
        </p:spPr>
        <p:txBody>
          <a:bodyPr>
            <a:normAutofit fontScale="92500" lnSpcReduction="10000"/>
          </a:bodyPr>
          <a:lstStyle/>
          <a:p>
            <a:r>
              <a:rPr lang="en-US" b="1" u="sng" dirty="0" smtClean="0"/>
              <a:t>Subcategories of plea bargaining:</a:t>
            </a:r>
          </a:p>
          <a:p>
            <a:pPr lvl="1"/>
            <a:r>
              <a:rPr lang="en-US" b="1" u="sng" dirty="0" smtClean="0"/>
              <a:t>Charge bargaining: </a:t>
            </a:r>
          </a:p>
          <a:p>
            <a:pPr lvl="2"/>
            <a:r>
              <a:rPr lang="en-US" b="1" dirty="0" smtClean="0"/>
              <a:t>promises on the nature of the charges</a:t>
            </a:r>
          </a:p>
          <a:p>
            <a:pPr lvl="1"/>
            <a:r>
              <a:rPr lang="en-US" b="1" u="sng" dirty="0" smtClean="0"/>
              <a:t>Sentence bargaining: </a:t>
            </a:r>
          </a:p>
          <a:p>
            <a:pPr lvl="2"/>
            <a:r>
              <a:rPr lang="en-US" b="1" dirty="0" smtClean="0"/>
              <a:t>promises related to the ultimate sentence that may be meted by the court</a:t>
            </a:r>
          </a:p>
          <a:p>
            <a:pPr lvl="1"/>
            <a:r>
              <a:rPr lang="en-US" b="1" u="sng" dirty="0" smtClean="0"/>
              <a:t>Fact bargaining </a:t>
            </a:r>
          </a:p>
          <a:p>
            <a:pPr lvl="2"/>
            <a:r>
              <a:rPr lang="en-US" b="1" dirty="0" smtClean="0"/>
              <a:t>promises on the fact that the Crown might bring to the attention of the judges</a:t>
            </a:r>
          </a:p>
          <a:p>
            <a:r>
              <a:rPr lang="en-US" b="1" dirty="0" smtClean="0"/>
              <a:t>Crown or Police cannot enter a plea bargain without council, except if waived (R v. Burlingham (1994)), </a:t>
            </a:r>
          </a:p>
          <a:p>
            <a:pPr lvl="1"/>
            <a:r>
              <a:rPr lang="en-US" b="1" dirty="0" smtClean="0"/>
              <a:t>a right extended by the </a:t>
            </a:r>
            <a:r>
              <a:rPr lang="en-US" b="1" i="1" dirty="0" smtClean="0"/>
              <a:t>Charter of Rights and Freedoms</a:t>
            </a:r>
            <a:r>
              <a:rPr lang="en-US" b="1" dirty="0" smtClean="0"/>
              <a:t>, of accused having the right to retain and instruct council without delay </a:t>
            </a:r>
            <a:endParaRPr lang="en-US" b="1" dirty="0"/>
          </a:p>
        </p:txBody>
      </p:sp>
    </p:spTree>
    <p:extLst>
      <p:ext uri="{BB962C8B-B14F-4D97-AF65-F5344CB8AC3E}">
        <p14:creationId xmlns:p14="http://schemas.microsoft.com/office/powerpoint/2010/main" val="234866635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Flow of litigation </a:t>
            </a:r>
            <a:r>
              <a:rPr lang="en-US" dirty="0" smtClean="0"/>
              <a:t>(4)</a:t>
            </a:r>
            <a:endParaRPr lang="en-US" dirty="0"/>
          </a:p>
        </p:txBody>
      </p:sp>
      <p:sp>
        <p:nvSpPr>
          <p:cNvPr id="3" name="Content Placeholder 2"/>
          <p:cNvSpPr>
            <a:spLocks noGrp="1"/>
          </p:cNvSpPr>
          <p:nvPr>
            <p:ph idx="1"/>
          </p:nvPr>
        </p:nvSpPr>
        <p:spPr>
          <a:xfrm>
            <a:off x="955675" y="1405467"/>
            <a:ext cx="7232650" cy="5452533"/>
          </a:xfrm>
        </p:spPr>
        <p:txBody>
          <a:bodyPr>
            <a:normAutofit/>
          </a:bodyPr>
          <a:lstStyle/>
          <a:p>
            <a:pPr marL="0" indent="0">
              <a:buNone/>
            </a:pPr>
            <a:r>
              <a:rPr lang="en-US" sz="2800" b="1" dirty="0" smtClean="0"/>
              <a:t>Plea bargaining</a:t>
            </a:r>
            <a:endParaRPr lang="en-US" sz="2800" b="1" dirty="0"/>
          </a:p>
          <a:p>
            <a:r>
              <a:rPr lang="en-US" sz="2800" b="1" u="sng" dirty="0" smtClean="0"/>
              <a:t>Pros:</a:t>
            </a:r>
          </a:p>
          <a:p>
            <a:pPr lvl="1"/>
            <a:r>
              <a:rPr lang="en-US" sz="2800" b="1" dirty="0" smtClean="0"/>
              <a:t>Increase certainty for both Crown and Council </a:t>
            </a:r>
          </a:p>
          <a:p>
            <a:pPr lvl="1"/>
            <a:r>
              <a:rPr lang="en-US" sz="2800" b="1" dirty="0" smtClean="0"/>
              <a:t>Save the court time and costs, especially in lengthy trial</a:t>
            </a:r>
          </a:p>
          <a:p>
            <a:pPr lvl="1"/>
            <a:r>
              <a:rPr lang="en-US" sz="2800" b="1" dirty="0" smtClean="0"/>
              <a:t>Eliminates the need to call a jury and traumatized victim(s) or witness(</a:t>
            </a:r>
            <a:r>
              <a:rPr lang="en-US" sz="2800" b="1" dirty="0" err="1" smtClean="0"/>
              <a:t>es</a:t>
            </a:r>
            <a:r>
              <a:rPr lang="en-US" sz="2800" b="1" dirty="0" smtClean="0"/>
              <a:t>) to testify  </a:t>
            </a:r>
          </a:p>
        </p:txBody>
      </p:sp>
    </p:spTree>
    <p:extLst>
      <p:ext uri="{BB962C8B-B14F-4D97-AF65-F5344CB8AC3E}">
        <p14:creationId xmlns:p14="http://schemas.microsoft.com/office/powerpoint/2010/main" val="89812401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5907083" y="295464"/>
            <a:ext cx="3236917" cy="1822071"/>
          </a:xfrm>
          <a:prstGeom prst="rect">
            <a:avLst/>
          </a:prstGeom>
        </p:spPr>
      </p:pic>
      <p:sp>
        <p:nvSpPr>
          <p:cNvPr id="2" name="Title 1"/>
          <p:cNvSpPr>
            <a:spLocks noGrp="1"/>
          </p:cNvSpPr>
          <p:nvPr>
            <p:ph type="title"/>
          </p:nvPr>
        </p:nvSpPr>
        <p:spPr/>
        <p:txBody>
          <a:bodyPr/>
          <a:lstStyle/>
          <a:p>
            <a:r>
              <a:rPr lang="en-US" dirty="0" smtClean="0"/>
              <a:t>The Flow of litigation (5)</a:t>
            </a:r>
            <a:endParaRPr lang="en-US" dirty="0"/>
          </a:p>
        </p:txBody>
      </p:sp>
      <p:sp>
        <p:nvSpPr>
          <p:cNvPr id="3" name="Content Placeholder 2"/>
          <p:cNvSpPr>
            <a:spLocks noGrp="1"/>
          </p:cNvSpPr>
          <p:nvPr>
            <p:ph idx="1"/>
          </p:nvPr>
        </p:nvSpPr>
        <p:spPr>
          <a:xfrm>
            <a:off x="380439" y="1232647"/>
            <a:ext cx="8393096" cy="5446040"/>
          </a:xfrm>
        </p:spPr>
        <p:txBody>
          <a:bodyPr>
            <a:normAutofit lnSpcReduction="10000"/>
          </a:bodyPr>
          <a:lstStyle/>
          <a:p>
            <a:pPr marL="0" indent="0">
              <a:buNone/>
            </a:pPr>
            <a:r>
              <a:rPr lang="en-US" b="1" dirty="0"/>
              <a:t>Plea bargaining</a:t>
            </a:r>
            <a:r>
              <a:rPr lang="en-US" b="1" dirty="0" smtClean="0"/>
              <a:t>.</a:t>
            </a:r>
          </a:p>
          <a:p>
            <a:r>
              <a:rPr lang="en-US" b="1" u="sng" dirty="0" smtClean="0"/>
              <a:t>Cons</a:t>
            </a:r>
            <a:r>
              <a:rPr lang="en-US" b="1" u="sng" dirty="0"/>
              <a:t>/critiques: </a:t>
            </a:r>
          </a:p>
          <a:p>
            <a:pPr lvl="1"/>
            <a:r>
              <a:rPr lang="en-US" b="1" dirty="0"/>
              <a:t>The judge can overlook </a:t>
            </a:r>
            <a:r>
              <a:rPr lang="en-US" b="1" dirty="0" err="1" smtClean="0"/>
              <a:t>recomm</a:t>
            </a:r>
            <a:r>
              <a:rPr lang="en-US" b="1" dirty="0" smtClean="0"/>
              <a:t>. </a:t>
            </a:r>
            <a:r>
              <a:rPr lang="en-US" b="1" dirty="0"/>
              <a:t>made in sentencing by </a:t>
            </a:r>
            <a:r>
              <a:rPr lang="en-US" b="1" dirty="0" smtClean="0"/>
              <a:t>Crown</a:t>
            </a:r>
            <a:r>
              <a:rPr lang="en-US" b="1" dirty="0" smtClean="0">
                <a:hlinkClick r:id="rId4"/>
              </a:rPr>
              <a:t>…</a:t>
            </a:r>
            <a:r>
              <a:rPr lang="cs-CZ" dirty="0" smtClean="0">
                <a:hlinkClick r:id="rId4"/>
              </a:rPr>
              <a:t> </a:t>
            </a:r>
            <a:endParaRPr lang="cs-CZ" dirty="0">
              <a:hlinkClick r:id="rId4"/>
            </a:endParaRPr>
          </a:p>
          <a:p>
            <a:pPr lvl="1"/>
            <a:r>
              <a:rPr lang="en-US" b="1" dirty="0" smtClean="0"/>
              <a:t>The </a:t>
            </a:r>
            <a:r>
              <a:rPr lang="en-US" b="1" dirty="0"/>
              <a:t>Crown is divisible: a bargain </a:t>
            </a:r>
            <a:r>
              <a:rPr lang="en-US" b="1" dirty="0" smtClean="0"/>
              <a:t>at </a:t>
            </a:r>
            <a:r>
              <a:rPr lang="en-US" b="1" dirty="0"/>
              <a:t>a lower court </a:t>
            </a:r>
            <a:r>
              <a:rPr lang="en-US" b="1" u="sng" dirty="0"/>
              <a:t>is not binding on </a:t>
            </a:r>
            <a:r>
              <a:rPr lang="en-US" b="1" u="sng" dirty="0" smtClean="0"/>
              <a:t>appeal</a:t>
            </a:r>
            <a:r>
              <a:rPr lang="en-US" b="1" dirty="0" smtClean="0"/>
              <a:t>…</a:t>
            </a:r>
            <a:endParaRPr lang="en-US" b="1" dirty="0"/>
          </a:p>
          <a:p>
            <a:pPr lvl="1"/>
            <a:r>
              <a:rPr lang="en-US" b="1" dirty="0"/>
              <a:t>Potential to undermine the credibility of the court by </a:t>
            </a:r>
            <a:r>
              <a:rPr lang="en-US" b="1" u="sng" dirty="0"/>
              <a:t>not disclosing </a:t>
            </a:r>
            <a:r>
              <a:rPr lang="en-US" b="1" dirty="0"/>
              <a:t>how and why bargains are struck</a:t>
            </a:r>
          </a:p>
          <a:p>
            <a:pPr lvl="1"/>
            <a:r>
              <a:rPr lang="en-US" b="1" dirty="0"/>
              <a:t>The critique of offering cheap sentences to secure a </a:t>
            </a:r>
            <a:r>
              <a:rPr lang="en-US" b="1" dirty="0" smtClean="0"/>
              <a:t>win</a:t>
            </a:r>
            <a:r>
              <a:rPr lang="en-US" b="1" dirty="0" smtClean="0"/>
              <a:t>…</a:t>
            </a:r>
          </a:p>
          <a:p>
            <a:pPr lvl="2"/>
            <a:r>
              <a:rPr lang="en-US" b="1" dirty="0" err="1" smtClean="0"/>
              <a:t>Homolka</a:t>
            </a:r>
            <a:r>
              <a:rPr lang="en-US" b="1" dirty="0"/>
              <a:t>: https://</a:t>
            </a:r>
            <a:r>
              <a:rPr lang="en-US" b="1" dirty="0" err="1"/>
              <a:t>www.youtube.com</a:t>
            </a:r>
            <a:r>
              <a:rPr lang="en-US" b="1" dirty="0"/>
              <a:t>/</a:t>
            </a:r>
            <a:r>
              <a:rPr lang="en-US" b="1" dirty="0" err="1"/>
              <a:t>watch?v</a:t>
            </a:r>
            <a:r>
              <a:rPr lang="en-US" b="1" dirty="0"/>
              <a:t>=</a:t>
            </a:r>
            <a:r>
              <a:rPr lang="en-US" b="1" dirty="0" smtClean="0"/>
              <a:t>nAKvY1L6I8E</a:t>
            </a:r>
            <a:endParaRPr lang="en-US" b="1" dirty="0"/>
          </a:p>
          <a:p>
            <a:pPr lvl="1"/>
            <a:r>
              <a:rPr lang="en-US" b="1" dirty="0"/>
              <a:t>Turn the adversarial procedures into a merely administrative </a:t>
            </a:r>
            <a:r>
              <a:rPr lang="en-US" b="1" dirty="0" smtClean="0"/>
              <a:t>one…   </a:t>
            </a:r>
            <a:endParaRPr lang="en-US" b="1" dirty="0"/>
          </a:p>
          <a:p>
            <a:endParaRPr lang="en-US" dirty="0"/>
          </a:p>
        </p:txBody>
      </p:sp>
    </p:spTree>
    <p:extLst>
      <p:ext uri="{BB962C8B-B14F-4D97-AF65-F5344CB8AC3E}">
        <p14:creationId xmlns:p14="http://schemas.microsoft.com/office/powerpoint/2010/main" val="42477673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The Flow of </a:t>
            </a:r>
            <a:r>
              <a:rPr lang="en-US" sz="4000" dirty="0" smtClean="0"/>
              <a:t>litigation:</a:t>
            </a:r>
            <a:br>
              <a:rPr lang="en-US" sz="4000" dirty="0" smtClean="0"/>
            </a:br>
            <a:r>
              <a:rPr lang="en-US" sz="4000" dirty="0"/>
              <a:t>p</a:t>
            </a:r>
            <a:r>
              <a:rPr lang="en-US" sz="4000" dirty="0" smtClean="0"/>
              <a:t>roportionality in sentencing </a:t>
            </a:r>
            <a:endParaRPr lang="en-US" sz="4000" dirty="0"/>
          </a:p>
        </p:txBody>
      </p:sp>
      <p:sp>
        <p:nvSpPr>
          <p:cNvPr id="3" name="Content Placeholder 2"/>
          <p:cNvSpPr>
            <a:spLocks noGrp="1"/>
          </p:cNvSpPr>
          <p:nvPr>
            <p:ph idx="1"/>
          </p:nvPr>
        </p:nvSpPr>
        <p:spPr>
          <a:xfrm>
            <a:off x="955674" y="1439334"/>
            <a:ext cx="7609433" cy="5418666"/>
          </a:xfrm>
        </p:spPr>
        <p:txBody>
          <a:bodyPr>
            <a:normAutofit/>
          </a:bodyPr>
          <a:lstStyle/>
          <a:p>
            <a:r>
              <a:rPr lang="en-US" b="1" u="sng" dirty="0" smtClean="0"/>
              <a:t>Bill C-41 and the issue of discretionary power</a:t>
            </a:r>
          </a:p>
          <a:p>
            <a:pPr lvl="1"/>
            <a:r>
              <a:rPr lang="en-US" b="1" dirty="0"/>
              <a:t>I</a:t>
            </a:r>
            <a:r>
              <a:rPr lang="en-US" b="1" dirty="0" smtClean="0"/>
              <a:t>n 1994: the Parliament introduced Bill to address the disparity in sentencing</a:t>
            </a:r>
            <a:r>
              <a:rPr lang="en-US" b="1" dirty="0"/>
              <a:t> </a:t>
            </a:r>
            <a:r>
              <a:rPr lang="en-US" b="1" dirty="0" smtClean="0"/>
              <a:t>(see p. 76). In line with the article 718 of the Code:</a:t>
            </a:r>
          </a:p>
          <a:p>
            <a:pPr lvl="2"/>
            <a:r>
              <a:rPr lang="en-US" b="1" dirty="0" smtClean="0"/>
              <a:t>“A sentence must be proportionate to the gravity of the offence and the responsibility of the offender” p. 76</a:t>
            </a:r>
          </a:p>
          <a:p>
            <a:r>
              <a:rPr lang="en-US" b="1" u="sng" dirty="0" smtClean="0"/>
              <a:t>Conditional Sentence</a:t>
            </a:r>
            <a:r>
              <a:rPr lang="en-US" b="1" dirty="0" smtClean="0"/>
              <a:t>: serving the sentence in the community at certain conditions. </a:t>
            </a:r>
          </a:p>
          <a:p>
            <a:pPr lvl="1"/>
            <a:r>
              <a:rPr lang="en-US" b="1" dirty="0" smtClean="0"/>
              <a:t>The original sentence must have been less than 2 years</a:t>
            </a:r>
          </a:p>
          <a:p>
            <a:pPr lvl="1"/>
            <a:r>
              <a:rPr lang="en-US" b="1" dirty="0" smtClean="0"/>
              <a:t>Doesn’t represent a danger for the safety of the community</a:t>
            </a:r>
          </a:p>
        </p:txBody>
      </p:sp>
    </p:spTree>
    <p:extLst>
      <p:ext uri="{BB962C8B-B14F-4D97-AF65-F5344CB8AC3E}">
        <p14:creationId xmlns:p14="http://schemas.microsoft.com/office/powerpoint/2010/main" val="205806550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79463" y="448276"/>
            <a:ext cx="7583488" cy="910699"/>
          </a:xfrm>
        </p:spPr>
        <p:txBody>
          <a:bodyPr/>
          <a:lstStyle/>
          <a:p>
            <a:r>
              <a:rPr lang="en-US" dirty="0" smtClean="0"/>
              <a:t>Law and morality</a:t>
            </a:r>
            <a:endParaRPr lang="en-US" dirty="0"/>
          </a:p>
        </p:txBody>
      </p:sp>
      <p:sp>
        <p:nvSpPr>
          <p:cNvPr id="3" name="Subtitle 2"/>
          <p:cNvSpPr>
            <a:spLocks noGrp="1"/>
          </p:cNvSpPr>
          <p:nvPr>
            <p:ph type="subTitle" idx="1"/>
          </p:nvPr>
        </p:nvSpPr>
        <p:spPr>
          <a:xfrm>
            <a:off x="779464" y="5738912"/>
            <a:ext cx="7583487" cy="785993"/>
          </a:xfrm>
        </p:spPr>
        <p:txBody>
          <a:bodyPr/>
          <a:lstStyle/>
          <a:p>
            <a:r>
              <a:rPr lang="en-US" b="1" dirty="0" smtClean="0"/>
              <a:t>Morality, Tragic choices, Pornography</a:t>
            </a:r>
            <a:endParaRPr lang="en-US" b="1" dirty="0"/>
          </a:p>
        </p:txBody>
      </p:sp>
      <p:pic>
        <p:nvPicPr>
          <p:cNvPr id="4" name="Picture 3"/>
          <p:cNvPicPr>
            <a:picLocks noChangeAspect="1"/>
          </p:cNvPicPr>
          <p:nvPr/>
        </p:nvPicPr>
        <p:blipFill>
          <a:blip r:embed="rId2"/>
          <a:stretch>
            <a:fillRect/>
          </a:stretch>
        </p:blipFill>
        <p:spPr>
          <a:xfrm>
            <a:off x="1698965" y="1613089"/>
            <a:ext cx="5868006" cy="3890743"/>
          </a:xfrm>
          <a:prstGeom prst="rect">
            <a:avLst/>
          </a:prstGeom>
        </p:spPr>
      </p:pic>
    </p:spTree>
    <p:extLst>
      <p:ext uri="{BB962C8B-B14F-4D97-AF65-F5344CB8AC3E}">
        <p14:creationId xmlns:p14="http://schemas.microsoft.com/office/powerpoint/2010/main" val="3627749816"/>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Friedrich Nietzsche</a:t>
            </a:r>
          </a:p>
        </p:txBody>
      </p:sp>
      <p:sp>
        <p:nvSpPr>
          <p:cNvPr id="3" name="Content Placeholder 2"/>
          <p:cNvSpPr>
            <a:spLocks noGrp="1"/>
          </p:cNvSpPr>
          <p:nvPr>
            <p:ph idx="1"/>
          </p:nvPr>
        </p:nvSpPr>
        <p:spPr/>
        <p:txBody>
          <a:bodyPr>
            <a:normAutofit lnSpcReduction="10000"/>
          </a:bodyPr>
          <a:lstStyle/>
          <a:p>
            <a:pPr marL="0" indent="0" algn="r">
              <a:lnSpc>
                <a:spcPct val="110000"/>
              </a:lnSpc>
              <a:buNone/>
            </a:pPr>
            <a:r>
              <a:rPr lang="en-US" b="1" u="sng" dirty="0"/>
              <a:t>“There is no such thing as moral phenomena, but only a moral interpretation of phenomena</a:t>
            </a:r>
            <a:r>
              <a:rPr lang="en-US" b="1" u="sng" dirty="0" smtClean="0"/>
              <a:t>”, </a:t>
            </a:r>
          </a:p>
          <a:p>
            <a:pPr marL="0" indent="0" algn="r">
              <a:lnSpc>
                <a:spcPct val="110000"/>
              </a:lnSpc>
              <a:buNone/>
            </a:pPr>
            <a:r>
              <a:rPr lang="en-US" b="1" dirty="0" smtClean="0"/>
              <a:t>“All </a:t>
            </a:r>
            <a:r>
              <a:rPr lang="en-US" b="1" dirty="0"/>
              <a:t>things are subject to interpretation whichever interpretation prevails at a given time is a function of power and not truth</a:t>
            </a:r>
            <a:r>
              <a:rPr lang="en-US" b="1" dirty="0" smtClean="0"/>
              <a:t>.”</a:t>
            </a:r>
          </a:p>
          <a:p>
            <a:pPr marL="0" indent="0" algn="r">
              <a:lnSpc>
                <a:spcPct val="110000"/>
              </a:lnSpc>
              <a:buNone/>
            </a:pPr>
            <a:r>
              <a:rPr lang="en-US" b="1" u="sng" dirty="0" smtClean="0"/>
              <a:t>“What </a:t>
            </a:r>
            <a:r>
              <a:rPr lang="en-US" b="1" u="sng" dirty="0"/>
              <a:t>are man's truths ultimately? </a:t>
            </a:r>
            <a:r>
              <a:rPr lang="en-US" b="1" u="sng" dirty="0" smtClean="0"/>
              <a:t>Merely </a:t>
            </a:r>
            <a:r>
              <a:rPr lang="en-US" b="1" u="sng" dirty="0"/>
              <a:t>his </a:t>
            </a:r>
            <a:r>
              <a:rPr lang="en-US" b="1" i="1" u="sng" dirty="0"/>
              <a:t>irrefutable</a:t>
            </a:r>
            <a:r>
              <a:rPr lang="en-US" b="1" u="sng" dirty="0"/>
              <a:t> errors</a:t>
            </a:r>
            <a:r>
              <a:rPr lang="en-US" b="1" u="sng" dirty="0" smtClean="0"/>
              <a:t>.”</a:t>
            </a:r>
          </a:p>
          <a:p>
            <a:pPr marL="0" indent="0" algn="r">
              <a:lnSpc>
                <a:spcPct val="110000"/>
              </a:lnSpc>
              <a:buNone/>
            </a:pPr>
            <a:r>
              <a:rPr lang="en-US" b="1" dirty="0" smtClean="0"/>
              <a:t>“In </a:t>
            </a:r>
            <a:r>
              <a:rPr lang="en-US" b="1" dirty="0"/>
              <a:t>heaven, all the interesting people are missing</a:t>
            </a:r>
            <a:r>
              <a:rPr lang="en-US" b="1" dirty="0" smtClean="0"/>
              <a:t>.”</a:t>
            </a:r>
            <a:endParaRPr lang="en-US" b="1" dirty="0"/>
          </a:p>
        </p:txBody>
      </p:sp>
    </p:spTree>
    <p:extLst>
      <p:ext uri="{BB962C8B-B14F-4D97-AF65-F5344CB8AC3E}">
        <p14:creationId xmlns:p14="http://schemas.microsoft.com/office/powerpoint/2010/main" val="352657355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3"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100"/>
                                        <p:tgtEl>
                                          <p:spTgt spid="3">
                                            <p:txEl>
                                              <p:pRg st="1" end="1"/>
                                            </p:txEl>
                                          </p:spTgt>
                                        </p:tgtEl>
                                      </p:cBhvr>
                                    </p:animEffect>
                                    <p:anim calcmode="lin" valueType="num">
                                      <p:cBhvr>
                                        <p:cTn id="12"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3"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4"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5"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7"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1000"/>
                                        <p:tgtEl>
                                          <p:spTgt spid="3">
                                            <p:txEl>
                                              <p:pRg st="2" end="2"/>
                                            </p:txEl>
                                          </p:spTgt>
                                        </p:tgtEl>
                                      </p:cBhvr>
                                    </p:animEffect>
                                    <p:anim calcmode="lin" valueType="num">
                                      <p:cBhvr>
                                        <p:cTn id="2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Scale>
                                      <p:cBhvr>
                                        <p:cTn id="28" dur="10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3">
                                            <p:txEl>
                                              <p:pRg st="3" end="3"/>
                                            </p:txEl>
                                          </p:spTgt>
                                        </p:tgtEl>
                                        <p:attrNameLst>
                                          <p:attrName>ppt_x</p:attrName>
                                          <p:attrName>ppt_y</p:attrName>
                                        </p:attrNameLst>
                                      </p:cBhvr>
                                    </p:animMotion>
                                    <p:animEffect transition="in" filter="fade">
                                      <p:cBhvr>
                                        <p:cTn id="3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9463" y="326713"/>
            <a:ext cx="7583488" cy="1143000"/>
          </a:xfrm>
        </p:spPr>
        <p:txBody>
          <a:bodyPr/>
          <a:lstStyle/>
          <a:p>
            <a:r>
              <a:rPr lang="en-US" sz="3600" dirty="0">
                <a:cs typeface="Times New Roman" pitchFamily="18" charset="0"/>
              </a:rPr>
              <a:t>Introduction to Legal Studies</a:t>
            </a:r>
            <a:br>
              <a:rPr lang="en-US" sz="3600" dirty="0">
                <a:cs typeface="Times New Roman" pitchFamily="18" charset="0"/>
              </a:rPr>
            </a:br>
            <a:r>
              <a:rPr lang="en-US" sz="3600" dirty="0">
                <a:cs typeface="Times New Roman" pitchFamily="18" charset="0"/>
              </a:rPr>
              <a:t>Law, Morality and Justice</a:t>
            </a:r>
            <a:endParaRPr lang="en-US" sz="3600" dirty="0"/>
          </a:p>
        </p:txBody>
      </p:sp>
      <p:sp>
        <p:nvSpPr>
          <p:cNvPr id="3" name="Content Placeholder 2"/>
          <p:cNvSpPr>
            <a:spLocks noGrp="1"/>
          </p:cNvSpPr>
          <p:nvPr>
            <p:ph idx="1"/>
          </p:nvPr>
        </p:nvSpPr>
        <p:spPr>
          <a:xfrm>
            <a:off x="955675" y="2108200"/>
            <a:ext cx="7232650" cy="4291013"/>
          </a:xfrm>
        </p:spPr>
        <p:txBody>
          <a:bodyPr/>
          <a:lstStyle/>
          <a:p>
            <a:pPr marL="274320" indent="-274320">
              <a:buNone/>
              <a:defRPr/>
            </a:pPr>
            <a:r>
              <a:rPr lang="en-US" b="1" u="sng" dirty="0"/>
              <a:t>Today: Law, Morality and </a:t>
            </a:r>
            <a:r>
              <a:rPr lang="en-US" b="1" u="sng" dirty="0" smtClean="0"/>
              <a:t>Justice:</a:t>
            </a:r>
            <a:endParaRPr lang="en-US" b="1" u="sng" dirty="0"/>
          </a:p>
          <a:p>
            <a:pPr marL="274320" indent="-274320">
              <a:buFont typeface="Wingdings 2"/>
              <a:buChar char=""/>
              <a:defRPr/>
            </a:pPr>
            <a:r>
              <a:rPr lang="en-US" b="1" dirty="0"/>
              <a:t>Law reflects the dominant </a:t>
            </a:r>
            <a:r>
              <a:rPr lang="en-US" b="1" u="sng" dirty="0"/>
              <a:t>normative</a:t>
            </a:r>
            <a:r>
              <a:rPr lang="en-US" b="1" dirty="0"/>
              <a:t> positions in </a:t>
            </a:r>
            <a:r>
              <a:rPr lang="en-US" b="1" dirty="0" smtClean="0"/>
              <a:t>society… (</a:t>
            </a:r>
            <a:r>
              <a:rPr lang="en-US" b="1" dirty="0" err="1" smtClean="0"/>
              <a:t>Homolka</a:t>
            </a:r>
            <a:r>
              <a:rPr lang="en-US" b="1" dirty="0" smtClean="0"/>
              <a:t> depicted as women, the passive player in crime?)</a:t>
            </a:r>
            <a:endParaRPr lang="en-US" b="1" dirty="0"/>
          </a:p>
          <a:p>
            <a:pPr marL="274320" indent="-274320">
              <a:buFont typeface="Wingdings 2"/>
              <a:buChar char=""/>
              <a:defRPr/>
            </a:pPr>
            <a:r>
              <a:rPr lang="en-US" b="1" dirty="0"/>
              <a:t>Normative positions about </a:t>
            </a:r>
            <a:r>
              <a:rPr lang="en-US" b="1" dirty="0" smtClean="0"/>
              <a:t>“right</a:t>
            </a:r>
            <a:r>
              <a:rPr lang="en-US" b="1" dirty="0" smtClean="0"/>
              <a:t>”</a:t>
            </a:r>
            <a:r>
              <a:rPr lang="en-US" b="1" dirty="0" smtClean="0"/>
              <a:t> </a:t>
            </a:r>
            <a:r>
              <a:rPr lang="en-US" b="1" dirty="0"/>
              <a:t>&amp; </a:t>
            </a:r>
            <a:r>
              <a:rPr lang="en-US" b="1" dirty="0" smtClean="0"/>
              <a:t>“wrong” </a:t>
            </a:r>
            <a:r>
              <a:rPr lang="en-US" b="1" dirty="0"/>
              <a:t>reflect moral positions in </a:t>
            </a:r>
            <a:r>
              <a:rPr lang="en-US" b="1" dirty="0" smtClean="0"/>
              <a:t>society</a:t>
            </a:r>
            <a:endParaRPr lang="en-US" b="1" dirty="0"/>
          </a:p>
        </p:txBody>
      </p:sp>
    </p:spTree>
    <p:extLst>
      <p:ext uri="{BB962C8B-B14F-4D97-AF65-F5344CB8AC3E}">
        <p14:creationId xmlns:p14="http://schemas.microsoft.com/office/powerpoint/2010/main" val="87907819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Does </a:t>
            </a:r>
            <a:r>
              <a:rPr lang="en-US" dirty="0" err="1" smtClean="0"/>
              <a:t>Rihanna</a:t>
            </a:r>
            <a:r>
              <a:rPr lang="en-US" dirty="0" smtClean="0"/>
              <a:t> went to far?</a:t>
            </a:r>
            <a:endParaRPr lang="en-US" dirty="0"/>
          </a:p>
        </p:txBody>
      </p:sp>
      <p:pic>
        <p:nvPicPr>
          <p:cNvPr id="4" name="Content Placeholder 3" descr="rihann-amfar-gala-1414677422.jpg"/>
          <p:cNvPicPr>
            <a:picLocks noGrp="1" noChangeAspect="1"/>
          </p:cNvPicPr>
          <p:nvPr>
            <p:ph idx="1"/>
          </p:nvPr>
        </p:nvPicPr>
        <p:blipFill rotWithShape="1">
          <a:blip r:embed="rId2">
            <a:extLst>
              <a:ext uri="{28A0092B-C50C-407E-A947-70E740481C1C}">
                <a14:useLocalDpi xmlns:a14="http://schemas.microsoft.com/office/drawing/2010/main" val="0"/>
              </a:ext>
            </a:extLst>
          </a:blip>
          <a:srcRect l="-62445" r="-55349"/>
          <a:stretch/>
        </p:blipFill>
        <p:spPr>
          <a:xfrm>
            <a:off x="509388" y="1419542"/>
            <a:ext cx="8078697" cy="5404010"/>
          </a:xfrm>
        </p:spPr>
      </p:pic>
    </p:spTree>
    <p:extLst>
      <p:ext uri="{BB962C8B-B14F-4D97-AF65-F5344CB8AC3E}">
        <p14:creationId xmlns:p14="http://schemas.microsoft.com/office/powerpoint/2010/main" val="3648499032"/>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“Moral” reaction</a:t>
            </a:r>
            <a:endParaRPr lang="en-US" dirty="0"/>
          </a:p>
        </p:txBody>
      </p:sp>
      <p:sp>
        <p:nvSpPr>
          <p:cNvPr id="3" name="Content Placeholder 2"/>
          <p:cNvSpPr>
            <a:spLocks noGrp="1"/>
          </p:cNvSpPr>
          <p:nvPr>
            <p:ph idx="1"/>
          </p:nvPr>
        </p:nvSpPr>
        <p:spPr>
          <a:xfrm>
            <a:off x="779463" y="1232647"/>
            <a:ext cx="7709028" cy="4974514"/>
          </a:xfrm>
        </p:spPr>
        <p:txBody>
          <a:bodyPr>
            <a:normAutofit lnSpcReduction="10000"/>
          </a:bodyPr>
          <a:lstStyle/>
          <a:p>
            <a:pPr marL="0" indent="0">
              <a:buNone/>
            </a:pPr>
            <a:r>
              <a:rPr lang="en-US" b="1" dirty="0" smtClean="0"/>
              <a:t>On MTV: enter </a:t>
            </a:r>
            <a:r>
              <a:rPr lang="en-US" b="1" dirty="0"/>
              <a:t>your comment </a:t>
            </a:r>
            <a:r>
              <a:rPr lang="en-US" b="1" dirty="0" smtClean="0"/>
              <a:t>here. </a:t>
            </a:r>
            <a:r>
              <a:rPr lang="en-US" b="1" dirty="0"/>
              <a:t>C</a:t>
            </a:r>
            <a:r>
              <a:rPr lang="en-US" b="1" dirty="0" smtClean="0"/>
              <a:t>hoose </a:t>
            </a:r>
            <a:r>
              <a:rPr lang="en-US" b="1" dirty="0"/>
              <a:t>a reaction</a:t>
            </a:r>
          </a:p>
          <a:p>
            <a:r>
              <a:rPr lang="en-US" b="1" dirty="0" err="1" smtClean="0"/>
              <a:t>Sickk</a:t>
            </a:r>
            <a:r>
              <a:rPr lang="en-US" b="1" dirty="0" smtClean="0"/>
              <a:t>: </a:t>
            </a:r>
            <a:r>
              <a:rPr lang="en-US" b="1" dirty="0"/>
              <a:t>37 </a:t>
            </a:r>
            <a:endParaRPr lang="en-US" b="1" dirty="0" smtClean="0"/>
          </a:p>
          <a:p>
            <a:r>
              <a:rPr lang="en-US" b="1" dirty="0" err="1" smtClean="0"/>
              <a:t>Adorbs</a:t>
            </a:r>
            <a:r>
              <a:rPr lang="en-US" b="1" dirty="0" smtClean="0"/>
              <a:t>: </a:t>
            </a:r>
            <a:r>
              <a:rPr lang="en-US" b="1" dirty="0"/>
              <a:t>61 </a:t>
            </a:r>
            <a:endParaRPr lang="en-US" b="1" dirty="0" smtClean="0"/>
          </a:p>
          <a:p>
            <a:r>
              <a:rPr lang="en-US" b="1" dirty="0" err="1" smtClean="0"/>
              <a:t>Wtf</a:t>
            </a:r>
            <a:r>
              <a:rPr lang="en-US" b="1" dirty="0" smtClean="0"/>
              <a:t>: </a:t>
            </a:r>
            <a:r>
              <a:rPr lang="en-US" b="1" dirty="0"/>
              <a:t>110 </a:t>
            </a:r>
            <a:endParaRPr lang="en-US" b="1" dirty="0" smtClean="0"/>
          </a:p>
          <a:p>
            <a:r>
              <a:rPr lang="en-US" b="1" dirty="0" err="1" smtClean="0"/>
              <a:t>Lmao</a:t>
            </a:r>
            <a:r>
              <a:rPr lang="en-US" b="1" dirty="0" smtClean="0"/>
              <a:t>: </a:t>
            </a:r>
            <a:r>
              <a:rPr lang="en-US" b="1" dirty="0"/>
              <a:t>29 </a:t>
            </a:r>
            <a:endParaRPr lang="en-US" b="1" dirty="0" smtClean="0"/>
          </a:p>
          <a:p>
            <a:r>
              <a:rPr lang="en-US" b="1" dirty="0" smtClean="0"/>
              <a:t>feel that: </a:t>
            </a:r>
            <a:r>
              <a:rPr lang="en-US" b="1" dirty="0"/>
              <a:t>16 </a:t>
            </a:r>
            <a:endParaRPr lang="en-US" b="1" dirty="0" smtClean="0"/>
          </a:p>
          <a:p>
            <a:r>
              <a:rPr lang="en-US" b="1" dirty="0" err="1" smtClean="0"/>
              <a:t>i</a:t>
            </a:r>
            <a:r>
              <a:rPr lang="en-US" b="1" dirty="0" smtClean="0"/>
              <a:t> </a:t>
            </a:r>
            <a:r>
              <a:rPr lang="en-US" b="1" dirty="0"/>
              <a:t>can't </a:t>
            </a:r>
            <a:r>
              <a:rPr lang="en-US" b="1" dirty="0" smtClean="0"/>
              <a:t>even: </a:t>
            </a:r>
            <a:r>
              <a:rPr lang="en-US" b="1" dirty="0"/>
              <a:t>77 </a:t>
            </a:r>
            <a:endParaRPr lang="en-US" b="1" dirty="0" smtClean="0"/>
          </a:p>
          <a:p>
            <a:r>
              <a:rPr lang="en-US" b="1" dirty="0" smtClean="0"/>
              <a:t>Sad: </a:t>
            </a:r>
            <a:r>
              <a:rPr lang="en-US" b="1" dirty="0"/>
              <a:t>32</a:t>
            </a:r>
          </a:p>
          <a:p>
            <a:endParaRPr lang="en-US" dirty="0"/>
          </a:p>
        </p:txBody>
      </p:sp>
    </p:spTree>
    <p:extLst>
      <p:ext uri="{BB962C8B-B14F-4D97-AF65-F5344CB8AC3E}">
        <p14:creationId xmlns:p14="http://schemas.microsoft.com/office/powerpoint/2010/main" val="177506090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legal question</a:t>
            </a:r>
            <a:endParaRPr lang="en-US" dirty="0"/>
          </a:p>
        </p:txBody>
      </p:sp>
      <p:sp>
        <p:nvSpPr>
          <p:cNvPr id="3" name="Content Placeholder 2"/>
          <p:cNvSpPr>
            <a:spLocks noGrp="1"/>
          </p:cNvSpPr>
          <p:nvPr>
            <p:ph idx="1"/>
          </p:nvPr>
        </p:nvSpPr>
        <p:spPr>
          <a:xfrm>
            <a:off x="779463" y="1238977"/>
            <a:ext cx="7883318" cy="5049227"/>
          </a:xfrm>
        </p:spPr>
        <p:txBody>
          <a:bodyPr>
            <a:normAutofit/>
          </a:bodyPr>
          <a:lstStyle/>
          <a:p>
            <a:r>
              <a:rPr lang="en-US" b="1" dirty="0"/>
              <a:t>S</a:t>
            </a:r>
            <a:r>
              <a:rPr lang="en-US" b="1" dirty="0" smtClean="0"/>
              <a:t>hould </a:t>
            </a:r>
            <a:r>
              <a:rPr lang="en-US" b="1" dirty="0" err="1" smtClean="0"/>
              <a:t>Rihanna</a:t>
            </a:r>
            <a:r>
              <a:rPr lang="en-US" b="1" dirty="0" smtClean="0"/>
              <a:t> get sued over this?</a:t>
            </a:r>
          </a:p>
          <a:p>
            <a:r>
              <a:rPr lang="en-US" b="1" dirty="0" smtClean="0"/>
              <a:t>Or get punished? </a:t>
            </a:r>
          </a:p>
          <a:p>
            <a:r>
              <a:rPr lang="en-US" b="1" dirty="0" smtClean="0"/>
              <a:t>If so, how would you formulate the accusation?</a:t>
            </a:r>
          </a:p>
          <a:p>
            <a:r>
              <a:rPr lang="en-US" b="1" dirty="0" smtClean="0"/>
              <a:t>What would be the ground of your accusation?</a:t>
            </a:r>
          </a:p>
          <a:p>
            <a:pPr lvl="1"/>
            <a:r>
              <a:rPr lang="en-US" sz="2400" b="1" dirty="0" smtClean="0"/>
              <a:t>Your feelings (subjective?)</a:t>
            </a:r>
          </a:p>
          <a:p>
            <a:pPr lvl="1"/>
            <a:r>
              <a:rPr lang="en-US" sz="2400" b="1" dirty="0" smtClean="0"/>
              <a:t>Your religion (dogmas?)</a:t>
            </a:r>
          </a:p>
          <a:p>
            <a:pPr lvl="1"/>
            <a:r>
              <a:rPr lang="en-US" sz="2400" b="1" dirty="0" smtClean="0"/>
              <a:t>Adherence to the majority (what about slavery, rights of women to vote?)  </a:t>
            </a:r>
            <a:endParaRPr lang="en-US" sz="2400" b="1" dirty="0"/>
          </a:p>
        </p:txBody>
      </p:sp>
    </p:spTree>
    <p:extLst>
      <p:ext uri="{BB962C8B-B14F-4D97-AF65-F5344CB8AC3E}">
        <p14:creationId xmlns:p14="http://schemas.microsoft.com/office/powerpoint/2010/main" val="426699344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Homosexuality and the “truth” of </a:t>
            </a:r>
            <a:r>
              <a:rPr lang="en-US" sz="4000" dirty="0" smtClean="0"/>
              <a:t>medicine, of Law</a:t>
            </a:r>
            <a:endParaRPr lang="en-US" sz="4000" dirty="0"/>
          </a:p>
        </p:txBody>
      </p:sp>
      <p:sp>
        <p:nvSpPr>
          <p:cNvPr id="3" name="Content Placeholder 2"/>
          <p:cNvSpPr>
            <a:spLocks noGrp="1"/>
          </p:cNvSpPr>
          <p:nvPr>
            <p:ph idx="1"/>
          </p:nvPr>
        </p:nvSpPr>
        <p:spPr/>
        <p:txBody>
          <a:bodyPr>
            <a:normAutofit/>
          </a:bodyPr>
          <a:lstStyle/>
          <a:p>
            <a:r>
              <a:rPr lang="en-US" b="1" dirty="0" smtClean="0"/>
              <a:t>In </a:t>
            </a:r>
            <a:r>
              <a:rPr lang="en-US" b="1" dirty="0"/>
              <a:t>1952, the APA listed homosexuality in the DSM as a sociopathic personality </a:t>
            </a:r>
            <a:r>
              <a:rPr lang="en-US" b="1" dirty="0" smtClean="0"/>
              <a:t>disturbance…</a:t>
            </a:r>
          </a:p>
          <a:p>
            <a:r>
              <a:rPr lang="en-US" b="1" dirty="0"/>
              <a:t>T</a:t>
            </a:r>
            <a:r>
              <a:rPr lang="en-US" b="1" dirty="0" smtClean="0"/>
              <a:t>he </a:t>
            </a:r>
            <a:r>
              <a:rPr lang="en-US" b="1" dirty="0"/>
              <a:t>seventh printing of the DSM-II, in 1974, no longer listed homosexuality as a category of disorder. </a:t>
            </a:r>
            <a:r>
              <a:rPr lang="en-US" b="1" dirty="0" smtClean="0"/>
              <a:t>	</a:t>
            </a:r>
          </a:p>
          <a:p>
            <a:pPr lvl="1"/>
            <a:r>
              <a:rPr lang="en-US" b="1" dirty="0" smtClean="0"/>
              <a:t>After </a:t>
            </a:r>
            <a:r>
              <a:rPr lang="en-US" b="1" dirty="0"/>
              <a:t>a vote by the APA trustees in 1973, and confirmed by the wider APA membership in 1974, the diagnosis was replaced with the category of “sexual orientation disturbance”.</a:t>
            </a:r>
          </a:p>
        </p:txBody>
      </p:sp>
    </p:spTree>
    <p:extLst>
      <p:ext uri="{BB962C8B-B14F-4D97-AF65-F5344CB8AC3E}">
        <p14:creationId xmlns:p14="http://schemas.microsoft.com/office/powerpoint/2010/main" val="82465489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Knowledge production: Truth, Freedom, Power</a:t>
            </a:r>
            <a:endParaRPr lang="en-US" dirty="0"/>
          </a:p>
        </p:txBody>
      </p:sp>
      <p:sp>
        <p:nvSpPr>
          <p:cNvPr id="3" name="Content Placeholder 2"/>
          <p:cNvSpPr>
            <a:spLocks noGrp="1"/>
          </p:cNvSpPr>
          <p:nvPr>
            <p:ph idx="1"/>
          </p:nvPr>
        </p:nvSpPr>
        <p:spPr>
          <a:xfrm>
            <a:off x="532399" y="1600200"/>
            <a:ext cx="8188325" cy="5257800"/>
          </a:xfrm>
        </p:spPr>
        <p:txBody>
          <a:bodyPr>
            <a:normAutofit fontScale="92500" lnSpcReduction="10000"/>
          </a:bodyPr>
          <a:lstStyle/>
          <a:p>
            <a:r>
              <a:rPr lang="en-US" b="1" dirty="0" smtClean="0"/>
              <a:t>We often assume that knowledge production appeals to our access to </a:t>
            </a:r>
            <a:r>
              <a:rPr lang="en-US" b="1" u="sng" dirty="0" smtClean="0"/>
              <a:t>OBJECTIVITY</a:t>
            </a:r>
            <a:r>
              <a:rPr lang="en-US" b="1" dirty="0" smtClean="0"/>
              <a:t>.</a:t>
            </a:r>
          </a:p>
          <a:p>
            <a:r>
              <a:rPr lang="en-US" b="1" dirty="0" smtClean="0"/>
              <a:t>A “fact” needs to be confirmed, verified. </a:t>
            </a:r>
          </a:p>
          <a:p>
            <a:r>
              <a:rPr lang="en-US" b="1" dirty="0" smtClean="0"/>
              <a:t>But moreover a fact needs to be understood as “true.” Independent from bias? Not tainted by personal preferences? By relations of power? </a:t>
            </a:r>
          </a:p>
          <a:p>
            <a:r>
              <a:rPr lang="en-US" b="1" dirty="0" smtClean="0"/>
              <a:t>It often gets blurry when two competitive interpretations of a “fact” is occurring.</a:t>
            </a:r>
          </a:p>
          <a:p>
            <a:r>
              <a:rPr lang="en-US" b="1" dirty="0" smtClean="0"/>
              <a:t>LAW: it get often dramatic when this fact is associated with a “wrong” in need of redress: </a:t>
            </a:r>
          </a:p>
          <a:p>
            <a:pPr lvl="1"/>
            <a:r>
              <a:rPr lang="en-US" b="1" dirty="0" smtClean="0"/>
              <a:t>is the truth lying with </a:t>
            </a:r>
            <a:r>
              <a:rPr lang="en-US" b="1" u="sng" dirty="0" smtClean="0"/>
              <a:t>observable effects </a:t>
            </a:r>
            <a:r>
              <a:rPr lang="en-US" b="1" dirty="0" smtClean="0"/>
              <a:t>of that “wrong” </a:t>
            </a:r>
          </a:p>
          <a:p>
            <a:pPr lvl="1"/>
            <a:r>
              <a:rPr lang="en-US" b="1" dirty="0" smtClean="0"/>
              <a:t>or the </a:t>
            </a:r>
            <a:r>
              <a:rPr lang="en-US" b="1" u="sng" dirty="0" smtClean="0"/>
              <a:t>intent</a:t>
            </a:r>
            <a:r>
              <a:rPr lang="en-US" b="1" dirty="0" smtClean="0"/>
              <a:t> of the person causing it?</a:t>
            </a:r>
            <a:endParaRPr lang="en-US" b="1" dirty="0"/>
          </a:p>
        </p:txBody>
      </p:sp>
    </p:spTree>
    <p:extLst>
      <p:ext uri="{BB962C8B-B14F-4D97-AF65-F5344CB8AC3E}">
        <p14:creationId xmlns:p14="http://schemas.microsoft.com/office/powerpoint/2010/main" val="1423523461"/>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Facts and “norms”</a:t>
            </a:r>
            <a:endParaRPr lang="en-US" dirty="0"/>
          </a:p>
        </p:txBody>
      </p:sp>
      <p:sp>
        <p:nvSpPr>
          <p:cNvPr id="3" name="Content Placeholder 2"/>
          <p:cNvSpPr>
            <a:spLocks noGrp="1"/>
          </p:cNvSpPr>
          <p:nvPr>
            <p:ph idx="1"/>
          </p:nvPr>
        </p:nvSpPr>
        <p:spPr>
          <a:xfrm>
            <a:off x="779463" y="1263881"/>
            <a:ext cx="7858419" cy="5257800"/>
          </a:xfrm>
        </p:spPr>
        <p:txBody>
          <a:bodyPr>
            <a:normAutofit fontScale="92500" lnSpcReduction="10000"/>
          </a:bodyPr>
          <a:lstStyle/>
          <a:p>
            <a:r>
              <a:rPr lang="en-US" b="1" dirty="0" smtClean="0"/>
              <a:t>“Social facts” and “norms” are more readily recognized as “social </a:t>
            </a:r>
            <a:r>
              <a:rPr lang="en-US" b="1" u="sng" dirty="0" smtClean="0"/>
              <a:t>constructions</a:t>
            </a:r>
            <a:r>
              <a:rPr lang="en-US" b="1" dirty="0" smtClean="0"/>
              <a:t>”</a:t>
            </a:r>
          </a:p>
          <a:p>
            <a:r>
              <a:rPr lang="en-US" b="1" dirty="0" smtClean="0"/>
              <a:t>Meaning that they are dynamic, negotiated, not-divisible from relations of power (this not objective per se), no amenable to “God’s point of view…”</a:t>
            </a:r>
          </a:p>
          <a:p>
            <a:r>
              <a:rPr lang="en-US" b="1" dirty="0" smtClean="0"/>
              <a:t>In sum: we would always be within our own set of conditioning when voicing our understanding)…</a:t>
            </a:r>
          </a:p>
          <a:p>
            <a:r>
              <a:rPr lang="en-US" b="1" dirty="0" smtClean="0"/>
              <a:t>A lingering </a:t>
            </a:r>
            <a:r>
              <a:rPr lang="en-US" b="1" u="sng" dirty="0" smtClean="0"/>
              <a:t>philosophical tension </a:t>
            </a:r>
            <a:r>
              <a:rPr lang="en-US" b="1" dirty="0" smtClean="0"/>
              <a:t>between:</a:t>
            </a:r>
          </a:p>
          <a:p>
            <a:pPr lvl="1"/>
            <a:r>
              <a:rPr lang="en-US" b="1" dirty="0"/>
              <a:t>F</a:t>
            </a:r>
            <a:r>
              <a:rPr lang="en-US" b="1" dirty="0" smtClean="0"/>
              <a:t>reedom of consciousness (soul, consciousness, choice) </a:t>
            </a:r>
          </a:p>
          <a:p>
            <a:pPr lvl="1"/>
            <a:r>
              <a:rPr lang="en-US" b="1" dirty="0" smtClean="0"/>
              <a:t>and the understanding of human beings as </a:t>
            </a:r>
            <a:r>
              <a:rPr lang="en-US" b="1" u="sng" dirty="0" smtClean="0"/>
              <a:t>determined</a:t>
            </a:r>
            <a:r>
              <a:rPr lang="en-US" b="1" dirty="0" smtClean="0"/>
              <a:t> by overarching “social facts” (your education, religions, political contexts, etc.)</a:t>
            </a:r>
            <a:endParaRPr lang="en-US" b="1" dirty="0"/>
          </a:p>
        </p:txBody>
      </p:sp>
    </p:spTree>
    <p:extLst>
      <p:ext uri="{BB962C8B-B14F-4D97-AF65-F5344CB8AC3E}">
        <p14:creationId xmlns:p14="http://schemas.microsoft.com/office/powerpoint/2010/main" val="1997892604"/>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cs typeface="Times New Roman" pitchFamily="18" charset="0"/>
              </a:rPr>
              <a:t>Introduction to Legal Studies</a:t>
            </a:r>
            <a:br>
              <a:rPr lang="en-US" sz="3600" dirty="0">
                <a:cs typeface="Times New Roman" pitchFamily="18" charset="0"/>
              </a:rPr>
            </a:br>
            <a:r>
              <a:rPr lang="en-US" sz="3600" dirty="0">
                <a:cs typeface="Times New Roman" pitchFamily="18" charset="0"/>
              </a:rPr>
              <a:t>Law, Morality and Justice</a:t>
            </a:r>
            <a:endParaRPr lang="en-US" sz="3600" dirty="0"/>
          </a:p>
        </p:txBody>
      </p:sp>
      <p:sp>
        <p:nvSpPr>
          <p:cNvPr id="3" name="Content Placeholder 2"/>
          <p:cNvSpPr>
            <a:spLocks noGrp="1"/>
          </p:cNvSpPr>
          <p:nvPr>
            <p:ph idx="1"/>
          </p:nvPr>
        </p:nvSpPr>
        <p:spPr/>
        <p:txBody>
          <a:bodyPr>
            <a:normAutofit fontScale="92500" lnSpcReduction="20000"/>
          </a:bodyPr>
          <a:lstStyle/>
          <a:p>
            <a:r>
              <a:rPr lang="en-US" sz="3600" b="1" dirty="0">
                <a:latin typeface="Trebuchet MS" charset="0"/>
              </a:rPr>
              <a:t>But should the law be used to address moral </a:t>
            </a:r>
            <a:r>
              <a:rPr lang="en-US" sz="3600" b="1" dirty="0" smtClean="0">
                <a:latin typeface="Trebuchet MS" charset="0"/>
              </a:rPr>
              <a:t>issues—derived from “social facts”?</a:t>
            </a:r>
            <a:endParaRPr lang="en-US" sz="3600" b="1" dirty="0">
              <a:latin typeface="Trebuchet MS" charset="0"/>
            </a:endParaRPr>
          </a:p>
          <a:p>
            <a:r>
              <a:rPr lang="en-US" sz="3600" b="1" dirty="0">
                <a:latin typeface="Trebuchet MS" charset="0"/>
              </a:rPr>
              <a:t>Can the law avoid moral issues?</a:t>
            </a:r>
          </a:p>
          <a:p>
            <a:pPr lvl="1"/>
            <a:r>
              <a:rPr lang="en-US" sz="3600" b="1" dirty="0">
                <a:latin typeface="Trebuchet MS" charset="0"/>
              </a:rPr>
              <a:t>Family Law?</a:t>
            </a:r>
          </a:p>
          <a:p>
            <a:pPr lvl="2"/>
            <a:r>
              <a:rPr lang="en-US" sz="3300" b="1" dirty="0">
                <a:latin typeface="Trebuchet MS" charset="0"/>
              </a:rPr>
              <a:t>No fault divorce?</a:t>
            </a:r>
          </a:p>
          <a:p>
            <a:pPr lvl="1"/>
            <a:r>
              <a:rPr lang="en-US" sz="3600" b="1" dirty="0">
                <a:latin typeface="Trebuchet MS" charset="0"/>
              </a:rPr>
              <a:t>Criminal Law?</a:t>
            </a:r>
          </a:p>
          <a:p>
            <a:pPr lvl="2"/>
            <a:r>
              <a:rPr lang="en-US" sz="3300" b="1" dirty="0">
                <a:latin typeface="Trebuchet MS" charset="0"/>
              </a:rPr>
              <a:t>Wrongful killing?</a:t>
            </a:r>
          </a:p>
          <a:p>
            <a:endParaRPr lang="en-US" b="1" dirty="0"/>
          </a:p>
        </p:txBody>
      </p:sp>
    </p:spTree>
    <p:extLst>
      <p:ext uri="{BB962C8B-B14F-4D97-AF65-F5344CB8AC3E}">
        <p14:creationId xmlns:p14="http://schemas.microsoft.com/office/powerpoint/2010/main" val="72757995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53007" y="728387"/>
            <a:ext cx="5375457" cy="1697310"/>
          </a:xfrm>
        </p:spPr>
        <p:txBody>
          <a:bodyPr/>
          <a:lstStyle/>
          <a:p>
            <a:r>
              <a:rPr lang="en-US" sz="3600" dirty="0">
                <a:cs typeface="Times New Roman" pitchFamily="18" charset="0"/>
              </a:rPr>
              <a:t>Introduction to Legal Studies</a:t>
            </a:r>
            <a:br>
              <a:rPr lang="en-US" sz="3600" dirty="0">
                <a:cs typeface="Times New Roman" pitchFamily="18" charset="0"/>
              </a:rPr>
            </a:br>
            <a:r>
              <a:rPr lang="en-US" sz="3600" dirty="0">
                <a:cs typeface="Times New Roman" pitchFamily="18" charset="0"/>
              </a:rPr>
              <a:t>Law, Morality and Justice</a:t>
            </a:r>
            <a:endParaRPr lang="en-US" sz="3600" dirty="0"/>
          </a:p>
        </p:txBody>
      </p:sp>
      <p:sp>
        <p:nvSpPr>
          <p:cNvPr id="3" name="Content Placeholder 2"/>
          <p:cNvSpPr>
            <a:spLocks noGrp="1"/>
          </p:cNvSpPr>
          <p:nvPr>
            <p:ph idx="1"/>
          </p:nvPr>
        </p:nvSpPr>
        <p:spPr>
          <a:xfrm>
            <a:off x="1033742" y="3422650"/>
            <a:ext cx="6512186" cy="3435350"/>
          </a:xfrm>
        </p:spPr>
        <p:txBody>
          <a:bodyPr>
            <a:normAutofit fontScale="92500" lnSpcReduction="10000"/>
          </a:bodyPr>
          <a:lstStyle/>
          <a:p>
            <a:pPr marL="0" indent="0" algn="just">
              <a:buNone/>
            </a:pPr>
            <a:r>
              <a:rPr lang="en-US" sz="3200" b="1" dirty="0">
                <a:latin typeface="Trebuchet MS" charset="0"/>
                <a:cs typeface="Times New Roman" charset="0"/>
              </a:rPr>
              <a:t>Law. Morality &amp; </a:t>
            </a:r>
            <a:r>
              <a:rPr lang="en-US" sz="3200" b="1" dirty="0" smtClean="0">
                <a:latin typeface="Trebuchet MS" charset="0"/>
                <a:cs typeface="Times New Roman" charset="0"/>
              </a:rPr>
              <a:t>“</a:t>
            </a:r>
            <a:r>
              <a:rPr lang="en-US" altLang="ja-JP" sz="3200" b="1" dirty="0" smtClean="0">
                <a:latin typeface="Trebuchet MS" charset="0"/>
                <a:cs typeface="Times New Roman" charset="0"/>
              </a:rPr>
              <a:t>Tragic </a:t>
            </a:r>
            <a:r>
              <a:rPr lang="en-US" altLang="ja-JP" sz="3200" b="1" u="sng" dirty="0" smtClean="0">
                <a:latin typeface="Trebuchet MS" charset="0"/>
                <a:cs typeface="Times New Roman" charset="0"/>
              </a:rPr>
              <a:t>Choices</a:t>
            </a:r>
            <a:r>
              <a:rPr lang="en-US" altLang="ja-JP" sz="3200" b="1" dirty="0" smtClean="0">
                <a:latin typeface="Trebuchet MS" charset="0"/>
                <a:cs typeface="Times New Roman" charset="0"/>
              </a:rPr>
              <a:t>”</a:t>
            </a:r>
            <a:endParaRPr lang="en-US" altLang="ja-JP" sz="3200" b="1" dirty="0">
              <a:latin typeface="Trebuchet MS" charset="0"/>
              <a:cs typeface="Times New Roman" charset="0"/>
            </a:endParaRPr>
          </a:p>
          <a:p>
            <a:pPr algn="just"/>
            <a:r>
              <a:rPr lang="en-US" sz="3200" b="1" dirty="0">
                <a:latin typeface="Trebuchet MS" charset="0"/>
                <a:cs typeface="Times New Roman" charset="0"/>
              </a:rPr>
              <a:t>The Case: </a:t>
            </a:r>
            <a:r>
              <a:rPr lang="en-US" sz="3200" b="1" i="1" dirty="0">
                <a:latin typeface="Trebuchet MS" charset="0"/>
                <a:cs typeface="Times New Roman" charset="0"/>
              </a:rPr>
              <a:t>R. v. Dudley &amp; Stephens</a:t>
            </a:r>
          </a:p>
          <a:p>
            <a:pPr lvl="1"/>
            <a:r>
              <a:rPr lang="en-US" sz="3200" b="1" i="1" dirty="0">
                <a:latin typeface="Trebuchet MS" charset="0"/>
                <a:cs typeface="Times New Roman" charset="0"/>
              </a:rPr>
              <a:t>The facts of the case </a:t>
            </a:r>
          </a:p>
          <a:p>
            <a:pPr lvl="1"/>
            <a:r>
              <a:rPr lang="en-US" sz="3200" b="1" dirty="0">
                <a:latin typeface="Trebuchet MS" charset="0"/>
                <a:cs typeface="Times New Roman" charset="0"/>
              </a:rPr>
              <a:t>The </a:t>
            </a:r>
            <a:r>
              <a:rPr lang="en-US" sz="3200" b="1" dirty="0" smtClean="0">
                <a:latin typeface="Trebuchet MS" charset="0"/>
                <a:cs typeface="Times New Roman" charset="0"/>
              </a:rPr>
              <a:t>dilemma</a:t>
            </a:r>
            <a:endParaRPr lang="en-US" sz="3200" b="1" dirty="0">
              <a:latin typeface="Trebuchet MS" charset="0"/>
              <a:cs typeface="Times New Roman" charset="0"/>
            </a:endParaRPr>
          </a:p>
          <a:p>
            <a:pPr lvl="1" algn="just"/>
            <a:r>
              <a:rPr lang="en-US" sz="3200" b="1" dirty="0" smtClean="0">
                <a:latin typeface="Trebuchet MS" charset="0"/>
                <a:cs typeface="Times New Roman" charset="0"/>
              </a:rPr>
              <a:t>The </a:t>
            </a:r>
            <a:r>
              <a:rPr lang="en-US" sz="3200" b="1" dirty="0">
                <a:latin typeface="Trebuchet MS" charset="0"/>
                <a:cs typeface="Times New Roman" charset="0"/>
              </a:rPr>
              <a:t>Court’s decision</a:t>
            </a:r>
          </a:p>
          <a:p>
            <a:endParaRPr lang="en-US" dirty="0"/>
          </a:p>
        </p:txBody>
      </p:sp>
      <p:pic>
        <p:nvPicPr>
          <p:cNvPr id="5" name="Picture 4"/>
          <p:cNvPicPr>
            <a:picLocks noChangeAspect="1"/>
          </p:cNvPicPr>
          <p:nvPr/>
        </p:nvPicPr>
        <p:blipFill>
          <a:blip r:embed="rId3"/>
          <a:stretch>
            <a:fillRect/>
          </a:stretch>
        </p:blipFill>
        <p:spPr>
          <a:xfrm>
            <a:off x="60487" y="82550"/>
            <a:ext cx="3175000" cy="3340100"/>
          </a:xfrm>
          <a:prstGeom prst="rect">
            <a:avLst/>
          </a:prstGeom>
        </p:spPr>
      </p:pic>
      <p:pic>
        <p:nvPicPr>
          <p:cNvPr id="6" name="Picture 5"/>
          <p:cNvPicPr>
            <a:picLocks noChangeAspect="1"/>
          </p:cNvPicPr>
          <p:nvPr/>
        </p:nvPicPr>
        <p:blipFill>
          <a:blip r:embed="rId4"/>
          <a:stretch>
            <a:fillRect/>
          </a:stretch>
        </p:blipFill>
        <p:spPr>
          <a:xfrm>
            <a:off x="7023464" y="4169548"/>
            <a:ext cx="1905000" cy="2552700"/>
          </a:xfrm>
          <a:prstGeom prst="rect">
            <a:avLst/>
          </a:prstGeom>
        </p:spPr>
      </p:pic>
    </p:spTree>
    <p:extLst>
      <p:ext uri="{BB962C8B-B14F-4D97-AF65-F5344CB8AC3E}">
        <p14:creationId xmlns:p14="http://schemas.microsoft.com/office/powerpoint/2010/main" val="263818980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cs typeface="Times New Roman" pitchFamily="18" charset="0"/>
              </a:rPr>
              <a:t>Introduction to Legal Studies</a:t>
            </a:r>
            <a:br>
              <a:rPr lang="en-US" sz="3600" dirty="0">
                <a:cs typeface="Times New Roman" pitchFamily="18" charset="0"/>
              </a:rPr>
            </a:br>
            <a:r>
              <a:rPr lang="en-US" sz="3600" dirty="0">
                <a:cs typeface="Times New Roman" pitchFamily="18" charset="0"/>
              </a:rPr>
              <a:t>Law, Morality and Justice</a:t>
            </a:r>
            <a:endParaRPr lang="en-US" sz="3600" dirty="0"/>
          </a:p>
        </p:txBody>
      </p:sp>
      <p:sp>
        <p:nvSpPr>
          <p:cNvPr id="3" name="Content Placeholder 2"/>
          <p:cNvSpPr>
            <a:spLocks noGrp="1"/>
          </p:cNvSpPr>
          <p:nvPr>
            <p:ph idx="1"/>
          </p:nvPr>
        </p:nvSpPr>
        <p:spPr/>
        <p:txBody>
          <a:bodyPr/>
          <a:lstStyle/>
          <a:p>
            <a:r>
              <a:rPr lang="en-US" sz="3200" b="1" dirty="0">
                <a:latin typeface="Trebuchet MS" charset="0"/>
                <a:cs typeface="Times New Roman" charset="0"/>
              </a:rPr>
              <a:t>Law, morality and </a:t>
            </a:r>
            <a:r>
              <a:rPr lang="en-US" sz="3200" b="1" u="sng" dirty="0">
                <a:latin typeface="Trebuchet MS" charset="0"/>
                <a:cs typeface="Times New Roman" charset="0"/>
              </a:rPr>
              <a:t>necessity</a:t>
            </a:r>
          </a:p>
          <a:p>
            <a:pPr lvl="1"/>
            <a:r>
              <a:rPr lang="en-US" sz="3200" b="1" dirty="0">
                <a:latin typeface="Trebuchet MS" charset="0"/>
                <a:cs typeface="Times New Roman" charset="0"/>
              </a:rPr>
              <a:t>When is unlawful </a:t>
            </a:r>
            <a:r>
              <a:rPr lang="en-US" sz="3200" b="1" dirty="0" smtClean="0">
                <a:latin typeface="Trebuchet MS" charset="0"/>
                <a:cs typeface="Times New Roman" charset="0"/>
              </a:rPr>
              <a:t>behavior </a:t>
            </a:r>
            <a:r>
              <a:rPr lang="en-US" sz="3200" b="1" dirty="0">
                <a:latin typeface="Trebuchet MS" charset="0"/>
                <a:cs typeface="Times New Roman" charset="0"/>
              </a:rPr>
              <a:t>justifiable</a:t>
            </a:r>
            <a:r>
              <a:rPr lang="en-US" sz="3200" b="1" dirty="0" smtClean="0">
                <a:latin typeface="Trebuchet MS" charset="0"/>
                <a:cs typeface="Times New Roman" charset="0"/>
              </a:rPr>
              <a:t>?</a:t>
            </a:r>
            <a:endParaRPr lang="en-US" sz="3200" b="1" dirty="0">
              <a:latin typeface="Trebuchet MS" charset="0"/>
              <a:cs typeface="Times New Roman" charset="0"/>
            </a:endParaRPr>
          </a:p>
        </p:txBody>
      </p:sp>
      <p:pic>
        <p:nvPicPr>
          <p:cNvPr id="4" name="Picture 3"/>
          <p:cNvPicPr>
            <a:picLocks noChangeAspect="1"/>
          </p:cNvPicPr>
          <p:nvPr/>
        </p:nvPicPr>
        <p:blipFill>
          <a:blip r:embed="rId2"/>
          <a:stretch>
            <a:fillRect/>
          </a:stretch>
        </p:blipFill>
        <p:spPr>
          <a:xfrm>
            <a:off x="2505894" y="3887598"/>
            <a:ext cx="3683000" cy="1765300"/>
          </a:xfrm>
          <a:prstGeom prst="rect">
            <a:avLst/>
          </a:prstGeom>
        </p:spPr>
      </p:pic>
    </p:spTree>
    <p:extLst>
      <p:ext uri="{BB962C8B-B14F-4D97-AF65-F5344CB8AC3E}">
        <p14:creationId xmlns:p14="http://schemas.microsoft.com/office/powerpoint/2010/main" val="268915521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9463" y="235639"/>
            <a:ext cx="7583488" cy="1143000"/>
          </a:xfrm>
        </p:spPr>
        <p:txBody>
          <a:bodyPr/>
          <a:lstStyle/>
          <a:p>
            <a:r>
              <a:rPr lang="en-US" sz="3600" dirty="0">
                <a:cs typeface="Times New Roman" pitchFamily="18" charset="0"/>
              </a:rPr>
              <a:t>Introduction to Legal Studies</a:t>
            </a:r>
            <a:br>
              <a:rPr lang="en-US" sz="3600" dirty="0">
                <a:cs typeface="Times New Roman" pitchFamily="18" charset="0"/>
              </a:rPr>
            </a:br>
            <a:r>
              <a:rPr lang="en-US" sz="3600" dirty="0">
                <a:cs typeface="Times New Roman" pitchFamily="18" charset="0"/>
              </a:rPr>
              <a:t>Law, Morality and Justice</a:t>
            </a:r>
            <a:r>
              <a:rPr lang="en-US" sz="3600" dirty="0"/>
              <a:t/>
            </a:r>
            <a:br>
              <a:rPr lang="en-US" sz="3600" dirty="0"/>
            </a:br>
            <a:endParaRPr lang="en-US" sz="3600" dirty="0"/>
          </a:p>
        </p:txBody>
      </p:sp>
      <p:sp>
        <p:nvSpPr>
          <p:cNvPr id="3" name="Content Placeholder 2"/>
          <p:cNvSpPr>
            <a:spLocks noGrp="1"/>
          </p:cNvSpPr>
          <p:nvPr>
            <p:ph idx="1"/>
          </p:nvPr>
        </p:nvSpPr>
        <p:spPr>
          <a:xfrm>
            <a:off x="955675" y="1378639"/>
            <a:ext cx="7232650" cy="5088831"/>
          </a:xfrm>
        </p:spPr>
        <p:txBody>
          <a:bodyPr>
            <a:noAutofit/>
          </a:bodyPr>
          <a:lstStyle/>
          <a:p>
            <a:pPr marL="521208" lvl="1">
              <a:buClr>
                <a:schemeClr val="accent4"/>
              </a:buClr>
              <a:buFont typeface="Wingdings 2"/>
              <a:buChar char=""/>
              <a:defRPr/>
            </a:pPr>
            <a:r>
              <a:rPr lang="en-US" sz="2400" b="1" dirty="0">
                <a:cs typeface="Times New Roman" pitchFamily="18" charset="0"/>
              </a:rPr>
              <a:t>R. v. Latimer &amp; the </a:t>
            </a:r>
            <a:r>
              <a:rPr lang="en-US" sz="2400" b="1" dirty="0" smtClean="0">
                <a:cs typeface="Times New Roman" pitchFamily="18" charset="0"/>
              </a:rPr>
              <a:t>defense </a:t>
            </a:r>
            <a:r>
              <a:rPr lang="en-US" sz="2400" b="1" dirty="0">
                <a:cs typeface="Times New Roman" pitchFamily="18" charset="0"/>
              </a:rPr>
              <a:t>of ‘necessity’</a:t>
            </a:r>
          </a:p>
          <a:p>
            <a:pPr marL="521208" lvl="1">
              <a:buClr>
                <a:schemeClr val="accent4"/>
              </a:buClr>
              <a:buFont typeface="Wingdings 2"/>
              <a:buChar char=""/>
              <a:defRPr/>
            </a:pPr>
            <a:r>
              <a:rPr lang="en-US" sz="2400" b="1" dirty="0">
                <a:cs typeface="Times New Roman" pitchFamily="18" charset="0"/>
              </a:rPr>
              <a:t>The </a:t>
            </a:r>
            <a:r>
              <a:rPr lang="en-US" sz="2400" b="1" dirty="0" smtClean="0">
                <a:cs typeface="Times New Roman" pitchFamily="18" charset="0"/>
              </a:rPr>
              <a:t>facts:</a:t>
            </a:r>
            <a:endParaRPr lang="en-US" sz="2400" b="1" dirty="0">
              <a:cs typeface="Times New Roman" pitchFamily="18" charset="0"/>
            </a:endParaRPr>
          </a:p>
          <a:p>
            <a:pPr marL="521208" lvl="1">
              <a:buClr>
                <a:schemeClr val="accent4"/>
              </a:buClr>
              <a:buFont typeface="Wingdings 2"/>
              <a:buChar char=""/>
              <a:defRPr/>
            </a:pPr>
            <a:r>
              <a:rPr lang="en-US" sz="2400" b="1" dirty="0">
                <a:cs typeface="Times New Roman" pitchFamily="18" charset="0"/>
              </a:rPr>
              <a:t>The </a:t>
            </a:r>
            <a:r>
              <a:rPr lang="en-US" sz="2400" b="1" dirty="0" smtClean="0">
                <a:cs typeface="Times New Roman" pitchFamily="18" charset="0"/>
              </a:rPr>
              <a:t>defense </a:t>
            </a:r>
            <a:r>
              <a:rPr lang="en-US" sz="2400" b="1" dirty="0">
                <a:cs typeface="Times New Roman" pitchFamily="18" charset="0"/>
              </a:rPr>
              <a:t>of necessity: </a:t>
            </a:r>
          </a:p>
          <a:p>
            <a:pPr marL="1005840" lvl="3">
              <a:buClr>
                <a:schemeClr val="accent4"/>
              </a:buClr>
              <a:buFont typeface="Wingdings 2"/>
              <a:buChar char=""/>
              <a:defRPr/>
            </a:pPr>
            <a:r>
              <a:rPr lang="en-US" sz="2400" b="1" dirty="0">
                <a:cs typeface="Times New Roman" pitchFamily="18" charset="0"/>
              </a:rPr>
              <a:t>as an ‘excuse’ (</a:t>
            </a:r>
            <a:r>
              <a:rPr lang="en-US" sz="2400" b="1" dirty="0" err="1">
                <a:cs typeface="Times New Roman" pitchFamily="18" charset="0"/>
              </a:rPr>
              <a:t>Perka</a:t>
            </a:r>
            <a:r>
              <a:rPr lang="en-US" sz="2400" b="1" dirty="0">
                <a:cs typeface="Times New Roman" pitchFamily="18" charset="0"/>
              </a:rPr>
              <a:t> v. The Queen)</a:t>
            </a:r>
          </a:p>
          <a:p>
            <a:pPr marL="1005840" lvl="3">
              <a:buClr>
                <a:schemeClr val="accent4"/>
              </a:buClr>
              <a:buFont typeface="Wingdings 2"/>
              <a:buChar char=""/>
              <a:defRPr/>
            </a:pPr>
            <a:r>
              <a:rPr lang="en-US" sz="2400" b="1" dirty="0">
                <a:cs typeface="Times New Roman" pitchFamily="18" charset="0"/>
              </a:rPr>
              <a:t>Involuntary acts &amp; the absence of </a:t>
            </a:r>
            <a:r>
              <a:rPr lang="en-US" sz="2400" b="1" dirty="0" smtClean="0">
                <a:cs typeface="Times New Roman" pitchFamily="18" charset="0"/>
              </a:rPr>
              <a:t>choice…</a:t>
            </a:r>
            <a:endParaRPr lang="en-US" sz="2400" b="1" dirty="0">
              <a:cs typeface="Times New Roman" pitchFamily="18" charset="0"/>
            </a:endParaRPr>
          </a:p>
          <a:p>
            <a:pPr marL="1005840" lvl="3">
              <a:buClr>
                <a:schemeClr val="accent4"/>
              </a:buClr>
              <a:buFont typeface="Wingdings 2"/>
              <a:buChar char=""/>
              <a:defRPr/>
            </a:pPr>
            <a:r>
              <a:rPr lang="en-US" sz="2400" b="1" dirty="0">
                <a:cs typeface="Times New Roman" pitchFamily="18" charset="0"/>
              </a:rPr>
              <a:t>Requirement of imminent peril &amp; “demonstrably impossible compliance”: Was there a legal way out</a:t>
            </a:r>
            <a:r>
              <a:rPr lang="en-US" sz="2400" b="1" dirty="0" smtClean="0">
                <a:cs typeface="Times New Roman" pitchFamily="18" charset="0"/>
              </a:rPr>
              <a:t>?</a:t>
            </a:r>
          </a:p>
          <a:p>
            <a:pPr marL="1005840" lvl="3">
              <a:buClr>
                <a:schemeClr val="accent4"/>
              </a:buClr>
              <a:buFont typeface="Wingdings 2"/>
              <a:buChar char=""/>
              <a:defRPr/>
            </a:pPr>
            <a:r>
              <a:rPr lang="en-US" sz="2400" b="1" cap="small" dirty="0" smtClean="0">
                <a:cs typeface="Times New Roman" pitchFamily="18" charset="0"/>
              </a:rPr>
              <a:t>In sum, </a:t>
            </a:r>
            <a:r>
              <a:rPr lang="en-US" sz="2400" b="1" u="sng" cap="small" dirty="0" smtClean="0">
                <a:cs typeface="Times New Roman" pitchFamily="18" charset="0"/>
              </a:rPr>
              <a:t>legal</a:t>
            </a:r>
            <a:r>
              <a:rPr lang="en-US" sz="2400" b="1" cap="small" dirty="0" smtClean="0">
                <a:cs typeface="Times New Roman" pitchFamily="18" charset="0"/>
              </a:rPr>
              <a:t> </a:t>
            </a:r>
            <a:r>
              <a:rPr lang="en-US" sz="2400" b="1" cap="small" dirty="0">
                <a:cs typeface="Times New Roman" pitchFamily="18" charset="0"/>
              </a:rPr>
              <a:t>option</a:t>
            </a:r>
            <a:r>
              <a:rPr lang="en-US" sz="2400" b="1" cap="small" dirty="0" smtClean="0">
                <a:cs typeface="Times New Roman" pitchFamily="18" charset="0"/>
              </a:rPr>
              <a:t>=</a:t>
            </a:r>
          </a:p>
          <a:p>
            <a:pPr marL="1463040" lvl="4">
              <a:buClr>
                <a:schemeClr val="accent4"/>
              </a:buClr>
              <a:buFont typeface="Wingdings 2"/>
              <a:buChar char=""/>
              <a:defRPr/>
            </a:pPr>
            <a:r>
              <a:rPr lang="en-US" sz="2400" b="1" u="sng" cap="small" dirty="0" smtClean="0">
                <a:cs typeface="Times New Roman" pitchFamily="18" charset="0"/>
              </a:rPr>
              <a:t>choice</a:t>
            </a:r>
            <a:r>
              <a:rPr lang="en-US" sz="2400" b="1" cap="small" dirty="0">
                <a:cs typeface="Times New Roman" pitchFamily="18" charset="0"/>
              </a:rPr>
              <a:t>=</a:t>
            </a:r>
            <a:r>
              <a:rPr lang="en-US" sz="2400" b="1" u="sng" cap="small" dirty="0">
                <a:cs typeface="Times New Roman" pitchFamily="18" charset="0"/>
              </a:rPr>
              <a:t>voluntariness</a:t>
            </a:r>
            <a:r>
              <a:rPr lang="en-US" sz="2400" b="1" cap="small" dirty="0">
                <a:cs typeface="Times New Roman" pitchFamily="18" charset="0"/>
              </a:rPr>
              <a:t>=</a:t>
            </a:r>
            <a:r>
              <a:rPr lang="en-US" sz="2400" b="1" u="sng" cap="small" dirty="0">
                <a:cs typeface="Times New Roman" pitchFamily="18" charset="0"/>
              </a:rPr>
              <a:t>criminal act</a:t>
            </a:r>
          </a:p>
          <a:p>
            <a:pPr marL="1005840" lvl="3">
              <a:buClr>
                <a:schemeClr val="accent4"/>
              </a:buClr>
              <a:buFont typeface="Wingdings 2"/>
              <a:buChar char=""/>
              <a:defRPr/>
            </a:pPr>
            <a:endParaRPr lang="en-US" sz="2400" b="1" dirty="0">
              <a:solidFill>
                <a:schemeClr val="tx1">
                  <a:tint val="85000"/>
                </a:schemeClr>
              </a:solidFill>
              <a:cs typeface="Times New Roman" pitchFamily="18" charset="0"/>
            </a:endParaRPr>
          </a:p>
          <a:p>
            <a:pPr marL="0" indent="0">
              <a:buNone/>
              <a:defRPr/>
            </a:pPr>
            <a:endParaRPr lang="en-US" b="1" cap="small" dirty="0">
              <a:cs typeface="Times New Roman" pitchFamily="18" charset="0"/>
            </a:endParaRPr>
          </a:p>
          <a:p>
            <a:endParaRPr lang="en-US" dirty="0"/>
          </a:p>
        </p:txBody>
      </p:sp>
    </p:spTree>
    <p:extLst>
      <p:ext uri="{BB962C8B-B14F-4D97-AF65-F5344CB8AC3E}">
        <p14:creationId xmlns:p14="http://schemas.microsoft.com/office/powerpoint/2010/main" val="29189140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9463" y="430053"/>
            <a:ext cx="7583488" cy="1143000"/>
          </a:xfrm>
        </p:spPr>
        <p:txBody>
          <a:bodyPr/>
          <a:lstStyle/>
          <a:p>
            <a:r>
              <a:rPr lang="en-US" sz="3600" dirty="0">
                <a:cs typeface="Times New Roman" pitchFamily="18" charset="0"/>
              </a:rPr>
              <a:t>Introduction to Legal Studies</a:t>
            </a:r>
            <a:br>
              <a:rPr lang="en-US" sz="3600" dirty="0">
                <a:cs typeface="Times New Roman" pitchFamily="18" charset="0"/>
              </a:rPr>
            </a:br>
            <a:r>
              <a:rPr lang="en-US" sz="3600" dirty="0">
                <a:cs typeface="Times New Roman" pitchFamily="18" charset="0"/>
              </a:rPr>
              <a:t>Law, Morality and Justice</a:t>
            </a:r>
            <a:r>
              <a:rPr lang="en-US" sz="3600" dirty="0"/>
              <a:t/>
            </a:r>
            <a:br>
              <a:rPr lang="en-US" sz="3600" dirty="0"/>
            </a:br>
            <a:endParaRPr lang="en-US" sz="3600" dirty="0"/>
          </a:p>
        </p:txBody>
      </p:sp>
      <p:sp>
        <p:nvSpPr>
          <p:cNvPr id="3" name="Content Placeholder 2"/>
          <p:cNvSpPr>
            <a:spLocks noGrp="1"/>
          </p:cNvSpPr>
          <p:nvPr>
            <p:ph idx="1"/>
          </p:nvPr>
        </p:nvSpPr>
        <p:spPr>
          <a:xfrm>
            <a:off x="955675" y="1573053"/>
            <a:ext cx="7232650" cy="4690027"/>
          </a:xfrm>
        </p:spPr>
        <p:txBody>
          <a:bodyPr>
            <a:normAutofit fontScale="77500" lnSpcReduction="20000"/>
          </a:bodyPr>
          <a:lstStyle/>
          <a:p>
            <a:pPr algn="just"/>
            <a:r>
              <a:rPr lang="en-US" sz="3200" b="1" dirty="0">
                <a:latin typeface="Trebuchet MS" charset="0"/>
                <a:cs typeface="Times New Roman" charset="0"/>
              </a:rPr>
              <a:t>Law, Morality &amp; </a:t>
            </a:r>
            <a:r>
              <a:rPr lang="en-US" sz="3200" b="1" u="sng" dirty="0">
                <a:latin typeface="Trebuchet MS" charset="0"/>
                <a:cs typeface="Times New Roman" charset="0"/>
              </a:rPr>
              <a:t>Freedom</a:t>
            </a:r>
          </a:p>
          <a:p>
            <a:pPr lvl="1" algn="just"/>
            <a:r>
              <a:rPr lang="en-US" sz="3200" b="1" dirty="0" smtClean="0">
                <a:latin typeface="Trebuchet MS" charset="0"/>
                <a:cs typeface="Times New Roman" charset="0"/>
              </a:rPr>
              <a:t>Text: Devlin</a:t>
            </a:r>
            <a:r>
              <a:rPr lang="en-US" sz="3200" b="1" dirty="0">
                <a:latin typeface="Trebuchet MS" charset="0"/>
                <a:cs typeface="Times New Roman" charset="0"/>
              </a:rPr>
              <a:t>,</a:t>
            </a:r>
            <a:r>
              <a:rPr lang="en-US" sz="3200" b="1" dirty="0" smtClean="0">
                <a:latin typeface="Trebuchet MS" charset="0"/>
                <a:cs typeface="Times New Roman" charset="0"/>
              </a:rPr>
              <a:t> </a:t>
            </a:r>
            <a:r>
              <a:rPr lang="en-US" sz="3200" b="1" dirty="0">
                <a:latin typeface="Trebuchet MS" charset="0"/>
                <a:cs typeface="Times New Roman" charset="0"/>
              </a:rPr>
              <a:t>“Law and Morality”</a:t>
            </a:r>
          </a:p>
          <a:p>
            <a:pPr lvl="1"/>
            <a:r>
              <a:rPr lang="en-US" sz="3200" b="1" dirty="0" smtClean="0">
                <a:latin typeface="Trebuchet MS" charset="0"/>
                <a:cs typeface="Times New Roman" charset="0"/>
              </a:rPr>
              <a:t>Subject: Valid </a:t>
            </a:r>
            <a:r>
              <a:rPr lang="en-US" sz="3200" b="1" dirty="0">
                <a:latin typeface="Trebuchet MS" charset="0"/>
                <a:cs typeface="Times New Roman" charset="0"/>
              </a:rPr>
              <a:t>motivations for limiting </a:t>
            </a:r>
            <a:r>
              <a:rPr lang="en-US" sz="3200" b="1" dirty="0" smtClean="0">
                <a:latin typeface="Trebuchet MS" charset="0"/>
                <a:cs typeface="Times New Roman" charset="0"/>
              </a:rPr>
              <a:t>freedom:</a:t>
            </a:r>
            <a:endParaRPr lang="en-US" sz="3200" b="1" dirty="0">
              <a:latin typeface="Trebuchet MS" charset="0"/>
              <a:cs typeface="Times New Roman" charset="0"/>
            </a:endParaRPr>
          </a:p>
          <a:p>
            <a:pPr lvl="2"/>
            <a:r>
              <a:rPr lang="en-US" sz="3200" b="1" dirty="0">
                <a:latin typeface="Trebuchet MS" charset="0"/>
                <a:cs typeface="Times New Roman" charset="0"/>
              </a:rPr>
              <a:t>For </a:t>
            </a:r>
            <a:r>
              <a:rPr lang="en-US" sz="3200" b="1" dirty="0" smtClean="0">
                <a:latin typeface="Trebuchet MS" charset="0"/>
                <a:cs typeface="Times New Roman" charset="0"/>
              </a:rPr>
              <a:t>Mill: </a:t>
            </a:r>
            <a:r>
              <a:rPr lang="en-US" sz="3200" b="1" dirty="0">
                <a:latin typeface="Trebuchet MS" charset="0"/>
                <a:cs typeface="Times New Roman" charset="0"/>
              </a:rPr>
              <a:t>only “to prevent </a:t>
            </a:r>
            <a:r>
              <a:rPr lang="en-US" sz="3200" b="1" u="sng" dirty="0">
                <a:latin typeface="Trebuchet MS" charset="0"/>
                <a:cs typeface="Times New Roman" charset="0"/>
              </a:rPr>
              <a:t>harm</a:t>
            </a:r>
            <a:r>
              <a:rPr lang="en-US" sz="3200" b="1" dirty="0">
                <a:latin typeface="Trebuchet MS" charset="0"/>
                <a:cs typeface="Times New Roman" charset="0"/>
              </a:rPr>
              <a:t> to others”</a:t>
            </a:r>
          </a:p>
          <a:p>
            <a:pPr lvl="2"/>
            <a:r>
              <a:rPr lang="en-US" sz="3200" b="1" dirty="0" smtClean="0">
                <a:latin typeface="Trebuchet MS" charset="0"/>
                <a:cs typeface="Times New Roman" charset="0"/>
              </a:rPr>
              <a:t>Harm? </a:t>
            </a:r>
          </a:p>
          <a:p>
            <a:pPr lvl="3"/>
            <a:r>
              <a:rPr lang="en-US" sz="3000" b="1" dirty="0" smtClean="0">
                <a:latin typeface="Trebuchet MS" charset="0"/>
                <a:cs typeface="Times New Roman" charset="0"/>
              </a:rPr>
              <a:t>Physical </a:t>
            </a:r>
            <a:r>
              <a:rPr lang="en-US" sz="3000" b="1" dirty="0">
                <a:latin typeface="Trebuchet MS" charset="0"/>
                <a:cs typeface="Times New Roman" charset="0"/>
              </a:rPr>
              <a:t>or more extreme psychological harm</a:t>
            </a:r>
          </a:p>
          <a:p>
            <a:pPr lvl="2"/>
            <a:r>
              <a:rPr lang="en-US" sz="3200" b="1" dirty="0">
                <a:latin typeface="Trebuchet MS" charset="0"/>
                <a:cs typeface="Times New Roman" charset="0"/>
              </a:rPr>
              <a:t>The importance of the possibility of </a:t>
            </a:r>
            <a:r>
              <a:rPr lang="en-US" sz="3200" b="1" u="sng" dirty="0" smtClean="0">
                <a:latin typeface="Trebuchet MS" charset="0"/>
                <a:cs typeface="Times New Roman" charset="0"/>
              </a:rPr>
              <a:t>fallibility</a:t>
            </a:r>
            <a:r>
              <a:rPr lang="en-US" sz="3200" b="1" dirty="0" smtClean="0">
                <a:latin typeface="Trebuchet MS" charset="0"/>
                <a:cs typeface="Times New Roman" charset="0"/>
              </a:rPr>
              <a:t> </a:t>
            </a:r>
          </a:p>
          <a:p>
            <a:pPr lvl="3"/>
            <a:r>
              <a:rPr lang="en-US" sz="3000" b="1" dirty="0" smtClean="0">
                <a:latin typeface="Trebuchet MS" charset="0"/>
                <a:cs typeface="Times New Roman" charset="0"/>
              </a:rPr>
              <a:t>knowing that we can be wrong</a:t>
            </a:r>
            <a:endParaRPr lang="en-US" sz="3000" b="1" dirty="0">
              <a:latin typeface="Trebuchet MS" charset="0"/>
              <a:cs typeface="Times New Roman" charset="0"/>
            </a:endParaRPr>
          </a:p>
          <a:p>
            <a:endParaRPr lang="en-US" dirty="0"/>
          </a:p>
        </p:txBody>
      </p:sp>
    </p:spTree>
    <p:extLst>
      <p:ext uri="{BB962C8B-B14F-4D97-AF65-F5344CB8AC3E}">
        <p14:creationId xmlns:p14="http://schemas.microsoft.com/office/powerpoint/2010/main" val="145896926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9463" y="40642"/>
            <a:ext cx="7583488" cy="794669"/>
          </a:xfrm>
        </p:spPr>
        <p:txBody>
          <a:bodyPr/>
          <a:lstStyle/>
          <a:p>
            <a:r>
              <a:rPr lang="en-US" sz="3600" dirty="0">
                <a:cs typeface="Times New Roman" pitchFamily="18" charset="0"/>
              </a:rPr>
              <a:t/>
            </a:r>
            <a:br>
              <a:rPr lang="en-US" sz="3600" dirty="0">
                <a:cs typeface="Times New Roman" pitchFamily="18" charset="0"/>
              </a:rPr>
            </a:br>
            <a:r>
              <a:rPr lang="en-US" sz="3600" dirty="0"/>
              <a:t/>
            </a:r>
            <a:br>
              <a:rPr lang="en-US" sz="3600" dirty="0"/>
            </a:br>
            <a:r>
              <a:rPr lang="en-US" sz="3600" dirty="0">
                <a:cs typeface="Times New Roman" pitchFamily="18" charset="0"/>
              </a:rPr>
              <a:t>Introduction to Legal Studies</a:t>
            </a:r>
            <a:br>
              <a:rPr lang="en-US" sz="3600" dirty="0">
                <a:cs typeface="Times New Roman" pitchFamily="18" charset="0"/>
              </a:rPr>
            </a:br>
            <a:r>
              <a:rPr lang="en-US" sz="3600" dirty="0">
                <a:cs typeface="Times New Roman" pitchFamily="18" charset="0"/>
              </a:rPr>
              <a:t>Law, Morality and Justic</a:t>
            </a:r>
            <a:r>
              <a:rPr lang="en-US" sz="3600" dirty="0"/>
              <a:t>e</a:t>
            </a:r>
          </a:p>
        </p:txBody>
      </p:sp>
      <p:sp>
        <p:nvSpPr>
          <p:cNvPr id="3" name="Content Placeholder 2"/>
          <p:cNvSpPr>
            <a:spLocks noGrp="1"/>
          </p:cNvSpPr>
          <p:nvPr>
            <p:ph idx="1"/>
          </p:nvPr>
        </p:nvSpPr>
        <p:spPr>
          <a:xfrm>
            <a:off x="955675" y="1833788"/>
            <a:ext cx="7232650" cy="4291013"/>
          </a:xfrm>
        </p:spPr>
        <p:txBody>
          <a:bodyPr>
            <a:normAutofit fontScale="85000" lnSpcReduction="20000"/>
          </a:bodyPr>
          <a:lstStyle/>
          <a:p>
            <a:r>
              <a:rPr lang="en-US" sz="3200" b="1" u="sng" dirty="0" smtClean="0">
                <a:latin typeface="Trebuchet MS" charset="0"/>
                <a:cs typeface="Times New Roman" charset="0"/>
              </a:rPr>
              <a:t>Versus Devlin </a:t>
            </a:r>
            <a:r>
              <a:rPr lang="en-US" sz="3200" b="1" u="sng" dirty="0">
                <a:latin typeface="Trebuchet MS" charset="0"/>
                <a:cs typeface="Times New Roman" charset="0"/>
              </a:rPr>
              <a:t>and </a:t>
            </a:r>
            <a:r>
              <a:rPr lang="en-US" sz="3200" b="1" u="sng" dirty="0" smtClean="0">
                <a:latin typeface="Trebuchet MS" charset="0"/>
                <a:cs typeface="Times New Roman" charset="0"/>
              </a:rPr>
              <a:t>“legal moralism</a:t>
            </a:r>
            <a:r>
              <a:rPr lang="en-US" sz="3200" b="1" dirty="0" smtClean="0">
                <a:latin typeface="Trebuchet MS" charset="0"/>
                <a:cs typeface="Times New Roman" charset="0"/>
              </a:rPr>
              <a:t>”</a:t>
            </a:r>
            <a:endParaRPr lang="en-US" sz="3200" b="1" dirty="0">
              <a:latin typeface="Trebuchet MS" charset="0"/>
              <a:cs typeface="Times New Roman" charset="0"/>
            </a:endParaRPr>
          </a:p>
          <a:p>
            <a:pPr lvl="1"/>
            <a:r>
              <a:rPr lang="en-US" sz="3200" b="1" u="sng" dirty="0">
                <a:latin typeface="Trebuchet MS" charset="0"/>
                <a:cs typeface="Times New Roman" charset="0"/>
              </a:rPr>
              <a:t>Legal moralism</a:t>
            </a:r>
            <a:r>
              <a:rPr lang="en-US" sz="3200" b="1" dirty="0">
                <a:latin typeface="Trebuchet MS" charset="0"/>
                <a:cs typeface="Times New Roman" charset="0"/>
              </a:rPr>
              <a:t>: law can be legitimately used to reinforce society’s </a:t>
            </a:r>
            <a:r>
              <a:rPr lang="en-US" sz="3200" b="1" dirty="0" smtClean="0">
                <a:latin typeface="Trebuchet MS" charset="0"/>
                <a:cs typeface="Times New Roman" charset="0"/>
              </a:rPr>
              <a:t>“collective </a:t>
            </a:r>
            <a:r>
              <a:rPr lang="en-US" sz="3200" b="1" dirty="0">
                <a:latin typeface="Trebuchet MS" charset="0"/>
                <a:cs typeface="Times New Roman" charset="0"/>
              </a:rPr>
              <a:t>moral </a:t>
            </a:r>
            <a:r>
              <a:rPr lang="en-US" sz="3200" b="1" dirty="0" smtClean="0">
                <a:latin typeface="Trebuchet MS" charset="0"/>
                <a:cs typeface="Times New Roman" charset="0"/>
              </a:rPr>
              <a:t>judgments”</a:t>
            </a:r>
            <a:endParaRPr lang="en-US" sz="3200" b="1" dirty="0">
              <a:latin typeface="Trebuchet MS" charset="0"/>
              <a:cs typeface="Times New Roman" charset="0"/>
            </a:endParaRPr>
          </a:p>
          <a:p>
            <a:pPr lvl="1"/>
            <a:r>
              <a:rPr lang="en-US" sz="3200" b="1" u="sng" dirty="0">
                <a:latin typeface="Trebuchet MS" charset="0"/>
                <a:cs typeface="Times New Roman" charset="0"/>
              </a:rPr>
              <a:t>But whose moral judgments should rule the day?</a:t>
            </a:r>
          </a:p>
          <a:p>
            <a:pPr lvl="1"/>
            <a:r>
              <a:rPr lang="en-US" sz="3200" b="1" dirty="0">
                <a:latin typeface="Trebuchet MS" charset="0"/>
                <a:cs typeface="Times New Roman" charset="0"/>
              </a:rPr>
              <a:t>The law may be bound up with moral questions, but is the answer to impose </a:t>
            </a:r>
            <a:r>
              <a:rPr lang="en-US" sz="3200" b="1" dirty="0" smtClean="0">
                <a:latin typeface="Trebuchet MS" charset="0"/>
                <a:cs typeface="Times New Roman" charset="0"/>
              </a:rPr>
              <a:t>the</a:t>
            </a:r>
            <a:r>
              <a:rPr lang="en-US" sz="3200" b="1" dirty="0" smtClean="0">
                <a:latin typeface="Trebuchet MS" charset="0"/>
                <a:cs typeface="Times New Roman" charset="0"/>
              </a:rPr>
              <a:t> majority’s morality on just </a:t>
            </a:r>
            <a:r>
              <a:rPr lang="en-US" sz="3200" b="1" dirty="0">
                <a:latin typeface="Trebuchet MS" charset="0"/>
                <a:cs typeface="Times New Roman" charset="0"/>
              </a:rPr>
              <a:t>everyone?</a:t>
            </a:r>
          </a:p>
          <a:p>
            <a:endParaRPr lang="en-US" dirty="0"/>
          </a:p>
        </p:txBody>
      </p:sp>
    </p:spTree>
    <p:extLst>
      <p:ext uri="{BB962C8B-B14F-4D97-AF65-F5344CB8AC3E}">
        <p14:creationId xmlns:p14="http://schemas.microsoft.com/office/powerpoint/2010/main" val="262254479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cs typeface="Times New Roman" pitchFamily="18" charset="0"/>
              </a:rPr>
              <a:t>Law</a:t>
            </a:r>
            <a:r>
              <a:rPr lang="en-US" sz="3200" dirty="0">
                <a:cs typeface="Times New Roman" pitchFamily="18" charset="0"/>
              </a:rPr>
              <a:t>, Morality and </a:t>
            </a:r>
            <a:r>
              <a:rPr lang="en-US" sz="3200" dirty="0" smtClean="0">
                <a:cs typeface="Times New Roman" pitchFamily="18" charset="0"/>
              </a:rPr>
              <a:t>Justic</a:t>
            </a:r>
            <a:r>
              <a:rPr lang="en-US" sz="3200" dirty="0" smtClean="0"/>
              <a:t>e: </a:t>
            </a:r>
            <a:br>
              <a:rPr lang="en-US" sz="3200" dirty="0" smtClean="0"/>
            </a:br>
            <a:r>
              <a:rPr lang="en-US" sz="3200" dirty="0" smtClean="0"/>
              <a:t>A Test?</a:t>
            </a:r>
            <a:endParaRPr lang="en-US" sz="3200" dirty="0"/>
          </a:p>
        </p:txBody>
      </p:sp>
      <p:sp>
        <p:nvSpPr>
          <p:cNvPr id="3" name="Content Placeholder 2"/>
          <p:cNvSpPr>
            <a:spLocks noGrp="1"/>
          </p:cNvSpPr>
          <p:nvPr>
            <p:ph idx="1"/>
          </p:nvPr>
        </p:nvSpPr>
        <p:spPr>
          <a:xfrm>
            <a:off x="507500" y="1263881"/>
            <a:ext cx="8188325" cy="5257800"/>
          </a:xfrm>
        </p:spPr>
        <p:txBody>
          <a:bodyPr>
            <a:normAutofit fontScale="70000" lnSpcReduction="20000"/>
          </a:bodyPr>
          <a:lstStyle/>
          <a:p>
            <a:r>
              <a:rPr lang="en-US" sz="3700" b="1" i="1" dirty="0">
                <a:latin typeface="Trebuchet MS" charset="0"/>
                <a:cs typeface="Times New Roman" charset="0"/>
              </a:rPr>
              <a:t>R. v. Butler </a:t>
            </a:r>
            <a:r>
              <a:rPr lang="en-US" sz="3700" b="1" dirty="0">
                <a:latin typeface="Trebuchet MS" charset="0"/>
                <a:cs typeface="Times New Roman" charset="0"/>
              </a:rPr>
              <a:t>&amp; the </a:t>
            </a:r>
            <a:r>
              <a:rPr lang="en-US" sz="3700" b="1" u="sng" dirty="0">
                <a:latin typeface="Trebuchet MS" charset="0"/>
                <a:cs typeface="Times New Roman" charset="0"/>
              </a:rPr>
              <a:t>regulation</a:t>
            </a:r>
            <a:r>
              <a:rPr lang="en-US" sz="3700" b="1" dirty="0">
                <a:latin typeface="Trebuchet MS" charset="0"/>
                <a:cs typeface="Times New Roman" charset="0"/>
              </a:rPr>
              <a:t> of obscenity</a:t>
            </a:r>
          </a:p>
          <a:p>
            <a:pPr lvl="1"/>
            <a:r>
              <a:rPr lang="en-US" sz="3600" b="1" u="sng" dirty="0" smtClean="0">
                <a:latin typeface="Trebuchet MS" charset="0"/>
                <a:cs typeface="Times New Roman" charset="0"/>
              </a:rPr>
              <a:t>“Community Standard Tolerance </a:t>
            </a:r>
            <a:r>
              <a:rPr lang="en-US" sz="3600" b="1" u="sng" dirty="0">
                <a:latin typeface="Trebuchet MS" charset="0"/>
                <a:cs typeface="Times New Roman" charset="0"/>
              </a:rPr>
              <a:t>T</a:t>
            </a:r>
            <a:r>
              <a:rPr lang="en-US" sz="3600" b="1" u="sng" dirty="0" smtClean="0">
                <a:latin typeface="Trebuchet MS" charset="0"/>
                <a:cs typeface="Times New Roman" charset="0"/>
              </a:rPr>
              <a:t>est”: </a:t>
            </a:r>
          </a:p>
          <a:p>
            <a:pPr lvl="2"/>
            <a:r>
              <a:rPr lang="en-US" sz="3400" b="1" dirty="0" smtClean="0">
                <a:latin typeface="Trebuchet MS" charset="0"/>
                <a:cs typeface="Times New Roman" charset="0"/>
              </a:rPr>
              <a:t>A </a:t>
            </a:r>
            <a:r>
              <a:rPr lang="en-US" sz="3400" b="1" u="sng" dirty="0" smtClean="0">
                <a:latin typeface="Trebuchet MS" charset="0"/>
                <a:cs typeface="Times New Roman" charset="0"/>
              </a:rPr>
              <a:t>test</a:t>
            </a:r>
            <a:r>
              <a:rPr lang="en-US" sz="3400" b="1" dirty="0" smtClean="0">
                <a:latin typeface="Trebuchet MS" charset="0"/>
                <a:cs typeface="Times New Roman" charset="0"/>
              </a:rPr>
              <a:t> not concerned with what Canadians would tolerate per se, but what they would not tolerate other Canadians to be exposed to (p. </a:t>
            </a:r>
            <a:r>
              <a:rPr lang="en-US" sz="3400" b="1" dirty="0" smtClean="0">
                <a:latin typeface="Trebuchet MS" charset="0"/>
                <a:cs typeface="Times New Roman" charset="0"/>
              </a:rPr>
              <a:t>109</a:t>
            </a:r>
            <a:r>
              <a:rPr lang="en-US" sz="3400" b="1" dirty="0" smtClean="0">
                <a:latin typeface="Trebuchet MS" charset="0"/>
                <a:cs typeface="Times New Roman" charset="0"/>
              </a:rPr>
              <a:t>)</a:t>
            </a:r>
            <a:endParaRPr lang="en-US" sz="3400" b="1" dirty="0">
              <a:latin typeface="Trebuchet MS" charset="0"/>
              <a:cs typeface="Times New Roman" charset="0"/>
            </a:endParaRPr>
          </a:p>
          <a:p>
            <a:pPr lvl="2"/>
            <a:r>
              <a:rPr lang="en-US" sz="3600" b="1" dirty="0" smtClean="0">
                <a:latin typeface="Trebuchet MS" charset="0"/>
                <a:cs typeface="Times New Roman" charset="0"/>
              </a:rPr>
              <a:t>The “</a:t>
            </a:r>
            <a:r>
              <a:rPr lang="en-US" sz="3600" b="1" u="sng" dirty="0" smtClean="0">
                <a:latin typeface="Trebuchet MS" charset="0"/>
                <a:cs typeface="Times New Roman" charset="0"/>
              </a:rPr>
              <a:t>national community standard of tolerance</a:t>
            </a:r>
            <a:r>
              <a:rPr lang="en-US" sz="3600" b="1" dirty="0" smtClean="0">
                <a:latin typeface="Trebuchet MS" charset="0"/>
                <a:cs typeface="Times New Roman" charset="0"/>
              </a:rPr>
              <a:t>”: by which pornographic material can be subject of regulatory control</a:t>
            </a:r>
            <a:endParaRPr lang="en-US" sz="3600" b="1" dirty="0">
              <a:latin typeface="Trebuchet MS" charset="0"/>
              <a:cs typeface="Times New Roman" charset="0"/>
            </a:endParaRPr>
          </a:p>
          <a:p>
            <a:pPr lvl="1"/>
            <a:r>
              <a:rPr lang="en-US" sz="3600" b="1" dirty="0" smtClean="0">
                <a:latin typeface="Trebuchet MS" charset="0"/>
                <a:cs typeface="Times New Roman" charset="0"/>
              </a:rPr>
              <a:t>Degradation Test:</a:t>
            </a:r>
          </a:p>
          <a:p>
            <a:pPr lvl="2"/>
            <a:r>
              <a:rPr lang="en-US" sz="3400" b="1" dirty="0" smtClean="0">
                <a:latin typeface="Trebuchet MS" charset="0"/>
                <a:cs typeface="Times New Roman" charset="0"/>
              </a:rPr>
              <a:t>Now about the “evolving” standards… </a:t>
            </a:r>
          </a:p>
          <a:p>
            <a:pPr lvl="2"/>
            <a:r>
              <a:rPr lang="en-US" sz="3400" b="1" dirty="0" smtClean="0">
                <a:latin typeface="Trebuchet MS" charset="0"/>
                <a:cs typeface="Times New Roman" charset="0"/>
              </a:rPr>
              <a:t>Community standards must be contemporary. Time change and ideas change accordingly. </a:t>
            </a:r>
            <a:endParaRPr lang="en-US" sz="3400" b="1" dirty="0">
              <a:latin typeface="Trebuchet MS" charset="0"/>
              <a:cs typeface="Times New Roman" charset="0"/>
            </a:endParaRPr>
          </a:p>
          <a:p>
            <a:endParaRPr lang="en-US" dirty="0"/>
          </a:p>
        </p:txBody>
      </p:sp>
    </p:spTree>
    <p:extLst>
      <p:ext uri="{BB962C8B-B14F-4D97-AF65-F5344CB8AC3E}">
        <p14:creationId xmlns:p14="http://schemas.microsoft.com/office/powerpoint/2010/main" val="359653312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9463" y="430053"/>
            <a:ext cx="7583488" cy="1143000"/>
          </a:xfrm>
        </p:spPr>
        <p:txBody>
          <a:bodyPr/>
          <a:lstStyle/>
          <a:p>
            <a:r>
              <a:rPr lang="en-US" sz="3600" dirty="0">
                <a:cs typeface="Times New Roman" pitchFamily="18" charset="0"/>
              </a:rPr>
              <a:t>Introduction to Legal Studies</a:t>
            </a:r>
            <a:br>
              <a:rPr lang="en-US" sz="3600" dirty="0">
                <a:cs typeface="Times New Roman" pitchFamily="18" charset="0"/>
              </a:rPr>
            </a:br>
            <a:r>
              <a:rPr lang="en-US" sz="3600" dirty="0">
                <a:cs typeface="Times New Roman" pitchFamily="18" charset="0"/>
              </a:rPr>
              <a:t>Law, Morality and Justice</a:t>
            </a:r>
            <a:r>
              <a:rPr lang="en-US" sz="3600" dirty="0"/>
              <a:t/>
            </a:r>
            <a:br>
              <a:rPr lang="en-US" sz="3600" dirty="0"/>
            </a:br>
            <a:endParaRPr lang="en-US" sz="3600" dirty="0"/>
          </a:p>
        </p:txBody>
      </p:sp>
      <p:sp>
        <p:nvSpPr>
          <p:cNvPr id="3" name="Content Placeholder 2"/>
          <p:cNvSpPr>
            <a:spLocks noGrp="1"/>
          </p:cNvSpPr>
          <p:nvPr>
            <p:ph idx="1"/>
          </p:nvPr>
        </p:nvSpPr>
        <p:spPr/>
        <p:txBody>
          <a:bodyPr>
            <a:normAutofit fontScale="70000" lnSpcReduction="20000"/>
          </a:bodyPr>
          <a:lstStyle/>
          <a:p>
            <a:pPr marL="274320" indent="-274320">
              <a:buFont typeface="Wingdings 2"/>
              <a:buChar char=""/>
              <a:defRPr/>
            </a:pPr>
            <a:r>
              <a:rPr lang="en-US" sz="3600" b="1" dirty="0"/>
              <a:t>R</a:t>
            </a:r>
            <a:r>
              <a:rPr lang="en-US" sz="3600" b="1" i="1" dirty="0">
                <a:cs typeface="Times New Roman" pitchFamily="18" charset="0"/>
              </a:rPr>
              <a:t>. v. </a:t>
            </a:r>
            <a:r>
              <a:rPr lang="en-US" sz="3600" b="1" i="1" dirty="0" smtClean="0">
                <a:cs typeface="Times New Roman" pitchFamily="18" charset="0"/>
              </a:rPr>
              <a:t>Butler</a:t>
            </a:r>
            <a:r>
              <a:rPr lang="en-US" sz="3600" b="1" dirty="0" smtClean="0">
                <a:cs typeface="Times New Roman" pitchFamily="18" charset="0"/>
              </a:rPr>
              <a:t>:</a:t>
            </a:r>
            <a:endParaRPr lang="en-US" sz="3600" b="1" dirty="0">
              <a:cs typeface="Times New Roman" pitchFamily="18" charset="0"/>
            </a:endParaRPr>
          </a:p>
          <a:p>
            <a:pPr marL="521208" lvl="1">
              <a:buClr>
                <a:schemeClr val="accent4"/>
              </a:buClr>
              <a:buFont typeface="Wingdings 2"/>
              <a:buChar char=""/>
              <a:defRPr/>
            </a:pPr>
            <a:r>
              <a:rPr lang="en-US" sz="3600" b="1" dirty="0">
                <a:solidFill>
                  <a:schemeClr val="tx1">
                    <a:tint val="85000"/>
                  </a:schemeClr>
                </a:solidFill>
                <a:cs typeface="Times New Roman" pitchFamily="18" charset="0"/>
              </a:rPr>
              <a:t>Degradation or Dehumanization test</a:t>
            </a:r>
          </a:p>
          <a:p>
            <a:pPr marL="758952" lvl="2">
              <a:buClr>
                <a:schemeClr val="accent4"/>
              </a:buClr>
              <a:buFont typeface="Wingdings"/>
              <a:buChar char=""/>
              <a:defRPr/>
            </a:pPr>
            <a:r>
              <a:rPr lang="en-US" sz="3600" b="1" dirty="0" smtClean="0">
                <a:cs typeface="Times New Roman" pitchFamily="18" charset="0"/>
              </a:rPr>
              <a:t>Notion of </a:t>
            </a:r>
            <a:r>
              <a:rPr lang="en-US" sz="3600" b="1" u="sng" dirty="0" smtClean="0">
                <a:cs typeface="Times New Roman" pitchFamily="18" charset="0"/>
              </a:rPr>
              <a:t>Harm</a:t>
            </a:r>
            <a:r>
              <a:rPr lang="en-US" sz="3600" b="1" dirty="0" smtClean="0">
                <a:cs typeface="Times New Roman" pitchFamily="18" charset="0"/>
              </a:rPr>
              <a:t>: Materials </a:t>
            </a:r>
            <a:r>
              <a:rPr lang="en-US" sz="3600" b="1" dirty="0">
                <a:cs typeface="Times New Roman" pitchFamily="18" charset="0"/>
              </a:rPr>
              <a:t>which portray people in positions of subordination, servile submission or humiliation run against equality and dignity of all </a:t>
            </a:r>
            <a:r>
              <a:rPr lang="en-US" sz="3600" b="1" dirty="0" smtClean="0">
                <a:cs typeface="Times New Roman" pitchFamily="18" charset="0"/>
              </a:rPr>
              <a:t>persons—</a:t>
            </a:r>
            <a:r>
              <a:rPr lang="en-US" sz="3600" b="1" u="sng" dirty="0" smtClean="0">
                <a:cs typeface="Times New Roman" pitchFamily="18" charset="0"/>
              </a:rPr>
              <a:t>even with consent</a:t>
            </a:r>
          </a:p>
          <a:p>
            <a:pPr marL="758952" lvl="2">
              <a:buClr>
                <a:schemeClr val="accent4"/>
              </a:buClr>
              <a:buFont typeface="Wingdings"/>
              <a:buChar char=""/>
              <a:defRPr/>
            </a:pPr>
            <a:r>
              <a:rPr lang="en-US" sz="3600" b="1" dirty="0" smtClean="0">
                <a:latin typeface="Trebuchet MS" charset="0"/>
                <a:cs typeface="Times New Roman" charset="0"/>
              </a:rPr>
              <a:t>3 Categories: Violence</a:t>
            </a:r>
            <a:r>
              <a:rPr lang="en-US" sz="3600" b="1" dirty="0">
                <a:latin typeface="Trebuchet MS" charset="0"/>
                <a:cs typeface="Times New Roman" charset="0"/>
              </a:rPr>
              <a:t>, degrading, </a:t>
            </a:r>
            <a:r>
              <a:rPr lang="en-US" sz="3600" b="1" dirty="0" smtClean="0">
                <a:latin typeface="Trebuchet MS" charset="0"/>
                <a:cs typeface="Times New Roman" charset="0"/>
              </a:rPr>
              <a:t>neither</a:t>
            </a:r>
          </a:p>
          <a:p>
            <a:pPr marL="758952" lvl="2">
              <a:buClr>
                <a:schemeClr val="accent4"/>
              </a:buClr>
              <a:buFont typeface="Wingdings"/>
              <a:buChar char=""/>
              <a:defRPr/>
            </a:pPr>
            <a:r>
              <a:rPr lang="en-US" sz="3600" b="1" dirty="0">
                <a:latin typeface="Trebuchet MS" charset="0"/>
                <a:cs typeface="Times New Roman" charset="0"/>
              </a:rPr>
              <a:t>The </a:t>
            </a:r>
            <a:r>
              <a:rPr lang="en-US" sz="3600" b="1" u="sng" dirty="0">
                <a:latin typeface="Trebuchet MS" charset="0"/>
                <a:cs typeface="Times New Roman" charset="0"/>
              </a:rPr>
              <a:t>arbiter</a:t>
            </a:r>
            <a:r>
              <a:rPr lang="en-US" sz="3600" b="1" dirty="0">
                <a:latin typeface="Trebuchet MS" charset="0"/>
                <a:cs typeface="Times New Roman" charset="0"/>
              </a:rPr>
              <a:t> is the </a:t>
            </a:r>
            <a:r>
              <a:rPr lang="en-US" sz="3600" b="1" dirty="0" smtClean="0">
                <a:latin typeface="Trebuchet MS" charset="0"/>
                <a:cs typeface="Times New Roman" charset="0"/>
              </a:rPr>
              <a:t>“community” </a:t>
            </a:r>
            <a:r>
              <a:rPr lang="en-US" sz="3600" b="1" dirty="0">
                <a:latin typeface="Trebuchet MS" charset="0"/>
                <a:cs typeface="Times New Roman" charset="0"/>
              </a:rPr>
              <a:t>as a whole (p. 99)</a:t>
            </a:r>
          </a:p>
          <a:p>
            <a:pPr marL="758952" lvl="2">
              <a:buClr>
                <a:schemeClr val="accent4"/>
              </a:buClr>
              <a:buFont typeface="Wingdings"/>
              <a:buChar char=""/>
              <a:defRPr/>
            </a:pPr>
            <a:endParaRPr lang="en-US" sz="3600" b="1" dirty="0">
              <a:latin typeface="Trebuchet MS" charset="0"/>
              <a:cs typeface="Times New Roman" charset="0"/>
            </a:endParaRPr>
          </a:p>
          <a:p>
            <a:pPr marL="758952" lvl="2">
              <a:buClr>
                <a:schemeClr val="accent4"/>
              </a:buClr>
              <a:buFont typeface="Wingdings"/>
              <a:buChar char=""/>
              <a:defRPr/>
            </a:pPr>
            <a:endParaRPr lang="en-US" sz="3600" b="1" u="sng" dirty="0">
              <a:cs typeface="Times New Roman" pitchFamily="18" charset="0"/>
            </a:endParaRPr>
          </a:p>
          <a:p>
            <a:endParaRPr lang="en-US" dirty="0"/>
          </a:p>
        </p:txBody>
      </p:sp>
    </p:spTree>
    <p:extLst>
      <p:ext uri="{BB962C8B-B14F-4D97-AF65-F5344CB8AC3E}">
        <p14:creationId xmlns:p14="http://schemas.microsoft.com/office/powerpoint/2010/main" val="260251165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cs typeface="Times New Roman" pitchFamily="18" charset="0"/>
              </a:rPr>
              <a:t>Introduction to Legal Studies</a:t>
            </a:r>
            <a:br>
              <a:rPr lang="en-US" sz="3600" dirty="0">
                <a:cs typeface="Times New Roman" pitchFamily="18" charset="0"/>
              </a:rPr>
            </a:br>
            <a:r>
              <a:rPr lang="en-US" sz="3600" dirty="0">
                <a:cs typeface="Times New Roman" pitchFamily="18" charset="0"/>
              </a:rPr>
              <a:t>Law, Morality and Justice</a:t>
            </a:r>
            <a:endParaRPr lang="en-US" sz="3600" dirty="0"/>
          </a:p>
        </p:txBody>
      </p:sp>
      <p:sp>
        <p:nvSpPr>
          <p:cNvPr id="3" name="Content Placeholder 2"/>
          <p:cNvSpPr>
            <a:spLocks noGrp="1"/>
          </p:cNvSpPr>
          <p:nvPr>
            <p:ph idx="1"/>
          </p:nvPr>
        </p:nvSpPr>
        <p:spPr>
          <a:xfrm>
            <a:off x="955674" y="1600200"/>
            <a:ext cx="7684129" cy="4825089"/>
          </a:xfrm>
        </p:spPr>
        <p:txBody>
          <a:bodyPr>
            <a:normAutofit fontScale="92500" lnSpcReduction="20000"/>
          </a:bodyPr>
          <a:lstStyle/>
          <a:p>
            <a:pPr marL="521208" lvl="1">
              <a:buClr>
                <a:schemeClr val="accent4"/>
              </a:buClr>
              <a:buFont typeface="Wingdings 2"/>
              <a:buChar char=""/>
              <a:defRPr/>
            </a:pPr>
            <a:r>
              <a:rPr lang="en-US" sz="3200" b="1" dirty="0">
                <a:solidFill>
                  <a:schemeClr val="tx1">
                    <a:tint val="85000"/>
                  </a:schemeClr>
                </a:solidFill>
              </a:rPr>
              <a:t>R</a:t>
            </a:r>
            <a:r>
              <a:rPr lang="en-US" sz="3200" b="1" i="1" dirty="0">
                <a:solidFill>
                  <a:schemeClr val="tx1">
                    <a:tint val="85000"/>
                  </a:schemeClr>
                </a:solidFill>
                <a:cs typeface="Times New Roman" pitchFamily="18" charset="0"/>
              </a:rPr>
              <a:t>. v. </a:t>
            </a:r>
            <a:r>
              <a:rPr lang="en-US" sz="3200" b="1" i="1" dirty="0" smtClean="0">
                <a:solidFill>
                  <a:schemeClr val="tx1">
                    <a:tint val="85000"/>
                  </a:schemeClr>
                </a:solidFill>
                <a:cs typeface="Times New Roman" pitchFamily="18" charset="0"/>
              </a:rPr>
              <a:t>Butler</a:t>
            </a:r>
            <a:r>
              <a:rPr lang="en-US" sz="3200" b="1" dirty="0" smtClean="0">
                <a:solidFill>
                  <a:schemeClr val="tx1">
                    <a:tint val="85000"/>
                  </a:schemeClr>
                </a:solidFill>
                <a:cs typeface="Times New Roman" pitchFamily="18" charset="0"/>
              </a:rPr>
              <a:t>:</a:t>
            </a:r>
            <a:endParaRPr lang="en-US" sz="3200" b="1" dirty="0">
              <a:solidFill>
                <a:schemeClr val="tx1">
                  <a:tint val="85000"/>
                </a:schemeClr>
              </a:solidFill>
              <a:cs typeface="Times New Roman" pitchFamily="18" charset="0"/>
            </a:endParaRPr>
          </a:p>
          <a:p>
            <a:pPr marL="758952" lvl="2">
              <a:buClr>
                <a:schemeClr val="accent4"/>
              </a:buClr>
              <a:buFont typeface="Wingdings"/>
              <a:buChar char=""/>
              <a:defRPr/>
            </a:pPr>
            <a:r>
              <a:rPr lang="en-US" sz="3200" b="1" u="sng" dirty="0">
                <a:cs typeface="Times New Roman" pitchFamily="18" charset="0"/>
              </a:rPr>
              <a:t>Moral disapprobation </a:t>
            </a:r>
            <a:r>
              <a:rPr lang="en-US" sz="3200" b="1" dirty="0">
                <a:cs typeface="Times New Roman" pitchFamily="18" charset="0"/>
              </a:rPr>
              <a:t>versus </a:t>
            </a:r>
            <a:r>
              <a:rPr lang="en-US" sz="3200" b="1" u="sng" dirty="0">
                <a:cs typeface="Times New Roman" pitchFamily="18" charset="0"/>
              </a:rPr>
              <a:t>avoidance of harm </a:t>
            </a:r>
            <a:r>
              <a:rPr lang="en-US" sz="3200" b="1" dirty="0">
                <a:cs typeface="Times New Roman" pitchFamily="18" charset="0"/>
              </a:rPr>
              <a:t>to society</a:t>
            </a:r>
          </a:p>
          <a:p>
            <a:pPr marL="758952" lvl="2">
              <a:buClr>
                <a:schemeClr val="accent4"/>
              </a:buClr>
              <a:buFont typeface="Wingdings"/>
              <a:buChar char=""/>
              <a:defRPr/>
            </a:pPr>
            <a:r>
              <a:rPr lang="en-US" sz="3200" b="1" dirty="0">
                <a:cs typeface="Times New Roman" pitchFamily="18" charset="0"/>
              </a:rPr>
              <a:t>The importance of </a:t>
            </a:r>
            <a:r>
              <a:rPr lang="en-US" sz="3200" b="1" u="sng" dirty="0">
                <a:cs typeface="Times New Roman" pitchFamily="18" charset="0"/>
              </a:rPr>
              <a:t>context</a:t>
            </a:r>
            <a:r>
              <a:rPr lang="en-US" sz="3200" b="1" dirty="0">
                <a:cs typeface="Times New Roman" pitchFamily="18" charset="0"/>
              </a:rPr>
              <a:t>: </a:t>
            </a:r>
            <a:endParaRPr lang="en-US" sz="3200" b="1" dirty="0" smtClean="0">
              <a:cs typeface="Times New Roman" pitchFamily="18" charset="0"/>
            </a:endParaRPr>
          </a:p>
          <a:p>
            <a:pPr marL="1216152" lvl="3">
              <a:buClr>
                <a:schemeClr val="accent4"/>
              </a:buClr>
              <a:buFont typeface="Wingdings"/>
              <a:buChar char=""/>
              <a:defRPr/>
            </a:pPr>
            <a:r>
              <a:rPr lang="en-US" sz="3000" b="1" dirty="0" smtClean="0">
                <a:cs typeface="Times New Roman" pitchFamily="18" charset="0"/>
              </a:rPr>
              <a:t>the </a:t>
            </a:r>
            <a:r>
              <a:rPr lang="en-US" sz="3000" b="1" dirty="0">
                <a:cs typeface="Times New Roman" pitchFamily="18" charset="0"/>
              </a:rPr>
              <a:t>“artistic </a:t>
            </a:r>
            <a:r>
              <a:rPr lang="en-US" sz="3000" b="1" dirty="0" smtClean="0">
                <a:cs typeface="Times New Roman" pitchFamily="18" charset="0"/>
              </a:rPr>
              <a:t>defense” versus “internal necessities”</a:t>
            </a:r>
          </a:p>
          <a:p>
            <a:pPr marL="1673352" lvl="4">
              <a:buClr>
                <a:schemeClr val="accent4"/>
              </a:buClr>
              <a:buFont typeface="Wingdings"/>
              <a:buChar char=""/>
              <a:defRPr/>
            </a:pPr>
            <a:r>
              <a:rPr lang="en-US" sz="3000" b="1" dirty="0" smtClean="0">
                <a:cs typeface="Times New Roman" pitchFamily="18" charset="0"/>
              </a:rPr>
              <a:t>The question: is undue exploitation of sex the main object of the work?</a:t>
            </a:r>
          </a:p>
          <a:p>
            <a:pPr marL="1673352" lvl="4">
              <a:buClr>
                <a:schemeClr val="accent4"/>
              </a:buClr>
              <a:buFont typeface="Wingdings"/>
              <a:buChar char=""/>
              <a:defRPr/>
            </a:pPr>
            <a:r>
              <a:rPr lang="en-US" sz="3000" b="1" dirty="0" smtClean="0">
                <a:cs typeface="Times New Roman" pitchFamily="18" charset="0"/>
              </a:rPr>
              <a:t>Artistic rests on Freedom of expression, and must be upheld </a:t>
            </a:r>
            <a:endParaRPr lang="en-US" b="1" dirty="0"/>
          </a:p>
        </p:txBody>
      </p:sp>
    </p:spTree>
    <p:extLst>
      <p:ext uri="{BB962C8B-B14F-4D97-AF65-F5344CB8AC3E}">
        <p14:creationId xmlns:p14="http://schemas.microsoft.com/office/powerpoint/2010/main" val="1376417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“Good” pornography?</a:t>
            </a:r>
            <a:endParaRPr lang="en-US" dirty="0"/>
          </a:p>
        </p:txBody>
      </p:sp>
      <p:sp>
        <p:nvSpPr>
          <p:cNvPr id="3" name="Content Placeholder 2"/>
          <p:cNvSpPr>
            <a:spLocks noGrp="1"/>
          </p:cNvSpPr>
          <p:nvPr>
            <p:ph idx="1"/>
          </p:nvPr>
        </p:nvSpPr>
        <p:spPr>
          <a:xfrm>
            <a:off x="955675" y="1600200"/>
            <a:ext cx="7709028" cy="4775281"/>
          </a:xfrm>
        </p:spPr>
        <p:txBody>
          <a:bodyPr>
            <a:normAutofit lnSpcReduction="10000"/>
          </a:bodyPr>
          <a:lstStyle/>
          <a:p>
            <a:pPr marL="0" indent="0">
              <a:buNone/>
            </a:pPr>
            <a:r>
              <a:rPr lang="en-US" b="1" dirty="0" smtClean="0"/>
              <a:t>The case of good pornography, according to the BC Civil liberties Association (p. </a:t>
            </a:r>
            <a:r>
              <a:rPr lang="en-US" b="1" smtClean="0"/>
              <a:t>115)</a:t>
            </a:r>
            <a:r>
              <a:rPr lang="en-US" b="1" dirty="0" smtClean="0"/>
              <a:t>:</a:t>
            </a:r>
          </a:p>
          <a:p>
            <a:r>
              <a:rPr lang="en-US" b="1" dirty="0" smtClean="0"/>
              <a:t>“Good pornography has value because it validates women’s will to pleasure […] It celebrates a range of female sexuality that is wider and truer than legitimated by the non-pornographic culture”</a:t>
            </a:r>
          </a:p>
          <a:p>
            <a:r>
              <a:rPr lang="en-US" b="1" dirty="0" smtClean="0"/>
              <a:t>In R. v. Wagner: “Women, particularly, are deprived of unique human character or identity and are depicted as sexual playthings, hysterically and instantly responsive to male sexual </a:t>
            </a:r>
            <a:r>
              <a:rPr lang="en-US" b="1" dirty="0" smtClean="0"/>
              <a:t>demands.” Also video.</a:t>
            </a:r>
            <a:endParaRPr lang="en-US" b="1" dirty="0"/>
          </a:p>
        </p:txBody>
      </p:sp>
    </p:spTree>
    <p:extLst>
      <p:ext uri="{BB962C8B-B14F-4D97-AF65-F5344CB8AC3E}">
        <p14:creationId xmlns:p14="http://schemas.microsoft.com/office/powerpoint/2010/main" val="56714347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About Liberty…</a:t>
            </a:r>
            <a:endParaRPr lang="en-US" dirty="0"/>
          </a:p>
        </p:txBody>
      </p:sp>
      <p:sp>
        <p:nvSpPr>
          <p:cNvPr id="3" name="Content Placeholder 2"/>
          <p:cNvSpPr>
            <a:spLocks noGrp="1"/>
          </p:cNvSpPr>
          <p:nvPr>
            <p:ph idx="1"/>
          </p:nvPr>
        </p:nvSpPr>
        <p:spPr>
          <a:xfrm>
            <a:off x="572668" y="1600200"/>
            <a:ext cx="8141832" cy="4974514"/>
          </a:xfrm>
        </p:spPr>
        <p:txBody>
          <a:bodyPr/>
          <a:lstStyle/>
          <a:p>
            <a:pPr marL="0" indent="0" algn="r">
              <a:buNone/>
            </a:pPr>
            <a:r>
              <a:rPr lang="en-US" b="1" dirty="0"/>
              <a:t>“The only freedom which deserves the name, is that of pursuing our own good in our own way, so long as we do not attempt to deprive others of theirs, or impede their efforts to obtain it.” </a:t>
            </a:r>
          </a:p>
          <a:p>
            <a:pPr marL="0" indent="0" algn="r">
              <a:buNone/>
            </a:pPr>
            <a:r>
              <a:rPr lang="en-US" b="1" dirty="0" smtClean="0"/>
              <a:t>― </a:t>
            </a:r>
            <a:r>
              <a:rPr lang="en-US" b="1" dirty="0"/>
              <a:t>John Stuart Mill, </a:t>
            </a:r>
            <a:r>
              <a:rPr lang="en-US" b="1" i="1" dirty="0"/>
              <a:t>On Liberty</a:t>
            </a:r>
          </a:p>
        </p:txBody>
      </p:sp>
      <p:pic>
        <p:nvPicPr>
          <p:cNvPr id="6" name="Picture 5"/>
          <p:cNvPicPr>
            <a:picLocks noChangeAspect="1"/>
          </p:cNvPicPr>
          <p:nvPr/>
        </p:nvPicPr>
        <p:blipFill>
          <a:blip r:embed="rId2"/>
          <a:stretch>
            <a:fillRect/>
          </a:stretch>
        </p:blipFill>
        <p:spPr>
          <a:xfrm>
            <a:off x="406113" y="2952331"/>
            <a:ext cx="2485949" cy="3622383"/>
          </a:xfrm>
          <a:prstGeom prst="rect">
            <a:avLst/>
          </a:prstGeom>
        </p:spPr>
      </p:pic>
      <p:pic>
        <p:nvPicPr>
          <p:cNvPr id="5" name="Picture 4"/>
          <p:cNvPicPr>
            <a:picLocks noChangeAspect="1"/>
          </p:cNvPicPr>
          <p:nvPr/>
        </p:nvPicPr>
        <p:blipFill>
          <a:blip r:embed="rId3"/>
          <a:stretch>
            <a:fillRect/>
          </a:stretch>
        </p:blipFill>
        <p:spPr>
          <a:xfrm>
            <a:off x="2428940" y="5079978"/>
            <a:ext cx="1669107" cy="1669107"/>
          </a:xfrm>
          <a:prstGeom prst="rect">
            <a:avLst/>
          </a:prstGeom>
        </p:spPr>
      </p:pic>
      <p:pic>
        <p:nvPicPr>
          <p:cNvPr id="7" name="Picture 6"/>
          <p:cNvPicPr>
            <a:picLocks noChangeAspect="1"/>
          </p:cNvPicPr>
          <p:nvPr/>
        </p:nvPicPr>
        <p:blipFill>
          <a:blip r:embed="rId4"/>
          <a:stretch>
            <a:fillRect/>
          </a:stretch>
        </p:blipFill>
        <p:spPr>
          <a:xfrm>
            <a:off x="5693199" y="4247185"/>
            <a:ext cx="3251200" cy="2501900"/>
          </a:xfrm>
          <a:prstGeom prst="rect">
            <a:avLst/>
          </a:prstGeom>
        </p:spPr>
      </p:pic>
    </p:spTree>
    <p:extLst>
      <p:ext uri="{BB962C8B-B14F-4D97-AF65-F5344CB8AC3E}">
        <p14:creationId xmlns:p14="http://schemas.microsoft.com/office/powerpoint/2010/main" val="80977167"/>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9463" y="457200"/>
            <a:ext cx="7583488" cy="1143000"/>
          </a:xfrm>
        </p:spPr>
        <p:txBody>
          <a:bodyPr/>
          <a:lstStyle/>
          <a:p>
            <a:r>
              <a:rPr lang="en-US" sz="3600" dirty="0">
                <a:cs typeface="Times New Roman" pitchFamily="18" charset="0"/>
              </a:rPr>
              <a:t>Introduction to Legal Studies</a:t>
            </a:r>
            <a:br>
              <a:rPr lang="en-US" sz="3600" dirty="0">
                <a:cs typeface="Times New Roman" pitchFamily="18" charset="0"/>
              </a:rPr>
            </a:br>
            <a:r>
              <a:rPr lang="en-US" sz="3600" dirty="0">
                <a:cs typeface="Times New Roman" pitchFamily="18" charset="0"/>
              </a:rPr>
              <a:t>Law, Morality and Justice</a:t>
            </a:r>
            <a:r>
              <a:rPr lang="en-US" sz="3600" dirty="0"/>
              <a:t/>
            </a:r>
            <a:br>
              <a:rPr lang="en-US" sz="3600" dirty="0"/>
            </a:br>
            <a:endParaRPr lang="en-US" sz="3600" dirty="0"/>
          </a:p>
        </p:txBody>
      </p:sp>
      <p:sp>
        <p:nvSpPr>
          <p:cNvPr id="3" name="Content Placeholder 2"/>
          <p:cNvSpPr>
            <a:spLocks noGrp="1"/>
          </p:cNvSpPr>
          <p:nvPr>
            <p:ph idx="1"/>
          </p:nvPr>
        </p:nvSpPr>
        <p:spPr/>
        <p:txBody>
          <a:bodyPr/>
          <a:lstStyle/>
          <a:p>
            <a:r>
              <a:rPr lang="en-US" sz="3200" b="1" dirty="0">
                <a:latin typeface="Trebuchet MS" charset="0"/>
                <a:cs typeface="Times New Roman" charset="0"/>
              </a:rPr>
              <a:t>Law, Morality and ‘Victim-less Crimes</a:t>
            </a:r>
            <a:r>
              <a:rPr lang="en-US" sz="3200" b="1" dirty="0" smtClean="0">
                <a:latin typeface="Trebuchet MS" charset="0"/>
                <a:cs typeface="Times New Roman" charset="0"/>
              </a:rPr>
              <a:t>’</a:t>
            </a:r>
          </a:p>
          <a:p>
            <a:pPr lvl="1"/>
            <a:r>
              <a:rPr lang="en-US" sz="3000" b="1" dirty="0" smtClean="0">
                <a:latin typeface="Trebuchet MS" charset="0"/>
                <a:cs typeface="Times New Roman" charset="0"/>
              </a:rPr>
              <a:t>Do we need a victim for a crime to be considered  </a:t>
            </a:r>
            <a:endParaRPr lang="en-US" sz="3000" b="1" dirty="0">
              <a:latin typeface="Trebuchet MS" charset="0"/>
              <a:cs typeface="Times New Roman" charset="0"/>
            </a:endParaRPr>
          </a:p>
          <a:p>
            <a:pPr lvl="1"/>
            <a:r>
              <a:rPr lang="en-US" sz="3000" b="1" dirty="0">
                <a:latin typeface="Trebuchet MS" charset="0"/>
                <a:cs typeface="Times New Roman" charset="0"/>
              </a:rPr>
              <a:t>Is there such a thing as a ‘victim-less crime’?</a:t>
            </a:r>
          </a:p>
          <a:p>
            <a:pPr lvl="2"/>
            <a:r>
              <a:rPr lang="en-US" sz="3000" b="1" dirty="0">
                <a:latin typeface="Trebuchet MS" charset="0"/>
                <a:cs typeface="Times New Roman" charset="0"/>
              </a:rPr>
              <a:t>Prohibitions on drug </a:t>
            </a:r>
            <a:r>
              <a:rPr lang="en-US" sz="3000" b="1" dirty="0" smtClean="0">
                <a:latin typeface="Trebuchet MS" charset="0"/>
                <a:cs typeface="Times New Roman" charset="0"/>
              </a:rPr>
              <a:t>use…</a:t>
            </a:r>
            <a:endParaRPr lang="en-US" sz="3000" b="1" dirty="0">
              <a:latin typeface="Trebuchet MS" charset="0"/>
              <a:cs typeface="Times New Roman" charset="0"/>
            </a:endParaRPr>
          </a:p>
        </p:txBody>
      </p:sp>
    </p:spTree>
    <p:extLst>
      <p:ext uri="{BB962C8B-B14F-4D97-AF65-F5344CB8AC3E}">
        <p14:creationId xmlns:p14="http://schemas.microsoft.com/office/powerpoint/2010/main" val="151406185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Questions/Discussion</a:t>
            </a:r>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345365089"/>
      </p:ext>
    </p:extLst>
  </p:cSld>
  <p:clrMapOvr>
    <a:masterClrMapping/>
  </p:clrMapOvr>
</p:sld>
</file>

<file path=ppt/theme/theme1.xml><?xml version="1.0" encoding="utf-8"?>
<a:theme xmlns:a="http://schemas.openxmlformats.org/drawingml/2006/main" name="Summer">
  <a:themeElements>
    <a:clrScheme name="Summer">
      <a:dk1>
        <a:sysClr val="windowText" lastClr="000000"/>
      </a:dk1>
      <a:lt1>
        <a:sysClr val="window" lastClr="FFFFFF"/>
      </a:lt1>
      <a:dk2>
        <a:srgbClr val="D16207"/>
      </a:dk2>
      <a:lt2>
        <a:srgbClr val="F0B31E"/>
      </a:lt2>
      <a:accent1>
        <a:srgbClr val="51A6C2"/>
      </a:accent1>
      <a:accent2>
        <a:srgbClr val="51C2A9"/>
      </a:accent2>
      <a:accent3>
        <a:srgbClr val="7EC251"/>
      </a:accent3>
      <a:accent4>
        <a:srgbClr val="E1DC53"/>
      </a:accent4>
      <a:accent5>
        <a:srgbClr val="B54721"/>
      </a:accent5>
      <a:accent6>
        <a:srgbClr val="A16BB1"/>
      </a:accent6>
      <a:hlink>
        <a:srgbClr val="A40A06"/>
      </a:hlink>
      <a:folHlink>
        <a:srgbClr val="837F16"/>
      </a:folHlink>
    </a:clrScheme>
    <a:fontScheme name="Summer">
      <a:majorFont>
        <a:latin typeface="Century Gothic"/>
        <a:ea typeface=""/>
        <a:cs typeface=""/>
        <a:font script="Jpan" typeface="ヒラギノ丸ゴ Pro W4"/>
        <a:font script="Hans" typeface="宋体"/>
        <a:font script="Hant" typeface="新細明體"/>
      </a:majorFont>
      <a:minorFont>
        <a:latin typeface="Century Gothic"/>
        <a:ea typeface=""/>
        <a:cs typeface=""/>
        <a:font script="Jpan" typeface="ヒラギノ丸ゴ Pro W4"/>
        <a:font script="Hans" typeface="宋体"/>
        <a:font script="Hant" typeface="新細明體"/>
      </a:minorFont>
    </a:fontScheme>
    <a:fmtScheme name="Summer">
      <a:fillStyleLst>
        <a:solidFill>
          <a:schemeClr val="phClr"/>
        </a:solidFill>
        <a:solidFill>
          <a:schemeClr val="phClr">
            <a:tint val="90000"/>
            <a:satMod val="135000"/>
          </a:schemeClr>
        </a:solidFill>
        <a:solidFill>
          <a:schemeClr val="phClr">
            <a:shade val="80000"/>
            <a:satMod val="110000"/>
          </a:schemeClr>
        </a:solidFill>
      </a:fillStyleLst>
      <a:lnStyleLst>
        <a:ln w="9525" cap="flat" cmpd="sng" algn="ctr">
          <a:solidFill>
            <a:schemeClr val="phClr">
              <a:satMod val="135000"/>
            </a:schemeClr>
          </a:solidFill>
          <a:prstDash val="solid"/>
        </a:ln>
        <a:ln w="25400" cap="flat" cmpd="sng" algn="ctr">
          <a:solidFill>
            <a:schemeClr val="phClr">
              <a:satMod val="150000"/>
            </a:schemeClr>
          </a:solidFill>
          <a:prstDash val="solid"/>
        </a:ln>
        <a:ln w="38100" cap="flat" cmpd="sng" algn="ctr">
          <a:solidFill>
            <a:schemeClr val="phClr">
              <a:satMod val="150000"/>
            </a:schemeClr>
          </a:solidFill>
          <a:prstDash val="solid"/>
        </a:ln>
      </a:lnStyleLst>
      <a:effectStyleLst>
        <a:effectStyle>
          <a:effectLst/>
        </a:effectStyle>
        <a:effectStyle>
          <a:effectLst>
            <a:outerShdw blurRad="76200" sx="101000" sy="101000" algn="ctr" rotWithShape="0">
              <a:srgbClr val="000000">
                <a:alpha val="50000"/>
              </a:srgbClr>
            </a:outerShdw>
            <a:reflection blurRad="12700" stA="20000" endPos="35000" dist="63500" dir="5400000" sy="-100000" rotWithShape="0"/>
          </a:effectLst>
        </a:effectStyle>
        <a:effectStyle>
          <a:effectLst>
            <a:outerShdw blurRad="127000" sx="103000" sy="103000" algn="ctr" rotWithShape="0">
              <a:srgbClr val="FFFFFF">
                <a:alpha val="65000"/>
              </a:srgbClr>
            </a:outerShdw>
          </a:effectLst>
          <a:scene3d>
            <a:camera prst="orthographicFront">
              <a:rot lat="0" lon="0" rev="0"/>
            </a:camera>
            <a:lightRig rig="morning" dir="t">
              <a:rot lat="0" lon="0" rev="1200000"/>
            </a:lightRig>
          </a:scene3d>
          <a:sp3d>
            <a:bevelT w="254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gs>
            <a:gs pos="100000">
              <a:schemeClr val="tx2"/>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Summer.thmx</Template>
  <TotalTime>626</TotalTime>
  <Words>1940</Words>
  <Application>Microsoft Macintosh PowerPoint</Application>
  <PresentationFormat>On-screen Show (4:3)</PresentationFormat>
  <Paragraphs>192</Paragraphs>
  <Slides>31</Slides>
  <Notes>5</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Summer</vt:lpstr>
      <vt:lpstr>Flow of litigation and  Morality</vt:lpstr>
      <vt:lpstr>Flow of litigation</vt:lpstr>
      <vt:lpstr>The Flow of litigation (1)</vt:lpstr>
      <vt:lpstr>Discretion v. transparency?</vt:lpstr>
      <vt:lpstr>The Flow of litigation (2)</vt:lpstr>
      <vt:lpstr>The Flow of litigation (3)</vt:lpstr>
      <vt:lpstr>The Flow of litigation (4)</vt:lpstr>
      <vt:lpstr>The Flow of litigation (5)</vt:lpstr>
      <vt:lpstr>The Flow of litigation: proportionality in sentencing </vt:lpstr>
      <vt:lpstr>Law and morality</vt:lpstr>
      <vt:lpstr>Friedrich Nietzsche</vt:lpstr>
      <vt:lpstr>Introduction to Legal Studies Law, Morality and Justice</vt:lpstr>
      <vt:lpstr>Does Rihanna went to far?</vt:lpstr>
      <vt:lpstr>The “Moral” reaction</vt:lpstr>
      <vt:lpstr>The legal question</vt:lpstr>
      <vt:lpstr>Homosexuality and the “truth” of medicine, of Law</vt:lpstr>
      <vt:lpstr>Knowledge production: Truth, Freedom, Power</vt:lpstr>
      <vt:lpstr>Social Facts and “norms”</vt:lpstr>
      <vt:lpstr>Introduction to Legal Studies Law, Morality and Justice</vt:lpstr>
      <vt:lpstr>Introduction to Legal Studies Law, Morality and Justice</vt:lpstr>
      <vt:lpstr>Introduction to Legal Studies Law, Morality and Justice</vt:lpstr>
      <vt:lpstr>Introduction to Legal Studies Law, Morality and Justice </vt:lpstr>
      <vt:lpstr>Introduction to Legal Studies Law, Morality and Justice </vt:lpstr>
      <vt:lpstr>  Introduction to Legal Studies Law, Morality and Justice</vt:lpstr>
      <vt:lpstr>Law, Morality and Justice:  A Test?</vt:lpstr>
      <vt:lpstr>Introduction to Legal Studies Law, Morality and Justice </vt:lpstr>
      <vt:lpstr>Introduction to Legal Studies Law, Morality and Justice</vt:lpstr>
      <vt:lpstr>“Good” pornography?</vt:lpstr>
      <vt:lpstr>About Liberty…</vt:lpstr>
      <vt:lpstr>Introduction to Legal Studies Law, Morality and Justice </vt:lpstr>
      <vt:lpstr>Questions/Discussion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Seb</dc:creator>
  <cp:lastModifiedBy>Seb Malette</cp:lastModifiedBy>
  <cp:revision>20</cp:revision>
  <dcterms:created xsi:type="dcterms:W3CDTF">2015-11-22T20:48:20Z</dcterms:created>
  <dcterms:modified xsi:type="dcterms:W3CDTF">2015-11-23T17:04:22Z</dcterms:modified>
</cp:coreProperties>
</file>