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5"/>
  </p:notesMasterIdLst>
  <p:sldIdLst>
    <p:sldId id="282" r:id="rId2"/>
    <p:sldId id="327" r:id="rId3"/>
    <p:sldId id="328" r:id="rId4"/>
    <p:sldId id="329" r:id="rId5"/>
    <p:sldId id="332" r:id="rId6"/>
    <p:sldId id="330" r:id="rId7"/>
    <p:sldId id="333" r:id="rId8"/>
    <p:sldId id="331" r:id="rId9"/>
    <p:sldId id="334" r:id="rId10"/>
    <p:sldId id="336" r:id="rId11"/>
    <p:sldId id="335" r:id="rId12"/>
    <p:sldId id="337" r:id="rId13"/>
    <p:sldId id="338" r:id="rId14"/>
    <p:sldId id="343" r:id="rId15"/>
    <p:sldId id="344" r:id="rId16"/>
    <p:sldId id="345" r:id="rId17"/>
    <p:sldId id="346" r:id="rId18"/>
    <p:sldId id="347" r:id="rId19"/>
    <p:sldId id="348" r:id="rId20"/>
    <p:sldId id="349" r:id="rId21"/>
    <p:sldId id="350" r:id="rId22"/>
    <p:sldId id="358" r:id="rId23"/>
    <p:sldId id="354" r:id="rId24"/>
    <p:sldId id="355" r:id="rId25"/>
    <p:sldId id="356" r:id="rId26"/>
    <p:sldId id="357" r:id="rId27"/>
    <p:sldId id="359" r:id="rId28"/>
    <p:sldId id="360" r:id="rId29"/>
    <p:sldId id="361" r:id="rId30"/>
    <p:sldId id="362" r:id="rId31"/>
    <p:sldId id="366" r:id="rId32"/>
    <p:sldId id="367" r:id="rId33"/>
    <p:sldId id="368" r:id="rId34"/>
    <p:sldId id="369" r:id="rId35"/>
    <p:sldId id="370" r:id="rId36"/>
    <p:sldId id="365" r:id="rId37"/>
    <p:sldId id="371" r:id="rId38"/>
    <p:sldId id="373" r:id="rId39"/>
    <p:sldId id="374" r:id="rId40"/>
    <p:sldId id="375" r:id="rId41"/>
    <p:sldId id="376" r:id="rId42"/>
    <p:sldId id="377" r:id="rId43"/>
    <p:sldId id="372" r:id="rId4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8000"/>
    <a:srgbClr val="A50021"/>
    <a:srgbClr val="669900"/>
    <a:srgbClr val="3399FF"/>
    <a:srgbClr val="20589C"/>
  </p:clrMru>
</p:presentationPr>
</file>

<file path=ppt/tableStyles.xml><?xml version="1.0" encoding="utf-8"?>
<a:tblStyleLst xmlns:a="http://schemas.openxmlformats.org/drawingml/2006/main" def="{5C22544A-7EE6-4342-B048-85BDC9FD1C3A}">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48" autoAdjust="0"/>
    <p:restoredTop sz="99768" autoAdjust="0"/>
  </p:normalViewPr>
  <p:slideViewPr>
    <p:cSldViewPr>
      <p:cViewPr varScale="1">
        <p:scale>
          <a:sx n="114" d="100"/>
          <a:sy n="114" d="100"/>
        </p:scale>
        <p:origin x="-179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1548"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14DD1ADC-6EEC-46DC-9713-3779CA3EE987}"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bwMode="auto">
          <a:ln>
            <a:miter lim="800000"/>
            <a:headEnd/>
            <a:tailEnd/>
          </a:ln>
        </p:spPr>
        <p:txBody>
          <a:bodyPr/>
          <a:lstStyle/>
          <a:p>
            <a:fld id="{703893CC-0F9A-4EA4-9CE0-42F01180BCC4}" type="slidenum">
              <a:rPr lang="en-US"/>
              <a:pPr/>
              <a:t>2</a:t>
            </a:fld>
            <a:endParaRPr lang="en-US"/>
          </a:p>
        </p:txBody>
      </p:sp>
      <p:sp>
        <p:nvSpPr>
          <p:cNvPr id="20482"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20483"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ln>
            <a:miter lim="800000"/>
            <a:headEnd/>
            <a:tailEnd/>
          </a:ln>
        </p:spPr>
        <p:txBody>
          <a:bodyPr/>
          <a:lstStyle/>
          <a:p>
            <a:fld id="{44F0211C-CAAD-451C-85A7-92BE33B806C7}" type="slidenum">
              <a:rPr lang="en-US"/>
              <a:pPr/>
              <a:t>3</a:t>
            </a:fld>
            <a:endParaRPr lang="en-US"/>
          </a:p>
        </p:txBody>
      </p:sp>
      <p:sp>
        <p:nvSpPr>
          <p:cNvPr id="22530"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22531"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4579" name="Header Placeholder 3"/>
          <p:cNvSpPr>
            <a:spLocks noGrp="1"/>
          </p:cNvSpPr>
          <p:nvPr>
            <p:ph type="hdr" sz="quarter"/>
          </p:nvPr>
        </p:nvSpPr>
        <p:spPr bwMode="auto">
          <a:ln>
            <a:miter lim="800000"/>
            <a:headEnd/>
            <a:tailEnd/>
          </a:ln>
        </p:spPr>
        <p:txBody>
          <a:bodyPr wrap="square" numCol="1" anchor="t" anchorCtr="0" compatLnSpc="1">
            <a:prstTxWarp prst="textNoShape">
              <a:avLst/>
            </a:prstTxWarp>
          </a:bodyPr>
          <a:lstStyle/>
          <a:p>
            <a:pPr fontAlgn="base">
              <a:spcBef>
                <a:spcPct val="0"/>
              </a:spcBef>
              <a:spcAft>
                <a:spcPct val="0"/>
              </a:spcAft>
              <a:defRPr/>
            </a:pPr>
            <a:r>
              <a:rPr lang="en-US"/>
              <a:t>LO4.1</a:t>
            </a:r>
          </a:p>
        </p:txBody>
      </p:sp>
      <p:sp>
        <p:nvSpPr>
          <p:cNvPr id="24580" name="Slide Number Placeholder 4"/>
          <p:cNvSpPr>
            <a:spLocks noGrp="1"/>
          </p:cNvSpPr>
          <p:nvPr>
            <p:ph type="sldNum" sz="quarter" idx="5"/>
          </p:nvPr>
        </p:nvSpPr>
        <p:spPr bwMode="auto">
          <a:ln>
            <a:miter lim="800000"/>
            <a:headEnd/>
            <a:tailEnd/>
          </a:ln>
        </p:spPr>
        <p:txBody>
          <a:bodyPr/>
          <a:lstStyle/>
          <a:p>
            <a:fld id="{DFA82FDC-BFA8-4987-8DDF-91517859EC27}" type="slidenum">
              <a:rPr lang="en-US"/>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bwMode="auto">
          <a:ln>
            <a:miter lim="800000"/>
            <a:headEnd/>
            <a:tailEnd/>
          </a:ln>
        </p:spPr>
        <p:txBody>
          <a:bodyPr/>
          <a:lstStyle/>
          <a:p>
            <a:fld id="{624CBAB8-D719-4772-9D9C-C912E5E302FA}" type="slidenum">
              <a:rPr lang="en-US"/>
              <a:pPr/>
              <a:t>6</a:t>
            </a:fld>
            <a:endParaRPr lang="en-US"/>
          </a:p>
        </p:txBody>
      </p:sp>
      <p:sp>
        <p:nvSpPr>
          <p:cNvPr id="28674"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28675"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bwMode="auto">
          <a:ln>
            <a:miter lim="800000"/>
            <a:headEnd/>
            <a:tailEnd/>
          </a:ln>
        </p:spPr>
        <p:txBody>
          <a:bodyPr/>
          <a:lstStyle/>
          <a:p>
            <a:fld id="{7B567F5A-731B-470A-87AC-86E51D19075F}" type="slidenum">
              <a:rPr lang="en-US"/>
              <a:pPr/>
              <a:t>9</a:t>
            </a:fld>
            <a:endParaRPr lang="en-US"/>
          </a:p>
        </p:txBody>
      </p:sp>
      <p:sp>
        <p:nvSpPr>
          <p:cNvPr id="32770"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32771"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bwMode="auto">
          <a:ln>
            <a:miter lim="800000"/>
            <a:headEnd/>
            <a:tailEnd/>
          </a:ln>
        </p:spPr>
        <p:txBody>
          <a:bodyPr/>
          <a:lstStyle/>
          <a:p>
            <a:fld id="{7B567F5A-731B-470A-87AC-86E51D19075F}" type="slidenum">
              <a:rPr lang="en-US"/>
              <a:pPr/>
              <a:t>10</a:t>
            </a:fld>
            <a:endParaRPr lang="en-US"/>
          </a:p>
        </p:txBody>
      </p:sp>
      <p:sp>
        <p:nvSpPr>
          <p:cNvPr id="32770"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32771"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bwMode="auto">
          <a:ln>
            <a:miter lim="800000"/>
            <a:headEnd/>
            <a:tailEnd/>
          </a:ln>
        </p:spPr>
        <p:txBody>
          <a:bodyPr/>
          <a:lstStyle/>
          <a:p>
            <a:fld id="{79FE2B49-AAAA-498C-B582-8050FEBE832B}" type="slidenum">
              <a:rPr lang="en-US"/>
              <a:pPr/>
              <a:t>11</a:t>
            </a:fld>
            <a:endParaRPr lang="en-US"/>
          </a:p>
        </p:txBody>
      </p:sp>
      <p:sp>
        <p:nvSpPr>
          <p:cNvPr id="34818" name="Rectangle 2"/>
          <p:cNvSpPr>
            <a:spLocks noGrp="1" noRot="1" noChangeAspect="1" noChangeArrowheads="1" noTextEdit="1"/>
          </p:cNvSpPr>
          <p:nvPr>
            <p:ph type="sldImg"/>
          </p:nvPr>
        </p:nvSpPr>
        <p:spPr bwMode="auto">
          <a:xfrm>
            <a:off x="1016000" y="488950"/>
            <a:ext cx="4827588" cy="3619500"/>
          </a:xfrm>
          <a:noFill/>
          <a:ln>
            <a:solidFill>
              <a:srgbClr val="000000"/>
            </a:solidFill>
            <a:miter lim="800000"/>
            <a:headEnd/>
            <a:tailEnd/>
          </a:ln>
        </p:spPr>
      </p:sp>
      <p:sp>
        <p:nvSpPr>
          <p:cNvPr id="34819"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5"/>
          <p:cNvSpPr>
            <a:spLocks noGrp="1" noChangeArrowheads="1"/>
          </p:cNvSpPr>
          <p:nvPr>
            <p:ph type="sldNum" sz="quarter" idx="5"/>
          </p:nvPr>
        </p:nvSpPr>
        <p:spPr bwMode="auto">
          <a:ln>
            <a:miter lim="800000"/>
            <a:headEnd/>
            <a:tailEnd/>
          </a:ln>
        </p:spPr>
        <p:txBody>
          <a:bodyPr/>
          <a:lstStyle/>
          <a:p>
            <a:fld id="{9864D1A6-787D-4F3C-861A-3083A7D5D8DF}" type="slidenum">
              <a:rPr lang="en-US"/>
              <a:pPr/>
              <a:t>14</a:t>
            </a:fld>
            <a:endParaRPr lang="en-US"/>
          </a:p>
        </p:txBody>
      </p:sp>
      <p:sp>
        <p:nvSpPr>
          <p:cNvPr id="38914"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3891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bwMode="auto">
          <a:ln>
            <a:miter lim="800000"/>
            <a:headEnd/>
            <a:tailEnd/>
          </a:ln>
        </p:spPr>
        <p:txBody>
          <a:bodyPr/>
          <a:lstStyle/>
          <a:p>
            <a:fld id="{3C87BBFB-E8E2-4EB4-BBD5-B0DD3194C3DD}" type="slidenum">
              <a:rPr lang="en-US"/>
              <a:pPr/>
              <a:t>15</a:t>
            </a:fld>
            <a:endParaRPr lang="en-US"/>
          </a:p>
        </p:txBody>
      </p:sp>
      <p:sp>
        <p:nvSpPr>
          <p:cNvPr id="40962" name="Rectangle 2"/>
          <p:cNvSpPr>
            <a:spLocks noGrp="1" noRot="1" noChangeAspect="1" noChangeArrowheads="1" noTextEdit="1"/>
          </p:cNvSpPr>
          <p:nvPr>
            <p:ph type="sldImg"/>
          </p:nvPr>
        </p:nvSpPr>
        <p:spPr bwMode="auto">
          <a:xfrm>
            <a:off x="1150938" y="692150"/>
            <a:ext cx="4556125" cy="3416300"/>
          </a:xfrm>
          <a:noFill/>
          <a:ln cap="flat">
            <a:solidFill>
              <a:schemeClr val="tx1"/>
            </a:solidFill>
            <a:miter lim="800000"/>
            <a:headEnd/>
            <a:tailEnd/>
          </a:ln>
        </p:spPr>
      </p:sp>
      <p:sp>
        <p:nvSpPr>
          <p:cNvPr id="40963" name="Rectangle 3"/>
          <p:cNvSpPr>
            <a:spLocks noGrp="1" noChangeArrowheads="1"/>
          </p:cNvSpPr>
          <p:nvPr>
            <p:ph type="body" idx="1"/>
          </p:nvPr>
        </p:nvSpPr>
        <p:spPr bwMode="auto">
          <a:xfrm>
            <a:off x="914400" y="4344025"/>
            <a:ext cx="5029200" cy="4114488"/>
          </a:xfrm>
          <a:noFill/>
        </p:spPr>
        <p:txBody>
          <a:bodyPr wrap="square" lIns="92075" tIns="46038" rIns="92075" bIns="46038"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p:cNvSpPr>
            <a:spLocks noGrp="1" noChangeArrowheads="1"/>
          </p:cNvSpPr>
          <p:nvPr>
            <p:ph type="sldNum" sz="quarter" idx="5"/>
          </p:nvPr>
        </p:nvSpPr>
        <p:spPr bwMode="auto">
          <a:ln>
            <a:miter lim="800000"/>
            <a:headEnd/>
            <a:tailEnd/>
          </a:ln>
        </p:spPr>
        <p:txBody>
          <a:bodyPr/>
          <a:lstStyle/>
          <a:p>
            <a:fld id="{A1D5FD60-AC79-47DF-BD45-8BE15BA50545}" type="slidenum">
              <a:rPr lang="en-US"/>
              <a:pPr/>
              <a:t>16</a:t>
            </a:fld>
            <a:endParaRPr lang="en-US"/>
          </a:p>
        </p:txBody>
      </p:sp>
      <p:sp>
        <p:nvSpPr>
          <p:cNvPr id="43010"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43011"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Investors have created a bank and organized it as a corporation by contributing a total of $250,000 cash to the bank in exchange for ownership shares in the bank worth $250,000.</a:t>
            </a:r>
          </a:p>
        </p:txBody>
      </p:sp>
      <p:sp>
        <p:nvSpPr>
          <p:cNvPr id="29700" name="Slide Number Placeholder 3"/>
          <p:cNvSpPr>
            <a:spLocks noGrp="1"/>
          </p:cNvSpPr>
          <p:nvPr>
            <p:ph type="sldNum" sz="quarter" idx="5"/>
          </p:nvPr>
        </p:nvSpPr>
        <p:spPr bwMode="auto">
          <a:noFill/>
          <a:ln>
            <a:miter lim="800000"/>
            <a:headEnd/>
            <a:tailEnd/>
          </a:ln>
        </p:spPr>
        <p:txBody>
          <a:bodyPr/>
          <a:lstStyle/>
          <a:p>
            <a:fld id="{FE3C94DA-8253-4C20-AF1D-074D8D76E7A1}" type="slidenum">
              <a:rPr lang="en-US"/>
              <a:pPr/>
              <a:t>18</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business acquires a building and some equipment for cash.  This did not affect the total net worth of the bank but was rather an exchange of one asset for another asset.</a:t>
            </a:r>
          </a:p>
        </p:txBody>
      </p:sp>
      <p:sp>
        <p:nvSpPr>
          <p:cNvPr id="30724" name="Slide Number Placeholder 3"/>
          <p:cNvSpPr>
            <a:spLocks noGrp="1"/>
          </p:cNvSpPr>
          <p:nvPr>
            <p:ph type="sldNum" sz="quarter" idx="5"/>
          </p:nvPr>
        </p:nvSpPr>
        <p:spPr bwMode="auto">
          <a:noFill/>
          <a:ln>
            <a:miter lim="800000"/>
            <a:headEnd/>
            <a:tailEnd/>
          </a:ln>
        </p:spPr>
        <p:txBody>
          <a:bodyPr/>
          <a:lstStyle/>
          <a:p>
            <a:fld id="{40F2F753-AF35-431B-9AD6-34C54EFC95C1}" type="slidenum">
              <a:rPr lang="en-US"/>
              <a:pPr/>
              <a:t>19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 this slide, the bank has actually increased its value by accepting deposits from customers.  The deposits are recorded as liabilities of the bank, as the bank must return the money to the customers upon request.  The assets of the bank also increase as the bank now has more cash.</a:t>
            </a:r>
          </a:p>
        </p:txBody>
      </p:sp>
      <p:sp>
        <p:nvSpPr>
          <p:cNvPr id="31748" name="Slide Number Placeholder 3"/>
          <p:cNvSpPr>
            <a:spLocks noGrp="1"/>
          </p:cNvSpPr>
          <p:nvPr>
            <p:ph type="sldNum" sz="quarter" idx="5"/>
          </p:nvPr>
        </p:nvSpPr>
        <p:spPr bwMode="auto">
          <a:noFill/>
          <a:ln>
            <a:miter lim="800000"/>
            <a:headEnd/>
            <a:tailEnd/>
          </a:ln>
        </p:spPr>
        <p:txBody>
          <a:bodyPr/>
          <a:lstStyle/>
          <a:p>
            <a:fld id="{2075ABC3-5DD7-4988-BC7F-021459849FC8}" type="slidenum">
              <a:rPr lang="en-US"/>
              <a:pPr/>
              <a:t>20</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Banks are not required to keep 100% of their deposits on hand at all times because the probability that all customers will ask for their money back at the same time is small.  If all customers did return to demand their money at the same time, this would be referred to as a “run on the bank.”</a:t>
            </a:r>
          </a:p>
        </p:txBody>
      </p:sp>
      <p:sp>
        <p:nvSpPr>
          <p:cNvPr id="32772" name="Slide Number Placeholder 3"/>
          <p:cNvSpPr>
            <a:spLocks noGrp="1"/>
          </p:cNvSpPr>
          <p:nvPr>
            <p:ph type="sldNum" sz="quarter" idx="5"/>
          </p:nvPr>
        </p:nvSpPr>
        <p:spPr bwMode="auto">
          <a:noFill/>
          <a:ln>
            <a:miter lim="800000"/>
            <a:headEnd/>
            <a:tailEnd/>
          </a:ln>
        </p:spPr>
        <p:txBody>
          <a:bodyPr/>
          <a:lstStyle/>
          <a:p>
            <a:fld id="{57270893-C1D7-4C47-89EC-2034ACE1C73A}" type="slidenum">
              <a:rPr lang="en-US"/>
              <a:pPr/>
              <a:t>21</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Now we see that when a customer writes a check against his balance, it reduces the reserves and the checkable deposits by the amount of the check.</a:t>
            </a:r>
          </a:p>
        </p:txBody>
      </p:sp>
      <p:sp>
        <p:nvSpPr>
          <p:cNvPr id="36868" name="Slide Number Placeholder 3"/>
          <p:cNvSpPr>
            <a:spLocks noGrp="1"/>
          </p:cNvSpPr>
          <p:nvPr>
            <p:ph type="sldNum" sz="quarter" idx="5"/>
          </p:nvPr>
        </p:nvSpPr>
        <p:spPr bwMode="auto">
          <a:noFill/>
          <a:ln>
            <a:miter lim="800000"/>
            <a:headEnd/>
            <a:tailEnd/>
          </a:ln>
        </p:spPr>
        <p:txBody>
          <a:bodyPr/>
          <a:lstStyle/>
          <a:p>
            <a:fld id="{2E707331-8456-4EFE-8BFA-492657F02B72}" type="slidenum">
              <a:rPr lang="en-US"/>
              <a:pPr/>
              <a:t>23</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Now we are actually creating new money as opposed to just moving around old money.  A bank’s loans are its assets.  Having someone owe you money is a good thing (having them actually pay you is even better).  Here both assets and deposits increased.</a:t>
            </a:r>
          </a:p>
        </p:txBody>
      </p:sp>
      <p:sp>
        <p:nvSpPr>
          <p:cNvPr id="37892" name="Slide Number Placeholder 3"/>
          <p:cNvSpPr>
            <a:spLocks noGrp="1"/>
          </p:cNvSpPr>
          <p:nvPr>
            <p:ph type="sldNum" sz="quarter" idx="5"/>
          </p:nvPr>
        </p:nvSpPr>
        <p:spPr bwMode="auto">
          <a:noFill/>
          <a:ln>
            <a:miter lim="800000"/>
            <a:headEnd/>
            <a:tailEnd/>
          </a:ln>
        </p:spPr>
        <p:txBody>
          <a:bodyPr/>
          <a:lstStyle/>
          <a:p>
            <a:fld id="{3D610A3D-F01A-42B6-B1BB-5BFD0421E9D5}" type="slidenum">
              <a:rPr lang="en-US"/>
              <a:pPr/>
              <a:t>24</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Here the customer with the loan wrote a check which came out of our bank and went into another bank.  The other bank’s reserves would have increased while ours decreased by the amount of the check.</a:t>
            </a:r>
          </a:p>
        </p:txBody>
      </p:sp>
      <p:sp>
        <p:nvSpPr>
          <p:cNvPr id="38916" name="Slide Number Placeholder 3"/>
          <p:cNvSpPr>
            <a:spLocks noGrp="1"/>
          </p:cNvSpPr>
          <p:nvPr>
            <p:ph type="sldNum" sz="quarter" idx="5"/>
          </p:nvPr>
        </p:nvSpPr>
        <p:spPr bwMode="auto">
          <a:noFill/>
          <a:ln>
            <a:miter lim="800000"/>
            <a:headEnd/>
            <a:tailEnd/>
          </a:ln>
        </p:spPr>
        <p:txBody>
          <a:bodyPr/>
          <a:lstStyle/>
          <a:p>
            <a:fld id="{C206261B-B041-4B06-AAAF-219BB2E350F0}" type="slidenum">
              <a:rPr lang="en-US"/>
              <a:pPr/>
              <a:t>25</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Buying government securities has the same effect as lending: new money is created.</a:t>
            </a:r>
          </a:p>
        </p:txBody>
      </p:sp>
      <p:sp>
        <p:nvSpPr>
          <p:cNvPr id="39940" name="Slide Number Placeholder 3"/>
          <p:cNvSpPr>
            <a:spLocks noGrp="1"/>
          </p:cNvSpPr>
          <p:nvPr>
            <p:ph type="sldNum" sz="quarter" idx="5"/>
          </p:nvPr>
        </p:nvSpPr>
        <p:spPr bwMode="auto">
          <a:noFill/>
          <a:ln>
            <a:miter lim="800000"/>
            <a:headEnd/>
            <a:tailEnd/>
          </a:ln>
        </p:spPr>
        <p:txBody>
          <a:bodyPr/>
          <a:lstStyle/>
          <a:p>
            <a:fld id="{5DCAA23A-61AB-4A32-B5E3-F4C4F954B333}" type="slidenum">
              <a:rPr lang="en-US"/>
              <a:pPr/>
              <a:t>26</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7"/>
          <p:cNvSpPr>
            <a:spLocks noGrp="1" noChangeArrowheads="1"/>
          </p:cNvSpPr>
          <p:nvPr>
            <p:ph type="sldNum" sz="quarter" idx="5"/>
          </p:nvPr>
        </p:nvSpPr>
        <p:spPr bwMode="auto">
          <a:ln>
            <a:miter lim="800000"/>
            <a:headEnd/>
            <a:tailEnd/>
          </a:ln>
        </p:spPr>
        <p:txBody>
          <a:bodyPr/>
          <a:lstStyle/>
          <a:p>
            <a:fld id="{64245E81-C008-4CCF-9AA6-16272DD81DC7}" type="slidenum">
              <a:rPr lang="en-US"/>
              <a:pPr/>
              <a:t>27</a:t>
            </a:fld>
            <a:endParaRPr lang="en-US"/>
          </a:p>
        </p:txBody>
      </p:sp>
      <p:sp>
        <p:nvSpPr>
          <p:cNvPr id="93186"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93187"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7"/>
          <p:cNvSpPr>
            <a:spLocks noGrp="1" noChangeArrowheads="1"/>
          </p:cNvSpPr>
          <p:nvPr>
            <p:ph type="sldNum" sz="quarter" idx="5"/>
          </p:nvPr>
        </p:nvSpPr>
        <p:spPr bwMode="auto">
          <a:ln>
            <a:miter lim="800000"/>
            <a:headEnd/>
            <a:tailEnd/>
          </a:ln>
        </p:spPr>
        <p:txBody>
          <a:bodyPr/>
          <a:lstStyle/>
          <a:p>
            <a:fld id="{0761FE80-1D79-4651-9408-13916A560B07}" type="slidenum">
              <a:rPr lang="en-US"/>
              <a:pPr/>
              <a:t>28</a:t>
            </a:fld>
            <a:endParaRPr lang="en-US"/>
          </a:p>
        </p:txBody>
      </p:sp>
      <p:sp>
        <p:nvSpPr>
          <p:cNvPr id="95234"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95235"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7"/>
          <p:cNvSpPr>
            <a:spLocks noGrp="1" noChangeArrowheads="1"/>
          </p:cNvSpPr>
          <p:nvPr>
            <p:ph type="sldNum" sz="quarter" idx="5"/>
          </p:nvPr>
        </p:nvSpPr>
        <p:spPr bwMode="auto">
          <a:ln>
            <a:miter lim="800000"/>
            <a:headEnd/>
            <a:tailEnd/>
          </a:ln>
        </p:spPr>
        <p:txBody>
          <a:bodyPr/>
          <a:lstStyle/>
          <a:p>
            <a:fld id="{18D673FF-8934-4DFA-8A0B-887E935DFF1D}" type="slidenum">
              <a:rPr lang="en-US"/>
              <a:pPr/>
              <a:t>29</a:t>
            </a:fld>
            <a:endParaRPr lang="en-US"/>
          </a:p>
        </p:txBody>
      </p:sp>
      <p:sp>
        <p:nvSpPr>
          <p:cNvPr id="97282"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97283" name="Rectangle 3"/>
          <p:cNvSpPr>
            <a:spLocks noGrp="1" noChangeArrowheads="1"/>
          </p:cNvSpPr>
          <p:nvPr>
            <p:ph type="body" idx="1"/>
          </p:nvPr>
        </p:nvSpPr>
        <p:spPr bwMode="auto">
          <a:xfrm>
            <a:off x="914400" y="4344025"/>
            <a:ext cx="5029200" cy="4114488"/>
          </a:xfrm>
          <a:noFill/>
        </p:spPr>
        <p:txBody>
          <a:bodyPr wrap="square" numCol="1" anchor="t" anchorCtr="0" compatLnSpc="1">
            <a:prstTxWarp prst="textNoShape">
              <a:avLst/>
            </a:prstTxWarp>
          </a:bodyPr>
          <a:lstStyle/>
          <a:p>
            <a:pPr eaLnBrk="1" hangingPunct="1">
              <a:spcBef>
                <a:spcPct val="0"/>
              </a:spcBef>
            </a:pPr>
            <a:endParaRPr lang="en-CA"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This table illustrates the creation of new money based on a single $100 deposit made into one bank.  Each subsequent bank can lend a smaller portion of $100 after factoring in their reserve requirement, but overall total deposits in all banks will increase.</a:t>
            </a:r>
          </a:p>
        </p:txBody>
      </p:sp>
      <p:sp>
        <p:nvSpPr>
          <p:cNvPr id="43012" name="Slide Number Placeholder 3"/>
          <p:cNvSpPr>
            <a:spLocks noGrp="1"/>
          </p:cNvSpPr>
          <p:nvPr>
            <p:ph type="sldNum" sz="quarter" idx="5"/>
          </p:nvPr>
        </p:nvSpPr>
        <p:spPr bwMode="auto">
          <a:noFill/>
          <a:ln>
            <a:miter lim="800000"/>
            <a:headEnd/>
            <a:tailEnd/>
          </a:ln>
        </p:spPr>
        <p:txBody>
          <a:bodyPr/>
          <a:lstStyle/>
          <a:p>
            <a:fld id="{EBBD8927-F9E8-4042-8FEE-134A34EFDF1D}" type="slidenum">
              <a:rPr lang="en-US"/>
              <a:pPr/>
              <a:t>34</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This shows that, in total, the original $100 deposit will end up adding $400 in new money into the system.</a:t>
            </a:r>
          </a:p>
        </p:txBody>
      </p:sp>
      <p:sp>
        <p:nvSpPr>
          <p:cNvPr id="44036" name="Slide Number Placeholder 3"/>
          <p:cNvSpPr>
            <a:spLocks noGrp="1"/>
          </p:cNvSpPr>
          <p:nvPr>
            <p:ph type="sldNum" sz="quarter" idx="5"/>
          </p:nvPr>
        </p:nvSpPr>
        <p:spPr bwMode="auto">
          <a:noFill/>
          <a:ln>
            <a:miter lim="800000"/>
            <a:headEnd/>
            <a:tailEnd/>
          </a:ln>
        </p:spPr>
        <p:txBody>
          <a:bodyPr/>
          <a:lstStyle/>
          <a:p>
            <a:fld id="{E397CB53-9C8B-435B-9658-986EC3A7A981}" type="slidenum">
              <a:rPr lang="en-US"/>
              <a:pPr/>
              <a:t>35</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money multiplier is a key measure in banking that helps to predict the money supply that will be available to drive economic growth.  As you can see from the formula, if the reserve requirement is 20%, the money multiplier will be 1 divided by 0.2, which is 5.  We can then use the money multiplier multiplied by the excess reserves to determine the maximum checkable-deposit creation that will be provided by the new money entering the system.</a:t>
            </a:r>
          </a:p>
        </p:txBody>
      </p:sp>
      <p:sp>
        <p:nvSpPr>
          <p:cNvPr id="45060" name="Slide Number Placeholder 3"/>
          <p:cNvSpPr>
            <a:spLocks noGrp="1"/>
          </p:cNvSpPr>
          <p:nvPr>
            <p:ph type="sldNum" sz="quarter" idx="5"/>
          </p:nvPr>
        </p:nvSpPr>
        <p:spPr bwMode="auto">
          <a:noFill/>
          <a:ln>
            <a:miter lim="800000"/>
            <a:headEnd/>
            <a:tailEnd/>
          </a:ln>
        </p:spPr>
        <p:txBody>
          <a:bodyPr/>
          <a:lstStyle/>
          <a:p>
            <a:fld id="{67090DCB-76A8-4DBE-96E8-58DE4C53143D}" type="slidenum">
              <a:rPr lang="en-US"/>
              <a:pPr/>
              <a:t>36</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endParaRPr lang="en-CA" smtClean="0"/>
          </a:p>
        </p:txBody>
      </p:sp>
      <p:sp>
        <p:nvSpPr>
          <p:cNvPr id="84996" name="Slide Number Placeholder 3"/>
          <p:cNvSpPr>
            <a:spLocks noGrp="1"/>
          </p:cNvSpPr>
          <p:nvPr>
            <p:ph type="sldNum" sz="quarter" idx="5"/>
          </p:nvPr>
        </p:nvSpPr>
        <p:spPr>
          <a:noFill/>
        </p:spPr>
        <p:txBody>
          <a:bodyPr/>
          <a:lstStyle/>
          <a:p>
            <a:fld id="{B5C3F8F3-E9FD-41E5-A629-2297D212D793}" type="slidenum">
              <a:rPr lang="en-CA" smtClean="0"/>
              <a:pPr/>
              <a:t>38</a:t>
            </a:fld>
            <a:endParaRPr lang="en-CA"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p:spPr>
        <p:txBody>
          <a:bodyPr/>
          <a:lstStyle/>
          <a:p>
            <a:endParaRPr lang="en-CA" smtClean="0"/>
          </a:p>
        </p:txBody>
      </p:sp>
      <p:sp>
        <p:nvSpPr>
          <p:cNvPr id="86020" name="Slide Number Placeholder 3"/>
          <p:cNvSpPr>
            <a:spLocks noGrp="1"/>
          </p:cNvSpPr>
          <p:nvPr>
            <p:ph type="sldNum" sz="quarter" idx="5"/>
          </p:nvPr>
        </p:nvSpPr>
        <p:spPr>
          <a:noFill/>
        </p:spPr>
        <p:txBody>
          <a:bodyPr/>
          <a:lstStyle/>
          <a:p>
            <a:fld id="{FBFB1EFA-EB33-4800-B9FC-420AB84468C3}" type="slidenum">
              <a:rPr lang="en-CA" smtClean="0"/>
              <a:pPr/>
              <a:t>39</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p:spPr>
        <p:txBody>
          <a:bodyPr/>
          <a:lstStyle/>
          <a:p>
            <a:pPr eaLnBrk="1" hangingPunct="1"/>
            <a:endParaRPr lang="en-CA" smtClean="0"/>
          </a:p>
        </p:txBody>
      </p:sp>
      <p:sp>
        <p:nvSpPr>
          <p:cNvPr id="89092" name="Slide Number Placeholder 3"/>
          <p:cNvSpPr>
            <a:spLocks noGrp="1"/>
          </p:cNvSpPr>
          <p:nvPr>
            <p:ph type="sldNum" sz="quarter" idx="5"/>
          </p:nvPr>
        </p:nvSpPr>
        <p:spPr>
          <a:noFill/>
        </p:spPr>
        <p:txBody>
          <a:bodyPr/>
          <a:lstStyle/>
          <a:p>
            <a:fld id="{BE195519-3ABD-4340-B493-76705F756F8B}" type="slidenum">
              <a:rPr lang="en-US" smtClean="0"/>
              <a:pPr/>
              <a:t>40</a:t>
            </a:fld>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p:spPr>
        <p:txBody>
          <a:bodyPr/>
          <a:lstStyle/>
          <a:p>
            <a:pPr eaLnBrk="1" hangingPunct="1"/>
            <a:endParaRPr lang="en-CA" smtClean="0"/>
          </a:p>
        </p:txBody>
      </p:sp>
      <p:sp>
        <p:nvSpPr>
          <p:cNvPr id="87044" name="Slide Number Placeholder 3"/>
          <p:cNvSpPr>
            <a:spLocks noGrp="1"/>
          </p:cNvSpPr>
          <p:nvPr>
            <p:ph type="sldNum" sz="quarter" idx="5"/>
          </p:nvPr>
        </p:nvSpPr>
        <p:spPr>
          <a:noFill/>
        </p:spPr>
        <p:txBody>
          <a:bodyPr/>
          <a:lstStyle/>
          <a:p>
            <a:fld id="{A5BF1D2D-489E-405B-8326-352D6162AB6E}" type="slidenum">
              <a:rPr lang="en-US" smtClean="0"/>
              <a:pPr/>
              <a:t>41</a:t>
            </a:fld>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p:spPr>
        <p:txBody>
          <a:bodyPr/>
          <a:lstStyle/>
          <a:p>
            <a:pPr eaLnBrk="1" hangingPunct="1"/>
            <a:endParaRPr lang="en-CA" smtClean="0"/>
          </a:p>
        </p:txBody>
      </p:sp>
      <p:sp>
        <p:nvSpPr>
          <p:cNvPr id="90116" name="Slide Number Placeholder 3"/>
          <p:cNvSpPr>
            <a:spLocks noGrp="1"/>
          </p:cNvSpPr>
          <p:nvPr>
            <p:ph type="sldNum" sz="quarter" idx="5"/>
          </p:nvPr>
        </p:nvSpPr>
        <p:spPr>
          <a:noFill/>
        </p:spPr>
        <p:txBody>
          <a:bodyPr/>
          <a:lstStyle/>
          <a:p>
            <a:fld id="{8C27DBAD-E747-4279-95C6-C2315F0C1615}" type="slidenum">
              <a:rPr lang="en-US" smtClean="0"/>
              <a:pPr/>
              <a:t>42</a:t>
            </a:fld>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5"/>
          <p:cNvSpPr>
            <a:spLocks noGrp="1" noChangeArrowheads="1"/>
          </p:cNvSpPr>
          <p:nvPr>
            <p:ph type="sldNum" sz="quarter" idx="5"/>
          </p:nvPr>
        </p:nvSpPr>
        <p:spPr>
          <a:noFill/>
        </p:spPr>
        <p:txBody>
          <a:bodyPr/>
          <a:lstStyle/>
          <a:p>
            <a:fld id="{7FCA08B4-2ECE-4E83-B003-64BD278D3736}" type="slidenum">
              <a:rPr lang="en-US"/>
              <a:pPr/>
              <a:t>43</a:t>
            </a:fld>
            <a:endParaRPr lang="en-US"/>
          </a:p>
        </p:txBody>
      </p:sp>
      <p:sp>
        <p:nvSpPr>
          <p:cNvPr id="108547" name="Rectangle 2"/>
          <p:cNvSpPr>
            <a:spLocks noGrp="1" noRot="1" noChangeAspect="1" noChangeArrowheads="1" noTextEdit="1"/>
          </p:cNvSpPr>
          <p:nvPr>
            <p:ph type="sldImg"/>
          </p:nvPr>
        </p:nvSpPr>
        <p:spPr>
          <a:xfrm>
            <a:off x="1144588" y="687388"/>
            <a:ext cx="4568825" cy="3425825"/>
          </a:xfrm>
          <a:ln/>
        </p:spPr>
      </p:sp>
      <p:sp>
        <p:nvSpPr>
          <p:cNvPr id="108548" name="Rectangle 3"/>
          <p:cNvSpPr>
            <a:spLocks noGrp="1" noChangeArrowheads="1"/>
          </p:cNvSpPr>
          <p:nvPr>
            <p:ph type="body" idx="1"/>
          </p:nvPr>
        </p:nvSpPr>
        <p:spPr>
          <a:noFill/>
          <a:ln/>
        </p:spPr>
        <p:txBody>
          <a:bodyPr/>
          <a:lstStyle/>
          <a:p>
            <a:pPr eaLnBrk="1" hangingPunct="1"/>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chemeClr val="bg1">
              <a:lumMod val="85000"/>
              <a:lumOff val="15000"/>
            </a:schemeClr>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pPr>
              <a:defRPr/>
            </a:pPr>
            <a:r>
              <a:rPr lang="en-US" smtClean="0"/>
              <a:t>©2007 McGraw-Hill Ryerson Ltd.</a:t>
            </a:r>
            <a:endParaRPr lang="en-US"/>
          </a:p>
        </p:txBody>
      </p:sp>
      <p:sp>
        <p:nvSpPr>
          <p:cNvPr id="5" name="Footer Placeholder 4"/>
          <p:cNvSpPr>
            <a:spLocks noGrp="1"/>
          </p:cNvSpPr>
          <p:nvPr>
            <p:ph type="ftr" sz="quarter" idx="11"/>
          </p:nvPr>
        </p:nvSpPr>
        <p:spPr/>
        <p:txBody>
          <a:bodyPr/>
          <a:lstStyle/>
          <a:p>
            <a:pPr>
              <a:defRPr/>
            </a:pPr>
            <a:r>
              <a:rPr lang="en-US" smtClean="0"/>
              <a:t>Lecture 10</a:t>
            </a:r>
            <a:endParaRPr lang="en-US"/>
          </a:p>
        </p:txBody>
      </p:sp>
      <p:sp>
        <p:nvSpPr>
          <p:cNvPr id="6" name="Slide Number Placeholder 5"/>
          <p:cNvSpPr>
            <a:spLocks noGrp="1"/>
          </p:cNvSpPr>
          <p:nvPr>
            <p:ph type="sldNum" sz="quarter" idx="12"/>
          </p:nvPr>
        </p:nvSpPr>
        <p:spPr/>
        <p:txBody>
          <a:bodyPr/>
          <a:lstStyle/>
          <a:p>
            <a:pPr>
              <a:defRPr/>
            </a:pPr>
            <a:fld id="{D3A8330C-6750-425D-BA79-8B0610617228}" type="slidenum">
              <a:rPr lang="en-US" smtClean="0"/>
              <a:pPr>
                <a:defRPr/>
              </a:pPr>
              <a:t>‹#›</a:t>
            </a:fld>
            <a:endParaRPr lang="en-US"/>
          </a:p>
        </p:txBody>
      </p:sp>
      <p:sp>
        <p:nvSpPr>
          <p:cNvPr id="10" name="Rectangle 9"/>
          <p:cNvSpPr/>
          <p:nvPr/>
        </p:nvSpPr>
        <p:spPr bwMode="invGray">
          <a:xfrm>
            <a:off x="0" y="5128334"/>
            <a:ext cx="9144000" cy="45720"/>
          </a:xfrm>
          <a:prstGeom prst="rect">
            <a:avLst/>
          </a:prstGeom>
          <a:solidFill>
            <a:srgbClr val="FF0000"/>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r>
              <a:rPr lang="en-US" smtClean="0"/>
              <a:t>©2007 McGraw-Hill Ryerson Ltd.</a:t>
            </a:r>
            <a:endParaRPr lang="en-US"/>
          </a:p>
        </p:txBody>
      </p:sp>
      <p:sp>
        <p:nvSpPr>
          <p:cNvPr id="5" name="Footer Placeholder 4"/>
          <p:cNvSpPr>
            <a:spLocks noGrp="1"/>
          </p:cNvSpPr>
          <p:nvPr>
            <p:ph type="ftr" sz="quarter" idx="11"/>
          </p:nvPr>
        </p:nvSpPr>
        <p:spPr/>
        <p:txBody>
          <a:bodyPr/>
          <a:lstStyle/>
          <a:p>
            <a:pPr>
              <a:defRPr/>
            </a:pPr>
            <a:r>
              <a:rPr lang="en-US" smtClean="0"/>
              <a:t>Lecture 10</a:t>
            </a:r>
            <a:endParaRPr lang="en-US"/>
          </a:p>
        </p:txBody>
      </p:sp>
      <p:sp>
        <p:nvSpPr>
          <p:cNvPr id="6" name="Slide Number Placeholder 5"/>
          <p:cNvSpPr>
            <a:spLocks noGrp="1"/>
          </p:cNvSpPr>
          <p:nvPr>
            <p:ph type="sldNum" sz="quarter" idx="12"/>
          </p:nvPr>
        </p:nvSpPr>
        <p:spPr/>
        <p:txBody>
          <a:bodyPr/>
          <a:lstStyle/>
          <a:p>
            <a:pPr>
              <a:defRPr/>
            </a:pPr>
            <a:fld id="{9C2FE3A5-DCF5-4E5D-BC8A-48CD9DABD11E}"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r>
              <a:rPr lang="en-US" smtClean="0"/>
              <a:t>©2007 McGraw-Hill Ryerson Ltd.</a:t>
            </a:r>
            <a:endParaRPr lang="en-US"/>
          </a:p>
        </p:txBody>
      </p:sp>
      <p:sp>
        <p:nvSpPr>
          <p:cNvPr id="5" name="Footer Placeholder 4"/>
          <p:cNvSpPr>
            <a:spLocks noGrp="1"/>
          </p:cNvSpPr>
          <p:nvPr>
            <p:ph type="ftr" sz="quarter" idx="11"/>
          </p:nvPr>
        </p:nvSpPr>
        <p:spPr/>
        <p:txBody>
          <a:bodyPr/>
          <a:lstStyle/>
          <a:p>
            <a:pPr>
              <a:defRPr/>
            </a:pPr>
            <a:r>
              <a:rPr lang="en-US" smtClean="0"/>
              <a:t>Lecture 10</a:t>
            </a:r>
            <a:endParaRPr lang="en-US"/>
          </a:p>
        </p:txBody>
      </p:sp>
      <p:sp>
        <p:nvSpPr>
          <p:cNvPr id="6" name="Slide Number Placeholder 5"/>
          <p:cNvSpPr>
            <a:spLocks noGrp="1"/>
          </p:cNvSpPr>
          <p:nvPr>
            <p:ph type="sldNum" sz="quarter" idx="12"/>
          </p:nvPr>
        </p:nvSpPr>
        <p:spPr/>
        <p:txBody>
          <a:bodyPr/>
          <a:lstStyle/>
          <a:p>
            <a:pPr>
              <a:defRPr/>
            </a:pPr>
            <a:fld id="{1379D63F-9DBC-430D-8BA0-3F78C5AEAE92}" type="slidenum">
              <a:rPr lang="en-US" smtClean="0"/>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r>
              <a:rPr lang="en-US" smtClean="0"/>
              <a:t>©2007 McGraw-Hill Ryerson Ltd.</a:t>
            </a:r>
            <a:endParaRPr lang="en-US"/>
          </a:p>
        </p:txBody>
      </p:sp>
      <p:sp>
        <p:nvSpPr>
          <p:cNvPr id="6" name="Footer Placeholder 5"/>
          <p:cNvSpPr>
            <a:spLocks noGrp="1"/>
          </p:cNvSpPr>
          <p:nvPr>
            <p:ph type="ftr" sz="quarter" idx="11"/>
          </p:nvPr>
        </p:nvSpPr>
        <p:spPr/>
        <p:txBody>
          <a:bodyPr/>
          <a:lstStyle/>
          <a:p>
            <a:pPr>
              <a:defRPr/>
            </a:pPr>
            <a:r>
              <a:rPr lang="en-US" smtClean="0"/>
              <a:t>Lecture 10</a:t>
            </a:r>
            <a:endParaRPr lang="en-US"/>
          </a:p>
        </p:txBody>
      </p:sp>
      <p:sp>
        <p:nvSpPr>
          <p:cNvPr id="7" name="Slide Number Placeholder 6"/>
          <p:cNvSpPr>
            <a:spLocks noGrp="1"/>
          </p:cNvSpPr>
          <p:nvPr>
            <p:ph type="sldNum" sz="quarter" idx="12"/>
          </p:nvPr>
        </p:nvSpPr>
        <p:spPr/>
        <p:txBody>
          <a:bodyPr/>
          <a:lstStyle/>
          <a:p>
            <a:pPr>
              <a:defRPr/>
            </a:pPr>
            <a:fld id="{5D30D3E8-3152-4C5D-AA7C-C6A0D753E79D}"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a:defRPr/>
            </a:pPr>
            <a:r>
              <a:rPr lang="en-US" smtClean="0"/>
              <a:t>©2007 McGraw-Hill Ryerson Ltd.</a:t>
            </a:r>
            <a:endParaRPr lang="en-US"/>
          </a:p>
        </p:txBody>
      </p:sp>
      <p:sp>
        <p:nvSpPr>
          <p:cNvPr id="8" name="Footer Placeholder 7"/>
          <p:cNvSpPr>
            <a:spLocks noGrp="1"/>
          </p:cNvSpPr>
          <p:nvPr>
            <p:ph type="ftr" sz="quarter" idx="11"/>
          </p:nvPr>
        </p:nvSpPr>
        <p:spPr/>
        <p:txBody>
          <a:bodyPr/>
          <a:lstStyle/>
          <a:p>
            <a:pPr>
              <a:defRPr/>
            </a:pPr>
            <a:r>
              <a:rPr lang="en-US" smtClean="0"/>
              <a:t>Lecture 10</a:t>
            </a:r>
            <a:endParaRPr lang="en-US"/>
          </a:p>
        </p:txBody>
      </p:sp>
      <p:sp>
        <p:nvSpPr>
          <p:cNvPr id="9" name="Slide Number Placeholder 8"/>
          <p:cNvSpPr>
            <a:spLocks noGrp="1"/>
          </p:cNvSpPr>
          <p:nvPr>
            <p:ph type="sldNum" sz="quarter" idx="12"/>
          </p:nvPr>
        </p:nvSpPr>
        <p:spPr/>
        <p:txBody>
          <a:bodyPr/>
          <a:lstStyle/>
          <a:p>
            <a:pPr>
              <a:defRPr/>
            </a:pPr>
            <a:fld id="{5E297F66-C707-4DAC-A680-D23F6B1359A0}"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r>
              <a:rPr lang="en-US" smtClean="0"/>
              <a:t>©2007 McGraw-Hill Ryerson Ltd.</a:t>
            </a:r>
            <a:endParaRPr lang="en-US"/>
          </a:p>
        </p:txBody>
      </p:sp>
      <p:sp>
        <p:nvSpPr>
          <p:cNvPr id="4" name="Footer Placeholder 3"/>
          <p:cNvSpPr>
            <a:spLocks noGrp="1"/>
          </p:cNvSpPr>
          <p:nvPr>
            <p:ph type="ftr" sz="quarter" idx="11"/>
          </p:nvPr>
        </p:nvSpPr>
        <p:spPr/>
        <p:txBody>
          <a:bodyPr/>
          <a:lstStyle/>
          <a:p>
            <a:pPr>
              <a:defRPr/>
            </a:pPr>
            <a:r>
              <a:rPr lang="en-US" smtClean="0"/>
              <a:t>Lecture 10</a:t>
            </a:r>
            <a:endParaRPr lang="en-US"/>
          </a:p>
        </p:txBody>
      </p:sp>
      <p:sp>
        <p:nvSpPr>
          <p:cNvPr id="5" name="Slide Number Placeholder 4"/>
          <p:cNvSpPr>
            <a:spLocks noGrp="1"/>
          </p:cNvSpPr>
          <p:nvPr>
            <p:ph type="sldNum" sz="quarter" idx="12"/>
          </p:nvPr>
        </p:nvSpPr>
        <p:spPr/>
        <p:txBody>
          <a:bodyPr/>
          <a:lstStyle/>
          <a:p>
            <a:pPr>
              <a:defRPr/>
            </a:pPr>
            <a:fld id="{65F75D9B-280F-451F-BF17-2A2AD839B31E}"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smtClean="0"/>
              <a:t>©2007 McGraw-Hill Ryerson Ltd.</a:t>
            </a:r>
            <a:endParaRPr lang="en-US"/>
          </a:p>
        </p:txBody>
      </p:sp>
      <p:sp>
        <p:nvSpPr>
          <p:cNvPr id="3" name="Footer Placeholder 2"/>
          <p:cNvSpPr>
            <a:spLocks noGrp="1"/>
          </p:cNvSpPr>
          <p:nvPr>
            <p:ph type="ftr" sz="quarter" idx="11"/>
          </p:nvPr>
        </p:nvSpPr>
        <p:spPr/>
        <p:txBody>
          <a:bodyPr/>
          <a:lstStyle/>
          <a:p>
            <a:pPr>
              <a:defRPr/>
            </a:pPr>
            <a:r>
              <a:rPr lang="en-US" smtClean="0"/>
              <a:t>Lecture 10</a:t>
            </a:r>
            <a:endParaRPr lang="en-US"/>
          </a:p>
        </p:txBody>
      </p:sp>
      <p:sp>
        <p:nvSpPr>
          <p:cNvPr id="4" name="Slide Number Placeholder 3"/>
          <p:cNvSpPr>
            <a:spLocks noGrp="1"/>
          </p:cNvSpPr>
          <p:nvPr>
            <p:ph type="sldNum" sz="quarter" idx="12"/>
          </p:nvPr>
        </p:nvSpPr>
        <p:spPr/>
        <p:txBody>
          <a:bodyPr/>
          <a:lstStyle/>
          <a:p>
            <a:pPr>
              <a:defRPr/>
            </a:pPr>
            <a:fld id="{F3D14365-56D7-4052-AC02-84F3550D4193}"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r>
              <a:rPr lang="en-US" smtClean="0"/>
              <a:t>©2007 McGraw-Hill Ryerson Ltd.</a:t>
            </a:r>
            <a:endParaRPr lang="en-US"/>
          </a:p>
        </p:txBody>
      </p:sp>
      <p:sp>
        <p:nvSpPr>
          <p:cNvPr id="6" name="Footer Placeholder 5"/>
          <p:cNvSpPr>
            <a:spLocks noGrp="1"/>
          </p:cNvSpPr>
          <p:nvPr>
            <p:ph type="ftr" sz="quarter" idx="11"/>
          </p:nvPr>
        </p:nvSpPr>
        <p:spPr/>
        <p:txBody>
          <a:bodyPr/>
          <a:lstStyle/>
          <a:p>
            <a:pPr>
              <a:defRPr/>
            </a:pPr>
            <a:r>
              <a:rPr lang="en-US" smtClean="0"/>
              <a:t>Lecture 10</a:t>
            </a:r>
            <a:endParaRPr lang="en-US"/>
          </a:p>
        </p:txBody>
      </p:sp>
      <p:sp>
        <p:nvSpPr>
          <p:cNvPr id="7" name="Slide Number Placeholder 6"/>
          <p:cNvSpPr>
            <a:spLocks noGrp="1"/>
          </p:cNvSpPr>
          <p:nvPr>
            <p:ph type="sldNum" sz="quarter" idx="12"/>
          </p:nvPr>
        </p:nvSpPr>
        <p:spPr/>
        <p:txBody>
          <a:bodyPr/>
          <a:lstStyle/>
          <a:p>
            <a:pPr>
              <a:defRPr/>
            </a:pPr>
            <a:fld id="{2ECAF32E-39F8-461B-871D-42C9DD44A3B2}" type="slidenum">
              <a:rPr lang="en-US" smtClean="0"/>
              <a:pPr>
                <a:defRPr/>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pPr>
              <a:defRPr/>
            </a:pPr>
            <a:r>
              <a:rPr lang="en-US" smtClean="0"/>
              <a:t>©2007 McGraw-Hill Ryerson Ltd.</a:t>
            </a:r>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pPr>
              <a:defRPr/>
            </a:pPr>
            <a:r>
              <a:rPr lang="en-US" smtClean="0"/>
              <a:t>Lecture 10</a:t>
            </a:r>
            <a:endParaRPr lang="en-US"/>
          </a:p>
        </p:txBody>
      </p:sp>
      <p:sp>
        <p:nvSpPr>
          <p:cNvPr id="7" name="Slide Number Placeholder 6"/>
          <p:cNvSpPr>
            <a:spLocks noGrp="1"/>
          </p:cNvSpPr>
          <p:nvPr>
            <p:ph type="sldNum" sz="quarter" idx="12"/>
          </p:nvPr>
        </p:nvSpPr>
        <p:spPr>
          <a:xfrm>
            <a:off x="8339328" y="1170432"/>
            <a:ext cx="733864" cy="201168"/>
          </a:xfrm>
        </p:spPr>
        <p:txBody>
          <a:bodyPr/>
          <a:lstStyle/>
          <a:p>
            <a:pPr>
              <a:defRPr/>
            </a:pPr>
            <a:fld id="{77107DBC-7E9E-474F-8C8B-8BF1C6064C4B}"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r>
              <a:rPr lang="en-US" smtClean="0"/>
              <a:t>©2007 McGraw-Hill Ryerson Ltd.</a:t>
            </a:r>
            <a:endParaRPr lang="en-US"/>
          </a:p>
        </p:txBody>
      </p:sp>
      <p:sp>
        <p:nvSpPr>
          <p:cNvPr id="5" name="Footer Placeholder 4"/>
          <p:cNvSpPr>
            <a:spLocks noGrp="1"/>
          </p:cNvSpPr>
          <p:nvPr>
            <p:ph type="ftr" sz="quarter" idx="11"/>
          </p:nvPr>
        </p:nvSpPr>
        <p:spPr/>
        <p:txBody>
          <a:bodyPr/>
          <a:lstStyle/>
          <a:p>
            <a:pPr>
              <a:defRPr/>
            </a:pPr>
            <a:r>
              <a:rPr lang="en-US" smtClean="0"/>
              <a:t>Lecture 10</a:t>
            </a:r>
            <a:endParaRPr lang="en-US"/>
          </a:p>
        </p:txBody>
      </p:sp>
      <p:sp>
        <p:nvSpPr>
          <p:cNvPr id="6" name="Slide Number Placeholder 5"/>
          <p:cNvSpPr>
            <a:spLocks noGrp="1"/>
          </p:cNvSpPr>
          <p:nvPr>
            <p:ph type="sldNum" sz="quarter" idx="12"/>
          </p:nvPr>
        </p:nvSpPr>
        <p:spPr/>
        <p:txBody>
          <a:bodyPr/>
          <a:lstStyle/>
          <a:p>
            <a:pPr>
              <a:defRPr/>
            </a:pPr>
            <a:fld id="{F2F01C36-B7AC-4732-A5A7-9B20EBF9FDB7}"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r>
              <a:rPr lang="en-US" smtClean="0"/>
              <a:t>©2007 McGraw-Hill Ryerson Ltd.</a:t>
            </a:r>
            <a:endParaRPr lang="en-US"/>
          </a:p>
        </p:txBody>
      </p:sp>
      <p:sp>
        <p:nvSpPr>
          <p:cNvPr id="5" name="Footer Placeholder 4"/>
          <p:cNvSpPr>
            <a:spLocks noGrp="1"/>
          </p:cNvSpPr>
          <p:nvPr>
            <p:ph type="ftr" sz="quarter" idx="11"/>
          </p:nvPr>
        </p:nvSpPr>
        <p:spPr>
          <a:xfrm>
            <a:off x="2640597" y="6377459"/>
            <a:ext cx="3836404" cy="365125"/>
          </a:xfrm>
        </p:spPr>
        <p:txBody>
          <a:bodyPr/>
          <a:lstStyle/>
          <a:p>
            <a:pPr>
              <a:defRPr/>
            </a:pPr>
            <a:r>
              <a:rPr lang="en-US" smtClean="0"/>
              <a:t>Lecture 10</a:t>
            </a:r>
            <a:endParaRPr lang="en-US"/>
          </a:p>
        </p:txBody>
      </p:sp>
      <p:sp>
        <p:nvSpPr>
          <p:cNvPr id="6" name="Slide Number Placeholder 5"/>
          <p:cNvSpPr>
            <a:spLocks noGrp="1"/>
          </p:cNvSpPr>
          <p:nvPr>
            <p:ph type="sldNum" sz="quarter" idx="12"/>
          </p:nvPr>
        </p:nvSpPr>
        <p:spPr/>
        <p:txBody>
          <a:bodyPr/>
          <a:lstStyle/>
          <a:p>
            <a:pPr>
              <a:defRPr/>
            </a:pPr>
            <a:fld id="{073C788C-F851-4D82-A4B0-9784A83CFA38}"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79388" y="115888"/>
            <a:ext cx="8785225" cy="1258887"/>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539750" y="1700213"/>
            <a:ext cx="3956050" cy="45370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quarter" idx="2"/>
          </p:nvPr>
        </p:nvSpPr>
        <p:spPr>
          <a:xfrm>
            <a:off x="4648200" y="1700213"/>
            <a:ext cx="3956050" cy="2192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Content Placeholder 4"/>
          <p:cNvSpPr>
            <a:spLocks noGrp="1"/>
          </p:cNvSpPr>
          <p:nvPr>
            <p:ph sz="quarter" idx="3"/>
          </p:nvPr>
        </p:nvSpPr>
        <p:spPr>
          <a:xfrm>
            <a:off x="4648200" y="4044950"/>
            <a:ext cx="3956050" cy="2192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Date Placeholder 5"/>
          <p:cNvSpPr>
            <a:spLocks noGrp="1"/>
          </p:cNvSpPr>
          <p:nvPr>
            <p:ph type="dt" sz="half" idx="10"/>
          </p:nvPr>
        </p:nvSpPr>
        <p:spPr>
          <a:xfrm>
            <a:off x="250825" y="6381750"/>
            <a:ext cx="2881313" cy="476250"/>
          </a:xfrm>
        </p:spPr>
        <p:txBody>
          <a:bodyPr/>
          <a:lstStyle>
            <a:lvl1pPr>
              <a:defRPr/>
            </a:lvl1pPr>
          </a:lstStyle>
          <a:p>
            <a:pPr>
              <a:defRPr/>
            </a:pPr>
            <a:r>
              <a:rPr lang="en-US" smtClean="0"/>
              <a:t>©2007 McGraw-Hill Ryerson Ltd.</a:t>
            </a:r>
            <a:endParaRPr lang="en-US"/>
          </a:p>
        </p:txBody>
      </p:sp>
      <p:sp>
        <p:nvSpPr>
          <p:cNvPr id="7" name="Footer Placeholder 6"/>
          <p:cNvSpPr>
            <a:spLocks noGrp="1"/>
          </p:cNvSpPr>
          <p:nvPr>
            <p:ph type="ftr" sz="quarter" idx="11"/>
          </p:nvPr>
        </p:nvSpPr>
        <p:spPr>
          <a:xfrm>
            <a:off x="3132138" y="6381750"/>
            <a:ext cx="3168650" cy="476250"/>
          </a:xfrm>
        </p:spPr>
        <p:txBody>
          <a:bodyPr/>
          <a:lstStyle>
            <a:lvl1pPr>
              <a:defRPr/>
            </a:lvl1pPr>
          </a:lstStyle>
          <a:p>
            <a:pPr>
              <a:defRPr/>
            </a:pPr>
            <a:r>
              <a:rPr lang="en-US" smtClean="0"/>
              <a:t>Lecture 10</a:t>
            </a:r>
            <a:endParaRPr lang="en-US"/>
          </a:p>
        </p:txBody>
      </p:sp>
      <p:sp>
        <p:nvSpPr>
          <p:cNvPr id="8" name="Slide Number Placeholder 7"/>
          <p:cNvSpPr>
            <a:spLocks noGrp="1"/>
          </p:cNvSpPr>
          <p:nvPr>
            <p:ph type="sldNum" sz="quarter" idx="12"/>
          </p:nvPr>
        </p:nvSpPr>
        <p:spPr>
          <a:xfrm>
            <a:off x="6372225" y="6381750"/>
            <a:ext cx="2771775" cy="476250"/>
          </a:xfrm>
        </p:spPr>
        <p:txBody>
          <a:bodyPr/>
          <a:lstStyle>
            <a:lvl1pPr>
              <a:defRPr/>
            </a:lvl1pPr>
          </a:lstStyle>
          <a:p>
            <a:pPr>
              <a:defRPr/>
            </a:pPr>
            <a:fld id="{2C5969B1-85BB-4F99-AB5B-4C59DD0E26F9}" type="slidenum">
              <a:rPr lang="en-US"/>
              <a:pPr>
                <a:defRPr/>
              </a:pPr>
              <a:t>‹#›</a:t>
            </a:fld>
            <a:endParaRPr lang="en-US"/>
          </a:p>
        </p:txBody>
      </p:sp>
    </p:spTree>
  </p:cSld>
  <p:clrMapOvr>
    <a:masterClrMapping/>
  </p:clrMapOvr>
  <p:transition spd="med">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9388" y="115888"/>
            <a:ext cx="8785225" cy="1258887"/>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539750" y="1700213"/>
            <a:ext cx="3956050" cy="45370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700213"/>
            <a:ext cx="3956050" cy="45370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250825" y="6381750"/>
            <a:ext cx="2881313" cy="476250"/>
          </a:xfrm>
        </p:spPr>
        <p:txBody>
          <a:bodyPr/>
          <a:lstStyle>
            <a:lvl1pPr>
              <a:defRPr/>
            </a:lvl1pPr>
          </a:lstStyle>
          <a:p>
            <a:pPr>
              <a:defRPr/>
            </a:pPr>
            <a:r>
              <a:rPr lang="en-US" smtClean="0"/>
              <a:t>©2007 McGraw-Hill Ryerson Ltd.</a:t>
            </a:r>
            <a:endParaRPr lang="en-US"/>
          </a:p>
        </p:txBody>
      </p:sp>
      <p:sp>
        <p:nvSpPr>
          <p:cNvPr id="6" name="Footer Placeholder 5"/>
          <p:cNvSpPr>
            <a:spLocks noGrp="1"/>
          </p:cNvSpPr>
          <p:nvPr>
            <p:ph type="ftr" sz="quarter" idx="11"/>
          </p:nvPr>
        </p:nvSpPr>
        <p:spPr>
          <a:xfrm>
            <a:off x="3132138" y="6381750"/>
            <a:ext cx="3168650" cy="476250"/>
          </a:xfrm>
        </p:spPr>
        <p:txBody>
          <a:bodyPr/>
          <a:lstStyle>
            <a:lvl1pPr>
              <a:defRPr/>
            </a:lvl1pPr>
          </a:lstStyle>
          <a:p>
            <a:pPr>
              <a:defRPr/>
            </a:pPr>
            <a:r>
              <a:rPr lang="en-US" smtClean="0"/>
              <a:t>Lecture 10</a:t>
            </a:r>
            <a:endParaRPr lang="en-US"/>
          </a:p>
        </p:txBody>
      </p:sp>
      <p:sp>
        <p:nvSpPr>
          <p:cNvPr id="7" name="Slide Number Placeholder 6"/>
          <p:cNvSpPr>
            <a:spLocks noGrp="1"/>
          </p:cNvSpPr>
          <p:nvPr>
            <p:ph type="sldNum" sz="quarter" idx="12"/>
          </p:nvPr>
        </p:nvSpPr>
        <p:spPr>
          <a:xfrm>
            <a:off x="6372225" y="6381750"/>
            <a:ext cx="2771775" cy="476250"/>
          </a:xfrm>
        </p:spPr>
        <p:txBody>
          <a:bodyPr/>
          <a:lstStyle>
            <a:lvl1pPr>
              <a:defRPr/>
            </a:lvl1pPr>
          </a:lstStyle>
          <a:p>
            <a:pPr>
              <a:defRPr/>
            </a:pPr>
            <a:fld id="{734C35CE-DEEE-40ED-992B-4A261DC32B6A}" type="slidenum">
              <a:rPr lang="en-US"/>
              <a:pPr>
                <a:defRPr/>
              </a:pPr>
              <a:t>‹#›</a:t>
            </a:fld>
            <a:endParaRPr lang="en-US"/>
          </a:p>
        </p:txBody>
      </p:sp>
    </p:spTree>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0000"/>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r>
              <a:rPr lang="en-US" smtClean="0"/>
              <a:t>©2007 McGraw-Hill Ryerson Ltd.</a:t>
            </a:r>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r>
              <a:rPr lang="en-US" smtClean="0"/>
              <a:t>Lecture 10</a:t>
            </a:r>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A3966291-2554-46A3-B60A-D64CEC2C3AB0}"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dt="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vmlDrawing" Target="../drawings/vmlDrawing2.vml"/><Relationship Id="rId4" Type="http://schemas.openxmlformats.org/officeDocument/2006/relationships/oleObject" Target="../embeddings/oleObject3.bin"/></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276600"/>
            <a:ext cx="8077200" cy="1673352"/>
          </a:xfrm>
        </p:spPr>
        <p:txBody>
          <a:bodyPr>
            <a:noAutofit/>
          </a:bodyPr>
          <a:lstStyle/>
          <a:p>
            <a:r>
              <a:rPr lang="en-CA" sz="4000" dirty="0" smtClean="0"/>
              <a:t>Lecture 10</a:t>
            </a:r>
          </a:p>
        </p:txBody>
      </p:sp>
      <p:sp>
        <p:nvSpPr>
          <p:cNvPr id="4" name="Subtitle 3"/>
          <p:cNvSpPr>
            <a:spLocks noGrp="1"/>
          </p:cNvSpPr>
          <p:nvPr>
            <p:ph type="subTitle" idx="1"/>
          </p:nvPr>
        </p:nvSpPr>
        <p:spPr/>
        <p:txBody>
          <a:bodyPr anchor="ctr">
            <a:normAutofit/>
          </a:bodyPr>
          <a:lstStyle/>
          <a:p>
            <a:r>
              <a:rPr lang="en-CA" sz="2800" dirty="0" smtClean="0"/>
              <a:t>MONEY, BANKING, </a:t>
            </a:r>
          </a:p>
          <a:p>
            <a:r>
              <a:rPr lang="en-CA" sz="2800" dirty="0" smtClean="0"/>
              <a:t>AND MONETARY POLICY</a:t>
            </a:r>
            <a:endParaRPr lang="en-CA" sz="2400" dirty="0"/>
          </a:p>
        </p:txBody>
      </p:sp>
      <p:pic>
        <p:nvPicPr>
          <p:cNvPr id="7" name="Picture 6" descr="McConnell_0071051813_Macro_300dpi (495x640).jpg"/>
          <p:cNvPicPr>
            <a:picLocks noChangeAspect="1"/>
          </p:cNvPicPr>
          <p:nvPr/>
        </p:nvPicPr>
        <p:blipFill>
          <a:blip r:embed="rId2" cstate="print"/>
          <a:stretch>
            <a:fillRect/>
          </a:stretch>
        </p:blipFill>
        <p:spPr>
          <a:xfrm>
            <a:off x="5874960" y="1196752"/>
            <a:ext cx="3032608" cy="3920947"/>
          </a:xfrm>
          <a:prstGeom prst="rect">
            <a:avLst/>
          </a:prstGeom>
        </p:spPr>
      </p:pic>
      <p:sp>
        <p:nvSpPr>
          <p:cNvPr id="5" name="Text Box 3"/>
          <p:cNvSpPr txBox="1">
            <a:spLocks noChangeArrowheads="1"/>
          </p:cNvSpPr>
          <p:nvPr/>
        </p:nvSpPr>
        <p:spPr bwMode="auto">
          <a:xfrm>
            <a:off x="2339975" y="5229225"/>
            <a:ext cx="4648200" cy="584775"/>
          </a:xfrm>
          <a:prstGeom prst="rect">
            <a:avLst/>
          </a:prstGeom>
          <a:noFill/>
          <a:ln w="12700">
            <a:noFill/>
            <a:miter lim="800000"/>
            <a:headEnd type="none" w="sm" len="sm"/>
            <a:tailEnd type="none" w="sm" len="sm"/>
          </a:ln>
          <a:effectLst/>
        </p:spPr>
        <p:txBody>
          <a:bodyPr>
            <a:spAutoFit/>
          </a:bodyPr>
          <a:lstStyle/>
          <a:p>
            <a:pPr algn="ctr" eaLnBrk="1" hangingPunct="1"/>
            <a:r>
              <a:rPr lang="en-US" sz="1400" b="0" dirty="0">
                <a:solidFill>
                  <a:schemeClr val="bg1"/>
                </a:solidFill>
                <a:latin typeface="+mn-lt"/>
              </a:rPr>
              <a:t> </a:t>
            </a:r>
            <a:r>
              <a:rPr lang="en-US" sz="1600" b="0" dirty="0">
                <a:solidFill>
                  <a:schemeClr val="bg1"/>
                </a:solidFill>
                <a:latin typeface="+mn-lt"/>
              </a:rPr>
              <a:t>Prepared by </a:t>
            </a:r>
            <a:r>
              <a:rPr lang="en-US" sz="1600" b="0" dirty="0" smtClean="0">
                <a:solidFill>
                  <a:schemeClr val="bg1"/>
                </a:solidFill>
                <a:latin typeface="+mn-lt"/>
              </a:rPr>
              <a:t>Dr. Amy Peng</a:t>
            </a:r>
          </a:p>
          <a:p>
            <a:pPr algn="ctr" eaLnBrk="1" hangingPunct="1"/>
            <a:r>
              <a:rPr lang="en-US" sz="1600" b="0" dirty="0" smtClean="0">
                <a:solidFill>
                  <a:schemeClr val="bg1"/>
                </a:solidFill>
                <a:latin typeface="+mn-lt"/>
              </a:rPr>
              <a:t>Ryerson University</a:t>
            </a:r>
            <a:endParaRPr lang="en-US" sz="1400" b="0" dirty="0">
              <a:solidFill>
                <a:schemeClr val="bg1"/>
              </a:solidFill>
              <a:latin typeface="+mn-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idx="1"/>
          </p:nvPr>
        </p:nvSpPr>
        <p:spPr/>
        <p:txBody>
          <a:bodyPr>
            <a:normAutofit/>
          </a:bodyPr>
          <a:lstStyle/>
          <a:p>
            <a:pPr eaLnBrk="1" hangingPunct="1">
              <a:buFontTx/>
              <a:buNone/>
            </a:pPr>
            <a:r>
              <a:rPr lang="en-US" sz="3600" i="1" dirty="0" smtClean="0">
                <a:solidFill>
                  <a:schemeClr val="tx1"/>
                </a:solidFill>
              </a:rPr>
              <a:t>“Money is what money does”</a:t>
            </a:r>
          </a:p>
          <a:p>
            <a:pPr eaLnBrk="1" hangingPunct="1"/>
            <a:r>
              <a:rPr lang="en-US" sz="3600" dirty="0" smtClean="0"/>
              <a:t>Medium of exchange</a:t>
            </a:r>
          </a:p>
          <a:p>
            <a:pPr eaLnBrk="1" hangingPunct="1"/>
            <a:r>
              <a:rPr lang="en-US" sz="3600" dirty="0" smtClean="0"/>
              <a:t>Measure of value</a:t>
            </a:r>
          </a:p>
          <a:p>
            <a:pPr eaLnBrk="1" hangingPunct="1"/>
            <a:r>
              <a:rPr lang="en-US" sz="3600" dirty="0" smtClean="0"/>
              <a:t>Store of value</a:t>
            </a:r>
            <a:endParaRPr lang="en-CA" sz="3600" dirty="0" smtClean="0"/>
          </a:p>
        </p:txBody>
      </p:sp>
      <p:sp>
        <p:nvSpPr>
          <p:cNvPr id="6" name="Slide Number Placeholder 5"/>
          <p:cNvSpPr>
            <a:spLocks noGrp="1"/>
          </p:cNvSpPr>
          <p:nvPr>
            <p:ph type="sldNum" sz="quarter" idx="12"/>
          </p:nvPr>
        </p:nvSpPr>
        <p:spPr/>
        <p:txBody>
          <a:bodyPr lIns="0" rIns="0" anchor="b"/>
          <a:lstStyle/>
          <a:p>
            <a:fld id="{8AC13439-E8C2-46F0-AB9D-C2772F0A90A6}" type="slidenum">
              <a:rPr lang="en-US" sz="1200">
                <a:solidFill>
                  <a:srgbClr val="000000"/>
                </a:solidFill>
                <a:latin typeface="Calibri" pitchFamily="34" charset="0"/>
              </a:rPr>
              <a:pPr/>
              <a:t>2</a:t>
            </a:fld>
            <a:endParaRPr lang="en-US" sz="1200">
              <a:solidFill>
                <a:srgbClr val="000000"/>
              </a:solidFill>
              <a:latin typeface="Calibri" pitchFamily="34" charset="0"/>
            </a:endParaRPr>
          </a:p>
        </p:txBody>
      </p:sp>
      <p:sp>
        <p:nvSpPr>
          <p:cNvPr id="8" name="Text Box 6"/>
          <p:cNvSpPr txBox="1">
            <a:spLocks noGrp="1" noChangeArrowheads="1"/>
          </p:cNvSpPr>
          <p:nvPr>
            <p:ph type="title"/>
          </p:nvPr>
        </p:nvSpPr>
        <p:spPr bwMode="auto">
          <a:xfrm>
            <a:off x="304800" y="458646"/>
            <a:ext cx="8686800" cy="646331"/>
          </a:xfrm>
          <a:prstGeom prst="rect">
            <a:avLst/>
          </a:prstGeom>
          <a:noFill/>
          <a:ln w="9525">
            <a:noFill/>
            <a:miter lim="800000"/>
            <a:headEnd/>
            <a:tailEnd/>
          </a:ln>
        </p:spPr>
        <p:txBody>
          <a:bodyPr wrap="square">
            <a:spAutoFit/>
          </a:bodyPr>
          <a:lstStyle/>
          <a:p>
            <a:pPr>
              <a:spcBef>
                <a:spcPct val="50000"/>
              </a:spcBef>
            </a:pPr>
            <a:r>
              <a:rPr lang="en-US" sz="3600" dirty="0" smtClean="0"/>
              <a:t>The </a:t>
            </a:r>
            <a:r>
              <a:rPr lang="en-US" sz="3600" dirty="0"/>
              <a:t>Definition and Functions </a:t>
            </a:r>
            <a:r>
              <a:rPr lang="en-US" sz="3600" dirty="0" smtClean="0"/>
              <a:t>of Money</a:t>
            </a:r>
            <a:endParaRPr lang="en-US" sz="3600" dirty="0"/>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294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294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294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294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7043" name="Rectangle 3"/>
          <p:cNvSpPr>
            <a:spLocks noGrp="1" noChangeArrowheads="1"/>
          </p:cNvSpPr>
          <p:nvPr>
            <p:ph idx="1"/>
          </p:nvPr>
        </p:nvSpPr>
        <p:spPr/>
        <p:txBody>
          <a:bodyPr>
            <a:normAutofit fontScale="92500" lnSpcReduction="10000"/>
          </a:bodyPr>
          <a:lstStyle/>
          <a:p>
            <a:pPr eaLnBrk="1" hangingPunct="1">
              <a:buFontTx/>
              <a:buNone/>
            </a:pPr>
            <a:r>
              <a:rPr lang="en-US" sz="2600" dirty="0" smtClean="0">
                <a:solidFill>
                  <a:schemeClr val="tx1"/>
                </a:solidFill>
              </a:rPr>
              <a:t>Money Definition </a:t>
            </a:r>
            <a:r>
              <a:rPr lang="en-US" sz="2600" i="1" dirty="0" smtClean="0">
                <a:solidFill>
                  <a:schemeClr val="tx1"/>
                </a:solidFill>
              </a:rPr>
              <a:t>M1</a:t>
            </a:r>
          </a:p>
          <a:p>
            <a:pPr eaLnBrk="1" hangingPunct="1"/>
            <a:r>
              <a:rPr lang="en-US" sz="2600" dirty="0" smtClean="0"/>
              <a:t>Currency:  Coins + Paper Money</a:t>
            </a:r>
          </a:p>
          <a:p>
            <a:pPr lvl="1" eaLnBrk="1" hangingPunct="1"/>
            <a:r>
              <a:rPr lang="en-US" sz="2200" dirty="0" smtClean="0"/>
              <a:t>token money</a:t>
            </a:r>
          </a:p>
          <a:p>
            <a:pPr lvl="1" eaLnBrk="1" hangingPunct="1"/>
            <a:r>
              <a:rPr lang="en-US" sz="2200" dirty="0" smtClean="0"/>
              <a:t>Bank of Canada notes</a:t>
            </a:r>
          </a:p>
          <a:p>
            <a:pPr eaLnBrk="1" hangingPunct="1"/>
            <a:r>
              <a:rPr lang="en-US" sz="2600" dirty="0" smtClean="0"/>
              <a:t>Demand Deposits</a:t>
            </a:r>
          </a:p>
          <a:p>
            <a:pPr lvl="1" eaLnBrk="1" hangingPunct="1"/>
            <a:r>
              <a:rPr lang="en-US" sz="2200" dirty="0" smtClean="0"/>
              <a:t>about </a:t>
            </a:r>
            <a:r>
              <a:rPr lang="en-US" sz="1900" dirty="0" smtClean="0">
                <a:cs typeface="Arial" pitchFamily="34" charset="0"/>
              </a:rPr>
              <a:t>3/4</a:t>
            </a:r>
            <a:r>
              <a:rPr lang="en-US" sz="2200" dirty="0" smtClean="0">
                <a:cs typeface="Arial" pitchFamily="34" charset="0"/>
              </a:rPr>
              <a:t> of M1 </a:t>
            </a:r>
          </a:p>
          <a:p>
            <a:pPr eaLnBrk="1" hangingPunct="1"/>
            <a:r>
              <a:rPr lang="en-US" sz="2600" dirty="0" smtClean="0">
                <a:cs typeface="Arial" pitchFamily="34" charset="0"/>
              </a:rPr>
              <a:t>Institutions That Offer Demand Deposits</a:t>
            </a:r>
          </a:p>
          <a:p>
            <a:pPr lvl="1" eaLnBrk="1" hangingPunct="1"/>
            <a:r>
              <a:rPr lang="en-US" sz="2200" dirty="0" smtClean="0">
                <a:cs typeface="Arial" pitchFamily="34" charset="0"/>
              </a:rPr>
              <a:t>chartered banks are the primary depository institutions</a:t>
            </a:r>
          </a:p>
          <a:p>
            <a:pPr eaLnBrk="1" hangingPunct="1"/>
            <a:r>
              <a:rPr lang="en-US" sz="2600" dirty="0" smtClean="0">
                <a:cs typeface="Arial" pitchFamily="34" charset="0"/>
              </a:rPr>
              <a:t>Two Qualifications:</a:t>
            </a:r>
          </a:p>
          <a:p>
            <a:pPr lvl="1" eaLnBrk="1" hangingPunct="1">
              <a:buFont typeface="Wingdings" pitchFamily="2" charset="2"/>
              <a:buChar char="§"/>
            </a:pPr>
            <a:r>
              <a:rPr lang="en-US" sz="2200" dirty="0" smtClean="0"/>
              <a:t>currency held by the Bank of Canada and chartered banks is excluded from </a:t>
            </a:r>
            <a:r>
              <a:rPr lang="en-US" sz="2200" i="1" dirty="0" smtClean="0"/>
              <a:t>M1 and other measures of the money supply</a:t>
            </a:r>
          </a:p>
          <a:p>
            <a:pPr lvl="1" eaLnBrk="1" hangingPunct="1">
              <a:buFont typeface="Wingdings" pitchFamily="2" charset="2"/>
              <a:buChar char="§"/>
            </a:pPr>
            <a:r>
              <a:rPr lang="en-US" sz="2200" dirty="0" smtClean="0"/>
              <a:t>also excluded from the money supply are any deposits of the federal government or the Bank of Canada that are held by chartered banks</a:t>
            </a:r>
            <a:endParaRPr lang="en-US" sz="2200" dirty="0" smtClean="0">
              <a:cs typeface="Arial" pitchFamily="34" charset="0"/>
            </a:endParaRPr>
          </a:p>
        </p:txBody>
      </p:sp>
      <p:sp>
        <p:nvSpPr>
          <p:cNvPr id="8" name="Text Box 6"/>
          <p:cNvSpPr txBox="1">
            <a:spLocks noGrp="1" noChangeArrowheads="1"/>
          </p:cNvSpPr>
          <p:nvPr>
            <p:ph type="title"/>
          </p:nvPr>
        </p:nvSpPr>
        <p:spPr bwMode="auto">
          <a:xfrm>
            <a:off x="457200" y="458647"/>
            <a:ext cx="8534400" cy="646331"/>
          </a:xfrm>
          <a:prstGeom prst="rect">
            <a:avLst/>
          </a:prstGeom>
          <a:noFill/>
          <a:ln w="9525">
            <a:noFill/>
            <a:miter lim="800000"/>
            <a:headEnd/>
            <a:tailEnd/>
          </a:ln>
        </p:spPr>
        <p:txBody>
          <a:bodyPr wrap="square">
            <a:spAutoFit/>
          </a:bodyPr>
          <a:lstStyle/>
          <a:p>
            <a:pPr>
              <a:spcBef>
                <a:spcPct val="50000"/>
              </a:spcBef>
            </a:pPr>
            <a:r>
              <a:rPr lang="en-US" sz="3600" dirty="0" smtClean="0"/>
              <a:t>The </a:t>
            </a:r>
            <a:r>
              <a:rPr lang="en-US" sz="3600" dirty="0"/>
              <a:t>Components of the Money Supply</a:t>
            </a:r>
          </a:p>
        </p:txBody>
      </p:sp>
      <p:sp>
        <p:nvSpPr>
          <p:cNvPr id="10" name="Slide Number Placeholder 67"/>
          <p:cNvSpPr txBox="1">
            <a:spLocks/>
          </p:cNvSpPr>
          <p:nvPr/>
        </p:nvSpPr>
        <p:spPr>
          <a:xfrm>
            <a:off x="8204396" y="6476999"/>
            <a:ext cx="733864" cy="274320"/>
          </a:xfrm>
          <a:prstGeom prst="rect">
            <a:avLst/>
          </a:prstGeom>
        </p:spPr>
        <p:txBody>
          <a:bodyPr vert="horz" bIns="0" rtlCol="0" anchor="b"/>
          <a:lstStyle/>
          <a:p>
            <a:pPr marL="0" marR="0" lvl="0" indent="0" algn="r" defTabSz="914400" rtl="0" eaLnBrk="1" fontAlgn="base" latinLnBrk="0" hangingPunct="1">
              <a:lnSpc>
                <a:spcPct val="100000"/>
              </a:lnSpc>
              <a:spcBef>
                <a:spcPct val="0"/>
              </a:spcBef>
              <a:spcAft>
                <a:spcPct val="0"/>
              </a:spcAft>
              <a:buClrTx/>
              <a:buSzTx/>
              <a:buFontTx/>
              <a:buNone/>
              <a:tabLst/>
              <a:defRPr/>
            </a:pPr>
            <a:fld id="{504B6D54-2154-41DD-BFAB-D8BD1BD570DA}" type="slidenum">
              <a:rPr kumimoji="0" lang="en-US" sz="1200" b="0" i="0" u="none" strike="noStrike" kern="1200" cap="none" spc="0" normalizeH="0" baseline="0" noProof="0" smtClean="0">
                <a:ln>
                  <a:noFill/>
                </a:ln>
                <a:solidFill>
                  <a:schemeClr val="tx1">
                    <a:tint val="95000"/>
                  </a:schemeClr>
                </a:solidFill>
                <a:effectLst/>
                <a:uLnTx/>
                <a:uFillTx/>
                <a:latin typeface="+mj-lt"/>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sz="1200" b="0" i="0" u="none" strike="noStrike" kern="1200" cap="none" spc="0" normalizeH="0" baseline="0" noProof="0">
              <a:ln>
                <a:noFill/>
              </a:ln>
              <a:solidFill>
                <a:schemeClr val="tx1">
                  <a:tint val="95000"/>
                </a:schemeClr>
              </a:solidFill>
              <a:effectLst/>
              <a:uLnTx/>
              <a:uFillTx/>
              <a:latin typeface="+mj-lt"/>
              <a:ea typeface="+mn-ea"/>
              <a:cs typeface="+mn-cs"/>
            </a:endParaRP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
        <p:nvSpPr>
          <p:cNvPr id="6" name="Slide Number Placeholder 5"/>
          <p:cNvSpPr>
            <a:spLocks noGrp="1"/>
          </p:cNvSpPr>
          <p:nvPr>
            <p:ph type="sldNum" sz="quarter" idx="12"/>
          </p:nvPr>
        </p:nvSpPr>
        <p:spPr/>
        <p:txBody>
          <a:bodyPr/>
          <a:lstStyle/>
          <a:p>
            <a:pPr>
              <a:defRPr/>
            </a:pPr>
            <a:fld id="{9C2FE3A5-DCF5-4E5D-BC8A-48CD9DABD11E}" type="slidenum">
              <a:rPr lang="en-US" smtClean="0"/>
              <a:pPr>
                <a:defRPr/>
              </a:pPr>
              <a:t>3</a:t>
            </a:fld>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70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70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70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70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70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704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8704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8704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8704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8704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8704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build="p" bldLvl="3"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Rectangle 3"/>
          <p:cNvSpPr>
            <a:spLocks noGrp="1" noChangeArrowheads="1"/>
          </p:cNvSpPr>
          <p:nvPr>
            <p:ph idx="1"/>
          </p:nvPr>
        </p:nvSpPr>
        <p:spPr/>
        <p:txBody>
          <a:bodyPr/>
          <a:lstStyle/>
          <a:p>
            <a:pPr eaLnBrk="1" hangingPunct="1">
              <a:buFontTx/>
              <a:buNone/>
            </a:pPr>
            <a:r>
              <a:rPr lang="en-US" dirty="0" smtClean="0">
                <a:solidFill>
                  <a:schemeClr val="tx1"/>
                </a:solidFill>
              </a:rPr>
              <a:t>Money Definition </a:t>
            </a:r>
            <a:r>
              <a:rPr lang="en-US" i="1" dirty="0" smtClean="0">
                <a:solidFill>
                  <a:schemeClr val="tx1"/>
                </a:solidFill>
              </a:rPr>
              <a:t>M2</a:t>
            </a:r>
          </a:p>
          <a:p>
            <a:pPr eaLnBrk="1" hangingPunct="1"/>
            <a:r>
              <a:rPr lang="en-US" dirty="0" smtClean="0"/>
              <a:t>M1 + near monies</a:t>
            </a:r>
          </a:p>
          <a:p>
            <a:pPr lvl="1" eaLnBrk="1" hangingPunct="1"/>
            <a:r>
              <a:rPr lang="en-US" dirty="0" smtClean="0"/>
              <a:t>Near monies are highly liquid financial assets that do not directly function as a medium of exchange but can be readily converted into currency</a:t>
            </a:r>
          </a:p>
          <a:p>
            <a:pPr eaLnBrk="1" hangingPunct="1">
              <a:buFontTx/>
              <a:buNone/>
            </a:pPr>
            <a:endParaRPr lang="en-US" dirty="0" smtClean="0"/>
          </a:p>
        </p:txBody>
      </p:sp>
      <p:sp>
        <p:nvSpPr>
          <p:cNvPr id="8" name="Text Box 6"/>
          <p:cNvSpPr txBox="1">
            <a:spLocks noGrp="1" noChangeArrowheads="1"/>
          </p:cNvSpPr>
          <p:nvPr>
            <p:ph type="title"/>
          </p:nvPr>
        </p:nvSpPr>
        <p:spPr bwMode="auto">
          <a:xfrm>
            <a:off x="457200" y="458646"/>
            <a:ext cx="8229600" cy="646331"/>
          </a:xfrm>
          <a:prstGeom prst="rect">
            <a:avLst/>
          </a:prstGeom>
          <a:noFill/>
          <a:ln w="9525">
            <a:noFill/>
            <a:miter lim="800000"/>
            <a:headEnd/>
            <a:tailEnd/>
          </a:ln>
        </p:spPr>
        <p:txBody>
          <a:bodyPr>
            <a:spAutoFit/>
          </a:bodyPr>
          <a:lstStyle/>
          <a:p>
            <a:pPr>
              <a:spcBef>
                <a:spcPct val="50000"/>
              </a:spcBef>
            </a:pPr>
            <a:r>
              <a:rPr lang="en-US" sz="3600" dirty="0"/>
              <a:t>The Components of the Money Supply</a:t>
            </a:r>
          </a:p>
        </p:txBody>
      </p:sp>
      <p:sp>
        <p:nvSpPr>
          <p:cNvPr id="10" name="Slide Number Placeholder 67"/>
          <p:cNvSpPr txBox="1">
            <a:spLocks/>
          </p:cNvSpPr>
          <p:nvPr/>
        </p:nvSpPr>
        <p:spPr>
          <a:xfrm>
            <a:off x="8204396" y="6476999"/>
            <a:ext cx="733864" cy="274320"/>
          </a:xfrm>
          <a:prstGeom prst="rect">
            <a:avLst/>
          </a:prstGeom>
        </p:spPr>
        <p:txBody>
          <a:bodyPr vert="horz" bIns="0" rtlCol="0" anchor="b"/>
          <a:lstStyle/>
          <a:p>
            <a:pPr marL="0" marR="0" lvl="0" indent="0" algn="r" defTabSz="914400" rtl="0" eaLnBrk="1" fontAlgn="base" latinLnBrk="0" hangingPunct="1">
              <a:lnSpc>
                <a:spcPct val="100000"/>
              </a:lnSpc>
              <a:spcBef>
                <a:spcPct val="0"/>
              </a:spcBef>
              <a:spcAft>
                <a:spcPct val="0"/>
              </a:spcAft>
              <a:buClrTx/>
              <a:buSzTx/>
              <a:buFontTx/>
              <a:buNone/>
              <a:tabLst/>
              <a:defRPr/>
            </a:pPr>
            <a:fld id="{504B6D54-2154-41DD-BFAB-D8BD1BD570DA}" type="slidenum">
              <a:rPr kumimoji="0" lang="en-US" sz="1200" b="0" i="0" u="none" strike="noStrike" kern="1200" cap="none" spc="0" normalizeH="0" baseline="0" noProof="0" smtClean="0">
                <a:ln>
                  <a:noFill/>
                </a:ln>
                <a:solidFill>
                  <a:schemeClr val="tx1">
                    <a:tint val="95000"/>
                  </a:schemeClr>
                </a:solidFill>
                <a:effectLst/>
                <a:uLnTx/>
                <a:uFillTx/>
                <a:latin typeface="+mj-lt"/>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a:ln>
                <a:noFill/>
              </a:ln>
              <a:solidFill>
                <a:schemeClr val="tx1">
                  <a:tint val="95000"/>
                </a:schemeClr>
              </a:solidFill>
              <a:effectLst/>
              <a:uLnTx/>
              <a:uFillTx/>
              <a:latin typeface="+mj-lt"/>
              <a:ea typeface="+mn-ea"/>
              <a:cs typeface="+mn-cs"/>
            </a:endParaRP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
        <p:nvSpPr>
          <p:cNvPr id="6" name="Slide Number Placeholder 5"/>
          <p:cNvSpPr>
            <a:spLocks noGrp="1"/>
          </p:cNvSpPr>
          <p:nvPr>
            <p:ph type="sldNum" sz="quarter" idx="12"/>
          </p:nvPr>
        </p:nvSpPr>
        <p:spPr/>
        <p:txBody>
          <a:bodyPr/>
          <a:lstStyle/>
          <a:p>
            <a:pPr>
              <a:defRPr/>
            </a:pPr>
            <a:fld id="{9C2FE3A5-DCF5-4E5D-BC8A-48CD9DABD11E}" type="slidenum">
              <a:rPr lang="en-US" smtClean="0"/>
              <a:pPr>
                <a:defRPr/>
              </a:pPr>
              <a:t>4</a:t>
            </a:fld>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0531">
                                            <p:txEl>
                                              <p:pRg st="1" end="1"/>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505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Autofit/>
          </a:bodyPr>
          <a:lstStyle/>
          <a:p>
            <a:r>
              <a:rPr lang="en-CA" sz="3200" dirty="0" smtClean="0"/>
              <a:t>Figure 12-1 </a:t>
            </a:r>
            <a:br>
              <a:rPr lang="en-CA" sz="3200" dirty="0" smtClean="0"/>
            </a:br>
            <a:r>
              <a:rPr lang="en-CA" sz="2800" dirty="0" smtClean="0"/>
              <a:t>Components of Money Supply M 1, M 2, M 2+ , and M2++ in Canada</a:t>
            </a:r>
            <a:endParaRPr lang="en-CA" sz="3200" dirty="0"/>
          </a:p>
        </p:txBody>
      </p:sp>
      <p:pic>
        <p:nvPicPr>
          <p:cNvPr id="28674" name="Picture 2"/>
          <p:cNvPicPr>
            <a:picLocks noGrp="1" noChangeAspect="1" noChangeArrowheads="1"/>
          </p:cNvPicPr>
          <p:nvPr>
            <p:ph sz="half" idx="1"/>
          </p:nvPr>
        </p:nvPicPr>
        <p:blipFill>
          <a:blip r:embed="rId2" cstate="print"/>
          <a:srcRect/>
          <a:stretch>
            <a:fillRect/>
          </a:stretch>
        </p:blipFill>
        <p:spPr bwMode="auto">
          <a:xfrm>
            <a:off x="1076811" y="1773238"/>
            <a:ext cx="2799378" cy="4624387"/>
          </a:xfrm>
          <a:prstGeom prst="rect">
            <a:avLst/>
          </a:prstGeom>
          <a:noFill/>
          <a:ln w="9525">
            <a:noFill/>
            <a:miter lim="800000"/>
            <a:headEnd/>
            <a:tailEnd/>
          </a:ln>
        </p:spPr>
      </p:pic>
      <p:pic>
        <p:nvPicPr>
          <p:cNvPr id="28675" name="Picture 3"/>
          <p:cNvPicPr>
            <a:picLocks noGrp="1" noChangeAspect="1" noChangeArrowheads="1"/>
          </p:cNvPicPr>
          <p:nvPr>
            <p:ph sz="half" idx="2"/>
          </p:nvPr>
        </p:nvPicPr>
        <p:blipFill>
          <a:blip r:embed="rId3" cstate="print"/>
          <a:srcRect/>
          <a:stretch>
            <a:fillRect/>
          </a:stretch>
        </p:blipFill>
        <p:spPr bwMode="auto">
          <a:xfrm>
            <a:off x="4970865" y="1773238"/>
            <a:ext cx="3393269" cy="4624387"/>
          </a:xfrm>
          <a:prstGeom prst="rect">
            <a:avLst/>
          </a:prstGeom>
          <a:noFill/>
          <a:ln w="9525">
            <a:noFill/>
            <a:miter lim="800000"/>
            <a:headEnd/>
            <a:tailEnd/>
          </a:ln>
        </p:spPr>
      </p:pic>
      <p:sp>
        <p:nvSpPr>
          <p:cNvPr id="1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5</a:t>
            </a:fld>
            <a:endParaRPr lang="en-US">
              <a:latin typeface="+mj-lt"/>
            </a:endParaRPr>
          </a:p>
        </p:txBody>
      </p:sp>
      <p:sp>
        <p:nvSpPr>
          <p:cNvPr id="1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wedge">
                                      <p:cBhvr>
                                        <p:cTn id="7" dur="2000"/>
                                        <p:tgtEl>
                                          <p:spTgt spid="28674"/>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8675"/>
                                        </p:tgtEl>
                                        <p:attrNameLst>
                                          <p:attrName>style.visibility</p:attrName>
                                        </p:attrNameLst>
                                      </p:cBhvr>
                                      <p:to>
                                        <p:strVal val="visible"/>
                                      </p:to>
                                    </p:set>
                                    <p:animEffect transition="in" filter="wedge">
                                      <p:cBhvr>
                                        <p:cTn id="12" dur="2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idx="1"/>
          </p:nvPr>
        </p:nvSpPr>
        <p:spPr/>
        <p:txBody>
          <a:bodyPr>
            <a:normAutofit/>
          </a:bodyPr>
          <a:lstStyle/>
          <a:p>
            <a:pPr eaLnBrk="1" hangingPunct="1">
              <a:buFontTx/>
              <a:buNone/>
            </a:pPr>
            <a:r>
              <a:rPr lang="en-US" dirty="0" smtClean="0">
                <a:solidFill>
                  <a:schemeClr val="tx1"/>
                </a:solidFill>
              </a:rPr>
              <a:t>Money Definition </a:t>
            </a:r>
            <a:r>
              <a:rPr lang="en-US" i="1" dirty="0" smtClean="0">
                <a:solidFill>
                  <a:schemeClr val="tx1"/>
                </a:solidFill>
              </a:rPr>
              <a:t>M2+</a:t>
            </a:r>
            <a:endParaRPr lang="en-CA" dirty="0" smtClean="0">
              <a:solidFill>
                <a:schemeClr val="tx1"/>
              </a:solidFill>
            </a:endParaRPr>
          </a:p>
          <a:p>
            <a:pPr eaLnBrk="1" hangingPunct="1"/>
            <a:r>
              <a:rPr lang="en-CA" dirty="0" smtClean="0"/>
              <a:t>M2+ is M2 plus</a:t>
            </a:r>
          </a:p>
          <a:p>
            <a:pPr lvl="1" eaLnBrk="1" hangingPunct="1"/>
            <a:r>
              <a:rPr lang="en-CA" dirty="0" smtClean="0"/>
              <a:t>deposits at trust and mortgage loan companies</a:t>
            </a:r>
          </a:p>
          <a:p>
            <a:pPr lvl="1" eaLnBrk="1" hangingPunct="1"/>
            <a:r>
              <a:rPr lang="en-CA" dirty="0" smtClean="0"/>
              <a:t>deposits at </a:t>
            </a:r>
            <a:r>
              <a:rPr lang="en-CA" dirty="0" err="1" smtClean="0"/>
              <a:t>caisses</a:t>
            </a:r>
            <a:r>
              <a:rPr lang="en-CA" dirty="0" smtClean="0"/>
              <a:t> </a:t>
            </a:r>
            <a:r>
              <a:rPr lang="en-CA" dirty="0" err="1" smtClean="0"/>
              <a:t>populaires</a:t>
            </a:r>
            <a:r>
              <a:rPr lang="en-CA" dirty="0" smtClean="0"/>
              <a:t> &amp; credit unions &amp; other non-bank deposit-taking institutions</a:t>
            </a:r>
          </a:p>
          <a:p>
            <a:pPr lvl="1" eaLnBrk="1" hangingPunct="1"/>
            <a:r>
              <a:rPr lang="en-CA" dirty="0" smtClean="0"/>
              <a:t>money market mutual funds</a:t>
            </a:r>
          </a:p>
          <a:p>
            <a:pPr eaLnBrk="1" hangingPunct="1">
              <a:buFontTx/>
              <a:buNone/>
            </a:pPr>
            <a:r>
              <a:rPr lang="en-US" dirty="0" smtClean="0">
                <a:solidFill>
                  <a:schemeClr val="tx1"/>
                </a:solidFill>
              </a:rPr>
              <a:t>Money Definition </a:t>
            </a:r>
            <a:r>
              <a:rPr lang="en-US" i="1" dirty="0" smtClean="0">
                <a:solidFill>
                  <a:schemeClr val="tx1"/>
                </a:solidFill>
              </a:rPr>
              <a:t>M2++</a:t>
            </a:r>
          </a:p>
          <a:p>
            <a:pPr eaLnBrk="1" hangingPunct="1"/>
            <a:r>
              <a:rPr lang="en-CA" dirty="0" smtClean="0"/>
              <a:t>M2++ is M2 plus Canadian saving bonds and non-money market mutual funds</a:t>
            </a:r>
          </a:p>
        </p:txBody>
      </p:sp>
      <p:sp>
        <p:nvSpPr>
          <p:cNvPr id="6" name="Slide Number Placeholder 5"/>
          <p:cNvSpPr>
            <a:spLocks noGrp="1"/>
          </p:cNvSpPr>
          <p:nvPr>
            <p:ph type="sldNum" sz="quarter" idx="12"/>
          </p:nvPr>
        </p:nvSpPr>
        <p:spPr/>
        <p:txBody>
          <a:bodyPr lIns="0" rIns="0" anchor="b"/>
          <a:lstStyle/>
          <a:p>
            <a:r>
              <a:rPr lang="en-US" sz="1200" dirty="0" smtClean="0">
                <a:solidFill>
                  <a:srgbClr val="000000"/>
                </a:solidFill>
                <a:latin typeface="Calibri" pitchFamily="34" charset="0"/>
              </a:rPr>
              <a:t>7</a:t>
            </a:r>
            <a:endParaRPr lang="en-US" sz="1200" dirty="0">
              <a:solidFill>
                <a:srgbClr val="000000"/>
              </a:solidFill>
              <a:latin typeface="Calibri" pitchFamily="34" charset="0"/>
            </a:endParaRPr>
          </a:p>
        </p:txBody>
      </p:sp>
      <p:sp>
        <p:nvSpPr>
          <p:cNvPr id="8" name="Text Box 6"/>
          <p:cNvSpPr txBox="1">
            <a:spLocks noGrp="1" noChangeArrowheads="1"/>
          </p:cNvSpPr>
          <p:nvPr>
            <p:ph type="title"/>
          </p:nvPr>
        </p:nvSpPr>
        <p:spPr bwMode="auto">
          <a:xfrm>
            <a:off x="457200" y="458646"/>
            <a:ext cx="8229600" cy="646331"/>
          </a:xfrm>
          <a:prstGeom prst="rect">
            <a:avLst/>
          </a:prstGeom>
          <a:noFill/>
          <a:ln w="9525">
            <a:noFill/>
            <a:miter lim="800000"/>
            <a:headEnd/>
            <a:tailEnd/>
          </a:ln>
        </p:spPr>
        <p:txBody>
          <a:bodyPr>
            <a:spAutoFit/>
          </a:bodyPr>
          <a:lstStyle/>
          <a:p>
            <a:pPr>
              <a:spcBef>
                <a:spcPct val="50000"/>
              </a:spcBef>
            </a:pPr>
            <a:r>
              <a:rPr lang="en-US" sz="3600" dirty="0"/>
              <a:t>The Components of the Money Supply</a:t>
            </a: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187">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3187">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3187">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318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3187">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318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CA" sz="3600" dirty="0" smtClean="0"/>
              <a:t>Figure 12-1 </a:t>
            </a:r>
            <a:br>
              <a:rPr lang="en-CA" sz="3600" dirty="0" smtClean="0"/>
            </a:br>
            <a:r>
              <a:rPr lang="en-CA" sz="2800" dirty="0" smtClean="0"/>
              <a:t>Components of Money Supply M 1, M 2, M 2+ , and M2++ in Canada</a:t>
            </a:r>
            <a:endParaRPr lang="en-CA" sz="2800" dirty="0"/>
          </a:p>
        </p:txBody>
      </p:sp>
      <p:pic>
        <p:nvPicPr>
          <p:cNvPr id="29698" name="Picture 2"/>
          <p:cNvPicPr>
            <a:picLocks noGrp="1" noChangeAspect="1" noChangeArrowheads="1"/>
          </p:cNvPicPr>
          <p:nvPr>
            <p:ph sz="half" idx="1"/>
          </p:nvPr>
        </p:nvPicPr>
        <p:blipFill>
          <a:blip r:embed="rId2" cstate="print"/>
          <a:srcRect/>
          <a:stretch>
            <a:fillRect/>
          </a:stretch>
        </p:blipFill>
        <p:spPr bwMode="auto">
          <a:xfrm>
            <a:off x="457200" y="1834028"/>
            <a:ext cx="4038600" cy="4502807"/>
          </a:xfrm>
          <a:prstGeom prst="rect">
            <a:avLst/>
          </a:prstGeom>
          <a:noFill/>
          <a:ln w="9525">
            <a:noFill/>
            <a:miter lim="800000"/>
            <a:headEnd/>
            <a:tailEnd/>
          </a:ln>
        </p:spPr>
      </p:pic>
      <p:pic>
        <p:nvPicPr>
          <p:cNvPr id="29699" name="Picture 3"/>
          <p:cNvPicPr>
            <a:picLocks noGrp="1" noChangeAspect="1" noChangeArrowheads="1"/>
          </p:cNvPicPr>
          <p:nvPr>
            <p:ph sz="half" idx="2"/>
          </p:nvPr>
        </p:nvPicPr>
        <p:blipFill>
          <a:blip r:embed="rId3" cstate="print"/>
          <a:srcRect/>
          <a:stretch>
            <a:fillRect/>
          </a:stretch>
        </p:blipFill>
        <p:spPr bwMode="auto">
          <a:xfrm>
            <a:off x="4648204" y="2257711"/>
            <a:ext cx="3649313" cy="4143089"/>
          </a:xfrm>
          <a:prstGeom prst="rect">
            <a:avLst/>
          </a:prstGeom>
          <a:noFill/>
          <a:ln w="9525">
            <a:noFill/>
            <a:miter lim="800000"/>
            <a:headEnd/>
            <a:tailEnd/>
          </a:ln>
        </p:spPr>
      </p:pic>
      <p:sp>
        <p:nvSpPr>
          <p:cNvPr id="10"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7</a:t>
            </a:fld>
            <a:endParaRPr lang="en-US">
              <a:latin typeface="+mj-lt"/>
            </a:endParaRP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wedge">
                                      <p:cBhvr>
                                        <p:cTn id="7" dur="2000"/>
                                        <p:tgtEl>
                                          <p:spTgt spid="29698"/>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9699"/>
                                        </p:tgtEl>
                                        <p:attrNameLst>
                                          <p:attrName>style.visibility</p:attrName>
                                        </p:attrNameLst>
                                      </p:cBhvr>
                                      <p:to>
                                        <p:strVal val="visible"/>
                                      </p:to>
                                    </p:set>
                                    <p:animEffect transition="in" filter="wedge">
                                      <p:cBhvr>
                                        <p:cTn id="12" dur="2000"/>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Table 12-1</a:t>
            </a:r>
            <a:br>
              <a:rPr lang="en-CA" dirty="0" smtClean="0"/>
            </a:br>
            <a:r>
              <a:rPr lang="en-CA" dirty="0" smtClean="0"/>
              <a:t>Money in Canada, December 2011</a:t>
            </a:r>
            <a:endParaRPr lang="en-CA" dirty="0"/>
          </a:p>
        </p:txBody>
      </p:sp>
      <p:graphicFrame>
        <p:nvGraphicFramePr>
          <p:cNvPr id="4" name="Table 3"/>
          <p:cNvGraphicFramePr>
            <a:graphicFrameLocks noGrp="1"/>
          </p:cNvGraphicFramePr>
          <p:nvPr/>
        </p:nvGraphicFramePr>
        <p:xfrm>
          <a:off x="609600" y="1828799"/>
          <a:ext cx="8077200" cy="4389120"/>
        </p:xfrm>
        <a:graphic>
          <a:graphicData uri="http://schemas.openxmlformats.org/drawingml/2006/table">
            <a:tbl>
              <a:tblPr firstRow="1">
                <a:tableStyleId>{21E4AEA4-8DFA-4A89-87EB-49C32662AFE0}</a:tableStyleId>
              </a:tblPr>
              <a:tblGrid>
                <a:gridCol w="6531678"/>
                <a:gridCol w="1545522"/>
              </a:tblGrid>
              <a:tr h="448236">
                <a:tc>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1800" spc="0" dirty="0"/>
                        <a:t>Money</a:t>
                      </a:r>
                      <a:endParaRPr lang="en-CA" sz="1800" b="1" spc="10" dirty="0">
                        <a:solidFill>
                          <a:srgbClr val="000000"/>
                        </a:solidFill>
                        <a:latin typeface="Futura-Bold"/>
                        <a:ea typeface="Times New Roman"/>
                        <a:cs typeface="Futura-Bold"/>
                      </a:endParaRPr>
                    </a:p>
                  </a:txBody>
                  <a:tcPr marL="68580" marR="68580" marT="0" marB="0" anchor="ctr"/>
                </a:tc>
                <a:tc>
                  <a:txBody>
                    <a:bodyPr/>
                    <a:lstStyle/>
                    <a:p>
                      <a:pPr algn="ctr">
                        <a:lnSpc>
                          <a:spcPct val="100000"/>
                        </a:lnSpc>
                        <a:spcBef>
                          <a:spcPts val="200"/>
                        </a:spcBef>
                        <a:spcAft>
                          <a:spcPts val="200"/>
                        </a:spcAft>
                        <a:tabLst>
                          <a:tab pos="2082800" algn="r"/>
                          <a:tab pos="2438400" algn="l"/>
                          <a:tab pos="4737100" algn="r"/>
                          <a:tab pos="6477000" algn="r"/>
                          <a:tab pos="457200" algn="l"/>
                        </a:tabLst>
                      </a:pPr>
                      <a:r>
                        <a:rPr lang="en-US" sz="1800" spc="0" dirty="0" smtClean="0"/>
                        <a:t>Billions</a:t>
                      </a:r>
                      <a:r>
                        <a:rPr lang="en-US" sz="1800" spc="0" baseline="0" dirty="0" smtClean="0"/>
                        <a:t> </a:t>
                      </a:r>
                      <a:r>
                        <a:rPr lang="en-US" sz="1800" spc="0" dirty="0" smtClean="0"/>
                        <a:t>of </a:t>
                      </a:r>
                      <a:r>
                        <a:rPr lang="en-US" sz="1800" spc="0" dirty="0"/>
                        <a:t>dollars</a:t>
                      </a:r>
                      <a:endParaRPr lang="en-CA" sz="1800" b="1" spc="10" dirty="0">
                        <a:solidFill>
                          <a:srgbClr val="000000"/>
                        </a:solidFill>
                        <a:latin typeface="Futura-Bold"/>
                        <a:ea typeface="Times New Roman"/>
                        <a:cs typeface="Futura-Bold"/>
                      </a:endParaRPr>
                    </a:p>
                  </a:txBody>
                  <a:tcPr marL="68580" marR="68580" marT="0" marB="0" anchor="ctr"/>
                </a:tc>
              </a:tr>
              <a:tr h="273423">
                <a:tc>
                  <a:txBody>
                    <a:bodyPr/>
                    <a:lstStyle/>
                    <a:p>
                      <a:pPr algn="just">
                        <a:lnSpc>
                          <a:spcPct val="100000"/>
                        </a:lnSpc>
                        <a:spcBef>
                          <a:spcPts val="200"/>
                        </a:spcBef>
                        <a:spcAft>
                          <a:spcPts val="200"/>
                        </a:spcAft>
                      </a:pPr>
                      <a:r>
                        <a:rPr lang="en-US" sz="1800" spc="0"/>
                        <a:t>Currency held outside banks</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spc="0"/>
                        <a:t>$ 60  </a:t>
                      </a:r>
                      <a:endParaRPr lang="en-CA" sz="1800" spc="10">
                        <a:solidFill>
                          <a:srgbClr val="000000"/>
                        </a:solidFill>
                        <a:latin typeface="Futura-Book"/>
                        <a:ea typeface="Times New Roman"/>
                        <a:cs typeface="Futura-Book"/>
                      </a:endParaRPr>
                    </a:p>
                  </a:txBody>
                  <a:tcPr marL="68580" marR="68580" marT="0" marB="0" anchor="b"/>
                </a:tc>
              </a:tr>
              <a:tr h="493059">
                <a:tc>
                  <a:txBody>
                    <a:bodyPr/>
                    <a:lstStyle/>
                    <a:p>
                      <a:pPr marL="151130" indent="-151130" algn="just">
                        <a:lnSpc>
                          <a:spcPct val="100000"/>
                        </a:lnSpc>
                        <a:spcBef>
                          <a:spcPts val="200"/>
                        </a:spcBef>
                        <a:spcAft>
                          <a:spcPts val="200"/>
                        </a:spcAft>
                      </a:pPr>
                      <a:r>
                        <a:rPr lang="en-US" sz="1800" spc="0"/>
                        <a:t>+	Demand deposits at chartered banks held by individuals and businesses</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u="sng" spc="0"/>
                        <a:t>   567 </a:t>
                      </a:r>
                      <a:endParaRPr lang="en-CA" sz="1800" spc="10">
                        <a:solidFill>
                          <a:srgbClr val="000000"/>
                        </a:solidFill>
                        <a:latin typeface="Futura-Book"/>
                        <a:ea typeface="Times New Roman"/>
                        <a:cs typeface="Futura-Book"/>
                      </a:endParaRPr>
                    </a:p>
                  </a:txBody>
                  <a:tcPr marL="68580" marR="68580" marT="0" marB="0" anchor="b"/>
                </a:tc>
              </a:tr>
              <a:tr h="273423">
                <a:tc>
                  <a:txBody>
                    <a:bodyPr/>
                    <a:lstStyle/>
                    <a:p>
                      <a:pPr marL="151130" indent="-151130" algn="just">
                        <a:lnSpc>
                          <a:spcPct val="100000"/>
                        </a:lnSpc>
                        <a:spcBef>
                          <a:spcPts val="200"/>
                        </a:spcBef>
                        <a:spcAft>
                          <a:spcPts val="200"/>
                        </a:spcAft>
                      </a:pPr>
                      <a:r>
                        <a:rPr lang="en-US" sz="1800" spc="0"/>
                        <a:t>=	M1</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spc="0"/>
                        <a:t>627  </a:t>
                      </a:r>
                      <a:endParaRPr lang="en-CA" sz="1800" spc="10">
                        <a:solidFill>
                          <a:srgbClr val="000000"/>
                        </a:solidFill>
                        <a:latin typeface="Futura-Book"/>
                        <a:ea typeface="Times New Roman"/>
                        <a:cs typeface="Futura-Book"/>
                      </a:endParaRPr>
                    </a:p>
                  </a:txBody>
                  <a:tcPr marL="68580" marR="68580" marT="0" marB="0" anchor="b"/>
                </a:tc>
              </a:tr>
              <a:tr h="493059">
                <a:tc>
                  <a:txBody>
                    <a:bodyPr/>
                    <a:lstStyle/>
                    <a:p>
                      <a:pPr marL="151130" indent="-151130" algn="just">
                        <a:lnSpc>
                          <a:spcPct val="100000"/>
                        </a:lnSpc>
                        <a:spcBef>
                          <a:spcPts val="200"/>
                        </a:spcBef>
                        <a:spcAft>
                          <a:spcPts val="200"/>
                        </a:spcAft>
                      </a:pPr>
                      <a:r>
                        <a:rPr lang="en-US" sz="1800" spc="0"/>
                        <a:t>+	Personal savings deposits and nonpersonal notice deposits at chartered banks</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u="sng" spc="0"/>
                        <a:t>    444 </a:t>
                      </a:r>
                      <a:endParaRPr lang="en-CA" sz="1800" spc="10">
                        <a:solidFill>
                          <a:srgbClr val="000000"/>
                        </a:solidFill>
                        <a:latin typeface="Futura-Book"/>
                        <a:ea typeface="Times New Roman"/>
                        <a:cs typeface="Futura-Book"/>
                      </a:endParaRPr>
                    </a:p>
                  </a:txBody>
                  <a:tcPr marL="68580" marR="68580" marT="0" marB="0" anchor="b"/>
                </a:tc>
              </a:tr>
              <a:tr h="273423">
                <a:tc>
                  <a:txBody>
                    <a:bodyPr/>
                    <a:lstStyle/>
                    <a:p>
                      <a:pPr marL="151130" indent="-151130" algn="just">
                        <a:lnSpc>
                          <a:spcPct val="100000"/>
                        </a:lnSpc>
                        <a:spcBef>
                          <a:spcPts val="200"/>
                        </a:spcBef>
                        <a:spcAft>
                          <a:spcPts val="200"/>
                        </a:spcAft>
                      </a:pPr>
                      <a:r>
                        <a:rPr lang="en-US" sz="1800" spc="0"/>
                        <a:t>=	M2</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spc="0"/>
                        <a:t>1071  </a:t>
                      </a:r>
                      <a:endParaRPr lang="en-CA" sz="1800" spc="10">
                        <a:solidFill>
                          <a:srgbClr val="000000"/>
                        </a:solidFill>
                        <a:latin typeface="Futura-Book"/>
                        <a:ea typeface="Times New Roman"/>
                        <a:cs typeface="Futura-Book"/>
                      </a:endParaRPr>
                    </a:p>
                  </a:txBody>
                  <a:tcPr marL="68580" marR="68580" marT="0" marB="0" anchor="b"/>
                </a:tc>
              </a:tr>
              <a:tr h="493059">
                <a:tc>
                  <a:txBody>
                    <a:bodyPr/>
                    <a:lstStyle/>
                    <a:p>
                      <a:pPr marL="151130" indent="-151130" algn="just">
                        <a:lnSpc>
                          <a:spcPct val="100000"/>
                        </a:lnSpc>
                        <a:spcBef>
                          <a:spcPts val="200"/>
                        </a:spcBef>
                        <a:spcAft>
                          <a:spcPts val="200"/>
                        </a:spcAft>
                      </a:pPr>
                      <a:r>
                        <a:rPr lang="en-US" sz="1800" spc="0"/>
                        <a:t>+	Deposits at trust and mortgage companies, credit unions, caisses populaires, and government savings institutions</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spc="0"/>
                        <a:t>258 </a:t>
                      </a:r>
                      <a:endParaRPr lang="en-CA" sz="1800" spc="10">
                        <a:solidFill>
                          <a:srgbClr val="000000"/>
                        </a:solidFill>
                        <a:latin typeface="Futura-Book"/>
                        <a:ea typeface="Times New Roman"/>
                        <a:cs typeface="Futura-Book"/>
                      </a:endParaRPr>
                    </a:p>
                  </a:txBody>
                  <a:tcPr marL="68580" marR="68580" marT="0" marB="0" anchor="b"/>
                </a:tc>
              </a:tr>
              <a:tr h="273423">
                <a:tc>
                  <a:txBody>
                    <a:bodyPr/>
                    <a:lstStyle/>
                    <a:p>
                      <a:pPr marL="151130" indent="-151130" algn="just">
                        <a:lnSpc>
                          <a:spcPct val="100000"/>
                        </a:lnSpc>
                        <a:spcBef>
                          <a:spcPts val="200"/>
                        </a:spcBef>
                        <a:spcAft>
                          <a:spcPts val="200"/>
                        </a:spcAft>
                      </a:pPr>
                      <a:r>
                        <a:rPr lang="en-US" sz="1800" spc="0"/>
                        <a:t>+	Money market mutual funds and life insurance annuities</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u="sng" spc="0"/>
                        <a:t>   94</a:t>
                      </a:r>
                      <a:endParaRPr lang="en-CA" sz="1800" spc="10">
                        <a:solidFill>
                          <a:srgbClr val="000000"/>
                        </a:solidFill>
                        <a:latin typeface="Futura-Book"/>
                        <a:ea typeface="Times New Roman"/>
                        <a:cs typeface="Futura-Book"/>
                      </a:endParaRPr>
                    </a:p>
                  </a:txBody>
                  <a:tcPr marL="68580" marR="68580" marT="0" marB="0" anchor="b"/>
                </a:tc>
              </a:tr>
              <a:tr h="273423">
                <a:tc>
                  <a:txBody>
                    <a:bodyPr/>
                    <a:lstStyle/>
                    <a:p>
                      <a:pPr marL="151130" indent="-151130" algn="just">
                        <a:lnSpc>
                          <a:spcPct val="100000"/>
                        </a:lnSpc>
                        <a:spcBef>
                          <a:spcPts val="200"/>
                        </a:spcBef>
                        <a:spcAft>
                          <a:spcPts val="200"/>
                        </a:spcAft>
                      </a:pPr>
                      <a:r>
                        <a:rPr lang="en-US" sz="1800" spc="0"/>
                        <a:t>=	M2+</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spc="0"/>
                        <a:t>$1423  </a:t>
                      </a:r>
                      <a:endParaRPr lang="en-CA" sz="1800" spc="10">
                        <a:solidFill>
                          <a:srgbClr val="000000"/>
                        </a:solidFill>
                        <a:latin typeface="Futura-Book"/>
                        <a:ea typeface="Times New Roman"/>
                        <a:cs typeface="Futura-Book"/>
                      </a:endParaRPr>
                    </a:p>
                  </a:txBody>
                  <a:tcPr marL="68580" marR="68580" marT="0" marB="0" anchor="b"/>
                </a:tc>
              </a:tr>
              <a:tr h="273423">
                <a:tc>
                  <a:txBody>
                    <a:bodyPr/>
                    <a:lstStyle/>
                    <a:p>
                      <a:pPr marL="151130" indent="-151130" algn="just">
                        <a:lnSpc>
                          <a:spcPct val="100000"/>
                        </a:lnSpc>
                        <a:spcBef>
                          <a:spcPts val="200"/>
                        </a:spcBef>
                        <a:spcAft>
                          <a:spcPts val="200"/>
                        </a:spcAft>
                      </a:pPr>
                      <a:r>
                        <a:rPr lang="en-US" sz="1800" spc="0"/>
                        <a:t>+	Canada Saving Bonds and other retail instruments</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spc="0"/>
                        <a:t>10  </a:t>
                      </a:r>
                      <a:endParaRPr lang="en-CA" sz="1800" spc="10">
                        <a:solidFill>
                          <a:srgbClr val="000000"/>
                        </a:solidFill>
                        <a:latin typeface="Futura-Book"/>
                        <a:ea typeface="Times New Roman"/>
                        <a:cs typeface="Futura-Book"/>
                      </a:endParaRPr>
                    </a:p>
                  </a:txBody>
                  <a:tcPr marL="68580" marR="68580" marT="0" marB="0" anchor="b"/>
                </a:tc>
              </a:tr>
              <a:tr h="273423">
                <a:tc>
                  <a:txBody>
                    <a:bodyPr/>
                    <a:lstStyle/>
                    <a:p>
                      <a:pPr marL="151130" indent="-151130" algn="just">
                        <a:lnSpc>
                          <a:spcPct val="100000"/>
                        </a:lnSpc>
                        <a:spcBef>
                          <a:spcPts val="200"/>
                        </a:spcBef>
                        <a:spcAft>
                          <a:spcPts val="200"/>
                        </a:spcAft>
                      </a:pPr>
                      <a:r>
                        <a:rPr lang="en-US" sz="1800" spc="0"/>
                        <a:t>+	Non–money market mutual funds</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u="sng" spc="0"/>
                        <a:t>    630  </a:t>
                      </a:r>
                      <a:endParaRPr lang="en-CA" sz="1800" spc="10">
                        <a:solidFill>
                          <a:srgbClr val="000000"/>
                        </a:solidFill>
                        <a:latin typeface="Futura-Book"/>
                        <a:ea typeface="Times New Roman"/>
                        <a:cs typeface="Futura-Book"/>
                      </a:endParaRPr>
                    </a:p>
                  </a:txBody>
                  <a:tcPr marL="68580" marR="68580" marT="0" marB="0" anchor="b"/>
                </a:tc>
              </a:tr>
              <a:tr h="273423">
                <a:tc>
                  <a:txBody>
                    <a:bodyPr/>
                    <a:lstStyle/>
                    <a:p>
                      <a:pPr marL="151130" indent="-151130" algn="just">
                        <a:lnSpc>
                          <a:spcPct val="100000"/>
                        </a:lnSpc>
                        <a:spcBef>
                          <a:spcPts val="200"/>
                        </a:spcBef>
                        <a:spcAft>
                          <a:spcPts val="200"/>
                        </a:spcAft>
                      </a:pPr>
                      <a:r>
                        <a:rPr lang="en-US" sz="1800" spc="0"/>
                        <a:t>=	M2++</a:t>
                      </a:r>
                      <a:endParaRPr lang="en-CA" sz="1800" spc="10">
                        <a:solidFill>
                          <a:srgbClr val="000000"/>
                        </a:solidFill>
                        <a:latin typeface="Futura-Book"/>
                        <a:ea typeface="Times New Roman"/>
                        <a:cs typeface="Futura-Book"/>
                      </a:endParaRPr>
                    </a:p>
                  </a:txBody>
                  <a:tcPr marL="68580" marR="68580" marT="0" marB="0" anchor="ctr"/>
                </a:tc>
                <a:tc>
                  <a:txBody>
                    <a:bodyPr/>
                    <a:lstStyle/>
                    <a:p>
                      <a:pPr marR="399415" algn="ctr">
                        <a:lnSpc>
                          <a:spcPct val="100000"/>
                        </a:lnSpc>
                        <a:spcBef>
                          <a:spcPts val="200"/>
                        </a:spcBef>
                        <a:spcAft>
                          <a:spcPts val="200"/>
                        </a:spcAft>
                      </a:pPr>
                      <a:r>
                        <a:rPr lang="en-US" sz="1800" spc="0" dirty="0"/>
                        <a:t>$2,063 </a:t>
                      </a:r>
                      <a:endParaRPr lang="en-CA" sz="1800" spc="10" dirty="0">
                        <a:solidFill>
                          <a:srgbClr val="000000"/>
                        </a:solidFill>
                        <a:latin typeface="Futura-Book"/>
                        <a:ea typeface="Times New Roman"/>
                        <a:cs typeface="Futura-Book"/>
                      </a:endParaRPr>
                    </a:p>
                  </a:txBody>
                  <a:tcPr marL="68580" marR="68580" marT="0" marB="0" anchor="b"/>
                </a:tc>
              </a:tr>
            </a:tbl>
          </a:graphicData>
        </a:graphic>
      </p:graphicFrame>
      <p:sp>
        <p:nvSpPr>
          <p:cNvPr id="6"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8</a:t>
            </a:fld>
            <a:endParaRPr lang="en-US">
              <a:latin typeface="+mj-lt"/>
            </a:endParaRPr>
          </a:p>
        </p:txBody>
      </p:sp>
      <p:sp>
        <p:nvSpPr>
          <p:cNvPr id="7"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1" name="Rectangle 3"/>
          <p:cNvSpPr>
            <a:spLocks noGrp="1" noChangeArrowheads="1"/>
          </p:cNvSpPr>
          <p:nvPr>
            <p:ph idx="1"/>
          </p:nvPr>
        </p:nvSpPr>
        <p:spPr/>
        <p:txBody>
          <a:bodyPr>
            <a:normAutofit/>
          </a:bodyPr>
          <a:lstStyle/>
          <a:p>
            <a:pPr eaLnBrk="1" hangingPunct="1"/>
            <a:r>
              <a:rPr lang="en-US" sz="3600" dirty="0" smtClean="0"/>
              <a:t>Money as Debt</a:t>
            </a:r>
          </a:p>
          <a:p>
            <a:pPr eaLnBrk="1" hangingPunct="1"/>
            <a:r>
              <a:rPr lang="en-US" sz="3600" dirty="0" smtClean="0"/>
              <a:t>Value of Money</a:t>
            </a:r>
          </a:p>
          <a:p>
            <a:pPr lvl="1" eaLnBrk="1" hangingPunct="1"/>
            <a:r>
              <a:rPr lang="en-US" sz="3200" dirty="0" smtClean="0"/>
              <a:t>Acceptability</a:t>
            </a:r>
          </a:p>
          <a:p>
            <a:pPr lvl="1" eaLnBrk="1" hangingPunct="1"/>
            <a:r>
              <a:rPr lang="en-US" sz="3200" dirty="0" smtClean="0"/>
              <a:t>Legal Tender</a:t>
            </a:r>
          </a:p>
          <a:p>
            <a:pPr lvl="1" eaLnBrk="1" hangingPunct="1"/>
            <a:r>
              <a:rPr lang="en-US" sz="3200" dirty="0" smtClean="0"/>
              <a:t>Relative Scarcity</a:t>
            </a:r>
          </a:p>
        </p:txBody>
      </p:sp>
      <p:sp>
        <p:nvSpPr>
          <p:cNvPr id="7" name="Slide Number Placeholder 5"/>
          <p:cNvSpPr>
            <a:spLocks noGrp="1"/>
          </p:cNvSpPr>
          <p:nvPr>
            <p:ph type="sldNum" sz="quarter" idx="12"/>
          </p:nvPr>
        </p:nvSpPr>
        <p:spPr/>
        <p:txBody>
          <a:bodyPr lIns="0" rIns="0" anchor="b"/>
          <a:lstStyle/>
          <a:p>
            <a:fld id="{9DCA49E1-2BDB-4FB9-A6F4-478C6030CEB6}" type="slidenum">
              <a:rPr lang="en-US" sz="1200">
                <a:solidFill>
                  <a:srgbClr val="000000"/>
                </a:solidFill>
                <a:latin typeface="Calibri" pitchFamily="34" charset="0"/>
              </a:rPr>
              <a:pPr/>
              <a:t>9</a:t>
            </a:fld>
            <a:endParaRPr lang="en-US" sz="1200">
              <a:solidFill>
                <a:srgbClr val="000000"/>
              </a:solidFill>
              <a:latin typeface="Calibri" pitchFamily="34" charset="0"/>
            </a:endParaRPr>
          </a:p>
        </p:txBody>
      </p:sp>
      <p:sp>
        <p:nvSpPr>
          <p:cNvPr id="9" name="Text Box 7"/>
          <p:cNvSpPr txBox="1">
            <a:spLocks noGrp="1" noChangeArrowheads="1"/>
          </p:cNvSpPr>
          <p:nvPr>
            <p:ph type="title"/>
          </p:nvPr>
        </p:nvSpPr>
        <p:spPr bwMode="auto">
          <a:xfrm>
            <a:off x="457200" y="427870"/>
            <a:ext cx="8229600" cy="707886"/>
          </a:xfrm>
          <a:prstGeom prst="rect">
            <a:avLst/>
          </a:prstGeom>
          <a:noFill/>
          <a:ln w="9525">
            <a:noFill/>
            <a:miter lim="800000"/>
            <a:headEnd/>
            <a:tailEnd/>
          </a:ln>
        </p:spPr>
        <p:txBody>
          <a:bodyPr>
            <a:spAutoFit/>
          </a:bodyPr>
          <a:lstStyle/>
          <a:p>
            <a:pPr>
              <a:spcBef>
                <a:spcPct val="50000"/>
              </a:spcBef>
            </a:pPr>
            <a:r>
              <a:rPr lang="en-US" sz="4000" dirty="0" smtClean="0"/>
              <a:t>What </a:t>
            </a:r>
            <a:r>
              <a:rPr lang="en-US" sz="4000" dirty="0"/>
              <a:t>Backs the Money Supply?</a:t>
            </a:r>
          </a:p>
        </p:txBody>
      </p:sp>
      <p:sp>
        <p:nvSpPr>
          <p:cNvPr id="12"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93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93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933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933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933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build="p" bldLvl="3"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1" name="Rectangle 3"/>
          <p:cNvSpPr>
            <a:spLocks noGrp="1" noChangeArrowheads="1"/>
          </p:cNvSpPr>
          <p:nvPr>
            <p:ph idx="1"/>
          </p:nvPr>
        </p:nvSpPr>
        <p:spPr/>
        <p:txBody>
          <a:bodyPr/>
          <a:lstStyle/>
          <a:p>
            <a:pPr eaLnBrk="1" hangingPunct="1"/>
            <a:r>
              <a:rPr lang="en-CA" dirty="0" smtClean="0"/>
              <a:t>Money and Prices</a:t>
            </a:r>
          </a:p>
          <a:p>
            <a:pPr lvl="1" eaLnBrk="1" hangingPunct="1">
              <a:lnSpc>
                <a:spcPct val="90000"/>
              </a:lnSpc>
            </a:pPr>
            <a:r>
              <a:rPr lang="en-CA" dirty="0" smtClean="0"/>
              <a:t>Purchasing Power of the Dollar</a:t>
            </a:r>
          </a:p>
          <a:p>
            <a:pPr lvl="2">
              <a:lnSpc>
                <a:spcPct val="90000"/>
              </a:lnSpc>
            </a:pPr>
            <a:r>
              <a:rPr lang="en-CA" dirty="0" smtClean="0"/>
              <a:t>D = 1/P</a:t>
            </a:r>
          </a:p>
          <a:p>
            <a:pPr lvl="2">
              <a:lnSpc>
                <a:spcPct val="90000"/>
              </a:lnSpc>
            </a:pPr>
            <a:r>
              <a:rPr lang="en-CA" dirty="0" smtClean="0"/>
              <a:t>If the price level is 1.0, then the value of the dollar is 1. </a:t>
            </a:r>
          </a:p>
          <a:p>
            <a:pPr lvl="2">
              <a:lnSpc>
                <a:spcPct val="90000"/>
              </a:lnSpc>
            </a:pPr>
            <a:r>
              <a:rPr lang="en-CA" dirty="0" smtClean="0"/>
              <a:t>If the price level rises to, 1.20, D falls to 0.833; </a:t>
            </a:r>
          </a:p>
          <a:p>
            <a:pPr lvl="2">
              <a:lnSpc>
                <a:spcPct val="90000"/>
              </a:lnSpc>
            </a:pPr>
            <a:r>
              <a:rPr lang="en-CA" dirty="0" smtClean="0"/>
              <a:t>A 20 percent increase in the price level reduces the value of the dollar by 16.67 percent. </a:t>
            </a:r>
          </a:p>
          <a:p>
            <a:pPr lvl="1" eaLnBrk="1" hangingPunct="1">
              <a:lnSpc>
                <a:spcPct val="90000"/>
              </a:lnSpc>
            </a:pPr>
            <a:r>
              <a:rPr lang="en-CA" dirty="0" smtClean="0"/>
              <a:t>Inflation and Acceptability</a:t>
            </a:r>
          </a:p>
          <a:p>
            <a:pPr lvl="1" eaLnBrk="1" hangingPunct="1">
              <a:lnSpc>
                <a:spcPct val="90000"/>
              </a:lnSpc>
            </a:pPr>
            <a:r>
              <a:rPr lang="en-CA" dirty="0" smtClean="0"/>
              <a:t>Stabilizing the Purchasing power of money</a:t>
            </a:r>
          </a:p>
        </p:txBody>
      </p:sp>
      <p:sp>
        <p:nvSpPr>
          <p:cNvPr id="9" name="Text Box 7"/>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a:t>What Backs the Money Supply?</a:t>
            </a:r>
          </a:p>
        </p:txBody>
      </p:sp>
      <p:sp>
        <p:nvSpPr>
          <p:cNvPr id="6" name="Slide Number Placeholder 67"/>
          <p:cNvSpPr txBox="1">
            <a:spLocks/>
          </p:cNvSpPr>
          <p:nvPr/>
        </p:nvSpPr>
        <p:spPr>
          <a:xfrm>
            <a:off x="8204396" y="6476999"/>
            <a:ext cx="733864" cy="274320"/>
          </a:xfrm>
          <a:prstGeom prst="rect">
            <a:avLst/>
          </a:prstGeom>
        </p:spPr>
        <p:txBody>
          <a:bodyPr vert="horz" bIns="0" rtlCol="0" anchor="b"/>
          <a:lstStyle/>
          <a:p>
            <a:pPr marL="0" marR="0" lvl="0" indent="0" algn="r" defTabSz="914400" rtl="0" eaLnBrk="1" fontAlgn="base" latinLnBrk="0" hangingPunct="1">
              <a:lnSpc>
                <a:spcPct val="100000"/>
              </a:lnSpc>
              <a:spcBef>
                <a:spcPct val="0"/>
              </a:spcBef>
              <a:spcAft>
                <a:spcPct val="0"/>
              </a:spcAft>
              <a:buClrTx/>
              <a:buSzTx/>
              <a:buFontTx/>
              <a:buNone/>
              <a:tabLst/>
              <a:defRPr/>
            </a:pPr>
            <a:fld id="{504B6D54-2154-41DD-BFAB-D8BD1BD570DA}" type="slidenum">
              <a:rPr kumimoji="0" lang="en-US" sz="1200" b="0" i="0" u="none" strike="noStrike" kern="1200" cap="none" spc="0" normalizeH="0" baseline="0" noProof="0" smtClean="0">
                <a:ln>
                  <a:noFill/>
                </a:ln>
                <a:solidFill>
                  <a:schemeClr val="tx1">
                    <a:tint val="95000"/>
                  </a:schemeClr>
                </a:solidFill>
                <a:effectLst/>
                <a:uLnTx/>
                <a:uFillTx/>
                <a:latin typeface="+mj-lt"/>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a:ln>
                <a:noFill/>
              </a:ln>
              <a:solidFill>
                <a:schemeClr val="tx1">
                  <a:tint val="95000"/>
                </a:schemeClr>
              </a:solidFill>
              <a:effectLst/>
              <a:uLnTx/>
              <a:uFillTx/>
              <a:latin typeface="+mj-lt"/>
              <a:ea typeface="+mn-ea"/>
              <a:cs typeface="+mn-cs"/>
            </a:endParaRPr>
          </a:p>
        </p:txBody>
      </p:sp>
      <p:sp>
        <p:nvSpPr>
          <p:cNvPr id="8"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
        <p:nvSpPr>
          <p:cNvPr id="7" name="Slide Number Placeholder 6"/>
          <p:cNvSpPr>
            <a:spLocks noGrp="1"/>
          </p:cNvSpPr>
          <p:nvPr>
            <p:ph type="sldNum" sz="quarter" idx="12"/>
          </p:nvPr>
        </p:nvSpPr>
        <p:spPr/>
        <p:txBody>
          <a:bodyPr/>
          <a:lstStyle/>
          <a:p>
            <a:pPr>
              <a:defRPr/>
            </a:pPr>
            <a:fld id="{9C2FE3A5-DCF5-4E5D-BC8A-48CD9DABD11E}" type="slidenum">
              <a:rPr lang="en-US" smtClean="0"/>
              <a:pPr>
                <a:defRPr/>
              </a:pPr>
              <a:t>10</a:t>
            </a:fld>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93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93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933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933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933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933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9933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9933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build="p" bldLvl="3"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2579" name="Rectangle 3"/>
          <p:cNvSpPr>
            <a:spLocks noGrp="1" noChangeArrowheads="1"/>
          </p:cNvSpPr>
          <p:nvPr>
            <p:ph idx="1"/>
          </p:nvPr>
        </p:nvSpPr>
        <p:spPr/>
        <p:txBody>
          <a:bodyPr>
            <a:normAutofit/>
          </a:bodyPr>
          <a:lstStyle/>
          <a:p>
            <a:pPr eaLnBrk="1" hangingPunct="1"/>
            <a:r>
              <a:rPr lang="en-US" dirty="0" smtClean="0"/>
              <a:t>Canadian Chartered Banks</a:t>
            </a:r>
          </a:p>
          <a:p>
            <a:pPr lvl="1"/>
            <a:r>
              <a:rPr lang="en-CA" dirty="0" smtClean="0"/>
              <a:t>A multi-branched, privately owned, commercial financial intermediary that has received a charter by Act of Parliament</a:t>
            </a:r>
          </a:p>
          <a:p>
            <a:pPr lvl="1"/>
            <a:r>
              <a:rPr lang="en-CA" dirty="0" smtClean="0"/>
              <a:t>Fractional reserve banking system</a:t>
            </a:r>
          </a:p>
          <a:p>
            <a:pPr lvl="2"/>
            <a:r>
              <a:rPr lang="en-CA" dirty="0" smtClean="0"/>
              <a:t>A banking system with a reserve ratio that is less than 100 percent of the deposit liabilities of a chartered bank</a:t>
            </a:r>
          </a:p>
          <a:p>
            <a:pPr lvl="1"/>
            <a:r>
              <a:rPr lang="en-CA" dirty="0" smtClean="0"/>
              <a:t>Making Loans</a:t>
            </a:r>
          </a:p>
          <a:p>
            <a:pPr lvl="2"/>
            <a:r>
              <a:rPr lang="en-CA" dirty="0" smtClean="0"/>
              <a:t>Prime rate</a:t>
            </a:r>
            <a:endParaRPr lang="en-US" dirty="0" smtClean="0"/>
          </a:p>
        </p:txBody>
      </p:sp>
      <p:sp>
        <p:nvSpPr>
          <p:cNvPr id="6" name="Slide Number Placeholder 5"/>
          <p:cNvSpPr>
            <a:spLocks noGrp="1"/>
          </p:cNvSpPr>
          <p:nvPr>
            <p:ph type="sldNum" sz="quarter" idx="12"/>
          </p:nvPr>
        </p:nvSpPr>
        <p:spPr/>
        <p:txBody>
          <a:bodyPr lIns="0" rIns="0" anchor="b"/>
          <a:lstStyle/>
          <a:p>
            <a:fld id="{F124B59D-05F9-4978-9F73-FA1ADE5E9111}" type="slidenum">
              <a:rPr lang="en-US" sz="1200">
                <a:solidFill>
                  <a:srgbClr val="000000"/>
                </a:solidFill>
                <a:latin typeface="Calibri" pitchFamily="34" charset="0"/>
              </a:rPr>
              <a:pPr/>
              <a:t>11</a:t>
            </a:fld>
            <a:endParaRPr lang="en-US" sz="1200">
              <a:solidFill>
                <a:srgbClr val="000000"/>
              </a:solidFill>
              <a:latin typeface="Calibri" pitchFamily="34" charset="0"/>
            </a:endParaRPr>
          </a:p>
        </p:txBody>
      </p:sp>
      <p:sp>
        <p:nvSpPr>
          <p:cNvPr id="8" name="Text Box 6"/>
          <p:cNvSpPr txBox="1">
            <a:spLocks noGrp="1" noChangeArrowheads="1"/>
          </p:cNvSpPr>
          <p:nvPr>
            <p:ph type="title"/>
          </p:nvPr>
        </p:nvSpPr>
        <p:spPr bwMode="auto">
          <a:xfrm>
            <a:off x="457200" y="427869"/>
            <a:ext cx="8229600" cy="707886"/>
          </a:xfrm>
          <a:prstGeom prst="rect">
            <a:avLst/>
          </a:prstGeom>
          <a:noFill/>
          <a:ln w="9525">
            <a:noFill/>
            <a:miter lim="800000"/>
            <a:headEnd/>
            <a:tailEnd/>
          </a:ln>
        </p:spPr>
        <p:txBody>
          <a:bodyPr>
            <a:spAutoFit/>
          </a:bodyPr>
          <a:lstStyle/>
          <a:p>
            <a:pPr>
              <a:spcBef>
                <a:spcPct val="50000"/>
              </a:spcBef>
            </a:pPr>
            <a:r>
              <a:rPr lang="en-US" sz="4000" dirty="0" smtClean="0"/>
              <a:t>The </a:t>
            </a:r>
            <a:r>
              <a:rPr lang="en-US" sz="4000" dirty="0"/>
              <a:t>Canadian Financial System</a:t>
            </a:r>
          </a:p>
        </p:txBody>
      </p:sp>
      <p:sp>
        <p:nvSpPr>
          <p:cNvPr id="13"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25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25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25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525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5257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5257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9" grpId="0" uiExpand="1" build="p" bldLvl="4"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CA" sz="3200" dirty="0" smtClean="0"/>
              <a:t>Table 12-2</a:t>
            </a:r>
            <a:r>
              <a:rPr lang="en-CA" sz="2400" dirty="0" smtClean="0"/>
              <a:t/>
            </a:r>
            <a:br>
              <a:rPr lang="en-CA" sz="2400" dirty="0" smtClean="0"/>
            </a:br>
            <a:r>
              <a:rPr lang="en-CA" sz="2800" dirty="0" smtClean="0"/>
              <a:t>The Balance Sheet of Canadian Chartered Banks, December 2011 (billions of dollars)</a:t>
            </a:r>
            <a:endParaRPr lang="en-CA" sz="2400" dirty="0"/>
          </a:p>
        </p:txBody>
      </p:sp>
      <p:graphicFrame>
        <p:nvGraphicFramePr>
          <p:cNvPr id="5" name="Table 4"/>
          <p:cNvGraphicFramePr>
            <a:graphicFrameLocks noGrp="1"/>
          </p:cNvGraphicFramePr>
          <p:nvPr/>
        </p:nvGraphicFramePr>
        <p:xfrm>
          <a:off x="685800" y="1828802"/>
          <a:ext cx="7924799" cy="4525320"/>
        </p:xfrm>
        <a:graphic>
          <a:graphicData uri="http://schemas.openxmlformats.org/drawingml/2006/table">
            <a:tbl>
              <a:tblPr firstRow="1">
                <a:tableStyleId>{21E4AEA4-8DFA-4A89-87EB-49C32662AFE0}</a:tableStyleId>
              </a:tblPr>
              <a:tblGrid>
                <a:gridCol w="4088596"/>
                <a:gridCol w="655702"/>
                <a:gridCol w="2403373"/>
                <a:gridCol w="777128"/>
              </a:tblGrid>
              <a:tr h="380040">
                <a:tc>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1800" spc="0" dirty="0"/>
                        <a:t>Assets</a:t>
                      </a:r>
                      <a:endParaRPr lang="en-CA" sz="1800" b="1" spc="10" dirty="0">
                        <a:solidFill>
                          <a:srgbClr val="000000"/>
                        </a:solidFill>
                        <a:latin typeface="+mn-lt"/>
                        <a:ea typeface="Times New Roman"/>
                        <a:cs typeface="Futura-Bold"/>
                      </a:endParaRPr>
                    </a:p>
                  </a:txBody>
                  <a:tcPr marL="68580" marR="68580" marT="0" marB="0" anchor="ctr"/>
                </a:tc>
                <a:tc>
                  <a:txBody>
                    <a:bodyPr/>
                    <a:lstStyle/>
                    <a:p>
                      <a:pPr algn="just" fontAlgn="auto">
                        <a:lnSpc>
                          <a:spcPct val="100000"/>
                        </a:lnSpc>
                        <a:spcBef>
                          <a:spcPts val="200"/>
                        </a:spcBef>
                        <a:spcAft>
                          <a:spcPts val="200"/>
                        </a:spcAft>
                      </a:pPr>
                      <a:endParaRPr lang="en-US" sz="1800">
                        <a:solidFill>
                          <a:srgbClr val="000000"/>
                        </a:solidFill>
                        <a:latin typeface="+mn-lt"/>
                        <a:ea typeface="Times New Roman"/>
                        <a:cs typeface="Times-Roman"/>
                      </a:endParaRPr>
                    </a:p>
                  </a:txBody>
                  <a:tcPr marL="68580" marR="68580" marT="0" marB="0" anchor="ctr"/>
                </a:tc>
                <a:tc>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1800" spc="0"/>
                        <a:t>Liabilities</a:t>
                      </a:r>
                      <a:endParaRPr lang="en-CA" sz="1800" b="1" spc="10">
                        <a:solidFill>
                          <a:srgbClr val="000000"/>
                        </a:solidFill>
                        <a:latin typeface="+mn-lt"/>
                        <a:ea typeface="Times New Roman"/>
                        <a:cs typeface="Futura-Bold"/>
                      </a:endParaRPr>
                    </a:p>
                  </a:txBody>
                  <a:tcPr marL="68580" marR="68580" marT="0" marB="0" anchor="ctr"/>
                </a:tc>
                <a:tc>
                  <a:txBody>
                    <a:bodyPr/>
                    <a:lstStyle/>
                    <a:p>
                      <a:pPr algn="just" fontAlgn="auto">
                        <a:lnSpc>
                          <a:spcPct val="100000"/>
                        </a:lnSpc>
                        <a:spcBef>
                          <a:spcPts val="200"/>
                        </a:spcBef>
                        <a:spcAft>
                          <a:spcPts val="200"/>
                        </a:spcAft>
                      </a:pPr>
                      <a:endParaRPr lang="en-US" sz="1800">
                        <a:solidFill>
                          <a:srgbClr val="000000"/>
                        </a:solidFill>
                        <a:latin typeface="+mn-lt"/>
                        <a:ea typeface="Times New Roman"/>
                        <a:cs typeface="Times-Roman"/>
                      </a:endParaRPr>
                    </a:p>
                  </a:txBody>
                  <a:tcPr marL="68580" marR="68580" marT="0" marB="0" anchor="ctr"/>
                </a:tc>
              </a:tr>
              <a:tr h="571820">
                <a:tc>
                  <a:txBody>
                    <a:bodyPr/>
                    <a:lstStyle/>
                    <a:p>
                      <a:pPr algn="just">
                        <a:lnSpc>
                          <a:spcPct val="100000"/>
                        </a:lnSpc>
                        <a:spcBef>
                          <a:spcPts val="200"/>
                        </a:spcBef>
                        <a:spcAft>
                          <a:spcPts val="200"/>
                        </a:spcAft>
                      </a:pPr>
                      <a:r>
                        <a:rPr lang="en-US" sz="1800" spc="0"/>
                        <a:t>Reserves (currency and chartered banks’ deposits with Bank of Canada)</a:t>
                      </a:r>
                      <a:endParaRPr lang="en-CA" sz="1800"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a:t>0 </a:t>
                      </a:r>
                      <a:endParaRPr lang="en-CA" sz="1800" spc="10">
                        <a:solidFill>
                          <a:srgbClr val="000000"/>
                        </a:solidFill>
                        <a:latin typeface="+mn-lt"/>
                        <a:ea typeface="Times New Roman"/>
                        <a:cs typeface="Futura-Book"/>
                      </a:endParaRPr>
                    </a:p>
                  </a:txBody>
                  <a:tcPr marL="68580" marR="68580" marT="0" marB="0" anchor="ctr"/>
                </a:tc>
                <a:tc>
                  <a:txBody>
                    <a:bodyPr/>
                    <a:lstStyle/>
                    <a:p>
                      <a:pPr algn="just">
                        <a:lnSpc>
                          <a:spcPct val="100000"/>
                        </a:lnSpc>
                        <a:spcBef>
                          <a:spcPts val="200"/>
                        </a:spcBef>
                        <a:spcAft>
                          <a:spcPts val="200"/>
                        </a:spcAft>
                      </a:pPr>
                      <a:r>
                        <a:rPr lang="en-US" sz="1800" spc="0"/>
                        <a:t>Demand deposits</a:t>
                      </a:r>
                      <a:endParaRPr lang="en-CA" sz="1800"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dirty="0"/>
                        <a:t>228</a:t>
                      </a:r>
                      <a:endParaRPr lang="en-CA" sz="1800" spc="10" dirty="0"/>
                    </a:p>
                    <a:p>
                      <a:pPr algn="r">
                        <a:lnSpc>
                          <a:spcPct val="100000"/>
                        </a:lnSpc>
                        <a:spcBef>
                          <a:spcPts val="200"/>
                        </a:spcBef>
                        <a:spcAft>
                          <a:spcPts val="200"/>
                        </a:spcAft>
                      </a:pPr>
                      <a:r>
                        <a:rPr lang="en-US" sz="1800" spc="0" dirty="0"/>
                        <a:t> </a:t>
                      </a:r>
                      <a:endParaRPr lang="en-CA" sz="1800" spc="10" dirty="0">
                        <a:solidFill>
                          <a:srgbClr val="000000"/>
                        </a:solidFill>
                        <a:latin typeface="+mn-lt"/>
                        <a:ea typeface="Times New Roman"/>
                        <a:cs typeface="Futura-Book"/>
                      </a:endParaRPr>
                    </a:p>
                  </a:txBody>
                  <a:tcPr marL="68580" marR="68580" marT="0" marB="0" anchor="ctr"/>
                </a:tc>
              </a:tr>
              <a:tr h="571820">
                <a:tc>
                  <a:txBody>
                    <a:bodyPr/>
                    <a:lstStyle/>
                    <a:p>
                      <a:pPr algn="just">
                        <a:lnSpc>
                          <a:spcPct val="100000"/>
                        </a:lnSpc>
                        <a:spcBef>
                          <a:spcPts val="200"/>
                        </a:spcBef>
                        <a:spcAft>
                          <a:spcPts val="200"/>
                        </a:spcAft>
                      </a:pPr>
                      <a:r>
                        <a:rPr lang="en-US" sz="1800" spc="0"/>
                        <a:t>Loans (determined in Canadian dollars)</a:t>
                      </a:r>
                      <a:endParaRPr lang="en-CA" sz="1800"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a:t>721  </a:t>
                      </a:r>
                      <a:endParaRPr lang="en-CA" sz="1800" spc="10">
                        <a:solidFill>
                          <a:srgbClr val="000000"/>
                        </a:solidFill>
                        <a:latin typeface="+mn-lt"/>
                        <a:ea typeface="Times New Roman"/>
                        <a:cs typeface="Futura-Book"/>
                      </a:endParaRPr>
                    </a:p>
                  </a:txBody>
                  <a:tcPr marL="68580" marR="68580" marT="0" marB="0" anchor="ctr"/>
                </a:tc>
                <a:tc>
                  <a:txBody>
                    <a:bodyPr/>
                    <a:lstStyle/>
                    <a:p>
                      <a:pPr algn="just">
                        <a:lnSpc>
                          <a:spcPct val="100000"/>
                        </a:lnSpc>
                        <a:spcBef>
                          <a:spcPts val="200"/>
                        </a:spcBef>
                        <a:spcAft>
                          <a:spcPts val="200"/>
                        </a:spcAft>
                      </a:pPr>
                      <a:r>
                        <a:rPr lang="en-US" sz="1800" spc="0"/>
                        <a:t>Savings deposits</a:t>
                      </a:r>
                      <a:endParaRPr lang="en-CA" sz="1800"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a:t>272</a:t>
                      </a:r>
                      <a:endParaRPr lang="en-CA" sz="1800" spc="10"/>
                    </a:p>
                    <a:p>
                      <a:pPr algn="r">
                        <a:lnSpc>
                          <a:spcPct val="100000"/>
                        </a:lnSpc>
                        <a:spcBef>
                          <a:spcPts val="200"/>
                        </a:spcBef>
                        <a:spcAft>
                          <a:spcPts val="200"/>
                        </a:spcAft>
                      </a:pPr>
                      <a:r>
                        <a:rPr lang="en-US" sz="1800" spc="0"/>
                        <a:t> </a:t>
                      </a:r>
                      <a:endParaRPr lang="en-CA" sz="1800" spc="10">
                        <a:solidFill>
                          <a:srgbClr val="000000"/>
                        </a:solidFill>
                        <a:latin typeface="+mn-lt"/>
                        <a:ea typeface="Times New Roman"/>
                        <a:cs typeface="Futura-Book"/>
                      </a:endParaRPr>
                    </a:p>
                  </a:txBody>
                  <a:tcPr marL="68580" marR="68580" marT="0" marB="0" anchor="ctr"/>
                </a:tc>
              </a:tr>
              <a:tr h="571820">
                <a:tc>
                  <a:txBody>
                    <a:bodyPr/>
                    <a:lstStyle/>
                    <a:p>
                      <a:pPr algn="just">
                        <a:lnSpc>
                          <a:spcPct val="100000"/>
                        </a:lnSpc>
                        <a:spcBef>
                          <a:spcPts val="200"/>
                        </a:spcBef>
                        <a:spcAft>
                          <a:spcPts val="200"/>
                        </a:spcAft>
                      </a:pPr>
                      <a:r>
                        <a:rPr lang="en-US" sz="1800" spc="0"/>
                        <a:t> Canadian securities</a:t>
                      </a:r>
                      <a:endParaRPr lang="en-CA" sz="1800"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a:t>213 </a:t>
                      </a:r>
                      <a:endParaRPr lang="en-CA" sz="1800" spc="10">
                        <a:solidFill>
                          <a:srgbClr val="000000"/>
                        </a:solidFill>
                        <a:latin typeface="+mn-lt"/>
                        <a:ea typeface="Times New Roman"/>
                        <a:cs typeface="Futura-Book"/>
                      </a:endParaRPr>
                    </a:p>
                  </a:txBody>
                  <a:tcPr marL="68580" marR="68580" marT="0" marB="0" anchor="ctr"/>
                </a:tc>
                <a:tc>
                  <a:txBody>
                    <a:bodyPr/>
                    <a:lstStyle/>
                    <a:p>
                      <a:pPr algn="just">
                        <a:lnSpc>
                          <a:spcPct val="100000"/>
                        </a:lnSpc>
                        <a:spcBef>
                          <a:spcPts val="200"/>
                        </a:spcBef>
                        <a:spcAft>
                          <a:spcPts val="200"/>
                        </a:spcAft>
                      </a:pPr>
                      <a:r>
                        <a:rPr lang="en-US" sz="1800" spc="0"/>
                        <a:t>Term deposits</a:t>
                      </a:r>
                      <a:endParaRPr lang="en-CA" sz="1800"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a:t>216 </a:t>
                      </a:r>
                      <a:endParaRPr lang="en-CA" sz="1800" spc="10"/>
                    </a:p>
                    <a:p>
                      <a:pPr algn="r">
                        <a:lnSpc>
                          <a:spcPct val="100000"/>
                        </a:lnSpc>
                        <a:spcBef>
                          <a:spcPts val="200"/>
                        </a:spcBef>
                        <a:spcAft>
                          <a:spcPts val="200"/>
                        </a:spcAft>
                      </a:pPr>
                      <a:r>
                        <a:rPr lang="en-US" sz="1800" spc="0"/>
                        <a:t> </a:t>
                      </a:r>
                      <a:endParaRPr lang="en-CA" sz="1800" spc="10">
                        <a:solidFill>
                          <a:srgbClr val="000000"/>
                        </a:solidFill>
                        <a:latin typeface="+mn-lt"/>
                        <a:ea typeface="Times New Roman"/>
                        <a:cs typeface="Futura-Book"/>
                      </a:endParaRPr>
                    </a:p>
                  </a:txBody>
                  <a:tcPr marL="68580" marR="68580" marT="0" marB="0" anchor="ctr"/>
                </a:tc>
              </a:tr>
              <a:tr h="571820">
                <a:tc>
                  <a:txBody>
                    <a:bodyPr/>
                    <a:lstStyle/>
                    <a:p>
                      <a:pPr algn="just">
                        <a:lnSpc>
                          <a:spcPct val="100000"/>
                        </a:lnSpc>
                        <a:spcBef>
                          <a:spcPts val="200"/>
                        </a:spcBef>
                        <a:spcAft>
                          <a:spcPts val="200"/>
                        </a:spcAft>
                      </a:pPr>
                      <a:r>
                        <a:rPr lang="en-US" sz="1800" spc="0" dirty="0" smtClean="0"/>
                        <a:t>Mortgages</a:t>
                      </a:r>
                      <a:endParaRPr lang="en-CA" sz="1800" spc="10" dirty="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dirty="0" smtClean="0"/>
                        <a:t>857</a:t>
                      </a:r>
                      <a:endParaRPr lang="en-CA" sz="1800" spc="10" dirty="0"/>
                    </a:p>
                    <a:p>
                      <a:pPr algn="r">
                        <a:lnSpc>
                          <a:spcPct val="100000"/>
                        </a:lnSpc>
                        <a:spcBef>
                          <a:spcPts val="200"/>
                        </a:spcBef>
                        <a:spcAft>
                          <a:spcPts val="200"/>
                        </a:spcAft>
                      </a:pPr>
                      <a:r>
                        <a:rPr lang="en-US" sz="1800" spc="0" dirty="0"/>
                        <a:t> </a:t>
                      </a:r>
                      <a:endParaRPr lang="en-CA" sz="1800" spc="10" dirty="0">
                        <a:solidFill>
                          <a:srgbClr val="000000"/>
                        </a:solidFill>
                        <a:latin typeface="+mn-lt"/>
                        <a:ea typeface="Times New Roman"/>
                        <a:cs typeface="Futura-Book"/>
                      </a:endParaRPr>
                    </a:p>
                  </a:txBody>
                  <a:tcPr marL="68580" marR="68580" marT="0" marB="0" anchor="b"/>
                </a:tc>
                <a:tc>
                  <a:txBody>
                    <a:bodyPr/>
                    <a:lstStyle/>
                    <a:p>
                      <a:pPr algn="just">
                        <a:lnSpc>
                          <a:spcPct val="100000"/>
                        </a:lnSpc>
                        <a:spcBef>
                          <a:spcPts val="200"/>
                        </a:spcBef>
                        <a:spcAft>
                          <a:spcPts val="200"/>
                        </a:spcAft>
                      </a:pPr>
                      <a:r>
                        <a:rPr lang="en-US" sz="1800" spc="0"/>
                        <a:t>Foreign-currency liabilities</a:t>
                      </a:r>
                      <a:endParaRPr lang="en-CA" sz="1800"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a:t>186  </a:t>
                      </a:r>
                      <a:endParaRPr lang="en-CA" sz="1800" spc="10">
                        <a:solidFill>
                          <a:srgbClr val="000000"/>
                        </a:solidFill>
                        <a:latin typeface="+mn-lt"/>
                        <a:ea typeface="Times New Roman"/>
                        <a:cs typeface="Futura-Book"/>
                      </a:endParaRPr>
                    </a:p>
                  </a:txBody>
                  <a:tcPr marL="68580" marR="68580" marT="0" marB="0" anchor="ctr"/>
                </a:tc>
              </a:tr>
              <a:tr h="380040">
                <a:tc>
                  <a:txBody>
                    <a:bodyPr/>
                    <a:lstStyle/>
                    <a:p>
                      <a:pPr algn="just" fontAlgn="auto">
                        <a:lnSpc>
                          <a:spcPct val="100000"/>
                        </a:lnSpc>
                        <a:spcBef>
                          <a:spcPts val="200"/>
                        </a:spcBef>
                        <a:spcAft>
                          <a:spcPts val="200"/>
                        </a:spcAft>
                      </a:pPr>
                      <a:endParaRPr lang="en-US" sz="1800">
                        <a:solidFill>
                          <a:srgbClr val="000000"/>
                        </a:solidFill>
                        <a:latin typeface="+mn-lt"/>
                        <a:ea typeface="Times New Roman"/>
                        <a:cs typeface="Times-Roman"/>
                      </a:endParaRPr>
                    </a:p>
                  </a:txBody>
                  <a:tcPr marL="68580" marR="68580" marT="0" marB="0" anchor="ctr"/>
                </a:tc>
                <a:tc>
                  <a:txBody>
                    <a:bodyPr/>
                    <a:lstStyle/>
                    <a:p>
                      <a:pPr algn="r" fontAlgn="auto">
                        <a:lnSpc>
                          <a:spcPct val="100000"/>
                        </a:lnSpc>
                        <a:spcBef>
                          <a:spcPts val="200"/>
                        </a:spcBef>
                        <a:spcAft>
                          <a:spcPts val="200"/>
                        </a:spcAft>
                      </a:pPr>
                      <a:endParaRPr lang="en-US" sz="1800">
                        <a:solidFill>
                          <a:srgbClr val="000000"/>
                        </a:solidFill>
                        <a:latin typeface="+mn-lt"/>
                        <a:ea typeface="Times New Roman"/>
                        <a:cs typeface="Times-Roman"/>
                      </a:endParaRPr>
                    </a:p>
                  </a:txBody>
                  <a:tcPr marL="68580" marR="68580" marT="0" marB="0" anchor="ctr"/>
                </a:tc>
                <a:tc>
                  <a:txBody>
                    <a:bodyPr/>
                    <a:lstStyle/>
                    <a:p>
                      <a:pPr algn="just">
                        <a:lnSpc>
                          <a:spcPct val="100000"/>
                        </a:lnSpc>
                        <a:spcBef>
                          <a:spcPts val="200"/>
                        </a:spcBef>
                        <a:spcAft>
                          <a:spcPts val="200"/>
                        </a:spcAft>
                      </a:pPr>
                      <a:r>
                        <a:rPr lang="en-US" sz="1800" spc="0"/>
                        <a:t>Government of Canada deposit</a:t>
                      </a:r>
                      <a:endParaRPr lang="en-CA" sz="1800"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spc="0"/>
                        <a:t>2  </a:t>
                      </a:r>
                      <a:endParaRPr lang="en-CA" sz="1800" spc="10">
                        <a:solidFill>
                          <a:srgbClr val="000000"/>
                        </a:solidFill>
                        <a:latin typeface="+mn-lt"/>
                        <a:ea typeface="Times New Roman"/>
                        <a:cs typeface="Futura-Book"/>
                      </a:endParaRPr>
                    </a:p>
                  </a:txBody>
                  <a:tcPr marL="68580" marR="68580" marT="0" marB="0" anchor="ctr"/>
                </a:tc>
              </a:tr>
              <a:tr h="571820">
                <a:tc>
                  <a:txBody>
                    <a:bodyPr/>
                    <a:lstStyle/>
                    <a:p>
                      <a:pPr algn="just">
                        <a:lnSpc>
                          <a:spcPct val="100000"/>
                        </a:lnSpc>
                        <a:spcBef>
                          <a:spcPts val="200"/>
                        </a:spcBef>
                        <a:spcAft>
                          <a:spcPts val="200"/>
                        </a:spcAft>
                      </a:pPr>
                      <a:r>
                        <a:rPr lang="en-US" sz="1800" u="none" spc="0"/>
                        <a:t>Other assets</a:t>
                      </a:r>
                      <a:endParaRPr lang="en-CA" sz="1800" u="none"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u="none" spc="0" dirty="0"/>
                        <a:t>519</a:t>
                      </a:r>
                      <a:endParaRPr lang="en-CA" sz="1800" u="none" spc="10" dirty="0"/>
                    </a:p>
                    <a:p>
                      <a:pPr algn="r">
                        <a:lnSpc>
                          <a:spcPct val="100000"/>
                        </a:lnSpc>
                        <a:spcBef>
                          <a:spcPts val="200"/>
                        </a:spcBef>
                        <a:spcAft>
                          <a:spcPts val="200"/>
                        </a:spcAft>
                      </a:pPr>
                      <a:r>
                        <a:rPr lang="en-US" sz="1800" u="none" spc="0" dirty="0"/>
                        <a:t> </a:t>
                      </a:r>
                      <a:endParaRPr lang="en-CA" sz="1800" u="none" spc="10" dirty="0">
                        <a:solidFill>
                          <a:srgbClr val="000000"/>
                        </a:solidFill>
                        <a:latin typeface="+mn-lt"/>
                        <a:ea typeface="Times New Roman"/>
                        <a:cs typeface="Futura-Book"/>
                      </a:endParaRPr>
                    </a:p>
                  </a:txBody>
                  <a:tcPr marL="68580" marR="68580" marT="0" marB="0" anchor="ctr"/>
                </a:tc>
                <a:tc>
                  <a:txBody>
                    <a:bodyPr/>
                    <a:lstStyle/>
                    <a:p>
                      <a:pPr algn="just">
                        <a:lnSpc>
                          <a:spcPct val="100000"/>
                        </a:lnSpc>
                        <a:spcBef>
                          <a:spcPts val="200"/>
                        </a:spcBef>
                        <a:spcAft>
                          <a:spcPts val="200"/>
                        </a:spcAft>
                      </a:pPr>
                      <a:r>
                        <a:rPr lang="en-US" sz="1800" u="none" spc="0"/>
                        <a:t>Other liabilities</a:t>
                      </a:r>
                      <a:endParaRPr lang="en-CA" sz="1800" u="none" spc="10">
                        <a:solidFill>
                          <a:srgbClr val="000000"/>
                        </a:solidFill>
                        <a:latin typeface="+mn-lt"/>
                        <a:ea typeface="Times New Roman"/>
                        <a:cs typeface="Futura-Book"/>
                      </a:endParaRPr>
                    </a:p>
                  </a:txBody>
                  <a:tcPr marL="68580" marR="68580" marT="0" marB="0" anchor="ctr"/>
                </a:tc>
                <a:tc>
                  <a:txBody>
                    <a:bodyPr/>
                    <a:lstStyle/>
                    <a:p>
                      <a:pPr algn="r">
                        <a:lnSpc>
                          <a:spcPct val="100000"/>
                        </a:lnSpc>
                        <a:spcBef>
                          <a:spcPts val="200"/>
                        </a:spcBef>
                        <a:spcAft>
                          <a:spcPts val="200"/>
                        </a:spcAft>
                      </a:pPr>
                      <a:r>
                        <a:rPr lang="en-US" sz="1800" u="none" spc="0" dirty="0"/>
                        <a:t>  1406  </a:t>
                      </a:r>
                      <a:endParaRPr lang="en-CA" sz="1800" u="none" spc="10" dirty="0">
                        <a:solidFill>
                          <a:srgbClr val="000000"/>
                        </a:solidFill>
                        <a:latin typeface="+mn-lt"/>
                        <a:ea typeface="Times New Roman"/>
                        <a:cs typeface="Futura-Book"/>
                      </a:endParaRPr>
                    </a:p>
                  </a:txBody>
                  <a:tcPr marL="68580" marR="68580" marT="0" marB="0" anchor="ctr"/>
                </a:tc>
              </a:tr>
              <a:tr h="571820">
                <a:tc>
                  <a:txBody>
                    <a:bodyPr/>
                    <a:lstStyle/>
                    <a:p>
                      <a:pPr algn="just">
                        <a:lnSpc>
                          <a:spcPct val="100000"/>
                        </a:lnSpc>
                        <a:spcBef>
                          <a:spcPts val="200"/>
                        </a:spcBef>
                        <a:spcAft>
                          <a:spcPts val="200"/>
                        </a:spcAft>
                      </a:pPr>
                      <a:r>
                        <a:rPr lang="en-US" sz="1800" b="1" spc="0" dirty="0">
                          <a:solidFill>
                            <a:srgbClr val="FFFFFF"/>
                          </a:solidFill>
                        </a:rPr>
                        <a:t>Total</a:t>
                      </a:r>
                      <a:endParaRPr lang="en-CA" sz="1800" b="1" spc="10" dirty="0">
                        <a:solidFill>
                          <a:srgbClr val="FFFFFF"/>
                        </a:solidFill>
                        <a:latin typeface="+mn-lt"/>
                        <a:ea typeface="Times New Roman"/>
                        <a:cs typeface="Futura-Book"/>
                      </a:endParaRPr>
                    </a:p>
                  </a:txBody>
                  <a:tcPr marL="68580" marR="68580" marT="0" marB="0" anchor="ctr">
                    <a:solidFill>
                      <a:schemeClr val="accent2"/>
                    </a:solidFill>
                  </a:tcPr>
                </a:tc>
                <a:tc>
                  <a:txBody>
                    <a:bodyPr/>
                    <a:lstStyle/>
                    <a:p>
                      <a:pPr algn="r">
                        <a:lnSpc>
                          <a:spcPct val="100000"/>
                        </a:lnSpc>
                        <a:spcBef>
                          <a:spcPts val="200"/>
                        </a:spcBef>
                        <a:spcAft>
                          <a:spcPts val="200"/>
                        </a:spcAft>
                      </a:pPr>
                      <a:r>
                        <a:rPr lang="en-US" sz="1800" b="1" spc="0" dirty="0">
                          <a:solidFill>
                            <a:srgbClr val="FFFFFF"/>
                          </a:solidFill>
                        </a:rPr>
                        <a:t>2310</a:t>
                      </a:r>
                      <a:endParaRPr lang="en-CA" sz="1800" b="1" spc="10" dirty="0">
                        <a:solidFill>
                          <a:srgbClr val="FFFFFF"/>
                        </a:solidFill>
                        <a:latin typeface="+mn-lt"/>
                        <a:ea typeface="Times New Roman"/>
                        <a:cs typeface="Futura-Book"/>
                      </a:endParaRPr>
                    </a:p>
                  </a:txBody>
                  <a:tcPr marL="68580" marR="68580" marT="0" marB="0" anchor="ctr">
                    <a:solidFill>
                      <a:schemeClr val="accent2"/>
                    </a:solidFill>
                  </a:tcPr>
                </a:tc>
                <a:tc>
                  <a:txBody>
                    <a:bodyPr/>
                    <a:lstStyle/>
                    <a:p>
                      <a:pPr algn="just">
                        <a:lnSpc>
                          <a:spcPct val="100000"/>
                        </a:lnSpc>
                        <a:spcBef>
                          <a:spcPts val="200"/>
                        </a:spcBef>
                        <a:spcAft>
                          <a:spcPts val="200"/>
                        </a:spcAft>
                      </a:pPr>
                      <a:r>
                        <a:rPr lang="en-US" sz="1800" b="1" spc="0" dirty="0">
                          <a:solidFill>
                            <a:srgbClr val="FFFFFF"/>
                          </a:solidFill>
                        </a:rPr>
                        <a:t>Total</a:t>
                      </a:r>
                      <a:endParaRPr lang="en-CA" sz="1800" b="1" spc="10" dirty="0">
                        <a:solidFill>
                          <a:srgbClr val="FFFFFF"/>
                        </a:solidFill>
                        <a:latin typeface="+mn-lt"/>
                        <a:ea typeface="Times New Roman"/>
                        <a:cs typeface="Futura-Book"/>
                      </a:endParaRPr>
                    </a:p>
                  </a:txBody>
                  <a:tcPr marL="68580" marR="68580" marT="0" marB="0" anchor="ctr">
                    <a:solidFill>
                      <a:schemeClr val="accent2"/>
                    </a:solidFill>
                  </a:tcPr>
                </a:tc>
                <a:tc>
                  <a:txBody>
                    <a:bodyPr/>
                    <a:lstStyle/>
                    <a:p>
                      <a:pPr algn="r">
                        <a:lnSpc>
                          <a:spcPct val="100000"/>
                        </a:lnSpc>
                        <a:spcBef>
                          <a:spcPts val="200"/>
                        </a:spcBef>
                        <a:spcAft>
                          <a:spcPts val="200"/>
                        </a:spcAft>
                      </a:pPr>
                      <a:r>
                        <a:rPr lang="en-US" sz="1800" b="1" spc="0" dirty="0">
                          <a:solidFill>
                            <a:srgbClr val="FFFFFF"/>
                          </a:solidFill>
                        </a:rPr>
                        <a:t>2310</a:t>
                      </a:r>
                      <a:endParaRPr lang="en-CA" sz="1800" b="1" spc="10" dirty="0">
                        <a:solidFill>
                          <a:srgbClr val="FFFFFF"/>
                        </a:solidFill>
                      </a:endParaRPr>
                    </a:p>
                    <a:p>
                      <a:pPr algn="r">
                        <a:lnSpc>
                          <a:spcPct val="100000"/>
                        </a:lnSpc>
                        <a:spcBef>
                          <a:spcPts val="200"/>
                        </a:spcBef>
                        <a:spcAft>
                          <a:spcPts val="200"/>
                        </a:spcAft>
                      </a:pPr>
                      <a:r>
                        <a:rPr lang="en-US" sz="1800" b="1" spc="0" dirty="0">
                          <a:solidFill>
                            <a:srgbClr val="FFFFFF"/>
                          </a:solidFill>
                        </a:rPr>
                        <a:t> </a:t>
                      </a:r>
                      <a:endParaRPr lang="en-CA" sz="1800" b="1" spc="10" dirty="0">
                        <a:solidFill>
                          <a:srgbClr val="FFFFFF"/>
                        </a:solidFill>
                        <a:latin typeface="+mn-lt"/>
                        <a:ea typeface="Times New Roman"/>
                        <a:cs typeface="Futura-Book"/>
                      </a:endParaRPr>
                    </a:p>
                  </a:txBody>
                  <a:tcPr marL="68580" marR="68580" marT="0" marB="0" anchor="ctr">
                    <a:solidFill>
                      <a:schemeClr val="accent2"/>
                    </a:solidFill>
                  </a:tcPr>
                </a:tc>
              </a:tr>
            </a:tbl>
          </a:graphicData>
        </a:graphic>
      </p:graphicFrame>
      <p:sp>
        <p:nvSpPr>
          <p:cNvPr id="7"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12</a:t>
            </a:fld>
            <a:endParaRPr lang="en-US">
              <a:latin typeface="+mj-lt"/>
            </a:endParaRPr>
          </a:p>
        </p:txBody>
      </p:sp>
      <p:sp>
        <p:nvSpPr>
          <p:cNvPr id="8"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Global Perspective 12.1</a:t>
            </a:r>
            <a:endParaRPr lang="en-CA" dirty="0"/>
          </a:p>
        </p:txBody>
      </p:sp>
      <p:pic>
        <p:nvPicPr>
          <p:cNvPr id="37890" name="Picture 2"/>
          <p:cNvPicPr>
            <a:picLocks noChangeAspect="1" noChangeArrowheads="1"/>
          </p:cNvPicPr>
          <p:nvPr/>
        </p:nvPicPr>
        <p:blipFill>
          <a:blip r:embed="rId2" cstate="print"/>
          <a:srcRect/>
          <a:stretch>
            <a:fillRect/>
          </a:stretch>
        </p:blipFill>
        <p:spPr bwMode="auto">
          <a:xfrm>
            <a:off x="1158240" y="1691640"/>
            <a:ext cx="7071360" cy="4709160"/>
          </a:xfrm>
          <a:prstGeom prst="rect">
            <a:avLst/>
          </a:prstGeom>
          <a:noFill/>
          <a:ln w="9525">
            <a:noFill/>
            <a:miter lim="800000"/>
            <a:headEnd/>
            <a:tailEnd/>
          </a:ln>
        </p:spPr>
      </p:pic>
      <p:sp>
        <p:nvSpPr>
          <p:cNvPr id="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13</a:t>
            </a:fld>
            <a:endParaRPr lang="en-US">
              <a:latin typeface="+mj-lt"/>
            </a:endParaRPr>
          </a:p>
        </p:txBody>
      </p:sp>
      <p:sp>
        <p:nvSpPr>
          <p:cNvPr id="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pPr eaLnBrk="1" hangingPunct="1"/>
            <a:r>
              <a:rPr lang="en-CA" dirty="0" smtClean="0"/>
              <a:t>The creation of money is done with the help of Canada’s chartered banks</a:t>
            </a:r>
          </a:p>
          <a:p>
            <a:pPr eaLnBrk="1" hangingPunct="1"/>
            <a:r>
              <a:rPr lang="en-CA" dirty="0" smtClean="0"/>
              <a:t>The Fractional Reserve System</a:t>
            </a:r>
          </a:p>
          <a:p>
            <a:pPr eaLnBrk="1" hangingPunct="1"/>
            <a:endParaRPr lang="en-US" dirty="0" smtClean="0"/>
          </a:p>
        </p:txBody>
      </p:sp>
      <p:sp>
        <p:nvSpPr>
          <p:cNvPr id="6" name="Slide Number Placeholder 5"/>
          <p:cNvSpPr>
            <a:spLocks noGrp="1"/>
          </p:cNvSpPr>
          <p:nvPr>
            <p:ph type="sldNum" sz="quarter" idx="12"/>
          </p:nvPr>
        </p:nvSpPr>
        <p:spPr/>
        <p:txBody>
          <a:bodyPr lIns="0" rIns="0" anchor="b"/>
          <a:lstStyle/>
          <a:p>
            <a:fld id="{29D4F913-16F9-4B77-962A-D4FD76590CF8}" type="slidenum">
              <a:rPr lang="en-US" sz="1200">
                <a:solidFill>
                  <a:srgbClr val="000000"/>
                </a:solidFill>
                <a:latin typeface="Calibri" pitchFamily="34" charset="0"/>
              </a:rPr>
              <a:pPr/>
              <a:t>14</a:t>
            </a:fld>
            <a:endParaRPr lang="en-US" sz="1200">
              <a:solidFill>
                <a:srgbClr val="000000"/>
              </a:solidFill>
              <a:latin typeface="Calibri" pitchFamily="34" charset="0"/>
            </a:endParaRPr>
          </a:p>
        </p:txBody>
      </p:sp>
      <p:sp>
        <p:nvSpPr>
          <p:cNvPr id="9" name="Text Box 6"/>
          <p:cNvSpPr txBox="1">
            <a:spLocks noGrp="1" noChangeArrowheads="1"/>
          </p:cNvSpPr>
          <p:nvPr>
            <p:ph type="title"/>
          </p:nvPr>
        </p:nvSpPr>
        <p:spPr bwMode="auto">
          <a:xfrm>
            <a:off x="457200" y="120092"/>
            <a:ext cx="8229600" cy="1323439"/>
          </a:xfrm>
          <a:prstGeom prst="rect">
            <a:avLst/>
          </a:prstGeom>
          <a:noFill/>
          <a:ln w="9525">
            <a:noFill/>
            <a:miter lim="800000"/>
            <a:headEnd/>
            <a:tailEnd/>
          </a:ln>
        </p:spPr>
        <p:txBody>
          <a:bodyPr>
            <a:spAutoFit/>
          </a:bodyPr>
          <a:lstStyle/>
          <a:p>
            <a:pPr>
              <a:spcBef>
                <a:spcPct val="50000"/>
              </a:spcBef>
            </a:pPr>
            <a:r>
              <a:rPr lang="en-US" sz="4000" dirty="0" smtClean="0"/>
              <a:t>Chartered </a:t>
            </a:r>
            <a:r>
              <a:rPr lang="en-US" sz="4000" dirty="0"/>
              <a:t>Banks </a:t>
            </a:r>
            <a:r>
              <a:rPr lang="en-US" sz="4000" dirty="0" smtClean="0"/>
              <a:t/>
            </a:r>
            <a:br>
              <a:rPr lang="en-US" sz="4000" dirty="0" smtClean="0"/>
            </a:br>
            <a:r>
              <a:rPr lang="en-US" sz="4000" dirty="0" smtClean="0"/>
              <a:t>and </a:t>
            </a:r>
            <a:r>
              <a:rPr lang="en-US" sz="4000" dirty="0"/>
              <a:t>the Creation of Money</a:t>
            </a:r>
          </a:p>
        </p:txBody>
      </p:sp>
      <p:sp>
        <p:nvSpPr>
          <p:cNvPr id="12"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p:txBody>
          <a:bodyPr/>
          <a:lstStyle/>
          <a:p>
            <a:pPr eaLnBrk="1" hangingPunct="1"/>
            <a:r>
              <a:rPr lang="en-US" dirty="0" smtClean="0"/>
              <a:t>Goldsmiths accepted gold deposits and issued paper receipts</a:t>
            </a:r>
          </a:p>
          <a:p>
            <a:pPr eaLnBrk="1" hangingPunct="1"/>
            <a:r>
              <a:rPr lang="en-US" dirty="0" smtClean="0"/>
              <a:t>Paper receipts were used as a medium of exchange</a:t>
            </a:r>
          </a:p>
          <a:p>
            <a:pPr eaLnBrk="1" hangingPunct="1"/>
            <a:r>
              <a:rPr lang="en-US" dirty="0" smtClean="0"/>
              <a:t>100% reserve system</a:t>
            </a:r>
          </a:p>
        </p:txBody>
      </p:sp>
      <p:sp>
        <p:nvSpPr>
          <p:cNvPr id="6" name="Slide Number Placeholder 5"/>
          <p:cNvSpPr>
            <a:spLocks noGrp="1"/>
          </p:cNvSpPr>
          <p:nvPr>
            <p:ph type="sldNum" sz="quarter" idx="12"/>
          </p:nvPr>
        </p:nvSpPr>
        <p:spPr/>
        <p:txBody>
          <a:bodyPr lIns="0" rIns="0" anchor="b"/>
          <a:lstStyle/>
          <a:p>
            <a:fld id="{EDCE350C-82B0-4B19-9572-B28F84227A6E}" type="slidenum">
              <a:rPr lang="en-US" sz="1200">
                <a:solidFill>
                  <a:srgbClr val="000000"/>
                </a:solidFill>
                <a:latin typeface="Calibri" pitchFamily="34" charset="0"/>
              </a:rPr>
              <a:pPr/>
              <a:t>15</a:t>
            </a:fld>
            <a:endParaRPr lang="en-US" sz="1200">
              <a:solidFill>
                <a:srgbClr val="000000"/>
              </a:solidFill>
              <a:latin typeface="Calibri" pitchFamily="34" charset="0"/>
            </a:endParaRPr>
          </a:p>
        </p:txBody>
      </p:sp>
      <p:sp>
        <p:nvSpPr>
          <p:cNvPr id="8" name="Text Box 6"/>
          <p:cNvSpPr txBox="1">
            <a:spLocks noGrp="1" noChangeArrowheads="1"/>
          </p:cNvSpPr>
          <p:nvPr>
            <p:ph type="title"/>
          </p:nvPr>
        </p:nvSpPr>
        <p:spPr bwMode="auto">
          <a:xfrm>
            <a:off x="457200" y="427869"/>
            <a:ext cx="8229600" cy="707886"/>
          </a:xfrm>
          <a:prstGeom prst="rect">
            <a:avLst/>
          </a:prstGeom>
          <a:noFill/>
          <a:ln w="9525">
            <a:noFill/>
            <a:miter lim="800000"/>
            <a:headEnd/>
            <a:tailEnd/>
          </a:ln>
        </p:spPr>
        <p:txBody>
          <a:bodyPr>
            <a:spAutoFit/>
          </a:bodyPr>
          <a:lstStyle/>
          <a:p>
            <a:pPr>
              <a:spcBef>
                <a:spcPct val="50000"/>
              </a:spcBef>
            </a:pPr>
            <a:r>
              <a:rPr lang="en-US" sz="4000" dirty="0"/>
              <a:t>Illustrating the Idea: the Goldsmiths</a:t>
            </a: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63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bldLvl="2"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p:txBody>
          <a:bodyPr>
            <a:normAutofit/>
          </a:bodyPr>
          <a:lstStyle/>
          <a:p>
            <a:pPr eaLnBrk="1" hangingPunct="1"/>
            <a:r>
              <a:rPr lang="en-US" sz="3600" dirty="0" smtClean="0"/>
              <a:t>Fractional Reserve System</a:t>
            </a:r>
          </a:p>
          <a:p>
            <a:pPr lvl="1" eaLnBrk="1" hangingPunct="1"/>
            <a:r>
              <a:rPr lang="en-US" sz="3200" dirty="0" smtClean="0"/>
              <a:t>Money creation and reserves</a:t>
            </a:r>
          </a:p>
          <a:p>
            <a:pPr lvl="1" eaLnBrk="1" hangingPunct="1"/>
            <a:r>
              <a:rPr lang="en-US" sz="3200" dirty="0" smtClean="0"/>
              <a:t>Bank panics and regulation</a:t>
            </a:r>
            <a:endParaRPr lang="en-CA" sz="3200" dirty="0" smtClean="0"/>
          </a:p>
        </p:txBody>
      </p:sp>
      <p:sp>
        <p:nvSpPr>
          <p:cNvPr id="6" name="Slide Number Placeholder 5"/>
          <p:cNvSpPr>
            <a:spLocks noGrp="1"/>
          </p:cNvSpPr>
          <p:nvPr>
            <p:ph type="sldNum" sz="quarter" idx="12"/>
          </p:nvPr>
        </p:nvSpPr>
        <p:spPr/>
        <p:txBody>
          <a:bodyPr lIns="0" rIns="0" anchor="b"/>
          <a:lstStyle/>
          <a:p>
            <a:fld id="{A30C17FC-0118-48AC-95FB-2BE7C414EDE7}" type="slidenum">
              <a:rPr lang="en-US" sz="1200">
                <a:solidFill>
                  <a:srgbClr val="000000"/>
                </a:solidFill>
                <a:latin typeface="Calibri" pitchFamily="34" charset="0"/>
              </a:rPr>
              <a:pPr/>
              <a:t>16</a:t>
            </a:fld>
            <a:endParaRPr lang="en-US" sz="1200">
              <a:solidFill>
                <a:srgbClr val="000000"/>
              </a:solidFill>
              <a:latin typeface="Calibri" pitchFamily="34" charset="0"/>
            </a:endParaRPr>
          </a:p>
        </p:txBody>
      </p:sp>
      <p:sp>
        <p:nvSpPr>
          <p:cNvPr id="8" name="Text Box 6"/>
          <p:cNvSpPr txBox="1">
            <a:spLocks noGrp="1" noChangeArrowheads="1"/>
          </p:cNvSpPr>
          <p:nvPr>
            <p:ph type="title"/>
          </p:nvPr>
        </p:nvSpPr>
        <p:spPr bwMode="auto">
          <a:xfrm>
            <a:off x="457200" y="181647"/>
            <a:ext cx="8229600" cy="1200329"/>
          </a:xfrm>
          <a:prstGeom prst="rect">
            <a:avLst/>
          </a:prstGeom>
          <a:noFill/>
          <a:ln w="9525">
            <a:noFill/>
            <a:miter lim="800000"/>
            <a:headEnd/>
            <a:tailEnd/>
          </a:ln>
        </p:spPr>
        <p:txBody>
          <a:bodyPr>
            <a:spAutoFit/>
          </a:bodyPr>
          <a:lstStyle/>
          <a:p>
            <a:pPr>
              <a:spcBef>
                <a:spcPct val="50000"/>
              </a:spcBef>
            </a:pPr>
            <a:r>
              <a:rPr lang="en-US" sz="3600" dirty="0"/>
              <a:t>Significant Characteristics of Fractional Reserve Banking</a:t>
            </a: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bldLvl="3"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 Single Charted Bank</a:t>
            </a:r>
            <a:endParaRPr lang="en-CA" dirty="0"/>
          </a:p>
        </p:txBody>
      </p:sp>
      <p:sp>
        <p:nvSpPr>
          <p:cNvPr id="3" name="Content Placeholder 2"/>
          <p:cNvSpPr>
            <a:spLocks noGrp="1"/>
          </p:cNvSpPr>
          <p:nvPr>
            <p:ph idx="1"/>
          </p:nvPr>
        </p:nvSpPr>
        <p:spPr/>
        <p:txBody>
          <a:bodyPr/>
          <a:lstStyle/>
          <a:p>
            <a:r>
              <a:rPr lang="en-CA" dirty="0" smtClean="0"/>
              <a:t>Balance sheet</a:t>
            </a:r>
          </a:p>
          <a:p>
            <a:pPr lvl="1"/>
            <a:r>
              <a:rPr lang="en-CA" dirty="0" smtClean="0"/>
              <a:t>Assets = Liabilities + Net Worth</a:t>
            </a:r>
          </a:p>
          <a:p>
            <a:pPr lvl="1"/>
            <a:r>
              <a:rPr lang="en-CA" dirty="0" smtClean="0"/>
              <a:t>Both sides balance</a:t>
            </a:r>
          </a:p>
          <a:p>
            <a:r>
              <a:rPr lang="en-CA" dirty="0" smtClean="0"/>
              <a:t>Necessary transactions</a:t>
            </a:r>
          </a:p>
          <a:p>
            <a:pPr lvl="1"/>
            <a:r>
              <a:rPr lang="en-CA" dirty="0" smtClean="0"/>
              <a:t>Create a bank</a:t>
            </a:r>
          </a:p>
          <a:p>
            <a:pPr lvl="1"/>
            <a:r>
              <a:rPr lang="en-CA" dirty="0" smtClean="0"/>
              <a:t>Accept deposits </a:t>
            </a:r>
          </a:p>
          <a:p>
            <a:pPr lvl="1"/>
            <a:r>
              <a:rPr lang="en-CA" dirty="0" smtClean="0"/>
              <a:t>Lend excess reserves</a:t>
            </a:r>
          </a:p>
          <a:p>
            <a:endParaRPr lang="en-CA" dirty="0"/>
          </a:p>
        </p:txBody>
      </p:sp>
      <p:sp>
        <p:nvSpPr>
          <p:cNvPr id="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17</a:t>
            </a:fld>
            <a:endParaRPr lang="en-US">
              <a:latin typeface="+mj-lt"/>
            </a:endParaRPr>
          </a:p>
        </p:txBody>
      </p:sp>
      <p:sp>
        <p:nvSpPr>
          <p:cNvPr id="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z="3600" b="1" smtClean="0"/>
              <a:t>A Single Commercial Bank</a:t>
            </a:r>
          </a:p>
        </p:txBody>
      </p:sp>
      <p:sp>
        <p:nvSpPr>
          <p:cNvPr id="7171" name="Rectangle 3"/>
          <p:cNvSpPr>
            <a:spLocks noGrp="1" noChangeArrowheads="1"/>
          </p:cNvSpPr>
          <p:nvPr>
            <p:ph idx="4294967295"/>
          </p:nvPr>
        </p:nvSpPr>
        <p:spPr>
          <a:xfrm>
            <a:off x="762000" y="1857375"/>
            <a:ext cx="8212137" cy="1343025"/>
          </a:xfrm>
        </p:spPr>
        <p:txBody>
          <a:bodyPr>
            <a:normAutofit/>
          </a:bodyPr>
          <a:lstStyle/>
          <a:p>
            <a:pPr marL="0" indent="0" algn="ctr" eaLnBrk="1" hangingPunct="1">
              <a:spcBef>
                <a:spcPts val="238"/>
              </a:spcBef>
              <a:buFontTx/>
              <a:buNone/>
            </a:pPr>
            <a:r>
              <a:rPr lang="en-US" sz="2800" u="sng" dirty="0" smtClean="0"/>
              <a:t>Transaction #1</a:t>
            </a:r>
          </a:p>
          <a:p>
            <a:pPr marL="0" indent="0" algn="ctr" eaLnBrk="1" hangingPunct="1">
              <a:spcBef>
                <a:spcPts val="238"/>
              </a:spcBef>
              <a:buSzPct val="125000"/>
              <a:buFontTx/>
              <a:buNone/>
            </a:pPr>
            <a:r>
              <a:rPr lang="en-US" sz="2800" dirty="0" smtClean="0"/>
              <a:t>Vault cash: cash held by the bank</a:t>
            </a:r>
          </a:p>
          <a:p>
            <a:pPr marL="0" indent="0" eaLnBrk="1" hangingPunct="1">
              <a:lnSpc>
                <a:spcPct val="110000"/>
              </a:lnSpc>
              <a:spcBef>
                <a:spcPct val="30000"/>
              </a:spcBef>
              <a:buFontTx/>
              <a:buNone/>
            </a:pPr>
            <a:endParaRPr lang="en-US" sz="2800" dirty="0" smtClean="0"/>
          </a:p>
        </p:txBody>
      </p:sp>
      <p:grpSp>
        <p:nvGrpSpPr>
          <p:cNvPr id="2" name="Group 18"/>
          <p:cNvGrpSpPr>
            <a:grpSpLocks/>
          </p:cNvGrpSpPr>
          <p:nvPr/>
        </p:nvGrpSpPr>
        <p:grpSpPr bwMode="auto">
          <a:xfrm>
            <a:off x="1393825" y="3130550"/>
            <a:ext cx="6345238" cy="2640013"/>
            <a:chOff x="1127125" y="3130550"/>
            <a:chExt cx="6345238" cy="2640013"/>
          </a:xfrm>
        </p:grpSpPr>
        <p:grpSp>
          <p:nvGrpSpPr>
            <p:cNvPr id="3" name="Group 14"/>
            <p:cNvGrpSpPr>
              <a:grpSpLocks/>
            </p:cNvGrpSpPr>
            <p:nvPr/>
          </p:nvGrpSpPr>
          <p:grpSpPr bwMode="auto">
            <a:xfrm>
              <a:off x="1135063" y="3189288"/>
              <a:ext cx="6337300" cy="2581275"/>
              <a:chOff x="1310" y="2259"/>
              <a:chExt cx="3992" cy="1626"/>
            </a:xfrm>
          </p:grpSpPr>
          <p:grpSp>
            <p:nvGrpSpPr>
              <p:cNvPr id="4" name="Group 9"/>
              <p:cNvGrpSpPr>
                <a:grpSpLocks/>
              </p:cNvGrpSpPr>
              <p:nvPr/>
            </p:nvGrpSpPr>
            <p:grpSpPr bwMode="auto">
              <a:xfrm>
                <a:off x="1316" y="2259"/>
                <a:ext cx="3986" cy="1626"/>
                <a:chOff x="1316" y="2259"/>
                <a:chExt cx="3986" cy="1626"/>
              </a:xfrm>
            </p:grpSpPr>
            <p:sp>
              <p:nvSpPr>
                <p:cNvPr id="7184" name="Line 8"/>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n-lt"/>
                  </a:endParaRPr>
                </a:p>
              </p:txBody>
            </p:sp>
            <p:grpSp>
              <p:nvGrpSpPr>
                <p:cNvPr id="5" name="Group 7"/>
                <p:cNvGrpSpPr>
                  <a:grpSpLocks/>
                </p:cNvGrpSpPr>
                <p:nvPr/>
              </p:nvGrpSpPr>
              <p:grpSpPr bwMode="auto">
                <a:xfrm>
                  <a:off x="1316" y="2259"/>
                  <a:ext cx="3986" cy="647"/>
                  <a:chOff x="1316" y="2259"/>
                  <a:chExt cx="3986" cy="647"/>
                </a:xfrm>
              </p:grpSpPr>
              <p:sp>
                <p:nvSpPr>
                  <p:cNvPr id="7186" name="Rectangle 5"/>
                  <p:cNvSpPr>
                    <a:spLocks noChangeArrowheads="1"/>
                  </p:cNvSpPr>
                  <p:nvPr/>
                </p:nvSpPr>
                <p:spPr bwMode="auto">
                  <a:xfrm>
                    <a:off x="1317" y="2259"/>
                    <a:ext cx="3980" cy="647"/>
                  </a:xfrm>
                  <a:prstGeom prst="rect">
                    <a:avLst/>
                  </a:prstGeom>
                  <a:solidFill>
                    <a:schemeClr val="accent2">
                      <a:lumMod val="40000"/>
                      <a:lumOff val="60000"/>
                    </a:schemeClr>
                  </a:solidFill>
                  <a:ln w="9525">
                    <a:solidFill>
                      <a:schemeClr val="tx1"/>
                    </a:solidFill>
                    <a:miter lim="800000"/>
                    <a:headEnd/>
                    <a:tailEnd/>
                  </a:ln>
                </p:spPr>
                <p:txBody>
                  <a:bodyPr wrap="none" anchor="ctr"/>
                  <a:lstStyle/>
                  <a:p>
                    <a:endParaRPr lang="en-US">
                      <a:latin typeface="+mn-lt"/>
                    </a:endParaRPr>
                  </a:p>
                </p:txBody>
              </p:sp>
              <p:sp>
                <p:nvSpPr>
                  <p:cNvPr id="7187" name="Line 6"/>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latin typeface="+mn-lt"/>
                    </a:endParaRPr>
                  </a:p>
                </p:txBody>
              </p:sp>
            </p:grpSp>
          </p:grpSp>
          <p:sp>
            <p:nvSpPr>
              <p:cNvPr id="7182" name="Text Box 12"/>
              <p:cNvSpPr txBox="1">
                <a:spLocks noChangeArrowheads="1"/>
              </p:cNvSpPr>
              <p:nvPr/>
            </p:nvSpPr>
            <p:spPr bwMode="auto">
              <a:xfrm>
                <a:off x="1310" y="2686"/>
                <a:ext cx="507" cy="233"/>
              </a:xfrm>
              <a:prstGeom prst="rect">
                <a:avLst/>
              </a:prstGeom>
              <a:noFill/>
              <a:ln w="9525">
                <a:noFill/>
                <a:miter lim="800000"/>
                <a:headEnd/>
                <a:tailEnd/>
              </a:ln>
            </p:spPr>
            <p:txBody>
              <a:bodyPr wrap="none">
                <a:spAutoFit/>
              </a:bodyPr>
              <a:lstStyle/>
              <a:p>
                <a:r>
                  <a:rPr lang="en-US">
                    <a:latin typeface="+mn-lt"/>
                  </a:rPr>
                  <a:t>Assets</a:t>
                </a:r>
              </a:p>
            </p:txBody>
          </p:sp>
          <p:sp>
            <p:nvSpPr>
              <p:cNvPr id="7183" name="Text Box 13"/>
              <p:cNvSpPr txBox="1">
                <a:spLocks noChangeArrowheads="1"/>
              </p:cNvSpPr>
              <p:nvPr/>
            </p:nvSpPr>
            <p:spPr bwMode="auto">
              <a:xfrm>
                <a:off x="3326" y="2686"/>
                <a:ext cx="1598" cy="233"/>
              </a:xfrm>
              <a:prstGeom prst="rect">
                <a:avLst/>
              </a:prstGeom>
              <a:noFill/>
              <a:ln w="9525">
                <a:noFill/>
                <a:miter lim="800000"/>
                <a:headEnd/>
                <a:tailEnd/>
              </a:ln>
            </p:spPr>
            <p:txBody>
              <a:bodyPr wrap="none">
                <a:spAutoFit/>
              </a:bodyPr>
              <a:lstStyle/>
              <a:p>
                <a:r>
                  <a:rPr lang="en-US">
                    <a:latin typeface="+mn-lt"/>
                  </a:rPr>
                  <a:t>Liabilities and Net Worth</a:t>
                </a:r>
              </a:p>
            </p:txBody>
          </p:sp>
        </p:grpSp>
        <p:sp>
          <p:nvSpPr>
            <p:cNvPr id="7175" name="Text Box 10"/>
            <p:cNvSpPr txBox="1">
              <a:spLocks noChangeArrowheads="1"/>
            </p:cNvSpPr>
            <p:nvPr/>
          </p:nvSpPr>
          <p:spPr bwMode="auto">
            <a:xfrm>
              <a:off x="3055938" y="3130550"/>
              <a:ext cx="2291012" cy="461665"/>
            </a:xfrm>
            <a:prstGeom prst="rect">
              <a:avLst/>
            </a:prstGeom>
            <a:noFill/>
            <a:ln w="9525">
              <a:noFill/>
              <a:miter lim="800000"/>
              <a:headEnd/>
              <a:tailEnd/>
            </a:ln>
          </p:spPr>
          <p:txBody>
            <a:bodyPr wrap="none">
              <a:spAutoFit/>
            </a:bodyPr>
            <a:lstStyle/>
            <a:p>
              <a:r>
                <a:rPr lang="en-US" sz="2400" b="1">
                  <a:latin typeface="+mn-lt"/>
                </a:rPr>
                <a:t>Creating a Bank</a:t>
              </a:r>
            </a:p>
          </p:txBody>
        </p:sp>
        <p:sp>
          <p:nvSpPr>
            <p:cNvPr id="7176" name="Text Box 11"/>
            <p:cNvSpPr txBox="1">
              <a:spLocks noChangeArrowheads="1"/>
            </p:cNvSpPr>
            <p:nvPr/>
          </p:nvSpPr>
          <p:spPr bwMode="auto">
            <a:xfrm>
              <a:off x="2395538" y="3463925"/>
              <a:ext cx="3945567" cy="400110"/>
            </a:xfrm>
            <a:prstGeom prst="rect">
              <a:avLst/>
            </a:prstGeom>
            <a:noFill/>
            <a:ln w="9525">
              <a:noFill/>
              <a:miter lim="800000"/>
              <a:headEnd/>
              <a:tailEnd/>
            </a:ln>
          </p:spPr>
          <p:txBody>
            <a:bodyPr wrap="none">
              <a:spAutoFit/>
            </a:bodyPr>
            <a:lstStyle/>
            <a:p>
              <a:r>
                <a:rPr lang="en-US" sz="2000" dirty="0">
                  <a:latin typeface="+mn-lt"/>
                </a:rPr>
                <a:t>Balance Sheet 1: </a:t>
              </a:r>
              <a:r>
                <a:rPr lang="en-US" sz="2000" dirty="0" smtClean="0">
                  <a:latin typeface="+mn-lt"/>
                </a:rPr>
                <a:t>Bank of Vancouver</a:t>
              </a:r>
              <a:endParaRPr lang="en-US" sz="2000" dirty="0">
                <a:latin typeface="+mn-lt"/>
              </a:endParaRPr>
            </a:p>
          </p:txBody>
        </p:sp>
        <p:sp>
          <p:nvSpPr>
            <p:cNvPr id="7177" name="Text Box 15"/>
            <p:cNvSpPr txBox="1">
              <a:spLocks noChangeArrowheads="1"/>
            </p:cNvSpPr>
            <p:nvPr/>
          </p:nvSpPr>
          <p:spPr bwMode="auto">
            <a:xfrm>
              <a:off x="1127125" y="4283075"/>
              <a:ext cx="651140" cy="369332"/>
            </a:xfrm>
            <a:prstGeom prst="rect">
              <a:avLst/>
            </a:prstGeom>
            <a:noFill/>
            <a:ln w="9525">
              <a:noFill/>
              <a:miter lim="800000"/>
              <a:headEnd/>
              <a:tailEnd/>
            </a:ln>
          </p:spPr>
          <p:txBody>
            <a:bodyPr wrap="none">
              <a:spAutoFit/>
            </a:bodyPr>
            <a:lstStyle/>
            <a:p>
              <a:r>
                <a:rPr lang="en-US">
                  <a:solidFill>
                    <a:srgbClr val="000000"/>
                  </a:solidFill>
                  <a:latin typeface="+mn-lt"/>
                </a:rPr>
                <a:t>Cash</a:t>
              </a:r>
            </a:p>
          </p:txBody>
        </p:sp>
        <p:sp>
          <p:nvSpPr>
            <p:cNvPr id="7178" name="Text Box 16"/>
            <p:cNvSpPr txBox="1">
              <a:spLocks noChangeArrowheads="1"/>
            </p:cNvSpPr>
            <p:nvPr/>
          </p:nvSpPr>
          <p:spPr bwMode="auto">
            <a:xfrm>
              <a:off x="3155950" y="4283075"/>
              <a:ext cx="1051057" cy="369332"/>
            </a:xfrm>
            <a:prstGeom prst="rect">
              <a:avLst/>
            </a:prstGeom>
            <a:noFill/>
            <a:ln w="9525">
              <a:noFill/>
              <a:miter lim="800000"/>
              <a:headEnd/>
              <a:tailEnd/>
            </a:ln>
          </p:spPr>
          <p:txBody>
            <a:bodyPr wrap="none">
              <a:spAutoFit/>
            </a:bodyPr>
            <a:lstStyle/>
            <a:p>
              <a:r>
                <a:rPr lang="en-US">
                  <a:solidFill>
                    <a:srgbClr val="000000"/>
                  </a:solidFill>
                  <a:latin typeface="+mn-lt"/>
                </a:rPr>
                <a:t>$250,000</a:t>
              </a:r>
            </a:p>
          </p:txBody>
        </p:sp>
        <p:sp>
          <p:nvSpPr>
            <p:cNvPr id="7179" name="Text Box 17"/>
            <p:cNvSpPr txBox="1">
              <a:spLocks noChangeArrowheads="1"/>
            </p:cNvSpPr>
            <p:nvPr/>
          </p:nvSpPr>
          <p:spPr bwMode="auto">
            <a:xfrm>
              <a:off x="4318000" y="4283075"/>
              <a:ext cx="1440587" cy="369332"/>
            </a:xfrm>
            <a:prstGeom prst="rect">
              <a:avLst/>
            </a:prstGeom>
            <a:noFill/>
            <a:ln w="9525">
              <a:noFill/>
              <a:miter lim="800000"/>
              <a:headEnd/>
              <a:tailEnd/>
            </a:ln>
          </p:spPr>
          <p:txBody>
            <a:bodyPr wrap="none">
              <a:spAutoFit/>
            </a:bodyPr>
            <a:lstStyle/>
            <a:p>
              <a:r>
                <a:rPr lang="en-US" dirty="0" smtClean="0">
                  <a:solidFill>
                    <a:srgbClr val="000000"/>
                  </a:solidFill>
                  <a:latin typeface="+mn-lt"/>
                </a:rPr>
                <a:t>Capital Stock</a:t>
              </a:r>
              <a:endParaRPr lang="en-US" dirty="0">
                <a:solidFill>
                  <a:srgbClr val="000000"/>
                </a:solidFill>
                <a:latin typeface="+mn-lt"/>
              </a:endParaRPr>
            </a:p>
          </p:txBody>
        </p:sp>
        <p:sp>
          <p:nvSpPr>
            <p:cNvPr id="7180" name="Text Box 18"/>
            <p:cNvSpPr txBox="1">
              <a:spLocks noChangeArrowheads="1"/>
            </p:cNvSpPr>
            <p:nvPr/>
          </p:nvSpPr>
          <p:spPr bwMode="auto">
            <a:xfrm>
              <a:off x="6346825" y="4283075"/>
              <a:ext cx="1051057" cy="369332"/>
            </a:xfrm>
            <a:prstGeom prst="rect">
              <a:avLst/>
            </a:prstGeom>
            <a:noFill/>
            <a:ln w="9525">
              <a:noFill/>
              <a:miter lim="800000"/>
              <a:headEnd/>
              <a:tailEnd/>
            </a:ln>
          </p:spPr>
          <p:txBody>
            <a:bodyPr wrap="none">
              <a:spAutoFit/>
            </a:bodyPr>
            <a:lstStyle/>
            <a:p>
              <a:r>
                <a:rPr lang="en-US">
                  <a:solidFill>
                    <a:srgbClr val="000000"/>
                  </a:solidFill>
                  <a:latin typeface="+mn-lt"/>
                </a:rPr>
                <a:t>$250,000</a:t>
              </a:r>
            </a:p>
          </p:txBody>
        </p:sp>
      </p:grpSp>
      <p:sp>
        <p:nvSpPr>
          <p:cNvPr id="7173" name="TextBox 17"/>
          <p:cNvSpPr txBox="1">
            <a:spLocks noChangeArrowheads="1"/>
          </p:cNvSpPr>
          <p:nvPr/>
        </p:nvSpPr>
        <p:spPr bwMode="auto">
          <a:xfrm>
            <a:off x="0" y="6588125"/>
            <a:ext cx="804863" cy="276225"/>
          </a:xfrm>
          <a:prstGeom prst="rect">
            <a:avLst/>
          </a:prstGeom>
          <a:noFill/>
          <a:ln w="9525">
            <a:noFill/>
            <a:miter lim="800000"/>
            <a:headEnd/>
            <a:tailEnd/>
          </a:ln>
        </p:spPr>
        <p:txBody>
          <a:bodyPr>
            <a:spAutoFit/>
          </a:bodyPr>
          <a:lstStyle/>
          <a:p>
            <a:r>
              <a:rPr lang="en-US" sz="1200" b="1">
                <a:solidFill>
                  <a:schemeClr val="bg1"/>
                </a:solidFill>
              </a:rPr>
              <a:t>LO1</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3465E467-586F-46F3-802F-EDAE602C731C}" type="slidenum">
              <a:rPr lang="en-US" sz="1400">
                <a:solidFill>
                  <a:schemeClr val="bg1"/>
                </a:solidFill>
                <a:cs typeface="Arial" pitchFamily="34" charset="0"/>
              </a:rPr>
              <a:pPr/>
              <a:t>18</a:t>
            </a:fld>
            <a:endParaRPr lang="en-US" sz="1400">
              <a:solidFill>
                <a:schemeClr val="bg1"/>
              </a:solidFill>
              <a:cs typeface="Arial" pitchFamily="34" charset="0"/>
            </a:endParaRPr>
          </a:p>
        </p:txBody>
      </p:sp>
      <p:sp>
        <p:nvSpPr>
          <p:cNvPr id="22"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18</a:t>
            </a:fld>
            <a:endParaRPr lang="en-US">
              <a:latin typeface="+mj-lt"/>
            </a:endParaRPr>
          </a:p>
        </p:txBody>
      </p:sp>
      <p:sp>
        <p:nvSpPr>
          <p:cNvPr id="23"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
          <p:cNvSpPr>
            <a:spLocks noGrp="1" noChangeArrowheads="1"/>
          </p:cNvSpPr>
          <p:nvPr>
            <p:ph type="title"/>
          </p:nvPr>
        </p:nvSpPr>
        <p:spPr/>
        <p:txBody>
          <a:bodyPr/>
          <a:lstStyle/>
          <a:p>
            <a:pPr eaLnBrk="1" hangingPunct="1"/>
            <a:r>
              <a:rPr lang="en-US" sz="3600" b="1" smtClean="0"/>
              <a:t>A Single Commercial Bank</a:t>
            </a:r>
          </a:p>
        </p:txBody>
      </p:sp>
      <p:sp>
        <p:nvSpPr>
          <p:cNvPr id="8195" name="Rectangle 11"/>
          <p:cNvSpPr>
            <a:spLocks noGrp="1" noChangeArrowheads="1"/>
          </p:cNvSpPr>
          <p:nvPr>
            <p:ph idx="4294967295"/>
          </p:nvPr>
        </p:nvSpPr>
        <p:spPr>
          <a:xfrm>
            <a:off x="382587" y="1762125"/>
            <a:ext cx="8456613" cy="1438275"/>
          </a:xfrm>
        </p:spPr>
        <p:txBody>
          <a:bodyPr>
            <a:normAutofit/>
          </a:bodyPr>
          <a:lstStyle/>
          <a:p>
            <a:pPr algn="ctr" eaLnBrk="1" hangingPunct="1">
              <a:lnSpc>
                <a:spcPct val="110000"/>
              </a:lnSpc>
              <a:spcBef>
                <a:spcPts val="238"/>
              </a:spcBef>
              <a:buFontTx/>
              <a:buNone/>
            </a:pPr>
            <a:r>
              <a:rPr lang="en-US" sz="2800" u="sng" dirty="0" smtClean="0"/>
              <a:t>Transaction #2</a:t>
            </a:r>
          </a:p>
          <a:p>
            <a:pPr algn="ctr" eaLnBrk="1" hangingPunct="1">
              <a:lnSpc>
                <a:spcPct val="110000"/>
              </a:lnSpc>
              <a:spcBef>
                <a:spcPts val="238"/>
              </a:spcBef>
              <a:buSzPct val="125000"/>
              <a:buFontTx/>
              <a:buNone/>
            </a:pPr>
            <a:r>
              <a:rPr lang="en-US" sz="2800" dirty="0" smtClean="0"/>
              <a:t>Acquiring property and equipment</a:t>
            </a:r>
            <a:endParaRPr lang="en-US" sz="2800" i="1" dirty="0" smtClean="0"/>
          </a:p>
        </p:txBody>
      </p:sp>
      <p:grpSp>
        <p:nvGrpSpPr>
          <p:cNvPr id="2" name="Group 20"/>
          <p:cNvGrpSpPr>
            <a:grpSpLocks/>
          </p:cNvGrpSpPr>
          <p:nvPr/>
        </p:nvGrpSpPr>
        <p:grpSpPr bwMode="auto">
          <a:xfrm>
            <a:off x="1393825" y="3128963"/>
            <a:ext cx="6345237" cy="2640012"/>
            <a:chOff x="1157288" y="3128963"/>
            <a:chExt cx="6345237" cy="2640012"/>
          </a:xfrm>
        </p:grpSpPr>
        <p:grpSp>
          <p:nvGrpSpPr>
            <p:cNvPr id="3" name="Group 2"/>
            <p:cNvGrpSpPr>
              <a:grpSpLocks/>
            </p:cNvGrpSpPr>
            <p:nvPr/>
          </p:nvGrpSpPr>
          <p:grpSpPr bwMode="auto">
            <a:xfrm>
              <a:off x="1165225" y="3187700"/>
              <a:ext cx="6337300" cy="2581275"/>
              <a:chOff x="1310" y="2259"/>
              <a:chExt cx="3992" cy="1626"/>
            </a:xfrm>
          </p:grpSpPr>
          <p:grpSp>
            <p:nvGrpSpPr>
              <p:cNvPr id="4" name="Group 3"/>
              <p:cNvGrpSpPr>
                <a:grpSpLocks/>
              </p:cNvGrpSpPr>
              <p:nvPr/>
            </p:nvGrpSpPr>
            <p:grpSpPr bwMode="auto">
              <a:xfrm>
                <a:off x="1316" y="2259"/>
                <a:ext cx="3986" cy="1626"/>
                <a:chOff x="1316" y="2259"/>
                <a:chExt cx="3986" cy="1626"/>
              </a:xfrm>
            </p:grpSpPr>
            <p:sp>
              <p:nvSpPr>
                <p:cNvPr id="8210" name="Line 4"/>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n-lt"/>
                  </a:endParaRPr>
                </a:p>
              </p:txBody>
            </p:sp>
            <p:grpSp>
              <p:nvGrpSpPr>
                <p:cNvPr id="5" name="Group 5"/>
                <p:cNvGrpSpPr>
                  <a:grpSpLocks/>
                </p:cNvGrpSpPr>
                <p:nvPr/>
              </p:nvGrpSpPr>
              <p:grpSpPr bwMode="auto">
                <a:xfrm>
                  <a:off x="1316" y="2259"/>
                  <a:ext cx="3986" cy="647"/>
                  <a:chOff x="1316" y="2259"/>
                  <a:chExt cx="3986" cy="647"/>
                </a:xfrm>
              </p:grpSpPr>
              <p:sp>
                <p:nvSpPr>
                  <p:cNvPr id="30738" name="Rectangle 6"/>
                  <p:cNvSpPr>
                    <a:spLocks noChangeArrowheads="1"/>
                  </p:cNvSpPr>
                  <p:nvPr/>
                </p:nvSpPr>
                <p:spPr bwMode="auto">
                  <a:xfrm>
                    <a:off x="1317" y="2259"/>
                    <a:ext cx="3980" cy="647"/>
                  </a:xfrm>
                  <a:prstGeom prst="rect">
                    <a:avLst/>
                  </a:prstGeom>
                  <a:solidFill>
                    <a:schemeClr val="accent2">
                      <a:lumMod val="40000"/>
                      <a:lumOff val="60000"/>
                    </a:schemeClr>
                  </a:solidFill>
                  <a:ln w="9525">
                    <a:solidFill>
                      <a:schemeClr val="tx1"/>
                    </a:solidFill>
                    <a:miter lim="800000"/>
                    <a:headEnd/>
                    <a:tailEnd/>
                  </a:ln>
                </p:spPr>
                <p:txBody>
                  <a:bodyPr wrap="none" anchor="ctr"/>
                  <a:lstStyle/>
                  <a:p>
                    <a:endParaRPr lang="en-US">
                      <a:latin typeface="+mn-lt"/>
                    </a:endParaRPr>
                  </a:p>
                </p:txBody>
              </p:sp>
              <p:sp>
                <p:nvSpPr>
                  <p:cNvPr id="8213" name="Line 7"/>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latin typeface="+mn-lt"/>
                    </a:endParaRPr>
                  </a:p>
                </p:txBody>
              </p:sp>
            </p:grpSp>
          </p:grpSp>
          <p:sp>
            <p:nvSpPr>
              <p:cNvPr id="8208" name="Text Box 8"/>
              <p:cNvSpPr txBox="1">
                <a:spLocks noChangeArrowheads="1"/>
              </p:cNvSpPr>
              <p:nvPr/>
            </p:nvSpPr>
            <p:spPr bwMode="auto">
              <a:xfrm>
                <a:off x="1310" y="2686"/>
                <a:ext cx="507" cy="233"/>
              </a:xfrm>
              <a:prstGeom prst="rect">
                <a:avLst/>
              </a:prstGeom>
              <a:noFill/>
              <a:ln w="9525">
                <a:noFill/>
                <a:miter lim="800000"/>
                <a:headEnd/>
                <a:tailEnd/>
              </a:ln>
            </p:spPr>
            <p:txBody>
              <a:bodyPr wrap="none">
                <a:spAutoFit/>
              </a:bodyPr>
              <a:lstStyle/>
              <a:p>
                <a:r>
                  <a:rPr lang="en-US">
                    <a:latin typeface="+mn-lt"/>
                  </a:rPr>
                  <a:t>Assets</a:t>
                </a:r>
              </a:p>
            </p:txBody>
          </p:sp>
          <p:sp>
            <p:nvSpPr>
              <p:cNvPr id="8209" name="Text Box 9"/>
              <p:cNvSpPr txBox="1">
                <a:spLocks noChangeArrowheads="1"/>
              </p:cNvSpPr>
              <p:nvPr/>
            </p:nvSpPr>
            <p:spPr bwMode="auto">
              <a:xfrm>
                <a:off x="3326" y="2686"/>
                <a:ext cx="1598" cy="233"/>
              </a:xfrm>
              <a:prstGeom prst="rect">
                <a:avLst/>
              </a:prstGeom>
              <a:noFill/>
              <a:ln w="9525">
                <a:noFill/>
                <a:miter lim="800000"/>
                <a:headEnd/>
                <a:tailEnd/>
              </a:ln>
            </p:spPr>
            <p:txBody>
              <a:bodyPr wrap="none">
                <a:spAutoFit/>
              </a:bodyPr>
              <a:lstStyle/>
              <a:p>
                <a:r>
                  <a:rPr lang="en-US">
                    <a:latin typeface="+mn-lt"/>
                  </a:rPr>
                  <a:t>Liabilities and Net Worth</a:t>
                </a:r>
              </a:p>
            </p:txBody>
          </p:sp>
        </p:grpSp>
        <p:sp>
          <p:nvSpPr>
            <p:cNvPr id="8199" name="Text Box 13"/>
            <p:cNvSpPr txBox="1">
              <a:spLocks noChangeArrowheads="1"/>
            </p:cNvSpPr>
            <p:nvPr/>
          </p:nvSpPr>
          <p:spPr bwMode="auto">
            <a:xfrm>
              <a:off x="1743075" y="3128963"/>
              <a:ext cx="4798108" cy="461665"/>
            </a:xfrm>
            <a:prstGeom prst="rect">
              <a:avLst/>
            </a:prstGeom>
            <a:noFill/>
            <a:ln w="9525">
              <a:noFill/>
              <a:miter lim="800000"/>
              <a:headEnd/>
              <a:tailEnd/>
            </a:ln>
          </p:spPr>
          <p:txBody>
            <a:bodyPr wrap="none">
              <a:spAutoFit/>
            </a:bodyPr>
            <a:lstStyle/>
            <a:p>
              <a:r>
                <a:rPr lang="en-US" sz="2400" b="1">
                  <a:solidFill>
                    <a:srgbClr val="000000"/>
                  </a:solidFill>
                  <a:latin typeface="+mn-lt"/>
                </a:rPr>
                <a:t>Acquiring Property and Equipment</a:t>
              </a:r>
            </a:p>
          </p:txBody>
        </p:sp>
        <p:sp>
          <p:nvSpPr>
            <p:cNvPr id="8200" name="Text Box 14"/>
            <p:cNvSpPr txBox="1">
              <a:spLocks noChangeArrowheads="1"/>
            </p:cNvSpPr>
            <p:nvPr/>
          </p:nvSpPr>
          <p:spPr bwMode="auto">
            <a:xfrm>
              <a:off x="2425700" y="3462338"/>
              <a:ext cx="3961597" cy="400110"/>
            </a:xfrm>
            <a:prstGeom prst="rect">
              <a:avLst/>
            </a:prstGeom>
            <a:noFill/>
            <a:ln w="9525">
              <a:noFill/>
              <a:miter lim="800000"/>
              <a:headEnd/>
              <a:tailEnd/>
            </a:ln>
          </p:spPr>
          <p:txBody>
            <a:bodyPr wrap="none">
              <a:spAutoFit/>
            </a:bodyPr>
            <a:lstStyle/>
            <a:p>
              <a:r>
                <a:rPr lang="en-US" sz="2000" dirty="0">
                  <a:latin typeface="+mn-lt"/>
                </a:rPr>
                <a:t>Balance Sheet 2: </a:t>
              </a:r>
              <a:r>
                <a:rPr lang="en-US" sz="2000" dirty="0" smtClean="0">
                  <a:latin typeface="+mn-lt"/>
                </a:rPr>
                <a:t>Bank of Vancouver</a:t>
              </a:r>
              <a:endParaRPr lang="en-US" sz="2000" dirty="0">
                <a:latin typeface="+mn-lt"/>
              </a:endParaRPr>
            </a:p>
          </p:txBody>
        </p:sp>
        <p:sp>
          <p:nvSpPr>
            <p:cNvPr id="8201" name="Text Box 15"/>
            <p:cNvSpPr txBox="1">
              <a:spLocks noChangeArrowheads="1"/>
            </p:cNvSpPr>
            <p:nvPr/>
          </p:nvSpPr>
          <p:spPr bwMode="auto">
            <a:xfrm>
              <a:off x="1157288" y="4281488"/>
              <a:ext cx="651140" cy="369332"/>
            </a:xfrm>
            <a:prstGeom prst="rect">
              <a:avLst/>
            </a:prstGeom>
            <a:noFill/>
            <a:ln w="9525">
              <a:noFill/>
              <a:miter lim="800000"/>
              <a:headEnd/>
              <a:tailEnd/>
            </a:ln>
          </p:spPr>
          <p:txBody>
            <a:bodyPr wrap="none">
              <a:spAutoFit/>
            </a:bodyPr>
            <a:lstStyle/>
            <a:p>
              <a:r>
                <a:rPr lang="en-US">
                  <a:solidFill>
                    <a:srgbClr val="0000FF"/>
                  </a:solidFill>
                  <a:latin typeface="+mn-lt"/>
                </a:rPr>
                <a:t>Cash</a:t>
              </a:r>
            </a:p>
          </p:txBody>
        </p:sp>
        <p:sp>
          <p:nvSpPr>
            <p:cNvPr id="8202" name="Text Box 16"/>
            <p:cNvSpPr txBox="1">
              <a:spLocks noChangeArrowheads="1"/>
            </p:cNvSpPr>
            <p:nvPr/>
          </p:nvSpPr>
          <p:spPr bwMode="auto">
            <a:xfrm>
              <a:off x="3379877" y="4281488"/>
              <a:ext cx="942886" cy="369332"/>
            </a:xfrm>
            <a:prstGeom prst="rect">
              <a:avLst/>
            </a:prstGeom>
            <a:noFill/>
            <a:ln w="9525">
              <a:noFill/>
              <a:miter lim="800000"/>
              <a:headEnd/>
              <a:tailEnd/>
            </a:ln>
          </p:spPr>
          <p:txBody>
            <a:bodyPr wrap="none">
              <a:spAutoFit/>
            </a:bodyPr>
            <a:lstStyle/>
            <a:p>
              <a:pPr algn="r"/>
              <a:r>
                <a:rPr lang="en-US">
                  <a:solidFill>
                    <a:srgbClr val="0000FF"/>
                  </a:solidFill>
                  <a:latin typeface="+mn-lt"/>
                </a:rPr>
                <a:t>$10,000</a:t>
              </a:r>
            </a:p>
          </p:txBody>
        </p:sp>
        <p:sp>
          <p:nvSpPr>
            <p:cNvPr id="8203" name="Text Box 17"/>
            <p:cNvSpPr txBox="1">
              <a:spLocks noChangeArrowheads="1"/>
            </p:cNvSpPr>
            <p:nvPr/>
          </p:nvSpPr>
          <p:spPr bwMode="auto">
            <a:xfrm>
              <a:off x="4348163" y="4281488"/>
              <a:ext cx="1440587" cy="369332"/>
            </a:xfrm>
            <a:prstGeom prst="rect">
              <a:avLst/>
            </a:prstGeom>
            <a:noFill/>
            <a:ln w="9525">
              <a:noFill/>
              <a:miter lim="800000"/>
              <a:headEnd/>
              <a:tailEnd/>
            </a:ln>
          </p:spPr>
          <p:txBody>
            <a:bodyPr wrap="none">
              <a:spAutoFit/>
            </a:bodyPr>
            <a:lstStyle/>
            <a:p>
              <a:r>
                <a:rPr lang="en-US" dirty="0" smtClean="0">
                  <a:latin typeface="+mn-lt"/>
                </a:rPr>
                <a:t>Capital Stock</a:t>
              </a:r>
              <a:endParaRPr lang="en-US" dirty="0">
                <a:latin typeface="+mn-lt"/>
              </a:endParaRPr>
            </a:p>
          </p:txBody>
        </p:sp>
        <p:sp>
          <p:nvSpPr>
            <p:cNvPr id="8204" name="Text Box 18"/>
            <p:cNvSpPr txBox="1">
              <a:spLocks noChangeArrowheads="1"/>
            </p:cNvSpPr>
            <p:nvPr/>
          </p:nvSpPr>
          <p:spPr bwMode="auto">
            <a:xfrm>
              <a:off x="6376988" y="4281488"/>
              <a:ext cx="1051057" cy="369332"/>
            </a:xfrm>
            <a:prstGeom prst="rect">
              <a:avLst/>
            </a:prstGeom>
            <a:noFill/>
            <a:ln w="9525">
              <a:noFill/>
              <a:miter lim="800000"/>
              <a:headEnd/>
              <a:tailEnd/>
            </a:ln>
          </p:spPr>
          <p:txBody>
            <a:bodyPr wrap="none">
              <a:spAutoFit/>
            </a:bodyPr>
            <a:lstStyle/>
            <a:p>
              <a:r>
                <a:rPr lang="en-US">
                  <a:latin typeface="+mn-lt"/>
                </a:rPr>
                <a:t>$250,000</a:t>
              </a:r>
            </a:p>
          </p:txBody>
        </p:sp>
        <p:sp>
          <p:nvSpPr>
            <p:cNvPr id="8205" name="Text Box 19"/>
            <p:cNvSpPr txBox="1">
              <a:spLocks noChangeArrowheads="1"/>
            </p:cNvSpPr>
            <p:nvPr/>
          </p:nvSpPr>
          <p:spPr bwMode="auto">
            <a:xfrm>
              <a:off x="1157288" y="4595813"/>
              <a:ext cx="1047750" cy="366712"/>
            </a:xfrm>
            <a:prstGeom prst="rect">
              <a:avLst/>
            </a:prstGeom>
            <a:noFill/>
            <a:ln w="9525">
              <a:noFill/>
              <a:miter lim="800000"/>
              <a:headEnd/>
              <a:tailEnd/>
            </a:ln>
          </p:spPr>
          <p:txBody>
            <a:bodyPr wrap="none">
              <a:spAutoFit/>
            </a:bodyPr>
            <a:lstStyle/>
            <a:p>
              <a:r>
                <a:rPr lang="en-US">
                  <a:solidFill>
                    <a:srgbClr val="0000FF"/>
                  </a:solidFill>
                  <a:latin typeface="+mn-lt"/>
                </a:rPr>
                <a:t>Property</a:t>
              </a:r>
            </a:p>
          </p:txBody>
        </p:sp>
        <p:sp>
          <p:nvSpPr>
            <p:cNvPr id="8206" name="Text Box 20"/>
            <p:cNvSpPr txBox="1">
              <a:spLocks noChangeArrowheads="1"/>
            </p:cNvSpPr>
            <p:nvPr/>
          </p:nvSpPr>
          <p:spPr bwMode="auto">
            <a:xfrm>
              <a:off x="3365450" y="4595813"/>
              <a:ext cx="957313" cy="369332"/>
            </a:xfrm>
            <a:prstGeom prst="rect">
              <a:avLst/>
            </a:prstGeom>
            <a:noFill/>
            <a:ln w="9525">
              <a:noFill/>
              <a:miter lim="800000"/>
              <a:headEnd/>
              <a:tailEnd/>
            </a:ln>
          </p:spPr>
          <p:txBody>
            <a:bodyPr wrap="none">
              <a:spAutoFit/>
            </a:bodyPr>
            <a:lstStyle/>
            <a:p>
              <a:pPr algn="r"/>
              <a:r>
                <a:rPr lang="en-US">
                  <a:solidFill>
                    <a:srgbClr val="0000FF"/>
                  </a:solidFill>
                  <a:latin typeface="+mn-lt"/>
                </a:rPr>
                <a:t>240,000</a:t>
              </a:r>
            </a:p>
          </p:txBody>
        </p:sp>
      </p:grpSp>
      <p:sp>
        <p:nvSpPr>
          <p:cNvPr id="8215"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LO1</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B5E15AB6-4C5C-416D-B5B1-18B4E981B915}" type="slidenum">
              <a:rPr lang="en-US" sz="1400">
                <a:solidFill>
                  <a:schemeClr val="bg1"/>
                </a:solidFill>
                <a:cs typeface="Arial" pitchFamily="34" charset="0"/>
              </a:rPr>
              <a:pPr/>
              <a:t>19</a:t>
            </a:fld>
            <a:endParaRPr lang="en-US" sz="1400">
              <a:solidFill>
                <a:schemeClr val="bg1"/>
              </a:solidFill>
              <a:cs typeface="Arial" pitchFamily="34" charset="0"/>
            </a:endParaRPr>
          </a:p>
        </p:txBody>
      </p:sp>
      <p:sp>
        <p:nvSpPr>
          <p:cNvPr id="24"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19</a:t>
            </a:fld>
            <a:endParaRPr lang="en-US">
              <a:latin typeface="+mj-lt"/>
            </a:endParaRPr>
          </a:p>
        </p:txBody>
      </p:sp>
      <p:sp>
        <p:nvSpPr>
          <p:cNvPr id="25"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
          <p:cNvSpPr>
            <a:spLocks noGrp="1" noChangeArrowheads="1"/>
          </p:cNvSpPr>
          <p:nvPr>
            <p:ph type="title"/>
          </p:nvPr>
        </p:nvSpPr>
        <p:spPr/>
        <p:txBody>
          <a:bodyPr/>
          <a:lstStyle/>
          <a:p>
            <a:pPr eaLnBrk="1" hangingPunct="1"/>
            <a:r>
              <a:rPr lang="en-US" sz="3600" b="1" smtClean="0"/>
              <a:t>A Single Commercial Bank</a:t>
            </a:r>
          </a:p>
        </p:txBody>
      </p:sp>
      <p:sp>
        <p:nvSpPr>
          <p:cNvPr id="9219" name="Rectangle 11"/>
          <p:cNvSpPr>
            <a:spLocks noGrp="1" noChangeArrowheads="1"/>
          </p:cNvSpPr>
          <p:nvPr>
            <p:ph idx="4294967295"/>
          </p:nvPr>
        </p:nvSpPr>
        <p:spPr>
          <a:xfrm>
            <a:off x="838200" y="1676400"/>
            <a:ext cx="7086600" cy="2005013"/>
          </a:xfrm>
        </p:spPr>
        <p:txBody>
          <a:bodyPr>
            <a:noAutofit/>
          </a:bodyPr>
          <a:lstStyle/>
          <a:p>
            <a:pPr algn="ctr" eaLnBrk="1" hangingPunct="1">
              <a:spcBef>
                <a:spcPts val="363"/>
              </a:spcBef>
              <a:buFontTx/>
              <a:buNone/>
            </a:pPr>
            <a:r>
              <a:rPr lang="en-US" sz="2800" u="sng" dirty="0" smtClean="0"/>
              <a:t>Transaction #3</a:t>
            </a:r>
          </a:p>
          <a:p>
            <a:pPr algn="ctr" eaLnBrk="1" hangingPunct="1">
              <a:spcBef>
                <a:spcPts val="363"/>
              </a:spcBef>
              <a:buSzPct val="125000"/>
              <a:buFontTx/>
              <a:buNone/>
            </a:pPr>
            <a:r>
              <a:rPr lang="en-US" sz="2800" dirty="0" smtClean="0"/>
              <a:t>            </a:t>
            </a:r>
            <a:r>
              <a:rPr lang="en-US" sz="2800" dirty="0" smtClean="0"/>
              <a:t>Chartered </a:t>
            </a:r>
            <a:r>
              <a:rPr lang="en-US" sz="2800" dirty="0" smtClean="0"/>
              <a:t>bank functions</a:t>
            </a:r>
          </a:p>
          <a:p>
            <a:pPr marL="966788" lvl="1" indent="-277813" algn="ctr" eaLnBrk="1" hangingPunct="1">
              <a:spcBef>
                <a:spcPts val="363"/>
              </a:spcBef>
              <a:buSzPct val="125000"/>
            </a:pPr>
            <a:r>
              <a:rPr lang="en-US" sz="2400" dirty="0" smtClean="0"/>
              <a:t>Accepting deposits of $100,000</a:t>
            </a:r>
          </a:p>
        </p:txBody>
      </p:sp>
      <p:grpSp>
        <p:nvGrpSpPr>
          <p:cNvPr id="2" name="Group 2"/>
          <p:cNvGrpSpPr>
            <a:grpSpLocks/>
          </p:cNvGrpSpPr>
          <p:nvPr/>
        </p:nvGrpSpPr>
        <p:grpSpPr bwMode="auto">
          <a:xfrm>
            <a:off x="1352550" y="3360738"/>
            <a:ext cx="6327775" cy="2581275"/>
            <a:chOff x="1316" y="2259"/>
            <a:chExt cx="3986" cy="1626"/>
          </a:xfrm>
        </p:grpSpPr>
        <p:grpSp>
          <p:nvGrpSpPr>
            <p:cNvPr id="3" name="Group 3"/>
            <p:cNvGrpSpPr>
              <a:grpSpLocks/>
            </p:cNvGrpSpPr>
            <p:nvPr/>
          </p:nvGrpSpPr>
          <p:grpSpPr bwMode="auto">
            <a:xfrm>
              <a:off x="1316" y="2259"/>
              <a:ext cx="3986" cy="1626"/>
              <a:chOff x="1316" y="2259"/>
              <a:chExt cx="3986" cy="1626"/>
            </a:xfrm>
          </p:grpSpPr>
          <p:sp>
            <p:nvSpPr>
              <p:cNvPr id="9236" name="Line 4"/>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n-lt"/>
                </a:endParaRPr>
              </a:p>
            </p:txBody>
          </p:sp>
          <p:grpSp>
            <p:nvGrpSpPr>
              <p:cNvPr id="4" name="Group 5"/>
              <p:cNvGrpSpPr>
                <a:grpSpLocks/>
              </p:cNvGrpSpPr>
              <p:nvPr/>
            </p:nvGrpSpPr>
            <p:grpSpPr bwMode="auto">
              <a:xfrm>
                <a:off x="1316" y="2259"/>
                <a:ext cx="3986" cy="647"/>
                <a:chOff x="1316" y="2259"/>
                <a:chExt cx="3986" cy="647"/>
              </a:xfrm>
            </p:grpSpPr>
            <p:sp>
              <p:nvSpPr>
                <p:cNvPr id="9238" name="Rectangle 6"/>
                <p:cNvSpPr>
                  <a:spLocks noChangeArrowheads="1"/>
                </p:cNvSpPr>
                <p:nvPr/>
              </p:nvSpPr>
              <p:spPr bwMode="auto">
                <a:xfrm>
                  <a:off x="1317" y="2259"/>
                  <a:ext cx="3980" cy="647"/>
                </a:xfrm>
                <a:prstGeom prst="rect">
                  <a:avLst/>
                </a:prstGeom>
                <a:solidFill>
                  <a:schemeClr val="accent2">
                    <a:lumMod val="40000"/>
                    <a:lumOff val="60000"/>
                  </a:schemeClr>
                </a:solidFill>
                <a:ln w="9525">
                  <a:solidFill>
                    <a:schemeClr val="tx1"/>
                  </a:solidFill>
                  <a:miter lim="800000"/>
                  <a:headEnd/>
                  <a:tailEnd/>
                </a:ln>
              </p:spPr>
              <p:txBody>
                <a:bodyPr wrap="none" anchor="ctr"/>
                <a:lstStyle/>
                <a:p>
                  <a:pPr algn="ctr"/>
                  <a:endParaRPr lang="en-US">
                    <a:latin typeface="+mn-lt"/>
                  </a:endParaRPr>
                </a:p>
              </p:txBody>
            </p:sp>
            <p:sp>
              <p:nvSpPr>
                <p:cNvPr id="9239" name="Line 7"/>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dirty="0">
                    <a:latin typeface="+mn-lt"/>
                  </a:endParaRPr>
                </a:p>
              </p:txBody>
            </p:sp>
          </p:grpSp>
        </p:grpSp>
        <p:sp>
          <p:nvSpPr>
            <p:cNvPr id="9234" name="Text Box 8"/>
            <p:cNvSpPr txBox="1">
              <a:spLocks noChangeArrowheads="1"/>
            </p:cNvSpPr>
            <p:nvPr/>
          </p:nvSpPr>
          <p:spPr bwMode="auto">
            <a:xfrm>
              <a:off x="1402" y="2670"/>
              <a:ext cx="507" cy="233"/>
            </a:xfrm>
            <a:prstGeom prst="rect">
              <a:avLst/>
            </a:prstGeom>
            <a:noFill/>
            <a:ln w="9525">
              <a:noFill/>
              <a:miter lim="800000"/>
              <a:headEnd/>
              <a:tailEnd/>
            </a:ln>
          </p:spPr>
          <p:txBody>
            <a:bodyPr wrap="none">
              <a:spAutoFit/>
            </a:bodyPr>
            <a:lstStyle/>
            <a:p>
              <a:pPr algn="ctr"/>
              <a:r>
                <a:rPr lang="en-US">
                  <a:latin typeface="+mn-lt"/>
                </a:rPr>
                <a:t>Assets</a:t>
              </a:r>
            </a:p>
          </p:txBody>
        </p:sp>
        <p:sp>
          <p:nvSpPr>
            <p:cNvPr id="9235" name="Text Box 9"/>
            <p:cNvSpPr txBox="1">
              <a:spLocks noChangeArrowheads="1"/>
            </p:cNvSpPr>
            <p:nvPr/>
          </p:nvSpPr>
          <p:spPr bwMode="auto">
            <a:xfrm>
              <a:off x="3365" y="2686"/>
              <a:ext cx="1598" cy="233"/>
            </a:xfrm>
            <a:prstGeom prst="rect">
              <a:avLst/>
            </a:prstGeom>
            <a:noFill/>
            <a:ln w="9525">
              <a:noFill/>
              <a:miter lim="800000"/>
              <a:headEnd/>
              <a:tailEnd/>
            </a:ln>
          </p:spPr>
          <p:txBody>
            <a:bodyPr wrap="none">
              <a:spAutoFit/>
            </a:bodyPr>
            <a:lstStyle/>
            <a:p>
              <a:pPr algn="ctr"/>
              <a:r>
                <a:rPr lang="en-US">
                  <a:latin typeface="+mn-lt"/>
                </a:rPr>
                <a:t>Liabilities and Net Worth</a:t>
              </a:r>
            </a:p>
          </p:txBody>
        </p:sp>
      </p:grpSp>
      <p:sp>
        <p:nvSpPr>
          <p:cNvPr id="9223" name="Text Box 13"/>
          <p:cNvSpPr txBox="1">
            <a:spLocks noChangeArrowheads="1"/>
          </p:cNvSpPr>
          <p:nvPr/>
        </p:nvSpPr>
        <p:spPr bwMode="auto">
          <a:xfrm>
            <a:off x="3219360" y="3352800"/>
            <a:ext cx="2743379" cy="461665"/>
          </a:xfrm>
          <a:prstGeom prst="rect">
            <a:avLst/>
          </a:prstGeom>
          <a:noFill/>
          <a:ln w="9525">
            <a:noFill/>
            <a:miter lim="800000"/>
            <a:headEnd/>
            <a:tailEnd/>
          </a:ln>
        </p:spPr>
        <p:txBody>
          <a:bodyPr wrap="none">
            <a:spAutoFit/>
          </a:bodyPr>
          <a:lstStyle/>
          <a:p>
            <a:pPr algn="ctr"/>
            <a:r>
              <a:rPr lang="en-US" sz="2400" b="1" dirty="0">
                <a:latin typeface="+mj-lt"/>
              </a:rPr>
              <a:t>Accepting Deposits</a:t>
            </a:r>
          </a:p>
        </p:txBody>
      </p:sp>
      <p:sp>
        <p:nvSpPr>
          <p:cNvPr id="9224" name="Text Box 14"/>
          <p:cNvSpPr txBox="1">
            <a:spLocks noChangeArrowheads="1"/>
          </p:cNvSpPr>
          <p:nvPr/>
        </p:nvSpPr>
        <p:spPr bwMode="auto">
          <a:xfrm>
            <a:off x="2580954" y="3711575"/>
            <a:ext cx="3947171" cy="400110"/>
          </a:xfrm>
          <a:prstGeom prst="rect">
            <a:avLst/>
          </a:prstGeom>
          <a:noFill/>
          <a:ln w="9525">
            <a:noFill/>
            <a:miter lim="800000"/>
            <a:headEnd/>
            <a:tailEnd/>
          </a:ln>
        </p:spPr>
        <p:txBody>
          <a:bodyPr wrap="none">
            <a:spAutoFit/>
          </a:bodyPr>
          <a:lstStyle/>
          <a:p>
            <a:pPr algn="ctr"/>
            <a:r>
              <a:rPr lang="en-US" sz="2000" dirty="0">
                <a:latin typeface="+mj-lt"/>
              </a:rPr>
              <a:t>Balance Sheet 3: </a:t>
            </a:r>
            <a:r>
              <a:rPr lang="en-US" sz="2000" dirty="0" smtClean="0">
                <a:latin typeface="+mj-lt"/>
              </a:rPr>
              <a:t>Bank of Vancouver</a:t>
            </a:r>
            <a:endParaRPr lang="en-US" sz="2000" dirty="0">
              <a:latin typeface="+mj-lt"/>
            </a:endParaRPr>
          </a:p>
        </p:txBody>
      </p:sp>
      <p:sp>
        <p:nvSpPr>
          <p:cNvPr id="9225" name="Text Box 15"/>
          <p:cNvSpPr txBox="1">
            <a:spLocks noChangeArrowheads="1"/>
          </p:cNvSpPr>
          <p:nvPr/>
        </p:nvSpPr>
        <p:spPr bwMode="auto">
          <a:xfrm>
            <a:off x="1546093" y="4556125"/>
            <a:ext cx="651140" cy="369332"/>
          </a:xfrm>
          <a:prstGeom prst="rect">
            <a:avLst/>
          </a:prstGeom>
          <a:noFill/>
          <a:ln w="9525">
            <a:noFill/>
            <a:miter lim="800000"/>
            <a:headEnd/>
            <a:tailEnd/>
          </a:ln>
        </p:spPr>
        <p:txBody>
          <a:bodyPr wrap="none">
            <a:spAutoFit/>
          </a:bodyPr>
          <a:lstStyle/>
          <a:p>
            <a:pPr algn="ctr"/>
            <a:r>
              <a:rPr lang="en-US" dirty="0">
                <a:solidFill>
                  <a:srgbClr val="0000FF"/>
                </a:solidFill>
                <a:latin typeface="+mn-lt"/>
              </a:rPr>
              <a:t>Cash</a:t>
            </a:r>
          </a:p>
        </p:txBody>
      </p:sp>
      <p:sp>
        <p:nvSpPr>
          <p:cNvPr id="9226" name="Text Box 16"/>
          <p:cNvSpPr txBox="1">
            <a:spLocks noChangeArrowheads="1"/>
          </p:cNvSpPr>
          <p:nvPr/>
        </p:nvSpPr>
        <p:spPr bwMode="auto">
          <a:xfrm>
            <a:off x="3459497" y="4568825"/>
            <a:ext cx="1047082" cy="369332"/>
          </a:xfrm>
          <a:prstGeom prst="rect">
            <a:avLst/>
          </a:prstGeom>
          <a:noFill/>
          <a:ln w="9525">
            <a:noFill/>
            <a:miter lim="800000"/>
            <a:headEnd/>
            <a:tailEnd/>
          </a:ln>
        </p:spPr>
        <p:txBody>
          <a:bodyPr wrap="none">
            <a:spAutoFit/>
          </a:bodyPr>
          <a:lstStyle/>
          <a:p>
            <a:pPr algn="ctr"/>
            <a:r>
              <a:rPr lang="en-US">
                <a:solidFill>
                  <a:srgbClr val="0000FF"/>
                </a:solidFill>
                <a:latin typeface="+mn-lt"/>
              </a:rPr>
              <a:t>$110,000</a:t>
            </a:r>
          </a:p>
        </p:txBody>
      </p:sp>
      <p:sp>
        <p:nvSpPr>
          <p:cNvPr id="9227" name="Text Box 17"/>
          <p:cNvSpPr txBox="1">
            <a:spLocks noChangeArrowheads="1"/>
          </p:cNvSpPr>
          <p:nvPr/>
        </p:nvSpPr>
        <p:spPr bwMode="auto">
          <a:xfrm>
            <a:off x="4572000" y="4505325"/>
            <a:ext cx="1828799" cy="646331"/>
          </a:xfrm>
          <a:prstGeom prst="rect">
            <a:avLst/>
          </a:prstGeom>
          <a:noFill/>
          <a:ln w="9525">
            <a:noFill/>
            <a:miter lim="800000"/>
            <a:headEnd/>
            <a:tailEnd/>
          </a:ln>
        </p:spPr>
        <p:txBody>
          <a:bodyPr wrap="square">
            <a:spAutoFit/>
          </a:bodyPr>
          <a:lstStyle/>
          <a:p>
            <a:pPr algn="ctr"/>
            <a:r>
              <a:rPr lang="en-US" dirty="0" smtClean="0">
                <a:solidFill>
                  <a:srgbClr val="0000FF"/>
                </a:solidFill>
                <a:latin typeface="+mn-lt"/>
              </a:rPr>
              <a:t>Demand deposits</a:t>
            </a:r>
            <a:endParaRPr lang="en-US" dirty="0">
              <a:solidFill>
                <a:srgbClr val="0000FF"/>
              </a:solidFill>
              <a:latin typeface="+mn-lt"/>
            </a:endParaRPr>
          </a:p>
        </p:txBody>
      </p:sp>
      <p:sp>
        <p:nvSpPr>
          <p:cNvPr id="9228" name="Text Box 18"/>
          <p:cNvSpPr txBox="1">
            <a:spLocks noChangeArrowheads="1"/>
          </p:cNvSpPr>
          <p:nvPr/>
        </p:nvSpPr>
        <p:spPr bwMode="auto">
          <a:xfrm>
            <a:off x="6693958" y="4784725"/>
            <a:ext cx="1061509" cy="369332"/>
          </a:xfrm>
          <a:prstGeom prst="rect">
            <a:avLst/>
          </a:prstGeom>
          <a:noFill/>
          <a:ln w="9525">
            <a:noFill/>
            <a:miter lim="800000"/>
            <a:headEnd/>
            <a:tailEnd/>
          </a:ln>
        </p:spPr>
        <p:txBody>
          <a:bodyPr wrap="none">
            <a:spAutoFit/>
          </a:bodyPr>
          <a:lstStyle/>
          <a:p>
            <a:pPr algn="ctr"/>
            <a:r>
              <a:rPr lang="en-US">
                <a:solidFill>
                  <a:srgbClr val="0000FF"/>
                </a:solidFill>
                <a:latin typeface="+mn-lt"/>
              </a:rPr>
              <a:t>$100,000</a:t>
            </a:r>
          </a:p>
        </p:txBody>
      </p:sp>
      <p:sp>
        <p:nvSpPr>
          <p:cNvPr id="9229" name="Text Box 19"/>
          <p:cNvSpPr txBox="1">
            <a:spLocks noChangeArrowheads="1"/>
          </p:cNvSpPr>
          <p:nvPr/>
        </p:nvSpPr>
        <p:spPr bwMode="auto">
          <a:xfrm>
            <a:off x="1512888" y="4908550"/>
            <a:ext cx="1047750" cy="366713"/>
          </a:xfrm>
          <a:prstGeom prst="rect">
            <a:avLst/>
          </a:prstGeom>
          <a:noFill/>
          <a:ln w="9525">
            <a:noFill/>
            <a:miter lim="800000"/>
            <a:headEnd/>
            <a:tailEnd/>
          </a:ln>
        </p:spPr>
        <p:txBody>
          <a:bodyPr wrap="none">
            <a:spAutoFit/>
          </a:bodyPr>
          <a:lstStyle/>
          <a:p>
            <a:pPr algn="ctr"/>
            <a:r>
              <a:rPr lang="en-US">
                <a:latin typeface="+mn-lt"/>
              </a:rPr>
              <a:t>Property</a:t>
            </a:r>
          </a:p>
        </p:txBody>
      </p:sp>
      <p:sp>
        <p:nvSpPr>
          <p:cNvPr id="9230" name="Text Box 20"/>
          <p:cNvSpPr txBox="1">
            <a:spLocks noChangeArrowheads="1"/>
          </p:cNvSpPr>
          <p:nvPr/>
        </p:nvSpPr>
        <p:spPr bwMode="auto">
          <a:xfrm>
            <a:off x="3593281" y="4933950"/>
            <a:ext cx="957313" cy="369332"/>
          </a:xfrm>
          <a:prstGeom prst="rect">
            <a:avLst/>
          </a:prstGeom>
          <a:noFill/>
          <a:ln w="9525">
            <a:noFill/>
            <a:miter lim="800000"/>
            <a:headEnd/>
            <a:tailEnd/>
          </a:ln>
        </p:spPr>
        <p:txBody>
          <a:bodyPr wrap="none">
            <a:spAutoFit/>
          </a:bodyPr>
          <a:lstStyle/>
          <a:p>
            <a:pPr algn="ctr"/>
            <a:r>
              <a:rPr lang="en-US">
                <a:latin typeface="+mn-lt"/>
              </a:rPr>
              <a:t>240,000</a:t>
            </a:r>
          </a:p>
        </p:txBody>
      </p:sp>
      <p:sp>
        <p:nvSpPr>
          <p:cNvPr id="9231" name="Text Box 21"/>
          <p:cNvSpPr txBox="1">
            <a:spLocks noChangeArrowheads="1"/>
          </p:cNvSpPr>
          <p:nvPr/>
        </p:nvSpPr>
        <p:spPr bwMode="auto">
          <a:xfrm>
            <a:off x="4818498" y="5092700"/>
            <a:ext cx="1440587" cy="369332"/>
          </a:xfrm>
          <a:prstGeom prst="rect">
            <a:avLst/>
          </a:prstGeom>
          <a:noFill/>
          <a:ln w="9525">
            <a:noFill/>
            <a:miter lim="800000"/>
            <a:headEnd/>
            <a:tailEnd/>
          </a:ln>
        </p:spPr>
        <p:txBody>
          <a:bodyPr wrap="none">
            <a:spAutoFit/>
          </a:bodyPr>
          <a:lstStyle/>
          <a:p>
            <a:pPr algn="ctr"/>
            <a:r>
              <a:rPr lang="en-US" dirty="0" smtClean="0">
                <a:latin typeface="+mn-lt"/>
              </a:rPr>
              <a:t>Capital Stock</a:t>
            </a:r>
            <a:endParaRPr lang="en-US" dirty="0">
              <a:latin typeface="+mn-lt"/>
            </a:endParaRPr>
          </a:p>
        </p:txBody>
      </p:sp>
      <p:sp>
        <p:nvSpPr>
          <p:cNvPr id="9232" name="Text Box 22"/>
          <p:cNvSpPr txBox="1">
            <a:spLocks noChangeArrowheads="1"/>
          </p:cNvSpPr>
          <p:nvPr/>
        </p:nvSpPr>
        <p:spPr bwMode="auto">
          <a:xfrm>
            <a:off x="6819174" y="5094288"/>
            <a:ext cx="938077" cy="369332"/>
          </a:xfrm>
          <a:prstGeom prst="rect">
            <a:avLst/>
          </a:prstGeom>
          <a:noFill/>
          <a:ln w="9525">
            <a:noFill/>
            <a:miter lim="800000"/>
            <a:headEnd/>
            <a:tailEnd/>
          </a:ln>
        </p:spPr>
        <p:txBody>
          <a:bodyPr wrap="none">
            <a:spAutoFit/>
          </a:bodyPr>
          <a:lstStyle/>
          <a:p>
            <a:pPr algn="ctr"/>
            <a:r>
              <a:rPr lang="en-US">
                <a:latin typeface="+mn-lt"/>
              </a:rPr>
              <a:t>250,000</a:t>
            </a:r>
          </a:p>
        </p:txBody>
      </p:sp>
      <p:sp>
        <p:nvSpPr>
          <p:cNvPr id="9241"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LO1</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31386050-6108-42D3-910A-58965C4C1D7D}" type="slidenum">
              <a:rPr lang="en-US" sz="1400">
                <a:solidFill>
                  <a:schemeClr val="bg1"/>
                </a:solidFill>
                <a:cs typeface="Arial" pitchFamily="34" charset="0"/>
              </a:rPr>
              <a:pPr/>
              <a:t>20</a:t>
            </a:fld>
            <a:endParaRPr lang="en-US" sz="1400">
              <a:solidFill>
                <a:schemeClr val="bg1"/>
              </a:solidFill>
              <a:cs typeface="Arial" pitchFamily="34" charset="0"/>
            </a:endParaRPr>
          </a:p>
        </p:txBody>
      </p:sp>
      <p:sp>
        <p:nvSpPr>
          <p:cNvPr id="2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20</a:t>
            </a:fld>
            <a:endParaRPr lang="en-US">
              <a:latin typeface="+mj-lt"/>
            </a:endParaRPr>
          </a:p>
        </p:txBody>
      </p:sp>
      <p:sp>
        <p:nvSpPr>
          <p:cNvPr id="2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9219">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2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2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2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23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23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23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9227"/>
                                        </p:tgtEl>
                                        <p:attrNameLst>
                                          <p:attrName>style.visibility</p:attrName>
                                        </p:attrNameLst>
                                      </p:cBhvr>
                                      <p:to>
                                        <p:strVal val="visible"/>
                                      </p:to>
                                    </p:set>
                                    <p:animEffect transition="in" filter="wipe(left)">
                                      <p:cBhvr>
                                        <p:cTn id="33" dur="500"/>
                                        <p:tgtEl>
                                          <p:spTgt spid="9227"/>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9228"/>
                                        </p:tgtEl>
                                        <p:attrNameLst>
                                          <p:attrName>style.visibility</p:attrName>
                                        </p:attrNameLst>
                                      </p:cBhvr>
                                      <p:to>
                                        <p:strVal val="visible"/>
                                      </p:to>
                                    </p:set>
                                    <p:animEffect transition="in" filter="wipe(left)">
                                      <p:cBhvr>
                                        <p:cTn id="37" dur="500"/>
                                        <p:tgtEl>
                                          <p:spTgt spid="9228"/>
                                        </p:tgtEl>
                                      </p:cBhvr>
                                    </p:animEffect>
                                  </p:childTnLst>
                                </p:cTn>
                              </p:par>
                            </p:childTnLst>
                          </p:cTn>
                        </p:par>
                        <p:par>
                          <p:cTn id="38" fill="hold">
                            <p:stCondLst>
                              <p:cond delay="1000"/>
                            </p:stCondLst>
                            <p:childTnLst>
                              <p:par>
                                <p:cTn id="39" presetID="22" presetClass="entr" presetSubtype="8" fill="hold" grpId="0" nodeType="afterEffect">
                                  <p:stCondLst>
                                    <p:cond delay="0"/>
                                  </p:stCondLst>
                                  <p:childTnLst>
                                    <p:set>
                                      <p:cBhvr>
                                        <p:cTn id="40" dur="1" fill="hold">
                                          <p:stCondLst>
                                            <p:cond delay="0"/>
                                          </p:stCondLst>
                                        </p:cTn>
                                        <p:tgtEl>
                                          <p:spTgt spid="9225"/>
                                        </p:tgtEl>
                                        <p:attrNameLst>
                                          <p:attrName>style.visibility</p:attrName>
                                        </p:attrNameLst>
                                      </p:cBhvr>
                                      <p:to>
                                        <p:strVal val="visible"/>
                                      </p:to>
                                    </p:set>
                                    <p:animEffect transition="in" filter="wipe(left)">
                                      <p:cBhvr>
                                        <p:cTn id="41" dur="500"/>
                                        <p:tgtEl>
                                          <p:spTgt spid="9225"/>
                                        </p:tgtEl>
                                      </p:cBhvr>
                                    </p:animEffect>
                                  </p:childTnLst>
                                </p:cTn>
                              </p:par>
                            </p:childTnLst>
                          </p:cTn>
                        </p:par>
                        <p:par>
                          <p:cTn id="42" fill="hold">
                            <p:stCondLst>
                              <p:cond delay="1500"/>
                            </p:stCondLst>
                            <p:childTnLst>
                              <p:par>
                                <p:cTn id="43" presetID="22" presetClass="entr" presetSubtype="8" fill="hold" grpId="0" nodeType="afterEffect">
                                  <p:stCondLst>
                                    <p:cond delay="0"/>
                                  </p:stCondLst>
                                  <p:childTnLst>
                                    <p:set>
                                      <p:cBhvr>
                                        <p:cTn id="44" dur="1" fill="hold">
                                          <p:stCondLst>
                                            <p:cond delay="0"/>
                                          </p:stCondLst>
                                        </p:cTn>
                                        <p:tgtEl>
                                          <p:spTgt spid="9226"/>
                                        </p:tgtEl>
                                        <p:attrNameLst>
                                          <p:attrName>style.visibility</p:attrName>
                                        </p:attrNameLst>
                                      </p:cBhvr>
                                      <p:to>
                                        <p:strVal val="visible"/>
                                      </p:to>
                                    </p:set>
                                    <p:animEffect transition="in" filter="wipe(left)">
                                      <p:cBhvr>
                                        <p:cTn id="45"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uiExpand="1" build="p"/>
      <p:bldP spid="9223" grpId="0"/>
      <p:bldP spid="9224" grpId="0"/>
      <p:bldP spid="9225" grpId="0"/>
      <p:bldP spid="9226" grpId="0"/>
      <p:bldP spid="9227" grpId="0"/>
      <p:bldP spid="9228" grpId="0"/>
      <p:bldP spid="9229" grpId="0"/>
      <p:bldP spid="9230" grpId="0"/>
      <p:bldP spid="9231" grpId="0"/>
      <p:bldP spid="92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0"/>
          <p:cNvSpPr>
            <a:spLocks noGrp="1" noChangeArrowheads="1"/>
          </p:cNvSpPr>
          <p:nvPr>
            <p:ph type="title"/>
          </p:nvPr>
        </p:nvSpPr>
        <p:spPr/>
        <p:txBody>
          <a:bodyPr/>
          <a:lstStyle/>
          <a:p>
            <a:pPr eaLnBrk="1" hangingPunct="1"/>
            <a:r>
              <a:rPr lang="en-US" sz="3600" b="1" dirty="0" smtClean="0"/>
              <a:t>A Single </a:t>
            </a:r>
            <a:r>
              <a:rPr lang="en-US" sz="3600" b="1" dirty="0" err="1" smtClean="0"/>
              <a:t>CharteredBank</a:t>
            </a:r>
            <a:endParaRPr lang="en-US" sz="3600" b="1" dirty="0" smtClean="0"/>
          </a:p>
        </p:txBody>
      </p:sp>
      <p:sp>
        <p:nvSpPr>
          <p:cNvPr id="10243" name="Rectangle 11"/>
          <p:cNvSpPr>
            <a:spLocks noGrp="1" noChangeArrowheads="1"/>
          </p:cNvSpPr>
          <p:nvPr>
            <p:ph idx="4294967295"/>
          </p:nvPr>
        </p:nvSpPr>
        <p:spPr>
          <a:xfrm>
            <a:off x="603250" y="1741487"/>
            <a:ext cx="8235950" cy="3363913"/>
          </a:xfrm>
        </p:spPr>
        <p:txBody>
          <a:bodyPr>
            <a:normAutofit/>
          </a:bodyPr>
          <a:lstStyle/>
          <a:p>
            <a:pPr marL="0" indent="0" algn="ctr" eaLnBrk="1" hangingPunct="1">
              <a:spcBef>
                <a:spcPts val="600"/>
              </a:spcBef>
              <a:buSzPct val="125000"/>
              <a:buFontTx/>
              <a:buNone/>
            </a:pPr>
            <a:r>
              <a:rPr lang="en-US" dirty="0" smtClean="0"/>
              <a:t>Depositing reserves in the Bank of Canada</a:t>
            </a:r>
          </a:p>
          <a:p>
            <a:pPr marL="1206500" lvl="1" indent="-292100" eaLnBrk="1" hangingPunct="1">
              <a:spcBef>
                <a:spcPts val="600"/>
              </a:spcBef>
              <a:buSzPct val="125000"/>
            </a:pPr>
            <a:r>
              <a:rPr lang="en-US" dirty="0" smtClean="0"/>
              <a:t>Desired reserves</a:t>
            </a:r>
          </a:p>
          <a:p>
            <a:pPr marL="1206500" lvl="1" indent="-292100" eaLnBrk="1" hangingPunct="1">
              <a:spcBef>
                <a:spcPts val="600"/>
              </a:spcBef>
              <a:buSzPct val="125000"/>
            </a:pPr>
            <a:r>
              <a:rPr lang="en-US" dirty="0" smtClean="0"/>
              <a:t>Desired reserve ratio</a:t>
            </a:r>
          </a:p>
        </p:txBody>
      </p:sp>
      <p:sp>
        <p:nvSpPr>
          <p:cNvPr id="10245" name="TextBox 9"/>
          <p:cNvSpPr txBox="1">
            <a:spLocks noChangeArrowheads="1"/>
          </p:cNvSpPr>
          <p:nvPr/>
        </p:nvSpPr>
        <p:spPr bwMode="auto">
          <a:xfrm>
            <a:off x="0" y="6577013"/>
            <a:ext cx="727075" cy="276225"/>
          </a:xfrm>
          <a:prstGeom prst="rect">
            <a:avLst/>
          </a:prstGeom>
          <a:noFill/>
          <a:ln w="9525">
            <a:noFill/>
            <a:miter lim="800000"/>
            <a:headEnd/>
            <a:tailEnd/>
          </a:ln>
        </p:spPr>
        <p:txBody>
          <a:bodyPr>
            <a:spAutoFit/>
          </a:bodyPr>
          <a:lstStyle/>
          <a:p>
            <a:r>
              <a:rPr lang="en-US" sz="1200" b="1">
                <a:solidFill>
                  <a:schemeClr val="bg1"/>
                </a:solidFill>
              </a:rPr>
              <a:t>LO2</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5D20E4B9-D377-4C80-8CAB-821A93FA0261}" type="slidenum">
              <a:rPr lang="en-US" sz="1400">
                <a:solidFill>
                  <a:schemeClr val="bg1"/>
                </a:solidFill>
                <a:cs typeface="Arial" pitchFamily="34" charset="0"/>
              </a:rPr>
              <a:pPr/>
              <a:t>21</a:t>
            </a:fld>
            <a:endParaRPr lang="en-US" sz="1400">
              <a:solidFill>
                <a:schemeClr val="bg1"/>
              </a:solidFill>
              <a:cs typeface="Arial" pitchFamily="34" charset="0"/>
            </a:endParaRPr>
          </a:p>
        </p:txBody>
      </p:sp>
      <p:sp>
        <p:nvSpPr>
          <p:cNvPr id="5427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CA"/>
          </a:p>
        </p:txBody>
      </p:sp>
      <p:grpSp>
        <p:nvGrpSpPr>
          <p:cNvPr id="14" name="Group 28"/>
          <p:cNvGrpSpPr>
            <a:grpSpLocks/>
          </p:cNvGrpSpPr>
          <p:nvPr/>
        </p:nvGrpSpPr>
        <p:grpSpPr bwMode="auto">
          <a:xfrm>
            <a:off x="536576" y="3581400"/>
            <a:ext cx="7040564" cy="1885950"/>
            <a:chOff x="1009" y="2419"/>
            <a:chExt cx="4435" cy="1188"/>
          </a:xfrm>
        </p:grpSpPr>
        <p:sp>
          <p:nvSpPr>
            <p:cNvPr id="15" name="Text Box 23"/>
            <p:cNvSpPr txBox="1">
              <a:spLocks noChangeArrowheads="1"/>
            </p:cNvSpPr>
            <p:nvPr/>
          </p:nvSpPr>
          <p:spPr bwMode="auto">
            <a:xfrm>
              <a:off x="1009" y="2710"/>
              <a:ext cx="1459" cy="562"/>
            </a:xfrm>
            <a:prstGeom prst="rect">
              <a:avLst/>
            </a:prstGeom>
            <a:noFill/>
            <a:ln w="9525">
              <a:noFill/>
              <a:miter lim="800000"/>
              <a:headEnd/>
              <a:tailEnd/>
            </a:ln>
          </p:spPr>
          <p:txBody>
            <a:bodyPr wrap="none">
              <a:spAutoFit/>
            </a:bodyPr>
            <a:lstStyle/>
            <a:p>
              <a:pPr algn="ctr"/>
              <a:r>
                <a:rPr lang="en-US" sz="2600" dirty="0" smtClean="0">
                  <a:latin typeface="+mn-lt"/>
                </a:rPr>
                <a:t>Desired reserve</a:t>
              </a:r>
              <a:endParaRPr lang="en-US" sz="2600" dirty="0">
                <a:latin typeface="+mn-lt"/>
              </a:endParaRPr>
            </a:p>
            <a:p>
              <a:pPr algn="ctr"/>
              <a:r>
                <a:rPr lang="en-US" sz="2600" dirty="0">
                  <a:latin typeface="+mn-lt"/>
                </a:rPr>
                <a:t>ratio</a:t>
              </a:r>
            </a:p>
          </p:txBody>
        </p:sp>
        <p:sp>
          <p:nvSpPr>
            <p:cNvPr id="16" name="Text Box 24"/>
            <p:cNvSpPr txBox="1">
              <a:spLocks noChangeArrowheads="1"/>
            </p:cNvSpPr>
            <p:nvPr/>
          </p:nvSpPr>
          <p:spPr bwMode="auto">
            <a:xfrm>
              <a:off x="2323" y="2820"/>
              <a:ext cx="270" cy="407"/>
            </a:xfrm>
            <a:prstGeom prst="rect">
              <a:avLst/>
            </a:prstGeom>
            <a:noFill/>
            <a:ln w="9525">
              <a:noFill/>
              <a:miter lim="800000"/>
              <a:headEnd/>
              <a:tailEnd/>
            </a:ln>
          </p:spPr>
          <p:txBody>
            <a:bodyPr wrap="none">
              <a:spAutoFit/>
            </a:bodyPr>
            <a:lstStyle/>
            <a:p>
              <a:r>
                <a:rPr lang="en-US" sz="3600">
                  <a:latin typeface="+mn-lt"/>
                </a:rPr>
                <a:t>=</a:t>
              </a:r>
            </a:p>
          </p:txBody>
        </p:sp>
        <p:sp>
          <p:nvSpPr>
            <p:cNvPr id="17" name="Line 25"/>
            <p:cNvSpPr>
              <a:spLocks noChangeShapeType="1"/>
            </p:cNvSpPr>
            <p:nvPr/>
          </p:nvSpPr>
          <p:spPr bwMode="auto">
            <a:xfrm>
              <a:off x="2672" y="3027"/>
              <a:ext cx="2772" cy="0"/>
            </a:xfrm>
            <a:prstGeom prst="line">
              <a:avLst/>
            </a:prstGeom>
            <a:noFill/>
            <a:ln w="38100">
              <a:solidFill>
                <a:schemeClr val="tx1"/>
              </a:solidFill>
              <a:round/>
              <a:headEnd/>
              <a:tailEnd/>
            </a:ln>
          </p:spPr>
          <p:txBody>
            <a:bodyPr/>
            <a:lstStyle/>
            <a:p>
              <a:endParaRPr lang="en-CA">
                <a:latin typeface="+mn-lt"/>
              </a:endParaRPr>
            </a:p>
          </p:txBody>
        </p:sp>
        <p:sp>
          <p:nvSpPr>
            <p:cNvPr id="18" name="Text Box 26"/>
            <p:cNvSpPr txBox="1">
              <a:spLocks noChangeArrowheads="1"/>
            </p:cNvSpPr>
            <p:nvPr/>
          </p:nvSpPr>
          <p:spPr bwMode="auto">
            <a:xfrm>
              <a:off x="3217" y="2419"/>
              <a:ext cx="1544" cy="562"/>
            </a:xfrm>
            <a:prstGeom prst="rect">
              <a:avLst/>
            </a:prstGeom>
            <a:noFill/>
            <a:ln w="9525">
              <a:noFill/>
              <a:miter lim="800000"/>
              <a:headEnd/>
              <a:tailEnd/>
            </a:ln>
          </p:spPr>
          <p:txBody>
            <a:bodyPr wrap="none">
              <a:spAutoFit/>
            </a:bodyPr>
            <a:lstStyle/>
            <a:p>
              <a:pPr algn="ctr"/>
              <a:r>
                <a:rPr lang="en-US" sz="2600" dirty="0" smtClean="0">
                  <a:latin typeface="+mn-lt"/>
                </a:rPr>
                <a:t>Charted </a:t>
              </a:r>
              <a:r>
                <a:rPr lang="en-US" sz="2600" dirty="0">
                  <a:latin typeface="+mn-lt"/>
                </a:rPr>
                <a:t>bank’s</a:t>
              </a:r>
            </a:p>
            <a:p>
              <a:pPr algn="ctr"/>
              <a:r>
                <a:rPr lang="en-US" sz="2600" dirty="0" smtClean="0">
                  <a:latin typeface="+mn-lt"/>
                </a:rPr>
                <a:t>Desired </a:t>
              </a:r>
              <a:r>
                <a:rPr lang="en-US" sz="2600" dirty="0">
                  <a:latin typeface="+mn-lt"/>
                </a:rPr>
                <a:t>reserves</a:t>
              </a:r>
            </a:p>
          </p:txBody>
        </p:sp>
        <p:sp>
          <p:nvSpPr>
            <p:cNvPr id="19" name="Text Box 27"/>
            <p:cNvSpPr txBox="1">
              <a:spLocks noChangeArrowheads="1"/>
            </p:cNvSpPr>
            <p:nvPr/>
          </p:nvSpPr>
          <p:spPr bwMode="auto">
            <a:xfrm>
              <a:off x="2960" y="3045"/>
              <a:ext cx="2357" cy="562"/>
            </a:xfrm>
            <a:prstGeom prst="rect">
              <a:avLst/>
            </a:prstGeom>
            <a:noFill/>
            <a:ln w="9525">
              <a:noFill/>
              <a:miter lim="800000"/>
              <a:headEnd/>
              <a:tailEnd/>
            </a:ln>
          </p:spPr>
          <p:txBody>
            <a:bodyPr wrap="none">
              <a:spAutoFit/>
            </a:bodyPr>
            <a:lstStyle/>
            <a:p>
              <a:pPr algn="ctr"/>
              <a:r>
                <a:rPr lang="en-US" sz="2600" dirty="0" smtClean="0">
                  <a:latin typeface="+mn-lt"/>
                </a:rPr>
                <a:t>Charted </a:t>
              </a:r>
              <a:r>
                <a:rPr lang="en-US" sz="2600" dirty="0">
                  <a:latin typeface="+mn-lt"/>
                </a:rPr>
                <a:t>bank’s</a:t>
              </a:r>
            </a:p>
            <a:p>
              <a:pPr algn="ctr"/>
              <a:r>
                <a:rPr lang="en-US" sz="2600" dirty="0" smtClean="0">
                  <a:latin typeface="+mn-lt"/>
                </a:rPr>
                <a:t>demand-deposit </a:t>
              </a:r>
              <a:r>
                <a:rPr lang="en-US" sz="2600" dirty="0">
                  <a:latin typeface="+mn-lt"/>
                </a:rPr>
                <a:t>liabilities</a:t>
              </a:r>
            </a:p>
          </p:txBody>
        </p:sp>
      </p:grpSp>
      <p:sp>
        <p:nvSpPr>
          <p:cNvPr id="21"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21</a:t>
            </a:fld>
            <a:endParaRPr lang="en-US">
              <a:latin typeface="+mj-lt"/>
            </a:endParaRPr>
          </a:p>
        </p:txBody>
      </p:sp>
      <p:sp>
        <p:nvSpPr>
          <p:cNvPr id="22"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Cash Reserves</a:t>
            </a:r>
            <a:endParaRPr lang="en-CA" dirty="0"/>
          </a:p>
        </p:txBody>
      </p:sp>
      <p:sp>
        <p:nvSpPr>
          <p:cNvPr id="4" name="Content Placeholder 3"/>
          <p:cNvSpPr>
            <a:spLocks noGrp="1"/>
          </p:cNvSpPr>
          <p:nvPr>
            <p:ph idx="1"/>
          </p:nvPr>
        </p:nvSpPr>
        <p:spPr/>
        <p:txBody>
          <a:bodyPr>
            <a:normAutofit fontScale="92500"/>
          </a:bodyPr>
          <a:lstStyle/>
          <a:p>
            <a:r>
              <a:rPr lang="en-CA" dirty="0" smtClean="0"/>
              <a:t>Excess reserves</a:t>
            </a:r>
          </a:p>
          <a:p>
            <a:pPr lvl="1"/>
            <a:r>
              <a:rPr lang="en-CA" dirty="0" smtClean="0"/>
              <a:t>Actual reserves - required reserves</a:t>
            </a:r>
          </a:p>
          <a:p>
            <a:r>
              <a:rPr lang="en-CA" dirty="0" smtClean="0"/>
              <a:t>Desired reserves</a:t>
            </a:r>
          </a:p>
          <a:p>
            <a:pPr lvl="1"/>
            <a:r>
              <a:rPr lang="en-CA" dirty="0" smtClean="0"/>
              <a:t>Demand deposits x  desired reserve ratio</a:t>
            </a:r>
          </a:p>
          <a:p>
            <a:r>
              <a:rPr lang="en-CA" dirty="0" smtClean="0"/>
              <a:t>Example:</a:t>
            </a:r>
          </a:p>
          <a:p>
            <a:pPr lvl="1"/>
            <a:r>
              <a:rPr lang="en-CA" dirty="0" smtClean="0"/>
              <a:t>Demand deposits $100,000, actual reserves 110,000</a:t>
            </a:r>
          </a:p>
          <a:p>
            <a:pPr lvl="1"/>
            <a:r>
              <a:rPr lang="en-CA" dirty="0" smtClean="0"/>
              <a:t>Reserve ratio 20%</a:t>
            </a:r>
          </a:p>
          <a:p>
            <a:pPr lvl="1"/>
            <a:r>
              <a:rPr lang="en-CA" dirty="0" smtClean="0"/>
              <a:t>Excess reserves = $110,000 – ($100,000 x 20%) </a:t>
            </a:r>
          </a:p>
          <a:p>
            <a:pPr lvl="1">
              <a:buNone/>
            </a:pPr>
            <a:r>
              <a:rPr lang="en-CA" dirty="0" smtClean="0"/>
              <a:t>= 90,000</a:t>
            </a:r>
          </a:p>
          <a:p>
            <a:endParaRPr lang="en-CA" dirty="0"/>
          </a:p>
        </p:txBody>
      </p:sp>
      <p:sp>
        <p:nvSpPr>
          <p:cNvPr id="6"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22</a:t>
            </a:fld>
            <a:endParaRPr lang="en-US">
              <a:latin typeface="+mj-lt"/>
            </a:endParaRPr>
          </a:p>
        </p:txBody>
      </p:sp>
      <p:sp>
        <p:nvSpPr>
          <p:cNvPr id="7"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
          <p:cNvSpPr>
            <a:spLocks noGrp="1" noChangeArrowheads="1"/>
          </p:cNvSpPr>
          <p:nvPr>
            <p:ph type="title"/>
          </p:nvPr>
        </p:nvSpPr>
        <p:spPr/>
        <p:txBody>
          <a:bodyPr/>
          <a:lstStyle/>
          <a:p>
            <a:pPr eaLnBrk="1" hangingPunct="1"/>
            <a:r>
              <a:rPr lang="en-US" sz="3600" b="1" dirty="0" smtClean="0"/>
              <a:t>A Single </a:t>
            </a:r>
            <a:r>
              <a:rPr lang="en-US" sz="3600" b="1" dirty="0" smtClean="0"/>
              <a:t>Chartered </a:t>
            </a:r>
            <a:r>
              <a:rPr lang="en-US" sz="3600" b="1" dirty="0" smtClean="0"/>
              <a:t>Bank</a:t>
            </a:r>
          </a:p>
        </p:txBody>
      </p:sp>
      <p:sp>
        <p:nvSpPr>
          <p:cNvPr id="14339" name="Rectangle 39"/>
          <p:cNvSpPr>
            <a:spLocks noGrp="1" noChangeArrowheads="1"/>
          </p:cNvSpPr>
          <p:nvPr>
            <p:ph idx="4294967295"/>
          </p:nvPr>
        </p:nvSpPr>
        <p:spPr>
          <a:xfrm>
            <a:off x="698500" y="1417637"/>
            <a:ext cx="8140700" cy="2239963"/>
          </a:xfrm>
        </p:spPr>
        <p:txBody>
          <a:bodyPr>
            <a:normAutofit/>
          </a:bodyPr>
          <a:lstStyle/>
          <a:p>
            <a:pPr marL="0" indent="0" algn="ctr" eaLnBrk="1" hangingPunct="1">
              <a:buFontTx/>
              <a:buNone/>
            </a:pPr>
            <a:r>
              <a:rPr lang="en-US" sz="2800" u="sng" dirty="0" smtClean="0"/>
              <a:t>Transaction #4</a:t>
            </a:r>
          </a:p>
          <a:p>
            <a:pPr marL="0" indent="0" algn="ctr" eaLnBrk="1" hangingPunct="1">
              <a:buSzPct val="125000"/>
              <a:buFontTx/>
              <a:buNone/>
            </a:pPr>
            <a:r>
              <a:rPr lang="en-US" sz="2800" dirty="0" smtClean="0"/>
              <a:t>Clearing a </a:t>
            </a:r>
            <a:r>
              <a:rPr lang="en-US" sz="2800" dirty="0" err="1" smtClean="0"/>
              <a:t>cheque</a:t>
            </a:r>
            <a:endParaRPr lang="en-US" sz="2800" dirty="0" smtClean="0"/>
          </a:p>
          <a:p>
            <a:pPr marL="517525" lvl="1" indent="-403225" eaLnBrk="1" hangingPunct="1">
              <a:buSzPct val="125000"/>
            </a:pPr>
            <a:r>
              <a:rPr lang="en-US" dirty="0" smtClean="0"/>
              <a:t>$50,000 </a:t>
            </a:r>
            <a:r>
              <a:rPr lang="en-US" dirty="0" err="1" smtClean="0"/>
              <a:t>cheque</a:t>
            </a:r>
            <a:r>
              <a:rPr lang="en-US" dirty="0" smtClean="0"/>
              <a:t> reduces reserves and demand deposits </a:t>
            </a:r>
          </a:p>
        </p:txBody>
      </p:sp>
      <p:grpSp>
        <p:nvGrpSpPr>
          <p:cNvPr id="2" name="Group 22"/>
          <p:cNvGrpSpPr>
            <a:grpSpLocks/>
          </p:cNvGrpSpPr>
          <p:nvPr/>
        </p:nvGrpSpPr>
        <p:grpSpPr bwMode="auto">
          <a:xfrm>
            <a:off x="1398588" y="3429000"/>
            <a:ext cx="6346825" cy="2652712"/>
            <a:chOff x="1171575" y="3748088"/>
            <a:chExt cx="6345238" cy="2652712"/>
          </a:xfrm>
        </p:grpSpPr>
        <p:grpSp>
          <p:nvGrpSpPr>
            <p:cNvPr id="3" name="Group 2"/>
            <p:cNvGrpSpPr>
              <a:grpSpLocks/>
            </p:cNvGrpSpPr>
            <p:nvPr/>
          </p:nvGrpSpPr>
          <p:grpSpPr bwMode="auto">
            <a:xfrm>
              <a:off x="1179513" y="3819525"/>
              <a:ext cx="6337300" cy="2581275"/>
              <a:chOff x="1310" y="2259"/>
              <a:chExt cx="3992" cy="1626"/>
            </a:xfrm>
          </p:grpSpPr>
          <p:grpSp>
            <p:nvGrpSpPr>
              <p:cNvPr id="4" name="Group 3"/>
              <p:cNvGrpSpPr>
                <a:grpSpLocks/>
              </p:cNvGrpSpPr>
              <p:nvPr/>
            </p:nvGrpSpPr>
            <p:grpSpPr bwMode="auto">
              <a:xfrm>
                <a:off x="1316" y="2259"/>
                <a:ext cx="3986" cy="1626"/>
                <a:chOff x="1316" y="2259"/>
                <a:chExt cx="3986" cy="1626"/>
              </a:xfrm>
            </p:grpSpPr>
            <p:sp>
              <p:nvSpPr>
                <p:cNvPr id="14356" name="Line 4"/>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n-lt"/>
                  </a:endParaRPr>
                </a:p>
              </p:txBody>
            </p:sp>
            <p:grpSp>
              <p:nvGrpSpPr>
                <p:cNvPr id="5" name="Group 5"/>
                <p:cNvGrpSpPr>
                  <a:grpSpLocks/>
                </p:cNvGrpSpPr>
                <p:nvPr/>
              </p:nvGrpSpPr>
              <p:grpSpPr bwMode="auto">
                <a:xfrm>
                  <a:off x="1316" y="2259"/>
                  <a:ext cx="3986" cy="647"/>
                  <a:chOff x="1316" y="2259"/>
                  <a:chExt cx="3986" cy="647"/>
                </a:xfrm>
              </p:grpSpPr>
              <p:sp>
                <p:nvSpPr>
                  <p:cNvPr id="14358" name="Rectangle 6"/>
                  <p:cNvSpPr>
                    <a:spLocks noChangeArrowheads="1"/>
                  </p:cNvSpPr>
                  <p:nvPr/>
                </p:nvSpPr>
                <p:spPr bwMode="auto">
                  <a:xfrm>
                    <a:off x="1317" y="2259"/>
                    <a:ext cx="3980" cy="647"/>
                  </a:xfrm>
                  <a:prstGeom prst="rect">
                    <a:avLst/>
                  </a:prstGeom>
                  <a:solidFill>
                    <a:schemeClr val="accent2">
                      <a:lumMod val="40000"/>
                      <a:lumOff val="60000"/>
                    </a:schemeClr>
                  </a:solidFill>
                  <a:ln w="9525">
                    <a:solidFill>
                      <a:schemeClr val="tx1"/>
                    </a:solidFill>
                    <a:miter lim="800000"/>
                    <a:headEnd/>
                    <a:tailEnd/>
                  </a:ln>
                </p:spPr>
                <p:txBody>
                  <a:bodyPr wrap="none" anchor="ctr"/>
                  <a:lstStyle/>
                  <a:p>
                    <a:endParaRPr lang="en-US">
                      <a:latin typeface="+mn-lt"/>
                    </a:endParaRPr>
                  </a:p>
                </p:txBody>
              </p:sp>
              <p:sp>
                <p:nvSpPr>
                  <p:cNvPr id="14359" name="Line 7"/>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latin typeface="+mn-lt"/>
                    </a:endParaRPr>
                  </a:p>
                </p:txBody>
              </p:sp>
            </p:grpSp>
          </p:grpSp>
          <p:sp>
            <p:nvSpPr>
              <p:cNvPr id="14354" name="Text Box 8"/>
              <p:cNvSpPr txBox="1">
                <a:spLocks noChangeArrowheads="1"/>
              </p:cNvSpPr>
              <p:nvPr/>
            </p:nvSpPr>
            <p:spPr bwMode="auto">
              <a:xfrm>
                <a:off x="1310" y="2686"/>
                <a:ext cx="507" cy="233"/>
              </a:xfrm>
              <a:prstGeom prst="rect">
                <a:avLst/>
              </a:prstGeom>
              <a:noFill/>
              <a:ln w="9525">
                <a:noFill/>
                <a:miter lim="800000"/>
                <a:headEnd/>
                <a:tailEnd/>
              </a:ln>
            </p:spPr>
            <p:txBody>
              <a:bodyPr wrap="none">
                <a:spAutoFit/>
              </a:bodyPr>
              <a:lstStyle/>
              <a:p>
                <a:r>
                  <a:rPr lang="en-US">
                    <a:latin typeface="+mn-lt"/>
                  </a:rPr>
                  <a:t>Assets</a:t>
                </a:r>
              </a:p>
            </p:txBody>
          </p:sp>
          <p:sp>
            <p:nvSpPr>
              <p:cNvPr id="14355" name="Text Box 9"/>
              <p:cNvSpPr txBox="1">
                <a:spLocks noChangeArrowheads="1"/>
              </p:cNvSpPr>
              <p:nvPr/>
            </p:nvSpPr>
            <p:spPr bwMode="auto">
              <a:xfrm>
                <a:off x="3326" y="2686"/>
                <a:ext cx="1597" cy="233"/>
              </a:xfrm>
              <a:prstGeom prst="rect">
                <a:avLst/>
              </a:prstGeom>
              <a:noFill/>
              <a:ln w="9525">
                <a:noFill/>
                <a:miter lim="800000"/>
                <a:headEnd/>
                <a:tailEnd/>
              </a:ln>
            </p:spPr>
            <p:txBody>
              <a:bodyPr wrap="none">
                <a:spAutoFit/>
              </a:bodyPr>
              <a:lstStyle/>
              <a:p>
                <a:r>
                  <a:rPr lang="en-US">
                    <a:latin typeface="+mn-lt"/>
                  </a:rPr>
                  <a:t>Liabilities and Net Worth</a:t>
                </a:r>
              </a:p>
            </p:txBody>
          </p:sp>
        </p:grpSp>
        <p:sp>
          <p:nvSpPr>
            <p:cNvPr id="14343" name="Text Box 12"/>
            <p:cNvSpPr txBox="1">
              <a:spLocks noChangeArrowheads="1"/>
            </p:cNvSpPr>
            <p:nvPr/>
          </p:nvSpPr>
          <p:spPr bwMode="auto">
            <a:xfrm>
              <a:off x="3024188" y="3748088"/>
              <a:ext cx="2560446" cy="461665"/>
            </a:xfrm>
            <a:prstGeom prst="rect">
              <a:avLst/>
            </a:prstGeom>
            <a:noFill/>
            <a:ln w="9525">
              <a:noFill/>
              <a:miter lim="800000"/>
              <a:headEnd/>
              <a:tailEnd/>
            </a:ln>
          </p:spPr>
          <p:txBody>
            <a:bodyPr wrap="none">
              <a:spAutoFit/>
            </a:bodyPr>
            <a:lstStyle/>
            <a:p>
              <a:r>
                <a:rPr lang="en-US" sz="2400" b="1" dirty="0">
                  <a:latin typeface="+mn-lt"/>
                </a:rPr>
                <a:t>Clearing a </a:t>
              </a:r>
              <a:r>
                <a:rPr lang="en-US" sz="2400" b="1" dirty="0" err="1" smtClean="0">
                  <a:latin typeface="+mn-lt"/>
                </a:rPr>
                <a:t>Cheque</a:t>
              </a:r>
              <a:endParaRPr lang="en-US" sz="2400" b="1" dirty="0">
                <a:latin typeface="+mn-lt"/>
              </a:endParaRPr>
            </a:p>
          </p:txBody>
        </p:sp>
        <p:sp>
          <p:nvSpPr>
            <p:cNvPr id="14344" name="Text Box 13"/>
            <p:cNvSpPr txBox="1">
              <a:spLocks noChangeArrowheads="1"/>
            </p:cNvSpPr>
            <p:nvPr/>
          </p:nvSpPr>
          <p:spPr bwMode="auto">
            <a:xfrm>
              <a:off x="2414588" y="4106863"/>
              <a:ext cx="3952594" cy="400110"/>
            </a:xfrm>
            <a:prstGeom prst="rect">
              <a:avLst/>
            </a:prstGeom>
            <a:noFill/>
            <a:ln w="9525">
              <a:noFill/>
              <a:miter lim="800000"/>
              <a:headEnd/>
              <a:tailEnd/>
            </a:ln>
          </p:spPr>
          <p:txBody>
            <a:bodyPr wrap="none">
              <a:spAutoFit/>
            </a:bodyPr>
            <a:lstStyle/>
            <a:p>
              <a:r>
                <a:rPr lang="en-US" sz="2000" dirty="0">
                  <a:latin typeface="+mn-lt"/>
                </a:rPr>
                <a:t>Balance Sheet </a:t>
              </a:r>
              <a:r>
                <a:rPr lang="en-US" sz="2000" dirty="0" smtClean="0">
                  <a:latin typeface="+mn-lt"/>
                </a:rPr>
                <a:t>4: Bank of Vancouver</a:t>
              </a:r>
              <a:endParaRPr lang="en-US" sz="2000" dirty="0">
                <a:latin typeface="+mn-lt"/>
              </a:endParaRPr>
            </a:p>
          </p:txBody>
        </p:sp>
        <p:sp>
          <p:nvSpPr>
            <p:cNvPr id="14345" name="Text Box 16"/>
            <p:cNvSpPr txBox="1">
              <a:spLocks noChangeArrowheads="1"/>
            </p:cNvSpPr>
            <p:nvPr/>
          </p:nvSpPr>
          <p:spPr bwMode="auto">
            <a:xfrm>
              <a:off x="4375150" y="5119688"/>
              <a:ext cx="1979534" cy="369332"/>
            </a:xfrm>
            <a:prstGeom prst="rect">
              <a:avLst/>
            </a:prstGeom>
            <a:noFill/>
            <a:ln w="9525">
              <a:noFill/>
              <a:miter lim="800000"/>
              <a:headEnd/>
              <a:tailEnd/>
            </a:ln>
          </p:spPr>
          <p:txBody>
            <a:bodyPr wrap="none">
              <a:spAutoFit/>
            </a:bodyPr>
            <a:lstStyle/>
            <a:p>
              <a:r>
                <a:rPr lang="en-US" dirty="0" smtClean="0">
                  <a:solidFill>
                    <a:srgbClr val="0000FF"/>
                  </a:solidFill>
                  <a:latin typeface="+mn-lt"/>
                </a:rPr>
                <a:t> Demand Deposits</a:t>
              </a:r>
              <a:endParaRPr lang="en-US" dirty="0">
                <a:solidFill>
                  <a:srgbClr val="0000FF"/>
                </a:solidFill>
                <a:latin typeface="+mn-lt"/>
              </a:endParaRPr>
            </a:p>
          </p:txBody>
        </p:sp>
        <p:sp>
          <p:nvSpPr>
            <p:cNvPr id="14346" name="Text Box 17"/>
            <p:cNvSpPr txBox="1">
              <a:spLocks noChangeArrowheads="1"/>
            </p:cNvSpPr>
            <p:nvPr/>
          </p:nvSpPr>
          <p:spPr bwMode="auto">
            <a:xfrm>
              <a:off x="6473825" y="5119688"/>
              <a:ext cx="938933" cy="369332"/>
            </a:xfrm>
            <a:prstGeom prst="rect">
              <a:avLst/>
            </a:prstGeom>
            <a:noFill/>
            <a:ln w="9525">
              <a:noFill/>
              <a:miter lim="800000"/>
              <a:headEnd/>
              <a:tailEnd/>
            </a:ln>
          </p:spPr>
          <p:txBody>
            <a:bodyPr wrap="none">
              <a:spAutoFit/>
            </a:bodyPr>
            <a:lstStyle/>
            <a:p>
              <a:r>
                <a:rPr lang="en-US" dirty="0">
                  <a:solidFill>
                    <a:srgbClr val="0000FF"/>
                  </a:solidFill>
                  <a:latin typeface="+mn-lt"/>
                </a:rPr>
                <a:t>$50,000</a:t>
              </a:r>
            </a:p>
          </p:txBody>
        </p:sp>
        <p:sp>
          <p:nvSpPr>
            <p:cNvPr id="14347" name="Text Box 18"/>
            <p:cNvSpPr txBox="1">
              <a:spLocks noChangeArrowheads="1"/>
            </p:cNvSpPr>
            <p:nvPr/>
          </p:nvSpPr>
          <p:spPr bwMode="auto">
            <a:xfrm>
              <a:off x="1196975" y="5459413"/>
              <a:ext cx="1047750" cy="366712"/>
            </a:xfrm>
            <a:prstGeom prst="rect">
              <a:avLst/>
            </a:prstGeom>
            <a:noFill/>
            <a:ln w="9525">
              <a:noFill/>
              <a:miter lim="800000"/>
              <a:headEnd/>
              <a:tailEnd/>
            </a:ln>
          </p:spPr>
          <p:txBody>
            <a:bodyPr wrap="none">
              <a:spAutoFit/>
            </a:bodyPr>
            <a:lstStyle/>
            <a:p>
              <a:r>
                <a:rPr lang="en-US">
                  <a:latin typeface="+mn-lt"/>
                </a:rPr>
                <a:t>Property</a:t>
              </a:r>
            </a:p>
          </p:txBody>
        </p:sp>
        <p:sp>
          <p:nvSpPr>
            <p:cNvPr id="14348" name="Text Box 19"/>
            <p:cNvSpPr txBox="1">
              <a:spLocks noChangeArrowheads="1"/>
            </p:cNvSpPr>
            <p:nvPr/>
          </p:nvSpPr>
          <p:spPr bwMode="auto">
            <a:xfrm>
              <a:off x="3379977" y="5510213"/>
              <a:ext cx="957074" cy="369332"/>
            </a:xfrm>
            <a:prstGeom prst="rect">
              <a:avLst/>
            </a:prstGeom>
            <a:noFill/>
            <a:ln w="9525">
              <a:noFill/>
              <a:miter lim="800000"/>
              <a:headEnd/>
              <a:tailEnd/>
            </a:ln>
          </p:spPr>
          <p:txBody>
            <a:bodyPr wrap="none">
              <a:spAutoFit/>
            </a:bodyPr>
            <a:lstStyle/>
            <a:p>
              <a:pPr algn="r"/>
              <a:r>
                <a:rPr lang="en-US">
                  <a:latin typeface="+mn-lt"/>
                </a:rPr>
                <a:t>240,000</a:t>
              </a:r>
            </a:p>
          </p:txBody>
        </p:sp>
        <p:sp>
          <p:nvSpPr>
            <p:cNvPr id="14349" name="Text Box 20"/>
            <p:cNvSpPr txBox="1">
              <a:spLocks noChangeArrowheads="1"/>
            </p:cNvSpPr>
            <p:nvPr/>
          </p:nvSpPr>
          <p:spPr bwMode="auto">
            <a:xfrm>
              <a:off x="4362450" y="5535613"/>
              <a:ext cx="1524139" cy="369332"/>
            </a:xfrm>
            <a:prstGeom prst="rect">
              <a:avLst/>
            </a:prstGeom>
            <a:noFill/>
            <a:ln w="9525">
              <a:noFill/>
              <a:miter lim="800000"/>
              <a:headEnd/>
              <a:tailEnd/>
            </a:ln>
          </p:spPr>
          <p:txBody>
            <a:bodyPr wrap="none">
              <a:spAutoFit/>
            </a:bodyPr>
            <a:lstStyle/>
            <a:p>
              <a:r>
                <a:rPr lang="en-US" dirty="0" smtClean="0">
                  <a:latin typeface="+mn-lt"/>
                </a:rPr>
                <a:t>  Capital Stock</a:t>
              </a:r>
              <a:endParaRPr lang="en-US" dirty="0">
                <a:latin typeface="+mn-lt"/>
              </a:endParaRPr>
            </a:p>
          </p:txBody>
        </p:sp>
        <p:sp>
          <p:nvSpPr>
            <p:cNvPr id="14350" name="Text Box 21"/>
            <p:cNvSpPr txBox="1">
              <a:spLocks noChangeArrowheads="1"/>
            </p:cNvSpPr>
            <p:nvPr/>
          </p:nvSpPr>
          <p:spPr bwMode="auto">
            <a:xfrm>
              <a:off x="6478588" y="5535613"/>
              <a:ext cx="937842" cy="369332"/>
            </a:xfrm>
            <a:prstGeom prst="rect">
              <a:avLst/>
            </a:prstGeom>
            <a:noFill/>
            <a:ln w="9525">
              <a:noFill/>
              <a:miter lim="800000"/>
              <a:headEnd/>
              <a:tailEnd/>
            </a:ln>
          </p:spPr>
          <p:txBody>
            <a:bodyPr wrap="none">
              <a:spAutoFit/>
            </a:bodyPr>
            <a:lstStyle/>
            <a:p>
              <a:r>
                <a:rPr lang="en-US">
                  <a:latin typeface="+mn-lt"/>
                </a:rPr>
                <a:t>250,000</a:t>
              </a:r>
            </a:p>
          </p:txBody>
        </p:sp>
        <p:sp>
          <p:nvSpPr>
            <p:cNvPr id="14351" name="Text Box 37"/>
            <p:cNvSpPr txBox="1">
              <a:spLocks noChangeArrowheads="1"/>
            </p:cNvSpPr>
            <p:nvPr/>
          </p:nvSpPr>
          <p:spPr bwMode="auto">
            <a:xfrm>
              <a:off x="1171575" y="5103813"/>
              <a:ext cx="1545549" cy="369332"/>
            </a:xfrm>
            <a:prstGeom prst="rect">
              <a:avLst/>
            </a:prstGeom>
            <a:noFill/>
            <a:ln w="9525">
              <a:noFill/>
              <a:miter lim="800000"/>
              <a:headEnd/>
              <a:tailEnd/>
            </a:ln>
          </p:spPr>
          <p:txBody>
            <a:bodyPr wrap="none">
              <a:spAutoFit/>
            </a:bodyPr>
            <a:lstStyle/>
            <a:p>
              <a:r>
                <a:rPr lang="en-US" dirty="0" smtClean="0">
                  <a:solidFill>
                    <a:srgbClr val="0000FF"/>
                  </a:solidFill>
                  <a:latin typeface="+mn-lt"/>
                </a:rPr>
                <a:t>Cash Reserves</a:t>
              </a:r>
              <a:endParaRPr lang="en-US" dirty="0">
                <a:solidFill>
                  <a:srgbClr val="0000FF"/>
                </a:solidFill>
                <a:latin typeface="+mn-lt"/>
              </a:endParaRPr>
            </a:p>
          </p:txBody>
        </p:sp>
        <p:sp>
          <p:nvSpPr>
            <p:cNvPr id="14352" name="Text Box 38"/>
            <p:cNvSpPr txBox="1">
              <a:spLocks noChangeArrowheads="1"/>
            </p:cNvSpPr>
            <p:nvPr/>
          </p:nvSpPr>
          <p:spPr bwMode="auto">
            <a:xfrm>
              <a:off x="3380170" y="5154613"/>
              <a:ext cx="956881" cy="369332"/>
            </a:xfrm>
            <a:prstGeom prst="rect">
              <a:avLst/>
            </a:prstGeom>
            <a:noFill/>
            <a:ln w="9525">
              <a:noFill/>
              <a:miter lim="800000"/>
              <a:headEnd/>
              <a:tailEnd/>
            </a:ln>
          </p:spPr>
          <p:txBody>
            <a:bodyPr wrap="none">
              <a:spAutoFit/>
            </a:bodyPr>
            <a:lstStyle/>
            <a:p>
              <a:pPr algn="r"/>
              <a:r>
                <a:rPr lang="en-US" dirty="0">
                  <a:solidFill>
                    <a:srgbClr val="0000FF"/>
                  </a:solidFill>
                  <a:latin typeface="+mn-lt"/>
                </a:rPr>
                <a:t>$60,000</a:t>
              </a:r>
            </a:p>
          </p:txBody>
        </p:sp>
      </p:grpSp>
      <p:sp>
        <p:nvSpPr>
          <p:cNvPr id="14361" name="TextBox 9"/>
          <p:cNvSpPr txBox="1">
            <a:spLocks noChangeArrowheads="1"/>
          </p:cNvSpPr>
          <p:nvPr/>
        </p:nvSpPr>
        <p:spPr bwMode="auto">
          <a:xfrm>
            <a:off x="0" y="6577013"/>
            <a:ext cx="727075" cy="276225"/>
          </a:xfrm>
          <a:prstGeom prst="rect">
            <a:avLst/>
          </a:prstGeom>
          <a:noFill/>
          <a:ln w="9525">
            <a:noFill/>
            <a:miter lim="800000"/>
            <a:headEnd/>
            <a:tailEnd/>
          </a:ln>
        </p:spPr>
        <p:txBody>
          <a:bodyPr>
            <a:spAutoFit/>
          </a:bodyPr>
          <a:lstStyle/>
          <a:p>
            <a:r>
              <a:rPr lang="en-US" sz="1200" b="1">
                <a:solidFill>
                  <a:schemeClr val="bg1"/>
                </a:solidFill>
              </a:rPr>
              <a:t>LO2</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7C9C4BC8-DA65-4882-BF2D-E36313DBC154}" type="slidenum">
              <a:rPr lang="en-US" sz="1400">
                <a:solidFill>
                  <a:schemeClr val="bg1"/>
                </a:solidFill>
                <a:cs typeface="Arial" pitchFamily="34" charset="0"/>
              </a:rPr>
              <a:pPr/>
              <a:t>23</a:t>
            </a:fld>
            <a:endParaRPr lang="en-US" sz="1400">
              <a:solidFill>
                <a:schemeClr val="bg1"/>
              </a:solidFill>
              <a:cs typeface="Arial" pitchFamily="34" charset="0"/>
            </a:endParaRPr>
          </a:p>
        </p:txBody>
      </p:sp>
      <p:sp>
        <p:nvSpPr>
          <p:cNvPr id="26"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23</a:t>
            </a:fld>
            <a:endParaRPr lang="en-US">
              <a:latin typeface="+mj-lt"/>
            </a:endParaRPr>
          </a:p>
        </p:txBody>
      </p:sp>
      <p:sp>
        <p:nvSpPr>
          <p:cNvPr id="27"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4339">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0"/>
          <p:cNvSpPr>
            <a:spLocks noGrp="1" noChangeArrowheads="1"/>
          </p:cNvSpPr>
          <p:nvPr>
            <p:ph type="title"/>
          </p:nvPr>
        </p:nvSpPr>
        <p:spPr/>
        <p:txBody>
          <a:bodyPr/>
          <a:lstStyle/>
          <a:p>
            <a:pPr eaLnBrk="1" hangingPunct="1"/>
            <a:r>
              <a:rPr lang="en-US" sz="3600" b="1" smtClean="0"/>
              <a:t>Money Creating Transactions</a:t>
            </a:r>
          </a:p>
        </p:txBody>
      </p:sp>
      <p:sp>
        <p:nvSpPr>
          <p:cNvPr id="15363" name="Rectangle 22"/>
          <p:cNvSpPr>
            <a:spLocks noGrp="1" noChangeArrowheads="1"/>
          </p:cNvSpPr>
          <p:nvPr>
            <p:ph idx="4294967295"/>
          </p:nvPr>
        </p:nvSpPr>
        <p:spPr>
          <a:xfrm>
            <a:off x="546100" y="1493838"/>
            <a:ext cx="8216900" cy="2239962"/>
          </a:xfrm>
        </p:spPr>
        <p:txBody>
          <a:bodyPr>
            <a:normAutofit/>
          </a:bodyPr>
          <a:lstStyle/>
          <a:p>
            <a:pPr algn="ctr" eaLnBrk="1" hangingPunct="1">
              <a:buFontTx/>
              <a:buNone/>
            </a:pPr>
            <a:r>
              <a:rPr lang="en-US" sz="2800" u="sng" dirty="0" smtClean="0"/>
              <a:t>Transaction #5a</a:t>
            </a:r>
          </a:p>
          <a:p>
            <a:pPr algn="ctr" eaLnBrk="1" hangingPunct="1">
              <a:buSzPct val="125000"/>
              <a:buFontTx/>
              <a:buNone/>
            </a:pPr>
            <a:r>
              <a:rPr lang="en-US" sz="2800" dirty="0" smtClean="0"/>
              <a:t>Granting a loan</a:t>
            </a:r>
          </a:p>
          <a:p>
            <a:pPr lvl="1" eaLnBrk="1" hangingPunct="1">
              <a:buSzPct val="125000"/>
            </a:pPr>
            <a:r>
              <a:rPr lang="en-US" dirty="0" smtClean="0"/>
              <a:t>$50,000 loan deposited to </a:t>
            </a:r>
            <a:r>
              <a:rPr lang="en-US" dirty="0" err="1" smtClean="0"/>
              <a:t>chequing</a:t>
            </a:r>
            <a:endParaRPr lang="en-US" dirty="0" smtClean="0"/>
          </a:p>
        </p:txBody>
      </p:sp>
      <p:grpSp>
        <p:nvGrpSpPr>
          <p:cNvPr id="2" name="Group 24"/>
          <p:cNvGrpSpPr>
            <a:grpSpLocks/>
          </p:cNvGrpSpPr>
          <p:nvPr/>
        </p:nvGrpSpPr>
        <p:grpSpPr bwMode="auto">
          <a:xfrm>
            <a:off x="1392238" y="3276600"/>
            <a:ext cx="6345237" cy="2640013"/>
            <a:chOff x="1216025" y="3627438"/>
            <a:chExt cx="6345238" cy="2640012"/>
          </a:xfrm>
        </p:grpSpPr>
        <p:grpSp>
          <p:nvGrpSpPr>
            <p:cNvPr id="3" name="Group 2"/>
            <p:cNvGrpSpPr>
              <a:grpSpLocks/>
            </p:cNvGrpSpPr>
            <p:nvPr/>
          </p:nvGrpSpPr>
          <p:grpSpPr bwMode="auto">
            <a:xfrm>
              <a:off x="1223963" y="3686175"/>
              <a:ext cx="6337300" cy="2581275"/>
              <a:chOff x="1310" y="2259"/>
              <a:chExt cx="3992" cy="1626"/>
            </a:xfrm>
          </p:grpSpPr>
          <p:grpSp>
            <p:nvGrpSpPr>
              <p:cNvPr id="4" name="Group 3"/>
              <p:cNvGrpSpPr>
                <a:grpSpLocks/>
              </p:cNvGrpSpPr>
              <p:nvPr/>
            </p:nvGrpSpPr>
            <p:grpSpPr bwMode="auto">
              <a:xfrm>
                <a:off x="1316" y="2259"/>
                <a:ext cx="3986" cy="1626"/>
                <a:chOff x="1316" y="2259"/>
                <a:chExt cx="3986" cy="1626"/>
              </a:xfrm>
            </p:grpSpPr>
            <p:sp>
              <p:nvSpPr>
                <p:cNvPr id="15382" name="Line 4"/>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n-lt"/>
                  </a:endParaRPr>
                </a:p>
              </p:txBody>
            </p:sp>
            <p:grpSp>
              <p:nvGrpSpPr>
                <p:cNvPr id="5" name="Group 5"/>
                <p:cNvGrpSpPr>
                  <a:grpSpLocks/>
                </p:cNvGrpSpPr>
                <p:nvPr/>
              </p:nvGrpSpPr>
              <p:grpSpPr bwMode="auto">
                <a:xfrm>
                  <a:off x="1316" y="2259"/>
                  <a:ext cx="3986" cy="647"/>
                  <a:chOff x="1316" y="2259"/>
                  <a:chExt cx="3986" cy="647"/>
                </a:xfrm>
              </p:grpSpPr>
              <p:sp>
                <p:nvSpPr>
                  <p:cNvPr id="15384" name="Rectangle 6"/>
                  <p:cNvSpPr>
                    <a:spLocks noChangeArrowheads="1"/>
                  </p:cNvSpPr>
                  <p:nvPr/>
                </p:nvSpPr>
                <p:spPr bwMode="auto">
                  <a:xfrm>
                    <a:off x="1317" y="2259"/>
                    <a:ext cx="3980" cy="647"/>
                  </a:xfrm>
                  <a:prstGeom prst="rect">
                    <a:avLst/>
                  </a:prstGeom>
                  <a:solidFill>
                    <a:schemeClr val="accent2">
                      <a:lumMod val="40000"/>
                      <a:lumOff val="60000"/>
                    </a:schemeClr>
                  </a:solidFill>
                  <a:ln w="9525">
                    <a:solidFill>
                      <a:schemeClr val="tx1"/>
                    </a:solidFill>
                    <a:miter lim="800000"/>
                    <a:headEnd/>
                    <a:tailEnd/>
                  </a:ln>
                </p:spPr>
                <p:txBody>
                  <a:bodyPr wrap="none" anchor="ctr"/>
                  <a:lstStyle/>
                  <a:p>
                    <a:endParaRPr lang="en-US">
                      <a:latin typeface="+mn-lt"/>
                    </a:endParaRPr>
                  </a:p>
                </p:txBody>
              </p:sp>
              <p:sp>
                <p:nvSpPr>
                  <p:cNvPr id="15385" name="Line 7"/>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latin typeface="+mn-lt"/>
                    </a:endParaRPr>
                  </a:p>
                </p:txBody>
              </p:sp>
            </p:grpSp>
          </p:grpSp>
          <p:sp>
            <p:nvSpPr>
              <p:cNvPr id="15380" name="Text Box 8"/>
              <p:cNvSpPr txBox="1">
                <a:spLocks noChangeArrowheads="1"/>
              </p:cNvSpPr>
              <p:nvPr/>
            </p:nvSpPr>
            <p:spPr bwMode="auto">
              <a:xfrm>
                <a:off x="1310" y="2686"/>
                <a:ext cx="507" cy="233"/>
              </a:xfrm>
              <a:prstGeom prst="rect">
                <a:avLst/>
              </a:prstGeom>
              <a:noFill/>
              <a:ln w="9525">
                <a:noFill/>
                <a:miter lim="800000"/>
                <a:headEnd/>
                <a:tailEnd/>
              </a:ln>
            </p:spPr>
            <p:txBody>
              <a:bodyPr wrap="none">
                <a:spAutoFit/>
              </a:bodyPr>
              <a:lstStyle/>
              <a:p>
                <a:r>
                  <a:rPr lang="en-US" dirty="0">
                    <a:latin typeface="+mn-lt"/>
                  </a:rPr>
                  <a:t>Assets</a:t>
                </a:r>
              </a:p>
            </p:txBody>
          </p:sp>
          <p:sp>
            <p:nvSpPr>
              <p:cNvPr id="15381" name="Text Box 9"/>
              <p:cNvSpPr txBox="1">
                <a:spLocks noChangeArrowheads="1"/>
              </p:cNvSpPr>
              <p:nvPr/>
            </p:nvSpPr>
            <p:spPr bwMode="auto">
              <a:xfrm>
                <a:off x="3326" y="2686"/>
                <a:ext cx="1598" cy="233"/>
              </a:xfrm>
              <a:prstGeom prst="rect">
                <a:avLst/>
              </a:prstGeom>
              <a:noFill/>
              <a:ln w="9525">
                <a:noFill/>
                <a:miter lim="800000"/>
                <a:headEnd/>
                <a:tailEnd/>
              </a:ln>
            </p:spPr>
            <p:txBody>
              <a:bodyPr wrap="none">
                <a:spAutoFit/>
              </a:bodyPr>
              <a:lstStyle/>
              <a:p>
                <a:r>
                  <a:rPr lang="en-US">
                    <a:latin typeface="+mn-lt"/>
                  </a:rPr>
                  <a:t>Liabilities and Net Worth</a:t>
                </a:r>
              </a:p>
            </p:txBody>
          </p:sp>
        </p:grpSp>
        <p:sp>
          <p:nvSpPr>
            <p:cNvPr id="15367" name="Text Box 12"/>
            <p:cNvSpPr txBox="1">
              <a:spLocks noChangeArrowheads="1"/>
            </p:cNvSpPr>
            <p:nvPr/>
          </p:nvSpPr>
          <p:spPr bwMode="auto">
            <a:xfrm>
              <a:off x="2373313" y="3627438"/>
              <a:ext cx="3772187" cy="461665"/>
            </a:xfrm>
            <a:prstGeom prst="rect">
              <a:avLst/>
            </a:prstGeom>
            <a:noFill/>
            <a:ln w="9525">
              <a:noFill/>
              <a:miter lim="800000"/>
              <a:headEnd/>
              <a:tailEnd/>
            </a:ln>
          </p:spPr>
          <p:txBody>
            <a:bodyPr wrap="none">
              <a:spAutoFit/>
            </a:bodyPr>
            <a:lstStyle/>
            <a:p>
              <a:r>
                <a:rPr lang="en-US" sz="2400" b="1">
                  <a:latin typeface="+mn-lt"/>
                </a:rPr>
                <a:t>When a Loan is Negotiated</a:t>
              </a:r>
            </a:p>
          </p:txBody>
        </p:sp>
        <p:sp>
          <p:nvSpPr>
            <p:cNvPr id="15368" name="Text Box 13"/>
            <p:cNvSpPr txBox="1">
              <a:spLocks noChangeArrowheads="1"/>
            </p:cNvSpPr>
            <p:nvPr/>
          </p:nvSpPr>
          <p:spPr bwMode="auto">
            <a:xfrm>
              <a:off x="2484438" y="3960813"/>
              <a:ext cx="4078618" cy="400110"/>
            </a:xfrm>
            <a:prstGeom prst="rect">
              <a:avLst/>
            </a:prstGeom>
            <a:noFill/>
            <a:ln w="9525">
              <a:noFill/>
              <a:miter lim="800000"/>
              <a:headEnd/>
              <a:tailEnd/>
            </a:ln>
          </p:spPr>
          <p:txBody>
            <a:bodyPr wrap="none">
              <a:spAutoFit/>
            </a:bodyPr>
            <a:lstStyle/>
            <a:p>
              <a:r>
                <a:rPr lang="en-US" sz="2000" dirty="0">
                  <a:latin typeface="+mn-lt"/>
                </a:rPr>
                <a:t>Balance Sheet </a:t>
              </a:r>
              <a:r>
                <a:rPr lang="en-US" sz="2000" dirty="0" smtClean="0">
                  <a:latin typeface="+mn-lt"/>
                </a:rPr>
                <a:t>5a</a:t>
              </a:r>
              <a:r>
                <a:rPr lang="en-US" sz="2000" dirty="0">
                  <a:latin typeface="+mn-lt"/>
                </a:rPr>
                <a:t>: </a:t>
              </a:r>
              <a:r>
                <a:rPr lang="en-US" sz="2000" dirty="0" smtClean="0">
                  <a:latin typeface="+mn-lt"/>
                </a:rPr>
                <a:t>Bank of Vancouver</a:t>
              </a:r>
              <a:endParaRPr lang="en-US" sz="2000" dirty="0">
                <a:latin typeface="+mn-lt"/>
              </a:endParaRPr>
            </a:p>
          </p:txBody>
        </p:sp>
        <p:sp>
          <p:nvSpPr>
            <p:cNvPr id="15369" name="Text Box 14"/>
            <p:cNvSpPr txBox="1">
              <a:spLocks noChangeArrowheads="1"/>
            </p:cNvSpPr>
            <p:nvPr/>
          </p:nvSpPr>
          <p:spPr bwMode="auto">
            <a:xfrm>
              <a:off x="4406900" y="5086905"/>
              <a:ext cx="1887055" cy="369332"/>
            </a:xfrm>
            <a:prstGeom prst="rect">
              <a:avLst/>
            </a:prstGeom>
            <a:noFill/>
            <a:ln w="9525">
              <a:noFill/>
              <a:miter lim="800000"/>
              <a:headEnd/>
              <a:tailEnd/>
            </a:ln>
          </p:spPr>
          <p:txBody>
            <a:bodyPr wrap="none">
              <a:spAutoFit/>
            </a:bodyPr>
            <a:lstStyle/>
            <a:p>
              <a:r>
                <a:rPr lang="en-US" dirty="0" smtClean="0">
                  <a:solidFill>
                    <a:srgbClr val="0000FF"/>
                  </a:solidFill>
                  <a:latin typeface="+mn-lt"/>
                </a:rPr>
                <a:t>Demand Deposits</a:t>
              </a:r>
              <a:endParaRPr lang="en-US" dirty="0">
                <a:solidFill>
                  <a:srgbClr val="0000FF"/>
                </a:solidFill>
                <a:latin typeface="+mn-lt"/>
              </a:endParaRPr>
            </a:p>
          </p:txBody>
        </p:sp>
        <p:sp>
          <p:nvSpPr>
            <p:cNvPr id="15370" name="Text Box 15"/>
            <p:cNvSpPr txBox="1">
              <a:spLocks noChangeArrowheads="1"/>
            </p:cNvSpPr>
            <p:nvPr/>
          </p:nvSpPr>
          <p:spPr bwMode="auto">
            <a:xfrm>
              <a:off x="6435725" y="5075238"/>
              <a:ext cx="1061509" cy="369332"/>
            </a:xfrm>
            <a:prstGeom prst="rect">
              <a:avLst/>
            </a:prstGeom>
            <a:noFill/>
            <a:ln w="9525">
              <a:noFill/>
              <a:miter lim="800000"/>
              <a:headEnd/>
              <a:tailEnd/>
            </a:ln>
          </p:spPr>
          <p:txBody>
            <a:bodyPr wrap="none">
              <a:spAutoFit/>
            </a:bodyPr>
            <a:lstStyle/>
            <a:p>
              <a:r>
                <a:rPr lang="en-US">
                  <a:solidFill>
                    <a:srgbClr val="0000FF"/>
                  </a:solidFill>
                  <a:latin typeface="+mn-lt"/>
                </a:rPr>
                <a:t>$100,000</a:t>
              </a:r>
            </a:p>
          </p:txBody>
        </p:sp>
        <p:sp>
          <p:nvSpPr>
            <p:cNvPr id="15371" name="Text Box 16"/>
            <p:cNvSpPr txBox="1">
              <a:spLocks noChangeArrowheads="1"/>
            </p:cNvSpPr>
            <p:nvPr/>
          </p:nvSpPr>
          <p:spPr bwMode="auto">
            <a:xfrm>
              <a:off x="1216025" y="5456238"/>
              <a:ext cx="1047750" cy="366712"/>
            </a:xfrm>
            <a:prstGeom prst="rect">
              <a:avLst/>
            </a:prstGeom>
            <a:noFill/>
            <a:ln w="9525">
              <a:noFill/>
              <a:miter lim="800000"/>
              <a:headEnd/>
              <a:tailEnd/>
            </a:ln>
          </p:spPr>
          <p:txBody>
            <a:bodyPr wrap="none">
              <a:spAutoFit/>
            </a:bodyPr>
            <a:lstStyle/>
            <a:p>
              <a:r>
                <a:rPr lang="en-US">
                  <a:latin typeface="+mn-lt"/>
                </a:rPr>
                <a:t>Property</a:t>
              </a:r>
            </a:p>
          </p:txBody>
        </p:sp>
        <p:sp>
          <p:nvSpPr>
            <p:cNvPr id="15372" name="Text Box 17"/>
            <p:cNvSpPr txBox="1">
              <a:spLocks noChangeArrowheads="1"/>
            </p:cNvSpPr>
            <p:nvPr/>
          </p:nvSpPr>
          <p:spPr bwMode="auto">
            <a:xfrm>
              <a:off x="3424187" y="5456238"/>
              <a:ext cx="957313" cy="369332"/>
            </a:xfrm>
            <a:prstGeom prst="rect">
              <a:avLst/>
            </a:prstGeom>
            <a:noFill/>
            <a:ln w="9525">
              <a:noFill/>
              <a:miter lim="800000"/>
              <a:headEnd/>
              <a:tailEnd/>
            </a:ln>
          </p:spPr>
          <p:txBody>
            <a:bodyPr wrap="none">
              <a:spAutoFit/>
            </a:bodyPr>
            <a:lstStyle/>
            <a:p>
              <a:pPr algn="r"/>
              <a:r>
                <a:rPr lang="en-US">
                  <a:latin typeface="+mn-lt"/>
                </a:rPr>
                <a:t>240,000</a:t>
              </a:r>
            </a:p>
          </p:txBody>
        </p:sp>
        <p:sp>
          <p:nvSpPr>
            <p:cNvPr id="15373" name="Text Box 18"/>
            <p:cNvSpPr txBox="1">
              <a:spLocks noChangeArrowheads="1"/>
            </p:cNvSpPr>
            <p:nvPr/>
          </p:nvSpPr>
          <p:spPr bwMode="auto">
            <a:xfrm>
              <a:off x="4406900" y="5475288"/>
              <a:ext cx="1440587" cy="369332"/>
            </a:xfrm>
            <a:prstGeom prst="rect">
              <a:avLst/>
            </a:prstGeom>
            <a:noFill/>
            <a:ln w="9525">
              <a:noFill/>
              <a:miter lim="800000"/>
              <a:headEnd/>
              <a:tailEnd/>
            </a:ln>
          </p:spPr>
          <p:txBody>
            <a:bodyPr wrap="none">
              <a:spAutoFit/>
            </a:bodyPr>
            <a:lstStyle/>
            <a:p>
              <a:r>
                <a:rPr lang="en-US" dirty="0" smtClean="0">
                  <a:latin typeface="+mn-lt"/>
                </a:rPr>
                <a:t>Capital Stock</a:t>
              </a:r>
              <a:endParaRPr lang="en-US" dirty="0">
                <a:latin typeface="+mn-lt"/>
              </a:endParaRPr>
            </a:p>
          </p:txBody>
        </p:sp>
        <p:sp>
          <p:nvSpPr>
            <p:cNvPr id="15374" name="Text Box 19"/>
            <p:cNvSpPr txBox="1">
              <a:spLocks noChangeArrowheads="1"/>
            </p:cNvSpPr>
            <p:nvPr/>
          </p:nvSpPr>
          <p:spPr bwMode="auto">
            <a:xfrm>
              <a:off x="6567488" y="5475288"/>
              <a:ext cx="938077" cy="369332"/>
            </a:xfrm>
            <a:prstGeom prst="rect">
              <a:avLst/>
            </a:prstGeom>
            <a:noFill/>
            <a:ln w="9525">
              <a:noFill/>
              <a:miter lim="800000"/>
              <a:headEnd/>
              <a:tailEnd/>
            </a:ln>
          </p:spPr>
          <p:txBody>
            <a:bodyPr wrap="none">
              <a:spAutoFit/>
            </a:bodyPr>
            <a:lstStyle/>
            <a:p>
              <a:r>
                <a:rPr lang="en-US">
                  <a:latin typeface="+mn-lt"/>
                </a:rPr>
                <a:t>250,000</a:t>
              </a:r>
            </a:p>
          </p:txBody>
        </p:sp>
        <p:sp>
          <p:nvSpPr>
            <p:cNvPr id="15375" name="Text Box 20"/>
            <p:cNvSpPr txBox="1">
              <a:spLocks noChangeArrowheads="1"/>
            </p:cNvSpPr>
            <p:nvPr/>
          </p:nvSpPr>
          <p:spPr bwMode="auto">
            <a:xfrm>
              <a:off x="1216025" y="4779963"/>
              <a:ext cx="1545936" cy="369332"/>
            </a:xfrm>
            <a:prstGeom prst="rect">
              <a:avLst/>
            </a:prstGeom>
            <a:noFill/>
            <a:ln w="9525">
              <a:noFill/>
              <a:miter lim="800000"/>
              <a:headEnd/>
              <a:tailEnd/>
            </a:ln>
          </p:spPr>
          <p:txBody>
            <a:bodyPr wrap="none">
              <a:spAutoFit/>
            </a:bodyPr>
            <a:lstStyle/>
            <a:p>
              <a:r>
                <a:rPr lang="en-US" dirty="0" smtClean="0">
                  <a:latin typeface="+mn-lt"/>
                </a:rPr>
                <a:t>Cash Reserves</a:t>
              </a:r>
              <a:endParaRPr lang="en-US" dirty="0">
                <a:latin typeface="+mn-lt"/>
              </a:endParaRPr>
            </a:p>
          </p:txBody>
        </p:sp>
        <p:sp>
          <p:nvSpPr>
            <p:cNvPr id="15376" name="Text Box 21"/>
            <p:cNvSpPr txBox="1">
              <a:spLocks noChangeArrowheads="1"/>
            </p:cNvSpPr>
            <p:nvPr/>
          </p:nvSpPr>
          <p:spPr bwMode="auto">
            <a:xfrm>
              <a:off x="3424380" y="4779963"/>
              <a:ext cx="957120" cy="369332"/>
            </a:xfrm>
            <a:prstGeom prst="rect">
              <a:avLst/>
            </a:prstGeom>
            <a:noFill/>
            <a:ln w="9525">
              <a:noFill/>
              <a:miter lim="800000"/>
              <a:headEnd/>
              <a:tailEnd/>
            </a:ln>
          </p:spPr>
          <p:txBody>
            <a:bodyPr wrap="none">
              <a:spAutoFit/>
            </a:bodyPr>
            <a:lstStyle/>
            <a:p>
              <a:pPr algn="r"/>
              <a:r>
                <a:rPr lang="en-US">
                  <a:latin typeface="+mn-lt"/>
                </a:rPr>
                <a:t>$60,000</a:t>
              </a:r>
            </a:p>
          </p:txBody>
        </p:sp>
        <p:sp>
          <p:nvSpPr>
            <p:cNvPr id="15377" name="Text Box 23"/>
            <p:cNvSpPr txBox="1">
              <a:spLocks noChangeArrowheads="1"/>
            </p:cNvSpPr>
            <p:nvPr/>
          </p:nvSpPr>
          <p:spPr bwMode="auto">
            <a:xfrm>
              <a:off x="1216025" y="5132388"/>
              <a:ext cx="756938" cy="369332"/>
            </a:xfrm>
            <a:prstGeom prst="rect">
              <a:avLst/>
            </a:prstGeom>
            <a:noFill/>
            <a:ln w="9525">
              <a:noFill/>
              <a:miter lim="800000"/>
              <a:headEnd/>
              <a:tailEnd/>
            </a:ln>
          </p:spPr>
          <p:txBody>
            <a:bodyPr wrap="none">
              <a:spAutoFit/>
            </a:bodyPr>
            <a:lstStyle/>
            <a:p>
              <a:r>
                <a:rPr lang="en-US">
                  <a:solidFill>
                    <a:srgbClr val="0000FF"/>
                  </a:solidFill>
                  <a:latin typeface="+mn-lt"/>
                </a:rPr>
                <a:t>Loans</a:t>
              </a:r>
            </a:p>
          </p:txBody>
        </p:sp>
        <p:sp>
          <p:nvSpPr>
            <p:cNvPr id="15378" name="Text Box 24"/>
            <p:cNvSpPr txBox="1">
              <a:spLocks noChangeArrowheads="1"/>
            </p:cNvSpPr>
            <p:nvPr/>
          </p:nvSpPr>
          <p:spPr bwMode="auto">
            <a:xfrm>
              <a:off x="3555313" y="5132388"/>
              <a:ext cx="826187" cy="369332"/>
            </a:xfrm>
            <a:prstGeom prst="rect">
              <a:avLst/>
            </a:prstGeom>
            <a:noFill/>
            <a:ln w="9525">
              <a:noFill/>
              <a:miter lim="800000"/>
              <a:headEnd/>
              <a:tailEnd/>
            </a:ln>
          </p:spPr>
          <p:txBody>
            <a:bodyPr wrap="none">
              <a:spAutoFit/>
            </a:bodyPr>
            <a:lstStyle/>
            <a:p>
              <a:pPr algn="r"/>
              <a:r>
                <a:rPr lang="en-US">
                  <a:solidFill>
                    <a:srgbClr val="0000FF"/>
                  </a:solidFill>
                  <a:latin typeface="+mn-lt"/>
                </a:rPr>
                <a:t>50,000</a:t>
              </a:r>
            </a:p>
          </p:txBody>
        </p:sp>
      </p:grpSp>
      <p:sp>
        <p:nvSpPr>
          <p:cNvPr id="15387" name="TextBox 9"/>
          <p:cNvSpPr txBox="1">
            <a:spLocks noChangeArrowheads="1"/>
          </p:cNvSpPr>
          <p:nvPr/>
        </p:nvSpPr>
        <p:spPr bwMode="auto">
          <a:xfrm>
            <a:off x="0" y="6577013"/>
            <a:ext cx="727075" cy="276225"/>
          </a:xfrm>
          <a:prstGeom prst="rect">
            <a:avLst/>
          </a:prstGeom>
          <a:noFill/>
          <a:ln w="9525">
            <a:noFill/>
            <a:miter lim="800000"/>
            <a:headEnd/>
            <a:tailEnd/>
          </a:ln>
        </p:spPr>
        <p:txBody>
          <a:bodyPr>
            <a:spAutoFit/>
          </a:bodyPr>
          <a:lstStyle/>
          <a:p>
            <a:r>
              <a:rPr lang="en-US" sz="1200" b="1">
                <a:solidFill>
                  <a:schemeClr val="bg1"/>
                </a:solidFill>
              </a:rPr>
              <a:t>LO3</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9C2F0D9C-8B6F-44D0-97C1-2FF0C0A65B77}" type="slidenum">
              <a:rPr lang="en-US" sz="1400">
                <a:solidFill>
                  <a:schemeClr val="bg1"/>
                </a:solidFill>
                <a:cs typeface="Arial" pitchFamily="34" charset="0"/>
              </a:rPr>
              <a:pPr/>
              <a:t>24</a:t>
            </a:fld>
            <a:endParaRPr lang="en-US" sz="1400">
              <a:solidFill>
                <a:schemeClr val="bg1"/>
              </a:solidFill>
              <a:cs typeface="Arial" pitchFamily="34" charset="0"/>
            </a:endParaRPr>
          </a:p>
        </p:txBody>
      </p:sp>
      <p:sp>
        <p:nvSpPr>
          <p:cNvPr id="28"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24</a:t>
            </a:fld>
            <a:endParaRPr lang="en-US">
              <a:latin typeface="+mj-lt"/>
            </a:endParaRPr>
          </a:p>
        </p:txBody>
      </p:sp>
      <p:sp>
        <p:nvSpPr>
          <p:cNvPr id="29"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36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
          <p:cNvSpPr>
            <a:spLocks noGrp="1" noChangeArrowheads="1"/>
          </p:cNvSpPr>
          <p:nvPr>
            <p:ph type="title"/>
          </p:nvPr>
        </p:nvSpPr>
        <p:spPr/>
        <p:txBody>
          <a:bodyPr/>
          <a:lstStyle/>
          <a:p>
            <a:pPr eaLnBrk="1" hangingPunct="1"/>
            <a:r>
              <a:rPr lang="en-US" sz="3600" b="1" smtClean="0"/>
              <a:t>Money Creating Transactions</a:t>
            </a:r>
          </a:p>
        </p:txBody>
      </p:sp>
      <p:sp>
        <p:nvSpPr>
          <p:cNvPr id="16387" name="Rectangle 22"/>
          <p:cNvSpPr>
            <a:spLocks noGrp="1" noChangeArrowheads="1"/>
          </p:cNvSpPr>
          <p:nvPr>
            <p:ph idx="4294967295"/>
          </p:nvPr>
        </p:nvSpPr>
        <p:spPr>
          <a:xfrm>
            <a:off x="1143000" y="1570037"/>
            <a:ext cx="7086600" cy="2239963"/>
          </a:xfrm>
        </p:spPr>
        <p:txBody>
          <a:bodyPr>
            <a:normAutofit/>
          </a:bodyPr>
          <a:lstStyle/>
          <a:p>
            <a:pPr marL="0" indent="0" algn="ctr" eaLnBrk="1" hangingPunct="1">
              <a:buFontTx/>
              <a:buNone/>
            </a:pPr>
            <a:r>
              <a:rPr lang="en-US" sz="2800" u="sng" dirty="0" smtClean="0"/>
              <a:t>Transaction #5b</a:t>
            </a:r>
          </a:p>
          <a:p>
            <a:pPr marL="0" indent="0" algn="ctr" eaLnBrk="1" hangingPunct="1">
              <a:buSzPct val="125000"/>
              <a:buFontTx/>
              <a:buNone/>
            </a:pPr>
            <a:r>
              <a:rPr lang="en-US" sz="2800" dirty="0" smtClean="0"/>
              <a:t>Using the loan</a:t>
            </a:r>
          </a:p>
          <a:p>
            <a:pPr marL="463550" lvl="1" indent="-349250" eaLnBrk="1" hangingPunct="1">
              <a:buSzPct val="125000"/>
            </a:pPr>
            <a:r>
              <a:rPr lang="en-US" dirty="0" smtClean="0"/>
              <a:t>$50,000 loan cashed </a:t>
            </a:r>
          </a:p>
        </p:txBody>
      </p:sp>
      <p:grpSp>
        <p:nvGrpSpPr>
          <p:cNvPr id="2" name="Group 25"/>
          <p:cNvGrpSpPr>
            <a:grpSpLocks/>
          </p:cNvGrpSpPr>
          <p:nvPr/>
        </p:nvGrpSpPr>
        <p:grpSpPr bwMode="auto">
          <a:xfrm>
            <a:off x="1390650" y="3209925"/>
            <a:ext cx="6345238" cy="3194050"/>
            <a:chOff x="965200" y="3376613"/>
            <a:chExt cx="6345238" cy="3194050"/>
          </a:xfrm>
        </p:grpSpPr>
        <p:grpSp>
          <p:nvGrpSpPr>
            <p:cNvPr id="3" name="Group 2"/>
            <p:cNvGrpSpPr>
              <a:grpSpLocks/>
            </p:cNvGrpSpPr>
            <p:nvPr/>
          </p:nvGrpSpPr>
          <p:grpSpPr bwMode="auto">
            <a:xfrm>
              <a:off x="973138" y="3435350"/>
              <a:ext cx="6337300" cy="2581275"/>
              <a:chOff x="1310" y="2259"/>
              <a:chExt cx="3992" cy="1626"/>
            </a:xfrm>
          </p:grpSpPr>
          <p:grpSp>
            <p:nvGrpSpPr>
              <p:cNvPr id="4" name="Group 3"/>
              <p:cNvGrpSpPr>
                <a:grpSpLocks/>
              </p:cNvGrpSpPr>
              <p:nvPr/>
            </p:nvGrpSpPr>
            <p:grpSpPr bwMode="auto">
              <a:xfrm>
                <a:off x="1316" y="2259"/>
                <a:ext cx="3986" cy="1626"/>
                <a:chOff x="1316" y="2259"/>
                <a:chExt cx="3986" cy="1626"/>
              </a:xfrm>
            </p:grpSpPr>
            <p:sp>
              <p:nvSpPr>
                <p:cNvPr id="16407" name="Line 4"/>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j-lt"/>
                  </a:endParaRPr>
                </a:p>
              </p:txBody>
            </p:sp>
            <p:grpSp>
              <p:nvGrpSpPr>
                <p:cNvPr id="5" name="Group 5"/>
                <p:cNvGrpSpPr>
                  <a:grpSpLocks/>
                </p:cNvGrpSpPr>
                <p:nvPr/>
              </p:nvGrpSpPr>
              <p:grpSpPr bwMode="auto">
                <a:xfrm>
                  <a:off x="1316" y="2259"/>
                  <a:ext cx="3986" cy="647"/>
                  <a:chOff x="1316" y="2259"/>
                  <a:chExt cx="3986" cy="647"/>
                </a:xfrm>
              </p:grpSpPr>
              <p:sp>
                <p:nvSpPr>
                  <p:cNvPr id="16409" name="Rectangle 6"/>
                  <p:cNvSpPr>
                    <a:spLocks noChangeArrowheads="1"/>
                  </p:cNvSpPr>
                  <p:nvPr/>
                </p:nvSpPr>
                <p:spPr bwMode="auto">
                  <a:xfrm>
                    <a:off x="1317" y="2259"/>
                    <a:ext cx="3980" cy="647"/>
                  </a:xfrm>
                  <a:prstGeom prst="rect">
                    <a:avLst/>
                  </a:prstGeom>
                  <a:solidFill>
                    <a:schemeClr val="accent2">
                      <a:lumMod val="40000"/>
                      <a:lumOff val="60000"/>
                    </a:schemeClr>
                  </a:solidFill>
                  <a:ln w="9525">
                    <a:solidFill>
                      <a:schemeClr val="tx1"/>
                    </a:solidFill>
                    <a:miter lim="800000"/>
                    <a:headEnd/>
                    <a:tailEnd/>
                  </a:ln>
                </p:spPr>
                <p:txBody>
                  <a:bodyPr wrap="none" anchor="ctr"/>
                  <a:lstStyle/>
                  <a:p>
                    <a:endParaRPr lang="en-US">
                      <a:latin typeface="+mj-lt"/>
                    </a:endParaRPr>
                  </a:p>
                </p:txBody>
              </p:sp>
              <p:sp>
                <p:nvSpPr>
                  <p:cNvPr id="16410" name="Line 7"/>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latin typeface="+mj-lt"/>
                    </a:endParaRPr>
                  </a:p>
                </p:txBody>
              </p:sp>
            </p:grpSp>
          </p:grpSp>
          <p:sp>
            <p:nvSpPr>
              <p:cNvPr id="16405" name="Text Box 8"/>
              <p:cNvSpPr txBox="1">
                <a:spLocks noChangeArrowheads="1"/>
              </p:cNvSpPr>
              <p:nvPr/>
            </p:nvSpPr>
            <p:spPr bwMode="auto">
              <a:xfrm>
                <a:off x="1310" y="2686"/>
                <a:ext cx="507" cy="233"/>
              </a:xfrm>
              <a:prstGeom prst="rect">
                <a:avLst/>
              </a:prstGeom>
              <a:noFill/>
              <a:ln w="9525">
                <a:noFill/>
                <a:miter lim="800000"/>
                <a:headEnd/>
                <a:tailEnd/>
              </a:ln>
            </p:spPr>
            <p:txBody>
              <a:bodyPr wrap="none">
                <a:spAutoFit/>
              </a:bodyPr>
              <a:lstStyle/>
              <a:p>
                <a:r>
                  <a:rPr lang="en-US">
                    <a:latin typeface="+mj-lt"/>
                  </a:rPr>
                  <a:t>Assets</a:t>
                </a:r>
              </a:p>
            </p:txBody>
          </p:sp>
          <p:sp>
            <p:nvSpPr>
              <p:cNvPr id="16406" name="Text Box 9"/>
              <p:cNvSpPr txBox="1">
                <a:spLocks noChangeArrowheads="1"/>
              </p:cNvSpPr>
              <p:nvPr/>
            </p:nvSpPr>
            <p:spPr bwMode="auto">
              <a:xfrm>
                <a:off x="3326" y="2686"/>
                <a:ext cx="1598" cy="233"/>
              </a:xfrm>
              <a:prstGeom prst="rect">
                <a:avLst/>
              </a:prstGeom>
              <a:noFill/>
              <a:ln w="9525">
                <a:noFill/>
                <a:miter lim="800000"/>
                <a:headEnd/>
                <a:tailEnd/>
              </a:ln>
            </p:spPr>
            <p:txBody>
              <a:bodyPr wrap="none">
                <a:spAutoFit/>
              </a:bodyPr>
              <a:lstStyle/>
              <a:p>
                <a:r>
                  <a:rPr lang="en-US" dirty="0">
                    <a:latin typeface="+mj-lt"/>
                  </a:rPr>
                  <a:t>Liabilities and Net Worth</a:t>
                </a:r>
              </a:p>
            </p:txBody>
          </p:sp>
        </p:grpSp>
        <p:sp>
          <p:nvSpPr>
            <p:cNvPr id="16391" name="Text Box 12"/>
            <p:cNvSpPr txBox="1">
              <a:spLocks noChangeArrowheads="1"/>
            </p:cNvSpPr>
            <p:nvPr/>
          </p:nvSpPr>
          <p:spPr bwMode="auto">
            <a:xfrm>
              <a:off x="1465263" y="3376613"/>
              <a:ext cx="4871013" cy="461665"/>
            </a:xfrm>
            <a:prstGeom prst="rect">
              <a:avLst/>
            </a:prstGeom>
            <a:noFill/>
            <a:ln w="9525">
              <a:noFill/>
              <a:miter lim="800000"/>
              <a:headEnd/>
              <a:tailEnd/>
            </a:ln>
          </p:spPr>
          <p:txBody>
            <a:bodyPr wrap="none">
              <a:spAutoFit/>
            </a:bodyPr>
            <a:lstStyle/>
            <a:p>
              <a:r>
                <a:rPr lang="en-US" sz="2400" b="1">
                  <a:latin typeface="+mj-lt"/>
                </a:rPr>
                <a:t>After a Check is Drawn on the Loan </a:t>
              </a:r>
            </a:p>
          </p:txBody>
        </p:sp>
        <p:sp>
          <p:nvSpPr>
            <p:cNvPr id="16392" name="Text Box 13"/>
            <p:cNvSpPr txBox="1">
              <a:spLocks noChangeArrowheads="1"/>
            </p:cNvSpPr>
            <p:nvPr/>
          </p:nvSpPr>
          <p:spPr bwMode="auto">
            <a:xfrm>
              <a:off x="2233613" y="3709988"/>
              <a:ext cx="4091441" cy="400110"/>
            </a:xfrm>
            <a:prstGeom prst="rect">
              <a:avLst/>
            </a:prstGeom>
            <a:noFill/>
            <a:ln w="9525">
              <a:noFill/>
              <a:miter lim="800000"/>
              <a:headEnd/>
              <a:tailEnd/>
            </a:ln>
          </p:spPr>
          <p:txBody>
            <a:bodyPr wrap="none">
              <a:spAutoFit/>
            </a:bodyPr>
            <a:lstStyle/>
            <a:p>
              <a:r>
                <a:rPr lang="en-US" sz="2000" dirty="0">
                  <a:latin typeface="+mj-lt"/>
                </a:rPr>
                <a:t>Balance Sheet </a:t>
              </a:r>
              <a:r>
                <a:rPr lang="en-US" sz="2000" dirty="0" smtClean="0">
                  <a:latin typeface="+mj-lt"/>
                </a:rPr>
                <a:t>5b</a:t>
              </a:r>
              <a:r>
                <a:rPr lang="en-US" sz="2000" dirty="0">
                  <a:latin typeface="+mj-lt"/>
                </a:rPr>
                <a:t>: </a:t>
              </a:r>
              <a:r>
                <a:rPr lang="en-US" sz="2000" dirty="0" smtClean="0">
                  <a:latin typeface="+mj-lt"/>
                </a:rPr>
                <a:t>Bank of Vancouver</a:t>
              </a:r>
              <a:endParaRPr lang="en-US" sz="2000" dirty="0">
                <a:latin typeface="+mj-lt"/>
              </a:endParaRPr>
            </a:p>
          </p:txBody>
        </p:sp>
        <p:sp>
          <p:nvSpPr>
            <p:cNvPr id="16393" name="Text Box 14"/>
            <p:cNvSpPr txBox="1">
              <a:spLocks noChangeArrowheads="1"/>
            </p:cNvSpPr>
            <p:nvPr/>
          </p:nvSpPr>
          <p:spPr bwMode="auto">
            <a:xfrm>
              <a:off x="4156075" y="4826556"/>
              <a:ext cx="1887055" cy="369332"/>
            </a:xfrm>
            <a:prstGeom prst="rect">
              <a:avLst/>
            </a:prstGeom>
            <a:noFill/>
            <a:ln w="9525">
              <a:noFill/>
              <a:miter lim="800000"/>
              <a:headEnd/>
              <a:tailEnd/>
            </a:ln>
          </p:spPr>
          <p:txBody>
            <a:bodyPr wrap="none">
              <a:spAutoFit/>
            </a:bodyPr>
            <a:lstStyle/>
            <a:p>
              <a:r>
                <a:rPr lang="en-US" dirty="0" smtClean="0">
                  <a:solidFill>
                    <a:srgbClr val="0000FF"/>
                  </a:solidFill>
                  <a:latin typeface="+mj-lt"/>
                </a:rPr>
                <a:t>Demand Deposits</a:t>
              </a:r>
              <a:endParaRPr lang="en-US" dirty="0">
                <a:solidFill>
                  <a:srgbClr val="0000FF"/>
                </a:solidFill>
                <a:latin typeface="+mj-lt"/>
              </a:endParaRPr>
            </a:p>
          </p:txBody>
        </p:sp>
        <p:sp>
          <p:nvSpPr>
            <p:cNvPr id="16394" name="Text Box 15"/>
            <p:cNvSpPr txBox="1">
              <a:spLocks noChangeArrowheads="1"/>
            </p:cNvSpPr>
            <p:nvPr/>
          </p:nvSpPr>
          <p:spPr bwMode="auto">
            <a:xfrm>
              <a:off x="6308725" y="4824413"/>
              <a:ext cx="939168" cy="369332"/>
            </a:xfrm>
            <a:prstGeom prst="rect">
              <a:avLst/>
            </a:prstGeom>
            <a:noFill/>
            <a:ln w="9525">
              <a:noFill/>
              <a:miter lim="800000"/>
              <a:headEnd/>
              <a:tailEnd/>
            </a:ln>
          </p:spPr>
          <p:txBody>
            <a:bodyPr wrap="none">
              <a:spAutoFit/>
            </a:bodyPr>
            <a:lstStyle/>
            <a:p>
              <a:r>
                <a:rPr lang="en-US">
                  <a:solidFill>
                    <a:srgbClr val="0000FF"/>
                  </a:solidFill>
                  <a:latin typeface="+mj-lt"/>
                </a:rPr>
                <a:t>$50,000</a:t>
              </a:r>
            </a:p>
          </p:txBody>
        </p:sp>
        <p:sp>
          <p:nvSpPr>
            <p:cNvPr id="16395" name="Text Box 16"/>
            <p:cNvSpPr txBox="1">
              <a:spLocks noChangeArrowheads="1"/>
            </p:cNvSpPr>
            <p:nvPr/>
          </p:nvSpPr>
          <p:spPr bwMode="auto">
            <a:xfrm>
              <a:off x="965200" y="5205413"/>
              <a:ext cx="1047750" cy="366712"/>
            </a:xfrm>
            <a:prstGeom prst="rect">
              <a:avLst/>
            </a:prstGeom>
            <a:noFill/>
            <a:ln w="9525">
              <a:noFill/>
              <a:miter lim="800000"/>
              <a:headEnd/>
              <a:tailEnd/>
            </a:ln>
          </p:spPr>
          <p:txBody>
            <a:bodyPr wrap="none">
              <a:spAutoFit/>
            </a:bodyPr>
            <a:lstStyle/>
            <a:p>
              <a:r>
                <a:rPr lang="en-US">
                  <a:latin typeface="+mj-lt"/>
                </a:rPr>
                <a:t>Property</a:t>
              </a:r>
            </a:p>
          </p:txBody>
        </p:sp>
        <p:sp>
          <p:nvSpPr>
            <p:cNvPr id="16396" name="Text Box 17"/>
            <p:cNvSpPr txBox="1">
              <a:spLocks noChangeArrowheads="1"/>
            </p:cNvSpPr>
            <p:nvPr/>
          </p:nvSpPr>
          <p:spPr bwMode="auto">
            <a:xfrm>
              <a:off x="3173362" y="5205413"/>
              <a:ext cx="957313" cy="369332"/>
            </a:xfrm>
            <a:prstGeom prst="rect">
              <a:avLst/>
            </a:prstGeom>
            <a:noFill/>
            <a:ln w="9525">
              <a:noFill/>
              <a:miter lim="800000"/>
              <a:headEnd/>
              <a:tailEnd/>
            </a:ln>
          </p:spPr>
          <p:txBody>
            <a:bodyPr wrap="none">
              <a:spAutoFit/>
            </a:bodyPr>
            <a:lstStyle/>
            <a:p>
              <a:pPr algn="r"/>
              <a:r>
                <a:rPr lang="en-US">
                  <a:latin typeface="+mj-lt"/>
                </a:rPr>
                <a:t>240,000</a:t>
              </a:r>
            </a:p>
          </p:txBody>
        </p:sp>
        <p:sp>
          <p:nvSpPr>
            <p:cNvPr id="16397" name="Text Box 18"/>
            <p:cNvSpPr txBox="1">
              <a:spLocks noChangeArrowheads="1"/>
            </p:cNvSpPr>
            <p:nvPr/>
          </p:nvSpPr>
          <p:spPr bwMode="auto">
            <a:xfrm>
              <a:off x="4156075" y="5224463"/>
              <a:ext cx="1440587" cy="369332"/>
            </a:xfrm>
            <a:prstGeom prst="rect">
              <a:avLst/>
            </a:prstGeom>
            <a:noFill/>
            <a:ln w="9525">
              <a:noFill/>
              <a:miter lim="800000"/>
              <a:headEnd/>
              <a:tailEnd/>
            </a:ln>
          </p:spPr>
          <p:txBody>
            <a:bodyPr wrap="none">
              <a:spAutoFit/>
            </a:bodyPr>
            <a:lstStyle/>
            <a:p>
              <a:r>
                <a:rPr lang="en-US" dirty="0" smtClean="0">
                  <a:latin typeface="+mj-lt"/>
                </a:rPr>
                <a:t>Capital Stock</a:t>
              </a:r>
              <a:endParaRPr lang="en-US" dirty="0">
                <a:latin typeface="+mj-lt"/>
              </a:endParaRPr>
            </a:p>
          </p:txBody>
        </p:sp>
        <p:sp>
          <p:nvSpPr>
            <p:cNvPr id="16398" name="Text Box 19"/>
            <p:cNvSpPr txBox="1">
              <a:spLocks noChangeArrowheads="1"/>
            </p:cNvSpPr>
            <p:nvPr/>
          </p:nvSpPr>
          <p:spPr bwMode="auto">
            <a:xfrm>
              <a:off x="6318250" y="5224463"/>
              <a:ext cx="938077" cy="369332"/>
            </a:xfrm>
            <a:prstGeom prst="rect">
              <a:avLst/>
            </a:prstGeom>
            <a:noFill/>
            <a:ln w="9525">
              <a:noFill/>
              <a:miter lim="800000"/>
              <a:headEnd/>
              <a:tailEnd/>
            </a:ln>
          </p:spPr>
          <p:txBody>
            <a:bodyPr wrap="none">
              <a:spAutoFit/>
            </a:bodyPr>
            <a:lstStyle/>
            <a:p>
              <a:r>
                <a:rPr lang="en-US">
                  <a:latin typeface="+mj-lt"/>
                </a:rPr>
                <a:t>250,000</a:t>
              </a:r>
            </a:p>
          </p:txBody>
        </p:sp>
        <p:sp>
          <p:nvSpPr>
            <p:cNvPr id="16399" name="Text Box 20"/>
            <p:cNvSpPr txBox="1">
              <a:spLocks noChangeArrowheads="1"/>
            </p:cNvSpPr>
            <p:nvPr/>
          </p:nvSpPr>
          <p:spPr bwMode="auto">
            <a:xfrm>
              <a:off x="965200" y="4529138"/>
              <a:ext cx="1545936" cy="369332"/>
            </a:xfrm>
            <a:prstGeom prst="rect">
              <a:avLst/>
            </a:prstGeom>
            <a:noFill/>
            <a:ln w="9525">
              <a:noFill/>
              <a:miter lim="800000"/>
              <a:headEnd/>
              <a:tailEnd/>
            </a:ln>
          </p:spPr>
          <p:txBody>
            <a:bodyPr wrap="none">
              <a:spAutoFit/>
            </a:bodyPr>
            <a:lstStyle/>
            <a:p>
              <a:r>
                <a:rPr lang="en-US" dirty="0" smtClean="0">
                  <a:solidFill>
                    <a:srgbClr val="0000FF"/>
                  </a:solidFill>
                  <a:latin typeface="+mj-lt"/>
                </a:rPr>
                <a:t>Cash Reserves</a:t>
              </a:r>
              <a:endParaRPr lang="en-US" dirty="0">
                <a:solidFill>
                  <a:srgbClr val="0000FF"/>
                </a:solidFill>
                <a:latin typeface="+mj-lt"/>
              </a:endParaRPr>
            </a:p>
          </p:txBody>
        </p:sp>
        <p:sp>
          <p:nvSpPr>
            <p:cNvPr id="16400" name="Text Box 21"/>
            <p:cNvSpPr txBox="1">
              <a:spLocks noChangeArrowheads="1"/>
            </p:cNvSpPr>
            <p:nvPr/>
          </p:nvSpPr>
          <p:spPr bwMode="auto">
            <a:xfrm>
              <a:off x="3187789" y="4529138"/>
              <a:ext cx="942886" cy="369332"/>
            </a:xfrm>
            <a:prstGeom prst="rect">
              <a:avLst/>
            </a:prstGeom>
            <a:noFill/>
            <a:ln w="9525">
              <a:noFill/>
              <a:miter lim="800000"/>
              <a:headEnd/>
              <a:tailEnd/>
            </a:ln>
          </p:spPr>
          <p:txBody>
            <a:bodyPr wrap="none">
              <a:spAutoFit/>
            </a:bodyPr>
            <a:lstStyle/>
            <a:p>
              <a:pPr algn="r"/>
              <a:r>
                <a:rPr lang="en-US">
                  <a:solidFill>
                    <a:srgbClr val="0000FF"/>
                  </a:solidFill>
                  <a:latin typeface="+mj-lt"/>
                </a:rPr>
                <a:t>$10,000</a:t>
              </a:r>
            </a:p>
          </p:txBody>
        </p:sp>
        <p:sp>
          <p:nvSpPr>
            <p:cNvPr id="16401" name="Text Box 23"/>
            <p:cNvSpPr txBox="1">
              <a:spLocks noChangeArrowheads="1"/>
            </p:cNvSpPr>
            <p:nvPr/>
          </p:nvSpPr>
          <p:spPr bwMode="auto">
            <a:xfrm>
              <a:off x="965200" y="4881563"/>
              <a:ext cx="756938" cy="369332"/>
            </a:xfrm>
            <a:prstGeom prst="rect">
              <a:avLst/>
            </a:prstGeom>
            <a:noFill/>
            <a:ln w="9525">
              <a:noFill/>
              <a:miter lim="800000"/>
              <a:headEnd/>
              <a:tailEnd/>
            </a:ln>
          </p:spPr>
          <p:txBody>
            <a:bodyPr wrap="none">
              <a:spAutoFit/>
            </a:bodyPr>
            <a:lstStyle/>
            <a:p>
              <a:r>
                <a:rPr lang="en-US">
                  <a:latin typeface="+mj-lt"/>
                </a:rPr>
                <a:t>Loans</a:t>
              </a:r>
            </a:p>
          </p:txBody>
        </p:sp>
        <p:sp>
          <p:nvSpPr>
            <p:cNvPr id="16402" name="Text Box 24"/>
            <p:cNvSpPr txBox="1">
              <a:spLocks noChangeArrowheads="1"/>
            </p:cNvSpPr>
            <p:nvPr/>
          </p:nvSpPr>
          <p:spPr bwMode="auto">
            <a:xfrm>
              <a:off x="3304488" y="4881563"/>
              <a:ext cx="826187" cy="369332"/>
            </a:xfrm>
            <a:prstGeom prst="rect">
              <a:avLst/>
            </a:prstGeom>
            <a:noFill/>
            <a:ln w="9525">
              <a:noFill/>
              <a:miter lim="800000"/>
              <a:headEnd/>
              <a:tailEnd/>
            </a:ln>
          </p:spPr>
          <p:txBody>
            <a:bodyPr wrap="none">
              <a:spAutoFit/>
            </a:bodyPr>
            <a:lstStyle/>
            <a:p>
              <a:pPr algn="r"/>
              <a:r>
                <a:rPr lang="en-US">
                  <a:latin typeface="+mj-lt"/>
                </a:rPr>
                <a:t>50,000</a:t>
              </a:r>
            </a:p>
          </p:txBody>
        </p:sp>
        <p:sp>
          <p:nvSpPr>
            <p:cNvPr id="16403" name="Text Box 25"/>
            <p:cNvSpPr txBox="1">
              <a:spLocks noChangeArrowheads="1"/>
            </p:cNvSpPr>
            <p:nvPr/>
          </p:nvSpPr>
          <p:spPr bwMode="auto">
            <a:xfrm>
              <a:off x="1176338" y="5846763"/>
              <a:ext cx="6008687" cy="723900"/>
            </a:xfrm>
            <a:prstGeom prst="rect">
              <a:avLst/>
            </a:prstGeom>
            <a:solidFill>
              <a:schemeClr val="accent1">
                <a:lumMod val="40000"/>
                <a:lumOff val="60000"/>
              </a:schemeClr>
            </a:solidFill>
            <a:ln w="9525">
              <a:solidFill>
                <a:schemeClr val="tx1"/>
              </a:solidFill>
              <a:miter lim="800000"/>
              <a:headEnd/>
              <a:tailEnd/>
            </a:ln>
          </p:spPr>
          <p:txBody>
            <a:bodyPr>
              <a:spAutoFit/>
            </a:bodyPr>
            <a:lstStyle/>
            <a:p>
              <a:pPr algn="ctr">
                <a:lnSpc>
                  <a:spcPct val="85000"/>
                </a:lnSpc>
              </a:pPr>
              <a:r>
                <a:rPr lang="en-US" sz="2400" b="1" dirty="0">
                  <a:latin typeface="+mj-lt"/>
                </a:rPr>
                <a:t>A single bank can only lend an amount</a:t>
              </a:r>
            </a:p>
            <a:p>
              <a:pPr algn="ctr">
                <a:lnSpc>
                  <a:spcPct val="85000"/>
                </a:lnSpc>
              </a:pPr>
              <a:r>
                <a:rPr lang="en-US" sz="2400" b="1" dirty="0">
                  <a:latin typeface="+mj-lt"/>
                </a:rPr>
                <a:t>equal to its </a:t>
              </a:r>
              <a:r>
                <a:rPr lang="en-US" sz="2400" b="1" dirty="0" err="1">
                  <a:latin typeface="+mj-lt"/>
                </a:rPr>
                <a:t>preloan</a:t>
              </a:r>
              <a:r>
                <a:rPr lang="en-US" sz="2400" b="1" dirty="0">
                  <a:latin typeface="+mj-lt"/>
                </a:rPr>
                <a:t> excess reserves </a:t>
              </a:r>
            </a:p>
          </p:txBody>
        </p:sp>
      </p:grpSp>
      <p:sp>
        <p:nvSpPr>
          <p:cNvPr id="16389" name="TextBox 24"/>
          <p:cNvSpPr txBox="1">
            <a:spLocks noChangeArrowheads="1"/>
          </p:cNvSpPr>
          <p:nvPr/>
        </p:nvSpPr>
        <p:spPr bwMode="auto">
          <a:xfrm>
            <a:off x="0" y="6577013"/>
            <a:ext cx="760413" cy="276225"/>
          </a:xfrm>
          <a:prstGeom prst="rect">
            <a:avLst/>
          </a:prstGeom>
          <a:noFill/>
          <a:ln w="9525">
            <a:noFill/>
            <a:miter lim="800000"/>
            <a:headEnd/>
            <a:tailEnd/>
          </a:ln>
        </p:spPr>
        <p:txBody>
          <a:bodyPr>
            <a:spAutoFit/>
          </a:bodyPr>
          <a:lstStyle/>
          <a:p>
            <a:r>
              <a:rPr lang="en-US" sz="1200" b="1">
                <a:solidFill>
                  <a:schemeClr val="bg1"/>
                </a:solidFill>
              </a:rPr>
              <a:t>LO3</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3A3F1471-2945-45DF-BDC4-6956EE91AF9F}" type="slidenum">
              <a:rPr lang="en-US" sz="1400">
                <a:solidFill>
                  <a:schemeClr val="bg1"/>
                </a:solidFill>
                <a:cs typeface="Arial" pitchFamily="34" charset="0"/>
              </a:rPr>
              <a:pPr/>
              <a:t>25</a:t>
            </a:fld>
            <a:endParaRPr lang="en-US" sz="1400">
              <a:solidFill>
                <a:schemeClr val="bg1"/>
              </a:solidFill>
              <a:cs typeface="Arial" pitchFamily="34" charset="0"/>
            </a:endParaRPr>
          </a:p>
        </p:txBody>
      </p:sp>
      <p:sp>
        <p:nvSpPr>
          <p:cNvPr id="29"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25</a:t>
            </a:fld>
            <a:endParaRPr lang="en-US">
              <a:latin typeface="+mj-lt"/>
            </a:endParaRPr>
          </a:p>
        </p:txBody>
      </p:sp>
      <p:sp>
        <p:nvSpPr>
          <p:cNvPr id="30"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6387">
                                            <p:txEl>
                                              <p:pRg st="1" end="1"/>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0"/>
          <p:cNvSpPr>
            <a:spLocks noGrp="1" noChangeArrowheads="1"/>
          </p:cNvSpPr>
          <p:nvPr>
            <p:ph type="title"/>
          </p:nvPr>
        </p:nvSpPr>
        <p:spPr/>
        <p:txBody>
          <a:bodyPr/>
          <a:lstStyle/>
          <a:p>
            <a:pPr eaLnBrk="1" hangingPunct="1"/>
            <a:r>
              <a:rPr lang="en-US" sz="3600" b="1" smtClean="0"/>
              <a:t>Money Creating Transactions</a:t>
            </a:r>
          </a:p>
        </p:txBody>
      </p:sp>
      <p:sp>
        <p:nvSpPr>
          <p:cNvPr id="17411" name="Rectangle 22"/>
          <p:cNvSpPr>
            <a:spLocks noGrp="1" noChangeArrowheads="1"/>
          </p:cNvSpPr>
          <p:nvPr>
            <p:ph idx="4294967295"/>
          </p:nvPr>
        </p:nvSpPr>
        <p:spPr>
          <a:xfrm>
            <a:off x="381000" y="1646238"/>
            <a:ext cx="8378825" cy="2239962"/>
          </a:xfrm>
        </p:spPr>
        <p:txBody>
          <a:bodyPr>
            <a:normAutofit/>
          </a:bodyPr>
          <a:lstStyle/>
          <a:p>
            <a:pPr marL="0" indent="0" algn="ctr" eaLnBrk="1" hangingPunct="1">
              <a:spcBef>
                <a:spcPct val="0"/>
              </a:spcBef>
              <a:buFontTx/>
              <a:buNone/>
            </a:pPr>
            <a:r>
              <a:rPr lang="en-US" sz="2800" u="sng" dirty="0" smtClean="0"/>
              <a:t>Transaction #6</a:t>
            </a:r>
          </a:p>
          <a:p>
            <a:pPr marL="0" indent="0" algn="ctr" eaLnBrk="1" hangingPunct="1">
              <a:spcBef>
                <a:spcPct val="0"/>
              </a:spcBef>
              <a:buSzPct val="125000"/>
              <a:buFontTx/>
              <a:buNone/>
            </a:pPr>
            <a:r>
              <a:rPr lang="en-US" sz="2800" dirty="0" smtClean="0"/>
              <a:t>Bank buys government securities from a dealer</a:t>
            </a:r>
          </a:p>
          <a:p>
            <a:pPr marL="517525" lvl="1" indent="-398463" algn="ctr" eaLnBrk="1" hangingPunct="1">
              <a:spcBef>
                <a:spcPct val="0"/>
              </a:spcBef>
              <a:buSzPct val="125000"/>
            </a:pPr>
            <a:r>
              <a:rPr lang="en-US" dirty="0" smtClean="0"/>
              <a:t>Deposits payment into </a:t>
            </a:r>
            <a:r>
              <a:rPr lang="en-US" dirty="0" err="1" smtClean="0"/>
              <a:t>chequing</a:t>
            </a:r>
            <a:r>
              <a:rPr lang="en-US" dirty="0" smtClean="0"/>
              <a:t> </a:t>
            </a:r>
          </a:p>
        </p:txBody>
      </p:sp>
      <p:grpSp>
        <p:nvGrpSpPr>
          <p:cNvPr id="2" name="Group 25"/>
          <p:cNvGrpSpPr>
            <a:grpSpLocks/>
          </p:cNvGrpSpPr>
          <p:nvPr/>
        </p:nvGrpSpPr>
        <p:grpSpPr bwMode="auto">
          <a:xfrm>
            <a:off x="1398588" y="3276600"/>
            <a:ext cx="6346825" cy="2640013"/>
            <a:chOff x="1143000" y="3524250"/>
            <a:chExt cx="6345238" cy="2640013"/>
          </a:xfrm>
        </p:grpSpPr>
        <p:grpSp>
          <p:nvGrpSpPr>
            <p:cNvPr id="3" name="Group 2"/>
            <p:cNvGrpSpPr>
              <a:grpSpLocks/>
            </p:cNvGrpSpPr>
            <p:nvPr/>
          </p:nvGrpSpPr>
          <p:grpSpPr bwMode="auto">
            <a:xfrm>
              <a:off x="1150938" y="3582988"/>
              <a:ext cx="6337300" cy="2581275"/>
              <a:chOff x="1310" y="2259"/>
              <a:chExt cx="3992" cy="1626"/>
            </a:xfrm>
          </p:grpSpPr>
          <p:grpSp>
            <p:nvGrpSpPr>
              <p:cNvPr id="4" name="Group 3"/>
              <p:cNvGrpSpPr>
                <a:grpSpLocks/>
              </p:cNvGrpSpPr>
              <p:nvPr/>
            </p:nvGrpSpPr>
            <p:grpSpPr bwMode="auto">
              <a:xfrm>
                <a:off x="1316" y="2259"/>
                <a:ext cx="3986" cy="1626"/>
                <a:chOff x="1316" y="2259"/>
                <a:chExt cx="3986" cy="1626"/>
              </a:xfrm>
            </p:grpSpPr>
            <p:sp>
              <p:nvSpPr>
                <p:cNvPr id="17431" name="Line 4"/>
                <p:cNvSpPr>
                  <a:spLocks noChangeShapeType="1"/>
                </p:cNvSpPr>
                <p:nvPr/>
              </p:nvSpPr>
              <p:spPr bwMode="auto">
                <a:xfrm>
                  <a:off x="3309" y="2906"/>
                  <a:ext cx="0" cy="979"/>
                </a:xfrm>
                <a:prstGeom prst="line">
                  <a:avLst/>
                </a:prstGeom>
                <a:noFill/>
                <a:ln w="28575">
                  <a:solidFill>
                    <a:schemeClr val="tx1"/>
                  </a:solidFill>
                  <a:round/>
                  <a:headEnd/>
                  <a:tailEnd/>
                </a:ln>
              </p:spPr>
              <p:txBody>
                <a:bodyPr/>
                <a:lstStyle/>
                <a:p>
                  <a:endParaRPr lang="en-CA">
                    <a:latin typeface="+mj-lt"/>
                  </a:endParaRPr>
                </a:p>
              </p:txBody>
            </p:sp>
            <p:grpSp>
              <p:nvGrpSpPr>
                <p:cNvPr id="5" name="Group 5"/>
                <p:cNvGrpSpPr>
                  <a:grpSpLocks/>
                </p:cNvGrpSpPr>
                <p:nvPr/>
              </p:nvGrpSpPr>
              <p:grpSpPr bwMode="auto">
                <a:xfrm>
                  <a:off x="1316" y="2259"/>
                  <a:ext cx="3986" cy="647"/>
                  <a:chOff x="1316" y="2259"/>
                  <a:chExt cx="3986" cy="647"/>
                </a:xfrm>
              </p:grpSpPr>
              <p:sp>
                <p:nvSpPr>
                  <p:cNvPr id="17433" name="Rectangle 6"/>
                  <p:cNvSpPr>
                    <a:spLocks noChangeArrowheads="1"/>
                  </p:cNvSpPr>
                  <p:nvPr/>
                </p:nvSpPr>
                <p:spPr bwMode="auto">
                  <a:xfrm>
                    <a:off x="1317" y="2259"/>
                    <a:ext cx="3980" cy="647"/>
                  </a:xfrm>
                  <a:prstGeom prst="rect">
                    <a:avLst/>
                  </a:prstGeom>
                  <a:solidFill>
                    <a:schemeClr val="accent2">
                      <a:lumMod val="40000"/>
                      <a:lumOff val="60000"/>
                    </a:schemeClr>
                  </a:solidFill>
                  <a:ln w="9525">
                    <a:solidFill>
                      <a:schemeClr val="tx1"/>
                    </a:solidFill>
                    <a:miter lim="800000"/>
                    <a:headEnd/>
                    <a:tailEnd/>
                  </a:ln>
                </p:spPr>
                <p:txBody>
                  <a:bodyPr wrap="none" anchor="ctr"/>
                  <a:lstStyle/>
                  <a:p>
                    <a:endParaRPr lang="en-US">
                      <a:latin typeface="+mj-lt"/>
                    </a:endParaRPr>
                  </a:p>
                </p:txBody>
              </p:sp>
              <p:sp>
                <p:nvSpPr>
                  <p:cNvPr id="17434" name="Line 7"/>
                  <p:cNvSpPr>
                    <a:spLocks noChangeShapeType="1"/>
                  </p:cNvSpPr>
                  <p:nvPr/>
                </p:nvSpPr>
                <p:spPr bwMode="auto">
                  <a:xfrm>
                    <a:off x="1316" y="2259"/>
                    <a:ext cx="3986" cy="0"/>
                  </a:xfrm>
                  <a:prstGeom prst="line">
                    <a:avLst/>
                  </a:prstGeom>
                  <a:noFill/>
                  <a:ln w="38100">
                    <a:solidFill>
                      <a:schemeClr val="tx1"/>
                    </a:solidFill>
                    <a:round/>
                    <a:headEnd/>
                    <a:tailEnd/>
                  </a:ln>
                </p:spPr>
                <p:txBody>
                  <a:bodyPr/>
                  <a:lstStyle/>
                  <a:p>
                    <a:endParaRPr lang="en-CA">
                      <a:latin typeface="+mj-lt"/>
                    </a:endParaRPr>
                  </a:p>
                </p:txBody>
              </p:sp>
            </p:grpSp>
          </p:grpSp>
          <p:sp>
            <p:nvSpPr>
              <p:cNvPr id="17429" name="Text Box 8"/>
              <p:cNvSpPr txBox="1">
                <a:spLocks noChangeArrowheads="1"/>
              </p:cNvSpPr>
              <p:nvPr/>
            </p:nvSpPr>
            <p:spPr bwMode="auto">
              <a:xfrm>
                <a:off x="1310" y="2686"/>
                <a:ext cx="507" cy="233"/>
              </a:xfrm>
              <a:prstGeom prst="rect">
                <a:avLst/>
              </a:prstGeom>
              <a:noFill/>
              <a:ln w="9525">
                <a:noFill/>
                <a:miter lim="800000"/>
                <a:headEnd/>
                <a:tailEnd/>
              </a:ln>
            </p:spPr>
            <p:txBody>
              <a:bodyPr wrap="none">
                <a:spAutoFit/>
              </a:bodyPr>
              <a:lstStyle/>
              <a:p>
                <a:r>
                  <a:rPr lang="en-US">
                    <a:latin typeface="+mj-lt"/>
                  </a:rPr>
                  <a:t>Assets</a:t>
                </a:r>
              </a:p>
            </p:txBody>
          </p:sp>
          <p:sp>
            <p:nvSpPr>
              <p:cNvPr id="17430" name="Text Box 9"/>
              <p:cNvSpPr txBox="1">
                <a:spLocks noChangeArrowheads="1"/>
              </p:cNvSpPr>
              <p:nvPr/>
            </p:nvSpPr>
            <p:spPr bwMode="auto">
              <a:xfrm>
                <a:off x="3326" y="2686"/>
                <a:ext cx="1597" cy="233"/>
              </a:xfrm>
              <a:prstGeom prst="rect">
                <a:avLst/>
              </a:prstGeom>
              <a:noFill/>
              <a:ln w="9525">
                <a:noFill/>
                <a:miter lim="800000"/>
                <a:headEnd/>
                <a:tailEnd/>
              </a:ln>
            </p:spPr>
            <p:txBody>
              <a:bodyPr wrap="none">
                <a:spAutoFit/>
              </a:bodyPr>
              <a:lstStyle/>
              <a:p>
                <a:r>
                  <a:rPr lang="en-US">
                    <a:latin typeface="+mj-lt"/>
                  </a:rPr>
                  <a:t>Liabilities and Net Worth</a:t>
                </a:r>
              </a:p>
            </p:txBody>
          </p:sp>
        </p:grpSp>
        <p:sp>
          <p:nvSpPr>
            <p:cNvPr id="17416" name="Text Box 12"/>
            <p:cNvSpPr txBox="1">
              <a:spLocks noChangeArrowheads="1"/>
            </p:cNvSpPr>
            <p:nvPr/>
          </p:nvSpPr>
          <p:spPr bwMode="auto">
            <a:xfrm>
              <a:off x="2014320" y="3524250"/>
              <a:ext cx="4206831" cy="461665"/>
            </a:xfrm>
            <a:prstGeom prst="rect">
              <a:avLst/>
            </a:prstGeom>
            <a:noFill/>
            <a:ln w="9525">
              <a:noFill/>
              <a:miter lim="800000"/>
              <a:headEnd/>
              <a:tailEnd/>
            </a:ln>
          </p:spPr>
          <p:txBody>
            <a:bodyPr wrap="none">
              <a:spAutoFit/>
            </a:bodyPr>
            <a:lstStyle/>
            <a:p>
              <a:r>
                <a:rPr lang="en-US" sz="2400" b="1" dirty="0">
                  <a:latin typeface="+mj-lt"/>
                </a:rPr>
                <a:t>Buying Government Securities</a:t>
              </a:r>
            </a:p>
          </p:txBody>
        </p:sp>
        <p:sp>
          <p:nvSpPr>
            <p:cNvPr id="17417" name="Text Box 13"/>
            <p:cNvSpPr txBox="1">
              <a:spLocks noChangeArrowheads="1"/>
            </p:cNvSpPr>
            <p:nvPr/>
          </p:nvSpPr>
          <p:spPr bwMode="auto">
            <a:xfrm>
              <a:off x="2411095" y="3857625"/>
              <a:ext cx="3963812" cy="400110"/>
            </a:xfrm>
            <a:prstGeom prst="rect">
              <a:avLst/>
            </a:prstGeom>
            <a:noFill/>
            <a:ln w="9525">
              <a:noFill/>
              <a:miter lim="800000"/>
              <a:headEnd/>
              <a:tailEnd/>
            </a:ln>
          </p:spPr>
          <p:txBody>
            <a:bodyPr wrap="none">
              <a:spAutoFit/>
            </a:bodyPr>
            <a:lstStyle/>
            <a:p>
              <a:r>
                <a:rPr lang="en-US" sz="2000" dirty="0">
                  <a:latin typeface="+mj-lt"/>
                </a:rPr>
                <a:t>Balance Sheet </a:t>
              </a:r>
              <a:r>
                <a:rPr lang="en-US" sz="2000" dirty="0" smtClean="0">
                  <a:latin typeface="+mj-lt"/>
                </a:rPr>
                <a:t>6: Bank of Vancouver</a:t>
              </a:r>
              <a:endParaRPr lang="en-US" sz="2000" dirty="0">
                <a:latin typeface="+mj-lt"/>
              </a:endParaRPr>
            </a:p>
          </p:txBody>
        </p:sp>
        <p:sp>
          <p:nvSpPr>
            <p:cNvPr id="17418" name="Text Box 14"/>
            <p:cNvSpPr txBox="1">
              <a:spLocks noChangeArrowheads="1"/>
            </p:cNvSpPr>
            <p:nvPr/>
          </p:nvSpPr>
          <p:spPr bwMode="auto">
            <a:xfrm>
              <a:off x="4333875" y="4956731"/>
              <a:ext cx="1933060" cy="369332"/>
            </a:xfrm>
            <a:prstGeom prst="rect">
              <a:avLst/>
            </a:prstGeom>
            <a:noFill/>
            <a:ln w="9525">
              <a:noFill/>
              <a:miter lim="800000"/>
              <a:headEnd/>
              <a:tailEnd/>
            </a:ln>
          </p:spPr>
          <p:txBody>
            <a:bodyPr wrap="none">
              <a:spAutoFit/>
            </a:bodyPr>
            <a:lstStyle/>
            <a:p>
              <a:r>
                <a:rPr lang="en-US" dirty="0" smtClean="0">
                  <a:solidFill>
                    <a:srgbClr val="0000FF"/>
                  </a:solidFill>
                  <a:latin typeface="+mj-lt"/>
                </a:rPr>
                <a:t>Demand Deposits</a:t>
              </a:r>
              <a:endParaRPr lang="en-US" dirty="0">
                <a:solidFill>
                  <a:srgbClr val="0000FF"/>
                </a:solidFill>
                <a:latin typeface="+mj-lt"/>
              </a:endParaRPr>
            </a:p>
          </p:txBody>
        </p:sp>
        <p:sp>
          <p:nvSpPr>
            <p:cNvPr id="17419" name="Text Box 15"/>
            <p:cNvSpPr txBox="1">
              <a:spLocks noChangeArrowheads="1"/>
            </p:cNvSpPr>
            <p:nvPr/>
          </p:nvSpPr>
          <p:spPr bwMode="auto">
            <a:xfrm>
              <a:off x="6343650" y="4972050"/>
              <a:ext cx="1061244" cy="369332"/>
            </a:xfrm>
            <a:prstGeom prst="rect">
              <a:avLst/>
            </a:prstGeom>
            <a:noFill/>
            <a:ln w="9525">
              <a:noFill/>
              <a:miter lim="800000"/>
              <a:headEnd/>
              <a:tailEnd/>
            </a:ln>
          </p:spPr>
          <p:txBody>
            <a:bodyPr wrap="none">
              <a:spAutoFit/>
            </a:bodyPr>
            <a:lstStyle/>
            <a:p>
              <a:r>
                <a:rPr lang="en-US">
                  <a:solidFill>
                    <a:srgbClr val="0000FF"/>
                  </a:solidFill>
                  <a:latin typeface="+mj-lt"/>
                </a:rPr>
                <a:t>$100,000</a:t>
              </a:r>
            </a:p>
          </p:txBody>
        </p:sp>
        <p:sp>
          <p:nvSpPr>
            <p:cNvPr id="17420" name="Text Box 16"/>
            <p:cNvSpPr txBox="1">
              <a:spLocks noChangeArrowheads="1"/>
            </p:cNvSpPr>
            <p:nvPr/>
          </p:nvSpPr>
          <p:spPr bwMode="auto">
            <a:xfrm>
              <a:off x="1143000" y="5353050"/>
              <a:ext cx="1047750" cy="366713"/>
            </a:xfrm>
            <a:prstGeom prst="rect">
              <a:avLst/>
            </a:prstGeom>
            <a:noFill/>
            <a:ln w="9525">
              <a:noFill/>
              <a:miter lim="800000"/>
              <a:headEnd/>
              <a:tailEnd/>
            </a:ln>
          </p:spPr>
          <p:txBody>
            <a:bodyPr wrap="none">
              <a:spAutoFit/>
            </a:bodyPr>
            <a:lstStyle/>
            <a:p>
              <a:r>
                <a:rPr lang="en-US">
                  <a:latin typeface="+mj-lt"/>
                </a:rPr>
                <a:t>Property</a:t>
              </a:r>
            </a:p>
          </p:txBody>
        </p:sp>
        <p:sp>
          <p:nvSpPr>
            <p:cNvPr id="17421" name="Text Box 17"/>
            <p:cNvSpPr txBox="1">
              <a:spLocks noChangeArrowheads="1"/>
            </p:cNvSpPr>
            <p:nvPr/>
          </p:nvSpPr>
          <p:spPr bwMode="auto">
            <a:xfrm>
              <a:off x="3351402" y="5353050"/>
              <a:ext cx="957074" cy="369332"/>
            </a:xfrm>
            <a:prstGeom prst="rect">
              <a:avLst/>
            </a:prstGeom>
            <a:noFill/>
            <a:ln w="9525">
              <a:noFill/>
              <a:miter lim="800000"/>
              <a:headEnd/>
              <a:tailEnd/>
            </a:ln>
          </p:spPr>
          <p:txBody>
            <a:bodyPr wrap="none">
              <a:spAutoFit/>
            </a:bodyPr>
            <a:lstStyle/>
            <a:p>
              <a:pPr algn="r"/>
              <a:r>
                <a:rPr lang="en-US">
                  <a:latin typeface="+mj-lt"/>
                </a:rPr>
                <a:t>240,000</a:t>
              </a:r>
            </a:p>
          </p:txBody>
        </p:sp>
        <p:sp>
          <p:nvSpPr>
            <p:cNvPr id="17422" name="Text Box 18"/>
            <p:cNvSpPr txBox="1">
              <a:spLocks noChangeArrowheads="1"/>
            </p:cNvSpPr>
            <p:nvPr/>
          </p:nvSpPr>
          <p:spPr bwMode="auto">
            <a:xfrm>
              <a:off x="4333875" y="5372100"/>
              <a:ext cx="1440227" cy="369332"/>
            </a:xfrm>
            <a:prstGeom prst="rect">
              <a:avLst/>
            </a:prstGeom>
            <a:noFill/>
            <a:ln w="9525">
              <a:noFill/>
              <a:miter lim="800000"/>
              <a:headEnd/>
              <a:tailEnd/>
            </a:ln>
          </p:spPr>
          <p:txBody>
            <a:bodyPr wrap="none">
              <a:spAutoFit/>
            </a:bodyPr>
            <a:lstStyle/>
            <a:p>
              <a:r>
                <a:rPr lang="en-US" dirty="0" smtClean="0">
                  <a:latin typeface="+mj-lt"/>
                </a:rPr>
                <a:t>Capital Stock</a:t>
              </a:r>
              <a:endParaRPr lang="en-US" dirty="0">
                <a:latin typeface="+mj-lt"/>
              </a:endParaRPr>
            </a:p>
          </p:txBody>
        </p:sp>
        <p:sp>
          <p:nvSpPr>
            <p:cNvPr id="17423" name="Text Box 19"/>
            <p:cNvSpPr txBox="1">
              <a:spLocks noChangeArrowheads="1"/>
            </p:cNvSpPr>
            <p:nvPr/>
          </p:nvSpPr>
          <p:spPr bwMode="auto">
            <a:xfrm>
              <a:off x="6451600" y="5372100"/>
              <a:ext cx="937842" cy="369332"/>
            </a:xfrm>
            <a:prstGeom prst="rect">
              <a:avLst/>
            </a:prstGeom>
            <a:noFill/>
            <a:ln w="9525">
              <a:noFill/>
              <a:miter lim="800000"/>
              <a:headEnd/>
              <a:tailEnd/>
            </a:ln>
          </p:spPr>
          <p:txBody>
            <a:bodyPr wrap="none">
              <a:spAutoFit/>
            </a:bodyPr>
            <a:lstStyle/>
            <a:p>
              <a:r>
                <a:rPr lang="en-US">
                  <a:latin typeface="+mj-lt"/>
                </a:rPr>
                <a:t>250,000</a:t>
              </a:r>
            </a:p>
          </p:txBody>
        </p:sp>
        <p:sp>
          <p:nvSpPr>
            <p:cNvPr id="17424" name="Text Box 20"/>
            <p:cNvSpPr txBox="1">
              <a:spLocks noChangeArrowheads="1"/>
            </p:cNvSpPr>
            <p:nvPr/>
          </p:nvSpPr>
          <p:spPr bwMode="auto">
            <a:xfrm>
              <a:off x="1143000" y="4676775"/>
              <a:ext cx="1545549" cy="369332"/>
            </a:xfrm>
            <a:prstGeom prst="rect">
              <a:avLst/>
            </a:prstGeom>
            <a:noFill/>
            <a:ln w="9525">
              <a:noFill/>
              <a:miter lim="800000"/>
              <a:headEnd/>
              <a:tailEnd/>
            </a:ln>
          </p:spPr>
          <p:txBody>
            <a:bodyPr wrap="none">
              <a:spAutoFit/>
            </a:bodyPr>
            <a:lstStyle/>
            <a:p>
              <a:r>
                <a:rPr lang="en-US" dirty="0" smtClean="0">
                  <a:latin typeface="+mj-lt"/>
                </a:rPr>
                <a:t>Cash Reserves</a:t>
              </a:r>
              <a:endParaRPr lang="en-US" dirty="0">
                <a:latin typeface="+mj-lt"/>
              </a:endParaRPr>
            </a:p>
          </p:txBody>
        </p:sp>
        <p:sp>
          <p:nvSpPr>
            <p:cNvPr id="17425" name="Text Box 21"/>
            <p:cNvSpPr txBox="1">
              <a:spLocks noChangeArrowheads="1"/>
            </p:cNvSpPr>
            <p:nvPr/>
          </p:nvSpPr>
          <p:spPr bwMode="auto">
            <a:xfrm>
              <a:off x="3351595" y="4676775"/>
              <a:ext cx="956881" cy="369332"/>
            </a:xfrm>
            <a:prstGeom prst="rect">
              <a:avLst/>
            </a:prstGeom>
            <a:noFill/>
            <a:ln w="9525">
              <a:noFill/>
              <a:miter lim="800000"/>
              <a:headEnd/>
              <a:tailEnd/>
            </a:ln>
          </p:spPr>
          <p:txBody>
            <a:bodyPr wrap="none">
              <a:spAutoFit/>
            </a:bodyPr>
            <a:lstStyle/>
            <a:p>
              <a:pPr algn="r"/>
              <a:r>
                <a:rPr lang="en-US">
                  <a:latin typeface="+mj-lt"/>
                </a:rPr>
                <a:t>$60,000</a:t>
              </a:r>
            </a:p>
          </p:txBody>
        </p:sp>
        <p:sp>
          <p:nvSpPr>
            <p:cNvPr id="17426" name="Text Box 23"/>
            <p:cNvSpPr txBox="1">
              <a:spLocks noChangeArrowheads="1"/>
            </p:cNvSpPr>
            <p:nvPr/>
          </p:nvSpPr>
          <p:spPr bwMode="auto">
            <a:xfrm>
              <a:off x="1143000" y="5029200"/>
              <a:ext cx="1118937" cy="369332"/>
            </a:xfrm>
            <a:prstGeom prst="rect">
              <a:avLst/>
            </a:prstGeom>
            <a:noFill/>
            <a:ln w="9525">
              <a:noFill/>
              <a:miter lim="800000"/>
              <a:headEnd/>
              <a:tailEnd/>
            </a:ln>
          </p:spPr>
          <p:txBody>
            <a:bodyPr wrap="none">
              <a:spAutoFit/>
            </a:bodyPr>
            <a:lstStyle/>
            <a:p>
              <a:r>
                <a:rPr lang="en-US">
                  <a:solidFill>
                    <a:srgbClr val="0000FF"/>
                  </a:solidFill>
                  <a:latin typeface="+mj-lt"/>
                </a:rPr>
                <a:t>Securities</a:t>
              </a:r>
            </a:p>
          </p:txBody>
        </p:sp>
        <p:sp>
          <p:nvSpPr>
            <p:cNvPr id="17427" name="Text Box 24"/>
            <p:cNvSpPr txBox="1">
              <a:spLocks noChangeArrowheads="1"/>
            </p:cNvSpPr>
            <p:nvPr/>
          </p:nvSpPr>
          <p:spPr bwMode="auto">
            <a:xfrm>
              <a:off x="3482495" y="5029200"/>
              <a:ext cx="825980" cy="369332"/>
            </a:xfrm>
            <a:prstGeom prst="rect">
              <a:avLst/>
            </a:prstGeom>
            <a:noFill/>
            <a:ln w="9525">
              <a:noFill/>
              <a:miter lim="800000"/>
              <a:headEnd/>
              <a:tailEnd/>
            </a:ln>
          </p:spPr>
          <p:txBody>
            <a:bodyPr wrap="none">
              <a:spAutoFit/>
            </a:bodyPr>
            <a:lstStyle/>
            <a:p>
              <a:pPr algn="r"/>
              <a:r>
                <a:rPr lang="en-US">
                  <a:solidFill>
                    <a:srgbClr val="0000FF"/>
                  </a:solidFill>
                  <a:latin typeface="+mj-lt"/>
                </a:rPr>
                <a:t>50,000</a:t>
              </a:r>
            </a:p>
          </p:txBody>
        </p:sp>
      </p:grpSp>
      <p:sp>
        <p:nvSpPr>
          <p:cNvPr id="17437" name="TextBox 24"/>
          <p:cNvSpPr txBox="1">
            <a:spLocks noChangeArrowheads="1"/>
          </p:cNvSpPr>
          <p:nvPr/>
        </p:nvSpPr>
        <p:spPr bwMode="auto">
          <a:xfrm>
            <a:off x="0" y="6577013"/>
            <a:ext cx="760413" cy="276225"/>
          </a:xfrm>
          <a:prstGeom prst="rect">
            <a:avLst/>
          </a:prstGeom>
          <a:noFill/>
          <a:ln w="9525">
            <a:noFill/>
            <a:miter lim="800000"/>
            <a:headEnd/>
            <a:tailEnd/>
          </a:ln>
        </p:spPr>
        <p:txBody>
          <a:bodyPr>
            <a:spAutoFit/>
          </a:bodyPr>
          <a:lstStyle/>
          <a:p>
            <a:r>
              <a:rPr lang="en-US" sz="1200" b="1">
                <a:solidFill>
                  <a:schemeClr val="bg1"/>
                </a:solidFill>
              </a:rPr>
              <a:t>LO3</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5B9B5D6E-5513-44B8-9F8F-7500CBF104B4}" type="slidenum">
              <a:rPr lang="en-US" sz="1400">
                <a:solidFill>
                  <a:schemeClr val="bg1"/>
                </a:solidFill>
                <a:cs typeface="Arial" pitchFamily="34" charset="0"/>
              </a:rPr>
              <a:pPr/>
              <a:t>26</a:t>
            </a:fld>
            <a:endParaRPr lang="en-US" sz="1400">
              <a:solidFill>
                <a:schemeClr val="bg1"/>
              </a:solidFill>
              <a:cs typeface="Arial" pitchFamily="34" charset="0"/>
            </a:endParaRPr>
          </a:p>
        </p:txBody>
      </p:sp>
      <p:sp>
        <p:nvSpPr>
          <p:cNvPr id="29"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26</a:t>
            </a:fld>
            <a:endParaRPr lang="en-US">
              <a:latin typeface="+mj-lt"/>
            </a:endParaRPr>
          </a:p>
        </p:txBody>
      </p:sp>
      <p:sp>
        <p:nvSpPr>
          <p:cNvPr id="30"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41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1" name="Rectangle 3"/>
          <p:cNvSpPr>
            <a:spLocks noGrp="1" noChangeArrowheads="1"/>
          </p:cNvSpPr>
          <p:nvPr>
            <p:ph idx="1"/>
          </p:nvPr>
        </p:nvSpPr>
        <p:spPr/>
        <p:txBody>
          <a:bodyPr/>
          <a:lstStyle/>
          <a:p>
            <a:pPr eaLnBrk="1" hangingPunct="1"/>
            <a:r>
              <a:rPr lang="en-US" dirty="0" smtClean="0"/>
              <a:t>Bond </a:t>
            </a:r>
            <a:r>
              <a:rPr lang="en-US" i="1" dirty="0" smtClean="0"/>
              <a:t>purchases</a:t>
            </a:r>
            <a:r>
              <a:rPr lang="en-US" dirty="0" smtClean="0"/>
              <a:t> from the public by the chartered banks </a:t>
            </a:r>
            <a:r>
              <a:rPr lang="en-US" i="1" dirty="0" smtClean="0"/>
              <a:t>increases</a:t>
            </a:r>
            <a:r>
              <a:rPr lang="en-US" dirty="0" smtClean="0"/>
              <a:t> the money supply</a:t>
            </a:r>
          </a:p>
          <a:p>
            <a:pPr eaLnBrk="1" hangingPunct="1"/>
            <a:r>
              <a:rPr lang="en-US" dirty="0" smtClean="0"/>
              <a:t>Bond </a:t>
            </a:r>
            <a:r>
              <a:rPr lang="en-US" i="1" dirty="0" smtClean="0"/>
              <a:t>sales</a:t>
            </a:r>
            <a:r>
              <a:rPr lang="en-US" dirty="0" smtClean="0"/>
              <a:t> to the public </a:t>
            </a:r>
            <a:r>
              <a:rPr lang="en-US" i="1" dirty="0" smtClean="0"/>
              <a:t>decreases</a:t>
            </a:r>
            <a:r>
              <a:rPr lang="en-US" dirty="0" smtClean="0"/>
              <a:t> the money supply</a:t>
            </a:r>
            <a:endParaRPr lang="en-CA" dirty="0" smtClean="0"/>
          </a:p>
        </p:txBody>
      </p:sp>
      <p:sp>
        <p:nvSpPr>
          <p:cNvPr id="6" name="Slide Number Placeholder 5"/>
          <p:cNvSpPr>
            <a:spLocks noGrp="1"/>
          </p:cNvSpPr>
          <p:nvPr>
            <p:ph type="sldNum" sz="quarter" idx="12"/>
          </p:nvPr>
        </p:nvSpPr>
        <p:spPr/>
        <p:txBody>
          <a:bodyPr lIns="0" rIns="0" anchor="b"/>
          <a:lstStyle/>
          <a:p>
            <a:fld id="{E6AC9B24-CC4E-4D0F-AF47-49E4B2866240}" type="slidenum">
              <a:rPr lang="en-US" sz="1200">
                <a:solidFill>
                  <a:srgbClr val="000000"/>
                </a:solidFill>
                <a:latin typeface="Calibri" pitchFamily="34" charset="0"/>
              </a:rPr>
              <a:pPr/>
              <a:t>27</a:t>
            </a:fld>
            <a:endParaRPr lang="en-US" sz="1200">
              <a:solidFill>
                <a:srgbClr val="000000"/>
              </a:solidFill>
              <a:latin typeface="Calibri" pitchFamily="34" charset="0"/>
            </a:endParaRPr>
          </a:p>
        </p:txBody>
      </p:sp>
      <p:sp>
        <p:nvSpPr>
          <p:cNvPr id="8" name="Text Box 6"/>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a:t>Government Securities</a:t>
            </a: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88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885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9" name="Rectangle 3"/>
          <p:cNvSpPr>
            <a:spLocks noGrp="1" noChangeArrowheads="1"/>
          </p:cNvSpPr>
          <p:nvPr>
            <p:ph idx="1"/>
          </p:nvPr>
        </p:nvSpPr>
        <p:spPr/>
        <p:txBody>
          <a:bodyPr/>
          <a:lstStyle/>
          <a:p>
            <a:pPr eaLnBrk="1" hangingPunct="1"/>
            <a:r>
              <a:rPr lang="en-US" dirty="0" smtClean="0"/>
              <a:t>Bankers have two conflicting goals:</a:t>
            </a:r>
          </a:p>
          <a:p>
            <a:pPr lvl="1" eaLnBrk="1" hangingPunct="1"/>
            <a:r>
              <a:rPr lang="en-US" dirty="0" smtClean="0"/>
              <a:t>Profit</a:t>
            </a:r>
          </a:p>
          <a:p>
            <a:pPr lvl="1" eaLnBrk="1" hangingPunct="1"/>
            <a:r>
              <a:rPr lang="en-US" dirty="0" smtClean="0"/>
              <a:t>Liquidity</a:t>
            </a:r>
          </a:p>
          <a:p>
            <a:pPr eaLnBrk="1" hangingPunct="1"/>
            <a:r>
              <a:rPr lang="en-US" i="1" dirty="0" smtClean="0">
                <a:solidFill>
                  <a:schemeClr val="tx2"/>
                </a:solidFill>
              </a:rPr>
              <a:t>Overnight loans</a:t>
            </a:r>
            <a:r>
              <a:rPr lang="en-US" dirty="0" smtClean="0"/>
              <a:t> </a:t>
            </a:r>
            <a:r>
              <a:rPr lang="en-US" i="1" dirty="0" smtClean="0">
                <a:solidFill>
                  <a:schemeClr val="tx2"/>
                </a:solidFill>
              </a:rPr>
              <a:t>rate</a:t>
            </a:r>
            <a:r>
              <a:rPr lang="en-US" dirty="0" smtClean="0"/>
              <a:t> paid on overnight loans to cover temporary shortages of reserves</a:t>
            </a:r>
            <a:endParaRPr lang="en-CA" dirty="0" smtClean="0"/>
          </a:p>
        </p:txBody>
      </p:sp>
      <p:sp>
        <p:nvSpPr>
          <p:cNvPr id="6" name="Slide Number Placeholder 5"/>
          <p:cNvSpPr>
            <a:spLocks noGrp="1"/>
          </p:cNvSpPr>
          <p:nvPr>
            <p:ph type="sldNum" sz="quarter" idx="12"/>
          </p:nvPr>
        </p:nvSpPr>
        <p:spPr/>
        <p:txBody>
          <a:bodyPr lIns="0" rIns="0" anchor="b"/>
          <a:lstStyle/>
          <a:p>
            <a:fld id="{281D312C-1269-4F9A-9CEE-1CBD6DE419F7}" type="slidenum">
              <a:rPr lang="en-US" sz="1200">
                <a:solidFill>
                  <a:srgbClr val="000000"/>
                </a:solidFill>
                <a:latin typeface="Calibri" pitchFamily="34" charset="0"/>
              </a:rPr>
              <a:pPr/>
              <a:t>28</a:t>
            </a:fld>
            <a:endParaRPr lang="en-US" sz="1200">
              <a:solidFill>
                <a:srgbClr val="000000"/>
              </a:solidFill>
              <a:latin typeface="Calibri" pitchFamily="34" charset="0"/>
            </a:endParaRPr>
          </a:p>
        </p:txBody>
      </p:sp>
      <p:sp>
        <p:nvSpPr>
          <p:cNvPr id="8" name="Text Box 7"/>
          <p:cNvSpPr txBox="1">
            <a:spLocks noGrp="1" noChangeArrowheads="1"/>
          </p:cNvSpPr>
          <p:nvPr>
            <p:ph type="title"/>
          </p:nvPr>
        </p:nvSpPr>
        <p:spPr bwMode="auto">
          <a:xfrm>
            <a:off x="457200" y="181647"/>
            <a:ext cx="8229600" cy="1200329"/>
          </a:xfrm>
          <a:prstGeom prst="rect">
            <a:avLst/>
          </a:prstGeom>
          <a:noFill/>
          <a:ln w="9525">
            <a:noFill/>
            <a:miter lim="800000"/>
            <a:headEnd/>
            <a:tailEnd/>
          </a:ln>
        </p:spPr>
        <p:txBody>
          <a:bodyPr>
            <a:spAutoFit/>
          </a:bodyPr>
          <a:lstStyle/>
          <a:p>
            <a:pPr>
              <a:spcBef>
                <a:spcPct val="50000"/>
              </a:spcBef>
            </a:pPr>
            <a:r>
              <a:rPr lang="en-US" sz="3600" dirty="0"/>
              <a:t>Profits, Liquidity, </a:t>
            </a:r>
            <a:r>
              <a:rPr lang="en-US" sz="3600" dirty="0" smtClean="0"/>
              <a:t/>
            </a:r>
            <a:br>
              <a:rPr lang="en-US" sz="3600" dirty="0" smtClean="0"/>
            </a:br>
            <a:r>
              <a:rPr lang="en-US" sz="3600" dirty="0" smtClean="0"/>
              <a:t>and </a:t>
            </a:r>
            <a:r>
              <a:rPr lang="en-US" sz="3600" dirty="0"/>
              <a:t>the Overnight Lending Rate</a:t>
            </a: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08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08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08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089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bldLvl="3"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7" name="Rectangle 3"/>
          <p:cNvSpPr>
            <a:spLocks noGrp="1" noChangeArrowheads="1"/>
          </p:cNvSpPr>
          <p:nvPr>
            <p:ph idx="1"/>
          </p:nvPr>
        </p:nvSpPr>
        <p:spPr/>
        <p:txBody>
          <a:bodyPr/>
          <a:lstStyle/>
          <a:p>
            <a:pPr eaLnBrk="1" hangingPunct="1"/>
            <a:r>
              <a:rPr lang="en-US" dirty="0" smtClean="0"/>
              <a:t>A single bank can lend one dollar for each dollar of excess reserves</a:t>
            </a:r>
          </a:p>
          <a:p>
            <a:pPr eaLnBrk="1" hangingPunct="1"/>
            <a:r>
              <a:rPr lang="en-US" dirty="0" smtClean="0"/>
              <a:t>The banking system can lend (create money) by a multiple of its excess reserves</a:t>
            </a:r>
            <a:endParaRPr lang="en-CA" dirty="0" smtClean="0"/>
          </a:p>
        </p:txBody>
      </p:sp>
      <p:sp>
        <p:nvSpPr>
          <p:cNvPr id="6" name="Slide Number Placeholder 5"/>
          <p:cNvSpPr>
            <a:spLocks noGrp="1"/>
          </p:cNvSpPr>
          <p:nvPr>
            <p:ph type="sldNum" sz="quarter" idx="12"/>
          </p:nvPr>
        </p:nvSpPr>
        <p:spPr/>
        <p:txBody>
          <a:bodyPr lIns="0" rIns="0" anchor="b"/>
          <a:lstStyle/>
          <a:p>
            <a:fld id="{D33CCBA2-B7A3-4A4A-A4B9-C73CE17AFDDB}" type="slidenum">
              <a:rPr lang="en-US" sz="1200">
                <a:solidFill>
                  <a:srgbClr val="000000"/>
                </a:solidFill>
                <a:latin typeface="Calibri" pitchFamily="34" charset="0"/>
              </a:rPr>
              <a:pPr/>
              <a:t>29</a:t>
            </a:fld>
            <a:endParaRPr lang="en-US" sz="1200">
              <a:solidFill>
                <a:srgbClr val="000000"/>
              </a:solidFill>
              <a:latin typeface="Calibri" pitchFamily="34" charset="0"/>
            </a:endParaRPr>
          </a:p>
        </p:txBody>
      </p:sp>
      <p:sp>
        <p:nvSpPr>
          <p:cNvPr id="8" name="Text Box 6"/>
          <p:cNvSpPr txBox="1">
            <a:spLocks noGrp="1" noChangeArrowheads="1"/>
          </p:cNvSpPr>
          <p:nvPr>
            <p:ph type="title"/>
          </p:nvPr>
        </p:nvSpPr>
        <p:spPr bwMode="auto">
          <a:xfrm>
            <a:off x="457200" y="120092"/>
            <a:ext cx="8229600" cy="1323439"/>
          </a:xfrm>
          <a:prstGeom prst="rect">
            <a:avLst/>
          </a:prstGeom>
          <a:noFill/>
          <a:ln w="9525">
            <a:noFill/>
            <a:miter lim="800000"/>
            <a:headEnd/>
            <a:tailEnd/>
          </a:ln>
        </p:spPr>
        <p:txBody>
          <a:bodyPr>
            <a:spAutoFit/>
          </a:bodyPr>
          <a:lstStyle/>
          <a:p>
            <a:pPr>
              <a:spcBef>
                <a:spcPct val="50000"/>
              </a:spcBef>
            </a:pPr>
            <a:r>
              <a:rPr lang="en-US" sz="4000" dirty="0" smtClean="0"/>
              <a:t>The </a:t>
            </a:r>
            <a:r>
              <a:rPr lang="en-US" sz="4000" dirty="0"/>
              <a:t>Banking System: </a:t>
            </a:r>
            <a:r>
              <a:rPr lang="en-US" sz="4000" dirty="0" smtClean="0"/>
              <a:t/>
            </a:r>
            <a:br>
              <a:rPr lang="en-US" sz="4000" dirty="0" smtClean="0"/>
            </a:br>
            <a:r>
              <a:rPr lang="en-US" sz="4000" dirty="0" smtClean="0"/>
              <a:t>Multiple-Deposit </a:t>
            </a:r>
            <a:r>
              <a:rPr lang="en-US" sz="4000" dirty="0"/>
              <a:t>Expansion</a:t>
            </a:r>
          </a:p>
        </p:txBody>
      </p:sp>
      <p:sp>
        <p:nvSpPr>
          <p:cNvPr id="11"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29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294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bldLvl="3"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3600" dirty="0" smtClean="0"/>
              <a:t>The Banking System’s Lending Potential</a:t>
            </a:r>
            <a:endParaRPr lang="en-CA" sz="3600" dirty="0"/>
          </a:p>
        </p:txBody>
      </p:sp>
      <p:sp>
        <p:nvSpPr>
          <p:cNvPr id="3" name="Content Placeholder 2"/>
          <p:cNvSpPr>
            <a:spLocks noGrp="1"/>
          </p:cNvSpPr>
          <p:nvPr>
            <p:ph idx="1"/>
          </p:nvPr>
        </p:nvSpPr>
        <p:spPr/>
        <p:txBody>
          <a:bodyPr/>
          <a:lstStyle/>
          <a:p>
            <a:r>
              <a:rPr lang="en-CA" dirty="0" smtClean="0"/>
              <a:t>Multiple-deposit expansion</a:t>
            </a:r>
          </a:p>
          <a:p>
            <a:r>
              <a:rPr lang="en-CA" dirty="0" smtClean="0"/>
              <a:t>Assumptions:</a:t>
            </a:r>
          </a:p>
          <a:p>
            <a:pPr lvl="1"/>
            <a:r>
              <a:rPr lang="en-CA" dirty="0" smtClean="0"/>
              <a:t>20% required reserves</a:t>
            </a:r>
          </a:p>
          <a:p>
            <a:pPr lvl="1"/>
            <a:r>
              <a:rPr lang="en-CA" dirty="0" smtClean="0"/>
              <a:t>All banks “loaned up”</a:t>
            </a:r>
          </a:p>
          <a:p>
            <a:pPr lvl="1"/>
            <a:r>
              <a:rPr lang="en-CA" dirty="0" smtClean="0"/>
              <a:t>Banks lend all of their excess reserves</a:t>
            </a:r>
          </a:p>
          <a:p>
            <a:pPr lvl="1"/>
            <a:r>
              <a:rPr lang="en-CA" dirty="0" smtClean="0"/>
              <a:t>A $100 bill is found and deposited</a:t>
            </a:r>
          </a:p>
          <a:p>
            <a:pPr lvl="1"/>
            <a:r>
              <a:rPr lang="en-CA" dirty="0" smtClean="0"/>
              <a:t>Multiple deposits can be created</a:t>
            </a:r>
          </a:p>
          <a:p>
            <a:endParaRPr lang="en-CA" dirty="0"/>
          </a:p>
        </p:txBody>
      </p:sp>
      <p:sp>
        <p:nvSpPr>
          <p:cNvPr id="5"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30</a:t>
            </a:fld>
            <a:endParaRPr lang="en-US">
              <a:latin typeface="+mj-lt"/>
            </a:endParaRPr>
          </a:p>
        </p:txBody>
      </p:sp>
      <p:sp>
        <p:nvSpPr>
          <p:cNvPr id="6"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CA" sz="3600" dirty="0" smtClean="0"/>
              <a:t>The Banking System’s Lending Potential</a:t>
            </a:r>
            <a:endParaRPr lang="en-CA" sz="3600" dirty="0"/>
          </a:p>
        </p:txBody>
      </p:sp>
      <p:graphicFrame>
        <p:nvGraphicFramePr>
          <p:cNvPr id="5" name="Table 4"/>
          <p:cNvGraphicFramePr>
            <a:graphicFrameLocks noGrp="1"/>
          </p:cNvGraphicFramePr>
          <p:nvPr/>
        </p:nvGraphicFramePr>
        <p:xfrm>
          <a:off x="762000" y="1904998"/>
          <a:ext cx="7924801" cy="3276604"/>
        </p:xfrm>
        <a:graphic>
          <a:graphicData uri="http://schemas.openxmlformats.org/drawingml/2006/table">
            <a:tbl>
              <a:tblPr/>
              <a:tblGrid>
                <a:gridCol w="1552833"/>
                <a:gridCol w="1854382"/>
                <a:gridCol w="2604024"/>
                <a:gridCol w="1913562"/>
              </a:tblGrid>
              <a:tr h="500545">
                <a:tc gridSpan="4">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dirty="0">
                          <a:solidFill>
                            <a:srgbClr val="000000"/>
                          </a:solidFill>
                          <a:latin typeface="+mj-lt"/>
                          <a:ea typeface="Times New Roman"/>
                          <a:cs typeface="Futura-Bold"/>
                        </a:rPr>
                        <a:t>Multiple-Deposit Expansion Process</a:t>
                      </a:r>
                      <a:endParaRPr lang="en-CA" sz="2000" b="1" spc="10" dirty="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500545">
                <a:tc gridSpan="4">
                  <a:txBody>
                    <a:bodyPr/>
                    <a:lstStyle/>
                    <a:p>
                      <a:pPr algn="ctr">
                        <a:lnSpc>
                          <a:spcPct val="100000"/>
                        </a:lnSpc>
                        <a:spcBef>
                          <a:spcPts val="200"/>
                        </a:spcBef>
                        <a:spcAft>
                          <a:spcPts val="200"/>
                        </a:spcAft>
                        <a:tabLst>
                          <a:tab pos="2082800" algn="r"/>
                          <a:tab pos="2438400" algn="l"/>
                          <a:tab pos="4737100" algn="r"/>
                          <a:tab pos="6477000" algn="r"/>
                          <a:tab pos="457200" algn="l"/>
                        </a:tabLst>
                      </a:pPr>
                      <a:r>
                        <a:rPr lang="en-US" sz="2000" b="1" spc="0" dirty="0">
                          <a:solidFill>
                            <a:srgbClr val="000000"/>
                          </a:solidFill>
                          <a:latin typeface="+mj-lt"/>
                          <a:ea typeface="Times New Roman"/>
                          <a:cs typeface="Futura-Bold"/>
                        </a:rPr>
                        <a:t>Balance Sheet: Chartered Bank A</a:t>
                      </a:r>
                      <a:endParaRPr lang="en-CA" sz="2000" b="1" spc="10" dirty="0">
                        <a:solidFill>
                          <a:srgbClr val="000000"/>
                        </a:solidFill>
                        <a:latin typeface="+mj-lt"/>
                        <a:ea typeface="Times New Roman"/>
                        <a:cs typeface="Futura-Bold"/>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r>
              <a:tr h="500545">
                <a:tc gridSpan="2">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dirty="0">
                          <a:solidFill>
                            <a:srgbClr val="000000"/>
                          </a:solidFill>
                          <a:latin typeface="+mj-lt"/>
                          <a:ea typeface="Times New Roman"/>
                          <a:cs typeface="Futura-Bold"/>
                        </a:rPr>
                        <a:t>Assets</a:t>
                      </a:r>
                      <a:endParaRPr lang="en-CA" sz="2000" b="1" spc="10" dirty="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a:solidFill>
                            <a:srgbClr val="000000"/>
                          </a:solidFill>
                          <a:latin typeface="+mj-lt"/>
                          <a:ea typeface="Times New Roman"/>
                          <a:cs typeface="Futura-Bold"/>
                        </a:rPr>
                        <a:t>Liabilities and net worth</a:t>
                      </a:r>
                      <a:endParaRPr lang="en-CA" sz="2000" b="1" spc="1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r>
              <a:tr h="690405">
                <a:tc>
                  <a:txBody>
                    <a:bodyPr/>
                    <a:lstStyle/>
                    <a:p>
                      <a:pPr algn="just">
                        <a:lnSpc>
                          <a:spcPct val="100000"/>
                        </a:lnSpc>
                        <a:spcBef>
                          <a:spcPts val="200"/>
                        </a:spcBef>
                        <a:spcAft>
                          <a:spcPts val="200"/>
                        </a:spcAft>
                      </a:pPr>
                      <a:r>
                        <a:rPr lang="en-US" sz="2000" spc="0">
                          <a:solidFill>
                            <a:srgbClr val="000000"/>
                          </a:solidFill>
                          <a:latin typeface="+mj-lt"/>
                          <a:ea typeface="Times New Roman"/>
                          <a:cs typeface="Futura-Book"/>
                        </a:rPr>
                        <a:t>Cash Reserves</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$+100 (</a:t>
                      </a:r>
                      <a:r>
                        <a:rPr lang="en-US" sz="2000" i="1" spc="0">
                          <a:solidFill>
                            <a:srgbClr val="000000"/>
                          </a:solidFill>
                          <a:latin typeface="+mj-lt"/>
                          <a:ea typeface="Times New Roman"/>
                          <a:cs typeface="Futura-Oblique"/>
                        </a:rPr>
                        <a:t>a</a:t>
                      </a:r>
                      <a:r>
                        <a:rPr lang="en-US" sz="2000" spc="0" baseline="-25000">
                          <a:solidFill>
                            <a:srgbClr val="000000"/>
                          </a:solidFill>
                          <a:latin typeface="+mj-lt"/>
                          <a:ea typeface="Times New Roman"/>
                          <a:cs typeface="Futura-Book"/>
                        </a:rPr>
                        <a:t>1</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just">
                        <a:lnSpc>
                          <a:spcPct val="100000"/>
                        </a:lnSpc>
                        <a:spcBef>
                          <a:spcPts val="200"/>
                        </a:spcBef>
                        <a:spcAft>
                          <a:spcPts val="200"/>
                        </a:spcAft>
                      </a:pPr>
                      <a:r>
                        <a:rPr lang="en-US" sz="2000" spc="0" dirty="0">
                          <a:solidFill>
                            <a:srgbClr val="000000"/>
                          </a:solidFill>
                          <a:latin typeface="+mj-lt"/>
                          <a:ea typeface="Times New Roman"/>
                          <a:cs typeface="Futura-Book"/>
                        </a:rPr>
                        <a:t>Demand deposits</a:t>
                      </a:r>
                      <a:endParaRPr lang="en-CA" sz="2000" spc="10" dirty="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$+100 (</a:t>
                      </a:r>
                      <a:r>
                        <a:rPr lang="en-US" sz="2000" i="1" spc="0">
                          <a:solidFill>
                            <a:srgbClr val="000000"/>
                          </a:solidFill>
                          <a:latin typeface="+mj-lt"/>
                          <a:ea typeface="Times New Roman"/>
                          <a:cs typeface="Futura-Oblique"/>
                        </a:rPr>
                        <a:t>a</a:t>
                      </a:r>
                      <a:r>
                        <a:rPr lang="en-US" sz="2000" spc="0" baseline="-25000">
                          <a:solidFill>
                            <a:srgbClr val="000000"/>
                          </a:solidFill>
                          <a:latin typeface="+mj-lt"/>
                          <a:ea typeface="Times New Roman"/>
                          <a:cs typeface="Futura-Book"/>
                        </a:rPr>
                        <a:t>1</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542282">
                <a:tc>
                  <a:txBody>
                    <a:bodyPr/>
                    <a:lstStyle/>
                    <a:p>
                      <a:pPr algn="just" fontAlgn="auto">
                        <a:lnSpc>
                          <a:spcPct val="100000"/>
                        </a:lnSpc>
                        <a:spcBef>
                          <a:spcPts val="200"/>
                        </a:spcBef>
                        <a:spcAft>
                          <a:spcPts val="200"/>
                        </a:spcAft>
                      </a:pPr>
                      <a:endParaRPr lang="en-US" sz="200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 80 (</a:t>
                      </a:r>
                      <a:r>
                        <a:rPr lang="en-US" sz="2000" i="1" spc="0">
                          <a:solidFill>
                            <a:srgbClr val="000000"/>
                          </a:solidFill>
                          <a:latin typeface="+mj-lt"/>
                          <a:ea typeface="Times New Roman"/>
                          <a:cs typeface="Futura-Oblique"/>
                        </a:rPr>
                        <a:t>a</a:t>
                      </a:r>
                      <a:r>
                        <a:rPr lang="en-US" sz="2000" spc="0" baseline="-25000">
                          <a:solidFill>
                            <a:srgbClr val="000000"/>
                          </a:solidFill>
                          <a:latin typeface="+mj-lt"/>
                          <a:ea typeface="Times New Roman"/>
                          <a:cs typeface="Futura-Book"/>
                        </a:rPr>
                        <a:t>3</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just" fontAlgn="auto">
                        <a:lnSpc>
                          <a:spcPct val="100000"/>
                        </a:lnSpc>
                        <a:spcBef>
                          <a:spcPts val="200"/>
                        </a:spcBef>
                        <a:spcAft>
                          <a:spcPts val="200"/>
                        </a:spcAft>
                      </a:pPr>
                      <a:endParaRPr lang="en-US" sz="200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+ 80 (</a:t>
                      </a:r>
                      <a:r>
                        <a:rPr lang="en-US" sz="2000" i="1" spc="0">
                          <a:solidFill>
                            <a:srgbClr val="000000"/>
                          </a:solidFill>
                          <a:latin typeface="+mj-lt"/>
                          <a:ea typeface="Times New Roman"/>
                          <a:cs typeface="Futura-Oblique"/>
                        </a:rPr>
                        <a:t>a</a:t>
                      </a:r>
                      <a:r>
                        <a:rPr lang="en-US" sz="2000" spc="0" baseline="-25000">
                          <a:solidFill>
                            <a:srgbClr val="000000"/>
                          </a:solidFill>
                          <a:latin typeface="+mj-lt"/>
                          <a:ea typeface="Times New Roman"/>
                          <a:cs typeface="Futura-Book"/>
                        </a:rPr>
                        <a:t>2</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r>
              <a:tr h="542282">
                <a:tc>
                  <a:txBody>
                    <a:bodyPr/>
                    <a:lstStyle/>
                    <a:p>
                      <a:pPr algn="just">
                        <a:lnSpc>
                          <a:spcPct val="100000"/>
                        </a:lnSpc>
                        <a:spcBef>
                          <a:spcPts val="200"/>
                        </a:spcBef>
                        <a:spcAft>
                          <a:spcPts val="200"/>
                        </a:spcAft>
                      </a:pPr>
                      <a:r>
                        <a:rPr lang="en-US" sz="2000" spc="0">
                          <a:solidFill>
                            <a:srgbClr val="000000"/>
                          </a:solidFill>
                          <a:latin typeface="+mj-lt"/>
                          <a:ea typeface="Times New Roman"/>
                          <a:cs typeface="Futura-Book"/>
                        </a:rPr>
                        <a:t>Loans</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+ 80 (</a:t>
                      </a:r>
                      <a:r>
                        <a:rPr lang="en-US" sz="2000" i="1" spc="0">
                          <a:solidFill>
                            <a:srgbClr val="000000"/>
                          </a:solidFill>
                          <a:latin typeface="+mj-lt"/>
                          <a:ea typeface="Times New Roman"/>
                          <a:cs typeface="Futura-Oblique"/>
                        </a:rPr>
                        <a:t>a</a:t>
                      </a:r>
                      <a:r>
                        <a:rPr lang="en-US" sz="2000" spc="0" baseline="-25000">
                          <a:solidFill>
                            <a:srgbClr val="000000"/>
                          </a:solidFill>
                          <a:latin typeface="+mj-lt"/>
                          <a:ea typeface="Times New Roman"/>
                          <a:cs typeface="Futura-Book"/>
                        </a:rPr>
                        <a:t>2</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just" fontAlgn="auto">
                        <a:lnSpc>
                          <a:spcPct val="100000"/>
                        </a:lnSpc>
                        <a:spcBef>
                          <a:spcPts val="200"/>
                        </a:spcBef>
                        <a:spcAft>
                          <a:spcPts val="200"/>
                        </a:spcAft>
                      </a:pPr>
                      <a:endParaRPr lang="en-US" sz="2000" dirty="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dirty="0">
                          <a:solidFill>
                            <a:srgbClr val="000000"/>
                          </a:solidFill>
                          <a:latin typeface="+mj-lt"/>
                          <a:ea typeface="Times New Roman"/>
                          <a:cs typeface="Futura-Book"/>
                        </a:rPr>
                        <a:t>– 80 (</a:t>
                      </a:r>
                      <a:r>
                        <a:rPr lang="en-US" sz="2000" i="1" spc="0" dirty="0">
                          <a:solidFill>
                            <a:srgbClr val="000000"/>
                          </a:solidFill>
                          <a:latin typeface="+mj-lt"/>
                          <a:ea typeface="Times New Roman"/>
                          <a:cs typeface="Futura-Oblique"/>
                        </a:rPr>
                        <a:t>a</a:t>
                      </a:r>
                      <a:r>
                        <a:rPr lang="en-US" sz="2000" spc="0" baseline="-25000" dirty="0">
                          <a:solidFill>
                            <a:srgbClr val="000000"/>
                          </a:solidFill>
                          <a:latin typeface="+mj-lt"/>
                          <a:ea typeface="Times New Roman"/>
                          <a:cs typeface="Futura-Book"/>
                        </a:rPr>
                        <a:t>3</a:t>
                      </a:r>
                      <a:r>
                        <a:rPr lang="en-US" sz="2000" spc="0" dirty="0">
                          <a:solidFill>
                            <a:srgbClr val="000000"/>
                          </a:solidFill>
                          <a:latin typeface="+mj-lt"/>
                          <a:ea typeface="Times New Roman"/>
                          <a:cs typeface="Futura-Book"/>
                        </a:rPr>
                        <a:t>)</a:t>
                      </a:r>
                      <a:endParaRPr lang="en-CA" sz="2000" spc="10" dirty="0">
                        <a:solidFill>
                          <a:srgbClr val="000000"/>
                        </a:solidFill>
                        <a:latin typeface="+mj-lt"/>
                        <a:ea typeface="Times New Roman"/>
                        <a:cs typeface="Futura-Book"/>
                      </a:endParaRPr>
                    </a:p>
                  </a:txBody>
                  <a:tcPr marL="68580" marR="68580" marT="0" marB="0" anchor="ctr">
                    <a:lnL>
                      <a:noFill/>
                    </a:lnL>
                    <a:lnR>
                      <a:noFill/>
                    </a:lnR>
                    <a:lnT>
                      <a:noFill/>
                    </a:lnT>
                    <a:lnB>
                      <a:noFill/>
                    </a:lnB>
                  </a:tcPr>
                </a:tc>
              </a:tr>
            </a:tbl>
          </a:graphicData>
        </a:graphic>
      </p:graphicFrame>
      <p:sp>
        <p:nvSpPr>
          <p:cNvPr id="7"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31</a:t>
            </a:fld>
            <a:endParaRPr lang="en-US">
              <a:latin typeface="+mj-lt"/>
            </a:endParaRPr>
          </a:p>
        </p:txBody>
      </p:sp>
      <p:sp>
        <p:nvSpPr>
          <p:cNvPr id="8"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CA" sz="3600" dirty="0" smtClean="0"/>
              <a:t>The Banking System’s Lending Potential</a:t>
            </a:r>
            <a:endParaRPr lang="en-CA" sz="3600" dirty="0"/>
          </a:p>
        </p:txBody>
      </p:sp>
      <p:graphicFrame>
        <p:nvGraphicFramePr>
          <p:cNvPr id="6" name="Table 5"/>
          <p:cNvGraphicFramePr>
            <a:graphicFrameLocks noGrp="1"/>
          </p:cNvGraphicFramePr>
          <p:nvPr/>
        </p:nvGraphicFramePr>
        <p:xfrm>
          <a:off x="838200" y="1905002"/>
          <a:ext cx="7619999" cy="3505197"/>
        </p:xfrm>
        <a:graphic>
          <a:graphicData uri="http://schemas.openxmlformats.org/drawingml/2006/table">
            <a:tbl>
              <a:tblPr/>
              <a:tblGrid>
                <a:gridCol w="1632206"/>
                <a:gridCol w="1617008"/>
                <a:gridCol w="2638277"/>
                <a:gridCol w="1732508"/>
              </a:tblGrid>
              <a:tr h="529035">
                <a:tc gridSpan="4">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dirty="0">
                          <a:solidFill>
                            <a:srgbClr val="000000"/>
                          </a:solidFill>
                          <a:latin typeface="+mj-lt"/>
                          <a:ea typeface="Times New Roman"/>
                          <a:cs typeface="Futura-Bold"/>
                        </a:rPr>
                        <a:t>Multiple-Deposit Expansion Process</a:t>
                      </a:r>
                      <a:endParaRPr lang="en-CA" sz="2000" b="1" spc="10" dirty="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529035">
                <a:tc gridSpan="4">
                  <a:txBody>
                    <a:bodyPr/>
                    <a:lstStyle/>
                    <a:p>
                      <a:pPr algn="ctr">
                        <a:lnSpc>
                          <a:spcPct val="100000"/>
                        </a:lnSpc>
                        <a:spcBef>
                          <a:spcPts val="200"/>
                        </a:spcBef>
                        <a:spcAft>
                          <a:spcPts val="200"/>
                        </a:spcAft>
                        <a:tabLst>
                          <a:tab pos="2082800" algn="r"/>
                          <a:tab pos="2438400" algn="l"/>
                          <a:tab pos="4737100" algn="r"/>
                          <a:tab pos="6477000" algn="r"/>
                          <a:tab pos="457200" algn="l"/>
                        </a:tabLst>
                      </a:pPr>
                      <a:r>
                        <a:rPr lang="en-US" sz="2000" b="1" spc="0">
                          <a:solidFill>
                            <a:srgbClr val="000000"/>
                          </a:solidFill>
                          <a:latin typeface="+mj-lt"/>
                          <a:ea typeface="Times New Roman"/>
                          <a:cs typeface="Futura-Bold"/>
                        </a:rPr>
                        <a:t>Balance Sheet: Chartered Bank B</a:t>
                      </a:r>
                      <a:endParaRPr lang="en-CA" sz="2000" b="1" spc="10">
                        <a:solidFill>
                          <a:srgbClr val="000000"/>
                        </a:solidFill>
                        <a:latin typeface="+mj-lt"/>
                        <a:ea typeface="Times New Roman"/>
                        <a:cs typeface="Futura-Bold"/>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r>
              <a:tr h="529035">
                <a:tc gridSpan="2">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a:solidFill>
                            <a:srgbClr val="000000"/>
                          </a:solidFill>
                          <a:latin typeface="+mj-lt"/>
                          <a:ea typeface="Times New Roman"/>
                          <a:cs typeface="Futura-Bold"/>
                        </a:rPr>
                        <a:t>Assets</a:t>
                      </a:r>
                      <a:endParaRPr lang="en-CA" sz="2000" b="1" spc="1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a:solidFill>
                            <a:srgbClr val="000000"/>
                          </a:solidFill>
                          <a:latin typeface="+mj-lt"/>
                          <a:ea typeface="Times New Roman"/>
                          <a:cs typeface="Futura-Bold"/>
                        </a:rPr>
                        <a:t>Liabilities and net worth</a:t>
                      </a:r>
                      <a:endParaRPr lang="en-CA" sz="2000" b="1" spc="1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r>
              <a:tr h="746076">
                <a:tc>
                  <a:txBody>
                    <a:bodyPr/>
                    <a:lstStyle/>
                    <a:p>
                      <a:pPr algn="just">
                        <a:lnSpc>
                          <a:spcPct val="100000"/>
                        </a:lnSpc>
                        <a:spcBef>
                          <a:spcPts val="200"/>
                        </a:spcBef>
                        <a:spcAft>
                          <a:spcPts val="200"/>
                        </a:spcAft>
                      </a:pPr>
                      <a:r>
                        <a:rPr lang="en-US" sz="2000" spc="0">
                          <a:solidFill>
                            <a:srgbClr val="000000"/>
                          </a:solidFill>
                          <a:latin typeface="+mj-lt"/>
                          <a:ea typeface="Times New Roman"/>
                          <a:cs typeface="Futura-Book"/>
                        </a:rPr>
                        <a:t>Cash Reserves</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00000"/>
                        </a:lnSpc>
                        <a:spcBef>
                          <a:spcPts val="200"/>
                        </a:spcBef>
                        <a:spcAft>
                          <a:spcPts val="200"/>
                        </a:spcAft>
                      </a:pPr>
                      <a:r>
                        <a:rPr lang="en-US" sz="2000" spc="0" dirty="0">
                          <a:solidFill>
                            <a:srgbClr val="000000"/>
                          </a:solidFill>
                          <a:latin typeface="+mj-lt"/>
                          <a:ea typeface="Times New Roman"/>
                          <a:cs typeface="Futura-Book"/>
                        </a:rPr>
                        <a:t>$+80 (</a:t>
                      </a:r>
                      <a:r>
                        <a:rPr lang="en-US" sz="2000" i="1" spc="0" dirty="0">
                          <a:solidFill>
                            <a:srgbClr val="000000"/>
                          </a:solidFill>
                          <a:latin typeface="+mj-lt"/>
                          <a:ea typeface="Times New Roman"/>
                          <a:cs typeface="Futura-Oblique"/>
                        </a:rPr>
                        <a:t>b</a:t>
                      </a:r>
                      <a:r>
                        <a:rPr lang="en-US" sz="2000" spc="0" baseline="-25000" dirty="0">
                          <a:solidFill>
                            <a:srgbClr val="000000"/>
                          </a:solidFill>
                          <a:latin typeface="+mj-lt"/>
                          <a:ea typeface="Times New Roman"/>
                          <a:cs typeface="Futura-Book"/>
                        </a:rPr>
                        <a:t>1</a:t>
                      </a:r>
                      <a:r>
                        <a:rPr lang="en-US" sz="2000" spc="0" dirty="0">
                          <a:solidFill>
                            <a:srgbClr val="000000"/>
                          </a:solidFill>
                          <a:latin typeface="+mj-lt"/>
                          <a:ea typeface="Times New Roman"/>
                          <a:cs typeface="Futura-Book"/>
                        </a:rPr>
                        <a:t>)</a:t>
                      </a:r>
                      <a:endParaRPr lang="en-CA" sz="2000" spc="10" dirty="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just">
                        <a:lnSpc>
                          <a:spcPct val="100000"/>
                        </a:lnSpc>
                        <a:spcBef>
                          <a:spcPts val="200"/>
                        </a:spcBef>
                        <a:spcAft>
                          <a:spcPts val="200"/>
                        </a:spcAft>
                      </a:pPr>
                      <a:r>
                        <a:rPr lang="en-US" sz="2000" spc="0">
                          <a:solidFill>
                            <a:srgbClr val="000000"/>
                          </a:solidFill>
                          <a:latin typeface="+mj-lt"/>
                          <a:ea typeface="Times New Roman"/>
                          <a:cs typeface="Futura-Book"/>
                        </a:rPr>
                        <a:t>Demand deposits</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$+80 (</a:t>
                      </a:r>
                      <a:r>
                        <a:rPr lang="en-US" sz="2000" i="1" spc="0">
                          <a:solidFill>
                            <a:srgbClr val="000000"/>
                          </a:solidFill>
                          <a:latin typeface="+mj-lt"/>
                          <a:ea typeface="Times New Roman"/>
                          <a:cs typeface="Futura-Oblique"/>
                        </a:rPr>
                        <a:t>b</a:t>
                      </a:r>
                      <a:r>
                        <a:rPr lang="en-US" sz="2000" spc="0" baseline="-25000">
                          <a:solidFill>
                            <a:srgbClr val="000000"/>
                          </a:solidFill>
                          <a:latin typeface="+mj-lt"/>
                          <a:ea typeface="Times New Roman"/>
                          <a:cs typeface="Futura-Book"/>
                        </a:rPr>
                        <a:t>1</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586008">
                <a:tc>
                  <a:txBody>
                    <a:bodyPr/>
                    <a:lstStyle/>
                    <a:p>
                      <a:pPr algn="just" fontAlgn="auto">
                        <a:lnSpc>
                          <a:spcPct val="100000"/>
                        </a:lnSpc>
                        <a:spcBef>
                          <a:spcPts val="200"/>
                        </a:spcBef>
                        <a:spcAft>
                          <a:spcPts val="200"/>
                        </a:spcAft>
                      </a:pPr>
                      <a:endParaRPr lang="en-US" sz="200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–64 (</a:t>
                      </a:r>
                      <a:r>
                        <a:rPr lang="en-US" sz="2000" i="1" spc="0">
                          <a:solidFill>
                            <a:srgbClr val="000000"/>
                          </a:solidFill>
                          <a:latin typeface="+mj-lt"/>
                          <a:ea typeface="Times New Roman"/>
                          <a:cs typeface="Futura-Oblique"/>
                        </a:rPr>
                        <a:t>b</a:t>
                      </a:r>
                      <a:r>
                        <a:rPr lang="en-US" sz="2000" spc="0" baseline="-25000">
                          <a:solidFill>
                            <a:srgbClr val="000000"/>
                          </a:solidFill>
                          <a:latin typeface="+mj-lt"/>
                          <a:ea typeface="Times New Roman"/>
                          <a:cs typeface="Futura-Book"/>
                        </a:rPr>
                        <a:t>3</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just" fontAlgn="auto">
                        <a:lnSpc>
                          <a:spcPct val="100000"/>
                        </a:lnSpc>
                        <a:spcBef>
                          <a:spcPts val="200"/>
                        </a:spcBef>
                        <a:spcAft>
                          <a:spcPts val="200"/>
                        </a:spcAft>
                      </a:pPr>
                      <a:endParaRPr lang="en-US" sz="200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+64 (</a:t>
                      </a:r>
                      <a:r>
                        <a:rPr lang="en-US" sz="2000" i="1" spc="0">
                          <a:solidFill>
                            <a:srgbClr val="000000"/>
                          </a:solidFill>
                          <a:latin typeface="+mj-lt"/>
                          <a:ea typeface="Times New Roman"/>
                          <a:cs typeface="Futura-Oblique"/>
                        </a:rPr>
                        <a:t>b</a:t>
                      </a:r>
                      <a:r>
                        <a:rPr lang="en-US" sz="2000" spc="0" baseline="-25000">
                          <a:solidFill>
                            <a:srgbClr val="000000"/>
                          </a:solidFill>
                          <a:latin typeface="+mj-lt"/>
                          <a:ea typeface="Times New Roman"/>
                          <a:cs typeface="Futura-Book"/>
                        </a:rPr>
                        <a:t>2</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r>
              <a:tr h="586008">
                <a:tc>
                  <a:txBody>
                    <a:bodyPr/>
                    <a:lstStyle/>
                    <a:p>
                      <a:pPr algn="just">
                        <a:lnSpc>
                          <a:spcPct val="100000"/>
                        </a:lnSpc>
                        <a:spcBef>
                          <a:spcPts val="200"/>
                        </a:spcBef>
                        <a:spcAft>
                          <a:spcPts val="200"/>
                        </a:spcAft>
                      </a:pPr>
                      <a:r>
                        <a:rPr lang="en-US" sz="2000" spc="0">
                          <a:solidFill>
                            <a:srgbClr val="000000"/>
                          </a:solidFill>
                          <a:latin typeface="+mj-lt"/>
                          <a:ea typeface="Times New Roman"/>
                          <a:cs typeface="Futura-Book"/>
                        </a:rPr>
                        <a:t>Loans</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+64 (</a:t>
                      </a:r>
                      <a:r>
                        <a:rPr lang="en-US" sz="2000" i="1" spc="0">
                          <a:solidFill>
                            <a:srgbClr val="000000"/>
                          </a:solidFill>
                          <a:latin typeface="+mj-lt"/>
                          <a:ea typeface="Times New Roman"/>
                          <a:cs typeface="Futura-Oblique"/>
                        </a:rPr>
                        <a:t>b</a:t>
                      </a:r>
                      <a:r>
                        <a:rPr lang="en-US" sz="2000" spc="0" baseline="-25000">
                          <a:solidFill>
                            <a:srgbClr val="000000"/>
                          </a:solidFill>
                          <a:latin typeface="+mj-lt"/>
                          <a:ea typeface="Times New Roman"/>
                          <a:cs typeface="Futura-Book"/>
                        </a:rPr>
                        <a:t>2</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just" fontAlgn="auto">
                        <a:lnSpc>
                          <a:spcPct val="100000"/>
                        </a:lnSpc>
                        <a:spcBef>
                          <a:spcPts val="200"/>
                        </a:spcBef>
                        <a:spcAft>
                          <a:spcPts val="200"/>
                        </a:spcAft>
                      </a:pPr>
                      <a:endParaRPr lang="en-US" sz="200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dirty="0">
                          <a:solidFill>
                            <a:srgbClr val="000000"/>
                          </a:solidFill>
                          <a:latin typeface="+mj-lt"/>
                          <a:ea typeface="Times New Roman"/>
                          <a:cs typeface="Futura-Book"/>
                        </a:rPr>
                        <a:t>–64 (</a:t>
                      </a:r>
                      <a:r>
                        <a:rPr lang="en-US" sz="2000" i="1" spc="0" dirty="0">
                          <a:solidFill>
                            <a:srgbClr val="000000"/>
                          </a:solidFill>
                          <a:latin typeface="+mj-lt"/>
                          <a:ea typeface="Times New Roman"/>
                          <a:cs typeface="Futura-Oblique"/>
                        </a:rPr>
                        <a:t>b</a:t>
                      </a:r>
                      <a:r>
                        <a:rPr lang="en-US" sz="2000" spc="0" baseline="-25000" dirty="0">
                          <a:solidFill>
                            <a:srgbClr val="000000"/>
                          </a:solidFill>
                          <a:latin typeface="+mj-lt"/>
                          <a:ea typeface="Times New Roman"/>
                          <a:cs typeface="Futura-Book"/>
                        </a:rPr>
                        <a:t>3</a:t>
                      </a:r>
                      <a:r>
                        <a:rPr lang="en-US" sz="2000" spc="0" dirty="0">
                          <a:solidFill>
                            <a:srgbClr val="000000"/>
                          </a:solidFill>
                          <a:latin typeface="+mj-lt"/>
                          <a:ea typeface="Times New Roman"/>
                          <a:cs typeface="Futura-Book"/>
                        </a:rPr>
                        <a:t>)</a:t>
                      </a:r>
                      <a:endParaRPr lang="en-CA" sz="2000" spc="10" dirty="0">
                        <a:solidFill>
                          <a:srgbClr val="000000"/>
                        </a:solidFill>
                        <a:latin typeface="+mj-lt"/>
                        <a:ea typeface="Times New Roman"/>
                        <a:cs typeface="Futura-Book"/>
                      </a:endParaRPr>
                    </a:p>
                  </a:txBody>
                  <a:tcPr marL="68580" marR="68580" marT="0" marB="0" anchor="ctr">
                    <a:lnL>
                      <a:noFill/>
                    </a:lnL>
                    <a:lnR>
                      <a:noFill/>
                    </a:lnR>
                    <a:lnT>
                      <a:noFill/>
                    </a:lnT>
                    <a:lnB>
                      <a:noFill/>
                    </a:lnB>
                  </a:tcPr>
                </a:tc>
              </a:tr>
            </a:tbl>
          </a:graphicData>
        </a:graphic>
      </p:graphicFrame>
      <p:sp>
        <p:nvSpPr>
          <p:cNvPr id="8"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32</a:t>
            </a:fld>
            <a:endParaRPr lang="en-US">
              <a:latin typeface="+mj-lt"/>
            </a:endParaRPr>
          </a:p>
        </p:txBody>
      </p:sp>
      <p:sp>
        <p:nvSpPr>
          <p:cNvPr id="9"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CA" sz="3600" dirty="0" smtClean="0"/>
              <a:t>The Banking System’s Lending Potential</a:t>
            </a:r>
            <a:endParaRPr lang="en-CA" sz="3600" dirty="0"/>
          </a:p>
        </p:txBody>
      </p:sp>
      <p:graphicFrame>
        <p:nvGraphicFramePr>
          <p:cNvPr id="6" name="Table 5"/>
          <p:cNvGraphicFramePr>
            <a:graphicFrameLocks noGrp="1"/>
          </p:cNvGraphicFramePr>
          <p:nvPr/>
        </p:nvGraphicFramePr>
        <p:xfrm>
          <a:off x="914399" y="1828803"/>
          <a:ext cx="7086601" cy="3657596"/>
        </p:xfrm>
        <a:graphic>
          <a:graphicData uri="http://schemas.openxmlformats.org/drawingml/2006/table">
            <a:tbl>
              <a:tblPr/>
              <a:tblGrid>
                <a:gridCol w="1444768"/>
                <a:gridCol w="1711764"/>
                <a:gridCol w="2113504"/>
                <a:gridCol w="1816565"/>
              </a:tblGrid>
              <a:tr h="600412">
                <a:tc gridSpan="4">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dirty="0">
                          <a:solidFill>
                            <a:srgbClr val="000000"/>
                          </a:solidFill>
                          <a:latin typeface="+mj-lt"/>
                          <a:ea typeface="Times New Roman"/>
                          <a:cs typeface="Futura-Bold"/>
                        </a:rPr>
                        <a:t>Multiple-Deposit Expansion Process</a:t>
                      </a:r>
                      <a:endParaRPr lang="en-CA" sz="2000" b="1" spc="10" dirty="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c hMerge="1">
                  <a:txBody>
                    <a:bodyPr/>
                    <a:lstStyle/>
                    <a:p>
                      <a:endParaRPr lang="en-CA"/>
                    </a:p>
                  </a:txBody>
                  <a:tcPr/>
                </a:tc>
              </a:tr>
              <a:tr h="600412">
                <a:tc gridSpan="4">
                  <a:txBody>
                    <a:bodyPr/>
                    <a:lstStyle/>
                    <a:p>
                      <a:pPr algn="ctr">
                        <a:lnSpc>
                          <a:spcPct val="100000"/>
                        </a:lnSpc>
                        <a:spcBef>
                          <a:spcPts val="200"/>
                        </a:spcBef>
                        <a:spcAft>
                          <a:spcPts val="200"/>
                        </a:spcAft>
                        <a:tabLst>
                          <a:tab pos="2082800" algn="r"/>
                          <a:tab pos="2438400" algn="l"/>
                          <a:tab pos="4737100" algn="r"/>
                          <a:tab pos="6477000" algn="r"/>
                          <a:tab pos="457200" algn="l"/>
                        </a:tabLst>
                      </a:pPr>
                      <a:r>
                        <a:rPr lang="en-US" sz="2000" b="1" spc="0">
                          <a:solidFill>
                            <a:srgbClr val="000000"/>
                          </a:solidFill>
                          <a:latin typeface="+mj-lt"/>
                          <a:ea typeface="Times New Roman"/>
                          <a:cs typeface="Futura-Bold"/>
                        </a:rPr>
                        <a:t>Balance Sheet: Chartered Bank C</a:t>
                      </a:r>
                      <a:endParaRPr lang="en-CA" sz="2000" b="1" spc="10">
                        <a:solidFill>
                          <a:srgbClr val="000000"/>
                        </a:solidFill>
                        <a:latin typeface="+mj-lt"/>
                        <a:ea typeface="Times New Roman"/>
                        <a:cs typeface="Futura-Bold"/>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CA"/>
                    </a:p>
                  </a:txBody>
                  <a:tcPr/>
                </a:tc>
                <a:tc hMerge="1">
                  <a:txBody>
                    <a:bodyPr/>
                    <a:lstStyle/>
                    <a:p>
                      <a:endParaRPr lang="en-CA"/>
                    </a:p>
                  </a:txBody>
                  <a:tcPr/>
                </a:tc>
                <a:tc hMerge="1">
                  <a:txBody>
                    <a:bodyPr/>
                    <a:lstStyle/>
                    <a:p>
                      <a:endParaRPr lang="en-CA"/>
                    </a:p>
                  </a:txBody>
                  <a:tcPr/>
                </a:tc>
              </a:tr>
              <a:tr h="600412">
                <a:tc gridSpan="2">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a:solidFill>
                            <a:srgbClr val="000000"/>
                          </a:solidFill>
                          <a:latin typeface="+mj-lt"/>
                          <a:ea typeface="Times New Roman"/>
                          <a:cs typeface="Futura-Bold"/>
                        </a:rPr>
                        <a:t>Assets</a:t>
                      </a:r>
                      <a:endParaRPr lang="en-CA" sz="2000" b="1" spc="1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c gridSpan="2">
                  <a:txBody>
                    <a:bodyPr/>
                    <a:lstStyle/>
                    <a:p>
                      <a:pPr algn="just">
                        <a:lnSpc>
                          <a:spcPct val="100000"/>
                        </a:lnSpc>
                        <a:spcBef>
                          <a:spcPts val="200"/>
                        </a:spcBef>
                        <a:spcAft>
                          <a:spcPts val="200"/>
                        </a:spcAft>
                        <a:tabLst>
                          <a:tab pos="2082800" algn="r"/>
                          <a:tab pos="2438400" algn="l"/>
                          <a:tab pos="4737100" algn="r"/>
                          <a:tab pos="6477000" algn="r"/>
                          <a:tab pos="457200" algn="l"/>
                        </a:tabLst>
                      </a:pPr>
                      <a:r>
                        <a:rPr lang="en-US" sz="2000" b="1" spc="0">
                          <a:solidFill>
                            <a:srgbClr val="000000"/>
                          </a:solidFill>
                          <a:latin typeface="+mj-lt"/>
                          <a:ea typeface="Times New Roman"/>
                          <a:cs typeface="Futura-Bold"/>
                        </a:rPr>
                        <a:t>Liabilities and net worth</a:t>
                      </a:r>
                      <a:endParaRPr lang="en-CA" sz="2000" b="1" spc="10">
                        <a:solidFill>
                          <a:srgbClr val="000000"/>
                        </a:solidFill>
                        <a:latin typeface="+mj-lt"/>
                        <a:ea typeface="Times New Roman"/>
                        <a:cs typeface="Futura-Bold"/>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CA"/>
                    </a:p>
                  </a:txBody>
                  <a:tcPr/>
                </a:tc>
              </a:tr>
              <a:tr h="655536">
                <a:tc>
                  <a:txBody>
                    <a:bodyPr/>
                    <a:lstStyle/>
                    <a:p>
                      <a:pPr algn="just">
                        <a:lnSpc>
                          <a:spcPct val="100000"/>
                        </a:lnSpc>
                        <a:spcBef>
                          <a:spcPts val="200"/>
                        </a:spcBef>
                        <a:spcAft>
                          <a:spcPts val="200"/>
                        </a:spcAft>
                      </a:pPr>
                      <a:r>
                        <a:rPr lang="en-US" sz="2000" spc="0">
                          <a:solidFill>
                            <a:srgbClr val="000000"/>
                          </a:solidFill>
                          <a:latin typeface="+mj-lt"/>
                          <a:ea typeface="Times New Roman"/>
                          <a:cs typeface="Futura-Book"/>
                        </a:rPr>
                        <a:t>Cash Reserves</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$+64.00 (</a:t>
                      </a:r>
                      <a:r>
                        <a:rPr lang="en-US" sz="2000" i="1" spc="0">
                          <a:solidFill>
                            <a:srgbClr val="000000"/>
                          </a:solidFill>
                          <a:latin typeface="+mj-lt"/>
                          <a:ea typeface="Times New Roman"/>
                          <a:cs typeface="Futura-Oblique"/>
                        </a:rPr>
                        <a:t>c</a:t>
                      </a:r>
                      <a:r>
                        <a:rPr lang="en-US" sz="2000" spc="0" baseline="-25000">
                          <a:solidFill>
                            <a:srgbClr val="000000"/>
                          </a:solidFill>
                          <a:latin typeface="+mj-lt"/>
                          <a:ea typeface="Times New Roman"/>
                          <a:cs typeface="Futura-Book"/>
                        </a:rPr>
                        <a:t>1</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just">
                        <a:lnSpc>
                          <a:spcPct val="100000"/>
                        </a:lnSpc>
                        <a:spcBef>
                          <a:spcPts val="200"/>
                        </a:spcBef>
                        <a:spcAft>
                          <a:spcPts val="200"/>
                        </a:spcAft>
                      </a:pPr>
                      <a:r>
                        <a:rPr lang="en-US" sz="2000" spc="0">
                          <a:solidFill>
                            <a:srgbClr val="000000"/>
                          </a:solidFill>
                          <a:latin typeface="+mj-lt"/>
                          <a:ea typeface="Times New Roman"/>
                          <a:cs typeface="Futura-Book"/>
                        </a:rPr>
                        <a:t>Demand deposits</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$+64.00 (</a:t>
                      </a:r>
                      <a:r>
                        <a:rPr lang="en-US" sz="2000" i="1" spc="0">
                          <a:solidFill>
                            <a:srgbClr val="000000"/>
                          </a:solidFill>
                          <a:latin typeface="+mj-lt"/>
                          <a:ea typeface="Times New Roman"/>
                          <a:cs typeface="Futura-Oblique"/>
                        </a:rPr>
                        <a:t>c</a:t>
                      </a:r>
                      <a:r>
                        <a:rPr lang="en-US" sz="2000" spc="0" baseline="-25000">
                          <a:solidFill>
                            <a:srgbClr val="000000"/>
                          </a:solidFill>
                          <a:latin typeface="+mj-lt"/>
                          <a:ea typeface="Times New Roman"/>
                          <a:cs typeface="Futura-Book"/>
                        </a:rPr>
                        <a:t>1</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r>
              <a:tr h="600412">
                <a:tc>
                  <a:txBody>
                    <a:bodyPr/>
                    <a:lstStyle/>
                    <a:p>
                      <a:pPr algn="just" fontAlgn="auto">
                        <a:lnSpc>
                          <a:spcPct val="100000"/>
                        </a:lnSpc>
                        <a:spcBef>
                          <a:spcPts val="200"/>
                        </a:spcBef>
                        <a:spcAft>
                          <a:spcPts val="200"/>
                        </a:spcAft>
                      </a:pPr>
                      <a:endParaRPr lang="en-US" sz="200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dirty="0">
                          <a:solidFill>
                            <a:srgbClr val="000000"/>
                          </a:solidFill>
                          <a:latin typeface="+mj-lt"/>
                          <a:ea typeface="Times New Roman"/>
                          <a:cs typeface="Futura-Book"/>
                        </a:rPr>
                        <a:t>–51.20 (</a:t>
                      </a:r>
                      <a:r>
                        <a:rPr lang="en-US" sz="2000" i="1" spc="0" dirty="0">
                          <a:solidFill>
                            <a:srgbClr val="000000"/>
                          </a:solidFill>
                          <a:latin typeface="+mj-lt"/>
                          <a:ea typeface="Times New Roman"/>
                          <a:cs typeface="Futura-Oblique"/>
                        </a:rPr>
                        <a:t>c</a:t>
                      </a:r>
                      <a:r>
                        <a:rPr lang="en-US" sz="2000" spc="0" baseline="-25000" dirty="0">
                          <a:solidFill>
                            <a:srgbClr val="000000"/>
                          </a:solidFill>
                          <a:latin typeface="+mj-lt"/>
                          <a:ea typeface="Times New Roman"/>
                          <a:cs typeface="Futura-Book"/>
                        </a:rPr>
                        <a:t>3</a:t>
                      </a:r>
                      <a:r>
                        <a:rPr lang="en-US" sz="2000" spc="0" dirty="0">
                          <a:solidFill>
                            <a:srgbClr val="000000"/>
                          </a:solidFill>
                          <a:latin typeface="+mj-lt"/>
                          <a:ea typeface="Times New Roman"/>
                          <a:cs typeface="Futura-Book"/>
                        </a:rPr>
                        <a:t>)</a:t>
                      </a:r>
                      <a:endParaRPr lang="en-CA" sz="2000" spc="10" dirty="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just" fontAlgn="auto">
                        <a:lnSpc>
                          <a:spcPct val="100000"/>
                        </a:lnSpc>
                        <a:spcBef>
                          <a:spcPts val="200"/>
                        </a:spcBef>
                        <a:spcAft>
                          <a:spcPts val="200"/>
                        </a:spcAft>
                      </a:pPr>
                      <a:endParaRPr lang="en-US" sz="2000" dirty="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+51.20 (</a:t>
                      </a:r>
                      <a:r>
                        <a:rPr lang="en-US" sz="2000" i="1" spc="0">
                          <a:solidFill>
                            <a:srgbClr val="000000"/>
                          </a:solidFill>
                          <a:latin typeface="+mj-lt"/>
                          <a:ea typeface="Times New Roman"/>
                          <a:cs typeface="Futura-Oblique"/>
                        </a:rPr>
                        <a:t>c</a:t>
                      </a:r>
                      <a:r>
                        <a:rPr lang="en-US" sz="2000" spc="0" baseline="-25000">
                          <a:solidFill>
                            <a:srgbClr val="000000"/>
                          </a:solidFill>
                          <a:latin typeface="+mj-lt"/>
                          <a:ea typeface="Times New Roman"/>
                          <a:cs typeface="Futura-Book"/>
                        </a:rPr>
                        <a:t>2</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r>
              <a:tr h="600412">
                <a:tc>
                  <a:txBody>
                    <a:bodyPr/>
                    <a:lstStyle/>
                    <a:p>
                      <a:pPr algn="just">
                        <a:lnSpc>
                          <a:spcPct val="100000"/>
                        </a:lnSpc>
                        <a:spcBef>
                          <a:spcPts val="200"/>
                        </a:spcBef>
                        <a:spcAft>
                          <a:spcPts val="200"/>
                        </a:spcAft>
                      </a:pPr>
                      <a:r>
                        <a:rPr lang="en-US" sz="2000" spc="0">
                          <a:solidFill>
                            <a:srgbClr val="000000"/>
                          </a:solidFill>
                          <a:latin typeface="+mj-lt"/>
                          <a:ea typeface="Times New Roman"/>
                          <a:cs typeface="Futura-Book"/>
                        </a:rPr>
                        <a:t>Loans</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a:solidFill>
                            <a:srgbClr val="000000"/>
                          </a:solidFill>
                          <a:latin typeface="+mj-lt"/>
                          <a:ea typeface="Times New Roman"/>
                          <a:cs typeface="Futura-Book"/>
                        </a:rPr>
                        <a:t>+51.20 (</a:t>
                      </a:r>
                      <a:r>
                        <a:rPr lang="en-US" sz="2000" i="1" spc="0">
                          <a:solidFill>
                            <a:srgbClr val="000000"/>
                          </a:solidFill>
                          <a:latin typeface="+mj-lt"/>
                          <a:ea typeface="Times New Roman"/>
                          <a:cs typeface="Futura-Oblique"/>
                        </a:rPr>
                        <a:t>c</a:t>
                      </a:r>
                      <a:r>
                        <a:rPr lang="en-US" sz="2000" spc="0" baseline="-25000">
                          <a:solidFill>
                            <a:srgbClr val="000000"/>
                          </a:solidFill>
                          <a:latin typeface="+mj-lt"/>
                          <a:ea typeface="Times New Roman"/>
                          <a:cs typeface="Futura-Book"/>
                        </a:rPr>
                        <a:t>2</a:t>
                      </a:r>
                      <a:r>
                        <a:rPr lang="en-US" sz="2000" spc="0">
                          <a:solidFill>
                            <a:srgbClr val="000000"/>
                          </a:solidFill>
                          <a:latin typeface="+mj-lt"/>
                          <a:ea typeface="Times New Roman"/>
                          <a:cs typeface="Futura-Book"/>
                        </a:rPr>
                        <a:t>)</a:t>
                      </a:r>
                      <a:endParaRPr lang="en-CA" sz="2000" spc="10">
                        <a:solidFill>
                          <a:srgbClr val="000000"/>
                        </a:solidFill>
                        <a:latin typeface="+mj-lt"/>
                        <a:ea typeface="Times New Roman"/>
                        <a:cs typeface="Futura-Book"/>
                      </a:endParaRPr>
                    </a:p>
                  </a:txBody>
                  <a:tcPr marL="68580" marR="68580" marT="0" marB="0" anchor="ctr">
                    <a:lnL>
                      <a:noFill/>
                    </a:lnL>
                    <a:lnR>
                      <a:noFill/>
                    </a:lnR>
                    <a:lnT>
                      <a:noFill/>
                    </a:lnT>
                    <a:lnB>
                      <a:noFill/>
                    </a:lnB>
                  </a:tcPr>
                </a:tc>
                <a:tc>
                  <a:txBody>
                    <a:bodyPr/>
                    <a:lstStyle/>
                    <a:p>
                      <a:pPr algn="just" fontAlgn="auto">
                        <a:lnSpc>
                          <a:spcPct val="100000"/>
                        </a:lnSpc>
                        <a:spcBef>
                          <a:spcPts val="200"/>
                        </a:spcBef>
                        <a:spcAft>
                          <a:spcPts val="200"/>
                        </a:spcAft>
                      </a:pPr>
                      <a:endParaRPr lang="en-US" sz="2000">
                        <a:solidFill>
                          <a:srgbClr val="000000"/>
                        </a:solidFill>
                        <a:latin typeface="+mj-lt"/>
                        <a:ea typeface="Times New Roman"/>
                        <a:cs typeface="Times-Roman"/>
                      </a:endParaRPr>
                    </a:p>
                  </a:txBody>
                  <a:tcPr marL="68580" marR="68580" marT="0" marB="0" anchor="ctr">
                    <a:lnL>
                      <a:noFill/>
                    </a:lnL>
                    <a:lnR>
                      <a:noFill/>
                    </a:lnR>
                    <a:lnT>
                      <a:noFill/>
                    </a:lnT>
                    <a:lnB>
                      <a:noFill/>
                    </a:lnB>
                  </a:tcPr>
                </a:tc>
                <a:tc>
                  <a:txBody>
                    <a:bodyPr/>
                    <a:lstStyle/>
                    <a:p>
                      <a:pPr algn="r">
                        <a:lnSpc>
                          <a:spcPct val="100000"/>
                        </a:lnSpc>
                        <a:spcBef>
                          <a:spcPts val="200"/>
                        </a:spcBef>
                        <a:spcAft>
                          <a:spcPts val="200"/>
                        </a:spcAft>
                      </a:pPr>
                      <a:r>
                        <a:rPr lang="en-US" sz="2000" spc="0" dirty="0">
                          <a:solidFill>
                            <a:srgbClr val="000000"/>
                          </a:solidFill>
                          <a:latin typeface="+mj-lt"/>
                          <a:ea typeface="Times New Roman"/>
                          <a:cs typeface="Futura-Book"/>
                        </a:rPr>
                        <a:t>–51.20 (</a:t>
                      </a:r>
                      <a:r>
                        <a:rPr lang="en-US" sz="2000" i="1" spc="0" dirty="0">
                          <a:solidFill>
                            <a:srgbClr val="000000"/>
                          </a:solidFill>
                          <a:latin typeface="+mj-lt"/>
                          <a:ea typeface="Times New Roman"/>
                          <a:cs typeface="Futura-Oblique"/>
                        </a:rPr>
                        <a:t>c</a:t>
                      </a:r>
                      <a:r>
                        <a:rPr lang="en-US" sz="2000" spc="0" baseline="-25000" dirty="0">
                          <a:solidFill>
                            <a:srgbClr val="000000"/>
                          </a:solidFill>
                          <a:latin typeface="+mj-lt"/>
                          <a:ea typeface="Times New Roman"/>
                          <a:cs typeface="Futura-Book"/>
                        </a:rPr>
                        <a:t>3</a:t>
                      </a:r>
                      <a:r>
                        <a:rPr lang="en-US" sz="2000" spc="0" dirty="0">
                          <a:solidFill>
                            <a:srgbClr val="000000"/>
                          </a:solidFill>
                          <a:latin typeface="+mj-lt"/>
                          <a:ea typeface="Times New Roman"/>
                          <a:cs typeface="Futura-Book"/>
                        </a:rPr>
                        <a:t>)</a:t>
                      </a:r>
                      <a:endParaRPr lang="en-CA" sz="2000" spc="10" dirty="0">
                        <a:solidFill>
                          <a:srgbClr val="000000"/>
                        </a:solidFill>
                        <a:latin typeface="+mj-lt"/>
                        <a:ea typeface="Times New Roman"/>
                        <a:cs typeface="Futura-Book"/>
                      </a:endParaRPr>
                    </a:p>
                  </a:txBody>
                  <a:tcPr marL="68580" marR="68580" marT="0" marB="0" anchor="ctr">
                    <a:lnL>
                      <a:noFill/>
                    </a:lnL>
                    <a:lnR>
                      <a:noFill/>
                    </a:lnR>
                    <a:lnT>
                      <a:noFill/>
                    </a:lnT>
                    <a:lnB>
                      <a:noFill/>
                    </a:lnB>
                  </a:tcPr>
                </a:tc>
              </a:tr>
            </a:tbl>
          </a:graphicData>
        </a:graphic>
      </p:graphicFrame>
      <p:sp>
        <p:nvSpPr>
          <p:cNvPr id="8"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33</a:t>
            </a:fld>
            <a:endParaRPr lang="en-US">
              <a:latin typeface="+mj-lt"/>
            </a:endParaRPr>
          </a:p>
        </p:txBody>
      </p:sp>
      <p:sp>
        <p:nvSpPr>
          <p:cNvPr id="9"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3" name="Rectangle 5"/>
          <p:cNvSpPr>
            <a:spLocks noChangeArrowheads="1"/>
          </p:cNvSpPr>
          <p:nvPr/>
        </p:nvSpPr>
        <p:spPr bwMode="auto">
          <a:xfrm>
            <a:off x="701675" y="1584325"/>
            <a:ext cx="8134350" cy="1006475"/>
          </a:xfrm>
          <a:prstGeom prst="rect">
            <a:avLst/>
          </a:prstGeom>
          <a:solidFill>
            <a:schemeClr val="accent2">
              <a:lumMod val="40000"/>
              <a:lumOff val="60000"/>
            </a:schemeClr>
          </a:solidFill>
          <a:ln w="9525">
            <a:solidFill>
              <a:schemeClr val="tx1"/>
            </a:solidFill>
            <a:miter lim="800000"/>
            <a:headEnd/>
            <a:tailEnd/>
          </a:ln>
        </p:spPr>
        <p:txBody>
          <a:bodyPr wrap="none" anchor="ctr"/>
          <a:lstStyle/>
          <a:p>
            <a:endParaRPr lang="en-US"/>
          </a:p>
        </p:txBody>
      </p:sp>
      <p:sp>
        <p:nvSpPr>
          <p:cNvPr id="20494" name="Text Box 9"/>
          <p:cNvSpPr txBox="1">
            <a:spLocks noChangeArrowheads="1"/>
          </p:cNvSpPr>
          <p:nvPr/>
        </p:nvSpPr>
        <p:spPr bwMode="auto">
          <a:xfrm>
            <a:off x="903288" y="2228346"/>
            <a:ext cx="694421" cy="369332"/>
          </a:xfrm>
          <a:prstGeom prst="rect">
            <a:avLst/>
          </a:prstGeom>
          <a:noFill/>
          <a:ln w="9525">
            <a:noFill/>
            <a:miter lim="800000"/>
            <a:headEnd/>
            <a:tailEnd/>
          </a:ln>
        </p:spPr>
        <p:txBody>
          <a:bodyPr wrap="none">
            <a:spAutoFit/>
          </a:bodyPr>
          <a:lstStyle/>
          <a:p>
            <a:r>
              <a:rPr lang="en-US" b="1" dirty="0">
                <a:latin typeface="+mj-lt"/>
              </a:rPr>
              <a:t>Bank</a:t>
            </a:r>
          </a:p>
        </p:txBody>
      </p:sp>
      <p:sp>
        <p:nvSpPr>
          <p:cNvPr id="20495" name="Text Box 10"/>
          <p:cNvSpPr txBox="1">
            <a:spLocks noChangeArrowheads="1"/>
          </p:cNvSpPr>
          <p:nvPr/>
        </p:nvSpPr>
        <p:spPr bwMode="auto">
          <a:xfrm>
            <a:off x="2038965" y="1577471"/>
            <a:ext cx="1481495" cy="1089529"/>
          </a:xfrm>
          <a:prstGeom prst="rect">
            <a:avLst/>
          </a:prstGeom>
          <a:noFill/>
          <a:ln w="9525">
            <a:noFill/>
            <a:miter lim="800000"/>
            <a:headEnd/>
            <a:tailEnd/>
          </a:ln>
        </p:spPr>
        <p:txBody>
          <a:bodyPr wrap="none">
            <a:spAutoFit/>
          </a:bodyPr>
          <a:lstStyle/>
          <a:p>
            <a:pPr algn="ctr">
              <a:lnSpc>
                <a:spcPct val="90000"/>
              </a:lnSpc>
            </a:pPr>
            <a:r>
              <a:rPr lang="en-US" b="1">
                <a:latin typeface="+mj-lt"/>
              </a:rPr>
              <a:t>(1)</a:t>
            </a:r>
          </a:p>
          <a:p>
            <a:pPr algn="ctr">
              <a:lnSpc>
                <a:spcPct val="90000"/>
              </a:lnSpc>
            </a:pPr>
            <a:r>
              <a:rPr lang="en-US" b="1">
                <a:latin typeface="+mj-lt"/>
              </a:rPr>
              <a:t>Acquired</a:t>
            </a:r>
          </a:p>
          <a:p>
            <a:pPr algn="ctr">
              <a:lnSpc>
                <a:spcPct val="90000"/>
              </a:lnSpc>
            </a:pPr>
            <a:r>
              <a:rPr lang="en-US" b="1">
                <a:latin typeface="+mj-lt"/>
              </a:rPr>
              <a:t>Reserves</a:t>
            </a:r>
          </a:p>
          <a:p>
            <a:pPr algn="ctr">
              <a:lnSpc>
                <a:spcPct val="90000"/>
              </a:lnSpc>
            </a:pPr>
            <a:r>
              <a:rPr lang="en-US" b="1">
                <a:latin typeface="+mj-lt"/>
              </a:rPr>
              <a:t>and Deposits</a:t>
            </a:r>
          </a:p>
        </p:txBody>
      </p:sp>
      <p:sp>
        <p:nvSpPr>
          <p:cNvPr id="20496" name="Text Box 11"/>
          <p:cNvSpPr txBox="1">
            <a:spLocks noChangeArrowheads="1"/>
          </p:cNvSpPr>
          <p:nvPr/>
        </p:nvSpPr>
        <p:spPr bwMode="auto">
          <a:xfrm>
            <a:off x="3736993" y="1563183"/>
            <a:ext cx="1079463" cy="1089529"/>
          </a:xfrm>
          <a:prstGeom prst="rect">
            <a:avLst/>
          </a:prstGeom>
          <a:noFill/>
          <a:ln w="9525">
            <a:noFill/>
            <a:miter lim="800000"/>
            <a:headEnd/>
            <a:tailEnd/>
          </a:ln>
        </p:spPr>
        <p:txBody>
          <a:bodyPr wrap="none">
            <a:spAutoFit/>
          </a:bodyPr>
          <a:lstStyle/>
          <a:p>
            <a:pPr algn="ctr">
              <a:lnSpc>
                <a:spcPct val="90000"/>
              </a:lnSpc>
            </a:pPr>
            <a:r>
              <a:rPr lang="en-US" b="1">
                <a:latin typeface="+mj-lt"/>
              </a:rPr>
              <a:t>(2)</a:t>
            </a:r>
          </a:p>
          <a:p>
            <a:pPr algn="ctr">
              <a:lnSpc>
                <a:spcPct val="90000"/>
              </a:lnSpc>
            </a:pPr>
            <a:r>
              <a:rPr lang="en-US" b="1">
                <a:latin typeface="+mj-lt"/>
              </a:rPr>
              <a:t>Required</a:t>
            </a:r>
          </a:p>
          <a:p>
            <a:pPr algn="ctr">
              <a:lnSpc>
                <a:spcPct val="90000"/>
              </a:lnSpc>
            </a:pPr>
            <a:r>
              <a:rPr lang="en-US" b="1">
                <a:latin typeface="+mj-lt"/>
              </a:rPr>
              <a:t>Reserves</a:t>
            </a:r>
          </a:p>
          <a:p>
            <a:pPr algn="ctr">
              <a:lnSpc>
                <a:spcPct val="90000"/>
              </a:lnSpc>
            </a:pPr>
            <a:endParaRPr lang="en-US" b="1">
              <a:latin typeface="+mj-lt"/>
            </a:endParaRPr>
          </a:p>
        </p:txBody>
      </p:sp>
      <p:sp>
        <p:nvSpPr>
          <p:cNvPr id="20497" name="Text Box 12"/>
          <p:cNvSpPr txBox="1">
            <a:spLocks noChangeArrowheads="1"/>
          </p:cNvSpPr>
          <p:nvPr/>
        </p:nvSpPr>
        <p:spPr bwMode="auto">
          <a:xfrm>
            <a:off x="5068953" y="1552071"/>
            <a:ext cx="1069844" cy="1089529"/>
          </a:xfrm>
          <a:prstGeom prst="rect">
            <a:avLst/>
          </a:prstGeom>
          <a:noFill/>
          <a:ln w="9525">
            <a:noFill/>
            <a:miter lim="800000"/>
            <a:headEnd/>
            <a:tailEnd/>
          </a:ln>
        </p:spPr>
        <p:txBody>
          <a:bodyPr wrap="none">
            <a:spAutoFit/>
          </a:bodyPr>
          <a:lstStyle/>
          <a:p>
            <a:pPr algn="ctr">
              <a:lnSpc>
                <a:spcPct val="90000"/>
              </a:lnSpc>
            </a:pPr>
            <a:r>
              <a:rPr lang="en-US" b="1">
                <a:latin typeface="+mj-lt"/>
              </a:rPr>
              <a:t>(3)</a:t>
            </a:r>
          </a:p>
          <a:p>
            <a:pPr algn="ctr">
              <a:lnSpc>
                <a:spcPct val="90000"/>
              </a:lnSpc>
            </a:pPr>
            <a:r>
              <a:rPr lang="en-US" b="1">
                <a:latin typeface="+mj-lt"/>
              </a:rPr>
              <a:t>Excess</a:t>
            </a:r>
          </a:p>
          <a:p>
            <a:pPr algn="ctr">
              <a:lnSpc>
                <a:spcPct val="90000"/>
              </a:lnSpc>
            </a:pPr>
            <a:r>
              <a:rPr lang="en-US" b="1">
                <a:latin typeface="+mj-lt"/>
              </a:rPr>
              <a:t>Reserves</a:t>
            </a:r>
          </a:p>
          <a:p>
            <a:pPr algn="ctr">
              <a:lnSpc>
                <a:spcPct val="90000"/>
              </a:lnSpc>
            </a:pPr>
            <a:r>
              <a:rPr lang="en-US" b="1">
                <a:latin typeface="+mj-lt"/>
              </a:rPr>
              <a:t>(1)-(2)</a:t>
            </a:r>
          </a:p>
        </p:txBody>
      </p:sp>
      <p:sp>
        <p:nvSpPr>
          <p:cNvPr id="20498" name="Text Box 13"/>
          <p:cNvSpPr txBox="1">
            <a:spLocks noChangeArrowheads="1"/>
          </p:cNvSpPr>
          <p:nvPr/>
        </p:nvSpPr>
        <p:spPr bwMode="auto">
          <a:xfrm>
            <a:off x="6356634" y="1564771"/>
            <a:ext cx="1996508" cy="1089529"/>
          </a:xfrm>
          <a:prstGeom prst="rect">
            <a:avLst/>
          </a:prstGeom>
          <a:noFill/>
          <a:ln w="9525">
            <a:noFill/>
            <a:miter lim="800000"/>
            <a:headEnd/>
            <a:tailEnd/>
          </a:ln>
        </p:spPr>
        <p:txBody>
          <a:bodyPr wrap="none">
            <a:spAutoFit/>
          </a:bodyPr>
          <a:lstStyle/>
          <a:p>
            <a:pPr algn="ctr">
              <a:lnSpc>
                <a:spcPct val="90000"/>
              </a:lnSpc>
            </a:pPr>
            <a:r>
              <a:rPr lang="en-US" b="1">
                <a:latin typeface="+mj-lt"/>
              </a:rPr>
              <a:t>(4)</a:t>
            </a:r>
          </a:p>
          <a:p>
            <a:pPr algn="ctr">
              <a:lnSpc>
                <a:spcPct val="90000"/>
              </a:lnSpc>
            </a:pPr>
            <a:r>
              <a:rPr lang="en-US" b="1">
                <a:latin typeface="+mj-lt"/>
              </a:rPr>
              <a:t>Amount Bank Can</a:t>
            </a:r>
          </a:p>
          <a:p>
            <a:pPr algn="ctr">
              <a:lnSpc>
                <a:spcPct val="90000"/>
              </a:lnSpc>
            </a:pPr>
            <a:r>
              <a:rPr lang="en-US" b="1">
                <a:latin typeface="+mj-lt"/>
              </a:rPr>
              <a:t>Lend; New Money</a:t>
            </a:r>
          </a:p>
          <a:p>
            <a:pPr algn="ctr">
              <a:lnSpc>
                <a:spcPct val="90000"/>
              </a:lnSpc>
            </a:pPr>
            <a:r>
              <a:rPr lang="en-US" b="1">
                <a:latin typeface="+mj-lt"/>
              </a:rPr>
              <a:t>Created = (3)</a:t>
            </a:r>
          </a:p>
        </p:txBody>
      </p:sp>
      <p:sp>
        <p:nvSpPr>
          <p:cNvPr id="20483" name="TextBox 26"/>
          <p:cNvSpPr txBox="1">
            <a:spLocks noChangeArrowheads="1"/>
          </p:cNvSpPr>
          <p:nvPr/>
        </p:nvSpPr>
        <p:spPr bwMode="auto">
          <a:xfrm>
            <a:off x="762000" y="2684462"/>
            <a:ext cx="8064500" cy="461665"/>
          </a:xfrm>
          <a:prstGeom prst="rect">
            <a:avLst/>
          </a:prstGeom>
          <a:noFill/>
          <a:ln w="9525">
            <a:noFill/>
            <a:miter lim="800000"/>
            <a:headEnd/>
            <a:tailEnd/>
          </a:ln>
        </p:spPr>
        <p:txBody>
          <a:bodyPr>
            <a:spAutoFit/>
          </a:bodyPr>
          <a:lstStyle/>
          <a:p>
            <a:r>
              <a:rPr lang="en-US" sz="2400" dirty="0">
                <a:latin typeface="+mj-lt"/>
              </a:rPr>
              <a:t> Bank A        $100	    </a:t>
            </a:r>
            <a:r>
              <a:rPr lang="en-US" sz="2400" dirty="0" smtClean="0">
                <a:latin typeface="+mj-lt"/>
              </a:rPr>
              <a:t>  </a:t>
            </a:r>
            <a:r>
              <a:rPr lang="en-US" sz="2400" dirty="0">
                <a:latin typeface="+mj-lt"/>
              </a:rPr>
              <a:t>$20          </a:t>
            </a:r>
            <a:r>
              <a:rPr lang="en-US" sz="2400" dirty="0" smtClean="0">
                <a:latin typeface="+mj-lt"/>
              </a:rPr>
              <a:t>      $</a:t>
            </a:r>
            <a:r>
              <a:rPr lang="en-US" sz="2400" dirty="0">
                <a:latin typeface="+mj-lt"/>
              </a:rPr>
              <a:t>80	       </a:t>
            </a:r>
            <a:r>
              <a:rPr lang="en-US" sz="2400" dirty="0" smtClean="0">
                <a:latin typeface="+mj-lt"/>
              </a:rPr>
              <a:t>      $</a:t>
            </a:r>
            <a:r>
              <a:rPr lang="en-US" sz="2400" dirty="0">
                <a:latin typeface="+mj-lt"/>
              </a:rPr>
              <a:t>80</a:t>
            </a:r>
          </a:p>
        </p:txBody>
      </p:sp>
      <p:sp>
        <p:nvSpPr>
          <p:cNvPr id="20484" name="TextBox 27"/>
          <p:cNvSpPr txBox="1">
            <a:spLocks noChangeArrowheads="1"/>
          </p:cNvSpPr>
          <p:nvPr/>
        </p:nvSpPr>
        <p:spPr bwMode="auto">
          <a:xfrm>
            <a:off x="838200" y="3179762"/>
            <a:ext cx="8128000" cy="461665"/>
          </a:xfrm>
          <a:prstGeom prst="rect">
            <a:avLst/>
          </a:prstGeom>
          <a:noFill/>
          <a:ln w="9525">
            <a:noFill/>
            <a:miter lim="800000"/>
            <a:headEnd/>
            <a:tailEnd/>
          </a:ln>
        </p:spPr>
        <p:txBody>
          <a:bodyPr>
            <a:spAutoFit/>
          </a:bodyPr>
          <a:lstStyle/>
          <a:p>
            <a:r>
              <a:rPr lang="en-US" sz="2400" dirty="0">
                <a:latin typeface="+mj-lt"/>
              </a:rPr>
              <a:t>Bank B        $80	    </a:t>
            </a:r>
            <a:r>
              <a:rPr lang="en-US" sz="2400" dirty="0" smtClean="0">
                <a:latin typeface="+mj-lt"/>
              </a:rPr>
              <a:t> $</a:t>
            </a:r>
            <a:r>
              <a:rPr lang="en-US" sz="2400" dirty="0">
                <a:latin typeface="+mj-lt"/>
              </a:rPr>
              <a:t>16          </a:t>
            </a:r>
            <a:r>
              <a:rPr lang="en-US" sz="2400" dirty="0" smtClean="0">
                <a:latin typeface="+mj-lt"/>
              </a:rPr>
              <a:t>      $</a:t>
            </a:r>
            <a:r>
              <a:rPr lang="en-US" sz="2400" dirty="0">
                <a:latin typeface="+mj-lt"/>
              </a:rPr>
              <a:t>64	     </a:t>
            </a:r>
            <a:r>
              <a:rPr lang="en-US" sz="2400" dirty="0" smtClean="0">
                <a:latin typeface="+mj-lt"/>
              </a:rPr>
              <a:t>       </a:t>
            </a:r>
            <a:r>
              <a:rPr lang="en-US" sz="2400" dirty="0">
                <a:latin typeface="+mj-lt"/>
              </a:rPr>
              <a:t>$64</a:t>
            </a:r>
          </a:p>
        </p:txBody>
      </p:sp>
      <p:sp>
        <p:nvSpPr>
          <p:cNvPr id="20485" name="TextBox 28"/>
          <p:cNvSpPr txBox="1">
            <a:spLocks noChangeArrowheads="1"/>
          </p:cNvSpPr>
          <p:nvPr/>
        </p:nvSpPr>
        <p:spPr bwMode="auto">
          <a:xfrm>
            <a:off x="830263" y="3713162"/>
            <a:ext cx="8275637" cy="461665"/>
          </a:xfrm>
          <a:prstGeom prst="rect">
            <a:avLst/>
          </a:prstGeom>
          <a:noFill/>
          <a:ln w="9525">
            <a:noFill/>
            <a:miter lim="800000"/>
            <a:headEnd/>
            <a:tailEnd/>
          </a:ln>
        </p:spPr>
        <p:txBody>
          <a:bodyPr>
            <a:spAutoFit/>
          </a:bodyPr>
          <a:lstStyle/>
          <a:p>
            <a:r>
              <a:rPr lang="en-US" sz="2400" dirty="0">
                <a:latin typeface="+mj-lt"/>
              </a:rPr>
              <a:t>Bank C        $64	    </a:t>
            </a:r>
            <a:r>
              <a:rPr lang="en-US" sz="2400" dirty="0" smtClean="0">
                <a:latin typeface="+mj-lt"/>
              </a:rPr>
              <a:t>               $</a:t>
            </a:r>
            <a:r>
              <a:rPr lang="en-US" sz="2400" dirty="0">
                <a:latin typeface="+mj-lt"/>
              </a:rPr>
              <a:t>12.80     </a:t>
            </a:r>
            <a:r>
              <a:rPr lang="en-US" sz="2400" dirty="0" smtClean="0">
                <a:latin typeface="+mj-lt"/>
              </a:rPr>
              <a:t>    $</a:t>
            </a:r>
            <a:r>
              <a:rPr lang="en-US" sz="2400" dirty="0">
                <a:latin typeface="+mj-lt"/>
              </a:rPr>
              <a:t>51.20	      </a:t>
            </a:r>
            <a:r>
              <a:rPr lang="en-US" sz="2400" dirty="0" smtClean="0">
                <a:latin typeface="+mj-lt"/>
              </a:rPr>
              <a:t>     $</a:t>
            </a:r>
            <a:r>
              <a:rPr lang="en-US" sz="2400" dirty="0">
                <a:latin typeface="+mj-lt"/>
              </a:rPr>
              <a:t>51.20</a:t>
            </a:r>
          </a:p>
        </p:txBody>
      </p:sp>
      <p:sp>
        <p:nvSpPr>
          <p:cNvPr id="20486" name="TextBox 29"/>
          <p:cNvSpPr txBox="1">
            <a:spLocks noChangeArrowheads="1"/>
          </p:cNvSpPr>
          <p:nvPr/>
        </p:nvSpPr>
        <p:spPr bwMode="auto">
          <a:xfrm>
            <a:off x="754063" y="4221162"/>
            <a:ext cx="7729537" cy="461665"/>
          </a:xfrm>
          <a:prstGeom prst="rect">
            <a:avLst/>
          </a:prstGeom>
          <a:noFill/>
          <a:ln w="9525">
            <a:noFill/>
            <a:miter lim="800000"/>
            <a:headEnd/>
            <a:tailEnd/>
          </a:ln>
        </p:spPr>
        <p:txBody>
          <a:bodyPr>
            <a:spAutoFit/>
          </a:bodyPr>
          <a:lstStyle/>
          <a:p>
            <a:r>
              <a:rPr lang="en-US" sz="2400" dirty="0">
                <a:latin typeface="+mj-lt"/>
              </a:rPr>
              <a:t> Bank D        $51.20	     $10.24    </a:t>
            </a:r>
            <a:r>
              <a:rPr lang="en-US" sz="2400" dirty="0" smtClean="0">
                <a:latin typeface="+mj-lt"/>
              </a:rPr>
              <a:t>     </a:t>
            </a:r>
            <a:r>
              <a:rPr lang="en-US" sz="2400" dirty="0">
                <a:latin typeface="+mj-lt"/>
              </a:rPr>
              <a:t>$40.96          </a:t>
            </a:r>
            <a:r>
              <a:rPr lang="en-US" sz="2400" dirty="0" smtClean="0">
                <a:latin typeface="+mj-lt"/>
              </a:rPr>
              <a:t>     $</a:t>
            </a:r>
            <a:r>
              <a:rPr lang="en-US" sz="2400" dirty="0">
                <a:latin typeface="+mj-lt"/>
              </a:rPr>
              <a:t>40.96</a:t>
            </a:r>
          </a:p>
        </p:txBody>
      </p:sp>
      <p:sp>
        <p:nvSpPr>
          <p:cNvPr id="20488" name="Text Box 16"/>
          <p:cNvSpPr txBox="1">
            <a:spLocks noChangeArrowheads="1"/>
          </p:cNvSpPr>
          <p:nvPr/>
        </p:nvSpPr>
        <p:spPr bwMode="auto">
          <a:xfrm>
            <a:off x="1558925" y="185738"/>
            <a:ext cx="5791200" cy="366712"/>
          </a:xfrm>
          <a:prstGeom prst="rect">
            <a:avLst/>
          </a:prstGeom>
          <a:noFill/>
          <a:ln w="9525">
            <a:noFill/>
            <a:miter lim="800000"/>
            <a:headEnd/>
            <a:tailEnd/>
          </a:ln>
        </p:spPr>
        <p:txBody>
          <a:bodyPr>
            <a:spAutoFit/>
          </a:bodyPr>
          <a:lstStyle/>
          <a:p>
            <a:pPr>
              <a:spcBef>
                <a:spcPct val="50000"/>
              </a:spcBef>
            </a:pPr>
            <a:endParaRPr lang="en-US"/>
          </a:p>
        </p:txBody>
      </p:sp>
      <p:sp>
        <p:nvSpPr>
          <p:cNvPr id="20489" name="Text Box 17"/>
          <p:cNvSpPr txBox="1">
            <a:spLocks noChangeArrowheads="1"/>
          </p:cNvSpPr>
          <p:nvPr/>
        </p:nvSpPr>
        <p:spPr bwMode="auto">
          <a:xfrm>
            <a:off x="1441450" y="222250"/>
            <a:ext cx="5932488" cy="366713"/>
          </a:xfrm>
          <a:prstGeom prst="rect">
            <a:avLst/>
          </a:prstGeom>
          <a:noFill/>
          <a:ln w="9525">
            <a:noFill/>
            <a:miter lim="800000"/>
            <a:headEnd/>
            <a:tailEnd/>
          </a:ln>
        </p:spPr>
        <p:txBody>
          <a:bodyPr>
            <a:spAutoFit/>
          </a:bodyPr>
          <a:lstStyle/>
          <a:p>
            <a:pPr>
              <a:spcBef>
                <a:spcPct val="50000"/>
              </a:spcBef>
            </a:pPr>
            <a:endParaRPr lang="en-US"/>
          </a:p>
        </p:txBody>
      </p:sp>
      <p:sp>
        <p:nvSpPr>
          <p:cNvPr id="20490" name="Text Box 18"/>
          <p:cNvSpPr txBox="1">
            <a:spLocks noChangeArrowheads="1"/>
          </p:cNvSpPr>
          <p:nvPr/>
        </p:nvSpPr>
        <p:spPr bwMode="auto">
          <a:xfrm>
            <a:off x="1946275" y="179388"/>
            <a:ext cx="4711700" cy="366712"/>
          </a:xfrm>
          <a:prstGeom prst="rect">
            <a:avLst/>
          </a:prstGeom>
          <a:noFill/>
          <a:ln w="9525">
            <a:noFill/>
            <a:miter lim="800000"/>
            <a:headEnd/>
            <a:tailEnd/>
          </a:ln>
        </p:spPr>
        <p:txBody>
          <a:bodyPr>
            <a:spAutoFit/>
          </a:bodyPr>
          <a:lstStyle/>
          <a:p>
            <a:pPr>
              <a:spcBef>
                <a:spcPct val="50000"/>
              </a:spcBef>
            </a:pPr>
            <a:endParaRPr lang="en-US"/>
          </a:p>
        </p:txBody>
      </p:sp>
      <p:sp>
        <p:nvSpPr>
          <p:cNvPr id="20500" name="TextBox 3"/>
          <p:cNvSpPr txBox="1">
            <a:spLocks noChangeArrowheads="1"/>
          </p:cNvSpPr>
          <p:nvPr/>
        </p:nvSpPr>
        <p:spPr bwMode="auto">
          <a:xfrm>
            <a:off x="0" y="6588125"/>
            <a:ext cx="903288" cy="276225"/>
          </a:xfrm>
          <a:prstGeom prst="rect">
            <a:avLst/>
          </a:prstGeom>
          <a:noFill/>
          <a:ln w="9525">
            <a:noFill/>
            <a:miter lim="800000"/>
            <a:headEnd/>
            <a:tailEnd/>
          </a:ln>
        </p:spPr>
        <p:txBody>
          <a:bodyPr>
            <a:spAutoFit/>
          </a:bodyPr>
          <a:lstStyle/>
          <a:p>
            <a:r>
              <a:rPr lang="en-US" sz="1200" b="1">
                <a:solidFill>
                  <a:schemeClr val="bg1"/>
                </a:solidFill>
              </a:rPr>
              <a:t>LO4</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54407A31-D6EE-4358-B7C1-4804B8493364}" type="slidenum">
              <a:rPr lang="en-US" sz="1400">
                <a:solidFill>
                  <a:schemeClr val="bg1"/>
                </a:solidFill>
                <a:cs typeface="Arial" pitchFamily="34" charset="0"/>
              </a:rPr>
              <a:pPr/>
              <a:t>34</a:t>
            </a:fld>
            <a:endParaRPr lang="en-US" sz="1400">
              <a:solidFill>
                <a:schemeClr val="bg1"/>
              </a:solidFill>
              <a:cs typeface="Arial" pitchFamily="34" charset="0"/>
            </a:endParaRPr>
          </a:p>
        </p:txBody>
      </p:sp>
      <p:sp>
        <p:nvSpPr>
          <p:cNvPr id="20" name="Title 19"/>
          <p:cNvSpPr>
            <a:spLocks noGrp="1"/>
          </p:cNvSpPr>
          <p:nvPr>
            <p:ph type="title"/>
          </p:nvPr>
        </p:nvSpPr>
        <p:spPr>
          <a:xfrm>
            <a:off x="152400" y="152400"/>
            <a:ext cx="8839200" cy="1251062"/>
          </a:xfrm>
        </p:spPr>
        <p:txBody>
          <a:bodyPr>
            <a:noAutofit/>
          </a:bodyPr>
          <a:lstStyle/>
          <a:p>
            <a:r>
              <a:rPr lang="en-CA" sz="2400" dirty="0" smtClean="0"/>
              <a:t>Table 12-3</a:t>
            </a:r>
            <a:br>
              <a:rPr lang="en-CA" sz="2400" dirty="0" smtClean="0"/>
            </a:br>
            <a:r>
              <a:rPr lang="en-CA" sz="2400" dirty="0" smtClean="0"/>
              <a:t>Expansion of the Money Supply by the Chartered Banking System</a:t>
            </a:r>
            <a:endParaRPr lang="en-CA" sz="2400" dirty="0"/>
          </a:p>
        </p:txBody>
      </p:sp>
      <p:sp>
        <p:nvSpPr>
          <p:cNvPr id="22"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34</a:t>
            </a:fld>
            <a:endParaRPr lang="en-US">
              <a:latin typeface="+mj-lt"/>
            </a:endParaRPr>
          </a:p>
        </p:txBody>
      </p:sp>
      <p:sp>
        <p:nvSpPr>
          <p:cNvPr id="23"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049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20483"/>
                                        </p:tgtEl>
                                        <p:attrNameLst>
                                          <p:attrName>style.visibility</p:attrName>
                                        </p:attrNameLst>
                                      </p:cBhvr>
                                      <p:to>
                                        <p:strVal val="visible"/>
                                      </p:to>
                                    </p:set>
                                    <p:animEffect transition="in" filter="wipe(left)">
                                      <p:cBhvr>
                                        <p:cTn id="11" dur="500"/>
                                        <p:tgtEl>
                                          <p:spTgt spid="2048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0484"/>
                                        </p:tgtEl>
                                        <p:attrNameLst>
                                          <p:attrName>style.visibility</p:attrName>
                                        </p:attrNameLst>
                                      </p:cBhvr>
                                      <p:to>
                                        <p:strVal val="visible"/>
                                      </p:to>
                                    </p:set>
                                    <p:animEffect transition="in" filter="wipe(left)">
                                      <p:cBhvr>
                                        <p:cTn id="16" dur="500"/>
                                        <p:tgtEl>
                                          <p:spTgt spid="2048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0485"/>
                                        </p:tgtEl>
                                        <p:attrNameLst>
                                          <p:attrName>style.visibility</p:attrName>
                                        </p:attrNameLst>
                                      </p:cBhvr>
                                      <p:to>
                                        <p:strVal val="visible"/>
                                      </p:to>
                                    </p:set>
                                    <p:animEffect transition="in" filter="wipe(left)">
                                      <p:cBhvr>
                                        <p:cTn id="21" dur="500"/>
                                        <p:tgtEl>
                                          <p:spTgt spid="2048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0486"/>
                                        </p:tgtEl>
                                        <p:attrNameLst>
                                          <p:attrName>style.visibility</p:attrName>
                                        </p:attrNameLst>
                                      </p:cBhvr>
                                      <p:to>
                                        <p:strVal val="visible"/>
                                      </p:to>
                                    </p:set>
                                    <p:animEffect transition="in" filter="wipe(left)">
                                      <p:cBhvr>
                                        <p:cTn id="26" dur="500"/>
                                        <p:tgtEl>
                                          <p:spTgt spid="204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3" grpId="0" animBg="1"/>
      <p:bldP spid="20483" grpId="0"/>
      <p:bldP spid="20484" grpId="0"/>
      <p:bldP spid="20485" grpId="0"/>
      <p:bldP spid="2048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8"/>
          <p:cNvSpPr txBox="1">
            <a:spLocks noChangeArrowheads="1"/>
          </p:cNvSpPr>
          <p:nvPr/>
        </p:nvSpPr>
        <p:spPr bwMode="auto">
          <a:xfrm>
            <a:off x="1077913" y="2043113"/>
            <a:ext cx="1543050" cy="4211637"/>
          </a:xfrm>
          <a:prstGeom prst="rect">
            <a:avLst/>
          </a:prstGeom>
          <a:noFill/>
          <a:ln w="9525">
            <a:noFill/>
            <a:miter lim="800000"/>
            <a:headEnd/>
            <a:tailEnd/>
          </a:ln>
        </p:spPr>
        <p:txBody>
          <a:bodyPr>
            <a:spAutoFit/>
          </a:bodyPr>
          <a:lstStyle/>
          <a:p>
            <a:r>
              <a:rPr lang="en-US" b="1" dirty="0">
                <a:latin typeface="+mj-lt"/>
              </a:rPr>
              <a:t>Bank A</a:t>
            </a:r>
          </a:p>
          <a:p>
            <a:r>
              <a:rPr lang="en-US" b="1" dirty="0">
                <a:latin typeface="+mj-lt"/>
              </a:rPr>
              <a:t>Bank B</a:t>
            </a:r>
          </a:p>
          <a:p>
            <a:r>
              <a:rPr lang="en-US" b="1" dirty="0">
                <a:latin typeface="+mj-lt"/>
              </a:rPr>
              <a:t>Bank C</a:t>
            </a:r>
          </a:p>
          <a:p>
            <a:r>
              <a:rPr lang="en-US" b="1" dirty="0">
                <a:latin typeface="+mj-lt"/>
              </a:rPr>
              <a:t>Bank D</a:t>
            </a:r>
          </a:p>
          <a:p>
            <a:r>
              <a:rPr lang="en-US" b="1" dirty="0">
                <a:latin typeface="+mj-lt"/>
              </a:rPr>
              <a:t>Bank E</a:t>
            </a:r>
          </a:p>
          <a:p>
            <a:r>
              <a:rPr lang="en-US" b="1" dirty="0">
                <a:latin typeface="+mj-lt"/>
              </a:rPr>
              <a:t>Bank F</a:t>
            </a:r>
          </a:p>
          <a:p>
            <a:r>
              <a:rPr lang="en-US" b="1" dirty="0">
                <a:latin typeface="+mj-lt"/>
              </a:rPr>
              <a:t>Bank G</a:t>
            </a:r>
          </a:p>
          <a:p>
            <a:r>
              <a:rPr lang="en-US" b="1" dirty="0">
                <a:latin typeface="+mj-lt"/>
              </a:rPr>
              <a:t>Bank H</a:t>
            </a:r>
          </a:p>
          <a:p>
            <a:r>
              <a:rPr lang="en-US" b="1" dirty="0">
                <a:latin typeface="+mj-lt"/>
              </a:rPr>
              <a:t>Bank I</a:t>
            </a:r>
          </a:p>
          <a:p>
            <a:r>
              <a:rPr lang="en-US" b="1" dirty="0">
                <a:latin typeface="+mj-lt"/>
              </a:rPr>
              <a:t>Bank J</a:t>
            </a:r>
          </a:p>
          <a:p>
            <a:r>
              <a:rPr lang="en-US" b="1" dirty="0">
                <a:latin typeface="+mj-lt"/>
              </a:rPr>
              <a:t>Bank K</a:t>
            </a:r>
          </a:p>
          <a:p>
            <a:r>
              <a:rPr lang="en-US" b="1" dirty="0">
                <a:latin typeface="+mj-lt"/>
              </a:rPr>
              <a:t>Bank L</a:t>
            </a:r>
          </a:p>
          <a:p>
            <a:r>
              <a:rPr lang="en-US" b="1" dirty="0">
                <a:latin typeface="+mj-lt"/>
              </a:rPr>
              <a:t>Bank M</a:t>
            </a:r>
          </a:p>
          <a:p>
            <a:r>
              <a:rPr lang="en-US" b="1" dirty="0">
                <a:latin typeface="+mj-lt"/>
              </a:rPr>
              <a:t>Bank N</a:t>
            </a:r>
          </a:p>
          <a:p>
            <a:r>
              <a:rPr lang="en-US" b="1" dirty="0">
                <a:latin typeface="+mj-lt"/>
              </a:rPr>
              <a:t>Other Banks</a:t>
            </a:r>
          </a:p>
        </p:txBody>
      </p:sp>
      <p:grpSp>
        <p:nvGrpSpPr>
          <p:cNvPr id="2" name="Group 7"/>
          <p:cNvGrpSpPr>
            <a:grpSpLocks/>
          </p:cNvGrpSpPr>
          <p:nvPr/>
        </p:nvGrpSpPr>
        <p:grpSpPr bwMode="auto">
          <a:xfrm>
            <a:off x="1066800" y="955675"/>
            <a:ext cx="6848475" cy="1006475"/>
            <a:chOff x="1152" y="608"/>
            <a:chExt cx="4314" cy="544"/>
          </a:xfrm>
        </p:grpSpPr>
        <p:sp>
          <p:nvSpPr>
            <p:cNvPr id="21526" name="Rectangle 5"/>
            <p:cNvSpPr>
              <a:spLocks noChangeArrowheads="1"/>
            </p:cNvSpPr>
            <p:nvPr/>
          </p:nvSpPr>
          <p:spPr bwMode="auto">
            <a:xfrm>
              <a:off x="1152" y="608"/>
              <a:ext cx="4314" cy="544"/>
            </a:xfrm>
            <a:prstGeom prst="rect">
              <a:avLst/>
            </a:prstGeom>
            <a:solidFill>
              <a:srgbClr val="BBE0E3"/>
            </a:solidFill>
            <a:ln w="9525">
              <a:solidFill>
                <a:schemeClr val="tx1"/>
              </a:solidFill>
              <a:miter lim="800000"/>
              <a:headEnd/>
              <a:tailEnd/>
            </a:ln>
          </p:spPr>
          <p:txBody>
            <a:bodyPr wrap="none" anchor="ctr"/>
            <a:lstStyle/>
            <a:p>
              <a:endParaRPr lang="en-US" dirty="0">
                <a:latin typeface="+mn-lt"/>
              </a:endParaRPr>
            </a:p>
          </p:txBody>
        </p:sp>
        <p:sp>
          <p:nvSpPr>
            <p:cNvPr id="21527" name="Line 6"/>
            <p:cNvSpPr>
              <a:spLocks noChangeShapeType="1"/>
            </p:cNvSpPr>
            <p:nvPr/>
          </p:nvSpPr>
          <p:spPr bwMode="auto">
            <a:xfrm>
              <a:off x="1152" y="608"/>
              <a:ext cx="4314" cy="0"/>
            </a:xfrm>
            <a:prstGeom prst="line">
              <a:avLst/>
            </a:prstGeom>
            <a:noFill/>
            <a:ln w="38100">
              <a:solidFill>
                <a:schemeClr val="tx1"/>
              </a:solidFill>
              <a:round/>
              <a:headEnd/>
              <a:tailEnd/>
            </a:ln>
          </p:spPr>
          <p:txBody>
            <a:bodyPr/>
            <a:lstStyle/>
            <a:p>
              <a:endParaRPr lang="en-CA">
                <a:latin typeface="+mn-lt"/>
              </a:endParaRPr>
            </a:p>
          </p:txBody>
        </p:sp>
      </p:grpSp>
      <p:sp>
        <p:nvSpPr>
          <p:cNvPr id="21521" name="Text Box 9"/>
          <p:cNvSpPr txBox="1">
            <a:spLocks noChangeArrowheads="1"/>
          </p:cNvSpPr>
          <p:nvPr/>
        </p:nvSpPr>
        <p:spPr bwMode="auto">
          <a:xfrm>
            <a:off x="1228725" y="1693863"/>
            <a:ext cx="638316" cy="338554"/>
          </a:xfrm>
          <a:prstGeom prst="rect">
            <a:avLst/>
          </a:prstGeom>
          <a:noFill/>
          <a:ln w="9525">
            <a:noFill/>
            <a:miter lim="800000"/>
            <a:headEnd/>
            <a:tailEnd/>
          </a:ln>
        </p:spPr>
        <p:txBody>
          <a:bodyPr wrap="none">
            <a:spAutoFit/>
          </a:bodyPr>
          <a:lstStyle/>
          <a:p>
            <a:r>
              <a:rPr lang="en-US" sz="1600" b="1" dirty="0">
                <a:latin typeface="+mj-lt"/>
              </a:rPr>
              <a:t>Bank</a:t>
            </a:r>
          </a:p>
        </p:txBody>
      </p:sp>
      <p:sp>
        <p:nvSpPr>
          <p:cNvPr id="21522" name="Text Box 10"/>
          <p:cNvSpPr txBox="1">
            <a:spLocks noChangeArrowheads="1"/>
          </p:cNvSpPr>
          <p:nvPr/>
        </p:nvSpPr>
        <p:spPr bwMode="auto">
          <a:xfrm>
            <a:off x="2337238" y="992188"/>
            <a:ext cx="1189749" cy="867930"/>
          </a:xfrm>
          <a:prstGeom prst="rect">
            <a:avLst/>
          </a:prstGeom>
          <a:noFill/>
          <a:ln w="9525">
            <a:noFill/>
            <a:miter lim="800000"/>
            <a:headEnd/>
            <a:tailEnd/>
          </a:ln>
        </p:spPr>
        <p:txBody>
          <a:bodyPr wrap="none">
            <a:spAutoFit/>
          </a:bodyPr>
          <a:lstStyle/>
          <a:p>
            <a:pPr algn="ctr">
              <a:lnSpc>
                <a:spcPct val="90000"/>
              </a:lnSpc>
            </a:pPr>
            <a:r>
              <a:rPr lang="en-US" sz="1400" b="1">
                <a:latin typeface="+mj-lt"/>
              </a:rPr>
              <a:t>(1)</a:t>
            </a:r>
          </a:p>
          <a:p>
            <a:pPr algn="ctr">
              <a:lnSpc>
                <a:spcPct val="90000"/>
              </a:lnSpc>
            </a:pPr>
            <a:r>
              <a:rPr lang="en-US" sz="1400" b="1">
                <a:latin typeface="+mj-lt"/>
              </a:rPr>
              <a:t>Acquired</a:t>
            </a:r>
          </a:p>
          <a:p>
            <a:pPr algn="ctr">
              <a:lnSpc>
                <a:spcPct val="90000"/>
              </a:lnSpc>
            </a:pPr>
            <a:r>
              <a:rPr lang="en-US" sz="1400" b="1">
                <a:latin typeface="+mj-lt"/>
              </a:rPr>
              <a:t>Reserves</a:t>
            </a:r>
          </a:p>
          <a:p>
            <a:pPr algn="ctr">
              <a:lnSpc>
                <a:spcPct val="90000"/>
              </a:lnSpc>
            </a:pPr>
            <a:r>
              <a:rPr lang="en-US" sz="1400" b="1">
                <a:latin typeface="+mj-lt"/>
              </a:rPr>
              <a:t>and Deposits</a:t>
            </a:r>
          </a:p>
        </p:txBody>
      </p:sp>
      <p:sp>
        <p:nvSpPr>
          <p:cNvPr id="21523" name="Text Box 11"/>
          <p:cNvSpPr txBox="1">
            <a:spLocks noChangeArrowheads="1"/>
          </p:cNvSpPr>
          <p:nvPr/>
        </p:nvSpPr>
        <p:spPr bwMode="auto">
          <a:xfrm>
            <a:off x="3698009" y="990600"/>
            <a:ext cx="966931" cy="1061829"/>
          </a:xfrm>
          <a:prstGeom prst="rect">
            <a:avLst/>
          </a:prstGeom>
          <a:noFill/>
          <a:ln w="9525">
            <a:noFill/>
            <a:miter lim="800000"/>
            <a:headEnd/>
            <a:tailEnd/>
          </a:ln>
        </p:spPr>
        <p:txBody>
          <a:bodyPr wrap="none">
            <a:spAutoFit/>
          </a:bodyPr>
          <a:lstStyle/>
          <a:p>
            <a:pPr algn="ctr">
              <a:lnSpc>
                <a:spcPct val="90000"/>
              </a:lnSpc>
            </a:pPr>
            <a:r>
              <a:rPr lang="en-US" sz="1400" b="1">
                <a:latin typeface="+mj-lt"/>
              </a:rPr>
              <a:t>(2)</a:t>
            </a:r>
          </a:p>
          <a:p>
            <a:pPr algn="ctr">
              <a:lnSpc>
                <a:spcPct val="90000"/>
              </a:lnSpc>
            </a:pPr>
            <a:r>
              <a:rPr lang="en-US" sz="1400" b="1">
                <a:latin typeface="+mj-lt"/>
              </a:rPr>
              <a:t>Required</a:t>
            </a:r>
          </a:p>
          <a:p>
            <a:pPr algn="ctr">
              <a:lnSpc>
                <a:spcPct val="90000"/>
              </a:lnSpc>
            </a:pPr>
            <a:r>
              <a:rPr lang="en-US" sz="1400" b="1">
                <a:latin typeface="+mj-lt"/>
              </a:rPr>
              <a:t>Reserves</a:t>
            </a:r>
          </a:p>
          <a:p>
            <a:pPr algn="ctr">
              <a:lnSpc>
                <a:spcPct val="90000"/>
              </a:lnSpc>
            </a:pPr>
            <a:r>
              <a:rPr lang="en-US" sz="1400" b="1">
                <a:latin typeface="+mj-lt"/>
              </a:rPr>
              <a:t>(Reserve</a:t>
            </a:r>
          </a:p>
          <a:p>
            <a:pPr algn="ctr">
              <a:lnSpc>
                <a:spcPct val="90000"/>
              </a:lnSpc>
            </a:pPr>
            <a:r>
              <a:rPr lang="en-US" sz="1400" b="1">
                <a:latin typeface="+mj-lt"/>
              </a:rPr>
              <a:t>Ratio = .2)</a:t>
            </a:r>
          </a:p>
        </p:txBody>
      </p:sp>
      <p:sp>
        <p:nvSpPr>
          <p:cNvPr id="21524" name="Text Box 12"/>
          <p:cNvSpPr txBox="1">
            <a:spLocks noChangeArrowheads="1"/>
          </p:cNvSpPr>
          <p:nvPr/>
        </p:nvSpPr>
        <p:spPr bwMode="auto">
          <a:xfrm>
            <a:off x="4892442" y="992188"/>
            <a:ext cx="868828" cy="867930"/>
          </a:xfrm>
          <a:prstGeom prst="rect">
            <a:avLst/>
          </a:prstGeom>
          <a:noFill/>
          <a:ln w="9525">
            <a:noFill/>
            <a:miter lim="800000"/>
            <a:headEnd/>
            <a:tailEnd/>
          </a:ln>
        </p:spPr>
        <p:txBody>
          <a:bodyPr wrap="none">
            <a:spAutoFit/>
          </a:bodyPr>
          <a:lstStyle/>
          <a:p>
            <a:pPr algn="ctr">
              <a:lnSpc>
                <a:spcPct val="90000"/>
              </a:lnSpc>
            </a:pPr>
            <a:r>
              <a:rPr lang="en-US" sz="1400" b="1">
                <a:latin typeface="+mj-lt"/>
              </a:rPr>
              <a:t>(3)</a:t>
            </a:r>
          </a:p>
          <a:p>
            <a:pPr algn="ctr">
              <a:lnSpc>
                <a:spcPct val="90000"/>
              </a:lnSpc>
            </a:pPr>
            <a:r>
              <a:rPr lang="en-US" sz="1400" b="1">
                <a:latin typeface="+mj-lt"/>
              </a:rPr>
              <a:t>Excess</a:t>
            </a:r>
          </a:p>
          <a:p>
            <a:pPr algn="ctr">
              <a:lnSpc>
                <a:spcPct val="90000"/>
              </a:lnSpc>
            </a:pPr>
            <a:r>
              <a:rPr lang="en-US" sz="1400" b="1">
                <a:latin typeface="+mj-lt"/>
              </a:rPr>
              <a:t>Reserves</a:t>
            </a:r>
          </a:p>
          <a:p>
            <a:pPr algn="ctr">
              <a:lnSpc>
                <a:spcPct val="90000"/>
              </a:lnSpc>
            </a:pPr>
            <a:r>
              <a:rPr lang="en-US" sz="1400" b="1">
                <a:latin typeface="+mj-lt"/>
              </a:rPr>
              <a:t>(1)-(2)</a:t>
            </a:r>
          </a:p>
        </p:txBody>
      </p:sp>
      <p:sp>
        <p:nvSpPr>
          <p:cNvPr id="21525" name="Text Box 13"/>
          <p:cNvSpPr txBox="1">
            <a:spLocks noChangeArrowheads="1"/>
          </p:cNvSpPr>
          <p:nvPr/>
        </p:nvSpPr>
        <p:spPr bwMode="auto">
          <a:xfrm>
            <a:off x="6276725" y="992188"/>
            <a:ext cx="1587999" cy="867930"/>
          </a:xfrm>
          <a:prstGeom prst="rect">
            <a:avLst/>
          </a:prstGeom>
          <a:noFill/>
          <a:ln w="9525">
            <a:noFill/>
            <a:miter lim="800000"/>
            <a:headEnd/>
            <a:tailEnd/>
          </a:ln>
        </p:spPr>
        <p:txBody>
          <a:bodyPr wrap="none">
            <a:spAutoFit/>
          </a:bodyPr>
          <a:lstStyle/>
          <a:p>
            <a:pPr algn="ctr">
              <a:lnSpc>
                <a:spcPct val="90000"/>
              </a:lnSpc>
            </a:pPr>
            <a:r>
              <a:rPr lang="en-US" sz="1400" b="1">
                <a:latin typeface="+mj-lt"/>
              </a:rPr>
              <a:t>(4)</a:t>
            </a:r>
          </a:p>
          <a:p>
            <a:pPr algn="ctr">
              <a:lnSpc>
                <a:spcPct val="90000"/>
              </a:lnSpc>
            </a:pPr>
            <a:r>
              <a:rPr lang="en-US" sz="1400" b="1">
                <a:latin typeface="+mj-lt"/>
              </a:rPr>
              <a:t>Amount Bank Can</a:t>
            </a:r>
          </a:p>
          <a:p>
            <a:pPr algn="ctr">
              <a:lnSpc>
                <a:spcPct val="90000"/>
              </a:lnSpc>
            </a:pPr>
            <a:r>
              <a:rPr lang="en-US" sz="1400" b="1">
                <a:latin typeface="+mj-lt"/>
              </a:rPr>
              <a:t>Lend; New Money</a:t>
            </a:r>
          </a:p>
          <a:p>
            <a:pPr algn="ctr">
              <a:lnSpc>
                <a:spcPct val="90000"/>
              </a:lnSpc>
            </a:pPr>
            <a:r>
              <a:rPr lang="en-US" sz="1400" b="1">
                <a:latin typeface="+mj-lt"/>
              </a:rPr>
              <a:t>Created = (3)</a:t>
            </a:r>
          </a:p>
        </p:txBody>
      </p:sp>
      <p:sp>
        <p:nvSpPr>
          <p:cNvPr id="21508" name="Text Box 14"/>
          <p:cNvSpPr txBox="1">
            <a:spLocks noChangeArrowheads="1"/>
          </p:cNvSpPr>
          <p:nvPr/>
        </p:nvSpPr>
        <p:spPr bwMode="auto">
          <a:xfrm>
            <a:off x="2587528" y="2057400"/>
            <a:ext cx="962122" cy="4247317"/>
          </a:xfrm>
          <a:prstGeom prst="rect">
            <a:avLst/>
          </a:prstGeom>
          <a:noFill/>
          <a:ln w="9525">
            <a:noFill/>
            <a:miter lim="800000"/>
            <a:headEnd/>
            <a:tailEnd/>
          </a:ln>
        </p:spPr>
        <p:txBody>
          <a:bodyPr wrap="none">
            <a:spAutoFit/>
          </a:bodyPr>
          <a:lstStyle/>
          <a:p>
            <a:pPr algn="r"/>
            <a:r>
              <a:rPr lang="en-US" b="1" dirty="0">
                <a:latin typeface="+mj-lt"/>
              </a:rPr>
              <a:t>$100.00</a:t>
            </a:r>
          </a:p>
          <a:p>
            <a:pPr algn="r"/>
            <a:r>
              <a:rPr lang="en-US" b="1" dirty="0">
                <a:latin typeface="+mj-lt"/>
              </a:rPr>
              <a:t>80.00</a:t>
            </a:r>
          </a:p>
          <a:p>
            <a:pPr algn="r"/>
            <a:r>
              <a:rPr lang="en-US" b="1" dirty="0">
                <a:latin typeface="+mj-lt"/>
              </a:rPr>
              <a:t>64.00</a:t>
            </a:r>
          </a:p>
          <a:p>
            <a:pPr algn="r"/>
            <a:r>
              <a:rPr lang="en-US" b="1" dirty="0">
                <a:latin typeface="+mj-lt"/>
              </a:rPr>
              <a:t>51.20</a:t>
            </a:r>
          </a:p>
          <a:p>
            <a:pPr algn="r"/>
            <a:r>
              <a:rPr lang="en-US" b="1" dirty="0">
                <a:latin typeface="+mj-lt"/>
              </a:rPr>
              <a:t>40.96</a:t>
            </a:r>
          </a:p>
          <a:p>
            <a:pPr algn="r"/>
            <a:r>
              <a:rPr lang="en-US" b="1" dirty="0">
                <a:latin typeface="+mj-lt"/>
              </a:rPr>
              <a:t>32.77</a:t>
            </a:r>
          </a:p>
          <a:p>
            <a:pPr algn="r"/>
            <a:r>
              <a:rPr lang="en-US" b="1" dirty="0">
                <a:latin typeface="+mj-lt"/>
              </a:rPr>
              <a:t>26.21</a:t>
            </a:r>
          </a:p>
          <a:p>
            <a:pPr algn="r"/>
            <a:r>
              <a:rPr lang="en-US" b="1" dirty="0">
                <a:latin typeface="+mj-lt"/>
              </a:rPr>
              <a:t>20.97</a:t>
            </a:r>
          </a:p>
          <a:p>
            <a:pPr algn="r"/>
            <a:r>
              <a:rPr lang="en-US" b="1" dirty="0">
                <a:latin typeface="+mj-lt"/>
              </a:rPr>
              <a:t>16.78</a:t>
            </a:r>
          </a:p>
          <a:p>
            <a:pPr algn="r"/>
            <a:r>
              <a:rPr lang="en-US" b="1" dirty="0">
                <a:latin typeface="+mj-lt"/>
              </a:rPr>
              <a:t>13.42</a:t>
            </a:r>
          </a:p>
          <a:p>
            <a:pPr algn="r"/>
            <a:r>
              <a:rPr lang="en-US" b="1" dirty="0">
                <a:latin typeface="+mj-lt"/>
              </a:rPr>
              <a:t>10.74</a:t>
            </a:r>
          </a:p>
          <a:p>
            <a:pPr algn="r"/>
            <a:r>
              <a:rPr lang="en-US" b="1" dirty="0">
                <a:latin typeface="+mj-lt"/>
              </a:rPr>
              <a:t>8.59</a:t>
            </a:r>
          </a:p>
          <a:p>
            <a:pPr algn="r"/>
            <a:r>
              <a:rPr lang="en-US" b="1" dirty="0">
                <a:latin typeface="+mj-lt"/>
              </a:rPr>
              <a:t>6.87</a:t>
            </a:r>
          </a:p>
          <a:p>
            <a:pPr algn="r"/>
            <a:r>
              <a:rPr lang="en-US" b="1" dirty="0">
                <a:latin typeface="+mj-lt"/>
              </a:rPr>
              <a:t>5.50</a:t>
            </a:r>
          </a:p>
          <a:p>
            <a:pPr algn="r"/>
            <a:r>
              <a:rPr lang="en-US" b="1" dirty="0">
                <a:latin typeface="+mj-lt"/>
              </a:rPr>
              <a:t>21.99</a:t>
            </a:r>
          </a:p>
        </p:txBody>
      </p:sp>
      <p:sp>
        <p:nvSpPr>
          <p:cNvPr id="21509" name="Text Box 15"/>
          <p:cNvSpPr txBox="1">
            <a:spLocks noChangeArrowheads="1"/>
          </p:cNvSpPr>
          <p:nvPr/>
        </p:nvSpPr>
        <p:spPr bwMode="auto">
          <a:xfrm>
            <a:off x="3805291" y="2054225"/>
            <a:ext cx="834972" cy="4247317"/>
          </a:xfrm>
          <a:prstGeom prst="rect">
            <a:avLst/>
          </a:prstGeom>
          <a:noFill/>
          <a:ln w="9525">
            <a:noFill/>
            <a:miter lim="800000"/>
            <a:headEnd/>
            <a:tailEnd/>
          </a:ln>
        </p:spPr>
        <p:txBody>
          <a:bodyPr wrap="none">
            <a:spAutoFit/>
          </a:bodyPr>
          <a:lstStyle/>
          <a:p>
            <a:pPr algn="r"/>
            <a:r>
              <a:rPr lang="en-US" b="1">
                <a:latin typeface="+mj-lt"/>
              </a:rPr>
              <a:t>$20.00</a:t>
            </a:r>
          </a:p>
          <a:p>
            <a:pPr algn="r"/>
            <a:r>
              <a:rPr lang="en-US" b="1">
                <a:latin typeface="+mj-lt"/>
              </a:rPr>
              <a:t>16.00</a:t>
            </a:r>
          </a:p>
          <a:p>
            <a:pPr algn="r"/>
            <a:r>
              <a:rPr lang="en-US" b="1">
                <a:latin typeface="+mj-lt"/>
              </a:rPr>
              <a:t>12.80</a:t>
            </a:r>
          </a:p>
          <a:p>
            <a:pPr algn="r"/>
            <a:r>
              <a:rPr lang="en-US" b="1">
                <a:latin typeface="+mj-lt"/>
              </a:rPr>
              <a:t>10.24</a:t>
            </a:r>
          </a:p>
          <a:p>
            <a:pPr algn="r"/>
            <a:r>
              <a:rPr lang="en-US" b="1">
                <a:latin typeface="+mj-lt"/>
              </a:rPr>
              <a:t>8.19</a:t>
            </a:r>
          </a:p>
          <a:p>
            <a:pPr algn="r"/>
            <a:r>
              <a:rPr lang="en-US" b="1">
                <a:latin typeface="+mj-lt"/>
              </a:rPr>
              <a:t>6.55</a:t>
            </a:r>
          </a:p>
          <a:p>
            <a:pPr algn="r"/>
            <a:r>
              <a:rPr lang="en-US" b="1">
                <a:latin typeface="+mj-lt"/>
              </a:rPr>
              <a:t>5.24</a:t>
            </a:r>
          </a:p>
          <a:p>
            <a:pPr algn="r"/>
            <a:r>
              <a:rPr lang="en-US" b="1">
                <a:latin typeface="+mj-lt"/>
              </a:rPr>
              <a:t>4.20</a:t>
            </a:r>
          </a:p>
          <a:p>
            <a:pPr algn="r"/>
            <a:r>
              <a:rPr lang="en-US" b="1">
                <a:latin typeface="+mj-lt"/>
              </a:rPr>
              <a:t>3.36</a:t>
            </a:r>
          </a:p>
          <a:p>
            <a:pPr algn="r"/>
            <a:r>
              <a:rPr lang="en-US" b="1">
                <a:latin typeface="+mj-lt"/>
              </a:rPr>
              <a:t>2.68</a:t>
            </a:r>
          </a:p>
          <a:p>
            <a:pPr algn="r"/>
            <a:r>
              <a:rPr lang="en-US" b="1">
                <a:latin typeface="+mj-lt"/>
              </a:rPr>
              <a:t>2.15</a:t>
            </a:r>
          </a:p>
          <a:p>
            <a:pPr algn="r"/>
            <a:r>
              <a:rPr lang="en-US" b="1">
                <a:latin typeface="+mj-lt"/>
              </a:rPr>
              <a:t>1.72</a:t>
            </a:r>
          </a:p>
          <a:p>
            <a:pPr algn="r"/>
            <a:r>
              <a:rPr lang="en-US" b="1">
                <a:latin typeface="+mj-lt"/>
              </a:rPr>
              <a:t>1.37</a:t>
            </a:r>
          </a:p>
          <a:p>
            <a:pPr algn="r"/>
            <a:r>
              <a:rPr lang="en-US" b="1">
                <a:latin typeface="+mj-lt"/>
              </a:rPr>
              <a:t>1.10</a:t>
            </a:r>
          </a:p>
          <a:p>
            <a:pPr algn="r"/>
            <a:r>
              <a:rPr lang="en-US" b="1">
                <a:latin typeface="+mj-lt"/>
              </a:rPr>
              <a:t>4.40</a:t>
            </a:r>
          </a:p>
        </p:txBody>
      </p:sp>
      <p:sp>
        <p:nvSpPr>
          <p:cNvPr id="21510" name="Text Box 16"/>
          <p:cNvSpPr txBox="1">
            <a:spLocks noChangeArrowheads="1"/>
          </p:cNvSpPr>
          <p:nvPr/>
        </p:nvSpPr>
        <p:spPr bwMode="auto">
          <a:xfrm>
            <a:off x="4876800" y="2081213"/>
            <a:ext cx="882650" cy="4211637"/>
          </a:xfrm>
          <a:prstGeom prst="rect">
            <a:avLst/>
          </a:prstGeom>
          <a:noFill/>
          <a:ln w="9525">
            <a:noFill/>
            <a:miter lim="800000"/>
            <a:headEnd/>
            <a:tailEnd/>
          </a:ln>
        </p:spPr>
        <p:txBody>
          <a:bodyPr wrap="none">
            <a:spAutoFit/>
          </a:bodyPr>
          <a:lstStyle/>
          <a:p>
            <a:pPr algn="r"/>
            <a:r>
              <a:rPr lang="en-US" b="1">
                <a:latin typeface="+mj-lt"/>
              </a:rPr>
              <a:t>$80.00</a:t>
            </a:r>
          </a:p>
          <a:p>
            <a:pPr algn="r"/>
            <a:r>
              <a:rPr lang="en-US" b="1">
                <a:latin typeface="+mj-lt"/>
              </a:rPr>
              <a:t>64.00</a:t>
            </a:r>
          </a:p>
          <a:p>
            <a:pPr algn="r"/>
            <a:r>
              <a:rPr lang="en-US" b="1">
                <a:latin typeface="+mj-lt"/>
              </a:rPr>
              <a:t>51.20</a:t>
            </a:r>
          </a:p>
          <a:p>
            <a:pPr algn="r"/>
            <a:r>
              <a:rPr lang="en-US" b="1">
                <a:latin typeface="+mj-lt"/>
              </a:rPr>
              <a:t>40.96</a:t>
            </a:r>
          </a:p>
          <a:p>
            <a:pPr algn="r"/>
            <a:r>
              <a:rPr lang="en-US" b="1">
                <a:latin typeface="+mj-lt"/>
              </a:rPr>
              <a:t>32.77</a:t>
            </a:r>
          </a:p>
          <a:p>
            <a:pPr algn="r"/>
            <a:r>
              <a:rPr lang="en-US" b="1">
                <a:latin typeface="+mj-lt"/>
              </a:rPr>
              <a:t>26.21</a:t>
            </a:r>
          </a:p>
          <a:p>
            <a:pPr algn="r"/>
            <a:r>
              <a:rPr lang="en-US" b="1">
                <a:latin typeface="+mj-lt"/>
              </a:rPr>
              <a:t>20.97</a:t>
            </a:r>
          </a:p>
          <a:p>
            <a:pPr algn="r"/>
            <a:r>
              <a:rPr lang="en-US" b="1">
                <a:latin typeface="+mj-lt"/>
              </a:rPr>
              <a:t>16.78</a:t>
            </a:r>
          </a:p>
          <a:p>
            <a:pPr algn="r"/>
            <a:r>
              <a:rPr lang="en-US" b="1">
                <a:latin typeface="+mj-lt"/>
              </a:rPr>
              <a:t>13.42</a:t>
            </a:r>
          </a:p>
          <a:p>
            <a:pPr algn="r"/>
            <a:r>
              <a:rPr lang="en-US" b="1">
                <a:latin typeface="+mj-lt"/>
              </a:rPr>
              <a:t>10.74</a:t>
            </a:r>
          </a:p>
          <a:p>
            <a:pPr algn="r"/>
            <a:r>
              <a:rPr lang="en-US" b="1">
                <a:latin typeface="+mj-lt"/>
              </a:rPr>
              <a:t>8.59</a:t>
            </a:r>
          </a:p>
          <a:p>
            <a:pPr algn="r"/>
            <a:r>
              <a:rPr lang="en-US" b="1">
                <a:latin typeface="+mj-lt"/>
              </a:rPr>
              <a:t>6.87</a:t>
            </a:r>
          </a:p>
          <a:p>
            <a:pPr algn="r"/>
            <a:r>
              <a:rPr lang="en-US" b="1">
                <a:latin typeface="+mj-lt"/>
              </a:rPr>
              <a:t>5.50</a:t>
            </a:r>
          </a:p>
          <a:p>
            <a:pPr algn="r"/>
            <a:r>
              <a:rPr lang="en-US" b="1">
                <a:latin typeface="+mj-lt"/>
              </a:rPr>
              <a:t>4.40</a:t>
            </a:r>
          </a:p>
          <a:p>
            <a:pPr algn="r"/>
            <a:r>
              <a:rPr lang="en-US" b="1">
                <a:latin typeface="+mj-lt"/>
              </a:rPr>
              <a:t>17.59</a:t>
            </a:r>
          </a:p>
        </p:txBody>
      </p:sp>
      <p:sp>
        <p:nvSpPr>
          <p:cNvPr id="21511" name="Text Box 17"/>
          <p:cNvSpPr txBox="1">
            <a:spLocks noChangeArrowheads="1"/>
          </p:cNvSpPr>
          <p:nvPr/>
        </p:nvSpPr>
        <p:spPr bwMode="auto">
          <a:xfrm>
            <a:off x="6508750" y="2092325"/>
            <a:ext cx="882650" cy="4211638"/>
          </a:xfrm>
          <a:prstGeom prst="rect">
            <a:avLst/>
          </a:prstGeom>
          <a:noFill/>
          <a:ln w="9525">
            <a:noFill/>
            <a:miter lim="800000"/>
            <a:headEnd/>
            <a:tailEnd/>
          </a:ln>
        </p:spPr>
        <p:txBody>
          <a:bodyPr wrap="none">
            <a:spAutoFit/>
          </a:bodyPr>
          <a:lstStyle/>
          <a:p>
            <a:pPr algn="r"/>
            <a:r>
              <a:rPr lang="en-US" b="1">
                <a:latin typeface="+mj-lt"/>
              </a:rPr>
              <a:t>$80.00</a:t>
            </a:r>
          </a:p>
          <a:p>
            <a:pPr algn="r"/>
            <a:r>
              <a:rPr lang="en-US" b="1">
                <a:latin typeface="+mj-lt"/>
              </a:rPr>
              <a:t>64.00</a:t>
            </a:r>
          </a:p>
          <a:p>
            <a:pPr algn="r"/>
            <a:r>
              <a:rPr lang="en-US" b="1">
                <a:latin typeface="+mj-lt"/>
              </a:rPr>
              <a:t>51.20</a:t>
            </a:r>
          </a:p>
          <a:p>
            <a:pPr algn="r"/>
            <a:r>
              <a:rPr lang="en-US" b="1">
                <a:latin typeface="+mj-lt"/>
              </a:rPr>
              <a:t>40.96</a:t>
            </a:r>
          </a:p>
          <a:p>
            <a:pPr algn="r"/>
            <a:r>
              <a:rPr lang="en-US" b="1">
                <a:latin typeface="+mj-lt"/>
              </a:rPr>
              <a:t>32.77</a:t>
            </a:r>
          </a:p>
          <a:p>
            <a:pPr algn="r"/>
            <a:r>
              <a:rPr lang="en-US" b="1">
                <a:latin typeface="+mj-lt"/>
              </a:rPr>
              <a:t>26.21</a:t>
            </a:r>
          </a:p>
          <a:p>
            <a:pPr algn="r"/>
            <a:r>
              <a:rPr lang="en-US" b="1">
                <a:latin typeface="+mj-lt"/>
              </a:rPr>
              <a:t>20.97</a:t>
            </a:r>
          </a:p>
          <a:p>
            <a:pPr algn="r"/>
            <a:r>
              <a:rPr lang="en-US" b="1">
                <a:latin typeface="+mj-lt"/>
              </a:rPr>
              <a:t>16.78</a:t>
            </a:r>
          </a:p>
          <a:p>
            <a:pPr algn="r"/>
            <a:r>
              <a:rPr lang="en-US" b="1">
                <a:latin typeface="+mj-lt"/>
              </a:rPr>
              <a:t>13.42</a:t>
            </a:r>
          </a:p>
          <a:p>
            <a:pPr algn="r"/>
            <a:r>
              <a:rPr lang="en-US" b="1">
                <a:latin typeface="+mj-lt"/>
              </a:rPr>
              <a:t>10.74</a:t>
            </a:r>
          </a:p>
          <a:p>
            <a:pPr algn="r"/>
            <a:r>
              <a:rPr lang="en-US" b="1">
                <a:latin typeface="+mj-lt"/>
              </a:rPr>
              <a:t>8.59</a:t>
            </a:r>
          </a:p>
          <a:p>
            <a:pPr algn="r"/>
            <a:r>
              <a:rPr lang="en-US" b="1">
                <a:latin typeface="+mj-lt"/>
              </a:rPr>
              <a:t>6.87</a:t>
            </a:r>
          </a:p>
          <a:p>
            <a:pPr algn="r"/>
            <a:r>
              <a:rPr lang="en-US" b="1">
                <a:latin typeface="+mj-lt"/>
              </a:rPr>
              <a:t>5.50</a:t>
            </a:r>
          </a:p>
          <a:p>
            <a:pPr algn="r"/>
            <a:r>
              <a:rPr lang="en-US" b="1">
                <a:latin typeface="+mj-lt"/>
              </a:rPr>
              <a:t>4.40</a:t>
            </a:r>
          </a:p>
          <a:p>
            <a:pPr algn="r"/>
            <a:r>
              <a:rPr lang="en-US" b="1">
                <a:latin typeface="+mj-lt"/>
              </a:rPr>
              <a:t>17.59</a:t>
            </a:r>
          </a:p>
        </p:txBody>
      </p:sp>
      <p:sp>
        <p:nvSpPr>
          <p:cNvPr id="21512" name="Rectangle 19"/>
          <p:cNvSpPr>
            <a:spLocks noChangeArrowheads="1"/>
          </p:cNvSpPr>
          <p:nvPr/>
        </p:nvSpPr>
        <p:spPr bwMode="auto">
          <a:xfrm rot="5400000">
            <a:off x="4024313" y="4179888"/>
            <a:ext cx="4300537" cy="217487"/>
          </a:xfrm>
          <a:prstGeom prst="rect">
            <a:avLst/>
          </a:prstGeom>
          <a:solidFill>
            <a:schemeClr val="accent1">
              <a:lumMod val="40000"/>
              <a:lumOff val="60000"/>
            </a:schemeClr>
          </a:solidFill>
          <a:ln w="9525">
            <a:noFill/>
            <a:miter lim="800000"/>
            <a:headEnd/>
            <a:tailEnd/>
          </a:ln>
        </p:spPr>
        <p:txBody>
          <a:bodyPr rot="10800000" vert="eaVert" wrap="none" anchor="ctr"/>
          <a:lstStyle/>
          <a:p>
            <a:endParaRPr lang="en-US"/>
          </a:p>
        </p:txBody>
      </p:sp>
      <p:sp>
        <p:nvSpPr>
          <p:cNvPr id="21513" name="AutoShape 21"/>
          <p:cNvSpPr>
            <a:spLocks noChangeArrowheads="1"/>
          </p:cNvSpPr>
          <p:nvPr/>
        </p:nvSpPr>
        <p:spPr bwMode="auto">
          <a:xfrm>
            <a:off x="6126163" y="6045200"/>
            <a:ext cx="533400" cy="520700"/>
          </a:xfrm>
          <a:prstGeom prst="rightArrow">
            <a:avLst>
              <a:gd name="adj1" fmla="val 50000"/>
              <a:gd name="adj2" fmla="val 35593"/>
            </a:avLst>
          </a:prstGeom>
          <a:solidFill>
            <a:schemeClr val="accent1">
              <a:lumMod val="40000"/>
              <a:lumOff val="60000"/>
            </a:schemeClr>
          </a:solidFill>
          <a:ln w="9525">
            <a:noFill/>
            <a:miter lim="800000"/>
            <a:headEnd/>
            <a:tailEnd/>
          </a:ln>
        </p:spPr>
        <p:txBody>
          <a:bodyPr wrap="none" anchor="ctr"/>
          <a:lstStyle/>
          <a:p>
            <a:endParaRPr lang="en-US"/>
          </a:p>
        </p:txBody>
      </p:sp>
      <p:sp>
        <p:nvSpPr>
          <p:cNvPr id="21514" name="Text Box 22"/>
          <p:cNvSpPr txBox="1">
            <a:spLocks noChangeArrowheads="1"/>
          </p:cNvSpPr>
          <p:nvPr/>
        </p:nvSpPr>
        <p:spPr bwMode="auto">
          <a:xfrm>
            <a:off x="6491288" y="6164263"/>
            <a:ext cx="1055097" cy="400110"/>
          </a:xfrm>
          <a:prstGeom prst="rect">
            <a:avLst/>
          </a:prstGeom>
          <a:noFill/>
          <a:ln w="9525">
            <a:noFill/>
            <a:miter lim="800000"/>
            <a:headEnd/>
            <a:tailEnd/>
          </a:ln>
        </p:spPr>
        <p:txBody>
          <a:bodyPr wrap="none">
            <a:spAutoFit/>
          </a:bodyPr>
          <a:lstStyle/>
          <a:p>
            <a:r>
              <a:rPr lang="en-US" sz="2000" b="1" dirty="0">
                <a:solidFill>
                  <a:schemeClr val="accent3">
                    <a:lumMod val="75000"/>
                  </a:schemeClr>
                </a:solidFill>
                <a:latin typeface="+mj-lt"/>
              </a:rPr>
              <a:t>$400.00</a:t>
            </a:r>
          </a:p>
        </p:txBody>
      </p:sp>
      <p:sp>
        <p:nvSpPr>
          <p:cNvPr id="21515" name="Line 23"/>
          <p:cNvSpPr>
            <a:spLocks noChangeShapeType="1"/>
          </p:cNvSpPr>
          <p:nvPr/>
        </p:nvSpPr>
        <p:spPr bwMode="auto">
          <a:xfrm flipH="1">
            <a:off x="6643688" y="6232525"/>
            <a:ext cx="823912" cy="0"/>
          </a:xfrm>
          <a:prstGeom prst="line">
            <a:avLst/>
          </a:prstGeom>
          <a:noFill/>
          <a:ln w="28575">
            <a:solidFill>
              <a:schemeClr val="tx1"/>
            </a:solidFill>
            <a:round/>
            <a:headEnd/>
            <a:tailEnd/>
          </a:ln>
        </p:spPr>
        <p:txBody>
          <a:bodyPr/>
          <a:lstStyle/>
          <a:p>
            <a:endParaRPr lang="en-CA"/>
          </a:p>
        </p:txBody>
      </p:sp>
      <p:sp>
        <p:nvSpPr>
          <p:cNvPr id="21516" name="Text Box 28"/>
          <p:cNvSpPr txBox="1">
            <a:spLocks noChangeArrowheads="1"/>
          </p:cNvSpPr>
          <p:nvPr/>
        </p:nvSpPr>
        <p:spPr bwMode="auto">
          <a:xfrm>
            <a:off x="2684463" y="352425"/>
            <a:ext cx="3857625" cy="641350"/>
          </a:xfrm>
          <a:prstGeom prst="rect">
            <a:avLst/>
          </a:prstGeom>
          <a:noFill/>
          <a:ln w="9525">
            <a:noFill/>
            <a:miter lim="800000"/>
            <a:headEnd/>
            <a:tailEnd/>
          </a:ln>
        </p:spPr>
        <p:txBody>
          <a:bodyPr>
            <a:spAutoFit/>
          </a:bodyPr>
          <a:lstStyle/>
          <a:p>
            <a:pPr>
              <a:spcBef>
                <a:spcPct val="50000"/>
              </a:spcBef>
            </a:pPr>
            <a:endParaRPr lang="en-US" sz="3600" b="1">
              <a:latin typeface="Tahoma" pitchFamily="34" charset="0"/>
            </a:endParaRPr>
          </a:p>
        </p:txBody>
      </p:sp>
      <p:sp>
        <p:nvSpPr>
          <p:cNvPr id="16386" name="Rectangle 2"/>
          <p:cNvSpPr>
            <a:spLocks noChangeArrowheads="1"/>
          </p:cNvSpPr>
          <p:nvPr/>
        </p:nvSpPr>
        <p:spPr bwMode="auto">
          <a:xfrm>
            <a:off x="0" y="0"/>
            <a:ext cx="9144000" cy="838200"/>
          </a:xfrm>
          <a:prstGeom prst="rect">
            <a:avLst/>
          </a:prstGeom>
          <a:noFill/>
          <a:ln w="9525">
            <a:noFill/>
            <a:miter lim="800000"/>
            <a:headEnd/>
            <a:tailEnd/>
          </a:ln>
          <a:effectLst/>
        </p:spPr>
        <p:txBody>
          <a:bodyPr anchor="ctr"/>
          <a:lstStyle/>
          <a:p>
            <a:pPr algn="ctr">
              <a:defRPr/>
            </a:pPr>
            <a:r>
              <a:rPr lang="en-US" sz="3600" b="1" dirty="0">
                <a:solidFill>
                  <a:schemeClr val="bg1"/>
                </a:solidFill>
                <a:latin typeface="+mj-lt"/>
                <a:ea typeface="ＭＳ Ｐゴシック" pitchFamily="17" charset="-128"/>
              </a:rPr>
              <a:t>The</a:t>
            </a:r>
            <a:r>
              <a:rPr lang="en-US" sz="3600" b="1" dirty="0">
                <a:solidFill>
                  <a:schemeClr val="bg1"/>
                </a:solidFill>
                <a:latin typeface="Tahoma" pitchFamily="34" charset="0"/>
                <a:ea typeface="ＭＳ Ｐゴシック" pitchFamily="17" charset="-128"/>
              </a:rPr>
              <a:t> Banking System</a:t>
            </a:r>
          </a:p>
        </p:txBody>
      </p:sp>
      <p:sp>
        <p:nvSpPr>
          <p:cNvPr id="33" name="Rectangle 32"/>
          <p:cNvSpPr/>
          <p:nvPr/>
        </p:nvSpPr>
        <p:spPr>
          <a:xfrm>
            <a:off x="5826125" y="2138363"/>
            <a:ext cx="338138" cy="220662"/>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MS PGothic" pitchFamily="34" charset="-128"/>
            </a:endParaRPr>
          </a:p>
        </p:txBody>
      </p:sp>
      <p:sp>
        <p:nvSpPr>
          <p:cNvPr id="21529" name="TextBox 3"/>
          <p:cNvSpPr txBox="1">
            <a:spLocks noChangeArrowheads="1"/>
          </p:cNvSpPr>
          <p:nvPr/>
        </p:nvSpPr>
        <p:spPr bwMode="auto">
          <a:xfrm>
            <a:off x="0" y="6588125"/>
            <a:ext cx="903288" cy="276225"/>
          </a:xfrm>
          <a:prstGeom prst="rect">
            <a:avLst/>
          </a:prstGeom>
          <a:noFill/>
          <a:ln w="9525">
            <a:noFill/>
            <a:miter lim="800000"/>
            <a:headEnd/>
            <a:tailEnd/>
          </a:ln>
        </p:spPr>
        <p:txBody>
          <a:bodyPr>
            <a:spAutoFit/>
          </a:bodyPr>
          <a:lstStyle/>
          <a:p>
            <a:r>
              <a:rPr lang="en-US" sz="1200" b="1">
                <a:solidFill>
                  <a:schemeClr val="bg1"/>
                </a:solidFill>
              </a:rPr>
              <a:t>LO4</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186E3639-99C1-4378-97E8-90F010F022E8}" type="slidenum">
              <a:rPr lang="en-US" sz="1400">
                <a:solidFill>
                  <a:schemeClr val="bg1"/>
                </a:solidFill>
                <a:cs typeface="Arial" pitchFamily="34" charset="0"/>
              </a:rPr>
              <a:pPr/>
              <a:t>35</a:t>
            </a:fld>
            <a:endParaRPr lang="en-US" sz="1400">
              <a:solidFill>
                <a:schemeClr val="bg1"/>
              </a:solidFill>
              <a:cs typeface="Arial" pitchFamily="34" charset="0"/>
            </a:endParaRPr>
          </a:p>
        </p:txBody>
      </p:sp>
      <p:sp>
        <p:nvSpPr>
          <p:cNvPr id="24" name="Title 19"/>
          <p:cNvSpPr txBox="1">
            <a:spLocks/>
          </p:cNvSpPr>
          <p:nvPr/>
        </p:nvSpPr>
        <p:spPr>
          <a:xfrm>
            <a:off x="0" y="0"/>
            <a:ext cx="9144000" cy="838200"/>
          </a:xfrm>
          <a:prstGeom prst="rect">
            <a:avLst/>
          </a:prstGeom>
          <a:solidFill>
            <a:schemeClr val="tx1"/>
          </a:solidFill>
        </p:spPr>
        <p:txBody>
          <a:bodyP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CA" sz="2400" b="1" i="0" u="none" strike="noStrike" kern="1200" cap="none" spc="0" normalizeH="0" baseline="0" noProof="0" dirty="0" smtClean="0">
                <a:ln>
                  <a:noFill/>
                </a:ln>
                <a:solidFill>
                  <a:schemeClr val="accent1">
                    <a:satMod val="150000"/>
                  </a:schemeClr>
                </a:solidFill>
                <a:effectLst/>
                <a:uLnTx/>
                <a:uFillTx/>
                <a:latin typeface="+mj-lt"/>
                <a:ea typeface="+mj-ea"/>
                <a:cs typeface="+mj-cs"/>
              </a:rPr>
              <a:t>   Table 12-3</a:t>
            </a:r>
            <a:br>
              <a:rPr kumimoji="0" lang="en-CA" sz="2400" b="1" i="0" u="none" strike="noStrike" kern="1200" cap="none" spc="0" normalizeH="0" baseline="0" noProof="0" dirty="0" smtClean="0">
                <a:ln>
                  <a:noFill/>
                </a:ln>
                <a:solidFill>
                  <a:schemeClr val="accent1">
                    <a:satMod val="150000"/>
                  </a:schemeClr>
                </a:solidFill>
                <a:effectLst/>
                <a:uLnTx/>
                <a:uFillTx/>
                <a:latin typeface="+mj-lt"/>
                <a:ea typeface="+mj-ea"/>
                <a:cs typeface="+mj-cs"/>
              </a:rPr>
            </a:br>
            <a:r>
              <a:rPr kumimoji="0" lang="en-CA" sz="2400" b="1" i="0" u="none" strike="noStrike" kern="1200" cap="none" spc="0" normalizeH="0" baseline="0" noProof="0" dirty="0" smtClean="0">
                <a:ln>
                  <a:noFill/>
                </a:ln>
                <a:solidFill>
                  <a:schemeClr val="accent1">
                    <a:satMod val="150000"/>
                  </a:schemeClr>
                </a:solidFill>
                <a:effectLst/>
                <a:uLnTx/>
                <a:uFillTx/>
                <a:latin typeface="+mj-lt"/>
                <a:ea typeface="+mj-ea"/>
                <a:cs typeface="+mj-cs"/>
              </a:rPr>
              <a:t>   Expansion of the Money Supply by the Chartered Banking System</a:t>
            </a:r>
            <a:endParaRPr kumimoji="0" lang="en-CA" sz="2400" b="1" i="0" u="none" strike="noStrike" kern="1200" cap="none" spc="0" normalizeH="0" baseline="0" noProof="0" dirty="0">
              <a:ln>
                <a:noFill/>
              </a:ln>
              <a:solidFill>
                <a:schemeClr val="accent1">
                  <a:satMod val="150000"/>
                </a:schemeClr>
              </a:solidFill>
              <a:effectLst/>
              <a:uLnTx/>
              <a:uFillTx/>
              <a:latin typeface="+mj-lt"/>
              <a:ea typeface="+mj-ea"/>
              <a:cs typeface="+mj-cs"/>
            </a:endParaRPr>
          </a:p>
        </p:txBody>
      </p:sp>
      <p:cxnSp>
        <p:nvCxnSpPr>
          <p:cNvPr id="26" name="Straight Connector 25"/>
          <p:cNvCxnSpPr/>
          <p:nvPr/>
        </p:nvCxnSpPr>
        <p:spPr>
          <a:xfrm>
            <a:off x="0" y="838200"/>
            <a:ext cx="9144000"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8"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35</a:t>
            </a:fld>
            <a:endParaRPr lang="en-US">
              <a:latin typeface="+mj-lt"/>
            </a:endParaRPr>
          </a:p>
        </p:txBody>
      </p:sp>
      <p:sp>
        <p:nvSpPr>
          <p:cNvPr id="29"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1512"/>
                                        </p:tgtEl>
                                        <p:attrNameLst>
                                          <p:attrName>style.visibility</p:attrName>
                                        </p:attrNameLst>
                                      </p:cBhvr>
                                      <p:to>
                                        <p:strVal val="visible"/>
                                      </p:to>
                                    </p:set>
                                    <p:animEffect transition="in" filter="wipe(up)">
                                      <p:cBhvr>
                                        <p:cTn id="11" dur="500"/>
                                        <p:tgtEl>
                                          <p:spTgt spid="215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13"/>
                                        </p:tgtEl>
                                        <p:attrNameLst>
                                          <p:attrName>style.visibility</p:attrName>
                                        </p:attrNameLst>
                                      </p:cBhvr>
                                      <p:to>
                                        <p:strVal val="visible"/>
                                      </p:to>
                                    </p:set>
                                    <p:animEffect transition="in" filter="wipe(left)">
                                      <p:cBhvr>
                                        <p:cTn id="15" dur="500"/>
                                        <p:tgtEl>
                                          <p:spTgt spid="21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2" grpId="0" animBg="1"/>
      <p:bldP spid="21513" grpId="0" animBg="1"/>
      <p:bldP spid="3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Content Placeholder 30"/>
          <p:cNvSpPr txBox="1">
            <a:spLocks noGrp="1"/>
          </p:cNvSpPr>
          <p:nvPr>
            <p:ph idx="1"/>
          </p:nvPr>
        </p:nvSpPr>
        <p:spPr>
          <a:xfrm>
            <a:off x="457200" y="1752600"/>
            <a:ext cx="8229600" cy="4016484"/>
          </a:xfrm>
          <a:prstGeom prst="rect">
            <a:avLst/>
          </a:prstGeom>
          <a:noFill/>
        </p:spPr>
        <p:txBody>
          <a:bodyPr wrap="square" rtlCol="0">
            <a:spAutoFit/>
          </a:bodyPr>
          <a:lstStyle/>
          <a:p>
            <a:r>
              <a:rPr lang="en-US" sz="2800" dirty="0" smtClean="0"/>
              <a:t>Definition</a:t>
            </a:r>
          </a:p>
          <a:p>
            <a:endParaRPr lang="en-US" sz="2800" dirty="0" smtClean="0">
              <a:latin typeface="+mn-lt"/>
            </a:endParaRPr>
          </a:p>
          <a:p>
            <a:endParaRPr lang="en-US" sz="2800" dirty="0" smtClean="0"/>
          </a:p>
          <a:p>
            <a:endParaRPr lang="en-US" sz="2800" dirty="0" smtClean="0">
              <a:latin typeface="+mn-lt"/>
            </a:endParaRPr>
          </a:p>
          <a:p>
            <a:r>
              <a:rPr lang="en-US" sz="2800" dirty="0" smtClean="0">
                <a:latin typeface="+mn-lt"/>
              </a:rPr>
              <a:t>Maximum demand-deposit creation = </a:t>
            </a:r>
          </a:p>
          <a:p>
            <a:pPr>
              <a:buNone/>
            </a:pPr>
            <a:r>
              <a:rPr lang="en-US" sz="2800" dirty="0" smtClean="0">
                <a:latin typeface="+mn-lt"/>
              </a:rPr>
              <a:t>	excess cash reserves </a:t>
            </a:r>
            <a:r>
              <a:rPr lang="en-US" sz="2800" dirty="0" smtClean="0">
                <a:latin typeface="+mn-lt"/>
                <a:sym typeface="Symbol"/>
              </a:rPr>
              <a:t></a:t>
            </a:r>
            <a:r>
              <a:rPr lang="en-US" sz="2800" dirty="0" smtClean="0">
                <a:latin typeface="+mn-lt"/>
              </a:rPr>
              <a:t> monetary multiplier</a:t>
            </a:r>
          </a:p>
          <a:p>
            <a:pPr lvl="1"/>
            <a:r>
              <a:rPr lang="en-US" sz="2400" dirty="0" smtClean="0">
                <a:latin typeface="+mn-lt"/>
              </a:rPr>
              <a:t>D = E × M</a:t>
            </a:r>
          </a:p>
          <a:p>
            <a:r>
              <a:rPr lang="en-CA" sz="2800" dirty="0" smtClean="0"/>
              <a:t>Reversibility: the multiple destruction of money</a:t>
            </a:r>
            <a:endParaRPr lang="en-CA" sz="2800" dirty="0" smtClean="0">
              <a:latin typeface="+mn-lt"/>
            </a:endParaRPr>
          </a:p>
          <a:p>
            <a:endParaRPr lang="en-CA" sz="2800" dirty="0">
              <a:latin typeface="+mn-lt"/>
            </a:endParaRPr>
          </a:p>
        </p:txBody>
      </p:sp>
      <p:sp>
        <p:nvSpPr>
          <p:cNvPr id="22530" name="Rectangle 2"/>
          <p:cNvSpPr>
            <a:spLocks noGrp="1" noChangeArrowheads="1"/>
          </p:cNvSpPr>
          <p:nvPr>
            <p:ph type="title"/>
          </p:nvPr>
        </p:nvSpPr>
        <p:spPr/>
        <p:txBody>
          <a:bodyPr/>
          <a:lstStyle/>
          <a:p>
            <a:pPr eaLnBrk="1" hangingPunct="1"/>
            <a:r>
              <a:rPr lang="en-US" sz="3600" b="1" dirty="0" smtClean="0"/>
              <a:t>The Monetary Multiplier</a:t>
            </a:r>
          </a:p>
        </p:txBody>
      </p:sp>
      <p:grpSp>
        <p:nvGrpSpPr>
          <p:cNvPr id="2" name="Group 37"/>
          <p:cNvGrpSpPr>
            <a:grpSpLocks/>
          </p:cNvGrpSpPr>
          <p:nvPr/>
        </p:nvGrpSpPr>
        <p:grpSpPr bwMode="auto">
          <a:xfrm>
            <a:off x="1143000" y="2345034"/>
            <a:ext cx="6857409" cy="1007766"/>
            <a:chOff x="1167568" y="1382712"/>
            <a:chExt cx="6857245" cy="1007766"/>
          </a:xfrm>
        </p:grpSpPr>
        <p:grpSp>
          <p:nvGrpSpPr>
            <p:cNvPr id="3" name="Group 9"/>
            <p:cNvGrpSpPr>
              <a:grpSpLocks/>
            </p:cNvGrpSpPr>
            <p:nvPr/>
          </p:nvGrpSpPr>
          <p:grpSpPr bwMode="auto">
            <a:xfrm>
              <a:off x="1167568" y="1382712"/>
              <a:ext cx="5638044" cy="979764"/>
              <a:chOff x="1149" y="1140"/>
              <a:chExt cx="3647" cy="585"/>
            </a:xfrm>
          </p:grpSpPr>
          <p:sp>
            <p:nvSpPr>
              <p:cNvPr id="22539" name="Text Box 4"/>
              <p:cNvSpPr txBox="1">
                <a:spLocks noChangeArrowheads="1"/>
              </p:cNvSpPr>
              <p:nvPr/>
            </p:nvSpPr>
            <p:spPr bwMode="auto">
              <a:xfrm>
                <a:off x="1149" y="1179"/>
                <a:ext cx="957" cy="496"/>
              </a:xfrm>
              <a:prstGeom prst="rect">
                <a:avLst/>
              </a:prstGeom>
              <a:noFill/>
              <a:ln w="9525">
                <a:noFill/>
                <a:miter lim="800000"/>
                <a:headEnd/>
                <a:tailEnd/>
              </a:ln>
            </p:spPr>
            <p:txBody>
              <a:bodyPr wrap="none">
                <a:spAutoFit/>
              </a:bodyPr>
              <a:lstStyle/>
              <a:p>
                <a:pPr algn="ctr"/>
                <a:r>
                  <a:rPr lang="en-US" sz="2400" dirty="0">
                    <a:latin typeface="+mn-lt"/>
                  </a:rPr>
                  <a:t>Monetary</a:t>
                </a:r>
              </a:p>
              <a:p>
                <a:pPr algn="ctr"/>
                <a:r>
                  <a:rPr lang="en-US" sz="2400" dirty="0">
                    <a:latin typeface="+mn-lt"/>
                  </a:rPr>
                  <a:t>multiplier</a:t>
                </a:r>
              </a:p>
            </p:txBody>
          </p:sp>
          <p:sp>
            <p:nvSpPr>
              <p:cNvPr id="22540" name="Text Box 5"/>
              <p:cNvSpPr txBox="1">
                <a:spLocks noChangeArrowheads="1"/>
              </p:cNvSpPr>
              <p:nvPr/>
            </p:nvSpPr>
            <p:spPr bwMode="auto">
              <a:xfrm>
                <a:off x="2139" y="1256"/>
                <a:ext cx="259" cy="349"/>
              </a:xfrm>
              <a:prstGeom prst="rect">
                <a:avLst/>
              </a:prstGeom>
              <a:noFill/>
              <a:ln w="9525">
                <a:noFill/>
                <a:miter lim="800000"/>
                <a:headEnd/>
                <a:tailEnd/>
              </a:ln>
            </p:spPr>
            <p:txBody>
              <a:bodyPr wrap="none">
                <a:spAutoFit/>
              </a:bodyPr>
              <a:lstStyle/>
              <a:p>
                <a:r>
                  <a:rPr lang="en-US" sz="3200">
                    <a:latin typeface="+mn-lt"/>
                  </a:rPr>
                  <a:t>=</a:t>
                </a:r>
              </a:p>
            </p:txBody>
          </p:sp>
          <p:sp>
            <p:nvSpPr>
              <p:cNvPr id="22541" name="Text Box 6"/>
              <p:cNvSpPr txBox="1">
                <a:spLocks noChangeArrowheads="1"/>
              </p:cNvSpPr>
              <p:nvPr/>
            </p:nvSpPr>
            <p:spPr bwMode="auto">
              <a:xfrm>
                <a:off x="3551" y="1140"/>
                <a:ext cx="209" cy="276"/>
              </a:xfrm>
              <a:prstGeom prst="rect">
                <a:avLst/>
              </a:prstGeom>
              <a:noFill/>
              <a:ln w="9525">
                <a:noFill/>
                <a:miter lim="800000"/>
                <a:headEnd/>
                <a:tailEnd/>
              </a:ln>
            </p:spPr>
            <p:txBody>
              <a:bodyPr wrap="none">
                <a:spAutoFit/>
              </a:bodyPr>
              <a:lstStyle/>
              <a:p>
                <a:pPr algn="ctr"/>
                <a:r>
                  <a:rPr lang="en-US" sz="2400">
                    <a:latin typeface="+mn-lt"/>
                  </a:rPr>
                  <a:t>1</a:t>
                </a:r>
              </a:p>
            </p:txBody>
          </p:sp>
          <p:sp>
            <p:nvSpPr>
              <p:cNvPr id="22542" name="Text Box 7"/>
              <p:cNvSpPr txBox="1">
                <a:spLocks noChangeArrowheads="1"/>
              </p:cNvSpPr>
              <p:nvPr/>
            </p:nvSpPr>
            <p:spPr bwMode="auto">
              <a:xfrm>
                <a:off x="2722" y="1449"/>
                <a:ext cx="1822" cy="276"/>
              </a:xfrm>
              <a:prstGeom prst="rect">
                <a:avLst/>
              </a:prstGeom>
              <a:noFill/>
              <a:ln w="9525">
                <a:noFill/>
                <a:miter lim="800000"/>
                <a:headEnd/>
                <a:tailEnd/>
              </a:ln>
            </p:spPr>
            <p:txBody>
              <a:bodyPr wrap="none">
                <a:spAutoFit/>
              </a:bodyPr>
              <a:lstStyle/>
              <a:p>
                <a:pPr algn="ctr"/>
                <a:r>
                  <a:rPr lang="en-US" sz="2400" dirty="0" smtClean="0">
                    <a:latin typeface="+mn-lt"/>
                  </a:rPr>
                  <a:t>Desired </a:t>
                </a:r>
                <a:r>
                  <a:rPr lang="en-US" sz="2400" dirty="0">
                    <a:latin typeface="+mn-lt"/>
                  </a:rPr>
                  <a:t>reserve ratio</a:t>
                </a:r>
              </a:p>
            </p:txBody>
          </p:sp>
          <p:sp>
            <p:nvSpPr>
              <p:cNvPr id="22543" name="Line 8"/>
              <p:cNvSpPr>
                <a:spLocks noChangeShapeType="1"/>
              </p:cNvSpPr>
              <p:nvPr/>
            </p:nvSpPr>
            <p:spPr bwMode="auto">
              <a:xfrm>
                <a:off x="2447" y="1438"/>
                <a:ext cx="2349" cy="0"/>
              </a:xfrm>
              <a:prstGeom prst="line">
                <a:avLst/>
              </a:prstGeom>
              <a:noFill/>
              <a:ln w="28575">
                <a:solidFill>
                  <a:schemeClr val="tx1"/>
                </a:solidFill>
                <a:round/>
                <a:headEnd/>
                <a:tailEnd/>
              </a:ln>
            </p:spPr>
            <p:txBody>
              <a:bodyPr/>
              <a:lstStyle/>
              <a:p>
                <a:endParaRPr lang="en-CA">
                  <a:latin typeface="+mn-lt"/>
                </a:endParaRPr>
              </a:p>
            </p:txBody>
          </p:sp>
        </p:grpSp>
        <p:sp>
          <p:nvSpPr>
            <p:cNvPr id="22535" name="Text Box 5"/>
            <p:cNvSpPr txBox="1">
              <a:spLocks noChangeArrowheads="1"/>
            </p:cNvSpPr>
            <p:nvPr/>
          </p:nvSpPr>
          <p:spPr bwMode="auto">
            <a:xfrm>
              <a:off x="6900863" y="1590675"/>
              <a:ext cx="401062" cy="584775"/>
            </a:xfrm>
            <a:prstGeom prst="rect">
              <a:avLst/>
            </a:prstGeom>
            <a:noFill/>
            <a:ln w="9525">
              <a:noFill/>
              <a:miter lim="800000"/>
              <a:headEnd/>
              <a:tailEnd/>
            </a:ln>
          </p:spPr>
          <p:txBody>
            <a:bodyPr wrap="none">
              <a:spAutoFit/>
            </a:bodyPr>
            <a:lstStyle/>
            <a:p>
              <a:r>
                <a:rPr lang="en-US" sz="3200">
                  <a:latin typeface="+mn-lt"/>
                </a:rPr>
                <a:t>=</a:t>
              </a:r>
            </a:p>
          </p:txBody>
        </p:sp>
        <p:sp>
          <p:nvSpPr>
            <p:cNvPr id="22536" name="Text Box 6"/>
            <p:cNvSpPr txBox="1">
              <a:spLocks noChangeArrowheads="1"/>
            </p:cNvSpPr>
            <p:nvPr/>
          </p:nvSpPr>
          <p:spPr bwMode="auto">
            <a:xfrm>
              <a:off x="7521448" y="1395413"/>
              <a:ext cx="322516" cy="461665"/>
            </a:xfrm>
            <a:prstGeom prst="rect">
              <a:avLst/>
            </a:prstGeom>
            <a:noFill/>
            <a:ln w="9525">
              <a:noFill/>
              <a:miter lim="800000"/>
              <a:headEnd/>
              <a:tailEnd/>
            </a:ln>
          </p:spPr>
          <p:txBody>
            <a:bodyPr wrap="none">
              <a:spAutoFit/>
            </a:bodyPr>
            <a:lstStyle/>
            <a:p>
              <a:pPr algn="ctr"/>
              <a:r>
                <a:rPr lang="en-US" sz="2400">
                  <a:latin typeface="+mn-lt"/>
                </a:rPr>
                <a:t>1</a:t>
              </a:r>
            </a:p>
          </p:txBody>
        </p:sp>
        <p:sp>
          <p:nvSpPr>
            <p:cNvPr id="22537" name="Text Box 6"/>
            <p:cNvSpPr txBox="1">
              <a:spLocks noChangeArrowheads="1"/>
            </p:cNvSpPr>
            <p:nvPr/>
          </p:nvSpPr>
          <p:spPr bwMode="auto">
            <a:xfrm>
              <a:off x="7536259" y="1928813"/>
              <a:ext cx="378621" cy="461665"/>
            </a:xfrm>
            <a:prstGeom prst="rect">
              <a:avLst/>
            </a:prstGeom>
            <a:noFill/>
            <a:ln w="9525">
              <a:noFill/>
              <a:miter lim="800000"/>
              <a:headEnd/>
              <a:tailEnd/>
            </a:ln>
          </p:spPr>
          <p:txBody>
            <a:bodyPr wrap="none">
              <a:spAutoFit/>
            </a:bodyPr>
            <a:lstStyle/>
            <a:p>
              <a:pPr algn="ctr"/>
              <a:r>
                <a:rPr lang="en-US" sz="2400">
                  <a:latin typeface="+mn-lt"/>
                </a:rPr>
                <a:t>R</a:t>
              </a:r>
            </a:p>
          </p:txBody>
        </p:sp>
        <p:cxnSp>
          <p:nvCxnSpPr>
            <p:cNvPr id="40" name="Straight Connector 39"/>
            <p:cNvCxnSpPr>
              <a:cxnSpLocks noChangeShapeType="1"/>
            </p:cNvCxnSpPr>
            <p:nvPr/>
          </p:nvCxnSpPr>
          <p:spPr bwMode="auto">
            <a:xfrm flipV="1">
              <a:off x="7427927" y="1928813"/>
              <a:ext cx="596886" cy="0"/>
            </a:xfrm>
            <a:prstGeom prst="line">
              <a:avLst/>
            </a:prstGeom>
            <a:noFill/>
            <a:ln w="28575">
              <a:solidFill>
                <a:schemeClr val="tx1"/>
              </a:solidFill>
              <a:round/>
              <a:headEnd/>
              <a:tailEnd/>
            </a:ln>
            <a:effectLst/>
          </p:spPr>
        </p:cxnSp>
      </p:grpSp>
      <p:sp>
        <p:nvSpPr>
          <p:cNvPr id="22532" name="TextBox 31"/>
          <p:cNvSpPr txBox="1">
            <a:spLocks noChangeArrowheads="1"/>
          </p:cNvSpPr>
          <p:nvPr/>
        </p:nvSpPr>
        <p:spPr bwMode="auto">
          <a:xfrm>
            <a:off x="0" y="6577013"/>
            <a:ext cx="693738" cy="276225"/>
          </a:xfrm>
          <a:prstGeom prst="rect">
            <a:avLst/>
          </a:prstGeom>
          <a:noFill/>
          <a:ln w="9525">
            <a:noFill/>
            <a:miter lim="800000"/>
            <a:headEnd/>
            <a:tailEnd/>
          </a:ln>
        </p:spPr>
        <p:txBody>
          <a:bodyPr>
            <a:spAutoFit/>
          </a:bodyPr>
          <a:lstStyle/>
          <a:p>
            <a:r>
              <a:rPr lang="en-US" sz="1200" b="1">
                <a:solidFill>
                  <a:schemeClr val="bg1"/>
                </a:solidFill>
              </a:rPr>
              <a:t>LO5</a:t>
            </a:r>
          </a:p>
        </p:txBody>
      </p:sp>
      <p:sp>
        <p:nvSpPr>
          <p:cNvPr id="1035" name="Text Box 11"/>
          <p:cNvSpPr txBox="1">
            <a:spLocks noChangeArrowheads="1"/>
          </p:cNvSpPr>
          <p:nvPr/>
        </p:nvSpPr>
        <p:spPr bwMode="auto">
          <a:xfrm>
            <a:off x="8382000" y="6553200"/>
            <a:ext cx="538163" cy="304800"/>
          </a:xfrm>
          <a:prstGeom prst="rect">
            <a:avLst/>
          </a:prstGeom>
          <a:noFill/>
          <a:ln w="9525">
            <a:noFill/>
            <a:miter lim="800000"/>
            <a:headEnd/>
            <a:tailEnd/>
          </a:ln>
          <a:effectLst/>
        </p:spPr>
        <p:txBody>
          <a:bodyPr wrap="none">
            <a:spAutoFit/>
          </a:bodyPr>
          <a:lstStyle/>
          <a:p>
            <a:r>
              <a:rPr lang="en-US" sz="1400">
                <a:solidFill>
                  <a:schemeClr val="bg1"/>
                </a:solidFill>
                <a:cs typeface="Arial" pitchFamily="34" charset="0"/>
              </a:rPr>
              <a:t>15-</a:t>
            </a:r>
            <a:fld id="{3693CC22-FB07-4BEB-A180-52C0C045831B}" type="slidenum">
              <a:rPr lang="en-US" sz="1400">
                <a:solidFill>
                  <a:schemeClr val="bg1"/>
                </a:solidFill>
                <a:cs typeface="Arial" pitchFamily="34" charset="0"/>
              </a:rPr>
              <a:pPr/>
              <a:t>36</a:t>
            </a:fld>
            <a:endParaRPr lang="en-US" sz="1400">
              <a:solidFill>
                <a:schemeClr val="bg1"/>
              </a:solidFill>
              <a:cs typeface="Arial" pitchFamily="34" charset="0"/>
            </a:endParaRPr>
          </a:p>
        </p:txBody>
      </p:sp>
      <p:sp>
        <p:nvSpPr>
          <p:cNvPr id="33"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36</a:t>
            </a:fld>
            <a:endParaRPr lang="en-US">
              <a:latin typeface="+mj-lt"/>
            </a:endParaRPr>
          </a:p>
        </p:txBody>
      </p:sp>
      <p:sp>
        <p:nvSpPr>
          <p:cNvPr id="34"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childTnLst>
                                </p:cTn>
                              </p:par>
                            </p:childTnLst>
                          </p:cTn>
                        </p:par>
                        <p:par>
                          <p:cTn id="7" fill="hold">
                            <p:stCondLst>
                              <p:cond delay="0"/>
                            </p:stCondLst>
                            <p:childTnLst>
                              <p:par>
                                <p:cTn id="8" presetID="22" presetClass="entr" presetSubtype="8"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31">
                                            <p:txEl>
                                              <p:pRg st="4" end="4"/>
                                            </p:txEl>
                                          </p:spTgt>
                                        </p:tgtEl>
                                        <p:attrNameLst>
                                          <p:attrName>style.visibility</p:attrName>
                                        </p:attrNameLst>
                                      </p:cBhvr>
                                      <p:to>
                                        <p:strVal val="visible"/>
                                      </p:to>
                                    </p:set>
                                    <p:animEffect transition="in" filter="wipe(left)">
                                      <p:cBhvr>
                                        <p:cTn id="15" dur="500"/>
                                        <p:tgtEl>
                                          <p:spTgt spid="31">
                                            <p:txEl>
                                              <p:pRg st="4" end="4"/>
                                            </p:txEl>
                                          </p:spTgt>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31">
                                            <p:txEl>
                                              <p:pRg st="5" end="5"/>
                                            </p:txEl>
                                          </p:spTgt>
                                        </p:tgtEl>
                                        <p:attrNameLst>
                                          <p:attrName>style.visibility</p:attrName>
                                        </p:attrNameLst>
                                      </p:cBhvr>
                                      <p:to>
                                        <p:strVal val="visible"/>
                                      </p:to>
                                    </p:set>
                                    <p:animEffect transition="in" filter="wipe(left)">
                                      <p:cBhvr>
                                        <p:cTn id="19" dur="500"/>
                                        <p:tgtEl>
                                          <p:spTgt spid="31">
                                            <p:txEl>
                                              <p:pRg st="5" end="5"/>
                                            </p:txEl>
                                          </p:spTgt>
                                        </p:tgtEl>
                                      </p:cBhvr>
                                    </p:animEffect>
                                  </p:childTnLst>
                                </p:cTn>
                              </p:par>
                            </p:childTnLst>
                          </p:cTn>
                        </p:par>
                        <p:par>
                          <p:cTn id="20" fill="hold">
                            <p:stCondLst>
                              <p:cond delay="1000"/>
                            </p:stCondLst>
                            <p:childTnLst>
                              <p:par>
                                <p:cTn id="21" presetID="1" presetClass="entr" presetSubtype="0" fill="hold" grpId="0" nodeType="afterEffect">
                                  <p:stCondLst>
                                    <p:cond delay="0"/>
                                  </p:stCondLst>
                                  <p:childTnLst>
                                    <p:set>
                                      <p:cBhvr>
                                        <p:cTn id="22" dur="1" fill="hold">
                                          <p:stCondLst>
                                            <p:cond delay="0"/>
                                          </p:stCondLst>
                                        </p:cTn>
                                        <p:tgtEl>
                                          <p:spTgt spid="31">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uiExpand="1"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CA" sz="3200" dirty="0" smtClean="0"/>
              <a:t>Figure 12-2 </a:t>
            </a:r>
            <a:br>
              <a:rPr lang="en-CA" sz="3200" dirty="0" smtClean="0"/>
            </a:br>
            <a:r>
              <a:rPr lang="en-CA" sz="2400" dirty="0" smtClean="0"/>
              <a:t>The Outcome of the Money Expansion Process, New Reserves</a:t>
            </a:r>
            <a:endParaRPr lang="en-CA" sz="2400" dirty="0"/>
          </a:p>
        </p:txBody>
      </p:sp>
      <p:pic>
        <p:nvPicPr>
          <p:cNvPr id="5" name="Picture 20"/>
          <p:cNvPicPr>
            <a:picLocks noChangeAspect="1" noChangeArrowheads="1"/>
          </p:cNvPicPr>
          <p:nvPr/>
        </p:nvPicPr>
        <p:blipFill>
          <a:blip r:embed="rId2" cstate="print"/>
          <a:srcRect/>
          <a:stretch>
            <a:fillRect/>
          </a:stretch>
        </p:blipFill>
        <p:spPr bwMode="auto">
          <a:xfrm>
            <a:off x="2286000" y="1752600"/>
            <a:ext cx="4907446" cy="4186859"/>
          </a:xfrm>
          <a:prstGeom prst="rect">
            <a:avLst/>
          </a:prstGeom>
          <a:noFill/>
          <a:ln w="9525">
            <a:noFill/>
            <a:miter lim="800000"/>
            <a:headEnd/>
            <a:tailEnd/>
          </a:ln>
          <a:effectLst/>
        </p:spPr>
      </p:pic>
      <p:sp>
        <p:nvSpPr>
          <p:cNvPr id="7" name="Slide Number Placeholder 67"/>
          <p:cNvSpPr>
            <a:spLocks noGrp="1"/>
          </p:cNvSpPr>
          <p:nvPr>
            <p:ph type="sldNum" sz="quarter" idx="12"/>
          </p:nvPr>
        </p:nvSpPr>
        <p:spPr>
          <a:xfrm>
            <a:off x="8204396" y="6476999"/>
            <a:ext cx="733864" cy="274320"/>
          </a:xfrm>
        </p:spPr>
        <p:txBody>
          <a:bodyPr/>
          <a:lstStyle/>
          <a:p>
            <a:pPr>
              <a:defRPr/>
            </a:pPr>
            <a:fld id="{504B6D54-2154-41DD-BFAB-D8BD1BD570DA}" type="slidenum">
              <a:rPr lang="en-US" smtClean="0">
                <a:latin typeface="+mj-lt"/>
              </a:rPr>
              <a:pPr>
                <a:defRPr/>
              </a:pPr>
              <a:t>37</a:t>
            </a:fld>
            <a:endParaRPr lang="en-US">
              <a:latin typeface="+mj-lt"/>
            </a:endParaRPr>
          </a:p>
        </p:txBody>
      </p:sp>
      <p:sp>
        <p:nvSpPr>
          <p:cNvPr id="8" name="Footer Placeholder 68"/>
          <p:cNvSpPr>
            <a:spLocks noGrp="1"/>
          </p:cNvSpPr>
          <p:nvPr>
            <p:ph type="ftr" sz="quarter" idx="11"/>
          </p:nvPr>
        </p:nvSpPr>
        <p:spPr>
          <a:xfrm>
            <a:off x="2640596" y="6476999"/>
            <a:ext cx="5507719" cy="274320"/>
          </a:xfrm>
        </p:spPr>
        <p:txBody>
          <a:bodyPr/>
          <a:lstStyle/>
          <a:p>
            <a:pPr>
              <a:defRPr/>
            </a:pPr>
            <a:r>
              <a:rPr lang="en-US" smtClean="0">
                <a:latin typeface="+mj-lt"/>
              </a:rPr>
              <a:t>Lecture 10</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eaLnBrk="1" hangingPunct="1">
              <a:defRPr/>
            </a:pPr>
            <a:r>
              <a:rPr lang="en-CA" sz="3600" dirty="0" smtClean="0"/>
              <a:t>The Money Supply with both Currency and Deposits</a:t>
            </a:r>
            <a:endParaRPr lang="en-CA" sz="3600" dirty="0"/>
          </a:p>
        </p:txBody>
      </p:sp>
      <p:sp>
        <p:nvSpPr>
          <p:cNvPr id="3" name="Content Placeholder 2"/>
          <p:cNvSpPr>
            <a:spLocks noGrp="1"/>
          </p:cNvSpPr>
          <p:nvPr>
            <p:ph idx="1"/>
          </p:nvPr>
        </p:nvSpPr>
        <p:spPr/>
        <p:txBody>
          <a:bodyPr/>
          <a:lstStyle/>
          <a:p>
            <a:pPr eaLnBrk="1" hangingPunct="1"/>
            <a:r>
              <a:rPr lang="en-CA" sz="2800" smtClean="0"/>
              <a:t>Money supply  = Currency held by the public + Bank deposits</a:t>
            </a:r>
          </a:p>
          <a:p>
            <a:pPr eaLnBrk="1" hangingPunct="1"/>
            <a:r>
              <a:rPr lang="en-CA" sz="2800" smtClean="0"/>
              <a:t>Money supply  = Currency held by public + (Bank reserves /Desired reserve ratio)</a:t>
            </a:r>
          </a:p>
        </p:txBody>
      </p:sp>
      <p:sp>
        <p:nvSpPr>
          <p:cNvPr id="7" name="Slide Number Placeholder 6"/>
          <p:cNvSpPr>
            <a:spLocks noGrp="1"/>
          </p:cNvSpPr>
          <p:nvPr>
            <p:ph type="sldNum" sz="quarter" idx="12"/>
          </p:nvPr>
        </p:nvSpPr>
        <p:spPr/>
        <p:txBody>
          <a:bodyPr/>
          <a:lstStyle/>
          <a:p>
            <a:pPr>
              <a:defRPr/>
            </a:pPr>
            <a:fld id="{7A8E69C8-64FC-42AE-B782-4EF24D707C44}" type="slidenum">
              <a:rPr lang="en-US" smtClean="0"/>
              <a:pPr>
                <a:defRPr/>
              </a:pPr>
              <a:t>38</a:t>
            </a:fld>
            <a:endParaRPr lang="en-US"/>
          </a:p>
        </p:txBody>
      </p:sp>
      <p:sp>
        <p:nvSpPr>
          <p:cNvPr id="8" name="Footer Placeholder 7"/>
          <p:cNvSpPr>
            <a:spLocks noGrp="1"/>
          </p:cNvSpPr>
          <p:nvPr>
            <p:ph type="ftr" sz="quarter" idx="11"/>
          </p:nvPr>
        </p:nvSpPr>
        <p:spPr/>
        <p:txBody>
          <a:bodyPr/>
          <a:lstStyle/>
          <a:p>
            <a:pPr>
              <a:defRPr/>
            </a:pPr>
            <a:r>
              <a:rPr lang="en-US" smtClean="0"/>
              <a:t>Lecture 10</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CA" dirty="0" smtClean="0"/>
              <a:t>The Money Supply with both Currency and Deposits</a:t>
            </a:r>
            <a:endParaRPr lang="en-CA" dirty="0"/>
          </a:p>
        </p:txBody>
      </p:sp>
      <p:sp>
        <p:nvSpPr>
          <p:cNvPr id="3" name="Content Placeholder 2"/>
          <p:cNvSpPr>
            <a:spLocks noGrp="1"/>
          </p:cNvSpPr>
          <p:nvPr>
            <p:ph idx="1"/>
          </p:nvPr>
        </p:nvSpPr>
        <p:spPr/>
        <p:txBody>
          <a:bodyPr/>
          <a:lstStyle/>
          <a:p>
            <a:pPr eaLnBrk="1" hangingPunct="1"/>
            <a:r>
              <a:rPr lang="en-CA" sz="2400" smtClean="0"/>
              <a:t>Example: the money supply at Christmas</a:t>
            </a:r>
          </a:p>
          <a:p>
            <a:pPr lvl="1" eaLnBrk="1" hangingPunct="1"/>
            <a:r>
              <a:rPr lang="en-CA" sz="2000" smtClean="0"/>
              <a:t>Initially bank reserves are 500, the amount of currency held by the public is 500, and the desired reserve-deposit ratio in the banking system is 0.2.</a:t>
            </a:r>
          </a:p>
          <a:p>
            <a:pPr lvl="1" eaLnBrk="1" hangingPunct="1"/>
            <a:r>
              <a:rPr lang="en-CA" sz="2000" smtClean="0"/>
              <a:t>Money supply = 500 + (500/0.2) = 3000</a:t>
            </a:r>
          </a:p>
          <a:p>
            <a:pPr lvl="1" eaLnBrk="1" hangingPunct="1"/>
            <a:r>
              <a:rPr lang="en-CA" sz="2000" smtClean="0"/>
              <a:t>Because of Christmas shopping needs, the public increases its currency holdings to 600 by withdrawing 100 from commercial banks</a:t>
            </a:r>
          </a:p>
          <a:p>
            <a:pPr lvl="1" eaLnBrk="1" hangingPunct="1"/>
            <a:r>
              <a:rPr lang="en-CA" sz="2000" smtClean="0"/>
              <a:t>Money supply = 600 +(400/0.2) = 2600</a:t>
            </a:r>
          </a:p>
          <a:p>
            <a:pPr eaLnBrk="1" hangingPunct="1"/>
            <a:r>
              <a:rPr lang="en-CA" sz="2400" smtClean="0"/>
              <a:t>When the public withdraws cash from the banks, the overall money supply declines significantly.</a:t>
            </a:r>
          </a:p>
          <a:p>
            <a:pPr lvl="1" eaLnBrk="1" hangingPunct="1"/>
            <a:endParaRPr lang="en-CA" sz="2000" smtClean="0"/>
          </a:p>
        </p:txBody>
      </p:sp>
      <p:sp>
        <p:nvSpPr>
          <p:cNvPr id="7" name="Slide Number Placeholder 6"/>
          <p:cNvSpPr>
            <a:spLocks noGrp="1"/>
          </p:cNvSpPr>
          <p:nvPr>
            <p:ph type="sldNum" sz="quarter" idx="12"/>
          </p:nvPr>
        </p:nvSpPr>
        <p:spPr/>
        <p:txBody>
          <a:bodyPr/>
          <a:lstStyle/>
          <a:p>
            <a:pPr>
              <a:defRPr/>
            </a:pPr>
            <a:fld id="{94CDBD18-E5CD-40E8-A0B1-0277990CD6E6}" type="slidenum">
              <a:rPr lang="en-US" smtClean="0"/>
              <a:pPr>
                <a:defRPr/>
              </a:pPr>
              <a:t>39</a:t>
            </a:fld>
            <a:endParaRPr lang="en-US"/>
          </a:p>
        </p:txBody>
      </p:sp>
      <p:sp>
        <p:nvSpPr>
          <p:cNvPr id="8" name="Footer Placeholder 7"/>
          <p:cNvSpPr>
            <a:spLocks noGrp="1"/>
          </p:cNvSpPr>
          <p:nvPr>
            <p:ph type="ftr" sz="quarter" idx="11"/>
          </p:nvPr>
        </p:nvSpPr>
        <p:spPr/>
        <p:txBody>
          <a:bodyPr/>
          <a:lstStyle/>
          <a:p>
            <a:pPr>
              <a:defRPr/>
            </a:pPr>
            <a:r>
              <a:rPr lang="en-US" smtClean="0"/>
              <a:t>Lecture 10</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pPr eaLnBrk="1" fontAlgn="auto" hangingPunct="1">
              <a:spcAft>
                <a:spcPts val="0"/>
              </a:spcAft>
              <a:defRPr/>
            </a:pPr>
            <a:r>
              <a:rPr lang="en-US" sz="3600">
                <a:solidFill>
                  <a:schemeClr val="accent1">
                    <a:satMod val="150000"/>
                  </a:schemeClr>
                </a:solidFill>
              </a:rPr>
              <a:t>How Banks Create Money</a:t>
            </a:r>
          </a:p>
        </p:txBody>
      </p:sp>
      <p:sp>
        <p:nvSpPr>
          <p:cNvPr id="168963" name="Rectangle 3"/>
          <p:cNvSpPr>
            <a:spLocks noGrp="1" noChangeArrowheads="1"/>
          </p:cNvSpPr>
          <p:nvPr>
            <p:ph type="body" sz="half" idx="1"/>
          </p:nvPr>
        </p:nvSpPr>
        <p:spPr>
          <a:xfrm>
            <a:off x="539750" y="1700213"/>
            <a:ext cx="7772400" cy="4537075"/>
          </a:xfrm>
        </p:spPr>
        <p:txBody>
          <a:bodyPr/>
          <a:lstStyle/>
          <a:p>
            <a:pPr marL="609600" indent="-609600" eaLnBrk="1" hangingPunct="1"/>
            <a:r>
              <a:rPr lang="en-US" sz="2800" smtClean="0"/>
              <a:t>Two key conditions</a:t>
            </a:r>
          </a:p>
          <a:p>
            <a:pPr marL="990600" lvl="1" indent="-533400" eaLnBrk="1" hangingPunct="1">
              <a:buFontTx/>
              <a:buAutoNum type="arabicPeriod"/>
            </a:pPr>
            <a:r>
              <a:rPr lang="en-US" sz="2400" smtClean="0"/>
              <a:t>The public is willing to hold and use bank deposit as money.</a:t>
            </a:r>
          </a:p>
          <a:p>
            <a:pPr marL="990600" lvl="1" indent="-533400" eaLnBrk="1" hangingPunct="1"/>
            <a:r>
              <a:rPr lang="en-US" sz="2400" smtClean="0"/>
              <a:t>Currency ratio</a:t>
            </a:r>
          </a:p>
          <a:p>
            <a:pPr marL="990600" lvl="1" indent="-533400" eaLnBrk="1" hangingPunct="1"/>
            <a:endParaRPr lang="en-US" sz="2400" smtClean="0"/>
          </a:p>
          <a:p>
            <a:pPr marL="990600" lvl="1" indent="-533400" eaLnBrk="1" hangingPunct="1"/>
            <a:endParaRPr lang="en-US" sz="2400" smtClean="0"/>
          </a:p>
          <a:p>
            <a:pPr marL="990600" lvl="1" indent="-533400" eaLnBrk="1" hangingPunct="1">
              <a:buFontTx/>
              <a:buAutoNum type="arabicPeriod" startAt="2"/>
            </a:pPr>
            <a:r>
              <a:rPr lang="en-US" sz="2400" smtClean="0"/>
              <a:t>The banks are willing to operate with cash reserves equal to some small fraction of their deposit liabilities.</a:t>
            </a:r>
          </a:p>
          <a:p>
            <a:pPr marL="990600" lvl="1" indent="-533400" eaLnBrk="1" hangingPunct="1"/>
            <a:r>
              <a:rPr lang="en-US" sz="2400" smtClean="0"/>
              <a:t>Reserve Ratio </a:t>
            </a:r>
          </a:p>
          <a:p>
            <a:pPr marL="990600" lvl="1" indent="-533400" eaLnBrk="1" hangingPunct="1"/>
            <a:endParaRPr lang="en-US" sz="2400" smtClean="0"/>
          </a:p>
        </p:txBody>
      </p:sp>
      <p:graphicFrame>
        <p:nvGraphicFramePr>
          <p:cNvPr id="168964" name="Object 4"/>
          <p:cNvGraphicFramePr>
            <a:graphicFrameLocks noChangeAspect="1"/>
          </p:cNvGraphicFramePr>
          <p:nvPr>
            <p:ph sz="quarter" idx="2"/>
          </p:nvPr>
        </p:nvGraphicFramePr>
        <p:xfrm>
          <a:off x="2876550" y="3533775"/>
          <a:ext cx="2873375" cy="735013"/>
        </p:xfrm>
        <a:graphic>
          <a:graphicData uri="http://schemas.openxmlformats.org/presentationml/2006/ole">
            <p:oleObj spid="_x0000_s1026" name="Equation" r:id="rId4" imgW="1638000" imgH="419040" progId="Equation.3">
              <p:embed/>
            </p:oleObj>
          </a:graphicData>
        </a:graphic>
      </p:graphicFrame>
      <p:graphicFrame>
        <p:nvGraphicFramePr>
          <p:cNvPr id="168965" name="Object 5"/>
          <p:cNvGraphicFramePr>
            <a:graphicFrameLocks noChangeAspect="1"/>
          </p:cNvGraphicFramePr>
          <p:nvPr>
            <p:ph sz="quarter" idx="3"/>
          </p:nvPr>
        </p:nvGraphicFramePr>
        <p:xfrm>
          <a:off x="4076700" y="5445125"/>
          <a:ext cx="2368550" cy="730250"/>
        </p:xfrm>
        <a:graphic>
          <a:graphicData uri="http://schemas.openxmlformats.org/presentationml/2006/ole">
            <p:oleObj spid="_x0000_s1027" name="Equation" r:id="rId5" imgW="1358640" imgH="419040" progId="Equation.3">
              <p:embed/>
            </p:oleObj>
          </a:graphicData>
        </a:graphic>
      </p:graphicFrame>
      <p:sp>
        <p:nvSpPr>
          <p:cNvPr id="9" name="Slide Number Placeholder 8"/>
          <p:cNvSpPr>
            <a:spLocks noGrp="1"/>
          </p:cNvSpPr>
          <p:nvPr>
            <p:ph type="sldNum" sz="quarter" idx="12"/>
          </p:nvPr>
        </p:nvSpPr>
        <p:spPr/>
        <p:txBody>
          <a:bodyPr/>
          <a:lstStyle/>
          <a:p>
            <a:pPr>
              <a:defRPr/>
            </a:pPr>
            <a:fld id="{51CEEF2C-1C28-4598-BD61-3BC8C2300B9D}" type="slidenum">
              <a:rPr lang="en-US" smtClean="0"/>
              <a:pPr>
                <a:defRPr/>
              </a:pPr>
              <a:t>40</a:t>
            </a:fld>
            <a:endParaRPr lang="en-US"/>
          </a:p>
        </p:txBody>
      </p:sp>
      <p:sp>
        <p:nvSpPr>
          <p:cNvPr id="10" name="Footer Placeholder 9"/>
          <p:cNvSpPr>
            <a:spLocks noGrp="1"/>
          </p:cNvSpPr>
          <p:nvPr>
            <p:ph type="ftr" sz="quarter" idx="11"/>
          </p:nvPr>
        </p:nvSpPr>
        <p:spPr/>
        <p:txBody>
          <a:bodyPr/>
          <a:lstStyle/>
          <a:p>
            <a:pPr>
              <a:defRPr/>
            </a:pPr>
            <a:r>
              <a:rPr lang="en-US" smtClean="0"/>
              <a:t>Lecture 10</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68963">
                                            <p:txEl>
                                              <p:pRg st="0" end="0"/>
                                            </p:txEl>
                                          </p:spTgt>
                                        </p:tgtEl>
                                        <p:attrNameLst>
                                          <p:attrName>style.visibility</p:attrName>
                                        </p:attrNameLst>
                                      </p:cBhvr>
                                      <p:to>
                                        <p:strVal val="visible"/>
                                      </p:to>
                                    </p:set>
                                    <p:animEffect transition="in" filter="wipe(up)">
                                      <p:cBhvr>
                                        <p:cTn id="7" dur="500"/>
                                        <p:tgtEl>
                                          <p:spTgt spid="1689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68963">
                                            <p:txEl>
                                              <p:pRg st="1" end="1"/>
                                            </p:txEl>
                                          </p:spTgt>
                                        </p:tgtEl>
                                        <p:attrNameLst>
                                          <p:attrName>style.visibility</p:attrName>
                                        </p:attrNameLst>
                                      </p:cBhvr>
                                      <p:to>
                                        <p:strVal val="visible"/>
                                      </p:to>
                                    </p:set>
                                    <p:animEffect transition="in" filter="wipe(up)">
                                      <p:cBhvr>
                                        <p:cTn id="12" dur="500"/>
                                        <p:tgtEl>
                                          <p:spTgt spid="16896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68963">
                                            <p:txEl>
                                              <p:pRg st="2" end="2"/>
                                            </p:txEl>
                                          </p:spTgt>
                                        </p:tgtEl>
                                        <p:attrNameLst>
                                          <p:attrName>style.visibility</p:attrName>
                                        </p:attrNameLst>
                                      </p:cBhvr>
                                      <p:to>
                                        <p:strVal val="visible"/>
                                      </p:to>
                                    </p:set>
                                    <p:animEffect transition="in" filter="wipe(up)">
                                      <p:cBhvr>
                                        <p:cTn id="17" dur="500"/>
                                        <p:tgtEl>
                                          <p:spTgt spid="16896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6896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68963">
                                            <p:txEl>
                                              <p:pRg st="5" end="5"/>
                                            </p:txEl>
                                          </p:spTgt>
                                        </p:tgtEl>
                                        <p:attrNameLst>
                                          <p:attrName>style.visibility</p:attrName>
                                        </p:attrNameLst>
                                      </p:cBhvr>
                                      <p:to>
                                        <p:strVal val="visible"/>
                                      </p:to>
                                    </p:set>
                                    <p:animEffect transition="in" filter="wipe(up)">
                                      <p:cBhvr>
                                        <p:cTn id="26" dur="500"/>
                                        <p:tgtEl>
                                          <p:spTgt spid="16896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168963">
                                            <p:txEl>
                                              <p:pRg st="6" end="6"/>
                                            </p:txEl>
                                          </p:spTgt>
                                        </p:tgtEl>
                                        <p:attrNameLst>
                                          <p:attrName>style.visibility</p:attrName>
                                        </p:attrNameLst>
                                      </p:cBhvr>
                                      <p:to>
                                        <p:strVal val="visible"/>
                                      </p:to>
                                    </p:set>
                                    <p:animEffect transition="in" filter="wipe(up)">
                                      <p:cBhvr>
                                        <p:cTn id="31" dur="500"/>
                                        <p:tgtEl>
                                          <p:spTgt spid="168963">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689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pPr eaLnBrk="1" fontAlgn="auto" hangingPunct="1">
              <a:spcAft>
                <a:spcPts val="0"/>
              </a:spcAft>
              <a:defRPr/>
            </a:pPr>
            <a:r>
              <a:rPr lang="en-US" sz="3200">
                <a:solidFill>
                  <a:schemeClr val="accent1">
                    <a:satMod val="150000"/>
                  </a:schemeClr>
                </a:solidFill>
              </a:rPr>
              <a:t>The Monetary Base and the Money Supply</a:t>
            </a:r>
          </a:p>
        </p:txBody>
      </p:sp>
      <p:sp>
        <p:nvSpPr>
          <p:cNvPr id="43011" name="AutoShape 3"/>
          <p:cNvSpPr>
            <a:spLocks noChangeArrowheads="1"/>
          </p:cNvSpPr>
          <p:nvPr/>
        </p:nvSpPr>
        <p:spPr bwMode="auto">
          <a:xfrm rot="10800000">
            <a:off x="1116013" y="2565400"/>
            <a:ext cx="6983412" cy="3024188"/>
          </a:xfrm>
          <a:custGeom>
            <a:avLst/>
            <a:gdLst>
              <a:gd name="T0" fmla="*/ 1975556751 w 21600"/>
              <a:gd name="T1" fmla="*/ 211706314 h 21600"/>
              <a:gd name="T2" fmla="*/ 1128889803 w 21600"/>
              <a:gd name="T3" fmla="*/ 423412629 h 21600"/>
              <a:gd name="T4" fmla="*/ 282222612 w 21600"/>
              <a:gd name="T5" fmla="*/ 211706314 h 21600"/>
              <a:gd name="T6" fmla="*/ 1128889803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DDDDDD">
              <a:alpha val="70195"/>
            </a:srgbClr>
          </a:solidFill>
          <a:ln w="12700">
            <a:solidFill>
              <a:schemeClr val="tx1"/>
            </a:solidFill>
            <a:prstDash val="dash"/>
            <a:miter lim="800000"/>
            <a:headEnd/>
            <a:tailEnd/>
          </a:ln>
        </p:spPr>
        <p:txBody>
          <a:bodyPr wrap="none" anchor="ctr"/>
          <a:lstStyle/>
          <a:p>
            <a:endParaRPr lang="en-CA"/>
          </a:p>
        </p:txBody>
      </p:sp>
      <p:sp>
        <p:nvSpPr>
          <p:cNvPr id="167940" name="Text Box 4"/>
          <p:cNvSpPr txBox="1">
            <a:spLocks noChangeArrowheads="1"/>
          </p:cNvSpPr>
          <p:nvPr/>
        </p:nvSpPr>
        <p:spPr bwMode="auto">
          <a:xfrm>
            <a:off x="3492500" y="2133600"/>
            <a:ext cx="2519363" cy="457200"/>
          </a:xfrm>
          <a:prstGeom prst="rect">
            <a:avLst/>
          </a:prstGeom>
          <a:noFill/>
          <a:ln w="9525">
            <a:noFill/>
            <a:miter lim="800000"/>
            <a:headEnd/>
            <a:tailEnd/>
          </a:ln>
        </p:spPr>
        <p:txBody>
          <a:bodyPr>
            <a:spAutoFit/>
          </a:bodyPr>
          <a:lstStyle/>
          <a:p>
            <a:pPr eaLnBrk="1" hangingPunct="1">
              <a:spcBef>
                <a:spcPct val="50000"/>
              </a:spcBef>
            </a:pPr>
            <a:r>
              <a:rPr lang="en-US" sz="2400">
                <a:latin typeface="Arial" charset="0"/>
              </a:rPr>
              <a:t>Monetary Base</a:t>
            </a:r>
          </a:p>
        </p:txBody>
      </p:sp>
      <p:sp>
        <p:nvSpPr>
          <p:cNvPr id="167941" name="Line 5"/>
          <p:cNvSpPr>
            <a:spLocks noChangeShapeType="1"/>
          </p:cNvSpPr>
          <p:nvPr/>
        </p:nvSpPr>
        <p:spPr bwMode="auto">
          <a:xfrm flipH="1">
            <a:off x="2916238" y="2349500"/>
            <a:ext cx="503237" cy="0"/>
          </a:xfrm>
          <a:prstGeom prst="line">
            <a:avLst/>
          </a:prstGeom>
          <a:noFill/>
          <a:ln w="38100">
            <a:solidFill>
              <a:schemeClr val="accent6"/>
            </a:solidFill>
            <a:round/>
            <a:headEnd/>
            <a:tailEnd type="triangle" w="med" len="med"/>
          </a:ln>
          <a:effectLst/>
        </p:spPr>
        <p:txBody>
          <a:bodyPr/>
          <a:lstStyle/>
          <a:p>
            <a:pPr>
              <a:defRPr/>
            </a:pPr>
            <a:endParaRPr lang="en-CA">
              <a:latin typeface="Tahoma" charset="0"/>
            </a:endParaRPr>
          </a:p>
        </p:txBody>
      </p:sp>
      <p:sp>
        <p:nvSpPr>
          <p:cNvPr id="167942" name="Line 6"/>
          <p:cNvSpPr>
            <a:spLocks noChangeShapeType="1"/>
          </p:cNvSpPr>
          <p:nvPr/>
        </p:nvSpPr>
        <p:spPr bwMode="auto">
          <a:xfrm flipH="1">
            <a:off x="5724525" y="2349500"/>
            <a:ext cx="503238" cy="0"/>
          </a:xfrm>
          <a:prstGeom prst="line">
            <a:avLst/>
          </a:prstGeom>
          <a:noFill/>
          <a:ln w="38100">
            <a:solidFill>
              <a:schemeClr val="accent6"/>
            </a:solidFill>
            <a:round/>
            <a:headEnd type="triangle" w="med" len="med"/>
            <a:tailEnd/>
          </a:ln>
          <a:effectLst/>
        </p:spPr>
        <p:txBody>
          <a:bodyPr/>
          <a:lstStyle/>
          <a:p>
            <a:pPr>
              <a:defRPr/>
            </a:pPr>
            <a:endParaRPr lang="en-CA">
              <a:latin typeface="Tahoma" charset="0"/>
            </a:endParaRPr>
          </a:p>
        </p:txBody>
      </p:sp>
      <p:sp>
        <p:nvSpPr>
          <p:cNvPr id="167943" name="Text Box 7"/>
          <p:cNvSpPr txBox="1">
            <a:spLocks noChangeArrowheads="1"/>
          </p:cNvSpPr>
          <p:nvPr/>
        </p:nvSpPr>
        <p:spPr bwMode="auto">
          <a:xfrm>
            <a:off x="3419475" y="5734050"/>
            <a:ext cx="2519363" cy="457200"/>
          </a:xfrm>
          <a:prstGeom prst="rect">
            <a:avLst/>
          </a:prstGeom>
          <a:noFill/>
          <a:ln w="9525">
            <a:noFill/>
            <a:miter lim="800000"/>
            <a:headEnd/>
            <a:tailEnd/>
          </a:ln>
        </p:spPr>
        <p:txBody>
          <a:bodyPr>
            <a:spAutoFit/>
          </a:bodyPr>
          <a:lstStyle/>
          <a:p>
            <a:pPr eaLnBrk="1" hangingPunct="1">
              <a:spcBef>
                <a:spcPct val="50000"/>
              </a:spcBef>
            </a:pPr>
            <a:r>
              <a:rPr lang="en-US" sz="2400">
                <a:latin typeface="Arial" charset="0"/>
              </a:rPr>
              <a:t>Money Supply</a:t>
            </a:r>
          </a:p>
        </p:txBody>
      </p:sp>
      <p:sp>
        <p:nvSpPr>
          <p:cNvPr id="167944" name="Line 8"/>
          <p:cNvSpPr>
            <a:spLocks noChangeShapeType="1"/>
          </p:cNvSpPr>
          <p:nvPr/>
        </p:nvSpPr>
        <p:spPr bwMode="auto">
          <a:xfrm flipH="1">
            <a:off x="1187450" y="5949950"/>
            <a:ext cx="2159000" cy="0"/>
          </a:xfrm>
          <a:prstGeom prst="line">
            <a:avLst/>
          </a:prstGeom>
          <a:noFill/>
          <a:ln w="38100">
            <a:solidFill>
              <a:schemeClr val="accent6"/>
            </a:solidFill>
            <a:round/>
            <a:headEnd/>
            <a:tailEnd type="triangle" w="med" len="med"/>
          </a:ln>
          <a:effectLst/>
        </p:spPr>
        <p:txBody>
          <a:bodyPr/>
          <a:lstStyle/>
          <a:p>
            <a:pPr>
              <a:defRPr/>
            </a:pPr>
            <a:endParaRPr lang="en-CA">
              <a:latin typeface="Tahoma" charset="0"/>
            </a:endParaRPr>
          </a:p>
        </p:txBody>
      </p:sp>
      <p:sp>
        <p:nvSpPr>
          <p:cNvPr id="167945" name="Line 9"/>
          <p:cNvSpPr>
            <a:spLocks noChangeShapeType="1"/>
          </p:cNvSpPr>
          <p:nvPr/>
        </p:nvSpPr>
        <p:spPr bwMode="auto">
          <a:xfrm flipH="1">
            <a:off x="5580063" y="6021388"/>
            <a:ext cx="2590800" cy="0"/>
          </a:xfrm>
          <a:prstGeom prst="line">
            <a:avLst/>
          </a:prstGeom>
          <a:noFill/>
          <a:ln w="38100">
            <a:solidFill>
              <a:schemeClr val="accent6"/>
            </a:solidFill>
            <a:round/>
            <a:headEnd type="triangle" w="med" len="med"/>
            <a:tailEnd/>
          </a:ln>
          <a:effectLst/>
        </p:spPr>
        <p:txBody>
          <a:bodyPr/>
          <a:lstStyle/>
          <a:p>
            <a:pPr>
              <a:defRPr/>
            </a:pPr>
            <a:endParaRPr lang="en-CA">
              <a:latin typeface="Tahoma" charset="0"/>
            </a:endParaRPr>
          </a:p>
        </p:txBody>
      </p:sp>
      <p:sp>
        <p:nvSpPr>
          <p:cNvPr id="167946" name="Text Box 10"/>
          <p:cNvSpPr txBox="1">
            <a:spLocks noChangeArrowheads="1"/>
          </p:cNvSpPr>
          <p:nvPr/>
        </p:nvSpPr>
        <p:spPr bwMode="auto">
          <a:xfrm>
            <a:off x="4500563" y="5013325"/>
            <a:ext cx="2519362" cy="457200"/>
          </a:xfrm>
          <a:prstGeom prst="rect">
            <a:avLst/>
          </a:prstGeom>
          <a:noFill/>
          <a:ln w="9525">
            <a:noFill/>
            <a:miter lim="800000"/>
            <a:headEnd/>
            <a:tailEnd/>
          </a:ln>
        </p:spPr>
        <p:txBody>
          <a:bodyPr>
            <a:spAutoFit/>
          </a:bodyPr>
          <a:lstStyle/>
          <a:p>
            <a:pPr eaLnBrk="1" hangingPunct="1">
              <a:spcBef>
                <a:spcPct val="50000"/>
              </a:spcBef>
            </a:pPr>
            <a:r>
              <a:rPr lang="en-US" sz="2400">
                <a:latin typeface="Arial" charset="0"/>
              </a:rPr>
              <a:t>Bank Deposits</a:t>
            </a:r>
          </a:p>
        </p:txBody>
      </p:sp>
      <p:sp>
        <p:nvSpPr>
          <p:cNvPr id="167947" name="Line 11"/>
          <p:cNvSpPr>
            <a:spLocks noChangeShapeType="1"/>
          </p:cNvSpPr>
          <p:nvPr/>
        </p:nvSpPr>
        <p:spPr bwMode="auto">
          <a:xfrm flipH="1">
            <a:off x="3203575" y="5229225"/>
            <a:ext cx="1295400" cy="0"/>
          </a:xfrm>
          <a:prstGeom prst="line">
            <a:avLst/>
          </a:prstGeom>
          <a:noFill/>
          <a:ln w="38100">
            <a:solidFill>
              <a:schemeClr val="tx1"/>
            </a:solidFill>
            <a:round/>
            <a:headEnd/>
            <a:tailEnd type="triangle" w="med" len="med"/>
          </a:ln>
        </p:spPr>
        <p:txBody>
          <a:bodyPr/>
          <a:lstStyle/>
          <a:p>
            <a:endParaRPr lang="en-CA"/>
          </a:p>
        </p:txBody>
      </p:sp>
      <p:sp>
        <p:nvSpPr>
          <p:cNvPr id="167948" name="Line 12"/>
          <p:cNvSpPr>
            <a:spLocks noChangeShapeType="1"/>
          </p:cNvSpPr>
          <p:nvPr/>
        </p:nvSpPr>
        <p:spPr bwMode="auto">
          <a:xfrm flipH="1">
            <a:off x="6659563" y="5229225"/>
            <a:ext cx="1079500" cy="0"/>
          </a:xfrm>
          <a:prstGeom prst="line">
            <a:avLst/>
          </a:prstGeom>
          <a:noFill/>
          <a:ln w="38100">
            <a:solidFill>
              <a:schemeClr val="tx1"/>
            </a:solidFill>
            <a:round/>
            <a:headEnd type="triangle" w="med" len="med"/>
            <a:tailEnd/>
          </a:ln>
        </p:spPr>
        <p:txBody>
          <a:bodyPr/>
          <a:lstStyle/>
          <a:p>
            <a:endParaRPr lang="en-CA"/>
          </a:p>
        </p:txBody>
      </p:sp>
      <p:sp>
        <p:nvSpPr>
          <p:cNvPr id="167949" name="Line 13"/>
          <p:cNvSpPr>
            <a:spLocks noChangeShapeType="1"/>
          </p:cNvSpPr>
          <p:nvPr/>
        </p:nvSpPr>
        <p:spPr bwMode="auto">
          <a:xfrm flipH="1">
            <a:off x="2843213" y="2565400"/>
            <a:ext cx="1582737" cy="3024188"/>
          </a:xfrm>
          <a:prstGeom prst="line">
            <a:avLst/>
          </a:prstGeom>
          <a:noFill/>
          <a:ln w="19050">
            <a:solidFill>
              <a:schemeClr val="tx1"/>
            </a:solidFill>
            <a:prstDash val="dash"/>
            <a:round/>
            <a:headEnd/>
            <a:tailEnd/>
          </a:ln>
        </p:spPr>
        <p:txBody>
          <a:bodyPr/>
          <a:lstStyle/>
          <a:p>
            <a:endParaRPr lang="en-CA"/>
          </a:p>
        </p:txBody>
      </p:sp>
      <p:sp>
        <p:nvSpPr>
          <p:cNvPr id="167950" name="Text Box 14"/>
          <p:cNvSpPr txBox="1">
            <a:spLocks noChangeArrowheads="1"/>
          </p:cNvSpPr>
          <p:nvPr/>
        </p:nvSpPr>
        <p:spPr bwMode="auto">
          <a:xfrm>
            <a:off x="4427538" y="3429000"/>
            <a:ext cx="2016125" cy="1006475"/>
          </a:xfrm>
          <a:prstGeom prst="rect">
            <a:avLst/>
          </a:prstGeom>
          <a:noFill/>
          <a:ln w="9525">
            <a:noFill/>
            <a:miter lim="800000"/>
            <a:headEnd/>
            <a:tailEnd/>
          </a:ln>
        </p:spPr>
        <p:txBody>
          <a:bodyPr>
            <a:spAutoFit/>
          </a:bodyPr>
          <a:lstStyle/>
          <a:p>
            <a:pPr eaLnBrk="1" hangingPunct="1">
              <a:spcBef>
                <a:spcPct val="50000"/>
              </a:spcBef>
            </a:pPr>
            <a:r>
              <a:rPr lang="en-US" sz="2000">
                <a:solidFill>
                  <a:srgbClr val="003366"/>
                </a:solidFill>
                <a:latin typeface="Arial" charset="0"/>
              </a:rPr>
              <a:t>Banks’ Cash Reserves                  R = rr X D</a:t>
            </a:r>
          </a:p>
        </p:txBody>
      </p:sp>
      <p:sp>
        <p:nvSpPr>
          <p:cNvPr id="167951" name="Text Box 15"/>
          <p:cNvSpPr txBox="1">
            <a:spLocks noChangeArrowheads="1"/>
          </p:cNvSpPr>
          <p:nvPr/>
        </p:nvSpPr>
        <p:spPr bwMode="auto">
          <a:xfrm>
            <a:off x="2195513" y="3500438"/>
            <a:ext cx="1584325" cy="1006475"/>
          </a:xfrm>
          <a:prstGeom prst="rect">
            <a:avLst/>
          </a:prstGeom>
          <a:noFill/>
          <a:ln w="9525">
            <a:noFill/>
            <a:miter lim="800000"/>
            <a:headEnd/>
            <a:tailEnd/>
          </a:ln>
        </p:spPr>
        <p:txBody>
          <a:bodyPr>
            <a:spAutoFit/>
          </a:bodyPr>
          <a:lstStyle/>
          <a:p>
            <a:pPr eaLnBrk="1" hangingPunct="1">
              <a:spcBef>
                <a:spcPct val="50000"/>
              </a:spcBef>
            </a:pPr>
            <a:r>
              <a:rPr lang="en-US" sz="2000">
                <a:solidFill>
                  <a:srgbClr val="800000"/>
                </a:solidFill>
                <a:latin typeface="Arial" charset="0"/>
              </a:rPr>
              <a:t>Cash in Circulation                  C = cr X D</a:t>
            </a:r>
          </a:p>
        </p:txBody>
      </p:sp>
      <p:sp>
        <p:nvSpPr>
          <p:cNvPr id="19" name="Slide Number Placeholder 18"/>
          <p:cNvSpPr>
            <a:spLocks noGrp="1"/>
          </p:cNvSpPr>
          <p:nvPr>
            <p:ph type="sldNum" sz="quarter" idx="12"/>
          </p:nvPr>
        </p:nvSpPr>
        <p:spPr/>
        <p:txBody>
          <a:bodyPr/>
          <a:lstStyle/>
          <a:p>
            <a:pPr>
              <a:defRPr/>
            </a:pPr>
            <a:fld id="{14C26747-E5CE-4096-85F6-E61A8370030C}" type="slidenum">
              <a:rPr lang="en-US"/>
              <a:pPr>
                <a:defRPr/>
              </a:pPr>
              <a:t>41</a:t>
            </a:fld>
            <a:endParaRPr lang="en-US"/>
          </a:p>
        </p:txBody>
      </p:sp>
      <p:sp>
        <p:nvSpPr>
          <p:cNvPr id="20" name="Footer Placeholder 19"/>
          <p:cNvSpPr>
            <a:spLocks noGrp="1"/>
          </p:cNvSpPr>
          <p:nvPr>
            <p:ph type="ftr" sz="quarter" idx="11"/>
          </p:nvPr>
        </p:nvSpPr>
        <p:spPr/>
        <p:txBody>
          <a:bodyPr/>
          <a:lstStyle/>
          <a:p>
            <a:pPr>
              <a:defRPr/>
            </a:pPr>
            <a:r>
              <a:rPr lang="en-US" smtClean="0"/>
              <a:t>Lecture 10</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7941"/>
                                        </p:tgtEl>
                                        <p:attrNameLst>
                                          <p:attrName>style.visibility</p:attrName>
                                        </p:attrNameLst>
                                      </p:cBhvr>
                                      <p:to>
                                        <p:strVal val="visible"/>
                                      </p:to>
                                    </p:set>
                                    <p:animEffect transition="in" filter="wipe(left)">
                                      <p:cBhvr>
                                        <p:cTn id="7" dur="500"/>
                                        <p:tgtEl>
                                          <p:spTgt spid="1679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7940"/>
                                        </p:tgtEl>
                                        <p:attrNameLst>
                                          <p:attrName>style.visibility</p:attrName>
                                        </p:attrNameLst>
                                      </p:cBhvr>
                                      <p:to>
                                        <p:strVal val="visible"/>
                                      </p:to>
                                    </p:set>
                                    <p:animEffect transition="in" filter="wipe(left)">
                                      <p:cBhvr>
                                        <p:cTn id="11" dur="500"/>
                                        <p:tgtEl>
                                          <p:spTgt spid="167940"/>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67942"/>
                                        </p:tgtEl>
                                        <p:attrNameLst>
                                          <p:attrName>style.visibility</p:attrName>
                                        </p:attrNameLst>
                                      </p:cBhvr>
                                      <p:to>
                                        <p:strVal val="visible"/>
                                      </p:to>
                                    </p:set>
                                    <p:animEffect transition="in" filter="wipe(left)">
                                      <p:cBhvr>
                                        <p:cTn id="15" dur="500"/>
                                        <p:tgtEl>
                                          <p:spTgt spid="16794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67944"/>
                                        </p:tgtEl>
                                        <p:attrNameLst>
                                          <p:attrName>style.visibility</p:attrName>
                                        </p:attrNameLst>
                                      </p:cBhvr>
                                      <p:to>
                                        <p:strVal val="visible"/>
                                      </p:to>
                                    </p:set>
                                    <p:animEffect transition="in" filter="wipe(left)">
                                      <p:cBhvr>
                                        <p:cTn id="20" dur="500"/>
                                        <p:tgtEl>
                                          <p:spTgt spid="167944"/>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67943"/>
                                        </p:tgtEl>
                                        <p:attrNameLst>
                                          <p:attrName>style.visibility</p:attrName>
                                        </p:attrNameLst>
                                      </p:cBhvr>
                                      <p:to>
                                        <p:strVal val="visible"/>
                                      </p:to>
                                    </p:set>
                                    <p:animEffect transition="in" filter="wipe(left)">
                                      <p:cBhvr>
                                        <p:cTn id="24" dur="500"/>
                                        <p:tgtEl>
                                          <p:spTgt spid="167943"/>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167945"/>
                                        </p:tgtEl>
                                        <p:attrNameLst>
                                          <p:attrName>style.visibility</p:attrName>
                                        </p:attrNameLst>
                                      </p:cBhvr>
                                      <p:to>
                                        <p:strVal val="visible"/>
                                      </p:to>
                                    </p:set>
                                    <p:animEffect transition="in" filter="wipe(left)">
                                      <p:cBhvr>
                                        <p:cTn id="28" dur="500"/>
                                        <p:tgtEl>
                                          <p:spTgt spid="167945"/>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mph" presetSubtype="0" fill="hold" grpId="0" nodeType="clickEffect">
                                  <p:stCondLst>
                                    <p:cond delay="0"/>
                                  </p:stCondLst>
                                  <p:childTnLst>
                                    <p:animEffect transition="out" filter="fade">
                                      <p:cBhvr>
                                        <p:cTn id="32" dur="500" tmFilter="0, 0; .2, .5; .8, .5; 1, 0"/>
                                        <p:tgtEl>
                                          <p:spTgt spid="167949"/>
                                        </p:tgtEl>
                                      </p:cBhvr>
                                    </p:animEffect>
                                    <p:animScale>
                                      <p:cBhvr>
                                        <p:cTn id="33" dur="250" autoRev="1" fill="hold"/>
                                        <p:tgtEl>
                                          <p:spTgt spid="167949"/>
                                        </p:tgtEl>
                                      </p:cBhvr>
                                      <p:by x="105000" y="105000"/>
                                    </p:animScale>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stCondLst>
                                    <p:cond delay="0"/>
                                  </p:stCondLst>
                                  <p:childTnLst>
                                    <p:set>
                                      <p:cBhvr>
                                        <p:cTn id="37" dur="1" fill="hold">
                                          <p:stCondLst>
                                            <p:cond delay="0"/>
                                          </p:stCondLst>
                                        </p:cTn>
                                        <p:tgtEl>
                                          <p:spTgt spid="167951"/>
                                        </p:tgtEl>
                                        <p:attrNameLst>
                                          <p:attrName>style.visibility</p:attrName>
                                        </p:attrNameLst>
                                      </p:cBhvr>
                                      <p:to>
                                        <p:strVal val="visible"/>
                                      </p:to>
                                    </p:set>
                                    <p:anim calcmode="lin" valueType="num">
                                      <p:cBhvr additive="base">
                                        <p:cTn id="38" dur="500" fill="hold"/>
                                        <p:tgtEl>
                                          <p:spTgt spid="167951"/>
                                        </p:tgtEl>
                                        <p:attrNameLst>
                                          <p:attrName>ppt_x</p:attrName>
                                        </p:attrNameLst>
                                      </p:cBhvr>
                                      <p:tavLst>
                                        <p:tav tm="0">
                                          <p:val>
                                            <p:strVal val="0-#ppt_w/2"/>
                                          </p:val>
                                        </p:tav>
                                        <p:tav tm="100000">
                                          <p:val>
                                            <p:strVal val="#ppt_x"/>
                                          </p:val>
                                        </p:tav>
                                      </p:tavLst>
                                    </p:anim>
                                    <p:anim calcmode="lin" valueType="num">
                                      <p:cBhvr additive="base">
                                        <p:cTn id="39" dur="500" fill="hold"/>
                                        <p:tgtEl>
                                          <p:spTgt spid="167951"/>
                                        </p:tgtEl>
                                        <p:attrNameLst>
                                          <p:attrName>ppt_y</p:attrName>
                                        </p:attrNameLst>
                                      </p:cBhvr>
                                      <p:tavLst>
                                        <p:tav tm="0">
                                          <p:val>
                                            <p:strVal val="#ppt_y"/>
                                          </p:val>
                                        </p:tav>
                                        <p:tav tm="100000">
                                          <p:val>
                                            <p:strVal val="#ppt_y"/>
                                          </p:val>
                                        </p:tav>
                                      </p:tavLst>
                                    </p:anim>
                                  </p:childTnLst>
                                </p:cTn>
                              </p:par>
                            </p:childTnLst>
                          </p:cTn>
                        </p:par>
                        <p:par>
                          <p:cTn id="40" fill="hold">
                            <p:stCondLst>
                              <p:cond delay="500"/>
                            </p:stCondLst>
                            <p:childTnLst>
                              <p:par>
                                <p:cTn id="41" presetID="2" presetClass="entr" presetSubtype="2" fill="hold" grpId="0" nodeType="afterEffect">
                                  <p:stCondLst>
                                    <p:cond delay="0"/>
                                  </p:stCondLst>
                                  <p:childTnLst>
                                    <p:set>
                                      <p:cBhvr>
                                        <p:cTn id="42" dur="1" fill="hold">
                                          <p:stCondLst>
                                            <p:cond delay="0"/>
                                          </p:stCondLst>
                                        </p:cTn>
                                        <p:tgtEl>
                                          <p:spTgt spid="167950"/>
                                        </p:tgtEl>
                                        <p:attrNameLst>
                                          <p:attrName>style.visibility</p:attrName>
                                        </p:attrNameLst>
                                      </p:cBhvr>
                                      <p:to>
                                        <p:strVal val="visible"/>
                                      </p:to>
                                    </p:set>
                                    <p:anim calcmode="lin" valueType="num">
                                      <p:cBhvr additive="base">
                                        <p:cTn id="43" dur="500" fill="hold"/>
                                        <p:tgtEl>
                                          <p:spTgt spid="167950"/>
                                        </p:tgtEl>
                                        <p:attrNameLst>
                                          <p:attrName>ppt_x</p:attrName>
                                        </p:attrNameLst>
                                      </p:cBhvr>
                                      <p:tavLst>
                                        <p:tav tm="0">
                                          <p:val>
                                            <p:strVal val="1+#ppt_w/2"/>
                                          </p:val>
                                        </p:tav>
                                        <p:tav tm="100000">
                                          <p:val>
                                            <p:strVal val="#ppt_x"/>
                                          </p:val>
                                        </p:tav>
                                      </p:tavLst>
                                    </p:anim>
                                    <p:anim calcmode="lin" valueType="num">
                                      <p:cBhvr additive="base">
                                        <p:cTn id="44" dur="500" fill="hold"/>
                                        <p:tgtEl>
                                          <p:spTgt spid="16795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167947"/>
                                        </p:tgtEl>
                                        <p:attrNameLst>
                                          <p:attrName>style.visibility</p:attrName>
                                        </p:attrNameLst>
                                      </p:cBhvr>
                                      <p:to>
                                        <p:strVal val="visible"/>
                                      </p:to>
                                    </p:set>
                                    <p:animEffect transition="in" filter="wipe(left)">
                                      <p:cBhvr>
                                        <p:cTn id="49" dur="500"/>
                                        <p:tgtEl>
                                          <p:spTgt spid="167947"/>
                                        </p:tgtEl>
                                      </p:cBhvr>
                                    </p:animEffect>
                                  </p:childTnLst>
                                </p:cTn>
                              </p:par>
                            </p:childTnLst>
                          </p:cTn>
                        </p:par>
                        <p:par>
                          <p:cTn id="50" fill="hold">
                            <p:stCondLst>
                              <p:cond delay="500"/>
                            </p:stCondLst>
                            <p:childTnLst>
                              <p:par>
                                <p:cTn id="51" presetID="22" presetClass="entr" presetSubtype="8" fill="hold" grpId="0" nodeType="afterEffect">
                                  <p:stCondLst>
                                    <p:cond delay="0"/>
                                  </p:stCondLst>
                                  <p:childTnLst>
                                    <p:set>
                                      <p:cBhvr>
                                        <p:cTn id="52" dur="1" fill="hold">
                                          <p:stCondLst>
                                            <p:cond delay="0"/>
                                          </p:stCondLst>
                                        </p:cTn>
                                        <p:tgtEl>
                                          <p:spTgt spid="167946"/>
                                        </p:tgtEl>
                                        <p:attrNameLst>
                                          <p:attrName>style.visibility</p:attrName>
                                        </p:attrNameLst>
                                      </p:cBhvr>
                                      <p:to>
                                        <p:strVal val="visible"/>
                                      </p:to>
                                    </p:set>
                                    <p:animEffect transition="in" filter="wipe(left)">
                                      <p:cBhvr>
                                        <p:cTn id="53" dur="500"/>
                                        <p:tgtEl>
                                          <p:spTgt spid="167946"/>
                                        </p:tgtEl>
                                      </p:cBhvr>
                                    </p:animEffect>
                                  </p:childTnLst>
                                </p:cTn>
                              </p:par>
                            </p:childTnLst>
                          </p:cTn>
                        </p:par>
                        <p:par>
                          <p:cTn id="54" fill="hold">
                            <p:stCondLst>
                              <p:cond delay="1000"/>
                            </p:stCondLst>
                            <p:childTnLst>
                              <p:par>
                                <p:cTn id="55" presetID="22" presetClass="entr" presetSubtype="8" fill="hold" grpId="0" nodeType="afterEffect">
                                  <p:stCondLst>
                                    <p:cond delay="0"/>
                                  </p:stCondLst>
                                  <p:childTnLst>
                                    <p:set>
                                      <p:cBhvr>
                                        <p:cTn id="56" dur="1" fill="hold">
                                          <p:stCondLst>
                                            <p:cond delay="0"/>
                                          </p:stCondLst>
                                        </p:cTn>
                                        <p:tgtEl>
                                          <p:spTgt spid="167948"/>
                                        </p:tgtEl>
                                        <p:attrNameLst>
                                          <p:attrName>style.visibility</p:attrName>
                                        </p:attrNameLst>
                                      </p:cBhvr>
                                      <p:to>
                                        <p:strVal val="visible"/>
                                      </p:to>
                                    </p:set>
                                    <p:animEffect transition="in" filter="wipe(left)">
                                      <p:cBhvr>
                                        <p:cTn id="57" dur="500"/>
                                        <p:tgtEl>
                                          <p:spTgt spid="1679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40" grpId="0"/>
      <p:bldP spid="167943" grpId="0"/>
      <p:bldP spid="167946" grpId="0"/>
      <p:bldP spid="167947" grpId="0" animBg="1"/>
      <p:bldP spid="167948" grpId="0" animBg="1"/>
      <p:bldP spid="167949" grpId="0" animBg="1"/>
      <p:bldP spid="167950" grpId="0"/>
      <p:bldP spid="16795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pPr eaLnBrk="1" fontAlgn="auto" hangingPunct="1">
              <a:spcAft>
                <a:spcPts val="0"/>
              </a:spcAft>
              <a:defRPr/>
            </a:pPr>
            <a:r>
              <a:rPr lang="en-US" sz="3600">
                <a:solidFill>
                  <a:schemeClr val="accent1">
                    <a:satMod val="150000"/>
                  </a:schemeClr>
                </a:solidFill>
              </a:rPr>
              <a:t>How Big is the Money Multiplier?</a:t>
            </a:r>
          </a:p>
        </p:txBody>
      </p:sp>
      <p:sp>
        <p:nvSpPr>
          <p:cNvPr id="166915" name="Rectangle 3"/>
          <p:cNvSpPr>
            <a:spLocks noGrp="1" noChangeArrowheads="1"/>
          </p:cNvSpPr>
          <p:nvPr>
            <p:ph type="body" sz="half" idx="1"/>
          </p:nvPr>
        </p:nvSpPr>
        <p:spPr>
          <a:xfrm>
            <a:off x="539750" y="1700213"/>
            <a:ext cx="8053388" cy="4537075"/>
          </a:xfrm>
        </p:spPr>
        <p:txBody>
          <a:bodyPr rtlCol="0">
            <a:normAutofit/>
          </a:bodyPr>
          <a:lstStyle/>
          <a:p>
            <a:pPr marL="609600" indent="-609600" eaLnBrk="1" fontAlgn="auto" hangingPunct="1">
              <a:lnSpc>
                <a:spcPct val="90000"/>
              </a:lnSpc>
              <a:spcBef>
                <a:spcPts val="0"/>
              </a:spcBef>
              <a:spcAft>
                <a:spcPts val="0"/>
              </a:spcAft>
              <a:buFont typeface="Wingdings 2"/>
              <a:buChar char=""/>
              <a:defRPr/>
            </a:pPr>
            <a:r>
              <a:rPr lang="en-US" sz="2400" dirty="0"/>
              <a:t>Example: Banks hold cash reserves of $4.3 billion against liquid savings and demand deposit of  $305.1 billion </a:t>
            </a:r>
            <a:r>
              <a:rPr lang="en-US" sz="2400" dirty="0">
                <a:sym typeface="Wingdings" pitchFamily="2" charset="2"/>
              </a:rPr>
              <a:t> </a:t>
            </a:r>
            <a:r>
              <a:rPr lang="en-US" sz="2400" i="1" dirty="0" err="1">
                <a:sym typeface="Wingdings" pitchFamily="2" charset="2"/>
              </a:rPr>
              <a:t>rr</a:t>
            </a:r>
            <a:r>
              <a:rPr lang="en-US" sz="2400" dirty="0">
                <a:sym typeface="Wingdings" pitchFamily="2" charset="2"/>
              </a:rPr>
              <a:t> = 4.3 / 305.1 = 1.4%</a:t>
            </a:r>
          </a:p>
          <a:p>
            <a:pPr marL="609600" indent="-609600" eaLnBrk="1" fontAlgn="auto" hangingPunct="1">
              <a:lnSpc>
                <a:spcPct val="90000"/>
              </a:lnSpc>
              <a:spcBef>
                <a:spcPts val="0"/>
              </a:spcBef>
              <a:spcAft>
                <a:spcPts val="0"/>
              </a:spcAft>
              <a:buFont typeface="Wingdings 2"/>
              <a:buChar char=""/>
              <a:defRPr/>
            </a:pPr>
            <a:r>
              <a:rPr lang="en-US" sz="2400" dirty="0"/>
              <a:t>Public holds cash balances of $38.7 billion</a:t>
            </a:r>
          </a:p>
          <a:p>
            <a:pPr marL="609600" indent="-609600" eaLnBrk="1" fontAlgn="auto" hangingPunct="1">
              <a:lnSpc>
                <a:spcPct val="90000"/>
              </a:lnSpc>
              <a:spcBef>
                <a:spcPts val="0"/>
              </a:spcBef>
              <a:spcAft>
                <a:spcPts val="0"/>
              </a:spcAft>
              <a:buFontTx/>
              <a:buNone/>
              <a:defRPr/>
            </a:pPr>
            <a:r>
              <a:rPr lang="en-US" sz="2400" dirty="0">
                <a:effectLst>
                  <a:outerShdw blurRad="38100" dist="38100" dir="2700000" algn="tl">
                    <a:srgbClr val="000000"/>
                  </a:outerShdw>
                </a:effectLst>
              </a:rPr>
              <a:t>	</a:t>
            </a:r>
            <a:r>
              <a:rPr lang="en-US" sz="2400" dirty="0">
                <a:sym typeface="Wingdings" pitchFamily="2" charset="2"/>
              </a:rPr>
              <a:t> </a:t>
            </a:r>
            <a:r>
              <a:rPr lang="en-US" sz="2400" i="1" dirty="0" err="1">
                <a:sym typeface="Wingdings" pitchFamily="2" charset="2"/>
              </a:rPr>
              <a:t>cr</a:t>
            </a:r>
            <a:r>
              <a:rPr lang="en-US" sz="2400" dirty="0">
                <a:sym typeface="Wingdings" pitchFamily="2" charset="2"/>
              </a:rPr>
              <a:t> = 38.7 / 3.501 = 12.7%</a:t>
            </a:r>
            <a:endParaRPr lang="en-US" sz="2400" dirty="0">
              <a:effectLst>
                <a:outerShdw blurRad="38100" dist="38100" dir="2700000" algn="tl">
                  <a:srgbClr val="000000"/>
                </a:outerShdw>
              </a:effectLst>
              <a:sym typeface="Wingdings" pitchFamily="2" charset="2"/>
            </a:endParaRPr>
          </a:p>
          <a:p>
            <a:pPr marL="609600" indent="-609600" eaLnBrk="1" fontAlgn="auto" hangingPunct="1">
              <a:lnSpc>
                <a:spcPct val="90000"/>
              </a:lnSpc>
              <a:spcBef>
                <a:spcPts val="0"/>
              </a:spcBef>
              <a:spcAft>
                <a:spcPts val="0"/>
              </a:spcAft>
              <a:buFont typeface="Wingdings 2"/>
              <a:buChar char=""/>
              <a:defRPr/>
            </a:pPr>
            <a:r>
              <a:rPr lang="en-US" sz="2400" dirty="0" smtClean="0"/>
              <a:t>Monetary </a:t>
            </a:r>
            <a:r>
              <a:rPr lang="en-US" sz="2400" dirty="0"/>
              <a:t>multiplier</a:t>
            </a:r>
          </a:p>
          <a:p>
            <a:pPr marL="609600" indent="-609600" eaLnBrk="1" fontAlgn="auto" hangingPunct="1">
              <a:lnSpc>
                <a:spcPct val="90000"/>
              </a:lnSpc>
              <a:spcBef>
                <a:spcPts val="0"/>
              </a:spcBef>
              <a:spcAft>
                <a:spcPts val="0"/>
              </a:spcAft>
              <a:buFont typeface="Wingdings 2"/>
              <a:buChar char=""/>
              <a:defRPr/>
            </a:pPr>
            <a:endParaRPr lang="en-US" sz="2400" dirty="0"/>
          </a:p>
          <a:p>
            <a:pPr marL="609600" indent="-609600" eaLnBrk="1" fontAlgn="auto" hangingPunct="1">
              <a:lnSpc>
                <a:spcPct val="90000"/>
              </a:lnSpc>
              <a:spcBef>
                <a:spcPts val="0"/>
              </a:spcBef>
              <a:spcAft>
                <a:spcPts val="0"/>
              </a:spcAft>
              <a:buFont typeface="Wingdings 2"/>
              <a:buChar char=""/>
              <a:defRPr/>
            </a:pPr>
            <a:endParaRPr lang="en-US" sz="2400" dirty="0"/>
          </a:p>
          <a:p>
            <a:pPr marL="609600" indent="-609600" eaLnBrk="1" fontAlgn="auto" hangingPunct="1">
              <a:lnSpc>
                <a:spcPct val="90000"/>
              </a:lnSpc>
              <a:spcBef>
                <a:spcPts val="0"/>
              </a:spcBef>
              <a:spcAft>
                <a:spcPts val="0"/>
              </a:spcAft>
              <a:buFont typeface="Wingdings 2"/>
              <a:buChar char=""/>
              <a:defRPr/>
            </a:pPr>
            <a:endParaRPr lang="en-US" sz="2400" dirty="0"/>
          </a:p>
          <a:p>
            <a:pPr marL="609600" indent="-609600" eaLnBrk="1" fontAlgn="auto" hangingPunct="1">
              <a:lnSpc>
                <a:spcPct val="90000"/>
              </a:lnSpc>
              <a:spcBef>
                <a:spcPts val="0"/>
              </a:spcBef>
              <a:spcAft>
                <a:spcPts val="0"/>
              </a:spcAft>
              <a:buFont typeface="Wingdings 2"/>
              <a:buChar char=""/>
              <a:defRPr/>
            </a:pPr>
            <a:r>
              <a:rPr lang="en-US" sz="2400" dirty="0"/>
              <a:t>Each $100 change in the monetary base results in a change in the money supply of about $800</a:t>
            </a:r>
            <a:r>
              <a:rPr lang="en-US" sz="2400" dirty="0" smtClean="0"/>
              <a:t>.</a:t>
            </a:r>
          </a:p>
          <a:p>
            <a:pPr marL="609600" indent="-609600" eaLnBrk="1" fontAlgn="auto" hangingPunct="1">
              <a:lnSpc>
                <a:spcPct val="90000"/>
              </a:lnSpc>
              <a:spcBef>
                <a:spcPts val="0"/>
              </a:spcBef>
              <a:spcAft>
                <a:spcPts val="0"/>
              </a:spcAft>
              <a:buFont typeface="Wingdings 2"/>
              <a:buChar char=""/>
              <a:defRPr/>
            </a:pPr>
            <a:r>
              <a:rPr lang="en-US" sz="2400" dirty="0" smtClean="0"/>
              <a:t>Money Supply =  Money base × Monetary Multiplier</a:t>
            </a:r>
            <a:endParaRPr lang="en-US" sz="2400" dirty="0"/>
          </a:p>
        </p:txBody>
      </p:sp>
      <p:graphicFrame>
        <p:nvGraphicFramePr>
          <p:cNvPr id="166916" name="Object 4"/>
          <p:cNvGraphicFramePr>
            <a:graphicFrameLocks noChangeAspect="1"/>
          </p:cNvGraphicFramePr>
          <p:nvPr>
            <p:ph sz="half" idx="2"/>
          </p:nvPr>
        </p:nvGraphicFramePr>
        <p:xfrm>
          <a:off x="2454275" y="3962400"/>
          <a:ext cx="3997325" cy="720725"/>
        </p:xfrm>
        <a:graphic>
          <a:graphicData uri="http://schemas.openxmlformats.org/presentationml/2006/ole">
            <p:oleObj spid="_x0000_s2050" name="Equation" r:id="rId4" imgW="2323800" imgH="419040" progId="Equation.3">
              <p:embed/>
            </p:oleObj>
          </a:graphicData>
        </a:graphic>
      </p:graphicFrame>
      <p:sp>
        <p:nvSpPr>
          <p:cNvPr id="8" name="Slide Number Placeholder 7"/>
          <p:cNvSpPr>
            <a:spLocks noGrp="1"/>
          </p:cNvSpPr>
          <p:nvPr>
            <p:ph type="sldNum" sz="quarter" idx="12"/>
          </p:nvPr>
        </p:nvSpPr>
        <p:spPr/>
        <p:txBody>
          <a:bodyPr/>
          <a:lstStyle/>
          <a:p>
            <a:pPr>
              <a:defRPr/>
            </a:pPr>
            <a:fld id="{73BCEC23-B81F-4617-B2AC-C236D5656B91}" type="slidenum">
              <a:rPr lang="en-US" smtClean="0"/>
              <a:pPr>
                <a:defRPr/>
              </a:pPr>
              <a:t>42</a:t>
            </a:fld>
            <a:endParaRPr lang="en-US" dirty="0"/>
          </a:p>
        </p:txBody>
      </p:sp>
      <p:sp>
        <p:nvSpPr>
          <p:cNvPr id="9" name="Footer Placeholder 8"/>
          <p:cNvSpPr>
            <a:spLocks noGrp="1"/>
          </p:cNvSpPr>
          <p:nvPr>
            <p:ph type="ftr" sz="quarter" idx="11"/>
          </p:nvPr>
        </p:nvSpPr>
        <p:spPr/>
        <p:txBody>
          <a:bodyPr/>
          <a:lstStyle/>
          <a:p>
            <a:pPr>
              <a:defRPr/>
            </a:pPr>
            <a:r>
              <a:rPr lang="en-US" smtClean="0"/>
              <a:t>Lecture 10</a:t>
            </a:r>
            <a:endParaRPr lang="en-US"/>
          </a:p>
        </p:txBody>
      </p:sp>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66915">
                                            <p:txEl>
                                              <p:pRg st="0" end="0"/>
                                            </p:txEl>
                                          </p:spTgt>
                                        </p:tgtEl>
                                        <p:attrNameLst>
                                          <p:attrName>style.visibility</p:attrName>
                                        </p:attrNameLst>
                                      </p:cBhvr>
                                      <p:to>
                                        <p:strVal val="visible"/>
                                      </p:to>
                                    </p:set>
                                    <p:animEffect transition="in" filter="wipe(up)">
                                      <p:cBhvr>
                                        <p:cTn id="7" dur="500"/>
                                        <p:tgtEl>
                                          <p:spTgt spid="1669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66915">
                                            <p:txEl>
                                              <p:pRg st="1" end="1"/>
                                            </p:txEl>
                                          </p:spTgt>
                                        </p:tgtEl>
                                        <p:attrNameLst>
                                          <p:attrName>style.visibility</p:attrName>
                                        </p:attrNameLst>
                                      </p:cBhvr>
                                      <p:to>
                                        <p:strVal val="visible"/>
                                      </p:to>
                                    </p:set>
                                    <p:animEffect transition="in" filter="wipe(up)">
                                      <p:cBhvr>
                                        <p:cTn id="12" dur="500"/>
                                        <p:tgtEl>
                                          <p:spTgt spid="1669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66915">
                                            <p:txEl>
                                              <p:pRg st="2" end="2"/>
                                            </p:txEl>
                                          </p:spTgt>
                                        </p:tgtEl>
                                        <p:attrNameLst>
                                          <p:attrName>style.visibility</p:attrName>
                                        </p:attrNameLst>
                                      </p:cBhvr>
                                      <p:to>
                                        <p:strVal val="visible"/>
                                      </p:to>
                                    </p:set>
                                    <p:animEffect transition="in" filter="wipe(up)">
                                      <p:cBhvr>
                                        <p:cTn id="17" dur="500"/>
                                        <p:tgtEl>
                                          <p:spTgt spid="1669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66915">
                                            <p:txEl>
                                              <p:pRg st="3" end="3"/>
                                            </p:txEl>
                                          </p:spTgt>
                                        </p:tgtEl>
                                        <p:attrNameLst>
                                          <p:attrName>style.visibility</p:attrName>
                                        </p:attrNameLst>
                                      </p:cBhvr>
                                      <p:to>
                                        <p:strVal val="visible"/>
                                      </p:to>
                                    </p:set>
                                    <p:animEffect transition="in" filter="wipe(up)">
                                      <p:cBhvr>
                                        <p:cTn id="22" dur="500"/>
                                        <p:tgtEl>
                                          <p:spTgt spid="1669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69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166915">
                                            <p:txEl>
                                              <p:pRg st="7" end="7"/>
                                            </p:txEl>
                                          </p:spTgt>
                                        </p:tgtEl>
                                        <p:attrNameLst>
                                          <p:attrName>style.visibility</p:attrName>
                                        </p:attrNameLst>
                                      </p:cBhvr>
                                      <p:to>
                                        <p:strVal val="visible"/>
                                      </p:to>
                                    </p:set>
                                    <p:animEffect transition="in" filter="wipe(up)">
                                      <p:cBhvr>
                                        <p:cTn id="31" dur="500"/>
                                        <p:tgtEl>
                                          <p:spTgt spid="166915">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166915">
                                            <p:txEl>
                                              <p:pRg st="8" end="8"/>
                                            </p:txEl>
                                          </p:spTgt>
                                        </p:tgtEl>
                                        <p:attrNameLst>
                                          <p:attrName>style.visibility</p:attrName>
                                        </p:attrNameLst>
                                      </p:cBhvr>
                                      <p:to>
                                        <p:strVal val="visible"/>
                                      </p:to>
                                    </p:set>
                                    <p:animEffect transition="in" filter="wipe(up)">
                                      <p:cBhvr>
                                        <p:cTn id="36" dur="500"/>
                                        <p:tgtEl>
                                          <p:spTgt spid="1669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5"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4306" name="Rectangle 2"/>
          <p:cNvSpPr>
            <a:spLocks noGrp="1" noChangeArrowheads="1"/>
          </p:cNvSpPr>
          <p:nvPr>
            <p:ph type="title"/>
          </p:nvPr>
        </p:nvSpPr>
        <p:spPr/>
        <p:txBody>
          <a:bodyPr/>
          <a:lstStyle/>
          <a:p>
            <a:pPr fontAlgn="auto">
              <a:spcAft>
                <a:spcPts val="0"/>
              </a:spcAft>
              <a:defRPr/>
            </a:pPr>
            <a:r>
              <a:rPr lang="en-CA">
                <a:solidFill>
                  <a:schemeClr val="accent1">
                    <a:satMod val="150000"/>
                  </a:schemeClr>
                </a:solidFill>
              </a:rPr>
              <a:t>After today’s Lecture</a:t>
            </a:r>
          </a:p>
        </p:txBody>
      </p:sp>
      <p:sp>
        <p:nvSpPr>
          <p:cNvPr id="354307" name="Rectangle 3"/>
          <p:cNvSpPr>
            <a:spLocks noGrp="1" noChangeArrowheads="1"/>
          </p:cNvSpPr>
          <p:nvPr>
            <p:ph idx="1"/>
          </p:nvPr>
        </p:nvSpPr>
        <p:spPr>
          <a:xfrm>
            <a:off x="685800" y="1447800"/>
            <a:ext cx="7772400" cy="4648200"/>
          </a:xfrm>
        </p:spPr>
        <p:txBody>
          <a:bodyPr/>
          <a:lstStyle/>
          <a:p>
            <a:r>
              <a:rPr lang="en-CA" dirty="0" smtClean="0"/>
              <a:t>Read Chapter 12</a:t>
            </a:r>
          </a:p>
          <a:p>
            <a:r>
              <a:rPr lang="en-CA" dirty="0" smtClean="0"/>
              <a:t>Understand the Balance </a:t>
            </a:r>
            <a:r>
              <a:rPr lang="en-CA" dirty="0" smtClean="0"/>
              <a:t>Sheet and Money Supply</a:t>
            </a:r>
            <a:endParaRPr lang="en-CA" dirty="0" smtClean="0"/>
          </a:p>
          <a:p>
            <a:r>
              <a:rPr lang="en-CA" dirty="0" err="1" smtClean="0"/>
              <a:t>Lyryx</a:t>
            </a:r>
            <a:r>
              <a:rPr lang="en-CA" dirty="0" smtClean="0"/>
              <a:t> Lab 10</a:t>
            </a:r>
          </a:p>
        </p:txBody>
      </p:sp>
      <p:sp>
        <p:nvSpPr>
          <p:cNvPr id="10" name="Slide Number Placeholder 9"/>
          <p:cNvSpPr>
            <a:spLocks noGrp="1"/>
          </p:cNvSpPr>
          <p:nvPr>
            <p:ph type="sldNum" sz="quarter" idx="12"/>
          </p:nvPr>
        </p:nvSpPr>
        <p:spPr/>
        <p:txBody>
          <a:bodyPr/>
          <a:lstStyle/>
          <a:p>
            <a:pPr>
              <a:defRPr/>
            </a:pPr>
            <a:fld id="{8E780E56-1883-4C0F-AACF-7CCC984D0E3F}" type="slidenum">
              <a:rPr lang="en-US"/>
              <a:pPr>
                <a:defRPr/>
              </a:pPr>
              <a:t>43</a:t>
            </a:fld>
            <a:endParaRPr lang="en-US"/>
          </a:p>
        </p:txBody>
      </p:sp>
      <p:sp>
        <p:nvSpPr>
          <p:cNvPr id="11" name="Footer Placeholder 10"/>
          <p:cNvSpPr>
            <a:spLocks noGrp="1"/>
          </p:cNvSpPr>
          <p:nvPr>
            <p:ph type="ftr" sz="quarter" idx="11"/>
          </p:nvPr>
        </p:nvSpPr>
        <p:spPr/>
        <p:txBody>
          <a:bodyPr/>
          <a:lstStyle/>
          <a:p>
            <a:pPr>
              <a:defRPr/>
            </a:pPr>
            <a:r>
              <a:rPr lang="en-US" smtClean="0"/>
              <a:t>Lecture 10</a:t>
            </a:r>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43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43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430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307" grpId="0" build="p" bldLvl="2" autoUpdateAnimBg="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CRO THEM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MACRO THEME</Template>
  <TotalTime>1766</TotalTime>
  <Words>2373</Words>
  <Application>Microsoft Office PowerPoint</Application>
  <PresentationFormat>On-screen Show (4:3)</PresentationFormat>
  <Paragraphs>656</Paragraphs>
  <Slides>43</Slides>
  <Notes>30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45" baseType="lpstr">
      <vt:lpstr>MACRO THEME</vt:lpstr>
      <vt:lpstr>Equation</vt:lpstr>
      <vt:lpstr>Lecture 10</vt:lpstr>
      <vt:lpstr>The Definition and Functions of Money</vt:lpstr>
      <vt:lpstr>The Components of the Money Supply</vt:lpstr>
      <vt:lpstr>The Components of the Money Supply</vt:lpstr>
      <vt:lpstr>Figure 12-1  Components of Money Supply M 1, M 2, M 2+ , and M2++ in Canada</vt:lpstr>
      <vt:lpstr>The Components of the Money Supply</vt:lpstr>
      <vt:lpstr>Figure 12-1  Components of Money Supply M 1, M 2, M 2+ , and M2++ in Canada</vt:lpstr>
      <vt:lpstr>Table 12-1 Money in Canada, December 2011</vt:lpstr>
      <vt:lpstr>What Backs the Money Supply?</vt:lpstr>
      <vt:lpstr>What Backs the Money Supply?</vt:lpstr>
      <vt:lpstr>The Canadian Financial System</vt:lpstr>
      <vt:lpstr>Table 12-2 The Balance Sheet of Canadian Chartered Banks, December 2011 (billions of dollars)</vt:lpstr>
      <vt:lpstr>Global Perspective 12.1</vt:lpstr>
      <vt:lpstr>Chartered Banks  and the Creation of Money</vt:lpstr>
      <vt:lpstr>Illustrating the Idea: the Goldsmiths</vt:lpstr>
      <vt:lpstr>Significant Characteristics of Fractional Reserve Banking</vt:lpstr>
      <vt:lpstr>A Single Charted Bank</vt:lpstr>
      <vt:lpstr>A Single Commercial Bank</vt:lpstr>
      <vt:lpstr>A Single Commercial Bank</vt:lpstr>
      <vt:lpstr>A Single Commercial Bank</vt:lpstr>
      <vt:lpstr>A Single CharteredBank</vt:lpstr>
      <vt:lpstr>Cash Reserves</vt:lpstr>
      <vt:lpstr>A Single Chartered Bank</vt:lpstr>
      <vt:lpstr>Money Creating Transactions</vt:lpstr>
      <vt:lpstr>Money Creating Transactions</vt:lpstr>
      <vt:lpstr>Money Creating Transactions</vt:lpstr>
      <vt:lpstr>Government Securities</vt:lpstr>
      <vt:lpstr>Profits, Liquidity,  and the Overnight Lending Rate</vt:lpstr>
      <vt:lpstr>The Banking System:  Multiple-Deposit Expansion</vt:lpstr>
      <vt:lpstr>The Banking System’s Lending Potential</vt:lpstr>
      <vt:lpstr>The Banking System’s Lending Potential</vt:lpstr>
      <vt:lpstr>The Banking System’s Lending Potential</vt:lpstr>
      <vt:lpstr>The Banking System’s Lending Potential</vt:lpstr>
      <vt:lpstr>Table 12-3 Expansion of the Money Supply by the Chartered Banking System</vt:lpstr>
      <vt:lpstr>Slide 35</vt:lpstr>
      <vt:lpstr>The Monetary Multiplier</vt:lpstr>
      <vt:lpstr>Figure 12-2  The Outcome of the Money Expansion Process, New Reserves</vt:lpstr>
      <vt:lpstr>The Money Supply with both Currency and Deposits</vt:lpstr>
      <vt:lpstr>The Money Supply with both Currency and Deposits</vt:lpstr>
      <vt:lpstr>How Banks Create Money</vt:lpstr>
      <vt:lpstr>The Monetary Base and the Money Supply</vt:lpstr>
      <vt:lpstr>How Big is the Money Multiplier?</vt:lpstr>
      <vt:lpstr>After today’s Lecture</vt:lpstr>
    </vt:vector>
  </TitlesOfParts>
  <Company>The McGraw-Hill Companies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noelle_fox</dc:creator>
  <cp:lastModifiedBy>AmyPeng</cp:lastModifiedBy>
  <cp:revision>314</cp:revision>
  <dcterms:created xsi:type="dcterms:W3CDTF">2010-05-18T15:18:43Z</dcterms:created>
  <dcterms:modified xsi:type="dcterms:W3CDTF">2013-10-28T17:34:36Z</dcterms:modified>
</cp:coreProperties>
</file>