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95" r:id="rId2"/>
    <p:sldId id="304" r:id="rId3"/>
    <p:sldId id="263" r:id="rId4"/>
    <p:sldId id="264" r:id="rId5"/>
    <p:sldId id="265" r:id="rId6"/>
    <p:sldId id="266" r:id="rId7"/>
    <p:sldId id="261" r:id="rId8"/>
    <p:sldId id="262" r:id="rId9"/>
    <p:sldId id="292" r:id="rId10"/>
    <p:sldId id="267" r:id="rId11"/>
    <p:sldId id="268" r:id="rId12"/>
    <p:sldId id="269" r:id="rId13"/>
    <p:sldId id="270" r:id="rId14"/>
    <p:sldId id="271" r:id="rId15"/>
    <p:sldId id="305" r:id="rId16"/>
    <p:sldId id="273" r:id="rId17"/>
    <p:sldId id="283" r:id="rId18"/>
    <p:sldId id="290" r:id="rId19"/>
    <p:sldId id="293" r:id="rId20"/>
    <p:sldId id="297" r:id="rId21"/>
    <p:sldId id="301" r:id="rId22"/>
    <p:sldId id="302" r:id="rId23"/>
    <p:sldId id="298" r:id="rId24"/>
    <p:sldId id="299" r:id="rId25"/>
    <p:sldId id="284" r:id="rId26"/>
    <p:sldId id="296" r:id="rId27"/>
    <p:sldId id="291" r:id="rId28"/>
    <p:sldId id="303" r:id="rId2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515" autoAdjust="0"/>
    <p:restoredTop sz="89435" autoAdjust="0"/>
  </p:normalViewPr>
  <p:slideViewPr>
    <p:cSldViewPr>
      <p:cViewPr>
        <p:scale>
          <a:sx n="64" d="100"/>
          <a:sy n="64" d="100"/>
        </p:scale>
        <p:origin x="-1982" y="-3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notesViewPr>
    <p:cSldViewPr>
      <p:cViewPr varScale="1">
        <p:scale>
          <a:sx n="54" d="100"/>
          <a:sy n="54" d="100"/>
        </p:scale>
        <p:origin x="-2868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5E5F6E11-C964-42D5-B0B9-1057E2CB0B72}" type="datetimeFigureOut">
              <a:rPr lang="en-CA" altLang="en-US"/>
              <a:pPr>
                <a:defRPr/>
              </a:pPr>
              <a:t>05/05/2014</a:t>
            </a:fld>
            <a:endParaRPr lang="en-CA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CA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altLang="en-US" noProof="0" smtClean="0"/>
              <a:t>Click to edit Master text styles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  <a:endParaRPr lang="en-CA" altLang="en-US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86832409-78D4-4E9F-B45B-6CE570B172F3}" type="slidenum">
              <a:rPr lang="en-CA" altLang="en-US"/>
              <a:pPr>
                <a:defRPr/>
              </a:pPr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052485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481EA64-CE9B-4220-82C3-D96A34578D63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80CC42-82BD-4C5F-9497-3DE98704313F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5E527DE-9703-4FFE-974E-433DDBCE2DA5}" type="slidenum">
              <a:rPr lang="en-US" altLang="en-US"/>
              <a:pPr/>
              <a:t>8</a:t>
            </a:fld>
            <a:endParaRPr lang="en-US" altLang="en-US"/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zh-TW" smtClean="0">
                <a:latin typeface="Arial" charset="0"/>
              </a:rPr>
              <a:t>Besides of thinking of our own key words, we can also make use of the key word index.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Search</a:t>
            </a:r>
            <a:r>
              <a:rPr lang="en-CA" baseline="0" dirty="0" smtClean="0"/>
              <a:t> for the original article by “Satisfaction with Life Scale”, by Ed </a:t>
            </a:r>
            <a:r>
              <a:rPr lang="en-CA" baseline="0" dirty="0" err="1" smtClean="0"/>
              <a:t>Diener</a:t>
            </a:r>
            <a:r>
              <a:rPr lang="en-CA" baseline="0" dirty="0" smtClean="0"/>
              <a:t>, et al published in 1985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6832409-78D4-4E9F-B45B-6CE570B172F3}" type="slidenum">
              <a:rPr lang="en-CA" altLang="en-US" smtClean="0"/>
              <a:pPr>
                <a:defRPr/>
              </a:pPr>
              <a:t>10</a:t>
            </a:fld>
            <a:endParaRPr lang="en-CA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Click on the Get it! UTL box to redirect to the original Article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6832409-78D4-4E9F-B45B-6CE570B172F3}" type="slidenum">
              <a:rPr lang="en-CA" altLang="en-US" smtClean="0"/>
              <a:pPr>
                <a:defRPr/>
              </a:pPr>
              <a:t>13</a:t>
            </a:fld>
            <a:endParaRPr lang="en-CA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DCECEA7-7EE2-435B-BD9E-1BCA6861B109}" type="slidenum">
              <a:rPr lang="en-US"/>
              <a:pPr/>
              <a:t>17</a:t>
            </a:fld>
            <a:endParaRPr lang="en-US"/>
          </a:p>
        </p:txBody>
      </p:sp>
      <p:sp>
        <p:nvSpPr>
          <p:cNvPr id="194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8EEA5DC-8C42-433A-96EA-F6D81E582B27}" type="slidenum">
              <a:rPr lang="en-US"/>
              <a:pPr/>
              <a:t>19</a:t>
            </a:fld>
            <a:endParaRPr lang="en-US"/>
          </a:p>
        </p:txBody>
      </p:sp>
      <p:sp>
        <p:nvSpPr>
          <p:cNvPr id="200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0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DCECEA7-7EE2-435B-BD9E-1BCA6861B109}" type="slidenum">
              <a:rPr lang="en-US"/>
              <a:pPr/>
              <a:t>20</a:t>
            </a:fld>
            <a:endParaRPr lang="en-US"/>
          </a:p>
        </p:txBody>
      </p:sp>
      <p:sp>
        <p:nvSpPr>
          <p:cNvPr id="194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DCECEA7-7EE2-435B-BD9E-1BCA6861B109}" type="slidenum">
              <a:rPr lang="en-US"/>
              <a:pPr/>
              <a:t>21</a:t>
            </a:fld>
            <a:endParaRPr lang="en-US"/>
          </a:p>
        </p:txBody>
      </p:sp>
      <p:sp>
        <p:nvSpPr>
          <p:cNvPr id="194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3B906F5-FE13-4923-82B0-81F4713982D2}" type="slidenum">
              <a:rPr lang="en-US"/>
              <a:pPr/>
              <a:t>22</a:t>
            </a:fld>
            <a:endParaRPr lang="en-US"/>
          </a:p>
        </p:txBody>
      </p:sp>
      <p:sp>
        <p:nvSpPr>
          <p:cNvPr id="126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DCECEA7-7EE2-435B-BD9E-1BCA6861B109}" type="slidenum">
              <a:rPr lang="en-US"/>
              <a:pPr/>
              <a:t>24</a:t>
            </a:fld>
            <a:endParaRPr lang="en-US"/>
          </a:p>
        </p:txBody>
      </p:sp>
      <p:sp>
        <p:nvSpPr>
          <p:cNvPr id="194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E56E16C-9C64-4B7B-86E1-F9DDB6D73B32}" type="slidenum">
              <a:rPr lang="en-US"/>
              <a:pPr/>
              <a:t>25</a:t>
            </a:fld>
            <a:endParaRPr lang="en-US"/>
          </a:p>
        </p:txBody>
      </p:sp>
      <p:sp>
        <p:nvSpPr>
          <p:cNvPr id="186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6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481EA64-CE9B-4220-82C3-D96A34578D63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EFC178-8A49-457C-B3FF-D8B1C762D824}" type="datetimeFigureOut">
              <a:rPr lang="en-CA" altLang="en-US"/>
              <a:pPr>
                <a:defRPr/>
              </a:pPr>
              <a:t>05/05/2014</a:t>
            </a:fld>
            <a:endParaRPr lang="en-CA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1B6C12-70E7-4BEB-B560-121AD8E71391}" type="slidenum">
              <a:rPr lang="en-CA" altLang="en-US"/>
              <a:pPr>
                <a:defRPr/>
              </a:pPr>
              <a:t>‹#›</a:t>
            </a:fld>
            <a:endParaRPr lang="en-CA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7BD55-1358-46B4-B277-2C91DF3EC8A6}" type="datetimeFigureOut">
              <a:rPr lang="en-CA" altLang="en-US"/>
              <a:pPr>
                <a:defRPr/>
              </a:pPr>
              <a:t>05/05/2014</a:t>
            </a:fld>
            <a:endParaRPr lang="en-CA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05EE55-C429-4373-83D1-0A83D0909A27}" type="slidenum">
              <a:rPr lang="en-CA" altLang="en-US"/>
              <a:pPr>
                <a:defRPr/>
              </a:pPr>
              <a:t>‹#›</a:t>
            </a:fld>
            <a:endParaRPr lang="en-CA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FE19AD-1422-4182-8FAD-07D45035EA46}" type="datetimeFigureOut">
              <a:rPr lang="en-CA" altLang="en-US"/>
              <a:pPr>
                <a:defRPr/>
              </a:pPr>
              <a:t>05/05/2014</a:t>
            </a:fld>
            <a:endParaRPr lang="en-CA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431B64-3E05-46D2-ACFB-5EBBAB0BC8C7}" type="slidenum">
              <a:rPr lang="en-CA" altLang="en-US"/>
              <a:pPr>
                <a:defRPr/>
              </a:pPr>
              <a:t>‹#›</a:t>
            </a:fld>
            <a:endParaRPr lang="en-CA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06CF2A-22E1-4E7D-89A7-3D7DAF502606}" type="datetimeFigureOut">
              <a:rPr lang="en-CA" altLang="en-US"/>
              <a:pPr>
                <a:defRPr/>
              </a:pPr>
              <a:t>05/05/2014</a:t>
            </a:fld>
            <a:endParaRPr lang="en-CA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E30DE-FCD0-47E2-8F6B-7981594BE26C}" type="slidenum">
              <a:rPr lang="en-CA" altLang="en-US"/>
              <a:pPr>
                <a:defRPr/>
              </a:pPr>
              <a:t>‹#›</a:t>
            </a:fld>
            <a:endParaRPr lang="en-CA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3BF29-2093-4019-AD4E-67885EA8B49C}" type="datetimeFigureOut">
              <a:rPr lang="en-CA" altLang="en-US"/>
              <a:pPr>
                <a:defRPr/>
              </a:pPr>
              <a:t>05/05/2014</a:t>
            </a:fld>
            <a:endParaRPr lang="en-CA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2FD660-D6D1-440E-A8F6-9696E9D9B4B5}" type="slidenum">
              <a:rPr lang="en-CA" altLang="en-US"/>
              <a:pPr>
                <a:defRPr/>
              </a:pPr>
              <a:t>‹#›</a:t>
            </a:fld>
            <a:endParaRPr lang="en-CA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9CF22-229A-4A24-9A88-BD5DE7BBF45F}" type="datetimeFigureOut">
              <a:rPr lang="en-CA" altLang="en-US"/>
              <a:pPr>
                <a:defRPr/>
              </a:pPr>
              <a:t>05/05/2014</a:t>
            </a:fld>
            <a:endParaRPr lang="en-CA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DA3A62-6585-4E71-ADE6-6D23DFF52609}" type="slidenum">
              <a:rPr lang="en-CA" altLang="en-US"/>
              <a:pPr>
                <a:defRPr/>
              </a:pPr>
              <a:t>‹#›</a:t>
            </a:fld>
            <a:endParaRPr lang="en-CA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4CB081-0C5A-4477-8369-00D9C0C483FD}" type="datetimeFigureOut">
              <a:rPr lang="en-CA" altLang="en-US"/>
              <a:pPr>
                <a:defRPr/>
              </a:pPr>
              <a:t>05/05/2014</a:t>
            </a:fld>
            <a:endParaRPr lang="en-CA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8D0413-50D3-45A9-8D4A-55585BB211F6}" type="slidenum">
              <a:rPr lang="en-CA" altLang="en-US"/>
              <a:pPr>
                <a:defRPr/>
              </a:pPr>
              <a:t>‹#›</a:t>
            </a:fld>
            <a:endParaRPr lang="en-CA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F8F5CD-64BB-4039-9DBE-1C98D0A0C6A0}" type="datetimeFigureOut">
              <a:rPr lang="en-CA" altLang="en-US"/>
              <a:pPr>
                <a:defRPr/>
              </a:pPr>
              <a:t>05/05/2014</a:t>
            </a:fld>
            <a:endParaRPr lang="en-CA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D87F29-053A-4E41-8C3A-0BE763186A89}" type="slidenum">
              <a:rPr lang="en-CA" altLang="en-US"/>
              <a:pPr>
                <a:defRPr/>
              </a:pPr>
              <a:t>‹#›</a:t>
            </a:fld>
            <a:endParaRPr lang="en-CA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E1FA0-5044-4A95-8538-342706D9AF5D}" type="datetimeFigureOut">
              <a:rPr lang="en-CA" altLang="en-US"/>
              <a:pPr>
                <a:defRPr/>
              </a:pPr>
              <a:t>05/05/2014</a:t>
            </a:fld>
            <a:endParaRPr lang="en-CA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F8CFA1-A0A8-4B66-A3BB-09CD38153887}" type="slidenum">
              <a:rPr lang="en-CA" altLang="en-US"/>
              <a:pPr>
                <a:defRPr/>
              </a:pPr>
              <a:t>‹#›</a:t>
            </a:fld>
            <a:endParaRPr lang="en-CA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A67038-46DA-4907-A6A1-54CB2A1D1FD1}" type="datetimeFigureOut">
              <a:rPr lang="en-CA" altLang="en-US"/>
              <a:pPr>
                <a:defRPr/>
              </a:pPr>
              <a:t>05/05/2014</a:t>
            </a:fld>
            <a:endParaRPr lang="en-CA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2CDBA-C782-480F-8D63-EEBEEADA1C5D}" type="slidenum">
              <a:rPr lang="en-CA" altLang="en-US"/>
              <a:pPr>
                <a:defRPr/>
              </a:pPr>
              <a:t>‹#›</a:t>
            </a:fld>
            <a:endParaRPr lang="en-CA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53EB51-6508-4158-A344-3C07A629BEF6}" type="datetimeFigureOut">
              <a:rPr lang="en-CA" altLang="en-US"/>
              <a:pPr>
                <a:defRPr/>
              </a:pPr>
              <a:t>05/05/2014</a:t>
            </a:fld>
            <a:endParaRPr lang="en-CA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A24FB8-7B1A-4586-BCF5-9EBAE02D154F}" type="slidenum">
              <a:rPr lang="en-CA" altLang="en-US"/>
              <a:pPr>
                <a:defRPr/>
              </a:pPr>
              <a:t>‹#›</a:t>
            </a:fld>
            <a:endParaRPr lang="en-CA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CA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CA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6F5DD1C4-A973-452E-BDF1-05BC835A4B9E}" type="datetimeFigureOut">
              <a:rPr lang="en-CA" altLang="en-US"/>
              <a:pPr>
                <a:defRPr/>
              </a:pPr>
              <a:t>05/05/2014</a:t>
            </a:fld>
            <a:endParaRPr lang="en-CA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FBA903A3-A48A-4321-8A98-2969FA23C533}" type="slidenum">
              <a:rPr lang="en-CA" altLang="en-US"/>
              <a:pPr>
                <a:defRPr/>
              </a:pPr>
              <a:t>‹#›</a:t>
            </a:fld>
            <a:endParaRPr lang="en-CA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http/onesearch.library.utoronto.ca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1.emf"/><Relationship Id="rId4" Type="http://schemas.openxmlformats.org/officeDocument/2006/relationships/oleObject" Target="../embeddings/oleObject1.bin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How to Research for Assignment 1: </a:t>
            </a:r>
            <a:br>
              <a:rPr lang="en-US" altLang="en-US" dirty="0" smtClean="0"/>
            </a:br>
            <a:r>
              <a:rPr lang="en-US" altLang="en-US" dirty="0" smtClean="0"/>
              <a:t>Measurement</a:t>
            </a:r>
            <a:endParaRPr lang="en-US" altLang="en-US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89375" y="3581400"/>
            <a:ext cx="1524000" cy="6096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/>
              <a:t>Skill</a:t>
            </a:r>
            <a:r>
              <a:rPr lang="en-US" dirty="0"/>
              <a:t> 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5105400" y="4838700"/>
            <a:ext cx="2286000" cy="876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/>
              <a:t>Measurement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676400" y="4845050"/>
            <a:ext cx="2122488" cy="7175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/>
              <a:t>Definition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477000" y="3276600"/>
            <a:ext cx="2438400" cy="990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/>
              <a:t>leadership performance</a:t>
            </a:r>
            <a:endParaRPr lang="en-US" dirty="0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5105400" y="4267200"/>
            <a:ext cx="766763" cy="457200"/>
          </a:xfrm>
          <a:prstGeom prst="straightConnector1">
            <a:avLst/>
          </a:prstGeom>
          <a:ln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5486400" y="3736975"/>
            <a:ext cx="9906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2819400" y="4191000"/>
            <a:ext cx="979488" cy="654050"/>
          </a:xfrm>
          <a:prstGeom prst="straightConnector1">
            <a:avLst/>
          </a:prstGeom>
          <a:ln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2964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600200"/>
            <a:ext cx="8534400" cy="5105400"/>
          </a:xfrm>
        </p:spPr>
        <p:txBody>
          <a:bodyPr/>
          <a:lstStyle/>
          <a:p>
            <a:pPr eaLnBrk="1" hangingPunct="1"/>
            <a:r>
              <a:rPr lang="en-US" altLang="en-US" sz="4000" b="1" dirty="0" smtClean="0"/>
              <a:t>Justify </a:t>
            </a:r>
            <a:r>
              <a:rPr lang="en-US" altLang="en-US" sz="4000" b="1" dirty="0" smtClean="0"/>
              <a:t>why you trust the scores on the </a:t>
            </a:r>
            <a:r>
              <a:rPr lang="en-US" altLang="en-US" sz="4000" b="1" u="sng" dirty="0" smtClean="0"/>
              <a:t>questionnaire </a:t>
            </a:r>
            <a:r>
              <a:rPr lang="en-US" altLang="en-US" sz="4000" b="1" dirty="0" smtClean="0"/>
              <a:t>assessing  the skill you chose to improve on Use academic </a:t>
            </a:r>
            <a:r>
              <a:rPr lang="en-US" altLang="en-US" sz="4000" b="1" dirty="0" smtClean="0"/>
              <a:t>references</a:t>
            </a:r>
          </a:p>
          <a:p>
            <a:pPr lvl="1" eaLnBrk="1" hangingPunct="1"/>
            <a:r>
              <a:rPr lang="en-US" altLang="en-US" sz="4000" b="1" dirty="0" smtClean="0"/>
              <a:t>Validity and reliability of questionnaire</a:t>
            </a:r>
            <a:endParaRPr lang="en-US" altLang="en-US" sz="4000" b="1" dirty="0" smtClean="0"/>
          </a:p>
        </p:txBody>
      </p:sp>
      <p:sp>
        <p:nvSpPr>
          <p:cNvPr id="5123" name="Rectangle 5"/>
          <p:cNvSpPr txBox="1">
            <a:spLocks noChangeArrowheads="1"/>
          </p:cNvSpPr>
          <p:nvPr/>
        </p:nvSpPr>
        <p:spPr bwMode="auto">
          <a:xfrm>
            <a:off x="457200" y="152400"/>
            <a:ext cx="8305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 smtClean="0"/>
              <a:t>Recall requirement of Assignment 1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 smtClean="0"/>
              <a:t>Justify </a:t>
            </a:r>
            <a:r>
              <a:rPr lang="en-US" altLang="en-US" sz="2800" b="1" dirty="0"/>
              <a:t>why you chose this skill</a:t>
            </a:r>
            <a:endParaRPr lang="en-CA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175016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err="1" smtClean="0"/>
              <a:t>UofT’s</a:t>
            </a:r>
            <a:r>
              <a:rPr lang="en-US" altLang="en-US" dirty="0" smtClean="0"/>
              <a:t> Library Website </a:t>
            </a:r>
          </a:p>
        </p:txBody>
      </p:sp>
      <p:sp>
        <p:nvSpPr>
          <p:cNvPr id="2052" name="TextBox 4"/>
          <p:cNvSpPr txBox="1">
            <a:spLocks noChangeArrowheads="1"/>
          </p:cNvSpPr>
          <p:nvPr/>
        </p:nvSpPr>
        <p:spPr bwMode="auto">
          <a:xfrm>
            <a:off x="755650" y="5805488"/>
            <a:ext cx="76327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en-US"/>
              <a:t>Step 1: Click on ‘Popular databases’</a:t>
            </a:r>
          </a:p>
        </p:txBody>
      </p:sp>
      <p:pic>
        <p:nvPicPr>
          <p:cNvPr id="8" name="Picture 7" descr="psycinf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1253389"/>
            <a:ext cx="7128792" cy="4421318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2123728" y="3933056"/>
            <a:ext cx="1296144" cy="504056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Under ‘Popular databases’</a:t>
            </a:r>
          </a:p>
        </p:txBody>
      </p:sp>
      <p:pic>
        <p:nvPicPr>
          <p:cNvPr id="3075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04863" y="1600200"/>
            <a:ext cx="7534275" cy="4525963"/>
          </a:xfrm>
        </p:spPr>
      </p:pic>
      <p:sp>
        <p:nvSpPr>
          <p:cNvPr id="5" name="Left Arrow 4"/>
          <p:cNvSpPr/>
          <p:nvPr/>
        </p:nvSpPr>
        <p:spPr>
          <a:xfrm>
            <a:off x="5076825" y="5143500"/>
            <a:ext cx="1582738" cy="3603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en-US" altLang="en-US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3077" name="TextBox 5"/>
          <p:cNvSpPr txBox="1">
            <a:spLocks noChangeArrowheads="1"/>
          </p:cNvSpPr>
          <p:nvPr/>
        </p:nvSpPr>
        <p:spPr bwMode="auto">
          <a:xfrm>
            <a:off x="1116013" y="6308725"/>
            <a:ext cx="69119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en-US"/>
              <a:t>Step 2: Click on PsycInfo under ‘ProQuest’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When Connecting Off-Campus: Access </a:t>
            </a:r>
            <a:r>
              <a:rPr lang="en-US" altLang="en-US" dirty="0" smtClean="0"/>
              <a:t>Page </a:t>
            </a:r>
          </a:p>
        </p:txBody>
      </p:sp>
      <p:pic>
        <p:nvPicPr>
          <p:cNvPr id="4099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2462213"/>
            <a:ext cx="8229600" cy="2801937"/>
          </a:xfrm>
        </p:spPr>
      </p:pic>
      <p:sp>
        <p:nvSpPr>
          <p:cNvPr id="4100" name="Text Box 5"/>
          <p:cNvSpPr txBox="1">
            <a:spLocks noChangeArrowheads="1"/>
          </p:cNvSpPr>
          <p:nvPr/>
        </p:nvSpPr>
        <p:spPr bwMode="auto">
          <a:xfrm>
            <a:off x="457200" y="5562600"/>
            <a:ext cx="61166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en-US" altLang="en-US" sz="3200">
                <a:latin typeface="Calibri" pitchFamily="34" charset="0"/>
                <a:ea typeface="新細明體" pitchFamily="18" charset="-120"/>
              </a:rPr>
              <a:t>Step 2: Select one of two options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Logging with your Library # and PIN</a:t>
            </a:r>
            <a:endParaRPr lang="en-CA" dirty="0"/>
          </a:p>
        </p:txBody>
      </p:sp>
      <p:pic>
        <p:nvPicPr>
          <p:cNvPr id="4" name="Picture 3" descr="log in pa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556792"/>
            <a:ext cx="8592950" cy="3847107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 bwMode="auto">
          <a:xfrm>
            <a:off x="467544" y="5373216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CA" sz="2400" dirty="0" smtClean="0">
                <a:latin typeface="+mj-lt"/>
                <a:ea typeface="+mj-ea"/>
                <a:cs typeface="+mj-cs"/>
              </a:rPr>
              <a:t>To login use your Library # on your T-Card and the last four numbers of your Student Number (as PIN)</a:t>
            </a:r>
            <a:endParaRPr kumimoji="0" lang="en-CA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274638"/>
            <a:ext cx="8219256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dirty="0" smtClean="0"/>
              <a:t>Summary of what we did so far: 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72816"/>
            <a:ext cx="8229600" cy="4353347"/>
          </a:xfrm>
        </p:spPr>
        <p:txBody>
          <a:bodyPr/>
          <a:lstStyle/>
          <a:p>
            <a:pPr eaLnBrk="1" hangingPunct="1"/>
            <a:r>
              <a:rPr lang="en-US" altLang="zh-TW" dirty="0" smtClean="0"/>
              <a:t>From the </a:t>
            </a:r>
            <a:r>
              <a:rPr lang="en-US" altLang="zh-TW" dirty="0" err="1" smtClean="0"/>
              <a:t>UofT</a:t>
            </a:r>
            <a:r>
              <a:rPr lang="en-US" altLang="zh-TW" dirty="0" smtClean="0"/>
              <a:t> library website:</a:t>
            </a:r>
            <a:br>
              <a:rPr lang="en-US" altLang="zh-TW" dirty="0" smtClean="0"/>
            </a:br>
            <a:r>
              <a:rPr lang="en-US" altLang="zh-TW" dirty="0" smtClean="0">
                <a:solidFill>
                  <a:srgbClr val="333399"/>
                </a:solidFill>
                <a:hlinkClick r:id="rId3"/>
              </a:rPr>
              <a:t>http://http://onesearch.library.utoronto.ca/</a:t>
            </a:r>
            <a:endParaRPr lang="en-US" altLang="zh-TW" dirty="0" smtClean="0">
              <a:solidFill>
                <a:srgbClr val="333399"/>
              </a:solidFill>
            </a:endParaRPr>
          </a:p>
          <a:p>
            <a:pPr eaLnBrk="1" hangingPunct="1"/>
            <a:r>
              <a:rPr lang="en-US" altLang="en-US" dirty="0" smtClean="0"/>
              <a:t>Under Search for ‘Popular Databases’ tab, select ‘</a:t>
            </a:r>
            <a:r>
              <a:rPr lang="en-US" altLang="en-US" dirty="0" err="1" smtClean="0"/>
              <a:t>PsycInfo</a:t>
            </a:r>
            <a:r>
              <a:rPr lang="en-US" altLang="en-US" dirty="0" smtClean="0"/>
              <a:t>’ under the topic “Psychology</a:t>
            </a:r>
            <a:r>
              <a:rPr lang="en-US" altLang="en-US" dirty="0" smtClean="0"/>
              <a:t>”,</a:t>
            </a:r>
          </a:p>
          <a:p>
            <a:pPr eaLnBrk="1" hangingPunct="1"/>
            <a:r>
              <a:rPr lang="en-US" altLang="zh-TW" dirty="0" smtClean="0"/>
              <a:t>Differences </a:t>
            </a:r>
            <a:r>
              <a:rPr lang="en-US" altLang="zh-TW" dirty="0" smtClean="0"/>
              <a:t>between on-campus vs. off- campus access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sz="4000" b="1" smtClean="0"/>
              <a:t>Screen when logged </a:t>
            </a:r>
            <a:br>
              <a:rPr lang="en-US" altLang="zh-TW" sz="4000" b="1" smtClean="0"/>
            </a:br>
            <a:r>
              <a:rPr lang="en-US" altLang="zh-TW" sz="4000" b="1" smtClean="0"/>
              <a:t>into  PsycInfo</a:t>
            </a:r>
          </a:p>
        </p:txBody>
      </p:sp>
      <p:pic>
        <p:nvPicPr>
          <p:cNvPr id="6147" name="Picture 5" descr="slide 17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1600200"/>
            <a:ext cx="6477000" cy="5122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3314799"/>
          </a:xfrm>
        </p:spPr>
        <p:txBody>
          <a:bodyPr/>
          <a:lstStyle/>
          <a:p>
            <a:r>
              <a:rPr lang="en-CA" b="1" dirty="0" smtClean="0"/>
              <a:t>Students Exercise</a:t>
            </a:r>
            <a:br>
              <a:rPr lang="en-CA" b="1" dirty="0" smtClean="0"/>
            </a:br>
            <a:r>
              <a:rPr lang="en-CA" b="1" dirty="0"/>
              <a:t/>
            </a:r>
            <a:br>
              <a:rPr lang="en-CA" b="1" dirty="0"/>
            </a:br>
            <a:r>
              <a:rPr lang="en-CA" b="1" dirty="0" smtClean="0"/>
              <a:t>Search </a:t>
            </a:r>
            <a:r>
              <a:rPr lang="en-CA" b="1" dirty="0" smtClean="0"/>
              <a:t>for </a:t>
            </a:r>
            <a:r>
              <a:rPr lang="en-CA" b="1" dirty="0" smtClean="0"/>
              <a:t>a measure: </a:t>
            </a:r>
            <a:br>
              <a:rPr lang="en-CA" b="1" dirty="0" smtClean="0"/>
            </a:br>
            <a:r>
              <a:rPr lang="en-CA" b="1" dirty="0"/>
              <a:t/>
            </a:r>
            <a:br>
              <a:rPr lang="en-CA" b="1" dirty="0"/>
            </a:br>
            <a:r>
              <a:rPr lang="en-CA" b="1" dirty="0" smtClean="0"/>
              <a:t> </a:t>
            </a:r>
            <a:r>
              <a:rPr lang="en-CA" b="1" dirty="0" smtClean="0"/>
              <a:t>“Satisfaction with Life Scale”, by Ed </a:t>
            </a:r>
            <a:r>
              <a:rPr lang="en-CA" b="1" dirty="0" err="1" smtClean="0"/>
              <a:t>Diener</a:t>
            </a:r>
            <a:r>
              <a:rPr lang="en-CA" b="1" dirty="0" smtClean="0"/>
              <a:t>, et al published in 1985</a:t>
            </a:r>
            <a:r>
              <a:rPr lang="en-CA" dirty="0" smtClean="0"/>
              <a:t/>
            </a:r>
            <a:br>
              <a:rPr lang="en-CA" dirty="0" smtClean="0"/>
            </a:br>
            <a:endParaRPr lang="en-CA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260649"/>
            <a:ext cx="7772400" cy="936104"/>
          </a:xfrm>
        </p:spPr>
        <p:txBody>
          <a:bodyPr/>
          <a:lstStyle/>
          <a:p>
            <a:r>
              <a:rPr lang="en-CA" dirty="0" smtClean="0"/>
              <a:t>Change the Search categories to Author and Subject Heading</a:t>
            </a:r>
            <a:endParaRPr lang="en-CA" dirty="0"/>
          </a:p>
        </p:txBody>
      </p:sp>
      <p:pic>
        <p:nvPicPr>
          <p:cNvPr id="4" name="Picture 3" descr="search bo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1412776"/>
            <a:ext cx="7843006" cy="500702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404665"/>
            <a:ext cx="7992888" cy="936104"/>
          </a:xfrm>
        </p:spPr>
        <p:txBody>
          <a:bodyPr/>
          <a:lstStyle/>
          <a:p>
            <a:r>
              <a:rPr lang="en-CA" dirty="0" smtClean="0"/>
              <a:t>Change the year to include 1985</a:t>
            </a:r>
            <a:endParaRPr lang="en-CA" dirty="0"/>
          </a:p>
        </p:txBody>
      </p:sp>
      <p:pic>
        <p:nvPicPr>
          <p:cNvPr id="4" name="Picture 3" descr="change da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484784"/>
            <a:ext cx="8028384" cy="5008458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Click on the Original Article “Satisfaction with Life Scale”</a:t>
            </a:r>
            <a:endParaRPr lang="en-CA" dirty="0"/>
          </a:p>
        </p:txBody>
      </p:sp>
      <p:pic>
        <p:nvPicPr>
          <p:cNvPr id="4" name="Picture 3" descr="Click on the artic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1556792"/>
            <a:ext cx="7532486" cy="476353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Main Article Abstract Summary</a:t>
            </a:r>
            <a:endParaRPr lang="en-CA" dirty="0"/>
          </a:p>
        </p:txBody>
      </p:sp>
      <p:pic>
        <p:nvPicPr>
          <p:cNvPr id="4" name="Picture 3" descr="Article Abstrac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1412776"/>
            <a:ext cx="8100392" cy="480673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Click on PDF (full text) for the Article </a:t>
            </a:r>
            <a:endParaRPr lang="en-CA" dirty="0"/>
          </a:p>
        </p:txBody>
      </p:sp>
      <p:pic>
        <p:nvPicPr>
          <p:cNvPr id="4" name="Picture 3" descr="PDF full tex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7148" y="1628800"/>
            <a:ext cx="8404804" cy="468052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600200"/>
            <a:ext cx="8534400" cy="5105400"/>
          </a:xfrm>
        </p:spPr>
        <p:txBody>
          <a:bodyPr/>
          <a:lstStyle/>
          <a:p>
            <a:pPr eaLnBrk="1" hangingPunct="1"/>
            <a:r>
              <a:rPr lang="en-US" altLang="en-US" sz="4000" b="1" dirty="0" smtClean="0"/>
              <a:t>Justify </a:t>
            </a:r>
            <a:r>
              <a:rPr lang="en-US" altLang="en-US" sz="4000" b="1" dirty="0" smtClean="0"/>
              <a:t>why you trust the scores on the </a:t>
            </a:r>
            <a:r>
              <a:rPr lang="en-US" altLang="en-US" sz="4000" b="1" u="sng" dirty="0" smtClean="0"/>
              <a:t>questionnaire </a:t>
            </a:r>
            <a:r>
              <a:rPr lang="en-US" altLang="en-US" sz="4000" b="1" dirty="0" smtClean="0"/>
              <a:t>assessing  the skill you chose to improve on Use academic </a:t>
            </a:r>
            <a:r>
              <a:rPr lang="en-US" altLang="en-US" sz="4000" b="1" dirty="0" smtClean="0"/>
              <a:t>references</a:t>
            </a:r>
          </a:p>
          <a:p>
            <a:pPr lvl="1" eaLnBrk="1" hangingPunct="1"/>
            <a:r>
              <a:rPr lang="en-US" altLang="en-US" sz="4000" b="1" dirty="0" smtClean="0"/>
              <a:t>Validity and reliability of questionnaire</a:t>
            </a:r>
            <a:endParaRPr lang="en-US" altLang="en-US" sz="4000" b="1" dirty="0" smtClean="0"/>
          </a:p>
        </p:txBody>
      </p:sp>
      <p:sp>
        <p:nvSpPr>
          <p:cNvPr id="5123" name="Rectangle 5"/>
          <p:cNvSpPr txBox="1">
            <a:spLocks noChangeArrowheads="1"/>
          </p:cNvSpPr>
          <p:nvPr/>
        </p:nvSpPr>
        <p:spPr bwMode="auto">
          <a:xfrm>
            <a:off x="457200" y="152400"/>
            <a:ext cx="8305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 smtClean="0"/>
              <a:t>Recall requirement of Assignment 1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 smtClean="0"/>
              <a:t>Justify </a:t>
            </a:r>
            <a:r>
              <a:rPr lang="en-US" altLang="en-US" sz="2800" b="1" dirty="0"/>
              <a:t>why you chose this skill</a:t>
            </a:r>
            <a:endParaRPr lang="en-CA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188028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sz="4800" b="1" dirty="0" smtClean="0"/>
              <a:t>Find Reliability </a:t>
            </a:r>
            <a:r>
              <a:rPr lang="en-CA" sz="4800" b="1" dirty="0" smtClean="0"/>
              <a:t>and </a:t>
            </a:r>
            <a:r>
              <a:rPr lang="en-CA" sz="4800" b="1" dirty="0" smtClean="0"/>
              <a:t>Validity Information of Scale</a:t>
            </a:r>
            <a:endParaRPr lang="en-CA" sz="4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827584" y="4005064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 the context of Satisfaction with Life Scale </a:t>
            </a:r>
            <a:endParaRPr lang="en-CA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Text Box 2"/>
          <p:cNvSpPr txBox="1">
            <a:spLocks noChangeArrowheads="1"/>
          </p:cNvSpPr>
          <p:nvPr/>
        </p:nvSpPr>
        <p:spPr bwMode="auto">
          <a:xfrm>
            <a:off x="685800" y="152400"/>
            <a:ext cx="7924800" cy="6155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 smtClean="0"/>
              <a:t>The </a:t>
            </a:r>
            <a:r>
              <a:rPr lang="en-US" sz="2400" b="1" dirty="0"/>
              <a:t>Satisfaction with Life Scale (SWLS)</a:t>
            </a:r>
          </a:p>
          <a:p>
            <a:pPr>
              <a:spcBef>
                <a:spcPct val="50000"/>
              </a:spcBef>
            </a:pPr>
            <a:r>
              <a:rPr lang="en-US" sz="3200" dirty="0">
                <a:cs typeface="Times New Roman" pitchFamily="18" charset="0"/>
              </a:rPr>
              <a:t>1. In most ways my life is close to ideal.	</a:t>
            </a:r>
            <a:br>
              <a:rPr lang="en-US" sz="3200" dirty="0">
                <a:cs typeface="Times New Roman" pitchFamily="18" charset="0"/>
              </a:rPr>
            </a:br>
            <a:r>
              <a:rPr lang="en-US" sz="3200" dirty="0">
                <a:cs typeface="Times New Roman" pitchFamily="18" charset="0"/>
              </a:rPr>
              <a:t>2. The conditions of my life are excellent.</a:t>
            </a:r>
            <a:br>
              <a:rPr lang="en-US" sz="3200" dirty="0">
                <a:cs typeface="Times New Roman" pitchFamily="18" charset="0"/>
              </a:rPr>
            </a:br>
            <a:r>
              <a:rPr lang="en-US" sz="3200" dirty="0">
                <a:cs typeface="Times New Roman" pitchFamily="18" charset="0"/>
              </a:rPr>
              <a:t>3. I am satisfied with my life.</a:t>
            </a:r>
            <a:br>
              <a:rPr lang="en-US" sz="3200" dirty="0">
                <a:cs typeface="Times New Roman" pitchFamily="18" charset="0"/>
              </a:rPr>
            </a:br>
            <a:r>
              <a:rPr lang="en-US" sz="3200" dirty="0">
                <a:cs typeface="Times New Roman" pitchFamily="18" charset="0"/>
              </a:rPr>
              <a:t>4. So far I have gotten the important things I want in my life.</a:t>
            </a:r>
            <a:br>
              <a:rPr lang="en-US" sz="3200" dirty="0">
                <a:cs typeface="Times New Roman" pitchFamily="18" charset="0"/>
              </a:rPr>
            </a:br>
            <a:r>
              <a:rPr lang="en-US" sz="3200" dirty="0">
                <a:cs typeface="Times New Roman" pitchFamily="18" charset="0"/>
              </a:rPr>
              <a:t>5.  If I could live my life over, I would change almost nothing.</a:t>
            </a:r>
          </a:p>
          <a:p>
            <a:pPr>
              <a:spcBef>
                <a:spcPct val="50000"/>
              </a:spcBef>
            </a:pPr>
            <a:r>
              <a:rPr lang="en-US" sz="3000" dirty="0">
                <a:cs typeface="Times New Roman" pitchFamily="18" charset="0"/>
              </a:rPr>
              <a:t>	</a:t>
            </a:r>
            <a:endParaRPr lang="en-US" sz="3000" dirty="0" smtClean="0"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sz="3000" dirty="0">
                <a:cs typeface="Times New Roman" pitchFamily="18" charset="0"/>
              </a:rPr>
              <a:t>	</a:t>
            </a:r>
            <a:r>
              <a:rPr lang="en-US" sz="3000" dirty="0" smtClean="0">
                <a:cs typeface="Times New Roman" pitchFamily="18" charset="0"/>
              </a:rPr>
              <a:t>1</a:t>
            </a:r>
            <a:r>
              <a:rPr lang="en-US" sz="3000" dirty="0">
                <a:cs typeface="Times New Roman" pitchFamily="18" charset="0"/>
              </a:rPr>
              <a:t>	2	3	4	5	6	7</a:t>
            </a:r>
            <a:br>
              <a:rPr lang="en-US" sz="3000" dirty="0">
                <a:cs typeface="Times New Roman" pitchFamily="18" charset="0"/>
              </a:rPr>
            </a:br>
            <a:r>
              <a:rPr lang="en-US" sz="2000" dirty="0"/>
              <a:t>Strongly 					  </a:t>
            </a:r>
            <a:r>
              <a:rPr lang="en-US" sz="2000" dirty="0" smtClean="0"/>
              <a:t>        Strongly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/>
              <a:t>Disagree					   </a:t>
            </a:r>
            <a:r>
              <a:rPr lang="en-US" sz="2000" dirty="0" smtClean="0"/>
              <a:t>         Agree</a:t>
            </a:r>
            <a:endParaRPr lang="en-US" sz="20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Footer Placeholder 3"/>
          <p:cNvSpPr>
            <a:spLocks noGrp="1"/>
          </p:cNvSpPr>
          <p:nvPr>
            <p:ph type="ftr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CA"/>
              <a:t>Copyright </a:t>
            </a:r>
            <a:r>
              <a:rPr lang="en-CA">
                <a:cs typeface="Times New Roman" pitchFamily="18" charset="0"/>
              </a:rPr>
              <a:t>© 2014 Pearson Canada Inc.</a:t>
            </a:r>
            <a:endParaRPr lang="en-CA"/>
          </a:p>
        </p:txBody>
      </p:sp>
      <p:sp>
        <p:nvSpPr>
          <p:cNvPr id="12291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b="1" dirty="0" smtClean="0"/>
              <a:t>What is Reliability </a:t>
            </a:r>
            <a:r>
              <a:rPr lang="en-US" sz="3600" b="1" dirty="0" smtClean="0"/>
              <a:t>and </a:t>
            </a:r>
            <a:r>
              <a:rPr lang="en-US" sz="3600" b="1" dirty="0" smtClean="0"/>
              <a:t>Validity</a:t>
            </a:r>
            <a:endParaRPr lang="en-US" sz="3600" b="1" dirty="0" smtClean="0"/>
          </a:p>
        </p:txBody>
      </p:sp>
      <p:sp>
        <p:nvSpPr>
          <p:cNvPr id="12292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dirty="0" smtClean="0"/>
              <a:t>•</a:t>
            </a:r>
            <a:r>
              <a:rPr lang="en-US" dirty="0" smtClean="0"/>
              <a:t>	</a:t>
            </a:r>
            <a:r>
              <a:rPr lang="en-US" b="1" i="1" dirty="0" smtClean="0"/>
              <a:t>Reliability</a:t>
            </a:r>
            <a:r>
              <a:rPr lang="en-US" dirty="0" smtClean="0"/>
              <a:t> </a:t>
            </a:r>
            <a:r>
              <a:rPr lang="en-US" dirty="0" smtClean="0"/>
              <a:t>index </a:t>
            </a:r>
            <a:r>
              <a:rPr lang="en-US" dirty="0" smtClean="0"/>
              <a:t>of </a:t>
            </a:r>
            <a:r>
              <a:rPr lang="en-US" dirty="0" smtClean="0"/>
              <a:t>consistency </a:t>
            </a:r>
            <a:r>
              <a:rPr lang="en-US" dirty="0" smtClean="0"/>
              <a:t>of </a:t>
            </a:r>
            <a:r>
              <a:rPr lang="en-US" dirty="0" smtClean="0"/>
              <a:t>measurement</a:t>
            </a:r>
            <a:endParaRPr lang="en-US" b="1" dirty="0" smtClean="0"/>
          </a:p>
          <a:p>
            <a:pPr eaLnBrk="1" hangingPunct="1"/>
            <a:endParaRPr lang="en-US" b="1" i="1" dirty="0" smtClean="0"/>
          </a:p>
          <a:p>
            <a:pPr eaLnBrk="1" hangingPunct="1"/>
            <a:r>
              <a:rPr lang="en-US" b="1" i="1" dirty="0" smtClean="0"/>
              <a:t>Validity</a:t>
            </a:r>
            <a:r>
              <a:rPr lang="en-US" dirty="0" smtClean="0"/>
              <a:t> index of usefulness of  the measure</a:t>
            </a:r>
            <a:endParaRPr lang="en-US" dirty="0" smtClean="0"/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28600" y="1447800"/>
            <a:ext cx="8686800" cy="5410200"/>
          </a:xfrm>
        </p:spPr>
        <p:txBody>
          <a:bodyPr/>
          <a:lstStyle/>
          <a:p>
            <a:r>
              <a:rPr lang="en-US" b="1" dirty="0" smtClean="0"/>
              <a:t>Reliability </a:t>
            </a:r>
            <a:r>
              <a:rPr lang="en-US" b="1" dirty="0"/>
              <a:t>assesses the consistency of multiple measurements  </a:t>
            </a:r>
          </a:p>
          <a:p>
            <a:pPr lvl="1"/>
            <a:r>
              <a:rPr lang="en-US" sz="3200" dirty="0" smtClean="0"/>
              <a:t>Increases with </a:t>
            </a:r>
            <a:r>
              <a:rPr lang="en-US" sz="3200" dirty="0" smtClean="0"/>
              <a:t>the </a:t>
            </a:r>
            <a:r>
              <a:rPr lang="en-US" sz="3200" dirty="0"/>
              <a:t>number of measurements </a:t>
            </a:r>
            <a:endParaRPr lang="en-US" sz="3200" dirty="0" smtClean="0"/>
          </a:p>
          <a:p>
            <a:pPr lvl="2"/>
            <a:r>
              <a:rPr lang="en-US" sz="3200" dirty="0" smtClean="0"/>
              <a:t>Across time: test-retest</a:t>
            </a:r>
          </a:p>
          <a:p>
            <a:pPr lvl="2"/>
            <a:r>
              <a:rPr lang="en-US" sz="3200" dirty="0"/>
              <a:t>Across </a:t>
            </a:r>
            <a:r>
              <a:rPr lang="en-US" sz="3200" dirty="0" smtClean="0"/>
              <a:t>evaluators judging the same thing: inter-rater</a:t>
            </a:r>
            <a:endParaRPr lang="en-US" sz="3200" dirty="0"/>
          </a:p>
          <a:p>
            <a:pPr lvl="2"/>
            <a:r>
              <a:rPr lang="en-US" sz="3200" dirty="0" smtClean="0"/>
              <a:t>Across items -internal</a:t>
            </a:r>
            <a:endParaRPr lang="en-US" sz="3200" dirty="0"/>
          </a:p>
          <a:p>
            <a:pPr lvl="1"/>
            <a:r>
              <a:rPr lang="en-US" sz="3200" dirty="0"/>
              <a:t>It is the </a:t>
            </a:r>
            <a:r>
              <a:rPr lang="en-US" sz="3200" dirty="0" smtClean="0"/>
              <a:t>“average” </a:t>
            </a:r>
            <a:r>
              <a:rPr lang="en-US" sz="3200" dirty="0"/>
              <a:t>of the measurements </a:t>
            </a:r>
          </a:p>
          <a:p>
            <a:pPr lvl="1"/>
            <a:endParaRPr lang="en-US" dirty="0"/>
          </a:p>
        </p:txBody>
      </p:sp>
      <p:sp>
        <p:nvSpPr>
          <p:cNvPr id="199683" name="Text Box 3"/>
          <p:cNvSpPr txBox="1">
            <a:spLocks noChangeArrowheads="1"/>
          </p:cNvSpPr>
          <p:nvPr/>
        </p:nvSpPr>
        <p:spPr bwMode="auto">
          <a:xfrm>
            <a:off x="3352800" y="4572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400" b="0"/>
          </a:p>
        </p:txBody>
      </p:sp>
      <p:sp>
        <p:nvSpPr>
          <p:cNvPr id="199684" name="Text Box 4"/>
          <p:cNvSpPr txBox="1">
            <a:spLocks noChangeArrowheads="1"/>
          </p:cNvSpPr>
          <p:nvPr/>
        </p:nvSpPr>
        <p:spPr bwMode="auto">
          <a:xfrm>
            <a:off x="395536" y="457200"/>
            <a:ext cx="813690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/>
              <a:t>What is reliability</a:t>
            </a:r>
            <a:endParaRPr lang="en-US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2" y="188640"/>
            <a:ext cx="849694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4400" b="1" dirty="0" smtClean="0"/>
              <a:t>Development of SWLS </a:t>
            </a:r>
          </a:p>
          <a:p>
            <a:endParaRPr lang="en-CA" sz="4400" b="1" dirty="0" smtClean="0"/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CA" sz="4400" dirty="0" smtClean="0"/>
              <a:t>3 Studies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CA" sz="4400" dirty="0" smtClean="0"/>
              <a:t>Test-retest Reliability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CA" sz="4400" dirty="0" smtClean="0"/>
              <a:t>Internal Reliability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CA" sz="4400" dirty="0" smtClean="0"/>
              <a:t>Inter-rater reliability</a:t>
            </a:r>
          </a:p>
        </p:txBody>
      </p:sp>
    </p:spTree>
    <p:extLst>
      <p:ext uri="{BB962C8B-B14F-4D97-AF65-F5344CB8AC3E}">
        <p14:creationId xmlns:p14="http://schemas.microsoft.com/office/powerpoint/2010/main" val="36668260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2" y="188640"/>
            <a:ext cx="849694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4000" b="1" dirty="0" smtClean="0"/>
              <a:t>Development of SWLS – </a:t>
            </a:r>
          </a:p>
          <a:p>
            <a:pPr algn="ctr"/>
            <a:r>
              <a:rPr lang="en-CA" sz="4000" b="1" dirty="0" smtClean="0"/>
              <a:t>Test-retest Reliability</a:t>
            </a:r>
          </a:p>
          <a:p>
            <a:endParaRPr lang="en-CA" sz="4000" b="1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4000" dirty="0" smtClean="0"/>
              <a:t>176 university students using experimental set of 48 items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CA" sz="40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4000" dirty="0" smtClean="0"/>
              <a:t>Two month test retest reliability for the SWLS = </a:t>
            </a:r>
            <a:r>
              <a:rPr lang="en-US" sz="4000" u="sng" dirty="0" smtClean="0"/>
              <a:t>0.82</a:t>
            </a:r>
            <a:endParaRPr lang="en-US" sz="4000" u="sng" dirty="0"/>
          </a:p>
        </p:txBody>
      </p:sp>
    </p:spTree>
    <p:extLst>
      <p:ext uri="{BB962C8B-B14F-4D97-AF65-F5344CB8AC3E}">
        <p14:creationId xmlns:p14="http://schemas.microsoft.com/office/powerpoint/2010/main" val="857149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5" name="Text Box 1027"/>
          <p:cNvSpPr txBox="1">
            <a:spLocks noChangeArrowheads="1"/>
          </p:cNvSpPr>
          <p:nvPr/>
        </p:nvSpPr>
        <p:spPr bwMode="auto">
          <a:xfrm>
            <a:off x="3352800" y="4572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400" b="0"/>
          </a:p>
        </p:txBody>
      </p:sp>
      <p:sp>
        <p:nvSpPr>
          <p:cNvPr id="84996" name="Text Box 1028"/>
          <p:cNvSpPr txBox="1">
            <a:spLocks noChangeArrowheads="1"/>
          </p:cNvSpPr>
          <p:nvPr/>
        </p:nvSpPr>
        <p:spPr bwMode="auto">
          <a:xfrm>
            <a:off x="467544" y="457200"/>
            <a:ext cx="842493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/>
              <a:t>Test-retest </a:t>
            </a:r>
            <a:r>
              <a:rPr lang="en-US" sz="3200" b="1" dirty="0" smtClean="0"/>
              <a:t>reliability/Temporal Reliability</a:t>
            </a:r>
            <a:endParaRPr lang="en-US" sz="3200" b="1" dirty="0"/>
          </a:p>
        </p:txBody>
      </p:sp>
      <p:sp>
        <p:nvSpPr>
          <p:cNvPr id="5" name="Text Box 1026"/>
          <p:cNvSpPr txBox="1">
            <a:spLocks noChangeArrowheads="1"/>
          </p:cNvSpPr>
          <p:nvPr/>
        </p:nvSpPr>
        <p:spPr bwMode="auto">
          <a:xfrm>
            <a:off x="395536" y="1700808"/>
            <a:ext cx="8568952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lvl="1">
              <a:spcBef>
                <a:spcPct val="50000"/>
              </a:spcBef>
              <a:buFont typeface="Arial" pitchFamily="34" charset="0"/>
              <a:buChar char="•"/>
            </a:pPr>
            <a:r>
              <a:rPr lang="en-US" sz="2400" b="1" dirty="0" smtClean="0"/>
              <a:t> </a:t>
            </a:r>
            <a:r>
              <a:rPr lang="en-US" sz="3200" dirty="0"/>
              <a:t>Assumes no / random effects of memory/learning within the two time intervals</a:t>
            </a:r>
          </a:p>
          <a:p>
            <a:pPr marL="342900" indent="-3429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sz="3200" dirty="0" smtClean="0"/>
              <a:t>Us</a:t>
            </a:r>
            <a:r>
              <a:rPr lang="en-US" sz="3200" dirty="0" smtClean="0"/>
              <a:t>eful </a:t>
            </a:r>
            <a:r>
              <a:rPr lang="en-US" sz="3200" dirty="0"/>
              <a:t>for constructs assumed to be </a:t>
            </a:r>
            <a:r>
              <a:rPr lang="en-US" sz="3200" dirty="0" smtClean="0"/>
              <a:t>stable</a:t>
            </a:r>
          </a:p>
          <a:p>
            <a:pPr marL="342900" indent="-3429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sz="3200" dirty="0" smtClean="0"/>
              <a:t>Test-retest reliability is not applicable to some measures </a:t>
            </a:r>
          </a:p>
          <a:p>
            <a:pPr marL="800100" lvl="1" indent="-3429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sz="3200" dirty="0" smtClean="0"/>
              <a:t>E.g. ,current</a:t>
            </a:r>
            <a:r>
              <a:rPr lang="en-US" sz="3200" dirty="0" smtClean="0"/>
              <a:t> </a:t>
            </a:r>
            <a:r>
              <a:rPr lang="en-US" sz="3200" dirty="0"/>
              <a:t>mood (e.g., how you feel right now) </a:t>
            </a:r>
            <a:r>
              <a:rPr lang="en-US" sz="3200" dirty="0" smtClean="0"/>
              <a:t>will </a:t>
            </a:r>
            <a:r>
              <a:rPr lang="en-US" sz="3200" dirty="0"/>
              <a:t>show low-retest correlations, </a:t>
            </a:r>
            <a:endParaRPr lang="en-US" sz="3200" dirty="0" smtClean="0"/>
          </a:p>
        </p:txBody>
      </p:sp>
    </p:spTree>
    <p:extLst>
      <p:ext uri="{BB962C8B-B14F-4D97-AF65-F5344CB8AC3E}">
        <p14:creationId xmlns:p14="http://schemas.microsoft.com/office/powerpoint/2010/main" val="19967508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Inter rater Reliability in SWLS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196752"/>
            <a:ext cx="8784976" cy="5544616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CA" dirty="0"/>
              <a:t>53 elderly persons </a:t>
            </a:r>
          </a:p>
          <a:p>
            <a:pPr lvl="2">
              <a:buFont typeface="Arial" pitchFamily="34" charset="0"/>
              <a:buChar char="•"/>
            </a:pPr>
            <a:r>
              <a:rPr lang="en-CA" sz="3200" dirty="0" smtClean="0"/>
              <a:t>Completed 2 measures of satisfaction</a:t>
            </a:r>
            <a:endParaRPr lang="en-CA" sz="3200" dirty="0"/>
          </a:p>
          <a:p>
            <a:pPr lvl="2">
              <a:buFont typeface="Arial" pitchFamily="34" charset="0"/>
              <a:buChar char="•"/>
            </a:pPr>
            <a:r>
              <a:rPr lang="en-CA" sz="3200" dirty="0"/>
              <a:t>Interviewed and rated on two measures of satisfaction by 2 trained interviewers </a:t>
            </a:r>
          </a:p>
          <a:p>
            <a:r>
              <a:rPr lang="en-CA" dirty="0" smtClean="0"/>
              <a:t>Correlation between </a:t>
            </a:r>
          </a:p>
          <a:p>
            <a:pPr lvl="1"/>
            <a:r>
              <a:rPr lang="en-CA" sz="3200" dirty="0" smtClean="0"/>
              <a:t>Ratings </a:t>
            </a:r>
            <a:r>
              <a:rPr lang="en-CA" sz="3200" dirty="0" smtClean="0"/>
              <a:t>between the two interviewers </a:t>
            </a:r>
            <a:r>
              <a:rPr lang="en-CA" sz="3200" dirty="0" smtClean="0"/>
              <a:t>= </a:t>
            </a:r>
            <a:r>
              <a:rPr lang="en-CA" sz="3200" b="1" dirty="0" smtClean="0"/>
              <a:t>0.73</a:t>
            </a:r>
            <a:r>
              <a:rPr lang="en-CA" sz="3200" dirty="0" smtClean="0"/>
              <a:t> </a:t>
            </a:r>
          </a:p>
          <a:p>
            <a:pPr lvl="1"/>
            <a:r>
              <a:rPr lang="en-CA" sz="3200" dirty="0" smtClean="0"/>
              <a:t>LSI </a:t>
            </a:r>
            <a:r>
              <a:rPr lang="en-CA" sz="3200" dirty="0" smtClean="0"/>
              <a:t>and SWLS correlated </a:t>
            </a:r>
            <a:r>
              <a:rPr lang="en-CA" sz="3200" b="1" dirty="0" smtClean="0"/>
              <a:t>0.46</a:t>
            </a:r>
            <a:r>
              <a:rPr lang="en-CA" sz="3200" dirty="0" smtClean="0"/>
              <a:t>. </a:t>
            </a:r>
            <a:endParaRPr lang="en-CA" sz="3200" dirty="0"/>
          </a:p>
          <a:p>
            <a:pPr lvl="1"/>
            <a:r>
              <a:rPr lang="en-CA" sz="3200" dirty="0" smtClean="0"/>
              <a:t>LSI </a:t>
            </a:r>
            <a:r>
              <a:rPr lang="en-CA" sz="3200" dirty="0" smtClean="0"/>
              <a:t>and </a:t>
            </a:r>
            <a:r>
              <a:rPr lang="en-CA" sz="3200" dirty="0" smtClean="0"/>
              <a:t>interviewer score </a:t>
            </a:r>
            <a:r>
              <a:rPr lang="en-CA" sz="3200" dirty="0" smtClean="0"/>
              <a:t>correlated to </a:t>
            </a:r>
            <a:r>
              <a:rPr lang="en-CA" sz="3200" b="1" dirty="0" smtClean="0"/>
              <a:t>0.68</a:t>
            </a:r>
            <a:endParaRPr lang="en-CA" sz="3200" b="1" dirty="0"/>
          </a:p>
        </p:txBody>
      </p:sp>
    </p:spTree>
    <p:extLst>
      <p:ext uri="{BB962C8B-B14F-4D97-AF65-F5344CB8AC3E}">
        <p14:creationId xmlns:p14="http://schemas.microsoft.com/office/powerpoint/2010/main" val="20447521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3528" y="188640"/>
            <a:ext cx="835292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4000" b="1" dirty="0"/>
              <a:t>Development of SWLS – </a:t>
            </a:r>
          </a:p>
          <a:p>
            <a:pPr algn="ctr"/>
            <a:r>
              <a:rPr lang="en-CA" sz="4000" b="1" dirty="0" smtClean="0"/>
              <a:t>Internal Reliability &amp; Validity</a:t>
            </a:r>
          </a:p>
          <a:p>
            <a:pPr algn="ctr"/>
            <a:endParaRPr lang="en-CA" sz="40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4000" dirty="0" smtClean="0"/>
              <a:t>176 S1 subjects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4000" dirty="0" smtClean="0"/>
              <a:t>163 additional students took refined set of items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4000" dirty="0" smtClean="0"/>
              <a:t>All took additional previously validated subjective </a:t>
            </a:r>
            <a:r>
              <a:rPr lang="en-CA" sz="4000" dirty="0" smtClean="0"/>
              <a:t>well-being measures. </a:t>
            </a:r>
          </a:p>
        </p:txBody>
      </p:sp>
    </p:spTree>
    <p:extLst>
      <p:ext uri="{BB962C8B-B14F-4D97-AF65-F5344CB8AC3E}">
        <p14:creationId xmlns:p14="http://schemas.microsoft.com/office/powerpoint/2010/main" val="39405865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Text Box 2"/>
          <p:cNvSpPr txBox="1">
            <a:spLocks noChangeArrowheads="1"/>
          </p:cNvSpPr>
          <p:nvPr/>
        </p:nvSpPr>
        <p:spPr bwMode="auto">
          <a:xfrm>
            <a:off x="685800" y="274638"/>
            <a:ext cx="80772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 smtClean="0"/>
              <a:t>Internal Reliability </a:t>
            </a:r>
            <a:r>
              <a:rPr lang="en-US" sz="3200" b="1" dirty="0"/>
              <a:t>of SWLS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dirty="0"/>
              <a:t> </a:t>
            </a:r>
            <a:r>
              <a:rPr lang="en-US" sz="2400" b="1" dirty="0" smtClean="0"/>
              <a:t>Satisfactory </a:t>
            </a:r>
            <a:r>
              <a:rPr lang="en-US" sz="2400" b="1" dirty="0"/>
              <a:t>(if above .70)</a:t>
            </a:r>
            <a:endParaRPr lang="en-US" b="1" dirty="0"/>
          </a:p>
          <a:p>
            <a:pPr lvl="1">
              <a:spcBef>
                <a:spcPct val="50000"/>
              </a:spcBef>
              <a:buFontTx/>
              <a:buChar char="•"/>
            </a:pPr>
            <a:r>
              <a:rPr lang="en-US" dirty="0"/>
              <a:t>Means that participants respond similarly to items that are supposed to measure the same thing</a:t>
            </a:r>
          </a:p>
          <a:p>
            <a:pPr>
              <a:spcBef>
                <a:spcPct val="50000"/>
              </a:spcBef>
            </a:pPr>
            <a:endParaRPr lang="en-US" dirty="0"/>
          </a:p>
        </p:txBody>
      </p:sp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1907704" y="2132856"/>
          <a:ext cx="5184576" cy="45299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3" name="Chart" r:id="rId4" imgW="7543768" imgH="6591238" progId="MSGraph.Chart.8">
                  <p:embed followColorScheme="full"/>
                </p:oleObj>
              </mc:Choice>
              <mc:Fallback>
                <p:oleObj name="Chart" r:id="rId4" imgW="7543768" imgH="6591238" progId="MSGraph.Chart.8">
                  <p:embed followColorScheme="full"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7704" y="2132856"/>
                        <a:ext cx="5184576" cy="452993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6588224" y="3534107"/>
            <a:ext cx="194421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0" dirty="0"/>
              <a:t> </a:t>
            </a:r>
            <a:r>
              <a:rPr lang="en-US" sz="2400" dirty="0"/>
              <a:t>r = .70; r</a:t>
            </a:r>
            <a:r>
              <a:rPr lang="en-US" sz="2400" baseline="30000" dirty="0"/>
              <a:t>2 </a:t>
            </a:r>
            <a:r>
              <a:rPr lang="en-US" sz="2400" dirty="0"/>
              <a:t> = 49%</a:t>
            </a:r>
            <a:endParaRPr lang="en-US" sz="2400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OleChart spid="4098" grpId="0"/>
      <p:bldP spid="4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What is validity</a:t>
            </a:r>
            <a:endParaRPr lang="en-US" altLang="en-US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179512" y="3088196"/>
            <a:ext cx="1524000" cy="6096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 smtClean="0"/>
              <a:t>Validity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8773" y="4057650"/>
            <a:ext cx="2286000" cy="876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smtClean="0"/>
              <a:t>Measure of Concept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970529" y="1988840"/>
            <a:ext cx="2122488" cy="7175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smtClean="0"/>
              <a:t>Definition of  Concept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5872163" y="4057650"/>
            <a:ext cx="2438400" cy="990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smtClean="0"/>
              <a:t>Measure of </a:t>
            </a:r>
            <a:r>
              <a:rPr lang="en-US" dirty="0" err="1" smtClean="0"/>
              <a:t>eadership</a:t>
            </a:r>
            <a:r>
              <a:rPr lang="en-US" dirty="0" smtClean="0"/>
              <a:t> </a:t>
            </a:r>
            <a:r>
              <a:rPr lang="en-US" dirty="0"/>
              <a:t>performance</a:t>
            </a:r>
            <a:endParaRPr lang="en-US" dirty="0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4352187" y="4500501"/>
            <a:ext cx="1408321" cy="0"/>
          </a:xfrm>
          <a:prstGeom prst="straightConnector1">
            <a:avLst/>
          </a:prstGeom>
          <a:ln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3013223" y="3011973"/>
            <a:ext cx="0" cy="811510"/>
          </a:xfrm>
          <a:prstGeom prst="straightConnector1">
            <a:avLst/>
          </a:prstGeom>
          <a:ln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ounded Rectangle 16"/>
          <p:cNvSpPr/>
          <p:nvPr/>
        </p:nvSpPr>
        <p:spPr>
          <a:xfrm>
            <a:off x="4294348" y="5157192"/>
            <a:ext cx="1524000" cy="6096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 smtClean="0"/>
              <a:t>Validity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17257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196" y="219016"/>
            <a:ext cx="8229600" cy="1012974"/>
          </a:xfrm>
        </p:spPr>
        <p:txBody>
          <a:bodyPr/>
          <a:lstStyle/>
          <a:p>
            <a:r>
              <a:rPr lang="en-CA" dirty="0" smtClean="0"/>
              <a:t>Validity Data</a:t>
            </a:r>
            <a:endParaRPr lang="en-CA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196752"/>
            <a:ext cx="8424936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you learned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24744"/>
            <a:ext cx="8363272" cy="5472608"/>
          </a:xfrm>
        </p:spPr>
        <p:txBody>
          <a:bodyPr/>
          <a:lstStyle/>
          <a:p>
            <a:r>
              <a:rPr lang="en-US" dirty="0" smtClean="0"/>
              <a:t>How to do Assignment 1 requirements</a:t>
            </a:r>
          </a:p>
          <a:p>
            <a:pPr lvl="1"/>
            <a:r>
              <a:rPr lang="en-US" dirty="0" smtClean="0"/>
              <a:t>Measurement </a:t>
            </a:r>
          </a:p>
          <a:p>
            <a:pPr lvl="2"/>
            <a:r>
              <a:rPr lang="en-US" dirty="0" smtClean="0"/>
              <a:t>Learn to find article which developed the measure of the skill</a:t>
            </a:r>
          </a:p>
          <a:p>
            <a:pPr lvl="2"/>
            <a:r>
              <a:rPr lang="en-US" dirty="0" smtClean="0"/>
              <a:t>Learn to locate information about reliability of measure</a:t>
            </a:r>
          </a:p>
          <a:p>
            <a:pPr lvl="1"/>
            <a:r>
              <a:rPr lang="en-US" dirty="0" smtClean="0"/>
              <a:t>Learn to locate information about definition of measure</a:t>
            </a:r>
          </a:p>
          <a:p>
            <a:pPr lvl="2"/>
            <a:r>
              <a:rPr lang="en-US" dirty="0" smtClean="0"/>
              <a:t>Clue: sources listed in measurement </a:t>
            </a:r>
            <a:r>
              <a:rPr lang="en-US" dirty="0" err="1" smtClean="0"/>
              <a:t>artilcle</a:t>
            </a:r>
            <a:endParaRPr lang="en-US" dirty="0" smtClean="0"/>
          </a:p>
          <a:p>
            <a:pPr lvl="1"/>
            <a:r>
              <a:rPr lang="en-US" dirty="0" smtClean="0"/>
              <a:t>Learn to locate information about validity of measure </a:t>
            </a:r>
          </a:p>
          <a:p>
            <a:pPr lvl="2"/>
            <a:r>
              <a:rPr lang="en-US" dirty="0" smtClean="0"/>
              <a:t>May need additional articles – clue: sources listed in reading by Hogan &amp; </a:t>
            </a:r>
            <a:r>
              <a:rPr lang="en-US" dirty="0" err="1" smtClean="0"/>
              <a:t>Warrenfeltz</a:t>
            </a:r>
            <a:r>
              <a:rPr lang="en-US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740017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</TotalTime>
  <Words>652</Words>
  <Application>Microsoft Office PowerPoint</Application>
  <PresentationFormat>On-screen Show (4:3)</PresentationFormat>
  <Paragraphs>117</Paragraphs>
  <Slides>28</Slides>
  <Notes>13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0" baseType="lpstr">
      <vt:lpstr>Office Theme</vt:lpstr>
      <vt:lpstr>Chart</vt:lpstr>
      <vt:lpstr>How to Research for Assignment 1:  Measurement</vt:lpstr>
      <vt:lpstr>PowerPoint Presentation</vt:lpstr>
      <vt:lpstr>UofT’s Library Website </vt:lpstr>
      <vt:lpstr>Under ‘Popular databases’</vt:lpstr>
      <vt:lpstr>When Connecting Off-Campus: Access Page </vt:lpstr>
      <vt:lpstr>Logging with your Library # and PIN</vt:lpstr>
      <vt:lpstr>Summary of what we did so far: </vt:lpstr>
      <vt:lpstr>Screen when logged  into  PsycInfo</vt:lpstr>
      <vt:lpstr>Students Exercise  Search for a measure:    “Satisfaction with Life Scale”, by Ed Diener, et al published in 1985 </vt:lpstr>
      <vt:lpstr>Change the Search categories to Author and Subject Heading</vt:lpstr>
      <vt:lpstr>Change the year to include 1985</vt:lpstr>
      <vt:lpstr>Click on the Original Article “Satisfaction with Life Scale”</vt:lpstr>
      <vt:lpstr>Main Article Abstract Summary</vt:lpstr>
      <vt:lpstr>Click on PDF (full text) for the Article </vt:lpstr>
      <vt:lpstr>PowerPoint Presentation</vt:lpstr>
      <vt:lpstr>Find Reliability and Validity Information of Scale</vt:lpstr>
      <vt:lpstr>PowerPoint Presentation</vt:lpstr>
      <vt:lpstr>What is Reliability and Validity</vt:lpstr>
      <vt:lpstr>PowerPoint Presentation</vt:lpstr>
      <vt:lpstr>PowerPoint Presentation</vt:lpstr>
      <vt:lpstr>PowerPoint Presentation</vt:lpstr>
      <vt:lpstr>PowerPoint Presentation</vt:lpstr>
      <vt:lpstr>Inter rater Reliability in SWLS</vt:lpstr>
      <vt:lpstr>PowerPoint Presentation</vt:lpstr>
      <vt:lpstr>PowerPoint Presentation</vt:lpstr>
      <vt:lpstr>What is validity</vt:lpstr>
      <vt:lpstr>Validity Data</vt:lpstr>
      <vt:lpstr>What you learned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UTSC Library’s Website</dc:title>
  <dc:creator>Phani Radhakrishnan</dc:creator>
  <cp:lastModifiedBy>Phani Radhakrishnan</cp:lastModifiedBy>
  <cp:revision>22</cp:revision>
  <dcterms:created xsi:type="dcterms:W3CDTF">2013-05-09T11:33:23Z</dcterms:created>
  <dcterms:modified xsi:type="dcterms:W3CDTF">2014-05-05T15:47:45Z</dcterms:modified>
</cp:coreProperties>
</file>