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1" d="100"/>
          <a:sy n="81" d="100"/>
        </p:scale>
        <p:origin x="-834" y="-72"/>
      </p:cViewPr>
      <p:guideLst>
        <p:guide orient="horz" pos="2160"/>
        <p:guide pos="2880"/>
      </p:guideLst>
    </p:cSldViewPr>
  </p:slideViewPr>
  <p:notesTextViewPr>
    <p:cViewPr>
      <p:scale>
        <a:sx n="1" d="1"/>
        <a:sy n="1" d="1"/>
      </p:scale>
      <p:origin x="0" y="36"/>
    </p:cViewPr>
  </p:notesTextViewPr>
  <p:sorterViewPr>
    <p:cViewPr>
      <p:scale>
        <a:sx n="100" d="100"/>
        <a:sy n="100" d="100"/>
      </p:scale>
      <p:origin x="0" y="3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628DAD-E369-465A-A0A6-ADDFFF842010}" type="datetimeFigureOut">
              <a:rPr lang="en-US" smtClean="0"/>
              <a:t>10/10/2012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D1BDE0-B8AE-442C-ADFB-FB0706C5ABE1}" type="slidenum">
              <a:rPr lang="en-US" smtClean="0"/>
              <a:t>‹#›</a:t>
            </a:fld>
            <a:endParaRPr lang="en-US"/>
          </a:p>
        </p:txBody>
      </p:sp>
    </p:spTree>
    <p:extLst>
      <p:ext uri="{BB962C8B-B14F-4D97-AF65-F5344CB8AC3E}">
        <p14:creationId xmlns:p14="http://schemas.microsoft.com/office/powerpoint/2010/main" val="3364121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a:t>
            </a:fld>
            <a:endParaRPr lang="en-US"/>
          </a:p>
        </p:txBody>
      </p:sp>
    </p:spTree>
    <p:extLst>
      <p:ext uri="{BB962C8B-B14F-4D97-AF65-F5344CB8AC3E}">
        <p14:creationId xmlns:p14="http://schemas.microsoft.com/office/powerpoint/2010/main" val="3006234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Feeling, non visible. Reaction,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3</a:t>
            </a:fld>
            <a:endParaRPr lang="en-US"/>
          </a:p>
        </p:txBody>
      </p:sp>
    </p:spTree>
    <p:extLst>
      <p:ext uri="{BB962C8B-B14F-4D97-AF65-F5344CB8AC3E}">
        <p14:creationId xmlns:p14="http://schemas.microsoft.com/office/powerpoint/2010/main" val="15445178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Influence our motivation. Adaptive. </a:t>
            </a:r>
            <a:r>
              <a:rPr lang="en-US" dirty="0" err="1" smtClean="0"/>
              <a:t>Ment</a:t>
            </a:r>
            <a:r>
              <a:rPr lang="en-US" dirty="0" smtClean="0"/>
              <a:t> to promote our </a:t>
            </a:r>
            <a:r>
              <a:rPr lang="en-US" dirty="0" err="1" smtClean="0"/>
              <a:t>survival.focus</a:t>
            </a:r>
            <a:r>
              <a:rPr lang="en-US" dirty="0" smtClean="0"/>
              <a:t> attention and stimulate action.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4</a:t>
            </a:fld>
            <a:endParaRPr lang="en-US"/>
          </a:p>
        </p:txBody>
      </p:sp>
    </p:spTree>
    <p:extLst>
      <p:ext uri="{BB962C8B-B14F-4D97-AF65-F5344CB8AC3E}">
        <p14:creationId xmlns:p14="http://schemas.microsoft.com/office/powerpoint/2010/main" val="3149417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The feeling piece. The passion or sensation. Also cognitive thought. </a:t>
            </a:r>
            <a:br>
              <a:rPr lang="en-US" dirty="0" smtClean="0"/>
            </a:br>
            <a:r>
              <a:rPr lang="en-US" dirty="0" smtClean="0"/>
              <a:t>2. actions, facial and bodily expressions.</a:t>
            </a:r>
            <a:br>
              <a:rPr lang="en-US" dirty="0" smtClean="0"/>
            </a:br>
            <a:r>
              <a:rPr lang="en-US" dirty="0" smtClean="0"/>
              <a:t>3.internal aspect. Changes caused</a:t>
            </a:r>
            <a:r>
              <a:rPr lang="en-US" baseline="0" dirty="0" smtClean="0"/>
              <a:t> by chemical hormones.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5</a:t>
            </a:fld>
            <a:endParaRPr lang="en-US"/>
          </a:p>
        </p:txBody>
      </p:sp>
    </p:spTree>
    <p:extLst>
      <p:ext uri="{BB962C8B-B14F-4D97-AF65-F5344CB8AC3E}">
        <p14:creationId xmlns:p14="http://schemas.microsoft.com/office/powerpoint/2010/main" val="3004122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Depends</a:t>
            </a:r>
            <a:r>
              <a:rPr lang="en-US" baseline="0" dirty="0" smtClean="0"/>
              <a:t> on situation.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6</a:t>
            </a:fld>
            <a:endParaRPr lang="en-US"/>
          </a:p>
        </p:txBody>
      </p:sp>
    </p:spTree>
    <p:extLst>
      <p:ext uri="{BB962C8B-B14F-4D97-AF65-F5344CB8AC3E}">
        <p14:creationId xmlns:p14="http://schemas.microsoft.com/office/powerpoint/2010/main" val="3012263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our heart rate increases</a:t>
            </a:r>
            <a:r>
              <a:rPr lang="en-US" baseline="0" dirty="0" smtClean="0"/>
              <a:t> it triggers our emotion. Event causes arousal. If arousal goes unnoticed you wont experience emotion. People paralyzed neck down had </a:t>
            </a:r>
            <a:r>
              <a:rPr lang="en-US" baseline="0" dirty="0" err="1" smtClean="0"/>
              <a:t>deminished</a:t>
            </a:r>
            <a:r>
              <a:rPr lang="en-US" baseline="0" dirty="0" smtClean="0"/>
              <a:t> emotions.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8</a:t>
            </a:fld>
            <a:endParaRPr lang="en-US"/>
          </a:p>
        </p:txBody>
      </p:sp>
    </p:spTree>
    <p:extLst>
      <p:ext uri="{BB962C8B-B14F-4D97-AF65-F5344CB8AC3E}">
        <p14:creationId xmlns:p14="http://schemas.microsoft.com/office/powerpoint/2010/main" val="4339464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Physiological </a:t>
            </a:r>
            <a:r>
              <a:rPr lang="en-US" dirty="0" err="1" smtClean="0"/>
              <a:t>controled</a:t>
            </a:r>
            <a:r>
              <a:rPr lang="en-US" dirty="0" smtClean="0"/>
              <a:t> by autonomic nervous system.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9</a:t>
            </a:fld>
            <a:endParaRPr lang="en-US"/>
          </a:p>
        </p:txBody>
      </p:sp>
    </p:spTree>
    <p:extLst>
      <p:ext uri="{BB962C8B-B14F-4D97-AF65-F5344CB8AC3E}">
        <p14:creationId xmlns:p14="http://schemas.microsoft.com/office/powerpoint/2010/main" val="1680206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10</a:t>
            </a:fld>
            <a:endParaRPr lang="en-US"/>
          </a:p>
        </p:txBody>
      </p:sp>
    </p:spTree>
    <p:extLst>
      <p:ext uri="{BB962C8B-B14F-4D97-AF65-F5344CB8AC3E}">
        <p14:creationId xmlns:p14="http://schemas.microsoft.com/office/powerpoint/2010/main" val="1832698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Sweating.</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11</a:t>
            </a:fld>
            <a:endParaRPr lang="en-US"/>
          </a:p>
        </p:txBody>
      </p:sp>
    </p:spTree>
    <p:extLst>
      <p:ext uri="{BB962C8B-B14F-4D97-AF65-F5344CB8AC3E}">
        <p14:creationId xmlns:p14="http://schemas.microsoft.com/office/powerpoint/2010/main" val="863571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Believe we can change emotions by just acting a certain way. If you wish to be happy</a:t>
            </a:r>
            <a:r>
              <a:rPr lang="en-US" baseline="0" dirty="0" smtClean="0"/>
              <a:t> just smile. And you will experience the emotion. Did a study took depressed patients and used </a:t>
            </a:r>
            <a:r>
              <a:rPr lang="en-US" baseline="0" dirty="0" err="1" smtClean="0"/>
              <a:t>botox</a:t>
            </a:r>
            <a:r>
              <a:rPr lang="en-US" baseline="0" dirty="0" smtClean="0"/>
              <a:t> on face to paralyze frowning muscles. 9 out of 10 stated to no longer be depressed</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12</a:t>
            </a:fld>
            <a:endParaRPr lang="en-US"/>
          </a:p>
        </p:txBody>
      </p:sp>
    </p:spTree>
    <p:extLst>
      <p:ext uri="{BB962C8B-B14F-4D97-AF65-F5344CB8AC3E}">
        <p14:creationId xmlns:p14="http://schemas.microsoft.com/office/powerpoint/2010/main" val="1012850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Didn’t believe in </a:t>
            </a:r>
            <a:r>
              <a:rPr lang="en-US" dirty="0" err="1" smtClean="0"/>
              <a:t>langs</a:t>
            </a:r>
            <a:r>
              <a:rPr lang="en-US" dirty="0" smtClean="0"/>
              <a:t> theory because physiological </a:t>
            </a:r>
            <a:r>
              <a:rPr lang="en-US" dirty="0" err="1" smtClean="0"/>
              <a:t>isnt</a:t>
            </a:r>
            <a:r>
              <a:rPr lang="en-US" dirty="0" smtClean="0"/>
              <a:t> fast enough to keep up with instant experience. They stated</a:t>
            </a:r>
            <a:r>
              <a:rPr lang="en-US" baseline="0" dirty="0" smtClean="0"/>
              <a:t> physiological and emotion happen </a:t>
            </a:r>
            <a:r>
              <a:rPr lang="en-US" baseline="0" dirty="0" err="1" smtClean="0"/>
              <a:t>independantly</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13</a:t>
            </a:fld>
            <a:endParaRPr lang="en-US"/>
          </a:p>
        </p:txBody>
      </p:sp>
    </p:spTree>
    <p:extLst>
      <p:ext uri="{BB962C8B-B14F-4D97-AF65-F5344CB8AC3E}">
        <p14:creationId xmlns:p14="http://schemas.microsoft.com/office/powerpoint/2010/main" val="2949559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Emphasizes cognitive component.</a:t>
            </a:r>
            <a:r>
              <a:rPr lang="en-US" baseline="0" dirty="0" smtClean="0"/>
              <a:t> We think about our thoughts. Our thoughts affect our emotions. We must be able to explain our arousal. Determines intensity of emotion. Reasoning you use will determine which emotion you will feel.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14</a:t>
            </a:fld>
            <a:endParaRPr lang="en-US"/>
          </a:p>
        </p:txBody>
      </p:sp>
    </p:spTree>
    <p:extLst>
      <p:ext uri="{BB962C8B-B14F-4D97-AF65-F5344CB8AC3E}">
        <p14:creationId xmlns:p14="http://schemas.microsoft.com/office/powerpoint/2010/main" val="1197578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15</a:t>
            </a:fld>
            <a:endParaRPr lang="en-US"/>
          </a:p>
        </p:txBody>
      </p:sp>
    </p:spTree>
    <p:extLst>
      <p:ext uri="{BB962C8B-B14F-4D97-AF65-F5344CB8AC3E}">
        <p14:creationId xmlns:p14="http://schemas.microsoft.com/office/powerpoint/2010/main" val="34535949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16</a:t>
            </a:fld>
            <a:endParaRPr lang="en-US"/>
          </a:p>
        </p:txBody>
      </p:sp>
    </p:spTree>
    <p:extLst>
      <p:ext uri="{BB962C8B-B14F-4D97-AF65-F5344CB8AC3E}">
        <p14:creationId xmlns:p14="http://schemas.microsoft.com/office/powerpoint/2010/main" val="51990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Cognitive. All emotions involve cognitive appraisal. Emotions are affected by memories expectations and so on.</a:t>
            </a:r>
            <a:r>
              <a:rPr lang="en-US" baseline="0" dirty="0" smtClean="0"/>
              <a:t> Cognitive </a:t>
            </a:r>
            <a:r>
              <a:rPr lang="en-US" baseline="0" dirty="0" err="1" smtClean="0"/>
              <a:t>apraisal</a:t>
            </a:r>
            <a:r>
              <a:rPr lang="en-US" baseline="0" dirty="0" smtClean="0"/>
              <a:t> does not have to be </a:t>
            </a:r>
            <a:r>
              <a:rPr lang="en-US" baseline="0" dirty="0" err="1" smtClean="0"/>
              <a:t>concious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17</a:t>
            </a:fld>
            <a:endParaRPr lang="en-US"/>
          </a:p>
        </p:txBody>
      </p:sp>
    </p:spTree>
    <p:extLst>
      <p:ext uri="{BB962C8B-B14F-4D97-AF65-F5344CB8AC3E}">
        <p14:creationId xmlns:p14="http://schemas.microsoft.com/office/powerpoint/2010/main" val="3176874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18</a:t>
            </a:fld>
            <a:endParaRPr lang="en-US"/>
          </a:p>
        </p:txBody>
      </p:sp>
    </p:spTree>
    <p:extLst>
      <p:ext uri="{BB962C8B-B14F-4D97-AF65-F5344CB8AC3E}">
        <p14:creationId xmlns:p14="http://schemas.microsoft.com/office/powerpoint/2010/main" val="1021121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19</a:t>
            </a:fld>
            <a:endParaRPr lang="en-US"/>
          </a:p>
        </p:txBody>
      </p:sp>
    </p:spTree>
    <p:extLst>
      <p:ext uri="{BB962C8B-B14F-4D97-AF65-F5344CB8AC3E}">
        <p14:creationId xmlns:p14="http://schemas.microsoft.com/office/powerpoint/2010/main" val="3978814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20</a:t>
            </a:fld>
            <a:endParaRPr lang="en-US"/>
          </a:p>
        </p:txBody>
      </p:sp>
    </p:spTree>
    <p:extLst>
      <p:ext uri="{BB962C8B-B14F-4D97-AF65-F5344CB8AC3E}">
        <p14:creationId xmlns:p14="http://schemas.microsoft.com/office/powerpoint/2010/main" val="889580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Cultures should be able to interpret emotions similarly.</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22</a:t>
            </a:fld>
            <a:endParaRPr lang="en-US"/>
          </a:p>
        </p:txBody>
      </p:sp>
    </p:spTree>
    <p:extLst>
      <p:ext uri="{BB962C8B-B14F-4D97-AF65-F5344CB8AC3E}">
        <p14:creationId xmlns:p14="http://schemas.microsoft.com/office/powerpoint/2010/main" val="41589794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Happiness surprise fear sadness anger disgust</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23</a:t>
            </a:fld>
            <a:endParaRPr lang="en-US"/>
          </a:p>
        </p:txBody>
      </p:sp>
    </p:spTree>
    <p:extLst>
      <p:ext uri="{BB962C8B-B14F-4D97-AF65-F5344CB8AC3E}">
        <p14:creationId xmlns:p14="http://schemas.microsoft.com/office/powerpoint/2010/main" val="23882807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Typically </a:t>
            </a:r>
            <a:r>
              <a:rPr lang="en-US" dirty="0" err="1" smtClean="0"/>
              <a:t>invovles</a:t>
            </a:r>
            <a:r>
              <a:rPr lang="en-US" dirty="0" smtClean="0"/>
              <a:t> something unclean etc.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24</a:t>
            </a:fld>
            <a:endParaRPr lang="en-US"/>
          </a:p>
        </p:txBody>
      </p:sp>
    </p:spTree>
    <p:extLst>
      <p:ext uri="{BB962C8B-B14F-4D97-AF65-F5344CB8AC3E}">
        <p14:creationId xmlns:p14="http://schemas.microsoft.com/office/powerpoint/2010/main" val="16314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Disgust is not only based on senses. It is a reaction to our knowledge.</a:t>
            </a:r>
            <a:r>
              <a:rPr lang="en-US" baseline="0" dirty="0" smtClean="0"/>
              <a:t> Because disgust is so involved in our thoughts we have control over what we think is disgusting</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25</a:t>
            </a:fld>
            <a:endParaRPr lang="en-US"/>
          </a:p>
        </p:txBody>
      </p:sp>
    </p:spTree>
    <p:extLst>
      <p:ext uri="{BB962C8B-B14F-4D97-AF65-F5344CB8AC3E}">
        <p14:creationId xmlns:p14="http://schemas.microsoft.com/office/powerpoint/2010/main" val="44114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Learn</a:t>
            </a:r>
            <a:r>
              <a:rPr lang="en-US" baseline="0" dirty="0" smtClean="0"/>
              <a:t> disgust by learning what other people think is disgusting or from our own experiences. </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26</a:t>
            </a:fld>
            <a:endParaRPr lang="en-US"/>
          </a:p>
        </p:txBody>
      </p:sp>
    </p:spTree>
    <p:extLst>
      <p:ext uri="{BB962C8B-B14F-4D97-AF65-F5344CB8AC3E}">
        <p14:creationId xmlns:p14="http://schemas.microsoft.com/office/powerpoint/2010/main" val="1882543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Is likely to cause pain or is a threat. One of the most powerful emotion. Can haunt us and occupy our thinking.</a:t>
            </a:r>
            <a:r>
              <a:rPr lang="en-US" baseline="0" dirty="0" smtClean="0"/>
              <a:t> Its an alarm system. Most fears are not life or death. Learned threw conditioning. Experiences. A lot of fears are irrational. Fear can be adapted</a:t>
            </a:r>
            <a:endParaRPr lang="en-US" dirty="0"/>
          </a:p>
        </p:txBody>
      </p:sp>
      <p:sp>
        <p:nvSpPr>
          <p:cNvPr id="4" name="Slide Number Placeholder 3"/>
          <p:cNvSpPr>
            <a:spLocks noGrp="1"/>
          </p:cNvSpPr>
          <p:nvPr>
            <p:ph type="sldNum" sz="quarter" idx="10"/>
          </p:nvPr>
        </p:nvSpPr>
        <p:spPr/>
        <p:txBody>
          <a:bodyPr/>
          <a:lstStyle/>
          <a:p>
            <a:fld id="{01D1BDE0-B8AE-442C-ADFB-FB0706C5ABE1}" type="slidenum">
              <a:rPr lang="en-US" smtClean="0"/>
              <a:t>27</a:t>
            </a:fld>
            <a:endParaRPr lang="en-US"/>
          </a:p>
        </p:txBody>
      </p:sp>
    </p:spTree>
    <p:extLst>
      <p:ext uri="{BB962C8B-B14F-4D97-AF65-F5344CB8AC3E}">
        <p14:creationId xmlns:p14="http://schemas.microsoft.com/office/powerpoint/2010/main" val="25386347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Fear can also be maladaptive. Phobias inhibit us from being able</a:t>
            </a:r>
            <a:r>
              <a:rPr lang="en-US" baseline="0" dirty="0" smtClean="0"/>
              <a:t> to cope. Research is starting to show that you can be scared to death. Fear </a:t>
            </a:r>
            <a:r>
              <a:rPr lang="en-US" baseline="0" dirty="0" err="1" smtClean="0"/>
              <a:t>realeses</a:t>
            </a:r>
            <a:r>
              <a:rPr lang="en-US" baseline="0" dirty="0" smtClean="0"/>
              <a:t> a hormone like adrenaline called </a:t>
            </a:r>
            <a:r>
              <a:rPr lang="en-US" baseline="0" dirty="0" err="1" smtClean="0"/>
              <a:t>catacolomeans</a:t>
            </a:r>
            <a:r>
              <a:rPr lang="en-US" baseline="0" dirty="0" smtClean="0"/>
              <a:t>. These hormones </a:t>
            </a:r>
            <a:r>
              <a:rPr lang="en-US" baseline="0" smtClean="0"/>
              <a:t>can kill you.</a:t>
            </a:r>
            <a:endParaRPr lang="en-US"/>
          </a:p>
        </p:txBody>
      </p:sp>
      <p:sp>
        <p:nvSpPr>
          <p:cNvPr id="4" name="Slide Number Placeholder 3"/>
          <p:cNvSpPr>
            <a:spLocks noGrp="1"/>
          </p:cNvSpPr>
          <p:nvPr>
            <p:ph type="sldNum" sz="quarter" idx="10"/>
          </p:nvPr>
        </p:nvSpPr>
        <p:spPr/>
        <p:txBody>
          <a:bodyPr/>
          <a:lstStyle/>
          <a:p>
            <a:fld id="{01D1BDE0-B8AE-442C-ADFB-FB0706C5ABE1}" type="slidenum">
              <a:rPr lang="en-US" smtClean="0"/>
              <a:t>28</a:t>
            </a:fld>
            <a:endParaRPr lang="en-US"/>
          </a:p>
        </p:txBody>
      </p:sp>
    </p:spTree>
    <p:extLst>
      <p:ext uri="{BB962C8B-B14F-4D97-AF65-F5344CB8AC3E}">
        <p14:creationId xmlns:p14="http://schemas.microsoft.com/office/powerpoint/2010/main" val="1848426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5D5A82-D8E8-47D4-AB3C-FC5622AAB959}" type="datetimeFigureOut">
              <a:rPr lang="en-US" smtClean="0"/>
              <a:t>10/10/2012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AFFBD2-65F8-41D8-82EB-0A20A613797C}" type="slidenum">
              <a:rPr lang="en-US" smtClean="0"/>
              <a:t>‹#›</a:t>
            </a:fld>
            <a:endParaRPr lang="en-US"/>
          </a:p>
        </p:txBody>
      </p:sp>
    </p:spTree>
    <p:extLst>
      <p:ext uri="{BB962C8B-B14F-4D97-AF65-F5344CB8AC3E}">
        <p14:creationId xmlns:p14="http://schemas.microsoft.com/office/powerpoint/2010/main" val="194515841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5D5A82-D8E8-47D4-AB3C-FC5622AAB959}" type="datetimeFigureOut">
              <a:rPr lang="en-US" smtClean="0"/>
              <a:t>10/10/2012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AFFBD2-65F8-41D8-82EB-0A20A613797C}" type="slidenum">
              <a:rPr lang="en-US" smtClean="0"/>
              <a:t>‹#›</a:t>
            </a:fld>
            <a:endParaRPr lang="en-US"/>
          </a:p>
        </p:txBody>
      </p:sp>
    </p:spTree>
    <p:extLst>
      <p:ext uri="{BB962C8B-B14F-4D97-AF65-F5344CB8AC3E}">
        <p14:creationId xmlns:p14="http://schemas.microsoft.com/office/powerpoint/2010/main" val="2442758472"/>
      </p:ext>
    </p:extLst>
  </p:cSld>
  <p:clrMap bg1="lt1" tx1="dk1" bg2="lt2" tx2="dk2" accent1="accent1" accent2="accent2" accent3="accent3" accent4="accent4" accent5="accent5" accent6="accent6" hlink="hlink" folHlink="folHlink"/>
  <p:sldLayoutIdLst>
    <p:sldLayoutId id="2147483654"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pPr algn="ctr"/>
            <a:r>
              <a:rPr lang="en-US" smtClean="0"/>
              <a:t>Emotions, stress and health</a:t>
            </a:r>
            <a:br>
              <a:rPr lang="en-US" smtClean="0"/>
            </a:br>
            <a:r>
              <a:rPr lang="en-US" sz="2700" smtClean="0"/>
              <a:t>CHAPTER 12</a:t>
            </a:r>
            <a:endParaRPr lang="en-US" sz="2700"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85502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US" smtClean="0"/>
              <a:t>Outline</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686804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z="4000" smtClean="0">
                <a:latin typeface="Palatino Linotype" charset="0"/>
              </a:rPr>
              <a:t>What is Emotion?</a:t>
            </a:r>
            <a:endParaRPr lang="en-US" sz="4000" dirty="0">
              <a:latin typeface="Palatino Linotype" charset="0"/>
            </a:endParaRPr>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788954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Emotion</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069186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latin typeface="Palatino Linotype" charset="0"/>
              </a:rPr>
              <a:t>Components of Emotion</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31679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endParaRPr lang="en-US"/>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79075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Theories of emotion</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57917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James-Lange theory</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524729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Physiology of Emotions</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533554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r>
              <a:rPr lang="en-US" smtClean="0"/>
              <a:t>Physiological differences and similarities</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87638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r>
              <a:rPr lang="en-US" smtClean="0"/>
              <a:t>Question</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21350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Facial Feedback Theory</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520737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Cannon-Bard Theory</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6440928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Two-factor Theory</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885716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Schachter and Singer experiment</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189741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endParaRPr lang="en-US"/>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98208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Lazarus Theory </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852970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Cognition and Emotion</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674757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pPr algn="ctr"/>
            <a:r>
              <a:rPr lang="en-US" smtClean="0"/>
              <a:t>Which theory would suggest that you experience the emotion of anger </a:t>
            </a:r>
            <a:r>
              <a:rPr lang="en-US" i="1" smtClean="0"/>
              <a:t>at the same time</a:t>
            </a:r>
            <a:r>
              <a:rPr lang="en-US" smtClean="0"/>
              <a:t> that your heart begins to beat rapidly? </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51713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pPr algn="ctr"/>
            <a:r>
              <a:rPr lang="en-US" sz="3200" smtClean="0"/>
              <a:t>When Mr. Morgan began to misinterpret his harmless symptoms of autonomic nervous system arousal as indicative of an impending heart attack, he suffered an unusually intense level of fear. His emotional suffering is best understood in terms of the:</a:t>
            </a:r>
            <a:r>
              <a:rPr lang="en-US" sz="3800" smtClean="0"/>
              <a:t> </a:t>
            </a:r>
            <a:endParaRPr lang="en-US" sz="380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300725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Theories of Emotion </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562356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Basic Emotions</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880080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Basic Emotions</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769311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Disgust</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62706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Disgust</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6686798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Disgust</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855001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Fear </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54608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Fear </a:t>
            </a:r>
            <a:endParaRPr lang="en-US" dirty="0"/>
          </a:p>
        </p:txBody>
      </p:sp>
      <p:pic>
        <p:nvPicPr>
          <p:cNvPr id="3" name="Picture 2"/>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9491018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Anger</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2806868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What makes us angry? </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204174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r>
              <a:rPr lang="en-US" smtClean="0"/>
              <a:t>What’s the best way to handle anger? </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86776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Catharsis Hypothesis</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17105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endParaRPr lang="en-US"/>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3814016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r>
              <a:rPr lang="en-US" smtClean="0"/>
              <a:t>What’s the best way to handle anger? </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9915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Happiness</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535093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Happiness Principals</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0117426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How to be happy</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2592032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endParaRPr lang="en-US"/>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63317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Three ways to be happy </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86440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pPr algn="ctr"/>
            <a:r>
              <a:rPr lang="en-US" smtClean="0"/>
              <a:t>Predictors of happiness</a:t>
            </a:r>
            <a:endParaRPr lang="en-US" dirty="0"/>
          </a:p>
        </p:txBody>
      </p:sp>
      <p:pic>
        <p:nvPicPr>
          <p:cNvPr id="3" name="Picture 2"/>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33069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583</Words>
  <Application>Microsoft Office PowerPoint</Application>
  <PresentationFormat>On-screen Show (4:3)</PresentationFormat>
  <Paragraphs>80</Paragraphs>
  <Slides>40</Slides>
  <Notes>25</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Emotions, stress and health CHAPTER 12</vt:lpstr>
      <vt:lpstr>Outline</vt:lpstr>
      <vt:lpstr>What is Emotion?</vt:lpstr>
      <vt:lpstr>Emotion</vt:lpstr>
      <vt:lpstr>Components of Emotion</vt:lpstr>
      <vt:lpstr>PowerPoint Presentation</vt:lpstr>
      <vt:lpstr>Theories of emotion</vt:lpstr>
      <vt:lpstr>James-Lange theory</vt:lpstr>
      <vt:lpstr>Physiology of Emotions</vt:lpstr>
      <vt:lpstr>Physiological differences and similarities</vt:lpstr>
      <vt:lpstr>Question</vt:lpstr>
      <vt:lpstr>Facial Feedback Theory</vt:lpstr>
      <vt:lpstr>Cannon-Bard Theory</vt:lpstr>
      <vt:lpstr>Two-factor Theory</vt:lpstr>
      <vt:lpstr>Schachter and Singer experiment</vt:lpstr>
      <vt:lpstr>PowerPoint Presentation</vt:lpstr>
      <vt:lpstr>Lazarus Theory </vt:lpstr>
      <vt:lpstr>Cognition and Emotion</vt:lpstr>
      <vt:lpstr>Which theory would suggest that you experience the emotion of anger at the same time that your heart begins to beat rapidly? </vt:lpstr>
      <vt:lpstr>When Mr. Morgan began to misinterpret his harmless symptoms of autonomic nervous system arousal as indicative of an impending heart attack, he suffered an unusually intense level of fear. His emotional suffering is best understood in terms of the: </vt:lpstr>
      <vt:lpstr>Theories of Emotion </vt:lpstr>
      <vt:lpstr>Basic Emotions</vt:lpstr>
      <vt:lpstr>Basic Emotions</vt:lpstr>
      <vt:lpstr>Disgust</vt:lpstr>
      <vt:lpstr>Disgust</vt:lpstr>
      <vt:lpstr>Disgust</vt:lpstr>
      <vt:lpstr>Fear </vt:lpstr>
      <vt:lpstr>Fear </vt:lpstr>
      <vt:lpstr>Anger</vt:lpstr>
      <vt:lpstr>What makes us angry? </vt:lpstr>
      <vt:lpstr>What’s the best way to handle anger? </vt:lpstr>
      <vt:lpstr>Catharsis Hypothesis</vt:lpstr>
      <vt:lpstr>PowerPoint Presentation</vt:lpstr>
      <vt:lpstr>What’s the best way to handle anger? </vt:lpstr>
      <vt:lpstr>Happiness</vt:lpstr>
      <vt:lpstr>Happiness Principals</vt:lpstr>
      <vt:lpstr>How to be happy</vt:lpstr>
      <vt:lpstr>PowerPoint Presentation</vt:lpstr>
      <vt:lpstr>Three ways to be happy </vt:lpstr>
      <vt:lpstr>Predictors of happiness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Emotions, stress and health CHAPTER 12</dc:title>
  <dc:creator>Kara Thompson</dc:creator>
  <cp:lastModifiedBy>Mandeep</cp:lastModifiedBy>
  <cp:revision>7</cp:revision>
  <dcterms:created xsi:type="dcterms:W3CDTF">2012-10-08T19:47:49Z</dcterms:created>
  <dcterms:modified xsi:type="dcterms:W3CDTF">2012-10-11T02:47:42Z</dcterms:modified>
</cp:coreProperties>
</file>