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17"/>
  </p:handoutMasterIdLst>
  <p:sldIdLst>
    <p:sldId id="256" r:id="rId2"/>
    <p:sldId id="268" r:id="rId3"/>
    <p:sldId id="269" r:id="rId4"/>
    <p:sldId id="257" r:id="rId5"/>
    <p:sldId id="270" r:id="rId6"/>
    <p:sldId id="258" r:id="rId7"/>
    <p:sldId id="264" r:id="rId8"/>
    <p:sldId id="259" r:id="rId9"/>
    <p:sldId id="260" r:id="rId10"/>
    <p:sldId id="265" r:id="rId11"/>
    <p:sldId id="261" r:id="rId12"/>
    <p:sldId id="266" r:id="rId13"/>
    <p:sldId id="262" r:id="rId14"/>
    <p:sldId id="263" r:id="rId15"/>
    <p:sldId id="267" r:id="rId16"/>
  </p:sldIdLst>
  <p:sldSz cx="9144000" cy="6858000" type="screen4x3"/>
  <p:notesSz cx="9312275" cy="6858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55" d="100"/>
          <a:sy n="55" d="100"/>
        </p:scale>
        <p:origin x="-946" y="-8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035319" cy="342900"/>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sz="quarter" idx="1"/>
          </p:nvPr>
        </p:nvSpPr>
        <p:spPr>
          <a:xfrm>
            <a:off x="5274801" y="0"/>
            <a:ext cx="4035319" cy="342900"/>
          </a:xfrm>
          <a:prstGeom prst="rect">
            <a:avLst/>
          </a:prstGeom>
        </p:spPr>
        <p:txBody>
          <a:bodyPr vert="horz" lIns="91440" tIns="45720" rIns="91440" bIns="45720" rtlCol="0"/>
          <a:lstStyle>
            <a:lvl1pPr algn="r">
              <a:defRPr sz="1200"/>
            </a:lvl1pPr>
          </a:lstStyle>
          <a:p>
            <a:fld id="{9D4865F1-9358-4639-AE48-FA3A1CD927BF}" type="datetimeFigureOut">
              <a:rPr lang="en-CA" smtClean="0"/>
              <a:t>28/01/2015</a:t>
            </a:fld>
            <a:endParaRPr lang="en-CA"/>
          </a:p>
        </p:txBody>
      </p:sp>
      <p:sp>
        <p:nvSpPr>
          <p:cNvPr id="4" name="Footer Placeholder 3"/>
          <p:cNvSpPr>
            <a:spLocks noGrp="1"/>
          </p:cNvSpPr>
          <p:nvPr>
            <p:ph type="ftr" sz="quarter" idx="2"/>
          </p:nvPr>
        </p:nvSpPr>
        <p:spPr>
          <a:xfrm>
            <a:off x="0" y="6513910"/>
            <a:ext cx="4035319" cy="342900"/>
          </a:xfrm>
          <a:prstGeom prst="rect">
            <a:avLst/>
          </a:prstGeom>
        </p:spPr>
        <p:txBody>
          <a:bodyPr vert="horz" lIns="91440" tIns="45720" rIns="91440" bIns="45720" rtlCol="0" anchor="b"/>
          <a:lstStyle>
            <a:lvl1pPr algn="l">
              <a:defRPr sz="1200"/>
            </a:lvl1pPr>
          </a:lstStyle>
          <a:p>
            <a:endParaRPr lang="en-CA"/>
          </a:p>
        </p:txBody>
      </p:sp>
      <p:sp>
        <p:nvSpPr>
          <p:cNvPr id="5" name="Slide Number Placeholder 4"/>
          <p:cNvSpPr>
            <a:spLocks noGrp="1"/>
          </p:cNvSpPr>
          <p:nvPr>
            <p:ph type="sldNum" sz="quarter" idx="3"/>
          </p:nvPr>
        </p:nvSpPr>
        <p:spPr>
          <a:xfrm>
            <a:off x="5274801" y="6513910"/>
            <a:ext cx="4035319" cy="342900"/>
          </a:xfrm>
          <a:prstGeom prst="rect">
            <a:avLst/>
          </a:prstGeom>
        </p:spPr>
        <p:txBody>
          <a:bodyPr vert="horz" lIns="91440" tIns="45720" rIns="91440" bIns="45720" rtlCol="0" anchor="b"/>
          <a:lstStyle>
            <a:lvl1pPr algn="r">
              <a:defRPr sz="1200"/>
            </a:lvl1pPr>
          </a:lstStyle>
          <a:p>
            <a:fld id="{1FFFDDD1-562E-4A64-8F0D-81A86CCAAB6B}" type="slidenum">
              <a:rPr lang="en-CA" smtClean="0"/>
              <a:t>‹#›</a:t>
            </a:fld>
            <a:endParaRPr lang="en-CA"/>
          </a:p>
        </p:txBody>
      </p:sp>
    </p:spTree>
    <p:extLst>
      <p:ext uri="{BB962C8B-B14F-4D97-AF65-F5344CB8AC3E}">
        <p14:creationId xmlns:p14="http://schemas.microsoft.com/office/powerpoint/2010/main" val="4213752463"/>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CA"/>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CA"/>
          </a:p>
        </p:txBody>
      </p:sp>
      <p:sp>
        <p:nvSpPr>
          <p:cNvPr id="4" name="Date Placeholder 3"/>
          <p:cNvSpPr>
            <a:spLocks noGrp="1"/>
          </p:cNvSpPr>
          <p:nvPr>
            <p:ph type="dt" sz="half" idx="10"/>
          </p:nvPr>
        </p:nvSpPr>
        <p:spPr/>
        <p:txBody>
          <a:bodyPr/>
          <a:lstStyle/>
          <a:p>
            <a:fld id="{A72E18EF-8672-4152-A5A6-F6D7EDD39B37}" type="datetimeFigureOut">
              <a:rPr lang="en-CA" smtClean="0"/>
              <a:t>28/01/2015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6DB3D6C5-7569-4F19-B77F-A5B536A37DEF}" type="slidenum">
              <a:rPr lang="en-CA" smtClean="0"/>
              <a:t>‹#›</a:t>
            </a:fld>
            <a:endParaRPr lang="en-CA"/>
          </a:p>
        </p:txBody>
      </p:sp>
    </p:spTree>
    <p:extLst>
      <p:ext uri="{BB962C8B-B14F-4D97-AF65-F5344CB8AC3E}">
        <p14:creationId xmlns:p14="http://schemas.microsoft.com/office/powerpoint/2010/main" val="2053799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A72E18EF-8672-4152-A5A6-F6D7EDD39B37}" type="datetimeFigureOut">
              <a:rPr lang="en-CA" smtClean="0"/>
              <a:t>28/01/2015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6DB3D6C5-7569-4F19-B77F-A5B536A37DEF}" type="slidenum">
              <a:rPr lang="en-CA" smtClean="0"/>
              <a:t>‹#›</a:t>
            </a:fld>
            <a:endParaRPr lang="en-CA"/>
          </a:p>
        </p:txBody>
      </p:sp>
    </p:spTree>
    <p:extLst>
      <p:ext uri="{BB962C8B-B14F-4D97-AF65-F5344CB8AC3E}">
        <p14:creationId xmlns:p14="http://schemas.microsoft.com/office/powerpoint/2010/main" val="40835490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72E18EF-8672-4152-A5A6-F6D7EDD39B37}" type="datetimeFigureOut">
              <a:rPr lang="en-CA" smtClean="0"/>
              <a:t>28/01/2015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6DB3D6C5-7569-4F19-B77F-A5B536A37DEF}" type="slidenum">
              <a:rPr lang="en-CA" smtClean="0"/>
              <a:t>‹#›</a:t>
            </a:fld>
            <a:endParaRPr lang="en-CA"/>
          </a:p>
        </p:txBody>
      </p:sp>
    </p:spTree>
    <p:extLst>
      <p:ext uri="{BB962C8B-B14F-4D97-AF65-F5344CB8AC3E}">
        <p14:creationId xmlns:p14="http://schemas.microsoft.com/office/powerpoint/2010/main" val="32960684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Date Placeholder 4"/>
          <p:cNvSpPr>
            <a:spLocks noGrp="1"/>
          </p:cNvSpPr>
          <p:nvPr>
            <p:ph type="dt" sz="half" idx="10"/>
          </p:nvPr>
        </p:nvSpPr>
        <p:spPr/>
        <p:txBody>
          <a:bodyPr/>
          <a:lstStyle/>
          <a:p>
            <a:fld id="{A72E18EF-8672-4152-A5A6-F6D7EDD39B37}" type="datetimeFigureOut">
              <a:rPr lang="en-CA" smtClean="0"/>
              <a:t>28/01/2015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6DB3D6C5-7569-4F19-B77F-A5B536A37DEF}" type="slidenum">
              <a:rPr lang="en-CA" smtClean="0"/>
              <a:t>‹#›</a:t>
            </a:fld>
            <a:endParaRPr lang="en-CA"/>
          </a:p>
        </p:txBody>
      </p:sp>
    </p:spTree>
    <p:extLst>
      <p:ext uri="{BB962C8B-B14F-4D97-AF65-F5344CB8AC3E}">
        <p14:creationId xmlns:p14="http://schemas.microsoft.com/office/powerpoint/2010/main" val="36637580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Date Placeholder 6"/>
          <p:cNvSpPr>
            <a:spLocks noGrp="1"/>
          </p:cNvSpPr>
          <p:nvPr>
            <p:ph type="dt" sz="half" idx="10"/>
          </p:nvPr>
        </p:nvSpPr>
        <p:spPr/>
        <p:txBody>
          <a:bodyPr/>
          <a:lstStyle/>
          <a:p>
            <a:fld id="{A72E18EF-8672-4152-A5A6-F6D7EDD39B37}" type="datetimeFigureOut">
              <a:rPr lang="en-CA" smtClean="0"/>
              <a:t>28/01/2015</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6DB3D6C5-7569-4F19-B77F-A5B536A37DEF}" type="slidenum">
              <a:rPr lang="en-CA" smtClean="0"/>
              <a:t>‹#›</a:t>
            </a:fld>
            <a:endParaRPr lang="en-CA"/>
          </a:p>
        </p:txBody>
      </p:sp>
    </p:spTree>
    <p:extLst>
      <p:ext uri="{BB962C8B-B14F-4D97-AF65-F5344CB8AC3E}">
        <p14:creationId xmlns:p14="http://schemas.microsoft.com/office/powerpoint/2010/main" val="32932266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Date Placeholder 2"/>
          <p:cNvSpPr>
            <a:spLocks noGrp="1"/>
          </p:cNvSpPr>
          <p:nvPr>
            <p:ph type="dt" sz="half" idx="10"/>
          </p:nvPr>
        </p:nvSpPr>
        <p:spPr/>
        <p:txBody>
          <a:bodyPr/>
          <a:lstStyle/>
          <a:p>
            <a:fld id="{A72E18EF-8672-4152-A5A6-F6D7EDD39B37}" type="datetimeFigureOut">
              <a:rPr lang="en-CA" smtClean="0"/>
              <a:t>28/01/2015</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6DB3D6C5-7569-4F19-B77F-A5B536A37DEF}" type="slidenum">
              <a:rPr lang="en-CA" smtClean="0"/>
              <a:t>‹#›</a:t>
            </a:fld>
            <a:endParaRPr lang="en-CA"/>
          </a:p>
        </p:txBody>
      </p:sp>
    </p:spTree>
    <p:extLst>
      <p:ext uri="{BB962C8B-B14F-4D97-AF65-F5344CB8AC3E}">
        <p14:creationId xmlns:p14="http://schemas.microsoft.com/office/powerpoint/2010/main" val="30120727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72E18EF-8672-4152-A5A6-F6D7EDD39B37}" type="datetimeFigureOut">
              <a:rPr lang="en-CA" smtClean="0"/>
              <a:t>28/01/2015</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6DB3D6C5-7569-4F19-B77F-A5B536A37DEF}" type="slidenum">
              <a:rPr lang="en-CA" smtClean="0"/>
              <a:t>‹#›</a:t>
            </a:fld>
            <a:endParaRPr lang="en-CA"/>
          </a:p>
        </p:txBody>
      </p:sp>
    </p:spTree>
    <p:extLst>
      <p:ext uri="{BB962C8B-B14F-4D97-AF65-F5344CB8AC3E}">
        <p14:creationId xmlns:p14="http://schemas.microsoft.com/office/powerpoint/2010/main" val="42829024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72E18EF-8672-4152-A5A6-F6D7EDD39B37}" type="datetimeFigureOut">
              <a:rPr lang="en-CA" smtClean="0"/>
              <a:t>28/01/2015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6DB3D6C5-7569-4F19-B77F-A5B536A37DEF}" type="slidenum">
              <a:rPr lang="en-CA" smtClean="0"/>
              <a:t>‹#›</a:t>
            </a:fld>
            <a:endParaRPr lang="en-CA"/>
          </a:p>
        </p:txBody>
      </p:sp>
    </p:spTree>
    <p:extLst>
      <p:ext uri="{BB962C8B-B14F-4D97-AF65-F5344CB8AC3E}">
        <p14:creationId xmlns:p14="http://schemas.microsoft.com/office/powerpoint/2010/main" val="3141072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72E18EF-8672-4152-A5A6-F6D7EDD39B37}" type="datetimeFigureOut">
              <a:rPr lang="en-CA" smtClean="0"/>
              <a:t>28/01/2015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6DB3D6C5-7569-4F19-B77F-A5B536A37DEF}" type="slidenum">
              <a:rPr lang="en-CA" smtClean="0"/>
              <a:t>‹#›</a:t>
            </a:fld>
            <a:endParaRPr lang="en-CA"/>
          </a:p>
        </p:txBody>
      </p:sp>
    </p:spTree>
    <p:extLst>
      <p:ext uri="{BB962C8B-B14F-4D97-AF65-F5344CB8AC3E}">
        <p14:creationId xmlns:p14="http://schemas.microsoft.com/office/powerpoint/2010/main" val="38461209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A72E18EF-8672-4152-A5A6-F6D7EDD39B37}" type="datetimeFigureOut">
              <a:rPr lang="en-CA" smtClean="0"/>
              <a:t>28/01/2015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6DB3D6C5-7569-4F19-B77F-A5B536A37DEF}" type="slidenum">
              <a:rPr lang="en-CA" smtClean="0"/>
              <a:t>‹#›</a:t>
            </a:fld>
            <a:endParaRPr lang="en-CA"/>
          </a:p>
        </p:txBody>
      </p:sp>
    </p:spTree>
    <p:extLst>
      <p:ext uri="{BB962C8B-B14F-4D97-AF65-F5344CB8AC3E}">
        <p14:creationId xmlns:p14="http://schemas.microsoft.com/office/powerpoint/2010/main" val="620231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A72E18EF-8672-4152-A5A6-F6D7EDD39B37}" type="datetimeFigureOut">
              <a:rPr lang="en-CA" smtClean="0"/>
              <a:t>28/01/2015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6DB3D6C5-7569-4F19-B77F-A5B536A37DEF}" type="slidenum">
              <a:rPr lang="en-CA" smtClean="0"/>
              <a:t>‹#›</a:t>
            </a:fld>
            <a:endParaRPr lang="en-CA"/>
          </a:p>
        </p:txBody>
      </p:sp>
    </p:spTree>
    <p:extLst>
      <p:ext uri="{BB962C8B-B14F-4D97-AF65-F5344CB8AC3E}">
        <p14:creationId xmlns:p14="http://schemas.microsoft.com/office/powerpoint/2010/main" val="26214327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CA"/>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72E18EF-8672-4152-A5A6-F6D7EDD39B37}" type="datetimeFigureOut">
              <a:rPr lang="en-CA" smtClean="0"/>
              <a:t>28/01/2015</a:t>
            </a:fld>
            <a:endParaRPr lang="en-CA"/>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DB3D6C5-7569-4F19-B77F-A5B536A37DEF}" type="slidenum">
              <a:rPr lang="en-CA" smtClean="0"/>
              <a:t>‹#›</a:t>
            </a:fld>
            <a:endParaRPr lang="en-CA"/>
          </a:p>
        </p:txBody>
      </p:sp>
    </p:spTree>
    <p:extLst>
      <p:ext uri="{BB962C8B-B14F-4D97-AF65-F5344CB8AC3E}">
        <p14:creationId xmlns:p14="http://schemas.microsoft.com/office/powerpoint/2010/main" val="20420523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55576" y="1484785"/>
            <a:ext cx="7632848" cy="2115666"/>
          </a:xfrm>
        </p:spPr>
        <p:txBody>
          <a:bodyPr>
            <a:normAutofit/>
          </a:bodyPr>
          <a:lstStyle/>
          <a:p>
            <a:r>
              <a:rPr lang="en-CA" sz="3600" b="1" dirty="0" smtClean="0"/>
              <a:t>Towards Permanent Exceptionalism:</a:t>
            </a:r>
            <a:br>
              <a:rPr lang="en-CA" sz="3600" b="1" dirty="0" smtClean="0"/>
            </a:br>
            <a:r>
              <a:rPr lang="en-CA" sz="3600" b="1" dirty="0" smtClean="0"/>
              <a:t>Coercion and Consent in</a:t>
            </a:r>
            <a:br>
              <a:rPr lang="en-CA" sz="3600" b="1" dirty="0" smtClean="0"/>
            </a:br>
            <a:r>
              <a:rPr lang="en-CA" sz="3600" b="1" dirty="0" smtClean="0"/>
              <a:t>Canadian Industrial Relations</a:t>
            </a:r>
            <a:endParaRPr lang="en-CA" sz="3600" b="1" dirty="0"/>
          </a:p>
        </p:txBody>
      </p:sp>
      <p:sp>
        <p:nvSpPr>
          <p:cNvPr id="3" name="Subtitle 2"/>
          <p:cNvSpPr>
            <a:spLocks noGrp="1"/>
          </p:cNvSpPr>
          <p:nvPr>
            <p:ph type="subTitle" idx="1"/>
          </p:nvPr>
        </p:nvSpPr>
        <p:spPr/>
        <p:txBody>
          <a:bodyPr>
            <a:normAutofit/>
          </a:bodyPr>
          <a:lstStyle/>
          <a:p>
            <a:r>
              <a:rPr lang="en-CA" sz="2800" dirty="0" smtClean="0"/>
              <a:t/>
            </a:r>
            <a:br>
              <a:rPr lang="en-CA" sz="2800" dirty="0" smtClean="0"/>
            </a:br>
            <a:r>
              <a:rPr lang="en-CA" sz="2800" b="1" dirty="0" smtClean="0"/>
              <a:t>Leo </a:t>
            </a:r>
            <a:r>
              <a:rPr lang="en-CA" sz="2800" b="1" dirty="0" err="1" smtClean="0"/>
              <a:t>Panitch</a:t>
            </a:r>
            <a:r>
              <a:rPr lang="en-CA" sz="2800" b="1" dirty="0" smtClean="0"/>
              <a:t> and Donald Swartz</a:t>
            </a:r>
            <a:endParaRPr lang="en-CA" sz="2800" b="1" dirty="0"/>
          </a:p>
        </p:txBody>
      </p:sp>
    </p:spTree>
    <p:extLst>
      <p:ext uri="{BB962C8B-B14F-4D97-AF65-F5344CB8AC3E}">
        <p14:creationId xmlns:p14="http://schemas.microsoft.com/office/powerpoint/2010/main" val="346473163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Coercion and Consent</a:t>
            </a:r>
            <a:endParaRPr lang="en-CA" dirty="0"/>
          </a:p>
        </p:txBody>
      </p:sp>
      <p:sp>
        <p:nvSpPr>
          <p:cNvPr id="3" name="Content Placeholder 2"/>
          <p:cNvSpPr>
            <a:spLocks noGrp="1"/>
          </p:cNvSpPr>
          <p:nvPr>
            <p:ph idx="1"/>
          </p:nvPr>
        </p:nvSpPr>
        <p:spPr/>
        <p:txBody>
          <a:bodyPr/>
          <a:lstStyle/>
          <a:p>
            <a:r>
              <a:rPr lang="en-CA" dirty="0" smtClean="0"/>
              <a:t>Canadian legislation followed model of Wagner Act U.S.</a:t>
            </a:r>
          </a:p>
          <a:p>
            <a:r>
              <a:rPr lang="en-CA" dirty="0" smtClean="0"/>
              <a:t>wartime order-in-council PC 1003</a:t>
            </a:r>
          </a:p>
          <a:p>
            <a:r>
              <a:rPr lang="en-CA" dirty="0" smtClean="0"/>
              <a:t>Rand Formula</a:t>
            </a:r>
          </a:p>
          <a:p>
            <a:r>
              <a:rPr lang="en-CA" dirty="0" smtClean="0"/>
              <a:t>Industrial Disputes Resolution Investigation Act IRDIA 1948</a:t>
            </a:r>
            <a:endParaRPr lang="en-CA" dirty="0"/>
          </a:p>
        </p:txBody>
      </p:sp>
    </p:spTree>
    <p:extLst>
      <p:ext uri="{BB962C8B-B14F-4D97-AF65-F5344CB8AC3E}">
        <p14:creationId xmlns:p14="http://schemas.microsoft.com/office/powerpoint/2010/main" val="130914682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sp>
        <p:nvSpPr>
          <p:cNvPr id="3" name="Content Placeholder 2"/>
          <p:cNvSpPr>
            <a:spLocks noGrp="1"/>
          </p:cNvSpPr>
          <p:nvPr>
            <p:ph idx="1"/>
          </p:nvPr>
        </p:nvSpPr>
        <p:spPr/>
        <p:txBody>
          <a:bodyPr/>
          <a:lstStyle/>
          <a:p>
            <a:r>
              <a:rPr lang="en-CA" dirty="0" smtClean="0"/>
              <a:t>Wagner Act, section 7: "employees shall have the right </a:t>
            </a:r>
            <a:r>
              <a:rPr lang="en-CA" i="1" dirty="0" smtClean="0"/>
              <a:t>to </a:t>
            </a:r>
            <a:r>
              <a:rPr lang="en-CA" i="1" dirty="0"/>
              <a:t>self-organization, to form, join, or assist labor organizations, to bargain collectively through representatives of their own choosing, and to engage in other concerted activities for the purpose of collective bargaining or other mutual aid or protection...</a:t>
            </a:r>
            <a:r>
              <a:rPr lang="en-CA" dirty="0"/>
              <a:t>"</a:t>
            </a:r>
          </a:p>
        </p:txBody>
      </p:sp>
    </p:spTree>
    <p:extLst>
      <p:ext uri="{BB962C8B-B14F-4D97-AF65-F5344CB8AC3E}">
        <p14:creationId xmlns:p14="http://schemas.microsoft.com/office/powerpoint/2010/main" val="299974196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sp>
        <p:nvSpPr>
          <p:cNvPr id="3" name="Content Placeholder 2"/>
          <p:cNvSpPr>
            <a:spLocks noGrp="1"/>
          </p:cNvSpPr>
          <p:nvPr>
            <p:ph idx="1"/>
          </p:nvPr>
        </p:nvSpPr>
        <p:spPr/>
        <p:txBody>
          <a:bodyPr/>
          <a:lstStyle/>
          <a:p>
            <a:r>
              <a:rPr lang="en-CA" dirty="0" smtClean="0"/>
              <a:t>Wagner Act (U.S)</a:t>
            </a:r>
          </a:p>
          <a:p>
            <a:r>
              <a:rPr lang="en-CA" dirty="0" smtClean="0"/>
              <a:t>Wartime Order-in-Council PC1003 (Canada)</a:t>
            </a:r>
          </a:p>
          <a:p>
            <a:r>
              <a:rPr lang="en-CA" dirty="0" smtClean="0"/>
              <a:t>Industrial Relations Disputes Investigation Act IRDIA (Federal) 1948</a:t>
            </a:r>
          </a:p>
          <a:p>
            <a:r>
              <a:rPr lang="en-CA" dirty="0" smtClean="0"/>
              <a:t>Rand Formula</a:t>
            </a:r>
            <a:endParaRPr lang="en-CA" dirty="0"/>
          </a:p>
        </p:txBody>
      </p:sp>
      <p:pic>
        <p:nvPicPr>
          <p:cNvPr id="4" name="Content Placeholder 5"/>
          <p:cNvPicPr>
            <a:picLocks noChangeAspect="1"/>
          </p:cNvPicPr>
          <p:nvPr/>
        </p:nvPicPr>
        <p:blipFill rotWithShape="1">
          <a:blip r:embed="rId2">
            <a:extLst>
              <a:ext uri="{28A0092B-C50C-407E-A947-70E740481C1C}">
                <a14:useLocalDpi xmlns:a14="http://schemas.microsoft.com/office/drawing/2010/main" val="0"/>
              </a:ext>
            </a:extLst>
          </a:blip>
          <a:srcRect t="5245" b="5245"/>
          <a:stretch/>
        </p:blipFill>
        <p:spPr>
          <a:xfrm>
            <a:off x="0" y="0"/>
            <a:ext cx="9144000" cy="6858000"/>
          </a:xfrm>
          <a:prstGeom prst="rect">
            <a:avLst/>
          </a:prstGeom>
        </p:spPr>
      </p:pic>
    </p:spTree>
    <p:extLst>
      <p:ext uri="{BB962C8B-B14F-4D97-AF65-F5344CB8AC3E}">
        <p14:creationId xmlns:p14="http://schemas.microsoft.com/office/powerpoint/2010/main" val="229491542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Aside: Origins of W.A. section 7</a:t>
            </a:r>
            <a:endParaRPr lang="en-CA" dirty="0"/>
          </a:p>
        </p:txBody>
      </p:sp>
      <p:sp>
        <p:nvSpPr>
          <p:cNvPr id="3" name="Content Placeholder 2"/>
          <p:cNvSpPr>
            <a:spLocks noGrp="1"/>
          </p:cNvSpPr>
          <p:nvPr>
            <p:ph idx="1"/>
          </p:nvPr>
        </p:nvSpPr>
        <p:spPr/>
        <p:txBody>
          <a:bodyPr>
            <a:normAutofit fontScale="92500" lnSpcReduction="10000"/>
          </a:bodyPr>
          <a:lstStyle/>
          <a:p>
            <a:r>
              <a:rPr lang="en-CA" dirty="0" smtClean="0"/>
              <a:t>Black-</a:t>
            </a:r>
            <a:r>
              <a:rPr lang="en-CA" dirty="0" err="1" smtClean="0"/>
              <a:t>Connerly</a:t>
            </a:r>
            <a:r>
              <a:rPr lang="en-CA" dirty="0" smtClean="0"/>
              <a:t> thirty-hour bill</a:t>
            </a:r>
          </a:p>
          <a:p>
            <a:r>
              <a:rPr lang="en-CA" dirty="0" smtClean="0"/>
              <a:t>FDR thought unworkable, Perkins offered amendments to House version</a:t>
            </a:r>
          </a:p>
          <a:p>
            <a:r>
              <a:rPr lang="en-CA" dirty="0" smtClean="0"/>
              <a:t>A.F. of L. amendments to House version: include collective bargaining. “Get rid of Black Bill”</a:t>
            </a:r>
          </a:p>
          <a:p>
            <a:r>
              <a:rPr lang="en-CA" dirty="0" smtClean="0"/>
              <a:t>New Deal – N.I.R.A. incorporated coll. </a:t>
            </a:r>
            <a:r>
              <a:rPr lang="en-CA" dirty="0" err="1" smtClean="0"/>
              <a:t>barg</a:t>
            </a:r>
            <a:r>
              <a:rPr lang="en-CA" dirty="0" smtClean="0"/>
              <a:t>. right in section 7a: “something for labor”</a:t>
            </a:r>
          </a:p>
          <a:p>
            <a:r>
              <a:rPr lang="en-CA" dirty="0" smtClean="0"/>
              <a:t>Supreme Court ruled NIRA unconstitutional. Section 7a resurrected in  section 7 of Wagner</a:t>
            </a:r>
            <a:endParaRPr lang="en-CA" dirty="0"/>
          </a:p>
        </p:txBody>
      </p:sp>
    </p:spTree>
    <p:extLst>
      <p:ext uri="{BB962C8B-B14F-4D97-AF65-F5344CB8AC3E}">
        <p14:creationId xmlns:p14="http://schemas.microsoft.com/office/powerpoint/2010/main" val="146983713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sp>
        <p:nvSpPr>
          <p:cNvPr id="3" name="Content Placeholder 2"/>
          <p:cNvSpPr>
            <a:spLocks noGrp="1"/>
          </p:cNvSpPr>
          <p:nvPr>
            <p:ph idx="1"/>
          </p:nvPr>
        </p:nvSpPr>
        <p:spPr/>
        <p:txBody>
          <a:bodyPr/>
          <a:lstStyle/>
          <a:p>
            <a:r>
              <a:rPr lang="en-CA" dirty="0" smtClean="0"/>
              <a:t>Provincial labour codes modeled on federal</a:t>
            </a:r>
          </a:p>
          <a:p>
            <a:r>
              <a:rPr lang="en-CA" dirty="0" smtClean="0"/>
              <a:t>Quebec was a holdout until the “Quiet Revolution”</a:t>
            </a:r>
          </a:p>
          <a:p>
            <a:r>
              <a:rPr lang="en-CA" dirty="0" smtClean="0"/>
              <a:t>Expectation for slow, steady progress toward full collective bargaining rights.</a:t>
            </a:r>
          </a:p>
          <a:p>
            <a:r>
              <a:rPr lang="en-CA" dirty="0" smtClean="0"/>
              <a:t>When Quebec accepted collective bargaining it leapt ahead of other provinces.</a:t>
            </a:r>
          </a:p>
        </p:txBody>
      </p:sp>
    </p:spTree>
    <p:extLst>
      <p:ext uri="{BB962C8B-B14F-4D97-AF65-F5344CB8AC3E}">
        <p14:creationId xmlns:p14="http://schemas.microsoft.com/office/powerpoint/2010/main" val="147454946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pic>
        <p:nvPicPr>
          <p:cNvPr id="6" name="Content Placeholder 5"/>
          <p:cNvPicPr>
            <a:picLocks noGrp="1" noChangeAspect="1"/>
          </p:cNvPicPr>
          <p:nvPr>
            <p:ph idx="1"/>
          </p:nvPr>
        </p:nvPicPr>
        <p:blipFill rotWithShape="1">
          <a:blip r:embed="rId2">
            <a:extLst>
              <a:ext uri="{28A0092B-C50C-407E-A947-70E740481C1C}">
                <a14:useLocalDpi xmlns:a14="http://schemas.microsoft.com/office/drawing/2010/main" val="0"/>
              </a:ext>
            </a:extLst>
          </a:blip>
          <a:srcRect t="3572" b="3572"/>
          <a:stretch/>
        </p:blipFill>
        <p:spPr>
          <a:xfrm>
            <a:off x="-106680" y="0"/>
            <a:ext cx="9250680" cy="6858000"/>
          </a:xfrm>
        </p:spPr>
      </p:pic>
    </p:spTree>
    <p:extLst>
      <p:ext uri="{BB962C8B-B14F-4D97-AF65-F5344CB8AC3E}">
        <p14:creationId xmlns:p14="http://schemas.microsoft.com/office/powerpoint/2010/main" val="73963122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sp>
        <p:nvSpPr>
          <p:cNvPr id="3" name="Content Placeholder 2"/>
          <p:cNvSpPr>
            <a:spLocks noGrp="1"/>
          </p:cNvSpPr>
          <p:nvPr>
            <p:ph idx="1"/>
          </p:nvPr>
        </p:nvSpPr>
        <p:spPr/>
        <p:txBody>
          <a:bodyPr/>
          <a:lstStyle/>
          <a:p>
            <a:r>
              <a:rPr lang="en-CA" dirty="0" smtClean="0"/>
              <a:t>1960s a time of generational change.</a:t>
            </a:r>
          </a:p>
          <a:p>
            <a:r>
              <a:rPr lang="en-CA" dirty="0" smtClean="0"/>
              <a:t>Young worker militancy not contained by conservative labour leaders</a:t>
            </a:r>
          </a:p>
          <a:p>
            <a:r>
              <a:rPr lang="en-CA" dirty="0" smtClean="0"/>
              <a:t>Era of post war prosperity came to end in 70s</a:t>
            </a:r>
          </a:p>
          <a:p>
            <a:r>
              <a:rPr lang="en-CA" dirty="0" smtClean="0"/>
              <a:t>Nixon abandoned Bretton Woods gold convertibility of the U.S. dollar in 1971</a:t>
            </a:r>
          </a:p>
        </p:txBody>
      </p:sp>
    </p:spTree>
    <p:extLst>
      <p:ext uri="{BB962C8B-B14F-4D97-AF65-F5344CB8AC3E}">
        <p14:creationId xmlns:p14="http://schemas.microsoft.com/office/powerpoint/2010/main" val="173374235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sp>
        <p:nvSpPr>
          <p:cNvPr id="3" name="Content Placeholder 2"/>
          <p:cNvSpPr>
            <a:spLocks noGrp="1"/>
          </p:cNvSpPr>
          <p:nvPr>
            <p:ph idx="1"/>
          </p:nvPr>
        </p:nvSpPr>
        <p:spPr/>
        <p:txBody>
          <a:bodyPr/>
          <a:lstStyle/>
          <a:p>
            <a:r>
              <a:rPr lang="en-CA" dirty="0" smtClean="0"/>
              <a:t>anti-inflation act of 1975 – “day of protest” General Strike</a:t>
            </a:r>
          </a:p>
          <a:p>
            <a:r>
              <a:rPr lang="en-CA" dirty="0" smtClean="0"/>
              <a:t>Public Sector Restraint Act of 1982</a:t>
            </a:r>
          </a:p>
          <a:p>
            <a:r>
              <a:rPr lang="en-CA" dirty="0" smtClean="0"/>
              <a:t>coll. </a:t>
            </a:r>
            <a:r>
              <a:rPr lang="en-CA" dirty="0" err="1" smtClean="0"/>
              <a:t>barg</a:t>
            </a:r>
            <a:r>
              <a:rPr lang="en-CA" dirty="0" smtClean="0"/>
              <a:t>. rights </a:t>
            </a:r>
            <a:r>
              <a:rPr lang="en-CA" i="1" dirty="0" smtClean="0"/>
              <a:t>suspended</a:t>
            </a:r>
            <a:r>
              <a:rPr lang="en-CA" dirty="0" smtClean="0"/>
              <a:t> not revoked.</a:t>
            </a:r>
          </a:p>
          <a:p>
            <a:r>
              <a:rPr lang="en-CA" dirty="0" smtClean="0"/>
              <a:t>“Voluntary” coercion with public sector “the example”</a:t>
            </a:r>
          </a:p>
          <a:p>
            <a:r>
              <a:rPr lang="en-CA" dirty="0" smtClean="0"/>
              <a:t>“Temporary” “emergency” (permanent)</a:t>
            </a:r>
            <a:endParaRPr lang="en-CA" dirty="0"/>
          </a:p>
        </p:txBody>
      </p:sp>
    </p:spTree>
    <p:extLst>
      <p:ext uri="{BB962C8B-B14F-4D97-AF65-F5344CB8AC3E}">
        <p14:creationId xmlns:p14="http://schemas.microsoft.com/office/powerpoint/2010/main" val="300980698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pic>
        <p:nvPicPr>
          <p:cNvPr id="4" name="Content Placeholder 3"/>
          <p:cNvPicPr>
            <a:picLocks noGrp="1" noChangeAspect="1"/>
          </p:cNvPicPr>
          <p:nvPr>
            <p:ph idx="1"/>
          </p:nvPr>
        </p:nvPicPr>
        <p:blipFill rotWithShape="1">
          <a:blip r:embed="rId2">
            <a:extLst>
              <a:ext uri="{28A0092B-C50C-407E-A947-70E740481C1C}">
                <a14:useLocalDpi xmlns:a14="http://schemas.microsoft.com/office/drawing/2010/main" val="0"/>
              </a:ext>
            </a:extLst>
          </a:blip>
          <a:srcRect t="2000" b="2000"/>
          <a:stretch/>
        </p:blipFill>
        <p:spPr>
          <a:xfrm>
            <a:off x="0" y="0"/>
            <a:ext cx="9144000" cy="6858000"/>
          </a:xfrm>
        </p:spPr>
      </p:pic>
    </p:spTree>
    <p:extLst>
      <p:ext uri="{BB962C8B-B14F-4D97-AF65-F5344CB8AC3E}">
        <p14:creationId xmlns:p14="http://schemas.microsoft.com/office/powerpoint/2010/main" val="45722035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neoliberal policy regime</a:t>
            </a:r>
            <a:endParaRPr lang="en-CA" dirty="0"/>
          </a:p>
        </p:txBody>
      </p:sp>
      <p:sp>
        <p:nvSpPr>
          <p:cNvPr id="3" name="Content Placeholder 2"/>
          <p:cNvSpPr>
            <a:spLocks noGrp="1"/>
          </p:cNvSpPr>
          <p:nvPr>
            <p:ph idx="1"/>
          </p:nvPr>
        </p:nvSpPr>
        <p:spPr/>
        <p:txBody>
          <a:bodyPr/>
          <a:lstStyle/>
          <a:p>
            <a:r>
              <a:rPr lang="en-CA" dirty="0" smtClean="0"/>
              <a:t>to fight inflation: wage controls (the lash of unemployment) on workers; “free trade,” loans, tax breaks, insurance, subsidies for business.</a:t>
            </a:r>
          </a:p>
          <a:p>
            <a:r>
              <a:rPr lang="en-CA" dirty="0" smtClean="0"/>
              <a:t>to fight deflation: austerity for workers; “free trade,” bailouts, tax breaks, loans to finance.</a:t>
            </a:r>
          </a:p>
          <a:p>
            <a:r>
              <a:rPr lang="en-CA" dirty="0" smtClean="0"/>
              <a:t>After </a:t>
            </a:r>
            <a:r>
              <a:rPr lang="en-CA" dirty="0" err="1" smtClean="0"/>
              <a:t>Panitch</a:t>
            </a:r>
            <a:r>
              <a:rPr lang="en-CA" dirty="0" smtClean="0"/>
              <a:t> and Swartz:  NAFTA, globalization</a:t>
            </a:r>
            <a:endParaRPr lang="en-CA" dirty="0"/>
          </a:p>
        </p:txBody>
      </p:sp>
    </p:spTree>
    <p:extLst>
      <p:ext uri="{BB962C8B-B14F-4D97-AF65-F5344CB8AC3E}">
        <p14:creationId xmlns:p14="http://schemas.microsoft.com/office/powerpoint/2010/main" val="411962166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pic>
        <p:nvPicPr>
          <p:cNvPr id="4" name="Content Placeholder 3"/>
          <p:cNvPicPr>
            <a:picLocks noGrp="1" noChangeAspect="1"/>
          </p:cNvPicPr>
          <p:nvPr>
            <p:ph idx="1"/>
          </p:nvPr>
        </p:nvPicPr>
        <p:blipFill rotWithShape="1">
          <a:blip r:embed="rId2" cstate="print">
            <a:extLst>
              <a:ext uri="{28A0092B-C50C-407E-A947-70E740481C1C}">
                <a14:useLocalDpi xmlns:a14="http://schemas.microsoft.com/office/drawing/2010/main" val="0"/>
              </a:ext>
            </a:extLst>
          </a:blip>
          <a:srcRect l="1965" r="1965"/>
          <a:stretch/>
        </p:blipFill>
        <p:spPr>
          <a:xfrm>
            <a:off x="0" y="0"/>
            <a:ext cx="9144000" cy="6858000"/>
          </a:xfrm>
        </p:spPr>
      </p:pic>
    </p:spTree>
    <p:extLst>
      <p:ext uri="{BB962C8B-B14F-4D97-AF65-F5344CB8AC3E}">
        <p14:creationId xmlns:p14="http://schemas.microsoft.com/office/powerpoint/2010/main" val="314086167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sp>
        <p:nvSpPr>
          <p:cNvPr id="3" name="Content Placeholder 2"/>
          <p:cNvSpPr>
            <a:spLocks noGrp="1"/>
          </p:cNvSpPr>
          <p:nvPr>
            <p:ph idx="1"/>
          </p:nvPr>
        </p:nvSpPr>
        <p:spPr/>
        <p:txBody>
          <a:bodyPr/>
          <a:lstStyle/>
          <a:p>
            <a:r>
              <a:rPr lang="en-CA" dirty="0" smtClean="0"/>
              <a:t>Limiting fight back; weakening militancy</a:t>
            </a:r>
          </a:p>
          <a:p>
            <a:r>
              <a:rPr lang="en-CA" dirty="0" smtClean="0"/>
              <a:t>Conservatism of labour leaders</a:t>
            </a:r>
          </a:p>
          <a:p>
            <a:r>
              <a:rPr lang="en-CA" dirty="0" smtClean="0"/>
              <a:t>legalistic certification and bargaining process</a:t>
            </a:r>
          </a:p>
          <a:p>
            <a:r>
              <a:rPr lang="en-CA" dirty="0" smtClean="0"/>
              <a:t>ban on strikes during contract</a:t>
            </a:r>
          </a:p>
          <a:p>
            <a:r>
              <a:rPr lang="en-CA" dirty="0" smtClean="0"/>
              <a:t>obligation of union leaders to enforce discipline</a:t>
            </a:r>
          </a:p>
          <a:p>
            <a:endParaRPr lang="en-CA" dirty="0" smtClean="0"/>
          </a:p>
          <a:p>
            <a:endParaRPr lang="en-CA" dirty="0"/>
          </a:p>
        </p:txBody>
      </p:sp>
    </p:spTree>
    <p:extLst>
      <p:ext uri="{BB962C8B-B14F-4D97-AF65-F5344CB8AC3E}">
        <p14:creationId xmlns:p14="http://schemas.microsoft.com/office/powerpoint/2010/main" val="282715154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sp>
        <p:nvSpPr>
          <p:cNvPr id="3" name="Content Placeholder 2"/>
          <p:cNvSpPr>
            <a:spLocks noGrp="1"/>
          </p:cNvSpPr>
          <p:nvPr>
            <p:ph idx="1"/>
          </p:nvPr>
        </p:nvSpPr>
        <p:spPr/>
        <p:txBody>
          <a:bodyPr/>
          <a:lstStyle/>
          <a:p>
            <a:r>
              <a:rPr lang="en-CA" dirty="0" smtClean="0"/>
              <a:t>Today: restrictions on right to strike have become customary.</a:t>
            </a:r>
          </a:p>
          <a:p>
            <a:r>
              <a:rPr lang="en-CA" dirty="0" smtClean="0"/>
              <a:t>But supreme court rulings (latest on RCMP just recently) suggest new possibility.</a:t>
            </a:r>
          </a:p>
          <a:p>
            <a:endParaRPr lang="en-CA" dirty="0"/>
          </a:p>
          <a:p>
            <a:endParaRPr lang="en-CA" dirty="0" smtClean="0"/>
          </a:p>
          <a:p>
            <a:r>
              <a:rPr lang="en-CA" dirty="0" err="1" smtClean="0"/>
              <a:t>Syriza</a:t>
            </a:r>
            <a:r>
              <a:rPr lang="en-CA" dirty="0" smtClean="0"/>
              <a:t> anti-austerity victory in Greece</a:t>
            </a:r>
            <a:endParaRPr lang="en-CA" dirty="0"/>
          </a:p>
        </p:txBody>
      </p:sp>
    </p:spTree>
    <p:extLst>
      <p:ext uri="{BB962C8B-B14F-4D97-AF65-F5344CB8AC3E}">
        <p14:creationId xmlns:p14="http://schemas.microsoft.com/office/powerpoint/2010/main" val="172330624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pic>
        <p:nvPicPr>
          <p:cNvPr id="4" name="Content Placeholder 3"/>
          <p:cNvPicPr>
            <a:picLocks noGrp="1" noChangeAspect="1"/>
          </p:cNvPicPr>
          <p:nvPr>
            <p:ph idx="1"/>
          </p:nvPr>
        </p:nvPicPr>
        <p:blipFill rotWithShape="1">
          <a:blip r:embed="rId2">
            <a:extLst>
              <a:ext uri="{28A0092B-C50C-407E-A947-70E740481C1C}">
                <a14:useLocalDpi xmlns:a14="http://schemas.microsoft.com/office/drawing/2010/main" val="0"/>
              </a:ext>
            </a:extLst>
          </a:blip>
          <a:srcRect l="2029" r="2029"/>
          <a:stretch/>
        </p:blipFill>
        <p:spPr>
          <a:xfrm>
            <a:off x="0" y="0"/>
            <a:ext cx="9144000" cy="6858000"/>
          </a:xfrm>
        </p:spPr>
      </p:pic>
    </p:spTree>
    <p:extLst>
      <p:ext uri="{BB962C8B-B14F-4D97-AF65-F5344CB8AC3E}">
        <p14:creationId xmlns:p14="http://schemas.microsoft.com/office/powerpoint/2010/main" val="323477026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C0DCC0"/>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C0DCC0"/>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518</TotalTime>
  <Words>429</Words>
  <Application>Microsoft Office PowerPoint</Application>
  <PresentationFormat>On-screen Show (4:3)</PresentationFormat>
  <Paragraphs>45</Paragraphs>
  <Slides>15</Slides>
  <Notes>0</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Office Theme</vt:lpstr>
      <vt:lpstr>Towards Permanent Exceptionalism: Coercion and Consent in Canadian Industrial Relations</vt:lpstr>
      <vt:lpstr>Coercion and Consent</vt:lpstr>
      <vt:lpstr>PowerPoint Presentation</vt:lpstr>
      <vt:lpstr>PowerPoint Presentation</vt:lpstr>
      <vt:lpstr>Aside: Origins of W.A. section 7</vt:lpstr>
      <vt:lpstr>PowerPoint Presentation</vt:lpstr>
      <vt:lpstr>PowerPoint Presentation</vt:lpstr>
      <vt:lpstr>PowerPoint Presentation</vt:lpstr>
      <vt:lpstr>PowerPoint Presentation</vt:lpstr>
      <vt:lpstr>PowerPoint Presentation</vt:lpstr>
      <vt:lpstr>neoliberal policy regime</vt:lpstr>
      <vt:lpstr>PowerPoint Presentation</vt:lpstr>
      <vt:lpstr>PowerPoint Presentation</vt:lpstr>
      <vt:lpstr>PowerPoint Presentation</vt:lpstr>
      <vt:lpstr>PowerPoint Presentation</vt:lpstr>
    </vt:vector>
  </TitlesOfParts>
  <Company>Toshiba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Tom</dc:creator>
  <cp:lastModifiedBy>Tom</cp:lastModifiedBy>
  <cp:revision>11</cp:revision>
  <cp:lastPrinted>2015-01-27T15:37:44Z</cp:lastPrinted>
  <dcterms:created xsi:type="dcterms:W3CDTF">2015-01-27T07:01:50Z</dcterms:created>
  <dcterms:modified xsi:type="dcterms:W3CDTF">2015-01-29T05:08:13Z</dcterms:modified>
</cp:coreProperties>
</file>