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handoutMasterIdLst>
    <p:handoutMasterId r:id="rId57"/>
  </p:handoutMasterIdLst>
  <p:sldIdLst>
    <p:sldId id="256" r:id="rId2"/>
    <p:sldId id="399" r:id="rId3"/>
    <p:sldId id="400" r:id="rId4"/>
    <p:sldId id="401" r:id="rId5"/>
    <p:sldId id="402" r:id="rId6"/>
    <p:sldId id="365" r:id="rId7"/>
    <p:sldId id="366" r:id="rId8"/>
    <p:sldId id="370" r:id="rId9"/>
    <p:sldId id="367" r:id="rId10"/>
    <p:sldId id="369"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3" r:id="rId24"/>
    <p:sldId id="384" r:id="rId25"/>
    <p:sldId id="385" r:id="rId26"/>
    <p:sldId id="388" r:id="rId27"/>
    <p:sldId id="389" r:id="rId28"/>
    <p:sldId id="390" r:id="rId29"/>
    <p:sldId id="395" r:id="rId30"/>
    <p:sldId id="394" r:id="rId31"/>
    <p:sldId id="341" r:id="rId32"/>
    <p:sldId id="342" r:id="rId33"/>
    <p:sldId id="344" r:id="rId34"/>
    <p:sldId id="345" r:id="rId35"/>
    <p:sldId id="353" r:id="rId36"/>
    <p:sldId id="352" r:id="rId37"/>
    <p:sldId id="355" r:id="rId38"/>
    <p:sldId id="294" r:id="rId39"/>
    <p:sldId id="338" r:id="rId40"/>
    <p:sldId id="289" r:id="rId41"/>
    <p:sldId id="397" r:id="rId42"/>
    <p:sldId id="398" r:id="rId43"/>
    <p:sldId id="336" r:id="rId44"/>
    <p:sldId id="326" r:id="rId45"/>
    <p:sldId id="356" r:id="rId46"/>
    <p:sldId id="357" r:id="rId47"/>
    <p:sldId id="358" r:id="rId48"/>
    <p:sldId id="359" r:id="rId49"/>
    <p:sldId id="322" r:id="rId50"/>
    <p:sldId id="329" r:id="rId51"/>
    <p:sldId id="299" r:id="rId52"/>
    <p:sldId id="301" r:id="rId53"/>
    <p:sldId id="339" r:id="rId54"/>
    <p:sldId id="316"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autoAdjust="0"/>
    <p:restoredTop sz="65957" autoAdjust="0"/>
  </p:normalViewPr>
  <p:slideViewPr>
    <p:cSldViewPr>
      <p:cViewPr varScale="1">
        <p:scale>
          <a:sx n="56" d="100"/>
          <a:sy n="56" d="100"/>
        </p:scale>
        <p:origin x="-2616" y="-112"/>
      </p:cViewPr>
      <p:guideLst>
        <p:guide orient="horz" pos="2160"/>
        <p:guide pos="2880"/>
      </p:guideLst>
    </p:cSldViewPr>
  </p:slideViewPr>
  <p:outlineViewPr>
    <p:cViewPr>
      <p:scale>
        <a:sx n="33" d="100"/>
        <a:sy n="33" d="100"/>
      </p:scale>
      <p:origin x="0" y="0"/>
    </p:cViewPr>
  </p:outlineViewPr>
  <p:notesTextViewPr>
    <p:cViewPr>
      <p:scale>
        <a:sx n="140" d="100"/>
        <a:sy n="140" d="100"/>
      </p:scale>
      <p:origin x="0" y="0"/>
    </p:cViewPr>
  </p:notesTextViewPr>
  <p:sorterViewPr>
    <p:cViewPr>
      <p:scale>
        <a:sx n="58" d="100"/>
        <a:sy n="58" d="100"/>
      </p:scale>
      <p:origin x="0" y="1394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notesMaster" Target="notesMasters/notesMaster1.xml"/><Relationship Id="rId57" Type="http://schemas.openxmlformats.org/officeDocument/2006/relationships/handoutMaster" Target="handoutMasters/handoutMaster1.xml"/><Relationship Id="rId58" Type="http://schemas.openxmlformats.org/officeDocument/2006/relationships/printerSettings" Target="printerSettings/printerSettings1.bin"/><Relationship Id="rId59" Type="http://schemas.openxmlformats.org/officeDocument/2006/relationships/presProps" Target="presProp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viewProps" Target="viewProps.xml"/><Relationship Id="rId61" Type="http://schemas.openxmlformats.org/officeDocument/2006/relationships/theme" Target="theme/theme1.xml"/><Relationship Id="rId6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318D4B2-E218-4476-A7B9-4B68D5B27884}" type="datetimeFigureOut">
              <a:rPr lang="en-US" smtClean="0"/>
              <a:pPr/>
              <a:t>2013/12/10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3B56B3-5C40-44F6-880A-33F2A8F5EC9D}" type="slidenum">
              <a:rPr lang="en-US" smtClean="0"/>
              <a:pPr/>
              <a:t>‹#›</a:t>
            </a:fld>
            <a:endParaRPr lang="en-US"/>
          </a:p>
        </p:txBody>
      </p:sp>
    </p:spTree>
    <p:extLst>
      <p:ext uri="{BB962C8B-B14F-4D97-AF65-F5344CB8AC3E}">
        <p14:creationId xmlns:p14="http://schemas.microsoft.com/office/powerpoint/2010/main" val="937087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FCEB6A-8CE9-4C35-B5E0-ABA4AA261082}" type="datetimeFigureOut">
              <a:rPr lang="en-US" smtClean="0"/>
              <a:pPr/>
              <a:t>2013/12/10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F45D99-A23C-47D9-91FA-90B3BABC66F0}" type="slidenum">
              <a:rPr lang="en-US" smtClean="0"/>
              <a:pPr/>
              <a:t>‹#›</a:t>
            </a:fld>
            <a:endParaRPr lang="en-US"/>
          </a:p>
        </p:txBody>
      </p:sp>
    </p:spTree>
    <p:extLst>
      <p:ext uri="{BB962C8B-B14F-4D97-AF65-F5344CB8AC3E}">
        <p14:creationId xmlns:p14="http://schemas.microsoft.com/office/powerpoint/2010/main" val="799184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F45D99-A23C-47D9-91FA-90B3BABC66F0}"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F9F45D99-A23C-47D9-91FA-90B3BABC66F0}" type="slidenum">
              <a:rPr lang="en-US" smtClean="0"/>
              <a:pPr/>
              <a:t>4</a:t>
            </a:fld>
            <a:endParaRPr lang="en-US"/>
          </a:p>
        </p:txBody>
      </p:sp>
    </p:spTree>
    <p:extLst>
      <p:ext uri="{BB962C8B-B14F-4D97-AF65-F5344CB8AC3E}">
        <p14:creationId xmlns:p14="http://schemas.microsoft.com/office/powerpoint/2010/main" val="2543287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noTextEdit="1"/>
          </p:cNvSpPr>
          <p:nvPr>
            <p:ph type="sldImg"/>
          </p:nvPr>
        </p:nvSpPr>
        <p:spPr>
          <a:ln/>
        </p:spPr>
      </p:sp>
      <p:sp>
        <p:nvSpPr>
          <p:cNvPr id="276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First class: what did you learn about looking at things very, very carefully? Why do you need to know what is represented to make sense out of the differences in these images? What do you  need to know about the concept of creativity at this time (Italians called it “</a:t>
            </a:r>
            <a:r>
              <a:rPr lang="en-US" dirty="0" err="1" smtClean="0"/>
              <a:t>invenzione</a:t>
            </a:r>
            <a:r>
              <a:rPr lang="en-US" dirty="0" smtClean="0"/>
              <a:t>”, from last class) to understand what Raphael is up to?  Finally, most people would say that Raphael's is really much better than Perugino’s even though Raphael depends on Perugino and has simplified a great deal.  Why does that make</a:t>
            </a:r>
            <a:r>
              <a:rPr lang="en-US" baseline="0" dirty="0" smtClean="0"/>
              <a:t> the Raphael better? Three months ago you thought that Raphael ought to do something utterly unique to qualify as a great artist.  Now we know that artists always have a relationship to what went before, and in order to understand that art we have to understand that relationship. </a:t>
            </a:r>
            <a:endParaRPr lang="en-US" dirty="0"/>
          </a:p>
        </p:txBody>
      </p:sp>
      <p:sp>
        <p:nvSpPr>
          <p:cNvPr id="2765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Garamond" charset="0"/>
                <a:ea typeface="ＭＳ Ｐゴシック" charset="0"/>
                <a:cs typeface="ＭＳ Ｐゴシック" charset="0"/>
              </a:defRPr>
            </a:lvl1pPr>
            <a:lvl2pPr marL="742950" indent="-285750" eaLnBrk="0" hangingPunct="0">
              <a:defRPr sz="2400">
                <a:solidFill>
                  <a:schemeClr val="tx1"/>
                </a:solidFill>
                <a:latin typeface="Garamond" charset="0"/>
                <a:ea typeface="ＭＳ Ｐゴシック" charset="0"/>
              </a:defRPr>
            </a:lvl2pPr>
            <a:lvl3pPr marL="1143000" indent="-228600" eaLnBrk="0" hangingPunct="0">
              <a:defRPr sz="2400">
                <a:solidFill>
                  <a:schemeClr val="tx1"/>
                </a:solidFill>
                <a:latin typeface="Garamond" charset="0"/>
                <a:ea typeface="ＭＳ Ｐゴシック" charset="0"/>
              </a:defRPr>
            </a:lvl3pPr>
            <a:lvl4pPr marL="1600200" indent="-228600" eaLnBrk="0" hangingPunct="0">
              <a:defRPr sz="2400">
                <a:solidFill>
                  <a:schemeClr val="tx1"/>
                </a:solidFill>
                <a:latin typeface="Garamond" charset="0"/>
                <a:ea typeface="ＭＳ Ｐゴシック" charset="0"/>
              </a:defRPr>
            </a:lvl4pPr>
            <a:lvl5pPr marL="2057400" indent="-228600" eaLnBrk="0" hangingPunct="0">
              <a:defRPr sz="2400">
                <a:solidFill>
                  <a:schemeClr val="tx1"/>
                </a:solidFill>
                <a:latin typeface="Garamond" charset="0"/>
                <a:ea typeface="ＭＳ Ｐゴシック" charset="0"/>
              </a:defRPr>
            </a:lvl5pPr>
            <a:lvl6pPr marL="2514600" indent="-228600" eaLnBrk="0" fontAlgn="base" hangingPunct="0">
              <a:spcBef>
                <a:spcPct val="0"/>
              </a:spcBef>
              <a:spcAft>
                <a:spcPct val="0"/>
              </a:spcAft>
              <a:defRPr sz="2400">
                <a:solidFill>
                  <a:schemeClr val="tx1"/>
                </a:solidFill>
                <a:latin typeface="Garamond" charset="0"/>
                <a:ea typeface="ＭＳ Ｐゴシック" charset="0"/>
              </a:defRPr>
            </a:lvl6pPr>
            <a:lvl7pPr marL="2971800" indent="-228600" eaLnBrk="0" fontAlgn="base" hangingPunct="0">
              <a:spcBef>
                <a:spcPct val="0"/>
              </a:spcBef>
              <a:spcAft>
                <a:spcPct val="0"/>
              </a:spcAft>
              <a:defRPr sz="2400">
                <a:solidFill>
                  <a:schemeClr val="tx1"/>
                </a:solidFill>
                <a:latin typeface="Garamond" charset="0"/>
                <a:ea typeface="ＭＳ Ｐゴシック" charset="0"/>
              </a:defRPr>
            </a:lvl7pPr>
            <a:lvl8pPr marL="3429000" indent="-228600" eaLnBrk="0" fontAlgn="base" hangingPunct="0">
              <a:spcBef>
                <a:spcPct val="0"/>
              </a:spcBef>
              <a:spcAft>
                <a:spcPct val="0"/>
              </a:spcAft>
              <a:defRPr sz="2400">
                <a:solidFill>
                  <a:schemeClr val="tx1"/>
                </a:solidFill>
                <a:latin typeface="Garamond" charset="0"/>
                <a:ea typeface="ＭＳ Ｐゴシック" charset="0"/>
              </a:defRPr>
            </a:lvl8pPr>
            <a:lvl9pPr marL="3886200" indent="-228600" eaLnBrk="0" fontAlgn="base" hangingPunct="0">
              <a:spcBef>
                <a:spcPct val="0"/>
              </a:spcBef>
              <a:spcAft>
                <a:spcPct val="0"/>
              </a:spcAft>
              <a:defRPr sz="2400">
                <a:solidFill>
                  <a:schemeClr val="tx1"/>
                </a:solidFill>
                <a:latin typeface="Garamond" charset="0"/>
                <a:ea typeface="ＭＳ Ｐゴシック" charset="0"/>
              </a:defRPr>
            </a:lvl9pPr>
          </a:lstStyle>
          <a:p>
            <a:pPr eaLnBrk="1" hangingPunct="1"/>
            <a:fld id="{380669B0-FF6F-1B4B-830E-BB3E04683B23}" type="slidenum">
              <a:rPr lang="en-US" sz="1200">
                <a:latin typeface="Arial" charset="0"/>
              </a:rPr>
              <a:pPr eaLnBrk="1" hangingPunct="1"/>
              <a:t>6</a:t>
            </a:fld>
            <a:endParaRPr lang="en-US" sz="120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2</a:t>
            </a:r>
            <a:r>
              <a:rPr lang="en-US" baseline="30000" dirty="0" smtClean="0"/>
              <a:t>nd</a:t>
            </a:r>
            <a:r>
              <a:rPr lang="en-US" dirty="0" smtClean="0"/>
              <a:t> class: what is the point of these comparisons among</a:t>
            </a:r>
            <a:r>
              <a:rPr lang="en-US" baseline="0" dirty="0" smtClean="0"/>
              <a:t> objects made over almost 2,000 years?</a:t>
            </a:r>
            <a:endParaRPr lang="en-US" dirty="0"/>
          </a:p>
        </p:txBody>
      </p:sp>
      <p:sp>
        <p:nvSpPr>
          <p:cNvPr id="4" name="Slide Number Placeholder 3"/>
          <p:cNvSpPr>
            <a:spLocks noGrp="1"/>
          </p:cNvSpPr>
          <p:nvPr>
            <p:ph type="sldNum" sz="quarter" idx="10"/>
          </p:nvPr>
        </p:nvSpPr>
        <p:spPr/>
        <p:txBody>
          <a:bodyPr/>
          <a:lstStyle/>
          <a:p>
            <a:pPr>
              <a:defRPr/>
            </a:pPr>
            <a:fld id="{521F0298-0DF9-466A-BA5F-D0AC2BC76CCC}" type="slidenum">
              <a:rPr lang="en-US" smtClean="0"/>
              <a:pPr>
                <a:defRPr/>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 3 review:</a:t>
            </a:r>
            <a:r>
              <a:rPr lang="en-US" baseline="0" dirty="0" smtClean="0"/>
              <a:t> the detail (next slide) helps for closer inspection, but this one is essential because both show figures of both sexes. </a:t>
            </a:r>
            <a:endParaRPr lang="en-US" dirty="0"/>
          </a:p>
        </p:txBody>
      </p:sp>
      <p:sp>
        <p:nvSpPr>
          <p:cNvPr id="4" name="Slide Number Placeholder 3"/>
          <p:cNvSpPr>
            <a:spLocks noGrp="1"/>
          </p:cNvSpPr>
          <p:nvPr>
            <p:ph type="sldNum" sz="quarter" idx="10"/>
          </p:nvPr>
        </p:nvSpPr>
        <p:spPr/>
        <p:txBody>
          <a:bodyPr/>
          <a:lstStyle/>
          <a:p>
            <a:fld id="{7FB40E83-639F-4BF1-92E6-6D9556C8EC0D}" type="slidenum">
              <a:rPr lang="en-US" smtClean="0"/>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 3 review: Here is a question:</a:t>
            </a:r>
            <a:r>
              <a:rPr lang="en-US" baseline="0" dirty="0" smtClean="0"/>
              <a:t> knowing what is going to happen in Greek art during the classical period, what do these 2 have in common, that makes them different from Classical art?</a:t>
            </a:r>
            <a:endParaRPr lang="en-US" dirty="0"/>
          </a:p>
        </p:txBody>
      </p:sp>
      <p:sp>
        <p:nvSpPr>
          <p:cNvPr id="4" name="Slide Number Placeholder 3"/>
          <p:cNvSpPr>
            <a:spLocks noGrp="1"/>
          </p:cNvSpPr>
          <p:nvPr>
            <p:ph type="sldNum" sz="quarter" idx="10"/>
          </p:nvPr>
        </p:nvSpPr>
        <p:spPr/>
        <p:txBody>
          <a:bodyPr/>
          <a:lstStyle/>
          <a:p>
            <a:fld id="{7FB40E83-639F-4BF1-92E6-6D9556C8EC0D}" type="slidenum">
              <a:rPr lang="en-US" smtClean="0"/>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a:t>
            </a:r>
            <a:r>
              <a:rPr lang="en-US" baseline="0" dirty="0" smtClean="0"/>
              <a:t> 3 review: these don’t look all that much a like, but the material and their uses clearly relate them to one another.  As to dates, remember my emphasis on the fact that Egyptian art and religious and social practices stayed more-or-less the same for two thousand years, and the conventions start in the Old Kingdom, more than 1,500 years before this object.  Knowing dates matters and this background helps, since you might think that the Mycenaean object influenced the Egyptian object.  It did not.</a:t>
            </a:r>
            <a:endParaRPr lang="en-US" dirty="0"/>
          </a:p>
        </p:txBody>
      </p:sp>
      <p:sp>
        <p:nvSpPr>
          <p:cNvPr id="4" name="Slide Number Placeholder 3"/>
          <p:cNvSpPr>
            <a:spLocks noGrp="1"/>
          </p:cNvSpPr>
          <p:nvPr>
            <p:ph type="sldNum" sz="quarter" idx="10"/>
          </p:nvPr>
        </p:nvSpPr>
        <p:spPr/>
        <p:txBody>
          <a:bodyPr/>
          <a:lstStyle/>
          <a:p>
            <a:fld id="{7FB40E83-639F-4BF1-92E6-6D9556C8EC0D}" type="slidenum">
              <a:rPr lang="en-US" smtClean="0"/>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 4 review: one or more of them might not be in the textbook, but considering what you see as the norms</a:t>
            </a:r>
            <a:r>
              <a:rPr lang="en-US" baseline="0" dirty="0" smtClean="0"/>
              <a:t> of art of their separate civilizations, can you identify them? Remember, we are looking at what is typical for the early periods</a:t>
            </a:r>
            <a:endParaRPr lang="en-US" dirty="0"/>
          </a:p>
        </p:txBody>
      </p:sp>
      <p:sp>
        <p:nvSpPr>
          <p:cNvPr id="4" name="Slide Number Placeholder 3"/>
          <p:cNvSpPr>
            <a:spLocks noGrp="1"/>
          </p:cNvSpPr>
          <p:nvPr>
            <p:ph type="sldNum" sz="quarter" idx="10"/>
          </p:nvPr>
        </p:nvSpPr>
        <p:spPr/>
        <p:txBody>
          <a:bodyPr/>
          <a:lstStyle/>
          <a:p>
            <a:pPr>
              <a:defRPr/>
            </a:pPr>
            <a:fld id="{16605436-A2C6-42D2-BB9B-0FC407F4F556}" type="slidenum">
              <a:rPr lang="en-US" smtClean="0"/>
              <a:pPr>
                <a:defRPr/>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a:t>
            </a:r>
            <a:r>
              <a:rPr lang="en-US" baseline="0" dirty="0" smtClean="0"/>
              <a:t> 4 review: Greek art, earlier to later: using the language we have been using in class, what is happening here?</a:t>
            </a:r>
            <a:endParaRPr lang="en-US" dirty="0"/>
          </a:p>
        </p:txBody>
      </p:sp>
      <p:sp>
        <p:nvSpPr>
          <p:cNvPr id="4" name="Slide Number Placeholder 3"/>
          <p:cNvSpPr>
            <a:spLocks noGrp="1"/>
          </p:cNvSpPr>
          <p:nvPr>
            <p:ph type="sldNum" sz="quarter" idx="10"/>
          </p:nvPr>
        </p:nvSpPr>
        <p:spPr/>
        <p:txBody>
          <a:bodyPr/>
          <a:lstStyle/>
          <a:p>
            <a:pPr>
              <a:defRPr/>
            </a:pPr>
            <a:fld id="{16605436-A2C6-42D2-BB9B-0FC407F4F556}" type="slidenum">
              <a:rPr lang="en-US" smtClean="0"/>
              <a:pPr>
                <a:defRPr/>
              </a:pPr>
              <a:t>12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Review</a:t>
            </a:r>
            <a:r>
              <a:rPr lang="en-US" baseline="0" dirty="0" smtClean="0"/>
              <a:t> 4: </a:t>
            </a:r>
            <a:r>
              <a:rPr lang="en-US" dirty="0" smtClean="0"/>
              <a:t>Hellenistic art and subject matter, this</a:t>
            </a:r>
            <a:r>
              <a:rPr lang="en-US" baseline="0" dirty="0" smtClean="0"/>
              <a:t> is basic to any understanding of the history of Greek art.</a:t>
            </a:r>
            <a:endParaRPr lang="en-US" dirty="0"/>
          </a:p>
        </p:txBody>
      </p:sp>
      <p:sp>
        <p:nvSpPr>
          <p:cNvPr id="4" name="Slide Number Placeholder 3"/>
          <p:cNvSpPr>
            <a:spLocks noGrp="1"/>
          </p:cNvSpPr>
          <p:nvPr>
            <p:ph type="sldNum" sz="quarter" idx="10"/>
          </p:nvPr>
        </p:nvSpPr>
        <p:spPr/>
        <p:txBody>
          <a:bodyPr/>
          <a:lstStyle/>
          <a:p>
            <a:pPr>
              <a:defRPr/>
            </a:pPr>
            <a:fld id="{16605436-A2C6-42D2-BB9B-0FC407F4F556}" type="slidenum">
              <a:rPr lang="en-US" smtClean="0"/>
              <a:pPr>
                <a:defRPr/>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a:t>
            </a:r>
            <a:r>
              <a:rPr lang="en-US" baseline="0" dirty="0" smtClean="0"/>
              <a:t> 4: I used the similarity between these 2 objects in order to explain something about the relationship between the Etruscan and Greek civilizations and their art.</a:t>
            </a:r>
            <a:endParaRPr lang="en-US" dirty="0"/>
          </a:p>
        </p:txBody>
      </p:sp>
      <p:sp>
        <p:nvSpPr>
          <p:cNvPr id="4" name="Slide Number Placeholder 3"/>
          <p:cNvSpPr>
            <a:spLocks noGrp="1"/>
          </p:cNvSpPr>
          <p:nvPr>
            <p:ph type="sldNum" sz="quarter" idx="10"/>
          </p:nvPr>
        </p:nvSpPr>
        <p:spPr/>
        <p:txBody>
          <a:bodyPr/>
          <a:lstStyle/>
          <a:p>
            <a:pPr>
              <a:defRPr/>
            </a:pPr>
            <a:fld id="{16605436-A2C6-42D2-BB9B-0FC407F4F556}" type="slidenum">
              <a:rPr lang="en-US" smtClean="0"/>
              <a:pPr>
                <a:defRPr/>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 4: this comparison also explains relationships among</a:t>
            </a:r>
            <a:r>
              <a:rPr lang="en-US" baseline="0" dirty="0" smtClean="0"/>
              <a:t> the </a:t>
            </a:r>
            <a:r>
              <a:rPr lang="en-US" baseline="0" dirty="0" smtClean="0"/>
              <a:t>civilizations</a:t>
            </a:r>
            <a:r>
              <a:rPr lang="zh-CN" altLang="en-US" baseline="0" dirty="0" smtClean="0"/>
              <a:t>文明</a:t>
            </a:r>
            <a:endParaRPr lang="en-US" dirty="0"/>
          </a:p>
        </p:txBody>
      </p:sp>
      <p:sp>
        <p:nvSpPr>
          <p:cNvPr id="4" name="Slide Number Placeholder 3"/>
          <p:cNvSpPr>
            <a:spLocks noGrp="1"/>
          </p:cNvSpPr>
          <p:nvPr>
            <p:ph type="sldNum" sz="quarter" idx="10"/>
          </p:nvPr>
        </p:nvSpPr>
        <p:spPr/>
        <p:txBody>
          <a:bodyPr/>
          <a:lstStyle/>
          <a:p>
            <a:pPr>
              <a:defRPr/>
            </a:pPr>
            <a:fld id="{16605436-A2C6-42D2-BB9B-0FC407F4F556}" type="slidenum">
              <a:rPr lang="en-US" smtClean="0"/>
              <a:pPr>
                <a:defRPr/>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a:t>
            </a:r>
            <a:r>
              <a:rPr lang="en-US" baseline="0" dirty="0" smtClean="0"/>
              <a:t> 4: What did the Romans borrow from the Greeks and what is the most essential innovation in Roman architecture that will have enormous influence on Romanesque and Gothic architecture?</a:t>
            </a:r>
            <a:endParaRPr lang="en-US" dirty="0"/>
          </a:p>
        </p:txBody>
      </p:sp>
      <p:sp>
        <p:nvSpPr>
          <p:cNvPr id="4" name="Slide Number Placeholder 3"/>
          <p:cNvSpPr>
            <a:spLocks noGrp="1"/>
          </p:cNvSpPr>
          <p:nvPr>
            <p:ph type="sldNum" sz="quarter" idx="10"/>
          </p:nvPr>
        </p:nvSpPr>
        <p:spPr/>
        <p:txBody>
          <a:bodyPr/>
          <a:lstStyle/>
          <a:p>
            <a:pPr>
              <a:defRPr/>
            </a:pPr>
            <a:fld id="{16605436-A2C6-42D2-BB9B-0FC407F4F556}" type="slidenum">
              <a:rPr lang="en-US" smtClean="0"/>
              <a:pPr>
                <a:defRPr/>
              </a:pPr>
              <a:t>16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might help answer the last question.</a:t>
            </a:r>
            <a:endParaRPr lang="en-US" dirty="0"/>
          </a:p>
        </p:txBody>
      </p:sp>
      <p:sp>
        <p:nvSpPr>
          <p:cNvPr id="4" name="Slide Number Placeholder 3"/>
          <p:cNvSpPr>
            <a:spLocks noGrp="1"/>
          </p:cNvSpPr>
          <p:nvPr>
            <p:ph type="sldNum" sz="quarter" idx="10"/>
          </p:nvPr>
        </p:nvSpPr>
        <p:spPr/>
        <p:txBody>
          <a:bodyPr/>
          <a:lstStyle/>
          <a:p>
            <a:fld id="{7FB40E83-639F-4BF1-92E6-6D9556C8EC0D}" type="slidenum">
              <a:rPr lang="en-US" smtClean="0"/>
              <a:pPr/>
              <a:t>17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 5: Your</a:t>
            </a:r>
            <a:r>
              <a:rPr lang="en-US" baseline="0" dirty="0" smtClean="0"/>
              <a:t> textbook and I explain the sources of these 2 types of churches, and their practical and symbolic uses.  Most churches and cathedrals throughout the middle ages develop  out of the basilica plan, and you should understand that development.  The central plan is very specialized, and this particular building strongly influenced only one particular building we have studied, which was also built as a private chapel for an Emperor.  Why is that?  You also have to know Brunelleschi returned to the more-or-less “pure” Early Christian basilica type  in the Renaissance.  What does that say about  him and the Renaissance?</a:t>
            </a:r>
            <a:endParaRPr lang="en-US" dirty="0"/>
          </a:p>
        </p:txBody>
      </p:sp>
      <p:sp>
        <p:nvSpPr>
          <p:cNvPr id="4" name="Slide Number Placeholder 3"/>
          <p:cNvSpPr>
            <a:spLocks noGrp="1"/>
          </p:cNvSpPr>
          <p:nvPr>
            <p:ph type="sldNum" sz="quarter" idx="10"/>
          </p:nvPr>
        </p:nvSpPr>
        <p:spPr/>
        <p:txBody>
          <a:bodyPr/>
          <a:lstStyle/>
          <a:p>
            <a:fld id="{A2C70C24-D6DA-4421-9872-A7A77E37A879}" type="slidenum">
              <a:rPr lang="en-US" smtClean="0"/>
              <a:pPr/>
              <a:t>18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 5. Knowing the characteristics of these means that you know what is typical of Roman Art</a:t>
            </a:r>
            <a:r>
              <a:rPr lang="en-US" baseline="0" dirty="0" smtClean="0"/>
              <a:t> that is a) heavily influenced by the Greek naturalistic tradition, B) the “strange” developments in late Roman Imperial art, and C) the beginnings of Byzantine artistic conventions, which will last for a long, long time  </a:t>
            </a:r>
            <a:endParaRPr lang="en-US" dirty="0"/>
          </a:p>
        </p:txBody>
      </p:sp>
      <p:sp>
        <p:nvSpPr>
          <p:cNvPr id="4" name="Slide Number Placeholder 3"/>
          <p:cNvSpPr>
            <a:spLocks noGrp="1"/>
          </p:cNvSpPr>
          <p:nvPr>
            <p:ph type="sldNum" sz="quarter" idx="10"/>
          </p:nvPr>
        </p:nvSpPr>
        <p:spPr/>
        <p:txBody>
          <a:bodyPr/>
          <a:lstStyle/>
          <a:p>
            <a:fld id="{A2C70C24-D6DA-4421-9872-A7A77E37A879}" type="slidenum">
              <a:rPr lang="en-US" smtClean="0"/>
              <a:pPr/>
              <a:t>19</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Lecture</a:t>
            </a:r>
            <a:r>
              <a:rPr lang="en-US" baseline="0" dirty="0" smtClean="0"/>
              <a:t> 6: this is so completely different from everything else we have studied in this class, and comes out of such a different artistic tradition, that Egyptian and Italian Renaissance art are stylistically closer to one another in every way, than they are to this.  Of course, art becomes increasingly naturalistic throughout the middle ages – from this point onward – mostly because painters become interested in biblical narratives: they want to tell the stories in compelling and interesting ways. AND THEY DID GO BACK TO ROMAN MODELS, AND BYZANTINE NATURALISM, </a:t>
            </a:r>
            <a:r>
              <a:rPr lang="en-US" u="sng" baseline="0" dirty="0" smtClean="0"/>
              <a:t>AT TIMES</a:t>
            </a:r>
            <a:r>
              <a:rPr lang="en-US" baseline="0" dirty="0" smtClean="0"/>
              <a:t>, TO UNDERSTAND HOW TO GO ABOUT THIS. That is why this is “art history” and not a series of incomprehensible and unrelated facts.  There are relationships among all the artifacts we study</a:t>
            </a:r>
            <a:endParaRPr lang="en-US" dirty="0"/>
          </a:p>
        </p:txBody>
      </p:sp>
      <p:sp>
        <p:nvSpPr>
          <p:cNvPr id="4" name="Slide Number Placeholder 3"/>
          <p:cNvSpPr>
            <a:spLocks noGrp="1"/>
          </p:cNvSpPr>
          <p:nvPr>
            <p:ph type="sldNum" sz="quarter" idx="10"/>
          </p:nvPr>
        </p:nvSpPr>
        <p:spPr/>
        <p:txBody>
          <a:bodyPr/>
          <a:lstStyle/>
          <a:p>
            <a:fld id="{A2C70C24-D6DA-4421-9872-A7A77E37A879}" type="slidenum">
              <a:rPr lang="en-US" smtClean="0"/>
              <a:pPr/>
              <a:t>20</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a:ln/>
        </p:spPr>
      </p:sp>
      <p:sp>
        <p:nvSpPr>
          <p:cNvPr id="4198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Concerning</a:t>
            </a:r>
            <a:r>
              <a:rPr lang="en-US" baseline="0" dirty="0" smtClean="0"/>
              <a:t> the last slide, do these 2 images help you understand my frustration with the “random fact” approach to study?</a:t>
            </a:r>
            <a:endParaRPr lang="en-US" dirty="0"/>
          </a:p>
        </p:txBody>
      </p:sp>
      <p:sp>
        <p:nvSpPr>
          <p:cNvPr id="4198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84198B2-3170-A244-86A6-99E8046695AF}" type="slidenum">
              <a:rPr lang="en-CA" sz="1200"/>
              <a:pPr eaLnBrk="1" hangingPunct="1"/>
              <a:t>21</a:t>
            </a:fld>
            <a:endParaRPr lang="en-CA"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noTextEdit="1"/>
          </p:cNvSpPr>
          <p:nvPr>
            <p:ph type="sldImg"/>
          </p:nvPr>
        </p:nvSpPr>
        <p:spPr>
          <a:ln/>
        </p:spPr>
      </p:sp>
      <p:sp>
        <p:nvSpPr>
          <p:cNvPr id="7270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Lecture 7: Since the test.</a:t>
            </a:r>
            <a:r>
              <a:rPr lang="en-US" baseline="0" dirty="0" smtClean="0"/>
              <a:t>  Try to study starting with the “Bi</a:t>
            </a:r>
            <a:r>
              <a:rPr lang="en-US" dirty="0" smtClean="0"/>
              <a:t>g Picture” and then</a:t>
            </a:r>
            <a:r>
              <a:rPr lang="en-US" baseline="0" dirty="0" smtClean="0"/>
              <a:t> learn how </a:t>
            </a:r>
            <a:r>
              <a:rPr lang="en-US" dirty="0" smtClean="0"/>
              <a:t>particular</a:t>
            </a:r>
            <a:r>
              <a:rPr lang="en-US" baseline="0" dirty="0" smtClean="0"/>
              <a:t> things fit into it.  So, ask yourselves this: How were those on pilgrimages in the Romanesque  period responsible for changes in the floor plans of churches, and in the decorations of churches.  In what ways did the pilgrims’  needs and interests affect these changes? </a:t>
            </a:r>
            <a:endParaRPr lang="en-US" dirty="0"/>
          </a:p>
        </p:txBody>
      </p:sp>
      <p:sp>
        <p:nvSpPr>
          <p:cNvPr id="7270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30B7018-FE93-8B43-9504-4B05815A0E90}" type="slidenum">
              <a:rPr lang="en-CA" sz="1200"/>
              <a:pPr eaLnBrk="1" hangingPunct="1"/>
              <a:t>22</a:t>
            </a:fld>
            <a:endParaRPr lang="en-CA"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noTextEdit="1"/>
          </p:cNvSpPr>
          <p:nvPr>
            <p:ph type="sldImg"/>
          </p:nvPr>
        </p:nvSpPr>
        <p:spPr>
          <a:ln/>
        </p:spPr>
      </p:sp>
      <p:sp>
        <p:nvSpPr>
          <p:cNvPr id="2355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On the midterm test, remarkably</a:t>
            </a:r>
            <a:r>
              <a:rPr lang="en-US" baseline="0" dirty="0" smtClean="0"/>
              <a:t> few students understood the relationship of Romanesque to Gothic architecture.  This just underscores the need for students to always start with relationships, and in the case of medieval architecture, the technical problems they resolve and the aesthetic reasons for this.  Remember that relationships take various forms for various reasons, so it is essential to understand what artists and architects are trying to achieve.</a:t>
            </a:r>
            <a:endParaRPr lang="en-US" dirty="0"/>
          </a:p>
        </p:txBody>
      </p:sp>
      <p:sp>
        <p:nvSpPr>
          <p:cNvPr id="2355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FE56923-AFC4-9745-B66F-695BA5DA17C5}" type="slidenum">
              <a:rPr lang="en-CA" sz="1200"/>
              <a:pPr eaLnBrk="1" hangingPunct="1"/>
              <a:t>23</a:t>
            </a:fld>
            <a:endParaRPr lang="en-CA"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Image Placeholder 1"/>
          <p:cNvSpPr>
            <a:spLocks noGrp="1" noRot="1" noChangeAspect="1" noTextEdit="1"/>
          </p:cNvSpPr>
          <p:nvPr>
            <p:ph type="sldImg"/>
          </p:nvPr>
        </p:nvSpPr>
        <p:spPr>
          <a:ln/>
        </p:spPr>
      </p:sp>
      <p:sp>
        <p:nvSpPr>
          <p:cNvPr id="11161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Need always to consider the “story” that is being depicted</a:t>
            </a:r>
            <a:r>
              <a:rPr lang="en-US" baseline="0" dirty="0" smtClean="0"/>
              <a:t> to understand relationships in representational art, audiences addressed, etc. to understand a work.  It is not just a question of style.</a:t>
            </a:r>
            <a:endParaRPr lang="en-US" dirty="0"/>
          </a:p>
        </p:txBody>
      </p:sp>
      <p:sp>
        <p:nvSpPr>
          <p:cNvPr id="11161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D231521-7C1F-AB45-8C1F-337901574AAF}" type="slidenum">
              <a:rPr lang="en-CA" sz="1200"/>
              <a:pPr eaLnBrk="1" hangingPunct="1"/>
              <a:t>24</a:t>
            </a:fld>
            <a:endParaRPr lang="en-CA"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Slide Image Placeholder 1"/>
          <p:cNvSpPr>
            <a:spLocks noGrp="1" noRot="1" noChangeAspect="1" noTextEdit="1"/>
          </p:cNvSpPr>
          <p:nvPr>
            <p:ph type="sldImg"/>
          </p:nvPr>
        </p:nvSpPr>
        <p:spPr>
          <a:ln/>
        </p:spPr>
      </p:sp>
      <p:sp>
        <p:nvSpPr>
          <p:cNvPr id="1300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But style is extremely important.</a:t>
            </a:r>
            <a:r>
              <a:rPr lang="en-US" baseline="0" dirty="0" smtClean="0"/>
              <a:t> </a:t>
            </a:r>
            <a:r>
              <a:rPr lang="en-US" dirty="0" smtClean="0"/>
              <a:t>The differences</a:t>
            </a:r>
            <a:r>
              <a:rPr lang="en-US" baseline="0" dirty="0" smtClean="0"/>
              <a:t> between these 2 over a period of about 100 years tells us something about the way that medieval sculpture changed, and this direction of change continues right through to the end of the end of the course. </a:t>
            </a:r>
            <a:endParaRPr lang="en-US" dirty="0"/>
          </a:p>
        </p:txBody>
      </p:sp>
      <p:sp>
        <p:nvSpPr>
          <p:cNvPr id="13005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D5041B5-0423-8744-90B8-8F293E2A8D75}" type="slidenum">
              <a:rPr lang="en-CA" sz="1200"/>
              <a:pPr eaLnBrk="1" hangingPunct="1"/>
              <a:t>25</a:t>
            </a:fld>
            <a:endParaRPr lang="en-CA"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Slide Image Placeholder 1"/>
          <p:cNvSpPr>
            <a:spLocks noGrp="1" noRot="1" noChangeAspect="1" noTextEdit="1"/>
          </p:cNvSpPr>
          <p:nvPr>
            <p:ph type="sldImg"/>
          </p:nvPr>
        </p:nvSpPr>
        <p:spPr>
          <a:ln/>
        </p:spPr>
      </p:sp>
      <p:sp>
        <p:nvSpPr>
          <p:cNvPr id="1044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Again, history as “story” what do these 2</a:t>
            </a:r>
            <a:r>
              <a:rPr lang="en-US" baseline="0" dirty="0" smtClean="0"/>
              <a:t> slides (this one and the next one) tell us about how Cimabue was influenced and how he influenced others. How does this slide and the next one tell us about the ways that Italian artists of the this period and the Renaissance thought about what kinds of reactions they wanted from their viewers. Hint: they wanted to be admired.  You figure out what for. </a:t>
            </a:r>
            <a:endParaRPr lang="en-US" dirty="0"/>
          </a:p>
        </p:txBody>
      </p:sp>
      <p:sp>
        <p:nvSpPr>
          <p:cNvPr id="10445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568DD72-2689-9643-AFB1-B4324BDC5E3D}" type="slidenum">
              <a:rPr lang="en-CA" sz="1200"/>
              <a:pPr eaLnBrk="1" hangingPunct="1"/>
              <a:t>26</a:t>
            </a:fld>
            <a:endParaRPr lang="en-CA"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noTextEdit="1"/>
          </p:cNvSpPr>
          <p:nvPr>
            <p:ph type="sldImg"/>
          </p:nvPr>
        </p:nvSpPr>
        <p:spPr>
          <a:ln/>
        </p:spPr>
      </p:sp>
      <p:sp>
        <p:nvSpPr>
          <p:cNvPr id="10649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Something here about dates: We looked at</a:t>
            </a:r>
            <a:r>
              <a:rPr lang="en-US" baseline="0" dirty="0" smtClean="0"/>
              <a:t> Byzantine pictures made 500 years apart and thought that they looked a great deal alike. These are only 30 years apart and look quite different.  This says something about different artistic cultures, and we can certainly think about Egypt and ancient Greece in terms of the changes that did and did not occur in their art</a:t>
            </a:r>
            <a:endParaRPr lang="en-US" dirty="0"/>
          </a:p>
        </p:txBody>
      </p:sp>
      <p:sp>
        <p:nvSpPr>
          <p:cNvPr id="10649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F0B484D-5970-D04E-A36A-F09597E78B2D}" type="slidenum">
              <a:rPr lang="en-CA" sz="1200"/>
              <a:pPr eaLnBrk="1" hangingPunct="1"/>
              <a:t>27</a:t>
            </a:fld>
            <a:endParaRPr lang="en-CA"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a:ln/>
        </p:spPr>
      </p:sp>
      <p:sp>
        <p:nvSpPr>
          <p:cNvPr id="6963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This slide says something about the BASIC differences</a:t>
            </a:r>
            <a:r>
              <a:rPr lang="en-US" baseline="0" dirty="0" smtClean="0"/>
              <a:t> between Italian art and the art of Northern Europe, throughout the middle ages and the Renaissance.  It has to do with Italian’s interest in the past, for 2 basic reasons.  1) Buildings from the past are simply around the Italians, and so they are convenient models.  2) Classical, in all its forms, were greatly admired, first, by the Italians of the early Renaissance. They admired Roman art and architecture.  </a:t>
            </a:r>
            <a:endParaRPr lang="en-US" dirty="0"/>
          </a:p>
        </p:txBody>
      </p:sp>
      <p:sp>
        <p:nvSpPr>
          <p:cNvPr id="6963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870EEBF-6AF7-C24E-8F9E-CFE2E01A4143}" type="slidenum">
              <a:rPr lang="en-CA" sz="1200"/>
              <a:pPr eaLnBrk="1" hangingPunct="1"/>
              <a:t>28</a:t>
            </a:fld>
            <a:endParaRPr lang="en-CA"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a:ln/>
        </p:spPr>
      </p:sp>
      <p:sp>
        <p:nvSpPr>
          <p:cNvPr id="7373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r>
              <a:rPr lang="en-US" dirty="0" smtClean="0"/>
              <a:t>Gothic north and south of the Alps</a:t>
            </a:r>
            <a:endParaRPr lang="en-US" dirty="0"/>
          </a:p>
        </p:txBody>
      </p:sp>
      <p:sp>
        <p:nvSpPr>
          <p:cNvPr id="7373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6C38DDE-FCDD-9144-9375-B15768088E79}" type="slidenum">
              <a:rPr lang="en-CA" sz="1200"/>
              <a:pPr eaLnBrk="1" hangingPunct="1"/>
              <a:t>29</a:t>
            </a:fld>
            <a:endParaRPr lang="en-CA"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bwMode="auto">
          <a:noFill/>
          <a:ln>
            <a:solidFill>
              <a:srgbClr val="000000"/>
            </a:solidFill>
            <a:miter lim="800000"/>
            <a:headEnd/>
            <a:tailEnd/>
          </a:ln>
        </p:spPr>
      </p:sp>
      <p:sp>
        <p:nvSpPr>
          <p:cNvPr id="16896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Influence</a:t>
            </a:r>
          </a:p>
        </p:txBody>
      </p:sp>
      <p:sp>
        <p:nvSpPr>
          <p:cNvPr id="1689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0077AF4-9C5B-4DBF-850A-BAB68FC3E61F}" type="slidenum">
              <a:rPr lang="en-US"/>
              <a:pPr/>
              <a:t>31</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bwMode="auto">
          <a:noFill/>
          <a:ln>
            <a:solidFill>
              <a:srgbClr val="000000"/>
            </a:solidFill>
            <a:miter lim="800000"/>
            <a:headEnd/>
            <a:tailEnd/>
          </a:ln>
        </p:spPr>
      </p:sp>
      <p:sp>
        <p:nvSpPr>
          <p:cNvPr id="1699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Influence</a:t>
            </a:r>
          </a:p>
        </p:txBody>
      </p:sp>
      <p:sp>
        <p:nvSpPr>
          <p:cNvPr id="1699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CBE4E51-C967-415A-AEA7-09A272602505}" type="slidenum">
              <a:rPr lang="en-US"/>
              <a:pPr/>
              <a:t>32</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noTextEdit="1"/>
          </p:cNvSpPr>
          <p:nvPr>
            <p:ph type="sldImg"/>
          </p:nvPr>
        </p:nvSpPr>
        <p:spPr bwMode="auto">
          <a:noFill/>
          <a:ln>
            <a:solidFill>
              <a:srgbClr val="000000"/>
            </a:solidFill>
            <a:miter lim="800000"/>
            <a:headEnd/>
            <a:tailEnd/>
          </a:ln>
        </p:spPr>
      </p:sp>
      <p:sp>
        <p:nvSpPr>
          <p:cNvPr id="17203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Influence </a:t>
            </a:r>
          </a:p>
        </p:txBody>
      </p:sp>
      <p:sp>
        <p:nvSpPr>
          <p:cNvPr id="1720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917548E-93D0-49B0-BEF2-83828DDE25A1}" type="slidenum">
              <a:rPr lang="en-US"/>
              <a:pPr/>
              <a:t>33</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Terms</a:t>
            </a:r>
          </a:p>
        </p:txBody>
      </p:sp>
      <p:sp>
        <p:nvSpPr>
          <p:cNvPr id="173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560BA3-B188-4273-80AB-5E1068D645FF}" type="slidenum">
              <a:rPr lang="en-US"/>
              <a:pPr/>
              <a:t>34</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Influence</a:t>
            </a:r>
          </a:p>
        </p:txBody>
      </p:sp>
      <p:sp>
        <p:nvSpPr>
          <p:cNvPr id="173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560BA3-B188-4273-80AB-5E1068D645FF}" type="slidenum">
              <a:rPr lang="en-US"/>
              <a:pPr/>
              <a:t>35</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influence</a:t>
            </a:r>
          </a:p>
        </p:txBody>
      </p:sp>
      <p:sp>
        <p:nvSpPr>
          <p:cNvPr id="173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560BA3-B188-4273-80AB-5E1068D645FF}" type="slidenum">
              <a:rPr lang="en-US"/>
              <a:pPr/>
              <a:t>36</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Why is it easy to recognize the interiors when you are familiar with the exteriors?</a:t>
            </a:r>
          </a:p>
        </p:txBody>
      </p:sp>
      <p:sp>
        <p:nvSpPr>
          <p:cNvPr id="173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560BA3-B188-4273-80AB-5E1068D645FF}" type="slidenum">
              <a:rPr lang="en-US"/>
              <a:pPr/>
              <a:t>37</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F45D99-A23C-47D9-91FA-90B3BABC66F0}" type="slidenum">
              <a:rPr lang="en-US" smtClean="0"/>
              <a:pPr/>
              <a:t>38</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Electric</a:t>
            </a:r>
            <a:r>
              <a:rPr lang="en-US" baseline="0" dirty="0" smtClean="0"/>
              <a:t> lights in Chartres are on; no artificial lighting is necessary in </a:t>
            </a:r>
            <a:r>
              <a:rPr lang="en-US" baseline="0" dirty="0" err="1" smtClean="0"/>
              <a:t>Sto</a:t>
            </a:r>
            <a:r>
              <a:rPr lang="en-US" baseline="0" dirty="0" smtClean="0"/>
              <a:t>. </a:t>
            </a:r>
            <a:r>
              <a:rPr lang="en-US" baseline="0" dirty="0" err="1" smtClean="0"/>
              <a:t>Spirito</a:t>
            </a:r>
            <a:r>
              <a:rPr lang="en-US" baseline="0" dirty="0" smtClean="0"/>
              <a:t> during the day</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39</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Review: always</a:t>
            </a:r>
            <a:r>
              <a:rPr lang="en-US" baseline="0" dirty="0" smtClean="0"/>
              <a:t> good to review by comparison and contrast</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40</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Review: know the terms for</a:t>
            </a:r>
            <a:r>
              <a:rPr lang="en-US" baseline="0" dirty="0" smtClean="0"/>
              <a:t> the different parts of the plan so that you can understand how they changes and why.</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41</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Review</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42</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Why</a:t>
            </a:r>
            <a:r>
              <a:rPr lang="en-US" baseline="0" dirty="0" smtClean="0"/>
              <a:t> is the date interesting</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43</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Very Close in date, different chapters.</a:t>
            </a:r>
            <a:r>
              <a:rPr lang="en-US" baseline="0" dirty="0" smtClean="0"/>
              <a:t>  Why is that?</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44</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p:spPr>
      </p:sp>
      <p:sp>
        <p:nvSpPr>
          <p:cNvPr id="1341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You have to sort out the differences between</a:t>
            </a:r>
            <a:r>
              <a:rPr lang="en-US" baseline="0" dirty="0" smtClean="0"/>
              <a:t> the north and the south </a:t>
            </a:r>
            <a:endParaRPr lang="en-US" dirty="0" smtClean="0"/>
          </a:p>
        </p:txBody>
      </p:sp>
      <p:sp>
        <p:nvSpPr>
          <p:cNvPr id="1341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1C0F93C-5625-4805-9915-1B536324D0FA}" type="slidenum">
              <a:rPr lang="en-US" smtClean="0"/>
              <a:pPr/>
              <a:t>45</a:t>
            </a:fld>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p:spPr>
      </p:sp>
      <p:sp>
        <p:nvSpPr>
          <p:cNvPr id="134147"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ct val="0"/>
              </a:spcBef>
              <a:spcAft>
                <a:spcPts val="0"/>
              </a:spcAft>
              <a:buClrTx/>
              <a:buSzTx/>
              <a:buFontTx/>
              <a:buNone/>
              <a:tabLst/>
              <a:defRPr/>
            </a:pPr>
            <a:r>
              <a:rPr lang="en-US" dirty="0" smtClean="0"/>
              <a:t>Another</a:t>
            </a:r>
            <a:r>
              <a:rPr lang="en-US" baseline="0" dirty="0" smtClean="0"/>
              <a:t> g</a:t>
            </a:r>
            <a:r>
              <a:rPr lang="en-US" dirty="0" smtClean="0"/>
              <a:t>ood way</a:t>
            </a:r>
            <a:r>
              <a:rPr lang="en-US" baseline="0" dirty="0" smtClean="0"/>
              <a:t> of showing the basic differences between  the north and the south</a:t>
            </a:r>
            <a:endParaRPr lang="en-US" dirty="0" smtClean="0"/>
          </a:p>
          <a:p>
            <a:pPr eaLnBrk="1" hangingPunct="1">
              <a:spcBef>
                <a:spcPct val="0"/>
              </a:spcBef>
            </a:pPr>
            <a:endParaRPr lang="en-US" dirty="0" smtClean="0"/>
          </a:p>
        </p:txBody>
      </p:sp>
      <p:sp>
        <p:nvSpPr>
          <p:cNvPr id="1341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1C0F93C-5625-4805-9915-1B536324D0FA}" type="slidenum">
              <a:rPr lang="en-US" smtClean="0"/>
              <a:pPr/>
              <a:t>46</a:t>
            </a:fld>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Another</a:t>
            </a:r>
            <a:r>
              <a:rPr lang="en-US" baseline="0" dirty="0" smtClean="0"/>
              <a:t> g</a:t>
            </a:r>
            <a:r>
              <a:rPr lang="en-US" dirty="0" smtClean="0"/>
              <a:t>ood way</a:t>
            </a:r>
            <a:r>
              <a:rPr lang="en-US" baseline="0" dirty="0" smtClean="0"/>
              <a:t> of showing the basic differences between  the north and the south</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47</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Good way of </a:t>
            </a:r>
            <a:r>
              <a:rPr lang="en-US" dirty="0" err="1" smtClean="0"/>
              <a:t>sh</a:t>
            </a:r>
            <a:r>
              <a:rPr lang="en-US" dirty="0" smtClean="0"/>
              <a:t> owing how</a:t>
            </a:r>
            <a:r>
              <a:rPr lang="en-US" baseline="0" dirty="0" smtClean="0"/>
              <a:t> influence works over the course of the century</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48</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Empathy versus fear, suggests that something fundamental</a:t>
            </a:r>
            <a:r>
              <a:rPr lang="en-US" baseline="0" dirty="0" smtClean="0"/>
              <a:t> is changing in religious experience, which demands different forms of representation</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49</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patronage</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50</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Big picture slides will help establish a framework for studying: studying them using the language and concerns we have been developing in class</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51</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Naturalism</a:t>
            </a:r>
            <a:r>
              <a:rPr lang="en-US" baseline="0" dirty="0" smtClean="0"/>
              <a:t> is a relative term: why are some of these more naturalistic than others? Do we always know why?</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52</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Influence is not linear: art does not change within</a:t>
            </a:r>
            <a:r>
              <a:rPr lang="en-US" baseline="0" dirty="0" smtClean="0"/>
              <a:t> a simple single trajectory</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53</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Influence</a:t>
            </a:r>
            <a:r>
              <a:rPr lang="en-US" baseline="0" dirty="0" smtClean="0"/>
              <a:t> is not linear</a:t>
            </a:r>
            <a:endParaRPr lang="en-US" dirty="0"/>
          </a:p>
        </p:txBody>
      </p:sp>
      <p:sp>
        <p:nvSpPr>
          <p:cNvPr id="4" name="Slide Number Placeholder 3"/>
          <p:cNvSpPr>
            <a:spLocks noGrp="1"/>
          </p:cNvSpPr>
          <p:nvPr>
            <p:ph type="sldNum" sz="quarter" idx="10"/>
          </p:nvPr>
        </p:nvSpPr>
        <p:spPr/>
        <p:txBody>
          <a:bodyPr/>
          <a:lstStyle/>
          <a:p>
            <a:fld id="{F9F45D99-A23C-47D9-91FA-90B3BABC66F0}" type="slidenum">
              <a:rPr lang="en-US" smtClean="0"/>
              <a:pPr/>
              <a:t>54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Garamond"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Garamond"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aramond" pitchFamily="18" charset="0"/>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latin typeface="Garamond" pitchFamily="18" charset="0"/>
              </a:defRPr>
            </a:lvl1pPr>
            <a:lvl2pPr>
              <a:defRPr>
                <a:latin typeface="Garamond" pitchFamily="18" charset="0"/>
              </a:defRPr>
            </a:lvl2pPr>
            <a:lvl3pPr>
              <a:defRPr>
                <a:latin typeface="Garamond" pitchFamily="18" charset="0"/>
              </a:defRPr>
            </a:lvl3pPr>
            <a:lvl4pPr>
              <a:defRPr>
                <a:latin typeface="Garamond" pitchFamily="18" charset="0"/>
              </a:defRPr>
            </a:lvl4pPr>
            <a:lvl5pPr>
              <a:defRPr>
                <a:latin typeface="Garamond"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aramond" pitchFamily="18" charset="0"/>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9A36EB-3244-429B-9E7E-C98216AE3870}" type="datetimeFigureOut">
              <a:rPr lang="en-US" smtClean="0"/>
              <a:pPr/>
              <a:t>2013/12/10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4326A0-795C-4E87-8FCD-1B4529477AD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5538"/>
          </a:xfrm>
        </p:spPr>
        <p:txBody>
          <a:bodyPr/>
          <a:lstStyle>
            <a:lvl1pPr>
              <a:defRPr>
                <a:latin typeface="Garamond" pitchFamily="18"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5068888"/>
          </a:xfrm>
        </p:spPr>
        <p:txBody>
          <a:bodyPr/>
          <a:lstStyle>
            <a:lvl1pPr>
              <a:defRPr>
                <a:latin typeface="Garamond" pitchFamily="18" charset="0"/>
              </a:defRPr>
            </a:lvl1pPr>
            <a:lvl2pPr>
              <a:defRPr>
                <a:latin typeface="Garamond" pitchFamily="18" charset="0"/>
              </a:defRPr>
            </a:lvl2pPr>
            <a:lvl3pPr>
              <a:defRPr>
                <a:latin typeface="Garamond" pitchFamily="18" charset="0"/>
              </a:defRPr>
            </a:lvl3pPr>
            <a:lvl4pPr>
              <a:defRPr>
                <a:latin typeface="Garamond" pitchFamily="18" charset="0"/>
              </a:defRPr>
            </a:lvl4pPr>
            <a:lvl5pPr>
              <a:defRPr>
                <a:latin typeface="Garamond"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457450"/>
          </a:xfrm>
        </p:spPr>
        <p:txBody>
          <a:bodyPr/>
          <a:lstStyle>
            <a:lvl1pPr>
              <a:defRPr>
                <a:latin typeface="Garamond" pitchFamily="18" charset="0"/>
              </a:defRPr>
            </a:lvl1pPr>
            <a:lvl2pPr>
              <a:defRPr>
                <a:latin typeface="Garamond" pitchFamily="18" charset="0"/>
              </a:defRPr>
            </a:lvl2pPr>
            <a:lvl3pPr>
              <a:defRPr>
                <a:latin typeface="Garamond" pitchFamily="18" charset="0"/>
              </a:defRPr>
            </a:lvl3pPr>
            <a:lvl4pPr>
              <a:defRPr>
                <a:latin typeface="Garamond" pitchFamily="18" charset="0"/>
              </a:defRPr>
            </a:lvl4pPr>
            <a:lvl5pPr>
              <a:defRPr>
                <a:latin typeface="Garamond"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210050"/>
            <a:ext cx="4038600" cy="2459038"/>
          </a:xfrm>
        </p:spPr>
        <p:txBody>
          <a:bodyPr/>
          <a:lstStyle>
            <a:lvl1pPr>
              <a:defRPr>
                <a:latin typeface="Garamond" pitchFamily="18" charset="0"/>
              </a:defRPr>
            </a:lvl1pPr>
            <a:lvl2pPr>
              <a:defRPr>
                <a:latin typeface="Garamond" pitchFamily="18" charset="0"/>
              </a:defRPr>
            </a:lvl2pPr>
            <a:lvl3pPr>
              <a:defRPr>
                <a:latin typeface="Garamond" pitchFamily="18" charset="0"/>
              </a:defRPr>
            </a:lvl3pPr>
            <a:lvl4pPr>
              <a:defRPr>
                <a:latin typeface="Garamond" pitchFamily="18" charset="0"/>
              </a:defRPr>
            </a:lvl4pPr>
            <a:lvl5pPr>
              <a:defRPr>
                <a:latin typeface="Garamond"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CA"/>
          </a:p>
        </p:txBody>
      </p:sp>
      <p:sp>
        <p:nvSpPr>
          <p:cNvPr id="7" name="Rectangle 5"/>
          <p:cNvSpPr>
            <a:spLocks noGrp="1" noChangeArrowheads="1"/>
          </p:cNvSpPr>
          <p:nvPr>
            <p:ph type="ftr" sz="quarter" idx="11"/>
          </p:nvPr>
        </p:nvSpPr>
        <p:spPr>
          <a:ln/>
        </p:spPr>
        <p:txBody>
          <a:bodyPr/>
          <a:lstStyle>
            <a:lvl1pPr>
              <a:defRPr/>
            </a:lvl1pPr>
          </a:lstStyle>
          <a:p>
            <a:pPr>
              <a:defRPr/>
            </a:pPr>
            <a:endParaRPr lang="en-CA"/>
          </a:p>
        </p:txBody>
      </p:sp>
      <p:sp>
        <p:nvSpPr>
          <p:cNvPr id="8" name="Rectangle 6"/>
          <p:cNvSpPr>
            <a:spLocks noGrp="1" noChangeArrowheads="1"/>
          </p:cNvSpPr>
          <p:nvPr>
            <p:ph type="sldNum" sz="quarter" idx="12"/>
          </p:nvPr>
        </p:nvSpPr>
        <p:spPr>
          <a:ln/>
        </p:spPr>
        <p:txBody>
          <a:bodyPr/>
          <a:lstStyle>
            <a:lvl1pPr>
              <a:defRPr/>
            </a:lvl1pPr>
          </a:lstStyle>
          <a:p>
            <a:pPr>
              <a:defRPr/>
            </a:pPr>
            <a:fld id="{20403B8F-64E9-4117-834C-6350594A4437}" type="slidenum">
              <a:rPr lang="en-CA"/>
              <a:pPr>
                <a:defRPr/>
              </a:pPr>
              <a:t>‹#›</a:t>
            </a:fld>
            <a:endParaRPr lang="en-CA"/>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0"/>
            <a:ext cx="8229600" cy="6669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2E82C30C-99E7-4930-A665-8034678B5C28}" type="slidenum">
              <a:rPr lang="en-CA"/>
              <a:pPr>
                <a:defRPr/>
              </a:pPr>
              <a:t>‹#›</a:t>
            </a:fld>
            <a:endParaRPr lang="en-CA"/>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BF18C2CB-55F6-4110-8447-16B71291A97B}" type="slidenum">
              <a:rPr lang="en-US"/>
              <a:pPr>
                <a:defRPr/>
              </a:pPr>
              <a:t>‹#›</a:t>
            </a:fld>
            <a:endParaRPr lang="en-US"/>
          </a:p>
        </p:txBody>
      </p:sp>
    </p:spTree>
    <p:extLst>
      <p:ext uri="{BB962C8B-B14F-4D97-AF65-F5344CB8AC3E}">
        <p14:creationId xmlns:p14="http://schemas.microsoft.com/office/powerpoint/2010/main" val="106980884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9A36EB-3244-429B-9E7E-C98216AE3870}" type="datetimeFigureOut">
              <a:rPr lang="en-US" smtClean="0"/>
              <a:pPr/>
              <a:t>2013/12/10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4326A0-795C-4E87-8FCD-1B4529477AD9}"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6" Type="http://schemas.openxmlformats.org/officeDocument/2006/relationships/image" Target="../media/image6.jpe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2.jpeg"/><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4" Type="http://schemas.openxmlformats.org/officeDocument/2006/relationships/image" Target="../media/image17.jpeg"/><Relationship Id="rId5" Type="http://schemas.openxmlformats.org/officeDocument/2006/relationships/image" Target="../media/image18.jpe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4" Type="http://schemas.openxmlformats.org/officeDocument/2006/relationships/image" Target="../media/image20.jpeg"/><Relationship Id="rId5" Type="http://schemas.openxmlformats.org/officeDocument/2006/relationships/image" Target="../media/image21.jpeg"/><Relationship Id="rId6" Type="http://schemas.openxmlformats.org/officeDocument/2006/relationships/image" Target="../media/image22.jpe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jpeg"/><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4" Type="http://schemas.openxmlformats.org/officeDocument/2006/relationships/image" Target="../media/image26.jpeg"/><Relationship Id="rId5" Type="http://schemas.openxmlformats.org/officeDocument/2006/relationships/image" Target="../media/image27.jpeg"/><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4" Type="http://schemas.openxmlformats.org/officeDocument/2006/relationships/image" Target="../media/image27.jpe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4" Type="http://schemas.openxmlformats.org/officeDocument/2006/relationships/image" Target="../media/image30.jpeg"/><Relationship Id="rId5" Type="http://schemas.openxmlformats.org/officeDocument/2006/relationships/image" Target="../media/image31.jpeg"/><Relationship Id="rId6" Type="http://schemas.openxmlformats.org/officeDocument/2006/relationships/image" Target="../media/image32.jpe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4" Type="http://schemas.openxmlformats.org/officeDocument/2006/relationships/image" Target="../media/image34.jpeg"/><Relationship Id="rId1" Type="http://schemas.openxmlformats.org/officeDocument/2006/relationships/slideLayout" Target="../slideLayouts/slideLayout14.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4" Type="http://schemas.openxmlformats.org/officeDocument/2006/relationships/image" Target="../media/image36.jpeg"/><Relationship Id="rId5" Type="http://schemas.openxmlformats.org/officeDocument/2006/relationships/image" Target="../media/image37.jpeg"/><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4" Type="http://schemas.openxmlformats.org/officeDocument/2006/relationships/image" Target="../media/image40.jpeg"/><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4" Type="http://schemas.openxmlformats.org/officeDocument/2006/relationships/image" Target="../media/image44.jpeg"/><Relationship Id="rId5" Type="http://schemas.openxmlformats.org/officeDocument/2006/relationships/image" Target="../media/image45.jpe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4" Type="http://schemas.openxmlformats.org/officeDocument/2006/relationships/image" Target="../media/image47.jpeg"/><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4" Type="http://schemas.openxmlformats.org/officeDocument/2006/relationships/image" Target="../media/image49.jpeg"/><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4" Type="http://schemas.openxmlformats.org/officeDocument/2006/relationships/image" Target="../media/image51.jpeg"/><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4" Type="http://schemas.openxmlformats.org/officeDocument/2006/relationships/image" Target="../media/image53.jpeg"/><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4" Type="http://schemas.openxmlformats.org/officeDocument/2006/relationships/image" Target="../media/image55.jpeg"/><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9.xml.rels><?xml version="1.0" encoding="UTF-8" standalone="yes"?>
<Relationships xmlns="http://schemas.openxmlformats.org/package/2006/relationships"><Relationship Id="rId3" Type="http://schemas.openxmlformats.org/officeDocument/2006/relationships/image" Target="../media/image56.jpeg"/><Relationship Id="rId4" Type="http://schemas.openxmlformats.org/officeDocument/2006/relationships/image" Target="../media/image57.jpeg"/><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8.jpeg"/><Relationship Id="rId4" Type="http://schemas.openxmlformats.org/officeDocument/2006/relationships/image" Target="../media/image59.jpeg"/><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2.xml.rels><?xml version="1.0" encoding="UTF-8" standalone="yes"?>
<Relationships xmlns="http://schemas.openxmlformats.org/package/2006/relationships"><Relationship Id="rId3" Type="http://schemas.openxmlformats.org/officeDocument/2006/relationships/image" Target="../media/image60.jpeg"/><Relationship Id="rId4" Type="http://schemas.openxmlformats.org/officeDocument/2006/relationships/image" Target="../media/image61.jpeg"/><Relationship Id="rId5" Type="http://schemas.openxmlformats.org/officeDocument/2006/relationships/image" Target="../media/image62.jpeg"/><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33.xml.rels><?xml version="1.0" encoding="UTF-8" standalone="yes"?>
<Relationships xmlns="http://schemas.openxmlformats.org/package/2006/relationships"><Relationship Id="rId3" Type="http://schemas.openxmlformats.org/officeDocument/2006/relationships/image" Target="../media/image63.jpeg"/><Relationship Id="rId4" Type="http://schemas.openxmlformats.org/officeDocument/2006/relationships/image" Target="../media/image64.jpeg"/><Relationship Id="rId5" Type="http://schemas.openxmlformats.org/officeDocument/2006/relationships/image" Target="../media/image65.jpeg"/><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4.xml.rels><?xml version="1.0" encoding="UTF-8" standalone="yes"?>
<Relationships xmlns="http://schemas.openxmlformats.org/package/2006/relationships"><Relationship Id="rId3" Type="http://schemas.openxmlformats.org/officeDocument/2006/relationships/image" Target="../media/image66.jpeg"/><Relationship Id="rId4" Type="http://schemas.openxmlformats.org/officeDocument/2006/relationships/image" Target="../media/image67.jpeg"/><Relationship Id="rId5" Type="http://schemas.openxmlformats.org/officeDocument/2006/relationships/image" Target="../media/image68.jpeg"/><Relationship Id="rId6" Type="http://schemas.openxmlformats.org/officeDocument/2006/relationships/image" Target="../media/image69.jpeg"/><Relationship Id="rId1" Type="http://schemas.openxmlformats.org/officeDocument/2006/relationships/slideLayout" Target="../slideLayouts/slideLayout12.xml"/><Relationship Id="rId2" Type="http://schemas.openxmlformats.org/officeDocument/2006/relationships/notesSlide" Target="../notesSlides/notesSlide30.xml"/></Relationships>
</file>

<file path=ppt/slides/_rels/slide35.xml.rels><?xml version="1.0" encoding="UTF-8" standalone="yes"?>
<Relationships xmlns="http://schemas.openxmlformats.org/package/2006/relationships"><Relationship Id="rId3" Type="http://schemas.openxmlformats.org/officeDocument/2006/relationships/image" Target="../media/image67.jpeg"/><Relationship Id="rId4" Type="http://schemas.openxmlformats.org/officeDocument/2006/relationships/image" Target="../media/image70.jpeg"/><Relationship Id="rId5" Type="http://schemas.openxmlformats.org/officeDocument/2006/relationships/image" Target="../media/image71.jpeg"/><Relationship Id="rId1" Type="http://schemas.openxmlformats.org/officeDocument/2006/relationships/slideLayout" Target="../slideLayouts/slideLayout12.xml"/><Relationship Id="rId2" Type="http://schemas.openxmlformats.org/officeDocument/2006/relationships/notesSlide" Target="../notesSlides/notesSlide31.xml"/></Relationships>
</file>

<file path=ppt/slides/_rels/slide36.xml.rels><?xml version="1.0" encoding="UTF-8" standalone="yes"?>
<Relationships xmlns="http://schemas.openxmlformats.org/package/2006/relationships"><Relationship Id="rId3" Type="http://schemas.openxmlformats.org/officeDocument/2006/relationships/image" Target="../media/image66.jpeg"/><Relationship Id="rId4" Type="http://schemas.openxmlformats.org/officeDocument/2006/relationships/image" Target="../media/image67.jpeg"/><Relationship Id="rId5" Type="http://schemas.openxmlformats.org/officeDocument/2006/relationships/image" Target="../media/image72.jpeg"/><Relationship Id="rId1" Type="http://schemas.openxmlformats.org/officeDocument/2006/relationships/slideLayout" Target="../slideLayouts/slideLayout12.xml"/><Relationship Id="rId2" Type="http://schemas.openxmlformats.org/officeDocument/2006/relationships/notesSlide" Target="../notesSlides/notesSlide32.xml"/></Relationships>
</file>

<file path=ppt/slides/_rels/slide37.xml.rels><?xml version="1.0" encoding="UTF-8" standalone="yes"?>
<Relationships xmlns="http://schemas.openxmlformats.org/package/2006/relationships"><Relationship Id="rId3" Type="http://schemas.openxmlformats.org/officeDocument/2006/relationships/image" Target="../media/image73.jpeg"/><Relationship Id="rId4" Type="http://schemas.openxmlformats.org/officeDocument/2006/relationships/image" Target="../media/image74.jpeg"/><Relationship Id="rId5" Type="http://schemas.openxmlformats.org/officeDocument/2006/relationships/image" Target="../media/image75.jpeg"/><Relationship Id="rId6" Type="http://schemas.openxmlformats.org/officeDocument/2006/relationships/image" Target="../media/image76.jpeg"/><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_rels/slide38.xml.rels><?xml version="1.0" encoding="UTF-8" standalone="yes"?>
<Relationships xmlns="http://schemas.openxmlformats.org/package/2006/relationships"><Relationship Id="rId3" Type="http://schemas.openxmlformats.org/officeDocument/2006/relationships/image" Target="../media/image77.jpeg"/><Relationship Id="rId4" Type="http://schemas.openxmlformats.org/officeDocument/2006/relationships/image" Target="../media/image78.jpeg"/><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9.xml.rels><?xml version="1.0" encoding="UTF-8" standalone="yes"?>
<Relationships xmlns="http://schemas.openxmlformats.org/package/2006/relationships"><Relationship Id="rId3" Type="http://schemas.openxmlformats.org/officeDocument/2006/relationships/image" Target="../media/image79.jpeg"/><Relationship Id="rId4" Type="http://schemas.openxmlformats.org/officeDocument/2006/relationships/image" Target="../media/image80.jpeg"/><Relationship Id="rId1" Type="http://schemas.openxmlformats.org/officeDocument/2006/relationships/slideLayout" Target="../slideLayouts/slideLayout4.xml"/><Relationship Id="rId2" Type="http://schemas.openxmlformats.org/officeDocument/2006/relationships/notesSlide" Target="../notesSlides/notesSlide35.xml"/></Relationships>
</file>

<file path=ppt/slides/_rels/slide40.xml.rels><?xml version="1.0" encoding="UTF-8" standalone="yes"?>
<Relationships xmlns="http://schemas.openxmlformats.org/package/2006/relationships"><Relationship Id="rId3" Type="http://schemas.openxmlformats.org/officeDocument/2006/relationships/image" Target="../media/image81.jpeg"/><Relationship Id="rId4" Type="http://schemas.openxmlformats.org/officeDocument/2006/relationships/image" Target="../media/image82.jpeg"/><Relationship Id="rId1" Type="http://schemas.openxmlformats.org/officeDocument/2006/relationships/slideLayout" Target="../slideLayouts/slideLayout4.xml"/><Relationship Id="rId2" Type="http://schemas.openxmlformats.org/officeDocument/2006/relationships/notesSlide" Target="../notesSlides/notesSlide36.xml"/></Relationships>
</file>

<file path=ppt/slides/_rels/slide41.xml.rels><?xml version="1.0" encoding="UTF-8" standalone="yes"?>
<Relationships xmlns="http://schemas.openxmlformats.org/package/2006/relationships"><Relationship Id="rId3" Type="http://schemas.openxmlformats.org/officeDocument/2006/relationships/image" Target="../media/image83.jpeg"/><Relationship Id="rId4" Type="http://schemas.openxmlformats.org/officeDocument/2006/relationships/image" Target="../media/image84.jpeg"/><Relationship Id="rId5" Type="http://schemas.openxmlformats.org/officeDocument/2006/relationships/image" Target="../media/image85.jpeg"/><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42.xml.rels><?xml version="1.0" encoding="UTF-8" standalone="yes"?>
<Relationships xmlns="http://schemas.openxmlformats.org/package/2006/relationships"><Relationship Id="rId3" Type="http://schemas.openxmlformats.org/officeDocument/2006/relationships/image" Target="../media/image84.jpeg"/><Relationship Id="rId4" Type="http://schemas.openxmlformats.org/officeDocument/2006/relationships/image" Target="../media/image85.jpeg"/><Relationship Id="rId5" Type="http://schemas.openxmlformats.org/officeDocument/2006/relationships/image" Target="../media/image86.jpeg"/><Relationship Id="rId1" Type="http://schemas.openxmlformats.org/officeDocument/2006/relationships/slideLayout" Target="../slideLayouts/slideLayout4.xml"/><Relationship Id="rId2" Type="http://schemas.openxmlformats.org/officeDocument/2006/relationships/notesSlide" Target="../notesSlides/notesSlide38.xml"/></Relationships>
</file>

<file path=ppt/slides/_rels/slide43.xml.rels><?xml version="1.0" encoding="UTF-8" standalone="yes"?>
<Relationships xmlns="http://schemas.openxmlformats.org/package/2006/relationships"><Relationship Id="rId3" Type="http://schemas.openxmlformats.org/officeDocument/2006/relationships/image" Target="../media/image87.jpeg"/><Relationship Id="rId4" Type="http://schemas.openxmlformats.org/officeDocument/2006/relationships/image" Target="../media/image88.jpeg"/><Relationship Id="rId5" Type="http://schemas.openxmlformats.org/officeDocument/2006/relationships/image" Target="../media/image89.jpeg"/><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4.xml.rels><?xml version="1.0" encoding="UTF-8" standalone="yes"?>
<Relationships xmlns="http://schemas.openxmlformats.org/package/2006/relationships"><Relationship Id="rId3" Type="http://schemas.openxmlformats.org/officeDocument/2006/relationships/image" Target="../media/image90.jpeg"/><Relationship Id="rId4" Type="http://schemas.openxmlformats.org/officeDocument/2006/relationships/image" Target="../media/image91.jpeg"/><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45.xml.rels><?xml version="1.0" encoding="UTF-8" standalone="yes"?>
<Relationships xmlns="http://schemas.openxmlformats.org/package/2006/relationships"><Relationship Id="rId3" Type="http://schemas.openxmlformats.org/officeDocument/2006/relationships/image" Target="../media/image92.jpeg"/><Relationship Id="rId4" Type="http://schemas.openxmlformats.org/officeDocument/2006/relationships/image" Target="../media/image93.jpeg"/><Relationship Id="rId1" Type="http://schemas.openxmlformats.org/officeDocument/2006/relationships/slideLayout" Target="../slideLayouts/slideLayout13.xml"/><Relationship Id="rId2" Type="http://schemas.openxmlformats.org/officeDocument/2006/relationships/notesSlide" Target="../notesSlides/notesSlide41.xml"/></Relationships>
</file>

<file path=ppt/slides/_rels/slide46.xml.rels><?xml version="1.0" encoding="UTF-8" standalone="yes"?>
<Relationships xmlns="http://schemas.openxmlformats.org/package/2006/relationships"><Relationship Id="rId3" Type="http://schemas.openxmlformats.org/officeDocument/2006/relationships/image" Target="../media/image94.jpeg"/><Relationship Id="rId4" Type="http://schemas.openxmlformats.org/officeDocument/2006/relationships/image" Target="../media/image95.jpeg"/><Relationship Id="rId1" Type="http://schemas.openxmlformats.org/officeDocument/2006/relationships/slideLayout" Target="../slideLayouts/slideLayout13.xml"/><Relationship Id="rId2" Type="http://schemas.openxmlformats.org/officeDocument/2006/relationships/notesSlide" Target="../notesSlides/notesSlide42.xml"/></Relationships>
</file>

<file path=ppt/slides/_rels/slide47.xml.rels><?xml version="1.0" encoding="UTF-8" standalone="yes"?>
<Relationships xmlns="http://schemas.openxmlformats.org/package/2006/relationships"><Relationship Id="rId3" Type="http://schemas.openxmlformats.org/officeDocument/2006/relationships/image" Target="../media/image96.jpeg"/><Relationship Id="rId4" Type="http://schemas.openxmlformats.org/officeDocument/2006/relationships/image" Target="../media/image97.jpeg"/><Relationship Id="rId1" Type="http://schemas.openxmlformats.org/officeDocument/2006/relationships/slideLayout" Target="../slideLayouts/slideLayout4.xml"/><Relationship Id="rId2" Type="http://schemas.openxmlformats.org/officeDocument/2006/relationships/notesSlide" Target="../notesSlides/notesSlide43.xml"/></Relationships>
</file>

<file path=ppt/slides/_rels/slide48.xml.rels><?xml version="1.0" encoding="UTF-8" standalone="yes"?>
<Relationships xmlns="http://schemas.openxmlformats.org/package/2006/relationships"><Relationship Id="rId3" Type="http://schemas.openxmlformats.org/officeDocument/2006/relationships/image" Target="../media/image98.jpeg"/><Relationship Id="rId4" Type="http://schemas.openxmlformats.org/officeDocument/2006/relationships/image" Target="../media/image99.jpeg"/><Relationship Id="rId1" Type="http://schemas.openxmlformats.org/officeDocument/2006/relationships/slideLayout" Target="../slideLayouts/slideLayout4.xml"/><Relationship Id="rId2" Type="http://schemas.openxmlformats.org/officeDocument/2006/relationships/notesSlide" Target="../notesSlides/notesSlide44.xml"/></Relationships>
</file>

<file path=ppt/slides/_rels/slide49.xml.rels><?xml version="1.0" encoding="UTF-8" standalone="yes"?>
<Relationships xmlns="http://schemas.openxmlformats.org/package/2006/relationships"><Relationship Id="rId3" Type="http://schemas.openxmlformats.org/officeDocument/2006/relationships/image" Target="../media/image100.jpeg"/><Relationship Id="rId4" Type="http://schemas.openxmlformats.org/officeDocument/2006/relationships/image" Target="../media/image101.jpeg"/><Relationship Id="rId5" Type="http://schemas.openxmlformats.org/officeDocument/2006/relationships/image" Target="../media/image102.jpeg"/><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50.xml.rels><?xml version="1.0" encoding="UTF-8" standalone="yes"?>
<Relationships xmlns="http://schemas.openxmlformats.org/package/2006/relationships"><Relationship Id="rId3" Type="http://schemas.openxmlformats.org/officeDocument/2006/relationships/image" Target="../media/image103.jpeg"/><Relationship Id="rId4" Type="http://schemas.openxmlformats.org/officeDocument/2006/relationships/image" Target="../media/image104.jpeg"/><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51.xml.rels><?xml version="1.0" encoding="UTF-8" standalone="yes"?>
<Relationships xmlns="http://schemas.openxmlformats.org/package/2006/relationships"><Relationship Id="rId3" Type="http://schemas.openxmlformats.org/officeDocument/2006/relationships/image" Target="../media/image105.jpeg"/><Relationship Id="rId4" Type="http://schemas.openxmlformats.org/officeDocument/2006/relationships/image" Target="../media/image106.jpeg"/><Relationship Id="rId5" Type="http://schemas.openxmlformats.org/officeDocument/2006/relationships/image" Target="../media/image107.jpeg"/><Relationship Id="rId6" Type="http://schemas.openxmlformats.org/officeDocument/2006/relationships/image" Target="../media/image108.jpeg"/><Relationship Id="rId1" Type="http://schemas.openxmlformats.org/officeDocument/2006/relationships/slideLayout" Target="../slideLayouts/slideLayout4.xml"/><Relationship Id="rId2" Type="http://schemas.openxmlformats.org/officeDocument/2006/relationships/notesSlide" Target="../notesSlides/notesSlide47.xml"/></Relationships>
</file>

<file path=ppt/slides/_rels/slide52.xml.rels><?xml version="1.0" encoding="UTF-8" standalone="yes"?>
<Relationships xmlns="http://schemas.openxmlformats.org/package/2006/relationships"><Relationship Id="rId3" Type="http://schemas.openxmlformats.org/officeDocument/2006/relationships/image" Target="../media/image109.jpeg"/><Relationship Id="rId4" Type="http://schemas.openxmlformats.org/officeDocument/2006/relationships/image" Target="../media/image110.jpeg"/><Relationship Id="rId5" Type="http://schemas.openxmlformats.org/officeDocument/2006/relationships/image" Target="../media/image111.jpeg"/><Relationship Id="rId6" Type="http://schemas.openxmlformats.org/officeDocument/2006/relationships/image" Target="../media/image112.jpeg"/><Relationship Id="rId7" Type="http://schemas.openxmlformats.org/officeDocument/2006/relationships/image" Target="../media/image113.jpeg"/><Relationship Id="rId1" Type="http://schemas.openxmlformats.org/officeDocument/2006/relationships/slideLayout" Target="../slideLayouts/slideLayout7.xml"/><Relationship Id="rId2" Type="http://schemas.openxmlformats.org/officeDocument/2006/relationships/notesSlide" Target="../notesSlides/notesSlide48.xml"/></Relationships>
</file>

<file path=ppt/slides/_rels/slide53.xml.rels><?xml version="1.0" encoding="UTF-8" standalone="yes"?>
<Relationships xmlns="http://schemas.openxmlformats.org/package/2006/relationships"><Relationship Id="rId3" Type="http://schemas.openxmlformats.org/officeDocument/2006/relationships/image" Target="../media/image114.jpeg"/><Relationship Id="rId4" Type="http://schemas.openxmlformats.org/officeDocument/2006/relationships/image" Target="../media/image115.jpeg"/><Relationship Id="rId5" Type="http://schemas.openxmlformats.org/officeDocument/2006/relationships/image" Target="../media/image116.jpeg"/><Relationship Id="rId6" Type="http://schemas.openxmlformats.org/officeDocument/2006/relationships/image" Target="../media/image117.jpeg"/><Relationship Id="rId7" Type="http://schemas.openxmlformats.org/officeDocument/2006/relationships/image" Target="../media/image118.jpeg"/><Relationship Id="rId1" Type="http://schemas.openxmlformats.org/officeDocument/2006/relationships/slideLayout" Target="../slideLayouts/slideLayout7.xml"/><Relationship Id="rId2" Type="http://schemas.openxmlformats.org/officeDocument/2006/relationships/notesSlide" Target="../notesSlides/notesSlide49.xml"/></Relationships>
</file>

<file path=ppt/slides/_rels/slide54.xml.rels><?xml version="1.0" encoding="UTF-8" standalone="yes"?>
<Relationships xmlns="http://schemas.openxmlformats.org/package/2006/relationships"><Relationship Id="rId3" Type="http://schemas.openxmlformats.org/officeDocument/2006/relationships/image" Target="../media/image119.jpeg"/><Relationship Id="rId4" Type="http://schemas.openxmlformats.org/officeDocument/2006/relationships/image" Target="../media/image120.jpeg"/><Relationship Id="rId5" Type="http://schemas.openxmlformats.org/officeDocument/2006/relationships/image" Target="../media/image121.jpeg"/><Relationship Id="rId6" Type="http://schemas.openxmlformats.org/officeDocument/2006/relationships/image" Target="../media/image122.jpeg"/><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mtClean="0"/>
              <a:t>November 2012</a:t>
            </a:r>
            <a:r>
              <a:rPr lang="en-US" dirty="0" smtClean="0"/>
              <a:t/>
            </a:r>
            <a:br>
              <a:rPr lang="en-US" dirty="0" smtClean="0"/>
            </a:br>
            <a:r>
              <a:rPr lang="en-US" dirty="0" smtClean="0"/>
              <a:t>Last class</a:t>
            </a:r>
            <a:endParaRPr lang="en-US" dirty="0"/>
          </a:p>
        </p:txBody>
      </p:sp>
      <p:sp>
        <p:nvSpPr>
          <p:cNvPr id="3" name="Subtitle 2"/>
          <p:cNvSpPr>
            <a:spLocks noGrp="1"/>
          </p:cNvSpPr>
          <p:nvPr>
            <p:ph type="subTitle" idx="1"/>
          </p:nvPr>
        </p:nvSpPr>
        <p:spPr>
          <a:xfrm>
            <a:off x="609600" y="3886200"/>
            <a:ext cx="8077200" cy="1752600"/>
          </a:xfrm>
        </p:spPr>
        <p:txBody>
          <a:bodyPr>
            <a:normAutofit/>
          </a:bodyPr>
          <a:lstStyle/>
          <a:p>
            <a:r>
              <a:rPr lang="en-US" smtClean="0">
                <a:solidFill>
                  <a:schemeClr val="tx1"/>
                </a:solidFill>
              </a:rPr>
              <a:t>Review</a:t>
            </a:r>
            <a:endParaRPr lang="en-US" dirty="0" smtClean="0">
              <a:solidFill>
                <a:schemeClr val="tx1"/>
              </a:solidFill>
            </a:endParaRPr>
          </a:p>
          <a:p>
            <a:r>
              <a:rPr lang="en-US" dirty="0" smtClean="0">
                <a:solidFill>
                  <a:schemeClr val="tx1"/>
                </a:solidFill>
              </a:rPr>
              <a:t>Exam Prep.</a:t>
            </a:r>
            <a:endParaRPr lang="en-US" dirty="0">
              <a:solidFill>
                <a:schemeClr val="tx1"/>
              </a:solidFill>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a:t>The review slides and notes are meant to help you study, since you need to know something about objects in order to identify them. You cannot learn the history of art by memorizing random facts, and the comparisons on the slides and the notes  will help you understand relationships, consistent themes, and significant changes in history.   I am trying to get you to understand the “Big Picture” and how objects fit into it. Please do not think that the exam is going to contain all the images or that these are the only images on the exam.  They are to help you learn to study.</a:t>
            </a:r>
          </a:p>
          <a:p>
            <a:endParaRPr lang="en-US" dirty="0"/>
          </a:p>
        </p:txBody>
      </p:sp>
    </p:spTree>
    <p:extLst>
      <p:ext uri="{BB962C8B-B14F-4D97-AF65-F5344CB8AC3E}">
        <p14:creationId xmlns:p14="http://schemas.microsoft.com/office/powerpoint/2010/main" val="872962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There will be about 110-115 questions.  About will be questions about the slides – artists if known, stylistic period, medium, subject, approximate date, purpose of the object, various terms</a:t>
            </a:r>
          </a:p>
          <a:p>
            <a:endParaRPr lang="en-US" dirty="0"/>
          </a:p>
        </p:txBody>
      </p:sp>
    </p:spTree>
    <p:extLst>
      <p:ext uri="{BB962C8B-B14F-4D97-AF65-F5344CB8AC3E}">
        <p14:creationId xmlns:p14="http://schemas.microsoft.com/office/powerpoint/2010/main" val="1670201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2800" dirty="0"/>
              <a:t>30% of the exam will concern material covered before the midterm.  </a:t>
            </a:r>
            <a:br>
              <a:rPr lang="en-US" sz="2800" dirty="0"/>
            </a:br>
            <a:endParaRPr lang="en-US" sz="2800" dirty="0"/>
          </a:p>
        </p:txBody>
      </p:sp>
      <p:sp>
        <p:nvSpPr>
          <p:cNvPr id="3" name="Content Placeholder 2"/>
          <p:cNvSpPr>
            <a:spLocks noGrp="1"/>
          </p:cNvSpPr>
          <p:nvPr>
            <p:ph idx="1"/>
          </p:nvPr>
        </p:nvSpPr>
        <p:spPr>
          <a:xfrm>
            <a:off x="457200" y="1219200"/>
            <a:ext cx="8229600" cy="5334000"/>
          </a:xfrm>
        </p:spPr>
        <p:txBody>
          <a:bodyPr>
            <a:normAutofit fontScale="85000" lnSpcReduction="20000"/>
          </a:bodyPr>
          <a:lstStyle/>
          <a:p>
            <a:pPr lvl="0"/>
            <a:r>
              <a:rPr lang="en-US" dirty="0" smtClean="0"/>
              <a:t>You </a:t>
            </a:r>
            <a:r>
              <a:rPr lang="en-US" dirty="0"/>
              <a:t>will need to be able to identify objects by their civilization prior to the Greeks. About 10 Slides and about 4 or 5 questions concerning very basic facts.</a:t>
            </a:r>
          </a:p>
          <a:p>
            <a:r>
              <a:rPr lang="en-US" dirty="0"/>
              <a:t> </a:t>
            </a:r>
          </a:p>
          <a:p>
            <a:pPr lvl="0"/>
            <a:r>
              <a:rPr lang="en-US" dirty="0"/>
              <a:t>You will need to understand basic facts about Greek and Roman art and architecture.  Know basic architectural terminology.  About 10 questions/slides. </a:t>
            </a:r>
          </a:p>
          <a:p>
            <a:pPr lvl="0"/>
            <a:r>
              <a:rPr lang="en-US" dirty="0"/>
              <a:t>You will need to know general dates for some of the stylistic periods, both those before and after the midterm.</a:t>
            </a:r>
          </a:p>
          <a:p>
            <a:r>
              <a:rPr lang="en-US" dirty="0"/>
              <a:t> </a:t>
            </a:r>
          </a:p>
          <a:p>
            <a:pPr lvl="0"/>
            <a:r>
              <a:rPr lang="en-US" dirty="0"/>
              <a:t>Know about the evolution of architecture during the Middle Ages.  Know the basic differences between Romanesque and Gothic and between Italian and French buildings </a:t>
            </a:r>
          </a:p>
          <a:p>
            <a:endParaRPr lang="en-US" dirty="0"/>
          </a:p>
        </p:txBody>
      </p:sp>
    </p:spTree>
    <p:extLst>
      <p:ext uri="{BB962C8B-B14F-4D97-AF65-F5344CB8AC3E}">
        <p14:creationId xmlns:p14="http://schemas.microsoft.com/office/powerpoint/2010/main" val="3192048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r>
              <a:rPr lang="en-US" sz="3200" dirty="0"/>
              <a:t>The rest will focus on art we have studied since the mid-term.  Weeks 8-12</a:t>
            </a:r>
            <a:br>
              <a:rPr lang="en-US" sz="3200" dirty="0"/>
            </a:br>
            <a:endParaRPr lang="en-US" sz="3200" dirty="0"/>
          </a:p>
        </p:txBody>
      </p:sp>
      <p:sp>
        <p:nvSpPr>
          <p:cNvPr id="3" name="Content Placeholder 2"/>
          <p:cNvSpPr>
            <a:spLocks noGrp="1"/>
          </p:cNvSpPr>
          <p:nvPr>
            <p:ph idx="1"/>
          </p:nvPr>
        </p:nvSpPr>
        <p:spPr/>
        <p:txBody>
          <a:bodyPr>
            <a:normAutofit lnSpcReduction="10000"/>
          </a:bodyPr>
          <a:lstStyle/>
          <a:p>
            <a:r>
              <a:rPr lang="en-US" dirty="0" smtClean="0"/>
              <a:t>Don’t </a:t>
            </a:r>
            <a:r>
              <a:rPr lang="en-US" dirty="0"/>
              <a:t>forget</a:t>
            </a:r>
            <a:r>
              <a:rPr lang="en-US" dirty="0" smtClean="0"/>
              <a:t>:</a:t>
            </a:r>
            <a:r>
              <a:rPr lang="en-US" dirty="0"/>
              <a:t> </a:t>
            </a:r>
          </a:p>
          <a:p>
            <a:pPr lvl="0"/>
            <a:r>
              <a:rPr lang="en-US" dirty="0"/>
              <a:t>Know what was occurring in representational art during the Middle Ages. Some of this is we covered first before the test, but you need to understand significant relationships to later work. </a:t>
            </a:r>
          </a:p>
          <a:p>
            <a:r>
              <a:rPr lang="en-US" dirty="0"/>
              <a:t> </a:t>
            </a:r>
          </a:p>
          <a:p>
            <a:pPr lvl="0"/>
            <a:r>
              <a:rPr lang="en-US" dirty="0"/>
              <a:t>Know how Roman art influenced later periods, and why</a:t>
            </a:r>
          </a:p>
          <a:p>
            <a:endParaRPr lang="en-US" dirty="0"/>
          </a:p>
        </p:txBody>
      </p:sp>
    </p:spTree>
    <p:extLst>
      <p:ext uri="{BB962C8B-B14F-4D97-AF65-F5344CB8AC3E}">
        <p14:creationId xmlns:p14="http://schemas.microsoft.com/office/powerpoint/2010/main" val="1998934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4" descr="raphael-marriag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05400" y="228600"/>
            <a:ext cx="3649663" cy="5334000"/>
          </a:xfrm>
          <a:prstGeom prst="rect">
            <a:avLst/>
          </a:prstGeom>
          <a:noFill/>
          <a:ln w="25400">
            <a:solidFill>
              <a:srgbClr val="C0C0C0"/>
            </a:solidFill>
            <a:miter lim="800000"/>
            <a:headEnd/>
            <a:tailEnd/>
          </a:ln>
          <a:extLst>
            <a:ext uri="{909E8E84-426E-40dd-AFC4-6F175D3DCCD1}">
              <a14:hiddenFill xmlns:a14="http://schemas.microsoft.com/office/drawing/2010/main">
                <a:solidFill>
                  <a:srgbClr val="FFFFFF"/>
                </a:solidFill>
              </a14:hiddenFill>
            </a:ext>
          </a:extLst>
        </p:spPr>
      </p:pic>
      <p:pic>
        <p:nvPicPr>
          <p:cNvPr id="26626" name="Picture 2" descr="SCALA_ARCHIVES_1039488300.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2400" y="228600"/>
            <a:ext cx="4495800" cy="534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3"/>
          <p:cNvSpPr txBox="1">
            <a:spLocks noChangeArrowheads="1"/>
          </p:cNvSpPr>
          <p:nvPr/>
        </p:nvSpPr>
        <p:spPr bwMode="auto">
          <a:xfrm>
            <a:off x="0" y="5638800"/>
            <a:ext cx="48895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Garamond" charset="0"/>
                <a:ea typeface="ＭＳ Ｐゴシック" charset="0"/>
                <a:cs typeface="ＭＳ Ｐゴシック" charset="0"/>
              </a:defRPr>
            </a:lvl1pPr>
            <a:lvl2pPr marL="742950" indent="-285750" eaLnBrk="0" hangingPunct="0">
              <a:defRPr sz="2400">
                <a:solidFill>
                  <a:schemeClr val="tx1"/>
                </a:solidFill>
                <a:latin typeface="Garamond" charset="0"/>
                <a:ea typeface="ＭＳ Ｐゴシック" charset="0"/>
              </a:defRPr>
            </a:lvl2pPr>
            <a:lvl3pPr marL="1143000" indent="-228600" eaLnBrk="0" hangingPunct="0">
              <a:defRPr sz="2400">
                <a:solidFill>
                  <a:schemeClr val="tx1"/>
                </a:solidFill>
                <a:latin typeface="Garamond" charset="0"/>
                <a:ea typeface="ＭＳ Ｐゴシック" charset="0"/>
              </a:defRPr>
            </a:lvl3pPr>
            <a:lvl4pPr marL="1600200" indent="-228600" eaLnBrk="0" hangingPunct="0">
              <a:defRPr sz="2400">
                <a:solidFill>
                  <a:schemeClr val="tx1"/>
                </a:solidFill>
                <a:latin typeface="Garamond" charset="0"/>
                <a:ea typeface="ＭＳ Ｐゴシック" charset="0"/>
              </a:defRPr>
            </a:lvl4pPr>
            <a:lvl5pPr marL="2057400" indent="-228600" eaLnBrk="0" hangingPunct="0">
              <a:defRPr sz="2400">
                <a:solidFill>
                  <a:schemeClr val="tx1"/>
                </a:solidFill>
                <a:latin typeface="Garamond" charset="0"/>
                <a:ea typeface="ＭＳ Ｐゴシック" charset="0"/>
              </a:defRPr>
            </a:lvl5pPr>
            <a:lvl6pPr marL="2514600" indent="-228600" eaLnBrk="0" fontAlgn="base" hangingPunct="0">
              <a:spcBef>
                <a:spcPct val="0"/>
              </a:spcBef>
              <a:spcAft>
                <a:spcPct val="0"/>
              </a:spcAft>
              <a:defRPr sz="2400">
                <a:solidFill>
                  <a:schemeClr val="tx1"/>
                </a:solidFill>
                <a:latin typeface="Garamond" charset="0"/>
                <a:ea typeface="ＭＳ Ｐゴシック" charset="0"/>
              </a:defRPr>
            </a:lvl6pPr>
            <a:lvl7pPr marL="2971800" indent="-228600" eaLnBrk="0" fontAlgn="base" hangingPunct="0">
              <a:spcBef>
                <a:spcPct val="0"/>
              </a:spcBef>
              <a:spcAft>
                <a:spcPct val="0"/>
              </a:spcAft>
              <a:defRPr sz="2400">
                <a:solidFill>
                  <a:schemeClr val="tx1"/>
                </a:solidFill>
                <a:latin typeface="Garamond" charset="0"/>
                <a:ea typeface="ＭＳ Ｐゴシック" charset="0"/>
              </a:defRPr>
            </a:lvl7pPr>
            <a:lvl8pPr marL="3429000" indent="-228600" eaLnBrk="0" fontAlgn="base" hangingPunct="0">
              <a:spcBef>
                <a:spcPct val="0"/>
              </a:spcBef>
              <a:spcAft>
                <a:spcPct val="0"/>
              </a:spcAft>
              <a:defRPr sz="2400">
                <a:solidFill>
                  <a:schemeClr val="tx1"/>
                </a:solidFill>
                <a:latin typeface="Garamond" charset="0"/>
                <a:ea typeface="ＭＳ Ｐゴシック" charset="0"/>
              </a:defRPr>
            </a:lvl8pPr>
            <a:lvl9pPr marL="3886200" indent="-228600" eaLnBrk="0" fontAlgn="base" hangingPunct="0">
              <a:spcBef>
                <a:spcPct val="0"/>
              </a:spcBef>
              <a:spcAft>
                <a:spcPct val="0"/>
              </a:spcAft>
              <a:defRPr sz="2400">
                <a:solidFill>
                  <a:schemeClr val="tx1"/>
                </a:solidFill>
                <a:latin typeface="Garamond" charset="0"/>
                <a:ea typeface="ＭＳ Ｐゴシック" charset="0"/>
              </a:defRPr>
            </a:lvl9pPr>
          </a:lstStyle>
          <a:p>
            <a:pPr eaLnBrk="1" hangingPunct="1"/>
            <a:r>
              <a:rPr lang="en-US" sz="2800"/>
              <a:t>Perugino: Christ Giving the Keys </a:t>
            </a:r>
          </a:p>
          <a:p>
            <a:pPr eaLnBrk="1" hangingPunct="1"/>
            <a:r>
              <a:rPr lang="en-US" sz="2800"/>
              <a:t>to Saint Peter. Vatican 1481</a:t>
            </a:r>
          </a:p>
        </p:txBody>
      </p:sp>
      <p:sp>
        <p:nvSpPr>
          <p:cNvPr id="26628" name="Text Box 7"/>
          <p:cNvSpPr txBox="1">
            <a:spLocks noChangeArrowheads="1"/>
          </p:cNvSpPr>
          <p:nvPr/>
        </p:nvSpPr>
        <p:spPr bwMode="auto">
          <a:xfrm>
            <a:off x="4876800" y="5638800"/>
            <a:ext cx="3962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Garamond" charset="0"/>
                <a:ea typeface="ＭＳ Ｐゴシック" charset="0"/>
                <a:cs typeface="ＭＳ Ｐゴシック" charset="0"/>
              </a:defRPr>
            </a:lvl1pPr>
            <a:lvl2pPr marL="742950" indent="-285750" eaLnBrk="0" hangingPunct="0">
              <a:defRPr sz="2400">
                <a:solidFill>
                  <a:schemeClr val="tx1"/>
                </a:solidFill>
                <a:latin typeface="Garamond" charset="0"/>
                <a:ea typeface="ＭＳ Ｐゴシック" charset="0"/>
              </a:defRPr>
            </a:lvl2pPr>
            <a:lvl3pPr marL="1143000" indent="-228600" eaLnBrk="0" hangingPunct="0">
              <a:defRPr sz="2400">
                <a:solidFill>
                  <a:schemeClr val="tx1"/>
                </a:solidFill>
                <a:latin typeface="Garamond" charset="0"/>
                <a:ea typeface="ＭＳ Ｐゴシック" charset="0"/>
              </a:defRPr>
            </a:lvl3pPr>
            <a:lvl4pPr marL="1600200" indent="-228600" eaLnBrk="0" hangingPunct="0">
              <a:defRPr sz="2400">
                <a:solidFill>
                  <a:schemeClr val="tx1"/>
                </a:solidFill>
                <a:latin typeface="Garamond" charset="0"/>
                <a:ea typeface="ＭＳ Ｐゴシック" charset="0"/>
              </a:defRPr>
            </a:lvl4pPr>
            <a:lvl5pPr marL="2057400" indent="-228600" eaLnBrk="0" hangingPunct="0">
              <a:defRPr sz="2400">
                <a:solidFill>
                  <a:schemeClr val="tx1"/>
                </a:solidFill>
                <a:latin typeface="Garamond" charset="0"/>
                <a:ea typeface="ＭＳ Ｐゴシック" charset="0"/>
              </a:defRPr>
            </a:lvl5pPr>
            <a:lvl6pPr marL="2514600" indent="-228600" eaLnBrk="0" fontAlgn="base" hangingPunct="0">
              <a:spcBef>
                <a:spcPct val="0"/>
              </a:spcBef>
              <a:spcAft>
                <a:spcPct val="0"/>
              </a:spcAft>
              <a:defRPr sz="2400">
                <a:solidFill>
                  <a:schemeClr val="tx1"/>
                </a:solidFill>
                <a:latin typeface="Garamond" charset="0"/>
                <a:ea typeface="ＭＳ Ｐゴシック" charset="0"/>
              </a:defRPr>
            </a:lvl6pPr>
            <a:lvl7pPr marL="2971800" indent="-228600" eaLnBrk="0" fontAlgn="base" hangingPunct="0">
              <a:spcBef>
                <a:spcPct val="0"/>
              </a:spcBef>
              <a:spcAft>
                <a:spcPct val="0"/>
              </a:spcAft>
              <a:defRPr sz="2400">
                <a:solidFill>
                  <a:schemeClr val="tx1"/>
                </a:solidFill>
                <a:latin typeface="Garamond" charset="0"/>
                <a:ea typeface="ＭＳ Ｐゴシック" charset="0"/>
              </a:defRPr>
            </a:lvl7pPr>
            <a:lvl8pPr marL="3429000" indent="-228600" eaLnBrk="0" fontAlgn="base" hangingPunct="0">
              <a:spcBef>
                <a:spcPct val="0"/>
              </a:spcBef>
              <a:spcAft>
                <a:spcPct val="0"/>
              </a:spcAft>
              <a:defRPr sz="2400">
                <a:solidFill>
                  <a:schemeClr val="tx1"/>
                </a:solidFill>
                <a:latin typeface="Garamond" charset="0"/>
                <a:ea typeface="ＭＳ Ｐゴシック" charset="0"/>
              </a:defRPr>
            </a:lvl8pPr>
            <a:lvl9pPr marL="3886200" indent="-228600" eaLnBrk="0" fontAlgn="base" hangingPunct="0">
              <a:spcBef>
                <a:spcPct val="0"/>
              </a:spcBef>
              <a:spcAft>
                <a:spcPct val="0"/>
              </a:spcAft>
              <a:defRPr sz="2400">
                <a:solidFill>
                  <a:schemeClr val="tx1"/>
                </a:solidFill>
                <a:latin typeface="Garamond" charset="0"/>
                <a:ea typeface="ＭＳ Ｐゴシック" charset="0"/>
              </a:defRPr>
            </a:lvl9pPr>
          </a:lstStyle>
          <a:p>
            <a:pPr algn="r" eaLnBrk="1" hangingPunct="1"/>
            <a:r>
              <a:rPr lang="en-US" sz="2800"/>
              <a:t>Raphael: Marriage of the Virgin 1504  </a:t>
            </a:r>
          </a:p>
        </p:txBody>
      </p:sp>
    </p:spTree>
    <p:extLst>
      <p:ext uri="{BB962C8B-B14F-4D97-AF65-F5344CB8AC3E}">
        <p14:creationId xmlns:p14="http://schemas.microsoft.com/office/powerpoint/2010/main" val="2812975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n-CA" dirty="0" smtClean="0"/>
              <a:t>Mesopotamia</a:t>
            </a:r>
          </a:p>
        </p:txBody>
      </p:sp>
      <p:pic>
        <p:nvPicPr>
          <p:cNvPr id="59395" name="Picture 4" descr="sumer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8600" y="1828800"/>
            <a:ext cx="1978025" cy="2895600"/>
          </a:xfrm>
          <a:prstGeom prst="rect">
            <a:avLst/>
          </a:prstGeom>
          <a:noFill/>
          <a:ln w="25400" algn="ctr">
            <a:solidFill>
              <a:srgbClr val="C0C0C0"/>
            </a:solidFill>
            <a:miter lim="800000"/>
            <a:headEnd/>
            <a:tailEnd/>
          </a:ln>
        </p:spPr>
      </p:pic>
      <p:pic>
        <p:nvPicPr>
          <p:cNvPr id="59396" name="Picture 5" descr="AbuTempleTellAsmar27-2500"/>
          <p:cNvPicPr>
            <a:picLocks noGrp="1" noChangeAspect="1" noChangeArrowheads="1"/>
          </p:cNvPicPr>
          <p:nvPr>
            <p:ph type="body" idx="1"/>
          </p:nvPr>
        </p:nvPicPr>
        <p:blipFill>
          <a:blip r:embed="rId4" cstate="email">
            <a:extLst>
              <a:ext uri="{28A0092B-C50C-407E-A947-70E740481C1C}">
                <a14:useLocalDpi xmlns:a14="http://schemas.microsoft.com/office/drawing/2010/main"/>
              </a:ext>
            </a:extLst>
          </a:blip>
          <a:srcRect/>
          <a:stretch>
            <a:fillRect/>
          </a:stretch>
        </p:blipFill>
        <p:spPr>
          <a:xfrm>
            <a:off x="2438400" y="1981200"/>
            <a:ext cx="1963738" cy="2743200"/>
          </a:xfrm>
          <a:ln w="25400" cap="flat" algn="ctr">
            <a:solidFill>
              <a:srgbClr val="C0C0C0"/>
            </a:solidFill>
          </a:ln>
        </p:spPr>
      </p:pic>
      <p:pic>
        <p:nvPicPr>
          <p:cNvPr id="59397" name="Picture 6" descr="AkkadainRulerCa2300"/>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48200" y="1905000"/>
            <a:ext cx="1806575" cy="2819400"/>
          </a:xfrm>
          <a:prstGeom prst="rect">
            <a:avLst/>
          </a:prstGeom>
          <a:noFill/>
          <a:ln w="25400" algn="ctr">
            <a:solidFill>
              <a:srgbClr val="C0C0C0"/>
            </a:solidFill>
            <a:miter lim="800000"/>
            <a:headEnd/>
            <a:tailEnd/>
          </a:ln>
        </p:spPr>
      </p:pic>
      <p:pic>
        <p:nvPicPr>
          <p:cNvPr id="59398" name="Picture 7" descr="31"/>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705600" y="1676400"/>
            <a:ext cx="1828800" cy="3048000"/>
          </a:xfrm>
          <a:prstGeom prst="rect">
            <a:avLst/>
          </a:prstGeom>
          <a:noFill/>
          <a:ln w="25400" algn="ctr">
            <a:solidFill>
              <a:srgbClr val="C0C0C0"/>
            </a:solidFill>
            <a:miter lim="800000"/>
            <a:headEnd/>
            <a:tailEnd/>
          </a:ln>
        </p:spPr>
      </p:pic>
      <p:sp>
        <p:nvSpPr>
          <p:cNvPr id="59399" name="Text Box 8"/>
          <p:cNvSpPr txBox="1">
            <a:spLocks noChangeArrowheads="1"/>
          </p:cNvSpPr>
          <p:nvPr/>
        </p:nvSpPr>
        <p:spPr bwMode="auto">
          <a:xfrm>
            <a:off x="136525" y="1233488"/>
            <a:ext cx="1720850" cy="366712"/>
          </a:xfrm>
          <a:prstGeom prst="rect">
            <a:avLst/>
          </a:prstGeom>
          <a:noFill/>
          <a:ln w="9525">
            <a:noFill/>
            <a:miter lim="800000"/>
            <a:headEnd/>
            <a:tailEnd/>
          </a:ln>
        </p:spPr>
        <p:txBody>
          <a:bodyPr wrap="none">
            <a:spAutoFit/>
          </a:bodyPr>
          <a:lstStyle/>
          <a:p>
            <a:r>
              <a:rPr lang="en-US">
                <a:latin typeface="Century Gothic" pitchFamily="34" charset="0"/>
              </a:rPr>
              <a:t>3500-3000 B.C</a:t>
            </a:r>
          </a:p>
        </p:txBody>
      </p:sp>
      <p:sp>
        <p:nvSpPr>
          <p:cNvPr id="59400" name="Text Box 9"/>
          <p:cNvSpPr txBox="1">
            <a:spLocks noChangeArrowheads="1"/>
          </p:cNvSpPr>
          <p:nvPr/>
        </p:nvSpPr>
        <p:spPr bwMode="auto">
          <a:xfrm>
            <a:off x="2330450" y="1233488"/>
            <a:ext cx="1784350" cy="366712"/>
          </a:xfrm>
          <a:prstGeom prst="rect">
            <a:avLst/>
          </a:prstGeom>
          <a:noFill/>
          <a:ln w="9525">
            <a:noFill/>
            <a:miter lim="800000"/>
            <a:headEnd/>
            <a:tailEnd/>
          </a:ln>
        </p:spPr>
        <p:txBody>
          <a:bodyPr wrap="none">
            <a:spAutoFit/>
          </a:bodyPr>
          <a:lstStyle/>
          <a:p>
            <a:r>
              <a:rPr lang="en-US">
                <a:latin typeface="Century Gothic" pitchFamily="34" charset="0"/>
              </a:rPr>
              <a:t>2700-2500 B.C.</a:t>
            </a:r>
          </a:p>
        </p:txBody>
      </p:sp>
      <p:sp>
        <p:nvSpPr>
          <p:cNvPr id="59401" name="Text Box 10"/>
          <p:cNvSpPr txBox="1">
            <a:spLocks noChangeArrowheads="1"/>
          </p:cNvSpPr>
          <p:nvPr/>
        </p:nvSpPr>
        <p:spPr bwMode="auto">
          <a:xfrm>
            <a:off x="4495800" y="1233488"/>
            <a:ext cx="1136650" cy="366712"/>
          </a:xfrm>
          <a:prstGeom prst="rect">
            <a:avLst/>
          </a:prstGeom>
          <a:noFill/>
          <a:ln w="9525">
            <a:noFill/>
            <a:miter lim="800000"/>
            <a:headEnd/>
            <a:tailEnd/>
          </a:ln>
        </p:spPr>
        <p:txBody>
          <a:bodyPr wrap="none">
            <a:spAutoFit/>
          </a:bodyPr>
          <a:lstStyle/>
          <a:p>
            <a:r>
              <a:rPr lang="en-US">
                <a:latin typeface="Century Gothic" pitchFamily="34" charset="0"/>
              </a:rPr>
              <a:t>2300 B.C</a:t>
            </a:r>
          </a:p>
        </p:txBody>
      </p:sp>
      <p:sp>
        <p:nvSpPr>
          <p:cNvPr id="59402" name="Text Box 11"/>
          <p:cNvSpPr txBox="1">
            <a:spLocks noChangeArrowheads="1"/>
          </p:cNvSpPr>
          <p:nvPr/>
        </p:nvSpPr>
        <p:spPr bwMode="auto">
          <a:xfrm>
            <a:off x="6629400" y="1263650"/>
            <a:ext cx="1009650" cy="641350"/>
          </a:xfrm>
          <a:prstGeom prst="rect">
            <a:avLst/>
          </a:prstGeom>
          <a:noFill/>
          <a:ln w="9525">
            <a:noFill/>
            <a:miter lim="800000"/>
            <a:headEnd/>
            <a:tailEnd/>
          </a:ln>
        </p:spPr>
        <p:txBody>
          <a:bodyPr wrap="none">
            <a:spAutoFit/>
          </a:bodyPr>
          <a:lstStyle/>
          <a:p>
            <a:r>
              <a:rPr lang="en-US">
                <a:latin typeface="Century Gothic" pitchFamily="34" charset="0"/>
              </a:rPr>
              <a:t>720 B.C</a:t>
            </a:r>
          </a:p>
          <a:p>
            <a:endParaRPr lang="en-US">
              <a:latin typeface="Century Gothic" pitchFamily="34" charset="0"/>
            </a:endParaRPr>
          </a:p>
        </p:txBody>
      </p:sp>
      <p:sp>
        <p:nvSpPr>
          <p:cNvPr id="59403" name="Text Box 12"/>
          <p:cNvSpPr txBox="1">
            <a:spLocks noChangeArrowheads="1"/>
          </p:cNvSpPr>
          <p:nvPr/>
        </p:nvSpPr>
        <p:spPr bwMode="auto">
          <a:xfrm>
            <a:off x="152400" y="4946650"/>
            <a:ext cx="676275" cy="793750"/>
          </a:xfrm>
          <a:prstGeom prst="rect">
            <a:avLst/>
          </a:prstGeom>
          <a:noFill/>
          <a:ln w="9525">
            <a:noFill/>
            <a:miter lim="800000"/>
            <a:headEnd/>
            <a:tailEnd/>
          </a:ln>
        </p:spPr>
        <p:txBody>
          <a:bodyPr wrap="none">
            <a:spAutoFit/>
          </a:bodyPr>
          <a:lstStyle/>
          <a:p>
            <a:r>
              <a:rPr lang="en-US" sz="2800" dirty="0">
                <a:solidFill>
                  <a:srgbClr val="FF0000"/>
                </a:solidFill>
                <a:latin typeface="Century Gothic" pitchFamily="34" charset="0"/>
              </a:rPr>
              <a:t>2.7</a:t>
            </a:r>
          </a:p>
          <a:p>
            <a:endParaRPr lang="en-US" dirty="0">
              <a:latin typeface="Arial" charset="0"/>
            </a:endParaRPr>
          </a:p>
        </p:txBody>
      </p:sp>
      <p:sp>
        <p:nvSpPr>
          <p:cNvPr id="59404" name="Text Box 13"/>
          <p:cNvSpPr txBox="1">
            <a:spLocks noChangeArrowheads="1"/>
          </p:cNvSpPr>
          <p:nvPr/>
        </p:nvSpPr>
        <p:spPr bwMode="auto">
          <a:xfrm>
            <a:off x="2438400" y="4938713"/>
            <a:ext cx="1534394" cy="523220"/>
          </a:xfrm>
          <a:prstGeom prst="rect">
            <a:avLst/>
          </a:prstGeom>
          <a:noFill/>
          <a:ln w="9525">
            <a:noFill/>
            <a:miter lim="800000"/>
            <a:headEnd/>
            <a:tailEnd/>
          </a:ln>
        </p:spPr>
        <p:txBody>
          <a:bodyPr wrap="none">
            <a:spAutoFit/>
          </a:bodyPr>
          <a:lstStyle/>
          <a:p>
            <a:r>
              <a:rPr lang="en-US" sz="2800" dirty="0" smtClean="0">
                <a:solidFill>
                  <a:srgbClr val="FF0000"/>
                </a:solidFill>
                <a:latin typeface="Century Gothic" pitchFamily="34" charset="0"/>
              </a:rPr>
              <a:t>2.12/.13</a:t>
            </a:r>
            <a:endParaRPr lang="en-US" sz="2800" dirty="0">
              <a:solidFill>
                <a:srgbClr val="FF0000"/>
              </a:solidFill>
              <a:latin typeface="Century Gothic" pitchFamily="34" charset="0"/>
            </a:endParaRPr>
          </a:p>
        </p:txBody>
      </p:sp>
      <p:sp>
        <p:nvSpPr>
          <p:cNvPr id="59405" name="Text Box 14"/>
          <p:cNvSpPr txBox="1">
            <a:spLocks noChangeArrowheads="1"/>
          </p:cNvSpPr>
          <p:nvPr/>
        </p:nvSpPr>
        <p:spPr bwMode="auto">
          <a:xfrm>
            <a:off x="4648200" y="4938713"/>
            <a:ext cx="1214438" cy="519112"/>
          </a:xfrm>
          <a:prstGeom prst="rect">
            <a:avLst/>
          </a:prstGeom>
          <a:noFill/>
          <a:ln w="9525">
            <a:noFill/>
            <a:miter lim="800000"/>
            <a:headEnd/>
            <a:tailEnd/>
          </a:ln>
        </p:spPr>
        <p:txBody>
          <a:bodyPr wrap="none">
            <a:spAutoFit/>
          </a:bodyPr>
          <a:lstStyle/>
          <a:p>
            <a:r>
              <a:rPr lang="en-US" sz="2800" dirty="0">
                <a:solidFill>
                  <a:srgbClr val="FF0000"/>
                </a:solidFill>
                <a:latin typeface="Century Gothic" pitchFamily="34" charset="0"/>
              </a:rPr>
              <a:t>2.16 a</a:t>
            </a:r>
          </a:p>
        </p:txBody>
      </p:sp>
      <p:sp>
        <p:nvSpPr>
          <p:cNvPr id="59406" name="Text Box 15"/>
          <p:cNvSpPr txBox="1">
            <a:spLocks noChangeArrowheads="1"/>
          </p:cNvSpPr>
          <p:nvPr/>
        </p:nvSpPr>
        <p:spPr bwMode="auto">
          <a:xfrm>
            <a:off x="6705600" y="4946650"/>
            <a:ext cx="873125" cy="793750"/>
          </a:xfrm>
          <a:prstGeom prst="rect">
            <a:avLst/>
          </a:prstGeom>
          <a:noFill/>
          <a:ln w="9525">
            <a:noFill/>
            <a:miter lim="800000"/>
            <a:headEnd/>
            <a:tailEnd/>
          </a:ln>
        </p:spPr>
        <p:txBody>
          <a:bodyPr wrap="none">
            <a:spAutoFit/>
          </a:bodyPr>
          <a:lstStyle/>
          <a:p>
            <a:r>
              <a:rPr lang="en-US" sz="2800" dirty="0">
                <a:solidFill>
                  <a:srgbClr val="FF0000"/>
                </a:solidFill>
                <a:latin typeface="Century Gothic" pitchFamily="34" charset="0"/>
              </a:rPr>
              <a:t>2.29</a:t>
            </a:r>
          </a:p>
          <a:p>
            <a:endParaRPr lang="en-US" dirty="0">
              <a:latin typeface="Arial" charset="0"/>
            </a:endParaRPr>
          </a:p>
        </p:txBody>
      </p:sp>
    </p:spTree>
    <p:extLst>
      <p:ext uri="{BB962C8B-B14F-4D97-AF65-F5344CB8AC3E}">
        <p14:creationId xmlns:p14="http://schemas.microsoft.com/office/powerpoint/2010/main" val="307247877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609600" y="1219200"/>
            <a:ext cx="4419600" cy="990600"/>
          </a:xfrm>
        </p:spPr>
        <p:txBody>
          <a:bodyPr>
            <a:normAutofit fontScale="90000"/>
          </a:bodyPr>
          <a:lstStyle/>
          <a:p>
            <a:pPr algn="l" eaLnBrk="1" hangingPunct="1"/>
            <a:r>
              <a:rPr lang="en-US" sz="3600" dirty="0" smtClean="0">
                <a:solidFill>
                  <a:schemeClr val="tx1"/>
                </a:solidFill>
                <a:latin typeface="+mn-lt"/>
                <a:ea typeface="+mn-ea"/>
                <a:cs typeface="+mn-cs"/>
              </a:rPr>
              <a:t>Knossos: </a:t>
            </a:r>
            <a:br>
              <a:rPr lang="en-US" sz="3600" dirty="0" smtClean="0">
                <a:solidFill>
                  <a:schemeClr val="tx1"/>
                </a:solidFill>
                <a:latin typeface="+mn-lt"/>
                <a:ea typeface="+mn-ea"/>
                <a:cs typeface="+mn-cs"/>
              </a:rPr>
            </a:br>
            <a:r>
              <a:rPr lang="en-US" sz="3600" dirty="0" smtClean="0">
                <a:solidFill>
                  <a:schemeClr val="tx1"/>
                </a:solidFill>
                <a:latin typeface="+mn-lt"/>
                <a:ea typeface="+mn-ea"/>
                <a:cs typeface="+mn-cs"/>
              </a:rPr>
              <a:t>Toreador Fresco </a:t>
            </a:r>
            <a:br>
              <a:rPr lang="en-US" sz="3600" dirty="0" smtClean="0">
                <a:solidFill>
                  <a:schemeClr val="tx1"/>
                </a:solidFill>
                <a:latin typeface="+mn-lt"/>
                <a:ea typeface="+mn-ea"/>
                <a:cs typeface="+mn-cs"/>
              </a:rPr>
            </a:br>
            <a:r>
              <a:rPr lang="en-US" sz="3600" dirty="0" smtClean="0">
                <a:solidFill>
                  <a:schemeClr val="tx1"/>
                </a:solidFill>
                <a:latin typeface="+mn-lt"/>
                <a:ea typeface="+mn-ea"/>
                <a:cs typeface="+mn-cs"/>
              </a:rPr>
              <a:t>ca. 1500 </a:t>
            </a:r>
            <a:r>
              <a:rPr lang="en-US" sz="2800" kern="1200" dirty="0" smtClean="0">
                <a:solidFill>
                  <a:srgbClr val="FF0000"/>
                </a:solidFill>
                <a:latin typeface="Century Gothic" pitchFamily="34" charset="0"/>
                <a:ea typeface="+mn-ea"/>
                <a:cs typeface="+mn-cs"/>
              </a:rPr>
              <a:t>4.6</a:t>
            </a:r>
          </a:p>
        </p:txBody>
      </p:sp>
      <p:pic>
        <p:nvPicPr>
          <p:cNvPr id="56323" name="Picture 7" descr="toreado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352800"/>
            <a:ext cx="5230368" cy="2514600"/>
          </a:xfrm>
          <a:prstGeom prst="rect">
            <a:avLst/>
          </a:prstGeom>
          <a:noFill/>
          <a:ln w="38100" algn="ctr">
            <a:solidFill>
              <a:srgbClr val="C0C0C0"/>
            </a:solidFill>
            <a:miter lim="800000"/>
            <a:headEnd/>
            <a:tailEnd/>
          </a:ln>
        </p:spPr>
      </p:pic>
      <p:pic>
        <p:nvPicPr>
          <p:cNvPr id="4" name="Picture 4" descr="scan000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05536" y="3124199"/>
            <a:ext cx="3638464" cy="3608801"/>
          </a:xfrm>
          <a:prstGeom prst="rect">
            <a:avLst/>
          </a:prstGeom>
          <a:noFill/>
          <a:ln w="38100" algn="ctr">
            <a:solidFill>
              <a:srgbClr val="C0C0C0"/>
            </a:solidFill>
            <a:miter lim="800000"/>
            <a:headEnd/>
            <a:tailEnd/>
          </a:ln>
          <a:effectLst/>
        </p:spPr>
      </p:pic>
      <p:sp>
        <p:nvSpPr>
          <p:cNvPr id="5" name="Rectangle 2"/>
          <p:cNvSpPr txBox="1">
            <a:spLocks noChangeArrowheads="1"/>
          </p:cNvSpPr>
          <p:nvPr/>
        </p:nvSpPr>
        <p:spPr bwMode="auto">
          <a:xfrm>
            <a:off x="5029200" y="381001"/>
            <a:ext cx="4114800" cy="25907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lang="en-US" dirty="0" err="1" smtClean="0">
                <a:solidFill>
                  <a:schemeClr val="tx1"/>
                </a:solidFill>
                <a:latin typeface="+mn-lt"/>
              </a:rPr>
              <a:t>Nebamun</a:t>
            </a:r>
            <a:r>
              <a:rPr lang="en-US" dirty="0" smtClean="0">
                <a:solidFill>
                  <a:schemeClr val="tx1"/>
                </a:solidFill>
                <a:latin typeface="+mn-lt"/>
              </a:rPr>
              <a:t> Hunting Birds 1390-1352 B.C</a:t>
            </a:r>
            <a:r>
              <a:rPr kumimoji="0" lang="en-US" sz="4400" b="0" i="0" u="none" strike="noStrike" kern="0" cap="none" spc="0" normalizeH="0" baseline="0" noProof="0" dirty="0" smtClean="0">
                <a:ln>
                  <a:noFill/>
                </a:ln>
                <a:solidFill>
                  <a:schemeClr val="bg1"/>
                </a:solidFill>
                <a:effectLst/>
                <a:uLnTx/>
                <a:uFillTx/>
                <a:latin typeface="+mj-lt"/>
                <a:ea typeface="+mj-ea"/>
                <a:cs typeface="+mj-cs"/>
              </a:rPr>
              <a:t>.</a:t>
            </a:r>
            <a:br>
              <a:rPr kumimoji="0" lang="en-US" sz="4400" b="0" i="0" u="none" strike="noStrike" kern="0" cap="none" spc="0" normalizeH="0" baseline="0" noProof="0" dirty="0" smtClean="0">
                <a:ln>
                  <a:noFill/>
                </a:ln>
                <a:solidFill>
                  <a:schemeClr val="bg1"/>
                </a:solidFill>
                <a:effectLst/>
                <a:uLnTx/>
                <a:uFillTx/>
                <a:latin typeface="+mj-lt"/>
                <a:ea typeface="+mj-ea"/>
                <a:cs typeface="+mj-cs"/>
              </a:rPr>
            </a:br>
            <a:r>
              <a:rPr lang="en-US" sz="2800" dirty="0" smtClean="0">
                <a:solidFill>
                  <a:srgbClr val="FF0000"/>
                </a:solidFill>
              </a:rPr>
              <a:t>3.35</a:t>
            </a:r>
          </a:p>
        </p:txBody>
      </p:sp>
    </p:spTree>
    <p:extLst>
      <p:ext uri="{BB962C8B-B14F-4D97-AF65-F5344CB8AC3E}">
        <p14:creationId xmlns:p14="http://schemas.microsoft.com/office/powerpoint/2010/main" val="285364939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609600" y="1219200"/>
            <a:ext cx="4419600" cy="990600"/>
          </a:xfrm>
        </p:spPr>
        <p:txBody>
          <a:bodyPr>
            <a:normAutofit fontScale="90000"/>
          </a:bodyPr>
          <a:lstStyle/>
          <a:p>
            <a:pPr algn="l" eaLnBrk="1" hangingPunct="1"/>
            <a:r>
              <a:rPr lang="en-US" sz="3600" dirty="0" smtClean="0">
                <a:solidFill>
                  <a:schemeClr val="tx1"/>
                </a:solidFill>
                <a:latin typeface="+mn-lt"/>
                <a:ea typeface="+mn-ea"/>
                <a:cs typeface="+mn-cs"/>
              </a:rPr>
              <a:t>Knossos: </a:t>
            </a:r>
            <a:br>
              <a:rPr lang="en-US" sz="3600" dirty="0" smtClean="0">
                <a:solidFill>
                  <a:schemeClr val="tx1"/>
                </a:solidFill>
                <a:latin typeface="+mn-lt"/>
                <a:ea typeface="+mn-ea"/>
                <a:cs typeface="+mn-cs"/>
              </a:rPr>
            </a:br>
            <a:r>
              <a:rPr lang="en-US" sz="3600" dirty="0" smtClean="0">
                <a:solidFill>
                  <a:schemeClr val="tx1"/>
                </a:solidFill>
                <a:latin typeface="+mn-lt"/>
                <a:ea typeface="+mn-ea"/>
                <a:cs typeface="+mn-cs"/>
              </a:rPr>
              <a:t>Toreador Fresco </a:t>
            </a:r>
            <a:br>
              <a:rPr lang="en-US" sz="3600" dirty="0" smtClean="0">
                <a:solidFill>
                  <a:schemeClr val="tx1"/>
                </a:solidFill>
                <a:latin typeface="+mn-lt"/>
                <a:ea typeface="+mn-ea"/>
                <a:cs typeface="+mn-cs"/>
              </a:rPr>
            </a:br>
            <a:r>
              <a:rPr lang="en-US" sz="3600" dirty="0" smtClean="0">
                <a:solidFill>
                  <a:schemeClr val="tx1"/>
                </a:solidFill>
                <a:latin typeface="+mn-lt"/>
                <a:ea typeface="+mn-ea"/>
                <a:cs typeface="+mn-cs"/>
              </a:rPr>
              <a:t>ca. 1500 </a:t>
            </a:r>
            <a:r>
              <a:rPr lang="en-US" sz="2800" kern="1200" dirty="0" smtClean="0">
                <a:solidFill>
                  <a:srgbClr val="FF0000"/>
                </a:solidFill>
                <a:latin typeface="Century Gothic" pitchFamily="34" charset="0"/>
                <a:ea typeface="+mn-ea"/>
                <a:cs typeface="+mn-cs"/>
              </a:rPr>
              <a:t>4.6</a:t>
            </a:r>
          </a:p>
        </p:txBody>
      </p:sp>
      <p:pic>
        <p:nvPicPr>
          <p:cNvPr id="4" name="Picture 4" descr="scan000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57800" y="2743200"/>
            <a:ext cx="3886200" cy="3756660"/>
          </a:xfrm>
          <a:prstGeom prst="rect">
            <a:avLst/>
          </a:prstGeom>
          <a:noFill/>
          <a:ln w="38100" algn="ctr">
            <a:solidFill>
              <a:srgbClr val="C0C0C0"/>
            </a:solidFill>
            <a:miter lim="800000"/>
            <a:headEnd/>
            <a:tailEnd/>
          </a:ln>
          <a:effectLst/>
        </p:spPr>
      </p:pic>
      <p:sp>
        <p:nvSpPr>
          <p:cNvPr id="5" name="Rectangle 2"/>
          <p:cNvSpPr txBox="1">
            <a:spLocks noChangeArrowheads="1"/>
          </p:cNvSpPr>
          <p:nvPr/>
        </p:nvSpPr>
        <p:spPr bwMode="auto">
          <a:xfrm>
            <a:off x="5029200" y="381001"/>
            <a:ext cx="4114800" cy="25907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lang="en-US" dirty="0" err="1" smtClean="0">
                <a:solidFill>
                  <a:schemeClr val="tx1"/>
                </a:solidFill>
                <a:latin typeface="+mn-lt"/>
              </a:rPr>
              <a:t>Nebamun</a:t>
            </a:r>
            <a:r>
              <a:rPr lang="en-US" dirty="0" smtClean="0">
                <a:solidFill>
                  <a:schemeClr val="tx1"/>
                </a:solidFill>
                <a:latin typeface="+mn-lt"/>
              </a:rPr>
              <a:t> Hunting Birds 1390-1352 B.C</a:t>
            </a:r>
            <a:r>
              <a:rPr kumimoji="0" lang="en-US" sz="4400" b="0" i="0" u="none" strike="noStrike" kern="0" cap="none" spc="0" normalizeH="0" baseline="0" noProof="0" dirty="0" smtClean="0">
                <a:ln>
                  <a:noFill/>
                </a:ln>
                <a:solidFill>
                  <a:schemeClr val="bg1"/>
                </a:solidFill>
                <a:effectLst/>
                <a:uLnTx/>
                <a:uFillTx/>
                <a:latin typeface="+mj-lt"/>
                <a:ea typeface="+mj-ea"/>
                <a:cs typeface="+mj-cs"/>
              </a:rPr>
              <a:t>.</a:t>
            </a:r>
            <a:br>
              <a:rPr kumimoji="0" lang="en-US" sz="4400" b="0" i="0" u="none" strike="noStrike" kern="0" cap="none" spc="0" normalizeH="0" baseline="0" noProof="0" dirty="0" smtClean="0">
                <a:ln>
                  <a:noFill/>
                </a:ln>
                <a:solidFill>
                  <a:schemeClr val="bg1"/>
                </a:solidFill>
                <a:effectLst/>
                <a:uLnTx/>
                <a:uFillTx/>
                <a:latin typeface="+mj-lt"/>
                <a:ea typeface="+mj-ea"/>
                <a:cs typeface="+mj-cs"/>
              </a:rPr>
            </a:br>
            <a:r>
              <a:rPr lang="en-US" sz="2800" dirty="0" smtClean="0">
                <a:solidFill>
                  <a:srgbClr val="FF0000"/>
                </a:solidFill>
              </a:rPr>
              <a:t>3.35</a:t>
            </a:r>
          </a:p>
        </p:txBody>
      </p:sp>
      <p:pic>
        <p:nvPicPr>
          <p:cNvPr id="6" name="Picture 5" descr="detail.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200" y="2666999"/>
            <a:ext cx="4267200" cy="3871317"/>
          </a:xfrm>
          <a:prstGeom prst="rect">
            <a:avLst/>
          </a:prstGeom>
          <a:noFill/>
          <a:ln w="38100" algn="ctr">
            <a:solidFill>
              <a:srgbClr val="C0C0C0"/>
            </a:solidFill>
            <a:miter lim="800000"/>
            <a:headEnd/>
            <a:tailEnd/>
          </a:ln>
          <a:effectLst/>
        </p:spPr>
      </p:pic>
    </p:spTree>
    <p:extLst>
      <p:ext uri="{BB962C8B-B14F-4D97-AF65-F5344CB8AC3E}">
        <p14:creationId xmlns:p14="http://schemas.microsoft.com/office/powerpoint/2010/main" val="186109410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0" y="152400"/>
            <a:ext cx="4800600" cy="1371600"/>
          </a:xfrm>
        </p:spPr>
        <p:txBody>
          <a:bodyPr>
            <a:normAutofit fontScale="90000"/>
          </a:bodyPr>
          <a:lstStyle/>
          <a:p>
            <a:pPr algn="l"/>
            <a:r>
              <a:rPr lang="en-US" sz="3600" dirty="0"/>
              <a:t>“Mask of </a:t>
            </a:r>
            <a:r>
              <a:rPr lang="en-US" sz="3600" dirty="0" smtClean="0"/>
              <a:t>Agamemnon”</a:t>
            </a:r>
            <a:br>
              <a:rPr lang="en-US" sz="3600" dirty="0" smtClean="0"/>
            </a:br>
            <a:r>
              <a:rPr lang="en-US" sz="3600" dirty="0" smtClean="0"/>
              <a:t> ca. </a:t>
            </a:r>
            <a:r>
              <a:rPr lang="en-US" sz="3600" dirty="0"/>
              <a:t>1500 B.C</a:t>
            </a:r>
            <a:br>
              <a:rPr lang="en-US" sz="3600" dirty="0"/>
            </a:br>
            <a:r>
              <a:rPr lang="en-US" sz="2800" kern="1200" dirty="0" smtClean="0">
                <a:solidFill>
                  <a:srgbClr val="FF0000"/>
                </a:solidFill>
                <a:latin typeface="Century Gothic" pitchFamily="34" charset="0"/>
                <a:ea typeface="+mn-ea"/>
                <a:cs typeface="+mn-cs"/>
              </a:rPr>
              <a:t>4.26 </a:t>
            </a:r>
            <a:endParaRPr lang="en-US" sz="2800" kern="1200" dirty="0">
              <a:solidFill>
                <a:srgbClr val="FF0000"/>
              </a:solidFill>
              <a:latin typeface="Century Gothic" pitchFamily="34" charset="0"/>
              <a:ea typeface="+mn-ea"/>
              <a:cs typeface="+mn-cs"/>
            </a:endParaRPr>
          </a:p>
        </p:txBody>
      </p:sp>
      <p:pic>
        <p:nvPicPr>
          <p:cNvPr id="119811" name="Picture 3" descr="AgamemnonMycCa1500"/>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rcRect/>
          <a:stretch>
            <a:fillRect/>
          </a:stretch>
        </p:blipFill>
        <p:spPr>
          <a:xfrm>
            <a:off x="228600" y="2362200"/>
            <a:ext cx="4495800" cy="4295095"/>
          </a:xfrm>
          <a:noFill/>
          <a:ln w="38100" cap="flat" algn="ctr">
            <a:solidFill>
              <a:srgbClr val="C0C0C0"/>
            </a:solidFill>
          </a:ln>
        </p:spPr>
      </p:pic>
      <p:pic>
        <p:nvPicPr>
          <p:cNvPr id="119813" name="Picture 5" descr="Tut1-07"/>
          <p:cNvPicPr>
            <a:picLocks noGrp="1" noChangeAspect="1" noChangeArrowheads="1"/>
          </p:cNvPicPr>
          <p:nvPr>
            <p:ph idx="1"/>
          </p:nvPr>
        </p:nvPicPr>
        <p:blipFill>
          <a:blip r:embed="rId4" cstate="email">
            <a:extLst>
              <a:ext uri="{28A0092B-C50C-407E-A947-70E740481C1C}">
                <a14:useLocalDpi xmlns:a14="http://schemas.microsoft.com/office/drawing/2010/main"/>
              </a:ext>
            </a:extLst>
          </a:blip>
          <a:srcRect/>
          <a:stretch>
            <a:fillRect/>
          </a:stretch>
        </p:blipFill>
        <p:spPr>
          <a:xfrm>
            <a:off x="5286320" y="1676400"/>
            <a:ext cx="3552880" cy="4906963"/>
          </a:xfrm>
          <a:noFill/>
          <a:ln w="38100" cap="flat" algn="ctr">
            <a:solidFill>
              <a:srgbClr val="C0C0C0"/>
            </a:solidFill>
          </a:ln>
        </p:spPr>
      </p:pic>
      <p:sp>
        <p:nvSpPr>
          <p:cNvPr id="5" name="Rectangle 2"/>
          <p:cNvSpPr txBox="1">
            <a:spLocks noChangeArrowheads="1"/>
          </p:cNvSpPr>
          <p:nvPr/>
        </p:nvSpPr>
        <p:spPr bwMode="auto">
          <a:xfrm>
            <a:off x="4495800" y="228600"/>
            <a:ext cx="4419600" cy="121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b="0" i="0" u="none" strike="noStrike" kern="0" cap="none" spc="0" normalizeH="0" baseline="0" noProof="0" dirty="0" err="1" smtClean="0">
                <a:ln>
                  <a:noFill/>
                </a:ln>
                <a:solidFill>
                  <a:schemeClr val="tx1"/>
                </a:solidFill>
                <a:effectLst/>
                <a:uLnTx/>
                <a:uFillTx/>
                <a:latin typeface="+mj-lt"/>
                <a:ea typeface="+mj-ea"/>
                <a:cs typeface="+mj-cs"/>
              </a:rPr>
              <a:t>Tutankhamon’s</a:t>
            </a:r>
            <a:r>
              <a:rPr kumimoji="0" lang="en-US" b="0" i="0" u="none" strike="noStrike" kern="0" cap="none" spc="0" normalizeH="0" baseline="0" noProof="0" dirty="0" smtClean="0">
                <a:ln>
                  <a:noFill/>
                </a:ln>
                <a:solidFill>
                  <a:schemeClr val="tx1"/>
                </a:solidFill>
                <a:effectLst/>
                <a:uLnTx/>
                <a:uFillTx/>
                <a:latin typeface="+mj-lt"/>
                <a:ea typeface="+mj-ea"/>
                <a:cs typeface="+mj-cs"/>
              </a:rPr>
              <a:t> mask</a:t>
            </a:r>
          </a:p>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b="0" i="0" u="none" strike="noStrike" kern="0" cap="none" spc="0" normalizeH="0" baseline="0" noProof="0" dirty="0" smtClean="0">
                <a:ln>
                  <a:noFill/>
                </a:ln>
                <a:solidFill>
                  <a:schemeClr val="tx1"/>
                </a:solidFill>
                <a:effectLst/>
                <a:uLnTx/>
                <a:uFillTx/>
                <a:latin typeface="+mj-lt"/>
                <a:ea typeface="+mj-ea"/>
                <a:cs typeface="+mj-cs"/>
              </a:rPr>
              <a:t> ca. 1327 B.C</a:t>
            </a:r>
            <a:r>
              <a:rPr kumimoji="0" lang="en-US" sz="4000" b="0" i="0" u="none" strike="noStrike" kern="0" cap="none" spc="0" normalizeH="0" baseline="0" noProof="0" dirty="0" smtClean="0">
                <a:ln>
                  <a:noFill/>
                </a:ln>
                <a:solidFill>
                  <a:schemeClr val="tx1"/>
                </a:solidFill>
                <a:effectLst/>
                <a:uLnTx/>
                <a:uFillTx/>
                <a:latin typeface="+mj-lt"/>
                <a:ea typeface="+mj-ea"/>
                <a:cs typeface="+mj-cs"/>
              </a:rPr>
              <a:t>.</a:t>
            </a:r>
            <a:r>
              <a:rPr kumimoji="0" lang="en-US" sz="4000" b="0" i="0" u="none" strike="noStrike" kern="0" cap="none" spc="0" normalizeH="0" baseline="0" noProof="0" dirty="0" smtClean="0">
                <a:ln>
                  <a:noFill/>
                </a:ln>
                <a:solidFill>
                  <a:schemeClr val="bg1"/>
                </a:solidFill>
                <a:effectLst/>
                <a:uLnTx/>
                <a:uFillTx/>
                <a:latin typeface="+mj-lt"/>
                <a:ea typeface="+mj-ea"/>
                <a:cs typeface="+mj-cs"/>
              </a:rPr>
              <a:t>  </a:t>
            </a:r>
          </a:p>
          <a:p>
            <a:pPr marL="0" marR="0" lvl="0" indent="0" algn="r" defTabSz="914400" rtl="0" eaLnBrk="1" fontAlgn="base" latinLnBrk="0" hangingPunct="1">
              <a:lnSpc>
                <a:spcPct val="100000"/>
              </a:lnSpc>
              <a:spcBef>
                <a:spcPct val="0"/>
              </a:spcBef>
              <a:spcAft>
                <a:spcPct val="0"/>
              </a:spcAft>
              <a:buClrTx/>
              <a:buSzTx/>
              <a:buFontTx/>
              <a:buNone/>
              <a:tabLst/>
              <a:defRPr/>
            </a:pPr>
            <a:r>
              <a:rPr lang="en-US" sz="2800" dirty="0" smtClean="0">
                <a:solidFill>
                  <a:srgbClr val="FF0000"/>
                </a:solidFill>
              </a:rPr>
              <a:t>3.41</a:t>
            </a:r>
            <a:endParaRPr lang="en-US" sz="2800" dirty="0">
              <a:solidFill>
                <a:srgbClr val="FF0000"/>
              </a:solidFill>
            </a:endParaRPr>
          </a:p>
        </p:txBody>
      </p:sp>
    </p:spTree>
    <p:extLst>
      <p:ext uri="{BB962C8B-B14F-4D97-AF65-F5344CB8AC3E}">
        <p14:creationId xmlns:p14="http://schemas.microsoft.com/office/powerpoint/2010/main" val="340657051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Untitled-1 copy"/>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2000" y="0"/>
            <a:ext cx="2228850" cy="6635750"/>
          </a:xfrm>
          <a:prstGeom prst="rect">
            <a:avLst/>
          </a:prstGeom>
          <a:noFill/>
          <a:ln w="9525">
            <a:noFill/>
            <a:miter lim="800000"/>
            <a:headEnd/>
            <a:tailEnd/>
          </a:ln>
        </p:spPr>
      </p:pic>
      <p:pic>
        <p:nvPicPr>
          <p:cNvPr id="27651" name="Picture 6" descr="Mentuemhet650BC"/>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33800" y="0"/>
            <a:ext cx="1939925" cy="6629400"/>
          </a:xfrm>
          <a:prstGeom prst="rect">
            <a:avLst/>
          </a:prstGeom>
          <a:noFill/>
          <a:ln w="9525">
            <a:noFill/>
            <a:miter lim="800000"/>
            <a:headEnd/>
            <a:tailEnd/>
          </a:ln>
        </p:spPr>
      </p:pic>
      <p:sp>
        <p:nvSpPr>
          <p:cNvPr id="27652" name="Text Box 9"/>
          <p:cNvSpPr txBox="1">
            <a:spLocks noChangeArrowheads="1"/>
          </p:cNvSpPr>
          <p:nvPr/>
        </p:nvSpPr>
        <p:spPr bwMode="auto">
          <a:xfrm>
            <a:off x="381000" y="1143000"/>
            <a:ext cx="407484" cy="461665"/>
          </a:xfrm>
          <a:prstGeom prst="rect">
            <a:avLst/>
          </a:prstGeom>
          <a:noFill/>
          <a:ln w="9525">
            <a:noFill/>
            <a:miter lim="800000"/>
            <a:headEnd/>
            <a:tailEnd/>
          </a:ln>
        </p:spPr>
        <p:txBody>
          <a:bodyPr wrap="none">
            <a:spAutoFit/>
          </a:bodyPr>
          <a:lstStyle/>
          <a:p>
            <a:r>
              <a:rPr lang="en-US" sz="2400" b="1" dirty="0" smtClean="0">
                <a:solidFill>
                  <a:srgbClr val="FF6600"/>
                </a:solidFill>
              </a:rPr>
              <a:t>A</a:t>
            </a:r>
            <a:endParaRPr lang="en-US" sz="2400" b="1" dirty="0">
              <a:solidFill>
                <a:srgbClr val="FF6600"/>
              </a:solidFill>
              <a:cs typeface="Arial" charset="0"/>
            </a:endParaRPr>
          </a:p>
        </p:txBody>
      </p:sp>
      <p:sp>
        <p:nvSpPr>
          <p:cNvPr id="27653" name="Text Box 10"/>
          <p:cNvSpPr txBox="1">
            <a:spLocks noChangeArrowheads="1"/>
          </p:cNvSpPr>
          <p:nvPr/>
        </p:nvSpPr>
        <p:spPr bwMode="auto">
          <a:xfrm>
            <a:off x="3505200" y="2438400"/>
            <a:ext cx="407484" cy="461665"/>
          </a:xfrm>
          <a:prstGeom prst="rect">
            <a:avLst/>
          </a:prstGeom>
          <a:noFill/>
          <a:ln w="9525">
            <a:noFill/>
            <a:miter lim="800000"/>
            <a:headEnd/>
            <a:tailEnd/>
          </a:ln>
        </p:spPr>
        <p:txBody>
          <a:bodyPr wrap="none">
            <a:spAutoFit/>
          </a:bodyPr>
          <a:lstStyle/>
          <a:p>
            <a:r>
              <a:rPr lang="en-US" sz="2400" b="1" dirty="0" smtClean="0">
                <a:solidFill>
                  <a:srgbClr val="FF6600"/>
                </a:solidFill>
              </a:rPr>
              <a:t>B</a:t>
            </a:r>
            <a:endParaRPr lang="en-US" sz="2400" b="1" dirty="0">
              <a:solidFill>
                <a:srgbClr val="FF6600"/>
              </a:solidFill>
              <a:cs typeface="Arial" charset="0"/>
            </a:endParaRPr>
          </a:p>
        </p:txBody>
      </p:sp>
      <p:sp>
        <p:nvSpPr>
          <p:cNvPr id="27654" name="Text Box 11"/>
          <p:cNvSpPr txBox="1">
            <a:spLocks noChangeArrowheads="1"/>
          </p:cNvSpPr>
          <p:nvPr/>
        </p:nvSpPr>
        <p:spPr bwMode="auto">
          <a:xfrm>
            <a:off x="6248400" y="3200400"/>
            <a:ext cx="407484" cy="461665"/>
          </a:xfrm>
          <a:prstGeom prst="rect">
            <a:avLst/>
          </a:prstGeom>
          <a:noFill/>
          <a:ln w="9525">
            <a:noFill/>
            <a:miter lim="800000"/>
            <a:headEnd/>
            <a:tailEnd/>
          </a:ln>
        </p:spPr>
        <p:txBody>
          <a:bodyPr wrap="none">
            <a:spAutoFit/>
          </a:bodyPr>
          <a:lstStyle/>
          <a:p>
            <a:r>
              <a:rPr lang="en-US" sz="2400" b="1" dirty="0" smtClean="0">
                <a:solidFill>
                  <a:srgbClr val="FF6600"/>
                </a:solidFill>
              </a:rPr>
              <a:t>C</a:t>
            </a:r>
            <a:endParaRPr lang="en-US" sz="2400" b="1" dirty="0">
              <a:solidFill>
                <a:srgbClr val="FF6600"/>
              </a:solidFill>
              <a:cs typeface="Arial" charset="0"/>
            </a:endParaRPr>
          </a:p>
        </p:txBody>
      </p:sp>
      <p:pic>
        <p:nvPicPr>
          <p:cNvPr id="27655" name="Picture 12" descr="FromAnavysos530BC"/>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05600" y="0"/>
            <a:ext cx="2035175" cy="6553200"/>
          </a:xfrm>
          <a:prstGeom prst="rect">
            <a:avLst/>
          </a:prstGeom>
          <a:noFill/>
          <a:ln w="9525">
            <a:noFill/>
            <a:miter lim="800000"/>
            <a:headEnd/>
            <a:tailEnd/>
          </a:ln>
        </p:spPr>
      </p:pic>
    </p:spTree>
    <p:extLst>
      <p:ext uri="{BB962C8B-B14F-4D97-AF65-F5344CB8AC3E}">
        <p14:creationId xmlns:p14="http://schemas.microsoft.com/office/powerpoint/2010/main" val="5802189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FromAnavysos530B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76600" y="0"/>
            <a:ext cx="2152650" cy="6934200"/>
          </a:xfrm>
          <a:prstGeom prst="rect">
            <a:avLst/>
          </a:prstGeom>
          <a:noFill/>
          <a:ln w="9525">
            <a:noFill/>
            <a:miter lim="800000"/>
            <a:headEnd/>
            <a:tailEnd/>
          </a:ln>
        </p:spPr>
      </p:pic>
      <p:pic>
        <p:nvPicPr>
          <p:cNvPr id="28675" name="Picture 5" descr="NYCKoruros"/>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3400" y="76200"/>
            <a:ext cx="2106613" cy="6858000"/>
          </a:xfrm>
          <a:prstGeom prst="rect">
            <a:avLst/>
          </a:prstGeom>
          <a:noFill/>
          <a:ln w="9525">
            <a:noFill/>
            <a:miter lim="800000"/>
            <a:headEnd/>
            <a:tailEnd/>
          </a:ln>
        </p:spPr>
      </p:pic>
      <p:pic>
        <p:nvPicPr>
          <p:cNvPr id="28676" name="Picture 6" descr="kritiosBoy"/>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24600" y="192088"/>
            <a:ext cx="2133600" cy="6473825"/>
          </a:xfrm>
          <a:prstGeom prst="rect">
            <a:avLst/>
          </a:prstGeom>
          <a:noFill/>
          <a:ln w="9525">
            <a:noFill/>
            <a:miter lim="800000"/>
            <a:headEnd/>
            <a:tailEnd/>
          </a:ln>
        </p:spPr>
      </p:pic>
      <p:sp>
        <p:nvSpPr>
          <p:cNvPr id="5" name="Text Box 8"/>
          <p:cNvSpPr txBox="1">
            <a:spLocks noChangeArrowheads="1"/>
          </p:cNvSpPr>
          <p:nvPr/>
        </p:nvSpPr>
        <p:spPr bwMode="auto">
          <a:xfrm>
            <a:off x="685800" y="5638800"/>
            <a:ext cx="420688" cy="519113"/>
          </a:xfrm>
          <a:prstGeom prst="rect">
            <a:avLst/>
          </a:prstGeom>
          <a:noFill/>
          <a:ln w="9525">
            <a:noFill/>
            <a:miter lim="800000"/>
            <a:headEnd/>
            <a:tailEnd/>
          </a:ln>
        </p:spPr>
        <p:txBody>
          <a:bodyPr wrap="none">
            <a:spAutoFit/>
          </a:bodyPr>
          <a:lstStyle/>
          <a:p>
            <a:r>
              <a:rPr lang="en-US" sz="2800" dirty="0"/>
              <a:t>A</a:t>
            </a:r>
            <a:endParaRPr lang="en-CA" sz="2800" dirty="0"/>
          </a:p>
        </p:txBody>
      </p:sp>
      <p:sp>
        <p:nvSpPr>
          <p:cNvPr id="6" name="Text Box 9"/>
          <p:cNvSpPr txBox="1">
            <a:spLocks noChangeArrowheads="1"/>
          </p:cNvSpPr>
          <p:nvPr/>
        </p:nvSpPr>
        <p:spPr bwMode="auto">
          <a:xfrm>
            <a:off x="3200400" y="5653087"/>
            <a:ext cx="420688" cy="519113"/>
          </a:xfrm>
          <a:prstGeom prst="rect">
            <a:avLst/>
          </a:prstGeom>
          <a:noFill/>
          <a:ln w="9525">
            <a:noFill/>
            <a:miter lim="800000"/>
            <a:headEnd/>
            <a:tailEnd/>
          </a:ln>
        </p:spPr>
        <p:txBody>
          <a:bodyPr wrap="none">
            <a:spAutoFit/>
          </a:bodyPr>
          <a:lstStyle/>
          <a:p>
            <a:r>
              <a:rPr lang="en-US" sz="2800" dirty="0"/>
              <a:t>B</a:t>
            </a:r>
            <a:endParaRPr lang="en-CA" sz="2800" dirty="0"/>
          </a:p>
        </p:txBody>
      </p:sp>
      <p:sp>
        <p:nvSpPr>
          <p:cNvPr id="7" name="Text Box 10"/>
          <p:cNvSpPr txBox="1">
            <a:spLocks noChangeArrowheads="1"/>
          </p:cNvSpPr>
          <p:nvPr/>
        </p:nvSpPr>
        <p:spPr bwMode="auto">
          <a:xfrm>
            <a:off x="6172200" y="5562600"/>
            <a:ext cx="441325" cy="519113"/>
          </a:xfrm>
          <a:prstGeom prst="rect">
            <a:avLst/>
          </a:prstGeom>
          <a:noFill/>
          <a:ln w="9525">
            <a:noFill/>
            <a:miter lim="800000"/>
            <a:headEnd/>
            <a:tailEnd/>
          </a:ln>
        </p:spPr>
        <p:txBody>
          <a:bodyPr wrap="none">
            <a:spAutoFit/>
          </a:bodyPr>
          <a:lstStyle/>
          <a:p>
            <a:r>
              <a:rPr lang="en-US" sz="2800" dirty="0"/>
              <a:t>C</a:t>
            </a:r>
            <a:endParaRPr lang="en-CA" sz="2800" dirty="0"/>
          </a:p>
        </p:txBody>
      </p:sp>
    </p:spTree>
    <p:extLst>
      <p:ext uri="{BB962C8B-B14F-4D97-AF65-F5344CB8AC3E}">
        <p14:creationId xmlns:p14="http://schemas.microsoft.com/office/powerpoint/2010/main" val="3548070920"/>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Goose Boy 150 B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2000" y="457200"/>
            <a:ext cx="2481263" cy="3476625"/>
          </a:xfrm>
          <a:prstGeom prst="rect">
            <a:avLst/>
          </a:prstGeom>
          <a:noFill/>
          <a:ln w="9525">
            <a:noFill/>
            <a:miter lim="800000"/>
            <a:headEnd/>
            <a:tailEnd/>
          </a:ln>
        </p:spPr>
      </p:pic>
      <p:pic>
        <p:nvPicPr>
          <p:cNvPr id="35843" name="Picture 6" descr="Old Woman 150 BC"/>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00800" y="1838632"/>
            <a:ext cx="2514600" cy="4866968"/>
          </a:xfrm>
          <a:prstGeom prst="rect">
            <a:avLst/>
          </a:prstGeom>
          <a:noFill/>
          <a:ln w="9525">
            <a:noFill/>
            <a:miter lim="800000"/>
            <a:headEnd/>
            <a:tailEnd/>
          </a:ln>
        </p:spPr>
      </p:pic>
      <p:pic>
        <p:nvPicPr>
          <p:cNvPr id="35844" name="Picture 8" descr="epigonos-dyingTrump-B"/>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52400" y="4108450"/>
            <a:ext cx="4953000" cy="2749550"/>
          </a:xfrm>
          <a:prstGeom prst="rect">
            <a:avLst/>
          </a:prstGeom>
          <a:noFill/>
          <a:ln w="9525">
            <a:noFill/>
            <a:miter lim="800000"/>
            <a:headEnd/>
            <a:tailEnd/>
          </a:ln>
        </p:spPr>
      </p:pic>
      <p:pic>
        <p:nvPicPr>
          <p:cNvPr id="35845" name="Picture 4" descr="Socrates ca 340 BC roman copy"/>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581400" y="457200"/>
            <a:ext cx="2217175" cy="4876800"/>
          </a:xfrm>
          <a:prstGeom prst="rect">
            <a:avLst/>
          </a:prstGeom>
          <a:noFill/>
          <a:ln w="9525">
            <a:noFill/>
            <a:miter lim="800000"/>
            <a:headEnd/>
            <a:tailEnd/>
          </a:ln>
        </p:spPr>
      </p:pic>
    </p:spTree>
    <p:extLst>
      <p:ext uri="{BB962C8B-B14F-4D97-AF65-F5344CB8AC3E}">
        <p14:creationId xmlns:p14="http://schemas.microsoft.com/office/powerpoint/2010/main" val="262781511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idx="1"/>
          </p:nvPr>
        </p:nvSpPr>
        <p:spPr>
          <a:xfrm>
            <a:off x="381000" y="762000"/>
            <a:ext cx="4040188" cy="639762"/>
          </a:xfrm>
          <a:noFill/>
          <a:ln w="9525">
            <a:noFill/>
            <a:miter lim="800000"/>
            <a:headEnd/>
            <a:tailEnd/>
          </a:ln>
        </p:spPr>
        <p:txBody>
          <a:bodyPr vert="horz" wrap="square" lIns="91440" tIns="45720" rIns="91440" bIns="45720" numCol="1" anchor="b" anchorCtr="0" compatLnSpc="1">
            <a:prstTxWarp prst="textNoShape">
              <a:avLst/>
            </a:prstTxWarp>
            <a:normAutofit fontScale="92500" lnSpcReduction="10000"/>
          </a:bodyPr>
          <a:lstStyle/>
          <a:p>
            <a:r>
              <a:rPr lang="en-US" sz="4000" b="0" dirty="0" smtClean="0">
                <a:latin typeface="+mj-lt"/>
              </a:rPr>
              <a:t>Etruscan </a:t>
            </a:r>
          </a:p>
        </p:txBody>
      </p:sp>
      <p:pic>
        <p:nvPicPr>
          <p:cNvPr id="5" name="Content Placeholder 4" descr="SCALA_ARCHIVES_1039779883.jpg"/>
          <p:cNvPicPr>
            <a:picLocks noGrp="1" noChangeAspect="1"/>
          </p:cNvPicPr>
          <p:nvPr>
            <p:ph sz="half" idx="2"/>
          </p:nvPr>
        </p:nvPicPr>
        <p:blipFill>
          <a:blip r:embed="rId3" cstate="email">
            <a:extLst>
              <a:ext uri="{28A0092B-C50C-407E-A947-70E740481C1C}">
                <a14:useLocalDpi xmlns:a14="http://schemas.microsoft.com/office/drawing/2010/main"/>
              </a:ext>
            </a:extLst>
          </a:blip>
          <a:srcRect/>
          <a:stretch>
            <a:fillRect/>
          </a:stretch>
        </p:blipFill>
        <p:spPr>
          <a:xfrm>
            <a:off x="381000" y="1524000"/>
            <a:ext cx="3962400" cy="5153967"/>
          </a:xfrm>
        </p:spPr>
      </p:pic>
      <p:sp>
        <p:nvSpPr>
          <p:cNvPr id="9" name="Text Placeholder 8"/>
          <p:cNvSpPr>
            <a:spLocks noGrp="1"/>
          </p:cNvSpPr>
          <p:nvPr>
            <p:ph type="body" sz="quarter" idx="3"/>
          </p:nvPr>
        </p:nvSpPr>
        <p:spPr>
          <a:xfrm>
            <a:off x="4648200" y="685800"/>
            <a:ext cx="4041775" cy="639762"/>
          </a:xfrm>
        </p:spPr>
        <p:txBody>
          <a:bodyPr>
            <a:normAutofit fontScale="92500" lnSpcReduction="10000"/>
          </a:bodyPr>
          <a:lstStyle/>
          <a:p>
            <a:pPr algn="r"/>
            <a:r>
              <a:rPr lang="en-US" sz="4000" b="0" dirty="0" smtClean="0">
                <a:latin typeface="+mj-lt"/>
              </a:rPr>
              <a:t>Greek</a:t>
            </a:r>
            <a:endParaRPr lang="en-US" sz="4000" b="0" dirty="0">
              <a:latin typeface="+mj-lt"/>
            </a:endParaRPr>
          </a:p>
        </p:txBody>
      </p:sp>
      <p:pic>
        <p:nvPicPr>
          <p:cNvPr id="6" name="Content Placeholder 5" descr="SCALA_ARCHIVES_10310474592.jpg"/>
          <p:cNvPicPr>
            <a:picLocks noGrp="1" noChangeAspect="1"/>
          </p:cNvPicPr>
          <p:nvPr>
            <p:ph sz="quarter" idx="4"/>
          </p:nvPr>
        </p:nvPicPr>
        <p:blipFill>
          <a:blip r:embed="rId4" cstate="email">
            <a:extLst>
              <a:ext uri="{28A0092B-C50C-407E-A947-70E740481C1C}">
                <a14:useLocalDpi xmlns:a14="http://schemas.microsoft.com/office/drawing/2010/main"/>
              </a:ext>
            </a:extLst>
          </a:blip>
          <a:srcRect/>
          <a:stretch>
            <a:fillRect/>
          </a:stretch>
        </p:blipFill>
        <p:spPr>
          <a:xfrm>
            <a:off x="4317644" y="1447800"/>
            <a:ext cx="4826356" cy="5029200"/>
          </a:xfrm>
        </p:spPr>
      </p:pic>
    </p:spTree>
    <p:extLst>
      <p:ext uri="{BB962C8B-B14F-4D97-AF65-F5344CB8AC3E}">
        <p14:creationId xmlns:p14="http://schemas.microsoft.com/office/powerpoint/2010/main" val="170838985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4" descr="Portunu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600200"/>
            <a:ext cx="5181600" cy="4343400"/>
          </a:xfrm>
          <a:prstGeom prst="rect">
            <a:avLst/>
          </a:prstGeom>
          <a:noFill/>
          <a:ln w="9525">
            <a:noFill/>
            <a:miter lim="800000"/>
            <a:headEnd/>
            <a:tailEnd/>
          </a:ln>
        </p:spPr>
      </p:pic>
      <p:pic>
        <p:nvPicPr>
          <p:cNvPr id="81924" name="Picture 6" descr="TempleVeii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57800" y="4191000"/>
            <a:ext cx="3886200" cy="2474912"/>
          </a:xfrm>
          <a:prstGeom prst="rect">
            <a:avLst/>
          </a:prstGeom>
          <a:noFill/>
          <a:ln w="9525">
            <a:noFill/>
            <a:miter lim="800000"/>
            <a:headEnd/>
            <a:tailEnd/>
          </a:ln>
        </p:spPr>
      </p:pic>
      <p:sp>
        <p:nvSpPr>
          <p:cNvPr id="5" name="Text Box 7"/>
          <p:cNvSpPr txBox="1">
            <a:spLocks noChangeArrowheads="1"/>
          </p:cNvSpPr>
          <p:nvPr/>
        </p:nvSpPr>
        <p:spPr bwMode="auto">
          <a:xfrm>
            <a:off x="3352800" y="5943600"/>
            <a:ext cx="1800941" cy="646331"/>
          </a:xfrm>
          <a:prstGeom prst="rect">
            <a:avLst/>
          </a:prstGeom>
          <a:noFill/>
          <a:ln w="9525">
            <a:noFill/>
            <a:miter lim="800000"/>
            <a:headEnd/>
            <a:tailEnd/>
          </a:ln>
        </p:spPr>
        <p:txBody>
          <a:bodyPr wrap="none">
            <a:spAutoFit/>
          </a:bodyPr>
          <a:lstStyle/>
          <a:p>
            <a:pPr algn="r"/>
            <a:r>
              <a:rPr lang="en-US" sz="3600" dirty="0" smtClean="0">
                <a:latin typeface="Garamond" pitchFamily="18" charset="0"/>
              </a:rPr>
              <a:t>Etruscan</a:t>
            </a:r>
            <a:endParaRPr lang="en-US" sz="3600" dirty="0">
              <a:latin typeface="Garamond" pitchFamily="18" charset="0"/>
            </a:endParaRPr>
          </a:p>
        </p:txBody>
      </p:sp>
      <p:sp>
        <p:nvSpPr>
          <p:cNvPr id="6" name="Text Box 7"/>
          <p:cNvSpPr txBox="1">
            <a:spLocks noChangeArrowheads="1"/>
          </p:cNvSpPr>
          <p:nvPr/>
        </p:nvSpPr>
        <p:spPr bwMode="auto">
          <a:xfrm>
            <a:off x="0" y="1066800"/>
            <a:ext cx="1476430" cy="646331"/>
          </a:xfrm>
          <a:prstGeom prst="rect">
            <a:avLst/>
          </a:prstGeom>
          <a:noFill/>
          <a:ln w="9525">
            <a:noFill/>
            <a:miter lim="800000"/>
            <a:headEnd/>
            <a:tailEnd/>
          </a:ln>
        </p:spPr>
        <p:txBody>
          <a:bodyPr wrap="none">
            <a:spAutoFit/>
          </a:bodyPr>
          <a:lstStyle/>
          <a:p>
            <a:pPr algn="r"/>
            <a:r>
              <a:rPr lang="en-US" sz="3600" dirty="0" smtClean="0">
                <a:latin typeface="Garamond" pitchFamily="18" charset="0"/>
              </a:rPr>
              <a:t>Roman</a:t>
            </a:r>
            <a:endParaRPr lang="en-US" sz="3600" dirty="0">
              <a:latin typeface="Garamond" pitchFamily="18" charset="0"/>
            </a:endParaRPr>
          </a:p>
        </p:txBody>
      </p:sp>
      <p:sp>
        <p:nvSpPr>
          <p:cNvPr id="7" name="Text Box 7"/>
          <p:cNvSpPr txBox="1">
            <a:spLocks noChangeArrowheads="1"/>
          </p:cNvSpPr>
          <p:nvPr/>
        </p:nvSpPr>
        <p:spPr bwMode="auto">
          <a:xfrm>
            <a:off x="7620000" y="304800"/>
            <a:ext cx="1295547" cy="646331"/>
          </a:xfrm>
          <a:prstGeom prst="rect">
            <a:avLst/>
          </a:prstGeom>
          <a:noFill/>
          <a:ln w="9525">
            <a:noFill/>
            <a:miter lim="800000"/>
            <a:headEnd/>
            <a:tailEnd/>
          </a:ln>
        </p:spPr>
        <p:txBody>
          <a:bodyPr wrap="none">
            <a:spAutoFit/>
          </a:bodyPr>
          <a:lstStyle/>
          <a:p>
            <a:pPr algn="r"/>
            <a:r>
              <a:rPr lang="en-US" sz="3600" dirty="0" smtClean="0">
                <a:latin typeface="Garamond" pitchFamily="18" charset="0"/>
              </a:rPr>
              <a:t>Greek</a:t>
            </a:r>
            <a:endParaRPr lang="en-US" sz="3600" dirty="0">
              <a:latin typeface="Garamond" pitchFamily="18" charset="0"/>
            </a:endParaRPr>
          </a:p>
        </p:txBody>
      </p:sp>
      <p:pic>
        <p:nvPicPr>
          <p:cNvPr id="8" name="Picture 4" descr="class-partheastfac-B"/>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274533" y="1524000"/>
            <a:ext cx="3846899" cy="2606675"/>
          </a:xfrm>
          <a:prstGeom prst="rect">
            <a:avLst/>
          </a:prstGeom>
          <a:noFill/>
          <a:ln w="9525">
            <a:noFill/>
            <a:miter lim="800000"/>
            <a:headEnd/>
            <a:tailEnd/>
          </a:ln>
        </p:spPr>
      </p:pic>
    </p:spTree>
    <p:extLst>
      <p:ext uri="{BB962C8B-B14F-4D97-AF65-F5344CB8AC3E}">
        <p14:creationId xmlns:p14="http://schemas.microsoft.com/office/powerpoint/2010/main" val="23134571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4"/>
          <p:cNvSpPr>
            <a:spLocks noGrp="1" noChangeArrowheads="1"/>
          </p:cNvSpPr>
          <p:nvPr>
            <p:ph type="title"/>
          </p:nvPr>
        </p:nvSpPr>
        <p:spPr>
          <a:xfrm>
            <a:off x="228600" y="0"/>
            <a:ext cx="8915400" cy="593725"/>
          </a:xfrm>
        </p:spPr>
        <p:txBody>
          <a:bodyPr>
            <a:normAutofit fontScale="90000"/>
          </a:bodyPr>
          <a:lstStyle/>
          <a:p>
            <a:pPr algn="l"/>
            <a:r>
              <a:rPr lang="en-US" sz="4000" dirty="0" smtClean="0"/>
              <a:t>Pantheon, Rome, 117-125 </a:t>
            </a:r>
            <a:r>
              <a:rPr lang="en-US" sz="2400" kern="1200" dirty="0" smtClean="0">
                <a:solidFill>
                  <a:srgbClr val="FF0000"/>
                </a:solidFill>
                <a:latin typeface="Century Gothic" pitchFamily="34" charset="0"/>
              </a:rPr>
              <a:t>7.26 - .29 </a:t>
            </a:r>
            <a:endParaRPr lang="en-CA" sz="2400" kern="1200" dirty="0" smtClean="0">
              <a:solidFill>
                <a:srgbClr val="FF0000"/>
              </a:solidFill>
              <a:latin typeface="Century Gothic" pitchFamily="34" charset="0"/>
            </a:endParaRPr>
          </a:p>
        </p:txBody>
      </p:sp>
      <p:pic>
        <p:nvPicPr>
          <p:cNvPr id="84996" name="Picture 9" descr="Pantheon Adams"/>
          <p:cNvPicPr>
            <a:picLocks noGrp="1" noChangeAspect="1" noChangeArrowheads="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152400" y="762000"/>
            <a:ext cx="5029200" cy="5867400"/>
          </a:xfrm>
          <a:noFill/>
        </p:spPr>
      </p:pic>
      <p:pic>
        <p:nvPicPr>
          <p:cNvPr id="5" name="Picture 4" descr="class-partheastfac-B"/>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74533" y="1524000"/>
            <a:ext cx="3846899" cy="2606675"/>
          </a:xfrm>
          <a:prstGeom prst="rect">
            <a:avLst/>
          </a:prstGeom>
          <a:noFill/>
          <a:ln w="9525">
            <a:noFill/>
            <a:miter lim="800000"/>
            <a:headEnd/>
            <a:tailEnd/>
          </a:ln>
        </p:spPr>
      </p:pic>
    </p:spTree>
    <p:extLst>
      <p:ext uri="{BB962C8B-B14F-4D97-AF65-F5344CB8AC3E}">
        <p14:creationId xmlns:p14="http://schemas.microsoft.com/office/powerpoint/2010/main" val="62744676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txBox="1">
            <a:spLocks noChangeArrowheads="1"/>
          </p:cNvSpPr>
          <p:nvPr/>
        </p:nvSpPr>
        <p:spPr>
          <a:xfrm>
            <a:off x="4876800" y="0"/>
            <a:ext cx="3886200" cy="1447800"/>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3700" dirty="0" smtClean="0">
                <a:latin typeface="Garamond" pitchFamily="18" charset="0"/>
                <a:ea typeface="+mj-ea"/>
                <a:cs typeface="+mj-cs"/>
              </a:rPr>
              <a:t>Pantheon</a:t>
            </a:r>
          </a:p>
          <a:p>
            <a:pPr marL="0" marR="0" lvl="0" indent="0" algn="r" defTabSz="914400" rtl="0" eaLnBrk="1" fontAlgn="auto" latinLnBrk="0" hangingPunct="1">
              <a:lnSpc>
                <a:spcPct val="100000"/>
              </a:lnSpc>
              <a:spcBef>
                <a:spcPct val="0"/>
              </a:spcBef>
              <a:spcAft>
                <a:spcPts val="0"/>
              </a:spcAft>
              <a:buClrTx/>
              <a:buSzTx/>
              <a:buFontTx/>
              <a:buNone/>
              <a:tabLst/>
              <a:defRPr/>
            </a:pPr>
            <a:r>
              <a:rPr lang="en-US" sz="3700" dirty="0" smtClean="0">
                <a:latin typeface="Garamond" pitchFamily="18" charset="0"/>
                <a:ea typeface="+mj-ea"/>
                <a:cs typeface="+mj-cs"/>
              </a:rPr>
              <a:t> 117-125 </a:t>
            </a:r>
            <a:r>
              <a:rPr lang="en-US" sz="2900" dirty="0" smtClean="0">
                <a:solidFill>
                  <a:srgbClr val="FF0000"/>
                </a:solidFill>
                <a:latin typeface="Century Gothic" pitchFamily="34" charset="0"/>
                <a:ea typeface="+mj-ea"/>
                <a:cs typeface="+mj-cs"/>
              </a:rPr>
              <a:t>7.26 - .29 </a:t>
            </a:r>
            <a:endParaRPr lang="en-CA" sz="2900" dirty="0" smtClean="0">
              <a:solidFill>
                <a:srgbClr val="FF0000"/>
              </a:solidFill>
              <a:latin typeface="Century Gothic" pitchFamily="34" charset="0"/>
              <a:ea typeface="+mj-ea"/>
              <a:cs typeface="+mj-cs"/>
            </a:endParaRPr>
          </a:p>
        </p:txBody>
      </p:sp>
      <p:pic>
        <p:nvPicPr>
          <p:cNvPr id="6" name="Picture 7" descr="Pantheon reconstruc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10200" y="1371600"/>
            <a:ext cx="3276600" cy="2355056"/>
          </a:xfrm>
          <a:prstGeom prst="rect">
            <a:avLst/>
          </a:prstGeom>
          <a:noFill/>
          <a:ln w="9525">
            <a:noFill/>
            <a:miter lim="800000"/>
            <a:headEnd/>
            <a:tailEnd/>
          </a:ln>
        </p:spPr>
      </p:pic>
      <p:pic>
        <p:nvPicPr>
          <p:cNvPr id="7" name="Picture 5" descr="PantheonPlan"/>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5441436" y="3460236"/>
            <a:ext cx="2971800" cy="3671328"/>
          </a:xfrm>
          <a:prstGeom prst="rect">
            <a:avLst/>
          </a:prstGeom>
          <a:noFill/>
          <a:ln w="9525">
            <a:noFill/>
            <a:miter lim="800000"/>
            <a:headEnd/>
            <a:tailEnd/>
          </a:ln>
        </p:spPr>
      </p:pic>
      <p:pic>
        <p:nvPicPr>
          <p:cNvPr id="9" name="Picture 12" descr="Parthenon-Plan2"/>
          <p:cNvPicPr>
            <a:picLocks noChangeAspect="1" noChangeArrowheads="1"/>
          </p:cNvPicPr>
          <p:nvPr/>
        </p:nvPicPr>
        <p:blipFill>
          <a:blip r:embed="rId5" cstate="email">
            <a:lum contrast="12000"/>
            <a:extLst>
              <a:ext uri="{28A0092B-C50C-407E-A947-70E740481C1C}">
                <a14:useLocalDpi xmlns:a14="http://schemas.microsoft.com/office/drawing/2010/main"/>
              </a:ext>
            </a:extLst>
          </a:blip>
          <a:srcRect/>
          <a:stretch>
            <a:fillRect/>
          </a:stretch>
        </p:blipFill>
        <p:spPr bwMode="auto">
          <a:xfrm>
            <a:off x="457200" y="4939335"/>
            <a:ext cx="4038600" cy="1918665"/>
          </a:xfrm>
          <a:prstGeom prst="rect">
            <a:avLst/>
          </a:prstGeom>
          <a:noFill/>
          <a:ln w="9525">
            <a:noFill/>
            <a:miter lim="800000"/>
            <a:headEnd/>
            <a:tailEnd/>
          </a:ln>
        </p:spPr>
      </p:pic>
      <p:pic>
        <p:nvPicPr>
          <p:cNvPr id="11" name="Picture 7" descr="AthenaParthenonROM"/>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a:xfrm>
            <a:off x="523875" y="1066800"/>
            <a:ext cx="2828925" cy="3657600"/>
          </a:xfrm>
          <a:prstGeom prst="rect">
            <a:avLst/>
          </a:prstGeom>
          <a:noFill/>
          <a:ln w="38100" cap="flat" algn="ctr">
            <a:solidFill>
              <a:srgbClr val="C0C0C0"/>
            </a:solidFill>
          </a:ln>
        </p:spPr>
      </p:pic>
      <p:sp>
        <p:nvSpPr>
          <p:cNvPr id="12" name="Rectangle 6"/>
          <p:cNvSpPr txBox="1">
            <a:spLocks noChangeArrowheads="1"/>
          </p:cNvSpPr>
          <p:nvPr/>
        </p:nvSpPr>
        <p:spPr>
          <a:xfrm>
            <a:off x="381000" y="152400"/>
            <a:ext cx="4343400" cy="914400"/>
          </a:xfrm>
          <a:prstGeom prst="rect">
            <a:avLst/>
          </a:prstGeom>
        </p:spPr>
        <p:txBody>
          <a:bodyPr vert="horz" lIns="91440" tIns="45720" rIns="91440" bIns="45720" rtlCol="0" anchor="ctr">
            <a:normAutofit fontScale="25000" lnSpcReduction="20000"/>
          </a:bodyPr>
          <a:lstStyle/>
          <a:p>
            <a:pPr marL="0" marR="0" lvl="0" indent="0" defTabSz="914400" rtl="0" eaLnBrk="1" fontAlgn="auto" latinLnBrk="0" hangingPunct="1">
              <a:lnSpc>
                <a:spcPct val="100000"/>
              </a:lnSpc>
              <a:spcBef>
                <a:spcPct val="0"/>
              </a:spcBef>
              <a:spcAft>
                <a:spcPts val="0"/>
              </a:spcAft>
              <a:buClrTx/>
              <a:buSzTx/>
              <a:buFontTx/>
              <a:buNone/>
              <a:tabLst/>
              <a:defRPr/>
            </a:pPr>
            <a:r>
              <a:rPr lang="en-US" sz="14400" dirty="0" smtClean="0">
                <a:latin typeface="Garamond" pitchFamily="18" charset="0"/>
                <a:ea typeface="+mj-ea"/>
                <a:cs typeface="+mj-cs"/>
              </a:rPr>
              <a:t>Parthenon </a:t>
            </a:r>
          </a:p>
          <a:p>
            <a:pPr marL="0" marR="0" lvl="0" indent="0" defTabSz="914400" rtl="0" eaLnBrk="1" fontAlgn="auto" latinLnBrk="0" hangingPunct="1">
              <a:lnSpc>
                <a:spcPct val="100000"/>
              </a:lnSpc>
              <a:spcBef>
                <a:spcPct val="0"/>
              </a:spcBef>
              <a:spcAft>
                <a:spcPts val="0"/>
              </a:spcAft>
              <a:buClrTx/>
              <a:buSzTx/>
              <a:buFontTx/>
              <a:buNone/>
              <a:tabLst/>
              <a:defRPr/>
            </a:pPr>
            <a:r>
              <a:rPr lang="en-US" sz="14400" dirty="0" smtClean="0">
                <a:latin typeface="Garamond" pitchFamily="18" charset="0"/>
                <a:ea typeface="+mj-ea"/>
                <a:cs typeface="+mj-cs"/>
              </a:rPr>
              <a:t>447-438 B.C.</a:t>
            </a:r>
            <a:r>
              <a:rPr lang="en-US" sz="14400" dirty="0" smtClean="0">
                <a:solidFill>
                  <a:srgbClr val="FF0000"/>
                </a:solidFill>
                <a:latin typeface="Century Gothic" pitchFamily="34" charset="0"/>
                <a:ea typeface="+mj-ea"/>
                <a:cs typeface="+mj-cs"/>
              </a:rPr>
              <a:t> </a:t>
            </a:r>
            <a:r>
              <a:rPr lang="en-US" sz="11200" dirty="0" smtClean="0">
                <a:solidFill>
                  <a:srgbClr val="FF0000"/>
                </a:solidFill>
                <a:latin typeface="Century Gothic" pitchFamily="34" charset="0"/>
                <a:ea typeface="+mj-ea"/>
                <a:cs typeface="+mj-cs"/>
              </a:rPr>
              <a:t>5.45</a:t>
            </a:r>
            <a:endParaRPr lang="en-US" sz="11200" dirty="0">
              <a:solidFill>
                <a:srgbClr val="FF0000"/>
              </a:solidFill>
              <a:latin typeface="Century Gothic" pitchFamily="34" charset="0"/>
              <a:ea typeface="+mj-ea"/>
              <a:cs typeface="+mj-cs"/>
            </a:endParaRPr>
          </a:p>
        </p:txBody>
      </p:sp>
    </p:spTree>
    <p:extLst>
      <p:ext uri="{BB962C8B-B14F-4D97-AF65-F5344CB8AC3E}">
        <p14:creationId xmlns:p14="http://schemas.microsoft.com/office/powerpoint/2010/main" val="951254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xfrm>
            <a:off x="49227" y="152400"/>
            <a:ext cx="9058275" cy="765175"/>
          </a:xfrm>
        </p:spPr>
        <p:txBody>
          <a:bodyPr>
            <a:normAutofit/>
          </a:bodyPr>
          <a:lstStyle/>
          <a:p>
            <a:pPr eaLnBrk="1" hangingPunct="1"/>
            <a:r>
              <a:rPr lang="en-US" dirty="0" smtClean="0"/>
              <a:t>Church plans</a:t>
            </a:r>
          </a:p>
        </p:txBody>
      </p:sp>
      <p:sp>
        <p:nvSpPr>
          <p:cNvPr id="110595" name="Rectangle 4"/>
          <p:cNvSpPr>
            <a:spLocks noGrp="1" noChangeArrowheads="1"/>
          </p:cNvSpPr>
          <p:nvPr>
            <p:ph type="body" sz="half" idx="1"/>
          </p:nvPr>
        </p:nvSpPr>
        <p:spPr>
          <a:xfrm>
            <a:off x="-304800" y="990600"/>
            <a:ext cx="4343400" cy="1066800"/>
          </a:xfrm>
        </p:spPr>
        <p:txBody>
          <a:bodyPr>
            <a:normAutofit/>
          </a:bodyPr>
          <a:lstStyle/>
          <a:p>
            <a:pPr algn="ctr" eaLnBrk="1" hangingPunct="1">
              <a:buFontTx/>
              <a:buNone/>
            </a:pPr>
            <a:r>
              <a:rPr lang="en-US" sz="3600" dirty="0" smtClean="0">
                <a:solidFill>
                  <a:srgbClr val="FF0000"/>
                </a:solidFill>
              </a:rPr>
              <a:t>Basilica</a:t>
            </a:r>
            <a:endParaRPr lang="en-US" sz="2800" dirty="0" smtClean="0">
              <a:solidFill>
                <a:srgbClr val="FF0000"/>
              </a:solidFill>
            </a:endParaRPr>
          </a:p>
        </p:txBody>
      </p:sp>
      <p:pic>
        <p:nvPicPr>
          <p:cNvPr id="110596" name="Picture 7" descr="Old St"/>
          <p:cNvPicPr>
            <a:picLocks noGrp="1" noChangeAspect="1" noChangeArrowheads="1"/>
          </p:cNvPicPr>
          <p:nvPr>
            <p:ph sz="quarter" idx="2"/>
          </p:nvPr>
        </p:nvPicPr>
        <p:blipFill>
          <a:blip r:embed="rId3" cstate="email">
            <a:extLst>
              <a:ext uri="{28A0092B-C50C-407E-A947-70E740481C1C}">
                <a14:useLocalDpi xmlns:a14="http://schemas.microsoft.com/office/drawing/2010/main"/>
              </a:ext>
            </a:extLst>
          </a:blip>
          <a:srcRect/>
          <a:stretch>
            <a:fillRect/>
          </a:stretch>
        </p:blipFill>
        <p:spPr>
          <a:xfrm>
            <a:off x="76200" y="2819400"/>
            <a:ext cx="4823467" cy="3589338"/>
          </a:xfrm>
          <a:noFill/>
        </p:spPr>
      </p:pic>
      <p:pic>
        <p:nvPicPr>
          <p:cNvPr id="110597" name="Picture 10" descr="sanVitali Plan"/>
          <p:cNvPicPr>
            <a:picLocks noGrp="1" noChangeAspect="1" noChangeArrowheads="1"/>
          </p:cNvPicPr>
          <p:nvPr>
            <p:ph sz="quarter" idx="3"/>
          </p:nvPr>
        </p:nvPicPr>
        <p:blipFill>
          <a:blip r:embed="rId4" cstate="email">
            <a:extLst>
              <a:ext uri="{28A0092B-C50C-407E-A947-70E740481C1C}">
                <a14:useLocalDpi xmlns:a14="http://schemas.microsoft.com/office/drawing/2010/main"/>
              </a:ext>
            </a:extLst>
          </a:blip>
          <a:srcRect/>
          <a:stretch>
            <a:fillRect/>
          </a:stretch>
        </p:blipFill>
        <p:spPr>
          <a:xfrm>
            <a:off x="4930206" y="2819400"/>
            <a:ext cx="4213794" cy="3581400"/>
          </a:xfrm>
          <a:noFill/>
        </p:spPr>
      </p:pic>
      <p:sp>
        <p:nvSpPr>
          <p:cNvPr id="6" name="Rectangle 4"/>
          <p:cNvSpPr txBox="1">
            <a:spLocks noChangeArrowheads="1"/>
          </p:cNvSpPr>
          <p:nvPr/>
        </p:nvSpPr>
        <p:spPr>
          <a:xfrm>
            <a:off x="5562600" y="914400"/>
            <a:ext cx="3048000" cy="1066800"/>
          </a:xfrm>
          <a:prstGeom prst="rect">
            <a:avLst/>
          </a:prstGeom>
        </p:spPr>
        <p:txBody>
          <a:bodyPr vert="horz" lIns="91440" tIns="45720" rIns="91440" bIns="45720" rtlCol="0">
            <a:normAutofit/>
          </a:bodyPr>
          <a:lstStyle/>
          <a:p>
            <a:pPr marL="342900" marR="0" lvl="0" indent="-342900" algn="r" defTabSz="914400" rtl="0" eaLnBrk="1" fontAlgn="auto" latinLnBrk="0" hangingPunct="1">
              <a:lnSpc>
                <a:spcPct val="100000"/>
              </a:lnSpc>
              <a:spcBef>
                <a:spcPct val="20000"/>
              </a:spcBef>
              <a:spcAft>
                <a:spcPts val="0"/>
              </a:spcAft>
              <a:buClrTx/>
              <a:buSzTx/>
              <a:buFontTx/>
              <a:buNone/>
              <a:tabLst/>
              <a:defRPr/>
            </a:pPr>
            <a:r>
              <a:rPr lang="en-US" sz="3600" dirty="0" smtClean="0">
                <a:solidFill>
                  <a:srgbClr val="FF0000"/>
                </a:solidFill>
              </a:rPr>
              <a:t>Central Plan </a:t>
            </a:r>
          </a:p>
        </p:txBody>
      </p:sp>
      <p:sp>
        <p:nvSpPr>
          <p:cNvPr id="7" name="TextBox 6"/>
          <p:cNvSpPr txBox="1"/>
          <p:nvPr/>
        </p:nvSpPr>
        <p:spPr>
          <a:xfrm>
            <a:off x="381000" y="1676400"/>
            <a:ext cx="3886200" cy="1077218"/>
          </a:xfrm>
          <a:prstGeom prst="rect">
            <a:avLst/>
          </a:prstGeom>
          <a:noFill/>
        </p:spPr>
        <p:txBody>
          <a:bodyPr wrap="square" rtlCol="0">
            <a:spAutoFit/>
          </a:bodyPr>
          <a:lstStyle/>
          <a:p>
            <a:r>
              <a:rPr lang="en-US" sz="3200" dirty="0" smtClean="0">
                <a:latin typeface="Garamond" pitchFamily="18" charset="0"/>
                <a:ea typeface="+mj-ea"/>
                <a:cs typeface="+mj-cs"/>
              </a:rPr>
              <a:t>Old </a:t>
            </a:r>
            <a:r>
              <a:rPr lang="en-US" sz="3200" dirty="0">
                <a:latin typeface="Garamond" pitchFamily="18" charset="0"/>
                <a:ea typeface="+mj-ea"/>
                <a:cs typeface="+mj-cs"/>
              </a:rPr>
              <a:t>St Peter’s </a:t>
            </a:r>
            <a:endParaRPr lang="en-US" sz="3200" dirty="0" smtClean="0">
              <a:latin typeface="Garamond" pitchFamily="18" charset="0"/>
              <a:ea typeface="+mj-ea"/>
              <a:cs typeface="+mj-cs"/>
            </a:endParaRPr>
          </a:p>
          <a:p>
            <a:r>
              <a:rPr lang="en-US" sz="3200" dirty="0" smtClean="0">
                <a:latin typeface="Garamond" pitchFamily="18" charset="0"/>
                <a:ea typeface="+mj-ea"/>
                <a:cs typeface="+mj-cs"/>
              </a:rPr>
              <a:t>330-390 </a:t>
            </a:r>
            <a:r>
              <a:rPr lang="en-US" sz="2400" dirty="0" smtClean="0">
                <a:solidFill>
                  <a:srgbClr val="FF0000"/>
                </a:solidFill>
                <a:latin typeface="Century Gothic" pitchFamily="34" charset="0"/>
                <a:ea typeface="+mj-ea"/>
                <a:cs typeface="+mj-cs"/>
              </a:rPr>
              <a:t>8.7</a:t>
            </a:r>
          </a:p>
        </p:txBody>
      </p:sp>
      <p:sp>
        <p:nvSpPr>
          <p:cNvPr id="8" name="Rectangle 4"/>
          <p:cNvSpPr txBox="1">
            <a:spLocks noChangeArrowheads="1"/>
          </p:cNvSpPr>
          <p:nvPr/>
        </p:nvSpPr>
        <p:spPr>
          <a:xfrm>
            <a:off x="4876800" y="1600200"/>
            <a:ext cx="39624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n-US" sz="3200" dirty="0" smtClean="0">
                <a:latin typeface="Garamond" pitchFamily="18" charset="0"/>
              </a:rPr>
              <a:t>San Vitale, Ravenna 540-547</a:t>
            </a:r>
            <a:r>
              <a:rPr lang="en-US" sz="3200" dirty="0"/>
              <a:t> </a:t>
            </a:r>
            <a:r>
              <a:rPr lang="en-US" sz="2400" dirty="0" smtClean="0">
                <a:solidFill>
                  <a:srgbClr val="FF0000"/>
                </a:solidFill>
                <a:latin typeface="Century Gothic" pitchFamily="34" charset="0"/>
              </a:rPr>
              <a:t>8.17 - .25</a:t>
            </a:r>
          </a:p>
        </p:txBody>
      </p:sp>
    </p:spTree>
    <p:extLst>
      <p:ext uri="{BB962C8B-B14F-4D97-AF65-F5344CB8AC3E}">
        <p14:creationId xmlns:p14="http://schemas.microsoft.com/office/powerpoint/2010/main" val="157327445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AraPacis13-9B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4213" y="0"/>
            <a:ext cx="4032250" cy="1773238"/>
          </a:xfrm>
          <a:prstGeom prst="rect">
            <a:avLst/>
          </a:prstGeom>
          <a:noFill/>
          <a:ln w="9525">
            <a:noFill/>
            <a:miter lim="800000"/>
            <a:headEnd/>
            <a:tailEnd/>
          </a:ln>
        </p:spPr>
      </p:pic>
      <p:pic>
        <p:nvPicPr>
          <p:cNvPr id="89091" name="Picture 3" descr="ARch of Constantin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5650" y="1844675"/>
            <a:ext cx="4465638" cy="2090738"/>
          </a:xfrm>
          <a:prstGeom prst="rect">
            <a:avLst/>
          </a:prstGeom>
          <a:noFill/>
          <a:ln w="9525">
            <a:noFill/>
            <a:miter lim="800000"/>
            <a:headEnd/>
            <a:tailEnd/>
          </a:ln>
        </p:spPr>
      </p:pic>
      <p:sp>
        <p:nvSpPr>
          <p:cNvPr id="89092" name="Text Box 4"/>
          <p:cNvSpPr txBox="1">
            <a:spLocks noChangeArrowheads="1"/>
          </p:cNvSpPr>
          <p:nvPr/>
        </p:nvSpPr>
        <p:spPr bwMode="auto">
          <a:xfrm>
            <a:off x="0" y="836613"/>
            <a:ext cx="522288" cy="641350"/>
          </a:xfrm>
          <a:prstGeom prst="rect">
            <a:avLst/>
          </a:prstGeom>
          <a:noFill/>
          <a:ln w="9525">
            <a:noFill/>
            <a:miter lim="800000"/>
            <a:headEnd/>
            <a:tailEnd/>
          </a:ln>
        </p:spPr>
        <p:txBody>
          <a:bodyPr wrap="none">
            <a:spAutoFit/>
          </a:bodyPr>
          <a:lstStyle/>
          <a:p>
            <a:r>
              <a:rPr lang="en-US" sz="3600">
                <a:solidFill>
                  <a:srgbClr val="FFFF00"/>
                </a:solidFill>
                <a:latin typeface="Century Gothic" pitchFamily="34" charset="0"/>
              </a:rPr>
              <a:t>A</a:t>
            </a:r>
            <a:endParaRPr lang="en-CA"/>
          </a:p>
        </p:txBody>
      </p:sp>
      <p:sp>
        <p:nvSpPr>
          <p:cNvPr id="89093" name="Text Box 5"/>
          <p:cNvSpPr txBox="1">
            <a:spLocks noChangeArrowheads="1"/>
          </p:cNvSpPr>
          <p:nvPr/>
        </p:nvSpPr>
        <p:spPr bwMode="auto">
          <a:xfrm>
            <a:off x="228600" y="2708275"/>
            <a:ext cx="446088" cy="641350"/>
          </a:xfrm>
          <a:prstGeom prst="rect">
            <a:avLst/>
          </a:prstGeom>
          <a:noFill/>
          <a:ln w="9525">
            <a:noFill/>
            <a:miter lim="800000"/>
            <a:headEnd/>
            <a:tailEnd/>
          </a:ln>
        </p:spPr>
        <p:txBody>
          <a:bodyPr wrap="none">
            <a:spAutoFit/>
          </a:bodyPr>
          <a:lstStyle/>
          <a:p>
            <a:r>
              <a:rPr lang="en-US" sz="3600" dirty="0">
                <a:solidFill>
                  <a:srgbClr val="FFFF00"/>
                </a:solidFill>
                <a:latin typeface="Century Gothic" pitchFamily="34" charset="0"/>
              </a:rPr>
              <a:t>B</a:t>
            </a:r>
            <a:endParaRPr lang="en-CA" dirty="0"/>
          </a:p>
        </p:txBody>
      </p:sp>
      <p:sp>
        <p:nvSpPr>
          <p:cNvPr id="89094" name="Text Box 6"/>
          <p:cNvSpPr txBox="1">
            <a:spLocks noChangeArrowheads="1"/>
          </p:cNvSpPr>
          <p:nvPr/>
        </p:nvSpPr>
        <p:spPr bwMode="auto">
          <a:xfrm>
            <a:off x="6172200" y="609600"/>
            <a:ext cx="2398112" cy="646331"/>
          </a:xfrm>
          <a:prstGeom prst="rect">
            <a:avLst/>
          </a:prstGeom>
          <a:noFill/>
          <a:ln w="9525">
            <a:noFill/>
            <a:miter lim="800000"/>
            <a:headEnd/>
            <a:tailEnd/>
          </a:ln>
        </p:spPr>
        <p:txBody>
          <a:bodyPr wrap="none">
            <a:spAutoFit/>
          </a:bodyPr>
          <a:lstStyle/>
          <a:p>
            <a:r>
              <a:rPr lang="en-US" sz="3600" dirty="0"/>
              <a:t>13 </a:t>
            </a:r>
            <a:r>
              <a:rPr lang="en-US" sz="3600" dirty="0" smtClean="0"/>
              <a:t>B.C  </a:t>
            </a:r>
            <a:r>
              <a:rPr lang="en-US" sz="3200" dirty="0" smtClean="0">
                <a:solidFill>
                  <a:srgbClr val="FF6600"/>
                </a:solidFill>
                <a:latin typeface="Century Gothic"/>
                <a:cs typeface="Century Gothic"/>
              </a:rPr>
              <a:t>7-31</a:t>
            </a:r>
            <a:endParaRPr lang="en-CA" sz="3200" dirty="0">
              <a:solidFill>
                <a:srgbClr val="FF6600"/>
              </a:solidFill>
              <a:latin typeface="Century Gothic"/>
              <a:cs typeface="Century Gothic"/>
            </a:endParaRPr>
          </a:p>
        </p:txBody>
      </p:sp>
      <p:sp>
        <p:nvSpPr>
          <p:cNvPr id="89095" name="Text Box 7"/>
          <p:cNvSpPr txBox="1">
            <a:spLocks noChangeArrowheads="1"/>
          </p:cNvSpPr>
          <p:nvPr/>
        </p:nvSpPr>
        <p:spPr bwMode="auto">
          <a:xfrm>
            <a:off x="6248400" y="2362200"/>
            <a:ext cx="2722921" cy="646331"/>
          </a:xfrm>
          <a:prstGeom prst="rect">
            <a:avLst/>
          </a:prstGeom>
          <a:noFill/>
          <a:ln w="9525">
            <a:noFill/>
            <a:miter lim="800000"/>
            <a:headEnd/>
            <a:tailEnd/>
          </a:ln>
        </p:spPr>
        <p:txBody>
          <a:bodyPr wrap="none">
            <a:spAutoFit/>
          </a:bodyPr>
          <a:lstStyle/>
          <a:p>
            <a:r>
              <a:rPr lang="en-US" sz="3600" dirty="0"/>
              <a:t>A.D. </a:t>
            </a:r>
            <a:r>
              <a:rPr lang="en-US" sz="3600" dirty="0" smtClean="0"/>
              <a:t>313 </a:t>
            </a:r>
            <a:r>
              <a:rPr lang="en-US" sz="3200" dirty="0">
                <a:solidFill>
                  <a:srgbClr val="FF6600"/>
                </a:solidFill>
                <a:latin typeface="Century Gothic"/>
                <a:cs typeface="Century Gothic"/>
              </a:rPr>
              <a:t>7-40</a:t>
            </a:r>
            <a:endParaRPr lang="en-CA" sz="3200" dirty="0">
              <a:solidFill>
                <a:srgbClr val="FF6600"/>
              </a:solidFill>
              <a:latin typeface="Century Gothic"/>
              <a:cs typeface="Century Gothic"/>
            </a:endParaRPr>
          </a:p>
        </p:txBody>
      </p:sp>
      <p:pic>
        <p:nvPicPr>
          <p:cNvPr id="89096" name="Picture 8" descr="s"/>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90600" y="4073525"/>
            <a:ext cx="5135563" cy="2708275"/>
          </a:xfrm>
          <a:prstGeom prst="rect">
            <a:avLst/>
          </a:prstGeom>
          <a:noFill/>
          <a:ln w="9525">
            <a:noFill/>
            <a:miter lim="800000"/>
            <a:headEnd/>
            <a:tailEnd/>
          </a:ln>
        </p:spPr>
      </p:pic>
      <p:sp>
        <p:nvSpPr>
          <p:cNvPr id="89097" name="Text Box 10"/>
          <p:cNvSpPr txBox="1">
            <a:spLocks noChangeArrowheads="1"/>
          </p:cNvSpPr>
          <p:nvPr/>
        </p:nvSpPr>
        <p:spPr bwMode="auto">
          <a:xfrm>
            <a:off x="6248400" y="4038600"/>
            <a:ext cx="2743200" cy="584776"/>
          </a:xfrm>
          <a:prstGeom prst="rect">
            <a:avLst/>
          </a:prstGeom>
          <a:noFill/>
          <a:ln w="9525">
            <a:noFill/>
            <a:miter lim="800000"/>
            <a:headEnd/>
            <a:tailEnd/>
          </a:ln>
        </p:spPr>
        <p:txBody>
          <a:bodyPr wrap="square">
            <a:spAutoFit/>
          </a:bodyPr>
          <a:lstStyle/>
          <a:p>
            <a:pPr>
              <a:spcBef>
                <a:spcPct val="50000"/>
              </a:spcBef>
            </a:pPr>
            <a:r>
              <a:rPr lang="en-US" sz="3200" dirty="0"/>
              <a:t>A. D. </a:t>
            </a:r>
            <a:r>
              <a:rPr lang="en-US" sz="3200" dirty="0" smtClean="0"/>
              <a:t>547 </a:t>
            </a:r>
            <a:r>
              <a:rPr lang="en-US" sz="3200" dirty="0">
                <a:solidFill>
                  <a:srgbClr val="FF6600"/>
                </a:solidFill>
                <a:latin typeface="Century Gothic"/>
                <a:cs typeface="Century Gothic"/>
              </a:rPr>
              <a:t>8-23</a:t>
            </a:r>
            <a:endParaRPr lang="en-CA" sz="3200" dirty="0">
              <a:solidFill>
                <a:srgbClr val="FF6600"/>
              </a:solidFill>
              <a:latin typeface="Century Gothic"/>
              <a:cs typeface="Century Gothic"/>
            </a:endParaRPr>
          </a:p>
        </p:txBody>
      </p:sp>
      <p:sp>
        <p:nvSpPr>
          <p:cNvPr id="89098" name="Text Box 11"/>
          <p:cNvSpPr txBox="1">
            <a:spLocks noChangeArrowheads="1"/>
          </p:cNvSpPr>
          <p:nvPr/>
        </p:nvSpPr>
        <p:spPr bwMode="auto">
          <a:xfrm>
            <a:off x="358775" y="4648200"/>
            <a:ext cx="555625" cy="641350"/>
          </a:xfrm>
          <a:prstGeom prst="rect">
            <a:avLst/>
          </a:prstGeom>
          <a:noFill/>
          <a:ln w="9525">
            <a:noFill/>
            <a:miter lim="800000"/>
            <a:headEnd/>
            <a:tailEnd/>
          </a:ln>
        </p:spPr>
        <p:txBody>
          <a:bodyPr wrap="none">
            <a:spAutoFit/>
          </a:bodyPr>
          <a:lstStyle/>
          <a:p>
            <a:r>
              <a:rPr lang="en-US" sz="3600" dirty="0">
                <a:solidFill>
                  <a:srgbClr val="FFFF00"/>
                </a:solidFill>
                <a:latin typeface="Century Gothic" pitchFamily="34" charset="0"/>
              </a:rPr>
              <a:t>C</a:t>
            </a:r>
            <a:endParaRPr lang="en-CA" sz="3600" dirty="0">
              <a:solidFill>
                <a:srgbClr val="FFFF00"/>
              </a:solidFill>
              <a:latin typeface="Century Gothic" pitchFamily="34" charset="0"/>
            </a:endParaRPr>
          </a:p>
        </p:txBody>
      </p:sp>
    </p:spTree>
    <p:extLst>
      <p:ext uri="{BB962C8B-B14F-4D97-AF65-F5344CB8AC3E}">
        <p14:creationId xmlns:p14="http://schemas.microsoft.com/office/powerpoint/2010/main" val="2576138292"/>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ext Box 2"/>
          <p:cNvSpPr txBox="1">
            <a:spLocks noChangeArrowheads="1"/>
          </p:cNvSpPr>
          <p:nvPr/>
        </p:nvSpPr>
        <p:spPr bwMode="auto">
          <a:xfrm>
            <a:off x="4932363" y="1219200"/>
            <a:ext cx="4211637" cy="2739211"/>
          </a:xfrm>
          <a:prstGeom prst="rect">
            <a:avLst/>
          </a:prstGeom>
          <a:noFill/>
          <a:ln w="9525">
            <a:noFill/>
            <a:miter lim="800000"/>
            <a:headEnd/>
            <a:tailEnd/>
          </a:ln>
        </p:spPr>
        <p:txBody>
          <a:bodyPr>
            <a:spAutoFit/>
          </a:bodyPr>
          <a:lstStyle/>
          <a:p>
            <a:pPr algn="ctr"/>
            <a:r>
              <a:rPr lang="en-US" sz="3600" dirty="0">
                <a:latin typeface="Garamond" pitchFamily="18" charset="0"/>
                <a:ea typeface="+mj-ea"/>
                <a:cs typeface="+mj-cs"/>
              </a:rPr>
              <a:t>Book of </a:t>
            </a:r>
            <a:r>
              <a:rPr lang="en-US" sz="3600" dirty="0" err="1">
                <a:latin typeface="Garamond" pitchFamily="18" charset="0"/>
                <a:ea typeface="+mj-ea"/>
                <a:cs typeface="+mj-cs"/>
              </a:rPr>
              <a:t>Kells</a:t>
            </a:r>
            <a:r>
              <a:rPr lang="en-US" sz="3600" dirty="0">
                <a:latin typeface="Garamond" pitchFamily="18" charset="0"/>
                <a:ea typeface="+mj-ea"/>
                <a:cs typeface="+mj-cs"/>
              </a:rPr>
              <a:t>, </a:t>
            </a:r>
            <a:endParaRPr lang="en-US" sz="3600" dirty="0" smtClean="0">
              <a:latin typeface="Garamond" pitchFamily="18" charset="0"/>
              <a:ea typeface="+mj-ea"/>
              <a:cs typeface="+mj-cs"/>
            </a:endParaRPr>
          </a:p>
          <a:p>
            <a:pPr algn="ctr"/>
            <a:r>
              <a:rPr lang="en-US" sz="3600" dirty="0" err="1" smtClean="0">
                <a:latin typeface="Garamond" pitchFamily="18" charset="0"/>
                <a:ea typeface="+mj-ea"/>
                <a:cs typeface="+mj-cs"/>
              </a:rPr>
              <a:t>Tunc</a:t>
            </a:r>
            <a:r>
              <a:rPr lang="en-US" sz="3600" dirty="0" smtClean="0">
                <a:latin typeface="Garamond" pitchFamily="18" charset="0"/>
                <a:ea typeface="+mj-ea"/>
                <a:cs typeface="+mj-cs"/>
              </a:rPr>
              <a:t> </a:t>
            </a:r>
            <a:r>
              <a:rPr lang="en-US" sz="3600" dirty="0" err="1">
                <a:latin typeface="Garamond" pitchFamily="18" charset="0"/>
                <a:ea typeface="+mj-ea"/>
                <a:cs typeface="+mj-cs"/>
              </a:rPr>
              <a:t>Crucixiserant</a:t>
            </a:r>
            <a:r>
              <a:rPr lang="en-US" sz="3600" dirty="0">
                <a:latin typeface="Garamond" pitchFamily="18" charset="0"/>
                <a:ea typeface="+mj-ea"/>
                <a:cs typeface="+mj-cs"/>
              </a:rPr>
              <a:t>, late 8th or early 9th century</a:t>
            </a:r>
          </a:p>
          <a:p>
            <a:pPr algn="ctr"/>
            <a:r>
              <a:rPr lang="en-US" sz="2800" dirty="0" smtClean="0">
                <a:solidFill>
                  <a:srgbClr val="FF0000"/>
                </a:solidFill>
                <a:latin typeface="Century Gothic" pitchFamily="34" charset="0"/>
                <a:ea typeface="+mj-ea"/>
                <a:cs typeface="+mj-cs"/>
              </a:rPr>
              <a:t>9.23</a:t>
            </a:r>
            <a:endParaRPr lang="en-US" sz="2800" dirty="0">
              <a:solidFill>
                <a:srgbClr val="FF0000"/>
              </a:solidFill>
              <a:latin typeface="Century Gothic" pitchFamily="34" charset="0"/>
              <a:ea typeface="+mj-ea"/>
              <a:cs typeface="+mj-cs"/>
            </a:endParaRPr>
          </a:p>
        </p:txBody>
      </p:sp>
      <p:pic>
        <p:nvPicPr>
          <p:cNvPr id="104451" name="Picture 3" descr="KellsTunc"/>
          <p:cNvPicPr>
            <a:picLocks noGrp="1" noChangeAspect="1" noChangeArrowheads="1"/>
          </p:cNvPicPr>
          <p:nvPr>
            <p:ph/>
          </p:nvPr>
        </p:nvPicPr>
        <p:blipFill>
          <a:blip r:embed="rId3" cstate="email">
            <a:extLst>
              <a:ext uri="{28A0092B-C50C-407E-A947-70E740481C1C}">
                <a14:useLocalDpi xmlns:a14="http://schemas.microsoft.com/office/drawing/2010/main"/>
              </a:ext>
            </a:extLst>
          </a:blip>
          <a:srcRect/>
          <a:stretch>
            <a:fillRect/>
          </a:stretch>
        </p:blipFill>
        <p:spPr>
          <a:xfrm>
            <a:off x="395288" y="168275"/>
            <a:ext cx="4733925" cy="6308725"/>
          </a:xfrm>
          <a:noFill/>
        </p:spPr>
      </p:pic>
    </p:spTree>
    <p:extLst>
      <p:ext uri="{BB962C8B-B14F-4D97-AF65-F5344CB8AC3E}">
        <p14:creationId xmlns:p14="http://schemas.microsoft.com/office/powerpoint/2010/main" val="20209758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4" descr="unk-schatzJohn-B"/>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43438" y="1643063"/>
            <a:ext cx="4068762"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2" name="Picture 2" descr="StylusGirl1stCenAD.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85750" y="2357438"/>
            <a:ext cx="3929063" cy="410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4929188" y="642938"/>
            <a:ext cx="3844925" cy="954087"/>
          </a:xfrm>
          <a:prstGeom prst="rect">
            <a:avLst/>
          </a:prstGeom>
          <a:noFill/>
        </p:spPr>
        <p:txBody>
          <a:bodyPr wrap="none">
            <a:spAutoFit/>
          </a:bodyPr>
          <a:lstStyle/>
          <a:p>
            <a:pPr algn="r">
              <a:defRPr/>
            </a:pPr>
            <a:r>
              <a:rPr lang="en-US" sz="2800" dirty="0">
                <a:latin typeface="+mj-lt"/>
                <a:ea typeface="+mn-ea"/>
                <a:cs typeface="+mn-cs"/>
              </a:rPr>
              <a:t>Saint John, Coronation</a:t>
            </a:r>
          </a:p>
          <a:p>
            <a:pPr algn="r">
              <a:defRPr/>
            </a:pPr>
            <a:r>
              <a:rPr lang="en-US" sz="2800" dirty="0">
                <a:latin typeface="+mj-lt"/>
                <a:ea typeface="+mn-ea"/>
                <a:cs typeface="+mn-cs"/>
              </a:rPr>
              <a:t>Gospels, 8th century</a:t>
            </a:r>
            <a:r>
              <a:rPr lang="en-US" sz="2400" dirty="0">
                <a:solidFill>
                  <a:srgbClr val="F81435"/>
                </a:solidFill>
                <a:latin typeface="Century Gothic" pitchFamily="34" charset="0"/>
                <a:ea typeface="+mn-ea"/>
                <a:cs typeface="+mn-cs"/>
              </a:rPr>
              <a:t> </a:t>
            </a:r>
            <a:r>
              <a:rPr lang="en-US" sz="2800" dirty="0">
                <a:solidFill>
                  <a:srgbClr val="FF0000"/>
                </a:solidFill>
                <a:latin typeface="Century Gothic" pitchFamily="34" charset="0"/>
                <a:ea typeface="+mn-ea"/>
                <a:cs typeface="+mn-cs"/>
              </a:rPr>
              <a:t>9.28</a:t>
            </a:r>
          </a:p>
        </p:txBody>
      </p:sp>
      <p:sp>
        <p:nvSpPr>
          <p:cNvPr id="5" name="TextBox 4"/>
          <p:cNvSpPr txBox="1"/>
          <p:nvPr/>
        </p:nvSpPr>
        <p:spPr>
          <a:xfrm>
            <a:off x="428625" y="714375"/>
            <a:ext cx="3944938" cy="954088"/>
          </a:xfrm>
          <a:prstGeom prst="rect">
            <a:avLst/>
          </a:prstGeom>
          <a:noFill/>
        </p:spPr>
        <p:txBody>
          <a:bodyPr wrap="none">
            <a:spAutoFit/>
          </a:bodyPr>
          <a:lstStyle/>
          <a:p>
            <a:pPr>
              <a:defRPr/>
            </a:pPr>
            <a:r>
              <a:rPr lang="en-US" sz="2800" dirty="0">
                <a:latin typeface="+mj-lt"/>
                <a:ea typeface="+mn-ea"/>
                <a:cs typeface="+mn-cs"/>
              </a:rPr>
              <a:t>Girl with a stylus Pompeii, </a:t>
            </a:r>
          </a:p>
          <a:p>
            <a:pPr>
              <a:defRPr/>
            </a:pPr>
            <a:r>
              <a:rPr lang="en-US" sz="2800" dirty="0">
                <a:latin typeface="+mj-lt"/>
                <a:ea typeface="+mn-ea"/>
                <a:cs typeface="+mn-cs"/>
              </a:rPr>
              <a:t>1</a:t>
            </a:r>
            <a:r>
              <a:rPr lang="en-US" sz="2800" baseline="30000" dirty="0">
                <a:latin typeface="+mj-lt"/>
                <a:ea typeface="+mn-ea"/>
                <a:cs typeface="+mn-cs"/>
              </a:rPr>
              <a:t>st</a:t>
            </a:r>
            <a:r>
              <a:rPr lang="en-US" sz="2800" dirty="0">
                <a:latin typeface="+mj-lt"/>
                <a:ea typeface="+mn-ea"/>
                <a:cs typeface="+mn-cs"/>
              </a:rPr>
              <a:t> century A.D </a:t>
            </a:r>
            <a:r>
              <a:rPr lang="en-US" sz="2800" dirty="0">
                <a:solidFill>
                  <a:srgbClr val="FF0000"/>
                </a:solidFill>
                <a:latin typeface="Century Gothic" pitchFamily="34" charset="0"/>
                <a:ea typeface="+mn-ea"/>
                <a:cs typeface="+mn-cs"/>
              </a:rPr>
              <a:t>7.58</a:t>
            </a:r>
            <a:endParaRPr lang="en-US" dirty="0">
              <a:solidFill>
                <a:srgbClr val="FF0000"/>
              </a:solidFill>
              <a:latin typeface="Century Gothic" pitchFamily="34" charset="0"/>
              <a:ea typeface="+mn-ea"/>
              <a:cs typeface="+mn-cs"/>
            </a:endParaRPr>
          </a:p>
        </p:txBody>
      </p:sp>
    </p:spTree>
    <p:extLst>
      <p:ext uri="{BB962C8B-B14F-4D97-AF65-F5344CB8AC3E}">
        <p14:creationId xmlns:p14="http://schemas.microsoft.com/office/powerpoint/2010/main" val="324660460"/>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4"/>
          <p:cNvSpPr>
            <a:spLocks noGrp="1" noChangeArrowheads="1"/>
          </p:cNvSpPr>
          <p:nvPr>
            <p:ph type="title"/>
          </p:nvPr>
        </p:nvSpPr>
        <p:spPr>
          <a:xfrm>
            <a:off x="5292725" y="188913"/>
            <a:ext cx="3851275" cy="2160587"/>
          </a:xfrm>
        </p:spPr>
        <p:txBody>
          <a:bodyPr/>
          <a:lstStyle/>
          <a:p>
            <a:pPr eaLnBrk="1" hangingPunct="1"/>
            <a:r>
              <a:rPr lang="en-US" sz="4400">
                <a:latin typeface="Garamond" charset="0"/>
              </a:rPr>
              <a:t>Conques, Last Judgment Portal  1130 </a:t>
            </a:r>
            <a:r>
              <a:rPr lang="en-US" sz="3200">
                <a:solidFill>
                  <a:srgbClr val="FF0000"/>
                </a:solidFill>
                <a:latin typeface="Century Gothic" charset="0"/>
              </a:rPr>
              <a:t>10.9 - .11</a:t>
            </a:r>
            <a:endParaRPr lang="en-CA" sz="4400">
              <a:solidFill>
                <a:srgbClr val="FF0000"/>
              </a:solidFill>
              <a:latin typeface="Garamond" charset="0"/>
            </a:endParaRPr>
          </a:p>
        </p:txBody>
      </p:sp>
      <p:pic>
        <p:nvPicPr>
          <p:cNvPr id="71682" name="Picture 6" descr="ConquesWestPortal"/>
          <p:cNvPicPr>
            <a:picLocks noGrp="1" noChangeAspect="1" noChangeArrowheads="1"/>
          </p:cNvPicPr>
          <p:nvPr>
            <p:ph idx="1"/>
          </p:nvPr>
        </p:nvPicPr>
        <p:blipFill>
          <a:blip r:embed="rId3" cstate="email">
            <a:extLst>
              <a:ext uri="{28A0092B-C50C-407E-A947-70E740481C1C}">
                <a14:useLocalDpi xmlns:a14="http://schemas.microsoft.com/office/drawing/2010/main"/>
              </a:ext>
            </a:extLst>
          </a:blip>
          <a:srcRect r="-244"/>
          <a:stretch>
            <a:fillRect/>
          </a:stretch>
        </p:blipFill>
        <p:spPr>
          <a:xfrm>
            <a:off x="0" y="0"/>
            <a:ext cx="5219700" cy="6858000"/>
          </a:xfrm>
          <a:noFill/>
        </p:spPr>
      </p:pic>
      <p:pic>
        <p:nvPicPr>
          <p:cNvPr id="71683" name="Picture 7" descr="conques WEst facad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867400" y="2255838"/>
            <a:ext cx="2808288"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420269"/>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4" descr="Conques-Ste Foy-nave, c"/>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285750" y="3571875"/>
            <a:ext cx="2071688" cy="3068638"/>
          </a:xfrm>
        </p:spPr>
      </p:pic>
      <p:sp>
        <p:nvSpPr>
          <p:cNvPr id="22530" name="Title 1"/>
          <p:cNvSpPr>
            <a:spLocks noGrp="1"/>
          </p:cNvSpPr>
          <p:nvPr>
            <p:ph type="title"/>
          </p:nvPr>
        </p:nvSpPr>
        <p:spPr>
          <a:xfrm>
            <a:off x="0" y="2428875"/>
            <a:ext cx="2786063" cy="719138"/>
          </a:xfrm>
        </p:spPr>
        <p:txBody>
          <a:bodyPr>
            <a:normAutofit fontScale="90000"/>
          </a:bodyPr>
          <a:lstStyle/>
          <a:p>
            <a:pPr algn="l" eaLnBrk="1" hangingPunct="1"/>
            <a:r>
              <a:rPr lang="en-US" sz="3200">
                <a:latin typeface="Garamond" charset="0"/>
              </a:rPr>
              <a:t>Conques</a:t>
            </a:r>
            <a:br>
              <a:rPr lang="en-US" sz="3200">
                <a:latin typeface="Garamond" charset="0"/>
              </a:rPr>
            </a:br>
            <a:r>
              <a:rPr lang="en-US" sz="3200">
                <a:latin typeface="Garamond" charset="0"/>
              </a:rPr>
              <a:t>1050-1120  </a:t>
            </a:r>
            <a:br>
              <a:rPr lang="en-US" sz="3200">
                <a:latin typeface="Garamond" charset="0"/>
              </a:rPr>
            </a:br>
            <a:r>
              <a:rPr lang="en-US" sz="2400">
                <a:solidFill>
                  <a:srgbClr val="FF0000"/>
                </a:solidFill>
                <a:latin typeface="Century Gothic" charset="0"/>
              </a:rPr>
              <a:t>10.3 - .11</a:t>
            </a:r>
            <a:endParaRPr lang="en-US" sz="3200">
              <a:solidFill>
                <a:srgbClr val="FF0000"/>
              </a:solidFill>
              <a:latin typeface="Garamond" charset="0"/>
            </a:endParaRPr>
          </a:p>
        </p:txBody>
      </p:sp>
      <p:sp>
        <p:nvSpPr>
          <p:cNvPr id="7" name="Rectangle 2"/>
          <p:cNvSpPr txBox="1">
            <a:spLocks noChangeArrowheads="1"/>
          </p:cNvSpPr>
          <p:nvPr/>
        </p:nvSpPr>
        <p:spPr bwMode="auto">
          <a:xfrm>
            <a:off x="5786438" y="2214563"/>
            <a:ext cx="3357562" cy="785812"/>
          </a:xfrm>
          <a:prstGeom prst="rect">
            <a:avLst/>
          </a:prstGeom>
          <a:noFill/>
          <a:ln w="9525">
            <a:noFill/>
            <a:miter lim="800000"/>
            <a:headEnd/>
            <a:tailEnd/>
          </a:ln>
          <a:effectLst/>
        </p:spPr>
        <p:txBody>
          <a:bodyPr anchor="ctr"/>
          <a:lstStyle/>
          <a:p>
            <a:pPr algn="r">
              <a:defRPr/>
            </a:pPr>
            <a:r>
              <a:rPr lang="en-US" sz="3200" kern="0" dirty="0">
                <a:solidFill>
                  <a:schemeClr val="tx2"/>
                </a:solidFill>
                <a:latin typeface="+mj-lt"/>
                <a:ea typeface="+mj-ea"/>
                <a:cs typeface="+mj-cs"/>
              </a:rPr>
              <a:t>Reims</a:t>
            </a:r>
          </a:p>
          <a:p>
            <a:pPr algn="r">
              <a:defRPr/>
            </a:pPr>
            <a:r>
              <a:rPr lang="en-US" sz="3200" kern="0" dirty="0">
                <a:solidFill>
                  <a:schemeClr val="tx2"/>
                </a:solidFill>
                <a:latin typeface="+mj-lt"/>
                <a:ea typeface="+mj-ea"/>
                <a:cs typeface="+mj-cs"/>
              </a:rPr>
              <a:t> 1211- 1290</a:t>
            </a:r>
            <a:br>
              <a:rPr lang="en-US" sz="3200" kern="0" dirty="0">
                <a:solidFill>
                  <a:schemeClr val="tx2"/>
                </a:solidFill>
                <a:latin typeface="+mj-lt"/>
                <a:ea typeface="+mj-ea"/>
                <a:cs typeface="+mj-cs"/>
              </a:rPr>
            </a:br>
            <a:r>
              <a:rPr lang="en-US" sz="2400" kern="0" dirty="0">
                <a:solidFill>
                  <a:srgbClr val="FF0000"/>
                </a:solidFill>
                <a:latin typeface="Century Gothic" pitchFamily="34" charset="0"/>
                <a:ea typeface="+mj-ea"/>
                <a:cs typeface="+mj-cs"/>
              </a:rPr>
              <a:t>11.32-.34</a:t>
            </a:r>
          </a:p>
        </p:txBody>
      </p:sp>
      <p:pic>
        <p:nvPicPr>
          <p:cNvPr id="22532" name="Picture 4" descr="ReimsInterio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500813" y="3409950"/>
            <a:ext cx="2420937" cy="323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7" descr="Durham cathedral-nave, 1093-1133 AD"/>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571750" y="1238250"/>
            <a:ext cx="3714750"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p:cNvSpPr txBox="1">
            <a:spLocks noChangeArrowheads="1"/>
          </p:cNvSpPr>
          <p:nvPr/>
        </p:nvSpPr>
        <p:spPr bwMode="auto">
          <a:xfrm>
            <a:off x="500063" y="274638"/>
            <a:ext cx="8072437" cy="1143000"/>
          </a:xfrm>
          <a:prstGeom prst="rect">
            <a:avLst/>
          </a:prstGeom>
          <a:noFill/>
          <a:ln w="9525">
            <a:noFill/>
            <a:miter lim="800000"/>
            <a:headEnd/>
            <a:tailEnd/>
          </a:ln>
          <a:effectLst/>
        </p:spPr>
        <p:txBody>
          <a:bodyPr anchor="ctr"/>
          <a:lstStyle/>
          <a:p>
            <a:pPr algn="ctr">
              <a:defRPr/>
            </a:pPr>
            <a:r>
              <a:rPr lang="en-US" sz="4400" kern="0" dirty="0">
                <a:solidFill>
                  <a:schemeClr val="tx2"/>
                </a:solidFill>
                <a:latin typeface="+mj-lt"/>
                <a:ea typeface="+mj-ea"/>
                <a:cs typeface="+mj-cs"/>
              </a:rPr>
              <a:t>Durham begun 1093 </a:t>
            </a:r>
            <a:r>
              <a:rPr lang="en-US" sz="3200" kern="0" dirty="0">
                <a:solidFill>
                  <a:srgbClr val="FF0000"/>
                </a:solidFill>
                <a:latin typeface="Century Gothic" pitchFamily="34" charset="0"/>
                <a:ea typeface="+mj-ea"/>
                <a:cs typeface="+mj-cs"/>
              </a:rPr>
              <a:t>10.41 -.43</a:t>
            </a:r>
            <a:endParaRPr lang="en-CA" sz="3600" kern="0" dirty="0">
              <a:solidFill>
                <a:srgbClr val="FF0000"/>
              </a:solidFill>
              <a:latin typeface="Century Gothic" pitchFamily="34" charset="0"/>
              <a:ea typeface="+mj-ea"/>
              <a:cs typeface="+mj-cs"/>
            </a:endParaRPr>
          </a:p>
        </p:txBody>
      </p:sp>
    </p:spTree>
    <p:extLst>
      <p:ext uri="{BB962C8B-B14F-4D97-AF65-F5344CB8AC3E}">
        <p14:creationId xmlns:p14="http://schemas.microsoft.com/office/powerpoint/2010/main" val="136830366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3" name="Picture 5" descr="bayeux-weaponsWine-B"/>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0"/>
            <a:ext cx="883567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594" name="Picture 6" descr="3-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00200" y="3475150"/>
            <a:ext cx="4872038" cy="340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595" name="TextBox 3"/>
          <p:cNvSpPr txBox="1">
            <a:spLocks noChangeArrowheads="1"/>
          </p:cNvSpPr>
          <p:nvPr/>
        </p:nvSpPr>
        <p:spPr bwMode="auto">
          <a:xfrm>
            <a:off x="6524625" y="4429125"/>
            <a:ext cx="26193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3000">
                <a:latin typeface="Garamond" charset="0"/>
              </a:rPr>
              <a:t>Trajan’s Column</a:t>
            </a:r>
          </a:p>
          <a:p>
            <a:pPr eaLnBrk="1" hangingPunct="1"/>
            <a:r>
              <a:rPr lang="en-US" sz="3000">
                <a:latin typeface="Garamond" charset="0"/>
              </a:rPr>
              <a:t>A.D. 113</a:t>
            </a:r>
          </a:p>
          <a:p>
            <a:pPr eaLnBrk="1" hangingPunct="1"/>
            <a:r>
              <a:rPr lang="en-US" sz="3000">
                <a:solidFill>
                  <a:srgbClr val="FF0000"/>
                </a:solidFill>
                <a:latin typeface="Century Gothic" charset="0"/>
              </a:rPr>
              <a:t>7.33</a:t>
            </a:r>
          </a:p>
        </p:txBody>
      </p:sp>
      <p:sp>
        <p:nvSpPr>
          <p:cNvPr id="5" name="Rectangle 2"/>
          <p:cNvSpPr txBox="1">
            <a:spLocks noChangeArrowheads="1"/>
          </p:cNvSpPr>
          <p:nvPr/>
        </p:nvSpPr>
        <p:spPr>
          <a:xfrm>
            <a:off x="765" y="2971800"/>
            <a:ext cx="9148558" cy="719137"/>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latin typeface="Garamond" charset="0"/>
              </a:rPr>
              <a:t>Bayeux Tapestry 1070-1080 </a:t>
            </a:r>
            <a:r>
              <a:rPr lang="en-US" sz="2000" dirty="0" smtClean="0">
                <a:solidFill>
                  <a:srgbClr val="FF0000"/>
                </a:solidFill>
                <a:latin typeface="Century Gothic" charset="0"/>
              </a:rPr>
              <a:t>10.35- .37 </a:t>
            </a:r>
            <a:r>
              <a:rPr lang="en-US" sz="2000" dirty="0" smtClean="0">
                <a:solidFill>
                  <a:srgbClr val="FFFF00"/>
                </a:solidFill>
                <a:latin typeface="Century Gothic" charset="0"/>
              </a:rPr>
              <a:t>(detail not in the textbook)</a:t>
            </a:r>
            <a:endParaRPr lang="en-US" sz="2000" dirty="0">
              <a:solidFill>
                <a:srgbClr val="FFFF00"/>
              </a:solidFill>
              <a:latin typeface="Century Gothic" charset="0"/>
            </a:endParaRPr>
          </a:p>
        </p:txBody>
      </p:sp>
    </p:spTree>
    <p:extLst>
      <p:ext uri="{BB962C8B-B14F-4D97-AF65-F5344CB8AC3E}">
        <p14:creationId xmlns:p14="http://schemas.microsoft.com/office/powerpoint/2010/main" val="698994329"/>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5" name="Picture 3" descr="chartres-southTransept"/>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rcRect/>
          <a:stretch>
            <a:fillRect/>
          </a:stretch>
        </p:blipFill>
        <p:spPr>
          <a:xfrm>
            <a:off x="4438650" y="214313"/>
            <a:ext cx="4348163" cy="5610225"/>
          </a:xfrm>
          <a:noFill/>
        </p:spPr>
      </p:pic>
      <p:pic>
        <p:nvPicPr>
          <p:cNvPr id="129026" name="Picture 4" descr="ChartresJambs"/>
          <p:cNvPicPr>
            <a:picLocks noGrp="1" noChangeAspect="1" noChangeArrowheads="1"/>
          </p:cNvPicPr>
          <p:nvPr>
            <p:ph sz="half" idx="1"/>
          </p:nvPr>
        </p:nvPicPr>
        <p:blipFill>
          <a:blip r:embed="rId4" cstate="email">
            <a:extLst>
              <a:ext uri="{28A0092B-C50C-407E-A947-70E740481C1C}">
                <a14:useLocalDpi xmlns:a14="http://schemas.microsoft.com/office/drawing/2010/main"/>
              </a:ext>
            </a:extLst>
          </a:blip>
          <a:srcRect/>
          <a:stretch>
            <a:fillRect/>
          </a:stretch>
        </p:blipFill>
        <p:spPr>
          <a:xfrm>
            <a:off x="428625" y="1357313"/>
            <a:ext cx="3000375" cy="5391150"/>
          </a:xfrm>
          <a:noFill/>
        </p:spPr>
      </p:pic>
      <p:sp>
        <p:nvSpPr>
          <p:cNvPr id="129027" name="Rectangle 2"/>
          <p:cNvSpPr txBox="1">
            <a:spLocks noChangeArrowheads="1"/>
          </p:cNvSpPr>
          <p:nvPr/>
        </p:nvSpPr>
        <p:spPr bwMode="auto">
          <a:xfrm>
            <a:off x="214313" y="142875"/>
            <a:ext cx="43338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2800">
                <a:solidFill>
                  <a:schemeClr val="tx2"/>
                </a:solidFill>
                <a:latin typeface="Garamond" charset="0"/>
              </a:rPr>
              <a:t>Jamb Sculptures West façade</a:t>
            </a:r>
            <a:br>
              <a:rPr lang="en-US" sz="2800">
                <a:solidFill>
                  <a:schemeClr val="tx2"/>
                </a:solidFill>
                <a:latin typeface="Garamond" charset="0"/>
              </a:rPr>
            </a:br>
            <a:r>
              <a:rPr lang="en-US" sz="2800">
                <a:solidFill>
                  <a:schemeClr val="tx2"/>
                </a:solidFill>
                <a:latin typeface="Garamond" charset="0"/>
              </a:rPr>
              <a:t>Chartres1145-1170 </a:t>
            </a:r>
            <a:r>
              <a:rPr lang="en-US">
                <a:solidFill>
                  <a:srgbClr val="FF0000"/>
                </a:solidFill>
                <a:latin typeface="Century Gothic" charset="0"/>
              </a:rPr>
              <a:t>11.19</a:t>
            </a:r>
            <a:endParaRPr lang="en-US" sz="1800">
              <a:solidFill>
                <a:srgbClr val="FF0000"/>
              </a:solidFill>
              <a:latin typeface="Century Gothic" charset="0"/>
            </a:endParaRPr>
          </a:p>
        </p:txBody>
      </p:sp>
      <p:sp>
        <p:nvSpPr>
          <p:cNvPr id="129028" name="Rectangle 2"/>
          <p:cNvSpPr>
            <a:spLocks noGrp="1" noChangeArrowheads="1"/>
          </p:cNvSpPr>
          <p:nvPr>
            <p:ph type="title"/>
          </p:nvPr>
        </p:nvSpPr>
        <p:spPr>
          <a:xfrm>
            <a:off x="3929063" y="5857875"/>
            <a:ext cx="5000625" cy="1000125"/>
          </a:xfrm>
        </p:spPr>
        <p:txBody>
          <a:bodyPr/>
          <a:lstStyle/>
          <a:p>
            <a:pPr algn="r" eaLnBrk="1" hangingPunct="1"/>
            <a:r>
              <a:rPr lang="en-US" sz="2800">
                <a:latin typeface="Garamond" charset="0"/>
              </a:rPr>
              <a:t>Jamb Sculptures, South Transept</a:t>
            </a:r>
            <a:br>
              <a:rPr lang="en-US" sz="2800">
                <a:latin typeface="Garamond" charset="0"/>
              </a:rPr>
            </a:br>
            <a:r>
              <a:rPr lang="en-US" sz="2800">
                <a:latin typeface="Garamond" charset="0"/>
              </a:rPr>
              <a:t>Chartres 13th Century</a:t>
            </a:r>
            <a:r>
              <a:rPr lang="en-US" sz="2400">
                <a:solidFill>
                  <a:srgbClr val="FF0000"/>
                </a:solidFill>
                <a:latin typeface="Century Gothic" charset="0"/>
              </a:rPr>
              <a:t>11.21</a:t>
            </a:r>
          </a:p>
        </p:txBody>
      </p:sp>
    </p:spTree>
    <p:extLst>
      <p:ext uri="{BB962C8B-B14F-4D97-AF65-F5344CB8AC3E}">
        <p14:creationId xmlns:p14="http://schemas.microsoft.com/office/powerpoint/2010/main" val="152697193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Rectangle 4"/>
          <p:cNvSpPr>
            <a:spLocks noGrp="1" noChangeArrowheads="1"/>
          </p:cNvSpPr>
          <p:nvPr>
            <p:ph type="title"/>
          </p:nvPr>
        </p:nvSpPr>
        <p:spPr>
          <a:xfrm>
            <a:off x="457200" y="274638"/>
            <a:ext cx="3543300" cy="1143000"/>
          </a:xfrm>
        </p:spPr>
        <p:txBody>
          <a:bodyPr>
            <a:normAutofit fontScale="90000"/>
          </a:bodyPr>
          <a:lstStyle/>
          <a:p>
            <a:pPr algn="l" eaLnBrk="1" hangingPunct="1">
              <a:defRPr/>
            </a:pPr>
            <a:r>
              <a:rPr lang="en-US" sz="3600" dirty="0" smtClean="0">
                <a:ea typeface="+mj-ea"/>
                <a:cs typeface="+mj-cs"/>
              </a:rPr>
              <a:t>Virgin and Child, </a:t>
            </a:r>
            <a:r>
              <a:rPr lang="en-US" sz="3600" dirty="0" err="1" smtClean="0">
                <a:ea typeface="+mj-ea"/>
                <a:cs typeface="+mj-cs"/>
              </a:rPr>
              <a:t>Hosios</a:t>
            </a:r>
            <a:r>
              <a:rPr lang="en-US" sz="3600" dirty="0" smtClean="0">
                <a:ea typeface="+mj-ea"/>
                <a:cs typeface="+mj-cs"/>
              </a:rPr>
              <a:t> </a:t>
            </a:r>
            <a:r>
              <a:rPr lang="en-US" sz="3600" dirty="0" err="1" smtClean="0">
                <a:ea typeface="+mj-ea"/>
                <a:cs typeface="+mj-cs"/>
              </a:rPr>
              <a:t>Loukas</a:t>
            </a:r>
            <a:r>
              <a:rPr lang="en-US" sz="3600" dirty="0" smtClean="0">
                <a:ea typeface="+mj-ea"/>
                <a:cs typeface="+mj-cs"/>
              </a:rPr>
              <a:t>, Greece 1020 </a:t>
            </a:r>
            <a:r>
              <a:rPr lang="en-US" sz="2800" kern="1200" dirty="0" smtClean="0">
                <a:solidFill>
                  <a:srgbClr val="FF0000"/>
                </a:solidFill>
                <a:latin typeface="Century Gothic" pitchFamily="34" charset="0"/>
                <a:ea typeface="+mj-ea"/>
                <a:cs typeface="+mj-cs"/>
              </a:rPr>
              <a:t>8.42</a:t>
            </a:r>
            <a:endParaRPr lang="en-CA" sz="2800" kern="1200" dirty="0" smtClean="0">
              <a:solidFill>
                <a:srgbClr val="FF0000"/>
              </a:solidFill>
              <a:latin typeface="Century Gothic" pitchFamily="34" charset="0"/>
              <a:ea typeface="+mj-ea"/>
              <a:cs typeface="+mj-cs"/>
            </a:endParaRPr>
          </a:p>
        </p:txBody>
      </p:sp>
      <p:pic>
        <p:nvPicPr>
          <p:cNvPr id="103426" name="Picture 8" descr="V and C 1020"/>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rcRect/>
          <a:stretch>
            <a:fillRect/>
          </a:stretch>
        </p:blipFill>
        <p:spPr>
          <a:xfrm>
            <a:off x="500063" y="1627188"/>
            <a:ext cx="2714625" cy="5230812"/>
          </a:xfrm>
          <a:noFill/>
        </p:spPr>
      </p:pic>
      <p:sp>
        <p:nvSpPr>
          <p:cNvPr id="5" name="Rectangle 4"/>
          <p:cNvSpPr txBox="1">
            <a:spLocks noChangeArrowheads="1"/>
          </p:cNvSpPr>
          <p:nvPr/>
        </p:nvSpPr>
        <p:spPr bwMode="auto">
          <a:xfrm>
            <a:off x="4214813" y="285750"/>
            <a:ext cx="4729162" cy="1143000"/>
          </a:xfrm>
          <a:prstGeom prst="rect">
            <a:avLst/>
          </a:prstGeom>
          <a:noFill/>
          <a:ln w="9525">
            <a:noFill/>
            <a:miter lim="800000"/>
            <a:headEnd/>
            <a:tailEnd/>
          </a:ln>
        </p:spPr>
        <p:txBody>
          <a:bodyPr anchor="ctr"/>
          <a:lstStyle/>
          <a:p>
            <a:pPr algn="ctr">
              <a:defRPr/>
            </a:pPr>
            <a:r>
              <a:rPr lang="en-US" sz="3600" kern="0" dirty="0">
                <a:solidFill>
                  <a:schemeClr val="tx2"/>
                </a:solidFill>
                <a:latin typeface="+mj-lt"/>
                <a:ea typeface="+mj-ea"/>
                <a:cs typeface="+mj-cs"/>
              </a:rPr>
              <a:t>Cimabue: </a:t>
            </a:r>
            <a:r>
              <a:rPr lang="en-US" sz="3600" kern="0" dirty="0" err="1">
                <a:solidFill>
                  <a:schemeClr val="tx2"/>
                </a:solidFill>
                <a:latin typeface="+mj-lt"/>
                <a:ea typeface="+mj-ea"/>
                <a:cs typeface="+mj-cs"/>
              </a:rPr>
              <a:t>Madonnna</a:t>
            </a:r>
            <a:r>
              <a:rPr lang="en-US" sz="3600" kern="0" dirty="0">
                <a:solidFill>
                  <a:schemeClr val="tx2"/>
                </a:solidFill>
                <a:latin typeface="+mj-lt"/>
                <a:ea typeface="+mj-ea"/>
                <a:cs typeface="+mj-cs"/>
              </a:rPr>
              <a:t> Enthroned 1280</a:t>
            </a:r>
            <a:r>
              <a:rPr lang="en-US" sz="2800" dirty="0">
                <a:solidFill>
                  <a:srgbClr val="FF0000"/>
                </a:solidFill>
                <a:latin typeface="Century Gothic" pitchFamily="34" charset="0"/>
                <a:ea typeface="+mj-ea"/>
                <a:cs typeface="+mj-cs"/>
              </a:rPr>
              <a:t>12.3</a:t>
            </a:r>
            <a:endParaRPr lang="en-CA" sz="2800" dirty="0">
              <a:solidFill>
                <a:srgbClr val="FF0000"/>
              </a:solidFill>
              <a:latin typeface="Century Gothic" pitchFamily="34" charset="0"/>
              <a:ea typeface="+mj-ea"/>
              <a:cs typeface="+mj-cs"/>
            </a:endParaRPr>
          </a:p>
        </p:txBody>
      </p:sp>
      <p:pic>
        <p:nvPicPr>
          <p:cNvPr id="103428" name="Content Placeholder 4" descr="cimabue-MastaOfSantaTrinta-B.jp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08588" y="1425575"/>
            <a:ext cx="2863850" cy="521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17409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3" name="Content Placeholder 4" descr="cimabue-MastaOfSantaTrinta-B.jpe"/>
          <p:cNvPicPr>
            <a:picLocks noGrp="1" noChangeAspect="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1233488" y="1600200"/>
            <a:ext cx="2838450" cy="5168900"/>
          </a:xfrm>
        </p:spPr>
      </p:pic>
      <p:pic>
        <p:nvPicPr>
          <p:cNvPr id="105474" name="Content Placeholder 5" descr="giotto-OgnissantiMadonna-B.jpe"/>
          <p:cNvPicPr>
            <a:picLocks noGrp="1" noChangeAspect="1"/>
          </p:cNvPicPr>
          <p:nvPr>
            <p:ph sz="half" idx="2"/>
          </p:nvPr>
        </p:nvPicPr>
        <p:blipFill>
          <a:blip r:embed="rId4" cstate="email">
            <a:extLst>
              <a:ext uri="{28A0092B-C50C-407E-A947-70E740481C1C}">
                <a14:useLocalDpi xmlns:a14="http://schemas.microsoft.com/office/drawing/2010/main"/>
              </a:ext>
            </a:extLst>
          </a:blip>
          <a:srcRect/>
          <a:stretch>
            <a:fillRect/>
          </a:stretch>
        </p:blipFill>
        <p:spPr>
          <a:xfrm>
            <a:off x="4714875" y="1600200"/>
            <a:ext cx="3425825" cy="5262563"/>
          </a:xfrm>
        </p:spPr>
      </p:pic>
      <p:sp>
        <p:nvSpPr>
          <p:cNvPr id="7" name="Rectangle 4"/>
          <p:cNvSpPr txBox="1">
            <a:spLocks noChangeArrowheads="1"/>
          </p:cNvSpPr>
          <p:nvPr/>
        </p:nvSpPr>
        <p:spPr bwMode="auto">
          <a:xfrm>
            <a:off x="142875" y="142875"/>
            <a:ext cx="4729163" cy="1143000"/>
          </a:xfrm>
          <a:prstGeom prst="rect">
            <a:avLst/>
          </a:prstGeom>
          <a:noFill/>
          <a:ln w="9525">
            <a:noFill/>
            <a:miter lim="800000"/>
            <a:headEnd/>
            <a:tailEnd/>
          </a:ln>
        </p:spPr>
        <p:txBody>
          <a:bodyPr anchor="ctr"/>
          <a:lstStyle/>
          <a:p>
            <a:pPr algn="ctr">
              <a:defRPr/>
            </a:pPr>
            <a:r>
              <a:rPr lang="en-US" sz="3600" kern="0" dirty="0">
                <a:solidFill>
                  <a:schemeClr val="tx2"/>
                </a:solidFill>
                <a:latin typeface="+mj-lt"/>
                <a:ea typeface="+mj-ea"/>
                <a:cs typeface="+mj-cs"/>
              </a:rPr>
              <a:t>Cimabue: </a:t>
            </a:r>
            <a:r>
              <a:rPr lang="en-US" sz="3600" kern="0" dirty="0" err="1">
                <a:solidFill>
                  <a:schemeClr val="tx2"/>
                </a:solidFill>
                <a:latin typeface="+mj-lt"/>
                <a:ea typeface="+mj-ea"/>
                <a:cs typeface="+mj-cs"/>
              </a:rPr>
              <a:t>Madonnna</a:t>
            </a:r>
            <a:r>
              <a:rPr lang="en-US" sz="3600" kern="0" dirty="0">
                <a:solidFill>
                  <a:schemeClr val="tx2"/>
                </a:solidFill>
                <a:latin typeface="+mj-lt"/>
                <a:ea typeface="+mj-ea"/>
                <a:cs typeface="+mj-cs"/>
              </a:rPr>
              <a:t> Enthroned 1280</a:t>
            </a:r>
            <a:r>
              <a:rPr lang="en-US" sz="2800" dirty="0">
                <a:solidFill>
                  <a:srgbClr val="FF0000"/>
                </a:solidFill>
                <a:latin typeface="Century Gothic" pitchFamily="34" charset="0"/>
                <a:ea typeface="+mj-ea"/>
                <a:cs typeface="+mj-cs"/>
              </a:rPr>
              <a:t>12.3</a:t>
            </a:r>
            <a:endParaRPr lang="en-CA" sz="2800" dirty="0">
              <a:solidFill>
                <a:srgbClr val="FF0000"/>
              </a:solidFill>
              <a:latin typeface="Century Gothic" pitchFamily="34" charset="0"/>
              <a:ea typeface="+mj-ea"/>
              <a:cs typeface="+mj-cs"/>
            </a:endParaRPr>
          </a:p>
        </p:txBody>
      </p:sp>
      <p:sp>
        <p:nvSpPr>
          <p:cNvPr id="8" name="Rectangle 4"/>
          <p:cNvSpPr txBox="1">
            <a:spLocks noChangeArrowheads="1"/>
          </p:cNvSpPr>
          <p:nvPr/>
        </p:nvSpPr>
        <p:spPr bwMode="auto">
          <a:xfrm>
            <a:off x="4214813" y="285750"/>
            <a:ext cx="4729162" cy="1143000"/>
          </a:xfrm>
          <a:prstGeom prst="rect">
            <a:avLst/>
          </a:prstGeom>
          <a:noFill/>
          <a:ln w="9525">
            <a:noFill/>
            <a:miter lim="800000"/>
            <a:headEnd/>
            <a:tailEnd/>
          </a:ln>
        </p:spPr>
        <p:txBody>
          <a:bodyPr anchor="ctr"/>
          <a:lstStyle/>
          <a:p>
            <a:pPr algn="ctr">
              <a:defRPr/>
            </a:pPr>
            <a:r>
              <a:rPr lang="en-US" sz="3600" kern="0" dirty="0">
                <a:solidFill>
                  <a:schemeClr val="tx2"/>
                </a:solidFill>
                <a:latin typeface="+mj-lt"/>
                <a:ea typeface="+mj-ea"/>
                <a:cs typeface="+mj-cs"/>
              </a:rPr>
              <a:t>Giotto: </a:t>
            </a:r>
            <a:r>
              <a:rPr lang="en-US" sz="3600" kern="0" dirty="0" err="1">
                <a:solidFill>
                  <a:schemeClr val="tx2"/>
                </a:solidFill>
                <a:latin typeface="+mj-lt"/>
                <a:ea typeface="+mj-ea"/>
                <a:cs typeface="+mj-cs"/>
              </a:rPr>
              <a:t>Madonnna</a:t>
            </a:r>
            <a:r>
              <a:rPr lang="en-US" sz="3600" kern="0" dirty="0">
                <a:solidFill>
                  <a:schemeClr val="tx2"/>
                </a:solidFill>
                <a:latin typeface="+mj-lt"/>
                <a:ea typeface="+mj-ea"/>
                <a:cs typeface="+mj-cs"/>
              </a:rPr>
              <a:t> Enthroned 1310</a:t>
            </a:r>
            <a:r>
              <a:rPr lang="en-US" sz="2800" dirty="0">
                <a:solidFill>
                  <a:srgbClr val="FF0000"/>
                </a:solidFill>
                <a:latin typeface="Century Gothic" pitchFamily="34" charset="0"/>
                <a:ea typeface="+mj-ea"/>
                <a:cs typeface="+mj-cs"/>
              </a:rPr>
              <a:t>12.4</a:t>
            </a:r>
            <a:endParaRPr lang="en-CA" sz="2800" dirty="0">
              <a:solidFill>
                <a:srgbClr val="FF0000"/>
              </a:solidFill>
              <a:latin typeface="Century Gothic" pitchFamily="34" charset="0"/>
              <a:ea typeface="+mj-ea"/>
              <a:cs typeface="+mj-cs"/>
            </a:endParaRPr>
          </a:p>
        </p:txBody>
      </p:sp>
    </p:spTree>
    <p:extLst>
      <p:ext uri="{BB962C8B-B14F-4D97-AF65-F5344CB8AC3E}">
        <p14:creationId xmlns:p14="http://schemas.microsoft.com/office/powerpoint/2010/main" val="2877262403"/>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ChangeArrowheads="1"/>
          </p:cNvSpPr>
          <p:nvPr>
            <p:ph type="title"/>
          </p:nvPr>
        </p:nvSpPr>
        <p:spPr>
          <a:xfrm>
            <a:off x="3000375" y="1500188"/>
            <a:ext cx="4786313" cy="1425575"/>
          </a:xfrm>
        </p:spPr>
        <p:txBody>
          <a:bodyPr>
            <a:normAutofit fontScale="90000"/>
          </a:bodyPr>
          <a:lstStyle/>
          <a:p>
            <a:pPr algn="l" eaLnBrk="1" hangingPunct="1"/>
            <a:r>
              <a:rPr lang="en-US" sz="3200">
                <a:latin typeface="Garamond" charset="0"/>
              </a:rPr>
              <a:t>St-Étienne, </a:t>
            </a:r>
            <a:br>
              <a:rPr lang="en-US" sz="3200">
                <a:latin typeface="Garamond" charset="0"/>
              </a:rPr>
            </a:br>
            <a:r>
              <a:rPr lang="en-US" sz="3200">
                <a:latin typeface="Garamond" charset="0"/>
              </a:rPr>
              <a:t>Caen 1067-1087 </a:t>
            </a:r>
            <a:br>
              <a:rPr lang="en-US" sz="3200">
                <a:latin typeface="Garamond" charset="0"/>
              </a:rPr>
            </a:br>
            <a:r>
              <a:rPr lang="en-US" sz="2800">
                <a:solidFill>
                  <a:srgbClr val="FF0000"/>
                </a:solidFill>
                <a:latin typeface="Century Gothic" charset="0"/>
              </a:rPr>
              <a:t>10.39-.41</a:t>
            </a:r>
            <a:endParaRPr lang="en-CA" sz="2800">
              <a:solidFill>
                <a:srgbClr val="FF0000"/>
              </a:solidFill>
              <a:latin typeface="Century Gothic" charset="0"/>
            </a:endParaRPr>
          </a:p>
        </p:txBody>
      </p:sp>
      <p:pic>
        <p:nvPicPr>
          <p:cNvPr id="68610" name="Picture 3" descr="StEtienneFAcade2a"/>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179388" y="190500"/>
            <a:ext cx="2678112" cy="6667500"/>
          </a:xfrm>
          <a:noFill/>
        </p:spPr>
      </p:pic>
      <p:sp>
        <p:nvSpPr>
          <p:cNvPr id="7" name="Rectangle 2"/>
          <p:cNvSpPr txBox="1">
            <a:spLocks noChangeArrowheads="1"/>
          </p:cNvSpPr>
          <p:nvPr/>
        </p:nvSpPr>
        <p:spPr bwMode="auto">
          <a:xfrm>
            <a:off x="7143750" y="4143375"/>
            <a:ext cx="2286000" cy="1214438"/>
          </a:xfrm>
          <a:prstGeom prst="rect">
            <a:avLst/>
          </a:prstGeom>
          <a:noFill/>
          <a:ln w="9525">
            <a:noFill/>
            <a:miter lim="800000"/>
            <a:headEnd/>
            <a:tailEnd/>
          </a:ln>
        </p:spPr>
        <p:txBody>
          <a:bodyPr anchor="ctr"/>
          <a:lstStyle/>
          <a:p>
            <a:pPr>
              <a:defRPr/>
            </a:pPr>
            <a:r>
              <a:rPr lang="en-US" sz="3200" kern="0" dirty="0">
                <a:solidFill>
                  <a:schemeClr val="tx2"/>
                </a:solidFill>
                <a:latin typeface="+mj-lt"/>
                <a:ea typeface="+mj-ea"/>
                <a:cs typeface="+mj-cs"/>
              </a:rPr>
              <a:t>Pisa Cathedral 1053-1272 </a:t>
            </a:r>
            <a:r>
              <a:rPr lang="en-US" sz="2400" dirty="0">
                <a:solidFill>
                  <a:srgbClr val="FF0000"/>
                </a:solidFill>
                <a:latin typeface="Century Gothic" pitchFamily="34" charset="0"/>
                <a:ea typeface="+mj-ea"/>
                <a:cs typeface="+mj-cs"/>
              </a:rPr>
              <a:t>10.31</a:t>
            </a:r>
            <a:endParaRPr lang="en-CA" sz="2400" dirty="0">
              <a:solidFill>
                <a:srgbClr val="FF0000"/>
              </a:solidFill>
              <a:latin typeface="Century Gothic" pitchFamily="34" charset="0"/>
              <a:ea typeface="+mj-ea"/>
              <a:cs typeface="+mj-cs"/>
            </a:endParaRPr>
          </a:p>
        </p:txBody>
      </p:sp>
      <p:pic>
        <p:nvPicPr>
          <p:cNvPr id="68612" name="Picture 6" descr="pisaCath-complexVw-B"/>
          <p:cNvPicPr>
            <a:picLocks noGrp="1" noChangeAspect="1" noChangeArrowheads="1"/>
          </p:cNvPicPr>
          <p:nvPr>
            <p:ph sz="half" idx="2"/>
          </p:nvPr>
        </p:nvPicPr>
        <p:blipFill>
          <a:blip r:embed="rId4" cstate="email">
            <a:extLst>
              <a:ext uri="{28A0092B-C50C-407E-A947-70E740481C1C}">
                <a14:useLocalDpi xmlns:a14="http://schemas.microsoft.com/office/drawing/2010/main"/>
              </a:ext>
            </a:extLst>
          </a:blip>
          <a:srcRect/>
          <a:stretch>
            <a:fillRect/>
          </a:stretch>
        </p:blipFill>
        <p:spPr>
          <a:xfrm>
            <a:off x="3071813" y="3786188"/>
            <a:ext cx="4049712" cy="3071812"/>
          </a:xfrm>
          <a:noFill/>
        </p:spPr>
      </p:pic>
    </p:spTree>
    <p:extLst>
      <p:ext uri="{BB962C8B-B14F-4D97-AF65-F5344CB8AC3E}">
        <p14:creationId xmlns:p14="http://schemas.microsoft.com/office/powerpoint/2010/main" val="479396399"/>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Rectangle 4"/>
          <p:cNvSpPr>
            <a:spLocks noGrp="1" noChangeArrowheads="1"/>
          </p:cNvSpPr>
          <p:nvPr>
            <p:ph type="title"/>
          </p:nvPr>
        </p:nvSpPr>
        <p:spPr>
          <a:xfrm>
            <a:off x="142875" y="357188"/>
            <a:ext cx="4286250" cy="1582737"/>
          </a:xfrm>
        </p:spPr>
        <p:txBody>
          <a:bodyPr/>
          <a:lstStyle/>
          <a:p>
            <a:pPr eaLnBrk="1" hangingPunct="1">
              <a:defRPr/>
            </a:pPr>
            <a:r>
              <a:rPr lang="en-US" sz="3200" dirty="0" smtClean="0">
                <a:ea typeface="+mj-ea"/>
                <a:cs typeface="+mj-cs"/>
              </a:rPr>
              <a:t>Siena Cathedral 1284</a:t>
            </a:r>
            <a:r>
              <a:rPr lang="en-US" sz="2400" kern="1200" dirty="0" smtClean="0">
                <a:solidFill>
                  <a:srgbClr val="FF0000"/>
                </a:solidFill>
                <a:latin typeface="Century Gothic" pitchFamily="34" charset="0"/>
                <a:ea typeface="+mj-ea"/>
                <a:cs typeface="+mj-cs"/>
              </a:rPr>
              <a:t>11.49</a:t>
            </a:r>
            <a:endParaRPr lang="en-CA" sz="2000" kern="1200" dirty="0" smtClean="0">
              <a:solidFill>
                <a:srgbClr val="FF0000"/>
              </a:solidFill>
              <a:latin typeface="Century Gothic" pitchFamily="34" charset="0"/>
              <a:ea typeface="+mj-ea"/>
              <a:cs typeface="+mj-cs"/>
            </a:endParaRPr>
          </a:p>
        </p:txBody>
      </p:sp>
      <p:pic>
        <p:nvPicPr>
          <p:cNvPr id="72706" name="Picture 6" descr="Siena Cathedral"/>
          <p:cNvPicPr>
            <a:picLocks noGrp="1" noChangeAspect="1" noChangeArrowheads="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214313" y="1641475"/>
            <a:ext cx="4929187" cy="5216525"/>
          </a:xfrm>
          <a:noFill/>
        </p:spPr>
      </p:pic>
      <p:pic>
        <p:nvPicPr>
          <p:cNvPr id="72707" name="Picture 2" descr="reims-notDamWfrnt-B"/>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72125" y="1643063"/>
            <a:ext cx="3249613" cy="521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8" name="TextBox 6"/>
          <p:cNvSpPr txBox="1">
            <a:spLocks noChangeArrowheads="1"/>
          </p:cNvSpPr>
          <p:nvPr/>
        </p:nvSpPr>
        <p:spPr bwMode="auto">
          <a:xfrm>
            <a:off x="5929313" y="857250"/>
            <a:ext cx="290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3200">
                <a:latin typeface="Garamond" charset="0"/>
              </a:rPr>
              <a:t>Reims 1211 </a:t>
            </a:r>
            <a:r>
              <a:rPr lang="en-US">
                <a:solidFill>
                  <a:srgbClr val="FF0000"/>
                </a:solidFill>
                <a:latin typeface="Century Gothic" charset="0"/>
              </a:rPr>
              <a:t>11.32</a:t>
            </a:r>
            <a:endParaRPr lang="en-US" sz="3200"/>
          </a:p>
        </p:txBody>
      </p:sp>
    </p:spTree>
    <p:extLst>
      <p:ext uri="{BB962C8B-B14F-4D97-AF65-F5344CB8AC3E}">
        <p14:creationId xmlns:p14="http://schemas.microsoft.com/office/powerpoint/2010/main" val="2014919890"/>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the last 2 classes</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8729083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4" descr="Palazzo Rucellai,Florence - exterior, Alberti, 1446 - 1450 A"/>
          <p:cNvPicPr>
            <a:picLocks noGrp="1" noChangeAspect="1" noChangeArrowheads="1"/>
          </p:cNvPicPr>
          <p:nvPr>
            <p:ph type="body" idx="1"/>
          </p:nvPr>
        </p:nvPicPr>
        <p:blipFill>
          <a:blip r:embed="rId3" cstate="email">
            <a:extLst>
              <a:ext uri="{28A0092B-C50C-407E-A947-70E740481C1C}">
                <a14:useLocalDpi xmlns:a14="http://schemas.microsoft.com/office/drawing/2010/main"/>
              </a:ext>
            </a:extLst>
          </a:blip>
          <a:srcRect/>
          <a:stretch>
            <a:fillRect/>
          </a:stretch>
        </p:blipFill>
        <p:spPr>
          <a:xfrm>
            <a:off x="4714875" y="1384300"/>
            <a:ext cx="3917950" cy="5473700"/>
          </a:xfrm>
          <a:noFill/>
        </p:spPr>
      </p:pic>
      <p:pic>
        <p:nvPicPr>
          <p:cNvPr id="79875" name="Picture 5" descr="LX00057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92113" y="1428750"/>
            <a:ext cx="3927475" cy="5286375"/>
          </a:xfrm>
          <a:prstGeom prst="rect">
            <a:avLst/>
          </a:prstGeom>
          <a:noFill/>
          <a:ln w="9525">
            <a:noFill/>
            <a:miter lim="800000"/>
            <a:headEnd/>
            <a:tailEnd/>
          </a:ln>
        </p:spPr>
      </p:pic>
      <p:sp>
        <p:nvSpPr>
          <p:cNvPr id="6" name="Rectangle 2"/>
          <p:cNvSpPr>
            <a:spLocks noGrp="1" noChangeArrowheads="1"/>
          </p:cNvSpPr>
          <p:nvPr>
            <p:ph type="title"/>
          </p:nvPr>
        </p:nvSpPr>
        <p:spPr>
          <a:xfrm>
            <a:off x="0" y="285750"/>
            <a:ext cx="4714875" cy="1125538"/>
          </a:xfrm>
        </p:spPr>
        <p:txBody>
          <a:bodyPr/>
          <a:lstStyle/>
          <a:p>
            <a:pPr algn="l" eaLnBrk="1" hangingPunct="1">
              <a:defRPr/>
            </a:pPr>
            <a:r>
              <a:rPr lang="en-US" sz="3600" dirty="0" err="1" smtClean="0"/>
              <a:t>Colosseum</a:t>
            </a:r>
            <a:r>
              <a:rPr lang="en-US" sz="3600" dirty="0" smtClean="0"/>
              <a:t> A.D. 72-80</a:t>
            </a:r>
            <a:r>
              <a:rPr lang="en-US" sz="4400" dirty="0" smtClean="0"/>
              <a:t/>
            </a:r>
            <a:br>
              <a:rPr lang="en-US" sz="4400" dirty="0" smtClean="0"/>
            </a:br>
            <a:r>
              <a:rPr lang="en-US" sz="2400" kern="1200" dirty="0" smtClean="0">
                <a:solidFill>
                  <a:srgbClr val="FF0000"/>
                </a:solidFill>
                <a:latin typeface="Century Gothic" pitchFamily="34" charset="0"/>
              </a:rPr>
              <a:t>7.18 - .19</a:t>
            </a:r>
            <a:endParaRPr lang="en-CA" sz="2800" kern="1200" dirty="0" smtClean="0">
              <a:solidFill>
                <a:srgbClr val="FF0000"/>
              </a:solidFill>
              <a:latin typeface="Century Gothic" pitchFamily="34" charset="0"/>
            </a:endParaRPr>
          </a:p>
        </p:txBody>
      </p:sp>
      <p:sp>
        <p:nvSpPr>
          <p:cNvPr id="7" name="Rectangle 2"/>
          <p:cNvSpPr txBox="1">
            <a:spLocks noChangeArrowheads="1"/>
          </p:cNvSpPr>
          <p:nvPr/>
        </p:nvSpPr>
        <p:spPr bwMode="auto">
          <a:xfrm>
            <a:off x="5000625" y="357188"/>
            <a:ext cx="3857625" cy="714375"/>
          </a:xfrm>
          <a:prstGeom prst="rect">
            <a:avLst/>
          </a:prstGeom>
          <a:noFill/>
          <a:ln w="9525">
            <a:noFill/>
            <a:miter lim="800000"/>
            <a:headEnd/>
            <a:tailEnd/>
          </a:ln>
        </p:spPr>
        <p:txBody>
          <a:bodyPr anchor="ctr"/>
          <a:lstStyle/>
          <a:p>
            <a:pPr algn="r">
              <a:defRPr/>
            </a:pPr>
            <a:r>
              <a:rPr lang="en-US" sz="3600" dirty="0" err="1">
                <a:latin typeface="Garamond" pitchFamily="18" charset="0"/>
                <a:ea typeface="+mj-ea"/>
                <a:cs typeface="+mj-cs"/>
              </a:rPr>
              <a:t>Alberti: Palazzo</a:t>
            </a:r>
          </a:p>
          <a:p>
            <a:pPr algn="r">
              <a:defRPr/>
            </a:pPr>
            <a:r>
              <a:rPr lang="en-US" sz="3600" dirty="0" err="1">
                <a:latin typeface="Garamond" pitchFamily="18" charset="0"/>
                <a:ea typeface="+mj-ea"/>
                <a:cs typeface="+mj-cs"/>
              </a:rPr>
              <a:t>Rucellai, 1446 </a:t>
            </a:r>
            <a:r>
              <a:rPr lang="en-US" sz="2000" dirty="0">
                <a:solidFill>
                  <a:srgbClr val="FF0000"/>
                </a:solidFill>
                <a:latin typeface="Century Gothic" pitchFamily="34" charset="0"/>
                <a:ea typeface="+mj-ea"/>
                <a:cs typeface="+mj-cs"/>
              </a:rPr>
              <a:t>13.30</a:t>
            </a:r>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normAutofit fontScale="90000"/>
          </a:bodyPr>
          <a:lstStyle/>
          <a:p>
            <a:pPr eaLnBrk="1" hangingPunct="1">
              <a:defRPr/>
            </a:pPr>
            <a:r>
              <a:rPr lang="en-US" sz="4400" dirty="0" err="1" smtClean="0"/>
              <a:t>Alberti</a:t>
            </a:r>
            <a:r>
              <a:rPr lang="en-US" sz="4400" dirty="0" smtClean="0"/>
              <a:t>: </a:t>
            </a:r>
            <a:r>
              <a:rPr lang="en-US" sz="4400" dirty="0" err="1" smtClean="0"/>
              <a:t>Tempio</a:t>
            </a:r>
            <a:r>
              <a:rPr lang="en-US" sz="4400" dirty="0" smtClean="0"/>
              <a:t> </a:t>
            </a:r>
            <a:r>
              <a:rPr lang="en-US" sz="4400" dirty="0" err="1" smtClean="0"/>
              <a:t>Malatestiano</a:t>
            </a:r>
            <a:r>
              <a:rPr lang="en-US" sz="4400" dirty="0" smtClean="0"/>
              <a:t>, Rimini, 1450 </a:t>
            </a:r>
            <a:r>
              <a:rPr lang="en-US" sz="2800" kern="1200" dirty="0" smtClean="0">
                <a:solidFill>
                  <a:srgbClr val="FF0000"/>
                </a:solidFill>
                <a:latin typeface="Century Gothic" pitchFamily="34" charset="0"/>
              </a:rPr>
              <a:t>13.31. &amp; .32</a:t>
            </a:r>
            <a:endParaRPr lang="en-CA" sz="2800" kern="1200" dirty="0" smtClean="0">
              <a:solidFill>
                <a:srgbClr val="FF0000"/>
              </a:solidFill>
              <a:latin typeface="Century Gothic" pitchFamily="34" charset="0"/>
            </a:endParaRPr>
          </a:p>
        </p:txBody>
      </p:sp>
      <p:pic>
        <p:nvPicPr>
          <p:cNvPr id="80899" name="Picture 6" descr="AlbertiMalatestiano3"/>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0" y="1752600"/>
            <a:ext cx="5486399" cy="4427546"/>
          </a:xfrm>
          <a:noFill/>
        </p:spPr>
      </p:pic>
      <p:pic>
        <p:nvPicPr>
          <p:cNvPr id="80900" name="Picture 7" descr="AlbertiMalatestiano2"/>
          <p:cNvPicPr>
            <a:picLocks noGrp="1" noChangeAspect="1" noChangeArrowheads="1"/>
          </p:cNvPicPr>
          <p:nvPr>
            <p:ph sz="half" idx="2"/>
          </p:nvPr>
        </p:nvPicPr>
        <p:blipFill>
          <a:blip r:embed="rId4" cstate="email">
            <a:extLst>
              <a:ext uri="{28A0092B-C50C-407E-A947-70E740481C1C}">
                <a14:useLocalDpi xmlns:a14="http://schemas.microsoft.com/office/drawing/2010/main"/>
              </a:ext>
            </a:extLst>
          </a:blip>
          <a:srcRect/>
          <a:stretch>
            <a:fillRect/>
          </a:stretch>
        </p:blipFill>
        <p:spPr>
          <a:xfrm>
            <a:off x="6400800" y="990600"/>
            <a:ext cx="2515267" cy="2362200"/>
          </a:xfrm>
          <a:noFill/>
        </p:spPr>
      </p:pic>
      <p:pic>
        <p:nvPicPr>
          <p:cNvPr id="3" name="Picture 2" descr="PantheonExterior.jpg"/>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525059" y="3581400"/>
            <a:ext cx="3466541" cy="2940573"/>
          </a:xfrm>
          <a:prstGeom prst="rect">
            <a:avLst/>
          </a:prstGeom>
        </p:spPr>
      </p:pic>
      <p:sp>
        <p:nvSpPr>
          <p:cNvPr id="4" name="TextBox 3"/>
          <p:cNvSpPr txBox="1"/>
          <p:nvPr/>
        </p:nvSpPr>
        <p:spPr>
          <a:xfrm>
            <a:off x="2743200" y="6334780"/>
            <a:ext cx="2690485" cy="523220"/>
          </a:xfrm>
          <a:prstGeom prst="rect">
            <a:avLst/>
          </a:prstGeom>
          <a:noFill/>
        </p:spPr>
        <p:txBody>
          <a:bodyPr wrap="none" rtlCol="0">
            <a:spAutoFit/>
          </a:bodyPr>
          <a:lstStyle/>
          <a:p>
            <a:r>
              <a:rPr lang="en-US" sz="2800" dirty="0" smtClean="0">
                <a:latin typeface="Garamond"/>
                <a:cs typeface="Garamond"/>
              </a:rPr>
              <a:t>Pantheon 125 </a:t>
            </a:r>
            <a:r>
              <a:rPr lang="en-US" sz="2000" dirty="0" smtClean="0">
                <a:solidFill>
                  <a:srgbClr val="FF0000"/>
                </a:solidFill>
                <a:latin typeface="Century Gothic"/>
                <a:cs typeface="Century Gothic"/>
              </a:rPr>
              <a:t>7.26</a:t>
            </a:r>
            <a:endParaRPr lang="en-US" sz="2000" dirty="0">
              <a:solidFill>
                <a:srgbClr val="FF0000"/>
              </a:solidFill>
              <a:latin typeface="Century Gothic"/>
              <a:cs typeface="Century Gothic"/>
            </a:endParaRPr>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5" descr="ArchConstantine3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439" y="4267200"/>
            <a:ext cx="3417926" cy="2600324"/>
          </a:xfrm>
          <a:prstGeom prst="rect">
            <a:avLst/>
          </a:prstGeom>
          <a:noFill/>
          <a:ln w="9525">
            <a:noFill/>
            <a:miter lim="800000"/>
            <a:headEnd/>
            <a:tailEnd/>
          </a:ln>
        </p:spPr>
      </p:pic>
      <p:sp>
        <p:nvSpPr>
          <p:cNvPr id="4" name="Rectangle 2"/>
          <p:cNvSpPr txBox="1">
            <a:spLocks noChangeArrowheads="1"/>
          </p:cNvSpPr>
          <p:nvPr/>
        </p:nvSpPr>
        <p:spPr>
          <a:xfrm>
            <a:off x="0" y="2514600"/>
            <a:ext cx="4786313" cy="792162"/>
          </a:xfrm>
          <a:prstGeom prst="rect">
            <a:avLst/>
          </a:prstGeom>
        </p:spPr>
        <p:txBody>
          <a:bodyPr/>
          <a:lstStyle/>
          <a:p>
            <a:pPr>
              <a:defRPr/>
            </a:pPr>
            <a:r>
              <a:rPr lang="en-US" sz="3600" kern="0" dirty="0">
                <a:solidFill>
                  <a:schemeClr val="tx2"/>
                </a:solidFill>
                <a:latin typeface="Garamond" pitchFamily="18" charset="0"/>
                <a:ea typeface="+mj-ea"/>
                <a:cs typeface="+mj-cs"/>
              </a:rPr>
              <a:t>Arch of Constantine </a:t>
            </a:r>
          </a:p>
          <a:p>
            <a:pPr>
              <a:defRPr/>
            </a:pPr>
            <a:r>
              <a:rPr lang="en-US" sz="3600" kern="0" dirty="0">
                <a:solidFill>
                  <a:schemeClr val="tx2"/>
                </a:solidFill>
                <a:latin typeface="Garamond" pitchFamily="18" charset="0"/>
                <a:ea typeface="+mj-ea"/>
                <a:cs typeface="+mj-cs"/>
              </a:rPr>
              <a:t>313</a:t>
            </a:r>
            <a:r>
              <a:rPr lang="en-US" sz="4400" kern="0" dirty="0">
                <a:solidFill>
                  <a:schemeClr val="tx2"/>
                </a:solidFill>
                <a:latin typeface="+mj-lt"/>
                <a:ea typeface="+mj-ea"/>
                <a:cs typeface="+mj-cs"/>
              </a:rPr>
              <a:t/>
            </a:r>
            <a:br>
              <a:rPr lang="en-US" sz="4400" kern="0" dirty="0">
                <a:solidFill>
                  <a:schemeClr val="tx2"/>
                </a:solidFill>
                <a:latin typeface="+mj-lt"/>
                <a:ea typeface="+mj-ea"/>
                <a:cs typeface="+mj-cs"/>
              </a:rPr>
            </a:br>
            <a:r>
              <a:rPr lang="en-US" sz="2800" dirty="0">
                <a:solidFill>
                  <a:srgbClr val="FF0000"/>
                </a:solidFill>
                <a:latin typeface="Century Gothic" pitchFamily="34" charset="0"/>
                <a:ea typeface="+mj-ea"/>
                <a:cs typeface="+mj-cs"/>
              </a:rPr>
              <a:t>7.39 &amp; .40</a:t>
            </a:r>
          </a:p>
        </p:txBody>
      </p:sp>
      <p:sp>
        <p:nvSpPr>
          <p:cNvPr id="5" name="Rectangle 2"/>
          <p:cNvSpPr txBox="1">
            <a:spLocks noChangeArrowheads="1"/>
          </p:cNvSpPr>
          <p:nvPr/>
        </p:nvSpPr>
        <p:spPr>
          <a:xfrm>
            <a:off x="7239000" y="3429000"/>
            <a:ext cx="1905000" cy="1196975"/>
          </a:xfrm>
          <a:prstGeom prst="rect">
            <a:avLst/>
          </a:prstGeom>
        </p:spPr>
        <p:txBody>
          <a:bodyPr/>
          <a:lstStyle/>
          <a:p>
            <a:pPr>
              <a:defRPr/>
            </a:pPr>
            <a:r>
              <a:rPr lang="en-US" sz="3600" kern="0" dirty="0" smtClean="0">
                <a:solidFill>
                  <a:schemeClr val="tx2"/>
                </a:solidFill>
                <a:latin typeface="Garamond" pitchFamily="18" charset="0"/>
                <a:ea typeface="+mj-ea"/>
                <a:cs typeface="+mj-cs"/>
              </a:rPr>
              <a:t> </a:t>
            </a:r>
            <a:r>
              <a:rPr lang="en-US" sz="3600" kern="0" dirty="0" err="1">
                <a:solidFill>
                  <a:schemeClr val="tx2"/>
                </a:solidFill>
                <a:latin typeface="Garamond" pitchFamily="18" charset="0"/>
                <a:ea typeface="+mj-ea"/>
                <a:cs typeface="+mj-cs"/>
              </a:rPr>
              <a:t>Sant</a:t>
            </a:r>
            <a:r>
              <a:rPr lang="en-US" sz="3600" kern="0" dirty="0" smtClean="0">
                <a:solidFill>
                  <a:schemeClr val="tx2"/>
                </a:solidFill>
                <a:latin typeface="Garamond" pitchFamily="18" charset="0"/>
                <a:ea typeface="+mj-ea"/>
                <a:cs typeface="+mj-cs"/>
              </a:rPr>
              <a:t>’</a:t>
            </a:r>
          </a:p>
          <a:p>
            <a:pPr>
              <a:defRPr/>
            </a:pPr>
            <a:r>
              <a:rPr lang="en-US" sz="3600" kern="0" dirty="0" smtClean="0">
                <a:solidFill>
                  <a:schemeClr val="tx2"/>
                </a:solidFill>
                <a:latin typeface="Garamond" pitchFamily="18" charset="0"/>
                <a:ea typeface="+mj-ea"/>
                <a:cs typeface="+mj-cs"/>
              </a:rPr>
              <a:t>Andrea</a:t>
            </a:r>
            <a:r>
              <a:rPr lang="en-US" sz="3600" kern="0" dirty="0">
                <a:solidFill>
                  <a:schemeClr val="tx2"/>
                </a:solidFill>
                <a:latin typeface="Garamond" pitchFamily="18" charset="0"/>
                <a:ea typeface="+mj-ea"/>
                <a:cs typeface="+mj-cs"/>
              </a:rPr>
              <a:t>, </a:t>
            </a:r>
            <a:endParaRPr lang="en-US" sz="3600" kern="0" dirty="0" smtClean="0">
              <a:solidFill>
                <a:schemeClr val="tx2"/>
              </a:solidFill>
              <a:latin typeface="Garamond" pitchFamily="18" charset="0"/>
              <a:ea typeface="+mj-ea"/>
              <a:cs typeface="+mj-cs"/>
            </a:endParaRPr>
          </a:p>
          <a:p>
            <a:pPr>
              <a:defRPr/>
            </a:pPr>
            <a:r>
              <a:rPr lang="en-US" sz="3600" kern="0" dirty="0" smtClean="0">
                <a:solidFill>
                  <a:schemeClr val="tx2"/>
                </a:solidFill>
                <a:latin typeface="Garamond" pitchFamily="18" charset="0"/>
                <a:ea typeface="+mj-ea"/>
                <a:cs typeface="+mj-cs"/>
              </a:rPr>
              <a:t>1470 </a:t>
            </a:r>
          </a:p>
          <a:p>
            <a:pPr>
              <a:defRPr/>
            </a:pPr>
            <a:r>
              <a:rPr lang="en-US" sz="2800" dirty="0" smtClean="0">
                <a:solidFill>
                  <a:srgbClr val="FF0000"/>
                </a:solidFill>
                <a:latin typeface="Century Gothic" pitchFamily="34" charset="0"/>
                <a:ea typeface="+mj-ea"/>
                <a:cs typeface="+mj-cs"/>
              </a:rPr>
              <a:t>13.33 </a:t>
            </a:r>
            <a:r>
              <a:rPr lang="en-US" sz="2800" dirty="0">
                <a:solidFill>
                  <a:srgbClr val="FF0000"/>
                </a:solidFill>
                <a:latin typeface="Century Gothic" pitchFamily="34" charset="0"/>
                <a:ea typeface="+mj-ea"/>
                <a:cs typeface="+mj-cs"/>
              </a:rPr>
              <a:t>-.35</a:t>
            </a:r>
          </a:p>
        </p:txBody>
      </p:sp>
      <p:pic>
        <p:nvPicPr>
          <p:cNvPr id="6" name="Picture 6" descr="Portunus"/>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a:xfrm>
            <a:off x="4876800" y="228600"/>
            <a:ext cx="4267200" cy="3200400"/>
          </a:xfrm>
          <a:prstGeom prst="rect">
            <a:avLst/>
          </a:prstGeom>
          <a:noFill/>
        </p:spPr>
      </p:pic>
      <p:pic>
        <p:nvPicPr>
          <p:cNvPr id="82946" name="Picture 4" descr="Sant'Andrea, Mantua - facade - Alberti - 1470-1493 AD"/>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86200" y="3581400"/>
            <a:ext cx="3107805" cy="3429000"/>
          </a:xfrm>
          <a:prstGeom prst="rect">
            <a:avLst/>
          </a:prstGeom>
          <a:noFill/>
          <a:ln w="9525">
            <a:noFill/>
            <a:miter lim="800000"/>
            <a:headEnd/>
            <a:tailEnd/>
          </a:ln>
        </p:spPr>
      </p:pic>
      <p:sp>
        <p:nvSpPr>
          <p:cNvPr id="7" name="Rectangle 4"/>
          <p:cNvSpPr txBox="1">
            <a:spLocks noChangeArrowheads="1"/>
          </p:cNvSpPr>
          <p:nvPr/>
        </p:nvSpPr>
        <p:spPr>
          <a:xfrm>
            <a:off x="0" y="274638"/>
            <a:ext cx="4648200" cy="56356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chemeClr val="tx1"/>
                </a:solidFill>
                <a:effectLst/>
                <a:uLnTx/>
                <a:uFillTx/>
                <a:latin typeface="Garamond" pitchFamily="18" charset="0"/>
                <a:ea typeface="+mj-ea"/>
                <a:cs typeface="+mj-cs"/>
              </a:rPr>
              <a:t>Temple of </a:t>
            </a:r>
            <a:r>
              <a:rPr kumimoji="0" lang="en-US" sz="3600" b="0" i="0" u="none" strike="noStrike" kern="1200" cap="none" spc="0" normalizeH="0" baseline="0" noProof="0" dirty="0" err="1" smtClean="0">
                <a:ln>
                  <a:noFill/>
                </a:ln>
                <a:solidFill>
                  <a:schemeClr val="tx1"/>
                </a:solidFill>
                <a:effectLst/>
                <a:uLnTx/>
                <a:uFillTx/>
                <a:latin typeface="Garamond" pitchFamily="18" charset="0"/>
                <a:ea typeface="+mj-ea"/>
                <a:cs typeface="+mj-cs"/>
              </a:rPr>
              <a:t>Portunus</a:t>
            </a:r>
            <a:r>
              <a:rPr kumimoji="0" lang="en-US" sz="3600" b="0" i="0" u="none" strike="noStrike" kern="1200" cap="none" spc="0" normalizeH="0" baseline="0" noProof="0" dirty="0" smtClean="0">
                <a:ln>
                  <a:noFill/>
                </a:ln>
                <a:solidFill>
                  <a:schemeClr val="tx1"/>
                </a:solidFill>
                <a:effectLst/>
                <a:uLnTx/>
                <a:uFillTx/>
                <a:latin typeface="Garamond" pitchFamily="18" charset="0"/>
                <a:ea typeface="+mj-ea"/>
                <a:cs typeface="+mj-cs"/>
              </a:rPr>
              <a:t>, </a:t>
            </a:r>
          </a:p>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chemeClr val="tx1"/>
                </a:solidFill>
                <a:effectLst/>
                <a:uLnTx/>
                <a:uFillTx/>
                <a:latin typeface="Garamond" pitchFamily="18" charset="0"/>
                <a:ea typeface="+mj-ea"/>
                <a:cs typeface="+mj-cs"/>
              </a:rPr>
              <a:t>late 2</a:t>
            </a:r>
            <a:r>
              <a:rPr kumimoji="0" lang="en-US" sz="3600" b="0" i="0" u="none" strike="noStrike" kern="1200" cap="none" spc="0" normalizeH="0" baseline="30000" noProof="0" dirty="0" smtClean="0">
                <a:ln>
                  <a:noFill/>
                </a:ln>
                <a:solidFill>
                  <a:schemeClr val="tx1"/>
                </a:solidFill>
                <a:effectLst/>
                <a:uLnTx/>
                <a:uFillTx/>
                <a:latin typeface="Garamond" pitchFamily="18" charset="0"/>
                <a:ea typeface="+mj-ea"/>
                <a:cs typeface="+mj-cs"/>
              </a:rPr>
              <a:t>nd</a:t>
            </a:r>
            <a:r>
              <a:rPr kumimoji="0" lang="en-US" sz="3600" b="0" i="0" u="none" strike="noStrike" kern="1200" cap="none" spc="0" normalizeH="0" baseline="0" noProof="0" dirty="0" smtClean="0">
                <a:ln>
                  <a:noFill/>
                </a:ln>
                <a:solidFill>
                  <a:schemeClr val="tx1"/>
                </a:solidFill>
                <a:effectLst/>
                <a:uLnTx/>
                <a:uFillTx/>
                <a:latin typeface="Garamond" pitchFamily="18" charset="0"/>
                <a:ea typeface="+mj-ea"/>
                <a:cs typeface="+mj-cs"/>
              </a:rPr>
              <a:t> c.  B.C </a:t>
            </a:r>
            <a:br>
              <a:rPr kumimoji="0" lang="en-US" sz="3600" b="0" i="0" u="none" strike="noStrike" kern="1200" cap="none" spc="0" normalizeH="0" baseline="0" noProof="0" dirty="0" smtClean="0">
                <a:ln>
                  <a:noFill/>
                </a:ln>
                <a:solidFill>
                  <a:schemeClr val="tx1"/>
                </a:solidFill>
                <a:effectLst/>
                <a:uLnTx/>
                <a:uFillTx/>
                <a:latin typeface="Garamond" pitchFamily="18" charset="0"/>
                <a:ea typeface="+mj-ea"/>
                <a:cs typeface="+mj-cs"/>
              </a:rPr>
            </a:br>
            <a:r>
              <a:rPr lang="en-US" sz="2800" dirty="0" smtClean="0">
                <a:solidFill>
                  <a:srgbClr val="FF0000"/>
                </a:solidFill>
                <a:latin typeface="Century Gothic" pitchFamily="34" charset="0"/>
                <a:ea typeface="+mj-ea"/>
                <a:cs typeface="+mj-cs"/>
              </a:rPr>
              <a:t>7.22</a:t>
            </a:r>
            <a:endParaRPr lang="en-CA" sz="2800" dirty="0" smtClean="0">
              <a:solidFill>
                <a:srgbClr val="FF0000"/>
              </a:solidFill>
              <a:latin typeface="Century Gothic" pitchFamily="34" charset="0"/>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1" name="Picture 3" descr="Sant'Andrea, Mantua - naveB - Alberti - 1470-1493 AD"/>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0" y="1450975"/>
            <a:ext cx="3929063" cy="2620963"/>
          </a:xfrm>
          <a:noFill/>
        </p:spPr>
      </p:pic>
      <p:pic>
        <p:nvPicPr>
          <p:cNvPr id="83972" name="Picture 4" descr="Sant'Andrea, Mantua - side aisle view - Alberti - 1470-1493 "/>
          <p:cNvPicPr>
            <a:picLocks noGrp="1" noChangeAspect="1" noChangeArrowheads="1"/>
          </p:cNvPicPr>
          <p:nvPr>
            <p:ph sz="quarter" idx="2"/>
          </p:nvPr>
        </p:nvPicPr>
        <p:blipFill>
          <a:blip r:embed="rId4" cstate="email">
            <a:extLst>
              <a:ext uri="{28A0092B-C50C-407E-A947-70E740481C1C}">
                <a14:useLocalDpi xmlns:a14="http://schemas.microsoft.com/office/drawing/2010/main"/>
              </a:ext>
            </a:extLst>
          </a:blip>
          <a:srcRect/>
          <a:stretch>
            <a:fillRect/>
          </a:stretch>
        </p:blipFill>
        <p:spPr>
          <a:xfrm>
            <a:off x="0" y="4187825"/>
            <a:ext cx="4005263" cy="2670175"/>
          </a:xfrm>
          <a:noFill/>
        </p:spPr>
      </p:pic>
      <p:pic>
        <p:nvPicPr>
          <p:cNvPr id="83973" name="Picture 5" descr="Sant'Andrea, Mantua - facade - Alberti - 1470-1493 AD"/>
          <p:cNvPicPr>
            <a:picLocks noGrp="1" noChangeAspect="1" noChangeArrowheads="1"/>
          </p:cNvPicPr>
          <p:nvPr>
            <p:ph sz="quarter" idx="3"/>
          </p:nvPr>
        </p:nvPicPr>
        <p:blipFill>
          <a:blip r:embed="rId5" cstate="email">
            <a:extLst>
              <a:ext uri="{28A0092B-C50C-407E-A947-70E740481C1C}">
                <a14:useLocalDpi xmlns:a14="http://schemas.microsoft.com/office/drawing/2010/main"/>
              </a:ext>
            </a:extLst>
          </a:blip>
          <a:srcRect/>
          <a:stretch>
            <a:fillRect/>
          </a:stretch>
        </p:blipFill>
        <p:spPr>
          <a:xfrm>
            <a:off x="4286250" y="1893887"/>
            <a:ext cx="4429125" cy="4887913"/>
          </a:xfrm>
          <a:noFill/>
        </p:spPr>
      </p:pic>
      <p:sp>
        <p:nvSpPr>
          <p:cNvPr id="6" name="Rectangle 2"/>
          <p:cNvSpPr txBox="1">
            <a:spLocks noChangeArrowheads="1"/>
          </p:cNvSpPr>
          <p:nvPr/>
        </p:nvSpPr>
        <p:spPr>
          <a:xfrm>
            <a:off x="609600" y="381000"/>
            <a:ext cx="8534400" cy="1196975"/>
          </a:xfrm>
          <a:prstGeom prst="rect">
            <a:avLst/>
          </a:prstGeom>
        </p:spPr>
        <p:txBody>
          <a:bodyPr/>
          <a:lstStyle/>
          <a:p>
            <a:pPr>
              <a:defRPr/>
            </a:pPr>
            <a:r>
              <a:rPr lang="en-US" sz="3600" kern="0" dirty="0" smtClean="0">
                <a:solidFill>
                  <a:schemeClr val="tx2"/>
                </a:solidFill>
                <a:latin typeface="Garamond" pitchFamily="18" charset="0"/>
                <a:ea typeface="+mj-ea"/>
                <a:cs typeface="+mj-cs"/>
              </a:rPr>
              <a:t> </a:t>
            </a:r>
            <a:r>
              <a:rPr lang="en-US" sz="3600" kern="0" dirty="0" err="1" smtClean="0">
                <a:solidFill>
                  <a:schemeClr val="tx2"/>
                </a:solidFill>
                <a:latin typeface="Garamond" pitchFamily="18" charset="0"/>
                <a:ea typeface="+mj-ea"/>
                <a:cs typeface="+mj-cs"/>
              </a:rPr>
              <a:t>Sant</a:t>
            </a:r>
            <a:r>
              <a:rPr lang="en-US" sz="3600" kern="0" dirty="0" smtClean="0">
                <a:solidFill>
                  <a:schemeClr val="tx2"/>
                </a:solidFill>
                <a:latin typeface="Garamond" pitchFamily="18" charset="0"/>
                <a:ea typeface="+mj-ea"/>
                <a:cs typeface="+mj-cs"/>
              </a:rPr>
              <a:t>’ Andrea</a:t>
            </a:r>
            <a:r>
              <a:rPr lang="en-US" sz="3600" kern="0" dirty="0">
                <a:solidFill>
                  <a:schemeClr val="tx2"/>
                </a:solidFill>
                <a:latin typeface="Garamond" pitchFamily="18" charset="0"/>
                <a:ea typeface="+mj-ea"/>
                <a:cs typeface="+mj-cs"/>
              </a:rPr>
              <a:t>, </a:t>
            </a:r>
            <a:r>
              <a:rPr lang="en-US" sz="3600" kern="0" dirty="0" smtClean="0">
                <a:solidFill>
                  <a:schemeClr val="tx2"/>
                </a:solidFill>
                <a:latin typeface="Garamond" pitchFamily="18" charset="0"/>
                <a:ea typeface="+mj-ea"/>
                <a:cs typeface="+mj-cs"/>
              </a:rPr>
              <a:t>1470 </a:t>
            </a:r>
          </a:p>
          <a:p>
            <a:pPr>
              <a:defRPr/>
            </a:pPr>
            <a:r>
              <a:rPr lang="en-US" sz="2800" dirty="0" smtClean="0">
                <a:solidFill>
                  <a:srgbClr val="FF0000"/>
                </a:solidFill>
                <a:latin typeface="Century Gothic" pitchFamily="34" charset="0"/>
                <a:ea typeface="+mj-ea"/>
                <a:cs typeface="+mj-cs"/>
              </a:rPr>
              <a:t>13.33 </a:t>
            </a:r>
            <a:r>
              <a:rPr lang="en-US" sz="2800" dirty="0">
                <a:solidFill>
                  <a:srgbClr val="FF0000"/>
                </a:solidFill>
                <a:latin typeface="Century Gothic" pitchFamily="34" charset="0"/>
                <a:ea typeface="+mj-ea"/>
                <a:cs typeface="+mj-cs"/>
              </a:rPr>
              <a:t>-.35</a:t>
            </a:r>
          </a:p>
        </p:txBody>
      </p:sp>
      <p:pic>
        <p:nvPicPr>
          <p:cNvPr id="8" name="Picture 4" descr="Sant'Andrea, Mantua - plan - Alberti - 1470-1493 AD"/>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a:xfrm>
            <a:off x="6311900" y="96837"/>
            <a:ext cx="2374900" cy="1655763"/>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descr="Sant'Andrea, Mantua - side aisle view - Alberti - 1470-1493 "/>
          <p:cNvPicPr>
            <a:picLocks noGrp="1" noChangeAspect="1" noChangeArrowheads="1"/>
          </p:cNvPicPr>
          <p:nvPr>
            <p:ph sz="quarter" idx="2"/>
          </p:nvPr>
        </p:nvPicPr>
        <p:blipFill>
          <a:blip r:embed="rId3" cstate="email">
            <a:extLst>
              <a:ext uri="{28A0092B-C50C-407E-A947-70E740481C1C}">
                <a14:useLocalDpi xmlns:a14="http://schemas.microsoft.com/office/drawing/2010/main"/>
              </a:ext>
            </a:extLst>
          </a:blip>
          <a:srcRect/>
          <a:stretch>
            <a:fillRect/>
          </a:stretch>
        </p:blipFill>
        <p:spPr>
          <a:xfrm>
            <a:off x="1066800" y="4210817"/>
            <a:ext cx="4005263" cy="2670175"/>
          </a:xfrm>
          <a:noFill/>
        </p:spPr>
      </p:pic>
      <p:sp>
        <p:nvSpPr>
          <p:cNvPr id="6" name="Rectangle 2"/>
          <p:cNvSpPr txBox="1">
            <a:spLocks noChangeArrowheads="1"/>
          </p:cNvSpPr>
          <p:nvPr/>
        </p:nvSpPr>
        <p:spPr>
          <a:xfrm>
            <a:off x="-20592" y="0"/>
            <a:ext cx="7010400" cy="1196975"/>
          </a:xfrm>
          <a:prstGeom prst="rect">
            <a:avLst/>
          </a:prstGeom>
        </p:spPr>
        <p:txBody>
          <a:bodyPr/>
          <a:lstStyle/>
          <a:p>
            <a:pPr>
              <a:defRPr/>
            </a:pPr>
            <a:r>
              <a:rPr lang="en-US" sz="3600" kern="0" dirty="0" smtClean="0">
                <a:solidFill>
                  <a:schemeClr val="tx2"/>
                </a:solidFill>
                <a:latin typeface="Garamond" pitchFamily="18" charset="0"/>
                <a:ea typeface="+mj-ea"/>
                <a:cs typeface="+mj-cs"/>
              </a:rPr>
              <a:t> </a:t>
            </a:r>
            <a:r>
              <a:rPr lang="en-US" sz="3600" kern="0" dirty="0" err="1" smtClean="0">
                <a:solidFill>
                  <a:schemeClr val="tx2"/>
                </a:solidFill>
                <a:latin typeface="Garamond" pitchFamily="18" charset="0"/>
                <a:ea typeface="+mj-ea"/>
                <a:cs typeface="+mj-cs"/>
              </a:rPr>
              <a:t>Alberti</a:t>
            </a:r>
            <a:r>
              <a:rPr lang="en-US" sz="3600" kern="0" dirty="0" smtClean="0">
                <a:solidFill>
                  <a:schemeClr val="tx2"/>
                </a:solidFill>
                <a:latin typeface="Garamond" pitchFamily="18" charset="0"/>
                <a:ea typeface="+mj-ea"/>
                <a:cs typeface="+mj-cs"/>
              </a:rPr>
              <a:t>: </a:t>
            </a:r>
            <a:r>
              <a:rPr lang="en-US" sz="3600" kern="0" dirty="0" err="1" smtClean="0">
                <a:solidFill>
                  <a:schemeClr val="tx2"/>
                </a:solidFill>
                <a:latin typeface="Garamond" pitchFamily="18" charset="0"/>
                <a:ea typeface="+mj-ea"/>
                <a:cs typeface="+mj-cs"/>
              </a:rPr>
              <a:t>Sant</a:t>
            </a:r>
            <a:r>
              <a:rPr lang="en-US" sz="3600" kern="0" dirty="0" smtClean="0">
                <a:solidFill>
                  <a:schemeClr val="tx2"/>
                </a:solidFill>
                <a:latin typeface="Garamond" pitchFamily="18" charset="0"/>
                <a:ea typeface="+mj-ea"/>
                <a:cs typeface="+mj-cs"/>
              </a:rPr>
              <a:t>’ Andrea</a:t>
            </a:r>
            <a:r>
              <a:rPr lang="en-US" sz="3600" kern="0" dirty="0">
                <a:solidFill>
                  <a:schemeClr val="tx2"/>
                </a:solidFill>
                <a:latin typeface="Garamond" pitchFamily="18" charset="0"/>
                <a:ea typeface="+mj-ea"/>
                <a:cs typeface="+mj-cs"/>
              </a:rPr>
              <a:t>, </a:t>
            </a:r>
            <a:r>
              <a:rPr lang="en-US" sz="3600" kern="0" dirty="0" smtClean="0">
                <a:solidFill>
                  <a:schemeClr val="tx2"/>
                </a:solidFill>
                <a:latin typeface="Garamond" pitchFamily="18" charset="0"/>
                <a:ea typeface="+mj-ea"/>
                <a:cs typeface="+mj-cs"/>
              </a:rPr>
              <a:t>1470 </a:t>
            </a:r>
          </a:p>
          <a:p>
            <a:pPr>
              <a:defRPr/>
            </a:pPr>
            <a:r>
              <a:rPr lang="en-US" sz="2800" dirty="0" smtClean="0">
                <a:solidFill>
                  <a:srgbClr val="FF0000"/>
                </a:solidFill>
                <a:latin typeface="Century Gothic" pitchFamily="34" charset="0"/>
                <a:ea typeface="+mj-ea"/>
                <a:cs typeface="+mj-cs"/>
              </a:rPr>
              <a:t>13.33 </a:t>
            </a:r>
            <a:r>
              <a:rPr lang="en-US" sz="2800" dirty="0">
                <a:solidFill>
                  <a:srgbClr val="FF0000"/>
                </a:solidFill>
                <a:latin typeface="Century Gothic" pitchFamily="34" charset="0"/>
                <a:ea typeface="+mj-ea"/>
                <a:cs typeface="+mj-cs"/>
              </a:rPr>
              <a:t>-.35</a:t>
            </a:r>
          </a:p>
        </p:txBody>
      </p:sp>
      <p:sp>
        <p:nvSpPr>
          <p:cNvPr id="9" name="Rectangle 2"/>
          <p:cNvSpPr>
            <a:spLocks noGrp="1" noChangeArrowheads="1"/>
          </p:cNvSpPr>
          <p:nvPr>
            <p:ph type="title"/>
          </p:nvPr>
        </p:nvSpPr>
        <p:spPr>
          <a:xfrm>
            <a:off x="4417496" y="533400"/>
            <a:ext cx="4724400" cy="623888"/>
          </a:xfrm>
        </p:spPr>
        <p:txBody>
          <a:bodyPr>
            <a:normAutofit fontScale="90000"/>
          </a:bodyPr>
          <a:lstStyle/>
          <a:p>
            <a:pPr algn="r">
              <a:defRPr/>
            </a:pPr>
            <a:r>
              <a:rPr lang="en-US" sz="4000" dirty="0" smtClean="0"/>
              <a:t>Pantheon 117-125</a:t>
            </a:r>
            <a:r>
              <a:rPr lang="en-US" sz="4400" dirty="0" smtClean="0"/>
              <a:t> </a:t>
            </a:r>
            <a:br>
              <a:rPr lang="en-US" sz="4400" dirty="0" smtClean="0"/>
            </a:br>
            <a:r>
              <a:rPr lang="en-US" sz="3100" dirty="0" smtClean="0">
                <a:solidFill>
                  <a:srgbClr val="FF0000"/>
                </a:solidFill>
                <a:latin typeface="Century Gothic" pitchFamily="34" charset="0"/>
              </a:rPr>
              <a:t>7.28</a:t>
            </a:r>
          </a:p>
        </p:txBody>
      </p:sp>
      <p:pic>
        <p:nvPicPr>
          <p:cNvPr id="10" name="Content Placeholder 9" descr="SCALA_ARCHIVES_1039779994.jpg"/>
          <p:cNvPicPr>
            <a:picLocks noGrp="1" noChangeAspect="1"/>
          </p:cNvPicPr>
          <p:nvPr>
            <p:ph sz="quarter" idx="2"/>
          </p:nvPr>
        </p:nvPicPr>
        <p:blipFill>
          <a:blip r:embed="rId4" cstate="email">
            <a:extLst>
              <a:ext uri="{28A0092B-C50C-407E-A947-70E740481C1C}">
                <a14:useLocalDpi xmlns:a14="http://schemas.microsoft.com/office/drawing/2010/main"/>
              </a:ext>
            </a:extLst>
          </a:blip>
          <a:stretch>
            <a:fillRect/>
          </a:stretch>
        </p:blipFill>
        <p:spPr>
          <a:xfrm>
            <a:off x="5334000" y="1447800"/>
            <a:ext cx="3505200" cy="5034114"/>
          </a:xfrm>
        </p:spPr>
      </p:pic>
      <p:pic>
        <p:nvPicPr>
          <p:cNvPr id="8" name="Picture 4" descr="Sant'Andrea, Mantua - facade - Alberti - 1470-1493 AD"/>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209800" y="1066800"/>
            <a:ext cx="2831556" cy="31242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1" name="Picture 3" descr="Sant'Andrea, Mantua - naveB - Alberti - 1470-1493 AD"/>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0" y="1450975"/>
            <a:ext cx="3929063" cy="2620963"/>
          </a:xfrm>
          <a:noFill/>
        </p:spPr>
      </p:pic>
      <p:pic>
        <p:nvPicPr>
          <p:cNvPr id="83972" name="Picture 4" descr="Sant'Andrea, Mantua - side aisle view - Alberti - 1470-1493 "/>
          <p:cNvPicPr>
            <a:picLocks noGrp="1" noChangeAspect="1" noChangeArrowheads="1"/>
          </p:cNvPicPr>
          <p:nvPr>
            <p:ph sz="quarter" idx="2"/>
          </p:nvPr>
        </p:nvPicPr>
        <p:blipFill>
          <a:blip r:embed="rId4" cstate="email">
            <a:extLst>
              <a:ext uri="{28A0092B-C50C-407E-A947-70E740481C1C}">
                <a14:useLocalDpi xmlns:a14="http://schemas.microsoft.com/office/drawing/2010/main"/>
              </a:ext>
            </a:extLst>
          </a:blip>
          <a:srcRect/>
          <a:stretch>
            <a:fillRect/>
          </a:stretch>
        </p:blipFill>
        <p:spPr>
          <a:xfrm>
            <a:off x="0" y="4187825"/>
            <a:ext cx="4005263" cy="2670175"/>
          </a:xfrm>
          <a:noFill/>
        </p:spPr>
      </p:pic>
      <p:sp>
        <p:nvSpPr>
          <p:cNvPr id="6" name="Rectangle 2"/>
          <p:cNvSpPr txBox="1">
            <a:spLocks noChangeArrowheads="1"/>
          </p:cNvSpPr>
          <p:nvPr/>
        </p:nvSpPr>
        <p:spPr>
          <a:xfrm>
            <a:off x="0" y="228600"/>
            <a:ext cx="7010400" cy="1196975"/>
          </a:xfrm>
          <a:prstGeom prst="rect">
            <a:avLst/>
          </a:prstGeom>
        </p:spPr>
        <p:txBody>
          <a:bodyPr/>
          <a:lstStyle/>
          <a:p>
            <a:pPr>
              <a:defRPr/>
            </a:pPr>
            <a:r>
              <a:rPr lang="en-US" sz="3600" kern="0" dirty="0" smtClean="0">
                <a:solidFill>
                  <a:schemeClr val="tx2"/>
                </a:solidFill>
                <a:latin typeface="Garamond" pitchFamily="18" charset="0"/>
                <a:ea typeface="+mj-ea"/>
                <a:cs typeface="+mj-cs"/>
              </a:rPr>
              <a:t> </a:t>
            </a:r>
            <a:r>
              <a:rPr lang="en-US" sz="3600" kern="0" dirty="0" err="1" smtClean="0">
                <a:solidFill>
                  <a:schemeClr val="tx2"/>
                </a:solidFill>
                <a:latin typeface="Garamond" pitchFamily="18" charset="0"/>
                <a:ea typeface="+mj-ea"/>
                <a:cs typeface="+mj-cs"/>
              </a:rPr>
              <a:t>Alberti</a:t>
            </a:r>
            <a:r>
              <a:rPr lang="en-US" sz="3600" kern="0" dirty="0" smtClean="0">
                <a:solidFill>
                  <a:schemeClr val="tx2"/>
                </a:solidFill>
                <a:latin typeface="Garamond" pitchFamily="18" charset="0"/>
                <a:ea typeface="+mj-ea"/>
                <a:cs typeface="+mj-cs"/>
              </a:rPr>
              <a:t>: </a:t>
            </a:r>
            <a:r>
              <a:rPr lang="en-US" sz="3600" kern="0" dirty="0" err="1" smtClean="0">
                <a:solidFill>
                  <a:schemeClr val="tx2"/>
                </a:solidFill>
                <a:latin typeface="Garamond" pitchFamily="18" charset="0"/>
                <a:ea typeface="+mj-ea"/>
                <a:cs typeface="+mj-cs"/>
              </a:rPr>
              <a:t>Sant</a:t>
            </a:r>
            <a:r>
              <a:rPr lang="en-US" sz="3600" kern="0" dirty="0" smtClean="0">
                <a:solidFill>
                  <a:schemeClr val="tx2"/>
                </a:solidFill>
                <a:latin typeface="Garamond" pitchFamily="18" charset="0"/>
                <a:ea typeface="+mj-ea"/>
                <a:cs typeface="+mj-cs"/>
              </a:rPr>
              <a:t>’ Andrea</a:t>
            </a:r>
            <a:r>
              <a:rPr lang="en-US" sz="3600" kern="0" dirty="0">
                <a:solidFill>
                  <a:schemeClr val="tx2"/>
                </a:solidFill>
                <a:latin typeface="Garamond" pitchFamily="18" charset="0"/>
                <a:ea typeface="+mj-ea"/>
                <a:cs typeface="+mj-cs"/>
              </a:rPr>
              <a:t>, </a:t>
            </a:r>
            <a:r>
              <a:rPr lang="en-US" sz="3600" kern="0" dirty="0" smtClean="0">
                <a:solidFill>
                  <a:schemeClr val="tx2"/>
                </a:solidFill>
                <a:latin typeface="Garamond" pitchFamily="18" charset="0"/>
                <a:ea typeface="+mj-ea"/>
                <a:cs typeface="+mj-cs"/>
              </a:rPr>
              <a:t>1470 </a:t>
            </a:r>
          </a:p>
          <a:p>
            <a:pPr>
              <a:defRPr/>
            </a:pPr>
            <a:r>
              <a:rPr lang="en-US" sz="2800" dirty="0" smtClean="0">
                <a:solidFill>
                  <a:srgbClr val="FF0000"/>
                </a:solidFill>
                <a:latin typeface="Century Gothic" pitchFamily="34" charset="0"/>
                <a:ea typeface="+mj-ea"/>
                <a:cs typeface="+mj-cs"/>
              </a:rPr>
              <a:t>13.33 </a:t>
            </a:r>
            <a:r>
              <a:rPr lang="en-US" sz="2800" dirty="0">
                <a:solidFill>
                  <a:srgbClr val="FF0000"/>
                </a:solidFill>
                <a:latin typeface="Century Gothic" pitchFamily="34" charset="0"/>
                <a:ea typeface="+mj-ea"/>
                <a:cs typeface="+mj-cs"/>
              </a:rPr>
              <a:t>-.35</a:t>
            </a:r>
          </a:p>
        </p:txBody>
      </p:sp>
      <p:pic>
        <p:nvPicPr>
          <p:cNvPr id="8" name="Picture 6" descr="sto Spirito"/>
          <p:cNvPicPr>
            <a:picLocks noGrp="1" noChangeAspect="1" noChangeArrowheads="1"/>
          </p:cNvPicPr>
          <p:nvPr>
            <p:ph sz="half" idx="2"/>
          </p:nvPr>
        </p:nvPicPr>
        <p:blipFill>
          <a:blip r:embed="rId5" cstate="email">
            <a:extLst>
              <a:ext uri="{28A0092B-C50C-407E-A947-70E740481C1C}">
                <a14:useLocalDpi xmlns:a14="http://schemas.microsoft.com/office/drawing/2010/main"/>
              </a:ext>
            </a:extLst>
          </a:blip>
          <a:srcRect/>
          <a:stretch>
            <a:fillRect/>
          </a:stretch>
        </p:blipFill>
        <p:spPr>
          <a:xfrm>
            <a:off x="3998313" y="2743200"/>
            <a:ext cx="5145686" cy="3556000"/>
          </a:xfrm>
          <a:noFill/>
        </p:spPr>
      </p:pic>
      <p:sp>
        <p:nvSpPr>
          <p:cNvPr id="9" name="Rectangle 2"/>
          <p:cNvSpPr>
            <a:spLocks noGrp="1" noChangeArrowheads="1"/>
          </p:cNvSpPr>
          <p:nvPr>
            <p:ph type="title"/>
          </p:nvPr>
        </p:nvSpPr>
        <p:spPr>
          <a:xfrm>
            <a:off x="3962400" y="1524000"/>
            <a:ext cx="4724400" cy="623888"/>
          </a:xfrm>
        </p:spPr>
        <p:txBody>
          <a:bodyPr>
            <a:normAutofit fontScale="90000"/>
          </a:bodyPr>
          <a:lstStyle/>
          <a:p>
            <a:pPr algn="r">
              <a:defRPr/>
            </a:pPr>
            <a:r>
              <a:rPr lang="en-US" sz="4000" dirty="0" smtClean="0"/>
              <a:t>Brunelleschi:</a:t>
            </a:r>
            <a:br>
              <a:rPr lang="en-US" sz="4000" dirty="0" smtClean="0"/>
            </a:br>
            <a:r>
              <a:rPr lang="en-US" sz="4000" dirty="0" smtClean="0"/>
              <a:t> Santo </a:t>
            </a:r>
            <a:r>
              <a:rPr lang="en-US" sz="4000" dirty="0" err="1" smtClean="0"/>
              <a:t>Spirito</a:t>
            </a:r>
            <a:r>
              <a:rPr lang="en-US" sz="4000" dirty="0" smtClean="0"/>
              <a:t>,</a:t>
            </a:r>
            <a:r>
              <a:rPr lang="en-US" sz="4400" dirty="0" smtClean="0"/>
              <a:t> 1434 </a:t>
            </a:r>
            <a:br>
              <a:rPr lang="en-US" sz="4400" dirty="0" smtClean="0"/>
            </a:br>
            <a:r>
              <a:rPr lang="en-US" sz="3100" dirty="0" smtClean="0">
                <a:solidFill>
                  <a:srgbClr val="FF0000"/>
                </a:solidFill>
                <a:latin typeface="Century Gothic" pitchFamily="34" charset="0"/>
              </a:rPr>
              <a:t>13.8 &amp; .9</a:t>
            </a:r>
          </a:p>
        </p:txBody>
      </p:sp>
    </p:spTree>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descr="Sant'Andrea, Mantua - side aisle view - Alberti - 1470-1493 "/>
          <p:cNvPicPr>
            <a:picLocks noGrp="1" noChangeAspect="1" noChangeArrowheads="1"/>
          </p:cNvPicPr>
          <p:nvPr>
            <p:ph sz="quarter" idx="2"/>
          </p:nvPr>
        </p:nvPicPr>
        <p:blipFill>
          <a:blip r:embed="rId3" cstate="email">
            <a:extLst>
              <a:ext uri="{28A0092B-C50C-407E-A947-70E740481C1C}">
                <a14:useLocalDpi xmlns:a14="http://schemas.microsoft.com/office/drawing/2010/main"/>
              </a:ext>
            </a:extLst>
          </a:blip>
          <a:srcRect/>
          <a:stretch>
            <a:fillRect/>
          </a:stretch>
        </p:blipFill>
        <p:spPr>
          <a:xfrm>
            <a:off x="1" y="4470400"/>
            <a:ext cx="3581400" cy="2387600"/>
          </a:xfrm>
          <a:noFill/>
        </p:spPr>
      </p:pic>
      <p:pic>
        <p:nvPicPr>
          <p:cNvPr id="83973" name="Picture 5" descr="Sant'Andrea, Mantua - facade - Alberti - 1470-1493 AD"/>
          <p:cNvPicPr>
            <a:picLocks noGrp="1" noChangeAspect="1" noChangeArrowheads="1"/>
          </p:cNvPicPr>
          <p:nvPr>
            <p:ph sz="quarter" idx="3"/>
          </p:nvPr>
        </p:nvPicPr>
        <p:blipFill>
          <a:blip r:embed="rId4" cstate="email">
            <a:extLst>
              <a:ext uri="{28A0092B-C50C-407E-A947-70E740481C1C}">
                <a14:useLocalDpi xmlns:a14="http://schemas.microsoft.com/office/drawing/2010/main"/>
              </a:ext>
            </a:extLst>
          </a:blip>
          <a:srcRect/>
          <a:stretch>
            <a:fillRect/>
          </a:stretch>
        </p:blipFill>
        <p:spPr>
          <a:xfrm>
            <a:off x="76200" y="965674"/>
            <a:ext cx="3429000" cy="3453926"/>
          </a:xfrm>
          <a:noFill/>
        </p:spPr>
      </p:pic>
      <p:sp>
        <p:nvSpPr>
          <p:cNvPr id="6" name="Rectangle 2"/>
          <p:cNvSpPr txBox="1">
            <a:spLocks noChangeArrowheads="1"/>
          </p:cNvSpPr>
          <p:nvPr/>
        </p:nvSpPr>
        <p:spPr>
          <a:xfrm>
            <a:off x="3505200" y="838200"/>
            <a:ext cx="4876800" cy="1196975"/>
          </a:xfrm>
          <a:prstGeom prst="rect">
            <a:avLst/>
          </a:prstGeom>
        </p:spPr>
        <p:txBody>
          <a:bodyPr/>
          <a:lstStyle/>
          <a:p>
            <a:pPr>
              <a:defRPr/>
            </a:pPr>
            <a:r>
              <a:rPr lang="en-US" sz="3600" kern="0" dirty="0" smtClean="0">
                <a:solidFill>
                  <a:schemeClr val="tx2"/>
                </a:solidFill>
                <a:latin typeface="Garamond" pitchFamily="18" charset="0"/>
                <a:ea typeface="+mj-ea"/>
                <a:cs typeface="+mj-cs"/>
              </a:rPr>
              <a:t> </a:t>
            </a:r>
            <a:r>
              <a:rPr lang="en-US" sz="3600" kern="0" dirty="0" err="1" smtClean="0">
                <a:solidFill>
                  <a:schemeClr val="tx2"/>
                </a:solidFill>
                <a:latin typeface="Garamond" pitchFamily="18" charset="0"/>
                <a:ea typeface="+mj-ea"/>
                <a:cs typeface="+mj-cs"/>
              </a:rPr>
              <a:t>Sant</a:t>
            </a:r>
            <a:r>
              <a:rPr lang="en-US" sz="3600" kern="0" dirty="0" smtClean="0">
                <a:solidFill>
                  <a:schemeClr val="tx2"/>
                </a:solidFill>
                <a:latin typeface="Garamond" pitchFamily="18" charset="0"/>
                <a:ea typeface="+mj-ea"/>
                <a:cs typeface="+mj-cs"/>
              </a:rPr>
              <a:t>’ Andrea</a:t>
            </a:r>
            <a:r>
              <a:rPr lang="en-US" sz="3600" kern="0" dirty="0">
                <a:solidFill>
                  <a:schemeClr val="tx2"/>
                </a:solidFill>
                <a:latin typeface="Garamond" pitchFamily="18" charset="0"/>
                <a:ea typeface="+mj-ea"/>
                <a:cs typeface="+mj-cs"/>
              </a:rPr>
              <a:t>, </a:t>
            </a:r>
            <a:r>
              <a:rPr lang="en-US" sz="3600" kern="0" dirty="0" smtClean="0">
                <a:solidFill>
                  <a:schemeClr val="tx2"/>
                </a:solidFill>
                <a:latin typeface="Garamond" pitchFamily="18" charset="0"/>
                <a:ea typeface="+mj-ea"/>
                <a:cs typeface="+mj-cs"/>
              </a:rPr>
              <a:t>1470  </a:t>
            </a:r>
          </a:p>
          <a:p>
            <a:pPr>
              <a:defRPr/>
            </a:pPr>
            <a:r>
              <a:rPr lang="en-US" sz="2800" dirty="0" smtClean="0">
                <a:solidFill>
                  <a:srgbClr val="FF0000"/>
                </a:solidFill>
                <a:latin typeface="Century Gothic" pitchFamily="34" charset="0"/>
                <a:ea typeface="+mj-ea"/>
                <a:cs typeface="+mj-cs"/>
              </a:rPr>
              <a:t>13.33 </a:t>
            </a:r>
            <a:r>
              <a:rPr lang="en-US" sz="2800" dirty="0">
                <a:solidFill>
                  <a:srgbClr val="FF0000"/>
                </a:solidFill>
                <a:latin typeface="Century Gothic" pitchFamily="34" charset="0"/>
                <a:ea typeface="+mj-ea"/>
                <a:cs typeface="+mj-cs"/>
              </a:rPr>
              <a:t>-.35</a:t>
            </a:r>
          </a:p>
        </p:txBody>
      </p:sp>
      <p:pic>
        <p:nvPicPr>
          <p:cNvPr id="8" name="Picture 3" descr="reims-notDamWfrnt-B"/>
          <p:cNvPicPr>
            <a:picLocks noGrp="1" noChangeAspect="1" noChangeArrowheads="1"/>
          </p:cNvPicPr>
          <p:nvPr>
            <p:ph sz="half" idx="1"/>
          </p:nvPr>
        </p:nvPicPr>
        <p:blipFill>
          <a:blip r:embed="rId5" cstate="email">
            <a:extLst>
              <a:ext uri="{28A0092B-C50C-407E-A947-70E740481C1C}">
                <a14:useLocalDpi xmlns:a14="http://schemas.microsoft.com/office/drawing/2010/main"/>
              </a:ext>
            </a:extLst>
          </a:blip>
          <a:srcRect/>
          <a:stretch>
            <a:fillRect/>
          </a:stretch>
        </p:blipFill>
        <p:spPr>
          <a:xfrm>
            <a:off x="3581400" y="2819400"/>
            <a:ext cx="2438400" cy="3914704"/>
          </a:xfrm>
          <a:noFill/>
          <a:ln/>
        </p:spPr>
      </p:pic>
      <p:pic>
        <p:nvPicPr>
          <p:cNvPr id="9" name="Picture 6" descr="ReimsInterio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120554" y="2793800"/>
            <a:ext cx="2947246" cy="3937400"/>
          </a:xfrm>
          <a:prstGeom prst="rect">
            <a:avLst/>
          </a:prstGeom>
          <a:noFill/>
          <a:ln w="9525">
            <a:noFill/>
            <a:miter lim="800000"/>
            <a:headEnd/>
            <a:tailEnd/>
          </a:ln>
        </p:spPr>
      </p:pic>
      <p:sp>
        <p:nvSpPr>
          <p:cNvPr id="10" name="Rectangle 2"/>
          <p:cNvSpPr txBox="1">
            <a:spLocks noChangeArrowheads="1"/>
          </p:cNvSpPr>
          <p:nvPr/>
        </p:nvSpPr>
        <p:spPr>
          <a:xfrm>
            <a:off x="3276600" y="2057400"/>
            <a:ext cx="5867400" cy="762000"/>
          </a:xfrm>
          <a:prstGeom prst="rect">
            <a:avLst/>
          </a:prstGeom>
        </p:spPr>
        <p:txBody>
          <a:bodyP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700" b="0" i="0" u="none" strike="noStrike" kern="1200" cap="none" spc="0" normalizeH="0" baseline="0" noProof="0" dirty="0" smtClean="0">
                <a:ln>
                  <a:noFill/>
                </a:ln>
                <a:solidFill>
                  <a:schemeClr val="tx1"/>
                </a:solidFill>
                <a:effectLst/>
                <a:uLnTx/>
                <a:uFillTx/>
                <a:latin typeface="Garamond" pitchFamily="18" charset="0"/>
                <a:ea typeface="+mj-ea"/>
                <a:cs typeface="+mj-cs"/>
              </a:rPr>
              <a:t>Reims, 1211- 1290</a:t>
            </a:r>
            <a:r>
              <a:rPr lang="en-US" sz="4400" dirty="0" smtClean="0">
                <a:latin typeface="+mj-lt"/>
                <a:ea typeface="+mj-ea"/>
                <a:cs typeface="+mj-cs"/>
              </a:rPr>
              <a:t> </a:t>
            </a:r>
            <a:r>
              <a:rPr kumimoji="0" lang="en-US" sz="3100" b="0" i="0" u="none" strike="noStrike" kern="1200" cap="none" spc="0" normalizeH="0" baseline="0" noProof="0" dirty="0" smtClean="0">
                <a:ln>
                  <a:noFill/>
                </a:ln>
                <a:solidFill>
                  <a:srgbClr val="FF0000"/>
                </a:solidFill>
                <a:effectLst/>
                <a:uLnTx/>
                <a:uFillTx/>
                <a:latin typeface="Century Gothic" pitchFamily="34" charset="0"/>
                <a:ea typeface="+mj-ea"/>
                <a:cs typeface="+mj-cs"/>
              </a:rPr>
              <a:t>11.32-.34</a:t>
            </a:r>
            <a:endParaRPr kumimoji="0" lang="en-US" sz="3600" b="0" i="0" u="none" strike="noStrike" kern="1200" cap="none" spc="0" normalizeH="0" baseline="0" noProof="0" dirty="0">
              <a:ln>
                <a:noFill/>
              </a:ln>
              <a:solidFill>
                <a:srgbClr val="FF0000"/>
              </a:solidFill>
              <a:effectLst/>
              <a:uLnTx/>
              <a:uFillTx/>
              <a:latin typeface="Century Gothic" pitchFamily="34" charset="0"/>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30" name="Picture 6" descr="ReimsInterio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676400"/>
            <a:ext cx="3764487" cy="5029200"/>
          </a:xfrm>
          <a:prstGeom prst="rect">
            <a:avLst/>
          </a:prstGeom>
          <a:noFill/>
          <a:ln w="9525">
            <a:noFill/>
            <a:miter lim="800000"/>
            <a:headEnd/>
            <a:tailEnd/>
          </a:ln>
        </p:spPr>
      </p:pic>
      <p:pic>
        <p:nvPicPr>
          <p:cNvPr id="4" name="Picture 6" descr="sto Spirito"/>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a:xfrm>
            <a:off x="3851295" y="2819400"/>
            <a:ext cx="5292705" cy="3657600"/>
          </a:xfrm>
          <a:prstGeom prst="rect">
            <a:avLst/>
          </a:prstGeom>
          <a:noFill/>
        </p:spPr>
      </p:pic>
      <p:sp>
        <p:nvSpPr>
          <p:cNvPr id="5" name="Rectangle 2"/>
          <p:cNvSpPr txBox="1">
            <a:spLocks noChangeArrowheads="1"/>
          </p:cNvSpPr>
          <p:nvPr/>
        </p:nvSpPr>
        <p:spPr>
          <a:xfrm>
            <a:off x="0" y="457200"/>
            <a:ext cx="4859337" cy="1143000"/>
          </a:xfrm>
          <a:prstGeom prst="rect">
            <a:avLst/>
          </a:prstGeom>
        </p:spPr>
        <p:txBody>
          <a:bodyPr>
            <a:normAutofit fontScale="975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100" b="0" i="0" u="none" strike="noStrike" kern="1200" cap="none" spc="0" normalizeH="0" baseline="0" noProof="0" dirty="0" smtClean="0">
                <a:ln>
                  <a:noFill/>
                </a:ln>
                <a:solidFill>
                  <a:schemeClr val="tx1"/>
                </a:solidFill>
                <a:effectLst/>
                <a:uLnTx/>
                <a:uFillTx/>
                <a:latin typeface="Garamond" pitchFamily="18" charset="0"/>
                <a:ea typeface="+mj-ea"/>
                <a:cs typeface="+mj-cs"/>
              </a:rPr>
              <a:t>Reims, 1211- 1290</a:t>
            </a:r>
            <a:r>
              <a:rPr kumimoji="0" lang="en-US" sz="4400" b="0" i="0" u="none" strike="noStrike" kern="1200" cap="none" spc="0" normalizeH="0" baseline="0" noProof="0" dirty="0" smtClean="0">
                <a:ln>
                  <a:noFill/>
                </a:ln>
                <a:solidFill>
                  <a:schemeClr val="tx1"/>
                </a:solidFill>
                <a:effectLst/>
                <a:uLnTx/>
                <a:uFillTx/>
                <a:latin typeface="+mj-lt"/>
                <a:ea typeface="+mj-ea"/>
                <a:cs typeface="+mj-cs"/>
              </a:rPr>
              <a:t/>
            </a:r>
            <a:br>
              <a:rPr kumimoji="0" lang="en-US" sz="4400" b="0" i="0" u="none" strike="noStrike" kern="1200" cap="none" spc="0" normalizeH="0" baseline="0" noProof="0" dirty="0" smtClean="0">
                <a:ln>
                  <a:noFill/>
                </a:ln>
                <a:solidFill>
                  <a:schemeClr val="tx1"/>
                </a:solidFill>
                <a:effectLst/>
                <a:uLnTx/>
                <a:uFillTx/>
                <a:latin typeface="+mj-lt"/>
                <a:ea typeface="+mj-ea"/>
                <a:cs typeface="+mj-cs"/>
              </a:rPr>
            </a:br>
            <a:r>
              <a:rPr kumimoji="0" lang="en-US" sz="3100" b="0" i="0" u="none" strike="noStrike" kern="1200" cap="none" spc="0" normalizeH="0" baseline="0" noProof="0" dirty="0" smtClean="0">
                <a:ln>
                  <a:noFill/>
                </a:ln>
                <a:solidFill>
                  <a:srgbClr val="FF0000"/>
                </a:solidFill>
                <a:effectLst/>
                <a:uLnTx/>
                <a:uFillTx/>
                <a:latin typeface="Century Gothic" pitchFamily="34" charset="0"/>
                <a:ea typeface="+mj-ea"/>
                <a:cs typeface="+mj-cs"/>
              </a:rPr>
              <a:t>11.32-.34</a:t>
            </a:r>
            <a:endParaRPr kumimoji="0" lang="en-US" sz="3600" b="0" i="0" u="none" strike="noStrike" kern="1200" cap="none" spc="0" normalizeH="0" baseline="0" noProof="0" dirty="0">
              <a:ln>
                <a:noFill/>
              </a:ln>
              <a:solidFill>
                <a:srgbClr val="FF0000"/>
              </a:solidFill>
              <a:effectLst/>
              <a:uLnTx/>
              <a:uFillTx/>
              <a:latin typeface="Century Gothic" pitchFamily="34" charset="0"/>
              <a:ea typeface="+mj-ea"/>
              <a:cs typeface="+mj-cs"/>
            </a:endParaRPr>
          </a:p>
        </p:txBody>
      </p:sp>
      <p:sp>
        <p:nvSpPr>
          <p:cNvPr id="6" name="Rectangle 2"/>
          <p:cNvSpPr txBox="1">
            <a:spLocks noChangeArrowheads="1"/>
          </p:cNvSpPr>
          <p:nvPr/>
        </p:nvSpPr>
        <p:spPr>
          <a:xfrm>
            <a:off x="4191000" y="990600"/>
            <a:ext cx="4724400" cy="1752600"/>
          </a:xfrm>
          <a:prstGeom prst="rect">
            <a:avLst/>
          </a:prstGeom>
        </p:spPr>
        <p:txBody>
          <a:bodyPr>
            <a:normAutofit fontScale="90000" lnSpcReduction="100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4800" dirty="0" smtClean="0">
                <a:latin typeface="Garamond" pitchFamily="18" charset="0"/>
                <a:ea typeface="+mj-ea"/>
                <a:cs typeface="+mj-cs"/>
              </a:rPr>
              <a:t>Brunelleschi:</a:t>
            </a:r>
            <a:br>
              <a:rPr lang="en-US" sz="4800" dirty="0" smtClean="0">
                <a:latin typeface="Garamond" pitchFamily="18" charset="0"/>
                <a:ea typeface="+mj-ea"/>
                <a:cs typeface="+mj-cs"/>
              </a:rPr>
            </a:br>
            <a:r>
              <a:rPr lang="en-US" sz="4800" dirty="0" smtClean="0">
                <a:latin typeface="Garamond" pitchFamily="18" charset="0"/>
                <a:ea typeface="+mj-ea"/>
                <a:cs typeface="+mj-cs"/>
              </a:rPr>
              <a:t> Santo </a:t>
            </a:r>
            <a:r>
              <a:rPr lang="en-US" sz="4800" dirty="0" err="1" smtClean="0">
                <a:latin typeface="Garamond" pitchFamily="18" charset="0"/>
                <a:ea typeface="+mj-ea"/>
                <a:cs typeface="+mj-cs"/>
              </a:rPr>
              <a:t>Spirito</a:t>
            </a:r>
            <a:r>
              <a:rPr lang="en-US" sz="4800" dirty="0" smtClean="0">
                <a:latin typeface="Garamond" pitchFamily="18" charset="0"/>
                <a:ea typeface="+mj-ea"/>
                <a:cs typeface="+mj-cs"/>
              </a:rPr>
              <a:t>, 1434 </a:t>
            </a:r>
            <a:r>
              <a:rPr kumimoji="0" lang="en-US" sz="4400" b="0" i="0" u="none" strike="noStrike" kern="1200" cap="none" spc="0" normalizeH="0" baseline="0" noProof="0" dirty="0" smtClean="0">
                <a:ln>
                  <a:noFill/>
                </a:ln>
                <a:solidFill>
                  <a:schemeClr val="tx1"/>
                </a:solidFill>
                <a:effectLst/>
                <a:uLnTx/>
                <a:uFillTx/>
                <a:latin typeface="+mj-lt"/>
                <a:ea typeface="+mj-ea"/>
                <a:cs typeface="+mj-cs"/>
              </a:rPr>
              <a:t/>
            </a:r>
            <a:br>
              <a:rPr kumimoji="0" lang="en-US" sz="4400" b="0" i="0" u="none" strike="noStrike" kern="1200" cap="none" spc="0" normalizeH="0" baseline="0" noProof="0" dirty="0" smtClean="0">
                <a:ln>
                  <a:noFill/>
                </a:ln>
                <a:solidFill>
                  <a:schemeClr val="tx1"/>
                </a:solidFill>
                <a:effectLst/>
                <a:uLnTx/>
                <a:uFillTx/>
                <a:latin typeface="+mj-lt"/>
                <a:ea typeface="+mj-ea"/>
                <a:cs typeface="+mj-cs"/>
              </a:rPr>
            </a:br>
            <a:r>
              <a:rPr kumimoji="0" lang="en-US" sz="3400" b="0" i="0" u="none" strike="noStrike" kern="1200" cap="none" spc="0" normalizeH="0" baseline="0" noProof="0" dirty="0" smtClean="0">
                <a:ln>
                  <a:noFill/>
                </a:ln>
                <a:solidFill>
                  <a:srgbClr val="FF0000"/>
                </a:solidFill>
                <a:effectLst/>
                <a:uLnTx/>
                <a:uFillTx/>
                <a:latin typeface="Century Gothic" pitchFamily="34" charset="0"/>
                <a:ea typeface="+mj-ea"/>
                <a:cs typeface="+mj-cs"/>
              </a:rPr>
              <a:t>13.8 &amp; .9</a:t>
            </a:r>
          </a:p>
        </p:txBody>
      </p:sp>
    </p:spTree>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Chartres                          </a:t>
            </a:r>
            <a:r>
              <a:rPr lang="en-US" dirty="0" err="1" smtClean="0"/>
              <a:t>Sto</a:t>
            </a:r>
            <a:r>
              <a:rPr lang="en-US" dirty="0" smtClean="0"/>
              <a:t>. </a:t>
            </a:r>
            <a:r>
              <a:rPr lang="en-US" dirty="0" err="1" smtClean="0"/>
              <a:t>Spirito</a:t>
            </a:r>
            <a:endParaRPr lang="en-US" dirty="0"/>
          </a:p>
        </p:txBody>
      </p:sp>
      <p:pic>
        <p:nvPicPr>
          <p:cNvPr id="6" name="Content Placeholder 5" descr="ARTSTOR_103_41822003361308.jpg"/>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304800" y="1371600"/>
            <a:ext cx="3886200" cy="5249959"/>
          </a:xfrm>
        </p:spPr>
      </p:pic>
      <p:pic>
        <p:nvPicPr>
          <p:cNvPr id="11" name="Content Placeholder 10" descr="Santo Spirito1.jpg"/>
          <p:cNvPicPr>
            <a:picLocks noGrp="1" noChangeAspect="1"/>
          </p:cNvPicPr>
          <p:nvPr>
            <p:ph sz="half" idx="2"/>
          </p:nvPr>
        </p:nvPicPr>
        <p:blipFill>
          <a:blip r:embed="rId4" cstate="email">
            <a:extLst>
              <a:ext uri="{28A0092B-C50C-407E-A947-70E740481C1C}">
                <a14:useLocalDpi xmlns:a14="http://schemas.microsoft.com/office/drawing/2010/main"/>
              </a:ext>
            </a:extLst>
          </a:blip>
          <a:stretch>
            <a:fillRect/>
          </a:stretch>
        </p:blipFill>
        <p:spPr>
          <a:xfrm>
            <a:off x="4694188" y="1371600"/>
            <a:ext cx="4145012" cy="5233654"/>
          </a:xfrm>
        </p:spPr>
      </p:pic>
    </p:spTree>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reims-notDamWfrnt-B"/>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0" y="1568596"/>
            <a:ext cx="3124200" cy="5014767"/>
          </a:xfrm>
          <a:noFill/>
          <a:ln/>
        </p:spPr>
      </p:pic>
      <p:pic>
        <p:nvPicPr>
          <p:cNvPr id="6" name="Picture 3" descr="brunell-ospeInnocPort-B"/>
          <p:cNvPicPr>
            <a:picLocks noGrp="1" noChangeAspect="1" noChangeArrowheads="1"/>
          </p:cNvPicPr>
          <p:nvPr>
            <p:ph sz="half" idx="2"/>
          </p:nvPr>
        </p:nvPicPr>
        <p:blipFill>
          <a:blip r:embed="rId4" cstate="email">
            <a:extLst>
              <a:ext uri="{28A0092B-C50C-407E-A947-70E740481C1C}">
                <a14:useLocalDpi xmlns:a14="http://schemas.microsoft.com/office/drawing/2010/main"/>
              </a:ext>
            </a:extLst>
          </a:blip>
          <a:srcRect/>
          <a:stretch>
            <a:fillRect/>
          </a:stretch>
        </p:blipFill>
        <p:spPr>
          <a:xfrm>
            <a:off x="3352800" y="3886200"/>
            <a:ext cx="5528961" cy="2557145"/>
          </a:xfrm>
          <a:noFill/>
        </p:spPr>
      </p:pic>
      <p:sp>
        <p:nvSpPr>
          <p:cNvPr id="7" name="Rectangle 2"/>
          <p:cNvSpPr>
            <a:spLocks noGrp="1" noChangeArrowheads="1"/>
          </p:cNvSpPr>
          <p:nvPr>
            <p:ph type="title"/>
          </p:nvPr>
        </p:nvSpPr>
        <p:spPr>
          <a:xfrm>
            <a:off x="0" y="228600"/>
            <a:ext cx="4859337" cy="1143000"/>
          </a:xfrm>
        </p:spPr>
        <p:txBody>
          <a:bodyPr>
            <a:normAutofit fontScale="90000"/>
          </a:bodyPr>
          <a:lstStyle/>
          <a:p>
            <a:pPr algn="l"/>
            <a:r>
              <a:rPr lang="en-US" dirty="0"/>
              <a:t>Reims, 1211- 1290</a:t>
            </a:r>
            <a:r>
              <a:rPr lang="en-US" sz="4400" dirty="0"/>
              <a:t/>
            </a:r>
            <a:br>
              <a:rPr lang="en-US" sz="4400" dirty="0"/>
            </a:br>
            <a:r>
              <a:rPr lang="en-US" sz="3100" dirty="0">
                <a:solidFill>
                  <a:srgbClr val="FF0000"/>
                </a:solidFill>
                <a:latin typeface="Century Gothic" pitchFamily="34" charset="0"/>
              </a:rPr>
              <a:t>11.32-.34</a:t>
            </a:r>
            <a:endParaRPr lang="en-US" sz="3600" dirty="0">
              <a:solidFill>
                <a:srgbClr val="FF0000"/>
              </a:solidFill>
              <a:latin typeface="Century Gothic" pitchFamily="34" charset="0"/>
            </a:endParaRPr>
          </a:p>
        </p:txBody>
      </p:sp>
      <p:sp>
        <p:nvSpPr>
          <p:cNvPr id="8" name="Rectangle 2"/>
          <p:cNvSpPr txBox="1">
            <a:spLocks noChangeArrowheads="1"/>
          </p:cNvSpPr>
          <p:nvPr/>
        </p:nvSpPr>
        <p:spPr>
          <a:xfrm>
            <a:off x="3124200" y="2133600"/>
            <a:ext cx="6019800" cy="1676400"/>
          </a:xfrm>
          <a:prstGeom prst="rect">
            <a:avLst/>
          </a:prstGeom>
        </p:spPr>
        <p:txBody>
          <a:bodyPr vert="horz" lIns="91440" tIns="45720" rIns="91440" bIns="45720" rtlCol="0" anchor="ctr">
            <a:normAutofit fontScale="90000" lnSpcReduction="200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Brunelleschi: </a:t>
            </a:r>
          </a:p>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Foundling Hospital </a:t>
            </a:r>
          </a:p>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1419 </a:t>
            </a:r>
            <a:r>
              <a:rPr lang="en-US" sz="3100" dirty="0" smtClean="0">
                <a:solidFill>
                  <a:srgbClr val="FF0000"/>
                </a:solidFill>
                <a:latin typeface="Century Gothic" pitchFamily="34" charset="0"/>
                <a:ea typeface="+mj-ea"/>
                <a:cs typeface="+mj-cs"/>
              </a:rPr>
              <a:t>13.7</a:t>
            </a:r>
          </a:p>
        </p:txBody>
      </p:sp>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Conques-Ste Foy, planB,c"/>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bwMode="auto">
          <a:xfrm rot="16200000">
            <a:off x="-432897" y="3012957"/>
            <a:ext cx="4218596" cy="2895600"/>
          </a:xfrm>
          <a:prstGeom prst="rect">
            <a:avLst/>
          </a:prstGeom>
          <a:noFill/>
          <a:ln w="9525">
            <a:noFill/>
            <a:miter lim="800000"/>
            <a:headEnd/>
            <a:tailEnd/>
          </a:ln>
        </p:spPr>
      </p:pic>
      <p:pic>
        <p:nvPicPr>
          <p:cNvPr id="6" name="Picture 8" descr="Amiens Cathedral-planB, 1220-1269 AD"/>
          <p:cNvPicPr>
            <a:picLocks noGrp="1" noChangeAspect="1" noChangeArrowheads="1"/>
          </p:cNvPicPr>
          <p:nvPr>
            <p:ph sz="half" idx="2"/>
          </p:nvPr>
        </p:nvPicPr>
        <p:blipFill>
          <a:blip r:embed="rId4" cstate="email">
            <a:extLst>
              <a:ext uri="{28A0092B-C50C-407E-A947-70E740481C1C}">
                <a14:useLocalDpi xmlns:a14="http://schemas.microsoft.com/office/drawing/2010/main"/>
              </a:ext>
            </a:extLst>
          </a:blip>
          <a:srcRect/>
          <a:stretch>
            <a:fillRect/>
          </a:stretch>
        </p:blipFill>
        <p:spPr>
          <a:xfrm>
            <a:off x="3352800" y="1597907"/>
            <a:ext cx="2423503" cy="5031493"/>
          </a:xfrm>
          <a:noFill/>
          <a:ln/>
        </p:spPr>
      </p:pic>
      <p:sp>
        <p:nvSpPr>
          <p:cNvPr id="7" name="Text Box 10"/>
          <p:cNvSpPr txBox="1">
            <a:spLocks noChangeArrowheads="1"/>
          </p:cNvSpPr>
          <p:nvPr/>
        </p:nvSpPr>
        <p:spPr bwMode="auto">
          <a:xfrm>
            <a:off x="152400" y="685800"/>
            <a:ext cx="2841612" cy="1554272"/>
          </a:xfrm>
          <a:prstGeom prst="rect">
            <a:avLst/>
          </a:prstGeom>
          <a:noFill/>
          <a:ln w="9525">
            <a:noFill/>
            <a:miter lim="800000"/>
            <a:headEnd/>
            <a:tailEnd/>
          </a:ln>
          <a:effectLst/>
        </p:spPr>
        <p:txBody>
          <a:bodyPr wrap="none">
            <a:spAutoFit/>
          </a:bodyPr>
          <a:lstStyle/>
          <a:p>
            <a:pPr>
              <a:lnSpc>
                <a:spcPct val="90000"/>
              </a:lnSpc>
              <a:spcBef>
                <a:spcPct val="0"/>
              </a:spcBef>
            </a:pPr>
            <a:r>
              <a:rPr lang="en-US" sz="3500" dirty="0">
                <a:latin typeface="Garamond" pitchFamily="18" charset="0"/>
                <a:ea typeface="+mj-ea"/>
                <a:cs typeface="+mj-cs"/>
              </a:rPr>
              <a:t>Ste. Foy, </a:t>
            </a:r>
            <a:endParaRPr lang="en-US" sz="3500" dirty="0" smtClean="0">
              <a:latin typeface="Garamond" pitchFamily="18" charset="0"/>
              <a:ea typeface="+mj-ea"/>
              <a:cs typeface="+mj-cs"/>
            </a:endParaRPr>
          </a:p>
          <a:p>
            <a:pPr>
              <a:lnSpc>
                <a:spcPct val="90000"/>
              </a:lnSpc>
              <a:spcBef>
                <a:spcPct val="0"/>
              </a:spcBef>
            </a:pPr>
            <a:r>
              <a:rPr lang="en-US" sz="3500" dirty="0" err="1" smtClean="0">
                <a:latin typeface="Garamond" pitchFamily="18" charset="0"/>
                <a:ea typeface="+mj-ea"/>
                <a:cs typeface="+mj-cs"/>
              </a:rPr>
              <a:t>Conques</a:t>
            </a:r>
            <a:r>
              <a:rPr lang="en-US" sz="3500" dirty="0" smtClean="0">
                <a:latin typeface="Garamond" pitchFamily="18" charset="0"/>
                <a:ea typeface="+mj-ea"/>
                <a:cs typeface="+mj-cs"/>
              </a:rPr>
              <a:t>  1050</a:t>
            </a:r>
          </a:p>
          <a:p>
            <a:r>
              <a:rPr lang="en-US" sz="3200" dirty="0" smtClean="0">
                <a:solidFill>
                  <a:srgbClr val="FF0000"/>
                </a:solidFill>
                <a:latin typeface="Century Gothic" pitchFamily="34" charset="0"/>
                <a:ea typeface="+mj-ea"/>
                <a:cs typeface="+mj-cs"/>
              </a:rPr>
              <a:t>10.3</a:t>
            </a:r>
            <a:endParaRPr lang="en-CA" sz="3200" dirty="0">
              <a:solidFill>
                <a:srgbClr val="FF0000"/>
              </a:solidFill>
              <a:latin typeface="Century Gothic" pitchFamily="34" charset="0"/>
              <a:ea typeface="+mj-ea"/>
              <a:cs typeface="+mj-cs"/>
            </a:endParaRPr>
          </a:p>
        </p:txBody>
      </p:sp>
      <p:sp>
        <p:nvSpPr>
          <p:cNvPr id="8" name="Rectangle 2"/>
          <p:cNvSpPr>
            <a:spLocks noGrp="1" noChangeArrowheads="1"/>
          </p:cNvSpPr>
          <p:nvPr>
            <p:ph type="title"/>
          </p:nvPr>
        </p:nvSpPr>
        <p:spPr>
          <a:xfrm>
            <a:off x="5791200" y="990600"/>
            <a:ext cx="3352800" cy="623888"/>
          </a:xfrm>
        </p:spPr>
        <p:txBody>
          <a:bodyPr>
            <a:normAutofit fontScale="90000"/>
          </a:bodyPr>
          <a:lstStyle/>
          <a:p>
            <a:pPr algn="r">
              <a:lnSpc>
                <a:spcPct val="90000"/>
              </a:lnSpc>
            </a:pPr>
            <a:r>
              <a:rPr lang="en-US" sz="3600" dirty="0" smtClean="0"/>
              <a:t>Brunelleschi: Santo </a:t>
            </a:r>
            <a:r>
              <a:rPr lang="en-US" sz="3600" dirty="0" err="1" smtClean="0"/>
              <a:t>Spirito</a:t>
            </a:r>
            <a:r>
              <a:rPr lang="en-US" sz="3600" dirty="0" smtClean="0"/>
              <a:t>,</a:t>
            </a:r>
            <a:r>
              <a:rPr lang="en-US" sz="4000" dirty="0" smtClean="0"/>
              <a:t> 1434 </a:t>
            </a:r>
            <a:br>
              <a:rPr lang="en-US" sz="4000" dirty="0" smtClean="0"/>
            </a:br>
            <a:r>
              <a:rPr lang="en-US" sz="3300" dirty="0" smtClean="0">
                <a:solidFill>
                  <a:srgbClr val="FF0000"/>
                </a:solidFill>
                <a:latin typeface="Century Gothic" pitchFamily="34" charset="0"/>
              </a:rPr>
              <a:t>13.8 &amp; .9</a:t>
            </a:r>
          </a:p>
        </p:txBody>
      </p:sp>
      <p:pic>
        <p:nvPicPr>
          <p:cNvPr id="9" name="Picture 5" descr="sto spirito plan"/>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971664" y="2133600"/>
            <a:ext cx="2957904" cy="4495800"/>
          </a:xfrm>
          <a:prstGeom prst="rect">
            <a:avLst/>
          </a:prstGeom>
          <a:noFill/>
          <a:ln w="9525">
            <a:noFill/>
            <a:miter lim="800000"/>
            <a:headEnd/>
            <a:tailEnd/>
          </a:ln>
        </p:spPr>
      </p:pic>
      <p:sp>
        <p:nvSpPr>
          <p:cNvPr id="10" name="Rectangle 2"/>
          <p:cNvSpPr txBox="1">
            <a:spLocks noChangeArrowheads="1"/>
          </p:cNvSpPr>
          <p:nvPr/>
        </p:nvSpPr>
        <p:spPr>
          <a:xfrm>
            <a:off x="2819400" y="609600"/>
            <a:ext cx="3352800" cy="990600"/>
          </a:xfrm>
          <a:prstGeom prst="rect">
            <a:avLst/>
          </a:prstGeom>
        </p:spPr>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latin typeface="Garamond" pitchFamily="18" charset="0"/>
                <a:ea typeface="+mj-ea"/>
                <a:cs typeface="+mj-cs"/>
              </a:rPr>
              <a:t>Amiens 12.20 </a:t>
            </a:r>
          </a:p>
          <a:p>
            <a:pPr marR="0" lvl="0" indent="0" algn="ctr" fontAlgn="auto">
              <a:lnSpc>
                <a:spcPct val="100000"/>
              </a:lnSpc>
              <a:spcBef>
                <a:spcPct val="0"/>
              </a:spcBef>
              <a:spcAft>
                <a:spcPts val="0"/>
              </a:spcAft>
              <a:buClrTx/>
              <a:buSzTx/>
              <a:buFontTx/>
              <a:buNone/>
              <a:tabLst/>
              <a:defRPr/>
            </a:pPr>
            <a:r>
              <a:rPr lang="en-US" sz="3300" dirty="0" smtClean="0">
                <a:solidFill>
                  <a:srgbClr val="FF0000"/>
                </a:solidFill>
                <a:latin typeface="Century Gothic" pitchFamily="34" charset="0"/>
                <a:ea typeface="+mj-ea"/>
                <a:cs typeface="+mj-cs"/>
              </a:rPr>
              <a:t>11.26</a:t>
            </a:r>
          </a:p>
        </p:txBody>
      </p:sp>
    </p:spTree>
    <p:extLst>
      <p:ext uri="{BB962C8B-B14F-4D97-AF65-F5344CB8AC3E}">
        <p14:creationId xmlns:p14="http://schemas.microsoft.com/office/powerpoint/2010/main" val="3592129462"/>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Amiens Cathedral-planB, 1220-1269 AD"/>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rcRect/>
          <a:stretch>
            <a:fillRect/>
          </a:stretch>
        </p:blipFill>
        <p:spPr>
          <a:xfrm>
            <a:off x="3416601" y="1597907"/>
            <a:ext cx="2423503" cy="5031493"/>
          </a:xfrm>
          <a:noFill/>
          <a:ln/>
        </p:spPr>
      </p:pic>
      <p:sp>
        <p:nvSpPr>
          <p:cNvPr id="8" name="Rectangle 2"/>
          <p:cNvSpPr>
            <a:spLocks noGrp="1" noChangeArrowheads="1"/>
          </p:cNvSpPr>
          <p:nvPr>
            <p:ph type="title"/>
          </p:nvPr>
        </p:nvSpPr>
        <p:spPr>
          <a:xfrm>
            <a:off x="5791200" y="533400"/>
            <a:ext cx="3352800" cy="623888"/>
          </a:xfrm>
        </p:spPr>
        <p:txBody>
          <a:bodyPr>
            <a:normAutofit fontScale="90000"/>
          </a:bodyPr>
          <a:lstStyle/>
          <a:p>
            <a:pPr algn="r">
              <a:lnSpc>
                <a:spcPct val="90000"/>
              </a:lnSpc>
            </a:pPr>
            <a:r>
              <a:rPr lang="en-US" sz="3600" dirty="0" smtClean="0"/>
              <a:t>Brunelleschi: Santo </a:t>
            </a:r>
            <a:r>
              <a:rPr lang="en-US" sz="3600" dirty="0" err="1" smtClean="0"/>
              <a:t>Spirito</a:t>
            </a:r>
            <a:r>
              <a:rPr lang="en-US" sz="3600" dirty="0" smtClean="0"/>
              <a:t>,</a:t>
            </a:r>
            <a:r>
              <a:rPr lang="en-US" sz="4000" dirty="0" smtClean="0"/>
              <a:t> 1434 </a:t>
            </a:r>
            <a:br>
              <a:rPr lang="en-US" sz="4000" dirty="0" smtClean="0"/>
            </a:br>
            <a:r>
              <a:rPr lang="en-US" sz="3300" dirty="0" smtClean="0">
                <a:solidFill>
                  <a:srgbClr val="FF0000"/>
                </a:solidFill>
                <a:latin typeface="Century Gothic" pitchFamily="34" charset="0"/>
              </a:rPr>
              <a:t>13.8 &amp; .9</a:t>
            </a:r>
          </a:p>
        </p:txBody>
      </p:sp>
      <p:pic>
        <p:nvPicPr>
          <p:cNvPr id="9" name="Picture 5" descr="sto spirito plan"/>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971664" y="2133600"/>
            <a:ext cx="2957904" cy="4495800"/>
          </a:xfrm>
          <a:prstGeom prst="rect">
            <a:avLst/>
          </a:prstGeom>
          <a:noFill/>
          <a:ln w="9525">
            <a:noFill/>
            <a:miter lim="800000"/>
            <a:headEnd/>
            <a:tailEnd/>
          </a:ln>
        </p:spPr>
      </p:pic>
      <p:sp>
        <p:nvSpPr>
          <p:cNvPr id="10" name="Rectangle 2"/>
          <p:cNvSpPr txBox="1">
            <a:spLocks noChangeArrowheads="1"/>
          </p:cNvSpPr>
          <p:nvPr/>
        </p:nvSpPr>
        <p:spPr>
          <a:xfrm>
            <a:off x="3048000" y="457200"/>
            <a:ext cx="3352800" cy="990600"/>
          </a:xfrm>
          <a:prstGeom prst="rect">
            <a:avLst/>
          </a:prstGeom>
        </p:spPr>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latin typeface="Garamond" pitchFamily="18" charset="0"/>
                <a:ea typeface="+mj-ea"/>
                <a:cs typeface="+mj-cs"/>
              </a:rPr>
              <a:t>Amiens 12.20 </a:t>
            </a:r>
          </a:p>
          <a:p>
            <a:pPr marR="0" lvl="0" indent="0" algn="ctr" fontAlgn="auto">
              <a:lnSpc>
                <a:spcPct val="100000"/>
              </a:lnSpc>
              <a:spcBef>
                <a:spcPct val="0"/>
              </a:spcBef>
              <a:spcAft>
                <a:spcPts val="0"/>
              </a:spcAft>
              <a:buClrTx/>
              <a:buSzTx/>
              <a:buFontTx/>
              <a:buNone/>
              <a:tabLst/>
              <a:defRPr/>
            </a:pPr>
            <a:r>
              <a:rPr lang="en-US" sz="3300" dirty="0" smtClean="0">
                <a:solidFill>
                  <a:srgbClr val="FF0000"/>
                </a:solidFill>
                <a:latin typeface="Century Gothic" pitchFamily="34" charset="0"/>
                <a:ea typeface="+mj-ea"/>
                <a:cs typeface="+mj-cs"/>
              </a:rPr>
              <a:t>11.26</a:t>
            </a:r>
          </a:p>
        </p:txBody>
      </p:sp>
      <p:pic>
        <p:nvPicPr>
          <p:cNvPr id="12" name="Picture 2" descr="Old St"/>
          <p:cNvPicPr>
            <a:picLocks noChangeAspect="1" noChangeArrowheads="1"/>
          </p:cNvPicPr>
          <p:nvPr/>
        </p:nvPicPr>
        <p:blipFill>
          <a:blip r:embed="rId5" cstate="email">
            <a:lum bright="6000" contrast="30000"/>
            <a:extLst>
              <a:ext uri="{28A0092B-C50C-407E-A947-70E740481C1C}">
                <a14:useLocalDpi xmlns:a14="http://schemas.microsoft.com/office/drawing/2010/main"/>
              </a:ext>
            </a:extLst>
          </a:blip>
          <a:srcRect/>
          <a:stretch>
            <a:fillRect/>
          </a:stretch>
        </p:blipFill>
        <p:spPr bwMode="auto">
          <a:xfrm rot="5400000">
            <a:off x="-336079" y="3016721"/>
            <a:ext cx="4024958" cy="3200400"/>
          </a:xfrm>
          <a:prstGeom prst="rect">
            <a:avLst/>
          </a:prstGeom>
          <a:noFill/>
          <a:ln w="9525">
            <a:noFill/>
            <a:miter lim="800000"/>
            <a:headEnd/>
            <a:tailEnd/>
          </a:ln>
        </p:spPr>
      </p:pic>
      <p:sp>
        <p:nvSpPr>
          <p:cNvPr id="13" name="Text Box 5"/>
          <p:cNvSpPr txBox="1">
            <a:spLocks noChangeArrowheads="1"/>
          </p:cNvSpPr>
          <p:nvPr/>
        </p:nvSpPr>
        <p:spPr bwMode="auto">
          <a:xfrm>
            <a:off x="0" y="838200"/>
            <a:ext cx="3457575" cy="1806648"/>
          </a:xfrm>
          <a:prstGeom prst="rect">
            <a:avLst/>
          </a:prstGeom>
          <a:noFill/>
          <a:ln w="9525">
            <a:noFill/>
            <a:miter lim="800000"/>
            <a:headEnd/>
            <a:tailEnd/>
          </a:ln>
          <a:effectLst/>
        </p:spPr>
        <p:txBody>
          <a:bodyPr>
            <a:spAutoFit/>
          </a:bodyPr>
          <a:lstStyle/>
          <a:p>
            <a:pPr>
              <a:spcBef>
                <a:spcPct val="20000"/>
              </a:spcBef>
              <a:defRPr/>
            </a:pPr>
            <a:r>
              <a:rPr lang="en-US" sz="3200" dirty="0">
                <a:latin typeface="Garamond" pitchFamily="18" charset="0"/>
                <a:ea typeface="+mj-ea"/>
                <a:cs typeface="+mj-cs"/>
              </a:rPr>
              <a:t>Old St </a:t>
            </a:r>
            <a:r>
              <a:rPr lang="en-US" sz="3200" dirty="0" smtClean="0">
                <a:latin typeface="Garamond" pitchFamily="18" charset="0"/>
                <a:ea typeface="+mj-ea"/>
                <a:cs typeface="+mj-cs"/>
              </a:rPr>
              <a:t>Peter’s</a:t>
            </a:r>
          </a:p>
          <a:p>
            <a:pPr>
              <a:spcBef>
                <a:spcPct val="20000"/>
              </a:spcBef>
              <a:defRPr/>
            </a:pPr>
            <a:r>
              <a:rPr lang="en-US" sz="3200" dirty="0" smtClean="0">
                <a:latin typeface="Garamond" pitchFamily="18" charset="0"/>
                <a:ea typeface="+mj-ea"/>
                <a:cs typeface="+mj-cs"/>
              </a:rPr>
              <a:t> </a:t>
            </a:r>
            <a:r>
              <a:rPr lang="en-US" sz="3200" dirty="0">
                <a:latin typeface="Garamond" pitchFamily="18" charset="0"/>
                <a:ea typeface="+mj-ea"/>
                <a:cs typeface="+mj-cs"/>
              </a:rPr>
              <a:t>330-390 </a:t>
            </a:r>
            <a:endParaRPr lang="en-US" sz="3200" dirty="0" smtClean="0">
              <a:latin typeface="Garamond" pitchFamily="18" charset="0"/>
              <a:ea typeface="+mj-ea"/>
              <a:cs typeface="+mj-cs"/>
            </a:endParaRPr>
          </a:p>
          <a:p>
            <a:pPr>
              <a:lnSpc>
                <a:spcPct val="90000"/>
              </a:lnSpc>
              <a:spcBef>
                <a:spcPct val="0"/>
              </a:spcBef>
            </a:pPr>
            <a:r>
              <a:rPr lang="en-US" sz="3000" dirty="0" smtClean="0">
                <a:solidFill>
                  <a:srgbClr val="FF0000"/>
                </a:solidFill>
                <a:latin typeface="Century Gothic" pitchFamily="34" charset="0"/>
                <a:ea typeface="+mj-ea"/>
                <a:cs typeface="+mj-cs"/>
              </a:rPr>
              <a:t>8.6 </a:t>
            </a:r>
            <a:r>
              <a:rPr lang="en-US" sz="3000" dirty="0">
                <a:solidFill>
                  <a:srgbClr val="FF0000"/>
                </a:solidFill>
                <a:latin typeface="Century Gothic" pitchFamily="34" charset="0"/>
                <a:ea typeface="+mj-ea"/>
                <a:cs typeface="+mj-cs"/>
              </a:rPr>
              <a:t>&amp; .7 </a:t>
            </a:r>
          </a:p>
          <a:p>
            <a:pPr>
              <a:defRPr/>
            </a:pPr>
            <a:endParaRPr lang="en-CA" sz="1400" dirty="0"/>
          </a:p>
        </p:txBody>
      </p:sp>
    </p:spTree>
    <p:extLst>
      <p:ext uri="{BB962C8B-B14F-4D97-AF65-F5344CB8AC3E}">
        <p14:creationId xmlns:p14="http://schemas.microsoft.com/office/powerpoint/2010/main" val="900014671"/>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2" name="Rectangle 4"/>
          <p:cNvSpPr>
            <a:spLocks noGrp="1" noChangeArrowheads="1"/>
          </p:cNvSpPr>
          <p:nvPr>
            <p:ph type="title"/>
          </p:nvPr>
        </p:nvSpPr>
        <p:spPr>
          <a:xfrm>
            <a:off x="533400" y="333375"/>
            <a:ext cx="8610600" cy="1724025"/>
          </a:xfrm>
        </p:spPr>
        <p:txBody>
          <a:bodyPr>
            <a:normAutofit/>
          </a:bodyPr>
          <a:lstStyle/>
          <a:p>
            <a:r>
              <a:rPr lang="en-US" sz="4400" dirty="0"/>
              <a:t>King’s College Chapel, Cambridge </a:t>
            </a:r>
            <a:r>
              <a:rPr lang="en-US" sz="3600" u="sng" dirty="0">
                <a:solidFill>
                  <a:srgbClr val="00FF00"/>
                </a:solidFill>
              </a:rPr>
              <a:t>1508-1515</a:t>
            </a:r>
            <a:r>
              <a:rPr lang="en-US" sz="3600" dirty="0"/>
              <a:t> </a:t>
            </a:r>
            <a:r>
              <a:rPr lang="en-US" sz="3600" dirty="0" smtClean="0">
                <a:solidFill>
                  <a:srgbClr val="FF0000"/>
                </a:solidFill>
                <a:latin typeface="Century Gothic" pitchFamily="34" charset="0"/>
              </a:rPr>
              <a:t>11.49</a:t>
            </a:r>
            <a:endParaRPr lang="en-CA" sz="3600" dirty="0">
              <a:solidFill>
                <a:srgbClr val="FF0000"/>
              </a:solidFill>
              <a:latin typeface="Century Gothic" pitchFamily="34" charset="0"/>
            </a:endParaRPr>
          </a:p>
        </p:txBody>
      </p:sp>
      <p:pic>
        <p:nvPicPr>
          <p:cNvPr id="114695" name="Picture 7" descr="Cambridge1"/>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a:xfrm>
            <a:off x="2644616" y="2209800"/>
            <a:ext cx="3188494" cy="4251325"/>
          </a:xfrm>
          <a:noFill/>
          <a:ln/>
        </p:spPr>
      </p:pic>
      <p:pic>
        <p:nvPicPr>
          <p:cNvPr id="6" name="Picture 8" descr="Cambridge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a:xfrm>
            <a:off x="0" y="2875534"/>
            <a:ext cx="2514600" cy="3573532"/>
          </a:xfrm>
          <a:prstGeom prst="rect">
            <a:avLst/>
          </a:prstGeom>
          <a:noFill/>
          <a:ln/>
        </p:spPr>
      </p:pic>
      <p:pic>
        <p:nvPicPr>
          <p:cNvPr id="7" name="Picture 4" descr="Sant'Andrea, Mantua - facade - Alberti - 1470-1493 AD"/>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943600" y="2971800"/>
            <a:ext cx="3200400" cy="353156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300" name="Picture 4" descr="limbourg annuci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8600" y="1981200"/>
            <a:ext cx="3810000" cy="4614195"/>
          </a:xfrm>
          <a:prstGeom prst="rect">
            <a:avLst/>
          </a:prstGeom>
          <a:noFill/>
          <a:ln w="9525">
            <a:noFill/>
            <a:miter lim="800000"/>
            <a:headEnd/>
            <a:tailEnd/>
          </a:ln>
        </p:spPr>
      </p:pic>
      <p:pic>
        <p:nvPicPr>
          <p:cNvPr id="183301" name="Picture 5" descr="campinMerold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343400" y="1981200"/>
            <a:ext cx="4800600" cy="4635062"/>
          </a:xfrm>
          <a:prstGeom prst="rect">
            <a:avLst/>
          </a:prstGeom>
          <a:noFill/>
          <a:ln w="9525">
            <a:noFill/>
            <a:miter lim="800000"/>
            <a:headEnd/>
            <a:tailEnd/>
          </a:ln>
        </p:spPr>
      </p:pic>
      <p:sp>
        <p:nvSpPr>
          <p:cNvPr id="4" name="Rectangle 2"/>
          <p:cNvSpPr txBox="1">
            <a:spLocks noChangeArrowheads="1"/>
          </p:cNvSpPr>
          <p:nvPr/>
        </p:nvSpPr>
        <p:spPr>
          <a:xfrm>
            <a:off x="4419600" y="304800"/>
            <a:ext cx="4724400" cy="1600200"/>
          </a:xfrm>
          <a:prstGeom prst="rect">
            <a:avLst/>
          </a:prstGeom>
        </p:spPr>
        <p:txBody>
          <a:bodyPr>
            <a:normAutofit fontScale="90000" lnSpcReduction="200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Robert </a:t>
            </a:r>
            <a:r>
              <a:rPr kumimoji="0" lang="en-US" sz="4400" b="0" i="0" u="none" strike="noStrike" kern="1200" cap="none" spc="0" normalizeH="0" baseline="0" noProof="0" dirty="0" err="1" smtClean="0">
                <a:ln>
                  <a:noFill/>
                </a:ln>
                <a:solidFill>
                  <a:schemeClr val="tx1"/>
                </a:solidFill>
                <a:effectLst/>
                <a:uLnTx/>
                <a:uFillTx/>
                <a:latin typeface="Garamond" pitchFamily="18" charset="0"/>
                <a:ea typeface="+mj-ea"/>
                <a:cs typeface="+mj-cs"/>
              </a:rPr>
              <a:t>Campin</a:t>
            </a: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 </a:t>
            </a:r>
          </a:p>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err="1" smtClean="0">
                <a:ln>
                  <a:noFill/>
                </a:ln>
                <a:solidFill>
                  <a:schemeClr val="tx1"/>
                </a:solidFill>
                <a:effectLst/>
                <a:uLnTx/>
                <a:uFillTx/>
                <a:latin typeface="Garamond" pitchFamily="18" charset="0"/>
                <a:ea typeface="+mj-ea"/>
                <a:cs typeface="+mj-cs"/>
              </a:rPr>
              <a:t>Merolde</a:t>
            </a: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 Altarpiece, 1425-1430</a:t>
            </a:r>
            <a:r>
              <a:rPr kumimoji="0" lang="en-US" sz="4400" b="0" i="0" u="none" strike="noStrike" kern="1200" cap="none" spc="0" normalizeH="0" noProof="0" dirty="0" smtClean="0">
                <a:ln>
                  <a:noFill/>
                </a:ln>
                <a:solidFill>
                  <a:schemeClr val="tx1"/>
                </a:solidFill>
                <a:effectLst/>
                <a:uLnTx/>
                <a:uFillTx/>
                <a:latin typeface="Garamond" pitchFamily="18" charset="0"/>
                <a:ea typeface="+mj-ea"/>
                <a:cs typeface="+mj-cs"/>
              </a:rPr>
              <a:t> </a:t>
            </a:r>
            <a:r>
              <a:rPr kumimoji="0" lang="en-US" sz="3600" b="0" i="0" u="none" strike="noStrike" kern="1200" cap="none" spc="0" normalizeH="0" baseline="0" noProof="0" dirty="0" smtClean="0">
                <a:ln>
                  <a:noFill/>
                </a:ln>
                <a:solidFill>
                  <a:srgbClr val="FF0000"/>
                </a:solidFill>
                <a:effectLst/>
                <a:uLnTx/>
                <a:uFillTx/>
                <a:latin typeface="Century Gothic" pitchFamily="34" charset="0"/>
                <a:ea typeface="+mj-ea"/>
                <a:cs typeface="+mj-cs"/>
              </a:rPr>
              <a:t>13.62</a:t>
            </a:r>
            <a:endParaRPr kumimoji="0" lang="en-US" sz="3600" b="0" i="0" u="none" strike="noStrike" kern="1200" cap="none" spc="0" normalizeH="0" baseline="0" noProof="0" dirty="0">
              <a:ln>
                <a:noFill/>
              </a:ln>
              <a:solidFill>
                <a:srgbClr val="FF0000"/>
              </a:solidFill>
              <a:effectLst/>
              <a:uLnTx/>
              <a:uFillTx/>
              <a:latin typeface="Century Gothic" pitchFamily="34" charset="0"/>
              <a:ea typeface="+mj-ea"/>
              <a:cs typeface="+mj-cs"/>
            </a:endParaRPr>
          </a:p>
        </p:txBody>
      </p:sp>
      <p:sp>
        <p:nvSpPr>
          <p:cNvPr id="5" name="Rectangle 2"/>
          <p:cNvSpPr txBox="1">
            <a:spLocks noChangeArrowheads="1"/>
          </p:cNvSpPr>
          <p:nvPr/>
        </p:nvSpPr>
        <p:spPr>
          <a:xfrm>
            <a:off x="0" y="304800"/>
            <a:ext cx="4419600" cy="1828800"/>
          </a:xfrm>
          <a:prstGeom prst="rect">
            <a:avLst/>
          </a:prstGeom>
        </p:spPr>
        <p:txBody>
          <a:bodyPr/>
          <a:lstStyle/>
          <a:p>
            <a:pPr>
              <a:lnSpc>
                <a:spcPct val="80000"/>
              </a:lnSpc>
              <a:spcBef>
                <a:spcPct val="0"/>
              </a:spcBef>
            </a:pPr>
            <a:r>
              <a:rPr lang="en-US" sz="4000" dirty="0" err="1" smtClean="0">
                <a:latin typeface="Garamond" pitchFamily="18" charset="0"/>
                <a:ea typeface="+mj-ea"/>
                <a:cs typeface="+mj-cs"/>
              </a:rPr>
              <a:t>Limbourg</a:t>
            </a:r>
            <a:r>
              <a:rPr lang="en-US" sz="4000" dirty="0" smtClean="0">
                <a:latin typeface="Garamond" pitchFamily="18" charset="0"/>
                <a:ea typeface="+mj-ea"/>
                <a:cs typeface="+mj-cs"/>
              </a:rPr>
              <a:t> Bros:</a:t>
            </a:r>
            <a:br>
              <a:rPr lang="en-US" sz="4000" dirty="0" smtClean="0">
                <a:latin typeface="Garamond" pitchFamily="18" charset="0"/>
                <a:ea typeface="+mj-ea"/>
                <a:cs typeface="+mj-cs"/>
              </a:rPr>
            </a:br>
            <a:r>
              <a:rPr lang="en-US" sz="4000" dirty="0" smtClean="0">
                <a:latin typeface="Garamond" pitchFamily="18" charset="0"/>
                <a:ea typeface="+mj-ea"/>
                <a:cs typeface="+mj-cs"/>
              </a:rPr>
              <a:t>Annunciation, </a:t>
            </a:r>
            <a:br>
              <a:rPr lang="en-US" sz="4000" dirty="0" smtClean="0">
                <a:latin typeface="Garamond" pitchFamily="18" charset="0"/>
                <a:ea typeface="+mj-ea"/>
                <a:cs typeface="+mj-cs"/>
              </a:rPr>
            </a:br>
            <a:r>
              <a:rPr lang="en-US" sz="4000" dirty="0" smtClean="0">
                <a:latin typeface="Garamond" pitchFamily="18" charset="0"/>
                <a:ea typeface="+mj-ea"/>
                <a:cs typeface="+mj-cs"/>
              </a:rPr>
              <a:t>1413-1416</a:t>
            </a:r>
            <a:r>
              <a:rPr lang="en-US" sz="4400" dirty="0" smtClean="0">
                <a:latin typeface="+mj-lt"/>
                <a:ea typeface="+mj-ea"/>
                <a:cs typeface="+mj-cs"/>
              </a:rPr>
              <a:t> </a:t>
            </a:r>
            <a:r>
              <a:rPr lang="en-US" sz="3200" dirty="0" smtClean="0">
                <a:solidFill>
                  <a:srgbClr val="FF0000"/>
                </a:solidFill>
                <a:latin typeface="Century Gothic" pitchFamily="34" charset="0"/>
                <a:ea typeface="+mj-ea"/>
                <a:cs typeface="+mj-cs"/>
              </a:rPr>
              <a:t>12.29</a:t>
            </a:r>
            <a:endParaRPr lang="en-CA" sz="3200" dirty="0">
              <a:solidFill>
                <a:srgbClr val="FF0000"/>
              </a:solidFill>
              <a:latin typeface="Century Gothic" pitchFamily="34" charset="0"/>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Content Placeholder 2" descr="Slide1.JPG"/>
          <p:cNvPicPr>
            <a:picLocks noGrp="1" noChangeAspect="1"/>
          </p:cNvPicPr>
          <p:nvPr>
            <p:ph/>
          </p:nvPr>
        </p:nvPicPr>
        <p:blipFill>
          <a:blip r:embed="rId3" cstate="email">
            <a:extLst>
              <a:ext uri="{28A0092B-C50C-407E-A947-70E740481C1C}">
                <a14:useLocalDpi xmlns:a14="http://schemas.microsoft.com/office/drawing/2010/main"/>
              </a:ext>
            </a:extLst>
          </a:blip>
          <a:srcRect/>
          <a:stretch>
            <a:fillRect/>
          </a:stretch>
        </p:blipFill>
        <p:spPr>
          <a:xfrm>
            <a:off x="304800" y="1495425"/>
            <a:ext cx="3775982" cy="5286375"/>
          </a:xfrm>
        </p:spPr>
      </p:pic>
      <p:pic>
        <p:nvPicPr>
          <p:cNvPr id="45059" name="Picture 3" descr="Massaccio-HolyTrinityDiagram.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486400" y="158302"/>
            <a:ext cx="3352800" cy="5487653"/>
          </a:xfrm>
          <a:prstGeom prst="rect">
            <a:avLst/>
          </a:prstGeom>
          <a:noFill/>
          <a:ln w="9525">
            <a:noFill/>
            <a:miter lim="800000"/>
            <a:headEnd/>
            <a:tailEnd/>
          </a:ln>
        </p:spPr>
      </p:pic>
      <p:sp>
        <p:nvSpPr>
          <p:cNvPr id="4" name="Rectangle 2"/>
          <p:cNvSpPr txBox="1">
            <a:spLocks noChangeArrowheads="1"/>
          </p:cNvSpPr>
          <p:nvPr/>
        </p:nvSpPr>
        <p:spPr>
          <a:xfrm>
            <a:off x="3962400" y="5867400"/>
            <a:ext cx="4953000" cy="838200"/>
          </a:xfrm>
          <a:prstGeom prst="rect">
            <a:avLst/>
          </a:prstGeom>
        </p:spPr>
        <p:txBody>
          <a:bodyPr vert="horz" lIns="91440" tIns="45720" rIns="91440" bIns="45720" rtlCol="0">
            <a:normAutofit fontScale="70000" lnSpcReduction="20000"/>
          </a:bodyPr>
          <a:lstStyle/>
          <a:p>
            <a:pPr marL="342900" marR="0" lvl="0" indent="-342900" algn="r" defTabSz="914400" rtl="0" eaLnBrk="1" fontAlgn="auto" latinLnBrk="0" hangingPunct="1">
              <a:lnSpc>
                <a:spcPct val="100000"/>
              </a:lnSpc>
              <a:spcBef>
                <a:spcPct val="20000"/>
              </a:spcBef>
              <a:spcAft>
                <a:spcPts val="0"/>
              </a:spcAft>
              <a:buClrTx/>
              <a:buSzTx/>
              <a:tabLst/>
              <a:defRPr/>
            </a:pPr>
            <a:r>
              <a:rPr kumimoji="0" lang="en-US" sz="3500" b="0" i="0" u="none" strike="noStrike" kern="1200" cap="none" spc="0" normalizeH="0" baseline="0" noProof="0" dirty="0" smtClean="0">
                <a:ln>
                  <a:noFill/>
                </a:ln>
                <a:solidFill>
                  <a:schemeClr val="tx1"/>
                </a:solidFill>
                <a:effectLst/>
                <a:uLnTx/>
                <a:uFillTx/>
                <a:latin typeface="Garamond" pitchFamily="18" charset="0"/>
              </a:rPr>
              <a:t>Masaccio: Holy Trinity 1425 </a:t>
            </a:r>
          </a:p>
          <a:p>
            <a:pPr marL="342900" marR="0" lvl="0" indent="-342900" algn="r" defTabSz="914400" rtl="0" eaLnBrk="1" fontAlgn="auto" latinLnBrk="0" hangingPunct="1">
              <a:lnSpc>
                <a:spcPct val="100000"/>
              </a:lnSpc>
              <a:spcBef>
                <a:spcPct val="20000"/>
              </a:spcBef>
              <a:spcAft>
                <a:spcPts val="0"/>
              </a:spcAft>
              <a:buClrTx/>
              <a:buSzTx/>
              <a:tabLst/>
              <a:defRPr/>
            </a:pPr>
            <a:r>
              <a:rPr lang="en-US" sz="3700" dirty="0" smtClean="0">
                <a:solidFill>
                  <a:srgbClr val="FF0000"/>
                </a:solidFill>
                <a:latin typeface="Century Gothic" pitchFamily="34" charset="0"/>
              </a:rPr>
              <a:t>13.20</a:t>
            </a:r>
            <a:r>
              <a:rPr kumimoji="0" lang="en-US" sz="3200" b="0" i="0" u="none" strike="noStrike" kern="1200" cap="none" spc="0" normalizeH="0" baseline="0" noProof="0" dirty="0" smtClean="0">
                <a:ln>
                  <a:noFill/>
                </a:ln>
                <a:solidFill>
                  <a:srgbClr val="FF66CC"/>
                </a:solidFill>
                <a:effectLst/>
                <a:uLnTx/>
                <a:uFillTx/>
                <a:latin typeface="Century Gothic" pitchFamily="34" charset="0"/>
                <a:ea typeface="+mn-ea"/>
                <a:cs typeface="+mn-cs"/>
              </a:rPr>
              <a:t> </a:t>
            </a:r>
            <a:endParaRPr kumimoji="0" lang="en-US" sz="3200" b="0" i="0" u="none" strike="noStrike" kern="1200" cap="none" spc="0" normalizeH="0" baseline="0" noProof="0" dirty="0">
              <a:ln>
                <a:noFill/>
              </a:ln>
              <a:solidFill>
                <a:srgbClr val="FF66CC"/>
              </a:solidFill>
              <a:effectLst/>
              <a:uLnTx/>
              <a:uFillTx/>
              <a:latin typeface="Century Gothic" pitchFamily="34" charset="0"/>
              <a:ea typeface="+mn-ea"/>
              <a:cs typeface="+mn-cs"/>
            </a:endParaRPr>
          </a:p>
        </p:txBody>
      </p:sp>
      <p:sp>
        <p:nvSpPr>
          <p:cNvPr id="5" name="Rectangle 2"/>
          <p:cNvSpPr txBox="1">
            <a:spLocks noChangeArrowheads="1"/>
          </p:cNvSpPr>
          <p:nvPr/>
        </p:nvSpPr>
        <p:spPr>
          <a:xfrm>
            <a:off x="0" y="228600"/>
            <a:ext cx="8229600" cy="1295400"/>
          </a:xfrm>
          <a:prstGeom prst="rect">
            <a:avLst/>
          </a:prstGeom>
        </p:spPr>
        <p:txBody>
          <a:bodyPr vert="horz" lIns="91440" tIns="45720" rIns="91440" bIns="45720" rtlCol="0">
            <a:normAutofit fontScale="77500" lnSpcReduction="20000"/>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US" sz="3500" dirty="0" smtClean="0">
                <a:latin typeface="Garamond" pitchFamily="18" charset="0"/>
              </a:rPr>
              <a:t>Van Eyck: </a:t>
            </a:r>
            <a:r>
              <a:rPr lang="en-US" sz="3500" dirty="0" err="1" smtClean="0">
                <a:latin typeface="Garamond" pitchFamily="18" charset="0"/>
              </a:rPr>
              <a:t>Arnofini</a:t>
            </a:r>
            <a:r>
              <a:rPr lang="en-US" sz="3500" dirty="0" smtClean="0">
                <a:latin typeface="Garamond" pitchFamily="18" charset="0"/>
              </a:rPr>
              <a:t> Wedding Portrait,</a:t>
            </a:r>
          </a:p>
          <a:p>
            <a:pPr marL="342900" marR="0" lvl="0" indent="-342900" algn="l" defTabSz="914400" rtl="0" eaLnBrk="1" fontAlgn="auto" latinLnBrk="0" hangingPunct="1">
              <a:lnSpc>
                <a:spcPct val="100000"/>
              </a:lnSpc>
              <a:spcBef>
                <a:spcPct val="20000"/>
              </a:spcBef>
              <a:spcAft>
                <a:spcPts val="0"/>
              </a:spcAft>
              <a:buClrTx/>
              <a:buSzTx/>
              <a:tabLst/>
              <a:defRPr/>
            </a:pPr>
            <a:r>
              <a:rPr lang="en-US" sz="3500" dirty="0" smtClean="0">
                <a:latin typeface="Garamond" pitchFamily="18" charset="0"/>
              </a:rPr>
              <a:t> 1433</a:t>
            </a:r>
          </a:p>
          <a:p>
            <a:pPr marL="342900" marR="0" lvl="0" indent="-342900" algn="l" defTabSz="914400" rtl="0" eaLnBrk="1" fontAlgn="auto" latinLnBrk="0" hangingPunct="1">
              <a:lnSpc>
                <a:spcPct val="100000"/>
              </a:lnSpc>
              <a:spcBef>
                <a:spcPct val="20000"/>
              </a:spcBef>
              <a:spcAft>
                <a:spcPts val="0"/>
              </a:spcAft>
              <a:buClrTx/>
              <a:buSzTx/>
              <a:tabLst/>
              <a:defRPr/>
            </a:pPr>
            <a:r>
              <a:rPr lang="en-US" sz="3700" dirty="0" smtClean="0">
                <a:solidFill>
                  <a:srgbClr val="FF0000"/>
                </a:solidFill>
                <a:latin typeface="Century Gothic" pitchFamily="34" charset="0"/>
              </a:rPr>
              <a:t>13.69 &amp; .70</a:t>
            </a:r>
            <a:endParaRPr lang="en-US" sz="3700" dirty="0">
              <a:solidFill>
                <a:srgbClr val="FF0000"/>
              </a:solidFill>
              <a:latin typeface="Century Gothic"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667000" y="5867400"/>
            <a:ext cx="6248400" cy="838200"/>
          </a:xfrm>
          <a:prstGeom prst="rect">
            <a:avLst/>
          </a:prstGeom>
        </p:spPr>
        <p:txBody>
          <a:bodyPr vert="horz" lIns="91440" tIns="45720" rIns="91440" bIns="45720" rtlCol="0">
            <a:normAutofit/>
          </a:bodyPr>
          <a:lstStyle/>
          <a:p>
            <a:pPr marL="342900" marR="0" lvl="0" indent="-342900" algn="r" defTabSz="914400" rtl="0" eaLnBrk="1" fontAlgn="auto" latinLnBrk="0" hangingPunct="1">
              <a:lnSpc>
                <a:spcPct val="100000"/>
              </a:lnSpc>
              <a:spcBef>
                <a:spcPct val="20000"/>
              </a:spcBef>
              <a:spcAft>
                <a:spcPts val="0"/>
              </a:spcAft>
              <a:buClrTx/>
              <a:buSzTx/>
              <a:tabLst/>
              <a:defRPr/>
            </a:pPr>
            <a:r>
              <a:rPr kumimoji="0" lang="en-US" sz="3500" b="0" i="0" u="none" strike="noStrike" kern="1200" cap="none" spc="0" normalizeH="0" baseline="0" noProof="0" dirty="0" smtClean="0">
                <a:ln>
                  <a:noFill/>
                </a:ln>
                <a:solidFill>
                  <a:schemeClr val="tx1"/>
                </a:solidFill>
                <a:effectLst/>
                <a:uLnTx/>
                <a:uFillTx/>
                <a:latin typeface="Garamond" pitchFamily="18" charset="0"/>
              </a:rPr>
              <a:t>Masaccio: Holy Trinity 1425 </a:t>
            </a:r>
            <a:r>
              <a:rPr lang="en-US" sz="2900" dirty="0" smtClean="0">
                <a:solidFill>
                  <a:srgbClr val="FF0000"/>
                </a:solidFill>
                <a:latin typeface="Century Gothic" pitchFamily="34" charset="0"/>
              </a:rPr>
              <a:t>13.20</a:t>
            </a:r>
            <a:r>
              <a:rPr kumimoji="0" lang="en-US" sz="3200" b="0" i="0" u="none" strike="noStrike" kern="1200" cap="none" spc="0" normalizeH="0" baseline="0" noProof="0" dirty="0" smtClean="0">
                <a:ln>
                  <a:noFill/>
                </a:ln>
                <a:solidFill>
                  <a:srgbClr val="FF66CC"/>
                </a:solidFill>
                <a:effectLst/>
                <a:uLnTx/>
                <a:uFillTx/>
                <a:latin typeface="Century Gothic" pitchFamily="34" charset="0"/>
                <a:ea typeface="+mn-ea"/>
                <a:cs typeface="+mn-cs"/>
              </a:rPr>
              <a:t> </a:t>
            </a:r>
            <a:endParaRPr kumimoji="0" lang="en-US" sz="3200" b="0" i="0" u="none" strike="noStrike" kern="1200" cap="none" spc="0" normalizeH="0" baseline="0" noProof="0" dirty="0">
              <a:ln>
                <a:noFill/>
              </a:ln>
              <a:solidFill>
                <a:srgbClr val="FF66CC"/>
              </a:solidFill>
              <a:effectLst/>
              <a:uLnTx/>
              <a:uFillTx/>
              <a:latin typeface="Century Gothic" pitchFamily="34" charset="0"/>
              <a:ea typeface="+mn-ea"/>
              <a:cs typeface="+mn-cs"/>
            </a:endParaRPr>
          </a:p>
        </p:txBody>
      </p:sp>
      <p:pic>
        <p:nvPicPr>
          <p:cNvPr id="7" name="Picture 4" descr="vanderweydenDescent"/>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295400"/>
            <a:ext cx="5716892" cy="4483100"/>
          </a:xfrm>
          <a:prstGeom prst="rect">
            <a:avLst/>
          </a:prstGeom>
          <a:noFill/>
          <a:ln w="9525">
            <a:noFill/>
            <a:miter lim="800000"/>
            <a:headEnd/>
            <a:tailEnd/>
          </a:ln>
        </p:spPr>
      </p:pic>
      <p:pic>
        <p:nvPicPr>
          <p:cNvPr id="8" name="Picture 3" descr="Masaccio-HolyTrinity"/>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867400" y="457200"/>
            <a:ext cx="3124200" cy="5329237"/>
          </a:xfrm>
          <a:prstGeom prst="rect">
            <a:avLst/>
          </a:prstGeom>
          <a:noFill/>
        </p:spPr>
      </p:pic>
      <p:sp>
        <p:nvSpPr>
          <p:cNvPr id="9" name="Rectangle 2"/>
          <p:cNvSpPr txBox="1">
            <a:spLocks noChangeArrowheads="1"/>
          </p:cNvSpPr>
          <p:nvPr/>
        </p:nvSpPr>
        <p:spPr>
          <a:xfrm>
            <a:off x="457200" y="274638"/>
            <a:ext cx="5334000" cy="1706562"/>
          </a:xfrm>
          <a:prstGeom prst="rect">
            <a:avLst/>
          </a:prstGeom>
        </p:spPr>
        <p:txBody>
          <a:bodyPr vert="horz" lIns="91440" tIns="45720" rIns="91440" bIns="45720" rtlCol="0">
            <a:normAutofit fontScale="67500" lnSpcReduction="20000"/>
          </a:bodyPr>
          <a:lstStyle/>
          <a:p>
            <a:pPr marL="342900" marR="0" lvl="0" indent="-342900" defTabSz="914400" rtl="0" eaLnBrk="1" fontAlgn="auto" latinLnBrk="0" hangingPunct="1">
              <a:lnSpc>
                <a:spcPct val="100000"/>
              </a:lnSpc>
              <a:spcBef>
                <a:spcPct val="20000"/>
              </a:spcBef>
              <a:spcAft>
                <a:spcPts val="0"/>
              </a:spcAft>
              <a:buClrTx/>
              <a:buSzTx/>
              <a:tabLst/>
              <a:defRPr/>
            </a:pPr>
            <a:r>
              <a:rPr lang="en-US" sz="4700" dirty="0" smtClean="0">
                <a:latin typeface="Garamond" pitchFamily="18" charset="0"/>
              </a:rPr>
              <a:t>Van </a:t>
            </a:r>
            <a:r>
              <a:rPr lang="en-US" sz="4700" dirty="0" err="1" smtClean="0">
                <a:latin typeface="Garamond" pitchFamily="18" charset="0"/>
              </a:rPr>
              <a:t>der</a:t>
            </a:r>
            <a:r>
              <a:rPr lang="en-US" sz="4700" dirty="0" smtClean="0">
                <a:latin typeface="Garamond" pitchFamily="18" charset="0"/>
              </a:rPr>
              <a:t> Weyden: </a:t>
            </a:r>
          </a:p>
          <a:p>
            <a:pPr marL="342900" marR="0" lvl="0" indent="-342900" defTabSz="914400" rtl="0" eaLnBrk="1" fontAlgn="auto" latinLnBrk="0" hangingPunct="1">
              <a:lnSpc>
                <a:spcPct val="100000"/>
              </a:lnSpc>
              <a:spcBef>
                <a:spcPct val="20000"/>
              </a:spcBef>
              <a:spcAft>
                <a:spcPts val="0"/>
              </a:spcAft>
              <a:buClrTx/>
              <a:buSzTx/>
              <a:tabLst/>
              <a:defRPr/>
            </a:pPr>
            <a:r>
              <a:rPr lang="en-US" sz="4700" dirty="0" smtClean="0">
                <a:latin typeface="Garamond" pitchFamily="18" charset="0"/>
              </a:rPr>
              <a:t>Descent from the Cross, 1435</a:t>
            </a:r>
          </a:p>
          <a:p>
            <a:pPr marL="342900" marR="0" lvl="0" indent="-342900" defTabSz="914400" rtl="0" eaLnBrk="1" fontAlgn="auto" latinLnBrk="0" hangingPunct="1">
              <a:lnSpc>
                <a:spcPct val="100000"/>
              </a:lnSpc>
              <a:spcBef>
                <a:spcPct val="20000"/>
              </a:spcBef>
              <a:spcAft>
                <a:spcPts val="0"/>
              </a:spcAft>
              <a:buClrTx/>
              <a:buSzTx/>
              <a:tabLst/>
              <a:defRPr/>
            </a:pPr>
            <a:r>
              <a:rPr lang="en-US" sz="3700" dirty="0" smtClean="0">
                <a:latin typeface="Garamond" pitchFamily="18" charset="0"/>
              </a:rPr>
              <a:t> </a:t>
            </a:r>
            <a:r>
              <a:rPr kumimoji="0" lang="en-US" sz="3700" b="0" i="0" u="none" strike="noStrike" kern="1200" cap="none" spc="0" normalizeH="0" baseline="0" noProof="0" dirty="0" smtClean="0">
                <a:ln>
                  <a:noFill/>
                </a:ln>
                <a:solidFill>
                  <a:srgbClr val="FF0000"/>
                </a:solidFill>
                <a:effectLst/>
                <a:uLnTx/>
                <a:uFillTx/>
                <a:latin typeface="Century Gothic" pitchFamily="34" charset="0"/>
                <a:ea typeface="+mn-ea"/>
                <a:cs typeface="+mn-cs"/>
              </a:rPr>
              <a:t>13.71</a:t>
            </a:r>
          </a:p>
        </p:txBody>
      </p:sp>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5181600" y="1371600"/>
            <a:ext cx="3962400" cy="1447800"/>
          </a:xfrm>
          <a:prstGeom prst="rect">
            <a:avLst/>
          </a:prstGeom>
        </p:spPr>
        <p:txBody>
          <a:bodyPr vert="horz" lIns="91440" tIns="45720" rIns="91440" bIns="45720" rtlCol="0" anchor="ctr">
            <a:normAutofit fontScale="85000" lnSpcReduction="200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3600" dirty="0" smtClean="0">
                <a:latin typeface="Garamond" pitchFamily="18" charset="0"/>
                <a:ea typeface="+mj-ea"/>
                <a:cs typeface="+mj-cs"/>
              </a:rPr>
              <a:t>Van Eyck: Man in a Red Turban, 1433</a:t>
            </a: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
            </a:r>
            <a:b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b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detail </a:t>
            </a:r>
            <a:r>
              <a:rPr kumimoji="0" lang="en-US" sz="2800" b="0" i="0" u="none" strike="noStrike" kern="1200" cap="none" spc="0" normalizeH="0" baseline="0" noProof="0" dirty="0" smtClean="0">
                <a:ln>
                  <a:noFill/>
                </a:ln>
                <a:solidFill>
                  <a:srgbClr val="FF0000"/>
                </a:solidFill>
                <a:effectLst/>
                <a:uLnTx/>
                <a:uFillTx/>
                <a:latin typeface="Century Gothic" pitchFamily="34" charset="0"/>
                <a:ea typeface="+mj-ea"/>
                <a:cs typeface="+mj-cs"/>
              </a:rPr>
              <a:t>13.68</a:t>
            </a:r>
          </a:p>
        </p:txBody>
      </p:sp>
      <p:sp>
        <p:nvSpPr>
          <p:cNvPr id="8" name="Rectangle 2"/>
          <p:cNvSpPr>
            <a:spLocks noGrp="1" noChangeArrowheads="1"/>
          </p:cNvSpPr>
          <p:nvPr>
            <p:ph type="title"/>
          </p:nvPr>
        </p:nvSpPr>
        <p:spPr>
          <a:xfrm>
            <a:off x="0" y="1371600"/>
            <a:ext cx="4419600" cy="1143000"/>
          </a:xfrm>
        </p:spPr>
        <p:txBody>
          <a:bodyPr>
            <a:normAutofit fontScale="90000"/>
          </a:bodyPr>
          <a:lstStyle/>
          <a:p>
            <a:pPr algn="l" eaLnBrk="1" hangingPunct="1">
              <a:defRPr/>
            </a:pPr>
            <a:r>
              <a:rPr lang="en-US" sz="4000" dirty="0" err="1" smtClean="0"/>
              <a:t>Piero</a:t>
            </a:r>
            <a:r>
              <a:rPr lang="en-US" sz="4000" dirty="0" smtClean="0"/>
              <a:t> </a:t>
            </a:r>
            <a:r>
              <a:rPr lang="en-US" sz="4000" dirty="0" err="1" smtClean="0"/>
              <a:t>della</a:t>
            </a:r>
            <a:r>
              <a:rPr lang="en-US" sz="4000" dirty="0" smtClean="0"/>
              <a:t> Francesca: </a:t>
            </a:r>
            <a:br>
              <a:rPr lang="en-US" sz="4000" dirty="0" smtClean="0"/>
            </a:br>
            <a:r>
              <a:rPr lang="en-US" sz="4000" dirty="0" smtClean="0"/>
              <a:t>Battista Sforza1475, detail </a:t>
            </a:r>
            <a:r>
              <a:rPr lang="en-US" sz="2400" kern="1200" dirty="0" smtClean="0">
                <a:solidFill>
                  <a:srgbClr val="FF0000"/>
                </a:solidFill>
                <a:latin typeface="Century Gothic" pitchFamily="34" charset="0"/>
              </a:rPr>
              <a:t>13.47</a:t>
            </a:r>
          </a:p>
        </p:txBody>
      </p:sp>
      <p:pic>
        <p:nvPicPr>
          <p:cNvPr id="11" name="Content Placeholder 10" descr="SCALA_ARCHIVES_1031314647.jpg"/>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0" y="2779291"/>
            <a:ext cx="4495800" cy="4078709"/>
          </a:xfrm>
        </p:spPr>
      </p:pic>
      <p:pic>
        <p:nvPicPr>
          <p:cNvPr id="13" name="Content Placeholder 12" descr="LESSING_ART_1039490475.jpg"/>
          <p:cNvPicPr>
            <a:picLocks noGrp="1" noChangeAspect="1"/>
          </p:cNvPicPr>
          <p:nvPr>
            <p:ph sz="half" idx="2"/>
          </p:nvPr>
        </p:nvPicPr>
        <p:blipFill>
          <a:blip r:embed="rId4" cstate="email">
            <a:extLst>
              <a:ext uri="{28A0092B-C50C-407E-A947-70E740481C1C}">
                <a14:useLocalDpi xmlns:a14="http://schemas.microsoft.com/office/drawing/2010/main"/>
              </a:ext>
            </a:extLst>
          </a:blip>
          <a:stretch>
            <a:fillRect/>
          </a:stretch>
        </p:blipFill>
        <p:spPr>
          <a:xfrm>
            <a:off x="4663552" y="2793219"/>
            <a:ext cx="4480448" cy="4064781"/>
          </a:xfrm>
        </p:spPr>
      </p:pic>
    </p:spTree>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5181600" y="1447800"/>
            <a:ext cx="3962400" cy="1447800"/>
          </a:xfrm>
          <a:prstGeom prst="rect">
            <a:avLst/>
          </a:prstGeom>
        </p:spPr>
        <p:txBody>
          <a:bodyPr vert="horz" lIns="91440" tIns="45720" rIns="91440" bIns="45720" rtlCol="0" anchor="ctr">
            <a:normAutofit fontScale="85000" lnSpcReduction="200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3600" dirty="0" smtClean="0">
                <a:latin typeface="Garamond" pitchFamily="18" charset="0"/>
                <a:ea typeface="+mj-ea"/>
                <a:cs typeface="+mj-cs"/>
              </a:rPr>
              <a:t>Van Eyck: Man in a Red Turban, 1433</a:t>
            </a: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
            </a:r>
            <a:b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br>
            <a:r>
              <a:rPr kumimoji="0" lang="en-US" sz="4400" b="0" i="0" u="none" strike="noStrike" kern="1200" cap="none" spc="0" normalizeH="0" baseline="0" noProof="0" dirty="0" smtClean="0">
                <a:ln>
                  <a:noFill/>
                </a:ln>
                <a:solidFill>
                  <a:schemeClr val="tx1"/>
                </a:solidFill>
                <a:effectLst/>
                <a:uLnTx/>
                <a:uFillTx/>
                <a:latin typeface="Garamond" pitchFamily="18" charset="0"/>
                <a:ea typeface="+mj-ea"/>
                <a:cs typeface="+mj-cs"/>
              </a:rPr>
              <a:t>detail </a:t>
            </a:r>
            <a:r>
              <a:rPr kumimoji="0" lang="en-US" sz="2800" b="0" i="0" u="none" strike="noStrike" kern="1200" cap="none" spc="0" normalizeH="0" baseline="0" noProof="0" dirty="0" smtClean="0">
                <a:ln>
                  <a:noFill/>
                </a:ln>
                <a:solidFill>
                  <a:srgbClr val="FF0000"/>
                </a:solidFill>
                <a:effectLst/>
                <a:uLnTx/>
                <a:uFillTx/>
                <a:latin typeface="Century Gothic" pitchFamily="34" charset="0"/>
                <a:ea typeface="+mj-ea"/>
                <a:cs typeface="+mj-cs"/>
              </a:rPr>
              <a:t>13.68</a:t>
            </a:r>
          </a:p>
        </p:txBody>
      </p:sp>
      <p:pic>
        <p:nvPicPr>
          <p:cNvPr id="11" name="Content Placeholder 10" descr="SCALA_ARCHIVES_1039488977.jpg"/>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0" y="2779291"/>
            <a:ext cx="4495800" cy="4078709"/>
          </a:xfrm>
        </p:spPr>
      </p:pic>
      <p:sp>
        <p:nvSpPr>
          <p:cNvPr id="13" name="Rectangle 2"/>
          <p:cNvSpPr>
            <a:spLocks noGrp="1" noChangeArrowheads="1"/>
          </p:cNvSpPr>
          <p:nvPr>
            <p:ph type="title"/>
          </p:nvPr>
        </p:nvSpPr>
        <p:spPr>
          <a:xfrm>
            <a:off x="0" y="1524000"/>
            <a:ext cx="4572000" cy="1279525"/>
          </a:xfrm>
        </p:spPr>
        <p:txBody>
          <a:bodyPr>
            <a:normAutofit fontScale="90000"/>
          </a:bodyPr>
          <a:lstStyle/>
          <a:p>
            <a:pPr algn="l" eaLnBrk="1" hangingPunct="1"/>
            <a:r>
              <a:rPr lang="en-US" sz="3400" dirty="0" smtClean="0"/>
              <a:t>Ghirlandaio: Adoration of the Shepherds, 1485, detail </a:t>
            </a:r>
            <a:r>
              <a:rPr lang="en-US" sz="4400" dirty="0" smtClean="0"/>
              <a:t/>
            </a:r>
            <a:br>
              <a:rPr lang="en-US" sz="4400" dirty="0" smtClean="0"/>
            </a:br>
            <a:r>
              <a:rPr lang="en-US" sz="2800" dirty="0" smtClean="0">
                <a:solidFill>
                  <a:srgbClr val="FF0000"/>
                </a:solidFill>
                <a:latin typeface="Century Gothic" pitchFamily="34" charset="0"/>
              </a:rPr>
              <a:t>13.75</a:t>
            </a:r>
            <a:endParaRPr lang="en-CA" sz="2800" dirty="0" smtClean="0">
              <a:solidFill>
                <a:srgbClr val="FF0000"/>
              </a:solidFill>
              <a:latin typeface="Century Gothic" pitchFamily="34" charset="0"/>
            </a:endParaRPr>
          </a:p>
        </p:txBody>
      </p:sp>
      <p:pic>
        <p:nvPicPr>
          <p:cNvPr id="15" name="Content Placeholder 14" descr="LESSING_ART_1039490475.jpg"/>
          <p:cNvPicPr>
            <a:picLocks noGrp="1" noChangeAspect="1"/>
          </p:cNvPicPr>
          <p:nvPr>
            <p:ph sz="half" idx="2"/>
          </p:nvPr>
        </p:nvPicPr>
        <p:blipFill>
          <a:blip r:embed="rId4" cstate="email">
            <a:extLst>
              <a:ext uri="{28A0092B-C50C-407E-A947-70E740481C1C}">
                <a14:useLocalDpi xmlns:a14="http://schemas.microsoft.com/office/drawing/2010/main"/>
              </a:ext>
            </a:extLst>
          </a:blip>
          <a:stretch>
            <a:fillRect/>
          </a:stretch>
        </p:blipFill>
        <p:spPr>
          <a:xfrm>
            <a:off x="4648201" y="2779291"/>
            <a:ext cx="4495800" cy="4078709"/>
          </a:xfrm>
        </p:spPr>
      </p:pic>
    </p:spTree>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0" y="5867400"/>
            <a:ext cx="9144000" cy="990600"/>
          </a:xfrm>
        </p:spPr>
        <p:txBody>
          <a:bodyPr>
            <a:normAutofit fontScale="90000"/>
          </a:bodyPr>
          <a:lstStyle/>
          <a:p>
            <a:pPr algn="r"/>
            <a:r>
              <a:rPr lang="en-US" sz="3300" dirty="0" err="1">
                <a:ea typeface="+mn-ea"/>
                <a:cs typeface="+mn-cs"/>
              </a:rPr>
              <a:t>Gislebertus</a:t>
            </a:r>
            <a:r>
              <a:rPr lang="en-US" sz="3300" dirty="0">
                <a:ea typeface="+mn-ea"/>
                <a:cs typeface="+mn-cs"/>
              </a:rPr>
              <a:t>: Last </a:t>
            </a:r>
            <a:r>
              <a:rPr lang="en-US" sz="3300" dirty="0" err="1">
                <a:ea typeface="+mn-ea"/>
                <a:cs typeface="+mn-cs"/>
              </a:rPr>
              <a:t>Judgement</a:t>
            </a:r>
            <a:r>
              <a:rPr lang="en-US" sz="3300" dirty="0">
                <a:ea typeface="+mn-ea"/>
                <a:cs typeface="+mn-cs"/>
              </a:rPr>
              <a:t>, Saint-</a:t>
            </a:r>
            <a:r>
              <a:rPr lang="en-US" sz="3300" dirty="0" err="1">
                <a:ea typeface="+mn-ea"/>
                <a:cs typeface="+mn-cs"/>
              </a:rPr>
              <a:t>Lazare</a:t>
            </a:r>
            <a:r>
              <a:rPr lang="en-US" sz="3300" dirty="0">
                <a:ea typeface="+mn-ea"/>
                <a:cs typeface="+mn-cs"/>
              </a:rPr>
              <a:t>, </a:t>
            </a:r>
            <a:r>
              <a:rPr lang="en-US" sz="3300" dirty="0" err="1">
                <a:ea typeface="+mn-ea"/>
                <a:cs typeface="+mn-cs"/>
              </a:rPr>
              <a:t>Autun</a:t>
            </a:r>
            <a:r>
              <a:rPr lang="en-US" sz="3300" dirty="0">
                <a:ea typeface="+mn-ea"/>
                <a:cs typeface="+mn-cs"/>
              </a:rPr>
              <a:t>, </a:t>
            </a:r>
            <a:r>
              <a:rPr lang="en-US" sz="3300" dirty="0" smtClean="0">
                <a:ea typeface="+mn-ea"/>
                <a:cs typeface="+mn-cs"/>
              </a:rPr>
              <a:t/>
            </a:r>
            <a:br>
              <a:rPr lang="en-US" sz="3300" dirty="0" smtClean="0">
                <a:ea typeface="+mn-ea"/>
                <a:cs typeface="+mn-cs"/>
              </a:rPr>
            </a:br>
            <a:r>
              <a:rPr lang="en-US" sz="3300" dirty="0" smtClean="0">
                <a:ea typeface="+mn-ea"/>
                <a:cs typeface="+mn-cs"/>
              </a:rPr>
              <a:t>1120-1135 </a:t>
            </a:r>
            <a:r>
              <a:rPr lang="en-US" sz="3200" dirty="0" smtClean="0">
                <a:solidFill>
                  <a:srgbClr val="FF0000"/>
                </a:solidFill>
                <a:latin typeface="Century Gothic" pitchFamily="34" charset="0"/>
                <a:ea typeface="+mn-ea"/>
                <a:cs typeface="+mn-cs"/>
              </a:rPr>
              <a:t>10.22</a:t>
            </a:r>
            <a:endParaRPr lang="en-US" sz="3200" dirty="0">
              <a:solidFill>
                <a:srgbClr val="FF0000"/>
              </a:solidFill>
              <a:latin typeface="Century Gothic" pitchFamily="34" charset="0"/>
              <a:ea typeface="+mn-ea"/>
              <a:cs typeface="+mn-cs"/>
            </a:endParaRPr>
          </a:p>
        </p:txBody>
      </p:sp>
      <p:pic>
        <p:nvPicPr>
          <p:cNvPr id="133123" name="Picture 3" descr="AutunTympanum"/>
          <p:cNvPicPr>
            <a:picLocks noGrp="1" noChangeAspect="1" noChangeArrowheads="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6019800" y="304800"/>
            <a:ext cx="3048000" cy="1792744"/>
          </a:xfrm>
          <a:noFill/>
          <a:ln/>
        </p:spPr>
      </p:pic>
      <p:pic>
        <p:nvPicPr>
          <p:cNvPr id="133124" name="Picture 4" descr="AutunDetail"/>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72000" y="2362200"/>
            <a:ext cx="4572000" cy="3440113"/>
          </a:xfrm>
          <a:prstGeom prst="rect">
            <a:avLst/>
          </a:prstGeom>
          <a:noFill/>
          <a:ln w="9525">
            <a:noFill/>
            <a:miter lim="800000"/>
            <a:headEnd/>
            <a:tailEnd/>
          </a:ln>
        </p:spPr>
      </p:pic>
      <p:pic>
        <p:nvPicPr>
          <p:cNvPr id="6" name="Content Placeholder 3" descr="LESSING_ART_1039490329.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28600" y="2286000"/>
            <a:ext cx="4161842" cy="3581400"/>
          </a:xfrm>
          <a:prstGeom prst="rect">
            <a:avLst/>
          </a:prstGeom>
        </p:spPr>
      </p:pic>
      <p:sp>
        <p:nvSpPr>
          <p:cNvPr id="7" name="Rectangle 2"/>
          <p:cNvSpPr txBox="1">
            <a:spLocks noChangeArrowheads="1"/>
          </p:cNvSpPr>
          <p:nvPr/>
        </p:nvSpPr>
        <p:spPr>
          <a:xfrm>
            <a:off x="228600" y="838200"/>
            <a:ext cx="8229600" cy="1401762"/>
          </a:xfrm>
          <a:prstGeom prst="rect">
            <a:avLst/>
          </a:prstGeom>
        </p:spPr>
        <p:txBody>
          <a:bodyPr vert="horz" lIns="91440" tIns="45720" rIns="91440" bIns="45720" rtlCol="0">
            <a:normAutofit fontScale="90000" lnSpcReduction="20000"/>
          </a:bodyPr>
          <a:lstStyle/>
          <a:p>
            <a:pPr marL="342900" marR="0" lvl="0" indent="-342900" defTabSz="914400" rtl="0" eaLnBrk="1" fontAlgn="auto" latinLnBrk="0" hangingPunct="1">
              <a:lnSpc>
                <a:spcPct val="100000"/>
              </a:lnSpc>
              <a:spcBef>
                <a:spcPct val="20000"/>
              </a:spcBef>
              <a:spcAft>
                <a:spcPts val="0"/>
              </a:spcAft>
              <a:buClrTx/>
              <a:buSzTx/>
              <a:tabLst/>
              <a:defRPr/>
            </a:pPr>
            <a:r>
              <a:rPr lang="en-US" sz="3300" dirty="0" smtClean="0">
                <a:latin typeface="Garamond" pitchFamily="18" charset="0"/>
              </a:rPr>
              <a:t>Van </a:t>
            </a:r>
            <a:r>
              <a:rPr lang="en-US" sz="3300" dirty="0" err="1" smtClean="0">
                <a:latin typeface="Garamond" pitchFamily="18" charset="0"/>
              </a:rPr>
              <a:t>der</a:t>
            </a:r>
            <a:r>
              <a:rPr lang="en-US" sz="3300" dirty="0" smtClean="0">
                <a:latin typeface="Garamond" pitchFamily="18" charset="0"/>
              </a:rPr>
              <a:t> Weyden: </a:t>
            </a:r>
          </a:p>
          <a:p>
            <a:pPr marL="342900" marR="0" lvl="0" indent="-342900" defTabSz="914400" rtl="0" eaLnBrk="1" fontAlgn="auto" latinLnBrk="0" hangingPunct="1">
              <a:lnSpc>
                <a:spcPct val="100000"/>
              </a:lnSpc>
              <a:spcBef>
                <a:spcPct val="20000"/>
              </a:spcBef>
              <a:spcAft>
                <a:spcPts val="0"/>
              </a:spcAft>
              <a:buClrTx/>
              <a:buSzTx/>
              <a:tabLst/>
              <a:defRPr/>
            </a:pPr>
            <a:r>
              <a:rPr lang="en-US" sz="3300" dirty="0" smtClean="0">
                <a:latin typeface="Garamond" pitchFamily="18" charset="0"/>
              </a:rPr>
              <a:t>Descent from the Cross, </a:t>
            </a:r>
          </a:p>
          <a:p>
            <a:pPr marL="342900" marR="0" lvl="0" indent="-342900" defTabSz="914400" rtl="0" eaLnBrk="1" fontAlgn="auto" latinLnBrk="0" hangingPunct="1">
              <a:lnSpc>
                <a:spcPct val="100000"/>
              </a:lnSpc>
              <a:spcBef>
                <a:spcPct val="20000"/>
              </a:spcBef>
              <a:spcAft>
                <a:spcPts val="0"/>
              </a:spcAft>
              <a:buClrTx/>
              <a:buSzTx/>
              <a:tabLst/>
              <a:defRPr/>
            </a:pPr>
            <a:r>
              <a:rPr lang="en-US" sz="3300" dirty="0" smtClean="0">
                <a:latin typeface="Garamond" pitchFamily="18" charset="0"/>
              </a:rPr>
              <a:t>1435 </a:t>
            </a:r>
            <a:r>
              <a:rPr kumimoji="0" lang="en-US" sz="3200" b="0" i="0" u="none" strike="noStrike" kern="1200" cap="none" spc="0" normalizeH="0" baseline="0" noProof="0" dirty="0" smtClean="0">
                <a:ln>
                  <a:noFill/>
                </a:ln>
                <a:solidFill>
                  <a:srgbClr val="FF0000"/>
                </a:solidFill>
                <a:effectLst/>
                <a:uLnTx/>
                <a:uFillTx/>
                <a:latin typeface="Century Gothic" pitchFamily="34" charset="0"/>
                <a:ea typeface="+mn-ea"/>
                <a:cs typeface="+mn-cs"/>
              </a:rPr>
              <a:t>13.71</a:t>
            </a:r>
          </a:p>
        </p:txBody>
      </p:sp>
    </p:spTree>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0" y="260350"/>
            <a:ext cx="9144000" cy="1143000"/>
          </a:xfrm>
        </p:spPr>
        <p:txBody>
          <a:bodyPr>
            <a:normAutofit fontScale="90000"/>
          </a:bodyPr>
          <a:lstStyle/>
          <a:p>
            <a:pPr algn="l"/>
            <a:r>
              <a:rPr lang="en-US" sz="4400" dirty="0" smtClean="0"/>
              <a:t>Lorenzetti: </a:t>
            </a:r>
            <a:r>
              <a:rPr lang="en-US" sz="4400" dirty="0"/>
              <a:t>Good </a:t>
            </a:r>
            <a:r>
              <a:rPr lang="en-US" sz="4400" dirty="0" smtClean="0"/>
              <a:t>Government</a:t>
            </a:r>
            <a:r>
              <a:rPr lang="en-US" sz="4400" dirty="0"/>
              <a:t>, Palazzo </a:t>
            </a:r>
            <a:r>
              <a:rPr lang="en-US" sz="4400" dirty="0" err="1"/>
              <a:t>Pubblico</a:t>
            </a:r>
            <a:r>
              <a:rPr lang="en-US" sz="4400" dirty="0"/>
              <a:t>, Siena 1348 </a:t>
            </a:r>
            <a:r>
              <a:rPr lang="en-US" sz="3600" dirty="0">
                <a:solidFill>
                  <a:srgbClr val="FF0000"/>
                </a:solidFill>
                <a:latin typeface="Century Gothic" pitchFamily="34" charset="0"/>
              </a:rPr>
              <a:t>12.20</a:t>
            </a:r>
            <a:endParaRPr lang="en-CA" sz="3600" dirty="0">
              <a:solidFill>
                <a:srgbClr val="FF0000"/>
              </a:solidFill>
              <a:latin typeface="Century Gothic" pitchFamily="34" charset="0"/>
            </a:endParaRPr>
          </a:p>
        </p:txBody>
      </p:sp>
      <p:pic>
        <p:nvPicPr>
          <p:cNvPr id="136196" name="Picture 4" descr="LorenzettiGoodCity"/>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8600" y="1828800"/>
            <a:ext cx="5105400" cy="2689225"/>
          </a:xfrm>
          <a:prstGeom prst="rect">
            <a:avLst/>
          </a:prstGeom>
          <a:noFill/>
          <a:ln w="9525">
            <a:noFill/>
            <a:miter lim="800000"/>
            <a:headEnd/>
            <a:tailEnd/>
          </a:ln>
        </p:spPr>
      </p:pic>
      <p:pic>
        <p:nvPicPr>
          <p:cNvPr id="6" name="Picture 5" descr="mantegna-tondoCameraDegliSposi-B"/>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486400" y="3124200"/>
            <a:ext cx="3451225" cy="3451225"/>
          </a:xfrm>
          <a:prstGeom prst="rect">
            <a:avLst/>
          </a:prstGeom>
          <a:noFill/>
        </p:spPr>
      </p:pic>
      <p:sp>
        <p:nvSpPr>
          <p:cNvPr id="7" name="Rectangle 2"/>
          <p:cNvSpPr txBox="1">
            <a:spLocks noChangeArrowheads="1"/>
          </p:cNvSpPr>
          <p:nvPr/>
        </p:nvSpPr>
        <p:spPr>
          <a:xfrm>
            <a:off x="0" y="5105400"/>
            <a:ext cx="5334000" cy="1295400"/>
          </a:xfrm>
          <a:prstGeom prst="rect">
            <a:avLst/>
          </a:prstGeom>
        </p:spPr>
        <p:txBody>
          <a:bodyPr vert="horz" lIns="91440" tIns="45720" rIns="91440" bIns="45720" rtlCol="0" anchor="ctr">
            <a:normAutofit fontScale="90000" lnSpcReduction="100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Garamond" pitchFamily="18" charset="0"/>
                <a:ea typeface="+mj-ea"/>
                <a:cs typeface="+mj-cs"/>
              </a:rPr>
              <a:t>Mantegna: Camera </a:t>
            </a:r>
            <a:r>
              <a:rPr kumimoji="0" lang="en-US" sz="3200" b="0" i="0" u="none" strike="noStrike" kern="1200" cap="none" spc="0" normalizeH="0" baseline="0" noProof="0" dirty="0" err="1" smtClean="0">
                <a:ln>
                  <a:noFill/>
                </a:ln>
                <a:solidFill>
                  <a:schemeClr val="tx1"/>
                </a:solidFill>
                <a:effectLst/>
                <a:uLnTx/>
                <a:uFillTx/>
                <a:latin typeface="Garamond" pitchFamily="18" charset="0"/>
                <a:ea typeface="+mj-ea"/>
                <a:cs typeface="+mj-cs"/>
              </a:rPr>
              <a:t>degli</a:t>
            </a:r>
            <a:r>
              <a:rPr kumimoji="0" lang="en-US" sz="3200" b="0" i="0" u="none" strike="noStrike" kern="1200" cap="none" spc="0" normalizeH="0" baseline="0" noProof="0" dirty="0" smtClean="0">
                <a:ln>
                  <a:noFill/>
                </a:ln>
                <a:solidFill>
                  <a:schemeClr val="tx1"/>
                </a:solidFill>
                <a:effectLst/>
                <a:uLnTx/>
                <a:uFillTx/>
                <a:latin typeface="Garamond" pitchFamily="18" charset="0"/>
                <a:ea typeface="+mj-ea"/>
                <a:cs typeface="+mj-cs"/>
              </a:rPr>
              <a:t> </a:t>
            </a:r>
            <a:r>
              <a:rPr kumimoji="0" lang="en-US" sz="3200" b="0" i="0" u="none" strike="noStrike" kern="1200" cap="none" spc="0" normalizeH="0" baseline="0" noProof="0" dirty="0" err="1" smtClean="0">
                <a:ln>
                  <a:noFill/>
                </a:ln>
                <a:solidFill>
                  <a:schemeClr val="tx1"/>
                </a:solidFill>
                <a:effectLst/>
                <a:uLnTx/>
                <a:uFillTx/>
                <a:latin typeface="Garamond" pitchFamily="18" charset="0"/>
                <a:ea typeface="+mj-ea"/>
                <a:cs typeface="+mj-cs"/>
              </a:rPr>
              <a:t>Sposi</a:t>
            </a:r>
            <a:r>
              <a:rPr kumimoji="0" lang="en-US" sz="3200" b="0" i="0" u="none" strike="noStrike" kern="1200" cap="none" spc="0" normalizeH="0" baseline="0" noProof="0" dirty="0" smtClean="0">
                <a:ln>
                  <a:noFill/>
                </a:ln>
                <a:solidFill>
                  <a:schemeClr val="tx1"/>
                </a:solidFill>
                <a:effectLst/>
                <a:uLnTx/>
                <a:uFillTx/>
                <a:latin typeface="Garamond" pitchFamily="18" charset="0"/>
                <a:ea typeface="+mj-ea"/>
                <a:cs typeface="+mj-cs"/>
              </a:rPr>
              <a:t>, </a:t>
            </a:r>
          </a:p>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Garamond" pitchFamily="18" charset="0"/>
                <a:ea typeface="+mj-ea"/>
                <a:cs typeface="+mj-cs"/>
              </a:rPr>
              <a:t>Palazzo </a:t>
            </a:r>
            <a:r>
              <a:rPr kumimoji="0" lang="en-US" sz="3200" b="0" i="0" u="none" strike="noStrike" kern="1200" cap="none" spc="0" normalizeH="0" baseline="0" noProof="0" dirty="0" err="1" smtClean="0">
                <a:ln>
                  <a:noFill/>
                </a:ln>
                <a:solidFill>
                  <a:schemeClr val="tx1"/>
                </a:solidFill>
                <a:effectLst/>
                <a:uLnTx/>
                <a:uFillTx/>
                <a:latin typeface="Garamond" pitchFamily="18" charset="0"/>
                <a:ea typeface="+mj-ea"/>
                <a:cs typeface="+mj-cs"/>
              </a:rPr>
              <a:t>Ducale</a:t>
            </a:r>
            <a:r>
              <a:rPr kumimoji="0" lang="en-US" sz="3200" b="0" i="0" u="none" strike="noStrike" kern="1200" cap="none" spc="0" normalizeH="0" baseline="0" noProof="0" dirty="0" smtClean="0">
                <a:ln>
                  <a:noFill/>
                </a:ln>
                <a:solidFill>
                  <a:schemeClr val="tx1"/>
                </a:solidFill>
                <a:effectLst/>
                <a:uLnTx/>
                <a:uFillTx/>
                <a:latin typeface="Garamond" pitchFamily="18" charset="0"/>
                <a:ea typeface="+mj-ea"/>
                <a:cs typeface="+mj-cs"/>
              </a:rPr>
              <a:t>, Mantua, 1470s  </a:t>
            </a:r>
            <a:r>
              <a:rPr kumimoji="0" lang="en-US" sz="2800" b="0" i="0" u="none" strike="noStrike" kern="1200" cap="none" spc="0" normalizeH="0" baseline="0" noProof="0" dirty="0" smtClean="0">
                <a:ln>
                  <a:noFill/>
                </a:ln>
                <a:solidFill>
                  <a:srgbClr val="FF0000"/>
                </a:solidFill>
                <a:effectLst/>
                <a:uLnTx/>
                <a:uFillTx/>
                <a:latin typeface="Century Gothic" pitchFamily="34" charset="0"/>
                <a:ea typeface="+mj-ea"/>
                <a:cs typeface="+mj-cs"/>
              </a:rPr>
              <a:t>13.56</a:t>
            </a:r>
            <a:endParaRPr kumimoji="0" lang="en-US" sz="2800" b="0" i="0" u="none" strike="noStrike" kern="1200" cap="none" spc="0" normalizeH="0" baseline="0" noProof="0" dirty="0">
              <a:ln>
                <a:noFill/>
              </a:ln>
              <a:solidFill>
                <a:srgbClr val="FF0000"/>
              </a:solidFill>
              <a:effectLst/>
              <a:uLnTx/>
              <a:uFillTx/>
              <a:latin typeface="Century Gothic" pitchFamily="34" charset="0"/>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emosthenes 28 B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a:xfrm>
            <a:off x="304800" y="1143000"/>
            <a:ext cx="1905000" cy="5715000"/>
          </a:xfrm>
          <a:prstGeom prst="rect">
            <a:avLst/>
          </a:prstGeom>
          <a:noFill/>
          <a:ln/>
        </p:spPr>
      </p:pic>
      <p:sp>
        <p:nvSpPr>
          <p:cNvPr id="8" name="TextBox 7"/>
          <p:cNvSpPr txBox="1"/>
          <p:nvPr/>
        </p:nvSpPr>
        <p:spPr>
          <a:xfrm>
            <a:off x="1295400" y="609600"/>
            <a:ext cx="1066800" cy="584775"/>
          </a:xfrm>
          <a:prstGeom prst="rect">
            <a:avLst/>
          </a:prstGeom>
          <a:noFill/>
        </p:spPr>
        <p:txBody>
          <a:bodyPr wrap="square" rtlCol="0">
            <a:spAutoFit/>
          </a:bodyPr>
          <a:lstStyle/>
          <a:p>
            <a:r>
              <a:rPr lang="en-US" sz="3200" dirty="0" smtClean="0">
                <a:solidFill>
                  <a:srgbClr val="FF0000"/>
                </a:solidFill>
              </a:rPr>
              <a:t> </a:t>
            </a:r>
            <a:r>
              <a:rPr lang="en-US" sz="2800" dirty="0" smtClean="0">
                <a:solidFill>
                  <a:srgbClr val="FF0000"/>
                </a:solidFill>
                <a:latin typeface="Century Gothic" pitchFamily="34" charset="0"/>
                <a:ea typeface="+mj-ea"/>
                <a:cs typeface="+mj-cs"/>
              </a:rPr>
              <a:t>5.66</a:t>
            </a:r>
          </a:p>
        </p:txBody>
      </p:sp>
      <p:pic>
        <p:nvPicPr>
          <p:cNvPr id="9" name="Picture 2" descr="Sluter-MosesWell"/>
          <p:cNvPicPr>
            <a:picLocks noGrp="1" noChangeAspect="1" noChangeArrowheads="1"/>
          </p:cNvPicPr>
          <p:nvPr>
            <p:ph/>
          </p:nvPr>
        </p:nvPicPr>
        <p:blipFill>
          <a:blip r:embed="rId4" cstate="email">
            <a:extLst>
              <a:ext uri="{28A0092B-C50C-407E-A947-70E740481C1C}">
                <a14:useLocalDpi xmlns:a14="http://schemas.microsoft.com/office/drawing/2010/main"/>
              </a:ext>
            </a:extLst>
          </a:blip>
          <a:srcRect/>
          <a:stretch>
            <a:fillRect/>
          </a:stretch>
        </p:blipFill>
        <p:spPr>
          <a:xfrm>
            <a:off x="4419600" y="1219200"/>
            <a:ext cx="2286000" cy="5638800"/>
          </a:xfrm>
          <a:noFill/>
        </p:spPr>
      </p:pic>
      <p:sp>
        <p:nvSpPr>
          <p:cNvPr id="10" name="TextBox 9"/>
          <p:cNvSpPr txBox="1"/>
          <p:nvPr/>
        </p:nvSpPr>
        <p:spPr>
          <a:xfrm>
            <a:off x="5410200" y="685800"/>
            <a:ext cx="1122423" cy="800219"/>
          </a:xfrm>
          <a:prstGeom prst="rect">
            <a:avLst/>
          </a:prstGeom>
          <a:noFill/>
        </p:spPr>
        <p:txBody>
          <a:bodyPr wrap="square" rtlCol="0">
            <a:spAutoFit/>
          </a:bodyPr>
          <a:lstStyle/>
          <a:p>
            <a:r>
              <a:rPr lang="en-US" sz="2800" dirty="0" smtClean="0">
                <a:solidFill>
                  <a:srgbClr val="FF0000"/>
                </a:solidFill>
                <a:latin typeface="Century Gothic" pitchFamily="34" charset="0"/>
                <a:ea typeface="+mj-ea"/>
                <a:cs typeface="+mj-cs"/>
              </a:rPr>
              <a:t>12.28</a:t>
            </a:r>
          </a:p>
          <a:p>
            <a:endParaRPr lang="en-US" dirty="0"/>
          </a:p>
        </p:txBody>
      </p:sp>
      <p:pic>
        <p:nvPicPr>
          <p:cNvPr id="11" name="Picture 5" descr="Donatello-StMark"/>
          <p:cNvPicPr>
            <a:picLocks noGrp="1" noChangeAspect="1" noChangeArrowheads="1"/>
          </p:cNvPicPr>
          <p:nvPr>
            <p:ph idx="1"/>
          </p:nvPr>
        </p:nvPicPr>
        <p:blipFill>
          <a:blip r:embed="rId5" cstate="email">
            <a:lum bright="6000"/>
            <a:extLst>
              <a:ext uri="{28A0092B-C50C-407E-A947-70E740481C1C}">
                <a14:useLocalDpi xmlns:a14="http://schemas.microsoft.com/office/drawing/2010/main"/>
              </a:ext>
            </a:extLst>
          </a:blip>
          <a:srcRect/>
          <a:stretch>
            <a:fillRect/>
          </a:stretch>
        </p:blipFill>
        <p:spPr>
          <a:xfrm>
            <a:off x="6836832" y="1219200"/>
            <a:ext cx="2057401" cy="5697416"/>
          </a:xfrm>
          <a:noFill/>
        </p:spPr>
      </p:pic>
      <p:sp>
        <p:nvSpPr>
          <p:cNvPr id="12" name="TextBox 11"/>
          <p:cNvSpPr txBox="1"/>
          <p:nvPr/>
        </p:nvSpPr>
        <p:spPr>
          <a:xfrm>
            <a:off x="7620000" y="685800"/>
            <a:ext cx="1079142" cy="523220"/>
          </a:xfrm>
          <a:prstGeom prst="rect">
            <a:avLst/>
          </a:prstGeom>
          <a:noFill/>
        </p:spPr>
        <p:txBody>
          <a:bodyPr wrap="none" rtlCol="0">
            <a:spAutoFit/>
          </a:bodyPr>
          <a:lstStyle/>
          <a:p>
            <a:r>
              <a:rPr lang="en-US" sz="2800" dirty="0" smtClean="0">
                <a:solidFill>
                  <a:srgbClr val="FF0000"/>
                </a:solidFill>
                <a:latin typeface="Century Gothic" pitchFamily="34" charset="0"/>
                <a:ea typeface="+mj-ea"/>
                <a:cs typeface="+mj-cs"/>
              </a:rPr>
              <a:t>13.28</a:t>
            </a:r>
          </a:p>
        </p:txBody>
      </p:sp>
      <p:sp>
        <p:nvSpPr>
          <p:cNvPr id="13" name="TextBox 12"/>
          <p:cNvSpPr txBox="1"/>
          <p:nvPr/>
        </p:nvSpPr>
        <p:spPr>
          <a:xfrm>
            <a:off x="7772400" y="228600"/>
            <a:ext cx="1040413" cy="369332"/>
          </a:xfrm>
          <a:prstGeom prst="rect">
            <a:avLst/>
          </a:prstGeom>
          <a:noFill/>
        </p:spPr>
        <p:txBody>
          <a:bodyPr wrap="none" rtlCol="0">
            <a:spAutoFit/>
          </a:bodyPr>
          <a:lstStyle/>
          <a:p>
            <a:r>
              <a:rPr lang="en-US" dirty="0" smtClean="0"/>
              <a:t>A.D 1400</a:t>
            </a:r>
            <a:endParaRPr lang="en-US" dirty="0"/>
          </a:p>
        </p:txBody>
      </p:sp>
      <p:sp>
        <p:nvSpPr>
          <p:cNvPr id="14" name="TextBox 13"/>
          <p:cNvSpPr txBox="1"/>
          <p:nvPr/>
        </p:nvSpPr>
        <p:spPr>
          <a:xfrm>
            <a:off x="228600" y="304800"/>
            <a:ext cx="948208" cy="369332"/>
          </a:xfrm>
          <a:prstGeom prst="rect">
            <a:avLst/>
          </a:prstGeom>
          <a:noFill/>
        </p:spPr>
        <p:txBody>
          <a:bodyPr wrap="none" rtlCol="0">
            <a:spAutoFit/>
          </a:bodyPr>
          <a:lstStyle/>
          <a:p>
            <a:r>
              <a:rPr lang="en-US" dirty="0" smtClean="0"/>
              <a:t>300 B.C.</a:t>
            </a:r>
            <a:endParaRPr lang="en-US" dirty="0"/>
          </a:p>
        </p:txBody>
      </p:sp>
      <p:cxnSp>
        <p:nvCxnSpPr>
          <p:cNvPr id="15" name="Straight Connector 14"/>
          <p:cNvCxnSpPr/>
          <p:nvPr/>
        </p:nvCxnSpPr>
        <p:spPr>
          <a:xfrm flipV="1">
            <a:off x="381000" y="609600"/>
            <a:ext cx="8382000" cy="76200"/>
          </a:xfrm>
          <a:prstGeom prst="line">
            <a:avLst/>
          </a:prstGeom>
          <a:ln w="41275"/>
        </p:spPr>
        <p:style>
          <a:lnRef idx="1">
            <a:schemeClr val="accent1"/>
          </a:lnRef>
          <a:fillRef idx="0">
            <a:schemeClr val="accent1"/>
          </a:fillRef>
          <a:effectRef idx="0">
            <a:schemeClr val="accent1"/>
          </a:effectRef>
          <a:fontRef idx="minor">
            <a:schemeClr val="tx1"/>
          </a:fontRef>
        </p:style>
      </p:cxnSp>
      <p:pic>
        <p:nvPicPr>
          <p:cNvPr id="16" name="Picture 15" descr="ChartresJambs.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2286000" y="1143000"/>
            <a:ext cx="1981200" cy="5668202"/>
          </a:xfrm>
          <a:prstGeom prst="rect">
            <a:avLst/>
          </a:prstGeom>
        </p:spPr>
      </p:pic>
      <p:sp>
        <p:nvSpPr>
          <p:cNvPr id="17" name="TextBox 16"/>
          <p:cNvSpPr txBox="1"/>
          <p:nvPr/>
        </p:nvSpPr>
        <p:spPr>
          <a:xfrm>
            <a:off x="3276600" y="685800"/>
            <a:ext cx="1122423" cy="800219"/>
          </a:xfrm>
          <a:prstGeom prst="rect">
            <a:avLst/>
          </a:prstGeom>
          <a:noFill/>
        </p:spPr>
        <p:txBody>
          <a:bodyPr wrap="square" rtlCol="0">
            <a:spAutoFit/>
          </a:bodyPr>
          <a:lstStyle/>
          <a:p>
            <a:r>
              <a:rPr lang="en-US" sz="2800" dirty="0" smtClean="0">
                <a:solidFill>
                  <a:srgbClr val="FF0000"/>
                </a:solidFill>
                <a:latin typeface="Century Gothic" pitchFamily="34" charset="0"/>
                <a:ea typeface="+mj-ea"/>
                <a:cs typeface="+mj-cs"/>
              </a:rPr>
              <a:t>11.19</a:t>
            </a:r>
          </a:p>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381000" y="762000"/>
            <a:ext cx="8382000" cy="76200"/>
          </a:xfrm>
          <a:prstGeom prst="line">
            <a:avLst/>
          </a:prstGeom>
          <a:ln w="41275"/>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28600" y="457200"/>
            <a:ext cx="890500" cy="369332"/>
          </a:xfrm>
          <a:prstGeom prst="rect">
            <a:avLst/>
          </a:prstGeom>
          <a:noFill/>
        </p:spPr>
        <p:txBody>
          <a:bodyPr wrap="none" rtlCol="0">
            <a:spAutoFit/>
          </a:bodyPr>
          <a:lstStyle/>
          <a:p>
            <a:r>
              <a:rPr lang="en-US" dirty="0" smtClean="0"/>
              <a:t>300 B.C</a:t>
            </a:r>
            <a:endParaRPr lang="en-US" dirty="0"/>
          </a:p>
        </p:txBody>
      </p:sp>
      <p:sp>
        <p:nvSpPr>
          <p:cNvPr id="9" name="TextBox 8"/>
          <p:cNvSpPr txBox="1"/>
          <p:nvPr/>
        </p:nvSpPr>
        <p:spPr>
          <a:xfrm>
            <a:off x="7696200" y="381000"/>
            <a:ext cx="1219200" cy="369332"/>
          </a:xfrm>
          <a:prstGeom prst="rect">
            <a:avLst/>
          </a:prstGeom>
          <a:noFill/>
        </p:spPr>
        <p:txBody>
          <a:bodyPr wrap="square" rtlCol="0">
            <a:spAutoFit/>
          </a:bodyPr>
          <a:lstStyle/>
          <a:p>
            <a:r>
              <a:rPr lang="en-US" dirty="0" smtClean="0"/>
              <a:t>A.D.1401</a:t>
            </a:r>
            <a:endParaRPr lang="en-US" dirty="0"/>
          </a:p>
        </p:txBody>
      </p:sp>
      <p:pic>
        <p:nvPicPr>
          <p:cNvPr id="12" name="Content Placeholder 3" descr="archconstantine.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81000" y="3352800"/>
            <a:ext cx="2648883" cy="2630488"/>
          </a:xfrm>
          <a:prstGeom prst="rect">
            <a:avLst/>
          </a:prstGeom>
        </p:spPr>
      </p:pic>
      <p:pic>
        <p:nvPicPr>
          <p:cNvPr id="10" name="Picture 4" descr="hildensheimAdamEv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048000" y="4495800"/>
            <a:ext cx="3255879" cy="2079625"/>
          </a:xfrm>
          <a:prstGeom prst="rect">
            <a:avLst/>
          </a:prstGeom>
          <a:noFill/>
          <a:ln w="9525">
            <a:noFill/>
            <a:miter lim="800000"/>
            <a:headEnd/>
            <a:tailEnd/>
          </a:ln>
        </p:spPr>
      </p:pic>
      <p:pic>
        <p:nvPicPr>
          <p:cNvPr id="11" name="Picture 8" descr="ArchTitusJerusalem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a:xfrm>
            <a:off x="152400" y="1447800"/>
            <a:ext cx="2415527" cy="1452929"/>
          </a:xfrm>
          <a:prstGeom prst="rect">
            <a:avLst/>
          </a:prstGeom>
          <a:noFill/>
        </p:spPr>
      </p:pic>
      <p:pic>
        <p:nvPicPr>
          <p:cNvPr id="13" name="Picture 3" descr="AutunDetail"/>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a:xfrm>
            <a:off x="3601563" y="1244600"/>
            <a:ext cx="3713637" cy="2794000"/>
          </a:xfrm>
          <a:prstGeom prst="rect">
            <a:avLst/>
          </a:prstGeom>
          <a:noFill/>
        </p:spPr>
      </p:pic>
      <p:pic>
        <p:nvPicPr>
          <p:cNvPr id="14" name="Picture 7" descr="ghiberti-SacrificeofIsaac-B"/>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a:xfrm>
            <a:off x="6705600" y="4191000"/>
            <a:ext cx="2161590" cy="2366963"/>
          </a:xfrm>
          <a:prstGeom prst="rect">
            <a:avLst/>
          </a:prstGeom>
          <a:noFill/>
        </p:spPr>
      </p:pic>
      <p:sp>
        <p:nvSpPr>
          <p:cNvPr id="15" name="TextBox 14"/>
          <p:cNvSpPr txBox="1"/>
          <p:nvPr/>
        </p:nvSpPr>
        <p:spPr>
          <a:xfrm>
            <a:off x="381000" y="1066800"/>
            <a:ext cx="747320" cy="369332"/>
          </a:xfrm>
          <a:prstGeom prst="rect">
            <a:avLst/>
          </a:prstGeom>
          <a:noFill/>
        </p:spPr>
        <p:txBody>
          <a:bodyPr wrap="none" rtlCol="0">
            <a:spAutoFit/>
          </a:bodyPr>
          <a:lstStyle/>
          <a:p>
            <a:r>
              <a:rPr lang="en-US" dirty="0" smtClean="0"/>
              <a:t>AD 81</a:t>
            </a:r>
            <a:endParaRPr lang="en-US" dirty="0"/>
          </a:p>
        </p:txBody>
      </p:sp>
      <p:sp>
        <p:nvSpPr>
          <p:cNvPr id="16" name="TextBox 15"/>
          <p:cNvSpPr txBox="1"/>
          <p:nvPr/>
        </p:nvSpPr>
        <p:spPr>
          <a:xfrm>
            <a:off x="1066800" y="2971800"/>
            <a:ext cx="864339" cy="369332"/>
          </a:xfrm>
          <a:prstGeom prst="rect">
            <a:avLst/>
          </a:prstGeom>
          <a:noFill/>
        </p:spPr>
        <p:txBody>
          <a:bodyPr wrap="none" rtlCol="0">
            <a:spAutoFit/>
          </a:bodyPr>
          <a:lstStyle/>
          <a:p>
            <a:r>
              <a:rPr lang="en-US" dirty="0" smtClean="0"/>
              <a:t>AD 313</a:t>
            </a:r>
            <a:endParaRPr lang="en-US" dirty="0"/>
          </a:p>
        </p:txBody>
      </p:sp>
      <p:sp>
        <p:nvSpPr>
          <p:cNvPr id="17" name="TextBox 16"/>
          <p:cNvSpPr txBox="1"/>
          <p:nvPr/>
        </p:nvSpPr>
        <p:spPr>
          <a:xfrm>
            <a:off x="3581400" y="4114800"/>
            <a:ext cx="652743" cy="369332"/>
          </a:xfrm>
          <a:prstGeom prst="rect">
            <a:avLst/>
          </a:prstGeom>
          <a:noFill/>
        </p:spPr>
        <p:txBody>
          <a:bodyPr wrap="none" rtlCol="0">
            <a:spAutoFit/>
          </a:bodyPr>
          <a:lstStyle/>
          <a:p>
            <a:r>
              <a:rPr lang="en-US" dirty="0" smtClean="0"/>
              <a:t>1000</a:t>
            </a:r>
            <a:endParaRPr lang="en-US" dirty="0"/>
          </a:p>
        </p:txBody>
      </p:sp>
      <p:sp>
        <p:nvSpPr>
          <p:cNvPr id="18" name="TextBox 17"/>
          <p:cNvSpPr txBox="1"/>
          <p:nvPr/>
        </p:nvSpPr>
        <p:spPr>
          <a:xfrm>
            <a:off x="3886200" y="914400"/>
            <a:ext cx="652743" cy="369332"/>
          </a:xfrm>
          <a:prstGeom prst="rect">
            <a:avLst/>
          </a:prstGeom>
          <a:noFill/>
        </p:spPr>
        <p:txBody>
          <a:bodyPr wrap="none" rtlCol="0">
            <a:spAutoFit/>
          </a:bodyPr>
          <a:lstStyle/>
          <a:p>
            <a:r>
              <a:rPr lang="en-US" dirty="0" smtClean="0"/>
              <a:t>1120</a:t>
            </a:r>
            <a:endParaRPr lang="en-US" dirty="0"/>
          </a:p>
        </p:txBody>
      </p:sp>
      <p:sp>
        <p:nvSpPr>
          <p:cNvPr id="19" name="TextBox 18"/>
          <p:cNvSpPr txBox="1"/>
          <p:nvPr/>
        </p:nvSpPr>
        <p:spPr>
          <a:xfrm>
            <a:off x="7848600" y="3886200"/>
            <a:ext cx="652743" cy="369332"/>
          </a:xfrm>
          <a:prstGeom prst="rect">
            <a:avLst/>
          </a:prstGeom>
          <a:noFill/>
        </p:spPr>
        <p:txBody>
          <a:bodyPr wrap="none" rtlCol="0">
            <a:spAutoFit/>
          </a:bodyPr>
          <a:lstStyle/>
          <a:p>
            <a:r>
              <a:rPr lang="en-US" dirty="0" smtClean="0"/>
              <a:t>1401</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381000" y="3733800"/>
            <a:ext cx="8382000" cy="76200"/>
          </a:xfrm>
          <a:prstGeom prst="line">
            <a:avLst/>
          </a:prstGeom>
          <a:ln w="41275"/>
        </p:spPr>
        <p:style>
          <a:lnRef idx="1">
            <a:schemeClr val="accent1"/>
          </a:lnRef>
          <a:fillRef idx="0">
            <a:schemeClr val="accent1"/>
          </a:fillRef>
          <a:effectRef idx="0">
            <a:schemeClr val="accent1"/>
          </a:effectRef>
          <a:fontRef idx="minor">
            <a:schemeClr val="tx1"/>
          </a:fontRef>
        </p:style>
      </p:cxnSp>
      <p:pic>
        <p:nvPicPr>
          <p:cNvPr id="35" name="Picture 34" descr="lectionaryOfGodescalc-chirstEnthroned-B.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295400"/>
            <a:ext cx="1843430" cy="2743200"/>
          </a:xfrm>
          <a:prstGeom prst="rect">
            <a:avLst/>
          </a:prstGeom>
        </p:spPr>
      </p:pic>
      <p:cxnSp>
        <p:nvCxnSpPr>
          <p:cNvPr id="2" name="Straight Connector 1"/>
          <p:cNvCxnSpPr/>
          <p:nvPr/>
        </p:nvCxnSpPr>
        <p:spPr>
          <a:xfrm flipV="1">
            <a:off x="381000" y="762000"/>
            <a:ext cx="8382000" cy="76200"/>
          </a:xfrm>
          <a:prstGeom prst="line">
            <a:avLst/>
          </a:prstGeom>
          <a:ln w="41275"/>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7848600" y="381000"/>
            <a:ext cx="652743" cy="369332"/>
          </a:xfrm>
          <a:prstGeom prst="rect">
            <a:avLst/>
          </a:prstGeom>
          <a:noFill/>
        </p:spPr>
        <p:txBody>
          <a:bodyPr wrap="none" rtlCol="0">
            <a:spAutoFit/>
          </a:bodyPr>
          <a:lstStyle/>
          <a:p>
            <a:r>
              <a:rPr lang="en-US" dirty="0" smtClean="0"/>
              <a:t>1000</a:t>
            </a:r>
            <a:endParaRPr lang="en-US" dirty="0"/>
          </a:p>
        </p:txBody>
      </p:sp>
      <p:sp>
        <p:nvSpPr>
          <p:cNvPr id="5" name="TextBox 4"/>
          <p:cNvSpPr txBox="1"/>
          <p:nvPr/>
        </p:nvSpPr>
        <p:spPr>
          <a:xfrm>
            <a:off x="3657600" y="914400"/>
            <a:ext cx="2708177" cy="369332"/>
          </a:xfrm>
          <a:prstGeom prst="rect">
            <a:avLst/>
          </a:prstGeom>
          <a:noFill/>
        </p:spPr>
        <p:txBody>
          <a:bodyPr wrap="none" rtlCol="0">
            <a:spAutoFit/>
          </a:bodyPr>
          <a:lstStyle/>
          <a:p>
            <a:r>
              <a:rPr lang="en-US" dirty="0" smtClean="0"/>
              <a:t>Western Europe about 800</a:t>
            </a:r>
            <a:endParaRPr lang="en-US" dirty="0"/>
          </a:p>
        </p:txBody>
      </p:sp>
      <p:sp>
        <p:nvSpPr>
          <p:cNvPr id="7" name="TextBox 6"/>
          <p:cNvSpPr txBox="1"/>
          <p:nvPr/>
        </p:nvSpPr>
        <p:spPr>
          <a:xfrm>
            <a:off x="2590800" y="3962400"/>
            <a:ext cx="3154518" cy="369332"/>
          </a:xfrm>
          <a:prstGeom prst="rect">
            <a:avLst/>
          </a:prstGeom>
          <a:noFill/>
        </p:spPr>
        <p:txBody>
          <a:bodyPr wrap="none" rtlCol="0">
            <a:spAutoFit/>
          </a:bodyPr>
          <a:lstStyle/>
          <a:p>
            <a:r>
              <a:rPr lang="en-US" dirty="0" smtClean="0"/>
              <a:t>Byzantium about  550 and 1000</a:t>
            </a:r>
            <a:endParaRPr lang="en-US" dirty="0"/>
          </a:p>
        </p:txBody>
      </p:sp>
      <p:pic>
        <p:nvPicPr>
          <p:cNvPr id="8" name="Picture 3" descr="KellsTunc"/>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a:xfrm>
            <a:off x="838200" y="1219200"/>
            <a:ext cx="1701068" cy="2266950"/>
          </a:xfrm>
          <a:prstGeom prst="rect">
            <a:avLst/>
          </a:prstGeom>
          <a:noFill/>
        </p:spPr>
      </p:pic>
      <p:pic>
        <p:nvPicPr>
          <p:cNvPr id="11" name="Picture 6" descr="utrechtPsalm8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181600" y="1524000"/>
            <a:ext cx="2958666" cy="1905000"/>
          </a:xfrm>
          <a:prstGeom prst="rect">
            <a:avLst/>
          </a:prstGeom>
          <a:noFill/>
          <a:ln w="9525">
            <a:noFill/>
            <a:miter lim="800000"/>
            <a:headEnd/>
            <a:tailEnd/>
          </a:ln>
        </p:spPr>
      </p:pic>
      <p:pic>
        <p:nvPicPr>
          <p:cNvPr id="12" name="Picture 6" descr="sviltale-theodora&amp;herCourt-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a:xfrm>
            <a:off x="838200" y="4343400"/>
            <a:ext cx="3352800" cy="2140842"/>
          </a:xfrm>
          <a:prstGeom prst="rect">
            <a:avLst/>
          </a:prstGeom>
          <a:noFill/>
        </p:spPr>
      </p:pic>
      <p:pic>
        <p:nvPicPr>
          <p:cNvPr id="13" name="Picture 6" descr="V and C 1020"/>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a:xfrm>
            <a:off x="5715000" y="3886200"/>
            <a:ext cx="2427090" cy="2647950"/>
          </a:xfrm>
          <a:prstGeom prst="rect">
            <a:avLst/>
          </a:prstGeom>
          <a:noFill/>
        </p:spPr>
      </p:pic>
      <p:cxnSp>
        <p:nvCxnSpPr>
          <p:cNvPr id="17" name="Straight Arrow Connector 16"/>
          <p:cNvCxnSpPr/>
          <p:nvPr/>
        </p:nvCxnSpPr>
        <p:spPr>
          <a:xfrm flipV="1">
            <a:off x="1828800" y="3657600"/>
            <a:ext cx="1143000" cy="838200"/>
          </a:xfrm>
          <a:prstGeom prst="straightConnector1">
            <a:avLst/>
          </a:prstGeom>
          <a:ln w="539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10800000">
            <a:off x="4648200" y="3657600"/>
            <a:ext cx="1371600" cy="1066800"/>
          </a:xfrm>
          <a:prstGeom prst="straightConnector1">
            <a:avLst/>
          </a:prstGeom>
          <a:ln w="539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3" name="Arc 22"/>
          <p:cNvSpPr/>
          <p:nvPr/>
        </p:nvSpPr>
        <p:spPr>
          <a:xfrm>
            <a:off x="914400" y="228600"/>
            <a:ext cx="6705600" cy="2286000"/>
          </a:xfrm>
          <a:prstGeom prst="arc">
            <a:avLst>
              <a:gd name="adj1" fmla="val 10847484"/>
              <a:gd name="adj2" fmla="val 91241"/>
            </a:avLst>
          </a:prstGeom>
          <a:ln w="571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5" name="Straight Connector 24"/>
          <p:cNvCxnSpPr/>
          <p:nvPr/>
        </p:nvCxnSpPr>
        <p:spPr>
          <a:xfrm rot="16200000" flipH="1">
            <a:off x="609600" y="1066800"/>
            <a:ext cx="381000" cy="228600"/>
          </a:xfrm>
          <a:prstGeom prst="line">
            <a:avLst/>
          </a:prstGeom>
          <a:ln w="920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315200" y="1219200"/>
            <a:ext cx="381000" cy="228600"/>
          </a:xfrm>
          <a:prstGeom prst="line">
            <a:avLst/>
          </a:prstGeom>
          <a:ln w="920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0800000" flipV="1">
            <a:off x="838200" y="1066800"/>
            <a:ext cx="609600" cy="304800"/>
          </a:xfrm>
          <a:prstGeom prst="line">
            <a:avLst/>
          </a:prstGeom>
          <a:ln w="920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0800000" flipV="1">
            <a:off x="7543800" y="1066800"/>
            <a:ext cx="533400" cy="457200"/>
          </a:xfrm>
          <a:prstGeom prst="line">
            <a:avLst/>
          </a:prstGeom>
          <a:ln w="920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81000" y="762000"/>
            <a:ext cx="8382000" cy="76200"/>
          </a:xfrm>
          <a:prstGeom prst="line">
            <a:avLst/>
          </a:prstGeom>
          <a:ln w="41275"/>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04800" y="381000"/>
            <a:ext cx="652743" cy="369332"/>
          </a:xfrm>
          <a:prstGeom prst="rect">
            <a:avLst/>
          </a:prstGeom>
          <a:noFill/>
        </p:spPr>
        <p:txBody>
          <a:bodyPr wrap="none" rtlCol="0">
            <a:spAutoFit/>
          </a:bodyPr>
          <a:lstStyle/>
          <a:p>
            <a:r>
              <a:rPr lang="en-US" dirty="0" smtClean="0"/>
              <a:t>1300</a:t>
            </a:r>
            <a:endParaRPr lang="en-US" dirty="0"/>
          </a:p>
        </p:txBody>
      </p:sp>
      <p:sp>
        <p:nvSpPr>
          <p:cNvPr id="4" name="TextBox 3"/>
          <p:cNvSpPr txBox="1"/>
          <p:nvPr/>
        </p:nvSpPr>
        <p:spPr>
          <a:xfrm>
            <a:off x="2514600" y="381000"/>
            <a:ext cx="652743" cy="369332"/>
          </a:xfrm>
          <a:prstGeom prst="rect">
            <a:avLst/>
          </a:prstGeom>
          <a:noFill/>
        </p:spPr>
        <p:txBody>
          <a:bodyPr wrap="none" rtlCol="0">
            <a:spAutoFit/>
          </a:bodyPr>
          <a:lstStyle/>
          <a:p>
            <a:r>
              <a:rPr lang="en-US" dirty="0" smtClean="0"/>
              <a:t>1330</a:t>
            </a:r>
            <a:endParaRPr lang="en-US" dirty="0"/>
          </a:p>
        </p:txBody>
      </p:sp>
      <p:pic>
        <p:nvPicPr>
          <p:cNvPr id="7" name="Picture 5" descr="Martini Annuci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a:xfrm>
            <a:off x="2590800" y="1051360"/>
            <a:ext cx="1905000" cy="3424017"/>
          </a:xfrm>
          <a:prstGeom prst="rect">
            <a:avLst/>
          </a:prstGeom>
          <a:noFill/>
        </p:spPr>
      </p:pic>
      <p:pic>
        <p:nvPicPr>
          <p:cNvPr id="8" name="Picture 13" descr="Arena Chapel - Annunciation, Giotto, c"/>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a:xfrm>
            <a:off x="304800" y="990599"/>
            <a:ext cx="2080490" cy="3501329"/>
          </a:xfrm>
          <a:prstGeom prst="rect">
            <a:avLst/>
          </a:prstGeom>
          <a:noFill/>
        </p:spPr>
      </p:pic>
      <p:sp>
        <p:nvSpPr>
          <p:cNvPr id="9" name="TextBox 8"/>
          <p:cNvSpPr txBox="1"/>
          <p:nvPr/>
        </p:nvSpPr>
        <p:spPr>
          <a:xfrm>
            <a:off x="5105400" y="381000"/>
            <a:ext cx="652743" cy="369332"/>
          </a:xfrm>
          <a:prstGeom prst="rect">
            <a:avLst/>
          </a:prstGeom>
          <a:noFill/>
        </p:spPr>
        <p:txBody>
          <a:bodyPr wrap="none" rtlCol="0">
            <a:spAutoFit/>
          </a:bodyPr>
          <a:lstStyle/>
          <a:p>
            <a:r>
              <a:rPr lang="en-US" dirty="0" smtClean="0"/>
              <a:t>1425</a:t>
            </a:r>
            <a:endParaRPr lang="en-US" dirty="0"/>
          </a:p>
        </p:txBody>
      </p:sp>
      <p:pic>
        <p:nvPicPr>
          <p:cNvPr id="10" name="Picture 5" descr="masaccio-expulRest-B"/>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48200" y="990600"/>
            <a:ext cx="2057400" cy="4970899"/>
          </a:xfrm>
          <a:prstGeom prst="rect">
            <a:avLst/>
          </a:prstGeom>
          <a:noFill/>
          <a:ln w="9525">
            <a:noFill/>
            <a:miter lim="800000"/>
            <a:headEnd/>
            <a:tailEnd/>
          </a:ln>
        </p:spPr>
      </p:pic>
      <p:sp>
        <p:nvSpPr>
          <p:cNvPr id="11" name="TextBox 10"/>
          <p:cNvSpPr txBox="1"/>
          <p:nvPr/>
        </p:nvSpPr>
        <p:spPr>
          <a:xfrm>
            <a:off x="7620000" y="457200"/>
            <a:ext cx="652743" cy="369332"/>
          </a:xfrm>
          <a:prstGeom prst="rect">
            <a:avLst/>
          </a:prstGeom>
          <a:noFill/>
        </p:spPr>
        <p:txBody>
          <a:bodyPr wrap="none" rtlCol="0">
            <a:spAutoFit/>
          </a:bodyPr>
          <a:lstStyle/>
          <a:p>
            <a:r>
              <a:rPr lang="en-US" dirty="0" smtClean="0"/>
              <a:t>1480</a:t>
            </a:r>
            <a:endParaRPr lang="en-US" dirty="0"/>
          </a:p>
        </p:txBody>
      </p:sp>
      <p:pic>
        <p:nvPicPr>
          <p:cNvPr id="12" name="Picture 3" descr="botticelli-birthVenus-B"/>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a:xfrm>
            <a:off x="6858000" y="990600"/>
            <a:ext cx="2057400" cy="5670550"/>
          </a:xfrm>
          <a:prstGeom prst="rect">
            <a:avLst/>
          </a:prstGeom>
          <a:noFill/>
        </p:spPr>
      </p:pic>
      <p:sp>
        <p:nvSpPr>
          <p:cNvPr id="14" name="Arc 13"/>
          <p:cNvSpPr/>
          <p:nvPr/>
        </p:nvSpPr>
        <p:spPr>
          <a:xfrm rot="11966875">
            <a:off x="1081440" y="4617994"/>
            <a:ext cx="4500957" cy="1225196"/>
          </a:xfrm>
          <a:prstGeom prst="arc">
            <a:avLst>
              <a:gd name="adj1" fmla="val 10633774"/>
              <a:gd name="adj2" fmla="val 0"/>
            </a:avLst>
          </a:prstGeom>
          <a:ln w="6985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4"/>
          <p:cNvSpPr/>
          <p:nvPr/>
        </p:nvSpPr>
        <p:spPr>
          <a:xfrm rot="13063051">
            <a:off x="3450708" y="4149499"/>
            <a:ext cx="3821707" cy="2362200"/>
          </a:xfrm>
          <a:prstGeom prst="arc">
            <a:avLst>
              <a:gd name="adj1" fmla="val 10825335"/>
              <a:gd name="adj2" fmla="val 21252383"/>
            </a:avLst>
          </a:prstGeom>
          <a:ln w="79375">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7" name="Straight Connector 16"/>
          <p:cNvCxnSpPr/>
          <p:nvPr/>
        </p:nvCxnSpPr>
        <p:spPr>
          <a:xfrm rot="16200000" flipH="1" flipV="1">
            <a:off x="826269" y="4355331"/>
            <a:ext cx="319304" cy="447842"/>
          </a:xfrm>
          <a:prstGeom prst="line">
            <a:avLst/>
          </a:prstGeom>
          <a:ln w="6667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V="1">
            <a:off x="3702952" y="4388752"/>
            <a:ext cx="366496" cy="304800"/>
          </a:xfrm>
          <a:prstGeom prst="line">
            <a:avLst/>
          </a:prstGeom>
          <a:ln w="666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5" idx="0"/>
          </p:cNvCxnSpPr>
          <p:nvPr/>
        </p:nvCxnSpPr>
        <p:spPr>
          <a:xfrm rot="16200000" flipH="1" flipV="1">
            <a:off x="6489773" y="6269281"/>
            <a:ext cx="133250" cy="615995"/>
          </a:xfrm>
          <a:prstGeom prst="line">
            <a:avLst/>
          </a:prstGeom>
          <a:ln w="666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flipV="1">
            <a:off x="3340869" y="4279131"/>
            <a:ext cx="319304" cy="447842"/>
          </a:xfrm>
          <a:prstGeom prst="line">
            <a:avLst/>
          </a:prstGeom>
          <a:ln w="666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a:off x="1143000" y="4419600"/>
            <a:ext cx="457200" cy="290296"/>
          </a:xfrm>
          <a:prstGeom prst="line">
            <a:avLst/>
          </a:prstGeom>
          <a:ln w="66675"/>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V="1">
            <a:off x="5257800" y="5943600"/>
            <a:ext cx="533400" cy="76200"/>
          </a:xfrm>
          <a:prstGeom prst="line">
            <a:avLst/>
          </a:prstGeom>
          <a:ln w="666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a:off x="4876800" y="5715000"/>
            <a:ext cx="600242" cy="76200"/>
          </a:xfrm>
          <a:prstGeom prst="line">
            <a:avLst/>
          </a:prstGeom>
          <a:ln w="66675"/>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0800000">
            <a:off x="6858000" y="6534049"/>
            <a:ext cx="457200" cy="323951"/>
          </a:xfrm>
          <a:prstGeom prst="line">
            <a:avLst/>
          </a:prstGeom>
          <a:ln w="666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7267</TotalTime>
  <Words>2483</Words>
  <Application>Microsoft Macintosh PowerPoint</Application>
  <PresentationFormat>全屏显示(4:3)</PresentationFormat>
  <Paragraphs>276</Paragraphs>
  <Slides>54</Slides>
  <Notes>50</Notes>
  <HiddenSlides>0</HiddenSlides>
  <MMClips>0</MMClips>
  <ScaleCrop>false</ScaleCrop>
  <HeadingPairs>
    <vt:vector size="4" baseType="variant">
      <vt:variant>
        <vt:lpstr>主题</vt:lpstr>
      </vt:variant>
      <vt:variant>
        <vt:i4>1</vt:i4>
      </vt:variant>
      <vt:variant>
        <vt:lpstr>幻灯片标题</vt:lpstr>
      </vt:variant>
      <vt:variant>
        <vt:i4>54</vt:i4>
      </vt:variant>
    </vt:vector>
  </HeadingPairs>
  <TitlesOfParts>
    <vt:vector size="55" baseType="lpstr">
      <vt:lpstr>Office Theme</vt:lpstr>
      <vt:lpstr>November 2012 Last class</vt:lpstr>
      <vt:lpstr>PowerPoint 演示文稿</vt:lpstr>
      <vt:lpstr>PowerPoint 演示文稿</vt:lpstr>
      <vt:lpstr>30% of the exam will concern material covered before the midterm.   </vt:lpstr>
      <vt:lpstr>The rest will focus on art we have studied since the mid-term.  Weeks 8-12 </vt:lpstr>
      <vt:lpstr>PowerPoint 演示文稿</vt:lpstr>
      <vt:lpstr>Mesopotamia</vt:lpstr>
      <vt:lpstr>Knossos:  Toreador Fresco  ca. 1500 4.6</vt:lpstr>
      <vt:lpstr>Knossos:  Toreador Fresco  ca. 1500 4.6</vt:lpstr>
      <vt:lpstr>“Mask of Agamemnon”  ca. 1500 B.C 4.26 </vt:lpstr>
      <vt:lpstr>PowerPoint 演示文稿</vt:lpstr>
      <vt:lpstr>PowerPoint 演示文稿</vt:lpstr>
      <vt:lpstr>PowerPoint 演示文稿</vt:lpstr>
      <vt:lpstr>PowerPoint 演示文稿</vt:lpstr>
      <vt:lpstr>PowerPoint 演示文稿</vt:lpstr>
      <vt:lpstr>Pantheon, Rome, 117-125 7.26 - .29 </vt:lpstr>
      <vt:lpstr>PowerPoint 演示文稿</vt:lpstr>
      <vt:lpstr>Church plans</vt:lpstr>
      <vt:lpstr>PowerPoint 演示文稿</vt:lpstr>
      <vt:lpstr>PowerPoint 演示文稿</vt:lpstr>
      <vt:lpstr>PowerPoint 演示文稿</vt:lpstr>
      <vt:lpstr>Conques, Last Judgment Portal  1130 10.9 - .11</vt:lpstr>
      <vt:lpstr>Conques 1050-1120   10.3 - .11</vt:lpstr>
      <vt:lpstr>PowerPoint 演示文稿</vt:lpstr>
      <vt:lpstr>Jamb Sculptures, South Transept Chartres 13th Century11.21</vt:lpstr>
      <vt:lpstr>Virgin and Child, Hosios Loukas, Greece 1020 8.42</vt:lpstr>
      <vt:lpstr>PowerPoint 演示文稿</vt:lpstr>
      <vt:lpstr>St-Étienne,  Caen 1067-1087  10.39-.41</vt:lpstr>
      <vt:lpstr>Siena Cathedral 128411.49</vt:lpstr>
      <vt:lpstr>Review of the last 2 classes</vt:lpstr>
      <vt:lpstr>Colosseum A.D. 72-80 7.18 - .19</vt:lpstr>
      <vt:lpstr>Alberti: Tempio Malatestiano, Rimini, 1450 13.31. &amp; .32</vt:lpstr>
      <vt:lpstr>PowerPoint 演示文稿</vt:lpstr>
      <vt:lpstr>PowerPoint 演示文稿</vt:lpstr>
      <vt:lpstr>Pantheon 117-125  7.28</vt:lpstr>
      <vt:lpstr>Brunelleschi:  Santo Spirito, 1434  13.8 &amp; .9</vt:lpstr>
      <vt:lpstr>PowerPoint 演示文稿</vt:lpstr>
      <vt:lpstr>PowerPoint 演示文稿</vt:lpstr>
      <vt:lpstr>Chartres                          Sto. Spirito</vt:lpstr>
      <vt:lpstr>Reims, 1211- 1290 11.32-.34</vt:lpstr>
      <vt:lpstr>Brunelleschi: Santo Spirito, 1434  13.8 &amp; .9</vt:lpstr>
      <vt:lpstr>Brunelleschi: Santo Spirito, 1434  13.8 &amp; .9</vt:lpstr>
      <vt:lpstr>King’s College Chapel, Cambridge 1508-1515 11.49</vt:lpstr>
      <vt:lpstr>PowerPoint 演示文稿</vt:lpstr>
      <vt:lpstr>PowerPoint 演示文稿</vt:lpstr>
      <vt:lpstr>PowerPoint 演示文稿</vt:lpstr>
      <vt:lpstr>Piero della Francesca:  Battista Sforza1475, detail 13.47</vt:lpstr>
      <vt:lpstr>Ghirlandaio: Adoration of the Shepherds, 1485, detail  13.75</vt:lpstr>
      <vt:lpstr>Gislebertus: Last Judgement, Saint-Lazare, Autun,  1120-1135 10.22</vt:lpstr>
      <vt:lpstr>Lorenzetti: Good Government, Palazzo Pubblico, Siena 1348 12.20</vt:lpstr>
      <vt:lpstr>PowerPoint 演示文稿</vt:lpstr>
      <vt:lpstr>PowerPoint 演示文稿</vt:lpstr>
      <vt:lpstr>PowerPoint 演示文稿</vt:lpstr>
      <vt:lpstr>PowerPoint 演示文稿</vt:lpstr>
    </vt:vector>
  </TitlesOfParts>
  <Company>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08 IRH 102 Last class</dc:title>
  <dc:creator>Julia</dc:creator>
  <cp:lastModifiedBy>Charmaine</cp:lastModifiedBy>
  <cp:revision>135</cp:revision>
  <dcterms:created xsi:type="dcterms:W3CDTF">2008-11-25T17:54:37Z</dcterms:created>
  <dcterms:modified xsi:type="dcterms:W3CDTF">2013-12-11T05:19:44Z</dcterms:modified>
</cp:coreProperties>
</file>