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67"/>
  </p:notesMasterIdLst>
  <p:handoutMasterIdLst>
    <p:handoutMasterId r:id="rId68"/>
  </p:handoutMasterIdLst>
  <p:sldIdLst>
    <p:sldId id="260" r:id="rId2"/>
    <p:sldId id="589" r:id="rId3"/>
    <p:sldId id="592" r:id="rId4"/>
    <p:sldId id="561" r:id="rId5"/>
    <p:sldId id="588" r:id="rId6"/>
    <p:sldId id="593" r:id="rId7"/>
    <p:sldId id="363" r:id="rId8"/>
    <p:sldId id="512" r:id="rId9"/>
    <p:sldId id="515" r:id="rId10"/>
    <p:sldId id="577" r:id="rId11"/>
    <p:sldId id="586" r:id="rId12"/>
    <p:sldId id="578" r:id="rId13"/>
    <p:sldId id="582" r:id="rId14"/>
    <p:sldId id="583" r:id="rId15"/>
    <p:sldId id="584" r:id="rId16"/>
    <p:sldId id="517" r:id="rId17"/>
    <p:sldId id="585" r:id="rId18"/>
    <p:sldId id="546" r:id="rId19"/>
    <p:sldId id="520" r:id="rId20"/>
    <p:sldId id="519" r:id="rId21"/>
    <p:sldId id="521" r:id="rId22"/>
    <p:sldId id="547" r:id="rId23"/>
    <p:sldId id="522" r:id="rId24"/>
    <p:sldId id="571" r:id="rId25"/>
    <p:sldId id="572" r:id="rId26"/>
    <p:sldId id="587" r:id="rId27"/>
    <p:sldId id="573" r:id="rId28"/>
    <p:sldId id="574" r:id="rId29"/>
    <p:sldId id="575" r:id="rId30"/>
    <p:sldId id="576" r:id="rId31"/>
    <p:sldId id="523" r:id="rId32"/>
    <p:sldId id="524" r:id="rId33"/>
    <p:sldId id="548" r:id="rId34"/>
    <p:sldId id="563" r:id="rId35"/>
    <p:sldId id="564" r:id="rId36"/>
    <p:sldId id="565" r:id="rId37"/>
    <p:sldId id="566" r:id="rId38"/>
    <p:sldId id="567" r:id="rId39"/>
    <p:sldId id="568" r:id="rId40"/>
    <p:sldId id="569" r:id="rId41"/>
    <p:sldId id="570" r:id="rId42"/>
    <p:sldId id="525" r:id="rId43"/>
    <p:sldId id="549" r:id="rId44"/>
    <p:sldId id="526" r:id="rId45"/>
    <p:sldId id="527" r:id="rId46"/>
    <p:sldId id="550" r:id="rId47"/>
    <p:sldId id="528" r:id="rId48"/>
    <p:sldId id="529" r:id="rId49"/>
    <p:sldId id="551" r:id="rId50"/>
    <p:sldId id="530" r:id="rId51"/>
    <p:sldId id="552" r:id="rId52"/>
    <p:sldId id="558" r:id="rId53"/>
    <p:sldId id="532" r:id="rId54"/>
    <p:sldId id="533" r:id="rId55"/>
    <p:sldId id="553" r:id="rId56"/>
    <p:sldId id="534" r:id="rId57"/>
    <p:sldId id="555" r:id="rId58"/>
    <p:sldId id="554" r:id="rId59"/>
    <p:sldId id="535" r:id="rId60"/>
    <p:sldId id="556" r:id="rId61"/>
    <p:sldId id="537" r:id="rId62"/>
    <p:sldId id="557" r:id="rId63"/>
    <p:sldId id="538" r:id="rId64"/>
    <p:sldId id="545" r:id="rId65"/>
    <p:sldId id="401" r:id="rId66"/>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notesViewPr>
    <p:cSldViewPr>
      <p:cViewPr>
        <p:scale>
          <a:sx n="100" d="100"/>
          <a:sy n="100" d="100"/>
        </p:scale>
        <p:origin x="-1890" y="612"/>
      </p:cViewPr>
      <p:guideLst>
        <p:guide orient="horz" pos="3168"/>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29/02/2012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6D6DAFBE-0BB0-4C7B-B439-607A2887C3E5}" type="slidenum">
              <a:rPr lang="en-US"/>
              <a:pPr/>
              <a:t>9</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sz="1400" smtClean="0"/>
              <a:t>When you think about strategy, you focus on the firm itself, and the actions managers take to compete more effectively in international markets. </a:t>
            </a:r>
          </a:p>
          <a:p>
            <a:pPr eaLnBrk="1" hangingPunct="1"/>
            <a:r>
              <a:rPr lang="en-US" sz="1400" smtClean="0"/>
              <a:t>Why for example, did MTV originally try to use its American format and programming in foreign markets, and then change to a more localized strategy? </a:t>
            </a:r>
          </a:p>
          <a:p>
            <a:pPr eaLnBrk="1" hangingPunct="1"/>
            <a:r>
              <a:rPr lang="en-US" sz="1400" smtClean="0"/>
              <a:t>Let’s start our discussion with some basic definitions, then we’ll look at the strategies firms use and what factors might affect the choice of strategy.  </a:t>
            </a:r>
          </a:p>
          <a:p>
            <a:pPr eaLnBrk="1" hangingPunct="1"/>
            <a:r>
              <a:rPr lang="en-US" sz="1400" smtClean="0"/>
              <a:t>A firm’s </a:t>
            </a:r>
            <a:r>
              <a:rPr lang="en-US" sz="1400" b="1" smtClean="0"/>
              <a:t>strategy </a:t>
            </a:r>
            <a:r>
              <a:rPr lang="en-US" sz="1400" smtClean="0"/>
              <a:t>can be defined as the actions that managers take to attain the goals of the firm.  </a:t>
            </a:r>
            <a:endParaRPr lang="en-US" sz="1400" b="1" smtClean="0"/>
          </a:p>
          <a:p>
            <a:pPr eaLnBrk="1" hangingPunct="1"/>
            <a:r>
              <a:rPr lang="en-US" sz="1400" b="1" smtClean="0"/>
              <a:t>Profitability</a:t>
            </a:r>
            <a:r>
              <a:rPr lang="en-US" sz="1400" smtClean="0"/>
              <a:t> is the rate of return the firm makes on its invested capital, while profit growth is the percentage increase in net profits over time. </a:t>
            </a:r>
          </a:p>
          <a:p>
            <a:pPr eaLnBrk="1" hangingPunct="1"/>
            <a:r>
              <a:rPr lang="en-US" sz="1400" smtClean="0"/>
              <a:t>You already know that shareholders expect high profitability and high profit growth.  </a:t>
            </a:r>
          </a:p>
          <a:p>
            <a:pPr eaLnBrk="1" hangingPunct="1"/>
            <a:r>
              <a:rPr lang="en-US" sz="1400" smtClean="0"/>
              <a:t>So, how can managers achieve those goals?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6D6DAFBE-0BB0-4C7B-B439-607A2887C3E5}" type="slidenum">
              <a:rPr lang="en-US"/>
              <a:pPr/>
              <a:t>14</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sz="1400" smtClean="0"/>
              <a:t>When you think about strategy, you focus on the firm itself, and the actions managers take to compete more effectively in international markets. </a:t>
            </a:r>
          </a:p>
          <a:p>
            <a:pPr eaLnBrk="1" hangingPunct="1"/>
            <a:r>
              <a:rPr lang="en-US" sz="1400" smtClean="0"/>
              <a:t>Why for example, did MTV originally try to use its American format and programming in foreign markets, and then change to a more localized strategy? </a:t>
            </a:r>
          </a:p>
          <a:p>
            <a:pPr eaLnBrk="1" hangingPunct="1"/>
            <a:r>
              <a:rPr lang="en-US" sz="1400" smtClean="0"/>
              <a:t>Let’s start our discussion with some basic definitions, then we’ll look at the strategies firms use and what factors might affect the choice of strategy.  </a:t>
            </a:r>
          </a:p>
          <a:p>
            <a:pPr eaLnBrk="1" hangingPunct="1"/>
            <a:r>
              <a:rPr lang="en-US" sz="1400" smtClean="0"/>
              <a:t>A firm’s </a:t>
            </a:r>
            <a:r>
              <a:rPr lang="en-US" sz="1400" b="1" smtClean="0"/>
              <a:t>strategy </a:t>
            </a:r>
            <a:r>
              <a:rPr lang="en-US" sz="1400" smtClean="0"/>
              <a:t>can be defined as the actions that managers take to attain the goals of the firm.  </a:t>
            </a:r>
            <a:endParaRPr lang="en-US" sz="1400" b="1" smtClean="0"/>
          </a:p>
          <a:p>
            <a:pPr eaLnBrk="1" hangingPunct="1"/>
            <a:r>
              <a:rPr lang="en-US" sz="1400" b="1" smtClean="0"/>
              <a:t>Profitability</a:t>
            </a:r>
            <a:r>
              <a:rPr lang="en-US" sz="1400" smtClean="0"/>
              <a:t> is the rate of return the firm makes on its invested capital, while profit growth is the percentage increase in net profits over time. </a:t>
            </a:r>
          </a:p>
          <a:p>
            <a:pPr eaLnBrk="1" hangingPunct="1"/>
            <a:r>
              <a:rPr lang="en-US" sz="1400" smtClean="0"/>
              <a:t>You already know that shareholders expect high profitability and high profit growth.  </a:t>
            </a:r>
          </a:p>
          <a:p>
            <a:pPr eaLnBrk="1" hangingPunct="1"/>
            <a:r>
              <a:rPr lang="en-US" sz="1400" smtClean="0"/>
              <a:t>So, how can managers achieve those goals?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83F4D8A9-8616-4F3A-BDA2-C2F2D1083A2C}" type="slidenum">
              <a:rPr lang="en-US"/>
              <a:pPr/>
              <a:t>15</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sz="1400" smtClean="0"/>
              <a:t>In this figure, you can seen an illustration of value creation.</a:t>
            </a:r>
          </a:p>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386CA077-1FAA-4C7C-88CB-571A33369B73}" type="slidenum">
              <a:rPr lang="en-US"/>
              <a:pPr/>
              <a:t>16</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smtClean="0"/>
              <a:t>Firm can achieve higher profitability and higher profit growth rates through </a:t>
            </a:r>
            <a:r>
              <a:rPr lang="en-US" b="1" smtClean="0"/>
              <a:t>value creation.</a:t>
            </a:r>
            <a:r>
              <a:rPr lang="en-US" smtClean="0"/>
              <a:t>  </a:t>
            </a:r>
          </a:p>
          <a:p>
            <a:pPr eaLnBrk="1" hangingPunct="1"/>
            <a:r>
              <a:rPr lang="en-US" smtClean="0"/>
              <a:t>The more customers value a product, the more they’ll be willing to pay for it!  </a:t>
            </a:r>
          </a:p>
          <a:p>
            <a:pPr eaLnBrk="1" hangingPunct="1"/>
            <a:r>
              <a:rPr lang="en-US" smtClean="0"/>
              <a:t>So, we say that the </a:t>
            </a:r>
            <a:r>
              <a:rPr lang="en-US" b="1" smtClean="0"/>
              <a:t>value created </a:t>
            </a:r>
            <a:r>
              <a:rPr lang="en-US" smtClean="0"/>
              <a:t>by a firm is measured by the difference between what it can charge for the product given the competitive environment, and the cost of producing the product.</a:t>
            </a:r>
          </a:p>
          <a:p>
            <a:pPr eaLnBrk="1" hangingPunct="1"/>
            <a:r>
              <a:rPr lang="en-US" smtClean="0"/>
              <a:t>How can a firm increase profits?</a:t>
            </a:r>
          </a:p>
          <a:p>
            <a:pPr eaLnBrk="1" hangingPunct="1"/>
            <a:r>
              <a:rPr lang="en-US" smtClean="0"/>
              <a:t>Firms can increase their profits by adding value to a product so that customers are willing to pay more for it, or by lowering their costs.  </a:t>
            </a:r>
          </a:p>
          <a:p>
            <a:pPr eaLnBrk="1" hangingPunct="1"/>
            <a:r>
              <a:rPr lang="en-US" smtClean="0"/>
              <a:t>The strategies used by firms are the </a:t>
            </a:r>
            <a:r>
              <a:rPr lang="en-US" b="1" smtClean="0"/>
              <a:t>differentiation strategy</a:t>
            </a:r>
            <a:r>
              <a:rPr lang="en-US" smtClean="0"/>
              <a:t> where the focus is on increasing the attractiveness of the product, and through a </a:t>
            </a:r>
            <a:r>
              <a:rPr lang="en-US" b="1" smtClean="0"/>
              <a:t>low cost strategy</a:t>
            </a:r>
            <a:r>
              <a:rPr lang="en-US" smtClean="0"/>
              <a:t> where the focus is on lowering costs.  </a:t>
            </a:r>
          </a:p>
          <a:p>
            <a:pPr eaLnBrk="1" hangingPunct="1"/>
            <a:r>
              <a:rPr lang="en-US" smtClean="0"/>
              <a:t>You can probably think of countless products that are differentiated.  </a:t>
            </a:r>
          </a:p>
          <a:p>
            <a:pPr eaLnBrk="1" hangingPunct="1"/>
            <a:r>
              <a:rPr lang="en-US" smtClean="0"/>
              <a:t>Take the soft drink industry for example.  You can buy cola with caffeine, without caffeine, with sugar or with sugar substitutes, with lemon flavoring, or cherry flavoring, and so on.  </a:t>
            </a:r>
          </a:p>
          <a:p>
            <a:pPr eaLnBrk="1" hangingPunct="1"/>
            <a:r>
              <a:rPr lang="en-US" smtClean="0"/>
              <a:t>In contrast, companies like Air Tran, rather than offering extra frills, are focused on providing a service at a lower cost than competitors, and so it flies to smaller airports that have lower costs as a means of keeping prices low. </a:t>
            </a:r>
          </a:p>
          <a:p>
            <a:pPr eaLnBrk="1" hangingPunct="1"/>
            <a:endParaRPr lang="en-US" sz="10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83F4D8A9-8616-4F3A-BDA2-C2F2D1083A2C}" type="slidenum">
              <a:rPr lang="en-US"/>
              <a:pPr/>
              <a:t>17</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sz="1400" smtClean="0"/>
              <a:t>In this figure, you can seen an illustration of value creation.</a:t>
            </a:r>
          </a:p>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386CA077-1FAA-4C7C-88CB-571A33369B73}" type="slidenum">
              <a:rPr lang="en-US"/>
              <a:pPr/>
              <a:t>18</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smtClean="0"/>
              <a:t>Firm can achieve higher profitability and higher profit growth rates through </a:t>
            </a:r>
            <a:r>
              <a:rPr lang="en-US" b="1" smtClean="0"/>
              <a:t>value creation.</a:t>
            </a:r>
            <a:r>
              <a:rPr lang="en-US" smtClean="0"/>
              <a:t>  </a:t>
            </a:r>
          </a:p>
          <a:p>
            <a:pPr eaLnBrk="1" hangingPunct="1"/>
            <a:r>
              <a:rPr lang="en-US" smtClean="0"/>
              <a:t>The more customers value a product, the more they’ll be willing to pay for it!  </a:t>
            </a:r>
          </a:p>
          <a:p>
            <a:pPr eaLnBrk="1" hangingPunct="1"/>
            <a:r>
              <a:rPr lang="en-US" smtClean="0"/>
              <a:t>So, we say that the </a:t>
            </a:r>
            <a:r>
              <a:rPr lang="en-US" b="1" smtClean="0"/>
              <a:t>value created </a:t>
            </a:r>
            <a:r>
              <a:rPr lang="en-US" smtClean="0"/>
              <a:t>by a firm is measured by the difference between what it can charge for the product given the competitive environment, and the cost of producing the product.</a:t>
            </a:r>
          </a:p>
          <a:p>
            <a:pPr eaLnBrk="1" hangingPunct="1"/>
            <a:r>
              <a:rPr lang="en-US" smtClean="0"/>
              <a:t>How can a firm increase profits?</a:t>
            </a:r>
          </a:p>
          <a:p>
            <a:pPr eaLnBrk="1" hangingPunct="1"/>
            <a:r>
              <a:rPr lang="en-US" smtClean="0"/>
              <a:t>Firms can increase their profits by adding value to a product so that customers are willing to pay more for it, or by lowering their costs.  </a:t>
            </a:r>
          </a:p>
          <a:p>
            <a:pPr eaLnBrk="1" hangingPunct="1"/>
            <a:r>
              <a:rPr lang="en-US" smtClean="0"/>
              <a:t>The strategies used by firms are the </a:t>
            </a:r>
            <a:r>
              <a:rPr lang="en-US" b="1" smtClean="0"/>
              <a:t>differentiation strategy</a:t>
            </a:r>
            <a:r>
              <a:rPr lang="en-US" smtClean="0"/>
              <a:t> where the focus is on increasing the attractiveness of the product, and through a </a:t>
            </a:r>
            <a:r>
              <a:rPr lang="en-US" b="1" smtClean="0"/>
              <a:t>low cost strategy</a:t>
            </a:r>
            <a:r>
              <a:rPr lang="en-US" smtClean="0"/>
              <a:t> where the focus is on lowering costs.  </a:t>
            </a:r>
          </a:p>
          <a:p>
            <a:pPr eaLnBrk="1" hangingPunct="1"/>
            <a:r>
              <a:rPr lang="en-US" smtClean="0"/>
              <a:t>You can probably think of countless products that are differentiated.  </a:t>
            </a:r>
          </a:p>
          <a:p>
            <a:pPr eaLnBrk="1" hangingPunct="1"/>
            <a:r>
              <a:rPr lang="en-US" smtClean="0"/>
              <a:t>Take the soft drink industry for example.  You can buy cola with caffeine, without caffeine, with sugar or with sugar substitutes, with lemon flavoring, or cherry flavoring, and so on.  </a:t>
            </a:r>
          </a:p>
          <a:p>
            <a:pPr eaLnBrk="1" hangingPunct="1"/>
            <a:r>
              <a:rPr lang="en-US" smtClean="0"/>
              <a:t>In contrast, companies like Air Tran, rather than offering extra frills, are focused on providing a service at a lower cost than competitors, and so it flies to smaller airports that have lower costs as a means of keeping prices low. </a:t>
            </a:r>
          </a:p>
          <a:p>
            <a:pPr eaLnBrk="1" hangingPunct="1"/>
            <a:endParaRPr lang="en-US" sz="10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9FFCA9F4-0B05-4DD1-90D5-8C5ABC12B605}" type="slidenum">
              <a:rPr lang="en-US"/>
              <a:pPr/>
              <a:t>19</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z="1400" smtClean="0"/>
              <a:t>In this figure, you can see the strategic choices in the international hotel industry. </a:t>
            </a:r>
          </a:p>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0AA7006-F2CC-4D16-9141-063E99DA0F8A}" type="slidenum">
              <a:rPr lang="en-US"/>
              <a:pPr/>
              <a:t>20</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z="1400" smtClean="0"/>
              <a:t>For a firm to maximize its profitability it has to pick a viable point on the efficiency frontier where there is enough demand, then the firm has to configure its internal operations to support that position, and it has to put the right type of organizational structure in place to implement the strategy.  </a:t>
            </a:r>
          </a:p>
          <a:p>
            <a:pPr eaLnBrk="1" hangingPunct="1"/>
            <a:r>
              <a:rPr lang="en-US" sz="1400" smtClean="0"/>
              <a:t>In other words, because the Four Seasons hotel chain has positioned itself as a luxury chain, its costs are higher than a Marriott which is positioned as a mid-level hotel. </a:t>
            </a:r>
          </a:p>
          <a:p>
            <a:pPr eaLnBrk="1" hangingPunct="1"/>
            <a:r>
              <a:rPr lang="en-US" sz="1400" smtClean="0"/>
              <a:t>So, the Four Seasons hotel must be able to charge a higher price, and customers must see the added value they’re getting, in order to justify the price. </a:t>
            </a:r>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97ECD3A6-1945-46DD-BFF0-F5AB957F9B64}" type="slidenum">
              <a:rPr lang="en-US"/>
              <a:pPr/>
              <a:t>21</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lnSpc>
                <a:spcPct val="90000"/>
              </a:lnSpc>
            </a:pPr>
            <a:r>
              <a:rPr lang="en-US" sz="1400" smtClean="0"/>
              <a:t>You can think of the firm as a value chain composed of distinct value creation activities like production, marketing, materials management, R&amp;D, human resources, and so on.  Each of these activities has to be managed efficiently.  </a:t>
            </a:r>
          </a:p>
          <a:p>
            <a:pPr eaLnBrk="1" hangingPunct="1">
              <a:lnSpc>
                <a:spcPct val="90000"/>
              </a:lnSpc>
            </a:pPr>
            <a:r>
              <a:rPr lang="en-US" sz="1400" smtClean="0"/>
              <a:t>We can categorize these activities as </a:t>
            </a:r>
            <a:r>
              <a:rPr lang="en-US" sz="1400" b="1" smtClean="0"/>
              <a:t>primary activities</a:t>
            </a:r>
            <a:r>
              <a:rPr lang="en-US" sz="1400" smtClean="0"/>
              <a:t> and </a:t>
            </a:r>
            <a:r>
              <a:rPr lang="en-US" sz="1400" b="1" smtClean="0"/>
              <a:t>support activities</a:t>
            </a:r>
            <a:r>
              <a:rPr lang="en-US" sz="1400" smtClean="0"/>
              <a:t>.  </a:t>
            </a:r>
          </a:p>
          <a:p>
            <a:pPr eaLnBrk="1" hangingPunct="1">
              <a:lnSpc>
                <a:spcPct val="90000"/>
              </a:lnSpc>
            </a:pPr>
            <a:r>
              <a:rPr lang="en-US" sz="1400" smtClean="0"/>
              <a:t>Primary activities are those that involve creating the product, marketing and delivering it to buyers, and providing support and after-sales service to customers.  </a:t>
            </a:r>
          </a:p>
          <a:p>
            <a:pPr eaLnBrk="1" hangingPunct="1">
              <a:lnSpc>
                <a:spcPct val="90000"/>
              </a:lnSpc>
            </a:pPr>
            <a:r>
              <a:rPr lang="en-US" sz="1400" smtClean="0"/>
              <a:t>Usually we divide primary activities into four functions, R&amp;D, production, marketing and sales, and customer service.  </a:t>
            </a:r>
          </a:p>
          <a:p>
            <a:pPr eaLnBrk="1" hangingPunct="1">
              <a:lnSpc>
                <a:spcPct val="90000"/>
              </a:lnSpc>
            </a:pPr>
            <a:r>
              <a:rPr lang="en-US" sz="1400" smtClean="0"/>
              <a:t>Support activities are just what you’d think, activities that allow the primary activities to occur.  They include things like information systems that manage inventory or track sales, logistics, and human resources.  </a:t>
            </a:r>
          </a:p>
          <a:p>
            <a:pPr eaLnBrk="1" hangingPunct="1">
              <a:lnSpc>
                <a:spcPct val="90000"/>
              </a:lnSpc>
            </a:pPr>
            <a:r>
              <a:rPr lang="en-US" sz="1400" smtClean="0"/>
              <a:t>While you might think they’re not as important as primary activities, in fact they are!  Without support activities, Dell Computer for example, would be lost!</a:t>
            </a:r>
          </a:p>
          <a:p>
            <a:pPr eaLnBrk="1" hangingPunct="1">
              <a:lnSpc>
                <a:spcPct val="90000"/>
              </a:lnSpc>
            </a:pPr>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97ECD3A6-1945-46DD-BFF0-F5AB957F9B64}" type="slidenum">
              <a:rPr lang="en-US"/>
              <a:pPr/>
              <a:t>22</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lnSpc>
                <a:spcPct val="90000"/>
              </a:lnSpc>
            </a:pPr>
            <a:r>
              <a:rPr lang="en-US" sz="1400" smtClean="0"/>
              <a:t>You can think of the firm as a value chain composed of distinct value creation activities like production, marketing, materials management, R&amp;D, human resources, and so on.  Each of these activities has to be managed efficiently.  </a:t>
            </a:r>
          </a:p>
          <a:p>
            <a:pPr eaLnBrk="1" hangingPunct="1">
              <a:lnSpc>
                <a:spcPct val="90000"/>
              </a:lnSpc>
            </a:pPr>
            <a:r>
              <a:rPr lang="en-US" sz="1400" smtClean="0"/>
              <a:t>We can categorize these activities as </a:t>
            </a:r>
            <a:r>
              <a:rPr lang="en-US" sz="1400" b="1" smtClean="0"/>
              <a:t>primary activities</a:t>
            </a:r>
            <a:r>
              <a:rPr lang="en-US" sz="1400" smtClean="0"/>
              <a:t> and </a:t>
            </a:r>
            <a:r>
              <a:rPr lang="en-US" sz="1400" b="1" smtClean="0"/>
              <a:t>support activities</a:t>
            </a:r>
            <a:r>
              <a:rPr lang="en-US" sz="1400" smtClean="0"/>
              <a:t>.  </a:t>
            </a:r>
          </a:p>
          <a:p>
            <a:pPr eaLnBrk="1" hangingPunct="1">
              <a:lnSpc>
                <a:spcPct val="90000"/>
              </a:lnSpc>
            </a:pPr>
            <a:r>
              <a:rPr lang="en-US" sz="1400" smtClean="0"/>
              <a:t>Primary activities are those that involve creating the product, marketing and delivering it to buyers, and providing support and after-sales service to customers.  </a:t>
            </a:r>
          </a:p>
          <a:p>
            <a:pPr eaLnBrk="1" hangingPunct="1">
              <a:lnSpc>
                <a:spcPct val="90000"/>
              </a:lnSpc>
            </a:pPr>
            <a:r>
              <a:rPr lang="en-US" sz="1400" smtClean="0"/>
              <a:t>Usually we divide primary activities into four functions, R&amp;D, production, marketing and sales, and customer service.  </a:t>
            </a:r>
          </a:p>
          <a:p>
            <a:pPr eaLnBrk="1" hangingPunct="1">
              <a:lnSpc>
                <a:spcPct val="90000"/>
              </a:lnSpc>
            </a:pPr>
            <a:r>
              <a:rPr lang="en-US" sz="1400" smtClean="0"/>
              <a:t>Support activities are just what you’d think, activities that allow the primary activities to occur.  They include things like information systems that manage inventory or track sales, logistics, and human resources.  </a:t>
            </a:r>
          </a:p>
          <a:p>
            <a:pPr eaLnBrk="1" hangingPunct="1">
              <a:lnSpc>
                <a:spcPct val="90000"/>
              </a:lnSpc>
            </a:pPr>
            <a:r>
              <a:rPr lang="en-US" sz="1400" smtClean="0"/>
              <a:t>While you might think they’re not as important as primary activities, in fact they are!  Without support activities, Dell Computer for example, would be lost!</a:t>
            </a:r>
          </a:p>
          <a:p>
            <a:pPr eaLnBrk="1" hangingPunct="1">
              <a:lnSpc>
                <a:spcPct val="90000"/>
              </a:lnSpc>
            </a:pPr>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930C2CB0-36B2-4117-8AC5-BE87B7743165}" type="slidenum">
              <a:rPr lang="en-US"/>
              <a:pPr/>
              <a:t>23</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z="1400" smtClean="0"/>
              <a:t>Here you can see the different parts of the value chain</a:t>
            </a:r>
            <a:r>
              <a:rPr lang="en-US" smtClean="0"/>
              <a:t>.</a:t>
            </a:r>
          </a:p>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32555AB-44B2-44EC-9B28-D6DD91927E8F}" type="slidenum">
              <a:rPr lang="en-US"/>
              <a:pPr/>
              <a:t>31</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z="1400" smtClean="0"/>
              <a:t>Why do firms go global?  What does global expansion offer to firms?  </a:t>
            </a:r>
          </a:p>
          <a:p>
            <a:pPr eaLnBrk="1" hangingPunct="1"/>
            <a:r>
              <a:rPr lang="en-US" sz="1400" smtClean="0"/>
              <a:t>Well, there are many benefits of expanding internationally.  </a:t>
            </a:r>
          </a:p>
          <a:p>
            <a:pPr eaLnBrk="1" hangingPunct="1"/>
            <a:r>
              <a:rPr lang="en-US" sz="1400" smtClean="0"/>
              <a:t>Firms that operate internationally expand the market for their products, realize location economies by locating value creation activities where they can be performed most efficiently, realize greater cost economies from experience effects, and earn a greater return by leveraging skills developed in foreign markets by transferring them to other parts of the organization.  </a:t>
            </a:r>
          </a:p>
          <a:p>
            <a:pPr eaLnBrk="1" hangingPunct="1"/>
            <a:r>
              <a:rPr lang="en-US" sz="1400" smtClean="0"/>
              <a:t>Let’s look at these benefits more closely.</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D5ADC642-ABFD-4500-A823-A95F8A632C53}" type="slidenum">
              <a:rPr lang="en-US"/>
              <a:pPr/>
              <a:t>32</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z="1400" smtClean="0"/>
              <a:t>Most multinationals that sell in global markets began their international expansion by taking products that were developed for the home market and selling them in foreign markets.  </a:t>
            </a:r>
          </a:p>
          <a:p>
            <a:pPr eaLnBrk="1" hangingPunct="1"/>
            <a:r>
              <a:rPr lang="en-US" sz="1400" smtClean="0"/>
              <a:t>Procter and Gamble for example, developed Pampers for the U.S. market, but then found a market for them in other parts of the world.  </a:t>
            </a:r>
          </a:p>
          <a:p>
            <a:pPr eaLnBrk="1" hangingPunct="1"/>
            <a:r>
              <a:rPr lang="en-US" sz="1400" smtClean="0"/>
              <a:t>How well a company can do this depends not only on what it’s selling, but also on its </a:t>
            </a:r>
            <a:r>
              <a:rPr lang="en-US" sz="1400" b="1" smtClean="0"/>
              <a:t>core competencies</a:t>
            </a:r>
            <a:r>
              <a:rPr lang="en-US" sz="1400" smtClean="0"/>
              <a:t> or skills within the firm that competitors can’t easily match or duplicate.  </a:t>
            </a:r>
          </a:p>
          <a:p>
            <a:pPr eaLnBrk="1" hangingPunct="1"/>
            <a:r>
              <a:rPr lang="en-US" sz="1400" smtClean="0"/>
              <a:t>These core competencies are the basis for competitive advantage because they enable the firm to reduce the costs of value creation, or create value in a way that justifies premium pricing.  </a:t>
            </a:r>
          </a:p>
          <a:p>
            <a:pPr eaLnBrk="1" hangingPunct="1"/>
            <a:r>
              <a:rPr lang="en-US" sz="1400" smtClean="0"/>
              <a:t>McDonald’s for example, has a core competence in managing fast-food operations that has allowed it to set up shop in more than 120 countries, and rely on the foreign markets for more than half its revenues!  </a:t>
            </a:r>
          </a:p>
          <a:p>
            <a:pPr eaLnBrk="1" hangingPunct="1"/>
            <a:r>
              <a:rPr lang="en-US" sz="1400" smtClean="0"/>
              <a:t>Toyota has a core competence in the production of cars.</a:t>
            </a:r>
          </a:p>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D5ADC642-ABFD-4500-A823-A95F8A632C53}" type="slidenum">
              <a:rPr lang="en-US"/>
              <a:pPr/>
              <a:t>33</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z="1400" smtClean="0"/>
              <a:t>Most multinationals that sell in global markets began their international expansion by taking products that were developed for the home market and selling them in foreign markets.  </a:t>
            </a:r>
          </a:p>
          <a:p>
            <a:pPr eaLnBrk="1" hangingPunct="1"/>
            <a:r>
              <a:rPr lang="en-US" sz="1400" smtClean="0"/>
              <a:t>Procter and Gamble for example, developed Pampers for the U.S. market, but then found a market for them in other parts of the world.  </a:t>
            </a:r>
          </a:p>
          <a:p>
            <a:pPr eaLnBrk="1" hangingPunct="1"/>
            <a:r>
              <a:rPr lang="en-US" sz="1400" smtClean="0"/>
              <a:t>How well a company can do this depends not only on what it’s selling, but also on its </a:t>
            </a:r>
            <a:r>
              <a:rPr lang="en-US" sz="1400" b="1" smtClean="0"/>
              <a:t>core competencies</a:t>
            </a:r>
            <a:r>
              <a:rPr lang="en-US" sz="1400" smtClean="0"/>
              <a:t> or skills within the firm that competitors can’t easily match or duplicate.  </a:t>
            </a:r>
          </a:p>
          <a:p>
            <a:pPr eaLnBrk="1" hangingPunct="1"/>
            <a:r>
              <a:rPr lang="en-US" sz="1400" smtClean="0"/>
              <a:t>These core competencies are the basis for competitive advantage because they enable the firm to reduce the costs of value creation, or create value in a way that justifies premium pricing.  </a:t>
            </a:r>
          </a:p>
          <a:p>
            <a:pPr eaLnBrk="1" hangingPunct="1"/>
            <a:r>
              <a:rPr lang="en-US" sz="1400" smtClean="0"/>
              <a:t>McDonald’s for example, has a core competence in managing fast-food operations that has allowed it to set up shop in more than 120 countries, and rely on the foreign markets for more than half its revenues!  </a:t>
            </a:r>
          </a:p>
          <a:p>
            <a:pPr eaLnBrk="1" hangingPunct="1"/>
            <a:r>
              <a:rPr lang="en-US" sz="1400" smtClean="0"/>
              <a:t>Toyota has a core competence in the production of cars.</a:t>
            </a:r>
          </a:p>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B3747721-A89F-467F-9B5A-9A34CF8B7058}" type="slidenum">
              <a:rPr lang="en-US"/>
              <a:pPr/>
              <a:t>42</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What are location economies and why are they important?</a:t>
            </a:r>
          </a:p>
          <a:p>
            <a:pPr eaLnBrk="1" hangingPunct="1"/>
            <a:r>
              <a:rPr lang="en-US" b="1" smtClean="0"/>
              <a:t>Location economies</a:t>
            </a:r>
            <a:r>
              <a:rPr lang="en-US" smtClean="0"/>
              <a:t> come from performing value creation activities in the optimal location for that activity, wherever in the world that might be.  </a:t>
            </a:r>
          </a:p>
          <a:p>
            <a:pPr eaLnBrk="1" hangingPunct="1"/>
            <a:r>
              <a:rPr lang="en-US" smtClean="0"/>
              <a:t>You already know from earlier chapters that countries differ in terms of economic, political, legal, and cultural factors.  </a:t>
            </a:r>
          </a:p>
          <a:p>
            <a:pPr eaLnBrk="1" hangingPunct="1"/>
            <a:r>
              <a:rPr lang="en-US" smtClean="0"/>
              <a:t>What firms have to do is identify where each value creation should be located to best take advantage of location economies.  </a:t>
            </a:r>
          </a:p>
          <a:p>
            <a:pPr eaLnBrk="1" hangingPunct="1"/>
            <a:r>
              <a:rPr lang="en-US" smtClean="0"/>
              <a:t>So, if the best programmers are in Silicon Valley, then programming activities should be located there.  </a:t>
            </a:r>
          </a:p>
          <a:p>
            <a:pPr eaLnBrk="1" hangingPunct="1"/>
            <a:r>
              <a:rPr lang="en-US" smtClean="0"/>
              <a:t>If the best assembly operations are in Mexico, then locate assembly in Mexico, and so on.</a:t>
            </a:r>
          </a:p>
          <a:p>
            <a:pPr eaLnBrk="1" hangingPunct="1"/>
            <a:r>
              <a:rPr lang="en-US" smtClean="0"/>
              <a:t>By locating value creation activities in their optimal locations, firms will either lower the costs of value creation which can help them achieve a low cost position, or firms will be able to differentiate their product from others. </a:t>
            </a:r>
          </a:p>
          <a:p>
            <a:pPr eaLnBrk="1" hangingPunct="1"/>
            <a:r>
              <a:rPr lang="en-US" smtClean="0"/>
              <a:t>Firms that are able to take advantage of location economies in different parts of the world, create a </a:t>
            </a:r>
            <a:r>
              <a:rPr lang="en-US" b="1" smtClean="0"/>
              <a:t>global web</a:t>
            </a:r>
            <a:r>
              <a:rPr lang="en-US" smtClean="0"/>
              <a:t> of value creation activities where different stages of the value chain are dispersed to those locations where perceived value is maximized or where the costs of value creation are minimized.</a:t>
            </a:r>
          </a:p>
          <a:p>
            <a:pPr eaLnBrk="1" hangingPunct="1"/>
            <a:endParaRPr lang="en-US" sz="10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B3747721-A89F-467F-9B5A-9A34CF8B7058}" type="slidenum">
              <a:rPr lang="en-US"/>
              <a:pPr/>
              <a:t>43</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What are location economies and why are they important?</a:t>
            </a:r>
          </a:p>
          <a:p>
            <a:pPr eaLnBrk="1" hangingPunct="1"/>
            <a:r>
              <a:rPr lang="en-US" b="1" smtClean="0"/>
              <a:t>Location economies</a:t>
            </a:r>
            <a:r>
              <a:rPr lang="en-US" smtClean="0"/>
              <a:t> come from performing value creation activities in the optimal location for that activity, wherever in the world that might be.  </a:t>
            </a:r>
          </a:p>
          <a:p>
            <a:pPr eaLnBrk="1" hangingPunct="1"/>
            <a:r>
              <a:rPr lang="en-US" smtClean="0"/>
              <a:t>You already know from earlier chapters that countries differ in terms of economic, political, legal, and cultural factors.  </a:t>
            </a:r>
          </a:p>
          <a:p>
            <a:pPr eaLnBrk="1" hangingPunct="1"/>
            <a:r>
              <a:rPr lang="en-US" smtClean="0"/>
              <a:t>What firms have to do is identify where each value creation should be located to best take advantage of location economies.  </a:t>
            </a:r>
          </a:p>
          <a:p>
            <a:pPr eaLnBrk="1" hangingPunct="1"/>
            <a:r>
              <a:rPr lang="en-US" smtClean="0"/>
              <a:t>So, if the best programmers are in Silicon Valley, then programming activities should be located there.  </a:t>
            </a:r>
          </a:p>
          <a:p>
            <a:pPr eaLnBrk="1" hangingPunct="1"/>
            <a:r>
              <a:rPr lang="en-US" smtClean="0"/>
              <a:t>If the best assembly operations are in Mexico, then locate assembly in Mexico, and so on.</a:t>
            </a:r>
          </a:p>
          <a:p>
            <a:pPr eaLnBrk="1" hangingPunct="1"/>
            <a:r>
              <a:rPr lang="en-US" smtClean="0"/>
              <a:t>By locating value creation activities in their optimal locations, firms will either lower the costs of value creation which can help them achieve a low cost position, or firms will be able to differentiate their product from others. </a:t>
            </a:r>
          </a:p>
          <a:p>
            <a:pPr eaLnBrk="1" hangingPunct="1"/>
            <a:r>
              <a:rPr lang="en-US" smtClean="0"/>
              <a:t>Firms that are able to take advantage of location economies in different parts of the world, create a </a:t>
            </a:r>
            <a:r>
              <a:rPr lang="en-US" b="1" smtClean="0"/>
              <a:t>global web</a:t>
            </a:r>
            <a:r>
              <a:rPr lang="en-US" smtClean="0"/>
              <a:t> of value creation activities where different stages of the value chain are dispersed to those locations where perceived value is maximized or where the costs of value creation are minimized.</a:t>
            </a:r>
          </a:p>
          <a:p>
            <a:pPr eaLnBrk="1" hangingPunct="1"/>
            <a:endParaRPr lang="en-US" sz="10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2CDD6F2-E35E-4863-BB7E-6A146970C0EE}" type="slidenum">
              <a:rPr lang="en-US"/>
              <a:pPr/>
              <a:t>44</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en-US" sz="1000" smtClean="0"/>
              <a:t>Another reason why firms might pursue an international expansion strategy is to take </a:t>
            </a:r>
            <a:r>
              <a:rPr lang="en-US" smtClean="0"/>
              <a:t>advantage of </a:t>
            </a:r>
            <a:r>
              <a:rPr lang="en-US" b="1" smtClean="0"/>
              <a:t>experience curve effects</a:t>
            </a:r>
            <a:r>
              <a:rPr lang="en-US" smtClean="0"/>
              <a:t> or systematic reductions in production costs that have been observed to occur over the life of a product.  </a:t>
            </a:r>
          </a:p>
          <a:p>
            <a:pPr eaLnBrk="1" hangingPunct="1"/>
            <a:r>
              <a:rPr lang="en-US" smtClean="0"/>
              <a:t>Moving down the </a:t>
            </a:r>
            <a:r>
              <a:rPr lang="en-US" b="1" smtClean="0"/>
              <a:t>experience curve</a:t>
            </a:r>
            <a:r>
              <a:rPr lang="en-US" smtClean="0"/>
              <a:t> is also strategically significant for companies. </a:t>
            </a:r>
          </a:p>
          <a:p>
            <a:pPr eaLnBrk="1" hangingPunct="1"/>
            <a:r>
              <a:rPr lang="en-US" smtClean="0"/>
              <a:t>By doing this, companies can lower their costs of creating value.  Firms that can move down the experience curve the fastest will have a competitive advantage.  </a:t>
            </a:r>
          </a:p>
          <a:p>
            <a:pPr eaLnBrk="1" hangingPunct="1"/>
            <a:r>
              <a:rPr lang="en-US" smtClean="0"/>
              <a:t>So, a firm will be motivated to produce, using a single plant to serve the global market, as a means of getting down the curve rapidly.   Matsushita did this in the late 1970s and early 1980s.  </a:t>
            </a:r>
          </a:p>
          <a:p>
            <a:pPr eaLnBrk="1" hangingPunct="1"/>
            <a:r>
              <a:rPr lang="en-US" smtClean="0"/>
              <a:t>The company wanted to be the leader in the videocassette market, so it increased production substantially at a single location in Japan, and then served the world from this plant.  Doing this, allowed Matsushita to drop its prices by half in just five years, and gain about 45 percent of the global market!</a:t>
            </a:r>
          </a:p>
          <a:p>
            <a:pPr eaLnBrk="1" hangingPunct="1"/>
            <a:r>
              <a:rPr lang="en-US" smtClean="0"/>
              <a:t>Similarly, firms pursue </a:t>
            </a:r>
            <a:r>
              <a:rPr lang="en-US" b="1" smtClean="0"/>
              <a:t>learning effects</a:t>
            </a:r>
            <a:r>
              <a:rPr lang="en-US" smtClean="0"/>
              <a:t> or the cost savings that come from learning by doing.  </a:t>
            </a:r>
          </a:p>
          <a:p>
            <a:pPr eaLnBrk="1" hangingPunct="1"/>
            <a:r>
              <a:rPr lang="en-US" smtClean="0"/>
              <a:t>For example, when labor productivity increases, employees learn the most efficient ways to perform tasks, and managers learn how to manage operations more efficiently. </a:t>
            </a:r>
          </a:p>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D5BAE251-A922-4B81-9CCE-2696303A5E75}" type="slidenum">
              <a:rPr lang="en-US"/>
              <a:pPr/>
              <a:t>45</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sz="1400" smtClean="0"/>
              <a:t>Here you can see the experience curve relationship between unit production costs and cumulative output.</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2CDD6F2-E35E-4863-BB7E-6A146970C0EE}" type="slidenum">
              <a:rPr lang="en-US"/>
              <a:pPr/>
              <a:t>46</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en-US" sz="1000" smtClean="0"/>
              <a:t>Another reason why firms might pursue an international expansion strategy is to take </a:t>
            </a:r>
            <a:r>
              <a:rPr lang="en-US" smtClean="0"/>
              <a:t>advantage of </a:t>
            </a:r>
            <a:r>
              <a:rPr lang="en-US" b="1" smtClean="0"/>
              <a:t>experience curve effects</a:t>
            </a:r>
            <a:r>
              <a:rPr lang="en-US" smtClean="0"/>
              <a:t> or systematic reductions in production costs that have been observed to occur over the life of a product.  </a:t>
            </a:r>
          </a:p>
          <a:p>
            <a:pPr eaLnBrk="1" hangingPunct="1"/>
            <a:r>
              <a:rPr lang="en-US" smtClean="0"/>
              <a:t>Moving down the </a:t>
            </a:r>
            <a:r>
              <a:rPr lang="en-US" b="1" smtClean="0"/>
              <a:t>experience curve</a:t>
            </a:r>
            <a:r>
              <a:rPr lang="en-US" smtClean="0"/>
              <a:t> is also strategically significant for companies. </a:t>
            </a:r>
          </a:p>
          <a:p>
            <a:pPr eaLnBrk="1" hangingPunct="1"/>
            <a:r>
              <a:rPr lang="en-US" smtClean="0"/>
              <a:t>By doing this, companies can lower their costs of creating value.  Firms that can move down the experience curve the fastest will have a competitive advantage.  </a:t>
            </a:r>
          </a:p>
          <a:p>
            <a:pPr eaLnBrk="1" hangingPunct="1"/>
            <a:r>
              <a:rPr lang="en-US" smtClean="0"/>
              <a:t>So, a firm will be motivated to produce, using a single plant to serve the global market, as a means of getting down the curve rapidly.   Matsushita did this in the late 1970s and early 1980s.  </a:t>
            </a:r>
          </a:p>
          <a:p>
            <a:pPr eaLnBrk="1" hangingPunct="1"/>
            <a:r>
              <a:rPr lang="en-US" smtClean="0"/>
              <a:t>The company wanted to be the leader in the videocassette market, so it increased production substantially at a single location in Japan, and then served the world from this plant.  Doing this, allowed Matsushita to drop its prices by half in just five years, and gain about 45 percent of the global market!</a:t>
            </a:r>
          </a:p>
          <a:p>
            <a:pPr eaLnBrk="1" hangingPunct="1"/>
            <a:r>
              <a:rPr lang="en-US" smtClean="0"/>
              <a:t>Similarly, firms pursue </a:t>
            </a:r>
            <a:r>
              <a:rPr lang="en-US" b="1" smtClean="0"/>
              <a:t>learning effects</a:t>
            </a:r>
            <a:r>
              <a:rPr lang="en-US" smtClean="0"/>
              <a:t> or the cost savings that come from learning by doing.  </a:t>
            </a:r>
          </a:p>
          <a:p>
            <a:pPr eaLnBrk="1" hangingPunct="1"/>
            <a:r>
              <a:rPr lang="en-US" smtClean="0"/>
              <a:t>For example, when labor productivity increases, employees learn the most efficient ways to perform tasks, and managers learn how to manage operations more efficiently. </a:t>
            </a:r>
          </a:p>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518D98D3-C686-4DCE-8EBE-5972443D5727}" type="slidenum">
              <a:rPr lang="en-US"/>
              <a:pPr/>
              <a:t>47</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en-US" b="1" smtClean="0"/>
              <a:t>Economies of scale, </a:t>
            </a:r>
            <a:r>
              <a:rPr lang="en-US" smtClean="0"/>
              <a:t>reductions in unit costs that are achieved by producing in large volumes,</a:t>
            </a:r>
            <a:r>
              <a:rPr lang="en-US" b="1" smtClean="0"/>
              <a:t> </a:t>
            </a:r>
            <a:r>
              <a:rPr lang="en-US" smtClean="0"/>
              <a:t>can also be a reason to expand internationally.</a:t>
            </a:r>
          </a:p>
          <a:p>
            <a:pPr eaLnBrk="1" hangingPunct="1"/>
            <a:r>
              <a:rPr lang="en-US" smtClean="0"/>
              <a:t>Companies that achieve economies of scale are able to spread fixed costs over large volumes and/or use specialized equipment or personnel.  </a:t>
            </a:r>
          </a:p>
          <a:p>
            <a:pPr eaLnBrk="1" hangingPunct="1"/>
            <a:r>
              <a:rPr lang="en-US" smtClean="0"/>
              <a:t>So, for example, in the auto industry, a factory is efficient when it produces about 200,000 cars a year, preferably of the same model.  </a:t>
            </a:r>
          </a:p>
          <a:p>
            <a:pPr eaLnBrk="1" hangingPunct="1"/>
            <a:r>
              <a:rPr lang="en-US" smtClean="0"/>
              <a:t>If domestic demand is not large enough to warrant this level of production, firms might still be able to achieve it by exporting cars to foreign markets.</a:t>
            </a:r>
          </a:p>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DDDD0752-4919-4B21-B3A6-074FB539C26D}" type="slidenum">
              <a:rPr lang="en-US"/>
              <a:pPr/>
              <a:t>48</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z="1400" smtClean="0"/>
              <a:t>Finally, it’s important for managers to recognize that skills developed in the</a:t>
            </a:r>
            <a:r>
              <a:rPr lang="en-US" smtClean="0"/>
              <a:t> </a:t>
            </a:r>
            <a:r>
              <a:rPr lang="en-US" sz="1400" smtClean="0"/>
              <a:t>home market can be transferred to other markets like MTV did when it transferred its format to other markets, </a:t>
            </a:r>
            <a:r>
              <a:rPr lang="en-US" sz="1400" i="1" smtClean="0"/>
              <a:t>and </a:t>
            </a:r>
            <a:r>
              <a:rPr lang="en-US" sz="1400" smtClean="0"/>
              <a:t>valuable skills can be developed elsewhere in the firm and be transferred to the corporate office.  </a:t>
            </a:r>
          </a:p>
          <a:p>
            <a:pPr eaLnBrk="1" hangingPunct="1"/>
            <a:r>
              <a:rPr lang="en-US" sz="1400" smtClean="0"/>
              <a:t>McDonald’s for example, has found that its foreign stores often have ideas that can be incorporated elsewhere in the organization.  </a:t>
            </a:r>
          </a:p>
          <a:p>
            <a:pPr eaLnBrk="1" hangingPunct="1"/>
            <a:r>
              <a:rPr lang="en-US" sz="1400" smtClean="0"/>
              <a:t>In France for example, slow sales recently prompted a shift toward a more inviting atmosphere with an upgraded menu.  </a:t>
            </a:r>
          </a:p>
          <a:p>
            <a:pPr eaLnBrk="1" hangingPunct="1"/>
            <a:r>
              <a:rPr lang="en-US" sz="1400" smtClean="0"/>
              <a:t>The company is currently considering using this format at other locations where sales are sluggish.</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DDDD0752-4919-4B21-B3A6-074FB539C26D}" type="slidenum">
              <a:rPr lang="en-US"/>
              <a:pPr/>
              <a:t>49</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z="1400" smtClean="0"/>
              <a:t>Finally, it’s important for managers to recognize that skills developed in the</a:t>
            </a:r>
            <a:r>
              <a:rPr lang="en-US" smtClean="0"/>
              <a:t> </a:t>
            </a:r>
            <a:r>
              <a:rPr lang="en-US" sz="1400" smtClean="0"/>
              <a:t>home market can be transferred to other markets like MTV did when it transferred its format to other markets, </a:t>
            </a:r>
            <a:r>
              <a:rPr lang="en-US" sz="1400" i="1" smtClean="0"/>
              <a:t>and </a:t>
            </a:r>
            <a:r>
              <a:rPr lang="en-US" sz="1400" smtClean="0"/>
              <a:t>valuable skills can be developed elsewhere in the firm and be transferred to the corporate office.  </a:t>
            </a:r>
          </a:p>
          <a:p>
            <a:pPr eaLnBrk="1" hangingPunct="1"/>
            <a:r>
              <a:rPr lang="en-US" sz="1400" smtClean="0"/>
              <a:t>McDonald’s for example, has found that its foreign stores often have ideas that can be incorporated elsewhere in the organization.  </a:t>
            </a:r>
          </a:p>
          <a:p>
            <a:pPr eaLnBrk="1" hangingPunct="1"/>
            <a:r>
              <a:rPr lang="en-US" sz="1400" smtClean="0"/>
              <a:t>In France for example, slow sales recently prompted a shift toward a more inviting atmosphere with an upgraded menu.  </a:t>
            </a:r>
          </a:p>
          <a:p>
            <a:pPr eaLnBrk="1" hangingPunct="1"/>
            <a:r>
              <a:rPr lang="en-US" sz="1400" smtClean="0"/>
              <a:t>The company is currently considering using this format at other locations where sales are sluggish.</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28CDF0C8-4C69-491C-BF98-4AD6F01C5737}" type="slidenum">
              <a:rPr lang="en-US"/>
              <a:pPr/>
              <a:t>50</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z="1400" smtClean="0"/>
              <a:t>Firms that compete internationally face two types of competitive pressures, pressure for </a:t>
            </a:r>
            <a:r>
              <a:rPr lang="en-US" sz="1400" b="1" smtClean="0"/>
              <a:t>cost reductions</a:t>
            </a:r>
            <a:r>
              <a:rPr lang="en-US" sz="1400" smtClean="0"/>
              <a:t> and pressures to be </a:t>
            </a:r>
            <a:r>
              <a:rPr lang="en-US" sz="1400" b="1" smtClean="0"/>
              <a:t>locally responsive</a:t>
            </a:r>
            <a:r>
              <a:rPr lang="en-US" sz="1400" smtClean="0"/>
              <a:t>.  Unfortunately, these pressures usually place conflicting demands on the company!</a:t>
            </a:r>
          </a:p>
          <a:p>
            <a:pPr eaLnBrk="1" hangingPunct="1"/>
            <a:r>
              <a:rPr lang="en-US" sz="1400" smtClean="0"/>
              <a:t>For example, in the highly competitive cell phone market, Americans consumers tend to focus on design elements while European and Asian consumer focus on functions and features.  This means that companies must keep costs low, while at the same time absorb the costs of designing phones that meet the demands of individual markets.  </a:t>
            </a:r>
          </a:p>
          <a:p>
            <a:pPr eaLnBrk="1" hangingPunct="1"/>
            <a:r>
              <a:rPr lang="en-US" sz="1400" smtClean="0"/>
              <a:t>When companies face pressure for local responsiveness, they incur the costs of differentiating their products or strategies. </a:t>
            </a:r>
          </a:p>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28CDF0C8-4C69-491C-BF98-4AD6F01C5737}" type="slidenum">
              <a:rPr lang="en-US"/>
              <a:pPr/>
              <a:t>51</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z="1400" smtClean="0"/>
              <a:t>Firms that compete internationally face two types of competitive pressures, pressure for </a:t>
            </a:r>
            <a:r>
              <a:rPr lang="en-US" sz="1400" b="1" smtClean="0"/>
              <a:t>cost reductions</a:t>
            </a:r>
            <a:r>
              <a:rPr lang="en-US" sz="1400" smtClean="0"/>
              <a:t> and pressures to be </a:t>
            </a:r>
            <a:r>
              <a:rPr lang="en-US" sz="1400" b="1" smtClean="0"/>
              <a:t>locally responsive</a:t>
            </a:r>
            <a:r>
              <a:rPr lang="en-US" sz="1400" smtClean="0"/>
              <a:t>.  Unfortunately, these pressures usually place conflicting demands on the company!</a:t>
            </a:r>
          </a:p>
          <a:p>
            <a:pPr eaLnBrk="1" hangingPunct="1"/>
            <a:r>
              <a:rPr lang="en-US" sz="1400" smtClean="0"/>
              <a:t>For example, in the highly competitive cell phone market, Americans consumers tend to focus on design elements while European and Asian consumer focus on functions and features.  This means that companies must keep costs low, while at the same time absorb the costs of designing phones that meet the demands of individual markets.  </a:t>
            </a:r>
          </a:p>
          <a:p>
            <a:pPr eaLnBrk="1" hangingPunct="1"/>
            <a:r>
              <a:rPr lang="en-US" sz="1400" smtClean="0"/>
              <a:t>When companies face pressure for local responsiveness, they incur the costs of differentiating their products or strategies. </a:t>
            </a:r>
          </a:p>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28CDF0C8-4C69-491C-BF98-4AD6F01C5737}" type="slidenum">
              <a:rPr lang="en-US"/>
              <a:pPr/>
              <a:t>52</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z="1400" smtClean="0"/>
              <a:t>Firms that compete internationally face two types of competitive pressures, pressure for </a:t>
            </a:r>
            <a:r>
              <a:rPr lang="en-US" sz="1400" b="1" smtClean="0"/>
              <a:t>cost reductions</a:t>
            </a:r>
            <a:r>
              <a:rPr lang="en-US" sz="1400" smtClean="0"/>
              <a:t> and pressures to be </a:t>
            </a:r>
            <a:r>
              <a:rPr lang="en-US" sz="1400" b="1" smtClean="0"/>
              <a:t>locally responsive</a:t>
            </a:r>
            <a:r>
              <a:rPr lang="en-US" sz="1400" smtClean="0"/>
              <a:t>.  Unfortunately, these pressures usually place conflicting demands on the company!</a:t>
            </a:r>
          </a:p>
          <a:p>
            <a:pPr eaLnBrk="1" hangingPunct="1"/>
            <a:r>
              <a:rPr lang="en-US" sz="1400" smtClean="0"/>
              <a:t>For example, in the highly competitive cell phone market, Americans consumers tend to focus on design elements while European and Asian consumer focus on functions and features.  This means that companies must keep costs low, while at the same time absorb the costs of designing phones that meet the demands of individual markets.  </a:t>
            </a:r>
          </a:p>
          <a:p>
            <a:pPr eaLnBrk="1" hangingPunct="1"/>
            <a:r>
              <a:rPr lang="en-US" sz="1400" smtClean="0"/>
              <a:t>When companies face pressure for local responsiveness, they incur the costs of differentiating their products or strategies. </a:t>
            </a:r>
          </a:p>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86596DFE-0072-4F72-89BF-F05F89B72E75}" type="slidenum">
              <a:rPr lang="en-US"/>
              <a:pPr/>
              <a:t>53</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z="1400" smtClean="0"/>
              <a:t>Where are pressures for cost reductions greatest? </a:t>
            </a:r>
          </a:p>
          <a:p>
            <a:pPr eaLnBrk="1" hangingPunct="1"/>
            <a:r>
              <a:rPr lang="en-US" sz="1400" smtClean="0"/>
              <a:t>This type of pressure is usually greatest in industries that produce commodity type products that fill </a:t>
            </a:r>
            <a:r>
              <a:rPr lang="en-US" sz="1400" b="1" smtClean="0"/>
              <a:t>universal needs</a:t>
            </a:r>
            <a:r>
              <a:rPr lang="en-US" sz="1400" smtClean="0"/>
              <a:t> like steel, when major competitors are based in low cost locations, where excess capacity is persistent, and where consumers are powerful and face low switching costs.</a:t>
            </a:r>
          </a:p>
          <a:p>
            <a:pPr eaLnBrk="1" hangingPunct="1"/>
            <a:r>
              <a:rPr lang="en-US" sz="1400" smtClean="0"/>
              <a:t>When a firm faces pressures for cost reductions, it has to try to lower the cost of value creation. </a:t>
            </a:r>
          </a:p>
          <a:p>
            <a:pPr eaLnBrk="1" hangingPunct="1"/>
            <a:r>
              <a:rPr lang="en-US" sz="1400" smtClean="0"/>
              <a:t>Firms can try to lower costs by mass-producing standardized products at optimal locations, or outsourcing to low-cost suppliers.  </a:t>
            </a:r>
          </a:p>
          <a:p>
            <a:pPr eaLnBrk="1" hangingPunct="1"/>
            <a:r>
              <a:rPr lang="en-US" sz="1400" smtClean="0"/>
              <a:t>Many companies have outsourced their call centers to India for example, to take advantage of lower wage costs.  </a:t>
            </a:r>
          </a:p>
          <a:p>
            <a:pPr eaLnBrk="1" hangingPunct="1"/>
            <a:r>
              <a:rPr lang="en-US" sz="1400" smtClean="0"/>
              <a:t>In fact, wages in 2007 at Indian call centers were so low compared to American call centers that companies were able to offer additional benefits like subsidized food and tuition assistance.</a:t>
            </a:r>
          </a:p>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5791A94C-B891-4E0A-9A84-8F6DDFC4C9D0}" type="slidenum">
              <a:rPr lang="en-US"/>
              <a:pPr/>
              <a:t>54</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sz="1000" smtClean="0"/>
              <a:t>Where does pressure for local responsiveness come from?</a:t>
            </a:r>
          </a:p>
          <a:p>
            <a:pPr eaLnBrk="1" hangingPunct="1"/>
            <a:r>
              <a:rPr lang="en-US" sz="1000" smtClean="0"/>
              <a:t>Pressures for local responsiveness come from differences in consumer tastes and preferences, differences in traditional practices and infrastructure, differences in distribution channels, and demands from host governments.  Let’s talk about how each of these can affect the firm.</a:t>
            </a:r>
          </a:p>
          <a:p>
            <a:pPr eaLnBrk="1" hangingPunct="1"/>
            <a:r>
              <a:rPr lang="en-US" sz="1000" smtClean="0"/>
              <a:t>While many products like Coca-Cola are accepted around the world, when </a:t>
            </a:r>
            <a:r>
              <a:rPr lang="en-US" sz="1000" b="1" smtClean="0"/>
              <a:t>consumer preferences and tastes</a:t>
            </a:r>
            <a:r>
              <a:rPr lang="en-US" sz="1000" smtClean="0"/>
              <a:t> differ significantly between countries, companies have to adapt the product mix and/or the marketing message.  Auto companies sell a lot of pick-up trucks to individuals in the U.S. for example, but have to market them as utility vehicles in Europe.  MTV found that while many of the programs it runs in the United States are popular in other parts of the world, it’s still important to localize programming as well.  You can learn more about MTV’s global operations in the Management Focus in your text. </a:t>
            </a:r>
          </a:p>
          <a:p>
            <a:pPr eaLnBrk="1" hangingPunct="1"/>
            <a:r>
              <a:rPr lang="en-US" sz="1000" smtClean="0"/>
              <a:t>Similarly, </a:t>
            </a:r>
            <a:r>
              <a:rPr lang="en-US" sz="1000" b="1" smtClean="0"/>
              <a:t>differences in infrastructure and traditional practices</a:t>
            </a:r>
            <a:r>
              <a:rPr lang="en-US" sz="1000" smtClean="0"/>
              <a:t> between countries can force companies to adapt their strategies.  </a:t>
            </a:r>
          </a:p>
          <a:p>
            <a:pPr eaLnBrk="1" hangingPunct="1"/>
            <a:r>
              <a:rPr lang="en-US" sz="1000" smtClean="0"/>
              <a:t>If you’ve ever traveled to Europe for example, you’ve probably encountered different voltage requirements.  These differences of course, would require companies to sell products designed to meet the voltage requirements in each country.</a:t>
            </a:r>
          </a:p>
          <a:p>
            <a:pPr eaLnBrk="1" hangingPunct="1"/>
            <a:r>
              <a:rPr lang="en-US" sz="1000" b="1" smtClean="0"/>
              <a:t>Differences in distribution channels</a:t>
            </a:r>
            <a:r>
              <a:rPr lang="en-US" sz="1000" smtClean="0"/>
              <a:t> also prompt companies to change.  </a:t>
            </a:r>
          </a:p>
          <a:p>
            <a:pPr eaLnBrk="1" hangingPunct="1"/>
            <a:r>
              <a:rPr lang="en-US" sz="1000" smtClean="0"/>
              <a:t>In Brazil for example, about 36 percent of food retailing takes place through supermarkets.  </a:t>
            </a:r>
          </a:p>
          <a:p>
            <a:pPr eaLnBrk="1" hangingPunct="1"/>
            <a:r>
              <a:rPr lang="en-US" sz="1000" smtClean="0"/>
              <a:t>In Russia, supermarket sales account for less than 1 percent of food retailing!  </a:t>
            </a:r>
          </a:p>
          <a:p>
            <a:pPr eaLnBrk="1" hangingPunct="1"/>
            <a:r>
              <a:rPr lang="en-US" sz="1000" smtClean="0"/>
              <a:t>Finally, companies may be required by </a:t>
            </a:r>
            <a:r>
              <a:rPr lang="en-US" sz="1000" b="1" smtClean="0"/>
              <a:t>host governments</a:t>
            </a:r>
            <a:r>
              <a:rPr lang="en-US" sz="1000" smtClean="0"/>
              <a:t> to be locally responsive.  </a:t>
            </a:r>
          </a:p>
          <a:p>
            <a:pPr eaLnBrk="1" hangingPunct="1"/>
            <a:r>
              <a:rPr lang="en-US" sz="1000" smtClean="0"/>
              <a:t>In the U.S. for example, pharmaceuticals have to go through FDA testing, and food products have to be labeled with nutrition information.</a:t>
            </a:r>
            <a:r>
              <a:rPr lang="en-US" smtClean="0"/>
              <a:t> </a:t>
            </a:r>
          </a:p>
          <a:p>
            <a:pPr eaLnBrk="1" hangingPunct="1"/>
            <a:endParaRPr lang="en-US" sz="1000" smtClean="0"/>
          </a:p>
          <a:p>
            <a:pPr eaLnBrk="1" hangingPunct="1"/>
            <a:endParaRPr lang="en-US" sz="10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5791A94C-B891-4E0A-9A84-8F6DDFC4C9D0}" type="slidenum">
              <a:rPr lang="en-US"/>
              <a:pPr/>
              <a:t>55</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sz="1000" smtClean="0"/>
              <a:t>Where does pressure for local responsiveness come from?</a:t>
            </a:r>
          </a:p>
          <a:p>
            <a:pPr eaLnBrk="1" hangingPunct="1"/>
            <a:r>
              <a:rPr lang="en-US" sz="1000" smtClean="0"/>
              <a:t>Pressures for local responsiveness come from differences in consumer tastes and preferences, differences in traditional practices and infrastructure, differences in distribution channels, and demands from host governments.  Let’s talk about how each of these can affect the firm.</a:t>
            </a:r>
          </a:p>
          <a:p>
            <a:pPr eaLnBrk="1" hangingPunct="1"/>
            <a:r>
              <a:rPr lang="en-US" sz="1000" smtClean="0"/>
              <a:t>While many products like Coca-Cola are accepted around the world, when </a:t>
            </a:r>
            <a:r>
              <a:rPr lang="en-US" sz="1000" b="1" smtClean="0"/>
              <a:t>consumer preferences and tastes</a:t>
            </a:r>
            <a:r>
              <a:rPr lang="en-US" sz="1000" smtClean="0"/>
              <a:t> differ significantly between countries, companies have to adapt the product mix and/or the marketing message.  Auto companies sell a lot of pick-up trucks to individuals in the U.S. for example, but have to market them as utility vehicles in Europe.  MTV found that while many of the programs it runs in the United States are popular in other parts of the world, it’s still important to localize programming as well.  You can learn more about MTV’s global operations in the Management Focus in your text. </a:t>
            </a:r>
          </a:p>
          <a:p>
            <a:pPr eaLnBrk="1" hangingPunct="1"/>
            <a:r>
              <a:rPr lang="en-US" sz="1000" smtClean="0"/>
              <a:t>Similarly, </a:t>
            </a:r>
            <a:r>
              <a:rPr lang="en-US" sz="1000" b="1" smtClean="0"/>
              <a:t>differences in infrastructure and traditional practices</a:t>
            </a:r>
            <a:r>
              <a:rPr lang="en-US" sz="1000" smtClean="0"/>
              <a:t> between countries can force companies to adapt their strategies.  </a:t>
            </a:r>
          </a:p>
          <a:p>
            <a:pPr eaLnBrk="1" hangingPunct="1"/>
            <a:r>
              <a:rPr lang="en-US" sz="1000" smtClean="0"/>
              <a:t>If you’ve ever traveled to Europe for example, you’ve probably encountered different voltage requirements.  These differences of course, would require companies to sell products designed to meet the voltage requirements in each country.</a:t>
            </a:r>
          </a:p>
          <a:p>
            <a:pPr eaLnBrk="1" hangingPunct="1"/>
            <a:r>
              <a:rPr lang="en-US" sz="1000" b="1" smtClean="0"/>
              <a:t>Differences in distribution channels</a:t>
            </a:r>
            <a:r>
              <a:rPr lang="en-US" sz="1000" smtClean="0"/>
              <a:t> also prompt companies to change.  </a:t>
            </a:r>
          </a:p>
          <a:p>
            <a:pPr eaLnBrk="1" hangingPunct="1"/>
            <a:r>
              <a:rPr lang="en-US" sz="1000" smtClean="0"/>
              <a:t>In Brazil for example, about 36 percent of food retailing takes place through supermarkets.  </a:t>
            </a:r>
          </a:p>
          <a:p>
            <a:pPr eaLnBrk="1" hangingPunct="1"/>
            <a:r>
              <a:rPr lang="en-US" sz="1000" smtClean="0"/>
              <a:t>In Russia, supermarket sales account for less than 1 percent of food retailing!  </a:t>
            </a:r>
          </a:p>
          <a:p>
            <a:pPr eaLnBrk="1" hangingPunct="1"/>
            <a:r>
              <a:rPr lang="en-US" sz="1000" smtClean="0"/>
              <a:t>Finally, companies may be required by </a:t>
            </a:r>
            <a:r>
              <a:rPr lang="en-US" sz="1000" b="1" smtClean="0"/>
              <a:t>host governments</a:t>
            </a:r>
            <a:r>
              <a:rPr lang="en-US" sz="1000" smtClean="0"/>
              <a:t> to be locally responsive.  </a:t>
            </a:r>
          </a:p>
          <a:p>
            <a:pPr eaLnBrk="1" hangingPunct="1"/>
            <a:r>
              <a:rPr lang="en-US" sz="1000" smtClean="0"/>
              <a:t>In the U.S. for example, pharmaceuticals have to go through FDA testing, and food products have to be labeled with nutrition information.</a:t>
            </a:r>
            <a:r>
              <a:rPr lang="en-US" smtClean="0"/>
              <a:t> </a:t>
            </a:r>
          </a:p>
          <a:p>
            <a:pPr eaLnBrk="1" hangingPunct="1"/>
            <a:endParaRPr lang="en-US" sz="1000" smtClean="0"/>
          </a:p>
          <a:p>
            <a:pPr eaLnBrk="1" hangingPunct="1"/>
            <a:endParaRPr lang="en-US" sz="10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7D9235C3-4718-4F71-83A2-0227B7A984AD}" type="slidenum">
              <a:rPr lang="en-US"/>
              <a:pPr/>
              <a:t>56</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80000"/>
              </a:lnSpc>
            </a:pPr>
            <a:r>
              <a:rPr lang="en-US" sz="1000" smtClean="0"/>
              <a:t>So, given these conflicting pressures, how should companies compete in foreign markets?  Well, there are four basic strategies, global standardization, localization, transnational, and international.  </a:t>
            </a:r>
          </a:p>
          <a:p>
            <a:pPr eaLnBrk="1" hangingPunct="1">
              <a:lnSpc>
                <a:spcPct val="80000"/>
              </a:lnSpc>
            </a:pPr>
            <a:r>
              <a:rPr lang="en-US" sz="1000" smtClean="0"/>
              <a:t>Each strategy makes sense in certain situations depending on which pressures a firm is facing.   </a:t>
            </a:r>
          </a:p>
          <a:p>
            <a:pPr eaLnBrk="1" hangingPunct="1">
              <a:lnSpc>
                <a:spcPct val="80000"/>
              </a:lnSpc>
            </a:pPr>
            <a:r>
              <a:rPr lang="en-US" sz="1000" smtClean="0"/>
              <a:t>Let’s look at each one more closely. </a:t>
            </a:r>
          </a:p>
          <a:p>
            <a:pPr eaLnBrk="1" hangingPunct="1">
              <a:lnSpc>
                <a:spcPct val="80000"/>
              </a:lnSpc>
            </a:pPr>
            <a:r>
              <a:rPr lang="en-US" sz="1000" smtClean="0"/>
              <a:t>The </a:t>
            </a:r>
            <a:r>
              <a:rPr lang="en-US" sz="1000" b="1" smtClean="0"/>
              <a:t>global standardization strategy</a:t>
            </a:r>
            <a:r>
              <a:rPr lang="en-US" sz="1000" smtClean="0"/>
              <a:t> focuses on increasing profitability and profit growth by capitalizing on the cost reductions that come from economies of scale, learning effects, and location economies. </a:t>
            </a:r>
          </a:p>
          <a:p>
            <a:pPr eaLnBrk="1" hangingPunct="1">
              <a:lnSpc>
                <a:spcPct val="80000"/>
              </a:lnSpc>
            </a:pPr>
            <a:r>
              <a:rPr lang="en-US" sz="1000" smtClean="0"/>
              <a:t>When should firms pursue global standardization?</a:t>
            </a:r>
          </a:p>
          <a:p>
            <a:pPr eaLnBrk="1" hangingPunct="1">
              <a:lnSpc>
                <a:spcPct val="80000"/>
              </a:lnSpc>
            </a:pPr>
            <a:r>
              <a:rPr lang="en-US" sz="1000" smtClean="0"/>
              <a:t>This strategy makes sense when pressure is high for cost reductions, but low for local responsiveness.  </a:t>
            </a:r>
          </a:p>
          <a:p>
            <a:pPr eaLnBrk="1" hangingPunct="1">
              <a:lnSpc>
                <a:spcPct val="80000"/>
              </a:lnSpc>
            </a:pPr>
            <a:r>
              <a:rPr lang="en-US" sz="1000" smtClean="0"/>
              <a:t>The goal is to pursue a low cost strategy on a global scale, so firms pursuing this type of strategy usually locate in a few optimal locations and produce standardized products.  </a:t>
            </a:r>
          </a:p>
          <a:p>
            <a:pPr eaLnBrk="1" hangingPunct="1">
              <a:lnSpc>
                <a:spcPct val="80000"/>
              </a:lnSpc>
            </a:pPr>
            <a:r>
              <a:rPr lang="en-US" sz="1000" smtClean="0"/>
              <a:t>Can you think of any firms that might use global standardization?  </a:t>
            </a:r>
          </a:p>
          <a:p>
            <a:pPr eaLnBrk="1" hangingPunct="1">
              <a:lnSpc>
                <a:spcPct val="80000"/>
              </a:lnSpc>
            </a:pPr>
            <a:r>
              <a:rPr lang="en-US" sz="1000" smtClean="0"/>
              <a:t>Motorola, Texas Instruments, and Intel all fit the profile. </a:t>
            </a:r>
          </a:p>
          <a:p>
            <a:pPr eaLnBrk="1" hangingPunct="1">
              <a:lnSpc>
                <a:spcPct val="80000"/>
              </a:lnSpc>
            </a:pPr>
            <a:r>
              <a:rPr lang="en-US" sz="1000" smtClean="0"/>
              <a:t>The </a:t>
            </a:r>
            <a:r>
              <a:rPr lang="en-US" sz="1000" b="1" smtClean="0"/>
              <a:t>localization strategy</a:t>
            </a:r>
            <a:r>
              <a:rPr lang="en-US" sz="1000" smtClean="0"/>
              <a:t> focuses on increasing profitability by customizing the firm’s goods to meet the needs and preferences of the local market. </a:t>
            </a:r>
          </a:p>
          <a:p>
            <a:pPr eaLnBrk="1" hangingPunct="1">
              <a:lnSpc>
                <a:spcPct val="80000"/>
              </a:lnSpc>
            </a:pPr>
            <a:r>
              <a:rPr lang="en-US" sz="1000" smtClean="0"/>
              <a:t>When should firms use a localization strategy?</a:t>
            </a:r>
          </a:p>
          <a:p>
            <a:pPr eaLnBrk="1" hangingPunct="1">
              <a:lnSpc>
                <a:spcPct val="80000"/>
              </a:lnSpc>
            </a:pPr>
            <a:r>
              <a:rPr lang="en-US" sz="1000" smtClean="0"/>
              <a:t>This strategy is appropriate when consumer tastes are substantially different between countries, and pressures for cost reductions are low.</a:t>
            </a:r>
          </a:p>
          <a:p>
            <a:pPr eaLnBrk="1" hangingPunct="1">
              <a:lnSpc>
                <a:spcPct val="80000"/>
              </a:lnSpc>
            </a:pPr>
            <a:r>
              <a:rPr lang="en-US" sz="1000" smtClean="0"/>
              <a:t>Firms using a localization strategy increase the value of their product to the local market by better meeting local needs.  </a:t>
            </a:r>
          </a:p>
          <a:p>
            <a:pPr eaLnBrk="1" hangingPunct="1">
              <a:lnSpc>
                <a:spcPct val="80000"/>
              </a:lnSpc>
            </a:pPr>
            <a:r>
              <a:rPr lang="en-US" sz="1000" smtClean="0"/>
              <a:t>Since, costs pressures are low, the additional costs that come with customization don’t present a problem.  </a:t>
            </a:r>
          </a:p>
          <a:p>
            <a:pPr eaLnBrk="1" hangingPunct="1">
              <a:lnSpc>
                <a:spcPct val="80000"/>
              </a:lnSpc>
            </a:pPr>
            <a:r>
              <a:rPr lang="en-US" sz="1000" smtClean="0"/>
              <a:t>As you’ll recall, MTV  followed this type of strategy. </a:t>
            </a:r>
          </a:p>
          <a:p>
            <a:pPr eaLnBrk="1" hangingPunct="1">
              <a:lnSpc>
                <a:spcPct val="80000"/>
              </a:lnSpc>
            </a:pPr>
            <a:endParaRPr lang="en-US" sz="1000" smtClean="0"/>
          </a:p>
          <a:p>
            <a:pPr eaLnBrk="1" hangingPunct="1">
              <a:lnSpc>
                <a:spcPct val="80000"/>
              </a:lnSpc>
            </a:pPr>
            <a:endParaRPr lang="en-US" sz="9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7D9235C3-4718-4F71-83A2-0227B7A984AD}" type="slidenum">
              <a:rPr lang="en-US"/>
              <a:pPr/>
              <a:t>57</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80000"/>
              </a:lnSpc>
            </a:pPr>
            <a:r>
              <a:rPr lang="en-US" sz="1000" smtClean="0"/>
              <a:t>So, given these conflicting pressures, how should companies compete in foreign markets?  Well, there are four basic strategies, global standardization, localization, transnational, and international.  </a:t>
            </a:r>
          </a:p>
          <a:p>
            <a:pPr eaLnBrk="1" hangingPunct="1">
              <a:lnSpc>
                <a:spcPct val="80000"/>
              </a:lnSpc>
            </a:pPr>
            <a:r>
              <a:rPr lang="en-US" sz="1000" smtClean="0"/>
              <a:t>Each strategy makes sense in certain situations depending on which pressures a firm is facing.   </a:t>
            </a:r>
          </a:p>
          <a:p>
            <a:pPr eaLnBrk="1" hangingPunct="1">
              <a:lnSpc>
                <a:spcPct val="80000"/>
              </a:lnSpc>
            </a:pPr>
            <a:r>
              <a:rPr lang="en-US" sz="1000" smtClean="0"/>
              <a:t>Let’s look at each one more closely. </a:t>
            </a:r>
          </a:p>
          <a:p>
            <a:pPr eaLnBrk="1" hangingPunct="1">
              <a:lnSpc>
                <a:spcPct val="80000"/>
              </a:lnSpc>
            </a:pPr>
            <a:r>
              <a:rPr lang="en-US" sz="1000" smtClean="0"/>
              <a:t>The </a:t>
            </a:r>
            <a:r>
              <a:rPr lang="en-US" sz="1000" b="1" smtClean="0"/>
              <a:t>global standardization strategy</a:t>
            </a:r>
            <a:r>
              <a:rPr lang="en-US" sz="1000" smtClean="0"/>
              <a:t> focuses on increasing profitability and profit growth by capitalizing on the cost reductions that come from economies of scale, learning effects, and location economies. </a:t>
            </a:r>
          </a:p>
          <a:p>
            <a:pPr eaLnBrk="1" hangingPunct="1">
              <a:lnSpc>
                <a:spcPct val="80000"/>
              </a:lnSpc>
            </a:pPr>
            <a:r>
              <a:rPr lang="en-US" sz="1000" smtClean="0"/>
              <a:t>When should firms pursue global standardization?</a:t>
            </a:r>
          </a:p>
          <a:p>
            <a:pPr eaLnBrk="1" hangingPunct="1">
              <a:lnSpc>
                <a:spcPct val="80000"/>
              </a:lnSpc>
            </a:pPr>
            <a:r>
              <a:rPr lang="en-US" sz="1000" smtClean="0"/>
              <a:t>This strategy makes sense when pressure is high for cost reductions, but low for local responsiveness.  </a:t>
            </a:r>
          </a:p>
          <a:p>
            <a:pPr eaLnBrk="1" hangingPunct="1">
              <a:lnSpc>
                <a:spcPct val="80000"/>
              </a:lnSpc>
            </a:pPr>
            <a:r>
              <a:rPr lang="en-US" sz="1000" smtClean="0"/>
              <a:t>The goal is to pursue a low cost strategy on a global scale, so firms pursuing this type of strategy usually locate in a few optimal locations and produce standardized products.  </a:t>
            </a:r>
          </a:p>
          <a:p>
            <a:pPr eaLnBrk="1" hangingPunct="1">
              <a:lnSpc>
                <a:spcPct val="80000"/>
              </a:lnSpc>
            </a:pPr>
            <a:r>
              <a:rPr lang="en-US" sz="1000" smtClean="0"/>
              <a:t>Can you think of any firms that might use global standardization?  </a:t>
            </a:r>
          </a:p>
          <a:p>
            <a:pPr eaLnBrk="1" hangingPunct="1">
              <a:lnSpc>
                <a:spcPct val="80000"/>
              </a:lnSpc>
            </a:pPr>
            <a:r>
              <a:rPr lang="en-US" sz="1000" smtClean="0"/>
              <a:t>Motorola, Texas Instruments, and Intel all fit the profile. </a:t>
            </a:r>
          </a:p>
          <a:p>
            <a:pPr eaLnBrk="1" hangingPunct="1">
              <a:lnSpc>
                <a:spcPct val="80000"/>
              </a:lnSpc>
            </a:pPr>
            <a:r>
              <a:rPr lang="en-US" sz="1000" smtClean="0"/>
              <a:t>The </a:t>
            </a:r>
            <a:r>
              <a:rPr lang="en-US" sz="1000" b="1" smtClean="0"/>
              <a:t>localization strategy</a:t>
            </a:r>
            <a:r>
              <a:rPr lang="en-US" sz="1000" smtClean="0"/>
              <a:t> focuses on increasing profitability by customizing the firm’s goods to meet the needs and preferences of the local market. </a:t>
            </a:r>
          </a:p>
          <a:p>
            <a:pPr eaLnBrk="1" hangingPunct="1">
              <a:lnSpc>
                <a:spcPct val="80000"/>
              </a:lnSpc>
            </a:pPr>
            <a:r>
              <a:rPr lang="en-US" sz="1000" smtClean="0"/>
              <a:t>When should firms use a localization strategy?</a:t>
            </a:r>
          </a:p>
          <a:p>
            <a:pPr eaLnBrk="1" hangingPunct="1">
              <a:lnSpc>
                <a:spcPct val="80000"/>
              </a:lnSpc>
            </a:pPr>
            <a:r>
              <a:rPr lang="en-US" sz="1000" smtClean="0"/>
              <a:t>This strategy is appropriate when consumer tastes are substantially different between countries, and pressures for cost reductions are low.</a:t>
            </a:r>
          </a:p>
          <a:p>
            <a:pPr eaLnBrk="1" hangingPunct="1">
              <a:lnSpc>
                <a:spcPct val="80000"/>
              </a:lnSpc>
            </a:pPr>
            <a:r>
              <a:rPr lang="en-US" sz="1000" smtClean="0"/>
              <a:t>Firms using a localization strategy increase the value of their product to the local market by better meeting local needs.  </a:t>
            </a:r>
          </a:p>
          <a:p>
            <a:pPr eaLnBrk="1" hangingPunct="1">
              <a:lnSpc>
                <a:spcPct val="80000"/>
              </a:lnSpc>
            </a:pPr>
            <a:r>
              <a:rPr lang="en-US" sz="1000" smtClean="0"/>
              <a:t>Since, costs pressures are low, the additional costs that come with customization don’t present a problem.  </a:t>
            </a:r>
          </a:p>
          <a:p>
            <a:pPr eaLnBrk="1" hangingPunct="1">
              <a:lnSpc>
                <a:spcPct val="80000"/>
              </a:lnSpc>
            </a:pPr>
            <a:r>
              <a:rPr lang="en-US" sz="1000" smtClean="0"/>
              <a:t>As you’ll recall, MTV  followed this type of strategy. </a:t>
            </a:r>
          </a:p>
          <a:p>
            <a:pPr eaLnBrk="1" hangingPunct="1">
              <a:lnSpc>
                <a:spcPct val="80000"/>
              </a:lnSpc>
            </a:pPr>
            <a:endParaRPr lang="en-US" sz="1000" smtClean="0"/>
          </a:p>
          <a:p>
            <a:pPr eaLnBrk="1" hangingPunct="1">
              <a:lnSpc>
                <a:spcPct val="80000"/>
              </a:lnSpc>
            </a:pPr>
            <a:endParaRPr lang="en-US" sz="9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7D9235C3-4718-4F71-83A2-0227B7A984AD}" type="slidenum">
              <a:rPr lang="en-US"/>
              <a:pPr/>
              <a:t>58</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80000"/>
              </a:lnSpc>
            </a:pPr>
            <a:r>
              <a:rPr lang="en-US" sz="1000" smtClean="0"/>
              <a:t>So, given these conflicting pressures, how should companies compete in foreign markets?  Well, there are four basic strategies, global standardization, localization, transnational, and international.  </a:t>
            </a:r>
          </a:p>
          <a:p>
            <a:pPr eaLnBrk="1" hangingPunct="1">
              <a:lnSpc>
                <a:spcPct val="80000"/>
              </a:lnSpc>
            </a:pPr>
            <a:r>
              <a:rPr lang="en-US" sz="1000" smtClean="0"/>
              <a:t>Each strategy makes sense in certain situations depending on which pressures a firm is facing.   </a:t>
            </a:r>
          </a:p>
          <a:p>
            <a:pPr eaLnBrk="1" hangingPunct="1">
              <a:lnSpc>
                <a:spcPct val="80000"/>
              </a:lnSpc>
            </a:pPr>
            <a:r>
              <a:rPr lang="en-US" sz="1000" smtClean="0"/>
              <a:t>Let’s look at each one more closely. </a:t>
            </a:r>
          </a:p>
          <a:p>
            <a:pPr eaLnBrk="1" hangingPunct="1">
              <a:lnSpc>
                <a:spcPct val="80000"/>
              </a:lnSpc>
            </a:pPr>
            <a:r>
              <a:rPr lang="en-US" sz="1000" smtClean="0"/>
              <a:t>The </a:t>
            </a:r>
            <a:r>
              <a:rPr lang="en-US" sz="1000" b="1" smtClean="0"/>
              <a:t>global standardization strategy</a:t>
            </a:r>
            <a:r>
              <a:rPr lang="en-US" sz="1000" smtClean="0"/>
              <a:t> focuses on increasing profitability and profit growth by capitalizing on the cost reductions that come from economies of scale, learning effects, and location economies. </a:t>
            </a:r>
          </a:p>
          <a:p>
            <a:pPr eaLnBrk="1" hangingPunct="1">
              <a:lnSpc>
                <a:spcPct val="80000"/>
              </a:lnSpc>
            </a:pPr>
            <a:r>
              <a:rPr lang="en-US" sz="1000" smtClean="0"/>
              <a:t>When should firms pursue global standardization?</a:t>
            </a:r>
          </a:p>
          <a:p>
            <a:pPr eaLnBrk="1" hangingPunct="1">
              <a:lnSpc>
                <a:spcPct val="80000"/>
              </a:lnSpc>
            </a:pPr>
            <a:r>
              <a:rPr lang="en-US" sz="1000" smtClean="0"/>
              <a:t>This strategy makes sense when pressure is high for cost reductions, but low for local responsiveness.  </a:t>
            </a:r>
          </a:p>
          <a:p>
            <a:pPr eaLnBrk="1" hangingPunct="1">
              <a:lnSpc>
                <a:spcPct val="80000"/>
              </a:lnSpc>
            </a:pPr>
            <a:r>
              <a:rPr lang="en-US" sz="1000" smtClean="0"/>
              <a:t>The goal is to pursue a low cost strategy on a global scale, so firms pursuing this type of strategy usually locate in a few optimal locations and produce standardized products.  </a:t>
            </a:r>
          </a:p>
          <a:p>
            <a:pPr eaLnBrk="1" hangingPunct="1">
              <a:lnSpc>
                <a:spcPct val="80000"/>
              </a:lnSpc>
            </a:pPr>
            <a:r>
              <a:rPr lang="en-US" sz="1000" smtClean="0"/>
              <a:t>Can you think of any firms that might use global standardization?  </a:t>
            </a:r>
          </a:p>
          <a:p>
            <a:pPr eaLnBrk="1" hangingPunct="1">
              <a:lnSpc>
                <a:spcPct val="80000"/>
              </a:lnSpc>
            </a:pPr>
            <a:r>
              <a:rPr lang="en-US" sz="1000" smtClean="0"/>
              <a:t>Motorola, Texas Instruments, and Intel all fit the profile. </a:t>
            </a:r>
          </a:p>
          <a:p>
            <a:pPr eaLnBrk="1" hangingPunct="1">
              <a:lnSpc>
                <a:spcPct val="80000"/>
              </a:lnSpc>
            </a:pPr>
            <a:r>
              <a:rPr lang="en-US" sz="1000" smtClean="0"/>
              <a:t>The </a:t>
            </a:r>
            <a:r>
              <a:rPr lang="en-US" sz="1000" b="1" smtClean="0"/>
              <a:t>localization strategy</a:t>
            </a:r>
            <a:r>
              <a:rPr lang="en-US" sz="1000" smtClean="0"/>
              <a:t> focuses on increasing profitability by customizing the firm’s goods to meet the needs and preferences of the local market. </a:t>
            </a:r>
          </a:p>
          <a:p>
            <a:pPr eaLnBrk="1" hangingPunct="1">
              <a:lnSpc>
                <a:spcPct val="80000"/>
              </a:lnSpc>
            </a:pPr>
            <a:r>
              <a:rPr lang="en-US" sz="1000" smtClean="0"/>
              <a:t>When should firms use a localization strategy?</a:t>
            </a:r>
          </a:p>
          <a:p>
            <a:pPr eaLnBrk="1" hangingPunct="1">
              <a:lnSpc>
                <a:spcPct val="80000"/>
              </a:lnSpc>
            </a:pPr>
            <a:r>
              <a:rPr lang="en-US" sz="1000" smtClean="0"/>
              <a:t>This strategy is appropriate when consumer tastes are substantially different between countries, and pressures for cost reductions are low.</a:t>
            </a:r>
          </a:p>
          <a:p>
            <a:pPr eaLnBrk="1" hangingPunct="1">
              <a:lnSpc>
                <a:spcPct val="80000"/>
              </a:lnSpc>
            </a:pPr>
            <a:r>
              <a:rPr lang="en-US" sz="1000" smtClean="0"/>
              <a:t>Firms using a localization strategy increase the value of their product to the local market by better meeting local needs.  </a:t>
            </a:r>
          </a:p>
          <a:p>
            <a:pPr eaLnBrk="1" hangingPunct="1">
              <a:lnSpc>
                <a:spcPct val="80000"/>
              </a:lnSpc>
            </a:pPr>
            <a:r>
              <a:rPr lang="en-US" sz="1000" smtClean="0"/>
              <a:t>Since, costs pressures are low, the additional costs that come with customization don’t present a problem.  </a:t>
            </a:r>
          </a:p>
          <a:p>
            <a:pPr eaLnBrk="1" hangingPunct="1">
              <a:lnSpc>
                <a:spcPct val="80000"/>
              </a:lnSpc>
            </a:pPr>
            <a:r>
              <a:rPr lang="en-US" sz="1000" smtClean="0"/>
              <a:t>As you’ll recall, MTV  followed this type of strategy. </a:t>
            </a:r>
          </a:p>
          <a:p>
            <a:pPr eaLnBrk="1" hangingPunct="1">
              <a:lnSpc>
                <a:spcPct val="80000"/>
              </a:lnSpc>
            </a:pPr>
            <a:endParaRPr lang="en-US" sz="1000" smtClean="0"/>
          </a:p>
          <a:p>
            <a:pPr eaLnBrk="1" hangingPunct="1">
              <a:lnSpc>
                <a:spcPct val="80000"/>
              </a:lnSpc>
            </a:pPr>
            <a:endParaRPr lang="en-US" sz="9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F9A9A233-C109-412B-821A-AF4F4CE1E0C0}" type="slidenum">
              <a:rPr lang="en-US"/>
              <a:pPr/>
              <a:t>59</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lnSpc>
                <a:spcPct val="90000"/>
              </a:lnSpc>
            </a:pPr>
            <a:r>
              <a:rPr lang="en-US" smtClean="0"/>
              <a:t>The </a:t>
            </a:r>
            <a:r>
              <a:rPr lang="en-US" b="1" smtClean="0"/>
              <a:t>transnational strategy</a:t>
            </a:r>
            <a:r>
              <a:rPr lang="en-US" smtClean="0"/>
              <a:t> tries to simultaneously meet demand for low costs by focusing on location economies, economies of scale, and learning effects, while at the same time, differentiates the product to meet the needs of individual markets.  </a:t>
            </a:r>
          </a:p>
          <a:p>
            <a:pPr eaLnBrk="1" hangingPunct="1">
              <a:lnSpc>
                <a:spcPct val="90000"/>
              </a:lnSpc>
            </a:pPr>
            <a:r>
              <a:rPr lang="en-US" smtClean="0"/>
              <a:t>In addition, a transnational strategy fosters a multidirectional flow of skills between the subsidiaries within the firm’s global network.  </a:t>
            </a:r>
          </a:p>
          <a:p>
            <a:pPr eaLnBrk="1" hangingPunct="1">
              <a:lnSpc>
                <a:spcPct val="90000"/>
              </a:lnSpc>
            </a:pPr>
            <a:r>
              <a:rPr lang="en-US" smtClean="0"/>
              <a:t>When does a transnational strategy makes sense?  As you’ve probably already guessed, the transnational strategy makes sense when a firm is facing both types of pressures.</a:t>
            </a:r>
          </a:p>
          <a:p>
            <a:pPr eaLnBrk="1" hangingPunct="1">
              <a:lnSpc>
                <a:spcPct val="90000"/>
              </a:lnSpc>
            </a:pPr>
            <a:r>
              <a:rPr lang="en-US" smtClean="0"/>
              <a:t>As you might expect, this type of strategy can be very difficult to implement as companies like Ford have found out.  </a:t>
            </a:r>
          </a:p>
          <a:p>
            <a:pPr eaLnBrk="1" hangingPunct="1">
              <a:lnSpc>
                <a:spcPct val="90000"/>
              </a:lnSpc>
            </a:pPr>
            <a:r>
              <a:rPr lang="en-US" smtClean="0"/>
              <a:t>One company that has been successful with this type of strategy is Caterpillar. </a:t>
            </a:r>
          </a:p>
          <a:p>
            <a:pPr eaLnBrk="1" hangingPunct="1">
              <a:lnSpc>
                <a:spcPct val="90000"/>
              </a:lnSpc>
            </a:pPr>
            <a:r>
              <a:rPr lang="en-US" smtClean="0"/>
              <a:t>Finally, the </a:t>
            </a:r>
            <a:r>
              <a:rPr lang="en-US" b="1" smtClean="0"/>
              <a:t>international strategy</a:t>
            </a:r>
            <a:r>
              <a:rPr lang="en-US" smtClean="0"/>
              <a:t> involves taking products that were initially produced for the domestic market and then selling them internationally.  </a:t>
            </a:r>
          </a:p>
          <a:p>
            <a:pPr eaLnBrk="1" hangingPunct="1">
              <a:lnSpc>
                <a:spcPct val="90000"/>
              </a:lnSpc>
            </a:pPr>
            <a:r>
              <a:rPr lang="en-US" smtClean="0"/>
              <a:t>When does the international strategy make sense?</a:t>
            </a:r>
          </a:p>
          <a:p>
            <a:pPr eaLnBrk="1" hangingPunct="1">
              <a:lnSpc>
                <a:spcPct val="90000"/>
              </a:lnSpc>
            </a:pPr>
            <a:r>
              <a:rPr lang="en-US" smtClean="0"/>
              <a:t>This type of strategy works when pressure is low for both cost reduction and local responsiveness.  </a:t>
            </a:r>
          </a:p>
          <a:p>
            <a:pPr eaLnBrk="1" hangingPunct="1">
              <a:lnSpc>
                <a:spcPct val="90000"/>
              </a:lnSpc>
            </a:pPr>
            <a:r>
              <a:rPr lang="en-US" smtClean="0"/>
              <a:t>Procter and Gamble has used this strategy and so has Microsoft.  </a:t>
            </a:r>
          </a:p>
          <a:p>
            <a:pPr eaLnBrk="1" hangingPunct="1">
              <a:lnSpc>
                <a:spcPct val="90000"/>
              </a:lnSpc>
            </a:pPr>
            <a:r>
              <a:rPr lang="en-US" smtClean="0"/>
              <a:t>You can read more about Procter and Gamble in the Management Focus in your text.</a:t>
            </a:r>
          </a:p>
          <a:p>
            <a:pPr eaLnBrk="1" hangingPunct="1">
              <a:lnSpc>
                <a:spcPct val="90000"/>
              </a:lnSpc>
            </a:pPr>
            <a:endParaRPr lang="en-US" smtClean="0"/>
          </a:p>
          <a:p>
            <a:pPr eaLnBrk="1" hangingPunct="1">
              <a:lnSpc>
                <a:spcPct val="90000"/>
              </a:lnSpc>
            </a:pPr>
            <a:endParaRPr lang="en-US" sz="10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F9A9A233-C109-412B-821A-AF4F4CE1E0C0}" type="slidenum">
              <a:rPr lang="en-US"/>
              <a:pPr/>
              <a:t>60</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lnSpc>
                <a:spcPct val="90000"/>
              </a:lnSpc>
            </a:pPr>
            <a:r>
              <a:rPr lang="en-US" smtClean="0"/>
              <a:t>The </a:t>
            </a:r>
            <a:r>
              <a:rPr lang="en-US" b="1" smtClean="0"/>
              <a:t>transnational strategy</a:t>
            </a:r>
            <a:r>
              <a:rPr lang="en-US" smtClean="0"/>
              <a:t> tries to simultaneously meet demand for low costs by focusing on location economies, economies of scale, and learning effects, while at the same time, differentiates the product to meet the needs of individual markets.  </a:t>
            </a:r>
          </a:p>
          <a:p>
            <a:pPr eaLnBrk="1" hangingPunct="1">
              <a:lnSpc>
                <a:spcPct val="90000"/>
              </a:lnSpc>
            </a:pPr>
            <a:r>
              <a:rPr lang="en-US" smtClean="0"/>
              <a:t>In addition, a transnational strategy fosters a multidirectional flow of skills between the subsidiaries within the firm’s global network.  </a:t>
            </a:r>
          </a:p>
          <a:p>
            <a:pPr eaLnBrk="1" hangingPunct="1">
              <a:lnSpc>
                <a:spcPct val="90000"/>
              </a:lnSpc>
            </a:pPr>
            <a:r>
              <a:rPr lang="en-US" smtClean="0"/>
              <a:t>When does a transnational strategy makes sense?  As you’ve probably already guessed, the transnational strategy makes sense when a firm is facing both types of pressures.</a:t>
            </a:r>
          </a:p>
          <a:p>
            <a:pPr eaLnBrk="1" hangingPunct="1">
              <a:lnSpc>
                <a:spcPct val="90000"/>
              </a:lnSpc>
            </a:pPr>
            <a:r>
              <a:rPr lang="en-US" smtClean="0"/>
              <a:t>As you might expect, this type of strategy can be very difficult to implement as companies like Ford have found out.  </a:t>
            </a:r>
          </a:p>
          <a:p>
            <a:pPr eaLnBrk="1" hangingPunct="1">
              <a:lnSpc>
                <a:spcPct val="90000"/>
              </a:lnSpc>
            </a:pPr>
            <a:r>
              <a:rPr lang="en-US" smtClean="0"/>
              <a:t>One company that has been successful with this type of strategy is Caterpillar. </a:t>
            </a:r>
          </a:p>
          <a:p>
            <a:pPr eaLnBrk="1" hangingPunct="1">
              <a:lnSpc>
                <a:spcPct val="90000"/>
              </a:lnSpc>
            </a:pPr>
            <a:r>
              <a:rPr lang="en-US" smtClean="0"/>
              <a:t>Finally, the </a:t>
            </a:r>
            <a:r>
              <a:rPr lang="en-US" b="1" smtClean="0"/>
              <a:t>international strategy</a:t>
            </a:r>
            <a:r>
              <a:rPr lang="en-US" smtClean="0"/>
              <a:t> involves taking products that were initially produced for the domestic market and then selling them internationally.  </a:t>
            </a:r>
          </a:p>
          <a:p>
            <a:pPr eaLnBrk="1" hangingPunct="1">
              <a:lnSpc>
                <a:spcPct val="90000"/>
              </a:lnSpc>
            </a:pPr>
            <a:r>
              <a:rPr lang="en-US" smtClean="0"/>
              <a:t>When does the international strategy make sense?</a:t>
            </a:r>
          </a:p>
          <a:p>
            <a:pPr eaLnBrk="1" hangingPunct="1">
              <a:lnSpc>
                <a:spcPct val="90000"/>
              </a:lnSpc>
            </a:pPr>
            <a:r>
              <a:rPr lang="en-US" smtClean="0"/>
              <a:t>This type of strategy works when pressure is low for both cost reduction and local responsiveness.  </a:t>
            </a:r>
          </a:p>
          <a:p>
            <a:pPr eaLnBrk="1" hangingPunct="1">
              <a:lnSpc>
                <a:spcPct val="90000"/>
              </a:lnSpc>
            </a:pPr>
            <a:r>
              <a:rPr lang="en-US" smtClean="0"/>
              <a:t>Procter and Gamble has used this strategy and so has Microsoft.  </a:t>
            </a:r>
          </a:p>
          <a:p>
            <a:pPr eaLnBrk="1" hangingPunct="1">
              <a:lnSpc>
                <a:spcPct val="90000"/>
              </a:lnSpc>
            </a:pPr>
            <a:r>
              <a:rPr lang="en-US" smtClean="0"/>
              <a:t>You can read more about Procter and Gamble in the Management Focus in your text.</a:t>
            </a:r>
          </a:p>
          <a:p>
            <a:pPr eaLnBrk="1" hangingPunct="1">
              <a:lnSpc>
                <a:spcPct val="90000"/>
              </a:lnSpc>
            </a:pPr>
            <a:endParaRPr lang="en-US" smtClean="0"/>
          </a:p>
          <a:p>
            <a:pPr eaLnBrk="1" hangingPunct="1">
              <a:lnSpc>
                <a:spcPct val="90000"/>
              </a:lnSpc>
            </a:pPr>
            <a:endParaRPr lang="en-US" sz="10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9AD89CAC-F1D4-4A2A-A4D1-6CF27AD0AA08}" type="slidenum">
              <a:rPr lang="en-US"/>
              <a:pPr/>
              <a:t>61</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z="1400" smtClean="0"/>
              <a:t>Keep in mind that strategy is not static.  </a:t>
            </a:r>
          </a:p>
          <a:p>
            <a:pPr eaLnBrk="1" hangingPunct="1"/>
            <a:r>
              <a:rPr lang="en-US" sz="1400" smtClean="0"/>
              <a:t>Instead, we think of strategy as evolving over time.  </a:t>
            </a:r>
          </a:p>
          <a:p>
            <a:pPr eaLnBrk="1" hangingPunct="1"/>
            <a:r>
              <a:rPr lang="en-US" sz="1400" smtClean="0"/>
              <a:t>A firm may start out using an international strategy, but then find that it has to shift to a global standardization strategy or transnational strategy as competition increases.  Similarly, a localization strategy might initially give a firm a competitive advantage, but competition might also put pressure on price prompting the company to move to a transnational strategy. </a:t>
            </a:r>
          </a:p>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9AD89CAC-F1D4-4A2A-A4D1-6CF27AD0AA08}" type="slidenum">
              <a:rPr lang="en-US"/>
              <a:pPr/>
              <a:t>62</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z="1400" smtClean="0"/>
              <a:t>Keep in mind that strategy is not static.  </a:t>
            </a:r>
          </a:p>
          <a:p>
            <a:pPr eaLnBrk="1" hangingPunct="1"/>
            <a:r>
              <a:rPr lang="en-US" sz="1400" smtClean="0"/>
              <a:t>Instead, we think of strategy as evolving over time.  </a:t>
            </a:r>
          </a:p>
          <a:p>
            <a:pPr eaLnBrk="1" hangingPunct="1"/>
            <a:r>
              <a:rPr lang="en-US" sz="1400" smtClean="0"/>
              <a:t>A firm may start out using an international strategy, but then find that it has to shift to a global standardization strategy or transnational strategy as competition increases.  Similarly, a localization strategy might initially give a firm a competitive advantage, but competition might also put pressure on price prompting the company to move to a transnational strategy. </a:t>
            </a:r>
          </a:p>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DE665B8F-A387-41B0-8B82-810D4C9F9F85}" type="slidenum">
              <a:rPr lang="en-US"/>
              <a:pPr/>
              <a:t>63</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z="1400" smtClean="0"/>
              <a:t>Here you can see the evolutionary process of strategy.</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2701D - Fundamentals of International Business</a:t>
            </a:r>
            <a:br>
              <a:rPr lang="en-CA" sz="3600" b="1" dirty="0" smtClean="0"/>
            </a:br>
            <a:r>
              <a:rPr lang="en-CA" sz="3600" b="1" dirty="0" smtClean="0"/>
              <a:t/>
            </a:r>
            <a:br>
              <a:rPr lang="en-CA" sz="3600" b="1" dirty="0" smtClean="0"/>
            </a:br>
            <a:r>
              <a:rPr lang="en-CA" sz="3600" b="1" dirty="0" smtClean="0"/>
              <a:t>Lecture 8 – The Strategy of International Business</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Assignment # 1 Comments</a:t>
            </a:r>
          </a:p>
        </p:txBody>
      </p:sp>
      <p:sp>
        <p:nvSpPr>
          <p:cNvPr id="19459" name="Rectangle 3"/>
          <p:cNvSpPr>
            <a:spLocks noGrp="1" noChangeArrowheads="1"/>
          </p:cNvSpPr>
          <p:nvPr>
            <p:ph type="body" idx="1"/>
          </p:nvPr>
        </p:nvSpPr>
        <p:spPr>
          <a:xfrm>
            <a:off x="179512" y="1484784"/>
            <a:ext cx="8590657" cy="4535487"/>
          </a:xfrm>
        </p:spPr>
        <p:txBody>
          <a:bodyPr/>
          <a:lstStyle/>
          <a:p>
            <a:pPr lvl="0"/>
            <a:r>
              <a:rPr lang="en-US" dirty="0" smtClean="0"/>
              <a:t>Assignment #1: </a:t>
            </a:r>
          </a:p>
          <a:p>
            <a:pPr lvl="1"/>
            <a:r>
              <a:rPr lang="en-US" dirty="0" smtClean="0"/>
              <a:t>Average 68%, </a:t>
            </a:r>
          </a:p>
          <a:p>
            <a:pPr lvl="1"/>
            <a:r>
              <a:rPr lang="en-US" dirty="0" smtClean="0"/>
              <a:t>Range 0%-94%.</a:t>
            </a:r>
          </a:p>
          <a:p>
            <a:pPr lvl="1"/>
            <a:endParaRPr lang="en-US" dirty="0" smtClean="0"/>
          </a:p>
          <a:p>
            <a:r>
              <a:rPr lang="en-US" dirty="0" smtClean="0"/>
              <a:t>Follow the rubric!! (a rubrics is a gift)</a:t>
            </a:r>
          </a:p>
          <a:p>
            <a:pPr lvl="2"/>
            <a:endParaRPr lang="en-US" dirty="0" smtClean="0"/>
          </a:p>
          <a:p>
            <a:pPr lvl="1"/>
            <a:r>
              <a:rPr lang="en-US" dirty="0" smtClean="0"/>
              <a:t>There were missing sections or sections without much significant information (e.g. Culture)</a:t>
            </a:r>
          </a:p>
          <a:p>
            <a:pPr lvl="1"/>
            <a:endParaRPr lang="en-US" dirty="0" smtClean="0"/>
          </a:p>
          <a:p>
            <a:pPr lvl="1"/>
            <a:r>
              <a:rPr lang="en-US" dirty="0" smtClean="0"/>
              <a:t>Some executive summaries did not have a recommendation</a:t>
            </a:r>
          </a:p>
          <a:p>
            <a:pPr lvl="2"/>
            <a:endParaRPr lang="en-US" dirty="0" smtClean="0"/>
          </a:p>
          <a:p>
            <a:pPr lvl="0"/>
            <a:endParaRPr lang="en-US"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Assignment # 2</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sz="2400" dirty="0" smtClean="0"/>
              <a:t>You can choose any of the 6 companies listed on </a:t>
            </a:r>
            <a:r>
              <a:rPr lang="en-US" sz="2400" dirty="0" err="1" smtClean="0"/>
              <a:t>WebCT</a:t>
            </a:r>
            <a:r>
              <a:rPr lang="en-US" sz="2400" dirty="0" smtClean="0"/>
              <a:t> for assignment #2 and you do not need to sign up in advance</a:t>
            </a:r>
          </a:p>
          <a:p>
            <a:pPr lvl="0"/>
            <a:endParaRPr lang="en-US" sz="2400" dirty="0" smtClean="0"/>
          </a:p>
          <a:p>
            <a:r>
              <a:rPr lang="en-US" sz="2400" dirty="0" smtClean="0"/>
              <a:t>You are going to have to dig to find the material.  The idea of the assignment is to do the research from various sources and think about what it means.  For example, to find out about a company’s human resources policies, you may have to look at what they have done in other countries. </a:t>
            </a:r>
          </a:p>
          <a:p>
            <a:pPr lvl="0"/>
            <a:endParaRPr lang="en-US" sz="2400" dirty="0" smtClean="0"/>
          </a:p>
          <a:p>
            <a:pPr lvl="0"/>
            <a:endParaRPr lang="en-US" sz="2400"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Assignment # 2</a:t>
            </a:r>
          </a:p>
        </p:txBody>
      </p:sp>
      <p:sp>
        <p:nvSpPr>
          <p:cNvPr id="19459" name="Rectangle 3"/>
          <p:cNvSpPr>
            <a:spLocks noGrp="1" noChangeArrowheads="1"/>
          </p:cNvSpPr>
          <p:nvPr>
            <p:ph type="body" idx="1"/>
          </p:nvPr>
        </p:nvSpPr>
        <p:spPr>
          <a:xfrm>
            <a:off x="179512" y="1484784"/>
            <a:ext cx="8590657" cy="4535487"/>
          </a:xfrm>
        </p:spPr>
        <p:txBody>
          <a:bodyPr/>
          <a:lstStyle/>
          <a:p>
            <a:pPr lvl="0" algn="ctr">
              <a:buNone/>
            </a:pPr>
            <a:endParaRPr lang="en-US" dirty="0" smtClean="0"/>
          </a:p>
          <a:p>
            <a:pPr lvl="0" algn="ctr">
              <a:buNone/>
            </a:pPr>
            <a:endParaRPr lang="en-US" dirty="0" smtClean="0"/>
          </a:p>
          <a:p>
            <a:pPr lvl="0" algn="ctr">
              <a:buNone/>
            </a:pPr>
            <a:r>
              <a:rPr lang="en-US" sz="6600" dirty="0" smtClean="0"/>
              <a:t>Questions??</a:t>
            </a:r>
          </a:p>
          <a:p>
            <a:pPr lvl="2"/>
            <a:endParaRPr lang="en-US" dirty="0" smtClean="0"/>
          </a:p>
          <a:p>
            <a:pPr lvl="0"/>
            <a:endParaRPr lang="en-US"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8 and Onward</a:t>
            </a:r>
          </a:p>
        </p:txBody>
      </p:sp>
      <p:sp>
        <p:nvSpPr>
          <p:cNvPr id="19459" name="Rectangle 3"/>
          <p:cNvSpPr>
            <a:spLocks noGrp="1" noChangeArrowheads="1"/>
          </p:cNvSpPr>
          <p:nvPr>
            <p:ph type="body" idx="1"/>
          </p:nvPr>
        </p:nvSpPr>
        <p:spPr>
          <a:xfrm>
            <a:off x="467544" y="1340768"/>
            <a:ext cx="8302625" cy="4535487"/>
          </a:xfrm>
        </p:spPr>
        <p:txBody>
          <a:bodyPr/>
          <a:lstStyle/>
          <a:p>
            <a:pPr lvl="0" algn="ctr">
              <a:spcBef>
                <a:spcPts val="0"/>
              </a:spcBef>
              <a:buNone/>
            </a:pPr>
            <a:r>
              <a:rPr lang="en-US" dirty="0" smtClean="0"/>
              <a:t>At this point in the course we are switching</a:t>
            </a:r>
          </a:p>
          <a:p>
            <a:pPr lvl="0" algn="ctr">
              <a:spcBef>
                <a:spcPts val="0"/>
              </a:spcBef>
              <a:buNone/>
            </a:pPr>
            <a:endParaRPr lang="en-US" dirty="0" smtClean="0"/>
          </a:p>
          <a:p>
            <a:pPr lvl="0" algn="ctr">
              <a:spcBef>
                <a:spcPts val="0"/>
              </a:spcBef>
              <a:buNone/>
            </a:pPr>
            <a:r>
              <a:rPr lang="en-US" dirty="0" smtClean="0"/>
              <a:t>from </a:t>
            </a:r>
          </a:p>
          <a:p>
            <a:pPr lvl="0" algn="ctr">
              <a:spcBef>
                <a:spcPts val="0"/>
              </a:spcBef>
              <a:buNone/>
            </a:pPr>
            <a:endParaRPr lang="en-US" b="1" dirty="0" smtClean="0"/>
          </a:p>
          <a:p>
            <a:pPr lvl="0" algn="ctr">
              <a:spcBef>
                <a:spcPts val="0"/>
              </a:spcBef>
              <a:buNone/>
            </a:pPr>
            <a:r>
              <a:rPr lang="en-US" b="1" dirty="0" smtClean="0"/>
              <a:t>The general international business environment </a:t>
            </a:r>
          </a:p>
          <a:p>
            <a:pPr lvl="0" algn="ctr">
              <a:spcBef>
                <a:spcPts val="0"/>
              </a:spcBef>
              <a:buNone/>
            </a:pPr>
            <a:endParaRPr lang="en-US" dirty="0" smtClean="0"/>
          </a:p>
          <a:p>
            <a:pPr lvl="0" algn="ctr">
              <a:spcBef>
                <a:spcPts val="0"/>
              </a:spcBef>
              <a:buNone/>
            </a:pPr>
            <a:r>
              <a:rPr lang="en-US" dirty="0" smtClean="0"/>
              <a:t>to </a:t>
            </a:r>
          </a:p>
          <a:p>
            <a:pPr lvl="0" algn="ctr">
              <a:spcBef>
                <a:spcPts val="0"/>
              </a:spcBef>
              <a:buNone/>
            </a:pPr>
            <a:endParaRPr lang="en-US" b="1" dirty="0" smtClean="0"/>
          </a:p>
          <a:p>
            <a:pPr lvl="0" algn="ctr">
              <a:spcBef>
                <a:spcPts val="0"/>
              </a:spcBef>
              <a:buNone/>
            </a:pPr>
            <a:r>
              <a:rPr lang="en-US" b="1" dirty="0" smtClean="0"/>
              <a:t>Management issues in an individual international business firm </a:t>
            </a:r>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sz="4400" b="1" dirty="0" smtClean="0"/>
              <a:t>Course Objectives</a:t>
            </a:r>
          </a:p>
        </p:txBody>
      </p:sp>
      <p:sp>
        <p:nvSpPr>
          <p:cNvPr id="6147" name="Rectangle 3"/>
          <p:cNvSpPr>
            <a:spLocks noGrp="1" noChangeArrowheads="1"/>
          </p:cNvSpPr>
          <p:nvPr>
            <p:ph type="body" idx="1"/>
          </p:nvPr>
        </p:nvSpPr>
        <p:spPr>
          <a:xfrm>
            <a:off x="250825" y="1196975"/>
            <a:ext cx="8713788" cy="4530725"/>
          </a:xfrm>
        </p:spPr>
        <p:txBody>
          <a:bodyPr/>
          <a:lstStyle/>
          <a:p>
            <a:pPr>
              <a:buFont typeface="Wingdings" pitchFamily="2" charset="2"/>
              <a:buNone/>
              <a:defRPr/>
            </a:pPr>
            <a:r>
              <a:rPr lang="en-GB" sz="2000" dirty="0" smtClean="0"/>
              <a:t>1. Understand why countries and businesses engage in international trade.</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2. Understand the economic, legal, political and cultural aspects of the environments in which multinational businesses operate.</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3.  Become familiar with regional economic organizations / agreements such as the European Union and the North American Free Trade Agreement, and International Trade Organizations such as the World Trade Organization.</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4. Understand how basic business functions (e.g. marketing) are affected when operations involve multiple countries and cultures. </a:t>
            </a:r>
            <a:endParaRPr lang="en-CA" sz="2000" dirty="0" smtClean="0"/>
          </a:p>
          <a:p>
            <a:pPr eaLnBrk="1" hangingPunct="1">
              <a:buFont typeface="Wingdings" pitchFamily="2" charset="2"/>
              <a:buNone/>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10958477-9C0E-4EC6-8AB8-EA9B1C6B53AF}" type="slidenum">
              <a:rPr lang="en-US" smtClean="0"/>
              <a:pPr>
                <a:defRPr/>
              </a:pPr>
              <a:t>6</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8 Overview</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dirty="0" smtClean="0"/>
              <a:t>Understand the concept of strategy</a:t>
            </a:r>
          </a:p>
          <a:p>
            <a:pPr lvl="0"/>
            <a:endParaRPr lang="en-US" dirty="0" smtClean="0"/>
          </a:p>
          <a:p>
            <a:pPr lvl="0"/>
            <a:r>
              <a:rPr lang="en-US" dirty="0" smtClean="0"/>
              <a:t>Understand how pressures to reduce cost and increase local responsiveness influence strategy choice</a:t>
            </a:r>
          </a:p>
          <a:p>
            <a:pPr lvl="0"/>
            <a:endParaRPr lang="en-US" dirty="0" smtClean="0"/>
          </a:p>
          <a:p>
            <a:pPr lvl="0"/>
            <a:r>
              <a:rPr lang="en-US" dirty="0" smtClean="0"/>
              <a:t>Be familiar with different strategies for competing globally and their pros and cons</a:t>
            </a:r>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IBM</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eaLnBrk="1" hangingPunct="1">
              <a:buNone/>
            </a:pPr>
            <a:r>
              <a:rPr lang="en-US" dirty="0" smtClean="0">
                <a:effectLst/>
              </a:rPr>
              <a:t>How did IBM’s approach to international business change over its history?</a:t>
            </a:r>
          </a:p>
          <a:p>
            <a:pPr eaLnBrk="1" hangingPunct="1">
              <a:buNone/>
            </a:pPr>
            <a:endParaRPr lang="en-US" dirty="0" smtClean="0">
              <a:effectLst/>
            </a:endParaRPr>
          </a:p>
          <a:p>
            <a:pPr eaLnBrk="1" hangingPunct="1">
              <a:buNone/>
            </a:pPr>
            <a:r>
              <a:rPr lang="en-US" dirty="0" smtClean="0">
                <a:effectLst/>
              </a:rPr>
              <a:t>IBM’s experience is a common evolution.</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BUSI 2701D</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Is Strategy?</a:t>
            </a:r>
          </a:p>
        </p:txBody>
      </p:sp>
      <p:sp>
        <p:nvSpPr>
          <p:cNvPr id="4101" name="Rectangle 3"/>
          <p:cNvSpPr>
            <a:spLocks noGrp="1" noChangeArrowheads="1"/>
          </p:cNvSpPr>
          <p:nvPr>
            <p:ph type="body" idx="1"/>
          </p:nvPr>
        </p:nvSpPr>
        <p:spPr/>
        <p:txBody>
          <a:bodyPr/>
          <a:lstStyle/>
          <a:p>
            <a:pPr eaLnBrk="1" hangingPunct="1">
              <a:lnSpc>
                <a:spcPct val="90000"/>
              </a:lnSpc>
            </a:pPr>
            <a:r>
              <a:rPr lang="en-US" sz="2400" dirty="0" smtClean="0"/>
              <a:t>A firm’s </a:t>
            </a:r>
            <a:r>
              <a:rPr lang="en-US" sz="2400" b="1" dirty="0" smtClean="0"/>
              <a:t>strategy</a:t>
            </a:r>
            <a:r>
              <a:rPr lang="en-US" sz="2400" dirty="0" smtClean="0"/>
              <a:t> refers to the actions that managers take to attain the goals of the firm</a:t>
            </a:r>
            <a:endParaRPr lang="en-US" sz="2400" b="1" dirty="0" smtClean="0"/>
          </a:p>
          <a:p>
            <a:pPr eaLnBrk="1" hangingPunct="1">
              <a:lnSpc>
                <a:spcPct val="90000"/>
              </a:lnSpc>
            </a:pPr>
            <a:endParaRPr lang="en-US" sz="2400" dirty="0" smtClean="0"/>
          </a:p>
          <a:p>
            <a:pPr eaLnBrk="1" hangingPunct="1">
              <a:lnSpc>
                <a:spcPct val="90000"/>
              </a:lnSpc>
            </a:pPr>
            <a:r>
              <a:rPr lang="en-US" sz="2400" dirty="0" smtClean="0"/>
              <a:t>Firms need to pursue strategies that increase profitability and profit growth</a:t>
            </a:r>
            <a:endParaRPr lang="en-US" sz="2400" b="1" dirty="0" smtClean="0"/>
          </a:p>
          <a:p>
            <a:pPr lvl="1" eaLnBrk="1" hangingPunct="1">
              <a:lnSpc>
                <a:spcPct val="90000"/>
              </a:lnSpc>
            </a:pPr>
            <a:endParaRPr lang="en-US" sz="2000" b="1" dirty="0" smtClean="0"/>
          </a:p>
          <a:p>
            <a:pPr lvl="1" eaLnBrk="1" hangingPunct="1">
              <a:lnSpc>
                <a:spcPct val="90000"/>
              </a:lnSpc>
            </a:pPr>
            <a:r>
              <a:rPr lang="en-US" sz="2000" b="1" dirty="0" smtClean="0"/>
              <a:t>Profitability </a:t>
            </a:r>
            <a:r>
              <a:rPr lang="en-US" sz="2000" dirty="0" smtClean="0"/>
              <a:t>is the rate of return the firm makes on its invested capital</a:t>
            </a:r>
          </a:p>
          <a:p>
            <a:pPr lvl="1" eaLnBrk="1" hangingPunct="1">
              <a:lnSpc>
                <a:spcPct val="90000"/>
              </a:lnSpc>
            </a:pPr>
            <a:endParaRPr lang="en-US" sz="2000" b="1" dirty="0" smtClean="0"/>
          </a:p>
          <a:p>
            <a:pPr lvl="1" eaLnBrk="1" hangingPunct="1">
              <a:lnSpc>
                <a:spcPct val="90000"/>
              </a:lnSpc>
            </a:pPr>
            <a:r>
              <a:rPr lang="en-US" sz="2000" b="1" dirty="0" smtClean="0"/>
              <a:t>Profit growth</a:t>
            </a:r>
            <a:r>
              <a:rPr lang="en-US" sz="2000" dirty="0" smtClean="0"/>
              <a:t> is the percentage increase in net profits over time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 </a:t>
            </a:r>
            <a:r>
              <a:rPr lang="en-US" b="1" dirty="0" smtClean="0"/>
              <a:t>Contextual Environment of a Firm</a:t>
            </a:r>
          </a:p>
        </p:txBody>
      </p:sp>
      <p:sp>
        <p:nvSpPr>
          <p:cNvPr id="2560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sz="4000" smtClean="0">
              <a:effectLst/>
            </a:endParaRPr>
          </a:p>
          <a:p>
            <a:pPr eaLnBrk="1" hangingPunct="1">
              <a:buFont typeface="Wingdings" pitchFamily="2" charset="2"/>
              <a:buNone/>
            </a:pPr>
            <a:endParaRPr lang="en-US" sz="4000" smtClean="0">
              <a:effectLst/>
            </a:endParaRPr>
          </a:p>
          <a:p>
            <a:pPr eaLnBrk="1" hangingPunct="1">
              <a:buFont typeface="Wingdings" pitchFamily="2" charset="2"/>
              <a:buNone/>
            </a:pPr>
            <a:endParaRPr lang="en-US" sz="4000" smtClean="0">
              <a:effectLst/>
            </a:endParaRPr>
          </a:p>
        </p:txBody>
      </p:sp>
      <p:sp>
        <p:nvSpPr>
          <p:cNvPr id="4" name="Slide Number Placeholder 3"/>
          <p:cNvSpPr>
            <a:spLocks noGrp="1"/>
          </p:cNvSpPr>
          <p:nvPr>
            <p:ph type="sldNum" sz="quarter" idx="12"/>
          </p:nvPr>
        </p:nvSpPr>
        <p:spPr/>
        <p:txBody>
          <a:bodyPr/>
          <a:lstStyle/>
          <a:p>
            <a:pPr>
              <a:defRPr/>
            </a:pPr>
            <a:fld id="{F1216303-B4A5-4DFB-BA05-FC51F98B14A0}" type="slidenum">
              <a:rPr lang="en-US" smtClean="0"/>
              <a:pPr>
                <a:defRPr/>
              </a:pPr>
              <a:t>10</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25606" name="Oval 6"/>
          <p:cNvSpPr>
            <a:spLocks noChangeArrowheads="1"/>
          </p:cNvSpPr>
          <p:nvPr/>
        </p:nvSpPr>
        <p:spPr bwMode="auto">
          <a:xfrm>
            <a:off x="3419475" y="2852738"/>
            <a:ext cx="2089150" cy="1944687"/>
          </a:xfrm>
          <a:prstGeom prst="ellipse">
            <a:avLst/>
          </a:prstGeom>
          <a:noFill/>
          <a:ln w="9525" algn="ctr">
            <a:solidFill>
              <a:schemeClr val="tx1"/>
            </a:solidFill>
            <a:round/>
            <a:headEnd/>
            <a:tailEnd/>
          </a:ln>
        </p:spPr>
        <p:txBody>
          <a:bodyPr/>
          <a:lstStyle/>
          <a:p>
            <a:endParaRPr lang="en-CA"/>
          </a:p>
        </p:txBody>
      </p:sp>
      <p:sp>
        <p:nvSpPr>
          <p:cNvPr id="25607" name="Oval 7"/>
          <p:cNvSpPr>
            <a:spLocks noChangeArrowheads="1"/>
          </p:cNvSpPr>
          <p:nvPr/>
        </p:nvSpPr>
        <p:spPr bwMode="auto">
          <a:xfrm>
            <a:off x="2484438" y="2133600"/>
            <a:ext cx="4032250" cy="3311525"/>
          </a:xfrm>
          <a:prstGeom prst="ellipse">
            <a:avLst/>
          </a:prstGeom>
          <a:noFill/>
          <a:ln w="9525" algn="ctr">
            <a:solidFill>
              <a:schemeClr val="tx1"/>
            </a:solidFill>
            <a:round/>
            <a:headEnd/>
            <a:tailEnd/>
          </a:ln>
        </p:spPr>
        <p:txBody>
          <a:bodyPr/>
          <a:lstStyle/>
          <a:p>
            <a:endParaRPr lang="en-CA"/>
          </a:p>
        </p:txBody>
      </p:sp>
      <p:sp>
        <p:nvSpPr>
          <p:cNvPr id="25608" name="Oval 8"/>
          <p:cNvSpPr>
            <a:spLocks noChangeArrowheads="1"/>
          </p:cNvSpPr>
          <p:nvPr/>
        </p:nvSpPr>
        <p:spPr bwMode="auto">
          <a:xfrm>
            <a:off x="1835150" y="1341438"/>
            <a:ext cx="5329238" cy="4608512"/>
          </a:xfrm>
          <a:prstGeom prst="ellipse">
            <a:avLst/>
          </a:prstGeom>
          <a:noFill/>
          <a:ln w="9525" algn="ctr">
            <a:solidFill>
              <a:schemeClr val="tx1"/>
            </a:solidFill>
            <a:round/>
            <a:headEnd/>
            <a:tailEnd/>
          </a:ln>
        </p:spPr>
        <p:txBody>
          <a:bodyPr/>
          <a:lstStyle/>
          <a:p>
            <a:endParaRPr lang="en-CA"/>
          </a:p>
        </p:txBody>
      </p:sp>
      <p:sp>
        <p:nvSpPr>
          <p:cNvPr id="25609" name="TextBox 9"/>
          <p:cNvSpPr txBox="1">
            <a:spLocks noChangeArrowheads="1"/>
          </p:cNvSpPr>
          <p:nvPr/>
        </p:nvSpPr>
        <p:spPr bwMode="auto">
          <a:xfrm>
            <a:off x="3708400" y="3357563"/>
            <a:ext cx="1584325" cy="830262"/>
          </a:xfrm>
          <a:prstGeom prst="rect">
            <a:avLst/>
          </a:prstGeom>
          <a:noFill/>
          <a:ln w="9525">
            <a:noFill/>
            <a:miter lim="800000"/>
            <a:headEnd/>
            <a:tailEnd/>
          </a:ln>
        </p:spPr>
        <p:txBody>
          <a:bodyPr>
            <a:spAutoFit/>
          </a:bodyPr>
          <a:lstStyle/>
          <a:p>
            <a:r>
              <a:rPr lang="en-US" sz="1600" u="sng" dirty="0"/>
              <a:t>The firm</a:t>
            </a:r>
            <a:r>
              <a:rPr lang="en-US" sz="1600" dirty="0"/>
              <a:t> and its internal environment</a:t>
            </a:r>
            <a:endParaRPr lang="en-CA" sz="1600" dirty="0"/>
          </a:p>
        </p:txBody>
      </p:sp>
      <p:sp>
        <p:nvSpPr>
          <p:cNvPr id="25610" name="TextBox 10"/>
          <p:cNvSpPr txBox="1">
            <a:spLocks noChangeArrowheads="1"/>
          </p:cNvSpPr>
          <p:nvPr/>
        </p:nvSpPr>
        <p:spPr bwMode="auto">
          <a:xfrm>
            <a:off x="3276600" y="2492375"/>
            <a:ext cx="2663825" cy="339725"/>
          </a:xfrm>
          <a:prstGeom prst="rect">
            <a:avLst/>
          </a:prstGeom>
          <a:noFill/>
          <a:ln w="9525">
            <a:noFill/>
            <a:miter lim="800000"/>
            <a:headEnd/>
            <a:tailEnd/>
          </a:ln>
        </p:spPr>
        <p:txBody>
          <a:bodyPr>
            <a:spAutoFit/>
          </a:bodyPr>
          <a:lstStyle/>
          <a:p>
            <a:r>
              <a:rPr lang="en-US" sz="1600"/>
              <a:t>Industry environment</a:t>
            </a:r>
            <a:endParaRPr lang="en-CA" sz="1600"/>
          </a:p>
        </p:txBody>
      </p:sp>
      <p:sp>
        <p:nvSpPr>
          <p:cNvPr id="25611" name="TextBox 11"/>
          <p:cNvSpPr txBox="1">
            <a:spLocks noChangeArrowheads="1"/>
          </p:cNvSpPr>
          <p:nvPr/>
        </p:nvSpPr>
        <p:spPr bwMode="auto">
          <a:xfrm>
            <a:off x="3348038" y="1773238"/>
            <a:ext cx="2736850" cy="368300"/>
          </a:xfrm>
          <a:prstGeom prst="rect">
            <a:avLst/>
          </a:prstGeom>
          <a:noFill/>
          <a:ln w="9525">
            <a:noFill/>
            <a:miter lim="800000"/>
            <a:headEnd/>
            <a:tailEnd/>
          </a:ln>
        </p:spPr>
        <p:txBody>
          <a:bodyPr>
            <a:spAutoFit/>
          </a:bodyPr>
          <a:lstStyle/>
          <a:p>
            <a:r>
              <a:rPr lang="en-US" dirty="0"/>
              <a:t>Macro environment</a:t>
            </a:r>
            <a:endParaRPr lang="en-CA" dirty="0"/>
          </a:p>
        </p:txBody>
      </p:sp>
      <p:cxnSp>
        <p:nvCxnSpPr>
          <p:cNvPr id="25612" name="Straight Arrow Connector 13"/>
          <p:cNvCxnSpPr>
            <a:cxnSpLocks noChangeShapeType="1"/>
            <a:endCxn id="25607" idx="1"/>
          </p:cNvCxnSpPr>
          <p:nvPr/>
        </p:nvCxnSpPr>
        <p:spPr bwMode="auto">
          <a:xfrm>
            <a:off x="2627313" y="2276475"/>
            <a:ext cx="447675" cy="341313"/>
          </a:xfrm>
          <a:prstGeom prst="straightConnector1">
            <a:avLst/>
          </a:prstGeom>
          <a:noFill/>
          <a:ln w="9525" algn="ctr">
            <a:solidFill>
              <a:schemeClr val="tx1"/>
            </a:solidFill>
            <a:round/>
            <a:headEnd/>
            <a:tailEnd type="arrow" w="med" len="med"/>
          </a:ln>
        </p:spPr>
      </p:cxnSp>
      <p:cxnSp>
        <p:nvCxnSpPr>
          <p:cNvPr id="25613" name="Straight Arrow Connector 17"/>
          <p:cNvCxnSpPr>
            <a:cxnSpLocks noChangeShapeType="1"/>
            <a:endCxn id="25610" idx="3"/>
          </p:cNvCxnSpPr>
          <p:nvPr/>
        </p:nvCxnSpPr>
        <p:spPr bwMode="auto">
          <a:xfrm rot="5400000">
            <a:off x="5927725" y="2217738"/>
            <a:ext cx="457200" cy="431800"/>
          </a:xfrm>
          <a:prstGeom prst="straightConnector1">
            <a:avLst/>
          </a:prstGeom>
          <a:noFill/>
          <a:ln w="9525" algn="ctr">
            <a:solidFill>
              <a:schemeClr val="tx1"/>
            </a:solidFill>
            <a:round/>
            <a:headEnd/>
            <a:tailEnd type="arrow" w="med" len="med"/>
          </a:ln>
        </p:spPr>
      </p:cxnSp>
      <p:cxnSp>
        <p:nvCxnSpPr>
          <p:cNvPr id="25614" name="Straight Arrow Connector 19"/>
          <p:cNvCxnSpPr>
            <a:cxnSpLocks noChangeShapeType="1"/>
          </p:cNvCxnSpPr>
          <p:nvPr/>
        </p:nvCxnSpPr>
        <p:spPr bwMode="auto">
          <a:xfrm rot="10800000">
            <a:off x="6227763" y="4652963"/>
            <a:ext cx="431800" cy="215900"/>
          </a:xfrm>
          <a:prstGeom prst="straightConnector1">
            <a:avLst/>
          </a:prstGeom>
          <a:noFill/>
          <a:ln w="9525" algn="ctr">
            <a:solidFill>
              <a:schemeClr val="tx1"/>
            </a:solidFill>
            <a:round/>
            <a:headEnd/>
            <a:tailEnd type="arrow" w="med" len="med"/>
          </a:ln>
        </p:spPr>
      </p:cxnSp>
      <p:cxnSp>
        <p:nvCxnSpPr>
          <p:cNvPr id="25615" name="Straight Arrow Connector 21"/>
          <p:cNvCxnSpPr>
            <a:cxnSpLocks noChangeShapeType="1"/>
          </p:cNvCxnSpPr>
          <p:nvPr/>
        </p:nvCxnSpPr>
        <p:spPr bwMode="auto">
          <a:xfrm rot="5400000" flipH="1" flipV="1">
            <a:off x="2447132" y="4761706"/>
            <a:ext cx="433388" cy="358775"/>
          </a:xfrm>
          <a:prstGeom prst="straightConnector1">
            <a:avLst/>
          </a:prstGeom>
          <a:noFill/>
          <a:ln w="9525" algn="ctr">
            <a:solidFill>
              <a:schemeClr val="tx1"/>
            </a:solidFill>
            <a:round/>
            <a:headEnd/>
            <a:tailEnd type="arrow" w="med" len="med"/>
          </a:ln>
        </p:spPr>
      </p:cxnSp>
      <p:cxnSp>
        <p:nvCxnSpPr>
          <p:cNvPr id="25616" name="Straight Arrow Connector 27"/>
          <p:cNvCxnSpPr>
            <a:cxnSpLocks noChangeShapeType="1"/>
          </p:cNvCxnSpPr>
          <p:nvPr/>
        </p:nvCxnSpPr>
        <p:spPr bwMode="auto">
          <a:xfrm rot="10800000">
            <a:off x="5580063" y="3716338"/>
            <a:ext cx="720725" cy="1587"/>
          </a:xfrm>
          <a:prstGeom prst="straightConnector1">
            <a:avLst/>
          </a:prstGeom>
          <a:noFill/>
          <a:ln w="9525" algn="ctr">
            <a:solidFill>
              <a:schemeClr val="tx1"/>
            </a:solidFill>
            <a:round/>
            <a:headEnd/>
            <a:tailEnd type="arrow" w="med" len="med"/>
          </a:ln>
        </p:spPr>
      </p:cxnSp>
      <p:cxnSp>
        <p:nvCxnSpPr>
          <p:cNvPr id="25617" name="Straight Arrow Connector 32"/>
          <p:cNvCxnSpPr>
            <a:cxnSpLocks noChangeShapeType="1"/>
          </p:cNvCxnSpPr>
          <p:nvPr/>
        </p:nvCxnSpPr>
        <p:spPr bwMode="auto">
          <a:xfrm>
            <a:off x="2700338" y="3716338"/>
            <a:ext cx="719137" cy="1587"/>
          </a:xfrm>
          <a:prstGeom prst="straightConnector1">
            <a:avLst/>
          </a:prstGeom>
          <a:noFill/>
          <a:ln w="9525" algn="ctr">
            <a:solidFill>
              <a:schemeClr val="tx1"/>
            </a:solidFill>
            <a:round/>
            <a:headEnd/>
            <a:tailEnd type="arrow" w="med" len="med"/>
          </a:ln>
        </p:spPr>
      </p:cxnSp>
      <p:cxnSp>
        <p:nvCxnSpPr>
          <p:cNvPr id="25618" name="Straight Arrow Connector 34"/>
          <p:cNvCxnSpPr>
            <a:cxnSpLocks noChangeShapeType="1"/>
            <a:endCxn id="25606" idx="4"/>
          </p:cNvCxnSpPr>
          <p:nvPr/>
        </p:nvCxnSpPr>
        <p:spPr bwMode="auto">
          <a:xfrm rot="5400000" flipH="1" flipV="1">
            <a:off x="4157662" y="5067301"/>
            <a:ext cx="576263" cy="36512"/>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Firm’s Internal Environment</a:t>
            </a:r>
          </a:p>
        </p:txBody>
      </p:sp>
      <p:sp>
        <p:nvSpPr>
          <p:cNvPr id="8195" name="Rectangle 3"/>
          <p:cNvSpPr>
            <a:spLocks noGrp="1" noChangeArrowheads="1"/>
          </p:cNvSpPr>
          <p:nvPr>
            <p:ph type="body" idx="1"/>
          </p:nvPr>
        </p:nvSpPr>
        <p:spPr>
          <a:xfrm>
            <a:off x="250825" y="1600200"/>
            <a:ext cx="8713788" cy="4530725"/>
          </a:xfrm>
        </p:spPr>
        <p:txBody>
          <a:bodyPr/>
          <a:lstStyle/>
          <a:p>
            <a:pPr eaLnBrk="1" hangingPunct="1">
              <a:buFont typeface="Wingdings" pitchFamily="2" charset="2"/>
              <a:buNone/>
              <a:defRPr/>
            </a:pPr>
            <a:endParaRPr lang="en-CA" sz="2400" dirty="0" smtClean="0"/>
          </a:p>
          <a:p>
            <a:pPr eaLnBrk="1" hangingPunct="1">
              <a:buFont typeface="Wingdings" pitchFamily="2" charset="2"/>
              <a:buNone/>
              <a:defRPr/>
            </a:pPr>
            <a:endParaRPr lang="en-CA" sz="2000"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D812439C-A849-4806-A596-465AA1C75F00}" type="slidenum">
              <a:rPr lang="en-US" smtClean="0"/>
              <a:pPr>
                <a:defRPr/>
              </a:pPr>
              <a:t>11</a:t>
            </a:fld>
            <a:endParaRPr lang="en-US"/>
          </a:p>
        </p:txBody>
      </p:sp>
      <p:pic>
        <p:nvPicPr>
          <p:cNvPr id="17414" name="Picture 2"/>
          <p:cNvPicPr>
            <a:picLocks noChangeAspect="1" noChangeArrowheads="1"/>
          </p:cNvPicPr>
          <p:nvPr/>
        </p:nvPicPr>
        <p:blipFill>
          <a:blip r:embed="rId2" cstate="print"/>
          <a:srcRect/>
          <a:stretch>
            <a:fillRect/>
          </a:stretch>
        </p:blipFill>
        <p:spPr bwMode="auto">
          <a:xfrm>
            <a:off x="2051050" y="1341438"/>
            <a:ext cx="5113338" cy="4821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What is Strategy?</a:t>
            </a:r>
          </a:p>
        </p:txBody>
      </p:sp>
      <p:sp>
        <p:nvSpPr>
          <p:cNvPr id="105475" name="Rectangle 3"/>
          <p:cNvSpPr>
            <a:spLocks noGrp="1" noChangeArrowheads="1"/>
          </p:cNvSpPr>
          <p:nvPr>
            <p:ph type="body" idx="1"/>
          </p:nvPr>
        </p:nvSpPr>
        <p:spPr>
          <a:xfrm>
            <a:off x="250825" y="1628775"/>
            <a:ext cx="8713788" cy="4530725"/>
          </a:xfrm>
        </p:spPr>
        <p:txBody>
          <a:bodyPr/>
          <a:lstStyle/>
          <a:p>
            <a:pPr eaLnBrk="1" hangingPunct="1">
              <a:defRPr/>
            </a:pPr>
            <a:r>
              <a:rPr lang="en-US" dirty="0" smtClean="0">
                <a:effectLst/>
              </a:rPr>
              <a:t>Vision of where you are trying to go or what you are trying to become</a:t>
            </a:r>
          </a:p>
          <a:p>
            <a:pPr eaLnBrk="1" hangingPunct="1">
              <a:defRPr/>
            </a:pPr>
            <a:endParaRPr lang="en-US" dirty="0" smtClean="0">
              <a:effectLst/>
            </a:endParaRPr>
          </a:p>
          <a:p>
            <a:pPr eaLnBrk="1" hangingPunct="1">
              <a:defRPr/>
            </a:pPr>
            <a:r>
              <a:rPr lang="en-CA" dirty="0" smtClean="0">
                <a:effectLst/>
              </a:rPr>
              <a:t>Over-arching approach</a:t>
            </a:r>
            <a:r>
              <a:rPr lang="en-US" dirty="0" smtClean="0"/>
              <a:t> </a:t>
            </a:r>
            <a:endParaRPr lang="en-US" dirty="0" smtClean="0">
              <a:effectLst/>
            </a:endParaRPr>
          </a:p>
          <a:p>
            <a:pPr eaLnBrk="1" hangingPunct="1">
              <a:defRPr/>
            </a:pPr>
            <a:endParaRPr lang="en-US" dirty="0" smtClean="0">
              <a:effectLst/>
            </a:endParaRPr>
          </a:p>
          <a:p>
            <a:pPr eaLnBrk="1" hangingPunct="1">
              <a:defRPr/>
            </a:pPr>
            <a:r>
              <a:rPr lang="en-US" dirty="0" smtClean="0">
                <a:effectLst/>
              </a:rPr>
              <a:t>High level plan of how you are going to get where you want to go</a:t>
            </a:r>
          </a:p>
          <a:p>
            <a:pPr eaLnBrk="1" hangingPunct="1">
              <a:defRPr/>
            </a:pPr>
            <a:endParaRPr lang="en-US" dirty="0" smtClean="0">
              <a:effectLst/>
            </a:endParaRPr>
          </a:p>
          <a:p>
            <a:pPr eaLnBrk="1" hangingPunct="1">
              <a:defRPr/>
            </a:pPr>
            <a:r>
              <a:rPr lang="en-US" dirty="0" smtClean="0">
                <a:effectLst/>
              </a:rPr>
              <a:t>Science and Art</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What is Strategy?</a:t>
            </a:r>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lnSpc>
                <a:spcPct val="200000"/>
              </a:lnSpc>
              <a:buFont typeface="Wingdings" pitchFamily="2" charset="2"/>
              <a:buNone/>
              <a:defRPr/>
            </a:pPr>
            <a:r>
              <a:rPr lang="en-US" dirty="0" smtClean="0"/>
              <a:t>Must make allowance for the “Fog of War”</a:t>
            </a:r>
          </a:p>
          <a:p>
            <a:pPr eaLnBrk="1" hangingPunct="1">
              <a:lnSpc>
                <a:spcPct val="200000"/>
              </a:lnSpc>
              <a:buFont typeface="Wingdings" pitchFamily="2" charset="2"/>
              <a:buNone/>
              <a:defRPr/>
            </a:pPr>
            <a:r>
              <a:rPr lang="en-US" sz="1800" i="1" dirty="0" smtClean="0"/>
              <a:t>"The great uncertainty of all data in war is a peculiar difficulty, because all action must, to a certain extent, be planned in a mere twilight …like the effect of a fog” (</a:t>
            </a:r>
            <a:r>
              <a:rPr lang="de-DE" sz="1800" i="1" dirty="0" smtClean="0"/>
              <a:t>On War</a:t>
            </a:r>
            <a:r>
              <a:rPr lang="de-DE" sz="1800" dirty="0" smtClean="0"/>
              <a:t>, Von Clausewitz)</a:t>
            </a:r>
            <a:endParaRPr lang="en-CA" sz="1800" dirty="0" smtClean="0"/>
          </a:p>
          <a:p>
            <a:pPr eaLnBrk="1" hangingPunct="1">
              <a:defRPr/>
            </a:pPr>
            <a:endParaRPr lang="en-CA" dirty="0" smtClean="0"/>
          </a:p>
        </p:txBody>
      </p:sp>
      <p:sp>
        <p:nvSpPr>
          <p:cNvPr id="4" name="Slide Number Placeholder 3"/>
          <p:cNvSpPr>
            <a:spLocks noGrp="1"/>
          </p:cNvSpPr>
          <p:nvPr>
            <p:ph type="sldNum" sz="quarter" idx="12"/>
          </p:nvPr>
        </p:nvSpPr>
        <p:spPr/>
        <p:txBody>
          <a:bodyPr/>
          <a:lstStyle/>
          <a:p>
            <a:pPr>
              <a:defRPr/>
            </a:pPr>
            <a:fld id="{0132006F-B3E5-48F5-9DBD-A574314F6CB7}" type="slidenum">
              <a:rPr lang="en-US" smtClean="0"/>
              <a:pPr>
                <a:defRPr/>
              </a:pPr>
              <a:t>13</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BUSI 2701D</a:t>
            </a:r>
            <a:endParaRPr lang="en-US" dirty="0"/>
          </a:p>
        </p:txBody>
      </p:sp>
      <p:sp>
        <p:nvSpPr>
          <p:cNvPr id="4100" name="Rectangle 2"/>
          <p:cNvSpPr>
            <a:spLocks noGrp="1" noChangeArrowheads="1"/>
          </p:cNvSpPr>
          <p:nvPr>
            <p:ph type="title"/>
          </p:nvPr>
        </p:nvSpPr>
        <p:spPr/>
        <p:txBody>
          <a:bodyPr/>
          <a:lstStyle/>
          <a:p>
            <a:pPr eaLnBrk="1" hangingPunct="1"/>
            <a:r>
              <a:rPr lang="en-US" dirty="0" smtClean="0"/>
              <a:t>How do you Increase Profitability</a:t>
            </a:r>
            <a:br>
              <a:rPr lang="en-US" dirty="0" smtClean="0"/>
            </a:br>
            <a:r>
              <a:rPr lang="en-US" dirty="0" smtClean="0"/>
              <a:t>and Grow Profit (the goal of strategy)</a:t>
            </a:r>
            <a:r>
              <a:rPr lang="en-US" b="1" dirty="0" smtClean="0">
                <a:latin typeface="Cambria" pitchFamily="18" charset="0"/>
              </a:rPr>
              <a:t>?</a:t>
            </a:r>
          </a:p>
        </p:txBody>
      </p:sp>
      <p:sp>
        <p:nvSpPr>
          <p:cNvPr id="4101" name="Rectangle 3"/>
          <p:cNvSpPr>
            <a:spLocks noGrp="1" noChangeArrowheads="1"/>
          </p:cNvSpPr>
          <p:nvPr>
            <p:ph type="body" idx="1"/>
          </p:nvPr>
        </p:nvSpPr>
        <p:spPr/>
        <p:txBody>
          <a:bodyPr/>
          <a:lstStyle/>
          <a:p>
            <a:pPr eaLnBrk="1" hangingPunct="1">
              <a:lnSpc>
                <a:spcPct val="90000"/>
              </a:lnSpc>
              <a:buNone/>
            </a:pPr>
            <a:endParaRPr lang="en-US" sz="2400" dirty="0" smtClean="0"/>
          </a:p>
          <a:p>
            <a:pPr eaLnBrk="1" hangingPunct="1">
              <a:lnSpc>
                <a:spcPct val="90000"/>
              </a:lnSpc>
              <a:buNone/>
            </a:pPr>
            <a:r>
              <a:rPr lang="en-US" sz="2400" dirty="0" smtClean="0"/>
              <a:t>To increase profitability and profit growth, firms can </a:t>
            </a:r>
          </a:p>
          <a:p>
            <a:pPr lvl="1" eaLnBrk="1" hangingPunct="1">
              <a:lnSpc>
                <a:spcPct val="90000"/>
              </a:lnSpc>
            </a:pPr>
            <a:endParaRPr lang="en-US" sz="2000" dirty="0" smtClean="0"/>
          </a:p>
          <a:p>
            <a:pPr lvl="1" eaLnBrk="1" hangingPunct="1">
              <a:lnSpc>
                <a:spcPct val="90000"/>
              </a:lnSpc>
            </a:pPr>
            <a:r>
              <a:rPr lang="en-US" sz="2000" dirty="0" smtClean="0"/>
              <a:t>add value</a:t>
            </a:r>
          </a:p>
          <a:p>
            <a:pPr lvl="1" eaLnBrk="1" hangingPunct="1">
              <a:lnSpc>
                <a:spcPct val="90000"/>
              </a:lnSpc>
            </a:pPr>
            <a:endParaRPr lang="en-US" sz="2000" dirty="0" smtClean="0"/>
          </a:p>
          <a:p>
            <a:pPr lvl="1" eaLnBrk="1" hangingPunct="1">
              <a:lnSpc>
                <a:spcPct val="90000"/>
              </a:lnSpc>
            </a:pPr>
            <a:r>
              <a:rPr lang="en-US" sz="2000" dirty="0" smtClean="0"/>
              <a:t>lower costs</a:t>
            </a:r>
          </a:p>
          <a:p>
            <a:pPr lvl="1" eaLnBrk="1" hangingPunct="1">
              <a:lnSpc>
                <a:spcPct val="90000"/>
              </a:lnSpc>
            </a:pPr>
            <a:endParaRPr lang="en-US" sz="2000" dirty="0" smtClean="0"/>
          </a:p>
          <a:p>
            <a:pPr lvl="1" eaLnBrk="1" hangingPunct="1">
              <a:lnSpc>
                <a:spcPct val="90000"/>
              </a:lnSpc>
            </a:pPr>
            <a:r>
              <a:rPr lang="en-US" sz="2000" dirty="0" smtClean="0"/>
              <a:t>sell more in existing markets</a:t>
            </a:r>
          </a:p>
          <a:p>
            <a:pPr lvl="1" eaLnBrk="1" hangingPunct="1">
              <a:lnSpc>
                <a:spcPct val="90000"/>
              </a:lnSpc>
            </a:pPr>
            <a:endParaRPr lang="en-US" sz="2000" dirty="0" smtClean="0"/>
          </a:p>
          <a:p>
            <a:pPr lvl="1" eaLnBrk="1" hangingPunct="1">
              <a:lnSpc>
                <a:spcPct val="90000"/>
              </a:lnSpc>
            </a:pPr>
            <a:r>
              <a:rPr lang="en-US" sz="2000" dirty="0" smtClean="0"/>
              <a:t>expand internationally</a:t>
            </a:r>
          </a:p>
          <a:p>
            <a:pPr lvl="1" eaLnBrk="1" hangingPunct="1">
              <a:lnSpc>
                <a:spcPct val="90000"/>
              </a:lnSpc>
              <a:buNone/>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Is Value Created?</a:t>
            </a:r>
          </a:p>
        </p:txBody>
      </p:sp>
      <p:sp>
        <p:nvSpPr>
          <p:cNvPr id="7173" name="Rectangle 3"/>
          <p:cNvSpPr>
            <a:spLocks noGrp="1" noChangeArrowheads="1"/>
          </p:cNvSpPr>
          <p:nvPr>
            <p:ph type="body" idx="1"/>
          </p:nvPr>
        </p:nvSpPr>
        <p:spPr/>
        <p:txBody>
          <a:bodyPr/>
          <a:lstStyle/>
          <a:p>
            <a:pPr algn="ctr" eaLnBrk="1" hangingPunct="1">
              <a:buFont typeface="Wingdings" pitchFamily="2" charset="2"/>
              <a:buNone/>
            </a:pPr>
            <a:r>
              <a:rPr lang="en-US" sz="1400" smtClean="0"/>
              <a:t>Value Creation</a:t>
            </a:r>
          </a:p>
          <a:p>
            <a:pPr algn="ctr" eaLnBrk="1" hangingPunct="1">
              <a:buFont typeface="Wingdings" pitchFamily="2" charset="2"/>
              <a:buNone/>
            </a:pPr>
            <a:endParaRPr lang="en-US" sz="1400" smtClean="0"/>
          </a:p>
        </p:txBody>
      </p:sp>
      <p:pic>
        <p:nvPicPr>
          <p:cNvPr id="7174" name="Picture 4"/>
          <p:cNvPicPr>
            <a:picLocks noChangeAspect="1" noChangeArrowheads="1"/>
          </p:cNvPicPr>
          <p:nvPr/>
        </p:nvPicPr>
        <p:blipFill>
          <a:blip r:embed="rId3" cstate="print"/>
          <a:srcRect/>
          <a:stretch>
            <a:fillRect/>
          </a:stretch>
        </p:blipFill>
        <p:spPr bwMode="auto">
          <a:xfrm>
            <a:off x="741363" y="2000250"/>
            <a:ext cx="7659687" cy="28575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How Is Value Created?</a:t>
            </a:r>
          </a:p>
        </p:txBody>
      </p:sp>
      <p:sp>
        <p:nvSpPr>
          <p:cNvPr id="6149" name="Rectangle 3"/>
          <p:cNvSpPr>
            <a:spLocks noGrp="1" noChangeArrowheads="1"/>
          </p:cNvSpPr>
          <p:nvPr>
            <p:ph type="body" idx="1"/>
          </p:nvPr>
        </p:nvSpPr>
        <p:spPr/>
        <p:txBody>
          <a:bodyPr/>
          <a:lstStyle/>
          <a:p>
            <a:pPr eaLnBrk="1" hangingPunct="1">
              <a:lnSpc>
                <a:spcPct val="80000"/>
              </a:lnSpc>
              <a:buNone/>
            </a:pPr>
            <a:r>
              <a:rPr lang="en-US" sz="2800" dirty="0" smtClean="0"/>
              <a:t>The firm’s </a:t>
            </a:r>
            <a:r>
              <a:rPr lang="en-US" sz="2800" b="1" dirty="0" smtClean="0"/>
              <a:t>value creation</a:t>
            </a:r>
            <a:r>
              <a:rPr lang="en-US" sz="2800" dirty="0" smtClean="0"/>
              <a:t> is the difference between:</a:t>
            </a:r>
          </a:p>
          <a:p>
            <a:pPr eaLnBrk="1" hangingPunct="1">
              <a:lnSpc>
                <a:spcPct val="80000"/>
              </a:lnSpc>
            </a:pPr>
            <a:endParaRPr lang="en-US" sz="2800" dirty="0" smtClean="0"/>
          </a:p>
          <a:p>
            <a:pPr eaLnBrk="1" hangingPunct="1">
              <a:lnSpc>
                <a:spcPct val="80000"/>
              </a:lnSpc>
            </a:pPr>
            <a:r>
              <a:rPr lang="en-US" sz="2800" dirty="0" smtClean="0"/>
              <a:t>V (the value of the product to the average consumer), and </a:t>
            </a:r>
          </a:p>
          <a:p>
            <a:pPr eaLnBrk="1" hangingPunct="1">
              <a:lnSpc>
                <a:spcPct val="80000"/>
              </a:lnSpc>
            </a:pPr>
            <a:endParaRPr lang="en-US" sz="2800" dirty="0" smtClean="0"/>
          </a:p>
          <a:p>
            <a:pPr eaLnBrk="1" hangingPunct="1">
              <a:lnSpc>
                <a:spcPct val="80000"/>
              </a:lnSpc>
            </a:pPr>
            <a:r>
              <a:rPr lang="en-US" sz="2800" dirty="0" smtClean="0"/>
              <a:t>C (the costs of producing that product)</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Is Value Created?</a:t>
            </a:r>
          </a:p>
        </p:txBody>
      </p:sp>
      <p:sp>
        <p:nvSpPr>
          <p:cNvPr id="7173" name="Rectangle 3"/>
          <p:cNvSpPr>
            <a:spLocks noGrp="1" noChangeArrowheads="1"/>
          </p:cNvSpPr>
          <p:nvPr>
            <p:ph type="body" idx="1"/>
          </p:nvPr>
        </p:nvSpPr>
        <p:spPr/>
        <p:txBody>
          <a:bodyPr/>
          <a:lstStyle/>
          <a:p>
            <a:pPr algn="ctr" eaLnBrk="1" hangingPunct="1">
              <a:buFont typeface="Wingdings" pitchFamily="2" charset="2"/>
              <a:buNone/>
            </a:pPr>
            <a:r>
              <a:rPr lang="en-US" sz="1400" smtClean="0"/>
              <a:t>Value Creation</a:t>
            </a:r>
          </a:p>
          <a:p>
            <a:pPr algn="ctr" eaLnBrk="1" hangingPunct="1">
              <a:buFont typeface="Wingdings" pitchFamily="2" charset="2"/>
              <a:buNone/>
            </a:pPr>
            <a:endParaRPr lang="en-US" sz="1400" smtClean="0"/>
          </a:p>
        </p:txBody>
      </p:sp>
      <p:pic>
        <p:nvPicPr>
          <p:cNvPr id="7174" name="Picture 4"/>
          <p:cNvPicPr>
            <a:picLocks noChangeAspect="1" noChangeArrowheads="1"/>
          </p:cNvPicPr>
          <p:nvPr/>
        </p:nvPicPr>
        <p:blipFill>
          <a:blip r:embed="rId3" cstate="print"/>
          <a:srcRect/>
          <a:stretch>
            <a:fillRect/>
          </a:stretch>
        </p:blipFill>
        <p:spPr bwMode="auto">
          <a:xfrm>
            <a:off x="741363" y="2000250"/>
            <a:ext cx="7659687" cy="28575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How Is Value Created?</a:t>
            </a:r>
          </a:p>
        </p:txBody>
      </p:sp>
      <p:sp>
        <p:nvSpPr>
          <p:cNvPr id="6149" name="Rectangle 3"/>
          <p:cNvSpPr>
            <a:spLocks noGrp="1" noChangeArrowheads="1"/>
          </p:cNvSpPr>
          <p:nvPr>
            <p:ph type="body" idx="1"/>
          </p:nvPr>
        </p:nvSpPr>
        <p:spPr>
          <a:xfrm>
            <a:off x="467544" y="1268760"/>
            <a:ext cx="8229600" cy="4530725"/>
          </a:xfrm>
        </p:spPr>
        <p:txBody>
          <a:bodyPr/>
          <a:lstStyle/>
          <a:p>
            <a:pPr eaLnBrk="1" hangingPunct="1">
              <a:lnSpc>
                <a:spcPct val="80000"/>
              </a:lnSpc>
              <a:buNone/>
            </a:pPr>
            <a:r>
              <a:rPr lang="en-US" sz="2800" dirty="0" smtClean="0"/>
              <a:t>Profits can be increased by (Porter’s generic strategies)</a:t>
            </a:r>
          </a:p>
          <a:p>
            <a:pPr eaLnBrk="1" hangingPunct="1">
              <a:lnSpc>
                <a:spcPct val="80000"/>
              </a:lnSpc>
              <a:buFont typeface="Wingdings" pitchFamily="2" charset="2"/>
              <a:buAutoNum type="arabicPeriod"/>
            </a:pPr>
            <a:endParaRPr lang="en-US" sz="2800" dirty="0" smtClean="0"/>
          </a:p>
          <a:p>
            <a:pPr eaLnBrk="1" hangingPunct="1">
              <a:lnSpc>
                <a:spcPct val="80000"/>
              </a:lnSpc>
              <a:buFont typeface="Wingdings" pitchFamily="2" charset="2"/>
              <a:buAutoNum type="arabicPeriod"/>
            </a:pPr>
            <a:r>
              <a:rPr lang="en-US" sz="2800" dirty="0" smtClean="0"/>
              <a:t>Using a </a:t>
            </a:r>
            <a:r>
              <a:rPr lang="en-US" sz="2800" b="1" dirty="0" smtClean="0"/>
              <a:t>differentiation strategy</a:t>
            </a:r>
            <a:r>
              <a:rPr lang="en-US" sz="2800" dirty="0" smtClean="0"/>
              <a:t>  - adding value to a product so that customers are willing to pay more for it </a:t>
            </a:r>
          </a:p>
          <a:p>
            <a:pPr lvl="1" eaLnBrk="1" hangingPunct="1">
              <a:lnSpc>
                <a:spcPct val="80000"/>
              </a:lnSpc>
            </a:pPr>
            <a:endParaRPr lang="en-US" sz="2400" dirty="0" smtClean="0"/>
          </a:p>
          <a:p>
            <a:pPr lvl="1" eaLnBrk="1" hangingPunct="1">
              <a:lnSpc>
                <a:spcPct val="80000"/>
              </a:lnSpc>
            </a:pPr>
            <a:r>
              <a:rPr lang="en-US" sz="2400" dirty="0" smtClean="0"/>
              <a:t>the higher the value customers place on a firm’s products, the higher the price the firm can charge for those products</a:t>
            </a:r>
          </a:p>
          <a:p>
            <a:pPr eaLnBrk="1" hangingPunct="1">
              <a:lnSpc>
                <a:spcPct val="80000"/>
              </a:lnSpc>
              <a:buFont typeface="Wingdings" pitchFamily="2" charset="2"/>
              <a:buAutoNum type="arabicPeriod"/>
            </a:pPr>
            <a:endParaRPr lang="en-US" sz="2800" dirty="0" smtClean="0"/>
          </a:p>
          <a:p>
            <a:pPr eaLnBrk="1" hangingPunct="1">
              <a:lnSpc>
                <a:spcPct val="80000"/>
              </a:lnSpc>
              <a:buFont typeface="Wingdings" pitchFamily="2" charset="2"/>
              <a:buAutoNum type="arabicPeriod"/>
            </a:pPr>
            <a:r>
              <a:rPr lang="en-US" sz="2800" dirty="0" smtClean="0"/>
              <a:t>Using a </a:t>
            </a:r>
            <a:r>
              <a:rPr lang="en-US" sz="2800" b="1" dirty="0" smtClean="0"/>
              <a:t>low cost strategy</a:t>
            </a:r>
            <a:r>
              <a:rPr lang="en-US" sz="2800" dirty="0" smtClean="0"/>
              <a:t>  - lowering costs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What Is Strategic </a:t>
            </a:r>
            <a:br>
              <a:rPr lang="en-US" b="1" dirty="0" smtClean="0">
                <a:latin typeface="Cambria" pitchFamily="18" charset="0"/>
              </a:rPr>
            </a:br>
            <a:r>
              <a:rPr lang="en-US" b="1" dirty="0" smtClean="0">
                <a:latin typeface="Cambria" pitchFamily="18" charset="0"/>
              </a:rPr>
              <a:t>Positioning?</a:t>
            </a:r>
          </a:p>
        </p:txBody>
      </p:sp>
      <p:sp>
        <p:nvSpPr>
          <p:cNvPr id="9221" name="Rectangle 3"/>
          <p:cNvSpPr>
            <a:spLocks noGrp="1" noChangeArrowheads="1"/>
          </p:cNvSpPr>
          <p:nvPr>
            <p:ph type="body" idx="1"/>
          </p:nvPr>
        </p:nvSpPr>
        <p:spPr/>
        <p:txBody>
          <a:bodyPr/>
          <a:lstStyle/>
          <a:p>
            <a:pPr algn="ctr" eaLnBrk="1" hangingPunct="1">
              <a:buFont typeface="Wingdings" pitchFamily="2" charset="2"/>
              <a:buNone/>
            </a:pPr>
            <a:r>
              <a:rPr lang="en-US" sz="1600" dirty="0" smtClean="0"/>
              <a:t>Strategic Choice in the International Hotel Industry</a:t>
            </a:r>
          </a:p>
          <a:p>
            <a:pPr algn="ctr" eaLnBrk="1" hangingPunct="1">
              <a:buFont typeface="Wingdings" pitchFamily="2" charset="2"/>
              <a:buNone/>
            </a:pPr>
            <a:endParaRPr lang="en-US" sz="1800" b="1" dirty="0" smtClean="0"/>
          </a:p>
          <a:p>
            <a:pPr algn="ctr" eaLnBrk="1" hangingPunct="1">
              <a:buFont typeface="Wingdings" pitchFamily="2" charset="2"/>
              <a:buNone/>
            </a:pPr>
            <a:r>
              <a:rPr lang="en-US" sz="2000" b="1" dirty="0" smtClean="0"/>
              <a:t>“Efficiency Frontier Curve”</a:t>
            </a:r>
          </a:p>
          <a:p>
            <a:pPr eaLnBrk="1" hangingPunct="1">
              <a:buFont typeface="Wingdings" pitchFamily="2" charset="2"/>
              <a:buNone/>
            </a:pPr>
            <a:endParaRPr lang="en-US" sz="1400" dirty="0" smtClean="0"/>
          </a:p>
          <a:p>
            <a:pPr eaLnBrk="1" hangingPunct="1">
              <a:buFont typeface="Wingdings" pitchFamily="2" charset="2"/>
              <a:buNone/>
            </a:pPr>
            <a:endParaRPr lang="en-US" sz="1400" dirty="0" smtClean="0"/>
          </a:p>
        </p:txBody>
      </p:sp>
      <p:pic>
        <p:nvPicPr>
          <p:cNvPr id="9222" name="Picture 4"/>
          <p:cNvPicPr>
            <a:picLocks noChangeAspect="1" noChangeArrowheads="1"/>
          </p:cNvPicPr>
          <p:nvPr/>
        </p:nvPicPr>
        <p:blipFill>
          <a:blip r:embed="rId3" cstate="print"/>
          <a:srcRect/>
          <a:stretch>
            <a:fillRect/>
          </a:stretch>
        </p:blipFill>
        <p:spPr bwMode="auto">
          <a:xfrm>
            <a:off x="755576" y="2708920"/>
            <a:ext cx="7659687" cy="30607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Why Is Strategic </a:t>
            </a:r>
            <a:br>
              <a:rPr lang="en-US" b="1" smtClean="0">
                <a:latin typeface="Cambria" pitchFamily="18" charset="0"/>
              </a:rPr>
            </a:br>
            <a:r>
              <a:rPr lang="en-US" b="1" smtClean="0">
                <a:latin typeface="Cambria" pitchFamily="18" charset="0"/>
              </a:rPr>
              <a:t>Positioning Important?</a:t>
            </a:r>
            <a:r>
              <a:rPr lang="en-US" sz="4000" b="1" smtClean="0">
                <a:latin typeface="Cambria" pitchFamily="18" charset="0"/>
              </a:rPr>
              <a:t> </a:t>
            </a:r>
          </a:p>
        </p:txBody>
      </p:sp>
      <p:sp>
        <p:nvSpPr>
          <p:cNvPr id="8197" name="Rectangle 3"/>
          <p:cNvSpPr>
            <a:spLocks noGrp="1" noChangeArrowheads="1"/>
          </p:cNvSpPr>
          <p:nvPr>
            <p:ph type="body" idx="1"/>
          </p:nvPr>
        </p:nvSpPr>
        <p:spPr>
          <a:xfrm>
            <a:off x="395536" y="1484784"/>
            <a:ext cx="8229600" cy="4896544"/>
          </a:xfrm>
        </p:spPr>
        <p:txBody>
          <a:bodyPr/>
          <a:lstStyle/>
          <a:p>
            <a:pPr eaLnBrk="1" hangingPunct="1"/>
            <a:r>
              <a:rPr lang="en-US" sz="2800" dirty="0" smtClean="0"/>
              <a:t>Michael Porter argues that firms need to </a:t>
            </a:r>
            <a:r>
              <a:rPr lang="en-US" sz="2800" u="sng" dirty="0" smtClean="0"/>
              <a:t>choose either differentiation or low cost</a:t>
            </a:r>
            <a:r>
              <a:rPr lang="en-US" sz="2800" dirty="0" smtClean="0"/>
              <a:t>, and then configure internal operations to support the choice</a:t>
            </a:r>
          </a:p>
          <a:p>
            <a:pPr eaLnBrk="1" hangingPunct="1"/>
            <a:r>
              <a:rPr lang="en-US" sz="2800" dirty="0" smtClean="0"/>
              <a:t>So, to maximize long run return on invested capital, firms must</a:t>
            </a:r>
          </a:p>
          <a:p>
            <a:pPr lvl="1" eaLnBrk="1" hangingPunct="1"/>
            <a:r>
              <a:rPr lang="en-US" sz="2400" u="sng" dirty="0" smtClean="0"/>
              <a:t>pick a viable position</a:t>
            </a:r>
            <a:r>
              <a:rPr lang="en-US" sz="2400" dirty="0" smtClean="0"/>
              <a:t> on the efficiency frontier </a:t>
            </a:r>
          </a:p>
          <a:p>
            <a:pPr lvl="1" eaLnBrk="1" hangingPunct="1"/>
            <a:r>
              <a:rPr lang="en-US" sz="2400" u="sng" dirty="0" smtClean="0"/>
              <a:t>configure internal operations</a:t>
            </a:r>
            <a:r>
              <a:rPr lang="en-US" sz="2400" dirty="0" smtClean="0"/>
              <a:t> to support that position</a:t>
            </a:r>
          </a:p>
          <a:p>
            <a:pPr lvl="1" eaLnBrk="1" hangingPunct="1"/>
            <a:r>
              <a:rPr lang="en-US" sz="2400" dirty="0" smtClean="0"/>
              <a:t>have the </a:t>
            </a:r>
            <a:r>
              <a:rPr lang="en-US" sz="2400" u="sng" dirty="0" smtClean="0"/>
              <a:t>right organization structure</a:t>
            </a:r>
            <a:r>
              <a:rPr lang="en-US" sz="2400" dirty="0" smtClean="0"/>
              <a:t> in place </a:t>
            </a:r>
            <a:r>
              <a:rPr lang="en-US" sz="2400" u="sng" dirty="0" smtClean="0"/>
              <a:t>to execute the strategy</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2701D</a:t>
            </a:r>
            <a:endParaRPr lang="en-US"/>
          </a:p>
        </p:txBody>
      </p:sp>
      <p:sp>
        <p:nvSpPr>
          <p:cNvPr id="10244" name="Rectangle 2"/>
          <p:cNvSpPr>
            <a:spLocks noGrp="1" noChangeArrowheads="1"/>
          </p:cNvSpPr>
          <p:nvPr>
            <p:ph type="title"/>
          </p:nvPr>
        </p:nvSpPr>
        <p:spPr/>
        <p:txBody>
          <a:bodyPr/>
          <a:lstStyle/>
          <a:p>
            <a:pPr eaLnBrk="1" hangingPunct="1"/>
            <a:r>
              <a:rPr lang="en-US" b="1" smtClean="0">
                <a:latin typeface="Cambria" pitchFamily="18" charset="0"/>
              </a:rPr>
              <a:t>How Are A Firm’s </a:t>
            </a:r>
            <a:br>
              <a:rPr lang="en-US" b="1" smtClean="0">
                <a:latin typeface="Cambria" pitchFamily="18" charset="0"/>
              </a:rPr>
            </a:br>
            <a:r>
              <a:rPr lang="en-US" b="1" smtClean="0">
                <a:latin typeface="Cambria" pitchFamily="18" charset="0"/>
              </a:rPr>
              <a:t>Operations Configured?</a:t>
            </a:r>
          </a:p>
        </p:txBody>
      </p:sp>
      <p:sp>
        <p:nvSpPr>
          <p:cNvPr id="10245" name="Rectangle 3"/>
          <p:cNvSpPr>
            <a:spLocks noGrp="1" noChangeArrowheads="1"/>
          </p:cNvSpPr>
          <p:nvPr>
            <p:ph type="body" idx="1"/>
          </p:nvPr>
        </p:nvSpPr>
        <p:spPr/>
        <p:txBody>
          <a:bodyPr/>
          <a:lstStyle/>
          <a:p>
            <a:pPr marL="533400" indent="-533400" eaLnBrk="1" hangingPunct="1">
              <a:lnSpc>
                <a:spcPct val="80000"/>
              </a:lnSpc>
            </a:pPr>
            <a:r>
              <a:rPr lang="en-US" sz="2800" dirty="0" smtClean="0"/>
              <a:t>A firm’s </a:t>
            </a:r>
            <a:r>
              <a:rPr lang="en-US" sz="2800" b="1" dirty="0" smtClean="0"/>
              <a:t>operations</a:t>
            </a:r>
            <a:r>
              <a:rPr lang="en-US" sz="2800" dirty="0" smtClean="0"/>
              <a:t> can be thought of a:</a:t>
            </a:r>
          </a:p>
          <a:p>
            <a:pPr marL="933450" lvl="1" indent="-533400" eaLnBrk="1" hangingPunct="1">
              <a:lnSpc>
                <a:spcPct val="80000"/>
              </a:lnSpc>
            </a:pPr>
            <a:endParaRPr lang="en-US" sz="2400" dirty="0" smtClean="0"/>
          </a:p>
          <a:p>
            <a:pPr marL="933450" lvl="1" indent="-533400" eaLnBrk="1" hangingPunct="1">
              <a:lnSpc>
                <a:spcPct val="80000"/>
              </a:lnSpc>
            </a:pPr>
            <a:r>
              <a:rPr lang="en-US" sz="2400" dirty="0" smtClean="0"/>
              <a:t>value chain composed of a series of distinct value creation activities including:</a:t>
            </a:r>
          </a:p>
          <a:p>
            <a:pPr marL="1333500" lvl="2" indent="-533400" eaLnBrk="1" hangingPunct="1">
              <a:lnSpc>
                <a:spcPct val="80000"/>
              </a:lnSpc>
            </a:pPr>
            <a:r>
              <a:rPr lang="en-US" sz="2400" dirty="0" smtClean="0"/>
              <a:t>Production</a:t>
            </a:r>
          </a:p>
          <a:p>
            <a:pPr marL="1333500" lvl="2" indent="-533400" eaLnBrk="1" hangingPunct="1">
              <a:lnSpc>
                <a:spcPct val="80000"/>
              </a:lnSpc>
            </a:pPr>
            <a:r>
              <a:rPr lang="en-US" sz="2400" dirty="0" smtClean="0"/>
              <a:t>Marketing</a:t>
            </a:r>
          </a:p>
          <a:p>
            <a:pPr marL="1333500" lvl="2" indent="-533400" eaLnBrk="1" hangingPunct="1">
              <a:lnSpc>
                <a:spcPct val="80000"/>
              </a:lnSpc>
            </a:pPr>
            <a:r>
              <a:rPr lang="en-US" sz="2400" dirty="0" smtClean="0"/>
              <a:t>Materials management</a:t>
            </a:r>
          </a:p>
          <a:p>
            <a:pPr marL="1333500" lvl="2" indent="-533400" eaLnBrk="1" hangingPunct="1">
              <a:lnSpc>
                <a:spcPct val="80000"/>
              </a:lnSpc>
            </a:pPr>
            <a:r>
              <a:rPr lang="en-US" sz="2400" dirty="0" smtClean="0"/>
              <a:t>R&amp;D</a:t>
            </a:r>
          </a:p>
          <a:p>
            <a:pPr marL="1333500" lvl="2" indent="-533400" eaLnBrk="1" hangingPunct="1">
              <a:lnSpc>
                <a:spcPct val="80000"/>
              </a:lnSpc>
            </a:pPr>
            <a:r>
              <a:rPr lang="en-US" sz="2400" dirty="0" smtClean="0"/>
              <a:t>Human resources</a:t>
            </a:r>
          </a:p>
          <a:p>
            <a:pPr marL="1333500" lvl="2" indent="-533400" eaLnBrk="1" hangingPunct="1">
              <a:lnSpc>
                <a:spcPct val="80000"/>
              </a:lnSpc>
            </a:pPr>
            <a:r>
              <a:rPr lang="en-US" sz="2400" dirty="0" smtClean="0"/>
              <a:t>Information systems</a:t>
            </a:r>
          </a:p>
          <a:p>
            <a:pPr marL="1333500" lvl="2" indent="-533400" eaLnBrk="1" hangingPunct="1">
              <a:lnSpc>
                <a:spcPct val="80000"/>
              </a:lnSpc>
            </a:pPr>
            <a:r>
              <a:rPr lang="en-US" sz="2400" dirty="0" smtClean="0"/>
              <a:t>Firm infrastructure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2701D</a:t>
            </a:r>
            <a:endParaRPr lang="en-US"/>
          </a:p>
        </p:txBody>
      </p:sp>
      <p:sp>
        <p:nvSpPr>
          <p:cNvPr id="10244" name="Rectangle 2"/>
          <p:cNvSpPr>
            <a:spLocks noGrp="1" noChangeArrowheads="1"/>
          </p:cNvSpPr>
          <p:nvPr>
            <p:ph type="title"/>
          </p:nvPr>
        </p:nvSpPr>
        <p:spPr/>
        <p:txBody>
          <a:bodyPr/>
          <a:lstStyle/>
          <a:p>
            <a:pPr eaLnBrk="1" hangingPunct="1"/>
            <a:r>
              <a:rPr lang="en-US" b="1" smtClean="0">
                <a:latin typeface="Cambria" pitchFamily="18" charset="0"/>
              </a:rPr>
              <a:t>How Are A Firm’s </a:t>
            </a:r>
            <a:br>
              <a:rPr lang="en-US" b="1" smtClean="0">
                <a:latin typeface="Cambria" pitchFamily="18" charset="0"/>
              </a:rPr>
            </a:br>
            <a:r>
              <a:rPr lang="en-US" b="1" smtClean="0">
                <a:latin typeface="Cambria" pitchFamily="18" charset="0"/>
              </a:rPr>
              <a:t>Operations Configured?</a:t>
            </a:r>
          </a:p>
        </p:txBody>
      </p:sp>
      <p:sp>
        <p:nvSpPr>
          <p:cNvPr id="10245" name="Rectangle 3"/>
          <p:cNvSpPr>
            <a:spLocks noGrp="1" noChangeArrowheads="1"/>
          </p:cNvSpPr>
          <p:nvPr>
            <p:ph type="body" idx="1"/>
          </p:nvPr>
        </p:nvSpPr>
        <p:spPr/>
        <p:txBody>
          <a:bodyPr/>
          <a:lstStyle/>
          <a:p>
            <a:pPr marL="533400" indent="-533400" eaLnBrk="1" hangingPunct="1">
              <a:lnSpc>
                <a:spcPct val="80000"/>
              </a:lnSpc>
              <a:buNone/>
            </a:pPr>
            <a:r>
              <a:rPr lang="en-US" sz="2800" dirty="0" smtClean="0"/>
              <a:t>Value creation activities can be categorized as </a:t>
            </a:r>
          </a:p>
          <a:p>
            <a:pPr marL="533400" indent="-533400" eaLnBrk="1" hangingPunct="1">
              <a:lnSpc>
                <a:spcPct val="80000"/>
              </a:lnSpc>
              <a:buFont typeface="Wingdings" pitchFamily="2" charset="2"/>
              <a:buAutoNum type="arabicPeriod"/>
            </a:pPr>
            <a:endParaRPr lang="en-US" sz="2800" b="1" dirty="0" smtClean="0"/>
          </a:p>
          <a:p>
            <a:pPr marL="533400" indent="-533400" eaLnBrk="1" hangingPunct="1">
              <a:lnSpc>
                <a:spcPct val="80000"/>
              </a:lnSpc>
              <a:buFont typeface="Wingdings" pitchFamily="2" charset="2"/>
              <a:buAutoNum type="arabicPeriod"/>
            </a:pPr>
            <a:r>
              <a:rPr lang="en-US" sz="2800" b="1" dirty="0" smtClean="0"/>
              <a:t>Primary activities</a:t>
            </a:r>
            <a:r>
              <a:rPr lang="en-US" sz="2800" dirty="0" smtClean="0"/>
              <a:t> </a:t>
            </a:r>
          </a:p>
          <a:p>
            <a:pPr marL="914400" lvl="1" indent="-457200" eaLnBrk="1" hangingPunct="1">
              <a:lnSpc>
                <a:spcPct val="80000"/>
              </a:lnSpc>
            </a:pPr>
            <a:r>
              <a:rPr lang="en-US" sz="2400" dirty="0" smtClean="0"/>
              <a:t>R&amp;D, production, marketing and sales, customer service</a:t>
            </a:r>
          </a:p>
          <a:p>
            <a:pPr marL="533400" indent="-533400" eaLnBrk="1" hangingPunct="1">
              <a:lnSpc>
                <a:spcPct val="80000"/>
              </a:lnSpc>
              <a:buFont typeface="Wingdings" pitchFamily="2" charset="2"/>
              <a:buAutoNum type="arabicPeriod"/>
            </a:pPr>
            <a:endParaRPr lang="en-US" sz="2800" b="1" dirty="0" smtClean="0"/>
          </a:p>
          <a:p>
            <a:pPr marL="533400" indent="-533400" eaLnBrk="1" hangingPunct="1">
              <a:lnSpc>
                <a:spcPct val="80000"/>
              </a:lnSpc>
              <a:buFont typeface="Wingdings" pitchFamily="2" charset="2"/>
              <a:buAutoNum type="arabicPeriod"/>
            </a:pPr>
            <a:r>
              <a:rPr lang="en-US" sz="2800" b="1" dirty="0" smtClean="0"/>
              <a:t>Support activities</a:t>
            </a:r>
          </a:p>
          <a:p>
            <a:pPr marL="914400" lvl="1" indent="-457200" eaLnBrk="1" hangingPunct="1">
              <a:lnSpc>
                <a:spcPct val="80000"/>
              </a:lnSpc>
            </a:pPr>
            <a:r>
              <a:rPr lang="en-US" sz="2400" dirty="0" smtClean="0"/>
              <a:t>information systems, logistics, human resources</a:t>
            </a:r>
          </a:p>
          <a:p>
            <a:pPr marL="533400" indent="-533400"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2701D</a:t>
            </a:r>
            <a:endParaRPr lang="en-US"/>
          </a:p>
        </p:txBody>
      </p:sp>
      <p:sp>
        <p:nvSpPr>
          <p:cNvPr id="11268" name="Rectangle 2"/>
          <p:cNvSpPr>
            <a:spLocks noGrp="1" noChangeArrowheads="1"/>
          </p:cNvSpPr>
          <p:nvPr>
            <p:ph type="title"/>
          </p:nvPr>
        </p:nvSpPr>
        <p:spPr/>
        <p:txBody>
          <a:bodyPr/>
          <a:lstStyle/>
          <a:p>
            <a:pPr eaLnBrk="1" hangingPunct="1"/>
            <a:r>
              <a:rPr lang="en-US" b="1" smtClean="0">
                <a:latin typeface="Cambria" pitchFamily="18" charset="0"/>
              </a:rPr>
              <a:t>How Are A Firm’s </a:t>
            </a:r>
            <a:br>
              <a:rPr lang="en-US" b="1" smtClean="0">
                <a:latin typeface="Cambria" pitchFamily="18" charset="0"/>
              </a:rPr>
            </a:br>
            <a:r>
              <a:rPr lang="en-US" b="1" smtClean="0">
                <a:latin typeface="Cambria" pitchFamily="18" charset="0"/>
              </a:rPr>
              <a:t>Operations Configured?</a:t>
            </a:r>
          </a:p>
        </p:txBody>
      </p:sp>
      <p:sp>
        <p:nvSpPr>
          <p:cNvPr id="11269" name="Rectangle 3"/>
          <p:cNvSpPr>
            <a:spLocks noGrp="1" noChangeArrowheads="1"/>
          </p:cNvSpPr>
          <p:nvPr>
            <p:ph type="body" idx="1"/>
          </p:nvPr>
        </p:nvSpPr>
        <p:spPr/>
        <p:txBody>
          <a:bodyPr/>
          <a:lstStyle/>
          <a:p>
            <a:pPr algn="ctr" eaLnBrk="1" hangingPunct="1">
              <a:buFont typeface="Wingdings" pitchFamily="2" charset="2"/>
              <a:buNone/>
            </a:pPr>
            <a:r>
              <a:rPr lang="en-US" sz="1400" smtClean="0"/>
              <a:t>The Value Chain</a:t>
            </a:r>
          </a:p>
          <a:p>
            <a:pPr eaLnBrk="1" hangingPunct="1"/>
            <a:endParaRPr lang="en-US" smtClean="0"/>
          </a:p>
        </p:txBody>
      </p:sp>
      <p:pic>
        <p:nvPicPr>
          <p:cNvPr id="11270" name="Picture 4"/>
          <p:cNvPicPr>
            <a:picLocks noChangeAspect="1" noChangeArrowheads="1"/>
          </p:cNvPicPr>
          <p:nvPr/>
        </p:nvPicPr>
        <p:blipFill>
          <a:blip r:embed="rId3" cstate="print"/>
          <a:srcRect/>
          <a:stretch>
            <a:fillRect/>
          </a:stretch>
        </p:blipFill>
        <p:spPr bwMode="auto">
          <a:xfrm>
            <a:off x="715963" y="2057400"/>
            <a:ext cx="7710487" cy="344805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Extended Value Chain</a:t>
            </a:r>
          </a:p>
        </p:txBody>
      </p:sp>
      <p:sp>
        <p:nvSpPr>
          <p:cNvPr id="4099" name="Rectangle 3"/>
          <p:cNvSpPr>
            <a:spLocks noGrp="1" noChangeArrowheads="1"/>
          </p:cNvSpPr>
          <p:nvPr>
            <p:ph type="body" idx="1"/>
          </p:nvPr>
        </p:nvSpPr>
        <p:spPr>
          <a:xfrm>
            <a:off x="395288" y="1412875"/>
            <a:ext cx="8302625" cy="4535488"/>
          </a:xfrm>
        </p:spPr>
        <p:txBody>
          <a:bodyPr/>
          <a:lstStyle/>
          <a:p>
            <a:pPr>
              <a:defRPr/>
            </a:pPr>
            <a:r>
              <a:rPr lang="en-US" dirty="0" smtClean="0"/>
              <a:t>Every firm exists somewhere along a chain that starts with raw materials and ends with products for the final consumer</a:t>
            </a:r>
          </a:p>
          <a:p>
            <a:pPr>
              <a:defRPr/>
            </a:pPr>
            <a:endParaRPr lang="en-US" dirty="0" smtClean="0"/>
          </a:p>
          <a:p>
            <a:pPr>
              <a:defRPr/>
            </a:pPr>
            <a:r>
              <a:rPr lang="en-US" dirty="0" smtClean="0"/>
              <a:t>Each firm takes inputs from upstream and converts them into outputs for downstream</a:t>
            </a:r>
          </a:p>
          <a:p>
            <a:pPr lvl="1">
              <a:defRPr/>
            </a:pPr>
            <a:r>
              <a:rPr lang="en-US" dirty="0" smtClean="0"/>
              <a:t>Value is added, hopefully, by each firm in the chain</a:t>
            </a:r>
          </a:p>
        </p:txBody>
      </p:sp>
      <p:sp>
        <p:nvSpPr>
          <p:cNvPr id="4" name="Slide Number Placeholder 3"/>
          <p:cNvSpPr>
            <a:spLocks noGrp="1"/>
          </p:cNvSpPr>
          <p:nvPr>
            <p:ph type="sldNum" sz="quarter" idx="12"/>
          </p:nvPr>
        </p:nvSpPr>
        <p:spPr/>
        <p:txBody>
          <a:bodyPr/>
          <a:lstStyle/>
          <a:p>
            <a:pPr>
              <a:defRPr/>
            </a:pPr>
            <a:fld id="{55482AB3-EEBE-4A55-AAEE-91F88394D58D}" type="slidenum">
              <a:rPr lang="en-US" smtClean="0"/>
              <a:pPr>
                <a:defRPr/>
              </a:pPr>
              <a:t>24</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Value Chain</a:t>
            </a:r>
          </a:p>
        </p:txBody>
      </p:sp>
      <p:sp>
        <p:nvSpPr>
          <p:cNvPr id="4" name="Slide Number Placeholder 3"/>
          <p:cNvSpPr>
            <a:spLocks noGrp="1"/>
          </p:cNvSpPr>
          <p:nvPr>
            <p:ph type="sldNum" sz="quarter" idx="12"/>
          </p:nvPr>
        </p:nvSpPr>
        <p:spPr/>
        <p:txBody>
          <a:bodyPr/>
          <a:lstStyle/>
          <a:p>
            <a:pPr>
              <a:defRPr/>
            </a:pPr>
            <a:fld id="{A8190472-AA93-47F6-9D33-3A74341D124E}" type="slidenum">
              <a:rPr lang="en-US" smtClean="0"/>
              <a:pPr>
                <a:defRPr/>
              </a:pPr>
              <a:t>25</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grpSp>
        <p:nvGrpSpPr>
          <p:cNvPr id="2" name="Text Placeholder 5"/>
          <p:cNvGrpSpPr>
            <a:grpSpLocks noGrp="1"/>
          </p:cNvGrpSpPr>
          <p:nvPr>
            <p:ph type="body" idx="1"/>
          </p:nvPr>
        </p:nvGrpSpPr>
        <p:grpSpPr bwMode="auto">
          <a:xfrm>
            <a:off x="395288" y="2205038"/>
            <a:ext cx="8515350" cy="3671887"/>
            <a:chOff x="209550" y="2368550"/>
            <a:chExt cx="8921856" cy="3500803"/>
          </a:xfrm>
        </p:grpSpPr>
        <p:sp>
          <p:nvSpPr>
            <p:cNvPr id="30729" name="AutoShape 4"/>
            <p:cNvSpPr>
              <a:spLocks noChangeArrowheads="1"/>
            </p:cNvSpPr>
            <p:nvPr/>
          </p:nvSpPr>
          <p:spPr bwMode="auto">
            <a:xfrm>
              <a:off x="5162550" y="2368550"/>
              <a:ext cx="1905000" cy="2882900"/>
            </a:xfrm>
            <a:prstGeom prst="homePlate">
              <a:avLst>
                <a:gd name="adj" fmla="val 33333"/>
              </a:avLst>
            </a:prstGeom>
            <a:solidFill>
              <a:schemeClr val="accent1"/>
            </a:solidFill>
            <a:ln w="12700">
              <a:solidFill>
                <a:schemeClr val="tx1"/>
              </a:solidFill>
              <a:miter lim="800000"/>
              <a:headEnd/>
              <a:tailEnd/>
            </a:ln>
          </p:spPr>
          <p:txBody>
            <a:bodyPr wrap="none" anchor="ctr"/>
            <a:lstStyle/>
            <a:p>
              <a:endParaRPr lang="en-CA"/>
            </a:p>
          </p:txBody>
        </p:sp>
        <p:sp>
          <p:nvSpPr>
            <p:cNvPr id="30730" name="AutoShape 5"/>
            <p:cNvSpPr>
              <a:spLocks noChangeArrowheads="1"/>
            </p:cNvSpPr>
            <p:nvPr/>
          </p:nvSpPr>
          <p:spPr bwMode="auto">
            <a:xfrm>
              <a:off x="5010150" y="2673350"/>
              <a:ext cx="1905000" cy="2882900"/>
            </a:xfrm>
            <a:prstGeom prst="homePlate">
              <a:avLst>
                <a:gd name="adj" fmla="val 33333"/>
              </a:avLst>
            </a:prstGeom>
            <a:solidFill>
              <a:schemeClr val="accent1"/>
            </a:solidFill>
            <a:ln w="12700">
              <a:solidFill>
                <a:schemeClr val="tx1"/>
              </a:solidFill>
              <a:miter lim="800000"/>
              <a:headEnd/>
              <a:tailEnd/>
            </a:ln>
          </p:spPr>
          <p:txBody>
            <a:bodyPr wrap="none" anchor="ctr"/>
            <a:lstStyle/>
            <a:p>
              <a:endParaRPr lang="en-CA"/>
            </a:p>
          </p:txBody>
        </p:sp>
        <p:sp>
          <p:nvSpPr>
            <p:cNvPr id="30731" name="AutoShape 7"/>
            <p:cNvSpPr>
              <a:spLocks noChangeArrowheads="1"/>
            </p:cNvSpPr>
            <p:nvPr/>
          </p:nvSpPr>
          <p:spPr bwMode="auto">
            <a:xfrm>
              <a:off x="4857750" y="2978150"/>
              <a:ext cx="1905000" cy="2882900"/>
            </a:xfrm>
            <a:prstGeom prst="homePlate">
              <a:avLst>
                <a:gd name="adj" fmla="val 33333"/>
              </a:avLst>
            </a:prstGeom>
            <a:solidFill>
              <a:schemeClr val="accent1"/>
            </a:solidFill>
            <a:ln w="12700">
              <a:solidFill>
                <a:schemeClr val="tx1"/>
              </a:solidFill>
              <a:miter lim="800000"/>
              <a:headEnd/>
              <a:tailEnd/>
            </a:ln>
          </p:spPr>
          <p:txBody>
            <a:bodyPr wrap="none" anchor="ctr"/>
            <a:lstStyle/>
            <a:p>
              <a:endParaRPr lang="en-CA"/>
            </a:p>
          </p:txBody>
        </p:sp>
        <p:sp>
          <p:nvSpPr>
            <p:cNvPr id="30732" name="Rectangle 8"/>
            <p:cNvSpPr>
              <a:spLocks noChangeArrowheads="1"/>
            </p:cNvSpPr>
            <p:nvPr/>
          </p:nvSpPr>
          <p:spPr bwMode="auto">
            <a:xfrm>
              <a:off x="4954588" y="3028950"/>
              <a:ext cx="1425575" cy="2781300"/>
            </a:xfrm>
            <a:prstGeom prst="rect">
              <a:avLst/>
            </a:prstGeom>
            <a:noFill/>
            <a:ln w="12700">
              <a:noFill/>
              <a:miter lim="800000"/>
              <a:headEnd/>
              <a:tailEnd/>
            </a:ln>
          </p:spPr>
          <p:txBody>
            <a:bodyPr wrap="none" lIns="90488" tIns="44450" rIns="90488" bIns="44450" anchor="ctr"/>
            <a:lstStyle/>
            <a:p>
              <a:pPr algn="ctr"/>
              <a:r>
                <a:rPr lang="en-US" sz="2000" b="1">
                  <a:solidFill>
                    <a:schemeClr val="bg2"/>
                  </a:solidFill>
                  <a:latin typeface="Arial" charset="0"/>
                </a:rPr>
                <a:t>Activities, </a:t>
              </a:r>
            </a:p>
            <a:p>
              <a:pPr algn="ctr"/>
              <a:r>
                <a:rPr lang="en-US" sz="2000" b="1">
                  <a:solidFill>
                    <a:schemeClr val="bg2"/>
                  </a:solidFill>
                  <a:latin typeface="Arial" charset="0"/>
                </a:rPr>
                <a:t>Costs &amp;</a:t>
              </a:r>
            </a:p>
            <a:p>
              <a:pPr algn="ctr"/>
              <a:r>
                <a:rPr lang="en-US" sz="2000" b="1">
                  <a:solidFill>
                    <a:schemeClr val="bg2"/>
                  </a:solidFill>
                  <a:latin typeface="Arial" charset="0"/>
                </a:rPr>
                <a:t>Margins of</a:t>
              </a:r>
            </a:p>
            <a:p>
              <a:pPr algn="ctr"/>
              <a:r>
                <a:rPr lang="en-US" sz="2000" b="1">
                  <a:solidFill>
                    <a:schemeClr val="bg2"/>
                  </a:solidFill>
                  <a:latin typeface="Arial" charset="0"/>
                </a:rPr>
                <a:t>Forward</a:t>
              </a:r>
            </a:p>
            <a:p>
              <a:pPr algn="ctr"/>
              <a:r>
                <a:rPr lang="en-US" sz="2000" b="1">
                  <a:solidFill>
                    <a:schemeClr val="bg2"/>
                  </a:solidFill>
                  <a:latin typeface="Arial" charset="0"/>
                </a:rPr>
                <a:t>Channel</a:t>
              </a:r>
            </a:p>
            <a:p>
              <a:pPr algn="ctr"/>
              <a:r>
                <a:rPr lang="en-US" sz="2000" b="1">
                  <a:solidFill>
                    <a:schemeClr val="bg2"/>
                  </a:solidFill>
                  <a:latin typeface="Arial" charset="0"/>
                </a:rPr>
                <a:t>Allies</a:t>
              </a:r>
            </a:p>
          </p:txBody>
        </p:sp>
        <p:sp>
          <p:nvSpPr>
            <p:cNvPr id="30733" name="AutoShape 9"/>
            <p:cNvSpPr>
              <a:spLocks noChangeArrowheads="1"/>
            </p:cNvSpPr>
            <p:nvPr/>
          </p:nvSpPr>
          <p:spPr bwMode="auto">
            <a:xfrm>
              <a:off x="2660650" y="2978150"/>
              <a:ext cx="1905000" cy="2882900"/>
            </a:xfrm>
            <a:prstGeom prst="homePlate">
              <a:avLst>
                <a:gd name="adj" fmla="val 33333"/>
              </a:avLst>
            </a:prstGeom>
            <a:solidFill>
              <a:schemeClr val="accent1"/>
            </a:solidFill>
            <a:ln w="12700">
              <a:solidFill>
                <a:schemeClr val="tx1"/>
              </a:solidFill>
              <a:miter lim="800000"/>
              <a:headEnd/>
              <a:tailEnd/>
            </a:ln>
          </p:spPr>
          <p:txBody>
            <a:bodyPr wrap="none" anchor="ctr"/>
            <a:lstStyle/>
            <a:p>
              <a:endParaRPr lang="en-CA"/>
            </a:p>
          </p:txBody>
        </p:sp>
        <p:sp>
          <p:nvSpPr>
            <p:cNvPr id="30734" name="Rectangle 10"/>
            <p:cNvSpPr>
              <a:spLocks noChangeArrowheads="1"/>
            </p:cNvSpPr>
            <p:nvPr/>
          </p:nvSpPr>
          <p:spPr bwMode="auto">
            <a:xfrm>
              <a:off x="2757488" y="3028950"/>
              <a:ext cx="1425575" cy="2781300"/>
            </a:xfrm>
            <a:prstGeom prst="rect">
              <a:avLst/>
            </a:prstGeom>
            <a:noFill/>
            <a:ln w="12700">
              <a:noFill/>
              <a:miter lim="800000"/>
              <a:headEnd/>
              <a:tailEnd/>
            </a:ln>
          </p:spPr>
          <p:txBody>
            <a:bodyPr wrap="none" lIns="90488" tIns="44450" rIns="90488" bIns="44450" anchor="ctr"/>
            <a:lstStyle/>
            <a:p>
              <a:pPr algn="ctr"/>
              <a:r>
                <a:rPr lang="en-US" sz="2000" b="1">
                  <a:solidFill>
                    <a:schemeClr val="bg2"/>
                  </a:solidFill>
                  <a:latin typeface="Arial" charset="0"/>
                </a:rPr>
                <a:t>Internally</a:t>
              </a:r>
            </a:p>
            <a:p>
              <a:pPr algn="ctr"/>
              <a:r>
                <a:rPr lang="en-US" sz="2000" b="1">
                  <a:solidFill>
                    <a:schemeClr val="bg2"/>
                  </a:solidFill>
                  <a:latin typeface="Arial" charset="0"/>
                </a:rPr>
                <a:t>Performed</a:t>
              </a:r>
            </a:p>
            <a:p>
              <a:pPr algn="ctr"/>
              <a:r>
                <a:rPr lang="en-US" sz="2000" b="1">
                  <a:solidFill>
                    <a:schemeClr val="bg2"/>
                  </a:solidFill>
                  <a:latin typeface="Arial" charset="0"/>
                </a:rPr>
                <a:t>Activities, </a:t>
              </a:r>
            </a:p>
            <a:p>
              <a:pPr algn="ctr"/>
              <a:r>
                <a:rPr lang="en-US" sz="2000" b="1">
                  <a:solidFill>
                    <a:schemeClr val="bg2"/>
                  </a:solidFill>
                  <a:latin typeface="Arial" charset="0"/>
                </a:rPr>
                <a:t>Costs &amp;</a:t>
              </a:r>
            </a:p>
            <a:p>
              <a:pPr algn="ctr"/>
              <a:r>
                <a:rPr lang="en-US" sz="2000" b="1">
                  <a:solidFill>
                    <a:schemeClr val="bg2"/>
                  </a:solidFill>
                  <a:latin typeface="Arial" charset="0"/>
                </a:rPr>
                <a:t>Margins</a:t>
              </a:r>
            </a:p>
          </p:txBody>
        </p:sp>
        <p:sp>
          <p:nvSpPr>
            <p:cNvPr id="30735" name="AutoShape 11"/>
            <p:cNvSpPr>
              <a:spLocks noChangeArrowheads="1"/>
            </p:cNvSpPr>
            <p:nvPr/>
          </p:nvSpPr>
          <p:spPr bwMode="auto">
            <a:xfrm>
              <a:off x="7226406" y="2986453"/>
              <a:ext cx="1905000" cy="2882900"/>
            </a:xfrm>
            <a:prstGeom prst="homePlate">
              <a:avLst>
                <a:gd name="adj" fmla="val 33333"/>
              </a:avLst>
            </a:prstGeom>
            <a:solidFill>
              <a:schemeClr val="accent1"/>
            </a:solidFill>
            <a:ln w="12700">
              <a:solidFill>
                <a:schemeClr val="tx1"/>
              </a:solidFill>
              <a:miter lim="800000"/>
              <a:headEnd/>
              <a:tailEnd/>
            </a:ln>
          </p:spPr>
          <p:txBody>
            <a:bodyPr wrap="none" anchor="ctr"/>
            <a:lstStyle/>
            <a:p>
              <a:endParaRPr lang="en-CA"/>
            </a:p>
          </p:txBody>
        </p:sp>
        <p:sp>
          <p:nvSpPr>
            <p:cNvPr id="30736" name="Rectangle 12"/>
            <p:cNvSpPr>
              <a:spLocks noChangeArrowheads="1"/>
            </p:cNvSpPr>
            <p:nvPr/>
          </p:nvSpPr>
          <p:spPr bwMode="auto">
            <a:xfrm>
              <a:off x="7100888" y="3028950"/>
              <a:ext cx="1425575" cy="2781300"/>
            </a:xfrm>
            <a:prstGeom prst="rect">
              <a:avLst/>
            </a:prstGeom>
            <a:noFill/>
            <a:ln w="12700">
              <a:noFill/>
              <a:miter lim="800000"/>
              <a:headEnd/>
              <a:tailEnd/>
            </a:ln>
          </p:spPr>
          <p:txBody>
            <a:bodyPr wrap="none" lIns="90488" tIns="44450" rIns="90488" bIns="44450" anchor="ctr"/>
            <a:lstStyle/>
            <a:p>
              <a:pPr algn="ctr"/>
              <a:r>
                <a:rPr lang="en-US" sz="2000" b="1">
                  <a:solidFill>
                    <a:schemeClr val="bg2"/>
                  </a:solidFill>
                  <a:latin typeface="Arial" charset="0"/>
                </a:rPr>
                <a:t>        Buyer/User</a:t>
              </a:r>
            </a:p>
          </p:txBody>
        </p:sp>
        <p:sp>
          <p:nvSpPr>
            <p:cNvPr id="30737" name="AutoShape 13"/>
            <p:cNvSpPr>
              <a:spLocks noChangeArrowheads="1"/>
            </p:cNvSpPr>
            <p:nvPr/>
          </p:nvSpPr>
          <p:spPr bwMode="auto">
            <a:xfrm>
              <a:off x="514350" y="2368550"/>
              <a:ext cx="1905000" cy="2882900"/>
            </a:xfrm>
            <a:prstGeom prst="homePlate">
              <a:avLst>
                <a:gd name="adj" fmla="val 33333"/>
              </a:avLst>
            </a:prstGeom>
            <a:solidFill>
              <a:schemeClr val="accent1"/>
            </a:solidFill>
            <a:ln w="12700">
              <a:solidFill>
                <a:schemeClr val="tx1"/>
              </a:solidFill>
              <a:miter lim="800000"/>
              <a:headEnd/>
              <a:tailEnd/>
            </a:ln>
          </p:spPr>
          <p:txBody>
            <a:bodyPr wrap="none" anchor="ctr"/>
            <a:lstStyle/>
            <a:p>
              <a:endParaRPr lang="en-CA"/>
            </a:p>
          </p:txBody>
        </p:sp>
        <p:sp>
          <p:nvSpPr>
            <p:cNvPr id="30738" name="AutoShape 14"/>
            <p:cNvSpPr>
              <a:spLocks noChangeArrowheads="1"/>
            </p:cNvSpPr>
            <p:nvPr/>
          </p:nvSpPr>
          <p:spPr bwMode="auto">
            <a:xfrm>
              <a:off x="361950" y="2673350"/>
              <a:ext cx="1905000" cy="2882900"/>
            </a:xfrm>
            <a:prstGeom prst="homePlate">
              <a:avLst>
                <a:gd name="adj" fmla="val 33333"/>
              </a:avLst>
            </a:prstGeom>
            <a:solidFill>
              <a:schemeClr val="accent1"/>
            </a:solidFill>
            <a:ln w="12700">
              <a:solidFill>
                <a:schemeClr val="tx1"/>
              </a:solidFill>
              <a:miter lim="800000"/>
              <a:headEnd/>
              <a:tailEnd/>
            </a:ln>
          </p:spPr>
          <p:txBody>
            <a:bodyPr wrap="none" anchor="ctr"/>
            <a:lstStyle/>
            <a:p>
              <a:endParaRPr lang="en-CA"/>
            </a:p>
          </p:txBody>
        </p:sp>
        <p:sp>
          <p:nvSpPr>
            <p:cNvPr id="30739" name="AutoShape 15"/>
            <p:cNvSpPr>
              <a:spLocks noChangeArrowheads="1"/>
            </p:cNvSpPr>
            <p:nvPr/>
          </p:nvSpPr>
          <p:spPr bwMode="auto">
            <a:xfrm>
              <a:off x="209550" y="2978150"/>
              <a:ext cx="1905000" cy="2882900"/>
            </a:xfrm>
            <a:prstGeom prst="homePlate">
              <a:avLst>
                <a:gd name="adj" fmla="val 33333"/>
              </a:avLst>
            </a:prstGeom>
            <a:solidFill>
              <a:schemeClr val="accent1"/>
            </a:solidFill>
            <a:ln w="12700">
              <a:solidFill>
                <a:schemeClr val="tx1"/>
              </a:solidFill>
              <a:miter lim="800000"/>
              <a:headEnd/>
              <a:tailEnd/>
            </a:ln>
          </p:spPr>
          <p:txBody>
            <a:bodyPr wrap="none" anchor="ctr"/>
            <a:lstStyle/>
            <a:p>
              <a:endParaRPr lang="en-CA"/>
            </a:p>
          </p:txBody>
        </p:sp>
        <p:sp>
          <p:nvSpPr>
            <p:cNvPr id="30740" name="Rectangle 16"/>
            <p:cNvSpPr>
              <a:spLocks noChangeArrowheads="1"/>
            </p:cNvSpPr>
            <p:nvPr/>
          </p:nvSpPr>
          <p:spPr bwMode="auto">
            <a:xfrm>
              <a:off x="306388" y="3028950"/>
              <a:ext cx="1425575" cy="2781300"/>
            </a:xfrm>
            <a:prstGeom prst="rect">
              <a:avLst/>
            </a:prstGeom>
            <a:noFill/>
            <a:ln w="12700">
              <a:noFill/>
              <a:miter lim="800000"/>
              <a:headEnd/>
              <a:tailEnd/>
            </a:ln>
          </p:spPr>
          <p:txBody>
            <a:bodyPr wrap="none" lIns="90488" tIns="44450" rIns="90488" bIns="44450" anchor="ctr"/>
            <a:lstStyle/>
            <a:p>
              <a:pPr algn="ctr"/>
              <a:r>
                <a:rPr lang="en-US" sz="2000" b="1">
                  <a:solidFill>
                    <a:schemeClr val="bg2"/>
                  </a:solidFill>
                  <a:latin typeface="Arial" charset="0"/>
                </a:rPr>
                <a:t>Activities, </a:t>
              </a:r>
            </a:p>
            <a:p>
              <a:pPr algn="ctr"/>
              <a:r>
                <a:rPr lang="en-US" sz="2000" b="1">
                  <a:solidFill>
                    <a:schemeClr val="bg2"/>
                  </a:solidFill>
                  <a:latin typeface="Arial" charset="0"/>
                </a:rPr>
                <a:t>Costs &amp;</a:t>
              </a:r>
            </a:p>
            <a:p>
              <a:pPr algn="ctr"/>
              <a:r>
                <a:rPr lang="en-US" sz="2000" b="1">
                  <a:solidFill>
                    <a:schemeClr val="bg2"/>
                  </a:solidFill>
                  <a:latin typeface="Arial" charset="0"/>
                </a:rPr>
                <a:t>Margins of</a:t>
              </a:r>
            </a:p>
            <a:p>
              <a:pPr algn="ctr"/>
              <a:r>
                <a:rPr lang="en-US" sz="2000" b="1">
                  <a:solidFill>
                    <a:schemeClr val="bg2"/>
                  </a:solidFill>
                  <a:latin typeface="Arial" charset="0"/>
                </a:rPr>
                <a:t>Suppliers</a:t>
              </a:r>
            </a:p>
          </p:txBody>
        </p:sp>
      </p:grpSp>
      <p:sp>
        <p:nvSpPr>
          <p:cNvPr id="30726" name="TextBox 20"/>
          <p:cNvSpPr txBox="1">
            <a:spLocks noChangeArrowheads="1"/>
          </p:cNvSpPr>
          <p:nvPr/>
        </p:nvSpPr>
        <p:spPr bwMode="auto">
          <a:xfrm>
            <a:off x="684213" y="1557338"/>
            <a:ext cx="1511300" cy="368300"/>
          </a:xfrm>
          <a:prstGeom prst="rect">
            <a:avLst/>
          </a:prstGeom>
          <a:noFill/>
          <a:ln w="9525">
            <a:noFill/>
            <a:miter lim="800000"/>
            <a:headEnd/>
            <a:tailEnd/>
          </a:ln>
        </p:spPr>
        <p:txBody>
          <a:bodyPr>
            <a:spAutoFit/>
          </a:bodyPr>
          <a:lstStyle/>
          <a:p>
            <a:r>
              <a:rPr lang="en-US"/>
              <a:t>Upstream</a:t>
            </a:r>
            <a:endParaRPr lang="en-CA"/>
          </a:p>
        </p:txBody>
      </p:sp>
      <p:sp>
        <p:nvSpPr>
          <p:cNvPr id="30727" name="TextBox 22"/>
          <p:cNvSpPr txBox="1">
            <a:spLocks noChangeArrowheads="1"/>
          </p:cNvSpPr>
          <p:nvPr/>
        </p:nvSpPr>
        <p:spPr bwMode="auto">
          <a:xfrm>
            <a:off x="4859338" y="1557338"/>
            <a:ext cx="1873250" cy="368300"/>
          </a:xfrm>
          <a:prstGeom prst="rect">
            <a:avLst/>
          </a:prstGeom>
          <a:noFill/>
          <a:ln w="9525">
            <a:noFill/>
            <a:miter lim="800000"/>
            <a:headEnd/>
            <a:tailEnd/>
          </a:ln>
        </p:spPr>
        <p:txBody>
          <a:bodyPr>
            <a:spAutoFit/>
          </a:bodyPr>
          <a:lstStyle/>
          <a:p>
            <a:r>
              <a:rPr lang="en-US"/>
              <a:t>Downstream</a:t>
            </a:r>
            <a:endParaRPr lang="en-CA"/>
          </a:p>
        </p:txBody>
      </p:sp>
      <p:sp>
        <p:nvSpPr>
          <p:cNvPr id="30728" name="TextBox 23"/>
          <p:cNvSpPr txBox="1">
            <a:spLocks noChangeArrowheads="1"/>
          </p:cNvSpPr>
          <p:nvPr/>
        </p:nvSpPr>
        <p:spPr bwMode="auto">
          <a:xfrm>
            <a:off x="2700338" y="2133600"/>
            <a:ext cx="1439862" cy="368300"/>
          </a:xfrm>
          <a:prstGeom prst="rect">
            <a:avLst/>
          </a:prstGeom>
          <a:noFill/>
          <a:ln w="9525">
            <a:noFill/>
            <a:miter lim="800000"/>
            <a:headEnd/>
            <a:tailEnd/>
          </a:ln>
        </p:spPr>
        <p:txBody>
          <a:bodyPr>
            <a:spAutoFit/>
          </a:bodyPr>
          <a:lstStyle/>
          <a:p>
            <a:r>
              <a:rPr lang="en-US"/>
              <a:t>The firm</a:t>
            </a:r>
            <a:endParaRPr lang="en-CA"/>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a:defRPr/>
            </a:pPr>
            <a:r>
              <a:rPr lang="en-US" b="1" dirty="0" smtClean="0"/>
              <a:t>Value Web???</a:t>
            </a:r>
            <a:endParaRPr lang="en-US" dirty="0"/>
          </a:p>
        </p:txBody>
      </p:sp>
      <p:sp>
        <p:nvSpPr>
          <p:cNvPr id="57347" name="Rectangle 3"/>
          <p:cNvSpPr>
            <a:spLocks noGrp="1" noChangeArrowheads="1"/>
          </p:cNvSpPr>
          <p:nvPr>
            <p:ph type="body" idx="1"/>
          </p:nvPr>
        </p:nvSpPr>
        <p:spPr>
          <a:xfrm>
            <a:off x="250825" y="1600200"/>
            <a:ext cx="8713788" cy="4530725"/>
          </a:xfrm>
        </p:spPr>
        <p:txBody>
          <a:bodyPr/>
          <a:lstStyle/>
          <a:p>
            <a:pPr>
              <a:defRPr/>
            </a:pPr>
            <a:endParaRPr lang="en-US" sz="2000" dirty="0"/>
          </a:p>
        </p:txBody>
      </p:sp>
      <p:sp>
        <p:nvSpPr>
          <p:cNvPr id="4" name="Footer Placeholder 3"/>
          <p:cNvSpPr>
            <a:spLocks noGrp="1"/>
          </p:cNvSpPr>
          <p:nvPr>
            <p:ph type="ftr" sz="quarter" idx="11"/>
          </p:nvPr>
        </p:nvSpPr>
        <p:spPr/>
        <p:txBody>
          <a:bodyPr/>
          <a:lstStyle/>
          <a:p>
            <a:pPr>
              <a:defRPr/>
            </a:pPr>
            <a:r>
              <a:rPr lang="en-US" smtClean="0"/>
              <a:t>BUSI 2701D</a:t>
            </a:r>
            <a:endParaRPr lang="en-US" dirty="0"/>
          </a:p>
        </p:txBody>
      </p:sp>
      <p:pic>
        <p:nvPicPr>
          <p:cNvPr id="25605" name="Picture 2"/>
          <p:cNvPicPr>
            <a:picLocks noChangeAspect="1" noChangeArrowheads="1"/>
          </p:cNvPicPr>
          <p:nvPr/>
        </p:nvPicPr>
        <p:blipFill>
          <a:blip r:embed="rId2" cstate="print"/>
          <a:srcRect/>
          <a:stretch>
            <a:fillRect/>
          </a:stretch>
        </p:blipFill>
        <p:spPr bwMode="auto">
          <a:xfrm>
            <a:off x="2124075" y="1412875"/>
            <a:ext cx="4568825" cy="44196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pPr>
              <a:defRPr/>
            </a:pPr>
            <a:fld id="{6E6EE0C9-F1C0-4ACA-96F8-9F04158F3E2E}" type="slidenum">
              <a:rPr lang="en-US" smtClean="0"/>
              <a:pPr>
                <a:defRPr/>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Value Chain</a:t>
            </a:r>
          </a:p>
        </p:txBody>
      </p:sp>
      <p:sp>
        <p:nvSpPr>
          <p:cNvPr id="4099" name="Rectangle 3"/>
          <p:cNvSpPr>
            <a:spLocks noGrp="1" noChangeArrowheads="1"/>
          </p:cNvSpPr>
          <p:nvPr>
            <p:ph type="body" idx="1"/>
          </p:nvPr>
        </p:nvSpPr>
        <p:spPr>
          <a:xfrm>
            <a:off x="395288" y="1412875"/>
            <a:ext cx="8302625" cy="4535488"/>
          </a:xfrm>
        </p:spPr>
        <p:txBody>
          <a:bodyPr/>
          <a:lstStyle/>
          <a:p>
            <a:pPr>
              <a:defRPr/>
            </a:pPr>
            <a:r>
              <a:rPr lang="en-US" dirty="0" smtClean="0"/>
              <a:t>Must understand where real value is being created</a:t>
            </a:r>
          </a:p>
          <a:p>
            <a:pPr lvl="1">
              <a:defRPr/>
            </a:pPr>
            <a:endParaRPr lang="en-US" dirty="0" smtClean="0"/>
          </a:p>
          <a:p>
            <a:pPr lvl="1">
              <a:defRPr/>
            </a:pPr>
            <a:r>
              <a:rPr lang="en-US" dirty="0" smtClean="0"/>
              <a:t>By your suppliers</a:t>
            </a:r>
          </a:p>
          <a:p>
            <a:pPr lvl="1">
              <a:defRPr/>
            </a:pPr>
            <a:endParaRPr lang="en-US" dirty="0" smtClean="0"/>
          </a:p>
          <a:p>
            <a:pPr lvl="1">
              <a:defRPr/>
            </a:pPr>
            <a:r>
              <a:rPr lang="en-US" dirty="0" smtClean="0"/>
              <a:t>By your firm</a:t>
            </a:r>
          </a:p>
          <a:p>
            <a:pPr lvl="1">
              <a:defRPr/>
            </a:pPr>
            <a:endParaRPr lang="en-US" dirty="0" smtClean="0"/>
          </a:p>
          <a:p>
            <a:pPr lvl="1">
              <a:defRPr/>
            </a:pPr>
            <a:r>
              <a:rPr lang="en-US" dirty="0" smtClean="0"/>
              <a:t>By your distributors</a:t>
            </a:r>
          </a:p>
          <a:p>
            <a:pPr lvl="1">
              <a:defRPr/>
            </a:pPr>
            <a:endParaRPr lang="en-US" dirty="0" smtClean="0"/>
          </a:p>
          <a:p>
            <a:pPr>
              <a:defRPr/>
            </a:pPr>
            <a:r>
              <a:rPr lang="en-US" dirty="0" smtClean="0"/>
              <a:t>If each is not creating value: why not???</a:t>
            </a:r>
          </a:p>
        </p:txBody>
      </p:sp>
      <p:sp>
        <p:nvSpPr>
          <p:cNvPr id="4" name="Slide Number Placeholder 3"/>
          <p:cNvSpPr>
            <a:spLocks noGrp="1"/>
          </p:cNvSpPr>
          <p:nvPr>
            <p:ph type="sldNum" sz="quarter" idx="12"/>
          </p:nvPr>
        </p:nvSpPr>
        <p:spPr/>
        <p:txBody>
          <a:bodyPr/>
          <a:lstStyle/>
          <a:p>
            <a:pPr>
              <a:defRPr/>
            </a:pPr>
            <a:fld id="{E3697F24-867D-4FFE-8724-ABE3125683CA}" type="slidenum">
              <a:rPr lang="en-US" smtClean="0"/>
              <a:pPr>
                <a:defRPr/>
              </a:pPr>
              <a:t>27</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Value Chain</a:t>
            </a:r>
          </a:p>
        </p:txBody>
      </p:sp>
      <p:sp>
        <p:nvSpPr>
          <p:cNvPr id="4099" name="Rectangle 3"/>
          <p:cNvSpPr>
            <a:spLocks noGrp="1" noChangeArrowheads="1"/>
          </p:cNvSpPr>
          <p:nvPr>
            <p:ph type="body" idx="1"/>
          </p:nvPr>
        </p:nvSpPr>
        <p:spPr>
          <a:xfrm>
            <a:off x="395288" y="1341438"/>
            <a:ext cx="8302625" cy="4535487"/>
          </a:xfrm>
        </p:spPr>
        <p:txBody>
          <a:bodyPr/>
          <a:lstStyle/>
          <a:p>
            <a:pPr>
              <a:defRPr/>
            </a:pPr>
            <a:r>
              <a:rPr lang="en-US" dirty="0" smtClean="0"/>
              <a:t>Types of value</a:t>
            </a:r>
          </a:p>
          <a:p>
            <a:pPr lvl="1">
              <a:defRPr/>
            </a:pPr>
            <a:r>
              <a:rPr lang="en-US" dirty="0" smtClean="0"/>
              <a:t>Raw materials provision</a:t>
            </a:r>
          </a:p>
          <a:p>
            <a:pPr lvl="1">
              <a:defRPr/>
            </a:pPr>
            <a:r>
              <a:rPr lang="en-US" dirty="0" smtClean="0"/>
              <a:t>Transportation</a:t>
            </a:r>
          </a:p>
          <a:p>
            <a:pPr lvl="1">
              <a:defRPr/>
            </a:pPr>
            <a:r>
              <a:rPr lang="en-US" dirty="0" smtClean="0"/>
              <a:t>Storage</a:t>
            </a:r>
          </a:p>
          <a:p>
            <a:pPr lvl="1">
              <a:defRPr/>
            </a:pPr>
            <a:r>
              <a:rPr lang="en-US" dirty="0" smtClean="0"/>
              <a:t>Research and development</a:t>
            </a:r>
          </a:p>
          <a:p>
            <a:pPr lvl="1">
              <a:defRPr/>
            </a:pPr>
            <a:r>
              <a:rPr lang="en-US" dirty="0" smtClean="0"/>
              <a:t>Design</a:t>
            </a:r>
          </a:p>
          <a:p>
            <a:pPr lvl="1">
              <a:defRPr/>
            </a:pPr>
            <a:r>
              <a:rPr lang="en-US" dirty="0" smtClean="0"/>
              <a:t>Manufacturing</a:t>
            </a:r>
          </a:p>
          <a:p>
            <a:pPr lvl="1">
              <a:defRPr/>
            </a:pPr>
            <a:r>
              <a:rPr lang="en-US" dirty="0" smtClean="0"/>
              <a:t>Capital</a:t>
            </a:r>
          </a:p>
          <a:p>
            <a:pPr lvl="1">
              <a:defRPr/>
            </a:pPr>
            <a:r>
              <a:rPr lang="en-US" dirty="0" smtClean="0"/>
              <a:t>Marketing</a:t>
            </a:r>
          </a:p>
          <a:p>
            <a:pPr lvl="1">
              <a:defRPr/>
            </a:pPr>
            <a:r>
              <a:rPr lang="en-US" dirty="0" smtClean="0"/>
              <a:t>Distribution</a:t>
            </a:r>
          </a:p>
          <a:p>
            <a:pPr lvl="1">
              <a:defRPr/>
            </a:pPr>
            <a:r>
              <a:rPr lang="en-US" dirty="0" smtClean="0"/>
              <a:t>Etc, etc, etc</a:t>
            </a:r>
          </a:p>
          <a:p>
            <a:pPr lvl="1">
              <a:defRPr/>
            </a:pPr>
            <a:endParaRPr lang="en-US" dirty="0" smtClean="0"/>
          </a:p>
        </p:txBody>
      </p:sp>
      <p:sp>
        <p:nvSpPr>
          <p:cNvPr id="4" name="Slide Number Placeholder 3"/>
          <p:cNvSpPr>
            <a:spLocks noGrp="1"/>
          </p:cNvSpPr>
          <p:nvPr>
            <p:ph type="sldNum" sz="quarter" idx="12"/>
          </p:nvPr>
        </p:nvSpPr>
        <p:spPr/>
        <p:txBody>
          <a:bodyPr/>
          <a:lstStyle/>
          <a:p>
            <a:pPr>
              <a:defRPr/>
            </a:pPr>
            <a:fld id="{51C8799C-8BE2-46D9-B750-3CE4A847E40F}" type="slidenum">
              <a:rPr lang="en-US" smtClean="0"/>
              <a:pPr>
                <a:defRPr/>
              </a:pPr>
              <a:t>28</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Value Chain Analysis</a:t>
            </a:r>
          </a:p>
        </p:txBody>
      </p:sp>
      <p:sp>
        <p:nvSpPr>
          <p:cNvPr id="4099" name="Rectangle 3"/>
          <p:cNvSpPr>
            <a:spLocks noGrp="1" noChangeArrowheads="1"/>
          </p:cNvSpPr>
          <p:nvPr>
            <p:ph type="body" idx="1"/>
          </p:nvPr>
        </p:nvSpPr>
        <p:spPr>
          <a:xfrm>
            <a:off x="395288" y="1412875"/>
            <a:ext cx="8302625" cy="4535488"/>
          </a:xfrm>
        </p:spPr>
        <p:txBody>
          <a:bodyPr/>
          <a:lstStyle/>
          <a:p>
            <a:pPr>
              <a:defRPr/>
            </a:pPr>
            <a:endParaRPr lang="en-US" sz="2400" b="1" dirty="0" smtClean="0">
              <a:solidFill>
                <a:srgbClr val="FFFFFF"/>
              </a:solidFill>
              <a:latin typeface="Arial" pitchFamily="34" charset="0"/>
            </a:endParaRPr>
          </a:p>
          <a:p>
            <a:pPr>
              <a:buFont typeface="Wingdings" pitchFamily="2" charset="2"/>
              <a:buNone/>
              <a:defRPr/>
            </a:pPr>
            <a:r>
              <a:rPr lang="en-US" sz="3200" b="1" dirty="0" smtClean="0">
                <a:solidFill>
                  <a:srgbClr val="FFFFFF"/>
                </a:solidFill>
                <a:latin typeface="Arial" pitchFamily="34" charset="0"/>
              </a:rPr>
              <a:t>Where is customer value being added in the chain?</a:t>
            </a:r>
          </a:p>
          <a:p>
            <a:pPr lvl="1">
              <a:defRPr/>
            </a:pPr>
            <a:endParaRPr lang="en-US" sz="2000" b="1" dirty="0" smtClean="0">
              <a:solidFill>
                <a:srgbClr val="FFFFFF"/>
              </a:solidFill>
              <a:latin typeface="Arial" pitchFamily="34" charset="0"/>
            </a:endParaRPr>
          </a:p>
          <a:p>
            <a:pPr lvl="1">
              <a:defRPr/>
            </a:pPr>
            <a:r>
              <a:rPr lang="en-US" sz="2800" b="1" dirty="0" smtClean="0">
                <a:solidFill>
                  <a:srgbClr val="FFFFFF"/>
                </a:solidFill>
                <a:latin typeface="Arial" pitchFamily="34" charset="0"/>
              </a:rPr>
              <a:t>Most?</a:t>
            </a:r>
          </a:p>
          <a:p>
            <a:pPr lvl="1">
              <a:defRPr/>
            </a:pPr>
            <a:endParaRPr lang="en-US" sz="2800" b="1" dirty="0" smtClean="0">
              <a:solidFill>
                <a:srgbClr val="FFFFFF"/>
              </a:solidFill>
              <a:latin typeface="Arial" pitchFamily="34" charset="0"/>
            </a:endParaRPr>
          </a:p>
          <a:p>
            <a:pPr lvl="1">
              <a:defRPr/>
            </a:pPr>
            <a:r>
              <a:rPr lang="en-US" sz="2800" b="1" dirty="0" smtClean="0">
                <a:solidFill>
                  <a:srgbClr val="FFFFFF"/>
                </a:solidFill>
                <a:latin typeface="Arial" pitchFamily="34" charset="0"/>
              </a:rPr>
              <a:t>Least?</a:t>
            </a:r>
          </a:p>
          <a:p>
            <a:pPr>
              <a:defRPr/>
            </a:pPr>
            <a:endParaRPr lang="en-US" sz="2400" b="1" dirty="0" smtClean="0">
              <a:solidFill>
                <a:srgbClr val="FFFFFF"/>
              </a:solidFill>
              <a:latin typeface="Arial" pitchFamily="34" charset="0"/>
            </a:endParaRPr>
          </a:p>
          <a:p>
            <a:pPr>
              <a:defRPr/>
            </a:pPr>
            <a:endParaRPr lang="en-US" sz="2400" b="1" dirty="0" smtClean="0">
              <a:solidFill>
                <a:srgbClr val="FFFFFF"/>
              </a:solidFill>
              <a:latin typeface="Arial" pitchFamily="34" charset="0"/>
            </a:endParaRPr>
          </a:p>
          <a:p>
            <a:pPr>
              <a:defRPr/>
            </a:pPr>
            <a:endParaRPr lang="en-US" dirty="0" smtClean="0"/>
          </a:p>
        </p:txBody>
      </p:sp>
      <p:sp>
        <p:nvSpPr>
          <p:cNvPr id="4" name="Slide Number Placeholder 3"/>
          <p:cNvSpPr>
            <a:spLocks noGrp="1"/>
          </p:cNvSpPr>
          <p:nvPr>
            <p:ph type="sldNum" sz="quarter" idx="12"/>
          </p:nvPr>
        </p:nvSpPr>
        <p:spPr/>
        <p:txBody>
          <a:bodyPr/>
          <a:lstStyle/>
          <a:p>
            <a:pPr>
              <a:defRPr/>
            </a:pPr>
            <a:fld id="{5CF73990-A000-498D-9D4C-1C21B3CA7FA1}" type="slidenum">
              <a:rPr lang="en-US" smtClean="0"/>
              <a:pPr>
                <a:defRPr/>
              </a:pPr>
              <a:t>29</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Value Chain Analysis</a:t>
            </a:r>
          </a:p>
        </p:txBody>
      </p:sp>
      <p:sp>
        <p:nvSpPr>
          <p:cNvPr id="4099" name="Rectangle 3"/>
          <p:cNvSpPr>
            <a:spLocks noGrp="1" noChangeArrowheads="1"/>
          </p:cNvSpPr>
          <p:nvPr>
            <p:ph type="body" idx="1"/>
          </p:nvPr>
        </p:nvSpPr>
        <p:spPr>
          <a:xfrm>
            <a:off x="395288" y="1412875"/>
            <a:ext cx="8302625" cy="4535488"/>
          </a:xfrm>
        </p:spPr>
        <p:txBody>
          <a:bodyPr/>
          <a:lstStyle/>
          <a:p>
            <a:pPr>
              <a:defRPr/>
            </a:pPr>
            <a:endParaRPr lang="en-US" sz="2400" b="1" dirty="0" smtClean="0">
              <a:solidFill>
                <a:srgbClr val="FFFFFF"/>
              </a:solidFill>
              <a:latin typeface="Arial" pitchFamily="34" charset="0"/>
            </a:endParaRPr>
          </a:p>
          <a:p>
            <a:pPr>
              <a:defRPr/>
            </a:pPr>
            <a:r>
              <a:rPr lang="en-US" b="1" dirty="0" smtClean="0">
                <a:solidFill>
                  <a:srgbClr val="FFFFFF"/>
                </a:solidFill>
                <a:latin typeface="Arial" pitchFamily="34" charset="0"/>
              </a:rPr>
              <a:t>What skills and value are </a:t>
            </a:r>
            <a:r>
              <a:rPr lang="en-US" b="1" u="sng" dirty="0" smtClean="0">
                <a:solidFill>
                  <a:srgbClr val="FFFFFF"/>
                </a:solidFill>
                <a:latin typeface="Arial" pitchFamily="34" charset="0"/>
              </a:rPr>
              <a:t>you</a:t>
            </a:r>
            <a:r>
              <a:rPr lang="en-US" b="1" dirty="0" smtClean="0">
                <a:solidFill>
                  <a:srgbClr val="FFFFFF"/>
                </a:solidFill>
                <a:latin typeface="Arial" pitchFamily="34" charset="0"/>
              </a:rPr>
              <a:t> adding to the chain?</a:t>
            </a:r>
          </a:p>
          <a:p>
            <a:pPr lvl="1">
              <a:defRPr/>
            </a:pPr>
            <a:r>
              <a:rPr lang="en-US" b="1" dirty="0" smtClean="0">
                <a:solidFill>
                  <a:srgbClr val="FFFFFF"/>
                </a:solidFill>
                <a:latin typeface="Arial" pitchFamily="34" charset="0"/>
              </a:rPr>
              <a:t>How would you cluster those skills into one or more competences?</a:t>
            </a:r>
          </a:p>
          <a:p>
            <a:pPr lvl="1">
              <a:defRPr/>
            </a:pPr>
            <a:r>
              <a:rPr lang="en-US" b="1" dirty="0" smtClean="0">
                <a:solidFill>
                  <a:srgbClr val="FFFFFF"/>
                </a:solidFill>
                <a:latin typeface="Arial" pitchFamily="34" charset="0"/>
              </a:rPr>
              <a:t>How would you leverage those competencies?</a:t>
            </a:r>
          </a:p>
          <a:p>
            <a:pPr>
              <a:defRPr/>
            </a:pPr>
            <a:endParaRPr lang="en-US" b="1" dirty="0" smtClean="0">
              <a:solidFill>
                <a:srgbClr val="FFFFFF"/>
              </a:solidFill>
              <a:latin typeface="Arial" pitchFamily="34" charset="0"/>
            </a:endParaRPr>
          </a:p>
          <a:p>
            <a:pPr>
              <a:defRPr/>
            </a:pPr>
            <a:r>
              <a:rPr lang="en-US" b="1" dirty="0" smtClean="0">
                <a:solidFill>
                  <a:srgbClr val="FFFFFF"/>
                </a:solidFill>
                <a:latin typeface="Arial" pitchFamily="34" charset="0"/>
              </a:rPr>
              <a:t>Are </a:t>
            </a:r>
            <a:r>
              <a:rPr lang="en-US" b="1" u="sng" dirty="0" smtClean="0">
                <a:solidFill>
                  <a:srgbClr val="FFFFFF"/>
                </a:solidFill>
                <a:latin typeface="Arial" pitchFamily="34" charset="0"/>
              </a:rPr>
              <a:t>your</a:t>
            </a:r>
            <a:r>
              <a:rPr lang="en-US" b="1" dirty="0" smtClean="0">
                <a:solidFill>
                  <a:srgbClr val="FFFFFF"/>
                </a:solidFill>
                <a:latin typeface="Arial" pitchFamily="34" charset="0"/>
              </a:rPr>
              <a:t> core competences “world class”?</a:t>
            </a:r>
          </a:p>
          <a:p>
            <a:pPr lvl="1">
              <a:defRPr/>
            </a:pPr>
            <a:r>
              <a:rPr lang="en-US" b="1" dirty="0" smtClean="0">
                <a:solidFill>
                  <a:srgbClr val="FFFFFF"/>
                </a:solidFill>
                <a:latin typeface="Arial" pitchFamily="34" charset="0"/>
              </a:rPr>
              <a:t>How would you make them world class?</a:t>
            </a:r>
          </a:p>
          <a:p>
            <a:pPr>
              <a:defRPr/>
            </a:pPr>
            <a:endParaRPr lang="en-US" sz="2400" b="1" dirty="0" smtClean="0">
              <a:solidFill>
                <a:srgbClr val="FFFFFF"/>
              </a:solidFill>
              <a:latin typeface="Arial" pitchFamily="34" charset="0"/>
            </a:endParaRPr>
          </a:p>
          <a:p>
            <a:pPr>
              <a:defRPr/>
            </a:pPr>
            <a:endParaRPr lang="en-US" dirty="0" smtClean="0"/>
          </a:p>
        </p:txBody>
      </p:sp>
      <p:sp>
        <p:nvSpPr>
          <p:cNvPr id="4" name="Slide Number Placeholder 3"/>
          <p:cNvSpPr>
            <a:spLocks noGrp="1"/>
          </p:cNvSpPr>
          <p:nvPr>
            <p:ph type="sldNum" sz="quarter" idx="12"/>
          </p:nvPr>
        </p:nvSpPr>
        <p:spPr/>
        <p:txBody>
          <a:bodyPr/>
          <a:lstStyle/>
          <a:p>
            <a:pPr>
              <a:defRPr/>
            </a:pPr>
            <a:fld id="{806F497D-7052-41C7-87B1-9C3FE9654C3E}" type="slidenum">
              <a:rPr lang="en-US" smtClean="0"/>
              <a:pPr>
                <a:defRPr/>
              </a:pPr>
              <a:t>30</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2701D</a:t>
            </a:r>
            <a:endParaRPr lang="en-US"/>
          </a:p>
        </p:txBody>
      </p:sp>
      <p:sp>
        <p:nvSpPr>
          <p:cNvPr id="12292" name="Rectangle 2"/>
          <p:cNvSpPr>
            <a:spLocks noGrp="1" noChangeArrowheads="1"/>
          </p:cNvSpPr>
          <p:nvPr>
            <p:ph type="title"/>
          </p:nvPr>
        </p:nvSpPr>
        <p:spPr/>
        <p:txBody>
          <a:bodyPr/>
          <a:lstStyle/>
          <a:p>
            <a:pPr eaLnBrk="1" hangingPunct="1"/>
            <a:r>
              <a:rPr lang="en-US" sz="4000" b="1" smtClean="0">
                <a:latin typeface="Cambria" pitchFamily="18" charset="0"/>
              </a:rPr>
              <a:t>How Can Firms Increase Profits Through International Expansion?</a:t>
            </a:r>
          </a:p>
        </p:txBody>
      </p:sp>
      <p:sp>
        <p:nvSpPr>
          <p:cNvPr id="12293" name="Rectangle 3"/>
          <p:cNvSpPr>
            <a:spLocks noGrp="1" noChangeArrowheads="1"/>
          </p:cNvSpPr>
          <p:nvPr>
            <p:ph type="body" idx="1"/>
          </p:nvPr>
        </p:nvSpPr>
        <p:spPr/>
        <p:txBody>
          <a:bodyPr/>
          <a:lstStyle/>
          <a:p>
            <a:pPr marL="457200" indent="-457200" eaLnBrk="1" hangingPunct="1">
              <a:lnSpc>
                <a:spcPct val="90000"/>
              </a:lnSpc>
              <a:buNone/>
            </a:pPr>
            <a:r>
              <a:rPr lang="en-US" sz="2400" dirty="0" smtClean="0"/>
              <a:t>International firms can</a:t>
            </a:r>
          </a:p>
          <a:p>
            <a:pPr marL="457200" indent="-457200" eaLnBrk="1" hangingPunct="1">
              <a:lnSpc>
                <a:spcPct val="90000"/>
              </a:lnSpc>
              <a:buFont typeface="Wingdings" pitchFamily="2" charset="2"/>
              <a:buAutoNum type="arabicPeriod"/>
            </a:pPr>
            <a:r>
              <a:rPr lang="en-US" sz="2400" b="1" dirty="0" smtClean="0"/>
              <a:t>Expand their market</a:t>
            </a:r>
            <a:r>
              <a:rPr lang="en-US" sz="2400" dirty="0" smtClean="0"/>
              <a:t> - sell in international markets</a:t>
            </a:r>
          </a:p>
          <a:p>
            <a:pPr marL="457200" indent="-457200" eaLnBrk="1" hangingPunct="1">
              <a:lnSpc>
                <a:spcPct val="90000"/>
              </a:lnSpc>
              <a:buFont typeface="Wingdings" pitchFamily="2" charset="2"/>
              <a:buAutoNum type="arabicPeriod"/>
            </a:pPr>
            <a:r>
              <a:rPr lang="en-US" sz="2400" b="1" dirty="0" smtClean="0"/>
              <a:t>Realize location economies</a:t>
            </a:r>
            <a:r>
              <a:rPr lang="en-US" sz="2400" dirty="0" smtClean="0"/>
              <a:t> - disperse value creation activities to locations where they can be performed most efficiently and effectively</a:t>
            </a:r>
          </a:p>
          <a:p>
            <a:pPr marL="457200" indent="-457200" eaLnBrk="1" hangingPunct="1">
              <a:lnSpc>
                <a:spcPct val="90000"/>
              </a:lnSpc>
              <a:buFont typeface="Wingdings" pitchFamily="2" charset="2"/>
              <a:buAutoNum type="arabicPeriod"/>
            </a:pPr>
            <a:r>
              <a:rPr lang="en-US" sz="2400" b="1" dirty="0" smtClean="0"/>
              <a:t>Realize greater cost economies from experience effects</a:t>
            </a:r>
            <a:r>
              <a:rPr lang="en-US" sz="2400" dirty="0" smtClean="0"/>
              <a:t> -serve an expanded global market from a central location</a:t>
            </a:r>
          </a:p>
          <a:p>
            <a:pPr marL="457200" indent="-457200" eaLnBrk="1" hangingPunct="1">
              <a:lnSpc>
                <a:spcPct val="90000"/>
              </a:lnSpc>
              <a:buFont typeface="Wingdings" pitchFamily="2" charset="2"/>
              <a:buAutoNum type="arabicPeriod"/>
            </a:pPr>
            <a:r>
              <a:rPr lang="en-US" sz="2400" b="1" dirty="0" smtClean="0"/>
              <a:t>Earn a greater return</a:t>
            </a:r>
            <a:r>
              <a:rPr lang="en-US" sz="2400" dirty="0" smtClean="0"/>
              <a:t> - leverage skills developed in foreign operations and transfer them elsewhere in the firm</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p:spPr>
        <p:txBody>
          <a:bodyPr/>
          <a:lstStyle/>
          <a:p>
            <a:r>
              <a:rPr lang="en-US" smtClean="0"/>
              <a:t>BUSI 2701D</a:t>
            </a:r>
            <a:endParaRPr lang="en-US"/>
          </a:p>
        </p:txBody>
      </p:sp>
      <p:sp>
        <p:nvSpPr>
          <p:cNvPr id="13316" name="Rectangle 2"/>
          <p:cNvSpPr>
            <a:spLocks noGrp="1" noChangeArrowheads="1"/>
          </p:cNvSpPr>
          <p:nvPr>
            <p:ph type="title"/>
          </p:nvPr>
        </p:nvSpPr>
        <p:spPr/>
        <p:txBody>
          <a:bodyPr/>
          <a:lstStyle/>
          <a:p>
            <a:pPr eaLnBrk="1" hangingPunct="1"/>
            <a:r>
              <a:rPr lang="en-US" sz="4000" b="1" smtClean="0">
                <a:latin typeface="Cambria" pitchFamily="18" charset="0"/>
              </a:rPr>
              <a:t>How Can Firms Leverage Their Products And Competencies?</a:t>
            </a:r>
          </a:p>
        </p:txBody>
      </p:sp>
      <p:sp>
        <p:nvSpPr>
          <p:cNvPr id="13317" name="Rectangle 3"/>
          <p:cNvSpPr>
            <a:spLocks noGrp="1" noChangeArrowheads="1"/>
          </p:cNvSpPr>
          <p:nvPr>
            <p:ph type="body" idx="1"/>
          </p:nvPr>
        </p:nvSpPr>
        <p:spPr/>
        <p:txBody>
          <a:bodyPr/>
          <a:lstStyle/>
          <a:p>
            <a:pPr eaLnBrk="1" hangingPunct="1"/>
            <a:endParaRPr lang="en-US" sz="2800" dirty="0" smtClean="0"/>
          </a:p>
          <a:p>
            <a:pPr eaLnBrk="1" hangingPunct="1">
              <a:buNone/>
            </a:pPr>
            <a:r>
              <a:rPr lang="en-US" sz="2800" dirty="0" smtClean="0"/>
              <a:t>Firms can increase growth by selling goods or services developed at home in  international markets</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p:spPr>
        <p:txBody>
          <a:bodyPr/>
          <a:lstStyle/>
          <a:p>
            <a:r>
              <a:rPr lang="en-US" smtClean="0"/>
              <a:t>BUSI 2701D</a:t>
            </a:r>
            <a:endParaRPr lang="en-US"/>
          </a:p>
        </p:txBody>
      </p:sp>
      <p:sp>
        <p:nvSpPr>
          <p:cNvPr id="13316" name="Rectangle 2"/>
          <p:cNvSpPr>
            <a:spLocks noGrp="1" noChangeArrowheads="1"/>
          </p:cNvSpPr>
          <p:nvPr>
            <p:ph type="title"/>
          </p:nvPr>
        </p:nvSpPr>
        <p:spPr/>
        <p:txBody>
          <a:bodyPr/>
          <a:lstStyle/>
          <a:p>
            <a:pPr eaLnBrk="1" hangingPunct="1"/>
            <a:r>
              <a:rPr lang="en-US" sz="4000" b="1" smtClean="0">
                <a:latin typeface="Cambria" pitchFamily="18" charset="0"/>
              </a:rPr>
              <a:t>How Can Firms Leverage Their Products And Competencies?</a:t>
            </a:r>
          </a:p>
        </p:txBody>
      </p:sp>
      <p:sp>
        <p:nvSpPr>
          <p:cNvPr id="13317" name="Rectangle 3"/>
          <p:cNvSpPr>
            <a:spLocks noGrp="1" noChangeArrowheads="1"/>
          </p:cNvSpPr>
          <p:nvPr>
            <p:ph type="body" idx="1"/>
          </p:nvPr>
        </p:nvSpPr>
        <p:spPr/>
        <p:txBody>
          <a:bodyPr/>
          <a:lstStyle/>
          <a:p>
            <a:pPr eaLnBrk="1" hangingPunct="1">
              <a:buNone/>
            </a:pPr>
            <a:r>
              <a:rPr lang="en-US" sz="2800" dirty="0" smtClean="0"/>
              <a:t>The success of firms that expand internationally depends on </a:t>
            </a:r>
          </a:p>
          <a:p>
            <a:pPr lvl="1" eaLnBrk="1" hangingPunct="1"/>
            <a:endParaRPr lang="en-US" sz="2400" dirty="0" smtClean="0"/>
          </a:p>
          <a:p>
            <a:pPr lvl="1" eaLnBrk="1" hangingPunct="1"/>
            <a:r>
              <a:rPr lang="en-US" sz="2400" dirty="0" smtClean="0"/>
              <a:t>the goods or services they sell</a:t>
            </a:r>
          </a:p>
          <a:p>
            <a:pPr lvl="1" eaLnBrk="1" hangingPunct="1"/>
            <a:endParaRPr lang="en-US" sz="2400" dirty="0" smtClean="0"/>
          </a:p>
          <a:p>
            <a:pPr lvl="1" eaLnBrk="1" hangingPunct="1"/>
            <a:r>
              <a:rPr lang="en-US" sz="2400" dirty="0" smtClean="0"/>
              <a:t>their </a:t>
            </a:r>
            <a:r>
              <a:rPr lang="en-US" sz="2400" b="1" dirty="0" smtClean="0"/>
              <a:t>core competencies - </a:t>
            </a:r>
            <a:r>
              <a:rPr lang="en-US" sz="2400" dirty="0" smtClean="0"/>
              <a:t>skills within the firm that competitors cannot easily match or imitate</a:t>
            </a:r>
          </a:p>
          <a:p>
            <a:pPr lvl="2" eaLnBrk="1" hangingPunct="1"/>
            <a:endParaRPr lang="en-US" sz="20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Core Competencies</a:t>
            </a:r>
          </a:p>
        </p:txBody>
      </p:sp>
      <p:sp>
        <p:nvSpPr>
          <p:cNvPr id="4099" name="Rectangle 3"/>
          <p:cNvSpPr>
            <a:spLocks noGrp="1" noChangeArrowheads="1"/>
          </p:cNvSpPr>
          <p:nvPr>
            <p:ph type="body" idx="1"/>
          </p:nvPr>
        </p:nvSpPr>
        <p:spPr>
          <a:xfrm>
            <a:off x="395288" y="1412875"/>
            <a:ext cx="8302625" cy="4535488"/>
          </a:xfrm>
        </p:spPr>
        <p:txBody>
          <a:bodyPr/>
          <a:lstStyle/>
          <a:p>
            <a:pPr>
              <a:defRPr/>
            </a:pPr>
            <a:r>
              <a:rPr lang="en-US" dirty="0" smtClean="0"/>
              <a:t>Gestalt Principal – The whole is greater than the sum of the parts.</a:t>
            </a:r>
          </a:p>
          <a:p>
            <a:pPr>
              <a:defRPr/>
            </a:pPr>
            <a:endParaRPr lang="en-US" dirty="0" smtClean="0"/>
          </a:p>
          <a:p>
            <a:pPr>
              <a:defRPr/>
            </a:pPr>
            <a:r>
              <a:rPr lang="en-US" dirty="0" smtClean="0"/>
              <a:t>A core competence is a harmonization of skills that provide competitive advantage in several products and/or markets </a:t>
            </a:r>
          </a:p>
          <a:p>
            <a:pPr>
              <a:defRPr/>
            </a:pPr>
            <a:endParaRPr lang="en-US" dirty="0" smtClean="0"/>
          </a:p>
          <a:p>
            <a:pPr>
              <a:defRPr/>
            </a:pPr>
            <a:r>
              <a:rPr lang="en-US" dirty="0" smtClean="0"/>
              <a:t>Identifying core competencies is identifying these </a:t>
            </a:r>
            <a:r>
              <a:rPr lang="en-US" u="sng" dirty="0" smtClean="0"/>
              <a:t>gestalt wholes</a:t>
            </a:r>
            <a:r>
              <a:rPr lang="en-US" dirty="0" smtClean="0"/>
              <a:t> which form from the various skills present in the firm</a:t>
            </a:r>
          </a:p>
          <a:p>
            <a:pPr>
              <a:defRPr/>
            </a:pPr>
            <a:endParaRPr lang="en-US" dirty="0" smtClean="0"/>
          </a:p>
        </p:txBody>
      </p:sp>
      <p:sp>
        <p:nvSpPr>
          <p:cNvPr id="4" name="Slide Number Placeholder 3"/>
          <p:cNvSpPr>
            <a:spLocks noGrp="1"/>
          </p:cNvSpPr>
          <p:nvPr>
            <p:ph type="sldNum" sz="quarter" idx="12"/>
          </p:nvPr>
        </p:nvSpPr>
        <p:spPr/>
        <p:txBody>
          <a:bodyPr/>
          <a:lstStyle/>
          <a:p>
            <a:pPr>
              <a:defRPr/>
            </a:pPr>
            <a:fld id="{14BBD23C-47BE-4633-AA71-6ECDED74280F}" type="slidenum">
              <a:rPr lang="en-US" smtClean="0"/>
              <a:pPr>
                <a:defRPr/>
              </a:pPr>
              <a:t>34</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Core Competencies</a:t>
            </a:r>
          </a:p>
        </p:txBody>
      </p:sp>
      <p:sp>
        <p:nvSpPr>
          <p:cNvPr id="4099" name="Rectangle 3"/>
          <p:cNvSpPr>
            <a:spLocks noGrp="1" noChangeArrowheads="1"/>
          </p:cNvSpPr>
          <p:nvPr>
            <p:ph type="body" idx="1"/>
          </p:nvPr>
        </p:nvSpPr>
        <p:spPr>
          <a:xfrm>
            <a:off x="395288" y="1412875"/>
            <a:ext cx="8302625" cy="4535488"/>
          </a:xfrm>
        </p:spPr>
        <p:txBody>
          <a:bodyPr/>
          <a:lstStyle/>
          <a:p>
            <a:pPr>
              <a:defRPr/>
            </a:pPr>
            <a:r>
              <a:rPr lang="en-US" dirty="0" smtClean="0"/>
              <a:t>The parts tend to be things like:</a:t>
            </a:r>
          </a:p>
          <a:p>
            <a:pPr lvl="1">
              <a:defRPr/>
            </a:pPr>
            <a:endParaRPr lang="en-US" dirty="0" smtClean="0"/>
          </a:p>
          <a:p>
            <a:pPr lvl="1">
              <a:defRPr/>
            </a:pPr>
            <a:r>
              <a:rPr lang="en-US" dirty="0" smtClean="0"/>
              <a:t>Expertise in particular technologies</a:t>
            </a:r>
          </a:p>
          <a:p>
            <a:pPr lvl="1">
              <a:defRPr/>
            </a:pPr>
            <a:endParaRPr lang="en-US" dirty="0" smtClean="0"/>
          </a:p>
          <a:p>
            <a:pPr lvl="1">
              <a:defRPr/>
            </a:pPr>
            <a:r>
              <a:rPr lang="en-US" dirty="0" smtClean="0"/>
              <a:t>Research and development skills</a:t>
            </a:r>
          </a:p>
          <a:p>
            <a:pPr lvl="1">
              <a:defRPr/>
            </a:pPr>
            <a:endParaRPr lang="en-US" dirty="0" smtClean="0"/>
          </a:p>
          <a:p>
            <a:pPr lvl="1">
              <a:defRPr/>
            </a:pPr>
            <a:r>
              <a:rPr lang="en-US" dirty="0" smtClean="0"/>
              <a:t>Quality skills</a:t>
            </a:r>
          </a:p>
          <a:p>
            <a:pPr lvl="1">
              <a:defRPr/>
            </a:pPr>
            <a:endParaRPr lang="en-US" dirty="0" smtClean="0"/>
          </a:p>
          <a:p>
            <a:pPr lvl="1">
              <a:defRPr/>
            </a:pPr>
            <a:r>
              <a:rPr lang="en-US" dirty="0" smtClean="0"/>
              <a:t>Marketing skills</a:t>
            </a:r>
          </a:p>
          <a:p>
            <a:pPr lvl="1">
              <a:defRPr/>
            </a:pPr>
            <a:endParaRPr lang="en-US" dirty="0" smtClean="0"/>
          </a:p>
          <a:p>
            <a:pPr lvl="1">
              <a:defRPr/>
            </a:pPr>
            <a:endParaRPr lang="en-US" dirty="0" smtClean="0"/>
          </a:p>
          <a:p>
            <a:pPr lvl="1">
              <a:defRPr/>
            </a:pPr>
            <a:endParaRPr lang="en-US" dirty="0" smtClean="0"/>
          </a:p>
        </p:txBody>
      </p:sp>
      <p:sp>
        <p:nvSpPr>
          <p:cNvPr id="4" name="Slide Number Placeholder 3"/>
          <p:cNvSpPr>
            <a:spLocks noGrp="1"/>
          </p:cNvSpPr>
          <p:nvPr>
            <p:ph type="sldNum" sz="quarter" idx="12"/>
          </p:nvPr>
        </p:nvSpPr>
        <p:spPr/>
        <p:txBody>
          <a:bodyPr/>
          <a:lstStyle/>
          <a:p>
            <a:pPr>
              <a:defRPr/>
            </a:pPr>
            <a:fld id="{5396E639-FEEE-4D06-90FF-702369294FFC}" type="slidenum">
              <a:rPr lang="en-US" smtClean="0"/>
              <a:pPr>
                <a:defRPr/>
              </a:pPr>
              <a:t>35</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Core Competency – </a:t>
            </a:r>
            <a:br>
              <a:rPr lang="en-US" sz="4000" b="1" dirty="0" smtClean="0"/>
            </a:br>
            <a:r>
              <a:rPr lang="en-US" sz="4000" b="1" dirty="0" smtClean="0"/>
              <a:t>The Sum of the Parts</a:t>
            </a:r>
          </a:p>
        </p:txBody>
      </p:sp>
      <p:sp>
        <p:nvSpPr>
          <p:cNvPr id="4099" name="Rectangle 3"/>
          <p:cNvSpPr>
            <a:spLocks noGrp="1" noChangeArrowheads="1"/>
          </p:cNvSpPr>
          <p:nvPr>
            <p:ph type="body" idx="1"/>
          </p:nvPr>
        </p:nvSpPr>
        <p:spPr>
          <a:xfrm>
            <a:off x="395288" y="1412875"/>
            <a:ext cx="8302625" cy="4535488"/>
          </a:xfrm>
        </p:spPr>
        <p:txBody>
          <a:bodyPr/>
          <a:lstStyle/>
          <a:p>
            <a:pPr>
              <a:defRPr/>
            </a:pPr>
            <a:endParaRPr lang="en-US" dirty="0" smtClean="0"/>
          </a:p>
          <a:p>
            <a:pPr lvl="1">
              <a:defRPr/>
            </a:pPr>
            <a:endParaRPr lang="en-US" dirty="0" smtClean="0"/>
          </a:p>
          <a:p>
            <a:pPr lvl="1">
              <a:defRPr/>
            </a:pPr>
            <a:endParaRPr lang="en-US" dirty="0" smtClean="0"/>
          </a:p>
        </p:txBody>
      </p:sp>
      <p:sp>
        <p:nvSpPr>
          <p:cNvPr id="4" name="Slide Number Placeholder 3"/>
          <p:cNvSpPr>
            <a:spLocks noGrp="1"/>
          </p:cNvSpPr>
          <p:nvPr>
            <p:ph type="sldNum" sz="quarter" idx="12"/>
          </p:nvPr>
        </p:nvSpPr>
        <p:spPr/>
        <p:txBody>
          <a:bodyPr/>
          <a:lstStyle/>
          <a:p>
            <a:pPr>
              <a:defRPr/>
            </a:pPr>
            <a:fld id="{D3891AA6-E255-4354-AC7B-E411201F1880}" type="slidenum">
              <a:rPr lang="en-US" smtClean="0"/>
              <a:pPr>
                <a:defRPr/>
              </a:pPr>
              <a:t>36</a:t>
            </a:fld>
            <a:endParaRPr lang="en-US" dirty="0"/>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grpSp>
        <p:nvGrpSpPr>
          <p:cNvPr id="2" name="Group 17"/>
          <p:cNvGrpSpPr>
            <a:grpSpLocks/>
          </p:cNvGrpSpPr>
          <p:nvPr/>
        </p:nvGrpSpPr>
        <p:grpSpPr bwMode="auto">
          <a:xfrm>
            <a:off x="3382963" y="5551488"/>
            <a:ext cx="2252662" cy="2254250"/>
            <a:chOff x="3382497" y="5551867"/>
            <a:chExt cx="2253341" cy="2253341"/>
          </a:xfrm>
        </p:grpSpPr>
        <p:sp>
          <p:nvSpPr>
            <p:cNvPr id="21520" name="Right Triangle 10"/>
            <p:cNvSpPr>
              <a:spLocks noChangeArrowheads="1"/>
            </p:cNvSpPr>
            <p:nvPr/>
          </p:nvSpPr>
          <p:spPr bwMode="auto">
            <a:xfrm rot="8100000">
              <a:off x="3382497" y="5551867"/>
              <a:ext cx="2253341" cy="2253341"/>
            </a:xfrm>
            <a:prstGeom prst="rtTriangle">
              <a:avLst/>
            </a:prstGeom>
            <a:solidFill>
              <a:schemeClr val="accent1"/>
            </a:solidFill>
            <a:ln w="9525" algn="ctr">
              <a:solidFill>
                <a:schemeClr val="tx1"/>
              </a:solidFill>
              <a:round/>
              <a:headEnd/>
              <a:tailEnd/>
            </a:ln>
          </p:spPr>
          <p:txBody>
            <a:bodyPr/>
            <a:lstStyle/>
            <a:p>
              <a:endParaRPr lang="en-CA" sz="1200"/>
            </a:p>
          </p:txBody>
        </p:sp>
        <p:sp>
          <p:nvSpPr>
            <p:cNvPr id="21521" name="TextBox 16"/>
            <p:cNvSpPr txBox="1">
              <a:spLocks noChangeArrowheads="1"/>
            </p:cNvSpPr>
            <p:nvPr/>
          </p:nvSpPr>
          <p:spPr bwMode="auto">
            <a:xfrm>
              <a:off x="3779912" y="5877272"/>
              <a:ext cx="1331775" cy="646331"/>
            </a:xfrm>
            <a:prstGeom prst="rect">
              <a:avLst/>
            </a:prstGeom>
            <a:noFill/>
            <a:ln w="9525">
              <a:noFill/>
              <a:miter lim="800000"/>
              <a:headEnd/>
              <a:tailEnd/>
            </a:ln>
          </p:spPr>
          <p:txBody>
            <a:bodyPr wrap="none">
              <a:spAutoFit/>
            </a:bodyPr>
            <a:lstStyle/>
            <a:p>
              <a:r>
                <a:rPr lang="en-US"/>
                <a:t>Marketing</a:t>
              </a:r>
            </a:p>
            <a:p>
              <a:r>
                <a:rPr lang="en-US"/>
                <a:t>skills</a:t>
              </a:r>
              <a:endParaRPr lang="en-CA"/>
            </a:p>
          </p:txBody>
        </p:sp>
      </p:grpSp>
      <p:grpSp>
        <p:nvGrpSpPr>
          <p:cNvPr id="3" name="Group 23"/>
          <p:cNvGrpSpPr>
            <a:grpSpLocks/>
          </p:cNvGrpSpPr>
          <p:nvPr/>
        </p:nvGrpSpPr>
        <p:grpSpPr bwMode="auto">
          <a:xfrm>
            <a:off x="-865188" y="2600325"/>
            <a:ext cx="2252663" cy="2252663"/>
            <a:chOff x="-865973" y="2599538"/>
            <a:chExt cx="2253341" cy="2253341"/>
          </a:xfrm>
        </p:grpSpPr>
        <p:sp>
          <p:nvSpPr>
            <p:cNvPr id="21518" name="Right Triangle 13"/>
            <p:cNvSpPr>
              <a:spLocks noChangeArrowheads="1"/>
            </p:cNvSpPr>
            <p:nvPr/>
          </p:nvSpPr>
          <p:spPr bwMode="auto">
            <a:xfrm rot="-8100000">
              <a:off x="-865973" y="2599538"/>
              <a:ext cx="2253341" cy="2253341"/>
            </a:xfrm>
            <a:prstGeom prst="rtTriangle">
              <a:avLst/>
            </a:prstGeom>
            <a:solidFill>
              <a:schemeClr val="accent1"/>
            </a:solidFill>
            <a:ln w="9525" algn="ctr">
              <a:solidFill>
                <a:schemeClr val="tx1"/>
              </a:solidFill>
              <a:round/>
              <a:headEnd/>
              <a:tailEnd/>
            </a:ln>
          </p:spPr>
          <p:txBody>
            <a:bodyPr/>
            <a:lstStyle/>
            <a:p>
              <a:endParaRPr lang="en-US" sz="1200"/>
            </a:p>
            <a:p>
              <a:endParaRPr lang="en-CA" sz="1200"/>
            </a:p>
          </p:txBody>
        </p:sp>
        <p:sp>
          <p:nvSpPr>
            <p:cNvPr id="21519" name="TextBox 14"/>
            <p:cNvSpPr txBox="1">
              <a:spLocks noChangeArrowheads="1"/>
            </p:cNvSpPr>
            <p:nvPr/>
          </p:nvSpPr>
          <p:spPr bwMode="auto">
            <a:xfrm>
              <a:off x="251520" y="3573016"/>
              <a:ext cx="1004249" cy="646331"/>
            </a:xfrm>
            <a:prstGeom prst="rect">
              <a:avLst/>
            </a:prstGeom>
            <a:noFill/>
            <a:ln w="9525">
              <a:noFill/>
              <a:miter lim="800000"/>
              <a:headEnd/>
              <a:tailEnd/>
            </a:ln>
          </p:spPr>
          <p:txBody>
            <a:bodyPr wrap="none">
              <a:spAutoFit/>
            </a:bodyPr>
            <a:lstStyle/>
            <a:p>
              <a:r>
                <a:rPr lang="en-US"/>
                <a:t>Quality</a:t>
              </a:r>
            </a:p>
            <a:p>
              <a:r>
                <a:rPr lang="en-US"/>
                <a:t>skills</a:t>
              </a:r>
              <a:endParaRPr lang="en-CA"/>
            </a:p>
          </p:txBody>
        </p:sp>
      </p:grpSp>
      <p:grpSp>
        <p:nvGrpSpPr>
          <p:cNvPr id="6" name="Group 24"/>
          <p:cNvGrpSpPr>
            <a:grpSpLocks/>
          </p:cNvGrpSpPr>
          <p:nvPr/>
        </p:nvGrpSpPr>
        <p:grpSpPr bwMode="auto">
          <a:xfrm>
            <a:off x="7702550" y="2600325"/>
            <a:ext cx="2254250" cy="2252663"/>
            <a:chOff x="7702979" y="2599537"/>
            <a:chExt cx="2253341" cy="2253341"/>
          </a:xfrm>
        </p:grpSpPr>
        <p:sp>
          <p:nvSpPr>
            <p:cNvPr id="21516" name="Right Triangle 11"/>
            <p:cNvSpPr>
              <a:spLocks noChangeArrowheads="1"/>
            </p:cNvSpPr>
            <p:nvPr/>
          </p:nvSpPr>
          <p:spPr bwMode="auto">
            <a:xfrm rot="2700000">
              <a:off x="7702979" y="2599537"/>
              <a:ext cx="2253341" cy="2253341"/>
            </a:xfrm>
            <a:prstGeom prst="rtTriangle">
              <a:avLst/>
            </a:prstGeom>
            <a:solidFill>
              <a:schemeClr val="accent1"/>
            </a:solidFill>
            <a:ln w="9525" algn="ctr">
              <a:solidFill>
                <a:schemeClr val="tx1"/>
              </a:solidFill>
              <a:round/>
              <a:headEnd/>
              <a:tailEnd/>
            </a:ln>
          </p:spPr>
          <p:txBody>
            <a:bodyPr/>
            <a:lstStyle/>
            <a:p>
              <a:endParaRPr lang="en-CA" sz="1200"/>
            </a:p>
          </p:txBody>
        </p:sp>
        <p:sp>
          <p:nvSpPr>
            <p:cNvPr id="21517" name="TextBox 18"/>
            <p:cNvSpPr txBox="1">
              <a:spLocks noChangeArrowheads="1"/>
            </p:cNvSpPr>
            <p:nvPr/>
          </p:nvSpPr>
          <p:spPr bwMode="auto">
            <a:xfrm>
              <a:off x="7812360" y="3573016"/>
              <a:ext cx="753732" cy="923330"/>
            </a:xfrm>
            <a:prstGeom prst="rect">
              <a:avLst/>
            </a:prstGeom>
            <a:noFill/>
            <a:ln w="9525">
              <a:noFill/>
              <a:miter lim="800000"/>
              <a:headEnd/>
              <a:tailEnd/>
            </a:ln>
          </p:spPr>
          <p:txBody>
            <a:bodyPr wrap="none">
              <a:spAutoFit/>
            </a:bodyPr>
            <a:lstStyle/>
            <a:p>
              <a:r>
                <a:rPr lang="en-US"/>
                <a:t>R&amp;D</a:t>
              </a:r>
            </a:p>
            <a:p>
              <a:r>
                <a:rPr lang="en-US"/>
                <a:t>skills</a:t>
              </a:r>
            </a:p>
            <a:p>
              <a:endParaRPr lang="en-CA"/>
            </a:p>
          </p:txBody>
        </p:sp>
      </p:grpSp>
      <p:grpSp>
        <p:nvGrpSpPr>
          <p:cNvPr id="7" name="Group 22"/>
          <p:cNvGrpSpPr>
            <a:grpSpLocks/>
          </p:cNvGrpSpPr>
          <p:nvPr/>
        </p:nvGrpSpPr>
        <p:grpSpPr bwMode="auto">
          <a:xfrm>
            <a:off x="3382963" y="466725"/>
            <a:ext cx="2252662" cy="2252663"/>
            <a:chOff x="3382498" y="466681"/>
            <a:chExt cx="2253341" cy="2253341"/>
          </a:xfrm>
        </p:grpSpPr>
        <p:sp>
          <p:nvSpPr>
            <p:cNvPr id="21514" name="Right Triangle 12"/>
            <p:cNvSpPr>
              <a:spLocks noChangeArrowheads="1"/>
            </p:cNvSpPr>
            <p:nvPr/>
          </p:nvSpPr>
          <p:spPr bwMode="auto">
            <a:xfrm rot="-2700000">
              <a:off x="3382498" y="466681"/>
              <a:ext cx="2253341" cy="2253341"/>
            </a:xfrm>
            <a:prstGeom prst="rtTriangle">
              <a:avLst/>
            </a:prstGeom>
            <a:solidFill>
              <a:schemeClr val="accent1"/>
            </a:solidFill>
            <a:ln w="9525" algn="ctr">
              <a:solidFill>
                <a:schemeClr val="tx1"/>
              </a:solidFill>
              <a:round/>
              <a:headEnd/>
              <a:tailEnd/>
            </a:ln>
          </p:spPr>
          <p:txBody>
            <a:bodyPr/>
            <a:lstStyle/>
            <a:p>
              <a:endParaRPr lang="en-CA" sz="1200"/>
            </a:p>
          </p:txBody>
        </p:sp>
        <p:sp>
          <p:nvSpPr>
            <p:cNvPr id="21515" name="TextBox 21"/>
            <p:cNvSpPr txBox="1">
              <a:spLocks noChangeArrowheads="1"/>
            </p:cNvSpPr>
            <p:nvPr/>
          </p:nvSpPr>
          <p:spPr bwMode="auto">
            <a:xfrm>
              <a:off x="3707904" y="1772816"/>
              <a:ext cx="1475917" cy="646331"/>
            </a:xfrm>
            <a:prstGeom prst="rect">
              <a:avLst/>
            </a:prstGeom>
            <a:noFill/>
            <a:ln w="9525">
              <a:noFill/>
              <a:miter lim="800000"/>
              <a:headEnd/>
              <a:tailEnd/>
            </a:ln>
          </p:spPr>
          <p:txBody>
            <a:bodyPr wrap="none">
              <a:spAutoFit/>
            </a:bodyPr>
            <a:lstStyle/>
            <a:p>
              <a:r>
                <a:rPr lang="en-US"/>
                <a:t>Technology</a:t>
              </a:r>
            </a:p>
            <a:p>
              <a:r>
                <a:rPr lang="en-US"/>
                <a:t> expertise</a:t>
              </a:r>
              <a:endParaRPr lang="en-CA"/>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086 -1.14709E-6 L -0.00087 0.07886 " pathEditMode="fixed" rAng="0" ptsTypes="AA">
                                      <p:cBhvr>
                                        <p:cTn id="6" dur="500" fill="hold"/>
                                        <p:tgtEl>
                                          <p:spTgt spid="7"/>
                                        </p:tgtEl>
                                        <p:attrNameLst>
                                          <p:attrName>ppt_x</p:attrName>
                                          <p:attrName>ppt_y</p:attrName>
                                        </p:attrNameLst>
                                      </p:cBhvr>
                                      <p:rCtr x="-1" y="39"/>
                                    </p:animMotion>
                                  </p:childTnLst>
                                </p:cTn>
                              </p:par>
                            </p:childTnLst>
                          </p:cTn>
                        </p:par>
                        <p:par>
                          <p:cTn id="7" fill="hold">
                            <p:stCondLst>
                              <p:cond delay="500"/>
                            </p:stCondLst>
                            <p:childTnLst>
                              <p:par>
                                <p:cTn id="8" presetID="35" presetClass="path" presetSubtype="0" accel="50000" decel="50000" fill="hold" nodeType="afterEffect">
                                  <p:stCondLst>
                                    <p:cond delay="0"/>
                                  </p:stCondLst>
                                  <p:childTnLst>
                                    <p:animMotion origin="layout" path="M 4.72222E-6 -4.45883E-6 L -0.29827 -0.00138 " pathEditMode="fixed" rAng="0" ptsTypes="AA">
                                      <p:cBhvr>
                                        <p:cTn id="9" dur="500" fill="hold"/>
                                        <p:tgtEl>
                                          <p:spTgt spid="6"/>
                                        </p:tgtEl>
                                        <p:attrNameLst>
                                          <p:attrName>ppt_x</p:attrName>
                                          <p:attrName>ppt_y</p:attrName>
                                        </p:attrNameLst>
                                      </p:cBhvr>
                                      <p:rCtr x="-149" y="-1"/>
                                    </p:animMotion>
                                  </p:childTnLst>
                                </p:cTn>
                              </p:par>
                            </p:childTnLst>
                          </p:cTn>
                        </p:par>
                        <p:par>
                          <p:cTn id="10" fill="hold">
                            <p:stCondLst>
                              <p:cond delay="1000"/>
                            </p:stCondLst>
                            <p:childTnLst>
                              <p:par>
                                <p:cTn id="11" presetID="63" presetClass="path" presetSubtype="0" accel="50000" decel="50000" fill="hold" nodeType="afterEffect">
                                  <p:stCondLst>
                                    <p:cond delay="0"/>
                                  </p:stCondLst>
                                  <p:childTnLst>
                                    <p:animMotion origin="layout" path="M 4.72222E-6 -4.45883E-6 L 0.28958 -0.00138 " pathEditMode="fixed" rAng="0" ptsTypes="AA">
                                      <p:cBhvr>
                                        <p:cTn id="12" dur="500" fill="hold"/>
                                        <p:tgtEl>
                                          <p:spTgt spid="3"/>
                                        </p:tgtEl>
                                        <p:attrNameLst>
                                          <p:attrName>ppt_x</p:attrName>
                                          <p:attrName>ppt_y</p:attrName>
                                        </p:attrNameLst>
                                      </p:cBhvr>
                                      <p:rCtr x="145" y="-1"/>
                                    </p:animMotion>
                                  </p:childTnLst>
                                </p:cTn>
                              </p:par>
                            </p:childTnLst>
                          </p:cTn>
                        </p:par>
                        <p:par>
                          <p:cTn id="13" fill="hold">
                            <p:stCondLst>
                              <p:cond delay="1500"/>
                            </p:stCondLst>
                            <p:childTnLst>
                              <p:par>
                                <p:cTn id="14" presetID="64" presetClass="path" presetSubtype="0" accel="50000" decel="50000" fill="hold" nodeType="afterEffect">
                                  <p:stCondLst>
                                    <p:cond delay="0"/>
                                  </p:stCondLst>
                                  <p:childTnLst>
                                    <p:animMotion origin="layout" path="M 4.44444E-6 -1.72063E-6 L -0.00087 -0.20074 " pathEditMode="fixed" rAng="0" ptsTypes="AA">
                                      <p:cBhvr>
                                        <p:cTn id="15" dur="500" fill="hold"/>
                                        <p:tgtEl>
                                          <p:spTgt spid="2"/>
                                        </p:tgtEl>
                                        <p:attrNameLst>
                                          <p:attrName>ppt_x</p:attrName>
                                          <p:attrName>ppt_y</p:attrName>
                                        </p:attrNameLst>
                                      </p:cBhvr>
                                      <p:rCtr x="-1" y="-1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Core Competencies</a:t>
            </a:r>
          </a:p>
        </p:txBody>
      </p:sp>
      <p:sp>
        <p:nvSpPr>
          <p:cNvPr id="4099" name="Rectangle 3"/>
          <p:cNvSpPr>
            <a:spLocks noGrp="1" noChangeArrowheads="1"/>
          </p:cNvSpPr>
          <p:nvPr>
            <p:ph type="body" idx="1"/>
          </p:nvPr>
        </p:nvSpPr>
        <p:spPr>
          <a:xfrm>
            <a:off x="395288" y="1412875"/>
            <a:ext cx="8302625" cy="4535488"/>
          </a:xfrm>
        </p:spPr>
        <p:txBody>
          <a:bodyPr/>
          <a:lstStyle/>
          <a:p>
            <a:pPr>
              <a:defRPr/>
            </a:pPr>
            <a:r>
              <a:rPr lang="en-US" dirty="0" smtClean="0"/>
              <a:t>The parts are brought together by:</a:t>
            </a:r>
          </a:p>
          <a:p>
            <a:pPr lvl="1">
              <a:defRPr/>
            </a:pPr>
            <a:endParaRPr lang="en-US" dirty="0" smtClean="0"/>
          </a:p>
          <a:p>
            <a:pPr lvl="1">
              <a:defRPr/>
            </a:pPr>
            <a:r>
              <a:rPr lang="en-US" dirty="0" smtClean="0"/>
              <a:t>Communication</a:t>
            </a:r>
          </a:p>
          <a:p>
            <a:pPr lvl="1">
              <a:defRPr/>
            </a:pPr>
            <a:endParaRPr lang="en-US" dirty="0" smtClean="0"/>
          </a:p>
          <a:p>
            <a:pPr lvl="1">
              <a:defRPr/>
            </a:pPr>
            <a:r>
              <a:rPr lang="en-US" dirty="0" smtClean="0"/>
              <a:t>Collaboration across departmental boundaries</a:t>
            </a:r>
          </a:p>
          <a:p>
            <a:pPr lvl="1">
              <a:defRPr/>
            </a:pPr>
            <a:endParaRPr lang="en-US" dirty="0" smtClean="0"/>
          </a:p>
          <a:p>
            <a:pPr lvl="1">
              <a:defRPr/>
            </a:pPr>
            <a:r>
              <a:rPr lang="en-US" dirty="0" smtClean="0"/>
              <a:t>Commitment at various levels</a:t>
            </a:r>
          </a:p>
          <a:p>
            <a:pPr lvl="1">
              <a:defRPr/>
            </a:pPr>
            <a:endParaRPr lang="en-US" dirty="0" smtClean="0"/>
          </a:p>
          <a:p>
            <a:pPr lvl="1">
              <a:defRPr/>
            </a:pPr>
            <a:endParaRPr lang="en-US" dirty="0" smtClean="0"/>
          </a:p>
          <a:p>
            <a:pPr lvl="1">
              <a:defRPr/>
            </a:pPr>
            <a:endParaRPr lang="en-US" dirty="0" smtClean="0"/>
          </a:p>
          <a:p>
            <a:pPr lvl="1">
              <a:defRPr/>
            </a:pPr>
            <a:endParaRPr lang="en-US" dirty="0" smtClean="0"/>
          </a:p>
          <a:p>
            <a:pPr lvl="1">
              <a:defRPr/>
            </a:pPr>
            <a:endParaRPr lang="en-US" dirty="0" smtClean="0"/>
          </a:p>
        </p:txBody>
      </p:sp>
      <p:sp>
        <p:nvSpPr>
          <p:cNvPr id="4" name="Slide Number Placeholder 3"/>
          <p:cNvSpPr>
            <a:spLocks noGrp="1"/>
          </p:cNvSpPr>
          <p:nvPr>
            <p:ph type="sldNum" sz="quarter" idx="12"/>
          </p:nvPr>
        </p:nvSpPr>
        <p:spPr/>
        <p:txBody>
          <a:bodyPr/>
          <a:lstStyle/>
          <a:p>
            <a:pPr>
              <a:defRPr/>
            </a:pPr>
            <a:fld id="{BCF04535-BB7E-4395-BF56-6425D57C62C9}" type="slidenum">
              <a:rPr lang="en-US" smtClean="0"/>
              <a:pPr>
                <a:defRPr/>
              </a:pPr>
              <a:t>37</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Identifying Core Competencies</a:t>
            </a:r>
          </a:p>
        </p:txBody>
      </p:sp>
      <p:sp>
        <p:nvSpPr>
          <p:cNvPr id="4099" name="Rectangle 3"/>
          <p:cNvSpPr>
            <a:spLocks noGrp="1" noChangeArrowheads="1"/>
          </p:cNvSpPr>
          <p:nvPr>
            <p:ph type="body" idx="1"/>
          </p:nvPr>
        </p:nvSpPr>
        <p:spPr>
          <a:xfrm>
            <a:off x="395288" y="1412875"/>
            <a:ext cx="8302625" cy="4535488"/>
          </a:xfrm>
        </p:spPr>
        <p:txBody>
          <a:bodyPr/>
          <a:lstStyle/>
          <a:p>
            <a:pPr>
              <a:buFont typeface="Wingdings" pitchFamily="2" charset="2"/>
              <a:buNone/>
              <a:defRPr/>
            </a:pPr>
            <a:r>
              <a:rPr lang="en-US" dirty="0" smtClean="0"/>
              <a:t>Core competencies:</a:t>
            </a:r>
          </a:p>
          <a:p>
            <a:pPr lvl="1">
              <a:defRPr/>
            </a:pPr>
            <a:endParaRPr lang="en-US" dirty="0" smtClean="0"/>
          </a:p>
          <a:p>
            <a:pPr lvl="1">
              <a:defRPr/>
            </a:pPr>
            <a:r>
              <a:rPr lang="en-US" dirty="0" smtClean="0"/>
              <a:t>Difficult to imitate</a:t>
            </a:r>
          </a:p>
          <a:p>
            <a:pPr lvl="1">
              <a:defRPr/>
            </a:pPr>
            <a:endParaRPr lang="en-US" dirty="0" smtClean="0"/>
          </a:p>
          <a:p>
            <a:pPr lvl="1">
              <a:defRPr/>
            </a:pPr>
            <a:r>
              <a:rPr lang="en-US" dirty="0" smtClean="0"/>
              <a:t>Provides significant perceived benefit to customers</a:t>
            </a:r>
          </a:p>
          <a:p>
            <a:pPr lvl="1">
              <a:defRPr/>
            </a:pPr>
            <a:endParaRPr lang="en-US" dirty="0" smtClean="0"/>
          </a:p>
          <a:p>
            <a:pPr lvl="1">
              <a:defRPr/>
            </a:pPr>
            <a:r>
              <a:rPr lang="en-US" dirty="0" smtClean="0"/>
              <a:t>Can be leveraged into a multitude of new products and markets</a:t>
            </a:r>
          </a:p>
          <a:p>
            <a:pPr lvl="1">
              <a:defRPr/>
            </a:pPr>
            <a:endParaRPr lang="en-US" dirty="0" smtClean="0"/>
          </a:p>
          <a:p>
            <a:pPr lvl="1">
              <a:defRPr/>
            </a:pPr>
            <a:endParaRPr lang="en-US" dirty="0" smtClean="0"/>
          </a:p>
          <a:p>
            <a:pPr>
              <a:defRPr/>
            </a:pPr>
            <a:endParaRPr lang="en-US" dirty="0" smtClean="0"/>
          </a:p>
          <a:p>
            <a:pPr>
              <a:defRPr/>
            </a:pPr>
            <a:endParaRPr lang="en-US" dirty="0" smtClean="0"/>
          </a:p>
        </p:txBody>
      </p:sp>
      <p:sp>
        <p:nvSpPr>
          <p:cNvPr id="4" name="Slide Number Placeholder 3"/>
          <p:cNvSpPr>
            <a:spLocks noGrp="1"/>
          </p:cNvSpPr>
          <p:nvPr>
            <p:ph type="sldNum" sz="quarter" idx="12"/>
          </p:nvPr>
        </p:nvSpPr>
        <p:spPr/>
        <p:txBody>
          <a:bodyPr/>
          <a:lstStyle/>
          <a:p>
            <a:pPr>
              <a:defRPr/>
            </a:pPr>
            <a:fld id="{21380063-5392-42D7-9E14-08D533862B93}" type="slidenum">
              <a:rPr lang="en-US" smtClean="0"/>
              <a:pPr>
                <a:defRPr/>
              </a:pPr>
              <a:t>38</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Core Competencies</a:t>
            </a:r>
          </a:p>
        </p:txBody>
      </p:sp>
      <p:sp>
        <p:nvSpPr>
          <p:cNvPr id="4099" name="Rectangle 3"/>
          <p:cNvSpPr>
            <a:spLocks noGrp="1" noChangeArrowheads="1"/>
          </p:cNvSpPr>
          <p:nvPr>
            <p:ph type="body" idx="1"/>
          </p:nvPr>
        </p:nvSpPr>
        <p:spPr>
          <a:xfrm>
            <a:off x="395288" y="1412875"/>
            <a:ext cx="8302625" cy="4535488"/>
          </a:xfrm>
        </p:spPr>
        <p:txBody>
          <a:bodyPr/>
          <a:lstStyle/>
          <a:p>
            <a:pPr>
              <a:defRPr/>
            </a:pPr>
            <a:r>
              <a:rPr lang="en-US" dirty="0" smtClean="0"/>
              <a:t>Honda (1950-60s)  - expertise in small engines &amp; quality and marketing skills </a:t>
            </a:r>
          </a:p>
          <a:p>
            <a:pPr>
              <a:buFont typeface="Wingdings" pitchFamily="2" charset="2"/>
              <a:buNone/>
              <a:defRPr/>
            </a:pPr>
            <a:endParaRPr lang="en-US" dirty="0" smtClean="0"/>
          </a:p>
          <a:p>
            <a:pPr>
              <a:defRPr/>
            </a:pPr>
            <a:endParaRPr lang="en-US" dirty="0" smtClean="0"/>
          </a:p>
        </p:txBody>
      </p:sp>
      <p:sp>
        <p:nvSpPr>
          <p:cNvPr id="4" name="Slide Number Placeholder 3"/>
          <p:cNvSpPr>
            <a:spLocks noGrp="1"/>
          </p:cNvSpPr>
          <p:nvPr>
            <p:ph type="sldNum" sz="quarter" idx="12"/>
          </p:nvPr>
        </p:nvSpPr>
        <p:spPr/>
        <p:txBody>
          <a:bodyPr/>
          <a:lstStyle/>
          <a:p>
            <a:pPr>
              <a:defRPr/>
            </a:pPr>
            <a:fld id="{B1DADDA5-BD52-4051-B073-8DD8B01AC135}" type="slidenum">
              <a:rPr lang="en-US" smtClean="0"/>
              <a:pPr>
                <a:defRPr/>
              </a:pPr>
              <a:t>39</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pic>
        <p:nvPicPr>
          <p:cNvPr id="24582" name="Picture 4"/>
          <p:cNvPicPr>
            <a:picLocks noChangeAspect="1" noChangeArrowheads="1"/>
          </p:cNvPicPr>
          <p:nvPr/>
        </p:nvPicPr>
        <p:blipFill>
          <a:blip r:embed="rId2" cstate="print"/>
          <a:srcRect/>
          <a:stretch>
            <a:fillRect/>
          </a:stretch>
        </p:blipFill>
        <p:spPr bwMode="auto">
          <a:xfrm>
            <a:off x="1908175" y="2565400"/>
            <a:ext cx="5310188" cy="325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Leveraging Core Competencies</a:t>
            </a:r>
          </a:p>
        </p:txBody>
      </p:sp>
      <p:sp>
        <p:nvSpPr>
          <p:cNvPr id="4" name="Slide Number Placeholder 3"/>
          <p:cNvSpPr>
            <a:spLocks noGrp="1"/>
          </p:cNvSpPr>
          <p:nvPr>
            <p:ph type="sldNum" sz="quarter" idx="12"/>
          </p:nvPr>
        </p:nvSpPr>
        <p:spPr/>
        <p:txBody>
          <a:bodyPr/>
          <a:lstStyle/>
          <a:p>
            <a:pPr>
              <a:defRPr/>
            </a:pPr>
            <a:fld id="{9D8F87A2-E40B-4F09-935E-5B9C6127E3F8}" type="slidenum">
              <a:rPr lang="en-US" smtClean="0"/>
              <a:pPr>
                <a:defRPr/>
              </a:pPr>
              <a:t>40</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pic>
        <p:nvPicPr>
          <p:cNvPr id="25605" name="Picture 2"/>
          <p:cNvPicPr>
            <a:picLocks noChangeAspect="1" noChangeArrowheads="1"/>
          </p:cNvPicPr>
          <p:nvPr/>
        </p:nvPicPr>
        <p:blipFill>
          <a:blip r:embed="rId2" cstate="print"/>
          <a:srcRect/>
          <a:stretch>
            <a:fillRect/>
          </a:stretch>
        </p:blipFill>
        <p:spPr bwMode="auto">
          <a:xfrm>
            <a:off x="3635375" y="3141663"/>
            <a:ext cx="1584325" cy="969962"/>
          </a:xfrm>
          <a:prstGeom prst="rect">
            <a:avLst/>
          </a:prstGeom>
          <a:noFill/>
          <a:ln w="9525">
            <a:noFill/>
            <a:miter lim="800000"/>
            <a:headEnd/>
            <a:tailEnd/>
          </a:ln>
        </p:spPr>
      </p:pic>
      <p:cxnSp>
        <p:nvCxnSpPr>
          <p:cNvPr id="25606" name="Straight Arrow Connector 7"/>
          <p:cNvCxnSpPr>
            <a:cxnSpLocks noChangeShapeType="1"/>
          </p:cNvCxnSpPr>
          <p:nvPr/>
        </p:nvCxnSpPr>
        <p:spPr bwMode="auto">
          <a:xfrm flipV="1">
            <a:off x="5364163" y="2636838"/>
            <a:ext cx="720725" cy="431800"/>
          </a:xfrm>
          <a:prstGeom prst="straightConnector1">
            <a:avLst/>
          </a:prstGeom>
          <a:noFill/>
          <a:ln w="9525" algn="ctr">
            <a:solidFill>
              <a:schemeClr val="tx1"/>
            </a:solidFill>
            <a:round/>
            <a:headEnd/>
            <a:tailEnd type="arrow" w="med" len="med"/>
          </a:ln>
        </p:spPr>
      </p:cxnSp>
      <p:cxnSp>
        <p:nvCxnSpPr>
          <p:cNvPr id="25607" name="Straight Arrow Connector 9"/>
          <p:cNvCxnSpPr>
            <a:cxnSpLocks noChangeShapeType="1"/>
          </p:cNvCxnSpPr>
          <p:nvPr/>
        </p:nvCxnSpPr>
        <p:spPr bwMode="auto">
          <a:xfrm rot="16200000" flipH="1">
            <a:off x="5291931" y="4293394"/>
            <a:ext cx="576263" cy="574675"/>
          </a:xfrm>
          <a:prstGeom prst="straightConnector1">
            <a:avLst/>
          </a:prstGeom>
          <a:noFill/>
          <a:ln w="9525" algn="ctr">
            <a:solidFill>
              <a:schemeClr val="tx1"/>
            </a:solidFill>
            <a:round/>
            <a:headEnd/>
            <a:tailEnd type="arrow" w="med" len="med"/>
          </a:ln>
        </p:spPr>
      </p:cxnSp>
      <p:cxnSp>
        <p:nvCxnSpPr>
          <p:cNvPr id="25608" name="Straight Arrow Connector 11"/>
          <p:cNvCxnSpPr>
            <a:cxnSpLocks noChangeShapeType="1"/>
          </p:cNvCxnSpPr>
          <p:nvPr/>
        </p:nvCxnSpPr>
        <p:spPr bwMode="auto">
          <a:xfrm rot="10800000">
            <a:off x="2700338" y="2708275"/>
            <a:ext cx="792162" cy="433388"/>
          </a:xfrm>
          <a:prstGeom prst="straightConnector1">
            <a:avLst/>
          </a:prstGeom>
          <a:noFill/>
          <a:ln w="9525" algn="ctr">
            <a:solidFill>
              <a:schemeClr val="tx1"/>
            </a:solidFill>
            <a:round/>
            <a:headEnd/>
            <a:tailEnd type="arrow" w="med" len="med"/>
          </a:ln>
        </p:spPr>
      </p:cxnSp>
      <p:cxnSp>
        <p:nvCxnSpPr>
          <p:cNvPr id="25609" name="Straight Arrow Connector 13"/>
          <p:cNvCxnSpPr>
            <a:cxnSpLocks noChangeShapeType="1"/>
          </p:cNvCxnSpPr>
          <p:nvPr/>
        </p:nvCxnSpPr>
        <p:spPr bwMode="auto">
          <a:xfrm rot="10800000" flipV="1">
            <a:off x="2700338" y="4149725"/>
            <a:ext cx="792162" cy="647700"/>
          </a:xfrm>
          <a:prstGeom prst="straightConnector1">
            <a:avLst/>
          </a:prstGeom>
          <a:noFill/>
          <a:ln w="9525" algn="ctr">
            <a:solidFill>
              <a:schemeClr val="tx1"/>
            </a:solidFill>
            <a:round/>
            <a:headEnd/>
            <a:tailEnd type="arrow" w="med" len="med"/>
          </a:ln>
        </p:spPr>
      </p:cxnSp>
      <p:sp>
        <p:nvSpPr>
          <p:cNvPr id="25610" name="TextBox 21"/>
          <p:cNvSpPr txBox="1">
            <a:spLocks noChangeArrowheads="1"/>
          </p:cNvSpPr>
          <p:nvPr/>
        </p:nvSpPr>
        <p:spPr bwMode="auto">
          <a:xfrm>
            <a:off x="6300788" y="2492375"/>
            <a:ext cx="2159000" cy="369888"/>
          </a:xfrm>
          <a:prstGeom prst="rect">
            <a:avLst/>
          </a:prstGeom>
          <a:noFill/>
          <a:ln w="9525">
            <a:noFill/>
            <a:miter lim="800000"/>
            <a:headEnd/>
            <a:tailEnd/>
          </a:ln>
        </p:spPr>
        <p:txBody>
          <a:bodyPr>
            <a:spAutoFit/>
          </a:bodyPr>
          <a:lstStyle/>
          <a:p>
            <a:r>
              <a:rPr lang="en-US"/>
              <a:t>Lawn mowers</a:t>
            </a:r>
            <a:endParaRPr lang="en-CA"/>
          </a:p>
        </p:txBody>
      </p:sp>
      <p:sp>
        <p:nvSpPr>
          <p:cNvPr id="23" name="Text Placeholder 22"/>
          <p:cNvSpPr txBox="1">
            <a:spLocks noGrp="1"/>
          </p:cNvSpPr>
          <p:nvPr>
            <p:ph type="body" idx="1"/>
          </p:nvPr>
        </p:nvSpPr>
        <p:spPr>
          <a:xfrm>
            <a:off x="323850" y="1412875"/>
            <a:ext cx="8302625" cy="523875"/>
          </a:xfrm>
        </p:spPr>
        <p:txBody>
          <a:bodyPr rtlCol="0">
            <a:spAutoFit/>
          </a:bodyPr>
          <a:lstStyle/>
          <a:p>
            <a:pPr>
              <a:buFont typeface="Wingdings" pitchFamily="2" charset="2"/>
              <a:buNone/>
              <a:defRPr/>
            </a:pPr>
            <a:r>
              <a:rPr lang="en-US" dirty="0" smtClean="0"/>
              <a:t>Honda expands small engine product line </a:t>
            </a:r>
            <a:endParaRPr lang="en-CA" dirty="0"/>
          </a:p>
        </p:txBody>
      </p:sp>
      <p:sp>
        <p:nvSpPr>
          <p:cNvPr id="25612" name="TextBox 23"/>
          <p:cNvSpPr txBox="1">
            <a:spLocks noChangeArrowheads="1"/>
          </p:cNvSpPr>
          <p:nvPr/>
        </p:nvSpPr>
        <p:spPr bwMode="auto">
          <a:xfrm>
            <a:off x="6156325" y="4797425"/>
            <a:ext cx="2016125" cy="646113"/>
          </a:xfrm>
          <a:prstGeom prst="rect">
            <a:avLst/>
          </a:prstGeom>
          <a:noFill/>
          <a:ln w="9525">
            <a:noFill/>
            <a:miter lim="800000"/>
            <a:headEnd/>
            <a:tailEnd/>
          </a:ln>
        </p:spPr>
        <p:txBody>
          <a:bodyPr>
            <a:spAutoFit/>
          </a:bodyPr>
          <a:lstStyle/>
          <a:p>
            <a:r>
              <a:rPr lang="en-US"/>
              <a:t>Small outboard engines</a:t>
            </a:r>
            <a:endParaRPr lang="en-CA"/>
          </a:p>
        </p:txBody>
      </p:sp>
      <p:sp>
        <p:nvSpPr>
          <p:cNvPr id="25613" name="TextBox 24"/>
          <p:cNvSpPr txBox="1">
            <a:spLocks noChangeArrowheads="1"/>
          </p:cNvSpPr>
          <p:nvPr/>
        </p:nvSpPr>
        <p:spPr bwMode="auto">
          <a:xfrm>
            <a:off x="900113" y="2420938"/>
            <a:ext cx="1655762" cy="369887"/>
          </a:xfrm>
          <a:prstGeom prst="rect">
            <a:avLst/>
          </a:prstGeom>
          <a:noFill/>
          <a:ln w="9525">
            <a:noFill/>
            <a:miter lim="800000"/>
            <a:headEnd/>
            <a:tailEnd/>
          </a:ln>
        </p:spPr>
        <p:txBody>
          <a:bodyPr>
            <a:spAutoFit/>
          </a:bodyPr>
          <a:lstStyle/>
          <a:p>
            <a:r>
              <a:rPr lang="en-US"/>
              <a:t>Generators</a:t>
            </a:r>
            <a:endParaRPr lang="en-CA"/>
          </a:p>
        </p:txBody>
      </p:sp>
      <p:sp>
        <p:nvSpPr>
          <p:cNvPr id="25614" name="TextBox 25"/>
          <p:cNvSpPr txBox="1">
            <a:spLocks noChangeArrowheads="1"/>
          </p:cNvSpPr>
          <p:nvPr/>
        </p:nvSpPr>
        <p:spPr bwMode="auto">
          <a:xfrm>
            <a:off x="1258888" y="4724400"/>
            <a:ext cx="1368425" cy="369888"/>
          </a:xfrm>
          <a:prstGeom prst="rect">
            <a:avLst/>
          </a:prstGeom>
          <a:noFill/>
          <a:ln w="9525">
            <a:noFill/>
            <a:miter lim="800000"/>
            <a:headEnd/>
            <a:tailEnd/>
          </a:ln>
        </p:spPr>
        <p:txBody>
          <a:bodyPr>
            <a:spAutoFit/>
          </a:bodyPr>
          <a:lstStyle/>
          <a:p>
            <a:r>
              <a:rPr lang="en-US"/>
              <a:t>Go-carts</a:t>
            </a:r>
            <a:endParaRPr lang="en-CA"/>
          </a:p>
        </p:txBody>
      </p:sp>
      <p:sp>
        <p:nvSpPr>
          <p:cNvPr id="25615" name="TextBox 26"/>
          <p:cNvSpPr txBox="1">
            <a:spLocks noChangeArrowheads="1"/>
          </p:cNvSpPr>
          <p:nvPr/>
        </p:nvSpPr>
        <p:spPr bwMode="auto">
          <a:xfrm>
            <a:off x="6516688" y="3573463"/>
            <a:ext cx="1871662" cy="368300"/>
          </a:xfrm>
          <a:prstGeom prst="rect">
            <a:avLst/>
          </a:prstGeom>
          <a:noFill/>
          <a:ln w="9525">
            <a:noFill/>
            <a:miter lim="800000"/>
            <a:headEnd/>
            <a:tailEnd/>
          </a:ln>
        </p:spPr>
        <p:txBody>
          <a:bodyPr>
            <a:spAutoFit/>
          </a:bodyPr>
          <a:lstStyle/>
          <a:p>
            <a:r>
              <a:rPr lang="en-US"/>
              <a:t>Snow-blowers</a:t>
            </a:r>
            <a:endParaRPr lang="en-CA"/>
          </a:p>
        </p:txBody>
      </p:sp>
      <p:sp>
        <p:nvSpPr>
          <p:cNvPr id="25616" name="TextBox 27"/>
          <p:cNvSpPr txBox="1">
            <a:spLocks noChangeArrowheads="1"/>
          </p:cNvSpPr>
          <p:nvPr/>
        </p:nvSpPr>
        <p:spPr bwMode="auto">
          <a:xfrm>
            <a:off x="1042988" y="3500438"/>
            <a:ext cx="1512887" cy="369887"/>
          </a:xfrm>
          <a:prstGeom prst="rect">
            <a:avLst/>
          </a:prstGeom>
          <a:noFill/>
          <a:ln w="9525">
            <a:noFill/>
            <a:miter lim="800000"/>
            <a:headEnd/>
            <a:tailEnd/>
          </a:ln>
        </p:spPr>
        <p:txBody>
          <a:bodyPr>
            <a:spAutoFit/>
          </a:bodyPr>
          <a:lstStyle/>
          <a:p>
            <a:r>
              <a:rPr lang="en-US"/>
              <a:t>Rototillers</a:t>
            </a:r>
            <a:endParaRPr lang="en-CA"/>
          </a:p>
        </p:txBody>
      </p:sp>
      <p:sp>
        <p:nvSpPr>
          <p:cNvPr id="25617" name="TextBox 28"/>
          <p:cNvSpPr txBox="1">
            <a:spLocks noChangeArrowheads="1"/>
          </p:cNvSpPr>
          <p:nvPr/>
        </p:nvSpPr>
        <p:spPr bwMode="auto">
          <a:xfrm>
            <a:off x="3635375" y="5157788"/>
            <a:ext cx="1657350" cy="368300"/>
          </a:xfrm>
          <a:prstGeom prst="rect">
            <a:avLst/>
          </a:prstGeom>
          <a:noFill/>
          <a:ln w="9525">
            <a:noFill/>
            <a:miter lim="800000"/>
            <a:headEnd/>
            <a:tailEnd/>
          </a:ln>
        </p:spPr>
        <p:txBody>
          <a:bodyPr>
            <a:spAutoFit/>
          </a:bodyPr>
          <a:lstStyle/>
          <a:p>
            <a:r>
              <a:rPr lang="en-US"/>
              <a:t>Chainsaws</a:t>
            </a:r>
            <a:endParaRPr lang="en-CA"/>
          </a:p>
        </p:txBody>
      </p:sp>
      <p:cxnSp>
        <p:nvCxnSpPr>
          <p:cNvPr id="25618" name="Straight Arrow Connector 30"/>
          <p:cNvCxnSpPr>
            <a:cxnSpLocks noChangeShapeType="1"/>
          </p:cNvCxnSpPr>
          <p:nvPr/>
        </p:nvCxnSpPr>
        <p:spPr bwMode="auto">
          <a:xfrm rot="5400000">
            <a:off x="3995738" y="4652963"/>
            <a:ext cx="865187" cy="1587"/>
          </a:xfrm>
          <a:prstGeom prst="straightConnector1">
            <a:avLst/>
          </a:prstGeom>
          <a:noFill/>
          <a:ln w="9525" algn="ctr">
            <a:solidFill>
              <a:schemeClr val="tx1"/>
            </a:solidFill>
            <a:round/>
            <a:headEnd/>
            <a:tailEnd type="arrow" w="med" len="med"/>
          </a:ln>
        </p:spPr>
      </p:cxnSp>
      <p:cxnSp>
        <p:nvCxnSpPr>
          <p:cNvPr id="25619" name="Straight Arrow Connector 35"/>
          <p:cNvCxnSpPr>
            <a:cxnSpLocks noChangeShapeType="1"/>
          </p:cNvCxnSpPr>
          <p:nvPr/>
        </p:nvCxnSpPr>
        <p:spPr bwMode="auto">
          <a:xfrm>
            <a:off x="5292725" y="3789363"/>
            <a:ext cx="1150938" cy="1587"/>
          </a:xfrm>
          <a:prstGeom prst="straightConnector1">
            <a:avLst/>
          </a:prstGeom>
          <a:noFill/>
          <a:ln w="9525" algn="ctr">
            <a:solidFill>
              <a:schemeClr val="tx1"/>
            </a:solidFill>
            <a:round/>
            <a:headEnd/>
            <a:tailEnd type="arrow" w="med" len="med"/>
          </a:ln>
        </p:spPr>
      </p:cxnSp>
      <p:cxnSp>
        <p:nvCxnSpPr>
          <p:cNvPr id="25620" name="Straight Arrow Connector 37"/>
          <p:cNvCxnSpPr>
            <a:cxnSpLocks noChangeShapeType="1"/>
          </p:cNvCxnSpPr>
          <p:nvPr/>
        </p:nvCxnSpPr>
        <p:spPr bwMode="auto">
          <a:xfrm rot="10800000">
            <a:off x="2555875" y="3644900"/>
            <a:ext cx="863600" cy="1588"/>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b="1" dirty="0" smtClean="0"/>
              <a:t>Evolving Core Competencies</a:t>
            </a:r>
          </a:p>
        </p:txBody>
      </p:sp>
      <p:sp>
        <p:nvSpPr>
          <p:cNvPr id="4" name="Slide Number Placeholder 3"/>
          <p:cNvSpPr>
            <a:spLocks noGrp="1"/>
          </p:cNvSpPr>
          <p:nvPr>
            <p:ph type="sldNum" sz="quarter" idx="12"/>
          </p:nvPr>
        </p:nvSpPr>
        <p:spPr/>
        <p:txBody>
          <a:bodyPr/>
          <a:lstStyle/>
          <a:p>
            <a:pPr>
              <a:defRPr/>
            </a:pPr>
            <a:fld id="{BB57DF56-055E-4A61-9F08-2C4FFA7C14AB}" type="slidenum">
              <a:rPr lang="en-US" smtClean="0"/>
              <a:pPr>
                <a:defRPr/>
              </a:pPr>
              <a:t>41</a:t>
            </a:fld>
            <a:endParaRPr lang="en-US"/>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pic>
        <p:nvPicPr>
          <p:cNvPr id="26629" name="Picture 2"/>
          <p:cNvPicPr>
            <a:picLocks noChangeAspect="1" noChangeArrowheads="1"/>
          </p:cNvPicPr>
          <p:nvPr/>
        </p:nvPicPr>
        <p:blipFill>
          <a:blip r:embed="rId2" cstate="print"/>
          <a:srcRect/>
          <a:stretch>
            <a:fillRect/>
          </a:stretch>
        </p:blipFill>
        <p:spPr bwMode="auto">
          <a:xfrm>
            <a:off x="3635375" y="3141663"/>
            <a:ext cx="1584325" cy="969962"/>
          </a:xfrm>
          <a:prstGeom prst="rect">
            <a:avLst/>
          </a:prstGeom>
          <a:noFill/>
          <a:ln w="9525">
            <a:noFill/>
            <a:miter lim="800000"/>
            <a:headEnd/>
            <a:tailEnd/>
          </a:ln>
        </p:spPr>
      </p:pic>
      <p:cxnSp>
        <p:nvCxnSpPr>
          <p:cNvPr id="26630" name="Straight Arrow Connector 9"/>
          <p:cNvCxnSpPr>
            <a:cxnSpLocks noChangeShapeType="1"/>
          </p:cNvCxnSpPr>
          <p:nvPr/>
        </p:nvCxnSpPr>
        <p:spPr bwMode="auto">
          <a:xfrm>
            <a:off x="5292725" y="4292600"/>
            <a:ext cx="792163" cy="360363"/>
          </a:xfrm>
          <a:prstGeom prst="straightConnector1">
            <a:avLst/>
          </a:prstGeom>
          <a:noFill/>
          <a:ln w="9525" algn="ctr">
            <a:solidFill>
              <a:schemeClr val="tx1"/>
            </a:solidFill>
            <a:round/>
            <a:headEnd/>
            <a:tailEnd type="arrow" w="med" len="med"/>
          </a:ln>
        </p:spPr>
      </p:cxnSp>
      <p:sp>
        <p:nvSpPr>
          <p:cNvPr id="26631" name="TextBox 21"/>
          <p:cNvSpPr txBox="1">
            <a:spLocks noChangeArrowheads="1"/>
          </p:cNvSpPr>
          <p:nvPr/>
        </p:nvSpPr>
        <p:spPr bwMode="auto">
          <a:xfrm>
            <a:off x="6300788" y="2997200"/>
            <a:ext cx="2159000" cy="646113"/>
          </a:xfrm>
          <a:prstGeom prst="rect">
            <a:avLst/>
          </a:prstGeom>
          <a:noFill/>
          <a:ln w="9525">
            <a:noFill/>
            <a:miter lim="800000"/>
            <a:headEnd/>
            <a:tailEnd/>
          </a:ln>
        </p:spPr>
        <p:txBody>
          <a:bodyPr>
            <a:spAutoFit/>
          </a:bodyPr>
          <a:lstStyle/>
          <a:p>
            <a:r>
              <a:rPr lang="en-US"/>
              <a:t>Expanded line of economy cars</a:t>
            </a:r>
            <a:endParaRPr lang="en-CA"/>
          </a:p>
        </p:txBody>
      </p:sp>
      <p:sp>
        <p:nvSpPr>
          <p:cNvPr id="23" name="Text Placeholder 22"/>
          <p:cNvSpPr txBox="1">
            <a:spLocks noGrp="1"/>
          </p:cNvSpPr>
          <p:nvPr>
            <p:ph type="body" idx="1"/>
          </p:nvPr>
        </p:nvSpPr>
        <p:spPr>
          <a:xfrm>
            <a:off x="395288" y="1412875"/>
            <a:ext cx="8302625" cy="1384300"/>
          </a:xfrm>
        </p:spPr>
        <p:txBody>
          <a:bodyPr rtlCol="0">
            <a:spAutoFit/>
          </a:bodyPr>
          <a:lstStyle/>
          <a:p>
            <a:pPr>
              <a:buFont typeface="Wingdings" pitchFamily="2" charset="2"/>
              <a:buNone/>
              <a:defRPr/>
            </a:pPr>
            <a:r>
              <a:rPr lang="en-US" dirty="0" smtClean="0"/>
              <a:t>Over several decades Honda core competencies evolve toward more complex products</a:t>
            </a:r>
            <a:endParaRPr lang="en-CA" dirty="0"/>
          </a:p>
        </p:txBody>
      </p:sp>
      <p:sp>
        <p:nvSpPr>
          <p:cNvPr id="26633" name="TextBox 23"/>
          <p:cNvSpPr txBox="1">
            <a:spLocks noChangeArrowheads="1"/>
          </p:cNvSpPr>
          <p:nvPr/>
        </p:nvSpPr>
        <p:spPr bwMode="auto">
          <a:xfrm>
            <a:off x="6227763" y="4581525"/>
            <a:ext cx="2016125" cy="646113"/>
          </a:xfrm>
          <a:prstGeom prst="rect">
            <a:avLst/>
          </a:prstGeom>
          <a:noFill/>
          <a:ln w="9525">
            <a:noFill/>
            <a:miter lim="800000"/>
            <a:headEnd/>
            <a:tailEnd/>
          </a:ln>
        </p:spPr>
        <p:txBody>
          <a:bodyPr>
            <a:spAutoFit/>
          </a:bodyPr>
          <a:lstStyle/>
          <a:p>
            <a:r>
              <a:rPr lang="en-US"/>
              <a:t>Jet aircraft engines</a:t>
            </a:r>
            <a:endParaRPr lang="en-CA"/>
          </a:p>
        </p:txBody>
      </p:sp>
      <p:sp>
        <p:nvSpPr>
          <p:cNvPr id="26634" name="TextBox 24"/>
          <p:cNvSpPr txBox="1">
            <a:spLocks noChangeArrowheads="1"/>
          </p:cNvSpPr>
          <p:nvPr/>
        </p:nvSpPr>
        <p:spPr bwMode="auto">
          <a:xfrm>
            <a:off x="900113" y="3068638"/>
            <a:ext cx="2087562" cy="923925"/>
          </a:xfrm>
          <a:prstGeom prst="rect">
            <a:avLst/>
          </a:prstGeom>
          <a:noFill/>
          <a:ln w="9525">
            <a:noFill/>
            <a:miter lim="800000"/>
            <a:headEnd/>
            <a:tailEnd/>
          </a:ln>
        </p:spPr>
        <p:txBody>
          <a:bodyPr>
            <a:spAutoFit/>
          </a:bodyPr>
          <a:lstStyle/>
          <a:p>
            <a:r>
              <a:rPr lang="en-US"/>
              <a:t>Large touring and racing motorcycles</a:t>
            </a:r>
            <a:endParaRPr lang="en-CA"/>
          </a:p>
        </p:txBody>
      </p:sp>
      <p:sp>
        <p:nvSpPr>
          <p:cNvPr id="26635" name="TextBox 25"/>
          <p:cNvSpPr txBox="1">
            <a:spLocks noChangeArrowheads="1"/>
          </p:cNvSpPr>
          <p:nvPr/>
        </p:nvSpPr>
        <p:spPr bwMode="auto">
          <a:xfrm>
            <a:off x="1187450" y="5229225"/>
            <a:ext cx="2089150" cy="923925"/>
          </a:xfrm>
          <a:prstGeom prst="rect">
            <a:avLst/>
          </a:prstGeom>
          <a:noFill/>
          <a:ln w="9525">
            <a:noFill/>
            <a:miter lim="800000"/>
            <a:headEnd/>
            <a:tailEnd/>
          </a:ln>
        </p:spPr>
        <p:txBody>
          <a:bodyPr>
            <a:spAutoFit/>
          </a:bodyPr>
          <a:lstStyle/>
          <a:p>
            <a:r>
              <a:rPr lang="en-US"/>
              <a:t>Electric and natural gas vehicles</a:t>
            </a:r>
            <a:endParaRPr lang="en-CA"/>
          </a:p>
        </p:txBody>
      </p:sp>
      <p:sp>
        <p:nvSpPr>
          <p:cNvPr id="26636" name="TextBox 27"/>
          <p:cNvSpPr txBox="1">
            <a:spLocks noChangeArrowheads="1"/>
          </p:cNvSpPr>
          <p:nvPr/>
        </p:nvSpPr>
        <p:spPr bwMode="auto">
          <a:xfrm>
            <a:off x="1042988" y="4149725"/>
            <a:ext cx="1512887" cy="922338"/>
          </a:xfrm>
          <a:prstGeom prst="rect">
            <a:avLst/>
          </a:prstGeom>
          <a:noFill/>
          <a:ln w="9525">
            <a:noFill/>
            <a:miter lim="800000"/>
            <a:headEnd/>
            <a:tailEnd/>
          </a:ln>
        </p:spPr>
        <p:txBody>
          <a:bodyPr>
            <a:spAutoFit/>
          </a:bodyPr>
          <a:lstStyle/>
          <a:p>
            <a:r>
              <a:rPr lang="en-US"/>
              <a:t>Compact Business Jets</a:t>
            </a:r>
            <a:endParaRPr lang="en-CA"/>
          </a:p>
        </p:txBody>
      </p:sp>
      <p:sp>
        <p:nvSpPr>
          <p:cNvPr id="26637" name="TextBox 28"/>
          <p:cNvSpPr txBox="1">
            <a:spLocks noChangeArrowheads="1"/>
          </p:cNvSpPr>
          <p:nvPr/>
        </p:nvSpPr>
        <p:spPr bwMode="auto">
          <a:xfrm>
            <a:off x="3851275" y="5157788"/>
            <a:ext cx="1441450" cy="368300"/>
          </a:xfrm>
          <a:prstGeom prst="rect">
            <a:avLst/>
          </a:prstGeom>
          <a:noFill/>
          <a:ln w="9525">
            <a:noFill/>
            <a:miter lim="800000"/>
            <a:headEnd/>
            <a:tailEnd/>
          </a:ln>
        </p:spPr>
        <p:txBody>
          <a:bodyPr>
            <a:spAutoFit/>
          </a:bodyPr>
          <a:lstStyle/>
          <a:p>
            <a:r>
              <a:rPr lang="en-US"/>
              <a:t>Robotics</a:t>
            </a:r>
            <a:endParaRPr lang="en-CA"/>
          </a:p>
        </p:txBody>
      </p:sp>
      <p:cxnSp>
        <p:nvCxnSpPr>
          <p:cNvPr id="26638" name="Straight Arrow Connector 30"/>
          <p:cNvCxnSpPr>
            <a:cxnSpLocks noChangeShapeType="1"/>
          </p:cNvCxnSpPr>
          <p:nvPr/>
        </p:nvCxnSpPr>
        <p:spPr bwMode="auto">
          <a:xfrm rot="5400000">
            <a:off x="3995738" y="4652963"/>
            <a:ext cx="865187" cy="1587"/>
          </a:xfrm>
          <a:prstGeom prst="straightConnector1">
            <a:avLst/>
          </a:prstGeom>
          <a:noFill/>
          <a:ln w="9525" algn="ctr">
            <a:solidFill>
              <a:schemeClr val="tx1"/>
            </a:solidFill>
            <a:round/>
            <a:headEnd/>
            <a:tailEnd type="arrow" w="med" len="med"/>
          </a:ln>
        </p:spPr>
      </p:cxnSp>
      <p:sp>
        <p:nvSpPr>
          <p:cNvPr id="26639" name="TextBox 31"/>
          <p:cNvSpPr txBox="1">
            <a:spLocks noChangeArrowheads="1"/>
          </p:cNvSpPr>
          <p:nvPr/>
        </p:nvSpPr>
        <p:spPr bwMode="auto">
          <a:xfrm>
            <a:off x="6372225" y="3933825"/>
            <a:ext cx="1944688" cy="368300"/>
          </a:xfrm>
          <a:prstGeom prst="rect">
            <a:avLst/>
          </a:prstGeom>
          <a:noFill/>
          <a:ln w="9525">
            <a:noFill/>
            <a:miter lim="800000"/>
            <a:headEnd/>
            <a:tailEnd/>
          </a:ln>
        </p:spPr>
        <p:txBody>
          <a:bodyPr>
            <a:spAutoFit/>
          </a:bodyPr>
          <a:lstStyle/>
          <a:p>
            <a:r>
              <a:rPr lang="en-US"/>
              <a:t>Large trucks</a:t>
            </a:r>
            <a:endParaRPr lang="en-CA"/>
          </a:p>
        </p:txBody>
      </p:sp>
      <p:cxnSp>
        <p:nvCxnSpPr>
          <p:cNvPr id="26640" name="Straight Arrow Connector 34"/>
          <p:cNvCxnSpPr>
            <a:cxnSpLocks noChangeShapeType="1"/>
          </p:cNvCxnSpPr>
          <p:nvPr/>
        </p:nvCxnSpPr>
        <p:spPr bwMode="auto">
          <a:xfrm>
            <a:off x="5364163" y="3933825"/>
            <a:ext cx="936625" cy="215900"/>
          </a:xfrm>
          <a:prstGeom prst="straightConnector1">
            <a:avLst/>
          </a:prstGeom>
          <a:noFill/>
          <a:ln w="9525" algn="ctr">
            <a:solidFill>
              <a:schemeClr val="tx1"/>
            </a:solidFill>
            <a:round/>
            <a:headEnd/>
            <a:tailEnd type="arrow" w="med" len="med"/>
          </a:ln>
        </p:spPr>
      </p:cxnSp>
      <p:cxnSp>
        <p:nvCxnSpPr>
          <p:cNvPr id="26641" name="Straight Arrow Connector 36"/>
          <p:cNvCxnSpPr>
            <a:cxnSpLocks noChangeShapeType="1"/>
            <a:endCxn id="26631" idx="1"/>
          </p:cNvCxnSpPr>
          <p:nvPr/>
        </p:nvCxnSpPr>
        <p:spPr bwMode="auto">
          <a:xfrm flipV="1">
            <a:off x="5364163" y="3319463"/>
            <a:ext cx="936625" cy="109537"/>
          </a:xfrm>
          <a:prstGeom prst="straightConnector1">
            <a:avLst/>
          </a:prstGeom>
          <a:noFill/>
          <a:ln w="9525" algn="ctr">
            <a:solidFill>
              <a:schemeClr val="tx1"/>
            </a:solidFill>
            <a:round/>
            <a:headEnd/>
            <a:tailEnd type="arrow" w="med" len="med"/>
          </a:ln>
        </p:spPr>
      </p:cxnSp>
      <p:cxnSp>
        <p:nvCxnSpPr>
          <p:cNvPr id="26642" name="Straight Arrow Connector 38"/>
          <p:cNvCxnSpPr>
            <a:cxnSpLocks noChangeShapeType="1"/>
          </p:cNvCxnSpPr>
          <p:nvPr/>
        </p:nvCxnSpPr>
        <p:spPr bwMode="auto">
          <a:xfrm rot="10800000">
            <a:off x="2555875" y="3500438"/>
            <a:ext cx="936625" cy="1587"/>
          </a:xfrm>
          <a:prstGeom prst="straightConnector1">
            <a:avLst/>
          </a:prstGeom>
          <a:noFill/>
          <a:ln w="9525" algn="ctr">
            <a:solidFill>
              <a:schemeClr val="tx1"/>
            </a:solidFill>
            <a:round/>
            <a:headEnd/>
            <a:tailEnd type="arrow" w="med" len="med"/>
          </a:ln>
        </p:spPr>
      </p:cxnSp>
      <p:cxnSp>
        <p:nvCxnSpPr>
          <p:cNvPr id="26643" name="Straight Arrow Connector 40"/>
          <p:cNvCxnSpPr>
            <a:cxnSpLocks noChangeShapeType="1"/>
          </p:cNvCxnSpPr>
          <p:nvPr/>
        </p:nvCxnSpPr>
        <p:spPr bwMode="auto">
          <a:xfrm rot="10800000" flipV="1">
            <a:off x="2411413" y="4149725"/>
            <a:ext cx="1008062" cy="358775"/>
          </a:xfrm>
          <a:prstGeom prst="straightConnector1">
            <a:avLst/>
          </a:prstGeom>
          <a:noFill/>
          <a:ln w="9525" algn="ctr">
            <a:solidFill>
              <a:schemeClr val="tx1"/>
            </a:solidFill>
            <a:round/>
            <a:headEnd/>
            <a:tailEnd type="arrow" w="med" len="med"/>
          </a:ln>
        </p:spPr>
      </p:cxnSp>
      <p:cxnSp>
        <p:nvCxnSpPr>
          <p:cNvPr id="26644" name="Straight Arrow Connector 42"/>
          <p:cNvCxnSpPr>
            <a:cxnSpLocks noChangeShapeType="1"/>
          </p:cNvCxnSpPr>
          <p:nvPr/>
        </p:nvCxnSpPr>
        <p:spPr bwMode="auto">
          <a:xfrm rot="10800000" flipV="1">
            <a:off x="2700338" y="4292600"/>
            <a:ext cx="1079500" cy="936625"/>
          </a:xfrm>
          <a:prstGeom prst="straightConnector1">
            <a:avLst/>
          </a:prstGeom>
          <a:noFill/>
          <a:ln w="9525" algn="ctr">
            <a:solidFill>
              <a:schemeClr val="tx1"/>
            </a:solidFill>
            <a:round/>
            <a:headEnd/>
            <a:tailEnd type="arrow" w="med" len="med"/>
          </a:ln>
        </p:spPr>
      </p:cxnSp>
      <p:sp>
        <p:nvSpPr>
          <p:cNvPr id="26645" name="TextBox 43"/>
          <p:cNvSpPr txBox="1">
            <a:spLocks noChangeArrowheads="1"/>
          </p:cNvSpPr>
          <p:nvPr/>
        </p:nvSpPr>
        <p:spPr bwMode="auto">
          <a:xfrm>
            <a:off x="5867400" y="5516563"/>
            <a:ext cx="1944688" cy="647700"/>
          </a:xfrm>
          <a:prstGeom prst="rect">
            <a:avLst/>
          </a:prstGeom>
          <a:noFill/>
          <a:ln w="9525">
            <a:noFill/>
            <a:miter lim="800000"/>
            <a:headEnd/>
            <a:tailEnd/>
          </a:ln>
        </p:spPr>
        <p:txBody>
          <a:bodyPr>
            <a:spAutoFit/>
          </a:bodyPr>
          <a:lstStyle/>
          <a:p>
            <a:r>
              <a:rPr lang="en-US"/>
              <a:t>Acura line of cars</a:t>
            </a:r>
            <a:endParaRPr lang="en-CA"/>
          </a:p>
        </p:txBody>
      </p:sp>
      <p:cxnSp>
        <p:nvCxnSpPr>
          <p:cNvPr id="26646" name="Straight Arrow Connector 45"/>
          <p:cNvCxnSpPr>
            <a:cxnSpLocks noChangeShapeType="1"/>
          </p:cNvCxnSpPr>
          <p:nvPr/>
        </p:nvCxnSpPr>
        <p:spPr bwMode="auto">
          <a:xfrm rot="16200000" flipH="1">
            <a:off x="4824413" y="4400550"/>
            <a:ext cx="1150938" cy="1081087"/>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BUSI 2701D</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Why Are Location </a:t>
            </a:r>
            <a:br>
              <a:rPr lang="en-US" b="1" smtClean="0">
                <a:latin typeface="Cambria" pitchFamily="18" charset="0"/>
              </a:rPr>
            </a:br>
            <a:r>
              <a:rPr lang="en-US" b="1" smtClean="0">
                <a:latin typeface="Cambria" pitchFamily="18" charset="0"/>
              </a:rPr>
              <a:t>Economies Important?</a:t>
            </a:r>
          </a:p>
        </p:txBody>
      </p:sp>
      <p:sp>
        <p:nvSpPr>
          <p:cNvPr id="14341" name="Rectangle 3"/>
          <p:cNvSpPr>
            <a:spLocks noGrp="1" noChangeArrowheads="1"/>
          </p:cNvSpPr>
          <p:nvPr>
            <p:ph type="body" idx="1"/>
          </p:nvPr>
        </p:nvSpPr>
        <p:spPr/>
        <p:txBody>
          <a:bodyPr/>
          <a:lstStyle/>
          <a:p>
            <a:pPr eaLnBrk="1" hangingPunct="1">
              <a:lnSpc>
                <a:spcPct val="90000"/>
              </a:lnSpc>
            </a:pPr>
            <a:r>
              <a:rPr lang="en-US" sz="2400" b="1" dirty="0" smtClean="0"/>
              <a:t>Location economies</a:t>
            </a:r>
            <a:r>
              <a:rPr lang="en-US" sz="2400" dirty="0" smtClean="0"/>
              <a:t> are the economies that arise from performing a </a:t>
            </a:r>
            <a:r>
              <a:rPr lang="en-US" sz="2400" u="sng" dirty="0" smtClean="0"/>
              <a:t>value creation activity</a:t>
            </a:r>
            <a:r>
              <a:rPr lang="en-US" sz="2400" dirty="0" smtClean="0"/>
              <a:t> in the </a:t>
            </a:r>
            <a:r>
              <a:rPr lang="en-US" sz="2400" u="sng" dirty="0" smtClean="0"/>
              <a:t>optimal location</a:t>
            </a:r>
            <a:r>
              <a:rPr lang="en-US" sz="2400" dirty="0" smtClean="0"/>
              <a:t> for that activity, </a:t>
            </a:r>
            <a:r>
              <a:rPr lang="en-US" sz="2400" u="sng" dirty="0" smtClean="0"/>
              <a:t>wherever in the world</a:t>
            </a:r>
            <a:r>
              <a:rPr lang="en-US" sz="2400" dirty="0" smtClean="0"/>
              <a:t> that might be</a:t>
            </a:r>
          </a:p>
          <a:p>
            <a:pPr eaLnBrk="1" hangingPunct="1">
              <a:lnSpc>
                <a:spcPct val="90000"/>
              </a:lnSpc>
            </a:pPr>
            <a:endParaRPr lang="en-US" sz="2400" dirty="0" smtClean="0"/>
          </a:p>
          <a:p>
            <a:pPr eaLnBrk="1" hangingPunct="1">
              <a:lnSpc>
                <a:spcPct val="90000"/>
              </a:lnSpc>
            </a:pPr>
            <a:r>
              <a:rPr lang="en-US" sz="2400" dirty="0" smtClean="0"/>
              <a:t>By achieving location economies, firms can</a:t>
            </a:r>
          </a:p>
          <a:p>
            <a:pPr lvl="1" eaLnBrk="1" hangingPunct="1">
              <a:lnSpc>
                <a:spcPct val="90000"/>
              </a:lnSpc>
            </a:pPr>
            <a:endParaRPr lang="en-US" sz="2000" dirty="0" smtClean="0"/>
          </a:p>
          <a:p>
            <a:pPr lvl="1" eaLnBrk="1" hangingPunct="1">
              <a:lnSpc>
                <a:spcPct val="90000"/>
              </a:lnSpc>
            </a:pPr>
            <a:r>
              <a:rPr lang="en-US" sz="2000" dirty="0" smtClean="0"/>
              <a:t>lower the costs of value creation to achieve a low cost position</a:t>
            </a:r>
          </a:p>
          <a:p>
            <a:pPr lvl="1" eaLnBrk="1" hangingPunct="1">
              <a:lnSpc>
                <a:spcPct val="9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BUSI 2701D</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Why Are Location </a:t>
            </a:r>
            <a:br>
              <a:rPr lang="en-US" b="1" smtClean="0">
                <a:latin typeface="Cambria" pitchFamily="18" charset="0"/>
              </a:rPr>
            </a:br>
            <a:r>
              <a:rPr lang="en-US" b="1" smtClean="0">
                <a:latin typeface="Cambria" pitchFamily="18" charset="0"/>
              </a:rPr>
              <a:t>Economies Important?</a:t>
            </a:r>
          </a:p>
        </p:txBody>
      </p:sp>
      <p:sp>
        <p:nvSpPr>
          <p:cNvPr id="14341" name="Rectangle 3"/>
          <p:cNvSpPr>
            <a:spLocks noGrp="1" noChangeArrowheads="1"/>
          </p:cNvSpPr>
          <p:nvPr>
            <p:ph type="body" idx="1"/>
          </p:nvPr>
        </p:nvSpPr>
        <p:spPr/>
        <p:txBody>
          <a:bodyPr/>
          <a:lstStyle/>
          <a:p>
            <a:pPr eaLnBrk="1" hangingPunct="1">
              <a:lnSpc>
                <a:spcPct val="90000"/>
              </a:lnSpc>
            </a:pPr>
            <a:r>
              <a:rPr lang="en-US" sz="2400" dirty="0" smtClean="0"/>
              <a:t>Firms that take advantage of location economies in different parts of the world create a </a:t>
            </a:r>
            <a:r>
              <a:rPr lang="en-US" sz="2400" b="1" dirty="0" smtClean="0"/>
              <a:t>global web</a:t>
            </a:r>
            <a:r>
              <a:rPr lang="en-US" sz="2400" dirty="0" smtClean="0"/>
              <a:t> of value creation activities</a:t>
            </a:r>
          </a:p>
          <a:p>
            <a:pPr lvl="1" eaLnBrk="1" hangingPunct="1">
              <a:lnSpc>
                <a:spcPct val="90000"/>
              </a:lnSpc>
            </a:pPr>
            <a:endParaRPr lang="en-US" sz="2000" dirty="0" smtClean="0"/>
          </a:p>
          <a:p>
            <a:pPr lvl="1" eaLnBrk="1" hangingPunct="1">
              <a:lnSpc>
                <a:spcPct val="90000"/>
              </a:lnSpc>
            </a:pPr>
            <a:r>
              <a:rPr lang="en-US" dirty="0" smtClean="0"/>
              <a:t>different stages of the value chain are </a:t>
            </a:r>
            <a:r>
              <a:rPr lang="en-US" u="sng" dirty="0" smtClean="0"/>
              <a:t>dispersed to locations</a:t>
            </a:r>
            <a:r>
              <a:rPr lang="en-US" dirty="0" smtClean="0"/>
              <a:t> where perceived value is maximized or where the </a:t>
            </a:r>
            <a:r>
              <a:rPr lang="en-US" u="sng" dirty="0" smtClean="0"/>
              <a:t>costs of value creation are minimized</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Why Are Experience </a:t>
            </a:r>
            <a:br>
              <a:rPr lang="en-US" b="1" smtClean="0">
                <a:latin typeface="Cambria" pitchFamily="18" charset="0"/>
              </a:rPr>
            </a:br>
            <a:r>
              <a:rPr lang="en-US" b="1" smtClean="0">
                <a:latin typeface="Cambria" pitchFamily="18" charset="0"/>
              </a:rPr>
              <a:t>Effects Important?</a:t>
            </a:r>
          </a:p>
        </p:txBody>
      </p:sp>
      <p:sp>
        <p:nvSpPr>
          <p:cNvPr id="15365" name="Rectangle 3"/>
          <p:cNvSpPr>
            <a:spLocks noGrp="1" noChangeArrowheads="1"/>
          </p:cNvSpPr>
          <p:nvPr>
            <p:ph type="body" idx="1"/>
          </p:nvPr>
        </p:nvSpPr>
        <p:spPr>
          <a:xfrm>
            <a:off x="395536" y="1484784"/>
            <a:ext cx="8229600" cy="4530725"/>
          </a:xfrm>
        </p:spPr>
        <p:txBody>
          <a:bodyPr/>
          <a:lstStyle/>
          <a:p>
            <a:pPr eaLnBrk="1" hangingPunct="1">
              <a:lnSpc>
                <a:spcPct val="90000"/>
              </a:lnSpc>
              <a:buNone/>
            </a:pPr>
            <a:r>
              <a:rPr lang="en-US" sz="2400" dirty="0" smtClean="0"/>
              <a:t>The </a:t>
            </a:r>
            <a:r>
              <a:rPr lang="en-US" sz="2400" b="1" dirty="0" smtClean="0"/>
              <a:t>experience curve</a:t>
            </a:r>
            <a:r>
              <a:rPr lang="en-US" sz="2400" dirty="0" smtClean="0"/>
              <a:t> refers to the systematic reductions in production costs that occur over the life of a product</a:t>
            </a:r>
          </a:p>
          <a:p>
            <a:pPr lvl="1" eaLnBrk="1" hangingPunct="1">
              <a:lnSpc>
                <a:spcPct val="90000"/>
              </a:lnSpc>
            </a:pPr>
            <a:endParaRPr lang="en-US" sz="2000" dirty="0" smtClean="0"/>
          </a:p>
          <a:p>
            <a:pPr lvl="1" eaLnBrk="1" hangingPunct="1">
              <a:lnSpc>
                <a:spcPct val="90000"/>
              </a:lnSpc>
            </a:pPr>
            <a:r>
              <a:rPr lang="en-US" dirty="0" smtClean="0"/>
              <a:t>by moving down the experience curve, firms </a:t>
            </a:r>
            <a:r>
              <a:rPr lang="en-US" u="sng" dirty="0" smtClean="0"/>
              <a:t>reduce the cost of creating value</a:t>
            </a:r>
          </a:p>
          <a:p>
            <a:pPr lvl="1" eaLnBrk="1" hangingPunct="1">
              <a:lnSpc>
                <a:spcPct val="90000"/>
              </a:lnSpc>
            </a:pPr>
            <a:endParaRPr lang="en-US" dirty="0" smtClean="0"/>
          </a:p>
          <a:p>
            <a:pPr lvl="1" eaLnBrk="1" hangingPunct="1">
              <a:lnSpc>
                <a:spcPct val="90000"/>
              </a:lnSpc>
            </a:pPr>
            <a:r>
              <a:rPr lang="en-US" dirty="0" smtClean="0"/>
              <a:t>to get down the experience curve quickly, firms can use a single plant to serve global markets</a:t>
            </a:r>
          </a:p>
          <a:p>
            <a:pPr lvl="1" eaLnBrk="1" hangingPunct="1">
              <a:lnSpc>
                <a:spcPct val="90000"/>
              </a:lnSpc>
            </a:pPr>
            <a:endParaRPr lang="en-US" dirty="0" smtClean="0"/>
          </a:p>
          <a:p>
            <a:pPr lvl="1" eaLnBrk="1" hangingPunct="1">
              <a:lnSpc>
                <a:spcPct val="90000"/>
              </a:lnSpc>
            </a:pPr>
            <a:r>
              <a:rPr lang="en-US" dirty="0" smtClean="0"/>
              <a:t>Cost reductions come from </a:t>
            </a:r>
            <a:r>
              <a:rPr lang="en-US" u="sng" dirty="0" smtClean="0"/>
              <a:t>learning effects</a:t>
            </a:r>
            <a:r>
              <a:rPr lang="en-US" dirty="0" smtClean="0"/>
              <a:t> and </a:t>
            </a:r>
            <a:r>
              <a:rPr lang="en-US" u="sng" dirty="0" smtClean="0"/>
              <a:t>economies of scale</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p:spPr>
        <p:txBody>
          <a:bodyPr/>
          <a:lstStyle/>
          <a:p>
            <a:r>
              <a:rPr lang="en-US" smtClean="0"/>
              <a:t>BUSI 2701D</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Why Are Experience </a:t>
            </a:r>
            <a:br>
              <a:rPr lang="en-US" b="1" smtClean="0">
                <a:latin typeface="Cambria" pitchFamily="18" charset="0"/>
              </a:rPr>
            </a:br>
            <a:r>
              <a:rPr lang="en-US" b="1" smtClean="0">
                <a:latin typeface="Cambria" pitchFamily="18" charset="0"/>
              </a:rPr>
              <a:t>Effects Important?</a:t>
            </a:r>
          </a:p>
        </p:txBody>
      </p:sp>
      <p:sp>
        <p:nvSpPr>
          <p:cNvPr id="16389" name="Rectangle 3"/>
          <p:cNvSpPr>
            <a:spLocks noGrp="1" noChangeArrowheads="1"/>
          </p:cNvSpPr>
          <p:nvPr>
            <p:ph type="body" idx="1"/>
          </p:nvPr>
        </p:nvSpPr>
        <p:spPr/>
        <p:txBody>
          <a:bodyPr/>
          <a:lstStyle/>
          <a:p>
            <a:pPr algn="ctr" eaLnBrk="1" hangingPunct="1">
              <a:buFont typeface="Wingdings" pitchFamily="2" charset="2"/>
              <a:buNone/>
            </a:pPr>
            <a:r>
              <a:rPr lang="en-US" sz="2000" dirty="0" smtClean="0"/>
              <a:t>The Experience Curve</a:t>
            </a:r>
          </a:p>
          <a:p>
            <a:pPr algn="ctr" eaLnBrk="1" hangingPunct="1">
              <a:buFont typeface="Wingdings" pitchFamily="2" charset="2"/>
              <a:buNone/>
            </a:pPr>
            <a:endParaRPr lang="en-US" sz="1400" dirty="0" smtClean="0"/>
          </a:p>
          <a:p>
            <a:pPr algn="ctr" eaLnBrk="1" hangingPunct="1">
              <a:buFont typeface="Wingdings" pitchFamily="2" charset="2"/>
              <a:buNone/>
            </a:pPr>
            <a:endParaRPr lang="en-US" sz="1400" dirty="0" smtClean="0"/>
          </a:p>
        </p:txBody>
      </p:sp>
      <p:pic>
        <p:nvPicPr>
          <p:cNvPr id="16390" name="Picture 4"/>
          <p:cNvPicPr>
            <a:picLocks noChangeAspect="1" noChangeArrowheads="1"/>
          </p:cNvPicPr>
          <p:nvPr/>
        </p:nvPicPr>
        <p:blipFill>
          <a:blip r:embed="rId3" cstate="print"/>
          <a:srcRect/>
          <a:stretch>
            <a:fillRect/>
          </a:stretch>
        </p:blipFill>
        <p:spPr bwMode="auto">
          <a:xfrm>
            <a:off x="741363" y="2057400"/>
            <a:ext cx="7659687" cy="313055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Why Are Experience </a:t>
            </a:r>
            <a:br>
              <a:rPr lang="en-US" b="1" smtClean="0">
                <a:latin typeface="Cambria" pitchFamily="18" charset="0"/>
              </a:rPr>
            </a:br>
            <a:r>
              <a:rPr lang="en-US" b="1" smtClean="0">
                <a:latin typeface="Cambria" pitchFamily="18" charset="0"/>
              </a:rPr>
              <a:t>Effects Important?</a:t>
            </a:r>
          </a:p>
        </p:txBody>
      </p:sp>
      <p:sp>
        <p:nvSpPr>
          <p:cNvPr id="15365" name="Rectangle 3"/>
          <p:cNvSpPr>
            <a:spLocks noGrp="1" noChangeArrowheads="1"/>
          </p:cNvSpPr>
          <p:nvPr>
            <p:ph type="body" idx="1"/>
          </p:nvPr>
        </p:nvSpPr>
        <p:spPr/>
        <p:txBody>
          <a:bodyPr/>
          <a:lstStyle/>
          <a:p>
            <a:pPr eaLnBrk="1" hangingPunct="1">
              <a:lnSpc>
                <a:spcPct val="90000"/>
              </a:lnSpc>
            </a:pPr>
            <a:r>
              <a:rPr lang="en-US" sz="2400" b="1" dirty="0" smtClean="0"/>
              <a:t>Learning effects</a:t>
            </a:r>
            <a:r>
              <a:rPr lang="en-US" sz="2400" dirty="0" smtClean="0"/>
              <a:t> are cost savings that come from learning by doing</a:t>
            </a:r>
          </a:p>
          <a:p>
            <a:pPr eaLnBrk="1" hangingPunct="1">
              <a:lnSpc>
                <a:spcPct val="90000"/>
              </a:lnSpc>
            </a:pPr>
            <a:endParaRPr lang="en-US" sz="2400" dirty="0" smtClean="0"/>
          </a:p>
          <a:p>
            <a:pPr eaLnBrk="1" hangingPunct="1">
              <a:lnSpc>
                <a:spcPct val="90000"/>
              </a:lnSpc>
            </a:pPr>
            <a:r>
              <a:rPr lang="en-US" sz="2400" dirty="0" smtClean="0"/>
              <a:t>Labor productivity increases as</a:t>
            </a:r>
          </a:p>
          <a:p>
            <a:pPr lvl="1" eaLnBrk="1" hangingPunct="1">
              <a:lnSpc>
                <a:spcPct val="90000"/>
              </a:lnSpc>
            </a:pPr>
            <a:endParaRPr lang="en-US" sz="2000" dirty="0" smtClean="0"/>
          </a:p>
          <a:p>
            <a:pPr lvl="1" eaLnBrk="1" hangingPunct="1">
              <a:lnSpc>
                <a:spcPct val="90000"/>
              </a:lnSpc>
            </a:pPr>
            <a:r>
              <a:rPr lang="en-US" u="sng" dirty="0" smtClean="0"/>
              <a:t>individuals learn through repetition</a:t>
            </a:r>
            <a:r>
              <a:rPr lang="en-US" dirty="0" smtClean="0"/>
              <a:t> the most efficient ways to perform particular tasks</a:t>
            </a:r>
          </a:p>
          <a:p>
            <a:pPr lvl="1" eaLnBrk="1" hangingPunct="1">
              <a:lnSpc>
                <a:spcPct val="90000"/>
              </a:lnSpc>
            </a:pPr>
            <a:endParaRPr lang="en-US" dirty="0" smtClean="0"/>
          </a:p>
          <a:p>
            <a:pPr lvl="1" eaLnBrk="1" hangingPunct="1">
              <a:lnSpc>
                <a:spcPct val="90000"/>
              </a:lnSpc>
            </a:pPr>
            <a:r>
              <a:rPr lang="en-US" u="sng" dirty="0" smtClean="0"/>
              <a:t>managers learn</a:t>
            </a:r>
            <a:r>
              <a:rPr lang="en-US" dirty="0" smtClean="0"/>
              <a:t> how to manage the new operation more efficiently </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BUSI 2701D</a:t>
            </a:r>
            <a:endParaRPr lang="en-US"/>
          </a:p>
        </p:txBody>
      </p:sp>
      <p:sp>
        <p:nvSpPr>
          <p:cNvPr id="17412" name="Rectangle 2"/>
          <p:cNvSpPr>
            <a:spLocks noGrp="1" noChangeArrowheads="1"/>
          </p:cNvSpPr>
          <p:nvPr>
            <p:ph type="title"/>
          </p:nvPr>
        </p:nvSpPr>
        <p:spPr/>
        <p:txBody>
          <a:bodyPr/>
          <a:lstStyle/>
          <a:p>
            <a:pPr eaLnBrk="1" hangingPunct="1"/>
            <a:r>
              <a:rPr lang="en-US" b="1" smtClean="0">
                <a:latin typeface="Cambria" pitchFamily="18" charset="0"/>
              </a:rPr>
              <a:t>Why Are Experience </a:t>
            </a:r>
            <a:br>
              <a:rPr lang="en-US" b="1" smtClean="0">
                <a:latin typeface="Cambria" pitchFamily="18" charset="0"/>
              </a:rPr>
            </a:br>
            <a:r>
              <a:rPr lang="en-US" b="1" smtClean="0">
                <a:latin typeface="Cambria" pitchFamily="18" charset="0"/>
              </a:rPr>
              <a:t>Effects Important?</a:t>
            </a:r>
          </a:p>
        </p:txBody>
      </p:sp>
      <p:sp>
        <p:nvSpPr>
          <p:cNvPr id="17413" name="Rectangle 3"/>
          <p:cNvSpPr>
            <a:spLocks noGrp="1" noChangeArrowheads="1"/>
          </p:cNvSpPr>
          <p:nvPr>
            <p:ph type="body" idx="1"/>
          </p:nvPr>
        </p:nvSpPr>
        <p:spPr>
          <a:xfrm>
            <a:off x="467544" y="1484784"/>
            <a:ext cx="8229600" cy="4530725"/>
          </a:xfrm>
        </p:spPr>
        <p:txBody>
          <a:bodyPr/>
          <a:lstStyle/>
          <a:p>
            <a:pPr eaLnBrk="1" hangingPunct="1"/>
            <a:r>
              <a:rPr lang="en-US" b="1" dirty="0" smtClean="0"/>
              <a:t>Economies of scale</a:t>
            </a:r>
            <a:r>
              <a:rPr lang="en-US" dirty="0" smtClean="0"/>
              <a:t> refer to the reductions in unit cost achieved by </a:t>
            </a:r>
            <a:r>
              <a:rPr lang="en-US" u="sng" dirty="0" smtClean="0"/>
              <a:t>producing a large volume of a product</a:t>
            </a:r>
          </a:p>
          <a:p>
            <a:pPr eaLnBrk="1" hangingPunct="1"/>
            <a:endParaRPr lang="en-US" dirty="0" smtClean="0"/>
          </a:p>
          <a:p>
            <a:pPr eaLnBrk="1" hangingPunct="1"/>
            <a:r>
              <a:rPr lang="en-US" dirty="0" smtClean="0"/>
              <a:t>Sources of economies of scale include</a:t>
            </a:r>
          </a:p>
          <a:p>
            <a:pPr lvl="1" eaLnBrk="1" hangingPunct="1"/>
            <a:r>
              <a:rPr lang="en-US" u="sng" dirty="0" smtClean="0"/>
              <a:t>spreading fixed costs</a:t>
            </a:r>
            <a:r>
              <a:rPr lang="en-US" dirty="0" smtClean="0"/>
              <a:t> over a large volume</a:t>
            </a:r>
          </a:p>
          <a:p>
            <a:pPr lvl="1" eaLnBrk="1" hangingPunct="1"/>
            <a:endParaRPr lang="en-US" dirty="0" smtClean="0"/>
          </a:p>
          <a:p>
            <a:pPr lvl="1" eaLnBrk="1" hangingPunct="1"/>
            <a:r>
              <a:rPr lang="en-US" u="sng" dirty="0" smtClean="0"/>
              <a:t>utilizing production facilities more intensively</a:t>
            </a:r>
          </a:p>
          <a:p>
            <a:pPr lvl="1" eaLnBrk="1" hangingPunct="1"/>
            <a:endParaRPr lang="en-US" dirty="0" smtClean="0"/>
          </a:p>
          <a:p>
            <a:pPr lvl="1" eaLnBrk="1" hangingPunct="1"/>
            <a:r>
              <a:rPr lang="en-US" dirty="0" smtClean="0"/>
              <a:t>increasing </a:t>
            </a:r>
            <a:r>
              <a:rPr lang="en-US" u="sng" dirty="0" smtClean="0"/>
              <a:t>bargaining power with suppliers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BUSI 2701D</a:t>
            </a:r>
            <a:endParaRPr lang="en-US"/>
          </a:p>
        </p:txBody>
      </p:sp>
      <p:sp>
        <p:nvSpPr>
          <p:cNvPr id="18436" name="Rectangle 2"/>
          <p:cNvSpPr>
            <a:spLocks noGrp="1" noChangeArrowheads="1"/>
          </p:cNvSpPr>
          <p:nvPr>
            <p:ph type="title"/>
          </p:nvPr>
        </p:nvSpPr>
        <p:spPr/>
        <p:txBody>
          <a:bodyPr/>
          <a:lstStyle/>
          <a:p>
            <a:pPr eaLnBrk="1" hangingPunct="1"/>
            <a:r>
              <a:rPr lang="en-US" b="1" dirty="0" smtClean="0">
                <a:latin typeface="Cambria" pitchFamily="18" charset="0"/>
              </a:rPr>
              <a:t>How Can Managers Leverage Subsidiary Skills and Knowledge?</a:t>
            </a:r>
          </a:p>
        </p:txBody>
      </p:sp>
      <p:sp>
        <p:nvSpPr>
          <p:cNvPr id="18437" name="Rectangle 3"/>
          <p:cNvSpPr>
            <a:spLocks noGrp="1" noChangeArrowheads="1"/>
          </p:cNvSpPr>
          <p:nvPr>
            <p:ph type="body" idx="1"/>
          </p:nvPr>
        </p:nvSpPr>
        <p:spPr/>
        <p:txBody>
          <a:bodyPr/>
          <a:lstStyle/>
          <a:p>
            <a:pPr marL="533400" indent="-533400" eaLnBrk="1" hangingPunct="1">
              <a:lnSpc>
                <a:spcPct val="80000"/>
              </a:lnSpc>
              <a:buNone/>
            </a:pPr>
            <a:r>
              <a:rPr lang="en-US" sz="2800" dirty="0" smtClean="0"/>
              <a:t>Managers should</a:t>
            </a:r>
          </a:p>
          <a:p>
            <a:pPr marL="533400" indent="-533400" eaLnBrk="1" hangingPunct="1">
              <a:lnSpc>
                <a:spcPct val="80000"/>
              </a:lnSpc>
              <a:buFont typeface="Wingdings" pitchFamily="2" charset="2"/>
              <a:buAutoNum type="arabicPeriod"/>
            </a:pPr>
            <a:endParaRPr lang="en-US" sz="2800" dirty="0" smtClean="0"/>
          </a:p>
          <a:p>
            <a:pPr marL="533400" indent="-533400" eaLnBrk="1" hangingPunct="1">
              <a:lnSpc>
                <a:spcPct val="80000"/>
              </a:lnSpc>
              <a:buNone/>
            </a:pPr>
            <a:r>
              <a:rPr lang="en-US" sz="2800" dirty="0" smtClean="0"/>
              <a:t>1.  Recognize that </a:t>
            </a:r>
            <a:r>
              <a:rPr lang="en-US" sz="2800" u="sng" dirty="0" smtClean="0"/>
              <a:t>valuable skills</a:t>
            </a:r>
            <a:r>
              <a:rPr lang="en-US" sz="2800" dirty="0" smtClean="0"/>
              <a:t> that could be applied elsewhere in the firm </a:t>
            </a:r>
            <a:r>
              <a:rPr lang="en-US" sz="2800" u="sng" dirty="0" smtClean="0"/>
              <a:t>can arise anywhere</a:t>
            </a:r>
            <a:r>
              <a:rPr lang="en-US" sz="2800" dirty="0" smtClean="0"/>
              <a:t> within the firm’s global network - not just at the corporate center</a:t>
            </a:r>
          </a:p>
          <a:p>
            <a:pPr marL="533400" indent="-533400" eaLnBrk="1" hangingPunct="1">
              <a:lnSpc>
                <a:spcPct val="80000"/>
              </a:lnSpc>
              <a:buFont typeface="Wingdings" pitchFamily="2" charset="2"/>
              <a:buAutoNum type="arabicPeriod"/>
            </a:pPr>
            <a:endParaRPr lang="en-US" sz="2800" dirty="0" smtClean="0"/>
          </a:p>
          <a:p>
            <a:pPr marL="533400" indent="-533400" eaLnBrk="1" hangingPunct="1">
              <a:lnSpc>
                <a:spcPct val="80000"/>
              </a:lnSpc>
              <a:buNone/>
            </a:pPr>
            <a:r>
              <a:rPr lang="en-US" sz="2800" dirty="0" smtClean="0"/>
              <a:t>2.  Establish an </a:t>
            </a:r>
            <a:r>
              <a:rPr lang="en-US" sz="2800" u="sng" dirty="0" smtClean="0"/>
              <a:t>incentive system</a:t>
            </a:r>
            <a:r>
              <a:rPr lang="en-US" sz="2800" dirty="0" smtClean="0"/>
              <a:t> that encourages local employees to acquire new skills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BUSI 2701D</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How Can Managers </a:t>
            </a:r>
            <a:br>
              <a:rPr lang="en-US" b="1" smtClean="0">
                <a:latin typeface="Cambria" pitchFamily="18" charset="0"/>
              </a:rPr>
            </a:br>
            <a:r>
              <a:rPr lang="en-US" b="1" smtClean="0">
                <a:latin typeface="Cambria" pitchFamily="18" charset="0"/>
              </a:rPr>
              <a:t>Leverage Subsidiary Skills?</a:t>
            </a:r>
          </a:p>
        </p:txBody>
      </p:sp>
      <p:sp>
        <p:nvSpPr>
          <p:cNvPr id="18437" name="Rectangle 3"/>
          <p:cNvSpPr>
            <a:spLocks noGrp="1" noChangeArrowheads="1"/>
          </p:cNvSpPr>
          <p:nvPr>
            <p:ph type="body" idx="1"/>
          </p:nvPr>
        </p:nvSpPr>
        <p:spPr/>
        <p:txBody>
          <a:bodyPr/>
          <a:lstStyle/>
          <a:p>
            <a:pPr marL="533400" indent="-533400" eaLnBrk="1" hangingPunct="1">
              <a:lnSpc>
                <a:spcPct val="80000"/>
              </a:lnSpc>
              <a:buNone/>
            </a:pPr>
            <a:r>
              <a:rPr lang="en-US" sz="2800" dirty="0" smtClean="0"/>
              <a:t>Managers should</a:t>
            </a:r>
          </a:p>
          <a:p>
            <a:pPr marL="533400" indent="-533400" eaLnBrk="1" hangingPunct="1">
              <a:lnSpc>
                <a:spcPct val="80000"/>
              </a:lnSpc>
              <a:buFont typeface="Wingdings" pitchFamily="2" charset="2"/>
              <a:buAutoNum type="arabicPeriod"/>
            </a:pPr>
            <a:endParaRPr lang="en-US" sz="2800" dirty="0" smtClean="0"/>
          </a:p>
          <a:p>
            <a:pPr marL="533400" indent="-533400" eaLnBrk="1" hangingPunct="1">
              <a:lnSpc>
                <a:spcPct val="80000"/>
              </a:lnSpc>
              <a:buNone/>
            </a:pPr>
            <a:r>
              <a:rPr lang="en-US" sz="2800" dirty="0" smtClean="0"/>
              <a:t>3.  Have a </a:t>
            </a:r>
            <a:r>
              <a:rPr lang="en-US" sz="2800" u="sng" dirty="0" smtClean="0"/>
              <a:t>process for identifying when valuable new skills</a:t>
            </a:r>
            <a:r>
              <a:rPr lang="en-US" sz="2800" dirty="0" smtClean="0"/>
              <a:t> have been created in a subsidiary</a:t>
            </a:r>
          </a:p>
          <a:p>
            <a:pPr marL="533400" indent="-533400" eaLnBrk="1" hangingPunct="1">
              <a:lnSpc>
                <a:spcPct val="80000"/>
              </a:lnSpc>
              <a:buNone/>
            </a:pPr>
            <a:endParaRPr lang="en-US" sz="2800" dirty="0" smtClean="0"/>
          </a:p>
          <a:p>
            <a:pPr marL="533400" indent="-533400" eaLnBrk="1" hangingPunct="1">
              <a:lnSpc>
                <a:spcPct val="80000"/>
              </a:lnSpc>
              <a:buNone/>
            </a:pPr>
            <a:r>
              <a:rPr lang="en-US" sz="2800" dirty="0" smtClean="0"/>
              <a:t>4.  </a:t>
            </a:r>
            <a:r>
              <a:rPr lang="en-US" sz="2800" u="sng" dirty="0" smtClean="0"/>
              <a:t>Act as facilitators to help transfer skills</a:t>
            </a:r>
            <a:r>
              <a:rPr lang="en-US" sz="2800" dirty="0" smtClean="0"/>
              <a:t> within the firm</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2701D</a:t>
            </a:r>
            <a:endParaRPr lang="en-US"/>
          </a:p>
        </p:txBody>
      </p:sp>
      <p:sp>
        <p:nvSpPr>
          <p:cNvPr id="19460" name="Rectangle 2"/>
          <p:cNvSpPr>
            <a:spLocks noGrp="1" noChangeArrowheads="1"/>
          </p:cNvSpPr>
          <p:nvPr>
            <p:ph type="title"/>
          </p:nvPr>
        </p:nvSpPr>
        <p:spPr/>
        <p:txBody>
          <a:bodyPr/>
          <a:lstStyle/>
          <a:p>
            <a:pPr eaLnBrk="1" hangingPunct="1"/>
            <a:r>
              <a:rPr lang="en-US" sz="3600" b="1" smtClean="0">
                <a:latin typeface="Cambria" pitchFamily="18" charset="0"/>
              </a:rPr>
              <a:t>What Types Of Competitive Pressures Exist In The Global Marketplace?</a:t>
            </a:r>
            <a:r>
              <a:rPr lang="en-US" sz="4000" b="1" smtClean="0">
                <a:latin typeface="Cambria" pitchFamily="18" charset="0"/>
              </a:rPr>
              <a:t> </a:t>
            </a:r>
          </a:p>
        </p:txBody>
      </p:sp>
      <p:sp>
        <p:nvSpPr>
          <p:cNvPr id="19461" name="Rectangle 3"/>
          <p:cNvSpPr>
            <a:spLocks noGrp="1" noChangeArrowheads="1"/>
          </p:cNvSpPr>
          <p:nvPr>
            <p:ph type="body" idx="1"/>
          </p:nvPr>
        </p:nvSpPr>
        <p:spPr/>
        <p:txBody>
          <a:bodyPr/>
          <a:lstStyle/>
          <a:p>
            <a:pPr marL="457200" indent="-457200" eaLnBrk="1" hangingPunct="1">
              <a:buNone/>
            </a:pPr>
            <a:r>
              <a:rPr lang="en-US" sz="2800" dirty="0" smtClean="0"/>
              <a:t>Firms that compete in the global marketplace face </a:t>
            </a:r>
            <a:r>
              <a:rPr lang="en-US" sz="2800" u="sng" dirty="0" smtClean="0"/>
              <a:t>two conflicting types of competitive pressures</a:t>
            </a:r>
          </a:p>
          <a:p>
            <a:pPr marL="838200" lvl="1" indent="-381000" eaLnBrk="1" hangingPunct="1"/>
            <a:endParaRPr lang="en-US" sz="2400" dirty="0" smtClean="0"/>
          </a:p>
          <a:p>
            <a:pPr marL="838200" lvl="1" indent="-381000" eaLnBrk="1" hangingPunct="1"/>
            <a:r>
              <a:rPr lang="en-US" sz="2400" dirty="0" smtClean="0"/>
              <a:t>the </a:t>
            </a:r>
            <a:r>
              <a:rPr lang="en-US" sz="2400" u="sng" dirty="0" smtClean="0"/>
              <a:t>pressures limit the ability of firms</a:t>
            </a:r>
            <a:r>
              <a:rPr lang="en-US" sz="2400" dirty="0" smtClean="0"/>
              <a:t> to realize location economies and experience effects, leverage products, and transfer skills within the firm</a:t>
            </a:r>
          </a:p>
          <a:p>
            <a:pPr marL="457200" indent="-457200" eaLnBrk="1" hangingPunct="1">
              <a:buFont typeface="Wingdings" pitchFamily="2" charset="2"/>
              <a:buAutoNum type="arabicPeriod"/>
            </a:pPr>
            <a:endParaRPr lang="en-US" sz="2800" dirty="0" smtClean="0">
              <a:solidFill>
                <a:srgbClr val="CC6600"/>
              </a:solidFill>
            </a:endParaRPr>
          </a:p>
          <a:p>
            <a:pPr marL="457200" indent="-457200" eaLnBrk="1" hangingPunct="1"/>
            <a:endParaRPr lang="en-US" sz="2800" dirty="0" smtClean="0"/>
          </a:p>
          <a:p>
            <a:pPr marL="457200" indent="-457200" eaLnBrk="1" hangingPunct="1"/>
            <a:endParaRPr lang="en-US" sz="2800" dirty="0" smtClean="0"/>
          </a:p>
          <a:p>
            <a:pPr marL="457200" indent="-457200"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2701D</a:t>
            </a:r>
            <a:endParaRPr lang="en-US"/>
          </a:p>
        </p:txBody>
      </p:sp>
      <p:sp>
        <p:nvSpPr>
          <p:cNvPr id="19460" name="Rectangle 2"/>
          <p:cNvSpPr>
            <a:spLocks noGrp="1" noChangeArrowheads="1"/>
          </p:cNvSpPr>
          <p:nvPr>
            <p:ph type="title"/>
          </p:nvPr>
        </p:nvSpPr>
        <p:spPr/>
        <p:txBody>
          <a:bodyPr/>
          <a:lstStyle/>
          <a:p>
            <a:pPr eaLnBrk="1" hangingPunct="1"/>
            <a:r>
              <a:rPr lang="en-US" sz="3600" b="1" smtClean="0">
                <a:latin typeface="Cambria" pitchFamily="18" charset="0"/>
              </a:rPr>
              <a:t>What Types Of Competitive Pressures Exist In The Global Marketplace?</a:t>
            </a:r>
            <a:r>
              <a:rPr lang="en-US" sz="4000" b="1" smtClean="0">
                <a:latin typeface="Cambria" pitchFamily="18" charset="0"/>
              </a:rPr>
              <a:t> </a:t>
            </a:r>
          </a:p>
        </p:txBody>
      </p:sp>
      <p:sp>
        <p:nvSpPr>
          <p:cNvPr id="19461" name="Rectangle 3"/>
          <p:cNvSpPr>
            <a:spLocks noGrp="1" noChangeArrowheads="1"/>
          </p:cNvSpPr>
          <p:nvPr>
            <p:ph type="body" idx="1"/>
          </p:nvPr>
        </p:nvSpPr>
        <p:spPr/>
        <p:txBody>
          <a:bodyPr/>
          <a:lstStyle/>
          <a:p>
            <a:pPr marL="457200" indent="-457200" eaLnBrk="1" hangingPunct="1">
              <a:buNone/>
            </a:pPr>
            <a:r>
              <a:rPr lang="en-US" dirty="0" smtClean="0"/>
              <a:t>Conflicting types of competitive pressures:</a:t>
            </a:r>
            <a:endParaRPr lang="en-US" b="1" dirty="0" smtClean="0"/>
          </a:p>
          <a:p>
            <a:pPr marL="457200" indent="-457200" eaLnBrk="1" hangingPunct="1">
              <a:buFont typeface="Wingdings" pitchFamily="2" charset="2"/>
              <a:buAutoNum type="arabicPeriod"/>
            </a:pPr>
            <a:endParaRPr lang="en-US" sz="2800" b="1" dirty="0" smtClean="0"/>
          </a:p>
          <a:p>
            <a:pPr marL="457200" indent="-457200" eaLnBrk="1" hangingPunct="1">
              <a:buFont typeface="Wingdings" pitchFamily="2" charset="2"/>
              <a:buAutoNum type="arabicPeriod"/>
            </a:pPr>
            <a:r>
              <a:rPr lang="en-US" sz="2800" b="1" dirty="0" smtClean="0"/>
              <a:t>Pressures for cost reductions</a:t>
            </a:r>
            <a:r>
              <a:rPr lang="en-US" sz="2800" dirty="0" smtClean="0"/>
              <a:t> - force the firm to lower unit costs</a:t>
            </a:r>
          </a:p>
          <a:p>
            <a:pPr marL="457200" indent="-457200" eaLnBrk="1" hangingPunct="1">
              <a:buFont typeface="Wingdings" pitchFamily="2" charset="2"/>
              <a:buAutoNum type="arabicPeriod"/>
            </a:pPr>
            <a:endParaRPr lang="en-US" sz="2800" b="1" dirty="0" smtClean="0"/>
          </a:p>
          <a:p>
            <a:pPr marL="457200" indent="-457200" eaLnBrk="1" hangingPunct="1">
              <a:buFont typeface="Wingdings" pitchFamily="2" charset="2"/>
              <a:buAutoNum type="arabicPeriod"/>
            </a:pPr>
            <a:r>
              <a:rPr lang="en-US" sz="2800" b="1" dirty="0" smtClean="0"/>
              <a:t>Pressures to be locally responsive</a:t>
            </a:r>
            <a:r>
              <a:rPr lang="en-US" sz="2800" dirty="0" smtClean="0"/>
              <a:t> - require the firm to adapt its product to meet local demands in each market—a strategy that raises costs  </a:t>
            </a:r>
          </a:p>
          <a:p>
            <a:pPr marL="457200" indent="-457200" eaLnBrk="1" hangingPunct="1">
              <a:buFont typeface="Wingdings" pitchFamily="2" charset="2"/>
              <a:buAutoNum type="arabicPeriod"/>
            </a:pPr>
            <a:endParaRPr lang="en-US" sz="2800" dirty="0" smtClean="0">
              <a:solidFill>
                <a:srgbClr val="CC6600"/>
              </a:solidFill>
            </a:endParaRPr>
          </a:p>
          <a:p>
            <a:pPr marL="457200" indent="-457200" eaLnBrk="1" hangingPunct="1"/>
            <a:endParaRPr lang="en-US" sz="2800" dirty="0" smtClean="0"/>
          </a:p>
          <a:p>
            <a:pPr marL="457200" indent="-457200" eaLnBrk="1" hangingPunct="1"/>
            <a:endParaRPr lang="en-US" sz="2800" dirty="0" smtClean="0"/>
          </a:p>
          <a:p>
            <a:pPr marL="457200" indent="-457200"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2701D</a:t>
            </a:r>
            <a:endParaRPr lang="en-US"/>
          </a:p>
        </p:txBody>
      </p:sp>
      <p:sp>
        <p:nvSpPr>
          <p:cNvPr id="19460" name="Rectangle 2"/>
          <p:cNvSpPr>
            <a:spLocks noGrp="1" noChangeArrowheads="1"/>
          </p:cNvSpPr>
          <p:nvPr>
            <p:ph type="title"/>
          </p:nvPr>
        </p:nvSpPr>
        <p:spPr/>
        <p:txBody>
          <a:bodyPr/>
          <a:lstStyle/>
          <a:p>
            <a:pPr eaLnBrk="1" hangingPunct="1"/>
            <a:r>
              <a:rPr lang="en-US" sz="4000" b="1" dirty="0" smtClean="0">
                <a:latin typeface="Cambria" pitchFamily="18" charset="0"/>
              </a:rPr>
              <a:t>Firm’s Strategic Actions Have Real Effects on Real People </a:t>
            </a:r>
          </a:p>
        </p:txBody>
      </p:sp>
      <p:sp>
        <p:nvSpPr>
          <p:cNvPr id="19461" name="Rectangle 3"/>
          <p:cNvSpPr>
            <a:spLocks noGrp="1" noChangeArrowheads="1"/>
          </p:cNvSpPr>
          <p:nvPr>
            <p:ph type="body" idx="1"/>
          </p:nvPr>
        </p:nvSpPr>
        <p:spPr/>
        <p:txBody>
          <a:bodyPr/>
          <a:lstStyle/>
          <a:p>
            <a:pPr marL="457200" indent="-457200" eaLnBrk="1" hangingPunct="1">
              <a:buFont typeface="Wingdings" pitchFamily="2" charset="2"/>
              <a:buAutoNum type="arabicPeriod"/>
            </a:pPr>
            <a:endParaRPr lang="en-US" sz="2800" dirty="0" smtClean="0">
              <a:solidFill>
                <a:srgbClr val="CC6600"/>
              </a:solidFill>
            </a:endParaRPr>
          </a:p>
          <a:p>
            <a:pPr marL="457200" indent="-457200" eaLnBrk="1" hangingPunct="1">
              <a:buFont typeface="Wingdings" pitchFamily="2" charset="2"/>
              <a:buAutoNum type="arabicPeriod"/>
            </a:pPr>
            <a:endParaRPr lang="en-US" dirty="0" smtClean="0">
              <a:solidFill>
                <a:srgbClr val="CC6600"/>
              </a:solidFill>
            </a:endParaRPr>
          </a:p>
          <a:p>
            <a:pPr marL="457200" indent="-457200" algn="ctr" eaLnBrk="1" hangingPunct="1">
              <a:buNone/>
            </a:pPr>
            <a:r>
              <a:rPr lang="en-US" sz="5400" dirty="0" smtClean="0">
                <a:effectLst/>
              </a:rPr>
              <a:t>Video</a:t>
            </a:r>
          </a:p>
          <a:p>
            <a:pPr marL="457200" indent="-457200" eaLnBrk="1" hangingPunct="1"/>
            <a:endParaRPr lang="en-US" sz="2800" dirty="0" smtClean="0"/>
          </a:p>
          <a:p>
            <a:pPr marL="457200" indent="-457200" eaLnBrk="1" hangingPunct="1"/>
            <a:endParaRPr lang="en-US" sz="2800" dirty="0" smtClean="0"/>
          </a:p>
          <a:p>
            <a:pPr marL="457200" indent="-457200"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BUSI 2701D</a:t>
            </a:r>
            <a:endParaRPr lang="en-US"/>
          </a:p>
        </p:txBody>
      </p:sp>
      <p:sp>
        <p:nvSpPr>
          <p:cNvPr id="21508" name="Rectangle 2"/>
          <p:cNvSpPr>
            <a:spLocks noGrp="1" noChangeArrowheads="1"/>
          </p:cNvSpPr>
          <p:nvPr>
            <p:ph type="title"/>
          </p:nvPr>
        </p:nvSpPr>
        <p:spPr/>
        <p:txBody>
          <a:bodyPr/>
          <a:lstStyle/>
          <a:p>
            <a:pPr eaLnBrk="1" hangingPunct="1"/>
            <a:r>
              <a:rPr lang="en-US" b="1" smtClean="0">
                <a:latin typeface="Cambria" pitchFamily="18" charset="0"/>
              </a:rPr>
              <a:t>When Are Pressures For </a:t>
            </a:r>
            <a:br>
              <a:rPr lang="en-US" b="1" smtClean="0">
                <a:latin typeface="Cambria" pitchFamily="18" charset="0"/>
              </a:rPr>
            </a:br>
            <a:r>
              <a:rPr lang="en-US" b="1" smtClean="0">
                <a:latin typeface="Cambria" pitchFamily="18" charset="0"/>
              </a:rPr>
              <a:t>Cost Reductions Greatest?</a:t>
            </a:r>
          </a:p>
        </p:txBody>
      </p:sp>
      <p:sp>
        <p:nvSpPr>
          <p:cNvPr id="21509" name="Rectangle 3"/>
          <p:cNvSpPr>
            <a:spLocks noGrp="1" noChangeArrowheads="1"/>
          </p:cNvSpPr>
          <p:nvPr>
            <p:ph type="body" idx="1"/>
          </p:nvPr>
        </p:nvSpPr>
        <p:spPr/>
        <p:txBody>
          <a:bodyPr/>
          <a:lstStyle/>
          <a:p>
            <a:pPr marL="533400" indent="-533400" eaLnBrk="1" hangingPunct="1">
              <a:lnSpc>
                <a:spcPct val="90000"/>
              </a:lnSpc>
              <a:buNone/>
            </a:pPr>
            <a:r>
              <a:rPr lang="en-US" sz="2400" dirty="0" smtClean="0"/>
              <a:t>Pressures for cost reductions are greatest</a:t>
            </a:r>
          </a:p>
          <a:p>
            <a:pPr marL="533400" indent="-533400" eaLnBrk="1" hangingPunct="1">
              <a:lnSpc>
                <a:spcPct val="90000"/>
              </a:lnSpc>
              <a:buFont typeface="Wingdings" pitchFamily="2" charset="2"/>
              <a:buAutoNum type="arabicPeriod"/>
            </a:pPr>
            <a:r>
              <a:rPr lang="en-US" sz="2400" dirty="0" smtClean="0"/>
              <a:t>In industries producing </a:t>
            </a:r>
            <a:r>
              <a:rPr lang="en-US" sz="2400" u="sng" dirty="0" smtClean="0"/>
              <a:t>commodity type products</a:t>
            </a:r>
            <a:r>
              <a:rPr lang="en-US" sz="2400" dirty="0" smtClean="0"/>
              <a:t> that fill </a:t>
            </a:r>
            <a:r>
              <a:rPr lang="en-US" sz="2400" b="1" dirty="0" smtClean="0"/>
              <a:t>universal needs</a:t>
            </a:r>
            <a:r>
              <a:rPr lang="en-US" sz="2400" dirty="0" smtClean="0"/>
              <a:t> (needs that exist when the tastes and preferences of consumers in different nations are similar if not identical) where price is the main competitive weapon</a:t>
            </a:r>
          </a:p>
          <a:p>
            <a:pPr marL="533400" indent="-533400" eaLnBrk="1" hangingPunct="1">
              <a:lnSpc>
                <a:spcPct val="90000"/>
              </a:lnSpc>
              <a:buFont typeface="Wingdings" pitchFamily="2" charset="2"/>
              <a:buAutoNum type="arabicPeriod"/>
            </a:pPr>
            <a:r>
              <a:rPr lang="en-US" sz="2400" dirty="0" smtClean="0"/>
              <a:t>When major </a:t>
            </a:r>
            <a:r>
              <a:rPr lang="en-US" sz="2400" u="sng" dirty="0" smtClean="0"/>
              <a:t>competitors are based in low cost locations</a:t>
            </a:r>
          </a:p>
          <a:p>
            <a:pPr marL="533400" indent="-533400" eaLnBrk="1" hangingPunct="1">
              <a:lnSpc>
                <a:spcPct val="90000"/>
              </a:lnSpc>
              <a:buFont typeface="Wingdings" pitchFamily="2" charset="2"/>
              <a:buAutoNum type="arabicPeriod"/>
            </a:pPr>
            <a:r>
              <a:rPr lang="en-US" sz="2400" dirty="0" smtClean="0"/>
              <a:t>Where there is </a:t>
            </a:r>
            <a:r>
              <a:rPr lang="en-US" sz="2400" u="sng" dirty="0" smtClean="0"/>
              <a:t>persistent excess capacity</a:t>
            </a:r>
          </a:p>
          <a:p>
            <a:pPr marL="533400" indent="-533400" eaLnBrk="1" hangingPunct="1">
              <a:lnSpc>
                <a:spcPct val="90000"/>
              </a:lnSpc>
              <a:buFont typeface="Wingdings" pitchFamily="2" charset="2"/>
              <a:buAutoNum type="arabicPeriod"/>
            </a:pPr>
            <a:r>
              <a:rPr lang="en-US" sz="2400" dirty="0" smtClean="0"/>
              <a:t>Where </a:t>
            </a:r>
            <a:r>
              <a:rPr lang="en-US" sz="2400" u="sng" dirty="0" smtClean="0"/>
              <a:t>consumers are powerful</a:t>
            </a:r>
            <a:r>
              <a:rPr lang="en-US" sz="2400" dirty="0" smtClean="0"/>
              <a:t> and </a:t>
            </a:r>
            <a:r>
              <a:rPr lang="en-US" sz="2400" u="sng" dirty="0" smtClean="0"/>
              <a:t>face low switching costs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BUSI 2701D</a:t>
            </a:r>
            <a:endParaRPr lang="en-US"/>
          </a:p>
        </p:txBody>
      </p:sp>
      <p:sp>
        <p:nvSpPr>
          <p:cNvPr id="22532" name="Rectangle 2"/>
          <p:cNvSpPr>
            <a:spLocks noGrp="1" noChangeArrowheads="1"/>
          </p:cNvSpPr>
          <p:nvPr>
            <p:ph type="title"/>
          </p:nvPr>
        </p:nvSpPr>
        <p:spPr/>
        <p:txBody>
          <a:bodyPr/>
          <a:lstStyle/>
          <a:p>
            <a:pPr eaLnBrk="1" hangingPunct="1"/>
            <a:r>
              <a:rPr lang="en-US" sz="4000" b="1" smtClean="0">
                <a:latin typeface="Cambria" pitchFamily="18" charset="0"/>
              </a:rPr>
              <a:t>When Are Pressures For </a:t>
            </a:r>
            <a:br>
              <a:rPr lang="en-US" sz="4000" b="1" smtClean="0">
                <a:latin typeface="Cambria" pitchFamily="18" charset="0"/>
              </a:rPr>
            </a:br>
            <a:r>
              <a:rPr lang="en-US" sz="4000" b="1" smtClean="0">
                <a:latin typeface="Cambria" pitchFamily="18" charset="0"/>
              </a:rPr>
              <a:t>Local Responsiveness Greatest?</a:t>
            </a:r>
          </a:p>
        </p:txBody>
      </p:sp>
      <p:sp>
        <p:nvSpPr>
          <p:cNvPr id="22533" name="Rectangle 3"/>
          <p:cNvSpPr>
            <a:spLocks noGrp="1" noChangeArrowheads="1"/>
          </p:cNvSpPr>
          <p:nvPr>
            <p:ph type="body" idx="1"/>
          </p:nvPr>
        </p:nvSpPr>
        <p:spPr/>
        <p:txBody>
          <a:bodyPr/>
          <a:lstStyle/>
          <a:p>
            <a:pPr marL="533400" indent="-533400" eaLnBrk="1" hangingPunct="1">
              <a:lnSpc>
                <a:spcPct val="90000"/>
              </a:lnSpc>
              <a:buNone/>
            </a:pPr>
            <a:endParaRPr lang="en-US" sz="2400" dirty="0" smtClean="0"/>
          </a:p>
          <a:p>
            <a:pPr marL="533400" indent="-533400" eaLnBrk="1" hangingPunct="1">
              <a:lnSpc>
                <a:spcPct val="90000"/>
              </a:lnSpc>
              <a:buNone/>
            </a:pPr>
            <a:r>
              <a:rPr lang="en-US" sz="2400" dirty="0" smtClean="0"/>
              <a:t>Pressures for local responsiveness arise from</a:t>
            </a:r>
          </a:p>
          <a:p>
            <a:pPr marL="533400" indent="-533400" eaLnBrk="1" hangingPunct="1">
              <a:lnSpc>
                <a:spcPct val="90000"/>
              </a:lnSpc>
              <a:buNone/>
            </a:pPr>
            <a:endParaRPr lang="en-US" sz="2400" dirty="0" smtClean="0"/>
          </a:p>
          <a:p>
            <a:pPr marL="533400" indent="-533400" eaLnBrk="1" hangingPunct="1">
              <a:lnSpc>
                <a:spcPct val="90000"/>
              </a:lnSpc>
              <a:buNone/>
            </a:pPr>
            <a:r>
              <a:rPr lang="en-US" sz="2400" dirty="0" smtClean="0"/>
              <a:t>1.  Differences in consumer tastes and preferences</a:t>
            </a:r>
          </a:p>
          <a:p>
            <a:pPr marL="533400" indent="-533400" eaLnBrk="1" hangingPunct="1">
              <a:lnSpc>
                <a:spcPct val="90000"/>
              </a:lnSpc>
              <a:buAutoNum type="arabicPeriod"/>
            </a:pPr>
            <a:endParaRPr lang="en-US" sz="2400" dirty="0" smtClean="0"/>
          </a:p>
          <a:p>
            <a:pPr marL="533400" indent="-533400" eaLnBrk="1" hangingPunct="1">
              <a:lnSpc>
                <a:spcPct val="90000"/>
              </a:lnSpc>
              <a:buNone/>
            </a:pPr>
            <a:r>
              <a:rPr lang="en-US" sz="2400" dirty="0" smtClean="0"/>
              <a:t>2.  Differences in traditional practices and infrastructure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BUSI 2701D</a:t>
            </a:r>
            <a:endParaRPr lang="en-US"/>
          </a:p>
        </p:txBody>
      </p:sp>
      <p:sp>
        <p:nvSpPr>
          <p:cNvPr id="22532" name="Rectangle 2"/>
          <p:cNvSpPr>
            <a:spLocks noGrp="1" noChangeArrowheads="1"/>
          </p:cNvSpPr>
          <p:nvPr>
            <p:ph type="title"/>
          </p:nvPr>
        </p:nvSpPr>
        <p:spPr/>
        <p:txBody>
          <a:bodyPr/>
          <a:lstStyle/>
          <a:p>
            <a:pPr eaLnBrk="1" hangingPunct="1"/>
            <a:r>
              <a:rPr lang="en-US" sz="4000" b="1" smtClean="0">
                <a:latin typeface="Cambria" pitchFamily="18" charset="0"/>
              </a:rPr>
              <a:t>When Are Pressures For </a:t>
            </a:r>
            <a:br>
              <a:rPr lang="en-US" sz="4000" b="1" smtClean="0">
                <a:latin typeface="Cambria" pitchFamily="18" charset="0"/>
              </a:rPr>
            </a:br>
            <a:r>
              <a:rPr lang="en-US" sz="4000" b="1" smtClean="0">
                <a:latin typeface="Cambria" pitchFamily="18" charset="0"/>
              </a:rPr>
              <a:t>Local Responsiveness Greatest?</a:t>
            </a:r>
          </a:p>
        </p:txBody>
      </p:sp>
      <p:sp>
        <p:nvSpPr>
          <p:cNvPr id="22533" name="Rectangle 3"/>
          <p:cNvSpPr>
            <a:spLocks noGrp="1" noChangeArrowheads="1"/>
          </p:cNvSpPr>
          <p:nvPr>
            <p:ph type="body" idx="1"/>
          </p:nvPr>
        </p:nvSpPr>
        <p:spPr/>
        <p:txBody>
          <a:bodyPr/>
          <a:lstStyle/>
          <a:p>
            <a:pPr marL="533400" indent="-533400" eaLnBrk="1" hangingPunct="1">
              <a:lnSpc>
                <a:spcPct val="90000"/>
              </a:lnSpc>
              <a:buNone/>
            </a:pPr>
            <a:r>
              <a:rPr lang="en-US" sz="2400" dirty="0" smtClean="0"/>
              <a:t>Pressures for local responsiveness arise from</a:t>
            </a:r>
          </a:p>
          <a:p>
            <a:pPr marL="533400" indent="-533400" eaLnBrk="1" hangingPunct="1">
              <a:lnSpc>
                <a:spcPct val="90000"/>
              </a:lnSpc>
              <a:buNone/>
            </a:pPr>
            <a:endParaRPr lang="en-US" sz="2400" dirty="0" smtClean="0"/>
          </a:p>
          <a:p>
            <a:pPr marL="533400" indent="-533400" eaLnBrk="1" hangingPunct="1">
              <a:lnSpc>
                <a:spcPct val="90000"/>
              </a:lnSpc>
              <a:buNone/>
            </a:pPr>
            <a:r>
              <a:rPr lang="en-US" sz="2400" dirty="0" smtClean="0"/>
              <a:t>3.  Differences in distribution channels</a:t>
            </a:r>
          </a:p>
          <a:p>
            <a:pPr marL="533400" indent="-533400" eaLnBrk="1" hangingPunct="1">
              <a:lnSpc>
                <a:spcPct val="90000"/>
              </a:lnSpc>
              <a:buAutoNum type="arabicPeriod" startAt="3"/>
            </a:pPr>
            <a:endParaRPr lang="en-US" sz="2400" dirty="0" smtClean="0"/>
          </a:p>
          <a:p>
            <a:pPr marL="533400" indent="-533400" eaLnBrk="1" hangingPunct="1">
              <a:lnSpc>
                <a:spcPct val="90000"/>
              </a:lnSpc>
              <a:buNone/>
            </a:pPr>
            <a:r>
              <a:rPr lang="en-US" sz="2400" dirty="0" smtClean="0"/>
              <a:t>4.  Host government demands</a:t>
            </a:r>
          </a:p>
          <a:p>
            <a:pPr marL="914400" lvl="1" indent="-457200" eaLnBrk="1" hangingPunct="1">
              <a:lnSpc>
                <a:spcPct val="90000"/>
              </a:lnSpc>
            </a:pPr>
            <a:endParaRPr lang="en-US" sz="2000" dirty="0" smtClean="0"/>
          </a:p>
          <a:p>
            <a:pPr marL="914400" lvl="1" indent="-457200" eaLnBrk="1" hangingPunct="1">
              <a:lnSpc>
                <a:spcPct val="90000"/>
              </a:lnSpc>
            </a:pPr>
            <a:r>
              <a:rPr lang="en-US" sz="2000" u="sng" dirty="0" smtClean="0"/>
              <a:t>economic and political demands</a:t>
            </a:r>
            <a:r>
              <a:rPr lang="en-US" sz="2000" dirty="0" smtClean="0"/>
              <a:t> imposed by host country governments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BUSI 2701D</a:t>
            </a:r>
            <a:endParaRPr lang="en-US"/>
          </a:p>
        </p:txBody>
      </p:sp>
      <p:sp>
        <p:nvSpPr>
          <p:cNvPr id="23556" name="Rectangle 2"/>
          <p:cNvSpPr>
            <a:spLocks noGrp="1" noChangeArrowheads="1"/>
          </p:cNvSpPr>
          <p:nvPr>
            <p:ph type="title"/>
          </p:nvPr>
        </p:nvSpPr>
        <p:spPr/>
        <p:txBody>
          <a:bodyPr/>
          <a:lstStyle/>
          <a:p>
            <a:pPr eaLnBrk="1" hangingPunct="1"/>
            <a:r>
              <a:rPr lang="en-US" b="1" smtClean="0">
                <a:latin typeface="Cambria" pitchFamily="18" charset="0"/>
              </a:rPr>
              <a:t>Which Strategy </a:t>
            </a:r>
            <a:br>
              <a:rPr lang="en-US" b="1" smtClean="0">
                <a:latin typeface="Cambria" pitchFamily="18" charset="0"/>
              </a:rPr>
            </a:br>
            <a:r>
              <a:rPr lang="en-US" b="1" smtClean="0">
                <a:latin typeface="Cambria" pitchFamily="18" charset="0"/>
              </a:rPr>
              <a:t>Should A Firm Choose?</a:t>
            </a:r>
          </a:p>
        </p:txBody>
      </p:sp>
      <p:sp>
        <p:nvSpPr>
          <p:cNvPr id="23557" name="Rectangle 3"/>
          <p:cNvSpPr>
            <a:spLocks noGrp="1" noChangeArrowheads="1"/>
          </p:cNvSpPr>
          <p:nvPr>
            <p:ph type="body" idx="1"/>
          </p:nvPr>
        </p:nvSpPr>
        <p:spPr/>
        <p:txBody>
          <a:bodyPr/>
          <a:lstStyle/>
          <a:p>
            <a:pPr marL="533400" indent="-533400" eaLnBrk="1" hangingPunct="1">
              <a:lnSpc>
                <a:spcPct val="80000"/>
              </a:lnSpc>
              <a:buNone/>
            </a:pPr>
            <a:r>
              <a:rPr lang="en-US" sz="2400" dirty="0" smtClean="0"/>
              <a:t>There are four basic strategies to compete in international markets</a:t>
            </a:r>
          </a:p>
          <a:p>
            <a:pPr marL="914400" lvl="1" indent="-457200" eaLnBrk="1" hangingPunct="1">
              <a:lnSpc>
                <a:spcPct val="80000"/>
              </a:lnSpc>
            </a:pPr>
            <a:endParaRPr lang="en-US" sz="2000" dirty="0" smtClean="0"/>
          </a:p>
          <a:p>
            <a:pPr marL="914400" lvl="1" indent="-457200" eaLnBrk="1" hangingPunct="1">
              <a:lnSpc>
                <a:spcPct val="80000"/>
              </a:lnSpc>
            </a:pPr>
            <a:r>
              <a:rPr lang="en-US" dirty="0" smtClean="0"/>
              <a:t>the appropriateness of each strategy depends on the competing pressures for </a:t>
            </a:r>
            <a:r>
              <a:rPr lang="en-US" u="sng" dirty="0" smtClean="0"/>
              <a:t>cost reduction</a:t>
            </a:r>
            <a:r>
              <a:rPr lang="en-US" dirty="0" smtClean="0"/>
              <a:t> and </a:t>
            </a:r>
            <a:r>
              <a:rPr lang="en-US" u="sng" dirty="0" smtClean="0"/>
              <a:t>local responsiveness</a:t>
            </a:r>
            <a:r>
              <a:rPr lang="en-US" dirty="0" smtClean="0"/>
              <a:t> in the industry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56</a:t>
            </a:fld>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BUSI 2701D</a:t>
            </a:r>
            <a:endParaRPr lang="en-US"/>
          </a:p>
        </p:txBody>
      </p:sp>
      <p:sp>
        <p:nvSpPr>
          <p:cNvPr id="23556" name="Rectangle 2"/>
          <p:cNvSpPr>
            <a:spLocks noGrp="1" noChangeArrowheads="1"/>
          </p:cNvSpPr>
          <p:nvPr>
            <p:ph type="title"/>
          </p:nvPr>
        </p:nvSpPr>
        <p:spPr/>
        <p:txBody>
          <a:bodyPr/>
          <a:lstStyle/>
          <a:p>
            <a:pPr eaLnBrk="1" hangingPunct="1"/>
            <a:r>
              <a:rPr lang="en-US" b="1" smtClean="0">
                <a:latin typeface="Cambria" pitchFamily="18" charset="0"/>
              </a:rPr>
              <a:t>Which Strategy </a:t>
            </a:r>
            <a:br>
              <a:rPr lang="en-US" b="1" smtClean="0">
                <a:latin typeface="Cambria" pitchFamily="18" charset="0"/>
              </a:rPr>
            </a:br>
            <a:r>
              <a:rPr lang="en-US" b="1" smtClean="0">
                <a:latin typeface="Cambria" pitchFamily="18" charset="0"/>
              </a:rPr>
              <a:t>Should A Firm Choose?</a:t>
            </a:r>
          </a:p>
        </p:txBody>
      </p:sp>
      <p:sp>
        <p:nvSpPr>
          <p:cNvPr id="23557" name="Rectangle 3"/>
          <p:cNvSpPr>
            <a:spLocks noGrp="1" noChangeArrowheads="1"/>
          </p:cNvSpPr>
          <p:nvPr>
            <p:ph type="body" idx="1"/>
          </p:nvPr>
        </p:nvSpPr>
        <p:spPr>
          <a:xfrm>
            <a:off x="467544" y="1628800"/>
            <a:ext cx="8229600" cy="4530725"/>
          </a:xfrm>
        </p:spPr>
        <p:txBody>
          <a:bodyPr/>
          <a:lstStyle/>
          <a:p>
            <a:pPr marL="533400" indent="-533400" eaLnBrk="1" hangingPunct="1">
              <a:lnSpc>
                <a:spcPct val="80000"/>
              </a:lnSpc>
              <a:buNone/>
            </a:pPr>
            <a:endParaRPr lang="en-US" sz="2000" b="1" dirty="0" smtClean="0"/>
          </a:p>
          <a:p>
            <a:pPr marL="533400" indent="-533400" eaLnBrk="1" hangingPunct="1">
              <a:lnSpc>
                <a:spcPct val="80000"/>
              </a:lnSpc>
              <a:buNone/>
            </a:pPr>
            <a:r>
              <a:rPr lang="en-US" sz="2400" b="1" dirty="0" smtClean="0"/>
              <a:t>1.  Global standardization</a:t>
            </a:r>
            <a:r>
              <a:rPr lang="en-US" sz="2400" dirty="0" smtClean="0"/>
              <a:t> - increase profitability and profit growth by reaping the cost reductions from economies of scale, learning effects, and location economies</a:t>
            </a:r>
          </a:p>
          <a:p>
            <a:pPr marL="914400" lvl="1" indent="-457200" eaLnBrk="1" hangingPunct="1">
              <a:lnSpc>
                <a:spcPct val="80000"/>
              </a:lnSpc>
            </a:pPr>
            <a:endParaRPr lang="en-US" sz="2000" dirty="0" smtClean="0"/>
          </a:p>
          <a:p>
            <a:pPr marL="914400" lvl="1" indent="-457200" eaLnBrk="1" hangingPunct="1">
              <a:lnSpc>
                <a:spcPct val="80000"/>
              </a:lnSpc>
            </a:pPr>
            <a:r>
              <a:rPr lang="en-US" sz="2000" dirty="0" smtClean="0"/>
              <a:t>goal is to pursue a </a:t>
            </a:r>
            <a:r>
              <a:rPr lang="en-US" sz="2000" u="sng" dirty="0" smtClean="0"/>
              <a:t>low-cost strategy</a:t>
            </a:r>
            <a:r>
              <a:rPr lang="en-US" sz="2000" dirty="0" smtClean="0"/>
              <a:t> on a global scale</a:t>
            </a:r>
          </a:p>
          <a:p>
            <a:pPr marL="914400" lvl="1" indent="-457200" eaLnBrk="1" hangingPunct="1">
              <a:lnSpc>
                <a:spcPct val="80000"/>
              </a:lnSpc>
            </a:pPr>
            <a:endParaRPr lang="en-US" sz="2000" dirty="0" smtClean="0"/>
          </a:p>
          <a:p>
            <a:pPr marL="914400" lvl="1" indent="-457200" eaLnBrk="1" hangingPunct="1">
              <a:lnSpc>
                <a:spcPct val="80000"/>
              </a:lnSpc>
            </a:pPr>
            <a:r>
              <a:rPr lang="en-US" sz="2000" dirty="0" smtClean="0"/>
              <a:t>makes sense when there are strong pressures for cost reductions and demands for local responsiveness are minimal</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57</a:t>
            </a:fld>
            <a:endParaRPr 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BUSI 2701D</a:t>
            </a:r>
            <a:endParaRPr lang="en-US"/>
          </a:p>
        </p:txBody>
      </p:sp>
      <p:sp>
        <p:nvSpPr>
          <p:cNvPr id="23556" name="Rectangle 2"/>
          <p:cNvSpPr>
            <a:spLocks noGrp="1" noChangeArrowheads="1"/>
          </p:cNvSpPr>
          <p:nvPr>
            <p:ph type="title"/>
          </p:nvPr>
        </p:nvSpPr>
        <p:spPr/>
        <p:txBody>
          <a:bodyPr/>
          <a:lstStyle/>
          <a:p>
            <a:pPr eaLnBrk="1" hangingPunct="1"/>
            <a:r>
              <a:rPr lang="en-US" b="1" smtClean="0">
                <a:latin typeface="Cambria" pitchFamily="18" charset="0"/>
              </a:rPr>
              <a:t>Which Strategy </a:t>
            </a:r>
            <a:br>
              <a:rPr lang="en-US" b="1" smtClean="0">
                <a:latin typeface="Cambria" pitchFamily="18" charset="0"/>
              </a:rPr>
            </a:br>
            <a:r>
              <a:rPr lang="en-US" b="1" smtClean="0">
                <a:latin typeface="Cambria" pitchFamily="18" charset="0"/>
              </a:rPr>
              <a:t>Should A Firm Choose?</a:t>
            </a:r>
          </a:p>
        </p:txBody>
      </p:sp>
      <p:sp>
        <p:nvSpPr>
          <p:cNvPr id="23557" name="Rectangle 3"/>
          <p:cNvSpPr>
            <a:spLocks noGrp="1" noChangeArrowheads="1"/>
          </p:cNvSpPr>
          <p:nvPr>
            <p:ph type="body" idx="1"/>
          </p:nvPr>
        </p:nvSpPr>
        <p:spPr/>
        <p:txBody>
          <a:bodyPr/>
          <a:lstStyle/>
          <a:p>
            <a:pPr marL="533400" indent="-533400" eaLnBrk="1" hangingPunct="1">
              <a:lnSpc>
                <a:spcPct val="80000"/>
              </a:lnSpc>
              <a:buNone/>
            </a:pPr>
            <a:endParaRPr lang="en-US" sz="2000" b="1" dirty="0" smtClean="0"/>
          </a:p>
          <a:p>
            <a:pPr marL="533400" indent="-533400" eaLnBrk="1" hangingPunct="1">
              <a:lnSpc>
                <a:spcPct val="80000"/>
              </a:lnSpc>
              <a:buNone/>
            </a:pPr>
            <a:r>
              <a:rPr lang="en-US" sz="2400" b="1" dirty="0" smtClean="0"/>
              <a:t>2.  Localization</a:t>
            </a:r>
            <a:r>
              <a:rPr lang="en-US" sz="2400" dirty="0" smtClean="0"/>
              <a:t> - increase profitability by customizing goods or services so that they match tastes and preferences in different national markets</a:t>
            </a:r>
          </a:p>
          <a:p>
            <a:pPr marL="914400" lvl="1" indent="-457200" eaLnBrk="1" hangingPunct="1">
              <a:lnSpc>
                <a:spcPct val="80000"/>
              </a:lnSpc>
            </a:pPr>
            <a:endParaRPr lang="en-US" sz="2000" dirty="0" smtClean="0"/>
          </a:p>
          <a:p>
            <a:pPr marL="914400" lvl="1" indent="-457200" eaLnBrk="1" hangingPunct="1">
              <a:lnSpc>
                <a:spcPct val="80000"/>
              </a:lnSpc>
            </a:pPr>
            <a:r>
              <a:rPr lang="en-US" sz="2200" dirty="0" smtClean="0"/>
              <a:t>makes sense when there are </a:t>
            </a:r>
            <a:r>
              <a:rPr lang="en-US" sz="2200" u="sng" dirty="0" smtClean="0"/>
              <a:t>substantial differences across nations</a:t>
            </a:r>
            <a:r>
              <a:rPr lang="en-US" sz="2200" dirty="0" smtClean="0"/>
              <a:t> with regard to consumer tastes and preferences and when cost pressures are not too intense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58</a:t>
            </a:fld>
            <a:endParaRPr lang="en-US"/>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BUSI 2701D</a:t>
            </a:r>
            <a:endParaRPr lang="en-US"/>
          </a:p>
        </p:txBody>
      </p:sp>
      <p:sp>
        <p:nvSpPr>
          <p:cNvPr id="24580" name="Rectangle 2"/>
          <p:cNvSpPr>
            <a:spLocks noGrp="1" noChangeArrowheads="1"/>
          </p:cNvSpPr>
          <p:nvPr>
            <p:ph type="title"/>
          </p:nvPr>
        </p:nvSpPr>
        <p:spPr/>
        <p:txBody>
          <a:bodyPr/>
          <a:lstStyle/>
          <a:p>
            <a:pPr eaLnBrk="1" hangingPunct="1"/>
            <a:r>
              <a:rPr lang="en-US" b="1" smtClean="0">
                <a:latin typeface="Cambria" pitchFamily="18" charset="0"/>
              </a:rPr>
              <a:t>Which Strategy </a:t>
            </a:r>
            <a:br>
              <a:rPr lang="en-US" b="1" smtClean="0">
                <a:latin typeface="Cambria" pitchFamily="18" charset="0"/>
              </a:rPr>
            </a:br>
            <a:r>
              <a:rPr lang="en-US" b="1" smtClean="0">
                <a:latin typeface="Cambria" pitchFamily="18" charset="0"/>
              </a:rPr>
              <a:t>Should A Firm Choose?</a:t>
            </a:r>
          </a:p>
        </p:txBody>
      </p:sp>
      <p:sp>
        <p:nvSpPr>
          <p:cNvPr id="24581" name="Rectangle 3"/>
          <p:cNvSpPr>
            <a:spLocks noGrp="1" noChangeArrowheads="1"/>
          </p:cNvSpPr>
          <p:nvPr>
            <p:ph type="body" idx="1"/>
          </p:nvPr>
        </p:nvSpPr>
        <p:spPr/>
        <p:txBody>
          <a:bodyPr/>
          <a:lstStyle/>
          <a:p>
            <a:pPr marL="609600" indent="-609600" eaLnBrk="1" hangingPunct="1">
              <a:lnSpc>
                <a:spcPct val="80000"/>
              </a:lnSpc>
              <a:buFont typeface="Wingdings" pitchFamily="2" charset="2"/>
              <a:buAutoNum type="arabicPeriod" startAt="3"/>
            </a:pPr>
            <a:endParaRPr lang="en-US" sz="2400" b="1" dirty="0" smtClean="0">
              <a:solidFill>
                <a:srgbClr val="959535"/>
              </a:solidFill>
            </a:endParaRPr>
          </a:p>
          <a:p>
            <a:pPr marL="609600" indent="-609600" eaLnBrk="1" hangingPunct="1">
              <a:lnSpc>
                <a:spcPct val="80000"/>
              </a:lnSpc>
              <a:buNone/>
            </a:pPr>
            <a:r>
              <a:rPr lang="en-US" sz="2400" b="1" dirty="0" smtClean="0"/>
              <a:t>3.  Transnational</a:t>
            </a:r>
            <a:r>
              <a:rPr lang="en-US" sz="2400" dirty="0" smtClean="0"/>
              <a:t> - tries to </a:t>
            </a:r>
            <a:r>
              <a:rPr lang="en-US" sz="2400" u="sng" dirty="0" smtClean="0"/>
              <a:t>simultaneously</a:t>
            </a:r>
            <a:r>
              <a:rPr lang="en-US" sz="2400" dirty="0" smtClean="0"/>
              <a:t> achieve </a:t>
            </a:r>
            <a:r>
              <a:rPr lang="en-US" sz="2400" u="sng" dirty="0" smtClean="0"/>
              <a:t>low costs</a:t>
            </a:r>
            <a:r>
              <a:rPr lang="en-US" sz="2400" dirty="0" smtClean="0"/>
              <a:t> through location economies, economies of scale, and learning effects, </a:t>
            </a:r>
            <a:r>
              <a:rPr lang="en-US" sz="2400" u="sng" dirty="0" smtClean="0"/>
              <a:t>differentiate the product offering</a:t>
            </a:r>
            <a:r>
              <a:rPr lang="en-US" sz="2400" dirty="0" smtClean="0"/>
              <a:t> across geographic markets to account for local differences, and </a:t>
            </a:r>
            <a:r>
              <a:rPr lang="en-US" sz="2400" u="sng" dirty="0" smtClean="0"/>
              <a:t>foster a multidirectional flow of knowledge and skills</a:t>
            </a:r>
            <a:r>
              <a:rPr lang="en-US" sz="2400" dirty="0" smtClean="0"/>
              <a:t> between different subsidiaries in the firm’s global network of operations</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makes sense when cost pressures are intense </a:t>
            </a:r>
            <a:r>
              <a:rPr lang="en-US" sz="2000" u="sng" dirty="0" smtClean="0"/>
              <a:t>and</a:t>
            </a:r>
            <a:r>
              <a:rPr lang="en-US" sz="2000" dirty="0" smtClean="0"/>
              <a:t> pressures for local responsiveness are intense </a:t>
            </a:r>
          </a:p>
          <a:p>
            <a:pPr marL="609600" indent="-609600" eaLnBrk="1" hangingPunct="1">
              <a:lnSpc>
                <a:spcPct val="80000"/>
              </a:lnSpc>
            </a:pPr>
            <a:endParaRPr lang="en-US" sz="2400" dirty="0" smtClean="0"/>
          </a:p>
          <a:p>
            <a:pPr marL="609600" indent="-609600" eaLnBrk="1" hangingPunct="1">
              <a:lnSpc>
                <a:spcPct val="80000"/>
              </a:lnSpc>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59</a:t>
            </a:fld>
            <a:endParaRPr lang="en-US"/>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BUSI 2701D</a:t>
            </a:r>
            <a:endParaRPr lang="en-US"/>
          </a:p>
        </p:txBody>
      </p:sp>
      <p:sp>
        <p:nvSpPr>
          <p:cNvPr id="24580" name="Rectangle 2"/>
          <p:cNvSpPr>
            <a:spLocks noGrp="1" noChangeArrowheads="1"/>
          </p:cNvSpPr>
          <p:nvPr>
            <p:ph type="title"/>
          </p:nvPr>
        </p:nvSpPr>
        <p:spPr/>
        <p:txBody>
          <a:bodyPr/>
          <a:lstStyle/>
          <a:p>
            <a:pPr eaLnBrk="1" hangingPunct="1"/>
            <a:r>
              <a:rPr lang="en-US" b="1" smtClean="0">
                <a:latin typeface="Cambria" pitchFamily="18" charset="0"/>
              </a:rPr>
              <a:t>Which Strategy </a:t>
            </a:r>
            <a:br>
              <a:rPr lang="en-US" b="1" smtClean="0">
                <a:latin typeface="Cambria" pitchFamily="18" charset="0"/>
              </a:rPr>
            </a:br>
            <a:r>
              <a:rPr lang="en-US" b="1" smtClean="0">
                <a:latin typeface="Cambria" pitchFamily="18" charset="0"/>
              </a:rPr>
              <a:t>Should A Firm Choose?</a:t>
            </a:r>
          </a:p>
        </p:txBody>
      </p:sp>
      <p:sp>
        <p:nvSpPr>
          <p:cNvPr id="24581" name="Rectangle 3"/>
          <p:cNvSpPr>
            <a:spLocks noGrp="1" noChangeArrowheads="1"/>
          </p:cNvSpPr>
          <p:nvPr>
            <p:ph type="body" idx="1"/>
          </p:nvPr>
        </p:nvSpPr>
        <p:spPr/>
        <p:txBody>
          <a:bodyPr/>
          <a:lstStyle/>
          <a:p>
            <a:pPr marL="609600" indent="-609600" eaLnBrk="1" hangingPunct="1">
              <a:lnSpc>
                <a:spcPct val="80000"/>
              </a:lnSpc>
              <a:buNone/>
            </a:pPr>
            <a:endParaRPr lang="en-US" sz="2400" b="1" dirty="0" smtClean="0">
              <a:solidFill>
                <a:srgbClr val="959535"/>
              </a:solidFill>
            </a:endParaRPr>
          </a:p>
          <a:p>
            <a:pPr marL="609600" indent="-609600" eaLnBrk="1" hangingPunct="1">
              <a:lnSpc>
                <a:spcPct val="80000"/>
              </a:lnSpc>
              <a:buNone/>
            </a:pPr>
            <a:r>
              <a:rPr lang="en-US" b="1" dirty="0" smtClean="0"/>
              <a:t>4.  International</a:t>
            </a:r>
            <a:r>
              <a:rPr lang="en-US" dirty="0" smtClean="0"/>
              <a:t> – take products first produced for the domestic market and sell them internationally with only minimal local customization </a:t>
            </a:r>
          </a:p>
          <a:p>
            <a:pPr marL="990600" lvl="1" indent="-533400" eaLnBrk="1" hangingPunct="1">
              <a:lnSpc>
                <a:spcPct val="80000"/>
              </a:lnSpc>
            </a:pPr>
            <a:endParaRPr lang="en-US" dirty="0" smtClean="0"/>
          </a:p>
          <a:p>
            <a:pPr marL="990600" lvl="1" indent="-533400" eaLnBrk="1" hangingPunct="1">
              <a:lnSpc>
                <a:spcPct val="80000"/>
              </a:lnSpc>
            </a:pPr>
            <a:r>
              <a:rPr lang="en-US" dirty="0" smtClean="0"/>
              <a:t>makes sense when there are </a:t>
            </a:r>
            <a:r>
              <a:rPr lang="en-US" u="sng" dirty="0" smtClean="0"/>
              <a:t>low cost pressures</a:t>
            </a:r>
            <a:r>
              <a:rPr lang="en-US" dirty="0" smtClean="0"/>
              <a:t> </a:t>
            </a:r>
            <a:r>
              <a:rPr lang="en-US" b="1" dirty="0" smtClean="0"/>
              <a:t>and</a:t>
            </a:r>
            <a:r>
              <a:rPr lang="en-US" dirty="0" smtClean="0"/>
              <a:t> </a:t>
            </a:r>
            <a:r>
              <a:rPr lang="en-US" u="sng" dirty="0" smtClean="0"/>
              <a:t>low pressures for local responsiveness</a:t>
            </a:r>
          </a:p>
          <a:p>
            <a:pPr marL="990600" lvl="1" indent="-533400" eaLnBrk="1" hangingPunct="1">
              <a:lnSpc>
                <a:spcPct val="80000"/>
              </a:lnSpc>
            </a:pPr>
            <a:endParaRPr lang="en-US" u="sng" dirty="0" smtClean="0"/>
          </a:p>
          <a:p>
            <a:pPr marL="990600" lvl="1" indent="-533400" eaLnBrk="1" hangingPunct="1">
              <a:lnSpc>
                <a:spcPct val="80000"/>
              </a:lnSpc>
            </a:pPr>
            <a:r>
              <a:rPr lang="en-US" dirty="0" smtClean="0"/>
              <a:t>Often results in many manufacturing plants</a:t>
            </a:r>
          </a:p>
          <a:p>
            <a:pPr marL="609600" indent="-609600" eaLnBrk="1" hangingPunct="1">
              <a:lnSpc>
                <a:spcPct val="80000"/>
              </a:lnSpc>
            </a:pPr>
            <a:endParaRPr lang="en-US" sz="2400" dirty="0" smtClean="0"/>
          </a:p>
          <a:p>
            <a:pPr marL="609600" indent="-609600" eaLnBrk="1" hangingPunct="1">
              <a:lnSpc>
                <a:spcPct val="80000"/>
              </a:lnSpc>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60</a:t>
            </a:fld>
            <a:endParaRPr 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2701D</a:t>
            </a:r>
            <a:endParaRPr lang="en-US"/>
          </a:p>
        </p:txBody>
      </p:sp>
      <p:sp>
        <p:nvSpPr>
          <p:cNvPr id="26628" name="Rectangle 2"/>
          <p:cNvSpPr>
            <a:spLocks noGrp="1" noChangeArrowheads="1"/>
          </p:cNvSpPr>
          <p:nvPr>
            <p:ph type="title"/>
          </p:nvPr>
        </p:nvSpPr>
        <p:spPr/>
        <p:txBody>
          <a:bodyPr/>
          <a:lstStyle/>
          <a:p>
            <a:pPr eaLnBrk="1" hangingPunct="1"/>
            <a:r>
              <a:rPr lang="en-US" b="1" smtClean="0">
                <a:latin typeface="Cambria" pitchFamily="18" charset="0"/>
              </a:rPr>
              <a:t>How Does Strategy Evolve?</a:t>
            </a:r>
          </a:p>
        </p:txBody>
      </p:sp>
      <p:sp>
        <p:nvSpPr>
          <p:cNvPr id="26629" name="Rectangle 3"/>
          <p:cNvSpPr>
            <a:spLocks noGrp="1" noChangeArrowheads="1"/>
          </p:cNvSpPr>
          <p:nvPr>
            <p:ph type="body" idx="1"/>
          </p:nvPr>
        </p:nvSpPr>
        <p:spPr/>
        <p:txBody>
          <a:bodyPr/>
          <a:lstStyle/>
          <a:p>
            <a:pPr eaLnBrk="1" hangingPunct="1">
              <a:buNone/>
            </a:pPr>
            <a:r>
              <a:rPr lang="en-US" sz="2800" dirty="0" smtClean="0"/>
              <a:t>An international strategy may not be viable in the long term as cost pressures and/or localization pressures increase</a:t>
            </a:r>
          </a:p>
          <a:p>
            <a:pPr lvl="1" eaLnBrk="1" hangingPunct="1"/>
            <a:endParaRPr lang="en-US" sz="2400" dirty="0" smtClean="0"/>
          </a:p>
          <a:p>
            <a:pPr lvl="1" eaLnBrk="1" hangingPunct="1"/>
            <a:r>
              <a:rPr lang="en-US" sz="2400" dirty="0" smtClean="0"/>
              <a:t>to survive, firms may need to shift to a global standardization strategy or a transnational strategy in advance of competitors</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61</a:t>
            </a:fld>
            <a:endParaRPr lang="en-US"/>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2701D</a:t>
            </a:r>
            <a:endParaRPr lang="en-US"/>
          </a:p>
        </p:txBody>
      </p:sp>
      <p:sp>
        <p:nvSpPr>
          <p:cNvPr id="26628" name="Rectangle 2"/>
          <p:cNvSpPr>
            <a:spLocks noGrp="1" noChangeArrowheads="1"/>
          </p:cNvSpPr>
          <p:nvPr>
            <p:ph type="title"/>
          </p:nvPr>
        </p:nvSpPr>
        <p:spPr/>
        <p:txBody>
          <a:bodyPr/>
          <a:lstStyle/>
          <a:p>
            <a:pPr eaLnBrk="1" hangingPunct="1"/>
            <a:r>
              <a:rPr lang="en-US" b="1" smtClean="0">
                <a:latin typeface="Cambria" pitchFamily="18" charset="0"/>
              </a:rPr>
              <a:t>How Does Strategy Evolve?</a:t>
            </a:r>
          </a:p>
        </p:txBody>
      </p:sp>
      <p:sp>
        <p:nvSpPr>
          <p:cNvPr id="26629" name="Rectangle 3"/>
          <p:cNvSpPr>
            <a:spLocks noGrp="1" noChangeArrowheads="1"/>
          </p:cNvSpPr>
          <p:nvPr>
            <p:ph type="body" idx="1"/>
          </p:nvPr>
        </p:nvSpPr>
        <p:spPr/>
        <p:txBody>
          <a:bodyPr/>
          <a:lstStyle/>
          <a:p>
            <a:pPr eaLnBrk="1" hangingPunct="1"/>
            <a:r>
              <a:rPr lang="en-US" sz="2800" dirty="0" smtClean="0"/>
              <a:t>Localization may give a firm a competitive edge, but if the firm is simultaneously facing aggressive competitors, the company will also have to reduce its cost structures</a:t>
            </a:r>
          </a:p>
          <a:p>
            <a:pPr lvl="1" eaLnBrk="1" hangingPunct="1"/>
            <a:endParaRPr lang="en-US" sz="2400" dirty="0" smtClean="0"/>
          </a:p>
          <a:p>
            <a:pPr lvl="1" eaLnBrk="1" hangingPunct="1"/>
            <a:r>
              <a:rPr lang="en-US" sz="2400" dirty="0" smtClean="0"/>
              <a:t>would require a shift toward a transnational strategy</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62</a:t>
            </a:fld>
            <a:endParaRPr lang="en-US"/>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3"/>
          <p:cNvSpPr>
            <a:spLocks noGrp="1"/>
          </p:cNvSpPr>
          <p:nvPr>
            <p:ph type="ftr" sz="quarter" idx="10"/>
          </p:nvPr>
        </p:nvSpPr>
        <p:spPr>
          <a:noFill/>
        </p:spPr>
        <p:txBody>
          <a:bodyPr/>
          <a:lstStyle/>
          <a:p>
            <a:r>
              <a:rPr lang="en-US" smtClean="0"/>
              <a:t>BUSI 2701D</a:t>
            </a:r>
            <a:endParaRPr lang="en-US"/>
          </a:p>
        </p:txBody>
      </p:sp>
      <p:sp>
        <p:nvSpPr>
          <p:cNvPr id="27652" name="Rectangle 2"/>
          <p:cNvSpPr>
            <a:spLocks noGrp="1" noChangeArrowheads="1"/>
          </p:cNvSpPr>
          <p:nvPr>
            <p:ph type="title"/>
          </p:nvPr>
        </p:nvSpPr>
        <p:spPr/>
        <p:txBody>
          <a:bodyPr/>
          <a:lstStyle/>
          <a:p>
            <a:pPr eaLnBrk="1" hangingPunct="1"/>
            <a:r>
              <a:rPr lang="en-US" b="1" smtClean="0">
                <a:latin typeface="Cambria" pitchFamily="18" charset="0"/>
              </a:rPr>
              <a:t>How Does Strategy Evolve?</a:t>
            </a:r>
          </a:p>
        </p:txBody>
      </p:sp>
      <p:sp>
        <p:nvSpPr>
          <p:cNvPr id="27653" name="Rectangle 3"/>
          <p:cNvSpPr>
            <a:spLocks noGrp="1" noChangeArrowheads="1"/>
          </p:cNvSpPr>
          <p:nvPr>
            <p:ph type="body" idx="1"/>
          </p:nvPr>
        </p:nvSpPr>
        <p:spPr/>
        <p:txBody>
          <a:bodyPr/>
          <a:lstStyle/>
          <a:p>
            <a:pPr algn="ctr" eaLnBrk="1" hangingPunct="1">
              <a:buFont typeface="Wingdings" pitchFamily="2" charset="2"/>
              <a:buNone/>
            </a:pPr>
            <a:r>
              <a:rPr lang="en-US" sz="1400" smtClean="0"/>
              <a:t>Changes in Strategy over Time</a:t>
            </a:r>
          </a:p>
          <a:p>
            <a:pPr algn="ctr" eaLnBrk="1" hangingPunct="1">
              <a:buFont typeface="Wingdings" pitchFamily="2" charset="2"/>
              <a:buNone/>
            </a:pPr>
            <a:endParaRPr lang="en-US" sz="1400" smtClean="0"/>
          </a:p>
          <a:p>
            <a:pPr algn="ctr" eaLnBrk="1" hangingPunct="1">
              <a:buFont typeface="Wingdings" pitchFamily="2" charset="2"/>
              <a:buNone/>
            </a:pPr>
            <a:endParaRPr lang="en-US" sz="1400" smtClean="0"/>
          </a:p>
          <a:p>
            <a:pPr algn="ctr" eaLnBrk="1" hangingPunct="1">
              <a:buFont typeface="Wingdings" pitchFamily="2" charset="2"/>
              <a:buNone/>
            </a:pPr>
            <a:endParaRPr lang="en-US" sz="1400" smtClean="0"/>
          </a:p>
        </p:txBody>
      </p:sp>
      <p:pic>
        <p:nvPicPr>
          <p:cNvPr id="27654" name="Picture 4"/>
          <p:cNvPicPr>
            <a:picLocks noChangeAspect="1" noChangeArrowheads="1"/>
          </p:cNvPicPr>
          <p:nvPr/>
        </p:nvPicPr>
        <p:blipFill>
          <a:blip r:embed="rId3" cstate="print"/>
          <a:srcRect/>
          <a:stretch>
            <a:fillRect/>
          </a:stretch>
        </p:blipFill>
        <p:spPr bwMode="auto">
          <a:xfrm>
            <a:off x="1219200" y="1905000"/>
            <a:ext cx="6934200" cy="3976688"/>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63</a:t>
            </a:fld>
            <a:endParaRPr 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8 Overview</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dirty="0" smtClean="0"/>
              <a:t>Understand the concept of strategy</a:t>
            </a:r>
          </a:p>
          <a:p>
            <a:pPr lvl="0"/>
            <a:endParaRPr lang="en-US" dirty="0" smtClean="0"/>
          </a:p>
          <a:p>
            <a:pPr lvl="0"/>
            <a:r>
              <a:rPr lang="en-US" dirty="0" smtClean="0"/>
              <a:t>Understand how pressures to reduce cost and increase local responsiveness influence strategy choice</a:t>
            </a:r>
          </a:p>
          <a:p>
            <a:pPr lvl="0"/>
            <a:endParaRPr lang="en-US" dirty="0" smtClean="0"/>
          </a:p>
          <a:p>
            <a:pPr lvl="0"/>
            <a:r>
              <a:rPr lang="en-US" dirty="0" smtClean="0"/>
              <a:t>Be familiar with different strategies for competing globally and their pros and cons</a:t>
            </a:r>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64</a:t>
            </a:fld>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65</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2504</TotalTime>
  <Words>7834</Words>
  <Application>Microsoft Office PowerPoint</Application>
  <PresentationFormat>On-screen Show (4:3)</PresentationFormat>
  <Paragraphs>801</Paragraphs>
  <Slides>65</Slides>
  <Notes>36</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Globe</vt:lpstr>
      <vt:lpstr>     Sprott School of Business  BUSI 2701D - Fundamentals of International Business  Lecture 8 – The Strategy of International Business  Instructor - Wade Rose, PhD  </vt:lpstr>
      <vt:lpstr>Assignment # 1 Comments</vt:lpstr>
      <vt:lpstr>Assignment # 2</vt:lpstr>
      <vt:lpstr>Assignment # 2</vt:lpstr>
      <vt:lpstr>Lecture 8 and Onward</vt:lpstr>
      <vt:lpstr>Course Objectives</vt:lpstr>
      <vt:lpstr>Lecture 8 Overview</vt:lpstr>
      <vt:lpstr>Case: IBM  </vt:lpstr>
      <vt:lpstr>What Is Strategy?</vt:lpstr>
      <vt:lpstr> Contextual Environment of a Firm</vt:lpstr>
      <vt:lpstr>Firm’s Internal Environment</vt:lpstr>
      <vt:lpstr>What is Strategy?</vt:lpstr>
      <vt:lpstr>What is Strategy?</vt:lpstr>
      <vt:lpstr>How do you Increase Profitability and Grow Profit (the goal of strategy)?</vt:lpstr>
      <vt:lpstr>How Is Value Created?</vt:lpstr>
      <vt:lpstr>How Is Value Created?</vt:lpstr>
      <vt:lpstr>How Is Value Created?</vt:lpstr>
      <vt:lpstr>How Is Value Created?</vt:lpstr>
      <vt:lpstr>What Is Strategic  Positioning?</vt:lpstr>
      <vt:lpstr>Why Is Strategic  Positioning Important? </vt:lpstr>
      <vt:lpstr>How Are A Firm’s  Operations Configured?</vt:lpstr>
      <vt:lpstr>How Are A Firm’s  Operations Configured?</vt:lpstr>
      <vt:lpstr>How Are A Firm’s  Operations Configured?</vt:lpstr>
      <vt:lpstr>Extended Value Chain</vt:lpstr>
      <vt:lpstr>Value Chain</vt:lpstr>
      <vt:lpstr>Value Web???</vt:lpstr>
      <vt:lpstr>Value Chain</vt:lpstr>
      <vt:lpstr>Value Chain</vt:lpstr>
      <vt:lpstr>Value Chain Analysis</vt:lpstr>
      <vt:lpstr>Value Chain Analysis</vt:lpstr>
      <vt:lpstr>How Can Firms Increase Profits Through International Expansion?</vt:lpstr>
      <vt:lpstr>How Can Firms Leverage Their Products And Competencies?</vt:lpstr>
      <vt:lpstr>How Can Firms Leverage Their Products And Competencies?</vt:lpstr>
      <vt:lpstr>Core Competencies</vt:lpstr>
      <vt:lpstr>Core Competencies</vt:lpstr>
      <vt:lpstr>Core Competency –  The Sum of the Parts</vt:lpstr>
      <vt:lpstr>Core Competencies</vt:lpstr>
      <vt:lpstr>Identifying Core Competencies</vt:lpstr>
      <vt:lpstr>Core Competencies</vt:lpstr>
      <vt:lpstr>Leveraging Core Competencies</vt:lpstr>
      <vt:lpstr>Evolving Core Competencies</vt:lpstr>
      <vt:lpstr>Why Are Location  Economies Important?</vt:lpstr>
      <vt:lpstr>Why Are Location  Economies Important?</vt:lpstr>
      <vt:lpstr>Why Are Experience  Effects Important?</vt:lpstr>
      <vt:lpstr>Why Are Experience  Effects Important?</vt:lpstr>
      <vt:lpstr>Why Are Experience  Effects Important?</vt:lpstr>
      <vt:lpstr>Why Are Experience  Effects Important?</vt:lpstr>
      <vt:lpstr>How Can Managers Leverage Subsidiary Skills and Knowledge?</vt:lpstr>
      <vt:lpstr>How Can Managers  Leverage Subsidiary Skills?</vt:lpstr>
      <vt:lpstr>What Types Of Competitive Pressures Exist In The Global Marketplace? </vt:lpstr>
      <vt:lpstr>What Types Of Competitive Pressures Exist In The Global Marketplace? </vt:lpstr>
      <vt:lpstr>Firm’s Strategic Actions Have Real Effects on Real People </vt:lpstr>
      <vt:lpstr>When Are Pressures For  Cost Reductions Greatest?</vt:lpstr>
      <vt:lpstr>When Are Pressures For  Local Responsiveness Greatest?</vt:lpstr>
      <vt:lpstr>When Are Pressures For  Local Responsiveness Greatest?</vt:lpstr>
      <vt:lpstr>Which Strategy  Should A Firm Choose?</vt:lpstr>
      <vt:lpstr>Which Strategy  Should A Firm Choose?</vt:lpstr>
      <vt:lpstr>Which Strategy  Should A Firm Choose?</vt:lpstr>
      <vt:lpstr>Which Strategy  Should A Firm Choose?</vt:lpstr>
      <vt:lpstr>Which Strategy  Should A Firm Choose?</vt:lpstr>
      <vt:lpstr>How Does Strategy Evolve?</vt:lpstr>
      <vt:lpstr>How Does Strategy Evolve?</vt:lpstr>
      <vt:lpstr>How Does Strategy Evolve?</vt:lpstr>
      <vt:lpstr>Lecture 8 Overview</vt:lpstr>
      <vt:lpstr>Slide 65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287</cp:revision>
  <dcterms:created xsi:type="dcterms:W3CDTF">2007-10-29T20:49:47Z</dcterms:created>
  <dcterms:modified xsi:type="dcterms:W3CDTF">2012-02-29T21:01:01Z</dcterms:modified>
</cp:coreProperties>
</file>