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0" r:id="rId3"/>
    <p:sldId id="272" r:id="rId4"/>
    <p:sldId id="259" r:id="rId5"/>
    <p:sldId id="261" r:id="rId6"/>
    <p:sldId id="263" r:id="rId7"/>
    <p:sldId id="265" r:id="rId8"/>
    <p:sldId id="268" r:id="rId9"/>
    <p:sldId id="269" r:id="rId10"/>
    <p:sldId id="271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73" r:id="rId20"/>
    <p:sldId id="274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94" d="100"/>
          <a:sy n="94" d="100"/>
        </p:scale>
        <p:origin x="-1284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8AA6F-023C-7647-B4FC-6CD046CC2A2D}" type="datetimeFigureOut">
              <a:rPr lang="en-US" smtClean="0"/>
              <a:t>12/12/2012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57AF7-B04D-B741-AE04-27EA51BB9B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183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8AA6F-023C-7647-B4FC-6CD046CC2A2D}" type="datetimeFigureOut">
              <a:rPr lang="en-US" smtClean="0"/>
              <a:t>12/12/2012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57AF7-B04D-B741-AE04-27EA51BB9B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1038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8AA6F-023C-7647-B4FC-6CD046CC2A2D}" type="datetimeFigureOut">
              <a:rPr lang="en-US" smtClean="0"/>
              <a:t>12/12/2012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57AF7-B04D-B741-AE04-27EA51BB9B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6209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8AA6F-023C-7647-B4FC-6CD046CC2A2D}" type="datetimeFigureOut">
              <a:rPr lang="en-US" smtClean="0"/>
              <a:t>12/12/2012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57AF7-B04D-B741-AE04-27EA51BB9B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036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8AA6F-023C-7647-B4FC-6CD046CC2A2D}" type="datetimeFigureOut">
              <a:rPr lang="en-US" smtClean="0"/>
              <a:t>12/12/2012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57AF7-B04D-B741-AE04-27EA51BB9B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469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8AA6F-023C-7647-B4FC-6CD046CC2A2D}" type="datetimeFigureOut">
              <a:rPr lang="en-US" smtClean="0"/>
              <a:t>12/12/2012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57AF7-B04D-B741-AE04-27EA51BB9B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4725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8AA6F-023C-7647-B4FC-6CD046CC2A2D}" type="datetimeFigureOut">
              <a:rPr lang="en-US" smtClean="0"/>
              <a:t>12/12/2012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57AF7-B04D-B741-AE04-27EA51BB9B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067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8AA6F-023C-7647-B4FC-6CD046CC2A2D}" type="datetimeFigureOut">
              <a:rPr lang="en-US" smtClean="0"/>
              <a:t>12/12/2012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57AF7-B04D-B741-AE04-27EA51BB9B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9011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8AA6F-023C-7647-B4FC-6CD046CC2A2D}" type="datetimeFigureOut">
              <a:rPr lang="en-US" smtClean="0"/>
              <a:t>12/12/2012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57AF7-B04D-B741-AE04-27EA51BB9B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34616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8AA6F-023C-7647-B4FC-6CD046CC2A2D}" type="datetimeFigureOut">
              <a:rPr lang="en-US" smtClean="0"/>
              <a:t>12/12/2012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57AF7-B04D-B741-AE04-27EA51BB9B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476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8AA6F-023C-7647-B4FC-6CD046CC2A2D}" type="datetimeFigureOut">
              <a:rPr lang="en-US" smtClean="0"/>
              <a:t>12/12/2012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57AF7-B04D-B741-AE04-27EA51BB9B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68649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0FF5C6F-6E89-5B48-8E77-671E7C551FC8}" type="datetime1">
              <a:rPr lang="en-US"/>
              <a:pPr/>
              <a:t>12/12/2012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568ADD-2D2F-424F-898A-F1ECD650DA3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3461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Garamond"/>
              </a:defRPr>
            </a:lvl1pPr>
          </a:lstStyle>
          <a:p>
            <a:fld id="{C908AA6F-023C-7647-B4FC-6CD046CC2A2D}" type="datetimeFigureOut">
              <a:rPr lang="en-US" smtClean="0"/>
              <a:pPr/>
              <a:t>12/12/2012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Garamond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Garamond"/>
              </a:defRPr>
            </a:lvl1pPr>
          </a:lstStyle>
          <a:p>
            <a:fld id="{3F257AF7-B04D-B741-AE04-27EA51BB9B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8867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Garamond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Garamond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Garamond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Garamond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Garamond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Garamond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hyperlink" Target="http://vimeo.com/37119711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/>
              <a:t>COMM 1101: Exam Review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3 December 2012</a:t>
            </a:r>
          </a:p>
          <a:p>
            <a:r>
              <a:rPr lang="en-US" dirty="0" smtClean="0"/>
              <a:t>Prof. M. Aronczyk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1790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One more time…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/>
              <a:t>Where: </a:t>
            </a:r>
            <a:r>
              <a:rPr lang="en-US" dirty="0" smtClean="0"/>
              <a:t>Alumni Hall (Raven’s Nest)</a:t>
            </a:r>
          </a:p>
          <a:p>
            <a:pPr marL="0" indent="0">
              <a:buNone/>
            </a:pPr>
            <a:r>
              <a:rPr lang="en-US" b="1" dirty="0" smtClean="0"/>
              <a:t>When: </a:t>
            </a:r>
            <a:r>
              <a:rPr lang="en-US" dirty="0" smtClean="0"/>
              <a:t>Tuesday 18 December @ 2 pm</a:t>
            </a:r>
          </a:p>
          <a:p>
            <a:pPr marL="0" indent="0">
              <a:buNone/>
            </a:pPr>
            <a:r>
              <a:rPr lang="en-US" b="1" dirty="0" smtClean="0"/>
              <a:t>What: </a:t>
            </a:r>
            <a:r>
              <a:rPr lang="en-US" dirty="0" smtClean="0"/>
              <a:t>75 multiple choice questions (25% pre-midterm, 75% post-midterm)</a:t>
            </a:r>
          </a:p>
          <a:p>
            <a:pPr marL="0" indent="0">
              <a:buNone/>
            </a:pPr>
            <a:r>
              <a:rPr lang="en-US" b="1" dirty="0" smtClean="0"/>
              <a:t>Evaluation: </a:t>
            </a:r>
            <a:r>
              <a:rPr lang="en-US" dirty="0" smtClean="0"/>
              <a:t>30% of semester grade</a:t>
            </a:r>
          </a:p>
          <a:p>
            <a:pPr marL="0" indent="0">
              <a:buNone/>
            </a:pPr>
            <a:r>
              <a:rPr lang="en-US" b="1" dirty="0" smtClean="0"/>
              <a:t>NOTE: </a:t>
            </a:r>
            <a:r>
              <a:rPr lang="en-US" dirty="0" smtClean="0"/>
              <a:t>You must write the final exam in both semesters in order to pass this course.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93676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What to bring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Pencils, erasers, pencil sharpeners</a:t>
            </a:r>
          </a:p>
          <a:p>
            <a:r>
              <a:rPr lang="en-US" dirty="0" smtClean="0"/>
              <a:t>Carleton ID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Do </a:t>
            </a:r>
            <a:r>
              <a:rPr lang="en-US" b="1" dirty="0" smtClean="0"/>
              <a:t>not</a:t>
            </a:r>
            <a:r>
              <a:rPr lang="en-US" dirty="0" smtClean="0"/>
              <a:t> bring valuables.</a:t>
            </a:r>
          </a:p>
          <a:p>
            <a:pPr marL="0" indent="0">
              <a:buNone/>
            </a:pPr>
            <a:r>
              <a:rPr lang="en-US" dirty="0" smtClean="0"/>
              <a:t>Food and drink are </a:t>
            </a:r>
            <a:r>
              <a:rPr lang="en-US" b="1" dirty="0" smtClean="0"/>
              <a:t>not</a:t>
            </a:r>
            <a:r>
              <a:rPr lang="en-US" dirty="0" smtClean="0"/>
              <a:t> permitted (water is OK).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46841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Pre-midterm: Keywords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70000"/>
            <a:ext cx="8229600" cy="5249333"/>
          </a:xfrm>
        </p:spPr>
        <p:txBody>
          <a:bodyPr numCol="2">
            <a:noAutofit/>
          </a:bodyPr>
          <a:lstStyle/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Representation</a:t>
            </a:r>
            <a:r>
              <a:rPr lang="en-US" sz="1800" dirty="0">
                <a:latin typeface="Garamond"/>
                <a:cs typeface="Garamond"/>
              </a:rPr>
              <a:t>	</a:t>
            </a: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Context</a:t>
            </a:r>
            <a:endParaRPr lang="en-US" sz="1800" dirty="0">
              <a:latin typeface="Garamond"/>
              <a:cs typeface="Garamond"/>
            </a:endParaRP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Conventions</a:t>
            </a:r>
            <a:endParaRPr lang="en-US" sz="1800" dirty="0">
              <a:latin typeface="Garamond"/>
              <a:cs typeface="Garamond"/>
            </a:endParaRP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Semiotics (+ sign, signified, signifier)</a:t>
            </a:r>
            <a:r>
              <a:rPr lang="en-US" sz="1800" dirty="0">
                <a:latin typeface="Garamond"/>
                <a:cs typeface="Garamond"/>
              </a:rPr>
              <a:t>	</a:t>
            </a:r>
            <a:r>
              <a:rPr lang="en-US" sz="1800" dirty="0" smtClean="0">
                <a:latin typeface="Garamond"/>
                <a:cs typeface="Garamond"/>
              </a:rPr>
              <a:t>Polysemy </a:t>
            </a:r>
            <a:r>
              <a:rPr lang="en-US" sz="1800" dirty="0">
                <a:latin typeface="Garamond"/>
                <a:cs typeface="Garamond"/>
              </a:rPr>
              <a:t>	</a:t>
            </a: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Denotation/Connotation</a:t>
            </a: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Ideology</a:t>
            </a: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Structuralism</a:t>
            </a:r>
            <a:endParaRPr lang="en-US" sz="1800" dirty="0">
              <a:latin typeface="Garamond"/>
              <a:cs typeface="Garamond"/>
            </a:endParaRPr>
          </a:p>
          <a:p>
            <a:pPr marL="0" indent="0">
              <a:buNone/>
            </a:pPr>
            <a:r>
              <a:rPr lang="en-US" sz="1800" dirty="0" smtClean="0">
                <a:latin typeface="Garamond"/>
                <a:cs typeface="Garamond"/>
              </a:rPr>
              <a:t>Marshall McLuhan</a:t>
            </a:r>
          </a:p>
          <a:p>
            <a:pPr marL="0" indent="0">
              <a:buNone/>
            </a:pPr>
            <a:r>
              <a:rPr lang="en-US" sz="1800" dirty="0" smtClean="0">
                <a:latin typeface="Garamond"/>
                <a:cs typeface="Garamond"/>
              </a:rPr>
              <a:t>Anti-environment</a:t>
            </a:r>
          </a:p>
          <a:p>
            <a:pPr marL="0" indent="0">
              <a:buNone/>
            </a:pPr>
            <a:r>
              <a:rPr lang="en-US" sz="1800" dirty="0" smtClean="0">
                <a:latin typeface="Garamond"/>
                <a:cs typeface="Garamond"/>
              </a:rPr>
              <a:t>Active audience</a:t>
            </a:r>
          </a:p>
          <a:p>
            <a:pPr marL="0" indent="0">
              <a:buNone/>
            </a:pPr>
            <a:r>
              <a:rPr lang="en-US" sz="1800" dirty="0" smtClean="0">
                <a:latin typeface="Garamond"/>
                <a:cs typeface="Garamond"/>
              </a:rPr>
              <a:t>Agency </a:t>
            </a:r>
          </a:p>
          <a:p>
            <a:pPr marL="0" indent="0">
              <a:buNone/>
            </a:pPr>
            <a:r>
              <a:rPr lang="en-US" sz="1800" dirty="0" smtClean="0">
                <a:latin typeface="Garamond"/>
                <a:cs typeface="Garamond"/>
              </a:rPr>
              <a:t>Hypodermic needle model</a:t>
            </a:r>
          </a:p>
          <a:p>
            <a:pPr marL="0" indent="0">
              <a:buNone/>
            </a:pPr>
            <a:r>
              <a:rPr lang="en-US" sz="1800" dirty="0" smtClean="0">
                <a:latin typeface="Garamond"/>
                <a:cs typeface="Garamond"/>
              </a:rPr>
              <a:t>Limited effects model</a:t>
            </a:r>
          </a:p>
          <a:p>
            <a:pPr marL="0" indent="0">
              <a:buNone/>
            </a:pPr>
            <a:r>
              <a:rPr lang="en-US" sz="1800" dirty="0" smtClean="0">
                <a:latin typeface="Garamond"/>
                <a:cs typeface="Garamond"/>
              </a:rPr>
              <a:t>Uses and gratifications model</a:t>
            </a:r>
          </a:p>
          <a:p>
            <a:pPr marL="0" indent="0">
              <a:buNone/>
            </a:pPr>
            <a:r>
              <a:rPr lang="en-US" sz="1800" dirty="0" smtClean="0">
                <a:latin typeface="Garamond"/>
                <a:cs typeface="Garamond"/>
              </a:rPr>
              <a:t>Agenda setting</a:t>
            </a:r>
          </a:p>
          <a:p>
            <a:pPr marL="0" indent="0">
              <a:buNone/>
            </a:pPr>
            <a:r>
              <a:rPr lang="en-US" sz="1800" dirty="0" smtClean="0">
                <a:latin typeface="Garamond"/>
                <a:cs typeface="Garamond"/>
              </a:rPr>
              <a:t>Intended meanings</a:t>
            </a:r>
          </a:p>
          <a:p>
            <a:pPr marL="0" indent="0">
              <a:buNone/>
            </a:pPr>
            <a:r>
              <a:rPr lang="en-US" sz="1800" dirty="0" smtClean="0">
                <a:latin typeface="Garamond"/>
                <a:cs typeface="Garamond"/>
              </a:rPr>
              <a:t>Dominant, negotiated, oppositional readings</a:t>
            </a:r>
          </a:p>
          <a:p>
            <a:pPr marL="0" indent="0">
              <a:buNone/>
            </a:pPr>
            <a:r>
              <a:rPr lang="en-US" sz="1800" dirty="0" smtClean="0">
                <a:latin typeface="Garamond"/>
                <a:cs typeface="Garamond"/>
              </a:rPr>
              <a:t>Encoding/decoding</a:t>
            </a: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Product placement </a:t>
            </a: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Branded entertainment</a:t>
            </a: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Narrowcasting </a:t>
            </a: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Self-censorship </a:t>
            </a: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Consumer society</a:t>
            </a: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Planned obsolescence</a:t>
            </a:r>
          </a:p>
          <a:p>
            <a:pPr>
              <a:buNone/>
              <a:defRPr/>
            </a:pPr>
            <a:r>
              <a:rPr lang="en-US" sz="1800" dirty="0" smtClean="0">
                <a:cs typeface="Garamond"/>
              </a:rPr>
              <a:t>Brand extensions</a:t>
            </a:r>
            <a:endParaRPr lang="en-US" sz="1800" dirty="0" smtClean="0">
              <a:latin typeface="Garamond"/>
              <a:cs typeface="Garamond"/>
            </a:endParaRP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Marketing analytics</a:t>
            </a: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Internet as culture of sharing</a:t>
            </a: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Digital natives</a:t>
            </a:r>
          </a:p>
          <a:p>
            <a:pPr>
              <a:buNone/>
              <a:defRPr/>
            </a:pPr>
            <a:r>
              <a:rPr lang="en-US" sz="1800" dirty="0" smtClean="0">
                <a:cs typeface="Garamond"/>
              </a:rPr>
              <a:t>Myth of photographic truth</a:t>
            </a:r>
            <a:endParaRPr lang="en-US" sz="1800" dirty="0">
              <a:latin typeface="Garamond"/>
              <a:cs typeface="Garamond"/>
            </a:endParaRPr>
          </a:p>
        </p:txBody>
      </p:sp>
    </p:spTree>
    <p:extLst>
      <p:ext uri="{BB962C8B-B14F-4D97-AF65-F5344CB8AC3E}">
        <p14:creationId xmlns:p14="http://schemas.microsoft.com/office/powerpoint/2010/main" val="2568967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29 October: Keywords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67514"/>
          </a:xfrm>
        </p:spPr>
        <p:txBody>
          <a:bodyPr numCol="2">
            <a:noAutofit/>
          </a:bodyPr>
          <a:lstStyle/>
          <a:p>
            <a:r>
              <a:rPr lang="en-US" sz="2300" dirty="0"/>
              <a:t>Journalism</a:t>
            </a:r>
          </a:p>
          <a:p>
            <a:r>
              <a:rPr lang="en-US" sz="2300" dirty="0"/>
              <a:t>News </a:t>
            </a:r>
            <a:endParaRPr lang="en-US" sz="2300" dirty="0" smtClean="0"/>
          </a:p>
          <a:p>
            <a:r>
              <a:rPr lang="en-US" sz="2300" dirty="0" smtClean="0"/>
              <a:t>Problems of representation (diversity issues)</a:t>
            </a:r>
            <a:endParaRPr lang="en-US" sz="2300" dirty="0"/>
          </a:p>
          <a:p>
            <a:r>
              <a:rPr lang="en-US" sz="2300" dirty="0"/>
              <a:t>Citizen journalism</a:t>
            </a:r>
          </a:p>
          <a:p>
            <a:r>
              <a:rPr lang="en-US" sz="2300" dirty="0"/>
              <a:t>Muckraking</a:t>
            </a:r>
          </a:p>
          <a:p>
            <a:r>
              <a:rPr lang="en-US" sz="2300" dirty="0"/>
              <a:t>Civil society</a:t>
            </a:r>
          </a:p>
          <a:p>
            <a:r>
              <a:rPr lang="en-US" sz="2300" dirty="0"/>
              <a:t>Gatekeeper</a:t>
            </a:r>
          </a:p>
          <a:p>
            <a:r>
              <a:rPr lang="en-US" sz="2300" dirty="0"/>
              <a:t>Myths</a:t>
            </a:r>
          </a:p>
          <a:p>
            <a:r>
              <a:rPr lang="en-US" sz="2300" dirty="0"/>
              <a:t>Watchdog press</a:t>
            </a:r>
          </a:p>
          <a:p>
            <a:r>
              <a:rPr lang="en-US" sz="2300" dirty="0" smtClean="0"/>
              <a:t>Ideals of journalism</a:t>
            </a:r>
          </a:p>
          <a:p>
            <a:r>
              <a:rPr lang="en-US" sz="2300" dirty="0" smtClean="0"/>
              <a:t>Democracy </a:t>
            </a:r>
          </a:p>
          <a:p>
            <a:r>
              <a:rPr lang="en-US" sz="2300" dirty="0" smtClean="0"/>
              <a:t>News </a:t>
            </a:r>
            <a:r>
              <a:rPr lang="en-US" sz="2300" dirty="0"/>
              <a:t>values/professional norms in journalism</a:t>
            </a:r>
          </a:p>
          <a:p>
            <a:r>
              <a:rPr lang="en-US" sz="2300" dirty="0" smtClean="0"/>
              <a:t>Media </a:t>
            </a:r>
            <a:r>
              <a:rPr lang="en-US" sz="2300" dirty="0"/>
              <a:t>convergence</a:t>
            </a:r>
          </a:p>
          <a:p>
            <a:r>
              <a:rPr lang="en-US" sz="2300" dirty="0"/>
              <a:t>Fortress journalism</a:t>
            </a:r>
          </a:p>
          <a:p>
            <a:r>
              <a:rPr lang="en-US" sz="2300" dirty="0"/>
              <a:t>Media consolidation</a:t>
            </a:r>
          </a:p>
          <a:p>
            <a:r>
              <a:rPr lang="en-US" sz="2300" dirty="0"/>
              <a:t>Link economy</a:t>
            </a:r>
          </a:p>
          <a:p>
            <a:r>
              <a:rPr lang="en-US" sz="2300" dirty="0"/>
              <a:t>Crowdsourcing</a:t>
            </a:r>
          </a:p>
          <a:p>
            <a:r>
              <a:rPr lang="en-US" sz="2300" dirty="0"/>
              <a:t>Search engine optimization</a:t>
            </a:r>
          </a:p>
          <a:p>
            <a:r>
              <a:rPr lang="en-US" sz="2300" dirty="0" err="1" smtClean="0"/>
              <a:t>Paywalls</a:t>
            </a:r>
            <a:r>
              <a:rPr lang="en-US" sz="2300" dirty="0" smtClean="0"/>
              <a:t>, </a:t>
            </a:r>
            <a:r>
              <a:rPr lang="en-US" sz="2300" dirty="0" err="1" smtClean="0"/>
              <a:t>Freemium</a:t>
            </a:r>
            <a:r>
              <a:rPr lang="en-US" sz="2300" dirty="0" smtClean="0"/>
              <a:t>, Pay What You Want</a:t>
            </a:r>
            <a:endParaRPr lang="en-US" sz="2300" dirty="0"/>
          </a:p>
          <a:p>
            <a:pPr marL="0" indent="0">
              <a:buNone/>
            </a:pPr>
            <a:endParaRPr lang="en-US" sz="2300" dirty="0"/>
          </a:p>
        </p:txBody>
      </p:sp>
    </p:spTree>
    <p:extLst>
      <p:ext uri="{BB962C8B-B14F-4D97-AF65-F5344CB8AC3E}">
        <p14:creationId xmlns:p14="http://schemas.microsoft.com/office/powerpoint/2010/main" val="360341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5 November: Keywords</a:t>
            </a:r>
            <a:endParaRPr lang="en-US" b="1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US" dirty="0"/>
          </a:p>
          <a:p>
            <a:r>
              <a:rPr lang="en-US" dirty="0" smtClean="0"/>
              <a:t>Public media, private media</a:t>
            </a:r>
          </a:p>
          <a:p>
            <a:r>
              <a:rPr lang="en-US" dirty="0" smtClean="0"/>
              <a:t>Paradoxes of </a:t>
            </a:r>
            <a:r>
              <a:rPr lang="en-US" dirty="0"/>
              <a:t>m</a:t>
            </a:r>
            <a:r>
              <a:rPr lang="en-US" dirty="0" smtClean="0"/>
              <a:t>edia ownership</a:t>
            </a:r>
          </a:p>
          <a:p>
            <a:r>
              <a:rPr lang="en-US" dirty="0" smtClean="0"/>
              <a:t>Big 6</a:t>
            </a:r>
          </a:p>
          <a:p>
            <a:r>
              <a:rPr lang="en-US" dirty="0" smtClean="0"/>
              <a:t>Vertical integration</a:t>
            </a:r>
          </a:p>
          <a:p>
            <a:r>
              <a:rPr lang="en-US" dirty="0" smtClean="0"/>
              <a:t>Horizontal integration</a:t>
            </a:r>
          </a:p>
          <a:p>
            <a:r>
              <a:rPr lang="en-US" dirty="0" smtClean="0"/>
              <a:t>The 4 “C”s</a:t>
            </a:r>
          </a:p>
          <a:p>
            <a:r>
              <a:rPr lang="en-US" dirty="0" smtClean="0"/>
              <a:t>Net neutrality</a:t>
            </a:r>
          </a:p>
          <a:p>
            <a:r>
              <a:rPr lang="en-US" dirty="0" smtClean="0"/>
              <a:t>Throttling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76990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12 November: Keywords</a:t>
            </a:r>
            <a:endParaRPr lang="en-US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Slacktivism</a:t>
            </a:r>
            <a:endParaRPr lang="en-US" dirty="0" smtClean="0"/>
          </a:p>
          <a:p>
            <a:r>
              <a:rPr lang="en-US" dirty="0" smtClean="0"/>
              <a:t>Global village (McLuhan)</a:t>
            </a:r>
          </a:p>
          <a:p>
            <a:r>
              <a:rPr lang="en-US" dirty="0" smtClean="0"/>
              <a:t>Medium is the message (McLuhan)</a:t>
            </a:r>
          </a:p>
          <a:p>
            <a:r>
              <a:rPr lang="en-US" dirty="0" smtClean="0"/>
              <a:t>Cultural imperialism thesis</a:t>
            </a:r>
          </a:p>
          <a:p>
            <a:r>
              <a:rPr lang="en-US" dirty="0" smtClean="0"/>
              <a:t>Bollywood and </a:t>
            </a:r>
            <a:r>
              <a:rPr lang="en-US" dirty="0" err="1" smtClean="0"/>
              <a:t>Nollywood</a:t>
            </a:r>
            <a:endParaRPr lang="en-US" dirty="0" smtClean="0"/>
          </a:p>
          <a:p>
            <a:r>
              <a:rPr lang="en-US" dirty="0" err="1" smtClean="0"/>
              <a:t>Evgeny</a:t>
            </a:r>
            <a:r>
              <a:rPr lang="en-US" dirty="0" smtClean="0"/>
              <a:t> </a:t>
            </a:r>
            <a:r>
              <a:rPr lang="en-US" dirty="0" err="1" smtClean="0"/>
              <a:t>Morozov</a:t>
            </a:r>
            <a:endParaRPr lang="en-US" dirty="0" smtClean="0"/>
          </a:p>
          <a:p>
            <a:r>
              <a:rPr lang="en-US" dirty="0" smtClean="0"/>
              <a:t>The “</a:t>
            </a:r>
            <a:r>
              <a:rPr lang="en-US" dirty="0"/>
              <a:t>N</a:t>
            </a:r>
            <a:r>
              <a:rPr lang="en-US" dirty="0" smtClean="0"/>
              <a:t>ew </a:t>
            </a:r>
            <a:r>
              <a:rPr lang="en-US" dirty="0"/>
              <a:t>C</a:t>
            </a:r>
            <a:r>
              <a:rPr lang="en-US" dirty="0" smtClean="0"/>
              <a:t>old War”</a:t>
            </a:r>
          </a:p>
          <a:p>
            <a:r>
              <a:rPr lang="en-US" dirty="0" smtClean="0"/>
              <a:t>KONY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19 November: Keywords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2">
            <a:noAutofit/>
          </a:bodyPr>
          <a:lstStyle/>
          <a:p>
            <a:r>
              <a:rPr lang="en-US" sz="3000" dirty="0" smtClean="0"/>
              <a:t>Culture</a:t>
            </a:r>
          </a:p>
          <a:p>
            <a:r>
              <a:rPr lang="en-US" sz="3000" dirty="0" smtClean="0"/>
              <a:t>Fair Use</a:t>
            </a:r>
          </a:p>
          <a:p>
            <a:r>
              <a:rPr lang="en-US" sz="3000" dirty="0" smtClean="0"/>
              <a:t>Intellectual property</a:t>
            </a:r>
          </a:p>
          <a:p>
            <a:r>
              <a:rPr lang="en-US" sz="3000" dirty="0" smtClean="0"/>
              <a:t>Copyright</a:t>
            </a:r>
          </a:p>
          <a:p>
            <a:r>
              <a:rPr lang="en-US" sz="3000" dirty="0" smtClean="0"/>
              <a:t>Peer-to-peer networks (file sharing)</a:t>
            </a:r>
          </a:p>
          <a:p>
            <a:r>
              <a:rPr lang="en-US" sz="3000" dirty="0" smtClean="0"/>
              <a:t>James Boyle</a:t>
            </a:r>
          </a:p>
          <a:p>
            <a:r>
              <a:rPr lang="en-US" sz="3000" dirty="0" smtClean="0"/>
              <a:t>PIPA and SOPA</a:t>
            </a:r>
          </a:p>
          <a:p>
            <a:r>
              <a:rPr lang="en-US" sz="3000" dirty="0" smtClean="0"/>
              <a:t>Internet censorship</a:t>
            </a:r>
          </a:p>
          <a:p>
            <a:r>
              <a:rPr lang="en-US" sz="3000" dirty="0" smtClean="0"/>
              <a:t>Piracy</a:t>
            </a:r>
          </a:p>
          <a:p>
            <a:r>
              <a:rPr lang="en-US" sz="3000" dirty="0" err="1" smtClean="0"/>
              <a:t>Spotify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7577707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26 November: Keywords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Public sphere</a:t>
            </a:r>
          </a:p>
          <a:p>
            <a:r>
              <a:rPr lang="en-US" dirty="0" smtClean="0"/>
              <a:t>Dominant discourses</a:t>
            </a:r>
          </a:p>
          <a:p>
            <a:r>
              <a:rPr lang="en-US" dirty="0" smtClean="0"/>
              <a:t>Progressive discourses</a:t>
            </a:r>
          </a:p>
          <a:p>
            <a:r>
              <a:rPr lang="en-US" dirty="0" smtClean="0"/>
              <a:t>Watchdog function of news</a:t>
            </a:r>
          </a:p>
          <a:p>
            <a:r>
              <a:rPr lang="en-US" dirty="0" smtClean="0"/>
              <a:t>Search </a:t>
            </a:r>
            <a:r>
              <a:rPr lang="en-US" dirty="0"/>
              <a:t>e</a:t>
            </a:r>
            <a:r>
              <a:rPr lang="en-US" dirty="0" smtClean="0"/>
              <a:t>ngine optimization</a:t>
            </a:r>
          </a:p>
          <a:p>
            <a:r>
              <a:rPr lang="en-US" dirty="0" smtClean="0"/>
              <a:t>Huffington Post</a:t>
            </a:r>
          </a:p>
          <a:p>
            <a:r>
              <a:rPr lang="en-US" dirty="0" smtClean="0"/>
              <a:t>Alternative media</a:t>
            </a:r>
          </a:p>
          <a:p>
            <a:r>
              <a:rPr lang="en-US" dirty="0" err="1" smtClean="0"/>
              <a:t>Slacktivism</a:t>
            </a:r>
            <a:endParaRPr lang="en-US" dirty="0" smtClean="0"/>
          </a:p>
          <a:p>
            <a:r>
              <a:rPr lang="en-US" dirty="0" smtClean="0"/>
              <a:t>Ideals of journalism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92787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Plus!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In-class examples (on slides)</a:t>
            </a:r>
          </a:p>
          <a:p>
            <a:r>
              <a:rPr lang="en-US" dirty="0" smtClean="0"/>
              <a:t>Assignments 1 and 2</a:t>
            </a:r>
          </a:p>
          <a:p>
            <a:r>
              <a:rPr lang="en-US" dirty="0" smtClean="0"/>
              <a:t>Thesis, Argument, Evidence</a:t>
            </a:r>
          </a:p>
          <a:p>
            <a:r>
              <a:rPr lang="en-US" dirty="0" smtClean="0"/>
              <a:t>Readings (relative to slides/lectures)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28995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How to study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Concepts </a:t>
            </a:r>
            <a:r>
              <a:rPr lang="en-US" b="1" dirty="0" smtClean="0"/>
              <a:t>IN CONTEXT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03398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Concepts in Context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Ex. “IDEOLOGY”</a:t>
            </a:r>
          </a:p>
          <a:p>
            <a:endParaRPr lang="en-US" dirty="0"/>
          </a:p>
          <a:p>
            <a:r>
              <a:rPr lang="en-US" dirty="0" smtClean="0"/>
              <a:t>Def. “The </a:t>
            </a:r>
            <a:r>
              <a:rPr lang="en-US" dirty="0"/>
              <a:t>means by which certain values…are made to seem like natural, inevitable aspects of everyday life” </a:t>
            </a:r>
            <a:r>
              <a:rPr lang="en-US" dirty="0" smtClean="0"/>
              <a:t>-p</a:t>
            </a:r>
            <a:r>
              <a:rPr lang="en-US" dirty="0"/>
              <a:t>. 23, </a:t>
            </a:r>
            <a:r>
              <a:rPr lang="en-US" dirty="0" err="1"/>
              <a:t>Sturken</a:t>
            </a:r>
            <a:r>
              <a:rPr lang="en-US" dirty="0"/>
              <a:t> &amp; </a:t>
            </a:r>
            <a:r>
              <a:rPr lang="en-US" dirty="0" smtClean="0"/>
              <a:t>Cartwright </a:t>
            </a:r>
            <a:br>
              <a:rPr lang="en-US" dirty="0" smtClean="0"/>
            </a:br>
            <a:r>
              <a:rPr lang="en-US" dirty="0" smtClean="0"/>
              <a:t>							(17 Sept reading)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308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Kate_Moss_101_728472a.jp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4" t="8595" b="21153"/>
          <a:stretch/>
        </p:blipFill>
        <p:spPr>
          <a:xfrm>
            <a:off x="380997" y="-435428"/>
            <a:ext cx="7924800" cy="7293428"/>
          </a:xfrm>
        </p:spPr>
      </p:pic>
    </p:spTree>
    <p:extLst>
      <p:ext uri="{BB962C8B-B14F-4D97-AF65-F5344CB8AC3E}">
        <p14:creationId xmlns:p14="http://schemas.microsoft.com/office/powerpoint/2010/main" val="1214717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Pre-midterm: Keywords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70000"/>
            <a:ext cx="8229600" cy="5249333"/>
          </a:xfrm>
        </p:spPr>
        <p:txBody>
          <a:bodyPr numCol="2">
            <a:noAutofit/>
          </a:bodyPr>
          <a:lstStyle/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Representation</a:t>
            </a:r>
            <a:r>
              <a:rPr lang="en-US" sz="1800" dirty="0">
                <a:latin typeface="Garamond"/>
                <a:cs typeface="Garamond"/>
              </a:rPr>
              <a:t>	</a:t>
            </a: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Context</a:t>
            </a:r>
            <a:endParaRPr lang="en-US" sz="1800" dirty="0">
              <a:latin typeface="Garamond"/>
              <a:cs typeface="Garamond"/>
            </a:endParaRP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Conventions</a:t>
            </a:r>
            <a:endParaRPr lang="en-US" sz="1800" dirty="0">
              <a:latin typeface="Garamond"/>
              <a:cs typeface="Garamond"/>
            </a:endParaRP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Semiotics (+ sign, signified, signifier)</a:t>
            </a:r>
            <a:r>
              <a:rPr lang="en-US" sz="1800" dirty="0">
                <a:latin typeface="Garamond"/>
                <a:cs typeface="Garamond"/>
              </a:rPr>
              <a:t>	</a:t>
            </a:r>
            <a:r>
              <a:rPr lang="en-US" sz="1800" dirty="0" smtClean="0">
                <a:latin typeface="Garamond"/>
                <a:cs typeface="Garamond"/>
              </a:rPr>
              <a:t>Polysemy </a:t>
            </a:r>
            <a:r>
              <a:rPr lang="en-US" sz="1800" dirty="0">
                <a:latin typeface="Garamond"/>
                <a:cs typeface="Garamond"/>
              </a:rPr>
              <a:t>	</a:t>
            </a: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Denotation/Connotation</a:t>
            </a: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Ideology</a:t>
            </a: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Structuralism</a:t>
            </a:r>
            <a:endParaRPr lang="en-US" sz="1800" dirty="0">
              <a:latin typeface="Garamond"/>
              <a:cs typeface="Garamond"/>
            </a:endParaRPr>
          </a:p>
          <a:p>
            <a:pPr marL="0" indent="0">
              <a:buNone/>
            </a:pPr>
            <a:r>
              <a:rPr lang="en-US" sz="1800" dirty="0" smtClean="0">
                <a:latin typeface="Garamond"/>
                <a:cs typeface="Garamond"/>
              </a:rPr>
              <a:t>Marshall McLuhan</a:t>
            </a:r>
          </a:p>
          <a:p>
            <a:pPr marL="0" indent="0">
              <a:buNone/>
            </a:pPr>
            <a:r>
              <a:rPr lang="en-US" sz="1800" dirty="0" smtClean="0">
                <a:latin typeface="Garamond"/>
                <a:cs typeface="Garamond"/>
              </a:rPr>
              <a:t>Anti-environment</a:t>
            </a:r>
          </a:p>
          <a:p>
            <a:pPr marL="0" indent="0">
              <a:buNone/>
            </a:pPr>
            <a:r>
              <a:rPr lang="en-US" sz="1800" dirty="0" smtClean="0">
                <a:latin typeface="Garamond"/>
                <a:cs typeface="Garamond"/>
              </a:rPr>
              <a:t>Active audience</a:t>
            </a:r>
          </a:p>
          <a:p>
            <a:pPr marL="0" indent="0">
              <a:buNone/>
            </a:pPr>
            <a:r>
              <a:rPr lang="en-US" sz="1800" dirty="0" smtClean="0">
                <a:latin typeface="Garamond"/>
                <a:cs typeface="Garamond"/>
              </a:rPr>
              <a:t>Agency </a:t>
            </a:r>
          </a:p>
          <a:p>
            <a:pPr marL="0" indent="0">
              <a:buNone/>
            </a:pPr>
            <a:r>
              <a:rPr lang="en-US" sz="1800" dirty="0" smtClean="0">
                <a:latin typeface="Garamond"/>
                <a:cs typeface="Garamond"/>
              </a:rPr>
              <a:t>Hypodermic needle model</a:t>
            </a:r>
          </a:p>
          <a:p>
            <a:pPr marL="0" indent="0">
              <a:buNone/>
            </a:pPr>
            <a:r>
              <a:rPr lang="en-US" sz="1800" dirty="0" smtClean="0">
                <a:latin typeface="Garamond"/>
                <a:cs typeface="Garamond"/>
              </a:rPr>
              <a:t>Limited effects model</a:t>
            </a:r>
          </a:p>
          <a:p>
            <a:pPr marL="0" indent="0">
              <a:buNone/>
            </a:pPr>
            <a:r>
              <a:rPr lang="en-US" sz="1800" dirty="0" smtClean="0">
                <a:latin typeface="Garamond"/>
                <a:cs typeface="Garamond"/>
              </a:rPr>
              <a:t>Uses and gratifications model</a:t>
            </a:r>
          </a:p>
          <a:p>
            <a:pPr marL="0" indent="0">
              <a:buNone/>
            </a:pPr>
            <a:r>
              <a:rPr lang="en-US" sz="1800" dirty="0" smtClean="0">
                <a:latin typeface="Garamond"/>
                <a:cs typeface="Garamond"/>
              </a:rPr>
              <a:t>Agenda setting</a:t>
            </a:r>
          </a:p>
          <a:p>
            <a:pPr marL="0" indent="0">
              <a:buNone/>
            </a:pPr>
            <a:r>
              <a:rPr lang="en-US" sz="1800" dirty="0" smtClean="0">
                <a:latin typeface="Garamond"/>
                <a:cs typeface="Garamond"/>
              </a:rPr>
              <a:t>Intended meanings</a:t>
            </a:r>
          </a:p>
          <a:p>
            <a:pPr marL="0" indent="0">
              <a:buNone/>
            </a:pPr>
            <a:r>
              <a:rPr lang="en-US" sz="1800" dirty="0" smtClean="0">
                <a:latin typeface="Garamond"/>
                <a:cs typeface="Garamond"/>
              </a:rPr>
              <a:t>Dominant, negotiated, oppositional readings</a:t>
            </a:r>
          </a:p>
          <a:p>
            <a:pPr marL="0" indent="0">
              <a:buNone/>
            </a:pPr>
            <a:r>
              <a:rPr lang="en-US" sz="1800" dirty="0" smtClean="0">
                <a:latin typeface="Garamond"/>
                <a:cs typeface="Garamond"/>
              </a:rPr>
              <a:t>Encoding/decoding</a:t>
            </a: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Product placement </a:t>
            </a: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Branded entertainment</a:t>
            </a: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Narrowcasting </a:t>
            </a: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Self-censorship </a:t>
            </a: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Consumer society</a:t>
            </a: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Planned obsolescence</a:t>
            </a:r>
          </a:p>
          <a:p>
            <a:pPr>
              <a:buNone/>
              <a:defRPr/>
            </a:pPr>
            <a:r>
              <a:rPr lang="en-US" sz="1800" dirty="0" smtClean="0">
                <a:cs typeface="Garamond"/>
              </a:rPr>
              <a:t>Brand extensions</a:t>
            </a:r>
            <a:endParaRPr lang="en-US" sz="1800" dirty="0" smtClean="0">
              <a:latin typeface="Garamond"/>
              <a:cs typeface="Garamond"/>
            </a:endParaRP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Marketing analytics</a:t>
            </a: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Internet as culture of sharing</a:t>
            </a: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Digital natives</a:t>
            </a:r>
          </a:p>
          <a:p>
            <a:pPr>
              <a:buNone/>
              <a:defRPr/>
            </a:pPr>
            <a:r>
              <a:rPr lang="en-US" sz="1800" dirty="0" smtClean="0">
                <a:cs typeface="Garamond"/>
              </a:rPr>
              <a:t>Myth of photographic truth</a:t>
            </a:r>
            <a:endParaRPr lang="en-US" sz="1800" dirty="0">
              <a:latin typeface="Garamond"/>
              <a:cs typeface="Garamond"/>
            </a:endParaRPr>
          </a:p>
        </p:txBody>
      </p:sp>
    </p:spTree>
    <p:extLst>
      <p:ext uri="{BB962C8B-B14F-4D97-AF65-F5344CB8AC3E}">
        <p14:creationId xmlns:p14="http://schemas.microsoft.com/office/powerpoint/2010/main" val="184278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Pre-midterm: Keywords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70000"/>
            <a:ext cx="8229600" cy="5249333"/>
          </a:xfrm>
        </p:spPr>
        <p:txBody>
          <a:bodyPr numCol="2">
            <a:noAutofit/>
          </a:bodyPr>
          <a:lstStyle/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Representation</a:t>
            </a:r>
            <a:r>
              <a:rPr lang="en-US" sz="1800" dirty="0">
                <a:latin typeface="Garamond"/>
                <a:cs typeface="Garamond"/>
              </a:rPr>
              <a:t>	</a:t>
            </a:r>
          </a:p>
          <a:p>
            <a:pPr>
              <a:buNone/>
              <a:defRPr/>
            </a:pPr>
            <a:r>
              <a:rPr lang="en-US" sz="1800" b="1" dirty="0" smtClean="0">
                <a:solidFill>
                  <a:srgbClr val="FF0000"/>
                </a:solidFill>
                <a:latin typeface="Garamond"/>
                <a:cs typeface="Garamond"/>
              </a:rPr>
              <a:t>Context</a:t>
            </a:r>
            <a:endParaRPr lang="en-US" sz="1800" b="1" dirty="0">
              <a:solidFill>
                <a:srgbClr val="FF0000"/>
              </a:solidFill>
              <a:latin typeface="Garamond"/>
              <a:cs typeface="Garamond"/>
            </a:endParaRPr>
          </a:p>
          <a:p>
            <a:pPr>
              <a:buNone/>
              <a:defRPr/>
            </a:pPr>
            <a:r>
              <a:rPr lang="en-US" sz="1800" b="1" dirty="0" smtClean="0">
                <a:solidFill>
                  <a:srgbClr val="FF0000"/>
                </a:solidFill>
                <a:latin typeface="Garamond"/>
                <a:cs typeface="Garamond"/>
              </a:rPr>
              <a:t>Conventions</a:t>
            </a:r>
            <a:endParaRPr lang="en-US" sz="1800" b="1" dirty="0">
              <a:solidFill>
                <a:srgbClr val="FF0000"/>
              </a:solidFill>
              <a:latin typeface="Garamond"/>
              <a:cs typeface="Garamond"/>
            </a:endParaRPr>
          </a:p>
          <a:p>
            <a:pPr>
              <a:buNone/>
              <a:defRPr/>
            </a:pPr>
            <a:r>
              <a:rPr lang="en-US" sz="1800" b="1" dirty="0" smtClean="0">
                <a:solidFill>
                  <a:srgbClr val="FF0000"/>
                </a:solidFill>
                <a:latin typeface="Garamond"/>
                <a:cs typeface="Garamond"/>
              </a:rPr>
              <a:t>Semiotics (+ sign, signified, signifier)</a:t>
            </a:r>
            <a:r>
              <a:rPr lang="en-US" sz="1800" dirty="0">
                <a:latin typeface="Garamond"/>
                <a:cs typeface="Garamond"/>
              </a:rPr>
              <a:t>	</a:t>
            </a:r>
            <a:r>
              <a:rPr lang="en-US" sz="1800" dirty="0" smtClean="0">
                <a:latin typeface="Garamond"/>
                <a:cs typeface="Garamond"/>
              </a:rPr>
              <a:t>Polysemy </a:t>
            </a:r>
            <a:r>
              <a:rPr lang="en-US" sz="1800" dirty="0">
                <a:latin typeface="Garamond"/>
                <a:cs typeface="Garamond"/>
              </a:rPr>
              <a:t>	</a:t>
            </a:r>
          </a:p>
          <a:p>
            <a:pPr>
              <a:buNone/>
              <a:defRPr/>
            </a:pPr>
            <a:r>
              <a:rPr lang="en-US" sz="1800" b="1" dirty="0" smtClean="0">
                <a:solidFill>
                  <a:srgbClr val="FF0000"/>
                </a:solidFill>
                <a:latin typeface="Garamond"/>
                <a:cs typeface="Garamond"/>
              </a:rPr>
              <a:t>Denotation/Connotation</a:t>
            </a:r>
          </a:p>
          <a:p>
            <a:pPr>
              <a:buNone/>
              <a:defRPr/>
            </a:pPr>
            <a:r>
              <a:rPr lang="en-US" sz="1800" b="1" dirty="0" smtClean="0">
                <a:solidFill>
                  <a:srgbClr val="FF0000"/>
                </a:solidFill>
                <a:latin typeface="Garamond"/>
                <a:cs typeface="Garamond"/>
              </a:rPr>
              <a:t>Ideology</a:t>
            </a: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Structuralism</a:t>
            </a:r>
            <a:endParaRPr lang="en-US" sz="1800" dirty="0">
              <a:latin typeface="Garamond"/>
              <a:cs typeface="Garamond"/>
            </a:endParaRPr>
          </a:p>
          <a:p>
            <a:pPr marL="0" indent="0">
              <a:buNone/>
            </a:pPr>
            <a:r>
              <a:rPr lang="en-US" sz="1800" dirty="0" smtClean="0">
                <a:latin typeface="Garamond"/>
                <a:cs typeface="Garamond"/>
              </a:rPr>
              <a:t>Marshall McLuhan</a:t>
            </a:r>
          </a:p>
          <a:p>
            <a:pPr marL="0" indent="0">
              <a:buNone/>
            </a:pPr>
            <a:r>
              <a:rPr lang="en-US" sz="1800" dirty="0" smtClean="0">
                <a:latin typeface="Garamond"/>
                <a:cs typeface="Garamond"/>
              </a:rPr>
              <a:t>Anti-environment</a:t>
            </a:r>
          </a:p>
          <a:p>
            <a:pPr marL="0" indent="0">
              <a:buNone/>
            </a:pPr>
            <a:r>
              <a:rPr lang="en-US" sz="1800" dirty="0" smtClean="0">
                <a:latin typeface="Garamond"/>
                <a:cs typeface="Garamond"/>
              </a:rPr>
              <a:t>Active audience</a:t>
            </a:r>
          </a:p>
          <a:p>
            <a:pPr marL="0" indent="0">
              <a:buNone/>
            </a:pPr>
            <a:r>
              <a:rPr lang="en-US" sz="1800" dirty="0" smtClean="0">
                <a:latin typeface="Garamond"/>
                <a:cs typeface="Garamond"/>
              </a:rPr>
              <a:t>Agency </a:t>
            </a:r>
          </a:p>
          <a:p>
            <a:pPr marL="0" indent="0">
              <a:buNone/>
            </a:pPr>
            <a:r>
              <a:rPr lang="en-US" sz="1800" dirty="0" smtClean="0">
                <a:latin typeface="Garamond"/>
                <a:cs typeface="Garamond"/>
              </a:rPr>
              <a:t>Hypodermic needle model</a:t>
            </a:r>
          </a:p>
          <a:p>
            <a:pPr marL="0" indent="0">
              <a:buNone/>
            </a:pPr>
            <a:r>
              <a:rPr lang="en-US" sz="1800" dirty="0" smtClean="0">
                <a:latin typeface="Garamond"/>
                <a:cs typeface="Garamond"/>
              </a:rPr>
              <a:t>Limited effects model</a:t>
            </a:r>
          </a:p>
          <a:p>
            <a:pPr marL="0" indent="0">
              <a:buNone/>
            </a:pPr>
            <a:r>
              <a:rPr lang="en-US" sz="1800" dirty="0" smtClean="0">
                <a:latin typeface="Garamond"/>
                <a:cs typeface="Garamond"/>
              </a:rPr>
              <a:t>Uses and gratifications model</a:t>
            </a:r>
          </a:p>
          <a:p>
            <a:pPr marL="0" indent="0">
              <a:buNone/>
            </a:pPr>
            <a:r>
              <a:rPr lang="en-US" sz="1800" dirty="0" smtClean="0">
                <a:latin typeface="Garamond"/>
                <a:cs typeface="Garamond"/>
              </a:rPr>
              <a:t>Agenda setting</a:t>
            </a:r>
          </a:p>
          <a:p>
            <a:pPr marL="0" indent="0">
              <a:buNone/>
            </a:pPr>
            <a:r>
              <a:rPr lang="en-US" sz="1800" dirty="0" smtClean="0">
                <a:latin typeface="Garamond"/>
                <a:cs typeface="Garamond"/>
              </a:rPr>
              <a:t>Intended meanings</a:t>
            </a:r>
          </a:p>
          <a:p>
            <a:pPr marL="0" indent="0">
              <a:buNone/>
            </a:pPr>
            <a:r>
              <a:rPr lang="en-US" sz="1800" dirty="0" smtClean="0">
                <a:latin typeface="Garamond"/>
                <a:cs typeface="Garamond"/>
              </a:rPr>
              <a:t>Dominant, negotiated, oppositional readings</a:t>
            </a:r>
          </a:p>
          <a:p>
            <a:pPr marL="0" indent="0">
              <a:buNone/>
            </a:pPr>
            <a:r>
              <a:rPr lang="en-US" sz="1800" b="1" dirty="0" smtClean="0">
                <a:solidFill>
                  <a:srgbClr val="FF0000"/>
                </a:solidFill>
                <a:latin typeface="Garamond"/>
                <a:cs typeface="Garamond"/>
              </a:rPr>
              <a:t>Encoding/decoding</a:t>
            </a: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Product placement </a:t>
            </a: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Branded entertainment</a:t>
            </a: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Narrowcasting </a:t>
            </a: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Self-censorship </a:t>
            </a: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Consumer society</a:t>
            </a: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Planned obsolescence</a:t>
            </a:r>
          </a:p>
          <a:p>
            <a:pPr>
              <a:buNone/>
              <a:defRPr/>
            </a:pPr>
            <a:r>
              <a:rPr lang="en-US" sz="1800" dirty="0" smtClean="0">
                <a:cs typeface="Garamond"/>
              </a:rPr>
              <a:t>Brand extensions</a:t>
            </a:r>
            <a:endParaRPr lang="en-US" sz="1800" dirty="0" smtClean="0">
              <a:latin typeface="Garamond"/>
              <a:cs typeface="Garamond"/>
            </a:endParaRP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Marketing analytics</a:t>
            </a: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Internet as culture of sharing</a:t>
            </a:r>
          </a:p>
          <a:p>
            <a:pPr>
              <a:buNone/>
              <a:defRPr/>
            </a:pPr>
            <a:r>
              <a:rPr lang="en-US" sz="1800" dirty="0" smtClean="0">
                <a:latin typeface="Garamond"/>
                <a:cs typeface="Garamond"/>
              </a:rPr>
              <a:t>Digital natives</a:t>
            </a:r>
          </a:p>
          <a:p>
            <a:pPr>
              <a:buNone/>
              <a:defRPr/>
            </a:pPr>
            <a:r>
              <a:rPr lang="en-US" sz="1800" dirty="0" smtClean="0">
                <a:cs typeface="Garamond"/>
              </a:rPr>
              <a:t>Myth of photographic truth</a:t>
            </a:r>
            <a:endParaRPr lang="en-US" sz="1800" dirty="0">
              <a:latin typeface="Garamond"/>
              <a:cs typeface="Garamond"/>
            </a:endParaRPr>
          </a:p>
        </p:txBody>
      </p:sp>
    </p:spTree>
    <p:extLst>
      <p:ext uri="{BB962C8B-B14F-4D97-AF65-F5344CB8AC3E}">
        <p14:creationId xmlns:p14="http://schemas.microsoft.com/office/powerpoint/2010/main" val="2676159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8611" name="Content Placeholder 5" descr="OJ newsweek.tiff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79" b="7479"/>
          <a:stretch>
            <a:fillRect/>
          </a:stretch>
        </p:blipFill>
        <p:spPr/>
      </p:pic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Semiotics = tools for decoding</a:t>
            </a:r>
          </a:p>
          <a:p>
            <a:r>
              <a:rPr lang="en-US" dirty="0" smtClean="0"/>
              <a:t>Image = made up of signs that connote certain things</a:t>
            </a:r>
          </a:p>
          <a:p>
            <a:r>
              <a:rPr lang="en-US" dirty="0" smtClean="0"/>
              <a:t>Mug shot = sign</a:t>
            </a:r>
          </a:p>
          <a:p>
            <a:r>
              <a:rPr lang="en-US" dirty="0" smtClean="0"/>
              <a:t>Mug shot connotes guilt (so does the </a:t>
            </a:r>
            <a:r>
              <a:rPr lang="en-US" dirty="0" err="1" smtClean="0"/>
              <a:t>colour</a:t>
            </a:r>
            <a:r>
              <a:rPr lang="en-US" dirty="0" smtClean="0"/>
              <a:t> red, and the word blood…)</a:t>
            </a:r>
          </a:p>
          <a:p>
            <a:r>
              <a:rPr lang="en-US" dirty="0" smtClean="0"/>
              <a:t>Mug shot, </a:t>
            </a:r>
            <a:r>
              <a:rPr lang="en-US" dirty="0" err="1" smtClean="0"/>
              <a:t>colour</a:t>
            </a:r>
            <a:r>
              <a:rPr lang="en-US" dirty="0" smtClean="0"/>
              <a:t>, words = codes and conventions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Ideology</a:t>
            </a:r>
            <a:endParaRPr lang="en-US" b="1" dirty="0"/>
          </a:p>
        </p:txBody>
      </p:sp>
      <p:pic>
        <p:nvPicPr>
          <p:cNvPr id="70659" name="Content Placeholder 3" descr="OJ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73" b="8273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KONY logo.tiff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381000" y="1076672"/>
            <a:ext cx="9913941" cy="4800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How to do well </a:t>
            </a:r>
            <a:br>
              <a:rPr lang="en-US" b="1" dirty="0" smtClean="0"/>
            </a:br>
            <a:r>
              <a:rPr lang="en-US" b="1" dirty="0" smtClean="0"/>
              <a:t>on multiple choice exams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US" dirty="0" smtClean="0"/>
              <a:t>Skim the entire exam before starting to write</a:t>
            </a:r>
          </a:p>
          <a:p>
            <a:pPr marL="514350" indent="-514350">
              <a:buAutoNum type="arabicPeriod"/>
            </a:pPr>
            <a:r>
              <a:rPr lang="en-US" dirty="0" smtClean="0"/>
              <a:t>Read the question VERY carefully</a:t>
            </a:r>
          </a:p>
          <a:p>
            <a:pPr marL="514350" indent="-514350">
              <a:buAutoNum type="arabicPeriod"/>
            </a:pPr>
            <a:r>
              <a:rPr lang="en-US" dirty="0" smtClean="0"/>
              <a:t>Which answer best answers the question?</a:t>
            </a:r>
          </a:p>
          <a:p>
            <a:pPr marL="514350" indent="-514350">
              <a:buAutoNum type="arabicPeriod"/>
            </a:pPr>
            <a:r>
              <a:rPr lang="en-US" dirty="0" smtClean="0"/>
              <a:t>Review your answers; BUT…</a:t>
            </a:r>
          </a:p>
          <a:p>
            <a:pPr marL="514350" indent="-514350">
              <a:buAutoNum type="arabicPeriod"/>
            </a:pPr>
            <a:r>
              <a:rPr lang="en-US" dirty="0" smtClean="0"/>
              <a:t>NEVER choose an answer based on pattern: Yes, there can be 10 “E”s in a row!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111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Questions?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 smtClean="0"/>
              <a:t>Email your T.A. with questions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FAQs will be posted on </a:t>
            </a:r>
            <a:r>
              <a:rPr lang="en-US" dirty="0" err="1" smtClean="0"/>
              <a:t>CULearn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u="sng" dirty="0" smtClean="0"/>
              <a:t>PASS </a:t>
            </a:r>
            <a:r>
              <a:rPr lang="en-US" u="sng" dirty="0"/>
              <a:t>Review </a:t>
            </a:r>
            <a:r>
              <a:rPr lang="en-US" u="sng" dirty="0" smtClean="0"/>
              <a:t>Sessions</a:t>
            </a:r>
            <a:r>
              <a:rPr lang="en-US" u="sng" dirty="0"/>
              <a:t>:</a:t>
            </a:r>
            <a:r>
              <a:rPr lang="en-US" u="sng" dirty="0" smtClean="0"/>
              <a:t>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Monday </a:t>
            </a:r>
            <a:r>
              <a:rPr lang="en-US" dirty="0"/>
              <a:t>December 3rd 10:30-11:30 --Tory Building 431 </a:t>
            </a:r>
          </a:p>
          <a:p>
            <a:pPr marL="0" indent="0">
              <a:buNone/>
            </a:pPr>
            <a:r>
              <a:rPr lang="en-US" dirty="0"/>
              <a:t>Tuesday December 4th 11:30-12:30 -- Loeb B243 </a:t>
            </a:r>
          </a:p>
          <a:p>
            <a:pPr marL="0" indent="0">
              <a:buNone/>
            </a:pPr>
            <a:r>
              <a:rPr lang="en-US" dirty="0"/>
              <a:t>Tuesday December 4th 4:30-5:30 -- Loeb B243 </a:t>
            </a:r>
          </a:p>
          <a:p>
            <a:pPr marL="0" indent="0">
              <a:buNone/>
            </a:pPr>
            <a:r>
              <a:rPr lang="en-US" u="sng" dirty="0"/>
              <a:t>Mock Take Up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Sunday December 9th 12:00-2:00 -- Patterson 133</a:t>
            </a:r>
          </a:p>
          <a:p>
            <a:pPr marL="0" indent="0">
              <a:buNone/>
            </a:pPr>
            <a:r>
              <a:rPr lang="en-US" dirty="0"/>
              <a:t>Tuesday December 11th 12:00-2:00 -- Loeb A720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1126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4236</TotalTime>
  <Words>442</Words>
  <Application>Microsoft Office PowerPoint</Application>
  <PresentationFormat>On-screen Show (4:3)</PresentationFormat>
  <Paragraphs>202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COMM 1101: Exam Review</vt:lpstr>
      <vt:lpstr>One more time…</vt:lpstr>
      <vt:lpstr>What to bring</vt:lpstr>
      <vt:lpstr>Pre-midterm: Keywords</vt:lpstr>
      <vt:lpstr>29 October: Keywords</vt:lpstr>
      <vt:lpstr>5 November: Keywords</vt:lpstr>
      <vt:lpstr>12 November: Keywords</vt:lpstr>
      <vt:lpstr>19 November: Keywords</vt:lpstr>
      <vt:lpstr>26 November: Keywords</vt:lpstr>
      <vt:lpstr>Plus!</vt:lpstr>
      <vt:lpstr>How to study</vt:lpstr>
      <vt:lpstr>Concepts in Context</vt:lpstr>
      <vt:lpstr>PowerPoint Presentation</vt:lpstr>
      <vt:lpstr>Pre-midterm: Keywords</vt:lpstr>
      <vt:lpstr>Pre-midterm: Keywords</vt:lpstr>
      <vt:lpstr>PowerPoint Presentation</vt:lpstr>
      <vt:lpstr>Ideology</vt:lpstr>
      <vt:lpstr>PowerPoint Presentation</vt:lpstr>
      <vt:lpstr>How to do well  on multiple choice exams</vt:lpstr>
      <vt:lpstr>Questions?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 1101: Exam Review</dc:title>
  <dc:creator>Melissa Aronczyk</dc:creator>
  <cp:lastModifiedBy>jena</cp:lastModifiedBy>
  <cp:revision>64</cp:revision>
  <dcterms:created xsi:type="dcterms:W3CDTF">2012-12-02T14:20:37Z</dcterms:created>
  <dcterms:modified xsi:type="dcterms:W3CDTF">2012-12-14T21:05:54Z</dcterms:modified>
</cp:coreProperties>
</file>