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6" r:id="rId2"/>
    <p:sldId id="291" r:id="rId3"/>
    <p:sldId id="315" r:id="rId4"/>
    <p:sldId id="313" r:id="rId5"/>
    <p:sldId id="317" r:id="rId6"/>
    <p:sldId id="314" r:id="rId7"/>
    <p:sldId id="318" r:id="rId8"/>
    <p:sldId id="316" r:id="rId9"/>
    <p:sldId id="292" r:id="rId10"/>
    <p:sldId id="293" r:id="rId11"/>
    <p:sldId id="295" r:id="rId12"/>
    <p:sldId id="296" r:id="rId13"/>
    <p:sldId id="297" r:id="rId14"/>
    <p:sldId id="298" r:id="rId15"/>
    <p:sldId id="299" r:id="rId16"/>
    <p:sldId id="311" r:id="rId17"/>
    <p:sldId id="300" r:id="rId18"/>
    <p:sldId id="332" r:id="rId19"/>
    <p:sldId id="301" r:id="rId20"/>
    <p:sldId id="309" r:id="rId21"/>
    <p:sldId id="310" r:id="rId22"/>
    <p:sldId id="302" r:id="rId23"/>
    <p:sldId id="304" r:id="rId24"/>
    <p:sldId id="303" r:id="rId25"/>
    <p:sldId id="305" r:id="rId26"/>
    <p:sldId id="306" r:id="rId27"/>
    <p:sldId id="308" r:id="rId28"/>
    <p:sldId id="319" r:id="rId29"/>
    <p:sldId id="320" r:id="rId30"/>
    <p:sldId id="322" r:id="rId31"/>
    <p:sldId id="307" r:id="rId32"/>
    <p:sldId id="321" r:id="rId33"/>
    <p:sldId id="323" r:id="rId34"/>
    <p:sldId id="324" r:id="rId35"/>
    <p:sldId id="312" r:id="rId36"/>
    <p:sldId id="325" r:id="rId37"/>
    <p:sldId id="331" r:id="rId38"/>
    <p:sldId id="326" r:id="rId39"/>
    <p:sldId id="327" r:id="rId40"/>
    <p:sldId id="330" r:id="rId41"/>
    <p:sldId id="258" r:id="rId42"/>
    <p:sldId id="277" r:id="rId43"/>
    <p:sldId id="278" r:id="rId44"/>
    <p:sldId id="268" r:id="rId45"/>
    <p:sldId id="285" r:id="rId46"/>
    <p:sldId id="287" r:id="rId47"/>
    <p:sldId id="279" r:id="rId48"/>
    <p:sldId id="280" r:id="rId49"/>
    <p:sldId id="283" r:id="rId50"/>
    <p:sldId id="282" r:id="rId51"/>
    <p:sldId id="281" r:id="rId52"/>
    <p:sldId id="284" r:id="rId53"/>
    <p:sldId id="289" r:id="rId54"/>
    <p:sldId id="286" r:id="rId55"/>
    <p:sldId id="288" r:id="rId56"/>
    <p:sldId id="328" r:id="rId57"/>
    <p:sldId id="329" r:id="rId5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05" autoAdjust="0"/>
    <p:restoredTop sz="94660"/>
  </p:normalViewPr>
  <p:slideViewPr>
    <p:cSldViewPr>
      <p:cViewPr>
        <p:scale>
          <a:sx n="90" d="100"/>
          <a:sy n="90" d="100"/>
        </p:scale>
        <p:origin x="-56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2BFC69-4CA2-42A7-99F4-1DB6A004DF3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65813862-AD95-4846-84E3-89B9FA4F3E5D}">
      <dgm:prSet phldrT="[Text]"/>
      <dgm:spPr/>
      <dgm:t>
        <a:bodyPr/>
        <a:lstStyle/>
        <a:p>
          <a:endParaRPr lang="en-US" dirty="0"/>
        </a:p>
      </dgm:t>
    </dgm:pt>
    <dgm:pt modelId="{2FAC343F-CA1D-4E0E-B1DC-3C0158F5D5B1}" type="parTrans" cxnId="{2119F847-7E1E-4E66-93D3-13C96C0611A0}">
      <dgm:prSet/>
      <dgm:spPr/>
      <dgm:t>
        <a:bodyPr/>
        <a:lstStyle/>
        <a:p>
          <a:endParaRPr lang="en-US"/>
        </a:p>
      </dgm:t>
    </dgm:pt>
    <dgm:pt modelId="{C1EB5BD7-75E9-4D7C-B4B4-0F9332537995}" type="sibTrans" cxnId="{2119F847-7E1E-4E66-93D3-13C96C0611A0}">
      <dgm:prSet/>
      <dgm:spPr/>
      <dgm:t>
        <a:bodyPr/>
        <a:lstStyle/>
        <a:p>
          <a:endParaRPr lang="en-US" dirty="0"/>
        </a:p>
      </dgm:t>
    </dgm:pt>
    <dgm:pt modelId="{5502D6A5-4602-4D14-9AEA-58F32C0E3090}">
      <dgm:prSet phldrT="[Text]"/>
      <dgm:spPr/>
      <dgm:t>
        <a:bodyPr/>
        <a:lstStyle/>
        <a:p>
          <a:endParaRPr lang="en-US" dirty="0"/>
        </a:p>
      </dgm:t>
    </dgm:pt>
    <dgm:pt modelId="{29E0381B-3D1C-4984-9D01-447C0DA4079D}" type="parTrans" cxnId="{FC0FF238-4C37-4D3A-B80E-0CDEA3C2A33E}">
      <dgm:prSet/>
      <dgm:spPr/>
      <dgm:t>
        <a:bodyPr/>
        <a:lstStyle/>
        <a:p>
          <a:endParaRPr lang="en-US"/>
        </a:p>
      </dgm:t>
    </dgm:pt>
    <dgm:pt modelId="{F59ADABB-4B21-4113-BE4C-C1A1FBA3677D}" type="sibTrans" cxnId="{FC0FF238-4C37-4D3A-B80E-0CDEA3C2A33E}">
      <dgm:prSet/>
      <dgm:spPr/>
      <dgm:t>
        <a:bodyPr/>
        <a:lstStyle/>
        <a:p>
          <a:endParaRPr lang="en-US" dirty="0"/>
        </a:p>
      </dgm:t>
    </dgm:pt>
    <dgm:pt modelId="{86ADBFE7-1C74-4E8E-BDDA-539D2149FFD8}">
      <dgm:prSet phldrT="[Text]"/>
      <dgm:spPr/>
      <dgm:t>
        <a:bodyPr/>
        <a:lstStyle/>
        <a:p>
          <a:endParaRPr lang="en-US" dirty="0"/>
        </a:p>
      </dgm:t>
    </dgm:pt>
    <dgm:pt modelId="{EA81681B-C076-4CB9-BCFD-9048772B47B9}" type="parTrans" cxnId="{E1BC1C36-D19E-4B58-B255-68FD4802874A}">
      <dgm:prSet/>
      <dgm:spPr/>
      <dgm:t>
        <a:bodyPr/>
        <a:lstStyle/>
        <a:p>
          <a:endParaRPr lang="en-US"/>
        </a:p>
      </dgm:t>
    </dgm:pt>
    <dgm:pt modelId="{5E019ED1-B7BB-481C-BFA2-183F944315CC}" type="sibTrans" cxnId="{E1BC1C36-D19E-4B58-B255-68FD4802874A}">
      <dgm:prSet/>
      <dgm:spPr/>
      <dgm:t>
        <a:bodyPr/>
        <a:lstStyle/>
        <a:p>
          <a:endParaRPr lang="en-US" dirty="0"/>
        </a:p>
      </dgm:t>
    </dgm:pt>
    <dgm:pt modelId="{79F6525A-0178-4B9D-87E7-DEFD29E1868C}" type="pres">
      <dgm:prSet presAssocID="{882BFC69-4CA2-42A7-99F4-1DB6A004DF3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11D348D-F97D-4A90-BFF9-0D18EE3646A1}" type="pres">
      <dgm:prSet presAssocID="{65813862-AD95-4846-84E3-89B9FA4F3E5D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D14B77-25D9-400C-895F-A031A5C9AB7F}" type="pres">
      <dgm:prSet presAssocID="{65813862-AD95-4846-84E3-89B9FA4F3E5D}" presName="gear1srcNode" presStyleLbl="node1" presStyleIdx="0" presStyleCnt="3"/>
      <dgm:spPr/>
      <dgm:t>
        <a:bodyPr/>
        <a:lstStyle/>
        <a:p>
          <a:endParaRPr lang="en-US"/>
        </a:p>
      </dgm:t>
    </dgm:pt>
    <dgm:pt modelId="{E9062989-E26D-49D2-B57F-EAFDFCEDE0DD}" type="pres">
      <dgm:prSet presAssocID="{65813862-AD95-4846-84E3-89B9FA4F3E5D}" presName="gear1dstNode" presStyleLbl="node1" presStyleIdx="0" presStyleCnt="3"/>
      <dgm:spPr/>
      <dgm:t>
        <a:bodyPr/>
        <a:lstStyle/>
        <a:p>
          <a:endParaRPr lang="en-US"/>
        </a:p>
      </dgm:t>
    </dgm:pt>
    <dgm:pt modelId="{62393107-2A5D-447D-B581-5B04CBF8C02E}" type="pres">
      <dgm:prSet presAssocID="{5502D6A5-4602-4D14-9AEA-58F32C0E3090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7A7076-F5C4-472B-8690-7AA2F192C7C0}" type="pres">
      <dgm:prSet presAssocID="{5502D6A5-4602-4D14-9AEA-58F32C0E3090}" presName="gear2srcNode" presStyleLbl="node1" presStyleIdx="1" presStyleCnt="3"/>
      <dgm:spPr/>
      <dgm:t>
        <a:bodyPr/>
        <a:lstStyle/>
        <a:p>
          <a:endParaRPr lang="en-US"/>
        </a:p>
      </dgm:t>
    </dgm:pt>
    <dgm:pt modelId="{12F2C38B-B75C-4B2C-B491-C34D05173225}" type="pres">
      <dgm:prSet presAssocID="{5502D6A5-4602-4D14-9AEA-58F32C0E3090}" presName="gear2dstNode" presStyleLbl="node1" presStyleIdx="1" presStyleCnt="3"/>
      <dgm:spPr/>
      <dgm:t>
        <a:bodyPr/>
        <a:lstStyle/>
        <a:p>
          <a:endParaRPr lang="en-US"/>
        </a:p>
      </dgm:t>
    </dgm:pt>
    <dgm:pt modelId="{9D6F000B-D5E4-42DF-8934-840798346920}" type="pres">
      <dgm:prSet presAssocID="{86ADBFE7-1C74-4E8E-BDDA-539D2149FFD8}" presName="gear3" presStyleLbl="node1" presStyleIdx="2" presStyleCnt="3"/>
      <dgm:spPr/>
      <dgm:t>
        <a:bodyPr/>
        <a:lstStyle/>
        <a:p>
          <a:endParaRPr lang="en-US"/>
        </a:p>
      </dgm:t>
    </dgm:pt>
    <dgm:pt modelId="{4E355C6C-6759-44C5-99A7-A5CAE9121A83}" type="pres">
      <dgm:prSet presAssocID="{86ADBFE7-1C74-4E8E-BDDA-539D2149FFD8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BE802A-A137-49EF-B7FC-F84887B7DC1F}" type="pres">
      <dgm:prSet presAssocID="{86ADBFE7-1C74-4E8E-BDDA-539D2149FFD8}" presName="gear3srcNode" presStyleLbl="node1" presStyleIdx="2" presStyleCnt="3"/>
      <dgm:spPr/>
      <dgm:t>
        <a:bodyPr/>
        <a:lstStyle/>
        <a:p>
          <a:endParaRPr lang="en-US"/>
        </a:p>
      </dgm:t>
    </dgm:pt>
    <dgm:pt modelId="{592B3C54-0D7F-47B2-BF58-0273E33EDB8C}" type="pres">
      <dgm:prSet presAssocID="{86ADBFE7-1C74-4E8E-BDDA-539D2149FFD8}" presName="gear3dstNode" presStyleLbl="node1" presStyleIdx="2" presStyleCnt="3"/>
      <dgm:spPr/>
      <dgm:t>
        <a:bodyPr/>
        <a:lstStyle/>
        <a:p>
          <a:endParaRPr lang="en-US"/>
        </a:p>
      </dgm:t>
    </dgm:pt>
    <dgm:pt modelId="{1FD0F602-1CC7-4A7D-A865-103F0FC83008}" type="pres">
      <dgm:prSet presAssocID="{C1EB5BD7-75E9-4D7C-B4B4-0F9332537995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E255C280-4F04-4B78-A46C-BA96E1D61FAE}" type="pres">
      <dgm:prSet presAssocID="{F59ADABB-4B21-4113-BE4C-C1A1FBA3677D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F9EDBC77-C599-4A22-AAA2-B66E7BF55112}" type="pres">
      <dgm:prSet presAssocID="{5E019ED1-B7BB-481C-BFA2-183F944315CC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B4241B8A-98F6-44D0-BC9F-F7EFDD341A52}" type="presOf" srcId="{86ADBFE7-1C74-4E8E-BDDA-539D2149FFD8}" destId="{592B3C54-0D7F-47B2-BF58-0273E33EDB8C}" srcOrd="3" destOrd="0" presId="urn:microsoft.com/office/officeart/2005/8/layout/gear1"/>
    <dgm:cxn modelId="{2119F847-7E1E-4E66-93D3-13C96C0611A0}" srcId="{882BFC69-4CA2-42A7-99F4-1DB6A004DF3E}" destId="{65813862-AD95-4846-84E3-89B9FA4F3E5D}" srcOrd="0" destOrd="0" parTransId="{2FAC343F-CA1D-4E0E-B1DC-3C0158F5D5B1}" sibTransId="{C1EB5BD7-75E9-4D7C-B4B4-0F9332537995}"/>
    <dgm:cxn modelId="{486FD324-9A15-4973-8715-EA93D2CCCEE2}" type="presOf" srcId="{5502D6A5-4602-4D14-9AEA-58F32C0E3090}" destId="{62393107-2A5D-447D-B581-5B04CBF8C02E}" srcOrd="0" destOrd="0" presId="urn:microsoft.com/office/officeart/2005/8/layout/gear1"/>
    <dgm:cxn modelId="{04DCE9D6-C6C6-4B16-B124-CFC22B659C15}" type="presOf" srcId="{86ADBFE7-1C74-4E8E-BDDA-539D2149FFD8}" destId="{4E355C6C-6759-44C5-99A7-A5CAE9121A83}" srcOrd="1" destOrd="0" presId="urn:microsoft.com/office/officeart/2005/8/layout/gear1"/>
    <dgm:cxn modelId="{327FC082-D22F-4528-8928-7305FC17596A}" type="presOf" srcId="{86ADBFE7-1C74-4E8E-BDDA-539D2149FFD8}" destId="{15BE802A-A137-49EF-B7FC-F84887B7DC1F}" srcOrd="2" destOrd="0" presId="urn:microsoft.com/office/officeart/2005/8/layout/gear1"/>
    <dgm:cxn modelId="{AE6022CA-DDE8-4B11-9E35-3D357319ED27}" type="presOf" srcId="{F59ADABB-4B21-4113-BE4C-C1A1FBA3677D}" destId="{E255C280-4F04-4B78-A46C-BA96E1D61FAE}" srcOrd="0" destOrd="0" presId="urn:microsoft.com/office/officeart/2005/8/layout/gear1"/>
    <dgm:cxn modelId="{E5C861B7-2E4F-4454-A355-8F674DB92D95}" type="presOf" srcId="{5502D6A5-4602-4D14-9AEA-58F32C0E3090}" destId="{12F2C38B-B75C-4B2C-B491-C34D05173225}" srcOrd="2" destOrd="0" presId="urn:microsoft.com/office/officeart/2005/8/layout/gear1"/>
    <dgm:cxn modelId="{FC0FF238-4C37-4D3A-B80E-0CDEA3C2A33E}" srcId="{882BFC69-4CA2-42A7-99F4-1DB6A004DF3E}" destId="{5502D6A5-4602-4D14-9AEA-58F32C0E3090}" srcOrd="1" destOrd="0" parTransId="{29E0381B-3D1C-4984-9D01-447C0DA4079D}" sibTransId="{F59ADABB-4B21-4113-BE4C-C1A1FBA3677D}"/>
    <dgm:cxn modelId="{0B445AB4-76B7-490E-B2B1-0D9499DBBFB5}" type="presOf" srcId="{65813862-AD95-4846-84E3-89B9FA4F3E5D}" destId="{B1D14B77-25D9-400C-895F-A031A5C9AB7F}" srcOrd="1" destOrd="0" presId="urn:microsoft.com/office/officeart/2005/8/layout/gear1"/>
    <dgm:cxn modelId="{DA05176B-2F08-4F1C-B8DC-E23D2E255B72}" type="presOf" srcId="{882BFC69-4CA2-42A7-99F4-1DB6A004DF3E}" destId="{79F6525A-0178-4B9D-87E7-DEFD29E1868C}" srcOrd="0" destOrd="0" presId="urn:microsoft.com/office/officeart/2005/8/layout/gear1"/>
    <dgm:cxn modelId="{E1BC1C36-D19E-4B58-B255-68FD4802874A}" srcId="{882BFC69-4CA2-42A7-99F4-1DB6A004DF3E}" destId="{86ADBFE7-1C74-4E8E-BDDA-539D2149FFD8}" srcOrd="2" destOrd="0" parTransId="{EA81681B-C076-4CB9-BCFD-9048772B47B9}" sibTransId="{5E019ED1-B7BB-481C-BFA2-183F944315CC}"/>
    <dgm:cxn modelId="{8C865C42-777F-43E1-A8DD-0743FD80EF2D}" type="presOf" srcId="{C1EB5BD7-75E9-4D7C-B4B4-0F9332537995}" destId="{1FD0F602-1CC7-4A7D-A865-103F0FC83008}" srcOrd="0" destOrd="0" presId="urn:microsoft.com/office/officeart/2005/8/layout/gear1"/>
    <dgm:cxn modelId="{F9E5FA4F-CA50-45FF-AB67-7F074895ACBB}" type="presOf" srcId="{65813862-AD95-4846-84E3-89B9FA4F3E5D}" destId="{711D348D-F97D-4A90-BFF9-0D18EE3646A1}" srcOrd="0" destOrd="0" presId="urn:microsoft.com/office/officeart/2005/8/layout/gear1"/>
    <dgm:cxn modelId="{0E4A3002-3903-4262-8D6A-97A1BAE929AF}" type="presOf" srcId="{5502D6A5-4602-4D14-9AEA-58F32C0E3090}" destId="{E47A7076-F5C4-472B-8690-7AA2F192C7C0}" srcOrd="1" destOrd="0" presId="urn:microsoft.com/office/officeart/2005/8/layout/gear1"/>
    <dgm:cxn modelId="{8B1018E6-EB7F-4C24-95F5-24E621685E8B}" type="presOf" srcId="{86ADBFE7-1C74-4E8E-BDDA-539D2149FFD8}" destId="{9D6F000B-D5E4-42DF-8934-840798346920}" srcOrd="0" destOrd="0" presId="urn:microsoft.com/office/officeart/2005/8/layout/gear1"/>
    <dgm:cxn modelId="{7D325722-75F7-4448-A302-B91CA1754BDF}" type="presOf" srcId="{65813862-AD95-4846-84E3-89B9FA4F3E5D}" destId="{E9062989-E26D-49D2-B57F-EAFDFCEDE0DD}" srcOrd="2" destOrd="0" presId="urn:microsoft.com/office/officeart/2005/8/layout/gear1"/>
    <dgm:cxn modelId="{A021FC41-D0E4-47C8-9EA0-3076F0A918BD}" type="presOf" srcId="{5E019ED1-B7BB-481C-BFA2-183F944315CC}" destId="{F9EDBC77-C599-4A22-AAA2-B66E7BF55112}" srcOrd="0" destOrd="0" presId="urn:microsoft.com/office/officeart/2005/8/layout/gear1"/>
    <dgm:cxn modelId="{0352296B-32F6-449A-9C1B-BB409BBBE786}" type="presParOf" srcId="{79F6525A-0178-4B9D-87E7-DEFD29E1868C}" destId="{711D348D-F97D-4A90-BFF9-0D18EE3646A1}" srcOrd="0" destOrd="0" presId="urn:microsoft.com/office/officeart/2005/8/layout/gear1"/>
    <dgm:cxn modelId="{F2BAD8A7-1B73-4A00-B095-6FCF5B0E613D}" type="presParOf" srcId="{79F6525A-0178-4B9D-87E7-DEFD29E1868C}" destId="{B1D14B77-25D9-400C-895F-A031A5C9AB7F}" srcOrd="1" destOrd="0" presId="urn:microsoft.com/office/officeart/2005/8/layout/gear1"/>
    <dgm:cxn modelId="{3020EE98-AF38-45D3-8064-7206C04B1734}" type="presParOf" srcId="{79F6525A-0178-4B9D-87E7-DEFD29E1868C}" destId="{E9062989-E26D-49D2-B57F-EAFDFCEDE0DD}" srcOrd="2" destOrd="0" presId="urn:microsoft.com/office/officeart/2005/8/layout/gear1"/>
    <dgm:cxn modelId="{350E1644-A743-4C21-BF1D-AA756128FE94}" type="presParOf" srcId="{79F6525A-0178-4B9D-87E7-DEFD29E1868C}" destId="{62393107-2A5D-447D-B581-5B04CBF8C02E}" srcOrd="3" destOrd="0" presId="urn:microsoft.com/office/officeart/2005/8/layout/gear1"/>
    <dgm:cxn modelId="{87E81D7F-F297-4675-894D-5E5618939CDF}" type="presParOf" srcId="{79F6525A-0178-4B9D-87E7-DEFD29E1868C}" destId="{E47A7076-F5C4-472B-8690-7AA2F192C7C0}" srcOrd="4" destOrd="0" presId="urn:microsoft.com/office/officeart/2005/8/layout/gear1"/>
    <dgm:cxn modelId="{8DF5F889-4BD4-4B6B-92BA-A146B722FDD3}" type="presParOf" srcId="{79F6525A-0178-4B9D-87E7-DEFD29E1868C}" destId="{12F2C38B-B75C-4B2C-B491-C34D05173225}" srcOrd="5" destOrd="0" presId="urn:microsoft.com/office/officeart/2005/8/layout/gear1"/>
    <dgm:cxn modelId="{9BFEAAB1-B99C-418A-9780-A44040B2E791}" type="presParOf" srcId="{79F6525A-0178-4B9D-87E7-DEFD29E1868C}" destId="{9D6F000B-D5E4-42DF-8934-840798346920}" srcOrd="6" destOrd="0" presId="urn:microsoft.com/office/officeart/2005/8/layout/gear1"/>
    <dgm:cxn modelId="{07E440EF-4A85-4163-BCE1-E5F2F29C43F2}" type="presParOf" srcId="{79F6525A-0178-4B9D-87E7-DEFD29E1868C}" destId="{4E355C6C-6759-44C5-99A7-A5CAE9121A83}" srcOrd="7" destOrd="0" presId="urn:microsoft.com/office/officeart/2005/8/layout/gear1"/>
    <dgm:cxn modelId="{A59CCD8E-C13D-4B01-B6BD-E9686F805727}" type="presParOf" srcId="{79F6525A-0178-4B9D-87E7-DEFD29E1868C}" destId="{15BE802A-A137-49EF-B7FC-F84887B7DC1F}" srcOrd="8" destOrd="0" presId="urn:microsoft.com/office/officeart/2005/8/layout/gear1"/>
    <dgm:cxn modelId="{06E12C42-1D3D-4B58-B774-54232F2E6847}" type="presParOf" srcId="{79F6525A-0178-4B9D-87E7-DEFD29E1868C}" destId="{592B3C54-0D7F-47B2-BF58-0273E33EDB8C}" srcOrd="9" destOrd="0" presId="urn:microsoft.com/office/officeart/2005/8/layout/gear1"/>
    <dgm:cxn modelId="{C92BAE97-B6C9-4AA1-B285-0FB57508FE2C}" type="presParOf" srcId="{79F6525A-0178-4B9D-87E7-DEFD29E1868C}" destId="{1FD0F602-1CC7-4A7D-A865-103F0FC83008}" srcOrd="10" destOrd="0" presId="urn:microsoft.com/office/officeart/2005/8/layout/gear1"/>
    <dgm:cxn modelId="{294FD10F-DB19-4C68-BC14-C761406D0B6E}" type="presParOf" srcId="{79F6525A-0178-4B9D-87E7-DEFD29E1868C}" destId="{E255C280-4F04-4B78-A46C-BA96E1D61FAE}" srcOrd="11" destOrd="0" presId="urn:microsoft.com/office/officeart/2005/8/layout/gear1"/>
    <dgm:cxn modelId="{5CF9AA89-A084-4E21-B5DB-3B6EF7EDFACF}" type="presParOf" srcId="{79F6525A-0178-4B9D-87E7-DEFD29E1868C}" destId="{F9EDBC77-C599-4A22-AAA2-B66E7BF55112}" srcOrd="12" destOrd="0" presId="urn:microsoft.com/office/officeart/2005/8/layout/gear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2BFC69-4CA2-42A7-99F4-1DB6A004DF3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65813862-AD95-4846-84E3-89B9FA4F3E5D}">
      <dgm:prSet phldrT="[Text]"/>
      <dgm:spPr/>
      <dgm:t>
        <a:bodyPr/>
        <a:lstStyle/>
        <a:p>
          <a:r>
            <a:rPr lang="en-US" dirty="0" smtClean="0"/>
            <a:t>Method</a:t>
          </a:r>
          <a:endParaRPr lang="en-US" dirty="0"/>
        </a:p>
      </dgm:t>
    </dgm:pt>
    <dgm:pt modelId="{2FAC343F-CA1D-4E0E-B1DC-3C0158F5D5B1}" type="parTrans" cxnId="{2119F847-7E1E-4E66-93D3-13C96C0611A0}">
      <dgm:prSet/>
      <dgm:spPr/>
      <dgm:t>
        <a:bodyPr/>
        <a:lstStyle/>
        <a:p>
          <a:endParaRPr lang="en-US"/>
        </a:p>
      </dgm:t>
    </dgm:pt>
    <dgm:pt modelId="{C1EB5BD7-75E9-4D7C-B4B4-0F9332537995}" type="sibTrans" cxnId="{2119F847-7E1E-4E66-93D3-13C96C0611A0}">
      <dgm:prSet/>
      <dgm:spPr/>
      <dgm:t>
        <a:bodyPr/>
        <a:lstStyle/>
        <a:p>
          <a:endParaRPr lang="en-US" dirty="0"/>
        </a:p>
      </dgm:t>
    </dgm:pt>
    <dgm:pt modelId="{5502D6A5-4602-4D14-9AEA-58F32C0E3090}">
      <dgm:prSet phldrT="[Text]"/>
      <dgm:spPr/>
      <dgm:t>
        <a:bodyPr/>
        <a:lstStyle/>
        <a:p>
          <a:r>
            <a:rPr lang="en-US" dirty="0" smtClean="0"/>
            <a:t>Data</a:t>
          </a:r>
          <a:endParaRPr lang="en-US" dirty="0"/>
        </a:p>
      </dgm:t>
    </dgm:pt>
    <dgm:pt modelId="{29E0381B-3D1C-4984-9D01-447C0DA4079D}" type="parTrans" cxnId="{FC0FF238-4C37-4D3A-B80E-0CDEA3C2A33E}">
      <dgm:prSet/>
      <dgm:spPr/>
      <dgm:t>
        <a:bodyPr/>
        <a:lstStyle/>
        <a:p>
          <a:endParaRPr lang="en-US"/>
        </a:p>
      </dgm:t>
    </dgm:pt>
    <dgm:pt modelId="{F59ADABB-4B21-4113-BE4C-C1A1FBA3677D}" type="sibTrans" cxnId="{FC0FF238-4C37-4D3A-B80E-0CDEA3C2A33E}">
      <dgm:prSet/>
      <dgm:spPr/>
      <dgm:t>
        <a:bodyPr/>
        <a:lstStyle/>
        <a:p>
          <a:endParaRPr lang="en-US" dirty="0"/>
        </a:p>
      </dgm:t>
    </dgm:pt>
    <dgm:pt modelId="{86ADBFE7-1C74-4E8E-BDDA-539D2149FFD8}">
      <dgm:prSet phldrT="[Text]"/>
      <dgm:spPr/>
      <dgm:t>
        <a:bodyPr/>
        <a:lstStyle/>
        <a:p>
          <a:r>
            <a:rPr lang="en-US" dirty="0" smtClean="0"/>
            <a:t>Theory</a:t>
          </a:r>
          <a:endParaRPr lang="en-US" dirty="0"/>
        </a:p>
      </dgm:t>
    </dgm:pt>
    <dgm:pt modelId="{EA81681B-C076-4CB9-BCFD-9048772B47B9}" type="parTrans" cxnId="{E1BC1C36-D19E-4B58-B255-68FD4802874A}">
      <dgm:prSet/>
      <dgm:spPr/>
      <dgm:t>
        <a:bodyPr/>
        <a:lstStyle/>
        <a:p>
          <a:endParaRPr lang="en-US"/>
        </a:p>
      </dgm:t>
    </dgm:pt>
    <dgm:pt modelId="{5E019ED1-B7BB-481C-BFA2-183F944315CC}" type="sibTrans" cxnId="{E1BC1C36-D19E-4B58-B255-68FD4802874A}">
      <dgm:prSet/>
      <dgm:spPr/>
      <dgm:t>
        <a:bodyPr/>
        <a:lstStyle/>
        <a:p>
          <a:endParaRPr lang="en-US" dirty="0"/>
        </a:p>
      </dgm:t>
    </dgm:pt>
    <dgm:pt modelId="{79F6525A-0178-4B9D-87E7-DEFD29E1868C}" type="pres">
      <dgm:prSet presAssocID="{882BFC69-4CA2-42A7-99F4-1DB6A004DF3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11D348D-F97D-4A90-BFF9-0D18EE3646A1}" type="pres">
      <dgm:prSet presAssocID="{65813862-AD95-4846-84E3-89B9FA4F3E5D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D14B77-25D9-400C-895F-A031A5C9AB7F}" type="pres">
      <dgm:prSet presAssocID="{65813862-AD95-4846-84E3-89B9FA4F3E5D}" presName="gear1srcNode" presStyleLbl="node1" presStyleIdx="0" presStyleCnt="3"/>
      <dgm:spPr/>
      <dgm:t>
        <a:bodyPr/>
        <a:lstStyle/>
        <a:p>
          <a:endParaRPr lang="en-US"/>
        </a:p>
      </dgm:t>
    </dgm:pt>
    <dgm:pt modelId="{E9062989-E26D-49D2-B57F-EAFDFCEDE0DD}" type="pres">
      <dgm:prSet presAssocID="{65813862-AD95-4846-84E3-89B9FA4F3E5D}" presName="gear1dstNode" presStyleLbl="node1" presStyleIdx="0" presStyleCnt="3"/>
      <dgm:spPr/>
      <dgm:t>
        <a:bodyPr/>
        <a:lstStyle/>
        <a:p>
          <a:endParaRPr lang="en-US"/>
        </a:p>
      </dgm:t>
    </dgm:pt>
    <dgm:pt modelId="{62393107-2A5D-447D-B581-5B04CBF8C02E}" type="pres">
      <dgm:prSet presAssocID="{5502D6A5-4602-4D14-9AEA-58F32C0E3090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7A7076-F5C4-472B-8690-7AA2F192C7C0}" type="pres">
      <dgm:prSet presAssocID="{5502D6A5-4602-4D14-9AEA-58F32C0E3090}" presName="gear2srcNode" presStyleLbl="node1" presStyleIdx="1" presStyleCnt="3"/>
      <dgm:spPr/>
      <dgm:t>
        <a:bodyPr/>
        <a:lstStyle/>
        <a:p>
          <a:endParaRPr lang="en-US"/>
        </a:p>
      </dgm:t>
    </dgm:pt>
    <dgm:pt modelId="{12F2C38B-B75C-4B2C-B491-C34D05173225}" type="pres">
      <dgm:prSet presAssocID="{5502D6A5-4602-4D14-9AEA-58F32C0E3090}" presName="gear2dstNode" presStyleLbl="node1" presStyleIdx="1" presStyleCnt="3"/>
      <dgm:spPr/>
      <dgm:t>
        <a:bodyPr/>
        <a:lstStyle/>
        <a:p>
          <a:endParaRPr lang="en-US"/>
        </a:p>
      </dgm:t>
    </dgm:pt>
    <dgm:pt modelId="{9D6F000B-D5E4-42DF-8934-840798346920}" type="pres">
      <dgm:prSet presAssocID="{86ADBFE7-1C74-4E8E-BDDA-539D2149FFD8}" presName="gear3" presStyleLbl="node1" presStyleIdx="2" presStyleCnt="3"/>
      <dgm:spPr/>
      <dgm:t>
        <a:bodyPr/>
        <a:lstStyle/>
        <a:p>
          <a:endParaRPr lang="en-US"/>
        </a:p>
      </dgm:t>
    </dgm:pt>
    <dgm:pt modelId="{4E355C6C-6759-44C5-99A7-A5CAE9121A83}" type="pres">
      <dgm:prSet presAssocID="{86ADBFE7-1C74-4E8E-BDDA-539D2149FFD8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BE802A-A137-49EF-B7FC-F84887B7DC1F}" type="pres">
      <dgm:prSet presAssocID="{86ADBFE7-1C74-4E8E-BDDA-539D2149FFD8}" presName="gear3srcNode" presStyleLbl="node1" presStyleIdx="2" presStyleCnt="3"/>
      <dgm:spPr/>
      <dgm:t>
        <a:bodyPr/>
        <a:lstStyle/>
        <a:p>
          <a:endParaRPr lang="en-US"/>
        </a:p>
      </dgm:t>
    </dgm:pt>
    <dgm:pt modelId="{592B3C54-0D7F-47B2-BF58-0273E33EDB8C}" type="pres">
      <dgm:prSet presAssocID="{86ADBFE7-1C74-4E8E-BDDA-539D2149FFD8}" presName="gear3dstNode" presStyleLbl="node1" presStyleIdx="2" presStyleCnt="3"/>
      <dgm:spPr/>
      <dgm:t>
        <a:bodyPr/>
        <a:lstStyle/>
        <a:p>
          <a:endParaRPr lang="en-US"/>
        </a:p>
      </dgm:t>
    </dgm:pt>
    <dgm:pt modelId="{1FD0F602-1CC7-4A7D-A865-103F0FC83008}" type="pres">
      <dgm:prSet presAssocID="{C1EB5BD7-75E9-4D7C-B4B4-0F9332537995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E255C280-4F04-4B78-A46C-BA96E1D61FAE}" type="pres">
      <dgm:prSet presAssocID="{F59ADABB-4B21-4113-BE4C-C1A1FBA3677D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F9EDBC77-C599-4A22-AAA2-B66E7BF55112}" type="pres">
      <dgm:prSet presAssocID="{5E019ED1-B7BB-481C-BFA2-183F944315CC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DC29498C-AB5E-48C2-BEEF-88A07B94AB33}" type="presOf" srcId="{86ADBFE7-1C74-4E8E-BDDA-539D2149FFD8}" destId="{9D6F000B-D5E4-42DF-8934-840798346920}" srcOrd="0" destOrd="0" presId="urn:microsoft.com/office/officeart/2005/8/layout/gear1"/>
    <dgm:cxn modelId="{2119F847-7E1E-4E66-93D3-13C96C0611A0}" srcId="{882BFC69-4CA2-42A7-99F4-1DB6A004DF3E}" destId="{65813862-AD95-4846-84E3-89B9FA4F3E5D}" srcOrd="0" destOrd="0" parTransId="{2FAC343F-CA1D-4E0E-B1DC-3C0158F5D5B1}" sibTransId="{C1EB5BD7-75E9-4D7C-B4B4-0F9332537995}"/>
    <dgm:cxn modelId="{71BC6D51-6923-47A7-B964-48F69CCCB94C}" type="presOf" srcId="{86ADBFE7-1C74-4E8E-BDDA-539D2149FFD8}" destId="{15BE802A-A137-49EF-B7FC-F84887B7DC1F}" srcOrd="2" destOrd="0" presId="urn:microsoft.com/office/officeart/2005/8/layout/gear1"/>
    <dgm:cxn modelId="{5A087CDB-D967-4765-AC69-FD38841AD36F}" type="presOf" srcId="{5502D6A5-4602-4D14-9AEA-58F32C0E3090}" destId="{12F2C38B-B75C-4B2C-B491-C34D05173225}" srcOrd="2" destOrd="0" presId="urn:microsoft.com/office/officeart/2005/8/layout/gear1"/>
    <dgm:cxn modelId="{EEE09E8E-C350-446F-A39E-564D64708F2A}" type="presOf" srcId="{5502D6A5-4602-4D14-9AEA-58F32C0E3090}" destId="{62393107-2A5D-447D-B581-5B04CBF8C02E}" srcOrd="0" destOrd="0" presId="urn:microsoft.com/office/officeart/2005/8/layout/gear1"/>
    <dgm:cxn modelId="{1016A393-EDEE-478F-83CA-4981E8A4A4C2}" type="presOf" srcId="{65813862-AD95-4846-84E3-89B9FA4F3E5D}" destId="{711D348D-F97D-4A90-BFF9-0D18EE3646A1}" srcOrd="0" destOrd="0" presId="urn:microsoft.com/office/officeart/2005/8/layout/gear1"/>
    <dgm:cxn modelId="{25C97D2D-26BE-453E-A7F3-6162200E8603}" type="presOf" srcId="{5502D6A5-4602-4D14-9AEA-58F32C0E3090}" destId="{E47A7076-F5C4-472B-8690-7AA2F192C7C0}" srcOrd="1" destOrd="0" presId="urn:microsoft.com/office/officeart/2005/8/layout/gear1"/>
    <dgm:cxn modelId="{24B0CE1F-7178-4A8B-8098-9D2742DEDE54}" type="presOf" srcId="{F59ADABB-4B21-4113-BE4C-C1A1FBA3677D}" destId="{E255C280-4F04-4B78-A46C-BA96E1D61FAE}" srcOrd="0" destOrd="0" presId="urn:microsoft.com/office/officeart/2005/8/layout/gear1"/>
    <dgm:cxn modelId="{FC0FF238-4C37-4D3A-B80E-0CDEA3C2A33E}" srcId="{882BFC69-4CA2-42A7-99F4-1DB6A004DF3E}" destId="{5502D6A5-4602-4D14-9AEA-58F32C0E3090}" srcOrd="1" destOrd="0" parTransId="{29E0381B-3D1C-4984-9D01-447C0DA4079D}" sibTransId="{F59ADABB-4B21-4113-BE4C-C1A1FBA3677D}"/>
    <dgm:cxn modelId="{75868B27-786A-4777-8677-551E55CB5F86}" type="presOf" srcId="{65813862-AD95-4846-84E3-89B9FA4F3E5D}" destId="{E9062989-E26D-49D2-B57F-EAFDFCEDE0DD}" srcOrd="2" destOrd="0" presId="urn:microsoft.com/office/officeart/2005/8/layout/gear1"/>
    <dgm:cxn modelId="{8516C99C-832F-460C-9C54-765A094CEB36}" type="presOf" srcId="{86ADBFE7-1C74-4E8E-BDDA-539D2149FFD8}" destId="{592B3C54-0D7F-47B2-BF58-0273E33EDB8C}" srcOrd="3" destOrd="0" presId="urn:microsoft.com/office/officeart/2005/8/layout/gear1"/>
    <dgm:cxn modelId="{567722DA-F118-4EB6-8A9E-65CF97C76DB3}" type="presOf" srcId="{86ADBFE7-1C74-4E8E-BDDA-539D2149FFD8}" destId="{4E355C6C-6759-44C5-99A7-A5CAE9121A83}" srcOrd="1" destOrd="0" presId="urn:microsoft.com/office/officeart/2005/8/layout/gear1"/>
    <dgm:cxn modelId="{18462936-0B7D-482C-ACA2-FCE36EBFFEDA}" type="presOf" srcId="{882BFC69-4CA2-42A7-99F4-1DB6A004DF3E}" destId="{79F6525A-0178-4B9D-87E7-DEFD29E1868C}" srcOrd="0" destOrd="0" presId="urn:microsoft.com/office/officeart/2005/8/layout/gear1"/>
    <dgm:cxn modelId="{E1BC1C36-D19E-4B58-B255-68FD4802874A}" srcId="{882BFC69-4CA2-42A7-99F4-1DB6A004DF3E}" destId="{86ADBFE7-1C74-4E8E-BDDA-539D2149FFD8}" srcOrd="2" destOrd="0" parTransId="{EA81681B-C076-4CB9-BCFD-9048772B47B9}" sibTransId="{5E019ED1-B7BB-481C-BFA2-183F944315CC}"/>
    <dgm:cxn modelId="{A33871C6-13F0-490F-BE81-6C8D67EB7B77}" type="presOf" srcId="{5E019ED1-B7BB-481C-BFA2-183F944315CC}" destId="{F9EDBC77-C599-4A22-AAA2-B66E7BF55112}" srcOrd="0" destOrd="0" presId="urn:microsoft.com/office/officeart/2005/8/layout/gear1"/>
    <dgm:cxn modelId="{4B51CCF7-07F2-472F-BF3B-D287B3133D50}" type="presOf" srcId="{C1EB5BD7-75E9-4D7C-B4B4-0F9332537995}" destId="{1FD0F602-1CC7-4A7D-A865-103F0FC83008}" srcOrd="0" destOrd="0" presId="urn:microsoft.com/office/officeart/2005/8/layout/gear1"/>
    <dgm:cxn modelId="{728A41C9-1365-47A7-A728-8335F4D73D7C}" type="presOf" srcId="{65813862-AD95-4846-84E3-89B9FA4F3E5D}" destId="{B1D14B77-25D9-400C-895F-A031A5C9AB7F}" srcOrd="1" destOrd="0" presId="urn:microsoft.com/office/officeart/2005/8/layout/gear1"/>
    <dgm:cxn modelId="{A65950E8-675E-4A74-A2D5-C1975F5742DD}" type="presParOf" srcId="{79F6525A-0178-4B9D-87E7-DEFD29E1868C}" destId="{711D348D-F97D-4A90-BFF9-0D18EE3646A1}" srcOrd="0" destOrd="0" presId="urn:microsoft.com/office/officeart/2005/8/layout/gear1"/>
    <dgm:cxn modelId="{1960BF20-6243-404E-B20D-B514964BA860}" type="presParOf" srcId="{79F6525A-0178-4B9D-87E7-DEFD29E1868C}" destId="{B1D14B77-25D9-400C-895F-A031A5C9AB7F}" srcOrd="1" destOrd="0" presId="urn:microsoft.com/office/officeart/2005/8/layout/gear1"/>
    <dgm:cxn modelId="{68C07141-3FB1-4CDB-A835-AE340CCAA4C2}" type="presParOf" srcId="{79F6525A-0178-4B9D-87E7-DEFD29E1868C}" destId="{E9062989-E26D-49D2-B57F-EAFDFCEDE0DD}" srcOrd="2" destOrd="0" presId="urn:microsoft.com/office/officeart/2005/8/layout/gear1"/>
    <dgm:cxn modelId="{06464CB0-243F-4A79-A570-7FEC0D78089D}" type="presParOf" srcId="{79F6525A-0178-4B9D-87E7-DEFD29E1868C}" destId="{62393107-2A5D-447D-B581-5B04CBF8C02E}" srcOrd="3" destOrd="0" presId="urn:microsoft.com/office/officeart/2005/8/layout/gear1"/>
    <dgm:cxn modelId="{902D3552-8756-41EA-9CEE-3C2EA24B5C63}" type="presParOf" srcId="{79F6525A-0178-4B9D-87E7-DEFD29E1868C}" destId="{E47A7076-F5C4-472B-8690-7AA2F192C7C0}" srcOrd="4" destOrd="0" presId="urn:microsoft.com/office/officeart/2005/8/layout/gear1"/>
    <dgm:cxn modelId="{B6CE8589-EB9C-421B-A57A-8820743356E8}" type="presParOf" srcId="{79F6525A-0178-4B9D-87E7-DEFD29E1868C}" destId="{12F2C38B-B75C-4B2C-B491-C34D05173225}" srcOrd="5" destOrd="0" presId="urn:microsoft.com/office/officeart/2005/8/layout/gear1"/>
    <dgm:cxn modelId="{A7DAD824-C321-4B0D-B891-552D97B8FA6C}" type="presParOf" srcId="{79F6525A-0178-4B9D-87E7-DEFD29E1868C}" destId="{9D6F000B-D5E4-42DF-8934-840798346920}" srcOrd="6" destOrd="0" presId="urn:microsoft.com/office/officeart/2005/8/layout/gear1"/>
    <dgm:cxn modelId="{C6409830-7BE2-4254-8B78-C2CBA8AB7031}" type="presParOf" srcId="{79F6525A-0178-4B9D-87E7-DEFD29E1868C}" destId="{4E355C6C-6759-44C5-99A7-A5CAE9121A83}" srcOrd="7" destOrd="0" presId="urn:microsoft.com/office/officeart/2005/8/layout/gear1"/>
    <dgm:cxn modelId="{5CF72418-30F0-4BE2-A821-10A314D0B2D0}" type="presParOf" srcId="{79F6525A-0178-4B9D-87E7-DEFD29E1868C}" destId="{15BE802A-A137-49EF-B7FC-F84887B7DC1F}" srcOrd="8" destOrd="0" presId="urn:microsoft.com/office/officeart/2005/8/layout/gear1"/>
    <dgm:cxn modelId="{CB4A8994-2ABF-4CD5-8889-E8E4690F78D5}" type="presParOf" srcId="{79F6525A-0178-4B9D-87E7-DEFD29E1868C}" destId="{592B3C54-0D7F-47B2-BF58-0273E33EDB8C}" srcOrd="9" destOrd="0" presId="urn:microsoft.com/office/officeart/2005/8/layout/gear1"/>
    <dgm:cxn modelId="{D21B9B8B-1015-4298-9F02-556890A13299}" type="presParOf" srcId="{79F6525A-0178-4B9D-87E7-DEFD29E1868C}" destId="{1FD0F602-1CC7-4A7D-A865-103F0FC83008}" srcOrd="10" destOrd="0" presId="urn:microsoft.com/office/officeart/2005/8/layout/gear1"/>
    <dgm:cxn modelId="{A601BD39-E89A-4DDB-8BBA-4500BC703B2C}" type="presParOf" srcId="{79F6525A-0178-4B9D-87E7-DEFD29E1868C}" destId="{E255C280-4F04-4B78-A46C-BA96E1D61FAE}" srcOrd="11" destOrd="0" presId="urn:microsoft.com/office/officeart/2005/8/layout/gear1"/>
    <dgm:cxn modelId="{D2FF9D94-7361-409F-85AE-E360B1BCEF0C}" type="presParOf" srcId="{79F6525A-0178-4B9D-87E7-DEFD29E1868C}" destId="{F9EDBC77-C599-4A22-AAA2-B66E7BF55112}" srcOrd="12" destOrd="0" presId="urn:microsoft.com/office/officeart/2005/8/layout/gear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57316-ADF8-4102-94F0-AE41485BC505}" type="datetimeFigureOut">
              <a:rPr lang="en-CA" smtClean="0"/>
              <a:pPr/>
              <a:t>2013-06-12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7A6A3-3EDF-4CF4-9440-B4E3DDB706E9}" type="slidenum">
              <a:rPr lang="en-CA" smtClean="0"/>
              <a:pPr/>
              <a:t>‹#›</a:t>
            </a:fld>
            <a:endParaRPr lang="en-C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orenweisman.com/wp-content/uploads/2013/01/music-memes-musicbizmemes-music-consulting-batman-slap-music-consulting-millennium-music.jpg" TargetMode="External"/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hlinkClick r:id="rId3"/>
              </a:rPr>
              <a:t>http://www.lorenweisman.com/wp-content/uploads/2013/01/music-memes-musicbizmemes-music-consulting-batman-slap-music-consulting-millennium-music.jpg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D7A6A3-3EDF-4CF4-9440-B4E3DDB706E9}" type="slidenum">
              <a:rPr lang="en-CA" smtClean="0"/>
              <a:pPr/>
              <a:t>33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0C8C3-961B-4460-813E-AD354EB234C8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7B35-354C-496B-A2DC-149C9142E19C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E8512-9DCD-4388-8ECE-3DA5920E94E3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7F018-0CD9-4FBB-B39E-64E41960A877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B13EF-69F9-4235-A0F7-387F7F44B099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EAB5A-0537-4FC4-82B7-0824BF59B3DC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8DFF8-8294-403E-87B9-04382230BDED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DEF02-C4E1-4C79-9E2B-552F90979BCB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792A9-81B7-4309-9B8E-E0D8A3BD9CAE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719F6-52B0-4D55-BDFC-E942138C4CA8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4EEB-4ED5-4FE6-92B6-D2754CE5B111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FE475-6A30-4EFB-BDF1-8AEEDB722920}" type="datetime1">
              <a:rPr lang="en-US" smtClean="0"/>
              <a:t>6/12/2013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971600" y="2549153"/>
            <a:ext cx="7776864" cy="1946647"/>
          </a:xfrm>
        </p:spPr>
        <p:txBody>
          <a:bodyPr>
            <a:noAutofit/>
          </a:bodyPr>
          <a:lstStyle/>
          <a:p>
            <a:pPr algn="r"/>
            <a:r>
              <a:rPr lang="en-US" sz="4600" b="1" dirty="0" smtClean="0"/>
              <a:t>Factorial </a:t>
            </a:r>
            <a:r>
              <a:rPr lang="en-US" sz="4600" b="1" dirty="0" smtClean="0"/>
              <a:t>Designs:</a:t>
            </a:r>
            <a:br>
              <a:rPr lang="en-US" sz="4600" b="1" dirty="0" smtClean="0"/>
            </a:br>
            <a:r>
              <a:rPr lang="en-US" sz="4600" dirty="0" smtClean="0"/>
              <a:t>Understanding RTs with Ease </a:t>
            </a:r>
            <a:br>
              <a:rPr lang="en-US" sz="4600" dirty="0" smtClean="0"/>
            </a:br>
            <a:r>
              <a:rPr lang="en-US" sz="4600" dirty="0" smtClean="0"/>
              <a:t>(if you please)</a:t>
            </a:r>
            <a:endParaRPr lang="en-US" sz="3800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5013176"/>
            <a:ext cx="6400800" cy="1224136"/>
          </a:xfrm>
        </p:spPr>
        <p:txBody>
          <a:bodyPr/>
          <a:lstStyle/>
          <a:p>
            <a:r>
              <a:rPr lang="en-US" dirty="0" smtClean="0"/>
              <a:t>Jordan Schoenherr</a:t>
            </a:r>
          </a:p>
          <a:p>
            <a:r>
              <a:rPr lang="en-US" dirty="0" smtClean="0"/>
              <a:t>Carleton University</a:t>
            </a:r>
            <a:endParaRPr lang="en-US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378200" y="177800"/>
            <a:ext cx="5499100" cy="1004888"/>
          </a:xfrm>
          <a:prstGeom prst="rect">
            <a:avLst/>
          </a:prstGeom>
          <a:solidFill>
            <a:srgbClr val="800000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/>
            <a:r>
              <a:rPr lang="en-US" sz="2800" b="1" dirty="0" smtClean="0">
                <a:solidFill>
                  <a:schemeClr val="bg1"/>
                </a:solidFill>
                <a:latin typeface="Lucida Sans" pitchFamily="34" charset="0"/>
              </a:rPr>
              <a:t>Research Methods</a:t>
            </a:r>
            <a:endParaRPr lang="en-US" sz="28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00" y="190500"/>
            <a:ext cx="2908300" cy="973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304800" y="1330325"/>
            <a:ext cx="8585200" cy="608013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rgbClr val="800000"/>
                </a:solidFill>
                <a:latin typeface="Lucida Sans" pitchFamily="34" charset="0"/>
              </a:rPr>
              <a:t>PSYC/NEURO 2001 Mon and Weds 14:30-17:30</a:t>
            </a:r>
            <a:endParaRPr lang="en-US" sz="2800" b="1" dirty="0">
              <a:solidFill>
                <a:srgbClr val="800000"/>
              </a:solidFill>
              <a:latin typeface="Lucida Sans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Review of Paradigms (and Change)</a:t>
            </a:r>
          </a:p>
          <a:p>
            <a:endParaRPr lang="en-CA" dirty="0" smtClean="0"/>
          </a:p>
          <a:p>
            <a:r>
              <a:rPr lang="en-CA" dirty="0" smtClean="0"/>
              <a:t>The </a:t>
            </a:r>
            <a:r>
              <a:rPr lang="en-CA" dirty="0" smtClean="0"/>
              <a:t>history of (additive) factors</a:t>
            </a:r>
          </a:p>
          <a:p>
            <a:endParaRPr lang="en-CA" dirty="0" smtClean="0"/>
          </a:p>
          <a:p>
            <a:r>
              <a:rPr lang="en-CA" dirty="0" smtClean="0"/>
              <a:t>Factors in the modern experimental context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Overview of Lecture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/>
          </a:bodyPr>
          <a:lstStyle/>
          <a:p>
            <a:r>
              <a:rPr lang="en-CA" sz="2400" dirty="0" smtClean="0"/>
              <a:t>“</a:t>
            </a:r>
            <a:r>
              <a:rPr lang="en-GB" sz="2400" dirty="0" smtClean="0"/>
              <a:t>Those who don't know history are destined to repeat </a:t>
            </a:r>
            <a:r>
              <a:rPr lang="en-GB" sz="2400" dirty="0" smtClean="0"/>
              <a:t>it</a:t>
            </a:r>
            <a:r>
              <a:rPr lang="en-CA" sz="2400" dirty="0" smtClean="0"/>
              <a:t>.”</a:t>
            </a:r>
            <a:endParaRPr lang="en-CA" sz="2400" dirty="0" smtClean="0"/>
          </a:p>
          <a:p>
            <a:endParaRPr lang="en-CA" sz="2400" dirty="0" smtClean="0"/>
          </a:p>
          <a:p>
            <a:r>
              <a:rPr lang="en-CA" sz="2400" dirty="0" smtClean="0"/>
              <a:t>- </a:t>
            </a:r>
            <a:r>
              <a:rPr lang="en-CA" sz="2400" dirty="0" smtClean="0"/>
              <a:t>Edmund Burke</a:t>
            </a:r>
            <a:endParaRPr lang="en-CA" sz="2400" dirty="0" smtClean="0"/>
          </a:p>
          <a:p>
            <a:endParaRPr lang="en-CA" sz="2400" dirty="0" smtClean="0"/>
          </a:p>
          <a:p>
            <a:endParaRPr lang="en-CA" sz="2400" dirty="0" smtClean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2451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Scientific Change (Reviewed)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029"/>
          <p:cNvSpPr txBox="1">
            <a:spLocks noChangeArrowheads="1"/>
          </p:cNvSpPr>
          <p:nvPr/>
        </p:nvSpPr>
        <p:spPr>
          <a:xfrm>
            <a:off x="3048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Paradigm Change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lnSpcReduction="10000"/>
          </a:bodyPr>
          <a:lstStyle/>
          <a:p>
            <a:endParaRPr lang="en-CA" sz="1200" dirty="0" smtClean="0"/>
          </a:p>
          <a:p>
            <a:r>
              <a:rPr lang="en-CA" dirty="0" smtClean="0"/>
              <a:t>Previously, we considered psychology emergence as a science from other areas of research</a:t>
            </a:r>
          </a:p>
          <a:p>
            <a:pPr lvl="1"/>
            <a:r>
              <a:rPr lang="en-CA" dirty="0" smtClean="0"/>
              <a:t>Philosophy,</a:t>
            </a:r>
          </a:p>
          <a:p>
            <a:pPr lvl="1"/>
            <a:r>
              <a:rPr lang="en-CA" dirty="0" smtClean="0"/>
              <a:t>Physiology and Medicine,</a:t>
            </a:r>
          </a:p>
          <a:p>
            <a:pPr lvl="1"/>
            <a:r>
              <a:rPr lang="en-CA" dirty="0" smtClean="0"/>
              <a:t>Linguistics</a:t>
            </a:r>
          </a:p>
          <a:p>
            <a:pPr lvl="1"/>
            <a:endParaRPr lang="en-CA" sz="1200" dirty="0" smtClean="0"/>
          </a:p>
          <a:p>
            <a:r>
              <a:rPr lang="en-CA" dirty="0" smtClean="0"/>
              <a:t>We also noted that psychological research progresses through the introduction of new ideas</a:t>
            </a:r>
            <a:r>
              <a:rPr lang="en-CA" dirty="0" smtClean="0"/>
              <a:t> </a:t>
            </a:r>
            <a:r>
              <a:rPr lang="en-CA" dirty="0" smtClean="0"/>
              <a:t>and instruments</a:t>
            </a:r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81000" y="1524000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1029"/>
          <p:cNvSpPr txBox="1">
            <a:spLocks noChangeArrowheads="1"/>
          </p:cNvSpPr>
          <p:nvPr/>
        </p:nvSpPr>
        <p:spPr>
          <a:xfrm>
            <a:off x="3048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Paradigm Change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81000" y="1524000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Line Callout 2 4"/>
          <p:cNvSpPr/>
          <p:nvPr/>
        </p:nvSpPr>
        <p:spPr>
          <a:xfrm>
            <a:off x="6172200" y="1524000"/>
            <a:ext cx="2590800" cy="15240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99688"/>
              <a:gd name="adj6" fmla="val -251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… of recording time introduced and improved creating a ‘temporal knife</a:t>
            </a:r>
            <a:r>
              <a:rPr lang="en-US" dirty="0" smtClean="0"/>
              <a:t>’.</a:t>
            </a:r>
            <a:endParaRPr lang="en-US" dirty="0"/>
          </a:p>
        </p:txBody>
      </p:sp>
      <p:sp>
        <p:nvSpPr>
          <p:cNvPr id="6" name="Line Callout 2 5"/>
          <p:cNvSpPr/>
          <p:nvPr/>
        </p:nvSpPr>
        <p:spPr>
          <a:xfrm>
            <a:off x="381000" y="4648200"/>
            <a:ext cx="2133600" cy="1676400"/>
          </a:xfrm>
          <a:prstGeom prst="borderCallout2">
            <a:avLst>
              <a:gd name="adj1" fmla="val 16193"/>
              <a:gd name="adj2" fmla="val 108185"/>
              <a:gd name="adj3" fmla="val 17045"/>
              <a:gd name="adj4" fmla="val 122619"/>
              <a:gd name="adj5" fmla="val -34091"/>
              <a:gd name="adj6" fmla="val 1455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… specifically, RT allows for the inference of stages of processing…</a:t>
            </a:r>
            <a:endParaRPr lang="en-US" dirty="0"/>
          </a:p>
        </p:txBody>
      </p:sp>
      <p:sp>
        <p:nvSpPr>
          <p:cNvPr id="7" name="Line Callout 2 6"/>
          <p:cNvSpPr/>
          <p:nvPr/>
        </p:nvSpPr>
        <p:spPr>
          <a:xfrm>
            <a:off x="381000" y="1524000"/>
            <a:ext cx="2133600" cy="2743200"/>
          </a:xfrm>
          <a:prstGeom prst="borderCallout2">
            <a:avLst>
              <a:gd name="adj1" fmla="val 16193"/>
              <a:gd name="adj2" fmla="val 108185"/>
              <a:gd name="adj3" fmla="val 17045"/>
              <a:gd name="adj4" fmla="val 122619"/>
              <a:gd name="adj5" fmla="val 36458"/>
              <a:gd name="adj6" fmla="val 17766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… RTs begin to suggest that processing speed increases with </a:t>
            </a:r>
            <a:r>
              <a:rPr lang="en-US" dirty="0" smtClean="0"/>
              <a:t>time.</a:t>
            </a:r>
            <a:endParaRPr lang="en-US" dirty="0"/>
          </a:p>
        </p:txBody>
      </p:sp>
      <p:sp>
        <p:nvSpPr>
          <p:cNvPr id="9" name="Rectangle 1029"/>
          <p:cNvSpPr txBox="1">
            <a:spLocks noChangeArrowheads="1"/>
          </p:cNvSpPr>
          <p:nvPr/>
        </p:nvSpPr>
        <p:spPr>
          <a:xfrm>
            <a:off x="3048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Laudan’s</a:t>
            </a: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 (1977) Theory of </a:t>
            </a:r>
          </a:p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Paradigm Change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sz="1200" dirty="0" smtClean="0"/>
          </a:p>
          <a:p>
            <a:r>
              <a:rPr lang="en-CA" dirty="0" smtClean="0"/>
              <a:t>In order to understand what a factor represents, we will consider the development of </a:t>
            </a:r>
            <a:r>
              <a:rPr lang="en-CA" b="1" i="1" dirty="0" smtClean="0"/>
              <a:t>chronometer</a:t>
            </a:r>
            <a:r>
              <a:rPr lang="en-CA" dirty="0" smtClean="0"/>
              <a:t>, the measurement of time,</a:t>
            </a:r>
          </a:p>
          <a:p>
            <a:endParaRPr lang="en-CA" sz="1200" dirty="0" smtClean="0"/>
          </a:p>
          <a:p>
            <a:r>
              <a:rPr lang="en-CA" dirty="0" smtClean="0"/>
              <a:t>The history of concepts adopted by chronometer will demonstrate why we are so concerned with factors and what they represent.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What’s a Factor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/>
          </a:bodyPr>
          <a:lstStyle/>
          <a:p>
            <a:r>
              <a:rPr lang="en-CA" sz="2400" dirty="0" smtClean="0"/>
              <a:t>“</a:t>
            </a:r>
            <a:r>
              <a:rPr lang="en-GB" sz="2400" dirty="0" smtClean="0"/>
              <a:t>Those who don't know history are destined to repeat </a:t>
            </a:r>
            <a:r>
              <a:rPr lang="en-GB" sz="2400" dirty="0" smtClean="0"/>
              <a:t>it</a:t>
            </a:r>
            <a:r>
              <a:rPr lang="en-CA" sz="2400" dirty="0" smtClean="0"/>
              <a:t>.”</a:t>
            </a:r>
            <a:endParaRPr lang="en-CA" sz="2400" dirty="0" smtClean="0"/>
          </a:p>
          <a:p>
            <a:endParaRPr lang="en-CA" sz="2400" dirty="0" smtClean="0"/>
          </a:p>
          <a:p>
            <a:r>
              <a:rPr lang="en-CA" sz="2400" dirty="0" smtClean="0"/>
              <a:t>- </a:t>
            </a:r>
            <a:r>
              <a:rPr lang="en-CA" sz="2400" dirty="0" smtClean="0"/>
              <a:t>Edmund Burke</a:t>
            </a:r>
            <a:endParaRPr lang="en-CA" sz="2400" dirty="0" smtClean="0"/>
          </a:p>
          <a:p>
            <a:endParaRPr lang="en-CA" sz="2400" dirty="0" smtClean="0"/>
          </a:p>
          <a:p>
            <a:endParaRPr lang="en-CA" sz="2400" dirty="0" smtClean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2451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A (Brief) History of Response Time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24000"/>
            <a:ext cx="5334000" cy="4572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In 1823</a:t>
            </a:r>
            <a:r>
              <a:rPr lang="en-US" dirty="0" smtClean="0"/>
              <a:t>, </a:t>
            </a:r>
            <a:r>
              <a:rPr lang="en-US" dirty="0" smtClean="0"/>
              <a:t>Friedrich Wilhelm Bessel noted </a:t>
            </a:r>
            <a:r>
              <a:rPr lang="en-US" dirty="0" smtClean="0"/>
              <a:t>an ‘involuntary constant difference’.</a:t>
            </a:r>
          </a:p>
          <a:p>
            <a:pPr lvl="1"/>
            <a:r>
              <a:rPr lang="en-US" dirty="0" smtClean="0"/>
              <a:t>First </a:t>
            </a:r>
            <a:r>
              <a:rPr lang="en-US" dirty="0" smtClean="0"/>
              <a:t>record</a:t>
            </a:r>
            <a:r>
              <a:rPr lang="en-US" dirty="0" smtClean="0"/>
              <a:t>ed </a:t>
            </a:r>
            <a:r>
              <a:rPr lang="en-US" dirty="0" smtClean="0"/>
              <a:t>in his log of observations: “…it will be necessary to make allowances for those Errors  where [my assistance] Observations… are intermixed with mine,” (August, 1795)</a:t>
            </a:r>
          </a:p>
          <a:p>
            <a:endParaRPr lang="en-US" sz="1300" dirty="0" smtClean="0"/>
          </a:p>
          <a:p>
            <a:r>
              <a:rPr lang="en-US" dirty="0" smtClean="0"/>
              <a:t>This notion became known as the </a:t>
            </a:r>
            <a:r>
              <a:rPr lang="en-US" b="1" i="1" dirty="0" smtClean="0"/>
              <a:t>personal equation</a:t>
            </a:r>
          </a:p>
        </p:txBody>
      </p:sp>
      <p:pic>
        <p:nvPicPr>
          <p:cNvPr id="135170" name="Picture 2" descr="http://www.rasc.ca/sites/default/files/images/Thomas%20Wright%201769%20ToV%20observations.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1752599"/>
            <a:ext cx="2590800" cy="2253996"/>
          </a:xfrm>
          <a:prstGeom prst="rect">
            <a:avLst/>
          </a:prstGeom>
          <a:noFill/>
        </p:spPr>
      </p:pic>
      <p:pic>
        <p:nvPicPr>
          <p:cNvPr id="135172" name="Picture 4" descr="http://media.skyandtelescope.com/images/TV2004-sequence-espenak-341p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4190999"/>
            <a:ext cx="2576020" cy="1752601"/>
          </a:xfrm>
          <a:prstGeom prst="rect">
            <a:avLst/>
          </a:prstGeom>
          <a:noFill/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Intersubjectivity</a:t>
            </a: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 and Calibration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endParaRPr lang="en-US" sz="1300" dirty="0" smtClean="0"/>
          </a:p>
          <a:p>
            <a:r>
              <a:rPr lang="en-US" dirty="0" smtClean="0"/>
              <a:t>An understanding of this difference would become central to experimental psychology (Boring, 1950). </a:t>
            </a:r>
          </a:p>
          <a:p>
            <a:pPr lvl="1"/>
            <a:r>
              <a:rPr lang="en-CA" dirty="0" smtClean="0"/>
              <a:t>Initial belief that there was a ‘right method’ for observation that would eliminate errors,</a:t>
            </a:r>
          </a:p>
          <a:p>
            <a:pPr lvl="1"/>
            <a:r>
              <a:rPr lang="en-CA" dirty="0" smtClean="0"/>
              <a:t>Sufficient training would result in accurate observations.</a:t>
            </a:r>
            <a:endParaRPr lang="en-US" dirty="0" smtClean="0"/>
          </a:p>
          <a:p>
            <a:endParaRPr lang="en-CA" sz="1200" dirty="0" smtClean="0"/>
          </a:p>
          <a:p>
            <a:r>
              <a:rPr lang="en-CA" dirty="0" smtClean="0"/>
              <a:t>In the context of psychology, systematic </a:t>
            </a:r>
            <a:r>
              <a:rPr lang="en-CA" dirty="0" smtClean="0"/>
              <a:t>deviation (or </a:t>
            </a:r>
            <a:r>
              <a:rPr lang="en-CA" dirty="0" smtClean="0"/>
              <a:t>miscalibration</a:t>
            </a:r>
            <a:r>
              <a:rPr lang="en-CA" dirty="0" smtClean="0"/>
              <a:t> of) </a:t>
            </a:r>
            <a:r>
              <a:rPr lang="en-CA" dirty="0" smtClean="0"/>
              <a:t>observers could be used as evidence of general underlying psychological processes and individual difference.</a:t>
            </a:r>
            <a:endParaRPr lang="en-US" dirty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04800" y="1524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The Personal Equation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5943600" cy="5105400"/>
          </a:xfrm>
        </p:spPr>
        <p:txBody>
          <a:bodyPr>
            <a:normAutofit/>
          </a:bodyPr>
          <a:lstStyle/>
          <a:p>
            <a:endParaRPr lang="en-US" sz="2600" dirty="0" smtClean="0"/>
          </a:p>
          <a:p>
            <a:r>
              <a:rPr lang="en-US" sz="2600" dirty="0" smtClean="0"/>
              <a:t>Researchers began to shift from a dualism in the study of mind-brain and began to understand the relationship of neuronal impulses (and conductance) to thought and </a:t>
            </a:r>
            <a:r>
              <a:rPr lang="en-US" sz="2600" dirty="0" smtClean="0"/>
              <a:t>behaviour</a:t>
            </a:r>
            <a:r>
              <a:rPr lang="en-US" sz="2600" dirty="0" smtClean="0"/>
              <a:t> (e.g., Willis c.1664 and Galvani – c.1771),</a:t>
            </a:r>
          </a:p>
          <a:p>
            <a:pPr lvl="1"/>
            <a:endParaRPr lang="en-CA" sz="2400" dirty="0" smtClean="0"/>
          </a:p>
          <a:p>
            <a:r>
              <a:rPr lang="en-CA" sz="2600" dirty="0" smtClean="0"/>
              <a:t>Animal spirits as intermediary concept allowing for retention of dualism.</a:t>
            </a:r>
            <a:endParaRPr lang="en-US" sz="2600" dirty="0" smtClean="0"/>
          </a:p>
          <a:p>
            <a:pPr lvl="1"/>
            <a:endParaRPr lang="en-US" sz="2200" dirty="0" smtClean="0"/>
          </a:p>
          <a:p>
            <a:endParaRPr lang="en-US" sz="1200" dirty="0" smtClean="0"/>
          </a:p>
        </p:txBody>
      </p:sp>
      <p:pic>
        <p:nvPicPr>
          <p:cNvPr id="1026" name="Picture 2" descr="http://www.batteryfacts.co.uk/images/History/fro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8400" y="3733800"/>
            <a:ext cx="2532303" cy="2667000"/>
          </a:xfrm>
          <a:prstGeom prst="rect">
            <a:avLst/>
          </a:prstGeom>
          <a:noFill/>
        </p:spPr>
      </p:pic>
      <p:pic>
        <p:nvPicPr>
          <p:cNvPr id="1028" name="Picture 4" descr="http://www.bafound.org/sites/default/files/18009%5B1%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1371600"/>
            <a:ext cx="2571750" cy="2057401"/>
          </a:xfrm>
          <a:prstGeom prst="rect">
            <a:avLst/>
          </a:prstGeom>
          <a:noFill/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524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From Dualism to </a:t>
            </a: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Monism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24000"/>
            <a:ext cx="5867400" cy="4572000"/>
          </a:xfrm>
        </p:spPr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r>
              <a:rPr lang="en-US" sz="3000" b="1" dirty="0" smtClean="0"/>
              <a:t>1835</a:t>
            </a:r>
            <a:r>
              <a:rPr lang="en-US" sz="3000" dirty="0" smtClean="0"/>
              <a:t>: Johannes </a:t>
            </a:r>
            <a:r>
              <a:rPr lang="en-US" sz="3000" dirty="0" smtClean="0"/>
              <a:t>Müller</a:t>
            </a:r>
            <a:r>
              <a:rPr lang="en-US" sz="3000" dirty="0" smtClean="0"/>
              <a:t> – nerve conductance small and could not be measured;</a:t>
            </a:r>
          </a:p>
          <a:p>
            <a:endParaRPr lang="en-US" sz="1300" dirty="0" smtClean="0"/>
          </a:p>
          <a:p>
            <a:r>
              <a:rPr lang="en-US" sz="3000" b="1" dirty="0" smtClean="0"/>
              <a:t>1845</a:t>
            </a:r>
            <a:r>
              <a:rPr lang="en-US" sz="3000" dirty="0" smtClean="0"/>
              <a:t>: du Bois-</a:t>
            </a:r>
            <a:r>
              <a:rPr lang="en-US" sz="3000" dirty="0" smtClean="0"/>
              <a:t>Reymond</a:t>
            </a:r>
            <a:r>
              <a:rPr lang="en-US" sz="3000" dirty="0" smtClean="0"/>
              <a:t> – developed a general technique for measuring conductance;</a:t>
            </a:r>
          </a:p>
          <a:p>
            <a:endParaRPr lang="en-US" sz="1300" dirty="0" smtClean="0"/>
          </a:p>
          <a:p>
            <a:r>
              <a:rPr lang="en-US" sz="3000" b="1" dirty="0" smtClean="0"/>
              <a:t>1849</a:t>
            </a:r>
            <a:r>
              <a:rPr lang="en-US" sz="3000" dirty="0" smtClean="0"/>
              <a:t>: Hermann von Helmholtz – implemented variant of technique.</a:t>
            </a:r>
          </a:p>
        </p:txBody>
      </p:sp>
      <p:pic>
        <p:nvPicPr>
          <p:cNvPr id="135170" name="Picture 2" descr="http://2.bp.blogspot.com/_fPpfoNBR9MU/S7QeoXEes3I/AAAAAAAAALY/jDAFn60U00I/s1600/Bois-Reymo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0" y="1371600"/>
            <a:ext cx="1767605" cy="2522373"/>
          </a:xfrm>
          <a:prstGeom prst="rect">
            <a:avLst/>
          </a:prstGeom>
          <a:noFill/>
        </p:spPr>
      </p:pic>
      <p:pic>
        <p:nvPicPr>
          <p:cNvPr id="135172" name="Picture 4" descr="http://www.schulserver.hessen.de/frankfurt/helmholtz/allgemeines/vonhelmholt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3962400"/>
            <a:ext cx="1713345" cy="2133600"/>
          </a:xfrm>
          <a:prstGeom prst="rect">
            <a:avLst/>
          </a:prstGeom>
          <a:noFill/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524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Early Studies of Physiological Time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000" b="1" dirty="0" smtClean="0"/>
              <a:t>Method 1</a:t>
            </a:r>
            <a:r>
              <a:rPr lang="en-US" sz="3000" dirty="0" smtClean="0"/>
              <a:t>: Two nerves were stimulated (in a frog), varying in their distance for a nerve-muscle junction. Time that the muscles took to contract was measured and the </a:t>
            </a:r>
            <a:r>
              <a:rPr lang="en-US" sz="3000" i="1" dirty="0" smtClean="0"/>
              <a:t>difference</a:t>
            </a:r>
            <a:r>
              <a:rPr lang="en-US" sz="3000" dirty="0" smtClean="0"/>
              <a:t> between the contractions determined conductance.</a:t>
            </a:r>
          </a:p>
          <a:p>
            <a:endParaRPr lang="en-US" sz="1300" dirty="0" smtClean="0"/>
          </a:p>
          <a:p>
            <a:r>
              <a:rPr lang="en-US" sz="3000" b="1" dirty="0" smtClean="0"/>
              <a:t>Method 2</a:t>
            </a:r>
            <a:r>
              <a:rPr lang="en-US" sz="3000" dirty="0" smtClean="0"/>
              <a:t>: Skin was stimulated (in humans) at varying distances from the brain and participant responded with a gesture. </a:t>
            </a:r>
            <a:r>
              <a:rPr lang="en-US" sz="3000" i="1" dirty="0" smtClean="0"/>
              <a:t>Difference</a:t>
            </a:r>
            <a:r>
              <a:rPr lang="en-US" sz="3000" dirty="0" smtClean="0"/>
              <a:t> between gesture time determined conductance.</a:t>
            </a:r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04800" y="1524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Helmholtz’s Mental Measurements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447800"/>
            <a:ext cx="8534400" cy="46783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Donder’s </a:t>
            </a:r>
            <a:r>
              <a:rPr lang="en-US" dirty="0" smtClean="0"/>
              <a:t>questioned whether “…it ever be possible for the function of the mind to be included in the chain of transforming forces?” Concluding that “[a]s far as we can see now, there is no prospect of this” (p. 413);</a:t>
            </a:r>
          </a:p>
          <a:p>
            <a:endParaRPr lang="en-US" sz="1200" dirty="0" smtClean="0"/>
          </a:p>
          <a:p>
            <a:r>
              <a:rPr lang="en-US" dirty="0" smtClean="0"/>
              <a:t>For Donder’s “In form and nature mental function has a character completely of its own…” (ibid</a:t>
            </a:r>
            <a:r>
              <a:rPr lang="en-US" dirty="0" smtClean="0"/>
              <a:t>).</a:t>
            </a:r>
          </a:p>
          <a:p>
            <a:endParaRPr lang="en-US" sz="1400" dirty="0" smtClean="0"/>
          </a:p>
          <a:p>
            <a:r>
              <a:rPr lang="en-US" dirty="0" smtClean="0"/>
              <a:t>Donder’s </a:t>
            </a:r>
            <a:r>
              <a:rPr lang="en-US" dirty="0" smtClean="0"/>
              <a:t>notes </a:t>
            </a:r>
            <a:r>
              <a:rPr lang="en-US" dirty="0" smtClean="0"/>
              <a:t>that physiology</a:t>
            </a:r>
            <a:r>
              <a:rPr lang="en-US" dirty="0" smtClean="0"/>
              <a:t>, </a:t>
            </a:r>
            <a:r>
              <a:rPr lang="en-US" dirty="0" smtClean="0"/>
              <a:t>can provide insight - processes </a:t>
            </a:r>
            <a:r>
              <a:rPr lang="en-US" dirty="0" smtClean="0"/>
              <a:t>of chemical reaction;</a:t>
            </a:r>
          </a:p>
          <a:p>
            <a:pPr lvl="1"/>
            <a:r>
              <a:rPr lang="en-CA" dirty="0" smtClean="0"/>
              <a:t>There are multiple </a:t>
            </a:r>
            <a:r>
              <a:rPr lang="en-CA" dirty="0" smtClean="0"/>
              <a:t>stages, each feeding into another </a:t>
            </a:r>
          </a:p>
          <a:p>
            <a:pPr lvl="1">
              <a:buNone/>
            </a:pPr>
            <a:r>
              <a:rPr lang="en-CA" dirty="0" smtClean="0"/>
              <a:t>	e.g., starch → sugar </a:t>
            </a:r>
            <a:r>
              <a:rPr lang="en-CA" dirty="0" smtClean="0"/>
              <a:t>→</a:t>
            </a:r>
            <a:r>
              <a:rPr lang="en-CA" dirty="0" smtClean="0"/>
              <a:t> ethanol</a:t>
            </a:r>
            <a:endParaRPr lang="en-US" dirty="0" smtClean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Donder’s Method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24000"/>
            <a:ext cx="5638800" cy="48768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Donder’s reasoned that motor/sensory conductance experiments could be paralleled with experiments examining the speed of thought;</a:t>
            </a:r>
          </a:p>
          <a:p>
            <a:endParaRPr lang="en-US" sz="1300" dirty="0" smtClean="0"/>
          </a:p>
          <a:p>
            <a:r>
              <a:rPr lang="en-US" sz="2800" dirty="0" smtClean="0"/>
              <a:t>Donder’s then outlines the succession of stages (12) that must occur from sensation, to perception, to ‘will’, and then to ‘movement</a:t>
            </a:r>
            <a:r>
              <a:rPr lang="en-US" sz="2800" dirty="0" smtClean="0"/>
              <a:t>’.</a:t>
            </a:r>
            <a:endParaRPr lang="en-US" sz="2800" dirty="0" smtClean="0"/>
          </a:p>
        </p:txBody>
      </p:sp>
      <p:pic>
        <p:nvPicPr>
          <p:cNvPr id="106498" name="Picture 2" descr="Donders, Franciscus Cornelis (1818 - 188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2133600"/>
            <a:ext cx="2190750" cy="3429001"/>
          </a:xfrm>
          <a:prstGeom prst="rect">
            <a:avLst/>
          </a:prstGeom>
          <a:noFill/>
        </p:spPr>
      </p:pic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Donder’s Method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He assigns the global time and thereby seeks a meaningful decomposition…. But how can this be done in a principled way?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Donder’s Method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524000"/>
            <a:ext cx="8229600" cy="1219200"/>
          </a:xfrm>
        </p:spPr>
        <p:txBody>
          <a:bodyPr>
            <a:normAutofit/>
          </a:bodyPr>
          <a:lstStyle/>
          <a:p>
            <a:r>
              <a:rPr lang="en-US" sz="3000" dirty="0" smtClean="0"/>
              <a:t>Donder’s </a:t>
            </a:r>
            <a:r>
              <a:rPr lang="en-US" sz="3000" dirty="0" smtClean="0"/>
              <a:t>basic observation was that task complexity was related to response time</a:t>
            </a:r>
            <a:r>
              <a:rPr lang="en-US" sz="3000" dirty="0" smtClean="0"/>
              <a:t>:</a:t>
            </a:r>
            <a:endParaRPr lang="en-US" sz="3000" dirty="0" smtClean="0"/>
          </a:p>
        </p:txBody>
      </p:sp>
      <p:sp>
        <p:nvSpPr>
          <p:cNvPr id="6" name="Right Arrow 5"/>
          <p:cNvSpPr/>
          <p:nvPr/>
        </p:nvSpPr>
        <p:spPr>
          <a:xfrm>
            <a:off x="3352800" y="3352800"/>
            <a:ext cx="838200" cy="838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3276600" y="4343400"/>
            <a:ext cx="2209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Recognition!</a:t>
            </a:r>
            <a:endParaRPr lang="en-US" sz="2800" dirty="0"/>
          </a:p>
        </p:txBody>
      </p:sp>
      <p:sp>
        <p:nvSpPr>
          <p:cNvPr id="10" name="Right Arrow 9"/>
          <p:cNvSpPr/>
          <p:nvPr/>
        </p:nvSpPr>
        <p:spPr>
          <a:xfrm>
            <a:off x="457200" y="3276600"/>
            <a:ext cx="838200" cy="838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ight Arrow 12"/>
          <p:cNvSpPr/>
          <p:nvPr/>
        </p:nvSpPr>
        <p:spPr>
          <a:xfrm>
            <a:off x="5638800" y="4343400"/>
            <a:ext cx="838200" cy="838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Donder’s Subtraction Method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21" name="Rounded Rectangle 20"/>
          <p:cNvSpPr/>
          <p:nvPr/>
        </p:nvSpPr>
        <p:spPr>
          <a:xfrm>
            <a:off x="1371600" y="32766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Response!</a:t>
            </a:r>
            <a:endParaRPr lang="en-US" sz="2800" dirty="0"/>
          </a:p>
        </p:txBody>
      </p:sp>
      <p:sp>
        <p:nvSpPr>
          <p:cNvPr id="22" name="Right Arrow 21"/>
          <p:cNvSpPr/>
          <p:nvPr/>
        </p:nvSpPr>
        <p:spPr>
          <a:xfrm>
            <a:off x="457200" y="4343400"/>
            <a:ext cx="838200" cy="838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ounded Rectangle 22"/>
          <p:cNvSpPr/>
          <p:nvPr/>
        </p:nvSpPr>
        <p:spPr>
          <a:xfrm>
            <a:off x="1371600" y="43434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Response!</a:t>
            </a:r>
            <a:endParaRPr lang="en-US" sz="2800" dirty="0"/>
          </a:p>
        </p:txBody>
      </p:sp>
      <p:sp>
        <p:nvSpPr>
          <p:cNvPr id="28" name="Rounded Rectangle 27"/>
          <p:cNvSpPr/>
          <p:nvPr/>
        </p:nvSpPr>
        <p:spPr>
          <a:xfrm>
            <a:off x="3276600" y="5486400"/>
            <a:ext cx="2209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Recognition!</a:t>
            </a:r>
            <a:endParaRPr lang="en-US" sz="2800" dirty="0"/>
          </a:p>
        </p:txBody>
      </p:sp>
      <p:sp>
        <p:nvSpPr>
          <p:cNvPr id="29" name="Right Arrow 28"/>
          <p:cNvSpPr/>
          <p:nvPr/>
        </p:nvSpPr>
        <p:spPr>
          <a:xfrm>
            <a:off x="7467600" y="5562600"/>
            <a:ext cx="838200" cy="838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ight Arrow 29"/>
          <p:cNvSpPr/>
          <p:nvPr/>
        </p:nvSpPr>
        <p:spPr>
          <a:xfrm>
            <a:off x="457200" y="5486400"/>
            <a:ext cx="838200" cy="838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ounded Rectangle 30"/>
          <p:cNvSpPr/>
          <p:nvPr/>
        </p:nvSpPr>
        <p:spPr>
          <a:xfrm>
            <a:off x="1371600" y="54864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Response!</a:t>
            </a:r>
            <a:endParaRPr lang="en-US" sz="2800" dirty="0"/>
          </a:p>
        </p:txBody>
      </p:sp>
      <p:sp>
        <p:nvSpPr>
          <p:cNvPr id="32" name="Rounded Rectangle 31"/>
          <p:cNvSpPr/>
          <p:nvPr/>
        </p:nvSpPr>
        <p:spPr>
          <a:xfrm>
            <a:off x="5562600" y="5486400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Choice!</a:t>
            </a:r>
            <a:endParaRPr lang="en-US" sz="2800" dirty="0"/>
          </a:p>
        </p:txBody>
      </p:sp>
      <p:sp>
        <p:nvSpPr>
          <p:cNvPr id="33" name="TextBox 32"/>
          <p:cNvSpPr txBox="1"/>
          <p:nvPr/>
        </p:nvSpPr>
        <p:spPr>
          <a:xfrm>
            <a:off x="4191000" y="35814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Respond!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6477000" y="45720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Respond when X!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8305800" y="5791200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X or Y?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3" grpId="0" animBg="1"/>
      <p:bldP spid="21" grpId="0" animBg="1"/>
      <p:bldP spid="22" grpId="0" animBg="1"/>
      <p:bldP spid="23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Adolphe</a:t>
            </a:r>
            <a:r>
              <a:rPr lang="en-CA" dirty="0" smtClean="0"/>
              <a:t> Hirsch, an astronomer at Neuchâtel observatory, used the </a:t>
            </a:r>
            <a:r>
              <a:rPr lang="en-CA" dirty="0" smtClean="0"/>
              <a:t>Hipp</a:t>
            </a:r>
            <a:r>
              <a:rPr lang="en-CA" dirty="0" smtClean="0"/>
              <a:t> Chronoscope and the subtraction method to measure physiological response,</a:t>
            </a:r>
          </a:p>
          <a:p>
            <a:endParaRPr lang="en-CA" sz="1200" dirty="0" smtClean="0"/>
          </a:p>
          <a:p>
            <a:r>
              <a:rPr lang="en-CA" dirty="0" smtClean="0"/>
              <a:t>He was the first to refer to </a:t>
            </a:r>
            <a:r>
              <a:rPr lang="en-CA" b="1" i="1" dirty="0" smtClean="0"/>
              <a:t>physiological time</a:t>
            </a:r>
            <a:r>
              <a:rPr lang="en-CA" dirty="0" smtClean="0"/>
              <a:t>, the time ‘</a:t>
            </a:r>
            <a:r>
              <a:rPr lang="en-GB" dirty="0" smtClean="0"/>
              <a:t>between the stimulation and the beginning of </a:t>
            </a:r>
            <a:r>
              <a:rPr lang="en-GB" dirty="0" smtClean="0"/>
              <a:t>the </a:t>
            </a:r>
            <a:r>
              <a:rPr lang="en-US" dirty="0" smtClean="0"/>
              <a:t>movement’ – the precursor to our use of reaction time.</a:t>
            </a:r>
          </a:p>
          <a:p>
            <a:pPr lvl="1"/>
            <a:r>
              <a:rPr lang="en-CA" dirty="0" smtClean="0"/>
              <a:t>Wilhelm Wundt would later adopt this term himself in the first (formal) textbook of psychology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Physiological Time: Historical Side Note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sz="1200" dirty="0" smtClean="0"/>
          </a:p>
          <a:p>
            <a:r>
              <a:rPr lang="en-US" sz="3000" dirty="0" smtClean="0"/>
              <a:t>Donder’s method was widely used for several decades - relatively unchallenged (Sternberg, 1969)</a:t>
            </a:r>
          </a:p>
          <a:p>
            <a:endParaRPr lang="en-US" sz="1200" dirty="0" smtClean="0"/>
          </a:p>
          <a:p>
            <a:r>
              <a:rPr lang="en-US" sz="3000" dirty="0" smtClean="0"/>
              <a:t>Not surprisingly, it provided the foundation for studies that used introspective observation,</a:t>
            </a:r>
          </a:p>
          <a:p>
            <a:pPr lvl="1"/>
            <a:r>
              <a:rPr lang="en-US" sz="2800" dirty="0" smtClean="0"/>
              <a:t>The method was criticized (and jettisoned) due to this relationship,</a:t>
            </a:r>
          </a:p>
          <a:p>
            <a:pPr lvl="1"/>
            <a:r>
              <a:rPr lang="en-US" sz="2800" dirty="0" smtClean="0"/>
              <a:t>It was later revived during the rise of early cognitive methods.</a:t>
            </a:r>
            <a:endParaRPr lang="en-US" sz="2800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Use of Subtraction Method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228600" y="1524000"/>
            <a:ext cx="5410200" cy="4648200"/>
          </a:xfrm>
        </p:spPr>
        <p:txBody>
          <a:bodyPr>
            <a:normAutofit/>
          </a:bodyPr>
          <a:lstStyle/>
          <a:p>
            <a:r>
              <a:rPr lang="en-US" dirty="0" smtClean="0"/>
              <a:t>The notion of ‘controlled’ operations as a unitary phenomena has also been challenged,</a:t>
            </a:r>
          </a:p>
          <a:p>
            <a:pPr lvl="1"/>
            <a:r>
              <a:rPr lang="en-US" dirty="0" smtClean="0"/>
              <a:t>Posner (who also used the </a:t>
            </a:r>
            <a:r>
              <a:rPr lang="en-US" i="1" dirty="0" smtClean="0"/>
              <a:t>subtraction method</a:t>
            </a:r>
            <a:r>
              <a:rPr lang="en-US" dirty="0" smtClean="0"/>
              <a:t>) has sought to dissociate various kinds of attention:</a:t>
            </a:r>
          </a:p>
          <a:p>
            <a:pPr lvl="2"/>
            <a:r>
              <a:rPr lang="en-US" dirty="0" smtClean="0"/>
              <a:t>Orientation, Switching, and Executive </a:t>
            </a:r>
          </a:p>
          <a:p>
            <a:pPr>
              <a:buNone/>
            </a:pPr>
            <a:endParaRPr lang="en-US" sz="1300" b="1" dirty="0" smtClean="0"/>
          </a:p>
        </p:txBody>
      </p:sp>
      <p:pic>
        <p:nvPicPr>
          <p:cNvPr id="7" name="Picture 2" descr="https://www.dana.org/uploadedImages/Images/Thumbnail_Images/BW200803_Posner_th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1219200"/>
            <a:ext cx="1371600" cy="205740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6858000" y="3657600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7391400" y="3657600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7924800" y="3657600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858000" y="4341812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0800000" flipV="1">
            <a:off x="7391400" y="4343400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7924800" y="4341812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Contemporary Theories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24" name="Picture 2" descr="http://dana.org/uploadedImages/Images/Content_Images/Posner-PatoineBrain2_con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3429000"/>
            <a:ext cx="3524250" cy="2657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6" name="Content Placeholder 1"/>
          <p:cNvSpPr>
            <a:spLocks noGrp="1"/>
          </p:cNvSpPr>
          <p:nvPr>
            <p:ph idx="1"/>
          </p:nvPr>
        </p:nvSpPr>
        <p:spPr>
          <a:xfrm>
            <a:off x="304800" y="1371600"/>
            <a:ext cx="6477000" cy="510540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Attentional</a:t>
            </a:r>
            <a:r>
              <a:rPr lang="en-US" b="1" dirty="0" smtClean="0"/>
              <a:t> Network Test (ANT)</a:t>
            </a:r>
            <a:r>
              <a:rPr lang="en-US" dirty="0" smtClean="0"/>
              <a:t> </a:t>
            </a:r>
          </a:p>
          <a:p>
            <a:pPr lvl="1"/>
            <a:r>
              <a:rPr lang="en-CA" dirty="0" smtClean="0"/>
              <a:t>Participants respond to central arrow target that points left or right,</a:t>
            </a:r>
          </a:p>
          <a:p>
            <a:pPr lvl="1"/>
            <a:r>
              <a:rPr lang="en-CA" b="1" i="1" dirty="0" smtClean="0"/>
              <a:t>Congruent condition</a:t>
            </a:r>
            <a:r>
              <a:rPr lang="en-CA" dirty="0" smtClean="0"/>
              <a:t> – target and flankers require same response,</a:t>
            </a:r>
          </a:p>
          <a:p>
            <a:pPr lvl="1"/>
            <a:r>
              <a:rPr lang="en-CA" b="1" i="1" dirty="0" smtClean="0"/>
              <a:t>Incongruent condition</a:t>
            </a:r>
            <a:r>
              <a:rPr lang="en-CA" dirty="0" smtClean="0"/>
              <a:t> – target and flankers require different response</a:t>
            </a:r>
          </a:p>
          <a:p>
            <a:pPr lvl="1"/>
            <a:endParaRPr lang="en-CA" sz="1200" dirty="0" smtClean="0"/>
          </a:p>
          <a:p>
            <a:r>
              <a:rPr lang="en-CA" sz="3000" dirty="0" smtClean="0"/>
              <a:t>For instance, to get a measure of executive control you would subtract the congruent condition from the incongruent condition to get a measure of conflict</a:t>
            </a:r>
            <a:r>
              <a:rPr lang="en-US" sz="3000" dirty="0" smtClean="0"/>
              <a:t>.</a:t>
            </a:r>
          </a:p>
        </p:txBody>
      </p:sp>
      <p:pic>
        <p:nvPicPr>
          <p:cNvPr id="8" name="Picture 4" descr="http://bbrfoundation.org/sites/bbrf.civicactions.net/files/styles/165px-wide/public/Fan-1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600" y="1981200"/>
            <a:ext cx="2028825" cy="202882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6858000" y="4495800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7391400" y="4495800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7924800" y="4495800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858000" y="5180012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0800000" flipV="1">
            <a:off x="7391400" y="5181600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7924800" y="5180012"/>
            <a:ext cx="381000" cy="158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Contemporary </a:t>
            </a: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Methods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7010400" y="4494211"/>
            <a:ext cx="381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7543800" y="4494211"/>
            <a:ext cx="381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8077200" y="4494211"/>
            <a:ext cx="381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7010400" y="5178423"/>
            <a:ext cx="381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10800000" flipV="1">
            <a:off x="7543800" y="5180011"/>
            <a:ext cx="381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8077200" y="5178423"/>
            <a:ext cx="3810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24000"/>
            <a:ext cx="4572000" cy="4572000"/>
          </a:xfrm>
        </p:spPr>
        <p:txBody>
          <a:bodyPr>
            <a:normAutofit/>
          </a:bodyPr>
          <a:lstStyle/>
          <a:p>
            <a:endParaRPr lang="en-US" sz="1200" dirty="0" smtClean="0"/>
          </a:p>
          <a:p>
            <a:endParaRPr lang="en-US" sz="3000" dirty="0" smtClean="0"/>
          </a:p>
          <a:p>
            <a:r>
              <a:rPr lang="en-US" sz="3000" dirty="0" smtClean="0"/>
              <a:t>Hick’s (1952) Law notes that the number of response alternatives matters, and RT represents a logarithmic function.</a:t>
            </a:r>
          </a:p>
          <a:p>
            <a:pPr>
              <a:buNone/>
            </a:pPr>
            <a:endParaRPr lang="en-US" sz="1200" dirty="0" smtClean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Later Extensions: Hick’s Law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2514600"/>
            <a:ext cx="33909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19600" cy="4525963"/>
          </a:xfrm>
        </p:spPr>
        <p:txBody>
          <a:bodyPr>
            <a:normAutofit lnSpcReduction="100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b="1" dirty="0" smtClean="0"/>
              <a:t>Conclusion</a:t>
            </a:r>
            <a:r>
              <a:rPr lang="en-US" dirty="0" smtClean="0"/>
              <a:t>: Upper </a:t>
            </a:r>
            <a:r>
              <a:rPr lang="en-US" dirty="0" smtClean="0"/>
              <a:t>limit to how many alternatives can be considered, after which no increases in RT are observable.</a:t>
            </a:r>
          </a:p>
          <a:p>
            <a:pPr marL="342900" lvl="1" indent="-342900">
              <a:buFont typeface="Arial" pitchFamily="34" charset="0"/>
              <a:buChar char="•"/>
            </a:pPr>
            <a:endParaRPr lang="en-CA" dirty="0" smtClean="0"/>
          </a:p>
          <a:p>
            <a:pPr marL="342900" lvl="1" indent="-342900">
              <a:buFont typeface="Arial" pitchFamily="34" charset="0"/>
              <a:buChar char="•"/>
            </a:pPr>
            <a:r>
              <a:rPr lang="en-CA" dirty="0" smtClean="0"/>
              <a:t>…but… </a:t>
            </a:r>
            <a:r>
              <a:rPr lang="en-CA" dirty="0" smtClean="0"/>
              <a:t>is </a:t>
            </a:r>
            <a:r>
              <a:rPr lang="en-CA" dirty="0" smtClean="0"/>
              <a:t>there a single set of mental stages that are only affected by one factor?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Later Extensions: Hick’s Law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2514600"/>
            <a:ext cx="33909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76400"/>
            <a:ext cx="5791200" cy="4724400"/>
          </a:xfrm>
        </p:spPr>
        <p:txBody>
          <a:bodyPr>
            <a:normAutofit fontScale="92500"/>
          </a:bodyPr>
          <a:lstStyle/>
          <a:p>
            <a:r>
              <a:rPr lang="en-CA" dirty="0" smtClean="0"/>
              <a:t>Sternberg noted that many kinds of tasks could be adequately described by an additive factors approach</a:t>
            </a:r>
          </a:p>
          <a:p>
            <a:pPr lvl="1"/>
            <a:r>
              <a:rPr lang="en-CA" dirty="0" smtClean="0"/>
              <a:t>Each stages builds on another, each takes additional time depending on the relevant features of the task</a:t>
            </a:r>
          </a:p>
          <a:p>
            <a:pPr lvl="1"/>
            <a:r>
              <a:rPr lang="en-CA" dirty="0" smtClean="0"/>
              <a:t>i.e., motor deficits will interfere with a motor stage, ‘noise’ will interfere with the detection stage.</a:t>
            </a:r>
            <a:endParaRPr lang="en-US" dirty="0" smtClean="0"/>
          </a:p>
        </p:txBody>
      </p:sp>
      <p:pic>
        <p:nvPicPr>
          <p:cNvPr id="119811" name="Picture 3" descr="http://www.sas.upenn.edu/psych/shop/psyc727/sau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4600" y="1905000"/>
            <a:ext cx="2489200" cy="3733800"/>
          </a:xfrm>
          <a:prstGeom prst="rect">
            <a:avLst/>
          </a:prstGeom>
          <a:noFill/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Later Extensions: Additive Factors Method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524000"/>
            <a:ext cx="4267200" cy="45720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smtClean="0"/>
              <a:t>Problem with the </a:t>
            </a:r>
            <a:r>
              <a:rPr lang="en-US" b="1" dirty="0" smtClean="0"/>
              <a:t>subtraction method</a:t>
            </a:r>
            <a:r>
              <a:rPr lang="en-US" dirty="0" smtClean="0"/>
              <a:t>: </a:t>
            </a:r>
            <a:r>
              <a:rPr lang="en-US" dirty="0" smtClean="0"/>
              <a:t>stimulus features </a:t>
            </a:r>
            <a:r>
              <a:rPr lang="en-US" dirty="0" smtClean="0"/>
              <a:t>can interact if they are </a:t>
            </a:r>
            <a:r>
              <a:rPr lang="en-US" dirty="0" smtClean="0"/>
              <a:t>processed by more than one stage,</a:t>
            </a:r>
            <a:endParaRPr lang="en-US" dirty="0"/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Later Extensions: Additive Factors Method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3074" name="Picture 2" descr="http://memepics.com/wp-content/uploads/2011/10/i-has-drinking-proble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220240"/>
            <a:ext cx="4114800" cy="2970886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733800"/>
            <a:ext cx="8153400" cy="27432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Factors are additive if they have an independent effect, and do not influence a common stage (e.g., F),</a:t>
            </a:r>
          </a:p>
          <a:p>
            <a:endParaRPr lang="en-US" sz="1300" dirty="0" smtClean="0"/>
          </a:p>
          <a:p>
            <a:r>
              <a:rPr lang="en-US" dirty="0" smtClean="0"/>
              <a:t>Factors can non-additive when they </a:t>
            </a:r>
            <a:r>
              <a:rPr lang="en-US" i="1" dirty="0" smtClean="0"/>
              <a:t>interact</a:t>
            </a:r>
            <a:r>
              <a:rPr lang="en-US" dirty="0" smtClean="0"/>
              <a:t>, influencing more than one stage (e.g., H).</a:t>
            </a:r>
          </a:p>
          <a:p>
            <a:endParaRPr lang="en-US" sz="1200" dirty="0" smtClean="0"/>
          </a:p>
          <a:p>
            <a:endParaRPr lang="en-US" dirty="0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1371600"/>
            <a:ext cx="4954229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Later Extensions: Additive Factors Method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733800"/>
            <a:ext cx="8153400" cy="2743200"/>
          </a:xfrm>
        </p:spPr>
        <p:txBody>
          <a:bodyPr>
            <a:normAutofit/>
          </a:bodyPr>
          <a:lstStyle/>
          <a:p>
            <a:endParaRPr lang="en-US" sz="1600" dirty="0" smtClean="0"/>
          </a:p>
          <a:p>
            <a:r>
              <a:rPr lang="en-US" dirty="0" smtClean="0"/>
              <a:t>Non-additive factors are considered </a:t>
            </a:r>
            <a:r>
              <a:rPr lang="en-US" b="1" i="1" dirty="0" smtClean="0"/>
              <a:t>overadditive</a:t>
            </a:r>
            <a:r>
              <a:rPr lang="en-US" dirty="0" smtClean="0"/>
              <a:t> (i.e., they are values </a:t>
            </a:r>
            <a:r>
              <a:rPr lang="en-US" i="1" dirty="0" smtClean="0"/>
              <a:t>over</a:t>
            </a:r>
            <a:r>
              <a:rPr lang="en-US" dirty="0" smtClean="0"/>
              <a:t> those that you would expect with </a:t>
            </a:r>
            <a:r>
              <a:rPr lang="en-US" dirty="0" smtClean="0"/>
              <a:t>additivity</a:t>
            </a:r>
            <a:r>
              <a:rPr lang="en-US" dirty="0" smtClean="0"/>
              <a:t>).</a:t>
            </a:r>
            <a:endParaRPr lang="en-US" dirty="0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1371600"/>
            <a:ext cx="4954229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Later Extensions: Additive Factors Method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4876800" cy="5029200"/>
          </a:xfrm>
        </p:spPr>
        <p:txBody>
          <a:bodyPr>
            <a:normAutofit lnSpcReduction="10000"/>
          </a:bodyPr>
          <a:lstStyle/>
          <a:p>
            <a:endParaRPr lang="en-CA" sz="1200" dirty="0" smtClean="0"/>
          </a:p>
          <a:p>
            <a:r>
              <a:rPr lang="en-CA" sz="2900" dirty="0" smtClean="0"/>
              <a:t>Sanders (1990) has noted numerous factors that are additive and non-additive,</a:t>
            </a:r>
          </a:p>
          <a:p>
            <a:endParaRPr lang="en-CA" sz="1200" dirty="0" smtClean="0"/>
          </a:p>
          <a:p>
            <a:r>
              <a:rPr lang="en-CA" sz="2900" dirty="0" smtClean="0"/>
              <a:t>For instance, signal quality makes it harder to see(/hear/etc.) something but once we have processed the signal, that property no longer affects other cognitive processes.</a:t>
            </a:r>
            <a:endParaRPr lang="en-US" sz="29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1676400"/>
            <a:ext cx="3250444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Sanders (1990)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4876800" cy="5029200"/>
          </a:xfrm>
        </p:spPr>
        <p:txBody>
          <a:bodyPr>
            <a:normAutofit lnSpcReduction="10000"/>
          </a:bodyPr>
          <a:lstStyle/>
          <a:p>
            <a:endParaRPr lang="en-CA" sz="1200" dirty="0" smtClean="0"/>
          </a:p>
          <a:p>
            <a:r>
              <a:rPr lang="en-CA" sz="2900" dirty="0" smtClean="0"/>
              <a:t>In contrast, the number of response alternatives (e.g., </a:t>
            </a:r>
            <a:r>
              <a:rPr lang="en-CA" sz="2900" b="1" dirty="0" smtClean="0"/>
              <a:t>A or B </a:t>
            </a:r>
            <a:r>
              <a:rPr lang="en-CA" sz="2900" dirty="0" smtClean="0"/>
              <a:t>vs. </a:t>
            </a:r>
            <a:r>
              <a:rPr lang="en-CA" sz="2900" b="1" dirty="0" smtClean="0"/>
              <a:t>A or B or C or D</a:t>
            </a:r>
            <a:r>
              <a:rPr lang="en-CA" sz="2900" dirty="0" smtClean="0"/>
              <a:t>) interacts with more than one stage</a:t>
            </a:r>
          </a:p>
          <a:p>
            <a:pPr lvl="1"/>
            <a:r>
              <a:rPr lang="en-CA" sz="2500" dirty="0" smtClean="0"/>
              <a:t>It takes us longer to extract and compare features as there are more possible matches,</a:t>
            </a:r>
          </a:p>
          <a:p>
            <a:pPr lvl="1"/>
            <a:r>
              <a:rPr lang="en-CA" sz="2500" dirty="0" smtClean="0"/>
              <a:t>It (also) takes us longer to respond because the number of possible correct answers is greater.</a:t>
            </a:r>
            <a:endParaRPr lang="en-US" sz="25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1676400"/>
            <a:ext cx="3250444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Sanders (1990)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447800"/>
            <a:ext cx="8305800" cy="4800600"/>
          </a:xfrm>
        </p:spPr>
        <p:txBody>
          <a:bodyPr>
            <a:normAutofit fontScale="92500" lnSpcReduction="10000"/>
          </a:bodyPr>
          <a:lstStyle/>
          <a:p>
            <a:endParaRPr lang="en-CA" sz="1200" dirty="0" smtClean="0"/>
          </a:p>
          <a:p>
            <a:r>
              <a:rPr lang="en-CA" sz="2800" dirty="0" smtClean="0"/>
              <a:t>Imagine that we want to examine the effect of music on your ability to answer multiple choice questions while taking a quiz,</a:t>
            </a:r>
          </a:p>
          <a:p>
            <a:endParaRPr lang="en-CA" sz="1200" dirty="0" smtClean="0"/>
          </a:p>
          <a:p>
            <a:r>
              <a:rPr lang="en-CA" sz="2800" dirty="0" smtClean="0"/>
              <a:t>First, we want to consider three different levels of difficulty (Factor 1):</a:t>
            </a:r>
          </a:p>
          <a:p>
            <a:pPr lvl="1"/>
            <a:r>
              <a:rPr lang="en-CA" sz="2400" dirty="0" smtClean="0"/>
              <a:t>One blank (to fill in),</a:t>
            </a:r>
          </a:p>
          <a:p>
            <a:pPr lvl="1"/>
            <a:r>
              <a:rPr lang="en-CA" sz="2400" dirty="0" smtClean="0"/>
              <a:t>Two blanks (to fill in),</a:t>
            </a:r>
          </a:p>
          <a:p>
            <a:pPr lvl="1"/>
            <a:r>
              <a:rPr lang="en-CA" sz="2400" dirty="0" smtClean="0"/>
              <a:t>Three blanks (to fill in).</a:t>
            </a:r>
          </a:p>
          <a:p>
            <a:pPr lvl="1"/>
            <a:endParaRPr lang="en-CA" sz="1200" dirty="0" smtClean="0"/>
          </a:p>
          <a:p>
            <a:r>
              <a:rPr lang="en-CA" sz="2800" dirty="0" smtClean="0"/>
              <a:t>Second, we consider whether the presence or absence of music (Factor 2) affects your time to respond.</a:t>
            </a:r>
            <a:endParaRPr lang="en-CA" sz="2800" dirty="0" smtClean="0"/>
          </a:p>
          <a:p>
            <a:endParaRPr lang="en-US" sz="2800" dirty="0"/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Example: Music and Multiple Choice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447800"/>
            <a:ext cx="5638800" cy="5181600"/>
          </a:xfrm>
        </p:spPr>
        <p:txBody>
          <a:bodyPr>
            <a:normAutofit fontScale="92500"/>
          </a:bodyPr>
          <a:lstStyle/>
          <a:p>
            <a:r>
              <a:rPr lang="en-CA" sz="2800" dirty="0" smtClean="0"/>
              <a:t>Imagine that we want to examine the effect of music on your ability to answer multiple choice questions,</a:t>
            </a:r>
          </a:p>
          <a:p>
            <a:endParaRPr lang="en-CA" sz="1200" dirty="0" smtClean="0"/>
          </a:p>
          <a:p>
            <a:r>
              <a:rPr lang="en-CA" sz="2800" dirty="0" smtClean="0"/>
              <a:t>First, we want to consider three different levels of difficulty (Factor 1):</a:t>
            </a:r>
          </a:p>
          <a:p>
            <a:pPr lvl="1"/>
            <a:r>
              <a:rPr lang="en-CA" sz="2400" dirty="0" smtClean="0"/>
              <a:t>One blank (to fill in),</a:t>
            </a:r>
          </a:p>
          <a:p>
            <a:pPr lvl="1"/>
            <a:r>
              <a:rPr lang="en-CA" sz="2400" dirty="0" smtClean="0"/>
              <a:t>Two blanks (to fill in),</a:t>
            </a:r>
          </a:p>
          <a:p>
            <a:pPr lvl="1"/>
            <a:r>
              <a:rPr lang="en-CA" sz="2400" dirty="0" smtClean="0"/>
              <a:t>Three blanks (to fill in).</a:t>
            </a:r>
          </a:p>
          <a:p>
            <a:pPr lvl="1"/>
            <a:endParaRPr lang="en-CA" sz="1200" dirty="0" smtClean="0"/>
          </a:p>
          <a:p>
            <a:r>
              <a:rPr lang="en-CA" sz="2800" dirty="0" smtClean="0"/>
              <a:t>Second, we consider whether the presence or absence of music (Factor 2) affects your time to respond.</a:t>
            </a:r>
            <a:endParaRPr lang="en-US" sz="2800" dirty="0"/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Example: Music and Multiple Choice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2052" name="Picture 4" descr="http://i.imgur.com/GGf9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1371600"/>
            <a:ext cx="2362200" cy="2362200"/>
          </a:xfrm>
          <a:prstGeom prst="rect">
            <a:avLst/>
          </a:prstGeom>
          <a:noFill/>
        </p:spPr>
      </p:pic>
      <p:pic>
        <p:nvPicPr>
          <p:cNvPr id="2054" name="Picture 6" descr="http://25.media.tumblr.com/tumblr_m9trd00myo1rtdr3mo1_5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2200" y="3810000"/>
            <a:ext cx="2200603" cy="2552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800600" y="1447800"/>
            <a:ext cx="3962400" cy="5105400"/>
          </a:xfrm>
        </p:spPr>
        <p:txBody>
          <a:bodyPr>
            <a:normAutofit lnSpcReduction="10000"/>
          </a:bodyPr>
          <a:lstStyle/>
          <a:p>
            <a:r>
              <a:rPr lang="en-CA" sz="2800" dirty="0" smtClean="0"/>
              <a:t>In our first experiment, we observe that there is a constant, systematic increase in the time to respond when music is present</a:t>
            </a:r>
          </a:p>
          <a:p>
            <a:pPr lvl="1"/>
            <a:r>
              <a:rPr lang="en-CA" sz="2400" dirty="0" smtClean="0"/>
              <a:t>This suggests that an additional stage of processing is involved, and</a:t>
            </a:r>
          </a:p>
          <a:p>
            <a:pPr lvl="1"/>
            <a:r>
              <a:rPr lang="en-CA" sz="2400" dirty="0" smtClean="0"/>
              <a:t>That this stage of processing is associated additive.</a:t>
            </a:r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Additivity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81000" y="2133600"/>
          <a:ext cx="4452431" cy="3390900"/>
        </p:xfrm>
        <a:graphic>
          <a:graphicData uri="http://schemas.openxmlformats.org/presentationml/2006/ole">
            <p:oleObj spid="_x0000_s3074" r:id="rId3" imgW="5649120" imgH="430380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4419600"/>
            <a:ext cx="8382000" cy="2209800"/>
          </a:xfrm>
        </p:spPr>
        <p:txBody>
          <a:bodyPr>
            <a:normAutofit fontScale="92500" lnSpcReduction="10000"/>
          </a:bodyPr>
          <a:lstStyle/>
          <a:p>
            <a:r>
              <a:rPr lang="en-CA" sz="2800" dirty="0" smtClean="0"/>
              <a:t>Now, imagine that we think that specific genres of music (due to their rhythmic – </a:t>
            </a:r>
            <a:r>
              <a:rPr lang="en-CA" sz="2800" dirty="0" smtClean="0"/>
              <a:t>or arrhythmic) complexity require more processing,</a:t>
            </a:r>
          </a:p>
          <a:p>
            <a:endParaRPr lang="en-CA" sz="1200" dirty="0" smtClean="0"/>
          </a:p>
          <a:p>
            <a:r>
              <a:rPr lang="en-CA" sz="2800" dirty="0" smtClean="0"/>
              <a:t>Again, we manipulate whether music is present or absent, this time we include acid jazz (or metal).</a:t>
            </a:r>
            <a:endParaRPr lang="en-CA" sz="1200" dirty="0" smtClean="0"/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Example: Music and Multiple Choice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 dirty="0"/>
          </a:p>
        </p:txBody>
      </p:sp>
      <p:pic>
        <p:nvPicPr>
          <p:cNvPr id="63490" name="Picture 2" descr="http://25.media.tumblr.com/71e5acf5c242e04b3b271613cb53fdab/tumblr_mkqtyzonvJ1r1u6zwo1_5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295400"/>
            <a:ext cx="4419600" cy="2952293"/>
          </a:xfrm>
          <a:prstGeom prst="rect">
            <a:avLst/>
          </a:prstGeom>
          <a:noFill/>
        </p:spPr>
      </p:pic>
      <p:pic>
        <p:nvPicPr>
          <p:cNvPr id="63492" name="Picture 4" descr="http://www.lorenweisman.com/wp-content/uploads/2013/01/music-memes-musicbizmemes-music-consulting-batman-slap-music-consulting-millennium-musi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7800" y="1295399"/>
            <a:ext cx="3048000" cy="2974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800600" y="1447800"/>
            <a:ext cx="3962400" cy="5105400"/>
          </a:xfrm>
        </p:spPr>
        <p:txBody>
          <a:bodyPr>
            <a:normAutofit lnSpcReduction="10000"/>
          </a:bodyPr>
          <a:lstStyle/>
          <a:p>
            <a:r>
              <a:rPr lang="en-CA" sz="2800" dirty="0" smtClean="0"/>
              <a:t>In our second experiment, we observe that there systematic increase in the time to respond when music is present </a:t>
            </a:r>
            <a:r>
              <a:rPr lang="en-CA" sz="2800" i="1" dirty="0" smtClean="0"/>
              <a:t>but</a:t>
            </a:r>
            <a:r>
              <a:rPr lang="en-CA" sz="2800" dirty="0" smtClean="0"/>
              <a:t> that the better is greater than predicted by </a:t>
            </a:r>
            <a:r>
              <a:rPr lang="en-CA" sz="2800" dirty="0" smtClean="0"/>
              <a:t>additivity</a:t>
            </a:r>
            <a:r>
              <a:rPr lang="en-CA" sz="2800" dirty="0" smtClean="0"/>
              <a:t>,</a:t>
            </a:r>
          </a:p>
          <a:p>
            <a:pPr lvl="1"/>
            <a:r>
              <a:rPr lang="en-CA" sz="2000" dirty="0" smtClean="0"/>
              <a:t>This suggests that more complex music is affecting more than one stage of processing.</a:t>
            </a:r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Overadditivity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 dirty="0"/>
          </a:p>
        </p:txBody>
      </p:sp>
      <p:graphicFrame>
        <p:nvGraphicFramePr>
          <p:cNvPr id="64515" name="Object 3"/>
          <p:cNvGraphicFramePr>
            <a:graphicFrameLocks noChangeAspect="1"/>
          </p:cNvGraphicFramePr>
          <p:nvPr/>
        </p:nvGraphicFramePr>
        <p:xfrm>
          <a:off x="228600" y="2057400"/>
          <a:ext cx="4602513" cy="3505200"/>
        </p:xfrm>
        <a:graphic>
          <a:graphicData uri="http://schemas.openxmlformats.org/presentationml/2006/ole">
            <p:oleObj spid="_x0000_s64515" r:id="rId3" imgW="5649120" imgH="430380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447800"/>
            <a:ext cx="8458200" cy="4678363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In terms of refining cognitive models, RT has been central (e.g., </a:t>
            </a:r>
            <a:r>
              <a:rPr lang="en-US" sz="2800" dirty="0" smtClean="0"/>
              <a:t>Schiffrin</a:t>
            </a:r>
            <a:r>
              <a:rPr lang="en-US" sz="2800" dirty="0" smtClean="0"/>
              <a:t> &amp; Schneider, 1997; Logan, 1988),</a:t>
            </a:r>
          </a:p>
          <a:p>
            <a:endParaRPr lang="en-CA" sz="1200" dirty="0" smtClean="0"/>
          </a:p>
          <a:p>
            <a:r>
              <a:rPr lang="en-CA" sz="2800" dirty="0" smtClean="0"/>
              <a:t>Multiple process accounts of cognition use patterns of RT to distinguish between these two systems</a:t>
            </a:r>
          </a:p>
          <a:p>
            <a:pPr lvl="1"/>
            <a:r>
              <a:rPr lang="en-CA" sz="2400" b="1" dirty="0" smtClean="0"/>
              <a:t>Automaticity </a:t>
            </a:r>
            <a:r>
              <a:rPr lang="en-CA" sz="2400" dirty="0" smtClean="0"/>
              <a:t>– a shift from controlled (conscious) operations to automatic (unconscious) operations</a:t>
            </a:r>
          </a:p>
          <a:p>
            <a:pPr lvl="2"/>
            <a:r>
              <a:rPr lang="en-CA" sz="2000" dirty="0" smtClean="0"/>
              <a:t>Defined by decreases in RT with training</a:t>
            </a:r>
          </a:p>
          <a:p>
            <a:pPr lvl="2"/>
            <a:endParaRPr lang="en-CA" sz="2000" dirty="0" smtClean="0"/>
          </a:p>
          <a:p>
            <a:r>
              <a:rPr lang="en-CA" sz="2800" b="1" i="1" dirty="0" smtClean="0"/>
              <a:t>Underaddivity</a:t>
            </a:r>
            <a:r>
              <a:rPr lang="en-CA" sz="2800" dirty="0" smtClean="0"/>
              <a:t> also suggests a more complex pattern… people can sometimes respond faster with more complex tasks.</a:t>
            </a:r>
            <a:endParaRPr lang="en-US" sz="2800" dirty="0" smtClean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Contemporary Approaches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447800"/>
            <a:ext cx="8305800" cy="5105400"/>
          </a:xfrm>
        </p:spPr>
        <p:txBody>
          <a:bodyPr>
            <a:normAutofit/>
          </a:bodyPr>
          <a:lstStyle/>
          <a:p>
            <a:endParaRPr lang="en-US" sz="1200" dirty="0" smtClean="0"/>
          </a:p>
          <a:p>
            <a:r>
              <a:rPr lang="en-US" sz="2800" dirty="0" smtClean="0"/>
              <a:t>Saling</a:t>
            </a:r>
            <a:r>
              <a:rPr lang="en-US" sz="2800" dirty="0" smtClean="0"/>
              <a:t> and Philips (2007) noted an apparent conflation of physiological response time and (mental) reaction time in some models:</a:t>
            </a:r>
          </a:p>
          <a:p>
            <a:pPr lvl="1"/>
            <a:r>
              <a:rPr lang="en-US" dirty="0" smtClean="0"/>
              <a:t>They claim that some authors talk of ‘faster’ thinking,</a:t>
            </a:r>
          </a:p>
          <a:p>
            <a:pPr lvl="1"/>
            <a:r>
              <a:rPr lang="en-US" dirty="0" smtClean="0"/>
              <a:t>Instead, they note that automatic processing is more efficient: “</a:t>
            </a:r>
            <a:r>
              <a:rPr lang="en-GB" dirty="0" smtClean="0"/>
              <a:t>although automatic behaviour is faster at a behavioural level, it is not faster at a neural level” (p. 10).</a:t>
            </a:r>
            <a:endParaRPr lang="en-US" dirty="0" smtClean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Contemporary Approaches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005064"/>
            <a:ext cx="2845576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340768"/>
            <a:ext cx="2880320" cy="2526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4525963"/>
          </a:xfrm>
        </p:spPr>
        <p:txBody>
          <a:bodyPr>
            <a:normAutofit lnSpcReduction="10000"/>
          </a:bodyPr>
          <a:lstStyle/>
          <a:p>
            <a:r>
              <a:rPr lang="en-US" sz="2600" dirty="0" smtClean="0"/>
              <a:t>Contemporary accounts have suggest that rather than </a:t>
            </a:r>
            <a:r>
              <a:rPr lang="en-US" sz="2600" b="1" dirty="0" smtClean="0"/>
              <a:t>FASTER </a:t>
            </a:r>
            <a:r>
              <a:rPr lang="en-US" sz="2600" dirty="0" smtClean="0"/>
              <a:t>processing, automaticity is best construed as more </a:t>
            </a:r>
            <a:r>
              <a:rPr lang="en-US" sz="2600" b="1" dirty="0" smtClean="0"/>
              <a:t>EFFICIENT</a:t>
            </a:r>
            <a:r>
              <a:rPr lang="en-US" sz="2600" dirty="0" smtClean="0"/>
              <a:t> (</a:t>
            </a:r>
            <a:r>
              <a:rPr lang="en-US" sz="2600" dirty="0" smtClean="0"/>
              <a:t>Saling</a:t>
            </a:r>
            <a:r>
              <a:rPr lang="en-US" sz="2600" dirty="0" smtClean="0"/>
              <a:t> &amp; Philips, 2007)</a:t>
            </a:r>
            <a:endParaRPr lang="en-US" sz="2200" dirty="0" smtClean="0"/>
          </a:p>
          <a:p>
            <a:pPr lvl="1"/>
            <a:r>
              <a:rPr lang="en-US" sz="2200" dirty="0" smtClean="0"/>
              <a:t>Consider driving from Carleton to the Rideau Centre: one day you might try one route (30 min) and the next another (14 min)</a:t>
            </a:r>
          </a:p>
          <a:p>
            <a:pPr lvl="1"/>
            <a:r>
              <a:rPr lang="en-US" sz="2200" dirty="0" smtClean="0"/>
              <a:t>The infrastructure (e.g., roads) is the same but you learn through feedback which path gives you  the desired outcome</a:t>
            </a:r>
          </a:p>
        </p:txBody>
      </p:sp>
      <p:sp>
        <p:nvSpPr>
          <p:cNvPr id="8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200" b="1" dirty="0" smtClean="0">
                <a:solidFill>
                  <a:schemeClr val="bg1"/>
                </a:solidFill>
              </a:rPr>
              <a:t>Current Models of Automaticity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8534400" cy="5029200"/>
          </a:xfrm>
        </p:spPr>
        <p:txBody>
          <a:bodyPr/>
          <a:lstStyle/>
          <a:p>
            <a:endParaRPr lang="en-CA" sz="1200" dirty="0" smtClean="0"/>
          </a:p>
          <a:p>
            <a:r>
              <a:rPr lang="en-CA" dirty="0" smtClean="0"/>
              <a:t>Remember, factorial designs are everywhere and are not simply used in the context of cognition,</a:t>
            </a:r>
          </a:p>
          <a:p>
            <a:pPr lvl="1"/>
            <a:endParaRPr lang="en-CA" sz="1200" dirty="0" smtClean="0"/>
          </a:p>
          <a:p>
            <a:r>
              <a:rPr lang="en-CA" dirty="0" smtClean="0"/>
              <a:t>What factors could be manipulated in the context of these research areas….?</a:t>
            </a:r>
          </a:p>
          <a:p>
            <a:pPr lvl="1"/>
            <a:r>
              <a:rPr lang="en-CA" dirty="0" smtClean="0"/>
              <a:t>Social and I/O Psychology,</a:t>
            </a:r>
          </a:p>
          <a:p>
            <a:pPr lvl="1"/>
            <a:r>
              <a:rPr lang="en-CA" dirty="0" smtClean="0"/>
              <a:t>Personality,</a:t>
            </a:r>
          </a:p>
          <a:p>
            <a:pPr lvl="1"/>
            <a:r>
              <a:rPr lang="en-CA" dirty="0" smtClean="0"/>
              <a:t>Neuroscience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No Factor is an Island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34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5181600"/>
              </a:tblGrid>
              <a:tr h="1447800">
                <a:tc>
                  <a:txBody>
                    <a:bodyPr/>
                    <a:lstStyle/>
                    <a:p>
                      <a:r>
                        <a:rPr lang="en-CA" sz="2000" dirty="0" smtClean="0"/>
                        <a:t>Social Psychology and Industrial-Organizational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endParaRPr lang="en-US" sz="1800" b="0" dirty="0"/>
                    </a:p>
                  </a:txBody>
                  <a:tcPr anchor="ctr"/>
                </a:tc>
              </a:tr>
              <a:tr h="1447800">
                <a:tc>
                  <a:txBody>
                    <a:bodyPr/>
                    <a:lstStyle/>
                    <a:p>
                      <a:r>
                        <a:rPr lang="en-CA" sz="2000" b="1" dirty="0" smtClean="0"/>
                        <a:t>Personality Psychology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endParaRPr lang="en-US" dirty="0"/>
                    </a:p>
                  </a:txBody>
                  <a:tcPr anchor="ctr"/>
                </a:tc>
              </a:tr>
              <a:tr h="1447800">
                <a:tc>
                  <a:txBody>
                    <a:bodyPr/>
                    <a:lstStyle/>
                    <a:p>
                      <a:r>
                        <a:rPr lang="en-CA" sz="2000" b="1" dirty="0" smtClean="0"/>
                        <a:t>Neuroscience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No Factor is an Island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5181600"/>
              </a:tblGrid>
              <a:tr h="1447800">
                <a:tc>
                  <a:txBody>
                    <a:bodyPr/>
                    <a:lstStyle/>
                    <a:p>
                      <a:r>
                        <a:rPr lang="en-CA" sz="2000" dirty="0" smtClean="0"/>
                        <a:t>Social Psychology and Industrial-Organizational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CA" sz="2400" b="0" dirty="0" smtClean="0"/>
                        <a:t> </a:t>
                      </a:r>
                      <a:r>
                        <a:rPr lang="en-CA" sz="1800" b="0" dirty="0" smtClean="0"/>
                        <a:t>Group Size (e.g., small,</a:t>
                      </a:r>
                      <a:r>
                        <a:rPr lang="en-CA" sz="1800" b="0" baseline="0" dirty="0" smtClean="0"/>
                        <a:t> medium, large)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CA" sz="1800" b="0" baseline="0" dirty="0" smtClean="0"/>
                        <a:t> Affective states (e.g., neutral, aggressive, euphoric)</a:t>
                      </a:r>
                      <a:endParaRPr lang="en-US" sz="1800" b="0" dirty="0"/>
                    </a:p>
                  </a:txBody>
                  <a:tcPr anchor="ctr"/>
                </a:tc>
              </a:tr>
              <a:tr h="1447800">
                <a:tc>
                  <a:txBody>
                    <a:bodyPr/>
                    <a:lstStyle/>
                    <a:p>
                      <a:r>
                        <a:rPr lang="en-CA" sz="2000" b="1" dirty="0" smtClean="0"/>
                        <a:t>Personality Psychology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CA" dirty="0" smtClean="0"/>
                        <a:t> Personality traits  (e.g., Big</a:t>
                      </a:r>
                      <a:r>
                        <a:rPr lang="en-CA" baseline="0" dirty="0" smtClean="0"/>
                        <a:t> Five)</a:t>
                      </a:r>
                      <a:endParaRPr lang="en-CA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CA" dirty="0" smtClean="0"/>
                        <a:t> Mindfulness/Attentiveness (e.g.,</a:t>
                      </a:r>
                      <a:r>
                        <a:rPr lang="en-CA" baseline="0" dirty="0" smtClean="0"/>
                        <a:t> high- or low-mindfulness)</a:t>
                      </a:r>
                      <a:endParaRPr lang="en-CA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CA" dirty="0" smtClean="0"/>
                        <a:t> Social context</a:t>
                      </a:r>
                      <a:r>
                        <a:rPr lang="en-CA" baseline="0" dirty="0" smtClean="0"/>
                        <a:t> (e.g., group v. individual)</a:t>
                      </a:r>
                      <a:endParaRPr lang="en-US" dirty="0"/>
                    </a:p>
                  </a:txBody>
                  <a:tcPr anchor="ctr"/>
                </a:tc>
              </a:tr>
              <a:tr h="1447800">
                <a:tc>
                  <a:txBody>
                    <a:bodyPr/>
                    <a:lstStyle/>
                    <a:p>
                      <a:r>
                        <a:rPr lang="en-CA" sz="2000" b="1" dirty="0" smtClean="0"/>
                        <a:t>Neuroscience</a:t>
                      </a:r>
                      <a:endParaRPr lang="en-US" sz="20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CA" dirty="0" smtClean="0"/>
                        <a:t> Neurotransmitters (e.g., Epinephrine, dopamine,</a:t>
                      </a:r>
                      <a:r>
                        <a:rPr lang="en-CA" baseline="0" dirty="0" smtClean="0"/>
                        <a:t> etc.</a:t>
                      </a:r>
                      <a:r>
                        <a:rPr lang="en-CA" dirty="0" smtClean="0"/>
                        <a:t> – present/absent)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CA" dirty="0" smtClean="0"/>
                        <a:t> Brain injury (e.g., location (frontal v. occipital) or severity</a:t>
                      </a:r>
                      <a:r>
                        <a:rPr lang="en-CA" baseline="0" dirty="0" smtClean="0"/>
                        <a:t>)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CA" baseline="0" dirty="0" smtClean="0"/>
                        <a:t> Age (e.g., 16-20, 21-25, 26-30)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228600" y="2286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bg1"/>
                </a:solidFill>
                <a:latin typeface="Lucida Sans" pitchFamily="34" charset="0"/>
              </a:rPr>
              <a:t>No Factor is an Island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3886200"/>
            <a:ext cx="8429684" cy="2351112"/>
          </a:xfrm>
        </p:spPr>
        <p:txBody>
          <a:bodyPr>
            <a:normAutofit/>
          </a:bodyPr>
          <a:lstStyle/>
          <a:p>
            <a:r>
              <a:rPr lang="en-CA" sz="2400" dirty="0" smtClean="0"/>
              <a:t>“A client is to me a mere unit, a factor in a problem.”</a:t>
            </a:r>
          </a:p>
          <a:p>
            <a:endParaRPr lang="en-CA" sz="2400" dirty="0" smtClean="0"/>
          </a:p>
          <a:p>
            <a:r>
              <a:rPr lang="en-CA" sz="2400" dirty="0" smtClean="0"/>
              <a:t>- Sherlock Holmes (Arthur Conan Doyle)</a:t>
            </a:r>
          </a:p>
          <a:p>
            <a:endParaRPr lang="en-CA" sz="2400" dirty="0" smtClean="0"/>
          </a:p>
          <a:p>
            <a:endParaRPr lang="en-CA" sz="2400" dirty="0" smtClean="0"/>
          </a:p>
        </p:txBody>
      </p:sp>
      <p:sp>
        <p:nvSpPr>
          <p:cNvPr id="4" name="Rectangle 1029"/>
          <p:cNvSpPr txBox="1">
            <a:spLocks noChangeArrowheads="1"/>
          </p:cNvSpPr>
          <p:nvPr/>
        </p:nvSpPr>
        <p:spPr>
          <a:xfrm>
            <a:off x="395536" y="2451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Factorial Designs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41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40768"/>
            <a:ext cx="5410200" cy="5288632"/>
          </a:xfrm>
        </p:spPr>
        <p:txBody>
          <a:bodyPr>
            <a:normAutofit fontScale="92500"/>
          </a:bodyPr>
          <a:lstStyle/>
          <a:p>
            <a:r>
              <a:rPr lang="en-US" sz="3000" dirty="0" smtClean="0"/>
              <a:t>A study wherein only one factor has been manipulated is referred to as </a:t>
            </a:r>
            <a:r>
              <a:rPr lang="en-US" sz="3000" b="1" dirty="0" smtClean="0"/>
              <a:t>a single-factor design</a:t>
            </a:r>
            <a:r>
              <a:rPr lang="en-US" sz="3000" dirty="0" smtClean="0"/>
              <a:t>.</a:t>
            </a:r>
          </a:p>
          <a:p>
            <a:endParaRPr lang="en-US" sz="1200" dirty="0" smtClean="0"/>
          </a:p>
          <a:p>
            <a:r>
              <a:rPr lang="en-US" sz="3000" dirty="0" smtClean="0"/>
              <a:t>Any design that has more than one variable is referred to as having </a:t>
            </a:r>
            <a:r>
              <a:rPr lang="en-US" sz="3000" b="1" dirty="0" smtClean="0"/>
              <a:t>a factorial design</a:t>
            </a:r>
            <a:r>
              <a:rPr lang="en-US" sz="3000" dirty="0" smtClean="0"/>
              <a:t>.</a:t>
            </a:r>
          </a:p>
          <a:p>
            <a:endParaRPr lang="en-CA" sz="1200" i="1" dirty="0" smtClean="0"/>
          </a:p>
          <a:p>
            <a:r>
              <a:rPr lang="en-CA" sz="3000" dirty="0" smtClean="0"/>
              <a:t>Consider the studies we have examined thus far, what studies are single factor and what studies have a factorial design?</a:t>
            </a:r>
            <a:endParaRPr lang="en-CA" sz="3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Experimental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7" name="Picture 2" descr="http://mediacdn.snorgcontent.com/media/catalog/product/c/o/coffeeplusblack2_fullpi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2362200"/>
            <a:ext cx="3143251" cy="228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381000" y="1295400"/>
          <a:ext cx="8458200" cy="45529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9100"/>
                <a:gridCol w="4229100"/>
              </a:tblGrid>
              <a:tr h="838200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Single-Factor Design</a:t>
                      </a:r>
                      <a:endParaRPr lang="en-US" sz="3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Factorial Design</a:t>
                      </a:r>
                      <a:endParaRPr lang="en-US" sz="3000" dirty="0"/>
                    </a:p>
                  </a:txBody>
                  <a:tcPr anchor="ctr"/>
                </a:tc>
              </a:tr>
              <a:tr h="12382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</a:tr>
              <a:tr h="12382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</a:tr>
              <a:tr h="123825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43</a:t>
            </a:fld>
            <a:endParaRPr lang="en-US" dirty="0"/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Experimental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381000" y="1295400"/>
          <a:ext cx="8458200" cy="510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9100"/>
                <a:gridCol w="4229100"/>
              </a:tblGrid>
              <a:tr h="939906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Single-Factor Design</a:t>
                      </a:r>
                      <a:endParaRPr lang="en-US" sz="3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smtClean="0"/>
                        <a:t>Factorial Design</a:t>
                      </a:r>
                      <a:endParaRPr lang="en-US" sz="3000" dirty="0"/>
                    </a:p>
                  </a:txBody>
                  <a:tcPr anchor="ctr"/>
                </a:tc>
              </a:tr>
              <a:tr h="1388498">
                <a:tc>
                  <a:txBody>
                    <a:bodyPr/>
                    <a:lstStyle/>
                    <a:p>
                      <a:r>
                        <a:rPr lang="en-US" sz="2600" b="1" dirty="0" smtClean="0"/>
                        <a:t>McGinnies</a:t>
                      </a:r>
                      <a:r>
                        <a:rPr lang="en-US" sz="2600" dirty="0" smtClean="0"/>
                        <a:t> – Critical</a:t>
                      </a:r>
                      <a:r>
                        <a:rPr lang="en-US" sz="2600" baseline="0" dirty="0" smtClean="0"/>
                        <a:t> Words / Non-Critical words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Dutton and Aron</a:t>
                      </a:r>
                      <a:r>
                        <a:rPr lang="en-US" sz="2800" baseline="0" dirty="0" smtClean="0"/>
                        <a:t> – Bridge crossed; Gender of experimenter.</a:t>
                      </a:r>
                      <a:endParaRPr lang="en-US" sz="2600" dirty="0"/>
                    </a:p>
                  </a:txBody>
                  <a:tcPr anchor="ctr"/>
                </a:tc>
              </a:tr>
              <a:tr h="1388498">
                <a:tc>
                  <a:txBody>
                    <a:bodyPr/>
                    <a:lstStyle/>
                    <a:p>
                      <a:r>
                        <a:rPr lang="en-US" sz="2600" b="1" dirty="0" smtClean="0"/>
                        <a:t>Nairne et al. </a:t>
                      </a:r>
                      <a:r>
                        <a:rPr lang="en-US" sz="2600" dirty="0" smtClean="0"/>
                        <a:t>– Survival Processing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600" b="1" dirty="0" smtClean="0"/>
                        <a:t>Our Experiment </a:t>
                      </a:r>
                      <a:r>
                        <a:rPr lang="en-US" sz="2600" dirty="0" smtClean="0"/>
                        <a:t>– </a:t>
                      </a:r>
                      <a:r>
                        <a:rPr lang="en-US" sz="2600" dirty="0" smtClean="0"/>
                        <a:t>(Validity); Ethical status;</a:t>
                      </a:r>
                      <a:r>
                        <a:rPr lang="en-US" sz="2600" baseline="0" dirty="0" smtClean="0"/>
                        <a:t> Ethical Focus.</a:t>
                      </a:r>
                      <a:endParaRPr lang="en-US" sz="2600" dirty="0"/>
                    </a:p>
                  </a:txBody>
                  <a:tcPr anchor="ctr"/>
                </a:tc>
              </a:tr>
              <a:tr h="13884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800" b="1" dirty="0" smtClean="0"/>
                        <a:t>Shepard and Metzler </a:t>
                      </a:r>
                      <a:r>
                        <a:rPr lang="en-CA" sz="2800" dirty="0" smtClean="0"/>
                        <a:t>– Degree of rotation</a:t>
                      </a:r>
                      <a:endParaRPr lang="en-US" sz="26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600" b="1" dirty="0" smtClean="0"/>
                        <a:t>Gaertner et al. </a:t>
                      </a:r>
                      <a:r>
                        <a:rPr lang="en-US" sz="2600" dirty="0" smtClean="0"/>
                        <a:t>– Negative Feedback; Self schema</a:t>
                      </a:r>
                      <a:r>
                        <a:rPr lang="en-US" sz="2600" baseline="0" dirty="0" smtClean="0"/>
                        <a:t>.</a:t>
                      </a:r>
                      <a:endParaRPr lang="en-US" sz="26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44</a:t>
            </a:fld>
            <a:endParaRPr lang="en-US" dirty="0"/>
          </a:p>
        </p:txBody>
      </p:sp>
      <p:sp>
        <p:nvSpPr>
          <p:cNvPr id="6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Experimental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40768"/>
            <a:ext cx="8229600" cy="5288632"/>
          </a:xfrm>
        </p:spPr>
        <p:txBody>
          <a:bodyPr>
            <a:normAutofit/>
          </a:bodyPr>
          <a:lstStyle/>
          <a:p>
            <a:endParaRPr lang="en-CA" sz="1200" dirty="0" smtClean="0"/>
          </a:p>
          <a:p>
            <a:r>
              <a:rPr lang="en-CA" dirty="0" smtClean="0"/>
              <a:t>Liguori</a:t>
            </a:r>
            <a:r>
              <a:rPr lang="en-CA" dirty="0" smtClean="0"/>
              <a:t> and Robinson (2001) wanted to assess the factors that affect response time (RT) during driving.</a:t>
            </a:r>
          </a:p>
          <a:p>
            <a:endParaRPr lang="en-CA" sz="1200" dirty="0" smtClean="0"/>
          </a:p>
          <a:p>
            <a:r>
              <a:rPr lang="en-CA" dirty="0" smtClean="0"/>
              <a:t>Examines the effect of </a:t>
            </a:r>
          </a:p>
          <a:p>
            <a:pPr lvl="1"/>
            <a:r>
              <a:rPr lang="en-CA" b="1" dirty="0" smtClean="0"/>
              <a:t>Caffeine</a:t>
            </a:r>
            <a:r>
              <a:rPr lang="en-CA" dirty="0" smtClean="0"/>
              <a:t>: decrease response time,</a:t>
            </a:r>
          </a:p>
          <a:p>
            <a:pPr lvl="1"/>
            <a:r>
              <a:rPr lang="en-CA" b="1" dirty="0" smtClean="0"/>
              <a:t>Alcohol</a:t>
            </a:r>
            <a:r>
              <a:rPr lang="en-CA" dirty="0" smtClean="0"/>
              <a:t>: increases response time.</a:t>
            </a:r>
          </a:p>
          <a:p>
            <a:pPr lvl="1"/>
            <a:endParaRPr lang="en-CA" sz="1200" dirty="0" smtClean="0"/>
          </a:p>
          <a:p>
            <a:r>
              <a:rPr lang="en-CA" dirty="0" smtClean="0"/>
              <a:t>What factors do we want to manipulate / control?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45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Experiments in Student Life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40768"/>
            <a:ext cx="8229600" cy="5288632"/>
          </a:xfrm>
        </p:spPr>
        <p:txBody>
          <a:bodyPr>
            <a:normAutofit/>
          </a:bodyPr>
          <a:lstStyle/>
          <a:p>
            <a:endParaRPr lang="en-CA" sz="1200" dirty="0" smtClean="0"/>
          </a:p>
          <a:p>
            <a:r>
              <a:rPr lang="en-CA" dirty="0" smtClean="0"/>
              <a:t>Liguori</a:t>
            </a:r>
            <a:r>
              <a:rPr lang="en-CA" dirty="0" smtClean="0"/>
              <a:t> and Robinson (2001) </a:t>
            </a:r>
          </a:p>
          <a:p>
            <a:pPr lvl="1"/>
            <a:r>
              <a:rPr lang="en-US" dirty="0" smtClean="0"/>
              <a:t>Within-subject design, double-blind, randomized procedure,</a:t>
            </a:r>
          </a:p>
          <a:p>
            <a:pPr lvl="1"/>
            <a:r>
              <a:rPr lang="en-US" dirty="0" smtClean="0"/>
              <a:t>Consumed a caffeine pill and then alcohol,</a:t>
            </a:r>
          </a:p>
          <a:p>
            <a:pPr lvl="1"/>
            <a:r>
              <a:rPr lang="en-US" dirty="0" smtClean="0"/>
              <a:t>45 min elapsed between consumption and task,</a:t>
            </a:r>
          </a:p>
          <a:p>
            <a:pPr lvl="1"/>
            <a:r>
              <a:rPr lang="en-US" dirty="0" smtClean="0"/>
              <a:t>Performed a variety of tasks, e.g.</a:t>
            </a:r>
          </a:p>
          <a:p>
            <a:pPr lvl="2"/>
            <a:r>
              <a:rPr lang="en-CA" sz="2600" b="1" dirty="0" smtClean="0"/>
              <a:t>Driving simulation,</a:t>
            </a:r>
          </a:p>
          <a:p>
            <a:pPr lvl="2"/>
            <a:r>
              <a:rPr lang="en-CA" sz="2600" dirty="0" smtClean="0"/>
              <a:t>Choice reaction time, and</a:t>
            </a:r>
          </a:p>
          <a:p>
            <a:pPr lvl="2"/>
            <a:r>
              <a:rPr lang="en-US" sz="2800" dirty="0" smtClean="0"/>
              <a:t>Divided attention tasks.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Experiments in Student Life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534400" cy="497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1676400">
                <a:tc>
                  <a:txBody>
                    <a:bodyPr/>
                    <a:lstStyle/>
                    <a:p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No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200 mg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400 mg Caffeine</a:t>
                      </a:r>
                      <a:endParaRPr lang="en-US" sz="2600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No 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47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Experimental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7" name="Flowchart: Process 6"/>
          <p:cNvSpPr/>
          <p:nvPr/>
        </p:nvSpPr>
        <p:spPr>
          <a:xfrm>
            <a:off x="2514600" y="1524000"/>
            <a:ext cx="6096000" cy="1143000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Factor A: Amount of Caffeine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8" name="Flowchart: Process 7"/>
          <p:cNvSpPr/>
          <p:nvPr/>
        </p:nvSpPr>
        <p:spPr>
          <a:xfrm>
            <a:off x="381000" y="3124200"/>
            <a:ext cx="1905000" cy="3352800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Factor B: Alcohol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534400" cy="497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1676400">
                <a:tc>
                  <a:txBody>
                    <a:bodyPr/>
                    <a:lstStyle/>
                    <a:p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No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200 mg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400 mg Caffeine</a:t>
                      </a:r>
                      <a:endParaRPr lang="en-US" sz="2600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No 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48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Experimental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9" name="Line Callout 1 (Border and Accent Bar) 8"/>
          <p:cNvSpPr/>
          <p:nvPr/>
        </p:nvSpPr>
        <p:spPr>
          <a:xfrm>
            <a:off x="2743200" y="3429000"/>
            <a:ext cx="2590800" cy="2590800"/>
          </a:xfrm>
          <a:prstGeom prst="accentBorderCallout1">
            <a:avLst>
              <a:gd name="adj1" fmla="val 18750"/>
              <a:gd name="adj2" fmla="val -8333"/>
              <a:gd name="adj3" fmla="val 44669"/>
              <a:gd name="adj4" fmla="val -34487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2 Levels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Line Callout 1 (Border and Accent Bar) 9"/>
          <p:cNvSpPr/>
          <p:nvPr/>
        </p:nvSpPr>
        <p:spPr>
          <a:xfrm>
            <a:off x="6400800" y="3429000"/>
            <a:ext cx="2362200" cy="2590800"/>
          </a:xfrm>
          <a:prstGeom prst="accentBorderCallout1">
            <a:avLst>
              <a:gd name="adj1" fmla="val 18750"/>
              <a:gd name="adj2" fmla="val -8333"/>
              <a:gd name="adj3" fmla="val -17095"/>
              <a:gd name="adj4" fmla="val -36302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3 Levels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/>
      <p:bldP spid="10" grpId="0" build="allAtOnce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534400" cy="497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1676400">
                <a:tc>
                  <a:txBody>
                    <a:bodyPr/>
                    <a:lstStyle/>
                    <a:p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No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200 mg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400 mg Caffeine</a:t>
                      </a:r>
                      <a:endParaRPr lang="en-US" sz="2600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No 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625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600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575 ms</a:t>
                      </a:r>
                      <a:endParaRPr lang="en-US" sz="2600" b="1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675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650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625 ms</a:t>
                      </a:r>
                      <a:endParaRPr lang="en-US" sz="26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49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Experimental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15" name="Line Callout 1 (Border and Accent Bar) 14"/>
          <p:cNvSpPr/>
          <p:nvPr/>
        </p:nvSpPr>
        <p:spPr>
          <a:xfrm>
            <a:off x="2590800" y="3048000"/>
            <a:ext cx="1905000" cy="2819400"/>
          </a:xfrm>
          <a:prstGeom prst="accentBorderCallout1">
            <a:avLst>
              <a:gd name="adj1" fmla="val 18750"/>
              <a:gd name="adj2" fmla="val -8333"/>
              <a:gd name="adj3" fmla="val -17310"/>
              <a:gd name="adj4" fmla="val 5703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Main Effect of Caffeine (Factor A</a:t>
            </a:r>
            <a:r>
              <a:rPr lang="en-US" sz="2800" b="1" baseline="-25000" dirty="0" smtClean="0">
                <a:solidFill>
                  <a:schemeClr val="tx1"/>
                </a:solidFill>
              </a:rPr>
              <a:t>1</a:t>
            </a:r>
            <a:r>
              <a:rPr lang="en-US" sz="2800" b="1" dirty="0" smtClean="0">
                <a:solidFill>
                  <a:schemeClr val="tx1"/>
                </a:solidFill>
              </a:rPr>
              <a:t>):</a:t>
            </a:r>
          </a:p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650 ms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8" name="Flowchart: Process 17"/>
          <p:cNvSpPr/>
          <p:nvPr/>
        </p:nvSpPr>
        <p:spPr>
          <a:xfrm>
            <a:off x="381000" y="3200400"/>
            <a:ext cx="1676400" cy="2667000"/>
          </a:xfrm>
          <a:prstGeom prst="flowChartProces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Do Not Consider Levels of Factor B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Line Callout 1 (Border and Accent Bar) 7"/>
          <p:cNvSpPr/>
          <p:nvPr/>
        </p:nvSpPr>
        <p:spPr>
          <a:xfrm>
            <a:off x="4724400" y="3048000"/>
            <a:ext cx="1905000" cy="2819400"/>
          </a:xfrm>
          <a:prstGeom prst="accentBorderCallout1">
            <a:avLst>
              <a:gd name="adj1" fmla="val 18750"/>
              <a:gd name="adj2" fmla="val -8333"/>
              <a:gd name="adj3" fmla="val -17310"/>
              <a:gd name="adj4" fmla="val 5703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Main Effect of Caffeine (Factor A</a:t>
            </a:r>
            <a:r>
              <a:rPr lang="en-US" sz="2800" b="1" baseline="-25000" dirty="0" smtClean="0">
                <a:solidFill>
                  <a:schemeClr val="tx1"/>
                </a:solidFill>
              </a:rPr>
              <a:t>2</a:t>
            </a:r>
            <a:r>
              <a:rPr lang="en-US" sz="2800" b="1" dirty="0" smtClean="0">
                <a:solidFill>
                  <a:schemeClr val="tx1"/>
                </a:solidFill>
              </a:rPr>
              <a:t>):</a:t>
            </a:r>
          </a:p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625 ms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9" name="Line Callout 1 (Border and Accent Bar) 8"/>
          <p:cNvSpPr/>
          <p:nvPr/>
        </p:nvSpPr>
        <p:spPr>
          <a:xfrm>
            <a:off x="6858000" y="3048000"/>
            <a:ext cx="1905000" cy="2819400"/>
          </a:xfrm>
          <a:prstGeom prst="accentBorderCallout1">
            <a:avLst>
              <a:gd name="adj1" fmla="val 18750"/>
              <a:gd name="adj2" fmla="val -8333"/>
              <a:gd name="adj3" fmla="val -17310"/>
              <a:gd name="adj4" fmla="val 5703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Main Effect of Caffeine (Factor A</a:t>
            </a:r>
            <a:r>
              <a:rPr lang="en-US" sz="2800" b="1" baseline="-25000" dirty="0" smtClean="0">
                <a:solidFill>
                  <a:schemeClr val="tx1"/>
                </a:solidFill>
              </a:rPr>
              <a:t>3</a:t>
            </a:r>
            <a:r>
              <a:rPr lang="en-US" sz="2800" b="1" dirty="0" smtClean="0">
                <a:solidFill>
                  <a:schemeClr val="tx1"/>
                </a:solidFill>
              </a:rPr>
              <a:t>):</a:t>
            </a:r>
          </a:p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600 ms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 animBg="1"/>
      <p:bldP spid="8" grpId="0" build="allAtOnce" animBg="1"/>
      <p:bldP spid="9" grpId="0" build="allAtOnce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534400" cy="497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1676400">
                <a:tc>
                  <a:txBody>
                    <a:bodyPr/>
                    <a:lstStyle/>
                    <a:p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No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200 mg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400 mg Caffeine</a:t>
                      </a:r>
                      <a:endParaRPr lang="en-US" sz="2600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No 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625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600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575 ms</a:t>
                      </a:r>
                      <a:endParaRPr lang="en-US" sz="2600" b="1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675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650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625 ms</a:t>
                      </a:r>
                      <a:endParaRPr lang="en-US" sz="26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50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Experimental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15" name="Line Callout 1 (Border and Accent Bar) 14"/>
          <p:cNvSpPr/>
          <p:nvPr/>
        </p:nvSpPr>
        <p:spPr>
          <a:xfrm>
            <a:off x="2667000" y="3048000"/>
            <a:ext cx="5867400" cy="1143000"/>
          </a:xfrm>
          <a:prstGeom prst="accentBorderCallout1">
            <a:avLst>
              <a:gd name="adj1" fmla="val 18750"/>
              <a:gd name="adj2" fmla="val -8333"/>
              <a:gd name="adj3" fmla="val 29312"/>
              <a:gd name="adj4" fmla="val -15493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Main Effect of Alcohol (Factor B</a:t>
            </a:r>
            <a:r>
              <a:rPr lang="en-US" sz="2800" b="1" baseline="-25000" dirty="0" smtClean="0">
                <a:solidFill>
                  <a:schemeClr val="tx1"/>
                </a:solidFill>
              </a:rPr>
              <a:t>1</a:t>
            </a:r>
            <a:r>
              <a:rPr lang="en-US" sz="2800" b="1" dirty="0" smtClean="0">
                <a:solidFill>
                  <a:schemeClr val="tx1"/>
                </a:solidFill>
              </a:rPr>
              <a:t>): </a:t>
            </a:r>
          </a:p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600 ms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6" name="Line Callout 1 (Border and Accent Bar) 15"/>
          <p:cNvSpPr/>
          <p:nvPr/>
        </p:nvSpPr>
        <p:spPr>
          <a:xfrm>
            <a:off x="2743200" y="4953000"/>
            <a:ext cx="5867400" cy="990600"/>
          </a:xfrm>
          <a:prstGeom prst="accentBorderCallout1">
            <a:avLst>
              <a:gd name="adj1" fmla="val 18750"/>
              <a:gd name="adj2" fmla="val -8333"/>
              <a:gd name="adj3" fmla="val 23652"/>
              <a:gd name="adj4" fmla="val -18172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Main Effect of Alcohol (Factor B</a:t>
            </a:r>
            <a:r>
              <a:rPr lang="en-US" sz="2800" b="1" baseline="-25000" dirty="0" smtClean="0">
                <a:solidFill>
                  <a:schemeClr val="tx1"/>
                </a:solidFill>
              </a:rPr>
              <a:t>2</a:t>
            </a:r>
            <a:r>
              <a:rPr lang="en-US" sz="2800" b="1" dirty="0" smtClean="0">
                <a:solidFill>
                  <a:schemeClr val="tx1"/>
                </a:solidFill>
              </a:rPr>
              <a:t>):</a:t>
            </a:r>
          </a:p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650 ms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8" name="Flowchart: Process 17"/>
          <p:cNvSpPr/>
          <p:nvPr/>
        </p:nvSpPr>
        <p:spPr>
          <a:xfrm>
            <a:off x="2514600" y="1524000"/>
            <a:ext cx="6096000" cy="1143000"/>
          </a:xfrm>
          <a:prstGeom prst="flowChartProces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Do Not Consider Levels of Factor A</a:t>
            </a:r>
            <a:endParaRPr lang="en-US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 animBg="1"/>
      <p:bldP spid="16" grpId="0" build="allAtOnce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534400" cy="497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1676400">
                <a:tc>
                  <a:txBody>
                    <a:bodyPr/>
                    <a:lstStyle/>
                    <a:p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No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200 mg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400 mg Caffeine</a:t>
                      </a:r>
                      <a:endParaRPr lang="en-US" sz="2600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No 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625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600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575 ms</a:t>
                      </a:r>
                      <a:endParaRPr lang="en-US" sz="2600" b="1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675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650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625 ms</a:t>
                      </a:r>
                      <a:endParaRPr lang="en-US" sz="26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51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Experimental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7" name="Flowchart: Process 6"/>
          <p:cNvSpPr/>
          <p:nvPr/>
        </p:nvSpPr>
        <p:spPr>
          <a:xfrm>
            <a:off x="2514600" y="3048000"/>
            <a:ext cx="1981200" cy="1447800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RT for those with no alcohol or caffeine 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8" name="Flowchart: Process 7"/>
          <p:cNvSpPr/>
          <p:nvPr/>
        </p:nvSpPr>
        <p:spPr>
          <a:xfrm>
            <a:off x="4648200" y="3048000"/>
            <a:ext cx="1981200" cy="1447800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RT with no alcohol and 200 mg caffeine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1" name="Flowchart: Process 10"/>
          <p:cNvSpPr/>
          <p:nvPr/>
        </p:nvSpPr>
        <p:spPr>
          <a:xfrm>
            <a:off x="6781800" y="3048000"/>
            <a:ext cx="1981200" cy="1447800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RT with no alcohol and 400 mg caffeine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2" name="Flowchart: Process 11"/>
          <p:cNvSpPr/>
          <p:nvPr/>
        </p:nvSpPr>
        <p:spPr>
          <a:xfrm>
            <a:off x="2514600" y="4724400"/>
            <a:ext cx="1981200" cy="1447800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RT with alcohol and no caffeine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3" name="Flowchart: Process 12"/>
          <p:cNvSpPr/>
          <p:nvPr/>
        </p:nvSpPr>
        <p:spPr>
          <a:xfrm>
            <a:off x="4724400" y="4724400"/>
            <a:ext cx="1981200" cy="1447800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RT with alcohol and 200 mg caffeine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4" name="Flowchart: Process 13"/>
          <p:cNvSpPr/>
          <p:nvPr/>
        </p:nvSpPr>
        <p:spPr>
          <a:xfrm>
            <a:off x="6781800" y="4724400"/>
            <a:ext cx="1981200" cy="1447800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RT with alcohol and 400 mg caffeine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15" name="Flowchart: Process 14"/>
          <p:cNvSpPr/>
          <p:nvPr/>
        </p:nvSpPr>
        <p:spPr>
          <a:xfrm>
            <a:off x="381000" y="1447800"/>
            <a:ext cx="1981200" cy="1447800"/>
          </a:xfrm>
          <a:prstGeom prst="flowChartProcess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Interaction considers all factor-levels</a:t>
            </a:r>
            <a:endParaRPr 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  <p:bldP spid="8" grpId="0" build="allAtOnce" animBg="1"/>
      <p:bldP spid="11" grpId="0" build="allAtOnce" animBg="1"/>
      <p:bldP spid="12" grpId="0" build="allAtOnce" animBg="1"/>
      <p:bldP spid="13" grpId="0" build="allAtOnce" animBg="1"/>
      <p:bldP spid="14" grpId="0" build="allAtOnce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04800" y="1295400"/>
          <a:ext cx="8534400" cy="497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1676400">
                <a:tc>
                  <a:txBody>
                    <a:bodyPr/>
                    <a:lstStyle/>
                    <a:p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No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200 mg Caffeine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smtClean="0"/>
                        <a:t>400 mg Caffeine</a:t>
                      </a:r>
                      <a:endParaRPr lang="en-US" sz="2600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No 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625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600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575 ms</a:t>
                      </a:r>
                      <a:endParaRPr lang="en-US" sz="2600" b="1" dirty="0"/>
                    </a:p>
                  </a:txBody>
                  <a:tcPr anchor="ctr"/>
                </a:tc>
              </a:tr>
              <a:tr h="1651000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Alcohol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675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650 ms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/>
                        <a:t>625 ms</a:t>
                      </a:r>
                      <a:endParaRPr lang="en-US" sz="26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52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Experimental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04800" y="3428999"/>
          <a:ext cx="8534400" cy="2971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1000709">
                <a:tc>
                  <a:txBody>
                    <a:bodyPr/>
                    <a:lstStyle/>
                    <a:p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600" dirty="0" smtClean="0"/>
                        <a:t>Self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600" dirty="0" smtClean="0"/>
                        <a:t>Social</a:t>
                      </a:r>
                      <a:endParaRPr lang="en-US" sz="2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600" dirty="0" smtClean="0"/>
                        <a:t>Principle</a:t>
                      </a:r>
                      <a:endParaRPr lang="en-US" sz="2600" dirty="0"/>
                    </a:p>
                  </a:txBody>
                  <a:tcPr anchor="ctr"/>
                </a:tc>
              </a:tr>
              <a:tr h="985546">
                <a:tc>
                  <a:txBody>
                    <a:bodyPr/>
                    <a:lstStyle/>
                    <a:p>
                      <a:r>
                        <a:rPr lang="en-US" sz="2600" b="1" dirty="0" smtClean="0"/>
                        <a:t>Ethical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600" b="1" dirty="0" smtClean="0"/>
                        <a:t>0.50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600" b="1" dirty="0" smtClean="0"/>
                        <a:t>0.50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600" b="1" dirty="0" smtClean="0"/>
                        <a:t>0.70</a:t>
                      </a:r>
                      <a:endParaRPr lang="en-US" sz="2600" b="1" dirty="0"/>
                    </a:p>
                  </a:txBody>
                  <a:tcPr anchor="ctr"/>
                </a:tc>
              </a:tr>
              <a:tr h="985546">
                <a:tc>
                  <a:txBody>
                    <a:bodyPr/>
                    <a:lstStyle/>
                    <a:p>
                      <a:r>
                        <a:rPr lang="en-US" sz="2600" b="1" dirty="0" smtClean="0"/>
                        <a:t>Unethical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600" b="1" dirty="0" smtClean="0"/>
                        <a:t>0.47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600" b="1" dirty="0" smtClean="0"/>
                        <a:t>0.37</a:t>
                      </a:r>
                      <a:endParaRPr lang="en-US" sz="2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600" b="1" dirty="0" smtClean="0"/>
                        <a:t>0.20</a:t>
                      </a:r>
                      <a:endParaRPr lang="en-US" sz="2600" b="1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53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Your Experiment’s Factors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04800" y="1340768"/>
            <a:ext cx="8534400" cy="18596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CA" sz="2800" dirty="0" smtClean="0"/>
              <a:t>Our experiment on the </a:t>
            </a:r>
            <a:r>
              <a:rPr lang="en-CA" sz="2800" dirty="0" smtClean="0"/>
              <a:t>ethical reasoning</a:t>
            </a:r>
            <a:r>
              <a:rPr kumimoji="0" lang="en-CA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CA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also conforms to the same factorial </a:t>
            </a:r>
            <a:r>
              <a:rPr kumimoji="0" lang="en-CA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design,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CA" sz="1300" baseline="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CA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When we examine proportion correct (accuracy) we can determine what factor affected performance.</a:t>
            </a:r>
            <a:endParaRPr kumimoji="0" lang="en-CA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40768"/>
            <a:ext cx="5791200" cy="5288632"/>
          </a:xfrm>
        </p:spPr>
        <p:txBody>
          <a:bodyPr>
            <a:normAutofit fontScale="92500" lnSpcReduction="20000"/>
          </a:bodyPr>
          <a:lstStyle/>
          <a:p>
            <a:endParaRPr lang="en-CA" sz="1200" dirty="0" smtClean="0"/>
          </a:p>
          <a:p>
            <a:r>
              <a:rPr lang="en-CA" dirty="0" smtClean="0"/>
              <a:t>Liguori</a:t>
            </a:r>
            <a:r>
              <a:rPr lang="en-CA" dirty="0" smtClean="0"/>
              <a:t> and Robinson (2001) obtained a</a:t>
            </a:r>
          </a:p>
          <a:p>
            <a:pPr lvl="1"/>
            <a:r>
              <a:rPr lang="en-CA" b="1" dirty="0" smtClean="0"/>
              <a:t>Main effect of Caffeine</a:t>
            </a:r>
            <a:r>
              <a:rPr lang="en-CA" dirty="0" smtClean="0"/>
              <a:t>: the RT between levels of caffeine differed (decreased).</a:t>
            </a:r>
          </a:p>
          <a:p>
            <a:endParaRPr lang="en-CA" sz="1200" dirty="0" smtClean="0"/>
          </a:p>
          <a:p>
            <a:pPr lvl="1"/>
            <a:r>
              <a:rPr lang="en-CA" b="1" dirty="0" smtClean="0"/>
              <a:t>Main effect of Alcohol</a:t>
            </a:r>
            <a:r>
              <a:rPr lang="en-CA" dirty="0" smtClean="0"/>
              <a:t>: the RT between levels of alcohol differed (increased).</a:t>
            </a:r>
          </a:p>
          <a:p>
            <a:endParaRPr lang="en-CA" sz="1200" dirty="0" smtClean="0"/>
          </a:p>
          <a:p>
            <a:pPr lvl="1"/>
            <a:r>
              <a:rPr lang="en-CA" b="1" dirty="0" smtClean="0"/>
              <a:t>Interaction of Caffeine and Alcohol</a:t>
            </a:r>
            <a:r>
              <a:rPr lang="en-CA" dirty="0" smtClean="0"/>
              <a:t>: the RTs differed from one another depending on BOTH the amount of caffeine consumed and the amount of alcohol consumed.</a:t>
            </a:r>
          </a:p>
          <a:p>
            <a:endParaRPr lang="en-CA" dirty="0" smtClean="0"/>
          </a:p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54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Experiments in Student Life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1676400"/>
            <a:ext cx="2686050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40768"/>
            <a:ext cx="8229600" cy="5288632"/>
          </a:xfrm>
        </p:spPr>
        <p:txBody>
          <a:bodyPr>
            <a:normAutofit lnSpcReduction="10000"/>
          </a:bodyPr>
          <a:lstStyle/>
          <a:p>
            <a:endParaRPr lang="en-CA" sz="1200" dirty="0" smtClean="0"/>
          </a:p>
          <a:p>
            <a:r>
              <a:rPr lang="en-CA" b="1" dirty="0" smtClean="0"/>
              <a:t>‘Pure’ Designs</a:t>
            </a:r>
            <a:r>
              <a:rPr lang="en-CA" dirty="0" smtClean="0"/>
              <a:t>: Between- or within-Subjects Factors.</a:t>
            </a:r>
          </a:p>
          <a:p>
            <a:endParaRPr lang="en-CA" sz="1200" dirty="0" smtClean="0"/>
          </a:p>
          <a:p>
            <a:r>
              <a:rPr lang="en-CA" b="1" dirty="0" smtClean="0"/>
              <a:t>Mixed Designs</a:t>
            </a:r>
            <a:r>
              <a:rPr lang="en-CA" dirty="0" smtClean="0"/>
              <a:t>: Between- and within-Subjects Factors.</a:t>
            </a:r>
          </a:p>
          <a:p>
            <a:endParaRPr lang="en-CA" sz="1200" dirty="0" smtClean="0"/>
          </a:p>
          <a:p>
            <a:r>
              <a:rPr lang="en-CA" b="1" dirty="0" smtClean="0"/>
              <a:t>‘Combined Strategies’</a:t>
            </a:r>
            <a:r>
              <a:rPr lang="en-CA" dirty="0" smtClean="0"/>
              <a:t>: True independent variable and quasi-independent variable.</a:t>
            </a:r>
          </a:p>
          <a:p>
            <a:pPr lvl="1"/>
            <a:r>
              <a:rPr lang="en-CA" dirty="0" smtClean="0"/>
              <a:t>Participant (or stimulus) characteristics (e.g., personality; word frequency),</a:t>
            </a:r>
          </a:p>
          <a:p>
            <a:pPr lvl="1"/>
            <a:r>
              <a:rPr lang="en-CA" b="1" dirty="0" smtClean="0"/>
              <a:t>Time.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587115-9895-4084-9D4B-E04959BE5F83}" type="slidenum">
              <a:rPr lang="en-US" smtClean="0"/>
              <a:pPr/>
              <a:t>55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Types of Factorial Designs</a:t>
            </a:r>
            <a:endParaRPr lang="en-US" sz="3000" b="1" dirty="0">
              <a:solidFill>
                <a:schemeClr val="bg1"/>
              </a:solidFill>
              <a:latin typeface="Lucida San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CA" sz="3000" dirty="0" smtClean="0"/>
              <a:t>Factorial designs represent a frequently used paradigm through the history of experimental psychology,</a:t>
            </a:r>
          </a:p>
          <a:p>
            <a:pPr eaLnBrk="1" hangingPunct="1"/>
            <a:endParaRPr lang="en-CA" sz="1200" dirty="0" smtClean="0"/>
          </a:p>
          <a:p>
            <a:pPr eaLnBrk="1" hangingPunct="1"/>
            <a:r>
              <a:rPr lang="en-CA" sz="3000" dirty="0" smtClean="0"/>
              <a:t>Response time has been frequently used to identify what factors affect cognition; factors can be seen as things that can be experimentally manipulated or controlled,</a:t>
            </a:r>
          </a:p>
          <a:p>
            <a:pPr eaLnBrk="1" hangingPunct="1"/>
            <a:endParaRPr lang="en-CA" sz="1200" dirty="0" smtClean="0"/>
          </a:p>
          <a:p>
            <a:pPr eaLnBrk="1" hangingPunct="1"/>
            <a:r>
              <a:rPr lang="en-CA" sz="3000" dirty="0" smtClean="0"/>
              <a:t>Factorial design can be communicated with numbers, e.g., 3x2x3</a:t>
            </a:r>
            <a:endParaRPr lang="en-CA" sz="3000" dirty="0" smtClean="0"/>
          </a:p>
          <a:p>
            <a:pPr eaLnBrk="1" hangingPunct="1"/>
            <a:endParaRPr lang="en-CA" sz="2800" dirty="0" smtClean="0"/>
          </a:p>
          <a:p>
            <a:pPr eaLnBrk="1" hangingPunct="1"/>
            <a:endParaRPr lang="en-CA" sz="2800" dirty="0" smtClean="0"/>
          </a:p>
        </p:txBody>
      </p:sp>
      <p:sp>
        <p:nvSpPr>
          <p:cNvPr id="96258" name="Rectangle 1029"/>
          <p:cNvSpPr>
            <a:spLocks noGrp="1" noChangeArrowheads="1"/>
          </p:cNvSpPr>
          <p:nvPr>
            <p:ph type="title"/>
          </p:nvPr>
        </p:nvSpPr>
        <p:spPr>
          <a:solidFill>
            <a:srgbClr val="920000"/>
          </a:solidFill>
        </p:spPr>
        <p:txBody>
          <a:bodyPr/>
          <a:lstStyle/>
          <a:p>
            <a:pPr eaLnBrk="1" hangingPunct="1"/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W6L2 </a:t>
            </a:r>
            <a:r>
              <a:rPr lang="en-US" sz="3000" b="1" dirty="0" smtClean="0">
                <a:solidFill>
                  <a:schemeClr val="bg1"/>
                </a:solidFill>
                <a:latin typeface="Lucida Sans" pitchFamily="34" charset="0"/>
              </a:rPr>
              <a:t>Review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84940-205E-4F2A-AD18-4366AF03F399}" type="slidenum">
              <a:rPr lang="en-CA" smtClean="0"/>
              <a:pPr/>
              <a:t>56</a:t>
            </a:fld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458200" cy="4830763"/>
          </a:xfrm>
        </p:spPr>
        <p:txBody>
          <a:bodyPr>
            <a:normAutofit/>
          </a:bodyPr>
          <a:lstStyle/>
          <a:p>
            <a:endParaRPr lang="en-US" sz="1200" dirty="0" smtClean="0"/>
          </a:p>
          <a:p>
            <a:r>
              <a:rPr lang="en-CA" dirty="0" smtClean="0"/>
              <a:t>After the lecture, I will post the survey for the review class </a:t>
            </a:r>
          </a:p>
          <a:p>
            <a:pPr lvl="1"/>
            <a:r>
              <a:rPr lang="en-CA" dirty="0" smtClean="0"/>
              <a:t>General areas that you feel you need assistance in,</a:t>
            </a:r>
          </a:p>
          <a:p>
            <a:pPr lvl="1"/>
            <a:r>
              <a:rPr lang="en-CA" dirty="0" smtClean="0"/>
              <a:t>Specific question that you would like addressed</a:t>
            </a:r>
          </a:p>
          <a:p>
            <a:pPr lvl="1"/>
            <a:endParaRPr lang="en-CA" sz="1200" dirty="0" smtClean="0"/>
          </a:p>
          <a:p>
            <a:r>
              <a:rPr lang="en-CA" dirty="0" smtClean="0"/>
              <a:t>Prior to next class, I will also post the corrections to quiz questions for your review.</a:t>
            </a:r>
          </a:p>
          <a:p>
            <a:endParaRPr lang="en-US" sz="1200" dirty="0" smtClean="0"/>
          </a:p>
          <a:p>
            <a:r>
              <a:rPr lang="en-US" dirty="0" smtClean="0"/>
              <a:t>Final exam date </a:t>
            </a:r>
            <a:r>
              <a:rPr lang="en-US" dirty="0" smtClean="0"/>
              <a:t>(Carleton) </a:t>
            </a:r>
            <a:r>
              <a:rPr lang="en-US" b="1" dirty="0" smtClean="0"/>
              <a:t>June </a:t>
            </a:r>
            <a:r>
              <a:rPr lang="en-US" b="1" dirty="0" smtClean="0"/>
              <a:t>26</a:t>
            </a:r>
            <a:r>
              <a:rPr lang="en-US" b="1" baseline="30000" dirty="0" smtClean="0"/>
              <a:t>th</a:t>
            </a:r>
            <a:r>
              <a:rPr lang="en-US" b="1" dirty="0" smtClean="0"/>
              <a:t>, </a:t>
            </a:r>
            <a:r>
              <a:rPr lang="en-US" b="1" dirty="0" smtClean="0"/>
              <a:t>14:00</a:t>
            </a:r>
            <a:endParaRPr lang="en-US" dirty="0" smtClean="0"/>
          </a:p>
          <a:p>
            <a:endParaRPr lang="en-US" b="1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57</a:t>
            </a:fld>
            <a:endParaRPr lang="en-US" dirty="0"/>
          </a:p>
        </p:txBody>
      </p:sp>
      <p:sp>
        <p:nvSpPr>
          <p:cNvPr id="5" name="Rectangle 1029"/>
          <p:cNvSpPr txBox="1">
            <a:spLocks noChangeArrowheads="1"/>
          </p:cNvSpPr>
          <p:nvPr/>
        </p:nvSpPr>
        <p:spPr>
          <a:xfrm>
            <a:off x="304800" y="165100"/>
            <a:ext cx="8534400" cy="977900"/>
          </a:xfrm>
          <a:prstGeom prst="rect">
            <a:avLst/>
          </a:prstGeom>
          <a:solidFill>
            <a:srgbClr val="920000"/>
          </a:solidFill>
          <a:ln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dirty="0" smtClean="0">
                <a:solidFill>
                  <a:schemeClr val="bg1"/>
                </a:solidFill>
                <a:latin typeface="Lucida Sans" pitchFamily="34" charset="0"/>
                <a:ea typeface="+mj-ea"/>
                <a:cs typeface="+mj-cs"/>
              </a:rPr>
              <a:t>Announcements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Lucida Sans" pitchFamily="34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2863</Words>
  <Application>Microsoft Office PowerPoint</Application>
  <PresentationFormat>On-screen Show (4:3)</PresentationFormat>
  <Paragraphs>451</Paragraphs>
  <Slides>57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57</vt:i4>
      </vt:variant>
    </vt:vector>
  </HeadingPairs>
  <TitlesOfParts>
    <vt:vector size="58" baseType="lpstr">
      <vt:lpstr>Office Theme</vt:lpstr>
      <vt:lpstr>Factorial Designs: Understanding RTs with Ease  (if you please)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W6L2 Review</vt:lpstr>
      <vt:lpstr>Slide 57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Within-Subjects Design</dc:title>
  <dc:creator>Jordan</dc:creator>
  <cp:lastModifiedBy>Jordan R Schoenherr</cp:lastModifiedBy>
  <cp:revision>220</cp:revision>
  <dcterms:created xsi:type="dcterms:W3CDTF">2006-08-16T00:00:00Z</dcterms:created>
  <dcterms:modified xsi:type="dcterms:W3CDTF">2013-06-12T18:21:03Z</dcterms:modified>
</cp:coreProperties>
</file>