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4"/>
  </p:notesMasterIdLst>
  <p:sldIdLst>
    <p:sldId id="284" r:id="rId2"/>
    <p:sldId id="256" r:id="rId3"/>
    <p:sldId id="267" r:id="rId4"/>
    <p:sldId id="268" r:id="rId5"/>
    <p:sldId id="272" r:id="rId6"/>
    <p:sldId id="257" r:id="rId7"/>
    <p:sldId id="273" r:id="rId8"/>
    <p:sldId id="275" r:id="rId9"/>
    <p:sldId id="276" r:id="rId10"/>
    <p:sldId id="277" r:id="rId11"/>
    <p:sldId id="280" r:id="rId12"/>
    <p:sldId id="259" r:id="rId13"/>
    <p:sldId id="261" r:id="rId14"/>
    <p:sldId id="262" r:id="rId15"/>
    <p:sldId id="263" r:id="rId16"/>
    <p:sldId id="274" r:id="rId17"/>
    <p:sldId id="264" r:id="rId18"/>
    <p:sldId id="281" r:id="rId19"/>
    <p:sldId id="282" r:id="rId20"/>
    <p:sldId id="279" r:id="rId21"/>
    <p:sldId id="278" r:id="rId22"/>
    <p:sldId id="283" r:id="rId2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620"/>
    <p:restoredTop sz="94660"/>
  </p:normalViewPr>
  <p:slideViewPr>
    <p:cSldViewPr>
      <p:cViewPr>
        <p:scale>
          <a:sx n="60" d="100"/>
          <a:sy n="60" d="100"/>
        </p:scale>
        <p:origin x="-2098" y="-5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8F17BB5-DF2B-4B55-A53A-1AA4F5A66D4B}" type="datetimeFigureOut">
              <a:rPr lang="en-US" smtClean="0"/>
              <a:t>5/21/2014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4050422-A55C-4831-9C84-39E1163263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58639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F2839018-B4E1-4B77-9903-BCE2CB554B28}" type="slidenum">
              <a:rPr lang="en-US" altLang="en-US" smtClean="0"/>
              <a:pPr eaLnBrk="1" hangingPunct="1">
                <a:spcBef>
                  <a:spcPct val="0"/>
                </a:spcBef>
              </a:pPr>
              <a:t>1</a:t>
            </a:fld>
            <a:endParaRPr lang="en-US" altLang="en-US" smtClean="0"/>
          </a:p>
        </p:txBody>
      </p:sp>
      <p:sp>
        <p:nvSpPr>
          <p:cNvPr id="327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27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37931725" indent="-37474525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pPr eaLnBrk="1" hangingPunct="1">
              <a:spcBef>
                <a:spcPct val="0"/>
              </a:spcBef>
            </a:pPr>
            <a:fld id="{0D4A258A-2268-497D-A8D0-5513BF36310B}" type="slidenum">
              <a:rPr lang="en-US" altLang="en-US"/>
              <a:pPr eaLnBrk="1" hangingPunct="1">
                <a:spcBef>
                  <a:spcPct val="0"/>
                </a:spcBef>
              </a:pPr>
              <a:t>3</a:t>
            </a:fld>
            <a:endParaRPr lang="en-US" altLang="en-US"/>
          </a:p>
        </p:txBody>
      </p:sp>
      <p:sp>
        <p:nvSpPr>
          <p:cNvPr id="849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49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37931725" indent="-37474525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pPr eaLnBrk="1" hangingPunct="1">
              <a:spcBef>
                <a:spcPct val="0"/>
              </a:spcBef>
            </a:pPr>
            <a:fld id="{4D3BD600-3427-48CB-90A1-CC918E048F87}" type="slidenum">
              <a:rPr lang="en-US" altLang="en-US"/>
              <a:pPr eaLnBrk="1" hangingPunct="1">
                <a:spcBef>
                  <a:spcPct val="0"/>
                </a:spcBef>
              </a:pPr>
              <a:t>4</a:t>
            </a:fld>
            <a:endParaRPr lang="en-US" altLang="en-US"/>
          </a:p>
        </p:txBody>
      </p:sp>
      <p:sp>
        <p:nvSpPr>
          <p:cNvPr id="860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602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9720" tIns="44860" rIns="89720" bIns="44860"/>
          <a:lstStyle/>
          <a:p>
            <a:pPr eaLnBrk="1" hangingPunct="1"/>
            <a:endParaRPr lang="en-US" altLang="en-US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37931725" indent="-37474525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pPr eaLnBrk="1" hangingPunct="1">
              <a:spcBef>
                <a:spcPct val="0"/>
              </a:spcBef>
            </a:pPr>
            <a:fld id="{170E45AA-7A19-45A2-9783-281878C91337}" type="slidenum">
              <a:rPr lang="en-US" altLang="en-US"/>
              <a:pPr eaLnBrk="1" hangingPunct="1">
                <a:spcBef>
                  <a:spcPct val="0"/>
                </a:spcBef>
              </a:pPr>
              <a:t>5</a:t>
            </a:fld>
            <a:endParaRPr lang="en-US" altLang="en-US"/>
          </a:p>
        </p:txBody>
      </p:sp>
      <p:sp>
        <p:nvSpPr>
          <p:cNvPr id="901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011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37931725" indent="-37474525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pPr eaLnBrk="1" hangingPunct="1">
              <a:spcBef>
                <a:spcPct val="0"/>
              </a:spcBef>
            </a:pPr>
            <a:fld id="{EDFA4D53-0317-4764-9D40-0BA7C72FC243}" type="slidenum">
              <a:rPr lang="en-US" altLang="en-US"/>
              <a:pPr eaLnBrk="1" hangingPunct="1">
                <a:spcBef>
                  <a:spcPct val="0"/>
                </a:spcBef>
              </a:pPr>
              <a:t>6</a:t>
            </a:fld>
            <a:endParaRPr lang="en-US" altLang="en-US"/>
          </a:p>
        </p:txBody>
      </p:sp>
      <p:sp>
        <p:nvSpPr>
          <p:cNvPr id="993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933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r>
              <a:rPr lang="en-US" altLang="zh-TW" smtClean="0">
                <a:latin typeface="Arial" charset="0"/>
                <a:ea typeface="新細明體" pitchFamily="1" charset="-120"/>
              </a:rPr>
              <a:t>Besides of thinking of our own key words, we can also make use of the key word index.</a:t>
            </a: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37931725" indent="-37474525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pPr eaLnBrk="1" hangingPunct="1">
              <a:spcBef>
                <a:spcPct val="0"/>
              </a:spcBef>
            </a:pPr>
            <a:fld id="{B82518EC-22B5-42B2-8D69-F1ED4F2CBC5F}" type="slidenum">
              <a:rPr lang="en-US" altLang="en-US"/>
              <a:pPr eaLnBrk="1" hangingPunct="1">
                <a:spcBef>
                  <a:spcPct val="0"/>
                </a:spcBef>
              </a:pPr>
              <a:t>8</a:t>
            </a:fld>
            <a:endParaRPr lang="en-US" altLang="en-US"/>
          </a:p>
        </p:txBody>
      </p:sp>
      <p:sp>
        <p:nvSpPr>
          <p:cNvPr id="1126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6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37931725" indent="-37474525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pPr eaLnBrk="1" hangingPunct="1">
              <a:spcBef>
                <a:spcPct val="0"/>
              </a:spcBef>
            </a:pPr>
            <a:fld id="{895F60C8-2E2C-41A9-A43C-3ACE121B83DD}" type="slidenum">
              <a:rPr lang="en-US" altLang="en-US"/>
              <a:pPr eaLnBrk="1" hangingPunct="1">
                <a:spcBef>
                  <a:spcPct val="0"/>
                </a:spcBef>
              </a:pPr>
              <a:t>9</a:t>
            </a:fld>
            <a:endParaRPr lang="en-US" altLang="en-US"/>
          </a:p>
        </p:txBody>
      </p:sp>
      <p:sp>
        <p:nvSpPr>
          <p:cNvPr id="1136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36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37931725" indent="-37474525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pPr eaLnBrk="1" hangingPunct="1">
              <a:spcBef>
                <a:spcPct val="0"/>
              </a:spcBef>
            </a:pPr>
            <a:fld id="{170E45AA-7A19-45A2-9783-281878C91337}" type="slidenum">
              <a:rPr lang="en-US" altLang="en-US"/>
              <a:pPr eaLnBrk="1" hangingPunct="1">
                <a:spcBef>
                  <a:spcPct val="0"/>
                </a:spcBef>
              </a:pPr>
              <a:t>10</a:t>
            </a:fld>
            <a:endParaRPr lang="en-US" altLang="en-US"/>
          </a:p>
        </p:txBody>
      </p:sp>
      <p:sp>
        <p:nvSpPr>
          <p:cNvPr id="901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011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37931725" indent="-37474525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pPr eaLnBrk="1" hangingPunct="1">
              <a:spcBef>
                <a:spcPct val="0"/>
              </a:spcBef>
            </a:pPr>
            <a:fld id="{170E45AA-7A19-45A2-9783-281878C91337}" type="slidenum">
              <a:rPr lang="en-US" altLang="en-US"/>
              <a:pPr eaLnBrk="1" hangingPunct="1">
                <a:spcBef>
                  <a:spcPct val="0"/>
                </a:spcBef>
              </a:pPr>
              <a:t>11</a:t>
            </a:fld>
            <a:endParaRPr lang="en-US" altLang="en-US"/>
          </a:p>
        </p:txBody>
      </p:sp>
      <p:sp>
        <p:nvSpPr>
          <p:cNvPr id="901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011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37931725" indent="-37474525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pPr eaLnBrk="1" hangingPunct="1">
              <a:spcBef>
                <a:spcPct val="0"/>
              </a:spcBef>
            </a:pPr>
            <a:fld id="{79B8A0E6-0F74-4A09-92E3-E49AA7D2D202}" type="slidenum">
              <a:rPr lang="en-US" altLang="en-US"/>
              <a:pPr eaLnBrk="1" hangingPunct="1">
                <a:spcBef>
                  <a:spcPct val="0"/>
                </a:spcBef>
              </a:pPr>
              <a:t>12</a:t>
            </a:fld>
            <a:endParaRPr lang="en-US" altLang="en-US"/>
          </a:p>
        </p:txBody>
      </p:sp>
      <p:sp>
        <p:nvSpPr>
          <p:cNvPr id="1013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13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37931725" indent="-37474525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pPr eaLnBrk="1" hangingPunct="1">
              <a:spcBef>
                <a:spcPct val="0"/>
              </a:spcBef>
            </a:pPr>
            <a:fld id="{509617F2-DC7E-41D5-9149-75F16942B248}" type="slidenum">
              <a:rPr lang="en-US" altLang="en-US"/>
              <a:pPr eaLnBrk="1" hangingPunct="1">
                <a:spcBef>
                  <a:spcPct val="0"/>
                </a:spcBef>
              </a:pPr>
              <a:t>13</a:t>
            </a:fld>
            <a:endParaRPr lang="en-US" altLang="en-US"/>
          </a:p>
        </p:txBody>
      </p:sp>
      <p:sp>
        <p:nvSpPr>
          <p:cNvPr id="1034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342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r>
              <a:rPr lang="en-US" altLang="en-US" smtClean="0">
                <a:latin typeface="Arial" charset="0"/>
              </a:rPr>
              <a:t>e.g. click on “employee attitudes”</a:t>
            </a: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37931725" indent="-37474525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pPr eaLnBrk="1" hangingPunct="1">
              <a:spcBef>
                <a:spcPct val="0"/>
              </a:spcBef>
            </a:pPr>
            <a:fld id="{ADC64C17-9CDC-45B3-9C5A-FB32D8E8190C}" type="slidenum">
              <a:rPr lang="en-US" altLang="en-US"/>
              <a:pPr eaLnBrk="1" hangingPunct="1">
                <a:spcBef>
                  <a:spcPct val="0"/>
                </a:spcBef>
              </a:pPr>
              <a:t>14</a:t>
            </a:fld>
            <a:endParaRPr lang="en-US" altLang="en-US"/>
          </a:p>
        </p:txBody>
      </p:sp>
      <p:sp>
        <p:nvSpPr>
          <p:cNvPr id="1044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445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37931725" indent="-37474525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pPr eaLnBrk="1" hangingPunct="1">
              <a:spcBef>
                <a:spcPct val="0"/>
              </a:spcBef>
            </a:pPr>
            <a:fld id="{7FA654F4-39D0-4B5D-8690-AB226A8BE1F9}" type="slidenum">
              <a:rPr lang="en-US" altLang="en-US"/>
              <a:pPr eaLnBrk="1" hangingPunct="1">
                <a:spcBef>
                  <a:spcPct val="0"/>
                </a:spcBef>
              </a:pPr>
              <a:t>15</a:t>
            </a:fld>
            <a:endParaRPr lang="en-US" altLang="en-US"/>
          </a:p>
        </p:txBody>
      </p:sp>
      <p:sp>
        <p:nvSpPr>
          <p:cNvPr id="1054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54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37931725" indent="-37474525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pPr eaLnBrk="1" hangingPunct="1">
              <a:spcBef>
                <a:spcPct val="0"/>
              </a:spcBef>
            </a:pPr>
            <a:fld id="{170E45AA-7A19-45A2-9783-281878C91337}" type="slidenum">
              <a:rPr lang="en-US" altLang="en-US"/>
              <a:pPr eaLnBrk="1" hangingPunct="1">
                <a:spcBef>
                  <a:spcPct val="0"/>
                </a:spcBef>
              </a:pPr>
              <a:t>16</a:t>
            </a:fld>
            <a:endParaRPr lang="en-US" altLang="en-US"/>
          </a:p>
        </p:txBody>
      </p:sp>
      <p:sp>
        <p:nvSpPr>
          <p:cNvPr id="901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011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37931725" indent="-37474525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pPr eaLnBrk="1" hangingPunct="1">
              <a:spcBef>
                <a:spcPct val="0"/>
              </a:spcBef>
            </a:pPr>
            <a:fld id="{2AA88235-23E5-4B39-A631-8AFEEC4A9120}" type="slidenum">
              <a:rPr lang="en-US" altLang="en-US"/>
              <a:pPr eaLnBrk="1" hangingPunct="1">
                <a:spcBef>
                  <a:spcPct val="0"/>
                </a:spcBef>
              </a:pPr>
              <a:t>17</a:t>
            </a:fld>
            <a:endParaRPr lang="en-US" altLang="en-US"/>
          </a:p>
        </p:txBody>
      </p:sp>
      <p:sp>
        <p:nvSpPr>
          <p:cNvPr id="1064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65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37931725" indent="-37474525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pPr eaLnBrk="1" hangingPunct="1">
              <a:spcBef>
                <a:spcPct val="0"/>
              </a:spcBef>
            </a:pPr>
            <a:fld id="{0D4A258A-2268-497D-A8D0-5513BF36310B}" type="slidenum">
              <a:rPr lang="en-US" altLang="en-US"/>
              <a:pPr eaLnBrk="1" hangingPunct="1">
                <a:spcBef>
                  <a:spcPct val="0"/>
                </a:spcBef>
              </a:pPr>
              <a:t>19</a:t>
            </a:fld>
            <a:endParaRPr lang="en-US" altLang="en-US"/>
          </a:p>
        </p:txBody>
      </p:sp>
      <p:sp>
        <p:nvSpPr>
          <p:cNvPr id="849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49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37931725" indent="-37474525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pPr eaLnBrk="1" hangingPunct="1">
              <a:spcBef>
                <a:spcPct val="0"/>
              </a:spcBef>
            </a:pPr>
            <a:fld id="{2AA88235-23E5-4B39-A631-8AFEEC4A9120}" type="slidenum">
              <a:rPr lang="en-US" altLang="en-US"/>
              <a:pPr eaLnBrk="1" hangingPunct="1">
                <a:spcBef>
                  <a:spcPct val="0"/>
                </a:spcBef>
              </a:pPr>
              <a:t>22</a:t>
            </a:fld>
            <a:endParaRPr lang="en-US" altLang="en-US"/>
          </a:p>
        </p:txBody>
      </p:sp>
      <p:sp>
        <p:nvSpPr>
          <p:cNvPr id="1064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65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970968-0B76-483D-854B-3D160633B5F5}" type="datetimeFigureOut">
              <a:rPr lang="en-US" smtClean="0"/>
              <a:t>5/21/2014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1B2BA-1B08-47BB-977F-6C1A697D761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86730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970968-0B76-483D-854B-3D160633B5F5}" type="datetimeFigureOut">
              <a:rPr lang="en-US" smtClean="0"/>
              <a:t>5/21/2014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1B2BA-1B08-47BB-977F-6C1A697D761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46179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970968-0B76-483D-854B-3D160633B5F5}" type="datetimeFigureOut">
              <a:rPr lang="en-US" smtClean="0"/>
              <a:t>5/21/2014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1B2BA-1B08-47BB-977F-6C1A697D761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67262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970968-0B76-483D-854B-3D160633B5F5}" type="datetimeFigureOut">
              <a:rPr lang="en-US" smtClean="0"/>
              <a:t>5/21/2014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1B2BA-1B08-47BB-977F-6C1A697D761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17131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970968-0B76-483D-854B-3D160633B5F5}" type="datetimeFigureOut">
              <a:rPr lang="en-US" smtClean="0"/>
              <a:t>5/21/2014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1B2BA-1B08-47BB-977F-6C1A697D761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77287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970968-0B76-483D-854B-3D160633B5F5}" type="datetimeFigureOut">
              <a:rPr lang="en-US" smtClean="0"/>
              <a:t>5/21/2014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1B2BA-1B08-47BB-977F-6C1A697D761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41145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970968-0B76-483D-854B-3D160633B5F5}" type="datetimeFigureOut">
              <a:rPr lang="en-US" smtClean="0"/>
              <a:t>5/21/2014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1B2BA-1B08-47BB-977F-6C1A697D761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10424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970968-0B76-483D-854B-3D160633B5F5}" type="datetimeFigureOut">
              <a:rPr lang="en-US" smtClean="0"/>
              <a:t>5/21/2014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1B2BA-1B08-47BB-977F-6C1A697D761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44923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970968-0B76-483D-854B-3D160633B5F5}" type="datetimeFigureOut">
              <a:rPr lang="en-US" smtClean="0"/>
              <a:t>5/21/2014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1B2BA-1B08-47BB-977F-6C1A697D761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61561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970968-0B76-483D-854B-3D160633B5F5}" type="datetimeFigureOut">
              <a:rPr lang="en-US" smtClean="0"/>
              <a:t>5/21/2014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1B2BA-1B08-47BB-977F-6C1A697D761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09490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970968-0B76-483D-854B-3D160633B5F5}" type="datetimeFigureOut">
              <a:rPr lang="en-US" smtClean="0"/>
              <a:t>5/21/2014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1B2BA-1B08-47BB-977F-6C1A697D761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413566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>
  <p:cSld name="Title, Content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65FE514-ABC4-4420-965E-894BF4C38F4B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3707194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>
  <p:cSld name="Title and Content ov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8229600" cy="21859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3938588"/>
            <a:ext cx="8229600" cy="218757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5D7C000-43D9-45C8-860F-45C0D88286B0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0866616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D970968-0B76-483D-854B-3D160633B5F5}" type="datetimeFigureOut">
              <a:rPr lang="en-US" smtClean="0"/>
              <a:t>5/21/2014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C1B2BA-1B08-47BB-977F-6C1A697D761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10875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228600" y="1359018"/>
            <a:ext cx="8883713" cy="5498982"/>
          </a:xfrm>
        </p:spPr>
        <p:txBody>
          <a:bodyPr>
            <a:normAutofit/>
          </a:bodyPr>
          <a:lstStyle/>
          <a:p>
            <a:r>
              <a:rPr lang="en-US" dirty="0" smtClean="0"/>
              <a:t>Given your team topic…</a:t>
            </a:r>
            <a:endParaRPr lang="en-US" dirty="0"/>
          </a:p>
          <a:p>
            <a:r>
              <a:rPr lang="en-US" dirty="0" smtClean="0"/>
              <a:t>How </a:t>
            </a:r>
            <a:r>
              <a:rPr lang="en-US" dirty="0"/>
              <a:t>to generate </a:t>
            </a:r>
            <a:r>
              <a:rPr lang="en-US" dirty="0" smtClean="0"/>
              <a:t>hypotheses</a:t>
            </a:r>
          </a:p>
          <a:p>
            <a:pPr lvl="1"/>
            <a:r>
              <a:rPr lang="en-US" sz="2000" dirty="0" smtClean="0"/>
              <a:t>Use </a:t>
            </a:r>
            <a:r>
              <a:rPr lang="en-US" sz="2000" dirty="0"/>
              <a:t>the textbook, </a:t>
            </a:r>
            <a:r>
              <a:rPr lang="en-US" sz="2000" u="sng" dirty="0" err="1" smtClean="0"/>
              <a:t>psychinfo</a:t>
            </a:r>
            <a:r>
              <a:rPr lang="en-US" sz="2000" dirty="0" smtClean="0"/>
              <a:t> </a:t>
            </a:r>
            <a:r>
              <a:rPr lang="en-US" sz="2000" dirty="0"/>
              <a:t>and other research sources to generate as many hypotheses on the topic </a:t>
            </a:r>
            <a:endParaRPr lang="en-US" sz="2000" dirty="0" smtClean="0"/>
          </a:p>
          <a:p>
            <a:pPr lvl="2"/>
            <a:r>
              <a:rPr lang="en-US" sz="2000" dirty="0" smtClean="0"/>
              <a:t>e.g</a:t>
            </a:r>
            <a:r>
              <a:rPr lang="en-US" sz="2000" dirty="0"/>
              <a:t>. , Topic = </a:t>
            </a:r>
            <a:r>
              <a:rPr lang="en-US" sz="2000" dirty="0" smtClean="0"/>
              <a:t>“Job Satisfaction” </a:t>
            </a:r>
            <a:r>
              <a:rPr lang="en-US" sz="2000" dirty="0"/>
              <a:t>then potential Hypotheses are</a:t>
            </a:r>
          </a:p>
          <a:p>
            <a:pPr marL="1771650" lvl="3" indent="-514350">
              <a:buFont typeface="+mj-lt"/>
              <a:buAutoNum type="arabicPeriod"/>
            </a:pPr>
            <a:r>
              <a:rPr lang="en-US" dirty="0"/>
              <a:t>People who are more satisfied are more productive</a:t>
            </a:r>
          </a:p>
          <a:p>
            <a:pPr marL="1771650" lvl="3" indent="-514350">
              <a:buFont typeface="+mj-lt"/>
              <a:buAutoNum type="arabicPeriod"/>
            </a:pPr>
            <a:r>
              <a:rPr lang="en-US" dirty="0"/>
              <a:t>People who are more satisfied with their jobs set higher goals for performance </a:t>
            </a:r>
          </a:p>
          <a:p>
            <a:pPr marL="1771650" lvl="3" indent="-514350">
              <a:buFont typeface="+mj-lt"/>
              <a:buAutoNum type="arabicPeriod"/>
            </a:pPr>
            <a:r>
              <a:rPr lang="en-US" dirty="0"/>
              <a:t>People who are more satisfied with their jobs are more helpful to others in the </a:t>
            </a:r>
            <a:r>
              <a:rPr lang="en-US" dirty="0" smtClean="0"/>
              <a:t>company</a:t>
            </a:r>
            <a:endParaRPr lang="en-US" dirty="0"/>
          </a:p>
        </p:txBody>
      </p:sp>
      <p:sp>
        <p:nvSpPr>
          <p:cNvPr id="16387" name="Text Box 3"/>
          <p:cNvSpPr txBox="1">
            <a:spLocks noChangeArrowheads="1"/>
          </p:cNvSpPr>
          <p:nvPr/>
        </p:nvSpPr>
        <p:spPr bwMode="auto">
          <a:xfrm>
            <a:off x="3352800" y="457200"/>
            <a:ext cx="1841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endParaRPr lang="en-US" altLang="en-US" sz="2400">
              <a:latin typeface="Times New Roman" pitchFamily="18" charset="0"/>
            </a:endParaRP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676712" y="21601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20000"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b="1" dirty="0" smtClean="0"/>
              <a:t>Individual Members Generate As Many Hypotheses as you can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18447509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How to generate plausible hypotheses in your topic </a:t>
            </a:r>
            <a:r>
              <a:rPr lang="en-US" dirty="0" smtClean="0"/>
              <a:t>area with </a:t>
            </a:r>
            <a:r>
              <a:rPr lang="en-US" dirty="0" err="1" smtClean="0"/>
              <a:t>Psycinfo</a:t>
            </a: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328950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52400"/>
            <a:ext cx="8229600" cy="1143000"/>
          </a:xfrm>
        </p:spPr>
        <p:txBody>
          <a:bodyPr>
            <a:normAutofit/>
          </a:bodyPr>
          <a:lstStyle/>
          <a:p>
            <a:pPr eaLnBrk="1" hangingPunct="1"/>
            <a:r>
              <a:rPr lang="en-US" altLang="en-US" dirty="0" smtClean="0"/>
              <a:t>Learning to Use </a:t>
            </a:r>
            <a:r>
              <a:rPr lang="en-US" altLang="en-US" dirty="0" err="1" smtClean="0"/>
              <a:t>Psycinfo</a:t>
            </a:r>
            <a:endParaRPr lang="en-US" altLang="en-US" dirty="0" smtClean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1295400"/>
            <a:ext cx="8991600" cy="5562600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US" altLang="en-US" sz="3600" dirty="0" smtClean="0"/>
              <a:t>Find articles reviewing the literature on your topic</a:t>
            </a:r>
          </a:p>
          <a:p>
            <a:pPr marL="1009650" lvl="1" indent="-609600">
              <a:lnSpc>
                <a:spcPct val="90000"/>
              </a:lnSpc>
            </a:pPr>
            <a:r>
              <a:rPr lang="en-US" altLang="en-US" sz="3600" dirty="0"/>
              <a:t>Generate and Identify </a:t>
            </a:r>
            <a:r>
              <a:rPr lang="en-US" altLang="en-US" sz="3600" dirty="0" smtClean="0"/>
              <a:t>‘technical’ subject terms</a:t>
            </a:r>
            <a:endParaRPr lang="en-US" altLang="en-US" sz="3600" dirty="0"/>
          </a:p>
          <a:p>
            <a:pPr marL="1009650" lvl="1" indent="-609600">
              <a:lnSpc>
                <a:spcPct val="90000"/>
              </a:lnSpc>
            </a:pPr>
            <a:r>
              <a:rPr lang="en-US" altLang="en-US" sz="3600" dirty="0" smtClean="0"/>
              <a:t>Search for “overview” article on subject terms</a:t>
            </a:r>
          </a:p>
          <a:p>
            <a:pPr marL="1409700" lvl="2" indent="-609600">
              <a:lnSpc>
                <a:spcPct val="90000"/>
              </a:lnSpc>
            </a:pPr>
            <a:r>
              <a:rPr lang="en-US" altLang="en-US" sz="3600" dirty="0" smtClean="0"/>
              <a:t>Theoretical literature reviews</a:t>
            </a:r>
          </a:p>
          <a:p>
            <a:pPr marL="1866900" lvl="3" indent="-609600">
              <a:lnSpc>
                <a:spcPct val="90000"/>
              </a:lnSpc>
            </a:pPr>
            <a:r>
              <a:rPr lang="en-US" altLang="en-US" sz="3200" dirty="0" smtClean="0"/>
              <a:t>theoretical explanations</a:t>
            </a:r>
          </a:p>
          <a:p>
            <a:pPr marL="1409700" lvl="2" indent="-609600">
              <a:lnSpc>
                <a:spcPct val="90000"/>
              </a:lnSpc>
            </a:pPr>
            <a:r>
              <a:rPr lang="en-US" altLang="en-US" sz="3600" dirty="0" smtClean="0"/>
              <a:t>Articles with Meta-analyses</a:t>
            </a:r>
          </a:p>
          <a:p>
            <a:pPr marL="1866900" lvl="3" indent="-609600">
              <a:lnSpc>
                <a:spcPct val="90000"/>
              </a:lnSpc>
            </a:pPr>
            <a:r>
              <a:rPr lang="en-US" altLang="en-US" sz="3200" dirty="0" smtClean="0"/>
              <a:t>empirical studies</a:t>
            </a:r>
          </a:p>
        </p:txBody>
      </p:sp>
    </p:spTree>
    <p:extLst>
      <p:ext uri="{BB962C8B-B14F-4D97-AF65-F5344CB8AC3E}">
        <p14:creationId xmlns:p14="http://schemas.microsoft.com/office/powerpoint/2010/main" val="178987336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507413" cy="1498600"/>
          </a:xfrm>
        </p:spPr>
        <p:txBody>
          <a:bodyPr/>
          <a:lstStyle/>
          <a:p>
            <a:pPr eaLnBrk="1" hangingPunct="1"/>
            <a:r>
              <a:rPr lang="en-US" altLang="zh-TW" dirty="0" smtClean="0">
                <a:ea typeface="新細明體" pitchFamily="1" charset="-120"/>
              </a:rPr>
              <a:t>How you will </a:t>
            </a:r>
            <a:r>
              <a:rPr lang="en-US" altLang="zh-TW" dirty="0" smtClean="0">
                <a:ea typeface="新細明體" pitchFamily="1" charset="-120"/>
              </a:rPr>
              <a:t>learn </a:t>
            </a:r>
            <a:r>
              <a:rPr lang="en-US" altLang="zh-TW" dirty="0" err="1" smtClean="0">
                <a:ea typeface="新細明體" pitchFamily="1" charset="-120"/>
              </a:rPr>
              <a:t>psycinfo</a:t>
            </a:r>
            <a:r>
              <a:rPr lang="en-US" altLang="zh-TW" dirty="0" smtClean="0">
                <a:ea typeface="新細明體" pitchFamily="1" charset="-120"/>
              </a:rPr>
              <a:t> </a:t>
            </a:r>
            <a:r>
              <a:rPr lang="en-US" altLang="zh-TW" dirty="0" smtClean="0">
                <a:ea typeface="新細明體" pitchFamily="1" charset="-120"/>
              </a:rPr>
              <a:t>today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altLang="zh-TW" dirty="0" smtClean="0">
                <a:ea typeface="新細明體" pitchFamily="1" charset="-120"/>
              </a:rPr>
              <a:t>Instructor will demonstrate with her topic, student will EXPLORE with own topic</a:t>
            </a:r>
          </a:p>
          <a:p>
            <a:pPr lvl="1"/>
            <a:r>
              <a:rPr lang="en-US" altLang="zh-TW" dirty="0" smtClean="0">
                <a:ea typeface="新細明體" pitchFamily="1" charset="-120"/>
              </a:rPr>
              <a:t>Instructor’s demonstration Topic:</a:t>
            </a:r>
          </a:p>
          <a:p>
            <a:pPr lvl="2"/>
            <a:r>
              <a:rPr lang="en-US" altLang="zh-TW" dirty="0" smtClean="0">
                <a:ea typeface="新細明體" pitchFamily="1" charset="-120"/>
              </a:rPr>
              <a:t>Happiness on the job</a:t>
            </a:r>
          </a:p>
          <a:p>
            <a:pPr lvl="1"/>
            <a:r>
              <a:rPr lang="en-US" altLang="zh-TW" dirty="0" smtClean="0">
                <a:ea typeface="新細明體" pitchFamily="1" charset="-120"/>
              </a:rPr>
              <a:t>Student’s chosen topic</a:t>
            </a:r>
          </a:p>
          <a:p>
            <a:pPr lvl="2"/>
            <a:r>
              <a:rPr lang="en-US" altLang="zh-TW" dirty="0" smtClean="0">
                <a:ea typeface="新細明體" pitchFamily="1" charset="-120"/>
              </a:rPr>
              <a:t>Picked from box!</a:t>
            </a:r>
          </a:p>
        </p:txBody>
      </p:sp>
    </p:spTree>
    <p:extLst>
      <p:ext uri="{BB962C8B-B14F-4D97-AF65-F5344CB8AC3E}">
        <p14:creationId xmlns:p14="http://schemas.microsoft.com/office/powerpoint/2010/main" val="155928321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xfrm>
            <a:off x="76200" y="274638"/>
            <a:ext cx="8991600" cy="1143000"/>
          </a:xfrm>
        </p:spPr>
        <p:txBody>
          <a:bodyPr>
            <a:normAutofit/>
          </a:bodyPr>
          <a:lstStyle/>
          <a:p>
            <a:pPr eaLnBrk="1" hangingPunct="1"/>
            <a:r>
              <a:rPr lang="en-US" altLang="zh-TW" sz="3600" dirty="0" smtClean="0">
                <a:ea typeface="新細明體" pitchFamily="1" charset="-120"/>
              </a:rPr>
              <a:t>1. Generate as many terms for topic as you can! 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1371600"/>
            <a:ext cx="8686800" cy="4754563"/>
          </a:xfrm>
        </p:spPr>
        <p:txBody>
          <a:bodyPr>
            <a:normAutofit/>
          </a:bodyPr>
          <a:lstStyle/>
          <a:p>
            <a:r>
              <a:rPr lang="en-US" altLang="zh-TW" dirty="0" smtClean="0">
                <a:ea typeface="新細明體" pitchFamily="1" charset="-120"/>
              </a:rPr>
              <a:t>Instructor’s topic “Happiness on the job” (lay term)</a:t>
            </a:r>
          </a:p>
          <a:p>
            <a:endParaRPr lang="en-US" altLang="zh-TW" dirty="0" smtClean="0">
              <a:ea typeface="新細明體" pitchFamily="1" charset="-120"/>
            </a:endParaRPr>
          </a:p>
          <a:p>
            <a:r>
              <a:rPr lang="en-US" altLang="zh-TW" dirty="0" smtClean="0">
                <a:ea typeface="新細明體" pitchFamily="1" charset="-120"/>
              </a:rPr>
              <a:t>Students EXPLORE with own topic</a:t>
            </a:r>
          </a:p>
        </p:txBody>
      </p:sp>
    </p:spTree>
    <p:extLst>
      <p:ext uri="{BB962C8B-B14F-4D97-AF65-F5344CB8AC3E}">
        <p14:creationId xmlns:p14="http://schemas.microsoft.com/office/powerpoint/2010/main" val="15994077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xfrm>
            <a:off x="-22634" y="76200"/>
            <a:ext cx="9372600" cy="1143000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US" altLang="zh-TW" sz="4000" b="1" dirty="0" smtClean="0">
                <a:ea typeface="新細明體" pitchFamily="1" charset="-120"/>
              </a:rPr>
              <a:t>Generate topic terms with </a:t>
            </a:r>
            <a:r>
              <a:rPr lang="en-US" altLang="zh-TW" sz="4000" b="1" dirty="0" err="1" smtClean="0">
                <a:ea typeface="新細明體" pitchFamily="1" charset="-120"/>
              </a:rPr>
              <a:t>PsycInfo</a:t>
            </a:r>
            <a:r>
              <a:rPr lang="en-US" altLang="zh-TW" sz="4000" b="1" dirty="0" smtClean="0">
                <a:ea typeface="新細明體" pitchFamily="1" charset="-120"/>
              </a:rPr>
              <a:t/>
            </a:r>
            <a:br>
              <a:rPr lang="en-US" altLang="zh-TW" sz="4000" b="1" dirty="0" smtClean="0">
                <a:ea typeface="新細明體" pitchFamily="1" charset="-120"/>
              </a:rPr>
            </a:br>
            <a:r>
              <a:rPr lang="en-US" altLang="zh-TW" sz="4000" b="1" dirty="0" smtClean="0">
                <a:ea typeface="新細明體" pitchFamily="1" charset="-120"/>
              </a:rPr>
              <a:t>Login to </a:t>
            </a:r>
            <a:r>
              <a:rPr lang="en-US" altLang="zh-TW" sz="4000" b="1" dirty="0" err="1" smtClean="0">
                <a:ea typeface="新細明體" pitchFamily="1" charset="-120"/>
              </a:rPr>
              <a:t>psycinfo</a:t>
            </a:r>
            <a:endParaRPr lang="en-US" altLang="zh-TW" sz="4000" b="1" dirty="0" smtClean="0">
              <a:ea typeface="新細明體" pitchFamily="1" charset="-120"/>
            </a:endParaRPr>
          </a:p>
        </p:txBody>
      </p:sp>
      <p:pic>
        <p:nvPicPr>
          <p:cNvPr id="18435" name="Picture 5" descr="slide 17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1143000"/>
            <a:ext cx="8153400" cy="55800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9335242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22077"/>
            <a:ext cx="9144000" cy="59645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3"/>
          <p:cNvSpPr/>
          <p:nvPr/>
        </p:nvSpPr>
        <p:spPr>
          <a:xfrm>
            <a:off x="0" y="228598"/>
            <a:ext cx="904561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 smtClean="0">
                <a:ea typeface="新細明體" pitchFamily="1" charset="-120"/>
              </a:rPr>
              <a:t>Instructor’s first </a:t>
            </a:r>
            <a:r>
              <a:rPr lang="en-US" sz="2400" b="1" dirty="0" err="1" smtClean="0">
                <a:ea typeface="新細明體" pitchFamily="1" charset="-120"/>
              </a:rPr>
              <a:t>Psycinfo</a:t>
            </a:r>
            <a:r>
              <a:rPr lang="en-US" sz="2400" b="1" dirty="0" smtClean="0">
                <a:ea typeface="新細明體" pitchFamily="1" charset="-120"/>
              </a:rPr>
              <a:t> Search with lay-term “happiness on the job”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46959311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>
          <a:xfrm>
            <a:off x="-76200" y="0"/>
            <a:ext cx="9207500" cy="1223962"/>
          </a:xfrm>
        </p:spPr>
        <p:txBody>
          <a:bodyPr>
            <a:normAutofit/>
          </a:bodyPr>
          <a:lstStyle/>
          <a:p>
            <a:pPr eaLnBrk="1" hangingPunct="1"/>
            <a:r>
              <a:rPr lang="en-US" altLang="en-US" sz="3500" b="1" dirty="0" smtClean="0"/>
              <a:t>Examine an abstract from first search with lay term to identify </a:t>
            </a:r>
            <a:r>
              <a:rPr lang="en-US" altLang="en-US" sz="3500" b="1" u="sng" dirty="0" smtClean="0"/>
              <a:t>technical </a:t>
            </a:r>
            <a:r>
              <a:rPr lang="en-US" altLang="en-US" sz="3500" b="1" dirty="0" smtClean="0"/>
              <a:t>subject terms</a:t>
            </a:r>
          </a:p>
        </p:txBody>
      </p:sp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5943600"/>
            <a:ext cx="8229600" cy="1084263"/>
          </a:xfrm>
        </p:spPr>
        <p:txBody>
          <a:bodyPr>
            <a:normAutofit/>
          </a:bodyPr>
          <a:lstStyle/>
          <a:p>
            <a:pPr eaLnBrk="1" hangingPunct="1">
              <a:lnSpc>
                <a:spcPct val="90000"/>
              </a:lnSpc>
            </a:pPr>
            <a:r>
              <a:rPr lang="en-US" altLang="zh-TW" sz="2800" dirty="0" smtClean="0">
                <a:ea typeface="新細明體" pitchFamily="1" charset="-120"/>
              </a:rPr>
              <a:t>“Subjects” at the bottom of the abstract help to identify relevant subject terms/headings/keywords</a:t>
            </a:r>
            <a:endParaRPr lang="en-US" altLang="en-US" sz="2800" dirty="0" smtClean="0"/>
          </a:p>
        </p:txBody>
      </p:sp>
      <p:pic>
        <p:nvPicPr>
          <p:cNvPr id="31748" name="Picture 4" descr="slide 30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1143000"/>
            <a:ext cx="8915400" cy="47243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3879596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3"/>
          <p:cNvSpPr>
            <a:spLocks noChangeArrowheads="1"/>
          </p:cNvSpPr>
          <p:nvPr/>
        </p:nvSpPr>
        <p:spPr bwMode="auto">
          <a:xfrm>
            <a:off x="0" y="38100"/>
            <a:ext cx="9144000" cy="137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37931725" indent="-37474525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en-US" sz="2800" b="1" dirty="0" smtClean="0">
                <a:solidFill>
                  <a:schemeClr val="tx2"/>
                </a:solidFill>
              </a:rPr>
              <a:t>Using technical terms removes misleading subject terms and reduces ‘hits’ with un-necessary terms</a:t>
            </a:r>
          </a:p>
        </p:txBody>
      </p:sp>
      <p:pic>
        <p:nvPicPr>
          <p:cNvPr id="32771" name="Picture 3" descr="slide 31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600200"/>
            <a:ext cx="9144000" cy="5102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7645400" y="4076700"/>
            <a:ext cx="1524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b="1" dirty="0" smtClean="0">
                <a:solidFill>
                  <a:schemeClr val="tx2"/>
                </a:solidFill>
              </a:rPr>
              <a:t>Article examining customer satisfaction</a:t>
            </a:r>
            <a:endParaRPr lang="en-US" altLang="en-US" b="1" dirty="0">
              <a:solidFill>
                <a:schemeClr val="tx2"/>
              </a:solidFill>
            </a:endParaRPr>
          </a:p>
        </p:txBody>
      </p:sp>
      <p:sp>
        <p:nvSpPr>
          <p:cNvPr id="4" name="Left Arrow 3"/>
          <p:cNvSpPr/>
          <p:nvPr/>
        </p:nvSpPr>
        <p:spPr>
          <a:xfrm>
            <a:off x="6629400" y="4953000"/>
            <a:ext cx="1016000" cy="7620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527553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xfrm>
            <a:off x="76200" y="274638"/>
            <a:ext cx="8991600" cy="1143000"/>
          </a:xfrm>
        </p:spPr>
        <p:txBody>
          <a:bodyPr>
            <a:normAutofit/>
          </a:bodyPr>
          <a:lstStyle/>
          <a:p>
            <a:pPr eaLnBrk="1" hangingPunct="1"/>
            <a:r>
              <a:rPr lang="en-US" altLang="zh-TW" sz="3600" dirty="0" smtClean="0">
                <a:ea typeface="新細明體" pitchFamily="1" charset="-120"/>
              </a:rPr>
              <a:t>Students do a preliminary search! 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1371600"/>
            <a:ext cx="8686800" cy="4754563"/>
          </a:xfrm>
        </p:spPr>
        <p:txBody>
          <a:bodyPr>
            <a:normAutofit/>
          </a:bodyPr>
          <a:lstStyle/>
          <a:p>
            <a:r>
              <a:rPr lang="en-US" altLang="zh-TW" dirty="0" smtClean="0">
                <a:ea typeface="新細明體" pitchFamily="1" charset="-120"/>
              </a:rPr>
              <a:t>Instructor’s lay term: </a:t>
            </a:r>
            <a:r>
              <a:rPr lang="en-US" altLang="zh-TW" b="1" dirty="0" smtClean="0">
                <a:ea typeface="新細明體" pitchFamily="1" charset="-120"/>
              </a:rPr>
              <a:t>“Happiness on the job”</a:t>
            </a:r>
          </a:p>
          <a:p>
            <a:r>
              <a:rPr lang="en-US" altLang="zh-TW" dirty="0" smtClean="0">
                <a:ea typeface="新細明體" pitchFamily="1" charset="-120"/>
              </a:rPr>
              <a:t>Technical term / subject heading identified from abstract evaluation: “</a:t>
            </a:r>
            <a:r>
              <a:rPr lang="en-US" altLang="zh-TW" b="1" dirty="0" smtClean="0">
                <a:ea typeface="新細明體" pitchFamily="1" charset="-120"/>
              </a:rPr>
              <a:t>Job Satisfaction”</a:t>
            </a:r>
          </a:p>
          <a:p>
            <a:endParaRPr lang="en-US" altLang="zh-TW" dirty="0" smtClean="0">
              <a:ea typeface="新細明體" pitchFamily="1" charset="-120"/>
            </a:endParaRPr>
          </a:p>
          <a:p>
            <a:r>
              <a:rPr lang="en-US" altLang="zh-TW" dirty="0" smtClean="0">
                <a:ea typeface="新細明體" pitchFamily="1" charset="-120"/>
              </a:rPr>
              <a:t>Students Explore with lay term and discover subject terms</a:t>
            </a:r>
          </a:p>
          <a:p>
            <a:pPr lvl="1"/>
            <a:r>
              <a:rPr lang="en-US" altLang="zh-TW" dirty="0" smtClean="0">
                <a:ea typeface="新細明體" pitchFamily="1" charset="-120"/>
              </a:rPr>
              <a:t>Make notes!</a:t>
            </a:r>
          </a:p>
        </p:txBody>
      </p:sp>
    </p:spTree>
    <p:extLst>
      <p:ext uri="{BB962C8B-B14F-4D97-AF65-F5344CB8AC3E}">
        <p14:creationId xmlns:p14="http://schemas.microsoft.com/office/powerpoint/2010/main" val="103740474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xfrm>
            <a:off x="76200" y="274638"/>
            <a:ext cx="8991600" cy="1143000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US" altLang="zh-TW" sz="3600" dirty="0" smtClean="0">
                <a:ea typeface="新細明體" pitchFamily="1" charset="-120"/>
              </a:rPr>
              <a:t>Another way to generate as many technical terms on the topic as you can! 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1371600"/>
            <a:ext cx="8686800" cy="4754563"/>
          </a:xfrm>
        </p:spPr>
        <p:txBody>
          <a:bodyPr>
            <a:normAutofit/>
          </a:bodyPr>
          <a:lstStyle/>
          <a:p>
            <a:r>
              <a:rPr lang="en-US" altLang="zh-TW" dirty="0" smtClean="0">
                <a:ea typeface="新細明體" pitchFamily="1" charset="-120"/>
              </a:rPr>
              <a:t>Explore Thesaurus Function with Technical term / subject heading identified from evaluating abstract : </a:t>
            </a:r>
          </a:p>
          <a:p>
            <a:pPr lvl="1"/>
            <a:r>
              <a:rPr lang="en-US" altLang="zh-TW" dirty="0" smtClean="0">
                <a:ea typeface="新細明體" pitchFamily="1" charset="-120"/>
              </a:rPr>
              <a:t>Instructor Term: Job Satisfaction</a:t>
            </a:r>
          </a:p>
          <a:p>
            <a:endParaRPr lang="en-US" altLang="zh-TW" dirty="0" smtClean="0">
              <a:ea typeface="新細明體" pitchFamily="1" charset="-120"/>
            </a:endParaRPr>
          </a:p>
          <a:p>
            <a:r>
              <a:rPr lang="en-US" altLang="zh-TW" dirty="0" smtClean="0">
                <a:ea typeface="新細明體" pitchFamily="1" charset="-120"/>
              </a:rPr>
              <a:t>Students Explore the Thesaurus function to get more</a:t>
            </a:r>
            <a:endParaRPr lang="en-US" altLang="zh-TW" u="sng" dirty="0" smtClean="0">
              <a:ea typeface="新細明體" pitchFamily="1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29027195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115888"/>
            <a:ext cx="8229600" cy="1143000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US" altLang="en-US" sz="4000" b="1" smtClean="0"/>
              <a:t>Go to the Thesaurus by clicking on the Thesaurus link</a:t>
            </a:r>
          </a:p>
        </p:txBody>
      </p:sp>
      <p:pic>
        <p:nvPicPr>
          <p:cNvPr id="20483" name="Content Placeholder 4" descr="slide 19 (2).png"/>
          <p:cNvPicPr>
            <a:picLocks noGrp="1" noChangeAspect="1"/>
          </p:cNvPicPr>
          <p:nvPr>
            <p:ph sz="half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97339" b="-97339"/>
          <a:stretch>
            <a:fillRect/>
          </a:stretch>
        </p:blipFill>
        <p:spPr>
          <a:xfrm>
            <a:off x="0" y="-1447800"/>
            <a:ext cx="9144000" cy="10507072"/>
          </a:xfrm>
        </p:spPr>
      </p:pic>
    </p:spTree>
    <p:extLst>
      <p:ext uri="{BB962C8B-B14F-4D97-AF65-F5344CB8AC3E}">
        <p14:creationId xmlns:p14="http://schemas.microsoft.com/office/powerpoint/2010/main" val="282440990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>
          <a:xfrm>
            <a:off x="12700" y="38100"/>
            <a:ext cx="9296400" cy="1143000"/>
          </a:xfrm>
        </p:spPr>
        <p:txBody>
          <a:bodyPr>
            <a:normAutofit/>
          </a:bodyPr>
          <a:lstStyle/>
          <a:p>
            <a:pPr eaLnBrk="1" hangingPunct="1"/>
            <a:r>
              <a:rPr lang="en-US" altLang="en-US" sz="3200" b="1" dirty="0" smtClean="0"/>
              <a:t>Screen after typing in “technical term”  in Thesaurus</a:t>
            </a:r>
          </a:p>
        </p:txBody>
      </p:sp>
      <p:sp>
        <p:nvSpPr>
          <p:cNvPr id="22531" name="Rectangle 4"/>
          <p:cNvSpPr>
            <a:spLocks noGrp="1" noChangeArrowheads="1"/>
          </p:cNvSpPr>
          <p:nvPr>
            <p:ph type="body" sz="half" idx="2"/>
          </p:nvPr>
        </p:nvSpPr>
        <p:spPr>
          <a:xfrm>
            <a:off x="76200" y="6172200"/>
            <a:ext cx="8229600" cy="685800"/>
          </a:xfrm>
        </p:spPr>
        <p:txBody>
          <a:bodyPr>
            <a:normAutofit lnSpcReduction="10000"/>
          </a:bodyPr>
          <a:lstStyle/>
          <a:p>
            <a:pPr eaLnBrk="1" hangingPunct="1">
              <a:lnSpc>
                <a:spcPct val="90000"/>
              </a:lnSpc>
            </a:pPr>
            <a:r>
              <a:rPr lang="en-US" altLang="en-US" sz="2000" dirty="0" smtClean="0"/>
              <a:t>Click on the subject headings with [+] to show more related subject terms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en-US" sz="2000" dirty="0" smtClean="0"/>
              <a:t>Note down useful subject headings</a:t>
            </a:r>
          </a:p>
        </p:txBody>
      </p:sp>
      <p:pic>
        <p:nvPicPr>
          <p:cNvPr id="22532" name="Content Placeholder 5" descr="slide 21.png"/>
          <p:cNvPicPr>
            <a:picLocks noGrp="1" noChangeAspect="1"/>
          </p:cNvPicPr>
          <p:nvPr>
            <p:ph sz="half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35339" r="-135339"/>
          <a:stretch>
            <a:fillRect/>
          </a:stretch>
        </p:blipFill>
        <p:spPr>
          <a:xfrm>
            <a:off x="-7238999" y="1219200"/>
            <a:ext cx="21640800" cy="4648200"/>
          </a:xfrm>
        </p:spPr>
      </p:pic>
    </p:spTree>
    <p:extLst>
      <p:ext uri="{BB962C8B-B14F-4D97-AF65-F5344CB8AC3E}">
        <p14:creationId xmlns:p14="http://schemas.microsoft.com/office/powerpoint/2010/main" val="295917827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>
          <a:xfrm>
            <a:off x="179388" y="188913"/>
            <a:ext cx="8713787" cy="1439862"/>
          </a:xfrm>
        </p:spPr>
        <p:txBody>
          <a:bodyPr/>
          <a:lstStyle/>
          <a:p>
            <a:pPr eaLnBrk="1" hangingPunct="1"/>
            <a:r>
              <a:rPr lang="en-US" altLang="en-US" sz="3400" b="1" smtClean="0"/>
              <a:t>Exploring the results of your search in Thesaurus to get more Technical Terms</a:t>
            </a:r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553200" y="1484313"/>
            <a:ext cx="2590800" cy="4425950"/>
          </a:xfrm>
        </p:spPr>
        <p:txBody>
          <a:bodyPr/>
          <a:lstStyle/>
          <a:p>
            <a:pPr eaLnBrk="1" hangingPunct="1"/>
            <a:r>
              <a:rPr lang="en-US" altLang="en-US" sz="2800" smtClean="0"/>
              <a:t>E.g. click on “attitude”</a:t>
            </a:r>
          </a:p>
          <a:p>
            <a:pPr eaLnBrk="1" hangingPunct="1"/>
            <a:r>
              <a:rPr lang="en-US" altLang="en-US" sz="2800" smtClean="0"/>
              <a:t>Scroll down and see “Employee attitude” and “Employer attitude”</a:t>
            </a:r>
          </a:p>
        </p:txBody>
      </p:sp>
      <p:pic>
        <p:nvPicPr>
          <p:cNvPr id="23556" name="Picture 4" descr="slide 22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1600200"/>
            <a:ext cx="6705600" cy="5124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3811472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en-US" altLang="zh-TW" sz="4000" b="1" smtClean="0">
                <a:solidFill>
                  <a:schemeClr val="tx1"/>
                </a:solidFill>
                <a:ea typeface="新細明體" pitchFamily="1" charset="-120"/>
              </a:rPr>
              <a:t>Other ways of identifying Useful Technical Terms/Subject Headings with Thesaurus</a:t>
            </a:r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4924425"/>
          </a:xfrm>
        </p:spPr>
        <p:txBody>
          <a:bodyPr/>
          <a:lstStyle/>
          <a:p>
            <a:pPr eaLnBrk="1" hangingPunct="1"/>
            <a:r>
              <a:rPr lang="en-US" altLang="zh-TW" sz="2800" dirty="0" smtClean="0">
                <a:ea typeface="新細明體" pitchFamily="1" charset="-120"/>
              </a:rPr>
              <a:t>Use alternative “display options" to display results in a different way</a:t>
            </a:r>
          </a:p>
          <a:p>
            <a:pPr lvl="1"/>
            <a:r>
              <a:rPr lang="en-US" altLang="zh-TW" sz="2400" dirty="0">
                <a:ea typeface="新細明體" pitchFamily="1" charset="-120"/>
              </a:rPr>
              <a:t>Choosing “Begins With” display </a:t>
            </a:r>
            <a:r>
              <a:rPr lang="en-US" altLang="zh-TW" sz="2400" dirty="0" smtClean="0">
                <a:ea typeface="新細明體" pitchFamily="1" charset="-120"/>
              </a:rPr>
              <a:t>option </a:t>
            </a:r>
            <a:r>
              <a:rPr lang="en-US" altLang="zh-TW" sz="2000" dirty="0" smtClean="0">
                <a:ea typeface="新細明體" pitchFamily="1" charset="-120"/>
              </a:rPr>
              <a:t>gives </a:t>
            </a:r>
            <a:r>
              <a:rPr lang="en-US" altLang="zh-TW" sz="2000" dirty="0">
                <a:ea typeface="新細明體" pitchFamily="1" charset="-120"/>
              </a:rPr>
              <a:t>us related subject headings organized alphabetically</a:t>
            </a:r>
          </a:p>
          <a:p>
            <a:pPr lvl="1" eaLnBrk="1" hangingPunct="1"/>
            <a:r>
              <a:rPr lang="en-US" altLang="zh-TW" sz="2400" dirty="0" smtClean="0">
                <a:ea typeface="新細明體" pitchFamily="1" charset="-120"/>
              </a:rPr>
              <a:t>Choosing “Contains” displays any subject headings which contain the search words</a:t>
            </a:r>
          </a:p>
        </p:txBody>
      </p:sp>
    </p:spTree>
    <p:extLst>
      <p:ext uri="{BB962C8B-B14F-4D97-AF65-F5344CB8AC3E}">
        <p14:creationId xmlns:p14="http://schemas.microsoft.com/office/powerpoint/2010/main" val="129450085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304800"/>
            <a:ext cx="9220200" cy="1143000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US" altLang="zh-TW" sz="3600" b="1" dirty="0" smtClean="0">
                <a:ea typeface="新細明體" pitchFamily="1" charset="-120"/>
              </a:rPr>
              <a:t>Final list of multiple technical terms to use in database 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1371600"/>
            <a:ext cx="8686800" cy="4754563"/>
          </a:xfrm>
        </p:spPr>
        <p:txBody>
          <a:bodyPr>
            <a:normAutofit/>
          </a:bodyPr>
          <a:lstStyle/>
          <a:p>
            <a:r>
              <a:rPr lang="en-US" altLang="zh-TW" dirty="0" smtClean="0">
                <a:ea typeface="新細明體" pitchFamily="1" charset="-120"/>
              </a:rPr>
              <a:t>Instructor’s topic “Happiness on the job”</a:t>
            </a:r>
          </a:p>
          <a:p>
            <a:pPr lvl="1"/>
            <a:r>
              <a:rPr lang="en-US" altLang="zh-TW" i="1" dirty="0" smtClean="0">
                <a:ea typeface="新細明體" pitchFamily="1" charset="-120"/>
              </a:rPr>
              <a:t>Job Satisfaction</a:t>
            </a:r>
          </a:p>
          <a:p>
            <a:pPr lvl="1"/>
            <a:r>
              <a:rPr lang="en-US" altLang="zh-TW" dirty="0" smtClean="0">
                <a:ea typeface="新細明體" pitchFamily="1" charset="-120"/>
              </a:rPr>
              <a:t>Employee happiness</a:t>
            </a:r>
          </a:p>
          <a:p>
            <a:pPr lvl="1"/>
            <a:r>
              <a:rPr lang="en-US" altLang="zh-TW" dirty="0" smtClean="0">
                <a:ea typeface="新細明體" pitchFamily="1" charset="-120"/>
              </a:rPr>
              <a:t>Employee satisfaction</a:t>
            </a:r>
          </a:p>
          <a:p>
            <a:pPr lvl="1"/>
            <a:r>
              <a:rPr lang="en-US" altLang="zh-TW" dirty="0" smtClean="0">
                <a:ea typeface="新細明體" pitchFamily="1" charset="-120"/>
              </a:rPr>
              <a:t>Employee well-being</a:t>
            </a:r>
          </a:p>
          <a:p>
            <a:pPr lvl="1"/>
            <a:r>
              <a:rPr lang="en-US" altLang="zh-TW" dirty="0" smtClean="0">
                <a:ea typeface="新細明體" pitchFamily="1" charset="-120"/>
              </a:rPr>
              <a:t>Attitudes of employees</a:t>
            </a:r>
          </a:p>
        </p:txBody>
      </p:sp>
    </p:spTree>
    <p:extLst>
      <p:ext uri="{BB962C8B-B14F-4D97-AF65-F5344CB8AC3E}">
        <p14:creationId xmlns:p14="http://schemas.microsoft.com/office/powerpoint/2010/main" val="409241665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>
          <a:xfrm>
            <a:off x="323850" y="274638"/>
            <a:ext cx="8569325" cy="1143000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US" altLang="en-US" sz="4000" b="1" dirty="0" smtClean="0"/>
              <a:t>Students Practice using Thesaurus &amp; Generate as many subject terms you can </a:t>
            </a:r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altLang="en-US" b="1" dirty="0" smtClean="0"/>
          </a:p>
          <a:p>
            <a:pPr eaLnBrk="1" hangingPunct="1"/>
            <a:r>
              <a:rPr lang="en-US" altLang="en-US" dirty="0" smtClean="0"/>
              <a:t>Use the thesaurus to identify useful subject headings for your topic</a:t>
            </a:r>
          </a:p>
          <a:p>
            <a:pPr eaLnBrk="1" hangingPunct="1"/>
            <a:r>
              <a:rPr lang="en-US" altLang="en-US" dirty="0" smtClean="0"/>
              <a:t>Familiarize yourself with the thesaurus option</a:t>
            </a:r>
          </a:p>
          <a:p>
            <a:pPr lvl="1" eaLnBrk="1" hangingPunct="1"/>
            <a:r>
              <a:rPr lang="en-US" altLang="en-US" dirty="0" smtClean="0"/>
              <a:t>EXPLORE!!!</a:t>
            </a:r>
          </a:p>
          <a:p>
            <a:r>
              <a:rPr lang="en-US" altLang="en-US" dirty="0" smtClean="0"/>
              <a:t>Generate as many subject terms as you can!</a:t>
            </a:r>
          </a:p>
        </p:txBody>
      </p:sp>
    </p:spTree>
    <p:extLst>
      <p:ext uri="{BB962C8B-B14F-4D97-AF65-F5344CB8AC3E}">
        <p14:creationId xmlns:p14="http://schemas.microsoft.com/office/powerpoint/2010/main" val="22572435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Examine “literature reviews” or Meta-analyses for potential Hypotheses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524001"/>
            <a:ext cx="8534400" cy="1828800"/>
          </a:xfrm>
        </p:spPr>
        <p:txBody>
          <a:bodyPr>
            <a:normAutofit/>
          </a:bodyPr>
          <a:lstStyle/>
          <a:p>
            <a:r>
              <a:rPr lang="en-US" dirty="0" smtClean="0"/>
              <a:t>Generate a set  of possible dependent variables</a:t>
            </a:r>
          </a:p>
          <a:p>
            <a:pPr lvl="1"/>
            <a:r>
              <a:rPr lang="en-US" dirty="0" smtClean="0"/>
              <a:t>E.g., Instructor topic: job satisfaction</a:t>
            </a:r>
          </a:p>
          <a:p>
            <a:pPr lvl="1"/>
            <a:r>
              <a:rPr lang="en-US" dirty="0" smtClean="0"/>
              <a:t>Instructor Hypotheses with subject terms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06506357"/>
              </p:ext>
            </p:extLst>
          </p:nvPr>
        </p:nvGraphicFramePr>
        <p:xfrm>
          <a:off x="228600" y="3352800"/>
          <a:ext cx="8686800" cy="322142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48090"/>
                <a:gridCol w="4438710"/>
              </a:tblGrid>
              <a:tr h="386781">
                <a:tc>
                  <a:txBody>
                    <a:bodyPr/>
                    <a:lstStyle/>
                    <a:p>
                      <a:r>
                        <a:rPr lang="en-US" dirty="0" smtClean="0"/>
                        <a:t>Hypotheses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Search Terms</a:t>
                      </a:r>
                      <a:endParaRPr lang="en-US" dirty="0"/>
                    </a:p>
                  </a:txBody>
                  <a:tcPr/>
                </a:tc>
              </a:tr>
              <a:tr h="2417379">
                <a:tc>
                  <a:txBody>
                    <a:bodyPr/>
                    <a:lstStyle/>
                    <a:p>
                      <a:pPr marL="0" lvl="0" indent="-114300">
                        <a:buFont typeface="+mj-lt"/>
                        <a:buNone/>
                      </a:pPr>
                      <a:r>
                        <a:rPr lang="en-US" dirty="0" smtClean="0"/>
                        <a:t>People who are more satisfied are more productive</a:t>
                      </a:r>
                    </a:p>
                    <a:p>
                      <a:pPr marL="0" lvl="0" indent="-114300">
                        <a:buFont typeface="+mj-lt"/>
                        <a:buNone/>
                      </a:pPr>
                      <a:endParaRPr lang="en-US" dirty="0" smtClean="0"/>
                    </a:p>
                    <a:p>
                      <a:pPr marL="0" lvl="0" indent="-114300">
                        <a:buFont typeface="+mj-lt"/>
                        <a:buNone/>
                      </a:pPr>
                      <a:r>
                        <a:rPr lang="en-US" dirty="0" smtClean="0"/>
                        <a:t>People who are more satisfied with their jobs set higher goals for performance </a:t>
                      </a:r>
                    </a:p>
                    <a:p>
                      <a:pPr marL="0" lvl="0" indent="-114300">
                        <a:buFont typeface="+mj-lt"/>
                        <a:buNone/>
                      </a:pPr>
                      <a:endParaRPr lang="en-US" dirty="0" smtClean="0"/>
                    </a:p>
                    <a:p>
                      <a:pPr marL="0" lvl="0" indent="-114300">
                        <a:buFont typeface="+mj-lt"/>
                        <a:buNone/>
                      </a:pPr>
                      <a:r>
                        <a:rPr lang="en-US" dirty="0" smtClean="0"/>
                        <a:t>People who are more satisfied with their jobs are more helpful to others in the company</a:t>
                      </a:r>
                    </a:p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/>
                      <a:r>
                        <a:rPr lang="en-US" dirty="0" smtClean="0"/>
                        <a:t>Job satisfaction and performance or productivity</a:t>
                      </a:r>
                    </a:p>
                    <a:p>
                      <a:pPr lvl="0"/>
                      <a:endParaRPr lang="en-US" dirty="0" smtClean="0"/>
                    </a:p>
                    <a:p>
                      <a:pPr lvl="0"/>
                      <a:r>
                        <a:rPr lang="en-US" dirty="0" smtClean="0"/>
                        <a:t>Job satisfaction and goal difficulty</a:t>
                      </a:r>
                    </a:p>
                    <a:p>
                      <a:pPr lvl="0"/>
                      <a:endParaRPr lang="en-US" dirty="0" smtClean="0"/>
                    </a:p>
                    <a:p>
                      <a:pPr lvl="0"/>
                      <a:endParaRPr lang="en-US" dirty="0" smtClean="0"/>
                    </a:p>
                    <a:p>
                      <a:pPr lvl="0"/>
                      <a:r>
                        <a:rPr lang="en-US" dirty="0" smtClean="0"/>
                        <a:t>Job satisfaction and organizational citizenship</a:t>
                      </a:r>
                    </a:p>
                    <a:p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3670262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52400"/>
            <a:ext cx="8229600" cy="1143000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US" altLang="en-US" dirty="0" smtClean="0"/>
              <a:t>Why search for literature reviews or meta analyses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1295400"/>
            <a:ext cx="8991600" cy="5562600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US" altLang="en-US" sz="4000" dirty="0" smtClean="0"/>
              <a:t>Recall….</a:t>
            </a:r>
          </a:p>
          <a:p>
            <a:pPr lvl="1">
              <a:lnSpc>
                <a:spcPct val="90000"/>
              </a:lnSpc>
            </a:pPr>
            <a:r>
              <a:rPr lang="en-US" altLang="en-US" sz="4000" dirty="0" smtClean="0"/>
              <a:t>Theoretical literature reviews</a:t>
            </a:r>
          </a:p>
          <a:p>
            <a:pPr marL="1866900" lvl="3" indent="-609600">
              <a:lnSpc>
                <a:spcPct val="90000"/>
              </a:lnSpc>
            </a:pPr>
            <a:r>
              <a:rPr lang="en-US" altLang="en-US" sz="4000" dirty="0" smtClean="0"/>
              <a:t>theoretical explanations</a:t>
            </a:r>
          </a:p>
          <a:p>
            <a:pPr marL="1009650" lvl="1" indent="-609600">
              <a:lnSpc>
                <a:spcPct val="90000"/>
              </a:lnSpc>
            </a:pPr>
            <a:r>
              <a:rPr lang="en-US" altLang="en-US" sz="4000" dirty="0" smtClean="0"/>
              <a:t>Articles with Meta-analyses</a:t>
            </a:r>
          </a:p>
          <a:p>
            <a:pPr marL="1866900" lvl="3" indent="-609600">
              <a:lnSpc>
                <a:spcPct val="90000"/>
              </a:lnSpc>
            </a:pPr>
            <a:r>
              <a:rPr lang="en-US" altLang="en-US" sz="4000" dirty="0" smtClean="0"/>
              <a:t>empirical studies</a:t>
            </a:r>
          </a:p>
        </p:txBody>
      </p:sp>
    </p:spTree>
    <p:extLst>
      <p:ext uri="{BB962C8B-B14F-4D97-AF65-F5344CB8AC3E}">
        <p14:creationId xmlns:p14="http://schemas.microsoft.com/office/powerpoint/2010/main" val="151301591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Grp="1" noChangeArrowheads="1"/>
          </p:cNvSpPr>
          <p:nvPr>
            <p:ph type="title"/>
          </p:nvPr>
        </p:nvSpPr>
        <p:spPr>
          <a:xfrm>
            <a:off x="-152400" y="76200"/>
            <a:ext cx="9525000" cy="1173162"/>
          </a:xfrm>
        </p:spPr>
        <p:txBody>
          <a:bodyPr>
            <a:normAutofit/>
          </a:bodyPr>
          <a:lstStyle/>
          <a:p>
            <a:pPr eaLnBrk="1" hangingPunct="1"/>
            <a:r>
              <a:rPr lang="en-US" altLang="en-US" sz="2800" b="1" dirty="0" smtClean="0"/>
              <a:t>How to find Literature Reviews or Meta-analyses on topic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00" y="977900"/>
            <a:ext cx="8763000" cy="5867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Left Arrow 1"/>
          <p:cNvSpPr/>
          <p:nvPr/>
        </p:nvSpPr>
        <p:spPr>
          <a:xfrm>
            <a:off x="5029200" y="6019800"/>
            <a:ext cx="838200" cy="22860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ight Arrow 2"/>
          <p:cNvSpPr/>
          <p:nvPr/>
        </p:nvSpPr>
        <p:spPr>
          <a:xfrm>
            <a:off x="914400" y="1579372"/>
            <a:ext cx="953008" cy="25501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381000" y="220980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108713" y="1834388"/>
            <a:ext cx="1676399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Use exact subject term generated from database in Advanced Search window</a:t>
            </a:r>
            <a:endParaRPr 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5943600" y="5105400"/>
            <a:ext cx="181609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Scroll down &amp; select appropriate methodology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44214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1028700"/>
            <a:ext cx="8737601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2"/>
          <p:cNvSpPr>
            <a:spLocks noGrp="1" noChangeArrowheads="1"/>
          </p:cNvSpPr>
          <p:nvPr>
            <p:ph type="title"/>
          </p:nvPr>
        </p:nvSpPr>
        <p:spPr>
          <a:xfrm>
            <a:off x="-88900" y="152400"/>
            <a:ext cx="9372600" cy="838200"/>
          </a:xfrm>
        </p:spPr>
        <p:txBody>
          <a:bodyPr>
            <a:noAutofit/>
          </a:bodyPr>
          <a:lstStyle/>
          <a:p>
            <a:pPr eaLnBrk="1" hangingPunct="1"/>
            <a:r>
              <a:rPr lang="en-US" altLang="en-US" sz="3000" b="1" dirty="0" smtClean="0"/>
              <a:t>Check if search engine is applying the limits you specified</a:t>
            </a:r>
          </a:p>
        </p:txBody>
      </p:sp>
      <p:sp>
        <p:nvSpPr>
          <p:cNvPr id="6" name="Down Arrow 5"/>
          <p:cNvSpPr/>
          <p:nvPr/>
        </p:nvSpPr>
        <p:spPr>
          <a:xfrm flipH="1">
            <a:off x="4165600" y="2438400"/>
            <a:ext cx="190500" cy="76200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4356100" y="2265402"/>
            <a:ext cx="16763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Limits applied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753580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>
          <a:xfrm>
            <a:off x="323850" y="274638"/>
            <a:ext cx="8569325" cy="2163762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US" altLang="en-US" sz="4000" b="1" dirty="0" smtClean="0"/>
              <a:t>Students individually generate as many hypotheses as you can after verifying data exists on that </a:t>
            </a:r>
            <a:r>
              <a:rPr lang="en-US" altLang="en-US" sz="4000" b="1" dirty="0" smtClean="0"/>
              <a:t>hypothesis</a:t>
            </a:r>
            <a:br>
              <a:rPr lang="en-US" altLang="en-US" sz="4000" b="1" dirty="0" smtClean="0"/>
            </a:br>
            <a:r>
              <a:rPr lang="en-US" altLang="en-US" sz="4000" b="1" dirty="0" smtClean="0"/>
              <a:t>and then go to tutorial rooms!</a:t>
            </a:r>
            <a:r>
              <a:rPr lang="en-US" altLang="en-US" sz="4000" b="1" dirty="0" smtClean="0"/>
              <a:t> </a:t>
            </a:r>
            <a:endParaRPr lang="en-US" altLang="en-US" sz="4000" b="1" dirty="0" smtClean="0"/>
          </a:p>
        </p:txBody>
      </p:sp>
    </p:spTree>
    <p:extLst>
      <p:ext uri="{BB962C8B-B14F-4D97-AF65-F5344CB8AC3E}">
        <p14:creationId xmlns:p14="http://schemas.microsoft.com/office/powerpoint/2010/main" val="36719851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152</TotalTime>
  <Words>741</Words>
  <Application>Microsoft Office PowerPoint</Application>
  <PresentationFormat>On-screen Show (4:3)</PresentationFormat>
  <Paragraphs>116</Paragraphs>
  <Slides>22</Slides>
  <Notes>17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3" baseType="lpstr">
      <vt:lpstr>Office Theme</vt:lpstr>
      <vt:lpstr>PowerPoint Presentation</vt:lpstr>
      <vt:lpstr>How to generate plausible hypotheses in your topic area with Psycinfo </vt:lpstr>
      <vt:lpstr>Learning to Use Psycinfo</vt:lpstr>
      <vt:lpstr>How you will learn psycinfo today</vt:lpstr>
      <vt:lpstr>1. Generate as many terms for topic as you can! </vt:lpstr>
      <vt:lpstr>Generate topic terms with PsycInfo Login to psycinfo</vt:lpstr>
      <vt:lpstr>PowerPoint Presentation</vt:lpstr>
      <vt:lpstr>Examine an abstract from first search with lay term to identify technical subject terms</vt:lpstr>
      <vt:lpstr>PowerPoint Presentation</vt:lpstr>
      <vt:lpstr>Students do a preliminary search! </vt:lpstr>
      <vt:lpstr>Another way to generate as many technical terms on the topic as you can! </vt:lpstr>
      <vt:lpstr>Go to the Thesaurus by clicking on the Thesaurus link</vt:lpstr>
      <vt:lpstr>Screen after typing in “technical term”  in Thesaurus</vt:lpstr>
      <vt:lpstr>Exploring the results of your search in Thesaurus to get more Technical Terms</vt:lpstr>
      <vt:lpstr>Other ways of identifying Useful Technical Terms/Subject Headings with Thesaurus</vt:lpstr>
      <vt:lpstr>Final list of multiple technical terms to use in database </vt:lpstr>
      <vt:lpstr>Students Practice using Thesaurus &amp; Generate as many subject terms you can </vt:lpstr>
      <vt:lpstr>Examine “literature reviews” or Meta-analyses for potential Hypotheses</vt:lpstr>
      <vt:lpstr>Why search for literature reviews or meta analyses</vt:lpstr>
      <vt:lpstr>How to find Literature Reviews or Meta-analyses on topic</vt:lpstr>
      <vt:lpstr>Check if search engine is applying the limits you specified</vt:lpstr>
      <vt:lpstr>Students individually generate as many hypotheses as you can after verifying data exists on that hypothesis and then go to tutorial rooms!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Phani Radhakrishnan</dc:creator>
  <cp:lastModifiedBy>Phani Radhakrishnan</cp:lastModifiedBy>
  <cp:revision>19</cp:revision>
  <dcterms:created xsi:type="dcterms:W3CDTF">2014-05-21T11:27:29Z</dcterms:created>
  <dcterms:modified xsi:type="dcterms:W3CDTF">2014-05-21T17:59:13Z</dcterms:modified>
</cp:coreProperties>
</file>