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61" r:id="rId1"/>
  </p:sldMasterIdLst>
  <p:notesMasterIdLst>
    <p:notesMasterId r:id="rId12"/>
  </p:notesMasterIdLst>
  <p:handoutMasterIdLst>
    <p:handoutMasterId r:id="rId13"/>
  </p:handoutMasterIdLst>
  <p:sldIdLst>
    <p:sldId id="265" r:id="rId2"/>
    <p:sldId id="256" r:id="rId3"/>
    <p:sldId id="257" r:id="rId4"/>
    <p:sldId id="258" r:id="rId5"/>
    <p:sldId id="259" r:id="rId6"/>
    <p:sldId id="260" r:id="rId7"/>
    <p:sldId id="261" r:id="rId8"/>
    <p:sldId id="262" r:id="rId9"/>
    <p:sldId id="263" r:id="rId10"/>
    <p:sldId id="264" r:id="rId11"/>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charset="-128"/>
        <a:cs typeface="+mn-cs"/>
      </a:defRPr>
    </a:lvl5pPr>
    <a:lvl6pPr marL="2286000" algn="l" defTabSz="914400" rtl="0" eaLnBrk="1" latinLnBrk="0" hangingPunct="1">
      <a:defRPr sz="2400" kern="1200">
        <a:solidFill>
          <a:schemeClr val="tx1"/>
        </a:solidFill>
        <a:latin typeface="Arial" charset="0"/>
        <a:ea typeface="ＭＳ Ｐゴシック" charset="-128"/>
        <a:cs typeface="+mn-cs"/>
      </a:defRPr>
    </a:lvl6pPr>
    <a:lvl7pPr marL="2743200" algn="l" defTabSz="914400" rtl="0" eaLnBrk="1" latinLnBrk="0" hangingPunct="1">
      <a:defRPr sz="2400" kern="1200">
        <a:solidFill>
          <a:schemeClr val="tx1"/>
        </a:solidFill>
        <a:latin typeface="Arial" charset="0"/>
        <a:ea typeface="ＭＳ Ｐゴシック" charset="-128"/>
        <a:cs typeface="+mn-cs"/>
      </a:defRPr>
    </a:lvl7pPr>
    <a:lvl8pPr marL="3200400" algn="l" defTabSz="914400" rtl="0" eaLnBrk="1" latinLnBrk="0" hangingPunct="1">
      <a:defRPr sz="2400" kern="1200">
        <a:solidFill>
          <a:schemeClr val="tx1"/>
        </a:solidFill>
        <a:latin typeface="Arial" charset="0"/>
        <a:ea typeface="ＭＳ Ｐゴシック" charset="-128"/>
        <a:cs typeface="+mn-cs"/>
      </a:defRPr>
    </a:lvl8pPr>
    <a:lvl9pPr marL="3657600" algn="l" defTabSz="914400" rtl="0" eaLnBrk="1" latinLnBrk="0" hangingPunct="1">
      <a:defRPr sz="2400" kern="1200">
        <a:solidFill>
          <a:schemeClr val="tx1"/>
        </a:solidFill>
        <a:latin typeface="Arial"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200" autoAdjust="0"/>
  </p:normalViewPr>
  <p:slideViewPr>
    <p:cSldViewPr>
      <p:cViewPr varScale="1">
        <p:scale>
          <a:sx n="36" d="100"/>
          <a:sy n="36" d="100"/>
        </p:scale>
        <p:origin x="-13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dirty="0">
                <a:cs typeface="ＭＳ Ｐゴシック" charset="-128"/>
              </a:defRPr>
            </a:lvl1pPr>
          </a:lstStyle>
          <a:p>
            <a:pPr>
              <a:defRPr/>
            </a:pPr>
            <a:endParaRPr lang="en-US"/>
          </a:p>
        </p:txBody>
      </p:sp>
      <p:sp>
        <p:nvSpPr>
          <p:cNvPr id="1433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dirty="0">
                <a:cs typeface="ＭＳ Ｐゴシック" charset="-128"/>
              </a:defRPr>
            </a:lvl1pPr>
          </a:lstStyle>
          <a:p>
            <a:pPr>
              <a:defRPr/>
            </a:pPr>
            <a:endParaRPr lang="en-US"/>
          </a:p>
        </p:txBody>
      </p:sp>
      <p:sp>
        <p:nvSpPr>
          <p:cNvPr id="1434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dirty="0">
                <a:cs typeface="ＭＳ Ｐゴシック" charset="-128"/>
              </a:defRPr>
            </a:lvl1pPr>
          </a:lstStyle>
          <a:p>
            <a:pPr>
              <a:defRPr/>
            </a:pPr>
            <a:endParaRPr lang="en-US"/>
          </a:p>
        </p:txBody>
      </p:sp>
      <p:sp>
        <p:nvSpPr>
          <p:cNvPr id="1434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vl1pPr>
          </a:lstStyle>
          <a:p>
            <a:fld id="{A231EECD-20EC-4220-8676-97E3A85861C0}" type="slidenum">
              <a:rPr lang="en-US"/>
              <a:pPr/>
              <a:t>‹#›</a:t>
            </a:fld>
            <a:endParaRPr 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dirty="0">
                <a:cs typeface="ＭＳ Ｐゴシック" charset="-128"/>
              </a:defRPr>
            </a:lvl1pPr>
          </a:lstStyle>
          <a:p>
            <a:pPr>
              <a:defRPr/>
            </a:pPr>
            <a:endParaRPr lang="en-US"/>
          </a:p>
        </p:txBody>
      </p:sp>
      <p:sp>
        <p:nvSpPr>
          <p:cNvPr id="7171" name="Rectangle 3"/>
          <p:cNvSpPr>
            <a:spLocks noGrp="1" noChangeArrowheads="1"/>
          </p:cNvSpPr>
          <p:nvPr>
            <p:ph type="dt"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dirty="0">
                <a:cs typeface="ＭＳ Ｐゴシック" charset="-128"/>
              </a:defRPr>
            </a:lvl1pPr>
          </a:lstStyle>
          <a:p>
            <a:pPr>
              <a:defRPr/>
            </a:pPr>
            <a:endParaRPr lang="en-US"/>
          </a:p>
        </p:txBody>
      </p:sp>
      <p:sp>
        <p:nvSpPr>
          <p:cNvPr id="143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17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dirty="0">
                <a:cs typeface="ＭＳ Ｐゴシック" charset="-128"/>
              </a:defRPr>
            </a:lvl1pPr>
          </a:lstStyle>
          <a:p>
            <a:pPr>
              <a:defRPr/>
            </a:pPr>
            <a:endParaRPr lang="en-US"/>
          </a:p>
        </p:txBody>
      </p:sp>
      <p:sp>
        <p:nvSpPr>
          <p:cNvPr id="717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vl1pPr>
          </a:lstStyle>
          <a:p>
            <a:fld id="{523AED3E-DEA8-467E-9AFB-3F3AE2AEC779}" type="slidenum">
              <a:rPr lang="en-US"/>
              <a:pPr/>
              <a:t>‹#›</a:t>
            </a:fld>
            <a:endParaRPr lang="en-US"/>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pitchFamily="-112" charset="0"/>
        <a:ea typeface="ＭＳ Ｐゴシック" pitchFamily="-112" charset="-128"/>
        <a:cs typeface="ＭＳ Ｐゴシック" pitchFamily="-112" charset="-128"/>
      </a:defRPr>
    </a:lvl1pPr>
    <a:lvl2pPr marL="457200" algn="l" rtl="0" eaLnBrk="0" fontAlgn="base" hangingPunct="0">
      <a:spcBef>
        <a:spcPct val="30000"/>
      </a:spcBef>
      <a:spcAft>
        <a:spcPct val="0"/>
      </a:spcAft>
      <a:defRPr sz="1200" kern="1200">
        <a:solidFill>
          <a:schemeClr val="tx1"/>
        </a:solidFill>
        <a:latin typeface="Arial" pitchFamily="-112" charset="0"/>
        <a:ea typeface="ＭＳ Ｐゴシック" pitchFamily="-112" charset="-128"/>
        <a:cs typeface="+mn-cs"/>
      </a:defRPr>
    </a:lvl2pPr>
    <a:lvl3pPr marL="914400" algn="l" rtl="0" eaLnBrk="0" fontAlgn="base" hangingPunct="0">
      <a:spcBef>
        <a:spcPct val="30000"/>
      </a:spcBef>
      <a:spcAft>
        <a:spcPct val="0"/>
      </a:spcAft>
      <a:defRPr sz="1200" kern="1200">
        <a:solidFill>
          <a:schemeClr val="tx1"/>
        </a:solidFill>
        <a:latin typeface="Arial" pitchFamily="-112" charset="0"/>
        <a:ea typeface="ＭＳ Ｐゴシック" pitchFamily="-112" charset="-128"/>
        <a:cs typeface="+mn-cs"/>
      </a:defRPr>
    </a:lvl3pPr>
    <a:lvl4pPr marL="1371600" algn="l" rtl="0" eaLnBrk="0" fontAlgn="base" hangingPunct="0">
      <a:spcBef>
        <a:spcPct val="30000"/>
      </a:spcBef>
      <a:spcAft>
        <a:spcPct val="0"/>
      </a:spcAft>
      <a:defRPr sz="1200" kern="1200">
        <a:solidFill>
          <a:schemeClr val="tx1"/>
        </a:solidFill>
        <a:latin typeface="Arial" pitchFamily="-112" charset="0"/>
        <a:ea typeface="ＭＳ Ｐゴシック" pitchFamily="-112" charset="-128"/>
        <a:cs typeface="+mn-cs"/>
      </a:defRPr>
    </a:lvl4pPr>
    <a:lvl5pPr marL="1828800" algn="l" rtl="0" eaLnBrk="0" fontAlgn="base" hangingPunct="0">
      <a:spcBef>
        <a:spcPct val="30000"/>
      </a:spcBef>
      <a:spcAft>
        <a:spcPct val="0"/>
      </a:spcAft>
      <a:defRPr sz="1200" kern="1200">
        <a:solidFill>
          <a:schemeClr val="tx1"/>
        </a:solidFill>
        <a:latin typeface="Arial" pitchFamily="-112" charset="0"/>
        <a:ea typeface="ＭＳ Ｐゴシック" pitchFamily="-112"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sz="1200" kern="1200" dirty="0" smtClean="0">
                <a:solidFill>
                  <a:schemeClr val="tx1"/>
                </a:solidFill>
                <a:latin typeface="Arial" pitchFamily="-112" charset="0"/>
                <a:ea typeface="ＭＳ Ｐゴシック" pitchFamily="-112" charset="-128"/>
                <a:cs typeface="ＭＳ Ｐゴシック" pitchFamily="-112" charset="-128"/>
              </a:rPr>
              <a:t>Introduction.  </a:t>
            </a:r>
            <a:r>
              <a:rPr lang="en-US" sz="1200" b="1" kern="1200" dirty="0" smtClean="0">
                <a:solidFill>
                  <a:schemeClr val="tx1"/>
                </a:solidFill>
                <a:latin typeface="Arial" pitchFamily="-112" charset="0"/>
                <a:ea typeface="ＭＳ Ｐゴシック" pitchFamily="-112" charset="-128"/>
                <a:cs typeface="ＭＳ Ｐゴシック" pitchFamily="-112" charset="-128"/>
              </a:rPr>
              <a:t>(slide 1)</a:t>
            </a:r>
            <a:endParaRPr lang="en-US" sz="1100" kern="1200" dirty="0" smtClean="0">
              <a:solidFill>
                <a:schemeClr val="tx1"/>
              </a:solidFill>
              <a:latin typeface="Arial" pitchFamily="-112" charset="0"/>
              <a:ea typeface="ＭＳ Ｐゴシック" pitchFamily="-112" charset="-128"/>
              <a:cs typeface="ＭＳ Ｐゴシック" pitchFamily="-112" charset="-128"/>
            </a:endParaRPr>
          </a:p>
          <a:p>
            <a:pPr lvl="1"/>
            <a:r>
              <a:rPr lang="en-US" sz="1200" kern="1200" dirty="0" smtClean="0">
                <a:solidFill>
                  <a:schemeClr val="tx1"/>
                </a:solidFill>
                <a:latin typeface="Arial" pitchFamily="-112" charset="0"/>
                <a:ea typeface="ＭＳ Ｐゴシック" pitchFamily="-112" charset="-128"/>
                <a:cs typeface="+mn-cs"/>
              </a:rPr>
              <a:t>The article that was assigned for today, Ian </a:t>
            </a:r>
            <a:r>
              <a:rPr lang="en-US" sz="1200" kern="1200" dirty="0" err="1" smtClean="0">
                <a:solidFill>
                  <a:schemeClr val="tx1"/>
                </a:solidFill>
                <a:latin typeface="Arial" pitchFamily="-112" charset="0"/>
                <a:ea typeface="ＭＳ Ｐゴシック" pitchFamily="-112" charset="-128"/>
                <a:cs typeface="+mn-cs"/>
              </a:rPr>
              <a:t>Bremmer’s</a:t>
            </a:r>
            <a:r>
              <a:rPr lang="en-US" sz="1200" kern="1200" dirty="0" smtClean="0">
                <a:solidFill>
                  <a:schemeClr val="tx1"/>
                </a:solidFill>
                <a:latin typeface="Arial" pitchFamily="-112" charset="0"/>
                <a:ea typeface="ＭＳ Ｐゴシック" pitchFamily="-112" charset="-128"/>
                <a:cs typeface="+mn-cs"/>
              </a:rPr>
              <a:t>, “Managing Risk in an Unstable World”, focuses on the threats to stability that may be found in emerging economies.</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This is a natural follow-up to the discussion of BOP markets that we had in the last lecture.</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I want to go beyond the idea of political risk, although it is important, to consider some of the other differences that managers might face companies when they operate in countries which do not have a high level of economic development.</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Of course, in many of these countries the political system itself has a large impact on businesses both domestic and foreign, but we had much of that discussion earlier so we will leave it aside for today.</a:t>
            </a:r>
            <a:endParaRPr lang="en-US" sz="1100" kern="1200" dirty="0" smtClean="0">
              <a:solidFill>
                <a:schemeClr val="tx1"/>
              </a:solidFill>
              <a:latin typeface="Arial" pitchFamily="-112" charset="0"/>
              <a:ea typeface="ＭＳ Ｐゴシック" pitchFamily="-112" charset="-128"/>
              <a:cs typeface="+mn-cs"/>
            </a:endParaRPr>
          </a:p>
          <a:p>
            <a:endParaRPr lang="en-US" dirty="0"/>
          </a:p>
        </p:txBody>
      </p:sp>
      <p:sp>
        <p:nvSpPr>
          <p:cNvPr id="4" name="Slide Number Placeholder 3"/>
          <p:cNvSpPr>
            <a:spLocks noGrp="1"/>
          </p:cNvSpPr>
          <p:nvPr>
            <p:ph type="sldNum" sz="quarter" idx="10"/>
          </p:nvPr>
        </p:nvSpPr>
        <p:spPr/>
        <p:txBody>
          <a:bodyPr/>
          <a:lstStyle/>
          <a:p>
            <a:fld id="{523AED3E-DEA8-467E-9AFB-3F3AE2AEC779}"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sz="1200" kern="1200" dirty="0" smtClean="0">
                <a:solidFill>
                  <a:schemeClr val="tx1"/>
                </a:solidFill>
                <a:latin typeface="Arial" pitchFamily="-112" charset="0"/>
                <a:ea typeface="ＭＳ Ｐゴシック" pitchFamily="-112" charset="-128"/>
                <a:cs typeface="ＭＳ Ｐゴシック" pitchFamily="-112" charset="-128"/>
              </a:rPr>
              <a:t>Political Risk.</a:t>
            </a:r>
            <a:endParaRPr lang="en-US" sz="1100" kern="1200" dirty="0" smtClean="0">
              <a:solidFill>
                <a:schemeClr val="tx1"/>
              </a:solidFill>
              <a:latin typeface="Arial" pitchFamily="-112" charset="0"/>
              <a:ea typeface="ＭＳ Ｐゴシック" pitchFamily="-112" charset="-128"/>
              <a:cs typeface="ＭＳ Ｐゴシック" pitchFamily="-112" charset="-128"/>
            </a:endParaRPr>
          </a:p>
          <a:p>
            <a:pPr lvl="1"/>
            <a:r>
              <a:rPr lang="en-US" sz="1200" kern="1200" dirty="0" smtClean="0">
                <a:solidFill>
                  <a:schemeClr val="tx1"/>
                </a:solidFill>
                <a:latin typeface="Arial" pitchFamily="-112" charset="0"/>
                <a:ea typeface="ＭＳ Ｐゴシック" pitchFamily="-112" charset="-128"/>
                <a:cs typeface="+mn-cs"/>
              </a:rPr>
              <a:t>In his article </a:t>
            </a:r>
            <a:r>
              <a:rPr lang="en-US" sz="1200" kern="1200" dirty="0" err="1" smtClean="0">
                <a:solidFill>
                  <a:schemeClr val="tx1"/>
                </a:solidFill>
                <a:latin typeface="Arial" pitchFamily="-112" charset="0"/>
                <a:ea typeface="ＭＳ Ｐゴシック" pitchFamily="-112" charset="-128"/>
                <a:cs typeface="+mn-cs"/>
              </a:rPr>
              <a:t>Bremmer</a:t>
            </a:r>
            <a:r>
              <a:rPr lang="en-US" sz="1200" kern="1200" dirty="0" smtClean="0">
                <a:solidFill>
                  <a:schemeClr val="tx1"/>
                </a:solidFill>
                <a:latin typeface="Arial" pitchFamily="-112" charset="0"/>
                <a:ea typeface="ＭＳ Ｐゴシック" pitchFamily="-112" charset="-128"/>
                <a:cs typeface="+mn-cs"/>
              </a:rPr>
              <a:t> discusses four aspects of political risk.  I would like to outline some of the factors implicit in each one.</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The first aspect is government, which he discusses in some detail.</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As we mentioned when we were talking about political systems, one of the considerations for a company making any foreign investment is the political stability of the target country.</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This does not mean that a company will not make an investment if a country is not perfectly stable, but it does mean that the type and operation of the investment will likely change.</a:t>
            </a:r>
            <a:endParaRPr lang="en-US" sz="1100" kern="1200" dirty="0" smtClean="0">
              <a:solidFill>
                <a:schemeClr val="tx1"/>
              </a:solidFill>
              <a:latin typeface="Arial" pitchFamily="-112" charset="0"/>
              <a:ea typeface="ＭＳ Ｐゴシック" pitchFamily="-112" charset="-128"/>
              <a:cs typeface="+mn-cs"/>
            </a:endParaRPr>
          </a:p>
          <a:p>
            <a:endParaRPr lang="en-US" dirty="0"/>
          </a:p>
        </p:txBody>
      </p:sp>
      <p:sp>
        <p:nvSpPr>
          <p:cNvPr id="4" name="Slide Number Placeholder 3"/>
          <p:cNvSpPr>
            <a:spLocks noGrp="1"/>
          </p:cNvSpPr>
          <p:nvPr>
            <p:ph type="sldNum" sz="quarter" idx="10"/>
          </p:nvPr>
        </p:nvSpPr>
        <p:spPr/>
        <p:txBody>
          <a:bodyPr/>
          <a:lstStyle/>
          <a:p>
            <a:fld id="{523AED3E-DEA8-467E-9AFB-3F3AE2AEC779}"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lvl="1"/>
            <a:r>
              <a:rPr lang="en-US" sz="1200" kern="1200" dirty="0" smtClean="0">
                <a:solidFill>
                  <a:schemeClr val="tx1"/>
                </a:solidFill>
                <a:latin typeface="Arial" pitchFamily="-112" charset="0"/>
                <a:ea typeface="ＭＳ Ｐゴシック" pitchFamily="-112" charset="-128"/>
                <a:cs typeface="+mn-cs"/>
              </a:rPr>
              <a:t>Let’s look at some issues of political risk.  </a:t>
            </a:r>
            <a:r>
              <a:rPr lang="en-US" sz="1200" b="1" kern="1200" dirty="0" smtClean="0">
                <a:solidFill>
                  <a:schemeClr val="tx1"/>
                </a:solidFill>
                <a:latin typeface="Arial" pitchFamily="-112" charset="0"/>
                <a:ea typeface="ＭＳ Ｐゴシック" pitchFamily="-112" charset="-128"/>
                <a:cs typeface="+mn-cs"/>
              </a:rPr>
              <a:t>(slide 2)</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The most obvious is the overall stability of the regime.</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Is there a clear opposition?</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Does the opposition function through democratic means or through more direct action.</a:t>
            </a:r>
            <a:endParaRPr lang="en-US" sz="1100" kern="1200" dirty="0" smtClean="0">
              <a:solidFill>
                <a:schemeClr val="tx1"/>
              </a:solidFill>
              <a:latin typeface="Arial" pitchFamily="-112" charset="0"/>
              <a:ea typeface="ＭＳ Ｐゴシック" pitchFamily="-112" charset="-128"/>
              <a:cs typeface="+mn-cs"/>
            </a:endParaRPr>
          </a:p>
          <a:p>
            <a:pPr lvl="4"/>
            <a:r>
              <a:rPr lang="en-US" sz="1200" kern="1200" dirty="0" smtClean="0">
                <a:solidFill>
                  <a:schemeClr val="tx1"/>
                </a:solidFill>
                <a:latin typeface="Arial" pitchFamily="-112" charset="0"/>
                <a:ea typeface="ＭＳ Ｐゴシック" pitchFamily="-112" charset="-128"/>
                <a:cs typeface="+mn-cs"/>
              </a:rPr>
              <a:t>Demonstrations (Greece).</a:t>
            </a:r>
            <a:endParaRPr lang="en-US" sz="1100" kern="1200" dirty="0" smtClean="0">
              <a:solidFill>
                <a:schemeClr val="tx1"/>
              </a:solidFill>
              <a:latin typeface="Arial" pitchFamily="-112" charset="0"/>
              <a:ea typeface="ＭＳ Ｐゴシック" pitchFamily="-112" charset="-128"/>
              <a:cs typeface="+mn-cs"/>
            </a:endParaRPr>
          </a:p>
          <a:p>
            <a:pPr lvl="4"/>
            <a:r>
              <a:rPr lang="en-US" sz="1200" kern="1200" dirty="0" smtClean="0">
                <a:solidFill>
                  <a:schemeClr val="tx1"/>
                </a:solidFill>
                <a:latin typeface="Arial" pitchFamily="-112" charset="0"/>
                <a:ea typeface="ＭＳ Ｐゴシック" pitchFamily="-112" charset="-128"/>
                <a:cs typeface="+mn-cs"/>
              </a:rPr>
              <a:t>Armed rebellion (Kurds in Turkey).</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Is there a concerted effort to overturn not just the current government, but also the form of government?</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This is what has happened in some countries during the Arab Spring (Egypt, Tunisia, Syria).</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As </a:t>
            </a:r>
            <a:r>
              <a:rPr lang="en-US" sz="1200" kern="1200" dirty="0" err="1" smtClean="0">
                <a:solidFill>
                  <a:schemeClr val="tx1"/>
                </a:solidFill>
                <a:latin typeface="Arial" pitchFamily="-112" charset="0"/>
                <a:ea typeface="ＭＳ Ｐゴシック" pitchFamily="-112" charset="-128"/>
                <a:cs typeface="+mn-cs"/>
              </a:rPr>
              <a:t>Bremmer</a:t>
            </a:r>
            <a:r>
              <a:rPr lang="en-US" sz="1200" kern="1200" dirty="0" smtClean="0">
                <a:solidFill>
                  <a:schemeClr val="tx1"/>
                </a:solidFill>
                <a:latin typeface="Arial" pitchFamily="-112" charset="0"/>
                <a:ea typeface="ＭＳ Ｐゴシック" pitchFamily="-112" charset="-128"/>
                <a:cs typeface="+mn-cs"/>
              </a:rPr>
              <a:t> says in his article, countries may be stable in two basic ways.</a:t>
            </a:r>
            <a:endParaRPr lang="en-US" sz="1100" kern="1200" dirty="0" smtClean="0">
              <a:solidFill>
                <a:schemeClr val="tx1"/>
              </a:solidFill>
              <a:latin typeface="Arial" pitchFamily="-112" charset="0"/>
              <a:ea typeface="ＭＳ Ｐゴシック" pitchFamily="-112" charset="-128"/>
              <a:cs typeface="+mn-cs"/>
            </a:endParaRPr>
          </a:p>
          <a:p>
            <a:pPr lvl="4"/>
            <a:r>
              <a:rPr lang="en-US" sz="1200" kern="1200" dirty="0" smtClean="0">
                <a:solidFill>
                  <a:schemeClr val="tx1"/>
                </a:solidFill>
                <a:latin typeface="Arial" pitchFamily="-112" charset="0"/>
                <a:ea typeface="ＭＳ Ｐゴシック" pitchFamily="-112" charset="-128"/>
                <a:cs typeface="+mn-cs"/>
              </a:rPr>
              <a:t>When the system is flexible and widely accepted.</a:t>
            </a:r>
            <a:endParaRPr lang="en-US" sz="1100" kern="1200" dirty="0" smtClean="0">
              <a:solidFill>
                <a:schemeClr val="tx1"/>
              </a:solidFill>
              <a:latin typeface="Arial" pitchFamily="-112" charset="0"/>
              <a:ea typeface="ＭＳ Ｐゴシック" pitchFamily="-112" charset="-128"/>
              <a:cs typeface="+mn-cs"/>
            </a:endParaRPr>
          </a:p>
          <a:p>
            <a:pPr lvl="4"/>
            <a:r>
              <a:rPr lang="en-US" sz="1200" kern="1200" dirty="0" smtClean="0">
                <a:solidFill>
                  <a:schemeClr val="tx1"/>
                </a:solidFill>
                <a:latin typeface="Arial" pitchFamily="-112" charset="0"/>
                <a:ea typeface="ＭＳ Ｐゴシック" pitchFamily="-112" charset="-128"/>
                <a:cs typeface="+mn-cs"/>
              </a:rPr>
              <a:t>When a government is able to stifle dissent even though much of the population objects.</a:t>
            </a:r>
            <a:endParaRPr lang="en-US" sz="1100" kern="1200" dirty="0" smtClean="0">
              <a:solidFill>
                <a:schemeClr val="tx1"/>
              </a:solidFill>
              <a:latin typeface="Arial" pitchFamily="-112" charset="0"/>
              <a:ea typeface="ＭＳ Ｐゴシック" pitchFamily="-112" charset="-128"/>
              <a:cs typeface="+mn-cs"/>
            </a:endParaRPr>
          </a:p>
          <a:p>
            <a:pPr lvl="4"/>
            <a:r>
              <a:rPr lang="en-US" sz="1200" kern="1200" dirty="0" smtClean="0">
                <a:solidFill>
                  <a:schemeClr val="tx1"/>
                </a:solidFill>
                <a:latin typeface="Arial" pitchFamily="-112" charset="0"/>
                <a:ea typeface="ＭＳ Ｐゴシック" pitchFamily="-112" charset="-128"/>
                <a:cs typeface="+mn-cs"/>
              </a:rPr>
              <a:t>The first type will likely survive most events.</a:t>
            </a:r>
            <a:endParaRPr lang="en-US" sz="1100" kern="1200" dirty="0" smtClean="0">
              <a:solidFill>
                <a:schemeClr val="tx1"/>
              </a:solidFill>
              <a:latin typeface="Arial" pitchFamily="-112" charset="0"/>
              <a:ea typeface="ＭＳ Ｐゴシック" pitchFamily="-112" charset="-128"/>
              <a:cs typeface="+mn-cs"/>
            </a:endParaRPr>
          </a:p>
          <a:p>
            <a:pPr lvl="5"/>
            <a:r>
              <a:rPr lang="en-US" sz="1200" kern="1200" dirty="0" smtClean="0">
                <a:solidFill>
                  <a:schemeClr val="tx1"/>
                </a:solidFill>
                <a:latin typeface="+mn-lt"/>
                <a:ea typeface="+mn-ea"/>
                <a:cs typeface="+mn-cs"/>
              </a:rPr>
              <a:t>The current economic crisis in the US.</a:t>
            </a:r>
            <a:endParaRPr lang="en-US" sz="1100" kern="1200" dirty="0" smtClean="0">
              <a:solidFill>
                <a:schemeClr val="tx1"/>
              </a:solidFill>
              <a:latin typeface="+mn-lt"/>
              <a:ea typeface="+mn-ea"/>
              <a:cs typeface="+mn-cs"/>
            </a:endParaRPr>
          </a:p>
          <a:p>
            <a:pPr lvl="5"/>
            <a:r>
              <a:rPr lang="en-US" sz="1200" kern="1200" dirty="0" smtClean="0">
                <a:solidFill>
                  <a:schemeClr val="tx1"/>
                </a:solidFill>
                <a:latin typeface="+mn-lt"/>
                <a:ea typeface="+mn-ea"/>
                <a:cs typeface="+mn-cs"/>
              </a:rPr>
              <a:t>The earthquake and tsunami in Japan.</a:t>
            </a:r>
            <a:endParaRPr lang="en-US" sz="1100" kern="1200" dirty="0" smtClean="0">
              <a:solidFill>
                <a:schemeClr val="tx1"/>
              </a:solidFill>
              <a:latin typeface="+mn-lt"/>
              <a:ea typeface="+mn-ea"/>
              <a:cs typeface="+mn-cs"/>
            </a:endParaRPr>
          </a:p>
          <a:p>
            <a:pPr lvl="4"/>
            <a:r>
              <a:rPr lang="en-US" sz="1200" kern="1200" dirty="0" smtClean="0">
                <a:solidFill>
                  <a:schemeClr val="tx1"/>
                </a:solidFill>
                <a:latin typeface="Arial" pitchFamily="-112" charset="0"/>
                <a:ea typeface="ＭＳ Ｐゴシック" pitchFamily="-112" charset="-128"/>
                <a:cs typeface="+mn-cs"/>
              </a:rPr>
              <a:t>In the second type major crises, or even simple inability to cope with mounting problems, may bring down the regime.  This often happens quite quickly, e.g. the Soviet Union.</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Countries may also have unstable governments when there are frequent changes in the ruling government even though the system remains the same and retains its legitimacy.</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Italy before Berlusconi.</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Japan in the last ten years.</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Since governments change so frequently, top-level bureaucrats have a great deal of power.  If they do not like a new policy, they simply ignore it until a new government comes along.</a:t>
            </a:r>
            <a:endParaRPr lang="en-US" sz="1100" kern="1200" dirty="0" smtClean="0">
              <a:solidFill>
                <a:schemeClr val="tx1"/>
              </a:solidFill>
              <a:latin typeface="Arial" pitchFamily="-112" charset="0"/>
              <a:ea typeface="ＭＳ Ｐゴシック" pitchFamily="-112" charset="-128"/>
              <a:cs typeface="+mn-cs"/>
            </a:endParaRPr>
          </a:p>
          <a:p>
            <a:endParaRPr lang="en-US" dirty="0"/>
          </a:p>
        </p:txBody>
      </p:sp>
      <p:sp>
        <p:nvSpPr>
          <p:cNvPr id="4" name="Slide Number Placeholder 3"/>
          <p:cNvSpPr>
            <a:spLocks noGrp="1"/>
          </p:cNvSpPr>
          <p:nvPr>
            <p:ph type="sldNum" sz="quarter" idx="10"/>
          </p:nvPr>
        </p:nvSpPr>
        <p:spPr/>
        <p:txBody>
          <a:bodyPr/>
          <a:lstStyle/>
          <a:p>
            <a:fld id="{523AED3E-DEA8-467E-9AFB-3F3AE2AEC779}"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sz="1200" kern="1200" dirty="0" smtClean="0">
                <a:solidFill>
                  <a:schemeClr val="tx1"/>
                </a:solidFill>
                <a:latin typeface="Arial" pitchFamily="-112" charset="0"/>
                <a:ea typeface="ＭＳ Ｐゴシック" pitchFamily="-112" charset="-128"/>
                <a:cs typeface="ＭＳ Ｐゴシック" pitchFamily="-112" charset="-128"/>
              </a:rPr>
              <a:t>Societal Risk.  </a:t>
            </a:r>
            <a:r>
              <a:rPr lang="en-US" sz="1200" b="1" kern="1200" dirty="0" smtClean="0">
                <a:solidFill>
                  <a:schemeClr val="tx1"/>
                </a:solidFill>
                <a:latin typeface="Arial" pitchFamily="-112" charset="0"/>
                <a:ea typeface="ＭＳ Ｐゴシック" pitchFamily="-112" charset="-128"/>
                <a:cs typeface="ＭＳ Ｐゴシック" pitchFamily="-112" charset="-128"/>
              </a:rPr>
              <a:t>(slide 3)</a:t>
            </a:r>
            <a:endParaRPr lang="en-US" sz="1100" kern="1200" dirty="0" smtClean="0">
              <a:solidFill>
                <a:schemeClr val="tx1"/>
              </a:solidFill>
              <a:latin typeface="Arial" pitchFamily="-112" charset="0"/>
              <a:ea typeface="ＭＳ Ｐゴシック" pitchFamily="-112" charset="-128"/>
              <a:cs typeface="ＭＳ Ｐゴシック" pitchFamily="-112" charset="-128"/>
            </a:endParaRPr>
          </a:p>
          <a:p>
            <a:pPr lvl="1"/>
            <a:r>
              <a:rPr lang="en-US" sz="1200" kern="1200" dirty="0" smtClean="0">
                <a:solidFill>
                  <a:schemeClr val="tx1"/>
                </a:solidFill>
                <a:latin typeface="Arial" pitchFamily="-112" charset="0"/>
                <a:ea typeface="ＭＳ Ｐゴシック" pitchFamily="-112" charset="-128"/>
                <a:cs typeface="+mn-cs"/>
              </a:rPr>
              <a:t>Countries may also be risky when they experience continuing social problems.</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Conflicts between ethnic or religious groups.</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Health issues (e.g. HIV in Africa).</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High levels of unemployment, especially among youth.</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Failure to provide basic services.</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Corruption in the private sector.</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A new social issue that many countries will have to face is the increasing proportion of the population that is no longer in the work force.  How are these people to be supported?</a:t>
            </a:r>
            <a:endParaRPr lang="en-US" sz="1100" kern="1200" dirty="0" smtClean="0">
              <a:solidFill>
                <a:schemeClr val="tx1"/>
              </a:solidFill>
              <a:latin typeface="Arial" pitchFamily="-112" charset="0"/>
              <a:ea typeface="ＭＳ Ｐゴシック" pitchFamily="-112" charset="-128"/>
              <a:cs typeface="+mn-cs"/>
            </a:endParaRPr>
          </a:p>
          <a:p>
            <a:endParaRPr lang="en-US" dirty="0"/>
          </a:p>
        </p:txBody>
      </p:sp>
      <p:sp>
        <p:nvSpPr>
          <p:cNvPr id="4" name="Slide Number Placeholder 3"/>
          <p:cNvSpPr>
            <a:spLocks noGrp="1"/>
          </p:cNvSpPr>
          <p:nvPr>
            <p:ph type="sldNum" sz="quarter" idx="10"/>
          </p:nvPr>
        </p:nvSpPr>
        <p:spPr/>
        <p:txBody>
          <a:bodyPr/>
          <a:lstStyle/>
          <a:p>
            <a:fld id="{523AED3E-DEA8-467E-9AFB-3F3AE2AEC779}"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sz="1200" kern="1200" dirty="0" smtClean="0">
                <a:solidFill>
                  <a:schemeClr val="tx1"/>
                </a:solidFill>
                <a:latin typeface="Arial" pitchFamily="-112" charset="0"/>
                <a:ea typeface="ＭＳ Ｐゴシック" pitchFamily="-112" charset="-128"/>
                <a:cs typeface="ＭＳ Ｐゴシック" pitchFamily="-112" charset="-128"/>
              </a:rPr>
              <a:t>Security.  </a:t>
            </a:r>
            <a:r>
              <a:rPr lang="en-US" sz="1200" b="1" kern="1200" dirty="0" smtClean="0">
                <a:solidFill>
                  <a:schemeClr val="tx1"/>
                </a:solidFill>
                <a:latin typeface="Arial" pitchFamily="-112" charset="0"/>
                <a:ea typeface="ＭＳ Ｐゴシック" pitchFamily="-112" charset="-128"/>
                <a:cs typeface="ＭＳ Ｐゴシック" pitchFamily="-112" charset="-128"/>
              </a:rPr>
              <a:t>(slide 4)</a:t>
            </a:r>
            <a:endParaRPr lang="en-US" sz="1100" kern="1200" dirty="0" smtClean="0">
              <a:solidFill>
                <a:schemeClr val="tx1"/>
              </a:solidFill>
              <a:latin typeface="Arial" pitchFamily="-112" charset="0"/>
              <a:ea typeface="ＭＳ Ｐゴシック" pitchFamily="-112" charset="-128"/>
              <a:cs typeface="ＭＳ Ｐゴシック" pitchFamily="-112" charset="-128"/>
            </a:endParaRPr>
          </a:p>
          <a:p>
            <a:pPr lvl="1"/>
            <a:r>
              <a:rPr lang="en-US" sz="1200" kern="1200" dirty="0" smtClean="0">
                <a:solidFill>
                  <a:schemeClr val="tx1"/>
                </a:solidFill>
                <a:latin typeface="Arial" pitchFamily="-112" charset="0"/>
                <a:ea typeface="ＭＳ Ｐゴシック" pitchFamily="-112" charset="-128"/>
                <a:cs typeface="+mn-cs"/>
              </a:rPr>
              <a:t>This can refer either to internal or external security concerns.</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Internal.</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Protection against crime (Mexico).</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Reliability of police.</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Failure to respond to disasters (Haiti).</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External.</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Wars or border conflicts.</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Incursions (Pakistan).</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Continuing threats.</a:t>
            </a:r>
            <a:endParaRPr lang="en-US" sz="1100" kern="1200" dirty="0" smtClean="0">
              <a:solidFill>
                <a:schemeClr val="tx1"/>
              </a:solidFill>
              <a:latin typeface="Arial" pitchFamily="-112" charset="0"/>
              <a:ea typeface="ＭＳ Ｐゴシック" pitchFamily="-112" charset="-128"/>
              <a:cs typeface="+mn-cs"/>
            </a:endParaRPr>
          </a:p>
          <a:p>
            <a:endParaRPr lang="en-US" dirty="0"/>
          </a:p>
        </p:txBody>
      </p:sp>
      <p:sp>
        <p:nvSpPr>
          <p:cNvPr id="4" name="Slide Number Placeholder 3"/>
          <p:cNvSpPr>
            <a:spLocks noGrp="1"/>
          </p:cNvSpPr>
          <p:nvPr>
            <p:ph type="sldNum" sz="quarter" idx="10"/>
          </p:nvPr>
        </p:nvSpPr>
        <p:spPr/>
        <p:txBody>
          <a:bodyPr/>
          <a:lstStyle/>
          <a:p>
            <a:fld id="{523AED3E-DEA8-467E-9AFB-3F3AE2AEC779}"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sz="1200" kern="1200" dirty="0" smtClean="0">
                <a:solidFill>
                  <a:schemeClr val="tx1"/>
                </a:solidFill>
                <a:latin typeface="Arial" pitchFamily="-112" charset="0"/>
                <a:ea typeface="ＭＳ Ｐゴシック" pitchFamily="-112" charset="-128"/>
                <a:cs typeface="ＭＳ Ｐゴシック" pitchFamily="-112" charset="-128"/>
              </a:rPr>
              <a:t>Economy.  </a:t>
            </a:r>
            <a:r>
              <a:rPr lang="en-US" sz="1200" b="1" kern="1200" dirty="0" smtClean="0">
                <a:solidFill>
                  <a:schemeClr val="tx1"/>
                </a:solidFill>
                <a:latin typeface="Arial" pitchFamily="-112" charset="0"/>
                <a:ea typeface="ＭＳ Ｐゴシック" pitchFamily="-112" charset="-128"/>
                <a:cs typeface="ＭＳ Ｐゴシック" pitchFamily="-112" charset="-128"/>
              </a:rPr>
              <a:t>(slide 5)</a:t>
            </a:r>
            <a:endParaRPr lang="en-US" sz="1100" kern="1200" dirty="0" smtClean="0">
              <a:solidFill>
                <a:schemeClr val="tx1"/>
              </a:solidFill>
              <a:latin typeface="Arial" pitchFamily="-112" charset="0"/>
              <a:ea typeface="ＭＳ Ｐゴシック" pitchFamily="-112" charset="-128"/>
              <a:cs typeface="ＭＳ Ｐゴシック" pitchFamily="-112" charset="-128"/>
            </a:endParaRPr>
          </a:p>
          <a:p>
            <a:pPr lvl="1"/>
            <a:r>
              <a:rPr lang="en-US" sz="1200" kern="1200" dirty="0" smtClean="0">
                <a:solidFill>
                  <a:schemeClr val="tx1"/>
                </a:solidFill>
                <a:latin typeface="Arial" pitchFamily="-112" charset="0"/>
                <a:ea typeface="ＭＳ Ｐゴシック" pitchFamily="-112" charset="-128"/>
                <a:cs typeface="+mn-cs"/>
              </a:rPr>
              <a:t>Inflation.</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High levels of external debt.</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Currency fluctuations.</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Stability of investments.</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Unemployment.</a:t>
            </a:r>
            <a:endParaRPr lang="en-US" sz="1100" kern="1200" dirty="0" smtClean="0">
              <a:solidFill>
                <a:schemeClr val="tx1"/>
              </a:solidFill>
              <a:latin typeface="Arial" pitchFamily="-112" charset="0"/>
              <a:ea typeface="ＭＳ Ｐゴシック" pitchFamily="-112" charset="-128"/>
              <a:cs typeface="+mn-cs"/>
            </a:endParaRPr>
          </a:p>
          <a:p>
            <a:pPr lvl="0"/>
            <a:r>
              <a:rPr lang="en-US" sz="1200" kern="1200" dirty="0" smtClean="0">
                <a:solidFill>
                  <a:schemeClr val="tx1"/>
                </a:solidFill>
                <a:latin typeface="Arial" pitchFamily="-112" charset="0"/>
                <a:ea typeface="ＭＳ Ｐゴシック" pitchFamily="-112" charset="-128"/>
                <a:cs typeface="ＭＳ Ｐゴシック" pitchFamily="-112" charset="-128"/>
              </a:rPr>
              <a:t>Reactions to Political Risk.</a:t>
            </a:r>
            <a:endParaRPr lang="en-US" sz="1100" kern="1200" dirty="0" smtClean="0">
              <a:solidFill>
                <a:schemeClr val="tx1"/>
              </a:solidFill>
              <a:latin typeface="Arial" pitchFamily="-112" charset="0"/>
              <a:ea typeface="ＭＳ Ｐゴシック" pitchFamily="-112" charset="-128"/>
              <a:cs typeface="ＭＳ Ｐゴシック" pitchFamily="-112" charset="-128"/>
            </a:endParaRPr>
          </a:p>
          <a:p>
            <a:pPr lvl="1"/>
            <a:r>
              <a:rPr lang="en-US" sz="1200" kern="1200" dirty="0" smtClean="0">
                <a:solidFill>
                  <a:schemeClr val="tx1"/>
                </a:solidFill>
                <a:latin typeface="Arial" pitchFamily="-112" charset="0"/>
                <a:ea typeface="ＭＳ Ｐゴシック" pitchFamily="-112" charset="-128"/>
                <a:cs typeface="+mn-cs"/>
              </a:rPr>
              <a:t>All of these items, and there are more that could be listed, interact with each other.</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Economic problems can lead to questioning the legitimacy of the government.</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The prospect of war can cause social divisions that lead to instability.</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For investors the question of risk does not lead to a yes or no decision except in extreme cases.</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Rather risk, of all kinds, influence the type of investments that will be made and how they will be managed.</a:t>
            </a:r>
            <a:endParaRPr lang="en-US" sz="1100" kern="1200" dirty="0" smtClean="0">
              <a:solidFill>
                <a:schemeClr val="tx1"/>
              </a:solidFill>
              <a:latin typeface="Arial" pitchFamily="-112" charset="0"/>
              <a:ea typeface="ＭＳ Ｐゴシック" pitchFamily="-112" charset="-128"/>
              <a:cs typeface="+mn-cs"/>
            </a:endParaRPr>
          </a:p>
          <a:p>
            <a:endParaRPr lang="en-US" dirty="0"/>
          </a:p>
        </p:txBody>
      </p:sp>
      <p:sp>
        <p:nvSpPr>
          <p:cNvPr id="4" name="Slide Number Placeholder 3"/>
          <p:cNvSpPr>
            <a:spLocks noGrp="1"/>
          </p:cNvSpPr>
          <p:nvPr>
            <p:ph type="sldNum" sz="quarter" idx="10"/>
          </p:nvPr>
        </p:nvSpPr>
        <p:spPr/>
        <p:txBody>
          <a:bodyPr/>
          <a:lstStyle/>
          <a:p>
            <a:fld id="{523AED3E-DEA8-467E-9AFB-3F3AE2AEC779}"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pPr lvl="1"/>
            <a:r>
              <a:rPr lang="en-US" sz="1200" kern="1200" dirty="0" smtClean="0">
                <a:solidFill>
                  <a:schemeClr val="tx1"/>
                </a:solidFill>
                <a:latin typeface="Arial" pitchFamily="-112" charset="0"/>
                <a:ea typeface="ＭＳ Ｐゴシック" pitchFamily="-112" charset="-128"/>
                <a:cs typeface="+mn-cs"/>
              </a:rPr>
              <a:t>If a country shows evidence of higher levels of risk, there are some things that companies can do to reduce their exposure even while investing.  </a:t>
            </a:r>
            <a:r>
              <a:rPr lang="en-US" sz="1200" b="1" kern="1200" dirty="0" smtClean="0">
                <a:solidFill>
                  <a:schemeClr val="tx1"/>
                </a:solidFill>
                <a:latin typeface="Arial" pitchFamily="-112" charset="0"/>
                <a:ea typeface="ＭＳ Ｐゴシック" pitchFamily="-112" charset="-128"/>
                <a:cs typeface="+mn-cs"/>
              </a:rPr>
              <a:t>(slide 6)</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Type of investment.</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Few permanent installations.</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Working with partners.</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Licensing or franchising rather than DFI.</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Pricing and rates of return.</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Most companies, when making an investment, compute a payback period, the amount of time the project will require to repay the initial investment.</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In an unstable or risky country the payback period may be very short, two or three years.</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This generally means less initial investment and higher prices.</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Financing.</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Borrowing money locally rather than bringing it from abroad.</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This gives local banks a stake in the success of the project.</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It also protects, to some extent, against unfavorable exchange rate moves.</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Personnel.</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Rely heavily on local personnel</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Cheaper.</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A pipeline into what is happening in the country.</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Do not have to be evacuated if things go badly.</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 Political action.</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Make connections with the ruling party.</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Make connections with all major parties</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Stay out of politics.</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This may not be an option for large investments, especially in primary sectors.</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Obviously each of these approaches carries some risk depending on local attitudes and how the political scene changes over time.</a:t>
            </a:r>
            <a:endParaRPr lang="en-US" sz="1100" kern="1200" dirty="0" smtClean="0">
              <a:solidFill>
                <a:schemeClr val="tx1"/>
              </a:solidFill>
              <a:latin typeface="Arial" pitchFamily="-112" charset="0"/>
              <a:ea typeface="ＭＳ Ｐゴシック" pitchFamily="-112" charset="-128"/>
              <a:cs typeface="+mn-cs"/>
            </a:endParaRPr>
          </a:p>
          <a:p>
            <a:endParaRPr lang="en-US" dirty="0"/>
          </a:p>
        </p:txBody>
      </p:sp>
      <p:sp>
        <p:nvSpPr>
          <p:cNvPr id="4" name="Slide Number Placeholder 3"/>
          <p:cNvSpPr>
            <a:spLocks noGrp="1"/>
          </p:cNvSpPr>
          <p:nvPr>
            <p:ph type="sldNum" sz="quarter" idx="10"/>
          </p:nvPr>
        </p:nvSpPr>
        <p:spPr/>
        <p:txBody>
          <a:bodyPr/>
          <a:lstStyle/>
          <a:p>
            <a:fld id="{523AED3E-DEA8-467E-9AFB-3F3AE2AEC779}"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lvl="0"/>
            <a:r>
              <a:rPr lang="en-US" sz="1200" kern="1200" dirty="0" smtClean="0">
                <a:solidFill>
                  <a:schemeClr val="tx1"/>
                </a:solidFill>
                <a:latin typeface="Arial" pitchFamily="-112" charset="0"/>
                <a:ea typeface="ＭＳ Ｐゴシック" pitchFamily="-112" charset="-128"/>
                <a:cs typeface="ＭＳ Ｐゴシック" pitchFamily="-112" charset="-128"/>
              </a:rPr>
              <a:t>Culture.  </a:t>
            </a:r>
            <a:r>
              <a:rPr lang="en-US" sz="1200" b="1" kern="1200" dirty="0" smtClean="0">
                <a:solidFill>
                  <a:schemeClr val="tx1"/>
                </a:solidFill>
                <a:latin typeface="Arial" pitchFamily="-112" charset="0"/>
                <a:ea typeface="ＭＳ Ｐゴシック" pitchFamily="-112" charset="-128"/>
                <a:cs typeface="ＭＳ Ｐゴシック" pitchFamily="-112" charset="-128"/>
              </a:rPr>
              <a:t>(slide 7)</a:t>
            </a:r>
            <a:endParaRPr lang="en-US" sz="1100" kern="1200" dirty="0" smtClean="0">
              <a:solidFill>
                <a:schemeClr val="tx1"/>
              </a:solidFill>
              <a:latin typeface="Arial" pitchFamily="-112" charset="0"/>
              <a:ea typeface="ＭＳ Ｐゴシック" pitchFamily="-112" charset="-128"/>
              <a:cs typeface="ＭＳ Ｐゴシック" pitchFamily="-112" charset="-128"/>
            </a:endParaRPr>
          </a:p>
          <a:p>
            <a:pPr lvl="1"/>
            <a:r>
              <a:rPr lang="en-US" sz="1200" kern="1200" dirty="0" smtClean="0">
                <a:solidFill>
                  <a:schemeClr val="tx1"/>
                </a:solidFill>
                <a:latin typeface="Arial" pitchFamily="-112" charset="0"/>
                <a:ea typeface="ＭＳ Ｐゴシック" pitchFamily="-112" charset="-128"/>
                <a:cs typeface="+mn-cs"/>
              </a:rPr>
              <a:t>In addition to talking about risk I wanted to say a few things about other features of managing in a developing country.</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Any foreign investment demands a certain amount of cultural awareness and adaptation.</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Developing countries may have some specific features that are distinguishable from more advanced economies.</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The importance of business.</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May not be as central to either the individual or state as in a developed economy.</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Any single business has a small impact.</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This means that locals may simply not pay as much attention to business as the foreign investor would like.</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Dependence.</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If the development level is very low, locals may look to foreigners for all answers.</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This includes technology, capital and decision making capability.</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At the same time some cultures may resent foreigners making decisions.</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General attitudes toward foreigners.</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Attitudes toward change.</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Attitudes toward work and employers.</a:t>
            </a:r>
            <a:endParaRPr lang="en-US" sz="1100" kern="1200" dirty="0" smtClean="0">
              <a:solidFill>
                <a:schemeClr val="tx1"/>
              </a:solidFill>
              <a:latin typeface="Arial" pitchFamily="-112" charset="0"/>
              <a:ea typeface="ＭＳ Ｐゴシック" pitchFamily="-112" charset="-128"/>
              <a:cs typeface="+mn-cs"/>
            </a:endParaRPr>
          </a:p>
          <a:p>
            <a:endParaRPr lang="en-US" dirty="0"/>
          </a:p>
        </p:txBody>
      </p:sp>
      <p:sp>
        <p:nvSpPr>
          <p:cNvPr id="4" name="Slide Number Placeholder 3"/>
          <p:cNvSpPr>
            <a:spLocks noGrp="1"/>
          </p:cNvSpPr>
          <p:nvPr>
            <p:ph type="sldNum" sz="quarter" idx="10"/>
          </p:nvPr>
        </p:nvSpPr>
        <p:spPr/>
        <p:txBody>
          <a:bodyPr/>
          <a:lstStyle/>
          <a:p>
            <a:fld id="{523AED3E-DEA8-467E-9AFB-3F3AE2AEC779}"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sz="1200" kern="1200" dirty="0" smtClean="0">
                <a:solidFill>
                  <a:schemeClr val="tx1"/>
                </a:solidFill>
                <a:latin typeface="Arial" pitchFamily="-112" charset="0"/>
                <a:ea typeface="ＭＳ Ｐゴシック" pitchFamily="-112" charset="-128"/>
                <a:cs typeface="ＭＳ Ｐゴシック" pitchFamily="-112" charset="-128"/>
              </a:rPr>
              <a:t>Resources.  </a:t>
            </a:r>
            <a:r>
              <a:rPr lang="en-US" sz="1200" b="1" kern="1200" dirty="0" smtClean="0">
                <a:solidFill>
                  <a:schemeClr val="tx1"/>
                </a:solidFill>
                <a:latin typeface="Arial" pitchFamily="-112" charset="0"/>
                <a:ea typeface="ＭＳ Ｐゴシック" pitchFamily="-112" charset="-128"/>
                <a:cs typeface="ＭＳ Ｐゴシック" pitchFamily="-112" charset="-128"/>
              </a:rPr>
              <a:t>(slide 8)</a:t>
            </a:r>
            <a:endParaRPr lang="en-US" sz="1100" kern="1200" dirty="0" smtClean="0">
              <a:solidFill>
                <a:schemeClr val="tx1"/>
              </a:solidFill>
              <a:latin typeface="Arial" pitchFamily="-112" charset="0"/>
              <a:ea typeface="ＭＳ Ｐゴシック" pitchFamily="-112" charset="-128"/>
              <a:cs typeface="ＭＳ Ｐゴシック" pitchFamily="-112" charset="-128"/>
            </a:endParaRPr>
          </a:p>
          <a:p>
            <a:pPr lvl="1"/>
            <a:r>
              <a:rPr lang="en-US" sz="1200" kern="1200" dirty="0" smtClean="0">
                <a:solidFill>
                  <a:schemeClr val="tx1"/>
                </a:solidFill>
                <a:latin typeface="Arial" pitchFamily="-112" charset="0"/>
                <a:ea typeface="ＭＳ Ｐゴシック" pitchFamily="-112" charset="-128"/>
                <a:cs typeface="+mn-cs"/>
              </a:rPr>
              <a:t>Local resources are likely to be scarce.</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Capital.</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There may be little capital available in the country.</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The financial infrastructure may be weak or missing.</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Labor.</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Can be difficult to get skilled workers.</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Maybe hard to get educated managers.</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Few available.</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Little experience.</a:t>
            </a:r>
            <a:endParaRPr lang="en-US" sz="1100" kern="1200" dirty="0" smtClean="0">
              <a:solidFill>
                <a:schemeClr val="tx1"/>
              </a:solidFill>
              <a:latin typeface="Arial" pitchFamily="-112" charset="0"/>
              <a:ea typeface="ＭＳ Ｐゴシック" pitchFamily="-112" charset="-128"/>
              <a:cs typeface="+mn-cs"/>
            </a:endParaRPr>
          </a:p>
          <a:p>
            <a:pPr lvl="3"/>
            <a:r>
              <a:rPr lang="en-US" sz="1200" kern="1200" dirty="0" smtClean="0">
                <a:solidFill>
                  <a:schemeClr val="tx1"/>
                </a:solidFill>
                <a:latin typeface="Arial" pitchFamily="-112" charset="0"/>
                <a:ea typeface="ＭＳ Ｐゴシック" pitchFamily="-112" charset="-128"/>
                <a:cs typeface="+mn-cs"/>
              </a:rPr>
              <a:t>High cost if demand is high.</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Literacy may be a problem.</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Energy.</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Housing for employees.</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Transportation within the country.</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All of these problems can increase the expense and difficulty of an operation in a developing country.</a:t>
            </a:r>
            <a:endParaRPr lang="en-US" sz="1100" kern="1200" dirty="0" smtClean="0">
              <a:solidFill>
                <a:schemeClr val="tx1"/>
              </a:solidFill>
              <a:latin typeface="Arial" pitchFamily="-112" charset="0"/>
              <a:ea typeface="ＭＳ Ｐゴシック" pitchFamily="-112" charset="-128"/>
              <a:cs typeface="+mn-cs"/>
            </a:endParaRPr>
          </a:p>
          <a:p>
            <a:endParaRPr lang="en-US" dirty="0"/>
          </a:p>
        </p:txBody>
      </p:sp>
      <p:sp>
        <p:nvSpPr>
          <p:cNvPr id="4" name="Slide Number Placeholder 3"/>
          <p:cNvSpPr>
            <a:spLocks noGrp="1"/>
          </p:cNvSpPr>
          <p:nvPr>
            <p:ph type="sldNum" sz="quarter" idx="10"/>
          </p:nvPr>
        </p:nvSpPr>
        <p:spPr/>
        <p:txBody>
          <a:bodyPr/>
          <a:lstStyle/>
          <a:p>
            <a:fld id="{523AED3E-DEA8-467E-9AFB-3F3AE2AEC779}"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lvl="0"/>
            <a:r>
              <a:rPr lang="en-US" sz="1200" kern="1200" dirty="0" smtClean="0">
                <a:solidFill>
                  <a:schemeClr val="tx1"/>
                </a:solidFill>
                <a:latin typeface="Arial" pitchFamily="-112" charset="0"/>
                <a:ea typeface="ＭＳ Ｐゴシック" pitchFamily="-112" charset="-128"/>
                <a:cs typeface="ＭＳ Ｐゴシック" pitchFamily="-112" charset="-128"/>
              </a:rPr>
              <a:t>Management Functions.  </a:t>
            </a:r>
            <a:r>
              <a:rPr lang="en-US" sz="1200" b="1" kern="1200" dirty="0" smtClean="0">
                <a:solidFill>
                  <a:schemeClr val="tx1"/>
                </a:solidFill>
                <a:latin typeface="Arial" pitchFamily="-112" charset="0"/>
                <a:ea typeface="ＭＳ Ｐゴシック" pitchFamily="-112" charset="-128"/>
                <a:cs typeface="ＭＳ Ｐゴシック" pitchFamily="-112" charset="-128"/>
              </a:rPr>
              <a:t>(slide 9)</a:t>
            </a:r>
            <a:endParaRPr lang="en-US" sz="1100" kern="1200" dirty="0" smtClean="0">
              <a:solidFill>
                <a:schemeClr val="tx1"/>
              </a:solidFill>
              <a:latin typeface="Arial" pitchFamily="-112" charset="0"/>
              <a:ea typeface="ＭＳ Ｐゴシック" pitchFamily="-112" charset="-128"/>
              <a:cs typeface="ＭＳ Ｐゴシック" pitchFamily="-112" charset="-128"/>
            </a:endParaRPr>
          </a:p>
          <a:p>
            <a:pPr lvl="1"/>
            <a:r>
              <a:rPr lang="en-US" sz="1200" kern="1200" dirty="0" smtClean="0">
                <a:solidFill>
                  <a:schemeClr val="tx1"/>
                </a:solidFill>
                <a:latin typeface="Arial" pitchFamily="-112" charset="0"/>
                <a:ea typeface="ＭＳ Ｐゴシック" pitchFamily="-112" charset="-128"/>
                <a:cs typeface="+mn-cs"/>
              </a:rPr>
              <a:t>The functions that managers undertake in developing countries may also be altered.</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In many developing countries managers are expected to take a more general role in employees’ lives.</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Concern for extended family.</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Concern for problems outside work.</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This may also be true for expatriates whose main social anchor is the firm.</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Training may be more important because of the lack of experienced personnel.</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Liaison with government agencies may be a large aspect of a manager’s job in a developing country.</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Managers may have to exercise closer supervision over subordinates’ actions.</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Due to lack of training.</a:t>
            </a:r>
            <a:endParaRPr lang="en-US" sz="1100" kern="1200" dirty="0" smtClean="0">
              <a:solidFill>
                <a:schemeClr val="tx1"/>
              </a:solidFill>
              <a:latin typeface="Arial" pitchFamily="-112" charset="0"/>
              <a:ea typeface="ＭＳ Ｐゴシック" pitchFamily="-112" charset="-128"/>
              <a:cs typeface="+mn-cs"/>
            </a:endParaRPr>
          </a:p>
          <a:p>
            <a:pPr lvl="2"/>
            <a:r>
              <a:rPr lang="en-US" sz="1200" kern="1200" dirty="0" smtClean="0">
                <a:solidFill>
                  <a:schemeClr val="tx1"/>
                </a:solidFill>
                <a:latin typeface="Arial" pitchFamily="-112" charset="0"/>
                <a:ea typeface="ＭＳ Ｐゴシック" pitchFamily="-112" charset="-128"/>
                <a:cs typeface="+mn-cs"/>
              </a:rPr>
              <a:t>Due to pressures from other elements (family, political groups) and the absence of a strong set of accepted administrative procedures.</a:t>
            </a:r>
            <a:endParaRPr lang="en-US" sz="1100" kern="1200" dirty="0" smtClean="0">
              <a:solidFill>
                <a:schemeClr val="tx1"/>
              </a:solidFill>
              <a:latin typeface="Arial" pitchFamily="-112" charset="0"/>
              <a:ea typeface="ＭＳ Ｐゴシック" pitchFamily="-112" charset="-128"/>
              <a:cs typeface="+mn-cs"/>
            </a:endParaRPr>
          </a:p>
          <a:p>
            <a:pPr lvl="1"/>
            <a:r>
              <a:rPr lang="en-US" sz="1200" kern="1200" dirty="0" smtClean="0">
                <a:solidFill>
                  <a:schemeClr val="tx1"/>
                </a:solidFill>
                <a:latin typeface="Arial" pitchFamily="-112" charset="0"/>
                <a:ea typeface="ＭＳ Ｐゴシック" pitchFamily="-112" charset="-128"/>
                <a:cs typeface="+mn-cs"/>
              </a:rPr>
              <a:t>This all adds up to the need for a flexible attitude on the part of the manager,</a:t>
            </a:r>
            <a:endParaRPr lang="en-US" sz="1100" kern="1200" dirty="0" smtClean="0">
              <a:solidFill>
                <a:schemeClr val="tx1"/>
              </a:solidFill>
              <a:latin typeface="Arial" pitchFamily="-112" charset="0"/>
              <a:ea typeface="ＭＳ Ｐゴシック" pitchFamily="-112" charset="-128"/>
              <a:cs typeface="+mn-cs"/>
            </a:endParaRPr>
          </a:p>
          <a:p>
            <a:endParaRPr lang="en-US" dirty="0"/>
          </a:p>
        </p:txBody>
      </p:sp>
      <p:sp>
        <p:nvSpPr>
          <p:cNvPr id="4" name="Slide Number Placeholder 3"/>
          <p:cNvSpPr>
            <a:spLocks noGrp="1"/>
          </p:cNvSpPr>
          <p:nvPr>
            <p:ph type="sldNum" sz="quarter" idx="10"/>
          </p:nvPr>
        </p:nvSpPr>
        <p:spPr/>
        <p:txBody>
          <a:bodyPr/>
          <a:lstStyle/>
          <a:p>
            <a:fld id="{523AED3E-DEA8-467E-9AFB-3F3AE2AEC779}" type="slidenum">
              <a:rPr lang="en-US" smtClean="0"/>
              <a:pPr/>
              <a:t>10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October 27, 2011</a:t>
            </a:r>
            <a:endParaRPr lang="en-US"/>
          </a:p>
        </p:txBody>
      </p:sp>
      <p:sp>
        <p:nvSpPr>
          <p:cNvPr id="5" name="Footer Placeholder 4"/>
          <p:cNvSpPr>
            <a:spLocks noGrp="1"/>
          </p:cNvSpPr>
          <p:nvPr>
            <p:ph type="ftr" sz="quarter" idx="11"/>
          </p:nvPr>
        </p:nvSpPr>
        <p:spPr/>
        <p:txBody>
          <a:bodyPr/>
          <a:lstStyle/>
          <a:p>
            <a:r>
              <a:rPr lang="en-US" smtClean="0"/>
              <a:t>Lecture 7-2  Developing Countries</a:t>
            </a:r>
            <a:endParaRPr lang="en-US"/>
          </a:p>
        </p:txBody>
      </p:sp>
      <p:sp>
        <p:nvSpPr>
          <p:cNvPr id="6" name="Slide Number Placeholder 5"/>
          <p:cNvSpPr>
            <a:spLocks noGrp="1"/>
          </p:cNvSpPr>
          <p:nvPr>
            <p:ph type="sldNum" sz="quarter" idx="12"/>
          </p:nvPr>
        </p:nvSpPr>
        <p:spPr/>
        <p:txBody>
          <a:bodyPr/>
          <a:lstStyle/>
          <a:p>
            <a:fld id="{E11A7489-BC61-43C9-9562-0983480F03F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October 27, 2011</a:t>
            </a:r>
            <a:endParaRPr lang="en-US"/>
          </a:p>
        </p:txBody>
      </p:sp>
      <p:sp>
        <p:nvSpPr>
          <p:cNvPr id="5" name="Footer Placeholder 4"/>
          <p:cNvSpPr>
            <a:spLocks noGrp="1"/>
          </p:cNvSpPr>
          <p:nvPr>
            <p:ph type="ftr" sz="quarter" idx="11"/>
          </p:nvPr>
        </p:nvSpPr>
        <p:spPr/>
        <p:txBody>
          <a:bodyPr/>
          <a:lstStyle/>
          <a:p>
            <a:r>
              <a:rPr lang="en-US" smtClean="0"/>
              <a:t>Lecture 7-2  Developing Countries</a:t>
            </a:r>
            <a:endParaRPr lang="en-US"/>
          </a:p>
        </p:txBody>
      </p:sp>
      <p:sp>
        <p:nvSpPr>
          <p:cNvPr id="6" name="Slide Number Placeholder 5"/>
          <p:cNvSpPr>
            <a:spLocks noGrp="1"/>
          </p:cNvSpPr>
          <p:nvPr>
            <p:ph type="sldNum" sz="quarter" idx="12"/>
          </p:nvPr>
        </p:nvSpPr>
        <p:spPr/>
        <p:txBody>
          <a:bodyPr/>
          <a:lstStyle/>
          <a:p>
            <a:fld id="{E0AEC080-047E-4BFB-B414-DEFA7A4174F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en-US" smtClean="0"/>
              <a:t>October 27, 2011</a:t>
            </a:r>
            <a:endParaRPr lang="en-US"/>
          </a:p>
        </p:txBody>
      </p:sp>
      <p:sp>
        <p:nvSpPr>
          <p:cNvPr id="5" name="Footer Placeholder 4"/>
          <p:cNvSpPr>
            <a:spLocks noGrp="1"/>
          </p:cNvSpPr>
          <p:nvPr>
            <p:ph type="ftr" sz="quarter" idx="11"/>
          </p:nvPr>
        </p:nvSpPr>
        <p:spPr/>
        <p:txBody>
          <a:bodyPr/>
          <a:lstStyle/>
          <a:p>
            <a:r>
              <a:rPr lang="en-US" smtClean="0"/>
              <a:t>Lecture 7-2  Developing Countries</a:t>
            </a:r>
            <a:endParaRPr lang="en-US"/>
          </a:p>
        </p:txBody>
      </p:sp>
      <p:sp>
        <p:nvSpPr>
          <p:cNvPr id="6" name="Slide Number Placeholder 5"/>
          <p:cNvSpPr>
            <a:spLocks noGrp="1"/>
          </p:cNvSpPr>
          <p:nvPr>
            <p:ph type="sldNum" sz="quarter" idx="12"/>
          </p:nvPr>
        </p:nvSpPr>
        <p:spPr/>
        <p:txBody>
          <a:bodyPr/>
          <a:lstStyle/>
          <a:p>
            <a:fld id="{3112D287-D4E1-4C45-8427-7C82C919CDF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October 27, 2011</a:t>
            </a:r>
            <a:endParaRPr lang="en-US"/>
          </a:p>
        </p:txBody>
      </p:sp>
      <p:sp>
        <p:nvSpPr>
          <p:cNvPr id="6" name="Footer Placeholder 5"/>
          <p:cNvSpPr>
            <a:spLocks noGrp="1"/>
          </p:cNvSpPr>
          <p:nvPr>
            <p:ph type="ftr" sz="quarter" idx="11"/>
          </p:nvPr>
        </p:nvSpPr>
        <p:spPr/>
        <p:txBody>
          <a:bodyPr/>
          <a:lstStyle/>
          <a:p>
            <a:r>
              <a:rPr lang="en-US" smtClean="0"/>
              <a:t>Lecture 7-2  Developing Countries</a:t>
            </a:r>
            <a:endParaRPr lang="en-US"/>
          </a:p>
        </p:txBody>
      </p:sp>
      <p:sp>
        <p:nvSpPr>
          <p:cNvPr id="7" name="Slide Number Placeholder 6"/>
          <p:cNvSpPr>
            <a:spLocks noGrp="1"/>
          </p:cNvSpPr>
          <p:nvPr>
            <p:ph type="sldNum" sz="quarter" idx="12"/>
          </p:nvPr>
        </p:nvSpPr>
        <p:spPr/>
        <p:txBody>
          <a:bodyPr/>
          <a:lstStyle/>
          <a:p>
            <a:fld id="{2621E8FB-BACA-42D1-8A07-3A69B0BDD58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October 27, 2011</a:t>
            </a:r>
            <a:endParaRPr lang="en-US"/>
          </a:p>
        </p:txBody>
      </p:sp>
      <p:sp>
        <p:nvSpPr>
          <p:cNvPr id="8" name="Footer Placeholder 7"/>
          <p:cNvSpPr>
            <a:spLocks noGrp="1"/>
          </p:cNvSpPr>
          <p:nvPr>
            <p:ph type="ftr" sz="quarter" idx="11"/>
          </p:nvPr>
        </p:nvSpPr>
        <p:spPr/>
        <p:txBody>
          <a:bodyPr/>
          <a:lstStyle/>
          <a:p>
            <a:r>
              <a:rPr lang="en-US" smtClean="0"/>
              <a:t>Lecture 7-2  Developing Countries</a:t>
            </a:r>
            <a:endParaRPr lang="en-US"/>
          </a:p>
        </p:txBody>
      </p:sp>
      <p:sp>
        <p:nvSpPr>
          <p:cNvPr id="9" name="Slide Number Placeholder 8"/>
          <p:cNvSpPr>
            <a:spLocks noGrp="1"/>
          </p:cNvSpPr>
          <p:nvPr>
            <p:ph type="sldNum" sz="quarter" idx="12"/>
          </p:nvPr>
        </p:nvSpPr>
        <p:spPr/>
        <p:txBody>
          <a:bodyPr/>
          <a:lstStyle/>
          <a:p>
            <a:fld id="{8A32AA4B-D936-405B-A1C2-43EADEC6D4E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October 27, 2011</a:t>
            </a:r>
            <a:endParaRPr lang="en-US"/>
          </a:p>
        </p:txBody>
      </p:sp>
      <p:sp>
        <p:nvSpPr>
          <p:cNvPr id="4" name="Footer Placeholder 3"/>
          <p:cNvSpPr>
            <a:spLocks noGrp="1"/>
          </p:cNvSpPr>
          <p:nvPr>
            <p:ph type="ftr" sz="quarter" idx="11"/>
          </p:nvPr>
        </p:nvSpPr>
        <p:spPr/>
        <p:txBody>
          <a:bodyPr/>
          <a:lstStyle/>
          <a:p>
            <a:r>
              <a:rPr lang="en-US" smtClean="0"/>
              <a:t>Lecture 7-2  Developing Countries</a:t>
            </a:r>
            <a:endParaRPr lang="en-US"/>
          </a:p>
        </p:txBody>
      </p:sp>
      <p:sp>
        <p:nvSpPr>
          <p:cNvPr id="5" name="Slide Number Placeholder 4"/>
          <p:cNvSpPr>
            <a:spLocks noGrp="1"/>
          </p:cNvSpPr>
          <p:nvPr>
            <p:ph type="sldNum" sz="quarter" idx="12"/>
          </p:nvPr>
        </p:nvSpPr>
        <p:spPr/>
        <p:txBody>
          <a:bodyPr/>
          <a:lstStyle/>
          <a:p>
            <a:fld id="{EF7B3B7B-01DA-4558-9397-FDB556545FA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October 27, 2011</a:t>
            </a:r>
            <a:endParaRPr lang="en-US"/>
          </a:p>
        </p:txBody>
      </p:sp>
      <p:sp>
        <p:nvSpPr>
          <p:cNvPr id="3" name="Footer Placeholder 2"/>
          <p:cNvSpPr>
            <a:spLocks noGrp="1"/>
          </p:cNvSpPr>
          <p:nvPr>
            <p:ph type="ftr" sz="quarter" idx="11"/>
          </p:nvPr>
        </p:nvSpPr>
        <p:spPr/>
        <p:txBody>
          <a:bodyPr/>
          <a:lstStyle/>
          <a:p>
            <a:r>
              <a:rPr lang="en-US" smtClean="0"/>
              <a:t>Lecture 7-2  Developing Countries</a:t>
            </a:r>
            <a:endParaRPr lang="en-US"/>
          </a:p>
        </p:txBody>
      </p:sp>
      <p:sp>
        <p:nvSpPr>
          <p:cNvPr id="4" name="Slide Number Placeholder 3"/>
          <p:cNvSpPr>
            <a:spLocks noGrp="1"/>
          </p:cNvSpPr>
          <p:nvPr>
            <p:ph type="sldNum" sz="quarter" idx="12"/>
          </p:nvPr>
        </p:nvSpPr>
        <p:spPr/>
        <p:txBody>
          <a:bodyPr/>
          <a:lstStyle/>
          <a:p>
            <a:fld id="{FDB73EC4-4608-4519-BF64-AD2174E947D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October 27, 2011</a:t>
            </a:r>
            <a:endParaRPr lang="en-US"/>
          </a:p>
        </p:txBody>
      </p:sp>
      <p:sp>
        <p:nvSpPr>
          <p:cNvPr id="6" name="Footer Placeholder 5"/>
          <p:cNvSpPr>
            <a:spLocks noGrp="1"/>
          </p:cNvSpPr>
          <p:nvPr>
            <p:ph type="ftr" sz="quarter" idx="11"/>
          </p:nvPr>
        </p:nvSpPr>
        <p:spPr/>
        <p:txBody>
          <a:bodyPr/>
          <a:lstStyle/>
          <a:p>
            <a:r>
              <a:rPr lang="en-US" smtClean="0"/>
              <a:t>Lecture 7-2  Developing Countries</a:t>
            </a:r>
            <a:endParaRPr lang="en-US"/>
          </a:p>
        </p:txBody>
      </p:sp>
      <p:sp>
        <p:nvSpPr>
          <p:cNvPr id="7" name="Slide Number Placeholder 6"/>
          <p:cNvSpPr>
            <a:spLocks noGrp="1"/>
          </p:cNvSpPr>
          <p:nvPr>
            <p:ph type="sldNum" sz="quarter" idx="12"/>
          </p:nvPr>
        </p:nvSpPr>
        <p:spPr/>
        <p:txBody>
          <a:bodyPr/>
          <a:lstStyle/>
          <a:p>
            <a:fld id="{2C0475B8-112E-4991-9B0D-527640209FB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October 27, 2011</a:t>
            </a:r>
            <a:endParaRPr lang="en-US"/>
          </a:p>
        </p:txBody>
      </p:sp>
      <p:sp>
        <p:nvSpPr>
          <p:cNvPr id="6" name="Footer Placeholder 5"/>
          <p:cNvSpPr>
            <a:spLocks noGrp="1"/>
          </p:cNvSpPr>
          <p:nvPr>
            <p:ph type="ftr" sz="quarter" idx="11"/>
          </p:nvPr>
        </p:nvSpPr>
        <p:spPr/>
        <p:txBody>
          <a:bodyPr/>
          <a:lstStyle/>
          <a:p>
            <a:r>
              <a:rPr lang="en-US" smtClean="0"/>
              <a:t>Lecture 7-2  Developing Countries</a:t>
            </a:r>
            <a:endParaRPr lang="en-US"/>
          </a:p>
        </p:txBody>
      </p:sp>
      <p:sp>
        <p:nvSpPr>
          <p:cNvPr id="7" name="Slide Number Placeholder 6"/>
          <p:cNvSpPr>
            <a:spLocks noGrp="1"/>
          </p:cNvSpPr>
          <p:nvPr>
            <p:ph type="sldNum" sz="quarter" idx="12"/>
          </p:nvPr>
        </p:nvSpPr>
        <p:spPr/>
        <p:txBody>
          <a:bodyPr/>
          <a:lstStyle/>
          <a:p>
            <a:fld id="{4A4D206A-960F-434A-B689-85AB0E80E3F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October 27, 2011</a:t>
            </a:r>
            <a:endParaRPr lang="en-US"/>
          </a:p>
        </p:txBody>
      </p:sp>
      <p:sp>
        <p:nvSpPr>
          <p:cNvPr id="5" name="Footer Placeholder 4"/>
          <p:cNvSpPr>
            <a:spLocks noGrp="1"/>
          </p:cNvSpPr>
          <p:nvPr>
            <p:ph type="ftr" sz="quarter" idx="11"/>
          </p:nvPr>
        </p:nvSpPr>
        <p:spPr/>
        <p:txBody>
          <a:bodyPr/>
          <a:lstStyle/>
          <a:p>
            <a:r>
              <a:rPr lang="en-US" smtClean="0"/>
              <a:t>Lecture 7-2  Developing Countries</a:t>
            </a:r>
            <a:endParaRPr lang="en-US"/>
          </a:p>
        </p:txBody>
      </p:sp>
      <p:sp>
        <p:nvSpPr>
          <p:cNvPr id="6" name="Slide Number Placeholder 5"/>
          <p:cNvSpPr>
            <a:spLocks noGrp="1"/>
          </p:cNvSpPr>
          <p:nvPr>
            <p:ph type="sldNum" sz="quarter" idx="12"/>
          </p:nvPr>
        </p:nvSpPr>
        <p:spPr/>
        <p:txBody>
          <a:bodyPr/>
          <a:lstStyle/>
          <a:p>
            <a:fld id="{4C42E3F0-6CE3-4DF2-A81C-F8216CF2C30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October 27, 2011</a:t>
            </a:r>
            <a:endParaRPr lang="en-US"/>
          </a:p>
        </p:txBody>
      </p:sp>
      <p:sp>
        <p:nvSpPr>
          <p:cNvPr id="5" name="Footer Placeholder 4"/>
          <p:cNvSpPr>
            <a:spLocks noGrp="1"/>
          </p:cNvSpPr>
          <p:nvPr>
            <p:ph type="ftr" sz="quarter" idx="11"/>
          </p:nvPr>
        </p:nvSpPr>
        <p:spPr/>
        <p:txBody>
          <a:bodyPr/>
          <a:lstStyle/>
          <a:p>
            <a:r>
              <a:rPr lang="en-US" smtClean="0"/>
              <a:t>Lecture 7-2  Developing Countries</a:t>
            </a:r>
            <a:endParaRPr lang="en-US"/>
          </a:p>
        </p:txBody>
      </p:sp>
      <p:sp>
        <p:nvSpPr>
          <p:cNvPr id="6" name="Slide Number Placeholder 5"/>
          <p:cNvSpPr>
            <a:spLocks noGrp="1"/>
          </p:cNvSpPr>
          <p:nvPr>
            <p:ph type="sldNum" sz="quarter" idx="12"/>
          </p:nvPr>
        </p:nvSpPr>
        <p:spPr/>
        <p:txBody>
          <a:bodyPr/>
          <a:lstStyle/>
          <a:p>
            <a:fld id="{29DF9C9C-D65A-4E99-9FCA-AF389FA0192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October 27, 2011</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Lecture 7-2  Developing Countries</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15BB13-9B5F-4CA8-A87F-9BE46B09612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Managing in Developing Countries </a:t>
            </a:r>
            <a:endParaRPr lang="en-US" dirty="0"/>
          </a:p>
        </p:txBody>
      </p:sp>
      <p:sp>
        <p:nvSpPr>
          <p:cNvPr id="3" name="Subtitle 2"/>
          <p:cNvSpPr>
            <a:spLocks noGrp="1"/>
          </p:cNvSpPr>
          <p:nvPr>
            <p:ph type="subTitle" idx="1"/>
          </p:nvPr>
        </p:nvSpPr>
        <p:spPr/>
        <p:txBody>
          <a:bodyPr/>
          <a:lstStyle/>
          <a:p>
            <a:r>
              <a:rPr lang="en-US" dirty="0" smtClean="0"/>
              <a:t>Thursday October 27, 2011</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Rectangle 2"/>
          <p:cNvSpPr>
            <a:spLocks noGrp="1" noChangeArrowheads="1"/>
          </p:cNvSpPr>
          <p:nvPr>
            <p:ph type="title"/>
          </p:nvPr>
        </p:nvSpPr>
        <p:spPr/>
        <p:txBody>
          <a:bodyPr/>
          <a:lstStyle/>
          <a:p>
            <a:pPr eaLnBrk="1" hangingPunct="1"/>
            <a:r>
              <a:rPr lang="en-US" smtClean="0">
                <a:ea typeface="ＭＳ Ｐゴシック" charset="-128"/>
              </a:rPr>
              <a:t>Managing in Developing Countries</a:t>
            </a:r>
          </a:p>
        </p:txBody>
      </p:sp>
      <p:sp>
        <p:nvSpPr>
          <p:cNvPr id="15366" name="Rectangle 3"/>
          <p:cNvSpPr>
            <a:spLocks noGrp="1" noChangeArrowheads="1"/>
          </p:cNvSpPr>
          <p:nvPr>
            <p:ph idx="1"/>
          </p:nvPr>
        </p:nvSpPr>
        <p:spPr/>
        <p:txBody>
          <a:bodyPr/>
          <a:lstStyle/>
          <a:p>
            <a:pPr eaLnBrk="1" hangingPunct="1"/>
            <a:r>
              <a:rPr lang="en-US" smtClean="0">
                <a:ea typeface="ＭＳ Ｐゴシック" charset="-128"/>
              </a:rPr>
              <a:t>Political risk</a:t>
            </a:r>
          </a:p>
          <a:p>
            <a:pPr lvl="1" eaLnBrk="1" hangingPunct="1"/>
            <a:r>
              <a:rPr lang="en-US" smtClean="0">
                <a:ea typeface="ＭＳ Ｐゴシック" charset="-128"/>
              </a:rPr>
              <a:t>Government</a:t>
            </a:r>
          </a:p>
          <a:p>
            <a:pPr lvl="1" eaLnBrk="1" hangingPunct="1"/>
            <a:r>
              <a:rPr lang="en-US" smtClean="0">
                <a:ea typeface="ＭＳ Ｐゴシック" charset="-128"/>
              </a:rPr>
              <a:t>Society</a:t>
            </a:r>
          </a:p>
          <a:p>
            <a:pPr lvl="1" eaLnBrk="1" hangingPunct="1"/>
            <a:r>
              <a:rPr lang="en-US" smtClean="0">
                <a:ea typeface="ＭＳ Ｐゴシック" charset="-128"/>
              </a:rPr>
              <a:t>Security</a:t>
            </a:r>
          </a:p>
          <a:p>
            <a:pPr lvl="1" eaLnBrk="1" hangingPunct="1"/>
            <a:r>
              <a:rPr lang="en-US" smtClean="0">
                <a:ea typeface="ＭＳ Ｐゴシック" charset="-128"/>
              </a:rPr>
              <a:t>Economy</a:t>
            </a:r>
          </a:p>
          <a:p>
            <a:pPr eaLnBrk="1" hangingPunct="1"/>
            <a:r>
              <a:rPr lang="en-US" smtClean="0">
                <a:ea typeface="ＭＳ Ｐゴシック" charset="-128"/>
              </a:rPr>
              <a:t>Strategies to handle political risk</a:t>
            </a:r>
          </a:p>
          <a:p>
            <a:pPr eaLnBrk="1" hangingPunct="1"/>
            <a:r>
              <a:rPr lang="en-US" smtClean="0">
                <a:ea typeface="ＭＳ Ｐゴシック" charset="-128"/>
              </a:rPr>
              <a:t>Management tasks in developing countries</a:t>
            </a:r>
          </a:p>
          <a:p>
            <a:pPr lvl="1" eaLnBrk="1" hangingPunct="1"/>
            <a:endParaRPr lang="en-US" smtClean="0">
              <a:ea typeface="ＭＳ Ｐゴシック" charset="-128"/>
            </a:endParaRPr>
          </a:p>
          <a:p>
            <a:pPr eaLnBrk="1" hangingPunct="1"/>
            <a:endParaRPr lang="en-US" smtClean="0">
              <a:ea typeface="ＭＳ Ｐゴシック" charset="-128"/>
            </a:endParaRPr>
          </a:p>
        </p:txBody>
      </p:sp>
      <p:sp>
        <p:nvSpPr>
          <p:cNvPr id="15362" name="Date Placeholder 3"/>
          <p:cNvSpPr>
            <a:spLocks noGrp="1"/>
          </p:cNvSpPr>
          <p:nvPr>
            <p:ph type="dt" sz="half" idx="10"/>
          </p:nvPr>
        </p:nvSpPr>
        <p:spPr>
          <a:noFill/>
        </p:spPr>
        <p:txBody>
          <a:bodyPr/>
          <a:lstStyle/>
          <a:p>
            <a:r>
              <a:rPr lang="en-US" smtClean="0"/>
              <a:t>October 27, 2011</a:t>
            </a:r>
            <a:endParaRPr lang="en-US"/>
          </a:p>
        </p:txBody>
      </p:sp>
      <p:sp>
        <p:nvSpPr>
          <p:cNvPr id="15363" name="Footer Placeholder 4"/>
          <p:cNvSpPr>
            <a:spLocks noGrp="1"/>
          </p:cNvSpPr>
          <p:nvPr>
            <p:ph type="ftr" sz="quarter" idx="11"/>
          </p:nvPr>
        </p:nvSpPr>
        <p:spPr>
          <a:noFill/>
        </p:spPr>
        <p:txBody>
          <a:bodyPr/>
          <a:lstStyle/>
          <a:p>
            <a:r>
              <a:rPr lang="en-US"/>
              <a:t>Lecture 7-2  Developing Countries</a:t>
            </a:r>
          </a:p>
        </p:txBody>
      </p:sp>
      <p:sp>
        <p:nvSpPr>
          <p:cNvPr id="15364" name="Slide Number Placeholder 5"/>
          <p:cNvSpPr>
            <a:spLocks noGrp="1"/>
          </p:cNvSpPr>
          <p:nvPr>
            <p:ph type="sldNum" sz="quarter" idx="12"/>
          </p:nvPr>
        </p:nvSpPr>
        <p:spPr>
          <a:noFill/>
        </p:spPr>
        <p:txBody>
          <a:bodyPr/>
          <a:lstStyle/>
          <a:p>
            <a:fld id="{20679585-D941-4EAE-859E-048EF88BFA94}" type="slidenum">
              <a:rPr lang="en-US"/>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smtClean="0">
                <a:ea typeface="ＭＳ Ｐゴシック" charset="-128"/>
              </a:rPr>
              <a:t>Political Risk</a:t>
            </a:r>
          </a:p>
        </p:txBody>
      </p:sp>
      <p:sp>
        <p:nvSpPr>
          <p:cNvPr id="16387" name="Content Placeholder 2"/>
          <p:cNvSpPr>
            <a:spLocks noGrp="1"/>
          </p:cNvSpPr>
          <p:nvPr>
            <p:ph idx="1"/>
          </p:nvPr>
        </p:nvSpPr>
        <p:spPr/>
        <p:txBody>
          <a:bodyPr/>
          <a:lstStyle/>
          <a:p>
            <a:r>
              <a:rPr lang="en-US" smtClean="0">
                <a:ea typeface="ＭＳ Ｐゴシック" charset="-128"/>
              </a:rPr>
              <a:t>What type of opposition?</a:t>
            </a:r>
          </a:p>
          <a:p>
            <a:r>
              <a:rPr lang="en-US" smtClean="0">
                <a:ea typeface="ＭＳ Ｐゴシック" charset="-128"/>
              </a:rPr>
              <a:t>How is opposition expressed?</a:t>
            </a:r>
          </a:p>
          <a:p>
            <a:r>
              <a:rPr lang="en-US" smtClean="0">
                <a:ea typeface="ＭＳ Ｐゴシック" charset="-128"/>
              </a:rPr>
              <a:t>Change the government or the system?</a:t>
            </a:r>
          </a:p>
          <a:p>
            <a:r>
              <a:rPr lang="en-US" smtClean="0">
                <a:ea typeface="ＭＳ Ｐゴシック" charset="-128"/>
              </a:rPr>
              <a:t>Two ways to achieve stability</a:t>
            </a:r>
          </a:p>
          <a:p>
            <a:pPr lvl="1"/>
            <a:r>
              <a:rPr lang="en-US" smtClean="0">
                <a:ea typeface="ＭＳ Ｐゴシック" charset="-128"/>
              </a:rPr>
              <a:t>System is flexible and widely accepted</a:t>
            </a:r>
          </a:p>
          <a:p>
            <a:pPr lvl="1"/>
            <a:r>
              <a:rPr lang="en-US" smtClean="0">
                <a:ea typeface="ＭＳ Ｐゴシック" charset="-128"/>
              </a:rPr>
              <a:t>System is imposed</a:t>
            </a:r>
          </a:p>
        </p:txBody>
      </p:sp>
      <p:sp>
        <p:nvSpPr>
          <p:cNvPr id="16388" name="Date Placeholder 3"/>
          <p:cNvSpPr>
            <a:spLocks noGrp="1"/>
          </p:cNvSpPr>
          <p:nvPr>
            <p:ph type="dt" sz="half" idx="10"/>
          </p:nvPr>
        </p:nvSpPr>
        <p:spPr>
          <a:noFill/>
        </p:spPr>
        <p:txBody>
          <a:bodyPr/>
          <a:lstStyle/>
          <a:p>
            <a:r>
              <a:rPr lang="en-US" smtClean="0"/>
              <a:t>October 27, 2011</a:t>
            </a:r>
            <a:endParaRPr lang="en-US"/>
          </a:p>
        </p:txBody>
      </p:sp>
      <p:sp>
        <p:nvSpPr>
          <p:cNvPr id="16389" name="Footer Placeholder 4"/>
          <p:cNvSpPr>
            <a:spLocks noGrp="1"/>
          </p:cNvSpPr>
          <p:nvPr>
            <p:ph type="ftr" sz="quarter" idx="11"/>
          </p:nvPr>
        </p:nvSpPr>
        <p:spPr>
          <a:noFill/>
        </p:spPr>
        <p:txBody>
          <a:bodyPr/>
          <a:lstStyle/>
          <a:p>
            <a:r>
              <a:rPr lang="en-US"/>
              <a:t>Lecture 7-2  Developing Countries</a:t>
            </a:r>
          </a:p>
        </p:txBody>
      </p:sp>
      <p:sp>
        <p:nvSpPr>
          <p:cNvPr id="16390" name="Slide Number Placeholder 5"/>
          <p:cNvSpPr>
            <a:spLocks noGrp="1"/>
          </p:cNvSpPr>
          <p:nvPr>
            <p:ph type="sldNum" sz="quarter" idx="12"/>
          </p:nvPr>
        </p:nvSpPr>
        <p:spPr>
          <a:noFill/>
        </p:spPr>
        <p:txBody>
          <a:bodyPr/>
          <a:lstStyle/>
          <a:p>
            <a:fld id="{A203BEEF-4A47-456A-BE05-EDE0C530235E}" type="slidenum">
              <a:rPr lang="en-US"/>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smtClean="0">
                <a:ea typeface="ＭＳ Ｐゴシック" charset="-128"/>
              </a:rPr>
              <a:t>Societal Risk</a:t>
            </a:r>
          </a:p>
        </p:txBody>
      </p:sp>
      <p:sp>
        <p:nvSpPr>
          <p:cNvPr id="3" name="Content Placeholder 2"/>
          <p:cNvSpPr>
            <a:spLocks noGrp="1"/>
          </p:cNvSpPr>
          <p:nvPr>
            <p:ph idx="1"/>
          </p:nvPr>
        </p:nvSpPr>
        <p:spPr/>
        <p:txBody>
          <a:bodyPr/>
          <a:lstStyle/>
          <a:p>
            <a:r>
              <a:rPr lang="en-US" smtClean="0">
                <a:ea typeface="ＭＳ Ｐゴシック" charset="-128"/>
              </a:rPr>
              <a:t>Conflicts between internal groups</a:t>
            </a:r>
          </a:p>
          <a:p>
            <a:r>
              <a:rPr lang="en-US" smtClean="0">
                <a:ea typeface="ＭＳ Ｐゴシック" charset="-128"/>
              </a:rPr>
              <a:t>Health issues</a:t>
            </a:r>
          </a:p>
          <a:p>
            <a:r>
              <a:rPr lang="en-US" smtClean="0">
                <a:ea typeface="ＭＳ Ｐゴシック" charset="-128"/>
              </a:rPr>
              <a:t>Unemployment</a:t>
            </a:r>
          </a:p>
          <a:p>
            <a:r>
              <a:rPr lang="en-US" smtClean="0">
                <a:ea typeface="ＭＳ Ｐゴシック" charset="-128"/>
              </a:rPr>
              <a:t>Failure of basic services</a:t>
            </a:r>
          </a:p>
          <a:p>
            <a:r>
              <a:rPr lang="en-US" smtClean="0">
                <a:ea typeface="ＭＳ Ｐゴシック" charset="-128"/>
              </a:rPr>
              <a:t>Corruption</a:t>
            </a:r>
          </a:p>
          <a:p>
            <a:r>
              <a:rPr lang="en-US" smtClean="0">
                <a:ea typeface="ＭＳ Ｐゴシック" charset="-128"/>
              </a:rPr>
              <a:t>Age distribution</a:t>
            </a:r>
          </a:p>
        </p:txBody>
      </p:sp>
      <p:sp>
        <p:nvSpPr>
          <p:cNvPr id="17412" name="Date Placeholder 3"/>
          <p:cNvSpPr>
            <a:spLocks noGrp="1"/>
          </p:cNvSpPr>
          <p:nvPr>
            <p:ph type="dt" sz="half" idx="10"/>
          </p:nvPr>
        </p:nvSpPr>
        <p:spPr>
          <a:noFill/>
        </p:spPr>
        <p:txBody>
          <a:bodyPr/>
          <a:lstStyle/>
          <a:p>
            <a:r>
              <a:rPr lang="en-US" smtClean="0"/>
              <a:t>October 27, 2011</a:t>
            </a:r>
            <a:endParaRPr lang="en-US"/>
          </a:p>
        </p:txBody>
      </p:sp>
      <p:sp>
        <p:nvSpPr>
          <p:cNvPr id="17413" name="Footer Placeholder 4"/>
          <p:cNvSpPr>
            <a:spLocks noGrp="1"/>
          </p:cNvSpPr>
          <p:nvPr>
            <p:ph type="ftr" sz="quarter" idx="11"/>
          </p:nvPr>
        </p:nvSpPr>
        <p:spPr>
          <a:noFill/>
        </p:spPr>
        <p:txBody>
          <a:bodyPr/>
          <a:lstStyle/>
          <a:p>
            <a:r>
              <a:rPr lang="en-US"/>
              <a:t>Lecture 7-2  Developing Countries</a:t>
            </a:r>
          </a:p>
        </p:txBody>
      </p:sp>
      <p:sp>
        <p:nvSpPr>
          <p:cNvPr id="17414" name="Slide Number Placeholder 5"/>
          <p:cNvSpPr>
            <a:spLocks noGrp="1"/>
          </p:cNvSpPr>
          <p:nvPr>
            <p:ph type="sldNum" sz="quarter" idx="12"/>
          </p:nvPr>
        </p:nvSpPr>
        <p:spPr>
          <a:noFill/>
        </p:spPr>
        <p:txBody>
          <a:bodyPr/>
          <a:lstStyle/>
          <a:p>
            <a:fld id="{26F0B75C-F088-4225-9A8E-B84C3C71E585}" type="slidenum">
              <a:rPr lang="en-US"/>
              <a:pPr/>
              <a:t>4</a:t>
            </a:fld>
            <a:endParaRPr lang="en-US"/>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mtClean="0">
                <a:ea typeface="ＭＳ Ｐゴシック" charset="-128"/>
              </a:rPr>
              <a:t>Security Risk</a:t>
            </a:r>
          </a:p>
        </p:txBody>
      </p:sp>
      <p:sp>
        <p:nvSpPr>
          <p:cNvPr id="3" name="Content Placeholder 2"/>
          <p:cNvSpPr>
            <a:spLocks noGrp="1"/>
          </p:cNvSpPr>
          <p:nvPr>
            <p:ph idx="1"/>
          </p:nvPr>
        </p:nvSpPr>
        <p:spPr/>
        <p:txBody>
          <a:bodyPr/>
          <a:lstStyle/>
          <a:p>
            <a:r>
              <a:rPr lang="en-US" smtClean="0">
                <a:ea typeface="ＭＳ Ｐゴシック" charset="-128"/>
              </a:rPr>
              <a:t>Internal</a:t>
            </a:r>
          </a:p>
          <a:p>
            <a:pPr lvl="1"/>
            <a:r>
              <a:rPr lang="en-US" smtClean="0">
                <a:ea typeface="ＭＳ Ｐゴシック" charset="-128"/>
              </a:rPr>
              <a:t>Protection against crime</a:t>
            </a:r>
          </a:p>
          <a:p>
            <a:pPr lvl="1"/>
            <a:r>
              <a:rPr lang="en-US" smtClean="0">
                <a:ea typeface="ＭＳ Ｐゴシック" charset="-128"/>
              </a:rPr>
              <a:t>Reliability of police and courts</a:t>
            </a:r>
          </a:p>
          <a:p>
            <a:pPr lvl="1"/>
            <a:r>
              <a:rPr lang="en-US" smtClean="0">
                <a:ea typeface="ＭＳ Ｐゴシック" charset="-128"/>
              </a:rPr>
              <a:t>Failure to respond to disasters</a:t>
            </a:r>
          </a:p>
          <a:p>
            <a:r>
              <a:rPr lang="en-US" smtClean="0">
                <a:ea typeface="ＭＳ Ｐゴシック" charset="-128"/>
              </a:rPr>
              <a:t>External</a:t>
            </a:r>
          </a:p>
          <a:p>
            <a:pPr lvl="1"/>
            <a:r>
              <a:rPr lang="en-US" smtClean="0">
                <a:ea typeface="ＭＳ Ｐゴシック" charset="-128"/>
              </a:rPr>
              <a:t>War</a:t>
            </a:r>
          </a:p>
          <a:p>
            <a:pPr lvl="1"/>
            <a:r>
              <a:rPr lang="en-US" smtClean="0">
                <a:ea typeface="ＭＳ Ｐゴシック" charset="-128"/>
              </a:rPr>
              <a:t>Incursions</a:t>
            </a:r>
          </a:p>
          <a:p>
            <a:pPr lvl="1"/>
            <a:r>
              <a:rPr lang="en-US" smtClean="0">
                <a:ea typeface="ＭＳ Ｐゴシック" charset="-128"/>
              </a:rPr>
              <a:t>Persistent threats</a:t>
            </a:r>
          </a:p>
        </p:txBody>
      </p:sp>
      <p:sp>
        <p:nvSpPr>
          <p:cNvPr id="18436" name="Date Placeholder 3"/>
          <p:cNvSpPr>
            <a:spLocks noGrp="1"/>
          </p:cNvSpPr>
          <p:nvPr>
            <p:ph type="dt" sz="half" idx="10"/>
          </p:nvPr>
        </p:nvSpPr>
        <p:spPr>
          <a:noFill/>
        </p:spPr>
        <p:txBody>
          <a:bodyPr/>
          <a:lstStyle/>
          <a:p>
            <a:r>
              <a:rPr lang="en-US" smtClean="0"/>
              <a:t>October 27, 2011</a:t>
            </a:r>
            <a:endParaRPr lang="en-US"/>
          </a:p>
        </p:txBody>
      </p:sp>
      <p:sp>
        <p:nvSpPr>
          <p:cNvPr id="18437" name="Footer Placeholder 4"/>
          <p:cNvSpPr>
            <a:spLocks noGrp="1"/>
          </p:cNvSpPr>
          <p:nvPr>
            <p:ph type="ftr" sz="quarter" idx="11"/>
          </p:nvPr>
        </p:nvSpPr>
        <p:spPr>
          <a:noFill/>
        </p:spPr>
        <p:txBody>
          <a:bodyPr/>
          <a:lstStyle/>
          <a:p>
            <a:r>
              <a:rPr lang="en-US"/>
              <a:t>Lecture 7-2  Developing Countries</a:t>
            </a:r>
          </a:p>
        </p:txBody>
      </p:sp>
      <p:sp>
        <p:nvSpPr>
          <p:cNvPr id="18438" name="Slide Number Placeholder 5"/>
          <p:cNvSpPr>
            <a:spLocks noGrp="1"/>
          </p:cNvSpPr>
          <p:nvPr>
            <p:ph type="sldNum" sz="quarter" idx="12"/>
          </p:nvPr>
        </p:nvSpPr>
        <p:spPr>
          <a:noFill/>
        </p:spPr>
        <p:txBody>
          <a:bodyPr/>
          <a:lstStyle/>
          <a:p>
            <a:fld id="{50E0FE51-D7AC-4E0B-B003-CD2F14800F14}" type="slidenum">
              <a:rPr lang="en-US"/>
              <a:pPr/>
              <a:t>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smtClean="0">
                <a:ea typeface="ＭＳ Ｐゴシック" charset="-128"/>
              </a:rPr>
              <a:t>Economic Risk</a:t>
            </a:r>
          </a:p>
        </p:txBody>
      </p:sp>
      <p:sp>
        <p:nvSpPr>
          <p:cNvPr id="3" name="Content Placeholder 2"/>
          <p:cNvSpPr>
            <a:spLocks noGrp="1"/>
          </p:cNvSpPr>
          <p:nvPr>
            <p:ph idx="1"/>
          </p:nvPr>
        </p:nvSpPr>
        <p:spPr/>
        <p:txBody>
          <a:bodyPr/>
          <a:lstStyle/>
          <a:p>
            <a:r>
              <a:rPr lang="en-US" smtClean="0">
                <a:ea typeface="ＭＳ Ｐゴシック" charset="-128"/>
              </a:rPr>
              <a:t>Inflation</a:t>
            </a:r>
          </a:p>
          <a:p>
            <a:r>
              <a:rPr lang="en-US" smtClean="0">
                <a:ea typeface="ＭＳ Ｐゴシック" charset="-128"/>
              </a:rPr>
              <a:t>High levels of external debt</a:t>
            </a:r>
          </a:p>
          <a:p>
            <a:r>
              <a:rPr lang="en-US" smtClean="0">
                <a:ea typeface="ＭＳ Ｐゴシック" charset="-128"/>
              </a:rPr>
              <a:t>Currency fluctuations</a:t>
            </a:r>
          </a:p>
          <a:p>
            <a:r>
              <a:rPr lang="en-US" smtClean="0">
                <a:ea typeface="ＭＳ Ｐゴシック" charset="-128"/>
              </a:rPr>
              <a:t>Stability of investments</a:t>
            </a:r>
          </a:p>
          <a:p>
            <a:r>
              <a:rPr lang="en-US" smtClean="0">
                <a:ea typeface="ＭＳ Ｐゴシック" charset="-128"/>
              </a:rPr>
              <a:t>Unemployment</a:t>
            </a:r>
          </a:p>
        </p:txBody>
      </p:sp>
      <p:sp>
        <p:nvSpPr>
          <p:cNvPr id="19460" name="Date Placeholder 3"/>
          <p:cNvSpPr>
            <a:spLocks noGrp="1"/>
          </p:cNvSpPr>
          <p:nvPr>
            <p:ph type="dt" sz="half" idx="10"/>
          </p:nvPr>
        </p:nvSpPr>
        <p:spPr>
          <a:noFill/>
        </p:spPr>
        <p:txBody>
          <a:bodyPr/>
          <a:lstStyle/>
          <a:p>
            <a:r>
              <a:rPr lang="en-US" smtClean="0"/>
              <a:t>October 27, 2011</a:t>
            </a:r>
            <a:endParaRPr lang="en-US"/>
          </a:p>
        </p:txBody>
      </p:sp>
      <p:sp>
        <p:nvSpPr>
          <p:cNvPr id="19461" name="Footer Placeholder 4"/>
          <p:cNvSpPr>
            <a:spLocks noGrp="1"/>
          </p:cNvSpPr>
          <p:nvPr>
            <p:ph type="ftr" sz="quarter" idx="11"/>
          </p:nvPr>
        </p:nvSpPr>
        <p:spPr>
          <a:noFill/>
        </p:spPr>
        <p:txBody>
          <a:bodyPr/>
          <a:lstStyle/>
          <a:p>
            <a:r>
              <a:rPr lang="en-US"/>
              <a:t>Lecture 7-2  Developing Countries</a:t>
            </a:r>
          </a:p>
        </p:txBody>
      </p:sp>
      <p:sp>
        <p:nvSpPr>
          <p:cNvPr id="19462" name="Slide Number Placeholder 5"/>
          <p:cNvSpPr>
            <a:spLocks noGrp="1"/>
          </p:cNvSpPr>
          <p:nvPr>
            <p:ph type="sldNum" sz="quarter" idx="12"/>
          </p:nvPr>
        </p:nvSpPr>
        <p:spPr>
          <a:noFill/>
        </p:spPr>
        <p:txBody>
          <a:bodyPr/>
          <a:lstStyle/>
          <a:p>
            <a:fld id="{4667E678-48F8-4291-80D1-C47C377AC01B}" type="slidenum">
              <a:rPr lang="en-US"/>
              <a:pPr/>
              <a:t>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smtClean="0">
                <a:ea typeface="ＭＳ Ｐゴシック" charset="-128"/>
              </a:rPr>
              <a:t>Reactions to Political Risk</a:t>
            </a:r>
          </a:p>
        </p:txBody>
      </p:sp>
      <p:sp>
        <p:nvSpPr>
          <p:cNvPr id="3" name="Content Placeholder 2"/>
          <p:cNvSpPr>
            <a:spLocks noGrp="1"/>
          </p:cNvSpPr>
          <p:nvPr>
            <p:ph idx="1"/>
          </p:nvPr>
        </p:nvSpPr>
        <p:spPr/>
        <p:txBody>
          <a:bodyPr/>
          <a:lstStyle/>
          <a:p>
            <a:r>
              <a:rPr lang="en-US" smtClean="0">
                <a:ea typeface="ＭＳ Ｐゴシック" charset="-128"/>
              </a:rPr>
              <a:t>Type of investment</a:t>
            </a:r>
          </a:p>
          <a:p>
            <a:r>
              <a:rPr lang="en-US" smtClean="0">
                <a:ea typeface="ＭＳ Ｐゴシック" charset="-128"/>
              </a:rPr>
              <a:t>Pricing and rates of return</a:t>
            </a:r>
          </a:p>
          <a:p>
            <a:r>
              <a:rPr lang="en-US" smtClean="0">
                <a:ea typeface="ＭＳ Ｐゴシック" charset="-128"/>
              </a:rPr>
              <a:t>Financing</a:t>
            </a:r>
          </a:p>
          <a:p>
            <a:r>
              <a:rPr lang="en-US" smtClean="0">
                <a:ea typeface="ＭＳ Ｐゴシック" charset="-128"/>
              </a:rPr>
              <a:t>Personnel</a:t>
            </a:r>
          </a:p>
          <a:p>
            <a:r>
              <a:rPr lang="en-US" smtClean="0">
                <a:ea typeface="ＭＳ Ｐゴシック" charset="-128"/>
              </a:rPr>
              <a:t>Political action</a:t>
            </a:r>
          </a:p>
        </p:txBody>
      </p:sp>
      <p:sp>
        <p:nvSpPr>
          <p:cNvPr id="20484" name="Date Placeholder 3"/>
          <p:cNvSpPr>
            <a:spLocks noGrp="1"/>
          </p:cNvSpPr>
          <p:nvPr>
            <p:ph type="dt" sz="half" idx="10"/>
          </p:nvPr>
        </p:nvSpPr>
        <p:spPr>
          <a:noFill/>
        </p:spPr>
        <p:txBody>
          <a:bodyPr/>
          <a:lstStyle/>
          <a:p>
            <a:r>
              <a:rPr lang="en-US" smtClean="0"/>
              <a:t>October 27, 2011</a:t>
            </a:r>
            <a:endParaRPr lang="en-US"/>
          </a:p>
        </p:txBody>
      </p:sp>
      <p:sp>
        <p:nvSpPr>
          <p:cNvPr id="20485" name="Footer Placeholder 4"/>
          <p:cNvSpPr>
            <a:spLocks noGrp="1"/>
          </p:cNvSpPr>
          <p:nvPr>
            <p:ph type="ftr" sz="quarter" idx="11"/>
          </p:nvPr>
        </p:nvSpPr>
        <p:spPr>
          <a:noFill/>
        </p:spPr>
        <p:txBody>
          <a:bodyPr/>
          <a:lstStyle/>
          <a:p>
            <a:r>
              <a:rPr lang="en-US"/>
              <a:t>Lecture 7-2  Developing Countries</a:t>
            </a:r>
          </a:p>
        </p:txBody>
      </p:sp>
      <p:sp>
        <p:nvSpPr>
          <p:cNvPr id="20486" name="Slide Number Placeholder 5"/>
          <p:cNvSpPr>
            <a:spLocks noGrp="1"/>
          </p:cNvSpPr>
          <p:nvPr>
            <p:ph type="sldNum" sz="quarter" idx="12"/>
          </p:nvPr>
        </p:nvSpPr>
        <p:spPr>
          <a:noFill/>
        </p:spPr>
        <p:txBody>
          <a:bodyPr/>
          <a:lstStyle/>
          <a:p>
            <a:fld id="{2F45B73E-8168-435D-8480-4A3F2DF50D27}" type="slidenum">
              <a:rPr lang="en-US"/>
              <a:pPr/>
              <a:t>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1" nodeType="click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1" nodeType="clickEffect">
                                  <p:stCondLst>
                                    <p:cond delay="0"/>
                                  </p:stCondLst>
                                  <p:childTnLst>
                                    <p:set>
                                      <p:cBhvr>
                                        <p:cTn id="35"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1" nodeType="clickEffect">
                                  <p:stCondLst>
                                    <p:cond delay="0"/>
                                  </p:stCondLst>
                                  <p:childTnLst>
                                    <p:set>
                                      <p:cBhvr>
                                        <p:cTn id="39"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1" nodeType="clickEffect">
                                  <p:stCondLst>
                                    <p:cond delay="0"/>
                                  </p:stCondLst>
                                  <p:childTnLst>
                                    <p:set>
                                      <p:cBhvr>
                                        <p:cTn id="43"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1" nodeType="clickEffect">
                                  <p:stCondLst>
                                    <p:cond delay="0"/>
                                  </p:stCondLst>
                                  <p:childTnLst>
                                    <p:set>
                                      <p:cBhvr>
                                        <p:cTn id="47"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smtClean="0">
                <a:ea typeface="ＭＳ Ｐゴシック" charset="-128"/>
              </a:rPr>
              <a:t>Culture in Developing Countries</a:t>
            </a:r>
          </a:p>
        </p:txBody>
      </p:sp>
      <p:sp>
        <p:nvSpPr>
          <p:cNvPr id="3" name="Content Placeholder 2"/>
          <p:cNvSpPr>
            <a:spLocks noGrp="1"/>
          </p:cNvSpPr>
          <p:nvPr>
            <p:ph idx="1"/>
          </p:nvPr>
        </p:nvSpPr>
        <p:spPr/>
        <p:txBody>
          <a:bodyPr/>
          <a:lstStyle/>
          <a:p>
            <a:r>
              <a:rPr lang="en-US" smtClean="0">
                <a:ea typeface="ＭＳ Ｐゴシック" charset="-128"/>
              </a:rPr>
              <a:t>The place of business</a:t>
            </a:r>
          </a:p>
          <a:p>
            <a:r>
              <a:rPr lang="en-US" smtClean="0">
                <a:ea typeface="ＭＳ Ｐゴシック" charset="-128"/>
              </a:rPr>
              <a:t>Dependence</a:t>
            </a:r>
          </a:p>
          <a:p>
            <a:r>
              <a:rPr lang="en-US" smtClean="0">
                <a:ea typeface="ＭＳ Ｐゴシック" charset="-128"/>
              </a:rPr>
              <a:t>Attitudes toward foreigners</a:t>
            </a:r>
          </a:p>
          <a:p>
            <a:r>
              <a:rPr lang="en-US" smtClean="0">
                <a:ea typeface="ＭＳ Ｐゴシック" charset="-128"/>
              </a:rPr>
              <a:t>Attitudes toward change</a:t>
            </a:r>
          </a:p>
          <a:p>
            <a:r>
              <a:rPr lang="en-US" smtClean="0">
                <a:ea typeface="ＭＳ Ｐゴシック" charset="-128"/>
              </a:rPr>
              <a:t>Attitudes toward work and employers</a:t>
            </a:r>
          </a:p>
        </p:txBody>
      </p:sp>
      <p:sp>
        <p:nvSpPr>
          <p:cNvPr id="21508" name="Date Placeholder 3"/>
          <p:cNvSpPr>
            <a:spLocks noGrp="1"/>
          </p:cNvSpPr>
          <p:nvPr>
            <p:ph type="dt" sz="half" idx="10"/>
          </p:nvPr>
        </p:nvSpPr>
        <p:spPr>
          <a:noFill/>
        </p:spPr>
        <p:txBody>
          <a:bodyPr/>
          <a:lstStyle/>
          <a:p>
            <a:r>
              <a:rPr lang="en-US" smtClean="0"/>
              <a:t>October 27, 2011</a:t>
            </a:r>
            <a:endParaRPr lang="en-US"/>
          </a:p>
        </p:txBody>
      </p:sp>
      <p:sp>
        <p:nvSpPr>
          <p:cNvPr id="21509" name="Footer Placeholder 4"/>
          <p:cNvSpPr>
            <a:spLocks noGrp="1"/>
          </p:cNvSpPr>
          <p:nvPr>
            <p:ph type="ftr" sz="quarter" idx="11"/>
          </p:nvPr>
        </p:nvSpPr>
        <p:spPr>
          <a:noFill/>
        </p:spPr>
        <p:txBody>
          <a:bodyPr/>
          <a:lstStyle/>
          <a:p>
            <a:r>
              <a:rPr lang="en-US"/>
              <a:t>Lecture 7-2  Developing Countries</a:t>
            </a:r>
          </a:p>
        </p:txBody>
      </p:sp>
      <p:sp>
        <p:nvSpPr>
          <p:cNvPr id="21510" name="Slide Number Placeholder 5"/>
          <p:cNvSpPr>
            <a:spLocks noGrp="1"/>
          </p:cNvSpPr>
          <p:nvPr>
            <p:ph type="sldNum" sz="quarter" idx="12"/>
          </p:nvPr>
        </p:nvSpPr>
        <p:spPr>
          <a:noFill/>
        </p:spPr>
        <p:txBody>
          <a:bodyPr/>
          <a:lstStyle/>
          <a:p>
            <a:fld id="{51B2F014-2301-4948-B4E0-3502E16C18A7}" type="slidenum">
              <a:rPr lang="en-US"/>
              <a:pPr/>
              <a:t>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mtClean="0">
                <a:ea typeface="ＭＳ Ｐゴシック" charset="-128"/>
              </a:rPr>
              <a:t>Resources in Developing Countries</a:t>
            </a:r>
          </a:p>
        </p:txBody>
      </p:sp>
      <p:sp>
        <p:nvSpPr>
          <p:cNvPr id="3" name="Content Placeholder 2"/>
          <p:cNvSpPr>
            <a:spLocks noGrp="1"/>
          </p:cNvSpPr>
          <p:nvPr>
            <p:ph idx="1"/>
          </p:nvPr>
        </p:nvSpPr>
        <p:spPr/>
        <p:txBody>
          <a:bodyPr/>
          <a:lstStyle/>
          <a:p>
            <a:r>
              <a:rPr lang="en-US" smtClean="0">
                <a:ea typeface="ＭＳ Ｐゴシック" charset="-128"/>
              </a:rPr>
              <a:t>Capital</a:t>
            </a:r>
          </a:p>
          <a:p>
            <a:r>
              <a:rPr lang="en-US" smtClean="0">
                <a:ea typeface="ＭＳ Ｐゴシック" charset="-128"/>
              </a:rPr>
              <a:t>Labor</a:t>
            </a:r>
          </a:p>
          <a:p>
            <a:r>
              <a:rPr lang="en-US" smtClean="0">
                <a:ea typeface="ＭＳ Ｐゴシック" charset="-128"/>
              </a:rPr>
              <a:t>Energy</a:t>
            </a:r>
          </a:p>
          <a:p>
            <a:r>
              <a:rPr lang="en-US" smtClean="0">
                <a:ea typeface="ＭＳ Ｐゴシック" charset="-128"/>
              </a:rPr>
              <a:t>Housing</a:t>
            </a:r>
          </a:p>
          <a:p>
            <a:r>
              <a:rPr lang="en-US" smtClean="0">
                <a:ea typeface="ＭＳ Ｐゴシック" charset="-128"/>
              </a:rPr>
              <a:t>Transportation</a:t>
            </a:r>
          </a:p>
          <a:p>
            <a:pPr>
              <a:buFont typeface="Wingdings" charset="2"/>
              <a:buNone/>
            </a:pPr>
            <a:endParaRPr lang="en-US" smtClean="0">
              <a:ea typeface="ＭＳ Ｐゴシック" charset="-128"/>
            </a:endParaRPr>
          </a:p>
        </p:txBody>
      </p:sp>
      <p:sp>
        <p:nvSpPr>
          <p:cNvPr id="22532" name="Date Placeholder 3"/>
          <p:cNvSpPr>
            <a:spLocks noGrp="1"/>
          </p:cNvSpPr>
          <p:nvPr>
            <p:ph type="dt" sz="half" idx="10"/>
          </p:nvPr>
        </p:nvSpPr>
        <p:spPr>
          <a:noFill/>
        </p:spPr>
        <p:txBody>
          <a:bodyPr/>
          <a:lstStyle/>
          <a:p>
            <a:r>
              <a:rPr lang="en-US" smtClean="0"/>
              <a:t>October 27, 2011</a:t>
            </a:r>
            <a:endParaRPr lang="en-US"/>
          </a:p>
        </p:txBody>
      </p:sp>
      <p:sp>
        <p:nvSpPr>
          <p:cNvPr id="22533" name="Footer Placeholder 4"/>
          <p:cNvSpPr>
            <a:spLocks noGrp="1"/>
          </p:cNvSpPr>
          <p:nvPr>
            <p:ph type="ftr" sz="quarter" idx="11"/>
          </p:nvPr>
        </p:nvSpPr>
        <p:spPr>
          <a:noFill/>
        </p:spPr>
        <p:txBody>
          <a:bodyPr/>
          <a:lstStyle/>
          <a:p>
            <a:r>
              <a:rPr lang="en-US"/>
              <a:t>Lecture 7-2  Developing Countries</a:t>
            </a:r>
          </a:p>
        </p:txBody>
      </p:sp>
      <p:sp>
        <p:nvSpPr>
          <p:cNvPr id="22534" name="Slide Number Placeholder 5"/>
          <p:cNvSpPr>
            <a:spLocks noGrp="1"/>
          </p:cNvSpPr>
          <p:nvPr>
            <p:ph type="sldNum" sz="quarter" idx="12"/>
          </p:nvPr>
        </p:nvSpPr>
        <p:spPr>
          <a:noFill/>
        </p:spPr>
        <p:txBody>
          <a:bodyPr/>
          <a:lstStyle/>
          <a:p>
            <a:fld id="{33AA6C33-F8EC-4A59-8B87-CE061E923B41}" type="slidenum">
              <a:rPr lang="en-US"/>
              <a:pPr/>
              <a:t>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normAutofit fontScale="90000"/>
          </a:bodyPr>
          <a:lstStyle/>
          <a:p>
            <a:r>
              <a:rPr lang="en-US" smtClean="0">
                <a:ea typeface="ＭＳ Ｐゴシック" charset="-128"/>
              </a:rPr>
              <a:t>Management Functions in Developing Countries</a:t>
            </a:r>
          </a:p>
        </p:txBody>
      </p:sp>
      <p:sp>
        <p:nvSpPr>
          <p:cNvPr id="3" name="Content Placeholder 2"/>
          <p:cNvSpPr>
            <a:spLocks noGrp="1"/>
          </p:cNvSpPr>
          <p:nvPr>
            <p:ph idx="1"/>
          </p:nvPr>
        </p:nvSpPr>
        <p:spPr/>
        <p:txBody>
          <a:bodyPr/>
          <a:lstStyle/>
          <a:p>
            <a:r>
              <a:rPr lang="en-US" smtClean="0">
                <a:ea typeface="ＭＳ Ｐゴシック" charset="-128"/>
              </a:rPr>
              <a:t>Manager’s engagement in employees’ lives</a:t>
            </a:r>
          </a:p>
          <a:p>
            <a:r>
              <a:rPr lang="en-US" smtClean="0">
                <a:ea typeface="ＭＳ Ｐゴシック" charset="-128"/>
              </a:rPr>
              <a:t>Managing expatriates</a:t>
            </a:r>
          </a:p>
          <a:p>
            <a:r>
              <a:rPr lang="en-US" smtClean="0">
                <a:ea typeface="ＭＳ Ｐゴシック" charset="-128"/>
              </a:rPr>
              <a:t>Training</a:t>
            </a:r>
          </a:p>
          <a:p>
            <a:r>
              <a:rPr lang="en-US" smtClean="0">
                <a:ea typeface="ＭＳ Ｐゴシック" charset="-128"/>
              </a:rPr>
              <a:t>Political liaison</a:t>
            </a:r>
          </a:p>
          <a:p>
            <a:r>
              <a:rPr lang="en-US" smtClean="0">
                <a:ea typeface="ＭＳ Ｐゴシック" charset="-128"/>
              </a:rPr>
              <a:t>Supervision</a:t>
            </a:r>
          </a:p>
        </p:txBody>
      </p:sp>
      <p:sp>
        <p:nvSpPr>
          <p:cNvPr id="23556" name="Date Placeholder 3"/>
          <p:cNvSpPr>
            <a:spLocks noGrp="1"/>
          </p:cNvSpPr>
          <p:nvPr>
            <p:ph type="dt" sz="half" idx="10"/>
          </p:nvPr>
        </p:nvSpPr>
        <p:spPr>
          <a:noFill/>
        </p:spPr>
        <p:txBody>
          <a:bodyPr/>
          <a:lstStyle/>
          <a:p>
            <a:r>
              <a:rPr lang="en-US" smtClean="0"/>
              <a:t>October 27, 2011</a:t>
            </a:r>
            <a:endParaRPr lang="en-US"/>
          </a:p>
        </p:txBody>
      </p:sp>
      <p:sp>
        <p:nvSpPr>
          <p:cNvPr id="23557" name="Footer Placeholder 4"/>
          <p:cNvSpPr>
            <a:spLocks noGrp="1"/>
          </p:cNvSpPr>
          <p:nvPr>
            <p:ph type="ftr" sz="quarter" idx="11"/>
          </p:nvPr>
        </p:nvSpPr>
        <p:spPr>
          <a:noFill/>
        </p:spPr>
        <p:txBody>
          <a:bodyPr/>
          <a:lstStyle/>
          <a:p>
            <a:r>
              <a:rPr lang="en-US"/>
              <a:t>Lecture 7-2  Developing Countries</a:t>
            </a:r>
          </a:p>
        </p:txBody>
      </p:sp>
      <p:sp>
        <p:nvSpPr>
          <p:cNvPr id="23558" name="Slide Number Placeholder 5"/>
          <p:cNvSpPr>
            <a:spLocks noGrp="1"/>
          </p:cNvSpPr>
          <p:nvPr>
            <p:ph type="sldNum" sz="quarter" idx="12"/>
          </p:nvPr>
        </p:nvSpPr>
        <p:spPr>
          <a:noFill/>
        </p:spPr>
        <p:txBody>
          <a:bodyPr/>
          <a:lstStyle/>
          <a:p>
            <a:fld id="{A5DF616B-6A65-40DF-B87E-9124A709C1B2}" type="slidenum">
              <a:rPr lang="en-US"/>
              <a:pPr/>
              <a:t>10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247</TotalTime>
  <Words>1696</Words>
  <Application>Microsoft Office PowerPoint</Application>
  <PresentationFormat>On-screen Show (4:3)</PresentationFormat>
  <Paragraphs>226</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Managing in Developing Countries </vt:lpstr>
      <vt:lpstr>Managing in Developing Countries</vt:lpstr>
      <vt:lpstr>Political Risk</vt:lpstr>
      <vt:lpstr>Societal Risk</vt:lpstr>
      <vt:lpstr>Security Risk</vt:lpstr>
      <vt:lpstr>Economic Risk</vt:lpstr>
      <vt:lpstr>Reactions to Political Risk</vt:lpstr>
      <vt:lpstr>Culture in Developing Countries</vt:lpstr>
      <vt:lpstr>Resources in Developing Countries</vt:lpstr>
      <vt:lpstr>Management Functions in Developing Countries</vt:lpstr>
    </vt:vector>
  </TitlesOfParts>
  <Company>David Cray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David Cray</dc:creator>
  <cp:lastModifiedBy>Rob</cp:lastModifiedBy>
  <cp:revision>46</cp:revision>
  <cp:lastPrinted>2007-09-06T13:09:53Z</cp:lastPrinted>
  <dcterms:created xsi:type="dcterms:W3CDTF">2011-10-23T14:54:15Z</dcterms:created>
  <dcterms:modified xsi:type="dcterms:W3CDTF">2011-10-26T14:33:59Z</dcterms:modified>
</cp:coreProperties>
</file>