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3"/>
  </p:notesMasterIdLst>
  <p:handoutMasterIdLst>
    <p:handoutMasterId r:id="rId34"/>
  </p:handoutMasterIdLst>
  <p:sldIdLst>
    <p:sldId id="309" r:id="rId2"/>
    <p:sldId id="310" r:id="rId3"/>
    <p:sldId id="256" r:id="rId4"/>
    <p:sldId id="319" r:id="rId5"/>
    <p:sldId id="323" r:id="rId6"/>
    <p:sldId id="325" r:id="rId7"/>
    <p:sldId id="258" r:id="rId8"/>
    <p:sldId id="317" r:id="rId9"/>
    <p:sldId id="259" r:id="rId10"/>
    <p:sldId id="261" r:id="rId11"/>
    <p:sldId id="262" r:id="rId12"/>
    <p:sldId id="263" r:id="rId13"/>
    <p:sldId id="265" r:id="rId14"/>
    <p:sldId id="320" r:id="rId15"/>
    <p:sldId id="321" r:id="rId16"/>
    <p:sldId id="266" r:id="rId17"/>
    <p:sldId id="268" r:id="rId18"/>
    <p:sldId id="269" r:id="rId19"/>
    <p:sldId id="271" r:id="rId20"/>
    <p:sldId id="270" r:id="rId21"/>
    <p:sldId id="272" r:id="rId22"/>
    <p:sldId id="308" r:id="rId23"/>
    <p:sldId id="306" r:id="rId24"/>
    <p:sldId id="284" r:id="rId25"/>
    <p:sldId id="322" r:id="rId26"/>
    <p:sldId id="274" r:id="rId27"/>
    <p:sldId id="275" r:id="rId28"/>
    <p:sldId id="276" r:id="rId29"/>
    <p:sldId id="277" r:id="rId30"/>
    <p:sldId id="278" r:id="rId31"/>
    <p:sldId id="279" r:id="rId32"/>
  </p:sldIdLst>
  <p:sldSz cx="9144000" cy="6858000" type="screen4x3"/>
  <p:notesSz cx="6858000" cy="9144000"/>
  <p:defaultTextStyle>
    <a:defPPr>
      <a:defRPr lang="en-CA"/>
    </a:defPPr>
    <a:lvl1pPr algn="l" rtl="0" fontAlgn="base">
      <a:spcBef>
        <a:spcPct val="0"/>
      </a:spcBef>
      <a:spcAft>
        <a:spcPct val="0"/>
      </a:spcAft>
      <a:defRPr sz="4000" kern="1200">
        <a:solidFill>
          <a:schemeClr val="tx1"/>
        </a:solidFill>
        <a:latin typeface="Arial" charset="0"/>
        <a:ea typeface="+mn-ea"/>
        <a:cs typeface="+mn-cs"/>
      </a:defRPr>
    </a:lvl1pPr>
    <a:lvl2pPr marL="457200" algn="l" rtl="0" fontAlgn="base">
      <a:spcBef>
        <a:spcPct val="0"/>
      </a:spcBef>
      <a:spcAft>
        <a:spcPct val="0"/>
      </a:spcAft>
      <a:defRPr sz="4000" kern="1200">
        <a:solidFill>
          <a:schemeClr val="tx1"/>
        </a:solidFill>
        <a:latin typeface="Arial" charset="0"/>
        <a:ea typeface="+mn-ea"/>
        <a:cs typeface="+mn-cs"/>
      </a:defRPr>
    </a:lvl2pPr>
    <a:lvl3pPr marL="914400" algn="l" rtl="0" fontAlgn="base">
      <a:spcBef>
        <a:spcPct val="0"/>
      </a:spcBef>
      <a:spcAft>
        <a:spcPct val="0"/>
      </a:spcAft>
      <a:defRPr sz="4000" kern="1200">
        <a:solidFill>
          <a:schemeClr val="tx1"/>
        </a:solidFill>
        <a:latin typeface="Arial" charset="0"/>
        <a:ea typeface="+mn-ea"/>
        <a:cs typeface="+mn-cs"/>
      </a:defRPr>
    </a:lvl3pPr>
    <a:lvl4pPr marL="1371600" algn="l" rtl="0" fontAlgn="base">
      <a:spcBef>
        <a:spcPct val="0"/>
      </a:spcBef>
      <a:spcAft>
        <a:spcPct val="0"/>
      </a:spcAft>
      <a:defRPr sz="4000" kern="1200">
        <a:solidFill>
          <a:schemeClr val="tx1"/>
        </a:solidFill>
        <a:latin typeface="Arial" charset="0"/>
        <a:ea typeface="+mn-ea"/>
        <a:cs typeface="+mn-cs"/>
      </a:defRPr>
    </a:lvl4pPr>
    <a:lvl5pPr marL="1828800" algn="l" rtl="0" fontAlgn="base">
      <a:spcBef>
        <a:spcPct val="0"/>
      </a:spcBef>
      <a:spcAft>
        <a:spcPct val="0"/>
      </a:spcAft>
      <a:defRPr sz="4000" kern="1200">
        <a:solidFill>
          <a:schemeClr val="tx1"/>
        </a:solidFill>
        <a:latin typeface="Arial" charset="0"/>
        <a:ea typeface="+mn-ea"/>
        <a:cs typeface="+mn-cs"/>
      </a:defRPr>
    </a:lvl5pPr>
    <a:lvl6pPr marL="2286000" algn="l" defTabSz="914400" rtl="0" eaLnBrk="1" latinLnBrk="0" hangingPunct="1">
      <a:defRPr sz="4000" kern="1200">
        <a:solidFill>
          <a:schemeClr val="tx1"/>
        </a:solidFill>
        <a:latin typeface="Arial" charset="0"/>
        <a:ea typeface="+mn-ea"/>
        <a:cs typeface="+mn-cs"/>
      </a:defRPr>
    </a:lvl6pPr>
    <a:lvl7pPr marL="2743200" algn="l" defTabSz="914400" rtl="0" eaLnBrk="1" latinLnBrk="0" hangingPunct="1">
      <a:defRPr sz="4000" kern="1200">
        <a:solidFill>
          <a:schemeClr val="tx1"/>
        </a:solidFill>
        <a:latin typeface="Arial" charset="0"/>
        <a:ea typeface="+mn-ea"/>
        <a:cs typeface="+mn-cs"/>
      </a:defRPr>
    </a:lvl7pPr>
    <a:lvl8pPr marL="3200400" algn="l" defTabSz="914400" rtl="0" eaLnBrk="1" latinLnBrk="0" hangingPunct="1">
      <a:defRPr sz="4000" kern="1200">
        <a:solidFill>
          <a:schemeClr val="tx1"/>
        </a:solidFill>
        <a:latin typeface="Arial" charset="0"/>
        <a:ea typeface="+mn-ea"/>
        <a:cs typeface="+mn-cs"/>
      </a:defRPr>
    </a:lvl8pPr>
    <a:lvl9pPr marL="3657600" algn="l" defTabSz="914400" rtl="0" eaLnBrk="1" latinLnBrk="0" hangingPunct="1">
      <a:defRPr sz="4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73" autoAdjust="0"/>
    <p:restoredTop sz="69479" autoAdjust="0"/>
  </p:normalViewPr>
  <p:slideViewPr>
    <p:cSldViewPr>
      <p:cViewPr varScale="1">
        <p:scale>
          <a:sx n="52" d="100"/>
          <a:sy n="52" d="100"/>
        </p:scale>
        <p:origin x="174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p:scale>
          <a:sx n="66" d="100"/>
          <a:sy n="66" d="100"/>
        </p:scale>
        <p:origin x="-552" y="-36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CA"/>
          </a:p>
        </p:txBody>
      </p:sp>
      <p:sp>
        <p:nvSpPr>
          <p:cNvPr id="12185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CA"/>
          </a:p>
        </p:txBody>
      </p:sp>
      <p:sp>
        <p:nvSpPr>
          <p:cNvPr id="12186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CA"/>
          </a:p>
        </p:txBody>
      </p:sp>
      <p:sp>
        <p:nvSpPr>
          <p:cNvPr id="12186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50A96C2-9E9E-41D4-92A8-0D4BAA472652}" type="slidenum">
              <a:rPr lang="en-CA"/>
              <a:pPr>
                <a:defRPr/>
              </a:pPr>
              <a:t>‹#›</a:t>
            </a:fld>
            <a:endParaRPr lang="en-CA"/>
          </a:p>
        </p:txBody>
      </p:sp>
    </p:spTree>
    <p:extLst>
      <p:ext uri="{BB962C8B-B14F-4D97-AF65-F5344CB8AC3E}">
        <p14:creationId xmlns:p14="http://schemas.microsoft.com/office/powerpoint/2010/main" val="39133385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CA"/>
          </a:p>
        </p:txBody>
      </p:sp>
      <p:sp>
        <p:nvSpPr>
          <p:cNvPr id="337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CA"/>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337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CA"/>
          </a:p>
        </p:txBody>
      </p:sp>
      <p:sp>
        <p:nvSpPr>
          <p:cNvPr id="337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6BB2C1C-C492-451D-B6D5-DF06F6CCE6EE}" type="slidenum">
              <a:rPr lang="en-CA"/>
              <a:pPr>
                <a:defRPr/>
              </a:pPr>
              <a:t>‹#›</a:t>
            </a:fld>
            <a:endParaRPr lang="en-CA"/>
          </a:p>
        </p:txBody>
      </p:sp>
    </p:spTree>
    <p:extLst>
      <p:ext uri="{BB962C8B-B14F-4D97-AF65-F5344CB8AC3E}">
        <p14:creationId xmlns:p14="http://schemas.microsoft.com/office/powerpoint/2010/main" val="39446304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8850C7A4-C032-45C3-8C9C-1B9606B6E9C9}" type="slidenum">
              <a:rPr lang="en-CA" sz="1200" smtClean="0"/>
              <a:pPr eaLnBrk="1" hangingPunct="1"/>
              <a:t>1</a:t>
            </a:fld>
            <a:endParaRPr lang="en-CA" sz="120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851458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AC2DAA77-5032-41A2-98E5-2E3A655E7694}" type="slidenum">
              <a:rPr lang="en-CA" sz="1200" smtClean="0"/>
              <a:pPr eaLnBrk="1" hangingPunct="1"/>
              <a:t>2</a:t>
            </a:fld>
            <a:endParaRPr lang="en-CA" sz="1200"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93182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E5AD6C46-7511-499D-9573-5407F953D67A}" type="slidenum">
              <a:rPr lang="en-CA" sz="1200" smtClean="0"/>
              <a:pPr eaLnBrk="1" hangingPunct="1"/>
              <a:t>3</a:t>
            </a:fld>
            <a:endParaRPr lang="en-CA" sz="1200" smtClean="0"/>
          </a:p>
        </p:txBody>
      </p:sp>
      <p:sp>
        <p:nvSpPr>
          <p:cNvPr id="38915" name="Rectangle 2"/>
          <p:cNvSpPr>
            <a:spLocks noGrp="1" noRot="1" noChangeAspect="1" noChangeArrowheads="1" noTextEdit="1"/>
          </p:cNvSpPr>
          <p:nvPr>
            <p:ph type="sldImg"/>
          </p:nvPr>
        </p:nvSpPr>
        <p:spPr>
          <a:xfrm>
            <a:off x="692150" y="755650"/>
            <a:ext cx="5184775" cy="3887788"/>
          </a:xfrm>
          <a:ln/>
        </p:spPr>
      </p:sp>
      <p:sp>
        <p:nvSpPr>
          <p:cNvPr id="38916" name="Rectangle 3"/>
          <p:cNvSpPr>
            <a:spLocks noGrp="1" noChangeArrowheads="1"/>
          </p:cNvSpPr>
          <p:nvPr>
            <p:ph type="body" idx="1"/>
          </p:nvPr>
        </p:nvSpPr>
        <p:spPr>
          <a:xfrm>
            <a:off x="685800" y="4932363"/>
            <a:ext cx="5486400" cy="35258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z="1600" smtClean="0"/>
          </a:p>
        </p:txBody>
      </p:sp>
    </p:spTree>
    <p:extLst>
      <p:ext uri="{BB962C8B-B14F-4D97-AF65-F5344CB8AC3E}">
        <p14:creationId xmlns:p14="http://schemas.microsoft.com/office/powerpoint/2010/main" val="199352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98690E41-3EB1-4A14-8335-10DF9304440C}" type="slidenum">
              <a:rPr lang="en-CA" sz="1200" smtClean="0"/>
              <a:pPr eaLnBrk="1" hangingPunct="1"/>
              <a:t>5</a:t>
            </a:fld>
            <a:endParaRPr lang="en-CA" sz="1200"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719796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FA486EB-3DC0-4569-ABE8-44A442613D72}" type="slidenum">
              <a:rPr lang="en-CA" sz="1200" smtClean="0"/>
              <a:pPr eaLnBrk="1" hangingPunct="1"/>
              <a:t>6</a:t>
            </a:fld>
            <a:endParaRPr lang="en-CA" sz="1200"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71765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CC3E83CA-0AF9-4C14-BF23-34E552AA0FAC}" type="slidenum">
              <a:rPr lang="en-CA" sz="1200" smtClean="0"/>
              <a:pPr eaLnBrk="1" hangingPunct="1"/>
              <a:t>7</a:t>
            </a:fld>
            <a:endParaRPr lang="en-CA" sz="1200"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911952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65FAE863-B043-472E-8F6C-5E80C37A2E4D}" type="slidenum">
              <a:rPr lang="en-CA" sz="1200" smtClean="0"/>
              <a:pPr eaLnBrk="1" hangingPunct="1"/>
              <a:t>8</a:t>
            </a:fld>
            <a:endParaRPr lang="en-CA" sz="1200"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42921247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BC078551-0A27-4D81-A129-1FE6BCE392C0}" type="slidenum">
              <a:rPr lang="en-CA" sz="1200" smtClean="0"/>
              <a:pPr eaLnBrk="1" hangingPunct="1"/>
              <a:t>9</a:t>
            </a:fld>
            <a:endParaRPr lang="en-CA" sz="1200"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758471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96C7020-1BAF-41C9-88C0-04A35622C374}" type="slidenum">
              <a:rPr lang="en-CA" sz="1200" smtClean="0"/>
              <a:pPr eaLnBrk="1" hangingPunct="1"/>
              <a:t>10</a:t>
            </a:fld>
            <a:endParaRPr lang="en-CA" sz="1200"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38833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DC83067-3F38-4186-8832-2C8BA571B4DF}" type="slidenum">
              <a:rPr lang="en-CA" sz="1200" smtClean="0"/>
              <a:pPr eaLnBrk="1" hangingPunct="1"/>
              <a:t>11</a:t>
            </a:fld>
            <a:endParaRPr lang="en-CA" sz="1200"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452231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4C53BE31-FB77-4BA3-89F3-4DF64B189938}" type="slidenum">
              <a:rPr lang="en-CA" sz="1200" smtClean="0"/>
              <a:pPr eaLnBrk="1" hangingPunct="1"/>
              <a:t>12</a:t>
            </a:fld>
            <a:endParaRPr lang="en-CA" sz="1200"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1847317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7D3BFBE5-DFAA-4B5F-99D3-06ACC9188F45}" type="slidenum">
              <a:rPr lang="en-CA" sz="1200" smtClean="0"/>
              <a:pPr eaLnBrk="1" hangingPunct="1"/>
              <a:t>13</a:t>
            </a:fld>
            <a:endParaRPr lang="en-CA" sz="1200"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403148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45888375-249A-4B80-B8FA-487DDD5C3BD4}" type="slidenum">
              <a:rPr lang="en-CA" sz="1200" smtClean="0"/>
              <a:pPr eaLnBrk="1" hangingPunct="1"/>
              <a:t>16</a:t>
            </a:fld>
            <a:endParaRPr lang="en-CA" sz="1200"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077181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AE4BB026-DD02-4C8E-AE69-C3826AAA5AAF}" type="slidenum">
              <a:rPr lang="en-CA" sz="1200" smtClean="0"/>
              <a:pPr eaLnBrk="1" hangingPunct="1"/>
              <a:t>17</a:t>
            </a:fld>
            <a:endParaRPr lang="en-CA" sz="1200"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662211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AD85E1CE-B9FC-4803-8DCA-CE000366ACAA}" type="slidenum">
              <a:rPr lang="en-CA" sz="1200" smtClean="0"/>
              <a:pPr eaLnBrk="1" hangingPunct="1"/>
              <a:t>18</a:t>
            </a:fld>
            <a:endParaRPr lang="en-CA" sz="1200"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19454706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D29F0917-A9EA-4567-BB1A-BDCEEF7F2722}" type="slidenum">
              <a:rPr lang="en-CA" sz="1200" smtClean="0"/>
              <a:pPr eaLnBrk="1" hangingPunct="1"/>
              <a:t>19</a:t>
            </a:fld>
            <a:endParaRPr lang="en-CA" sz="1200"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4072726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861BC2A-C690-41EC-A6F3-DEA25FDF64B2}" type="slidenum">
              <a:rPr lang="en-CA" sz="1200" smtClean="0"/>
              <a:pPr eaLnBrk="1" hangingPunct="1"/>
              <a:t>20</a:t>
            </a:fld>
            <a:endParaRPr lang="en-CA" sz="1200"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3916221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5F35FDD-C8F2-45F4-A87B-C1B4EC5510A7}" type="slidenum">
              <a:rPr lang="en-CA" sz="1200" smtClean="0"/>
              <a:pPr eaLnBrk="1" hangingPunct="1"/>
              <a:t>21</a:t>
            </a:fld>
            <a:endParaRPr lang="en-CA" sz="1200"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836270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4FD25826-D1E6-4032-99DB-E8C76B34A656}" type="slidenum">
              <a:rPr lang="en-CA" sz="1200" smtClean="0"/>
              <a:pPr eaLnBrk="1" hangingPunct="1"/>
              <a:t>22</a:t>
            </a:fld>
            <a:endParaRPr lang="en-CA" sz="1200"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014693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E858C22D-3A87-4DF6-89E1-6273D14592E8}" type="slidenum">
              <a:rPr lang="en-CA" sz="1200" smtClean="0"/>
              <a:pPr eaLnBrk="1" hangingPunct="1"/>
              <a:t>23</a:t>
            </a:fld>
            <a:endParaRPr lang="en-CA" sz="1200"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17343570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0D825C11-F47C-44A1-B9DB-6EC2B66E4FE1}" type="slidenum">
              <a:rPr lang="en-CA" sz="1200" smtClean="0"/>
              <a:pPr eaLnBrk="1" hangingPunct="1"/>
              <a:t>24</a:t>
            </a:fld>
            <a:endParaRPr lang="en-CA" sz="1200"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654620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992078A-5241-4B05-B9BC-9F134F6E425B}" type="slidenum">
              <a:rPr lang="en-CA" sz="1200" smtClean="0"/>
              <a:pPr eaLnBrk="1" hangingPunct="1"/>
              <a:t>25</a:t>
            </a:fld>
            <a:endParaRPr lang="en-CA" sz="1200" smtClean="0"/>
          </a:p>
        </p:txBody>
      </p:sp>
      <p:sp>
        <p:nvSpPr>
          <p:cNvPr id="58371" name="Slide Image Placeholder 1"/>
          <p:cNvSpPr>
            <a:spLocks noGrp="1" noRot="1" noChangeAspect="1" noTextEdit="1"/>
          </p:cNvSpPr>
          <p:nvPr>
            <p:ph type="sldImg"/>
          </p:nvPr>
        </p:nvSpPr>
        <p:spPr>
          <a:ln/>
        </p:spPr>
      </p:sp>
      <p:sp>
        <p:nvSpPr>
          <p:cNvPr id="5837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smtClean="0"/>
          </a:p>
        </p:txBody>
      </p:sp>
      <p:sp>
        <p:nvSpPr>
          <p:cNvPr id="5837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algn="r" eaLnBrk="1" hangingPunct="1"/>
            <a:fld id="{ABB01F82-2AFE-40CC-956A-B6B6871CC243}" type="slidenum">
              <a:rPr lang="en-US" sz="1200" b="1"/>
              <a:pPr algn="r" eaLnBrk="1" hangingPunct="1"/>
              <a:t>25</a:t>
            </a:fld>
            <a:endParaRPr lang="en-US" sz="1200" b="1"/>
          </a:p>
        </p:txBody>
      </p:sp>
    </p:spTree>
    <p:extLst>
      <p:ext uri="{BB962C8B-B14F-4D97-AF65-F5344CB8AC3E}">
        <p14:creationId xmlns:p14="http://schemas.microsoft.com/office/powerpoint/2010/main" val="17035329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71B42D5-BCC0-4606-AB9A-9CC803E73673}" type="slidenum">
              <a:rPr lang="en-CA" sz="1200" smtClean="0"/>
              <a:pPr eaLnBrk="1" hangingPunct="1"/>
              <a:t>26</a:t>
            </a:fld>
            <a:endParaRPr lang="en-CA" sz="1200"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3451495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444FFD80-B820-4EA0-B378-4249C83A6C79}" type="slidenum">
              <a:rPr lang="en-CA" sz="1200" smtClean="0"/>
              <a:pPr eaLnBrk="1" hangingPunct="1"/>
              <a:t>27</a:t>
            </a:fld>
            <a:endParaRPr lang="en-CA" sz="1200"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Nominal</a:t>
            </a:r>
            <a:r>
              <a:rPr lang="en-US" baseline="0" dirty="0" smtClean="0"/>
              <a:t> – no ranking system. Blue eyes, green eyes. No relative comparison</a:t>
            </a:r>
          </a:p>
          <a:p>
            <a:pPr eaLnBrk="1" hangingPunct="1"/>
            <a:r>
              <a:rPr lang="en-US" baseline="0" dirty="0" smtClean="0"/>
              <a:t>Ordinal/rank – relative ranking system (groups)</a:t>
            </a:r>
          </a:p>
          <a:p>
            <a:pPr eaLnBrk="1" hangingPunct="1"/>
            <a:endParaRPr lang="en-US" baseline="0" dirty="0" smtClean="0"/>
          </a:p>
          <a:p>
            <a:pPr eaLnBrk="1" hangingPunct="1"/>
            <a:r>
              <a:rPr lang="en-US" baseline="0" dirty="0" smtClean="0"/>
              <a:t>Ratio/Interval – ranking system based on value. Ratio 0 = nothing (price) Every quantitative measure that zero equals nothing. Interval 0 = something.</a:t>
            </a:r>
          </a:p>
          <a:p>
            <a:pPr eaLnBrk="1" hangingPunct="1"/>
            <a:endParaRPr lang="en-US" dirty="0" smtClean="0"/>
          </a:p>
        </p:txBody>
      </p:sp>
    </p:spTree>
    <p:extLst>
      <p:ext uri="{BB962C8B-B14F-4D97-AF65-F5344CB8AC3E}">
        <p14:creationId xmlns:p14="http://schemas.microsoft.com/office/powerpoint/2010/main" val="4170697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3E7E8F99-8AF8-4FDB-A1F3-BA8B8027A741}" type="slidenum">
              <a:rPr lang="en-CA" sz="1200" smtClean="0"/>
              <a:pPr eaLnBrk="1" hangingPunct="1"/>
              <a:t>28</a:t>
            </a:fld>
            <a:endParaRPr lang="en-CA" sz="1200"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5133952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75721A1-A770-475B-B844-01DF1F103A3E}" type="slidenum">
              <a:rPr lang="en-CA" sz="1200" smtClean="0"/>
              <a:pPr eaLnBrk="1" hangingPunct="1"/>
              <a:t>29</a:t>
            </a:fld>
            <a:endParaRPr lang="en-CA" sz="1200"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7535745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98D82EB4-E116-4D51-A935-8CC51F8E518C}" type="slidenum">
              <a:rPr lang="en-CA" sz="1200" smtClean="0"/>
              <a:pPr eaLnBrk="1" hangingPunct="1"/>
              <a:t>30</a:t>
            </a:fld>
            <a:endParaRPr lang="en-CA" sz="1200"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282261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7D1CA77-40B3-4CCA-BB04-62CDE1A1F2D6}" type="slidenum">
              <a:rPr lang="en-CA" sz="1200" smtClean="0"/>
              <a:pPr eaLnBrk="1" hangingPunct="1"/>
              <a:t>31</a:t>
            </a:fld>
            <a:endParaRPr lang="en-CA" sz="1200"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20829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B6ADF677-CA6E-4D1D-B2A6-42C07395C985}" type="slidenum">
              <a:rPr lang="en-CA"/>
              <a:pPr>
                <a:defRPr/>
              </a:pPr>
              <a:t>‹#›</a:t>
            </a:fld>
            <a:endParaRPr lang="en-CA"/>
          </a:p>
        </p:txBody>
      </p:sp>
    </p:spTree>
    <p:extLst>
      <p:ext uri="{BB962C8B-B14F-4D97-AF65-F5344CB8AC3E}">
        <p14:creationId xmlns:p14="http://schemas.microsoft.com/office/powerpoint/2010/main" val="2007994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37A06A6-5558-43C3-921C-F5126BE94C8A}" type="slidenum">
              <a:rPr lang="en-CA"/>
              <a:pPr>
                <a:defRPr/>
              </a:pPr>
              <a:t>‹#›</a:t>
            </a:fld>
            <a:endParaRPr lang="en-CA"/>
          </a:p>
        </p:txBody>
      </p:sp>
    </p:spTree>
    <p:extLst>
      <p:ext uri="{BB962C8B-B14F-4D97-AF65-F5344CB8AC3E}">
        <p14:creationId xmlns:p14="http://schemas.microsoft.com/office/powerpoint/2010/main" val="286119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5A31D23B-3AC6-45D5-91EC-B57B261F8AFD}" type="slidenum">
              <a:rPr lang="en-CA"/>
              <a:pPr>
                <a:defRPr/>
              </a:pPr>
              <a:t>‹#›</a:t>
            </a:fld>
            <a:endParaRPr lang="en-CA"/>
          </a:p>
        </p:txBody>
      </p:sp>
    </p:spTree>
    <p:extLst>
      <p:ext uri="{BB962C8B-B14F-4D97-AF65-F5344CB8AC3E}">
        <p14:creationId xmlns:p14="http://schemas.microsoft.com/office/powerpoint/2010/main" val="285784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9750" y="1989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30750" y="1989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60BCB088-9C87-4713-ABB4-CEC3047B5061}" type="slidenum">
              <a:rPr lang="en-CA"/>
              <a:pPr>
                <a:defRPr/>
              </a:pPr>
              <a:t>‹#›</a:t>
            </a:fld>
            <a:endParaRPr lang="en-CA"/>
          </a:p>
        </p:txBody>
      </p:sp>
    </p:spTree>
    <p:extLst>
      <p:ext uri="{BB962C8B-B14F-4D97-AF65-F5344CB8AC3E}">
        <p14:creationId xmlns:p14="http://schemas.microsoft.com/office/powerpoint/2010/main" val="4271781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FB313A9B-9292-4A8C-919B-06F7412C4AD9}" type="slidenum">
              <a:rPr lang="en-CA"/>
              <a:pPr>
                <a:defRPr/>
              </a:pPr>
              <a:t>‹#›</a:t>
            </a:fld>
            <a:endParaRPr lang="en-CA"/>
          </a:p>
        </p:txBody>
      </p:sp>
    </p:spTree>
    <p:extLst>
      <p:ext uri="{BB962C8B-B14F-4D97-AF65-F5344CB8AC3E}">
        <p14:creationId xmlns:p14="http://schemas.microsoft.com/office/powerpoint/2010/main" val="3281746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943DF9E0-04F5-46B2-B6D9-88D20643ED79}" type="slidenum">
              <a:rPr lang="en-CA"/>
              <a:pPr>
                <a:defRPr/>
              </a:pPr>
              <a:t>‹#›</a:t>
            </a:fld>
            <a:endParaRPr lang="en-CA"/>
          </a:p>
        </p:txBody>
      </p:sp>
    </p:spTree>
    <p:extLst>
      <p:ext uri="{BB962C8B-B14F-4D97-AF65-F5344CB8AC3E}">
        <p14:creationId xmlns:p14="http://schemas.microsoft.com/office/powerpoint/2010/main" val="1137803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14E4CF22-0B8D-47FD-9AD2-DBF835ED3610}" type="slidenum">
              <a:rPr lang="en-CA"/>
              <a:pPr>
                <a:defRPr/>
              </a:pPr>
              <a:t>‹#›</a:t>
            </a:fld>
            <a:endParaRPr lang="en-CA"/>
          </a:p>
        </p:txBody>
      </p:sp>
    </p:spTree>
    <p:extLst>
      <p:ext uri="{BB962C8B-B14F-4D97-AF65-F5344CB8AC3E}">
        <p14:creationId xmlns:p14="http://schemas.microsoft.com/office/powerpoint/2010/main" val="3818005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0851D06F-D2D6-443D-B38A-23EA448A9384}" type="slidenum">
              <a:rPr lang="en-CA"/>
              <a:pPr>
                <a:defRPr/>
              </a:pPr>
              <a:t>‹#›</a:t>
            </a:fld>
            <a:endParaRPr lang="en-CA"/>
          </a:p>
        </p:txBody>
      </p:sp>
    </p:spTree>
    <p:extLst>
      <p:ext uri="{BB962C8B-B14F-4D97-AF65-F5344CB8AC3E}">
        <p14:creationId xmlns:p14="http://schemas.microsoft.com/office/powerpoint/2010/main" val="4275503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677AABC6-FBF6-4B06-9F1A-4FD4B402C8DD}" type="slidenum">
              <a:rPr lang="en-CA"/>
              <a:pPr>
                <a:defRPr/>
              </a:pPr>
              <a:t>‹#›</a:t>
            </a:fld>
            <a:endParaRPr lang="en-CA"/>
          </a:p>
        </p:txBody>
      </p:sp>
    </p:spTree>
    <p:extLst>
      <p:ext uri="{BB962C8B-B14F-4D97-AF65-F5344CB8AC3E}">
        <p14:creationId xmlns:p14="http://schemas.microsoft.com/office/powerpoint/2010/main" val="3811303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DF4E07A-1B3F-4C23-8EAB-0F1DD435FA07}" type="slidenum">
              <a:rPr lang="en-CA"/>
              <a:pPr>
                <a:defRPr/>
              </a:pPr>
              <a:t>‹#›</a:t>
            </a:fld>
            <a:endParaRPr lang="en-CA"/>
          </a:p>
        </p:txBody>
      </p:sp>
    </p:spTree>
    <p:extLst>
      <p:ext uri="{BB962C8B-B14F-4D97-AF65-F5344CB8AC3E}">
        <p14:creationId xmlns:p14="http://schemas.microsoft.com/office/powerpoint/2010/main" val="3654641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1313" y="274638"/>
            <a:ext cx="2078037" cy="6240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81713" cy="6240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78D0CF24-3F65-46CF-9863-C5BF2B169A65}" type="slidenum">
              <a:rPr lang="en-CA"/>
              <a:pPr>
                <a:defRPr/>
              </a:pPr>
              <a:t>‹#›</a:t>
            </a:fld>
            <a:endParaRPr lang="en-CA"/>
          </a:p>
        </p:txBody>
      </p:sp>
    </p:spTree>
    <p:extLst>
      <p:ext uri="{BB962C8B-B14F-4D97-AF65-F5344CB8AC3E}">
        <p14:creationId xmlns:p14="http://schemas.microsoft.com/office/powerpoint/2010/main" val="52147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539750" y="1989138"/>
            <a:ext cx="8229600" cy="4525962"/>
          </a:xfrm>
        </p:spPr>
        <p:txBody>
          <a:bodyPr/>
          <a:lstStyle/>
          <a:p>
            <a:pPr lvl="0"/>
            <a:endParaRPr lang="en-US" noProof="0" smtClean="0"/>
          </a:p>
        </p:txBody>
      </p:sp>
      <p:sp>
        <p:nvSpPr>
          <p:cNvPr id="4" name="Rectangle 5"/>
          <p:cNvSpPr>
            <a:spLocks noGrp="1" noChangeArrowheads="1"/>
          </p:cNvSpPr>
          <p:nvPr>
            <p:ph type="sldNum" sz="quarter" idx="10"/>
          </p:nvPr>
        </p:nvSpPr>
        <p:spPr>
          <a:ln/>
        </p:spPr>
        <p:txBody>
          <a:bodyPr/>
          <a:lstStyle>
            <a:lvl1pPr>
              <a:defRPr/>
            </a:lvl1pPr>
          </a:lstStyle>
          <a:p>
            <a:pPr>
              <a:defRPr/>
            </a:pPr>
            <a:fld id="{32BE7C16-2A98-4077-8F95-6D99331E9805}" type="slidenum">
              <a:rPr lang="en-CA"/>
              <a:pPr>
                <a:defRPr/>
              </a:pPr>
              <a:t>‹#›</a:t>
            </a:fld>
            <a:endParaRPr lang="en-CA"/>
          </a:p>
        </p:txBody>
      </p:sp>
    </p:spTree>
    <p:extLst>
      <p:ext uri="{BB962C8B-B14F-4D97-AF65-F5344CB8AC3E}">
        <p14:creationId xmlns:p14="http://schemas.microsoft.com/office/powerpoint/2010/main" val="2486420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3075" name="Rectangle 3"/>
          <p:cNvSpPr>
            <a:spLocks noGrp="1" noChangeArrowheads="1"/>
          </p:cNvSpPr>
          <p:nvPr>
            <p:ph type="body" idx="1"/>
          </p:nvPr>
        </p:nvSpPr>
        <p:spPr bwMode="auto">
          <a:xfrm>
            <a:off x="539750" y="1989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p:txBody>
      </p:sp>
      <p:sp>
        <p:nvSpPr>
          <p:cNvPr id="32773" name="Rectangle 5"/>
          <p:cNvSpPr>
            <a:spLocks noGrp="1" noChangeArrowheads="1"/>
          </p:cNvSpPr>
          <p:nvPr>
            <p:ph type="sldNum" sz="quarter" idx="4"/>
          </p:nvPr>
        </p:nvSpPr>
        <p:spPr bwMode="auto">
          <a:xfrm>
            <a:off x="8243888" y="6165850"/>
            <a:ext cx="549275" cy="215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7583C72-EE46-4C55-A7BE-C129A267D0E7}" type="slidenum">
              <a:rPr lang="en-CA"/>
              <a:pPr>
                <a:defRPr/>
              </a:pPr>
              <a:t>‹#›</a:t>
            </a:fld>
            <a:endParaRPr lang="en-CA"/>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hdr="0" ftr="0" dt="0"/>
  <p:txStyles>
    <p:titleStyle>
      <a:lvl1pPr algn="ctr" rtl="0" eaLnBrk="0" fontAlgn="base" hangingPunct="0">
        <a:spcBef>
          <a:spcPct val="0"/>
        </a:spcBef>
        <a:spcAft>
          <a:spcPct val="0"/>
        </a:spcAft>
        <a:defRPr sz="3200">
          <a:solidFill>
            <a:schemeClr val="tx2"/>
          </a:solidFill>
          <a:latin typeface="+mj-lt"/>
          <a:ea typeface="+mj-ea"/>
          <a:cs typeface="+mj-cs"/>
        </a:defRPr>
      </a:lvl1pPr>
      <a:lvl2pPr algn="ctr" rtl="0" eaLnBrk="0" fontAlgn="base" hangingPunct="0">
        <a:spcBef>
          <a:spcPct val="0"/>
        </a:spcBef>
        <a:spcAft>
          <a:spcPct val="0"/>
        </a:spcAft>
        <a:defRPr sz="3200">
          <a:solidFill>
            <a:schemeClr val="tx2"/>
          </a:solidFill>
          <a:latin typeface="Arial" charset="0"/>
        </a:defRPr>
      </a:lvl2pPr>
      <a:lvl3pPr algn="ctr" rtl="0" eaLnBrk="0" fontAlgn="base" hangingPunct="0">
        <a:spcBef>
          <a:spcPct val="0"/>
        </a:spcBef>
        <a:spcAft>
          <a:spcPct val="0"/>
        </a:spcAft>
        <a:defRPr sz="3200">
          <a:solidFill>
            <a:schemeClr val="tx2"/>
          </a:solidFill>
          <a:latin typeface="Arial" charset="0"/>
        </a:defRPr>
      </a:lvl3pPr>
      <a:lvl4pPr algn="ctr" rtl="0" eaLnBrk="0" fontAlgn="base" hangingPunct="0">
        <a:spcBef>
          <a:spcPct val="0"/>
        </a:spcBef>
        <a:spcAft>
          <a:spcPct val="0"/>
        </a:spcAft>
        <a:defRPr sz="3200">
          <a:solidFill>
            <a:schemeClr val="tx2"/>
          </a:solidFill>
          <a:latin typeface="Arial" charset="0"/>
        </a:defRPr>
      </a:lvl4pPr>
      <a:lvl5pPr algn="ctr" rtl="0" eaLnBrk="0" fontAlgn="base" hangingPunct="0">
        <a:spcBef>
          <a:spcPct val="0"/>
        </a:spcBef>
        <a:spcAft>
          <a:spcPct val="0"/>
        </a:spcAft>
        <a:defRPr sz="3200">
          <a:solidFill>
            <a:schemeClr val="tx2"/>
          </a:solidFill>
          <a:latin typeface="Arial" charset="0"/>
        </a:defRPr>
      </a:lvl5pPr>
      <a:lvl6pPr marL="457200" algn="ctr" rtl="0" fontAlgn="base">
        <a:spcBef>
          <a:spcPct val="0"/>
        </a:spcBef>
        <a:spcAft>
          <a:spcPct val="0"/>
        </a:spcAft>
        <a:defRPr sz="3200">
          <a:solidFill>
            <a:schemeClr val="tx2"/>
          </a:solidFill>
          <a:latin typeface="Arial" charset="0"/>
        </a:defRPr>
      </a:lvl6pPr>
      <a:lvl7pPr marL="914400" algn="ctr" rtl="0" fontAlgn="base">
        <a:spcBef>
          <a:spcPct val="0"/>
        </a:spcBef>
        <a:spcAft>
          <a:spcPct val="0"/>
        </a:spcAft>
        <a:defRPr sz="3200">
          <a:solidFill>
            <a:schemeClr val="tx2"/>
          </a:solidFill>
          <a:latin typeface="Arial" charset="0"/>
        </a:defRPr>
      </a:lvl7pPr>
      <a:lvl8pPr marL="1371600" algn="ctr" rtl="0" fontAlgn="base">
        <a:spcBef>
          <a:spcPct val="0"/>
        </a:spcBef>
        <a:spcAft>
          <a:spcPct val="0"/>
        </a:spcAft>
        <a:defRPr sz="3200">
          <a:solidFill>
            <a:schemeClr val="tx2"/>
          </a:solidFill>
          <a:latin typeface="Arial" charset="0"/>
        </a:defRPr>
      </a:lvl8pPr>
      <a:lvl9pPr marL="1828800" algn="ctr" rtl="0" fontAlgn="base">
        <a:spcBef>
          <a:spcPct val="0"/>
        </a:spcBef>
        <a:spcAft>
          <a:spcPct val="0"/>
        </a:spcAft>
        <a:defRPr sz="3200">
          <a:solidFill>
            <a:schemeClr val="tx2"/>
          </a:solidFill>
          <a:latin typeface="Arial"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AF7C9F5-A7D8-48B7-9FE6-F98BF154A1E0}" type="slidenum">
              <a:rPr lang="en-CA" sz="1400" smtClean="0"/>
              <a:pPr eaLnBrk="1" hangingPunct="1"/>
              <a:t>1</a:t>
            </a:fld>
            <a:endParaRPr lang="en-CA" sz="1400" smtClean="0"/>
          </a:p>
        </p:txBody>
      </p:sp>
      <p:sp>
        <p:nvSpPr>
          <p:cNvPr id="4099" name="Rectangle 4"/>
          <p:cNvSpPr>
            <a:spLocks noGrp="1" noChangeArrowheads="1"/>
          </p:cNvSpPr>
          <p:nvPr>
            <p:ph type="title"/>
          </p:nvPr>
        </p:nvSpPr>
        <p:spPr>
          <a:xfrm>
            <a:off x="457200" y="274638"/>
            <a:ext cx="8229600" cy="777875"/>
          </a:xfrm>
        </p:spPr>
        <p:txBody>
          <a:bodyPr/>
          <a:lstStyle/>
          <a:p>
            <a:pPr eaLnBrk="1" hangingPunct="1"/>
            <a:r>
              <a:rPr lang="en-US" smtClean="0"/>
              <a:t>Course Outline</a:t>
            </a:r>
            <a:endParaRPr lang="en-CA" smtClean="0"/>
          </a:p>
        </p:txBody>
      </p:sp>
      <p:sp>
        <p:nvSpPr>
          <p:cNvPr id="4100" name="Rectangle 5"/>
          <p:cNvSpPr>
            <a:spLocks noGrp="1" noChangeArrowheads="1"/>
          </p:cNvSpPr>
          <p:nvPr>
            <p:ph type="body" idx="1"/>
          </p:nvPr>
        </p:nvSpPr>
        <p:spPr>
          <a:xfrm>
            <a:off x="395288" y="1268413"/>
            <a:ext cx="8229600" cy="5256212"/>
          </a:xfrm>
        </p:spPr>
        <p:txBody>
          <a:bodyPr/>
          <a:lstStyle/>
          <a:p>
            <a:pPr eaLnBrk="1" hangingPunct="1">
              <a:lnSpc>
                <a:spcPct val="90000"/>
              </a:lnSpc>
            </a:pPr>
            <a:r>
              <a:rPr lang="en-US" sz="2000" dirty="0" smtClean="0"/>
              <a:t>I:  Descriptive statistics</a:t>
            </a:r>
          </a:p>
          <a:p>
            <a:r>
              <a:rPr lang="en-US" sz="2000" dirty="0" smtClean="0"/>
              <a:t>	</a:t>
            </a:r>
            <a:r>
              <a:rPr lang="en-CA" sz="2000" dirty="0" smtClean="0"/>
              <a:t>Topic </a:t>
            </a:r>
            <a:r>
              <a:rPr lang="en-CA" sz="2000" dirty="0"/>
              <a:t>1: The Where, Why, and How of Data Collection</a:t>
            </a:r>
            <a:endParaRPr lang="en-US" sz="2000" dirty="0"/>
          </a:p>
          <a:p>
            <a:r>
              <a:rPr lang="en-CA" sz="2000" dirty="0"/>
              <a:t>	Topic 2: Describing Data Using Numerical Measures</a:t>
            </a:r>
            <a:endParaRPr lang="en-US" sz="2000" dirty="0"/>
          </a:p>
          <a:p>
            <a:r>
              <a:rPr lang="en-CA" sz="2000" dirty="0"/>
              <a:t>	Topic 3: Graphs, Charts, and Tables - Describing Your </a:t>
            </a:r>
            <a:r>
              <a:rPr lang="en-CA" sz="2000" dirty="0" smtClean="0"/>
              <a:t>Data</a:t>
            </a:r>
          </a:p>
          <a:p>
            <a:endParaRPr lang="en-US" sz="2000" dirty="0"/>
          </a:p>
          <a:p>
            <a:pPr eaLnBrk="1" hangingPunct="1">
              <a:lnSpc>
                <a:spcPct val="90000"/>
              </a:lnSpc>
            </a:pPr>
            <a:r>
              <a:rPr lang="en-US" sz="2000" dirty="0" smtClean="0"/>
              <a:t>II:  Probability  and Important Theoretical Probability Distributions</a:t>
            </a:r>
          </a:p>
          <a:p>
            <a:r>
              <a:rPr lang="en-US" sz="2000" dirty="0" smtClean="0"/>
              <a:t>    	</a:t>
            </a:r>
            <a:r>
              <a:rPr lang="en-CA" sz="2000" dirty="0" smtClean="0"/>
              <a:t>Topic </a:t>
            </a:r>
            <a:r>
              <a:rPr lang="en-CA" sz="2000" dirty="0"/>
              <a:t>4: Using Probability and Probability Distributions</a:t>
            </a:r>
            <a:endParaRPr lang="en-US" sz="2000" dirty="0"/>
          </a:p>
          <a:p>
            <a:r>
              <a:rPr lang="en-CA" sz="2000" dirty="0"/>
              <a:t>	Topic 5: Discrete Probability Distributions</a:t>
            </a:r>
            <a:endParaRPr lang="en-US" sz="2000" dirty="0"/>
          </a:p>
          <a:p>
            <a:r>
              <a:rPr lang="en-CA" sz="2000" dirty="0"/>
              <a:t>	Topic 6: Continuous Probability Distributions</a:t>
            </a:r>
            <a:endParaRPr lang="en-US" sz="2000" dirty="0"/>
          </a:p>
          <a:p>
            <a:pPr eaLnBrk="1" hangingPunct="1">
              <a:lnSpc>
                <a:spcPct val="90000"/>
              </a:lnSpc>
            </a:pPr>
            <a:endParaRPr lang="en-US" sz="2000" dirty="0" smtClean="0"/>
          </a:p>
          <a:p>
            <a:pPr eaLnBrk="1" hangingPunct="1">
              <a:lnSpc>
                <a:spcPct val="90000"/>
              </a:lnSpc>
            </a:pPr>
            <a:r>
              <a:rPr lang="en-US" sz="2000" dirty="0" smtClean="0"/>
              <a:t>III:  Statistical Inferences based on Samples</a:t>
            </a:r>
          </a:p>
          <a:p>
            <a:r>
              <a:rPr lang="en-US" sz="2000" dirty="0" smtClean="0"/>
              <a:t> 	</a:t>
            </a:r>
            <a:r>
              <a:rPr lang="en-CA" sz="2000" dirty="0" smtClean="0"/>
              <a:t>Topic </a:t>
            </a:r>
            <a:r>
              <a:rPr lang="en-CA" sz="2000" dirty="0"/>
              <a:t>7: Introduction to Sampling Distributions, estimation, and hypothesis testing of single </a:t>
            </a:r>
            <a:r>
              <a:rPr lang="en-CA" sz="2000" dirty="0" smtClean="0"/>
              <a:t>population </a:t>
            </a:r>
            <a:r>
              <a:rPr lang="en-CA" sz="2000" dirty="0"/>
              <a:t>means</a:t>
            </a:r>
            <a:endParaRPr lang="en-US" sz="2000" dirty="0"/>
          </a:p>
          <a:p>
            <a:r>
              <a:rPr lang="en-CA" sz="2000" dirty="0" smtClean="0"/>
              <a:t>	Topic </a:t>
            </a:r>
            <a:r>
              <a:rPr lang="en-CA" sz="2000" dirty="0"/>
              <a:t>8: Introduction to Sampling Distributions, estimation, and hypothesis testing of single population proportions and Type II error</a:t>
            </a:r>
            <a:endParaRPr lang="en-US" sz="2000" dirty="0"/>
          </a:p>
          <a:p>
            <a:pPr eaLnBrk="1" hangingPunct="1">
              <a:lnSpc>
                <a:spcPct val="90000"/>
              </a:lnSpc>
            </a:pPr>
            <a:r>
              <a:rPr lang="en-US" sz="2000" dirty="0" smtClean="0"/>
              <a:t>			</a:t>
            </a:r>
            <a:endParaRPr lang="en-CA" sz="2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7E2C0339-7F6D-48F0-A890-50B8D0B433B1}" type="slidenum">
              <a:rPr lang="en-CA" sz="1400" smtClean="0"/>
              <a:pPr eaLnBrk="1" hangingPunct="1"/>
              <a:t>2</a:t>
            </a:fld>
            <a:endParaRPr lang="en-CA" sz="1400" smtClean="0"/>
          </a:p>
        </p:txBody>
      </p:sp>
      <p:sp>
        <p:nvSpPr>
          <p:cNvPr id="5123" name="Rectangle 4"/>
          <p:cNvSpPr>
            <a:spLocks noGrp="1" noChangeArrowheads="1"/>
          </p:cNvSpPr>
          <p:nvPr>
            <p:ph type="ctrTitle"/>
          </p:nvPr>
        </p:nvSpPr>
        <p:spPr/>
        <p:txBody>
          <a:bodyPr/>
          <a:lstStyle/>
          <a:p>
            <a:pPr eaLnBrk="1" hangingPunct="1"/>
            <a:r>
              <a:rPr lang="en-US" smtClean="0"/>
              <a:t>Overview</a:t>
            </a:r>
            <a:endParaRPr lang="en-CA"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FDF62A3-5248-4A72-A444-EE69341CE979}" type="slidenum">
              <a:rPr lang="en-CA" sz="1400" smtClean="0"/>
              <a:pPr eaLnBrk="1" hangingPunct="1"/>
              <a:t>3</a:t>
            </a:fld>
            <a:endParaRPr lang="en-CA" sz="1400" smtClean="0"/>
          </a:p>
        </p:txBody>
      </p:sp>
      <p:sp>
        <p:nvSpPr>
          <p:cNvPr id="7171" name="Rectangle 2"/>
          <p:cNvSpPr>
            <a:spLocks noGrp="1" noChangeArrowheads="1"/>
          </p:cNvSpPr>
          <p:nvPr>
            <p:ph type="ctrTitle"/>
          </p:nvPr>
        </p:nvSpPr>
        <p:spPr>
          <a:xfrm>
            <a:off x="684213" y="333375"/>
            <a:ext cx="7772400" cy="1008063"/>
          </a:xfrm>
        </p:spPr>
        <p:txBody>
          <a:bodyPr/>
          <a:lstStyle/>
          <a:p>
            <a:pPr eaLnBrk="1" hangingPunct="1"/>
            <a:r>
              <a:rPr lang="en-US" dirty="0" smtClean="0"/>
              <a:t>Tools of Statistics</a:t>
            </a:r>
            <a:endParaRPr lang="en-CA" dirty="0" smtClean="0"/>
          </a:p>
        </p:txBody>
      </p:sp>
      <p:sp>
        <p:nvSpPr>
          <p:cNvPr id="7172" name="Rectangle 3"/>
          <p:cNvSpPr>
            <a:spLocks noGrp="1" noChangeArrowheads="1"/>
          </p:cNvSpPr>
          <p:nvPr>
            <p:ph type="subTitle" idx="1"/>
          </p:nvPr>
        </p:nvSpPr>
        <p:spPr>
          <a:xfrm>
            <a:off x="1187450" y="1341438"/>
            <a:ext cx="6769100" cy="5111750"/>
          </a:xfrm>
        </p:spPr>
        <p:txBody>
          <a:bodyPr/>
          <a:lstStyle/>
          <a:p>
            <a:pPr algn="l" eaLnBrk="1" hangingPunct="1">
              <a:lnSpc>
                <a:spcPct val="90000"/>
              </a:lnSpc>
            </a:pPr>
            <a:r>
              <a:rPr lang="en-US" sz="2000" smtClean="0"/>
              <a:t>Descriptive statistics</a:t>
            </a:r>
          </a:p>
          <a:p>
            <a:pPr algn="l" eaLnBrk="1" hangingPunct="1">
              <a:lnSpc>
                <a:spcPct val="90000"/>
              </a:lnSpc>
            </a:pPr>
            <a:r>
              <a:rPr lang="en-US" sz="2000" smtClean="0"/>
              <a:t>    </a:t>
            </a:r>
            <a:r>
              <a:rPr lang="en-US" sz="1800" smtClean="0"/>
              <a:t>Gathering and examining data with a view to                                	understanding it	</a:t>
            </a:r>
          </a:p>
          <a:p>
            <a:pPr lvl="1" algn="l" eaLnBrk="1" hangingPunct="1">
              <a:lnSpc>
                <a:spcPct val="90000"/>
              </a:lnSpc>
              <a:buFontTx/>
              <a:buChar char="–"/>
            </a:pPr>
            <a:r>
              <a:rPr lang="en-US" sz="2000" smtClean="0"/>
              <a:t> Collect</a:t>
            </a:r>
          </a:p>
          <a:p>
            <a:pPr lvl="1" algn="l" eaLnBrk="1" hangingPunct="1">
              <a:lnSpc>
                <a:spcPct val="90000"/>
              </a:lnSpc>
              <a:buFontTx/>
              <a:buChar char="–"/>
            </a:pPr>
            <a:r>
              <a:rPr lang="en-US" sz="2000" smtClean="0"/>
              <a:t> Present</a:t>
            </a:r>
          </a:p>
          <a:p>
            <a:pPr lvl="1" algn="l" eaLnBrk="1" hangingPunct="1">
              <a:lnSpc>
                <a:spcPct val="90000"/>
              </a:lnSpc>
              <a:buFontTx/>
              <a:buChar char="–"/>
            </a:pPr>
            <a:r>
              <a:rPr lang="en-US" sz="2000" smtClean="0"/>
              <a:t> Describe</a:t>
            </a:r>
          </a:p>
          <a:p>
            <a:pPr algn="l" eaLnBrk="1" hangingPunct="1">
              <a:lnSpc>
                <a:spcPct val="90000"/>
              </a:lnSpc>
            </a:pPr>
            <a:endParaRPr lang="en-US" sz="1400" smtClean="0"/>
          </a:p>
          <a:p>
            <a:pPr algn="l" eaLnBrk="1" hangingPunct="1">
              <a:lnSpc>
                <a:spcPct val="90000"/>
              </a:lnSpc>
            </a:pPr>
            <a:r>
              <a:rPr lang="en-US" sz="2000" smtClean="0"/>
              <a:t>Inferential statistics</a:t>
            </a:r>
          </a:p>
          <a:p>
            <a:pPr lvl="1" algn="l" eaLnBrk="1" hangingPunct="1">
              <a:lnSpc>
                <a:spcPct val="90000"/>
              </a:lnSpc>
            </a:pPr>
            <a:r>
              <a:rPr lang="en-US" sz="2000" smtClean="0"/>
              <a:t>Draw conclusions/make decisions concerning a population based on a sample </a:t>
            </a:r>
          </a:p>
          <a:p>
            <a:pPr lvl="1" algn="l" eaLnBrk="1" hangingPunct="1">
              <a:lnSpc>
                <a:spcPct val="90000"/>
              </a:lnSpc>
            </a:pPr>
            <a:r>
              <a:rPr lang="en-US" sz="2000" smtClean="0"/>
              <a:t>– Estimation </a:t>
            </a:r>
          </a:p>
          <a:p>
            <a:pPr lvl="1" algn="l" eaLnBrk="1" hangingPunct="1">
              <a:lnSpc>
                <a:spcPct val="90000"/>
              </a:lnSpc>
            </a:pPr>
            <a:r>
              <a:rPr lang="en-US" sz="2000" smtClean="0"/>
              <a:t>– Hypothesis testing</a:t>
            </a:r>
            <a:endParaRPr lang="en-CA" sz="20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6CA00C94-5416-4EA8-82BA-ADB975A185A2}" type="slidenum">
              <a:rPr lang="en-CA" sz="1400" smtClean="0"/>
              <a:pPr eaLnBrk="1" hangingPunct="1"/>
              <a:t>4</a:t>
            </a:fld>
            <a:endParaRPr lang="en-CA" sz="1400" smtClean="0"/>
          </a:p>
        </p:txBody>
      </p:sp>
      <p:sp>
        <p:nvSpPr>
          <p:cNvPr id="49154" name="Rectangle 2"/>
          <p:cNvSpPr>
            <a:spLocks noGrp="1" noChangeArrowheads="1"/>
          </p:cNvSpPr>
          <p:nvPr>
            <p:ph type="title" idx="4294967295"/>
          </p:nvPr>
        </p:nvSpPr>
        <p:spPr>
          <a:xfrm>
            <a:off x="444500" y="355600"/>
            <a:ext cx="8229600" cy="1143000"/>
          </a:xfrm>
        </p:spPr>
        <p:txBody>
          <a:bodyPr lIns="103236" tIns="51618" rIns="103236" bIns="51618"/>
          <a:lstStyle/>
          <a:p>
            <a:pPr eaLnBrk="1" hangingPunct="1">
              <a:defRPr/>
            </a:pPr>
            <a:r>
              <a:rPr lang="en-US" smtClean="0">
                <a:solidFill>
                  <a:schemeClr val="tx1"/>
                </a:solidFill>
              </a:rPr>
              <a:t>Uses</a:t>
            </a:r>
            <a:r>
              <a:rPr lang="en-US" smtClean="0">
                <a:solidFill>
                  <a:schemeClr val="tx1"/>
                </a:solidFill>
                <a:effectLst>
                  <a:outerShdw blurRad="38100" dist="38100" dir="2700000" algn="tl">
                    <a:srgbClr val="C0C0C0"/>
                  </a:outerShdw>
                </a:effectLst>
              </a:rPr>
              <a:t> </a:t>
            </a:r>
            <a:r>
              <a:rPr lang="en-US" smtClean="0">
                <a:solidFill>
                  <a:schemeClr val="tx1"/>
                </a:solidFill>
              </a:rPr>
              <a:t>of</a:t>
            </a:r>
            <a:r>
              <a:rPr lang="en-US" smtClean="0">
                <a:solidFill>
                  <a:schemeClr val="tx1"/>
                </a:solidFill>
                <a:effectLst>
                  <a:outerShdw blurRad="38100" dist="38100" dir="2700000" algn="tl">
                    <a:srgbClr val="C0C0C0"/>
                  </a:outerShdw>
                </a:effectLst>
              </a:rPr>
              <a:t> </a:t>
            </a:r>
            <a:r>
              <a:rPr lang="en-US" smtClean="0">
                <a:solidFill>
                  <a:schemeClr val="tx1"/>
                </a:solidFill>
              </a:rPr>
              <a:t>Statistics</a:t>
            </a:r>
          </a:p>
        </p:txBody>
      </p:sp>
      <p:grpSp>
        <p:nvGrpSpPr>
          <p:cNvPr id="8196" name="Group 4"/>
          <p:cNvGrpSpPr>
            <a:grpSpLocks/>
          </p:cNvGrpSpPr>
          <p:nvPr/>
        </p:nvGrpSpPr>
        <p:grpSpPr bwMode="auto">
          <a:xfrm>
            <a:off x="196850" y="2597150"/>
            <a:ext cx="7972425" cy="3067050"/>
            <a:chOff x="569" y="1536"/>
            <a:chExt cx="4519" cy="1675"/>
          </a:xfrm>
        </p:grpSpPr>
        <p:sp>
          <p:nvSpPr>
            <p:cNvPr id="8204" name="AutoShape 5"/>
            <p:cNvSpPr>
              <a:spLocks noChangeArrowheads="1"/>
            </p:cNvSpPr>
            <p:nvPr/>
          </p:nvSpPr>
          <p:spPr bwMode="auto">
            <a:xfrm>
              <a:off x="2448" y="1536"/>
              <a:ext cx="1104" cy="384"/>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3400"/>
                <a:t>Statistics</a:t>
              </a:r>
            </a:p>
          </p:txBody>
        </p:sp>
        <p:sp>
          <p:nvSpPr>
            <p:cNvPr id="8205" name="AutoShape 6"/>
            <p:cNvSpPr>
              <a:spLocks noChangeArrowheads="1"/>
            </p:cNvSpPr>
            <p:nvPr/>
          </p:nvSpPr>
          <p:spPr bwMode="auto">
            <a:xfrm>
              <a:off x="990" y="2112"/>
              <a:ext cx="1536" cy="528"/>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2400"/>
                <a:t>Collecting and </a:t>
              </a:r>
            </a:p>
            <a:p>
              <a:pPr algn="ctr" defTabSz="1031875">
                <a:spcBef>
                  <a:spcPct val="20000"/>
                </a:spcBef>
              </a:pPr>
              <a:r>
                <a:rPr lang="en-US" sz="2400"/>
                <a:t>Describing Data</a:t>
              </a:r>
            </a:p>
          </p:txBody>
        </p:sp>
        <p:sp>
          <p:nvSpPr>
            <p:cNvPr id="8206" name="AutoShape 7"/>
            <p:cNvSpPr>
              <a:spLocks noChangeArrowheads="1"/>
            </p:cNvSpPr>
            <p:nvPr/>
          </p:nvSpPr>
          <p:spPr bwMode="auto">
            <a:xfrm>
              <a:off x="3552" y="2112"/>
              <a:ext cx="1536" cy="528"/>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2400"/>
                <a:t>Making Inferences</a:t>
              </a:r>
              <a:br>
                <a:rPr lang="en-US" sz="2400"/>
              </a:br>
              <a:r>
                <a:rPr lang="en-US" sz="2400"/>
                <a:t>from Samples</a:t>
              </a:r>
            </a:p>
          </p:txBody>
        </p:sp>
        <p:sp>
          <p:nvSpPr>
            <p:cNvPr id="8207" name="AutoShape 8"/>
            <p:cNvSpPr>
              <a:spLocks noChangeArrowheads="1"/>
            </p:cNvSpPr>
            <p:nvPr/>
          </p:nvSpPr>
          <p:spPr bwMode="auto">
            <a:xfrm>
              <a:off x="569" y="2837"/>
              <a:ext cx="587" cy="374"/>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Sampling </a:t>
              </a:r>
            </a:p>
            <a:p>
              <a:pPr algn="ctr" defTabSz="1031875">
                <a:spcBef>
                  <a:spcPct val="20000"/>
                </a:spcBef>
              </a:pPr>
              <a:r>
                <a:rPr lang="en-US" sz="1400" b="1"/>
                <a:t>and Surveys</a:t>
              </a:r>
            </a:p>
          </p:txBody>
        </p:sp>
        <p:sp>
          <p:nvSpPr>
            <p:cNvPr id="8208" name="Line 12"/>
            <p:cNvSpPr>
              <a:spLocks noChangeShapeType="1"/>
            </p:cNvSpPr>
            <p:nvPr/>
          </p:nvSpPr>
          <p:spPr bwMode="auto">
            <a:xfrm>
              <a:off x="3024" y="1920"/>
              <a:ext cx="0" cy="9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9" name="Line 13"/>
            <p:cNvSpPr>
              <a:spLocks noChangeShapeType="1"/>
            </p:cNvSpPr>
            <p:nvPr/>
          </p:nvSpPr>
          <p:spPr bwMode="auto">
            <a:xfrm>
              <a:off x="4310" y="2632"/>
              <a:ext cx="0" cy="9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10" name="Line 14"/>
            <p:cNvSpPr>
              <a:spLocks noChangeShapeType="1"/>
            </p:cNvSpPr>
            <p:nvPr/>
          </p:nvSpPr>
          <p:spPr bwMode="auto">
            <a:xfrm>
              <a:off x="1748" y="2648"/>
              <a:ext cx="0" cy="9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11" name="Freeform 15"/>
            <p:cNvSpPr>
              <a:spLocks/>
            </p:cNvSpPr>
            <p:nvPr/>
          </p:nvSpPr>
          <p:spPr bwMode="auto">
            <a:xfrm>
              <a:off x="1728" y="2016"/>
              <a:ext cx="2592" cy="96"/>
            </a:xfrm>
            <a:custGeom>
              <a:avLst/>
              <a:gdLst>
                <a:gd name="T0" fmla="*/ 0 w 2592"/>
                <a:gd name="T1" fmla="*/ 96 h 96"/>
                <a:gd name="T2" fmla="*/ 0 w 2592"/>
                <a:gd name="T3" fmla="*/ 0 h 96"/>
                <a:gd name="T4" fmla="*/ 2592 w 2592"/>
                <a:gd name="T5" fmla="*/ 0 h 96"/>
                <a:gd name="T6" fmla="*/ 2592 w 2592"/>
                <a:gd name="T7" fmla="*/ 96 h 96"/>
                <a:gd name="T8" fmla="*/ 0 60000 65536"/>
                <a:gd name="T9" fmla="*/ 0 60000 65536"/>
                <a:gd name="T10" fmla="*/ 0 60000 65536"/>
                <a:gd name="T11" fmla="*/ 0 60000 65536"/>
                <a:gd name="T12" fmla="*/ 0 w 2592"/>
                <a:gd name="T13" fmla="*/ 0 h 96"/>
                <a:gd name="T14" fmla="*/ 2592 w 2592"/>
                <a:gd name="T15" fmla="*/ 96 h 96"/>
              </a:gdLst>
              <a:ahLst/>
              <a:cxnLst>
                <a:cxn ang="T8">
                  <a:pos x="T0" y="T1"/>
                </a:cxn>
                <a:cxn ang="T9">
                  <a:pos x="T2" y="T3"/>
                </a:cxn>
                <a:cxn ang="T10">
                  <a:pos x="T4" y="T5"/>
                </a:cxn>
                <a:cxn ang="T11">
                  <a:pos x="T6" y="T7"/>
                </a:cxn>
              </a:cxnLst>
              <a:rect l="T12" t="T13" r="T14" b="T15"/>
              <a:pathLst>
                <a:path w="2592" h="96">
                  <a:moveTo>
                    <a:pt x="0" y="96"/>
                  </a:moveTo>
                  <a:lnTo>
                    <a:pt x="0" y="0"/>
                  </a:lnTo>
                  <a:lnTo>
                    <a:pt x="2592" y="0"/>
                  </a:lnTo>
                  <a:lnTo>
                    <a:pt x="2592" y="96"/>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12" name="Freeform 16"/>
            <p:cNvSpPr>
              <a:spLocks/>
            </p:cNvSpPr>
            <p:nvPr/>
          </p:nvSpPr>
          <p:spPr bwMode="auto">
            <a:xfrm>
              <a:off x="1104" y="2736"/>
              <a:ext cx="1296" cy="96"/>
            </a:xfrm>
            <a:custGeom>
              <a:avLst/>
              <a:gdLst>
                <a:gd name="T0" fmla="*/ 0 w 1296"/>
                <a:gd name="T1" fmla="*/ 96 h 96"/>
                <a:gd name="T2" fmla="*/ 0 w 1296"/>
                <a:gd name="T3" fmla="*/ 0 h 96"/>
                <a:gd name="T4" fmla="*/ 1296 w 1296"/>
                <a:gd name="T5" fmla="*/ 0 h 96"/>
                <a:gd name="T6" fmla="*/ 1296 w 1296"/>
                <a:gd name="T7" fmla="*/ 96 h 96"/>
                <a:gd name="T8" fmla="*/ 0 60000 65536"/>
                <a:gd name="T9" fmla="*/ 0 60000 65536"/>
                <a:gd name="T10" fmla="*/ 0 60000 65536"/>
                <a:gd name="T11" fmla="*/ 0 60000 65536"/>
                <a:gd name="T12" fmla="*/ 0 w 1296"/>
                <a:gd name="T13" fmla="*/ 0 h 96"/>
                <a:gd name="T14" fmla="*/ 1296 w 1296"/>
                <a:gd name="T15" fmla="*/ 96 h 96"/>
              </a:gdLst>
              <a:ahLst/>
              <a:cxnLst>
                <a:cxn ang="T8">
                  <a:pos x="T0" y="T1"/>
                </a:cxn>
                <a:cxn ang="T9">
                  <a:pos x="T2" y="T3"/>
                </a:cxn>
                <a:cxn ang="T10">
                  <a:pos x="T4" y="T5"/>
                </a:cxn>
                <a:cxn ang="T11">
                  <a:pos x="T6" y="T7"/>
                </a:cxn>
              </a:cxnLst>
              <a:rect l="T12" t="T13" r="T14" b="T15"/>
              <a:pathLst>
                <a:path w="1296" h="96">
                  <a:moveTo>
                    <a:pt x="0" y="96"/>
                  </a:moveTo>
                  <a:lnTo>
                    <a:pt x="0" y="0"/>
                  </a:lnTo>
                  <a:lnTo>
                    <a:pt x="1296" y="0"/>
                  </a:lnTo>
                  <a:lnTo>
                    <a:pt x="1296" y="96"/>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13" name="Freeform 17"/>
            <p:cNvSpPr>
              <a:spLocks/>
            </p:cNvSpPr>
            <p:nvPr/>
          </p:nvSpPr>
          <p:spPr bwMode="auto">
            <a:xfrm>
              <a:off x="3648" y="2736"/>
              <a:ext cx="1296" cy="96"/>
            </a:xfrm>
            <a:custGeom>
              <a:avLst/>
              <a:gdLst>
                <a:gd name="T0" fmla="*/ 0 w 1296"/>
                <a:gd name="T1" fmla="*/ 96 h 96"/>
                <a:gd name="T2" fmla="*/ 0 w 1296"/>
                <a:gd name="T3" fmla="*/ 0 h 96"/>
                <a:gd name="T4" fmla="*/ 1296 w 1296"/>
                <a:gd name="T5" fmla="*/ 0 h 96"/>
                <a:gd name="T6" fmla="*/ 1296 w 1296"/>
                <a:gd name="T7" fmla="*/ 96 h 96"/>
                <a:gd name="T8" fmla="*/ 0 60000 65536"/>
                <a:gd name="T9" fmla="*/ 0 60000 65536"/>
                <a:gd name="T10" fmla="*/ 0 60000 65536"/>
                <a:gd name="T11" fmla="*/ 0 60000 65536"/>
                <a:gd name="T12" fmla="*/ 0 w 1296"/>
                <a:gd name="T13" fmla="*/ 0 h 96"/>
                <a:gd name="T14" fmla="*/ 1296 w 1296"/>
                <a:gd name="T15" fmla="*/ 96 h 96"/>
              </a:gdLst>
              <a:ahLst/>
              <a:cxnLst>
                <a:cxn ang="T8">
                  <a:pos x="T0" y="T1"/>
                </a:cxn>
                <a:cxn ang="T9">
                  <a:pos x="T2" y="T3"/>
                </a:cxn>
                <a:cxn ang="T10">
                  <a:pos x="T4" y="T5"/>
                </a:cxn>
                <a:cxn ang="T11">
                  <a:pos x="T6" y="T7"/>
                </a:cxn>
              </a:cxnLst>
              <a:rect l="T12" t="T13" r="T14" b="T15"/>
              <a:pathLst>
                <a:path w="1296" h="96">
                  <a:moveTo>
                    <a:pt x="0" y="96"/>
                  </a:moveTo>
                  <a:lnTo>
                    <a:pt x="0" y="0"/>
                  </a:lnTo>
                  <a:lnTo>
                    <a:pt x="1296" y="0"/>
                  </a:lnTo>
                  <a:lnTo>
                    <a:pt x="1296" y="96"/>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8197" name="AutoShape 8"/>
          <p:cNvSpPr>
            <a:spLocks noChangeArrowheads="1"/>
          </p:cNvSpPr>
          <p:nvPr/>
        </p:nvSpPr>
        <p:spPr bwMode="auto">
          <a:xfrm>
            <a:off x="1276350" y="4951413"/>
            <a:ext cx="1035050" cy="712787"/>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Visual</a:t>
            </a:r>
            <a:br>
              <a:rPr lang="en-US" sz="1400" b="1"/>
            </a:br>
            <a:r>
              <a:rPr lang="en-US" sz="1400" b="1"/>
              <a:t>Displays</a:t>
            </a:r>
          </a:p>
        </p:txBody>
      </p:sp>
      <p:sp>
        <p:nvSpPr>
          <p:cNvPr id="8198" name="AutoShape 8"/>
          <p:cNvSpPr>
            <a:spLocks noChangeArrowheads="1"/>
          </p:cNvSpPr>
          <p:nvPr/>
        </p:nvSpPr>
        <p:spPr bwMode="auto">
          <a:xfrm>
            <a:off x="2355850" y="4965700"/>
            <a:ext cx="1035050" cy="69850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Numerical</a:t>
            </a:r>
          </a:p>
          <a:p>
            <a:pPr algn="ctr" defTabSz="1031875">
              <a:spcBef>
                <a:spcPct val="20000"/>
              </a:spcBef>
            </a:pPr>
            <a:r>
              <a:rPr lang="en-US" sz="1400" b="1"/>
              <a:t>Summaries</a:t>
            </a:r>
          </a:p>
        </p:txBody>
      </p:sp>
      <p:sp>
        <p:nvSpPr>
          <p:cNvPr id="8199" name="AutoShape 8"/>
          <p:cNvSpPr>
            <a:spLocks noChangeArrowheads="1"/>
          </p:cNvSpPr>
          <p:nvPr/>
        </p:nvSpPr>
        <p:spPr bwMode="auto">
          <a:xfrm>
            <a:off x="3422650" y="4965700"/>
            <a:ext cx="1035050" cy="684213"/>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dirty="0"/>
              <a:t>Probability </a:t>
            </a:r>
          </a:p>
          <a:p>
            <a:pPr algn="ctr" defTabSz="1031875">
              <a:spcBef>
                <a:spcPct val="20000"/>
              </a:spcBef>
            </a:pPr>
            <a:r>
              <a:rPr lang="en-US" sz="1400" b="1" dirty="0"/>
              <a:t>Models</a:t>
            </a:r>
          </a:p>
        </p:txBody>
      </p:sp>
      <p:sp>
        <p:nvSpPr>
          <p:cNvPr id="8200" name="AutoShape 8"/>
          <p:cNvSpPr>
            <a:spLocks noChangeArrowheads="1"/>
          </p:cNvSpPr>
          <p:nvPr/>
        </p:nvSpPr>
        <p:spPr bwMode="auto">
          <a:xfrm>
            <a:off x="4705350" y="4965700"/>
            <a:ext cx="1035050" cy="66675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Estimating</a:t>
            </a:r>
          </a:p>
          <a:p>
            <a:pPr algn="ctr" defTabSz="1031875">
              <a:spcBef>
                <a:spcPct val="20000"/>
              </a:spcBef>
            </a:pPr>
            <a:r>
              <a:rPr lang="en-US" sz="1400" b="1"/>
              <a:t>Parameters</a:t>
            </a:r>
          </a:p>
        </p:txBody>
      </p:sp>
      <p:sp>
        <p:nvSpPr>
          <p:cNvPr id="8201" name="AutoShape 8"/>
          <p:cNvSpPr>
            <a:spLocks noChangeArrowheads="1"/>
          </p:cNvSpPr>
          <p:nvPr/>
        </p:nvSpPr>
        <p:spPr bwMode="auto">
          <a:xfrm>
            <a:off x="5772150" y="4953000"/>
            <a:ext cx="1035050" cy="66675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Testing</a:t>
            </a:r>
          </a:p>
          <a:p>
            <a:pPr algn="ctr" defTabSz="1031875">
              <a:spcBef>
                <a:spcPct val="20000"/>
              </a:spcBef>
            </a:pPr>
            <a:r>
              <a:rPr lang="en-US" sz="1400" b="1"/>
              <a:t>Hypotheses</a:t>
            </a:r>
          </a:p>
        </p:txBody>
      </p:sp>
      <p:sp>
        <p:nvSpPr>
          <p:cNvPr id="8202" name="AutoShape 8"/>
          <p:cNvSpPr>
            <a:spLocks noChangeArrowheads="1"/>
          </p:cNvSpPr>
          <p:nvPr/>
        </p:nvSpPr>
        <p:spPr bwMode="auto">
          <a:xfrm>
            <a:off x="6851650" y="4965700"/>
            <a:ext cx="1035050" cy="66675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Regression</a:t>
            </a:r>
          </a:p>
          <a:p>
            <a:pPr algn="ctr" defTabSz="1031875">
              <a:spcBef>
                <a:spcPct val="20000"/>
              </a:spcBef>
            </a:pPr>
            <a:r>
              <a:rPr lang="en-US" sz="1400" b="1"/>
              <a:t>and Trends</a:t>
            </a:r>
          </a:p>
        </p:txBody>
      </p:sp>
      <p:sp>
        <p:nvSpPr>
          <p:cNvPr id="8203" name="AutoShape 8"/>
          <p:cNvSpPr>
            <a:spLocks noChangeArrowheads="1"/>
          </p:cNvSpPr>
          <p:nvPr/>
        </p:nvSpPr>
        <p:spPr bwMode="auto">
          <a:xfrm>
            <a:off x="7918450" y="4953000"/>
            <a:ext cx="1035050" cy="66675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pPr algn="ctr" defTabSz="1031875">
              <a:spcBef>
                <a:spcPct val="20000"/>
              </a:spcBef>
            </a:pPr>
            <a:r>
              <a:rPr lang="en-US" sz="1400" b="1"/>
              <a:t>Quality</a:t>
            </a:r>
          </a:p>
          <a:p>
            <a:pPr algn="ctr" defTabSz="1031875">
              <a:spcBef>
                <a:spcPct val="20000"/>
              </a:spcBef>
            </a:pPr>
            <a:r>
              <a:rPr lang="en-US" sz="1400" b="1"/>
              <a:t>Control</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6A8EB511-E2C1-4119-B8DD-FDB3A139DB1B}" type="slidenum">
              <a:rPr lang="en-CA" sz="1400" smtClean="0"/>
              <a:pPr eaLnBrk="1" hangingPunct="1"/>
              <a:t>5</a:t>
            </a:fld>
            <a:endParaRPr lang="en-CA" sz="1400" smtClean="0"/>
          </a:p>
        </p:txBody>
      </p:sp>
      <p:sp>
        <p:nvSpPr>
          <p:cNvPr id="9219" name="Rectangle 2"/>
          <p:cNvSpPr>
            <a:spLocks noGrp="1" noChangeArrowheads="1"/>
          </p:cNvSpPr>
          <p:nvPr>
            <p:ph type="title"/>
          </p:nvPr>
        </p:nvSpPr>
        <p:spPr/>
        <p:txBody>
          <a:bodyPr/>
          <a:lstStyle/>
          <a:p>
            <a:pPr eaLnBrk="1" hangingPunct="1"/>
            <a:r>
              <a:rPr lang="en-US" smtClean="0"/>
              <a:t>Descriptive Statistics</a:t>
            </a:r>
            <a:endParaRPr lang="en-CA" smtClean="0"/>
          </a:p>
        </p:txBody>
      </p:sp>
      <p:sp>
        <p:nvSpPr>
          <p:cNvPr id="9220" name="Rectangle 3"/>
          <p:cNvSpPr>
            <a:spLocks noGrp="1" noChangeArrowheads="1"/>
          </p:cNvSpPr>
          <p:nvPr>
            <p:ph type="body" idx="1"/>
          </p:nvPr>
        </p:nvSpPr>
        <p:spPr/>
        <p:txBody>
          <a:bodyPr/>
          <a:lstStyle/>
          <a:p>
            <a:pPr eaLnBrk="1" hangingPunct="1"/>
            <a:r>
              <a:rPr lang="en-US" sz="2000" dirty="0" smtClean="0"/>
              <a:t>Collect data – Topic 1</a:t>
            </a:r>
          </a:p>
          <a:p>
            <a:pPr lvl="1" eaLnBrk="1" hangingPunct="1"/>
            <a:r>
              <a:rPr lang="en-US" sz="2000" dirty="0" smtClean="0"/>
              <a:t>Survey, observation, experiment, databanks</a:t>
            </a:r>
          </a:p>
          <a:p>
            <a:pPr eaLnBrk="1" hangingPunct="1"/>
            <a:endParaRPr lang="en-US" sz="2000" dirty="0" smtClean="0"/>
          </a:p>
          <a:p>
            <a:pPr eaLnBrk="1" hangingPunct="1"/>
            <a:r>
              <a:rPr lang="en-US" sz="2000" dirty="0" smtClean="0"/>
              <a:t>Describe data – Topic 2</a:t>
            </a:r>
          </a:p>
          <a:p>
            <a:pPr lvl="1" eaLnBrk="1" hangingPunct="1"/>
            <a:r>
              <a:rPr lang="en-US" sz="2000" dirty="0" smtClean="0"/>
              <a:t>Numerical measures</a:t>
            </a:r>
          </a:p>
          <a:p>
            <a:pPr lvl="1" eaLnBrk="1" hangingPunct="1"/>
            <a:endParaRPr lang="en-US" sz="2000" dirty="0" smtClean="0"/>
          </a:p>
          <a:p>
            <a:pPr eaLnBrk="1" hangingPunct="1"/>
            <a:r>
              <a:rPr lang="en-US" sz="2000" dirty="0" smtClean="0"/>
              <a:t>Present data – Topic 3</a:t>
            </a:r>
          </a:p>
          <a:p>
            <a:pPr lvl="1" eaLnBrk="1" hangingPunct="1"/>
            <a:r>
              <a:rPr lang="en-US" sz="2000" dirty="0" smtClean="0"/>
              <a:t>Tables, Charts, graphs</a:t>
            </a:r>
          </a:p>
          <a:p>
            <a:pPr lvl="1" eaLnBrk="1" hangingPunct="1"/>
            <a:endParaRPr lang="en-US" sz="2000" dirty="0" smtClean="0"/>
          </a:p>
          <a:p>
            <a:pPr lvl="1" eaLnBrk="1" hangingPunct="1"/>
            <a:endParaRPr lang="en-US" sz="2000" dirty="0" smtClean="0"/>
          </a:p>
          <a:p>
            <a:pPr lvl="1" eaLnBrk="1" hangingPunct="1"/>
            <a:endParaRPr lang="en-CA" sz="2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B242648D-CF4E-43A9-B38A-FA6FD56E368F}" type="slidenum">
              <a:rPr lang="en-CA" sz="1400" smtClean="0"/>
              <a:pPr eaLnBrk="1" hangingPunct="1"/>
              <a:t>6</a:t>
            </a:fld>
            <a:endParaRPr lang="en-CA" sz="1400" smtClean="0"/>
          </a:p>
        </p:txBody>
      </p:sp>
      <p:sp>
        <p:nvSpPr>
          <p:cNvPr id="10243" name="Rectangle 2"/>
          <p:cNvSpPr>
            <a:spLocks noGrp="1" noChangeArrowheads="1"/>
          </p:cNvSpPr>
          <p:nvPr>
            <p:ph type="ctrTitle"/>
          </p:nvPr>
        </p:nvSpPr>
        <p:spPr/>
        <p:txBody>
          <a:bodyPr/>
          <a:lstStyle/>
          <a:p>
            <a:pPr eaLnBrk="1" hangingPunct="1"/>
            <a:r>
              <a:rPr lang="en-US" smtClean="0"/>
              <a:t>Topic 1</a:t>
            </a:r>
            <a:br>
              <a:rPr lang="en-US" smtClean="0"/>
            </a:br>
            <a:r>
              <a:rPr lang="en-US" smtClean="0"/>
              <a:t/>
            </a:r>
            <a:br>
              <a:rPr lang="en-US" smtClean="0"/>
            </a:br>
            <a:r>
              <a:rPr lang="en-US" smtClean="0"/>
              <a:t>The Data</a:t>
            </a:r>
            <a:endParaRPr lang="en-CA"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42812233-5C24-464C-9FDA-64B208CB6681}" type="slidenum">
              <a:rPr lang="en-CA" sz="1400" smtClean="0"/>
              <a:pPr eaLnBrk="1" hangingPunct="1"/>
              <a:t>7</a:t>
            </a:fld>
            <a:endParaRPr lang="en-CA" sz="1400" smtClean="0"/>
          </a:p>
        </p:txBody>
      </p:sp>
      <p:sp>
        <p:nvSpPr>
          <p:cNvPr id="11267" name="Rectangle 2"/>
          <p:cNvSpPr>
            <a:spLocks noGrp="1" noChangeArrowheads="1"/>
          </p:cNvSpPr>
          <p:nvPr>
            <p:ph type="title"/>
          </p:nvPr>
        </p:nvSpPr>
        <p:spPr/>
        <p:txBody>
          <a:bodyPr/>
          <a:lstStyle/>
          <a:p>
            <a:pPr eaLnBrk="1" hangingPunct="1"/>
            <a:r>
              <a:rPr lang="en-US" dirty="0" smtClean="0"/>
              <a:t>Data Sources</a:t>
            </a:r>
            <a:endParaRPr lang="en-CA" dirty="0" smtClean="0"/>
          </a:p>
        </p:txBody>
      </p:sp>
      <p:sp>
        <p:nvSpPr>
          <p:cNvPr id="11268" name="Rectangle 3"/>
          <p:cNvSpPr>
            <a:spLocks noGrp="1" noChangeArrowheads="1"/>
          </p:cNvSpPr>
          <p:nvPr>
            <p:ph type="body" idx="1"/>
          </p:nvPr>
        </p:nvSpPr>
        <p:spPr/>
        <p:txBody>
          <a:bodyPr/>
          <a:lstStyle/>
          <a:p>
            <a:pPr eaLnBrk="1" hangingPunct="1">
              <a:lnSpc>
                <a:spcPct val="90000"/>
              </a:lnSpc>
            </a:pPr>
            <a:r>
              <a:rPr lang="en-US" sz="2000" dirty="0" smtClean="0"/>
              <a:t>Primary Sources</a:t>
            </a:r>
          </a:p>
          <a:p>
            <a:pPr eaLnBrk="1" hangingPunct="1">
              <a:lnSpc>
                <a:spcPct val="90000"/>
              </a:lnSpc>
            </a:pPr>
            <a:endParaRPr lang="en-US" sz="2000" dirty="0" smtClean="0"/>
          </a:p>
          <a:p>
            <a:pPr lvl="1" eaLnBrk="1" hangingPunct="1">
              <a:lnSpc>
                <a:spcPct val="90000"/>
              </a:lnSpc>
            </a:pPr>
            <a:r>
              <a:rPr lang="en-US" sz="2000" dirty="0" smtClean="0"/>
              <a:t>Experiments</a:t>
            </a:r>
          </a:p>
          <a:p>
            <a:pPr lvl="1" eaLnBrk="1" hangingPunct="1">
              <a:lnSpc>
                <a:spcPct val="90000"/>
              </a:lnSpc>
            </a:pPr>
            <a:r>
              <a:rPr lang="en-US" sz="2000" dirty="0" smtClean="0"/>
              <a:t>Surveys </a:t>
            </a:r>
          </a:p>
          <a:p>
            <a:pPr lvl="1" eaLnBrk="1" hangingPunct="1">
              <a:lnSpc>
                <a:spcPct val="90000"/>
              </a:lnSpc>
            </a:pPr>
            <a:r>
              <a:rPr lang="en-US" sz="2000" dirty="0" smtClean="0"/>
              <a:t>Questionnaires</a:t>
            </a:r>
          </a:p>
          <a:p>
            <a:pPr lvl="1" eaLnBrk="1" hangingPunct="1">
              <a:lnSpc>
                <a:spcPct val="90000"/>
              </a:lnSpc>
            </a:pPr>
            <a:r>
              <a:rPr lang="en-US" sz="2000" dirty="0" smtClean="0"/>
              <a:t>Direct observation or personal interview</a:t>
            </a:r>
          </a:p>
          <a:p>
            <a:pPr eaLnBrk="1" hangingPunct="1">
              <a:lnSpc>
                <a:spcPct val="90000"/>
              </a:lnSpc>
            </a:pPr>
            <a:endParaRPr lang="en-US" sz="2000" dirty="0" smtClean="0"/>
          </a:p>
          <a:p>
            <a:pPr eaLnBrk="1" hangingPunct="1">
              <a:lnSpc>
                <a:spcPct val="90000"/>
              </a:lnSpc>
            </a:pPr>
            <a:r>
              <a:rPr lang="en-US" sz="2000" dirty="0" smtClean="0"/>
              <a:t>Secondary  Sources</a:t>
            </a:r>
          </a:p>
          <a:p>
            <a:pPr eaLnBrk="1" hangingPunct="1">
              <a:lnSpc>
                <a:spcPct val="90000"/>
              </a:lnSpc>
            </a:pPr>
            <a:endParaRPr lang="en-US" sz="2000" dirty="0" smtClean="0"/>
          </a:p>
          <a:p>
            <a:pPr lvl="1" eaLnBrk="1" hangingPunct="1">
              <a:lnSpc>
                <a:spcPct val="90000"/>
              </a:lnSpc>
            </a:pPr>
            <a:r>
              <a:rPr lang="en-US" sz="2000" dirty="0" smtClean="0"/>
              <a:t>Databanks, books and other published sources</a:t>
            </a:r>
            <a:endParaRPr lang="en-CA" sz="20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D8E92A3F-DA85-4A6F-9EEE-232D9F3358EF}" type="slidenum">
              <a:rPr lang="en-CA" sz="1400" smtClean="0"/>
              <a:pPr eaLnBrk="1" hangingPunct="1"/>
              <a:t>8</a:t>
            </a:fld>
            <a:endParaRPr lang="en-CA" sz="1400" smtClean="0"/>
          </a:p>
        </p:txBody>
      </p:sp>
      <p:sp>
        <p:nvSpPr>
          <p:cNvPr id="12291" name="Rectangle 2"/>
          <p:cNvSpPr>
            <a:spLocks noGrp="1" noChangeArrowheads="1"/>
          </p:cNvSpPr>
          <p:nvPr>
            <p:ph type="title"/>
          </p:nvPr>
        </p:nvSpPr>
        <p:spPr/>
        <p:txBody>
          <a:bodyPr/>
          <a:lstStyle/>
          <a:p>
            <a:pPr eaLnBrk="1" hangingPunct="1"/>
            <a:r>
              <a:rPr lang="en-US" dirty="0" smtClean="0"/>
              <a:t>Bias in data collection	</a:t>
            </a:r>
            <a:endParaRPr lang="en-CA" dirty="0" smtClean="0"/>
          </a:p>
        </p:txBody>
      </p:sp>
      <p:sp>
        <p:nvSpPr>
          <p:cNvPr id="12292" name="Rectangle 3"/>
          <p:cNvSpPr>
            <a:spLocks noGrp="1" noChangeArrowheads="1"/>
          </p:cNvSpPr>
          <p:nvPr>
            <p:ph type="body" idx="1"/>
          </p:nvPr>
        </p:nvSpPr>
        <p:spPr/>
        <p:txBody>
          <a:bodyPr/>
          <a:lstStyle/>
          <a:p>
            <a:pPr eaLnBrk="1" hangingPunct="1"/>
            <a:r>
              <a:rPr lang="en-US" sz="2000" dirty="0" smtClean="0"/>
              <a:t>Measurement error </a:t>
            </a:r>
          </a:p>
          <a:p>
            <a:pPr eaLnBrk="1" hangingPunct="1"/>
            <a:endParaRPr lang="en-US" sz="2000" dirty="0" smtClean="0"/>
          </a:p>
          <a:p>
            <a:pPr eaLnBrk="1" hangingPunct="1"/>
            <a:r>
              <a:rPr lang="en-US" sz="2000" dirty="0" smtClean="0"/>
              <a:t>Non response Bias </a:t>
            </a:r>
          </a:p>
          <a:p>
            <a:pPr eaLnBrk="1" hangingPunct="1"/>
            <a:endParaRPr lang="en-US" sz="2000" dirty="0" smtClean="0"/>
          </a:p>
          <a:p>
            <a:pPr eaLnBrk="1" hangingPunct="1"/>
            <a:r>
              <a:rPr lang="en-US" sz="2000" dirty="0" smtClean="0"/>
              <a:t>Respondent bias (error)</a:t>
            </a:r>
          </a:p>
          <a:p>
            <a:pPr eaLnBrk="1" hangingPunct="1"/>
            <a:endParaRPr lang="en-US" sz="2000" dirty="0" smtClean="0"/>
          </a:p>
          <a:p>
            <a:pPr eaLnBrk="1" hangingPunct="1"/>
            <a:r>
              <a:rPr lang="en-US" sz="2000" dirty="0" smtClean="0"/>
              <a:t>Observer/interviewer Bias</a:t>
            </a:r>
          </a:p>
          <a:p>
            <a:pPr eaLnBrk="1" hangingPunct="1"/>
            <a:endParaRPr lang="en-US" sz="2000" dirty="0" smtClean="0"/>
          </a:p>
          <a:p>
            <a:pPr eaLnBrk="1" hangingPunct="1"/>
            <a:r>
              <a:rPr lang="en-US" sz="2000" dirty="0" smtClean="0"/>
              <a:t>Selection Bias</a:t>
            </a:r>
          </a:p>
          <a:p>
            <a:pPr eaLnBrk="1" hangingPunct="1"/>
            <a:endParaRPr lang="en-CA" sz="20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8CE84F67-89AE-4281-A6FE-5D65F2900706}" type="slidenum">
              <a:rPr lang="en-CA" sz="1400" smtClean="0"/>
              <a:pPr eaLnBrk="1" hangingPunct="1"/>
              <a:t>9</a:t>
            </a:fld>
            <a:endParaRPr lang="en-CA" sz="1400" smtClean="0"/>
          </a:p>
        </p:txBody>
      </p:sp>
      <p:sp>
        <p:nvSpPr>
          <p:cNvPr id="13315" name="Rectangle 2"/>
          <p:cNvSpPr>
            <a:spLocks noGrp="1" noChangeArrowheads="1"/>
          </p:cNvSpPr>
          <p:nvPr>
            <p:ph type="title"/>
          </p:nvPr>
        </p:nvSpPr>
        <p:spPr/>
        <p:txBody>
          <a:bodyPr/>
          <a:lstStyle/>
          <a:p>
            <a:pPr eaLnBrk="1" hangingPunct="1"/>
            <a:r>
              <a:rPr lang="en-US" smtClean="0"/>
              <a:t>Experiments</a:t>
            </a:r>
            <a:endParaRPr lang="en-CA" smtClean="0"/>
          </a:p>
        </p:txBody>
      </p:sp>
      <p:sp>
        <p:nvSpPr>
          <p:cNvPr id="13316" name="Rectangle 3"/>
          <p:cNvSpPr>
            <a:spLocks noGrp="1" noChangeArrowheads="1"/>
          </p:cNvSpPr>
          <p:nvPr>
            <p:ph type="body" idx="1"/>
          </p:nvPr>
        </p:nvSpPr>
        <p:spPr/>
        <p:txBody>
          <a:bodyPr/>
          <a:lstStyle/>
          <a:p>
            <a:pPr eaLnBrk="1" hangingPunct="1">
              <a:lnSpc>
                <a:spcPct val="90000"/>
              </a:lnSpc>
            </a:pPr>
            <a:r>
              <a:rPr lang="en-US" sz="2000" smtClean="0"/>
              <a:t>Any process that generates an outcome that is measured in some way.</a:t>
            </a:r>
          </a:p>
          <a:p>
            <a:pPr eaLnBrk="1" hangingPunct="1">
              <a:lnSpc>
                <a:spcPct val="90000"/>
              </a:lnSpc>
            </a:pPr>
            <a:endParaRPr lang="en-US" sz="2000" smtClean="0"/>
          </a:p>
          <a:p>
            <a:pPr eaLnBrk="1" hangingPunct="1">
              <a:lnSpc>
                <a:spcPct val="90000"/>
              </a:lnSpc>
            </a:pPr>
            <a:r>
              <a:rPr lang="en-US" sz="2000" smtClean="0">
                <a:solidFill>
                  <a:schemeClr val="hlink"/>
                </a:solidFill>
              </a:rPr>
              <a:t>Advantages/disadvantages</a:t>
            </a:r>
          </a:p>
          <a:p>
            <a:pPr eaLnBrk="1" hangingPunct="1">
              <a:lnSpc>
                <a:spcPct val="90000"/>
              </a:lnSpc>
            </a:pPr>
            <a:endParaRPr lang="en-US" sz="2000" smtClean="0">
              <a:solidFill>
                <a:schemeClr val="hlink"/>
              </a:solidFill>
            </a:endParaRPr>
          </a:p>
          <a:p>
            <a:pPr eaLnBrk="1" hangingPunct="1">
              <a:lnSpc>
                <a:spcPct val="90000"/>
              </a:lnSpc>
            </a:pPr>
            <a:r>
              <a:rPr lang="en-US" sz="2000" smtClean="0"/>
              <a:t>Controlled, planned objectives</a:t>
            </a:r>
          </a:p>
          <a:p>
            <a:pPr eaLnBrk="1" hangingPunct="1">
              <a:lnSpc>
                <a:spcPct val="90000"/>
              </a:lnSpc>
            </a:pPr>
            <a:r>
              <a:rPr lang="en-US" sz="2000" smtClean="0"/>
              <a:t>Costly, time-consuming, require planning</a:t>
            </a:r>
          </a:p>
          <a:p>
            <a:pPr eaLnBrk="1" hangingPunct="1">
              <a:lnSpc>
                <a:spcPct val="90000"/>
              </a:lnSpc>
            </a:pPr>
            <a:endParaRPr lang="en-US" sz="2000" smtClean="0"/>
          </a:p>
          <a:p>
            <a:pPr eaLnBrk="1" hangingPunct="1">
              <a:lnSpc>
                <a:spcPct val="90000"/>
              </a:lnSpc>
            </a:pPr>
            <a:r>
              <a:rPr lang="en-US" sz="2000" smtClean="0">
                <a:solidFill>
                  <a:schemeClr val="hlink"/>
                </a:solidFill>
              </a:rPr>
              <a:t>Bias</a:t>
            </a:r>
            <a:r>
              <a:rPr lang="en-US" sz="2000" smtClean="0"/>
              <a:t> : measurement error</a:t>
            </a:r>
            <a:endParaRPr lang="en-CA" sz="20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FE7588E1-4279-4463-A9E7-4CFFA4F36554}" type="slidenum">
              <a:rPr lang="en-CA" sz="1400" smtClean="0"/>
              <a:pPr eaLnBrk="1" hangingPunct="1"/>
              <a:t>10</a:t>
            </a:fld>
            <a:endParaRPr lang="en-CA" sz="1400" smtClean="0"/>
          </a:p>
        </p:txBody>
      </p:sp>
      <p:sp>
        <p:nvSpPr>
          <p:cNvPr id="14339" name="Rectangle 3"/>
          <p:cNvSpPr>
            <a:spLocks noGrp="1" noChangeArrowheads="1"/>
          </p:cNvSpPr>
          <p:nvPr>
            <p:ph type="body" idx="1"/>
          </p:nvPr>
        </p:nvSpPr>
        <p:spPr>
          <a:xfrm>
            <a:off x="457200" y="908050"/>
            <a:ext cx="8229600" cy="5545138"/>
          </a:xfrm>
        </p:spPr>
        <p:txBody>
          <a:bodyPr/>
          <a:lstStyle/>
          <a:p>
            <a:pPr eaLnBrk="1" hangingPunct="1">
              <a:lnSpc>
                <a:spcPct val="90000"/>
              </a:lnSpc>
            </a:pPr>
            <a:endParaRPr lang="en-US" sz="600" smtClean="0"/>
          </a:p>
          <a:p>
            <a:pPr eaLnBrk="1" hangingPunct="1">
              <a:lnSpc>
                <a:spcPct val="90000"/>
              </a:lnSpc>
            </a:pPr>
            <a:r>
              <a:rPr lang="en-US" sz="2000" smtClean="0">
                <a:solidFill>
                  <a:schemeClr val="hlink"/>
                </a:solidFill>
              </a:rPr>
              <a:t>Design Considerations</a:t>
            </a:r>
          </a:p>
          <a:p>
            <a:pPr eaLnBrk="1" hangingPunct="1">
              <a:lnSpc>
                <a:spcPct val="90000"/>
              </a:lnSpc>
            </a:pPr>
            <a:endParaRPr lang="en-US" sz="2000" smtClean="0"/>
          </a:p>
          <a:p>
            <a:pPr eaLnBrk="1" hangingPunct="1">
              <a:lnSpc>
                <a:spcPct val="90000"/>
              </a:lnSpc>
            </a:pPr>
            <a:r>
              <a:rPr lang="en-US" sz="2000" smtClean="0"/>
              <a:t>Make questions clear and unambiguous</a:t>
            </a:r>
          </a:p>
          <a:p>
            <a:pPr eaLnBrk="1" hangingPunct="1">
              <a:lnSpc>
                <a:spcPct val="90000"/>
              </a:lnSpc>
            </a:pPr>
            <a:r>
              <a:rPr lang="en-US" sz="2000" smtClean="0"/>
              <a:t>Use accepted definitions</a:t>
            </a:r>
          </a:p>
          <a:p>
            <a:pPr eaLnBrk="1" hangingPunct="1">
              <a:lnSpc>
                <a:spcPct val="90000"/>
              </a:lnSpc>
            </a:pPr>
            <a:r>
              <a:rPr lang="en-US" sz="2000" smtClean="0"/>
              <a:t>Limit number of questions</a:t>
            </a:r>
          </a:p>
          <a:p>
            <a:pPr eaLnBrk="1" hangingPunct="1">
              <a:lnSpc>
                <a:spcPct val="90000"/>
              </a:lnSpc>
            </a:pPr>
            <a:r>
              <a:rPr lang="en-US" sz="2000" smtClean="0"/>
              <a:t>Limit to closed ended questions with defined choices</a:t>
            </a:r>
          </a:p>
          <a:p>
            <a:pPr eaLnBrk="1" hangingPunct="1">
              <a:lnSpc>
                <a:spcPct val="90000"/>
              </a:lnSpc>
            </a:pPr>
            <a:endParaRPr lang="en-US" sz="2000" smtClean="0"/>
          </a:p>
          <a:p>
            <a:pPr eaLnBrk="1" hangingPunct="1">
              <a:lnSpc>
                <a:spcPct val="90000"/>
              </a:lnSpc>
            </a:pPr>
            <a:r>
              <a:rPr lang="en-US" sz="2000" smtClean="0">
                <a:solidFill>
                  <a:schemeClr val="hlink"/>
                </a:solidFill>
              </a:rPr>
              <a:t>Advantages/disadvantages</a:t>
            </a:r>
          </a:p>
          <a:p>
            <a:pPr eaLnBrk="1" hangingPunct="1">
              <a:lnSpc>
                <a:spcPct val="90000"/>
              </a:lnSpc>
            </a:pPr>
            <a:endParaRPr lang="en-US" sz="2000" smtClean="0">
              <a:solidFill>
                <a:schemeClr val="hlink"/>
              </a:solidFill>
            </a:endParaRPr>
          </a:p>
          <a:p>
            <a:pPr eaLnBrk="1" hangingPunct="1">
              <a:lnSpc>
                <a:spcPct val="90000"/>
              </a:lnSpc>
            </a:pPr>
            <a:r>
              <a:rPr lang="en-US" sz="2000" smtClean="0"/>
              <a:t>Timely and quick</a:t>
            </a:r>
          </a:p>
          <a:p>
            <a:pPr eaLnBrk="1" hangingPunct="1">
              <a:lnSpc>
                <a:spcPct val="90000"/>
              </a:lnSpc>
            </a:pPr>
            <a:r>
              <a:rPr lang="en-US" sz="2000" smtClean="0"/>
              <a:t>Relatively inexpensive </a:t>
            </a:r>
          </a:p>
          <a:p>
            <a:pPr eaLnBrk="1" hangingPunct="1">
              <a:lnSpc>
                <a:spcPct val="90000"/>
              </a:lnSpc>
            </a:pPr>
            <a:r>
              <a:rPr lang="en-US" sz="2000" smtClean="0"/>
              <a:t>Poor reputation</a:t>
            </a:r>
          </a:p>
          <a:p>
            <a:pPr eaLnBrk="1" hangingPunct="1">
              <a:lnSpc>
                <a:spcPct val="90000"/>
              </a:lnSpc>
            </a:pPr>
            <a:r>
              <a:rPr lang="en-US" sz="2000" smtClean="0"/>
              <a:t>Limited scope and length</a:t>
            </a:r>
          </a:p>
          <a:p>
            <a:pPr eaLnBrk="1" hangingPunct="1">
              <a:lnSpc>
                <a:spcPct val="90000"/>
              </a:lnSpc>
            </a:pPr>
            <a:endParaRPr lang="en-CA" sz="2000" smtClean="0"/>
          </a:p>
          <a:p>
            <a:pPr eaLnBrk="1" hangingPunct="1">
              <a:lnSpc>
                <a:spcPct val="90000"/>
              </a:lnSpc>
            </a:pPr>
            <a:r>
              <a:rPr lang="en-US" sz="2000" smtClean="0">
                <a:solidFill>
                  <a:schemeClr val="hlink"/>
                </a:solidFill>
              </a:rPr>
              <a:t>Bias</a:t>
            </a:r>
            <a:r>
              <a:rPr lang="en-US" sz="2000" smtClean="0"/>
              <a:t>:  Non-response, interviewer, respondent, selection</a:t>
            </a:r>
            <a:endParaRPr lang="en-CA" sz="2000" smtClean="0"/>
          </a:p>
        </p:txBody>
      </p:sp>
      <p:sp>
        <p:nvSpPr>
          <p:cNvPr id="14340" name="Rectangle 4"/>
          <p:cNvSpPr>
            <a:spLocks noGrp="1" noChangeArrowheads="1"/>
          </p:cNvSpPr>
          <p:nvPr>
            <p:ph type="title"/>
          </p:nvPr>
        </p:nvSpPr>
        <p:spPr>
          <a:xfrm>
            <a:off x="457200" y="274638"/>
            <a:ext cx="8229600" cy="561975"/>
          </a:xfrm>
        </p:spPr>
        <p:txBody>
          <a:bodyPr/>
          <a:lstStyle/>
          <a:p>
            <a:pPr eaLnBrk="1" hangingPunct="1"/>
            <a:r>
              <a:rPr lang="en-US" smtClean="0"/>
              <a:t>Telephone Surveys</a:t>
            </a:r>
            <a:endParaRPr lang="en-CA"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5FB9C436-29DD-4E4F-BFF0-94118615B93A}" type="slidenum">
              <a:rPr lang="en-CA" sz="1400" smtClean="0"/>
              <a:pPr eaLnBrk="1" hangingPunct="1"/>
              <a:t>11</a:t>
            </a:fld>
            <a:endParaRPr lang="en-CA" sz="1400" smtClean="0"/>
          </a:p>
        </p:txBody>
      </p:sp>
      <p:sp>
        <p:nvSpPr>
          <p:cNvPr id="15363" name="Rectangle 2"/>
          <p:cNvSpPr>
            <a:spLocks noGrp="1" noChangeArrowheads="1"/>
          </p:cNvSpPr>
          <p:nvPr>
            <p:ph type="title"/>
          </p:nvPr>
        </p:nvSpPr>
        <p:spPr/>
        <p:txBody>
          <a:bodyPr/>
          <a:lstStyle/>
          <a:p>
            <a:pPr eaLnBrk="1" hangingPunct="1"/>
            <a:r>
              <a:rPr lang="en-US" smtClean="0"/>
              <a:t>Written Questionnaires</a:t>
            </a:r>
            <a:endParaRPr lang="en-CA" smtClean="0"/>
          </a:p>
        </p:txBody>
      </p:sp>
      <p:sp>
        <p:nvSpPr>
          <p:cNvPr id="15364" name="Rectangle 3"/>
          <p:cNvSpPr>
            <a:spLocks noGrp="1" noChangeArrowheads="1"/>
          </p:cNvSpPr>
          <p:nvPr>
            <p:ph type="body" idx="1"/>
          </p:nvPr>
        </p:nvSpPr>
        <p:spPr>
          <a:xfrm>
            <a:off x="468313" y="1628775"/>
            <a:ext cx="8229600" cy="4752975"/>
          </a:xfrm>
        </p:spPr>
        <p:txBody>
          <a:bodyPr/>
          <a:lstStyle/>
          <a:p>
            <a:pPr eaLnBrk="1" hangingPunct="1">
              <a:lnSpc>
                <a:spcPct val="80000"/>
              </a:lnSpc>
            </a:pPr>
            <a:r>
              <a:rPr lang="en-US" sz="2000" smtClean="0">
                <a:solidFill>
                  <a:schemeClr val="hlink"/>
                </a:solidFill>
              </a:rPr>
              <a:t>Design Considerations</a:t>
            </a:r>
          </a:p>
          <a:p>
            <a:pPr eaLnBrk="1" hangingPunct="1">
              <a:lnSpc>
                <a:spcPct val="80000"/>
              </a:lnSpc>
            </a:pPr>
            <a:endParaRPr lang="en-US" sz="2000" smtClean="0"/>
          </a:p>
          <a:p>
            <a:pPr eaLnBrk="1" hangingPunct="1">
              <a:lnSpc>
                <a:spcPct val="80000"/>
              </a:lnSpc>
            </a:pPr>
            <a:r>
              <a:rPr lang="en-US" sz="2000" smtClean="0"/>
              <a:t>Requires greater clarity of content</a:t>
            </a:r>
          </a:p>
          <a:p>
            <a:pPr eaLnBrk="1" hangingPunct="1">
              <a:lnSpc>
                <a:spcPct val="80000"/>
              </a:lnSpc>
            </a:pPr>
            <a:r>
              <a:rPr lang="en-US" sz="2000" smtClean="0"/>
              <a:t>Potentially longer than telephone surveys</a:t>
            </a:r>
          </a:p>
          <a:p>
            <a:pPr eaLnBrk="1" hangingPunct="1">
              <a:lnSpc>
                <a:spcPct val="80000"/>
              </a:lnSpc>
            </a:pPr>
            <a:r>
              <a:rPr lang="en-US" sz="2000" smtClean="0"/>
              <a:t>Can use open ended questions</a:t>
            </a:r>
          </a:p>
          <a:p>
            <a:pPr eaLnBrk="1" hangingPunct="1">
              <a:lnSpc>
                <a:spcPct val="80000"/>
              </a:lnSpc>
            </a:pPr>
            <a:endParaRPr lang="en-US" sz="2000" smtClean="0"/>
          </a:p>
          <a:p>
            <a:pPr eaLnBrk="1" hangingPunct="1">
              <a:lnSpc>
                <a:spcPct val="80000"/>
              </a:lnSpc>
            </a:pPr>
            <a:r>
              <a:rPr lang="en-US" sz="2000" smtClean="0">
                <a:solidFill>
                  <a:schemeClr val="hlink"/>
                </a:solidFill>
              </a:rPr>
              <a:t>Advantages/disadvantages</a:t>
            </a:r>
          </a:p>
          <a:p>
            <a:pPr eaLnBrk="1" hangingPunct="1">
              <a:lnSpc>
                <a:spcPct val="80000"/>
              </a:lnSpc>
            </a:pPr>
            <a:endParaRPr lang="en-US" sz="2000" smtClean="0">
              <a:solidFill>
                <a:schemeClr val="hlink"/>
              </a:solidFill>
            </a:endParaRPr>
          </a:p>
          <a:p>
            <a:pPr eaLnBrk="1" hangingPunct="1">
              <a:lnSpc>
                <a:spcPct val="80000"/>
              </a:lnSpc>
            </a:pPr>
            <a:r>
              <a:rPr lang="en-US" sz="2000" smtClean="0"/>
              <a:t>Inexpensive</a:t>
            </a:r>
          </a:p>
          <a:p>
            <a:pPr eaLnBrk="1" hangingPunct="1">
              <a:lnSpc>
                <a:spcPct val="80000"/>
              </a:lnSpc>
            </a:pPr>
            <a:r>
              <a:rPr lang="en-US" sz="2000" smtClean="0"/>
              <a:t>May take considerable time to complete</a:t>
            </a:r>
          </a:p>
          <a:p>
            <a:pPr eaLnBrk="1" hangingPunct="1">
              <a:lnSpc>
                <a:spcPct val="80000"/>
              </a:lnSpc>
            </a:pPr>
            <a:endParaRPr lang="en-US" sz="2000" smtClean="0"/>
          </a:p>
          <a:p>
            <a:pPr eaLnBrk="1" hangingPunct="1">
              <a:lnSpc>
                <a:spcPct val="80000"/>
              </a:lnSpc>
            </a:pPr>
            <a:r>
              <a:rPr lang="en-US" sz="2000" smtClean="0">
                <a:solidFill>
                  <a:schemeClr val="hlink"/>
                </a:solidFill>
              </a:rPr>
              <a:t>Bias</a:t>
            </a:r>
            <a:r>
              <a:rPr lang="en-US" sz="2000" smtClean="0"/>
              <a:t>: Non-response, respondent, selection</a:t>
            </a:r>
            <a:endParaRPr lang="en-CA" sz="20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362C838A-E005-48AF-870C-B176A297758D}" type="slidenum">
              <a:rPr lang="en-CA" sz="1400" smtClean="0"/>
              <a:pPr eaLnBrk="1" hangingPunct="1"/>
              <a:t>12</a:t>
            </a:fld>
            <a:endParaRPr lang="en-CA" sz="1400" smtClean="0"/>
          </a:p>
        </p:txBody>
      </p:sp>
      <p:sp>
        <p:nvSpPr>
          <p:cNvPr id="16387" name="Rectangle 2"/>
          <p:cNvSpPr>
            <a:spLocks noGrp="1" noChangeArrowheads="1"/>
          </p:cNvSpPr>
          <p:nvPr>
            <p:ph type="title"/>
          </p:nvPr>
        </p:nvSpPr>
        <p:spPr>
          <a:xfrm>
            <a:off x="457200" y="274638"/>
            <a:ext cx="8229600" cy="561975"/>
          </a:xfrm>
        </p:spPr>
        <p:txBody>
          <a:bodyPr/>
          <a:lstStyle/>
          <a:p>
            <a:pPr eaLnBrk="1" hangingPunct="1"/>
            <a:r>
              <a:rPr lang="en-US" smtClean="0"/>
              <a:t>Direct Observation &amp; Personal Interview</a:t>
            </a:r>
            <a:endParaRPr lang="en-CA" smtClean="0"/>
          </a:p>
        </p:txBody>
      </p:sp>
      <p:sp>
        <p:nvSpPr>
          <p:cNvPr id="16388" name="Rectangle 3"/>
          <p:cNvSpPr>
            <a:spLocks noGrp="1" noChangeArrowheads="1"/>
          </p:cNvSpPr>
          <p:nvPr>
            <p:ph type="body" idx="1"/>
          </p:nvPr>
        </p:nvSpPr>
        <p:spPr>
          <a:xfrm>
            <a:off x="539750" y="1196975"/>
            <a:ext cx="8229600" cy="5318125"/>
          </a:xfrm>
        </p:spPr>
        <p:txBody>
          <a:bodyPr/>
          <a:lstStyle/>
          <a:p>
            <a:pPr eaLnBrk="1" hangingPunct="1"/>
            <a:r>
              <a:rPr lang="en-US" sz="2000" smtClean="0">
                <a:solidFill>
                  <a:schemeClr val="hlink"/>
                </a:solidFill>
              </a:rPr>
              <a:t>Design Considerations</a:t>
            </a:r>
          </a:p>
          <a:p>
            <a:pPr eaLnBrk="1" hangingPunct="1"/>
            <a:endParaRPr lang="en-US" sz="2000" smtClean="0">
              <a:solidFill>
                <a:schemeClr val="hlink"/>
              </a:solidFill>
            </a:endParaRPr>
          </a:p>
          <a:p>
            <a:pPr eaLnBrk="1" hangingPunct="1"/>
            <a:r>
              <a:rPr lang="en-US" sz="2000" smtClean="0"/>
              <a:t>Structured versus unstructured</a:t>
            </a:r>
          </a:p>
          <a:p>
            <a:pPr eaLnBrk="1" hangingPunct="1"/>
            <a:endParaRPr lang="en-US" sz="2000" smtClean="0"/>
          </a:p>
          <a:p>
            <a:pPr eaLnBrk="1" hangingPunct="1"/>
            <a:r>
              <a:rPr lang="en-US" sz="2000" smtClean="0">
                <a:solidFill>
                  <a:schemeClr val="hlink"/>
                </a:solidFill>
              </a:rPr>
              <a:t>Advantages/disadvantages</a:t>
            </a:r>
          </a:p>
          <a:p>
            <a:pPr eaLnBrk="1" hangingPunct="1"/>
            <a:endParaRPr lang="en-US" sz="2000" smtClean="0"/>
          </a:p>
          <a:p>
            <a:pPr eaLnBrk="1" hangingPunct="1"/>
            <a:r>
              <a:rPr lang="en-US" sz="2000" smtClean="0"/>
              <a:t>More scope for analysis</a:t>
            </a:r>
          </a:p>
          <a:p>
            <a:pPr eaLnBrk="1" hangingPunct="1"/>
            <a:r>
              <a:rPr lang="en-US" sz="2000" smtClean="0"/>
              <a:t>Costly</a:t>
            </a:r>
          </a:p>
          <a:p>
            <a:pPr eaLnBrk="1" hangingPunct="1"/>
            <a:r>
              <a:rPr lang="en-US" sz="2000" smtClean="0"/>
              <a:t>Time consuming</a:t>
            </a:r>
          </a:p>
          <a:p>
            <a:pPr eaLnBrk="1" hangingPunct="1"/>
            <a:r>
              <a:rPr lang="en-US" sz="2000" smtClean="0"/>
              <a:t>May be used in conjunction with other methods</a:t>
            </a:r>
          </a:p>
          <a:p>
            <a:pPr eaLnBrk="1" hangingPunct="1"/>
            <a:endParaRPr lang="en-US" sz="2000" smtClean="0"/>
          </a:p>
          <a:p>
            <a:pPr eaLnBrk="1" hangingPunct="1"/>
            <a:r>
              <a:rPr lang="en-US" sz="2000" smtClean="0">
                <a:solidFill>
                  <a:schemeClr val="hlink"/>
                </a:solidFill>
              </a:rPr>
              <a:t>Bias</a:t>
            </a:r>
            <a:r>
              <a:rPr lang="en-US" sz="2000" smtClean="0"/>
              <a:t>: Observer, interviewer, non-response, respondent, selection</a:t>
            </a:r>
          </a:p>
          <a:p>
            <a:pPr eaLnBrk="1" hangingPunct="1"/>
            <a:endParaRPr lang="en-CA" sz="20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Important Definitions</a:t>
            </a:r>
            <a:endParaRPr lang="en-US" dirty="0"/>
          </a:p>
        </p:txBody>
      </p:sp>
      <p:sp>
        <p:nvSpPr>
          <p:cNvPr id="17411" name="Rectangle 3"/>
          <p:cNvSpPr>
            <a:spLocks noGrp="1" noChangeArrowheads="1"/>
          </p:cNvSpPr>
          <p:nvPr>
            <p:ph idx="1"/>
          </p:nvPr>
        </p:nvSpPr>
        <p:spPr/>
        <p:txBody>
          <a:bodyPr/>
          <a:lstStyle/>
          <a:p>
            <a:pPr eaLnBrk="1" hangingPunct="1"/>
            <a:r>
              <a:rPr lang="en-US" sz="2000" dirty="0" smtClean="0"/>
              <a:t>	 			</a:t>
            </a:r>
            <a:r>
              <a:rPr lang="en-US" sz="2000" b="1" dirty="0" smtClean="0"/>
              <a:t>Population</a:t>
            </a:r>
          </a:p>
          <a:p>
            <a:pPr eaLnBrk="1" hangingPunct="1"/>
            <a:r>
              <a:rPr lang="en-US" sz="2000" dirty="0" smtClean="0"/>
              <a:t>	The set of all possible objects or individuals, or measurements of interest</a:t>
            </a:r>
            <a:r>
              <a:rPr lang="en-CA" sz="2000" dirty="0" smtClean="0"/>
              <a:t> </a:t>
            </a:r>
          </a:p>
          <a:p>
            <a:pPr eaLnBrk="1" hangingPunct="1"/>
            <a:endParaRPr lang="en-CA" sz="2000" dirty="0" smtClean="0"/>
          </a:p>
          <a:p>
            <a:pPr eaLnBrk="1" hangingPunct="1"/>
            <a:r>
              <a:rPr lang="en-US" sz="2000" dirty="0" smtClean="0"/>
              <a:t>				</a:t>
            </a:r>
            <a:r>
              <a:rPr lang="en-US" sz="2000" b="1" dirty="0" smtClean="0"/>
              <a:t>Sample</a:t>
            </a:r>
          </a:p>
          <a:p>
            <a:pPr eaLnBrk="1" hangingPunct="1"/>
            <a:r>
              <a:rPr lang="en-US" sz="2000" dirty="0" smtClean="0"/>
              <a:t>	 An enumeration of a subset of the population</a:t>
            </a:r>
          </a:p>
          <a:p>
            <a:pPr eaLnBrk="1" hangingPunct="1"/>
            <a:endParaRPr lang="en-US" sz="2000" dirty="0" smtClean="0"/>
          </a:p>
          <a:p>
            <a:pPr eaLnBrk="1" hangingPunct="1"/>
            <a:r>
              <a:rPr lang="en-US" sz="2000" dirty="0" smtClean="0"/>
              <a:t>				</a:t>
            </a:r>
            <a:r>
              <a:rPr lang="en-US" sz="2000" b="1" dirty="0" smtClean="0"/>
              <a:t>Census </a:t>
            </a:r>
          </a:p>
          <a:p>
            <a:pPr eaLnBrk="1" hangingPunct="1"/>
            <a:r>
              <a:rPr lang="en-US" sz="2000" dirty="0" smtClean="0"/>
              <a:t>	An enumeration of the entire set of measurements taken from the whole population</a:t>
            </a:r>
            <a:endParaRPr lang="en-CA" sz="2000" dirty="0" smtClean="0"/>
          </a:p>
          <a:p>
            <a:pPr eaLnBrk="1" hangingPunct="1"/>
            <a:endParaRPr lang="en-CA" sz="2000" dirty="0" smtClean="0"/>
          </a:p>
        </p:txBody>
      </p:sp>
      <p:sp>
        <p:nvSpPr>
          <p:cNvPr id="1741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D4CD9774-4AB2-4A58-B4C8-1DF40C8A3961}" type="slidenum">
              <a:rPr lang="en-CA" sz="1400" smtClean="0"/>
              <a:pPr eaLnBrk="1" hangingPunct="1"/>
              <a:t>13</a:t>
            </a:fld>
            <a:endParaRPr lang="en-CA" sz="14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C59ACED-0CC9-48BB-8A0E-2A18E3C01FAC}" type="slidenum">
              <a:rPr lang="en-CA" sz="1400" smtClean="0"/>
              <a:pPr eaLnBrk="1" hangingPunct="1"/>
              <a:t>14</a:t>
            </a:fld>
            <a:endParaRPr lang="en-CA" sz="1400" smtClean="0"/>
          </a:p>
        </p:txBody>
      </p:sp>
      <p:sp>
        <p:nvSpPr>
          <p:cNvPr id="164866" name="Rectangle 2"/>
          <p:cNvSpPr>
            <a:spLocks noGrp="1" noChangeArrowheads="1"/>
          </p:cNvSpPr>
          <p:nvPr>
            <p:ph type="title"/>
          </p:nvPr>
        </p:nvSpPr>
        <p:spPr/>
        <p:txBody>
          <a:bodyPr/>
          <a:lstStyle/>
          <a:p>
            <a:pPr eaLnBrk="1" hangingPunct="1">
              <a:defRPr/>
            </a:pPr>
            <a:r>
              <a:rPr lang="en-US" sz="2800" smtClean="0"/>
              <a:t>Sample versus Census?</a:t>
            </a:r>
            <a:br>
              <a:rPr lang="en-US" sz="2800" smtClean="0"/>
            </a:br>
            <a:r>
              <a:rPr lang="en-US" sz="2800" i="1" smtClean="0">
                <a:effectLst>
                  <a:outerShdw blurRad="38100" dist="38100" dir="2700000" algn="tl">
                    <a:srgbClr val="C0C0C0"/>
                  </a:outerShdw>
                </a:effectLst>
                <a:cs typeface="Times New Roman" pitchFamily="18" charset="0"/>
              </a:rPr>
              <a:t>Situations Where A </a:t>
            </a:r>
            <a:r>
              <a:rPr lang="en-US" sz="2800" i="1" u="sng" smtClean="0">
                <a:effectLst>
                  <a:outerShdw blurRad="38100" dist="38100" dir="2700000" algn="tl">
                    <a:srgbClr val="C0C0C0"/>
                  </a:outerShdw>
                </a:effectLst>
                <a:cs typeface="Times New Roman" pitchFamily="18" charset="0"/>
              </a:rPr>
              <a:t>Sample</a:t>
            </a:r>
            <a:r>
              <a:rPr lang="en-US" sz="2800" i="1" smtClean="0">
                <a:effectLst>
                  <a:outerShdw blurRad="38100" dist="38100" dir="2700000" algn="tl">
                    <a:srgbClr val="C0C0C0"/>
                  </a:outerShdw>
                </a:effectLst>
                <a:cs typeface="Times New Roman" pitchFamily="18" charset="0"/>
              </a:rPr>
              <a:t> May Be Preferred:</a:t>
            </a:r>
            <a:r>
              <a:rPr lang="en-US" sz="2800" smtClean="0">
                <a:effectLst>
                  <a:outerShdw blurRad="38100" dist="38100" dir="2700000" algn="tl">
                    <a:srgbClr val="C0C0C0"/>
                  </a:outerShdw>
                </a:effectLst>
              </a:rPr>
              <a:t/>
            </a:r>
            <a:br>
              <a:rPr lang="en-US" sz="2800" smtClean="0">
                <a:effectLst>
                  <a:outerShdw blurRad="38100" dist="38100" dir="2700000" algn="tl">
                    <a:srgbClr val="C0C0C0"/>
                  </a:outerShdw>
                </a:effectLst>
              </a:rPr>
            </a:br>
            <a:endParaRPr lang="en-US" sz="2800" smtClean="0">
              <a:effectLst>
                <a:outerShdw blurRad="38100" dist="38100" dir="2700000" algn="tl">
                  <a:srgbClr val="C0C0C0"/>
                </a:outerShdw>
              </a:effectLst>
            </a:endParaRPr>
          </a:p>
        </p:txBody>
      </p:sp>
      <p:sp>
        <p:nvSpPr>
          <p:cNvPr id="18436" name="Rectangle 3"/>
          <p:cNvSpPr>
            <a:spLocks noGrp="1" noChangeArrowheads="1"/>
          </p:cNvSpPr>
          <p:nvPr>
            <p:ph type="body" idx="1"/>
          </p:nvPr>
        </p:nvSpPr>
        <p:spPr>
          <a:xfrm>
            <a:off x="539750" y="1412875"/>
            <a:ext cx="8229600" cy="5102225"/>
          </a:xfrm>
        </p:spPr>
        <p:txBody>
          <a:bodyPr/>
          <a:lstStyle/>
          <a:p>
            <a:pPr eaLnBrk="1" hangingPunct="1">
              <a:lnSpc>
                <a:spcPct val="80000"/>
              </a:lnSpc>
              <a:buFontTx/>
              <a:buChar char="•"/>
            </a:pPr>
            <a:r>
              <a:rPr lang="en-US" sz="1600" b="1" smtClean="0">
                <a:solidFill>
                  <a:schemeClr val="hlink"/>
                </a:solidFill>
              </a:rPr>
              <a:t>Infinite Population</a:t>
            </a:r>
          </a:p>
          <a:p>
            <a:pPr eaLnBrk="1" hangingPunct="1">
              <a:lnSpc>
                <a:spcPct val="80000"/>
              </a:lnSpc>
            </a:pPr>
            <a:r>
              <a:rPr lang="en-US" sz="1600" b="1" smtClean="0"/>
              <a:t>No census is possible if the population is infinite or of indefinite size (an assembly line can keep producing bolts, a doctor can keep seeing more patients).</a:t>
            </a:r>
          </a:p>
          <a:p>
            <a:pPr eaLnBrk="1" hangingPunct="1">
              <a:lnSpc>
                <a:spcPct val="80000"/>
              </a:lnSpc>
              <a:buFontTx/>
              <a:buChar char="•"/>
            </a:pPr>
            <a:r>
              <a:rPr lang="en-US" sz="1600" b="1" smtClean="0">
                <a:solidFill>
                  <a:schemeClr val="hlink"/>
                </a:solidFill>
              </a:rPr>
              <a:t>Destructive Testing</a:t>
            </a:r>
          </a:p>
          <a:p>
            <a:pPr eaLnBrk="1" hangingPunct="1">
              <a:lnSpc>
                <a:spcPct val="80000"/>
              </a:lnSpc>
            </a:pPr>
            <a:r>
              <a:rPr lang="en-US" sz="1600" b="1" smtClean="0"/>
              <a:t>The act of sampling may destroy or devalue the item (measuring battery life, testing auto crashworthiness, or testing aircraft turbofan engine life). </a:t>
            </a:r>
          </a:p>
          <a:p>
            <a:pPr eaLnBrk="1" hangingPunct="1">
              <a:lnSpc>
                <a:spcPct val="80000"/>
              </a:lnSpc>
              <a:buFontTx/>
              <a:buChar char="•"/>
            </a:pPr>
            <a:r>
              <a:rPr lang="en-US" sz="1600" b="1" smtClean="0">
                <a:solidFill>
                  <a:schemeClr val="hlink"/>
                </a:solidFill>
              </a:rPr>
              <a:t>Timely Results</a:t>
            </a:r>
          </a:p>
          <a:p>
            <a:pPr eaLnBrk="1" hangingPunct="1">
              <a:lnSpc>
                <a:spcPct val="80000"/>
              </a:lnSpc>
            </a:pPr>
            <a:r>
              <a:rPr lang="en-US" sz="1600" b="1" smtClean="0"/>
              <a:t>Sampling may yield more timely results than a census (checking wheat samples for moisture and protein content, checking peanut butter for aflatoxin contamination). </a:t>
            </a:r>
          </a:p>
          <a:p>
            <a:pPr eaLnBrk="1" hangingPunct="1">
              <a:lnSpc>
                <a:spcPct val="80000"/>
              </a:lnSpc>
              <a:buFontTx/>
              <a:buChar char="•"/>
            </a:pPr>
            <a:r>
              <a:rPr lang="en-US" sz="1600" b="1" smtClean="0">
                <a:solidFill>
                  <a:schemeClr val="hlink"/>
                </a:solidFill>
              </a:rPr>
              <a:t>Accuracy</a:t>
            </a:r>
          </a:p>
          <a:p>
            <a:pPr eaLnBrk="1" hangingPunct="1">
              <a:lnSpc>
                <a:spcPct val="80000"/>
              </a:lnSpc>
            </a:pPr>
            <a:r>
              <a:rPr lang="en-US" sz="1600" b="1" smtClean="0"/>
              <a:t>Sample estimates can be more accurate than a census.  Instead of spreading limited resources thinly to attempt a census, our budget of time and money might be better spent to hire experienced staff, improve training of field interviewers, and improve data safeguards.</a:t>
            </a:r>
          </a:p>
          <a:p>
            <a:pPr eaLnBrk="1" hangingPunct="1">
              <a:lnSpc>
                <a:spcPct val="80000"/>
              </a:lnSpc>
              <a:buFontTx/>
              <a:buChar char="•"/>
            </a:pPr>
            <a:r>
              <a:rPr lang="en-US" sz="1600" b="1" smtClean="0">
                <a:solidFill>
                  <a:schemeClr val="hlink"/>
                </a:solidFill>
              </a:rPr>
              <a:t>Cost</a:t>
            </a:r>
          </a:p>
          <a:p>
            <a:pPr eaLnBrk="1" hangingPunct="1">
              <a:lnSpc>
                <a:spcPct val="80000"/>
              </a:lnSpc>
            </a:pPr>
            <a:r>
              <a:rPr lang="en-US" sz="1600" b="1" smtClean="0"/>
              <a:t>Even if it is feasible to take a census, the cost, either in time or money, may exceed our budget.</a:t>
            </a:r>
          </a:p>
          <a:p>
            <a:pPr eaLnBrk="1" hangingPunct="1">
              <a:lnSpc>
                <a:spcPct val="80000"/>
              </a:lnSpc>
              <a:buFontTx/>
              <a:buChar char="•"/>
            </a:pPr>
            <a:r>
              <a:rPr lang="en-US" sz="1600" b="1" smtClean="0">
                <a:solidFill>
                  <a:schemeClr val="hlink"/>
                </a:solidFill>
              </a:rPr>
              <a:t>Sensitive Information</a:t>
            </a:r>
          </a:p>
          <a:p>
            <a:pPr eaLnBrk="1" hangingPunct="1">
              <a:lnSpc>
                <a:spcPct val="80000"/>
              </a:lnSpc>
            </a:pPr>
            <a:r>
              <a:rPr lang="en-US" sz="1600" b="1" smtClean="0"/>
              <a:t>Some kinds of information are better captured by a well-designed sample, rather than attempting a census. Confidentiality may also be improved in a carefully-done sample.</a:t>
            </a:r>
          </a:p>
          <a:p>
            <a:pPr eaLnBrk="1" hangingPunct="1">
              <a:lnSpc>
                <a:spcPct val="80000"/>
              </a:lnSpc>
            </a:pPr>
            <a:endParaRPr lang="en-US" sz="1600" b="1" smtClean="0"/>
          </a:p>
          <a:p>
            <a:pPr eaLnBrk="1" hangingPunct="1">
              <a:lnSpc>
                <a:spcPct val="80000"/>
              </a:lnSpc>
            </a:pPr>
            <a:endParaRPr lang="en-US" sz="1600" b="1"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02E2748-78C2-4F57-9566-2B4E08809126}" type="slidenum">
              <a:rPr lang="en-CA" sz="1400" smtClean="0"/>
              <a:pPr eaLnBrk="1" hangingPunct="1"/>
              <a:t>15</a:t>
            </a:fld>
            <a:endParaRPr lang="en-CA" sz="1400" smtClean="0"/>
          </a:p>
        </p:txBody>
      </p:sp>
      <p:sp>
        <p:nvSpPr>
          <p:cNvPr id="165890" name="Rectangle 2"/>
          <p:cNvSpPr>
            <a:spLocks noGrp="1" noChangeArrowheads="1"/>
          </p:cNvSpPr>
          <p:nvPr>
            <p:ph type="title"/>
          </p:nvPr>
        </p:nvSpPr>
        <p:spPr/>
        <p:txBody>
          <a:bodyPr/>
          <a:lstStyle/>
          <a:p>
            <a:pPr eaLnBrk="1" hangingPunct="1">
              <a:defRPr/>
            </a:pPr>
            <a:r>
              <a:rPr lang="en-US" sz="2800" smtClean="0"/>
              <a:t>Sample versus Census?</a:t>
            </a:r>
            <a:br>
              <a:rPr lang="en-US" sz="2800" smtClean="0"/>
            </a:br>
            <a:r>
              <a:rPr lang="en-US" sz="2800" smtClean="0"/>
              <a:t> </a:t>
            </a:r>
            <a:r>
              <a:rPr lang="en-US" sz="2800" i="1" smtClean="0">
                <a:effectLst>
                  <a:outerShdw blurRad="38100" dist="38100" dir="2700000" algn="tl">
                    <a:srgbClr val="C0C0C0"/>
                  </a:outerShdw>
                </a:effectLst>
                <a:cs typeface="Times New Roman" pitchFamily="18" charset="0"/>
              </a:rPr>
              <a:t>Situations Where A </a:t>
            </a:r>
            <a:r>
              <a:rPr lang="en-US" sz="2800" i="1" u="sng" smtClean="0">
                <a:effectLst>
                  <a:outerShdw blurRad="38100" dist="38100" dir="2700000" algn="tl">
                    <a:srgbClr val="C0C0C0"/>
                  </a:outerShdw>
                </a:effectLst>
                <a:cs typeface="Times New Roman" pitchFamily="18" charset="0"/>
              </a:rPr>
              <a:t>Census</a:t>
            </a:r>
            <a:r>
              <a:rPr lang="en-US" sz="2800" i="1" smtClean="0">
                <a:effectLst>
                  <a:outerShdw blurRad="38100" dist="38100" dir="2700000" algn="tl">
                    <a:srgbClr val="C0C0C0"/>
                  </a:outerShdw>
                </a:effectLst>
                <a:cs typeface="Times New Roman" pitchFamily="18" charset="0"/>
              </a:rPr>
              <a:t> May Be Preferred</a:t>
            </a:r>
          </a:p>
        </p:txBody>
      </p:sp>
      <p:sp>
        <p:nvSpPr>
          <p:cNvPr id="19460" name="Rectangle 3"/>
          <p:cNvSpPr>
            <a:spLocks noGrp="1" noChangeArrowheads="1"/>
          </p:cNvSpPr>
          <p:nvPr>
            <p:ph type="body" idx="1"/>
          </p:nvPr>
        </p:nvSpPr>
        <p:spPr/>
        <p:txBody>
          <a:bodyPr/>
          <a:lstStyle/>
          <a:p>
            <a:pPr eaLnBrk="1" hangingPunct="1">
              <a:lnSpc>
                <a:spcPct val="90000"/>
              </a:lnSpc>
              <a:buFontTx/>
              <a:buChar char="•"/>
            </a:pPr>
            <a:r>
              <a:rPr lang="en-US" sz="2000" smtClean="0">
                <a:solidFill>
                  <a:schemeClr val="hlink"/>
                </a:solidFill>
              </a:rPr>
              <a:t>Small Population</a:t>
            </a:r>
          </a:p>
          <a:p>
            <a:pPr eaLnBrk="1" hangingPunct="1">
              <a:lnSpc>
                <a:spcPct val="90000"/>
              </a:lnSpc>
            </a:pPr>
            <a:r>
              <a:rPr lang="en-US" sz="2000" smtClean="0"/>
              <a:t>If the population is small, there is little reason to sample, for the effort of data collection may be only a small part of the total cost.</a:t>
            </a:r>
          </a:p>
          <a:p>
            <a:pPr eaLnBrk="1" hangingPunct="1">
              <a:lnSpc>
                <a:spcPct val="90000"/>
              </a:lnSpc>
              <a:buFontTx/>
              <a:buChar char="•"/>
            </a:pPr>
            <a:r>
              <a:rPr lang="en-US" sz="2000" smtClean="0">
                <a:solidFill>
                  <a:schemeClr val="hlink"/>
                </a:solidFill>
              </a:rPr>
              <a:t>Large Sample Size</a:t>
            </a:r>
          </a:p>
          <a:p>
            <a:pPr eaLnBrk="1" hangingPunct="1">
              <a:lnSpc>
                <a:spcPct val="90000"/>
              </a:lnSpc>
            </a:pPr>
            <a:r>
              <a:rPr lang="en-US" sz="2000" smtClean="0"/>
              <a:t>If the required sample size approaches the population size, we might as well go ahead and take a census.</a:t>
            </a:r>
          </a:p>
          <a:p>
            <a:pPr eaLnBrk="1" hangingPunct="1">
              <a:lnSpc>
                <a:spcPct val="90000"/>
              </a:lnSpc>
              <a:buFontTx/>
              <a:buChar char="•"/>
            </a:pPr>
            <a:r>
              <a:rPr lang="en-US" sz="2000" smtClean="0">
                <a:solidFill>
                  <a:schemeClr val="hlink"/>
                </a:solidFill>
              </a:rPr>
              <a:t>Database Exists</a:t>
            </a:r>
          </a:p>
          <a:p>
            <a:pPr eaLnBrk="1" hangingPunct="1">
              <a:lnSpc>
                <a:spcPct val="90000"/>
              </a:lnSpc>
            </a:pPr>
            <a:r>
              <a:rPr lang="en-US" sz="2000" smtClean="0"/>
              <a:t>If the data are on disk we can examine 100% of the cases.  But auditing or validating data against physical records may raise the cost.</a:t>
            </a:r>
          </a:p>
          <a:p>
            <a:pPr eaLnBrk="1" hangingPunct="1">
              <a:lnSpc>
                <a:spcPct val="90000"/>
              </a:lnSpc>
              <a:buFontTx/>
              <a:buChar char="•"/>
            </a:pPr>
            <a:r>
              <a:rPr lang="en-US" sz="2000" smtClean="0">
                <a:solidFill>
                  <a:schemeClr val="hlink"/>
                </a:solidFill>
              </a:rPr>
              <a:t>Legal Requirements</a:t>
            </a:r>
          </a:p>
          <a:p>
            <a:pPr eaLnBrk="1" hangingPunct="1">
              <a:lnSpc>
                <a:spcPct val="90000"/>
              </a:lnSpc>
            </a:pPr>
            <a:r>
              <a:rPr lang="en-US" sz="2000" smtClean="0"/>
              <a:t>Banks must count all the cash in bank teller drawers at the end of each business day.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Important Conventions</a:t>
            </a:r>
            <a:endParaRPr lang="en-US" dirty="0"/>
          </a:p>
        </p:txBody>
      </p:sp>
      <p:sp>
        <p:nvSpPr>
          <p:cNvPr id="20483" name="Rectangle 11"/>
          <p:cNvSpPr>
            <a:spLocks noGrp="1" noChangeArrowheads="1"/>
          </p:cNvSpPr>
          <p:nvPr>
            <p:ph idx="1"/>
          </p:nvPr>
        </p:nvSpPr>
        <p:spPr>
          <a:xfrm>
            <a:off x="467544" y="1628800"/>
            <a:ext cx="8229600" cy="4525962"/>
          </a:xfrm>
        </p:spPr>
        <p:txBody>
          <a:bodyPr/>
          <a:lstStyle/>
          <a:p>
            <a:pPr algn="ctr" eaLnBrk="1" hangingPunct="1"/>
            <a:endParaRPr lang="en-US" sz="2000" b="1" dirty="0" smtClean="0"/>
          </a:p>
          <a:p>
            <a:pPr algn="ctr" eaLnBrk="1" hangingPunct="1"/>
            <a:endParaRPr lang="en-US" sz="2000" b="1" dirty="0" smtClean="0"/>
          </a:p>
          <a:p>
            <a:pPr algn="ctr" eaLnBrk="1" hangingPunct="1"/>
            <a:r>
              <a:rPr lang="en-US" sz="2000" b="1" dirty="0" smtClean="0"/>
              <a:t>Parameter (Greek letters)</a:t>
            </a:r>
          </a:p>
          <a:p>
            <a:pPr algn="ctr" eaLnBrk="1" hangingPunct="1"/>
            <a:endParaRPr lang="en-US" sz="2000" b="1" dirty="0" smtClean="0"/>
          </a:p>
          <a:p>
            <a:pPr algn="ctr" eaLnBrk="1" hangingPunct="1"/>
            <a:r>
              <a:rPr lang="en-US" sz="2000" dirty="0" smtClean="0"/>
              <a:t> Descriptive numerical measures computed from a </a:t>
            </a:r>
            <a:r>
              <a:rPr lang="en-US" sz="2000" i="1" dirty="0" smtClean="0">
                <a:solidFill>
                  <a:schemeClr val="hlink"/>
                </a:solidFill>
              </a:rPr>
              <a:t>population </a:t>
            </a:r>
          </a:p>
          <a:p>
            <a:pPr algn="ctr" eaLnBrk="1" hangingPunct="1"/>
            <a:endParaRPr lang="en-US" sz="2000" i="1" dirty="0" smtClean="0">
              <a:solidFill>
                <a:schemeClr val="hlink"/>
              </a:solidFill>
            </a:endParaRPr>
          </a:p>
          <a:p>
            <a:pPr algn="ctr" eaLnBrk="1" hangingPunct="1"/>
            <a:endParaRPr lang="en-US" sz="2000" i="1" dirty="0" smtClean="0">
              <a:solidFill>
                <a:schemeClr val="hlink"/>
              </a:solidFill>
            </a:endParaRPr>
          </a:p>
          <a:p>
            <a:pPr algn="ctr" eaLnBrk="1" hangingPunct="1"/>
            <a:endParaRPr lang="en-US" sz="2000" i="1" dirty="0" smtClean="0">
              <a:solidFill>
                <a:schemeClr val="hlink"/>
              </a:solidFill>
            </a:endParaRPr>
          </a:p>
          <a:p>
            <a:pPr algn="ctr" eaLnBrk="1" hangingPunct="1"/>
            <a:r>
              <a:rPr lang="en-US" sz="2000" b="1" dirty="0" smtClean="0"/>
              <a:t>Statistic (Roman letters) </a:t>
            </a:r>
          </a:p>
          <a:p>
            <a:pPr algn="ctr" eaLnBrk="1" hangingPunct="1"/>
            <a:endParaRPr lang="en-US" sz="2000" b="1" dirty="0" smtClean="0"/>
          </a:p>
          <a:p>
            <a:pPr algn="ctr" eaLnBrk="1" hangingPunct="1"/>
            <a:r>
              <a:rPr lang="en-US" sz="2000" dirty="0" smtClean="0"/>
              <a:t> Descriptive numerical measures computed from a </a:t>
            </a:r>
            <a:r>
              <a:rPr lang="en-US" sz="2000" i="1" dirty="0" smtClean="0">
                <a:solidFill>
                  <a:schemeClr val="hlink"/>
                </a:solidFill>
              </a:rPr>
              <a:t>sample </a:t>
            </a:r>
            <a:endParaRPr lang="en-CA" sz="2000" i="1" dirty="0" smtClean="0">
              <a:solidFill>
                <a:schemeClr val="hlink"/>
              </a:solidFill>
            </a:endParaRPr>
          </a:p>
        </p:txBody>
      </p:sp>
      <p:sp>
        <p:nvSpPr>
          <p:cNvPr id="2048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6D483FE6-FAAD-4A6C-A5D6-214E3BE990D2}" type="slidenum">
              <a:rPr lang="en-CA" sz="1400" smtClean="0"/>
              <a:pPr eaLnBrk="1" hangingPunct="1"/>
              <a:t>16</a:t>
            </a:fld>
            <a:endParaRPr lang="en-CA" sz="14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0092CB91-ABF9-4126-B67E-AF0FC39FBCF1}" type="slidenum">
              <a:rPr lang="en-CA" sz="1400" smtClean="0"/>
              <a:pPr eaLnBrk="1" hangingPunct="1"/>
              <a:t>17</a:t>
            </a:fld>
            <a:endParaRPr lang="en-CA" sz="1400" smtClean="0"/>
          </a:p>
        </p:txBody>
      </p:sp>
      <p:sp>
        <p:nvSpPr>
          <p:cNvPr id="21507" name="Rectangle 2"/>
          <p:cNvSpPr>
            <a:spLocks noGrp="1" noChangeArrowheads="1"/>
          </p:cNvSpPr>
          <p:nvPr>
            <p:ph type="title"/>
          </p:nvPr>
        </p:nvSpPr>
        <p:spPr/>
        <p:txBody>
          <a:bodyPr/>
          <a:lstStyle/>
          <a:p>
            <a:pPr eaLnBrk="1" hangingPunct="1"/>
            <a:r>
              <a:rPr lang="en-US" smtClean="0"/>
              <a:t>Sampling methods</a:t>
            </a:r>
            <a:br>
              <a:rPr lang="en-US" smtClean="0"/>
            </a:br>
            <a:endParaRPr lang="en-CA" smtClean="0"/>
          </a:p>
        </p:txBody>
      </p:sp>
      <p:sp>
        <p:nvSpPr>
          <p:cNvPr id="21508" name="Rectangle 3"/>
          <p:cNvSpPr>
            <a:spLocks noGrp="1" noChangeArrowheads="1"/>
          </p:cNvSpPr>
          <p:nvPr>
            <p:ph type="body" idx="1"/>
          </p:nvPr>
        </p:nvSpPr>
        <p:spPr>
          <a:xfrm>
            <a:off x="468313" y="1125538"/>
            <a:ext cx="8229600" cy="5472112"/>
          </a:xfrm>
        </p:spPr>
        <p:txBody>
          <a:bodyPr/>
          <a:lstStyle/>
          <a:p>
            <a:pPr algn="ctr" eaLnBrk="1" hangingPunct="1"/>
            <a:r>
              <a:rPr lang="en-US" sz="2000" smtClean="0">
                <a:solidFill>
                  <a:schemeClr val="hlink"/>
                </a:solidFill>
              </a:rPr>
              <a:t>Non-statistical sampling</a:t>
            </a:r>
          </a:p>
          <a:p>
            <a:pPr eaLnBrk="1" hangingPunct="1"/>
            <a:endParaRPr lang="en-US" sz="2000" smtClean="0">
              <a:solidFill>
                <a:schemeClr val="hlink"/>
              </a:solidFill>
            </a:endParaRPr>
          </a:p>
          <a:p>
            <a:pPr eaLnBrk="1" hangingPunct="1"/>
            <a:r>
              <a:rPr lang="en-US" sz="2000" smtClean="0"/>
              <a:t>Based on convenience, judgment or non-chance or non-random processes</a:t>
            </a:r>
          </a:p>
          <a:p>
            <a:pPr eaLnBrk="1" hangingPunct="1"/>
            <a:endParaRPr lang="en-US" sz="2000" smtClean="0"/>
          </a:p>
          <a:p>
            <a:pPr algn="ctr" eaLnBrk="1" hangingPunct="1"/>
            <a:r>
              <a:rPr lang="en-US" sz="2000" smtClean="0">
                <a:solidFill>
                  <a:schemeClr val="hlink"/>
                </a:solidFill>
              </a:rPr>
              <a:t>Statistical or probability sampling</a:t>
            </a:r>
          </a:p>
          <a:p>
            <a:pPr eaLnBrk="1" hangingPunct="1"/>
            <a:endParaRPr lang="en-US" sz="2000" smtClean="0">
              <a:solidFill>
                <a:schemeClr val="hlink"/>
              </a:solidFill>
            </a:endParaRPr>
          </a:p>
          <a:p>
            <a:pPr eaLnBrk="1" hangingPunct="1"/>
            <a:r>
              <a:rPr lang="en-US" sz="2000" smtClean="0"/>
              <a:t>Use selection based on </a:t>
            </a:r>
            <a:r>
              <a:rPr lang="en-US" sz="2000" b="1" smtClean="0"/>
              <a:t>random</a:t>
            </a:r>
            <a:r>
              <a:rPr lang="en-US" sz="2000" smtClean="0"/>
              <a:t> processes</a:t>
            </a:r>
          </a:p>
          <a:p>
            <a:pPr lvl="1" eaLnBrk="1" hangingPunct="1">
              <a:buFontTx/>
              <a:buChar char="•"/>
            </a:pPr>
            <a:r>
              <a:rPr lang="en-US" sz="2000" smtClean="0"/>
              <a:t>Simple random sampling</a:t>
            </a:r>
          </a:p>
          <a:p>
            <a:pPr lvl="1" eaLnBrk="1" hangingPunct="1">
              <a:buFontTx/>
              <a:buChar char="•"/>
            </a:pPr>
            <a:r>
              <a:rPr lang="en-US" sz="2000" smtClean="0"/>
              <a:t>Systematic random sampling</a:t>
            </a:r>
          </a:p>
          <a:p>
            <a:pPr lvl="1" eaLnBrk="1" hangingPunct="1">
              <a:buFontTx/>
              <a:buChar char="•"/>
            </a:pPr>
            <a:r>
              <a:rPr lang="en-US" sz="2000" smtClean="0"/>
              <a:t>Stratified random sampling</a:t>
            </a:r>
          </a:p>
          <a:p>
            <a:pPr lvl="1" eaLnBrk="1" hangingPunct="1">
              <a:buFontTx/>
              <a:buChar char="•"/>
            </a:pPr>
            <a:r>
              <a:rPr lang="en-US" sz="2000" smtClean="0"/>
              <a:t>Cluster sampling</a:t>
            </a:r>
            <a:endParaRPr lang="en-CA" sz="20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86300556-9C95-4044-90AE-C61F4F37B3E7}" type="slidenum">
              <a:rPr lang="en-CA" sz="1400" smtClean="0"/>
              <a:pPr eaLnBrk="1" hangingPunct="1"/>
              <a:t>18</a:t>
            </a:fld>
            <a:endParaRPr lang="en-CA" sz="1400" smtClean="0"/>
          </a:p>
        </p:txBody>
      </p:sp>
      <p:sp>
        <p:nvSpPr>
          <p:cNvPr id="22531" name="Rectangle 3"/>
          <p:cNvSpPr>
            <a:spLocks noGrp="1" noChangeArrowheads="1"/>
          </p:cNvSpPr>
          <p:nvPr>
            <p:ph type="body" idx="1"/>
          </p:nvPr>
        </p:nvSpPr>
        <p:spPr>
          <a:xfrm>
            <a:off x="457200" y="1484313"/>
            <a:ext cx="8229600" cy="4641850"/>
          </a:xfrm>
        </p:spPr>
        <p:txBody>
          <a:bodyPr/>
          <a:lstStyle/>
          <a:p>
            <a:pPr eaLnBrk="1" hangingPunct="1"/>
            <a:endParaRPr lang="en-US" sz="1400" smtClean="0"/>
          </a:p>
          <a:p>
            <a:pPr eaLnBrk="1" hangingPunct="1"/>
            <a:r>
              <a:rPr lang="en-US" sz="2000" smtClean="0"/>
              <a:t>	A method of item selection such that every possible item in a sample of a specified size has an equal chance of being selected.</a:t>
            </a:r>
            <a:r>
              <a:rPr lang="en-CA" sz="2000" smtClean="0"/>
              <a:t> </a:t>
            </a:r>
          </a:p>
          <a:p>
            <a:pPr eaLnBrk="1" hangingPunct="1"/>
            <a:endParaRPr lang="en-CA" sz="2000" smtClean="0"/>
          </a:p>
          <a:p>
            <a:pPr lvl="1" eaLnBrk="1" hangingPunct="1">
              <a:buFontTx/>
              <a:buChar char="•"/>
            </a:pPr>
            <a:r>
              <a:rPr lang="en-US" sz="2000" smtClean="0"/>
              <a:t>With or without replacement</a:t>
            </a:r>
          </a:p>
          <a:p>
            <a:pPr lvl="1" eaLnBrk="1" hangingPunct="1">
              <a:buFontTx/>
              <a:buChar char="•"/>
            </a:pPr>
            <a:r>
              <a:rPr lang="en-US" sz="2000" smtClean="0"/>
              <a:t>Assign numbers to possible outcomes and use random number generator to create sample</a:t>
            </a:r>
          </a:p>
          <a:p>
            <a:pPr lvl="1" eaLnBrk="1" hangingPunct="1">
              <a:buFontTx/>
              <a:buChar char="•"/>
            </a:pPr>
            <a:r>
              <a:rPr lang="en-US" sz="2000" smtClean="0"/>
              <a:t>E.g. use of random number generator</a:t>
            </a:r>
            <a:endParaRPr lang="en-CA" sz="2000" smtClean="0"/>
          </a:p>
        </p:txBody>
      </p:sp>
      <p:sp>
        <p:nvSpPr>
          <p:cNvPr id="22532" name="Rectangle 5"/>
          <p:cNvSpPr>
            <a:spLocks noGrp="1" noChangeArrowheads="1"/>
          </p:cNvSpPr>
          <p:nvPr>
            <p:ph type="title"/>
          </p:nvPr>
        </p:nvSpPr>
        <p:spPr/>
        <p:txBody>
          <a:bodyPr/>
          <a:lstStyle/>
          <a:p>
            <a:pPr eaLnBrk="1" hangingPunct="1"/>
            <a:r>
              <a:rPr lang="en-US" smtClean="0"/>
              <a:t>Simple Random Sampling</a:t>
            </a:r>
            <a:r>
              <a:rPr lang="en-CA" smtClean="0"/>
              <a:t> </a:t>
            </a:r>
            <a:endParaRPr lang="en-US"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C90EE498-63F1-443A-AD1B-8C55B7F07751}" type="slidenum">
              <a:rPr lang="en-CA" sz="1400" smtClean="0"/>
              <a:pPr eaLnBrk="1" hangingPunct="1"/>
              <a:t>19</a:t>
            </a:fld>
            <a:endParaRPr lang="en-CA" sz="1400" smtClean="0"/>
          </a:p>
        </p:txBody>
      </p:sp>
      <p:sp>
        <p:nvSpPr>
          <p:cNvPr id="23555" name="Rectangle 3"/>
          <p:cNvSpPr>
            <a:spLocks noGrp="1" noChangeArrowheads="1"/>
          </p:cNvSpPr>
          <p:nvPr>
            <p:ph type="body" idx="1"/>
          </p:nvPr>
        </p:nvSpPr>
        <p:spPr>
          <a:xfrm>
            <a:off x="611188" y="1773238"/>
            <a:ext cx="8229600" cy="4248150"/>
          </a:xfrm>
        </p:spPr>
        <p:txBody>
          <a:bodyPr/>
          <a:lstStyle/>
          <a:p>
            <a:pPr eaLnBrk="1" hangingPunct="1">
              <a:lnSpc>
                <a:spcPct val="90000"/>
              </a:lnSpc>
            </a:pPr>
            <a:r>
              <a:rPr lang="en-US" sz="2000" smtClean="0"/>
              <a:t> 	Involves every </a:t>
            </a:r>
            <a:r>
              <a:rPr lang="en-US" sz="2000" i="1" smtClean="0"/>
              <a:t>k th</a:t>
            </a:r>
            <a:r>
              <a:rPr lang="en-US" sz="2000" smtClean="0"/>
              <a:t> item in the population (ordered in some fashion) after randomly selecting the start point. The value of </a:t>
            </a:r>
            <a:r>
              <a:rPr lang="en-US" sz="2000" i="1" smtClean="0"/>
              <a:t>k</a:t>
            </a:r>
            <a:r>
              <a:rPr lang="en-US" sz="2000" smtClean="0"/>
              <a:t> is determined as the ratio of population size to sample size.</a:t>
            </a:r>
          </a:p>
          <a:p>
            <a:pPr eaLnBrk="1" hangingPunct="1">
              <a:lnSpc>
                <a:spcPct val="90000"/>
              </a:lnSpc>
            </a:pPr>
            <a:endParaRPr lang="en-US" sz="2000" smtClean="0"/>
          </a:p>
          <a:p>
            <a:pPr lvl="1" eaLnBrk="1" hangingPunct="1">
              <a:lnSpc>
                <a:spcPct val="90000"/>
              </a:lnSpc>
              <a:buFontTx/>
              <a:buChar char="•"/>
            </a:pPr>
            <a:r>
              <a:rPr lang="en-US" sz="2000" smtClean="0"/>
              <a:t>Requires random order of population in some way</a:t>
            </a:r>
            <a:r>
              <a:rPr lang="en-CA" sz="2000" smtClean="0"/>
              <a:t> </a:t>
            </a:r>
          </a:p>
          <a:p>
            <a:pPr lvl="1" eaLnBrk="1" hangingPunct="1">
              <a:lnSpc>
                <a:spcPct val="90000"/>
              </a:lnSpc>
              <a:buFontTx/>
              <a:buChar char="•"/>
            </a:pPr>
            <a:r>
              <a:rPr lang="en-US" sz="2000" smtClean="0"/>
              <a:t>E.g. population of all students at Carleton so choose every 200</a:t>
            </a:r>
            <a:r>
              <a:rPr lang="en-US" sz="2000" baseline="30000" smtClean="0"/>
              <a:t>th</a:t>
            </a:r>
            <a:r>
              <a:rPr lang="en-US" sz="2000" smtClean="0"/>
              <a:t> student starting at some random number between 1 and 200</a:t>
            </a:r>
            <a:endParaRPr lang="en-CA" sz="2000" smtClean="0"/>
          </a:p>
        </p:txBody>
      </p:sp>
      <p:sp>
        <p:nvSpPr>
          <p:cNvPr id="23556" name="Rectangle 4"/>
          <p:cNvSpPr>
            <a:spLocks noGrp="1" noChangeArrowheads="1"/>
          </p:cNvSpPr>
          <p:nvPr>
            <p:ph type="title"/>
          </p:nvPr>
        </p:nvSpPr>
        <p:spPr/>
        <p:txBody>
          <a:bodyPr/>
          <a:lstStyle/>
          <a:p>
            <a:pPr eaLnBrk="1" hangingPunct="1"/>
            <a:r>
              <a:rPr lang="en-US" smtClean="0"/>
              <a:t>Systematic Random Sampling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D85E2D0-4F2D-49D8-B071-48087C380E2B}" type="slidenum">
              <a:rPr lang="en-CA" sz="1400" smtClean="0"/>
              <a:pPr eaLnBrk="1" hangingPunct="1"/>
              <a:t>20</a:t>
            </a:fld>
            <a:endParaRPr lang="en-CA" sz="1400" smtClean="0"/>
          </a:p>
        </p:txBody>
      </p:sp>
      <p:sp>
        <p:nvSpPr>
          <p:cNvPr id="24579" name="Rectangle 3"/>
          <p:cNvSpPr>
            <a:spLocks noGrp="1" noChangeArrowheads="1"/>
          </p:cNvSpPr>
          <p:nvPr>
            <p:ph type="body" idx="1"/>
          </p:nvPr>
        </p:nvSpPr>
        <p:spPr>
          <a:xfrm>
            <a:off x="250825" y="1412875"/>
            <a:ext cx="8229600" cy="4210050"/>
          </a:xfrm>
        </p:spPr>
        <p:txBody>
          <a:bodyPr/>
          <a:lstStyle/>
          <a:p>
            <a:pPr eaLnBrk="1" hangingPunct="1"/>
            <a:r>
              <a:rPr lang="en-US" sz="2000" smtClean="0"/>
              <a:t>	The population is divided into subgroups called strata so that each population item belongs to only one stratum.  Then sample items are taken from each stratum using simple random sampling techniques.  Ensures that each stratum is represented in the sample.</a:t>
            </a:r>
          </a:p>
          <a:p>
            <a:pPr eaLnBrk="1" hangingPunct="1"/>
            <a:endParaRPr lang="en-US" sz="2000" smtClean="0"/>
          </a:p>
          <a:p>
            <a:pPr lvl="1" eaLnBrk="1" hangingPunct="1">
              <a:buFontTx/>
              <a:buChar char="•"/>
            </a:pPr>
            <a:r>
              <a:rPr lang="en-US" sz="2000" smtClean="0"/>
              <a:t>Key choice of stratum: </a:t>
            </a:r>
            <a:r>
              <a:rPr lang="en-US" sz="2000" b="1" smtClean="0"/>
              <a:t>homogeneous elements</a:t>
            </a:r>
          </a:p>
          <a:p>
            <a:pPr lvl="1" eaLnBrk="1" hangingPunct="1">
              <a:buFontTx/>
              <a:buChar char="•"/>
            </a:pPr>
            <a:r>
              <a:rPr lang="en-US" sz="2000" smtClean="0"/>
              <a:t>More cost effective</a:t>
            </a:r>
          </a:p>
          <a:p>
            <a:pPr lvl="1" eaLnBrk="1" hangingPunct="1">
              <a:buFontTx/>
              <a:buChar char="•"/>
            </a:pPr>
            <a:r>
              <a:rPr lang="en-US" sz="2000" smtClean="0"/>
              <a:t>E.g. group towns and cities by population, then choose from small, medium and large so all sizes are represented; group students by faculty to ensure all faculties are represented</a:t>
            </a:r>
          </a:p>
          <a:p>
            <a:pPr lvl="1" eaLnBrk="1" hangingPunct="1">
              <a:buFontTx/>
              <a:buNone/>
            </a:pPr>
            <a:endParaRPr lang="en-CA" sz="2000" smtClean="0"/>
          </a:p>
        </p:txBody>
      </p:sp>
      <p:sp>
        <p:nvSpPr>
          <p:cNvPr id="24580" name="Rectangle 4"/>
          <p:cNvSpPr>
            <a:spLocks noGrp="1" noChangeArrowheads="1"/>
          </p:cNvSpPr>
          <p:nvPr>
            <p:ph type="title"/>
          </p:nvPr>
        </p:nvSpPr>
        <p:spPr/>
        <p:txBody>
          <a:bodyPr/>
          <a:lstStyle/>
          <a:p>
            <a:pPr eaLnBrk="1" hangingPunct="1"/>
            <a:r>
              <a:rPr lang="en-US" smtClean="0"/>
              <a:t>Stratified Random Sampling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57D79C00-21F1-45D9-81C9-C638914ACA5E}" type="slidenum">
              <a:rPr lang="en-CA" sz="1400" smtClean="0"/>
              <a:pPr eaLnBrk="1" hangingPunct="1"/>
              <a:t>21</a:t>
            </a:fld>
            <a:endParaRPr lang="en-CA" sz="1400" smtClean="0"/>
          </a:p>
        </p:txBody>
      </p:sp>
      <p:sp>
        <p:nvSpPr>
          <p:cNvPr id="25603" name="Rectangle 3"/>
          <p:cNvSpPr>
            <a:spLocks noGrp="1" noChangeArrowheads="1"/>
          </p:cNvSpPr>
          <p:nvPr>
            <p:ph type="body" idx="1"/>
          </p:nvPr>
        </p:nvSpPr>
        <p:spPr>
          <a:xfrm>
            <a:off x="250825" y="1412875"/>
            <a:ext cx="8893175" cy="5111750"/>
          </a:xfrm>
        </p:spPr>
        <p:txBody>
          <a:bodyPr/>
          <a:lstStyle/>
          <a:p>
            <a:pPr eaLnBrk="1" hangingPunct="1">
              <a:lnSpc>
                <a:spcPct val="90000"/>
              </a:lnSpc>
            </a:pPr>
            <a:r>
              <a:rPr lang="en-US" sz="2000" smtClean="0"/>
              <a:t>	The population is divided into groups or clusters that are each intended to be </a:t>
            </a:r>
            <a:r>
              <a:rPr lang="en-US" sz="2000" b="1" smtClean="0"/>
              <a:t>mini populations</a:t>
            </a:r>
            <a:r>
              <a:rPr lang="en-US" sz="2000" smtClean="0"/>
              <a:t>.  Then a simple random sample of </a:t>
            </a:r>
            <a:r>
              <a:rPr lang="en-US" sz="2000" i="1" smtClean="0"/>
              <a:t>m</a:t>
            </a:r>
            <a:r>
              <a:rPr lang="en-US" sz="2000" smtClean="0"/>
              <a:t> clusters is taken.  Then either all elements in the cluster or a simple random sample of elements within a cluster are taken.</a:t>
            </a:r>
          </a:p>
          <a:p>
            <a:pPr eaLnBrk="1" hangingPunct="1">
              <a:lnSpc>
                <a:spcPct val="90000"/>
              </a:lnSpc>
            </a:pPr>
            <a:endParaRPr lang="en-US" sz="2000" smtClean="0"/>
          </a:p>
          <a:p>
            <a:pPr eaLnBrk="1" hangingPunct="1">
              <a:lnSpc>
                <a:spcPct val="90000"/>
              </a:lnSpc>
            </a:pPr>
            <a:r>
              <a:rPr lang="en-US" sz="2000" smtClean="0"/>
              <a:t>Can be less costly and time consuming if travel/expense is an issue.</a:t>
            </a:r>
          </a:p>
          <a:p>
            <a:pPr eaLnBrk="1" hangingPunct="1">
              <a:lnSpc>
                <a:spcPct val="90000"/>
              </a:lnSpc>
            </a:pPr>
            <a:r>
              <a:rPr lang="en-US" sz="2000" smtClean="0"/>
              <a:t>e.g. A national company wants to survey its distribution centre employees with respect to potential new product coding - since each centre is a mini population they need only select a random sample of centres as primary clusters and then either sample each member in the cluster or randomly select within the clusters.</a:t>
            </a:r>
            <a:endParaRPr lang="en-CA" sz="2000" smtClean="0"/>
          </a:p>
        </p:txBody>
      </p:sp>
      <p:sp>
        <p:nvSpPr>
          <p:cNvPr id="25604" name="Rectangle 4"/>
          <p:cNvSpPr>
            <a:spLocks noGrp="1" noChangeArrowheads="1"/>
          </p:cNvSpPr>
          <p:nvPr>
            <p:ph type="title"/>
          </p:nvPr>
        </p:nvSpPr>
        <p:spPr/>
        <p:txBody>
          <a:bodyPr/>
          <a:lstStyle/>
          <a:p>
            <a:pPr eaLnBrk="1" hangingPunct="1"/>
            <a:r>
              <a:rPr lang="en-US" smtClean="0"/>
              <a:t>Cluster Sampling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39DAAFF5-095D-4CDD-A4FE-32B92B8AF00A}" type="slidenum">
              <a:rPr lang="en-CA" sz="1400" smtClean="0"/>
              <a:pPr eaLnBrk="1" hangingPunct="1"/>
              <a:t>22</a:t>
            </a:fld>
            <a:endParaRPr lang="en-CA" sz="1400" smtClean="0"/>
          </a:p>
        </p:txBody>
      </p:sp>
      <p:sp>
        <p:nvSpPr>
          <p:cNvPr id="26627" name="Rectangle 2"/>
          <p:cNvSpPr>
            <a:spLocks noGrp="1" noChangeArrowheads="1"/>
          </p:cNvSpPr>
          <p:nvPr>
            <p:ph type="title"/>
          </p:nvPr>
        </p:nvSpPr>
        <p:spPr/>
        <p:txBody>
          <a:bodyPr/>
          <a:lstStyle/>
          <a:p>
            <a:pPr eaLnBrk="1" hangingPunct="1"/>
            <a:r>
              <a:rPr lang="en-US" smtClean="0"/>
              <a:t>Describing Data</a:t>
            </a:r>
            <a:endParaRPr lang="en-CA" smtClean="0"/>
          </a:p>
        </p:txBody>
      </p:sp>
      <p:sp>
        <p:nvSpPr>
          <p:cNvPr id="26628" name="Rectangle 3"/>
          <p:cNvSpPr>
            <a:spLocks noGrp="1" noChangeArrowheads="1"/>
          </p:cNvSpPr>
          <p:nvPr>
            <p:ph type="body" idx="1"/>
          </p:nvPr>
        </p:nvSpPr>
        <p:spPr>
          <a:xfrm>
            <a:off x="468313" y="1484313"/>
            <a:ext cx="8229600" cy="4670425"/>
          </a:xfrm>
        </p:spPr>
        <p:txBody>
          <a:bodyPr/>
          <a:lstStyle/>
          <a:p>
            <a:pPr eaLnBrk="1" hangingPunct="1"/>
            <a:endParaRPr lang="en-US" smtClean="0"/>
          </a:p>
          <a:p>
            <a:pPr algn="ctr" eaLnBrk="1" hangingPunct="1"/>
            <a:r>
              <a:rPr lang="en-US" smtClean="0"/>
              <a:t>Type</a:t>
            </a:r>
          </a:p>
          <a:p>
            <a:pPr algn="ctr" eaLnBrk="1" hangingPunct="1"/>
            <a:endParaRPr lang="en-US" smtClean="0"/>
          </a:p>
          <a:p>
            <a:pPr algn="ctr" eaLnBrk="1" hangingPunct="1"/>
            <a:r>
              <a:rPr lang="en-US" smtClean="0"/>
              <a:t>Timing</a:t>
            </a:r>
          </a:p>
          <a:p>
            <a:pPr algn="ctr" eaLnBrk="1" hangingPunct="1"/>
            <a:endParaRPr lang="en-US" smtClean="0"/>
          </a:p>
          <a:p>
            <a:pPr algn="ctr" eaLnBrk="1" hangingPunct="1"/>
            <a:r>
              <a:rPr lang="en-US" smtClean="0"/>
              <a:t>Level</a:t>
            </a:r>
          </a:p>
          <a:p>
            <a:pPr algn="ctr" eaLnBrk="1" hangingPunct="1"/>
            <a:endParaRPr lang="en-CA"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FF3BBDA8-1823-4102-96A1-93B33F3C265F}" type="slidenum">
              <a:rPr lang="en-CA" sz="1400" smtClean="0"/>
              <a:pPr eaLnBrk="1" hangingPunct="1"/>
              <a:t>23</a:t>
            </a:fld>
            <a:endParaRPr lang="en-CA" sz="1400" smtClean="0"/>
          </a:p>
        </p:txBody>
      </p:sp>
      <p:sp>
        <p:nvSpPr>
          <p:cNvPr id="1042" name="Rectangle 2"/>
          <p:cNvSpPr>
            <a:spLocks noGrp="1" noChangeArrowheads="1"/>
          </p:cNvSpPr>
          <p:nvPr>
            <p:ph type="title"/>
          </p:nvPr>
        </p:nvSpPr>
        <p:spPr/>
        <p:txBody>
          <a:bodyPr/>
          <a:lstStyle/>
          <a:p>
            <a:pPr defTabSz="852488" eaLnBrk="1" hangingPunct="1"/>
            <a:r>
              <a:rPr lang="en-US" smtClean="0"/>
              <a:t>Data Types</a:t>
            </a:r>
          </a:p>
        </p:txBody>
      </p:sp>
      <p:grpSp>
        <p:nvGrpSpPr>
          <p:cNvPr id="2" name="Organization Chart 3"/>
          <p:cNvGrpSpPr>
            <a:grpSpLocks/>
          </p:cNvGrpSpPr>
          <p:nvPr/>
        </p:nvGrpSpPr>
        <p:grpSpPr bwMode="auto">
          <a:xfrm>
            <a:off x="827088" y="1628775"/>
            <a:ext cx="7315200" cy="3810000"/>
            <a:chOff x="672" y="1154"/>
            <a:chExt cx="3884" cy="2400"/>
          </a:xfrm>
        </p:grpSpPr>
        <p:cxnSp>
          <p:nvCxnSpPr>
            <p:cNvPr id="1028" name="_s1028"/>
            <p:cNvCxnSpPr>
              <a:cxnSpLocks noChangeShapeType="1"/>
              <a:stCxn id="9" idx="0"/>
              <a:endCxn id="5" idx="2"/>
            </p:cNvCxnSpPr>
            <p:nvPr/>
          </p:nvCxnSpPr>
          <p:spPr bwMode="auto">
            <a:xfrm rot="5400000" flipH="1">
              <a:off x="3801" y="2531"/>
              <a:ext cx="144" cy="503"/>
            </a:xfrm>
            <a:prstGeom prst="bentConnector3">
              <a:avLst>
                <a:gd name="adj1" fmla="val 50000"/>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1029" name="_s1029"/>
            <p:cNvCxnSpPr>
              <a:cxnSpLocks noChangeShapeType="1"/>
              <a:stCxn id="8" idx="0"/>
              <a:endCxn id="5" idx="2"/>
            </p:cNvCxnSpPr>
            <p:nvPr/>
          </p:nvCxnSpPr>
          <p:spPr bwMode="auto">
            <a:xfrm rot="16200000">
              <a:off x="3297" y="2531"/>
              <a:ext cx="144" cy="504"/>
            </a:xfrm>
            <a:prstGeom prst="bentConnector3">
              <a:avLst>
                <a:gd name="adj1" fmla="val 50000"/>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1030" name="_s1030"/>
            <p:cNvCxnSpPr>
              <a:cxnSpLocks noChangeShapeType="1"/>
              <a:stCxn id="7" idx="0"/>
              <a:endCxn id="4" idx="2"/>
            </p:cNvCxnSpPr>
            <p:nvPr/>
          </p:nvCxnSpPr>
          <p:spPr bwMode="auto">
            <a:xfrm rot="5400000" flipH="1">
              <a:off x="1788" y="2531"/>
              <a:ext cx="144" cy="503"/>
            </a:xfrm>
            <a:prstGeom prst="bentConnector3">
              <a:avLst>
                <a:gd name="adj1" fmla="val 50000"/>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1031" name="_s1031"/>
            <p:cNvCxnSpPr>
              <a:cxnSpLocks noChangeShapeType="1"/>
              <a:stCxn id="6" idx="0"/>
              <a:endCxn id="4" idx="2"/>
            </p:cNvCxnSpPr>
            <p:nvPr/>
          </p:nvCxnSpPr>
          <p:spPr bwMode="auto">
            <a:xfrm rot="16200000">
              <a:off x="1284" y="2531"/>
              <a:ext cx="144" cy="504"/>
            </a:xfrm>
            <a:prstGeom prst="bentConnector3">
              <a:avLst>
                <a:gd name="adj1" fmla="val 50000"/>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1032" name="_s1032"/>
            <p:cNvCxnSpPr>
              <a:cxnSpLocks noChangeShapeType="1"/>
              <a:stCxn id="5" idx="0"/>
              <a:endCxn id="3" idx="2"/>
            </p:cNvCxnSpPr>
            <p:nvPr/>
          </p:nvCxnSpPr>
          <p:spPr bwMode="auto">
            <a:xfrm rot="5400000" flipH="1">
              <a:off x="3046" y="1723"/>
              <a:ext cx="144" cy="1007"/>
            </a:xfrm>
            <a:prstGeom prst="bentConnector3">
              <a:avLst>
                <a:gd name="adj1" fmla="val 50000"/>
              </a:avLst>
            </a:prstGeom>
            <a:noFill/>
            <a:ln w="25400">
              <a:solidFill>
                <a:srgbClr val="000000"/>
              </a:solidFill>
              <a:miter lim="800000"/>
              <a:headEnd/>
              <a:tailEnd/>
            </a:ln>
            <a:extLst>
              <a:ext uri="{909E8E84-426E-40DD-AFC4-6F175D3DCCD1}">
                <a14:hiddenFill xmlns:a14="http://schemas.microsoft.com/office/drawing/2010/main">
                  <a:noFill/>
                </a14:hiddenFill>
              </a:ext>
            </a:extLst>
          </p:spPr>
        </p:cxnSp>
        <p:cxnSp>
          <p:nvCxnSpPr>
            <p:cNvPr id="1033" name="_s1033"/>
            <p:cNvCxnSpPr>
              <a:cxnSpLocks noChangeShapeType="1"/>
              <a:stCxn id="4" idx="0"/>
              <a:endCxn id="3" idx="2"/>
            </p:cNvCxnSpPr>
            <p:nvPr/>
          </p:nvCxnSpPr>
          <p:spPr bwMode="auto">
            <a:xfrm rot="16200000">
              <a:off x="2039" y="1724"/>
              <a:ext cx="144" cy="1006"/>
            </a:xfrm>
            <a:prstGeom prst="bentConnector3">
              <a:avLst>
                <a:gd name="adj1" fmla="val 50000"/>
              </a:avLst>
            </a:prstGeom>
            <a:noFill/>
            <a:ln w="25400">
              <a:solidFill>
                <a:srgbClr val="000000"/>
              </a:solidFill>
              <a:miter lim="800000"/>
              <a:headEnd/>
              <a:tailEnd/>
            </a:ln>
            <a:extLst>
              <a:ext uri="{909E8E84-426E-40DD-AFC4-6F175D3DCCD1}">
                <a14:hiddenFill xmlns:a14="http://schemas.microsoft.com/office/drawing/2010/main">
                  <a:noFill/>
                </a14:hiddenFill>
              </a:ext>
            </a:extLst>
          </p:spPr>
        </p:cxnSp>
        <p:sp>
          <p:nvSpPr>
            <p:cNvPr id="3" name="_s1034"/>
            <p:cNvSpPr>
              <a:spLocks noChangeArrowheads="1"/>
            </p:cNvSpPr>
            <p:nvPr/>
          </p:nvSpPr>
          <p:spPr bwMode="auto">
            <a:xfrm>
              <a:off x="2014" y="1554"/>
              <a:ext cx="1200" cy="601"/>
            </a:xfrm>
            <a:prstGeom prst="rect">
              <a:avLst/>
            </a:prstGeom>
            <a:noFill/>
            <a:ln w="12700">
              <a:solidFill>
                <a:srgbClr val="474747"/>
              </a:solidFill>
              <a:miter lim="800000"/>
              <a:headEnd/>
              <a:tailEnd/>
            </a:ln>
            <a:effectLst/>
            <a:extLst>
              <a:ext uri="{909E8E84-426E-40DD-AFC4-6F175D3DCCD1}">
                <a14:hiddenFill xmlns:a14="http://schemas.microsoft.com/office/drawing/2010/main">
                  <a:solidFill>
                    <a:srgbClr val="FDD29F">
                      <a:alpha val="50000"/>
                    </a:srgbClr>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Arial" charset="0"/>
                </a:rPr>
                <a:t>Data</a:t>
              </a:r>
              <a:endParaRPr kumimoji="0" lang="en-US" sz="1300" b="0" i="0" u="none" strike="noStrike" cap="none" normalizeH="0" baseline="0" smtClean="0">
                <a:ln>
                  <a:noFill/>
                </a:ln>
                <a:solidFill>
                  <a:schemeClr val="tx1"/>
                </a:solidFill>
                <a:effectLst/>
                <a:latin typeface="Tahoma" charset="0"/>
              </a:endParaRPr>
            </a:p>
          </p:txBody>
        </p:sp>
        <p:sp>
          <p:nvSpPr>
            <p:cNvPr id="4" name="_s1035"/>
            <p:cNvSpPr>
              <a:spLocks noChangeArrowheads="1"/>
            </p:cNvSpPr>
            <p:nvPr/>
          </p:nvSpPr>
          <p:spPr bwMode="auto">
            <a:xfrm>
              <a:off x="1176" y="2299"/>
              <a:ext cx="863" cy="412"/>
            </a:xfrm>
            <a:prstGeom prst="rect">
              <a:avLst/>
            </a:prstGeom>
            <a:noFill/>
            <a:ln w="12700">
              <a:solidFill>
                <a:srgbClr val="474747"/>
              </a:solidFill>
              <a:miter lim="800000"/>
              <a:headEnd/>
              <a:tailEnd/>
            </a:ln>
            <a:effectLst/>
            <a:extLst>
              <a:ext uri="{909E8E84-426E-40DD-AFC4-6F175D3DCCD1}">
                <a14:hiddenFill xmlns:a14="http://schemas.microsoft.com/office/drawing/2010/main">
                  <a:solidFill>
                    <a:srgbClr val="CCFF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Arial" charset="0"/>
                </a:rPr>
                <a:t>Qualitative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Arial" charset="0"/>
                </a:rPr>
                <a:t>(Categorical)</a:t>
              </a:r>
              <a:endParaRPr kumimoji="0" lang="en-US" sz="1800" b="1" i="0" u="none" strike="noStrike" cap="none" normalizeH="0" baseline="0" smtClean="0">
                <a:ln>
                  <a:noFill/>
                </a:ln>
                <a:solidFill>
                  <a:srgbClr val="000000"/>
                </a:solidFill>
                <a:effectLst/>
                <a:latin typeface="Tahoma" charset="0"/>
              </a:endParaRPr>
            </a:p>
          </p:txBody>
        </p:sp>
        <p:sp>
          <p:nvSpPr>
            <p:cNvPr id="5" name="_s1036"/>
            <p:cNvSpPr>
              <a:spLocks noChangeArrowheads="1"/>
            </p:cNvSpPr>
            <p:nvPr/>
          </p:nvSpPr>
          <p:spPr bwMode="auto">
            <a:xfrm>
              <a:off x="3190" y="2299"/>
              <a:ext cx="863" cy="41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CD"/>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Arial" charset="0"/>
                </a:rPr>
                <a:t>Quantitative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Arial" charset="0"/>
                </a:rPr>
                <a:t>(Numerical)</a:t>
              </a:r>
            </a:p>
          </p:txBody>
        </p:sp>
        <p:sp>
          <p:nvSpPr>
            <p:cNvPr id="6" name="_s1037"/>
            <p:cNvSpPr>
              <a:spLocks noChangeArrowheads="1"/>
            </p:cNvSpPr>
            <p:nvPr/>
          </p:nvSpPr>
          <p:spPr bwMode="auto">
            <a:xfrm>
              <a:off x="672" y="2855"/>
              <a:ext cx="863" cy="288"/>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chemeClr val="tx1"/>
                  </a:solidFill>
                  <a:effectLst/>
                  <a:latin typeface="Arial" charset="0"/>
                </a:rPr>
                <a:t>Verbal Label</a:t>
              </a:r>
            </a:p>
          </p:txBody>
        </p:sp>
        <p:sp>
          <p:nvSpPr>
            <p:cNvPr id="7" name="_s1038"/>
            <p:cNvSpPr>
              <a:spLocks noChangeArrowheads="1"/>
            </p:cNvSpPr>
            <p:nvPr/>
          </p:nvSpPr>
          <p:spPr bwMode="auto">
            <a:xfrm>
              <a:off x="1679" y="2855"/>
              <a:ext cx="863" cy="288"/>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chemeClr val="tx1"/>
                  </a:solidFill>
                  <a:effectLst/>
                  <a:latin typeface="Arial" charset="0"/>
                </a:rPr>
                <a:t>Coded Label</a:t>
              </a:r>
            </a:p>
          </p:txBody>
        </p:sp>
        <p:sp>
          <p:nvSpPr>
            <p:cNvPr id="8" name="_s1039"/>
            <p:cNvSpPr>
              <a:spLocks noChangeArrowheads="1"/>
            </p:cNvSpPr>
            <p:nvPr/>
          </p:nvSpPr>
          <p:spPr bwMode="auto">
            <a:xfrm>
              <a:off x="2686" y="2855"/>
              <a:ext cx="863" cy="288"/>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chemeClr val="tx1"/>
                  </a:solidFill>
                  <a:effectLst/>
                  <a:latin typeface="Arial" charset="0"/>
                </a:rPr>
                <a:t>Discrete</a:t>
              </a:r>
            </a:p>
          </p:txBody>
        </p:sp>
        <p:sp>
          <p:nvSpPr>
            <p:cNvPr id="9" name="_s1040"/>
            <p:cNvSpPr>
              <a:spLocks noChangeArrowheads="1"/>
            </p:cNvSpPr>
            <p:nvPr/>
          </p:nvSpPr>
          <p:spPr bwMode="auto">
            <a:xfrm>
              <a:off x="3693" y="2855"/>
              <a:ext cx="863" cy="288"/>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67666" tIns="33833" rIns="67666" bIns="3383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chemeClr val="tx1"/>
                  </a:solidFill>
                  <a:effectLst/>
                  <a:latin typeface="Arial" charset="0"/>
                </a:rPr>
                <a:t>Continuous</a:t>
              </a: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A185C940-84D2-4182-BD04-865E192142C5}" type="slidenum">
              <a:rPr lang="en-CA" sz="1400" smtClean="0"/>
              <a:pPr eaLnBrk="1" hangingPunct="1"/>
              <a:t>24</a:t>
            </a:fld>
            <a:endParaRPr lang="en-CA" sz="1400" smtClean="0"/>
          </a:p>
        </p:txBody>
      </p:sp>
      <p:sp>
        <p:nvSpPr>
          <p:cNvPr id="27651" name="Rectangle 2"/>
          <p:cNvSpPr>
            <a:spLocks noGrp="1" noChangeArrowheads="1"/>
          </p:cNvSpPr>
          <p:nvPr>
            <p:ph type="title"/>
          </p:nvPr>
        </p:nvSpPr>
        <p:spPr>
          <a:xfrm>
            <a:off x="457200" y="274638"/>
            <a:ext cx="8229600" cy="777875"/>
          </a:xfrm>
        </p:spPr>
        <p:txBody>
          <a:bodyPr/>
          <a:lstStyle/>
          <a:p>
            <a:pPr eaLnBrk="1" hangingPunct="1"/>
            <a:r>
              <a:rPr lang="en-US" smtClean="0"/>
              <a:t>Data Types</a:t>
            </a:r>
            <a:endParaRPr lang="en-CA" smtClean="0"/>
          </a:p>
        </p:txBody>
      </p:sp>
      <p:sp>
        <p:nvSpPr>
          <p:cNvPr id="27652" name="Rectangle 3"/>
          <p:cNvSpPr>
            <a:spLocks noGrp="1" noChangeArrowheads="1"/>
          </p:cNvSpPr>
          <p:nvPr>
            <p:ph type="body" idx="1"/>
          </p:nvPr>
        </p:nvSpPr>
        <p:spPr>
          <a:xfrm>
            <a:off x="468313" y="1268413"/>
            <a:ext cx="8229600" cy="5256212"/>
          </a:xfrm>
        </p:spPr>
        <p:txBody>
          <a:bodyPr/>
          <a:lstStyle/>
          <a:p>
            <a:pPr eaLnBrk="1" hangingPunct="1"/>
            <a:r>
              <a:rPr lang="en-US" sz="2000" b="1" dirty="0" smtClean="0"/>
              <a:t>Qualitative/ categorical</a:t>
            </a:r>
          </a:p>
          <a:p>
            <a:pPr eaLnBrk="1" hangingPunct="1"/>
            <a:endParaRPr lang="en-US" sz="800" dirty="0" smtClean="0"/>
          </a:p>
          <a:p>
            <a:pPr eaLnBrk="1" hangingPunct="1"/>
            <a:r>
              <a:rPr lang="en-US" sz="2000" dirty="0" smtClean="0"/>
              <a:t>E.g. gender, marital status, year of study at University (first, second,…), income brackets (20,000-30,000, 30,000-40,000,..)</a:t>
            </a:r>
          </a:p>
          <a:p>
            <a:pPr eaLnBrk="1" hangingPunct="1"/>
            <a:r>
              <a:rPr lang="en-US" sz="2000" dirty="0" smtClean="0"/>
              <a:t>This data will only be tabulated by </a:t>
            </a:r>
            <a:r>
              <a:rPr lang="en-US" sz="2000" u="sng" dirty="0" smtClean="0"/>
              <a:t>counting </a:t>
            </a:r>
            <a:r>
              <a:rPr lang="en-US" sz="2000" dirty="0" smtClean="0"/>
              <a:t>the number of elements in the category.</a:t>
            </a:r>
          </a:p>
          <a:p>
            <a:pPr eaLnBrk="1" hangingPunct="1"/>
            <a:endParaRPr lang="en-US" sz="2000" dirty="0" smtClean="0"/>
          </a:p>
          <a:p>
            <a:pPr eaLnBrk="1" hangingPunct="1"/>
            <a:r>
              <a:rPr lang="en-US" sz="2000" b="1" dirty="0" smtClean="0"/>
              <a:t>Quantitative</a:t>
            </a:r>
          </a:p>
          <a:p>
            <a:pPr eaLnBrk="1" hangingPunct="1"/>
            <a:endParaRPr lang="en-US" sz="800" b="1" dirty="0" smtClean="0"/>
          </a:p>
          <a:p>
            <a:pPr eaLnBrk="1" hangingPunct="1"/>
            <a:r>
              <a:rPr lang="en-US" sz="2000" dirty="0" err="1" smtClean="0"/>
              <a:t>Eg</a:t>
            </a:r>
            <a:r>
              <a:rPr lang="en-US" sz="2000" dirty="0" smtClean="0"/>
              <a:t>. – discrete: </a:t>
            </a:r>
            <a:r>
              <a:rPr lang="en-US" sz="2000" u="sng" dirty="0" smtClean="0"/>
              <a:t>measured characteristics</a:t>
            </a:r>
            <a:r>
              <a:rPr lang="en-US" sz="2000" dirty="0" smtClean="0"/>
              <a:t>  - hours/week of classes, # of cars/family </a:t>
            </a:r>
          </a:p>
          <a:p>
            <a:pPr eaLnBrk="1" hangingPunct="1"/>
            <a:r>
              <a:rPr lang="en-US" sz="2000" dirty="0" smtClean="0"/>
              <a:t>      – continuous: </a:t>
            </a:r>
            <a:r>
              <a:rPr lang="en-US" sz="2000" u="sng" dirty="0" smtClean="0"/>
              <a:t>measured characteristics</a:t>
            </a:r>
            <a:r>
              <a:rPr lang="en-US" sz="2000" dirty="0" smtClean="0"/>
              <a:t> – miles/gallon, temperature, weight, income levels</a:t>
            </a:r>
          </a:p>
          <a:p>
            <a:pPr eaLnBrk="1" hangingPunct="1"/>
            <a:r>
              <a:rPr lang="en-US" sz="2000" dirty="0"/>
              <a:t>	</a:t>
            </a:r>
            <a:r>
              <a:rPr lang="en-US" sz="2000" dirty="0" smtClean="0"/>
              <a:t>- some measure but do not have units – number of trades </a:t>
            </a:r>
            <a:r>
              <a:rPr lang="en-US" sz="2000" dirty="0" err="1" smtClean="0"/>
              <a:t>ofa</a:t>
            </a:r>
            <a:r>
              <a:rPr lang="en-US" sz="2000" dirty="0" smtClean="0"/>
              <a:t> stock in a day</a:t>
            </a:r>
          </a:p>
          <a:p>
            <a:pPr eaLnBrk="1" hangingPunct="1"/>
            <a:r>
              <a:rPr lang="en-US" sz="2000" dirty="0" smtClean="0"/>
              <a:t> 	 –  calculations such as the average or mean can be made and are meaningful with this data</a:t>
            </a:r>
          </a:p>
          <a:p>
            <a:pPr eaLnBrk="1" hangingPunct="1"/>
            <a:r>
              <a:rPr lang="en-US" sz="2000" dirty="0" smtClean="0"/>
              <a:t>	</a:t>
            </a:r>
          </a:p>
          <a:p>
            <a:pPr eaLnBrk="1" hangingPunct="1"/>
            <a:endParaRPr lang="en-US" sz="2000" dirty="0" smtClean="0"/>
          </a:p>
          <a:p>
            <a:pPr eaLnBrk="1" hangingPunct="1"/>
            <a:endParaRPr lang="en-CA" sz="2000"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8446568C-FEA3-471E-9E8F-9467599F299F}" type="slidenum">
              <a:rPr lang="en-CA" sz="1400" smtClean="0"/>
              <a:pPr eaLnBrk="1" hangingPunct="1"/>
              <a:t>25</a:t>
            </a:fld>
            <a:endParaRPr lang="en-CA" sz="1400" smtClean="0"/>
          </a:p>
        </p:txBody>
      </p:sp>
      <p:sp>
        <p:nvSpPr>
          <p:cNvPr id="28675" name="Rectangle 2"/>
          <p:cNvSpPr>
            <a:spLocks noGrp="1" noChangeArrowheads="1"/>
          </p:cNvSpPr>
          <p:nvPr>
            <p:ph type="title" idx="4294967295"/>
          </p:nvPr>
        </p:nvSpPr>
        <p:spPr>
          <a:xfrm>
            <a:off x="323850" y="476250"/>
            <a:ext cx="8229600" cy="1143000"/>
          </a:xfrm>
        </p:spPr>
        <p:txBody>
          <a:bodyPr lIns="103236" tIns="51618" rIns="103236" bIns="51618"/>
          <a:lstStyle/>
          <a:p>
            <a:pPr eaLnBrk="1" hangingPunct="1"/>
            <a:r>
              <a:rPr lang="en-US" sz="2800" smtClean="0"/>
              <a:t> Discrete versus Continuous: Rounding</a:t>
            </a:r>
          </a:p>
        </p:txBody>
      </p:sp>
      <p:sp>
        <p:nvSpPr>
          <p:cNvPr id="96259" name="Rectangle 3"/>
          <p:cNvSpPr>
            <a:spLocks noGrp="1" noChangeArrowheads="1"/>
          </p:cNvSpPr>
          <p:nvPr>
            <p:ph type="body" sz="half" idx="4294967295"/>
          </p:nvPr>
        </p:nvSpPr>
        <p:spPr>
          <a:xfrm>
            <a:off x="468313" y="1844675"/>
            <a:ext cx="8356600" cy="4749800"/>
          </a:xfrm>
        </p:spPr>
        <p:txBody>
          <a:bodyPr lIns="103236" tIns="51618" rIns="103236" bIns="51618"/>
          <a:lstStyle/>
          <a:p>
            <a:pPr marL="0" indent="0" eaLnBrk="1" hangingPunct="1">
              <a:buClr>
                <a:srgbClr val="990000"/>
              </a:buClr>
              <a:defRPr/>
            </a:pPr>
            <a:r>
              <a:rPr lang="en-US" sz="2000" dirty="0" smtClean="0"/>
              <a:t>Confusion between discrete and continuous data can arise when rounding occurs.</a:t>
            </a:r>
          </a:p>
          <a:p>
            <a:pPr marL="0" indent="0" eaLnBrk="1" hangingPunct="1">
              <a:buClr>
                <a:srgbClr val="990000"/>
              </a:buClr>
              <a:defRPr/>
            </a:pPr>
            <a:endParaRPr lang="en-US" sz="2000" dirty="0" smtClean="0"/>
          </a:p>
          <a:p>
            <a:pPr marL="0" indent="0" eaLnBrk="1" hangingPunct="1">
              <a:buClr>
                <a:srgbClr val="990000"/>
              </a:buClr>
              <a:defRPr/>
            </a:pPr>
            <a:r>
              <a:rPr lang="en-US" sz="2000" dirty="0" smtClean="0"/>
              <a:t>Ambiguity is introduced when continuous data are rounded to whole numbers.</a:t>
            </a:r>
          </a:p>
          <a:p>
            <a:pPr marL="0" indent="0" eaLnBrk="1" hangingPunct="1">
              <a:buClr>
                <a:srgbClr val="990000"/>
              </a:buClr>
              <a:defRPr/>
            </a:pPr>
            <a:endParaRPr lang="en-US" sz="2000" dirty="0" smtClean="0"/>
          </a:p>
          <a:p>
            <a:pPr marL="0" indent="0" eaLnBrk="1" hangingPunct="1">
              <a:buClr>
                <a:srgbClr val="990000"/>
              </a:buClr>
              <a:defRPr/>
            </a:pPr>
            <a:r>
              <a:rPr lang="en-US" sz="2000" dirty="0" smtClean="0"/>
              <a:t>Consider whether the underlying measurement scale is continuous.</a:t>
            </a:r>
          </a:p>
          <a:p>
            <a:pPr marL="0" indent="0" eaLnBrk="1" hangingPunct="1">
              <a:buClr>
                <a:srgbClr val="990000"/>
              </a:buClr>
              <a:defRPr/>
            </a:pPr>
            <a:endParaRPr lang="en-US" sz="2000" dirty="0" smtClean="0"/>
          </a:p>
          <a:p>
            <a:pPr marL="0" indent="0" eaLnBrk="1" hangingPunct="1">
              <a:buClr>
                <a:srgbClr val="990000"/>
              </a:buClr>
              <a:defRPr/>
            </a:pPr>
            <a:r>
              <a:rPr lang="en-US" sz="2000" dirty="0" smtClean="0"/>
              <a:t>Precision of measurement depends on instrument.</a:t>
            </a:r>
          </a:p>
          <a:p>
            <a:pPr marL="0" indent="0" eaLnBrk="1" hangingPunct="1">
              <a:buClr>
                <a:srgbClr val="990000"/>
              </a:buClr>
              <a:defRPr/>
            </a:pPr>
            <a:endParaRPr lang="en-US" sz="2000" dirty="0" smtClean="0"/>
          </a:p>
          <a:p>
            <a:pPr marL="0" indent="0" eaLnBrk="1" hangingPunct="1">
              <a:defRPr/>
            </a:pPr>
            <a:r>
              <a:rPr lang="en-US" sz="2000" dirty="0" smtClean="0"/>
              <a:t>Note: Occasionally discrete data are treated as continuous when the range is very large (e.g., SAT scores) and small differences (e.g., 604 or 605) aren’t of much importance.</a:t>
            </a:r>
          </a:p>
          <a:p>
            <a:pPr marL="0" indent="0" eaLnBrk="1" hangingPunct="1">
              <a:defRPr/>
            </a:pPr>
            <a:endParaRPr lang="en-US" sz="2000" b="1" dirty="0" smtClean="0">
              <a:solidFill>
                <a:srgbClr val="0070C0"/>
              </a:solidFill>
              <a:effectLst>
                <a:outerShdw blurRad="38100" dist="38100" dir="2700000" algn="tl">
                  <a:srgbClr val="C0C0C0"/>
                </a:outerShdw>
              </a:effectLst>
            </a:endParaRPr>
          </a:p>
        </p:txBody>
      </p:sp>
      <p:sp>
        <p:nvSpPr>
          <p:cNvPr id="28677" name="Text Box 122"/>
          <p:cNvSpPr txBox="1">
            <a:spLocks noChangeArrowheads="1"/>
          </p:cNvSpPr>
          <p:nvPr/>
        </p:nvSpPr>
        <p:spPr bwMode="auto">
          <a:xfrm>
            <a:off x="107950" y="6583363"/>
            <a:ext cx="8096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r>
              <a:rPr lang="en-US" sz="1000">
                <a:solidFill>
                  <a:srgbClr val="FFFFFF"/>
                </a:solidFill>
              </a:rPr>
              <a:t>2-</a:t>
            </a:r>
            <a:fld id="{8C194F08-FB81-4749-9BAF-F8885E3ADB7A}" type="slidenum">
              <a:rPr lang="en-US" sz="1000">
                <a:solidFill>
                  <a:srgbClr val="FFFFFF"/>
                </a:solidFill>
              </a:rPr>
              <a:pPr eaLnBrk="1" hangingPunct="1"/>
              <a:t>25</a:t>
            </a:fld>
            <a:endParaRPr lang="en-US" sz="1000">
              <a:solidFill>
                <a:srgbClr val="FFFFFF"/>
              </a:solidFill>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EB5FBC57-5BD6-47D5-A9AA-598FA5983FD4}" type="slidenum">
              <a:rPr lang="en-CA" sz="1400" smtClean="0"/>
              <a:pPr eaLnBrk="1" hangingPunct="1"/>
              <a:t>26</a:t>
            </a:fld>
            <a:endParaRPr lang="en-CA" sz="1400" smtClean="0"/>
          </a:p>
        </p:txBody>
      </p:sp>
      <p:sp>
        <p:nvSpPr>
          <p:cNvPr id="29699" name="Rectangle 2"/>
          <p:cNvSpPr>
            <a:spLocks noGrp="1" noChangeArrowheads="1"/>
          </p:cNvSpPr>
          <p:nvPr>
            <p:ph type="title"/>
          </p:nvPr>
        </p:nvSpPr>
        <p:spPr/>
        <p:txBody>
          <a:bodyPr/>
          <a:lstStyle/>
          <a:p>
            <a:pPr eaLnBrk="1" hangingPunct="1"/>
            <a:r>
              <a:rPr lang="en-US" smtClean="0"/>
              <a:t>Data Timing</a:t>
            </a:r>
            <a:endParaRPr lang="en-CA" smtClean="0"/>
          </a:p>
        </p:txBody>
      </p:sp>
      <p:sp>
        <p:nvSpPr>
          <p:cNvPr id="29700" name="Rectangle 3"/>
          <p:cNvSpPr>
            <a:spLocks noGrp="1" noChangeArrowheads="1"/>
          </p:cNvSpPr>
          <p:nvPr>
            <p:ph type="body" idx="1"/>
          </p:nvPr>
        </p:nvSpPr>
        <p:spPr>
          <a:xfrm>
            <a:off x="457200" y="1557338"/>
            <a:ext cx="8229600" cy="4568825"/>
          </a:xfrm>
        </p:spPr>
        <p:txBody>
          <a:bodyPr/>
          <a:lstStyle/>
          <a:p>
            <a:pPr eaLnBrk="1" hangingPunct="1">
              <a:lnSpc>
                <a:spcPct val="90000"/>
              </a:lnSpc>
            </a:pPr>
            <a:r>
              <a:rPr lang="en-US" sz="2400" b="1" smtClean="0"/>
              <a:t>Time series</a:t>
            </a:r>
          </a:p>
          <a:p>
            <a:pPr eaLnBrk="1" hangingPunct="1">
              <a:lnSpc>
                <a:spcPct val="90000"/>
              </a:lnSpc>
            </a:pPr>
            <a:endParaRPr lang="en-US" sz="2000" smtClean="0"/>
          </a:p>
          <a:p>
            <a:pPr eaLnBrk="1" hangingPunct="1">
              <a:lnSpc>
                <a:spcPct val="90000"/>
              </a:lnSpc>
            </a:pPr>
            <a:r>
              <a:rPr lang="en-US" sz="2000" smtClean="0"/>
              <a:t>Data values observed at successive points in time</a:t>
            </a:r>
          </a:p>
          <a:p>
            <a:pPr eaLnBrk="1" hangingPunct="1">
              <a:lnSpc>
                <a:spcPct val="90000"/>
              </a:lnSpc>
            </a:pPr>
            <a:endParaRPr lang="en-US" sz="2000" smtClean="0"/>
          </a:p>
          <a:p>
            <a:pPr eaLnBrk="1" hangingPunct="1">
              <a:lnSpc>
                <a:spcPct val="90000"/>
              </a:lnSpc>
            </a:pPr>
            <a:r>
              <a:rPr lang="en-US" sz="2000" smtClean="0"/>
              <a:t>E.g. taxable income for the past 20 years</a:t>
            </a:r>
          </a:p>
          <a:p>
            <a:pPr eaLnBrk="1" hangingPunct="1">
              <a:lnSpc>
                <a:spcPct val="90000"/>
              </a:lnSpc>
            </a:pPr>
            <a:endParaRPr lang="en-US" sz="2000" smtClean="0"/>
          </a:p>
          <a:p>
            <a:pPr eaLnBrk="1" hangingPunct="1">
              <a:lnSpc>
                <a:spcPct val="90000"/>
              </a:lnSpc>
            </a:pPr>
            <a:r>
              <a:rPr lang="en-US" sz="2400" b="1" smtClean="0"/>
              <a:t>Cross sectional</a:t>
            </a:r>
          </a:p>
          <a:p>
            <a:pPr eaLnBrk="1" hangingPunct="1">
              <a:lnSpc>
                <a:spcPct val="90000"/>
              </a:lnSpc>
            </a:pPr>
            <a:endParaRPr lang="en-US" sz="2000" b="1" smtClean="0"/>
          </a:p>
          <a:p>
            <a:pPr eaLnBrk="1" hangingPunct="1">
              <a:lnSpc>
                <a:spcPct val="90000"/>
              </a:lnSpc>
            </a:pPr>
            <a:r>
              <a:rPr lang="en-US" sz="2000" smtClean="0"/>
              <a:t>Data values observed at a fixed point in time</a:t>
            </a:r>
          </a:p>
          <a:p>
            <a:pPr eaLnBrk="1" hangingPunct="1">
              <a:lnSpc>
                <a:spcPct val="90000"/>
              </a:lnSpc>
            </a:pPr>
            <a:endParaRPr lang="en-US" sz="2000" smtClean="0"/>
          </a:p>
          <a:p>
            <a:pPr eaLnBrk="1" hangingPunct="1">
              <a:lnSpc>
                <a:spcPct val="90000"/>
              </a:lnSpc>
            </a:pPr>
            <a:r>
              <a:rPr lang="en-US" sz="2000" smtClean="0"/>
              <a:t>E.g. taxable income of Ottawa residents in 2006</a:t>
            </a:r>
            <a:endParaRPr lang="en-CA" sz="20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7"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102097CC-9B43-4434-8A64-0FBE8C73F5D5}" type="slidenum">
              <a:rPr lang="en-CA" sz="1400" smtClean="0"/>
              <a:pPr eaLnBrk="1" hangingPunct="1"/>
              <a:t>27</a:t>
            </a:fld>
            <a:endParaRPr lang="en-CA" sz="1400" smtClean="0"/>
          </a:p>
        </p:txBody>
      </p:sp>
      <p:sp>
        <p:nvSpPr>
          <p:cNvPr id="2058" name="Rectangle 2"/>
          <p:cNvSpPr>
            <a:spLocks noGrp="1" noChangeArrowheads="1"/>
          </p:cNvSpPr>
          <p:nvPr>
            <p:ph type="title"/>
          </p:nvPr>
        </p:nvSpPr>
        <p:spPr/>
        <p:txBody>
          <a:bodyPr/>
          <a:lstStyle/>
          <a:p>
            <a:pPr eaLnBrk="1" hangingPunct="1"/>
            <a:r>
              <a:rPr lang="en-US" smtClean="0"/>
              <a:t>Data levels</a:t>
            </a:r>
            <a:endParaRPr lang="en-CA" smtClean="0"/>
          </a:p>
        </p:txBody>
      </p:sp>
      <p:grpSp>
        <p:nvGrpSpPr>
          <p:cNvPr id="2" name="Organization Chart 6"/>
          <p:cNvGrpSpPr>
            <a:grpSpLocks/>
          </p:cNvGrpSpPr>
          <p:nvPr/>
        </p:nvGrpSpPr>
        <p:grpSpPr bwMode="auto">
          <a:xfrm>
            <a:off x="3471862" y="1989138"/>
            <a:ext cx="2127250" cy="3616325"/>
            <a:chOff x="2187" y="1253"/>
            <a:chExt cx="1340" cy="2278"/>
          </a:xfrm>
        </p:grpSpPr>
        <p:cxnSp>
          <p:nvCxnSpPr>
            <p:cNvPr id="2052" name="_s2052"/>
            <p:cNvCxnSpPr>
              <a:cxnSpLocks noChangeShapeType="1"/>
              <a:stCxn id="5" idx="0"/>
              <a:endCxn id="4" idx="2"/>
            </p:cNvCxnSpPr>
            <p:nvPr/>
          </p:nvCxnSpPr>
          <p:spPr bwMode="auto">
            <a:xfrm flipH="1" flipV="1">
              <a:off x="2857" y="2694"/>
              <a:ext cx="1" cy="237"/>
            </a:xfrm>
            <a:prstGeom prst="straightConnector1">
              <a:avLst/>
            </a:prstGeom>
            <a:noFill/>
            <a:ln w="28575">
              <a:solidFill>
                <a:schemeClr val="tx1"/>
              </a:solidFill>
              <a:round/>
              <a:headEnd/>
              <a:tailEnd/>
            </a:ln>
            <a:extLst>
              <a:ext uri="{909E8E84-426E-40DD-AFC4-6F175D3DCCD1}">
                <a14:hiddenFill xmlns:a14="http://schemas.microsoft.com/office/drawing/2010/main">
                  <a:noFill/>
                </a14:hiddenFill>
              </a:ext>
            </a:extLst>
          </p:spPr>
        </p:cxnSp>
        <p:cxnSp>
          <p:nvCxnSpPr>
            <p:cNvPr id="2053" name="_s2053"/>
            <p:cNvCxnSpPr>
              <a:cxnSpLocks noChangeShapeType="1"/>
              <a:stCxn id="4" idx="0"/>
              <a:endCxn id="3" idx="2"/>
            </p:cNvCxnSpPr>
            <p:nvPr/>
          </p:nvCxnSpPr>
          <p:spPr bwMode="auto">
            <a:xfrm rot="16200000" flipV="1">
              <a:off x="2745" y="1867"/>
              <a:ext cx="224" cy="0"/>
            </a:xfrm>
            <a:prstGeom prst="bentConnector3">
              <a:avLst>
                <a:gd name="adj1" fmla="val 50000"/>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sp>
          <p:nvSpPr>
            <p:cNvPr id="3" name="_s2054"/>
            <p:cNvSpPr>
              <a:spLocks noChangeArrowheads="1"/>
            </p:cNvSpPr>
            <p:nvPr/>
          </p:nvSpPr>
          <p:spPr bwMode="auto">
            <a:xfrm>
              <a:off x="2187" y="1253"/>
              <a:ext cx="1340" cy="502"/>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rPr>
                <a:t>Ratio/Interval</a:t>
              </a:r>
              <a:r>
                <a:rPr kumimoji="0" lang="en-US" sz="1800" b="0" i="0" u="none" strike="noStrike" cap="none" normalizeH="0" baseline="0" smtClean="0">
                  <a:ln>
                    <a:noFill/>
                  </a:ln>
                  <a:solidFill>
                    <a:schemeClr val="tx1"/>
                  </a:solidFill>
                  <a:effectLst/>
                  <a:latin typeface="Arial" charset="0"/>
                </a:rPr>
                <a:t> </a:t>
              </a:r>
              <a:r>
                <a:rPr kumimoji="0" lang="en-US" sz="1800" b="1" i="0" u="none" strike="noStrike" cap="none" normalizeH="0" baseline="0" smtClean="0">
                  <a:ln>
                    <a:noFill/>
                  </a:ln>
                  <a:solidFill>
                    <a:schemeClr val="tx1"/>
                  </a:solidFill>
                  <a:effectLst/>
                  <a:latin typeface="Arial" charset="0"/>
                </a:rPr>
                <a:t>Data</a:t>
              </a:r>
              <a:endParaRPr kumimoji="0" lang="en-CA" sz="1800" b="1" i="0" u="none" strike="noStrike" cap="none" normalizeH="0" baseline="0" smtClean="0">
                <a:ln>
                  <a:noFill/>
                </a:ln>
                <a:solidFill>
                  <a:schemeClr val="tx1"/>
                </a:solidFill>
                <a:effectLst/>
                <a:latin typeface="Arial" charset="0"/>
              </a:endParaRPr>
            </a:p>
          </p:txBody>
        </p:sp>
        <p:sp>
          <p:nvSpPr>
            <p:cNvPr id="4" name="_s2055"/>
            <p:cNvSpPr>
              <a:spLocks noChangeArrowheads="1"/>
            </p:cNvSpPr>
            <p:nvPr/>
          </p:nvSpPr>
          <p:spPr bwMode="auto">
            <a:xfrm>
              <a:off x="2187" y="1979"/>
              <a:ext cx="1340" cy="715"/>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rPr>
                <a:t>Ordinal/ Rank</a:t>
              </a:r>
              <a:endParaRPr kumimoji="0" lang="en-CA" sz="1800" b="1" i="0" u="none" strike="noStrike" cap="none" normalizeH="0" baseline="0" dirty="0" smtClean="0">
                <a:ln>
                  <a:noFill/>
                </a:ln>
                <a:solidFill>
                  <a:schemeClr val="tx1"/>
                </a:solidFill>
                <a:effectLst/>
                <a:latin typeface="Arial" charset="0"/>
              </a:endParaRPr>
            </a:p>
          </p:txBody>
        </p:sp>
        <p:sp>
          <p:nvSpPr>
            <p:cNvPr id="5" name="_s2056"/>
            <p:cNvSpPr>
              <a:spLocks noChangeArrowheads="1"/>
            </p:cNvSpPr>
            <p:nvPr/>
          </p:nvSpPr>
          <p:spPr bwMode="auto">
            <a:xfrm>
              <a:off x="2426" y="2931"/>
              <a:ext cx="864" cy="60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chemeClr val="accent1"/>
                  </a:solidFill>
                </a14:hiddenFill>
              </a:ext>
            </a:ex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rPr>
                <a:t>Nominal</a:t>
              </a:r>
              <a:endParaRPr kumimoji="0" lang="en-CA" sz="1800" b="1" i="0" u="none" strike="noStrike" cap="none" normalizeH="0" baseline="0" smtClean="0">
                <a:ln>
                  <a:noFill/>
                </a:ln>
                <a:solidFill>
                  <a:schemeClr val="tx1"/>
                </a:solidFill>
                <a:effectLst/>
                <a:latin typeface="Arial" charset="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A4325398-ACAF-45A9-8547-FAA8A71C358F}" type="slidenum">
              <a:rPr lang="en-CA" sz="1400" smtClean="0"/>
              <a:pPr eaLnBrk="1" hangingPunct="1"/>
              <a:t>28</a:t>
            </a:fld>
            <a:endParaRPr lang="en-CA" sz="1400" smtClean="0"/>
          </a:p>
        </p:txBody>
      </p:sp>
      <p:sp>
        <p:nvSpPr>
          <p:cNvPr id="30723" name="Rectangle 2"/>
          <p:cNvSpPr>
            <a:spLocks noGrp="1" noChangeArrowheads="1"/>
          </p:cNvSpPr>
          <p:nvPr>
            <p:ph type="title"/>
          </p:nvPr>
        </p:nvSpPr>
        <p:spPr>
          <a:xfrm>
            <a:off x="457200" y="274638"/>
            <a:ext cx="8229600" cy="850900"/>
          </a:xfrm>
        </p:spPr>
        <p:txBody>
          <a:bodyPr/>
          <a:lstStyle/>
          <a:p>
            <a:pPr eaLnBrk="1" hangingPunct="1"/>
            <a:r>
              <a:rPr lang="en-US" smtClean="0"/>
              <a:t>Nominal data</a:t>
            </a:r>
            <a:endParaRPr lang="en-CA" smtClean="0"/>
          </a:p>
        </p:txBody>
      </p:sp>
      <p:sp>
        <p:nvSpPr>
          <p:cNvPr id="30724" name="Rectangle 3"/>
          <p:cNvSpPr>
            <a:spLocks noGrp="1" noChangeArrowheads="1"/>
          </p:cNvSpPr>
          <p:nvPr>
            <p:ph type="body" idx="1"/>
          </p:nvPr>
        </p:nvSpPr>
        <p:spPr>
          <a:xfrm>
            <a:off x="539750" y="2060575"/>
            <a:ext cx="8229600" cy="4454525"/>
          </a:xfrm>
        </p:spPr>
        <p:txBody>
          <a:bodyPr/>
          <a:lstStyle/>
          <a:p>
            <a:pPr eaLnBrk="1" hangingPunct="1">
              <a:buFontTx/>
              <a:buChar char="•"/>
            </a:pPr>
            <a:r>
              <a:rPr lang="en-US" sz="2000" dirty="0" smtClean="0"/>
              <a:t>Lowest form of data</a:t>
            </a:r>
          </a:p>
          <a:p>
            <a:pPr eaLnBrk="1" hangingPunct="1">
              <a:buFontTx/>
              <a:buChar char="•"/>
            </a:pPr>
            <a:r>
              <a:rPr lang="en-US" sz="2000" dirty="0" smtClean="0"/>
              <a:t>Generated when codes are assigned to categories </a:t>
            </a:r>
          </a:p>
          <a:p>
            <a:pPr eaLnBrk="1" hangingPunct="1">
              <a:buFontTx/>
              <a:buChar char="•"/>
            </a:pPr>
            <a:r>
              <a:rPr lang="en-US" sz="2000" dirty="0" smtClean="0"/>
              <a:t>The value of the code is irrelevant</a:t>
            </a:r>
          </a:p>
          <a:p>
            <a:pPr eaLnBrk="1" hangingPunct="1">
              <a:buFontTx/>
              <a:buChar char="•"/>
            </a:pPr>
            <a:r>
              <a:rPr lang="en-US" sz="2000" dirty="0" smtClean="0"/>
              <a:t>Data can only be compared for equality</a:t>
            </a:r>
          </a:p>
          <a:p>
            <a:pPr eaLnBrk="1" hangingPunct="1">
              <a:buFontTx/>
              <a:buChar char="•"/>
            </a:pPr>
            <a:r>
              <a:rPr lang="en-US" sz="2000" dirty="0" smtClean="0"/>
              <a:t>Does not measure, can only be counted</a:t>
            </a:r>
          </a:p>
          <a:p>
            <a:pPr eaLnBrk="1" hangingPunct="1">
              <a:buFontTx/>
              <a:buChar char="•"/>
            </a:pPr>
            <a:r>
              <a:rPr lang="en-US" sz="2000" dirty="0" smtClean="0"/>
              <a:t>Qualitative</a:t>
            </a:r>
          </a:p>
          <a:p>
            <a:pPr eaLnBrk="1" hangingPunct="1">
              <a:buFontTx/>
              <a:buChar char="•"/>
            </a:pPr>
            <a:endParaRPr lang="en-US" sz="2000" dirty="0" smtClean="0"/>
          </a:p>
          <a:p>
            <a:pPr eaLnBrk="1" hangingPunct="1"/>
            <a:r>
              <a:rPr lang="en-US" sz="2000" dirty="0" smtClean="0"/>
              <a:t>E.g. marital status on questionnaires, city or province of birth</a:t>
            </a:r>
            <a:endParaRPr lang="en-CA" sz="2000"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3D09BCD1-566B-4AFC-AAB4-B61CE594EE5F}" type="slidenum">
              <a:rPr lang="en-CA" sz="1400" smtClean="0"/>
              <a:pPr eaLnBrk="1" hangingPunct="1"/>
              <a:t>29</a:t>
            </a:fld>
            <a:endParaRPr lang="en-CA" sz="1400" smtClean="0"/>
          </a:p>
        </p:txBody>
      </p:sp>
      <p:sp>
        <p:nvSpPr>
          <p:cNvPr id="31747" name="Rectangle 2"/>
          <p:cNvSpPr>
            <a:spLocks noGrp="1" noChangeArrowheads="1"/>
          </p:cNvSpPr>
          <p:nvPr>
            <p:ph type="title"/>
          </p:nvPr>
        </p:nvSpPr>
        <p:spPr/>
        <p:txBody>
          <a:bodyPr/>
          <a:lstStyle/>
          <a:p>
            <a:pPr eaLnBrk="1" hangingPunct="1"/>
            <a:r>
              <a:rPr lang="en-US" smtClean="0"/>
              <a:t>Ordinal or rank data</a:t>
            </a:r>
            <a:endParaRPr lang="en-CA" smtClean="0"/>
          </a:p>
        </p:txBody>
      </p:sp>
      <p:sp>
        <p:nvSpPr>
          <p:cNvPr id="31748" name="Rectangle 3"/>
          <p:cNvSpPr>
            <a:spLocks noGrp="1" noChangeArrowheads="1"/>
          </p:cNvSpPr>
          <p:nvPr>
            <p:ph type="body" idx="1"/>
          </p:nvPr>
        </p:nvSpPr>
        <p:spPr/>
        <p:txBody>
          <a:bodyPr/>
          <a:lstStyle/>
          <a:p>
            <a:pPr eaLnBrk="1" hangingPunct="1">
              <a:buFontTx/>
              <a:buChar char="•"/>
            </a:pPr>
            <a:r>
              <a:rPr lang="en-US" sz="2000" dirty="0" smtClean="0"/>
              <a:t>One notch above nominal</a:t>
            </a:r>
          </a:p>
          <a:p>
            <a:pPr eaLnBrk="1" hangingPunct="1">
              <a:buFontTx/>
              <a:buChar char="•"/>
            </a:pPr>
            <a:r>
              <a:rPr lang="en-US" sz="2000" dirty="0" smtClean="0"/>
              <a:t>Data can be rank-ordered, based on some relationship among them – value indicates rank </a:t>
            </a:r>
          </a:p>
          <a:p>
            <a:pPr eaLnBrk="1" hangingPunct="1">
              <a:buFontTx/>
              <a:buChar char="•"/>
            </a:pPr>
            <a:r>
              <a:rPr lang="en-US" sz="2000" dirty="0" smtClean="0"/>
              <a:t>Data can be compared for equality and by rank</a:t>
            </a:r>
          </a:p>
          <a:p>
            <a:pPr eaLnBrk="1" hangingPunct="1">
              <a:buFontTx/>
              <a:buChar char="•"/>
            </a:pPr>
            <a:r>
              <a:rPr lang="en-US" sz="2000" dirty="0" smtClean="0"/>
              <a:t>Does not measure, can only be counted</a:t>
            </a:r>
          </a:p>
          <a:p>
            <a:pPr eaLnBrk="1" hangingPunct="1">
              <a:buFontTx/>
              <a:buChar char="•"/>
            </a:pPr>
            <a:r>
              <a:rPr lang="en-US" sz="2000" dirty="0"/>
              <a:t>Qualitative</a:t>
            </a:r>
            <a:endParaRPr lang="en-US" sz="2000" dirty="0" smtClean="0"/>
          </a:p>
          <a:p>
            <a:pPr eaLnBrk="1" hangingPunct="1">
              <a:buFontTx/>
              <a:buChar char="•"/>
            </a:pPr>
            <a:endParaRPr lang="en-US" sz="2000" dirty="0" smtClean="0"/>
          </a:p>
          <a:p>
            <a:pPr eaLnBrk="1" hangingPunct="1"/>
            <a:r>
              <a:rPr lang="en-US" sz="2000" dirty="0" smtClean="0"/>
              <a:t>E.g. income </a:t>
            </a:r>
            <a:r>
              <a:rPr lang="en-US" sz="2000" u="sng" dirty="0" smtClean="0"/>
              <a:t>brackets</a:t>
            </a:r>
            <a:r>
              <a:rPr lang="en-US" sz="2000" dirty="0" smtClean="0"/>
              <a:t> or </a:t>
            </a:r>
            <a:r>
              <a:rPr lang="en-US" sz="2000" u="sng" dirty="0" smtClean="0"/>
              <a:t>categories</a:t>
            </a:r>
            <a:r>
              <a:rPr lang="en-US" sz="2000" dirty="0" smtClean="0"/>
              <a:t>, age </a:t>
            </a:r>
            <a:r>
              <a:rPr lang="en-US" sz="2000" u="sng" dirty="0" smtClean="0"/>
              <a:t>brackets</a:t>
            </a:r>
            <a:endParaRPr lang="en-CA" sz="2000" u="sng"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2A45A86B-288E-4909-ACB9-29F2DC709FB4}" type="slidenum">
              <a:rPr lang="en-CA" sz="1400" smtClean="0"/>
              <a:pPr eaLnBrk="1" hangingPunct="1"/>
              <a:t>30</a:t>
            </a:fld>
            <a:endParaRPr lang="en-CA" sz="1400" smtClean="0"/>
          </a:p>
        </p:txBody>
      </p:sp>
      <p:sp>
        <p:nvSpPr>
          <p:cNvPr id="32771" name="Rectangle 2"/>
          <p:cNvSpPr>
            <a:spLocks noGrp="1" noChangeArrowheads="1"/>
          </p:cNvSpPr>
          <p:nvPr>
            <p:ph type="title"/>
          </p:nvPr>
        </p:nvSpPr>
        <p:spPr/>
        <p:txBody>
          <a:bodyPr/>
          <a:lstStyle/>
          <a:p>
            <a:pPr eaLnBrk="1" hangingPunct="1"/>
            <a:r>
              <a:rPr lang="en-US" smtClean="0"/>
              <a:t>Interval data</a:t>
            </a:r>
            <a:endParaRPr lang="en-CA" smtClean="0"/>
          </a:p>
        </p:txBody>
      </p:sp>
      <p:sp>
        <p:nvSpPr>
          <p:cNvPr id="32772" name="Rectangle 3"/>
          <p:cNvSpPr>
            <a:spLocks noGrp="1" noChangeArrowheads="1"/>
          </p:cNvSpPr>
          <p:nvPr>
            <p:ph type="body" idx="1"/>
          </p:nvPr>
        </p:nvSpPr>
        <p:spPr/>
        <p:txBody>
          <a:bodyPr/>
          <a:lstStyle/>
          <a:p>
            <a:pPr eaLnBrk="1" hangingPunct="1">
              <a:buFontTx/>
              <a:buChar char="•"/>
            </a:pPr>
            <a:r>
              <a:rPr lang="en-US" sz="2000" dirty="0" smtClean="0"/>
              <a:t>Distance between two data items can be </a:t>
            </a:r>
            <a:r>
              <a:rPr lang="en-US" sz="2000" u="sng" dirty="0" smtClean="0"/>
              <a:t>measured</a:t>
            </a:r>
            <a:r>
              <a:rPr lang="en-US" sz="2000" dirty="0" smtClean="0"/>
              <a:t> on some scale and the data have ordinal properties (&lt;,&gt;,=) </a:t>
            </a:r>
          </a:p>
          <a:p>
            <a:pPr eaLnBrk="1" hangingPunct="1">
              <a:buFontTx/>
              <a:buChar char="•"/>
            </a:pPr>
            <a:r>
              <a:rPr lang="en-US" sz="2000" dirty="0" smtClean="0"/>
              <a:t>No true zero exists where zero means ‘none’</a:t>
            </a:r>
          </a:p>
          <a:p>
            <a:pPr eaLnBrk="1" hangingPunct="1">
              <a:buFontTx/>
              <a:buChar char="•"/>
            </a:pPr>
            <a:r>
              <a:rPr lang="en-US" sz="2000" dirty="0" smtClean="0"/>
              <a:t>The </a:t>
            </a:r>
            <a:r>
              <a:rPr lang="en-US" sz="2000" u="sng" dirty="0" smtClean="0"/>
              <a:t>interval between the values is of interest</a:t>
            </a:r>
            <a:r>
              <a:rPr lang="en-US" sz="2000" dirty="0" smtClean="0"/>
              <a:t> and </a:t>
            </a:r>
            <a:r>
              <a:rPr lang="en-US" sz="2000" u="sng" dirty="0" smtClean="0"/>
              <a:t>a ratio of two values is meaningless</a:t>
            </a:r>
          </a:p>
          <a:p>
            <a:pPr eaLnBrk="1" hangingPunct="1">
              <a:buFontTx/>
              <a:buChar char="•"/>
            </a:pPr>
            <a:r>
              <a:rPr lang="en-US" sz="2000" dirty="0" smtClean="0"/>
              <a:t>Quantitative</a:t>
            </a:r>
          </a:p>
          <a:p>
            <a:pPr eaLnBrk="1" hangingPunct="1">
              <a:buFontTx/>
              <a:buChar char="•"/>
            </a:pPr>
            <a:endParaRPr lang="en-US" sz="2000" dirty="0" smtClean="0"/>
          </a:p>
          <a:p>
            <a:pPr eaLnBrk="1" hangingPunct="1"/>
            <a:r>
              <a:rPr lang="en-US" sz="2000" dirty="0" smtClean="0"/>
              <a:t>E.g.   temperature, year</a:t>
            </a:r>
            <a:endParaRPr lang="en-CA" sz="20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000">
                <a:solidFill>
                  <a:schemeClr val="tx1"/>
                </a:solidFill>
                <a:latin typeface="Arial" charset="0"/>
              </a:defRPr>
            </a:lvl1pPr>
            <a:lvl2pPr marL="742950" indent="-285750" eaLnBrk="0" hangingPunct="0">
              <a:defRPr sz="4000">
                <a:solidFill>
                  <a:schemeClr val="tx1"/>
                </a:solidFill>
                <a:latin typeface="Arial" charset="0"/>
              </a:defRPr>
            </a:lvl2pPr>
            <a:lvl3pPr marL="1143000" indent="-228600" eaLnBrk="0" hangingPunct="0">
              <a:defRPr sz="4000">
                <a:solidFill>
                  <a:schemeClr val="tx1"/>
                </a:solidFill>
                <a:latin typeface="Arial" charset="0"/>
              </a:defRPr>
            </a:lvl3pPr>
            <a:lvl4pPr marL="1600200" indent="-228600" eaLnBrk="0" hangingPunct="0">
              <a:defRPr sz="4000">
                <a:solidFill>
                  <a:schemeClr val="tx1"/>
                </a:solidFill>
                <a:latin typeface="Arial" charset="0"/>
              </a:defRPr>
            </a:lvl4pPr>
            <a:lvl5pPr marL="2057400" indent="-228600" eaLnBrk="0" hangingPunct="0">
              <a:defRPr sz="4000">
                <a:solidFill>
                  <a:schemeClr val="tx1"/>
                </a:solidFill>
                <a:latin typeface="Arial" charset="0"/>
              </a:defRPr>
            </a:lvl5pPr>
            <a:lvl6pPr marL="2514600" indent="-228600" eaLnBrk="0" fontAlgn="base" hangingPunct="0">
              <a:spcBef>
                <a:spcPct val="0"/>
              </a:spcBef>
              <a:spcAft>
                <a:spcPct val="0"/>
              </a:spcAft>
              <a:defRPr sz="4000">
                <a:solidFill>
                  <a:schemeClr val="tx1"/>
                </a:solidFill>
                <a:latin typeface="Arial" charset="0"/>
              </a:defRPr>
            </a:lvl6pPr>
            <a:lvl7pPr marL="2971800" indent="-228600" eaLnBrk="0" fontAlgn="base" hangingPunct="0">
              <a:spcBef>
                <a:spcPct val="0"/>
              </a:spcBef>
              <a:spcAft>
                <a:spcPct val="0"/>
              </a:spcAft>
              <a:defRPr sz="4000">
                <a:solidFill>
                  <a:schemeClr val="tx1"/>
                </a:solidFill>
                <a:latin typeface="Arial" charset="0"/>
              </a:defRPr>
            </a:lvl7pPr>
            <a:lvl8pPr marL="3429000" indent="-228600" eaLnBrk="0" fontAlgn="base" hangingPunct="0">
              <a:spcBef>
                <a:spcPct val="0"/>
              </a:spcBef>
              <a:spcAft>
                <a:spcPct val="0"/>
              </a:spcAft>
              <a:defRPr sz="4000">
                <a:solidFill>
                  <a:schemeClr val="tx1"/>
                </a:solidFill>
                <a:latin typeface="Arial" charset="0"/>
              </a:defRPr>
            </a:lvl8pPr>
            <a:lvl9pPr marL="3886200" indent="-228600" eaLnBrk="0" fontAlgn="base" hangingPunct="0">
              <a:spcBef>
                <a:spcPct val="0"/>
              </a:spcBef>
              <a:spcAft>
                <a:spcPct val="0"/>
              </a:spcAft>
              <a:defRPr sz="4000">
                <a:solidFill>
                  <a:schemeClr val="tx1"/>
                </a:solidFill>
                <a:latin typeface="Arial" charset="0"/>
              </a:defRPr>
            </a:lvl9pPr>
          </a:lstStyle>
          <a:p>
            <a:pPr eaLnBrk="1" hangingPunct="1"/>
            <a:fld id="{86B48229-C9F0-4450-8B9A-A8F8CB2FC684}" type="slidenum">
              <a:rPr lang="en-CA" sz="1400" smtClean="0"/>
              <a:pPr eaLnBrk="1" hangingPunct="1"/>
              <a:t>31</a:t>
            </a:fld>
            <a:endParaRPr lang="en-CA" sz="1400" smtClean="0"/>
          </a:p>
        </p:txBody>
      </p:sp>
      <p:sp>
        <p:nvSpPr>
          <p:cNvPr id="33795" name="Rectangle 2"/>
          <p:cNvSpPr>
            <a:spLocks noGrp="1" noChangeArrowheads="1"/>
          </p:cNvSpPr>
          <p:nvPr>
            <p:ph type="title"/>
          </p:nvPr>
        </p:nvSpPr>
        <p:spPr/>
        <p:txBody>
          <a:bodyPr/>
          <a:lstStyle/>
          <a:p>
            <a:pPr eaLnBrk="1" hangingPunct="1"/>
            <a:r>
              <a:rPr lang="en-US" smtClean="0"/>
              <a:t>Ratio data</a:t>
            </a:r>
            <a:endParaRPr lang="en-CA" smtClean="0"/>
          </a:p>
        </p:txBody>
      </p:sp>
      <p:sp>
        <p:nvSpPr>
          <p:cNvPr id="33796" name="Rectangle 3"/>
          <p:cNvSpPr>
            <a:spLocks noGrp="1" noChangeArrowheads="1"/>
          </p:cNvSpPr>
          <p:nvPr>
            <p:ph type="body" idx="1"/>
          </p:nvPr>
        </p:nvSpPr>
        <p:spPr/>
        <p:txBody>
          <a:bodyPr/>
          <a:lstStyle/>
          <a:p>
            <a:pPr eaLnBrk="1" hangingPunct="1">
              <a:buFontTx/>
              <a:buChar char="•"/>
            </a:pPr>
            <a:r>
              <a:rPr lang="en-US" sz="2000" dirty="0" smtClean="0"/>
              <a:t>Data with all the characteristics of interval data but also a true zero point at which zero means ‘none’ </a:t>
            </a:r>
          </a:p>
          <a:p>
            <a:pPr eaLnBrk="1" hangingPunct="1">
              <a:buFontTx/>
              <a:buChar char="•"/>
            </a:pPr>
            <a:r>
              <a:rPr lang="en-US" sz="2000" dirty="0" smtClean="0"/>
              <a:t>The value of the data is the important part and the ratio of two such values has meaning</a:t>
            </a:r>
          </a:p>
          <a:p>
            <a:pPr eaLnBrk="1" hangingPunct="1">
              <a:buFontTx/>
              <a:buChar char="•"/>
            </a:pPr>
            <a:r>
              <a:rPr lang="en-US" sz="2000" dirty="0" smtClean="0"/>
              <a:t>Highest level of data </a:t>
            </a:r>
            <a:r>
              <a:rPr lang="en-US" sz="2000" u="sng" dirty="0" smtClean="0"/>
              <a:t>measurement</a:t>
            </a:r>
          </a:p>
          <a:p>
            <a:pPr eaLnBrk="1" hangingPunct="1">
              <a:buFontTx/>
              <a:buChar char="•"/>
            </a:pPr>
            <a:r>
              <a:rPr lang="en-US" sz="2000" dirty="0"/>
              <a:t>Quantitative</a:t>
            </a:r>
            <a:endParaRPr lang="en-US" sz="2000" u="sng" dirty="0" smtClean="0"/>
          </a:p>
          <a:p>
            <a:pPr lvl="1" eaLnBrk="1" hangingPunct="1">
              <a:buFontTx/>
              <a:buChar char="•"/>
            </a:pPr>
            <a:endParaRPr lang="en-US" sz="2000" dirty="0" smtClean="0"/>
          </a:p>
          <a:p>
            <a:pPr lvl="1" eaLnBrk="1" hangingPunct="1">
              <a:buFontTx/>
              <a:buNone/>
            </a:pPr>
            <a:r>
              <a:rPr lang="en-US" sz="2000" dirty="0" smtClean="0"/>
              <a:t>E.g. actual income </a:t>
            </a:r>
            <a:r>
              <a:rPr lang="en-US" sz="2000" u="sng" dirty="0" smtClean="0"/>
              <a:t>levels</a:t>
            </a:r>
            <a:r>
              <a:rPr lang="en-US" sz="2000" dirty="0" smtClean="0"/>
              <a:t>, age, mileage</a:t>
            </a:r>
            <a:endParaRPr lang="en-CA" sz="20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Default Design">
  <a:themeElements>
    <a:clrScheme name="1_Default Design 14">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FF0000"/>
      </a:hlink>
      <a:folHlink>
        <a:srgbClr val="3333FF"/>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efault Design 1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FF0000"/>
        </a:hlink>
        <a:folHlink>
          <a:srgbClr val="AF67FF"/>
        </a:folHlink>
      </a:clrScheme>
      <a:clrMap bg1="lt1" tx1="dk1" bg2="lt2" tx2="dk2" accent1="accent1" accent2="accent2" accent3="accent3" accent4="accent4" accent5="accent5" accent6="accent6" hlink="hlink" folHlink="folHlink"/>
    </a:extraClrScheme>
    <a:extraClrScheme>
      <a:clrScheme name="1_Default Design 14">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FF0000"/>
        </a:hlink>
        <a:folHlink>
          <a:srgbClr val="3333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863</TotalTime>
  <Words>1194</Words>
  <Application>Microsoft Office PowerPoint</Application>
  <PresentationFormat>On-screen Show (4:3)</PresentationFormat>
  <Paragraphs>361</Paragraphs>
  <Slides>31</Slides>
  <Notes>28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Tahoma</vt:lpstr>
      <vt:lpstr>Times New Roman</vt:lpstr>
      <vt:lpstr>1_Default Design</vt:lpstr>
      <vt:lpstr>Course Outline</vt:lpstr>
      <vt:lpstr>Overview</vt:lpstr>
      <vt:lpstr>Tools of Statistics</vt:lpstr>
      <vt:lpstr>Uses of Statistics</vt:lpstr>
      <vt:lpstr>Descriptive Statistics</vt:lpstr>
      <vt:lpstr>Topic 1  The Data</vt:lpstr>
      <vt:lpstr>Data Sources</vt:lpstr>
      <vt:lpstr>Bias in data collection </vt:lpstr>
      <vt:lpstr>Experiments</vt:lpstr>
      <vt:lpstr>Telephone Surveys</vt:lpstr>
      <vt:lpstr>Written Questionnaires</vt:lpstr>
      <vt:lpstr>Direct Observation &amp; Personal Interview</vt:lpstr>
      <vt:lpstr>Important Definitions</vt:lpstr>
      <vt:lpstr>Sample versus Census? Situations Where A Sample May Be Preferred: </vt:lpstr>
      <vt:lpstr>Sample versus Census?  Situations Where A Census May Be Preferred</vt:lpstr>
      <vt:lpstr>Important Conventions</vt:lpstr>
      <vt:lpstr>Sampling methods </vt:lpstr>
      <vt:lpstr>Simple Random Sampling </vt:lpstr>
      <vt:lpstr>Systematic Random Sampling</vt:lpstr>
      <vt:lpstr>Stratified Random Sampling</vt:lpstr>
      <vt:lpstr>Cluster Sampling</vt:lpstr>
      <vt:lpstr>Describing Data</vt:lpstr>
      <vt:lpstr>Data Types</vt:lpstr>
      <vt:lpstr>Data Types</vt:lpstr>
      <vt:lpstr> Discrete versus Continuous: Rounding</vt:lpstr>
      <vt:lpstr>Data Timing</vt:lpstr>
      <vt:lpstr>Data levels</vt:lpstr>
      <vt:lpstr>Nominal data</vt:lpstr>
      <vt:lpstr>Ordinal or rank data</vt:lpstr>
      <vt:lpstr>Interval data</vt:lpstr>
      <vt:lpstr>Ratio data</vt:lpstr>
    </vt:vector>
  </TitlesOfParts>
  <Company>VJR &amp; Associates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Tools</dc:title>
  <dc:creator>Valerie Rochester</dc:creator>
  <cp:lastModifiedBy>Fahd Alhattab</cp:lastModifiedBy>
  <cp:revision>48</cp:revision>
  <dcterms:created xsi:type="dcterms:W3CDTF">2004-09-02T19:49:34Z</dcterms:created>
  <dcterms:modified xsi:type="dcterms:W3CDTF">2013-09-10T14:35:03Z</dcterms:modified>
</cp:coreProperties>
</file>