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3" d="100"/>
          <a:sy n="63" d="100"/>
        </p:scale>
        <p:origin x="-246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notesMaster" Target="notesMasters/notesMaster1.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BD9F11-39B2-3845-8CCD-A0295333CAAB}" type="datetimeFigureOut">
              <a:rPr lang="en-US" smtClean="0"/>
              <a:t>2013-12-18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CFD4AD-D1A4-9A4F-ABED-B6C2C75BE759}" type="slidenum">
              <a:rPr lang="en-US" smtClean="0"/>
              <a:t>‹#›</a:t>
            </a:fld>
            <a:endParaRPr lang="en-US" dirty="0"/>
          </a:p>
        </p:txBody>
      </p:sp>
    </p:spTree>
    <p:extLst>
      <p:ext uri="{BB962C8B-B14F-4D97-AF65-F5344CB8AC3E}">
        <p14:creationId xmlns:p14="http://schemas.microsoft.com/office/powerpoint/2010/main" val="9698555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aspect of this topic we would be discussing the following aspects</a:t>
            </a:r>
          </a:p>
          <a:p>
            <a:pPr marL="171450" indent="-171450">
              <a:buFontTx/>
              <a:buChar char="-"/>
            </a:pPr>
            <a:r>
              <a:rPr lang="en-US" baseline="0" dirty="0" smtClean="0"/>
              <a:t>The true meaning of Mediation</a:t>
            </a:r>
          </a:p>
          <a:p>
            <a:pPr marL="171450" indent="-171450">
              <a:buFontTx/>
              <a:buChar char="-"/>
            </a:pPr>
            <a:r>
              <a:rPr lang="en-US" baseline="0" dirty="0" smtClean="0"/>
              <a:t>Duties of Lawyers in the mediation process</a:t>
            </a:r>
          </a:p>
          <a:p>
            <a:pPr marL="171450" indent="-171450">
              <a:buFontTx/>
              <a:buChar char="-"/>
            </a:pPr>
            <a:r>
              <a:rPr lang="en-US" baseline="0" dirty="0" smtClean="0"/>
              <a:t> The concept of mandatory mediation</a:t>
            </a:r>
          </a:p>
          <a:p>
            <a:pPr marL="171450" indent="-171450">
              <a:buFontTx/>
              <a:buChar char="-"/>
            </a:pPr>
            <a:r>
              <a:rPr lang="en-US" baseline="0" dirty="0" smtClean="0"/>
              <a:t>The D.T.C courts and its benefits</a:t>
            </a:r>
          </a:p>
          <a:p>
            <a:pPr marL="171450" indent="-171450">
              <a:buFontTx/>
              <a:buChar char="-"/>
            </a:pPr>
            <a:r>
              <a:rPr lang="en-US" baseline="0" dirty="0" smtClean="0"/>
              <a:t> Collaborative Law.</a:t>
            </a:r>
          </a:p>
          <a:p>
            <a:pPr marL="171450" indent="-171450">
              <a:buFontTx/>
              <a:buChar char="-"/>
            </a:pPr>
            <a:endParaRPr lang="en-US" baseline="0" dirty="0" smtClean="0"/>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C2CFD4AD-D1A4-9A4F-ABED-B6C2C75BE759}" type="slidenum">
              <a:rPr lang="en-US" smtClean="0"/>
              <a:t>1</a:t>
            </a:fld>
            <a:endParaRPr lang="en-US" dirty="0"/>
          </a:p>
        </p:txBody>
      </p:sp>
    </p:spTree>
    <p:extLst>
      <p:ext uri="{BB962C8B-B14F-4D97-AF65-F5344CB8AC3E}">
        <p14:creationId xmlns:p14="http://schemas.microsoft.com/office/powerpoint/2010/main" val="146977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program aimed</a:t>
            </a:r>
            <a:r>
              <a:rPr lang="en-US" baseline="0" dirty="0" smtClean="0"/>
              <a:t> at settling  various individual disputes via the use of mediation. The program  is a rather  complex one as its origins can be traced as far back as 1994 in the form of the pilot project in Regina and Swift Current Saskatchewan  mediation program and has since been expanded  to the Saskatoon  Prince Albert and  is used in the resolution of nearly 80 percent of non family civil cases in the Queens Bench.</a:t>
            </a:r>
          </a:p>
          <a:p>
            <a:r>
              <a:rPr lang="en-US" baseline="0" dirty="0" smtClean="0"/>
              <a:t>Cases are solved through a mediation session that all parties must attend immediately the set to be resolved cases arrive the Queens  Bench</a:t>
            </a:r>
          </a:p>
          <a:p>
            <a:r>
              <a:rPr lang="en-US" baseline="0" dirty="0" smtClean="0"/>
              <a:t>Although  Lawyers were  not in agreement with the said mandatory mediation process , but in time they began to see the real importance of mediation.</a:t>
            </a:r>
          </a:p>
          <a:p>
            <a:r>
              <a:rPr lang="en-US" baseline="0" dirty="0" smtClean="0"/>
              <a:t>The basic characteristics of this program is that it brings both lawyers and parties together.</a:t>
            </a:r>
          </a:p>
          <a:p>
            <a:r>
              <a:rPr lang="en-US" baseline="0" dirty="0" smtClean="0"/>
              <a:t>It allows for proper alignment of  goals</a:t>
            </a:r>
          </a:p>
          <a:p>
            <a:r>
              <a:rPr lang="en-US" baseline="0" dirty="0" smtClean="0"/>
              <a:t> It allows for an extended legitimacy.</a:t>
            </a:r>
            <a:endParaRPr lang="en-US" dirty="0"/>
          </a:p>
        </p:txBody>
      </p:sp>
      <p:sp>
        <p:nvSpPr>
          <p:cNvPr id="4" name="Slide Number Placeholder 3"/>
          <p:cNvSpPr>
            <a:spLocks noGrp="1"/>
          </p:cNvSpPr>
          <p:nvPr>
            <p:ph type="sldNum" sz="quarter" idx="10"/>
          </p:nvPr>
        </p:nvSpPr>
        <p:spPr/>
        <p:txBody>
          <a:bodyPr/>
          <a:lstStyle/>
          <a:p>
            <a:fld id="{C2CFD4AD-D1A4-9A4F-ABED-B6C2C75BE759}" type="slidenum">
              <a:rPr lang="en-US" smtClean="0"/>
              <a:t>4</a:t>
            </a:fld>
            <a:endParaRPr lang="en-US" dirty="0"/>
          </a:p>
        </p:txBody>
      </p:sp>
    </p:spTree>
    <p:extLst>
      <p:ext uri="{BB962C8B-B14F-4D97-AF65-F5344CB8AC3E}">
        <p14:creationId xmlns:p14="http://schemas.microsoft.com/office/powerpoint/2010/main" val="1241133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Drug treatment courts though have the same kinds of objectives but their methods of establishing their sanctions are  quite different</a:t>
            </a:r>
          </a:p>
          <a:p>
            <a:r>
              <a:rPr lang="en-US" dirty="0" smtClean="0"/>
              <a:t>In </a:t>
            </a:r>
            <a:r>
              <a:rPr lang="en-US" baseline="0" dirty="0" smtClean="0"/>
              <a:t> Vancouver there are high rates of drug use leading up to high level of sanctioning by the drug treatment courts in that area.  The courts are usually gender segregated and the options for bail includes testing in six months negative of  three mandatory substances.</a:t>
            </a:r>
          </a:p>
          <a:p>
            <a:r>
              <a:rPr lang="en-US" baseline="0" dirty="0" smtClean="0"/>
              <a:t>The Courts make use of therapeutic  and legal knowledge in ensuring  a smooth sail in the courts.</a:t>
            </a:r>
          </a:p>
          <a:p>
            <a:r>
              <a:rPr lang="en-US" baseline="0" dirty="0" smtClean="0"/>
              <a:t>Although Toronto does not incure high rates of drug use, but the sanctions for drug use is really high as individuals are placed on community service opreations.</a:t>
            </a:r>
            <a:endParaRPr lang="en-US" dirty="0"/>
          </a:p>
        </p:txBody>
      </p:sp>
      <p:sp>
        <p:nvSpPr>
          <p:cNvPr id="4" name="Slide Number Placeholder 3"/>
          <p:cNvSpPr>
            <a:spLocks noGrp="1"/>
          </p:cNvSpPr>
          <p:nvPr>
            <p:ph type="sldNum" sz="quarter" idx="10"/>
          </p:nvPr>
        </p:nvSpPr>
        <p:spPr/>
        <p:txBody>
          <a:bodyPr/>
          <a:lstStyle/>
          <a:p>
            <a:fld id="{C2CFD4AD-D1A4-9A4F-ABED-B6C2C75BE759}" type="slidenum">
              <a:rPr lang="en-US" smtClean="0"/>
              <a:t>5</a:t>
            </a:fld>
            <a:endParaRPr lang="en-US" dirty="0"/>
          </a:p>
        </p:txBody>
      </p:sp>
    </p:spTree>
    <p:extLst>
      <p:ext uri="{BB962C8B-B14F-4D97-AF65-F5344CB8AC3E}">
        <p14:creationId xmlns:p14="http://schemas.microsoft.com/office/powerpoint/2010/main" val="3895767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CA"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0A98AF03-7270-45C2-A683-C5E353EF01A5}" type="datetime4">
              <a:rPr lang="en-US" smtClean="0"/>
              <a:pPr/>
              <a:t>December 18, 2013</a:t>
            </a:fld>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8B37D5FE-740C-46F5-801A-FA5477D9711F}" type="slidenum">
              <a:rPr lang="en-US" smtClean="0"/>
              <a:pPr/>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05A93482-8E69-40F7-BCAD-5662A6CADB27}" type="datetime4">
              <a:rPr lang="en-US" smtClean="0"/>
              <a:pPr/>
              <a:t>December 18, 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CA"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FBB7EAE1-CAAC-4AEF-919E-158692B1E55E}" type="datetime4">
              <a:rPr lang="en-US" smtClean="0"/>
              <a:pPr/>
              <a:t>December 18, 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5" name="Date Placeholder 4"/>
          <p:cNvSpPr>
            <a:spLocks noGrp="1"/>
          </p:cNvSpPr>
          <p:nvPr>
            <p:ph type="dt" sz="half" idx="10"/>
          </p:nvPr>
        </p:nvSpPr>
        <p:spPr/>
        <p:txBody>
          <a:bodyPr/>
          <a:lstStyle/>
          <a:p>
            <a:fld id="{9525A706-D8F2-4D1A-855A-CADC92600C26}" type="datetime4">
              <a:rPr lang="en-US" smtClean="0"/>
              <a:pPr/>
              <a:t>December 18, 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
        <p:nvSpPr>
          <p:cNvPr id="9" name="Content Placeholder 8"/>
          <p:cNvSpPr>
            <a:spLocks noGrp="1"/>
          </p:cNvSpPr>
          <p:nvPr>
            <p:ph sz="quarter" idx="13"/>
          </p:nvPr>
        </p:nvSpPr>
        <p:spPr>
          <a:xfrm>
            <a:off x="1042416" y="2313432"/>
            <a:ext cx="3419856" cy="3493008"/>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December 18, 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E3127EC2-47FB-48A1-8644-C8A81DDAA119}" type="datetime4">
              <a:rPr lang="en-US" smtClean="0"/>
              <a:pPr/>
              <a:t>December 18, 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December 18, 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3FC49BF1-FCD3-4395-8FF6-0047AF66228E}" type="datetime4">
              <a:rPr lang="en-US" smtClean="0"/>
              <a:pPr/>
              <a:t>December 18, 2013</a:t>
            </a:fld>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CA"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CA"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dirty="0" smtClean="0"/>
              <a:t>Drag picture to placeholder or click icon to add</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A861222-2C8B-4501-BE87-6797EC025925}" type="datetime4">
              <a:rPr lang="en-US" smtClean="0"/>
              <a:pPr/>
              <a:t>December 18, 2013</a:t>
            </a:fld>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December 18, 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CA"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B5C8118-FB93-4E87-B380-0175F2FE2167}" type="datetime4">
              <a:rPr lang="en-US" smtClean="0"/>
              <a:pPr/>
              <a:t>December 18, 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6C01193-8287-4834-A286-6B880643E934}" type="datetime4">
              <a:rPr lang="en-US" smtClean="0"/>
              <a:pPr/>
              <a:t>December 18, 2013</a:t>
            </a:fld>
            <a:endParaRPr lang="en-U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8B37D5FE-740C-46F5-801A-FA5477D9711F}"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The Mediator and the Judge.</a:t>
            </a:r>
            <a:endParaRPr lang="en-US" dirty="0"/>
          </a:p>
        </p:txBody>
      </p:sp>
      <p:sp>
        <p:nvSpPr>
          <p:cNvPr id="3" name="Subtitle 2"/>
          <p:cNvSpPr>
            <a:spLocks noGrp="1"/>
          </p:cNvSpPr>
          <p:nvPr>
            <p:ph type="subTitle" idx="1"/>
          </p:nvPr>
        </p:nvSpPr>
        <p:spPr/>
        <p:txBody>
          <a:bodyPr/>
          <a:lstStyle/>
          <a:p>
            <a:r>
              <a:rPr lang="en-US" dirty="0" smtClean="0"/>
              <a:t>The process of Adjudication</a:t>
            </a:r>
            <a:endParaRPr lang="en-US" dirty="0"/>
          </a:p>
        </p:txBody>
      </p:sp>
    </p:spTree>
    <p:extLst>
      <p:ext uri="{BB962C8B-B14F-4D97-AF65-F5344CB8AC3E}">
        <p14:creationId xmlns:p14="http://schemas.microsoft.com/office/powerpoint/2010/main" val="43795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Mediation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What is mediation?</a:t>
            </a:r>
          </a:p>
          <a:p>
            <a:pPr algn="ctr"/>
            <a:r>
              <a:rPr lang="en-US" dirty="0" smtClean="0"/>
              <a:t>Mediation refers to a process where two parties  come together to find a resolution to their problems via the use of comprise.</a:t>
            </a:r>
          </a:p>
          <a:p>
            <a:pPr algn="ctr"/>
            <a:r>
              <a:rPr lang="en-US" dirty="0" smtClean="0"/>
              <a:t>The system of mediation  is most rather effective when both parties decide to settle compromise amicably</a:t>
            </a:r>
          </a:p>
          <a:p>
            <a:pPr algn="ctr"/>
            <a:r>
              <a:rPr lang="en-US" dirty="0" smtClean="0"/>
              <a:t>In most cases may be accomplished through the use of sanctions in cases where the other party might be hesitant  to the system .</a:t>
            </a:r>
          </a:p>
          <a:p>
            <a:pPr algn="ctr"/>
            <a:endParaRPr lang="en-US" dirty="0" smtClean="0"/>
          </a:p>
          <a:p>
            <a:pPr algn="r"/>
            <a:r>
              <a:rPr lang="en-US" dirty="0"/>
              <a:t> </a:t>
            </a:r>
          </a:p>
        </p:txBody>
      </p:sp>
    </p:spTree>
    <p:extLst>
      <p:ext uri="{BB962C8B-B14F-4D97-AF65-F5344CB8AC3E}">
        <p14:creationId xmlns:p14="http://schemas.microsoft.com/office/powerpoint/2010/main" val="3514256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Differences between mediators and judges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Mediators and Judges do play a very crucial role in the aspects of dispute resolution.</a:t>
            </a:r>
          </a:p>
          <a:p>
            <a:r>
              <a:rPr lang="en-US" dirty="0" smtClean="0"/>
              <a:t>As crucial as they may seem they ultimately play very distinct diverse roles</a:t>
            </a:r>
          </a:p>
          <a:p>
            <a:r>
              <a:rPr lang="en-US" dirty="0" smtClean="0"/>
              <a:t>In the mediation process the basis is to ensure peaceful resolution of disputes without the use of norms</a:t>
            </a:r>
          </a:p>
          <a:p>
            <a:r>
              <a:rPr lang="en-US" dirty="0" smtClean="0"/>
              <a:t> Judges on the other hand make use of norms and instead of looking towards solutions that might be beneficial to both parties, they tend to stick to the principle of right or wrong. Hence, judges resolve cases on bases of right or wrong. </a:t>
            </a:r>
            <a:endParaRPr lang="en-US" dirty="0"/>
          </a:p>
        </p:txBody>
      </p:sp>
    </p:spTree>
    <p:extLst>
      <p:ext uri="{BB962C8B-B14F-4D97-AF65-F5344CB8AC3E}">
        <p14:creationId xmlns:p14="http://schemas.microsoft.com/office/powerpoint/2010/main" val="977830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Mandatory civil mediation in Saskatchewan</a:t>
            </a:r>
            <a:endParaRPr lang="en-US" dirty="0"/>
          </a:p>
        </p:txBody>
      </p:sp>
      <p:sp>
        <p:nvSpPr>
          <p:cNvPr id="3" name="Content Placeholder 2"/>
          <p:cNvSpPr>
            <a:spLocks noGrp="1"/>
          </p:cNvSpPr>
          <p:nvPr>
            <p:ph idx="1"/>
          </p:nvPr>
        </p:nvSpPr>
        <p:spPr/>
        <p:txBody>
          <a:bodyPr/>
          <a:lstStyle/>
          <a:p>
            <a:r>
              <a:rPr lang="en-US" dirty="0" smtClean="0"/>
              <a:t>The mandatory civil  mediation  of Saskatchewan is a dispute resolution process which involves the mandatory use of mediation to settle disputes.</a:t>
            </a:r>
          </a:p>
          <a:p>
            <a:r>
              <a:rPr lang="en-US" dirty="0" smtClean="0"/>
              <a:t>In this slide we look through the ups and downs of the program and the later benefits of this program.</a:t>
            </a:r>
            <a:endParaRPr lang="en-US" dirty="0"/>
          </a:p>
        </p:txBody>
      </p:sp>
    </p:spTree>
    <p:extLst>
      <p:ext uri="{BB962C8B-B14F-4D97-AF65-F5344CB8AC3E}">
        <p14:creationId xmlns:p14="http://schemas.microsoft.com/office/powerpoint/2010/main" val="2169562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Drug Treatment Courts In </a:t>
            </a:r>
            <a:r>
              <a:rPr lang="en-US" dirty="0" smtClean="0"/>
              <a:t>Canada ( Dawn Moore)</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Drug treatment court is an extension from the therapeutic jurisdiction.</a:t>
            </a:r>
          </a:p>
          <a:p>
            <a:r>
              <a:rPr lang="en-US" dirty="0" smtClean="0"/>
              <a:t>The Drug Treatment Courts initially set up to help individuals who  are involved in cases of drug addiction</a:t>
            </a:r>
          </a:p>
          <a:p>
            <a:r>
              <a:rPr lang="en-US" dirty="0" smtClean="0"/>
              <a:t>The drug treatment court initially set up in Miami in 1989</a:t>
            </a:r>
            <a:r>
              <a:rPr lang="en-US" dirty="0" smtClean="0"/>
              <a:t>. From which 600 more courts were formed in united states.</a:t>
            </a:r>
            <a:endParaRPr lang="en-US" dirty="0" smtClean="0"/>
          </a:p>
          <a:p>
            <a:r>
              <a:rPr lang="en-US" dirty="0" smtClean="0"/>
              <a:t>The Toronto Drug treatment </a:t>
            </a:r>
            <a:r>
              <a:rPr lang="en-US" dirty="0"/>
              <a:t> </a:t>
            </a:r>
            <a:r>
              <a:rPr lang="en-US" dirty="0" smtClean="0"/>
              <a:t>court founded in 1997 and the vancover  drug treatment court founded in the year 2001. </a:t>
            </a:r>
          </a:p>
          <a:p>
            <a:r>
              <a:rPr lang="en-US" dirty="0" smtClean="0"/>
              <a:t>The Edmonton  drug  treatment  court  founded in 2006. </a:t>
            </a:r>
            <a:endParaRPr lang="en-US" dirty="0"/>
          </a:p>
        </p:txBody>
      </p:sp>
    </p:spTree>
    <p:extLst>
      <p:ext uri="{BB962C8B-B14F-4D97-AF65-F5344CB8AC3E}">
        <p14:creationId xmlns:p14="http://schemas.microsoft.com/office/powerpoint/2010/main" val="3642978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Collaborative  Laws</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61775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Austin.thmx</Template>
  <TotalTime>370</TotalTime>
  <Words>637</Words>
  <Application>Microsoft Macintosh PowerPoint</Application>
  <PresentationFormat>On-screen Show (4:3)</PresentationFormat>
  <Paragraphs>43</Paragraphs>
  <Slides>6</Slides>
  <Notes>3</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Austin</vt:lpstr>
      <vt:lpstr>The Mediator and the Judge.</vt:lpstr>
      <vt:lpstr>Mediation</vt:lpstr>
      <vt:lpstr>Differences between mediators and judges</vt:lpstr>
      <vt:lpstr>The Mandatory civil mediation in Saskatchewan</vt:lpstr>
      <vt:lpstr>Drug Treatment Courts In Canada ( Dawn Moore) </vt:lpstr>
      <vt:lpstr>Collaborative  Laws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Mediator and the Judge.</dc:title>
  <dc:creator>Vivian Ezeh</dc:creator>
  <cp:lastModifiedBy>Vivian Ezeh</cp:lastModifiedBy>
  <cp:revision>17</cp:revision>
  <dcterms:created xsi:type="dcterms:W3CDTF">2013-12-18T04:58:35Z</dcterms:created>
  <dcterms:modified xsi:type="dcterms:W3CDTF">2013-12-18T20:20:35Z</dcterms:modified>
</cp:coreProperties>
</file>