
<file path=[Content_Types].xml><?xml version="1.0" encoding="utf-8"?>
<Types xmlns="http://schemas.openxmlformats.org/package/2006/content-types">
  <Default Extension="tmp" ContentType="image/png"/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tags/tag8.xml" ContentType="application/vnd.openxmlformats-officedocument.presentationml.tags+xml"/>
  <Override PartName="/ppt/notesSlides/notesSlide10.xml" ContentType="application/vnd.openxmlformats-officedocument.presentationml.notesSlide+xml"/>
  <Override PartName="/ppt/tags/tag9.xml" ContentType="application/vnd.openxmlformats-officedocument.presentationml.tags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tags/tag10.xml" ContentType="application/vnd.openxmlformats-officedocument.presentationml.tags+xml"/>
  <Override PartName="/ppt/notesSlides/notesSlide12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13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14.xml" ContentType="application/vnd.openxmlformats-officedocument.presentationml.notesSlide+xml"/>
  <Override PartName="/ppt/tags/tag15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  <p:sldMasterId id="2147483652" r:id="rId2"/>
    <p:sldMasterId id="2147483651" r:id="rId3"/>
    <p:sldMasterId id="2147483878" r:id="rId4"/>
  </p:sldMasterIdLst>
  <p:notesMasterIdLst>
    <p:notesMasterId r:id="rId37"/>
  </p:notesMasterIdLst>
  <p:sldIdLst>
    <p:sldId id="261" r:id="rId5"/>
    <p:sldId id="272" r:id="rId6"/>
    <p:sldId id="321" r:id="rId7"/>
    <p:sldId id="322" r:id="rId8"/>
    <p:sldId id="344" r:id="rId9"/>
    <p:sldId id="343" r:id="rId10"/>
    <p:sldId id="323" r:id="rId11"/>
    <p:sldId id="324" r:id="rId12"/>
    <p:sldId id="325" r:id="rId13"/>
    <p:sldId id="326" r:id="rId14"/>
    <p:sldId id="327" r:id="rId15"/>
    <p:sldId id="328" r:id="rId16"/>
    <p:sldId id="329" r:id="rId17"/>
    <p:sldId id="330" r:id="rId18"/>
    <p:sldId id="331" r:id="rId19"/>
    <p:sldId id="332" r:id="rId20"/>
    <p:sldId id="333" r:id="rId21"/>
    <p:sldId id="341" r:id="rId22"/>
    <p:sldId id="338" r:id="rId23"/>
    <p:sldId id="334" r:id="rId24"/>
    <p:sldId id="335" r:id="rId25"/>
    <p:sldId id="336" r:id="rId26"/>
    <p:sldId id="337" r:id="rId27"/>
    <p:sldId id="342" r:id="rId28"/>
    <p:sldId id="345" r:id="rId29"/>
    <p:sldId id="306" r:id="rId30"/>
    <p:sldId id="308" r:id="rId31"/>
    <p:sldId id="309" r:id="rId32"/>
    <p:sldId id="310" r:id="rId33"/>
    <p:sldId id="312" r:id="rId34"/>
    <p:sldId id="313" r:id="rId35"/>
    <p:sldId id="314" r:id="rId3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003366"/>
    <a:srgbClr val="FFCC00"/>
    <a:srgbClr val="800000"/>
    <a:srgbClr val="FF0000"/>
    <a:srgbClr val="E8F2FE"/>
    <a:srgbClr val="DBEAFD"/>
    <a:srgbClr val="C1DB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55" autoAdjust="0"/>
    <p:restoredTop sz="87744" autoAdjust="0"/>
  </p:normalViewPr>
  <p:slideViewPr>
    <p:cSldViewPr>
      <p:cViewPr>
        <p:scale>
          <a:sx n="63" d="100"/>
          <a:sy n="63" d="100"/>
        </p:scale>
        <p:origin x="-1632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80952380952381"/>
          <c:y val="7.4340527577937646E-2"/>
          <c:w val="0.58571428571428574"/>
          <c:h val="0.67386091127098324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Book value</c:v>
                </c:pt>
              </c:strCache>
            </c:strRef>
          </c:tx>
          <c:spPr>
            <a:ln w="15699">
              <a:solidFill>
                <a:srgbClr val="FF0000"/>
              </a:solidFill>
              <a:prstDash val="solid"/>
            </a:ln>
          </c:spPr>
          <c:marker>
            <c:symbol val="diamond"/>
            <c:size val="6"/>
            <c:spPr>
              <a:solidFill>
                <a:srgbClr val="FF0000"/>
              </a:solidFill>
              <a:ln>
                <a:solidFill>
                  <a:srgbClr val="FF0000"/>
                </a:solidFill>
                <a:prstDash val="solid"/>
              </a:ln>
            </c:spPr>
          </c:marker>
          <c:cat>
            <c:strRef>
              <c:f>Sheet1!$B$1:$H$1</c:f>
              <c:strCache>
                <c:ptCount val="5"/>
                <c:pt idx="0">
                  <c:v>Year 1</c:v>
                </c:pt>
                <c:pt idx="1">
                  <c:v>Year 2</c:v>
                </c:pt>
                <c:pt idx="2">
                  <c:v>Year 3</c:v>
                </c:pt>
                <c:pt idx="3">
                  <c:v>Year 4</c:v>
                </c:pt>
                <c:pt idx="4">
                  <c:v>Year 5</c:v>
                </c:pt>
              </c:strCache>
            </c:strRef>
          </c:cat>
          <c:val>
            <c:numRef>
              <c:f>Sheet1!$B$2:$H$2</c:f>
              <c:numCache>
                <c:formatCode>#,##0</c:formatCode>
                <c:ptCount val="7"/>
                <c:pt idx="0">
                  <c:v>1000</c:v>
                </c:pt>
                <c:pt idx="1">
                  <c:v>500</c:v>
                </c:pt>
                <c:pt idx="2">
                  <c:v>250</c:v>
                </c:pt>
                <c:pt idx="3">
                  <c:v>125</c:v>
                </c:pt>
                <c:pt idx="4" formatCode="General">
                  <c:v>25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5907200"/>
        <c:axId val="115913472"/>
      </c:lineChart>
      <c:catAx>
        <c:axId val="1159072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925">
            <a:solidFill>
              <a:schemeClr val="tx1"/>
            </a:solidFill>
            <a:prstDash val="solid"/>
          </a:ln>
        </c:spPr>
        <c:txPr>
          <a:bodyPr rot="-2700000" vert="horz"/>
          <a:lstStyle/>
          <a:p>
            <a:pPr>
              <a:defRPr sz="2225" b="1" i="0" u="none" strike="noStrike" baseline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defRPr>
            </a:pPr>
            <a:endParaRPr lang="en-US"/>
          </a:p>
        </c:txPr>
        <c:crossAx val="11591347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15913472"/>
        <c:scaling>
          <c:orientation val="minMax"/>
        </c:scaling>
        <c:delete val="0"/>
        <c:axPos val="l"/>
        <c:majorGridlines>
          <c:spPr>
            <a:ln w="3925">
              <a:solidFill>
                <a:schemeClr val="tx1"/>
              </a:solidFill>
              <a:prstDash val="solid"/>
            </a:ln>
          </c:spPr>
        </c:majorGridlines>
        <c:numFmt formatCode="#,##0" sourceLinked="1"/>
        <c:majorTickMark val="out"/>
        <c:minorTickMark val="none"/>
        <c:tickLblPos val="nextTo"/>
        <c:spPr>
          <a:ln w="392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225" b="1" i="0" u="none" strike="noStrike" baseline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defRPr>
            </a:pPr>
            <a:endParaRPr lang="en-US"/>
          </a:p>
        </c:txPr>
        <c:crossAx val="115907200"/>
        <c:crosses val="autoZero"/>
        <c:crossBetween val="between"/>
      </c:valAx>
      <c:spPr>
        <a:noFill/>
        <a:ln w="15699">
          <a:solidFill>
            <a:schemeClr val="tx1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73968253968253972"/>
          <c:y val="0.36930455635491605"/>
          <c:w val="0.25396825396825395"/>
          <c:h val="8.1534772182254203E-2"/>
        </c:manualLayout>
      </c:layout>
      <c:overlay val="0"/>
      <c:spPr>
        <a:noFill/>
        <a:ln w="3925">
          <a:solidFill>
            <a:schemeClr val="tx1"/>
          </a:solidFill>
          <a:prstDash val="solid"/>
        </a:ln>
      </c:spPr>
      <c:txPr>
        <a:bodyPr/>
        <a:lstStyle/>
        <a:p>
          <a:pPr>
            <a:defRPr sz="2046" b="1" i="0" u="none" strike="noStrike" baseline="0">
              <a:solidFill>
                <a:schemeClr val="tx1"/>
              </a:solidFill>
              <a:latin typeface="Times New Roman"/>
              <a:ea typeface="Times New Roman"/>
              <a:cs typeface="Times New Roman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225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fld id="{64EC0E4F-6851-449C-91EE-AC0212A4C381}" type="datetimeFigureOut">
              <a:rPr lang="en-US"/>
              <a:pPr>
                <a:defRPr/>
              </a:pPr>
              <a:t>10/9/2013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0" hangingPunct="0">
              <a:defRPr sz="12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fld id="{3EDEE49E-E66B-41CC-AE9D-DB4D868143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1484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6EF5CCDC-0D91-4C92-BA69-C8B39E5DCF92}" type="slidenum">
              <a:rPr lang="en-US" smtClean="0">
                <a:ea typeface="ＭＳ Ｐゴシック" pitchFamily="34" charset="-128"/>
              </a:rPr>
              <a:pPr>
                <a:defRPr/>
              </a:pPr>
              <a:t>1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845EAD1-4B4E-4019-AE90-A6DEAEEE938C}" type="slidenum">
              <a:rPr lang="en-US" smtClean="0">
                <a:ea typeface="ＭＳ Ｐゴシック" pitchFamily="34" charset="-128"/>
              </a:rPr>
              <a:pPr>
                <a:defRPr/>
              </a:pPr>
              <a:t>2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7699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9747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1795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43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5891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7939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2035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5107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7155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0227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2275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5347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7395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63785648-C334-45BD-97FF-126736569626}" type="slidenum">
              <a:rPr lang="en-US" smtClean="0">
                <a:ea typeface="ＭＳ Ｐゴシック" pitchFamily="34" charset="-128"/>
              </a:rPr>
              <a:pPr>
                <a:defRPr/>
              </a:pPr>
              <a:t>26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29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D4843EB-0994-46C7-A433-CF39BE7B76F7}" type="slidenum">
              <a:rPr lang="en-US" smtClean="0">
                <a:ea typeface="ＭＳ Ｐゴシック" pitchFamily="34" charset="-128"/>
              </a:rPr>
              <a:pPr>
                <a:defRPr/>
              </a:pPr>
              <a:t>27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9534A0C3-ECB7-4E8E-8F5F-0291707CA866}" type="slidenum">
              <a:rPr lang="en-US" smtClean="0">
                <a:ea typeface="ＭＳ Ｐゴシック" pitchFamily="34" charset="-128"/>
              </a:rPr>
              <a:pPr>
                <a:defRPr/>
              </a:pPr>
              <a:t>28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602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0EE367A-749E-46B1-8CC7-36C244C983DA}" type="slidenum">
              <a:rPr lang="en-US" smtClean="0">
                <a:ea typeface="ＭＳ Ｐゴシック" pitchFamily="34" charset="-128"/>
              </a:rPr>
              <a:pPr>
                <a:defRPr/>
              </a:pPr>
              <a:t>29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806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1A9A496D-A615-4B1C-91F5-76F0B702BDA6}" type="slidenum">
              <a:rPr lang="en-US" smtClean="0">
                <a:ea typeface="ＭＳ Ｐゴシック" pitchFamily="34" charset="-128"/>
              </a:rPr>
              <a:pPr>
                <a:defRPr/>
              </a:pPr>
              <a:t>30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909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9B9E789-3E4B-43E3-AAAE-A55671E1F124}" type="slidenum">
              <a:rPr lang="en-US" smtClean="0">
                <a:ea typeface="ＭＳ Ｐゴシック" pitchFamily="34" charset="-128"/>
              </a:rPr>
              <a:pPr>
                <a:defRPr/>
              </a:pPr>
              <a:t>31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901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91C7F25E-A69A-4AB0-A8C2-052209B31B6F}" type="slidenum">
              <a:rPr lang="en-US" smtClean="0">
                <a:ea typeface="ＭＳ Ｐゴシック" pitchFamily="34" charset="-128"/>
              </a:rPr>
              <a:pPr>
                <a:defRPr/>
              </a:pPr>
              <a:t>32</a:t>
            </a:fld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B243BC-4CE8-4EBD-80AC-7625AA3DA3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298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9BE954-5613-400C-BFB9-88E53FC3F0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108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C5FBEE-9693-4172-8632-8CF481805D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365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6018C7-B09F-405A-9D37-80C5FCBB99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011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A18CC0-8969-40B0-B0E5-16671B59F9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57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34D0D-1796-4C3C-974D-5292D7DA90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255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82F0F9-1CB8-486A-A52F-4756FC681C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533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BDF535-5323-4EE3-9998-77E5D2FD21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859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511ACD-0B7B-4BF0-B085-6672CA430A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747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311C62-0872-4D33-8824-60EE5583ED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255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EC962F-2C6B-49C2-A938-4EF9F63548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1626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B5DA5-C13E-4064-A2F3-2B787F2EC6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999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907883-326F-4025-8CA0-D6F124B1FC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2135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E67170-9AE7-4C86-9B94-2D36889278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4758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86CB3-D573-4339-9312-1E587C886B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2378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4BA0D-5CE5-4908-A27E-340107993F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0104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122A8A-FF20-4E9B-B21F-EDBEB307EE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8334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611525-10B1-4911-9A49-F9C993EF3E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8557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64EC9-99FE-4DE6-A94D-064458DE4E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378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6EE21-FB0A-4A17-B642-D4652DCAA6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9686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7D19FC-06CB-4BCD-843D-71D52D6450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8302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0CCEEA-A69F-4873-938B-8336B3764D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3293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AF3B3A-80F0-4CCB-B8E4-03909C366C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35049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E82743-2C77-4EAF-946F-EADC2CB505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33395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E9FDA8-E586-4124-A2F3-28266D9CBF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72707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71E104-F813-4521-9633-99511EABA4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3548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024585-DDF3-4C24-80DD-9D852DDF75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3143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886F85-6D79-43A6-B271-48DF608A40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56988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2A626D-AEFB-40B3-AAC1-385A786018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48712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51FFD-08D2-44BF-95FF-E313EF9DA2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02375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857EF1-38BE-46D3-B335-B2C9B65504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3658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376C9F-8DA6-4EF8-AB05-6B6E0C001A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767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D51E29-1269-40FD-BA42-3C4A73279B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5975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FD77F2DB-2804-49BB-832C-4F792F2101E2}" type="datetimeFigureOut">
              <a:rPr lang="en-US"/>
              <a:pPr/>
              <a:t>10/9/2013</a:t>
            </a:fld>
            <a:endParaRPr lang="en-US" altLang="en-US"/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15360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64CE96E-DEAF-4B06-9C5D-ADE64742AC18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53607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53608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BB1AF67-347F-45B9-94F0-D02112D7FDD2}" type="datetimeFigureOut">
              <a:rPr lang="en-US"/>
              <a:pPr/>
              <a:t>10/9/2013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3A6A35-3114-445A-AE3E-8D565AAE19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6567051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AB53928-645D-4031-A50D-41894A9900B3}" type="datetimeFigureOut">
              <a:rPr lang="en-US"/>
              <a:pPr/>
              <a:t>10/9/2013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EA37B1-9639-4A72-A0DA-4A24A7873EA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9300338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41CDC36-BF14-45FE-878D-2483916DFE1D}" type="datetimeFigureOut">
              <a:rPr lang="en-US"/>
              <a:pPr/>
              <a:t>10/9/2013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94DFBA-1DAC-4863-8AB1-CAC4761EFD8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989405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27CBCD-1BA3-44E1-A90E-1B44AE3826D9}" type="datetimeFigureOut">
              <a:rPr lang="en-US"/>
              <a:pPr/>
              <a:t>10/9/2013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362A0E-B049-4475-91D7-56F306CB427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694089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DAFE884-4F57-4EC5-9723-62FBC9E58FB5}" type="datetimeFigureOut">
              <a:rPr lang="en-US"/>
              <a:pPr/>
              <a:t>10/9/2013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B86CD9-C91E-47F9-B94B-77016665E59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0965951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84F557-DDA6-4785-B8BE-069724DC8503}" type="datetimeFigureOut">
              <a:rPr lang="en-US"/>
              <a:pPr/>
              <a:t>10/9/2013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A25574-5491-4211-A42D-0E835873FCB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1348586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A81E10-14F9-4E25-B74D-B3C51F1750F8}" type="datetimeFigureOut">
              <a:rPr lang="en-US"/>
              <a:pPr/>
              <a:t>10/9/2013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7F4ECF-1F2F-432C-B0AB-E3978DF3590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140657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0670264-017D-4F25-BC09-091C93992D24}" type="datetimeFigureOut">
              <a:rPr lang="en-US"/>
              <a:pPr/>
              <a:t>10/9/2013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FFA077-9C7B-4B3C-B7E8-57C6380520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461290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DDCF42A-BB04-48B6-8B50-0C495D27F037}" type="datetimeFigureOut">
              <a:rPr lang="en-US"/>
              <a:pPr/>
              <a:t>10/9/2013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CBB395-5906-44D0-89FF-D2059A3E787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6926087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48C441C-69AE-46EE-8E6F-644B39AA55BD}" type="datetimeFigureOut">
              <a:rPr lang="en-US"/>
              <a:pPr/>
              <a:t>10/9/2013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BA3B27-F4BE-4B53-9D87-2A947CD8F9C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735377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95B3692F-6E3C-484F-BC03-AA2F7DA96D3A}" type="datetimeFigureOut">
              <a:rPr lang="en-US"/>
              <a:pPr/>
              <a:t>10/9/2013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9CCF88B0-20A6-406F-9964-AE486B89020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7628554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61E7690B-CD67-4A18-ADB7-ED8F81D9F189}" type="datetimeFigureOut">
              <a:rPr lang="en-US"/>
              <a:pPr/>
              <a:t>10/9/2013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05371F1C-1C90-468D-8D8F-4F314AD7EA2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6906774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18ABF0F8-EE61-40FF-B67B-BB425C82992B}" type="datetimeFigureOut">
              <a:rPr lang="en-US"/>
              <a:pPr/>
              <a:t>10/9/2013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33B67009-BD1C-425F-8A3D-6A026DF3885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59102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WarrenSurveyPPT5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976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fld id="{47488DD4-C087-4A12-9849-475C6A834B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89" r:id="rId2"/>
    <p:sldLayoutId id="2147483888" r:id="rId3"/>
    <p:sldLayoutId id="2147483887" r:id="rId4"/>
    <p:sldLayoutId id="2147483886" r:id="rId5"/>
    <p:sldLayoutId id="2147483885" r:id="rId6"/>
    <p:sldLayoutId id="2147483884" r:id="rId7"/>
    <p:sldLayoutId id="2147483883" r:id="rId8"/>
    <p:sldLayoutId id="2147483882" r:id="rId9"/>
    <p:sldLayoutId id="2147483881" r:id="rId10"/>
    <p:sldLayoutId id="214748388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m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accent2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6699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WarrenSurveyPPT5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6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fld id="{C4A4AEDC-02A8-4D6F-8748-D4EAAAB801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0" r:id="rId2"/>
    <p:sldLayoutId id="2147483899" r:id="rId3"/>
    <p:sldLayoutId id="2147483898" r:id="rId4"/>
    <p:sldLayoutId id="2147483897" r:id="rId5"/>
    <p:sldLayoutId id="2147483896" r:id="rId6"/>
    <p:sldLayoutId id="2147483895" r:id="rId7"/>
    <p:sldLayoutId id="2147483894" r:id="rId8"/>
    <p:sldLayoutId id="2147483893" r:id="rId9"/>
    <p:sldLayoutId id="2147483892" r:id="rId10"/>
    <p:sldLayoutId id="214748389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WarrenSurveyPPT5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fld id="{D52467C7-EBA0-444A-922B-C3A03B9F0F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2" r:id="rId1"/>
    <p:sldLayoutId id="2147483911" r:id="rId2"/>
    <p:sldLayoutId id="2147483910" r:id="rId3"/>
    <p:sldLayoutId id="2147483909" r:id="rId4"/>
    <p:sldLayoutId id="2147483908" r:id="rId5"/>
    <p:sldLayoutId id="2147483907" r:id="rId6"/>
    <p:sldLayoutId id="2147483906" r:id="rId7"/>
    <p:sldLayoutId id="2147483905" r:id="rId8"/>
    <p:sldLayoutId id="2147483904" r:id="rId9"/>
    <p:sldLayoutId id="2147483903" r:id="rId10"/>
    <p:sldLayoutId id="214748390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525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j-lt"/>
              </a:defRPr>
            </a:lvl1pPr>
          </a:lstStyle>
          <a:p>
            <a:fld id="{F36C808C-7A45-4742-B091-DAB8A8F972A9}" type="datetimeFigureOut">
              <a:rPr lang="en-US"/>
              <a:pPr/>
              <a:t>10/9/2013</a:t>
            </a:fld>
            <a:endParaRPr lang="en-US" altLang="en-US"/>
          </a:p>
        </p:txBody>
      </p:sp>
      <p:sp>
        <p:nvSpPr>
          <p:cNvPr id="1525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endParaRPr lang="en-US" altLang="en-US"/>
          </a:p>
        </p:txBody>
      </p:sp>
      <p:sp>
        <p:nvSpPr>
          <p:cNvPr id="1525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j-lt"/>
              </a:defRPr>
            </a:lvl1pPr>
          </a:lstStyle>
          <a:p>
            <a:fld id="{2184ED4D-651F-4BF8-AEAD-D4B9098BE07F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52583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52584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913" r:id="rId2"/>
    <p:sldLayoutId id="2147483914" r:id="rId3"/>
    <p:sldLayoutId id="2147483915" r:id="rId4"/>
    <p:sldLayoutId id="2147483916" r:id="rId5"/>
    <p:sldLayoutId id="2147483917" r:id="rId6"/>
    <p:sldLayoutId id="2147483918" r:id="rId7"/>
    <p:sldLayoutId id="2147483919" r:id="rId8"/>
    <p:sldLayoutId id="2147483920" r:id="rId9"/>
    <p:sldLayoutId id="2147483921" r:id="rId10"/>
    <p:sldLayoutId id="2147483922" r:id="rId11"/>
    <p:sldLayoutId id="2147483923" r:id="rId12"/>
    <p:sldLayoutId id="2147483924" r:id="rId13"/>
    <p:sldLayoutId id="2147483925" r:id="rId14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5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2.xml"/><Relationship Id="rId4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3.xml"/><Relationship Id="rId4" Type="http://schemas.openxmlformats.org/officeDocument/2006/relationships/image" Target="../media/image11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45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5.xml"/><Relationship Id="rId1" Type="http://schemas.openxmlformats.org/officeDocument/2006/relationships/tags" Target="../tags/tag5.xml"/><Relationship Id="rId4" Type="http://schemas.openxmlformats.org/officeDocument/2006/relationships/image" Target="../media/image12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7.xml"/><Relationship Id="rId2" Type="http://schemas.openxmlformats.org/officeDocument/2006/relationships/tags" Target="../tags/tag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emf"/><Relationship Id="rId5" Type="http://schemas.openxmlformats.org/officeDocument/2006/relationships/oleObject" Target="../embeddings/oleObject1.bin"/><Relationship Id="rId4" Type="http://schemas.openxmlformats.org/officeDocument/2006/relationships/notesSlide" Target="../notesSlides/notesSlid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7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46.xml"/><Relationship Id="rId1" Type="http://schemas.openxmlformats.org/officeDocument/2006/relationships/tags" Target="../tags/tag9.xml"/><Relationship Id="rId4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10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12.xml"/><Relationship Id="rId4" Type="http://schemas.openxmlformats.org/officeDocument/2006/relationships/image" Target="../media/image17.w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9.xml"/><Relationship Id="rId1" Type="http://schemas.openxmlformats.org/officeDocument/2006/relationships/tags" Target="../tags/tag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47.xml"/><Relationship Id="rId1" Type="http://schemas.openxmlformats.org/officeDocument/2006/relationships/tags" Target="../tags/tag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3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4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Oval 6"/>
          <p:cNvSpPr>
            <a:spLocks noChangeArrowheads="1"/>
          </p:cNvSpPr>
          <p:nvPr/>
        </p:nvSpPr>
        <p:spPr bwMode="auto">
          <a:xfrm>
            <a:off x="685800" y="2743200"/>
            <a:ext cx="7467600" cy="1600200"/>
          </a:xfrm>
          <a:prstGeom prst="ellipse">
            <a:avLst/>
          </a:prstGeom>
          <a:solidFill>
            <a:schemeClr val="accent1">
              <a:alpha val="61176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2109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533400" y="1295400"/>
            <a:ext cx="7772400" cy="1470025"/>
          </a:xfrm>
        </p:spPr>
        <p:txBody>
          <a:bodyPr anchor="ctr"/>
          <a:lstStyle/>
          <a:p>
            <a:r>
              <a:rPr lang="en-US" sz="5000">
                <a:effectLst>
                  <a:outerShdw blurRad="38100" dist="38100" dir="2700000" algn="tl">
                    <a:srgbClr val="C0C0C0"/>
                  </a:outerShdw>
                </a:effectLst>
              </a:rPr>
              <a:t>Chapter 7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219200" y="3124200"/>
            <a:ext cx="64008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6796" dir="1593903" algn="ctr" rotWithShape="0">
                    <a:schemeClr val="tx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" pitchFamily="2" charset="2"/>
              <a:buNone/>
            </a:pPr>
            <a:r>
              <a:rPr lang="en-US" sz="3200"/>
              <a:t>Fixed Assets and Intangible Assets</a:t>
            </a:r>
          </a:p>
        </p:txBody>
      </p:sp>
      <p:pic>
        <p:nvPicPr>
          <p:cNvPr id="6150" name="Picture 6" descr="j028536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4267200"/>
            <a:ext cx="1474788" cy="1817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9" name="Rectangle 3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Learning Objectives</a:t>
            </a:r>
          </a:p>
        </p:txBody>
      </p:sp>
      <p:sp>
        <p:nvSpPr>
          <p:cNvPr id="254980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295400"/>
            <a:ext cx="8915400" cy="5334000"/>
          </a:xfrm>
        </p:spPr>
        <p:txBody>
          <a:bodyPr/>
          <a:lstStyle/>
          <a:p>
            <a:pPr marL="571500" indent="-571500">
              <a:lnSpc>
                <a:spcPct val="80000"/>
              </a:lnSpc>
              <a:spcBef>
                <a:spcPct val="0"/>
              </a:spcBef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800" dirty="0"/>
              <a:t>Define, classify, and account for the cost of fixed assets.</a:t>
            </a:r>
          </a:p>
          <a:p>
            <a:pPr marL="571500" indent="-571500">
              <a:lnSpc>
                <a:spcPct val="80000"/>
              </a:lnSpc>
              <a:spcBef>
                <a:spcPct val="0"/>
              </a:spcBef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800" dirty="0"/>
              <a:t>Compute depreciation using the straight-line and double-declining-balance methods.</a:t>
            </a:r>
          </a:p>
          <a:p>
            <a:pPr marL="571500" indent="-571500">
              <a:lnSpc>
                <a:spcPct val="80000"/>
              </a:lnSpc>
              <a:spcBef>
                <a:spcPct val="0"/>
              </a:spcBef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800" dirty="0"/>
              <a:t>Describe the accounting for the disposal of fixed assets.</a:t>
            </a:r>
          </a:p>
          <a:p>
            <a:pPr marL="571500" indent="-571500">
              <a:lnSpc>
                <a:spcPct val="80000"/>
              </a:lnSpc>
              <a:spcBef>
                <a:spcPct val="0"/>
              </a:spcBef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800" strike="sngStrike" dirty="0"/>
              <a:t>Describe the accounting for the depletion of natural resources</a:t>
            </a:r>
            <a:r>
              <a:rPr lang="en-US" sz="2800" dirty="0"/>
              <a:t>.</a:t>
            </a:r>
          </a:p>
          <a:p>
            <a:pPr marL="571500" indent="-571500">
              <a:lnSpc>
                <a:spcPct val="80000"/>
              </a:lnSpc>
              <a:spcBef>
                <a:spcPct val="0"/>
              </a:spcBef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800" dirty="0"/>
              <a:t>Describe the accounting for intangible assets.</a:t>
            </a:r>
          </a:p>
          <a:p>
            <a:pPr marL="571500" indent="-571500">
              <a:lnSpc>
                <a:spcPct val="80000"/>
              </a:lnSpc>
              <a:spcBef>
                <a:spcPct val="0"/>
              </a:spcBef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800" dirty="0"/>
              <a:t>Describe how depreciation expense is reported in an income statement, and prepare a balance sheet that includes fixed assets and intangible assets.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49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49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49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49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49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49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4980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Fixed </a:t>
            </a:r>
            <a:r>
              <a:rPr lang="en-US" dirty="0"/>
              <a:t>Assets</a:t>
            </a:r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/>
                </a:solidFill>
              </a:rPr>
              <a:t>Fixed Assets</a:t>
            </a:r>
            <a:r>
              <a:rPr lang="en-US" dirty="0" smtClean="0"/>
              <a:t> </a:t>
            </a:r>
            <a:r>
              <a:rPr lang="en-US" dirty="0"/>
              <a:t>- are </a:t>
            </a:r>
            <a:r>
              <a:rPr lang="en-US" dirty="0" smtClean="0"/>
              <a:t>long-term or relatively permanent assets owned by </a:t>
            </a:r>
            <a:r>
              <a:rPr lang="en-US" dirty="0"/>
              <a:t>a business and used it </a:t>
            </a:r>
            <a:r>
              <a:rPr lang="en-US" dirty="0" smtClean="0"/>
              <a:t>normal operations </a:t>
            </a:r>
            <a:r>
              <a:rPr lang="en-US" dirty="0"/>
              <a:t>over several </a:t>
            </a:r>
            <a:r>
              <a:rPr lang="en-US" dirty="0" smtClean="0"/>
              <a:t>years</a:t>
            </a:r>
          </a:p>
          <a:p>
            <a:endParaRPr lang="en-US" dirty="0"/>
          </a:p>
          <a:p>
            <a:pPr lvl="1"/>
            <a:r>
              <a:rPr lang="en-US" dirty="0" smtClean="0"/>
              <a:t>May also be referred to as:</a:t>
            </a:r>
          </a:p>
          <a:p>
            <a:pPr lvl="2"/>
            <a:r>
              <a:rPr lang="en-US" dirty="0" smtClean="0"/>
              <a:t>Property, Plant &amp; Equipment</a:t>
            </a:r>
          </a:p>
          <a:p>
            <a:pPr lvl="2"/>
            <a:r>
              <a:rPr lang="en-US" dirty="0" smtClean="0"/>
              <a:t>Capital Assets</a:t>
            </a:r>
          </a:p>
          <a:p>
            <a:pPr lvl="2"/>
            <a:r>
              <a:rPr lang="en-US" dirty="0" smtClean="0"/>
              <a:t>Long Term Assets</a:t>
            </a:r>
            <a:endParaRPr lang="en-US" dirty="0"/>
          </a:p>
        </p:txBody>
      </p:sp>
      <p:pic>
        <p:nvPicPr>
          <p:cNvPr id="155652" name="Picture 4" descr="j029298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3352800"/>
            <a:ext cx="1385888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7938" name="Picture 2" descr="C:\Users\Patti\AppData\Local\Microsoft\Windows\Temporary Internet Files\Content.IE5\0YF68U1X\MC9003119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360" y="5257800"/>
            <a:ext cx="1486840" cy="99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7939" name="Picture 3" descr="C:\Users\Patti\AppData\Local\Microsoft\Windows\Temporary Internet Files\Content.IE5\0YF68U1X\MM900365192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4876800"/>
            <a:ext cx="119062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84212"/>
          </a:xfrm>
        </p:spPr>
        <p:txBody>
          <a:bodyPr/>
          <a:lstStyle/>
          <a:p>
            <a:r>
              <a:rPr lang="en-US"/>
              <a:t>Recording Acquisition Cost</a:t>
            </a:r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19200"/>
            <a:ext cx="7924800" cy="2667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b="1" dirty="0">
                <a:solidFill>
                  <a:schemeClr val="tx2"/>
                </a:solidFill>
              </a:rPr>
              <a:t>Cost Principle</a:t>
            </a:r>
            <a:r>
              <a:rPr lang="en-US" sz="2800" dirty="0"/>
              <a:t> - All reasonable and necessary costs incurred in acquiring a long-term assets, placing it in its operational setting and preparing it for use </a:t>
            </a:r>
            <a:endParaRPr lang="en-US" sz="12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/>
              <a:t>Acquisition </a:t>
            </a:r>
            <a:r>
              <a:rPr lang="en-US" sz="2800" b="1" dirty="0" smtClean="0"/>
              <a:t>Cost can include :</a:t>
            </a:r>
            <a:endParaRPr lang="en-US" sz="2800" b="1" dirty="0"/>
          </a:p>
        </p:txBody>
      </p:sp>
      <p:graphicFrame>
        <p:nvGraphicFramePr>
          <p:cNvPr id="156676" name="Group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115399230"/>
              </p:ext>
            </p:extLst>
          </p:nvPr>
        </p:nvGraphicFramePr>
        <p:xfrm>
          <a:off x="381000" y="3429000"/>
          <a:ext cx="8458200" cy="2651760"/>
        </p:xfrm>
        <a:graphic>
          <a:graphicData uri="http://schemas.openxmlformats.org/drawingml/2006/table">
            <a:tbl>
              <a:tblPr/>
              <a:tblGrid>
                <a:gridCol w="4307417"/>
                <a:gridCol w="4150783"/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Purchase price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Non-refundable sales </a:t>
                      </a: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taxes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Transportation charges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Installation costs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5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Legal fees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(in the case of land)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Interest charges  - </a:t>
                      </a:r>
                      <a:r>
                        <a:rPr kumimoji="0" lang="en-US" sz="26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ONLY</a:t>
                      </a: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for money borrowed to finance construction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Land</a:t>
            </a:r>
          </a:p>
        </p:txBody>
      </p:sp>
      <p:sp>
        <p:nvSpPr>
          <p:cNvPr id="198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66800"/>
            <a:ext cx="8229600" cy="5064125"/>
          </a:xfrm>
        </p:spPr>
        <p:txBody>
          <a:bodyPr/>
          <a:lstStyle/>
          <a:p>
            <a:r>
              <a:rPr lang="en-US" sz="2600" dirty="0"/>
              <a:t>Purchase Price</a:t>
            </a:r>
          </a:p>
          <a:p>
            <a:r>
              <a:rPr lang="en-US" sz="2600" dirty="0"/>
              <a:t>Sales taxes</a:t>
            </a:r>
          </a:p>
          <a:p>
            <a:r>
              <a:rPr lang="en-US" sz="2600" dirty="0"/>
              <a:t>Permits from the government</a:t>
            </a:r>
          </a:p>
          <a:p>
            <a:r>
              <a:rPr lang="en-US" sz="2600" dirty="0"/>
              <a:t>Broker’s commission</a:t>
            </a:r>
          </a:p>
          <a:p>
            <a:r>
              <a:rPr lang="en-US" sz="2600" dirty="0"/>
              <a:t>Land transfer tax</a:t>
            </a:r>
          </a:p>
          <a:p>
            <a:r>
              <a:rPr lang="en-US" sz="2600" dirty="0"/>
              <a:t>Surveying fees</a:t>
            </a:r>
          </a:p>
          <a:p>
            <a:r>
              <a:rPr lang="en-US" sz="2600" dirty="0"/>
              <a:t>Delinquent property taxes</a:t>
            </a:r>
          </a:p>
          <a:p>
            <a:r>
              <a:rPr lang="en-US" sz="2600" dirty="0"/>
              <a:t>Removal of unwanted buildings less any salvage</a:t>
            </a:r>
          </a:p>
          <a:p>
            <a:r>
              <a:rPr lang="en-US" sz="2600" dirty="0"/>
              <a:t>Grading and leveling</a:t>
            </a:r>
          </a:p>
          <a:p>
            <a:r>
              <a:rPr lang="en-US" sz="2600" dirty="0"/>
              <a:t>Paving a public </a:t>
            </a:r>
            <a:r>
              <a:rPr lang="en-US" sz="2600" dirty="0" smtClean="0"/>
              <a:t>street bordering the land</a:t>
            </a:r>
          </a:p>
          <a:p>
            <a:r>
              <a:rPr lang="en-US" sz="2600" dirty="0" smtClean="0"/>
              <a:t>Legal fees</a:t>
            </a:r>
            <a:endParaRPr lang="en-US" sz="2600" dirty="0"/>
          </a:p>
        </p:txBody>
      </p:sp>
      <p:pic>
        <p:nvPicPr>
          <p:cNvPr id="198660" name="Picture 4" descr="C:\Users\Patti\AppData\Local\Microsoft\Windows\Temporary Internet Files\Content.IE5\FCGCNA1F\MC9000235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5914" y="2895600"/>
            <a:ext cx="906950" cy="1200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" t="27090" r="2501" b="31115"/>
          <a:stretch/>
        </p:blipFill>
        <p:spPr>
          <a:xfrm>
            <a:off x="213360" y="304800"/>
            <a:ext cx="8702040" cy="5943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7848600" cy="685800"/>
          </a:xfrm>
          <a:noFill/>
          <a:ln/>
        </p:spPr>
        <p:txBody>
          <a:bodyPr anchor="b"/>
          <a:lstStyle/>
          <a:p>
            <a:r>
              <a:rPr lang="en-US" sz="3800"/>
              <a:t>Repairs, Maintenance &amp; Betterments</a:t>
            </a:r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8305800" cy="5029200"/>
          </a:xfrm>
          <a:noFill/>
          <a:ln/>
        </p:spPr>
        <p:txBody>
          <a:bodyPr/>
          <a:lstStyle/>
          <a:p>
            <a:r>
              <a:rPr lang="en-US" b="1" dirty="0" smtClean="0">
                <a:solidFill>
                  <a:schemeClr val="tx2"/>
                </a:solidFill>
              </a:rPr>
              <a:t>Asset Improvements and Extraordinary Repairs (Capital Expenditure)</a:t>
            </a:r>
            <a:r>
              <a:rPr lang="en-US" dirty="0" smtClean="0"/>
              <a:t> </a:t>
            </a:r>
            <a:r>
              <a:rPr lang="en-US" dirty="0"/>
              <a:t>– increases an asset’s capacity or efficiency or extends its useful life</a:t>
            </a:r>
          </a:p>
          <a:p>
            <a:pPr lvl="1"/>
            <a:r>
              <a:rPr lang="en-US" dirty="0"/>
              <a:t>May add this cost to amount shown on Balance Sheet</a:t>
            </a:r>
          </a:p>
          <a:p>
            <a:endParaRPr lang="en-US" sz="900" dirty="0"/>
          </a:p>
          <a:p>
            <a:r>
              <a:rPr lang="en-US" b="1" dirty="0">
                <a:solidFill>
                  <a:schemeClr val="tx2"/>
                </a:solidFill>
              </a:rPr>
              <a:t>Ordinary Repairs &amp; Maintenance</a:t>
            </a:r>
            <a:r>
              <a:rPr lang="en-US" dirty="0"/>
              <a:t> </a:t>
            </a:r>
            <a:r>
              <a:rPr lang="en-US" b="1" dirty="0" smtClean="0">
                <a:solidFill>
                  <a:schemeClr val="tx2"/>
                </a:solidFill>
              </a:rPr>
              <a:t>Expense</a:t>
            </a:r>
            <a:r>
              <a:rPr lang="en-US" dirty="0" smtClean="0"/>
              <a:t> </a:t>
            </a:r>
            <a:r>
              <a:rPr lang="en-US" dirty="0"/>
              <a:t>– maintains assets or restores asset to working order</a:t>
            </a:r>
          </a:p>
          <a:p>
            <a:pPr lvl="1"/>
            <a:r>
              <a:rPr lang="en-US" dirty="0"/>
              <a:t>Record this expense on the Income Statement</a:t>
            </a:r>
          </a:p>
        </p:txBody>
      </p:sp>
      <p:pic>
        <p:nvPicPr>
          <p:cNvPr id="158724" name="Picture 4" descr="j029198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324475"/>
            <a:ext cx="1447800" cy="153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Depreciation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7848600" cy="45307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1">
                <a:solidFill>
                  <a:schemeClr val="tx2"/>
                </a:solidFill>
              </a:rPr>
              <a:t>Depreciation </a:t>
            </a:r>
            <a:r>
              <a:rPr lang="en-US"/>
              <a:t>– process of allocating the acquisition cost of property, plant &amp; equipment over their useful lives using a systematic and rational method</a:t>
            </a:r>
          </a:p>
          <a:p>
            <a:endParaRPr lang="en-US"/>
          </a:p>
          <a:p>
            <a:pPr>
              <a:buFont typeface="Wingdings" pitchFamily="2" charset="2"/>
              <a:buChar char="Ø"/>
            </a:pPr>
            <a:r>
              <a:rPr lang="en-US"/>
              <a:t>Follow the matching principle.</a:t>
            </a:r>
          </a:p>
          <a:p>
            <a:pPr>
              <a:buFont typeface="Wingdings" pitchFamily="2" charset="2"/>
              <a:buChar char="Ø"/>
            </a:pPr>
            <a:endParaRPr lang="en-US"/>
          </a:p>
          <a:p>
            <a:pPr>
              <a:buFont typeface="Wingdings" pitchFamily="2" charset="2"/>
              <a:buChar char="Ø"/>
            </a:pPr>
            <a:endParaRPr lang="en-US"/>
          </a:p>
        </p:txBody>
      </p:sp>
      <p:pic>
        <p:nvPicPr>
          <p:cNvPr id="160772" name="Picture 4" descr="j018742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4572000"/>
            <a:ext cx="1762125" cy="182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Depreciation</a:t>
            </a:r>
          </a:p>
        </p:txBody>
      </p:sp>
      <p:sp>
        <p:nvSpPr>
          <p:cNvPr id="1628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990600"/>
            <a:ext cx="8001000" cy="24384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600" b="1" dirty="0">
                <a:solidFill>
                  <a:schemeClr val="tx2"/>
                </a:solidFill>
              </a:rPr>
              <a:t>Balance Sheet Presentation:</a:t>
            </a:r>
          </a:p>
          <a:p>
            <a:pPr>
              <a:buFont typeface="Wingdings" pitchFamily="2" charset="2"/>
              <a:buNone/>
            </a:pPr>
            <a:r>
              <a:rPr lang="en-US" sz="2600" dirty="0"/>
              <a:t>Property, Plant &amp; Equipment:</a:t>
            </a:r>
          </a:p>
          <a:p>
            <a:pPr>
              <a:buFont typeface="Wingdings" pitchFamily="2" charset="2"/>
              <a:buNone/>
            </a:pPr>
            <a:r>
              <a:rPr lang="en-US" sz="2600" dirty="0"/>
              <a:t>	Equipment				$1,000</a:t>
            </a:r>
          </a:p>
          <a:p>
            <a:pPr>
              <a:buFont typeface="Wingdings" pitchFamily="2" charset="2"/>
              <a:buNone/>
            </a:pPr>
            <a:r>
              <a:rPr lang="en-US" sz="2600" dirty="0"/>
              <a:t>	Less Accumulated Depreciation        </a:t>
            </a:r>
            <a:r>
              <a:rPr lang="en-US" sz="2600" u="sng" dirty="0"/>
              <a:t> (200)</a:t>
            </a:r>
          </a:p>
          <a:p>
            <a:pPr>
              <a:buFont typeface="Wingdings" pitchFamily="2" charset="2"/>
              <a:buNone/>
            </a:pPr>
            <a:r>
              <a:rPr lang="en-US" sz="2600" dirty="0"/>
              <a:t>							     800</a:t>
            </a:r>
          </a:p>
        </p:txBody>
      </p:sp>
      <p:sp>
        <p:nvSpPr>
          <p:cNvPr id="162820" name="Text Box 4"/>
          <p:cNvSpPr txBox="1">
            <a:spLocks noChangeArrowheads="1"/>
          </p:cNvSpPr>
          <p:nvPr/>
        </p:nvSpPr>
        <p:spPr bwMode="auto">
          <a:xfrm>
            <a:off x="7239000" y="2743200"/>
            <a:ext cx="1905000" cy="12001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Referred to as Net Book Value or Carrying Value</a:t>
            </a:r>
          </a:p>
        </p:txBody>
      </p:sp>
      <p:graphicFrame>
        <p:nvGraphicFramePr>
          <p:cNvPr id="162834" name="Group 18"/>
          <p:cNvGraphicFramePr>
            <a:graphicFrameLocks noGrp="1"/>
          </p:cNvGraphicFramePr>
          <p:nvPr>
            <p:ph sz="half" idx="2"/>
          </p:nvPr>
        </p:nvGraphicFramePr>
        <p:xfrm>
          <a:off x="609600" y="4191000"/>
          <a:ext cx="8077200" cy="1944624"/>
        </p:xfrm>
        <a:graphic>
          <a:graphicData uri="http://schemas.openxmlformats.org/drawingml/2006/table">
            <a:tbl>
              <a:tblPr/>
              <a:tblGrid>
                <a:gridCol w="2994025"/>
                <a:gridCol w="1425575"/>
                <a:gridCol w="3657600"/>
              </a:tblGrid>
              <a:tr h="257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6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Accumulated Depreciation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$200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 (Depreciation  Exp.)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$200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3" name="Straight Arrow Connector 2"/>
          <p:cNvCxnSpPr/>
          <p:nvPr/>
        </p:nvCxnSpPr>
        <p:spPr>
          <a:xfrm flipH="1">
            <a:off x="6934200" y="3200400"/>
            <a:ext cx="30480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7848600" cy="533400"/>
          </a:xfrm>
        </p:spPr>
        <p:txBody>
          <a:bodyPr/>
          <a:lstStyle/>
          <a:p>
            <a:r>
              <a:rPr lang="en-US"/>
              <a:t>Depreciation Methods </a:t>
            </a:r>
            <a:br>
              <a:rPr lang="en-US"/>
            </a:br>
            <a:r>
              <a:rPr lang="en-US"/>
              <a:t>– Straight Line</a:t>
            </a:r>
          </a:p>
        </p:txBody>
      </p:sp>
      <p:sp>
        <p:nvSpPr>
          <p:cNvPr id="1648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676400"/>
            <a:ext cx="8686800" cy="472440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/>
              <a:t>Depreciation per year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/>
              <a:t>      = </a:t>
            </a:r>
            <a:r>
              <a:rPr lang="en-US" sz="2800" b="1" u="sng" dirty="0"/>
              <a:t>Cost – Residual Value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/>
              <a:t>	      Useful life in years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2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/>
              <a:t>Example:</a:t>
            </a:r>
            <a:r>
              <a:rPr lang="en-US" sz="2800" dirty="0"/>
              <a:t> The cost of a computer is $2,000 which will have a residual value of $100 in 4 years time.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8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Depreciation per year = </a:t>
            </a:r>
            <a:r>
              <a:rPr lang="en-US" sz="2800" u="sng" dirty="0"/>
              <a:t>$2,000 - $100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					    4 years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				      = $475</a:t>
            </a:r>
          </a:p>
        </p:txBody>
      </p:sp>
      <p:pic>
        <p:nvPicPr>
          <p:cNvPr id="164868" name="Picture 4" descr="MCj0141055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4846638"/>
            <a:ext cx="1895475" cy="1573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Straight Line Method</a:t>
            </a:r>
          </a:p>
        </p:txBody>
      </p:sp>
      <p:graphicFrame>
        <p:nvGraphicFramePr>
          <p:cNvPr id="166952" name="Group 40"/>
          <p:cNvGraphicFramePr>
            <a:graphicFrameLocks noGrp="1"/>
          </p:cNvGraphicFramePr>
          <p:nvPr>
            <p:ph sz="half" idx="1"/>
          </p:nvPr>
        </p:nvGraphicFramePr>
        <p:xfrm>
          <a:off x="457200" y="1143000"/>
          <a:ext cx="7126288" cy="2788920"/>
        </p:xfrm>
        <a:graphic>
          <a:graphicData uri="http://schemas.openxmlformats.org/drawingml/2006/table">
            <a:tbl>
              <a:tblPr/>
              <a:tblGrid>
                <a:gridCol w="533400"/>
                <a:gridCol w="1600200"/>
                <a:gridCol w="1730375"/>
                <a:gridCol w="3262313"/>
              </a:tblGrid>
              <a:tr h="838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Yr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Annual Deprec.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Accum. Deprec.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Net Book Value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$2,000 – Accum.Deprec.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$475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$475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$1,525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$475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$950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1,050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$475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$1,425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$475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$1,900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66947" name="Object 35"/>
          <p:cNvGraphicFramePr>
            <a:graphicFrameLocks noGrp="1" noChangeAspect="1"/>
          </p:cNvGraphicFramePr>
          <p:nvPr>
            <p:ph sz="half" idx="2"/>
          </p:nvPr>
        </p:nvGraphicFramePr>
        <p:xfrm>
          <a:off x="3429000" y="4038600"/>
          <a:ext cx="5715000" cy="281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978" name="Chart" r:id="rId5" imgW="6096000" imgH="4067175" progId="MSGraph.Chart.8">
                  <p:embed followColorScheme="full"/>
                </p:oleObj>
              </mc:Choice>
              <mc:Fallback>
                <p:oleObj name="Chart" r:id="rId5" imgW="6096000" imgH="4067175" progId="MSGraph.Chart.8">
                  <p:embed followColorScheme="full"/>
                  <p:pic>
                    <p:nvPicPr>
                      <p:cNvPr id="0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000" y="4038600"/>
                        <a:ext cx="5715000" cy="2819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08012"/>
          </a:xfrm>
        </p:spPr>
        <p:txBody>
          <a:bodyPr/>
          <a:lstStyle/>
          <a:p>
            <a:r>
              <a:rPr lang="en-US"/>
              <a:t>Double-Declining-Balance Method</a:t>
            </a:r>
          </a:p>
        </p:txBody>
      </p:sp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219200"/>
            <a:ext cx="8305800" cy="4648200"/>
          </a:xfrm>
          <a:noFill/>
          <a:ln/>
        </p:spPr>
        <p:txBody>
          <a:bodyPr/>
          <a:lstStyle/>
          <a:p>
            <a:r>
              <a:rPr lang="en-US" dirty="0"/>
              <a:t>Compute straight-line depreciation rate per year.</a:t>
            </a:r>
          </a:p>
          <a:p>
            <a:pPr lvl="1">
              <a:buFont typeface="Wingdings" pitchFamily="2" charset="2"/>
              <a:buNone/>
            </a:pPr>
            <a:r>
              <a:rPr lang="en-US" dirty="0"/>
              <a:t>	Ex. If useful life is 4 years, then the straight-line	 depreciation rate is ¼ per year  or 25%</a:t>
            </a:r>
          </a:p>
          <a:p>
            <a:pPr lvl="1"/>
            <a:endParaRPr lang="en-US" dirty="0"/>
          </a:p>
          <a:p>
            <a:r>
              <a:rPr lang="en-US" dirty="0"/>
              <a:t>Double the straight line rate Ex. 25% x 2 = 50%</a:t>
            </a:r>
          </a:p>
          <a:p>
            <a:endParaRPr lang="en-US" dirty="0"/>
          </a:p>
          <a:p>
            <a:r>
              <a:rPr lang="en-US" dirty="0"/>
              <a:t>Multiply that rate by the capital asset’s net book value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Double Declining Balance</a:t>
            </a:r>
            <a:br>
              <a:rPr lang="en-US"/>
            </a:br>
            <a:endParaRPr lang="en-US"/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66800"/>
            <a:ext cx="8915400" cy="54102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600" i="1" u="sng" dirty="0" smtClean="0"/>
              <a:t>Example: </a:t>
            </a:r>
            <a:r>
              <a:rPr lang="en-US" sz="2600" dirty="0" smtClean="0"/>
              <a:t>The cost of a computer is $2,000 which will have a residual value of $100 in 4 years time. </a:t>
            </a:r>
          </a:p>
          <a:p>
            <a:pPr lvl="1">
              <a:buNone/>
            </a:pPr>
            <a:endParaRPr lang="en-US" sz="900" dirty="0"/>
          </a:p>
          <a:p>
            <a:pPr>
              <a:buFont typeface="Arial" pitchFamily="34" charset="0"/>
              <a:buChar char="•"/>
            </a:pPr>
            <a:r>
              <a:rPr lang="en-US" sz="2400" dirty="0"/>
              <a:t>Straight line rate = ¼ or 25</a:t>
            </a:r>
            <a:r>
              <a:rPr lang="en-US" sz="2400" dirty="0" smtClean="0"/>
              <a:t>% </a:t>
            </a:r>
            <a:r>
              <a:rPr lang="en-US" sz="2400" dirty="0" smtClean="0">
                <a:solidFill>
                  <a:schemeClr val="accent1"/>
                </a:solidFill>
              </a:rPr>
              <a:t>•</a:t>
            </a:r>
            <a:r>
              <a:rPr lang="en-US" sz="2400" dirty="0" smtClean="0"/>
              <a:t> Double </a:t>
            </a:r>
            <a:r>
              <a:rPr lang="en-US" sz="2400" dirty="0"/>
              <a:t>that rate </a:t>
            </a:r>
            <a:r>
              <a:rPr lang="en-US" sz="2400" dirty="0" smtClean="0"/>
              <a:t>= </a:t>
            </a:r>
            <a:r>
              <a:rPr lang="en-US" sz="2400" dirty="0"/>
              <a:t>50%</a:t>
            </a:r>
          </a:p>
          <a:p>
            <a:pPr lvl="2"/>
            <a:r>
              <a:rPr lang="en-US" sz="2400" dirty="0"/>
              <a:t>Year 1 </a:t>
            </a:r>
            <a:r>
              <a:rPr lang="en-US" sz="2400" dirty="0" err="1"/>
              <a:t>Deprec</a:t>
            </a:r>
            <a:r>
              <a:rPr lang="en-US" sz="2400" dirty="0"/>
              <a:t>.= </a:t>
            </a:r>
            <a:r>
              <a:rPr lang="en-US" sz="2400" dirty="0" smtClean="0"/>
              <a:t>$2,000 </a:t>
            </a:r>
            <a:r>
              <a:rPr lang="en-US" sz="2400" dirty="0"/>
              <a:t>x 50% = </a:t>
            </a:r>
            <a:r>
              <a:rPr lang="en-US" sz="2400" dirty="0" smtClean="0">
                <a:solidFill>
                  <a:schemeClr val="accent1"/>
                </a:solidFill>
              </a:rPr>
              <a:t>$1,000 </a:t>
            </a:r>
            <a:endParaRPr lang="en-US" sz="2400" dirty="0">
              <a:solidFill>
                <a:schemeClr val="accent1"/>
              </a:solidFill>
            </a:endParaRPr>
          </a:p>
          <a:p>
            <a:pPr lvl="2"/>
            <a:r>
              <a:rPr lang="en-US" sz="2400" dirty="0"/>
              <a:t>Year 2 </a:t>
            </a:r>
            <a:r>
              <a:rPr lang="en-US" sz="2400" dirty="0" err="1"/>
              <a:t>Deprec</a:t>
            </a:r>
            <a:r>
              <a:rPr lang="en-US" sz="2400" dirty="0"/>
              <a:t>.= </a:t>
            </a:r>
            <a:r>
              <a:rPr lang="en-US" sz="2400" dirty="0" smtClean="0"/>
              <a:t>($</a:t>
            </a:r>
            <a:r>
              <a:rPr lang="en-US" sz="2400" dirty="0"/>
              <a:t>2</a:t>
            </a:r>
            <a:r>
              <a:rPr lang="en-US" sz="2400" dirty="0" smtClean="0"/>
              <a:t>,000 </a:t>
            </a:r>
            <a:r>
              <a:rPr lang="en-US" sz="2400" dirty="0"/>
              <a:t>– </a:t>
            </a:r>
            <a:r>
              <a:rPr lang="en-US" sz="2400" dirty="0" smtClean="0"/>
              <a:t>$1,000</a:t>
            </a:r>
            <a:r>
              <a:rPr lang="en-US" sz="2400" dirty="0"/>
              <a:t>) x 50% </a:t>
            </a:r>
            <a:r>
              <a:rPr lang="en-US" sz="2400" dirty="0" smtClean="0">
                <a:solidFill>
                  <a:schemeClr val="accent1"/>
                </a:solidFill>
              </a:rPr>
              <a:t>= $500</a:t>
            </a:r>
            <a:endParaRPr lang="en-US" sz="2400" dirty="0">
              <a:solidFill>
                <a:schemeClr val="accent1"/>
              </a:solidFill>
            </a:endParaRPr>
          </a:p>
          <a:p>
            <a:pPr lvl="2"/>
            <a:r>
              <a:rPr lang="en-US" sz="2400" dirty="0" smtClean="0"/>
              <a:t>Year </a:t>
            </a:r>
            <a:r>
              <a:rPr lang="en-US" sz="2400" dirty="0"/>
              <a:t>3 </a:t>
            </a:r>
            <a:r>
              <a:rPr lang="en-US" sz="2400" dirty="0" err="1"/>
              <a:t>Deprec</a:t>
            </a:r>
            <a:r>
              <a:rPr lang="en-US" sz="2400" dirty="0"/>
              <a:t>.= </a:t>
            </a:r>
            <a:r>
              <a:rPr lang="en-US" sz="2400" dirty="0" smtClean="0"/>
              <a:t>($2,000-1,000-500</a:t>
            </a:r>
            <a:r>
              <a:rPr lang="en-US" sz="2400" dirty="0"/>
              <a:t>) x 50</a:t>
            </a:r>
            <a:r>
              <a:rPr lang="en-US" sz="2400" dirty="0" smtClean="0"/>
              <a:t>% </a:t>
            </a:r>
            <a:r>
              <a:rPr lang="en-US" sz="2400" dirty="0" smtClean="0">
                <a:solidFill>
                  <a:schemeClr val="accent1"/>
                </a:solidFill>
              </a:rPr>
              <a:t>= $250</a:t>
            </a:r>
          </a:p>
          <a:p>
            <a:pPr lvl="2"/>
            <a:r>
              <a:rPr lang="en-US" sz="2400" dirty="0" smtClean="0"/>
              <a:t>Year 4 </a:t>
            </a:r>
            <a:r>
              <a:rPr lang="en-US" sz="2400" dirty="0" err="1" smtClean="0"/>
              <a:t>Deprec</a:t>
            </a:r>
            <a:r>
              <a:rPr lang="en-US" sz="2400" dirty="0" smtClean="0"/>
              <a:t>. = ($2,000 -1,000-500-250) x 50% </a:t>
            </a:r>
            <a:r>
              <a:rPr lang="en-US" sz="2400" dirty="0" smtClean="0">
                <a:solidFill>
                  <a:schemeClr val="accent1"/>
                </a:solidFill>
              </a:rPr>
              <a:t>= $125</a:t>
            </a:r>
            <a:endParaRPr lang="en-US" sz="2400" dirty="0">
              <a:solidFill>
                <a:schemeClr val="accent1"/>
              </a:solidFill>
            </a:endParaRPr>
          </a:p>
          <a:p>
            <a:pPr lvl="2"/>
            <a:r>
              <a:rPr lang="en-US" sz="2400" dirty="0" smtClean="0"/>
              <a:t>Year 5 </a:t>
            </a:r>
            <a:r>
              <a:rPr lang="en-US" sz="2400" dirty="0" err="1" smtClean="0"/>
              <a:t>Deprec</a:t>
            </a:r>
            <a:r>
              <a:rPr lang="en-US" sz="2400" dirty="0" smtClean="0"/>
              <a:t>. = $2,000 – 1,000 – 500-250-125) x 50%</a:t>
            </a:r>
          </a:p>
          <a:p>
            <a:pPr marL="2713038" lvl="7" indent="0">
              <a:buNone/>
            </a:pPr>
            <a:r>
              <a:rPr lang="en-US" sz="2400" dirty="0" smtClean="0">
                <a:solidFill>
                  <a:schemeClr val="accent1"/>
                </a:solidFill>
              </a:rPr>
              <a:t>	     = $25 MAX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28600" y="4602540"/>
            <a:ext cx="2514600" cy="1569660"/>
          </a:xfrm>
          <a:prstGeom prst="rect">
            <a:avLst/>
          </a:prstGeom>
          <a:solidFill>
            <a:schemeClr val="accent1">
              <a:alpha val="63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CA" dirty="0" smtClean="0"/>
              <a:t>Maximum </a:t>
            </a:r>
            <a:r>
              <a:rPr lang="en-CA" dirty="0" err="1" smtClean="0"/>
              <a:t>Deprec</a:t>
            </a:r>
            <a:r>
              <a:rPr lang="en-CA" dirty="0" smtClean="0"/>
              <a:t>. = $1,900 in total ($2,000 - $100)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08012"/>
          </a:xfrm>
        </p:spPr>
        <p:txBody>
          <a:bodyPr/>
          <a:lstStyle/>
          <a:p>
            <a:r>
              <a:rPr lang="en-US" sz="3400"/>
              <a:t>Double Declining Balance Method</a:t>
            </a:r>
          </a:p>
        </p:txBody>
      </p:sp>
      <p:graphicFrame>
        <p:nvGraphicFramePr>
          <p:cNvPr id="174121" name="Group 41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65636409"/>
              </p:ext>
            </p:extLst>
          </p:nvPr>
        </p:nvGraphicFramePr>
        <p:xfrm>
          <a:off x="624840" y="919797"/>
          <a:ext cx="8229600" cy="5309616"/>
        </p:xfrm>
        <a:graphic>
          <a:graphicData uri="http://schemas.openxmlformats.org/drawingml/2006/table">
            <a:tbl>
              <a:tblPr/>
              <a:tblGrid>
                <a:gridCol w="838200"/>
                <a:gridCol w="2579688"/>
                <a:gridCol w="2176462"/>
                <a:gridCol w="2635250"/>
              </a:tblGrid>
              <a:tr h="638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Year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Depreciation Expense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Accumulated Deprec.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Net Book Value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50% x $2,000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$1,000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$2,000- $1,000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$1,000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8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50% x $1,000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$500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$1,000 + $500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$1,500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$2,000 - $1,500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$500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50% x $500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$250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$1,500 + $250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=$1,750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$2,000 - $1,750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$250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8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50% x $250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$125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$1,750 + $125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$1,875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$2,000 - $1,875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$125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50% x $125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$62.50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MAX = $25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$1,875 + $25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$1,900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$10,000 – 1,900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$100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4120" name="Text Box 40"/>
          <p:cNvSpPr txBox="1">
            <a:spLocks noChangeArrowheads="1"/>
          </p:cNvSpPr>
          <p:nvPr/>
        </p:nvSpPr>
        <p:spPr bwMode="auto">
          <a:xfrm>
            <a:off x="3048000" y="5867400"/>
            <a:ext cx="2438400" cy="6508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Do not depreciate below residual value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 noChangeAspect="1"/>
          </p:cNvGraphicFramePr>
          <p:nvPr>
            <p:ph/>
            <p:extLst>
              <p:ext uri="{D42A27DB-BD31-4B8C-83A1-F6EECF244321}">
                <p14:modId xmlns:p14="http://schemas.microsoft.com/office/powerpoint/2010/main" val="2689238976"/>
              </p:ext>
            </p:extLst>
          </p:nvPr>
        </p:nvGraphicFramePr>
        <p:xfrm>
          <a:off x="1041400" y="1346200"/>
          <a:ext cx="8051800" cy="49260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6131" name="Rectangle 3"/>
          <p:cNvSpPr>
            <a:spLocks noChangeArrowheads="1"/>
          </p:cNvSpPr>
          <p:nvPr/>
        </p:nvSpPr>
        <p:spPr bwMode="auto">
          <a:xfrm>
            <a:off x="1066800" y="457200"/>
            <a:ext cx="77724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r>
              <a:rPr lang="en-US" sz="4000" dirty="0">
                <a:solidFill>
                  <a:schemeClr val="tx2"/>
                </a:solidFill>
                <a:latin typeface="Garamond" pitchFamily="18" charset="0"/>
              </a:rPr>
              <a:t>Double Declining Balance Method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</a:p>
        </p:txBody>
      </p:sp>
      <p:graphicFrame>
        <p:nvGraphicFramePr>
          <p:cNvPr id="178201" name="Group 2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2419808"/>
              </p:ext>
            </p:extLst>
          </p:nvPr>
        </p:nvGraphicFramePr>
        <p:xfrm>
          <a:off x="228600" y="1066800"/>
          <a:ext cx="8691562" cy="2794530"/>
        </p:xfrm>
        <a:graphic>
          <a:graphicData uri="http://schemas.openxmlformats.org/drawingml/2006/table">
            <a:tbl>
              <a:tblPr/>
              <a:tblGrid>
                <a:gridCol w="1833562"/>
                <a:gridCol w="4191000"/>
                <a:gridCol w="2667000"/>
              </a:tblGrid>
              <a:tr h="5512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Method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Calculation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Amort. Exp.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8203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Straight-Line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– residual value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Useful Life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Equal amounts each year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64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Double-declining balance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Book Value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× (Straight Line Rate × 2)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Declining amts. Over time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7143029"/>
              </p:ext>
            </p:extLst>
          </p:nvPr>
        </p:nvGraphicFramePr>
        <p:xfrm>
          <a:off x="1524000" y="3962400"/>
          <a:ext cx="5776024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9044"/>
                <a:gridCol w="2032000"/>
                <a:gridCol w="3014980"/>
              </a:tblGrid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Year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Straight Line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Double-declining balance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1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$475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$1,000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2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$475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dirty="0" smtClean="0"/>
                        <a:t>500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3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$475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dirty="0" smtClean="0"/>
                        <a:t>250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4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$475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$125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5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$25</a:t>
                      </a:r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84212"/>
          </a:xfrm>
        </p:spPr>
        <p:txBody>
          <a:bodyPr/>
          <a:lstStyle/>
          <a:p>
            <a:r>
              <a:rPr lang="en-US"/>
              <a:t>Method of Depreciation</a:t>
            </a:r>
          </a:p>
        </p:txBody>
      </p:sp>
      <p:sp>
        <p:nvSpPr>
          <p:cNvPr id="179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95400"/>
            <a:ext cx="8382000" cy="3733800"/>
          </a:xfrm>
        </p:spPr>
        <p:txBody>
          <a:bodyPr/>
          <a:lstStyle/>
          <a:p>
            <a:r>
              <a:rPr lang="en-US"/>
              <a:t>To determine which method of depreciation to use, consider the differences in the bottom line and the matching principle. </a:t>
            </a:r>
          </a:p>
          <a:p>
            <a:r>
              <a:rPr lang="en-US"/>
              <a:t>Consider depreciation for tax purposes.  Canada Revenue Agency allows Double-Declining-Balance method – but they set the rate.</a:t>
            </a:r>
          </a:p>
          <a:p>
            <a:endParaRPr lang="en-US"/>
          </a:p>
        </p:txBody>
      </p:sp>
      <p:pic>
        <p:nvPicPr>
          <p:cNvPr id="179226" name="Picture 26" descr="MC900434859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441960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" t="19351" r="2833" b="16565"/>
          <a:stretch/>
        </p:blipFill>
        <p:spPr>
          <a:xfrm>
            <a:off x="167640" y="304800"/>
            <a:ext cx="8717280" cy="6019800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1981200" y="762000"/>
            <a:ext cx="533400" cy="0"/>
          </a:xfrm>
          <a:prstGeom prst="line">
            <a:avLst/>
          </a:prstGeom>
          <a:ln w="539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Depreciation for Partial Years</a:t>
            </a:r>
          </a:p>
        </p:txBody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Compute depreciation for the year</a:t>
            </a:r>
          </a:p>
          <a:p>
            <a:pPr>
              <a:lnSpc>
                <a:spcPct val="90000"/>
              </a:lnSpc>
            </a:pPr>
            <a:r>
              <a:rPr lang="en-US" dirty="0"/>
              <a:t>Multiply annual depreciation by fraction of the year that the asset is held</a:t>
            </a:r>
          </a:p>
          <a:p>
            <a:pPr>
              <a:lnSpc>
                <a:spcPct val="90000"/>
              </a:lnSpc>
            </a:pPr>
            <a:endParaRPr lang="en-US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i="1" u="sng" dirty="0"/>
              <a:t>Example:</a:t>
            </a:r>
            <a:r>
              <a:rPr lang="en-US" dirty="0"/>
              <a:t>  </a:t>
            </a:r>
          </a:p>
          <a:p>
            <a:pPr>
              <a:lnSpc>
                <a:spcPct val="90000"/>
              </a:lnSpc>
            </a:pPr>
            <a:r>
              <a:rPr lang="en-US" dirty="0"/>
              <a:t>Annual depreciation calculated to be $12,000.  </a:t>
            </a:r>
          </a:p>
          <a:p>
            <a:pPr>
              <a:lnSpc>
                <a:spcPct val="90000"/>
              </a:lnSpc>
            </a:pPr>
            <a:r>
              <a:rPr lang="en-US" dirty="0"/>
              <a:t>Depreciation for one month will be $12,000 </a:t>
            </a:r>
            <a:r>
              <a:rPr lang="en-US" dirty="0" smtClean="0"/>
              <a:t>× </a:t>
            </a:r>
            <a:r>
              <a:rPr lang="en-US" dirty="0"/>
              <a:t>1/12 = $1,000</a:t>
            </a:r>
          </a:p>
        </p:txBody>
      </p:sp>
      <p:pic>
        <p:nvPicPr>
          <p:cNvPr id="188420" name="Picture 4" descr="MCj043480400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5410200"/>
            <a:ext cx="10668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447800"/>
            <a:ext cx="8153400" cy="5105400"/>
          </a:xfrm>
        </p:spPr>
        <p:txBody>
          <a:bodyPr/>
          <a:lstStyle/>
          <a:p>
            <a:pPr marL="609600" indent="-609600"/>
            <a:r>
              <a:rPr lang="en-US"/>
              <a:t>Asset may be sold</a:t>
            </a:r>
          </a:p>
          <a:p>
            <a:pPr marL="609600" indent="-609600"/>
            <a:r>
              <a:rPr lang="en-US"/>
              <a:t>Asset may not be used in operations anymore</a:t>
            </a:r>
          </a:p>
          <a:p>
            <a:pPr marL="609600" indent="-609600"/>
            <a:r>
              <a:rPr lang="en-US"/>
              <a:t>Asset may be destroyed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US"/>
              <a:t>Bring depreciation up to date.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US"/>
              <a:t>Calculate Book Value of asset and compare to proceeds of disposition.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US"/>
              <a:t>Determine loss or gain (if any).</a:t>
            </a:r>
          </a:p>
        </p:txBody>
      </p:sp>
      <p:sp>
        <p:nvSpPr>
          <p:cNvPr id="181251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7772400" cy="762000"/>
          </a:xfrm>
          <a:noFill/>
          <a:ln/>
        </p:spPr>
        <p:txBody>
          <a:bodyPr anchor="b"/>
          <a:lstStyle/>
          <a:p>
            <a:r>
              <a:rPr lang="en-US"/>
              <a:t>Disposal of Capital Assets</a:t>
            </a:r>
          </a:p>
        </p:txBody>
      </p:sp>
      <p:pic>
        <p:nvPicPr>
          <p:cNvPr id="181252" name="Picture 4" descr="MCj0303963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613" y="5078413"/>
            <a:ext cx="1595437" cy="179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ChangeArrowheads="1"/>
          </p:cNvSpPr>
          <p:nvPr/>
        </p:nvSpPr>
        <p:spPr bwMode="auto">
          <a:xfrm>
            <a:off x="381000" y="1295400"/>
            <a:ext cx="8458200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3200" i="1" u="sng" dirty="0"/>
              <a:t>Example: </a:t>
            </a:r>
          </a:p>
          <a:p>
            <a:pPr marL="457200" indent="-457200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3200" dirty="0"/>
              <a:t>Chancellor Industries owns equipment costing $6,000.  </a:t>
            </a:r>
          </a:p>
          <a:p>
            <a:pPr marL="457200" indent="-457200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3200" dirty="0"/>
              <a:t>The estimated residual value is $0 and its useful life is 10 years.  </a:t>
            </a:r>
          </a:p>
          <a:p>
            <a:pPr marL="457200" indent="-457200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3200" dirty="0"/>
              <a:t>On December 31, </a:t>
            </a:r>
            <a:r>
              <a:rPr lang="en-US" sz="3200" dirty="0" smtClean="0"/>
              <a:t>2013, </a:t>
            </a:r>
            <a:r>
              <a:rPr lang="en-US" sz="3200" dirty="0"/>
              <a:t>the accumulated depreciation balance is $4,750.  </a:t>
            </a:r>
          </a:p>
          <a:p>
            <a:pPr marL="457200" indent="-457200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3200" dirty="0"/>
              <a:t>On March 31, </a:t>
            </a:r>
            <a:r>
              <a:rPr lang="en-US" sz="3200" dirty="0" smtClean="0"/>
              <a:t>2014, </a:t>
            </a:r>
            <a:r>
              <a:rPr lang="en-US" sz="3200" dirty="0"/>
              <a:t>the equipment is discarded.</a:t>
            </a:r>
          </a:p>
        </p:txBody>
      </p:sp>
      <p:sp>
        <p:nvSpPr>
          <p:cNvPr id="183299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12787"/>
          </a:xfrm>
          <a:noFill/>
          <a:ln/>
        </p:spPr>
        <p:txBody>
          <a:bodyPr anchor="b"/>
          <a:lstStyle/>
          <a:p>
            <a:r>
              <a:rPr lang="en-US" sz="3800"/>
              <a:t>Disposal of Capital Assets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143000"/>
            <a:ext cx="8229600" cy="49879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600" dirty="0"/>
              <a:t>1</a:t>
            </a:r>
            <a:r>
              <a:rPr lang="en-US" sz="2600" b="1" dirty="0">
                <a:solidFill>
                  <a:srgbClr val="FF9933"/>
                </a:solidFill>
              </a:rPr>
              <a:t>. Bring depreciation up to date</a:t>
            </a:r>
          </a:p>
          <a:p>
            <a:pPr lvl="1"/>
            <a:r>
              <a:rPr lang="en-US" sz="2200" dirty="0"/>
              <a:t>Depreciation for first 3 months of </a:t>
            </a:r>
            <a:r>
              <a:rPr lang="en-US" sz="2200" dirty="0" smtClean="0"/>
              <a:t>2014</a:t>
            </a:r>
          </a:p>
          <a:p>
            <a:pPr marL="344487" lvl="1" indent="0">
              <a:buNone/>
            </a:pPr>
            <a:r>
              <a:rPr lang="en-US" sz="2200" dirty="0"/>
              <a:t>	</a:t>
            </a:r>
            <a:r>
              <a:rPr lang="en-US" sz="2200" dirty="0" smtClean="0"/>
              <a:t>= </a:t>
            </a:r>
            <a:r>
              <a:rPr lang="en-US" sz="2200" u="sng" dirty="0"/>
              <a:t>$6,000 – 0</a:t>
            </a:r>
            <a:r>
              <a:rPr lang="en-US" sz="2200" dirty="0"/>
              <a:t>   × 3/12 = $150</a:t>
            </a:r>
          </a:p>
          <a:p>
            <a:pPr lvl="1">
              <a:buFont typeface="Wingdings" pitchFamily="2" charset="2"/>
              <a:buNone/>
            </a:pPr>
            <a:r>
              <a:rPr lang="en-US" sz="2200" dirty="0"/>
              <a:t>       </a:t>
            </a:r>
            <a:r>
              <a:rPr lang="en-US" sz="2200" dirty="0" smtClean="0"/>
              <a:t>	    10 </a:t>
            </a:r>
            <a:r>
              <a:rPr lang="en-US" sz="2200" dirty="0"/>
              <a:t>years</a:t>
            </a:r>
          </a:p>
          <a:p>
            <a:pPr lvl="1">
              <a:buFont typeface="Wingdings" pitchFamily="2" charset="2"/>
              <a:buNone/>
            </a:pPr>
            <a:r>
              <a:rPr lang="en-US" sz="2200" dirty="0"/>
              <a:t>Accumulated Depreciation now = $150 + $4,750 = $</a:t>
            </a:r>
            <a:r>
              <a:rPr lang="en-US" sz="2200" dirty="0" smtClean="0"/>
              <a:t>4,900</a:t>
            </a:r>
          </a:p>
          <a:p>
            <a:pPr lvl="1">
              <a:buFont typeface="Wingdings" pitchFamily="2" charset="2"/>
              <a:buNone/>
            </a:pPr>
            <a:endParaRPr lang="en-US" sz="2200" dirty="0"/>
          </a:p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en-US" sz="2600" dirty="0"/>
              <a:t>2</a:t>
            </a:r>
            <a:r>
              <a:rPr lang="en-US" sz="2600" b="1" dirty="0">
                <a:solidFill>
                  <a:srgbClr val="FF9933"/>
                </a:solidFill>
              </a:rPr>
              <a:t>. Compare Book Value to proceeds of disposition</a:t>
            </a:r>
            <a:r>
              <a:rPr lang="en-US" sz="2600" dirty="0"/>
              <a:t>:  </a:t>
            </a: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endParaRPr lang="en-US" sz="2600" dirty="0"/>
          </a:p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en-US" sz="2600" dirty="0"/>
              <a:t>	Book Value = $6,000 - $4,900 	= $1,100</a:t>
            </a: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en-US" sz="2600" dirty="0"/>
              <a:t>	Proceeds of disposition 		= $ 0</a:t>
            </a:r>
          </a:p>
          <a:p>
            <a:pPr>
              <a:buFont typeface="Wingdings" pitchFamily="2" charset="2"/>
              <a:buNone/>
            </a:pPr>
            <a:endParaRPr lang="en-US" sz="2600" dirty="0"/>
          </a:p>
          <a:p>
            <a:pPr>
              <a:buFont typeface="Wingdings" pitchFamily="2" charset="2"/>
              <a:buNone/>
            </a:pPr>
            <a:r>
              <a:rPr lang="en-US" sz="2600" dirty="0"/>
              <a:t>3. </a:t>
            </a:r>
            <a:r>
              <a:rPr lang="en-US" sz="2600" b="1" dirty="0">
                <a:solidFill>
                  <a:srgbClr val="FF9933"/>
                </a:solidFill>
              </a:rPr>
              <a:t>Loss = $1,100</a:t>
            </a:r>
          </a:p>
        </p:txBody>
      </p:sp>
      <p:sp>
        <p:nvSpPr>
          <p:cNvPr id="184323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88987"/>
          </a:xfrm>
          <a:noFill/>
          <a:ln/>
        </p:spPr>
        <p:txBody>
          <a:bodyPr anchor="b"/>
          <a:lstStyle/>
          <a:p>
            <a:r>
              <a:rPr lang="en-US"/>
              <a:t>Disposal of Capital Assets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400" name="Rectangle 3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anchor="b"/>
          <a:lstStyle/>
          <a:p>
            <a:r>
              <a:rPr lang="en-US"/>
              <a:t>Disposal of Capital Assets</a:t>
            </a:r>
          </a:p>
        </p:txBody>
      </p:sp>
      <p:graphicFrame>
        <p:nvGraphicFramePr>
          <p:cNvPr id="186489" name="Group 121"/>
          <p:cNvGraphicFramePr>
            <a:graphicFrameLocks noGrp="1"/>
          </p:cNvGraphicFramePr>
          <p:nvPr>
            <p:ph idx="1"/>
          </p:nvPr>
        </p:nvGraphicFramePr>
        <p:xfrm>
          <a:off x="304800" y="1600200"/>
          <a:ext cx="8839200" cy="4267201"/>
        </p:xfrm>
        <a:graphic>
          <a:graphicData uri="http://schemas.openxmlformats.org/drawingml/2006/table">
            <a:tbl>
              <a:tblPr/>
              <a:tblGrid>
                <a:gridCol w="2330450"/>
                <a:gridCol w="1687513"/>
                <a:gridCol w="1239837"/>
                <a:gridCol w="1581150"/>
                <a:gridCol w="2000250"/>
              </a:tblGrid>
              <a:tr h="65881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1079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Equipment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Accum.Deprec.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 Earnings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1079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Deprec.  Exp.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Loss on Disposal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8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1) 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$150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0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2)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$6,000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4,900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-$1,100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3" t="28639" r="1500" b="27400"/>
          <a:stretch/>
        </p:blipFill>
        <p:spPr>
          <a:xfrm rot="158401">
            <a:off x="259080" y="457200"/>
            <a:ext cx="8747760" cy="4495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9" t="28329" r="1666" b="31734"/>
          <a:stretch/>
        </p:blipFill>
        <p:spPr>
          <a:xfrm rot="283301">
            <a:off x="182880" y="533400"/>
            <a:ext cx="8808720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636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Intangible Assets</a:t>
            </a:r>
          </a:p>
        </p:txBody>
      </p:sp>
      <p:sp>
        <p:nvSpPr>
          <p:cNvPr id="2897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95400"/>
            <a:ext cx="8229600" cy="483552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dirty="0"/>
              <a:t>Long-lived assets lacking physical properties that are useful in the operations of a business and not held for sale; examples </a:t>
            </a:r>
            <a:r>
              <a:rPr lang="en-US" dirty="0" smtClean="0"/>
              <a:t>include</a:t>
            </a:r>
          </a:p>
          <a:p>
            <a:pPr lvl="1"/>
            <a:r>
              <a:rPr lang="en-US" dirty="0" smtClean="0"/>
              <a:t>Patents</a:t>
            </a:r>
          </a:p>
          <a:p>
            <a:pPr lvl="1"/>
            <a:r>
              <a:rPr lang="en-US" dirty="0" smtClean="0"/>
              <a:t>Copyrights</a:t>
            </a:r>
          </a:p>
          <a:p>
            <a:pPr lvl="1"/>
            <a:r>
              <a:rPr lang="en-US" dirty="0" smtClean="0"/>
              <a:t>Trademarks</a:t>
            </a:r>
          </a:p>
          <a:p>
            <a:pPr lvl="1"/>
            <a:r>
              <a:rPr lang="en-US" dirty="0" smtClean="0"/>
              <a:t>Goodwill</a:t>
            </a:r>
            <a:r>
              <a:rPr lang="en-US" dirty="0"/>
              <a:t>. </a:t>
            </a:r>
          </a:p>
          <a:p>
            <a:r>
              <a:rPr lang="en-US" dirty="0"/>
              <a:t>Accounted for similar to fixed assets.</a:t>
            </a:r>
          </a:p>
          <a:p>
            <a:r>
              <a:rPr lang="en-US" dirty="0"/>
              <a:t>Cost is transferred to expense through </a:t>
            </a:r>
            <a:r>
              <a:rPr lang="en-US" b="1" dirty="0">
                <a:solidFill>
                  <a:srgbClr val="669900"/>
                </a:solidFill>
              </a:rPr>
              <a:t>amortization</a:t>
            </a:r>
            <a:r>
              <a:rPr lang="en-US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89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89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89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89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89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89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89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89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89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89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89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89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89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89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9795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Amortization</a:t>
            </a:r>
          </a:p>
        </p:txBody>
      </p:sp>
      <p:sp>
        <p:nvSpPr>
          <p:cNvPr id="2918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09600" y="1371600"/>
            <a:ext cx="8229600" cy="4525963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dirty="0"/>
              <a:t>Matching the cost of an intangible asset with its revenue over its useful (legal) life.</a:t>
            </a:r>
          </a:p>
          <a:p>
            <a:r>
              <a:rPr lang="en-US" dirty="0"/>
              <a:t>Amortization expense calculation is similar to straight-line depreciation</a:t>
            </a:r>
            <a:r>
              <a:rPr lang="en-US" dirty="0" smtClean="0"/>
              <a:t>:</a:t>
            </a:r>
          </a:p>
          <a:p>
            <a:endParaRPr lang="en-US" dirty="0"/>
          </a:p>
        </p:txBody>
      </p:sp>
      <p:grpSp>
        <p:nvGrpSpPr>
          <p:cNvPr id="40967" name="Group 7"/>
          <p:cNvGrpSpPr>
            <a:grpSpLocks/>
          </p:cNvGrpSpPr>
          <p:nvPr/>
        </p:nvGrpSpPr>
        <p:grpSpPr bwMode="auto">
          <a:xfrm>
            <a:off x="152400" y="4165600"/>
            <a:ext cx="8382000" cy="1016000"/>
            <a:chOff x="0" y="2256"/>
            <a:chExt cx="5280" cy="640"/>
          </a:xfrm>
        </p:grpSpPr>
        <p:sp>
          <p:nvSpPr>
            <p:cNvPr id="291844" name="Text Box 4"/>
            <p:cNvSpPr txBox="1">
              <a:spLocks noChangeArrowheads="1"/>
            </p:cNvSpPr>
            <p:nvPr/>
          </p:nvSpPr>
          <p:spPr bwMode="auto">
            <a:xfrm>
              <a:off x="0" y="2256"/>
              <a:ext cx="5280" cy="64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9pPr>
            </a:lstStyle>
            <a:p>
              <a:pPr algn="ctr" eaLnBrk="1" hangingPunct="1"/>
              <a:r>
                <a:rPr lang="en-US" sz="3000" b="1" dirty="0">
                  <a:solidFill>
                    <a:srgbClr val="99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Amortization</a:t>
              </a:r>
              <a:r>
                <a:rPr lang="en-US" sz="3000" b="1" dirty="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 </a:t>
              </a:r>
              <a:r>
                <a:rPr lang="en-US" sz="3000" b="1" dirty="0">
                  <a:solidFill>
                    <a:srgbClr val="99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=   Cost – Estimated Residual Value</a:t>
              </a:r>
            </a:p>
            <a:p>
              <a:pPr algn="ctr" eaLnBrk="1" hangingPunct="1"/>
              <a:r>
                <a:rPr lang="en-US" sz="3000" b="1" dirty="0">
                  <a:solidFill>
                    <a:srgbClr val="99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                             Estimated Useful Life</a:t>
              </a:r>
            </a:p>
          </p:txBody>
        </p:sp>
        <p:sp>
          <p:nvSpPr>
            <p:cNvPr id="40966" name="Line 6"/>
            <p:cNvSpPr>
              <a:spLocks noChangeShapeType="1"/>
            </p:cNvSpPr>
            <p:nvPr/>
          </p:nvSpPr>
          <p:spPr bwMode="auto">
            <a:xfrm flipV="1">
              <a:off x="1824" y="2576"/>
              <a:ext cx="3456" cy="16"/>
            </a:xfrm>
            <a:prstGeom prst="line">
              <a:avLst/>
            </a:prstGeom>
            <a:noFill/>
            <a:ln w="38100">
              <a:solidFill>
                <a:srgbClr val="8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91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91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91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91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184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Patent Amortization</a:t>
            </a:r>
          </a:p>
        </p:txBody>
      </p:sp>
      <p:sp>
        <p:nvSpPr>
          <p:cNvPr id="41987" name="Content Placeholder 4"/>
          <p:cNvSpPr>
            <a:spLocks noGrp="1"/>
          </p:cNvSpPr>
          <p:nvPr>
            <p:ph idx="4294967295"/>
          </p:nvPr>
        </p:nvSpPr>
        <p:spPr>
          <a:xfrm>
            <a:off x="381000" y="1371600"/>
            <a:ext cx="8229600" cy="453072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/>
              <a:t>Assume a company acquires patent rights for $100,000.  The remaining legal life of the patent rights is 14 years, however the company feels the remaining useful life is five years.</a:t>
            </a:r>
          </a:p>
        </p:txBody>
      </p:sp>
      <p:pic>
        <p:nvPicPr>
          <p:cNvPr id="41988" name="Picture 3" descr="PPT1D06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89" r="17410" b="43846"/>
          <a:stretch/>
        </p:blipFill>
        <p:spPr bwMode="auto">
          <a:xfrm>
            <a:off x="609600" y="3733800"/>
            <a:ext cx="82296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Goodwill</a:t>
            </a:r>
          </a:p>
        </p:txBody>
      </p:sp>
      <p:sp>
        <p:nvSpPr>
          <p:cNvPr id="293891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/>
              <a:t>Created from favorable business factors</a:t>
            </a:r>
          </a:p>
          <a:p>
            <a:r>
              <a:rPr lang="en-US"/>
              <a:t>Only recorded if objectively determined by a transaction</a:t>
            </a:r>
          </a:p>
          <a:p>
            <a:r>
              <a:rPr lang="en-US"/>
              <a:t>Not amortized – impaired values are adjusted.</a:t>
            </a:r>
          </a:p>
          <a:p>
            <a:r>
              <a:rPr lang="en-US"/>
              <a:t>Goodwill is the most frequently reported intangible asset.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93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93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93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93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93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93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93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93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3891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Financial Reporting</a:t>
            </a:r>
          </a:p>
        </p:txBody>
      </p:sp>
      <p:sp>
        <p:nvSpPr>
          <p:cNvPr id="46086" name="TextBox 8"/>
          <p:cNvSpPr txBox="1">
            <a:spLocks noChangeArrowheads="1"/>
          </p:cNvSpPr>
          <p:nvPr/>
        </p:nvSpPr>
        <p:spPr bwMode="auto">
          <a:xfrm>
            <a:off x="3200400" y="1295400"/>
            <a:ext cx="594360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marL="252000" eaLnBrk="1" hangingPunct="1">
              <a:spcBef>
                <a:spcPts val="0"/>
              </a:spcBef>
              <a:buFontTx/>
              <a:buChar char="•"/>
            </a:pPr>
            <a:r>
              <a:rPr lang="en-US" sz="2800" dirty="0">
                <a:solidFill>
                  <a:schemeClr val="accent2"/>
                </a:solidFill>
                <a:latin typeface="+mn-lt"/>
              </a:rPr>
              <a:t>Depreciation and amortization should be reported separately</a:t>
            </a:r>
          </a:p>
          <a:p>
            <a:pPr marL="252000" eaLnBrk="1" hangingPunct="1">
              <a:spcBef>
                <a:spcPts val="0"/>
              </a:spcBef>
              <a:buFontTx/>
              <a:buChar char="•"/>
            </a:pPr>
            <a:r>
              <a:rPr lang="en-US" sz="2800" dirty="0">
                <a:solidFill>
                  <a:schemeClr val="accent2"/>
                </a:solidFill>
                <a:latin typeface="+mn-lt"/>
              </a:rPr>
              <a:t>Description of  computations should be disclosed</a:t>
            </a:r>
          </a:p>
        </p:txBody>
      </p:sp>
      <p:sp>
        <p:nvSpPr>
          <p:cNvPr id="46088" name="TextBox 10"/>
          <p:cNvSpPr txBox="1">
            <a:spLocks noChangeArrowheads="1"/>
          </p:cNvSpPr>
          <p:nvPr/>
        </p:nvSpPr>
        <p:spPr bwMode="auto">
          <a:xfrm>
            <a:off x="3505200" y="3810000"/>
            <a:ext cx="54864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chemeClr val="accent2"/>
                </a:solidFill>
                <a:latin typeface="+mn-lt"/>
              </a:rPr>
              <a:t>Each class of fixed asset should be disclosed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chemeClr val="accent2"/>
                </a:solidFill>
                <a:latin typeface="+mn-lt"/>
              </a:rPr>
              <a:t>Related accumulated depreciation should also be reported</a:t>
            </a:r>
          </a:p>
        </p:txBody>
      </p:sp>
      <p:sp>
        <p:nvSpPr>
          <p:cNvPr id="46090" name="AutoShape 10"/>
          <p:cNvSpPr>
            <a:spLocks noChangeArrowheads="1"/>
          </p:cNvSpPr>
          <p:nvPr/>
        </p:nvSpPr>
        <p:spPr bwMode="auto">
          <a:xfrm>
            <a:off x="609600" y="1524000"/>
            <a:ext cx="2209800" cy="1447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100000">
                <a:srgbClr val="99CCFF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Income </a:t>
            </a:r>
            <a:br>
              <a:rPr lang="en-US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Statement</a:t>
            </a:r>
          </a:p>
        </p:txBody>
      </p:sp>
      <p:sp>
        <p:nvSpPr>
          <p:cNvPr id="46091" name="AutoShape 11"/>
          <p:cNvSpPr>
            <a:spLocks noChangeArrowheads="1"/>
          </p:cNvSpPr>
          <p:nvPr/>
        </p:nvSpPr>
        <p:spPr bwMode="auto">
          <a:xfrm>
            <a:off x="685800" y="4572000"/>
            <a:ext cx="2209800" cy="1447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/>
              </a:gs>
              <a:gs pos="100000">
                <a:srgbClr val="99CCFF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Balance</a:t>
            </a:r>
          </a:p>
          <a:p>
            <a:pPr algn="ctr" eaLnBrk="0" hangingPunct="0"/>
            <a:r>
              <a:rPr lang="en-US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Sheet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60007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Financial Reporting</a:t>
            </a:r>
          </a:p>
        </p:txBody>
      </p:sp>
      <p:pic>
        <p:nvPicPr>
          <p:cNvPr id="47107" name="Picture 3" descr="PPT67DC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14"/>
          <a:stretch/>
        </p:blipFill>
        <p:spPr bwMode="auto">
          <a:xfrm>
            <a:off x="304800" y="1119795"/>
            <a:ext cx="8488363" cy="5039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98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600200" y="4267200"/>
            <a:ext cx="5181600" cy="1470025"/>
          </a:xfrm>
        </p:spPr>
        <p:txBody>
          <a:bodyPr anchor="ctr"/>
          <a:lstStyle/>
          <a:p>
            <a:pPr algn="ctr"/>
            <a:r>
              <a:rPr lang="en-US" sz="5000">
                <a:effectLst>
                  <a:outerShdw blurRad="38100" dist="38100" dir="2700000" algn="tl">
                    <a:srgbClr val="C0C0C0"/>
                  </a:outerShdw>
                </a:effectLst>
              </a:rPr>
              <a:t>End of Chapter 7!</a:t>
            </a:r>
          </a:p>
        </p:txBody>
      </p:sp>
      <p:pic>
        <p:nvPicPr>
          <p:cNvPr id="48134" name="Picture 6" descr="MC9004370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728663"/>
            <a:ext cx="3810000" cy="361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heme/theme1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Engravers MT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WarrenSurvey_FINAL</Template>
  <TotalTime>839</TotalTime>
  <Words>1196</Words>
  <Application>Microsoft Office PowerPoint</Application>
  <PresentationFormat>On-screen Show (4:3)</PresentationFormat>
  <Paragraphs>274</Paragraphs>
  <Slides>32</Slides>
  <Notes>22</Notes>
  <HiddenSlides>0</HiddenSlides>
  <MMClips>0</MMClips>
  <ScaleCrop>false</ScaleCrop>
  <HeadingPairs>
    <vt:vector size="6" baseType="variant"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2_Custom Design</vt:lpstr>
      <vt:lpstr>Custom Design</vt:lpstr>
      <vt:lpstr>1_Custom Design</vt:lpstr>
      <vt:lpstr>Edge</vt:lpstr>
      <vt:lpstr>Chart</vt:lpstr>
      <vt:lpstr>Chapter 7</vt:lpstr>
      <vt:lpstr>Learning Objectives</vt:lpstr>
      <vt:lpstr>Fixed Assets</vt:lpstr>
      <vt:lpstr>Recording Acquisition Cost</vt:lpstr>
      <vt:lpstr>Land</vt:lpstr>
      <vt:lpstr>PowerPoint Presentation</vt:lpstr>
      <vt:lpstr>Repairs, Maintenance &amp; Betterments</vt:lpstr>
      <vt:lpstr>Depreciation</vt:lpstr>
      <vt:lpstr>Depreciation</vt:lpstr>
      <vt:lpstr>Depreciation Methods  – Straight Line</vt:lpstr>
      <vt:lpstr>Straight Line Method</vt:lpstr>
      <vt:lpstr>Double-Declining-Balance Method</vt:lpstr>
      <vt:lpstr>Double Declining Balance </vt:lpstr>
      <vt:lpstr>Double Declining Balance Method</vt:lpstr>
      <vt:lpstr>PowerPoint Presentation</vt:lpstr>
      <vt:lpstr>Summary</vt:lpstr>
      <vt:lpstr>Method of Depreciation</vt:lpstr>
      <vt:lpstr>PowerPoint Presentation</vt:lpstr>
      <vt:lpstr>Depreciation for Partial Years</vt:lpstr>
      <vt:lpstr>Disposal of Capital Assets</vt:lpstr>
      <vt:lpstr>Disposal of Capital Assets</vt:lpstr>
      <vt:lpstr>Disposal of Capital Assets</vt:lpstr>
      <vt:lpstr>Disposal of Capital Assets</vt:lpstr>
      <vt:lpstr>PowerPoint Presentation</vt:lpstr>
      <vt:lpstr>PowerPoint Presentation</vt:lpstr>
      <vt:lpstr>Intangible Assets</vt:lpstr>
      <vt:lpstr>Amortization</vt:lpstr>
      <vt:lpstr>Patent Amortization</vt:lpstr>
      <vt:lpstr>Goodwill</vt:lpstr>
      <vt:lpstr>Financial Reporting</vt:lpstr>
      <vt:lpstr>Financial Reporting</vt:lpstr>
      <vt:lpstr>End of Chapter 7!</vt:lpstr>
    </vt:vector>
  </TitlesOfParts>
  <Company>Cengage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Number</dc:title>
  <dc:creator>TL User</dc:creator>
  <cp:lastModifiedBy>Patti</cp:lastModifiedBy>
  <cp:revision>96</cp:revision>
  <dcterms:created xsi:type="dcterms:W3CDTF">2009-07-15T18:36:45Z</dcterms:created>
  <dcterms:modified xsi:type="dcterms:W3CDTF">2013-10-09T23:25:01Z</dcterms:modified>
</cp:coreProperties>
</file>