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4" r:id="rId13"/>
    <p:sldId id="271" r:id="rId14"/>
    <p:sldId id="276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-8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3872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3772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8417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334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173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6694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322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0775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637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9699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251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99D01-5814-4A71-BB63-E6B0F04C823A}" type="datetimeFigureOut">
              <a:rPr lang="en-CA" smtClean="0"/>
              <a:t>23/09/2012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7633-7937-4377-9806-6502A295C43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6942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err="1" smtClean="0"/>
              <a:t>BUSI</a:t>
            </a:r>
            <a:r>
              <a:rPr lang="en-CA" dirty="0"/>
              <a:t>-</a:t>
            </a:r>
            <a:r>
              <a:rPr lang="en-CA" dirty="0" smtClean="0"/>
              <a:t>3400 Tutorial #1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Sept 24, 2012</a:t>
            </a:r>
          </a:p>
          <a:p>
            <a:r>
              <a:rPr lang="en-CA" dirty="0" smtClean="0"/>
              <a:t>Tim Smith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9949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1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AutoNum type="arabicPeriod"/>
            </a:pPr>
            <a:r>
              <a:rPr lang="en-US" b="1" dirty="0" smtClean="0">
                <a:solidFill>
                  <a:srgbClr val="FF0000"/>
                </a:solidFill>
              </a:rPr>
              <a:t>How </a:t>
            </a:r>
            <a:r>
              <a:rPr lang="en-US" b="1" dirty="0">
                <a:solidFill>
                  <a:srgbClr val="FF0000"/>
                </a:solidFill>
              </a:rPr>
              <a:t>many records does the file contain? How many fields are there per record</a:t>
            </a:r>
            <a:r>
              <a:rPr lang="en-US" b="1" dirty="0" smtClean="0">
                <a:solidFill>
                  <a:srgbClr val="FF0000"/>
                </a:solidFill>
              </a:rPr>
              <a:t>?</a:t>
            </a:r>
          </a:p>
          <a:p>
            <a:pPr lvl="0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75687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1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AutoNum type="arabicPeriod"/>
            </a:pPr>
            <a:r>
              <a:rPr lang="en-US" b="1" dirty="0" smtClean="0"/>
              <a:t>How </a:t>
            </a:r>
            <a:r>
              <a:rPr lang="en-US" b="1" dirty="0"/>
              <a:t>many records does the file contain? How many fields are there per record</a:t>
            </a:r>
            <a:r>
              <a:rPr lang="en-US" b="1" dirty="0" smtClean="0"/>
              <a:t>?</a:t>
            </a:r>
          </a:p>
          <a:p>
            <a:pPr lvl="0"/>
            <a:endParaRPr lang="en-CA" dirty="0" smtClean="0"/>
          </a:p>
          <a:p>
            <a:pPr lvl="0"/>
            <a:r>
              <a:rPr lang="en-CA" b="1" dirty="0" smtClean="0">
                <a:solidFill>
                  <a:srgbClr val="FF0000"/>
                </a:solidFill>
              </a:rPr>
              <a:t>	7 Records, and 5 Fields</a:t>
            </a:r>
            <a:endParaRPr lang="en-C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97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2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2. What </a:t>
            </a:r>
            <a:r>
              <a:rPr lang="en-US" b="1" dirty="0">
                <a:solidFill>
                  <a:srgbClr val="FF0000"/>
                </a:solidFill>
              </a:rPr>
              <a:t>problem would you encounter if you wanted to produce a listing by city? How would you solve this problem by altering the file structure?</a:t>
            </a:r>
            <a:endParaRPr lang="en-CA" dirty="0">
              <a:solidFill>
                <a:srgbClr val="FF0000"/>
              </a:solidFill>
            </a:endParaRPr>
          </a:p>
          <a:p>
            <a:pPr lvl="0"/>
            <a:endParaRPr lang="en-CA" dirty="0" smtClean="0"/>
          </a:p>
          <a:p>
            <a:pPr lvl="0"/>
            <a:endParaRPr lang="en-CA" dirty="0" smtClean="0"/>
          </a:p>
          <a:p>
            <a:pPr lvl="0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62484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Problems 2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2. What </a:t>
            </a:r>
            <a:r>
              <a:rPr lang="en-US" b="1" dirty="0"/>
              <a:t>problem would you encounter if you wanted to produce a listing by city? How would you solve this problem by altering the file structure?</a:t>
            </a:r>
            <a:endParaRPr lang="en-CA" dirty="0"/>
          </a:p>
          <a:p>
            <a:pPr lvl="0"/>
            <a:endParaRPr lang="en-CA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en-CA" dirty="0" smtClean="0">
                <a:solidFill>
                  <a:srgbClr val="FF0000"/>
                </a:solidFill>
              </a:rPr>
              <a:t>City names are containing within </a:t>
            </a:r>
            <a:r>
              <a:rPr lang="en-CA" dirty="0" err="1" smtClean="0">
                <a:solidFill>
                  <a:srgbClr val="FF0000"/>
                </a:solidFill>
              </a:rPr>
              <a:t>MANAGER_ADDRESS</a:t>
            </a:r>
            <a:r>
              <a:rPr lang="en-CA" dirty="0" smtClean="0">
                <a:solidFill>
                  <a:srgbClr val="FF0000"/>
                </a:solidFill>
              </a:rPr>
              <a:t> attribute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i="1" dirty="0" smtClean="0">
                <a:solidFill>
                  <a:srgbClr val="FF0000"/>
                </a:solidFill>
              </a:rPr>
              <a:t>Queries become much more difficult to write, and take longer to execute.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en-CA" dirty="0">
              <a:solidFill>
                <a:srgbClr val="FF0000"/>
              </a:solidFill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en-CA" dirty="0" smtClean="0">
                <a:solidFill>
                  <a:srgbClr val="FF0000"/>
                </a:solidFill>
              </a:rPr>
              <a:t>If the ability to produce city listing is important, it is best to store city name in a separate attribute.</a:t>
            </a:r>
          </a:p>
          <a:p>
            <a:pPr lvl="0"/>
            <a:endParaRPr lang="en-CA" dirty="0" smtClean="0"/>
          </a:p>
          <a:p>
            <a:pPr lvl="0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74595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3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3. If </a:t>
            </a:r>
            <a:r>
              <a:rPr lang="en-US" b="1" dirty="0">
                <a:solidFill>
                  <a:srgbClr val="FF0000"/>
                </a:solidFill>
              </a:rPr>
              <a:t>you wanted to produce a listing of the file contents by last name, area code, city, state, or zip code, how would you alter the file structure</a:t>
            </a:r>
            <a:r>
              <a:rPr lang="en-US" b="1" dirty="0" smtClean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73763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3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3. If </a:t>
            </a:r>
            <a:r>
              <a:rPr lang="en-US" b="1" dirty="0"/>
              <a:t>you wanted to produce a listing of the file contents by last name, area code, city, state, or zip code, how would you alter the file structure</a:t>
            </a:r>
            <a:r>
              <a:rPr lang="en-US" b="1" dirty="0" smtClean="0"/>
              <a:t>?</a:t>
            </a:r>
          </a:p>
          <a:p>
            <a:pPr lvl="0"/>
            <a:endParaRPr lang="en-US" b="1" dirty="0"/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The more we divide the attributes into components parts, the greater the information we can extract. </a:t>
            </a:r>
          </a:p>
          <a:p>
            <a:pPr lvl="0"/>
            <a:endParaRPr lang="en-CA" dirty="0" smtClean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Split </a:t>
            </a:r>
            <a:r>
              <a:rPr lang="en-CA" dirty="0" err="1" smtClean="0">
                <a:solidFill>
                  <a:srgbClr val="FF0000"/>
                </a:solidFill>
              </a:rPr>
              <a:t>MANAGER_ADDRESS</a:t>
            </a:r>
            <a:r>
              <a:rPr lang="en-CA" dirty="0" smtClean="0">
                <a:solidFill>
                  <a:srgbClr val="FF0000"/>
                </a:solidFill>
              </a:rPr>
              <a:t> into </a:t>
            </a:r>
            <a:r>
              <a:rPr lang="en-CA" dirty="0" err="1" smtClean="0">
                <a:solidFill>
                  <a:srgbClr val="FF0000"/>
                </a:solidFill>
              </a:rPr>
              <a:t>MGR_STREET</a:t>
            </a:r>
            <a:r>
              <a:rPr lang="en-CA" dirty="0" smtClean="0">
                <a:solidFill>
                  <a:srgbClr val="FF0000"/>
                </a:solidFill>
              </a:rPr>
              <a:t>, </a:t>
            </a:r>
            <a:r>
              <a:rPr lang="en-CA" dirty="0" err="1" smtClean="0">
                <a:solidFill>
                  <a:srgbClr val="FF0000"/>
                </a:solidFill>
              </a:rPr>
              <a:t>MGR_CITY</a:t>
            </a:r>
            <a:r>
              <a:rPr lang="en-CA" dirty="0" smtClean="0">
                <a:solidFill>
                  <a:srgbClr val="FF0000"/>
                </a:solidFill>
              </a:rPr>
              <a:t>, </a:t>
            </a:r>
            <a:r>
              <a:rPr lang="en-CA" dirty="0" err="1" smtClean="0">
                <a:solidFill>
                  <a:srgbClr val="FF0000"/>
                </a:solidFill>
              </a:rPr>
              <a:t>MGR_STATE</a:t>
            </a:r>
            <a:r>
              <a:rPr lang="en-CA" dirty="0" smtClean="0">
                <a:solidFill>
                  <a:srgbClr val="FF0000"/>
                </a:solidFill>
              </a:rPr>
              <a:t>, and </a:t>
            </a:r>
            <a:r>
              <a:rPr lang="en-CA" dirty="0" err="1" smtClean="0">
                <a:solidFill>
                  <a:srgbClr val="FF0000"/>
                </a:solidFill>
              </a:rPr>
              <a:t>MGR</a:t>
            </a:r>
            <a:r>
              <a:rPr lang="en-CA" dirty="0" smtClean="0">
                <a:solidFill>
                  <a:srgbClr val="FF0000"/>
                </a:solidFill>
              </a:rPr>
              <a:t> ZIP</a:t>
            </a:r>
          </a:p>
          <a:p>
            <a:pPr lvl="0"/>
            <a:endParaRPr lang="en-CA" dirty="0" smtClean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Split </a:t>
            </a:r>
            <a:r>
              <a:rPr lang="en-CA" dirty="0" err="1" smtClean="0">
                <a:solidFill>
                  <a:srgbClr val="FF0000"/>
                </a:solidFill>
              </a:rPr>
              <a:t>PROJECT_MANAGER</a:t>
            </a:r>
            <a:r>
              <a:rPr lang="en-CA" dirty="0" smtClean="0">
                <a:solidFill>
                  <a:srgbClr val="FF0000"/>
                </a:solidFill>
              </a:rPr>
              <a:t> into </a:t>
            </a:r>
            <a:r>
              <a:rPr lang="en-CA" dirty="0" err="1" smtClean="0">
                <a:solidFill>
                  <a:srgbClr val="FF0000"/>
                </a:solidFill>
              </a:rPr>
              <a:t>PM_LNAME</a:t>
            </a:r>
            <a:r>
              <a:rPr lang="en-CA" dirty="0" smtClean="0">
                <a:solidFill>
                  <a:srgbClr val="FF0000"/>
                </a:solidFill>
              </a:rPr>
              <a:t>, </a:t>
            </a:r>
            <a:r>
              <a:rPr lang="en-CA" dirty="0" err="1" smtClean="0">
                <a:solidFill>
                  <a:srgbClr val="FF0000"/>
                </a:solidFill>
              </a:rPr>
              <a:t>PM_FNAME</a:t>
            </a:r>
            <a:r>
              <a:rPr lang="en-CA" dirty="0" smtClean="0">
                <a:solidFill>
                  <a:srgbClr val="FF0000"/>
                </a:solidFill>
              </a:rPr>
              <a:t>, </a:t>
            </a:r>
            <a:r>
              <a:rPr lang="en-CA" dirty="0" err="1" smtClean="0">
                <a:solidFill>
                  <a:srgbClr val="FF0000"/>
                </a:solidFill>
              </a:rPr>
              <a:t>PM_INITIAL</a:t>
            </a:r>
            <a:r>
              <a:rPr lang="en-CA" dirty="0" smtClean="0">
                <a:solidFill>
                  <a:srgbClr val="FF0000"/>
                </a:solidFill>
              </a:rPr>
              <a:t>.</a:t>
            </a:r>
            <a:endParaRPr lang="en-CA" dirty="0">
              <a:solidFill>
                <a:srgbClr val="FF0000"/>
              </a:solidFill>
            </a:endParaRPr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73322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4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4. What </a:t>
            </a:r>
            <a:r>
              <a:rPr lang="en-US" b="1" dirty="0">
                <a:solidFill>
                  <a:srgbClr val="FF0000"/>
                </a:solidFill>
              </a:rPr>
              <a:t>data redundancies do you detect? How could those redundancies lead to anomalies?</a:t>
            </a:r>
            <a:endParaRPr lang="en-CA" dirty="0">
              <a:solidFill>
                <a:srgbClr val="FF0000"/>
              </a:solidFill>
            </a:endParaRPr>
          </a:p>
          <a:p>
            <a:pPr lvl="0"/>
            <a:endParaRPr lang="en-CA" dirty="0" smtClean="0"/>
          </a:p>
          <a:p>
            <a:pPr lvl="0"/>
            <a:r>
              <a:rPr lang="en-US" dirty="0"/>
              <a:t>Holly B. </a:t>
            </a:r>
            <a:r>
              <a:rPr lang="en-US" dirty="0" smtClean="0"/>
              <a:t>Parker’s name, phone number, and address occur </a:t>
            </a:r>
            <a:r>
              <a:rPr lang="en-US" dirty="0"/>
              <a:t>three </a:t>
            </a:r>
            <a:r>
              <a:rPr lang="en-US" dirty="0" smtClean="0"/>
              <a:t>times (she’s managing projects 21-</a:t>
            </a:r>
            <a:r>
              <a:rPr lang="en-US" dirty="0" err="1" smtClean="0"/>
              <a:t>5Z</a:t>
            </a:r>
            <a:r>
              <a:rPr lang="en-US" dirty="0" smtClean="0"/>
              <a:t>, 25-</a:t>
            </a:r>
            <a:r>
              <a:rPr lang="en-US" dirty="0" err="1" smtClean="0"/>
              <a:t>9T</a:t>
            </a:r>
            <a:r>
              <a:rPr lang="en-US" dirty="0" smtClean="0"/>
              <a:t>, 29-</a:t>
            </a:r>
            <a:r>
              <a:rPr lang="en-US" dirty="0" err="1" smtClean="0"/>
              <a:t>2D</a:t>
            </a:r>
            <a:r>
              <a:rPr lang="en-US" dirty="0" smtClean="0"/>
              <a:t>). 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The problem with this?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If Ms. Parker changes address or phone number the change must be made in the database 3 times, or the data becomes incorrect.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Also, we’re increasing the risk of a spelling/typing error corrupting our data. </a:t>
            </a:r>
          </a:p>
        </p:txBody>
      </p:sp>
    </p:spTree>
    <p:extLst>
      <p:ext uri="{BB962C8B-B14F-4D97-AF65-F5344CB8AC3E}">
        <p14:creationId xmlns:p14="http://schemas.microsoft.com/office/powerpoint/2010/main" val="37379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4</a:t>
            </a:r>
            <a:endParaRPr lang="en-CA" dirty="0"/>
          </a:p>
        </p:txBody>
      </p:sp>
      <p:pic>
        <p:nvPicPr>
          <p:cNvPr id="1026" name="Picture 2" descr="FigP1-01-The-File-Structure-for-Problems-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6092"/>
            <a:ext cx="779680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9493" y="27809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4. What </a:t>
            </a:r>
            <a:r>
              <a:rPr lang="en-US" b="1" dirty="0"/>
              <a:t>data redundancies do you detect? How could those redundancies lead to anomalies?</a:t>
            </a:r>
            <a:endParaRPr lang="en-CA" dirty="0"/>
          </a:p>
          <a:p>
            <a:pPr lvl="0"/>
            <a:endParaRPr lang="en-CA" dirty="0" smtClean="0"/>
          </a:p>
          <a:p>
            <a:pPr lvl="0"/>
            <a:r>
              <a:rPr lang="en-US" dirty="0">
                <a:solidFill>
                  <a:srgbClr val="FF0000"/>
                </a:solidFill>
              </a:rPr>
              <a:t>Holly B. </a:t>
            </a:r>
            <a:r>
              <a:rPr lang="en-US" dirty="0" smtClean="0">
                <a:solidFill>
                  <a:srgbClr val="FF0000"/>
                </a:solidFill>
              </a:rPr>
              <a:t>Parker’s name, phone number, and address occur </a:t>
            </a:r>
            <a:r>
              <a:rPr lang="en-US" dirty="0">
                <a:solidFill>
                  <a:srgbClr val="FF0000"/>
                </a:solidFill>
              </a:rPr>
              <a:t>three </a:t>
            </a:r>
            <a:r>
              <a:rPr lang="en-US" dirty="0" smtClean="0">
                <a:solidFill>
                  <a:srgbClr val="FF0000"/>
                </a:solidFill>
              </a:rPr>
              <a:t>times (she’s managing projects 21-</a:t>
            </a:r>
            <a:r>
              <a:rPr lang="en-US" dirty="0" err="1" smtClean="0">
                <a:solidFill>
                  <a:srgbClr val="FF0000"/>
                </a:solidFill>
              </a:rPr>
              <a:t>5Z</a:t>
            </a:r>
            <a:r>
              <a:rPr lang="en-US" dirty="0" smtClean="0">
                <a:solidFill>
                  <a:srgbClr val="FF0000"/>
                </a:solidFill>
              </a:rPr>
              <a:t>, 25-</a:t>
            </a:r>
            <a:r>
              <a:rPr lang="en-US" dirty="0" err="1" smtClean="0">
                <a:solidFill>
                  <a:srgbClr val="FF0000"/>
                </a:solidFill>
              </a:rPr>
              <a:t>9T</a:t>
            </a:r>
            <a:r>
              <a:rPr lang="en-US" dirty="0" smtClean="0">
                <a:solidFill>
                  <a:srgbClr val="FF0000"/>
                </a:solidFill>
              </a:rPr>
              <a:t>, 29-</a:t>
            </a:r>
            <a:r>
              <a:rPr lang="en-US" dirty="0" err="1" smtClean="0">
                <a:solidFill>
                  <a:srgbClr val="FF0000"/>
                </a:solidFill>
              </a:rPr>
              <a:t>2D</a:t>
            </a:r>
            <a:r>
              <a:rPr lang="en-US" dirty="0" smtClean="0">
                <a:solidFill>
                  <a:srgbClr val="FF0000"/>
                </a:solidFill>
              </a:rPr>
              <a:t>). </a:t>
            </a:r>
          </a:p>
          <a:p>
            <a:pPr lvl="0"/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The problem with this?</a:t>
            </a:r>
          </a:p>
          <a:p>
            <a:pPr lvl="0"/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If Ms. Parker changes address or phone number the change must be made in the database 3 times, or the data becomes incorrect.</a:t>
            </a:r>
          </a:p>
          <a:p>
            <a:pPr lvl="0"/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Also, we’re increasing the risk of a spelling/typing error corrupting our data. </a:t>
            </a:r>
          </a:p>
        </p:txBody>
      </p:sp>
    </p:spTree>
    <p:extLst>
      <p:ext uri="{BB962C8B-B14F-4D97-AF65-F5344CB8AC3E}">
        <p14:creationId xmlns:p14="http://schemas.microsoft.com/office/powerpoint/2010/main" val="99429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5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5. </a:t>
            </a:r>
            <a:r>
              <a:rPr lang="en-US" b="1" dirty="0">
                <a:solidFill>
                  <a:srgbClr val="FF0000"/>
                </a:solidFill>
              </a:rPr>
              <a:t>Identify and discuss the serious data redundancy problems exhibited by the file structure </a:t>
            </a:r>
            <a:r>
              <a:rPr lang="en-US" b="1" dirty="0" smtClean="0">
                <a:solidFill>
                  <a:srgbClr val="FF0000"/>
                </a:solidFill>
              </a:rPr>
              <a:t>shown.</a:t>
            </a:r>
            <a:endParaRPr lang="en-CA" dirty="0">
              <a:solidFill>
                <a:srgbClr val="FF0000"/>
              </a:solidFill>
            </a:endParaRPr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298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5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5. </a:t>
            </a:r>
            <a:r>
              <a:rPr lang="en-US" b="1" dirty="0"/>
              <a:t>Identify and discuss the serious data redundancy problems exhibited by the file structure </a:t>
            </a:r>
            <a:r>
              <a:rPr lang="en-US" b="1" dirty="0" smtClean="0"/>
              <a:t>shown.</a:t>
            </a:r>
            <a:endParaRPr lang="en-CA" dirty="0"/>
          </a:p>
          <a:p>
            <a:pPr lvl="0"/>
            <a:endParaRPr lang="en-CA" dirty="0" smtClean="0"/>
          </a:p>
          <a:p>
            <a:pPr lvl="0"/>
            <a:r>
              <a:rPr lang="en-CA" dirty="0" err="1" smtClean="0">
                <a:solidFill>
                  <a:srgbClr val="FF0000"/>
                </a:solidFill>
              </a:rPr>
              <a:t>JOB_CODE</a:t>
            </a:r>
            <a:r>
              <a:rPr lang="en-CA" dirty="0" smtClean="0">
                <a:solidFill>
                  <a:srgbClr val="FF0000"/>
                </a:solidFill>
              </a:rPr>
              <a:t> and </a:t>
            </a:r>
            <a:r>
              <a:rPr lang="en-CA" dirty="0" err="1" smtClean="0">
                <a:solidFill>
                  <a:srgbClr val="FF0000"/>
                </a:solidFill>
              </a:rPr>
              <a:t>JOB_CHG_HOUR</a:t>
            </a:r>
            <a:r>
              <a:rPr lang="en-CA" dirty="0" smtClean="0">
                <a:solidFill>
                  <a:srgbClr val="FF0000"/>
                </a:solidFill>
              </a:rPr>
              <a:t> are listed multiple times. What happens when we change the charges from $85 to $90?</a:t>
            </a:r>
          </a:p>
          <a:p>
            <a:pPr lvl="0"/>
            <a:endParaRPr lang="en-CA" dirty="0" smtClean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What happened when you want to delete an employee? The job billing information is lost.</a:t>
            </a:r>
          </a:p>
          <a:p>
            <a:pPr lvl="0"/>
            <a:endParaRPr lang="en-CA" dirty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Notice that </a:t>
            </a:r>
            <a:r>
              <a:rPr lang="en-CA" dirty="0" err="1" smtClean="0">
                <a:solidFill>
                  <a:srgbClr val="FF0000"/>
                </a:solidFill>
              </a:rPr>
              <a:t>JOB_CODE</a:t>
            </a:r>
            <a:r>
              <a:rPr lang="en-CA" dirty="0" smtClean="0">
                <a:solidFill>
                  <a:srgbClr val="FF0000"/>
                </a:solidFill>
              </a:rPr>
              <a:t> CT has different billing rates.</a:t>
            </a:r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03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5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5. </a:t>
            </a:r>
            <a:r>
              <a:rPr lang="en-US" b="1" dirty="0"/>
              <a:t>Identify and discuss the serious data redundancy problems exhibited by the file structure </a:t>
            </a:r>
            <a:r>
              <a:rPr lang="en-US" b="1" dirty="0" smtClean="0"/>
              <a:t>shown.</a:t>
            </a:r>
            <a:endParaRPr lang="en-CA" dirty="0"/>
          </a:p>
          <a:p>
            <a:pPr lvl="0"/>
            <a:endParaRPr lang="en-CA" dirty="0" smtClean="0"/>
          </a:p>
          <a:p>
            <a:pPr lvl="0"/>
            <a:r>
              <a:rPr lang="en-CA" dirty="0" err="1" smtClean="0">
                <a:solidFill>
                  <a:srgbClr val="FF0000"/>
                </a:solidFill>
              </a:rPr>
              <a:t>JOB_CODE</a:t>
            </a:r>
            <a:r>
              <a:rPr lang="en-CA" dirty="0" smtClean="0">
                <a:solidFill>
                  <a:srgbClr val="FF0000"/>
                </a:solidFill>
              </a:rPr>
              <a:t> and </a:t>
            </a:r>
            <a:r>
              <a:rPr lang="en-CA" dirty="0" err="1" smtClean="0">
                <a:solidFill>
                  <a:srgbClr val="FF0000"/>
                </a:solidFill>
              </a:rPr>
              <a:t>JOB_CHG_HOUR</a:t>
            </a:r>
            <a:r>
              <a:rPr lang="en-CA" dirty="0" smtClean="0">
                <a:solidFill>
                  <a:srgbClr val="FF0000"/>
                </a:solidFill>
              </a:rPr>
              <a:t> are listed multiple times. What happens when we change the charges from $85 to $90?</a:t>
            </a:r>
          </a:p>
          <a:p>
            <a:pPr lvl="0"/>
            <a:endParaRPr lang="en-CA" dirty="0" smtClean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What happened when you want to delete an employee? The job billing information is lost.</a:t>
            </a:r>
          </a:p>
          <a:p>
            <a:pPr lvl="0"/>
            <a:endParaRPr lang="en-CA" dirty="0">
              <a:solidFill>
                <a:srgbClr val="FF0000"/>
              </a:solidFill>
            </a:endParaRPr>
          </a:p>
          <a:p>
            <a:pPr lvl="0"/>
            <a:r>
              <a:rPr lang="en-CA" dirty="0" smtClean="0">
                <a:solidFill>
                  <a:srgbClr val="FF0000"/>
                </a:solidFill>
              </a:rPr>
              <a:t>Notice that </a:t>
            </a:r>
            <a:r>
              <a:rPr lang="en-CA" dirty="0" err="1" smtClean="0">
                <a:solidFill>
                  <a:srgbClr val="FF0000"/>
                </a:solidFill>
              </a:rPr>
              <a:t>JOB_CODE</a:t>
            </a:r>
            <a:r>
              <a:rPr lang="en-CA" dirty="0" smtClean="0">
                <a:solidFill>
                  <a:srgbClr val="FF0000"/>
                </a:solidFill>
              </a:rPr>
              <a:t> CT has different billing rates.</a:t>
            </a:r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8821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6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6. Looking </a:t>
            </a:r>
            <a:r>
              <a:rPr lang="en-US" b="1" dirty="0">
                <a:solidFill>
                  <a:srgbClr val="FF0000"/>
                </a:solidFill>
              </a:rPr>
              <a:t>at the </a:t>
            </a:r>
            <a:r>
              <a:rPr lang="en-US" b="1" dirty="0" err="1">
                <a:solidFill>
                  <a:srgbClr val="FF0000"/>
                </a:solidFill>
              </a:rPr>
              <a:t>EMP_NAME</a:t>
            </a:r>
            <a:r>
              <a:rPr lang="en-US" b="1" dirty="0">
                <a:solidFill>
                  <a:srgbClr val="FF0000"/>
                </a:solidFill>
              </a:rPr>
              <a:t> and </a:t>
            </a:r>
            <a:r>
              <a:rPr lang="en-US" b="1" dirty="0" err="1" smtClean="0">
                <a:solidFill>
                  <a:srgbClr val="FF0000"/>
                </a:solidFill>
              </a:rPr>
              <a:t>EMP_PHONE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what change(s) would you recommend</a:t>
            </a:r>
            <a:r>
              <a:rPr lang="en-US" b="1" dirty="0" smtClean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b="1" dirty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475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6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6. Looking </a:t>
            </a:r>
            <a:r>
              <a:rPr lang="en-US" b="1" dirty="0"/>
              <a:t>at the </a:t>
            </a:r>
            <a:r>
              <a:rPr lang="en-US" b="1" dirty="0" err="1"/>
              <a:t>EMP_NAME</a:t>
            </a:r>
            <a:r>
              <a:rPr lang="en-US" b="1" dirty="0"/>
              <a:t> and </a:t>
            </a:r>
            <a:r>
              <a:rPr lang="en-US" b="1" dirty="0" err="1" smtClean="0"/>
              <a:t>EMP_PHONE</a:t>
            </a:r>
            <a:r>
              <a:rPr lang="en-US" b="1" dirty="0" smtClean="0"/>
              <a:t>, </a:t>
            </a:r>
            <a:r>
              <a:rPr lang="en-US" b="1" dirty="0"/>
              <a:t>what change(s) would you recommend</a:t>
            </a:r>
            <a:r>
              <a:rPr lang="en-US" b="1" dirty="0" smtClean="0"/>
              <a:t>?</a:t>
            </a:r>
          </a:p>
          <a:p>
            <a:pPr lvl="0"/>
            <a:endParaRPr lang="en-US" b="1" dirty="0"/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Make data more atomic</a:t>
            </a:r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	Split </a:t>
            </a:r>
            <a:r>
              <a:rPr lang="en-US" b="1" dirty="0" err="1" smtClean="0">
                <a:solidFill>
                  <a:srgbClr val="FF0000"/>
                </a:solidFill>
              </a:rPr>
              <a:t>EMP_NAME</a:t>
            </a:r>
            <a:r>
              <a:rPr lang="en-US" b="1" dirty="0" smtClean="0">
                <a:solidFill>
                  <a:srgbClr val="FF0000"/>
                </a:solidFill>
              </a:rPr>
              <a:t> into </a:t>
            </a:r>
            <a:r>
              <a:rPr lang="en-US" b="1" dirty="0" err="1" smtClean="0">
                <a:solidFill>
                  <a:srgbClr val="FF0000"/>
                </a:solidFill>
              </a:rPr>
              <a:t>EMP_FNAME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</a:rPr>
              <a:t>EMP_LNAME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</a:rPr>
              <a:t>EMP_INITIAL</a:t>
            </a:r>
            <a:endParaRPr lang="en-US" b="1" dirty="0" smtClean="0">
              <a:solidFill>
                <a:srgbClr val="FF0000"/>
              </a:solidFill>
            </a:endParaRPr>
          </a:p>
          <a:p>
            <a:pPr lvl="0"/>
            <a:r>
              <a:rPr lang="en-US" b="1" dirty="0">
                <a:solidFill>
                  <a:srgbClr val="FF0000"/>
                </a:solidFill>
              </a:rPr>
              <a:t>	</a:t>
            </a:r>
            <a:r>
              <a:rPr lang="en-US" b="1" dirty="0" smtClean="0">
                <a:solidFill>
                  <a:srgbClr val="FF0000"/>
                </a:solidFill>
              </a:rPr>
              <a:t>Split </a:t>
            </a:r>
            <a:r>
              <a:rPr lang="en-US" b="1" dirty="0" err="1" smtClean="0">
                <a:solidFill>
                  <a:srgbClr val="FF0000"/>
                </a:solidFill>
              </a:rPr>
              <a:t>EMP_PHONE</a:t>
            </a:r>
            <a:r>
              <a:rPr lang="en-US" b="1" dirty="0" smtClean="0">
                <a:solidFill>
                  <a:srgbClr val="FF0000"/>
                </a:solidFill>
              </a:rPr>
              <a:t> into </a:t>
            </a:r>
            <a:r>
              <a:rPr lang="en-US" b="1" dirty="0" err="1" smtClean="0">
                <a:solidFill>
                  <a:srgbClr val="FF0000"/>
                </a:solidFill>
              </a:rPr>
              <a:t>EMP_AREACODE</a:t>
            </a:r>
            <a:r>
              <a:rPr lang="en-US" b="1" dirty="0" smtClean="0">
                <a:solidFill>
                  <a:srgbClr val="FF0000"/>
                </a:solidFill>
              </a:rPr>
              <a:t>, and </a:t>
            </a:r>
            <a:r>
              <a:rPr lang="en-US" b="1" dirty="0" err="1" smtClean="0">
                <a:solidFill>
                  <a:srgbClr val="FF0000"/>
                </a:solidFill>
              </a:rPr>
              <a:t>EMP_PHONE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0709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7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7. Identify </a:t>
            </a:r>
            <a:r>
              <a:rPr lang="en-US" b="1" dirty="0"/>
              <a:t>the various data sources in the file you examined in Problem 5.</a:t>
            </a:r>
          </a:p>
          <a:p>
            <a:pPr lvl="0"/>
            <a:endParaRPr lang="en-US" b="1" dirty="0" smtClean="0">
              <a:solidFill>
                <a:srgbClr val="FF0000"/>
              </a:solidFill>
            </a:endParaRP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0069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7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7. Identify </a:t>
            </a:r>
            <a:r>
              <a:rPr lang="en-US" b="1" dirty="0"/>
              <a:t>the various data sources in the file you examined in Problem 5.</a:t>
            </a:r>
          </a:p>
          <a:p>
            <a:pPr lvl="0"/>
            <a:endParaRPr lang="en-US" b="1" dirty="0" smtClean="0">
              <a:solidFill>
                <a:srgbClr val="FF0000"/>
              </a:solidFill>
            </a:endParaRPr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There would seem to be 4 key sources: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EMPLOYEE data (phone number, name, employee ID)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PROJECT data (project name, project number)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JOB data (Job code, and hourly rate)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CHARGE data (Project Hours)</a:t>
            </a: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979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8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8. Given </a:t>
            </a:r>
            <a:r>
              <a:rPr lang="en-US" b="1" dirty="0"/>
              <a:t>your answer to Problem 7, what new files should you create to help eliminate the data redundancies found in the file shown in Figure </a:t>
            </a:r>
            <a:r>
              <a:rPr lang="en-US" b="1" dirty="0" err="1"/>
              <a:t>P1.5</a:t>
            </a:r>
            <a:r>
              <a:rPr lang="en-US" b="1" dirty="0" smtClean="0"/>
              <a:t>?</a:t>
            </a:r>
            <a:endParaRPr lang="en-US" b="1" dirty="0"/>
          </a:p>
          <a:p>
            <a:pPr lvl="0"/>
            <a:endParaRPr lang="en-US" b="1" dirty="0" smtClean="0">
              <a:solidFill>
                <a:srgbClr val="FF0000"/>
              </a:solidFill>
            </a:endParaRP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15110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8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493" y="27809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8. Given </a:t>
            </a:r>
            <a:r>
              <a:rPr lang="en-US" b="1" dirty="0"/>
              <a:t>your answer to Problem 7, what new files should you create to help eliminate the data redundancies found in the file shown in Figure </a:t>
            </a:r>
            <a:r>
              <a:rPr lang="en-US" b="1" dirty="0" err="1"/>
              <a:t>P1.5</a:t>
            </a:r>
            <a:r>
              <a:rPr lang="en-US" b="1" dirty="0" smtClean="0"/>
              <a:t>?</a:t>
            </a:r>
            <a:endParaRPr lang="en-US" b="1" dirty="0"/>
          </a:p>
          <a:p>
            <a:pPr lvl="0"/>
            <a:endParaRPr lang="en-US" b="1" dirty="0" smtClean="0">
              <a:solidFill>
                <a:srgbClr val="FF0000"/>
              </a:solidFill>
            </a:endParaRPr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4 files :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EMPLOYEE file (phone number, name, employee ID)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PROJECT file (project name, project number)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JOB file (Job code, and hourly rate)</a:t>
            </a:r>
          </a:p>
          <a:p>
            <a:pPr marL="342900" lvl="0" indent="-342900">
              <a:buAutoNum type="arabicParenR"/>
            </a:pPr>
            <a:r>
              <a:rPr lang="en-US" b="1" dirty="0" smtClean="0">
                <a:solidFill>
                  <a:srgbClr val="FF0000"/>
                </a:solidFill>
              </a:rPr>
              <a:t>CHARGE data (Project </a:t>
            </a:r>
            <a:r>
              <a:rPr lang="en-US" b="1" dirty="0" err="1" smtClean="0">
                <a:solidFill>
                  <a:srgbClr val="FF0000"/>
                </a:solidFill>
              </a:rPr>
              <a:t>Num</a:t>
            </a:r>
            <a:r>
              <a:rPr lang="en-US" b="1" dirty="0" smtClean="0">
                <a:solidFill>
                  <a:srgbClr val="FF0000"/>
                </a:solidFill>
              </a:rPr>
              <a:t>, Project Hours, Job Code)</a:t>
            </a: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3074" name="Picture 3" descr="FigP1-05-The-File-Structure-for-Problems-5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056784" cy="186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3325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9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315" y="2924944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9. Identify </a:t>
            </a:r>
            <a:r>
              <a:rPr lang="en-US" b="1" dirty="0">
                <a:solidFill>
                  <a:srgbClr val="FF0000"/>
                </a:solidFill>
              </a:rPr>
              <a:t>and discuss the serious data redundancy problems exhibited by the file structure </a:t>
            </a:r>
            <a:r>
              <a:rPr lang="en-US" b="1" dirty="0" smtClean="0">
                <a:solidFill>
                  <a:srgbClr val="FF0000"/>
                </a:solidFill>
              </a:rPr>
              <a:t>shown.</a:t>
            </a: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4098" name="Picture 4" descr="FigP1-09-The-Table-Structure-for-Problems-9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6840760" cy="2128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722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9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315" y="2924944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9. Identify </a:t>
            </a:r>
            <a:r>
              <a:rPr lang="en-US" b="1" dirty="0"/>
              <a:t>and discuss the serious data redundancy problems exhibited by the file structure </a:t>
            </a:r>
            <a:r>
              <a:rPr lang="en-US" b="1" dirty="0" smtClean="0"/>
              <a:t>shown.</a:t>
            </a:r>
          </a:p>
          <a:p>
            <a:pPr lvl="0"/>
            <a:endParaRPr lang="en-US" b="1" dirty="0"/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It seems to be trying to record room assignments, but it makes teacher information redundant.</a:t>
            </a:r>
          </a:p>
          <a:p>
            <a:pPr lvl="0"/>
            <a:endParaRPr lang="en-US" b="1" dirty="0">
              <a:solidFill>
                <a:srgbClr val="FF0000"/>
              </a:solidFill>
            </a:endParaRPr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Note how </a:t>
            </a:r>
            <a:r>
              <a:rPr lang="en-US" b="1" dirty="0" err="1" smtClean="0">
                <a:solidFill>
                  <a:srgbClr val="FF0000"/>
                </a:solidFill>
              </a:rPr>
              <a:t>Cordoza</a:t>
            </a:r>
            <a:r>
              <a:rPr lang="en-US" b="1" dirty="0" smtClean="0">
                <a:solidFill>
                  <a:srgbClr val="FF0000"/>
                </a:solidFill>
              </a:rPr>
              <a:t> Maria has different initials?</a:t>
            </a: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4098" name="Picture 4" descr="FigP1-09-The-Table-Structure-for-Problems-9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6840760" cy="2128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309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10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315" y="2924944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10. </a:t>
            </a:r>
            <a:r>
              <a:rPr lang="en-US" b="1" dirty="0">
                <a:solidFill>
                  <a:srgbClr val="FF0000"/>
                </a:solidFill>
              </a:rPr>
              <a:t>Given the file structure shown in Figure </a:t>
            </a:r>
            <a:r>
              <a:rPr lang="en-US" b="1" dirty="0" err="1">
                <a:solidFill>
                  <a:srgbClr val="FF0000"/>
                </a:solidFill>
              </a:rPr>
              <a:t>P1.9</a:t>
            </a:r>
            <a:r>
              <a:rPr lang="en-US" b="1" dirty="0">
                <a:solidFill>
                  <a:srgbClr val="FF0000"/>
                </a:solidFill>
              </a:rPr>
              <a:t>, what problem(s) might you encounter if building </a:t>
            </a:r>
            <a:r>
              <a:rPr lang="en-US" b="1" dirty="0" err="1">
                <a:solidFill>
                  <a:srgbClr val="FF0000"/>
                </a:solidFill>
              </a:rPr>
              <a:t>KOM</a:t>
            </a:r>
            <a:r>
              <a:rPr lang="en-US" b="1" dirty="0">
                <a:solidFill>
                  <a:srgbClr val="FF0000"/>
                </a:solidFill>
              </a:rPr>
              <a:t> were deleted?</a:t>
            </a:r>
            <a:endParaRPr lang="en-CA" dirty="0">
              <a:solidFill>
                <a:srgbClr val="FF0000"/>
              </a:solidFill>
            </a:endParaRPr>
          </a:p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4098" name="Picture 4" descr="FigP1-09-The-Table-Structure-for-Problems-9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6840760" cy="2128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629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692696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/>
              <a:t>Chapter 1 – Problem 10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59315" y="2924944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/>
              <a:t>10. </a:t>
            </a:r>
            <a:r>
              <a:rPr lang="en-US" b="1" dirty="0"/>
              <a:t>Given the file structure shown in Figure </a:t>
            </a:r>
            <a:r>
              <a:rPr lang="en-US" b="1" dirty="0" err="1"/>
              <a:t>P1.9</a:t>
            </a:r>
            <a:r>
              <a:rPr lang="en-US" b="1" dirty="0"/>
              <a:t>, what problem(s) might you encounter if building </a:t>
            </a:r>
            <a:r>
              <a:rPr lang="en-US" b="1" dirty="0" err="1"/>
              <a:t>KOM</a:t>
            </a:r>
            <a:r>
              <a:rPr lang="en-US" b="1" dirty="0"/>
              <a:t> were deleted?</a:t>
            </a:r>
            <a:endParaRPr lang="en-CA" dirty="0"/>
          </a:p>
          <a:p>
            <a:pPr lvl="0"/>
            <a:endParaRPr lang="en-US" b="1" dirty="0" smtClean="0"/>
          </a:p>
          <a:p>
            <a:pPr lvl="0"/>
            <a:r>
              <a:rPr lang="en-US" b="1" dirty="0" smtClean="0">
                <a:solidFill>
                  <a:srgbClr val="FF0000"/>
                </a:solidFill>
              </a:rPr>
              <a:t>You’d lose time assignments for teachers and </a:t>
            </a:r>
            <a:r>
              <a:rPr lang="en-US" b="1" dirty="0" err="1" smtClean="0">
                <a:solidFill>
                  <a:srgbClr val="FF0000"/>
                </a:solidFill>
              </a:rPr>
              <a:t>KOM</a:t>
            </a:r>
            <a:r>
              <a:rPr lang="en-US" b="1" dirty="0" smtClean="0">
                <a:solidFill>
                  <a:srgbClr val="FF0000"/>
                </a:solidFill>
              </a:rPr>
              <a:t> rooms </a:t>
            </a:r>
            <a:r>
              <a:rPr lang="en-US" b="1" dirty="0" err="1" smtClean="0">
                <a:solidFill>
                  <a:srgbClr val="FF0000"/>
                </a:solidFill>
              </a:rPr>
              <a:t>204E</a:t>
            </a:r>
            <a:r>
              <a:rPr lang="en-US" b="1" dirty="0" smtClean="0">
                <a:solidFill>
                  <a:srgbClr val="FF0000"/>
                </a:solidFill>
              </a:rPr>
              <a:t>, 123, and 34.</a:t>
            </a:r>
          </a:p>
          <a:p>
            <a:pPr lvl="0"/>
            <a:endParaRPr lang="en-US" b="1" dirty="0"/>
          </a:p>
          <a:p>
            <a:pPr lvl="0"/>
            <a:endParaRPr lang="en-US" b="1" dirty="0"/>
          </a:p>
          <a:p>
            <a:pPr lvl="0"/>
            <a:endParaRPr lang="en-CA" dirty="0"/>
          </a:p>
          <a:p>
            <a:pPr lvl="0"/>
            <a:endParaRPr lang="en-CA" dirty="0" smtClean="0"/>
          </a:p>
        </p:txBody>
      </p:sp>
      <p:pic>
        <p:nvPicPr>
          <p:cNvPr id="4098" name="Picture 4" descr="FigP1-09-The-Table-Structure-for-Problems-9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6840760" cy="2128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497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1017</Words>
  <Application>Microsoft Office PowerPoint</Application>
  <PresentationFormat>On-screen Show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BUSI-3400 Tutorial #1</vt:lpstr>
      <vt:lpstr>Chapter 1 – Problem 1</vt:lpstr>
      <vt:lpstr>Chapter 1 – Problem 1</vt:lpstr>
      <vt:lpstr>Chapter 1 – Problem 2</vt:lpstr>
      <vt:lpstr>Chapter 1 – Problems 2</vt:lpstr>
      <vt:lpstr>Chapter 1 – Problem 3</vt:lpstr>
      <vt:lpstr>Chapter 1 – Problem 3</vt:lpstr>
      <vt:lpstr>Chapter 1 – Problem 4</vt:lpstr>
      <vt:lpstr>Chapter 1 – Problem 4</vt:lpstr>
      <vt:lpstr>Chapter 1 – Problem 5</vt:lpstr>
      <vt:lpstr>Chapter 1 – Problem 5</vt:lpstr>
      <vt:lpstr>Chapter 1 – Problem 5</vt:lpstr>
      <vt:lpstr>Chapter 1 – Problem 6</vt:lpstr>
      <vt:lpstr>Chapter 1 – Problem 6</vt:lpstr>
      <vt:lpstr>Chapter 1 – Problem 7</vt:lpstr>
      <vt:lpstr>Chapter 1 – Problem 7</vt:lpstr>
      <vt:lpstr>Chapter 1 – Problem 8</vt:lpstr>
      <vt:lpstr>Chapter 1 – Problem 8</vt:lpstr>
      <vt:lpstr>Chapter 1 – Problem 9</vt:lpstr>
      <vt:lpstr>Chapter 1 – Problem 9</vt:lpstr>
      <vt:lpstr>Chapter 1 – Problem 10</vt:lpstr>
      <vt:lpstr>Chapter 1 – Problem 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BUSI-3400 Tutorial #1</dc:title>
  <dc:creator>Tim</dc:creator>
  <cp:lastModifiedBy>Tim</cp:lastModifiedBy>
  <cp:revision>16</cp:revision>
  <dcterms:created xsi:type="dcterms:W3CDTF">2012-09-23T22:49:39Z</dcterms:created>
  <dcterms:modified xsi:type="dcterms:W3CDTF">2012-09-24T00:01:11Z</dcterms:modified>
</cp:coreProperties>
</file>