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52"/>
  </p:notesMasterIdLst>
  <p:handoutMasterIdLst>
    <p:handoutMasterId r:id="rId53"/>
  </p:handoutMasterIdLst>
  <p:sldIdLst>
    <p:sldId id="260" r:id="rId2"/>
    <p:sldId id="566" r:id="rId3"/>
    <p:sldId id="363" r:id="rId4"/>
    <p:sldId id="515" r:id="rId5"/>
    <p:sldId id="516" r:id="rId6"/>
    <p:sldId id="550" r:id="rId7"/>
    <p:sldId id="517" r:id="rId8"/>
    <p:sldId id="551" r:id="rId9"/>
    <p:sldId id="567" r:id="rId10"/>
    <p:sldId id="568" r:id="rId11"/>
    <p:sldId id="518" r:id="rId12"/>
    <p:sldId id="552" r:id="rId13"/>
    <p:sldId id="519" r:id="rId14"/>
    <p:sldId id="520" r:id="rId15"/>
    <p:sldId id="521" r:id="rId16"/>
    <p:sldId id="522" r:id="rId17"/>
    <p:sldId id="553" r:id="rId18"/>
    <p:sldId id="523" r:id="rId19"/>
    <p:sldId id="554" r:id="rId20"/>
    <p:sldId id="524" r:id="rId21"/>
    <p:sldId id="525" r:id="rId22"/>
    <p:sldId id="526" r:id="rId23"/>
    <p:sldId id="527" r:id="rId24"/>
    <p:sldId id="555" r:id="rId25"/>
    <p:sldId id="528" r:id="rId26"/>
    <p:sldId id="529" r:id="rId27"/>
    <p:sldId id="556" r:id="rId28"/>
    <p:sldId id="530" r:id="rId29"/>
    <p:sldId id="557" r:id="rId30"/>
    <p:sldId id="563" r:id="rId31"/>
    <p:sldId id="564" r:id="rId32"/>
    <p:sldId id="531" r:id="rId33"/>
    <p:sldId id="558" r:id="rId34"/>
    <p:sldId id="532" r:id="rId35"/>
    <p:sldId id="533" r:id="rId36"/>
    <p:sldId id="559" r:id="rId37"/>
    <p:sldId id="534" r:id="rId38"/>
    <p:sldId id="535" r:id="rId39"/>
    <p:sldId id="560" r:id="rId40"/>
    <p:sldId id="536" r:id="rId41"/>
    <p:sldId id="537" r:id="rId42"/>
    <p:sldId id="569" r:id="rId43"/>
    <p:sldId id="565" r:id="rId44"/>
    <p:sldId id="538" r:id="rId45"/>
    <p:sldId id="539" r:id="rId46"/>
    <p:sldId id="540" r:id="rId47"/>
    <p:sldId id="541" r:id="rId48"/>
    <p:sldId id="542" r:id="rId49"/>
    <p:sldId id="549" r:id="rId50"/>
    <p:sldId id="401" r:id="rId51"/>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594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14/03/2012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97EF4913-FEE2-47AB-AEE0-1CBF3BEF6B2D}" type="slidenum">
              <a:rPr lang="en-US"/>
              <a:pPr/>
              <a:t>4</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If you’ve ever been to another country, you may have seen some familiar products on the shelves at local shops.  </a:t>
            </a:r>
          </a:p>
          <a:p>
            <a:pPr eaLnBrk="1" hangingPunct="1"/>
            <a:r>
              <a:rPr lang="en-US" smtClean="0"/>
              <a:t>Many companies today sell their products all over the world.  </a:t>
            </a:r>
          </a:p>
          <a:p>
            <a:pPr eaLnBrk="1" hangingPunct="1"/>
            <a:r>
              <a:rPr lang="en-US" smtClean="0"/>
              <a:t>In fact, you probably buy imported products on a regular basis.  </a:t>
            </a:r>
          </a:p>
          <a:p>
            <a:pPr eaLnBrk="1" hangingPunct="1"/>
            <a:r>
              <a:rPr lang="en-US" smtClean="0"/>
              <a:t>Have you ever thought about how international companies sell their products?  </a:t>
            </a:r>
          </a:p>
          <a:p>
            <a:pPr eaLnBrk="1" hangingPunct="1"/>
            <a:r>
              <a:rPr lang="en-US" smtClean="0"/>
              <a:t>Does the product meet the same need in every country, or do companies have to develop different messages about their products depending on where they’re being sold?   </a:t>
            </a:r>
          </a:p>
          <a:p>
            <a:pPr eaLnBrk="1" hangingPunct="1"/>
            <a:r>
              <a:rPr lang="en-US" smtClean="0"/>
              <a:t>International marketing is like domestic marketing in that it still involves the basic marketing elements of product attributes, distribution strategy, communication strategy, and pricing strategy, but because international marketing involves selling products in different countries, with different literacy rates, currencies, levels of economic development, and so on, international marketing can be far more complex.  </a:t>
            </a:r>
          </a:p>
          <a:p>
            <a:pPr eaLnBrk="1" hangingPunct="1"/>
            <a:r>
              <a:rPr lang="en-US" smtClean="0"/>
              <a:t>Firms have to decide which elements of the marketing mix can be standardized, and which need to be adapted to the local market. </a:t>
            </a:r>
          </a:p>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AEE0C2CA-BCFA-4F45-8BDA-F11014F268D7}" type="slidenum">
              <a:rPr lang="en-US"/>
              <a:pPr/>
              <a:t>5</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z="1000" smtClean="0"/>
              <a:t>So, can a firm sell the same product the same way everywhere?  Theodore Levitt thought so!</a:t>
            </a:r>
          </a:p>
          <a:p>
            <a:pPr eaLnBrk="1" hangingPunct="1"/>
            <a:r>
              <a:rPr lang="en-US" sz="1000" smtClean="0"/>
              <a:t>In the 1960s, Theodore Levitt argued that world markets were becoming increasingly similar making it unnecessary for companies to localize the marketing mix.  </a:t>
            </a:r>
          </a:p>
          <a:p>
            <a:pPr eaLnBrk="1" hangingPunct="1"/>
            <a:r>
              <a:rPr lang="en-US" sz="1000" smtClean="0"/>
              <a:t>According to Levitt, because of this convergence of markets, firms could simply avoid the costs of market adaptation, and sell standardized products around the globe instead.  He argued that McDonald’s for example, sold the same thing everywhere.</a:t>
            </a:r>
          </a:p>
          <a:p>
            <a:pPr eaLnBrk="1" hangingPunct="1"/>
            <a:r>
              <a:rPr lang="en-US" sz="1000" smtClean="0"/>
              <a:t>Levitt’s theory quickly became a lightening rod in the debate about globalization.  </a:t>
            </a:r>
          </a:p>
          <a:p>
            <a:pPr eaLnBrk="1" hangingPunct="1"/>
            <a:r>
              <a:rPr lang="en-US" sz="1000" smtClean="0"/>
              <a:t>Many people believed that he overstated his case, especially when it came to consumer products.  </a:t>
            </a:r>
          </a:p>
          <a:p>
            <a:pPr eaLnBrk="1" hangingPunct="1"/>
            <a:r>
              <a:rPr lang="en-US" sz="1000" smtClean="0"/>
              <a:t>They argued that, for example, while McDonald’s is available around the globe, the company does make menu changes.  </a:t>
            </a:r>
          </a:p>
          <a:p>
            <a:pPr eaLnBrk="1" hangingPunct="1"/>
            <a:r>
              <a:rPr lang="en-US" sz="1000" smtClean="0"/>
              <a:t>It sells a McArabia in the Middle East for example, and a Croque McDo in France.  Similarly, as you might recall from the Opening Case, Microsoft, another global brand, has adapted its marketing mix to meet the needs of consumers in India.</a:t>
            </a:r>
          </a:p>
          <a:p>
            <a:pPr eaLnBrk="1" hangingPunct="1"/>
            <a:r>
              <a:rPr lang="en-US" sz="1000" smtClean="0"/>
              <a:t>The current consensus is that although the world is moving towards global markets, because cultural and economic differences continue to exist among nations, any trend toward global consumer tastes and preferences is limited.  </a:t>
            </a:r>
          </a:p>
          <a:p>
            <a:pPr eaLnBrk="1" hangingPunct="1"/>
            <a:r>
              <a:rPr lang="en-US" sz="1000" smtClean="0"/>
              <a:t>In other words, while people around the world might drink Coke, how the brand is perceived, how it’s marketed, and so on, still differs from country to country. </a:t>
            </a:r>
          </a:p>
          <a:p>
            <a:pPr eaLnBrk="1" hangingPunct="1"/>
            <a:r>
              <a:rPr lang="en-US" sz="1000" smtClean="0"/>
              <a:t>Keep in mind too, that trade barriers and differences in product and technical standards also limit a firm’s ability to standardize its marketing mix. </a:t>
            </a:r>
          </a:p>
          <a:p>
            <a:pPr eaLnBrk="1" hangingPunct="1"/>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AEE0C2CA-BCFA-4F45-8BDA-F11014F268D7}" type="slidenum">
              <a:rPr lang="en-US"/>
              <a:pPr/>
              <a:t>6</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z="1000" smtClean="0"/>
              <a:t>So, can a firm sell the same product the same way everywhere?  Theodore Levitt thought so!</a:t>
            </a:r>
          </a:p>
          <a:p>
            <a:pPr eaLnBrk="1" hangingPunct="1"/>
            <a:r>
              <a:rPr lang="en-US" sz="1000" smtClean="0"/>
              <a:t>In the 1960s, Theodore Levitt argued that world markets were becoming increasingly similar making it unnecessary for companies to localize the marketing mix.  </a:t>
            </a:r>
          </a:p>
          <a:p>
            <a:pPr eaLnBrk="1" hangingPunct="1"/>
            <a:r>
              <a:rPr lang="en-US" sz="1000" smtClean="0"/>
              <a:t>According to Levitt, because of this convergence of markets, firms could simply avoid the costs of market adaptation, and sell standardized products around the globe instead.  He argued that McDonald’s for example, sold the same thing everywhere.</a:t>
            </a:r>
          </a:p>
          <a:p>
            <a:pPr eaLnBrk="1" hangingPunct="1"/>
            <a:r>
              <a:rPr lang="en-US" sz="1000" smtClean="0"/>
              <a:t>Levitt’s theory quickly became a lightening rod in the debate about globalization.  </a:t>
            </a:r>
          </a:p>
          <a:p>
            <a:pPr eaLnBrk="1" hangingPunct="1"/>
            <a:r>
              <a:rPr lang="en-US" sz="1000" smtClean="0"/>
              <a:t>Many people believed that he overstated his case, especially when it came to consumer products.  </a:t>
            </a:r>
          </a:p>
          <a:p>
            <a:pPr eaLnBrk="1" hangingPunct="1"/>
            <a:r>
              <a:rPr lang="en-US" sz="1000" smtClean="0"/>
              <a:t>They argued that, for example, while McDonald’s is available around the globe, the company does make menu changes.  </a:t>
            </a:r>
          </a:p>
          <a:p>
            <a:pPr eaLnBrk="1" hangingPunct="1"/>
            <a:r>
              <a:rPr lang="en-US" sz="1000" smtClean="0"/>
              <a:t>It sells a McArabia in the Middle East for example, and a Croque McDo in France.  Similarly, as you might recall from the Opening Case, Microsoft, another global brand, has adapted its marketing mix to meet the needs of consumers in India.</a:t>
            </a:r>
          </a:p>
          <a:p>
            <a:pPr eaLnBrk="1" hangingPunct="1"/>
            <a:r>
              <a:rPr lang="en-US" sz="1000" smtClean="0"/>
              <a:t>The current consensus is that although the world is moving towards global markets, because cultural and economic differences continue to exist among nations, any trend toward global consumer tastes and preferences is limited.  </a:t>
            </a:r>
          </a:p>
          <a:p>
            <a:pPr eaLnBrk="1" hangingPunct="1"/>
            <a:r>
              <a:rPr lang="en-US" sz="1000" smtClean="0"/>
              <a:t>In other words, while people around the world might drink Coke, how the brand is perceived, how it’s marketed, and so on, still differs from country to country. </a:t>
            </a:r>
          </a:p>
          <a:p>
            <a:pPr eaLnBrk="1" hangingPunct="1"/>
            <a:r>
              <a:rPr lang="en-US" sz="1000" smtClean="0"/>
              <a:t>Keep in mind too, that trade barriers and differences in product and technical standards also limit a firm’s ability to standardize its marketing mix. </a:t>
            </a:r>
          </a:p>
          <a:p>
            <a:pPr eaLnBrk="1" hangingPunct="1"/>
            <a:endParaRPr lang="en-US" sz="10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5CFA4171-0AAA-436F-BCA8-434E315083C5}" type="slidenum">
              <a:rPr lang="en-US"/>
              <a:pPr/>
              <a:t>7</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z="1000" smtClean="0"/>
              <a:t>How do you figure out which elements in the marketing mix need to be customized to the local market and which can be standardized across markets?</a:t>
            </a:r>
          </a:p>
          <a:p>
            <a:pPr eaLnBrk="1" hangingPunct="1"/>
            <a:r>
              <a:rPr lang="en-US" sz="1000" smtClean="0"/>
              <a:t>  You can start by segmenting markets.  </a:t>
            </a:r>
            <a:endParaRPr lang="en-US" sz="1000" b="1" smtClean="0"/>
          </a:p>
          <a:p>
            <a:pPr eaLnBrk="1" hangingPunct="1"/>
            <a:r>
              <a:rPr lang="en-US" sz="1000" b="1" smtClean="0"/>
              <a:t>Market segmentation</a:t>
            </a:r>
            <a:r>
              <a:rPr lang="en-US" sz="1000" smtClean="0"/>
              <a:t> involves identifying distinct groups of consumers whose purchasing power differs from others in important ways.  </a:t>
            </a:r>
          </a:p>
          <a:p>
            <a:pPr eaLnBrk="1" hangingPunct="1"/>
            <a:r>
              <a:rPr lang="en-US" sz="1000" smtClean="0"/>
              <a:t>You can segment markets in many ways, by sex, age, income level, education level, and so on.  Once you’ve identified different segments, you can adjust your marketing mix accordingly.  </a:t>
            </a:r>
          </a:p>
          <a:p>
            <a:pPr eaLnBrk="1" hangingPunct="1"/>
            <a:r>
              <a:rPr lang="en-US" sz="1000" smtClean="0"/>
              <a:t>Toyota for example, sells its Lexus line to high-income consumers, but attracts lower income buyers with its Corolla. </a:t>
            </a:r>
          </a:p>
          <a:p>
            <a:pPr eaLnBrk="1" hangingPunct="1"/>
            <a:r>
              <a:rPr lang="en-US" sz="1000" smtClean="0"/>
              <a:t>Firms not only need to adjust their marketing mix from segment to segment, they also need to identify segments that transcend national borders, and understand differences across countries in how the segments are structured.  </a:t>
            </a:r>
          </a:p>
          <a:p>
            <a:pPr eaLnBrk="1" hangingPunct="1"/>
            <a:r>
              <a:rPr lang="en-US" sz="1000" smtClean="0"/>
              <a:t>Sometimes segments that transcend national borders include consumers that are very similar, and have similar purchasing behavior.  </a:t>
            </a:r>
          </a:p>
          <a:p>
            <a:pPr eaLnBrk="1" hangingPunct="1"/>
            <a:r>
              <a:rPr lang="en-US" sz="1000" smtClean="0"/>
              <a:t>When these types of similarities don’t exist though, firms need to customize the marketing mix if they want to maximize their performance in the market.  </a:t>
            </a:r>
          </a:p>
          <a:p>
            <a:pPr eaLnBrk="1" hangingPunct="1"/>
            <a:r>
              <a:rPr lang="en-US" sz="1000" smtClean="0"/>
              <a:t>As you can see in the Management Focus in your text for example, the African Brazilian segment in Brazil is quite different from the African American segment in the U.S.  </a:t>
            </a:r>
          </a:p>
          <a:p>
            <a:pPr eaLnBrk="1" hangingPunct="1"/>
            <a:r>
              <a:rPr lang="en-US" sz="1000" smtClean="0"/>
              <a:t>Yet, in contrast, we also see a segment of buyers across countries that we call the global youth segment that appears to behave in very similar ways.</a:t>
            </a:r>
          </a:p>
          <a:p>
            <a:pPr eaLnBrk="1" hangingPunct="1"/>
            <a:r>
              <a:rPr lang="en-US" sz="1000" smtClean="0"/>
              <a:t>Remember that global market segments are more likely to exist in industrial products than in consumer products. </a:t>
            </a:r>
          </a:p>
          <a:p>
            <a:pPr eaLnBrk="1" hangingPunct="1"/>
            <a:endParaRPr lang="en-US" sz="10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5CFA4171-0AAA-436F-BCA8-434E315083C5}" type="slidenum">
              <a:rPr lang="en-US"/>
              <a:pPr/>
              <a:t>8</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z="1000" smtClean="0"/>
              <a:t>How do you figure out which elements in the marketing mix need to be customized to the local market and which can be standardized across markets?</a:t>
            </a:r>
          </a:p>
          <a:p>
            <a:pPr eaLnBrk="1" hangingPunct="1"/>
            <a:r>
              <a:rPr lang="en-US" sz="1000" smtClean="0"/>
              <a:t>  You can start by segmenting markets.  </a:t>
            </a:r>
            <a:endParaRPr lang="en-US" sz="1000" b="1" smtClean="0"/>
          </a:p>
          <a:p>
            <a:pPr eaLnBrk="1" hangingPunct="1"/>
            <a:r>
              <a:rPr lang="en-US" sz="1000" b="1" smtClean="0"/>
              <a:t>Market segmentation</a:t>
            </a:r>
            <a:r>
              <a:rPr lang="en-US" sz="1000" smtClean="0"/>
              <a:t> involves identifying distinct groups of consumers whose purchasing power differs from others in important ways.  </a:t>
            </a:r>
          </a:p>
          <a:p>
            <a:pPr eaLnBrk="1" hangingPunct="1"/>
            <a:r>
              <a:rPr lang="en-US" sz="1000" smtClean="0"/>
              <a:t>You can segment markets in many ways, by sex, age, income level, education level, and so on.  Once you’ve identified different segments, you can adjust your marketing mix accordingly.  </a:t>
            </a:r>
          </a:p>
          <a:p>
            <a:pPr eaLnBrk="1" hangingPunct="1"/>
            <a:r>
              <a:rPr lang="en-US" sz="1000" smtClean="0"/>
              <a:t>Toyota for example, sells its Lexus line to high-income consumers, but attracts lower income buyers with its Corolla. </a:t>
            </a:r>
          </a:p>
          <a:p>
            <a:pPr eaLnBrk="1" hangingPunct="1"/>
            <a:r>
              <a:rPr lang="en-US" sz="1000" smtClean="0"/>
              <a:t>Firms not only need to adjust their marketing mix from segment to segment, they also need to identify segments that transcend national borders, and understand differences across countries in how the segments are structured.  </a:t>
            </a:r>
          </a:p>
          <a:p>
            <a:pPr eaLnBrk="1" hangingPunct="1"/>
            <a:r>
              <a:rPr lang="en-US" sz="1000" smtClean="0"/>
              <a:t>Sometimes segments that transcend national borders include consumers that are very similar, and have similar purchasing behavior.  </a:t>
            </a:r>
          </a:p>
          <a:p>
            <a:pPr eaLnBrk="1" hangingPunct="1"/>
            <a:r>
              <a:rPr lang="en-US" sz="1000" smtClean="0"/>
              <a:t>When these types of similarities don’t exist though, firms need to customize the marketing mix if they want to maximize their performance in the market.  </a:t>
            </a:r>
          </a:p>
          <a:p>
            <a:pPr eaLnBrk="1" hangingPunct="1"/>
            <a:r>
              <a:rPr lang="en-US" sz="1000" smtClean="0"/>
              <a:t>As you can see in the Management Focus in your text for example, the African Brazilian segment in Brazil is quite different from the African American segment in the U.S.  </a:t>
            </a:r>
          </a:p>
          <a:p>
            <a:pPr eaLnBrk="1" hangingPunct="1"/>
            <a:r>
              <a:rPr lang="en-US" sz="1000" smtClean="0"/>
              <a:t>Yet, in contrast, we also see a segment of buyers across countries that we call the global youth segment that appears to behave in very similar ways.</a:t>
            </a:r>
          </a:p>
          <a:p>
            <a:pPr eaLnBrk="1" hangingPunct="1"/>
            <a:r>
              <a:rPr lang="en-US" sz="1000" smtClean="0"/>
              <a:t>Remember that global market segments are more likely to exist in industrial products than in consumer products. </a:t>
            </a:r>
          </a:p>
          <a:p>
            <a:pPr eaLnBrk="1" hangingPunct="1"/>
            <a:endParaRPr lang="en-US" sz="10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78A65D9-BA13-4155-B12F-C659E16B5F71}" type="slidenum">
              <a:rPr lang="en-US"/>
              <a:pPr/>
              <a:t>11</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Now, let’s look at each element in the marketing mix beginning with product attributes.  </a:t>
            </a:r>
          </a:p>
          <a:p>
            <a:pPr eaLnBrk="1" hangingPunct="1">
              <a:lnSpc>
                <a:spcPct val="90000"/>
              </a:lnSpc>
            </a:pPr>
            <a:r>
              <a:rPr lang="en-US" smtClean="0"/>
              <a:t>You already know that products sell well when their attributes match consumer needs, and you can probably guess that if consumer needs were the same everywhere, a firm could sell the same product everywhere. </a:t>
            </a:r>
          </a:p>
          <a:p>
            <a:pPr eaLnBrk="1" hangingPunct="1">
              <a:lnSpc>
                <a:spcPct val="90000"/>
              </a:lnSpc>
            </a:pPr>
            <a:r>
              <a:rPr lang="en-US" smtClean="0"/>
              <a:t>But, what do you do when consumer needs vary from country to country because of cultural differences, or differences in levels of economic development?   </a:t>
            </a:r>
          </a:p>
          <a:p>
            <a:pPr eaLnBrk="1" hangingPunct="1">
              <a:lnSpc>
                <a:spcPct val="90000"/>
              </a:lnSpc>
            </a:pPr>
            <a:r>
              <a:rPr lang="en-US" smtClean="0"/>
              <a:t>Let’s explore these issues. </a:t>
            </a:r>
          </a:p>
          <a:p>
            <a:pPr eaLnBrk="1" hangingPunct="1">
              <a:lnSpc>
                <a:spcPct val="90000"/>
              </a:lnSpc>
            </a:pPr>
            <a:r>
              <a:rPr lang="en-US" smtClean="0"/>
              <a:t>What are the cultural differences between countries? </a:t>
            </a:r>
          </a:p>
          <a:p>
            <a:pPr eaLnBrk="1" hangingPunct="1">
              <a:lnSpc>
                <a:spcPct val="90000"/>
              </a:lnSpc>
            </a:pPr>
            <a:r>
              <a:rPr lang="en-US" smtClean="0"/>
              <a:t>Countries differ along a range of cultural dimensions including tradition, social structure, language, religion, and education.  </a:t>
            </a:r>
          </a:p>
          <a:p>
            <a:pPr eaLnBrk="1" hangingPunct="1">
              <a:lnSpc>
                <a:spcPct val="90000"/>
              </a:lnSpc>
            </a:pPr>
            <a:r>
              <a:rPr lang="en-US" smtClean="0"/>
              <a:t>To identify where standardization is possible and where the marketing mix must be customized, firms need to look for evidence of the globalization trends that Levitt identified.  </a:t>
            </a:r>
          </a:p>
          <a:p>
            <a:pPr eaLnBrk="1" hangingPunct="1">
              <a:lnSpc>
                <a:spcPct val="90000"/>
              </a:lnSpc>
            </a:pPr>
            <a:r>
              <a:rPr lang="en-US" smtClean="0"/>
              <a:t>Nestle, for example, sells frozen food in multiple countries, but offers different menus depending on local preferences.  </a:t>
            </a:r>
          </a:p>
          <a:p>
            <a:pPr eaLnBrk="1" hangingPunct="1">
              <a:lnSpc>
                <a:spcPct val="90000"/>
              </a:lnSpc>
            </a:pPr>
            <a:r>
              <a:rPr lang="en-US" smtClean="0"/>
              <a:t>Nestle sells fish fingers in Great Britain, but coq au vin in France, yet its able to sell Lean Cuisine dinners in the same way in both Europe and the U.S.  </a:t>
            </a:r>
          </a:p>
          <a:p>
            <a:pPr eaLnBrk="1" hangingPunct="1">
              <a:lnSpc>
                <a:spcPct val="90000"/>
              </a:lnSpc>
            </a:pPr>
            <a:r>
              <a:rPr lang="en-US" smtClean="0"/>
              <a:t>Coca-Cola builds on its brand name in Japan by offering a tonic drink that appeals to local consumers in addition to its traditional cola. </a:t>
            </a:r>
          </a:p>
          <a:p>
            <a:pPr eaLnBrk="1" hangingPunct="1">
              <a:lnSpc>
                <a:spcPct val="90000"/>
              </a:lnSpc>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78A65D9-BA13-4155-B12F-C659E16B5F71}" type="slidenum">
              <a:rPr lang="en-US"/>
              <a:pPr/>
              <a:t>12</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en-US" smtClean="0"/>
              <a:t>Now, let’s look at each element in the marketing mix beginning with product attributes.  </a:t>
            </a:r>
          </a:p>
          <a:p>
            <a:pPr eaLnBrk="1" hangingPunct="1">
              <a:lnSpc>
                <a:spcPct val="90000"/>
              </a:lnSpc>
            </a:pPr>
            <a:r>
              <a:rPr lang="en-US" smtClean="0"/>
              <a:t>You already know that products sell well when their attributes match consumer needs, and you can probably guess that if consumer needs were the same everywhere, a firm could sell the same product everywhere. </a:t>
            </a:r>
          </a:p>
          <a:p>
            <a:pPr eaLnBrk="1" hangingPunct="1">
              <a:lnSpc>
                <a:spcPct val="90000"/>
              </a:lnSpc>
            </a:pPr>
            <a:r>
              <a:rPr lang="en-US" smtClean="0"/>
              <a:t>But, what do you do when consumer needs vary from country to country because of cultural differences, or differences in levels of economic development?   </a:t>
            </a:r>
          </a:p>
          <a:p>
            <a:pPr eaLnBrk="1" hangingPunct="1">
              <a:lnSpc>
                <a:spcPct val="90000"/>
              </a:lnSpc>
            </a:pPr>
            <a:r>
              <a:rPr lang="en-US" smtClean="0"/>
              <a:t>Let’s explore these issues. </a:t>
            </a:r>
          </a:p>
          <a:p>
            <a:pPr eaLnBrk="1" hangingPunct="1">
              <a:lnSpc>
                <a:spcPct val="90000"/>
              </a:lnSpc>
            </a:pPr>
            <a:r>
              <a:rPr lang="en-US" smtClean="0"/>
              <a:t>What are the cultural differences between countries? </a:t>
            </a:r>
          </a:p>
          <a:p>
            <a:pPr eaLnBrk="1" hangingPunct="1">
              <a:lnSpc>
                <a:spcPct val="90000"/>
              </a:lnSpc>
            </a:pPr>
            <a:r>
              <a:rPr lang="en-US" smtClean="0"/>
              <a:t>Countries differ along a range of cultural dimensions including tradition, social structure, language, religion, and education.  </a:t>
            </a:r>
          </a:p>
          <a:p>
            <a:pPr eaLnBrk="1" hangingPunct="1">
              <a:lnSpc>
                <a:spcPct val="90000"/>
              </a:lnSpc>
            </a:pPr>
            <a:r>
              <a:rPr lang="en-US" smtClean="0"/>
              <a:t>To identify where standardization is possible and where the marketing mix must be customized, firms need to look for evidence of the globalization trends that Levitt identified.  </a:t>
            </a:r>
          </a:p>
          <a:p>
            <a:pPr eaLnBrk="1" hangingPunct="1">
              <a:lnSpc>
                <a:spcPct val="90000"/>
              </a:lnSpc>
            </a:pPr>
            <a:r>
              <a:rPr lang="en-US" smtClean="0"/>
              <a:t>Nestle, for example, sells frozen food in multiple countries, but offers different menus depending on local preferences.  </a:t>
            </a:r>
          </a:p>
          <a:p>
            <a:pPr eaLnBrk="1" hangingPunct="1">
              <a:lnSpc>
                <a:spcPct val="90000"/>
              </a:lnSpc>
            </a:pPr>
            <a:r>
              <a:rPr lang="en-US" smtClean="0"/>
              <a:t>Nestle sells fish fingers in Great Britain, but coq au vin in France, yet its able to sell Lean Cuisine dinners in the same way in both Europe and the U.S.  </a:t>
            </a:r>
          </a:p>
          <a:p>
            <a:pPr eaLnBrk="1" hangingPunct="1">
              <a:lnSpc>
                <a:spcPct val="90000"/>
              </a:lnSpc>
            </a:pPr>
            <a:r>
              <a:rPr lang="en-US" smtClean="0"/>
              <a:t>Coca-Cola builds on its brand name in Japan by offering a tonic drink that appeals to local consumers in addition to its traditional cola. </a:t>
            </a:r>
          </a:p>
          <a:p>
            <a:pPr eaLnBrk="1" hangingPunct="1">
              <a:lnSpc>
                <a:spcPct val="90000"/>
              </a:lnSpc>
            </a:pPr>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F634933B-E008-4EA3-97CF-8B2EC22CC30C}" type="slidenum">
              <a:rPr lang="en-US"/>
              <a:pPr/>
              <a:t>13</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en-US" smtClean="0"/>
              <a:t>What does a country’s level of economic development mean to the marketing mix?</a:t>
            </a:r>
          </a:p>
          <a:p>
            <a:pPr eaLnBrk="1" hangingPunct="1"/>
            <a:r>
              <a:rPr lang="en-US" smtClean="0"/>
              <a:t>Firms that are based in highly developed countries tend to build lots of performance features into their products.   </a:t>
            </a:r>
          </a:p>
          <a:p>
            <a:pPr eaLnBrk="1" hangingPunct="1"/>
            <a:r>
              <a:rPr lang="en-US" smtClean="0"/>
              <a:t>Think about your car for example.  </a:t>
            </a:r>
          </a:p>
          <a:p>
            <a:pPr eaLnBrk="1" hangingPunct="1"/>
            <a:r>
              <a:rPr lang="en-US" smtClean="0"/>
              <a:t>You’ve probably got power steering and power windows, maybe a CD player or DVD player.   </a:t>
            </a:r>
          </a:p>
          <a:p>
            <a:pPr eaLnBrk="1" hangingPunct="1"/>
            <a:r>
              <a:rPr lang="en-US" smtClean="0"/>
              <a:t>In contrast, we know that consumers in less developed countries tend to prefer more basic products, but want high product reliability. </a:t>
            </a:r>
          </a:p>
          <a:p>
            <a:pPr eaLnBrk="1" hangingPunct="1"/>
            <a:r>
              <a:rPr lang="en-US" smtClean="0"/>
              <a:t>Sometimes firms have to customize their marketing mix to meet national differences in product and technological standards.  </a:t>
            </a:r>
          </a:p>
          <a:p>
            <a:pPr eaLnBrk="1" hangingPunct="1"/>
            <a:r>
              <a:rPr lang="en-US" smtClean="0"/>
              <a:t>For example, differences in technical standards between Great Britain and the U.S. mean that producers of DVD equipment have to adapt their product to each market. </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9C5462DF-0515-4996-836B-A551C4A34561}" type="slidenum">
              <a:rPr lang="en-US"/>
              <a:pPr/>
              <a:t>14</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Now, let’s move on to the next element in the marketing mix,  </a:t>
            </a:r>
            <a:r>
              <a:rPr lang="en-US" b="1" smtClean="0"/>
              <a:t>distribution strategy</a:t>
            </a:r>
            <a:r>
              <a:rPr lang="en-US" smtClean="0"/>
              <a:t>. </a:t>
            </a:r>
          </a:p>
          <a:p>
            <a:pPr eaLnBrk="1" hangingPunct="1"/>
            <a:r>
              <a:rPr lang="en-US" smtClean="0"/>
              <a:t>How a firm delivers its product to the consumer is a critical element of the marketing mix.  </a:t>
            </a:r>
          </a:p>
          <a:p>
            <a:pPr eaLnBrk="1" hangingPunct="1"/>
            <a:r>
              <a:rPr lang="en-US" smtClean="0"/>
              <a:t>Firms can sell directly to consumers, to retailers, or to wholesalers regardless of where the product is produced.   </a:t>
            </a:r>
          </a:p>
          <a:p>
            <a:pPr eaLnBrk="1" hangingPunct="1"/>
            <a:r>
              <a:rPr lang="en-US" smtClean="0"/>
              <a:t>In a market economy, like the U.S., governments encourage free and fair competition and discourage monopolies. </a:t>
            </a:r>
          </a:p>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D863590E-4F61-4DEA-864E-30D9B228328B}" type="slidenum">
              <a:rPr lang="en-US"/>
              <a:pPr/>
              <a:t>15</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Here you can see a typical distribution system which consists of a channel that includes a wholesale distributor and a retailer. </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B9A6B6F-47E7-4E34-A4C0-0493FF7BB2A5}" type="slidenum">
              <a:rPr lang="en-US"/>
              <a:pPr/>
              <a:t>16</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lnSpc>
                <a:spcPct val="80000"/>
              </a:lnSpc>
            </a:pPr>
            <a:r>
              <a:rPr lang="en-US" sz="1000" smtClean="0"/>
              <a:t>There are four main differences in distribution systems:  retail concentration, channel length, channel exclusivity, and channel quality.  </a:t>
            </a:r>
          </a:p>
          <a:p>
            <a:pPr eaLnBrk="1" hangingPunct="1">
              <a:lnSpc>
                <a:spcPct val="80000"/>
              </a:lnSpc>
            </a:pPr>
            <a:r>
              <a:rPr lang="en-US" sz="1000" smtClean="0"/>
              <a:t>Let’s look at each of these beginning with retail concentration.</a:t>
            </a:r>
          </a:p>
          <a:p>
            <a:pPr eaLnBrk="1" hangingPunct="1">
              <a:lnSpc>
                <a:spcPct val="80000"/>
              </a:lnSpc>
            </a:pPr>
            <a:r>
              <a:rPr lang="en-US" sz="1000" smtClean="0"/>
              <a:t>A country’s distribution system can be very </a:t>
            </a:r>
            <a:r>
              <a:rPr lang="en-US" sz="1000" b="1" smtClean="0"/>
              <a:t>concentrated</a:t>
            </a:r>
            <a:r>
              <a:rPr lang="en-US" sz="1000" smtClean="0"/>
              <a:t> where a few retailers supply most of the market, or very </a:t>
            </a:r>
            <a:r>
              <a:rPr lang="en-US" sz="1000" b="1" smtClean="0"/>
              <a:t>fragmented </a:t>
            </a:r>
            <a:r>
              <a:rPr lang="en-US" sz="1000" smtClean="0"/>
              <a:t>where there are many retailers, none of which has a significant share of the market.   </a:t>
            </a:r>
          </a:p>
          <a:p>
            <a:pPr eaLnBrk="1" hangingPunct="1">
              <a:lnSpc>
                <a:spcPct val="80000"/>
              </a:lnSpc>
            </a:pPr>
            <a:r>
              <a:rPr lang="en-US" sz="1000" smtClean="0"/>
              <a:t>You might think of the U.S. as an example of a country with a concentrated retail system.  In the U.S., people go to large stores and shopping malls.  </a:t>
            </a:r>
          </a:p>
          <a:p>
            <a:pPr eaLnBrk="1" hangingPunct="1">
              <a:lnSpc>
                <a:spcPct val="80000"/>
              </a:lnSpc>
            </a:pPr>
            <a:r>
              <a:rPr lang="en-US" sz="1000" smtClean="0"/>
              <a:t>In contrast, Japan has a more fragmented system where stores serve the local neighborhood.</a:t>
            </a:r>
          </a:p>
          <a:p>
            <a:pPr eaLnBrk="1" hangingPunct="1">
              <a:lnSpc>
                <a:spcPct val="80000"/>
              </a:lnSpc>
            </a:pPr>
            <a:r>
              <a:rPr lang="en-US" sz="1000" smtClean="0"/>
              <a:t>Usually, we think of greater retail concentration as being associated with developed countries because people have cars to drive to the stores, own large refrigerators to store food in, and many two income households.  </a:t>
            </a:r>
          </a:p>
          <a:p>
            <a:pPr eaLnBrk="1" hangingPunct="1">
              <a:lnSpc>
                <a:spcPct val="80000"/>
              </a:lnSpc>
            </a:pPr>
            <a:r>
              <a:rPr lang="en-US" sz="1000" smtClean="0"/>
              <a:t>However, we are seeing some concentration in developing countries.  </a:t>
            </a:r>
          </a:p>
          <a:p>
            <a:pPr eaLnBrk="1" hangingPunct="1">
              <a:lnSpc>
                <a:spcPct val="80000"/>
              </a:lnSpc>
            </a:pPr>
            <a:r>
              <a:rPr lang="en-US" sz="1000" smtClean="0"/>
              <a:t>In 2007, Wal-Mart for example, was doing a booming business in Mexico, a country that tends to rely on the Mom and Pop style retail establishment. </a:t>
            </a:r>
          </a:p>
          <a:p>
            <a:pPr eaLnBrk="1" hangingPunct="1">
              <a:lnSpc>
                <a:spcPct val="80000"/>
              </a:lnSpc>
            </a:pPr>
            <a:r>
              <a:rPr lang="en-US" sz="1000" smtClean="0"/>
              <a:t>Distribution in a very fragmented market can be a real challenge for companies.  </a:t>
            </a:r>
          </a:p>
          <a:p>
            <a:pPr eaLnBrk="1" hangingPunct="1">
              <a:lnSpc>
                <a:spcPct val="80000"/>
              </a:lnSpc>
            </a:pPr>
            <a:r>
              <a:rPr lang="en-US" sz="1000" smtClean="0"/>
              <a:t>Unilever for example, has resorted to distributing its products by bike and cars in some parts of China.  You can learn more about Unilever’s experiences in the Management Focus in your text. </a:t>
            </a:r>
          </a:p>
          <a:p>
            <a:pPr eaLnBrk="1" hangingPunct="1">
              <a:lnSpc>
                <a:spcPct val="80000"/>
              </a:lnSpc>
            </a:pPr>
            <a:r>
              <a:rPr lang="en-US" sz="1000" smtClean="0"/>
              <a:t>The number of intermediaries between the producer and the seller is called </a:t>
            </a:r>
            <a:r>
              <a:rPr lang="en-US" sz="1000" b="1" smtClean="0"/>
              <a:t>channel length.</a:t>
            </a:r>
            <a:r>
              <a:rPr lang="en-US" sz="1000" smtClean="0"/>
              <a:t>  </a:t>
            </a:r>
          </a:p>
          <a:p>
            <a:pPr eaLnBrk="1" hangingPunct="1">
              <a:lnSpc>
                <a:spcPct val="80000"/>
              </a:lnSpc>
            </a:pPr>
            <a:r>
              <a:rPr lang="en-US" sz="1000" smtClean="0"/>
              <a:t>Channel length is short when the producer sells directly to the consumer.  </a:t>
            </a:r>
          </a:p>
          <a:p>
            <a:pPr eaLnBrk="1" hangingPunct="1">
              <a:lnSpc>
                <a:spcPct val="80000"/>
              </a:lnSpc>
            </a:pPr>
            <a:r>
              <a:rPr lang="en-US" sz="1000" smtClean="0"/>
              <a:t>In contrast, if the producer sells through an import agent, a wholesaler, and a retailer, the channel would be considered long.  </a:t>
            </a:r>
          </a:p>
          <a:p>
            <a:pPr eaLnBrk="1" hangingPunct="1">
              <a:lnSpc>
                <a:spcPct val="80000"/>
              </a:lnSpc>
            </a:pPr>
            <a:r>
              <a:rPr lang="en-US" sz="1000" smtClean="0"/>
              <a:t>Japan is often associated with long channels.  </a:t>
            </a:r>
          </a:p>
          <a:p>
            <a:pPr eaLnBrk="1" hangingPunct="1">
              <a:lnSpc>
                <a:spcPct val="80000"/>
              </a:lnSpc>
            </a:pPr>
            <a:r>
              <a:rPr lang="en-US" sz="1000" smtClean="0"/>
              <a:t>It’s not uncommon to have two or three wholesalers between the firm and the retail outlet.  </a:t>
            </a:r>
          </a:p>
          <a:p>
            <a:pPr eaLnBrk="1" hangingPunct="1">
              <a:lnSpc>
                <a:spcPct val="80000"/>
              </a:lnSpc>
            </a:pPr>
            <a:r>
              <a:rPr lang="en-US" sz="1000" smtClean="0"/>
              <a:t>Countries like Germany and the U.S. tend to have much shorter channels. </a:t>
            </a:r>
          </a:p>
          <a:p>
            <a:pPr eaLnBrk="1" hangingPunct="1">
              <a:lnSpc>
                <a:spcPct val="80000"/>
              </a:lnSpc>
            </a:pPr>
            <a:endParaRPr lang="en-US" sz="10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B9A6B6F-47E7-4E34-A4C0-0493FF7BB2A5}" type="slidenum">
              <a:rPr lang="en-US"/>
              <a:pPr/>
              <a:t>17</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lnSpc>
                <a:spcPct val="80000"/>
              </a:lnSpc>
            </a:pPr>
            <a:r>
              <a:rPr lang="en-US" sz="1000" smtClean="0"/>
              <a:t>There are four main differences in distribution systems:  retail concentration, channel length, channel exclusivity, and channel quality.  </a:t>
            </a:r>
          </a:p>
          <a:p>
            <a:pPr eaLnBrk="1" hangingPunct="1">
              <a:lnSpc>
                <a:spcPct val="80000"/>
              </a:lnSpc>
            </a:pPr>
            <a:r>
              <a:rPr lang="en-US" sz="1000" smtClean="0"/>
              <a:t>Let’s look at each of these beginning with retail concentration.</a:t>
            </a:r>
          </a:p>
          <a:p>
            <a:pPr eaLnBrk="1" hangingPunct="1">
              <a:lnSpc>
                <a:spcPct val="80000"/>
              </a:lnSpc>
            </a:pPr>
            <a:r>
              <a:rPr lang="en-US" sz="1000" smtClean="0"/>
              <a:t>A country’s distribution system can be very </a:t>
            </a:r>
            <a:r>
              <a:rPr lang="en-US" sz="1000" b="1" smtClean="0"/>
              <a:t>concentrated</a:t>
            </a:r>
            <a:r>
              <a:rPr lang="en-US" sz="1000" smtClean="0"/>
              <a:t> where a few retailers supply most of the market, or very </a:t>
            </a:r>
            <a:r>
              <a:rPr lang="en-US" sz="1000" b="1" smtClean="0"/>
              <a:t>fragmented </a:t>
            </a:r>
            <a:r>
              <a:rPr lang="en-US" sz="1000" smtClean="0"/>
              <a:t>where there are many retailers, none of which has a significant share of the market.   </a:t>
            </a:r>
          </a:p>
          <a:p>
            <a:pPr eaLnBrk="1" hangingPunct="1">
              <a:lnSpc>
                <a:spcPct val="80000"/>
              </a:lnSpc>
            </a:pPr>
            <a:r>
              <a:rPr lang="en-US" sz="1000" smtClean="0"/>
              <a:t>You might think of the U.S. as an example of a country with a concentrated retail system.  In the U.S., people go to large stores and shopping malls.  </a:t>
            </a:r>
          </a:p>
          <a:p>
            <a:pPr eaLnBrk="1" hangingPunct="1">
              <a:lnSpc>
                <a:spcPct val="80000"/>
              </a:lnSpc>
            </a:pPr>
            <a:r>
              <a:rPr lang="en-US" sz="1000" smtClean="0"/>
              <a:t>In contrast, Japan has a more fragmented system where stores serve the local neighborhood.</a:t>
            </a:r>
          </a:p>
          <a:p>
            <a:pPr eaLnBrk="1" hangingPunct="1">
              <a:lnSpc>
                <a:spcPct val="80000"/>
              </a:lnSpc>
            </a:pPr>
            <a:r>
              <a:rPr lang="en-US" sz="1000" smtClean="0"/>
              <a:t>Usually, we think of greater retail concentration as being associated with developed countries because people have cars to drive to the stores, own large refrigerators to store food in, and many two income households.  </a:t>
            </a:r>
          </a:p>
          <a:p>
            <a:pPr eaLnBrk="1" hangingPunct="1">
              <a:lnSpc>
                <a:spcPct val="80000"/>
              </a:lnSpc>
            </a:pPr>
            <a:r>
              <a:rPr lang="en-US" sz="1000" smtClean="0"/>
              <a:t>However, we are seeing some concentration in developing countries.  </a:t>
            </a:r>
          </a:p>
          <a:p>
            <a:pPr eaLnBrk="1" hangingPunct="1">
              <a:lnSpc>
                <a:spcPct val="80000"/>
              </a:lnSpc>
            </a:pPr>
            <a:r>
              <a:rPr lang="en-US" sz="1000" smtClean="0"/>
              <a:t>In 2007, Wal-Mart for example, was doing a booming business in Mexico, a country that tends to rely on the Mom and Pop style retail establishment. </a:t>
            </a:r>
          </a:p>
          <a:p>
            <a:pPr eaLnBrk="1" hangingPunct="1">
              <a:lnSpc>
                <a:spcPct val="80000"/>
              </a:lnSpc>
            </a:pPr>
            <a:r>
              <a:rPr lang="en-US" sz="1000" smtClean="0"/>
              <a:t>Distribution in a very fragmented market can be a real challenge for companies.  </a:t>
            </a:r>
          </a:p>
          <a:p>
            <a:pPr eaLnBrk="1" hangingPunct="1">
              <a:lnSpc>
                <a:spcPct val="80000"/>
              </a:lnSpc>
            </a:pPr>
            <a:r>
              <a:rPr lang="en-US" sz="1000" smtClean="0"/>
              <a:t>Unilever for example, has resorted to distributing its products by bike and cars in some parts of China.  You can learn more about Unilever’s experiences in the Management Focus in your text. </a:t>
            </a:r>
          </a:p>
          <a:p>
            <a:pPr eaLnBrk="1" hangingPunct="1">
              <a:lnSpc>
                <a:spcPct val="80000"/>
              </a:lnSpc>
            </a:pPr>
            <a:r>
              <a:rPr lang="en-US" sz="1000" smtClean="0"/>
              <a:t>The number of intermediaries between the producer and the seller is called </a:t>
            </a:r>
            <a:r>
              <a:rPr lang="en-US" sz="1000" b="1" smtClean="0"/>
              <a:t>channel length.</a:t>
            </a:r>
            <a:r>
              <a:rPr lang="en-US" sz="1000" smtClean="0"/>
              <a:t>  </a:t>
            </a:r>
          </a:p>
          <a:p>
            <a:pPr eaLnBrk="1" hangingPunct="1">
              <a:lnSpc>
                <a:spcPct val="80000"/>
              </a:lnSpc>
            </a:pPr>
            <a:r>
              <a:rPr lang="en-US" sz="1000" smtClean="0"/>
              <a:t>Channel length is short when the producer sells directly to the consumer.  </a:t>
            </a:r>
          </a:p>
          <a:p>
            <a:pPr eaLnBrk="1" hangingPunct="1">
              <a:lnSpc>
                <a:spcPct val="80000"/>
              </a:lnSpc>
            </a:pPr>
            <a:r>
              <a:rPr lang="en-US" sz="1000" smtClean="0"/>
              <a:t>In contrast, if the producer sells through an import agent, a wholesaler, and a retailer, the channel would be considered long.  </a:t>
            </a:r>
          </a:p>
          <a:p>
            <a:pPr eaLnBrk="1" hangingPunct="1">
              <a:lnSpc>
                <a:spcPct val="80000"/>
              </a:lnSpc>
            </a:pPr>
            <a:r>
              <a:rPr lang="en-US" sz="1000" smtClean="0"/>
              <a:t>Japan is often associated with long channels.  </a:t>
            </a:r>
          </a:p>
          <a:p>
            <a:pPr eaLnBrk="1" hangingPunct="1">
              <a:lnSpc>
                <a:spcPct val="80000"/>
              </a:lnSpc>
            </a:pPr>
            <a:r>
              <a:rPr lang="en-US" sz="1000" smtClean="0"/>
              <a:t>It’s not uncommon to have two or three wholesalers between the firm and the retail outlet.  </a:t>
            </a:r>
          </a:p>
          <a:p>
            <a:pPr eaLnBrk="1" hangingPunct="1">
              <a:lnSpc>
                <a:spcPct val="80000"/>
              </a:lnSpc>
            </a:pPr>
            <a:r>
              <a:rPr lang="en-US" sz="1000" smtClean="0"/>
              <a:t>Countries like Germany and the U.S. tend to have much shorter channels. </a:t>
            </a:r>
          </a:p>
          <a:p>
            <a:pPr eaLnBrk="1" hangingPunct="1">
              <a:lnSpc>
                <a:spcPct val="80000"/>
              </a:lnSpc>
            </a:pPr>
            <a:endParaRPr lang="en-US" sz="10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17859CA5-7BB0-49B9-8DC8-FB4DAEB558FA}" type="slidenum">
              <a:rPr lang="en-US"/>
              <a:pPr/>
              <a:t>18</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z="1000" smtClean="0"/>
              <a:t>Sometimes, companies have a hard time breaking into new markets because they can’t access the distribution system.  </a:t>
            </a:r>
          </a:p>
          <a:p>
            <a:pPr eaLnBrk="1" hangingPunct="1"/>
            <a:r>
              <a:rPr lang="en-US" sz="1000" smtClean="0"/>
              <a:t>Sometimes, channels are </a:t>
            </a:r>
            <a:r>
              <a:rPr lang="en-US" sz="1000" b="1" smtClean="0"/>
              <a:t>exclusive </a:t>
            </a:r>
            <a:r>
              <a:rPr lang="en-US" sz="1000" smtClean="0"/>
              <a:t>because retailers like to carry well established brands rather than take a chance on something new.  </a:t>
            </a:r>
          </a:p>
          <a:p>
            <a:pPr eaLnBrk="1" hangingPunct="1"/>
            <a:r>
              <a:rPr lang="en-US" sz="1000" smtClean="0"/>
              <a:t>You’ve probably seen examples of this at your grocery store.  </a:t>
            </a:r>
          </a:p>
          <a:p>
            <a:pPr eaLnBrk="1" hangingPunct="1"/>
            <a:r>
              <a:rPr lang="en-US" sz="1000" smtClean="0"/>
              <a:t>We say that an exclusive distribution channel of one that is difficult for outsiders to access.  </a:t>
            </a:r>
          </a:p>
          <a:p>
            <a:pPr eaLnBrk="1" hangingPunct="1"/>
            <a:r>
              <a:rPr lang="en-US" sz="1000" smtClean="0"/>
              <a:t>Japan is a country that often comes to mind when we talk about channel exclusivity.  Relationships between retailers, wholesalers and manufacturers in Japan often go back decades, and it can be virtually impossible for foreign companies to break in. </a:t>
            </a:r>
          </a:p>
          <a:p>
            <a:pPr eaLnBrk="1" hangingPunct="1"/>
            <a:r>
              <a:rPr lang="en-US" sz="1000" smtClean="0"/>
              <a:t>Finally, when we talk about distribution, we need to consider </a:t>
            </a:r>
            <a:r>
              <a:rPr lang="en-US" sz="1000" b="1" smtClean="0"/>
              <a:t>channel quality</a:t>
            </a:r>
            <a:r>
              <a:rPr lang="en-US" sz="1000" smtClean="0"/>
              <a:t> or the expertise, competencies, and skills of established retailers in a country, and their ability to sell and support a foreign company’s products.  </a:t>
            </a:r>
          </a:p>
          <a:p>
            <a:pPr eaLnBrk="1" hangingPunct="1"/>
            <a:r>
              <a:rPr lang="en-US" sz="1000" smtClean="0"/>
              <a:t>In other words, can you trust the retailer in the foreign country to do a good job of selling your product?  </a:t>
            </a:r>
          </a:p>
          <a:p>
            <a:pPr eaLnBrk="1" hangingPunct="1"/>
            <a:r>
              <a:rPr lang="en-US" sz="1000" smtClean="0"/>
              <a:t>In general, channel quality in developed countries is better than in emerging or developing economies, but even in developed countries problems can prompt companies to develop their own channels.  </a:t>
            </a:r>
          </a:p>
          <a:p>
            <a:pPr eaLnBrk="1" hangingPunct="1"/>
            <a:r>
              <a:rPr lang="en-US" sz="1000" smtClean="0"/>
              <a:t>Apple for example, is opening its own retail stores in countries like the UK to sell its iPods.  </a:t>
            </a:r>
          </a:p>
          <a:p>
            <a:pPr eaLnBrk="1" hangingPunct="1"/>
            <a:r>
              <a:rPr lang="en-US" sz="1000" smtClean="0"/>
              <a:t>The company believes that product knowledge is essential to its success, and feels that relying on an outside firm could be detrimental to its sales.</a:t>
            </a:r>
          </a:p>
          <a:p>
            <a:pPr eaLnBrk="1" hangingPunct="1"/>
            <a:endParaRPr lang="en-US" sz="10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17859CA5-7BB0-49B9-8DC8-FB4DAEB558FA}" type="slidenum">
              <a:rPr lang="en-US"/>
              <a:pPr/>
              <a:t>19</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en-US" sz="1000" smtClean="0"/>
              <a:t>Sometimes, companies have a hard time breaking into new markets because they can’t access the distribution system.  </a:t>
            </a:r>
          </a:p>
          <a:p>
            <a:pPr eaLnBrk="1" hangingPunct="1"/>
            <a:r>
              <a:rPr lang="en-US" sz="1000" smtClean="0"/>
              <a:t>Sometimes, channels are </a:t>
            </a:r>
            <a:r>
              <a:rPr lang="en-US" sz="1000" b="1" smtClean="0"/>
              <a:t>exclusive </a:t>
            </a:r>
            <a:r>
              <a:rPr lang="en-US" sz="1000" smtClean="0"/>
              <a:t>because retailers like to carry well established brands rather than take a chance on something new.  </a:t>
            </a:r>
          </a:p>
          <a:p>
            <a:pPr eaLnBrk="1" hangingPunct="1"/>
            <a:r>
              <a:rPr lang="en-US" sz="1000" smtClean="0"/>
              <a:t>You’ve probably seen examples of this at your grocery store.  </a:t>
            </a:r>
          </a:p>
          <a:p>
            <a:pPr eaLnBrk="1" hangingPunct="1"/>
            <a:r>
              <a:rPr lang="en-US" sz="1000" smtClean="0"/>
              <a:t>We say that an exclusive distribution channel of one that is difficult for outsiders to access.  </a:t>
            </a:r>
          </a:p>
          <a:p>
            <a:pPr eaLnBrk="1" hangingPunct="1"/>
            <a:r>
              <a:rPr lang="en-US" sz="1000" smtClean="0"/>
              <a:t>Japan is a country that often comes to mind when we talk about channel exclusivity.  Relationships between retailers, wholesalers and manufacturers in Japan often go back decades, and it can be virtually impossible for foreign companies to break in. </a:t>
            </a:r>
          </a:p>
          <a:p>
            <a:pPr eaLnBrk="1" hangingPunct="1"/>
            <a:r>
              <a:rPr lang="en-US" sz="1000" smtClean="0"/>
              <a:t>Finally, when we talk about distribution, we need to consider </a:t>
            </a:r>
            <a:r>
              <a:rPr lang="en-US" sz="1000" b="1" smtClean="0"/>
              <a:t>channel quality</a:t>
            </a:r>
            <a:r>
              <a:rPr lang="en-US" sz="1000" smtClean="0"/>
              <a:t> or the expertise, competencies, and skills of established retailers in a country, and their ability to sell and support a foreign company’s products.  </a:t>
            </a:r>
          </a:p>
          <a:p>
            <a:pPr eaLnBrk="1" hangingPunct="1"/>
            <a:r>
              <a:rPr lang="en-US" sz="1000" smtClean="0"/>
              <a:t>In other words, can you trust the retailer in the foreign country to do a good job of selling your product?  </a:t>
            </a:r>
          </a:p>
          <a:p>
            <a:pPr eaLnBrk="1" hangingPunct="1"/>
            <a:r>
              <a:rPr lang="en-US" sz="1000" smtClean="0"/>
              <a:t>In general, channel quality in developed countries is better than in emerging or developing economies, but even in developed countries problems can prompt companies to develop their own channels.  </a:t>
            </a:r>
          </a:p>
          <a:p>
            <a:pPr eaLnBrk="1" hangingPunct="1"/>
            <a:r>
              <a:rPr lang="en-US" sz="1000" smtClean="0"/>
              <a:t>Apple for example, is opening its own retail stores in countries like the UK to sell its iPods.  </a:t>
            </a:r>
          </a:p>
          <a:p>
            <a:pPr eaLnBrk="1" hangingPunct="1"/>
            <a:r>
              <a:rPr lang="en-US" sz="1000" smtClean="0"/>
              <a:t>The company believes that product knowledge is essential to its success, and feels that relying on an outside firm could be detrimental to its sales.</a:t>
            </a:r>
          </a:p>
          <a:p>
            <a:pPr eaLnBrk="1" hangingPunct="1"/>
            <a:endParaRPr lang="en-US" sz="10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4F61A94F-23F5-478C-B8CE-3C2844360657}" type="slidenum">
              <a:rPr lang="en-US"/>
              <a:pPr/>
              <a:t>20</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How should a firm choose a distribution strategy?  </a:t>
            </a:r>
          </a:p>
          <a:p>
            <a:pPr eaLnBrk="1" hangingPunct="1"/>
            <a:r>
              <a:rPr lang="en-US" smtClean="0"/>
              <a:t>Well, the company needs to consider the relative costs and benefits of each alternative based on the four factors, retail concentration, channel length, channel exclusivity, and channel quality.  </a:t>
            </a:r>
          </a:p>
          <a:p>
            <a:pPr eaLnBrk="1" hangingPunct="1"/>
            <a:r>
              <a:rPr lang="en-US" smtClean="0"/>
              <a:t>Keep in mind, that the longer the channel, the higher the cost is likely to be because each intermediary will add its own mark-up.  </a:t>
            </a:r>
          </a:p>
          <a:p>
            <a:pPr eaLnBrk="1" hangingPunct="1"/>
            <a:r>
              <a:rPr lang="en-US" smtClean="0"/>
              <a:t>So, you’ve probably already guessed that if price is critical to sales, firms should opt for a shorter channel!  </a:t>
            </a:r>
          </a:p>
          <a:p>
            <a:pPr eaLnBrk="1" hangingPunct="1"/>
            <a:r>
              <a:rPr lang="en-US" smtClean="0"/>
              <a:t>A long channel might make sense if the retail sector is very fragmented.  </a:t>
            </a:r>
          </a:p>
          <a:p>
            <a:pPr eaLnBrk="1" hangingPunct="1"/>
            <a:r>
              <a:rPr lang="en-US" smtClean="0"/>
              <a:t>In addition, if there are concerns about channel quality, firms should handle distribution on their own, like Apple did.</a:t>
            </a:r>
          </a:p>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219D53F8-E3FB-45D4-BE73-D6460AA00878}" type="slidenum">
              <a:rPr lang="en-US"/>
              <a:pPr/>
              <a:t>21</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mtClean="0"/>
              <a:t>Now let’s go on to the next element in the marketing mix, communication strategy.  </a:t>
            </a:r>
          </a:p>
          <a:p>
            <a:pPr eaLnBrk="1" hangingPunct="1"/>
            <a:r>
              <a:rPr lang="en-US" smtClean="0"/>
              <a:t>You already know that it’s important to communicate product attributes to potential customers, but did you know that the communications channels that are available to a firm are determined partly by the choice of distribution channel? </a:t>
            </a:r>
          </a:p>
          <a:p>
            <a:pPr eaLnBrk="1" hangingPunct="1"/>
            <a:r>
              <a:rPr lang="en-US" smtClean="0"/>
              <a:t>There are four main ways to communicate with customers, direct selling, sales promotion, direct marketing, and advertising.</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D80B407-9596-4DB9-9A29-2577CAFB8F6D}" type="slidenum">
              <a:rPr lang="en-US"/>
              <a:pPr/>
              <a:t>22</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lnSpc>
                <a:spcPct val="90000"/>
              </a:lnSpc>
            </a:pPr>
            <a:r>
              <a:rPr lang="en-US" b="1" smtClean="0"/>
              <a:t>International communication</a:t>
            </a:r>
            <a:r>
              <a:rPr lang="en-US" smtClean="0"/>
              <a:t> occurs whenever a firm uses its marketing message to sell its products in another country.  </a:t>
            </a:r>
          </a:p>
          <a:p>
            <a:pPr eaLnBrk="1" hangingPunct="1">
              <a:lnSpc>
                <a:spcPct val="90000"/>
              </a:lnSpc>
            </a:pPr>
            <a:r>
              <a:rPr lang="en-US" smtClean="0"/>
              <a:t>However, international communication isn’t always easy.  </a:t>
            </a:r>
          </a:p>
          <a:p>
            <a:pPr eaLnBrk="1" hangingPunct="1">
              <a:lnSpc>
                <a:spcPct val="90000"/>
              </a:lnSpc>
            </a:pPr>
            <a:r>
              <a:rPr lang="en-US" smtClean="0"/>
              <a:t>Things like cultural barriers, source and country of origin effects, and noise can get in the way of the message.</a:t>
            </a:r>
          </a:p>
          <a:p>
            <a:pPr eaLnBrk="1" hangingPunct="1">
              <a:lnSpc>
                <a:spcPct val="90000"/>
              </a:lnSpc>
            </a:pPr>
            <a:r>
              <a:rPr lang="en-US" smtClean="0"/>
              <a:t>Cultural barriers can prevent a firm from using a successful advertising campaign across countries.  </a:t>
            </a:r>
          </a:p>
          <a:p>
            <a:pPr eaLnBrk="1" hangingPunct="1">
              <a:lnSpc>
                <a:spcPct val="90000"/>
              </a:lnSpc>
            </a:pPr>
            <a:r>
              <a:rPr lang="en-US" smtClean="0"/>
              <a:t>Proctor &amp; Gamble found for example, that its ad depicting a woman taking a bath and using Camay soap that worked well in Europe flopped in Japan, because in the ad, the woman’s husband walks in and hints at sexual overtures.  </a:t>
            </a:r>
          </a:p>
          <a:p>
            <a:pPr eaLnBrk="1" hangingPunct="1">
              <a:lnSpc>
                <a:spcPct val="90000"/>
              </a:lnSpc>
            </a:pPr>
            <a:r>
              <a:rPr lang="en-US" smtClean="0"/>
              <a:t>In Japan, it’s considered bad manners for a man to intrude on his wife.  </a:t>
            </a:r>
          </a:p>
          <a:p>
            <a:pPr eaLnBrk="1" hangingPunct="1">
              <a:lnSpc>
                <a:spcPct val="90000"/>
              </a:lnSpc>
            </a:pPr>
            <a:r>
              <a:rPr lang="en-US" smtClean="0"/>
              <a:t>What works well in one country might not work in another!</a:t>
            </a:r>
          </a:p>
          <a:p>
            <a:pPr eaLnBrk="1" hangingPunct="1">
              <a:lnSpc>
                <a:spcPct val="90000"/>
              </a:lnSpc>
            </a:pPr>
            <a:r>
              <a:rPr lang="en-US" smtClean="0"/>
              <a:t>Firms can get around some of these problems by developing cross-cultural literacy, hiring a local advertising agency, and using a local sales force where possible.  </a:t>
            </a:r>
          </a:p>
          <a:p>
            <a:pPr eaLnBrk="1" hangingPunct="1">
              <a:lnSpc>
                <a:spcPct val="90000"/>
              </a:lnSpc>
            </a:pPr>
            <a:r>
              <a:rPr lang="en-US" smtClean="0"/>
              <a:t>Proctor &amp; Gamble found that it had to take a very localized approach to selling Tampax tampons in some markets.  </a:t>
            </a:r>
          </a:p>
          <a:p>
            <a:pPr eaLnBrk="1" hangingPunct="1">
              <a:lnSpc>
                <a:spcPct val="90000"/>
              </a:lnSpc>
            </a:pPr>
            <a:r>
              <a:rPr lang="en-US" smtClean="0"/>
              <a:t>You can learn more about Proctor &amp; Gamble’s experiences in the Management Focus in your text.</a:t>
            </a:r>
          </a:p>
          <a:p>
            <a:pPr eaLnBrk="1" hangingPunct="1">
              <a:lnSpc>
                <a:spcPct val="90000"/>
              </a:lnSpc>
            </a:pPr>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56099A5-7823-4A32-9544-CA40ED31401A}" type="slidenum">
              <a:rPr lang="en-US"/>
              <a:pPr/>
              <a:t>23</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n-US" smtClean="0"/>
              <a:t>Similarly, </a:t>
            </a:r>
            <a:r>
              <a:rPr lang="en-US" b="1" smtClean="0"/>
              <a:t>source </a:t>
            </a:r>
            <a:r>
              <a:rPr lang="en-US" smtClean="0"/>
              <a:t>and </a:t>
            </a:r>
            <a:r>
              <a:rPr lang="en-US" b="1" smtClean="0"/>
              <a:t>country-of-origin</a:t>
            </a:r>
            <a:r>
              <a:rPr lang="en-US" smtClean="0"/>
              <a:t> effects can have implications for communications.  </a:t>
            </a:r>
          </a:p>
          <a:p>
            <a:pPr eaLnBrk="1" hangingPunct="1"/>
            <a:r>
              <a:rPr lang="en-US" smtClean="0"/>
              <a:t>BP, for example, changed its name from British Petroleum after it made a big push into the U.S. so that customers wouldn’t think about the fact that one of the biggest gasoline companies in the U.S. is from Britain.  </a:t>
            </a:r>
          </a:p>
          <a:p>
            <a:pPr eaLnBrk="1" hangingPunct="1"/>
            <a:r>
              <a:rPr lang="en-US" smtClean="0"/>
              <a:t>Where a product is made can also be a factor in people’s willingness to buy it.  </a:t>
            </a:r>
          </a:p>
          <a:p>
            <a:pPr eaLnBrk="1" hangingPunct="1"/>
            <a:r>
              <a:rPr lang="en-US" smtClean="0"/>
              <a:t>You’d probably rather buy stereo equipment that’s made in Japan than in Brazil for example. </a:t>
            </a:r>
          </a:p>
          <a:p>
            <a:pPr eaLnBrk="1" hangingPunct="1"/>
            <a:r>
              <a:rPr lang="en-US" smtClean="0"/>
              <a:t>Finally, noise refers to the amount of other messages competing for a consumer’s attention.  </a:t>
            </a:r>
            <a:endParaRPr lang="en-US" b="1" smtClean="0"/>
          </a:p>
          <a:p>
            <a:pPr eaLnBrk="1" hangingPunct="1"/>
            <a:r>
              <a:rPr lang="en-US" b="1" smtClean="0"/>
              <a:t>Noise</a:t>
            </a:r>
            <a:r>
              <a:rPr lang="en-US" smtClean="0"/>
              <a:t> tends to be higher in developed countries like the U.S., than in developing markets.</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56099A5-7823-4A32-9544-CA40ED31401A}" type="slidenum">
              <a:rPr lang="en-US"/>
              <a:pPr/>
              <a:t>24</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n-US" smtClean="0"/>
              <a:t>Similarly, </a:t>
            </a:r>
            <a:r>
              <a:rPr lang="en-US" b="1" smtClean="0"/>
              <a:t>source </a:t>
            </a:r>
            <a:r>
              <a:rPr lang="en-US" smtClean="0"/>
              <a:t>and </a:t>
            </a:r>
            <a:r>
              <a:rPr lang="en-US" b="1" smtClean="0"/>
              <a:t>country-of-origin</a:t>
            </a:r>
            <a:r>
              <a:rPr lang="en-US" smtClean="0"/>
              <a:t> effects can have implications for communications.  </a:t>
            </a:r>
          </a:p>
          <a:p>
            <a:pPr eaLnBrk="1" hangingPunct="1"/>
            <a:r>
              <a:rPr lang="en-US" smtClean="0"/>
              <a:t>BP, for example, changed its name from British Petroleum after it made a big push into the U.S. so that customers wouldn’t think about the fact that one of the biggest gasoline companies in the U.S. is from Britain.  </a:t>
            </a:r>
          </a:p>
          <a:p>
            <a:pPr eaLnBrk="1" hangingPunct="1"/>
            <a:r>
              <a:rPr lang="en-US" smtClean="0"/>
              <a:t>Where a product is made can also be a factor in people’s willingness to buy it.  </a:t>
            </a:r>
          </a:p>
          <a:p>
            <a:pPr eaLnBrk="1" hangingPunct="1"/>
            <a:r>
              <a:rPr lang="en-US" smtClean="0"/>
              <a:t>You’d probably rather buy stereo equipment that’s made in Japan than in Brazil for example. </a:t>
            </a:r>
          </a:p>
          <a:p>
            <a:pPr eaLnBrk="1" hangingPunct="1"/>
            <a:r>
              <a:rPr lang="en-US" smtClean="0"/>
              <a:t>Finally, noise refers to the amount of other messages competing for a consumer’s attention.  </a:t>
            </a:r>
            <a:endParaRPr lang="en-US" b="1" smtClean="0"/>
          </a:p>
          <a:p>
            <a:pPr eaLnBrk="1" hangingPunct="1"/>
            <a:r>
              <a:rPr lang="en-US" b="1" smtClean="0"/>
              <a:t>Noise</a:t>
            </a:r>
            <a:r>
              <a:rPr lang="en-US" smtClean="0"/>
              <a:t> tends to be higher in developed countries like the U.S., than in developing markets.</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755CB26-FE4B-4C40-A1F8-8CF53ABA43C0}" type="slidenum">
              <a:rPr lang="en-US"/>
              <a:pPr/>
              <a:t>25</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32FDAD59-76F8-4D71-8730-81FF947F5AE9}" type="slidenum">
              <a:rPr lang="en-US"/>
              <a:pPr/>
              <a:t>26</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lnSpc>
                <a:spcPct val="90000"/>
              </a:lnSpc>
            </a:pPr>
            <a:r>
              <a:rPr lang="en-US" sz="1000" smtClean="0"/>
              <a:t>When a firm chooses its communication strategy, it has to decide between a </a:t>
            </a:r>
            <a:r>
              <a:rPr lang="en-US" sz="1000" b="1" smtClean="0"/>
              <a:t>push strategy</a:t>
            </a:r>
            <a:r>
              <a:rPr lang="en-US" sz="1000" smtClean="0"/>
              <a:t> which emphasizes personal selling, and a </a:t>
            </a:r>
            <a:r>
              <a:rPr lang="en-US" sz="1000" b="1" smtClean="0"/>
              <a:t>pull strategy</a:t>
            </a:r>
            <a:r>
              <a:rPr lang="en-US" sz="1000" smtClean="0"/>
              <a:t> which uses mass media advertising.</a:t>
            </a:r>
          </a:p>
          <a:p>
            <a:pPr eaLnBrk="1" hangingPunct="1">
              <a:lnSpc>
                <a:spcPct val="90000"/>
              </a:lnSpc>
            </a:pPr>
            <a:r>
              <a:rPr lang="en-US" sz="1000" smtClean="0"/>
              <a:t>Which strategy is best?  </a:t>
            </a:r>
          </a:p>
          <a:p>
            <a:pPr eaLnBrk="1" hangingPunct="1">
              <a:lnSpc>
                <a:spcPct val="90000"/>
              </a:lnSpc>
            </a:pPr>
            <a:r>
              <a:rPr lang="en-US" sz="1000" smtClean="0"/>
              <a:t>It depends on the product and the target consumer’s sophistication, channel length, and media availability.  </a:t>
            </a:r>
          </a:p>
          <a:p>
            <a:pPr eaLnBrk="1" hangingPunct="1">
              <a:lnSpc>
                <a:spcPct val="90000"/>
              </a:lnSpc>
            </a:pPr>
            <a:r>
              <a:rPr lang="en-US" sz="1000" smtClean="0"/>
              <a:t>Let’s talk about each of these. </a:t>
            </a:r>
          </a:p>
          <a:p>
            <a:pPr eaLnBrk="1" hangingPunct="1">
              <a:lnSpc>
                <a:spcPct val="90000"/>
              </a:lnSpc>
            </a:pPr>
            <a:r>
              <a:rPr lang="en-US" sz="1000" smtClean="0"/>
              <a:t>How does  product type and consumer sophistication affect the choice between a push strategy and a pull strategy?</a:t>
            </a:r>
          </a:p>
          <a:p>
            <a:pPr eaLnBrk="1" hangingPunct="1">
              <a:lnSpc>
                <a:spcPct val="90000"/>
              </a:lnSpc>
            </a:pPr>
            <a:r>
              <a:rPr lang="en-US" sz="1000" smtClean="0"/>
              <a:t>Usually, firms in consumer goods industries that are trying to sell to a large segment of the market choose a pull strategy because it’s a lot cheaper than trying to use direct selling.  </a:t>
            </a:r>
          </a:p>
          <a:p>
            <a:pPr eaLnBrk="1" hangingPunct="1">
              <a:lnSpc>
                <a:spcPct val="90000"/>
              </a:lnSpc>
            </a:pPr>
            <a:r>
              <a:rPr lang="en-US" sz="1000" smtClean="0"/>
              <a:t>In contrast, firms that are selling industrial products will generally opt for a push strategy because direct selling lets the firm educate customers about the product.  </a:t>
            </a:r>
          </a:p>
          <a:p>
            <a:pPr eaLnBrk="1" hangingPunct="1">
              <a:lnSpc>
                <a:spcPct val="90000"/>
              </a:lnSpc>
            </a:pPr>
            <a:r>
              <a:rPr lang="en-US" sz="1000" smtClean="0"/>
              <a:t>Keep in mind, that in poor nations where literacy levels are very low, direct selling may be the best option even for products that would be mass marketed in other countries.  As you can see in the Management Focus in your text, Unilever found this to be true in India. </a:t>
            </a:r>
          </a:p>
          <a:p>
            <a:pPr eaLnBrk="1" hangingPunct="1">
              <a:lnSpc>
                <a:spcPct val="90000"/>
              </a:lnSpc>
            </a:pPr>
            <a:r>
              <a:rPr lang="en-US" sz="1000" smtClean="0"/>
              <a:t>What is the link between channel length and communications strategy.  </a:t>
            </a:r>
          </a:p>
          <a:p>
            <a:pPr eaLnBrk="1" hangingPunct="1">
              <a:lnSpc>
                <a:spcPct val="90000"/>
              </a:lnSpc>
            </a:pPr>
            <a:r>
              <a:rPr lang="en-US" sz="1000" smtClean="0"/>
              <a:t>Typically, when channels are long, direct selling can be a very expensive proposition.  Using a pull strategy with mass advertising to create consumer demand may be a better alternative.  </a:t>
            </a:r>
          </a:p>
          <a:p>
            <a:pPr eaLnBrk="1" hangingPunct="1">
              <a:lnSpc>
                <a:spcPct val="90000"/>
              </a:lnSpc>
            </a:pPr>
            <a:r>
              <a:rPr lang="en-US" sz="1000" smtClean="0"/>
              <a:t>Imagine having to convince each intermediary in a long Japanese channel to carry your product! </a:t>
            </a:r>
          </a:p>
          <a:p>
            <a:pPr eaLnBrk="1" hangingPunct="1">
              <a:lnSpc>
                <a:spcPct val="90000"/>
              </a:lnSpc>
            </a:pPr>
            <a:r>
              <a:rPr lang="en-US" sz="1000" smtClean="0"/>
              <a:t>Sometimes, firms find that they don’t really have choice between a push strategy and a pull strategy.  </a:t>
            </a:r>
          </a:p>
          <a:p>
            <a:pPr eaLnBrk="1" hangingPunct="1">
              <a:lnSpc>
                <a:spcPct val="90000"/>
              </a:lnSpc>
            </a:pPr>
            <a:r>
              <a:rPr lang="en-US" sz="1000" smtClean="0"/>
              <a:t>A pull strategy relies on advertising media like TV, newspapers, magazines, and so on.  </a:t>
            </a:r>
          </a:p>
          <a:p>
            <a:pPr eaLnBrk="1" hangingPunct="1">
              <a:lnSpc>
                <a:spcPct val="90000"/>
              </a:lnSpc>
            </a:pPr>
            <a:r>
              <a:rPr lang="en-US" sz="1000" smtClean="0"/>
              <a:t>If these aren’t readily available, then a pull strategy won’t work, and firms will have to use a push strategy.</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32FDAD59-76F8-4D71-8730-81FF947F5AE9}" type="slidenum">
              <a:rPr lang="en-US"/>
              <a:pPr/>
              <a:t>27</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lnSpc>
                <a:spcPct val="90000"/>
              </a:lnSpc>
            </a:pPr>
            <a:r>
              <a:rPr lang="en-US" sz="1000" smtClean="0"/>
              <a:t>When a firm chooses its communication strategy, it has to decide between a </a:t>
            </a:r>
            <a:r>
              <a:rPr lang="en-US" sz="1000" b="1" smtClean="0"/>
              <a:t>push strategy</a:t>
            </a:r>
            <a:r>
              <a:rPr lang="en-US" sz="1000" smtClean="0"/>
              <a:t> which emphasizes personal selling, and a </a:t>
            </a:r>
            <a:r>
              <a:rPr lang="en-US" sz="1000" b="1" smtClean="0"/>
              <a:t>pull strategy</a:t>
            </a:r>
            <a:r>
              <a:rPr lang="en-US" sz="1000" smtClean="0"/>
              <a:t> which uses mass media advertising.</a:t>
            </a:r>
          </a:p>
          <a:p>
            <a:pPr eaLnBrk="1" hangingPunct="1">
              <a:lnSpc>
                <a:spcPct val="90000"/>
              </a:lnSpc>
            </a:pPr>
            <a:r>
              <a:rPr lang="en-US" sz="1000" smtClean="0"/>
              <a:t>Which strategy is best?  </a:t>
            </a:r>
          </a:p>
          <a:p>
            <a:pPr eaLnBrk="1" hangingPunct="1">
              <a:lnSpc>
                <a:spcPct val="90000"/>
              </a:lnSpc>
            </a:pPr>
            <a:r>
              <a:rPr lang="en-US" sz="1000" smtClean="0"/>
              <a:t>It depends on the product and the target consumer’s sophistication, channel length, and media availability.  </a:t>
            </a:r>
          </a:p>
          <a:p>
            <a:pPr eaLnBrk="1" hangingPunct="1">
              <a:lnSpc>
                <a:spcPct val="90000"/>
              </a:lnSpc>
            </a:pPr>
            <a:r>
              <a:rPr lang="en-US" sz="1000" smtClean="0"/>
              <a:t>Let’s talk about each of these. </a:t>
            </a:r>
          </a:p>
          <a:p>
            <a:pPr eaLnBrk="1" hangingPunct="1">
              <a:lnSpc>
                <a:spcPct val="90000"/>
              </a:lnSpc>
            </a:pPr>
            <a:r>
              <a:rPr lang="en-US" sz="1000" smtClean="0"/>
              <a:t>How does  product type and consumer sophistication affect the choice between a push strategy and a pull strategy?</a:t>
            </a:r>
          </a:p>
          <a:p>
            <a:pPr eaLnBrk="1" hangingPunct="1">
              <a:lnSpc>
                <a:spcPct val="90000"/>
              </a:lnSpc>
            </a:pPr>
            <a:r>
              <a:rPr lang="en-US" sz="1000" smtClean="0"/>
              <a:t>Usually, firms in consumer goods industries that are trying to sell to a large segment of the market choose a pull strategy because it’s a lot cheaper than trying to use direct selling.  </a:t>
            </a:r>
          </a:p>
          <a:p>
            <a:pPr eaLnBrk="1" hangingPunct="1">
              <a:lnSpc>
                <a:spcPct val="90000"/>
              </a:lnSpc>
            </a:pPr>
            <a:r>
              <a:rPr lang="en-US" sz="1000" smtClean="0"/>
              <a:t>In contrast, firms that are selling industrial products will generally opt for a push strategy because direct selling lets the firm educate customers about the product.  </a:t>
            </a:r>
          </a:p>
          <a:p>
            <a:pPr eaLnBrk="1" hangingPunct="1">
              <a:lnSpc>
                <a:spcPct val="90000"/>
              </a:lnSpc>
            </a:pPr>
            <a:r>
              <a:rPr lang="en-US" sz="1000" smtClean="0"/>
              <a:t>Keep in mind, that in poor nations where literacy levels are very low, direct selling may be the best option even for products that would be mass marketed in other countries.  As you can see in the Management Focus in your text, Unilever found this to be true in India. </a:t>
            </a:r>
          </a:p>
          <a:p>
            <a:pPr eaLnBrk="1" hangingPunct="1">
              <a:lnSpc>
                <a:spcPct val="90000"/>
              </a:lnSpc>
            </a:pPr>
            <a:r>
              <a:rPr lang="en-US" sz="1000" smtClean="0"/>
              <a:t>What is the link between channel length and communications strategy.  </a:t>
            </a:r>
          </a:p>
          <a:p>
            <a:pPr eaLnBrk="1" hangingPunct="1">
              <a:lnSpc>
                <a:spcPct val="90000"/>
              </a:lnSpc>
            </a:pPr>
            <a:r>
              <a:rPr lang="en-US" sz="1000" smtClean="0"/>
              <a:t>Typically, when channels are long, direct selling can be a very expensive proposition.  Using a pull strategy with mass advertising to create consumer demand may be a better alternative.  </a:t>
            </a:r>
          </a:p>
          <a:p>
            <a:pPr eaLnBrk="1" hangingPunct="1">
              <a:lnSpc>
                <a:spcPct val="90000"/>
              </a:lnSpc>
            </a:pPr>
            <a:r>
              <a:rPr lang="en-US" sz="1000" smtClean="0"/>
              <a:t>Imagine having to convince each intermediary in a long Japanese channel to carry your product! </a:t>
            </a:r>
          </a:p>
          <a:p>
            <a:pPr eaLnBrk="1" hangingPunct="1">
              <a:lnSpc>
                <a:spcPct val="90000"/>
              </a:lnSpc>
            </a:pPr>
            <a:r>
              <a:rPr lang="en-US" sz="1000" smtClean="0"/>
              <a:t>Sometimes, firms find that they don’t really have choice between a push strategy and a pull strategy.  </a:t>
            </a:r>
          </a:p>
          <a:p>
            <a:pPr eaLnBrk="1" hangingPunct="1">
              <a:lnSpc>
                <a:spcPct val="90000"/>
              </a:lnSpc>
            </a:pPr>
            <a:r>
              <a:rPr lang="en-US" sz="1000" smtClean="0"/>
              <a:t>A pull strategy relies on advertising media like TV, newspapers, magazines, and so on.  </a:t>
            </a:r>
          </a:p>
          <a:p>
            <a:pPr eaLnBrk="1" hangingPunct="1">
              <a:lnSpc>
                <a:spcPct val="90000"/>
              </a:lnSpc>
            </a:pPr>
            <a:r>
              <a:rPr lang="en-US" sz="1000" smtClean="0"/>
              <a:t>If these aren’t readily available, then a pull strategy won’t work, and firms will have to use a push strategy.</a:t>
            </a:r>
          </a:p>
          <a:p>
            <a:pPr eaLnBrk="1" hangingPunct="1">
              <a:lnSpc>
                <a:spcPct val="90000"/>
              </a:lnSpc>
            </a:pPr>
            <a:endParaRPr lang="en-US" sz="1000" smtClean="0"/>
          </a:p>
          <a:p>
            <a:pPr eaLnBrk="1" hangingPunct="1">
              <a:lnSpc>
                <a:spcPct val="90000"/>
              </a:lnSpc>
            </a:pPr>
            <a:endParaRPr lang="en-US" sz="10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9D64399-E933-426B-ACE6-7582AB0BEB78}" type="slidenum">
              <a:rPr lang="en-US"/>
              <a:pPr/>
              <a:t>28</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r>
              <a:rPr lang="en-US" smtClean="0"/>
              <a:t>So, a push strategy will be best when the firm is selling industrial products or complex new products, when distribution channels are short, and when few print or electronic media are available, while a pull strategy will make sense for consumer products, when distribution channels are long, and when there are sufficient print and electronic media available to carry the marketing message. </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59D64399-E933-426B-ACE6-7582AB0BEB78}" type="slidenum">
              <a:rPr lang="en-US"/>
              <a:pPr/>
              <a:t>29</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r>
              <a:rPr lang="en-US" smtClean="0"/>
              <a:t>So, a push strategy will be best when the firm is selling industrial products or complex new products, when distribution channels are short, and when few print or electronic media are available, while a pull strategy will make sense for consumer products, when distribution channels are long, and when there are sufficient print and electronic media available to carry the marketing message. </a:t>
            </a:r>
          </a:p>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ACF13C8-E50C-4B04-A789-FF6C36916061}" type="slidenum">
              <a:rPr lang="en-US"/>
              <a:pPr/>
              <a:t>32</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r>
              <a:rPr lang="en-US" sz="900" smtClean="0"/>
              <a:t>Once you’ve decided on whether to use a push or a pull strategy, you need to decide on the content of your promotion.  </a:t>
            </a:r>
          </a:p>
          <a:p>
            <a:pPr eaLnBrk="1" hangingPunct="1">
              <a:lnSpc>
                <a:spcPct val="90000"/>
              </a:lnSpc>
            </a:pPr>
            <a:r>
              <a:rPr lang="en-US" sz="900" smtClean="0"/>
              <a:t>Should you try to use the same promotion everywhere?  </a:t>
            </a:r>
          </a:p>
          <a:p>
            <a:pPr eaLnBrk="1" hangingPunct="1">
              <a:lnSpc>
                <a:spcPct val="90000"/>
              </a:lnSpc>
            </a:pPr>
            <a:r>
              <a:rPr lang="en-US" sz="900" smtClean="0"/>
              <a:t>Philip Morris did this with its hugely successful Marlboro campaign.  </a:t>
            </a:r>
          </a:p>
          <a:p>
            <a:pPr eaLnBrk="1" hangingPunct="1">
              <a:lnSpc>
                <a:spcPct val="90000"/>
              </a:lnSpc>
            </a:pPr>
            <a:r>
              <a:rPr lang="en-US" sz="900" smtClean="0"/>
              <a:t>As you’ve probably guessed, there are arguments for and against standardized advertising.  </a:t>
            </a:r>
          </a:p>
          <a:p>
            <a:pPr eaLnBrk="1" hangingPunct="1">
              <a:lnSpc>
                <a:spcPct val="90000"/>
              </a:lnSpc>
            </a:pPr>
            <a:r>
              <a:rPr lang="en-US" sz="900" smtClean="0"/>
              <a:t>Let’s look at the arguments for standardization first. </a:t>
            </a:r>
          </a:p>
          <a:p>
            <a:pPr eaLnBrk="1" hangingPunct="1">
              <a:lnSpc>
                <a:spcPct val="90000"/>
              </a:lnSpc>
            </a:pPr>
            <a:r>
              <a:rPr lang="en-US" sz="900" smtClean="0"/>
              <a:t>There are several reasons to go for a standardized promotion.  </a:t>
            </a:r>
          </a:p>
          <a:p>
            <a:pPr eaLnBrk="1" hangingPunct="1">
              <a:lnSpc>
                <a:spcPct val="90000"/>
              </a:lnSpc>
            </a:pPr>
            <a:r>
              <a:rPr lang="en-US" sz="900" smtClean="0"/>
              <a:t>For one thing, it can be a lot cheaper than developing campaigns for individual markets.  McCann-Erickson, Coca-Cola’s advertising agency believes that it’s been able to save Coca-Cola $90 million over 20 years by using standardized promotion. </a:t>
            </a:r>
          </a:p>
          <a:p>
            <a:pPr eaLnBrk="1" hangingPunct="1">
              <a:lnSpc>
                <a:spcPct val="90000"/>
              </a:lnSpc>
            </a:pPr>
            <a:r>
              <a:rPr lang="en-US" sz="900" smtClean="0"/>
              <a:t>Another reason to take a standardized approach to advertising is that creative talent is limited, and so it’s often better to make one large effort to develop a good campaign rather than numerous smaller efforts. </a:t>
            </a:r>
          </a:p>
          <a:p>
            <a:pPr eaLnBrk="1" hangingPunct="1">
              <a:lnSpc>
                <a:spcPct val="90000"/>
              </a:lnSpc>
            </a:pPr>
            <a:r>
              <a:rPr lang="en-US" sz="900" smtClean="0"/>
              <a:t>Finally, keep in mind that many brands are now global names.  </a:t>
            </a:r>
          </a:p>
          <a:p>
            <a:pPr eaLnBrk="1" hangingPunct="1">
              <a:lnSpc>
                <a:spcPct val="90000"/>
              </a:lnSpc>
            </a:pPr>
            <a:r>
              <a:rPr lang="en-US" sz="900" smtClean="0"/>
              <a:t>Many companies take advantage of that by developing a single brand image, and avoid the confusion that could come from local campaigns. </a:t>
            </a:r>
          </a:p>
          <a:p>
            <a:pPr eaLnBrk="1" hangingPunct="1">
              <a:lnSpc>
                <a:spcPct val="90000"/>
              </a:lnSpc>
            </a:pPr>
            <a:r>
              <a:rPr lang="en-US" sz="900" smtClean="0"/>
              <a:t>Why should a firm consider localized campaigns?  </a:t>
            </a:r>
          </a:p>
          <a:p>
            <a:pPr eaLnBrk="1" hangingPunct="1">
              <a:lnSpc>
                <a:spcPct val="90000"/>
              </a:lnSpc>
            </a:pPr>
            <a:r>
              <a:rPr lang="en-US" sz="900" smtClean="0"/>
              <a:t>Standardized advertising won’t be successful when there are significant cultural differences across countries.  </a:t>
            </a:r>
          </a:p>
          <a:p>
            <a:pPr eaLnBrk="1" hangingPunct="1">
              <a:lnSpc>
                <a:spcPct val="90000"/>
              </a:lnSpc>
            </a:pPr>
            <a:r>
              <a:rPr lang="en-US" sz="900" smtClean="0"/>
              <a:t>In addition, firms may find that regulations on advertising in some countries limit the use of standardized campaigns.  </a:t>
            </a:r>
          </a:p>
          <a:p>
            <a:pPr eaLnBrk="1" hangingPunct="1">
              <a:lnSpc>
                <a:spcPct val="90000"/>
              </a:lnSpc>
            </a:pPr>
            <a:r>
              <a:rPr lang="en-US" sz="900" smtClean="0"/>
              <a:t>France for example, doesn’t allow children to endorse products. </a:t>
            </a:r>
          </a:p>
          <a:p>
            <a:pPr eaLnBrk="1" hangingPunct="1">
              <a:lnSpc>
                <a:spcPct val="90000"/>
              </a:lnSpc>
            </a:pPr>
            <a:r>
              <a:rPr lang="en-US" sz="900" smtClean="0"/>
              <a:t>How can firms cope with country differences?  </a:t>
            </a:r>
          </a:p>
          <a:p>
            <a:pPr eaLnBrk="1" hangingPunct="1">
              <a:lnSpc>
                <a:spcPct val="90000"/>
              </a:lnSpc>
            </a:pPr>
            <a:r>
              <a:rPr lang="en-US" sz="900" smtClean="0"/>
              <a:t>Instead of developing individual campaigns for each market, many companies try to use of the same features in each country where they do business.  </a:t>
            </a:r>
          </a:p>
          <a:p>
            <a:pPr eaLnBrk="1" hangingPunct="1">
              <a:lnSpc>
                <a:spcPct val="90000"/>
              </a:lnSpc>
            </a:pPr>
            <a:r>
              <a:rPr lang="en-US" sz="900" smtClean="0"/>
              <a:t>Nokia, for example, uses the same slogan around the world, but includes local actors and locations. </a:t>
            </a:r>
          </a:p>
          <a:p>
            <a:pPr eaLnBrk="1" hangingPunct="1">
              <a:lnSpc>
                <a:spcPct val="90000"/>
              </a:lnSpc>
            </a:pPr>
            <a:endParaRPr lang="en-US" sz="9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ACF13C8-E50C-4B04-A789-FF6C36916061}" type="slidenum">
              <a:rPr lang="en-US"/>
              <a:pPr/>
              <a:t>33</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r>
              <a:rPr lang="en-US" sz="900" smtClean="0"/>
              <a:t>Once you’ve decided on whether to use a push or a pull strategy, you need to decide on the content of your promotion.  </a:t>
            </a:r>
          </a:p>
          <a:p>
            <a:pPr eaLnBrk="1" hangingPunct="1">
              <a:lnSpc>
                <a:spcPct val="90000"/>
              </a:lnSpc>
            </a:pPr>
            <a:r>
              <a:rPr lang="en-US" sz="900" smtClean="0"/>
              <a:t>Should you try to use the same promotion everywhere?  </a:t>
            </a:r>
          </a:p>
          <a:p>
            <a:pPr eaLnBrk="1" hangingPunct="1">
              <a:lnSpc>
                <a:spcPct val="90000"/>
              </a:lnSpc>
            </a:pPr>
            <a:r>
              <a:rPr lang="en-US" sz="900" smtClean="0"/>
              <a:t>Philip Morris did this with its hugely successful Marlboro campaign.  </a:t>
            </a:r>
          </a:p>
          <a:p>
            <a:pPr eaLnBrk="1" hangingPunct="1">
              <a:lnSpc>
                <a:spcPct val="90000"/>
              </a:lnSpc>
            </a:pPr>
            <a:r>
              <a:rPr lang="en-US" sz="900" smtClean="0"/>
              <a:t>As you’ve probably guessed, there are arguments for and against standardized advertising.  </a:t>
            </a:r>
          </a:p>
          <a:p>
            <a:pPr eaLnBrk="1" hangingPunct="1">
              <a:lnSpc>
                <a:spcPct val="90000"/>
              </a:lnSpc>
            </a:pPr>
            <a:r>
              <a:rPr lang="en-US" sz="900" smtClean="0"/>
              <a:t>Let’s look at the arguments for standardization first. </a:t>
            </a:r>
          </a:p>
          <a:p>
            <a:pPr eaLnBrk="1" hangingPunct="1">
              <a:lnSpc>
                <a:spcPct val="90000"/>
              </a:lnSpc>
            </a:pPr>
            <a:r>
              <a:rPr lang="en-US" sz="900" smtClean="0"/>
              <a:t>There are several reasons to go for a standardized promotion.  </a:t>
            </a:r>
          </a:p>
          <a:p>
            <a:pPr eaLnBrk="1" hangingPunct="1">
              <a:lnSpc>
                <a:spcPct val="90000"/>
              </a:lnSpc>
            </a:pPr>
            <a:r>
              <a:rPr lang="en-US" sz="900" smtClean="0"/>
              <a:t>For one thing, it can be a lot cheaper than developing campaigns for individual markets.  McCann-Erickson, Coca-Cola’s advertising agency believes that it’s been able to save Coca-Cola $90 million over 20 years by using standardized promotion. </a:t>
            </a:r>
          </a:p>
          <a:p>
            <a:pPr eaLnBrk="1" hangingPunct="1">
              <a:lnSpc>
                <a:spcPct val="90000"/>
              </a:lnSpc>
            </a:pPr>
            <a:r>
              <a:rPr lang="en-US" sz="900" smtClean="0"/>
              <a:t>Another reason to take a standardized approach to advertising is that creative talent is limited, and so it’s often better to make one large effort to develop a good campaign rather than numerous smaller efforts. </a:t>
            </a:r>
          </a:p>
          <a:p>
            <a:pPr eaLnBrk="1" hangingPunct="1">
              <a:lnSpc>
                <a:spcPct val="90000"/>
              </a:lnSpc>
            </a:pPr>
            <a:r>
              <a:rPr lang="en-US" sz="900" smtClean="0"/>
              <a:t>Finally, keep in mind that many brands are now global names.  </a:t>
            </a:r>
          </a:p>
          <a:p>
            <a:pPr eaLnBrk="1" hangingPunct="1">
              <a:lnSpc>
                <a:spcPct val="90000"/>
              </a:lnSpc>
            </a:pPr>
            <a:r>
              <a:rPr lang="en-US" sz="900" smtClean="0"/>
              <a:t>Many companies take advantage of that by developing a single brand image, and avoid the confusion that could come from local campaigns. </a:t>
            </a:r>
          </a:p>
          <a:p>
            <a:pPr eaLnBrk="1" hangingPunct="1">
              <a:lnSpc>
                <a:spcPct val="90000"/>
              </a:lnSpc>
            </a:pPr>
            <a:r>
              <a:rPr lang="en-US" sz="900" smtClean="0"/>
              <a:t>Why should a firm consider localized campaigns?  </a:t>
            </a:r>
          </a:p>
          <a:p>
            <a:pPr eaLnBrk="1" hangingPunct="1">
              <a:lnSpc>
                <a:spcPct val="90000"/>
              </a:lnSpc>
            </a:pPr>
            <a:r>
              <a:rPr lang="en-US" sz="900" smtClean="0"/>
              <a:t>Standardized advertising won’t be successful when there are significant cultural differences across countries.  </a:t>
            </a:r>
          </a:p>
          <a:p>
            <a:pPr eaLnBrk="1" hangingPunct="1">
              <a:lnSpc>
                <a:spcPct val="90000"/>
              </a:lnSpc>
            </a:pPr>
            <a:r>
              <a:rPr lang="en-US" sz="900" smtClean="0"/>
              <a:t>In addition, firms may find that regulations on advertising in some countries limit the use of standardized campaigns.  </a:t>
            </a:r>
          </a:p>
          <a:p>
            <a:pPr eaLnBrk="1" hangingPunct="1">
              <a:lnSpc>
                <a:spcPct val="90000"/>
              </a:lnSpc>
            </a:pPr>
            <a:r>
              <a:rPr lang="en-US" sz="900" smtClean="0"/>
              <a:t>France for example, doesn’t allow children to endorse products. </a:t>
            </a:r>
          </a:p>
          <a:p>
            <a:pPr eaLnBrk="1" hangingPunct="1">
              <a:lnSpc>
                <a:spcPct val="90000"/>
              </a:lnSpc>
            </a:pPr>
            <a:r>
              <a:rPr lang="en-US" sz="900" smtClean="0"/>
              <a:t>How can firms cope with country differences?  </a:t>
            </a:r>
          </a:p>
          <a:p>
            <a:pPr eaLnBrk="1" hangingPunct="1">
              <a:lnSpc>
                <a:spcPct val="90000"/>
              </a:lnSpc>
            </a:pPr>
            <a:r>
              <a:rPr lang="en-US" sz="900" smtClean="0"/>
              <a:t>Instead of developing individual campaigns for each market, many companies try to use of the same features in each country where they do business.  </a:t>
            </a:r>
          </a:p>
          <a:p>
            <a:pPr eaLnBrk="1" hangingPunct="1">
              <a:lnSpc>
                <a:spcPct val="90000"/>
              </a:lnSpc>
            </a:pPr>
            <a:r>
              <a:rPr lang="en-US" sz="900" smtClean="0"/>
              <a:t>Nokia, for example, uses the same slogan around the world, but includes local actors and locations. </a:t>
            </a:r>
          </a:p>
          <a:p>
            <a:pPr eaLnBrk="1" hangingPunct="1">
              <a:lnSpc>
                <a:spcPct val="90000"/>
              </a:lnSpc>
            </a:pPr>
            <a:endParaRPr lang="en-US" sz="9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A620079B-2654-45F8-B389-EEB42D059EC0}" type="slidenum">
              <a:rPr lang="en-US"/>
              <a:pPr/>
              <a:t>34</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smtClean="0"/>
              <a:t>Now, let’s move on to the next element in the marketing mix, price.  </a:t>
            </a:r>
          </a:p>
          <a:p>
            <a:pPr eaLnBrk="1" hangingPunct="1"/>
            <a:r>
              <a:rPr lang="en-US" smtClean="0"/>
              <a:t>How should a firm price its product in foreign markets?  </a:t>
            </a:r>
          </a:p>
          <a:p>
            <a:pPr eaLnBrk="1" hangingPunct="1"/>
            <a:r>
              <a:rPr lang="en-US" smtClean="0"/>
              <a:t>Should prices be different in different markets?  </a:t>
            </a:r>
          </a:p>
          <a:p>
            <a:pPr eaLnBrk="1" hangingPunct="1"/>
            <a:r>
              <a:rPr lang="en-US" smtClean="0"/>
              <a:t>Are there any regulations that might influence how a product should be priced?</a:t>
            </a:r>
          </a:p>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E0B774D5-B146-4EDD-AF85-3E35862C7F17}" type="slidenum">
              <a:rPr lang="en-US"/>
              <a:pPr/>
              <a:t>35</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lnSpc>
                <a:spcPct val="80000"/>
              </a:lnSpc>
            </a:pPr>
            <a:r>
              <a:rPr lang="en-US" sz="900" smtClean="0"/>
              <a:t>A firm can maximize its profits by using </a:t>
            </a:r>
            <a:r>
              <a:rPr lang="en-US" sz="900" b="1" smtClean="0"/>
              <a:t>price discrimination</a:t>
            </a:r>
            <a:r>
              <a:rPr lang="en-US" sz="900" smtClean="0"/>
              <a:t> where consumers in different countries are charged different prices for the same product.  </a:t>
            </a:r>
          </a:p>
          <a:p>
            <a:pPr eaLnBrk="1" hangingPunct="1">
              <a:lnSpc>
                <a:spcPct val="80000"/>
              </a:lnSpc>
            </a:pPr>
            <a:r>
              <a:rPr lang="en-US" sz="900" smtClean="0"/>
              <a:t>In other words, the firm charges whatever the market will bear.  </a:t>
            </a:r>
          </a:p>
          <a:p>
            <a:pPr eaLnBrk="1" hangingPunct="1">
              <a:lnSpc>
                <a:spcPct val="80000"/>
              </a:lnSpc>
            </a:pPr>
            <a:r>
              <a:rPr lang="en-US" sz="900" smtClean="0"/>
              <a:t>You might be wondering why someone would be willing to pay more for a product in one country if they know they can get it cheaper elsewhere.  </a:t>
            </a:r>
          </a:p>
          <a:p>
            <a:pPr eaLnBrk="1" hangingPunct="1">
              <a:lnSpc>
                <a:spcPct val="80000"/>
              </a:lnSpc>
            </a:pPr>
            <a:r>
              <a:rPr lang="en-US" sz="900" smtClean="0"/>
              <a:t>How can a firm get away with this strategy?  </a:t>
            </a:r>
          </a:p>
          <a:p>
            <a:pPr eaLnBrk="1" hangingPunct="1">
              <a:lnSpc>
                <a:spcPct val="80000"/>
              </a:lnSpc>
            </a:pPr>
            <a:r>
              <a:rPr lang="en-US" sz="900" smtClean="0"/>
              <a:t>Why for example wouldn’t a German person who’s buying a new car simply go to France to buy it if it’s priced lower there?  </a:t>
            </a:r>
          </a:p>
          <a:p>
            <a:pPr eaLnBrk="1" hangingPunct="1">
              <a:lnSpc>
                <a:spcPct val="80000"/>
              </a:lnSpc>
            </a:pPr>
            <a:r>
              <a:rPr lang="en-US" sz="900" smtClean="0"/>
              <a:t>For price discrimination to work, the firm has to be able to keep its national markets separate.  </a:t>
            </a:r>
          </a:p>
          <a:p>
            <a:pPr eaLnBrk="1" hangingPunct="1">
              <a:lnSpc>
                <a:spcPct val="80000"/>
              </a:lnSpc>
            </a:pPr>
            <a:r>
              <a:rPr lang="en-US" sz="900" smtClean="0"/>
              <a:t>In other words, the car manufacturer might not be able to price the cars differently between France and Germany, but could charge a higher price in France and Germany than the price charged in Britain because right hand cars are sold in Britain, while left hand cars are sold in both France and Germany.</a:t>
            </a:r>
          </a:p>
          <a:p>
            <a:pPr eaLnBrk="1" hangingPunct="1">
              <a:lnSpc>
                <a:spcPct val="80000"/>
              </a:lnSpc>
            </a:pPr>
            <a:r>
              <a:rPr lang="en-US" sz="900" smtClean="0"/>
              <a:t>Firms can also use price discrimination when different </a:t>
            </a:r>
            <a:r>
              <a:rPr lang="en-US" sz="900" b="1" smtClean="0"/>
              <a:t>price elasticities</a:t>
            </a:r>
            <a:r>
              <a:rPr lang="en-US" sz="900" smtClean="0"/>
              <a:t> of demand exist in different countries.  Tommy Hilfiger for example, in 2007 priced its jeans in Europe at roughly three times the price of its American jeans.</a:t>
            </a:r>
          </a:p>
          <a:p>
            <a:pPr eaLnBrk="1" hangingPunct="1">
              <a:lnSpc>
                <a:spcPct val="80000"/>
              </a:lnSpc>
            </a:pPr>
            <a:r>
              <a:rPr lang="en-US" sz="900" smtClean="0"/>
              <a:t>The </a:t>
            </a:r>
            <a:r>
              <a:rPr lang="en-US" sz="900" b="1" smtClean="0"/>
              <a:t>price elasticity of demand</a:t>
            </a:r>
            <a:r>
              <a:rPr lang="en-US" sz="900" smtClean="0"/>
              <a:t> is a measure of the responsiveness of demand for a product to changes in price.</a:t>
            </a:r>
          </a:p>
          <a:p>
            <a:pPr eaLnBrk="1" hangingPunct="1">
              <a:lnSpc>
                <a:spcPct val="80000"/>
              </a:lnSpc>
            </a:pPr>
            <a:r>
              <a:rPr lang="en-US" sz="900" smtClean="0"/>
              <a:t>We say that demand is </a:t>
            </a:r>
            <a:r>
              <a:rPr lang="en-US" sz="900" b="1" smtClean="0"/>
              <a:t>elastic</a:t>
            </a:r>
            <a:r>
              <a:rPr lang="en-US" sz="900" smtClean="0"/>
              <a:t> when a small change in price produces a large change in demand, but </a:t>
            </a:r>
            <a:r>
              <a:rPr lang="en-US" sz="900" b="1" smtClean="0"/>
              <a:t>inelastic</a:t>
            </a:r>
            <a:r>
              <a:rPr lang="en-US" sz="900" smtClean="0"/>
              <a:t> when a large change in price produces only a small change in demand.  </a:t>
            </a:r>
          </a:p>
          <a:p>
            <a:pPr eaLnBrk="1" hangingPunct="1">
              <a:lnSpc>
                <a:spcPct val="80000"/>
              </a:lnSpc>
            </a:pPr>
            <a:r>
              <a:rPr lang="en-US" sz="900" smtClean="0"/>
              <a:t>In general, firms can charge higher prices when demand is inelastic. </a:t>
            </a:r>
          </a:p>
          <a:p>
            <a:pPr eaLnBrk="1" hangingPunct="1">
              <a:lnSpc>
                <a:spcPct val="80000"/>
              </a:lnSpc>
            </a:pPr>
            <a:r>
              <a:rPr lang="en-US" sz="900" smtClean="0"/>
              <a:t>What determines elasticity of demand?  </a:t>
            </a:r>
          </a:p>
          <a:p>
            <a:pPr eaLnBrk="1" hangingPunct="1">
              <a:lnSpc>
                <a:spcPct val="80000"/>
              </a:lnSpc>
            </a:pPr>
            <a:r>
              <a:rPr lang="en-US" sz="900" smtClean="0"/>
              <a:t>Income level is one factor that determines demand elasticity.  </a:t>
            </a:r>
          </a:p>
          <a:p>
            <a:pPr eaLnBrk="1" hangingPunct="1">
              <a:lnSpc>
                <a:spcPct val="80000"/>
              </a:lnSpc>
            </a:pPr>
            <a:r>
              <a:rPr lang="en-US" sz="900" smtClean="0"/>
              <a:t>When income levels are low, people tend to be more price conscious, and demand is more elastic.  </a:t>
            </a:r>
          </a:p>
          <a:p>
            <a:pPr eaLnBrk="1" hangingPunct="1">
              <a:lnSpc>
                <a:spcPct val="80000"/>
              </a:lnSpc>
            </a:pPr>
            <a:r>
              <a:rPr lang="en-US" sz="900" smtClean="0"/>
              <a:t>In India for example, products like TVs that are considered necessities in the U.S. are still thought of as luxury items.</a:t>
            </a:r>
          </a:p>
          <a:p>
            <a:pPr eaLnBrk="1" hangingPunct="1">
              <a:lnSpc>
                <a:spcPct val="80000"/>
              </a:lnSpc>
            </a:pPr>
            <a:r>
              <a:rPr lang="en-US" sz="900" smtClean="0"/>
              <a:t>The other main factor that affects price elasticity is the number of competitors in a market.  </a:t>
            </a:r>
          </a:p>
          <a:p>
            <a:pPr eaLnBrk="1" hangingPunct="1">
              <a:lnSpc>
                <a:spcPct val="80000"/>
              </a:lnSpc>
            </a:pPr>
            <a:r>
              <a:rPr lang="en-US" sz="900" smtClean="0"/>
              <a:t>The more competitors, the greater the bargaining power of consumers, and the greater the elasticity of demand. </a:t>
            </a:r>
          </a:p>
          <a:p>
            <a:pPr eaLnBrk="1" hangingPunct="1">
              <a:lnSpc>
                <a:spcPct val="80000"/>
              </a:lnSpc>
            </a:pPr>
            <a:endParaRPr lang="en-US" sz="9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E0B774D5-B146-4EDD-AF85-3E35862C7F17}" type="slidenum">
              <a:rPr lang="en-US"/>
              <a:pPr/>
              <a:t>36</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lnSpc>
                <a:spcPct val="80000"/>
              </a:lnSpc>
            </a:pPr>
            <a:r>
              <a:rPr lang="en-US" sz="900" smtClean="0"/>
              <a:t>A firm can maximize its profits by using </a:t>
            </a:r>
            <a:r>
              <a:rPr lang="en-US" sz="900" b="1" smtClean="0"/>
              <a:t>price discrimination</a:t>
            </a:r>
            <a:r>
              <a:rPr lang="en-US" sz="900" smtClean="0"/>
              <a:t> where consumers in different countries are charged different prices for the same product.  </a:t>
            </a:r>
          </a:p>
          <a:p>
            <a:pPr eaLnBrk="1" hangingPunct="1">
              <a:lnSpc>
                <a:spcPct val="80000"/>
              </a:lnSpc>
            </a:pPr>
            <a:r>
              <a:rPr lang="en-US" sz="900" smtClean="0"/>
              <a:t>In other words, the firm charges whatever the market will bear.  </a:t>
            </a:r>
          </a:p>
          <a:p>
            <a:pPr eaLnBrk="1" hangingPunct="1">
              <a:lnSpc>
                <a:spcPct val="80000"/>
              </a:lnSpc>
            </a:pPr>
            <a:r>
              <a:rPr lang="en-US" sz="900" smtClean="0"/>
              <a:t>You might be wondering why someone would be willing to pay more for a product in one country if they know they can get it cheaper elsewhere.  </a:t>
            </a:r>
          </a:p>
          <a:p>
            <a:pPr eaLnBrk="1" hangingPunct="1">
              <a:lnSpc>
                <a:spcPct val="80000"/>
              </a:lnSpc>
            </a:pPr>
            <a:r>
              <a:rPr lang="en-US" sz="900" smtClean="0"/>
              <a:t>How can a firm get away with this strategy?  </a:t>
            </a:r>
          </a:p>
          <a:p>
            <a:pPr eaLnBrk="1" hangingPunct="1">
              <a:lnSpc>
                <a:spcPct val="80000"/>
              </a:lnSpc>
            </a:pPr>
            <a:r>
              <a:rPr lang="en-US" sz="900" smtClean="0"/>
              <a:t>Why for example wouldn’t a German person who’s buying a new car simply go to France to buy it if it’s priced lower there?  </a:t>
            </a:r>
          </a:p>
          <a:p>
            <a:pPr eaLnBrk="1" hangingPunct="1">
              <a:lnSpc>
                <a:spcPct val="80000"/>
              </a:lnSpc>
            </a:pPr>
            <a:r>
              <a:rPr lang="en-US" sz="900" smtClean="0"/>
              <a:t>For price discrimination to work, the firm has to be able to keep its national markets separate.  </a:t>
            </a:r>
          </a:p>
          <a:p>
            <a:pPr eaLnBrk="1" hangingPunct="1">
              <a:lnSpc>
                <a:spcPct val="80000"/>
              </a:lnSpc>
            </a:pPr>
            <a:r>
              <a:rPr lang="en-US" sz="900" smtClean="0"/>
              <a:t>In other words, the car manufacturer might not be able to price the cars differently between France and Germany, but could charge a higher price in France and Germany than the price charged in Britain because right hand cars are sold in Britain, while left hand cars are sold in both France and Germany.</a:t>
            </a:r>
          </a:p>
          <a:p>
            <a:pPr eaLnBrk="1" hangingPunct="1">
              <a:lnSpc>
                <a:spcPct val="80000"/>
              </a:lnSpc>
            </a:pPr>
            <a:r>
              <a:rPr lang="en-US" sz="900" smtClean="0"/>
              <a:t>Firms can also use price discrimination when different </a:t>
            </a:r>
            <a:r>
              <a:rPr lang="en-US" sz="900" b="1" smtClean="0"/>
              <a:t>price elasticities</a:t>
            </a:r>
            <a:r>
              <a:rPr lang="en-US" sz="900" smtClean="0"/>
              <a:t> of demand exist in different countries.  Tommy Hilfiger for example, in 2007 priced its jeans in Europe at roughly three times the price of its American jeans.</a:t>
            </a:r>
          </a:p>
          <a:p>
            <a:pPr eaLnBrk="1" hangingPunct="1">
              <a:lnSpc>
                <a:spcPct val="80000"/>
              </a:lnSpc>
            </a:pPr>
            <a:r>
              <a:rPr lang="en-US" sz="900" smtClean="0"/>
              <a:t>The </a:t>
            </a:r>
            <a:r>
              <a:rPr lang="en-US" sz="900" b="1" smtClean="0"/>
              <a:t>price elasticity of demand</a:t>
            </a:r>
            <a:r>
              <a:rPr lang="en-US" sz="900" smtClean="0"/>
              <a:t> is a measure of the responsiveness of demand for a product to changes in price.</a:t>
            </a:r>
          </a:p>
          <a:p>
            <a:pPr eaLnBrk="1" hangingPunct="1">
              <a:lnSpc>
                <a:spcPct val="80000"/>
              </a:lnSpc>
            </a:pPr>
            <a:r>
              <a:rPr lang="en-US" sz="900" smtClean="0"/>
              <a:t>We say that demand is </a:t>
            </a:r>
            <a:r>
              <a:rPr lang="en-US" sz="900" b="1" smtClean="0"/>
              <a:t>elastic</a:t>
            </a:r>
            <a:r>
              <a:rPr lang="en-US" sz="900" smtClean="0"/>
              <a:t> when a small change in price produces a large change in demand, but </a:t>
            </a:r>
            <a:r>
              <a:rPr lang="en-US" sz="900" b="1" smtClean="0"/>
              <a:t>inelastic</a:t>
            </a:r>
            <a:r>
              <a:rPr lang="en-US" sz="900" smtClean="0"/>
              <a:t> when a large change in price produces only a small change in demand.  </a:t>
            </a:r>
          </a:p>
          <a:p>
            <a:pPr eaLnBrk="1" hangingPunct="1">
              <a:lnSpc>
                <a:spcPct val="80000"/>
              </a:lnSpc>
            </a:pPr>
            <a:r>
              <a:rPr lang="en-US" sz="900" smtClean="0"/>
              <a:t>In general, firms can charge higher prices when demand is inelastic. </a:t>
            </a:r>
          </a:p>
          <a:p>
            <a:pPr eaLnBrk="1" hangingPunct="1">
              <a:lnSpc>
                <a:spcPct val="80000"/>
              </a:lnSpc>
            </a:pPr>
            <a:r>
              <a:rPr lang="en-US" sz="900" smtClean="0"/>
              <a:t>What determines elasticity of demand?  </a:t>
            </a:r>
          </a:p>
          <a:p>
            <a:pPr eaLnBrk="1" hangingPunct="1">
              <a:lnSpc>
                <a:spcPct val="80000"/>
              </a:lnSpc>
            </a:pPr>
            <a:r>
              <a:rPr lang="en-US" sz="900" smtClean="0"/>
              <a:t>Income level is one factor that determines demand elasticity.  </a:t>
            </a:r>
          </a:p>
          <a:p>
            <a:pPr eaLnBrk="1" hangingPunct="1">
              <a:lnSpc>
                <a:spcPct val="80000"/>
              </a:lnSpc>
            </a:pPr>
            <a:r>
              <a:rPr lang="en-US" sz="900" smtClean="0"/>
              <a:t>When income levels are low, people tend to be more price conscious, and demand is more elastic.  </a:t>
            </a:r>
          </a:p>
          <a:p>
            <a:pPr eaLnBrk="1" hangingPunct="1">
              <a:lnSpc>
                <a:spcPct val="80000"/>
              </a:lnSpc>
            </a:pPr>
            <a:r>
              <a:rPr lang="en-US" sz="900" smtClean="0"/>
              <a:t>In India for example, products like TVs that are considered necessities in the U.S. are still thought of as luxury items.</a:t>
            </a:r>
          </a:p>
          <a:p>
            <a:pPr eaLnBrk="1" hangingPunct="1">
              <a:lnSpc>
                <a:spcPct val="80000"/>
              </a:lnSpc>
            </a:pPr>
            <a:r>
              <a:rPr lang="en-US" sz="900" smtClean="0"/>
              <a:t>The other main factor that affects price elasticity is the number of competitors in a market.  </a:t>
            </a:r>
          </a:p>
          <a:p>
            <a:pPr eaLnBrk="1" hangingPunct="1">
              <a:lnSpc>
                <a:spcPct val="80000"/>
              </a:lnSpc>
            </a:pPr>
            <a:r>
              <a:rPr lang="en-US" sz="900" smtClean="0"/>
              <a:t>The more competitors, the greater the bargaining power of consumers, and the greater the elasticity of demand. </a:t>
            </a:r>
          </a:p>
          <a:p>
            <a:pPr eaLnBrk="1" hangingPunct="1">
              <a:lnSpc>
                <a:spcPct val="80000"/>
              </a:lnSpc>
            </a:pPr>
            <a:endParaRPr lang="en-US" sz="9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A8C860D1-8412-4323-B7CB-AA7C7E0823A6}" type="slidenum">
              <a:rPr lang="en-US"/>
              <a:pPr/>
              <a:t>37</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t>Here you can see examples of elastic and inelastic demand curves.</a:t>
            </a:r>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437BEC9A-4EE9-464B-A8D4-6451A0881978}" type="slidenum">
              <a:rPr lang="en-US"/>
              <a:pPr/>
              <a:t>38</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z="1000" smtClean="0"/>
              <a:t>Now, let’s talk about </a:t>
            </a:r>
            <a:r>
              <a:rPr lang="en-US" sz="1000" b="1" smtClean="0"/>
              <a:t>strategic pricing</a:t>
            </a:r>
            <a:r>
              <a:rPr lang="en-US" sz="1000" smtClean="0"/>
              <a:t>.  </a:t>
            </a:r>
          </a:p>
          <a:p>
            <a:pPr eaLnBrk="1" hangingPunct="1"/>
            <a:r>
              <a:rPr lang="en-US" sz="1000" smtClean="0"/>
              <a:t>Firms can set prices to achieve certain strategic goals.  </a:t>
            </a:r>
          </a:p>
          <a:p>
            <a:pPr eaLnBrk="1" hangingPunct="1"/>
            <a:r>
              <a:rPr lang="en-US" sz="1000" smtClean="0"/>
              <a:t>There are three aspects of strategic pricing, predatory pricing, multi-point pricing, an experience curve pricing.  </a:t>
            </a:r>
          </a:p>
          <a:p>
            <a:pPr eaLnBrk="1" hangingPunct="1"/>
            <a:r>
              <a:rPr lang="en-US" sz="1000" smtClean="0"/>
              <a:t>Let’s talk about each one.</a:t>
            </a:r>
          </a:p>
          <a:p>
            <a:pPr eaLnBrk="1" hangingPunct="1"/>
            <a:r>
              <a:rPr lang="en-US" sz="1000" b="1" smtClean="0"/>
              <a:t>Predatory pricing</a:t>
            </a:r>
            <a:r>
              <a:rPr lang="en-US" sz="1000" smtClean="0"/>
              <a:t> involves using profits earned in one country to support aggressive pricing in another market as part of a strategy to drive out competitors in that market.  Once the competition leaves, the firm then raises its prices.  </a:t>
            </a:r>
          </a:p>
          <a:p>
            <a:pPr eaLnBrk="1" hangingPunct="1"/>
            <a:r>
              <a:rPr lang="en-US" sz="1000" smtClean="0"/>
              <a:t>Matsushita allegedly used this type of strategy to gain market share in the U.S.</a:t>
            </a:r>
          </a:p>
          <a:p>
            <a:pPr eaLnBrk="1" hangingPunct="1"/>
            <a:r>
              <a:rPr lang="en-US" sz="1000" b="1" smtClean="0"/>
              <a:t>Multipoint pricing</a:t>
            </a:r>
            <a:r>
              <a:rPr lang="en-US" sz="1000" smtClean="0"/>
              <a:t> refers to the fact that a firm’s pricing strategy in one market may have an impact on how a rival prices products in another market.  </a:t>
            </a:r>
          </a:p>
          <a:p>
            <a:pPr eaLnBrk="1" hangingPunct="1"/>
            <a:r>
              <a:rPr lang="en-US" sz="1000" smtClean="0"/>
              <a:t>For example, if a firm uses aggressive pricing in one market, its rival may resort to aggressive pricing in another market.  Kodak and Fuji Photo have been playing this game for years. </a:t>
            </a:r>
          </a:p>
          <a:p>
            <a:pPr eaLnBrk="1" hangingPunct="1"/>
            <a:r>
              <a:rPr lang="en-US" sz="1000" smtClean="0"/>
              <a:t>When Fuji started a competitive battle in the U.S. in the late 1990s for example, rather than responding by dropping prices in its home market, Kodak dropped prices in Japan instead.  </a:t>
            </a:r>
          </a:p>
          <a:p>
            <a:pPr eaLnBrk="1" hangingPunct="1"/>
            <a:r>
              <a:rPr lang="en-US" sz="1000" smtClean="0"/>
              <a:t>To avoid being in this type of situation, managers need to continually monitor prices around in the world. </a:t>
            </a:r>
          </a:p>
          <a:p>
            <a:pPr eaLnBrk="1" hangingPunct="1"/>
            <a:r>
              <a:rPr lang="en-US" sz="1000" smtClean="0"/>
              <a:t>Finally, firms using </a:t>
            </a:r>
            <a:r>
              <a:rPr lang="en-US" sz="1000" b="1" smtClean="0"/>
              <a:t>experience curve pricing</a:t>
            </a:r>
            <a:r>
              <a:rPr lang="en-US" sz="1000" smtClean="0"/>
              <a:t> will set low prices worldwide as a way of quickly building sales volume.  </a:t>
            </a:r>
          </a:p>
          <a:p>
            <a:pPr eaLnBrk="1" hangingPunct="1"/>
            <a:r>
              <a:rPr lang="en-US" sz="1000" smtClean="0"/>
              <a:t>Firms using this type of strategy are willing to take a loss initially because they believe that in the future, once they’ve moved down the experience curve, they’ll have a cost advantage over less aggressive competitors. </a:t>
            </a:r>
          </a:p>
          <a:p>
            <a:pPr eaLnBrk="1" hangingPunct="1"/>
            <a:endParaRPr lang="en-US" sz="10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437BEC9A-4EE9-464B-A8D4-6451A0881978}" type="slidenum">
              <a:rPr lang="en-US"/>
              <a:pPr/>
              <a:t>39</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z="1000" smtClean="0"/>
              <a:t>Now, let’s talk about </a:t>
            </a:r>
            <a:r>
              <a:rPr lang="en-US" sz="1000" b="1" smtClean="0"/>
              <a:t>strategic pricing</a:t>
            </a:r>
            <a:r>
              <a:rPr lang="en-US" sz="1000" smtClean="0"/>
              <a:t>.  </a:t>
            </a:r>
          </a:p>
          <a:p>
            <a:pPr eaLnBrk="1" hangingPunct="1"/>
            <a:r>
              <a:rPr lang="en-US" sz="1000" smtClean="0"/>
              <a:t>Firms can set prices to achieve certain strategic goals.  </a:t>
            </a:r>
          </a:p>
          <a:p>
            <a:pPr eaLnBrk="1" hangingPunct="1"/>
            <a:r>
              <a:rPr lang="en-US" sz="1000" smtClean="0"/>
              <a:t>There are three aspects of strategic pricing, predatory pricing, multi-point pricing, an experience curve pricing.  </a:t>
            </a:r>
          </a:p>
          <a:p>
            <a:pPr eaLnBrk="1" hangingPunct="1"/>
            <a:r>
              <a:rPr lang="en-US" sz="1000" smtClean="0"/>
              <a:t>Let’s talk about each one.</a:t>
            </a:r>
          </a:p>
          <a:p>
            <a:pPr eaLnBrk="1" hangingPunct="1"/>
            <a:r>
              <a:rPr lang="en-US" sz="1000" b="1" smtClean="0"/>
              <a:t>Predatory pricing</a:t>
            </a:r>
            <a:r>
              <a:rPr lang="en-US" sz="1000" smtClean="0"/>
              <a:t> involves using profits earned in one country to support aggressive pricing in another market as part of a strategy to drive out competitors in that market.  Once the competition leaves, the firm then raises its prices.  </a:t>
            </a:r>
          </a:p>
          <a:p>
            <a:pPr eaLnBrk="1" hangingPunct="1"/>
            <a:r>
              <a:rPr lang="en-US" sz="1000" smtClean="0"/>
              <a:t>Matsushita allegedly used this type of strategy to gain market share in the U.S.</a:t>
            </a:r>
          </a:p>
          <a:p>
            <a:pPr eaLnBrk="1" hangingPunct="1"/>
            <a:r>
              <a:rPr lang="en-US" sz="1000" b="1" smtClean="0"/>
              <a:t>Multipoint pricing</a:t>
            </a:r>
            <a:r>
              <a:rPr lang="en-US" sz="1000" smtClean="0"/>
              <a:t> refers to the fact that a firm’s pricing strategy in one market may have an impact on how a rival prices products in another market.  </a:t>
            </a:r>
          </a:p>
          <a:p>
            <a:pPr eaLnBrk="1" hangingPunct="1"/>
            <a:r>
              <a:rPr lang="en-US" sz="1000" smtClean="0"/>
              <a:t>For example, if a firm uses aggressive pricing in one market, its rival may resort to aggressive pricing in another market.  Kodak and Fuji Photo have been playing this game for years. </a:t>
            </a:r>
          </a:p>
          <a:p>
            <a:pPr eaLnBrk="1" hangingPunct="1"/>
            <a:r>
              <a:rPr lang="en-US" sz="1000" smtClean="0"/>
              <a:t>When Fuji started a competitive battle in the U.S. in the late 1990s for example, rather than responding by dropping prices in its home market, Kodak dropped prices in Japan instead.  </a:t>
            </a:r>
          </a:p>
          <a:p>
            <a:pPr eaLnBrk="1" hangingPunct="1"/>
            <a:r>
              <a:rPr lang="en-US" sz="1000" smtClean="0"/>
              <a:t>To avoid being in this type of situation, managers need to continually monitor prices around in the world. </a:t>
            </a:r>
          </a:p>
          <a:p>
            <a:pPr eaLnBrk="1" hangingPunct="1"/>
            <a:r>
              <a:rPr lang="en-US" sz="1000" smtClean="0"/>
              <a:t>Finally, firms using </a:t>
            </a:r>
            <a:r>
              <a:rPr lang="en-US" sz="1000" b="1" smtClean="0"/>
              <a:t>experience curve pricing</a:t>
            </a:r>
            <a:r>
              <a:rPr lang="en-US" sz="1000" smtClean="0"/>
              <a:t> will set low prices worldwide as a way of quickly building sales volume.  </a:t>
            </a:r>
          </a:p>
          <a:p>
            <a:pPr eaLnBrk="1" hangingPunct="1"/>
            <a:r>
              <a:rPr lang="en-US" sz="1000" smtClean="0"/>
              <a:t>Firms using this type of strategy are willing to take a loss initially because they believe that in the future, once they’ve moved down the experience curve, they’ll have a cost advantage over less aggressive competitors. </a:t>
            </a:r>
          </a:p>
          <a:p>
            <a:pPr eaLnBrk="1" hangingPunct="1"/>
            <a:endParaRPr lang="en-US" sz="10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F6FA24F7-1B56-4AF9-BC66-16A0E9BB5896}" type="slidenum">
              <a:rPr lang="en-US"/>
              <a:pPr/>
              <a:t>40</a:t>
            </a:fld>
            <a:endParaRPr 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mtClean="0"/>
              <a:t>As we mentioned earlier, sometimes firm have limits on how they can price their products because of regulations in the target market.  </a:t>
            </a:r>
          </a:p>
          <a:p>
            <a:pPr eaLnBrk="1" hangingPunct="1"/>
            <a:r>
              <a:rPr lang="en-US" smtClean="0"/>
              <a:t>So, a firm that wants to use a price discrimination strategy or strategic pricing for example, may find that it can’t.  </a:t>
            </a:r>
          </a:p>
          <a:p>
            <a:pPr eaLnBrk="1" hangingPunct="1"/>
            <a:r>
              <a:rPr lang="en-US" smtClean="0"/>
              <a:t>Two ways a firm’s ability to set its own prices can be limited are through antidumping regulations and through competition policy.</a:t>
            </a:r>
          </a:p>
          <a:p>
            <a:pPr eaLnBrk="1" hangingPunct="1"/>
            <a:r>
              <a:rPr lang="en-US" smtClean="0"/>
              <a:t>One type of regulation companies might encounter is antidumping legislation.  </a:t>
            </a:r>
          </a:p>
          <a:p>
            <a:pPr eaLnBrk="1" hangingPunct="1"/>
            <a:r>
              <a:rPr lang="en-US" smtClean="0"/>
              <a:t>Recall that </a:t>
            </a:r>
            <a:r>
              <a:rPr lang="en-US" b="1" smtClean="0"/>
              <a:t>dumping</a:t>
            </a:r>
            <a:r>
              <a:rPr lang="en-US" smtClean="0"/>
              <a:t> occurs whenever a firm sells a product for less than what it cost to produce it.  </a:t>
            </a:r>
          </a:p>
          <a:p>
            <a:pPr eaLnBrk="1" hangingPunct="1"/>
            <a:r>
              <a:rPr lang="en-US" smtClean="0"/>
              <a:t>So, both predatory pricing and experience curve pricing can both be problematic when antidumping regulations are in place.  </a:t>
            </a:r>
          </a:p>
          <a:p>
            <a:pPr eaLnBrk="1" hangingPunct="1"/>
            <a:r>
              <a:rPr lang="en-US" smtClean="0"/>
              <a:t>Antidumping regulations set floors under export prices and limit a firm’s ability to pursue strategic pricing. </a:t>
            </a:r>
          </a:p>
          <a:p>
            <a:pPr eaLnBrk="1" hangingPunct="1"/>
            <a:r>
              <a:rPr lang="en-US" smtClean="0"/>
              <a:t>Many countries also have policies in place that are designed to promote competition and limit monopolies.  </a:t>
            </a:r>
          </a:p>
          <a:p>
            <a:pPr eaLnBrk="1" hangingPunct="1"/>
            <a:r>
              <a:rPr lang="en-US" smtClean="0"/>
              <a:t>As with antidumping regulations, </a:t>
            </a:r>
            <a:r>
              <a:rPr lang="en-US" b="1" smtClean="0"/>
              <a:t>competition policies</a:t>
            </a:r>
            <a:r>
              <a:rPr lang="en-US" smtClean="0"/>
              <a:t> can limit the prices firms can charge for their products. </a:t>
            </a:r>
          </a:p>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CD55C457-609D-4AFC-B70D-65BD5D60778E}" type="slidenum">
              <a:rPr lang="en-US"/>
              <a:pPr/>
              <a:t>41</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r>
              <a:rPr lang="en-US" smtClean="0"/>
              <a:t>Keep in mind that when you’re configuring the marketing mix, standardization versus customization is not an all or nothing concept.  </a:t>
            </a:r>
          </a:p>
          <a:p>
            <a:pPr eaLnBrk="1" hangingPunct="1"/>
            <a:r>
              <a:rPr lang="en-US" smtClean="0"/>
              <a:t>Firms can standardize some elements of the marketing mix, but customize others.  McDonald’s for example, standardizes many parts of its marketing mix, but changes its menu a bit from market to market to meet local preferences.  </a:t>
            </a:r>
          </a:p>
          <a:p>
            <a:pPr eaLnBrk="1" hangingPunct="1"/>
            <a:r>
              <a:rPr lang="en-US" smtClean="0"/>
              <a:t>McDonald’s also changes its distribution strategy.  </a:t>
            </a:r>
          </a:p>
          <a:p>
            <a:pPr eaLnBrk="1" hangingPunct="1"/>
            <a:r>
              <a:rPr lang="en-US" smtClean="0"/>
              <a:t>Levi’s also standardizes certain elements in its marketing mix, but localizes others.  You can learn more about Levi’s in the Management Focus in your text. </a:t>
            </a:r>
          </a:p>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A9868B07-6250-4013-AC76-C5A2E544B5F2}" type="slidenum">
              <a:rPr lang="en-US"/>
              <a:pPr/>
              <a:t>44</a:t>
            </a:fld>
            <a:endParaRPr 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r>
              <a:rPr lang="en-US" smtClean="0"/>
              <a:t>Now, let’s move on to new product development.  </a:t>
            </a:r>
          </a:p>
          <a:p>
            <a:pPr eaLnBrk="1" hangingPunct="1"/>
            <a:r>
              <a:rPr lang="en-US" smtClean="0"/>
              <a:t>How does the globalization of the world economy affect how new products are developed? </a:t>
            </a:r>
          </a:p>
          <a:p>
            <a:pPr eaLnBrk="1" hangingPunct="1"/>
            <a:r>
              <a:rPr lang="en-US" smtClean="0"/>
              <a:t>First, remember that when we’re talking about R&amp;D, we’re talking about the new product ideas that come from the interactions of scientific research, demand conditions, and competitive conditions.  </a:t>
            </a:r>
          </a:p>
          <a:p>
            <a:pPr eaLnBrk="1" hangingPunct="1"/>
            <a:r>
              <a:rPr lang="en-US" smtClean="0"/>
              <a:t>You can probably think of many successful innovations that you use everyday like iPods, 3M sticky note pads, and Internet routers. </a:t>
            </a:r>
          </a:p>
          <a:p>
            <a:pPr eaLnBrk="1" hangingPunct="1"/>
            <a:r>
              <a:rPr lang="en-US" smtClean="0"/>
              <a:t>Today, the pace of technological change is faster than ever, and this puts pressure on firms to make product innovation a priority. </a:t>
            </a:r>
          </a:p>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FE046B27-1929-41AB-9605-28305AE20068}" type="slidenum">
              <a:rPr lang="en-US"/>
              <a:pPr/>
              <a:t>45</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r>
              <a:rPr lang="en-US" smtClean="0"/>
              <a:t>Where should a firm locate its R&amp;D?  </a:t>
            </a:r>
          </a:p>
          <a:p>
            <a:pPr eaLnBrk="1" hangingPunct="1"/>
            <a:r>
              <a:rPr lang="en-US" smtClean="0"/>
              <a:t>New product development tends to occur more often in countries where more money is spent of basic and applied R&amp;D, where demand for new products in strong, where consumers are affluent, and where competition is intense. </a:t>
            </a:r>
          </a:p>
          <a:p>
            <a:pPr eaLnBrk="1" hangingPunct="1"/>
            <a:r>
              <a:rPr lang="en-US" smtClean="0"/>
              <a:t>You’ll probably recognize that all of these conditions are present in the U.S.  </a:t>
            </a:r>
          </a:p>
          <a:p>
            <a:pPr eaLnBrk="1" hangingPunct="1"/>
            <a:r>
              <a:rPr lang="en-US" smtClean="0"/>
              <a:t>Indeed, for most of the time after the Second World War, the U.S. has been the leader in new product development, and therefore the location of R&amp;D centers.  </a:t>
            </a:r>
          </a:p>
          <a:p>
            <a:pPr eaLnBrk="1" hangingPunct="1"/>
            <a:r>
              <a:rPr lang="en-US" smtClean="0"/>
              <a:t>However, over the last twenty years or so, things have been changing.  </a:t>
            </a:r>
          </a:p>
          <a:p>
            <a:pPr eaLnBrk="1" hangingPunct="1"/>
            <a:r>
              <a:rPr lang="en-US" smtClean="0"/>
              <a:t>The U.S. is still a leader, but companies from Asia and Europe have also become strong players.   </a:t>
            </a:r>
          </a:p>
          <a:p>
            <a:pPr eaLnBrk="1" hangingPunct="1"/>
            <a:r>
              <a:rPr lang="en-US" smtClean="0"/>
              <a:t>Japan for example, is the leader for video games, and Europe is at the head of the pack when it comes to wireless telecommunications.  </a:t>
            </a:r>
          </a:p>
          <a:p>
            <a:pPr eaLnBrk="1" hangingPunct="1"/>
            <a:r>
              <a:rPr lang="en-US" smtClean="0"/>
              <a:t>So, today, rather than simply relegating R&amp;D to the U.S., successful firms see new product development opportunities in multiple locations.  </a:t>
            </a:r>
          </a:p>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9F23F42A-8062-4ECD-89F4-184622BA45DD}" type="slidenum">
              <a:rPr lang="en-US"/>
              <a:pPr/>
              <a:t>46</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r>
              <a:rPr lang="en-US" smtClean="0"/>
              <a:t>Remember that just because a firm has a new product with lots of new features doesn’t mean it will automatically be a commercial success. </a:t>
            </a:r>
          </a:p>
          <a:p>
            <a:pPr eaLnBrk="1" hangingPunct="1"/>
            <a:r>
              <a:rPr lang="en-US" smtClean="0"/>
              <a:t>In fact, studies show that only 10-20 percent of new products ever have commercial success.  </a:t>
            </a:r>
          </a:p>
          <a:p>
            <a:pPr eaLnBrk="1" hangingPunct="1"/>
            <a:r>
              <a:rPr lang="en-US" smtClean="0"/>
              <a:t>Commercialization of new technologies can mean that a firm has to produce multiple versions of a product to meet the needs of individual markets.  </a:t>
            </a:r>
          </a:p>
          <a:p>
            <a:pPr eaLnBrk="1" hangingPunct="1"/>
            <a:r>
              <a:rPr lang="en-US" smtClean="0"/>
              <a:t>To increase the chances of a successful product, companies should integrate product R&amp;D with the marketing, production, and materials management departments of a firm.  </a:t>
            </a:r>
          </a:p>
          <a:p>
            <a:pPr eaLnBrk="1" hangingPunct="1"/>
            <a:r>
              <a:rPr lang="en-US" smtClean="0"/>
              <a:t>By doing this, firms can be sure that new products meet customer needs, and that all value creation activities are performed efficiently.</a:t>
            </a:r>
          </a:p>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0C10F4ED-9BE9-4E69-9C70-75DF00AAEB4A}" type="slidenum">
              <a:rPr lang="en-US"/>
              <a:pPr/>
              <a:t>47</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r>
              <a:rPr lang="en-US" smtClean="0"/>
              <a:t>Some firms achieve this type of integration by developing </a:t>
            </a:r>
            <a:r>
              <a:rPr lang="en-US" b="1" smtClean="0"/>
              <a:t>cross-functional teams</a:t>
            </a:r>
            <a:r>
              <a:rPr lang="en-US" smtClean="0"/>
              <a:t> that are led by heavyweight project managers that have significant status in the firm who can champion the project and manage the integration process. </a:t>
            </a:r>
          </a:p>
          <a:p>
            <a:pPr eaLnBrk="1" hangingPunct="1"/>
            <a:r>
              <a:rPr lang="en-US" smtClean="0"/>
              <a:t>To be effective, teams should also have members from all of the critical functional areas, be located so that members can be together, have clear goals, and an effective conflict resolution process. </a:t>
            </a:r>
          </a:p>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D789BA48-8A5F-44A9-AC8C-6843DA713722}" type="slidenum">
              <a:rPr lang="en-US"/>
              <a:pPr/>
              <a:t>48</a:t>
            </a:fld>
            <a:endParaRPr 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r>
              <a:rPr lang="en-US" smtClean="0"/>
              <a:t>Firms that want to build successful global R&amp;D capabilities need to be sure that R&amp;D, marketing and production are integrated.  </a:t>
            </a:r>
          </a:p>
          <a:p>
            <a:pPr eaLnBrk="1" hangingPunct="1"/>
            <a:r>
              <a:rPr lang="en-US" smtClean="0"/>
              <a:t>Keep in mind that for an international firm this might mean that the firm has to develop a global network of R&amp;D centers that are linked by formal and informal mechanisms.  </a:t>
            </a:r>
          </a:p>
          <a:p>
            <a:pPr eaLnBrk="1" hangingPunct="1"/>
            <a:r>
              <a:rPr lang="en-US" smtClean="0"/>
              <a:t>Hewlett Packard for example, has four R&amp;D centers, one in the U.S., one in England, one in Israel, and one in Japan.  </a:t>
            </a:r>
          </a:p>
          <a:p>
            <a:pPr eaLnBrk="1" hangingPunct="1"/>
            <a:r>
              <a:rPr lang="en-US" smtClean="0"/>
              <a:t>Similarly, Microsoft has R&amp;D sites in Washington, California, Tokyo, and Cambridge, England. </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2701D </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2701D </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2701D </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10 – Global Marketing</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Announcements</a:t>
            </a:r>
          </a:p>
        </p:txBody>
      </p:sp>
      <p:sp>
        <p:nvSpPr>
          <p:cNvPr id="19459" name="Rectangle 3"/>
          <p:cNvSpPr>
            <a:spLocks noGrp="1" noChangeArrowheads="1"/>
          </p:cNvSpPr>
          <p:nvPr>
            <p:ph type="body" idx="1"/>
          </p:nvPr>
        </p:nvSpPr>
        <p:spPr>
          <a:xfrm>
            <a:off x="467544" y="1484784"/>
            <a:ext cx="8302625" cy="4535487"/>
          </a:xfrm>
        </p:spPr>
        <p:txBody>
          <a:bodyPr/>
          <a:lstStyle/>
          <a:p>
            <a:pPr lvl="0" algn="ctr">
              <a:buNone/>
            </a:pPr>
            <a:endParaRPr lang="en-US" sz="6000" dirty="0" smtClean="0"/>
          </a:p>
          <a:p>
            <a:pPr lvl="0" algn="ctr">
              <a:buNone/>
            </a:pPr>
            <a:r>
              <a:rPr lang="en-US" sz="6000" dirty="0" smtClean="0"/>
              <a:t>Questions???</a:t>
            </a:r>
          </a:p>
        </p:txBody>
      </p:sp>
      <p:sp>
        <p:nvSpPr>
          <p:cNvPr id="5" name="Footer Placeholder 4"/>
          <p:cNvSpPr>
            <a:spLocks noGrp="1"/>
          </p:cNvSpPr>
          <p:nvPr>
            <p:ph type="ftr" sz="quarter" idx="11"/>
          </p:nvPr>
        </p:nvSpPr>
        <p:spPr/>
        <p:txBody>
          <a:bodyPr/>
          <a:lstStyle/>
          <a:p>
            <a:pPr>
              <a:defRPr/>
            </a:pPr>
            <a:r>
              <a:rPr lang="en-US" smtClean="0"/>
              <a:t>BUSI 2701D </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10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Understand why and how it may make sense to vary the marketing mix from country to country:</a:t>
            </a:r>
          </a:p>
          <a:p>
            <a:pPr lvl="1"/>
            <a:r>
              <a:rPr lang="en-US" dirty="0" smtClean="0"/>
              <a:t>Product</a:t>
            </a:r>
          </a:p>
          <a:p>
            <a:pPr lvl="1"/>
            <a:r>
              <a:rPr lang="en-US" dirty="0" smtClean="0"/>
              <a:t>Price</a:t>
            </a:r>
          </a:p>
          <a:p>
            <a:pPr lvl="1"/>
            <a:r>
              <a:rPr lang="en-US" dirty="0" smtClean="0"/>
              <a:t>Place (distribution)</a:t>
            </a:r>
          </a:p>
          <a:p>
            <a:pPr lvl="1"/>
            <a:r>
              <a:rPr lang="en-US" dirty="0" smtClean="0"/>
              <a:t>Promotion</a:t>
            </a:r>
          </a:p>
          <a:p>
            <a:pPr lvl="1"/>
            <a:endParaRPr lang="en-US" dirty="0" smtClean="0"/>
          </a:p>
          <a:p>
            <a:r>
              <a:rPr lang="en-US" dirty="0" smtClean="0"/>
              <a:t>Overview of R&amp;D</a:t>
            </a:r>
          </a:p>
        </p:txBody>
      </p:sp>
      <p:sp>
        <p:nvSpPr>
          <p:cNvPr id="5" name="Footer Placeholder 4"/>
          <p:cNvSpPr>
            <a:spLocks noGrp="1"/>
          </p:cNvSpPr>
          <p:nvPr>
            <p:ph type="ftr" sz="quarter" idx="11"/>
          </p:nvPr>
        </p:nvSpPr>
        <p:spPr/>
        <p:txBody>
          <a:bodyPr/>
          <a:lstStyle/>
          <a:p>
            <a:pPr>
              <a:defRPr/>
            </a:pPr>
            <a:r>
              <a:rPr lang="en-US" smtClean="0"/>
              <a:t>BUSI 2701D </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The Marketing Mix?</a:t>
            </a:r>
          </a:p>
        </p:txBody>
      </p:sp>
      <p:sp>
        <p:nvSpPr>
          <p:cNvPr id="4101" name="Rectangle 3"/>
          <p:cNvSpPr>
            <a:spLocks noGrp="1" noChangeArrowheads="1"/>
          </p:cNvSpPr>
          <p:nvPr>
            <p:ph type="body" idx="1"/>
          </p:nvPr>
        </p:nvSpPr>
        <p:spPr/>
        <p:txBody>
          <a:bodyPr/>
          <a:lstStyle/>
          <a:p>
            <a:pPr marL="609600" indent="-609600" eaLnBrk="1" hangingPunct="1">
              <a:buNone/>
            </a:pPr>
            <a:r>
              <a:rPr lang="en-US" dirty="0" smtClean="0"/>
              <a:t>The </a:t>
            </a:r>
            <a:r>
              <a:rPr lang="en-US" b="1" dirty="0" smtClean="0"/>
              <a:t>marketing mix</a:t>
            </a:r>
            <a:r>
              <a:rPr lang="en-US" dirty="0" smtClean="0"/>
              <a:t> (the choices the firm offers to its targeted market) is comprised of</a:t>
            </a:r>
          </a:p>
          <a:p>
            <a:pPr marL="990600" lvl="1" indent="-533400" eaLnBrk="1" hangingPunct="1">
              <a:buFont typeface="Wingdings" pitchFamily="2" charset="2"/>
              <a:buAutoNum type="arabicPeriod"/>
            </a:pPr>
            <a:r>
              <a:rPr lang="en-US" dirty="0" smtClean="0"/>
              <a:t>Product attributes</a:t>
            </a:r>
          </a:p>
          <a:p>
            <a:pPr marL="990600" lvl="1" indent="-533400" eaLnBrk="1" hangingPunct="1">
              <a:buFont typeface="Wingdings" pitchFamily="2" charset="2"/>
              <a:buAutoNum type="arabicPeriod"/>
            </a:pPr>
            <a:r>
              <a:rPr lang="en-US" dirty="0" smtClean="0"/>
              <a:t>Place / Distribution strategy</a:t>
            </a:r>
          </a:p>
          <a:p>
            <a:pPr marL="990600" lvl="1" indent="-533400" eaLnBrk="1" hangingPunct="1">
              <a:buFont typeface="Wingdings" pitchFamily="2" charset="2"/>
              <a:buAutoNum type="arabicPeriod"/>
            </a:pPr>
            <a:r>
              <a:rPr lang="en-US" dirty="0" smtClean="0"/>
              <a:t>Promotion / Communication strategy</a:t>
            </a:r>
          </a:p>
          <a:p>
            <a:pPr marL="990600" lvl="1" indent="-533400" eaLnBrk="1" hangingPunct="1">
              <a:buFont typeface="Wingdings" pitchFamily="2" charset="2"/>
              <a:buAutoNum type="arabicPeriod"/>
            </a:pPr>
            <a:r>
              <a:rPr lang="en-US" dirty="0" smtClean="0"/>
              <a:t>Pricing strategy </a:t>
            </a:r>
          </a:p>
          <a:p>
            <a:pPr marL="609600" indent="-609600" eaLnBrk="1" hangingPunct="1">
              <a:buFont typeface="Wingdings" pitchFamily="2" charset="2"/>
              <a:buNone/>
            </a:pPr>
            <a:endParaRPr lang="en-US" dirty="0" smtClean="0"/>
          </a:p>
          <a:p>
            <a:pPr marL="609600" indent="-609600" eaLnBrk="1" hangingPunct="1">
              <a:buFont typeface="Wingdings" pitchFamily="2" charset="2"/>
              <a:buNone/>
            </a:pPr>
            <a:endParaRPr lang="en-US" dirty="0" smtClean="0"/>
          </a:p>
          <a:p>
            <a:pPr marL="609600" indent="-609600"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Should The Marketing Mix Be Changed For Each Market?</a:t>
            </a:r>
          </a:p>
        </p:txBody>
      </p:sp>
      <p:sp>
        <p:nvSpPr>
          <p:cNvPr id="5125" name="Rectangle 3"/>
          <p:cNvSpPr>
            <a:spLocks noGrp="1" noChangeArrowheads="1"/>
          </p:cNvSpPr>
          <p:nvPr>
            <p:ph type="body" idx="1"/>
          </p:nvPr>
        </p:nvSpPr>
        <p:spPr/>
        <p:txBody>
          <a:bodyPr/>
          <a:lstStyle/>
          <a:p>
            <a:pPr eaLnBrk="1" hangingPunct="1">
              <a:lnSpc>
                <a:spcPct val="90000"/>
              </a:lnSpc>
            </a:pPr>
            <a:r>
              <a:rPr lang="en-US" sz="2400" b="1" dirty="0" smtClean="0"/>
              <a:t>Question:</a:t>
            </a:r>
            <a:r>
              <a:rPr lang="en-US" sz="2400" dirty="0" smtClean="0"/>
              <a:t> Are markets and brands becoming global? </a:t>
            </a:r>
          </a:p>
          <a:p>
            <a:pPr eaLnBrk="1" hangingPunct="1">
              <a:lnSpc>
                <a:spcPct val="90000"/>
              </a:lnSpc>
            </a:pPr>
            <a:endParaRPr lang="en-US" sz="2400" dirty="0" smtClean="0"/>
          </a:p>
          <a:p>
            <a:pPr eaLnBrk="1" hangingPunct="1">
              <a:lnSpc>
                <a:spcPct val="90000"/>
              </a:lnSpc>
            </a:pPr>
            <a:r>
              <a:rPr lang="en-US" sz="2400" dirty="0" smtClean="0"/>
              <a:t>Theodore Levitt argued that world markets were becoming increasingly similar making it unnecessary to localize the marketing mix </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Should The Marketing Mix Be Changed For Each Market?</a:t>
            </a:r>
          </a:p>
        </p:txBody>
      </p:sp>
      <p:sp>
        <p:nvSpPr>
          <p:cNvPr id="5125" name="Rectangle 3"/>
          <p:cNvSpPr>
            <a:spLocks noGrp="1" noChangeArrowheads="1"/>
          </p:cNvSpPr>
          <p:nvPr>
            <p:ph type="body" idx="1"/>
          </p:nvPr>
        </p:nvSpPr>
        <p:spPr/>
        <p:txBody>
          <a:bodyPr/>
          <a:lstStyle/>
          <a:p>
            <a:pPr eaLnBrk="1" hangingPunct="1">
              <a:lnSpc>
                <a:spcPct val="90000"/>
              </a:lnSpc>
            </a:pPr>
            <a:r>
              <a:rPr lang="en-US" sz="2400" b="1" dirty="0" smtClean="0"/>
              <a:t>Question:</a:t>
            </a:r>
            <a:r>
              <a:rPr lang="en-US" sz="2400" dirty="0" smtClean="0"/>
              <a:t> Is Levitt right?  Probably not!</a:t>
            </a:r>
          </a:p>
          <a:p>
            <a:pPr lvl="1" eaLnBrk="1" hangingPunct="1">
              <a:lnSpc>
                <a:spcPct val="90000"/>
              </a:lnSpc>
            </a:pPr>
            <a:r>
              <a:rPr lang="en-US" sz="2000" dirty="0" smtClean="0"/>
              <a:t>Levitt’s theory has become a lightening rod in the debate about globalization</a:t>
            </a:r>
          </a:p>
          <a:p>
            <a:pPr eaLnBrk="1" hangingPunct="1">
              <a:lnSpc>
                <a:spcPct val="90000"/>
              </a:lnSpc>
            </a:pPr>
            <a:endParaRPr lang="en-US" sz="2400" dirty="0" smtClean="0"/>
          </a:p>
          <a:p>
            <a:pPr eaLnBrk="1" hangingPunct="1">
              <a:lnSpc>
                <a:spcPct val="90000"/>
              </a:lnSpc>
            </a:pPr>
            <a:r>
              <a:rPr lang="en-US" sz="2400" dirty="0" smtClean="0"/>
              <a:t>The current consensus is that while the world is moving towards global markets, </a:t>
            </a:r>
            <a:r>
              <a:rPr lang="en-US" sz="2400" u="sng" dirty="0" smtClean="0"/>
              <a:t>global standardization is not possible</a:t>
            </a:r>
            <a:r>
              <a:rPr lang="en-US" sz="2400" dirty="0" smtClean="0"/>
              <a:t> because of</a:t>
            </a:r>
          </a:p>
          <a:p>
            <a:pPr lvl="1" eaLnBrk="1" hangingPunct="1">
              <a:lnSpc>
                <a:spcPct val="90000"/>
              </a:lnSpc>
            </a:pPr>
            <a:endParaRPr lang="en-US" sz="2000" dirty="0" smtClean="0"/>
          </a:p>
          <a:p>
            <a:pPr lvl="1" eaLnBrk="1" hangingPunct="1">
              <a:lnSpc>
                <a:spcPct val="90000"/>
              </a:lnSpc>
            </a:pPr>
            <a:r>
              <a:rPr lang="en-US" sz="2000" u="sng" dirty="0" smtClean="0"/>
              <a:t>cultural and economic differences</a:t>
            </a:r>
            <a:r>
              <a:rPr lang="en-US" sz="2000" dirty="0" smtClean="0"/>
              <a:t> among nations </a:t>
            </a:r>
          </a:p>
          <a:p>
            <a:pPr lvl="1" eaLnBrk="1" hangingPunct="1">
              <a:lnSpc>
                <a:spcPct val="90000"/>
              </a:lnSpc>
            </a:pPr>
            <a:endParaRPr lang="en-US" sz="2000" dirty="0" smtClean="0"/>
          </a:p>
          <a:p>
            <a:pPr lvl="1" eaLnBrk="1" hangingPunct="1">
              <a:lnSpc>
                <a:spcPct val="90000"/>
              </a:lnSpc>
            </a:pPr>
            <a:r>
              <a:rPr lang="en-US" sz="2000" u="sng" dirty="0" smtClean="0"/>
              <a:t>trade barriers</a:t>
            </a:r>
            <a:r>
              <a:rPr lang="en-US" sz="2000" dirty="0" smtClean="0"/>
              <a:t> and </a:t>
            </a:r>
            <a:r>
              <a:rPr lang="en-US" sz="2000" u="sng" dirty="0" smtClean="0"/>
              <a:t>differences in product and technical standards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What Is Market Segmentation?</a:t>
            </a:r>
          </a:p>
        </p:txBody>
      </p:sp>
      <p:sp>
        <p:nvSpPr>
          <p:cNvPr id="6149" name="Rectangle 3"/>
          <p:cNvSpPr>
            <a:spLocks noGrp="1" noChangeArrowheads="1"/>
          </p:cNvSpPr>
          <p:nvPr>
            <p:ph type="body" idx="1"/>
          </p:nvPr>
        </p:nvSpPr>
        <p:spPr/>
        <p:txBody>
          <a:bodyPr/>
          <a:lstStyle/>
          <a:p>
            <a:pPr marL="381000" indent="-381000" eaLnBrk="1" hangingPunct="1">
              <a:lnSpc>
                <a:spcPct val="80000"/>
              </a:lnSpc>
            </a:pPr>
            <a:r>
              <a:rPr lang="en-US" sz="2400" b="1" dirty="0" smtClean="0"/>
              <a:t>Market segmentation</a:t>
            </a:r>
            <a:r>
              <a:rPr lang="en-US" sz="2400" dirty="0" smtClean="0"/>
              <a:t> - identifying distinct groups of consumers whose purchasing behavior differs from others in important ways</a:t>
            </a:r>
          </a:p>
          <a:p>
            <a:pPr marL="381000" indent="-381000" eaLnBrk="1" hangingPunct="1">
              <a:lnSpc>
                <a:spcPct val="80000"/>
              </a:lnSpc>
            </a:pPr>
            <a:endParaRPr lang="en-US" sz="2400" dirty="0" smtClean="0"/>
          </a:p>
          <a:p>
            <a:pPr marL="381000" indent="-381000" eaLnBrk="1" hangingPunct="1">
              <a:lnSpc>
                <a:spcPct val="80000"/>
              </a:lnSpc>
            </a:pPr>
            <a:r>
              <a:rPr lang="en-US" sz="2400" dirty="0" smtClean="0"/>
              <a:t>Markets can be segmented by</a:t>
            </a:r>
          </a:p>
          <a:p>
            <a:pPr marL="800100" lvl="1" indent="-342900" eaLnBrk="1" hangingPunct="1">
              <a:lnSpc>
                <a:spcPct val="80000"/>
              </a:lnSpc>
            </a:pPr>
            <a:endParaRPr lang="en-US" sz="2000" dirty="0" smtClean="0"/>
          </a:p>
          <a:p>
            <a:pPr marL="800100" lvl="1" indent="-342900" eaLnBrk="1" hangingPunct="1">
              <a:lnSpc>
                <a:spcPct val="80000"/>
              </a:lnSpc>
            </a:pPr>
            <a:r>
              <a:rPr lang="en-US" sz="2000" dirty="0" smtClean="0"/>
              <a:t>geography</a:t>
            </a:r>
          </a:p>
          <a:p>
            <a:pPr marL="800100" lvl="1" indent="-342900" eaLnBrk="1" hangingPunct="1">
              <a:lnSpc>
                <a:spcPct val="80000"/>
              </a:lnSpc>
            </a:pPr>
            <a:endParaRPr lang="en-US" sz="2000" dirty="0" smtClean="0"/>
          </a:p>
          <a:p>
            <a:pPr marL="800100" lvl="1" indent="-342900" eaLnBrk="1" hangingPunct="1">
              <a:lnSpc>
                <a:spcPct val="80000"/>
              </a:lnSpc>
            </a:pPr>
            <a:r>
              <a:rPr lang="en-US" sz="2000" dirty="0" smtClean="0"/>
              <a:t>demography</a:t>
            </a:r>
          </a:p>
          <a:p>
            <a:pPr marL="800100" lvl="1" indent="-342900" eaLnBrk="1" hangingPunct="1">
              <a:lnSpc>
                <a:spcPct val="80000"/>
              </a:lnSpc>
            </a:pPr>
            <a:endParaRPr lang="en-US" sz="2000" dirty="0" smtClean="0"/>
          </a:p>
          <a:p>
            <a:pPr marL="800100" lvl="1" indent="-342900" eaLnBrk="1" hangingPunct="1">
              <a:lnSpc>
                <a:spcPct val="80000"/>
              </a:lnSpc>
            </a:pPr>
            <a:r>
              <a:rPr lang="en-US" sz="2000" dirty="0" smtClean="0"/>
              <a:t>socio-cultural factors</a:t>
            </a:r>
          </a:p>
          <a:p>
            <a:pPr marL="800100" lvl="1" indent="-342900" eaLnBrk="1" hangingPunct="1">
              <a:lnSpc>
                <a:spcPct val="80000"/>
              </a:lnSpc>
            </a:pPr>
            <a:endParaRPr lang="en-US" sz="2000" dirty="0" smtClean="0"/>
          </a:p>
          <a:p>
            <a:pPr marL="800100" lvl="1" indent="-342900" eaLnBrk="1" hangingPunct="1">
              <a:lnSpc>
                <a:spcPct val="80000"/>
              </a:lnSpc>
            </a:pPr>
            <a:r>
              <a:rPr lang="en-US" sz="2000" dirty="0" smtClean="0"/>
              <a:t>psychological factors </a:t>
            </a:r>
          </a:p>
          <a:p>
            <a:pPr marL="381000" indent="-381000" eaLnBrk="1" hangingPunct="1">
              <a:lnSpc>
                <a:spcPct val="80000"/>
              </a:lnSpc>
              <a:buFont typeface="Wingdings" pitchFamily="2" charset="2"/>
              <a:buNone/>
            </a:pPr>
            <a:endParaRPr lang="en-US" sz="2400" dirty="0" smtClean="0"/>
          </a:p>
          <a:p>
            <a:pPr marL="800100" lvl="1" indent="-342900" eaLnBrk="1" hangingPunct="1">
              <a:lnSpc>
                <a:spcPct val="80000"/>
              </a:lnSpc>
              <a:buFont typeface="Wingdings" pitchFamily="2" charset="2"/>
              <a:buAutoNum type="arabicPeriod"/>
            </a:pPr>
            <a:endParaRPr lang="en-US" sz="2000" dirty="0" smtClean="0"/>
          </a:p>
          <a:p>
            <a:pPr marL="381000" indent="-3810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What Is Market Segmentation?</a:t>
            </a:r>
          </a:p>
        </p:txBody>
      </p:sp>
      <p:sp>
        <p:nvSpPr>
          <p:cNvPr id="6149" name="Rectangle 3"/>
          <p:cNvSpPr>
            <a:spLocks noGrp="1" noChangeArrowheads="1"/>
          </p:cNvSpPr>
          <p:nvPr>
            <p:ph type="body" idx="1"/>
          </p:nvPr>
        </p:nvSpPr>
        <p:spPr/>
        <p:txBody>
          <a:bodyPr/>
          <a:lstStyle/>
          <a:p>
            <a:pPr marL="381000" indent="-381000" eaLnBrk="1" hangingPunct="1">
              <a:lnSpc>
                <a:spcPct val="80000"/>
              </a:lnSpc>
              <a:buNone/>
            </a:pPr>
            <a:r>
              <a:rPr lang="en-US" dirty="0" smtClean="0"/>
              <a:t>Two key market segmentation issues</a:t>
            </a:r>
          </a:p>
          <a:p>
            <a:pPr marL="800100" lvl="1" indent="-342900" eaLnBrk="1" hangingPunct="1">
              <a:lnSpc>
                <a:spcPct val="80000"/>
              </a:lnSpc>
              <a:buFont typeface="Wingdings" pitchFamily="2" charset="2"/>
              <a:buAutoNum type="arabicPeriod"/>
            </a:pPr>
            <a:endParaRPr lang="en-US" dirty="0" smtClean="0"/>
          </a:p>
          <a:p>
            <a:pPr marL="800100" lvl="1" indent="-342900" eaLnBrk="1" hangingPunct="1">
              <a:lnSpc>
                <a:spcPct val="80000"/>
              </a:lnSpc>
              <a:buFont typeface="Wingdings" pitchFamily="2" charset="2"/>
              <a:buAutoNum type="arabicPeriod"/>
            </a:pPr>
            <a:r>
              <a:rPr lang="en-US" dirty="0" smtClean="0"/>
              <a:t>The differences between countries in the structure of market segments</a:t>
            </a:r>
          </a:p>
          <a:p>
            <a:pPr marL="800100" lvl="1" indent="-342900" eaLnBrk="1" hangingPunct="1">
              <a:lnSpc>
                <a:spcPct val="80000"/>
              </a:lnSpc>
              <a:buFont typeface="Wingdings" pitchFamily="2" charset="2"/>
              <a:buAutoNum type="arabicPeriod"/>
            </a:pPr>
            <a:endParaRPr lang="en-US" dirty="0" smtClean="0"/>
          </a:p>
          <a:p>
            <a:pPr marL="800100" lvl="1" indent="-342900" eaLnBrk="1" hangingPunct="1">
              <a:lnSpc>
                <a:spcPct val="80000"/>
              </a:lnSpc>
              <a:buFont typeface="Wingdings" pitchFamily="2" charset="2"/>
              <a:buAutoNum type="arabicPeriod"/>
            </a:pPr>
            <a:r>
              <a:rPr lang="en-US" dirty="0" smtClean="0"/>
              <a:t>The existence of segments that transcend national borders</a:t>
            </a:r>
          </a:p>
          <a:p>
            <a:pPr marL="1219200" lvl="2" indent="-304800" eaLnBrk="1" hangingPunct="1">
              <a:lnSpc>
                <a:spcPct val="80000"/>
              </a:lnSpc>
            </a:pPr>
            <a:endParaRPr lang="en-US" dirty="0" smtClean="0"/>
          </a:p>
          <a:p>
            <a:pPr marL="1219200" lvl="2" indent="-304800" eaLnBrk="1" hangingPunct="1">
              <a:lnSpc>
                <a:spcPct val="80000"/>
              </a:lnSpc>
            </a:pPr>
            <a:r>
              <a:rPr lang="en-US" dirty="0" smtClean="0"/>
              <a:t>when segments transcend national borders, a global strategy is possible </a:t>
            </a:r>
          </a:p>
          <a:p>
            <a:pPr marL="381000" indent="-381000" eaLnBrk="1" hangingPunct="1">
              <a:lnSpc>
                <a:spcPct val="80000"/>
              </a:lnSpc>
              <a:buFont typeface="Wingdings" pitchFamily="2" charset="2"/>
              <a:buNone/>
            </a:pPr>
            <a:endParaRPr lang="en-US" dirty="0" smtClean="0"/>
          </a:p>
          <a:p>
            <a:pPr marL="800100" lvl="1" indent="-342900" eaLnBrk="1" hangingPunct="1">
              <a:lnSpc>
                <a:spcPct val="80000"/>
              </a:lnSpc>
              <a:buFont typeface="Wingdings" pitchFamily="2" charset="2"/>
              <a:buAutoNum type="arabicPeriod"/>
            </a:pPr>
            <a:endParaRPr lang="en-US" dirty="0" smtClean="0"/>
          </a:p>
          <a:p>
            <a:pPr marL="381000" indent="-3810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Microsoft</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536" y="1268760"/>
            <a:ext cx="8302625" cy="4535488"/>
          </a:xfrm>
        </p:spPr>
        <p:txBody>
          <a:bodyPr/>
          <a:lstStyle/>
          <a:p>
            <a:pPr eaLnBrk="1" hangingPunct="1">
              <a:buNone/>
            </a:pPr>
            <a:r>
              <a:rPr lang="en-US" sz="2400" dirty="0" smtClean="0"/>
              <a:t>The case explores how Microsoft is meeting the challenges of expanding into the potentially lucrative Indian market.  </a:t>
            </a:r>
          </a:p>
          <a:p>
            <a:pPr eaLnBrk="1" hangingPunct="1">
              <a:buNone/>
            </a:pPr>
            <a:endParaRPr lang="en-US" sz="2400" dirty="0" smtClean="0"/>
          </a:p>
          <a:p>
            <a:pPr eaLnBrk="1" hangingPunct="1">
              <a:buNone/>
            </a:pPr>
            <a:r>
              <a:rPr lang="en-US" sz="2400" dirty="0" smtClean="0"/>
              <a:t>Microsoft has changed its highly standardized approach to markets to develop products specifically designed to meet the needs of the Indian market.  </a:t>
            </a:r>
          </a:p>
          <a:p>
            <a:pPr eaLnBrk="1" hangingPunct="1">
              <a:buNone/>
            </a:pPr>
            <a:endParaRPr lang="en-US" sz="2400" dirty="0" smtClean="0"/>
          </a:p>
          <a:p>
            <a:pPr eaLnBrk="1" hangingPunct="1">
              <a:buNone/>
            </a:pPr>
            <a:r>
              <a:rPr lang="en-US" sz="2400" dirty="0" smtClean="0"/>
              <a:t>In addition, the company has established local R&amp;D operations which it hopes will generate new products for the market.  </a:t>
            </a:r>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2701D </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Microsoft</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536" y="1268760"/>
            <a:ext cx="8302625" cy="4535488"/>
          </a:xfrm>
        </p:spPr>
        <p:txBody>
          <a:bodyPr/>
          <a:lstStyle/>
          <a:p>
            <a:pPr>
              <a:buNone/>
            </a:pPr>
            <a:r>
              <a:rPr lang="en-US" sz="2400" dirty="0" smtClean="0"/>
              <a:t>1. Why does Microsoft not have the same rate of market penetration in developing countries like India as it does in developed countries like the United States?  How can the company change this situation?</a:t>
            </a:r>
            <a:endParaRPr lang="en-CA" sz="2400" dirty="0" smtClean="0"/>
          </a:p>
          <a:p>
            <a:pPr>
              <a:buNone/>
            </a:pPr>
            <a:r>
              <a:rPr lang="en-US" sz="2400" dirty="0" smtClean="0"/>
              <a:t> </a:t>
            </a:r>
            <a:endParaRPr lang="en-CA" sz="2400" dirty="0" smtClean="0"/>
          </a:p>
          <a:p>
            <a:pPr>
              <a:buNone/>
            </a:pPr>
            <a:r>
              <a:rPr lang="en-US" sz="2400" dirty="0" smtClean="0"/>
              <a:t>2. Can Microsoft continue to grow without changing its one-size-fits-all approach to markets?</a:t>
            </a:r>
            <a:endParaRPr lang="en-CA" sz="2400" dirty="0" smtClean="0"/>
          </a:p>
          <a:p>
            <a:pPr>
              <a:buNone/>
            </a:pPr>
            <a:r>
              <a:rPr lang="en-US" sz="2400" dirty="0" smtClean="0"/>
              <a:t> </a:t>
            </a:r>
            <a:endParaRPr lang="en-CA" sz="2400" dirty="0" smtClean="0"/>
          </a:p>
          <a:p>
            <a:pPr>
              <a:buNone/>
            </a:pPr>
            <a:r>
              <a:rPr lang="en-US" sz="2400" dirty="0" smtClean="0"/>
              <a:t>3. Microsoft’s R&amp;D unit in India is second in size only to its U.S. operation.  Why has Microsoft made such a commitment to India?  What is it hoping to gain?</a:t>
            </a:r>
            <a:endParaRPr lang="en-CA" sz="2400" dirty="0" smtClean="0"/>
          </a:p>
          <a:p>
            <a:pPr eaLnBrk="1" hangingPunct="1">
              <a:buNone/>
            </a:pPr>
            <a:endParaRPr lang="en-US" sz="2400" dirty="0" smtClean="0"/>
          </a:p>
        </p:txBody>
      </p:sp>
      <p:sp>
        <p:nvSpPr>
          <p:cNvPr id="6" name="Footer Placeholder 5"/>
          <p:cNvSpPr>
            <a:spLocks noGrp="1"/>
          </p:cNvSpPr>
          <p:nvPr>
            <p:ph type="ftr" sz="quarter" idx="11"/>
          </p:nvPr>
        </p:nvSpPr>
        <p:spPr/>
        <p:txBody>
          <a:bodyPr/>
          <a:lstStyle/>
          <a:p>
            <a:pPr>
              <a:defRPr/>
            </a:pPr>
            <a:r>
              <a:rPr lang="en-US" smtClean="0"/>
              <a:t>BUSI 2701D </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7172"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Product</a:t>
            </a:r>
            <a:r>
              <a:rPr lang="en-US" b="1" dirty="0" smtClean="0">
                <a:latin typeface="Cambria" pitchFamily="18" charset="0"/>
              </a:rPr>
              <a:t> Attributes Influence Marketing Strategy?</a:t>
            </a:r>
          </a:p>
        </p:txBody>
      </p:sp>
      <p:sp>
        <p:nvSpPr>
          <p:cNvPr id="7173" name="Rectangle 3"/>
          <p:cNvSpPr>
            <a:spLocks noGrp="1" noChangeArrowheads="1"/>
          </p:cNvSpPr>
          <p:nvPr>
            <p:ph type="body" idx="1"/>
          </p:nvPr>
        </p:nvSpPr>
        <p:spPr/>
        <p:txBody>
          <a:bodyPr/>
          <a:lstStyle/>
          <a:p>
            <a:pPr marL="609600" indent="-609600" eaLnBrk="1" hangingPunct="1">
              <a:lnSpc>
                <a:spcPct val="90000"/>
              </a:lnSpc>
            </a:pPr>
            <a:r>
              <a:rPr lang="en-US" sz="2400" dirty="0" smtClean="0"/>
              <a:t>A product is like a bundle of attributes</a:t>
            </a:r>
          </a:p>
          <a:p>
            <a:pPr marL="609600" indent="-609600" eaLnBrk="1" hangingPunct="1">
              <a:lnSpc>
                <a:spcPct val="90000"/>
              </a:lnSpc>
            </a:pPr>
            <a:endParaRPr lang="en-US" sz="2400" dirty="0" smtClean="0"/>
          </a:p>
          <a:p>
            <a:pPr marL="609600" indent="-609600" eaLnBrk="1" hangingPunct="1">
              <a:lnSpc>
                <a:spcPct val="90000"/>
              </a:lnSpc>
            </a:pPr>
            <a:r>
              <a:rPr lang="en-US" sz="2400" dirty="0" smtClean="0"/>
              <a:t>Products sell well when their attributes match consumer needs</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if consumer needs were the same everywhere, a firm could sell the same product worldwide</a:t>
            </a:r>
          </a:p>
          <a:p>
            <a:pPr marL="609600" indent="-609600" eaLnBrk="1" hangingPunct="1">
              <a:lnSpc>
                <a:spcPct val="90000"/>
              </a:lnSpc>
            </a:pPr>
            <a:endParaRPr lang="en-US" sz="2400" dirty="0" smtClean="0"/>
          </a:p>
          <a:p>
            <a:pPr marL="609600" indent="-609600" eaLnBrk="1" hangingPunct="1">
              <a:lnSpc>
                <a:spcPct val="90000"/>
              </a:lnSpc>
            </a:pPr>
            <a:endParaRPr lang="en-US" dirty="0" smtClean="0"/>
          </a:p>
          <a:p>
            <a:pPr marL="609600" indent="-609600"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7172"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Product</a:t>
            </a:r>
            <a:r>
              <a:rPr lang="en-US" b="1" dirty="0" smtClean="0">
                <a:latin typeface="Cambria" pitchFamily="18" charset="0"/>
              </a:rPr>
              <a:t> Attributes Influence Marketing Strategy?</a:t>
            </a:r>
          </a:p>
        </p:txBody>
      </p:sp>
      <p:sp>
        <p:nvSpPr>
          <p:cNvPr id="7173" name="Rectangle 3"/>
          <p:cNvSpPr>
            <a:spLocks noGrp="1" noChangeArrowheads="1"/>
          </p:cNvSpPr>
          <p:nvPr>
            <p:ph type="body" idx="1"/>
          </p:nvPr>
        </p:nvSpPr>
        <p:spPr/>
        <p:txBody>
          <a:bodyPr/>
          <a:lstStyle/>
          <a:p>
            <a:pPr marL="609600" indent="-609600" eaLnBrk="1" hangingPunct="1">
              <a:lnSpc>
                <a:spcPct val="90000"/>
              </a:lnSpc>
            </a:pPr>
            <a:endParaRPr lang="en-US" sz="2400" dirty="0" smtClean="0"/>
          </a:p>
          <a:p>
            <a:pPr marL="609600" indent="-609600" eaLnBrk="1" hangingPunct="1">
              <a:lnSpc>
                <a:spcPct val="90000"/>
              </a:lnSpc>
              <a:buNone/>
            </a:pPr>
            <a:r>
              <a:rPr lang="en-US" sz="2400" dirty="0" smtClean="0"/>
              <a:t>But, consumer needs depend on</a:t>
            </a:r>
          </a:p>
          <a:p>
            <a:pPr marL="609600" indent="-609600" eaLnBrk="1" hangingPunct="1">
              <a:lnSpc>
                <a:spcPct val="90000"/>
              </a:lnSpc>
              <a:buFont typeface="Wingdings" pitchFamily="2" charset="2"/>
              <a:buAutoNum type="arabicPeriod"/>
            </a:pPr>
            <a:endParaRPr lang="en-US" sz="2400" b="1" dirty="0" smtClean="0"/>
          </a:p>
          <a:p>
            <a:pPr marL="609600" indent="-609600" eaLnBrk="1" hangingPunct="1">
              <a:lnSpc>
                <a:spcPct val="90000"/>
              </a:lnSpc>
              <a:buFont typeface="Wingdings" pitchFamily="2" charset="2"/>
              <a:buAutoNum type="arabicPeriod"/>
            </a:pPr>
            <a:r>
              <a:rPr lang="en-US" sz="2400" b="1" dirty="0" smtClean="0"/>
              <a:t>Culture</a:t>
            </a:r>
          </a:p>
          <a:p>
            <a:pPr marL="1371600" lvl="2" indent="-457200" eaLnBrk="1" hangingPunct="1">
              <a:lnSpc>
                <a:spcPct val="90000"/>
              </a:lnSpc>
            </a:pPr>
            <a:endParaRPr lang="en-US" sz="1800" dirty="0" smtClean="0"/>
          </a:p>
          <a:p>
            <a:pPr marL="971550" lvl="1" indent="-457200" eaLnBrk="1" hangingPunct="1">
              <a:lnSpc>
                <a:spcPct val="90000"/>
              </a:lnSpc>
            </a:pPr>
            <a:r>
              <a:rPr lang="en-US" sz="2200" dirty="0" smtClean="0"/>
              <a:t>tradition, social structure, language, religion, education </a:t>
            </a:r>
          </a:p>
          <a:p>
            <a:pPr marL="609600" indent="-609600" eaLnBrk="1" hangingPunct="1">
              <a:lnSpc>
                <a:spcPct val="90000"/>
              </a:lnSpc>
            </a:pPr>
            <a:endParaRPr lang="en-US" dirty="0" smtClean="0"/>
          </a:p>
          <a:p>
            <a:pPr marL="609600" indent="-609600" eaLnBrk="1" hangingPunct="1">
              <a:lnSpc>
                <a:spcPct val="9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8196"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Product</a:t>
            </a:r>
            <a:r>
              <a:rPr lang="en-US" b="1" dirty="0" smtClean="0">
                <a:latin typeface="Cambria" pitchFamily="18" charset="0"/>
              </a:rPr>
              <a:t> Attributes Influence Marketing Strategy?</a:t>
            </a:r>
          </a:p>
        </p:txBody>
      </p:sp>
      <p:sp>
        <p:nvSpPr>
          <p:cNvPr id="8197" name="Rectangle 3"/>
          <p:cNvSpPr>
            <a:spLocks noGrp="1" noChangeArrowheads="1"/>
          </p:cNvSpPr>
          <p:nvPr>
            <p:ph type="body" idx="1"/>
          </p:nvPr>
        </p:nvSpPr>
        <p:spPr/>
        <p:txBody>
          <a:bodyPr/>
          <a:lstStyle/>
          <a:p>
            <a:pPr marL="609600" indent="-609600" eaLnBrk="1" hangingPunct="1">
              <a:buNone/>
            </a:pPr>
            <a:r>
              <a:rPr lang="en-US" sz="2400" dirty="0" smtClean="0"/>
              <a:t>But, consumer needs depend on</a:t>
            </a:r>
          </a:p>
          <a:p>
            <a:pPr marL="609600" indent="-609600" eaLnBrk="1" hangingPunct="1">
              <a:buFont typeface="Wingdings" pitchFamily="2" charset="2"/>
              <a:buAutoNum type="arabicPeriod" startAt="2"/>
            </a:pPr>
            <a:endParaRPr lang="en-US" sz="2400" b="1" dirty="0" smtClean="0"/>
          </a:p>
          <a:p>
            <a:pPr marL="609600" indent="-609600" eaLnBrk="1" hangingPunct="1">
              <a:buFont typeface="Wingdings" pitchFamily="2" charset="2"/>
              <a:buAutoNum type="arabicPeriod" startAt="2"/>
            </a:pPr>
            <a:r>
              <a:rPr lang="en-US" sz="2400" b="1" dirty="0" smtClean="0"/>
              <a:t>Level of economic development</a:t>
            </a:r>
          </a:p>
          <a:p>
            <a:pPr marL="990600" lvl="1" indent="-533400" eaLnBrk="1" hangingPunct="1"/>
            <a:endParaRPr lang="en-US" sz="2000" dirty="0" smtClean="0"/>
          </a:p>
          <a:p>
            <a:pPr marL="990600" lvl="1" indent="-533400" eaLnBrk="1" hangingPunct="1"/>
            <a:r>
              <a:rPr lang="en-US" sz="2000" dirty="0" smtClean="0"/>
              <a:t>consumers in </a:t>
            </a:r>
            <a:r>
              <a:rPr lang="en-US" sz="2000" u="sng" dirty="0" smtClean="0"/>
              <a:t>highly developed countries tend to demand a lot</a:t>
            </a:r>
            <a:r>
              <a:rPr lang="en-US" sz="2000" dirty="0" smtClean="0"/>
              <a:t> of extra performance attributes</a:t>
            </a:r>
          </a:p>
          <a:p>
            <a:pPr marL="990600" lvl="1" indent="-533400" eaLnBrk="1" hangingPunct="1"/>
            <a:r>
              <a:rPr lang="en-US" sz="2000" dirty="0" smtClean="0"/>
              <a:t>consumers in </a:t>
            </a:r>
            <a:r>
              <a:rPr lang="en-US" sz="2000" u="sng" dirty="0" smtClean="0"/>
              <a:t>less developed nations</a:t>
            </a:r>
            <a:r>
              <a:rPr lang="en-US" sz="2000" dirty="0" smtClean="0"/>
              <a:t> tend to prefer </a:t>
            </a:r>
            <a:r>
              <a:rPr lang="en-US" sz="2000" u="sng" dirty="0" smtClean="0"/>
              <a:t>more basic products</a:t>
            </a:r>
          </a:p>
          <a:p>
            <a:pPr marL="609600" indent="-609600" eaLnBrk="1" hangingPunct="1">
              <a:buFont typeface="Wingdings" pitchFamily="2" charset="2"/>
              <a:buAutoNum type="arabicPeriod" startAt="3"/>
            </a:pPr>
            <a:endParaRPr lang="en-US" sz="2400" b="1" dirty="0" smtClean="0"/>
          </a:p>
          <a:p>
            <a:pPr marL="609600" indent="-609600" eaLnBrk="1" hangingPunct="1">
              <a:buFont typeface="Wingdings" pitchFamily="2" charset="2"/>
              <a:buAutoNum type="arabicPeriod" startAt="3"/>
            </a:pPr>
            <a:r>
              <a:rPr lang="en-US" sz="2400" b="1" dirty="0" smtClean="0"/>
              <a:t>Product and technical standards</a:t>
            </a:r>
            <a:r>
              <a:rPr lang="en-US" sz="2400" dirty="0" smtClean="0"/>
              <a:t> </a:t>
            </a:r>
          </a:p>
          <a:p>
            <a:pPr marL="990600" lvl="1" indent="-533400" eaLnBrk="1" hangingPunct="1"/>
            <a:r>
              <a:rPr lang="en-US" sz="2000" dirty="0" smtClean="0"/>
              <a:t>national differences can force firms to customize the marketing mix</a:t>
            </a:r>
          </a:p>
          <a:p>
            <a:pPr marL="609600" indent="-609600" eaLnBrk="1" hangingPunct="1">
              <a:buFont typeface="Wingdings" pitchFamily="2" charset="2"/>
              <a:buAutoNum type="arabicPeriod" startAt="3"/>
            </a:pPr>
            <a:endParaRPr lang="en-US" dirty="0" smtClean="0"/>
          </a:p>
          <a:p>
            <a:pPr marL="609600" indent="-609600"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How Does </a:t>
            </a:r>
            <a:r>
              <a:rPr lang="en-US" b="1" u="sng" dirty="0" smtClean="0">
                <a:latin typeface="Cambria" pitchFamily="18" charset="0"/>
              </a:rPr>
              <a:t>Distribution</a:t>
            </a:r>
            <a:r>
              <a:rPr lang="en-US" b="1" dirty="0" smtClean="0">
                <a:latin typeface="Cambria" pitchFamily="18" charset="0"/>
              </a:rPr>
              <a:t> Influence Marketing Strategy?</a:t>
            </a:r>
          </a:p>
        </p:txBody>
      </p:sp>
      <p:sp>
        <p:nvSpPr>
          <p:cNvPr id="9221" name="Rectangle 3"/>
          <p:cNvSpPr>
            <a:spLocks noGrp="1" noChangeArrowheads="1"/>
          </p:cNvSpPr>
          <p:nvPr>
            <p:ph type="body" idx="1"/>
          </p:nvPr>
        </p:nvSpPr>
        <p:spPr/>
        <p:txBody>
          <a:bodyPr/>
          <a:lstStyle/>
          <a:p>
            <a:pPr eaLnBrk="1" hangingPunct="1">
              <a:lnSpc>
                <a:spcPct val="90000"/>
              </a:lnSpc>
            </a:pPr>
            <a:r>
              <a:rPr lang="en-US" sz="2400" b="1" dirty="0" smtClean="0"/>
              <a:t>Distribution strategy</a:t>
            </a:r>
            <a:r>
              <a:rPr lang="en-US" sz="2400" dirty="0" smtClean="0"/>
              <a:t> refers to the means the firm chooses for delivering the product to the consumer  </a:t>
            </a:r>
          </a:p>
          <a:p>
            <a:pPr eaLnBrk="1" hangingPunct="1">
              <a:lnSpc>
                <a:spcPct val="90000"/>
              </a:lnSpc>
            </a:pPr>
            <a:endParaRPr lang="en-US" sz="2400" dirty="0" smtClean="0"/>
          </a:p>
          <a:p>
            <a:pPr eaLnBrk="1" hangingPunct="1">
              <a:lnSpc>
                <a:spcPct val="90000"/>
              </a:lnSpc>
            </a:pPr>
            <a:r>
              <a:rPr lang="en-US" sz="2400" dirty="0" smtClean="0"/>
              <a:t>How a product is delivered depends on the firm’s market entry strategy</a:t>
            </a:r>
          </a:p>
          <a:p>
            <a:pPr lvl="1" eaLnBrk="1" hangingPunct="1">
              <a:lnSpc>
                <a:spcPct val="90000"/>
              </a:lnSpc>
            </a:pPr>
            <a:r>
              <a:rPr lang="en-US" sz="2000" dirty="0" smtClean="0"/>
              <a:t>firms that manufacturer the product locally can sell </a:t>
            </a:r>
            <a:r>
              <a:rPr lang="en-US" sz="2000" u="sng" dirty="0" smtClean="0"/>
              <a:t>directly to the consumer, to the retailer, or to the wholesaler</a:t>
            </a:r>
          </a:p>
          <a:p>
            <a:pPr lvl="1" eaLnBrk="1" hangingPunct="1">
              <a:lnSpc>
                <a:spcPct val="90000"/>
              </a:lnSpc>
            </a:pPr>
            <a:endParaRPr lang="en-US" sz="2000" dirty="0" smtClean="0"/>
          </a:p>
          <a:p>
            <a:pPr lvl="1" eaLnBrk="1" hangingPunct="1">
              <a:lnSpc>
                <a:spcPct val="90000"/>
              </a:lnSpc>
            </a:pPr>
            <a:r>
              <a:rPr lang="en-US" sz="2000" dirty="0" smtClean="0"/>
              <a:t>firms that manufacture </a:t>
            </a:r>
            <a:r>
              <a:rPr lang="en-US" sz="2000" u="sng" dirty="0" smtClean="0"/>
              <a:t>outside the country</a:t>
            </a:r>
            <a:r>
              <a:rPr lang="en-US" sz="2000" dirty="0" smtClean="0"/>
              <a:t> have the same options plus the option of selling to an </a:t>
            </a:r>
            <a:r>
              <a:rPr lang="en-US" sz="2000" u="sng" dirty="0" smtClean="0"/>
              <a:t>import agent</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 </a:t>
            </a:r>
            <a:endParaRPr lang="en-US"/>
          </a:p>
        </p:txBody>
      </p:sp>
      <p:sp>
        <p:nvSpPr>
          <p:cNvPr id="10244" name="Rectangle 2"/>
          <p:cNvSpPr>
            <a:spLocks noGrp="1" noChangeArrowheads="1"/>
          </p:cNvSpPr>
          <p:nvPr>
            <p:ph type="title"/>
          </p:nvPr>
        </p:nvSpPr>
        <p:spPr/>
        <p:txBody>
          <a:bodyPr/>
          <a:lstStyle/>
          <a:p>
            <a:pPr eaLnBrk="1" hangingPunct="1"/>
            <a:r>
              <a:rPr lang="en-US" b="1" dirty="0" smtClean="0">
                <a:latin typeface="Cambria" pitchFamily="18" charset="0"/>
              </a:rPr>
              <a:t>How Does </a:t>
            </a:r>
            <a:r>
              <a:rPr lang="en-US" b="1" u="sng" dirty="0" smtClean="0">
                <a:latin typeface="Cambria" pitchFamily="18" charset="0"/>
              </a:rPr>
              <a:t>Distribution</a:t>
            </a:r>
            <a:r>
              <a:rPr lang="en-US" b="1" dirty="0" smtClean="0">
                <a:latin typeface="Cambria" pitchFamily="18" charset="0"/>
              </a:rPr>
              <a:t> Influence Marketing Strategy?</a:t>
            </a:r>
          </a:p>
        </p:txBody>
      </p:sp>
      <p:sp>
        <p:nvSpPr>
          <p:cNvPr id="10245" name="Rectangle 3"/>
          <p:cNvSpPr>
            <a:spLocks noGrp="1" noChangeArrowheads="1"/>
          </p:cNvSpPr>
          <p:nvPr>
            <p:ph type="body" idx="1"/>
          </p:nvPr>
        </p:nvSpPr>
        <p:spPr/>
        <p:txBody>
          <a:bodyPr/>
          <a:lstStyle/>
          <a:p>
            <a:pPr algn="ctr" eaLnBrk="1" hangingPunct="1">
              <a:buFont typeface="Wingdings" pitchFamily="2" charset="2"/>
              <a:buNone/>
            </a:pPr>
            <a:r>
              <a:rPr lang="en-US" sz="1400" smtClean="0"/>
              <a:t>A Typical Distribution Strategy</a:t>
            </a:r>
          </a:p>
          <a:p>
            <a:pPr algn="ctr" eaLnBrk="1" hangingPunct="1">
              <a:buFont typeface="Wingdings" pitchFamily="2" charset="2"/>
              <a:buNone/>
            </a:pPr>
            <a:endParaRPr lang="en-US" sz="1400" smtClean="0"/>
          </a:p>
        </p:txBody>
      </p:sp>
      <p:pic>
        <p:nvPicPr>
          <p:cNvPr id="10246" name="Picture 4"/>
          <p:cNvPicPr>
            <a:picLocks noChangeAspect="1" noChangeArrowheads="1"/>
          </p:cNvPicPr>
          <p:nvPr/>
        </p:nvPicPr>
        <p:blipFill>
          <a:blip r:embed="rId3" cstate="print"/>
          <a:srcRect/>
          <a:stretch>
            <a:fillRect/>
          </a:stretch>
        </p:blipFill>
        <p:spPr bwMode="auto">
          <a:xfrm>
            <a:off x="741363" y="1981200"/>
            <a:ext cx="7659687" cy="3886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1268"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Distribution</a:t>
            </a:r>
            <a:r>
              <a:rPr lang="en-US" b="1" dirty="0" smtClean="0">
                <a:latin typeface="Cambria" pitchFamily="18" charset="0"/>
              </a:rPr>
              <a:t> </a:t>
            </a:r>
            <a:br>
              <a:rPr lang="en-US" b="1" dirty="0" smtClean="0">
                <a:latin typeface="Cambria" pitchFamily="18" charset="0"/>
              </a:rPr>
            </a:br>
            <a:r>
              <a:rPr lang="en-US" b="1" dirty="0" smtClean="0">
                <a:latin typeface="Cambria" pitchFamily="18" charset="0"/>
              </a:rPr>
              <a:t>Systems Differ?</a:t>
            </a:r>
            <a:r>
              <a:rPr lang="en-US" sz="4000" b="1" dirty="0" smtClean="0">
                <a:latin typeface="Cambria" pitchFamily="18" charset="0"/>
              </a:rPr>
              <a:t> </a:t>
            </a:r>
          </a:p>
        </p:txBody>
      </p:sp>
      <p:sp>
        <p:nvSpPr>
          <p:cNvPr id="11269" name="Rectangle 3"/>
          <p:cNvSpPr>
            <a:spLocks noGrp="1" noChangeArrowheads="1"/>
          </p:cNvSpPr>
          <p:nvPr>
            <p:ph type="body" idx="1"/>
          </p:nvPr>
        </p:nvSpPr>
        <p:spPr/>
        <p:txBody>
          <a:bodyPr/>
          <a:lstStyle/>
          <a:p>
            <a:pPr marL="609600" indent="-609600" eaLnBrk="1" hangingPunct="1">
              <a:lnSpc>
                <a:spcPct val="80000"/>
              </a:lnSpc>
              <a:buNone/>
            </a:pPr>
            <a:r>
              <a:rPr lang="en-US" sz="2400" dirty="0" smtClean="0"/>
              <a:t>There are four main differences in distribution systems</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None/>
            </a:pPr>
            <a:r>
              <a:rPr lang="en-US" sz="2400" b="1" dirty="0" smtClean="0"/>
              <a:t>1.  Retail concentration</a:t>
            </a:r>
            <a:r>
              <a:rPr lang="en-US" sz="2400" dirty="0" smtClean="0"/>
              <a:t> – concentrated or fragmented</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in a </a:t>
            </a:r>
            <a:r>
              <a:rPr lang="en-US" sz="2000" b="1" u="sng" dirty="0" smtClean="0"/>
              <a:t>concentrated retail system</a:t>
            </a:r>
            <a:r>
              <a:rPr lang="en-US" sz="2000" u="sng" dirty="0" smtClean="0"/>
              <a:t>, a few retailers</a:t>
            </a:r>
            <a:r>
              <a:rPr lang="en-US" sz="2000" dirty="0" smtClean="0"/>
              <a:t> supply most of the market – common in developed countries</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in a </a:t>
            </a:r>
            <a:r>
              <a:rPr lang="en-US" sz="2000" b="1" u="sng" dirty="0" smtClean="0"/>
              <a:t>fragmented retail system</a:t>
            </a:r>
            <a:r>
              <a:rPr lang="en-US" sz="2000" u="sng" dirty="0" smtClean="0"/>
              <a:t> there are many retailers</a:t>
            </a:r>
            <a:r>
              <a:rPr lang="en-US" sz="2000" dirty="0" smtClean="0"/>
              <a:t>, no one of which has a major share of the market – common in developing countries</a:t>
            </a:r>
          </a:p>
          <a:p>
            <a:pPr marL="1371600" lvl="2" indent="-457200" eaLnBrk="1" hangingPunct="1">
              <a:lnSpc>
                <a:spcPct val="80000"/>
              </a:lnSpc>
            </a:pPr>
            <a:endParaRPr lang="en-US" sz="1800" dirty="0" smtClean="0"/>
          </a:p>
          <a:p>
            <a:pPr marL="609600" indent="-609600" eaLnBrk="1" hangingPunct="1">
              <a:lnSpc>
                <a:spcPct val="80000"/>
              </a:lnSpc>
            </a:pPr>
            <a:endParaRPr lang="en-US" sz="2400" dirty="0" smtClean="0"/>
          </a:p>
          <a:p>
            <a:pPr marL="609600" indent="-609600" eaLnBrk="1" hangingPunct="1">
              <a:lnSpc>
                <a:spcPct val="80000"/>
              </a:lnSpc>
            </a:pPr>
            <a:endParaRPr lang="en-US" sz="2400" b="1" dirty="0" smtClean="0">
              <a:solidFill>
                <a:srgbClr val="959535"/>
              </a:solidFill>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1268"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Distribution</a:t>
            </a:r>
            <a:r>
              <a:rPr lang="en-US" b="1" dirty="0" smtClean="0">
                <a:latin typeface="Cambria" pitchFamily="18" charset="0"/>
              </a:rPr>
              <a:t> </a:t>
            </a:r>
            <a:br>
              <a:rPr lang="en-US" b="1" dirty="0" smtClean="0">
                <a:latin typeface="Cambria" pitchFamily="18" charset="0"/>
              </a:rPr>
            </a:br>
            <a:r>
              <a:rPr lang="en-US" b="1" dirty="0" smtClean="0">
                <a:latin typeface="Cambria" pitchFamily="18" charset="0"/>
              </a:rPr>
              <a:t>Systems Differ?</a:t>
            </a:r>
            <a:r>
              <a:rPr lang="en-US" sz="4000" b="1" dirty="0" smtClean="0">
                <a:latin typeface="Cambria" pitchFamily="18" charset="0"/>
              </a:rPr>
              <a:t> </a:t>
            </a:r>
          </a:p>
        </p:txBody>
      </p:sp>
      <p:sp>
        <p:nvSpPr>
          <p:cNvPr id="11269" name="Rectangle 3"/>
          <p:cNvSpPr>
            <a:spLocks noGrp="1" noChangeArrowheads="1"/>
          </p:cNvSpPr>
          <p:nvPr>
            <p:ph type="body" idx="1"/>
          </p:nvPr>
        </p:nvSpPr>
        <p:spPr/>
        <p:txBody>
          <a:bodyPr/>
          <a:lstStyle/>
          <a:p>
            <a:pPr marL="609600" indent="-609600" eaLnBrk="1" hangingPunct="1">
              <a:lnSpc>
                <a:spcPct val="80000"/>
              </a:lnSpc>
              <a:buNone/>
            </a:pPr>
            <a:r>
              <a:rPr lang="en-US" sz="2400" dirty="0" smtClean="0"/>
              <a:t>There are four main differences in distribution systems</a:t>
            </a:r>
          </a:p>
          <a:p>
            <a:pPr marL="609600" indent="-609600" eaLnBrk="1" hangingPunct="1">
              <a:lnSpc>
                <a:spcPct val="80000"/>
              </a:lnSpc>
              <a:buNone/>
            </a:pPr>
            <a:endParaRPr lang="en-US" sz="2400" b="1" dirty="0" smtClean="0"/>
          </a:p>
          <a:p>
            <a:pPr marL="609600" indent="-609600" eaLnBrk="1" hangingPunct="1">
              <a:lnSpc>
                <a:spcPct val="80000"/>
              </a:lnSpc>
              <a:buNone/>
            </a:pPr>
            <a:r>
              <a:rPr lang="en-US" sz="2400" b="1" dirty="0" smtClean="0"/>
              <a:t>2.  Channel length </a:t>
            </a:r>
            <a:r>
              <a:rPr lang="en-US" sz="2400" dirty="0" smtClean="0"/>
              <a:t>- </a:t>
            </a:r>
            <a:r>
              <a:rPr lang="en-US" sz="2400" u="sng" dirty="0" smtClean="0"/>
              <a:t>the number of intermediaries</a:t>
            </a:r>
            <a:r>
              <a:rPr lang="en-US" sz="2400" dirty="0" smtClean="0"/>
              <a:t> between the producer and the consumer</a:t>
            </a:r>
          </a:p>
          <a:p>
            <a:pPr marL="990600" lvl="1" indent="-533400" eaLnBrk="1" hangingPunct="1">
              <a:lnSpc>
                <a:spcPct val="80000"/>
              </a:lnSpc>
            </a:pPr>
            <a:endParaRPr lang="en-US" sz="2000" dirty="0" smtClean="0"/>
          </a:p>
          <a:p>
            <a:pPr marL="990600" lvl="1" indent="-533400" eaLnBrk="1" hangingPunct="1">
              <a:lnSpc>
                <a:spcPct val="80000"/>
              </a:lnSpc>
            </a:pPr>
            <a:r>
              <a:rPr lang="en-US" sz="2000" u="sng" dirty="0" smtClean="0"/>
              <a:t>short channel</a:t>
            </a:r>
            <a:r>
              <a:rPr lang="en-US" sz="2000" dirty="0" smtClean="0"/>
              <a:t> - when the producer sells directly to the consumer – common with concentrated systems</a:t>
            </a:r>
          </a:p>
          <a:p>
            <a:pPr marL="990600" lvl="1" indent="-533400" eaLnBrk="1" hangingPunct="1">
              <a:lnSpc>
                <a:spcPct val="80000"/>
              </a:lnSpc>
            </a:pPr>
            <a:endParaRPr lang="en-US" sz="2000" dirty="0" smtClean="0"/>
          </a:p>
          <a:p>
            <a:pPr marL="990600" lvl="1" indent="-533400" eaLnBrk="1" hangingPunct="1">
              <a:lnSpc>
                <a:spcPct val="80000"/>
              </a:lnSpc>
            </a:pPr>
            <a:r>
              <a:rPr lang="en-US" sz="2000" u="sng" dirty="0" smtClean="0"/>
              <a:t>long channel</a:t>
            </a:r>
            <a:r>
              <a:rPr lang="en-US" sz="2000" dirty="0" smtClean="0"/>
              <a:t> - when the producer sells through an import agent, a wholesaler, and a retailer – </a:t>
            </a:r>
            <a:r>
              <a:rPr lang="en-US" sz="2000" u="sng" dirty="0" smtClean="0"/>
              <a:t>common  with fragmented retail systems</a:t>
            </a:r>
            <a:r>
              <a:rPr lang="en-US" sz="2000" dirty="0" smtClean="0"/>
              <a:t> </a:t>
            </a:r>
          </a:p>
          <a:p>
            <a:pPr marL="1371600" lvl="2" indent="-457200" eaLnBrk="1" hangingPunct="1">
              <a:lnSpc>
                <a:spcPct val="80000"/>
              </a:lnSpc>
            </a:pPr>
            <a:endParaRPr lang="en-US" sz="1800" dirty="0" smtClean="0"/>
          </a:p>
          <a:p>
            <a:pPr marL="609600" indent="-609600" eaLnBrk="1" hangingPunct="1">
              <a:lnSpc>
                <a:spcPct val="80000"/>
              </a:lnSpc>
            </a:pPr>
            <a:endParaRPr lang="en-US" sz="2400" dirty="0" smtClean="0"/>
          </a:p>
          <a:p>
            <a:pPr marL="609600" indent="-609600" eaLnBrk="1" hangingPunct="1">
              <a:lnSpc>
                <a:spcPct val="80000"/>
              </a:lnSpc>
            </a:pPr>
            <a:endParaRPr lang="en-US" sz="2400" b="1" dirty="0" smtClean="0">
              <a:solidFill>
                <a:srgbClr val="959535"/>
              </a:solidFill>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2292"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Distribution</a:t>
            </a:r>
            <a:r>
              <a:rPr lang="en-US" b="1" dirty="0" smtClean="0">
                <a:latin typeface="Cambria" pitchFamily="18" charset="0"/>
              </a:rPr>
              <a:t> </a:t>
            </a:r>
            <a:br>
              <a:rPr lang="en-US" b="1" dirty="0" smtClean="0">
                <a:latin typeface="Cambria" pitchFamily="18" charset="0"/>
              </a:rPr>
            </a:br>
            <a:r>
              <a:rPr lang="en-US" b="1" dirty="0" smtClean="0">
                <a:latin typeface="Cambria" pitchFamily="18" charset="0"/>
              </a:rPr>
              <a:t>Systems Differ?</a:t>
            </a:r>
            <a:r>
              <a:rPr lang="en-US" sz="4000" b="1" dirty="0" smtClean="0">
                <a:latin typeface="Cambria" pitchFamily="18" charset="0"/>
              </a:rPr>
              <a:t> </a:t>
            </a:r>
          </a:p>
        </p:txBody>
      </p:sp>
      <p:sp>
        <p:nvSpPr>
          <p:cNvPr id="12293" name="Rectangle 3"/>
          <p:cNvSpPr>
            <a:spLocks noGrp="1" noChangeArrowheads="1"/>
          </p:cNvSpPr>
          <p:nvPr>
            <p:ph type="body" idx="1"/>
          </p:nvPr>
        </p:nvSpPr>
        <p:spPr/>
        <p:txBody>
          <a:bodyPr/>
          <a:lstStyle/>
          <a:p>
            <a:pPr marL="609600" indent="-609600" eaLnBrk="1" hangingPunct="1">
              <a:lnSpc>
                <a:spcPct val="80000"/>
              </a:lnSpc>
              <a:buNone/>
            </a:pPr>
            <a:r>
              <a:rPr lang="en-US" dirty="0" smtClean="0"/>
              <a:t>There are four main differences in distribution systems</a:t>
            </a:r>
          </a:p>
          <a:p>
            <a:pPr marL="609600" indent="-609600" eaLnBrk="1" hangingPunct="1">
              <a:lnSpc>
                <a:spcPct val="80000"/>
              </a:lnSpc>
              <a:buNone/>
            </a:pPr>
            <a:endParaRPr lang="en-US" b="1" dirty="0" smtClean="0"/>
          </a:p>
          <a:p>
            <a:pPr marL="609600" indent="-609600" eaLnBrk="1" hangingPunct="1">
              <a:lnSpc>
                <a:spcPct val="80000"/>
              </a:lnSpc>
              <a:buNone/>
            </a:pPr>
            <a:r>
              <a:rPr lang="en-US" sz="2800" b="1" dirty="0" smtClean="0"/>
              <a:t>3.  Channel exclusivity</a:t>
            </a:r>
            <a:r>
              <a:rPr lang="en-US" sz="2800" dirty="0" smtClean="0"/>
              <a:t> – how difficult it is for outsiders to access</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Japan's system is an example of a very exclusive system</a:t>
            </a:r>
          </a:p>
          <a:p>
            <a:pPr marL="609600" indent="-609600"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2292" name="Rectangle 2"/>
          <p:cNvSpPr>
            <a:spLocks noGrp="1" noChangeArrowheads="1"/>
          </p:cNvSpPr>
          <p:nvPr>
            <p:ph type="title"/>
          </p:nvPr>
        </p:nvSpPr>
        <p:spPr/>
        <p:txBody>
          <a:bodyPr/>
          <a:lstStyle/>
          <a:p>
            <a:pPr eaLnBrk="1" hangingPunct="1"/>
            <a:r>
              <a:rPr lang="en-US" b="1" dirty="0" smtClean="0">
                <a:latin typeface="Cambria" pitchFamily="18" charset="0"/>
              </a:rPr>
              <a:t>How Do </a:t>
            </a:r>
            <a:r>
              <a:rPr lang="en-US" b="1" u="sng" dirty="0" smtClean="0">
                <a:latin typeface="Cambria" pitchFamily="18" charset="0"/>
              </a:rPr>
              <a:t>Distribution</a:t>
            </a:r>
            <a:r>
              <a:rPr lang="en-US" b="1" dirty="0" smtClean="0">
                <a:latin typeface="Cambria" pitchFamily="18" charset="0"/>
              </a:rPr>
              <a:t> </a:t>
            </a:r>
            <a:br>
              <a:rPr lang="en-US" b="1" dirty="0" smtClean="0">
                <a:latin typeface="Cambria" pitchFamily="18" charset="0"/>
              </a:rPr>
            </a:br>
            <a:r>
              <a:rPr lang="en-US" b="1" dirty="0" smtClean="0">
                <a:latin typeface="Cambria" pitchFamily="18" charset="0"/>
              </a:rPr>
              <a:t>Systems Differ?</a:t>
            </a:r>
            <a:r>
              <a:rPr lang="en-US" sz="4000" b="1" dirty="0" smtClean="0">
                <a:latin typeface="Cambria" pitchFamily="18" charset="0"/>
              </a:rPr>
              <a:t> </a:t>
            </a:r>
          </a:p>
        </p:txBody>
      </p:sp>
      <p:sp>
        <p:nvSpPr>
          <p:cNvPr id="12293" name="Rectangle 3"/>
          <p:cNvSpPr>
            <a:spLocks noGrp="1" noChangeArrowheads="1"/>
          </p:cNvSpPr>
          <p:nvPr>
            <p:ph type="body" idx="1"/>
          </p:nvPr>
        </p:nvSpPr>
        <p:spPr/>
        <p:txBody>
          <a:bodyPr/>
          <a:lstStyle/>
          <a:p>
            <a:pPr marL="609600" indent="-609600" eaLnBrk="1" hangingPunct="1">
              <a:lnSpc>
                <a:spcPct val="80000"/>
              </a:lnSpc>
              <a:buNone/>
            </a:pPr>
            <a:r>
              <a:rPr lang="en-US" sz="2400" dirty="0" smtClean="0"/>
              <a:t>There are four main differences in distribution systems</a:t>
            </a:r>
          </a:p>
          <a:p>
            <a:pPr marL="609600" indent="-609600" eaLnBrk="1" hangingPunct="1">
              <a:lnSpc>
                <a:spcPct val="80000"/>
              </a:lnSpc>
              <a:buNone/>
            </a:pPr>
            <a:endParaRPr lang="en-US" sz="2400" b="1" dirty="0" smtClean="0"/>
          </a:p>
          <a:p>
            <a:pPr marL="609600" indent="-609600" eaLnBrk="1" hangingPunct="1">
              <a:lnSpc>
                <a:spcPct val="80000"/>
              </a:lnSpc>
              <a:buNone/>
            </a:pPr>
            <a:r>
              <a:rPr lang="en-US" sz="2400" b="1" dirty="0" smtClean="0"/>
              <a:t>4.  Channel quality</a:t>
            </a:r>
            <a:r>
              <a:rPr lang="en-US" sz="2400" dirty="0" smtClean="0"/>
              <a:t> - </a:t>
            </a:r>
            <a:r>
              <a:rPr lang="en-US" sz="2400" u="sng" dirty="0" smtClean="0"/>
              <a:t>the expertise, competencies, and skills of established retailers in a nation</a:t>
            </a:r>
            <a:r>
              <a:rPr lang="en-US" sz="2400" dirty="0" smtClean="0"/>
              <a:t>, and their ability to sell and support the products of international businesses  </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the quality of retailers is good in most developed countries, but is </a:t>
            </a:r>
            <a:r>
              <a:rPr lang="en-US" sz="2000" u="sng" dirty="0" smtClean="0"/>
              <a:t>variable at best in emerging markets and less developed countries</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firms may have to devote considerable resources to upgrading channel quality </a:t>
            </a:r>
          </a:p>
          <a:p>
            <a:pPr marL="609600" indent="-609600"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3316" name="Rectangle 2"/>
          <p:cNvSpPr>
            <a:spLocks noGrp="1" noChangeArrowheads="1"/>
          </p:cNvSpPr>
          <p:nvPr>
            <p:ph type="title"/>
          </p:nvPr>
        </p:nvSpPr>
        <p:spPr/>
        <p:txBody>
          <a:bodyPr/>
          <a:lstStyle/>
          <a:p>
            <a:pPr eaLnBrk="1" hangingPunct="1"/>
            <a:r>
              <a:rPr lang="en-US" b="1" dirty="0" smtClean="0">
                <a:latin typeface="Cambria" pitchFamily="18" charset="0"/>
              </a:rPr>
              <a:t>Which </a:t>
            </a:r>
            <a:r>
              <a:rPr lang="en-US" b="1" u="sng" dirty="0" smtClean="0">
                <a:latin typeface="Cambria" pitchFamily="18" charset="0"/>
              </a:rPr>
              <a:t>Distribution</a:t>
            </a:r>
            <a:r>
              <a:rPr lang="en-US" b="1" dirty="0" smtClean="0">
                <a:latin typeface="Cambria" pitchFamily="18" charset="0"/>
              </a:rPr>
              <a:t> Strategy Should A Firm Choose?</a:t>
            </a:r>
            <a:r>
              <a:rPr lang="en-US" sz="4000" b="1" dirty="0" smtClean="0">
                <a:latin typeface="Cambria" pitchFamily="18" charset="0"/>
              </a:rPr>
              <a:t> </a:t>
            </a:r>
          </a:p>
        </p:txBody>
      </p:sp>
      <p:sp>
        <p:nvSpPr>
          <p:cNvPr id="13317" name="Rectangle 3"/>
          <p:cNvSpPr>
            <a:spLocks noGrp="1" noChangeArrowheads="1"/>
          </p:cNvSpPr>
          <p:nvPr>
            <p:ph type="body" idx="1"/>
          </p:nvPr>
        </p:nvSpPr>
        <p:spPr>
          <a:xfrm>
            <a:off x="467544" y="1484784"/>
            <a:ext cx="8229600" cy="4530725"/>
          </a:xfrm>
        </p:spPr>
        <p:txBody>
          <a:bodyPr/>
          <a:lstStyle/>
          <a:p>
            <a:pPr eaLnBrk="1" hangingPunct="1"/>
            <a:r>
              <a:rPr lang="en-US" sz="2400" dirty="0" smtClean="0"/>
              <a:t>The </a:t>
            </a:r>
            <a:r>
              <a:rPr lang="en-US" sz="2400" u="sng" dirty="0" smtClean="0"/>
              <a:t>optimal strategy</a:t>
            </a:r>
            <a:r>
              <a:rPr lang="en-US" sz="2400" dirty="0" smtClean="0"/>
              <a:t> depends on the </a:t>
            </a:r>
            <a:r>
              <a:rPr lang="en-US" sz="2400" u="sng" dirty="0" smtClean="0"/>
              <a:t>relative costs and benefits</a:t>
            </a:r>
            <a:r>
              <a:rPr lang="en-US" sz="2400" dirty="0" smtClean="0"/>
              <a:t> of each alternative   </a:t>
            </a:r>
          </a:p>
          <a:p>
            <a:pPr eaLnBrk="1" hangingPunct="1"/>
            <a:endParaRPr lang="en-US" sz="2400" dirty="0" smtClean="0"/>
          </a:p>
          <a:p>
            <a:pPr eaLnBrk="1" hangingPunct="1"/>
            <a:r>
              <a:rPr lang="en-US" sz="2400" dirty="0" smtClean="0"/>
              <a:t>When </a:t>
            </a:r>
            <a:r>
              <a:rPr lang="en-US" sz="2400" u="sng" dirty="0" smtClean="0"/>
              <a:t>price is important, a shorter channel is better</a:t>
            </a:r>
          </a:p>
          <a:p>
            <a:pPr lvl="1" eaLnBrk="1" hangingPunct="1"/>
            <a:r>
              <a:rPr lang="en-US" sz="2000" dirty="0" smtClean="0"/>
              <a:t>each intermediary in a channel </a:t>
            </a:r>
            <a:r>
              <a:rPr lang="en-US" sz="2000" u="sng" dirty="0" smtClean="0"/>
              <a:t>adds its own markup</a:t>
            </a:r>
            <a:r>
              <a:rPr lang="en-US" sz="2000" dirty="0" smtClean="0"/>
              <a:t> to the products</a:t>
            </a:r>
          </a:p>
          <a:p>
            <a:pPr eaLnBrk="1" hangingPunct="1"/>
            <a:endParaRPr lang="en-US" sz="2400" dirty="0" smtClean="0"/>
          </a:p>
          <a:p>
            <a:pPr eaLnBrk="1" hangingPunct="1"/>
            <a:r>
              <a:rPr lang="en-US" sz="2400" dirty="0" smtClean="0"/>
              <a:t>When the </a:t>
            </a:r>
            <a:r>
              <a:rPr lang="en-US" sz="2400" u="sng" dirty="0" smtClean="0"/>
              <a:t>retail sector is very fragmented, a long channel can be beneficial</a:t>
            </a:r>
            <a:r>
              <a:rPr lang="en-US" sz="2400" dirty="0" smtClean="0"/>
              <a:t> </a:t>
            </a:r>
          </a:p>
          <a:p>
            <a:pPr lvl="1" eaLnBrk="1" hangingPunct="1"/>
            <a:r>
              <a:rPr lang="en-US" sz="2000" u="sng" dirty="0" smtClean="0"/>
              <a:t>economizes on selling costs</a:t>
            </a:r>
          </a:p>
          <a:p>
            <a:pPr lvl="1" eaLnBrk="1" hangingPunct="1"/>
            <a:r>
              <a:rPr lang="en-US" sz="2000" dirty="0" smtClean="0"/>
              <a:t>can offer </a:t>
            </a:r>
            <a:r>
              <a:rPr lang="en-US" sz="2000" u="sng" dirty="0" smtClean="0"/>
              <a:t>access to exclusive channels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4340" name="Rectangle 2"/>
          <p:cNvSpPr>
            <a:spLocks noGrp="1" noChangeArrowheads="1"/>
          </p:cNvSpPr>
          <p:nvPr>
            <p:ph type="title"/>
          </p:nvPr>
        </p:nvSpPr>
        <p:spPr/>
        <p:txBody>
          <a:bodyPr/>
          <a:lstStyle/>
          <a:p>
            <a:pPr eaLnBrk="1" hangingPunct="1"/>
            <a:r>
              <a:rPr lang="en-US" b="1" dirty="0" smtClean="0">
                <a:latin typeface="Cambria" pitchFamily="18" charset="0"/>
              </a:rPr>
              <a:t>Why Is </a:t>
            </a:r>
            <a:r>
              <a:rPr lang="en-US" b="1" u="sng" dirty="0" smtClean="0">
                <a:latin typeface="Cambria" pitchFamily="18" charset="0"/>
              </a:rPr>
              <a:t>Promotion / Communication</a:t>
            </a:r>
            <a:r>
              <a:rPr lang="en-US" b="1" dirty="0" smtClean="0">
                <a:latin typeface="Cambria" pitchFamily="18" charset="0"/>
              </a:rPr>
              <a:t> Strategy Important?</a:t>
            </a:r>
            <a:r>
              <a:rPr lang="en-US" sz="4000" b="1" dirty="0" smtClean="0">
                <a:latin typeface="Cambria" pitchFamily="18" charset="0"/>
              </a:rPr>
              <a:t> </a:t>
            </a:r>
          </a:p>
        </p:txBody>
      </p:sp>
      <p:sp>
        <p:nvSpPr>
          <p:cNvPr id="14341" name="Rectangle 3"/>
          <p:cNvSpPr>
            <a:spLocks noGrp="1" noChangeArrowheads="1"/>
          </p:cNvSpPr>
          <p:nvPr>
            <p:ph type="body" idx="1"/>
          </p:nvPr>
        </p:nvSpPr>
        <p:spPr/>
        <p:txBody>
          <a:bodyPr/>
          <a:lstStyle/>
          <a:p>
            <a:pPr eaLnBrk="1" hangingPunct="1">
              <a:lnSpc>
                <a:spcPct val="80000"/>
              </a:lnSpc>
            </a:pPr>
            <a:r>
              <a:rPr lang="en-US" sz="2400" dirty="0" smtClean="0"/>
              <a:t>Communicating product attributes to prospective customers is a critical element in the marketing mix </a:t>
            </a:r>
          </a:p>
          <a:p>
            <a:pPr eaLnBrk="1" hangingPunct="1">
              <a:lnSpc>
                <a:spcPct val="80000"/>
              </a:lnSpc>
            </a:pPr>
            <a:endParaRPr lang="en-US" sz="2400" dirty="0" smtClean="0"/>
          </a:p>
          <a:p>
            <a:pPr eaLnBrk="1" hangingPunct="1">
              <a:lnSpc>
                <a:spcPct val="80000"/>
              </a:lnSpc>
            </a:pPr>
            <a:r>
              <a:rPr lang="en-US" sz="2400" dirty="0" smtClean="0"/>
              <a:t>How a firm communicates with customers </a:t>
            </a:r>
            <a:r>
              <a:rPr lang="en-US" sz="2400" u="sng" dirty="0" smtClean="0"/>
              <a:t>depends partly on the choice of  channel</a:t>
            </a:r>
          </a:p>
          <a:p>
            <a:pPr eaLnBrk="1" hangingPunct="1">
              <a:lnSpc>
                <a:spcPct val="80000"/>
              </a:lnSpc>
            </a:pPr>
            <a:endParaRPr lang="en-US" sz="2400" dirty="0" smtClean="0"/>
          </a:p>
          <a:p>
            <a:pPr eaLnBrk="1" hangingPunct="1">
              <a:lnSpc>
                <a:spcPct val="80000"/>
              </a:lnSpc>
            </a:pPr>
            <a:r>
              <a:rPr lang="en-US" sz="2400" dirty="0" smtClean="0"/>
              <a:t>Communication </a:t>
            </a:r>
            <a:r>
              <a:rPr lang="en-US" sz="2400" u="sng" dirty="0" smtClean="0"/>
              <a:t>channels available</a:t>
            </a:r>
            <a:r>
              <a:rPr lang="en-US" sz="2400" dirty="0" smtClean="0"/>
              <a:t> to a firm include </a:t>
            </a:r>
          </a:p>
          <a:p>
            <a:pPr lvl="1" eaLnBrk="1" hangingPunct="1">
              <a:lnSpc>
                <a:spcPct val="80000"/>
              </a:lnSpc>
            </a:pPr>
            <a:r>
              <a:rPr lang="en-US" sz="2000" dirty="0" smtClean="0"/>
              <a:t>direct selling</a:t>
            </a:r>
          </a:p>
          <a:p>
            <a:pPr lvl="1" eaLnBrk="1" hangingPunct="1">
              <a:lnSpc>
                <a:spcPct val="80000"/>
              </a:lnSpc>
            </a:pPr>
            <a:r>
              <a:rPr lang="en-US" sz="2000" dirty="0" smtClean="0"/>
              <a:t>sales promotion</a:t>
            </a:r>
          </a:p>
          <a:p>
            <a:pPr lvl="1" eaLnBrk="1" hangingPunct="1">
              <a:lnSpc>
                <a:spcPct val="80000"/>
              </a:lnSpc>
            </a:pPr>
            <a:r>
              <a:rPr lang="en-US" sz="2000" dirty="0" smtClean="0"/>
              <a:t>direct marketing</a:t>
            </a:r>
          </a:p>
          <a:p>
            <a:pPr lvl="1" eaLnBrk="1" hangingPunct="1">
              <a:lnSpc>
                <a:spcPct val="80000"/>
              </a:lnSpc>
            </a:pPr>
            <a:r>
              <a:rPr lang="en-US" sz="2000" dirty="0" smtClean="0"/>
              <a:t>advertising</a:t>
            </a:r>
          </a:p>
          <a:p>
            <a:pPr eaLnBrk="1" hangingPunct="1">
              <a:lnSpc>
                <a:spcPct val="80000"/>
              </a:lnSpc>
            </a:pPr>
            <a:endParaRPr lang="en-US" sz="2400" dirty="0" smtClean="0"/>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5364" name="Rectangle 2"/>
          <p:cNvSpPr>
            <a:spLocks noGrp="1" noChangeArrowheads="1"/>
          </p:cNvSpPr>
          <p:nvPr>
            <p:ph type="title"/>
          </p:nvPr>
        </p:nvSpPr>
        <p:spPr/>
        <p:txBody>
          <a:bodyPr/>
          <a:lstStyle/>
          <a:p>
            <a:pPr eaLnBrk="1" hangingPunct="1"/>
            <a:r>
              <a:rPr lang="en-US" sz="4000" b="1" dirty="0" smtClean="0">
                <a:latin typeface="Cambria" pitchFamily="18" charset="0"/>
              </a:rPr>
              <a:t>What Are The Barriers to International </a:t>
            </a:r>
            <a:r>
              <a:rPr lang="en-US" sz="4000" b="1" u="sng" dirty="0" smtClean="0">
                <a:latin typeface="Cambria" pitchFamily="18" charset="0"/>
              </a:rPr>
              <a:t>Communication</a:t>
            </a:r>
            <a:r>
              <a:rPr lang="en-US" sz="4000" b="1" dirty="0" smtClean="0">
                <a:latin typeface="Cambria" pitchFamily="18" charset="0"/>
              </a:rPr>
              <a:t>?</a:t>
            </a:r>
          </a:p>
        </p:txBody>
      </p:sp>
      <p:sp>
        <p:nvSpPr>
          <p:cNvPr id="15365" name="Rectangle 3"/>
          <p:cNvSpPr>
            <a:spLocks noGrp="1" noChangeArrowheads="1"/>
          </p:cNvSpPr>
          <p:nvPr>
            <p:ph type="body" idx="1"/>
          </p:nvPr>
        </p:nvSpPr>
        <p:spPr/>
        <p:txBody>
          <a:bodyPr/>
          <a:lstStyle/>
          <a:p>
            <a:pPr marL="609600" indent="-609600" eaLnBrk="1" hangingPunct="1">
              <a:lnSpc>
                <a:spcPct val="90000"/>
              </a:lnSpc>
              <a:buNone/>
            </a:pPr>
            <a:r>
              <a:rPr lang="en-US" sz="2400" dirty="0" smtClean="0"/>
              <a:t>The effectiveness of a firm's international communication can be jeopardized by </a:t>
            </a:r>
          </a:p>
          <a:p>
            <a:pPr marL="609600" indent="-609600" eaLnBrk="1" hangingPunct="1">
              <a:lnSpc>
                <a:spcPct val="90000"/>
              </a:lnSpc>
              <a:buFont typeface="Wingdings" pitchFamily="2" charset="2"/>
              <a:buAutoNum type="arabicPeriod"/>
            </a:pPr>
            <a:endParaRPr lang="en-US" sz="2400" b="1" dirty="0" smtClean="0"/>
          </a:p>
          <a:p>
            <a:pPr marL="609600" indent="-609600" eaLnBrk="1" hangingPunct="1">
              <a:lnSpc>
                <a:spcPct val="90000"/>
              </a:lnSpc>
              <a:buFont typeface="Wingdings" pitchFamily="2" charset="2"/>
              <a:buAutoNum type="arabicPeriod"/>
            </a:pPr>
            <a:r>
              <a:rPr lang="en-US" sz="2400" b="1" dirty="0" smtClean="0"/>
              <a:t>Cultural barriers</a:t>
            </a:r>
            <a:r>
              <a:rPr lang="en-US" sz="2400" dirty="0" smtClean="0"/>
              <a:t> - it can be difficult to communicate messages across cultures</a:t>
            </a:r>
          </a:p>
          <a:p>
            <a:pPr marL="990600" lvl="1" indent="-533400" eaLnBrk="1" hangingPunct="1">
              <a:lnSpc>
                <a:spcPct val="90000"/>
              </a:lnSpc>
            </a:pPr>
            <a:endParaRPr lang="en-US" sz="2000" dirty="0" smtClean="0"/>
          </a:p>
          <a:p>
            <a:pPr marL="990600" lvl="1" indent="-533400" eaLnBrk="1" hangingPunct="1">
              <a:lnSpc>
                <a:spcPct val="90000"/>
              </a:lnSpc>
            </a:pPr>
            <a:r>
              <a:rPr lang="en-US" sz="2000" u="sng" dirty="0" smtClean="0"/>
              <a:t>a message that means one thing in one country may mean something quite different in another</a:t>
            </a:r>
          </a:p>
          <a:p>
            <a:pPr marL="990600" lvl="1" indent="-533400" eaLnBrk="1" hangingPunct="1">
              <a:lnSpc>
                <a:spcPct val="90000"/>
              </a:lnSpc>
            </a:pPr>
            <a:endParaRPr lang="en-US" sz="2000" dirty="0" smtClean="0"/>
          </a:p>
          <a:p>
            <a:pPr marL="990600" lvl="1" indent="-533400" eaLnBrk="1" hangingPunct="1">
              <a:lnSpc>
                <a:spcPct val="90000"/>
              </a:lnSpc>
            </a:pPr>
            <a:r>
              <a:rPr lang="en-US" sz="2000" u="sng" dirty="0" smtClean="0"/>
              <a:t>firms need to develop cross-cultural literacy</a:t>
            </a:r>
            <a:r>
              <a:rPr lang="en-US" sz="2000" dirty="0" smtClean="0"/>
              <a:t>, and use local input when developing marketing messages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6388" name="Rectangle 2"/>
          <p:cNvSpPr>
            <a:spLocks noGrp="1" noChangeArrowheads="1"/>
          </p:cNvSpPr>
          <p:nvPr>
            <p:ph type="title"/>
          </p:nvPr>
        </p:nvSpPr>
        <p:spPr/>
        <p:txBody>
          <a:bodyPr/>
          <a:lstStyle/>
          <a:p>
            <a:pPr eaLnBrk="1" hangingPunct="1"/>
            <a:r>
              <a:rPr lang="en-US" sz="4000" b="1" dirty="0" smtClean="0">
                <a:latin typeface="Cambria" pitchFamily="18" charset="0"/>
              </a:rPr>
              <a:t>What Are The Barriers to International </a:t>
            </a:r>
            <a:r>
              <a:rPr lang="en-US" sz="4000" b="1" u="sng" dirty="0" smtClean="0">
                <a:latin typeface="Cambria" pitchFamily="18" charset="0"/>
              </a:rPr>
              <a:t>Communication</a:t>
            </a:r>
            <a:r>
              <a:rPr lang="en-US" sz="4000" b="1" dirty="0" smtClean="0">
                <a:latin typeface="Cambria" pitchFamily="18" charset="0"/>
              </a:rPr>
              <a:t>?</a:t>
            </a:r>
          </a:p>
        </p:txBody>
      </p:sp>
      <p:sp>
        <p:nvSpPr>
          <p:cNvPr id="16389" name="Rectangle 3"/>
          <p:cNvSpPr>
            <a:spLocks noGrp="1" noChangeArrowheads="1"/>
          </p:cNvSpPr>
          <p:nvPr>
            <p:ph type="body" idx="1"/>
          </p:nvPr>
        </p:nvSpPr>
        <p:spPr/>
        <p:txBody>
          <a:bodyPr/>
          <a:lstStyle/>
          <a:p>
            <a:pPr marL="609600" indent="-609600" eaLnBrk="1" hangingPunct="1">
              <a:lnSpc>
                <a:spcPct val="80000"/>
              </a:lnSpc>
              <a:buNone/>
            </a:pPr>
            <a:r>
              <a:rPr lang="en-US" sz="2400" dirty="0" smtClean="0"/>
              <a:t>The effectiveness of a firm's international communication can be jeopardized by </a:t>
            </a:r>
          </a:p>
          <a:p>
            <a:pPr marL="609600" indent="-609600" eaLnBrk="1" hangingPunct="1">
              <a:lnSpc>
                <a:spcPct val="80000"/>
              </a:lnSpc>
              <a:buFont typeface="Wingdings" pitchFamily="2" charset="2"/>
              <a:buAutoNum type="arabicPeriod" startAt="2"/>
            </a:pPr>
            <a:endParaRPr lang="en-US" sz="2400" b="1" dirty="0" smtClean="0"/>
          </a:p>
          <a:p>
            <a:pPr marL="609600" indent="-609600" eaLnBrk="1" hangingPunct="1">
              <a:lnSpc>
                <a:spcPct val="80000"/>
              </a:lnSpc>
              <a:buFont typeface="Wingdings" pitchFamily="2" charset="2"/>
              <a:buAutoNum type="arabicPeriod" startAt="2"/>
            </a:pPr>
            <a:r>
              <a:rPr lang="en-US" sz="2400" b="1" dirty="0" smtClean="0"/>
              <a:t>Source and country of origin effects</a:t>
            </a:r>
            <a:r>
              <a:rPr lang="en-US" sz="2400" dirty="0" smtClean="0"/>
              <a:t> – </a:t>
            </a:r>
          </a:p>
          <a:p>
            <a:pPr marL="990600" lvl="1" indent="-533400" eaLnBrk="1" hangingPunct="1">
              <a:lnSpc>
                <a:spcPct val="80000"/>
              </a:lnSpc>
            </a:pPr>
            <a:endParaRPr lang="en-US" sz="2000" b="1" dirty="0" smtClean="0"/>
          </a:p>
          <a:p>
            <a:pPr marL="990600" lvl="1" indent="-533400" eaLnBrk="1" hangingPunct="1">
              <a:lnSpc>
                <a:spcPct val="80000"/>
              </a:lnSpc>
            </a:pPr>
            <a:r>
              <a:rPr lang="en-US" sz="2000" b="1" dirty="0" smtClean="0"/>
              <a:t>Source effects</a:t>
            </a:r>
            <a:r>
              <a:rPr lang="en-US" sz="2000" dirty="0" smtClean="0"/>
              <a:t> occur when the receiver of the message </a:t>
            </a:r>
            <a:r>
              <a:rPr lang="en-US" sz="2000" u="sng" dirty="0" smtClean="0"/>
              <a:t>evaluates the message on the basis of status or image of the sender</a:t>
            </a:r>
            <a:r>
              <a:rPr lang="en-US" sz="2000" dirty="0" smtClean="0"/>
              <a:t>  </a:t>
            </a:r>
          </a:p>
          <a:p>
            <a:pPr marL="1371600" lvl="2" indent="-457200" eaLnBrk="1" hangingPunct="1">
              <a:lnSpc>
                <a:spcPct val="80000"/>
              </a:lnSpc>
            </a:pPr>
            <a:endParaRPr lang="en-US" sz="1800" dirty="0" smtClean="0"/>
          </a:p>
          <a:p>
            <a:pPr marL="1371600" lvl="2" indent="-457200" eaLnBrk="1" hangingPunct="1">
              <a:lnSpc>
                <a:spcPct val="80000"/>
              </a:lnSpc>
            </a:pPr>
            <a:r>
              <a:rPr lang="en-US" sz="1800" dirty="0" smtClean="0"/>
              <a:t>can </a:t>
            </a:r>
            <a:r>
              <a:rPr lang="en-US" sz="1800" u="sng" dirty="0" smtClean="0"/>
              <a:t>counter negative source effects by deemphasizing their foreign origins</a:t>
            </a:r>
          </a:p>
          <a:p>
            <a:pPr marL="990600" lvl="1" indent="-533400" eaLnBrk="1" hangingPunct="1">
              <a:lnSpc>
                <a:spcPct val="80000"/>
              </a:lnSpc>
            </a:pPr>
            <a:endParaRPr lang="en-US" sz="2000" b="1" dirty="0" smtClean="0"/>
          </a:p>
          <a:p>
            <a:pPr marL="990600" lvl="1" indent="-533400" eaLnBrk="1" hangingPunct="1">
              <a:lnSpc>
                <a:spcPct val="80000"/>
              </a:lnSpc>
            </a:pPr>
            <a:r>
              <a:rPr lang="en-US" sz="2000" b="1" dirty="0" smtClean="0"/>
              <a:t>Country of origin effects</a:t>
            </a:r>
            <a:r>
              <a:rPr lang="en-US" sz="2000" dirty="0" smtClean="0"/>
              <a:t> - the extent to which the </a:t>
            </a:r>
            <a:r>
              <a:rPr lang="en-US" sz="2000" u="sng" dirty="0" smtClean="0"/>
              <a:t>place of manufacturing influences product evaluations</a:t>
            </a:r>
            <a:r>
              <a:rPr lang="en-US" sz="2000" dirty="0" smtClean="0"/>
              <a:t> </a:t>
            </a:r>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6388" name="Rectangle 2"/>
          <p:cNvSpPr>
            <a:spLocks noGrp="1" noChangeArrowheads="1"/>
          </p:cNvSpPr>
          <p:nvPr>
            <p:ph type="title"/>
          </p:nvPr>
        </p:nvSpPr>
        <p:spPr/>
        <p:txBody>
          <a:bodyPr/>
          <a:lstStyle/>
          <a:p>
            <a:pPr eaLnBrk="1" hangingPunct="1"/>
            <a:r>
              <a:rPr lang="en-US" sz="4000" b="1" dirty="0" smtClean="0">
                <a:latin typeface="Cambria" pitchFamily="18" charset="0"/>
              </a:rPr>
              <a:t>What Are The Barriers to International </a:t>
            </a:r>
            <a:r>
              <a:rPr lang="en-US" sz="4000" b="1" u="sng" dirty="0" smtClean="0">
                <a:latin typeface="Cambria" pitchFamily="18" charset="0"/>
              </a:rPr>
              <a:t>Communication</a:t>
            </a:r>
            <a:r>
              <a:rPr lang="en-US" sz="4000" b="1" dirty="0" smtClean="0">
                <a:latin typeface="Cambria" pitchFamily="18" charset="0"/>
              </a:rPr>
              <a:t>?</a:t>
            </a:r>
          </a:p>
        </p:txBody>
      </p:sp>
      <p:sp>
        <p:nvSpPr>
          <p:cNvPr id="16389" name="Rectangle 3"/>
          <p:cNvSpPr>
            <a:spLocks noGrp="1" noChangeArrowheads="1"/>
          </p:cNvSpPr>
          <p:nvPr>
            <p:ph type="body" idx="1"/>
          </p:nvPr>
        </p:nvSpPr>
        <p:spPr/>
        <p:txBody>
          <a:bodyPr/>
          <a:lstStyle/>
          <a:p>
            <a:pPr marL="609600" indent="-609600" eaLnBrk="1" hangingPunct="1">
              <a:lnSpc>
                <a:spcPct val="80000"/>
              </a:lnSpc>
              <a:buNone/>
            </a:pPr>
            <a:endParaRPr lang="en-US" sz="2400" dirty="0" smtClean="0"/>
          </a:p>
          <a:p>
            <a:pPr marL="609600" indent="-609600" eaLnBrk="1" hangingPunct="1">
              <a:lnSpc>
                <a:spcPct val="80000"/>
              </a:lnSpc>
              <a:buNone/>
            </a:pPr>
            <a:r>
              <a:rPr lang="en-US" sz="2400" dirty="0" smtClean="0"/>
              <a:t>The effectiveness of a firm's international communication can be jeopardized by </a:t>
            </a:r>
          </a:p>
          <a:p>
            <a:pPr marL="609600" indent="-609600" eaLnBrk="1" hangingPunct="1">
              <a:lnSpc>
                <a:spcPct val="80000"/>
              </a:lnSpc>
              <a:buFont typeface="Wingdings" pitchFamily="2" charset="2"/>
              <a:buAutoNum type="arabicPeriod" startAt="3"/>
            </a:pPr>
            <a:endParaRPr lang="en-US" sz="2400" b="1" dirty="0" smtClean="0"/>
          </a:p>
          <a:p>
            <a:pPr marL="609600" indent="-609600" eaLnBrk="1" hangingPunct="1">
              <a:lnSpc>
                <a:spcPct val="80000"/>
              </a:lnSpc>
              <a:buFont typeface="Wingdings" pitchFamily="2" charset="2"/>
              <a:buAutoNum type="arabicPeriod" startAt="3"/>
            </a:pPr>
            <a:r>
              <a:rPr lang="en-US" sz="2400" b="1" dirty="0" smtClean="0"/>
              <a:t>Noise levels</a:t>
            </a:r>
            <a:r>
              <a:rPr lang="en-US" sz="2400" dirty="0" smtClean="0"/>
              <a:t> - the amount of other messages competing for a potential consumer’s attention</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in highly developed countries, noise is very high</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in developing countries, noise levels tend to be lower</a:t>
            </a:r>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7412" name="Rectangle 2"/>
          <p:cNvSpPr>
            <a:spLocks noGrp="1" noChangeArrowheads="1"/>
          </p:cNvSpPr>
          <p:nvPr>
            <p:ph type="title"/>
          </p:nvPr>
        </p:nvSpPr>
        <p:spPr/>
        <p:txBody>
          <a:bodyPr/>
          <a:lstStyle/>
          <a:p>
            <a:pPr eaLnBrk="1" hangingPunct="1"/>
            <a:r>
              <a:rPr lang="en-US" b="1" dirty="0" smtClean="0">
                <a:latin typeface="Cambria" pitchFamily="18" charset="0"/>
              </a:rPr>
              <a:t>How Do Firms </a:t>
            </a:r>
            <a:r>
              <a:rPr lang="en-US" b="1" u="sng" dirty="0" smtClean="0">
                <a:latin typeface="Cambria" pitchFamily="18" charset="0"/>
              </a:rPr>
              <a:t>Communicate</a:t>
            </a:r>
            <a:r>
              <a:rPr lang="en-US" b="1" dirty="0" smtClean="0">
                <a:latin typeface="Cambria" pitchFamily="18" charset="0"/>
              </a:rPr>
              <a:t> With Customers?</a:t>
            </a:r>
          </a:p>
        </p:txBody>
      </p:sp>
      <p:sp>
        <p:nvSpPr>
          <p:cNvPr id="17413" name="Rectangle 3"/>
          <p:cNvSpPr>
            <a:spLocks noGrp="1" noChangeArrowheads="1"/>
          </p:cNvSpPr>
          <p:nvPr>
            <p:ph type="body" idx="1"/>
          </p:nvPr>
        </p:nvSpPr>
        <p:spPr/>
        <p:txBody>
          <a:bodyPr/>
          <a:lstStyle/>
          <a:p>
            <a:pPr marL="533400" indent="-533400" eaLnBrk="1" hangingPunct="1">
              <a:buNone/>
            </a:pPr>
            <a:r>
              <a:rPr lang="en-US" dirty="0" smtClean="0"/>
              <a:t>Firms have to choose between two types of communication strategies</a:t>
            </a:r>
          </a:p>
          <a:p>
            <a:pPr marL="533400" indent="-533400" eaLnBrk="1" hangingPunct="1">
              <a:buFont typeface="Wingdings" pitchFamily="2" charset="2"/>
              <a:buAutoNum type="arabicPeriod"/>
            </a:pPr>
            <a:endParaRPr lang="en-US" dirty="0" smtClean="0"/>
          </a:p>
          <a:p>
            <a:pPr marL="533400" indent="-533400" eaLnBrk="1" hangingPunct="1">
              <a:buFont typeface="Wingdings" pitchFamily="2" charset="2"/>
              <a:buAutoNum type="arabicPeriod"/>
            </a:pPr>
            <a:r>
              <a:rPr lang="en-US" dirty="0" smtClean="0"/>
              <a:t>A </a:t>
            </a:r>
            <a:r>
              <a:rPr lang="en-US" b="1" dirty="0" smtClean="0"/>
              <a:t>push strategy</a:t>
            </a:r>
            <a:r>
              <a:rPr lang="en-US" dirty="0" smtClean="0"/>
              <a:t> emphasizes personal selling</a:t>
            </a:r>
          </a:p>
          <a:p>
            <a:pPr marL="533400" indent="-533400" eaLnBrk="1" hangingPunct="1">
              <a:buFont typeface="Wingdings" pitchFamily="2" charset="2"/>
              <a:buAutoNum type="arabicPeriod"/>
            </a:pPr>
            <a:endParaRPr lang="en-US" dirty="0" smtClean="0"/>
          </a:p>
          <a:p>
            <a:pPr marL="533400" indent="-533400" eaLnBrk="1" hangingPunct="1">
              <a:buFont typeface="Wingdings" pitchFamily="2" charset="2"/>
              <a:buAutoNum type="arabicPeriod"/>
            </a:pPr>
            <a:r>
              <a:rPr lang="en-US" dirty="0" smtClean="0"/>
              <a:t>A </a:t>
            </a:r>
            <a:r>
              <a:rPr lang="en-US" b="1" dirty="0" smtClean="0"/>
              <a:t>pull strategy</a:t>
            </a:r>
            <a:r>
              <a:rPr lang="en-US" dirty="0" smtClean="0"/>
              <a:t> emphasizes mass media advertising</a:t>
            </a:r>
          </a:p>
          <a:p>
            <a:pPr marL="533400" indent="-533400"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Which Is Better – </a:t>
            </a:r>
            <a:br>
              <a:rPr lang="en-US" b="1" smtClean="0">
                <a:latin typeface="Cambria" pitchFamily="18" charset="0"/>
              </a:rPr>
            </a:br>
            <a:r>
              <a:rPr lang="en-US" b="1" smtClean="0">
                <a:latin typeface="Cambria" pitchFamily="18" charset="0"/>
              </a:rPr>
              <a:t>Push Versus Pull?</a:t>
            </a:r>
          </a:p>
        </p:txBody>
      </p:sp>
      <p:sp>
        <p:nvSpPr>
          <p:cNvPr id="18437" name="Rectangle 3"/>
          <p:cNvSpPr>
            <a:spLocks noGrp="1" noChangeArrowheads="1"/>
          </p:cNvSpPr>
          <p:nvPr>
            <p:ph type="body" idx="1"/>
          </p:nvPr>
        </p:nvSpPr>
        <p:spPr/>
        <p:txBody>
          <a:bodyPr/>
          <a:lstStyle/>
          <a:p>
            <a:pPr marL="533400" indent="-533400" eaLnBrk="1" hangingPunct="1">
              <a:lnSpc>
                <a:spcPct val="80000"/>
              </a:lnSpc>
              <a:buNone/>
            </a:pPr>
            <a:r>
              <a:rPr lang="en-US" sz="2800" dirty="0" smtClean="0"/>
              <a:t>The choice between strategies depends on</a:t>
            </a:r>
          </a:p>
          <a:p>
            <a:pPr marL="533400" indent="-533400" eaLnBrk="1" hangingPunct="1">
              <a:lnSpc>
                <a:spcPct val="80000"/>
              </a:lnSpc>
              <a:buNone/>
            </a:pPr>
            <a:endParaRPr lang="en-US" sz="2800" b="1" dirty="0" smtClean="0"/>
          </a:p>
          <a:p>
            <a:pPr marL="533400" indent="-533400" eaLnBrk="1" hangingPunct="1">
              <a:lnSpc>
                <a:spcPct val="80000"/>
              </a:lnSpc>
              <a:buNone/>
            </a:pPr>
            <a:r>
              <a:rPr lang="en-US" sz="2800" b="1" dirty="0" smtClean="0"/>
              <a:t>1.  Product type and consumer sophistication</a:t>
            </a:r>
            <a:endParaRPr lang="en-US" sz="2800" dirty="0" smtClean="0"/>
          </a:p>
          <a:p>
            <a:pPr marL="914400" lvl="1" indent="-457200" eaLnBrk="1" hangingPunct="1">
              <a:lnSpc>
                <a:spcPct val="80000"/>
              </a:lnSpc>
            </a:pPr>
            <a:endParaRPr lang="en-US" sz="2400" dirty="0" smtClean="0"/>
          </a:p>
          <a:p>
            <a:pPr marL="914400" lvl="1" indent="-457200" eaLnBrk="1" hangingPunct="1">
              <a:lnSpc>
                <a:spcPct val="80000"/>
              </a:lnSpc>
            </a:pPr>
            <a:r>
              <a:rPr lang="en-US" sz="2400" dirty="0" smtClean="0"/>
              <a:t>a </a:t>
            </a:r>
            <a:r>
              <a:rPr lang="en-US" sz="2400" u="sng" dirty="0" smtClean="0"/>
              <a:t>pull strategy works well for firms in consumer goods</a:t>
            </a:r>
            <a:r>
              <a:rPr lang="en-US" sz="2400" dirty="0" smtClean="0"/>
              <a:t> selling to a large market segment</a:t>
            </a:r>
          </a:p>
          <a:p>
            <a:pPr marL="914400" lvl="1" indent="-457200" eaLnBrk="1" hangingPunct="1">
              <a:lnSpc>
                <a:spcPct val="80000"/>
              </a:lnSpc>
            </a:pPr>
            <a:endParaRPr lang="en-US" sz="2400" dirty="0" smtClean="0"/>
          </a:p>
          <a:p>
            <a:pPr marL="914400" lvl="1" indent="-457200" eaLnBrk="1" hangingPunct="1">
              <a:lnSpc>
                <a:spcPct val="80000"/>
              </a:lnSpc>
            </a:pPr>
            <a:r>
              <a:rPr lang="en-US" sz="2400" u="sng" dirty="0" smtClean="0"/>
              <a:t>a push strategy works well for industrial products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Which Is Better – </a:t>
            </a:r>
            <a:br>
              <a:rPr lang="en-US" b="1" smtClean="0">
                <a:latin typeface="Cambria" pitchFamily="18" charset="0"/>
              </a:rPr>
            </a:br>
            <a:r>
              <a:rPr lang="en-US" b="1" smtClean="0">
                <a:latin typeface="Cambria" pitchFamily="18" charset="0"/>
              </a:rPr>
              <a:t>Push Versus Pull?</a:t>
            </a:r>
          </a:p>
        </p:txBody>
      </p:sp>
      <p:sp>
        <p:nvSpPr>
          <p:cNvPr id="18437" name="Rectangle 3"/>
          <p:cNvSpPr>
            <a:spLocks noGrp="1" noChangeArrowheads="1"/>
          </p:cNvSpPr>
          <p:nvPr>
            <p:ph type="body" idx="1"/>
          </p:nvPr>
        </p:nvSpPr>
        <p:spPr/>
        <p:txBody>
          <a:bodyPr/>
          <a:lstStyle/>
          <a:p>
            <a:pPr marL="533400" indent="-533400" eaLnBrk="1" hangingPunct="1">
              <a:lnSpc>
                <a:spcPct val="80000"/>
              </a:lnSpc>
              <a:buNone/>
            </a:pPr>
            <a:r>
              <a:rPr lang="en-US" sz="2800" dirty="0" smtClean="0"/>
              <a:t>The choice between strategies depends on</a:t>
            </a:r>
          </a:p>
          <a:p>
            <a:pPr marL="533400" indent="-533400" eaLnBrk="1" hangingPunct="1">
              <a:lnSpc>
                <a:spcPct val="80000"/>
              </a:lnSpc>
              <a:buFont typeface="Wingdings" pitchFamily="2" charset="2"/>
              <a:buAutoNum type="arabicPeriod"/>
            </a:pPr>
            <a:endParaRPr lang="en-US" sz="2800" b="1" dirty="0" smtClean="0"/>
          </a:p>
          <a:p>
            <a:pPr marL="533400" indent="-533400" eaLnBrk="1" hangingPunct="1">
              <a:lnSpc>
                <a:spcPct val="80000"/>
              </a:lnSpc>
              <a:buNone/>
            </a:pPr>
            <a:r>
              <a:rPr lang="en-US" b="1" dirty="0" smtClean="0"/>
              <a:t>2.  </a:t>
            </a:r>
            <a:r>
              <a:rPr lang="en-US" sz="2800" b="1" dirty="0" smtClean="0"/>
              <a:t>Channel length</a:t>
            </a:r>
            <a:endParaRPr lang="en-US" sz="2800" dirty="0" smtClean="0"/>
          </a:p>
          <a:p>
            <a:pPr marL="914400" lvl="1" indent="-457200" eaLnBrk="1" hangingPunct="1">
              <a:lnSpc>
                <a:spcPct val="80000"/>
              </a:lnSpc>
            </a:pPr>
            <a:r>
              <a:rPr lang="en-US" sz="2400" dirty="0" smtClean="0"/>
              <a:t>a </a:t>
            </a:r>
            <a:r>
              <a:rPr lang="en-US" sz="2400" u="sng" dirty="0" smtClean="0"/>
              <a:t>pull strategy works better with longer distribution channels</a:t>
            </a:r>
          </a:p>
          <a:p>
            <a:pPr marL="533400" indent="-533400" eaLnBrk="1" hangingPunct="1">
              <a:lnSpc>
                <a:spcPct val="80000"/>
              </a:lnSpc>
              <a:buNone/>
            </a:pPr>
            <a:endParaRPr lang="en-US" sz="2800" b="1" dirty="0" smtClean="0"/>
          </a:p>
          <a:p>
            <a:pPr marL="533400" indent="-533400" eaLnBrk="1" hangingPunct="1">
              <a:lnSpc>
                <a:spcPct val="80000"/>
              </a:lnSpc>
              <a:buNone/>
            </a:pPr>
            <a:r>
              <a:rPr lang="en-US" sz="2800" b="1" dirty="0" smtClean="0"/>
              <a:t>3.  Media availability</a:t>
            </a:r>
          </a:p>
          <a:p>
            <a:pPr marL="914400" lvl="1" indent="-457200" eaLnBrk="1" hangingPunct="1">
              <a:lnSpc>
                <a:spcPct val="80000"/>
              </a:lnSpc>
            </a:pPr>
            <a:endParaRPr lang="en-US" sz="2400" dirty="0" smtClean="0"/>
          </a:p>
          <a:p>
            <a:pPr marL="914400" lvl="1" indent="-457200" eaLnBrk="1" hangingPunct="1">
              <a:lnSpc>
                <a:spcPct val="80000"/>
              </a:lnSpc>
            </a:pPr>
            <a:r>
              <a:rPr lang="en-US" sz="2400" dirty="0" smtClean="0"/>
              <a:t>a </a:t>
            </a:r>
            <a:r>
              <a:rPr lang="en-US" sz="2400" u="sng" dirty="0" smtClean="0"/>
              <a:t>pull strategy relies on access to advertising media</a:t>
            </a:r>
          </a:p>
          <a:p>
            <a:pPr marL="914400" lvl="1" indent="-457200" eaLnBrk="1" hangingPunct="1">
              <a:lnSpc>
                <a:spcPct val="80000"/>
              </a:lnSpc>
            </a:pPr>
            <a:r>
              <a:rPr lang="en-US" sz="2400" dirty="0" smtClean="0"/>
              <a:t>a </a:t>
            </a:r>
            <a:r>
              <a:rPr lang="en-US" sz="2400" u="sng" dirty="0" smtClean="0"/>
              <a:t>push strategy may be better when media is not easily available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What Is The Optimal Mix?</a:t>
            </a:r>
          </a:p>
        </p:txBody>
      </p:sp>
      <p:sp>
        <p:nvSpPr>
          <p:cNvPr id="19461" name="Rectangle 3"/>
          <p:cNvSpPr>
            <a:spLocks noGrp="1" noChangeArrowheads="1"/>
          </p:cNvSpPr>
          <p:nvPr>
            <p:ph type="body" idx="1"/>
          </p:nvPr>
        </p:nvSpPr>
        <p:spPr/>
        <p:txBody>
          <a:bodyPr/>
          <a:lstStyle/>
          <a:p>
            <a:pPr eaLnBrk="1" hangingPunct="1"/>
            <a:r>
              <a:rPr lang="en-US" sz="2800" dirty="0" smtClean="0"/>
              <a:t>In general, a </a:t>
            </a:r>
            <a:r>
              <a:rPr lang="en-US" sz="2800" u="sng" dirty="0" smtClean="0"/>
              <a:t>push strategy</a:t>
            </a:r>
            <a:r>
              <a:rPr lang="en-US" sz="2800" dirty="0" smtClean="0"/>
              <a:t> is better</a:t>
            </a:r>
          </a:p>
          <a:p>
            <a:pPr lvl="1" eaLnBrk="1" hangingPunct="1"/>
            <a:endParaRPr lang="en-US" sz="2400" dirty="0" smtClean="0"/>
          </a:p>
          <a:p>
            <a:pPr lvl="1" eaLnBrk="1" hangingPunct="1"/>
            <a:r>
              <a:rPr lang="en-US" sz="2400" dirty="0" smtClean="0"/>
              <a:t>for </a:t>
            </a:r>
            <a:r>
              <a:rPr lang="en-US" sz="2400" u="sng" dirty="0" smtClean="0"/>
              <a:t>industrial products and/or complex new products</a:t>
            </a:r>
          </a:p>
          <a:p>
            <a:pPr lvl="1" eaLnBrk="1" hangingPunct="1"/>
            <a:endParaRPr lang="en-US" sz="2400" dirty="0" smtClean="0"/>
          </a:p>
          <a:p>
            <a:pPr lvl="1" eaLnBrk="1" hangingPunct="1"/>
            <a:r>
              <a:rPr lang="en-US" sz="2400" dirty="0" smtClean="0"/>
              <a:t>when </a:t>
            </a:r>
            <a:r>
              <a:rPr lang="en-US" sz="2400" u="sng" dirty="0" smtClean="0"/>
              <a:t>distribution channels are short</a:t>
            </a:r>
          </a:p>
          <a:p>
            <a:pPr lvl="1" eaLnBrk="1" hangingPunct="1"/>
            <a:endParaRPr lang="en-US" sz="2400" dirty="0" smtClean="0"/>
          </a:p>
          <a:p>
            <a:pPr lvl="1" eaLnBrk="1" hangingPunct="1"/>
            <a:r>
              <a:rPr lang="en-US" sz="2400" dirty="0" smtClean="0"/>
              <a:t>when </a:t>
            </a:r>
            <a:r>
              <a:rPr lang="en-US" sz="2400" u="sng" dirty="0" smtClean="0"/>
              <a:t>few print or electronic media are available</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What Is The Optimal Mix?</a:t>
            </a:r>
          </a:p>
        </p:txBody>
      </p:sp>
      <p:sp>
        <p:nvSpPr>
          <p:cNvPr id="19461" name="Rectangle 3"/>
          <p:cNvSpPr>
            <a:spLocks noGrp="1" noChangeArrowheads="1"/>
          </p:cNvSpPr>
          <p:nvPr>
            <p:ph type="body" idx="1"/>
          </p:nvPr>
        </p:nvSpPr>
        <p:spPr/>
        <p:txBody>
          <a:bodyPr/>
          <a:lstStyle/>
          <a:p>
            <a:pPr eaLnBrk="1" hangingPunct="1"/>
            <a:r>
              <a:rPr lang="en-US" sz="2800" dirty="0" smtClean="0"/>
              <a:t>In general, a </a:t>
            </a:r>
            <a:r>
              <a:rPr lang="en-US" sz="2800" u="sng" dirty="0" smtClean="0"/>
              <a:t>pull strategy</a:t>
            </a:r>
            <a:r>
              <a:rPr lang="en-US" sz="2800" dirty="0" smtClean="0"/>
              <a:t> is better</a:t>
            </a:r>
          </a:p>
          <a:p>
            <a:pPr lvl="1" eaLnBrk="1" hangingPunct="1"/>
            <a:endParaRPr lang="en-US" sz="2400" dirty="0" smtClean="0"/>
          </a:p>
          <a:p>
            <a:pPr lvl="1" eaLnBrk="1" hangingPunct="1"/>
            <a:r>
              <a:rPr lang="en-US" sz="2400" dirty="0" smtClean="0"/>
              <a:t>for </a:t>
            </a:r>
            <a:r>
              <a:rPr lang="en-US" sz="2400" u="sng" dirty="0" smtClean="0"/>
              <a:t>consumer goods</a:t>
            </a:r>
            <a:r>
              <a:rPr lang="en-US" sz="2400" dirty="0" smtClean="0"/>
              <a:t> products</a:t>
            </a:r>
          </a:p>
          <a:p>
            <a:pPr lvl="1" eaLnBrk="1" hangingPunct="1"/>
            <a:endParaRPr lang="en-US" sz="2400" dirty="0" smtClean="0"/>
          </a:p>
          <a:p>
            <a:pPr lvl="1" eaLnBrk="1" hangingPunct="1"/>
            <a:r>
              <a:rPr lang="en-US" sz="2400" dirty="0" smtClean="0"/>
              <a:t>when </a:t>
            </a:r>
            <a:r>
              <a:rPr lang="en-US" sz="2400" u="sng" dirty="0" smtClean="0"/>
              <a:t>distribution channels are long</a:t>
            </a:r>
          </a:p>
          <a:p>
            <a:pPr lvl="1" eaLnBrk="1" hangingPunct="1"/>
            <a:endParaRPr lang="en-US" sz="2400" dirty="0" smtClean="0"/>
          </a:p>
          <a:p>
            <a:pPr lvl="1" eaLnBrk="1" hangingPunct="1"/>
            <a:r>
              <a:rPr lang="en-US" sz="2400" dirty="0" smtClean="0"/>
              <a:t>when </a:t>
            </a:r>
            <a:r>
              <a:rPr lang="en-US" sz="2400" u="sng" dirty="0" smtClean="0"/>
              <a:t>sufficient print and electronic media are available</a:t>
            </a:r>
            <a:r>
              <a:rPr lang="en-US" sz="2400" dirty="0" smtClean="0"/>
              <a:t> to carry the marketing message</a:t>
            </a:r>
          </a:p>
          <a:p>
            <a:pPr eaLnBrk="1" hangingPunct="1">
              <a:buNone/>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Unilever and Dove</a:t>
            </a:r>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400" dirty="0" smtClean="0"/>
              <a:t>The case describes how Unilever reconfigured its marketing mix for its Dove brand.  Historically, Unilever had customized its products and marketing campaigns for each market, a strategy that not only resulted in duplication of effort, but also in organizational complexity.  </a:t>
            </a:r>
          </a:p>
          <a:p>
            <a:pPr>
              <a:buNone/>
            </a:pPr>
            <a:endParaRPr lang="en-US" sz="2400" dirty="0" smtClean="0"/>
          </a:p>
          <a:p>
            <a:pPr>
              <a:buNone/>
            </a:pPr>
            <a:r>
              <a:rPr lang="en-US" sz="2400" dirty="0" smtClean="0"/>
              <a:t>In 2003, Unilever shifted its strategy to develop a more globally standardized approach for Dove (“Real Beauty” Campaign).  The company now uses a basic message for the brand, and allows some customization at the local level. </a:t>
            </a:r>
            <a:endParaRPr lang="en-CA" sz="2400" dirty="0"/>
          </a:p>
        </p:txBody>
      </p:sp>
      <p:sp>
        <p:nvSpPr>
          <p:cNvPr id="6" name="Footer Placeholder 5"/>
          <p:cNvSpPr>
            <a:spLocks noGrp="1"/>
          </p:cNvSpPr>
          <p:nvPr>
            <p:ph type="ftr" sz="quarter" idx="11"/>
          </p:nvPr>
        </p:nvSpPr>
        <p:spPr/>
        <p:txBody>
          <a:bodyPr/>
          <a:lstStyle/>
          <a:p>
            <a:pPr>
              <a:defRPr/>
            </a:pPr>
            <a:r>
              <a:rPr lang="en-US" smtClean="0"/>
              <a:t>BUSI 2701D </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Unilever and Dove</a:t>
            </a:r>
          </a:p>
        </p:txBody>
      </p:sp>
      <p:sp>
        <p:nvSpPr>
          <p:cNvPr id="40963" name="Rectangle 3"/>
          <p:cNvSpPr>
            <a:spLocks noGrp="1" noChangeArrowheads="1"/>
          </p:cNvSpPr>
          <p:nvPr>
            <p:ph type="body" idx="1"/>
          </p:nvPr>
        </p:nvSpPr>
        <p:spPr>
          <a:xfrm>
            <a:off x="395288" y="1412875"/>
            <a:ext cx="8302625" cy="4535488"/>
          </a:xfrm>
        </p:spPr>
        <p:txBody>
          <a:bodyPr/>
          <a:lstStyle/>
          <a:p>
            <a:pPr marL="457200" indent="-457200">
              <a:buNone/>
            </a:pPr>
            <a:r>
              <a:rPr lang="en-US" sz="2400" dirty="0" smtClean="0"/>
              <a:t>1.  </a:t>
            </a:r>
            <a:r>
              <a:rPr lang="en-US" sz="2200" dirty="0" smtClean="0"/>
              <a:t>What are the benefits of this standardized approach?  What are the drawbacks?</a:t>
            </a:r>
          </a:p>
          <a:p>
            <a:pPr marL="457200" indent="-457200">
              <a:buAutoNum type="arabicPeriod"/>
            </a:pPr>
            <a:endParaRPr lang="en-US" sz="2200" dirty="0" smtClean="0"/>
          </a:p>
          <a:p>
            <a:pPr marL="457200" indent="-457200">
              <a:buNone/>
            </a:pPr>
            <a:r>
              <a:rPr lang="en-CA" sz="2200" dirty="0" smtClean="0"/>
              <a:t>2. </a:t>
            </a:r>
            <a:r>
              <a:rPr lang="en-US" sz="2200" dirty="0" smtClean="0"/>
              <a:t>Why do you think Unilever chose to move away from its local customization strategy, and tried to position Dove as a global brand?  What emerging conditions in the global market place made this strategy feasible?</a:t>
            </a:r>
            <a:endParaRPr lang="en-CA" sz="2200" dirty="0" smtClean="0"/>
          </a:p>
          <a:p>
            <a:pPr marL="457200" indent="-457200">
              <a:buNone/>
            </a:pPr>
            <a:endParaRPr lang="en-CA" sz="2200" dirty="0" smtClean="0"/>
          </a:p>
          <a:p>
            <a:pPr marL="457200" indent="-457200">
              <a:buNone/>
            </a:pPr>
            <a:r>
              <a:rPr lang="en-CA" sz="2200" dirty="0" smtClean="0"/>
              <a:t>3. </a:t>
            </a:r>
            <a:r>
              <a:rPr lang="en-US" sz="2200" dirty="0" smtClean="0"/>
              <a:t>Despite being globally branded, Unilever still tweaked the Dove campaign from nation to nation.  Why did it do this?  What does this tell you about national differences in consumer behavior?</a:t>
            </a:r>
            <a:endParaRPr lang="en-CA" sz="2200" dirty="0" smtClean="0"/>
          </a:p>
          <a:p>
            <a:pPr marL="457200" indent="-457200">
              <a:buNone/>
            </a:pPr>
            <a:endParaRPr lang="en-CA" sz="2400" dirty="0" smtClean="0"/>
          </a:p>
          <a:p>
            <a:pPr>
              <a:buNone/>
            </a:pPr>
            <a:endParaRPr lang="en-CA" sz="2400" dirty="0"/>
          </a:p>
        </p:txBody>
      </p:sp>
      <p:sp>
        <p:nvSpPr>
          <p:cNvPr id="6" name="Footer Placeholder 5"/>
          <p:cNvSpPr>
            <a:spLocks noGrp="1"/>
          </p:cNvSpPr>
          <p:nvPr>
            <p:ph type="ftr" sz="quarter" idx="11"/>
          </p:nvPr>
        </p:nvSpPr>
        <p:spPr/>
        <p:txBody>
          <a:bodyPr/>
          <a:lstStyle/>
          <a:p>
            <a:pPr>
              <a:defRPr/>
            </a:pPr>
            <a:r>
              <a:rPr lang="en-US" smtClean="0"/>
              <a:t>BUSI 2701D </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Should A Firm Use Standardized Advertising?</a:t>
            </a:r>
          </a:p>
        </p:txBody>
      </p:sp>
      <p:sp>
        <p:nvSpPr>
          <p:cNvPr id="20485" name="Rectangle 3"/>
          <p:cNvSpPr>
            <a:spLocks noGrp="1" noChangeArrowheads="1"/>
          </p:cNvSpPr>
          <p:nvPr>
            <p:ph type="body" idx="1"/>
          </p:nvPr>
        </p:nvSpPr>
        <p:spPr/>
        <p:txBody>
          <a:bodyPr/>
          <a:lstStyle/>
          <a:p>
            <a:pPr eaLnBrk="1" hangingPunct="1">
              <a:lnSpc>
                <a:spcPct val="80000"/>
              </a:lnSpc>
            </a:pPr>
            <a:r>
              <a:rPr lang="en-US" sz="2400" dirty="0" smtClean="0"/>
              <a:t>Standardized advertising makes sense when</a:t>
            </a:r>
          </a:p>
          <a:p>
            <a:pPr lvl="1" eaLnBrk="1" hangingPunct="1">
              <a:lnSpc>
                <a:spcPct val="80000"/>
              </a:lnSpc>
            </a:pPr>
            <a:endParaRPr lang="en-US" sz="2000" dirty="0" smtClean="0"/>
          </a:p>
          <a:p>
            <a:pPr lvl="1" eaLnBrk="1" hangingPunct="1">
              <a:lnSpc>
                <a:spcPct val="80000"/>
              </a:lnSpc>
            </a:pPr>
            <a:r>
              <a:rPr lang="en-US" sz="2200" dirty="0" smtClean="0"/>
              <a:t>it has </a:t>
            </a:r>
            <a:r>
              <a:rPr lang="en-US" sz="2200" u="sng" dirty="0" smtClean="0"/>
              <a:t>significant economic advantages</a:t>
            </a:r>
          </a:p>
          <a:p>
            <a:pPr lvl="1" eaLnBrk="1" hangingPunct="1">
              <a:lnSpc>
                <a:spcPct val="80000"/>
              </a:lnSpc>
            </a:pPr>
            <a:endParaRPr lang="en-US" sz="2200" dirty="0" smtClean="0"/>
          </a:p>
          <a:p>
            <a:pPr lvl="1" eaLnBrk="1" hangingPunct="1">
              <a:lnSpc>
                <a:spcPct val="80000"/>
              </a:lnSpc>
            </a:pPr>
            <a:r>
              <a:rPr lang="en-US" sz="2200" u="sng" dirty="0" smtClean="0"/>
              <a:t>creative talent is scarce</a:t>
            </a:r>
            <a:r>
              <a:rPr lang="en-US" sz="2200" dirty="0" smtClean="0"/>
              <a:t> and one large effort to develop a campaign will be more successful than numerous smaller efforts</a:t>
            </a:r>
          </a:p>
          <a:p>
            <a:pPr lvl="1" eaLnBrk="1" hangingPunct="1">
              <a:lnSpc>
                <a:spcPct val="80000"/>
              </a:lnSpc>
            </a:pPr>
            <a:endParaRPr lang="en-US" sz="2200" dirty="0" smtClean="0"/>
          </a:p>
          <a:p>
            <a:pPr lvl="1" eaLnBrk="1" hangingPunct="1">
              <a:lnSpc>
                <a:spcPct val="80000"/>
              </a:lnSpc>
            </a:pPr>
            <a:r>
              <a:rPr lang="en-US" sz="2200" u="sng" dirty="0" smtClean="0"/>
              <a:t>brand names are global</a:t>
            </a:r>
          </a:p>
          <a:p>
            <a:pPr eaLnBrk="1" hangingPunct="1">
              <a:lnSpc>
                <a:spcPct val="80000"/>
              </a:lnSpc>
            </a:pPr>
            <a:endParaRPr lang="en-US" sz="2400" dirty="0" smtClean="0"/>
          </a:p>
          <a:p>
            <a:pPr eaLnBrk="1" hangingPunct="1">
              <a:lnSpc>
                <a:spcPct val="80000"/>
              </a:lnSpc>
              <a:buFont typeface="Wingdings" pitchFamily="2" charset="2"/>
              <a:buNone/>
            </a:pPr>
            <a:r>
              <a:rPr lang="en-US" sz="2400" dirty="0" smtClean="0"/>
              <a:t> </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Should A Firm Use Standardized Advertising?</a:t>
            </a:r>
          </a:p>
        </p:txBody>
      </p:sp>
      <p:sp>
        <p:nvSpPr>
          <p:cNvPr id="20485" name="Rectangle 3"/>
          <p:cNvSpPr>
            <a:spLocks noGrp="1" noChangeArrowheads="1"/>
          </p:cNvSpPr>
          <p:nvPr>
            <p:ph type="body" idx="1"/>
          </p:nvPr>
        </p:nvSpPr>
        <p:spPr/>
        <p:txBody>
          <a:bodyPr/>
          <a:lstStyle/>
          <a:p>
            <a:pPr eaLnBrk="1" hangingPunct="1">
              <a:lnSpc>
                <a:spcPct val="80000"/>
              </a:lnSpc>
            </a:pPr>
            <a:endParaRPr lang="en-US" sz="2000" dirty="0" smtClean="0"/>
          </a:p>
          <a:p>
            <a:pPr eaLnBrk="1" hangingPunct="1">
              <a:lnSpc>
                <a:spcPct val="80000"/>
              </a:lnSpc>
            </a:pPr>
            <a:r>
              <a:rPr lang="en-US" sz="2400" dirty="0" smtClean="0"/>
              <a:t>Standardized advertising </a:t>
            </a:r>
            <a:r>
              <a:rPr lang="en-US" sz="2400" u="sng" dirty="0" smtClean="0"/>
              <a:t>does not make sense when</a:t>
            </a:r>
          </a:p>
          <a:p>
            <a:pPr lvl="1" eaLnBrk="1" hangingPunct="1">
              <a:lnSpc>
                <a:spcPct val="80000"/>
              </a:lnSpc>
            </a:pPr>
            <a:endParaRPr lang="en-US" sz="2000" dirty="0" smtClean="0"/>
          </a:p>
          <a:p>
            <a:pPr lvl="1" eaLnBrk="1" hangingPunct="1">
              <a:lnSpc>
                <a:spcPct val="80000"/>
              </a:lnSpc>
            </a:pPr>
            <a:r>
              <a:rPr lang="en-US" sz="2000" u="sng" dirty="0" smtClean="0"/>
              <a:t>cultural differences among nations are significant</a:t>
            </a:r>
          </a:p>
          <a:p>
            <a:pPr lvl="1" eaLnBrk="1" hangingPunct="1">
              <a:lnSpc>
                <a:spcPct val="80000"/>
              </a:lnSpc>
            </a:pPr>
            <a:endParaRPr lang="en-US" sz="2000" dirty="0" smtClean="0"/>
          </a:p>
          <a:p>
            <a:pPr lvl="1" eaLnBrk="1" hangingPunct="1">
              <a:lnSpc>
                <a:spcPct val="80000"/>
              </a:lnSpc>
            </a:pPr>
            <a:r>
              <a:rPr lang="en-US" sz="2000" u="sng" dirty="0" smtClean="0"/>
              <a:t>advertising regulations limit standardized advertising</a:t>
            </a:r>
          </a:p>
          <a:p>
            <a:pPr eaLnBrk="1" hangingPunct="1">
              <a:lnSpc>
                <a:spcPct val="80000"/>
              </a:lnSpc>
            </a:pPr>
            <a:endParaRPr lang="en-US" sz="2400" dirty="0" smtClean="0"/>
          </a:p>
          <a:p>
            <a:pPr eaLnBrk="1" hangingPunct="1">
              <a:lnSpc>
                <a:spcPct val="80000"/>
              </a:lnSpc>
            </a:pPr>
            <a:r>
              <a:rPr lang="en-US" sz="2400" dirty="0" smtClean="0"/>
              <a:t>Some firms </a:t>
            </a:r>
            <a:r>
              <a:rPr lang="en-US" sz="2400" u="sng" dirty="0" smtClean="0"/>
              <a:t>standardize parts of a campaign</a:t>
            </a:r>
            <a:r>
              <a:rPr lang="en-US" sz="2400" dirty="0" smtClean="0"/>
              <a:t> to capture the benefits of global standardization, </a:t>
            </a:r>
            <a:r>
              <a:rPr lang="en-US" sz="2400" u="sng" dirty="0" smtClean="0"/>
              <a:t>but customize others</a:t>
            </a:r>
            <a:r>
              <a:rPr lang="en-US" sz="2400" dirty="0" smtClean="0"/>
              <a:t> to respond to local cultural and legal environments</a:t>
            </a:r>
          </a:p>
          <a:p>
            <a:pPr eaLnBrk="1" hangingPunct="1">
              <a:lnSpc>
                <a:spcPct val="80000"/>
              </a:lnSpc>
            </a:pPr>
            <a:endParaRPr lang="en-US" sz="2400" dirty="0" smtClean="0"/>
          </a:p>
          <a:p>
            <a:pPr eaLnBrk="1" hangingPunct="1">
              <a:lnSpc>
                <a:spcPct val="80000"/>
              </a:lnSpc>
              <a:buFont typeface="Wingdings" pitchFamily="2" charset="2"/>
              <a:buNone/>
            </a:pPr>
            <a:r>
              <a:rPr lang="en-US" sz="2400" dirty="0" smtClean="0"/>
              <a:t> </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1508" name="Rectangle 2"/>
          <p:cNvSpPr>
            <a:spLocks noGrp="1" noChangeArrowheads="1"/>
          </p:cNvSpPr>
          <p:nvPr>
            <p:ph type="title"/>
          </p:nvPr>
        </p:nvSpPr>
        <p:spPr/>
        <p:txBody>
          <a:bodyPr/>
          <a:lstStyle/>
          <a:p>
            <a:pPr eaLnBrk="1" hangingPunct="1"/>
            <a:r>
              <a:rPr lang="en-US" b="1" dirty="0" smtClean="0">
                <a:latin typeface="Cambria" pitchFamily="18" charset="0"/>
              </a:rPr>
              <a:t>What </a:t>
            </a:r>
            <a:r>
              <a:rPr lang="en-US" b="1" u="sng" dirty="0" smtClean="0">
                <a:latin typeface="Cambria" pitchFamily="18" charset="0"/>
              </a:rPr>
              <a:t>Pricing</a:t>
            </a:r>
            <a:r>
              <a:rPr lang="en-US" b="1" dirty="0" smtClean="0">
                <a:latin typeface="Cambria" pitchFamily="18" charset="0"/>
              </a:rPr>
              <a:t> Strategy </a:t>
            </a:r>
            <a:br>
              <a:rPr lang="en-US" b="1" dirty="0" smtClean="0">
                <a:latin typeface="Cambria" pitchFamily="18" charset="0"/>
              </a:rPr>
            </a:br>
            <a:r>
              <a:rPr lang="en-US" b="1" dirty="0" smtClean="0">
                <a:latin typeface="Cambria" pitchFamily="18" charset="0"/>
              </a:rPr>
              <a:t>Should Firms Use?</a:t>
            </a:r>
          </a:p>
        </p:txBody>
      </p:sp>
      <p:sp>
        <p:nvSpPr>
          <p:cNvPr id="21509" name="Rectangle 3"/>
          <p:cNvSpPr>
            <a:spLocks noGrp="1" noChangeArrowheads="1"/>
          </p:cNvSpPr>
          <p:nvPr>
            <p:ph type="body" idx="1"/>
          </p:nvPr>
        </p:nvSpPr>
        <p:spPr/>
        <p:txBody>
          <a:bodyPr/>
          <a:lstStyle/>
          <a:p>
            <a:pPr marL="609600" indent="-609600" eaLnBrk="1" hangingPunct="1">
              <a:buNone/>
            </a:pPr>
            <a:r>
              <a:rPr lang="en-US" dirty="0" smtClean="0"/>
              <a:t>Firms need to consider</a:t>
            </a:r>
          </a:p>
          <a:p>
            <a:pPr marL="609600" indent="-609600" eaLnBrk="1" hangingPunct="1">
              <a:buFont typeface="Wingdings" pitchFamily="2" charset="2"/>
              <a:buAutoNum type="arabicPeriod"/>
            </a:pPr>
            <a:endParaRPr lang="en-US" dirty="0" smtClean="0"/>
          </a:p>
          <a:p>
            <a:pPr marL="609600" indent="-609600" eaLnBrk="1" hangingPunct="1">
              <a:buFont typeface="Wingdings" pitchFamily="2" charset="2"/>
              <a:buAutoNum type="arabicPeriod"/>
            </a:pPr>
            <a:r>
              <a:rPr lang="en-US" dirty="0" smtClean="0"/>
              <a:t>Price discrimination </a:t>
            </a:r>
          </a:p>
          <a:p>
            <a:pPr marL="609600" indent="-609600" eaLnBrk="1" hangingPunct="1">
              <a:buFont typeface="Wingdings" pitchFamily="2" charset="2"/>
              <a:buAutoNum type="arabicPeriod"/>
            </a:pPr>
            <a:endParaRPr lang="en-US" dirty="0" smtClean="0"/>
          </a:p>
          <a:p>
            <a:pPr marL="609600" indent="-609600" eaLnBrk="1" hangingPunct="1">
              <a:buFont typeface="Wingdings" pitchFamily="2" charset="2"/>
              <a:buAutoNum type="arabicPeriod"/>
            </a:pPr>
            <a:r>
              <a:rPr lang="en-US" dirty="0" smtClean="0"/>
              <a:t>Strategic pricing</a:t>
            </a:r>
          </a:p>
          <a:p>
            <a:pPr marL="609600" indent="-609600" eaLnBrk="1" hangingPunct="1">
              <a:buFont typeface="Wingdings" pitchFamily="2" charset="2"/>
              <a:buAutoNum type="arabicPeriod" startAt="2"/>
            </a:pPr>
            <a:endParaRPr lang="en-US" dirty="0" smtClean="0"/>
          </a:p>
          <a:p>
            <a:pPr marL="609600" indent="-609600" eaLnBrk="1" hangingPunct="1">
              <a:buFont typeface="Wingdings" pitchFamily="2" charset="2"/>
              <a:buAutoNum type="arabicPeriod" startAt="2"/>
            </a:pPr>
            <a:r>
              <a:rPr lang="en-US" dirty="0" smtClean="0"/>
              <a:t>Regulations that affect pricing decisions </a:t>
            </a:r>
          </a:p>
          <a:p>
            <a:pPr marL="609600" indent="-609600"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2532" name="Rectangle 2"/>
          <p:cNvSpPr>
            <a:spLocks noGrp="1" noChangeArrowheads="1"/>
          </p:cNvSpPr>
          <p:nvPr>
            <p:ph type="title"/>
          </p:nvPr>
        </p:nvSpPr>
        <p:spPr/>
        <p:txBody>
          <a:bodyPr/>
          <a:lstStyle/>
          <a:p>
            <a:pPr eaLnBrk="1" hangingPunct="1"/>
            <a:r>
              <a:rPr lang="en-US" b="1" dirty="0" smtClean="0">
                <a:latin typeface="Cambria" pitchFamily="18" charset="0"/>
              </a:rPr>
              <a:t>What Is </a:t>
            </a:r>
            <a:r>
              <a:rPr lang="en-US" b="1" u="sng" dirty="0" smtClean="0">
                <a:latin typeface="Cambria" pitchFamily="18" charset="0"/>
              </a:rPr>
              <a:t>Price</a:t>
            </a:r>
            <a:r>
              <a:rPr lang="en-US" b="1" dirty="0" smtClean="0">
                <a:latin typeface="Cambria" pitchFamily="18" charset="0"/>
              </a:rPr>
              <a:t> Discrimination?</a:t>
            </a:r>
          </a:p>
        </p:txBody>
      </p:sp>
      <p:sp>
        <p:nvSpPr>
          <p:cNvPr id="22533"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Price discrimination</a:t>
            </a:r>
            <a:r>
              <a:rPr lang="en-US" sz="2400" dirty="0" smtClean="0"/>
              <a:t> - occurs when firms charge consumers in different countries different prices for the same product </a:t>
            </a:r>
          </a:p>
          <a:p>
            <a:pPr marL="609600" indent="-609600" eaLnBrk="1" hangingPunct="1">
              <a:lnSpc>
                <a:spcPct val="90000"/>
              </a:lnSpc>
            </a:pPr>
            <a:endParaRPr lang="en-US" sz="2400" dirty="0" smtClean="0"/>
          </a:p>
          <a:p>
            <a:pPr marL="609600" indent="-6096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2532" name="Rectangle 2"/>
          <p:cNvSpPr>
            <a:spLocks noGrp="1" noChangeArrowheads="1"/>
          </p:cNvSpPr>
          <p:nvPr>
            <p:ph type="title"/>
          </p:nvPr>
        </p:nvSpPr>
        <p:spPr/>
        <p:txBody>
          <a:bodyPr/>
          <a:lstStyle/>
          <a:p>
            <a:pPr eaLnBrk="1" hangingPunct="1"/>
            <a:r>
              <a:rPr lang="en-US" b="1" dirty="0" smtClean="0">
                <a:latin typeface="Cambria" pitchFamily="18" charset="0"/>
              </a:rPr>
              <a:t>What Is </a:t>
            </a:r>
            <a:r>
              <a:rPr lang="en-US" b="1" u="sng" dirty="0" smtClean="0">
                <a:latin typeface="Cambria" pitchFamily="18" charset="0"/>
              </a:rPr>
              <a:t>Price</a:t>
            </a:r>
            <a:r>
              <a:rPr lang="en-US" b="1" dirty="0" smtClean="0">
                <a:latin typeface="Cambria" pitchFamily="18" charset="0"/>
              </a:rPr>
              <a:t> Discrimination?</a:t>
            </a:r>
          </a:p>
        </p:txBody>
      </p:sp>
      <p:sp>
        <p:nvSpPr>
          <p:cNvPr id="22533" name="Rectangle 3"/>
          <p:cNvSpPr>
            <a:spLocks noGrp="1" noChangeArrowheads="1"/>
          </p:cNvSpPr>
          <p:nvPr>
            <p:ph type="body" idx="1"/>
          </p:nvPr>
        </p:nvSpPr>
        <p:spPr>
          <a:xfrm>
            <a:off x="467544" y="1124744"/>
            <a:ext cx="8229600" cy="4530725"/>
          </a:xfrm>
        </p:spPr>
        <p:txBody>
          <a:bodyPr/>
          <a:lstStyle/>
          <a:p>
            <a:pPr marL="609600" indent="-609600" eaLnBrk="1" hangingPunct="1">
              <a:lnSpc>
                <a:spcPct val="90000"/>
              </a:lnSpc>
              <a:buNone/>
            </a:pPr>
            <a:r>
              <a:rPr lang="en-US" sz="2400" dirty="0" smtClean="0"/>
              <a:t>For price discrimination to work</a:t>
            </a:r>
          </a:p>
          <a:p>
            <a:pPr marL="590550" indent="-533400" eaLnBrk="1" hangingPunct="1">
              <a:lnSpc>
                <a:spcPct val="90000"/>
              </a:lnSpc>
            </a:pPr>
            <a:r>
              <a:rPr lang="en-US" sz="2200" dirty="0" smtClean="0"/>
              <a:t>Must be able to keep national markets separate</a:t>
            </a:r>
          </a:p>
          <a:p>
            <a:pPr marL="590550" indent="-533400" eaLnBrk="1" hangingPunct="1">
              <a:lnSpc>
                <a:spcPct val="90000"/>
              </a:lnSpc>
            </a:pPr>
            <a:endParaRPr lang="en-US" sz="2200" dirty="0" smtClean="0"/>
          </a:p>
          <a:p>
            <a:pPr marL="590550" indent="-533400" eaLnBrk="1" hangingPunct="1">
              <a:lnSpc>
                <a:spcPct val="90000"/>
              </a:lnSpc>
            </a:pPr>
            <a:r>
              <a:rPr lang="en-US" sz="2200" dirty="0" smtClean="0"/>
              <a:t>Countries must have different </a:t>
            </a:r>
            <a:r>
              <a:rPr lang="en-US" sz="2200" b="1" dirty="0" smtClean="0"/>
              <a:t>price </a:t>
            </a:r>
            <a:r>
              <a:rPr lang="en-US" sz="2200" b="1" dirty="0" err="1" smtClean="0"/>
              <a:t>elasticities</a:t>
            </a:r>
            <a:r>
              <a:rPr lang="en-US" sz="2200" b="1" dirty="0" smtClean="0"/>
              <a:t> of demand</a:t>
            </a:r>
            <a:r>
              <a:rPr lang="en-US" sz="2200" dirty="0" smtClean="0"/>
              <a:t> - measure of the responsiveness of demand for a product to changes in price</a:t>
            </a:r>
          </a:p>
          <a:p>
            <a:pPr marL="971550" lvl="1" indent="-457200" eaLnBrk="1" hangingPunct="1">
              <a:lnSpc>
                <a:spcPct val="90000"/>
              </a:lnSpc>
            </a:pPr>
            <a:endParaRPr lang="en-US" sz="2000" dirty="0" smtClean="0"/>
          </a:p>
          <a:p>
            <a:pPr marL="971550" lvl="1" indent="-457200" eaLnBrk="1" hangingPunct="1">
              <a:lnSpc>
                <a:spcPct val="90000"/>
              </a:lnSpc>
            </a:pPr>
            <a:r>
              <a:rPr lang="en-US" sz="2000" u="sng" dirty="0" smtClean="0"/>
              <a:t>demand is elastic when a small change in price produces a large change in demand</a:t>
            </a:r>
            <a:r>
              <a:rPr lang="en-US" sz="2000" dirty="0" smtClean="0"/>
              <a:t> </a:t>
            </a:r>
          </a:p>
          <a:p>
            <a:pPr marL="971550" lvl="1" indent="-457200" eaLnBrk="1" hangingPunct="1">
              <a:lnSpc>
                <a:spcPct val="90000"/>
              </a:lnSpc>
            </a:pPr>
            <a:r>
              <a:rPr lang="en-US" sz="2000" u="sng" dirty="0" smtClean="0"/>
              <a:t>demand is inelastic when a large change in price produces only a small change in demand</a:t>
            </a:r>
            <a:r>
              <a:rPr lang="en-US" sz="2000" dirty="0" smtClean="0"/>
              <a:t> </a:t>
            </a:r>
          </a:p>
          <a:p>
            <a:pPr marL="590550" indent="-533400" eaLnBrk="1" hangingPunct="1">
              <a:lnSpc>
                <a:spcPct val="90000"/>
              </a:lnSpc>
            </a:pPr>
            <a:endParaRPr lang="en-US" sz="2400" dirty="0" smtClean="0"/>
          </a:p>
          <a:p>
            <a:pPr marL="590550" indent="-533400" eaLnBrk="1" hangingPunct="1">
              <a:lnSpc>
                <a:spcPct val="90000"/>
              </a:lnSpc>
            </a:pPr>
            <a:r>
              <a:rPr lang="en-US" sz="2200" dirty="0" smtClean="0"/>
              <a:t>Typically, price </a:t>
            </a:r>
            <a:r>
              <a:rPr lang="en-US" sz="2200" u="sng" dirty="0" err="1" smtClean="0"/>
              <a:t>elasticities</a:t>
            </a:r>
            <a:r>
              <a:rPr lang="en-US" sz="2200" u="sng" dirty="0" smtClean="0"/>
              <a:t> are greater in countries with lower income levels</a:t>
            </a:r>
            <a:r>
              <a:rPr lang="en-US" sz="2200" dirty="0" smtClean="0"/>
              <a:t> and larger numbers of competitors</a:t>
            </a:r>
          </a:p>
          <a:p>
            <a:pPr marL="609600" indent="-609600" eaLnBrk="1" hangingPunct="1">
              <a:lnSpc>
                <a:spcPct val="90000"/>
              </a:lnSpc>
            </a:pPr>
            <a:endParaRPr lang="en-US" sz="2000" dirty="0" smtClean="0"/>
          </a:p>
          <a:p>
            <a:pPr marL="609600" indent="-609600" eaLnBrk="1" hangingPunct="1">
              <a:lnSpc>
                <a:spcPct val="9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smtClean="0"/>
              <a:t>BUSI 2701D </a:t>
            </a:r>
            <a:endParaRPr lang="en-US"/>
          </a:p>
        </p:txBody>
      </p:sp>
      <p:sp>
        <p:nvSpPr>
          <p:cNvPr id="23556" name="Rectangle 2"/>
          <p:cNvSpPr>
            <a:spLocks noGrp="1" noChangeArrowheads="1"/>
          </p:cNvSpPr>
          <p:nvPr>
            <p:ph type="title"/>
          </p:nvPr>
        </p:nvSpPr>
        <p:spPr/>
        <p:txBody>
          <a:bodyPr/>
          <a:lstStyle/>
          <a:p>
            <a:pPr eaLnBrk="1" hangingPunct="1"/>
            <a:r>
              <a:rPr lang="en-US" b="1" dirty="0" smtClean="0">
                <a:latin typeface="Cambria" pitchFamily="18" charset="0"/>
              </a:rPr>
              <a:t>What Is </a:t>
            </a:r>
            <a:r>
              <a:rPr lang="en-US" b="1" u="sng" dirty="0" smtClean="0">
                <a:latin typeface="Cambria" pitchFamily="18" charset="0"/>
              </a:rPr>
              <a:t>Price</a:t>
            </a:r>
            <a:r>
              <a:rPr lang="en-US" b="1" dirty="0" smtClean="0">
                <a:latin typeface="Cambria" pitchFamily="18" charset="0"/>
              </a:rPr>
              <a:t> Discrimination?</a:t>
            </a:r>
          </a:p>
        </p:txBody>
      </p:sp>
      <p:sp>
        <p:nvSpPr>
          <p:cNvPr id="23557" name="Rectangle 3"/>
          <p:cNvSpPr>
            <a:spLocks noGrp="1" noChangeArrowheads="1"/>
          </p:cNvSpPr>
          <p:nvPr>
            <p:ph type="body" idx="1"/>
          </p:nvPr>
        </p:nvSpPr>
        <p:spPr/>
        <p:txBody>
          <a:bodyPr/>
          <a:lstStyle/>
          <a:p>
            <a:pPr algn="ctr" eaLnBrk="1" hangingPunct="1">
              <a:buFont typeface="Wingdings" pitchFamily="2" charset="2"/>
              <a:buNone/>
            </a:pPr>
            <a:r>
              <a:rPr lang="en-US" sz="1600" dirty="0" smtClean="0"/>
              <a:t>Elastic and Inelastic Demand Curves</a:t>
            </a:r>
          </a:p>
          <a:p>
            <a:pPr algn="ctr" eaLnBrk="1" hangingPunct="1">
              <a:buFont typeface="Wingdings" pitchFamily="2" charset="2"/>
              <a:buNone/>
            </a:pPr>
            <a:endParaRPr lang="en-US" sz="1400" dirty="0" smtClean="0"/>
          </a:p>
        </p:txBody>
      </p:sp>
      <p:pic>
        <p:nvPicPr>
          <p:cNvPr id="23558" name="Picture 4"/>
          <p:cNvPicPr>
            <a:picLocks noChangeAspect="1" noChangeArrowheads="1"/>
          </p:cNvPicPr>
          <p:nvPr/>
        </p:nvPicPr>
        <p:blipFill>
          <a:blip r:embed="rId3" cstate="print"/>
          <a:srcRect/>
          <a:stretch>
            <a:fillRect/>
          </a:stretch>
        </p:blipFill>
        <p:spPr bwMode="auto">
          <a:xfrm>
            <a:off x="715963" y="2057400"/>
            <a:ext cx="7710487" cy="34036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4580" name="Rectangle 2"/>
          <p:cNvSpPr>
            <a:spLocks noGrp="1" noChangeArrowheads="1"/>
          </p:cNvSpPr>
          <p:nvPr>
            <p:ph type="title"/>
          </p:nvPr>
        </p:nvSpPr>
        <p:spPr>
          <a:xfrm>
            <a:off x="457200" y="304800"/>
            <a:ext cx="8229600" cy="1143000"/>
          </a:xfrm>
        </p:spPr>
        <p:txBody>
          <a:bodyPr/>
          <a:lstStyle/>
          <a:p>
            <a:pPr eaLnBrk="1" hangingPunct="1"/>
            <a:r>
              <a:rPr lang="en-US" b="1" dirty="0" smtClean="0"/>
              <a:t>What Is Strategic </a:t>
            </a:r>
            <a:r>
              <a:rPr lang="en-US" b="1" u="sng" dirty="0" smtClean="0"/>
              <a:t>Pricing</a:t>
            </a:r>
            <a:r>
              <a:rPr lang="en-US" b="1" dirty="0" smtClean="0"/>
              <a:t>?</a:t>
            </a:r>
          </a:p>
        </p:txBody>
      </p:sp>
      <p:sp>
        <p:nvSpPr>
          <p:cNvPr id="24581"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Strategic pricing</a:t>
            </a:r>
            <a:r>
              <a:rPr lang="en-US" sz="2400" dirty="0" smtClean="0"/>
              <a:t> has three aspects </a:t>
            </a:r>
          </a:p>
          <a:p>
            <a:pPr marL="609600" indent="-609600" eaLnBrk="1" hangingPunct="1">
              <a:lnSpc>
                <a:spcPct val="80000"/>
              </a:lnSpc>
              <a:buNone/>
            </a:pPr>
            <a:endParaRPr lang="en-US" sz="2400" b="1" dirty="0" smtClean="0"/>
          </a:p>
          <a:p>
            <a:pPr marL="609600" indent="-609600" eaLnBrk="1" hangingPunct="1">
              <a:lnSpc>
                <a:spcPct val="80000"/>
              </a:lnSpc>
              <a:buNone/>
            </a:pPr>
            <a:r>
              <a:rPr lang="en-US" sz="2400" b="1" dirty="0" smtClean="0"/>
              <a:t>1.  Predatory pricing</a:t>
            </a:r>
            <a:r>
              <a:rPr lang="en-US" sz="2400" dirty="0" smtClean="0"/>
              <a:t> - use profit gained in one market to support </a:t>
            </a:r>
            <a:r>
              <a:rPr lang="en-US" sz="2400" u="sng" dirty="0" smtClean="0"/>
              <a:t>aggressive pricing designed to drive competitors out in another market</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after competitors have left, the firm will raise prices</a:t>
            </a:r>
          </a:p>
          <a:p>
            <a:pPr marL="609600" indent="-609600" eaLnBrk="1" hangingPunct="1">
              <a:lnSpc>
                <a:spcPct val="80000"/>
              </a:lnSpc>
              <a:buNone/>
            </a:pPr>
            <a:endParaRPr lang="en-US" sz="2400" b="1" dirty="0" smtClean="0"/>
          </a:p>
          <a:p>
            <a:pPr marL="609600" indent="-609600" eaLnBrk="1" hangingPunct="1">
              <a:lnSpc>
                <a:spcPct val="80000"/>
              </a:lnSpc>
              <a:buNone/>
            </a:pPr>
            <a:r>
              <a:rPr lang="en-US" sz="2400" b="1" dirty="0" smtClean="0"/>
              <a:t>2.  Multi-point pricing</a:t>
            </a:r>
            <a:r>
              <a:rPr lang="en-US" sz="2400" dirty="0" smtClean="0"/>
              <a:t> - a firm’s </a:t>
            </a:r>
            <a:r>
              <a:rPr lang="en-US" sz="2400" u="sng" dirty="0" smtClean="0"/>
              <a:t>pricing strategy in one market may have an impact on a rival’s pricing strategy in another market</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managers should centrally monitor pricing decisions </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4580" name="Rectangle 2"/>
          <p:cNvSpPr>
            <a:spLocks noGrp="1" noChangeArrowheads="1"/>
          </p:cNvSpPr>
          <p:nvPr>
            <p:ph type="title"/>
          </p:nvPr>
        </p:nvSpPr>
        <p:spPr>
          <a:xfrm>
            <a:off x="457200" y="304800"/>
            <a:ext cx="8229600" cy="1143000"/>
          </a:xfrm>
        </p:spPr>
        <p:txBody>
          <a:bodyPr/>
          <a:lstStyle/>
          <a:p>
            <a:pPr eaLnBrk="1" hangingPunct="1"/>
            <a:r>
              <a:rPr lang="en-US" b="1" dirty="0" smtClean="0"/>
              <a:t>What Is Strategic </a:t>
            </a:r>
            <a:r>
              <a:rPr lang="en-US" b="1" u="sng" dirty="0" smtClean="0"/>
              <a:t>Pricing</a:t>
            </a:r>
            <a:r>
              <a:rPr lang="en-US" b="1" dirty="0" smtClean="0"/>
              <a:t>?</a:t>
            </a:r>
          </a:p>
        </p:txBody>
      </p:sp>
      <p:sp>
        <p:nvSpPr>
          <p:cNvPr id="24581"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Strategic pricing</a:t>
            </a:r>
            <a:r>
              <a:rPr lang="en-US" sz="2400" dirty="0" smtClean="0"/>
              <a:t> has three aspects </a:t>
            </a:r>
          </a:p>
          <a:p>
            <a:pPr marL="609600" indent="-609600" eaLnBrk="1" hangingPunct="1">
              <a:lnSpc>
                <a:spcPct val="80000"/>
              </a:lnSpc>
              <a:buNone/>
            </a:pPr>
            <a:endParaRPr lang="en-US" sz="2400" b="1" dirty="0" smtClean="0"/>
          </a:p>
          <a:p>
            <a:pPr marL="609600" indent="-609600" eaLnBrk="1" hangingPunct="1">
              <a:lnSpc>
                <a:spcPct val="80000"/>
              </a:lnSpc>
              <a:buNone/>
            </a:pPr>
            <a:r>
              <a:rPr lang="en-US" sz="2400" b="1" dirty="0" smtClean="0"/>
              <a:t>3.  Experience curve pricing</a:t>
            </a:r>
            <a:r>
              <a:rPr lang="en-US" sz="2400" dirty="0" smtClean="0"/>
              <a:t> - </a:t>
            </a:r>
            <a:r>
              <a:rPr lang="en-US" sz="2400" u="sng" dirty="0" smtClean="0"/>
              <a:t>price low worldwide in an attempt to build global sales</a:t>
            </a:r>
            <a:r>
              <a:rPr lang="en-US" sz="2400" dirty="0" smtClean="0"/>
              <a:t> volume as rapidly as possible, even if this means taking large losses initially</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firms that are further along the experience curve have a cost advantage relative to firms further up the curve</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5604" name="Rectangle 2"/>
          <p:cNvSpPr>
            <a:spLocks noGrp="1" noChangeArrowheads="1"/>
          </p:cNvSpPr>
          <p:nvPr>
            <p:ph type="title"/>
          </p:nvPr>
        </p:nvSpPr>
        <p:spPr/>
        <p:txBody>
          <a:bodyPr/>
          <a:lstStyle/>
          <a:p>
            <a:pPr eaLnBrk="1" hangingPunct="1"/>
            <a:r>
              <a:rPr lang="en-US" b="1" dirty="0" smtClean="0">
                <a:latin typeface="Cambria" pitchFamily="18" charset="0"/>
              </a:rPr>
              <a:t>How Do Regulations </a:t>
            </a:r>
            <a:br>
              <a:rPr lang="en-US" b="1" dirty="0" smtClean="0">
                <a:latin typeface="Cambria" pitchFamily="18" charset="0"/>
              </a:rPr>
            </a:br>
            <a:r>
              <a:rPr lang="en-US" b="1" dirty="0" smtClean="0">
                <a:latin typeface="Cambria" pitchFamily="18" charset="0"/>
              </a:rPr>
              <a:t>Influence </a:t>
            </a:r>
            <a:r>
              <a:rPr lang="en-US" b="1" u="sng" dirty="0" smtClean="0">
                <a:latin typeface="Cambria" pitchFamily="18" charset="0"/>
              </a:rPr>
              <a:t>Pricing</a:t>
            </a:r>
            <a:r>
              <a:rPr lang="en-US" b="1" dirty="0" smtClean="0">
                <a:latin typeface="Cambria" pitchFamily="18" charset="0"/>
              </a:rPr>
              <a:t>?</a:t>
            </a:r>
          </a:p>
        </p:txBody>
      </p:sp>
      <p:sp>
        <p:nvSpPr>
          <p:cNvPr id="25605" name="Rectangle 3"/>
          <p:cNvSpPr>
            <a:spLocks noGrp="1" noChangeArrowheads="1"/>
          </p:cNvSpPr>
          <p:nvPr>
            <p:ph type="body" idx="1"/>
          </p:nvPr>
        </p:nvSpPr>
        <p:spPr/>
        <p:txBody>
          <a:bodyPr/>
          <a:lstStyle/>
          <a:p>
            <a:pPr marL="609600" indent="-609600" eaLnBrk="1" hangingPunct="1">
              <a:lnSpc>
                <a:spcPct val="80000"/>
              </a:lnSpc>
              <a:buNone/>
            </a:pPr>
            <a:r>
              <a:rPr lang="en-US" sz="2400" dirty="0" smtClean="0"/>
              <a:t>A firm’s ability to set its own prices may be limited by</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Antidumping regulations</a:t>
            </a:r>
            <a:r>
              <a:rPr lang="en-US" sz="2400" dirty="0" smtClean="0"/>
              <a:t> – </a:t>
            </a:r>
          </a:p>
          <a:p>
            <a:pPr marL="990600" lvl="1" indent="-533400" eaLnBrk="1" hangingPunct="1">
              <a:lnSpc>
                <a:spcPct val="80000"/>
              </a:lnSpc>
            </a:pPr>
            <a:r>
              <a:rPr lang="en-US" sz="2000" b="1" dirty="0" smtClean="0"/>
              <a:t>dumping</a:t>
            </a:r>
            <a:r>
              <a:rPr lang="en-US" sz="2000" dirty="0" smtClean="0"/>
              <a:t> occurs whenever a </a:t>
            </a:r>
            <a:r>
              <a:rPr lang="en-US" sz="2000" u="sng" dirty="0" smtClean="0"/>
              <a:t>firm sells a product for a price that is less than the cost of producing it</a:t>
            </a:r>
          </a:p>
          <a:p>
            <a:pPr marL="1371600" lvl="2" indent="-457200" eaLnBrk="1" hangingPunct="1">
              <a:lnSpc>
                <a:spcPct val="80000"/>
              </a:lnSpc>
            </a:pPr>
            <a:r>
              <a:rPr lang="en-US" sz="1800" dirty="0" smtClean="0"/>
              <a:t>antidumping rules set a floor under export prices and limit  a firm’s ability to pursue strategic pricing</a:t>
            </a:r>
          </a:p>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Font typeface="Wingdings" pitchFamily="2" charset="2"/>
              <a:buAutoNum type="arabicPeriod"/>
            </a:pPr>
            <a:r>
              <a:rPr lang="en-US" sz="2400" b="1" dirty="0" smtClean="0"/>
              <a:t>Competition policy</a:t>
            </a:r>
            <a:r>
              <a:rPr lang="en-US" sz="2400" dirty="0" smtClean="0"/>
              <a:t> – </a:t>
            </a:r>
          </a:p>
          <a:p>
            <a:pPr marL="990600" lvl="1" indent="-533400" eaLnBrk="1" hangingPunct="1">
              <a:lnSpc>
                <a:spcPct val="80000"/>
              </a:lnSpc>
            </a:pPr>
            <a:r>
              <a:rPr lang="en-US" sz="2000" dirty="0" smtClean="0"/>
              <a:t>most industrialized nations have </a:t>
            </a:r>
            <a:r>
              <a:rPr lang="en-US" sz="2000" u="sng" dirty="0" smtClean="0"/>
              <a:t>regulations designed to promote competition and restrict monopoly</a:t>
            </a:r>
            <a:r>
              <a:rPr lang="en-US" sz="2000" dirty="0" smtClean="0"/>
              <a:t> practices</a:t>
            </a:r>
          </a:p>
          <a:p>
            <a:pPr marL="990600" lvl="1" indent="-533400" eaLnBrk="1" hangingPunct="1">
              <a:lnSpc>
                <a:spcPct val="80000"/>
              </a:lnSpc>
            </a:pPr>
            <a:r>
              <a:rPr lang="en-US" sz="2000" dirty="0" smtClean="0"/>
              <a:t>can limit the prices that a firm can charge </a:t>
            </a:r>
          </a:p>
          <a:p>
            <a:pPr marL="609600" indent="-609600" eaLnBrk="1" hangingPunct="1">
              <a:lnSpc>
                <a:spcPct val="80000"/>
              </a:lnSpc>
              <a:buFont typeface="Wingdings" pitchFamily="2" charset="2"/>
              <a:buAutoNum type="arabicPeriod"/>
            </a:pPr>
            <a:endParaRPr lang="en-US" sz="2400" dirty="0" smtClean="0"/>
          </a:p>
          <a:p>
            <a:pPr marL="609600" indent="-609600"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6628" name="Rectangle 2"/>
          <p:cNvSpPr>
            <a:spLocks noGrp="1" noChangeArrowheads="1"/>
          </p:cNvSpPr>
          <p:nvPr>
            <p:ph type="title"/>
          </p:nvPr>
        </p:nvSpPr>
        <p:spPr/>
        <p:txBody>
          <a:bodyPr/>
          <a:lstStyle/>
          <a:p>
            <a:pPr eaLnBrk="1" hangingPunct="1"/>
            <a:r>
              <a:rPr lang="en-US" b="1" smtClean="0">
                <a:latin typeface="Cambria" pitchFamily="18" charset="0"/>
              </a:rPr>
              <a:t>How Should Firms Configure The Marketing Mix?</a:t>
            </a:r>
          </a:p>
        </p:txBody>
      </p:sp>
      <p:sp>
        <p:nvSpPr>
          <p:cNvPr id="26629" name="Rectangle 3"/>
          <p:cNvSpPr>
            <a:spLocks noGrp="1" noChangeArrowheads="1"/>
          </p:cNvSpPr>
          <p:nvPr>
            <p:ph type="body" idx="1"/>
          </p:nvPr>
        </p:nvSpPr>
        <p:spPr/>
        <p:txBody>
          <a:bodyPr/>
          <a:lstStyle/>
          <a:p>
            <a:pPr eaLnBrk="1" hangingPunct="1"/>
            <a:r>
              <a:rPr lang="en-US" dirty="0" smtClean="0"/>
              <a:t>Standardization versus customization is not an all or nothing concept</a:t>
            </a:r>
          </a:p>
          <a:p>
            <a:pPr eaLnBrk="1" hangingPunct="1"/>
            <a:endParaRPr lang="en-US" dirty="0" smtClean="0"/>
          </a:p>
          <a:p>
            <a:pPr eaLnBrk="1" hangingPunct="1"/>
            <a:r>
              <a:rPr lang="en-US" dirty="0" smtClean="0"/>
              <a:t>Most firms standardize some things and customize others or standardize base and customize other attributes</a:t>
            </a:r>
          </a:p>
          <a:p>
            <a:pPr eaLnBrk="1" hangingPunct="1"/>
            <a:endParaRPr lang="en-US" dirty="0" smtClean="0"/>
          </a:p>
          <a:p>
            <a:pPr eaLnBrk="1" hangingPunct="1"/>
            <a:r>
              <a:rPr lang="en-US" dirty="0" smtClean="0"/>
              <a:t>Firms should consider the costs and benefits of standardizing and customizing each element of the marketing mix</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Buick in China</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536" y="1124744"/>
            <a:ext cx="8302625" cy="4535488"/>
          </a:xfrm>
        </p:spPr>
        <p:txBody>
          <a:bodyPr/>
          <a:lstStyle/>
          <a:p>
            <a:pPr>
              <a:buNone/>
            </a:pPr>
            <a:endParaRPr lang="en-US" sz="2400" dirty="0" smtClean="0"/>
          </a:p>
          <a:p>
            <a:pPr>
              <a:buNone/>
            </a:pPr>
            <a:endParaRPr lang="en-US" sz="2400" dirty="0" smtClean="0"/>
          </a:p>
          <a:p>
            <a:pPr>
              <a:buNone/>
            </a:pPr>
            <a:endParaRPr lang="en-US" sz="2400" dirty="0" smtClean="0"/>
          </a:p>
          <a:p>
            <a:pPr indent="0" algn="ctr">
              <a:buNone/>
            </a:pPr>
            <a:r>
              <a:rPr lang="en-US" sz="4800" dirty="0" smtClean="0"/>
              <a:t>V</a:t>
            </a:r>
            <a:r>
              <a:rPr lang="en-US" sz="4800" dirty="0" smtClean="0"/>
              <a:t>ideo</a:t>
            </a:r>
            <a:endParaRPr lang="en-US" sz="4800" dirty="0" smtClean="0"/>
          </a:p>
        </p:txBody>
      </p:sp>
      <p:sp>
        <p:nvSpPr>
          <p:cNvPr id="6" name="Footer Placeholder 5"/>
          <p:cNvSpPr>
            <a:spLocks noGrp="1"/>
          </p:cNvSpPr>
          <p:nvPr>
            <p:ph type="ftr" sz="quarter" idx="11"/>
          </p:nvPr>
        </p:nvSpPr>
        <p:spPr/>
        <p:txBody>
          <a:bodyPr/>
          <a:lstStyle/>
          <a:p>
            <a:pPr>
              <a:defRPr/>
            </a:pPr>
            <a:r>
              <a:rPr lang="en-US" smtClean="0"/>
              <a:t>BUSI 2701D </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Buick in China</a:t>
            </a:r>
            <a:r>
              <a:rPr lang="en-GB" sz="4400" b="1" dirty="0" smtClean="0"/>
              <a:t> </a:t>
            </a:r>
            <a:r>
              <a:rPr lang="en-US" sz="4400" b="1" dirty="0" smtClean="0"/>
              <a:t> </a:t>
            </a:r>
          </a:p>
        </p:txBody>
      </p:sp>
      <p:sp>
        <p:nvSpPr>
          <p:cNvPr id="40963" name="Rectangle 3"/>
          <p:cNvSpPr>
            <a:spLocks noGrp="1" noChangeArrowheads="1"/>
          </p:cNvSpPr>
          <p:nvPr>
            <p:ph type="body" idx="1"/>
          </p:nvPr>
        </p:nvSpPr>
        <p:spPr>
          <a:xfrm>
            <a:off x="395536" y="1124744"/>
            <a:ext cx="8302625" cy="4535488"/>
          </a:xfrm>
        </p:spPr>
        <p:txBody>
          <a:bodyPr/>
          <a:lstStyle/>
          <a:p>
            <a:pPr>
              <a:buNone/>
            </a:pPr>
            <a:r>
              <a:rPr lang="en-US" sz="2400" dirty="0" smtClean="0"/>
              <a:t>1. Buicks are the car of choice for many young people in China.  How was General Motors able to develop the perception that Buicks are cool and hip?</a:t>
            </a:r>
            <a:endParaRPr lang="en-CA" sz="2400" dirty="0" smtClean="0"/>
          </a:p>
          <a:p>
            <a:pPr>
              <a:buNone/>
            </a:pPr>
            <a:r>
              <a:rPr lang="en-US" sz="2400" dirty="0" smtClean="0"/>
              <a:t> </a:t>
            </a:r>
            <a:endParaRPr lang="en-CA" sz="2400" dirty="0" smtClean="0"/>
          </a:p>
          <a:p>
            <a:pPr>
              <a:buNone/>
            </a:pPr>
            <a:r>
              <a:rPr lang="en-US" sz="2400" dirty="0" smtClean="0"/>
              <a:t>2. How would you characterize General Motors’ marketing strategy for its Buick line in China?  Does General Motors follow a standardization strategy or an adaptation strategy?</a:t>
            </a:r>
            <a:endParaRPr lang="en-CA" sz="2400" dirty="0" smtClean="0"/>
          </a:p>
          <a:p>
            <a:pPr>
              <a:buNone/>
            </a:pPr>
            <a:r>
              <a:rPr lang="en-US" sz="2400" dirty="0" smtClean="0"/>
              <a:t> </a:t>
            </a:r>
            <a:endParaRPr lang="en-CA" sz="2400" dirty="0" smtClean="0"/>
          </a:p>
          <a:p>
            <a:pPr>
              <a:buNone/>
            </a:pPr>
            <a:r>
              <a:rPr lang="en-US" sz="2400" dirty="0" smtClean="0"/>
              <a:t>3. What are the four elements in the marketing mix?  How has General Motors altered the marketing mix in China? </a:t>
            </a:r>
            <a:endParaRPr lang="en-CA" sz="2400" dirty="0" smtClean="0"/>
          </a:p>
          <a:p>
            <a:pPr eaLnBrk="1" hangingPunct="1">
              <a:buNone/>
            </a:pPr>
            <a:endParaRPr lang="en-US" sz="2400" dirty="0" smtClean="0"/>
          </a:p>
        </p:txBody>
      </p:sp>
      <p:sp>
        <p:nvSpPr>
          <p:cNvPr id="6" name="Footer Placeholder 5"/>
          <p:cNvSpPr>
            <a:spLocks noGrp="1"/>
          </p:cNvSpPr>
          <p:nvPr>
            <p:ph type="ftr" sz="quarter" idx="11"/>
          </p:nvPr>
        </p:nvSpPr>
        <p:spPr/>
        <p:txBody>
          <a:bodyPr/>
          <a:lstStyle/>
          <a:p>
            <a:pPr>
              <a:defRPr/>
            </a:pPr>
            <a:r>
              <a:rPr lang="en-US" smtClean="0"/>
              <a:t>BUSI 2701D </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7652" name="Rectangle 2"/>
          <p:cNvSpPr>
            <a:spLocks noGrp="1" noChangeArrowheads="1"/>
          </p:cNvSpPr>
          <p:nvPr>
            <p:ph type="title"/>
          </p:nvPr>
        </p:nvSpPr>
        <p:spPr/>
        <p:txBody>
          <a:bodyPr/>
          <a:lstStyle/>
          <a:p>
            <a:pPr eaLnBrk="1" hangingPunct="1"/>
            <a:r>
              <a:rPr lang="en-US" b="1" dirty="0" smtClean="0">
                <a:latin typeface="Cambria" pitchFamily="18" charset="0"/>
              </a:rPr>
              <a:t>Why Is New Product </a:t>
            </a:r>
            <a:r>
              <a:rPr lang="en-US" b="1" dirty="0" smtClean="0">
                <a:latin typeface="Cambria" pitchFamily="18" charset="0"/>
              </a:rPr>
              <a:t>Development / R&amp;D </a:t>
            </a:r>
            <a:r>
              <a:rPr lang="en-US" b="1" dirty="0" smtClean="0">
                <a:latin typeface="Cambria" pitchFamily="18" charset="0"/>
              </a:rPr>
              <a:t>Important?</a:t>
            </a:r>
          </a:p>
        </p:txBody>
      </p:sp>
      <p:sp>
        <p:nvSpPr>
          <p:cNvPr id="27653" name="Rectangle 3"/>
          <p:cNvSpPr>
            <a:spLocks noGrp="1" noChangeArrowheads="1"/>
          </p:cNvSpPr>
          <p:nvPr>
            <p:ph type="body" idx="1"/>
          </p:nvPr>
        </p:nvSpPr>
        <p:spPr/>
        <p:txBody>
          <a:bodyPr/>
          <a:lstStyle/>
          <a:p>
            <a:pPr eaLnBrk="1" hangingPunct="1">
              <a:lnSpc>
                <a:spcPct val="80000"/>
              </a:lnSpc>
            </a:pPr>
            <a:r>
              <a:rPr lang="en-US" sz="2400" dirty="0" smtClean="0"/>
              <a:t>Firms today need to make </a:t>
            </a:r>
            <a:r>
              <a:rPr lang="en-US" sz="2400" u="sng" dirty="0" smtClean="0"/>
              <a:t>product innovation a priority</a:t>
            </a:r>
          </a:p>
          <a:p>
            <a:pPr lvl="1" eaLnBrk="1" hangingPunct="1">
              <a:lnSpc>
                <a:spcPct val="80000"/>
              </a:lnSpc>
            </a:pPr>
            <a:r>
              <a:rPr lang="en-US" sz="2000" dirty="0" smtClean="0"/>
              <a:t>competition is often as much about technological innovation as anything else</a:t>
            </a:r>
          </a:p>
          <a:p>
            <a:pPr eaLnBrk="1" hangingPunct="1">
              <a:lnSpc>
                <a:spcPct val="80000"/>
              </a:lnSpc>
            </a:pPr>
            <a:endParaRPr lang="en-US" sz="2400" dirty="0" smtClean="0"/>
          </a:p>
          <a:p>
            <a:pPr eaLnBrk="1" hangingPunct="1">
              <a:lnSpc>
                <a:spcPct val="80000"/>
              </a:lnSpc>
            </a:pPr>
            <a:r>
              <a:rPr lang="en-US" sz="2400" dirty="0" smtClean="0"/>
              <a:t>The </a:t>
            </a:r>
            <a:r>
              <a:rPr lang="en-US" sz="2400" u="sng" dirty="0" smtClean="0"/>
              <a:t>pace of technological change is faster</a:t>
            </a:r>
            <a:r>
              <a:rPr lang="en-US" sz="2400" dirty="0" smtClean="0"/>
              <a:t> than ever and </a:t>
            </a:r>
            <a:r>
              <a:rPr lang="en-US" sz="2400" u="sng" dirty="0" smtClean="0"/>
              <a:t>product life cycles are often very short</a:t>
            </a:r>
          </a:p>
          <a:p>
            <a:pPr eaLnBrk="1" hangingPunct="1">
              <a:lnSpc>
                <a:spcPct val="80000"/>
              </a:lnSpc>
            </a:pPr>
            <a:endParaRPr lang="en-US" sz="2400" dirty="0" smtClean="0"/>
          </a:p>
          <a:p>
            <a:pPr eaLnBrk="1" hangingPunct="1">
              <a:lnSpc>
                <a:spcPct val="80000"/>
              </a:lnSpc>
            </a:pPr>
            <a:r>
              <a:rPr lang="en-US" sz="2400" u="sng" dirty="0" smtClean="0"/>
              <a:t>New innovations can make existing products obsolete</a:t>
            </a:r>
            <a:r>
              <a:rPr lang="en-US" sz="2400" dirty="0" smtClean="0"/>
              <a:t>, but at the same time, open the door to a host of new opportunities </a:t>
            </a:r>
          </a:p>
          <a:p>
            <a:pPr eaLnBrk="1" hangingPunct="1">
              <a:lnSpc>
                <a:spcPct val="80000"/>
              </a:lnSpc>
            </a:pPr>
            <a:endParaRPr lang="en-US" sz="2400" dirty="0" smtClean="0"/>
          </a:p>
          <a:p>
            <a:pPr eaLnBrk="1" hangingPunct="1">
              <a:lnSpc>
                <a:spcPct val="80000"/>
              </a:lnSpc>
            </a:pPr>
            <a:r>
              <a:rPr lang="en-US" sz="2400" u="sng" dirty="0" smtClean="0"/>
              <a:t>Firms need close links between R&amp;D, marketing, and manufacturing to be successful</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Where Should </a:t>
            </a:r>
            <a:br>
              <a:rPr lang="en-US" b="1" smtClean="0">
                <a:latin typeface="Cambria" pitchFamily="18" charset="0"/>
              </a:rPr>
            </a:br>
            <a:r>
              <a:rPr lang="en-US" b="1" smtClean="0">
                <a:latin typeface="Cambria" pitchFamily="18" charset="0"/>
              </a:rPr>
              <a:t>R&amp;D Be Located?</a:t>
            </a:r>
          </a:p>
        </p:txBody>
      </p:sp>
      <p:sp>
        <p:nvSpPr>
          <p:cNvPr id="28677" name="Rectangle 3"/>
          <p:cNvSpPr>
            <a:spLocks noGrp="1" noChangeArrowheads="1"/>
          </p:cNvSpPr>
          <p:nvPr>
            <p:ph type="body" idx="1"/>
          </p:nvPr>
        </p:nvSpPr>
        <p:spPr/>
        <p:txBody>
          <a:bodyPr/>
          <a:lstStyle/>
          <a:p>
            <a:pPr eaLnBrk="1" hangingPunct="1"/>
            <a:r>
              <a:rPr lang="en-US" sz="2400" dirty="0" smtClean="0"/>
              <a:t>New product ideas come from the </a:t>
            </a:r>
            <a:r>
              <a:rPr lang="en-US" sz="2400" u="sng" dirty="0" smtClean="0"/>
              <a:t>interactions of scientific research, demand conditions, and competitive conditions</a:t>
            </a:r>
          </a:p>
          <a:p>
            <a:pPr eaLnBrk="1" hangingPunct="1"/>
            <a:endParaRPr lang="en-US" sz="2400" dirty="0" smtClean="0"/>
          </a:p>
          <a:p>
            <a:pPr eaLnBrk="1" hangingPunct="1"/>
            <a:r>
              <a:rPr lang="en-US" sz="2400" dirty="0" smtClean="0"/>
              <a:t>The rate of new product development is greater in countries where</a:t>
            </a:r>
          </a:p>
          <a:p>
            <a:pPr lvl="1" eaLnBrk="1" hangingPunct="1"/>
            <a:r>
              <a:rPr lang="en-US" sz="2200" dirty="0" smtClean="0"/>
              <a:t>more money is spent on basic and applied research and development</a:t>
            </a:r>
          </a:p>
          <a:p>
            <a:pPr lvl="1" eaLnBrk="1" hangingPunct="1"/>
            <a:r>
              <a:rPr lang="en-US" sz="2200" dirty="0" smtClean="0"/>
              <a:t>demand is strong</a:t>
            </a:r>
          </a:p>
          <a:p>
            <a:pPr lvl="1" eaLnBrk="1" hangingPunct="1"/>
            <a:r>
              <a:rPr lang="en-US" sz="2200" dirty="0" smtClean="0"/>
              <a:t>consumers are affluent</a:t>
            </a:r>
          </a:p>
          <a:p>
            <a:pPr lvl="1" eaLnBrk="1" hangingPunct="1"/>
            <a:r>
              <a:rPr lang="en-US" sz="2200" dirty="0" smtClean="0"/>
              <a:t>competition is intense</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29700" name="Rectangle 2"/>
          <p:cNvSpPr>
            <a:spLocks noGrp="1" noChangeArrowheads="1"/>
          </p:cNvSpPr>
          <p:nvPr>
            <p:ph type="title"/>
          </p:nvPr>
        </p:nvSpPr>
        <p:spPr/>
        <p:txBody>
          <a:bodyPr/>
          <a:lstStyle/>
          <a:p>
            <a:pPr eaLnBrk="1" hangingPunct="1"/>
            <a:r>
              <a:rPr lang="en-US" b="1" smtClean="0">
                <a:latin typeface="Cambria" pitchFamily="18" charset="0"/>
              </a:rPr>
              <a:t>How Can R&amp;D, Marketing, And Production Be Integrated?</a:t>
            </a:r>
          </a:p>
        </p:txBody>
      </p:sp>
      <p:sp>
        <p:nvSpPr>
          <p:cNvPr id="29701" name="Rectangle 3"/>
          <p:cNvSpPr>
            <a:spLocks noGrp="1" noChangeArrowheads="1"/>
          </p:cNvSpPr>
          <p:nvPr>
            <p:ph type="body" idx="1"/>
          </p:nvPr>
        </p:nvSpPr>
        <p:spPr/>
        <p:txBody>
          <a:bodyPr/>
          <a:lstStyle/>
          <a:p>
            <a:pPr eaLnBrk="1" hangingPunct="1"/>
            <a:r>
              <a:rPr lang="en-US" sz="2400" dirty="0" smtClean="0"/>
              <a:t>Since </a:t>
            </a:r>
            <a:r>
              <a:rPr lang="en-US" sz="2400" u="sng" dirty="0" smtClean="0"/>
              <a:t>new product development has a high failure rate</a:t>
            </a:r>
            <a:r>
              <a:rPr lang="en-US" sz="2400" dirty="0" smtClean="0"/>
              <a:t>, new product development efforts should involve </a:t>
            </a:r>
            <a:r>
              <a:rPr lang="en-US" sz="2400" u="sng" dirty="0" smtClean="0"/>
              <a:t>close coordination between R&amp;D, marketing, and production</a:t>
            </a:r>
          </a:p>
          <a:p>
            <a:pPr eaLnBrk="1" hangingPunct="1"/>
            <a:endParaRPr lang="en-US" sz="2400" dirty="0" smtClean="0"/>
          </a:p>
          <a:p>
            <a:pPr eaLnBrk="1" hangingPunct="1"/>
            <a:r>
              <a:rPr lang="en-US" sz="2400" dirty="0" smtClean="0"/>
              <a:t>Integration will ensure that</a:t>
            </a:r>
          </a:p>
          <a:p>
            <a:pPr lvl="1" eaLnBrk="1" hangingPunct="1"/>
            <a:r>
              <a:rPr lang="en-US" sz="2000" dirty="0" smtClean="0"/>
              <a:t>customer needs drive product development</a:t>
            </a:r>
          </a:p>
          <a:p>
            <a:pPr lvl="1" eaLnBrk="1" hangingPunct="1"/>
            <a:r>
              <a:rPr lang="en-US" sz="2000" dirty="0" smtClean="0"/>
              <a:t>new products are designed for ease of manufacture</a:t>
            </a:r>
          </a:p>
          <a:p>
            <a:pPr lvl="1" eaLnBrk="1" hangingPunct="1"/>
            <a:r>
              <a:rPr lang="en-US" sz="2000" dirty="0" smtClean="0"/>
              <a:t>development costs are kept in check</a:t>
            </a:r>
          </a:p>
          <a:p>
            <a:pPr lvl="1" eaLnBrk="1" hangingPunct="1"/>
            <a:r>
              <a:rPr lang="en-US" sz="2000" dirty="0" smtClean="0"/>
              <a:t>time to market is minimized</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30724" name="Rectangle 2"/>
          <p:cNvSpPr>
            <a:spLocks noGrp="1" noChangeArrowheads="1"/>
          </p:cNvSpPr>
          <p:nvPr>
            <p:ph type="title"/>
          </p:nvPr>
        </p:nvSpPr>
        <p:spPr/>
        <p:txBody>
          <a:bodyPr/>
          <a:lstStyle/>
          <a:p>
            <a:pPr eaLnBrk="1" hangingPunct="1"/>
            <a:r>
              <a:rPr lang="en-US" b="1" smtClean="0">
                <a:latin typeface="Cambria" pitchFamily="18" charset="0"/>
              </a:rPr>
              <a:t>Why Are Cross-Functional Teams Important?</a:t>
            </a:r>
          </a:p>
        </p:txBody>
      </p:sp>
      <p:sp>
        <p:nvSpPr>
          <p:cNvPr id="30725" name="Rectangle 3"/>
          <p:cNvSpPr>
            <a:spLocks noGrp="1" noChangeArrowheads="1"/>
          </p:cNvSpPr>
          <p:nvPr>
            <p:ph type="body" idx="1"/>
          </p:nvPr>
        </p:nvSpPr>
        <p:spPr/>
        <p:txBody>
          <a:bodyPr/>
          <a:lstStyle/>
          <a:p>
            <a:pPr eaLnBrk="1" hangingPunct="1"/>
            <a:r>
              <a:rPr lang="en-US" sz="2400" u="sng" dirty="0" smtClean="0"/>
              <a:t>Cross-functional integration</a:t>
            </a:r>
            <a:r>
              <a:rPr lang="en-US" sz="2400" dirty="0" smtClean="0"/>
              <a:t> is facilitated by cross-functional product development teams</a:t>
            </a:r>
          </a:p>
          <a:p>
            <a:pPr eaLnBrk="1" hangingPunct="1"/>
            <a:endParaRPr lang="en-US" sz="2400" dirty="0" smtClean="0"/>
          </a:p>
          <a:p>
            <a:pPr eaLnBrk="1" hangingPunct="1"/>
            <a:r>
              <a:rPr lang="en-US" sz="2400" dirty="0" smtClean="0"/>
              <a:t>Effective cross functional teams should</a:t>
            </a:r>
          </a:p>
          <a:p>
            <a:pPr lvl="1" eaLnBrk="1" hangingPunct="1"/>
            <a:r>
              <a:rPr lang="en-US" sz="2000" dirty="0" smtClean="0"/>
              <a:t>be led by an influential </a:t>
            </a:r>
            <a:r>
              <a:rPr lang="en-US" sz="2000" u="sng" dirty="0" smtClean="0"/>
              <a:t>project manager with status</a:t>
            </a:r>
            <a:r>
              <a:rPr lang="en-US" sz="2000" dirty="0" smtClean="0"/>
              <a:t> in the organization</a:t>
            </a:r>
          </a:p>
          <a:p>
            <a:pPr lvl="1" eaLnBrk="1" hangingPunct="1"/>
            <a:r>
              <a:rPr lang="en-US" sz="2000" dirty="0" smtClean="0"/>
              <a:t>include </a:t>
            </a:r>
            <a:r>
              <a:rPr lang="en-US" sz="2000" u="sng" dirty="0" smtClean="0"/>
              <a:t>members from all the critical functional areas</a:t>
            </a:r>
          </a:p>
          <a:p>
            <a:pPr lvl="1" eaLnBrk="1" hangingPunct="1"/>
            <a:r>
              <a:rPr lang="en-US" sz="2000" dirty="0" smtClean="0"/>
              <a:t>have members </a:t>
            </a:r>
            <a:r>
              <a:rPr lang="en-US" sz="2000" u="sng" dirty="0" smtClean="0"/>
              <a:t>located together</a:t>
            </a:r>
          </a:p>
          <a:p>
            <a:pPr lvl="1" eaLnBrk="1" hangingPunct="1"/>
            <a:r>
              <a:rPr lang="en-US" sz="2000" dirty="0" smtClean="0"/>
              <a:t>establish </a:t>
            </a:r>
            <a:r>
              <a:rPr lang="en-US" sz="2000" u="sng" dirty="0" smtClean="0"/>
              <a:t>clear goals</a:t>
            </a:r>
          </a:p>
          <a:p>
            <a:pPr lvl="1" eaLnBrk="1" hangingPunct="1"/>
            <a:r>
              <a:rPr lang="en-US" sz="2000" dirty="0" smtClean="0"/>
              <a:t>develop an </a:t>
            </a:r>
            <a:r>
              <a:rPr lang="en-US" sz="2000" u="sng" dirty="0" smtClean="0"/>
              <a:t>effective conflict resolution process</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smtClean="0"/>
              <a:t>BUSI 2701D </a:t>
            </a:r>
            <a:endParaRPr lang="en-US"/>
          </a:p>
        </p:txBody>
      </p:sp>
      <p:sp>
        <p:nvSpPr>
          <p:cNvPr id="31748" name="Rectangle 2"/>
          <p:cNvSpPr>
            <a:spLocks noGrp="1" noChangeArrowheads="1"/>
          </p:cNvSpPr>
          <p:nvPr>
            <p:ph type="title"/>
          </p:nvPr>
        </p:nvSpPr>
        <p:spPr/>
        <p:txBody>
          <a:bodyPr/>
          <a:lstStyle/>
          <a:p>
            <a:pPr eaLnBrk="1" hangingPunct="1"/>
            <a:r>
              <a:rPr lang="en-US" b="1" smtClean="0">
                <a:latin typeface="Cambria" pitchFamily="18" charset="0"/>
              </a:rPr>
              <a:t>How Can Firms Build </a:t>
            </a:r>
            <a:br>
              <a:rPr lang="en-US" b="1" smtClean="0">
                <a:latin typeface="Cambria" pitchFamily="18" charset="0"/>
              </a:rPr>
            </a:br>
            <a:r>
              <a:rPr lang="en-US" b="1" smtClean="0">
                <a:latin typeface="Cambria" pitchFamily="18" charset="0"/>
              </a:rPr>
              <a:t>Global R&amp;D Capabilities?</a:t>
            </a:r>
          </a:p>
        </p:txBody>
      </p:sp>
      <p:sp>
        <p:nvSpPr>
          <p:cNvPr id="31749" name="Rectangle 3"/>
          <p:cNvSpPr>
            <a:spLocks noGrp="1" noChangeArrowheads="1"/>
          </p:cNvSpPr>
          <p:nvPr>
            <p:ph type="body" idx="1"/>
          </p:nvPr>
        </p:nvSpPr>
        <p:spPr/>
        <p:txBody>
          <a:bodyPr/>
          <a:lstStyle/>
          <a:p>
            <a:pPr eaLnBrk="1" hangingPunct="1"/>
            <a:r>
              <a:rPr lang="en-US" sz="2400" dirty="0" smtClean="0"/>
              <a:t>To adequately commercialize new technologies, firms need to </a:t>
            </a:r>
            <a:r>
              <a:rPr lang="en-US" sz="2400" u="sng" dirty="0" smtClean="0"/>
              <a:t>integrate R&amp;D and marketing</a:t>
            </a:r>
            <a:r>
              <a:rPr lang="en-US" sz="2400" dirty="0" smtClean="0"/>
              <a:t> </a:t>
            </a:r>
          </a:p>
          <a:p>
            <a:pPr eaLnBrk="1" hangingPunct="1"/>
            <a:endParaRPr lang="en-US" sz="2400" dirty="0" smtClean="0"/>
          </a:p>
          <a:p>
            <a:pPr eaLnBrk="1" hangingPunct="1"/>
            <a:r>
              <a:rPr lang="en-US" sz="2400" dirty="0" smtClean="0"/>
              <a:t>To successfully commercialize new technologies, firms may need to </a:t>
            </a:r>
            <a:r>
              <a:rPr lang="en-US" sz="2400" u="sng" dirty="0" smtClean="0"/>
              <a:t>develop different versions for different countries</a:t>
            </a:r>
            <a:r>
              <a:rPr lang="en-US" sz="2400" dirty="0" smtClean="0"/>
              <a:t>  </a:t>
            </a:r>
          </a:p>
          <a:p>
            <a:pPr lvl="1" eaLnBrk="1" hangingPunct="1"/>
            <a:endParaRPr lang="en-US" sz="2000" dirty="0" smtClean="0"/>
          </a:p>
          <a:p>
            <a:pPr lvl="1" eaLnBrk="1" hangingPunct="1"/>
            <a:r>
              <a:rPr lang="en-US" sz="2000" dirty="0" smtClean="0"/>
              <a:t>so, a firm </a:t>
            </a:r>
            <a:r>
              <a:rPr lang="en-US" sz="2000" u="sng" dirty="0" smtClean="0"/>
              <a:t>may need R&amp;D centers in North America, Asia, and Europe</a:t>
            </a:r>
            <a:r>
              <a:rPr lang="en-US" sz="2000" dirty="0" smtClean="0"/>
              <a:t> that are closely linked by formal and informal </a:t>
            </a:r>
            <a:r>
              <a:rPr lang="en-US" sz="2000" u="sng" dirty="0" smtClean="0"/>
              <a:t>integrating mechanisms with marketing operations in each country</a:t>
            </a:r>
            <a:r>
              <a:rPr lang="en-US" sz="2000" dirty="0" smtClean="0"/>
              <a:t> in their regions, and </a:t>
            </a:r>
            <a:r>
              <a:rPr lang="en-US" sz="2000" u="sng" dirty="0" smtClean="0"/>
              <a:t>with the various manufacturing facilities</a:t>
            </a:r>
          </a:p>
          <a:p>
            <a:pPr eaLnBrk="1" hangingPunct="1"/>
            <a:endParaRPr lang="en-US" sz="24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10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Understand why and how it may make sense to vary the marketing mix from country to country:</a:t>
            </a:r>
          </a:p>
          <a:p>
            <a:pPr lvl="1"/>
            <a:r>
              <a:rPr lang="en-US" dirty="0" smtClean="0"/>
              <a:t>Product</a:t>
            </a:r>
          </a:p>
          <a:p>
            <a:pPr lvl="1"/>
            <a:r>
              <a:rPr lang="en-US" dirty="0" smtClean="0"/>
              <a:t>Price</a:t>
            </a:r>
          </a:p>
          <a:p>
            <a:pPr lvl="1"/>
            <a:r>
              <a:rPr lang="en-US" dirty="0" smtClean="0"/>
              <a:t>Place (distribution)</a:t>
            </a:r>
          </a:p>
          <a:p>
            <a:pPr lvl="1"/>
            <a:r>
              <a:rPr lang="en-US" dirty="0" smtClean="0"/>
              <a:t>Promotion</a:t>
            </a:r>
          </a:p>
          <a:p>
            <a:pPr lvl="1"/>
            <a:endParaRPr lang="en-US" dirty="0" smtClean="0"/>
          </a:p>
          <a:p>
            <a:r>
              <a:rPr lang="en-US" dirty="0" smtClean="0"/>
              <a:t>Overview of R&amp;D</a:t>
            </a:r>
          </a:p>
        </p:txBody>
      </p:sp>
      <p:sp>
        <p:nvSpPr>
          <p:cNvPr id="5" name="Footer Placeholder 4"/>
          <p:cNvSpPr>
            <a:spLocks noGrp="1"/>
          </p:cNvSpPr>
          <p:nvPr>
            <p:ph type="ftr" sz="quarter" idx="11"/>
          </p:nvPr>
        </p:nvSpPr>
        <p:spPr/>
        <p:txBody>
          <a:bodyPr/>
          <a:lstStyle/>
          <a:p>
            <a:pPr>
              <a:defRPr/>
            </a:pPr>
            <a:r>
              <a:rPr lang="en-US" smtClean="0"/>
              <a:t>BUSI 2701D </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2701D </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2261</TotalTime>
  <Words>9977</Words>
  <Application>Microsoft Office PowerPoint</Application>
  <PresentationFormat>On-screen Show (4:3)</PresentationFormat>
  <Paragraphs>830</Paragraphs>
  <Slides>50</Slides>
  <Notes>39</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Globe</vt:lpstr>
      <vt:lpstr>     Sprott School of Business  BUSI 2701D - Fundamentals of International Business  Lecture 10 – Global Marketing  Instructor - Wade Rose, PhD  </vt:lpstr>
      <vt:lpstr>Announcements</vt:lpstr>
      <vt:lpstr>Lecture 10 Overview</vt:lpstr>
      <vt:lpstr>What Is The Marketing Mix?</vt:lpstr>
      <vt:lpstr>Should The Marketing Mix Be Changed For Each Market?</vt:lpstr>
      <vt:lpstr>Should The Marketing Mix Be Changed For Each Market?</vt:lpstr>
      <vt:lpstr>What Is Market Segmentation?</vt:lpstr>
      <vt:lpstr>What Is Market Segmentation?</vt:lpstr>
      <vt:lpstr>Case: Microsoft  </vt:lpstr>
      <vt:lpstr>Case: Microsoft  </vt:lpstr>
      <vt:lpstr>How Do Product Attributes Influence Marketing Strategy?</vt:lpstr>
      <vt:lpstr>How Do Product Attributes Influence Marketing Strategy?</vt:lpstr>
      <vt:lpstr>How Do Product Attributes Influence Marketing Strategy?</vt:lpstr>
      <vt:lpstr>How Does Distribution Influence Marketing Strategy?</vt:lpstr>
      <vt:lpstr>How Does Distribution Influence Marketing Strategy?</vt:lpstr>
      <vt:lpstr>How Do Distribution  Systems Differ? </vt:lpstr>
      <vt:lpstr>How Do Distribution  Systems Differ? </vt:lpstr>
      <vt:lpstr>How Do Distribution  Systems Differ? </vt:lpstr>
      <vt:lpstr>How Do Distribution  Systems Differ? </vt:lpstr>
      <vt:lpstr>Which Distribution Strategy Should A Firm Choose? </vt:lpstr>
      <vt:lpstr>Why Is Promotion / Communication Strategy Important? </vt:lpstr>
      <vt:lpstr>What Are The Barriers to International Communication?</vt:lpstr>
      <vt:lpstr>What Are The Barriers to International Communication?</vt:lpstr>
      <vt:lpstr>What Are The Barriers to International Communication?</vt:lpstr>
      <vt:lpstr>How Do Firms Communicate With Customers?</vt:lpstr>
      <vt:lpstr>Which Is Better –  Push Versus Pull?</vt:lpstr>
      <vt:lpstr>Which Is Better –  Push Versus Pull?</vt:lpstr>
      <vt:lpstr>What Is The Optimal Mix?</vt:lpstr>
      <vt:lpstr>What Is The Optimal Mix?</vt:lpstr>
      <vt:lpstr>Case: Unilever and Dove</vt:lpstr>
      <vt:lpstr>Case: Unilever and Dove</vt:lpstr>
      <vt:lpstr>Should A Firm Use Standardized Advertising?</vt:lpstr>
      <vt:lpstr>Should A Firm Use Standardized Advertising?</vt:lpstr>
      <vt:lpstr>What Pricing Strategy  Should Firms Use?</vt:lpstr>
      <vt:lpstr>What Is Price Discrimination?</vt:lpstr>
      <vt:lpstr>What Is Price Discrimination?</vt:lpstr>
      <vt:lpstr>What Is Price Discrimination?</vt:lpstr>
      <vt:lpstr>What Is Strategic Pricing?</vt:lpstr>
      <vt:lpstr>What Is Strategic Pricing?</vt:lpstr>
      <vt:lpstr>How Do Regulations  Influence Pricing?</vt:lpstr>
      <vt:lpstr>How Should Firms Configure The Marketing Mix?</vt:lpstr>
      <vt:lpstr>Case: Buick in China  </vt:lpstr>
      <vt:lpstr>Case: Buick in China  </vt:lpstr>
      <vt:lpstr>Why Is New Product Development / R&amp;D Important?</vt:lpstr>
      <vt:lpstr>Where Should  R&amp;D Be Located?</vt:lpstr>
      <vt:lpstr>How Can R&amp;D, Marketing, And Production Be Integrated?</vt:lpstr>
      <vt:lpstr>Why Are Cross-Functional Teams Important?</vt:lpstr>
      <vt:lpstr>How Can Firms Build  Global R&amp;D Capabilities?</vt:lpstr>
      <vt:lpstr>Lecture 10 Overview</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288</cp:revision>
  <dcterms:created xsi:type="dcterms:W3CDTF">2007-10-29T20:49:47Z</dcterms:created>
  <dcterms:modified xsi:type="dcterms:W3CDTF">2012-03-14T19:02:07Z</dcterms:modified>
</cp:coreProperties>
</file>