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png" ContentType="image/pn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2762250"/>
          </a:xfrm>
          <a:custGeom>
            <a:avLst/>
            <a:gdLst/>
            <a:ahLst/>
            <a:cxnLst/>
            <a:rect l="l" t="t" r="r" b="b"/>
            <a:pathLst>
              <a:path w="9144000" h="2762250">
                <a:moveTo>
                  <a:pt x="9144000" y="0"/>
                </a:moveTo>
                <a:lnTo>
                  <a:pt x="0" y="0"/>
                </a:lnTo>
                <a:lnTo>
                  <a:pt x="0" y="1562100"/>
                </a:lnTo>
                <a:lnTo>
                  <a:pt x="0" y="1967230"/>
                </a:lnTo>
                <a:lnTo>
                  <a:pt x="0" y="2343150"/>
                </a:lnTo>
                <a:lnTo>
                  <a:pt x="0" y="2762250"/>
                </a:lnTo>
                <a:lnTo>
                  <a:pt x="9144000" y="2762250"/>
                </a:lnTo>
                <a:lnTo>
                  <a:pt x="9144000" y="2343150"/>
                </a:lnTo>
                <a:lnTo>
                  <a:pt x="9144000" y="1967230"/>
                </a:lnTo>
                <a:lnTo>
                  <a:pt x="9144000" y="1562100"/>
                </a:lnTo>
                <a:lnTo>
                  <a:pt x="9144000" y="0"/>
                </a:lnTo>
                <a:close/>
              </a:path>
            </a:pathLst>
          </a:custGeom>
          <a:solidFill>
            <a:srgbClr val="7FBC2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590550" y="1967229"/>
            <a:ext cx="6047740" cy="1804670"/>
          </a:xfrm>
          <a:custGeom>
            <a:avLst/>
            <a:gdLst/>
            <a:ahLst/>
            <a:cxnLst/>
            <a:rect l="l" t="t" r="r" b="b"/>
            <a:pathLst>
              <a:path w="6047740" h="1804670">
                <a:moveTo>
                  <a:pt x="6047740" y="0"/>
                </a:moveTo>
                <a:lnTo>
                  <a:pt x="0" y="0"/>
                </a:lnTo>
                <a:lnTo>
                  <a:pt x="0" y="375920"/>
                </a:lnTo>
                <a:lnTo>
                  <a:pt x="0" y="1804670"/>
                </a:lnTo>
                <a:lnTo>
                  <a:pt x="6047740" y="1804670"/>
                </a:lnTo>
                <a:lnTo>
                  <a:pt x="6047740" y="375920"/>
                </a:lnTo>
                <a:lnTo>
                  <a:pt x="6047740" y="0"/>
                </a:lnTo>
                <a:close/>
              </a:path>
            </a:pathLst>
          </a:custGeom>
          <a:solidFill>
            <a:srgbClr val="9399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999489" y="1562100"/>
            <a:ext cx="3219450" cy="781050"/>
          </a:xfrm>
          <a:custGeom>
            <a:avLst/>
            <a:gdLst/>
            <a:ahLst/>
            <a:cxnLst/>
            <a:rect l="l" t="t" r="r" b="b"/>
            <a:pathLst>
              <a:path w="3219450" h="781050">
                <a:moveTo>
                  <a:pt x="3219450" y="0"/>
                </a:moveTo>
                <a:lnTo>
                  <a:pt x="0" y="0"/>
                </a:lnTo>
                <a:lnTo>
                  <a:pt x="0" y="781050"/>
                </a:lnTo>
                <a:lnTo>
                  <a:pt x="3219450" y="781050"/>
                </a:lnTo>
                <a:close/>
              </a:path>
            </a:pathLst>
          </a:custGeom>
          <a:solidFill>
            <a:srgbClr val="5E5E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04289" y="1671320"/>
            <a:ext cx="653542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490459" cy="350520"/>
          </a:xfrm>
          <a:custGeom>
            <a:avLst/>
            <a:gdLst/>
            <a:ahLst/>
            <a:cxnLst/>
            <a:rect l="l" t="t" r="r" b="b"/>
            <a:pathLst>
              <a:path w="7490459" h="350520">
                <a:moveTo>
                  <a:pt x="7490459" y="0"/>
                </a:moveTo>
                <a:lnTo>
                  <a:pt x="0" y="0"/>
                </a:lnTo>
                <a:lnTo>
                  <a:pt x="0" y="350520"/>
                </a:lnTo>
                <a:lnTo>
                  <a:pt x="7490459" y="350520"/>
                </a:lnTo>
                <a:close/>
              </a:path>
            </a:pathLst>
          </a:custGeom>
          <a:solidFill>
            <a:srgbClr val="90D6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7493000" y="0"/>
            <a:ext cx="831850" cy="350520"/>
          </a:xfrm>
          <a:custGeom>
            <a:avLst/>
            <a:gdLst/>
            <a:ahLst/>
            <a:cxnLst/>
            <a:rect l="l" t="t" r="r" b="b"/>
            <a:pathLst>
              <a:path w="831850" h="350520">
                <a:moveTo>
                  <a:pt x="0" y="350520"/>
                </a:moveTo>
                <a:lnTo>
                  <a:pt x="831850" y="350520"/>
                </a:lnTo>
                <a:lnTo>
                  <a:pt x="831850" y="0"/>
                </a:lnTo>
                <a:lnTo>
                  <a:pt x="0" y="0"/>
                </a:lnTo>
                <a:lnTo>
                  <a:pt x="0" y="350520"/>
                </a:lnTo>
                <a:close/>
              </a:path>
            </a:pathLst>
          </a:custGeom>
          <a:solidFill>
            <a:srgbClr val="C3EE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8324850" y="0"/>
            <a:ext cx="819150" cy="355600"/>
          </a:xfrm>
          <a:custGeom>
            <a:avLst/>
            <a:gdLst/>
            <a:ahLst/>
            <a:cxnLst/>
            <a:rect l="l" t="t" r="r" b="b"/>
            <a:pathLst>
              <a:path w="819150" h="355600">
                <a:moveTo>
                  <a:pt x="819150" y="0"/>
                </a:moveTo>
                <a:lnTo>
                  <a:pt x="0" y="0"/>
                </a:lnTo>
                <a:lnTo>
                  <a:pt x="0" y="355600"/>
                </a:lnTo>
                <a:lnTo>
                  <a:pt x="819150" y="355600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490459" cy="350520"/>
          </a:xfrm>
          <a:custGeom>
            <a:avLst/>
            <a:gdLst/>
            <a:ahLst/>
            <a:cxnLst/>
            <a:rect l="l" t="t" r="r" b="b"/>
            <a:pathLst>
              <a:path w="7490459" h="350520">
                <a:moveTo>
                  <a:pt x="7490459" y="0"/>
                </a:moveTo>
                <a:lnTo>
                  <a:pt x="0" y="0"/>
                </a:lnTo>
                <a:lnTo>
                  <a:pt x="0" y="350520"/>
                </a:lnTo>
                <a:lnTo>
                  <a:pt x="7490459" y="350520"/>
                </a:lnTo>
                <a:close/>
              </a:path>
            </a:pathLst>
          </a:custGeom>
          <a:solidFill>
            <a:srgbClr val="90D6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7493000" y="0"/>
            <a:ext cx="831850" cy="350520"/>
          </a:xfrm>
          <a:custGeom>
            <a:avLst/>
            <a:gdLst/>
            <a:ahLst/>
            <a:cxnLst/>
            <a:rect l="l" t="t" r="r" b="b"/>
            <a:pathLst>
              <a:path w="831850" h="350520">
                <a:moveTo>
                  <a:pt x="0" y="350520"/>
                </a:moveTo>
                <a:lnTo>
                  <a:pt x="831850" y="350520"/>
                </a:lnTo>
                <a:lnTo>
                  <a:pt x="831850" y="0"/>
                </a:lnTo>
                <a:lnTo>
                  <a:pt x="0" y="0"/>
                </a:lnTo>
                <a:lnTo>
                  <a:pt x="0" y="350520"/>
                </a:lnTo>
                <a:close/>
              </a:path>
            </a:pathLst>
          </a:custGeom>
          <a:solidFill>
            <a:srgbClr val="C3EE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25320" y="441959"/>
            <a:ext cx="5006975" cy="1366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64869" y="1550669"/>
            <a:ext cx="6405880" cy="2159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khanacademy.org/test-" TargetMode="Externa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" TargetMode="Externa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04289" y="1671320"/>
            <a:ext cx="2531110" cy="695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5">
                <a:latin typeface="Calibri"/>
                <a:cs typeface="Calibri"/>
              </a:rPr>
              <a:t>Chapter</a:t>
            </a:r>
            <a:r>
              <a:rPr dirty="0" sz="4400" spc="-75">
                <a:latin typeface="Calibri"/>
                <a:cs typeface="Calibri"/>
              </a:rPr>
              <a:t> </a:t>
            </a:r>
            <a:r>
              <a:rPr dirty="0" sz="4400" spc="-5">
                <a:latin typeface="Calibri"/>
                <a:cs typeface="Calibri"/>
              </a:rPr>
              <a:t>10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05200" y="4157979"/>
            <a:ext cx="1850389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latin typeface="Calibri"/>
                <a:cs typeface="Calibri"/>
              </a:rPr>
              <a:t>M</a:t>
            </a:r>
            <a:r>
              <a:rPr dirty="0" sz="3200" spc="-5">
                <a:latin typeface="Calibri"/>
                <a:cs typeface="Calibri"/>
              </a:rPr>
              <a:t>oti</a:t>
            </a:r>
            <a:r>
              <a:rPr dirty="0" sz="3200">
                <a:latin typeface="Calibri"/>
                <a:cs typeface="Calibri"/>
              </a:rPr>
              <a:t>va</a:t>
            </a:r>
            <a:r>
              <a:rPr dirty="0" sz="3200" spc="-15">
                <a:latin typeface="Calibri"/>
                <a:cs typeface="Calibri"/>
              </a:rPr>
              <a:t>t</a:t>
            </a:r>
            <a:r>
              <a:rPr dirty="0" sz="3200">
                <a:latin typeface="Calibri"/>
                <a:cs typeface="Calibri"/>
              </a:rPr>
              <a:t>i</a:t>
            </a:r>
            <a:r>
              <a:rPr dirty="0" sz="3200" spc="-5">
                <a:latin typeface="Calibri"/>
                <a:cs typeface="Calibri"/>
              </a:rPr>
              <a:t>on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29400" y="6389370"/>
            <a:ext cx="141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028700" marR="5080" indent="-10160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Motivational</a:t>
            </a:r>
            <a:r>
              <a:rPr dirty="0" spc="-100"/>
              <a:t> </a:t>
            </a:r>
            <a:r>
              <a:rPr dirty="0"/>
              <a:t>Theories  and</a:t>
            </a:r>
            <a:r>
              <a:rPr dirty="0" spc="-15"/>
              <a:t> </a:t>
            </a:r>
            <a:r>
              <a:rPr dirty="0" spc="-5"/>
              <a:t>Concepts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7569" y="1631950"/>
            <a:ext cx="7017384" cy="36804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Motives </a:t>
            </a:r>
            <a:r>
              <a:rPr dirty="0" sz="3200">
                <a:latin typeface="Calibri"/>
                <a:cs typeface="Calibri"/>
              </a:rPr>
              <a:t>– </a:t>
            </a:r>
            <a:r>
              <a:rPr dirty="0" sz="3200" spc="-5">
                <a:latin typeface="Calibri"/>
                <a:cs typeface="Calibri"/>
              </a:rPr>
              <a:t>needs, wants, desires leading </a:t>
            </a:r>
            <a:r>
              <a:rPr dirty="0" sz="3200" spc="-10">
                <a:latin typeface="Calibri"/>
                <a:cs typeface="Calibri"/>
              </a:rPr>
              <a:t>to  </a:t>
            </a:r>
            <a:r>
              <a:rPr dirty="0" sz="3200" spc="-5">
                <a:latin typeface="Calibri"/>
                <a:cs typeface="Calibri"/>
              </a:rPr>
              <a:t>goal-directed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behaviour</a:t>
            </a:r>
            <a:endParaRPr sz="3200">
              <a:latin typeface="Calibri"/>
              <a:cs typeface="Calibri"/>
            </a:endParaRPr>
          </a:p>
          <a:p>
            <a:pPr marL="12700" marR="8890">
              <a:lnSpc>
                <a:spcPct val="108200"/>
              </a:lnSpc>
              <a:spcBef>
                <a:spcPts val="325"/>
              </a:spcBef>
            </a:pPr>
            <a:r>
              <a:rPr dirty="0" sz="3200" spc="-5">
                <a:latin typeface="Calibri"/>
                <a:cs typeface="Calibri"/>
              </a:rPr>
              <a:t>Drive theories </a:t>
            </a:r>
            <a:r>
              <a:rPr dirty="0" sz="3200">
                <a:latin typeface="Calibri"/>
                <a:cs typeface="Calibri"/>
              </a:rPr>
              <a:t>– </a:t>
            </a:r>
            <a:r>
              <a:rPr dirty="0" sz="3200" spc="-5">
                <a:latin typeface="Calibri"/>
                <a:cs typeface="Calibri"/>
              </a:rPr>
              <a:t>seeking homeostasis  Incentive theories </a:t>
            </a:r>
            <a:r>
              <a:rPr dirty="0" sz="3200">
                <a:latin typeface="Calibri"/>
                <a:cs typeface="Calibri"/>
              </a:rPr>
              <a:t>– </a:t>
            </a:r>
            <a:r>
              <a:rPr dirty="0" sz="3200" spc="-5">
                <a:latin typeface="Calibri"/>
                <a:cs typeface="Calibri"/>
              </a:rPr>
              <a:t>regulation by external  </a:t>
            </a:r>
            <a:r>
              <a:rPr dirty="0" sz="3200" spc="-10">
                <a:latin typeface="Calibri"/>
                <a:cs typeface="Calibri"/>
              </a:rPr>
              <a:t>stimuli</a:t>
            </a:r>
            <a:endParaRPr sz="3200">
              <a:latin typeface="Calibri"/>
              <a:cs typeface="Calibri"/>
            </a:endParaRPr>
          </a:p>
          <a:p>
            <a:pPr marL="12700" marR="1217930">
              <a:lnSpc>
                <a:spcPct val="100000"/>
              </a:lnSpc>
              <a:spcBef>
                <a:spcPts val="630"/>
              </a:spcBef>
            </a:pPr>
            <a:r>
              <a:rPr dirty="0" sz="3200" spc="-5">
                <a:latin typeface="Calibri"/>
                <a:cs typeface="Calibri"/>
              </a:rPr>
              <a:t>Evolutionary theories </a:t>
            </a:r>
            <a:r>
              <a:rPr dirty="0" sz="3200">
                <a:latin typeface="Calibri"/>
                <a:cs typeface="Calibri"/>
              </a:rPr>
              <a:t>– </a:t>
            </a:r>
            <a:r>
              <a:rPr dirty="0" sz="3200" spc="-5">
                <a:latin typeface="Calibri"/>
                <a:cs typeface="Calibri"/>
              </a:rPr>
              <a:t>maximizing  reproductive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success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281177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337947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443484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5367020"/>
            <a:ext cx="7516495" cy="1000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3695" marR="5080" indent="-34163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Question: Using the </a:t>
            </a:r>
            <a:r>
              <a:rPr dirty="0" sz="3200">
                <a:latin typeface="Calibri"/>
                <a:cs typeface="Calibri"/>
              </a:rPr>
              <a:t>3 </a:t>
            </a:r>
            <a:r>
              <a:rPr dirty="0" sz="3200" spc="-5">
                <a:latin typeface="Calibri"/>
                <a:cs typeface="Calibri"/>
              </a:rPr>
              <a:t>theories above, explain  why someone might be motivated </a:t>
            </a:r>
            <a:r>
              <a:rPr dirty="0" sz="3200" spc="-10">
                <a:latin typeface="Calibri"/>
                <a:cs typeface="Calibri"/>
              </a:rPr>
              <a:t>to </a:t>
            </a:r>
            <a:r>
              <a:rPr dirty="0" sz="3200" spc="5">
                <a:latin typeface="Calibri"/>
                <a:cs typeface="Calibri"/>
              </a:rPr>
              <a:t>go</a:t>
            </a:r>
            <a:r>
              <a:rPr dirty="0" sz="3200" spc="-6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to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77569" y="6342379"/>
            <a:ext cx="1877695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Un</a:t>
            </a:r>
            <a:r>
              <a:rPr dirty="0" sz="3200" spc="-10">
                <a:latin typeface="Calibri"/>
                <a:cs typeface="Calibri"/>
              </a:rPr>
              <a:t>i</a:t>
            </a:r>
            <a:r>
              <a:rPr dirty="0" sz="3200">
                <a:latin typeface="Calibri"/>
                <a:cs typeface="Calibri"/>
              </a:rPr>
              <a:t>ver</a:t>
            </a:r>
            <a:r>
              <a:rPr dirty="0" sz="3200" spc="-15">
                <a:latin typeface="Calibri"/>
                <a:cs typeface="Calibri"/>
              </a:rPr>
              <a:t>s</a:t>
            </a:r>
            <a:r>
              <a:rPr dirty="0" sz="3200" spc="-5">
                <a:latin typeface="Calibri"/>
                <a:cs typeface="Calibri"/>
              </a:rPr>
              <a:t>ity?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29400" y="6389370"/>
            <a:ext cx="141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69619" y="4710429"/>
            <a:ext cx="69850" cy="1765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000" spc="-5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4580" y="3963670"/>
            <a:ext cx="7257415" cy="2700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30555">
              <a:lnSpc>
                <a:spcPts val="5250"/>
              </a:lnSpc>
              <a:spcBef>
                <a:spcPts val="100"/>
              </a:spcBef>
            </a:pPr>
            <a:r>
              <a:rPr dirty="0" sz="2600" spc="-5">
                <a:latin typeface="Calibri"/>
                <a:cs typeface="Calibri"/>
              </a:rPr>
              <a:t>Figure </a:t>
            </a:r>
            <a:r>
              <a:rPr dirty="0" sz="2600">
                <a:latin typeface="Calibri"/>
                <a:cs typeface="Calibri"/>
              </a:rPr>
              <a:t>10.2 </a:t>
            </a:r>
            <a:r>
              <a:rPr dirty="0" sz="2600" spc="-5">
                <a:latin typeface="Calibri"/>
                <a:cs typeface="Calibri"/>
              </a:rPr>
              <a:t>The diversity of human</a:t>
            </a:r>
            <a:r>
              <a:rPr dirty="0" sz="2600" spc="5">
                <a:latin typeface="Calibri"/>
                <a:cs typeface="Calibri"/>
              </a:rPr>
              <a:t> motives</a:t>
            </a:r>
            <a:r>
              <a:rPr dirty="0" sz="4400" spc="5">
                <a:latin typeface="Calibri"/>
                <a:cs typeface="Calibri"/>
              </a:rPr>
              <a:t>.</a:t>
            </a:r>
            <a:endParaRPr sz="4400">
              <a:latin typeface="Calibri"/>
              <a:cs typeface="Calibri"/>
            </a:endParaRPr>
          </a:p>
          <a:p>
            <a:pPr marL="38100" marR="30480">
              <a:lnSpc>
                <a:spcPts val="2640"/>
              </a:lnSpc>
              <a:spcBef>
                <a:spcPts val="55"/>
              </a:spcBef>
            </a:pPr>
            <a:r>
              <a:rPr dirty="0" sz="2200" spc="-5">
                <a:latin typeface="Calibri"/>
                <a:cs typeface="Calibri"/>
              </a:rPr>
              <a:t>People </a:t>
            </a:r>
            <a:r>
              <a:rPr dirty="0" sz="2200">
                <a:latin typeface="Calibri"/>
                <a:cs typeface="Calibri"/>
              </a:rPr>
              <a:t>are </a:t>
            </a:r>
            <a:r>
              <a:rPr dirty="0" sz="2200" spc="-10">
                <a:latin typeface="Calibri"/>
                <a:cs typeface="Calibri"/>
              </a:rPr>
              <a:t>motivated </a:t>
            </a:r>
            <a:r>
              <a:rPr dirty="0" sz="2200" spc="-5">
                <a:latin typeface="Calibri"/>
                <a:cs typeface="Calibri"/>
              </a:rPr>
              <a:t>by </a:t>
            </a:r>
            <a:r>
              <a:rPr dirty="0" sz="2200">
                <a:latin typeface="Calibri"/>
                <a:cs typeface="Calibri"/>
              </a:rPr>
              <a:t>a </a:t>
            </a:r>
            <a:r>
              <a:rPr dirty="0" sz="2200" spc="-5">
                <a:latin typeface="Calibri"/>
                <a:cs typeface="Calibri"/>
              </a:rPr>
              <a:t>wide range </a:t>
            </a:r>
            <a:r>
              <a:rPr dirty="0" sz="2200">
                <a:latin typeface="Calibri"/>
                <a:cs typeface="Calibri"/>
              </a:rPr>
              <a:t>of </a:t>
            </a:r>
            <a:r>
              <a:rPr dirty="0" sz="2200" spc="-10">
                <a:latin typeface="Calibri"/>
                <a:cs typeface="Calibri"/>
              </a:rPr>
              <a:t>needs, which </a:t>
            </a:r>
            <a:r>
              <a:rPr dirty="0" sz="2200" spc="-5">
                <a:latin typeface="Calibri"/>
                <a:cs typeface="Calibri"/>
              </a:rPr>
              <a:t>can be  divided </a:t>
            </a:r>
            <a:r>
              <a:rPr dirty="0" sz="2200" spc="-10">
                <a:latin typeface="Calibri"/>
                <a:cs typeface="Calibri"/>
              </a:rPr>
              <a:t>into </a:t>
            </a:r>
            <a:r>
              <a:rPr dirty="0" sz="2200" spc="-5">
                <a:latin typeface="Calibri"/>
                <a:cs typeface="Calibri"/>
              </a:rPr>
              <a:t>two broad classes: biological motives and social  motives. The list </a:t>
            </a:r>
            <a:r>
              <a:rPr dirty="0" sz="2200">
                <a:latin typeface="Calibri"/>
                <a:cs typeface="Calibri"/>
              </a:rPr>
              <a:t>on </a:t>
            </a:r>
            <a:r>
              <a:rPr dirty="0" sz="2200" spc="-10">
                <a:latin typeface="Calibri"/>
                <a:cs typeface="Calibri"/>
              </a:rPr>
              <a:t>the </a:t>
            </a:r>
            <a:r>
              <a:rPr dirty="0" sz="2200" spc="-5">
                <a:latin typeface="Calibri"/>
                <a:cs typeface="Calibri"/>
              </a:rPr>
              <a:t>left </a:t>
            </a:r>
            <a:r>
              <a:rPr dirty="0" sz="2200" spc="-10">
                <a:latin typeface="Calibri"/>
                <a:cs typeface="Calibri"/>
              </a:rPr>
              <a:t>(adapted </a:t>
            </a:r>
            <a:r>
              <a:rPr dirty="0" sz="2200" spc="-5">
                <a:latin typeface="Calibri"/>
                <a:cs typeface="Calibri"/>
              </a:rPr>
              <a:t>from </a:t>
            </a:r>
            <a:r>
              <a:rPr dirty="0" sz="2200" spc="-10">
                <a:latin typeface="Calibri"/>
                <a:cs typeface="Calibri"/>
              </a:rPr>
              <a:t>Madsen, </a:t>
            </a:r>
            <a:r>
              <a:rPr dirty="0" sz="2200" spc="-5">
                <a:latin typeface="Calibri"/>
                <a:cs typeface="Calibri"/>
              </a:rPr>
              <a:t>1973)  shows some important biological motives in humans. </a:t>
            </a:r>
            <a:r>
              <a:rPr dirty="0" sz="2200" spc="-10">
                <a:latin typeface="Calibri"/>
                <a:cs typeface="Calibri"/>
              </a:rPr>
              <a:t>The </a:t>
            </a:r>
            <a:r>
              <a:rPr dirty="0" sz="2200" spc="-5">
                <a:latin typeface="Calibri"/>
                <a:cs typeface="Calibri"/>
              </a:rPr>
              <a:t>list  </a:t>
            </a:r>
            <a:r>
              <a:rPr dirty="0" sz="2200">
                <a:latin typeface="Calibri"/>
                <a:cs typeface="Calibri"/>
              </a:rPr>
              <a:t>on </a:t>
            </a:r>
            <a:r>
              <a:rPr dirty="0" sz="2200" spc="-5">
                <a:latin typeface="Calibri"/>
                <a:cs typeface="Calibri"/>
              </a:rPr>
              <a:t>the right (adapted </a:t>
            </a:r>
            <a:r>
              <a:rPr dirty="0" sz="2200">
                <a:latin typeface="Calibri"/>
                <a:cs typeface="Calibri"/>
              </a:rPr>
              <a:t>from </a:t>
            </a:r>
            <a:r>
              <a:rPr dirty="0" sz="2200" spc="-5">
                <a:latin typeface="Calibri"/>
                <a:cs typeface="Calibri"/>
              </a:rPr>
              <a:t>Murray, 1938) provides </a:t>
            </a:r>
            <a:r>
              <a:rPr dirty="0" sz="2200" spc="-10">
                <a:latin typeface="Calibri"/>
                <a:cs typeface="Calibri"/>
              </a:rPr>
              <a:t>examples </a:t>
            </a:r>
            <a:r>
              <a:rPr dirty="0" sz="2200" spc="-5">
                <a:latin typeface="Calibri"/>
                <a:cs typeface="Calibri"/>
              </a:rPr>
              <a:t>of  prominent social motives in </a:t>
            </a:r>
            <a:r>
              <a:rPr dirty="0" sz="2200" spc="-10">
                <a:latin typeface="Calibri"/>
                <a:cs typeface="Calibri"/>
              </a:rPr>
              <a:t>humans. </a:t>
            </a:r>
            <a:r>
              <a:rPr dirty="0" sz="2200" spc="-5">
                <a:latin typeface="Calibri"/>
                <a:cs typeface="Calibri"/>
              </a:rPr>
              <a:t>The </a:t>
            </a:r>
            <a:r>
              <a:rPr dirty="0" sz="2200" spc="-85">
                <a:latin typeface="Calibri"/>
                <a:cs typeface="Calibri"/>
              </a:rPr>
              <a:t>distinct</a:t>
            </a:r>
            <a:r>
              <a:rPr dirty="0" baseline="-9259" sz="2700" spc="-127">
                <a:latin typeface="Calibri"/>
                <a:cs typeface="Calibri"/>
              </a:rPr>
              <a:t>3</a:t>
            </a:r>
            <a:r>
              <a:rPr dirty="0" sz="2200" spc="-85">
                <a:latin typeface="Calibri"/>
                <a:cs typeface="Calibri"/>
              </a:rPr>
              <a:t>ion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between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88719" y="458469"/>
            <a:ext cx="6464300" cy="37985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50289" y="441959"/>
            <a:ext cx="6880225" cy="13665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618490" marR="5080" indent="-60579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The Motivation </a:t>
            </a:r>
            <a:r>
              <a:rPr dirty="0"/>
              <a:t>of </a:t>
            </a:r>
            <a:r>
              <a:rPr dirty="0" spc="-5"/>
              <a:t>Hunger and  Eating: Biological</a:t>
            </a:r>
            <a:r>
              <a:rPr dirty="0" spc="-25"/>
              <a:t> </a:t>
            </a:r>
            <a:r>
              <a:rPr dirty="0" spc="-5"/>
              <a:t>Factors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816099"/>
            <a:ext cx="736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10">
                <a:latin typeface="Arial"/>
                <a:cs typeface="Arial"/>
              </a:rPr>
              <a:t>•</a:t>
            </a:r>
            <a:endParaRPr sz="10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7569" y="1724659"/>
            <a:ext cx="201295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Brain</a:t>
            </a:r>
            <a:r>
              <a:rPr dirty="0" sz="2400" spc="-7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regulation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3139" y="2194559"/>
            <a:ext cx="153035" cy="11747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90"/>
              </a:spcBef>
            </a:pPr>
            <a:r>
              <a:rPr dirty="0" sz="1800"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dirty="0" sz="1800"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77619" y="2090420"/>
            <a:ext cx="4972685" cy="1336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9400"/>
              </a:lnSpc>
              <a:spcBef>
                <a:spcPts val="100"/>
              </a:spcBef>
            </a:pPr>
            <a:r>
              <a:rPr dirty="0" sz="2400" spc="-5">
                <a:latin typeface="Calibri"/>
                <a:cs typeface="Calibri"/>
              </a:rPr>
              <a:t>Lateral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ventromedial hypothalamus  Paraventricular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nucleus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2400" spc="-5">
                <a:latin typeface="Calibri"/>
                <a:cs typeface="Calibri"/>
              </a:rPr>
              <a:t>Neuropetide </a:t>
            </a:r>
            <a:r>
              <a:rPr dirty="0" sz="2400" spc="-10">
                <a:latin typeface="Calibri"/>
                <a:cs typeface="Calibri"/>
              </a:rPr>
              <a:t>Y,</a:t>
            </a:r>
            <a:r>
              <a:rPr dirty="0" sz="2400" spc="-5">
                <a:latin typeface="Calibri"/>
                <a:cs typeface="Calibri"/>
              </a:rPr>
              <a:t> serotonin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3573779"/>
            <a:ext cx="736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10">
                <a:latin typeface="Arial"/>
                <a:cs typeface="Arial"/>
              </a:rPr>
              <a:t>•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6769" y="3411219"/>
            <a:ext cx="4156710" cy="1783080"/>
          </a:xfrm>
          <a:prstGeom prst="rect">
            <a:avLst/>
          </a:prstGeom>
        </p:spPr>
        <p:txBody>
          <a:bodyPr wrap="square" lIns="0" tIns="83820" rIns="0" bIns="0" rtlCol="0" vert="horz">
            <a:spAutoFit/>
          </a:bodyPr>
          <a:lstStyle/>
          <a:p>
            <a:pPr marL="63500">
              <a:lnSpc>
                <a:spcPct val="100000"/>
              </a:lnSpc>
              <a:spcBef>
                <a:spcPts val="660"/>
              </a:spcBef>
            </a:pPr>
            <a:r>
              <a:rPr dirty="0" sz="2400" spc="-5">
                <a:latin typeface="Calibri"/>
                <a:cs typeface="Calibri"/>
              </a:rPr>
              <a:t>Glucose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digestive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regulation</a:t>
            </a:r>
            <a:endParaRPr sz="2400">
              <a:latin typeface="Calibri"/>
              <a:cs typeface="Calibri"/>
            </a:endParaRPr>
          </a:p>
          <a:p>
            <a:pPr marL="63500" marR="1418590" indent="115570">
              <a:lnSpc>
                <a:spcPts val="3520"/>
              </a:lnSpc>
              <a:spcBef>
                <a:spcPts val="145"/>
              </a:spcBef>
              <a:buSzPct val="75000"/>
              <a:buFont typeface="Arial"/>
              <a:buChar char="–"/>
              <a:tabLst>
                <a:tab pos="462915" algn="l"/>
                <a:tab pos="463550" algn="l"/>
              </a:tabLst>
            </a:pPr>
            <a:r>
              <a:rPr dirty="0" sz="2400" spc="-5">
                <a:latin typeface="Calibri"/>
                <a:cs typeface="Calibri"/>
              </a:rPr>
              <a:t>Glucostatic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theory  Hormonal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regulation</a:t>
            </a:r>
            <a:endParaRPr sz="2400">
              <a:latin typeface="Calibri"/>
              <a:cs typeface="Calibri"/>
            </a:endParaRPr>
          </a:p>
          <a:p>
            <a:pPr marL="463550" indent="-284480">
              <a:lnSpc>
                <a:spcPct val="100000"/>
              </a:lnSpc>
              <a:spcBef>
                <a:spcPts val="335"/>
              </a:spcBef>
              <a:buSzPct val="75000"/>
              <a:buFont typeface="Arial"/>
              <a:buChar char="–"/>
              <a:tabLst>
                <a:tab pos="462915" algn="l"/>
                <a:tab pos="463550" algn="l"/>
              </a:tabLst>
            </a:pPr>
            <a:r>
              <a:rPr dirty="0" sz="2400" spc="-5">
                <a:latin typeface="Calibri"/>
                <a:cs typeface="Calibri"/>
              </a:rPr>
              <a:t>Insulin, ghrelin,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leptin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4457700"/>
            <a:ext cx="736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10">
                <a:latin typeface="Arial"/>
                <a:cs typeface="Arial"/>
              </a:rPr>
              <a:t>•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4669" y="5168900"/>
            <a:ext cx="7398384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</a:rPr>
              <a:t>Video: Role </a:t>
            </a:r>
            <a:r>
              <a:rPr dirty="0" sz="2400">
                <a:solidFill>
                  <a:srgbClr val="004485"/>
                </a:solidFill>
                <a:latin typeface="Calibri"/>
                <a:cs typeface="Calibri"/>
              </a:rPr>
              <a:t>of </a:t>
            </a: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</a:rPr>
              <a:t>hormones </a:t>
            </a:r>
            <a:r>
              <a:rPr dirty="0" sz="2400">
                <a:solidFill>
                  <a:srgbClr val="004485"/>
                </a:solidFill>
                <a:latin typeface="Calibri"/>
                <a:cs typeface="Calibri"/>
              </a:rPr>
              <a:t>in </a:t>
            </a: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</a:rPr>
              <a:t>hunger  https:/</a:t>
            </a: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/www.khanacademy.org/test- </a:t>
            </a: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</a:rPr>
              <a:t> prep/mcat/biomolecules/hormonal-regulation/v/hormone-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4669" y="6266179"/>
            <a:ext cx="22332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004485"/>
                </a:solidFill>
                <a:latin typeface="Calibri"/>
                <a:cs typeface="Calibri"/>
              </a:rPr>
              <a:t>control-of-hunger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29400" y="6389370"/>
            <a:ext cx="141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0"/>
            <a:ext cx="819150" cy="355600"/>
          </a:xfrm>
          <a:custGeom>
            <a:avLst/>
            <a:gdLst/>
            <a:ahLst/>
            <a:cxnLst/>
            <a:rect l="l" t="t" r="r" b="b"/>
            <a:pathLst>
              <a:path w="819150" h="355600">
                <a:moveTo>
                  <a:pt x="819150" y="0"/>
                </a:moveTo>
                <a:lnTo>
                  <a:pt x="0" y="0"/>
                </a:lnTo>
                <a:lnTo>
                  <a:pt x="0" y="355600"/>
                </a:lnTo>
                <a:lnTo>
                  <a:pt x="819150" y="355600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14400" y="1188719"/>
            <a:ext cx="7040880" cy="49364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20700" y="5201920"/>
            <a:ext cx="53975" cy="12192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600" spc="10">
                <a:latin typeface="Arial"/>
                <a:cs typeface="Arial"/>
              </a:rPr>
              <a:t>•</a:t>
            </a:r>
            <a:endParaRPr sz="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1060" y="5105400"/>
            <a:ext cx="7685405" cy="13030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9800"/>
              </a:lnSpc>
              <a:spcBef>
                <a:spcPts val="95"/>
              </a:spcBef>
            </a:pPr>
            <a:r>
              <a:rPr dirty="0" sz="1400" spc="-5">
                <a:latin typeface="Calibri"/>
                <a:cs typeface="Calibri"/>
              </a:rPr>
              <a:t>This small structure </a:t>
            </a:r>
            <a:r>
              <a:rPr dirty="0" sz="1400">
                <a:latin typeface="Calibri"/>
                <a:cs typeface="Calibri"/>
              </a:rPr>
              <a:t>at </a:t>
            </a:r>
            <a:r>
              <a:rPr dirty="0" sz="1400" spc="-5">
                <a:latin typeface="Calibri"/>
                <a:cs typeface="Calibri"/>
              </a:rPr>
              <a:t>the </a:t>
            </a:r>
            <a:r>
              <a:rPr dirty="0" sz="1400">
                <a:latin typeface="Calibri"/>
                <a:cs typeface="Calibri"/>
              </a:rPr>
              <a:t>base </a:t>
            </a:r>
            <a:r>
              <a:rPr dirty="0" sz="1400" spc="5">
                <a:latin typeface="Calibri"/>
                <a:cs typeface="Calibri"/>
              </a:rPr>
              <a:t>of </a:t>
            </a:r>
            <a:r>
              <a:rPr dirty="0" sz="1400" spc="-5">
                <a:latin typeface="Calibri"/>
                <a:cs typeface="Calibri"/>
              </a:rPr>
              <a:t>the </a:t>
            </a:r>
            <a:r>
              <a:rPr dirty="0" sz="1400">
                <a:latin typeface="Calibri"/>
                <a:cs typeface="Calibri"/>
              </a:rPr>
              <a:t>forebrain </a:t>
            </a:r>
            <a:r>
              <a:rPr dirty="0" sz="1400" spc="-5">
                <a:latin typeface="Calibri"/>
                <a:cs typeface="Calibri"/>
              </a:rPr>
              <a:t>plays </a:t>
            </a:r>
            <a:r>
              <a:rPr dirty="0" sz="1400">
                <a:latin typeface="Calibri"/>
                <a:cs typeface="Calibri"/>
              </a:rPr>
              <a:t>a role </a:t>
            </a:r>
            <a:r>
              <a:rPr dirty="0" sz="1400" spc="-5">
                <a:latin typeface="Calibri"/>
                <a:cs typeface="Calibri"/>
              </a:rPr>
              <a:t>in regulating </a:t>
            </a:r>
            <a:r>
              <a:rPr dirty="0" sz="1400">
                <a:latin typeface="Calibri"/>
                <a:cs typeface="Calibri"/>
              </a:rPr>
              <a:t>a variety of </a:t>
            </a:r>
            <a:r>
              <a:rPr dirty="0" sz="1400" spc="-5">
                <a:latin typeface="Calibri"/>
                <a:cs typeface="Calibri"/>
              </a:rPr>
              <a:t>human biological  needs, including hunger. The detailed blowup </a:t>
            </a:r>
            <a:r>
              <a:rPr dirty="0" sz="1400">
                <a:latin typeface="Calibri"/>
                <a:cs typeface="Calibri"/>
              </a:rPr>
              <a:t>shows </a:t>
            </a:r>
            <a:r>
              <a:rPr dirty="0" sz="1400" spc="-5">
                <a:latin typeface="Calibri"/>
                <a:cs typeface="Calibri"/>
              </a:rPr>
              <a:t>that the hypothalamus is made up </a:t>
            </a:r>
            <a:r>
              <a:rPr dirty="0" sz="1400">
                <a:latin typeface="Calibri"/>
                <a:cs typeface="Calibri"/>
              </a:rPr>
              <a:t>of a </a:t>
            </a:r>
            <a:r>
              <a:rPr dirty="0" sz="1400" spc="-5">
                <a:latin typeface="Calibri"/>
                <a:cs typeface="Calibri"/>
              </a:rPr>
              <a:t>variety </a:t>
            </a:r>
            <a:r>
              <a:rPr dirty="0" sz="1400" spc="5">
                <a:latin typeface="Calibri"/>
                <a:cs typeface="Calibri"/>
              </a:rPr>
              <a:t>of  </a:t>
            </a:r>
            <a:r>
              <a:rPr dirty="0" sz="1400" spc="-5">
                <a:latin typeface="Calibri"/>
                <a:cs typeface="Calibri"/>
              </a:rPr>
              <a:t>discrete </a:t>
            </a:r>
            <a:r>
              <a:rPr dirty="0" sz="1400">
                <a:latin typeface="Calibri"/>
                <a:cs typeface="Calibri"/>
              </a:rPr>
              <a:t>areas. </a:t>
            </a:r>
            <a:r>
              <a:rPr dirty="0" sz="1400" spc="-5">
                <a:latin typeface="Calibri"/>
                <a:cs typeface="Calibri"/>
              </a:rPr>
              <a:t>Scientists used </a:t>
            </a:r>
            <a:r>
              <a:rPr dirty="0" sz="1400">
                <a:latin typeface="Calibri"/>
                <a:cs typeface="Calibri"/>
              </a:rPr>
              <a:t>to </a:t>
            </a:r>
            <a:r>
              <a:rPr dirty="0" sz="1400" spc="-5">
                <a:latin typeface="Calibri"/>
                <a:cs typeface="Calibri"/>
              </a:rPr>
              <a:t>believe that the lateral and ventromedial </a:t>
            </a:r>
            <a:r>
              <a:rPr dirty="0" sz="1400">
                <a:latin typeface="Calibri"/>
                <a:cs typeface="Calibri"/>
              </a:rPr>
              <a:t>areas </a:t>
            </a:r>
            <a:r>
              <a:rPr dirty="0" sz="1400" spc="-5">
                <a:latin typeface="Calibri"/>
                <a:cs typeface="Calibri"/>
              </a:rPr>
              <a:t>were the brain’s </a:t>
            </a:r>
            <a:r>
              <a:rPr dirty="0" sz="1400">
                <a:latin typeface="Calibri"/>
                <a:cs typeface="Calibri"/>
              </a:rPr>
              <a:t>on–off  </a:t>
            </a:r>
            <a:r>
              <a:rPr dirty="0" sz="1400" spc="-5">
                <a:latin typeface="Calibri"/>
                <a:cs typeface="Calibri"/>
              </a:rPr>
              <a:t>centres </a:t>
            </a:r>
            <a:r>
              <a:rPr dirty="0" sz="1400">
                <a:latin typeface="Calibri"/>
                <a:cs typeface="Calibri"/>
              </a:rPr>
              <a:t>for </a:t>
            </a:r>
            <a:r>
              <a:rPr dirty="0" sz="1400" spc="-5">
                <a:latin typeface="Calibri"/>
                <a:cs typeface="Calibri"/>
              </a:rPr>
              <a:t>eating. </a:t>
            </a:r>
            <a:r>
              <a:rPr dirty="0" sz="1400">
                <a:latin typeface="Calibri"/>
                <a:cs typeface="Calibri"/>
              </a:rPr>
              <a:t>However, more </a:t>
            </a:r>
            <a:r>
              <a:rPr dirty="0" sz="1400" spc="-5">
                <a:latin typeface="Calibri"/>
                <a:cs typeface="Calibri"/>
              </a:rPr>
              <a:t>recent research suggests that the paraventricular </a:t>
            </a:r>
            <a:r>
              <a:rPr dirty="0" sz="1400" spc="-10">
                <a:latin typeface="Calibri"/>
                <a:cs typeface="Calibri"/>
              </a:rPr>
              <a:t>nucleus </a:t>
            </a:r>
            <a:r>
              <a:rPr dirty="0" sz="1400">
                <a:latin typeface="Calibri"/>
                <a:cs typeface="Calibri"/>
              </a:rPr>
              <a:t>may </a:t>
            </a:r>
            <a:r>
              <a:rPr dirty="0" sz="1400" spc="-5">
                <a:latin typeface="Calibri"/>
                <a:cs typeface="Calibri"/>
              </a:rPr>
              <a:t>be </a:t>
            </a:r>
            <a:r>
              <a:rPr dirty="0" sz="1400">
                <a:latin typeface="Calibri"/>
                <a:cs typeface="Calibri"/>
              </a:rPr>
              <a:t>more  </a:t>
            </a:r>
            <a:r>
              <a:rPr dirty="0" sz="1400" spc="-5">
                <a:latin typeface="Calibri"/>
                <a:cs typeface="Calibri"/>
              </a:rPr>
              <a:t>crucial </a:t>
            </a:r>
            <a:r>
              <a:rPr dirty="0" sz="1400">
                <a:latin typeface="Calibri"/>
                <a:cs typeface="Calibri"/>
              </a:rPr>
              <a:t>to </a:t>
            </a:r>
            <a:r>
              <a:rPr dirty="0" sz="1400" spc="-5">
                <a:latin typeface="Calibri"/>
                <a:cs typeface="Calibri"/>
              </a:rPr>
              <a:t>the regulation </a:t>
            </a:r>
            <a:r>
              <a:rPr dirty="0" sz="1400" spc="5">
                <a:latin typeface="Calibri"/>
                <a:cs typeface="Calibri"/>
              </a:rPr>
              <a:t>of </a:t>
            </a:r>
            <a:r>
              <a:rPr dirty="0" sz="1400" spc="-10">
                <a:latin typeface="Calibri"/>
                <a:cs typeface="Calibri"/>
              </a:rPr>
              <a:t>hunger </a:t>
            </a:r>
            <a:r>
              <a:rPr dirty="0" sz="1400" spc="-5">
                <a:latin typeface="Calibri"/>
                <a:cs typeface="Calibri"/>
              </a:rPr>
              <a:t>and that thinking in terms </a:t>
            </a:r>
            <a:r>
              <a:rPr dirty="0" sz="1400">
                <a:latin typeface="Calibri"/>
                <a:cs typeface="Calibri"/>
              </a:rPr>
              <a:t>of </a:t>
            </a:r>
            <a:r>
              <a:rPr dirty="0" sz="1400" spc="-5">
                <a:latin typeface="Calibri"/>
                <a:cs typeface="Calibri"/>
              </a:rPr>
              <a:t>neural circuits rather than</a:t>
            </a:r>
            <a:r>
              <a:rPr dirty="0" sz="1400" spc="25">
                <a:latin typeface="Calibri"/>
                <a:cs typeface="Calibri"/>
              </a:rPr>
              <a:t> </a:t>
            </a:r>
            <a:r>
              <a:rPr dirty="0" sz="1400" spc="-5">
                <a:latin typeface="Calibri"/>
                <a:cs typeface="Calibri"/>
              </a:rPr>
              <a:t>anatomical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1060" y="6442709"/>
            <a:ext cx="200850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">
                <a:latin typeface="Calibri"/>
                <a:cs typeface="Calibri"/>
              </a:rPr>
              <a:t>centres makes </a:t>
            </a:r>
            <a:r>
              <a:rPr dirty="0" sz="1400">
                <a:latin typeface="Calibri"/>
                <a:cs typeface="Calibri"/>
              </a:rPr>
              <a:t>more</a:t>
            </a:r>
            <a:r>
              <a:rPr dirty="0" sz="1400" spc="-7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sense</a:t>
            </a:r>
            <a:r>
              <a:rPr dirty="0" sz="200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29400" y="6389370"/>
            <a:ext cx="141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6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07360" y="4721859"/>
            <a:ext cx="321437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10.3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hypothalamus.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188719" y="458469"/>
            <a:ext cx="7132320" cy="42316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50289" y="441959"/>
            <a:ext cx="6880225" cy="13665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735" marR="5080" indent="-2667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The Motivation </a:t>
            </a:r>
            <a:r>
              <a:rPr dirty="0"/>
              <a:t>of </a:t>
            </a:r>
            <a:r>
              <a:rPr dirty="0" spc="-5"/>
              <a:t>Hunger and  Eating: Environmental</a:t>
            </a:r>
            <a:r>
              <a:rPr dirty="0" spc="-70"/>
              <a:t> </a:t>
            </a:r>
            <a:r>
              <a:rPr dirty="0"/>
              <a:t>Factors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4869" y="1550669"/>
            <a:ext cx="6616065" cy="4149090"/>
          </a:xfrm>
          <a:prstGeom prst="rect">
            <a:avLst/>
          </a:prstGeom>
        </p:spPr>
        <p:txBody>
          <a:bodyPr wrap="square" lIns="0" tIns="9398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740"/>
              </a:spcBef>
            </a:pPr>
            <a:r>
              <a:rPr dirty="0" sz="3200" spc="-5">
                <a:latin typeface="Calibri"/>
                <a:cs typeface="Calibri"/>
              </a:rPr>
              <a:t>Learned preferences and</a:t>
            </a:r>
            <a:r>
              <a:rPr dirty="0" sz="3200" spc="-2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habits</a:t>
            </a:r>
            <a:endParaRPr sz="3200">
              <a:latin typeface="Calibri"/>
              <a:cs typeface="Calibri"/>
            </a:endParaRPr>
          </a:p>
          <a:p>
            <a:pPr marL="4254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 spc="-10">
                <a:latin typeface="Calibri"/>
                <a:cs typeface="Calibri"/>
              </a:rPr>
              <a:t>Exposure</a:t>
            </a:r>
            <a:endParaRPr sz="2800">
              <a:latin typeface="Calibri"/>
              <a:cs typeface="Calibri"/>
            </a:endParaRPr>
          </a:p>
          <a:p>
            <a:pPr marL="4254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 spc="-10">
                <a:latin typeface="Calibri"/>
                <a:cs typeface="Calibri"/>
              </a:rPr>
              <a:t>When, </a:t>
            </a:r>
            <a:r>
              <a:rPr dirty="0" sz="2800">
                <a:latin typeface="Calibri"/>
                <a:cs typeface="Calibri"/>
              </a:rPr>
              <a:t>as </a:t>
            </a:r>
            <a:r>
              <a:rPr dirty="0" sz="2800" spc="-5">
                <a:latin typeface="Calibri"/>
                <a:cs typeface="Calibri"/>
              </a:rPr>
              <a:t>well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what</a:t>
            </a:r>
            <a:endParaRPr sz="2800">
              <a:latin typeface="Calibri"/>
              <a:cs typeface="Calibri"/>
            </a:endParaRPr>
          </a:p>
          <a:p>
            <a:pPr marL="25400">
              <a:lnSpc>
                <a:spcPct val="100000"/>
              </a:lnSpc>
              <a:spcBef>
                <a:spcPts val="640"/>
              </a:spcBef>
            </a:pPr>
            <a:r>
              <a:rPr dirty="0" sz="3200" spc="-5">
                <a:latin typeface="Calibri"/>
                <a:cs typeface="Calibri"/>
              </a:rPr>
              <a:t>Food-related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cues</a:t>
            </a:r>
            <a:endParaRPr sz="3200">
              <a:latin typeface="Calibri"/>
              <a:cs typeface="Calibri"/>
            </a:endParaRPr>
          </a:p>
          <a:p>
            <a:pPr marL="4254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 spc="-10">
                <a:latin typeface="Calibri"/>
                <a:cs typeface="Calibri"/>
              </a:rPr>
              <a:t>Appearance, odour, </a:t>
            </a:r>
            <a:r>
              <a:rPr dirty="0" sz="2800" spc="-5">
                <a:latin typeface="Calibri"/>
                <a:cs typeface="Calibri"/>
              </a:rPr>
              <a:t>effort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required</a:t>
            </a:r>
            <a:endParaRPr sz="2800">
              <a:latin typeface="Calibri"/>
              <a:cs typeface="Calibri"/>
            </a:endParaRPr>
          </a:p>
          <a:p>
            <a:pPr marL="25400">
              <a:lnSpc>
                <a:spcPct val="100000"/>
              </a:lnSpc>
              <a:spcBef>
                <a:spcPts val="630"/>
              </a:spcBef>
            </a:pPr>
            <a:r>
              <a:rPr dirty="0" sz="3200" spc="-5">
                <a:latin typeface="Calibri"/>
                <a:cs typeface="Calibri"/>
              </a:rPr>
              <a:t>Stress</a:t>
            </a:r>
            <a:endParaRPr sz="3200">
              <a:latin typeface="Calibri"/>
              <a:cs typeface="Calibri"/>
            </a:endParaRPr>
          </a:p>
          <a:p>
            <a:pPr marL="425450" marR="1778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 spc="-10">
                <a:latin typeface="Calibri"/>
                <a:cs typeface="Calibri"/>
              </a:rPr>
              <a:t>Link </a:t>
            </a:r>
            <a:r>
              <a:rPr dirty="0" sz="2800" spc="-5">
                <a:latin typeface="Calibri"/>
                <a:cs typeface="Calibri"/>
              </a:rPr>
              <a:t>between </a:t>
            </a:r>
            <a:r>
              <a:rPr dirty="0" sz="2800" spc="-10">
                <a:latin typeface="Calibri"/>
                <a:cs typeface="Calibri"/>
              </a:rPr>
              <a:t>heightened </a:t>
            </a:r>
            <a:r>
              <a:rPr dirty="0" sz="2800" spc="-5">
                <a:latin typeface="Calibri"/>
                <a:cs typeface="Calibri"/>
              </a:rPr>
              <a:t>arousal/negative  </a:t>
            </a:r>
            <a:r>
              <a:rPr dirty="0" sz="2800" spc="-10">
                <a:latin typeface="Calibri"/>
                <a:cs typeface="Calibri"/>
              </a:rPr>
              <a:t>emotion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overeating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331977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438657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29400" y="6389370"/>
            <a:ext cx="141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7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8324850" y="0"/>
              <a:ext cx="819150" cy="355600"/>
            </a:xfrm>
            <a:custGeom>
              <a:avLst/>
              <a:gdLst/>
              <a:ahLst/>
              <a:cxnLst/>
              <a:rect l="l" t="t" r="r" b="b"/>
              <a:pathLst>
                <a:path w="819150" h="355600">
                  <a:moveTo>
                    <a:pt x="819150" y="0"/>
                  </a:moveTo>
                  <a:lnTo>
                    <a:pt x="0" y="0"/>
                  </a:lnTo>
                  <a:lnTo>
                    <a:pt x="0" y="355600"/>
                  </a:lnTo>
                  <a:lnTo>
                    <a:pt x="819150" y="355600"/>
                  </a:lnTo>
                  <a:lnTo>
                    <a:pt x="819150" y="0"/>
                  </a:lnTo>
                  <a:close/>
                </a:path>
              </a:pathLst>
            </a:custGeom>
            <a:solidFill>
              <a:srgbClr val="24923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66039" y="186689"/>
              <a:ext cx="9077960" cy="667130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0"/>
            <a:ext cx="819150" cy="355600"/>
          </a:xfrm>
          <a:custGeom>
            <a:avLst/>
            <a:gdLst/>
            <a:ahLst/>
            <a:cxnLst/>
            <a:rect l="l" t="t" r="r" b="b"/>
            <a:pathLst>
              <a:path w="819150" h="355600">
                <a:moveTo>
                  <a:pt x="819150" y="0"/>
                </a:moveTo>
                <a:lnTo>
                  <a:pt x="0" y="0"/>
                </a:lnTo>
                <a:lnTo>
                  <a:pt x="0" y="355600"/>
                </a:lnTo>
                <a:lnTo>
                  <a:pt x="819150" y="355600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66039" y="643890"/>
            <a:ext cx="9077960" cy="594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995" marR="5080" indent="14986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Eating </a:t>
            </a:r>
            <a:r>
              <a:rPr dirty="0"/>
              <a:t>and </a:t>
            </a:r>
            <a:r>
              <a:rPr dirty="0" spc="-30"/>
              <a:t>Weight:  </a:t>
            </a:r>
            <a:r>
              <a:rPr dirty="0" spc="-5"/>
              <a:t>The </a:t>
            </a:r>
            <a:r>
              <a:rPr dirty="0" spc="-20"/>
              <a:t>Roots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5"/>
              <a:t>Obesity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4869" y="1550670"/>
            <a:ext cx="6396355" cy="33655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400" marR="2091055">
              <a:lnSpc>
                <a:spcPct val="116700"/>
              </a:lnSpc>
              <a:spcBef>
                <a:spcPts val="95"/>
              </a:spcBef>
            </a:pPr>
            <a:r>
              <a:rPr dirty="0" sz="3200" spc="-5">
                <a:latin typeface="Calibri"/>
                <a:cs typeface="Calibri"/>
              </a:rPr>
              <a:t>Evolutionary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explanations  Genetic</a:t>
            </a:r>
            <a:r>
              <a:rPr dirty="0" sz="3200" spc="-2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predisposition</a:t>
            </a:r>
            <a:endParaRPr sz="3200">
              <a:latin typeface="Calibri"/>
              <a:cs typeface="Calibri"/>
            </a:endParaRPr>
          </a:p>
          <a:p>
            <a:pPr marL="140970">
              <a:lnSpc>
                <a:spcPct val="100000"/>
              </a:lnSpc>
              <a:spcBef>
                <a:spcPts val="560"/>
              </a:spcBef>
              <a:tabLst>
                <a:tab pos="424815" algn="l"/>
              </a:tabLst>
            </a:pPr>
            <a:r>
              <a:rPr dirty="0" baseline="10582" sz="3150">
                <a:latin typeface="Arial"/>
                <a:cs typeface="Arial"/>
              </a:rPr>
              <a:t>–	</a:t>
            </a:r>
            <a:r>
              <a:rPr dirty="0" sz="2800" spc="-5">
                <a:latin typeface="Calibri"/>
                <a:cs typeface="Calibri"/>
              </a:rPr>
              <a:t>Body Mass Index and adoption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study</a:t>
            </a:r>
            <a:endParaRPr sz="2800">
              <a:latin typeface="Calibri"/>
              <a:cs typeface="Calibri"/>
            </a:endParaRPr>
          </a:p>
          <a:p>
            <a:pPr marL="25400" marR="17780">
              <a:lnSpc>
                <a:spcPct val="116399"/>
              </a:lnSpc>
            </a:pPr>
            <a:r>
              <a:rPr dirty="0" sz="3200" spc="-5">
                <a:latin typeface="Calibri"/>
                <a:cs typeface="Calibri"/>
              </a:rPr>
              <a:t>The concept of set point/settling point  Dietary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restraint</a:t>
            </a:r>
            <a:endParaRPr sz="3200">
              <a:latin typeface="Calibri"/>
              <a:cs typeface="Calibri"/>
            </a:endParaRPr>
          </a:p>
          <a:p>
            <a:pPr marL="25400">
              <a:lnSpc>
                <a:spcPct val="100000"/>
              </a:lnSpc>
              <a:spcBef>
                <a:spcPts val="640"/>
              </a:spcBef>
            </a:pPr>
            <a:r>
              <a:rPr dirty="0" sz="3200" spc="-5">
                <a:latin typeface="Calibri"/>
                <a:cs typeface="Calibri"/>
              </a:rPr>
              <a:t>Eating</a:t>
            </a:r>
            <a:r>
              <a:rPr dirty="0" sz="3200" spc="-10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disorders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232410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339090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395859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452627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0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96900" y="5445759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1860" y="5369559"/>
            <a:ext cx="7471409" cy="1427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These </a:t>
            </a:r>
            <a:r>
              <a:rPr dirty="0" sz="2000">
                <a:latin typeface="Calibri"/>
                <a:cs typeface="Calibri"/>
              </a:rPr>
              <a:t>data </a:t>
            </a:r>
            <a:r>
              <a:rPr dirty="0" sz="2000" spc="-5">
                <a:latin typeface="Calibri"/>
                <a:cs typeface="Calibri"/>
              </a:rPr>
              <a:t>from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5">
                <a:latin typeface="Calibri"/>
                <a:cs typeface="Calibri"/>
              </a:rPr>
              <a:t>twin </a:t>
            </a:r>
            <a:r>
              <a:rPr dirty="0" sz="2000">
                <a:latin typeface="Calibri"/>
                <a:cs typeface="Calibri"/>
              </a:rPr>
              <a:t>study by </a:t>
            </a:r>
            <a:r>
              <a:rPr dirty="0" sz="2000" spc="-5">
                <a:latin typeface="Calibri"/>
                <a:cs typeface="Calibri"/>
              </a:rPr>
              <a:t>Stunkard et </a:t>
            </a:r>
            <a:r>
              <a:rPr dirty="0" sz="2000">
                <a:latin typeface="Calibri"/>
                <a:cs typeface="Calibri"/>
              </a:rPr>
              <a:t>al. (1990) </a:t>
            </a:r>
            <a:r>
              <a:rPr dirty="0" sz="2000" spc="-5">
                <a:latin typeface="Calibri"/>
                <a:cs typeface="Calibri"/>
              </a:rPr>
              <a:t>reveal that  identical twins are much more </a:t>
            </a:r>
            <a:r>
              <a:rPr dirty="0" sz="2000" spc="-10">
                <a:latin typeface="Calibri"/>
                <a:cs typeface="Calibri"/>
              </a:rPr>
              <a:t>similar </a:t>
            </a:r>
            <a:r>
              <a:rPr dirty="0" sz="2000" spc="-5">
                <a:latin typeface="Calibri"/>
                <a:cs typeface="Calibri"/>
              </a:rPr>
              <a:t>in body mass index than fraternal  twins, suggesting </a:t>
            </a:r>
            <a:r>
              <a:rPr dirty="0" sz="2000">
                <a:latin typeface="Calibri"/>
                <a:cs typeface="Calibri"/>
              </a:rPr>
              <a:t>that </a:t>
            </a:r>
            <a:r>
              <a:rPr dirty="0" sz="2000" spc="-5">
                <a:latin typeface="Calibri"/>
                <a:cs typeface="Calibri"/>
              </a:rPr>
              <a:t>genetic factors </a:t>
            </a:r>
            <a:r>
              <a:rPr dirty="0" sz="2000">
                <a:latin typeface="Calibri"/>
                <a:cs typeface="Calibri"/>
              </a:rPr>
              <a:t>account for much of the </a:t>
            </a:r>
            <a:r>
              <a:rPr dirty="0" sz="2000" spc="-5">
                <a:latin typeface="Calibri"/>
                <a:cs typeface="Calibri"/>
              </a:rPr>
              <a:t>variation  </a:t>
            </a:r>
            <a:r>
              <a:rPr dirty="0" sz="2000">
                <a:latin typeface="Calibri"/>
                <a:cs typeface="Calibri"/>
              </a:rPr>
              <a:t>among </a:t>
            </a:r>
            <a:r>
              <a:rPr dirty="0" sz="2000" spc="-5">
                <a:latin typeface="Calibri"/>
                <a:cs typeface="Calibri"/>
              </a:rPr>
              <a:t>people in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propensity to </a:t>
            </a:r>
            <a:r>
              <a:rPr dirty="0" sz="2000">
                <a:latin typeface="Calibri"/>
                <a:cs typeface="Calibri"/>
              </a:rPr>
              <a:t>become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 spc="-65">
                <a:latin typeface="Calibri"/>
                <a:cs typeface="Calibri"/>
              </a:rPr>
              <a:t>overweight</a:t>
            </a:r>
            <a:r>
              <a:rPr dirty="0" baseline="16975" sz="2700" spc="-97">
                <a:latin typeface="Calibri"/>
                <a:cs typeface="Calibri"/>
              </a:rPr>
              <a:t>1</a:t>
            </a:r>
            <a:r>
              <a:rPr dirty="0" sz="3200" spc="-65">
                <a:latin typeface="Calibri"/>
                <a:cs typeface="Calibri"/>
              </a:rPr>
              <a:t>.</a:t>
            </a:r>
            <a:r>
              <a:rPr dirty="0" baseline="16975" sz="2700" spc="-97">
                <a:latin typeface="Calibri"/>
                <a:cs typeface="Calibri"/>
              </a:rPr>
              <a:t>1</a:t>
            </a:r>
            <a:endParaRPr baseline="16975" sz="27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5260" y="4886959"/>
            <a:ext cx="38950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</a:t>
            </a:r>
            <a:r>
              <a:rPr dirty="0" sz="2000">
                <a:latin typeface="Calibri"/>
                <a:cs typeface="Calibri"/>
              </a:rPr>
              <a:t>10.5 </a:t>
            </a:r>
            <a:r>
              <a:rPr dirty="0" sz="2000" spc="-5">
                <a:latin typeface="Calibri"/>
                <a:cs typeface="Calibri"/>
              </a:rPr>
              <a:t>The heritability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weight.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8159" y="979169"/>
            <a:ext cx="7545070" cy="37871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4059" y="441959"/>
            <a:ext cx="7511415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Sexual </a:t>
            </a:r>
            <a:r>
              <a:rPr dirty="0" spc="-15"/>
              <a:t>Motivation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 spc="-10"/>
              <a:t>Behaviour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2169" y="1550669"/>
            <a:ext cx="6652259" cy="4361180"/>
          </a:xfrm>
          <a:prstGeom prst="rect">
            <a:avLst/>
          </a:prstGeom>
        </p:spPr>
        <p:txBody>
          <a:bodyPr wrap="square" lIns="0" tIns="9398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740"/>
              </a:spcBef>
            </a:pPr>
            <a:r>
              <a:rPr dirty="0" sz="3200" spc="-5">
                <a:latin typeface="Calibri"/>
                <a:cs typeface="Calibri"/>
              </a:rPr>
              <a:t>Hormonal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regulation</a:t>
            </a:r>
            <a:endParaRPr sz="32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Estrogens</a:t>
            </a:r>
            <a:endParaRPr sz="28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Androgens</a:t>
            </a:r>
            <a:endParaRPr sz="28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Testosterone</a:t>
            </a:r>
            <a:endParaRPr sz="2800">
              <a:latin typeface="Calibri"/>
              <a:cs typeface="Calibri"/>
            </a:endParaRPr>
          </a:p>
          <a:p>
            <a:pPr marL="38100" marR="2084705">
              <a:lnSpc>
                <a:spcPct val="116399"/>
              </a:lnSpc>
              <a:spcBef>
                <a:spcPts val="10"/>
              </a:spcBef>
            </a:pPr>
            <a:r>
              <a:rPr dirty="0" sz="3200" spc="-5">
                <a:latin typeface="Calibri"/>
                <a:cs typeface="Calibri"/>
              </a:rPr>
              <a:t>Evolutionary factors  Parental investment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theory</a:t>
            </a:r>
            <a:endParaRPr sz="3200">
              <a:latin typeface="Calibri"/>
              <a:cs typeface="Calibri"/>
            </a:endParaRPr>
          </a:p>
          <a:p>
            <a:pPr marL="38100" marR="30480">
              <a:lnSpc>
                <a:spcPts val="4480"/>
              </a:lnSpc>
              <a:spcBef>
                <a:spcPts val="245"/>
              </a:spcBef>
            </a:pPr>
            <a:r>
              <a:rPr dirty="0" sz="3200" spc="-5">
                <a:latin typeface="Calibri"/>
                <a:cs typeface="Calibri"/>
              </a:rPr>
              <a:t>Gender differences </a:t>
            </a:r>
            <a:r>
              <a:rPr dirty="0" sz="3200">
                <a:latin typeface="Calibri"/>
                <a:cs typeface="Calibri"/>
              </a:rPr>
              <a:t>in </a:t>
            </a:r>
            <a:r>
              <a:rPr dirty="0" sz="3200" spc="-5">
                <a:latin typeface="Calibri"/>
                <a:cs typeface="Calibri"/>
              </a:rPr>
              <a:t>mate preferences  Pornography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381762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438657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495427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5521959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30630" y="441959"/>
            <a:ext cx="6521450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The Human </a:t>
            </a:r>
            <a:r>
              <a:rPr dirty="0" spc="-20"/>
              <a:t>Sexual</a:t>
            </a:r>
            <a:r>
              <a:rPr dirty="0" spc="-70"/>
              <a:t> </a:t>
            </a:r>
            <a:r>
              <a:rPr dirty="0" spc="-10"/>
              <a:t>Response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7569" y="1631950"/>
            <a:ext cx="4728845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Masters and </a:t>
            </a:r>
            <a:r>
              <a:rPr dirty="0" sz="3200" spc="-10">
                <a:latin typeface="Calibri"/>
                <a:cs typeface="Calibri"/>
              </a:rPr>
              <a:t>Johnson </a:t>
            </a:r>
            <a:r>
              <a:rPr dirty="0" sz="3200">
                <a:latin typeface="Calibri"/>
                <a:cs typeface="Calibri"/>
              </a:rPr>
              <a:t>–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1966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5940" y="289306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2169" y="2687320"/>
            <a:ext cx="2095500" cy="2585720"/>
          </a:xfrm>
          <a:prstGeom prst="rect">
            <a:avLst/>
          </a:prstGeom>
        </p:spPr>
        <p:txBody>
          <a:bodyPr wrap="square" lIns="0" tIns="9398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740"/>
              </a:spcBef>
            </a:pPr>
            <a:r>
              <a:rPr dirty="0" sz="3200" spc="-5">
                <a:latin typeface="Calibri"/>
                <a:cs typeface="Calibri"/>
              </a:rPr>
              <a:t>Stages:</a:t>
            </a:r>
            <a:endParaRPr sz="32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Excitement</a:t>
            </a:r>
            <a:endParaRPr sz="28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5">
                <a:latin typeface="Calibri"/>
                <a:cs typeface="Calibri"/>
              </a:rPr>
              <a:t>Plateau</a:t>
            </a:r>
            <a:endParaRPr sz="28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Orgasm</a:t>
            </a:r>
            <a:endParaRPr sz="2800">
              <a:latin typeface="Calibri"/>
              <a:cs typeface="Calibri"/>
            </a:endParaRPr>
          </a:p>
          <a:p>
            <a:pPr marL="4381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37515" algn="l"/>
                <a:tab pos="438150" algn="l"/>
              </a:tabLst>
            </a:pPr>
            <a:r>
              <a:rPr dirty="0" sz="2800" spc="-10">
                <a:latin typeface="Calibri"/>
                <a:cs typeface="Calibri"/>
              </a:rPr>
              <a:t>Resolution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60730" y="4654550"/>
            <a:ext cx="57785" cy="13525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700" spc="5">
                <a:latin typeface="Arial"/>
                <a:cs typeface="Arial"/>
              </a:rPr>
              <a:t>•</a:t>
            </a:r>
            <a:endParaRPr sz="7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2360" y="4593590"/>
            <a:ext cx="7008495" cy="14859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99800"/>
              </a:lnSpc>
              <a:spcBef>
                <a:spcPts val="100"/>
              </a:spcBef>
            </a:pPr>
            <a:r>
              <a:rPr dirty="0" sz="1600" spc="-10">
                <a:latin typeface="Calibri"/>
                <a:cs typeface="Calibri"/>
              </a:rPr>
              <a:t>There </a:t>
            </a:r>
            <a:r>
              <a:rPr dirty="0" sz="1600">
                <a:latin typeface="Calibri"/>
                <a:cs typeface="Calibri"/>
              </a:rPr>
              <a:t>are </a:t>
            </a:r>
            <a:r>
              <a:rPr dirty="0" sz="1600" spc="-5">
                <a:latin typeface="Calibri"/>
                <a:cs typeface="Calibri"/>
              </a:rPr>
              <a:t>similarities and </a:t>
            </a:r>
            <a:r>
              <a:rPr dirty="0" sz="1600" spc="-10">
                <a:latin typeface="Calibri"/>
                <a:cs typeface="Calibri"/>
              </a:rPr>
              <a:t>differences between </a:t>
            </a:r>
            <a:r>
              <a:rPr dirty="0" sz="1600" spc="-5">
                <a:latin typeface="Calibri"/>
                <a:cs typeface="Calibri"/>
              </a:rPr>
              <a:t>men and women </a:t>
            </a:r>
            <a:r>
              <a:rPr dirty="0" sz="1600">
                <a:latin typeface="Calibri"/>
                <a:cs typeface="Calibri"/>
              </a:rPr>
              <a:t>in </a:t>
            </a:r>
            <a:r>
              <a:rPr dirty="0" sz="1600" spc="-5">
                <a:latin typeface="Calibri"/>
                <a:cs typeface="Calibri"/>
              </a:rPr>
              <a:t>patterns of sexual  arousal. Pattern A, which culminates </a:t>
            </a:r>
            <a:r>
              <a:rPr dirty="0" sz="1600">
                <a:latin typeface="Calibri"/>
                <a:cs typeface="Calibri"/>
              </a:rPr>
              <a:t>in </a:t>
            </a:r>
            <a:r>
              <a:rPr dirty="0" sz="1600" spc="-5">
                <a:latin typeface="Calibri"/>
                <a:cs typeface="Calibri"/>
              </a:rPr>
              <a:t>orgasm and resolution, </a:t>
            </a:r>
            <a:r>
              <a:rPr dirty="0" sz="1600">
                <a:latin typeface="Calibri"/>
                <a:cs typeface="Calibri"/>
              </a:rPr>
              <a:t>is </a:t>
            </a:r>
            <a:r>
              <a:rPr dirty="0" sz="1600" spc="-5">
                <a:latin typeface="Calibri"/>
                <a:cs typeface="Calibri"/>
              </a:rPr>
              <a:t>the ideal </a:t>
            </a:r>
            <a:r>
              <a:rPr dirty="0" sz="1600" spc="-10">
                <a:latin typeface="Calibri"/>
                <a:cs typeface="Calibri"/>
              </a:rPr>
              <a:t>sequence  </a:t>
            </a:r>
            <a:r>
              <a:rPr dirty="0" sz="1600" spc="-5">
                <a:latin typeface="Calibri"/>
                <a:cs typeface="Calibri"/>
              </a:rPr>
              <a:t>for both sexes but not something one can count on. Pattern </a:t>
            </a:r>
            <a:r>
              <a:rPr dirty="0" sz="1600" spc="-10">
                <a:latin typeface="Calibri"/>
                <a:cs typeface="Calibri"/>
              </a:rPr>
              <a:t>B, </a:t>
            </a:r>
            <a:r>
              <a:rPr dirty="0" sz="1600" spc="-5">
                <a:latin typeface="Calibri"/>
                <a:cs typeface="Calibri"/>
              </a:rPr>
              <a:t>which involves sexual  arousal without orgasm followed </a:t>
            </a:r>
            <a:r>
              <a:rPr dirty="0" sz="1600">
                <a:latin typeface="Calibri"/>
                <a:cs typeface="Calibri"/>
              </a:rPr>
              <a:t>by a </a:t>
            </a:r>
            <a:r>
              <a:rPr dirty="0" sz="1600" spc="-5">
                <a:latin typeface="Calibri"/>
                <a:cs typeface="Calibri"/>
              </a:rPr>
              <a:t>slow resolution, </a:t>
            </a:r>
            <a:r>
              <a:rPr dirty="0" sz="1600">
                <a:latin typeface="Calibri"/>
                <a:cs typeface="Calibri"/>
              </a:rPr>
              <a:t>is </a:t>
            </a:r>
            <a:r>
              <a:rPr dirty="0" sz="1600" spc="-5">
                <a:latin typeface="Calibri"/>
                <a:cs typeface="Calibri"/>
              </a:rPr>
              <a:t>seen </a:t>
            </a:r>
            <a:r>
              <a:rPr dirty="0" sz="1600">
                <a:latin typeface="Calibri"/>
                <a:cs typeface="Calibri"/>
              </a:rPr>
              <a:t>in </a:t>
            </a:r>
            <a:r>
              <a:rPr dirty="0" sz="1600" spc="-5">
                <a:latin typeface="Calibri"/>
                <a:cs typeface="Calibri"/>
              </a:rPr>
              <a:t>both sexes but </a:t>
            </a:r>
            <a:r>
              <a:rPr dirty="0" sz="1600">
                <a:latin typeface="Calibri"/>
                <a:cs typeface="Calibri"/>
              </a:rPr>
              <a:t>is  </a:t>
            </a:r>
            <a:r>
              <a:rPr dirty="0" sz="1600" spc="-10">
                <a:latin typeface="Calibri"/>
                <a:cs typeface="Calibri"/>
              </a:rPr>
              <a:t>more </a:t>
            </a:r>
            <a:r>
              <a:rPr dirty="0" sz="1600" spc="-5">
                <a:latin typeface="Calibri"/>
                <a:cs typeface="Calibri"/>
              </a:rPr>
              <a:t>common among </a:t>
            </a:r>
            <a:r>
              <a:rPr dirty="0" sz="1600" spc="-10">
                <a:latin typeface="Calibri"/>
                <a:cs typeface="Calibri"/>
              </a:rPr>
              <a:t>women </a:t>
            </a:r>
            <a:r>
              <a:rPr dirty="0" sz="1600" spc="-5">
                <a:latin typeface="Calibri"/>
                <a:cs typeface="Calibri"/>
              </a:rPr>
              <a:t>(see Figure </a:t>
            </a:r>
            <a:r>
              <a:rPr dirty="0" sz="1600" spc="-10">
                <a:latin typeface="Calibri"/>
                <a:cs typeface="Calibri"/>
              </a:rPr>
              <a:t>10.7). </a:t>
            </a:r>
            <a:r>
              <a:rPr dirty="0" sz="1600" spc="-5">
                <a:latin typeface="Calibri"/>
                <a:cs typeface="Calibri"/>
              </a:rPr>
              <a:t>Pattern C, which involves multiple  orgasms, </a:t>
            </a:r>
            <a:r>
              <a:rPr dirty="0" sz="1600">
                <a:latin typeface="Calibri"/>
                <a:cs typeface="Calibri"/>
              </a:rPr>
              <a:t>is </a:t>
            </a:r>
            <a:r>
              <a:rPr dirty="0" sz="1600" spc="-5">
                <a:latin typeface="Calibri"/>
                <a:cs typeface="Calibri"/>
              </a:rPr>
              <a:t>seen almost exclusively </a:t>
            </a:r>
            <a:r>
              <a:rPr dirty="0" sz="1600" spc="5">
                <a:latin typeface="Calibri"/>
                <a:cs typeface="Calibri"/>
              </a:rPr>
              <a:t>in </a:t>
            </a:r>
            <a:r>
              <a:rPr dirty="0" sz="1600" spc="-5">
                <a:latin typeface="Calibri"/>
                <a:cs typeface="Calibri"/>
              </a:rPr>
              <a:t>women, as </a:t>
            </a:r>
            <a:r>
              <a:rPr dirty="0" sz="1600" spc="-10">
                <a:latin typeface="Calibri"/>
                <a:cs typeface="Calibri"/>
              </a:rPr>
              <a:t>men </a:t>
            </a:r>
            <a:r>
              <a:rPr dirty="0" sz="1600">
                <a:latin typeface="Calibri"/>
                <a:cs typeface="Calibri"/>
              </a:rPr>
              <a:t>go </a:t>
            </a:r>
            <a:r>
              <a:rPr dirty="0" sz="1600" spc="-5">
                <a:latin typeface="Calibri"/>
                <a:cs typeface="Calibri"/>
              </a:rPr>
              <a:t>through </a:t>
            </a:r>
            <a:r>
              <a:rPr dirty="0" sz="1600">
                <a:latin typeface="Calibri"/>
                <a:cs typeface="Calibri"/>
              </a:rPr>
              <a:t>a </a:t>
            </a:r>
            <a:r>
              <a:rPr dirty="0" sz="1600" spc="-5">
                <a:latin typeface="Calibri"/>
                <a:cs typeface="Calibri"/>
              </a:rPr>
              <a:t>refractory</a:t>
            </a:r>
            <a:r>
              <a:rPr dirty="0" sz="1600" spc="-7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period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2360" y="6052820"/>
            <a:ext cx="3663950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-10">
                <a:latin typeface="Calibri"/>
                <a:cs typeface="Calibri"/>
              </a:rPr>
              <a:t>before </a:t>
            </a:r>
            <a:r>
              <a:rPr dirty="0" sz="1600" spc="-5">
                <a:latin typeface="Calibri"/>
                <a:cs typeface="Calibri"/>
              </a:rPr>
              <a:t>they are capable of another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 spc="-5">
                <a:latin typeface="Calibri"/>
                <a:cs typeface="Calibri"/>
              </a:rPr>
              <a:t>orgasm</a:t>
            </a:r>
            <a:r>
              <a:rPr dirty="0" sz="3200" spc="-5">
                <a:latin typeface="Calibri"/>
                <a:cs typeface="Calibri"/>
              </a:rPr>
              <a:t>.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0730" y="6659880"/>
            <a:ext cx="45720" cy="939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50">
                <a:latin typeface="Arial"/>
                <a:cs typeface="Arial"/>
              </a:rPr>
              <a:t>•</a:t>
            </a:r>
            <a:endParaRPr sz="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2360" y="6621780"/>
            <a:ext cx="714375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5">
                <a:latin typeface="Calibri"/>
                <a:cs typeface="Calibri"/>
              </a:rPr>
              <a:t>Source: Based </a:t>
            </a:r>
            <a:r>
              <a:rPr dirty="0" sz="1000">
                <a:latin typeface="Calibri"/>
                <a:cs typeface="Calibri"/>
              </a:rPr>
              <a:t>on </a:t>
            </a:r>
            <a:r>
              <a:rPr dirty="0" sz="1000" spc="-5">
                <a:latin typeface="Calibri"/>
                <a:cs typeface="Calibri"/>
              </a:rPr>
              <a:t>Masters, W. </a:t>
            </a:r>
            <a:r>
              <a:rPr dirty="0" sz="1000">
                <a:latin typeface="Calibri"/>
                <a:cs typeface="Calibri"/>
              </a:rPr>
              <a:t>H., and </a:t>
            </a:r>
            <a:r>
              <a:rPr dirty="0" sz="1000" spc="-5">
                <a:latin typeface="Calibri"/>
                <a:cs typeface="Calibri"/>
              </a:rPr>
              <a:t>Johnson, V. </a:t>
            </a:r>
            <a:r>
              <a:rPr dirty="0" sz="1000">
                <a:latin typeface="Calibri"/>
                <a:cs typeface="Calibri"/>
              </a:rPr>
              <a:t>E. </a:t>
            </a:r>
            <a:r>
              <a:rPr dirty="0" sz="1000" spc="-10">
                <a:latin typeface="Calibri"/>
                <a:cs typeface="Calibri"/>
              </a:rPr>
              <a:t>(1966). </a:t>
            </a:r>
            <a:r>
              <a:rPr dirty="0" sz="1000" spc="-5" i="1">
                <a:latin typeface="Calibri"/>
                <a:cs typeface="Calibri"/>
              </a:rPr>
              <a:t>Human sexual response</a:t>
            </a:r>
            <a:r>
              <a:rPr dirty="0" sz="1000" spc="-5">
                <a:latin typeface="Calibri"/>
                <a:cs typeface="Calibri"/>
              </a:rPr>
              <a:t>. Boston: Little, Brown. Copyright </a:t>
            </a:r>
            <a:r>
              <a:rPr dirty="0" sz="1000">
                <a:latin typeface="Calibri"/>
                <a:cs typeface="Calibri"/>
              </a:rPr>
              <a:t>© </a:t>
            </a:r>
            <a:r>
              <a:rPr dirty="0" sz="1000" spc="-5">
                <a:latin typeface="Calibri"/>
                <a:cs typeface="Calibri"/>
              </a:rPr>
              <a:t>1966 Little,</a:t>
            </a:r>
            <a:r>
              <a:rPr dirty="0" sz="1000" spc="155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Brown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86379" y="4239259"/>
            <a:ext cx="474662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10.6 The </a:t>
            </a:r>
            <a:r>
              <a:rPr dirty="0" sz="2000">
                <a:latin typeface="Calibri"/>
                <a:cs typeface="Calibri"/>
              </a:rPr>
              <a:t>human </a:t>
            </a:r>
            <a:r>
              <a:rPr dirty="0" sz="2000" spc="-5">
                <a:latin typeface="Calibri"/>
                <a:cs typeface="Calibri"/>
              </a:rPr>
              <a:t>sexual response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cycle.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27709" y="949960"/>
            <a:ext cx="3966209" cy="33540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26769" y="5365750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67130" y="5288279"/>
            <a:ext cx="7124700" cy="14058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Calibri"/>
                <a:cs typeface="Calibri"/>
              </a:rPr>
              <a:t>In </a:t>
            </a:r>
            <a:r>
              <a:rPr dirty="0" sz="2000" spc="-5">
                <a:latin typeface="Calibri"/>
                <a:cs typeface="Calibri"/>
              </a:rPr>
              <a:t>their sexual interactions, men seem to reach orgasm more reliably  than women. The data shown here suggest </a:t>
            </a:r>
            <a:r>
              <a:rPr dirty="0" sz="2000">
                <a:latin typeface="Calibri"/>
                <a:cs typeface="Calibri"/>
              </a:rPr>
              <a:t>that the gender gap </a:t>
            </a:r>
            <a:r>
              <a:rPr dirty="0" sz="2000" spc="-5">
                <a:latin typeface="Calibri"/>
                <a:cs typeface="Calibri"/>
              </a:rPr>
              <a:t>in  orgasmic consistency is pretty sizable. </a:t>
            </a:r>
            <a:r>
              <a:rPr dirty="0" sz="2000">
                <a:latin typeface="Calibri"/>
                <a:cs typeface="Calibri"/>
              </a:rPr>
              <a:t>Both </a:t>
            </a:r>
            <a:r>
              <a:rPr dirty="0" sz="2000" spc="-5">
                <a:latin typeface="Calibri"/>
                <a:cs typeface="Calibri"/>
              </a:rPr>
              <a:t>biological</a:t>
            </a:r>
            <a:r>
              <a:rPr dirty="0" sz="2000" spc="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</a:pPr>
            <a:r>
              <a:rPr dirty="0" baseline="1388" sz="3000" spc="-7">
                <a:latin typeface="Calibri"/>
                <a:cs typeface="Calibri"/>
              </a:rPr>
              <a:t>sociocultural factors may contribute to this gender</a:t>
            </a:r>
            <a:r>
              <a:rPr dirty="0" baseline="1388" sz="3000" spc="67">
                <a:latin typeface="Calibri"/>
                <a:cs typeface="Calibri"/>
              </a:rPr>
              <a:t> </a:t>
            </a:r>
            <a:r>
              <a:rPr dirty="0" baseline="1388" sz="3000" spc="-457">
                <a:latin typeface="Calibri"/>
                <a:cs typeface="Calibri"/>
              </a:rPr>
              <a:t>ga</a:t>
            </a:r>
            <a:r>
              <a:rPr dirty="0" sz="1800" spc="-305">
                <a:latin typeface="Calibri"/>
                <a:cs typeface="Calibri"/>
              </a:rPr>
              <a:t>1</a:t>
            </a:r>
            <a:r>
              <a:rPr dirty="0" baseline="1388" sz="3000" spc="-457">
                <a:latin typeface="Calibri"/>
                <a:cs typeface="Calibri"/>
              </a:rPr>
              <a:t>p</a:t>
            </a:r>
            <a:r>
              <a:rPr dirty="0" sz="1800" spc="-305">
                <a:latin typeface="Calibri"/>
                <a:cs typeface="Calibri"/>
              </a:rPr>
              <a:t>5</a:t>
            </a:r>
            <a:r>
              <a:rPr dirty="0" baseline="1388" sz="3000" spc="-457">
                <a:latin typeface="Calibri"/>
                <a:cs typeface="Calibri"/>
              </a:rPr>
              <a:t>.</a:t>
            </a:r>
            <a:endParaRPr baseline="1388" sz="3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92070" y="4429759"/>
            <a:ext cx="4269105" cy="695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>
                <a:latin typeface="Calibri"/>
                <a:cs typeface="Calibri"/>
              </a:rPr>
              <a:t>Fi</a:t>
            </a:r>
            <a:r>
              <a:rPr dirty="0" sz="1600" spc="-5">
                <a:latin typeface="Calibri"/>
                <a:cs typeface="Calibri"/>
              </a:rPr>
              <a:t>g</a:t>
            </a:r>
            <a:r>
              <a:rPr dirty="0" sz="1600" spc="5">
                <a:latin typeface="Calibri"/>
                <a:cs typeface="Calibri"/>
              </a:rPr>
              <a:t>u</a:t>
            </a:r>
            <a:r>
              <a:rPr dirty="0" sz="1600" spc="-10">
                <a:latin typeface="Calibri"/>
                <a:cs typeface="Calibri"/>
              </a:rPr>
              <a:t>r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-15">
                <a:latin typeface="Calibri"/>
                <a:cs typeface="Calibri"/>
              </a:rPr>
              <a:t>1</a:t>
            </a:r>
            <a:r>
              <a:rPr dirty="0" sz="1600" spc="-5">
                <a:latin typeface="Calibri"/>
                <a:cs typeface="Calibri"/>
              </a:rPr>
              <a:t>0.</a:t>
            </a:r>
            <a:r>
              <a:rPr dirty="0" sz="1600">
                <a:latin typeface="Calibri"/>
                <a:cs typeface="Calibri"/>
              </a:rPr>
              <a:t>7</a:t>
            </a:r>
            <a:r>
              <a:rPr dirty="0" sz="1600" spc="-5">
                <a:latin typeface="Calibri"/>
                <a:cs typeface="Calibri"/>
              </a:rPr>
              <a:t> Th</a:t>
            </a:r>
            <a:r>
              <a:rPr dirty="0" sz="1600">
                <a:latin typeface="Calibri"/>
                <a:cs typeface="Calibri"/>
              </a:rPr>
              <a:t>e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5">
                <a:latin typeface="Calibri"/>
                <a:cs typeface="Calibri"/>
              </a:rPr>
              <a:t>g</a:t>
            </a:r>
            <a:r>
              <a:rPr dirty="0" sz="1600" spc="-10">
                <a:latin typeface="Calibri"/>
                <a:cs typeface="Calibri"/>
              </a:rPr>
              <a:t>e</a:t>
            </a:r>
            <a:r>
              <a:rPr dirty="0" sz="1600" spc="-5">
                <a:latin typeface="Calibri"/>
                <a:cs typeface="Calibri"/>
              </a:rPr>
              <a:t>nd</a:t>
            </a:r>
            <a:r>
              <a:rPr dirty="0" sz="1600" spc="-10">
                <a:latin typeface="Calibri"/>
                <a:cs typeface="Calibri"/>
              </a:rPr>
              <a:t>e</a:t>
            </a:r>
            <a:r>
              <a:rPr dirty="0" sz="1600">
                <a:latin typeface="Calibri"/>
                <a:cs typeface="Calibri"/>
              </a:rPr>
              <a:t>r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 spc="5">
                <a:latin typeface="Calibri"/>
                <a:cs typeface="Calibri"/>
              </a:rPr>
              <a:t>g</a:t>
            </a:r>
            <a:r>
              <a:rPr dirty="0" sz="1600">
                <a:latin typeface="Calibri"/>
                <a:cs typeface="Calibri"/>
              </a:rPr>
              <a:t>ap</a:t>
            </a:r>
            <a:r>
              <a:rPr dirty="0" sz="1600" spc="-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5">
                <a:latin typeface="Calibri"/>
                <a:cs typeface="Calibri"/>
              </a:rPr>
              <a:t> o</a:t>
            </a:r>
            <a:r>
              <a:rPr dirty="0" sz="1600" spc="-10">
                <a:latin typeface="Calibri"/>
                <a:cs typeface="Calibri"/>
              </a:rPr>
              <a:t>r</a:t>
            </a:r>
            <a:r>
              <a:rPr dirty="0" sz="1600" spc="5">
                <a:latin typeface="Calibri"/>
                <a:cs typeface="Calibri"/>
              </a:rPr>
              <a:t>g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10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m</a:t>
            </a:r>
            <a:r>
              <a:rPr dirty="0" sz="1600" spc="-10">
                <a:latin typeface="Calibri"/>
                <a:cs typeface="Calibri"/>
              </a:rPr>
              <a:t> c</a:t>
            </a:r>
            <a:r>
              <a:rPr dirty="0" sz="1600" spc="-5">
                <a:latin typeface="Calibri"/>
                <a:cs typeface="Calibri"/>
              </a:rPr>
              <a:t>on</a:t>
            </a:r>
            <a:r>
              <a:rPr dirty="0" sz="1600">
                <a:latin typeface="Calibri"/>
                <a:cs typeface="Calibri"/>
              </a:rPr>
              <a:t>si</a:t>
            </a:r>
            <a:r>
              <a:rPr dirty="0" sz="1600" spc="-10">
                <a:latin typeface="Calibri"/>
                <a:cs typeface="Calibri"/>
              </a:rPr>
              <a:t>s</a:t>
            </a:r>
            <a:r>
              <a:rPr dirty="0" sz="1600">
                <a:latin typeface="Calibri"/>
                <a:cs typeface="Calibri"/>
              </a:rPr>
              <a:t>te</a:t>
            </a:r>
            <a:r>
              <a:rPr dirty="0" sz="1600" spc="-15">
                <a:latin typeface="Calibri"/>
                <a:cs typeface="Calibri"/>
              </a:rPr>
              <a:t>n</a:t>
            </a:r>
            <a:r>
              <a:rPr dirty="0" sz="1600">
                <a:latin typeface="Calibri"/>
                <a:cs typeface="Calibri"/>
              </a:rPr>
              <a:t>c</a:t>
            </a:r>
            <a:r>
              <a:rPr dirty="0" sz="1600" spc="20">
                <a:latin typeface="Calibri"/>
                <a:cs typeface="Calibri"/>
              </a:rPr>
              <a:t>y</a:t>
            </a:r>
            <a:r>
              <a:rPr dirty="0" sz="4400">
                <a:latin typeface="Calibri"/>
                <a:cs typeface="Calibri"/>
              </a:rPr>
              <a:t>.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56424" y="1026160"/>
            <a:ext cx="4125773" cy="3797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3950" y="4315459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310" y="4239259"/>
            <a:ext cx="7259320" cy="1244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Parental investment theory suggests that basic differences between  males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females in parental investment have great adaptive  significance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lead to gender differences in </a:t>
            </a:r>
            <a:r>
              <a:rPr dirty="0" sz="2000">
                <a:latin typeface="Calibri"/>
                <a:cs typeface="Calibri"/>
              </a:rPr>
              <a:t>mating </a:t>
            </a:r>
            <a:r>
              <a:rPr dirty="0" sz="2000" spc="-5">
                <a:latin typeface="Calibri"/>
                <a:cs typeface="Calibri"/>
              </a:rPr>
              <a:t>propensities </a:t>
            </a:r>
            <a:r>
              <a:rPr dirty="0" sz="2000">
                <a:latin typeface="Calibri"/>
                <a:cs typeface="Calibri"/>
              </a:rPr>
              <a:t>and  </a:t>
            </a:r>
            <a:r>
              <a:rPr dirty="0" sz="2000" spc="-5">
                <a:latin typeface="Calibri"/>
                <a:cs typeface="Calibri"/>
              </a:rPr>
              <a:t>preferences, </a:t>
            </a:r>
            <a:r>
              <a:rPr dirty="0" sz="2000">
                <a:latin typeface="Calibri"/>
                <a:cs typeface="Calibri"/>
              </a:rPr>
              <a:t>as </a:t>
            </a:r>
            <a:r>
              <a:rPr dirty="0" sz="2000" spc="-5">
                <a:latin typeface="Calibri"/>
                <a:cs typeface="Calibri"/>
              </a:rPr>
              <a:t>outlined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here.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6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8080" y="3091179"/>
            <a:ext cx="6867525" cy="1092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64130" marR="5080" indent="-2551430">
              <a:lnSpc>
                <a:spcPct val="100000"/>
              </a:lnSpc>
              <a:spcBef>
                <a:spcPts val="100"/>
              </a:spcBef>
            </a:pPr>
            <a:r>
              <a:rPr dirty="0" sz="2600" spc="-5">
                <a:latin typeface="Calibri"/>
                <a:cs typeface="Calibri"/>
              </a:rPr>
              <a:t>Figure </a:t>
            </a:r>
            <a:r>
              <a:rPr dirty="0" sz="2600">
                <a:latin typeface="Calibri"/>
                <a:cs typeface="Calibri"/>
              </a:rPr>
              <a:t>10.8 Parental </a:t>
            </a:r>
            <a:r>
              <a:rPr dirty="0" sz="2600" spc="-5">
                <a:latin typeface="Calibri"/>
                <a:cs typeface="Calibri"/>
              </a:rPr>
              <a:t>investment theory </a:t>
            </a:r>
            <a:r>
              <a:rPr dirty="0" sz="2600">
                <a:latin typeface="Calibri"/>
                <a:cs typeface="Calibri"/>
              </a:rPr>
              <a:t>and </a:t>
            </a:r>
            <a:r>
              <a:rPr dirty="0" sz="2600" spc="-5">
                <a:latin typeface="Calibri"/>
                <a:cs typeface="Calibri"/>
              </a:rPr>
              <a:t>mating  </a:t>
            </a:r>
            <a:r>
              <a:rPr dirty="0" sz="2600">
                <a:latin typeface="Calibri"/>
                <a:cs typeface="Calibri"/>
              </a:rPr>
              <a:t>preferences</a:t>
            </a:r>
            <a:r>
              <a:rPr dirty="0" sz="4400">
                <a:latin typeface="Calibri"/>
                <a:cs typeface="Calibri"/>
              </a:rPr>
              <a:t>.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81990" y="852169"/>
            <a:ext cx="7649812" cy="2019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355600"/>
            <a:chOff x="0" y="0"/>
            <a:chExt cx="9144000" cy="3556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490459" cy="350520"/>
            </a:xfrm>
            <a:custGeom>
              <a:avLst/>
              <a:gdLst/>
              <a:ahLst/>
              <a:cxnLst/>
              <a:rect l="l" t="t" r="r" b="b"/>
              <a:pathLst>
                <a:path w="7490459" h="350520">
                  <a:moveTo>
                    <a:pt x="7490459" y="0"/>
                  </a:moveTo>
                  <a:lnTo>
                    <a:pt x="0" y="0"/>
                  </a:lnTo>
                  <a:lnTo>
                    <a:pt x="0" y="350520"/>
                  </a:lnTo>
                  <a:lnTo>
                    <a:pt x="7490459" y="350520"/>
                  </a:lnTo>
                  <a:close/>
                </a:path>
              </a:pathLst>
            </a:custGeom>
            <a:solidFill>
              <a:srgbClr val="90D6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7493000" y="0"/>
              <a:ext cx="831850" cy="350520"/>
            </a:xfrm>
            <a:custGeom>
              <a:avLst/>
              <a:gdLst/>
              <a:ahLst/>
              <a:cxnLst/>
              <a:rect l="l" t="t" r="r" b="b"/>
              <a:pathLst>
                <a:path w="831850" h="350520">
                  <a:moveTo>
                    <a:pt x="0" y="350520"/>
                  </a:moveTo>
                  <a:lnTo>
                    <a:pt x="831850" y="350520"/>
                  </a:lnTo>
                  <a:lnTo>
                    <a:pt x="831850" y="0"/>
                  </a:lnTo>
                  <a:lnTo>
                    <a:pt x="0" y="0"/>
                  </a:lnTo>
                  <a:lnTo>
                    <a:pt x="0" y="350520"/>
                  </a:lnTo>
                  <a:close/>
                </a:path>
              </a:pathLst>
            </a:custGeom>
            <a:solidFill>
              <a:srgbClr val="C3EE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8324850" y="1270"/>
              <a:ext cx="819150" cy="354330"/>
            </a:xfrm>
            <a:custGeom>
              <a:avLst/>
              <a:gdLst/>
              <a:ahLst/>
              <a:cxnLst/>
              <a:rect l="l" t="t" r="r" b="b"/>
              <a:pathLst>
                <a:path w="819150" h="354330">
                  <a:moveTo>
                    <a:pt x="819150" y="0"/>
                  </a:moveTo>
                  <a:lnTo>
                    <a:pt x="0" y="0"/>
                  </a:lnTo>
                  <a:lnTo>
                    <a:pt x="0" y="354329"/>
                  </a:lnTo>
                  <a:lnTo>
                    <a:pt x="819150" y="354329"/>
                  </a:lnTo>
                  <a:lnTo>
                    <a:pt x="819150" y="0"/>
                  </a:lnTo>
                  <a:close/>
                </a:path>
              </a:pathLst>
            </a:custGeom>
            <a:solidFill>
              <a:srgbClr val="24923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4271009" y="2198370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12640" y="2425700"/>
            <a:ext cx="4104004" cy="29222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dirty="0" sz="2000" spc="-5">
                <a:latin typeface="Calibri"/>
                <a:cs typeface="Calibri"/>
              </a:rPr>
              <a:t>cultural </a:t>
            </a:r>
            <a:r>
              <a:rPr dirty="0" sz="2000">
                <a:latin typeface="Calibri"/>
                <a:cs typeface="Calibri"/>
              </a:rPr>
              <a:t>data on </a:t>
            </a:r>
            <a:r>
              <a:rPr dirty="0" sz="2000" spc="-5">
                <a:latin typeface="Calibri"/>
                <a:cs typeface="Calibri"/>
              </a:rPr>
              <a:t>gender disparities in 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number </a:t>
            </a:r>
            <a:r>
              <a:rPr dirty="0" sz="2000">
                <a:latin typeface="Calibri"/>
                <a:cs typeface="Calibri"/>
              </a:rPr>
              <a:t>of </a:t>
            </a:r>
            <a:r>
              <a:rPr dirty="0" sz="2000" spc="-5">
                <a:latin typeface="Calibri"/>
                <a:cs typeface="Calibri"/>
              </a:rPr>
              <a:t>sex partners desired </a:t>
            </a:r>
            <a:r>
              <a:rPr dirty="0" sz="2000">
                <a:latin typeface="Calibri"/>
                <a:cs typeface="Calibri"/>
              </a:rPr>
              <a:t>by  </a:t>
            </a:r>
            <a:r>
              <a:rPr dirty="0" sz="2000" spc="-5">
                <a:latin typeface="Calibri"/>
                <a:cs typeface="Calibri"/>
              </a:rPr>
              <a:t>people. Respondents were asked </a:t>
            </a:r>
            <a:r>
              <a:rPr dirty="0" sz="2000">
                <a:latin typeface="Calibri"/>
                <a:cs typeface="Calibri"/>
              </a:rPr>
              <a:t>about  how </a:t>
            </a:r>
            <a:r>
              <a:rPr dirty="0" sz="2000" spc="-5">
                <a:latin typeface="Calibri"/>
                <a:cs typeface="Calibri"/>
              </a:rPr>
              <a:t>many sexual partners </a:t>
            </a:r>
            <a:r>
              <a:rPr dirty="0" sz="2000">
                <a:latin typeface="Calibri"/>
                <a:cs typeface="Calibri"/>
              </a:rPr>
              <a:t>they </a:t>
            </a:r>
            <a:r>
              <a:rPr dirty="0" sz="2000" spc="-5">
                <a:latin typeface="Calibri"/>
                <a:cs typeface="Calibri"/>
              </a:rPr>
              <a:t>ideally  would like </a:t>
            </a:r>
            <a:r>
              <a:rPr dirty="0" sz="2000">
                <a:latin typeface="Calibri"/>
                <a:cs typeface="Calibri"/>
              </a:rPr>
              <a:t>to </a:t>
            </a:r>
            <a:r>
              <a:rPr dirty="0" sz="2000" spc="-5">
                <a:latin typeface="Calibri"/>
                <a:cs typeface="Calibri"/>
              </a:rPr>
              <a:t>have in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next </a:t>
            </a:r>
            <a:r>
              <a:rPr dirty="0" sz="2000">
                <a:latin typeface="Calibri"/>
                <a:cs typeface="Calibri"/>
              </a:rPr>
              <a:t>30 </a:t>
            </a:r>
            <a:r>
              <a:rPr dirty="0" sz="2000" spc="-5">
                <a:latin typeface="Calibri"/>
                <a:cs typeface="Calibri"/>
              </a:rPr>
              <a:t>years.  </a:t>
            </a:r>
            <a:r>
              <a:rPr dirty="0" sz="2000">
                <a:latin typeface="Calibri"/>
                <a:cs typeface="Calibri"/>
              </a:rPr>
              <a:t>As </a:t>
            </a:r>
            <a:r>
              <a:rPr dirty="0" sz="2000" spc="-5">
                <a:latin typeface="Calibri"/>
                <a:cs typeface="Calibri"/>
              </a:rPr>
              <a:t>evolutionary theorists would  predict, males reported </a:t>
            </a:r>
            <a:r>
              <a:rPr dirty="0" sz="2000">
                <a:latin typeface="Calibri"/>
                <a:cs typeface="Calibri"/>
              </a:rPr>
              <a:t>that they  </a:t>
            </a:r>
            <a:r>
              <a:rPr dirty="0" sz="2000" spc="-5">
                <a:latin typeface="Calibri"/>
                <a:cs typeface="Calibri"/>
              </a:rPr>
              <a:t>would like </a:t>
            </a:r>
            <a:r>
              <a:rPr dirty="0" sz="2000">
                <a:latin typeface="Calibri"/>
                <a:cs typeface="Calibri"/>
              </a:rPr>
              <a:t>to </a:t>
            </a:r>
            <a:r>
              <a:rPr dirty="0" sz="2000" spc="-5">
                <a:latin typeface="Calibri"/>
                <a:cs typeface="Calibri"/>
              </a:rPr>
              <a:t>have more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sexual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2000" spc="-5">
                <a:latin typeface="Calibri"/>
                <a:cs typeface="Calibri"/>
              </a:rPr>
              <a:t>partners in all ten world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regions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323079" y="1597659"/>
            <a:ext cx="4446270" cy="8534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882650" marR="5080" indent="-869950">
              <a:lnSpc>
                <a:spcPct val="100000"/>
              </a:lnSpc>
              <a:spcBef>
                <a:spcPts val="100"/>
              </a:spcBef>
            </a:pPr>
            <a:r>
              <a:rPr dirty="0" sz="2000" spc="-5"/>
              <a:t>Figure 10.10 The </a:t>
            </a:r>
            <a:r>
              <a:rPr dirty="0" sz="2000"/>
              <a:t>gender gap </a:t>
            </a:r>
            <a:r>
              <a:rPr dirty="0" sz="2000" spc="-5"/>
              <a:t>in desire for </a:t>
            </a:r>
            <a:r>
              <a:rPr dirty="0" sz="2000"/>
              <a:t>a  </a:t>
            </a:r>
            <a:r>
              <a:rPr dirty="0" sz="2000" spc="-5"/>
              <a:t>variety </a:t>
            </a:r>
            <a:r>
              <a:rPr dirty="0" sz="2000"/>
              <a:t>of </a:t>
            </a:r>
            <a:r>
              <a:rPr dirty="0" sz="2000" spc="-5"/>
              <a:t>sexual</a:t>
            </a:r>
            <a:r>
              <a:rPr dirty="0" sz="2000"/>
              <a:t> </a:t>
            </a:r>
            <a:r>
              <a:rPr dirty="0" sz="2000" spc="-5"/>
              <a:t>partners.</a:t>
            </a:r>
            <a:endParaRPr sz="2000"/>
          </a:p>
          <a:p>
            <a:pPr marL="302260">
              <a:lnSpc>
                <a:spcPts val="1720"/>
              </a:lnSpc>
            </a:pPr>
            <a:r>
              <a:rPr dirty="0" sz="2000" spc="-5"/>
              <a:t>Schmitt </a:t>
            </a:r>
            <a:r>
              <a:rPr dirty="0" sz="2000"/>
              <a:t>et </a:t>
            </a:r>
            <a:r>
              <a:rPr dirty="0" sz="2000" spc="-5"/>
              <a:t>al. </a:t>
            </a:r>
            <a:r>
              <a:rPr dirty="0" sz="2000"/>
              <a:t>(2003) gathered</a:t>
            </a:r>
            <a:r>
              <a:rPr dirty="0" sz="2000" spc="-25"/>
              <a:t> </a:t>
            </a:r>
            <a:r>
              <a:rPr dirty="0" sz="2000" spc="-5"/>
              <a:t>cross-</a:t>
            </a:r>
            <a:endParaRPr sz="2000"/>
          </a:p>
        </p:txBody>
      </p:sp>
      <p:sp>
        <p:nvSpPr>
          <p:cNvPr id="9" name="object 9"/>
          <p:cNvSpPr txBox="1"/>
          <p:nvPr/>
        </p:nvSpPr>
        <p:spPr>
          <a:xfrm>
            <a:off x="4612640" y="5505450"/>
            <a:ext cx="3933825" cy="8978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examined.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869"/>
              </a:spcBef>
            </a:pPr>
            <a:r>
              <a:rPr dirty="0" sz="1000" spc="-5">
                <a:latin typeface="Calibri"/>
                <a:cs typeface="Calibri"/>
              </a:rPr>
              <a:t>Source: Schmitt, D.P., </a:t>
            </a:r>
            <a:r>
              <a:rPr dirty="0" sz="1000">
                <a:latin typeface="Calibri"/>
                <a:cs typeface="Calibri"/>
              </a:rPr>
              <a:t>and </a:t>
            </a:r>
            <a:r>
              <a:rPr dirty="0" sz="1000" spc="-5">
                <a:latin typeface="Calibri"/>
                <a:cs typeface="Calibri"/>
              </a:rPr>
              <a:t>118 Members </a:t>
            </a:r>
            <a:r>
              <a:rPr dirty="0" sz="1000">
                <a:latin typeface="Calibri"/>
                <a:cs typeface="Calibri"/>
              </a:rPr>
              <a:t>of </a:t>
            </a:r>
            <a:r>
              <a:rPr dirty="0" sz="1000" spc="-5">
                <a:latin typeface="Calibri"/>
                <a:cs typeface="Calibri"/>
              </a:rPr>
              <a:t>the International Sexuality  Description Project. (2003). </a:t>
            </a:r>
            <a:r>
              <a:rPr dirty="0" sz="1000" spc="-10">
                <a:latin typeface="Calibri"/>
                <a:cs typeface="Calibri"/>
              </a:rPr>
              <a:t>Universal </a:t>
            </a:r>
            <a:r>
              <a:rPr dirty="0" sz="1000" spc="-5">
                <a:latin typeface="Calibri"/>
                <a:cs typeface="Calibri"/>
              </a:rPr>
              <a:t>sex differences in </a:t>
            </a:r>
            <a:r>
              <a:rPr dirty="0" sz="1000">
                <a:latin typeface="Calibri"/>
                <a:cs typeface="Calibri"/>
              </a:rPr>
              <a:t>the </a:t>
            </a:r>
            <a:r>
              <a:rPr dirty="0" sz="1000" spc="-10">
                <a:latin typeface="Calibri"/>
                <a:cs typeface="Calibri"/>
              </a:rPr>
              <a:t>desire </a:t>
            </a:r>
            <a:r>
              <a:rPr dirty="0" sz="1000" spc="-5">
                <a:latin typeface="Calibri"/>
                <a:cs typeface="Calibri"/>
              </a:rPr>
              <a:t>for sexual  variety: </a:t>
            </a:r>
            <a:r>
              <a:rPr dirty="0" sz="1000" spc="-10">
                <a:latin typeface="Calibri"/>
                <a:cs typeface="Calibri"/>
              </a:rPr>
              <a:t>Tests </a:t>
            </a:r>
            <a:r>
              <a:rPr dirty="0" sz="1000" spc="-5">
                <a:latin typeface="Calibri"/>
                <a:cs typeface="Calibri"/>
              </a:rPr>
              <a:t>from </a:t>
            </a:r>
            <a:r>
              <a:rPr dirty="0" sz="1000">
                <a:latin typeface="Calibri"/>
                <a:cs typeface="Calibri"/>
              </a:rPr>
              <a:t>52 </a:t>
            </a:r>
            <a:r>
              <a:rPr dirty="0" sz="1000" spc="-5">
                <a:latin typeface="Calibri"/>
                <a:cs typeface="Calibri"/>
              </a:rPr>
              <a:t>nations, </a:t>
            </a:r>
            <a:r>
              <a:rPr dirty="0" sz="1000">
                <a:latin typeface="Calibri"/>
                <a:cs typeface="Calibri"/>
              </a:rPr>
              <a:t>6 </a:t>
            </a:r>
            <a:r>
              <a:rPr dirty="0" sz="1000" spc="-5">
                <a:latin typeface="Calibri"/>
                <a:cs typeface="Calibri"/>
              </a:rPr>
              <a:t>continents, </a:t>
            </a:r>
            <a:r>
              <a:rPr dirty="0" sz="1000">
                <a:latin typeface="Calibri"/>
                <a:cs typeface="Calibri"/>
              </a:rPr>
              <a:t>and </a:t>
            </a:r>
            <a:r>
              <a:rPr dirty="0" sz="1000" spc="-5">
                <a:latin typeface="Calibri"/>
                <a:cs typeface="Calibri"/>
              </a:rPr>
              <a:t>13 islands. </a:t>
            </a:r>
            <a:r>
              <a:rPr dirty="0" sz="1000" spc="-5" i="1">
                <a:latin typeface="Calibri"/>
                <a:cs typeface="Calibri"/>
              </a:rPr>
              <a:t>Journal</a:t>
            </a:r>
            <a:r>
              <a:rPr dirty="0" sz="1000" spc="15" i="1">
                <a:latin typeface="Calibri"/>
                <a:cs typeface="Calibri"/>
              </a:rPr>
              <a:t> </a:t>
            </a:r>
            <a:r>
              <a:rPr dirty="0" sz="1000" i="1">
                <a:latin typeface="Calibri"/>
                <a:cs typeface="Calibri"/>
              </a:rPr>
              <a:t>of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71009" y="5958840"/>
            <a:ext cx="45720" cy="939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50">
                <a:latin typeface="Arial"/>
                <a:cs typeface="Arial"/>
              </a:rPr>
              <a:t>•</a:t>
            </a:r>
            <a:endParaRPr sz="4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12640" y="6377940"/>
            <a:ext cx="3691254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5" i="1">
                <a:latin typeface="Calibri"/>
                <a:cs typeface="Calibri"/>
              </a:rPr>
              <a:t>Personality and </a:t>
            </a:r>
            <a:r>
              <a:rPr dirty="0" sz="1000" i="1">
                <a:latin typeface="Calibri"/>
                <a:cs typeface="Calibri"/>
              </a:rPr>
              <a:t>Social </a:t>
            </a:r>
            <a:r>
              <a:rPr dirty="0" sz="1000" spc="-5" i="1">
                <a:latin typeface="Calibri"/>
                <a:cs typeface="Calibri"/>
              </a:rPr>
              <a:t>Psychology, </a:t>
            </a:r>
            <a:r>
              <a:rPr dirty="0" sz="1000" i="1">
                <a:latin typeface="Calibri"/>
                <a:cs typeface="Calibri"/>
              </a:rPr>
              <a:t>85</a:t>
            </a:r>
            <a:r>
              <a:rPr dirty="0" sz="1000">
                <a:latin typeface="Calibri"/>
                <a:cs typeface="Calibri"/>
              </a:rPr>
              <a:t>, </a:t>
            </a:r>
            <a:r>
              <a:rPr dirty="0" sz="1000" spc="-10">
                <a:latin typeface="Calibri"/>
                <a:cs typeface="Calibri"/>
              </a:rPr>
              <a:t>85–104. </a:t>
            </a:r>
            <a:r>
              <a:rPr dirty="0" sz="1000" spc="-5">
                <a:latin typeface="Calibri"/>
                <a:cs typeface="Calibri"/>
              </a:rPr>
              <a:t>Copyright ©2003 </a:t>
            </a:r>
            <a:r>
              <a:rPr dirty="0" sz="1000">
                <a:latin typeface="Calibri"/>
                <a:cs typeface="Calibri"/>
              </a:rPr>
              <a:t>by</a:t>
            </a:r>
            <a:r>
              <a:rPr dirty="0" sz="1000" spc="4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the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12640" y="6530340"/>
            <a:ext cx="319405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5">
                <a:latin typeface="Calibri"/>
                <a:cs typeface="Calibri"/>
              </a:rPr>
              <a:t>American Psychological Association. Reprinted </a:t>
            </a:r>
            <a:r>
              <a:rPr dirty="0" sz="1000">
                <a:latin typeface="Calibri"/>
                <a:cs typeface="Calibri"/>
              </a:rPr>
              <a:t>by</a:t>
            </a:r>
            <a:r>
              <a:rPr dirty="0" sz="1000" spc="-40">
                <a:latin typeface="Calibri"/>
                <a:cs typeface="Calibri"/>
              </a:rPr>
              <a:t> </a:t>
            </a:r>
            <a:r>
              <a:rPr dirty="0" sz="1000" spc="-5">
                <a:latin typeface="Calibri"/>
                <a:cs typeface="Calibri"/>
              </a:rPr>
              <a:t>permission.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29400" y="6389370"/>
            <a:ext cx="245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25">
                <a:latin typeface="Calibri"/>
                <a:cs typeface="Calibri"/>
              </a:rPr>
              <a:t>17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49860" y="1523933"/>
            <a:ext cx="3172229" cy="29566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14680" y="5632450"/>
            <a:ext cx="63500" cy="1549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>
                <a:latin typeface="Arial"/>
                <a:cs typeface="Arial"/>
              </a:rPr>
              <a:t>•</a:t>
            </a:r>
            <a:endParaRPr sz="8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6310" y="5558790"/>
            <a:ext cx="7285355" cy="892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900" spc="-5">
                <a:latin typeface="Calibri"/>
                <a:cs typeface="Calibri"/>
              </a:rPr>
              <a:t>Consistent with </a:t>
            </a:r>
            <a:r>
              <a:rPr dirty="0" sz="1900" spc="-10">
                <a:latin typeface="Calibri"/>
                <a:cs typeface="Calibri"/>
              </a:rPr>
              <a:t>evolutionary </a:t>
            </a:r>
            <a:r>
              <a:rPr dirty="0" sz="1900" spc="-5">
                <a:latin typeface="Calibri"/>
                <a:cs typeface="Calibri"/>
              </a:rPr>
              <a:t>theory, Buss (1989) </a:t>
            </a:r>
            <a:r>
              <a:rPr dirty="0" sz="1900" spc="-10">
                <a:latin typeface="Calibri"/>
                <a:cs typeface="Calibri"/>
              </a:rPr>
              <a:t>found </a:t>
            </a:r>
            <a:r>
              <a:rPr dirty="0" sz="1900" spc="-5">
                <a:latin typeface="Calibri"/>
                <a:cs typeface="Calibri"/>
              </a:rPr>
              <a:t>that all over the  </a:t>
            </a:r>
            <a:r>
              <a:rPr dirty="0" sz="1900" spc="-10">
                <a:latin typeface="Calibri"/>
                <a:cs typeface="Calibri"/>
              </a:rPr>
              <a:t>world, </a:t>
            </a:r>
            <a:r>
              <a:rPr dirty="0" sz="1900" spc="-5">
                <a:latin typeface="Calibri"/>
                <a:cs typeface="Calibri"/>
              </a:rPr>
              <a:t>males place more emphasis </a:t>
            </a:r>
            <a:r>
              <a:rPr dirty="0" sz="1900" spc="-10">
                <a:latin typeface="Calibri"/>
                <a:cs typeface="Calibri"/>
              </a:rPr>
              <a:t>on </a:t>
            </a:r>
            <a:r>
              <a:rPr dirty="0" sz="1900" spc="-5">
                <a:latin typeface="Calibri"/>
                <a:cs typeface="Calibri"/>
              </a:rPr>
              <a:t>potential partners’ </a:t>
            </a:r>
            <a:r>
              <a:rPr dirty="0" sz="1900" spc="-10">
                <a:latin typeface="Calibri"/>
                <a:cs typeface="Calibri"/>
              </a:rPr>
              <a:t>good looks </a:t>
            </a:r>
            <a:r>
              <a:rPr dirty="0" sz="1900" spc="-5">
                <a:latin typeface="Calibri"/>
                <a:cs typeface="Calibri"/>
              </a:rPr>
              <a:t>than  females </a:t>
            </a:r>
            <a:r>
              <a:rPr dirty="0" sz="1900" spc="-10">
                <a:latin typeface="Calibri"/>
                <a:cs typeface="Calibri"/>
              </a:rPr>
              <a:t>do. </a:t>
            </a:r>
            <a:r>
              <a:rPr dirty="0" sz="1900" spc="-5">
                <a:latin typeface="Calibri"/>
                <a:cs typeface="Calibri"/>
              </a:rPr>
              <a:t>The specific results for </a:t>
            </a:r>
            <a:r>
              <a:rPr dirty="0" sz="1900">
                <a:latin typeface="Calibri"/>
                <a:cs typeface="Calibri"/>
              </a:rPr>
              <a:t>6 </a:t>
            </a:r>
            <a:r>
              <a:rPr dirty="0" sz="1900" spc="-5">
                <a:latin typeface="Calibri"/>
                <a:cs typeface="Calibri"/>
              </a:rPr>
              <a:t>of the 37 cultures studies by Buss</a:t>
            </a:r>
            <a:r>
              <a:rPr dirty="0" sz="1900" spc="35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are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6310" y="6426200"/>
            <a:ext cx="1236980" cy="314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900" spc="-5">
                <a:latin typeface="Calibri"/>
                <a:cs typeface="Calibri"/>
              </a:rPr>
              <a:t>shown</a:t>
            </a:r>
            <a:r>
              <a:rPr dirty="0" sz="1900" spc="-75">
                <a:latin typeface="Calibri"/>
                <a:cs typeface="Calibri"/>
              </a:rPr>
              <a:t> </a:t>
            </a:r>
            <a:r>
              <a:rPr dirty="0" sz="1900" spc="-5">
                <a:latin typeface="Calibri"/>
                <a:cs typeface="Calibri"/>
              </a:rPr>
              <a:t>here.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8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0419" y="5172709"/>
            <a:ext cx="67906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</a:t>
            </a:r>
            <a:r>
              <a:rPr dirty="0" sz="2000">
                <a:latin typeface="Calibri"/>
                <a:cs typeface="Calibri"/>
              </a:rPr>
              <a:t>10.12 </a:t>
            </a:r>
            <a:r>
              <a:rPr dirty="0" sz="2000" spc="-5">
                <a:latin typeface="Calibri"/>
                <a:cs typeface="Calibri"/>
              </a:rPr>
              <a:t>Gender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potential </a:t>
            </a:r>
            <a:r>
              <a:rPr dirty="0" sz="2000">
                <a:latin typeface="Calibri"/>
                <a:cs typeface="Calibri"/>
              </a:rPr>
              <a:t>mates’ physical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attractiveness.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99769" y="892810"/>
            <a:ext cx="4132687" cy="40855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73075" marR="5080" indent="32512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The </a:t>
            </a:r>
            <a:r>
              <a:rPr dirty="0" spc="-20"/>
              <a:t>Mystery </a:t>
            </a:r>
            <a:r>
              <a:rPr dirty="0"/>
              <a:t>of  </a:t>
            </a:r>
            <a:r>
              <a:rPr dirty="0" spc="-20"/>
              <a:t>Sexual</a:t>
            </a:r>
            <a:r>
              <a:rPr dirty="0" spc="-70"/>
              <a:t> </a:t>
            </a:r>
            <a:r>
              <a:rPr dirty="0" spc="-15"/>
              <a:t>Orientation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398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740"/>
              </a:spcBef>
            </a:pPr>
            <a:r>
              <a:rPr dirty="0" spc="-5"/>
              <a:t>Heterosexual </a:t>
            </a:r>
            <a:r>
              <a:rPr dirty="0"/>
              <a:t>– </a:t>
            </a:r>
            <a:r>
              <a:rPr dirty="0" spc="-5"/>
              <a:t>Bisexual </a:t>
            </a:r>
            <a:r>
              <a:rPr dirty="0"/>
              <a:t>–</a:t>
            </a:r>
            <a:r>
              <a:rPr dirty="0" spc="-70"/>
              <a:t> </a:t>
            </a:r>
            <a:r>
              <a:rPr dirty="0" spc="-5"/>
              <a:t>Homosexual</a:t>
            </a:r>
          </a:p>
          <a:p>
            <a:pPr marL="4254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/>
              <a:t>A</a:t>
            </a:r>
            <a:r>
              <a:rPr dirty="0" sz="2800" spc="-15"/>
              <a:t> </a:t>
            </a:r>
            <a:r>
              <a:rPr dirty="0" sz="2800" spc="-10"/>
              <a:t>continuum</a:t>
            </a:r>
            <a:endParaRPr sz="2800"/>
          </a:p>
          <a:p>
            <a:pPr marL="25400">
              <a:lnSpc>
                <a:spcPct val="100000"/>
              </a:lnSpc>
              <a:spcBef>
                <a:spcPts val="640"/>
              </a:spcBef>
            </a:pPr>
            <a:r>
              <a:rPr dirty="0" spc="-5"/>
              <a:t>Theories explaining</a:t>
            </a:r>
            <a:r>
              <a:rPr dirty="0" spc="-20"/>
              <a:t> </a:t>
            </a:r>
            <a:r>
              <a:rPr dirty="0" spc="-5"/>
              <a:t>homosexuality</a:t>
            </a:r>
          </a:p>
          <a:p>
            <a:pPr marL="425450" indent="-284480">
              <a:lnSpc>
                <a:spcPct val="100000"/>
              </a:lnSpc>
              <a:spcBef>
                <a:spcPts val="560"/>
              </a:spcBef>
              <a:buSzPct val="75000"/>
              <a:buFont typeface="Arial"/>
              <a:buChar char="–"/>
              <a:tabLst>
                <a:tab pos="424815" algn="l"/>
                <a:tab pos="425450" algn="l"/>
              </a:tabLst>
            </a:pPr>
            <a:r>
              <a:rPr dirty="0" sz="2800" spc="-5"/>
              <a:t>Biological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535940" y="282194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1</a:t>
            </a:r>
            <a:r>
              <a:rPr dirty="0" sz="1800">
                <a:latin typeface="Calibri"/>
                <a:cs typeface="Calibri"/>
              </a:rPr>
              <a:t>9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72769" y="4271009"/>
            <a:ext cx="61594" cy="1492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00"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3130" y="4147819"/>
            <a:ext cx="7733030" cy="2656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99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answer to this question </a:t>
            </a:r>
            <a:r>
              <a:rPr dirty="0" sz="1800" spc="-10">
                <a:latin typeface="Calibri"/>
                <a:cs typeface="Calibri"/>
              </a:rPr>
              <a:t>is </a:t>
            </a:r>
            <a:r>
              <a:rPr dirty="0" sz="1800" spc="-5">
                <a:latin typeface="Calibri"/>
                <a:cs typeface="Calibri"/>
              </a:rPr>
              <a:t>both complex and controversial. Michaels (1996)  brought together data from two large-scale surveys to arrive at the estimates  shown here. </a:t>
            </a:r>
            <a:r>
              <a:rPr dirty="0" sz="1800">
                <a:latin typeface="Calibri"/>
                <a:cs typeface="Calibri"/>
              </a:rPr>
              <a:t>If </a:t>
            </a:r>
            <a:r>
              <a:rPr dirty="0" sz="1800" spc="-5">
                <a:latin typeface="Calibri"/>
                <a:cs typeface="Calibri"/>
              </a:rPr>
              <a:t>you look at how many people </a:t>
            </a:r>
            <a:r>
              <a:rPr dirty="0" sz="1800">
                <a:latin typeface="Calibri"/>
                <a:cs typeface="Calibri"/>
              </a:rPr>
              <a:t>have </a:t>
            </a:r>
            <a:r>
              <a:rPr dirty="0" sz="1800" spc="-5">
                <a:latin typeface="Calibri"/>
                <a:cs typeface="Calibri"/>
              </a:rPr>
              <a:t>actually had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same-sex partner  in the last five years, the figures are relatively low, </a:t>
            </a:r>
            <a:r>
              <a:rPr dirty="0" sz="1800">
                <a:latin typeface="Calibri"/>
                <a:cs typeface="Calibri"/>
              </a:rPr>
              <a:t>but </a:t>
            </a:r>
            <a:r>
              <a:rPr dirty="0" sz="1800" spc="-5">
                <a:latin typeface="Calibri"/>
                <a:cs typeface="Calibri"/>
              </a:rPr>
              <a:t>if you count those who </a:t>
            </a:r>
            <a:r>
              <a:rPr dirty="0" sz="1800">
                <a:latin typeface="Calibri"/>
                <a:cs typeface="Calibri"/>
              </a:rPr>
              <a:t>have  </a:t>
            </a:r>
            <a:r>
              <a:rPr dirty="0" sz="1800" spc="-5">
                <a:latin typeface="Calibri"/>
                <a:cs typeface="Calibri"/>
              </a:rPr>
              <a:t>had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same-sex partner since puberty, the figures more than double. Still another  way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look at it is to ask people whether they are attracted to people of the same  </a:t>
            </a:r>
            <a:r>
              <a:rPr dirty="0" sz="1800">
                <a:latin typeface="Calibri"/>
                <a:cs typeface="Calibri"/>
              </a:rPr>
              <a:t>sex </a:t>
            </a:r>
            <a:r>
              <a:rPr dirty="0" sz="1800" spc="-5">
                <a:latin typeface="Calibri"/>
                <a:cs typeface="Calibri"/>
              </a:rPr>
              <a:t>(regardless of their actual behaviour). This approach suggests that about </a:t>
            </a:r>
            <a:r>
              <a:rPr dirty="0" sz="1800">
                <a:latin typeface="Calibri"/>
                <a:cs typeface="Calibri"/>
              </a:rPr>
              <a:t>8  </a:t>
            </a:r>
            <a:r>
              <a:rPr dirty="0" sz="1800" spc="-5">
                <a:latin typeface="Calibri"/>
                <a:cs typeface="Calibri"/>
              </a:rPr>
              <a:t>percent of the population could </a:t>
            </a:r>
            <a:r>
              <a:rPr dirty="0" sz="1800">
                <a:latin typeface="Calibri"/>
                <a:cs typeface="Calibri"/>
              </a:rPr>
              <a:t>be </a:t>
            </a:r>
            <a:r>
              <a:rPr dirty="0" sz="1800" spc="-5">
                <a:latin typeface="Calibri"/>
                <a:cs typeface="Calibri"/>
              </a:rPr>
              <a:t>characterized as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homosexual.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2</a:t>
            </a:r>
            <a:r>
              <a:rPr dirty="0" sz="1800">
                <a:latin typeface="Calibri"/>
                <a:cs typeface="Calibri"/>
              </a:rPr>
              <a:t>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10129" y="3872229"/>
            <a:ext cx="47123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10.14 How common is</a:t>
            </a:r>
            <a:r>
              <a:rPr dirty="0" sz="2000" spc="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homosexuality?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93419" y="783590"/>
            <a:ext cx="4632960" cy="31254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1030" y="4728209"/>
            <a:ext cx="61594" cy="1492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00"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49960" y="4605019"/>
            <a:ext cx="7524115" cy="2327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 marR="17780">
              <a:lnSpc>
                <a:spcPct val="1199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If </a:t>
            </a:r>
            <a:r>
              <a:rPr dirty="0" sz="1800" spc="-5">
                <a:latin typeface="Calibri"/>
                <a:cs typeface="Calibri"/>
              </a:rPr>
              <a:t>relatives who share more genetic relatedness show greater similarity on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trait  than relatives who share less genetic overlap, this evidence suggests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genetic  predisposition to the characteristic. Studies of both </a:t>
            </a:r>
            <a:r>
              <a:rPr dirty="0" sz="1800">
                <a:latin typeface="Calibri"/>
                <a:cs typeface="Calibri"/>
              </a:rPr>
              <a:t>gay men </a:t>
            </a:r>
            <a:r>
              <a:rPr dirty="0" sz="1800" spc="-5">
                <a:latin typeface="Calibri"/>
                <a:cs typeface="Calibri"/>
              </a:rPr>
              <a:t>and lesbian women  </a:t>
            </a:r>
            <a:r>
              <a:rPr dirty="0" sz="1800">
                <a:latin typeface="Calibri"/>
                <a:cs typeface="Calibri"/>
              </a:rPr>
              <a:t>have </a:t>
            </a:r>
            <a:r>
              <a:rPr dirty="0" sz="1800" spc="-5">
                <a:latin typeface="Calibri"/>
                <a:cs typeface="Calibri"/>
              </a:rPr>
              <a:t>found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5">
                <a:latin typeface="Calibri"/>
                <a:cs typeface="Calibri"/>
              </a:rPr>
              <a:t>higher prevalence of homosexuality among their identical twins  than among their fraternal twins, who, in turn, are more likely to </a:t>
            </a:r>
            <a:r>
              <a:rPr dirty="0" sz="1800">
                <a:latin typeface="Calibri"/>
                <a:cs typeface="Calibri"/>
              </a:rPr>
              <a:t>be </a:t>
            </a:r>
            <a:r>
              <a:rPr dirty="0" sz="1800" spc="-5">
                <a:latin typeface="Calibri"/>
                <a:cs typeface="Calibri"/>
              </a:rPr>
              <a:t>homosexual  than their adoptive siblings. These findings </a:t>
            </a:r>
            <a:r>
              <a:rPr dirty="0" sz="1800">
                <a:latin typeface="Calibri"/>
                <a:cs typeface="Calibri"/>
              </a:rPr>
              <a:t>suggest </a:t>
            </a:r>
            <a:r>
              <a:rPr dirty="0" sz="1800" spc="-5">
                <a:latin typeface="Calibri"/>
                <a:cs typeface="Calibri"/>
              </a:rPr>
              <a:t>that </a:t>
            </a:r>
            <a:r>
              <a:rPr dirty="0" sz="1800" spc="-204">
                <a:latin typeface="Calibri"/>
                <a:cs typeface="Calibri"/>
              </a:rPr>
              <a:t>genet</a:t>
            </a:r>
            <a:r>
              <a:rPr dirty="0" baseline="-20061" sz="2700" spc="-307">
                <a:latin typeface="Calibri"/>
                <a:cs typeface="Calibri"/>
              </a:rPr>
              <a:t>2</a:t>
            </a:r>
            <a:r>
              <a:rPr dirty="0" sz="1800" spc="-204">
                <a:latin typeface="Calibri"/>
                <a:cs typeface="Calibri"/>
              </a:rPr>
              <a:t>i</a:t>
            </a:r>
            <a:r>
              <a:rPr dirty="0" baseline="-20061" sz="2700" spc="-307">
                <a:latin typeface="Calibri"/>
                <a:cs typeface="Calibri"/>
              </a:rPr>
              <a:t>1</a:t>
            </a:r>
            <a:r>
              <a:rPr dirty="0" sz="1800" spc="-204">
                <a:latin typeface="Calibri"/>
                <a:cs typeface="Calibri"/>
              </a:rPr>
              <a:t>c </a:t>
            </a:r>
            <a:r>
              <a:rPr dirty="0" sz="1800" spc="-5">
                <a:latin typeface="Calibri"/>
                <a:cs typeface="Calibri"/>
              </a:rPr>
              <a:t>factors  influence sexual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orientation.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28189" y="4323079"/>
            <a:ext cx="469455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10.15 Genetics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sexual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orientation.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5543" y="847089"/>
            <a:ext cx="5067066" cy="32922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77569" y="441959"/>
            <a:ext cx="6085840" cy="170307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55700" marR="5080" indent="83820">
              <a:lnSpc>
                <a:spcPct val="100000"/>
              </a:lnSpc>
              <a:spcBef>
                <a:spcPts val="100"/>
              </a:spcBef>
            </a:pPr>
            <a:r>
              <a:rPr dirty="0"/>
              <a:t>The Need </a:t>
            </a:r>
            <a:r>
              <a:rPr dirty="0" spc="-25"/>
              <a:t>to </a:t>
            </a:r>
            <a:r>
              <a:rPr dirty="0" spc="-5"/>
              <a:t>Belong:  The </a:t>
            </a:r>
            <a:r>
              <a:rPr dirty="0" spc="-15"/>
              <a:t>Affiliation</a:t>
            </a:r>
            <a:r>
              <a:rPr dirty="0" spc="-40"/>
              <a:t> </a:t>
            </a:r>
            <a:r>
              <a:rPr dirty="0" spc="-10"/>
              <a:t>Motive</a:t>
            </a:r>
          </a:p>
          <a:p>
            <a:pPr marL="12700">
              <a:lnSpc>
                <a:spcPts val="2650"/>
              </a:lnSpc>
            </a:pPr>
            <a:r>
              <a:rPr dirty="0" sz="3200" spc="-10"/>
              <a:t>Affiliation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175641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289306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7569" y="2768600"/>
            <a:ext cx="1674495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Ostr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-5">
                <a:latin typeface="Calibri"/>
                <a:cs typeface="Calibri"/>
              </a:rPr>
              <a:t>c</a:t>
            </a:r>
            <a:r>
              <a:rPr dirty="0" sz="3200">
                <a:latin typeface="Calibri"/>
                <a:cs typeface="Calibri"/>
              </a:rPr>
              <a:t>i</a:t>
            </a:r>
            <a:r>
              <a:rPr dirty="0" sz="3200" spc="-5">
                <a:latin typeface="Calibri"/>
                <a:cs typeface="Calibri"/>
              </a:rPr>
              <a:t>sm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5940" y="4028440"/>
            <a:ext cx="89535" cy="2451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450" spc="-5">
                <a:latin typeface="Arial"/>
                <a:cs typeface="Arial"/>
              </a:rPr>
              <a:t>•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77569" y="3905250"/>
            <a:ext cx="2743835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latin typeface="Calibri"/>
                <a:cs typeface="Calibri"/>
              </a:rPr>
              <a:t>Fear of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5">
                <a:latin typeface="Calibri"/>
                <a:cs typeface="Calibri"/>
              </a:rPr>
              <a:t>rejection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4669" y="4472940"/>
            <a:ext cx="5817870" cy="1488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200" spc="-5">
                <a:solidFill>
                  <a:srgbClr val="004485"/>
                </a:solidFill>
                <a:latin typeface="Calibri"/>
                <a:cs typeface="Calibri"/>
              </a:rPr>
              <a:t>Video: Brain and Social Rejection </a:t>
            </a:r>
            <a:r>
              <a:rPr dirty="0" sz="3200">
                <a:solidFill>
                  <a:srgbClr val="004485"/>
                </a:solidFill>
                <a:latin typeface="Calibri"/>
                <a:cs typeface="Calibri"/>
              </a:rPr>
              <a:t>-  </a:t>
            </a:r>
            <a:r>
              <a:rPr dirty="0" sz="3200" spc="-5">
                <a:solidFill>
                  <a:srgbClr val="004485"/>
                </a:solidFill>
                <a:latin typeface="Calibri"/>
                <a:cs typeface="Calibri"/>
              </a:rPr>
              <a:t>ht</a:t>
            </a:r>
            <a:r>
              <a:rPr dirty="0" sz="3200" spc="-15">
                <a:solidFill>
                  <a:srgbClr val="004485"/>
                </a:solidFill>
                <a:latin typeface="Calibri"/>
                <a:cs typeface="Calibri"/>
              </a:rPr>
              <a:t>t</a:t>
            </a:r>
            <a:r>
              <a:rPr dirty="0" sz="3200" spc="5">
                <a:solidFill>
                  <a:srgbClr val="004485"/>
                </a:solidFill>
                <a:latin typeface="Calibri"/>
                <a:cs typeface="Calibri"/>
              </a:rPr>
              <a:t>p</a:t>
            </a:r>
            <a:r>
              <a:rPr dirty="0" sz="3200" spc="-15">
                <a:solidFill>
                  <a:srgbClr val="004485"/>
                </a:solidFill>
                <a:latin typeface="Calibri"/>
                <a:cs typeface="Calibri"/>
              </a:rPr>
              <a:t>s</a:t>
            </a:r>
            <a:r>
              <a:rPr dirty="0" sz="3200">
                <a:solidFill>
                  <a:srgbClr val="004485"/>
                </a:solidFill>
                <a:latin typeface="Calibri"/>
                <a:cs typeface="Calibri"/>
              </a:rPr>
              <a:t>:</a:t>
            </a:r>
            <a:r>
              <a:rPr dirty="0" sz="3200" spc="-10">
                <a:solidFill>
                  <a:srgbClr val="004485"/>
                </a:solidFill>
                <a:latin typeface="Calibri"/>
                <a:cs typeface="Calibri"/>
              </a:rPr>
              <a:t>/</a:t>
            </a:r>
            <a:r>
              <a:rPr dirty="0" sz="3200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/www</a:t>
            </a:r>
            <a:r>
              <a:rPr dirty="0" sz="3200" spc="-5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.youtube.c</a:t>
            </a:r>
            <a:r>
              <a:rPr dirty="0" sz="3200" spc="5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o</a:t>
            </a:r>
            <a:r>
              <a:rPr dirty="0" sz="3200" spc="-10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m</a:t>
            </a:r>
            <a:r>
              <a:rPr dirty="0" sz="3200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/wa</a:t>
            </a:r>
            <a:r>
              <a:rPr dirty="0" sz="3200" spc="-5">
                <a:solidFill>
                  <a:srgbClr val="004485"/>
                </a:solidFill>
                <a:latin typeface="Calibri"/>
                <a:cs typeface="Calibri"/>
                <a:hlinkClick r:id="rId2"/>
              </a:rPr>
              <a:t>tch? </a:t>
            </a:r>
            <a:r>
              <a:rPr dirty="0" sz="3200" spc="-5">
                <a:solidFill>
                  <a:srgbClr val="004485"/>
                </a:solidFill>
                <a:latin typeface="Calibri"/>
                <a:cs typeface="Calibri"/>
              </a:rPr>
              <a:t> v=VOvHb4zmXe8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2</a:t>
            </a:r>
            <a:r>
              <a:rPr dirty="0" sz="1800"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5129" y="441959"/>
            <a:ext cx="5633085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5"/>
              <a:t>Achievement</a:t>
            </a:r>
            <a:r>
              <a:rPr dirty="0" spc="-25"/>
              <a:t> </a:t>
            </a:r>
            <a:r>
              <a:rPr dirty="0" spc="-15"/>
              <a:t>Motivation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2619" y="1701800"/>
            <a:ext cx="102235" cy="1492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00" spc="5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66469" y="1631950"/>
            <a:ext cx="3413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Achievement motive </a:t>
            </a:r>
            <a:r>
              <a:rPr dirty="0" sz="1800">
                <a:latin typeface="Calibri"/>
                <a:cs typeface="Calibri"/>
              </a:rPr>
              <a:t>= need </a:t>
            </a:r>
            <a:r>
              <a:rPr dirty="0" sz="1800" spc="-5">
                <a:latin typeface="Calibri"/>
                <a:cs typeface="Calibri"/>
              </a:rPr>
              <a:t>to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excel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4419" y="2119629"/>
            <a:ext cx="120014" cy="231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latin typeface="Symbol"/>
                <a:cs typeface="Symbol"/>
              </a:rPr>
              <a:t>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8269" y="1944370"/>
            <a:ext cx="4354830" cy="21170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067435">
              <a:lnSpc>
                <a:spcPct val="1523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Work harder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5">
                <a:latin typeface="Calibri"/>
                <a:cs typeface="Calibri"/>
              </a:rPr>
              <a:t>more persistently  Delay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gratification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dirty="0" sz="1800" spc="-5">
                <a:latin typeface="Calibri"/>
                <a:cs typeface="Calibri"/>
              </a:rPr>
              <a:t>Pursue competitive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careers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52300"/>
              </a:lnSpc>
              <a:spcBef>
                <a:spcPts val="10"/>
              </a:spcBef>
            </a:pPr>
            <a:r>
              <a:rPr dirty="0" sz="1800" spc="-5">
                <a:latin typeface="Calibri"/>
                <a:cs typeface="Calibri"/>
              </a:rPr>
              <a:t>Situational influences on achievement motives  Thematic Apperception Test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(TAT)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4419" y="2538729"/>
            <a:ext cx="120014" cy="231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latin typeface="Symbol"/>
                <a:cs typeface="Symbol"/>
              </a:rPr>
              <a:t>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4419" y="2957829"/>
            <a:ext cx="120014" cy="231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latin typeface="Symbol"/>
                <a:cs typeface="Symbol"/>
              </a:rPr>
              <a:t>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74419" y="3375659"/>
            <a:ext cx="120014" cy="231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latin typeface="Symbol"/>
                <a:cs typeface="Symbol"/>
              </a:rPr>
              <a:t>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74419" y="3794759"/>
            <a:ext cx="120014" cy="231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50">
                <a:latin typeface="Symbol"/>
                <a:cs typeface="Symbol"/>
              </a:rPr>
              <a:t>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29400" y="6389370"/>
            <a:ext cx="258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5">
                <a:latin typeface="Calibri"/>
                <a:cs typeface="Calibri"/>
              </a:rPr>
              <a:t>2</a:t>
            </a:r>
            <a:r>
              <a:rPr dirty="0" sz="1800"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4850" y="1270"/>
            <a:ext cx="819150" cy="354330"/>
          </a:xfrm>
          <a:custGeom>
            <a:avLst/>
            <a:gdLst/>
            <a:ahLst/>
            <a:cxnLst/>
            <a:rect l="l" t="t" r="r" b="b"/>
            <a:pathLst>
              <a:path w="819150" h="354330">
                <a:moveTo>
                  <a:pt x="819150" y="0"/>
                </a:moveTo>
                <a:lnTo>
                  <a:pt x="0" y="0"/>
                </a:lnTo>
                <a:lnTo>
                  <a:pt x="0" y="354329"/>
                </a:lnTo>
                <a:lnTo>
                  <a:pt x="819150" y="354329"/>
                </a:lnTo>
                <a:lnTo>
                  <a:pt x="819150" y="0"/>
                </a:lnTo>
                <a:close/>
              </a:path>
            </a:pathLst>
          </a:custGeom>
          <a:solidFill>
            <a:srgbClr val="2492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76909" y="5102859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05839" y="5026659"/>
            <a:ext cx="7176770" cy="185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 marR="177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Calibri"/>
                <a:cs typeface="Calibri"/>
              </a:rPr>
              <a:t>According </a:t>
            </a:r>
            <a:r>
              <a:rPr dirty="0" sz="2000" spc="-5">
                <a:latin typeface="Calibri"/>
                <a:cs typeface="Calibri"/>
              </a:rPr>
              <a:t>to John Atkinson,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5">
                <a:latin typeface="Calibri"/>
                <a:cs typeface="Calibri"/>
              </a:rPr>
              <a:t>person’s pursuit </a:t>
            </a:r>
            <a:r>
              <a:rPr dirty="0" sz="2000">
                <a:latin typeface="Calibri"/>
                <a:cs typeface="Calibri"/>
              </a:rPr>
              <a:t>of </a:t>
            </a:r>
            <a:r>
              <a:rPr dirty="0" sz="2000" spc="-5">
                <a:latin typeface="Calibri"/>
                <a:cs typeface="Calibri"/>
              </a:rPr>
              <a:t>achievement in </a:t>
            </a:r>
            <a:r>
              <a:rPr dirty="0" sz="2000">
                <a:latin typeface="Calibri"/>
                <a:cs typeface="Calibri"/>
              </a:rPr>
              <a:t>a  </a:t>
            </a:r>
            <a:r>
              <a:rPr dirty="0" sz="2000" spc="-5">
                <a:latin typeface="Calibri"/>
                <a:cs typeface="Calibri"/>
              </a:rPr>
              <a:t>particular situation </a:t>
            </a:r>
            <a:r>
              <a:rPr dirty="0" sz="2000">
                <a:latin typeface="Calibri"/>
                <a:cs typeface="Calibri"/>
              </a:rPr>
              <a:t>depends </a:t>
            </a:r>
            <a:r>
              <a:rPr dirty="0" sz="2000" spc="-5">
                <a:latin typeface="Calibri"/>
                <a:cs typeface="Calibri"/>
              </a:rPr>
              <a:t>on several factors. </a:t>
            </a:r>
            <a:r>
              <a:rPr dirty="0" sz="2000">
                <a:latin typeface="Calibri"/>
                <a:cs typeface="Calibri"/>
              </a:rPr>
              <a:t>Some of </a:t>
            </a:r>
            <a:r>
              <a:rPr dirty="0" sz="2000" spc="-5">
                <a:latin typeface="Calibri"/>
                <a:cs typeface="Calibri"/>
              </a:rPr>
              <a:t>these  factors, such </a:t>
            </a:r>
            <a:r>
              <a:rPr dirty="0" sz="2000">
                <a:latin typeface="Calibri"/>
                <a:cs typeface="Calibri"/>
              </a:rPr>
              <a:t>as </a:t>
            </a:r>
            <a:r>
              <a:rPr dirty="0" sz="2000" spc="-5">
                <a:latin typeface="Calibri"/>
                <a:cs typeface="Calibri"/>
              </a:rPr>
              <a:t>need for achievement or fear </a:t>
            </a:r>
            <a:r>
              <a:rPr dirty="0" sz="2000">
                <a:latin typeface="Calibri"/>
                <a:cs typeface="Calibri"/>
              </a:rPr>
              <a:t>of </a:t>
            </a:r>
            <a:r>
              <a:rPr dirty="0" sz="2000" spc="-5">
                <a:latin typeface="Calibri"/>
                <a:cs typeface="Calibri"/>
              </a:rPr>
              <a:t>failure, are relatively  stable motives that </a:t>
            </a:r>
            <a:r>
              <a:rPr dirty="0" sz="2000">
                <a:latin typeface="Calibri"/>
                <a:cs typeface="Calibri"/>
              </a:rPr>
              <a:t>are </a:t>
            </a:r>
            <a:r>
              <a:rPr dirty="0" sz="2000" spc="-5">
                <a:latin typeface="Calibri"/>
                <a:cs typeface="Calibri"/>
              </a:rPr>
              <a:t>part </a:t>
            </a:r>
            <a:r>
              <a:rPr dirty="0" sz="2000">
                <a:latin typeface="Calibri"/>
                <a:cs typeface="Calibri"/>
              </a:rPr>
              <a:t>of </a:t>
            </a:r>
            <a:r>
              <a:rPr dirty="0" sz="2000" spc="-5">
                <a:latin typeface="Calibri"/>
                <a:cs typeface="Calibri"/>
              </a:rPr>
              <a:t>the person’s personality. </a:t>
            </a:r>
            <a:r>
              <a:rPr dirty="0" sz="2000">
                <a:latin typeface="Calibri"/>
                <a:cs typeface="Calibri"/>
              </a:rPr>
              <a:t>Many </a:t>
            </a:r>
            <a:r>
              <a:rPr dirty="0" sz="2000" spc="-5">
                <a:latin typeface="Calibri"/>
                <a:cs typeface="Calibri"/>
              </a:rPr>
              <a:t>other  factors, such </a:t>
            </a:r>
            <a:r>
              <a:rPr dirty="0" sz="2000">
                <a:latin typeface="Calibri"/>
                <a:cs typeface="Calibri"/>
              </a:rPr>
              <a:t>as the </a:t>
            </a:r>
            <a:r>
              <a:rPr dirty="0" sz="2000" spc="-5">
                <a:latin typeface="Calibri"/>
                <a:cs typeface="Calibri"/>
              </a:rPr>
              <a:t>likelihood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value of success </a:t>
            </a:r>
            <a:r>
              <a:rPr dirty="0" sz="2000">
                <a:latin typeface="Calibri"/>
                <a:cs typeface="Calibri"/>
              </a:rPr>
              <a:t>or </a:t>
            </a:r>
            <a:r>
              <a:rPr dirty="0" sz="2000" spc="-185">
                <a:latin typeface="Calibri"/>
                <a:cs typeface="Calibri"/>
              </a:rPr>
              <a:t>f</a:t>
            </a:r>
            <a:r>
              <a:rPr dirty="0" baseline="-29320" sz="2700" spc="-277">
                <a:latin typeface="Calibri"/>
                <a:cs typeface="Calibri"/>
              </a:rPr>
              <a:t>2</a:t>
            </a:r>
            <a:r>
              <a:rPr dirty="0" sz="2000" spc="-185">
                <a:latin typeface="Calibri"/>
                <a:cs typeface="Calibri"/>
              </a:rPr>
              <a:t>a</a:t>
            </a:r>
            <a:r>
              <a:rPr dirty="0" baseline="-29320" sz="2700" spc="-277">
                <a:latin typeface="Calibri"/>
                <a:cs typeface="Calibri"/>
              </a:rPr>
              <a:t>4</a:t>
            </a:r>
            <a:r>
              <a:rPr dirty="0" sz="2000" spc="-185">
                <a:latin typeface="Calibri"/>
                <a:cs typeface="Calibri"/>
              </a:rPr>
              <a:t>ilure, </a:t>
            </a:r>
            <a:r>
              <a:rPr dirty="0" sz="2000" spc="-5">
                <a:latin typeface="Calibri"/>
                <a:cs typeface="Calibri"/>
              </a:rPr>
              <a:t>vary  from </a:t>
            </a:r>
            <a:r>
              <a:rPr dirty="0" sz="2000">
                <a:latin typeface="Calibri"/>
                <a:cs typeface="Calibri"/>
              </a:rPr>
              <a:t>one </a:t>
            </a:r>
            <a:r>
              <a:rPr dirty="0" sz="2000" spc="-5">
                <a:latin typeface="Calibri"/>
                <a:cs typeface="Calibri"/>
              </a:rPr>
              <a:t>situation to another, depending on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6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circumstances.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00529" y="4652009"/>
            <a:ext cx="561213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Calibri"/>
                <a:cs typeface="Calibri"/>
              </a:rPr>
              <a:t>Figure 10.17 Determinants </a:t>
            </a:r>
            <a:r>
              <a:rPr dirty="0" sz="2000">
                <a:latin typeface="Calibri"/>
                <a:cs typeface="Calibri"/>
              </a:rPr>
              <a:t>of </a:t>
            </a:r>
            <a:r>
              <a:rPr dirty="0" sz="2000" spc="-5">
                <a:latin typeface="Calibri"/>
                <a:cs typeface="Calibri"/>
              </a:rPr>
              <a:t>achievement</a:t>
            </a:r>
            <a:r>
              <a:rPr dirty="0" sz="2000" spc="6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behaviour.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08659" y="1088389"/>
            <a:ext cx="7569200" cy="35293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44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2020-07-13T15:49:44Z</dcterms:created>
  <dcterms:modified xsi:type="dcterms:W3CDTF">2020-07-13T15:49:44Z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2020-07-07T00:00:00Z</vt:filetime>
  </property>
  <property fmtid="{D5CDD505-2E9C-101B-9397-08002B2CF9AE}" pid="3" name="Creator">
    <vt:lpwstr>Impress</vt:lpwstr>
  </property>
  <property fmtid="{D5CDD505-2E9C-101B-9397-08002B2CF9AE}" pid="4" name="LastSaved">
    <vt:filetime>2020-07-07T00:00:00Z</vt:filetime>
  </property>
</Properties>
</file>