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9" r:id="rId2"/>
    <p:sldId id="257" r:id="rId3"/>
    <p:sldId id="258" r:id="rId4"/>
    <p:sldId id="310" r:id="rId5"/>
    <p:sldId id="261" r:id="rId6"/>
    <p:sldId id="262" r:id="rId7"/>
    <p:sldId id="264" r:id="rId8"/>
    <p:sldId id="265" r:id="rId9"/>
    <p:sldId id="266" r:id="rId10"/>
    <p:sldId id="268" r:id="rId11"/>
    <p:sldId id="269" r:id="rId12"/>
    <p:sldId id="270" r:id="rId13"/>
    <p:sldId id="277" r:id="rId14"/>
    <p:sldId id="278" r:id="rId15"/>
    <p:sldId id="279" r:id="rId16"/>
    <p:sldId id="281" r:id="rId17"/>
    <p:sldId id="283" r:id="rId18"/>
    <p:sldId id="307" r:id="rId19"/>
    <p:sldId id="308" r:id="rId20"/>
    <p:sldId id="309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7" r:id="rId33"/>
    <p:sldId id="299" r:id="rId34"/>
    <p:sldId id="301" r:id="rId35"/>
    <p:sldId id="302" r:id="rId36"/>
    <p:sldId id="305" r:id="rId37"/>
    <p:sldId id="306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1056" y="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A3C100-A925-454D-AA35-11613F49624C}" type="datetimeFigureOut">
              <a:rPr lang="en-US" smtClean="0"/>
              <a:t>10/10/2012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4D1F9B-A2C9-48BA-A6EA-96D20926BB5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723786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694BA2-CBC4-4839-BA4C-6C347559A81E}" type="slidenum">
              <a:rPr lang="en-CA" smtClean="0"/>
              <a:pPr/>
              <a:t>5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694BA2-CBC4-4839-BA4C-6C347559A81E}" type="slidenum">
              <a:rPr lang="en-CA" smtClean="0"/>
              <a:pPr/>
              <a:t>6</a:t>
            </a:fld>
            <a:endParaRPr lang="en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6CD02-D0FD-414E-8CEB-0BBE5F03FB92}" type="slidenum">
              <a:rPr lang="en-CA" smtClean="0"/>
              <a:pPr/>
              <a:t>7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6CCB1E-ABA1-40F0-BE49-8971CEBC6F83}" type="slidenum">
              <a:rPr lang="en-CA" smtClean="0"/>
              <a:pPr/>
              <a:t>8</a:t>
            </a:fld>
            <a:endParaRPr lang="en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694BA2-CBC4-4839-BA4C-6C347559A81E}" type="slidenum">
              <a:rPr lang="en-CA" smtClean="0"/>
              <a:pPr/>
              <a:t>9</a:t>
            </a:fld>
            <a:endParaRPr lang="en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6CCB1E-ABA1-40F0-BE49-8971CEBC6F83}" type="slidenum">
              <a:rPr lang="en-CA" smtClean="0"/>
              <a:pPr/>
              <a:t>10</a:t>
            </a:fld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694BA2-CBC4-4839-BA4C-6C347559A81E}" type="slidenum">
              <a:rPr lang="en-CA" smtClean="0"/>
              <a:pPr/>
              <a:t>12</a:t>
            </a:fld>
            <a:endParaRPr lang="en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694BA2-CBC4-4839-BA4C-6C347559A81E}" type="slidenum">
              <a:rPr lang="en-CA" smtClean="0"/>
              <a:pPr/>
              <a:t>14</a:t>
            </a:fld>
            <a:endParaRPr lang="en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694BA2-CBC4-4839-BA4C-6C347559A81E}" type="slidenum">
              <a:rPr lang="en-CA" smtClean="0"/>
              <a:pPr/>
              <a:t>15</a:t>
            </a:fld>
            <a:endParaRPr lang="en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694BA2-CBC4-4839-BA4C-6C347559A81E}" type="slidenum">
              <a:rPr lang="en-CA" smtClean="0"/>
              <a:pPr/>
              <a:t>19</a:t>
            </a:fld>
            <a:endParaRPr lang="en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694BA2-CBC4-4839-BA4C-6C347559A81E}" type="slidenum">
              <a:rPr lang="en-CA" smtClean="0"/>
              <a:pPr/>
              <a:t>21</a:t>
            </a:fld>
            <a:endParaRPr lang="en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694BA2-CBC4-4839-BA4C-6C347559A81E}" type="slidenum">
              <a:rPr lang="en-CA" smtClean="0"/>
              <a:pPr/>
              <a:t>25</a:t>
            </a:fld>
            <a:endParaRPr lang="en-C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694BA2-CBC4-4839-BA4C-6C347559A81E}" type="slidenum">
              <a:rPr lang="en-CA" smtClean="0"/>
              <a:pPr/>
              <a:t>26</a:t>
            </a:fld>
            <a:endParaRPr lang="en-C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694BA2-CBC4-4839-BA4C-6C347559A81E}" type="slidenum">
              <a:rPr lang="en-CA" smtClean="0"/>
              <a:pPr/>
              <a:t>27</a:t>
            </a:fld>
            <a:endParaRPr lang="en-C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694BA2-CBC4-4839-BA4C-6C347559A81E}" type="slidenum">
              <a:rPr lang="en-CA" smtClean="0"/>
              <a:pPr/>
              <a:t>28</a:t>
            </a:fld>
            <a:endParaRPr lang="en-CA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694BA2-CBC4-4839-BA4C-6C347559A81E}" type="slidenum">
              <a:rPr lang="en-CA" smtClean="0"/>
              <a:pPr/>
              <a:t>29</a:t>
            </a:fld>
            <a:endParaRPr lang="en-CA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694BA2-CBC4-4839-BA4C-6C347559A81E}" type="slidenum">
              <a:rPr lang="en-CA" smtClean="0"/>
              <a:pPr/>
              <a:t>35</a:t>
            </a:fld>
            <a:endParaRPr lang="en-CA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B3C09-665C-4FAF-92E9-DB70217D0CC4}" type="datetimeFigureOut">
              <a:rPr lang="en-US" smtClean="0"/>
              <a:t>10/10/2012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EA848-A10D-4CF3-BA2B-0F1FF941FFC4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B3C09-665C-4FAF-92E9-DB70217D0CC4}" type="datetimeFigureOut">
              <a:rPr lang="en-US" smtClean="0"/>
              <a:t>10/10/2012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EA848-A10D-4CF3-BA2B-0F1FF941FFC4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B3C09-665C-4FAF-92E9-DB70217D0CC4}" type="datetimeFigureOut">
              <a:rPr lang="en-US" smtClean="0"/>
              <a:t>10/10/2012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EA848-A10D-4CF3-BA2B-0F1FF941FFC4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B3C09-665C-4FAF-92E9-DB70217D0CC4}" type="datetimeFigureOut">
              <a:rPr lang="en-US" smtClean="0"/>
              <a:t>10/10/2012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EA848-A10D-4CF3-BA2B-0F1FF941FFC4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B3C09-665C-4FAF-92E9-DB70217D0CC4}" type="datetimeFigureOut">
              <a:rPr lang="en-US" smtClean="0"/>
              <a:t>10/10/2012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EA848-A10D-4CF3-BA2B-0F1FF941FFC4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B3C09-665C-4FAF-92E9-DB70217D0CC4}" type="datetimeFigureOut">
              <a:rPr lang="en-US" smtClean="0"/>
              <a:t>10/10/2012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EA848-A10D-4CF3-BA2B-0F1FF941FFC4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B3C09-665C-4FAF-92E9-DB70217D0CC4}" type="datetimeFigureOut">
              <a:rPr lang="en-US" smtClean="0"/>
              <a:t>10/10/2012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EA848-A10D-4CF3-BA2B-0F1FF941FFC4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B3C09-665C-4FAF-92E9-DB70217D0CC4}" type="datetimeFigureOut">
              <a:rPr lang="en-US" smtClean="0"/>
              <a:t>10/10/2012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EA848-A10D-4CF3-BA2B-0F1FF941FFC4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B3C09-665C-4FAF-92E9-DB70217D0CC4}" type="datetimeFigureOut">
              <a:rPr lang="en-US" smtClean="0"/>
              <a:t>10/10/2012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EA848-A10D-4CF3-BA2B-0F1FF941FFC4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B3C09-665C-4FAF-92E9-DB70217D0CC4}" type="datetimeFigureOut">
              <a:rPr lang="en-US" smtClean="0"/>
              <a:t>10/10/2012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EA848-A10D-4CF3-BA2B-0F1FF941FFC4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B3C09-665C-4FAF-92E9-DB70217D0CC4}" type="datetimeFigureOut">
              <a:rPr lang="en-US" smtClean="0"/>
              <a:t>10/10/2012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EA848-A10D-4CF3-BA2B-0F1FF941FFC4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4B3C09-665C-4FAF-92E9-DB70217D0CC4}" type="datetimeFigureOut">
              <a:rPr lang="en-US" smtClean="0"/>
              <a:t>10/10/2012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EA848-A10D-4CF3-BA2B-0F1FF941FFC4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Socialization and Social Interaction 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CA" sz="2800" dirty="0" smtClean="0"/>
              <a:t>October 9</a:t>
            </a:r>
            <a:r>
              <a:rPr lang="en-CA" sz="2800" baseline="30000" dirty="0" smtClean="0"/>
              <a:t>th</a:t>
            </a:r>
            <a:r>
              <a:rPr lang="en-CA" sz="2800" dirty="0" smtClean="0"/>
              <a:t>, 2012</a:t>
            </a:r>
            <a:endParaRPr lang="en-CA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48FC29-0E24-42FA-B2BA-099F8BCF85C1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Assignment Due Today </a:t>
            </a:r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CA" smtClean="0"/>
              <a:t>Critical thinking assignments are due today. </a:t>
            </a:r>
          </a:p>
          <a:p>
            <a:endParaRPr lang="en-CA" smtClean="0"/>
          </a:p>
          <a:p>
            <a:r>
              <a:rPr lang="en-CA" smtClean="0"/>
              <a:t>Do not hand them in during class.</a:t>
            </a:r>
          </a:p>
          <a:p>
            <a:endParaRPr lang="en-CA" smtClean="0"/>
          </a:p>
          <a:p>
            <a:r>
              <a:rPr lang="en-CA" b="1" smtClean="0"/>
              <a:t>Please hand them in during tutorial</a:t>
            </a:r>
            <a:endParaRPr lang="en-CA" b="1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A8AFA47-2817-42E7-AFDC-3433A8013E54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Midterm-Next Week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October 16</a:t>
            </a:r>
            <a:r>
              <a:rPr lang="en-CA" baseline="30000" dirty="0" smtClean="0"/>
              <a:t>th</a:t>
            </a:r>
            <a:r>
              <a:rPr lang="en-CA" dirty="0" smtClean="0"/>
              <a:t> –midterm </a:t>
            </a:r>
          </a:p>
          <a:p>
            <a:endParaRPr lang="en-CA" dirty="0" smtClean="0"/>
          </a:p>
          <a:p>
            <a:r>
              <a:rPr lang="en-CA" dirty="0" smtClean="0"/>
              <a:t>Bring a pencil </a:t>
            </a:r>
          </a:p>
          <a:p>
            <a:endParaRPr lang="en-CA" dirty="0" smtClean="0"/>
          </a:p>
          <a:p>
            <a:r>
              <a:rPr lang="en-CA" dirty="0" smtClean="0"/>
              <a:t>Worth 20% of your final mark</a:t>
            </a:r>
          </a:p>
          <a:p>
            <a:pPr lvl="1"/>
            <a:r>
              <a:rPr lang="en-CA" dirty="0" smtClean="0"/>
              <a:t>20 m/c questions (/10)</a:t>
            </a:r>
          </a:p>
          <a:p>
            <a:pPr lvl="1"/>
            <a:r>
              <a:rPr lang="en-CA" dirty="0" smtClean="0"/>
              <a:t>2 written questions (/5 each: total /10)</a:t>
            </a:r>
          </a:p>
          <a:p>
            <a:pPr>
              <a:buNone/>
            </a:pPr>
            <a:endParaRPr lang="en-CA" dirty="0" smtClean="0"/>
          </a:p>
          <a:p>
            <a:r>
              <a:rPr lang="en-CA" dirty="0" smtClean="0"/>
              <a:t>Today’s tutorial –review </a:t>
            </a:r>
          </a:p>
          <a:p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A8AFA47-2817-42E7-AFDC-3433A8013E54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Key Terms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 smtClean="0"/>
              <a:t>Socialization</a:t>
            </a:r>
          </a:p>
          <a:p>
            <a:r>
              <a:rPr lang="en-CA" dirty="0" smtClean="0"/>
              <a:t>Primary socialization</a:t>
            </a:r>
          </a:p>
          <a:p>
            <a:r>
              <a:rPr lang="en-CA" dirty="0" smtClean="0"/>
              <a:t>Secondary socialization</a:t>
            </a:r>
          </a:p>
          <a:p>
            <a:r>
              <a:rPr lang="en-CA" dirty="0" smtClean="0"/>
              <a:t>Gender socialization</a:t>
            </a:r>
          </a:p>
          <a:p>
            <a:r>
              <a:rPr lang="en-CA" dirty="0" smtClean="0"/>
              <a:t>Identity</a:t>
            </a:r>
          </a:p>
          <a:p>
            <a:r>
              <a:rPr lang="en-CA" dirty="0" smtClean="0"/>
              <a:t>Charles Cooley</a:t>
            </a:r>
          </a:p>
          <a:p>
            <a:pPr lvl="1"/>
            <a:r>
              <a:rPr lang="en-CA" dirty="0" smtClean="0"/>
              <a:t>Looking-glass self</a:t>
            </a:r>
          </a:p>
          <a:p>
            <a:r>
              <a:rPr lang="en-CA" dirty="0" smtClean="0"/>
              <a:t>Social Structures</a:t>
            </a:r>
          </a:p>
          <a:p>
            <a:r>
              <a:rPr lang="en-CA" dirty="0" smtClean="0"/>
              <a:t>Status</a:t>
            </a:r>
          </a:p>
          <a:p>
            <a:pPr lvl="1"/>
            <a:r>
              <a:rPr lang="en-CA" dirty="0" smtClean="0"/>
              <a:t>Ascribed </a:t>
            </a:r>
          </a:p>
          <a:p>
            <a:pPr lvl="1"/>
            <a:r>
              <a:rPr lang="en-CA" dirty="0" smtClean="0"/>
              <a:t>Achieved</a:t>
            </a:r>
          </a:p>
          <a:p>
            <a:pPr lvl="1"/>
            <a:r>
              <a:rPr lang="en-CA" dirty="0" smtClean="0"/>
              <a:t>Master status</a:t>
            </a:r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smtClean="0"/>
              <a:t>Role</a:t>
            </a:r>
          </a:p>
          <a:p>
            <a:r>
              <a:rPr lang="en-CA" smtClean="0"/>
              <a:t>Role strain</a:t>
            </a:r>
          </a:p>
          <a:p>
            <a:r>
              <a:rPr lang="en-CA" smtClean="0"/>
              <a:t>Role conflict</a:t>
            </a:r>
          </a:p>
          <a:p>
            <a:r>
              <a:rPr lang="en-CA" smtClean="0"/>
              <a:t>Role exit</a:t>
            </a:r>
          </a:p>
          <a:p>
            <a:r>
              <a:rPr lang="en-CA" smtClean="0"/>
              <a:t>Erving Goffman</a:t>
            </a:r>
          </a:p>
          <a:p>
            <a:pPr lvl="1"/>
            <a:r>
              <a:rPr lang="en-US" smtClean="0"/>
              <a:t>Frontstage </a:t>
            </a:r>
          </a:p>
          <a:p>
            <a:pPr lvl="1"/>
            <a:r>
              <a:rPr lang="en-US" smtClean="0"/>
              <a:t>Backstage</a:t>
            </a:r>
          </a:p>
          <a:p>
            <a:pPr lvl="1"/>
            <a:r>
              <a:rPr lang="en-US" smtClean="0"/>
              <a:t>Presentation of self</a:t>
            </a:r>
          </a:p>
          <a:p>
            <a:pPr lvl="1"/>
            <a:r>
              <a:rPr lang="en-CA" smtClean="0"/>
              <a:t>Dramaturgical theory</a:t>
            </a:r>
          </a:p>
          <a:p>
            <a:r>
              <a:rPr lang="en-CA" smtClean="0"/>
              <a:t>Groups</a:t>
            </a:r>
          </a:p>
          <a:p>
            <a:r>
              <a:rPr lang="en-CA" smtClean="0"/>
              <a:t>Social Institutions </a:t>
            </a:r>
          </a:p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994DD-FF0B-4307-A970-03CEBF62EACA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Human Needs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 anchor="ctr">
            <a:normAutofit/>
          </a:bodyPr>
          <a:lstStyle/>
          <a:p>
            <a:r>
              <a:rPr lang="en-CA" dirty="0" smtClean="0"/>
              <a:t>There is no set of complex, innate behaviours that accompanies any specific human bodily need.  </a:t>
            </a:r>
          </a:p>
          <a:p>
            <a:r>
              <a:rPr lang="en-CA" dirty="0" smtClean="0"/>
              <a:t>Culturally appropriate responses are learned to accommodate needs (i.e. food)</a:t>
            </a:r>
          </a:p>
          <a:p>
            <a:r>
              <a:rPr lang="en-CA" dirty="0" smtClean="0"/>
              <a:t>There does not seem to be any human physical condition for which cultural treatment is consistent across the globe.  </a:t>
            </a:r>
          </a:p>
          <a:p>
            <a:endParaRPr lang="en-CA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We are not born social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CA" dirty="0" smtClean="0"/>
              <a:t>We are not born fitting in to our particular culture</a:t>
            </a:r>
          </a:p>
          <a:p>
            <a:endParaRPr lang="en-CA" dirty="0" smtClean="0"/>
          </a:p>
          <a:p>
            <a:r>
              <a:rPr lang="en-CA" dirty="0" smtClean="0"/>
              <a:t>We must learn how to fit into our society, our culture(s)</a:t>
            </a:r>
          </a:p>
          <a:p>
            <a:endParaRPr lang="en-CA" dirty="0" smtClean="0"/>
          </a:p>
          <a:p>
            <a:r>
              <a:rPr lang="en-CA" dirty="0" smtClean="0"/>
              <a:t>We must learn the rules and the norms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A8AFA47-2817-42E7-AFDC-3433A8013E54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Socialization</a:t>
            </a:r>
            <a:endParaRPr lang="en-US" dirty="0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 anchor="ctr"/>
          <a:lstStyle/>
          <a:p>
            <a:r>
              <a:rPr lang="en-US" dirty="0" smtClean="0"/>
              <a:t>The process by which people learn to become members of society </a:t>
            </a:r>
          </a:p>
          <a:p>
            <a:endParaRPr lang="en-US" dirty="0" smtClean="0"/>
          </a:p>
          <a:p>
            <a:r>
              <a:rPr lang="en-US" dirty="0" smtClean="0"/>
              <a:t>It is a lifelong process that is most intensive in early childhood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fld id="{3A8AFA47-2817-42E7-AFDC-3433A8013E54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Starting Young	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 anchor="ctr"/>
          <a:lstStyle/>
          <a:p>
            <a:r>
              <a:rPr lang="en-CA" dirty="0" smtClean="0"/>
              <a:t>Socialization starts at birth</a:t>
            </a: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357686" y="1857364"/>
            <a:ext cx="4298853" cy="33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E994DD-FF0B-4307-A970-03CEBF62EACA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Primary Socialization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 anchor="ctr"/>
          <a:lstStyle/>
          <a:p>
            <a:r>
              <a:rPr lang="en-US" dirty="0" smtClean="0"/>
              <a:t>Occurs from birth through adolescence</a:t>
            </a:r>
          </a:p>
          <a:p>
            <a:endParaRPr lang="en-US" dirty="0" smtClean="0"/>
          </a:p>
          <a:p>
            <a:r>
              <a:rPr lang="en-US" dirty="0" smtClean="0"/>
              <a:t>Family is the most important agent</a:t>
            </a:r>
          </a:p>
          <a:p>
            <a:endParaRPr lang="en-US" dirty="0" smtClean="0"/>
          </a:p>
          <a:p>
            <a:r>
              <a:rPr lang="en-US" dirty="0" smtClean="0"/>
              <a:t>It is both intentional and unintentional</a:t>
            </a:r>
          </a:p>
          <a:p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A8AFA47-2817-42E7-AFDC-3433A8013E54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Gender Socialization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an individual learns a gender identity and gendered ways of acting, thinking, and feeling</a:t>
            </a:r>
            <a:r>
              <a:rPr lang="en-US" dirty="0"/>
              <a:t> </a:t>
            </a:r>
            <a:endParaRPr lang="en-US" dirty="0" smtClean="0"/>
          </a:p>
          <a:p>
            <a:endParaRPr lang="en-US" dirty="0" smtClean="0"/>
          </a:p>
          <a:p>
            <a:r>
              <a:rPr lang="en-CA" dirty="0" smtClean="0"/>
              <a:t>We start learning at an early age what is accepted and expected of each gender</a:t>
            </a:r>
          </a:p>
          <a:p>
            <a:endParaRPr lang="en-CA" dirty="0" smtClean="0"/>
          </a:p>
          <a:p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Secondary Socialization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Adult socialization</a:t>
            </a:r>
          </a:p>
          <a:p>
            <a:endParaRPr lang="en-US" dirty="0" smtClean="0"/>
          </a:p>
          <a:p>
            <a:r>
              <a:rPr lang="en-US" dirty="0" smtClean="0"/>
              <a:t>Occurs throughout the life cycle as people anticipate and adjust to new experiences</a:t>
            </a:r>
          </a:p>
          <a:p>
            <a:endParaRPr lang="en-US" dirty="0" smtClean="0"/>
          </a:p>
          <a:p>
            <a:r>
              <a:rPr lang="en-US" dirty="0" smtClean="0"/>
              <a:t>It is a reciprocal process</a:t>
            </a:r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A8AFA47-2817-42E7-AFDC-3433A8013E54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Who Socializes Us?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CA" dirty="0" smtClean="0"/>
              <a:t>Five main agents of socialization: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CA" sz="3200" dirty="0" smtClean="0"/>
              <a:t>Family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CA" sz="3200" dirty="0" smtClean="0"/>
              <a:t>School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CA" sz="3200" dirty="0" smtClean="0"/>
              <a:t>Peers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CA" sz="3200" dirty="0" smtClean="0"/>
              <a:t>Religious organizations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CA" sz="3200" dirty="0" smtClean="0"/>
              <a:t>Media</a:t>
            </a:r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A8AFA47-2817-42E7-AFDC-3433A8013E54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Identities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 anchor="ctr">
            <a:normAutofit/>
          </a:bodyPr>
          <a:lstStyle/>
          <a:p>
            <a:r>
              <a:rPr lang="en-US" sz="3600" smtClean="0"/>
              <a:t>The way in which we see ourselves and how others see us </a:t>
            </a:r>
            <a:endParaRPr lang="en-CA" sz="360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A8AFA47-2817-42E7-AFDC-3433A8013E54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mtClean="0"/>
              <a:t/>
            </a:r>
            <a:br>
              <a:rPr lang="en-CA" smtClean="0"/>
            </a:br>
            <a:r>
              <a:rPr lang="en-CA" smtClean="0"/>
              <a:t/>
            </a:r>
            <a:br>
              <a:rPr lang="en-CA" smtClean="0"/>
            </a:br>
            <a:r>
              <a:rPr lang="en-CA" smtClean="0"/>
              <a:t/>
            </a:r>
            <a:br>
              <a:rPr lang="en-CA" smtClean="0"/>
            </a:br>
            <a:r>
              <a:rPr lang="en-CA" smtClean="0"/>
              <a:t/>
            </a:r>
            <a:br>
              <a:rPr lang="en-CA" smtClean="0"/>
            </a:br>
            <a:r>
              <a:rPr lang="en-CA" smtClean="0"/>
              <a:t>Charles Horton Cooley </a:t>
            </a:r>
            <a:br>
              <a:rPr lang="en-CA" smtClean="0"/>
            </a:br>
            <a:r>
              <a:rPr lang="en-CA" smtClean="0"/>
              <a:t>(1864-1929</a:t>
            </a:r>
            <a:r>
              <a:rPr lang="en-US" smtClean="0"/>
              <a:t>)</a:t>
            </a:r>
            <a:endParaRPr lang="en-US" dirty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 smtClean="0"/>
          </a:p>
          <a:p>
            <a:endParaRPr lang="en-CA" smtClean="0"/>
          </a:p>
          <a:p>
            <a:endParaRPr lang="en-CA" smtClean="0"/>
          </a:p>
          <a:p>
            <a:r>
              <a:rPr lang="en-US" smtClean="0"/>
              <a:t>Looking-glass self: our identity is what we think others think of us</a:t>
            </a:r>
          </a:p>
          <a:p>
            <a:endParaRPr lang="en-CA" smtClean="0"/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3A8AFA47-2817-42E7-AFDC-3433A8013E54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50" y="0"/>
            <a:ext cx="20002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“Looking glass self”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CA" dirty="0" smtClean="0"/>
          </a:p>
          <a:p>
            <a:r>
              <a:rPr lang="en-CA" dirty="0" smtClean="0"/>
              <a:t>First, we imagine how others see us</a:t>
            </a:r>
          </a:p>
          <a:p>
            <a:r>
              <a:rPr lang="en-CA" dirty="0" smtClean="0"/>
              <a:t>Second, we imagine how they judge what they see </a:t>
            </a:r>
          </a:p>
          <a:p>
            <a:r>
              <a:rPr lang="en-CA" dirty="0" smtClean="0"/>
              <a:t>Third, we experience self-feeling based on our image of their judgment.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A8AFA47-2817-42E7-AFDC-3433A8013E54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dirty="0" smtClean="0"/>
              <a:t>We imagine how others see us (our appearance in the eyes of others)</a:t>
            </a:r>
          </a:p>
          <a:p>
            <a:pPr marL="514350" indent="-514350">
              <a:buFont typeface="+mj-lt"/>
              <a:buAutoNum type="arabicPeriod"/>
            </a:pPr>
            <a:endParaRPr lang="en-CA" dirty="0" smtClean="0"/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We imagine how they judge what they see (our behaviour)</a:t>
            </a:r>
          </a:p>
          <a:p>
            <a:pPr marL="514350" indent="-514350">
              <a:buFont typeface="+mj-lt"/>
              <a:buAutoNum type="arabicPeriod"/>
            </a:pPr>
            <a:endParaRPr lang="en-CA" dirty="0" smtClean="0"/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We experience self-feeling (pride, mortification) based on our image of their judgment.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A8AFA47-2817-42E7-AFDC-3433A8013E54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 smtClean="0"/>
              <a:t>Social Interaction</a:t>
            </a:r>
            <a:endParaRPr lang="en-CA" sz="40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F12C00-26A7-49DC-98F6-973CED028F09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1066800" y="76200"/>
            <a:ext cx="7696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600" dirty="0"/>
              <a:t> </a:t>
            </a:r>
            <a:endParaRPr lang="en-US" sz="440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Interaction </a:t>
            </a:r>
            <a:endParaRPr lang="en-CA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The process by which people act toward or respond to other people and is the foundation for all relationships and groups in society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fld id="{52F8FFAE-AD86-4989-BBEA-0D0326124C53}" type="slidenum">
              <a:rPr lang="en-CA" smtClean="0"/>
              <a:pPr/>
              <a:t>18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2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Social Structures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The way in which society is organized into predictable relationships, patterns of social interaction. </a:t>
            </a:r>
          </a:p>
          <a:p>
            <a:endParaRPr lang="en-CA" dirty="0" smtClean="0"/>
          </a:p>
          <a:p>
            <a:r>
              <a:rPr lang="en-CA" dirty="0" smtClean="0"/>
              <a:t>Includes social positions, the relationship between those positions and the kinds of resources attached to each position.</a:t>
            </a:r>
          </a:p>
          <a:p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A8AFA47-2817-42E7-AFDC-3433A8013E54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Components of Social Structure</a:t>
            </a:r>
            <a:endParaRPr lang="en-US" dirty="0" smtClean="0"/>
          </a:p>
        </p:txBody>
      </p:sp>
      <p:sp>
        <p:nvSpPr>
          <p:cNvPr id="1126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Status</a:t>
            </a:r>
          </a:p>
          <a:p>
            <a:r>
              <a:rPr lang="en-US" smtClean="0"/>
              <a:t>Roles</a:t>
            </a:r>
          </a:p>
          <a:p>
            <a:r>
              <a:rPr lang="en-US" smtClean="0"/>
              <a:t>Groups</a:t>
            </a:r>
          </a:p>
          <a:p>
            <a:r>
              <a:rPr lang="en-US" smtClean="0"/>
              <a:t>Social Institutions</a:t>
            </a:r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/>
          <a:lstStyle/>
          <a:p>
            <a:fld id="{264D8FDD-2BAA-4BEF-B73E-1993AC6A2C58}" type="slidenum">
              <a:rPr lang="en-CA" smtClean="0"/>
              <a:pPr/>
              <a:t>20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Status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447800"/>
            <a:ext cx="8229600" cy="4678363"/>
          </a:xfrm>
        </p:spPr>
        <p:txBody>
          <a:bodyPr/>
          <a:lstStyle/>
          <a:p>
            <a:r>
              <a:rPr lang="en-US" dirty="0"/>
              <a:t>A socially defined position in a group or society characterized by certain expectations, rights, and </a:t>
            </a:r>
            <a:r>
              <a:rPr lang="en-US" dirty="0" smtClean="0"/>
              <a:t>duties</a:t>
            </a:r>
          </a:p>
          <a:p>
            <a:r>
              <a:rPr lang="en-CA" dirty="0" smtClean="0"/>
              <a:t>Status is part of social identity and helps define our relationships to others.  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A8AFA47-2817-42E7-AFDC-3433A8013E54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Ascribed statuses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Social position that someone receives at birth or assumes involuntarily later in life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Gender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Ethnicity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Widow/widower</a:t>
            </a:r>
          </a:p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E994DD-FF0B-4307-A970-03CEBF62EACA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Achieved statuses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Social position that someone assumes voluntarily and that reflects personal ability and effort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Sociology student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Spouse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Computer programmer</a:t>
            </a:r>
          </a:p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E994DD-FF0B-4307-A970-03CEBF62EACA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Master status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 anchor="ctr">
            <a:normAutofit lnSpcReduction="10000"/>
          </a:bodyPr>
          <a:lstStyle/>
          <a:p>
            <a:r>
              <a:rPr lang="en-CA" dirty="0" smtClean="0"/>
              <a:t>A status that has expectation importance for social identity, often shaping a person’s entire life</a:t>
            </a:r>
          </a:p>
          <a:p>
            <a:endParaRPr lang="en-CA" dirty="0" smtClean="0"/>
          </a:p>
          <a:p>
            <a:r>
              <a:rPr lang="en-CA" dirty="0" smtClean="0"/>
              <a:t>A status that dominates others and thereby determines a person's general position within society.</a:t>
            </a:r>
          </a:p>
          <a:p>
            <a:pPr lvl="1"/>
            <a:r>
              <a:rPr lang="en-CA" dirty="0" smtClean="0"/>
              <a:t>Occupations </a:t>
            </a:r>
          </a:p>
          <a:p>
            <a:pPr lvl="1"/>
            <a:r>
              <a:rPr lang="en-CA" dirty="0" smtClean="0"/>
              <a:t>Ascribed statuses such as race, sex, and illness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A8AFA47-2817-42E7-AFDC-3433A8013E54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Roles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2362200"/>
            <a:ext cx="8229600" cy="38862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When we occupy a status, we play a </a:t>
            </a:r>
            <a:r>
              <a:rPr lang="en-US" dirty="0" smtClean="0"/>
              <a:t>role</a:t>
            </a:r>
          </a:p>
          <a:p>
            <a:endParaRPr lang="en-US" dirty="0" smtClean="0"/>
          </a:p>
          <a:p>
            <a:r>
              <a:rPr lang="en-US" dirty="0" smtClean="0"/>
              <a:t>Roles: a set of </a:t>
            </a:r>
            <a:r>
              <a:rPr lang="en-US" dirty="0" err="1" smtClean="0"/>
              <a:t>behaviour</a:t>
            </a:r>
            <a:r>
              <a:rPr lang="en-US" dirty="0" smtClean="0"/>
              <a:t> expectations associated with a given status </a:t>
            </a:r>
          </a:p>
          <a:p>
            <a:endParaRPr lang="en-US" dirty="0" smtClean="0"/>
          </a:p>
          <a:p>
            <a:r>
              <a:rPr lang="en-US" dirty="0" smtClean="0"/>
              <a:t>Role expectation: a group’s or society’s definition about how a role ought to be played</a:t>
            </a:r>
            <a:endParaRPr lang="en-US" dirty="0"/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A8AFA47-2817-42E7-AFDC-3433A8013E54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Role Strain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1800" dirty="0"/>
          </a:p>
          <a:p>
            <a:r>
              <a:rPr lang="en-US" dirty="0" smtClean="0"/>
              <a:t>Incompatible demands that are </a:t>
            </a:r>
            <a:r>
              <a:rPr lang="en-US" dirty="0"/>
              <a:t>built into a single </a:t>
            </a:r>
            <a:r>
              <a:rPr lang="en-US" dirty="0" smtClean="0"/>
              <a:t>status</a:t>
            </a:r>
            <a:endParaRPr lang="en-US" sz="18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/>
            </a:pPr>
            <a:fld id="{3A8AFA47-2817-42E7-AFDC-3433A8013E54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Role conflict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 Roles make incompatible demands, so that conformity to one role means violation of another role</a:t>
            </a:r>
            <a:endParaRPr lang="en-CA" dirty="0" smtClean="0"/>
          </a:p>
          <a:p>
            <a:endParaRPr lang="en-CA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E994DD-FF0B-4307-A970-03CEBF62EACA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Role Exit</a:t>
            </a:r>
            <a:endParaRPr lang="en-US" dirty="0" smtClean="0"/>
          </a:p>
        </p:txBody>
      </p:sp>
      <p:sp>
        <p:nvSpPr>
          <p:cNvPr id="9421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Leaving a role that is central to one's self identity</a:t>
            </a:r>
          </a:p>
          <a:p>
            <a:r>
              <a:rPr lang="en-US" dirty="0" smtClean="0"/>
              <a:t>“Exes” must rebuild relationships with people who knew them in their earlier life.</a:t>
            </a:r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A8AFA47-2817-42E7-AFDC-3433A8013E54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Relationship Between Status, Role, and Identity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>
                <a:latin typeface="Tahoma" pitchFamily="34" charset="0"/>
              </a:rPr>
              <a:t>‘Role’ is what the doctor </a:t>
            </a:r>
            <a:r>
              <a:rPr lang="en-US" i="1" dirty="0" smtClean="0">
                <a:latin typeface="Tahoma" pitchFamily="34" charset="0"/>
              </a:rPr>
              <a:t>does </a:t>
            </a:r>
            <a:endParaRPr lang="en-US" dirty="0" smtClean="0">
              <a:latin typeface="Tahoma" pitchFamily="34" charset="0"/>
            </a:endParaRPr>
          </a:p>
          <a:p>
            <a:r>
              <a:rPr lang="en-US" dirty="0" smtClean="0">
                <a:latin typeface="Tahoma" pitchFamily="34" charset="0"/>
              </a:rPr>
              <a:t>Status is what the doctor </a:t>
            </a:r>
            <a:r>
              <a:rPr lang="en-US" i="1" dirty="0" smtClean="0">
                <a:latin typeface="Tahoma" pitchFamily="34" charset="0"/>
              </a:rPr>
              <a:t>is</a:t>
            </a:r>
            <a:r>
              <a:rPr lang="en-US" dirty="0" smtClean="0">
                <a:latin typeface="Tahoma" pitchFamily="34" charset="0"/>
              </a:rPr>
              <a:t>. </a:t>
            </a:r>
          </a:p>
          <a:p>
            <a:endParaRPr lang="en-US" dirty="0" smtClean="0">
              <a:latin typeface="Tahoma" pitchFamily="34" charset="0"/>
            </a:endParaRPr>
          </a:p>
          <a:p>
            <a:r>
              <a:rPr lang="en-US" dirty="0" smtClean="0"/>
              <a:t>People </a:t>
            </a:r>
            <a:r>
              <a:rPr lang="en-US" i="1" u="sng" dirty="0" smtClean="0"/>
              <a:t>occupy</a:t>
            </a:r>
            <a:r>
              <a:rPr lang="en-US" dirty="0" smtClean="0"/>
              <a:t> status. People </a:t>
            </a:r>
            <a:r>
              <a:rPr lang="en-US" i="1" u="sng" dirty="0" smtClean="0"/>
              <a:t>perform</a:t>
            </a:r>
            <a:r>
              <a:rPr lang="en-US" dirty="0" smtClean="0"/>
              <a:t> roles. </a:t>
            </a:r>
          </a:p>
          <a:p>
            <a:endParaRPr lang="en-CA" dirty="0" smtClean="0"/>
          </a:p>
          <a:p>
            <a:r>
              <a:rPr lang="en-US" dirty="0" smtClean="0"/>
              <a:t>Roles and statuses carries with them a corresponding identity (e.g., a university student)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A8AFA47-2817-42E7-AFDC-3433A8013E54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Erving </a:t>
            </a:r>
            <a:r>
              <a:rPr lang="en-CA" dirty="0" err="1" smtClean="0"/>
              <a:t>Goffman</a:t>
            </a:r>
            <a:r>
              <a:rPr lang="en-CA" dirty="0" smtClean="0"/>
              <a:t> (1922–1982)</a:t>
            </a:r>
            <a:endParaRPr lang="en-CA" dirty="0"/>
          </a:p>
        </p:txBody>
      </p:sp>
      <p:sp>
        <p:nvSpPr>
          <p:cNvPr id="6147" name="Content Placeholder 2"/>
          <p:cNvSpPr>
            <a:spLocks noGrp="1"/>
          </p:cNvSpPr>
          <p:nvPr>
            <p:ph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r>
              <a:rPr lang="en-CA" dirty="0" smtClean="0"/>
              <a:t>Canadian Sociologist</a:t>
            </a:r>
          </a:p>
          <a:p>
            <a:r>
              <a:rPr lang="en-CA" dirty="0" smtClean="0"/>
              <a:t>Developed Dramaturgical Theory:</a:t>
            </a:r>
          </a:p>
          <a:p>
            <a:r>
              <a:rPr lang="en-CA" dirty="0" smtClean="0"/>
              <a:t>We are all actors concerned with impression management </a:t>
            </a:r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endParaRPr lang="en-CA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A8AFA47-2817-42E7-AFDC-3433A8013E54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endParaRPr lang="en-CA" dirty="0" smtClean="0"/>
          </a:p>
          <a:p>
            <a:pPr marL="0" indent="0">
              <a:buNone/>
            </a:pPr>
            <a:r>
              <a:rPr lang="en-CA" dirty="0" smtClean="0"/>
              <a:t>All the world’s a stage, </a:t>
            </a:r>
          </a:p>
          <a:p>
            <a:pPr marL="0" indent="0">
              <a:buNone/>
            </a:pPr>
            <a:r>
              <a:rPr lang="en-CA" dirty="0" smtClean="0"/>
              <a:t>And all the men and women merely players.</a:t>
            </a:r>
          </a:p>
          <a:p>
            <a:pPr marL="0" indent="0">
              <a:buNone/>
            </a:pPr>
            <a:r>
              <a:rPr lang="en-CA" dirty="0" smtClean="0"/>
              <a:t>They have their exits and their entrances;</a:t>
            </a:r>
          </a:p>
          <a:p>
            <a:pPr marL="0" indent="0">
              <a:buNone/>
            </a:pPr>
            <a:r>
              <a:rPr lang="en-CA" dirty="0" smtClean="0"/>
              <a:t>And one man in his time plays many parts.</a:t>
            </a:r>
          </a:p>
          <a:p>
            <a:pPr marL="0" indent="0">
              <a:buNone/>
            </a:pPr>
            <a:endParaRPr lang="en-CA" dirty="0" smtClean="0"/>
          </a:p>
          <a:p>
            <a:pPr marL="274320" lvl="1" indent="0" algn="r">
              <a:buNone/>
            </a:pPr>
            <a:r>
              <a:rPr lang="en-CA" sz="2800" dirty="0" smtClean="0"/>
              <a:t>~William Shakespeare </a:t>
            </a:r>
          </a:p>
          <a:p>
            <a:pPr marL="274320" lvl="1" indent="0" algn="r">
              <a:buNone/>
            </a:pPr>
            <a:r>
              <a:rPr lang="en-CA" sz="2800" i="1" dirty="0" smtClean="0"/>
              <a:t>As You Like It</a:t>
            </a:r>
            <a:endParaRPr lang="en-CA" sz="2800" i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E994DD-FF0B-4307-A970-03CEBF62EACA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Dramaturgical Theory</a:t>
            </a:r>
            <a:endParaRPr lang="en-US" dirty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mtClean="0"/>
              <a:t>Dramaturgical theory makes use of concepts that parallel those of stage performances: roles, props, scenes, etc.</a:t>
            </a:r>
          </a:p>
          <a:p>
            <a:endParaRPr lang="en-CA" smtClean="0"/>
          </a:p>
          <a:p>
            <a:r>
              <a:rPr lang="en-CA" smtClean="0"/>
              <a:t>People project images of themselves on the social stage to be seen in particular ways and to achieve particular ends.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3A8AFA47-2817-42E7-AFDC-3433A8013E54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The Presentation of Self in Everyday Life</a:t>
            </a:r>
            <a:endParaRPr lang="en-US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Focus is “impression management”</a:t>
            </a:r>
          </a:p>
          <a:p>
            <a:r>
              <a:rPr lang="en-US" smtClean="0"/>
              <a:t>The script that people follow to control how others see them.</a:t>
            </a:r>
          </a:p>
          <a:p>
            <a:r>
              <a:rPr lang="en-US" smtClean="0"/>
              <a:t>Motivation: avoidance of shame or embarassment.</a:t>
            </a:r>
          </a:p>
          <a:p>
            <a:r>
              <a:rPr lang="en-US" smtClean="0"/>
              <a:t>Front stage vs. back stage</a:t>
            </a:r>
          </a:p>
          <a:p>
            <a:r>
              <a:rPr lang="en-US" smtClean="0"/>
              <a:t>Public behaviour is a performance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A8AFA47-2817-42E7-AFDC-3433A8013E54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Impression management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Individual learns to slant the presentation of self to create distinctive appearances and satisfy particular audiences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A8AFA47-2817-42E7-AFDC-3433A8013E54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Embarrassment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CA" dirty="0" smtClean="0"/>
              <a:t>Embarrassment occurs when a social actor's attempts to present a desired impression is inconsistent with an audience's perception– when the impression management process breaks down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A8AFA47-2817-42E7-AFDC-3433A8013E54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Groups</a:t>
            </a:r>
            <a:endParaRPr lang="en-US" dirty="0" smtClean="0"/>
          </a:p>
        </p:txBody>
      </p:sp>
      <p:sp>
        <p:nvSpPr>
          <p:cNvPr id="2253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Two or more people who interact frequently and share a common identity and feeling of interdependence.</a:t>
            </a:r>
          </a:p>
          <a:p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/>
          <a:lstStyle/>
          <a:p>
            <a:fld id="{6842BE18-CA95-45DC-AD80-D161CD8BACBA}" type="slidenum">
              <a:rPr lang="en-CA" smtClean="0"/>
              <a:pPr/>
              <a:t>36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Social Institutions</a:t>
            </a:r>
            <a:endParaRPr lang="en-US" dirty="0" smtClean="0"/>
          </a:p>
        </p:txBody>
      </p:sp>
      <p:sp>
        <p:nvSpPr>
          <p:cNvPr id="2662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 anchor="ctr"/>
          <a:lstStyle/>
          <a:p>
            <a:r>
              <a:rPr lang="en-US" dirty="0" smtClean="0"/>
              <a:t>Organized beliefs and rules that establish how a society will attempt to meet its basic social needs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/>
          <a:lstStyle/>
          <a:p>
            <a:fld id="{42F40275-D571-4A04-8B89-F43A7D7AFD09}" type="slidenum">
              <a:rPr lang="en-CA" smtClean="0"/>
              <a:pPr/>
              <a:t>37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1037</Words>
  <Application>Microsoft Office PowerPoint</Application>
  <PresentationFormat>On-screen Show (4:3)</PresentationFormat>
  <Paragraphs>237</Paragraphs>
  <Slides>37</Slides>
  <Notes>21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Office Theme</vt:lpstr>
      <vt:lpstr>Socialization and Social Interaction </vt:lpstr>
      <vt:lpstr>Assignment Due Today </vt:lpstr>
      <vt:lpstr>Midterm-Next Week</vt:lpstr>
      <vt:lpstr>Key Terms</vt:lpstr>
      <vt:lpstr>Human Needs</vt:lpstr>
      <vt:lpstr>We are not born social</vt:lpstr>
      <vt:lpstr>Socialization</vt:lpstr>
      <vt:lpstr>Starting Young </vt:lpstr>
      <vt:lpstr>Primary Socialization</vt:lpstr>
      <vt:lpstr>Gender Socialization</vt:lpstr>
      <vt:lpstr>Secondary Socialization</vt:lpstr>
      <vt:lpstr>Who Socializes Us?</vt:lpstr>
      <vt:lpstr>Identities </vt:lpstr>
      <vt:lpstr>    Charles Horton Cooley  (1864-1929)</vt:lpstr>
      <vt:lpstr>“Looking glass self”</vt:lpstr>
      <vt:lpstr>PowerPoint Presentation</vt:lpstr>
      <vt:lpstr>Social Interaction</vt:lpstr>
      <vt:lpstr>Social Interaction </vt:lpstr>
      <vt:lpstr>Social Structures</vt:lpstr>
      <vt:lpstr>Components of Social Structure</vt:lpstr>
      <vt:lpstr>Status</vt:lpstr>
      <vt:lpstr>Ascribed statuses</vt:lpstr>
      <vt:lpstr>Achieved statuses</vt:lpstr>
      <vt:lpstr>Master status</vt:lpstr>
      <vt:lpstr>Roles</vt:lpstr>
      <vt:lpstr>Role Strain</vt:lpstr>
      <vt:lpstr>Role conflict </vt:lpstr>
      <vt:lpstr>Role Exit</vt:lpstr>
      <vt:lpstr>Relationship Between Status, Role, and Identity</vt:lpstr>
      <vt:lpstr>Erving Goffman (1922–1982)</vt:lpstr>
      <vt:lpstr>PowerPoint Presentation</vt:lpstr>
      <vt:lpstr>Dramaturgical Theory</vt:lpstr>
      <vt:lpstr>The Presentation of Self in Everyday Life</vt:lpstr>
      <vt:lpstr>Impression management</vt:lpstr>
      <vt:lpstr>Embarrassment </vt:lpstr>
      <vt:lpstr>Groups</vt:lpstr>
      <vt:lpstr>Social Institutions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Socialization and Social Interaction</dc:title>
  <dc:creator>Tamy</dc:creator>
  <cp:lastModifiedBy>Euodia Valeus</cp:lastModifiedBy>
  <cp:revision>3</cp:revision>
  <dcterms:created xsi:type="dcterms:W3CDTF">2012-10-09T03:36:15Z</dcterms:created>
  <dcterms:modified xsi:type="dcterms:W3CDTF">2012-10-11T05:55:54Z</dcterms:modified>
</cp:coreProperties>
</file>