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59" r:id="rId3"/>
    <p:sldId id="260" r:id="rId4"/>
    <p:sldId id="262" r:id="rId5"/>
    <p:sldId id="265" r:id="rId6"/>
    <p:sldId id="266" r:id="rId7"/>
    <p:sldId id="267" r:id="rId8"/>
    <p:sldId id="269" r:id="rId9"/>
    <p:sldId id="270" r:id="rId10"/>
    <p:sldId id="271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9" r:id="rId22"/>
    <p:sldId id="290" r:id="rId23"/>
    <p:sldId id="291" r:id="rId24"/>
    <p:sldId id="292" r:id="rId25"/>
    <p:sldId id="293" r:id="rId26"/>
    <p:sldId id="294" r:id="rId27"/>
    <p:sldId id="296" r:id="rId28"/>
    <p:sldId id="297" r:id="rId29"/>
    <p:sldId id="310" r:id="rId30"/>
    <p:sldId id="313" r:id="rId31"/>
    <p:sldId id="311" r:id="rId32"/>
    <p:sldId id="312" r:id="rId33"/>
    <p:sldId id="30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931" autoAdjust="0"/>
    <p:restoredTop sz="84515" autoAdjust="0"/>
  </p:normalViewPr>
  <p:slideViewPr>
    <p:cSldViewPr>
      <p:cViewPr>
        <p:scale>
          <a:sx n="50" d="100"/>
          <a:sy n="50" d="100"/>
        </p:scale>
        <p:origin x="-128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B28E8-8013-42D2-9224-DDE307907DC0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EF42A1-03B3-424D-899C-6C37BE13D45D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F4153B-9916-45E3-9706-97351F758BB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96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341549-1F73-44A8-AFDF-3496036AA5AD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696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86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951103-AD2E-4A89-8442-ECF67E508E47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878FB-A732-4E12-83EE-01B43E8CF42E}" type="slidenum">
              <a:rPr lang="en-CA" smtClean="0"/>
              <a:pPr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706061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C37B-85A0-41C1-88EF-CA26657B14D3}" type="datetimeFigureOut">
              <a:rPr lang="en-US" smtClean="0"/>
              <a:t>10/2/2012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AAEF5-9D91-4B47-BE66-58DB42DABD4B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Culture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810000"/>
            <a:ext cx="6400800" cy="1752600"/>
          </a:xfrm>
        </p:spPr>
        <p:txBody>
          <a:bodyPr/>
          <a:lstStyle/>
          <a:p>
            <a:pPr eaLnBrk="1" hangingPunct="1"/>
            <a:r>
              <a:rPr lang="en-US" dirty="0" smtClean="0"/>
              <a:t>October 2</a:t>
            </a:r>
            <a:r>
              <a:rPr lang="en-US" baseline="30000" dirty="0" smtClean="0"/>
              <a:t>nd</a:t>
            </a:r>
            <a:r>
              <a:rPr lang="en-US" dirty="0" smtClean="0"/>
              <a:t>, 2012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F55664-B87F-415F-9966-ABDBFFDB1C3E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Critical Thinking Assignments	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CA" sz="3600" dirty="0" smtClean="0"/>
          </a:p>
          <a:p>
            <a:r>
              <a:rPr lang="en-CA" sz="3600" dirty="0" smtClean="0"/>
              <a:t>Critical Thinking Assignments are due next </a:t>
            </a:r>
            <a:r>
              <a:rPr lang="en-CA" sz="3600" dirty="0" smtClean="0"/>
              <a:t>week, Oct. 9</a:t>
            </a:r>
            <a:r>
              <a:rPr lang="en-CA" sz="3600" baseline="30000" dirty="0" smtClean="0"/>
              <a:t>th</a:t>
            </a:r>
            <a:r>
              <a:rPr lang="en-CA" sz="3600" dirty="0" smtClean="0"/>
              <a:t>.</a:t>
            </a:r>
            <a:endParaRPr lang="en-CA" sz="3600" dirty="0" smtClean="0"/>
          </a:p>
          <a:p>
            <a:endParaRPr lang="en-CA" sz="3600" dirty="0" smtClean="0"/>
          </a:p>
          <a:p>
            <a:r>
              <a:rPr lang="en-CA" sz="3600" dirty="0" smtClean="0"/>
              <a:t>Hand them in to your TA in your tutorial or in the drop-box Loeb B750.  Please do not hand them in class.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Emailing Me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665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62000" y="1371600"/>
            <a:ext cx="22098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val 7"/>
          <p:cNvSpPr/>
          <p:nvPr/>
        </p:nvSpPr>
        <p:spPr>
          <a:xfrm>
            <a:off x="381000" y="3352800"/>
            <a:ext cx="24384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1981200"/>
            <a:ext cx="238125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29325" y="4419600"/>
            <a:ext cx="31146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62675" y="2362200"/>
            <a:ext cx="29813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Oval 13"/>
          <p:cNvSpPr/>
          <p:nvPr/>
        </p:nvSpPr>
        <p:spPr>
          <a:xfrm>
            <a:off x="6096000" y="2667000"/>
            <a:ext cx="381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Oval 21"/>
          <p:cNvSpPr/>
          <p:nvPr/>
        </p:nvSpPr>
        <p:spPr>
          <a:xfrm>
            <a:off x="6096000" y="4343400"/>
            <a:ext cx="4572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Connector 23"/>
          <p:cNvCxnSpPr/>
          <p:nvPr/>
        </p:nvCxnSpPr>
        <p:spPr>
          <a:xfrm>
            <a:off x="7543800" y="2971800"/>
            <a:ext cx="16002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7467600" y="4648200"/>
            <a:ext cx="12192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7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90800" y="4800600"/>
            <a:ext cx="34861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0" name="Straight Arrow Connector 29"/>
          <p:cNvCxnSpPr/>
          <p:nvPr/>
        </p:nvCxnSpPr>
        <p:spPr>
          <a:xfrm rot="16200000" flipH="1">
            <a:off x="3009900" y="4610100"/>
            <a:ext cx="762000" cy="3810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16200000" flipH="1">
            <a:off x="3238500" y="1714500"/>
            <a:ext cx="762000" cy="3810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3581401" y="5334000"/>
            <a:ext cx="167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 err="1" smtClean="0">
                <a:solidFill>
                  <a:srgbClr val="C00000"/>
                </a:solidFill>
              </a:rPr>
              <a:t>tsuperle</a:t>
            </a:r>
            <a:endParaRPr lang="en-CA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Terms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Culture</a:t>
            </a:r>
            <a:endParaRPr lang="en-CA" dirty="0" smtClean="0"/>
          </a:p>
          <a:p>
            <a:r>
              <a:rPr lang="en-CA" dirty="0" smtClean="0"/>
              <a:t>Material and non-material culture</a:t>
            </a:r>
          </a:p>
          <a:p>
            <a:r>
              <a:rPr lang="en-CA" dirty="0" smtClean="0"/>
              <a:t>Symbols</a:t>
            </a:r>
          </a:p>
          <a:p>
            <a:r>
              <a:rPr lang="en-CA" dirty="0" smtClean="0"/>
              <a:t>Language</a:t>
            </a:r>
          </a:p>
          <a:p>
            <a:r>
              <a:rPr lang="en-CA" dirty="0" smtClean="0"/>
              <a:t>Beliefs</a:t>
            </a:r>
          </a:p>
          <a:p>
            <a:r>
              <a:rPr lang="en-CA" dirty="0" smtClean="0"/>
              <a:t>Values</a:t>
            </a:r>
          </a:p>
          <a:p>
            <a:endParaRPr lang="en-CA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Norms</a:t>
            </a:r>
          </a:p>
          <a:p>
            <a:r>
              <a:rPr lang="en-CA" dirty="0" smtClean="0"/>
              <a:t>Mores</a:t>
            </a:r>
          </a:p>
          <a:p>
            <a:r>
              <a:rPr lang="en-CA" dirty="0" smtClean="0"/>
              <a:t>Folkways</a:t>
            </a:r>
          </a:p>
          <a:p>
            <a:r>
              <a:rPr lang="en-CA" dirty="0" smtClean="0"/>
              <a:t>Laws</a:t>
            </a:r>
          </a:p>
          <a:p>
            <a:r>
              <a:rPr lang="en-CA" dirty="0" smtClean="0"/>
              <a:t>Breaking norms</a:t>
            </a:r>
          </a:p>
          <a:p>
            <a:r>
              <a:rPr lang="en-CA" dirty="0" smtClean="0"/>
              <a:t>Ethnocentrism </a:t>
            </a:r>
          </a:p>
          <a:p>
            <a:r>
              <a:rPr lang="en-CA" dirty="0" smtClean="0"/>
              <a:t>Subculture </a:t>
            </a:r>
          </a:p>
          <a:p>
            <a:r>
              <a:rPr lang="en-CA" dirty="0" smtClean="0"/>
              <a:t>Counterculture</a:t>
            </a:r>
          </a:p>
          <a:p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25C27F-A042-428B-B505-AC9171C49EF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“</a:t>
            </a:r>
            <a:r>
              <a:rPr lang="en-US" dirty="0" smtClean="0"/>
              <a:t>The knowledge, language, values, customs, and material objects that are passed from person to person and from one generation to the next in a human group or society</a:t>
            </a:r>
            <a:r>
              <a:rPr lang="en-CA" dirty="0" smtClean="0"/>
              <a:t>” (p. 57) </a:t>
            </a:r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Enables people to adapt to, and thrive in, their environments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Culture</a:t>
            </a:r>
            <a:endParaRPr lang="en-CA" dirty="0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 smtClean="0"/>
          </a:p>
          <a:p>
            <a:r>
              <a:rPr lang="en-CA" dirty="0" smtClean="0"/>
              <a:t>Begins at the point at which humans surpass whatever is simply given in their natural inheritance.  </a:t>
            </a:r>
          </a:p>
          <a:p>
            <a:endParaRPr lang="en-CA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Members of a culture share values and norms</a:t>
            </a:r>
          </a:p>
          <a:p>
            <a:endParaRPr lang="en-CA" dirty="0" smtClean="0"/>
          </a:p>
          <a:p>
            <a:r>
              <a:rPr lang="en-CA" dirty="0" smtClean="0"/>
              <a:t>The way people learn to interact with one another is cultural</a:t>
            </a:r>
          </a:p>
          <a:p>
            <a:endParaRPr lang="en-CA" dirty="0" smtClean="0"/>
          </a:p>
          <a:p>
            <a:r>
              <a:rPr lang="en-CA" dirty="0" smtClean="0"/>
              <a:t>Types and expression of emotions is cultural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5CF01-FB0A-46DE-95C3-C21A1575665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solidFill>
                  <a:srgbClr val="C00000"/>
                </a:solidFill>
              </a:rPr>
              <a:t>Social Construction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All knowledge, customs, habits etc., no matter how basic and natural they seem, are the by-products (mostly unintended or unconscious) of countless human choices rather than resulting from divine will or </a:t>
            </a:r>
            <a:r>
              <a:rPr lang="en-US" dirty="0" smtClean="0"/>
              <a:t>nature/biological imperatives.  </a:t>
            </a:r>
            <a:endParaRPr lang="en-US" dirty="0" smtClean="0"/>
          </a:p>
          <a:p>
            <a:endParaRPr lang="en-CA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CA" dirty="0" smtClean="0"/>
              <a:t>Social Construction in a </a:t>
            </a:r>
            <a:r>
              <a:rPr lang="en-CA" dirty="0" smtClean="0"/>
              <a:t>Nutshell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CA" dirty="0" smtClean="0"/>
              <a:t>“This thing could not have existed had we not built it; and we need not have built it at all, at least not in its present form. Had we been a different kind of society, had we had different needs, values, or interests, we might well have built a different kind of thing, or built this one differently” (</a:t>
            </a:r>
            <a:r>
              <a:rPr lang="en-CA" dirty="0" err="1" smtClean="0"/>
              <a:t>Boghossian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Culture and Nature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There is no set of complex, innate behaviours  that accompanies any specific human bodily need.  </a:t>
            </a:r>
          </a:p>
          <a:p>
            <a:endParaRPr lang="en-CA" dirty="0" smtClean="0"/>
          </a:p>
          <a:p>
            <a:r>
              <a:rPr lang="en-CA" dirty="0" smtClean="0"/>
              <a:t>Every human has bodily needs that must be fulfilled, how those needs are fulfilled is purely a matter of culture.</a:t>
            </a:r>
          </a:p>
          <a:p>
            <a:endParaRPr lang="en-CA" dirty="0" smtClean="0"/>
          </a:p>
          <a:p>
            <a:r>
              <a:rPr lang="en-CA" dirty="0" smtClean="0"/>
              <a:t>The rules for bodily needs are fulfilled vary from culture to culture.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Characteristics of Culture...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CA" dirty="0" smtClean="0"/>
              <a:t>It is </a:t>
            </a:r>
            <a:r>
              <a:rPr lang="en-CA" dirty="0" smtClean="0">
                <a:solidFill>
                  <a:srgbClr val="FF0000"/>
                </a:solidFill>
              </a:rPr>
              <a:t>Learned</a:t>
            </a:r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CA" dirty="0" smtClean="0"/>
              <a:t>It is </a:t>
            </a:r>
            <a:r>
              <a:rPr lang="en-CA" dirty="0" smtClean="0">
                <a:solidFill>
                  <a:srgbClr val="005426"/>
                </a:solidFill>
              </a:rPr>
              <a:t>Shared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It is </a:t>
            </a:r>
            <a:r>
              <a:rPr lang="en-GB" dirty="0" smtClean="0">
                <a:solidFill>
                  <a:srgbClr val="00B0F0"/>
                </a:solidFill>
              </a:rPr>
              <a:t>Symbolic</a:t>
            </a:r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CA" dirty="0" smtClean="0"/>
              <a:t>It is </a:t>
            </a:r>
            <a:r>
              <a:rPr lang="en-CA" dirty="0" smtClean="0">
                <a:solidFill>
                  <a:srgbClr val="7030A0"/>
                </a:solidFill>
              </a:rPr>
              <a:t>Transmitted</a:t>
            </a:r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CA" dirty="0" smtClean="0"/>
              <a:t>It is </a:t>
            </a:r>
            <a:r>
              <a:rPr lang="en-CA" dirty="0" smtClean="0">
                <a:solidFill>
                  <a:srgbClr val="002060"/>
                </a:solidFill>
              </a:rPr>
              <a:t>Cumulative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Material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Production</a:t>
            </a:r>
          </a:p>
          <a:p>
            <a:endParaRPr lang="en-US" dirty="0" smtClean="0"/>
          </a:p>
          <a:p>
            <a:r>
              <a:rPr lang="en-US" dirty="0" smtClean="0"/>
              <a:t>Comprised of tools and techniques that enable people to get tasks accomplished 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5CF01-FB0A-46DE-95C3-C21A1575665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Production</a:t>
            </a:r>
            <a:endParaRPr lang="en-US" dirty="0" smtClean="0"/>
          </a:p>
        </p:txBody>
      </p:sp>
      <p:sp>
        <p:nvSpPr>
          <p:cNvPr id="2283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Human capacity to make and use tools, and thereby improve our ability to take what we want from nature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5CF01-FB0A-46DE-95C3-C21A15756658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  <a:r>
              <a:rPr lang="en-US" dirty="0" smtClean="0"/>
              <a:t>, techniques, and tools that make it possible for people to transform resources into usable forms, and the knowledge and skills required to use them after they have been </a:t>
            </a:r>
            <a:r>
              <a:rPr lang="en-US" dirty="0" smtClean="0"/>
              <a:t>developed</a:t>
            </a:r>
            <a:endParaRPr lang="en-CA" dirty="0"/>
          </a:p>
        </p:txBody>
      </p:sp>
      <p:sp>
        <p:nvSpPr>
          <p:cNvPr id="92162" name="AutoShape 2" descr="data:image/jpeg;base64,/9j/4AAQSkZJRgABAQAAAQABAAD/2wCEAAkGBhISEBUUEhQUFRQQFRQVFRQUFBUVFBQVFBQVFBQUFBQXHCYeFxkjGRQUHy8gIycpLCwsFR4xNTAqNSYsLCkBCQoKDgwOGg8PGiokHyQsLCkpLCwsLCksLCwpLCwsKSkpLCksLCwsKSksKSwsLCksLCwpLCksLCwpLCwpLCksKf/AABEIAMkA+wMBIgACEQEDEQH/xAAcAAACAwEBAQEAAAAAAAAAAAAEBQIDBgEHAAj/xABDEAABAgMEBgUICQMEAwAAAAABAAIDBBEFEiExBkFRcYGREyIyYaEHI0JScrHB0RQVFjNigpLh8EOisiQ0U8Jjc5P/xAAbAQACAwEBAQAAAAAAAAAAAAABAgADBAUGB//EACkRAAICAgICAQQBBQEAAAAAAAABAhEDIRIxBEFRExQigTJCYZGx0QX/2gAMAwEAAhEDEQA/AD+mV8rHOVUMWqUHArkHqWlQW+beHZlN7K0liwzQ0cNhGPApLfBOKmM8E6k1tFE8cZKmj0aRtuFFGdD6pSnSJoDwRTFuNN5SCRf1kzmzluWuGRyWzkZ8Cx7RqYUhDujqDIal36vh7CNxcPihpG2ob6NJuuoMDhXDUdaZK9UzK4tdgv0AanPH5z8V36I7VEfxun4IlfI0gAL4MYZPB3tCjWYHqHwRzlxVvshitMY0U3A9oaBWlDWtaIex3+a4pjpw3sICxW+bO9KwroAtOvX3IvRKUDwK1yVNpjF/sozQ54AG5RhNfJwQ3IIq+EG2YFabVcaZoKZOFE4x6p3FZ+yH+ei8E3juBadyRyUGsaIB3I2Ch29yg+lEIyWdXtFE9DQYlLYlExDBadxWC0rHmnb/AIBb3ozdN3YVhNKB5p2/4BMhkZOAP9M/2m+5yYaGHrD2wgZYf6eJvZ/2RuiWDvzBM+iHpDI91pplRZ+etXGiOkrXaW0OxK6NMRc9O9Cv+xORiFzgj5SATFNctSqgFrHjvTCFNt6SisSXsFDEvu0UunCIqwhBxpbrHEc1a5J9DHnJUGuxX0WJQZKiHM4rJR6tBjXK9hxQgfirg+hRSYkmhnKnrBN4+Q3JFJRauT2JkNy0Yrs5fmNUJ7Sd1+AWz0TjF0sKkmhcMccAcFln2RGixDcYSKdo4N5la3RyQfBg3H0qHE4ZUNE2JPnYPIlF4Uk96Gq+Xy+Ww5pFy+oulLLQ0mlIFeljwmEZtLxew/CMa8ElbIKNNm4M4oCxR5s71DSbSmTjNYYUxCd3XwDxBoQrbExhE6q5qtrZEwK024v9lVWPFuQgdiKtIYu9lLpcn6OaISVoj6NDJ2lVwTf6QXDBZWwYRLxVayG4MVKXyBbIMrjVC2V/uIg2gIqPHGrWgZFxEw+mwJ10OtDaZN0qsuqFY9t44qbmgBHiAnLuF07isBpOPNu3/ALYMjXScc1jtJn9Rw/mSaPZGZWV+4ib2fFFaKu635gg5V3mYn5feVyxYL3HqmlCNdOKs9ANRZ8E1JORafFEycqWmpy5oWTcBgXEkbB8Spmexyy2mqyuMRFxQfFu3ga5KPSgOqBif5rUZWbB1DkvpiWeXVbVMq6oNoKY2YidkHnQfBT+z0wfV5pnYUJwzCfJ4oZM83+zkx/x14t+aqdonMVr0TvA/FMYWkjHeiK7sEZJWhEikdFCc6pzDnADjkqVCJ0n5GVdpCKJYUwP6T/0qD7JiE9ZjxvaQvQpey3EddxHc1zj4lWPsgH038TVXLEU/dSMpY2jjya5DvTK0pHo6CtahOYFnOblEcOR96VW1BcH9ZxdVvcKYnCgTKNIzzyOb2PoLw2G05C633IZtpgvpqy/dVQWxOjbVwpQYU1Uwqpy4cTgW4ay1FtvQF1dBkOYq4ihwFaq0lDARAfRPMLKeVC33S8iWdl8wbgunG6MYmrKlB+ZPFv2K69GR8oPlIiPe+BLPuwh1XPb2olM6OGIbqwzG9eZRJknWuTEepQxxWhKihuywxSr5W2Y8E+aiPZT1XuHuOKjAs8uGdEQywwczikeSK7LY4ZtaRpLF8orzVs11gW0ERrRfrqvAHrLZ2BNsjS9WGoJI3EHEELzKX0Tc7AFekaF2E6UhFrsXF180xGLQB4BU5OLWhuMo6kaCQaQ7qtJ3BNPokZ2N2m80VEK2XVpdIG6inNWgaYV4rOo0LaCmWfQVe8V2DFBy7aRXEGpNMNiElZxzn4nBES76R3+yE6r0FOxq2+7uXXSJpVzl9LRKnNGuIIUWwiiIWjesrpMzqO/mpaW0W4rP6R/dP8A5qQg23slmOkR5mLub70RouMXcPeqLO+5i7m/5IjRftO4e9Wvog4lZVxcTTBDRB1iEzk5/rFpCjGsd7iXalmVFTjf8Ttks6wWvlhDwCyVnQXB1KJwYZa4FPEK0aqFCAGCmlMlOEmiaAq0ZMT2ZoZLwsSDEdtdl+kYJ6yGGigAAGoCgXS4DNRbFByIO4qxKKGcm+yai6IBmVTNzrYYq4rPWva9aBpzzoknkroVseRbVhtNK13JXbUS88U1N/dI4cShqUzLrwB7lTHI5OmRMfSsyzoxjk0YcFTKlxf1cte5BSsKte5qNbNXaeKLlvY8XpjJeWeXR46OWGusXl5tekG02AgE5rA+WyQvycKMP6MQg7og+bRzV8Zxb0Izw2I5chlMvq9t3GtaCrq6yK5bMVQyRIeArfqRY7wTjTYXZ7k2gMxQ7Ze6MlGHHN770M4Dxrmsj/Nm5fgjUWY4ghbqyjUCuteW2Paby43yDdDiKClboLvgvQdCYsSJDD3uYQ+haGA4Z1qTnq5IRVMpzu42aeExt4IibhimQUYEtRw3o6PCBCdmFCeXkxmoycOsw72UwhspVByQ/wBQfZQLENoEuAiCwUXzFJ2SKI2DRJdpBqsRpGPNv/mpbeLFoFiNIfu3/wA1KATsx1m/dRfZH+QRWiQrEI2095QlnDzUX2f+wReh33vEe9P6Cbn6jF4FO5OA27dU2wyWhSloRBVVIsj0RZZTW40QU7B62CcPKqiwRmmVFbiLpSGQU2a7BUi6rEWKtCG03l7SamtDTHJKrEjxakEnDxR30nBXWQ6GXHUVm29M05eNWgaevGt4mgBQsvCJAwWtdZbTnrUzZjaUATrGzPRk3ypLsBrTV0GgA2BNIVnUNVXOwutwTRhxDRTKNdR1B6OCWx3vBIK0soyjBuVE3JhxBUcPZKE0jIOealG21YYmZOLLuw6RhAJ1OGLHcHAJrDhhowUI0YDEmgGZ1IxjxI9H5r+guoWPF10MuY4HU9hu0PIK4gHEgVHgtJp1EgvmXRYBBZGo+8K0cSAC4V1EhZrpBRCXZ0YSuKLocRFwZZjjWgqNaWh6IhzIaKnLWk2O6onBigRAW+i7PaQV6no+8UqMATUU2EAry6xZODFjtBq4VBui/TE7R30XpNhPAY6mAaSABqAyATxVGbyHpI0wjiqIfMhIIUzUhFxHElMzElQxZEBQkoP9RwVADqhXwfvvyqDIdCKFwzDdqUxmuqc0M9zhtRBQ7bBDjmsTpEPNvTITUUayEp0gd5t24IK7HaSWjI2d93F9g/5BEaHu89y96GkT5uJ7J/yCnohE89/Nqs9MU9hgzjaDJRi2i0HCiphQhQIKaiUOAVDRoVfAfFtdtO/ck87aUUnq1PcompKsiC7QjFWxiUTl6QLCmJkOxbhvCfQph10Je6eJwu0Uuk7281bJIzxtB32cZQAPIoKZDFcg6Lsa68HurwQ/2jf6rfH5r77Rv9Vvj81SuJp4M0NaLhijakH2jf6rPH5r77RP9Vnj80/MnFj10du1LZqebfoKnDMA0Qf2gieqzkfmhTPvLicBXUBglbsnFmllowLRnyVhiD+BZ429EaKktAAzIXnmkflMnnPcyC4QW4gG4HOd3lx7J3funjFyEk+PZ6zaFsQILSYsVjABU3iAadzcyvJ/KF5SRFa6Xlj5t3bfkXA6hsHdnt2Lz2eth73kR633ZuvF1dhxJ96BcSr44ktsolNvQ/8Apd6CzHJrRyFKeCEe5BSUzTq6jiN+tF5rJOPGR1Mc1OKZxscoyWfXCqCZBvGm0q+PAZDi3Klxa0Oca0xJqBQZdWnNGMObpEnlWKPJmusC5Cq9z6VFACcKnAcVotHY9K1LC1zq4PBwPcvMrVNBDcwm7sqSK7cV9Bj3gSNfaHftC0x8bVNnNy+TylaWj9Ay0pL1qA6qOMGH6pXh2iGnESTi9G5znQX43a1LDtZXurgvWWWu9zQ5r6hwBBFMQRUHkqJwcHssg1NaHIgs9U80tMm9sW/qGpDutWL655D5Kp9pxT6Z8FWWcRz9YNr2PFfOis1wxxWeM4/1jzXHzsQ5vdzRsnEaTM4ylBDA71kdJYlGnYRnqTUzL/WPNVOiE5koWHiYyypIvYQbwa+oqBqqmUpojDYah8WvdQfBPS87TzVboh2nmVOTDxLIEs8DtRTvJKuuP2RORQZedp5lQcTtKFh4h5hv2P5FRMF+x/Ipc5QIUsHEYOgv2OVfQu9VyAIUaKEofL4KJXQVCwmuqIK6iQ6oTEy2Gxz3mjWCpOwKaxflNmndFDhNJAiFzn01tbQAcz4BPGNuhJOlYv0i0wbGNGOcGDKmAPeamp5LOx7UDxddWoycfckroRHZcRxw5KJmSO2Kj1hnxGtbopI58tuy6ZZeFDjsOxCCOaY6jQ71e2NiMah2R29x71VGAESmqIKcdRT0KTgOqUyhOxok0IljqFO5KGHmlcQcDt7t6ozY7ja9Grx8nGXF+xlKsDescmgkncFnxMufEfEOcTGmwGgaOACeWy65Lka39XmkMVgLSNo4pPFj2yzzZdRGTXXoV05tKCEQsNRq9yBkAbrhU9Ug1BOWXyRWr5rb2c6qCI7+s1w2gj5L13QOc6SRZ/43xGDc15LRycF4tBjdUt2GoXo/kytcBz4J9I3mj8QbUji0Hks+eNxLsL4yPQHKtwVjlArAbyshQKtKrcgQrKi5TKrcoQg5VlTKreUAnColTL4QFXRoQr+Kp5BUPtOVGcZzvYhk+JITcGDmj5ygVRF0glhkyM7e5jB7iUHF0oHoQGD2nvd7iAjwYOaGJCjRAWfakSM81DA1orRrQMTljntTGiVqiJ2N6r4FRqvqqFxYCpAqsFdqoAsBWP8AKO09FDOoF4rsJukDiAeS1wKzunsEOkyT6D2Ecat+Ksxv8kJNfizyiJFpqquMitdhkdh+G1RjkA503iviFBzA4Yj8zcQugjnSRVGg0qMmu/tfqO5VTUarGO1tNDvGaJY7G4/I4V2jUhZmFQOB7ncQbp+aYCCpgVaHbR4qHSOa5sRuNBQivPdqPBfS0WrSNmI+KuliCCERegi0bZEdrMwR2gc6jLmhukp3rk2GXWC6GloulwzcScHFVlgAzSwjxWh8k3NqztnHF42g+GKtc/BRkmgPIGtuNdpC+xOCZdCPsHa7rJ1YdpGDEMQZtiMcPy1+BpxSZsM12Yq9z6Op3odhZ+hWRQ4BwycARuIqF8Ss9oVb30iBcdQPgBrDTJzaUa7fhQ7u9PyuZKLi6Z0IvkrR8SoOK6SoFKMRJVbipuVTigEi4pXbszdhGmbsPmmbll9JZqsQN9UeJRirYG6QrvL68qr6+vLQUEy5VucuFylAhF7g0ekQEjYyRorDgXYVdbzXhkP53phVRa0AADIAAcF8qS0br4JZB0mk39mZg/mLmf5tCZS7xEFYbmxBthubE/wJSKSZrlinH+Sa/RNdqo5fJdTlRIFJNNQTJPI9EsP9wHxToJZpS2snF7mg8nNKaL2hZK0ePR6VxCp+i62FWTccH0SNxVUGMAcKroxOZJNE7l8XXYO1Hah5thLanNrXNPgQfBH9I054Hkoz7Kw3bvgVbRVexJKRrrgj2RA19NRy3HEJa1wrXKg4FMDR7WnItwO46+B96VMski6YDSKE5qoww0VzUIj+rTYDiq2xLzBuH7/FFipUGyR61a5/FQm4uoZDJVSpX0wcVPRPZSIpyrhWtF1sXr7iq25qlpxO8+9KNRt9B7fEvNXnmkOILjjqFTg47jTxXr5K/PknGAx8M+FF7VoraDosqwvBDmC7iKEgDqupu9yy517NGBvocEqBK6SqyVlNBxxVTirHFVOQCVxYgAJOoVWCnJm+9ztpK1Okk5cgna/D5rEdIrca9lc36Cby+vKhsRWAp2KiQKbaPQKvLtTBQbz+1UnvLV2NL3ILdruseOXhRVSY6QaVFSKiqxzyii+aKGoqCNYwPNdXy5tn01xT9DeS0unYWDY73AejFpFbyfWnBPZTynOGEeAD+KE4t5sdUciFi1XGyVkZyTMHkeDgnFtx2ew2PpLLzWEJ/WAqWOF14G2msd4JV1u/7WN/63nkK/BeZeT9lbQh/hbFJ/8Am4e8herR4IexzDk9rmn8wI+K2wle2eR8vDHDk4xPFJ4UcQqIMIk9UEnuHvKLi0Me4/MCpHeKAg8a8kzaQ0UAHBap5+Gl2YF4nN8m9A8tZb3Z0G8/IFdnLHiFhaG11gtIINNVMCOSIEcqbZs7VWvLyIZ+FifVmIj2fFYetDeN7XfJTlYtD7x3a1umWgdpU3Rob+2xjvaaCeeaePl/KEl4etMwkzdaHA1rhd2EY1qq5F9WU2E/NbaYsaUiChYW09VxFOdUPC0XlW1uuiY/iaf+qtXlQsqfiTqtGYgHFdmDitTD0dlge1E4lvyVpsKV/F+r9kfusYv2mQxTc0HDcSaDWV6IywJP1Xfrp8Fw2JJsOEIH8zj8Ur8qHoePiS9iCwILWEOdi7V3bu9ej2dOvDQSCzYTgeRxpwSKBMMYPNMazvAFeeaqixnOzceKwzytuzdHEkqNXF0qN6jejcRmCSCdxyXW6WsOF2j/AFXG7jvKwv0hgPWpzoUbCtGHShLqd9HjkQl5MZ44juZ0ze19HMujZgb252sbkfC0pYW3i099MabwsZaMoHwyG9X0mGpIB2iuIGojVgUlsK1Hui9G7PLDuzqrFFtWhWodM1+ktrCKW3eyBXHvSMuXZqNVxpkMAqC9a4qlRzpO2W31NsdC318XIMiHFmweliNbtOO4YnwW1os1oVAFXxCRh1G1O3Fx93NalzK5LPPstRUSo1Uy1QISjHlS5VfL5c0+mn1VXGyU1XGyTLsryP8AFmp8mEGs1Ed6kEji57PgCvTGnFYHyWwcJh+0w2jgHuPvC3dVth0eJ813mZ+fLSmYjZyI94IeIr7w/Maii0UOPUAg5iq12nWgDZs9NBc1kenWDjRkUAUFT6LqYVyOvasqdHI8tCaIhhuJJoIbw8tGB61Ms+9X5qmlJdmbxm03B9doiYxURMISNBibChiYg9B3JVxg2hsk1F0NDNL76WlPSv8AUfyXOmd6j+Sb6TK/qocCbXPpvekxmH+o/kqxEec2uHfRFYWB5kO3Wio/WiElZJju3FI7hDPvKeWfY8lhee53tPu+4BN9ArfkoXG01fAmw7Wnj9HZJ+DQW+yQfEmqrZoPL5tiPG8OHuKrcIjLMwIuwwVLo5AxITOLoRUdWP8A3fMKhmhsww3mPvEZYtJ56kFjXyM8/wAEZey5iI0ubAe9u0swO69nwS2ckgHULXQXjIEEA7wdW5aKG+1K3XOc1vrVvHmVTaslHc2kWK44E0DATwoCK8VcsK9Mp+5le0JYUxEYKOFWnJwxaDlnq3IuWnI8PpQSGwnAUa0NoS6lcQK5goYybg0tYHG8KecBoK6wMOsDvVhlnta2Fi9wxNAcynjjoXJljJUgZzlAuRn1fT7xwb+EdZ3IYDiVCNNw4fZaL21/XdvDcvBWWZymFLPcKgYescG/qOCLlpBhpeiAkmgDdZrSlTieSDix4sQ7O9+J4NyCrhStHhxcS4ZEnLcBgErTGTNnDlQxoa0UA/hK+vkZEjcSEtl59xzKKEYlU0WWFttKIPSPGh96n9cv2N5H5oEuKheQoIRB8l0U9qPDG5rnfJHQfJWz05hx9mGB73FbQFWApFgh8HQl/wCx5cv6q/S/4ZaB5MJQdp8Z35mj3NRsPyfyA/ol3tPefAEBPgVK8nWOC6Rln5/kz7yP/Nf6A5OyYMBpbChMY0mpDRmaUqduQVU/NMhtLnkNA/lANZR74iBh2WIrw+LiG9lurfRPSRkcnJ22BSEiZg3nspD1Xiau4akY7RWWObP7j804AGpfIMKYjOhsr6h/U5c+xcp6h/U75p9UKEWO1orgoG2Io+i8mwfctJ7y4/FCw9EYRq4Q2Ud6JBqKa2nUnEGGYjqnIfyiYhqFWTk0YiY0MhV9Jm8Xm8CqXaGQahvTww52QIoT4re3UntjRSBMULhRwyc00IU/JDqUW9med5PDqcw8wgLQ0NZCHnCzHIY1PgtxY1kGXaW9I94JqL5vXRTIdyQ2tF6SK5x7LeqOGadbK5yroyUPRGC8m4XAj1S4fFS+x8RvYjxBvNfetTZMt1S4jF5rw1JiIITMTkzCfU083sxQ72m/JdbBtEf0g/cCPgthI6RNhTDoBNLwBBIy3I2el5t+MOMCBiKNa0045paQ3JmDi2jOMbV8tFaNraqpmljx2ulHtMr8FtjIzrs4pp33PkpiyGlvnuja7aCKHeNSlInIykvpw3AFzCNjmUxSmd0pJiEsF4k5gXWjctj9SQHioaxw2ihCT2pYrWmjWiiZJAuzKPhvfUvdSuNG4eK42E1vZHH90ziSFFX9FVlgoAIJU2QUYJZWNgKUQhAYjYQUIcJFwoaWg2da1d6JXMhqfRIUDkbUOUwVU1WNVYSwFdqoriIBZbknFiMpDcGkHPEYcEiFjTo/qjm75rYKsqBTaMt9BnR/V/uKi6BPf8n9xWliKhylIPJmcfAnfX/uKH6KfaatLCfxOJWpUHKJInJmYizNsDsxYQGy5VQbadtD+pBO9n7rSuVZTfoWxPA0htcdpsu79Q+KZS2k8/6cCFwefkrQptU0SwqHpFGIo6DSux4QT4Ljg1oAO013omGrmqdAeyUGHQAbEQxqg1WsQIK7d0bbMNwN147LxmFkpqwrSrd6d9G4C64trvovRwouRslnmn2Tn3ZxonGI8+FVNvk5iu7b67yT716TrUkeTJYmsiy+ggth4dXZguTsvUJq9Bx0pDLTUpQoN0FOZzMpdETkBDAXwgK9TaiQqZBRLIS+armKAPmw1Lo1YFIqAP/Z"/>
          <p:cNvSpPr>
            <a:spLocks noChangeAspect="1" noChangeArrowheads="1"/>
          </p:cNvSpPr>
          <p:nvPr/>
        </p:nvSpPr>
        <p:spPr bwMode="auto">
          <a:xfrm>
            <a:off x="155575" y="-914400"/>
            <a:ext cx="2390775" cy="19145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92166" name="AutoShape 6" descr="data:image/jpeg;base64,/9j/4AAQSkZJRgABAQAAAQABAAD/2wCEAAkGBhQSERUUExQWFRUUGBkZGRcYGBocGBwYHhgYHBwaGhgXGyYeFxkjHBsXHy8gIycpLCwsFx4xNTAqNSYrLCkBCQoKDgwOGg8PGikcHBwpKSksKSkpKSkpKSkpKSwpKSksKSkpKSksKSkpKSkpKSkpKSwsKSkpKSwpKSkpLCkpLP/AABEIALMBEAMBIgACEQEDEQH/xAAbAAACAwEBAQAAAAAAAAAAAAADBAIFBgABB//EAD4QAAECBAQEBAQFAwMDBQEAAAECEQADITEEQVFhBRJxgSKRofAGMrHBE0Ji0eFSgvEUM3IHkqIWI7LC8hX/xAAZAQADAQEBAAAAAAAAAAAAAAAAAQIDBAX/xAAjEQACAgICAwEBAAMAAAAAAAAAAQIRAyESMQRBURMiFDJh/9oADAMBAAIRAxEAPwC2Ic1d+1KRAj00z/i8TmKHdqwRKXjzaGwCSQ/dxHL2+xy3+kTOn1zjz5Ta+WcUkKwcxLAHO1BtnAJxZ2ve1KM8MTg1swat6M8LTEMxDuXq3ZjW/wBYGhoPIWCkJpVql96PpBhLYN99oFLTQEDq1s4Zw5ezuxzfIUYxFDPES2vYtoc4IlDdCNKWMTUCctct48SrL99DaGlQrPCk5VFa1/pt39YJZ2byFSwGdx/gxEFhahFb1pYe/pUyUZtq1A7OA3pDHZJIrfs+9vf2iEw5VtWrZdLRIzMn9QKVziOwNc/EdtBAI8SlyNP7rgn+IY/CpZh0J/LpHqJfk++p1jkD1FL6QUKwKpdXtQt839OesEGVr0DvofzQQoB//X6Y9Evud2NGGsKigRlgByBuWAjxKK9cnDXNbQQp7CrfLW/laCFO/qNf5gGAmSy1NP2pQQgVNcszZ6ZgZNplFslNK3/5bW9IrjLc01owDi+tj/g6wUIlhR0sN2cfR/K8NJla+j6GAyJbODdmtl+3XpDQz7jOwFq5QJDsipD5VAOWwGccl6ncj5thp78oKJb5en83iBTfI1ZmGQiqEeqSQb5X5tgGiRIUPOj9o5Zqajo8eKdIodstddYYmSkCp1D7533gsz9/tA8Mt3Nve0EWIaEQAP1y9+UTSPv79/ePG6RLL23+IoRMK9+8omFawBLDrBEmrRaAyq0V092iaVONDn+20cuppaIu3X39IxopsIsv1gC5mWedan0ygkyYPy97tQwKYdD4rtodIdCBAto5tR67+6RJQAFe9wKZjpEcvqd9NoH+Kc30IzteukIVjAmpTL5lkABnINBc3303aKE/ES1q/wDbACOjqZs9BsIqfiHi5mrEgKZCKFvzK/p2SNesM/D6UpX4/wAqmFHHmLJoesd2LClHkzCeT0jWSuKEJClg8imqQxc9LiLFWoN69BFbxbGJXKCBT6ULez2hnhM55SXsKeRPnGGaCW0VjlemFGQ6tRzb3TPrB0K5b/azi3vaBzaDXT6t/PeBImVrTRwA1XPvvHMbDJG9W1GmsEQGz/8ALpAZa2FfUhvPP+YUxvFgjMAavDoVlj+OHbfetT79I5M/oHa5IOkfLfiH/qQokow9K/7h1B/KLdzFLguPYxxM/HmFwWZXNZVSU2GsbRxNickj7nLLDye2nT33iSg9P/qDkPOM38NcXmTpYE2ix+YU5k1DsRS4jSSDQa/xtGTVOhp3s9SnZq1HL+9omB9L0a2mTNHihWg9DrEXpt2FW3iTQHNmOWz9OlITSkJdxXP3rvDLGuRrbXZoRqC9SPW7W84BDklbg7s+9fWDIL1DP4mDnI75fWFsGi/9pu2dv4zh0zLgGnizDmFYUTSsdq57esQ5WsPTpm8SBv3zGnSkRepsbvcxYj1RP1ow2iKi29TprHirWvsHyMCmSy53fIWyaAR7h5bOfszV9GhtKnzB184XkUfe9daxy5nKTnfTby+3eGhjKVNn67xEnOBmbXp06xIzLDt5/eKTIPUe7wWUdYCVZ+7xxXl1irAoSAC3rpAZytPPLTo8QnKdxYdc8jaxgaVvkwfpnEDsnKWxfI+b76QWg1b3TtC5WG1o3asBncQQj51BIvU167+UNJvpCbQacptPb12P0ir45jhLlKUPmsk6k2bpCeJ+MZAcAqLPVKKPYCsU+PxasStASCEJcgK3udI6MeCTe0ZymqK9OGfc2pv9Kxs+CEIkKYBi/MVNprpSM+ZQlF0DmIPrQPveLjDS3kEMTzKAV+lvFR6Vjva0cljsyfRiSQBUVrp9YteGzeWWBs7V627xRqlcxQK7sa8qRYxcLmP4mtVqimQvHnZ/h04l7G5k+oeoJo7a7n3lEfxWv2+WnfXT9oXw6mqR2YC3vtCfF8cyTXTMDLOlD9I5UjoD4nit611dqNmN7bd4+e/FHHps8mXLCggPzFj4jRxTKkNy+OAq+ZznsItcJiZcyxBOhYRCzuEtxdGn46u9mDwqJaVeMKVk3LR/Nz3jQylSwC5ABrR0kbGtWYjvGomfBUuY1Ck35hltFJjvg9YckkgE55f8sxHoYs+Oeun8ZyZMcolx8J4sfjhiVBXMAo3AABavWN5KUTTMNo1jHzX4QwxRiSWICUmlfzEBx2B3j6Dh8UGA2GbnPaMM6/vReL/Uskr+vvOB/h5/aloFXv20G0MpLj/G+8ZUa2QmCjeVfsPpFcCC+zkg3BJEPzCxbV7N7asV81FaGzZ6A3OYiBhJaqkagw+FXrrmNIrsLNdW7F2Jty5Uh2WrfIeRDaaiEFjPNdyxrnem8LzplTWtczoNIkVv9Hfa9oVK61dnAq9XGsXYB+euW4Y2a/SJZZV2s4heXMsTkxo5zaJczDenT1gsQSUanoNsomVev3G9oHh72ysw1jyYtre6wWI83FbadG6QSWp7+3/mIJP3v1fSJKA9v1gGEMx+/wBxHS1P7pb0gaX9aeTwQH1z9YpEGZnJNntb0zhDGYrlHMTQXf1hnF4oAFzYO+wYvGL4lxIzlMPkSR30LfaNseNzYpy4oZ4h8TqX4ZTgW5zXYUyDPFBi5t1HmKnzuqtw9dhBJmISfCAWJ8RfxVBoWt03MU+K4ipXhSD3NdmOTR6UIqPRzW5MY4a8yYGTahF3OW0anAyQFp5XIBrS6q0INKRWcD4ceV6AIqTvSoPp3jVcKwikVsXqcn1I0IimZSe9FWcN+JMYTEVfYCtaaPpF9i8ImVhkB6876aB3N4U4PwQomKWrletk3KiDzMchtpBfjjif4Esm5AIFAylE0OxFCwiGwSvRncVxtUucEIalFFRcAvQEjeNHgeJVZQSFNUCoJcWMfNeD4g8xUSSVHxCp5nLktrSNtKkuKAkAAvoDX0jHJiUlZvy4aNHMXmLZ63v7/wAUHGsWCCl6Z+Rz96WhuTiiwF2pTLfrWM18XYrllljdh9co87i1LizpTtGb4VjvwppKHzzb6RaYvF8w/EJTMI+ZQLKBNWyNLO5jMyFtVgesWnDwkB1q5dPCCGtTUv8ASPTitUzDIt2aXhvxJiJXhJJeyVWoHbn/AHjXfD/xXKnkIUQhWbhgQ29Iwk7iYMsJD7k503zrFbjJPOQBepADMPYEY5fDhPa0GPyJL+WfUcbiJcsFclIeZMAYE8pLO5zACfUiGeF8RCmdwqtCMuX9+kfKcN8SrS35lAKD2SST8znp6Rr/AId+KQiSozCAtSm3IDBw9x+0crxm70j6BKxYahB71sN7QVM9zT3UxmcPxOWzpIDaHPeHsLxAmlFbg5v+8Z8ZehpouxPpm/fba0IzFVLa9oD/AKkC9Cde+1YXmzi5iGy6Y/h1BS0g3f7Q2pbN/b5OaRV4aZ4kE1rl+8OherGh01p1ibAnzVBPYdC33iJXWuTdmLawQpudj+8CnEuzPelNAYLAkuxzv1vrlHJzffMdRHiNd/qPYiSVW7a5iGmI9lzK9X9awVS8vdR11gCC5Hb9oItWvtjDEe89urt2bWIpV76R6mxub9dY4qHn51ENCJiY14mkNbIQNKX7+lI9Cx7fSLRJ8x+KeJU/DDHmcqbR/vFRh5hB+Wwdw/KHFCaZAQvi8QZk1SjmSBkyQaRZSElRaW6yXCk7ireVI9eEeEaOScrdlLjcWQS/KS5JYMXzd8nbuDCvDcHRcwigISNOY59AP/lDvHJLOSAOdywyVV33L9LQ58JYb8WUU/0r5iNbecaBdRs0PBpRlyQpTcoBJFebmqw07QXE49KpPMj5wQTWoS5Z+Wl4DxHFITLEtThb8wOfTwmh6wjhQVFQUopJ/uGZ87esJmKLbhfGAtDTGSwpUfLc2HU9xGC+LOPHETiE/Im33MNcd4lyo/D5hzGwTYBs/wBoz0uSfmD0+sZ030dGONf0x3ATGKQw0Ou9Y3nD35Uh/ERlvYdxGL4fKNwApvy59XjZIWQQAGLCjeTGKkTLsdlKCCQWJDjoRbpFF8W8IM2VzpDlJdhmGeLlC6qqKl3z/mHMDNBSAq9dK06Rw59VI1wv0fGmhqSC2sfR+L/BMid4gTKUTdNQaZg/WKNf/TmaPlnJI6EGLxeRD2bSV6KGUpm331i44XwpU5VLAFSm2sOpi0wv/TlQLzJgINwkfeNXwzhqJQZIb36w83lrjUDKOHdspJPwmhj4f6srhhnrHYj4PTZLpAJZL0A5dev1jXLauvi7u2UDXKqQWHzP1pvlHnWzfoxEzgCx8pV3/t3jzC4rESlC7AjcU5hbrWNwuQDe590pQUiH+hSvLSuzmsPk0UtlTh/iha/zAjMEezFnh+MSVhiOXdJceVx5QpiOBJage2t+U1DGM5xHgqkHmQq9av8ATKM+Ns1tdGuVOHP/AO2UKfdquwfoCTBzj5gVYFJJzqRrr6RhOFcWnJKwtuZ0hnyZTVbVqRdYXiYUty/LmHZtjqaXhuIqNPK4qSHKVByaXfLWlKwZGOQpmIBJFDS4aximk4tPLy/lPm7WJ0anYQ1Ia7ktlRgo6f8Ake8JpiaRZi1BVgfItpExQ9H9O2YirlLUaAuHIJGx8XWoJHaCqx7KqKXemjGudAT0EFiaLAKL53PrWGiH97RVS8SMi5DUF3BYw8ia4Hb9oZIQ09IigZ9Ov8xJLXPtjEZqn92r1iiTiv087xyb/ttSPGzO/WhgiTvDA+GIRUEGnvyrFpJWUKSUqLO5AvzPvdxTvFVMV+FMUkMRzEX/AC5elYZw2JBS7tvmeuke7prRwNbLPGYKXOPIC5Wl2cPzMWDmoqGprGXROmYZbpY+dxn1EXSKlnp3BDkV3hfEpHNylwbEkMDpXKAadaElfEfMpzfetdtBEZ/xCohkO4NLN7vEJskAnmCR4hn6U83gmD4YXHLXs4/Zng7L4w7orBJUpXjd77xccOwP4g8RLISTy5k/pBo1YdwPCvDzKdKqs7U6xacOwAQ3Mr5m5j0rTSghaWglK9HmBwP4YZyefxP/ADFhKQ9Qzmt4GlI5STdLugA0STQv5QVIFX2I6EXMZsyPZi/BZPXPLPWkMYBJaty+vsXhCdLDJQL08nzOUWuAl17v6nfYeUcHkSXR1Yl7LMIBrezbQYHQa9s4BLBY6bnQZ9zBWdxYdK5ekci0bg1zwmooDf8AgRVcb+J5chPMaqJLI36wxxKYQ7f5q2sfNuIz+eaSbOW846MGJZJbInLii4PxfiZqmQQkH+kB2d6qIeLfATMWoOqcr0JMVXw5w8qJLtkN6nKNPzcgFCSLig+sek4QSpI4nNh8LipqFALWlVR+WpvpYViwl8ZQ4SocooxyuXrFDjsSbAEPYkgB2/TV2yhKVMUWUagJF7l8266RhLBGRUcskbqROBSKggtbpsYWxeDClCjmnlVoyMvGKlqBQpSdXNPI5dIvsBxGZNBKkgJFlV8X9ug1jln48o9bOiOVSK/iHA0rG7X7PcF7wL/0kpH+2ogOkteySavk5i8mqBZIJqcnrS3SLVMtlAUPiSDb+g6qjms3TZhlYKfKVzULlNQ+igfDka6xOTxvkSkfKpLlj+Zm5X2dIja/hAga8oOWpD0MVuO4AlQNMjvmLUhUVy+lcePJB5Ff8gcgQ4DNQhmplB5+JQaI8XMwINAQWYPmH/DoN4rMX8MFBKkEhyzbMMiKVHSK9aJ0tNRS7ptXmFmd7FtorY1RqKDlqVO4o1inUZ6HVcMYLFEA1N2AajlXKw3KnPRPeMrh+NGvJVVQNAahNc/EU0ayYvOG8TSVGjMHFMmKEvuEhau4iKtjaL2XiwQS7DU+ddOm4hqWpJFDr9fr+0Un+qZLJYNUhrNViG1MtP8AaYEqcpilCiQlPMmtfDQUH9SySXyEN2iKs06UVNo9Esv70hDgqlrmFBUDygVcOSzF2di4VdrRb8rUII/fzjSLTZLjR8P+JOHKCzNpkFtnfxNk1jCuHlJIu1HTq5pGux2DKqKpcV6eIbxjsXhFSyRZIqM2NwD9to9Dx8qa4swywvaGZMwuz+067X9IKmYHLgAE9X2OgpFfJIJ5jVLjn2P7Vhk4jlCuVTpZqMz1OWbR12c9M6Xgk0dLuHpboHs2ucOYZmDflcVuQctGgeGxQIHKrUXYEdMqtBXY+IDlY2ciooQ0JtD2GTiqEFP5hU3AAZmH1gnNygGj/lCj4X0JekJYhYKTylwohy4AFt66wwMaOVqEVpm3XOJbFQ+VqUXIDsGBc68wGwgcvEBP+4DU5EAk0q12eEpWI8bEhLBvmdRDZAXpFng+GpmK5ykBIoNf1G2cYZMqgaQg2TwcnnUSQ1TQCwGVtWjQYfDgD0B1jzB4Fm83yzLW6RYyZYSNTRx60jzJScnZ2JJIGjDuK6GlGyqT6QTkz3HVnrBwNa1EcE5GEkBUcQkOlhln5nvHzbiHClpnEA3NnZ4+tLwzg5D6nbaM9x7gonDQO4a4LjURvhy/nKzOcU0VPBxypZSggDJ/o94Lj8alR5QTQskgsSG2yeKbFSpkr/cDsPmvStx6xEqdPhUFHKrNarecelHJGZxSxyQ1JAJULs4GY7gX6wxh0MTU1pXbbKK7DYrfIk0B1ozQ3Kxw2pqaClyY00Z0FmKUVBAq7ZVd/SNgFJlIYAADIesZ34cw5JMw6kZiuuTw1xPHkJICm3z9frEtWC0QxPFQklQAuKOb9soYwnxioqeYgchL+F3tS94zGJxDkl35mA86w5hwVBrKzpboNd4xeCHw2WWS9m5wWNRMSChT/K93FbGkPJL9WOR/qbMO8YLDqUhloLctHrfTd41/Dcb+IiqagB/6SCRUVt9N44suJw66OiGVTLD8BLucie9ISxHDwbfpHW5rWHJSiXJ/Vd3+sGAYse18k3NIxRqY3G/DSFKCkjlVQuDvFWrhs6TUp50n5slN5VYA21MfRJuHs2o1agMIIIKgFDIVOpJgZSbMPLxrssMVDmVynLw3bM86jeH5OO/CcU8KUpJU1wQCbUJWQf7Y02M+F5S3oxLAkH0vaKSd8JTBRC/C1iST8xJ7uYh2ackaXg+IlJl8pX41HmJfUUqb0a2pizRiyU35wflLNa9oykiRO/E8ctC0vS6bNQuammsaSWrmAccqQGDWBeNIbRlIyeLwPMXfYn1PcfSKriXCnBpfap0psKxr5yHP101OUJrw4zz96aRV0I+W474eKSSgMHtVq1akJFa5buiuo/j7x9RnYZJpc/R8vKKfF4BJLMOm5LVLxvHPJE8U+zEIxpFAkUqPCQXOVonLxy1D5VFI0Fs88to1C+EgVa1mvbR2a/SB/wCjSlNQWVo3zN0/4xX+Qw/OJn8Pg1j5RfUNS7EaRYYfALWKnlAFWZ8lMwNPrF0nC82XLalelTlRz3iQmsWGtflFy9yNBGbzyY/zie8P4KEVIdRFXBd/mIJfL3rF/hMKwcv0bu16RTyMekNy+IkEBLXrqNIvcFwrETBzEplg5M5bqftEfnKWxOaiNpXRk99vODJ2vrX96QqvAzED5gQK0S3XrHkvEtej+/OJljcdiU09DyBt2gjgVOxH8wsmcBa4djlZrd4HMnCrnX2IzuzWqGlKc+/KFVJ/w9rCBTOIIBYqAz7PBEzAU0IOVM60cw6ZOhTFcKCtM98vdYzvEfhkOSKXdgxNg4reNaTlkXpTUXiM+Wz0BOh+5gTaGfN8fgJsoHm8SQamyqMAf36QmnFgfIQS/iSwduhzj6Bi8GF3AydwD+be4YRm+IfDYVVuWgty3KidKhtY6cfktaZEsMWWcniiFB3oKAEMXFX+0VvHsYk0pUGpN2aj5k9oocZhpks1T+IOhf6NaJSyJoHKtinI1L7g+6R2QyxkcssLjsfkBhzqDZBJNLXIiww00OGFtLGlB0imkuk8qtTWpBp9TFtgQ9hUBiLEb63ja0ZcS8wmBK1BI+UXawOZ8o0eFQAEgClAKDV9aWyhDguC/DluqhVUi9BaH8KyiSGoS9skv944fJlqvpvghu/gcpd2AtdhmrJjf3WGSoVcf1ZaC94V5wKULhDBhr7rE1h318bhhtrn6d44EdYZUwuwtRtGa8LrUL6lObP6Wgv4wHR8yA/h6QpPTZQdhy5HXeghjH0k0Btf11agiSkWa2Vq7bRJCedFQwprkdREEu7bE60fe3S8AHGVpZycqbQRFOje+kTSlqvR45R9feUaIzKWbMYb/bzu0LzJj3dqZ69doKoPXVqUJc17BhEFSXqc8vZ0hFCsyY9BU19aaXhOZLBLdPflD01I0p1vAuW7NS1S3vpDATnIYMKnsN9dads4j/8Az2Ymt3BtSr+ZhyVK5lPYAt5bEPeG5hAsMmP32hMZSzMCzgmof6JHSKrig5UkjTK2gjQrCs3DEGjgNU5U0ih46p5ZCcxZ/wA2hOjw4q3sTZa/9P8ABIUpS1BzkdAI3iyAKecfNfhDiX4RFDodN43JxoWl0ktrHe1TOJsliVO8Va0g0Pv+YJi8ZkT0hfCp5i6rC0N9GabshLexc/5gc9Ks/YP00gk9LLT3PYWhmcAQ2Rf0+8efNJSdHoRejHTZ7TyF3V3DMGF6RZKx3IPCRQX/AIiXFuEBSXU7ioIv8pyjJS8SvmMtRdjQ5946sU1JcWc+SDT5I1eH4tNmFgWTYsB6vbtFvJUqrklsj++d4p+Dpajxcomf5i5Y4v0ZfpJexyQgGr08LVz026xKZhwQw27QqmZ2JhzC4jIvlWOPJi49dHXjy8u+yuxPCU8pPKnI2rS7PnGdxXwmmYXA5c0lOersKbxssQeYZMNqEHX3SIJlAMDRyAAPMV/p/VGabXRqYqV8Mz0ksQoAaOSRkA9YNL+HZoV3AepdRO1CQK6CNnIlVJUw8JcWDPalUj1MPy5YYOAB4aPtZvyj9PnGizT+kuEX6KvBy1LDUFLWcO12pn1iyGFa1Kkmv6dxb0gn4bCj2VUnfPc655QdKnuac2odRb6xL/rbGlXQmJAJ0Ph69s/vHhQG28TB972g8+YzXB8LANSvnHiZ7gkmvizA9mJSHYP/AE7mpN9zlaATsMw/7Wpvk5htUytdQ1Sfy/WK/ETj6CuV7OT7aHQmOYed4AxsL016x6Z1Wo4B6ioe+usKYab4VB/6sx+0RMwlYIoHIJpRxm2ume0Ahw4xTtm+4y1iIxBZ/b+8oGmW4231f3SPUyi/fSABRaAg1bN7C9SdhEFq3FRt10ewg5DuGOhdjuR+0KzJrFsjYuBejUyigYCYdHrnWrfQOYGJfLdqNcEDLPr7MG5gKFqvZydo8mgM6tmAJ619vCoSJyA4cVBod8zf30jwSwO/+TQ7QSWokNXrTqR/ikeJRWufV9T3pCKYrNklR0Y/5p0AEV+LwHMPDUHLKqnzzi9bmDl6gEAMb6xygxO7UBYMBm9L6sIEI+eTpa5BdnFzdqkihi24b8RCg19O0aKbgAoVoGGhz0y90hDEfDcsl+QPWocG/kOsdMc9KmZSxqQzJnhVXqLH/EPTsQlI5iWHqekUcvgpS3KsgF8yHAGWg/VDmC4axCiSSWFSdXoO8Es/wSwfQ8sKWok/LUCjMKU6xYiQEhzWnaIyvAM/I5vUPHMTXK4a3WOS29s2qtCeNwZmbDVqua9qNTOMxxjghNUpqHIpU1voY3KZVemVdI8m4UEZVAFNzFJtbH/w+fcN4mZauVdhTp71jQysa4Lmm0E4l8OomOSK+I0vlV4rl8CmyyShSVAGzswYNHXHOumc0sN9FqJgoxhqWpxGbw+LUPmQoV0p/Aixk8TGto15RkYOMolt+PVINQSz9nZ8jvDcpOZY3anpsn6O+cJ4KcGdgWFrONIOma4Zw9KverNTMDLTpHDkhxlR245clY3IS3MqzUBNDTe/N9RDqEF3qK7Wan/EepzgOCTStXUXAJU7ZuflG+Yg0tNasTUszBjm5sDqYijWzxIDOXZjQi9cx7aPFrrWpeg5bBsx9s4kohtSzN3+u2cdLSxJJsbPtaGIAtNCTQ0dTDWz6xEzex8QAdPt4LiEjlNmYFtK+6wrzHN2PNWgKf5hknfjGz2bXTYCFJkth2GQFX3P2hwBgHLjwseY+oEIzARqwD0HzF7Amr7wwPcKol2JrzV5qvsLPvEl1BIDMUkUzzz8R3NBAkMF0FCTRqMRrcJ+sMYmV4SRU8gvQEPpkNs4kBgJ8RHVrt2g6XYUPXU6dYFLPYUevoN4Owpb9NbDSKQFZPQxoGSo6P4j5vEJqWFyS5q1Xs8MLIsKOTnY2HeEkDl+ZqEipcsP3gAEBmq4cVVVo9LqI20IJYlokqUAeYkDt+XLzdonLT4nDAAGppTX1aBAwi0WA1Z6i9ve+UeKonQjmqDcijVv1t1g05IDgUDvUOCAlvLaFpYDjQEZe2b28FATSmtbHM5MM292tEpab9Lue/ePKDwjMGwu8TkB23cAjUaf1HrSFQEVSzS9bAMTQZP9TEZsilQKhN3b+T6QwaDK1e+p+28RY2rmBTJtokYryOT5u5zPqYKshL/3HPRh22jxc8A8o+YAa0AF2gUsve+d8zlAwROWCSTpsbAQyi+z6Wp69M4GUDbOgf0iSRW2v7QDGUzP3vsa++kRQruHS7VamQ28usCQDarGlL6ds6QwlLUv2GQo+20MRwlBh3bVyWvnC89JOvQZFxrfrDI32qX6mPEpZgb6a3NTAIArBJbKr1oc7DrC54KhX0AazaamLNEvKlQLCxeBLX129+sNAVq8IEEct9iBTvQGGcLhuWvRwGowJpsMntUVpHq5dXNaaZUvpBkF27EOL+E0I1ybdzAMcwodKDZ3L2voM+pZoIZh5aOKXv4jvn1sIFh1jkSRbkNMh/yOmwiQYgn9IBoRnTp0zhDCpSBk1h/A1fWPFVrYh3D0Ab0O8SSrVnB1sP8AEQeu5ejW33taGICugORAFO+mu0BlShXla5oz5b07d4bUHGQLDyfXMb3hQEhRBYF1XOTXpRt4YgaiQ7WHK4f9s4BNlCwAI8Xhc0GYpYPc9ob5wQ4pS7PXVs4VnoL6DmqzWY+aRTqYAK9R5TzAhhyEkvrmNNExbhPMlgaMpJzbcnNUIqlFX9QASQbM73P6jplDMibyy+agSOUsQxBdv7lbZQCGJS6JOTEM1aZl7k+kGkSuap8QyO+nQQnIfIjwllB7A6aqMWEtDMkCxa/p6vDoCtUkczMLjLaFcYrxA6tkN46OhDCmYQkbkD7/AFhfBYhRQCTkPVQeOjoEJjWIQH6Ai+XMYEs+Luf2+kdHQMEdJtKGSlEHsNYmpZ/CJz8fppoI6OgGHQmpGnKe5uesdj08qS36vtHR0SAmlPvqDEpCPQJasdHQmNEkl3f9PqQ8SnpYhtCe4VHR0CGNKDEtSreYgRuRkkU73jo6GQuxzESwAW1PoBEQfA+Zr5x0dAMkRTuB/wCMBVLBvofRII9Y6OhoAeKlgsD+k+o0jsGPm2IAr1H0jo6BjQ6KI5s0pIB0/neCktzbJS0dHQhkZSn5P+Cldw9Ykk5dPUVjo6KJIEeH/thT+ndR9CW7R0dCYCf4hIDk/KfU1ias+nN3FB6ZWjo6BARxksAhg2fci8FkIABbJBb6+e8ex0MQzgEB1BqfhpV/dr1gqz4T1SOzx0dFS9CP/9k="/>
          <p:cNvSpPr>
            <a:spLocks noChangeAspect="1" noChangeArrowheads="1"/>
          </p:cNvSpPr>
          <p:nvPr/>
        </p:nvSpPr>
        <p:spPr bwMode="auto">
          <a:xfrm>
            <a:off x="155575" y="-814388"/>
            <a:ext cx="259080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92168" name="AutoShape 8" descr="data:image/jpeg;base64,/9j/4AAQSkZJRgABAQAAAQABAAD/2wCEAAkGBhQSERUUExQWFRUUGBkZGRcYGBocGBwYHhgYHBwaGhgXGyYeFxkjHBsXHy8gIycpLCwsFx4xNTAqNSYrLCkBCQoKDgwOGg8PGikcHBwpKSksKSkpKSkpKSkpKSwpKSksKSkpKSksKSkpKSkpKSkpKSwsKSkpKSwpKSkpLCkpLP/AABEIALMBEAMBIgACEQEDEQH/xAAbAAACAwEBAQAAAAAAAAAAAAADBAIFBgABB//EAD4QAAECBAQEBAQFAwMDBQEAAAECEQADITEEQVFhBRJxgSKRofAGMrHBE0Ji0eFSgvEUM3IHkqIWI7LC8hX/xAAZAQADAQEBAAAAAAAAAAAAAAAAAQIDBAX/xAAjEQACAgICAwEBAAMAAAAAAAAAAQIRAyESMQRBURMiFDJh/9oADAMBAAIRAxEAPwC2Ic1d+1KRAj00z/i8TmKHdqwRKXjzaGwCSQ/dxHL2+xy3+kTOn1zjz5Ta+WcUkKwcxLAHO1BtnAJxZ2ve1KM8MTg1swat6M8LTEMxDuXq3ZjW/wBYGhoPIWCkJpVql96PpBhLYN99oFLTQEDq1s4Zw5ezuxzfIUYxFDPES2vYtoc4IlDdCNKWMTUCctct48SrL99DaGlQrPCk5VFa1/pt39YJZ2byFSwGdx/gxEFhahFb1pYe/pUyUZtq1A7OA3pDHZJIrfs+9vf2iEw5VtWrZdLRIzMn9QKVziOwNc/EdtBAI8SlyNP7rgn+IY/CpZh0J/LpHqJfk++p1jkD1FL6QUKwKpdXtQt839OesEGVr0DvofzQQoB//X6Y9Evud2NGGsKigRlgByBuWAjxKK9cnDXNbQQp7CrfLW/laCFO/qNf5gGAmSy1NP2pQQgVNcszZ6ZgZNplFslNK3/5bW9IrjLc01owDi+tj/g6wUIlhR0sN2cfR/K8NJla+j6GAyJbODdmtl+3XpDQz7jOwFq5QJDsipD5VAOWwGccl6ncj5thp78oKJb5en83iBTfI1ZmGQiqEeqSQb5X5tgGiRIUPOj9o5Zqajo8eKdIodstddYYmSkCp1D7533gsz9/tA8Mt3Nve0EWIaEQAP1y9+UTSPv79/ePG6RLL23+IoRMK9+8omFawBLDrBEmrRaAyq0V092iaVONDn+20cuppaIu3X39IxopsIsv1gC5mWedan0ygkyYPy97tQwKYdD4rtodIdCBAto5tR67+6RJQAFe9wKZjpEcvqd9NoH+Kc30IzteukIVjAmpTL5lkABnINBc3303aKE/ES1q/wDbACOjqZs9BsIqfiHi5mrEgKZCKFvzK/p2SNesM/D6UpX4/wAqmFHHmLJoesd2LClHkzCeT0jWSuKEJClg8imqQxc9LiLFWoN69BFbxbGJXKCBT6ULez2hnhM55SXsKeRPnGGaCW0VjlemFGQ6tRzb3TPrB0K5b/azi3vaBzaDXT6t/PeBImVrTRwA1XPvvHMbDJG9W1GmsEQGz/8ALpAZa2FfUhvPP+YUxvFgjMAavDoVlj+OHbfetT79I5M/oHa5IOkfLfiH/qQokow9K/7h1B/KLdzFLguPYxxM/HmFwWZXNZVSU2GsbRxNickj7nLLDye2nT33iSg9P/qDkPOM38NcXmTpYE2ix+YU5k1DsRS4jSSDQa/xtGTVOhp3s9SnZq1HL+9omB9L0a2mTNHihWg9DrEXpt2FW3iTQHNmOWz9OlITSkJdxXP3rvDLGuRrbXZoRqC9SPW7W84BDklbg7s+9fWDIL1DP4mDnI75fWFsGi/9pu2dv4zh0zLgGnizDmFYUTSsdq57esQ5WsPTpm8SBv3zGnSkRepsbvcxYj1RP1ow2iKi29TprHirWvsHyMCmSy53fIWyaAR7h5bOfszV9GhtKnzB184XkUfe9daxy5nKTnfTby+3eGhjKVNn67xEnOBmbXp06xIzLDt5/eKTIPUe7wWUdYCVZ+7xxXl1irAoSAC3rpAZytPPLTo8QnKdxYdc8jaxgaVvkwfpnEDsnKWxfI+b76QWg1b3TtC5WG1o3asBncQQj51BIvU167+UNJvpCbQacptPb12P0ir45jhLlKUPmsk6k2bpCeJ+MZAcAqLPVKKPYCsU+PxasStASCEJcgK3udI6MeCTe0ZymqK9OGfc2pv9Kxs+CEIkKYBi/MVNprpSM+ZQlF0DmIPrQPveLjDS3kEMTzKAV+lvFR6Vjva0cljsyfRiSQBUVrp9YteGzeWWBs7V627xRqlcxQK7sa8qRYxcLmP4mtVqimQvHnZ/h04l7G5k+oeoJo7a7n3lEfxWv2+WnfXT9oXw6mqR2YC3vtCfF8cyTXTMDLOlD9I5UjoD4nit611dqNmN7bd4+e/FHHps8mXLCggPzFj4jRxTKkNy+OAq+ZznsItcJiZcyxBOhYRCzuEtxdGn46u9mDwqJaVeMKVk3LR/Nz3jQylSwC5ABrR0kbGtWYjvGomfBUuY1Ck35hltFJjvg9YckkgE55f8sxHoYs+Oeun8ZyZMcolx8J4sfjhiVBXMAo3AABavWN5KUTTMNo1jHzX4QwxRiSWICUmlfzEBx2B3j6Dh8UGA2GbnPaMM6/vReL/Uskr+vvOB/h5/aloFXv20G0MpLj/G+8ZUa2QmCjeVfsPpFcCC+zkg3BJEPzCxbV7N7asV81FaGzZ6A3OYiBhJaqkagw+FXrrmNIrsLNdW7F2Jty5Uh2WrfIeRDaaiEFjPNdyxrnem8LzplTWtczoNIkVv9Hfa9oVK61dnAq9XGsXYB+euW4Y2a/SJZZV2s4heXMsTkxo5zaJczDenT1gsQSUanoNsomVev3G9oHh72ysw1jyYtre6wWI83FbadG6QSWp7+3/mIJP3v1fSJKA9v1gGEMx+/wBxHS1P7pb0gaX9aeTwQH1z9YpEGZnJNntb0zhDGYrlHMTQXf1hnF4oAFzYO+wYvGL4lxIzlMPkSR30LfaNseNzYpy4oZ4h8TqX4ZTgW5zXYUyDPFBi5t1HmKnzuqtw9dhBJmISfCAWJ8RfxVBoWt03MU+K4ipXhSD3NdmOTR6UIqPRzW5MY4a8yYGTahF3OW0anAyQFp5XIBrS6q0INKRWcD4ceV6AIqTvSoPp3jVcKwikVsXqcn1I0IimZSe9FWcN+JMYTEVfYCtaaPpF9i8ImVhkB6876aB3N4U4PwQomKWrletk3KiDzMchtpBfjjif4Esm5AIFAylE0OxFCwiGwSvRncVxtUucEIalFFRcAvQEjeNHgeJVZQSFNUCoJcWMfNeD4g8xUSSVHxCp5nLktrSNtKkuKAkAAvoDX0jHJiUlZvy4aNHMXmLZ63v7/wAUHGsWCCl6Z+Rz96WhuTiiwF2pTLfrWM18XYrllljdh9co87i1LizpTtGb4VjvwppKHzzb6RaYvF8w/EJTMI+ZQLKBNWyNLO5jMyFtVgesWnDwkB1q5dPCCGtTUv8ASPTitUzDIt2aXhvxJiJXhJJeyVWoHbn/AHjXfD/xXKnkIUQhWbhgQ29Iwk7iYMsJD7k503zrFbjJPOQBepADMPYEY5fDhPa0GPyJL+WfUcbiJcsFclIeZMAYE8pLO5zACfUiGeF8RCmdwqtCMuX9+kfKcN8SrS35lAKD2SST8znp6Rr/AId+KQiSozCAtSm3IDBw9x+0crxm70j6BKxYahB71sN7QVM9zT3UxmcPxOWzpIDaHPeHsLxAmlFbg5v+8Z8ZehpouxPpm/fba0IzFVLa9oD/AKkC9Cde+1YXmzi5iGy6Y/h1BS0g3f7Q2pbN/b5OaRV4aZ4kE1rl+8OherGh01p1ibAnzVBPYdC33iJXWuTdmLawQpudj+8CnEuzPelNAYLAkuxzv1vrlHJzffMdRHiNd/qPYiSVW7a5iGmI9lzK9X9awVS8vdR11gCC5Hb9oItWvtjDEe89urt2bWIpV76R6mxub9dY4qHn51ENCJiY14mkNbIQNKX7+lI9Cx7fSLRJ8x+KeJU/DDHmcqbR/vFRh5hB+Wwdw/KHFCaZAQvi8QZk1SjmSBkyQaRZSElRaW6yXCk7ireVI9eEeEaOScrdlLjcWQS/KS5JYMXzd8nbuDCvDcHRcwigISNOY59AP/lDvHJLOSAOdywyVV33L9LQ58JYb8WUU/0r5iNbecaBdRs0PBpRlyQpTcoBJFebmqw07QXE49KpPMj5wQTWoS5Z+Wl4DxHFITLEtThb8wOfTwmh6wjhQVFQUopJ/uGZ87esJmKLbhfGAtDTGSwpUfLc2HU9xGC+LOPHETiE/Im33MNcd4lyo/D5hzGwTYBs/wBoz0uSfmD0+sZ030dGONf0x3ATGKQw0Ou9Y3nD35Uh/ERlvYdxGL4fKNwApvy59XjZIWQQAGLCjeTGKkTLsdlKCCQWJDjoRbpFF8W8IM2VzpDlJdhmGeLlC6qqKl3z/mHMDNBSAq9dK06Rw59VI1wv0fGmhqSC2sfR+L/BMid4gTKUTdNQaZg/WKNf/TmaPlnJI6EGLxeRD2bSV6KGUpm331i44XwpU5VLAFSm2sOpi0wv/TlQLzJgINwkfeNXwzhqJQZIb36w83lrjUDKOHdspJPwmhj4f6srhhnrHYj4PTZLpAJZL0A5dev1jXLauvi7u2UDXKqQWHzP1pvlHnWzfoxEzgCx8pV3/t3jzC4rESlC7AjcU5hbrWNwuQDe590pQUiH+hSvLSuzmsPk0UtlTh/iha/zAjMEezFnh+MSVhiOXdJceVx5QpiOBJage2t+U1DGM5xHgqkHmQq9av8ATKM+Ns1tdGuVOHP/AO2UKfdquwfoCTBzj5gVYFJJzqRrr6RhOFcWnJKwtuZ0hnyZTVbVqRdYXiYUty/LmHZtjqaXhuIqNPK4qSHKVByaXfLWlKwZGOQpmIBJFDS4aximk4tPLy/lPm7WJ0anYQ1Ia7ktlRgo6f8Ake8JpiaRZi1BVgfItpExQ9H9O2YirlLUaAuHIJGx8XWoJHaCqx7KqKXemjGudAT0EFiaLAKL53PrWGiH97RVS8SMi5DUF3BYw8ia4Hb9oZIQ09IigZ9Ov8xJLXPtjEZqn92r1iiTiv087xyb/ttSPGzO/WhgiTvDA+GIRUEGnvyrFpJWUKSUqLO5AvzPvdxTvFVMV+FMUkMRzEX/AC5elYZw2JBS7tvmeuke7prRwNbLPGYKXOPIC5Wl2cPzMWDmoqGprGXROmYZbpY+dxn1EXSKlnp3BDkV3hfEpHNylwbEkMDpXKAadaElfEfMpzfetdtBEZ/xCohkO4NLN7vEJskAnmCR4hn6U83gmD4YXHLXs4/Zng7L4w7orBJUpXjd77xccOwP4g8RLISTy5k/pBo1YdwPCvDzKdKqs7U6xacOwAQ3Mr5m5j0rTSghaWglK9HmBwP4YZyefxP/ADFhKQ9Qzmt4GlI5STdLugA0STQv5QVIFX2I6EXMZsyPZi/BZPXPLPWkMYBJaty+vsXhCdLDJQL08nzOUWuAl17v6nfYeUcHkSXR1Yl7LMIBrezbQYHQa9s4BLBY6bnQZ9zBWdxYdK5ekci0bg1zwmooDf8AgRVcb+J5chPMaqJLI36wxxKYQ7f5q2sfNuIz+eaSbOW846MGJZJbInLii4PxfiZqmQQkH+kB2d6qIeLfATMWoOqcr0JMVXw5w8qJLtkN6nKNPzcgFCSLig+sek4QSpI4nNh8LipqFALWlVR+WpvpYViwl8ZQ4SocooxyuXrFDjsSbAEPYkgB2/TV2yhKVMUWUagJF7l8266RhLBGRUcskbqROBSKggtbpsYWxeDClCjmnlVoyMvGKlqBQpSdXNPI5dIvsBxGZNBKkgJFlV8X9ug1jln48o9bOiOVSK/iHA0rG7X7PcF7wL/0kpH+2ogOkteySavk5i8mqBZIJqcnrS3SLVMtlAUPiSDb+g6qjms3TZhlYKfKVzULlNQ+igfDka6xOTxvkSkfKpLlj+Zm5X2dIja/hAga8oOWpD0MVuO4AlQNMjvmLUhUVy+lcePJB5Ff8gcgQ4DNQhmplB5+JQaI8XMwINAQWYPmH/DoN4rMX8MFBKkEhyzbMMiKVHSK9aJ0tNRS7ptXmFmd7FtorY1RqKDlqVO4o1inUZ6HVcMYLFEA1N2AajlXKw3KnPRPeMrh+NGvJVVQNAahNc/EU0ayYvOG8TSVGjMHFMmKEvuEhau4iKtjaL2XiwQS7DU+ddOm4hqWpJFDr9fr+0Un+qZLJYNUhrNViG1MtP8AaYEqcpilCiQlPMmtfDQUH9SySXyEN2iKs06UVNo9Esv70hDgqlrmFBUDygVcOSzF2di4VdrRb8rUII/fzjSLTZLjR8P+JOHKCzNpkFtnfxNk1jCuHlJIu1HTq5pGux2DKqKpcV6eIbxjsXhFSyRZIqM2NwD9to9Dx8qa4swywvaGZMwuz+067X9IKmYHLgAE9X2OgpFfJIJ5jVLjn2P7Vhk4jlCuVTpZqMz1OWbR12c9M6Xgk0dLuHpboHs2ucOYZmDflcVuQctGgeGxQIHKrUXYEdMqtBXY+IDlY2ciooQ0JtD2GTiqEFP5hU3AAZmH1gnNygGj/lCj4X0JekJYhYKTylwohy4AFt66wwMaOVqEVpm3XOJbFQ+VqUXIDsGBc68wGwgcvEBP+4DU5EAk0q12eEpWI8bEhLBvmdRDZAXpFng+GpmK5ykBIoNf1G2cYZMqgaQg2TwcnnUSQ1TQCwGVtWjQYfDgD0B1jzB4Fm83yzLW6RYyZYSNTRx60jzJScnZ2JJIGjDuK6GlGyqT6QTkz3HVnrBwNa1EcE5GEkBUcQkOlhln5nvHzbiHClpnEA3NnZ4+tLwzg5D6nbaM9x7gonDQO4a4LjURvhy/nKzOcU0VPBxypZSggDJ/o94Lj8alR5QTQskgsSG2yeKbFSpkr/cDsPmvStx6xEqdPhUFHKrNarecelHJGZxSxyQ1JAJULs4GY7gX6wxh0MTU1pXbbKK7DYrfIk0B1ozQ3Kxw2pqaClyY00Z0FmKUVBAq7ZVd/SNgFJlIYAADIesZ34cw5JMw6kZiuuTw1xPHkJICm3z9frEtWC0QxPFQklQAuKOb9soYwnxioqeYgchL+F3tS94zGJxDkl35mA86w5hwVBrKzpboNd4xeCHw2WWS9m5wWNRMSChT/K93FbGkPJL9WOR/qbMO8YLDqUhloLctHrfTd41/Dcb+IiqagB/6SCRUVt9N44suJw66OiGVTLD8BLucie9ISxHDwbfpHW5rWHJSiXJ/Vd3+sGAYse18k3NIxRqY3G/DSFKCkjlVQuDvFWrhs6TUp50n5slN5VYA21MfRJuHs2o1agMIIIKgFDIVOpJgZSbMPLxrssMVDmVynLw3bM86jeH5OO/CcU8KUpJU1wQCbUJWQf7Y02M+F5S3oxLAkH0vaKSd8JTBRC/C1iST8xJ7uYh2ackaXg+IlJl8pX41HmJfUUqb0a2pizRiyU35wflLNa9oykiRO/E8ctC0vS6bNQuammsaSWrmAccqQGDWBeNIbRlIyeLwPMXfYn1PcfSKriXCnBpfap0psKxr5yHP101OUJrw4zz96aRV0I+W474eKSSgMHtVq1akJFa5buiuo/j7x9RnYZJpc/R8vKKfF4BJLMOm5LVLxvHPJE8U+zEIxpFAkUqPCQXOVonLxy1D5VFI0Fs88to1C+EgVa1mvbR2a/SB/wCjSlNQWVo3zN0/4xX+Qw/OJn8Pg1j5RfUNS7EaRYYfALWKnlAFWZ8lMwNPrF0nC82XLalelTlRz3iQmsWGtflFy9yNBGbzyY/zie8P4KEVIdRFXBd/mIJfL3rF/hMKwcv0bu16RTyMekNy+IkEBLXrqNIvcFwrETBzEplg5M5bqftEfnKWxOaiNpXRk99vODJ2vrX96QqvAzED5gQK0S3XrHkvEtej+/OJljcdiU09DyBt2gjgVOxH8wsmcBa4djlZrd4HMnCrnX2IzuzWqGlKc+/KFVJ/w9rCBTOIIBYqAz7PBEzAU0IOVM60cw6ZOhTFcKCtM98vdYzvEfhkOSKXdgxNg4reNaTlkXpTUXiM+Wz0BOh+5gTaGfN8fgJsoHm8SQamyqMAf36QmnFgfIQS/iSwduhzj6Bi8GF3AydwD+be4YRm+IfDYVVuWgty3KidKhtY6cfktaZEsMWWcniiFB3oKAEMXFX+0VvHsYk0pUGpN2aj5k9oocZhpks1T+IOhf6NaJSyJoHKtinI1L7g+6R2QyxkcssLjsfkBhzqDZBJNLXIiww00OGFtLGlB0imkuk8qtTWpBp9TFtgQ9hUBiLEb63ja0ZcS8wmBK1BI+UXawOZ8o0eFQAEgClAKDV9aWyhDguC/DluqhVUi9BaH8KyiSGoS9skv944fJlqvpvghu/gcpd2AtdhmrJjf3WGSoVcf1ZaC94V5wKULhDBhr7rE1h318bhhtrn6d44EdYZUwuwtRtGa8LrUL6lObP6Wgv4wHR8yA/h6QpPTZQdhy5HXeghjH0k0Btf11agiSkWa2Vq7bRJCedFQwprkdREEu7bE60fe3S8AHGVpZycqbQRFOje+kTSlqvR45R9feUaIzKWbMYb/bzu0LzJj3dqZ69doKoPXVqUJc17BhEFSXqc8vZ0hFCsyY9BU19aaXhOZLBLdPflD01I0p1vAuW7NS1S3vpDATnIYMKnsN9dads4j/8Az2Ymt3BtSr+ZhyVK5lPYAt5bEPeG5hAsMmP32hMZSzMCzgmof6JHSKrig5UkjTK2gjQrCs3DEGjgNU5U0ih46p5ZCcxZ/wA2hOjw4q3sTZa/9P8ABIUpS1BzkdAI3iyAKecfNfhDiX4RFDodN43JxoWl0ktrHe1TOJsliVO8Va0g0Pv+YJi8ZkT0hfCp5i6rC0N9GabshLexc/5gc9Ks/YP00gk9LLT3PYWhmcAQ2Rf0+8efNJSdHoRejHTZ7TyF3V3DMGF6RZKx3IPCRQX/AIiXFuEBSXU7ioIv8pyjJS8SvmMtRdjQ5946sU1JcWc+SDT5I1eH4tNmFgWTYsB6vbtFvJUqrklsj++d4p+Dpajxcomf5i5Y4v0ZfpJexyQgGr08LVz026xKZhwQw27QqmZ2JhzC4jIvlWOPJi49dHXjy8u+yuxPCU8pPKnI2rS7PnGdxXwmmYXA5c0lOersKbxssQeYZMNqEHX3SIJlAMDRyAAPMV/p/VGabXRqYqV8Mz0ksQoAaOSRkA9YNL+HZoV3AepdRO1CQK6CNnIlVJUw8JcWDPalUj1MPy5YYOAB4aPtZvyj9PnGizT+kuEX6KvBy1LDUFLWcO12pn1iyGFa1Kkmv6dxb0gn4bCj2VUnfPc655QdKnuac2odRb6xL/rbGlXQmJAJ0Ph69s/vHhQG28TB972g8+YzXB8LANSvnHiZ7gkmvizA9mJSHYP/AE7mpN9zlaATsMw/7Wpvk5htUytdQ1Sfy/WK/ETj6CuV7OT7aHQmOYed4AxsL016x6Z1Wo4B6ioe+usKYab4VB/6sx+0RMwlYIoHIJpRxm2ume0Ahw4xTtm+4y1iIxBZ/b+8oGmW4231f3SPUyi/fSABRaAg1bN7C9SdhEFq3FRt10ewg5DuGOhdjuR+0KzJrFsjYuBejUyigYCYdHrnWrfQOYGJfLdqNcEDLPr7MG5gKFqvZydo8mgM6tmAJ619vCoSJyA4cVBod8zf30jwSwO/+TQ7QSWokNXrTqR/ikeJRWufV9T3pCKYrNklR0Y/5p0AEV+LwHMPDUHLKqnzzi9bmDl6gEAMb6xygxO7UBYMBm9L6sIEI+eTpa5BdnFzdqkihi24b8RCg19O0aKbgAoVoGGhz0y90hDEfDcsl+QPWocG/kOsdMc9KmZSxqQzJnhVXqLH/EPTsQlI5iWHqekUcvgpS3KsgF8yHAGWg/VDmC4axCiSSWFSdXoO8Es/wSwfQ8sKWok/LUCjMKU6xYiQEhzWnaIyvAM/I5vUPHMTXK4a3WOS29s2qtCeNwZmbDVqua9qNTOMxxjghNUpqHIpU1voY3KZVemVdI8m4UEZVAFNzFJtbH/w+fcN4mZauVdhTp71jQysa4Lmm0E4l8OomOSK+I0vlV4rl8CmyyShSVAGzswYNHXHOumc0sN9FqJgoxhqWpxGbw+LUPmQoV0p/Aixk8TGto15RkYOMolt+PVINQSz9nZ8jvDcpOZY3anpsn6O+cJ4KcGdgWFrONIOma4Zw9KverNTMDLTpHDkhxlR245clY3IS3MqzUBNDTe/N9RDqEF3qK7Wan/EepzgOCTStXUXAJU7ZuflG+Yg0tNasTUszBjm5sDqYijWzxIDOXZjQi9cx7aPFrrWpeg5bBsx9s4kohtSzN3+u2cdLSxJJsbPtaGIAtNCTQ0dTDWz6xEzex8QAdPt4LiEjlNmYFtK+6wrzHN2PNWgKf5hknfjGz2bXTYCFJkth2GQFX3P2hwBgHLjwseY+oEIzARqwD0HzF7Amr7wwPcKol2JrzV5qvsLPvEl1BIDMUkUzzz8R3NBAkMF0FCTRqMRrcJ+sMYmV4SRU8gvQEPpkNs4kBgJ8RHVrt2g6XYUPXU6dYFLPYUevoN4Owpb9NbDSKQFZPQxoGSo6P4j5vEJqWFyS5q1Xs8MLIsKOTnY2HeEkDl+ZqEipcsP3gAEBmq4cVVVo9LqI20IJYlokqUAeYkDt+XLzdonLT4nDAAGppTX1aBAwi0WA1Z6i9ve+UeKonQjmqDcijVv1t1g05IDgUDvUOCAlvLaFpYDjQEZe2b28FATSmtbHM5MM292tEpab9Lue/ePKDwjMGwu8TkB23cAjUaf1HrSFQEVSzS9bAMTQZP9TEZsilQKhN3b+T6QwaDK1e+p+28RY2rmBTJtokYryOT5u5zPqYKshL/3HPRh22jxc8A8o+YAa0AF2gUsve+d8zlAwROWCSTpsbAQyi+z6Wp69M4GUDbOgf0iSRW2v7QDGUzP3vsa++kRQruHS7VamQ28usCQDarGlL6ds6QwlLUv2GQo+20MRwlBh3bVyWvnC89JOvQZFxrfrDI32qX6mPEpZgb6a3NTAIArBJbKr1oc7DrC54KhX0AazaamLNEvKlQLCxeBLX129+sNAVq8IEEct9iBTvQGGcLhuWvRwGowJpsMntUVpHq5dXNaaZUvpBkF27EOL+E0I1ybdzAMcwodKDZ3L2voM+pZoIZh5aOKXv4jvn1sIFh1jkSRbkNMh/yOmwiQYgn9IBoRnTp0zhDCpSBk1h/A1fWPFVrYh3D0Ab0O8SSrVnB1sP8AEQeu5ejW33taGICugORAFO+mu0BlShXla5oz5b07d4bUHGQLDyfXMb3hQEhRBYF1XOTXpRt4YgaiQ7WHK4f9s4BNlCwAI8Xhc0GYpYPc9ob5wQ4pS7PXVs4VnoL6DmqzWY+aRTqYAK9R5TzAhhyEkvrmNNExbhPMlgaMpJzbcnNUIqlFX9QASQbM73P6jplDMibyy+agSOUsQxBdv7lbZQCGJS6JOTEM1aZl7k+kGkSuap8QyO+nQQnIfIjwllB7A6aqMWEtDMkCxa/p6vDoCtUkczMLjLaFcYrxA6tkN46OhDCmYQkbkD7/AFhfBYhRQCTkPVQeOjoEJjWIQH6Ai+XMYEs+Luf2+kdHQMEdJtKGSlEHsNYmpZ/CJz8fppoI6OgGHQmpGnKe5uesdj08qS36vtHR0SAmlPvqDEpCPQJasdHQmNEkl3f9PqQ8SnpYhtCe4VHR0CGNKDEtSreYgRuRkkU73jo6GQuxzESwAW1PoBEQfA+Zr5x0dAMkRTuB/wCMBVLBvofRII9Y6OhoAeKlgsD+k+o0jsGPm2IAr1H0jo6BjQ6KI5s0pIB0/neCktzbJS0dHQhkZSn5P+Cldw9Ykk5dPUVjo6KJIEeH/thT+ndR9CW7R0dCYCf4hIDk/KfU1ias+nN3FB6ZWjo6BARxksAhg2fci8FkIABbJBb6+e8ex0MQzgEB1BqfhpV/dr1gqz4T1SOzx0dFS9CP/9k="/>
          <p:cNvSpPr>
            <a:spLocks noChangeAspect="1" noChangeArrowheads="1"/>
          </p:cNvSpPr>
          <p:nvPr/>
        </p:nvSpPr>
        <p:spPr bwMode="auto">
          <a:xfrm>
            <a:off x="155575" y="-814388"/>
            <a:ext cx="259080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Non-material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Nonphysical ideas that people have about their culture</a:t>
            </a:r>
          </a:p>
          <a:p>
            <a:endParaRPr lang="en-US" dirty="0" smtClean="0"/>
          </a:p>
          <a:p>
            <a:r>
              <a:rPr lang="en-US" dirty="0" smtClean="0"/>
              <a:t>Composed of symbols, norms, values, and language (and other intangible elements)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Components of Non-Material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Symbols</a:t>
            </a:r>
          </a:p>
          <a:p>
            <a:r>
              <a:rPr lang="en-US" dirty="0" smtClean="0"/>
              <a:t>Language</a:t>
            </a:r>
          </a:p>
          <a:p>
            <a:r>
              <a:rPr lang="en-US" dirty="0" smtClean="0"/>
              <a:t>Beliefs </a:t>
            </a:r>
          </a:p>
          <a:p>
            <a:r>
              <a:rPr lang="en-US" dirty="0" smtClean="0"/>
              <a:t>Values</a:t>
            </a:r>
          </a:p>
          <a:p>
            <a:r>
              <a:rPr lang="en-US" dirty="0" smtClean="0"/>
              <a:t>Norms</a:t>
            </a:r>
          </a:p>
          <a:p>
            <a:pPr lvl="1"/>
            <a:r>
              <a:rPr lang="en-US" dirty="0" smtClean="0"/>
              <a:t>Folkways</a:t>
            </a:r>
          </a:p>
          <a:p>
            <a:pPr lvl="1"/>
            <a:r>
              <a:rPr lang="en-US" dirty="0" smtClean="0"/>
              <a:t>Mores</a:t>
            </a:r>
          </a:p>
          <a:p>
            <a:pPr lvl="1"/>
            <a:r>
              <a:rPr lang="en-US" dirty="0" smtClean="0"/>
              <a:t>Laws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Symbols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Anything that carries a particular meaning recognized by people who share a culture. </a:t>
            </a:r>
          </a:p>
          <a:p>
            <a:endParaRPr lang="en-CA" dirty="0" smtClean="0"/>
          </a:p>
          <a:p>
            <a:r>
              <a:rPr lang="en-CA" dirty="0" smtClean="0"/>
              <a:t>All cultures involve the use of language and symbols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Language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set of symbols that expresses ideas and enable people to think and communicate with one another</a:t>
            </a:r>
          </a:p>
          <a:p>
            <a:endParaRPr lang="en-CA" dirty="0" smtClean="0"/>
          </a:p>
          <a:p>
            <a:r>
              <a:rPr lang="en-CA" dirty="0" smtClean="0"/>
              <a:t>Why is language so important?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5CF01-FB0A-46DE-95C3-C21A15756658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Importance of Language</a:t>
            </a:r>
            <a:endParaRPr lang="en-US" dirty="0" smtClean="0"/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smtClean="0"/>
          </a:p>
          <a:p>
            <a:r>
              <a:rPr lang="en-CA" smtClean="0"/>
              <a:t>Language communicates a culture’s most important norms, values and sanctions to people.  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5CF01-FB0A-46DE-95C3-C21A15756658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Social Roots of Language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We </a:t>
            </a:r>
            <a:r>
              <a:rPr lang="en-US" sz="2800" dirty="0" smtClean="0"/>
              <a:t>are biologically pre-wired to acquire language and create grammatical speech patterns</a:t>
            </a:r>
          </a:p>
          <a:p>
            <a:pPr eaLnBrk="1" hangingPunct="1">
              <a:buFont typeface="Wingdings" pitchFamily="2" charset="2"/>
              <a:buChar char="Ø"/>
            </a:pPr>
            <a:endParaRPr lang="en-US" sz="1200" dirty="0" smtClean="0"/>
          </a:p>
          <a:p>
            <a:pPr eaLnBrk="1" hangingPunct="1">
              <a:buFont typeface="Wingdings" pitchFamily="2" charset="2"/>
              <a:buChar char="Ø"/>
            </a:pPr>
            <a:endParaRPr lang="en-US" sz="2800" dirty="0" smtClean="0"/>
          </a:p>
          <a:p>
            <a:pPr lvl="1">
              <a:buFont typeface="Wingdings" pitchFamily="2" charset="2"/>
              <a:buChar char="Ø"/>
            </a:pPr>
            <a:r>
              <a:rPr lang="en-US" sz="2600" dirty="0" smtClean="0"/>
              <a:t>The </a:t>
            </a:r>
            <a:r>
              <a:rPr lang="en-US" sz="2600" i="1" dirty="0" smtClean="0"/>
              <a:t>social</a:t>
            </a:r>
            <a:r>
              <a:rPr lang="en-US" sz="2600" dirty="0" smtClean="0"/>
              <a:t> environment gives these predispositions form</a:t>
            </a:r>
          </a:p>
          <a:p>
            <a:pPr lvl="1">
              <a:buFont typeface="Wingdings" pitchFamily="2" charset="2"/>
              <a:buChar char="Ø"/>
            </a:pPr>
            <a:endParaRPr lang="en-US" sz="2600" dirty="0" smtClean="0"/>
          </a:p>
          <a:p>
            <a:pPr lvl="1">
              <a:buFont typeface="Wingdings" pitchFamily="2" charset="2"/>
              <a:buChar char="Ø"/>
            </a:pPr>
            <a:r>
              <a:rPr lang="en-US" sz="2600" dirty="0" smtClean="0"/>
              <a:t>Language, therefore, must be learned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Beliefs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Specific statements that people hold to be true.  </a:t>
            </a:r>
          </a:p>
          <a:p>
            <a:endParaRPr lang="en-CA" dirty="0" smtClean="0"/>
          </a:p>
          <a:p>
            <a:r>
              <a:rPr lang="en-CA" dirty="0" smtClean="0"/>
              <a:t>Beliefs are particular matters that individuals consider to be true of false.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Values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en-CA" dirty="0" smtClean="0"/>
              <a:t>Culturally defined standards that people use to decide what is desirable, good, and beautiful.  </a:t>
            </a:r>
          </a:p>
          <a:p>
            <a:endParaRPr lang="en-CA" dirty="0" smtClean="0"/>
          </a:p>
          <a:p>
            <a:r>
              <a:rPr lang="en-CA" dirty="0" smtClean="0"/>
              <a:t>Values are standards that people who share a culture use to make choices about how to live. </a:t>
            </a:r>
          </a:p>
          <a:p>
            <a:endParaRPr lang="en-CA" dirty="0" smtClean="0"/>
          </a:p>
          <a:p>
            <a:r>
              <a:rPr lang="en-CA" dirty="0" smtClean="0"/>
              <a:t>More general and abstract than norms</a:t>
            </a:r>
          </a:p>
          <a:p>
            <a:endParaRPr lang="en-CA" dirty="0" smtClean="0"/>
          </a:p>
          <a:p>
            <a:r>
              <a:rPr lang="en-CA" dirty="0" smtClean="0"/>
              <a:t>General principles which underline the norms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Norms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200" dirty="0" smtClean="0"/>
              <a:t>Rules and expectations by which a society guides the behaviour of its members.  </a:t>
            </a:r>
          </a:p>
          <a:p>
            <a:endParaRPr lang="en-CA" sz="3200" dirty="0" smtClean="0"/>
          </a:p>
          <a:p>
            <a:pPr lvl="1"/>
            <a:r>
              <a:rPr lang="en-CA" sz="3000" dirty="0" smtClean="0"/>
              <a:t>Proscriptive norms—stating what we should not do.  </a:t>
            </a:r>
          </a:p>
          <a:p>
            <a:pPr lvl="1"/>
            <a:r>
              <a:rPr lang="en-CA" sz="3000" dirty="0" smtClean="0"/>
              <a:t>Prescriptive norms—state what we should do. 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Norms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considered ‘normal’</a:t>
            </a:r>
          </a:p>
          <a:p>
            <a:endParaRPr lang="en-CA" dirty="0" smtClean="0"/>
          </a:p>
          <a:p>
            <a:r>
              <a:rPr lang="en-CA" dirty="0" smtClean="0"/>
              <a:t>Our ability to function in society depends upon the existence of these societal norms</a:t>
            </a:r>
          </a:p>
          <a:p>
            <a:endParaRPr lang="en-CA" dirty="0" smtClean="0"/>
          </a:p>
          <a:p>
            <a:r>
              <a:rPr lang="en-CA" dirty="0" smtClean="0"/>
              <a:t>Vary over time, context and degree of enforcement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Norms that are widely observed and have great moral significance</a:t>
            </a:r>
          </a:p>
          <a:p>
            <a:endParaRPr lang="en-CA" dirty="0" smtClean="0"/>
          </a:p>
          <a:p>
            <a:r>
              <a:rPr lang="en-CA" dirty="0" smtClean="0"/>
              <a:t>Difference between right and wrong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Folkways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Norms for routine or casual interaction</a:t>
            </a:r>
          </a:p>
          <a:p>
            <a:endParaRPr lang="en-CA" dirty="0" smtClean="0"/>
          </a:p>
          <a:p>
            <a:r>
              <a:rPr lang="en-CA" dirty="0" smtClean="0"/>
              <a:t>Difference between right and rude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Laws</a:t>
            </a:r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Institutionalized and standardized norms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Formal</a:t>
            </a:r>
            <a:r>
              <a:rPr lang="en-US" dirty="0" smtClean="0"/>
              <a:t>, standardized norms that have been enacted by legislatures and are enforced by formal </a:t>
            </a:r>
            <a:r>
              <a:rPr lang="en-US" dirty="0" smtClean="0"/>
              <a:t>sanctions</a:t>
            </a:r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4BF577-CFE7-47B2-894A-589CE4CC9A1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98306" name="AutoShape 2" descr="data:image/jpeg;base64,/9j/4AAQSkZJRgABAQAAAQABAAD/2wCEAAkGBhQSEBUUExQUFRQUFRcXGBcYGRgXGBcUFBUWFRgYFBQXGyYeFxwjGhQUIC8gJScpLCwsFx4xNTAqNSYrLCkBCQoKDgwOGg8PGikkHCQqLCksLCwsKSksLCwsLCwsLCksLCksKSksLCwsLCksKSwpKSkpLCksLCwsLCwpKSksKf/AABEIAMIBAwMBIgACEQEDEQH/xAAbAAACAwEBAQAAAAAAAAAAAAAABQMEBgIBB//EAEcQAAECAwQFCQQHBgYCAwAAAAEAAgMRIQQFEjFBUWFxgQYTIjKRobHB8CNCctEUUlNigpKiBxYzsuHxFSQ0Y5PSF0Nzs8L/xAAZAQACAwEAAAAAAAAAAAAAAAAAAgEDBAX/xAArEQACAgEDAwIHAAMBAAAAAAAAAQIRAxIhMRNBUQQyFCJCYXGRsVKBoSP/2gAMAwEAAhEDEQA/APhqEIQAIQhAAhCEACEIQAIQhAAhCEACEIQAIQugwynKiAOUIQgAQhCABCEIAEIQgAQhCABCEIAEIQgAQhCABCEIAFLCbNRKezGqhgi3Cs4Pu6J5aNatwrC3SwcQZTImEQI7ZtmDIdHexzZO3HrHimH0nEG0rm7UTk3sbRZpSZakLb9sTIbGFrZF06zOiWjLSqsCCKGQluTPlUOhC/F5KpYojcLZgmTp6Kgholns700W9CZDW5ZgWCfuCc8PV0mdMs6FXrLdzDhnDZJ1RNoqBMEg11Lyz26RJ94tFdURpkHj8JPEzTRkcPiAgADIDQKzMvxF3aqZSkWJGWtlna20xGhrQ0GglQUCvWezET6NW1NMpa+0Ktejf83F3jwCbWa3APLsPWd0gZdQ4sTBSk557E8m6X4FXJYs93mnQBmWDJucQTbXaMldfYIbmkOYw6D0WjLOR4L27L0LWtEgcLC06ycWKG46i0gS4qy7+C7YNiytuyxHzu87pdCfIAlpPRIrwO1T2Hk69/WIYO0y3ZdpU4vEueCdWXn39y0NjgzDCMnPwy1HoyyOkE/lK1zySiipRTZBYuTUFgmW4yNLq/pFO1M7bd2KGWFssTRkAJBwmCAOBTSDGZCcQ2UumYdAXMiYSwsiAyLmGlTnT7wXNojte6bRhaWtEpzyaBIbKaeKx9STdlqSPkkSGWkg5gyO8LlOuVdh5uOSMn1G8UPkeKSrqRepWZmqdAhCExAIQhAAhCnslmxulo0qG6AvXNcZjzm7CBsnPvTpnIdumI7sA8yp7lEjIASkKLX2eA10NoLmtPOHESWzDMLADrIBx0GpYJ5pXsaFBUY/9xYf2j+xvDcqtp5Gta0kPeZbBLjI0yX0YxIU3EBsi1rw2WT2OlgMsg4VNdOxKr+hMEw2rQJDXU4ulTROX4VEc0w0oxN2ck2xGhzojhMmgA0EjOexXW8ioWl8Tu/6plcIJhN4n9R7VqAIYe1xLSBDYMAl0nYGB4NJZl5mcyESzTTe4KKowUXkfCFcUTtbL+WqVXlcbYbZtLuMj2SX0t3NSwOMxiezFL/1mTmv+IOHYSsZynM2uMqkk7KnLLRlwVmPJJumLKKopWTk1Ccxri90yAcxp4ITu7mHmWfA3wXiqeWd8jqK8Hz9Swc1EpIWa6LMyGEEphAS6D6/qr9n0LPItR3yoPsoO93gEtgGgTLlKfYwt58ErgZDcph7CH7hlZz4pvYTJwSeBr9cE2sWYVUyxCe9Hf5uJw/lCmgHs15qC9v9XE4eAUtnPqqd+1fgVcjeyHemod7M7vWe1KLHSWn1vzTRj5MJ9aFmktyxHzvnzjroK1N22twZIEyMpgawCKkfE7tKyVoEnu+I+KcXRaThlP1pWzLG4lMHuaazxJq9DdMCvik8CKEys7tZ2bNGsLE0XIWcrLDjg4hmwz4aa6dB4LDr6lGgB7CDkR3GejTNfM7XZzDe5hzaZLZgltRVkW9kKEIWgqBCEIAEyurI7wlqZXXkd/kkye0aPJp7hPSPDzWjBlLUfVVm7i6x1081o4dPW9c2XuNK4LLG+tipXoTgKu7pZcRvVG9qMOz5qUDKfJ0DmGcf5jsomszkdCU3B/BZu1+acs7VD9zBcEEZur12rLcpT0CPPaO5amOPPJZXlKeifWlXY+RJcDe7f4LJS6ozOzchFjb7NvwjLchZnyWI+bqWztmZD1RRKaynpD1oK674MY1s9ieZSae5X/obmBuMSxTA2Sw1/V3JRDdtTCBEMpTpUyrmZTPcOxZpWWo65S/wYW8+CoWCzOcJtEyJadYPyTDlH/p4fxeRS+yPlDNZdXd71NimPsIfuHFlueMcmfqb80xbZjDfhd1gAeLgDLhOU9iQwTl5pvZohJE6ykBuAAHcAqpJjoS3t/qn8ONAmdlueKQMLQQQ108QGYB0mmcktvb/AFbuHgrcR3Sbn1WUlWjQOI9UTu6VeCFyaCxcno0pkNADXE9Jp6oLsg6ZnLvXR6hl2JTZHSMxQ1qM60PdRMx1SfW6qoad7jo+e25sor/id4qW7o0nLm8x7Z/xFV2OkV0KuJn4ZsLM+vH1knV12CLGMoTHP0TAkANrjQcSk3Jm1APaXAFp6JxCYIdkSNhkeCd2u9YzjgiEtApgE2DOVGjPTLPJYJ3dI0IbW27DAaybmPJBxBrg8MeD1Zj7rm8Zr57yysWGKIgEg+h+JuvgR2LVwH7vWiiqcpbHztndIVb0hvFZDhiCnE9MtyJK0fPUIQugZwQhCABMbtyO/wAkuTG7DQ7/ACST4GjyaW4D0itfY7sivbiZDiPbMtOFpd0gAagZDpCpzWRuDrHVTSt1Zrc5llAhxHMcYziQC5pcAyGBIiQMp1G0Fc3I/mNK4PG3LaPsI/8AxP8AklV/Wcsa5rhJ7TIg69k0yF7xvtov53+M6pRflpLw5zjNziSTrM6zkpjdkFTk6PYMz6oWmbcNolMQIrgQCC1hcC0gESIpkVm+T49gz4G6zoGhay9rxfiaGRXBohw24QXtwyhMmC2YkdNJzBSyfzB2KMe4bQASYMRoAJJcxwADRiJJIpQLDcqQMNNMuBmtlHvSKJ+0iZEGbnESIkZtJlkViuVB6PHhmrsV6hZcD2xgc234R4IUtmacDdw0/NCzssPlykhOkZqNSQXSIK7DMY2srcQmWjOpngpLOcpa9CtGG1ssLsXDL8WRS+ztc8gAEnUE6bczmMDnUJdICYOiddSzS2LUVL8M7Oz4vIhUrvxCUtMqSnPZKVc0zv2D7Fg++PAqe5IphNOGhcGiekAEz9b1CdQBrcaWbk+CGuitbCaWgl2LC7FpAhSOLsGa4Nka10muxNGRLS2fAzTG7rhjxziax7p5vdMCW17iKblZt908w8NxAuwNccJBFZ9UjrZeKzuW/JYkYy8IE7S7cPBaHk/Y4kV4h4OcYBIgtmGyaQ3pS6NQ2swlUVv+ZdTVLs/utG29IkRjITXOwta1oY0npSbIk4amZTzdpIhI9j3JCYyb3Nhxfs4bjGbxywfmKoBsgfUloLFyRjETiN5pkiZvIa7KfQYak00hJrSyTKVyl3alUn9yT55e49s7h4BUlfvse2dw8FQXSj7UZ3yNrojUlT1q2rVwLfBm0vhuNG4iHkV0kNFNvFYm7nyfLX4rZXW5jMT3NDntaCwGcsRcBUZHrT4LNmjuWQexp22eBBa4xYQzIhtbFeXPAPXNZNZTeljukDonx8R46lWsdni2iIa4nGpcTIAfePugDQmdvEFoY2G/GWgh7pSBM5zadIqW8BmFnSr8lh8vvSy83Ge3QDTcahVFpuWFjq2IBsPGo8+1RcneTBjzc6eFrS8gU6IymdEyKLb1VGGqRXHG5S0xM8hfSId2wIcKb4UMz1tBps05yCVWC4YTo5eGThj3XVaHZu3gAtz0nSql6qLt09jU/QzTSTRjExu3qnf5Lavs9hdWJZy52tjubEtzZT3lew7Nd7crPF/5nKXmUo8MzOGmVJ2K7ldXitbYL5e1ohgMe0kuwOYH4iQAOjKfu0lI1KTwbOznXmFCMNjaBpLnmeklztoVyz8qIsBjmQjIucZEAY5yAljNQ2YnIaiskmpPg2/DSUNRr7bcMMOcXD6MPdc54cH0nJsEnnBUnTwWJvp8mkYsQBoagHbIrizvfEiAuLnuPWcSSZNkT+ojsVW9rWC4wxkBU/e0eRUY3vRMvSyUbssXM72LPhb/AChbC6be60xAx8NsYBpFG1aGMOFoiNkWglrRUymVi7pmITQaENG7q7KrTR+UMaN7NjnNbQCGyhIAAmcIm4nXtUyVsynd73XDhsLi8Qon2JcIx/PDHR49q+e8on04jTt1aNC20fk9GENz4jebY1rndKQJkJyDCZ8TonuWH5QAzA+8K9uSuxc8iS4NHCJwiujX/VeqFkWQH9EKii0+cKSCKqNXrvh1nIHfkuq3SMiH10WXnJMAiNP3BiH4m0MuKdR7jdAIDnMJOWF1Z59JmYO9R2K2tLQ2b4Q+4AW8RR3eVYfYg1mMPa9uIDo4pzIcekCAW9XUZzWGUnZckKOUA9kyoo9vHNXLhtxglrgGOpk5oPZpB2gqlyhpDbPPG1TXLbQwhxYx8hk4T9b1P0B3NfBbEt1WujNOp83weD2yw8WnelceCYbi0lpLdLXBzZGubdE9CljXgI4k6NEYPqPE2DYDDFOLFWtFkLHNaS12JuIFpJEiTkdPV71ShkJnmdoPrRULVXVykdDh82GyBkMULCyL+YAh/EA7VkXRPbnhMcN601032IbMODA7LnWBuPjjBB4EJ5rYhDC13FFLOe5xxbnKN7KLStMZIdwKS2h3RzpTPQM6T0fJXXWXnnTEcPcftMTXgZnokydlkHJXGnhnKk9e3RPsSRJMVfw9r+EeY8ktTS//AOIDrb5lK10Ye1GeXJ1DfIg6itvdga5gnMtpkZdGU8zOXesMtNyXttMJ0U4ZiiTMtrGg9zbRbfCcxsJkKM1hoWse3pu++Sybjki8LvgwGCsURiOoXMcGifvkM7gvbtvOFBaThe6IZjnA5s2t/wBsFplTTVUbTedmEyYcRxNTOKJmes83Oawq72RcLb5hB8FwJkDIaNYllompLit1HQ20557W7mNkGjsa1UL+vhj2u5sYQ5wIH1ROchLRPwCpXJbsMWGdTp9itlDVHctwySkbvlrzcAuaJEgGGwbYYZDLvzm0cWhd8i7rbFsQxHCY1p5qekMhsdGiET+Jo/CFieUd7mLaSSZ4Wu7XPdEPfEKuXbyifCgw2NMsBiHcYjWgnfJuaXpfL+S15Hb34N6f2b2edLU4bOhNVbfyLs9mbzzrTj5stdgIb0pEUzmsXE5RPBIc5w2gnCduHIdip3jeLnCpp4z2ZDgjpyfLMkWrR9o/ZvcUK0WIxXgExHmvwyb/ADAnivnUcQoVriVm1rozW/hwwx2udE7FJyd5fPsthDWnJplvJmsK28S5xcTUkntcXHvKZY1JUjVrcZbvk+4fszuuC+z2iNEAMtegNa6IfFvYvmHKOzAWmIxujm2n4jDaX/qJCY8nuV74NjjQweu0t/MxrT3JS60mKXxXZve53FxKhKi+FuTbezL13dWlZU3y2rUWXlM/AIIaW6J2fCyId7Wgh3dvWUszgJgejJPoPKLCzBhMIfWgyYT8QIIPa1VtX2MWTaTPL5umJDbzjokw73YhwRa0q0uOLPQViL4dNzfiG/j3LSWuC1wc9sbEQJkOBDzltIdnUgrMXiemz4m0nPT/AGV+MqlwaEP2T9b16oBaRrQqaHMCm11jopSmt2vk31rXQnwZo8juEaeqK5Bi09HKiWQ3yrP511K1Cicez1kszRciG/Hzhj4mnvHz1LyyOoPVVHe75s4jR94euC5ssSgClL5SO41a7Ts3TVgRqAaqeqbe9LodaCs9me+iuQoLzkwz1kU7aKt0Mhc984xO/wBTmVfgvHr1oqohcsQvxdEDaR4Caui6XH3m7c/khzj5BJnkKLIz1ZeG/OS8tEUS4ilBPIKQXY6dS3VL0Ml5Fut5EugZb/QSao+RqZj+UA6bTsSpay9eS0eIWlrW0n7wHilx5G2r7MH8bPmtcMsNPKKZRd8CRXLrj4YgrKdPl62q4eSNq+xPAtPg5RP5OWltTBidk/BPrg9rQtNdjQxLcSKH1qkqMZ01xAimXSFdIOYOqS8fv2KlKhyjam04jzXV2PDXgnWvbRUGm3eqTHTlrVqVxohS0yTLVqi4ohM9YU4tADQ0DE4gAbDSZ7ARxSyJE06Z+CZXLCcXlzYbHyFS+eFo+fbuRJJRseDcpV5NTYbhtLyGsBiOw48LA10myJkGkNLjIGgcZyoqXKeHAMGGYbMEZsxEwkmFEZ7sRgIBbPFLCaiRnVX/AN9jCs55ouhvJa2KZhzpsJlzTxVo6sxnShkstara6IHuHVa2tRk9+o5zJ8Ss2OMr3NWaUEqs7iPAgAawErYNWvyXkV5IAXjNWkBa4xpGSc7aHEFwEF29XbM72QGxZ+HEPNkVzTa74/RluVE41+zViyW/9DGyRp4jtHYJ9qsGKAMvXzS6A+U5a9vkpedHHPX51KSimbuTJHxpejqnkckqtLwYjJ/WbPt+StOjbZ8VRe6cVnxN0bdidIrY6EQax3/NCqiIPUvkvVVpGMkm90QC4GRaJZ4iGjTrShOriZPMAgAnXWch5rZPgoQ8s9zf7kIbnT0fJX4NyN+uDXIBvjVKjZWfUb+ULz6IzVLdMeBWdwb7/wDCxSXgf/4BBdmHOG1x0VypsU8G7oTRSGyQ1gHxWZ+iN0Yhuc75rqHDLRJr4gArRxz471W8Mn9Q2teDWthDIN+S9MKspT9aFlGxYgyjROJB8Qj6TH0R302Aqv4Z+RuqjWc1v3SqujDG31rWW/xS0faDZNmW3NTHlBaP9o8CJ1S/Dz+xPVRpmAZGUzpNCvRC3LOQ72juEyYbfhbPTty7NC5ewu67nu3ky7BIIXppd2HVQ/i22C3OIycspzPAAFUol9N9yG9284R+qvcqEOzgZAD1sUohK2Pp4rncR5WduvWKfqM3AuPa6nclN+Wt4guJe86KmQnPUJDuTUQ0n5VM/wAv+IK+EIp7IrcmzM2K24aGat/TmHWOB/slAWhuOxsADojSZ5HVqltT5Goqx8UHkdI4fBIaHO6IOvSdyWxrIauYHForPCZLZuiCVHNcNRGe8VB7F3zUx0wGgVkCR+aR7lmj6iuxvfo0/azLXVcboxxum2Hr0uOpg88kyvm3NgQxChgNOgDJu1x0uTqDAiR3iFBEi73jSTRmTLqtGzWNa8tn7MotS6I0z3HxISvPBy/9HX2JeJ4o6cSuT5exhW2OK5swx5aazDSQdE5gV0rh1iiDNjx+E/JPbdyaMNxZzzQRWUiM9oJXNmumLOQjD8zx5LWs0HumYX6fJ4EYiSEtIUZdpWkicknuM+chknTNxmdvRqo/3Liz68Ltd/1R18fkn4XN/ixMyPRT2K0dKQ00TX9yIn2kP9XyTS7bibBEy5mP62nhMyCSeeFbblmP02VS3VFDmQwfxGEnbI/qCH0FQR2DLb5hNLRdUKJ1ukdYnPgQp7PYGhmBrHEfeoOOKvcs3WSW5ofpG34M89x0Uy3fOqps/jM+IJtel0mGJzBb3gnxSiC72zTpn5TWmMlJWjBOLg6ZfZEpn4+RQq4bOvrvIQloBAntwZHd5lIk4uGJUjf8x4FaZcFSHnr1RC5miarJOvXqqPXqi8XiAPV569VRNeYkAey9VXnr1RE15P1kggZ2aH0RuVhsNc2QdBu4KwGpSTlrF0GLuUs0vt1/QoWZmdQUEl/Alt/taYDw4gGVN4SO18rIjyRCbIJVaYbiC6I4k6k6iyCkxq0N2R3Fwh4C7QCKEjQdqVXbdb47wyGCST2LbQLG2zt5thxPye/bpazzKrzzS+Xlmz0kJXfCI4dnEOpkXaSMm7G6ztQ80xOyFQ3QNrtZXb5NzzHY3+qzt8XjjmxrgBpnOvdJZYxc3RuyZVBbD2wW+0NcXwnM6QHVeycs5SDp8JJmeU1sA6QiEfi8cK+b8y77p7PJTQzEHVmNxV0vSwfNfoxLO+6ZrrbeZiGb2jEBmZdhnxUEG0Mn1B2N+azwtsce9E7SfNdNt0f73YhYEtlQ/XXh/o+iXQ6A4jFC4hrfmt9dPJqwxACYTuxq+EWe/rUzquI/CPMJpA5f3izqxHD8EPzYl+Hrx+yZZ7WzZ97/AHKsIH8HwWc5QXXZYQPNwXz9al8w/wDI16EfxovBjB4MVaLyivOLm6O7jh8JIlhX2/YsJyT3bf7Hlut75ybBIG3F/wBUviW2Lpwt3y+fkk8ay2x1XiW17/mVXdYXe/HYNjeke5J0I+V/TWsz7Rf8/o0tdqYR03GISCMI0nfp4BZBp6WlPoUSFB6QDnO+s8yH5c+CSPiYohdrJPbVasUaujD6p3V1Z0HHWe0/NerwBCtMhSVmxx3MM25+tarqezCqdiF0XxFGbQe3yK7F+u0s7/mCoJIklpEltt/N0td3H5KUX3D29n9Sl+FcmENQRSAbC9Yf1vEeSmbbGkyDx+YfNITZxqXJs42qNIGkBnt7D5lScw76p7Cst9H1EhdYXDJ57So0gbmyWgNhDFSUx3/1S63crWNmGCZ9diznMxX0c4kbTNWIN3tbnU+tCjSu5IRr2jxtJA2Upv8AkooV3DNxmVeAQVN+AIwwDISRDu90dzYbAS5xAXYbOgqTQDWVtrmut1nAhwxitkUVOiCw7dBln/ZU5cuhUuWXYsWt2+COz3c2yt+jwelGcPavHuz9xp8/Qq2kiF0QQXSqdDR8/WpML1tcOytMGEQ+L/7ImddIB8ezWsVeF5EzAO87Vnjjb/Pdm6WRQRzet6T6LTx9aUk5s6D3y8VadCmoxZp6RxW2CUVSOfkbm7ZCQR6COdKnNgfqB3EeGaifDcPdd2Ky0yumj0WxwUjb0eNPj81WmV7iOxFIZSa7jKDykityce4+KZ2f9olrZ1Xj8kM+LFmxFOoKZtucPdh8WtPiEuiPgnqS8mn/APK9v0RiNzWDwYqVs/aBbIvWjRD+IgdgklIvSJoEP/jh/wDVcOtcR2rg1o8Ao0rwTrl5O4l6RHGZkTrNe8lRutMQ5ulup4LgsecyV6LKdPep2QXN+SPTpJXTB0u3wUvNAb1GwdLtU2I0dyXq6DUKAKCsWXP1sVdTWYyKdiFuS9kgOGsL2SUkJIkvQF6AgDwBegLoBegKLJOcK9DF0AugFFgSwhRdyXjBRdJSTyS8KHvAzVmx3QbS0NY4849wDYbWYi5ukl0wGqHJLkaMXLgaclbLN4c1vOR3UgszDdBiP3TonV7X02xsfAgPx2h/+oj5yJ9yGfE/KQxlnveLYnRGQ3yL2YC7CA4CdWgzMjnUKkIk+sZDVpO9V9PfUaeooqiaPaHPyy161UiCSv2eOxwwloDtBmQDsMslBFDA6T4ZB+L5hWLYzSk5bsXPi6lGLS7WrFrArhGmg2egoG2eeatVUJuWYN6SzaD3eElOyM15AAIJyH9x5qjgku7PFLHhw0f2SuK7DKbRZiwi3OY3iSiazaFb/eJ8+q2WqvjPyXVvtzIkGYaA6YBoJjTQ6RTNLTJ1kMOHLOXer9mtMNuYJ3THms4UYU2j7k9ReDYG+oIHVd+dw/8A0llrvNjjTxmkKmhsRoruCnfYvTBNAT61Lp9kPvYW7zI9mfcooDSZSmTolnwkmU3ikXBLVEq6WwDpJeAcmxbFa0ChmZ6pCWyaqsHS7VetmCfQBA2+Qz71TZ1uCdcFZKF4uw1CgkWrphkaLxehWCk7H6wDwVlkNpFDkMqgqswKUQ6TGSRkneHafFescTpHevAKHcVzZnyOvYoJJxi1dhXvOawQp4cNpE2mVcnU7Cu3sc2hBlo1cO5JqCiuHjWpAiIahWYMCG4AHou1yodWWR2o1BRE3JEycstfyCnddpbUiYGo4h63oKXV4JoWWt4DgCc89u9MbPfRs7Hc06T3iReMw06GatpSy82OLqBVBZHnR2kKxRTW5Km47BaLVidPv09qG2uWQn62KxCu7XU7Jq1DsoGiSlyiLTbsqGM52TGt/N5lSuiPcAHGcsqCnHPvVoQNi6EBI5obSyiQTReCGUx5ldwYQc4NB6xAnoqVGsnQKnQCh1lOmQ3q9bWFhlokO0jLtmpfoBcARWbA6vxFvkm1BpQus92vf1WuOZoJ0GZUUWDJNPatNC4UlQHLKSpW6ISAJSA7SdZUptshpVsVHsUaYWqwOEMOlSioYU6YjVMOborDQuC04QpWtyUNlkUT2SEXEBuZnLeJnyVv6e8dF4DgPdeJkcTUKvAhkkBs51lLOg0JuHO5uUYMNRLnDJwbIzlLp5yVbYoptURhAwsDDOsiSDTRPLTRUIfW4JhbhDn7PFLb5ae1UYQ6XBOuCGTIXS8UEixehCFYIWYWS6mvEJCSZmR3eSghoQoRLGVjFFwHEmpmvUJO5J5FzClhZjePFeIUdgGtnMmxCKGZqM89apa0IVaGKkbrLR3XBaYYm0GgzAQhO+CEK4RlGfKmYpSi5c86yhCB0cYlzNCFA4vxHFx80zb1GfE7xQhNPsV4+Tm8fe+IeL0zujNn/wAbv/tchCT6Rnyxo+GDmAeCzN/QwCJADNCEQ5EHN7MH+HCg9zwWLHrtQhXQ4IlyXojRzTOPgVA3QvUIHRasjiDT6r/5CuR5IQoKyJ5UELr8PkhCdEFiaEIQS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Breaking Norms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happens when we break norms?</a:t>
            </a:r>
          </a:p>
          <a:p>
            <a:endParaRPr lang="en-CA" dirty="0"/>
          </a:p>
          <a:p>
            <a:r>
              <a:rPr lang="en-CA" dirty="0" smtClean="0"/>
              <a:t>Sanctions</a:t>
            </a:r>
          </a:p>
          <a:p>
            <a:pPr lvl="1"/>
            <a:r>
              <a:rPr lang="en-US" dirty="0" smtClean="0"/>
              <a:t>We are punished for inappropriate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  <a:endParaRPr lang="en-CA" dirty="0" smtClean="0"/>
          </a:p>
          <a:p>
            <a:pPr lvl="1"/>
            <a:r>
              <a:rPr lang="en-US" dirty="0" smtClean="0"/>
              <a:t>Also rewarded for appropriate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Subculture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category of people who share distinguishing attributes, beliefs, values, and/or norms that set them apart in some significant manner from the dominant culture.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Counterculture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group that strongly rejects dominant societal values and norms and seeks alternative </a:t>
            </a:r>
            <a:r>
              <a:rPr lang="en-US" dirty="0" smtClean="0"/>
              <a:t>lifestyles</a:t>
            </a:r>
          </a:p>
          <a:p>
            <a:endParaRPr lang="en-US" dirty="0" smtClean="0"/>
          </a:p>
          <a:p>
            <a:r>
              <a:rPr lang="en-US" dirty="0" smtClean="0"/>
              <a:t>Subversive subcultures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Culture and Globalization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wide range of cultural differences found between and within </a:t>
            </a:r>
            <a:r>
              <a:rPr lang="en-US" dirty="0" smtClean="0"/>
              <a:t>nations</a:t>
            </a:r>
          </a:p>
          <a:p>
            <a:endParaRPr lang="en-US" dirty="0"/>
          </a:p>
          <a:p>
            <a:pPr lvl="1"/>
            <a:r>
              <a:rPr lang="en-US" dirty="0"/>
              <a:t>Can be a result of natural circumstances (climate, geography) or social circumstances (technology or demographics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bldLvl="3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800" dirty="0" smtClean="0"/>
              <a:t>Ethnocentrism</a:t>
            </a:r>
            <a:endParaRPr lang="en-CA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The view that one particular ethnic group is somehow superior to all others and that a particular ethnic group’s system of beliefs and values is morally superior to all others. </a:t>
            </a:r>
          </a:p>
          <a:p>
            <a:endParaRPr lang="en-CA" dirty="0" smtClean="0"/>
          </a:p>
          <a:p>
            <a:pPr lvl="0"/>
            <a:r>
              <a:rPr lang="en-CA" dirty="0" smtClean="0"/>
              <a:t>Practice of judging another culture by the standards of one’s own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Next Week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Socialization and Social Interaction</a:t>
            </a:r>
          </a:p>
          <a:p>
            <a:endParaRPr lang="en-CA" dirty="0" smtClean="0"/>
          </a:p>
          <a:p>
            <a:r>
              <a:rPr lang="en-CA" i="1" dirty="0" smtClean="0"/>
              <a:t>Sociology in Our </a:t>
            </a:r>
            <a:r>
              <a:rPr lang="en-CA" i="1" dirty="0" smtClean="0"/>
              <a:t>Times:</a:t>
            </a:r>
          </a:p>
          <a:p>
            <a:endParaRPr lang="en-CA" i="1" dirty="0" smtClean="0"/>
          </a:p>
          <a:p>
            <a:r>
              <a:rPr lang="en-CA" dirty="0" smtClean="0"/>
              <a:t>Chapter </a:t>
            </a:r>
            <a:r>
              <a:rPr lang="en-CA" dirty="0" smtClean="0"/>
              <a:t>4: Socialization.  PP 88-101</a:t>
            </a:r>
          </a:p>
          <a:p>
            <a:pPr>
              <a:buNone/>
            </a:pPr>
            <a:r>
              <a:rPr lang="en-CA" b="1" dirty="0" smtClean="0"/>
              <a:t>AND</a:t>
            </a:r>
            <a:endParaRPr lang="en-CA" dirty="0" smtClean="0"/>
          </a:p>
          <a:p>
            <a:r>
              <a:rPr lang="en-US" dirty="0" smtClean="0"/>
              <a:t>Chapter </a:t>
            </a:r>
            <a:r>
              <a:rPr lang="en-US" dirty="0" smtClean="0"/>
              <a:t>5: Society, Social Structure, and Interaction. PP 114-123 (stop at Stability and Change…)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5CF01-FB0A-46DE-95C3-C21A15756658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990</Words>
  <Application>Microsoft Office PowerPoint</Application>
  <PresentationFormat>On-screen Show (4:3)</PresentationFormat>
  <Paragraphs>213</Paragraphs>
  <Slides>33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Culture </vt:lpstr>
      <vt:lpstr>Critical Thinking Assignments </vt:lpstr>
      <vt:lpstr>Emailing Me</vt:lpstr>
      <vt:lpstr>Key Terms</vt:lpstr>
      <vt:lpstr>Culture</vt:lpstr>
      <vt:lpstr>Culture</vt:lpstr>
      <vt:lpstr>Slide 7</vt:lpstr>
      <vt:lpstr>Social Construction</vt:lpstr>
      <vt:lpstr>Social Construction in a Nutshell </vt:lpstr>
      <vt:lpstr>Culture and Nature</vt:lpstr>
      <vt:lpstr>Characteristics of Culture...</vt:lpstr>
      <vt:lpstr>Material culture</vt:lpstr>
      <vt:lpstr>Production</vt:lpstr>
      <vt:lpstr>Technology</vt:lpstr>
      <vt:lpstr>Non-material Culture</vt:lpstr>
      <vt:lpstr>Components of Non-Material Culture</vt:lpstr>
      <vt:lpstr>Symbols</vt:lpstr>
      <vt:lpstr>Language</vt:lpstr>
      <vt:lpstr>Importance of Language</vt:lpstr>
      <vt:lpstr>The Social Roots of Language</vt:lpstr>
      <vt:lpstr>Beliefs</vt:lpstr>
      <vt:lpstr>Values</vt:lpstr>
      <vt:lpstr>Norms</vt:lpstr>
      <vt:lpstr>Norms</vt:lpstr>
      <vt:lpstr>Mores</vt:lpstr>
      <vt:lpstr>Folkways</vt:lpstr>
      <vt:lpstr>Laws</vt:lpstr>
      <vt:lpstr>Breaking Norms</vt:lpstr>
      <vt:lpstr>Subculture</vt:lpstr>
      <vt:lpstr>Counterculture</vt:lpstr>
      <vt:lpstr>Culture and Globalization</vt:lpstr>
      <vt:lpstr>Ethnocentrism</vt:lpstr>
      <vt:lpstr>Next Week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</dc:title>
  <dc:creator>Tamy</dc:creator>
  <cp:lastModifiedBy>Tamy</cp:lastModifiedBy>
  <cp:revision>2</cp:revision>
  <dcterms:created xsi:type="dcterms:W3CDTF">2012-10-02T06:29:21Z</dcterms:created>
  <dcterms:modified xsi:type="dcterms:W3CDTF">2012-10-02T06:53:13Z</dcterms:modified>
</cp:coreProperties>
</file>