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61" r:id="rId1"/>
  </p:sldMasterIdLst>
  <p:notesMasterIdLst>
    <p:notesMasterId r:id="rId28"/>
  </p:notesMasterIdLst>
  <p:handoutMasterIdLst>
    <p:handoutMasterId r:id="rId29"/>
  </p:handout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7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2BDA8D3-6496-441B-9F10-48B0ED701B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0498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4C3E1C9-5014-4EF3-A1E6-750FE22883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9512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-112" charset="0"/>
        <a:ea typeface="ヒラギノ角ゴ Pro W3" pitchFamily="-112" charset="-128"/>
        <a:cs typeface="ヒラギノ角ゴ Pro W3" pitchFamily="-112" charset="-128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C3D99-4010-40A2-9EA7-0413B1050F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B2B3D-15B9-4B84-AB1B-1DA4D8C5CA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D461D-5D37-4394-AF67-A70A70CEB8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6F202-48D5-4CF6-94C5-541354EA61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0C635-02B0-4784-BCD4-0B540FE901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C314A-B825-48A1-8CCF-93350B4AC8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8D8FB-2014-447C-9A37-7174333433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AC360-7C6B-447D-8A93-25AF3E6C74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6A483-6A0B-4AC3-A171-96B5E70759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634DA-BBA8-4228-95E1-87040D9D8A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0865E-9B3E-4F52-8DF0-4C0C4B29F7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D4FCD4F-B8A9-41FA-B399-E7E04F129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z="5400" smtClean="0"/>
              <a:t>GLOBALIZATION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Tuesday, 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Process of Globalization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of globalization</a:t>
            </a:r>
          </a:p>
          <a:p>
            <a:pPr eaLnBrk="1" hangingPunct="1"/>
            <a:r>
              <a:rPr lang="en-US" smtClean="0"/>
              <a:t>The process of globalization</a:t>
            </a:r>
          </a:p>
          <a:p>
            <a:pPr eaLnBrk="1" hangingPunct="1"/>
            <a:r>
              <a:rPr lang="en-US" smtClean="0"/>
              <a:t>The drivers of globalization</a:t>
            </a:r>
          </a:p>
          <a:p>
            <a:pPr eaLnBrk="1" hangingPunct="1"/>
            <a:r>
              <a:rPr lang="en-US" smtClean="0"/>
              <a:t>Changes in international business patterns</a:t>
            </a:r>
          </a:p>
          <a:p>
            <a:pPr eaLnBrk="1" hangingPunct="1"/>
            <a:r>
              <a:rPr lang="en-US" smtClean="0"/>
              <a:t>The effect of globalization on nations</a:t>
            </a:r>
          </a:p>
          <a:p>
            <a:pPr eaLnBrk="1" hangingPunct="1"/>
            <a:r>
              <a:rPr lang="en-US" smtClean="0"/>
              <a:t>Globalization and companies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8269B9-CD99-432B-A825-23A0EE864545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Components of Globalization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Expansion of markets</a:t>
            </a:r>
          </a:p>
          <a:p>
            <a:pPr lvl="1" eaLnBrk="1" hangingPunct="1"/>
            <a:r>
              <a:rPr lang="en-US" dirty="0" smtClean="0"/>
              <a:t>Global products</a:t>
            </a:r>
          </a:p>
          <a:p>
            <a:pPr lvl="1" eaLnBrk="1" hangingPunct="1"/>
            <a:r>
              <a:rPr lang="en-US" dirty="0" smtClean="0"/>
              <a:t>Global distribution</a:t>
            </a:r>
          </a:p>
          <a:p>
            <a:pPr lvl="1" eaLnBrk="1" hangingPunct="1"/>
            <a:r>
              <a:rPr lang="en-US" dirty="0" smtClean="0"/>
              <a:t>Intermediate products</a:t>
            </a:r>
          </a:p>
          <a:p>
            <a:pPr eaLnBrk="1" hangingPunct="1"/>
            <a:r>
              <a:rPr lang="en-US" dirty="0" smtClean="0"/>
              <a:t>Dispersion of production</a:t>
            </a:r>
          </a:p>
          <a:p>
            <a:pPr eaLnBrk="1" hangingPunct="1"/>
            <a:r>
              <a:rPr lang="en-US" dirty="0" smtClean="0"/>
              <a:t>Sourcing factors of production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CDA51-A2D1-4FD0-97EC-5C6216CF8140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Globalization as a System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Systems internal to firms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Production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Distribution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Service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Supporting systems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The worldwide economy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WTO &amp; IMF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Trade groups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6FDA96-66D8-42F7-AA61-F0D29A679009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Globalization as an Attitude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Seeing the world as a market</a:t>
            </a:r>
          </a:p>
          <a:p>
            <a:pPr eaLnBrk="1" hangingPunct="1"/>
            <a:r>
              <a:rPr lang="en-US" dirty="0" smtClean="0"/>
              <a:t>Seeing the world as a source</a:t>
            </a:r>
          </a:p>
          <a:p>
            <a:pPr eaLnBrk="1" hangingPunct="1"/>
            <a:r>
              <a:rPr lang="en-US" dirty="0" smtClean="0"/>
              <a:t>Seeing the world as competitors</a:t>
            </a:r>
          </a:p>
          <a:p>
            <a:pPr eaLnBrk="1" hangingPunct="1"/>
            <a:r>
              <a:rPr lang="en-US" dirty="0" smtClean="0"/>
              <a:t>Consumers willing to buy goods from anywhere in the world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D022B5-F737-48A7-ADE6-45A606244687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Emergence of Globalization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decline of international trade barriers</a:t>
            </a:r>
          </a:p>
          <a:p>
            <a:pPr lvl="1" eaLnBrk="1" hangingPunct="1"/>
            <a:r>
              <a:rPr lang="en-US" dirty="0" smtClean="0"/>
              <a:t>Very high after the depression</a:t>
            </a:r>
          </a:p>
          <a:p>
            <a:pPr lvl="1" eaLnBrk="1" hangingPunct="1"/>
            <a:r>
              <a:rPr lang="en-US" dirty="0" smtClean="0"/>
              <a:t>Began to decline after WW II</a:t>
            </a:r>
          </a:p>
          <a:p>
            <a:pPr lvl="1" eaLnBrk="1" hangingPunct="1"/>
            <a:r>
              <a:rPr lang="en-US" dirty="0" smtClean="0"/>
              <a:t>Accelerated among industrialized countries in the 70s and 80s</a:t>
            </a:r>
          </a:p>
          <a:p>
            <a:pPr lvl="1" eaLnBrk="1" hangingPunct="1"/>
            <a:r>
              <a:rPr lang="en-US" dirty="0" smtClean="0"/>
              <a:t>Recently included developing countries</a:t>
            </a:r>
          </a:p>
          <a:p>
            <a:pPr eaLnBrk="1" hangingPunct="1"/>
            <a:r>
              <a:rPr lang="en-US" dirty="0" smtClean="0"/>
              <a:t>Decline of regulation within countries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C45F8B-E94C-4392-94AA-E3699F0691D1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Drivers of Globalization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decline of trade barriers</a:t>
            </a:r>
          </a:p>
          <a:p>
            <a:pPr eaLnBrk="1" hangingPunct="1"/>
            <a:r>
              <a:rPr lang="en-US" dirty="0" smtClean="0"/>
              <a:t>Technological advances</a:t>
            </a:r>
          </a:p>
          <a:p>
            <a:pPr eaLnBrk="1" hangingPunct="1"/>
            <a:r>
              <a:rPr lang="en-US" dirty="0" smtClean="0"/>
              <a:t>Improved communication</a:t>
            </a:r>
          </a:p>
          <a:p>
            <a:pPr eaLnBrk="1" hangingPunct="1"/>
            <a:r>
              <a:rPr lang="en-US" dirty="0" smtClean="0"/>
              <a:t>International logistics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6CF242-1828-4816-80B0-C50A8BCF7DE8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Changes in International Business Patterns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Output has been dispersed</a:t>
            </a:r>
          </a:p>
          <a:p>
            <a:pPr eaLnBrk="1" hangingPunct="1"/>
            <a:r>
              <a:rPr lang="en-US" dirty="0" smtClean="0"/>
              <a:t>More sources of foreign investment</a:t>
            </a:r>
          </a:p>
          <a:p>
            <a:pPr eaLnBrk="1" hangingPunct="1"/>
            <a:r>
              <a:rPr lang="en-US" dirty="0" smtClean="0"/>
              <a:t>More sites for foreign investment</a:t>
            </a:r>
          </a:p>
          <a:p>
            <a:pPr eaLnBrk="1" hangingPunct="1"/>
            <a:r>
              <a:rPr lang="en-US" dirty="0" smtClean="0"/>
              <a:t>Multinational corporations</a:t>
            </a:r>
          </a:p>
          <a:p>
            <a:pPr lvl="1" eaLnBrk="1" hangingPunct="1"/>
            <a:r>
              <a:rPr lang="en-US" dirty="0" smtClean="0"/>
              <a:t>Grown and diversified</a:t>
            </a:r>
          </a:p>
          <a:p>
            <a:pPr lvl="1" eaLnBrk="1" hangingPunct="1"/>
            <a:r>
              <a:rPr lang="en-US" dirty="0" smtClean="0"/>
              <a:t>Come from many countries</a:t>
            </a:r>
          </a:p>
          <a:p>
            <a:pPr eaLnBrk="1" hangingPunct="1"/>
            <a:r>
              <a:rPr lang="en-US" dirty="0" smtClean="0"/>
              <a:t>Decline of regulated economies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9B6009-CE95-44E0-973B-CF537DE708A8}" type="slidenum">
              <a:rPr lang="en-US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Globalization from a National Point of View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Makes countries more vulnerable*</a:t>
            </a:r>
          </a:p>
          <a:p>
            <a:pPr eaLnBrk="1" hangingPunct="1"/>
            <a:r>
              <a:rPr lang="en-US" dirty="0" smtClean="0"/>
              <a:t>Influenced by policies in other countries</a:t>
            </a:r>
          </a:p>
          <a:p>
            <a:pPr eaLnBrk="1" hangingPunct="1"/>
            <a:r>
              <a:rPr lang="en-US" dirty="0" smtClean="0"/>
              <a:t>Influenced by international bodies</a:t>
            </a:r>
          </a:p>
          <a:p>
            <a:pPr eaLnBrk="1" hangingPunct="1"/>
            <a:r>
              <a:rPr lang="en-US" dirty="0" smtClean="0"/>
              <a:t>May lead to increased influence for a country</a:t>
            </a:r>
          </a:p>
          <a:p>
            <a:pPr eaLnBrk="1" hangingPunct="1"/>
            <a:r>
              <a:rPr lang="en-US" dirty="0" smtClean="0"/>
              <a:t>Especially true for electronic commerce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9378DD-E216-4063-985D-3273270AF4E6}" type="slidenum">
              <a:rPr lang="en-US"/>
              <a:pPr>
                <a:defRPr/>
              </a:pPr>
              <a:t>9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National Vulnerability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Less control over goods and services sold in the country</a:t>
            </a:r>
          </a:p>
          <a:p>
            <a:pPr eaLnBrk="1" hangingPunct="1"/>
            <a:r>
              <a:rPr lang="en-US" dirty="0" smtClean="0"/>
              <a:t>Less ability to protect domestic industries</a:t>
            </a:r>
          </a:p>
          <a:p>
            <a:pPr eaLnBrk="1" hangingPunct="1"/>
            <a:r>
              <a:rPr lang="en-US" dirty="0" smtClean="0"/>
              <a:t>Less ability to determine ownership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911E25-4AA0-4F39-BEA0-2F5C4A34E4D7}" type="slidenum">
              <a:rPr lang="en-US"/>
              <a:pPr>
                <a:defRPr/>
              </a:pPr>
              <a:t>10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The Effects of Globalization on Companies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New markets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Require increased knowledge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Require new structures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Require foreign investments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May involve partnerships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Leads to greater diversity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Among employees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In corporate environment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EF01FA-C781-4BAD-9E8D-1B720FF913CB}" type="slidenum">
              <a:rPr lang="en-US"/>
              <a:pPr>
                <a:defRPr/>
              </a:pPr>
              <a:t>11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Globalization Means Greater Complexity for Firms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More locations</a:t>
            </a:r>
          </a:p>
          <a:p>
            <a:pPr eaLnBrk="1" hangingPunct="1"/>
            <a:r>
              <a:rPr lang="en-US" dirty="0" smtClean="0"/>
              <a:t>More partners</a:t>
            </a:r>
          </a:p>
          <a:p>
            <a:pPr eaLnBrk="1" hangingPunct="1"/>
            <a:r>
              <a:rPr lang="en-US" dirty="0" smtClean="0"/>
              <a:t>More diverse employees</a:t>
            </a:r>
          </a:p>
          <a:p>
            <a:pPr eaLnBrk="1" hangingPunct="1"/>
            <a:r>
              <a:rPr lang="en-US" dirty="0" smtClean="0"/>
              <a:t>More cultures</a:t>
            </a:r>
          </a:p>
          <a:p>
            <a:pPr eaLnBrk="1" hangingPunct="1"/>
            <a:r>
              <a:rPr lang="en-US" dirty="0" smtClean="0"/>
              <a:t>All this means that organizational systems must be more complex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Lecture 2  Globalization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2EE38A-E63F-42D6-BD26-AE94CBF0765D}" type="slidenum">
              <a:rPr lang="en-US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Ericsson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Telecommunications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Sweden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2B8BB4-30E0-4D1B-9269-3BF671EDAA1B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Samsung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Electronics, Ships, Insurance… 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South Korea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898237-9697-425A-94C2-EDD271AE53B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Boeing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Aerospace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USA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5B236B-26E7-4086-9A5E-09B7087A5DA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Canon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Digital Imagery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Japan 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C6637-5838-48DA-9C3A-BDAB2291FE12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Michelin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Tires and Travel Guides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France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7BECAA-0422-433A-8629-26AD79FB018B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Pemex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Oil and Gas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Mexico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380B68-869E-4D63-BA13-FBD55CA12081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dirty="0" err="1" smtClean="0"/>
              <a:t>Häagen-Dazs</a:t>
            </a:r>
            <a:endParaRPr lang="en-US" sz="6600" dirty="0" smtClean="0"/>
          </a:p>
          <a:p>
            <a:pPr algn="ctr">
              <a:buFont typeface="Arial" charset="0"/>
              <a:buNone/>
            </a:pPr>
            <a:r>
              <a:rPr lang="en-US" sz="6600" dirty="0" smtClean="0"/>
              <a:t>Ice Cream </a:t>
            </a:r>
          </a:p>
          <a:p>
            <a:pPr algn="ctr">
              <a:buFont typeface="Arial" charset="0"/>
              <a:buNone/>
            </a:pPr>
            <a:r>
              <a:rPr lang="en-US" sz="6600" dirty="0" smtClean="0"/>
              <a:t>USA 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E852D4-F2CC-415B-8A8B-30E51EDBDA2F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Nestle 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Consumer Package Goods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Switzerland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1F3AB1-CCE8-4ED4-9B48-6649E0A09D5E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Philips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Electronics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The Netherlands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9AFE10-15A0-49A3-9C4E-28A4F5AC196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Bayer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Pharmaceutical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Germany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23EAF-3416-4E7A-BB8B-4D1FB07A681C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Siemens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Conglomerate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Germany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61AD06-ED89-4796-A967-BD605C497715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BP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Oil and Gas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England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B429C0-8BA9-447D-8E07-DCA94F64ED56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Bridgestone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Tire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Japan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F955A0-2B4D-41CB-B30E-039727F0C40D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Arial" charset="0"/>
              <a:buNone/>
            </a:pPr>
            <a:r>
              <a:rPr lang="en-US" sz="6600" smtClean="0"/>
              <a:t>P &amp; G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Consumer Packaged Goods</a:t>
            </a:r>
          </a:p>
          <a:p>
            <a:pPr algn="ctr">
              <a:buFont typeface="Arial" charset="0"/>
              <a:buNone/>
            </a:pPr>
            <a:r>
              <a:rPr lang="en-US" sz="6600" smtClean="0"/>
              <a:t>USA</a:t>
            </a:r>
          </a:p>
          <a:p>
            <a:pPr algn="ctr">
              <a:buFont typeface="Arial" charset="0"/>
              <a:buNone/>
            </a:pP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September 13, 2011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2  Globalization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769FD5-3B79-4919-9A03-F174D59D464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1032</TotalTime>
  <Words>569</Words>
  <Application>Microsoft Office PowerPoint</Application>
  <PresentationFormat>On-screen Show (4:3)</PresentationFormat>
  <Paragraphs>192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GLOBALIZATION</vt:lpstr>
      <vt:lpstr>The Process of Globalization</vt:lpstr>
      <vt:lpstr>Components of Globalization</vt:lpstr>
      <vt:lpstr>Globalization as a System</vt:lpstr>
      <vt:lpstr>Globalization as an Attitude</vt:lpstr>
      <vt:lpstr>The Emergence of Globalization</vt:lpstr>
      <vt:lpstr>The Drivers of Globalization</vt:lpstr>
      <vt:lpstr>Changes in International Business Patterns</vt:lpstr>
      <vt:lpstr>Globalization from a National Point of View</vt:lpstr>
      <vt:lpstr>National Vulnerability</vt:lpstr>
      <vt:lpstr>The Effects of Globalization on Companies</vt:lpstr>
      <vt:lpstr>Globalization Means Greater Complexity for Firms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David/Cray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Process of Globalization</dc:title>
  <dc:creator>David/Cray</dc:creator>
  <cp:lastModifiedBy>Carleton University</cp:lastModifiedBy>
  <cp:revision>21</cp:revision>
  <cp:lastPrinted>2009-09-03T19:56:41Z</cp:lastPrinted>
  <dcterms:created xsi:type="dcterms:W3CDTF">2007-09-08T22:07:10Z</dcterms:created>
  <dcterms:modified xsi:type="dcterms:W3CDTF">2011-09-13T14:30:45Z</dcterms:modified>
</cp:coreProperties>
</file>