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46"/>
  </p:notesMasterIdLst>
  <p:handoutMasterIdLst>
    <p:handoutMasterId r:id="rId47"/>
  </p:handoutMasterIdLst>
  <p:sldIdLst>
    <p:sldId id="256" r:id="rId2"/>
    <p:sldId id="308" r:id="rId3"/>
    <p:sldId id="309" r:id="rId4"/>
    <p:sldId id="350" r:id="rId5"/>
    <p:sldId id="321" r:id="rId6"/>
    <p:sldId id="346" r:id="rId7"/>
    <p:sldId id="322" r:id="rId8"/>
    <p:sldId id="323" r:id="rId9"/>
    <p:sldId id="324" r:id="rId10"/>
    <p:sldId id="353" r:id="rId11"/>
    <p:sldId id="354" r:id="rId12"/>
    <p:sldId id="325" r:id="rId13"/>
    <p:sldId id="326" r:id="rId14"/>
    <p:sldId id="327" r:id="rId15"/>
    <p:sldId id="355" r:id="rId16"/>
    <p:sldId id="356" r:id="rId17"/>
    <p:sldId id="357" r:id="rId18"/>
    <p:sldId id="358" r:id="rId19"/>
    <p:sldId id="359" r:id="rId20"/>
    <p:sldId id="360" r:id="rId21"/>
    <p:sldId id="361" r:id="rId22"/>
    <p:sldId id="362" r:id="rId23"/>
    <p:sldId id="363" r:id="rId24"/>
    <p:sldId id="364" r:id="rId25"/>
    <p:sldId id="365" r:id="rId26"/>
    <p:sldId id="366" r:id="rId27"/>
    <p:sldId id="367" r:id="rId28"/>
    <p:sldId id="368" r:id="rId29"/>
    <p:sldId id="369" r:id="rId30"/>
    <p:sldId id="370" r:id="rId31"/>
    <p:sldId id="328" r:id="rId32"/>
    <p:sldId id="329" r:id="rId33"/>
    <p:sldId id="330" r:id="rId34"/>
    <p:sldId id="331" r:id="rId35"/>
    <p:sldId id="332" r:id="rId36"/>
    <p:sldId id="352" r:id="rId37"/>
    <p:sldId id="333" r:id="rId38"/>
    <p:sldId id="334" r:id="rId39"/>
    <p:sldId id="335" r:id="rId40"/>
    <p:sldId id="336" r:id="rId41"/>
    <p:sldId id="337" r:id="rId42"/>
    <p:sldId id="338" r:id="rId43"/>
    <p:sldId id="371" r:id="rId44"/>
    <p:sldId id="340" r:id="rId4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0808"/>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172" autoAdjust="0"/>
  </p:normalViewPr>
  <p:slideViewPr>
    <p:cSldViewPr>
      <p:cViewPr varScale="1">
        <p:scale>
          <a:sx n="54" d="100"/>
          <a:sy n="54" d="100"/>
        </p:scale>
        <p:origin x="132"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2185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2186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2186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50BDA750-8B62-497B-90FE-0643BD10F3A4}" type="slidenum">
              <a:rPr lang="en-US"/>
              <a:pPr>
                <a:defRPr/>
              </a:pPr>
              <a:t>‹#›</a:t>
            </a:fld>
            <a:endParaRPr lang="en-US"/>
          </a:p>
        </p:txBody>
      </p:sp>
    </p:spTree>
    <p:extLst>
      <p:ext uri="{BB962C8B-B14F-4D97-AF65-F5344CB8AC3E}">
        <p14:creationId xmlns:p14="http://schemas.microsoft.com/office/powerpoint/2010/main" val="15837264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593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7635A41F-97F2-4C78-8B52-63E0EB95AF95}" type="slidenum">
              <a:rPr lang="en-US"/>
              <a:pPr>
                <a:defRPr/>
              </a:pPr>
              <a:t>‹#›</a:t>
            </a:fld>
            <a:endParaRPr lang="en-US"/>
          </a:p>
        </p:txBody>
      </p:sp>
    </p:spTree>
    <p:extLst>
      <p:ext uri="{BB962C8B-B14F-4D97-AF65-F5344CB8AC3E}">
        <p14:creationId xmlns:p14="http://schemas.microsoft.com/office/powerpoint/2010/main" val="2739761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p:spPr>
        <p:txBody>
          <a:bodyPr/>
          <a:lstStyle/>
          <a:p>
            <a:pPr eaLnBrk="1" hangingPunct="1"/>
            <a:endParaRPr lang="en-CA" smtClean="0"/>
          </a:p>
        </p:txBody>
      </p:sp>
      <p:sp>
        <p:nvSpPr>
          <p:cNvPr id="60420" name="Slide Number Placeholder 3"/>
          <p:cNvSpPr>
            <a:spLocks noGrp="1"/>
          </p:cNvSpPr>
          <p:nvPr>
            <p:ph type="sldNum" sz="quarter" idx="5"/>
          </p:nvPr>
        </p:nvSpPr>
        <p:spPr>
          <a:noFill/>
        </p:spPr>
        <p:txBody>
          <a:bodyPr/>
          <a:lstStyle/>
          <a:p>
            <a:fld id="{B0D782D7-8B93-4CD8-8A4B-76EB1A367A93}" type="slidenum">
              <a:rPr lang="en-US" smtClean="0"/>
              <a:pPr/>
              <a:t>1</a:t>
            </a:fld>
            <a:endParaRPr lang="en-US" smtClean="0"/>
          </a:p>
        </p:txBody>
      </p:sp>
    </p:spTree>
    <p:extLst>
      <p:ext uri="{BB962C8B-B14F-4D97-AF65-F5344CB8AC3E}">
        <p14:creationId xmlns:p14="http://schemas.microsoft.com/office/powerpoint/2010/main" val="2090737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0713EE18-B271-4251-B6F2-51338D7CBFFB}" type="slidenum">
              <a:rPr lang="en-US" smtClean="0"/>
              <a:pPr/>
              <a:t>2</a:t>
            </a:fld>
            <a:endParaRPr lang="en-US" smtClean="0"/>
          </a:p>
        </p:txBody>
      </p:sp>
      <p:sp>
        <p:nvSpPr>
          <p:cNvPr id="65539" name="Rectangle 2"/>
          <p:cNvSpPr>
            <a:spLocks noGrp="1" noRot="1" noChangeAspect="1" noChangeArrowheads="1" noTextEdit="1"/>
          </p:cNvSpPr>
          <p:nvPr>
            <p:ph type="sldImg"/>
          </p:nvPr>
        </p:nvSpPr>
        <p:spPr>
          <a:xfrm>
            <a:off x="1150938" y="692150"/>
            <a:ext cx="4556125" cy="3416300"/>
          </a:xfrm>
          <a:ln/>
        </p:spPr>
      </p:sp>
      <p:sp>
        <p:nvSpPr>
          <p:cNvPr id="65540"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extLst>
      <p:ext uri="{BB962C8B-B14F-4D97-AF65-F5344CB8AC3E}">
        <p14:creationId xmlns:p14="http://schemas.microsoft.com/office/powerpoint/2010/main" val="2544024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02F1BDD9-AD7E-4D5D-86A8-E80784BA2631}" type="slidenum">
              <a:rPr lang="en-US" smtClean="0"/>
              <a:pPr/>
              <a:t>3</a:t>
            </a:fld>
            <a:endParaRPr lang="en-US" smtClean="0"/>
          </a:p>
        </p:txBody>
      </p:sp>
      <p:sp>
        <p:nvSpPr>
          <p:cNvPr id="66563" name="Rectangle 2"/>
          <p:cNvSpPr>
            <a:spLocks noGrp="1" noRot="1" noChangeAspect="1" noChangeArrowheads="1" noTextEdit="1"/>
          </p:cNvSpPr>
          <p:nvPr>
            <p:ph type="sldImg"/>
          </p:nvPr>
        </p:nvSpPr>
        <p:spPr>
          <a:xfrm>
            <a:off x="1150938" y="692150"/>
            <a:ext cx="4556125" cy="3416300"/>
          </a:xfrm>
          <a:ln/>
        </p:spPr>
      </p:sp>
      <p:sp>
        <p:nvSpPr>
          <p:cNvPr id="66564"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extLst>
      <p:ext uri="{BB962C8B-B14F-4D97-AF65-F5344CB8AC3E}">
        <p14:creationId xmlns:p14="http://schemas.microsoft.com/office/powerpoint/2010/main" val="3169532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p:spPr>
        <p:txBody>
          <a:bodyPr/>
          <a:lstStyle/>
          <a:p>
            <a:pPr eaLnBrk="1" hangingPunct="1"/>
            <a:endParaRPr lang="en-CA" smtClean="0"/>
          </a:p>
        </p:txBody>
      </p:sp>
      <p:sp>
        <p:nvSpPr>
          <p:cNvPr id="80900" name="Slide Number Placeholder 3"/>
          <p:cNvSpPr>
            <a:spLocks noGrp="1"/>
          </p:cNvSpPr>
          <p:nvPr>
            <p:ph type="sldNum" sz="quarter" idx="5"/>
          </p:nvPr>
        </p:nvSpPr>
        <p:spPr>
          <a:noFill/>
        </p:spPr>
        <p:txBody>
          <a:bodyPr/>
          <a:lstStyle/>
          <a:p>
            <a:fld id="{BEF69845-2C21-404A-AEAF-83662BBAC259}" type="slidenum">
              <a:rPr lang="en-US" smtClean="0"/>
              <a:pPr/>
              <a:t>5</a:t>
            </a:fld>
            <a:endParaRPr lang="en-US" smtClean="0"/>
          </a:p>
        </p:txBody>
      </p:sp>
    </p:spTree>
    <p:extLst>
      <p:ext uri="{BB962C8B-B14F-4D97-AF65-F5344CB8AC3E}">
        <p14:creationId xmlns:p14="http://schemas.microsoft.com/office/powerpoint/2010/main" val="41975534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5"/>
          <p:cNvSpPr>
            <a:spLocks noGrp="1" noChangeArrowheads="1"/>
          </p:cNvSpPr>
          <p:nvPr>
            <p:ph type="sldNum" sz="quarter" idx="5"/>
          </p:nvPr>
        </p:nvSpPr>
        <p:spPr>
          <a:noFill/>
        </p:spPr>
        <p:txBody>
          <a:bodyPr/>
          <a:lstStyle/>
          <a:p>
            <a:fld id="{4C92506E-6715-4602-A035-AFA6DA737794}" type="slidenum">
              <a:rPr lang="en-US" smtClean="0"/>
              <a:pPr/>
              <a:t>6</a:t>
            </a:fld>
            <a:endParaRPr lang="en-US" smtClean="0"/>
          </a:p>
        </p:txBody>
      </p:sp>
      <p:sp>
        <p:nvSpPr>
          <p:cNvPr id="81923" name="Rectangle 2"/>
          <p:cNvSpPr>
            <a:spLocks noGrp="1" noRot="1" noChangeAspect="1" noChangeArrowheads="1" noTextEdit="1"/>
          </p:cNvSpPr>
          <p:nvPr>
            <p:ph type="sldImg"/>
          </p:nvPr>
        </p:nvSpPr>
        <p:spPr>
          <a:xfrm>
            <a:off x="1150938" y="692150"/>
            <a:ext cx="4556125" cy="3416300"/>
          </a:xfrm>
          <a:ln cap="flat"/>
        </p:spPr>
      </p:sp>
      <p:sp>
        <p:nvSpPr>
          <p:cNvPr id="81924" name="Rectangle 3"/>
          <p:cNvSpPr>
            <a:spLocks noGrp="1" noChangeArrowheads="1"/>
          </p:cNvSpPr>
          <p:nvPr>
            <p:ph type="body" idx="1"/>
          </p:nvPr>
        </p:nvSpPr>
        <p:spPr>
          <a:noFill/>
          <a:ln/>
        </p:spPr>
        <p:txBody>
          <a:bodyPr/>
          <a:lstStyle/>
          <a:p>
            <a:pPr eaLnBrk="1" hangingPunct="1">
              <a:spcBef>
                <a:spcPct val="0"/>
              </a:spcBef>
            </a:pPr>
            <a:endParaRPr lang="en-CA" smtClean="0"/>
          </a:p>
        </p:txBody>
      </p:sp>
    </p:spTree>
    <p:extLst>
      <p:ext uri="{BB962C8B-B14F-4D97-AF65-F5344CB8AC3E}">
        <p14:creationId xmlns:p14="http://schemas.microsoft.com/office/powerpoint/2010/main" val="295387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pPr eaLnBrk="1" hangingPunct="1"/>
            <a:endParaRPr lang="en-CA" smtClean="0"/>
          </a:p>
        </p:txBody>
      </p:sp>
      <p:sp>
        <p:nvSpPr>
          <p:cNvPr id="82948" name="Slide Number Placeholder 3"/>
          <p:cNvSpPr>
            <a:spLocks noGrp="1"/>
          </p:cNvSpPr>
          <p:nvPr>
            <p:ph type="sldNum" sz="quarter" idx="5"/>
          </p:nvPr>
        </p:nvSpPr>
        <p:spPr>
          <a:noFill/>
        </p:spPr>
        <p:txBody>
          <a:bodyPr/>
          <a:lstStyle/>
          <a:p>
            <a:fld id="{D5973096-016D-48D4-A759-05833A277B32}" type="slidenum">
              <a:rPr lang="en-US" smtClean="0"/>
              <a:pPr/>
              <a:t>7</a:t>
            </a:fld>
            <a:endParaRPr lang="en-US" smtClean="0"/>
          </a:p>
        </p:txBody>
      </p:sp>
    </p:spTree>
    <p:extLst>
      <p:ext uri="{BB962C8B-B14F-4D97-AF65-F5344CB8AC3E}">
        <p14:creationId xmlns:p14="http://schemas.microsoft.com/office/powerpoint/2010/main" val="3485787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pPr eaLnBrk="1" hangingPunct="1"/>
            <a:endParaRPr lang="en-CA" smtClean="0"/>
          </a:p>
        </p:txBody>
      </p:sp>
      <p:sp>
        <p:nvSpPr>
          <p:cNvPr id="83972" name="Slide Number Placeholder 3"/>
          <p:cNvSpPr>
            <a:spLocks noGrp="1"/>
          </p:cNvSpPr>
          <p:nvPr>
            <p:ph type="sldNum" sz="quarter" idx="5"/>
          </p:nvPr>
        </p:nvSpPr>
        <p:spPr>
          <a:noFill/>
        </p:spPr>
        <p:txBody>
          <a:bodyPr/>
          <a:lstStyle/>
          <a:p>
            <a:fld id="{325E82DB-37F1-4A53-A1D9-58F162D3E3D6}" type="slidenum">
              <a:rPr lang="en-US" smtClean="0"/>
              <a:pPr/>
              <a:t>8</a:t>
            </a:fld>
            <a:endParaRPr lang="en-US" smtClean="0"/>
          </a:p>
        </p:txBody>
      </p:sp>
    </p:spTree>
    <p:extLst>
      <p:ext uri="{BB962C8B-B14F-4D97-AF65-F5344CB8AC3E}">
        <p14:creationId xmlns:p14="http://schemas.microsoft.com/office/powerpoint/2010/main" val="241500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pPr eaLnBrk="1" hangingPunct="1"/>
            <a:endParaRPr lang="en-CA" smtClean="0"/>
          </a:p>
        </p:txBody>
      </p:sp>
      <p:sp>
        <p:nvSpPr>
          <p:cNvPr id="88068" name="Slide Number Placeholder 3"/>
          <p:cNvSpPr>
            <a:spLocks noGrp="1"/>
          </p:cNvSpPr>
          <p:nvPr>
            <p:ph type="sldNum" sz="quarter" idx="5"/>
          </p:nvPr>
        </p:nvSpPr>
        <p:spPr>
          <a:noFill/>
        </p:spPr>
        <p:txBody>
          <a:bodyPr/>
          <a:lstStyle/>
          <a:p>
            <a:fld id="{500457BA-064D-4ED9-9A5B-8B13CEBAE957}" type="slidenum">
              <a:rPr lang="en-US" smtClean="0"/>
              <a:pPr/>
              <a:t>9</a:t>
            </a:fld>
            <a:endParaRPr lang="en-US" smtClean="0"/>
          </a:p>
        </p:txBody>
      </p:sp>
    </p:spTree>
    <p:extLst>
      <p:ext uri="{BB962C8B-B14F-4D97-AF65-F5344CB8AC3E}">
        <p14:creationId xmlns:p14="http://schemas.microsoft.com/office/powerpoint/2010/main" val="3038407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pPr eaLnBrk="1" hangingPunct="1"/>
            <a:endParaRPr lang="en-CA" smtClean="0"/>
          </a:p>
        </p:txBody>
      </p:sp>
      <p:sp>
        <p:nvSpPr>
          <p:cNvPr id="74756" name="Slide Number Placeholder 3"/>
          <p:cNvSpPr>
            <a:spLocks noGrp="1"/>
          </p:cNvSpPr>
          <p:nvPr>
            <p:ph type="sldNum" sz="quarter" idx="5"/>
          </p:nvPr>
        </p:nvSpPr>
        <p:spPr>
          <a:noFill/>
        </p:spPr>
        <p:txBody>
          <a:bodyPr/>
          <a:lstStyle/>
          <a:p>
            <a:fld id="{D0DF7C08-1A2C-4CB0-9EEC-08875F135FF9}" type="slidenum">
              <a:rPr lang="en-US" smtClean="0"/>
              <a:pPr/>
              <a:t>10</a:t>
            </a:fld>
            <a:endParaRPr lang="en-US" smtClean="0"/>
          </a:p>
        </p:txBody>
      </p:sp>
    </p:spTree>
    <p:extLst>
      <p:ext uri="{BB962C8B-B14F-4D97-AF65-F5344CB8AC3E}">
        <p14:creationId xmlns:p14="http://schemas.microsoft.com/office/powerpoint/2010/main" val="712978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5"/>
          <p:cNvSpPr>
            <a:spLocks noGrp="1" noChangeArrowheads="1"/>
          </p:cNvSpPr>
          <p:nvPr>
            <p:ph type="sldNum" sz="quarter" idx="5"/>
          </p:nvPr>
        </p:nvSpPr>
        <p:spPr bwMode="auto">
          <a:ln>
            <a:miter lim="800000"/>
            <a:headEnd/>
            <a:tailEnd/>
          </a:ln>
        </p:spPr>
        <p:txBody>
          <a:bodyPr/>
          <a:lstStyle/>
          <a:p>
            <a:fld id="{9CEA7669-122F-4BE7-A442-50081485B6D8}" type="slidenum">
              <a:rPr lang="en-US"/>
              <a:pPr/>
              <a:t>11</a:t>
            </a:fld>
            <a:endParaRPr lang="en-US"/>
          </a:p>
        </p:txBody>
      </p:sp>
      <p:sp>
        <p:nvSpPr>
          <p:cNvPr id="30722"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3072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3633443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endParaRPr lang="en-CA" smtClean="0"/>
          </a:p>
        </p:txBody>
      </p:sp>
      <p:sp>
        <p:nvSpPr>
          <p:cNvPr id="91140" name="Slide Number Placeholder 3"/>
          <p:cNvSpPr>
            <a:spLocks noGrp="1"/>
          </p:cNvSpPr>
          <p:nvPr>
            <p:ph type="sldNum" sz="quarter" idx="5"/>
          </p:nvPr>
        </p:nvSpPr>
        <p:spPr>
          <a:noFill/>
        </p:spPr>
        <p:txBody>
          <a:bodyPr/>
          <a:lstStyle/>
          <a:p>
            <a:fld id="{C215DEBB-7B46-44CB-81CB-51E1AA0B3E85}" type="slidenum">
              <a:rPr lang="en-US" smtClean="0"/>
              <a:pPr/>
              <a:t>12</a:t>
            </a:fld>
            <a:endParaRPr lang="en-US" smtClean="0"/>
          </a:p>
        </p:txBody>
      </p:sp>
    </p:spTree>
    <p:extLst>
      <p:ext uri="{BB962C8B-B14F-4D97-AF65-F5344CB8AC3E}">
        <p14:creationId xmlns:p14="http://schemas.microsoft.com/office/powerpoint/2010/main" val="3699875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p:spPr>
        <p:txBody>
          <a:bodyPr/>
          <a:lstStyle/>
          <a:p>
            <a:pPr eaLnBrk="1" hangingPunct="1"/>
            <a:endParaRPr lang="en-CA" smtClean="0"/>
          </a:p>
        </p:txBody>
      </p:sp>
      <p:sp>
        <p:nvSpPr>
          <p:cNvPr id="92164" name="Slide Number Placeholder 3"/>
          <p:cNvSpPr>
            <a:spLocks noGrp="1"/>
          </p:cNvSpPr>
          <p:nvPr>
            <p:ph type="sldNum" sz="quarter" idx="5"/>
          </p:nvPr>
        </p:nvSpPr>
        <p:spPr>
          <a:noFill/>
        </p:spPr>
        <p:txBody>
          <a:bodyPr/>
          <a:lstStyle/>
          <a:p>
            <a:fld id="{84A793AE-593E-498D-8EF5-321EF14C6035}" type="slidenum">
              <a:rPr lang="en-US" smtClean="0"/>
              <a:pPr/>
              <a:t>13</a:t>
            </a:fld>
            <a:endParaRPr lang="en-US" smtClean="0"/>
          </a:p>
        </p:txBody>
      </p:sp>
    </p:spTree>
    <p:extLst>
      <p:ext uri="{BB962C8B-B14F-4D97-AF65-F5344CB8AC3E}">
        <p14:creationId xmlns:p14="http://schemas.microsoft.com/office/powerpoint/2010/main" val="1629836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p:spPr>
        <p:txBody>
          <a:bodyPr/>
          <a:lstStyle/>
          <a:p>
            <a:pPr eaLnBrk="1" hangingPunct="1"/>
            <a:endParaRPr lang="en-CA" smtClean="0"/>
          </a:p>
        </p:txBody>
      </p:sp>
      <p:sp>
        <p:nvSpPr>
          <p:cNvPr id="93188" name="Slide Number Placeholder 3"/>
          <p:cNvSpPr>
            <a:spLocks noGrp="1"/>
          </p:cNvSpPr>
          <p:nvPr>
            <p:ph type="sldNum" sz="quarter" idx="5"/>
          </p:nvPr>
        </p:nvSpPr>
        <p:spPr>
          <a:noFill/>
        </p:spPr>
        <p:txBody>
          <a:bodyPr/>
          <a:lstStyle/>
          <a:p>
            <a:fld id="{3FD317F0-D2F9-43AA-BBB6-A0AB5BBAD2FE}" type="slidenum">
              <a:rPr lang="en-US" smtClean="0"/>
              <a:pPr/>
              <a:t>14</a:t>
            </a:fld>
            <a:endParaRPr lang="en-US" smtClean="0"/>
          </a:p>
        </p:txBody>
      </p:sp>
    </p:spTree>
    <p:extLst>
      <p:ext uri="{BB962C8B-B14F-4D97-AF65-F5344CB8AC3E}">
        <p14:creationId xmlns:p14="http://schemas.microsoft.com/office/powerpoint/2010/main" val="1431103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5"/>
          <p:cNvSpPr>
            <a:spLocks noGrp="1" noChangeArrowheads="1"/>
          </p:cNvSpPr>
          <p:nvPr>
            <p:ph type="sldNum" sz="quarter" idx="5"/>
          </p:nvPr>
        </p:nvSpPr>
        <p:spPr bwMode="auto">
          <a:ln>
            <a:miter lim="800000"/>
            <a:headEnd/>
            <a:tailEnd/>
          </a:ln>
        </p:spPr>
        <p:txBody>
          <a:bodyPr/>
          <a:lstStyle/>
          <a:p>
            <a:fld id="{E6384F9A-C12B-4AFE-BAAB-EA58CA1C1E79}" type="slidenum">
              <a:rPr lang="en-US"/>
              <a:pPr/>
              <a:t>15</a:t>
            </a:fld>
            <a:endParaRPr lang="en-US"/>
          </a:p>
        </p:txBody>
      </p:sp>
      <p:sp>
        <p:nvSpPr>
          <p:cNvPr id="45058"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4505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24475020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5"/>
          <p:cNvSpPr>
            <a:spLocks noGrp="1" noChangeArrowheads="1"/>
          </p:cNvSpPr>
          <p:nvPr>
            <p:ph type="sldNum" sz="quarter" idx="5"/>
          </p:nvPr>
        </p:nvSpPr>
        <p:spPr bwMode="auto">
          <a:ln>
            <a:miter lim="800000"/>
            <a:headEnd/>
            <a:tailEnd/>
          </a:ln>
        </p:spPr>
        <p:txBody>
          <a:bodyPr/>
          <a:lstStyle/>
          <a:p>
            <a:fld id="{7E14AE9B-6F6B-47B6-B60D-A5871A12B976}" type="slidenum">
              <a:rPr lang="en-US"/>
              <a:pPr/>
              <a:t>16</a:t>
            </a:fld>
            <a:endParaRPr lang="en-US"/>
          </a:p>
        </p:txBody>
      </p:sp>
      <p:sp>
        <p:nvSpPr>
          <p:cNvPr id="47106"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471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292742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TextEdit="1"/>
          </p:cNvSpPr>
          <p:nvPr>
            <p:ph type="sldImg"/>
          </p:nvPr>
        </p:nvSpPr>
        <p:spPr bwMode="auto">
          <a:noFill/>
          <a:ln>
            <a:solidFill>
              <a:srgbClr val="000000"/>
            </a:solidFill>
            <a:miter lim="800000"/>
            <a:headEnd/>
            <a:tailEnd/>
          </a:ln>
        </p:spPr>
      </p:sp>
      <p:sp>
        <p:nvSpPr>
          <p:cNvPr id="45059"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As part of their open-market operations, the Fed will buy or sell government bonds.  If they purchase the bonds from commercial banks, the commercial banks are in effect transferring part of their holding of securities to the Fed, which creates new reserves for the banks in their accounts at the Fed.  By increasing the commercial banks’ reserves, the Fed has increased their lending capacity.</a:t>
            </a:r>
          </a:p>
        </p:txBody>
      </p:sp>
    </p:spTree>
    <p:extLst>
      <p:ext uri="{BB962C8B-B14F-4D97-AF65-F5344CB8AC3E}">
        <p14:creationId xmlns:p14="http://schemas.microsoft.com/office/powerpoint/2010/main" val="3489101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5"/>
          <p:cNvSpPr>
            <a:spLocks noGrp="1" noChangeArrowheads="1"/>
          </p:cNvSpPr>
          <p:nvPr>
            <p:ph type="sldNum" sz="quarter" idx="5"/>
          </p:nvPr>
        </p:nvSpPr>
        <p:spPr bwMode="auto">
          <a:ln>
            <a:miter lim="800000"/>
            <a:headEnd/>
            <a:tailEnd/>
          </a:ln>
        </p:spPr>
        <p:txBody>
          <a:bodyPr/>
          <a:lstStyle/>
          <a:p>
            <a:fld id="{7ACDCD9D-72B0-4F56-8B8E-35B9FC5A3125}" type="slidenum">
              <a:rPr lang="en-US"/>
              <a:pPr/>
              <a:t>18</a:t>
            </a:fld>
            <a:endParaRPr lang="en-US"/>
          </a:p>
        </p:txBody>
      </p:sp>
      <p:sp>
        <p:nvSpPr>
          <p:cNvPr id="55298"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552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7989396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When the Fed buys government bonds from commercial banks, it increases the assets of the Fed and increases the reserves of the commercial banks.  This will increase the lending ability of the commercial banks.</a:t>
            </a:r>
          </a:p>
        </p:txBody>
      </p:sp>
      <p:sp>
        <p:nvSpPr>
          <p:cNvPr id="47108" name="Slide Number Placeholder 3"/>
          <p:cNvSpPr>
            <a:spLocks noGrp="1"/>
          </p:cNvSpPr>
          <p:nvPr>
            <p:ph type="sldNum" sz="quarter" idx="5"/>
          </p:nvPr>
        </p:nvSpPr>
        <p:spPr bwMode="auto">
          <a:noFill/>
          <a:ln>
            <a:miter lim="800000"/>
            <a:headEnd/>
            <a:tailEnd/>
          </a:ln>
        </p:spPr>
        <p:txBody>
          <a:bodyPr/>
          <a:lstStyle/>
          <a:p>
            <a:fld id="{104A80D5-8E66-495D-B0C7-6666B586F722}" type="slidenum">
              <a:rPr lang="en-US"/>
              <a:pPr/>
              <a:t>19</a:t>
            </a:fld>
            <a:endParaRPr lang="en-US"/>
          </a:p>
        </p:txBody>
      </p:sp>
    </p:spTree>
    <p:extLst>
      <p:ext uri="{BB962C8B-B14F-4D97-AF65-F5344CB8AC3E}">
        <p14:creationId xmlns:p14="http://schemas.microsoft.com/office/powerpoint/2010/main" val="15753667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When the Fed buys government bonds from the public, the effect is much the same.  The assets of the Fed increase, and as the public deposits the funds into a commercial bank, its reserves and lending ability will increase.</a:t>
            </a:r>
          </a:p>
        </p:txBody>
      </p:sp>
      <p:sp>
        <p:nvSpPr>
          <p:cNvPr id="48132" name="Slide Number Placeholder 3"/>
          <p:cNvSpPr>
            <a:spLocks noGrp="1"/>
          </p:cNvSpPr>
          <p:nvPr>
            <p:ph type="sldNum" sz="quarter" idx="5"/>
          </p:nvPr>
        </p:nvSpPr>
        <p:spPr bwMode="auto">
          <a:noFill/>
          <a:ln>
            <a:miter lim="800000"/>
            <a:headEnd/>
            <a:tailEnd/>
          </a:ln>
        </p:spPr>
        <p:txBody>
          <a:bodyPr/>
          <a:lstStyle/>
          <a:p>
            <a:fld id="{545DFCBF-7BAA-42C0-89F5-EECE4CDFBFFA}" type="slidenum">
              <a:rPr lang="en-US"/>
              <a:pPr/>
              <a:t>20</a:t>
            </a:fld>
            <a:endParaRPr lang="en-US"/>
          </a:p>
        </p:txBody>
      </p:sp>
    </p:spTree>
    <p:extLst>
      <p:ext uri="{BB962C8B-B14F-4D97-AF65-F5344CB8AC3E}">
        <p14:creationId xmlns:p14="http://schemas.microsoft.com/office/powerpoint/2010/main" val="32957309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5"/>
          <p:cNvSpPr>
            <a:spLocks noGrp="1" noChangeArrowheads="1"/>
          </p:cNvSpPr>
          <p:nvPr>
            <p:ph type="sldNum" sz="quarter" idx="5"/>
          </p:nvPr>
        </p:nvSpPr>
        <p:spPr bwMode="auto">
          <a:ln>
            <a:miter lim="800000"/>
            <a:headEnd/>
            <a:tailEnd/>
          </a:ln>
        </p:spPr>
        <p:txBody>
          <a:bodyPr/>
          <a:lstStyle/>
          <a:p>
            <a:fld id="{C5F36DAB-5C3A-4DFE-A65B-C03EED8727A3}" type="slidenum">
              <a:rPr lang="en-US"/>
              <a:pPr/>
              <a:t>21</a:t>
            </a:fld>
            <a:endParaRPr lang="en-US"/>
          </a:p>
        </p:txBody>
      </p:sp>
      <p:sp>
        <p:nvSpPr>
          <p:cNvPr id="6349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6349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31463102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TextEdit="1"/>
          </p:cNvSpPr>
          <p:nvPr>
            <p:ph type="sldImg"/>
          </p:nvPr>
        </p:nvSpPr>
        <p:spPr bwMode="auto">
          <a:noFill/>
          <a:ln>
            <a:solidFill>
              <a:srgbClr val="000000"/>
            </a:solidFill>
            <a:miter lim="800000"/>
            <a:headEnd/>
            <a:tailEnd/>
          </a:ln>
        </p:spPr>
      </p:sp>
      <p:sp>
        <p:nvSpPr>
          <p:cNvPr id="46083" name="Rectangle 3"/>
          <p:cNvSpPr>
            <a:spLocks noGrp="1"/>
          </p:cNvSpPr>
          <p:nvPr>
            <p:ph type="body" idx="1"/>
          </p:nvPr>
        </p:nvSpPr>
        <p:spPr bwMode="auto">
          <a:noFill/>
        </p:spPr>
        <p:txBody>
          <a:bodyPr wrap="square" numCol="1" anchor="t" anchorCtr="0" compatLnSpc="1">
            <a:prstTxWarp prst="textNoShape">
              <a:avLst/>
            </a:prstTxWarp>
          </a:bodyPr>
          <a:lstStyle/>
          <a:p>
            <a:r>
              <a:rPr lang="en-US" smtClean="0"/>
              <a:t>If the Fed sells government bonds to commercial banks, the opposite effect occurs.  The banks lose reserves, which will reduce their lending capacity.</a:t>
            </a:r>
          </a:p>
        </p:txBody>
      </p:sp>
    </p:spTree>
    <p:extLst>
      <p:ext uri="{BB962C8B-B14F-4D97-AF65-F5344CB8AC3E}">
        <p14:creationId xmlns:p14="http://schemas.microsoft.com/office/powerpoint/2010/main" val="41964348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5"/>
          <p:cNvSpPr>
            <a:spLocks noGrp="1" noChangeArrowheads="1"/>
          </p:cNvSpPr>
          <p:nvPr>
            <p:ph type="sldNum" sz="quarter" idx="5"/>
          </p:nvPr>
        </p:nvSpPr>
        <p:spPr bwMode="auto">
          <a:ln>
            <a:miter lim="800000"/>
            <a:headEnd/>
            <a:tailEnd/>
          </a:ln>
        </p:spPr>
        <p:txBody>
          <a:bodyPr/>
          <a:lstStyle/>
          <a:p>
            <a:fld id="{7ACDCD9D-72B0-4F56-8B8E-35B9FC5A3125}" type="slidenum">
              <a:rPr lang="en-US"/>
              <a:pPr/>
              <a:t>23</a:t>
            </a:fld>
            <a:endParaRPr lang="en-US"/>
          </a:p>
        </p:txBody>
      </p:sp>
      <p:sp>
        <p:nvSpPr>
          <p:cNvPr id="55298"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552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2771607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5"/>
          <p:cNvSpPr>
            <a:spLocks noGrp="1" noChangeArrowheads="1"/>
          </p:cNvSpPr>
          <p:nvPr>
            <p:ph type="sldNum" sz="quarter" idx="5"/>
          </p:nvPr>
        </p:nvSpPr>
        <p:spPr bwMode="auto">
          <a:ln>
            <a:miter lim="800000"/>
            <a:headEnd/>
            <a:tailEnd/>
          </a:ln>
        </p:spPr>
        <p:txBody>
          <a:bodyPr/>
          <a:lstStyle/>
          <a:p>
            <a:fld id="{6824B819-6034-4892-9568-0145D44F5463}" type="slidenum">
              <a:rPr lang="en-US"/>
              <a:pPr/>
              <a:t>24</a:t>
            </a:fld>
            <a:endParaRPr lang="en-US"/>
          </a:p>
        </p:txBody>
      </p:sp>
      <p:sp>
        <p:nvSpPr>
          <p:cNvPr id="65538"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6553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1019880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this example, we are assuming that the Fed desires a 4% interest rate.  The demand curve is downward sloping because lower interest rates give banks greater incentives to borrow.  The supply curve for Federal funds is horizontal at the desired rate because the Fed uses open market operations to manipulate the supply to keep it there.</a:t>
            </a:r>
          </a:p>
        </p:txBody>
      </p:sp>
      <p:sp>
        <p:nvSpPr>
          <p:cNvPr id="53252" name="Slide Number Placeholder 3"/>
          <p:cNvSpPr>
            <a:spLocks noGrp="1"/>
          </p:cNvSpPr>
          <p:nvPr>
            <p:ph type="sldNum" sz="quarter" idx="5"/>
          </p:nvPr>
        </p:nvSpPr>
        <p:spPr bwMode="auto">
          <a:noFill/>
          <a:ln>
            <a:miter lim="800000"/>
            <a:headEnd/>
            <a:tailEnd/>
          </a:ln>
        </p:spPr>
        <p:txBody>
          <a:bodyPr/>
          <a:lstStyle/>
          <a:p>
            <a:fld id="{2C6796BA-C9AF-4AD5-B6D4-6873881E8524}" type="slidenum">
              <a:rPr lang="en-US"/>
              <a:pPr/>
              <a:t>26</a:t>
            </a:fld>
            <a:endParaRPr lang="en-US"/>
          </a:p>
        </p:txBody>
      </p:sp>
    </p:spTree>
    <p:extLst>
      <p:ext uri="{BB962C8B-B14F-4D97-AF65-F5344CB8AC3E}">
        <p14:creationId xmlns:p14="http://schemas.microsoft.com/office/powerpoint/2010/main" val="1309919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p:cNvSpPr>
          <p:nvPr>
            <p:ph type="sldImg"/>
          </p:nvPr>
        </p:nvSpPr>
        <p:spPr bwMode="auto">
          <a:noFill/>
          <a:ln>
            <a:solidFill>
              <a:srgbClr val="000000"/>
            </a:solidFill>
            <a:miter lim="800000"/>
            <a:headEnd/>
            <a:tailEnd/>
          </a:ln>
        </p:spPr>
      </p:sp>
      <p:sp>
        <p:nvSpPr>
          <p:cNvPr id="7782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fld id="{3E1A8A81-299B-4389-A5F6-AFF698C7DF83}" type="slidenum">
              <a:rPr lang="en-US"/>
              <a:pPr/>
              <a:t>30</a:t>
            </a:fld>
            <a:endParaRPr lang="en-US"/>
          </a:p>
        </p:txBody>
      </p:sp>
    </p:spTree>
    <p:extLst>
      <p:ext uri="{BB962C8B-B14F-4D97-AF65-F5344CB8AC3E}">
        <p14:creationId xmlns:p14="http://schemas.microsoft.com/office/powerpoint/2010/main" val="10674335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p:spPr>
        <p:txBody>
          <a:bodyPr/>
          <a:lstStyle/>
          <a:p>
            <a:pPr eaLnBrk="1" hangingPunct="1"/>
            <a:endParaRPr lang="en-CA" smtClean="0"/>
          </a:p>
        </p:txBody>
      </p:sp>
      <p:sp>
        <p:nvSpPr>
          <p:cNvPr id="94212" name="Slide Number Placeholder 3"/>
          <p:cNvSpPr>
            <a:spLocks noGrp="1"/>
          </p:cNvSpPr>
          <p:nvPr>
            <p:ph type="sldNum" sz="quarter" idx="5"/>
          </p:nvPr>
        </p:nvSpPr>
        <p:spPr>
          <a:noFill/>
        </p:spPr>
        <p:txBody>
          <a:bodyPr/>
          <a:lstStyle/>
          <a:p>
            <a:fld id="{A7676569-1148-455B-9A6B-BCCE13611C79}" type="slidenum">
              <a:rPr lang="en-US" smtClean="0"/>
              <a:pPr/>
              <a:t>31</a:t>
            </a:fld>
            <a:endParaRPr lang="en-US" smtClean="0"/>
          </a:p>
        </p:txBody>
      </p:sp>
    </p:spTree>
    <p:extLst>
      <p:ext uri="{BB962C8B-B14F-4D97-AF65-F5344CB8AC3E}">
        <p14:creationId xmlns:p14="http://schemas.microsoft.com/office/powerpoint/2010/main" val="12720596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p:spPr>
        <p:txBody>
          <a:bodyPr/>
          <a:lstStyle/>
          <a:p>
            <a:pPr eaLnBrk="1" hangingPunct="1"/>
            <a:endParaRPr lang="en-CA" smtClean="0"/>
          </a:p>
        </p:txBody>
      </p:sp>
      <p:sp>
        <p:nvSpPr>
          <p:cNvPr id="95236" name="Slide Number Placeholder 3"/>
          <p:cNvSpPr>
            <a:spLocks noGrp="1"/>
          </p:cNvSpPr>
          <p:nvPr>
            <p:ph type="sldNum" sz="quarter" idx="5"/>
          </p:nvPr>
        </p:nvSpPr>
        <p:spPr>
          <a:noFill/>
        </p:spPr>
        <p:txBody>
          <a:bodyPr/>
          <a:lstStyle/>
          <a:p>
            <a:fld id="{4456C832-D538-4BF8-A5A9-F5712CF63F34}" type="slidenum">
              <a:rPr lang="en-US" smtClean="0"/>
              <a:pPr/>
              <a:t>32</a:t>
            </a:fld>
            <a:endParaRPr lang="en-US" smtClean="0"/>
          </a:p>
        </p:txBody>
      </p:sp>
    </p:spTree>
    <p:extLst>
      <p:ext uri="{BB962C8B-B14F-4D97-AF65-F5344CB8AC3E}">
        <p14:creationId xmlns:p14="http://schemas.microsoft.com/office/powerpoint/2010/main" val="16433334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p:spPr>
        <p:txBody>
          <a:bodyPr/>
          <a:lstStyle/>
          <a:p>
            <a:pPr eaLnBrk="1" hangingPunct="1"/>
            <a:endParaRPr lang="en-CA" smtClean="0"/>
          </a:p>
        </p:txBody>
      </p:sp>
      <p:sp>
        <p:nvSpPr>
          <p:cNvPr id="96260" name="Slide Number Placeholder 3"/>
          <p:cNvSpPr>
            <a:spLocks noGrp="1"/>
          </p:cNvSpPr>
          <p:nvPr>
            <p:ph type="sldNum" sz="quarter" idx="5"/>
          </p:nvPr>
        </p:nvSpPr>
        <p:spPr>
          <a:noFill/>
        </p:spPr>
        <p:txBody>
          <a:bodyPr/>
          <a:lstStyle/>
          <a:p>
            <a:fld id="{3BB9CF26-F086-40C1-83C2-0453B05B1845}" type="slidenum">
              <a:rPr lang="en-US" smtClean="0"/>
              <a:pPr/>
              <a:t>33</a:t>
            </a:fld>
            <a:endParaRPr lang="en-US" smtClean="0"/>
          </a:p>
        </p:txBody>
      </p:sp>
    </p:spTree>
    <p:extLst>
      <p:ext uri="{BB962C8B-B14F-4D97-AF65-F5344CB8AC3E}">
        <p14:creationId xmlns:p14="http://schemas.microsoft.com/office/powerpoint/2010/main" val="15328273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p:spPr>
        <p:txBody>
          <a:bodyPr/>
          <a:lstStyle/>
          <a:p>
            <a:pPr eaLnBrk="1" hangingPunct="1"/>
            <a:endParaRPr lang="en-CA" smtClean="0"/>
          </a:p>
        </p:txBody>
      </p:sp>
      <p:sp>
        <p:nvSpPr>
          <p:cNvPr id="97284" name="Slide Number Placeholder 3"/>
          <p:cNvSpPr>
            <a:spLocks noGrp="1"/>
          </p:cNvSpPr>
          <p:nvPr>
            <p:ph type="sldNum" sz="quarter" idx="5"/>
          </p:nvPr>
        </p:nvSpPr>
        <p:spPr>
          <a:noFill/>
        </p:spPr>
        <p:txBody>
          <a:bodyPr/>
          <a:lstStyle/>
          <a:p>
            <a:fld id="{E02F2559-70C9-42D1-B339-B406D7BE40B2}" type="slidenum">
              <a:rPr lang="en-US" smtClean="0"/>
              <a:pPr/>
              <a:t>34</a:t>
            </a:fld>
            <a:endParaRPr lang="en-US" smtClean="0"/>
          </a:p>
        </p:txBody>
      </p:sp>
    </p:spTree>
    <p:extLst>
      <p:ext uri="{BB962C8B-B14F-4D97-AF65-F5344CB8AC3E}">
        <p14:creationId xmlns:p14="http://schemas.microsoft.com/office/powerpoint/2010/main" val="31815977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p:spPr>
        <p:txBody>
          <a:bodyPr/>
          <a:lstStyle/>
          <a:p>
            <a:pPr eaLnBrk="1" hangingPunct="1"/>
            <a:endParaRPr lang="en-CA" smtClean="0"/>
          </a:p>
        </p:txBody>
      </p:sp>
      <p:sp>
        <p:nvSpPr>
          <p:cNvPr id="98308" name="Slide Number Placeholder 3"/>
          <p:cNvSpPr>
            <a:spLocks noGrp="1"/>
          </p:cNvSpPr>
          <p:nvPr>
            <p:ph type="sldNum" sz="quarter" idx="5"/>
          </p:nvPr>
        </p:nvSpPr>
        <p:spPr>
          <a:noFill/>
        </p:spPr>
        <p:txBody>
          <a:bodyPr/>
          <a:lstStyle/>
          <a:p>
            <a:fld id="{818B5750-B860-4EAE-A11D-19571D1C85E9}" type="slidenum">
              <a:rPr lang="en-US" smtClean="0"/>
              <a:pPr/>
              <a:t>35</a:t>
            </a:fld>
            <a:endParaRPr lang="en-US" smtClean="0"/>
          </a:p>
        </p:txBody>
      </p:sp>
    </p:spTree>
    <p:extLst>
      <p:ext uri="{BB962C8B-B14F-4D97-AF65-F5344CB8AC3E}">
        <p14:creationId xmlns:p14="http://schemas.microsoft.com/office/powerpoint/2010/main" val="42107097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5"/>
          <p:cNvSpPr>
            <a:spLocks noGrp="1" noChangeArrowheads="1"/>
          </p:cNvSpPr>
          <p:nvPr>
            <p:ph type="sldNum" sz="quarter" idx="5"/>
          </p:nvPr>
        </p:nvSpPr>
        <p:spPr bwMode="auto">
          <a:ln>
            <a:miter lim="800000"/>
            <a:headEnd/>
            <a:tailEnd/>
          </a:ln>
        </p:spPr>
        <p:txBody>
          <a:bodyPr/>
          <a:lstStyle/>
          <a:p>
            <a:fld id="{A8C84777-4DCE-4C2D-8509-6E974E753A5F}" type="slidenum">
              <a:rPr lang="en-US"/>
              <a:pPr/>
              <a:t>36</a:t>
            </a:fld>
            <a:endParaRPr lang="en-US"/>
          </a:p>
        </p:txBody>
      </p:sp>
      <p:sp>
        <p:nvSpPr>
          <p:cNvPr id="9421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942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10030397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pPr eaLnBrk="1" hangingPunct="1"/>
            <a:endParaRPr lang="en-CA" smtClean="0"/>
          </a:p>
        </p:txBody>
      </p:sp>
      <p:sp>
        <p:nvSpPr>
          <p:cNvPr id="99332" name="Slide Number Placeholder 3"/>
          <p:cNvSpPr>
            <a:spLocks noGrp="1"/>
          </p:cNvSpPr>
          <p:nvPr>
            <p:ph type="sldNum" sz="quarter" idx="5"/>
          </p:nvPr>
        </p:nvSpPr>
        <p:spPr>
          <a:noFill/>
        </p:spPr>
        <p:txBody>
          <a:bodyPr/>
          <a:lstStyle/>
          <a:p>
            <a:fld id="{E118B39B-0A88-4A36-BED6-ED406350ABEC}" type="slidenum">
              <a:rPr lang="en-US" smtClean="0"/>
              <a:pPr/>
              <a:t>37</a:t>
            </a:fld>
            <a:endParaRPr lang="en-US" smtClean="0"/>
          </a:p>
        </p:txBody>
      </p:sp>
    </p:spTree>
    <p:extLst>
      <p:ext uri="{BB962C8B-B14F-4D97-AF65-F5344CB8AC3E}">
        <p14:creationId xmlns:p14="http://schemas.microsoft.com/office/powerpoint/2010/main" val="2044315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p:spPr>
        <p:txBody>
          <a:bodyPr/>
          <a:lstStyle/>
          <a:p>
            <a:pPr eaLnBrk="1" hangingPunct="1"/>
            <a:endParaRPr lang="en-CA" smtClean="0"/>
          </a:p>
        </p:txBody>
      </p:sp>
      <p:sp>
        <p:nvSpPr>
          <p:cNvPr id="100356" name="Slide Number Placeholder 3"/>
          <p:cNvSpPr>
            <a:spLocks noGrp="1"/>
          </p:cNvSpPr>
          <p:nvPr>
            <p:ph type="sldNum" sz="quarter" idx="5"/>
          </p:nvPr>
        </p:nvSpPr>
        <p:spPr>
          <a:noFill/>
        </p:spPr>
        <p:txBody>
          <a:bodyPr/>
          <a:lstStyle/>
          <a:p>
            <a:fld id="{7BB35006-2A0F-47B0-B381-295294324404}" type="slidenum">
              <a:rPr lang="en-US" smtClean="0"/>
              <a:pPr/>
              <a:t>38</a:t>
            </a:fld>
            <a:endParaRPr lang="en-US" smtClean="0"/>
          </a:p>
        </p:txBody>
      </p:sp>
    </p:spTree>
    <p:extLst>
      <p:ext uri="{BB962C8B-B14F-4D97-AF65-F5344CB8AC3E}">
        <p14:creationId xmlns:p14="http://schemas.microsoft.com/office/powerpoint/2010/main" val="6603360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p:spPr>
        <p:txBody>
          <a:bodyPr/>
          <a:lstStyle/>
          <a:p>
            <a:pPr eaLnBrk="1" hangingPunct="1"/>
            <a:endParaRPr lang="en-CA" smtClean="0"/>
          </a:p>
        </p:txBody>
      </p:sp>
      <p:sp>
        <p:nvSpPr>
          <p:cNvPr id="101380" name="Slide Number Placeholder 3"/>
          <p:cNvSpPr>
            <a:spLocks noGrp="1"/>
          </p:cNvSpPr>
          <p:nvPr>
            <p:ph type="sldNum" sz="quarter" idx="5"/>
          </p:nvPr>
        </p:nvSpPr>
        <p:spPr>
          <a:noFill/>
        </p:spPr>
        <p:txBody>
          <a:bodyPr/>
          <a:lstStyle/>
          <a:p>
            <a:fld id="{91DF5578-4156-4318-B9FA-D9EC0D14A7A4}" type="slidenum">
              <a:rPr lang="en-US" smtClean="0"/>
              <a:pPr/>
              <a:t>39</a:t>
            </a:fld>
            <a:endParaRPr lang="en-US" smtClean="0"/>
          </a:p>
        </p:txBody>
      </p:sp>
    </p:spTree>
    <p:extLst>
      <p:ext uri="{BB962C8B-B14F-4D97-AF65-F5344CB8AC3E}">
        <p14:creationId xmlns:p14="http://schemas.microsoft.com/office/powerpoint/2010/main" val="5211255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p:spPr>
        <p:txBody>
          <a:bodyPr/>
          <a:lstStyle/>
          <a:p>
            <a:pPr eaLnBrk="1" hangingPunct="1"/>
            <a:endParaRPr lang="en-CA" smtClean="0"/>
          </a:p>
        </p:txBody>
      </p:sp>
      <p:sp>
        <p:nvSpPr>
          <p:cNvPr id="102404" name="Slide Number Placeholder 3"/>
          <p:cNvSpPr>
            <a:spLocks noGrp="1"/>
          </p:cNvSpPr>
          <p:nvPr>
            <p:ph type="sldNum" sz="quarter" idx="5"/>
          </p:nvPr>
        </p:nvSpPr>
        <p:spPr>
          <a:noFill/>
        </p:spPr>
        <p:txBody>
          <a:bodyPr/>
          <a:lstStyle/>
          <a:p>
            <a:fld id="{CA2EEDBD-5FB4-4638-8770-F85C8A8D19FD}" type="slidenum">
              <a:rPr lang="en-US" smtClean="0"/>
              <a:pPr/>
              <a:t>40</a:t>
            </a:fld>
            <a:endParaRPr lang="en-US" smtClean="0"/>
          </a:p>
        </p:txBody>
      </p:sp>
    </p:spTree>
    <p:extLst>
      <p:ext uri="{BB962C8B-B14F-4D97-AF65-F5344CB8AC3E}">
        <p14:creationId xmlns:p14="http://schemas.microsoft.com/office/powerpoint/2010/main" val="13652633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p:spPr>
        <p:txBody>
          <a:bodyPr/>
          <a:lstStyle/>
          <a:p>
            <a:pPr eaLnBrk="1" hangingPunct="1"/>
            <a:endParaRPr lang="en-CA" smtClean="0"/>
          </a:p>
        </p:txBody>
      </p:sp>
      <p:sp>
        <p:nvSpPr>
          <p:cNvPr id="103428" name="Slide Number Placeholder 3"/>
          <p:cNvSpPr>
            <a:spLocks noGrp="1"/>
          </p:cNvSpPr>
          <p:nvPr>
            <p:ph type="sldNum" sz="quarter" idx="5"/>
          </p:nvPr>
        </p:nvSpPr>
        <p:spPr>
          <a:noFill/>
        </p:spPr>
        <p:txBody>
          <a:bodyPr/>
          <a:lstStyle/>
          <a:p>
            <a:fld id="{1B22D027-D4D9-4F00-83C2-EFB6D5F858B2}" type="slidenum">
              <a:rPr lang="en-US" smtClean="0"/>
              <a:pPr/>
              <a:t>41</a:t>
            </a:fld>
            <a:endParaRPr lang="en-US" smtClean="0"/>
          </a:p>
        </p:txBody>
      </p:sp>
    </p:spTree>
    <p:extLst>
      <p:ext uri="{BB962C8B-B14F-4D97-AF65-F5344CB8AC3E}">
        <p14:creationId xmlns:p14="http://schemas.microsoft.com/office/powerpoint/2010/main" val="9709195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p:spPr>
        <p:txBody>
          <a:bodyPr/>
          <a:lstStyle/>
          <a:p>
            <a:pPr eaLnBrk="1" hangingPunct="1"/>
            <a:endParaRPr lang="en-CA" smtClean="0"/>
          </a:p>
        </p:txBody>
      </p:sp>
      <p:sp>
        <p:nvSpPr>
          <p:cNvPr id="104452" name="Slide Number Placeholder 3"/>
          <p:cNvSpPr>
            <a:spLocks noGrp="1"/>
          </p:cNvSpPr>
          <p:nvPr>
            <p:ph type="sldNum" sz="quarter" idx="5"/>
          </p:nvPr>
        </p:nvSpPr>
        <p:spPr>
          <a:noFill/>
        </p:spPr>
        <p:txBody>
          <a:bodyPr/>
          <a:lstStyle/>
          <a:p>
            <a:fld id="{919D9AE2-649A-491F-88F6-A524B31F44AA}" type="slidenum">
              <a:rPr lang="en-US" smtClean="0"/>
              <a:pPr/>
              <a:t>42</a:t>
            </a:fld>
            <a:endParaRPr lang="en-US" smtClean="0"/>
          </a:p>
        </p:txBody>
      </p:sp>
    </p:spTree>
    <p:extLst>
      <p:ext uri="{BB962C8B-B14F-4D97-AF65-F5344CB8AC3E}">
        <p14:creationId xmlns:p14="http://schemas.microsoft.com/office/powerpoint/2010/main" val="24637939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p:spPr>
        <p:txBody>
          <a:bodyPr/>
          <a:lstStyle/>
          <a:p>
            <a:pPr eaLnBrk="1" hangingPunct="1"/>
            <a:endParaRPr lang="en-CA" smtClean="0"/>
          </a:p>
        </p:txBody>
      </p:sp>
      <p:sp>
        <p:nvSpPr>
          <p:cNvPr id="104452" name="Slide Number Placeholder 3"/>
          <p:cNvSpPr>
            <a:spLocks noGrp="1"/>
          </p:cNvSpPr>
          <p:nvPr>
            <p:ph type="sldNum" sz="quarter" idx="5"/>
          </p:nvPr>
        </p:nvSpPr>
        <p:spPr>
          <a:noFill/>
        </p:spPr>
        <p:txBody>
          <a:bodyPr/>
          <a:lstStyle/>
          <a:p>
            <a:fld id="{919D9AE2-649A-491F-88F6-A524B31F44AA}" type="slidenum">
              <a:rPr lang="en-US" smtClean="0"/>
              <a:pPr/>
              <a:t>43</a:t>
            </a:fld>
            <a:endParaRPr lang="en-US" smtClean="0"/>
          </a:p>
        </p:txBody>
      </p:sp>
    </p:spTree>
    <p:extLst>
      <p:ext uri="{BB962C8B-B14F-4D97-AF65-F5344CB8AC3E}">
        <p14:creationId xmlns:p14="http://schemas.microsoft.com/office/powerpoint/2010/main" val="1911316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p:spPr>
        <p:txBody>
          <a:bodyPr/>
          <a:lstStyle/>
          <a:p>
            <a:pPr eaLnBrk="1" hangingPunct="1"/>
            <a:endParaRPr lang="en-CA" smtClean="0"/>
          </a:p>
        </p:txBody>
      </p:sp>
      <p:sp>
        <p:nvSpPr>
          <p:cNvPr id="106500" name="Slide Number Placeholder 3"/>
          <p:cNvSpPr>
            <a:spLocks noGrp="1"/>
          </p:cNvSpPr>
          <p:nvPr>
            <p:ph type="sldNum" sz="quarter" idx="5"/>
          </p:nvPr>
        </p:nvSpPr>
        <p:spPr>
          <a:noFill/>
        </p:spPr>
        <p:txBody>
          <a:bodyPr/>
          <a:lstStyle/>
          <a:p>
            <a:fld id="{4A9BC0D5-B8B8-412F-A468-A6E1C758B434}" type="slidenum">
              <a:rPr lang="en-US" smtClean="0"/>
              <a:pPr/>
              <a:t>44</a:t>
            </a:fld>
            <a:endParaRPr lang="en-US" smtClean="0"/>
          </a:p>
        </p:txBody>
      </p:sp>
    </p:spTree>
    <p:extLst>
      <p:ext uri="{BB962C8B-B14F-4D97-AF65-F5344CB8AC3E}">
        <p14:creationId xmlns:p14="http://schemas.microsoft.com/office/powerpoint/2010/main" val="434657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smtClean="0"/>
              <a:t>Click to edit Master title style</a:t>
            </a:r>
            <a:endParaRPr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a:p>
        </p:txBody>
      </p:sp>
      <p:sp>
        <p:nvSpPr>
          <p:cNvPr id="6"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7"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8" name="Slide Number Placeholder 5"/>
          <p:cNvSpPr>
            <a:spLocks noGrp="1"/>
          </p:cNvSpPr>
          <p:nvPr>
            <p:ph type="sldNum" sz="quarter" idx="12"/>
          </p:nvPr>
        </p:nvSpPr>
        <p:spPr/>
        <p:txBody>
          <a:bodyPr/>
          <a:lstStyle>
            <a:lvl1pPr>
              <a:defRPr/>
            </a:lvl1pPr>
          </a:lstStyle>
          <a:p>
            <a:pPr>
              <a:defRPr/>
            </a:pPr>
            <a:fld id="{9CAE77C1-AEFC-4AF6-AF51-25A90F5EA20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5"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6" name="Slide Number Placeholder 5"/>
          <p:cNvSpPr>
            <a:spLocks noGrp="1"/>
          </p:cNvSpPr>
          <p:nvPr>
            <p:ph type="sldNum" sz="quarter" idx="12"/>
          </p:nvPr>
        </p:nvSpPr>
        <p:spPr/>
        <p:txBody>
          <a:bodyPr/>
          <a:lstStyle>
            <a:lvl1pPr>
              <a:defRPr/>
            </a:lvl1pPr>
          </a:lstStyle>
          <a:p>
            <a:pPr>
              <a:defRPr/>
            </a:pPr>
            <a:fld id="{DD7218FF-B9E6-40B7-8705-3987FA860EAC}" type="slidenum">
              <a:rPr lang="en-US"/>
              <a:pPr>
                <a:defRPr/>
              </a:pPr>
              <a:t>‹#›</a:t>
            </a:fld>
            <a:endParaRPr lang="en-US"/>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7"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8" name="Slide Number Placeholder 5"/>
          <p:cNvSpPr>
            <a:spLocks noGrp="1"/>
          </p:cNvSpPr>
          <p:nvPr>
            <p:ph type="sldNum" sz="quarter" idx="12"/>
          </p:nvPr>
        </p:nvSpPr>
        <p:spPr/>
        <p:txBody>
          <a:bodyPr/>
          <a:lstStyle>
            <a:lvl1pPr>
              <a:defRPr/>
            </a:lvl1pPr>
          </a:lstStyle>
          <a:p>
            <a:pPr>
              <a:defRPr/>
            </a:pPr>
            <a:fld id="{D2893DCE-3F22-489C-9538-C3E0C108C259}"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6"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7" name="Slide Number Placeholder 5"/>
          <p:cNvSpPr>
            <a:spLocks noGrp="1"/>
          </p:cNvSpPr>
          <p:nvPr>
            <p:ph type="sldNum" sz="quarter" idx="12"/>
          </p:nvPr>
        </p:nvSpPr>
        <p:spPr/>
        <p:txBody>
          <a:bodyPr/>
          <a:lstStyle>
            <a:lvl1pPr>
              <a:defRPr/>
            </a:lvl1pPr>
          </a:lstStyle>
          <a:p>
            <a:pPr>
              <a:defRPr/>
            </a:pPr>
            <a:fld id="{5DEDBE3F-1E5A-4BB2-92D3-C54EE131D5B4}" type="slidenum">
              <a:rPr lang="en-US"/>
              <a:pPr>
                <a:defRPr/>
              </a:pPr>
              <a:t>‹#›</a:t>
            </a:fld>
            <a:endParaRPr lang="en-US"/>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8"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9" name="Slide Number Placeholder 5"/>
          <p:cNvSpPr>
            <a:spLocks noGrp="1"/>
          </p:cNvSpPr>
          <p:nvPr>
            <p:ph type="sldNum" sz="quarter" idx="12"/>
          </p:nvPr>
        </p:nvSpPr>
        <p:spPr/>
        <p:txBody>
          <a:bodyPr/>
          <a:lstStyle>
            <a:lvl1pPr>
              <a:defRPr/>
            </a:lvl1pPr>
          </a:lstStyle>
          <a:p>
            <a:pPr>
              <a:defRPr/>
            </a:pPr>
            <a:fld id="{C99607D0-B61A-498F-90F6-EF9206148A11}" type="slidenum">
              <a:rPr lang="en-US"/>
              <a:pPr>
                <a:defRPr/>
              </a:pPr>
              <a:t>‹#›</a:t>
            </a:fld>
            <a:endParaRPr lang="en-US"/>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4"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5" name="Slide Number Placeholder 5"/>
          <p:cNvSpPr>
            <a:spLocks noGrp="1"/>
          </p:cNvSpPr>
          <p:nvPr>
            <p:ph type="sldNum" sz="quarter" idx="12"/>
          </p:nvPr>
        </p:nvSpPr>
        <p:spPr/>
        <p:txBody>
          <a:bodyPr/>
          <a:lstStyle>
            <a:lvl1pPr>
              <a:defRPr/>
            </a:lvl1pPr>
          </a:lstStyle>
          <a:p>
            <a:pPr>
              <a:defRPr/>
            </a:pPr>
            <a:fld id="{F0D13D99-1DDF-45CB-9B11-14FCB69B7DAA}" type="slidenum">
              <a:rPr lang="en-US"/>
              <a:pPr>
                <a:defRPr/>
              </a:pPr>
              <a:t>‹#›</a:t>
            </a:fld>
            <a:endParaRPr lang="en-US"/>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3" name="Footer Placeholder 2"/>
          <p:cNvSpPr>
            <a:spLocks noGrp="1"/>
          </p:cNvSpPr>
          <p:nvPr>
            <p:ph type="ftr" sz="quarter" idx="11"/>
          </p:nvPr>
        </p:nvSpPr>
        <p:spPr/>
        <p:txBody>
          <a:bodyPr/>
          <a:lstStyle>
            <a:lvl1pPr>
              <a:defRPr/>
            </a:lvl1pPr>
          </a:lstStyle>
          <a:p>
            <a:pPr>
              <a:defRPr/>
            </a:pPr>
            <a:r>
              <a:rPr lang="en-US" smtClean="0"/>
              <a:t>Lecture 11</a:t>
            </a:r>
            <a:endParaRPr lang="en-US"/>
          </a:p>
        </p:txBody>
      </p:sp>
      <p:sp>
        <p:nvSpPr>
          <p:cNvPr id="4" name="Slide Number Placeholder 3"/>
          <p:cNvSpPr>
            <a:spLocks noGrp="1"/>
          </p:cNvSpPr>
          <p:nvPr>
            <p:ph type="sldNum" sz="quarter" idx="12"/>
          </p:nvPr>
        </p:nvSpPr>
        <p:spPr/>
        <p:txBody>
          <a:bodyPr/>
          <a:lstStyle>
            <a:lvl1pPr>
              <a:defRPr/>
            </a:lvl1pPr>
          </a:lstStyle>
          <a:p>
            <a:pPr>
              <a:defRPr/>
            </a:pPr>
            <a:fld id="{015E543E-E3D6-40A4-90DB-1B8EF156BF22}" type="slidenum">
              <a:rPr lang="en-US"/>
              <a:pPr>
                <a:defRPr/>
              </a:pPr>
              <a:t>‹#›</a:t>
            </a:fld>
            <a:endParaRPr lang="en-US"/>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8" name="Footer Placeholder 5"/>
          <p:cNvSpPr>
            <a:spLocks noGrp="1"/>
          </p:cNvSpPr>
          <p:nvPr>
            <p:ph type="ftr" sz="quarter" idx="11"/>
          </p:nvPr>
        </p:nvSpPr>
        <p:spPr/>
        <p:txBody>
          <a:bodyPr/>
          <a:lstStyle>
            <a:lvl1pPr>
              <a:defRPr/>
            </a:lvl1pPr>
          </a:lstStyle>
          <a:p>
            <a:pPr>
              <a:defRPr/>
            </a:pPr>
            <a:r>
              <a:rPr lang="en-US" smtClean="0"/>
              <a:t>Lecture 11</a:t>
            </a:r>
            <a:endParaRPr lang="en-US"/>
          </a:p>
        </p:txBody>
      </p:sp>
      <p:sp>
        <p:nvSpPr>
          <p:cNvPr id="9" name="Slide Number Placeholder 6"/>
          <p:cNvSpPr>
            <a:spLocks noGrp="1"/>
          </p:cNvSpPr>
          <p:nvPr>
            <p:ph type="sldNum" sz="quarter" idx="12"/>
          </p:nvPr>
        </p:nvSpPr>
        <p:spPr/>
        <p:txBody>
          <a:bodyPr/>
          <a:lstStyle>
            <a:lvl1pPr>
              <a:defRPr/>
            </a:lvl1pPr>
          </a:lstStyle>
          <a:p>
            <a:pPr>
              <a:defRPr/>
            </a:pPr>
            <a:fld id="{95501696-3120-450F-BD22-C061A5873D2A}" type="slidenum">
              <a:rPr lang="en-US"/>
              <a:pPr>
                <a:defRPr/>
              </a:pPr>
              <a:t>‹#›</a:t>
            </a:fld>
            <a:endParaRPr lang="en-US"/>
          </a:p>
        </p:txBody>
      </p:sp>
    </p:spTree>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r>
              <a:rPr lang="en-US" smtClean="0"/>
              <a:t>©2007 McGraw-Hill Ryerson Ltd.</a:t>
            </a: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r>
              <a:rPr lang="en-US" smtClean="0"/>
              <a:t>Lecture 11</a:t>
            </a: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239C2D5D-EB80-4D2A-90B2-D071DF744E8F}"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5" name="Footer Placeholder 4"/>
          <p:cNvSpPr>
            <a:spLocks noGrp="1"/>
          </p:cNvSpPr>
          <p:nvPr>
            <p:ph type="ftr" sz="quarter" idx="11"/>
          </p:nvPr>
        </p:nvSpPr>
        <p:spPr/>
        <p:txBody>
          <a:bodyPr/>
          <a:lstStyle>
            <a:lvl1pPr>
              <a:defRPr/>
            </a:lvl1pPr>
          </a:lstStyle>
          <a:p>
            <a:pPr>
              <a:defRPr/>
            </a:pPr>
            <a:r>
              <a:rPr lang="en-US" smtClean="0"/>
              <a:t>Lecture 11</a:t>
            </a:r>
            <a:endParaRPr lang="en-US"/>
          </a:p>
        </p:txBody>
      </p:sp>
      <p:sp>
        <p:nvSpPr>
          <p:cNvPr id="6" name="Slide Number Placeholder 5"/>
          <p:cNvSpPr>
            <a:spLocks noGrp="1"/>
          </p:cNvSpPr>
          <p:nvPr>
            <p:ph type="sldNum" sz="quarter" idx="12"/>
          </p:nvPr>
        </p:nvSpPr>
        <p:spPr/>
        <p:txBody>
          <a:bodyPr/>
          <a:lstStyle>
            <a:lvl1pPr>
              <a:defRPr/>
            </a:lvl1pPr>
          </a:lstStyle>
          <a:p>
            <a:pPr>
              <a:defRPr/>
            </a:pPr>
            <a:fld id="{94948C11-C744-4DE8-A007-9DD7F8002AE0}" type="slidenum">
              <a:rPr lang="en-US"/>
              <a:pPr>
                <a:defRPr/>
              </a:pPr>
              <a:t>‹#›</a:t>
            </a:fld>
            <a:endParaRPr lang="en-US"/>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r>
              <a:rPr lang="en-US" smtClean="0"/>
              <a:t>©2007 McGraw-Hill Ryerson Ltd.</a:t>
            </a: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r>
              <a:rPr lang="en-US" smtClean="0"/>
              <a:t>Lecture 11</a:t>
            </a:r>
            <a:endParaRPr lang="en-US"/>
          </a:p>
        </p:txBody>
      </p:sp>
      <p:sp>
        <p:nvSpPr>
          <p:cNvPr id="8" name="Slide Number Placeholder 5"/>
          <p:cNvSpPr>
            <a:spLocks noGrp="1"/>
          </p:cNvSpPr>
          <p:nvPr>
            <p:ph type="sldNum" sz="quarter" idx="12"/>
          </p:nvPr>
        </p:nvSpPr>
        <p:spPr/>
        <p:txBody>
          <a:bodyPr/>
          <a:lstStyle>
            <a:lvl1pPr>
              <a:defRPr/>
            </a:lvl1pPr>
          </a:lstStyle>
          <a:p>
            <a:pPr>
              <a:defRPr/>
            </a:pPr>
            <a:fld id="{D6747F53-E039-49BE-AD14-B15377545483}" type="slidenum">
              <a:rPr lang="en-US"/>
              <a:pPr>
                <a:defRPr/>
              </a:pPr>
              <a:t>‹#›</a:t>
            </a:fld>
            <a:endParaRPr lang="en-US"/>
          </a:p>
        </p:txBody>
      </p:sp>
    </p:spTree>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53975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250825" y="6381750"/>
            <a:ext cx="2881313" cy="476250"/>
          </a:xfrm>
        </p:spPr>
        <p:txBody>
          <a:bodyPr/>
          <a:lstStyle>
            <a:lvl1pPr>
              <a:defRPr/>
            </a:lvl1pPr>
          </a:lstStyle>
          <a:p>
            <a:pPr>
              <a:defRPr/>
            </a:pPr>
            <a:r>
              <a:rPr lang="en-US" smtClean="0"/>
              <a:t>©2007 McGraw-Hill Ryerson Ltd.</a:t>
            </a:r>
            <a:endParaRPr lang="en-US"/>
          </a:p>
        </p:txBody>
      </p:sp>
      <p:sp>
        <p:nvSpPr>
          <p:cNvPr id="6" name="Footer Placeholder 5"/>
          <p:cNvSpPr>
            <a:spLocks noGrp="1"/>
          </p:cNvSpPr>
          <p:nvPr>
            <p:ph type="ftr" sz="quarter" idx="11"/>
          </p:nvPr>
        </p:nvSpPr>
        <p:spPr>
          <a:xfrm>
            <a:off x="3132138" y="6381750"/>
            <a:ext cx="3168650" cy="476250"/>
          </a:xfrm>
        </p:spPr>
        <p:txBody>
          <a:bodyPr/>
          <a:lstStyle>
            <a:lvl1pPr>
              <a:defRPr/>
            </a:lvl1pPr>
          </a:lstStyle>
          <a:p>
            <a:pPr>
              <a:defRPr/>
            </a:pPr>
            <a:r>
              <a:rPr lang="en-US" smtClean="0"/>
              <a:t>Lecture 11</a:t>
            </a:r>
            <a:endParaRPr lang="en-US"/>
          </a:p>
        </p:txBody>
      </p:sp>
      <p:sp>
        <p:nvSpPr>
          <p:cNvPr id="7" name="Slide Number Placeholder 6"/>
          <p:cNvSpPr>
            <a:spLocks noGrp="1"/>
          </p:cNvSpPr>
          <p:nvPr>
            <p:ph type="sldNum" sz="quarter" idx="12"/>
          </p:nvPr>
        </p:nvSpPr>
        <p:spPr>
          <a:xfrm>
            <a:off x="6372225" y="6381750"/>
            <a:ext cx="2771775" cy="476250"/>
          </a:xfrm>
        </p:spPr>
        <p:txBody>
          <a:bodyPr/>
          <a:lstStyle>
            <a:lvl1pPr>
              <a:defRPr/>
            </a:lvl1pPr>
          </a:lstStyle>
          <a:p>
            <a:pPr>
              <a:defRPr/>
            </a:pPr>
            <a:fld id="{734C35CE-DEEE-40ED-992B-4A261DC32B6A}" type="slidenum">
              <a:rPr lang="en-US"/>
              <a:pPr>
                <a:defRPr/>
              </a:pPr>
              <a:t>‹#›</a:t>
            </a:fld>
            <a:endParaRPr lang="en-US"/>
          </a:p>
        </p:txBody>
      </p:sp>
    </p:spTree>
  </p:cSld>
  <p:clrMapOvr>
    <a:masterClrMapping/>
  </p:clrMapOvr>
  <p:transition spd="med">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53975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700213"/>
            <a:ext cx="3956050" cy="2192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044950"/>
            <a:ext cx="3956050" cy="2192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Date Placeholder 5"/>
          <p:cNvSpPr>
            <a:spLocks noGrp="1"/>
          </p:cNvSpPr>
          <p:nvPr>
            <p:ph type="dt" sz="half" idx="10"/>
          </p:nvPr>
        </p:nvSpPr>
        <p:spPr>
          <a:xfrm>
            <a:off x="250825" y="6381750"/>
            <a:ext cx="2881313" cy="476250"/>
          </a:xfrm>
        </p:spPr>
        <p:txBody>
          <a:bodyPr/>
          <a:lstStyle>
            <a:lvl1pPr>
              <a:defRPr/>
            </a:lvl1pPr>
          </a:lstStyle>
          <a:p>
            <a:pPr>
              <a:defRPr/>
            </a:pPr>
            <a:r>
              <a:rPr lang="en-US" smtClean="0"/>
              <a:t>©2007 McGraw-Hill Ryerson Ltd.</a:t>
            </a:r>
            <a:endParaRPr lang="en-US"/>
          </a:p>
        </p:txBody>
      </p:sp>
      <p:sp>
        <p:nvSpPr>
          <p:cNvPr id="7" name="Footer Placeholder 6"/>
          <p:cNvSpPr>
            <a:spLocks noGrp="1"/>
          </p:cNvSpPr>
          <p:nvPr>
            <p:ph type="ftr" sz="quarter" idx="11"/>
          </p:nvPr>
        </p:nvSpPr>
        <p:spPr>
          <a:xfrm>
            <a:off x="3132138" y="6381750"/>
            <a:ext cx="3168650" cy="476250"/>
          </a:xfrm>
        </p:spPr>
        <p:txBody>
          <a:bodyPr/>
          <a:lstStyle>
            <a:lvl1pPr>
              <a:defRPr/>
            </a:lvl1pPr>
          </a:lstStyle>
          <a:p>
            <a:pPr>
              <a:defRPr/>
            </a:pPr>
            <a:r>
              <a:rPr lang="en-US" smtClean="0"/>
              <a:t>Lecture 11</a:t>
            </a:r>
            <a:endParaRPr lang="en-US"/>
          </a:p>
        </p:txBody>
      </p:sp>
      <p:sp>
        <p:nvSpPr>
          <p:cNvPr id="8" name="Slide Number Placeholder 7"/>
          <p:cNvSpPr>
            <a:spLocks noGrp="1"/>
          </p:cNvSpPr>
          <p:nvPr>
            <p:ph type="sldNum" sz="quarter" idx="12"/>
          </p:nvPr>
        </p:nvSpPr>
        <p:spPr>
          <a:xfrm>
            <a:off x="6372225" y="6381750"/>
            <a:ext cx="2771775" cy="476250"/>
          </a:xfrm>
        </p:spPr>
        <p:txBody>
          <a:bodyPr/>
          <a:lstStyle>
            <a:lvl1pPr>
              <a:defRPr/>
            </a:lvl1pPr>
          </a:lstStyle>
          <a:p>
            <a:pPr>
              <a:defRPr/>
            </a:pPr>
            <a:fld id="{2C5969B1-85BB-4F99-AB5B-4C59DD0E26F9}" type="slidenum">
              <a:rPr lang="en-US"/>
              <a:pPr>
                <a:defRPr/>
              </a:pPr>
              <a:t>‹#›</a:t>
            </a:fld>
            <a:endParaRPr lang="en-US"/>
          </a:p>
        </p:txBody>
      </p:sp>
    </p:spTree>
  </p:cSld>
  <p:clrMapOvr>
    <a:masterClrMapping/>
  </p:clrMapOvr>
  <p:transition spd="med">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539750" y="1700213"/>
            <a:ext cx="8064500" cy="4537075"/>
          </a:xfrm>
        </p:spPr>
        <p:txBody>
          <a:bodyPr rtlCol="0">
            <a:normAutofit/>
          </a:bodyPr>
          <a:lstStyle/>
          <a:p>
            <a:pPr lvl="0"/>
            <a:endParaRPr lang="en-CA" noProof="0"/>
          </a:p>
        </p:txBody>
      </p:sp>
      <p:sp>
        <p:nvSpPr>
          <p:cNvPr id="4" name="Date Placeholder 3"/>
          <p:cNvSpPr>
            <a:spLocks noGrp="1"/>
          </p:cNvSpPr>
          <p:nvPr>
            <p:ph type="dt" sz="half" idx="10"/>
          </p:nvPr>
        </p:nvSpPr>
        <p:spPr>
          <a:xfrm>
            <a:off x="250825" y="6381750"/>
            <a:ext cx="2881313" cy="476250"/>
          </a:xfrm>
        </p:spPr>
        <p:txBody>
          <a:bodyPr/>
          <a:lstStyle>
            <a:lvl1pPr>
              <a:defRPr/>
            </a:lvl1pPr>
          </a:lstStyle>
          <a:p>
            <a:pPr>
              <a:defRPr/>
            </a:pPr>
            <a:r>
              <a:rPr lang="en-US" smtClean="0"/>
              <a:t>©2007 McGraw-Hill Ryerson Ltd.</a:t>
            </a:r>
            <a:endParaRPr lang="en-US"/>
          </a:p>
        </p:txBody>
      </p:sp>
      <p:sp>
        <p:nvSpPr>
          <p:cNvPr id="5" name="Footer Placeholder 4"/>
          <p:cNvSpPr>
            <a:spLocks noGrp="1"/>
          </p:cNvSpPr>
          <p:nvPr>
            <p:ph type="ftr" sz="quarter" idx="11"/>
          </p:nvPr>
        </p:nvSpPr>
        <p:spPr>
          <a:xfrm>
            <a:off x="3132138" y="6381750"/>
            <a:ext cx="3168650" cy="476250"/>
          </a:xfrm>
        </p:spPr>
        <p:txBody>
          <a:bodyPr/>
          <a:lstStyle>
            <a:lvl1pPr>
              <a:defRPr/>
            </a:lvl1pPr>
          </a:lstStyle>
          <a:p>
            <a:pPr>
              <a:defRPr/>
            </a:pPr>
            <a:r>
              <a:rPr lang="en-US" smtClean="0"/>
              <a:t>Lecture 11</a:t>
            </a:r>
            <a:endParaRPr lang="en-US"/>
          </a:p>
        </p:txBody>
      </p:sp>
      <p:sp>
        <p:nvSpPr>
          <p:cNvPr id="6" name="Slide Number Placeholder 5"/>
          <p:cNvSpPr>
            <a:spLocks noGrp="1"/>
          </p:cNvSpPr>
          <p:nvPr>
            <p:ph type="sldNum" sz="quarter" idx="12"/>
          </p:nvPr>
        </p:nvSpPr>
        <p:spPr>
          <a:xfrm>
            <a:off x="6372225" y="6381750"/>
            <a:ext cx="2771775" cy="476250"/>
          </a:xfrm>
        </p:spPr>
        <p:txBody>
          <a:bodyPr/>
          <a:lstStyle>
            <a:lvl1pPr>
              <a:defRPr/>
            </a:lvl1pPr>
          </a:lstStyle>
          <a:p>
            <a:pPr>
              <a:defRPr/>
            </a:pPr>
            <a:fld id="{6FDCDE10-858F-4FBF-9053-8123F5B38CA3}" type="slidenum">
              <a:rPr lang="en-US"/>
              <a:pPr>
                <a:defRPr/>
              </a:pPr>
              <a:t>‹#›</a:t>
            </a:fld>
            <a:endParaRPr lang="en-US"/>
          </a:p>
        </p:txBody>
      </p:sp>
    </p:spTree>
  </p:cSld>
  <p:clrMapOvr>
    <a:masterClrMapping/>
  </p:clrMapOvr>
  <p:transition spd="med">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53975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700213"/>
            <a:ext cx="3956050" cy="2192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044950"/>
            <a:ext cx="3956050" cy="2192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Date Placeholder 5"/>
          <p:cNvSpPr>
            <a:spLocks noGrp="1"/>
          </p:cNvSpPr>
          <p:nvPr>
            <p:ph type="dt" sz="half" idx="10"/>
          </p:nvPr>
        </p:nvSpPr>
        <p:spPr>
          <a:xfrm>
            <a:off x="250825" y="6381750"/>
            <a:ext cx="2881313" cy="476250"/>
          </a:xfrm>
        </p:spPr>
        <p:txBody>
          <a:bodyPr/>
          <a:lstStyle>
            <a:lvl1pPr>
              <a:defRPr/>
            </a:lvl1pPr>
          </a:lstStyle>
          <a:p>
            <a:pPr>
              <a:defRPr/>
            </a:pPr>
            <a:r>
              <a:rPr lang="en-US" smtClean="0"/>
              <a:t>©2007 McGraw-Hill Ryerson Ltd.</a:t>
            </a:r>
            <a:endParaRPr lang="en-US"/>
          </a:p>
        </p:txBody>
      </p:sp>
      <p:sp>
        <p:nvSpPr>
          <p:cNvPr id="7" name="Footer Placeholder 6"/>
          <p:cNvSpPr>
            <a:spLocks noGrp="1"/>
          </p:cNvSpPr>
          <p:nvPr>
            <p:ph type="ftr" sz="quarter" idx="11"/>
          </p:nvPr>
        </p:nvSpPr>
        <p:spPr>
          <a:xfrm>
            <a:off x="3132138" y="6381750"/>
            <a:ext cx="3168650" cy="476250"/>
          </a:xfrm>
        </p:spPr>
        <p:txBody>
          <a:bodyPr/>
          <a:lstStyle>
            <a:lvl1pPr>
              <a:defRPr/>
            </a:lvl1pPr>
          </a:lstStyle>
          <a:p>
            <a:pPr>
              <a:defRPr/>
            </a:pPr>
            <a:r>
              <a:rPr lang="en-US" smtClean="0"/>
              <a:t>Lecture 11</a:t>
            </a:r>
            <a:endParaRPr lang="en-US"/>
          </a:p>
        </p:txBody>
      </p:sp>
      <p:sp>
        <p:nvSpPr>
          <p:cNvPr id="8" name="Slide Number Placeholder 7"/>
          <p:cNvSpPr>
            <a:spLocks noGrp="1"/>
          </p:cNvSpPr>
          <p:nvPr>
            <p:ph type="sldNum" sz="quarter" idx="12"/>
          </p:nvPr>
        </p:nvSpPr>
        <p:spPr>
          <a:xfrm>
            <a:off x="6372225" y="6381750"/>
            <a:ext cx="2771775" cy="476250"/>
          </a:xfrm>
        </p:spPr>
        <p:txBody>
          <a:bodyPr/>
          <a:lstStyle>
            <a:lvl1pPr>
              <a:defRPr/>
            </a:lvl1pPr>
          </a:lstStyle>
          <a:p>
            <a:pPr>
              <a:defRPr/>
            </a:pPr>
            <a:fld id="{5523CAF5-C55A-46FE-98A1-36EC35246AAE}" type="slidenum">
              <a:rPr lang="en-US"/>
              <a:pPr>
                <a:defRPr/>
              </a:pPr>
              <a:t>‹#›</a:t>
            </a:fld>
            <a:endParaRPr lang="en-US"/>
          </a:p>
        </p:txBody>
      </p:sp>
    </p:spTree>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en-US" smtClean="0"/>
              <a:t>Click to edit Master title style</a:t>
            </a:r>
            <a:endParaRPr lang="en-US"/>
          </a:p>
        </p:txBody>
      </p:sp>
      <p:sp>
        <p:nvSpPr>
          <p:cNvPr id="7173" name="Text Placeholder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latin typeface="Tahoma" charset="0"/>
              </a:defRPr>
            </a:lvl1pPr>
            <a:extLst/>
          </a:lstStyle>
          <a:p>
            <a:pPr>
              <a:defRPr/>
            </a:pPr>
            <a:r>
              <a:rPr lang="en-US" smtClean="0"/>
              <a:t>©2007 McGraw-Hill Ryerson Ltd.</a:t>
            </a: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latin typeface="Tahoma" charset="0"/>
              </a:defRPr>
            </a:lvl1pPr>
            <a:extLst/>
          </a:lstStyle>
          <a:p>
            <a:pPr>
              <a:defRPr/>
            </a:pPr>
            <a:r>
              <a:rPr lang="en-US" smtClean="0"/>
              <a:t>Lecture 11</a:t>
            </a: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latin typeface="Tahoma" charset="0"/>
              </a:defRPr>
            </a:lvl1pPr>
            <a:extLst/>
          </a:lstStyle>
          <a:p>
            <a:pPr>
              <a:defRPr/>
            </a:pPr>
            <a:fld id="{FDFD3873-A327-4C03-ACF7-54736D35267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16" r:id="rId2"/>
    <p:sldLayoutId id="2147483722" r:id="rId3"/>
    <p:sldLayoutId id="2147483717" r:id="rId4"/>
    <p:sldLayoutId id="2147483718" r:id="rId5"/>
    <p:sldLayoutId id="2147483719" r:id="rId6"/>
    <p:sldLayoutId id="2147483723" r:id="rId7"/>
    <p:sldLayoutId id="2147483724" r:id="rId8"/>
    <p:sldLayoutId id="2147483725" r:id="rId9"/>
    <p:sldLayoutId id="2147483720" r:id="rId10"/>
    <p:sldLayoutId id="2147483726" r:id="rId11"/>
    <p:sldLayoutId id="2147483727" r:id="rId12"/>
    <p:sldLayoutId id="2147483728" r:id="rId13"/>
    <p:sldLayoutId id="2147483729" r:id="rId14"/>
    <p:sldLayoutId id="2147483730" r:id="rId15"/>
  </p:sldLayoutIdLst>
  <p:transition spd="med">
    <p:fade thruBlk="1"/>
  </p:transition>
  <p:timing>
    <p:tnLst>
      <p:par>
        <p:cTn id="1" dur="indefinite" restart="never" nodeType="tmRoot"/>
      </p:par>
    </p:tnLst>
  </p:timing>
  <p:hf hdr="0" dt="0"/>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Grp="1" noChangeArrowheads="1"/>
          </p:cNvSpPr>
          <p:nvPr>
            <p:ph type="ctrTitle"/>
          </p:nvPr>
        </p:nvSpPr>
        <p:spPr>
          <a:xfrm>
            <a:off x="1219200" y="866775"/>
            <a:ext cx="7239000" cy="1190625"/>
          </a:xfrm>
        </p:spPr>
        <p:txBody>
          <a:bodyPr/>
          <a:lstStyle/>
          <a:p>
            <a:pPr eaLnBrk="1" fontAlgn="auto" hangingPunct="1">
              <a:spcAft>
                <a:spcPts val="0"/>
              </a:spcAft>
              <a:defRPr/>
            </a:pPr>
            <a:r>
              <a:rPr lang="en-US" sz="3600" dirty="0">
                <a:solidFill>
                  <a:schemeClr val="tx1"/>
                </a:solidFill>
              </a:rPr>
              <a:t>Lecture </a:t>
            </a:r>
            <a:r>
              <a:rPr lang="en-US" sz="3600" dirty="0" smtClean="0">
                <a:solidFill>
                  <a:schemeClr val="tx1"/>
                </a:solidFill>
              </a:rPr>
              <a:t>11</a:t>
            </a:r>
            <a:endParaRPr lang="en-US" sz="3600" dirty="0">
              <a:solidFill>
                <a:schemeClr val="tx1"/>
              </a:solidFill>
            </a:endParaRPr>
          </a:p>
        </p:txBody>
      </p:sp>
      <p:sp>
        <p:nvSpPr>
          <p:cNvPr id="18435" name="Rectangle 3"/>
          <p:cNvSpPr>
            <a:spLocks noGrp="1" noChangeArrowheads="1"/>
          </p:cNvSpPr>
          <p:nvPr>
            <p:ph type="subTitle" idx="1"/>
          </p:nvPr>
        </p:nvSpPr>
        <p:spPr>
          <a:xfrm>
            <a:off x="1219200" y="1524000"/>
            <a:ext cx="4865688" cy="2374900"/>
          </a:xfrm>
        </p:spPr>
        <p:txBody>
          <a:bodyPr/>
          <a:lstStyle/>
          <a:p>
            <a:pPr eaLnBrk="1" hangingPunct="1">
              <a:buFontTx/>
              <a:buChar char="•"/>
            </a:pPr>
            <a:r>
              <a:rPr lang="en-US" dirty="0" smtClean="0">
                <a:solidFill>
                  <a:schemeClr val="accent1"/>
                </a:solidFill>
                <a:latin typeface="Arial" charset="0"/>
              </a:rPr>
              <a:t>Bank of Canada</a:t>
            </a:r>
          </a:p>
          <a:p>
            <a:pPr eaLnBrk="1" hangingPunct="1">
              <a:buFontTx/>
              <a:buChar char="•"/>
            </a:pPr>
            <a:r>
              <a:rPr lang="en-US" dirty="0" smtClean="0">
                <a:solidFill>
                  <a:schemeClr val="accent1"/>
                </a:solidFill>
                <a:latin typeface="Arial" charset="0"/>
              </a:rPr>
              <a:t>Bond price</a:t>
            </a:r>
          </a:p>
          <a:p>
            <a:pPr eaLnBrk="1" hangingPunct="1">
              <a:buFontTx/>
              <a:buChar char="•"/>
            </a:pPr>
            <a:r>
              <a:rPr lang="en-US" dirty="0" smtClean="0">
                <a:solidFill>
                  <a:schemeClr val="accent1"/>
                </a:solidFill>
                <a:latin typeface="Arial" charset="0"/>
              </a:rPr>
              <a:t>Money demand and supply</a:t>
            </a:r>
          </a:p>
          <a:p>
            <a:pPr eaLnBrk="1" hangingPunct="1">
              <a:buFontTx/>
              <a:buChar char="•"/>
            </a:pPr>
            <a:r>
              <a:rPr lang="en-US" dirty="0" smtClean="0">
                <a:solidFill>
                  <a:schemeClr val="accent1"/>
                </a:solidFill>
                <a:latin typeface="Arial" charset="0"/>
              </a:rPr>
              <a:t>Monetary Policy</a:t>
            </a:r>
          </a:p>
          <a:p>
            <a:pPr eaLnBrk="1" hangingPunct="1">
              <a:buFontTx/>
              <a:buChar char="•"/>
            </a:pPr>
            <a:r>
              <a:rPr lang="en-US" dirty="0" smtClean="0">
                <a:solidFill>
                  <a:schemeClr val="accent1"/>
                </a:solidFill>
                <a:latin typeface="Arial" charset="0"/>
              </a:rPr>
              <a:t>The Monetary Transmission Mechanism</a:t>
            </a:r>
          </a:p>
        </p:txBody>
      </p:sp>
    </p:spTree>
  </p:cSld>
  <p:clrMapOvr>
    <a:masterClrMapping/>
  </p:clrMapOvr>
  <p:transition spd="med">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pPr eaLnBrk="1" fontAlgn="auto" hangingPunct="1">
              <a:spcAft>
                <a:spcPts val="0"/>
              </a:spcAft>
              <a:defRPr/>
            </a:pPr>
            <a:r>
              <a:rPr lang="en-US">
                <a:solidFill>
                  <a:schemeClr val="accent1">
                    <a:satMod val="150000"/>
                  </a:schemeClr>
                </a:solidFill>
              </a:rPr>
              <a:t>Functions of the Bank of Canada</a:t>
            </a:r>
            <a:endParaRPr lang="en-CA">
              <a:solidFill>
                <a:schemeClr val="accent1">
                  <a:satMod val="150000"/>
                </a:schemeClr>
              </a:solidFill>
            </a:endParaRPr>
          </a:p>
        </p:txBody>
      </p:sp>
      <p:sp>
        <p:nvSpPr>
          <p:cNvPr id="123907" name="Rectangle 3"/>
          <p:cNvSpPr>
            <a:spLocks noGrp="1" noChangeArrowheads="1"/>
          </p:cNvSpPr>
          <p:nvPr>
            <p:ph idx="1"/>
          </p:nvPr>
        </p:nvSpPr>
        <p:spPr/>
        <p:txBody>
          <a:bodyPr/>
          <a:lstStyle/>
          <a:p>
            <a:pPr marL="609600" indent="-609600" eaLnBrk="1" hangingPunct="1">
              <a:buClr>
                <a:schemeClr val="accent2"/>
              </a:buClr>
              <a:buFont typeface="Monotype Sorts" pitchFamily="2" charset="2"/>
              <a:buChar char="n"/>
            </a:pPr>
            <a:r>
              <a:rPr lang="en-US" smtClean="0"/>
              <a:t>Acting as the “Bankers’ Bank”</a:t>
            </a:r>
          </a:p>
          <a:p>
            <a:pPr marL="609600" indent="-609600" eaLnBrk="1" hangingPunct="1">
              <a:buClr>
                <a:schemeClr val="accent2"/>
              </a:buClr>
              <a:buFont typeface="Monotype Sorts" pitchFamily="2" charset="2"/>
              <a:buChar char="n"/>
            </a:pPr>
            <a:r>
              <a:rPr lang="en-US" smtClean="0"/>
              <a:t>Issuing Currency</a:t>
            </a:r>
          </a:p>
          <a:p>
            <a:pPr marL="609600" indent="-609600" eaLnBrk="1" hangingPunct="1">
              <a:buClr>
                <a:schemeClr val="accent2"/>
              </a:buClr>
              <a:buFont typeface="Monotype Sorts" pitchFamily="2" charset="2"/>
              <a:buChar char="n"/>
            </a:pPr>
            <a:r>
              <a:rPr lang="en-US" smtClean="0"/>
              <a:t>Acting As Fiscal Agent</a:t>
            </a:r>
          </a:p>
          <a:p>
            <a:pPr marL="609600" indent="-609600" eaLnBrk="1" hangingPunct="1">
              <a:buClr>
                <a:schemeClr val="accent2"/>
              </a:buClr>
              <a:buFont typeface="Monotype Sorts" pitchFamily="2" charset="2"/>
              <a:buChar char="n"/>
            </a:pPr>
            <a:r>
              <a:rPr lang="en-US" smtClean="0"/>
              <a:t>Supervising the Chartered Banks</a:t>
            </a:r>
          </a:p>
          <a:p>
            <a:pPr marL="609600" indent="-609600" eaLnBrk="1" hangingPunct="1">
              <a:buClr>
                <a:schemeClr val="accent2"/>
              </a:buClr>
              <a:buFont typeface="Monotype Sorts" pitchFamily="2" charset="2"/>
              <a:buChar char="n"/>
            </a:pPr>
            <a:r>
              <a:rPr lang="en-US" smtClean="0"/>
              <a:t>Regulating the Supply of Money</a:t>
            </a:r>
            <a:endParaRPr lang="en-CA" smtClean="0"/>
          </a:p>
        </p:txBody>
      </p:sp>
      <p:sp>
        <p:nvSpPr>
          <p:cNvPr id="7" name="Slide Number Placeholder 6"/>
          <p:cNvSpPr>
            <a:spLocks noGrp="1"/>
          </p:cNvSpPr>
          <p:nvPr>
            <p:ph type="sldNum" sz="quarter" idx="12"/>
          </p:nvPr>
        </p:nvSpPr>
        <p:spPr/>
        <p:txBody>
          <a:bodyPr/>
          <a:lstStyle/>
          <a:p>
            <a:pPr>
              <a:defRPr/>
            </a:pPr>
            <a:fld id="{70C6F857-07F1-432F-A84A-A9E7AF45B49A}" type="slidenum">
              <a:rPr lang="en-US"/>
              <a:pPr>
                <a:defRPr/>
              </a:pPr>
              <a:t>2</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39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39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39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239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239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eaLnBrk="1" fontAlgn="auto" hangingPunct="1">
              <a:spcAft>
                <a:spcPts val="0"/>
              </a:spcAft>
              <a:defRPr/>
            </a:pPr>
            <a:r>
              <a:rPr lang="en-US">
                <a:solidFill>
                  <a:schemeClr val="accent1">
                    <a:satMod val="150000"/>
                  </a:schemeClr>
                </a:solidFill>
              </a:rPr>
              <a:t>Bank of Canada Independence</a:t>
            </a:r>
            <a:endParaRPr lang="en-CA">
              <a:solidFill>
                <a:schemeClr val="accent1">
                  <a:satMod val="150000"/>
                </a:schemeClr>
              </a:solidFill>
            </a:endParaRPr>
          </a:p>
        </p:txBody>
      </p:sp>
      <p:sp>
        <p:nvSpPr>
          <p:cNvPr id="125955" name="Rectangle 3"/>
          <p:cNvSpPr>
            <a:spLocks noGrp="1" noChangeArrowheads="1"/>
          </p:cNvSpPr>
          <p:nvPr>
            <p:ph idx="1"/>
          </p:nvPr>
        </p:nvSpPr>
        <p:spPr/>
        <p:txBody>
          <a:bodyPr/>
          <a:lstStyle/>
          <a:p>
            <a:pPr eaLnBrk="1" hangingPunct="1"/>
            <a:r>
              <a:rPr lang="en-US" smtClean="0"/>
              <a:t>Controversial</a:t>
            </a:r>
          </a:p>
          <a:p>
            <a:pPr eaLnBrk="1" hangingPunct="1"/>
            <a:r>
              <a:rPr lang="en-US" smtClean="0"/>
              <a:t>Voters hold Parliament responsible</a:t>
            </a:r>
          </a:p>
          <a:p>
            <a:pPr eaLnBrk="1" hangingPunct="1"/>
            <a:r>
              <a:rPr lang="en-US" smtClean="0"/>
              <a:t>Bank must be protected from political pressures</a:t>
            </a:r>
            <a:endParaRPr lang="en-CA" smtClean="0"/>
          </a:p>
        </p:txBody>
      </p:sp>
      <p:sp>
        <p:nvSpPr>
          <p:cNvPr id="7" name="Slide Number Placeholder 6"/>
          <p:cNvSpPr>
            <a:spLocks noGrp="1"/>
          </p:cNvSpPr>
          <p:nvPr>
            <p:ph type="sldNum" sz="quarter" idx="12"/>
          </p:nvPr>
        </p:nvSpPr>
        <p:spPr/>
        <p:txBody>
          <a:bodyPr/>
          <a:lstStyle/>
          <a:p>
            <a:pPr>
              <a:defRPr/>
            </a:pPr>
            <a:fld id="{287476CE-D0FA-49B7-BE3A-2FF6A7E06C91}" type="slidenum">
              <a:rPr lang="en-US"/>
              <a:pPr>
                <a:defRPr/>
              </a:pPr>
              <a:t>3</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59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59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59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200" dirty="0" smtClean="0"/>
              <a:t>Table 13-1  </a:t>
            </a:r>
            <a:br>
              <a:rPr lang="en-CA" sz="3200" dirty="0" smtClean="0"/>
            </a:br>
            <a:r>
              <a:rPr lang="en-CA" sz="2800" dirty="0" smtClean="0"/>
              <a:t>Bank of Canada Statement of Assets and Liabilities, December 31, 2011 (in millions) </a:t>
            </a:r>
            <a:endParaRPr lang="en-CA" sz="2800" dirty="0"/>
          </a:p>
        </p:txBody>
      </p:sp>
      <p:graphicFrame>
        <p:nvGraphicFramePr>
          <p:cNvPr id="5" name="Table 4"/>
          <p:cNvGraphicFramePr>
            <a:graphicFrameLocks noGrp="1"/>
          </p:cNvGraphicFramePr>
          <p:nvPr/>
        </p:nvGraphicFramePr>
        <p:xfrm>
          <a:off x="533400" y="1656081"/>
          <a:ext cx="8077200" cy="4592320"/>
        </p:xfrm>
        <a:graphic>
          <a:graphicData uri="http://schemas.openxmlformats.org/drawingml/2006/table">
            <a:tbl>
              <a:tblPr firstRow="1">
                <a:tableStyleId>{21E4AEA4-8DFA-4A89-87EB-49C32662AFE0}</a:tableStyleId>
              </a:tblPr>
              <a:tblGrid>
                <a:gridCol w="2019300"/>
                <a:gridCol w="2019300"/>
                <a:gridCol w="2019300"/>
                <a:gridCol w="2019300"/>
              </a:tblGrid>
              <a:tr h="259451">
                <a:tc gridSpan="2">
                  <a:txBody>
                    <a:bodyPr/>
                    <a:lstStyle/>
                    <a:p>
                      <a:pPr algn="l">
                        <a:lnSpc>
                          <a:spcPct val="100000"/>
                        </a:lnSpc>
                        <a:spcBef>
                          <a:spcPts val="200"/>
                        </a:spcBef>
                        <a:spcAft>
                          <a:spcPts val="200"/>
                        </a:spcAft>
                        <a:tabLst>
                          <a:tab pos="2082800" algn="r"/>
                          <a:tab pos="2438400" algn="l"/>
                          <a:tab pos="4737100" algn="r"/>
                          <a:tab pos="6477000" algn="r"/>
                          <a:tab pos="457200" algn="l"/>
                        </a:tabLst>
                      </a:pPr>
                      <a:r>
                        <a:rPr lang="en-US" sz="1800" spc="0" dirty="0"/>
                        <a:t>Assets</a:t>
                      </a:r>
                      <a:endParaRPr lang="en-CA" sz="1800" b="1" spc="10" dirty="0">
                        <a:solidFill>
                          <a:srgbClr val="000000"/>
                        </a:solidFill>
                        <a:latin typeface="+mn-lt"/>
                        <a:ea typeface="Times New Roman"/>
                        <a:cs typeface="Futura-Bold"/>
                      </a:endParaRPr>
                    </a:p>
                  </a:txBody>
                  <a:tcPr marL="68580" marR="68580" marT="0" marB="0" anchor="ctr"/>
                </a:tc>
                <a:tc hMerge="1">
                  <a:txBody>
                    <a:bodyPr/>
                    <a:lstStyle/>
                    <a:p>
                      <a:endParaRPr lang="en-CA"/>
                    </a:p>
                  </a:txBody>
                  <a:tcPr/>
                </a:tc>
                <a:tc gridSpan="2">
                  <a:txBody>
                    <a:bodyPr/>
                    <a:lstStyle/>
                    <a:p>
                      <a:pPr algn="l">
                        <a:lnSpc>
                          <a:spcPct val="100000"/>
                        </a:lnSpc>
                        <a:spcBef>
                          <a:spcPts val="200"/>
                        </a:spcBef>
                        <a:spcAft>
                          <a:spcPts val="200"/>
                        </a:spcAft>
                        <a:tabLst>
                          <a:tab pos="2082800" algn="r"/>
                          <a:tab pos="2438400" algn="l"/>
                          <a:tab pos="4737100" algn="r"/>
                          <a:tab pos="6477000" algn="r"/>
                          <a:tab pos="457200" algn="l"/>
                        </a:tabLst>
                      </a:pPr>
                      <a:r>
                        <a:rPr lang="en-US" sz="1800" spc="0"/>
                        <a:t>Liabilities</a:t>
                      </a:r>
                      <a:endParaRPr lang="en-CA" sz="1800" b="1" spc="10">
                        <a:solidFill>
                          <a:srgbClr val="000000"/>
                        </a:solidFill>
                        <a:latin typeface="+mn-lt"/>
                        <a:ea typeface="Times New Roman"/>
                        <a:cs typeface="Futura-Bold"/>
                      </a:endParaRPr>
                    </a:p>
                  </a:txBody>
                  <a:tcPr marL="68580" marR="68580" marT="0" marB="0" anchor="ctr"/>
                </a:tc>
                <a:tc hMerge="1">
                  <a:txBody>
                    <a:bodyPr/>
                    <a:lstStyle/>
                    <a:p>
                      <a:endParaRPr lang="en-CA"/>
                    </a:p>
                  </a:txBody>
                  <a:tcPr/>
                </a:tc>
              </a:tr>
              <a:tr h="566948">
                <a:tc>
                  <a:txBody>
                    <a:bodyPr/>
                    <a:lstStyle/>
                    <a:p>
                      <a:pPr algn="l">
                        <a:lnSpc>
                          <a:spcPct val="100000"/>
                        </a:lnSpc>
                        <a:spcBef>
                          <a:spcPts val="200"/>
                        </a:spcBef>
                        <a:spcAft>
                          <a:spcPts val="200"/>
                        </a:spcAft>
                      </a:pPr>
                      <a:r>
                        <a:rPr lang="en-US" sz="1800" spc="0"/>
                        <a:t>Advances to chartered banks</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$ 0</a:t>
                      </a:r>
                      <a:endParaRPr lang="en-CA" sz="1800" u="none" spc="10" dirty="0"/>
                    </a:p>
                    <a:p>
                      <a:pPr marR="36195" algn="r">
                        <a:lnSpc>
                          <a:spcPct val="100000"/>
                        </a:lnSpc>
                        <a:spcBef>
                          <a:spcPts val="200"/>
                        </a:spcBef>
                        <a:spcAft>
                          <a:spcPts val="200"/>
                        </a:spcAft>
                      </a:pPr>
                      <a:r>
                        <a:rPr lang="en-US" sz="1800" u="none" spc="0" dirty="0"/>
                        <a:t> </a:t>
                      </a:r>
                      <a:endParaRPr lang="en-CA" sz="1800" u="none" spc="10" dirty="0">
                        <a:solidFill>
                          <a:srgbClr val="000000"/>
                        </a:solidFill>
                        <a:latin typeface="+mn-lt"/>
                        <a:ea typeface="Times New Roman"/>
                        <a:cs typeface="Futura-Book"/>
                      </a:endParaRPr>
                    </a:p>
                  </a:txBody>
                  <a:tcPr marL="68580" marR="68580" marT="0" marB="0" anchor="ctr"/>
                </a:tc>
                <a:tc>
                  <a:txBody>
                    <a:bodyPr/>
                    <a:lstStyle/>
                    <a:p>
                      <a:pPr algn="l">
                        <a:lnSpc>
                          <a:spcPct val="100000"/>
                        </a:lnSpc>
                        <a:spcBef>
                          <a:spcPts val="200"/>
                        </a:spcBef>
                        <a:spcAft>
                          <a:spcPts val="200"/>
                        </a:spcAft>
                      </a:pPr>
                      <a:r>
                        <a:rPr lang="en-US" sz="1800" spc="0"/>
                        <a:t>Notes in circulation</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$59,729</a:t>
                      </a:r>
                      <a:endParaRPr lang="en-CA" sz="1800" u="none" spc="10" dirty="0">
                        <a:solidFill>
                          <a:srgbClr val="000000"/>
                        </a:solidFill>
                        <a:latin typeface="+mn-lt"/>
                        <a:ea typeface="Times New Roman"/>
                        <a:cs typeface="Futura-Book"/>
                      </a:endParaRPr>
                    </a:p>
                  </a:txBody>
                  <a:tcPr marL="68580" marR="68580" marT="0" marB="0" anchor="ctr"/>
                </a:tc>
              </a:tr>
              <a:tr h="566948">
                <a:tc>
                  <a:txBody>
                    <a:bodyPr/>
                    <a:lstStyle/>
                    <a:p>
                      <a:pPr algn="l">
                        <a:lnSpc>
                          <a:spcPct val="100000"/>
                        </a:lnSpc>
                        <a:spcBef>
                          <a:spcPts val="200"/>
                        </a:spcBef>
                        <a:spcAft>
                          <a:spcPts val="200"/>
                        </a:spcAft>
                      </a:pPr>
                      <a:r>
                        <a:rPr lang="en-US" sz="1800" spc="0"/>
                        <a:t>Treasury bills of Canada</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19,171</a:t>
                      </a:r>
                      <a:endParaRPr lang="en-CA" sz="1800" u="none" spc="10" dirty="0"/>
                    </a:p>
                    <a:p>
                      <a:pPr marR="36195" algn="r">
                        <a:lnSpc>
                          <a:spcPct val="100000"/>
                        </a:lnSpc>
                        <a:spcBef>
                          <a:spcPts val="200"/>
                        </a:spcBef>
                        <a:spcAft>
                          <a:spcPts val="200"/>
                        </a:spcAft>
                      </a:pPr>
                      <a:r>
                        <a:rPr lang="en-US" sz="1800" u="none" spc="0" dirty="0"/>
                        <a:t> </a:t>
                      </a:r>
                      <a:endParaRPr lang="en-CA" sz="1800" u="none" spc="10" dirty="0">
                        <a:solidFill>
                          <a:srgbClr val="000000"/>
                        </a:solidFill>
                        <a:latin typeface="+mn-lt"/>
                        <a:ea typeface="Times New Roman"/>
                        <a:cs typeface="Futura-Book"/>
                      </a:endParaRPr>
                    </a:p>
                  </a:txBody>
                  <a:tcPr marL="68580" marR="68580" marT="0" marB="0" anchor="ctr"/>
                </a:tc>
                <a:tc>
                  <a:txBody>
                    <a:bodyPr/>
                    <a:lstStyle/>
                    <a:p>
                      <a:pPr algn="l">
                        <a:lnSpc>
                          <a:spcPct val="100000"/>
                        </a:lnSpc>
                        <a:spcBef>
                          <a:spcPts val="200"/>
                        </a:spcBef>
                        <a:spcAft>
                          <a:spcPts val="200"/>
                        </a:spcAft>
                      </a:pPr>
                      <a:r>
                        <a:rPr lang="en-US" sz="1800" spc="0" dirty="0"/>
                        <a:t>Government of Canada deposits</a:t>
                      </a:r>
                      <a:endParaRPr lang="en-CA" sz="1800" spc="10" dirty="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1,966</a:t>
                      </a:r>
                      <a:endParaRPr lang="en-CA" sz="1800" u="none" spc="10" dirty="0"/>
                    </a:p>
                    <a:p>
                      <a:pPr marR="36195" algn="r">
                        <a:lnSpc>
                          <a:spcPct val="100000"/>
                        </a:lnSpc>
                        <a:spcBef>
                          <a:spcPts val="200"/>
                        </a:spcBef>
                        <a:spcAft>
                          <a:spcPts val="200"/>
                        </a:spcAft>
                      </a:pPr>
                      <a:r>
                        <a:rPr lang="en-US" sz="1800" u="none" spc="0" dirty="0"/>
                        <a:t> </a:t>
                      </a:r>
                      <a:endParaRPr lang="en-CA" sz="1800" u="none" spc="10" dirty="0">
                        <a:solidFill>
                          <a:srgbClr val="000000"/>
                        </a:solidFill>
                        <a:latin typeface="+mn-lt"/>
                        <a:ea typeface="Times New Roman"/>
                        <a:cs typeface="Futura-Book"/>
                      </a:endParaRPr>
                    </a:p>
                  </a:txBody>
                  <a:tcPr marL="68580" marR="68580" marT="0" marB="0" anchor="ctr"/>
                </a:tc>
              </a:tr>
              <a:tr h="1037804">
                <a:tc>
                  <a:txBody>
                    <a:bodyPr/>
                    <a:lstStyle/>
                    <a:p>
                      <a:pPr algn="l">
                        <a:lnSpc>
                          <a:spcPct val="100000"/>
                        </a:lnSpc>
                        <a:spcBef>
                          <a:spcPts val="200"/>
                        </a:spcBef>
                        <a:spcAft>
                          <a:spcPts val="200"/>
                        </a:spcAft>
                      </a:pPr>
                      <a:r>
                        <a:rPr lang="en-US" sz="1800" spc="0"/>
                        <a:t>Other securities issued or guaranteed by Canada</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43,026</a:t>
                      </a:r>
                      <a:endParaRPr lang="en-CA" sz="1800" u="none" spc="10" dirty="0">
                        <a:solidFill>
                          <a:srgbClr val="000000"/>
                        </a:solidFill>
                        <a:latin typeface="+mn-lt"/>
                        <a:ea typeface="Times New Roman"/>
                        <a:cs typeface="Futura-Book"/>
                      </a:endParaRPr>
                    </a:p>
                  </a:txBody>
                  <a:tcPr marL="68580" marR="68580" marT="0" marB="0" anchor="ctr"/>
                </a:tc>
                <a:tc>
                  <a:txBody>
                    <a:bodyPr/>
                    <a:lstStyle/>
                    <a:p>
                      <a:pPr algn="l">
                        <a:lnSpc>
                          <a:spcPct val="100000"/>
                        </a:lnSpc>
                        <a:spcBef>
                          <a:spcPts val="200"/>
                        </a:spcBef>
                        <a:spcAft>
                          <a:spcPts val="200"/>
                        </a:spcAft>
                      </a:pPr>
                      <a:r>
                        <a:rPr lang="en-US" sz="1800" spc="0"/>
                        <a:t>Chartered bank deposits</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25</a:t>
                      </a:r>
                      <a:endParaRPr lang="en-CA" sz="1800" u="none" spc="10" dirty="0"/>
                    </a:p>
                    <a:p>
                      <a:pPr marR="36195" algn="r">
                        <a:lnSpc>
                          <a:spcPct val="100000"/>
                        </a:lnSpc>
                        <a:spcBef>
                          <a:spcPts val="200"/>
                        </a:spcBef>
                        <a:spcAft>
                          <a:spcPts val="200"/>
                        </a:spcAft>
                      </a:pPr>
                      <a:r>
                        <a:rPr lang="en-US" sz="1800" u="none" spc="0" dirty="0"/>
                        <a:t> </a:t>
                      </a:r>
                      <a:endParaRPr lang="en-CA" sz="1800" u="none" spc="10" dirty="0">
                        <a:solidFill>
                          <a:srgbClr val="000000"/>
                        </a:solidFill>
                        <a:latin typeface="+mn-lt"/>
                        <a:ea typeface="Times New Roman"/>
                        <a:cs typeface="Futura-Book"/>
                      </a:endParaRPr>
                    </a:p>
                  </a:txBody>
                  <a:tcPr marL="68580" marR="68580" marT="0" marB="0" anchor="ctr"/>
                </a:tc>
              </a:tr>
              <a:tr h="778353">
                <a:tc>
                  <a:txBody>
                    <a:bodyPr/>
                    <a:lstStyle/>
                    <a:p>
                      <a:pPr algn="l">
                        <a:lnSpc>
                          <a:spcPct val="100000"/>
                        </a:lnSpc>
                        <a:spcBef>
                          <a:spcPts val="200"/>
                        </a:spcBef>
                        <a:spcAft>
                          <a:spcPts val="200"/>
                        </a:spcAft>
                      </a:pPr>
                      <a:r>
                        <a:rPr lang="en-US" sz="1800" spc="0"/>
                        <a:t>Securities purchased under resale agreement</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520</a:t>
                      </a:r>
                      <a:endParaRPr lang="en-CA" sz="1800" u="none" spc="10" dirty="0">
                        <a:solidFill>
                          <a:srgbClr val="000000"/>
                        </a:solidFill>
                        <a:latin typeface="+mn-lt"/>
                        <a:ea typeface="Times New Roman"/>
                        <a:cs typeface="Futura-Book"/>
                      </a:endParaRPr>
                    </a:p>
                  </a:txBody>
                  <a:tcPr marL="68580" marR="68580" marT="0" marB="0" anchor="ctr"/>
                </a:tc>
                <a:tc>
                  <a:txBody>
                    <a:bodyPr/>
                    <a:lstStyle/>
                    <a:p>
                      <a:pPr algn="l">
                        <a:lnSpc>
                          <a:spcPct val="100000"/>
                        </a:lnSpc>
                        <a:spcBef>
                          <a:spcPts val="200"/>
                        </a:spcBef>
                        <a:spcAft>
                          <a:spcPts val="200"/>
                        </a:spcAft>
                      </a:pPr>
                      <a:r>
                        <a:rPr lang="en-US" sz="1800" spc="0"/>
                        <a:t>Other liabilities</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      1697</a:t>
                      </a:r>
                      <a:endParaRPr lang="en-CA" sz="1800" u="none" spc="10" dirty="0">
                        <a:solidFill>
                          <a:srgbClr val="000000"/>
                        </a:solidFill>
                        <a:latin typeface="+mn-lt"/>
                        <a:ea typeface="Times New Roman"/>
                        <a:cs typeface="Futura-Book"/>
                      </a:endParaRPr>
                    </a:p>
                  </a:txBody>
                  <a:tcPr marL="68580" marR="68580" marT="0" marB="0" anchor="ctr"/>
                </a:tc>
              </a:tr>
              <a:tr h="566948">
                <a:tc>
                  <a:txBody>
                    <a:bodyPr/>
                    <a:lstStyle/>
                    <a:p>
                      <a:pPr algn="l">
                        <a:lnSpc>
                          <a:spcPct val="100000"/>
                        </a:lnSpc>
                        <a:spcBef>
                          <a:spcPts val="200"/>
                        </a:spcBef>
                        <a:spcAft>
                          <a:spcPts val="200"/>
                        </a:spcAft>
                      </a:pPr>
                      <a:r>
                        <a:rPr lang="en-US" sz="1800" spc="0"/>
                        <a:t>Other assets</a:t>
                      </a:r>
                      <a:endParaRPr lang="en-CA" sz="1800" spc="10">
                        <a:solidFill>
                          <a:srgbClr val="000000"/>
                        </a:solidFill>
                        <a:latin typeface="+mn-lt"/>
                        <a:ea typeface="Times New Roman"/>
                        <a:cs typeface="Futura-Book"/>
                      </a:endParaRPr>
                    </a:p>
                  </a:txBody>
                  <a:tcPr marL="68580" marR="68580" marT="0" marB="0" anchor="ctr"/>
                </a:tc>
                <a:tc>
                  <a:txBody>
                    <a:bodyPr/>
                    <a:lstStyle/>
                    <a:p>
                      <a:pPr marR="36195" algn="r">
                        <a:lnSpc>
                          <a:spcPct val="100000"/>
                        </a:lnSpc>
                        <a:spcBef>
                          <a:spcPts val="200"/>
                        </a:spcBef>
                        <a:spcAft>
                          <a:spcPts val="200"/>
                        </a:spcAft>
                      </a:pPr>
                      <a:r>
                        <a:rPr lang="en-US" sz="1800" u="none" spc="0" dirty="0"/>
                        <a:t>       607</a:t>
                      </a:r>
                      <a:endParaRPr lang="en-CA" sz="1800" u="none" spc="10" dirty="0"/>
                    </a:p>
                    <a:p>
                      <a:pPr marR="36195" algn="r">
                        <a:lnSpc>
                          <a:spcPct val="100000"/>
                        </a:lnSpc>
                        <a:spcBef>
                          <a:spcPts val="200"/>
                        </a:spcBef>
                        <a:spcAft>
                          <a:spcPts val="200"/>
                        </a:spcAft>
                      </a:pPr>
                      <a:r>
                        <a:rPr lang="en-US" sz="1800" u="none" spc="0" dirty="0"/>
                        <a:t> </a:t>
                      </a:r>
                      <a:endParaRPr lang="en-CA" sz="1800" u="none" spc="10" dirty="0">
                        <a:solidFill>
                          <a:srgbClr val="000000"/>
                        </a:solidFill>
                        <a:latin typeface="+mn-lt"/>
                        <a:ea typeface="Times New Roman"/>
                        <a:cs typeface="Futura-Book"/>
                      </a:endParaRPr>
                    </a:p>
                  </a:txBody>
                  <a:tcPr marL="68580" marR="68580" marT="0" marB="0" anchor="ctr"/>
                </a:tc>
                <a:tc>
                  <a:txBody>
                    <a:bodyPr/>
                    <a:lstStyle/>
                    <a:p>
                      <a:endParaRPr lang="en-CA"/>
                    </a:p>
                  </a:txBody>
                  <a:tcPr marL="68580" marR="68580" marT="0" marB="0" anchor="ctr"/>
                </a:tc>
                <a:tc>
                  <a:txBody>
                    <a:bodyPr/>
                    <a:lstStyle/>
                    <a:p>
                      <a:endParaRPr lang="en-CA" dirty="0"/>
                    </a:p>
                  </a:txBody>
                  <a:tcPr marL="68580" marR="68580" marT="0" marB="0" anchor="ctr"/>
                </a:tc>
              </a:tr>
              <a:tr h="426720">
                <a:tc>
                  <a:txBody>
                    <a:bodyPr/>
                    <a:lstStyle/>
                    <a:p>
                      <a:pPr algn="l">
                        <a:lnSpc>
                          <a:spcPct val="100000"/>
                        </a:lnSpc>
                        <a:spcBef>
                          <a:spcPts val="200"/>
                        </a:spcBef>
                        <a:spcAft>
                          <a:spcPts val="200"/>
                        </a:spcAft>
                      </a:pPr>
                      <a:r>
                        <a:rPr lang="en-US" sz="1800" b="1" spc="0" dirty="0"/>
                        <a:t>Total</a:t>
                      </a:r>
                      <a:endParaRPr lang="en-CA" sz="1800" b="1" spc="10" dirty="0">
                        <a:solidFill>
                          <a:srgbClr val="000000"/>
                        </a:solidFill>
                        <a:latin typeface="+mn-lt"/>
                        <a:ea typeface="Times New Roman"/>
                        <a:cs typeface="Futura-Book"/>
                      </a:endParaRPr>
                    </a:p>
                  </a:txBody>
                  <a:tcPr marL="68580" marR="68580" marT="0" marB="0"/>
                </a:tc>
                <a:tc>
                  <a:txBody>
                    <a:bodyPr/>
                    <a:lstStyle/>
                    <a:p>
                      <a:pPr marR="36195" algn="r">
                        <a:lnSpc>
                          <a:spcPct val="100000"/>
                        </a:lnSpc>
                        <a:spcBef>
                          <a:spcPts val="200"/>
                        </a:spcBef>
                        <a:spcAft>
                          <a:spcPts val="200"/>
                        </a:spcAft>
                      </a:pPr>
                      <a:r>
                        <a:rPr lang="en-US" sz="1800" b="1" u="none" spc="0" dirty="0"/>
                        <a:t>$63,417</a:t>
                      </a:r>
                      <a:endParaRPr lang="en-CA" sz="1800" b="1" u="none" spc="10" dirty="0"/>
                    </a:p>
                    <a:p>
                      <a:pPr marR="36195" algn="r">
                        <a:lnSpc>
                          <a:spcPct val="100000"/>
                        </a:lnSpc>
                        <a:spcBef>
                          <a:spcPts val="200"/>
                        </a:spcBef>
                        <a:spcAft>
                          <a:spcPts val="200"/>
                        </a:spcAft>
                      </a:pPr>
                      <a:r>
                        <a:rPr lang="en-US" sz="1800" b="1" u="none" spc="0" dirty="0"/>
                        <a:t> </a:t>
                      </a:r>
                      <a:endParaRPr lang="en-CA" sz="1800" b="1" u="none" spc="10" dirty="0">
                        <a:solidFill>
                          <a:srgbClr val="000000"/>
                        </a:solidFill>
                        <a:latin typeface="+mn-lt"/>
                        <a:ea typeface="Times New Roman"/>
                        <a:cs typeface="Futura-Book"/>
                      </a:endParaRPr>
                    </a:p>
                  </a:txBody>
                  <a:tcPr marL="68580" marR="68580" marT="0" marB="0"/>
                </a:tc>
                <a:tc>
                  <a:txBody>
                    <a:bodyPr/>
                    <a:lstStyle/>
                    <a:p>
                      <a:pPr algn="l">
                        <a:lnSpc>
                          <a:spcPct val="100000"/>
                        </a:lnSpc>
                        <a:spcBef>
                          <a:spcPts val="200"/>
                        </a:spcBef>
                        <a:spcAft>
                          <a:spcPts val="200"/>
                        </a:spcAft>
                      </a:pPr>
                      <a:r>
                        <a:rPr lang="en-US" sz="1800" b="1" spc="0" dirty="0"/>
                        <a:t>Total</a:t>
                      </a:r>
                      <a:endParaRPr lang="en-CA" sz="1800" b="1" spc="10" dirty="0">
                        <a:solidFill>
                          <a:srgbClr val="000000"/>
                        </a:solidFill>
                        <a:latin typeface="+mn-lt"/>
                        <a:ea typeface="Times New Roman"/>
                        <a:cs typeface="Futura-Book"/>
                      </a:endParaRPr>
                    </a:p>
                  </a:txBody>
                  <a:tcPr marL="68580" marR="68580" marT="0" marB="0"/>
                </a:tc>
                <a:tc>
                  <a:txBody>
                    <a:bodyPr/>
                    <a:lstStyle/>
                    <a:p>
                      <a:pPr marR="36195" algn="r">
                        <a:lnSpc>
                          <a:spcPct val="100000"/>
                        </a:lnSpc>
                        <a:spcBef>
                          <a:spcPts val="200"/>
                        </a:spcBef>
                        <a:spcAft>
                          <a:spcPts val="200"/>
                        </a:spcAft>
                      </a:pPr>
                      <a:r>
                        <a:rPr lang="en-US" sz="1800" b="1" u="none" spc="0" dirty="0"/>
                        <a:t>$63,417</a:t>
                      </a:r>
                      <a:endParaRPr lang="en-CA" sz="1800" b="1" u="none" spc="10" dirty="0"/>
                    </a:p>
                    <a:p>
                      <a:pPr marR="36195" algn="r">
                        <a:lnSpc>
                          <a:spcPct val="100000"/>
                        </a:lnSpc>
                        <a:spcBef>
                          <a:spcPts val="200"/>
                        </a:spcBef>
                        <a:spcAft>
                          <a:spcPts val="200"/>
                        </a:spcAft>
                      </a:pPr>
                      <a:r>
                        <a:rPr lang="en-US" sz="1800" b="1" u="none" spc="0" dirty="0"/>
                        <a:t> </a:t>
                      </a:r>
                      <a:endParaRPr lang="en-CA" sz="1800" b="1" u="none" spc="10" dirty="0">
                        <a:solidFill>
                          <a:srgbClr val="000000"/>
                        </a:solidFill>
                        <a:latin typeface="+mn-lt"/>
                        <a:ea typeface="Times New Roman"/>
                        <a:cs typeface="Futura-Book"/>
                      </a:endParaRPr>
                    </a:p>
                  </a:txBody>
                  <a:tcPr marL="68580" marR="68580" marT="0" marB="0"/>
                </a:tc>
              </a:tr>
            </a:tbl>
          </a:graphicData>
        </a:graphic>
      </p:graphicFrame>
      <p:sp>
        <p:nvSpPr>
          <p:cNvPr id="7"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4</a:t>
            </a:fld>
            <a:endParaRPr lang="en-US">
              <a:latin typeface="+mj-lt"/>
            </a:endParaRPr>
          </a:p>
        </p:txBody>
      </p:sp>
      <p:sp>
        <p:nvSpPr>
          <p:cNvPr id="6" name="Footer Placeholder 5"/>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fontAlgn="auto" hangingPunct="1">
              <a:spcAft>
                <a:spcPts val="0"/>
              </a:spcAft>
              <a:defRPr/>
            </a:pPr>
            <a:r>
              <a:rPr lang="en-US" sz="3600">
                <a:solidFill>
                  <a:schemeClr val="accent1">
                    <a:satMod val="150000"/>
                  </a:schemeClr>
                </a:solidFill>
              </a:rPr>
              <a:t>The Demand for Money Balance</a:t>
            </a:r>
          </a:p>
        </p:txBody>
      </p:sp>
      <p:sp>
        <p:nvSpPr>
          <p:cNvPr id="146435" name="Rectangle 3"/>
          <p:cNvSpPr>
            <a:spLocks noGrp="1" noChangeArrowheads="1"/>
          </p:cNvSpPr>
          <p:nvPr>
            <p:ph type="body" sz="half" idx="1"/>
          </p:nvPr>
        </p:nvSpPr>
        <p:spPr>
          <a:xfrm>
            <a:off x="457200" y="1600200"/>
            <a:ext cx="8291513" cy="4525963"/>
          </a:xfrm>
        </p:spPr>
        <p:txBody>
          <a:bodyPr/>
          <a:lstStyle/>
          <a:p>
            <a:pPr marL="0" indent="0" eaLnBrk="1" hangingPunct="1"/>
            <a:r>
              <a:rPr lang="en-US" sz="2800" dirty="0" smtClean="0"/>
              <a:t>Motives for Holding Money</a:t>
            </a:r>
          </a:p>
          <a:p>
            <a:pPr marL="457200" lvl="1" indent="0" eaLnBrk="1" hangingPunct="1"/>
            <a:r>
              <a:rPr lang="en-US" sz="2400" dirty="0" smtClean="0"/>
              <a:t>The Transaction Motive</a:t>
            </a:r>
          </a:p>
          <a:p>
            <a:pPr marL="457200" lvl="1" indent="0" eaLnBrk="1" hangingPunct="1"/>
            <a:r>
              <a:rPr lang="en-US" sz="2400" dirty="0" smtClean="0"/>
              <a:t>The Asset Motive</a:t>
            </a:r>
          </a:p>
        </p:txBody>
      </p:sp>
      <p:graphicFrame>
        <p:nvGraphicFramePr>
          <p:cNvPr id="146436" name="Group 4"/>
          <p:cNvGraphicFramePr>
            <a:graphicFrameLocks noGrp="1"/>
          </p:cNvGraphicFramePr>
          <p:nvPr>
            <p:ph sz="half" idx="2"/>
          </p:nvPr>
        </p:nvGraphicFramePr>
        <p:xfrm>
          <a:off x="539750" y="3644900"/>
          <a:ext cx="8147050" cy="2413953"/>
        </p:xfrm>
        <a:graphic>
          <a:graphicData uri="http://schemas.openxmlformats.org/drawingml/2006/table">
            <a:tbl>
              <a:tblPr/>
              <a:tblGrid>
                <a:gridCol w="2036763"/>
                <a:gridCol w="2036762"/>
                <a:gridCol w="2036763"/>
                <a:gridCol w="2036762"/>
              </a:tblGrid>
              <a:tr h="571500">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Quantity Demanded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Effect of Rise 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hMerge="1">
                  <a:txBody>
                    <a:bodyPr/>
                    <a:lstStyle/>
                    <a:p>
                      <a:endParaRPr lang="en-CA"/>
                    </a:p>
                  </a:txBody>
                  <a:tcPr/>
                </a:tc>
                <a:tc hMerge="1">
                  <a:txBody>
                    <a:bodyPr/>
                    <a:lstStyle/>
                    <a:p>
                      <a:endParaRPr lang="en-CA"/>
                    </a:p>
                  </a:txBody>
                  <a:tcPr/>
                </a:tc>
              </a:tr>
              <a:tr h="569913">
                <a:tc vMerge="1">
                  <a:txBody>
                    <a:bodyPr/>
                    <a:lstStyle/>
                    <a:p>
                      <a:endParaRPr lang="en-CA"/>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Price Level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Real Income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Interest Rate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r>
              <a:tr h="619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Nominal Money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Rise in proportion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Rises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Falls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r>
              <a:tr h="571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Real Money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Unaffected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mn-lt"/>
                        </a:rPr>
                        <a:t>Rises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smtClean="0">
                          <a:ln>
                            <a:noFill/>
                          </a:ln>
                          <a:solidFill>
                            <a:schemeClr val="tx1"/>
                          </a:solidFill>
                          <a:effectLst/>
                          <a:latin typeface="+mn-lt"/>
                        </a:rPr>
                        <a:t>Falls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40000"/>
                        <a:lumOff val="60000"/>
                      </a:schemeClr>
                    </a:solidFill>
                  </a:tcPr>
                </a:tc>
              </a:tr>
            </a:tbl>
          </a:graphicData>
        </a:graphic>
      </p:graphicFrame>
      <p:sp>
        <p:nvSpPr>
          <p:cNvPr id="31" name="Slide Number Placeholder 30"/>
          <p:cNvSpPr>
            <a:spLocks noGrp="1"/>
          </p:cNvSpPr>
          <p:nvPr>
            <p:ph type="sldNum" sz="quarter" idx="12"/>
          </p:nvPr>
        </p:nvSpPr>
        <p:spPr/>
        <p:txBody>
          <a:bodyPr/>
          <a:lstStyle/>
          <a:p>
            <a:pPr>
              <a:defRPr/>
            </a:pPr>
            <a:fld id="{FD65D4CE-3401-4DED-86CC-2B8698DDC599}" type="slidenum">
              <a:rPr lang="en-US" smtClean="0"/>
              <a:pPr>
                <a:defRPr/>
              </a:pPr>
              <a:t>5</a:t>
            </a:fld>
            <a:endParaRPr lang="en-US"/>
          </a:p>
        </p:txBody>
      </p:sp>
      <p:sp>
        <p:nvSpPr>
          <p:cNvPr id="32" name="Footer Placeholder 31"/>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animEffect transition="in" filter="wipe(up)">
                                      <p:cBhvr>
                                        <p:cTn id="7" dur="500"/>
                                        <p:tgtEl>
                                          <p:spTgt spid="1464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6435">
                                            <p:txEl>
                                              <p:pRg st="1" end="1"/>
                                            </p:txEl>
                                          </p:spTgt>
                                        </p:tgtEl>
                                        <p:attrNameLst>
                                          <p:attrName>style.visibility</p:attrName>
                                        </p:attrNameLst>
                                      </p:cBhvr>
                                      <p:to>
                                        <p:strVal val="visible"/>
                                      </p:to>
                                    </p:set>
                                    <p:animEffect transition="in" filter="wipe(up)">
                                      <p:cBhvr>
                                        <p:cTn id="12" dur="500"/>
                                        <p:tgtEl>
                                          <p:spTgt spid="1464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46435">
                                            <p:txEl>
                                              <p:pRg st="2" end="2"/>
                                            </p:txEl>
                                          </p:spTgt>
                                        </p:tgtEl>
                                        <p:attrNameLst>
                                          <p:attrName>style.visibility</p:attrName>
                                        </p:attrNameLst>
                                      </p:cBhvr>
                                      <p:to>
                                        <p:strVal val="visible"/>
                                      </p:to>
                                    </p:set>
                                    <p:animEffect transition="in" filter="wipe(up)">
                                      <p:cBhvr>
                                        <p:cTn id="17" dur="500"/>
                                        <p:tgtEl>
                                          <p:spTgt spid="1464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46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itle 51"/>
          <p:cNvSpPr>
            <a:spLocks noGrp="1"/>
          </p:cNvSpPr>
          <p:nvPr>
            <p:ph type="title"/>
          </p:nvPr>
        </p:nvSpPr>
        <p:spPr>
          <a:xfrm>
            <a:off x="457200" y="152400"/>
            <a:ext cx="8229600" cy="1251062"/>
          </a:xfrm>
        </p:spPr>
        <p:txBody>
          <a:bodyPr/>
          <a:lstStyle/>
          <a:p>
            <a:pPr eaLnBrk="1" fontAlgn="auto" hangingPunct="1">
              <a:spcAft>
                <a:spcPts val="0"/>
              </a:spcAft>
              <a:defRPr/>
            </a:pPr>
            <a:r>
              <a:rPr lang="en-CA" dirty="0" smtClean="0">
                <a:solidFill>
                  <a:schemeClr val="accent1">
                    <a:satMod val="150000"/>
                  </a:schemeClr>
                </a:solidFill>
              </a:rPr>
              <a:t>The Demand for Money</a:t>
            </a:r>
            <a:endParaRPr lang="en-CA" dirty="0">
              <a:solidFill>
                <a:schemeClr val="accent1">
                  <a:satMod val="150000"/>
                </a:schemeClr>
              </a:solidFill>
            </a:endParaRPr>
          </a:p>
        </p:txBody>
      </p:sp>
      <p:sp>
        <p:nvSpPr>
          <p:cNvPr id="37891" name="Line 2"/>
          <p:cNvSpPr>
            <a:spLocks noChangeShapeType="1"/>
          </p:cNvSpPr>
          <p:nvPr/>
        </p:nvSpPr>
        <p:spPr bwMode="auto">
          <a:xfrm flipV="1">
            <a:off x="4875213" y="5165725"/>
            <a:ext cx="2362200" cy="990600"/>
          </a:xfrm>
          <a:prstGeom prst="line">
            <a:avLst/>
          </a:prstGeom>
          <a:noFill/>
          <a:ln w="76200">
            <a:solidFill>
              <a:schemeClr val="accent2"/>
            </a:solidFill>
            <a:round/>
            <a:headEnd type="none" w="sm" len="sm"/>
            <a:tailEnd type="triangle" w="sm" len="sm"/>
          </a:ln>
        </p:spPr>
        <p:txBody>
          <a:bodyPr wrap="none" anchor="ctr"/>
          <a:lstStyle/>
          <a:p>
            <a:endParaRPr lang="en-CA"/>
          </a:p>
        </p:txBody>
      </p:sp>
      <p:sp>
        <p:nvSpPr>
          <p:cNvPr id="37892" name="Line 3"/>
          <p:cNvSpPr>
            <a:spLocks noChangeShapeType="1"/>
          </p:cNvSpPr>
          <p:nvPr/>
        </p:nvSpPr>
        <p:spPr bwMode="auto">
          <a:xfrm flipV="1">
            <a:off x="3884613" y="5165725"/>
            <a:ext cx="152400" cy="914400"/>
          </a:xfrm>
          <a:prstGeom prst="line">
            <a:avLst/>
          </a:prstGeom>
          <a:noFill/>
          <a:ln w="76200">
            <a:solidFill>
              <a:schemeClr val="accent2"/>
            </a:solidFill>
            <a:round/>
            <a:headEnd type="none" w="sm" len="sm"/>
            <a:tailEnd type="triangle" w="sm" len="sm"/>
          </a:ln>
        </p:spPr>
        <p:txBody>
          <a:bodyPr wrap="none" anchor="ctr"/>
          <a:lstStyle/>
          <a:p>
            <a:endParaRPr lang="en-CA"/>
          </a:p>
        </p:txBody>
      </p:sp>
      <p:sp>
        <p:nvSpPr>
          <p:cNvPr id="37893" name="Line 4"/>
          <p:cNvSpPr>
            <a:spLocks noChangeShapeType="1"/>
          </p:cNvSpPr>
          <p:nvPr/>
        </p:nvSpPr>
        <p:spPr bwMode="auto">
          <a:xfrm flipH="1" flipV="1">
            <a:off x="1598613" y="5165725"/>
            <a:ext cx="1676400" cy="914400"/>
          </a:xfrm>
          <a:prstGeom prst="line">
            <a:avLst/>
          </a:prstGeom>
          <a:noFill/>
          <a:ln w="76200">
            <a:solidFill>
              <a:schemeClr val="accent2"/>
            </a:solidFill>
            <a:round/>
            <a:headEnd type="none" w="sm" len="sm"/>
            <a:tailEnd type="triangle" w="sm" len="sm"/>
          </a:ln>
        </p:spPr>
        <p:txBody>
          <a:bodyPr wrap="none" anchor="ctr"/>
          <a:lstStyle/>
          <a:p>
            <a:endParaRPr lang="en-CA"/>
          </a:p>
        </p:txBody>
      </p:sp>
      <p:sp>
        <p:nvSpPr>
          <p:cNvPr id="37894" name="Oval 5"/>
          <p:cNvSpPr>
            <a:spLocks noChangeArrowheads="1"/>
          </p:cNvSpPr>
          <p:nvPr/>
        </p:nvSpPr>
        <p:spPr bwMode="auto">
          <a:xfrm>
            <a:off x="7275513" y="4937125"/>
            <a:ext cx="381000" cy="228600"/>
          </a:xfrm>
          <a:prstGeom prst="ellipse">
            <a:avLst/>
          </a:prstGeom>
          <a:noFill/>
          <a:ln w="38100">
            <a:solidFill>
              <a:schemeClr val="accent2"/>
            </a:solidFill>
            <a:round/>
            <a:headEnd type="none" w="sm" len="sm"/>
            <a:tailEnd type="none" w="sm" len="sm"/>
          </a:ln>
        </p:spPr>
        <p:txBody>
          <a:bodyPr wrap="none" anchor="ctr"/>
          <a:lstStyle/>
          <a:p>
            <a:endParaRPr lang="en-US">
              <a:latin typeface="Book Antiqua" pitchFamily="18" charset="0"/>
            </a:endParaRPr>
          </a:p>
        </p:txBody>
      </p:sp>
      <p:sp>
        <p:nvSpPr>
          <p:cNvPr id="37895" name="Oval 6"/>
          <p:cNvSpPr>
            <a:spLocks noChangeArrowheads="1"/>
          </p:cNvSpPr>
          <p:nvPr/>
        </p:nvSpPr>
        <p:spPr bwMode="auto">
          <a:xfrm>
            <a:off x="3846513" y="4937125"/>
            <a:ext cx="381000" cy="228600"/>
          </a:xfrm>
          <a:prstGeom prst="ellipse">
            <a:avLst/>
          </a:prstGeom>
          <a:noFill/>
          <a:ln w="38100">
            <a:solidFill>
              <a:schemeClr val="accent2"/>
            </a:solidFill>
            <a:round/>
            <a:headEnd type="none" w="sm" len="sm"/>
            <a:tailEnd type="none" w="sm" len="sm"/>
          </a:ln>
        </p:spPr>
        <p:txBody>
          <a:bodyPr wrap="none" anchor="ctr"/>
          <a:lstStyle/>
          <a:p>
            <a:endParaRPr lang="en-US">
              <a:latin typeface="Book Antiqua" pitchFamily="18" charset="0"/>
            </a:endParaRPr>
          </a:p>
        </p:txBody>
      </p:sp>
      <p:sp>
        <p:nvSpPr>
          <p:cNvPr id="37896" name="Oval 7"/>
          <p:cNvSpPr>
            <a:spLocks noChangeArrowheads="1"/>
          </p:cNvSpPr>
          <p:nvPr/>
        </p:nvSpPr>
        <p:spPr bwMode="auto">
          <a:xfrm>
            <a:off x="1255713" y="4937125"/>
            <a:ext cx="381000" cy="228600"/>
          </a:xfrm>
          <a:prstGeom prst="ellipse">
            <a:avLst/>
          </a:prstGeom>
          <a:noFill/>
          <a:ln w="38100">
            <a:solidFill>
              <a:schemeClr val="accent2"/>
            </a:solidFill>
            <a:round/>
            <a:headEnd type="none" w="sm" len="sm"/>
            <a:tailEnd type="none" w="sm" len="sm"/>
          </a:ln>
        </p:spPr>
        <p:txBody>
          <a:bodyPr wrap="none" anchor="ctr"/>
          <a:lstStyle/>
          <a:p>
            <a:endParaRPr lang="en-US">
              <a:latin typeface="Book Antiqua" pitchFamily="18" charset="0"/>
            </a:endParaRPr>
          </a:p>
        </p:txBody>
      </p:sp>
      <p:sp>
        <p:nvSpPr>
          <p:cNvPr id="25609" name="Rectangle 8"/>
          <p:cNvSpPr>
            <a:spLocks noChangeArrowheads="1"/>
          </p:cNvSpPr>
          <p:nvPr/>
        </p:nvSpPr>
        <p:spPr bwMode="auto">
          <a:xfrm>
            <a:off x="707064" y="1755775"/>
            <a:ext cx="1840247" cy="708528"/>
          </a:xfrm>
          <a:prstGeom prst="rect">
            <a:avLst/>
          </a:prstGeom>
          <a:noFill/>
          <a:ln w="9525">
            <a:noFill/>
            <a:miter lim="800000"/>
            <a:headEnd/>
            <a:tailEnd/>
          </a:ln>
        </p:spPr>
        <p:txBody>
          <a:bodyPr wrap="none" lIns="92075" tIns="46038" rIns="92075" bIns="46038">
            <a:spAutoFit/>
          </a:bodyPr>
          <a:lstStyle/>
          <a:p>
            <a:pPr algn="ctr">
              <a:defRPr/>
            </a:pPr>
            <a:r>
              <a:rPr lang="en-US" sz="2000" dirty="0">
                <a:latin typeface="+mn-lt"/>
              </a:rPr>
              <a:t>Transactions</a:t>
            </a:r>
          </a:p>
          <a:p>
            <a:pPr algn="ctr">
              <a:defRPr/>
            </a:pPr>
            <a:r>
              <a:rPr lang="en-US" sz="2000" dirty="0">
                <a:latin typeface="+mn-lt"/>
              </a:rPr>
              <a:t>Demand, </a:t>
            </a:r>
            <a:r>
              <a:rPr lang="en-US" sz="2000" dirty="0" err="1" smtClean="0">
                <a:latin typeface="+mn-lt"/>
              </a:rPr>
              <a:t>D</a:t>
            </a:r>
            <a:r>
              <a:rPr lang="en-US" sz="2000" baseline="-25000" dirty="0" err="1" smtClean="0">
                <a:latin typeface="+mn-lt"/>
              </a:rPr>
              <a:t>t</a:t>
            </a:r>
            <a:r>
              <a:rPr lang="en-US" sz="2000" dirty="0" smtClean="0">
                <a:latin typeface="+mn-lt"/>
              </a:rPr>
              <a:t>(Y</a:t>
            </a:r>
            <a:r>
              <a:rPr lang="en-US" sz="2000" baseline="-25000" dirty="0" smtClean="0">
                <a:latin typeface="+mn-lt"/>
              </a:rPr>
              <a:t>0</a:t>
            </a:r>
            <a:r>
              <a:rPr lang="en-US" sz="2000" dirty="0" smtClean="0">
                <a:latin typeface="+mn-lt"/>
              </a:rPr>
              <a:t>)</a:t>
            </a:r>
            <a:endParaRPr lang="en-US" sz="2000" baseline="-25000" dirty="0">
              <a:latin typeface="+mn-lt"/>
            </a:endParaRPr>
          </a:p>
        </p:txBody>
      </p:sp>
      <p:sp>
        <p:nvSpPr>
          <p:cNvPr id="25610" name="Rectangle 9"/>
          <p:cNvSpPr>
            <a:spLocks noChangeArrowheads="1"/>
          </p:cNvSpPr>
          <p:nvPr/>
        </p:nvSpPr>
        <p:spPr bwMode="auto">
          <a:xfrm>
            <a:off x="3428043" y="1755775"/>
            <a:ext cx="1675139" cy="708528"/>
          </a:xfrm>
          <a:prstGeom prst="rect">
            <a:avLst/>
          </a:prstGeom>
          <a:noFill/>
          <a:ln w="9525">
            <a:noFill/>
            <a:miter lim="800000"/>
            <a:headEnd/>
            <a:tailEnd/>
          </a:ln>
        </p:spPr>
        <p:txBody>
          <a:bodyPr wrap="none" lIns="92075" tIns="46038" rIns="92075" bIns="46038">
            <a:spAutoFit/>
          </a:bodyPr>
          <a:lstStyle/>
          <a:p>
            <a:pPr algn="ctr">
              <a:defRPr/>
            </a:pPr>
            <a:r>
              <a:rPr lang="en-US" sz="2000" dirty="0">
                <a:latin typeface="+mn-lt"/>
              </a:rPr>
              <a:t>Asset</a:t>
            </a:r>
          </a:p>
          <a:p>
            <a:pPr algn="ctr">
              <a:defRPr/>
            </a:pPr>
            <a:r>
              <a:rPr lang="en-US" sz="2000" dirty="0">
                <a:latin typeface="+mn-lt"/>
              </a:rPr>
              <a:t>Demand, </a:t>
            </a:r>
            <a:r>
              <a:rPr lang="en-US" sz="2000" dirty="0" err="1" smtClean="0">
                <a:latin typeface="+mn-lt"/>
              </a:rPr>
              <a:t>D</a:t>
            </a:r>
            <a:r>
              <a:rPr lang="en-US" baseline="-25000" dirty="0" err="1" smtClean="0">
                <a:latin typeface="+mn-lt"/>
              </a:rPr>
              <a:t>a</a:t>
            </a:r>
            <a:r>
              <a:rPr lang="en-US" sz="2000" dirty="0" smtClean="0">
                <a:latin typeface="+mn-lt"/>
              </a:rPr>
              <a:t>(</a:t>
            </a:r>
            <a:r>
              <a:rPr lang="en-US" sz="2000" dirty="0" err="1" smtClean="0">
                <a:latin typeface="+mn-lt"/>
              </a:rPr>
              <a:t>i</a:t>
            </a:r>
            <a:r>
              <a:rPr lang="en-US" sz="2000" dirty="0" smtClean="0">
                <a:latin typeface="+mn-lt"/>
              </a:rPr>
              <a:t>)</a:t>
            </a:r>
            <a:endParaRPr lang="en-US" sz="2000" baseline="-25000" dirty="0">
              <a:latin typeface="+mn-lt"/>
            </a:endParaRPr>
          </a:p>
        </p:txBody>
      </p:sp>
      <p:sp>
        <p:nvSpPr>
          <p:cNvPr id="25611" name="Rectangle 10"/>
          <p:cNvSpPr>
            <a:spLocks noChangeArrowheads="1"/>
          </p:cNvSpPr>
          <p:nvPr/>
        </p:nvSpPr>
        <p:spPr bwMode="auto">
          <a:xfrm>
            <a:off x="5715579" y="1755775"/>
            <a:ext cx="2224519" cy="708528"/>
          </a:xfrm>
          <a:prstGeom prst="rect">
            <a:avLst/>
          </a:prstGeom>
          <a:noFill/>
          <a:ln w="9525">
            <a:noFill/>
            <a:miter lim="800000"/>
            <a:headEnd/>
            <a:tailEnd/>
          </a:ln>
        </p:spPr>
        <p:txBody>
          <a:bodyPr wrap="none" lIns="92075" tIns="46038" rIns="92075" bIns="46038">
            <a:spAutoFit/>
          </a:bodyPr>
          <a:lstStyle/>
          <a:p>
            <a:pPr algn="ctr">
              <a:defRPr/>
            </a:pPr>
            <a:r>
              <a:rPr lang="en-US" sz="2000" dirty="0">
                <a:latin typeface="+mn-lt"/>
              </a:rPr>
              <a:t>Total demand</a:t>
            </a:r>
          </a:p>
          <a:p>
            <a:pPr algn="ctr">
              <a:defRPr/>
            </a:pPr>
            <a:r>
              <a:rPr lang="en-US" sz="2000" dirty="0">
                <a:latin typeface="+mn-lt"/>
              </a:rPr>
              <a:t>for </a:t>
            </a:r>
            <a:r>
              <a:rPr lang="en-US" sz="2000" dirty="0" smtClean="0">
                <a:latin typeface="+mn-lt"/>
              </a:rPr>
              <a:t>money, D</a:t>
            </a:r>
            <a:r>
              <a:rPr lang="en-US" sz="2000" baseline="-25000" dirty="0" smtClean="0">
                <a:latin typeface="+mn-lt"/>
              </a:rPr>
              <a:t>m</a:t>
            </a:r>
            <a:r>
              <a:rPr lang="en-US" sz="2000" dirty="0" smtClean="0">
                <a:latin typeface="+mn-lt"/>
              </a:rPr>
              <a:t>(</a:t>
            </a:r>
            <a:r>
              <a:rPr lang="en-US" sz="2000" dirty="0" smtClean="0">
                <a:latin typeface="Tahoma" charset="0"/>
              </a:rPr>
              <a:t>Y</a:t>
            </a:r>
            <a:r>
              <a:rPr lang="en-US" sz="2000" baseline="-25000" dirty="0" smtClean="0">
                <a:latin typeface="Tahoma" charset="0"/>
              </a:rPr>
              <a:t>0,</a:t>
            </a:r>
            <a:r>
              <a:rPr lang="en-US" sz="2000" dirty="0" smtClean="0">
                <a:latin typeface="Tahoma" charset="0"/>
              </a:rPr>
              <a:t>i</a:t>
            </a:r>
            <a:r>
              <a:rPr lang="en-US" sz="2000" dirty="0">
                <a:latin typeface="Tahoma" charset="0"/>
              </a:rPr>
              <a:t>)</a:t>
            </a:r>
            <a:endParaRPr lang="en-US" sz="2000" dirty="0">
              <a:latin typeface="+mn-lt"/>
            </a:endParaRPr>
          </a:p>
        </p:txBody>
      </p:sp>
      <p:sp>
        <p:nvSpPr>
          <p:cNvPr id="25612" name="Rectangle 11"/>
          <p:cNvSpPr>
            <a:spLocks noChangeArrowheads="1"/>
          </p:cNvSpPr>
          <p:nvPr/>
        </p:nvSpPr>
        <p:spPr bwMode="auto">
          <a:xfrm>
            <a:off x="2708275" y="1581150"/>
            <a:ext cx="501650" cy="831850"/>
          </a:xfrm>
          <a:prstGeom prst="rect">
            <a:avLst/>
          </a:prstGeom>
          <a:noFill/>
          <a:ln w="9525">
            <a:noFill/>
            <a:miter lim="800000"/>
            <a:headEnd/>
            <a:tailEnd/>
          </a:ln>
        </p:spPr>
        <p:txBody>
          <a:bodyPr wrap="none" lIns="92075" tIns="46038" rIns="92075" bIns="46038">
            <a:spAutoFit/>
          </a:bodyPr>
          <a:lstStyle/>
          <a:p>
            <a:pPr>
              <a:defRPr/>
            </a:pPr>
            <a:r>
              <a:rPr lang="en-US" sz="4800" dirty="0">
                <a:latin typeface="+mn-lt"/>
              </a:rPr>
              <a:t>+</a:t>
            </a:r>
          </a:p>
        </p:txBody>
      </p:sp>
      <p:sp>
        <p:nvSpPr>
          <p:cNvPr id="25613" name="Rectangle 12"/>
          <p:cNvSpPr>
            <a:spLocks noChangeArrowheads="1"/>
          </p:cNvSpPr>
          <p:nvPr/>
        </p:nvSpPr>
        <p:spPr bwMode="auto">
          <a:xfrm>
            <a:off x="5189538" y="1581150"/>
            <a:ext cx="501650" cy="831850"/>
          </a:xfrm>
          <a:prstGeom prst="rect">
            <a:avLst/>
          </a:prstGeom>
          <a:noFill/>
          <a:ln w="9525">
            <a:noFill/>
            <a:miter lim="800000"/>
            <a:headEnd/>
            <a:tailEnd/>
          </a:ln>
        </p:spPr>
        <p:txBody>
          <a:bodyPr wrap="none" lIns="92075" tIns="46038" rIns="92075" bIns="46038">
            <a:spAutoFit/>
          </a:bodyPr>
          <a:lstStyle/>
          <a:p>
            <a:pPr>
              <a:defRPr/>
            </a:pPr>
            <a:r>
              <a:rPr lang="en-US" sz="4800" dirty="0">
                <a:latin typeface="+mn-lt"/>
              </a:rPr>
              <a:t>=</a:t>
            </a:r>
          </a:p>
        </p:txBody>
      </p:sp>
      <p:sp>
        <p:nvSpPr>
          <p:cNvPr id="25614" name="Rectangle 13"/>
          <p:cNvSpPr>
            <a:spLocks noChangeArrowheads="1"/>
          </p:cNvSpPr>
          <p:nvPr/>
        </p:nvSpPr>
        <p:spPr bwMode="auto">
          <a:xfrm>
            <a:off x="5697538" y="2770188"/>
            <a:ext cx="417512" cy="2308225"/>
          </a:xfrm>
          <a:prstGeom prst="rect">
            <a:avLst/>
          </a:prstGeom>
          <a:noFill/>
          <a:ln w="9525">
            <a:noFill/>
            <a:miter lim="800000"/>
            <a:headEnd/>
            <a:tailEnd/>
          </a:ln>
        </p:spPr>
        <p:txBody>
          <a:bodyPr wrap="none" lIns="92075" tIns="46038" rIns="92075" bIns="46038">
            <a:spAutoFit/>
          </a:bodyPr>
          <a:lstStyle/>
          <a:p>
            <a:pPr>
              <a:defRPr/>
            </a:pPr>
            <a:r>
              <a:rPr lang="en-US" sz="1400" b="1">
                <a:latin typeface="+mn-lt"/>
              </a:rPr>
              <a:t> 10</a:t>
            </a:r>
          </a:p>
          <a:p>
            <a:pPr>
              <a:defRPr/>
            </a:pPr>
            <a:endParaRPr lang="en-US" sz="800" b="1">
              <a:latin typeface="+mn-lt"/>
            </a:endParaRPr>
          </a:p>
          <a:p>
            <a:pPr>
              <a:defRPr/>
            </a:pPr>
            <a:r>
              <a:rPr lang="en-US" sz="1400" b="1">
                <a:latin typeface="+mn-lt"/>
              </a:rPr>
              <a:t>7.5</a:t>
            </a:r>
          </a:p>
          <a:p>
            <a:pPr>
              <a:defRPr/>
            </a:pPr>
            <a:endParaRPr lang="en-US" sz="800" b="1">
              <a:latin typeface="+mn-lt"/>
            </a:endParaRPr>
          </a:p>
          <a:p>
            <a:pPr>
              <a:defRPr/>
            </a:pPr>
            <a:endParaRPr lang="en-US" sz="1400" b="1">
              <a:latin typeface="+mn-lt"/>
            </a:endParaRPr>
          </a:p>
          <a:p>
            <a:pPr>
              <a:defRPr/>
            </a:pPr>
            <a:r>
              <a:rPr lang="en-US" sz="1400" b="1">
                <a:latin typeface="+mn-lt"/>
              </a:rPr>
              <a:t>   5</a:t>
            </a:r>
          </a:p>
          <a:p>
            <a:pPr>
              <a:defRPr/>
            </a:pPr>
            <a:endParaRPr lang="en-US" sz="800" b="1">
              <a:latin typeface="+mn-lt"/>
            </a:endParaRPr>
          </a:p>
          <a:p>
            <a:pPr>
              <a:defRPr/>
            </a:pPr>
            <a:endParaRPr lang="en-US" sz="1400" b="1">
              <a:latin typeface="+mn-lt"/>
            </a:endParaRPr>
          </a:p>
          <a:p>
            <a:pPr>
              <a:defRPr/>
            </a:pPr>
            <a:r>
              <a:rPr lang="en-US" sz="1400" b="1">
                <a:latin typeface="+mn-lt"/>
              </a:rPr>
              <a:t>2.5</a:t>
            </a:r>
          </a:p>
          <a:p>
            <a:pPr>
              <a:defRPr/>
            </a:pPr>
            <a:endParaRPr lang="en-US" sz="1400" b="1">
              <a:latin typeface="+mn-lt"/>
            </a:endParaRPr>
          </a:p>
          <a:p>
            <a:pPr>
              <a:defRPr/>
            </a:pPr>
            <a:endParaRPr lang="en-US" sz="800" b="1">
              <a:latin typeface="+mn-lt"/>
            </a:endParaRPr>
          </a:p>
          <a:p>
            <a:pPr>
              <a:defRPr/>
            </a:pPr>
            <a:r>
              <a:rPr lang="en-US" sz="1400" b="1">
                <a:latin typeface="+mn-lt"/>
              </a:rPr>
              <a:t>   0</a:t>
            </a:r>
          </a:p>
        </p:txBody>
      </p:sp>
      <p:sp>
        <p:nvSpPr>
          <p:cNvPr id="37903" name="Line 14"/>
          <p:cNvSpPr>
            <a:spLocks noChangeShapeType="1"/>
          </p:cNvSpPr>
          <p:nvPr/>
        </p:nvSpPr>
        <p:spPr bwMode="auto">
          <a:xfrm>
            <a:off x="3478213" y="2947988"/>
            <a:ext cx="1398587" cy="1931987"/>
          </a:xfrm>
          <a:prstGeom prst="line">
            <a:avLst/>
          </a:prstGeom>
          <a:noFill/>
          <a:ln w="50800">
            <a:solidFill>
              <a:srgbClr val="FC0128"/>
            </a:solidFill>
            <a:round/>
            <a:headEnd type="none" w="sm" len="sm"/>
            <a:tailEnd type="none" w="sm" len="sm"/>
          </a:ln>
        </p:spPr>
        <p:txBody>
          <a:bodyPr wrap="none" anchor="ctr"/>
          <a:lstStyle/>
          <a:p>
            <a:endParaRPr lang="en-CA"/>
          </a:p>
        </p:txBody>
      </p:sp>
      <p:grpSp>
        <p:nvGrpSpPr>
          <p:cNvPr id="37904" name="Group 15"/>
          <p:cNvGrpSpPr>
            <a:grpSpLocks/>
          </p:cNvGrpSpPr>
          <p:nvPr/>
        </p:nvGrpSpPr>
        <p:grpSpPr bwMode="auto">
          <a:xfrm>
            <a:off x="3455988" y="2754313"/>
            <a:ext cx="2335212" cy="2136775"/>
            <a:chOff x="2370" y="1505"/>
            <a:chExt cx="1471" cy="1346"/>
          </a:xfrm>
        </p:grpSpPr>
        <p:sp>
          <p:nvSpPr>
            <p:cNvPr id="37936" name="Line 16"/>
            <p:cNvSpPr>
              <a:spLocks noChangeShapeType="1"/>
            </p:cNvSpPr>
            <p:nvPr/>
          </p:nvSpPr>
          <p:spPr bwMode="auto">
            <a:xfrm>
              <a:off x="2383" y="1505"/>
              <a:ext cx="0" cy="1346"/>
            </a:xfrm>
            <a:prstGeom prst="line">
              <a:avLst/>
            </a:prstGeom>
            <a:noFill/>
            <a:ln w="50800">
              <a:solidFill>
                <a:schemeClr val="tx1"/>
              </a:solidFill>
              <a:round/>
              <a:headEnd type="none" w="sm" len="sm"/>
              <a:tailEnd type="none" w="sm" len="sm"/>
            </a:ln>
          </p:spPr>
          <p:txBody>
            <a:bodyPr wrap="none" anchor="ctr"/>
            <a:lstStyle/>
            <a:p>
              <a:endParaRPr lang="en-CA"/>
            </a:p>
          </p:txBody>
        </p:sp>
        <p:sp>
          <p:nvSpPr>
            <p:cNvPr id="37937" name="Line 17"/>
            <p:cNvSpPr>
              <a:spLocks noChangeShapeType="1"/>
            </p:cNvSpPr>
            <p:nvPr/>
          </p:nvSpPr>
          <p:spPr bwMode="auto">
            <a:xfrm>
              <a:off x="2370" y="2839"/>
              <a:ext cx="1471" cy="0"/>
            </a:xfrm>
            <a:prstGeom prst="line">
              <a:avLst/>
            </a:prstGeom>
            <a:noFill/>
            <a:ln w="50800">
              <a:solidFill>
                <a:schemeClr val="tx1"/>
              </a:solidFill>
              <a:round/>
              <a:headEnd type="none" w="sm" len="sm"/>
              <a:tailEnd type="none" w="sm" len="sm"/>
            </a:ln>
          </p:spPr>
          <p:txBody>
            <a:bodyPr wrap="none" anchor="ctr"/>
            <a:lstStyle/>
            <a:p>
              <a:endParaRPr lang="en-CA"/>
            </a:p>
          </p:txBody>
        </p:sp>
      </p:grpSp>
      <p:sp>
        <p:nvSpPr>
          <p:cNvPr id="25617" name="Rectangle 18"/>
          <p:cNvSpPr>
            <a:spLocks noChangeArrowheads="1"/>
          </p:cNvSpPr>
          <p:nvPr/>
        </p:nvSpPr>
        <p:spPr bwMode="auto">
          <a:xfrm>
            <a:off x="3790950" y="5165725"/>
            <a:ext cx="1657350" cy="739775"/>
          </a:xfrm>
          <a:prstGeom prst="rect">
            <a:avLst/>
          </a:prstGeom>
          <a:noFill/>
          <a:ln w="9525">
            <a:noFill/>
            <a:miter lim="800000"/>
            <a:headEnd/>
            <a:tailEnd/>
          </a:ln>
        </p:spPr>
        <p:txBody>
          <a:bodyPr wrap="none" lIns="92075" tIns="46038" rIns="92075" bIns="46038">
            <a:spAutoFit/>
          </a:bodyPr>
          <a:lstStyle/>
          <a:p>
            <a:pPr algn="ctr">
              <a:defRPr/>
            </a:pPr>
            <a:r>
              <a:rPr lang="en-US" sz="1400" b="1">
                <a:latin typeface="+mn-lt"/>
              </a:rPr>
              <a:t>Amount of money</a:t>
            </a:r>
          </a:p>
          <a:p>
            <a:pPr algn="ctr">
              <a:defRPr/>
            </a:pPr>
            <a:r>
              <a:rPr lang="en-US" sz="1400" b="1">
                <a:latin typeface="+mn-lt"/>
              </a:rPr>
              <a:t>demanded (billions</a:t>
            </a:r>
          </a:p>
          <a:p>
            <a:pPr algn="ctr">
              <a:defRPr/>
            </a:pPr>
            <a:r>
              <a:rPr lang="en-US" sz="1400" b="1">
                <a:latin typeface="+mn-lt"/>
              </a:rPr>
              <a:t>of dollars)</a:t>
            </a:r>
          </a:p>
        </p:txBody>
      </p:sp>
      <p:sp>
        <p:nvSpPr>
          <p:cNvPr id="25618" name="Rectangle 19"/>
          <p:cNvSpPr>
            <a:spLocks noChangeArrowheads="1"/>
          </p:cNvSpPr>
          <p:nvPr/>
        </p:nvSpPr>
        <p:spPr bwMode="auto">
          <a:xfrm>
            <a:off x="3032125" y="2779713"/>
            <a:ext cx="417513" cy="2308225"/>
          </a:xfrm>
          <a:prstGeom prst="rect">
            <a:avLst/>
          </a:prstGeom>
          <a:noFill/>
          <a:ln w="9525">
            <a:noFill/>
            <a:miter lim="800000"/>
            <a:headEnd/>
            <a:tailEnd/>
          </a:ln>
        </p:spPr>
        <p:txBody>
          <a:bodyPr wrap="none" lIns="92075" tIns="46038" rIns="92075" bIns="46038">
            <a:spAutoFit/>
          </a:bodyPr>
          <a:lstStyle/>
          <a:p>
            <a:pPr>
              <a:defRPr/>
            </a:pPr>
            <a:r>
              <a:rPr lang="en-US" sz="1400" b="1">
                <a:latin typeface="+mn-lt"/>
              </a:rPr>
              <a:t> 10</a:t>
            </a:r>
          </a:p>
          <a:p>
            <a:pPr>
              <a:defRPr/>
            </a:pPr>
            <a:endParaRPr lang="en-US" sz="800" b="1">
              <a:latin typeface="+mn-lt"/>
            </a:endParaRPr>
          </a:p>
          <a:p>
            <a:pPr>
              <a:defRPr/>
            </a:pPr>
            <a:r>
              <a:rPr lang="en-US" sz="1400" b="1">
                <a:latin typeface="+mn-lt"/>
              </a:rPr>
              <a:t>7.5</a:t>
            </a:r>
          </a:p>
          <a:p>
            <a:pPr>
              <a:defRPr/>
            </a:pPr>
            <a:endParaRPr lang="en-US" sz="800" b="1">
              <a:latin typeface="+mn-lt"/>
            </a:endParaRPr>
          </a:p>
          <a:p>
            <a:pPr>
              <a:defRPr/>
            </a:pPr>
            <a:endParaRPr lang="en-US" sz="1400" b="1">
              <a:latin typeface="+mn-lt"/>
            </a:endParaRPr>
          </a:p>
          <a:p>
            <a:pPr>
              <a:defRPr/>
            </a:pPr>
            <a:r>
              <a:rPr lang="en-US" sz="1400" b="1">
                <a:latin typeface="+mn-lt"/>
              </a:rPr>
              <a:t>   5</a:t>
            </a:r>
          </a:p>
          <a:p>
            <a:pPr>
              <a:defRPr/>
            </a:pPr>
            <a:endParaRPr lang="en-US" sz="800" b="1">
              <a:latin typeface="+mn-lt"/>
            </a:endParaRPr>
          </a:p>
          <a:p>
            <a:pPr>
              <a:defRPr/>
            </a:pPr>
            <a:endParaRPr lang="en-US" sz="1400" b="1">
              <a:latin typeface="+mn-lt"/>
            </a:endParaRPr>
          </a:p>
          <a:p>
            <a:pPr>
              <a:defRPr/>
            </a:pPr>
            <a:r>
              <a:rPr lang="en-US" sz="1400" b="1">
                <a:latin typeface="+mn-lt"/>
              </a:rPr>
              <a:t>2.5</a:t>
            </a:r>
          </a:p>
          <a:p>
            <a:pPr>
              <a:defRPr/>
            </a:pPr>
            <a:endParaRPr lang="en-US" sz="1400" b="1">
              <a:latin typeface="+mn-lt"/>
            </a:endParaRPr>
          </a:p>
          <a:p>
            <a:pPr>
              <a:defRPr/>
            </a:pPr>
            <a:endParaRPr lang="en-US" sz="800" b="1">
              <a:latin typeface="+mn-lt"/>
            </a:endParaRPr>
          </a:p>
          <a:p>
            <a:pPr>
              <a:defRPr/>
            </a:pPr>
            <a:r>
              <a:rPr lang="en-US" sz="1400" b="1">
                <a:latin typeface="+mn-lt"/>
              </a:rPr>
              <a:t>   0</a:t>
            </a:r>
          </a:p>
        </p:txBody>
      </p:sp>
      <p:sp>
        <p:nvSpPr>
          <p:cNvPr id="37907" name="Rectangle 20"/>
          <p:cNvSpPr>
            <a:spLocks noChangeArrowheads="1"/>
          </p:cNvSpPr>
          <p:nvPr/>
        </p:nvSpPr>
        <p:spPr bwMode="auto">
          <a:xfrm>
            <a:off x="4845050" y="4402138"/>
            <a:ext cx="652423" cy="369974"/>
          </a:xfrm>
          <a:prstGeom prst="rect">
            <a:avLst/>
          </a:prstGeom>
          <a:noFill/>
          <a:ln w="9525">
            <a:noFill/>
            <a:miter lim="800000"/>
            <a:headEnd/>
            <a:tailEnd/>
          </a:ln>
        </p:spPr>
        <p:txBody>
          <a:bodyPr wrap="none" lIns="92075" tIns="46038" rIns="92075" bIns="46038">
            <a:spAutoFit/>
          </a:bodyPr>
          <a:lstStyle/>
          <a:p>
            <a:r>
              <a:rPr lang="en-US" dirty="0" err="1" smtClean="0"/>
              <a:t>D</a:t>
            </a:r>
            <a:r>
              <a:rPr lang="en-US" baseline="-25000" dirty="0" err="1" smtClean="0"/>
              <a:t>a</a:t>
            </a:r>
            <a:r>
              <a:rPr lang="en-US" dirty="0" smtClean="0"/>
              <a:t>(</a:t>
            </a:r>
            <a:r>
              <a:rPr lang="en-US" dirty="0" err="1" smtClean="0"/>
              <a:t>i</a:t>
            </a:r>
            <a:r>
              <a:rPr lang="en-US" dirty="0" smtClean="0"/>
              <a:t>)</a:t>
            </a:r>
            <a:endParaRPr lang="en-US" b="1" baseline="-25000" dirty="0"/>
          </a:p>
        </p:txBody>
      </p:sp>
      <p:sp>
        <p:nvSpPr>
          <p:cNvPr id="25620" name="Rectangle 21"/>
          <p:cNvSpPr>
            <a:spLocks noChangeArrowheads="1"/>
          </p:cNvSpPr>
          <p:nvPr/>
        </p:nvSpPr>
        <p:spPr bwMode="auto">
          <a:xfrm>
            <a:off x="3392487" y="4921250"/>
            <a:ext cx="2170113" cy="277813"/>
          </a:xfrm>
          <a:prstGeom prst="rect">
            <a:avLst/>
          </a:prstGeom>
          <a:noFill/>
          <a:ln w="9525">
            <a:noFill/>
            <a:miter lim="800000"/>
            <a:headEnd/>
            <a:tailEnd/>
          </a:ln>
        </p:spPr>
        <p:txBody>
          <a:bodyPr wrap="none" lIns="92075" tIns="46038" rIns="92075" bIns="46038">
            <a:spAutoFit/>
          </a:bodyPr>
          <a:lstStyle/>
          <a:p>
            <a:pPr>
              <a:defRPr/>
            </a:pPr>
            <a:r>
              <a:rPr lang="en-US" sz="1200" b="1" dirty="0">
                <a:latin typeface="+mn-lt"/>
              </a:rPr>
              <a:t> </a:t>
            </a:r>
            <a:r>
              <a:rPr lang="en-US" sz="1200" b="1" dirty="0" smtClean="0">
                <a:latin typeface="+mn-lt"/>
              </a:rPr>
              <a:t>    </a:t>
            </a:r>
            <a:r>
              <a:rPr lang="en-US" sz="1200" b="1" dirty="0">
                <a:latin typeface="+mn-lt"/>
              </a:rPr>
              <a:t>50   100   150   200   250  300  </a:t>
            </a:r>
          </a:p>
        </p:txBody>
      </p:sp>
      <p:sp>
        <p:nvSpPr>
          <p:cNvPr id="37909" name="Line 22"/>
          <p:cNvSpPr>
            <a:spLocks noChangeShapeType="1"/>
          </p:cNvSpPr>
          <p:nvPr/>
        </p:nvSpPr>
        <p:spPr bwMode="auto">
          <a:xfrm>
            <a:off x="1546225" y="2828925"/>
            <a:ext cx="0" cy="2043113"/>
          </a:xfrm>
          <a:prstGeom prst="line">
            <a:avLst/>
          </a:prstGeom>
          <a:noFill/>
          <a:ln w="50800">
            <a:solidFill>
              <a:srgbClr val="FC0128"/>
            </a:solidFill>
            <a:round/>
            <a:headEnd type="none" w="sm" len="sm"/>
            <a:tailEnd type="none" w="sm" len="sm"/>
          </a:ln>
        </p:spPr>
        <p:txBody>
          <a:bodyPr wrap="none" anchor="ctr"/>
          <a:lstStyle/>
          <a:p>
            <a:endParaRPr lang="en-CA"/>
          </a:p>
        </p:txBody>
      </p:sp>
      <p:grpSp>
        <p:nvGrpSpPr>
          <p:cNvPr id="37910" name="Group 23"/>
          <p:cNvGrpSpPr>
            <a:grpSpLocks/>
          </p:cNvGrpSpPr>
          <p:nvPr/>
        </p:nvGrpSpPr>
        <p:grpSpPr bwMode="auto">
          <a:xfrm>
            <a:off x="933450" y="2754313"/>
            <a:ext cx="2335213" cy="2136775"/>
            <a:chOff x="781" y="1505"/>
            <a:chExt cx="1471" cy="1346"/>
          </a:xfrm>
        </p:grpSpPr>
        <p:sp>
          <p:nvSpPr>
            <p:cNvPr id="37934" name="Line 24"/>
            <p:cNvSpPr>
              <a:spLocks noChangeShapeType="1"/>
            </p:cNvSpPr>
            <p:nvPr/>
          </p:nvSpPr>
          <p:spPr bwMode="auto">
            <a:xfrm>
              <a:off x="794" y="1505"/>
              <a:ext cx="0" cy="1346"/>
            </a:xfrm>
            <a:prstGeom prst="line">
              <a:avLst/>
            </a:prstGeom>
            <a:noFill/>
            <a:ln w="50800">
              <a:solidFill>
                <a:schemeClr val="tx1"/>
              </a:solidFill>
              <a:round/>
              <a:headEnd type="none" w="sm" len="sm"/>
              <a:tailEnd type="none" w="sm" len="sm"/>
            </a:ln>
          </p:spPr>
          <p:txBody>
            <a:bodyPr wrap="none" anchor="ctr"/>
            <a:lstStyle/>
            <a:p>
              <a:endParaRPr lang="en-CA"/>
            </a:p>
          </p:txBody>
        </p:sp>
        <p:sp>
          <p:nvSpPr>
            <p:cNvPr id="37935" name="Line 25"/>
            <p:cNvSpPr>
              <a:spLocks noChangeShapeType="1"/>
            </p:cNvSpPr>
            <p:nvPr/>
          </p:nvSpPr>
          <p:spPr bwMode="auto">
            <a:xfrm>
              <a:off x="781" y="2839"/>
              <a:ext cx="1471" cy="0"/>
            </a:xfrm>
            <a:prstGeom prst="line">
              <a:avLst/>
            </a:prstGeom>
            <a:noFill/>
            <a:ln w="50800">
              <a:solidFill>
                <a:schemeClr val="tx1"/>
              </a:solidFill>
              <a:round/>
              <a:headEnd type="none" w="sm" len="sm"/>
              <a:tailEnd type="none" w="sm" len="sm"/>
            </a:ln>
          </p:spPr>
          <p:txBody>
            <a:bodyPr wrap="none" anchor="ctr"/>
            <a:lstStyle/>
            <a:p>
              <a:endParaRPr lang="en-CA"/>
            </a:p>
          </p:txBody>
        </p:sp>
      </p:grpSp>
      <p:sp>
        <p:nvSpPr>
          <p:cNvPr id="25623" name="Rectangle 26"/>
          <p:cNvSpPr>
            <a:spLocks noChangeArrowheads="1"/>
          </p:cNvSpPr>
          <p:nvPr/>
        </p:nvSpPr>
        <p:spPr bwMode="auto">
          <a:xfrm>
            <a:off x="1157288" y="5165725"/>
            <a:ext cx="1657350" cy="739775"/>
          </a:xfrm>
          <a:prstGeom prst="rect">
            <a:avLst/>
          </a:prstGeom>
          <a:noFill/>
          <a:ln w="9525">
            <a:noFill/>
            <a:miter lim="800000"/>
            <a:headEnd/>
            <a:tailEnd/>
          </a:ln>
        </p:spPr>
        <p:txBody>
          <a:bodyPr wrap="none" lIns="92075" tIns="46038" rIns="92075" bIns="46038">
            <a:spAutoFit/>
          </a:bodyPr>
          <a:lstStyle/>
          <a:p>
            <a:pPr algn="ctr">
              <a:defRPr/>
            </a:pPr>
            <a:r>
              <a:rPr lang="en-US" sz="1400" b="1">
                <a:latin typeface="+mn-lt"/>
              </a:rPr>
              <a:t>Amount of money</a:t>
            </a:r>
          </a:p>
          <a:p>
            <a:pPr algn="ctr">
              <a:defRPr/>
            </a:pPr>
            <a:r>
              <a:rPr lang="en-US" sz="1400" b="1">
                <a:latin typeface="+mn-lt"/>
              </a:rPr>
              <a:t>demanded (billions</a:t>
            </a:r>
          </a:p>
          <a:p>
            <a:pPr algn="ctr">
              <a:defRPr/>
            </a:pPr>
            <a:r>
              <a:rPr lang="en-US" sz="1400" b="1">
                <a:latin typeface="+mn-lt"/>
              </a:rPr>
              <a:t>of dollars)</a:t>
            </a:r>
          </a:p>
        </p:txBody>
      </p:sp>
      <p:sp>
        <p:nvSpPr>
          <p:cNvPr id="37912" name="Rectangle 27"/>
          <p:cNvSpPr>
            <a:spLocks noChangeArrowheads="1"/>
          </p:cNvSpPr>
          <p:nvPr/>
        </p:nvSpPr>
        <p:spPr bwMode="auto">
          <a:xfrm>
            <a:off x="1553532" y="4419600"/>
            <a:ext cx="787074" cy="369974"/>
          </a:xfrm>
          <a:prstGeom prst="rect">
            <a:avLst/>
          </a:prstGeom>
          <a:noFill/>
          <a:ln w="9525">
            <a:noFill/>
            <a:miter lim="800000"/>
            <a:headEnd/>
            <a:tailEnd/>
          </a:ln>
        </p:spPr>
        <p:txBody>
          <a:bodyPr wrap="none" lIns="92075" tIns="46038" rIns="92075" bIns="46038">
            <a:spAutoFit/>
          </a:bodyPr>
          <a:lstStyle/>
          <a:p>
            <a:pPr algn="ctr"/>
            <a:r>
              <a:rPr lang="en-US" dirty="0" err="1" smtClean="0"/>
              <a:t>D</a:t>
            </a:r>
            <a:r>
              <a:rPr lang="en-US" baseline="-25000" dirty="0" err="1" smtClean="0"/>
              <a:t>t</a:t>
            </a:r>
            <a:r>
              <a:rPr lang="en-US" dirty="0" smtClean="0"/>
              <a:t>(Y</a:t>
            </a:r>
            <a:r>
              <a:rPr lang="en-US" baseline="-25000" dirty="0" smtClean="0"/>
              <a:t>0</a:t>
            </a:r>
            <a:r>
              <a:rPr lang="en-US" dirty="0" smtClean="0"/>
              <a:t>)</a:t>
            </a:r>
            <a:endParaRPr lang="en-US" baseline="-25000" dirty="0"/>
          </a:p>
        </p:txBody>
      </p:sp>
      <p:sp>
        <p:nvSpPr>
          <p:cNvPr id="25625" name="Rectangle 28"/>
          <p:cNvSpPr>
            <a:spLocks noChangeArrowheads="1"/>
          </p:cNvSpPr>
          <p:nvPr/>
        </p:nvSpPr>
        <p:spPr bwMode="auto">
          <a:xfrm>
            <a:off x="457200" y="2779713"/>
            <a:ext cx="417513" cy="2308225"/>
          </a:xfrm>
          <a:prstGeom prst="rect">
            <a:avLst/>
          </a:prstGeom>
          <a:noFill/>
          <a:ln w="9525">
            <a:noFill/>
            <a:miter lim="800000"/>
            <a:headEnd/>
            <a:tailEnd/>
          </a:ln>
        </p:spPr>
        <p:txBody>
          <a:bodyPr wrap="none" lIns="92075" tIns="46038" rIns="92075" bIns="46038">
            <a:spAutoFit/>
          </a:bodyPr>
          <a:lstStyle/>
          <a:p>
            <a:pPr>
              <a:defRPr/>
            </a:pPr>
            <a:r>
              <a:rPr lang="en-US" sz="1400" b="1" dirty="0">
                <a:latin typeface="+mn-lt"/>
              </a:rPr>
              <a:t> 10</a:t>
            </a:r>
          </a:p>
          <a:p>
            <a:pPr>
              <a:defRPr/>
            </a:pPr>
            <a:endParaRPr lang="en-US" sz="800" b="1" dirty="0">
              <a:latin typeface="+mn-lt"/>
            </a:endParaRPr>
          </a:p>
          <a:p>
            <a:pPr>
              <a:defRPr/>
            </a:pPr>
            <a:r>
              <a:rPr lang="en-US" sz="1400" b="1" dirty="0">
                <a:latin typeface="+mn-lt"/>
              </a:rPr>
              <a:t>7.5</a:t>
            </a:r>
          </a:p>
          <a:p>
            <a:pPr>
              <a:defRPr/>
            </a:pPr>
            <a:endParaRPr lang="en-US" sz="800" b="1" dirty="0">
              <a:latin typeface="+mn-lt"/>
            </a:endParaRPr>
          </a:p>
          <a:p>
            <a:pPr>
              <a:defRPr/>
            </a:pPr>
            <a:endParaRPr lang="en-US" sz="1400" b="1" dirty="0">
              <a:latin typeface="+mn-lt"/>
            </a:endParaRPr>
          </a:p>
          <a:p>
            <a:pPr>
              <a:defRPr/>
            </a:pPr>
            <a:r>
              <a:rPr lang="en-US" sz="1400" b="1" dirty="0">
                <a:latin typeface="+mn-lt"/>
              </a:rPr>
              <a:t>   5</a:t>
            </a:r>
          </a:p>
          <a:p>
            <a:pPr>
              <a:defRPr/>
            </a:pPr>
            <a:endParaRPr lang="en-US" sz="800" b="1" dirty="0">
              <a:latin typeface="+mn-lt"/>
            </a:endParaRPr>
          </a:p>
          <a:p>
            <a:pPr>
              <a:defRPr/>
            </a:pPr>
            <a:endParaRPr lang="en-US" sz="1400" b="1" dirty="0">
              <a:latin typeface="+mn-lt"/>
            </a:endParaRPr>
          </a:p>
          <a:p>
            <a:pPr>
              <a:defRPr/>
            </a:pPr>
            <a:r>
              <a:rPr lang="en-US" sz="1400" b="1" dirty="0">
                <a:latin typeface="+mn-lt"/>
              </a:rPr>
              <a:t>2.5</a:t>
            </a:r>
          </a:p>
          <a:p>
            <a:pPr>
              <a:defRPr/>
            </a:pPr>
            <a:endParaRPr lang="en-US" sz="1400" b="1" dirty="0">
              <a:latin typeface="+mn-lt"/>
            </a:endParaRPr>
          </a:p>
          <a:p>
            <a:pPr>
              <a:defRPr/>
            </a:pPr>
            <a:endParaRPr lang="en-US" sz="800" b="1" dirty="0">
              <a:latin typeface="+mn-lt"/>
            </a:endParaRPr>
          </a:p>
          <a:p>
            <a:pPr>
              <a:defRPr/>
            </a:pPr>
            <a:r>
              <a:rPr lang="en-US" sz="1400" b="1" dirty="0">
                <a:latin typeface="+mn-lt"/>
              </a:rPr>
              <a:t>   0</a:t>
            </a:r>
          </a:p>
        </p:txBody>
      </p:sp>
      <p:sp>
        <p:nvSpPr>
          <p:cNvPr id="25626" name="Rectangle 29"/>
          <p:cNvSpPr>
            <a:spLocks noChangeArrowheads="1"/>
          </p:cNvSpPr>
          <p:nvPr/>
        </p:nvSpPr>
        <p:spPr bwMode="auto">
          <a:xfrm>
            <a:off x="801687" y="4921250"/>
            <a:ext cx="2170113" cy="277813"/>
          </a:xfrm>
          <a:prstGeom prst="rect">
            <a:avLst/>
          </a:prstGeom>
          <a:noFill/>
          <a:ln w="9525">
            <a:noFill/>
            <a:miter lim="800000"/>
            <a:headEnd/>
            <a:tailEnd/>
          </a:ln>
        </p:spPr>
        <p:txBody>
          <a:bodyPr wrap="none" lIns="92075" tIns="46038" rIns="92075" bIns="46038">
            <a:spAutoFit/>
          </a:bodyPr>
          <a:lstStyle/>
          <a:p>
            <a:pPr>
              <a:defRPr/>
            </a:pPr>
            <a:r>
              <a:rPr lang="en-US" sz="1200" b="1" dirty="0" smtClean="0">
                <a:latin typeface="+mn-lt"/>
              </a:rPr>
              <a:t>     </a:t>
            </a:r>
            <a:r>
              <a:rPr lang="en-US" sz="1200" b="1" dirty="0">
                <a:latin typeface="+mn-lt"/>
              </a:rPr>
              <a:t>50   100   150   200   250  300  </a:t>
            </a:r>
          </a:p>
        </p:txBody>
      </p:sp>
      <p:sp>
        <p:nvSpPr>
          <p:cNvPr id="37915" name="Line 30"/>
          <p:cNvSpPr>
            <a:spLocks noChangeShapeType="1"/>
          </p:cNvSpPr>
          <p:nvPr/>
        </p:nvSpPr>
        <p:spPr bwMode="auto">
          <a:xfrm>
            <a:off x="6872288" y="2925763"/>
            <a:ext cx="1398587" cy="1931987"/>
          </a:xfrm>
          <a:prstGeom prst="line">
            <a:avLst/>
          </a:prstGeom>
          <a:noFill/>
          <a:ln w="50800">
            <a:solidFill>
              <a:srgbClr val="FC0128"/>
            </a:solidFill>
            <a:round/>
            <a:headEnd type="none" w="sm" len="sm"/>
            <a:tailEnd type="none" w="sm" len="sm"/>
          </a:ln>
        </p:spPr>
        <p:txBody>
          <a:bodyPr wrap="none" anchor="ctr"/>
          <a:lstStyle/>
          <a:p>
            <a:endParaRPr lang="en-CA"/>
          </a:p>
        </p:txBody>
      </p:sp>
      <p:grpSp>
        <p:nvGrpSpPr>
          <p:cNvPr id="37916" name="Group 31"/>
          <p:cNvGrpSpPr>
            <a:grpSpLocks/>
          </p:cNvGrpSpPr>
          <p:nvPr/>
        </p:nvGrpSpPr>
        <p:grpSpPr bwMode="auto">
          <a:xfrm>
            <a:off x="6076950" y="2744788"/>
            <a:ext cx="2335213" cy="2136775"/>
            <a:chOff x="4021" y="1499"/>
            <a:chExt cx="1471" cy="1346"/>
          </a:xfrm>
        </p:grpSpPr>
        <p:sp>
          <p:nvSpPr>
            <p:cNvPr id="37932" name="Line 32"/>
            <p:cNvSpPr>
              <a:spLocks noChangeShapeType="1"/>
            </p:cNvSpPr>
            <p:nvPr/>
          </p:nvSpPr>
          <p:spPr bwMode="auto">
            <a:xfrm>
              <a:off x="4034" y="1499"/>
              <a:ext cx="0" cy="1346"/>
            </a:xfrm>
            <a:prstGeom prst="line">
              <a:avLst/>
            </a:prstGeom>
            <a:noFill/>
            <a:ln w="50800">
              <a:solidFill>
                <a:schemeClr val="tx1"/>
              </a:solidFill>
              <a:round/>
              <a:headEnd type="none" w="sm" len="sm"/>
              <a:tailEnd type="none" w="sm" len="sm"/>
            </a:ln>
          </p:spPr>
          <p:txBody>
            <a:bodyPr wrap="none" anchor="ctr"/>
            <a:lstStyle/>
            <a:p>
              <a:endParaRPr lang="en-CA"/>
            </a:p>
          </p:txBody>
        </p:sp>
        <p:sp>
          <p:nvSpPr>
            <p:cNvPr id="37933" name="Line 33"/>
            <p:cNvSpPr>
              <a:spLocks noChangeShapeType="1"/>
            </p:cNvSpPr>
            <p:nvPr/>
          </p:nvSpPr>
          <p:spPr bwMode="auto">
            <a:xfrm>
              <a:off x="4021" y="2833"/>
              <a:ext cx="1471" cy="0"/>
            </a:xfrm>
            <a:prstGeom prst="line">
              <a:avLst/>
            </a:prstGeom>
            <a:noFill/>
            <a:ln w="50800">
              <a:solidFill>
                <a:schemeClr val="tx1"/>
              </a:solidFill>
              <a:round/>
              <a:headEnd type="none" w="sm" len="sm"/>
              <a:tailEnd type="none" w="sm" len="sm"/>
            </a:ln>
          </p:spPr>
          <p:txBody>
            <a:bodyPr wrap="none" anchor="ctr"/>
            <a:lstStyle/>
            <a:p>
              <a:endParaRPr lang="en-CA"/>
            </a:p>
          </p:txBody>
        </p:sp>
      </p:grpSp>
      <p:sp>
        <p:nvSpPr>
          <p:cNvPr id="25629" name="Rectangle 34"/>
          <p:cNvSpPr>
            <a:spLocks noChangeArrowheads="1"/>
          </p:cNvSpPr>
          <p:nvPr/>
        </p:nvSpPr>
        <p:spPr bwMode="auto">
          <a:xfrm>
            <a:off x="6445250" y="5156200"/>
            <a:ext cx="1657350" cy="739775"/>
          </a:xfrm>
          <a:prstGeom prst="rect">
            <a:avLst/>
          </a:prstGeom>
          <a:noFill/>
          <a:ln w="9525">
            <a:noFill/>
            <a:miter lim="800000"/>
            <a:headEnd/>
            <a:tailEnd/>
          </a:ln>
        </p:spPr>
        <p:txBody>
          <a:bodyPr wrap="none" lIns="92075" tIns="46038" rIns="92075" bIns="46038">
            <a:spAutoFit/>
          </a:bodyPr>
          <a:lstStyle/>
          <a:p>
            <a:pPr algn="ctr">
              <a:defRPr/>
            </a:pPr>
            <a:r>
              <a:rPr lang="en-US" sz="1400" b="1">
                <a:latin typeface="+mn-lt"/>
              </a:rPr>
              <a:t>Amount of money</a:t>
            </a:r>
          </a:p>
          <a:p>
            <a:pPr algn="ctr">
              <a:defRPr/>
            </a:pPr>
            <a:r>
              <a:rPr lang="en-US" sz="1400" b="1">
                <a:latin typeface="+mn-lt"/>
              </a:rPr>
              <a:t>demanded (billions</a:t>
            </a:r>
          </a:p>
          <a:p>
            <a:pPr algn="ctr">
              <a:defRPr/>
            </a:pPr>
            <a:r>
              <a:rPr lang="en-US" sz="1400" b="1">
                <a:latin typeface="+mn-lt"/>
              </a:rPr>
              <a:t>of dollars)</a:t>
            </a:r>
          </a:p>
        </p:txBody>
      </p:sp>
      <p:sp>
        <p:nvSpPr>
          <p:cNvPr id="25630" name="Rectangle 35"/>
          <p:cNvSpPr>
            <a:spLocks noChangeArrowheads="1"/>
          </p:cNvSpPr>
          <p:nvPr/>
        </p:nvSpPr>
        <p:spPr bwMode="auto">
          <a:xfrm>
            <a:off x="6211887" y="4911725"/>
            <a:ext cx="2170113" cy="277813"/>
          </a:xfrm>
          <a:prstGeom prst="rect">
            <a:avLst/>
          </a:prstGeom>
          <a:noFill/>
          <a:ln w="9525">
            <a:noFill/>
            <a:miter lim="800000"/>
            <a:headEnd/>
            <a:tailEnd/>
          </a:ln>
        </p:spPr>
        <p:txBody>
          <a:bodyPr wrap="none" lIns="92075" tIns="46038" rIns="92075" bIns="46038">
            <a:spAutoFit/>
          </a:bodyPr>
          <a:lstStyle/>
          <a:p>
            <a:pPr>
              <a:defRPr/>
            </a:pPr>
            <a:r>
              <a:rPr lang="en-US" sz="1200" b="1" dirty="0" smtClean="0">
                <a:latin typeface="+mn-lt"/>
              </a:rPr>
              <a:t>   </a:t>
            </a:r>
            <a:r>
              <a:rPr lang="en-US" sz="1200" b="1" dirty="0">
                <a:latin typeface="+mn-lt"/>
              </a:rPr>
              <a:t>50   100   150   200   250  300  </a:t>
            </a:r>
          </a:p>
        </p:txBody>
      </p:sp>
      <p:sp>
        <p:nvSpPr>
          <p:cNvPr id="37919" name="Rectangle 36"/>
          <p:cNvSpPr>
            <a:spLocks noChangeArrowheads="1"/>
          </p:cNvSpPr>
          <p:nvPr/>
        </p:nvSpPr>
        <p:spPr bwMode="auto">
          <a:xfrm>
            <a:off x="8077200" y="4114800"/>
            <a:ext cx="1066800" cy="400050"/>
          </a:xfrm>
          <a:prstGeom prst="rect">
            <a:avLst/>
          </a:prstGeom>
          <a:noFill/>
          <a:ln w="9525">
            <a:noFill/>
            <a:miter lim="800000"/>
            <a:headEnd/>
            <a:tailEnd/>
          </a:ln>
        </p:spPr>
        <p:txBody>
          <a:bodyPr lIns="92075" tIns="46038" rIns="92075" bIns="46038">
            <a:spAutoFit/>
          </a:bodyPr>
          <a:lstStyle/>
          <a:p>
            <a:r>
              <a:rPr lang="en-US" sz="2000" dirty="0" smtClean="0"/>
              <a:t>D</a:t>
            </a:r>
            <a:r>
              <a:rPr lang="en-US" sz="2000" baseline="-25000" dirty="0" smtClean="0"/>
              <a:t>m</a:t>
            </a:r>
            <a:r>
              <a:rPr lang="en-US" sz="2000" dirty="0" smtClean="0"/>
              <a:t>(</a:t>
            </a:r>
            <a:r>
              <a:rPr lang="en-US" sz="2000" dirty="0" smtClean="0">
                <a:latin typeface="Tahoma" charset="0"/>
              </a:rPr>
              <a:t>Y</a:t>
            </a:r>
            <a:r>
              <a:rPr lang="en-US" sz="2000" baseline="-25000" dirty="0" smtClean="0">
                <a:latin typeface="Tahoma" charset="0"/>
              </a:rPr>
              <a:t>0,</a:t>
            </a:r>
            <a:r>
              <a:rPr lang="en-US" sz="2000" dirty="0" smtClean="0">
                <a:latin typeface="Tahoma" charset="0"/>
              </a:rPr>
              <a:t>i)</a:t>
            </a:r>
            <a:endParaRPr lang="en-US" sz="2000" baseline="-25000" dirty="0"/>
          </a:p>
        </p:txBody>
      </p:sp>
      <p:sp>
        <p:nvSpPr>
          <p:cNvPr id="37920" name="Line 37"/>
          <p:cNvSpPr>
            <a:spLocks noChangeShapeType="1"/>
          </p:cNvSpPr>
          <p:nvPr/>
        </p:nvSpPr>
        <p:spPr bwMode="auto">
          <a:xfrm>
            <a:off x="3513138" y="3808413"/>
            <a:ext cx="603250" cy="0"/>
          </a:xfrm>
          <a:prstGeom prst="line">
            <a:avLst/>
          </a:prstGeom>
          <a:noFill/>
          <a:ln w="25400">
            <a:solidFill>
              <a:schemeClr val="tx1"/>
            </a:solidFill>
            <a:prstDash val="sysDot"/>
            <a:round/>
            <a:headEnd type="none" w="sm" len="sm"/>
            <a:tailEnd type="none" w="sm" len="sm"/>
          </a:ln>
        </p:spPr>
        <p:txBody>
          <a:bodyPr wrap="none" anchor="ctr"/>
          <a:lstStyle/>
          <a:p>
            <a:endParaRPr lang="en-CA"/>
          </a:p>
        </p:txBody>
      </p:sp>
      <p:sp>
        <p:nvSpPr>
          <p:cNvPr id="37921" name="Line 38"/>
          <p:cNvSpPr>
            <a:spLocks noChangeShapeType="1"/>
          </p:cNvSpPr>
          <p:nvPr/>
        </p:nvSpPr>
        <p:spPr bwMode="auto">
          <a:xfrm>
            <a:off x="4103688" y="3819525"/>
            <a:ext cx="0" cy="1020763"/>
          </a:xfrm>
          <a:prstGeom prst="line">
            <a:avLst/>
          </a:prstGeom>
          <a:noFill/>
          <a:ln w="25400">
            <a:solidFill>
              <a:schemeClr val="tx1"/>
            </a:solidFill>
            <a:prstDash val="sysDot"/>
            <a:round/>
            <a:headEnd type="none" w="sm" len="sm"/>
            <a:tailEnd type="none" w="sm" len="sm"/>
          </a:ln>
        </p:spPr>
        <p:txBody>
          <a:bodyPr wrap="none" anchor="ctr"/>
          <a:lstStyle/>
          <a:p>
            <a:endParaRPr lang="en-CA"/>
          </a:p>
        </p:txBody>
      </p:sp>
      <p:sp>
        <p:nvSpPr>
          <p:cNvPr id="37922" name="Line 39"/>
          <p:cNvSpPr>
            <a:spLocks noChangeShapeType="1"/>
          </p:cNvSpPr>
          <p:nvPr/>
        </p:nvSpPr>
        <p:spPr bwMode="auto">
          <a:xfrm>
            <a:off x="6102350" y="3798888"/>
            <a:ext cx="1370013" cy="0"/>
          </a:xfrm>
          <a:prstGeom prst="line">
            <a:avLst/>
          </a:prstGeom>
          <a:noFill/>
          <a:ln w="25400">
            <a:solidFill>
              <a:schemeClr val="tx1"/>
            </a:solidFill>
            <a:prstDash val="sysDot"/>
            <a:round/>
            <a:headEnd type="none" w="sm" len="sm"/>
            <a:tailEnd type="none" w="sm" len="sm"/>
          </a:ln>
        </p:spPr>
        <p:txBody>
          <a:bodyPr wrap="none" anchor="ctr"/>
          <a:lstStyle/>
          <a:p>
            <a:endParaRPr lang="en-CA"/>
          </a:p>
        </p:txBody>
      </p:sp>
      <p:sp>
        <p:nvSpPr>
          <p:cNvPr id="37923" name="Line 40"/>
          <p:cNvSpPr>
            <a:spLocks noChangeShapeType="1"/>
          </p:cNvSpPr>
          <p:nvPr/>
        </p:nvSpPr>
        <p:spPr bwMode="auto">
          <a:xfrm>
            <a:off x="7464425" y="3808413"/>
            <a:ext cx="0" cy="1020762"/>
          </a:xfrm>
          <a:prstGeom prst="line">
            <a:avLst/>
          </a:prstGeom>
          <a:noFill/>
          <a:ln w="25400">
            <a:solidFill>
              <a:schemeClr val="tx1"/>
            </a:solidFill>
            <a:prstDash val="sysDot"/>
            <a:round/>
            <a:headEnd type="none" w="sm" len="sm"/>
            <a:tailEnd type="none" w="sm" len="sm"/>
          </a:ln>
        </p:spPr>
        <p:txBody>
          <a:bodyPr wrap="none" anchor="ctr"/>
          <a:lstStyle/>
          <a:p>
            <a:endParaRPr lang="en-CA"/>
          </a:p>
        </p:txBody>
      </p:sp>
      <p:sp>
        <p:nvSpPr>
          <p:cNvPr id="25636" name="Rectangle 41"/>
          <p:cNvSpPr>
            <a:spLocks noChangeArrowheads="1"/>
          </p:cNvSpPr>
          <p:nvPr/>
        </p:nvSpPr>
        <p:spPr bwMode="auto">
          <a:xfrm>
            <a:off x="325438" y="2414588"/>
            <a:ext cx="461962" cy="400050"/>
          </a:xfrm>
          <a:prstGeom prst="rect">
            <a:avLst/>
          </a:prstGeom>
          <a:noFill/>
          <a:ln w="9525">
            <a:noFill/>
            <a:miter lim="800000"/>
            <a:headEnd/>
            <a:tailEnd/>
          </a:ln>
        </p:spPr>
        <p:txBody>
          <a:bodyPr wrap="none" lIns="92075" tIns="46038" rIns="92075" bIns="46038">
            <a:spAutoFit/>
          </a:bodyPr>
          <a:lstStyle/>
          <a:p>
            <a:pPr>
              <a:defRPr/>
            </a:pPr>
            <a:r>
              <a:rPr lang="en-US" sz="2000" b="1" dirty="0" err="1">
                <a:latin typeface="+mn-lt"/>
              </a:rPr>
              <a:t>i</a:t>
            </a:r>
            <a:r>
              <a:rPr lang="en-US" sz="2000" b="1" dirty="0">
                <a:latin typeface="+mn-lt"/>
              </a:rPr>
              <a:t>%</a:t>
            </a:r>
          </a:p>
        </p:txBody>
      </p:sp>
      <p:sp>
        <p:nvSpPr>
          <p:cNvPr id="25637" name="Rectangle 42"/>
          <p:cNvSpPr>
            <a:spLocks noChangeArrowheads="1"/>
          </p:cNvSpPr>
          <p:nvPr/>
        </p:nvSpPr>
        <p:spPr bwMode="auto">
          <a:xfrm>
            <a:off x="2763838" y="2433638"/>
            <a:ext cx="461962" cy="400050"/>
          </a:xfrm>
          <a:prstGeom prst="rect">
            <a:avLst/>
          </a:prstGeom>
          <a:noFill/>
          <a:ln w="9525">
            <a:noFill/>
            <a:miter lim="800000"/>
            <a:headEnd/>
            <a:tailEnd/>
          </a:ln>
        </p:spPr>
        <p:txBody>
          <a:bodyPr wrap="none" lIns="92075" tIns="46038" rIns="92075" bIns="46038">
            <a:spAutoFit/>
          </a:bodyPr>
          <a:lstStyle/>
          <a:p>
            <a:pPr>
              <a:defRPr/>
            </a:pPr>
            <a:r>
              <a:rPr lang="en-US" sz="2000" b="1">
                <a:latin typeface="+mn-lt"/>
              </a:rPr>
              <a:t>i%</a:t>
            </a:r>
          </a:p>
        </p:txBody>
      </p:sp>
      <p:sp>
        <p:nvSpPr>
          <p:cNvPr id="25638" name="Rectangle 43"/>
          <p:cNvSpPr>
            <a:spLocks noChangeArrowheads="1"/>
          </p:cNvSpPr>
          <p:nvPr/>
        </p:nvSpPr>
        <p:spPr bwMode="auto">
          <a:xfrm>
            <a:off x="5478463" y="2443163"/>
            <a:ext cx="461962" cy="400050"/>
          </a:xfrm>
          <a:prstGeom prst="rect">
            <a:avLst/>
          </a:prstGeom>
          <a:noFill/>
          <a:ln w="9525">
            <a:noFill/>
            <a:miter lim="800000"/>
            <a:headEnd/>
            <a:tailEnd/>
          </a:ln>
        </p:spPr>
        <p:txBody>
          <a:bodyPr wrap="none" lIns="92075" tIns="46038" rIns="92075" bIns="46038">
            <a:spAutoFit/>
          </a:bodyPr>
          <a:lstStyle/>
          <a:p>
            <a:pPr>
              <a:defRPr/>
            </a:pPr>
            <a:r>
              <a:rPr lang="en-US" sz="2000" b="1">
                <a:latin typeface="+mn-lt"/>
              </a:rPr>
              <a:t>i%</a:t>
            </a:r>
          </a:p>
        </p:txBody>
      </p:sp>
      <p:sp>
        <p:nvSpPr>
          <p:cNvPr id="37927" name="Line 44"/>
          <p:cNvSpPr>
            <a:spLocks noChangeShapeType="1"/>
          </p:cNvSpPr>
          <p:nvPr/>
        </p:nvSpPr>
        <p:spPr bwMode="auto">
          <a:xfrm>
            <a:off x="950913" y="3808413"/>
            <a:ext cx="603250" cy="0"/>
          </a:xfrm>
          <a:prstGeom prst="line">
            <a:avLst/>
          </a:prstGeom>
          <a:noFill/>
          <a:ln w="25400">
            <a:solidFill>
              <a:schemeClr val="tx1"/>
            </a:solidFill>
            <a:prstDash val="sysDot"/>
            <a:round/>
            <a:headEnd type="none" w="sm" len="sm"/>
            <a:tailEnd type="none" w="sm" len="sm"/>
          </a:ln>
        </p:spPr>
        <p:txBody>
          <a:bodyPr wrap="none" anchor="ctr"/>
          <a:lstStyle/>
          <a:p>
            <a:endParaRPr lang="en-CA"/>
          </a:p>
        </p:txBody>
      </p:sp>
      <p:sp>
        <p:nvSpPr>
          <p:cNvPr id="645165" name="Text Box 45"/>
          <p:cNvSpPr txBox="1">
            <a:spLocks noChangeArrowheads="1"/>
          </p:cNvSpPr>
          <p:nvPr/>
        </p:nvSpPr>
        <p:spPr bwMode="auto">
          <a:xfrm>
            <a:off x="3046413" y="6080125"/>
            <a:ext cx="2170112" cy="461963"/>
          </a:xfrm>
          <a:prstGeom prst="rect">
            <a:avLst/>
          </a:prstGeom>
          <a:noFill/>
          <a:ln w="12700">
            <a:noFill/>
            <a:miter lim="800000"/>
            <a:headEnd type="none" w="sm" len="sm"/>
            <a:tailEnd type="none" w="sm" len="sm"/>
          </a:ln>
          <a:effectLst/>
        </p:spPr>
        <p:txBody>
          <a:bodyPr wrap="none">
            <a:spAutoFit/>
          </a:bodyPr>
          <a:lstStyle/>
          <a:p>
            <a:pPr>
              <a:defRPr/>
            </a:pPr>
            <a:r>
              <a:rPr lang="en-US" sz="2400" b="1" dirty="0">
                <a:latin typeface="+mn-lt"/>
              </a:rPr>
              <a:t>100 + 100 = 200</a:t>
            </a:r>
          </a:p>
        </p:txBody>
      </p:sp>
      <p:sp>
        <p:nvSpPr>
          <p:cNvPr id="25641" name="Rectangle 46"/>
          <p:cNvSpPr>
            <a:spLocks noChangeArrowheads="1"/>
          </p:cNvSpPr>
          <p:nvPr/>
        </p:nvSpPr>
        <p:spPr bwMode="auto">
          <a:xfrm rot="-5400000">
            <a:off x="-372268" y="3477419"/>
            <a:ext cx="1416050" cy="369887"/>
          </a:xfrm>
          <a:prstGeom prst="rect">
            <a:avLst/>
          </a:prstGeom>
          <a:noFill/>
          <a:ln w="9525">
            <a:noFill/>
            <a:miter lim="800000"/>
            <a:headEnd/>
            <a:tailEnd/>
          </a:ln>
        </p:spPr>
        <p:txBody>
          <a:bodyPr wrap="none" lIns="92075" tIns="46038" rIns="92075" bIns="46038">
            <a:spAutoFit/>
          </a:bodyPr>
          <a:lstStyle/>
          <a:p>
            <a:pPr algn="ctr">
              <a:defRPr/>
            </a:pPr>
            <a:r>
              <a:rPr lang="en-US">
                <a:latin typeface="+mn-lt"/>
              </a:rPr>
              <a:t>Interest Rate</a:t>
            </a:r>
          </a:p>
        </p:txBody>
      </p:sp>
      <p:sp>
        <p:nvSpPr>
          <p:cNvPr id="53" name="Slide Number Placeholder 52"/>
          <p:cNvSpPr>
            <a:spLocks noGrp="1"/>
          </p:cNvSpPr>
          <p:nvPr>
            <p:ph type="sldNum" sz="quarter" idx="12"/>
          </p:nvPr>
        </p:nvSpPr>
        <p:spPr/>
        <p:txBody>
          <a:bodyPr/>
          <a:lstStyle/>
          <a:p>
            <a:pPr>
              <a:defRPr/>
            </a:pPr>
            <a:fld id="{87A5BF49-A79D-4DD4-AF70-4233B3813A72}" type="slidenum">
              <a:rPr lang="en-US"/>
              <a:pPr>
                <a:defRPr/>
              </a:pPr>
              <a:t>6</a:t>
            </a:fld>
            <a:endParaRPr lang="en-US"/>
          </a:p>
        </p:txBody>
      </p:sp>
      <p:sp>
        <p:nvSpPr>
          <p:cNvPr id="54" name="Footer Placeholder 53"/>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fontAlgn="auto" hangingPunct="1">
              <a:spcAft>
                <a:spcPts val="0"/>
              </a:spcAft>
              <a:defRPr/>
            </a:pPr>
            <a:r>
              <a:rPr lang="en-US" sz="3600">
                <a:solidFill>
                  <a:schemeClr val="accent1">
                    <a:satMod val="150000"/>
                  </a:schemeClr>
                </a:solidFill>
              </a:rPr>
              <a:t>The Demand for Money Balance</a:t>
            </a:r>
          </a:p>
        </p:txBody>
      </p:sp>
      <p:sp>
        <p:nvSpPr>
          <p:cNvPr id="147459" name="Rectangle 3"/>
          <p:cNvSpPr>
            <a:spLocks noGrp="1" noChangeArrowheads="1"/>
          </p:cNvSpPr>
          <p:nvPr>
            <p:ph type="body" sz="half" idx="1"/>
          </p:nvPr>
        </p:nvSpPr>
        <p:spPr>
          <a:xfrm>
            <a:off x="457200" y="1600200"/>
            <a:ext cx="8291513" cy="4525963"/>
          </a:xfrm>
        </p:spPr>
        <p:txBody>
          <a:bodyPr/>
          <a:lstStyle/>
          <a:p>
            <a:pPr marL="0" indent="0" eaLnBrk="1" hangingPunct="1"/>
            <a:r>
              <a:rPr lang="en-US" sz="2800" dirty="0" smtClean="0"/>
              <a:t>The demand for money balances: prices, real income, and interest rates</a:t>
            </a:r>
          </a:p>
          <a:p>
            <a:pPr marL="457200" lvl="1" indent="0" eaLnBrk="1" hangingPunct="1">
              <a:buFontTx/>
              <a:buNone/>
            </a:pPr>
            <a:r>
              <a:rPr lang="en-US" dirty="0" smtClean="0"/>
              <a:t>D</a:t>
            </a:r>
            <a:r>
              <a:rPr lang="en-US" baseline="-25000" dirty="0" smtClean="0"/>
              <a:t>m</a:t>
            </a:r>
            <a:r>
              <a:rPr lang="en-US" dirty="0" smtClean="0"/>
              <a:t> = kY</a:t>
            </a:r>
            <a:r>
              <a:rPr lang="en-US" baseline="-25000" dirty="0" smtClean="0"/>
              <a:t>0</a:t>
            </a:r>
            <a:r>
              <a:rPr lang="en-US" dirty="0" smtClean="0"/>
              <a:t> – hi     (note: k and h are parameters)</a:t>
            </a:r>
          </a:p>
        </p:txBody>
      </p:sp>
      <p:sp>
        <p:nvSpPr>
          <p:cNvPr id="147460" name="Line 4"/>
          <p:cNvSpPr>
            <a:spLocks noChangeShapeType="1"/>
          </p:cNvSpPr>
          <p:nvPr/>
        </p:nvSpPr>
        <p:spPr bwMode="auto">
          <a:xfrm>
            <a:off x="4140200" y="3213100"/>
            <a:ext cx="0" cy="2736850"/>
          </a:xfrm>
          <a:prstGeom prst="line">
            <a:avLst/>
          </a:prstGeom>
          <a:noFill/>
          <a:ln w="28575">
            <a:solidFill>
              <a:schemeClr val="tx1"/>
            </a:solidFill>
            <a:round/>
            <a:headEnd/>
            <a:tailEnd/>
          </a:ln>
        </p:spPr>
        <p:txBody>
          <a:bodyPr/>
          <a:lstStyle/>
          <a:p>
            <a:endParaRPr lang="en-CA"/>
          </a:p>
        </p:txBody>
      </p:sp>
      <p:sp>
        <p:nvSpPr>
          <p:cNvPr id="147461" name="Line 5"/>
          <p:cNvSpPr>
            <a:spLocks noChangeShapeType="1"/>
          </p:cNvSpPr>
          <p:nvPr/>
        </p:nvSpPr>
        <p:spPr bwMode="auto">
          <a:xfrm>
            <a:off x="4140200" y="5949950"/>
            <a:ext cx="3240088" cy="0"/>
          </a:xfrm>
          <a:prstGeom prst="line">
            <a:avLst/>
          </a:prstGeom>
          <a:noFill/>
          <a:ln w="28575">
            <a:solidFill>
              <a:schemeClr val="tx1"/>
            </a:solidFill>
            <a:round/>
            <a:headEnd/>
            <a:tailEnd/>
          </a:ln>
        </p:spPr>
        <p:txBody>
          <a:bodyPr/>
          <a:lstStyle/>
          <a:p>
            <a:endParaRPr lang="en-CA"/>
          </a:p>
        </p:txBody>
      </p:sp>
      <p:sp>
        <p:nvSpPr>
          <p:cNvPr id="147462" name="Line 6"/>
          <p:cNvSpPr>
            <a:spLocks noChangeShapeType="1"/>
          </p:cNvSpPr>
          <p:nvPr/>
        </p:nvSpPr>
        <p:spPr bwMode="auto">
          <a:xfrm>
            <a:off x="4356100" y="3357563"/>
            <a:ext cx="2592388" cy="2592387"/>
          </a:xfrm>
          <a:prstGeom prst="line">
            <a:avLst/>
          </a:prstGeom>
          <a:noFill/>
          <a:ln w="38100">
            <a:solidFill>
              <a:schemeClr val="tx1"/>
            </a:solidFill>
            <a:round/>
            <a:headEnd/>
            <a:tailEnd/>
          </a:ln>
        </p:spPr>
        <p:txBody>
          <a:bodyPr/>
          <a:lstStyle/>
          <a:p>
            <a:endParaRPr lang="en-CA"/>
          </a:p>
        </p:txBody>
      </p:sp>
      <p:sp>
        <p:nvSpPr>
          <p:cNvPr id="147463" name="Text Box 7"/>
          <p:cNvSpPr txBox="1">
            <a:spLocks noChangeArrowheads="1"/>
          </p:cNvSpPr>
          <p:nvPr/>
        </p:nvSpPr>
        <p:spPr bwMode="auto">
          <a:xfrm>
            <a:off x="4787900" y="3284538"/>
            <a:ext cx="2232025"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a:t>
            </a:r>
            <a:r>
              <a:rPr lang="en-US" dirty="0" smtClean="0">
                <a:latin typeface="Arial" charset="0"/>
              </a:rPr>
              <a:t> = </a:t>
            </a:r>
            <a:r>
              <a:rPr lang="en-US" dirty="0">
                <a:latin typeface="Arial" charset="0"/>
              </a:rPr>
              <a:t>kY</a:t>
            </a:r>
            <a:r>
              <a:rPr lang="en-US" baseline="-25000" dirty="0">
                <a:latin typeface="Arial" charset="0"/>
              </a:rPr>
              <a:t>0</a:t>
            </a:r>
            <a:r>
              <a:rPr lang="en-US" dirty="0">
                <a:latin typeface="Arial" charset="0"/>
              </a:rPr>
              <a:t> - hi</a:t>
            </a:r>
          </a:p>
        </p:txBody>
      </p:sp>
      <p:sp>
        <p:nvSpPr>
          <p:cNvPr id="147464" name="Text Box 8"/>
          <p:cNvSpPr txBox="1">
            <a:spLocks noChangeArrowheads="1"/>
          </p:cNvSpPr>
          <p:nvPr/>
        </p:nvSpPr>
        <p:spPr bwMode="auto">
          <a:xfrm rot="-5400000">
            <a:off x="1982788" y="4362450"/>
            <a:ext cx="2954337"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Nominal Interest Rates</a:t>
            </a:r>
          </a:p>
        </p:txBody>
      </p:sp>
      <p:sp>
        <p:nvSpPr>
          <p:cNvPr id="147465" name="Line 9"/>
          <p:cNvSpPr>
            <a:spLocks noChangeShapeType="1"/>
          </p:cNvSpPr>
          <p:nvPr/>
        </p:nvSpPr>
        <p:spPr bwMode="auto">
          <a:xfrm>
            <a:off x="4140200" y="4437063"/>
            <a:ext cx="1295400" cy="0"/>
          </a:xfrm>
          <a:prstGeom prst="line">
            <a:avLst/>
          </a:prstGeom>
          <a:noFill/>
          <a:ln w="9525">
            <a:solidFill>
              <a:schemeClr val="tx1"/>
            </a:solidFill>
            <a:round/>
            <a:headEnd/>
            <a:tailEnd/>
          </a:ln>
        </p:spPr>
        <p:txBody>
          <a:bodyPr/>
          <a:lstStyle/>
          <a:p>
            <a:endParaRPr lang="en-CA"/>
          </a:p>
        </p:txBody>
      </p:sp>
      <p:sp>
        <p:nvSpPr>
          <p:cNvPr id="147466" name="Line 10"/>
          <p:cNvSpPr>
            <a:spLocks noChangeShapeType="1"/>
          </p:cNvSpPr>
          <p:nvPr/>
        </p:nvSpPr>
        <p:spPr bwMode="auto">
          <a:xfrm>
            <a:off x="5435600" y="4437063"/>
            <a:ext cx="0" cy="1512887"/>
          </a:xfrm>
          <a:prstGeom prst="line">
            <a:avLst/>
          </a:prstGeom>
          <a:noFill/>
          <a:ln w="9525">
            <a:solidFill>
              <a:schemeClr val="tx1"/>
            </a:solidFill>
            <a:round/>
            <a:headEnd/>
            <a:tailEnd/>
          </a:ln>
        </p:spPr>
        <p:txBody>
          <a:bodyPr/>
          <a:lstStyle/>
          <a:p>
            <a:endParaRPr lang="en-CA"/>
          </a:p>
        </p:txBody>
      </p:sp>
      <p:sp>
        <p:nvSpPr>
          <p:cNvPr id="147467" name="Line 11"/>
          <p:cNvSpPr>
            <a:spLocks noChangeShapeType="1"/>
          </p:cNvSpPr>
          <p:nvPr/>
        </p:nvSpPr>
        <p:spPr bwMode="auto">
          <a:xfrm>
            <a:off x="4140200" y="4005263"/>
            <a:ext cx="792163" cy="0"/>
          </a:xfrm>
          <a:prstGeom prst="line">
            <a:avLst/>
          </a:prstGeom>
          <a:noFill/>
          <a:ln w="9525">
            <a:solidFill>
              <a:schemeClr val="tx1"/>
            </a:solidFill>
            <a:prstDash val="dash"/>
            <a:round/>
            <a:headEnd/>
            <a:tailEnd/>
          </a:ln>
        </p:spPr>
        <p:txBody>
          <a:bodyPr/>
          <a:lstStyle/>
          <a:p>
            <a:endParaRPr lang="en-CA"/>
          </a:p>
        </p:txBody>
      </p:sp>
      <p:sp>
        <p:nvSpPr>
          <p:cNvPr id="147468" name="Line 12"/>
          <p:cNvSpPr>
            <a:spLocks noChangeShapeType="1"/>
          </p:cNvSpPr>
          <p:nvPr/>
        </p:nvSpPr>
        <p:spPr bwMode="auto">
          <a:xfrm>
            <a:off x="4932363" y="4005263"/>
            <a:ext cx="0" cy="1944687"/>
          </a:xfrm>
          <a:prstGeom prst="line">
            <a:avLst/>
          </a:prstGeom>
          <a:noFill/>
          <a:ln w="9525">
            <a:solidFill>
              <a:schemeClr val="tx1"/>
            </a:solidFill>
            <a:prstDash val="dash"/>
            <a:round/>
            <a:headEnd/>
            <a:tailEnd/>
          </a:ln>
        </p:spPr>
        <p:txBody>
          <a:bodyPr/>
          <a:lstStyle/>
          <a:p>
            <a:endParaRPr lang="en-CA"/>
          </a:p>
        </p:txBody>
      </p:sp>
      <p:sp>
        <p:nvSpPr>
          <p:cNvPr id="147469" name="Text Box 13"/>
          <p:cNvSpPr txBox="1">
            <a:spLocks noChangeArrowheads="1"/>
          </p:cNvSpPr>
          <p:nvPr/>
        </p:nvSpPr>
        <p:spPr bwMode="auto">
          <a:xfrm>
            <a:off x="827088" y="3789363"/>
            <a:ext cx="2305050" cy="925512"/>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eaLnBrk="1" hangingPunct="1">
              <a:spcBef>
                <a:spcPct val="50000"/>
              </a:spcBef>
              <a:defRPr/>
            </a:pPr>
            <a:r>
              <a:rPr lang="en-US" dirty="0"/>
              <a:t>Money Demand is negatively related to the interest rate</a:t>
            </a:r>
          </a:p>
        </p:txBody>
      </p:sp>
      <p:sp>
        <p:nvSpPr>
          <p:cNvPr id="147470" name="Line 14"/>
          <p:cNvSpPr>
            <a:spLocks noChangeShapeType="1"/>
          </p:cNvSpPr>
          <p:nvPr/>
        </p:nvSpPr>
        <p:spPr bwMode="auto">
          <a:xfrm flipH="1">
            <a:off x="5003800" y="5516563"/>
            <a:ext cx="360363" cy="0"/>
          </a:xfrm>
          <a:prstGeom prst="line">
            <a:avLst/>
          </a:prstGeom>
          <a:noFill/>
          <a:ln w="9525">
            <a:solidFill>
              <a:schemeClr val="tx1"/>
            </a:solidFill>
            <a:round/>
            <a:headEnd/>
            <a:tailEnd type="triangle" w="med" len="med"/>
          </a:ln>
        </p:spPr>
        <p:txBody>
          <a:bodyPr/>
          <a:lstStyle/>
          <a:p>
            <a:endParaRPr lang="en-CA"/>
          </a:p>
        </p:txBody>
      </p:sp>
      <p:sp>
        <p:nvSpPr>
          <p:cNvPr id="147471" name="Line 15"/>
          <p:cNvSpPr>
            <a:spLocks noChangeShapeType="1"/>
          </p:cNvSpPr>
          <p:nvPr/>
        </p:nvSpPr>
        <p:spPr bwMode="auto">
          <a:xfrm flipV="1">
            <a:off x="4500563" y="4076700"/>
            <a:ext cx="0" cy="288925"/>
          </a:xfrm>
          <a:prstGeom prst="line">
            <a:avLst/>
          </a:prstGeom>
          <a:noFill/>
          <a:ln w="9525">
            <a:solidFill>
              <a:schemeClr val="tx1"/>
            </a:solidFill>
            <a:round/>
            <a:headEnd/>
            <a:tailEnd type="triangle" w="med" len="med"/>
          </a:ln>
        </p:spPr>
        <p:txBody>
          <a:bodyPr/>
          <a:lstStyle/>
          <a:p>
            <a:endParaRPr lang="en-CA"/>
          </a:p>
        </p:txBody>
      </p:sp>
      <p:sp>
        <p:nvSpPr>
          <p:cNvPr id="147472" name="Text Box 16"/>
          <p:cNvSpPr txBox="1">
            <a:spLocks noChangeArrowheads="1"/>
          </p:cNvSpPr>
          <p:nvPr/>
        </p:nvSpPr>
        <p:spPr bwMode="auto">
          <a:xfrm>
            <a:off x="6659563" y="5949950"/>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kY</a:t>
            </a:r>
            <a:r>
              <a:rPr lang="en-US" baseline="-25000">
                <a:latin typeface="Arial" charset="0"/>
              </a:rPr>
              <a:t>0</a:t>
            </a:r>
            <a:r>
              <a:rPr lang="en-US">
                <a:latin typeface="Arial" charset="0"/>
              </a:rPr>
              <a:t> </a:t>
            </a:r>
          </a:p>
        </p:txBody>
      </p:sp>
      <p:sp>
        <p:nvSpPr>
          <p:cNvPr id="147473" name="Text Box 17"/>
          <p:cNvSpPr txBox="1">
            <a:spLocks noChangeArrowheads="1"/>
          </p:cNvSpPr>
          <p:nvPr/>
        </p:nvSpPr>
        <p:spPr bwMode="auto">
          <a:xfrm>
            <a:off x="4643438" y="5949950"/>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L</a:t>
            </a:r>
            <a:r>
              <a:rPr lang="en-US" baseline="-25000">
                <a:latin typeface="Arial" charset="0"/>
              </a:rPr>
              <a:t>2</a:t>
            </a:r>
            <a:r>
              <a:rPr lang="en-US">
                <a:latin typeface="Arial" charset="0"/>
              </a:rPr>
              <a:t> </a:t>
            </a:r>
          </a:p>
        </p:txBody>
      </p:sp>
      <p:sp>
        <p:nvSpPr>
          <p:cNvPr id="147474" name="Text Box 18"/>
          <p:cNvSpPr txBox="1">
            <a:spLocks noChangeArrowheads="1"/>
          </p:cNvSpPr>
          <p:nvPr/>
        </p:nvSpPr>
        <p:spPr bwMode="auto">
          <a:xfrm>
            <a:off x="5219700" y="594995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L</a:t>
            </a:r>
            <a:r>
              <a:rPr lang="en-US" baseline="-25000">
                <a:latin typeface="Arial" charset="0"/>
              </a:rPr>
              <a:t>1</a:t>
            </a:r>
            <a:r>
              <a:rPr lang="en-US">
                <a:latin typeface="Arial" charset="0"/>
              </a:rPr>
              <a:t> </a:t>
            </a:r>
          </a:p>
        </p:txBody>
      </p:sp>
      <p:sp>
        <p:nvSpPr>
          <p:cNvPr id="147475" name="Text Box 19"/>
          <p:cNvSpPr txBox="1">
            <a:spLocks noChangeArrowheads="1"/>
          </p:cNvSpPr>
          <p:nvPr/>
        </p:nvSpPr>
        <p:spPr bwMode="auto">
          <a:xfrm>
            <a:off x="3779838" y="3860800"/>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2</a:t>
            </a:r>
            <a:r>
              <a:rPr lang="en-US">
                <a:latin typeface="Arial" charset="0"/>
              </a:rPr>
              <a:t> </a:t>
            </a:r>
          </a:p>
        </p:txBody>
      </p:sp>
      <p:sp>
        <p:nvSpPr>
          <p:cNvPr id="147476" name="Text Box 20"/>
          <p:cNvSpPr txBox="1">
            <a:spLocks noChangeArrowheads="1"/>
          </p:cNvSpPr>
          <p:nvPr/>
        </p:nvSpPr>
        <p:spPr bwMode="auto">
          <a:xfrm>
            <a:off x="3779838" y="4149725"/>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1</a:t>
            </a:r>
            <a:r>
              <a:rPr lang="en-US">
                <a:latin typeface="Arial" charset="0"/>
              </a:rPr>
              <a:t> </a:t>
            </a:r>
          </a:p>
        </p:txBody>
      </p:sp>
      <p:sp>
        <p:nvSpPr>
          <p:cNvPr id="24" name="Slide Number Placeholder 23"/>
          <p:cNvSpPr>
            <a:spLocks noGrp="1"/>
          </p:cNvSpPr>
          <p:nvPr>
            <p:ph type="sldNum" sz="quarter" idx="12"/>
          </p:nvPr>
        </p:nvSpPr>
        <p:spPr/>
        <p:txBody>
          <a:bodyPr/>
          <a:lstStyle/>
          <a:p>
            <a:pPr>
              <a:defRPr/>
            </a:pPr>
            <a:fld id="{54957FCC-6307-45FF-9CBD-1089B52F45B1}" type="slidenum">
              <a:rPr lang="en-US" smtClean="0"/>
              <a:pPr>
                <a:defRPr/>
              </a:pPr>
              <a:t>7</a:t>
            </a:fld>
            <a:endParaRPr lang="en-US" dirty="0"/>
          </a:p>
        </p:txBody>
      </p:sp>
      <p:sp>
        <p:nvSpPr>
          <p:cNvPr id="25" name="Footer Placeholder 24"/>
          <p:cNvSpPr>
            <a:spLocks noGrp="1"/>
          </p:cNvSpPr>
          <p:nvPr>
            <p:ph type="ftr" sz="quarter" idx="11"/>
          </p:nvPr>
        </p:nvSpPr>
        <p:spPr/>
        <p:txBody>
          <a:bodyPr/>
          <a:lstStyle/>
          <a:p>
            <a:pPr>
              <a:defRPr/>
            </a:pPr>
            <a:r>
              <a:rPr lang="en-US" smtClean="0"/>
              <a:t>Lecture 11</a:t>
            </a:r>
            <a:endParaRPr lang="en-US" dirty="0"/>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wipe(up)">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wipe(up)">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7460"/>
                                        </p:tgtEl>
                                        <p:attrNameLst>
                                          <p:attrName>style.visibility</p:attrName>
                                        </p:attrNameLst>
                                      </p:cBhvr>
                                      <p:to>
                                        <p:strVal val="visible"/>
                                      </p:to>
                                    </p:set>
                                    <p:animEffect transition="in" filter="wipe(left)">
                                      <p:cBhvr>
                                        <p:cTn id="17" dur="500"/>
                                        <p:tgtEl>
                                          <p:spTgt spid="14746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47461"/>
                                        </p:tgtEl>
                                        <p:attrNameLst>
                                          <p:attrName>style.visibility</p:attrName>
                                        </p:attrNameLst>
                                      </p:cBhvr>
                                      <p:to>
                                        <p:strVal val="visible"/>
                                      </p:to>
                                    </p:set>
                                    <p:animEffect transition="in" filter="wipe(left)">
                                      <p:cBhvr>
                                        <p:cTn id="20" dur="500"/>
                                        <p:tgtEl>
                                          <p:spTgt spid="14746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47464"/>
                                        </p:tgtEl>
                                        <p:attrNameLst>
                                          <p:attrName>style.visibility</p:attrName>
                                        </p:attrNameLst>
                                      </p:cBhvr>
                                      <p:to>
                                        <p:strVal val="visible"/>
                                      </p:to>
                                    </p:set>
                                    <p:animEffect transition="in" filter="wipe(left)">
                                      <p:cBhvr>
                                        <p:cTn id="23" dur="500"/>
                                        <p:tgtEl>
                                          <p:spTgt spid="14746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47463"/>
                                        </p:tgtEl>
                                        <p:attrNameLst>
                                          <p:attrName>style.visibility</p:attrName>
                                        </p:attrNameLst>
                                      </p:cBhvr>
                                      <p:to>
                                        <p:strVal val="visible"/>
                                      </p:to>
                                    </p:set>
                                    <p:animEffect transition="in" filter="wipe(left)">
                                      <p:cBhvr>
                                        <p:cTn id="28" dur="500"/>
                                        <p:tgtEl>
                                          <p:spTgt spid="147463"/>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47462"/>
                                        </p:tgtEl>
                                        <p:attrNameLst>
                                          <p:attrName>style.visibility</p:attrName>
                                        </p:attrNameLst>
                                      </p:cBhvr>
                                      <p:to>
                                        <p:strVal val="visible"/>
                                      </p:to>
                                    </p:set>
                                    <p:animEffect transition="in" filter="wipe(left)">
                                      <p:cBhvr>
                                        <p:cTn id="31" dur="500"/>
                                        <p:tgtEl>
                                          <p:spTgt spid="14746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47472"/>
                                        </p:tgtEl>
                                        <p:attrNameLst>
                                          <p:attrName>style.visibility</p:attrName>
                                        </p:attrNameLst>
                                      </p:cBhvr>
                                      <p:to>
                                        <p:strVal val="visible"/>
                                      </p:to>
                                    </p:set>
                                    <p:animEffect transition="in" filter="wipe(left)">
                                      <p:cBhvr>
                                        <p:cTn id="34" dur="500"/>
                                        <p:tgtEl>
                                          <p:spTgt spid="147472"/>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746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47476"/>
                                        </p:tgtEl>
                                        <p:attrNameLst>
                                          <p:attrName>style.visibility</p:attrName>
                                        </p:attrNameLst>
                                      </p:cBhvr>
                                      <p:to>
                                        <p:strVal val="visible"/>
                                      </p:to>
                                    </p:set>
                                    <p:animEffect transition="in" filter="wipe(left)">
                                      <p:cBhvr>
                                        <p:cTn id="43" dur="500"/>
                                        <p:tgtEl>
                                          <p:spTgt spid="147476"/>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47465"/>
                                        </p:tgtEl>
                                        <p:attrNameLst>
                                          <p:attrName>style.visibility</p:attrName>
                                        </p:attrNameLst>
                                      </p:cBhvr>
                                      <p:to>
                                        <p:strVal val="visible"/>
                                      </p:to>
                                    </p:set>
                                    <p:animEffect transition="in" filter="wipe(left)">
                                      <p:cBhvr>
                                        <p:cTn id="46" dur="500"/>
                                        <p:tgtEl>
                                          <p:spTgt spid="14746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47466"/>
                                        </p:tgtEl>
                                        <p:attrNameLst>
                                          <p:attrName>style.visibility</p:attrName>
                                        </p:attrNameLst>
                                      </p:cBhvr>
                                      <p:to>
                                        <p:strVal val="visible"/>
                                      </p:to>
                                    </p:set>
                                    <p:animEffect transition="in" filter="wipe(left)">
                                      <p:cBhvr>
                                        <p:cTn id="49" dur="500"/>
                                        <p:tgtEl>
                                          <p:spTgt spid="14746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47474"/>
                                        </p:tgtEl>
                                        <p:attrNameLst>
                                          <p:attrName>style.visibility</p:attrName>
                                        </p:attrNameLst>
                                      </p:cBhvr>
                                      <p:to>
                                        <p:strVal val="visible"/>
                                      </p:to>
                                    </p:set>
                                    <p:animEffect transition="in" filter="wipe(left)">
                                      <p:cBhvr>
                                        <p:cTn id="52" dur="500"/>
                                        <p:tgtEl>
                                          <p:spTgt spid="14747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47475"/>
                                        </p:tgtEl>
                                        <p:attrNameLst>
                                          <p:attrName>style.visibility</p:attrName>
                                        </p:attrNameLst>
                                      </p:cBhvr>
                                      <p:to>
                                        <p:strVal val="visible"/>
                                      </p:to>
                                    </p:set>
                                    <p:animEffect transition="in" filter="wipe(left)">
                                      <p:cBhvr>
                                        <p:cTn id="57" dur="500"/>
                                        <p:tgtEl>
                                          <p:spTgt spid="14747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47467"/>
                                        </p:tgtEl>
                                        <p:attrNameLst>
                                          <p:attrName>style.visibility</p:attrName>
                                        </p:attrNameLst>
                                      </p:cBhvr>
                                      <p:to>
                                        <p:strVal val="visible"/>
                                      </p:to>
                                    </p:set>
                                    <p:animEffect transition="in" filter="wipe(left)">
                                      <p:cBhvr>
                                        <p:cTn id="60" dur="500"/>
                                        <p:tgtEl>
                                          <p:spTgt spid="147467"/>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47468"/>
                                        </p:tgtEl>
                                        <p:attrNameLst>
                                          <p:attrName>style.visibility</p:attrName>
                                        </p:attrNameLst>
                                      </p:cBhvr>
                                      <p:to>
                                        <p:strVal val="visible"/>
                                      </p:to>
                                    </p:set>
                                    <p:animEffect transition="in" filter="wipe(left)">
                                      <p:cBhvr>
                                        <p:cTn id="63" dur="500"/>
                                        <p:tgtEl>
                                          <p:spTgt spid="14746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47473"/>
                                        </p:tgtEl>
                                        <p:attrNameLst>
                                          <p:attrName>style.visibility</p:attrName>
                                        </p:attrNameLst>
                                      </p:cBhvr>
                                      <p:to>
                                        <p:strVal val="visible"/>
                                      </p:to>
                                    </p:set>
                                    <p:animEffect transition="in" filter="wipe(left)">
                                      <p:cBhvr>
                                        <p:cTn id="66" dur="500"/>
                                        <p:tgtEl>
                                          <p:spTgt spid="147473"/>
                                        </p:tgtEl>
                                      </p:cBhvr>
                                    </p:animEffec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grpId="0" nodeType="clickEffect">
                                  <p:stCondLst>
                                    <p:cond delay="0"/>
                                  </p:stCondLst>
                                  <p:childTnLst>
                                    <p:set>
                                      <p:cBhvr>
                                        <p:cTn id="70" dur="1" fill="hold">
                                          <p:stCondLst>
                                            <p:cond delay="0"/>
                                          </p:stCondLst>
                                        </p:cTn>
                                        <p:tgtEl>
                                          <p:spTgt spid="147471"/>
                                        </p:tgtEl>
                                        <p:attrNameLst>
                                          <p:attrName>style.visibility</p:attrName>
                                        </p:attrNameLst>
                                      </p:cBhvr>
                                      <p:to>
                                        <p:strVal val="visible"/>
                                      </p:to>
                                    </p:set>
                                    <p:animEffect transition="in" filter="slide(fromBottom)">
                                      <p:cBhvr>
                                        <p:cTn id="71" dur="500"/>
                                        <p:tgtEl>
                                          <p:spTgt spid="147471"/>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147470"/>
                                        </p:tgtEl>
                                        <p:attrNameLst>
                                          <p:attrName>style.visibility</p:attrName>
                                        </p:attrNameLst>
                                      </p:cBhvr>
                                      <p:to>
                                        <p:strVal val="visible"/>
                                      </p:to>
                                    </p:set>
                                    <p:animEffect transition="in" filter="slide(fromBottom)">
                                      <p:cBhvr>
                                        <p:cTn id="74" dur="500"/>
                                        <p:tgtEl>
                                          <p:spTgt spid="14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build="p"/>
      <p:bldP spid="147460" grpId="0" animBg="1"/>
      <p:bldP spid="147461" grpId="0" animBg="1"/>
      <p:bldP spid="147462" grpId="0" animBg="1"/>
      <p:bldP spid="147463" grpId="0"/>
      <p:bldP spid="147464" grpId="0"/>
      <p:bldP spid="147465" grpId="0" animBg="1"/>
      <p:bldP spid="147466" grpId="0" animBg="1"/>
      <p:bldP spid="147467" grpId="0" animBg="1"/>
      <p:bldP spid="147468" grpId="0" animBg="1"/>
      <p:bldP spid="147469" grpId="0" animBg="1"/>
      <p:bldP spid="147470" grpId="0" animBg="1"/>
      <p:bldP spid="147471" grpId="0" animBg="1"/>
      <p:bldP spid="147472" grpId="0"/>
      <p:bldP spid="147473" grpId="0"/>
      <p:bldP spid="147474" grpId="0"/>
      <p:bldP spid="147475" grpId="0"/>
      <p:bldP spid="14747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fontAlgn="auto" hangingPunct="1">
              <a:spcAft>
                <a:spcPts val="0"/>
              </a:spcAft>
              <a:defRPr/>
            </a:pPr>
            <a:r>
              <a:rPr lang="en-US" sz="2800">
                <a:solidFill>
                  <a:schemeClr val="accent1">
                    <a:satMod val="150000"/>
                  </a:schemeClr>
                </a:solidFill>
              </a:rPr>
              <a:t>Holding of M1 and M2 in Canada, 1995 and 2005</a:t>
            </a:r>
          </a:p>
        </p:txBody>
      </p:sp>
      <p:graphicFrame>
        <p:nvGraphicFramePr>
          <p:cNvPr id="148483" name="Group 3"/>
          <p:cNvGraphicFramePr>
            <a:graphicFrameLocks noGrp="1"/>
          </p:cNvGraphicFramePr>
          <p:nvPr>
            <p:ph type="tbl" idx="1"/>
          </p:nvPr>
        </p:nvGraphicFramePr>
        <p:xfrm>
          <a:off x="611188" y="1628775"/>
          <a:ext cx="7859712" cy="4553712"/>
        </p:xfrm>
        <a:graphic>
          <a:graphicData uri="http://schemas.openxmlformats.org/drawingml/2006/table">
            <a:tbl>
              <a:tblPr/>
              <a:tblGrid>
                <a:gridCol w="5213350"/>
                <a:gridCol w="1322387"/>
                <a:gridCol w="1323975"/>
              </a:tblGrid>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1995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2005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Index of: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       Nominal M1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291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       Nominal M2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151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       Consumer prices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123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       Real M1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237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       Real M2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123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       Real GDP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140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Interest Rate Spread (%, between 3-5 year bonds and band deposits)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mn-lt"/>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mn-lt"/>
                        </a:rPr>
                        <a:t>6.01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mn-lt"/>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mn-lt"/>
                        </a:rPr>
                        <a:t>3.80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8" name="Slide Number Placeholder 47"/>
          <p:cNvSpPr>
            <a:spLocks noGrp="1"/>
          </p:cNvSpPr>
          <p:nvPr>
            <p:ph type="sldNum" sz="quarter" idx="12"/>
          </p:nvPr>
        </p:nvSpPr>
        <p:spPr/>
        <p:txBody>
          <a:bodyPr/>
          <a:lstStyle/>
          <a:p>
            <a:pPr>
              <a:defRPr/>
            </a:pPr>
            <a:fld id="{43ACD73A-6F25-4E9B-A1BD-32EA8B2A2950}" type="slidenum">
              <a:rPr lang="en-US" smtClean="0"/>
              <a:pPr>
                <a:defRPr/>
              </a:pPr>
              <a:t>8</a:t>
            </a:fld>
            <a:endParaRPr lang="en-US"/>
          </a:p>
        </p:txBody>
      </p:sp>
      <p:sp>
        <p:nvSpPr>
          <p:cNvPr id="49" name="Footer Placeholder 48"/>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Financial Market Equilibrium </a:t>
            </a:r>
            <a:br>
              <a:rPr lang="en-US" sz="3200">
                <a:solidFill>
                  <a:schemeClr val="accent1">
                    <a:satMod val="150000"/>
                  </a:schemeClr>
                </a:solidFill>
              </a:rPr>
            </a:br>
            <a:r>
              <a:rPr lang="en-US" sz="3200">
                <a:solidFill>
                  <a:schemeClr val="accent1">
                    <a:satMod val="150000"/>
                  </a:schemeClr>
                </a:solidFill>
              </a:rPr>
              <a:t>and Interest Rates</a:t>
            </a:r>
          </a:p>
        </p:txBody>
      </p:sp>
      <p:sp>
        <p:nvSpPr>
          <p:cNvPr id="149507" name="Rectangle 3"/>
          <p:cNvSpPr>
            <a:spLocks noGrp="1" noChangeArrowheads="1"/>
          </p:cNvSpPr>
          <p:nvPr>
            <p:ph type="body" sz="half" idx="1"/>
          </p:nvPr>
        </p:nvSpPr>
        <p:spPr>
          <a:xfrm>
            <a:off x="539750" y="1700213"/>
            <a:ext cx="7842250" cy="4537075"/>
          </a:xfrm>
        </p:spPr>
        <p:txBody>
          <a:bodyPr/>
          <a:lstStyle/>
          <a:p>
            <a:pPr marL="609600" indent="-609600" eaLnBrk="1" hangingPunct="1"/>
            <a:r>
              <a:rPr lang="en-US" sz="2800" dirty="0" smtClean="0"/>
              <a:t>Nominal Money supply</a:t>
            </a:r>
          </a:p>
          <a:p>
            <a:pPr marL="990600" lvl="1" indent="-533400" eaLnBrk="1" hangingPunct="1"/>
            <a:r>
              <a:rPr lang="en-US" sz="2400" dirty="0" err="1" smtClean="0"/>
              <a:t>S</a:t>
            </a:r>
            <a:r>
              <a:rPr lang="en-US" sz="2400" baseline="-25000" dirty="0" err="1" smtClean="0"/>
              <a:t>m</a:t>
            </a:r>
            <a:r>
              <a:rPr lang="en-US" sz="2400" dirty="0" smtClean="0"/>
              <a:t> = Money base × Monetary Multiplier</a:t>
            </a:r>
          </a:p>
          <a:p>
            <a:pPr marL="609600" indent="-609600" eaLnBrk="1" hangingPunct="1"/>
            <a:r>
              <a:rPr lang="en-US" sz="2800" dirty="0" smtClean="0"/>
              <a:t>Real money supply, </a:t>
            </a:r>
            <a:r>
              <a:rPr lang="en-US" sz="2800" dirty="0" err="1" smtClean="0"/>
              <a:t>S</a:t>
            </a:r>
            <a:r>
              <a:rPr lang="en-US" sz="2800" baseline="-25000" dirty="0" err="1" smtClean="0"/>
              <a:t>m</a:t>
            </a:r>
            <a:r>
              <a:rPr lang="en-US" sz="2800" dirty="0" smtClean="0"/>
              <a:t>/Price Index</a:t>
            </a:r>
          </a:p>
          <a:p>
            <a:pPr marL="609600" indent="-609600" eaLnBrk="1" hangingPunct="1"/>
            <a:r>
              <a:rPr lang="en-US" sz="2800" dirty="0" smtClean="0"/>
              <a:t>Money demand</a:t>
            </a:r>
          </a:p>
          <a:p>
            <a:pPr marL="901700" lvl="1" indent="-609600" eaLnBrk="1" hangingPunct="1"/>
            <a:r>
              <a:rPr lang="en-US" dirty="0" smtClean="0"/>
              <a:t>D</a:t>
            </a:r>
            <a:r>
              <a:rPr lang="en-US" baseline="-25000" dirty="0" smtClean="0"/>
              <a:t>m</a:t>
            </a:r>
            <a:r>
              <a:rPr lang="en-US" dirty="0" smtClean="0"/>
              <a:t> = kY</a:t>
            </a:r>
            <a:r>
              <a:rPr lang="en-US" baseline="-25000" dirty="0" smtClean="0"/>
              <a:t>0</a:t>
            </a:r>
            <a:r>
              <a:rPr lang="en-US" dirty="0" smtClean="0"/>
              <a:t> – hi     (note: k and h are parameters)</a:t>
            </a:r>
          </a:p>
          <a:p>
            <a:pPr marL="609600" indent="-609600" eaLnBrk="1" hangingPunct="1"/>
            <a:r>
              <a:rPr lang="en-US" sz="2800" dirty="0" smtClean="0"/>
              <a:t>Money market equilibrium</a:t>
            </a:r>
          </a:p>
          <a:p>
            <a:pPr marL="901700" lvl="1" indent="-609600" eaLnBrk="1" hangingPunct="1"/>
            <a:r>
              <a:rPr lang="en-US" sz="2400" dirty="0" smtClean="0"/>
              <a:t>Equilibrium interest rate</a:t>
            </a:r>
          </a:p>
          <a:p>
            <a:pPr marL="990600" lvl="1" indent="-533400" eaLnBrk="1" hangingPunct="1"/>
            <a:endParaRPr lang="en-US" sz="2400" dirty="0" smtClean="0"/>
          </a:p>
        </p:txBody>
      </p:sp>
      <p:sp>
        <p:nvSpPr>
          <p:cNvPr id="9" name="Slide Number Placeholder 8"/>
          <p:cNvSpPr>
            <a:spLocks noGrp="1"/>
          </p:cNvSpPr>
          <p:nvPr>
            <p:ph type="sldNum" sz="quarter" idx="12"/>
          </p:nvPr>
        </p:nvSpPr>
        <p:spPr/>
        <p:txBody>
          <a:bodyPr/>
          <a:lstStyle/>
          <a:p>
            <a:pPr>
              <a:defRPr/>
            </a:pPr>
            <a:fld id="{FEA3587A-DE3D-4099-82AE-4678F0BD1530}" type="slidenum">
              <a:rPr lang="en-US" smtClean="0"/>
              <a:pPr>
                <a:defRPr/>
              </a:pPr>
              <a:t>9</a:t>
            </a:fld>
            <a:endParaRPr lang="en-US"/>
          </a:p>
        </p:txBody>
      </p:sp>
      <p:sp>
        <p:nvSpPr>
          <p:cNvPr id="10" name="Footer Placeholder 9"/>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Effect transition="in" filter="wipe(up)">
                                      <p:cBhvr>
                                        <p:cTn id="7" dur="500"/>
                                        <p:tgtEl>
                                          <p:spTgt spid="149507">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49507">
                                            <p:txEl>
                                              <p:pRg st="1" end="1"/>
                                            </p:txEl>
                                          </p:spTgt>
                                        </p:tgtEl>
                                        <p:attrNameLst>
                                          <p:attrName>style.visibility</p:attrName>
                                        </p:attrNameLst>
                                      </p:cBhvr>
                                      <p:to>
                                        <p:strVal val="visible"/>
                                      </p:to>
                                    </p:set>
                                    <p:animEffect transition="in" filter="wipe(up)">
                                      <p:cBhvr>
                                        <p:cTn id="10" dur="500"/>
                                        <p:tgtEl>
                                          <p:spTgt spid="14950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49507">
                                            <p:txEl>
                                              <p:pRg st="2" end="2"/>
                                            </p:txEl>
                                          </p:spTgt>
                                        </p:tgtEl>
                                        <p:attrNameLst>
                                          <p:attrName>style.visibility</p:attrName>
                                        </p:attrNameLst>
                                      </p:cBhvr>
                                      <p:to>
                                        <p:strVal val="visible"/>
                                      </p:to>
                                    </p:set>
                                    <p:animEffect transition="in" filter="wipe(up)">
                                      <p:cBhvr>
                                        <p:cTn id="15" dur="500"/>
                                        <p:tgtEl>
                                          <p:spTgt spid="14950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49507">
                                            <p:txEl>
                                              <p:pRg st="3" end="3"/>
                                            </p:txEl>
                                          </p:spTgt>
                                        </p:tgtEl>
                                        <p:attrNameLst>
                                          <p:attrName>style.visibility</p:attrName>
                                        </p:attrNameLst>
                                      </p:cBhvr>
                                      <p:to>
                                        <p:strVal val="visible"/>
                                      </p:to>
                                    </p:set>
                                    <p:animEffect transition="in" filter="wipe(up)">
                                      <p:cBhvr>
                                        <p:cTn id="20" dur="500"/>
                                        <p:tgtEl>
                                          <p:spTgt spid="149507">
                                            <p:txEl>
                                              <p:pRg st="3" end="3"/>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149507">
                                            <p:txEl>
                                              <p:pRg st="4" end="4"/>
                                            </p:txEl>
                                          </p:spTgt>
                                        </p:tgtEl>
                                        <p:attrNameLst>
                                          <p:attrName>style.visibility</p:attrName>
                                        </p:attrNameLst>
                                      </p:cBhvr>
                                      <p:to>
                                        <p:strVal val="visible"/>
                                      </p:to>
                                    </p:set>
                                    <p:animEffect transition="in" filter="wipe(up)">
                                      <p:cBhvr>
                                        <p:cTn id="23" dur="500"/>
                                        <p:tgtEl>
                                          <p:spTgt spid="149507">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149507">
                                            <p:txEl>
                                              <p:pRg st="5" end="5"/>
                                            </p:txEl>
                                          </p:spTgt>
                                        </p:tgtEl>
                                        <p:attrNameLst>
                                          <p:attrName>style.visibility</p:attrName>
                                        </p:attrNameLst>
                                      </p:cBhvr>
                                      <p:to>
                                        <p:strVal val="visible"/>
                                      </p:to>
                                    </p:set>
                                    <p:animEffect transition="in" filter="wipe(up)">
                                      <p:cBhvr>
                                        <p:cTn id="28" dur="500"/>
                                        <p:tgtEl>
                                          <p:spTgt spid="149507">
                                            <p:txEl>
                                              <p:pRg st="5" end="5"/>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49507">
                                            <p:txEl>
                                              <p:pRg st="6" end="6"/>
                                            </p:txEl>
                                          </p:spTgt>
                                        </p:tgtEl>
                                        <p:attrNameLst>
                                          <p:attrName>style.visibility</p:attrName>
                                        </p:attrNameLst>
                                      </p:cBhvr>
                                      <p:to>
                                        <p:strVal val="visible"/>
                                      </p:to>
                                    </p:set>
                                    <p:animEffect transition="in" filter="wipe(up)">
                                      <p:cBhvr>
                                        <p:cTn id="31" dur="500"/>
                                        <p:tgtEl>
                                          <p:spTgt spid="1495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fontAlgn="auto" hangingPunct="1">
              <a:spcAft>
                <a:spcPts val="0"/>
              </a:spcAft>
              <a:defRPr/>
            </a:pPr>
            <a:r>
              <a:rPr lang="en-US">
                <a:solidFill>
                  <a:schemeClr val="accent1">
                    <a:satMod val="150000"/>
                  </a:schemeClr>
                </a:solidFill>
              </a:rPr>
              <a:t>Bond Prices and Interest Rates</a:t>
            </a:r>
          </a:p>
        </p:txBody>
      </p:sp>
      <p:sp>
        <p:nvSpPr>
          <p:cNvPr id="142339" name="Rectangle 3"/>
          <p:cNvSpPr>
            <a:spLocks noGrp="1" noChangeArrowheads="1"/>
          </p:cNvSpPr>
          <p:nvPr>
            <p:ph type="body" sz="half" idx="1"/>
          </p:nvPr>
        </p:nvSpPr>
        <p:spPr>
          <a:xfrm>
            <a:off x="539750" y="1700213"/>
            <a:ext cx="7983538" cy="4537075"/>
          </a:xfrm>
        </p:spPr>
        <p:txBody>
          <a:bodyPr/>
          <a:lstStyle/>
          <a:p>
            <a:pPr marL="0" indent="0" eaLnBrk="1" hangingPunct="1">
              <a:lnSpc>
                <a:spcPct val="90000"/>
              </a:lnSpc>
            </a:pPr>
            <a:r>
              <a:rPr lang="en-US" sz="2800" dirty="0" smtClean="0"/>
              <a:t>Bond</a:t>
            </a:r>
          </a:p>
          <a:p>
            <a:pPr marL="457200" lvl="1" indent="0" eaLnBrk="1" hangingPunct="1">
              <a:lnSpc>
                <a:spcPct val="90000"/>
              </a:lnSpc>
            </a:pPr>
            <a:r>
              <a:rPr lang="en-US" sz="2400" dirty="0" smtClean="0"/>
              <a:t>Example: Government of Canada, 4.25, 2009-sep-01</a:t>
            </a:r>
          </a:p>
          <a:p>
            <a:pPr marL="457200" lvl="1" indent="0" eaLnBrk="1" hangingPunct="1">
              <a:lnSpc>
                <a:spcPct val="90000"/>
              </a:lnSpc>
            </a:pPr>
            <a:r>
              <a:rPr lang="en-US" sz="2400" dirty="0" smtClean="0"/>
              <a:t>Marketable 4.25 percent bond with a maturity date September 1, 2009.</a:t>
            </a:r>
          </a:p>
          <a:p>
            <a:pPr marL="457200" lvl="1" indent="0" eaLnBrk="1" hangingPunct="1">
              <a:lnSpc>
                <a:spcPct val="90000"/>
              </a:lnSpc>
            </a:pPr>
            <a:r>
              <a:rPr lang="en-US" sz="2400" dirty="0" smtClean="0"/>
              <a:t>4.25 is called coupon value, it pay its holder $4.25 for each $100 face value. $100 is the principal.</a:t>
            </a:r>
          </a:p>
          <a:p>
            <a:pPr marL="0" indent="0" eaLnBrk="1" hangingPunct="1">
              <a:lnSpc>
                <a:spcPct val="90000"/>
              </a:lnSpc>
            </a:pPr>
            <a:endParaRPr lang="en-US" sz="2800" dirty="0" smtClean="0"/>
          </a:p>
        </p:txBody>
      </p:sp>
      <p:sp>
        <p:nvSpPr>
          <p:cNvPr id="7" name="Slide Number Placeholder 6"/>
          <p:cNvSpPr>
            <a:spLocks noGrp="1"/>
          </p:cNvSpPr>
          <p:nvPr>
            <p:ph type="sldNum" sz="quarter" idx="12"/>
          </p:nvPr>
        </p:nvSpPr>
        <p:spPr/>
        <p:txBody>
          <a:bodyPr/>
          <a:lstStyle/>
          <a:p>
            <a:pPr>
              <a:defRPr/>
            </a:pPr>
            <a:fld id="{5C85855D-CACC-4F2E-A271-086583197A88}" type="slidenum">
              <a:rPr lang="en-US" smtClean="0"/>
              <a:pPr>
                <a:defRPr/>
              </a:pPr>
              <a:t>10</a:t>
            </a:fld>
            <a:endParaRPr lang="en-US"/>
          </a:p>
        </p:txBody>
      </p:sp>
      <p:sp>
        <p:nvSpPr>
          <p:cNvPr id="5" name="Footer Placeholder 4"/>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Effect transition="in" filter="wipe(up)">
                                      <p:cBhvr>
                                        <p:cTn id="7" dur="500"/>
                                        <p:tgtEl>
                                          <p:spTgt spid="142339">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42339">
                                            <p:txEl>
                                              <p:pRg st="1" end="1"/>
                                            </p:txEl>
                                          </p:spTgt>
                                        </p:tgtEl>
                                        <p:attrNameLst>
                                          <p:attrName>style.visibility</p:attrName>
                                        </p:attrNameLst>
                                      </p:cBhvr>
                                      <p:to>
                                        <p:strVal val="visible"/>
                                      </p:to>
                                    </p:set>
                                    <p:animEffect transition="in" filter="wipe(up)">
                                      <p:cBhvr>
                                        <p:cTn id="10" dur="500"/>
                                        <p:tgtEl>
                                          <p:spTgt spid="142339">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42339">
                                            <p:txEl>
                                              <p:pRg st="2" end="2"/>
                                            </p:txEl>
                                          </p:spTgt>
                                        </p:tgtEl>
                                        <p:attrNameLst>
                                          <p:attrName>style.visibility</p:attrName>
                                        </p:attrNameLst>
                                      </p:cBhvr>
                                      <p:to>
                                        <p:strVal val="visible"/>
                                      </p:to>
                                    </p:set>
                                    <p:animEffect transition="in" filter="wipe(up)">
                                      <p:cBhvr>
                                        <p:cTn id="13" dur="500"/>
                                        <p:tgtEl>
                                          <p:spTgt spid="142339">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42339">
                                            <p:txEl>
                                              <p:pRg st="3" end="3"/>
                                            </p:txEl>
                                          </p:spTgt>
                                        </p:tgtEl>
                                        <p:attrNameLst>
                                          <p:attrName>style.visibility</p:attrName>
                                        </p:attrNameLst>
                                      </p:cBhvr>
                                      <p:to>
                                        <p:strVal val="visible"/>
                                      </p:to>
                                    </p:set>
                                    <p:animEffect transition="in" filter="wipe(up)">
                                      <p:cBhvr>
                                        <p:cTn id="16" dur="500"/>
                                        <p:tgtEl>
                                          <p:spTgt spid="142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3315" name="Rectangle 3"/>
          <p:cNvSpPr>
            <a:spLocks noGrp="1" noChangeArrowheads="1"/>
          </p:cNvSpPr>
          <p:nvPr>
            <p:ph idx="1"/>
          </p:nvPr>
        </p:nvSpPr>
        <p:spPr/>
        <p:txBody>
          <a:bodyPr/>
          <a:lstStyle/>
          <a:p>
            <a:pPr eaLnBrk="1" hangingPunct="1"/>
            <a:r>
              <a:rPr lang="en-US" sz="2400" dirty="0" smtClean="0"/>
              <a:t>When the interest rate increases, bond prices fall; and vice versa.</a:t>
            </a:r>
          </a:p>
          <a:p>
            <a:pPr eaLnBrk="1" hangingPunct="1"/>
            <a:r>
              <a:rPr lang="en-US" sz="2400" dirty="0" smtClean="0"/>
              <a:t>Example</a:t>
            </a:r>
          </a:p>
          <a:p>
            <a:pPr lvl="1" eaLnBrk="1" hangingPunct="1"/>
            <a:r>
              <a:rPr lang="en-US" sz="2400" dirty="0" smtClean="0"/>
              <a:t>A $1,000 bond pays $50 annual interest. Interest yield on this bond is ___ </a:t>
            </a:r>
          </a:p>
          <a:p>
            <a:pPr lvl="1" eaLnBrk="1" hangingPunct="1">
              <a:buFontTx/>
              <a:buNone/>
            </a:pPr>
            <a:r>
              <a:rPr lang="en-US" sz="2400" dirty="0" smtClean="0"/>
              <a:t>	$50/$1000 = 5%</a:t>
            </a:r>
          </a:p>
          <a:p>
            <a:pPr lvl="1" eaLnBrk="1" hangingPunct="1"/>
            <a:r>
              <a:rPr lang="en-US" sz="2400" dirty="0" smtClean="0"/>
              <a:t>Interest rate rises to 7.5%, bond price will fall to ____</a:t>
            </a:r>
          </a:p>
          <a:p>
            <a:pPr lvl="1" eaLnBrk="1" hangingPunct="1">
              <a:buFontTx/>
              <a:buNone/>
            </a:pPr>
            <a:r>
              <a:rPr lang="en-US" sz="2400" dirty="0" smtClean="0"/>
              <a:t>	$50/7.5% = $667</a:t>
            </a:r>
          </a:p>
          <a:p>
            <a:pPr lvl="1" eaLnBrk="1" hangingPunct="1"/>
            <a:r>
              <a:rPr lang="en-US" sz="2400" dirty="0" smtClean="0"/>
              <a:t>Interest rate falls to 2.5%, bond price will rise to ____</a:t>
            </a:r>
          </a:p>
          <a:p>
            <a:pPr lvl="1" eaLnBrk="1" hangingPunct="1">
              <a:buFontTx/>
              <a:buNone/>
            </a:pPr>
            <a:r>
              <a:rPr lang="en-US" sz="2400" dirty="0" smtClean="0"/>
              <a:t>	$50/2.5% = $2000</a:t>
            </a:r>
          </a:p>
        </p:txBody>
      </p:sp>
      <p:sp>
        <p:nvSpPr>
          <p:cNvPr id="11" name="Text Box 9"/>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Interest Rates and Bond Prices</a:t>
            </a:r>
          </a:p>
        </p:txBody>
      </p:sp>
      <p:sp>
        <p:nvSpPr>
          <p:cNvPr id="13"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11</a:t>
            </a:fld>
            <a:endParaRPr lang="en-US">
              <a:latin typeface="+mj-lt"/>
            </a:endParaRPr>
          </a:p>
        </p:txBody>
      </p:sp>
      <p:sp>
        <p:nvSpPr>
          <p:cNvPr id="5" name="Footer Placeholder 4"/>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533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533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5331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5331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533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331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fontAlgn="auto" hangingPunct="1">
              <a:spcAft>
                <a:spcPts val="0"/>
              </a:spcAft>
              <a:defRPr/>
            </a:pPr>
            <a:r>
              <a:rPr lang="en-US">
                <a:solidFill>
                  <a:schemeClr val="accent1">
                    <a:satMod val="150000"/>
                  </a:schemeClr>
                </a:solidFill>
              </a:rPr>
              <a:t>Equilibrium in the Money Market</a:t>
            </a:r>
          </a:p>
        </p:txBody>
      </p:sp>
      <p:sp>
        <p:nvSpPr>
          <p:cNvPr id="44035" name="Line 3"/>
          <p:cNvSpPr>
            <a:spLocks noChangeShapeType="1"/>
          </p:cNvSpPr>
          <p:nvPr/>
        </p:nvSpPr>
        <p:spPr bwMode="auto">
          <a:xfrm>
            <a:off x="2627313" y="2060575"/>
            <a:ext cx="0" cy="3455988"/>
          </a:xfrm>
          <a:prstGeom prst="line">
            <a:avLst/>
          </a:prstGeom>
          <a:noFill/>
          <a:ln w="38100">
            <a:solidFill>
              <a:schemeClr val="tx1"/>
            </a:solidFill>
            <a:round/>
            <a:headEnd/>
            <a:tailEnd/>
          </a:ln>
        </p:spPr>
        <p:txBody>
          <a:bodyPr/>
          <a:lstStyle/>
          <a:p>
            <a:endParaRPr lang="en-CA"/>
          </a:p>
        </p:txBody>
      </p:sp>
      <p:sp>
        <p:nvSpPr>
          <p:cNvPr id="44036" name="Line 4"/>
          <p:cNvSpPr>
            <a:spLocks noChangeShapeType="1"/>
          </p:cNvSpPr>
          <p:nvPr/>
        </p:nvSpPr>
        <p:spPr bwMode="auto">
          <a:xfrm>
            <a:off x="2627313" y="5516563"/>
            <a:ext cx="4465637" cy="0"/>
          </a:xfrm>
          <a:prstGeom prst="line">
            <a:avLst/>
          </a:prstGeom>
          <a:noFill/>
          <a:ln w="38100">
            <a:solidFill>
              <a:schemeClr val="tx1"/>
            </a:solidFill>
            <a:round/>
            <a:headEnd/>
            <a:tailEnd/>
          </a:ln>
        </p:spPr>
        <p:txBody>
          <a:bodyPr/>
          <a:lstStyle/>
          <a:p>
            <a:endParaRPr lang="en-CA"/>
          </a:p>
        </p:txBody>
      </p:sp>
      <p:sp>
        <p:nvSpPr>
          <p:cNvPr id="150533" name="Line 5"/>
          <p:cNvSpPr>
            <a:spLocks noChangeShapeType="1"/>
          </p:cNvSpPr>
          <p:nvPr/>
        </p:nvSpPr>
        <p:spPr bwMode="auto">
          <a:xfrm>
            <a:off x="4140200" y="2420938"/>
            <a:ext cx="0" cy="3095625"/>
          </a:xfrm>
          <a:prstGeom prst="line">
            <a:avLst/>
          </a:prstGeom>
          <a:noFill/>
          <a:ln w="38100">
            <a:solidFill>
              <a:schemeClr val="accent6"/>
            </a:solidFill>
            <a:round/>
            <a:headEnd/>
            <a:tailEnd/>
          </a:ln>
          <a:effectLst/>
        </p:spPr>
        <p:txBody>
          <a:bodyPr/>
          <a:lstStyle/>
          <a:p>
            <a:pPr>
              <a:defRPr/>
            </a:pPr>
            <a:endParaRPr lang="en-CA">
              <a:latin typeface="Tahoma" charset="0"/>
            </a:endParaRPr>
          </a:p>
        </p:txBody>
      </p:sp>
      <p:sp>
        <p:nvSpPr>
          <p:cNvPr id="150534" name="Line 6"/>
          <p:cNvSpPr>
            <a:spLocks noChangeShapeType="1"/>
          </p:cNvSpPr>
          <p:nvPr/>
        </p:nvSpPr>
        <p:spPr bwMode="auto">
          <a:xfrm>
            <a:off x="2916238" y="2781300"/>
            <a:ext cx="2808287" cy="2305050"/>
          </a:xfrm>
          <a:prstGeom prst="line">
            <a:avLst/>
          </a:prstGeom>
          <a:noFill/>
          <a:ln w="38100">
            <a:solidFill>
              <a:srgbClr val="003366"/>
            </a:solidFill>
            <a:round/>
            <a:headEnd/>
            <a:tailEnd/>
          </a:ln>
        </p:spPr>
        <p:txBody>
          <a:bodyPr/>
          <a:lstStyle/>
          <a:p>
            <a:endParaRPr lang="en-CA"/>
          </a:p>
        </p:txBody>
      </p:sp>
      <p:sp>
        <p:nvSpPr>
          <p:cNvPr id="150535" name="Line 7"/>
          <p:cNvSpPr>
            <a:spLocks noChangeShapeType="1"/>
          </p:cNvSpPr>
          <p:nvPr/>
        </p:nvSpPr>
        <p:spPr bwMode="auto">
          <a:xfrm>
            <a:off x="2700338" y="3789363"/>
            <a:ext cx="1439862" cy="0"/>
          </a:xfrm>
          <a:prstGeom prst="line">
            <a:avLst/>
          </a:prstGeom>
          <a:noFill/>
          <a:ln w="28575">
            <a:solidFill>
              <a:schemeClr val="tx1"/>
            </a:solidFill>
            <a:prstDash val="dash"/>
            <a:round/>
            <a:headEnd/>
            <a:tailEnd/>
          </a:ln>
        </p:spPr>
        <p:txBody>
          <a:bodyPr/>
          <a:lstStyle/>
          <a:p>
            <a:endParaRPr lang="en-CA"/>
          </a:p>
        </p:txBody>
      </p:sp>
      <p:sp>
        <p:nvSpPr>
          <p:cNvPr id="44040" name="Text Box 8"/>
          <p:cNvSpPr txBox="1">
            <a:spLocks noChangeArrowheads="1"/>
          </p:cNvSpPr>
          <p:nvPr/>
        </p:nvSpPr>
        <p:spPr bwMode="auto">
          <a:xfrm rot="-5400000">
            <a:off x="811213" y="3446462"/>
            <a:ext cx="2560638"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Nominal Interest Rate i</a:t>
            </a:r>
          </a:p>
        </p:txBody>
      </p:sp>
      <p:sp>
        <p:nvSpPr>
          <p:cNvPr id="44041" name="Text Box 9"/>
          <p:cNvSpPr txBox="1">
            <a:spLocks noChangeArrowheads="1"/>
          </p:cNvSpPr>
          <p:nvPr/>
        </p:nvSpPr>
        <p:spPr bwMode="auto">
          <a:xfrm>
            <a:off x="3851275" y="5516563"/>
            <a:ext cx="873125" cy="369332"/>
          </a:xfrm>
          <a:prstGeom prst="rect">
            <a:avLst/>
          </a:prstGeom>
          <a:noFill/>
          <a:ln w="9525">
            <a:noFill/>
            <a:miter lim="800000"/>
            <a:headEnd/>
            <a:tailEnd/>
          </a:ln>
        </p:spPr>
        <p:txBody>
          <a:bodyPr wrap="square">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150538" name="Text Box 10"/>
          <p:cNvSpPr txBox="1">
            <a:spLocks noChangeArrowheads="1"/>
          </p:cNvSpPr>
          <p:nvPr/>
        </p:nvSpPr>
        <p:spPr bwMode="auto">
          <a:xfrm>
            <a:off x="4787900" y="5516563"/>
            <a:ext cx="5762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m1</a:t>
            </a:r>
            <a:endParaRPr lang="en-US" baseline="-25000" dirty="0">
              <a:latin typeface="Arial" charset="0"/>
            </a:endParaRPr>
          </a:p>
        </p:txBody>
      </p:sp>
      <p:sp>
        <p:nvSpPr>
          <p:cNvPr id="44043" name="Text Box 11"/>
          <p:cNvSpPr txBox="1">
            <a:spLocks noChangeArrowheads="1"/>
          </p:cNvSpPr>
          <p:nvPr/>
        </p:nvSpPr>
        <p:spPr bwMode="auto">
          <a:xfrm>
            <a:off x="3779838" y="1989138"/>
            <a:ext cx="944562" cy="369332"/>
          </a:xfrm>
          <a:prstGeom prst="rect">
            <a:avLst/>
          </a:prstGeom>
          <a:noFill/>
          <a:ln w="9525">
            <a:noFill/>
            <a:miter lim="800000"/>
            <a:headEnd/>
            <a:tailEnd/>
          </a:ln>
        </p:spPr>
        <p:txBody>
          <a:bodyPr wrap="square">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150540" name="Text Box 12"/>
          <p:cNvSpPr txBox="1">
            <a:spLocks noChangeArrowheads="1"/>
          </p:cNvSpPr>
          <p:nvPr/>
        </p:nvSpPr>
        <p:spPr bwMode="auto">
          <a:xfrm>
            <a:off x="5795963" y="5013325"/>
            <a:ext cx="792162" cy="36933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a:t>
            </a:r>
            <a:endParaRPr lang="en-US" baseline="-25000" dirty="0">
              <a:latin typeface="Arial" charset="0"/>
            </a:endParaRPr>
          </a:p>
        </p:txBody>
      </p:sp>
      <p:sp>
        <p:nvSpPr>
          <p:cNvPr id="150541" name="Text Box 13"/>
          <p:cNvSpPr txBox="1">
            <a:spLocks noChangeArrowheads="1"/>
          </p:cNvSpPr>
          <p:nvPr/>
        </p:nvSpPr>
        <p:spPr bwMode="auto">
          <a:xfrm>
            <a:off x="2268538" y="35734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0</a:t>
            </a:r>
            <a:r>
              <a:rPr lang="en-US">
                <a:latin typeface="Arial" charset="0"/>
              </a:rPr>
              <a:t> </a:t>
            </a:r>
          </a:p>
        </p:txBody>
      </p:sp>
      <p:sp>
        <p:nvSpPr>
          <p:cNvPr id="150542" name="Text Box 14"/>
          <p:cNvSpPr txBox="1">
            <a:spLocks noChangeArrowheads="1"/>
          </p:cNvSpPr>
          <p:nvPr/>
        </p:nvSpPr>
        <p:spPr bwMode="auto">
          <a:xfrm>
            <a:off x="2268538" y="42211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1</a:t>
            </a:r>
            <a:r>
              <a:rPr lang="en-US">
                <a:latin typeface="Arial" charset="0"/>
              </a:rPr>
              <a:t> </a:t>
            </a:r>
          </a:p>
        </p:txBody>
      </p:sp>
      <p:sp>
        <p:nvSpPr>
          <p:cNvPr id="150543" name="Line 15"/>
          <p:cNvSpPr>
            <a:spLocks noChangeShapeType="1"/>
          </p:cNvSpPr>
          <p:nvPr/>
        </p:nvSpPr>
        <p:spPr bwMode="auto">
          <a:xfrm>
            <a:off x="2627313" y="4437063"/>
            <a:ext cx="2232025" cy="0"/>
          </a:xfrm>
          <a:prstGeom prst="line">
            <a:avLst/>
          </a:prstGeom>
          <a:noFill/>
          <a:ln w="28575">
            <a:solidFill>
              <a:schemeClr val="tx1"/>
            </a:solidFill>
            <a:prstDash val="dash"/>
            <a:round/>
            <a:headEnd/>
            <a:tailEnd/>
          </a:ln>
        </p:spPr>
        <p:txBody>
          <a:bodyPr/>
          <a:lstStyle/>
          <a:p>
            <a:endParaRPr lang="en-CA"/>
          </a:p>
        </p:txBody>
      </p:sp>
      <p:sp>
        <p:nvSpPr>
          <p:cNvPr id="150544" name="Line 16"/>
          <p:cNvSpPr>
            <a:spLocks noChangeShapeType="1"/>
          </p:cNvSpPr>
          <p:nvPr/>
        </p:nvSpPr>
        <p:spPr bwMode="auto">
          <a:xfrm>
            <a:off x="4859338" y="4437063"/>
            <a:ext cx="0" cy="1079500"/>
          </a:xfrm>
          <a:prstGeom prst="line">
            <a:avLst/>
          </a:prstGeom>
          <a:noFill/>
          <a:ln w="28575">
            <a:solidFill>
              <a:schemeClr val="tx1"/>
            </a:solidFill>
            <a:prstDash val="dash"/>
            <a:round/>
            <a:headEnd/>
            <a:tailEnd/>
          </a:ln>
        </p:spPr>
        <p:txBody>
          <a:bodyPr/>
          <a:lstStyle/>
          <a:p>
            <a:endParaRPr lang="en-CA"/>
          </a:p>
        </p:txBody>
      </p:sp>
      <p:sp>
        <p:nvSpPr>
          <p:cNvPr id="44049" name="Text Box 17"/>
          <p:cNvSpPr txBox="1">
            <a:spLocks noChangeArrowheads="1"/>
          </p:cNvSpPr>
          <p:nvPr/>
        </p:nvSpPr>
        <p:spPr bwMode="auto">
          <a:xfrm>
            <a:off x="5940425" y="5661025"/>
            <a:ext cx="25193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Money Balances</a:t>
            </a:r>
          </a:p>
        </p:txBody>
      </p:sp>
      <p:sp>
        <p:nvSpPr>
          <p:cNvPr id="150546" name="Text Box 18"/>
          <p:cNvSpPr txBox="1">
            <a:spLocks noChangeArrowheads="1"/>
          </p:cNvSpPr>
          <p:nvPr/>
        </p:nvSpPr>
        <p:spPr bwMode="auto">
          <a:xfrm>
            <a:off x="5651500" y="2349500"/>
            <a:ext cx="2952750" cy="2319338"/>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eaLnBrk="1" hangingPunct="1">
              <a:spcBef>
                <a:spcPct val="50000"/>
              </a:spcBef>
              <a:defRPr/>
            </a:pPr>
            <a:r>
              <a:rPr lang="en-US" dirty="0">
                <a:latin typeface="Arial" charset="0"/>
              </a:rPr>
              <a:t>At lower interest rate</a:t>
            </a:r>
          </a:p>
          <a:p>
            <a:pPr eaLnBrk="1" hangingPunct="1">
              <a:spcBef>
                <a:spcPct val="50000"/>
              </a:spcBef>
              <a:defRPr/>
            </a:pPr>
            <a:r>
              <a:rPr lang="en-US" dirty="0">
                <a:latin typeface="Arial" charset="0"/>
              </a:rPr>
              <a:t>There is an excess demand for money balances</a:t>
            </a:r>
          </a:p>
          <a:p>
            <a:pPr eaLnBrk="1" hangingPunct="1">
              <a:spcBef>
                <a:spcPct val="50000"/>
              </a:spcBef>
              <a:defRPr/>
            </a:pPr>
            <a:r>
              <a:rPr lang="en-US" dirty="0">
                <a:latin typeface="Arial" charset="0"/>
              </a:rPr>
              <a:t>There must be a corresponding excess supply of bond</a:t>
            </a:r>
          </a:p>
        </p:txBody>
      </p:sp>
      <p:sp>
        <p:nvSpPr>
          <p:cNvPr id="150547" name="AutoShape 19"/>
          <p:cNvSpPr>
            <a:spLocks/>
          </p:cNvSpPr>
          <p:nvPr/>
        </p:nvSpPr>
        <p:spPr bwMode="auto">
          <a:xfrm rot="-5400000">
            <a:off x="4499769" y="4220369"/>
            <a:ext cx="71438" cy="647700"/>
          </a:xfrm>
          <a:prstGeom prst="leftBrace">
            <a:avLst>
              <a:gd name="adj1" fmla="val 75555"/>
              <a:gd name="adj2" fmla="val 50000"/>
            </a:avLst>
          </a:prstGeom>
          <a:noFill/>
          <a:ln w="28575">
            <a:solidFill>
              <a:schemeClr val="tx1"/>
            </a:solidFill>
            <a:round/>
            <a:headEnd/>
            <a:tailEnd/>
          </a:ln>
        </p:spPr>
        <p:txBody>
          <a:bodyPr wrap="none" anchor="ctr"/>
          <a:lstStyle/>
          <a:p>
            <a:endParaRPr lang="en-CA"/>
          </a:p>
        </p:txBody>
      </p:sp>
      <p:sp>
        <p:nvSpPr>
          <p:cNvPr id="150548" name="Text Box 20"/>
          <p:cNvSpPr txBox="1">
            <a:spLocks noChangeArrowheads="1"/>
          </p:cNvSpPr>
          <p:nvPr/>
        </p:nvSpPr>
        <p:spPr bwMode="auto">
          <a:xfrm>
            <a:off x="3492500" y="4652963"/>
            <a:ext cx="2159000" cy="641350"/>
          </a:xfrm>
          <a:prstGeom prst="rect">
            <a:avLst/>
          </a:prstGeom>
          <a:noFill/>
          <a:ln w="9525">
            <a:noFill/>
            <a:miter lim="800000"/>
            <a:headEnd/>
            <a:tailEnd/>
          </a:ln>
        </p:spPr>
        <p:txBody>
          <a:bodyPr>
            <a:spAutoFit/>
          </a:bodyPr>
          <a:lstStyle/>
          <a:p>
            <a:pPr eaLnBrk="1" hangingPunct="1">
              <a:spcBef>
                <a:spcPct val="50000"/>
              </a:spcBef>
            </a:pPr>
            <a:r>
              <a:rPr lang="en-US">
                <a:solidFill>
                  <a:schemeClr val="accent1"/>
                </a:solidFill>
                <a:latin typeface="Arial" charset="0"/>
              </a:rPr>
              <a:t>Excess Demand for money balance</a:t>
            </a:r>
          </a:p>
        </p:txBody>
      </p:sp>
      <p:sp>
        <p:nvSpPr>
          <p:cNvPr id="150549" name="Text Box 21"/>
          <p:cNvSpPr txBox="1">
            <a:spLocks noChangeArrowheads="1"/>
          </p:cNvSpPr>
          <p:nvPr/>
        </p:nvSpPr>
        <p:spPr bwMode="auto">
          <a:xfrm>
            <a:off x="5362575" y="3302794"/>
            <a:ext cx="3744913" cy="135731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eaLnBrk="1" hangingPunct="1">
              <a:spcBef>
                <a:spcPct val="50000"/>
              </a:spcBef>
              <a:defRPr/>
            </a:pPr>
            <a:r>
              <a:rPr lang="en-US" dirty="0">
                <a:latin typeface="Arial" charset="0"/>
              </a:rPr>
              <a:t>Bond price fall, raising bond yields and the opportunity cost of holding money balance</a:t>
            </a:r>
          </a:p>
          <a:p>
            <a:pPr eaLnBrk="1" hangingPunct="1">
              <a:spcBef>
                <a:spcPct val="50000"/>
              </a:spcBef>
              <a:defRPr/>
            </a:pPr>
            <a:r>
              <a:rPr lang="en-US" dirty="0">
                <a:latin typeface="Arial" charset="0"/>
              </a:rPr>
              <a:t>Revert to the equilibrium</a:t>
            </a:r>
          </a:p>
        </p:txBody>
      </p:sp>
      <p:sp>
        <p:nvSpPr>
          <p:cNvPr id="150550" name="Oval 22"/>
          <p:cNvSpPr>
            <a:spLocks noChangeArrowheads="1"/>
          </p:cNvSpPr>
          <p:nvPr/>
        </p:nvSpPr>
        <p:spPr bwMode="auto">
          <a:xfrm>
            <a:off x="4067175" y="3716338"/>
            <a:ext cx="144463"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50551" name="Text Box 23"/>
          <p:cNvSpPr txBox="1">
            <a:spLocks noChangeArrowheads="1"/>
          </p:cNvSpPr>
          <p:nvPr/>
        </p:nvSpPr>
        <p:spPr bwMode="auto">
          <a:xfrm>
            <a:off x="4284663" y="3500438"/>
            <a:ext cx="358775" cy="366712"/>
          </a:xfrm>
          <a:prstGeom prst="rect">
            <a:avLst/>
          </a:prstGeom>
          <a:noFill/>
          <a:ln w="9525">
            <a:noFill/>
            <a:miter lim="800000"/>
            <a:headEnd/>
            <a:tailEnd/>
          </a:ln>
        </p:spPr>
        <p:txBody>
          <a:bodyPr>
            <a:spAutoFit/>
          </a:bodyPr>
          <a:lstStyle/>
          <a:p>
            <a:pPr eaLnBrk="1" hangingPunct="1">
              <a:spcBef>
                <a:spcPct val="50000"/>
              </a:spcBef>
            </a:pPr>
            <a:r>
              <a:rPr lang="en-US">
                <a:solidFill>
                  <a:schemeClr val="bg1"/>
                </a:solidFill>
                <a:latin typeface="Arial" charset="0"/>
              </a:rPr>
              <a:t>E</a:t>
            </a:r>
          </a:p>
        </p:txBody>
      </p:sp>
      <p:sp>
        <p:nvSpPr>
          <p:cNvPr id="150552" name="Line 24"/>
          <p:cNvSpPr>
            <a:spLocks noChangeShapeType="1"/>
          </p:cNvSpPr>
          <p:nvPr/>
        </p:nvSpPr>
        <p:spPr bwMode="auto">
          <a:xfrm flipH="1" flipV="1">
            <a:off x="4140200" y="3933825"/>
            <a:ext cx="503238" cy="431800"/>
          </a:xfrm>
          <a:prstGeom prst="line">
            <a:avLst/>
          </a:prstGeom>
          <a:noFill/>
          <a:ln w="38100">
            <a:solidFill>
              <a:schemeClr val="tx1"/>
            </a:solidFill>
            <a:round/>
            <a:headEnd/>
            <a:tailEnd type="triangle" w="med" len="med"/>
          </a:ln>
        </p:spPr>
        <p:txBody>
          <a:bodyPr/>
          <a:lstStyle/>
          <a:p>
            <a:endParaRPr lang="en-CA"/>
          </a:p>
        </p:txBody>
      </p:sp>
      <p:sp>
        <p:nvSpPr>
          <p:cNvPr id="28" name="Slide Number Placeholder 27"/>
          <p:cNvSpPr>
            <a:spLocks noGrp="1"/>
          </p:cNvSpPr>
          <p:nvPr>
            <p:ph type="sldNum" sz="quarter" idx="12"/>
          </p:nvPr>
        </p:nvSpPr>
        <p:spPr/>
        <p:txBody>
          <a:bodyPr/>
          <a:lstStyle/>
          <a:p>
            <a:pPr>
              <a:defRPr/>
            </a:pPr>
            <a:fld id="{CAA304AB-CCC6-499B-A48F-E1ED3B9A3682}" type="slidenum">
              <a:rPr lang="en-US" smtClean="0"/>
              <a:pPr>
                <a:defRPr/>
              </a:pPr>
              <a:t>12</a:t>
            </a:fld>
            <a:endParaRPr lang="en-US"/>
          </a:p>
        </p:txBody>
      </p:sp>
      <p:sp>
        <p:nvSpPr>
          <p:cNvPr id="29" name="Footer Placeholder 28"/>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05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054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50541"/>
                                        </p:tgtEl>
                                        <p:attrNameLst>
                                          <p:attrName>style.visibility</p:attrName>
                                        </p:attrNameLst>
                                      </p:cBhvr>
                                      <p:to>
                                        <p:strVal val="visible"/>
                                      </p:to>
                                    </p:set>
                                    <p:animEffect transition="in" filter="wipe(left)">
                                      <p:cBhvr>
                                        <p:cTn id="13" dur="500"/>
                                        <p:tgtEl>
                                          <p:spTgt spid="150541"/>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50535"/>
                                        </p:tgtEl>
                                        <p:attrNameLst>
                                          <p:attrName>style.visibility</p:attrName>
                                        </p:attrNameLst>
                                      </p:cBhvr>
                                      <p:to>
                                        <p:strVal val="visible"/>
                                      </p:to>
                                    </p:set>
                                    <p:animEffect transition="in" filter="slide(fromLeft)">
                                      <p:cBhvr>
                                        <p:cTn id="16" dur="500"/>
                                        <p:tgtEl>
                                          <p:spTgt spid="150535"/>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055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0551"/>
                                        </p:tgtEl>
                                        <p:attrNameLst>
                                          <p:attrName>style.visibility</p:attrName>
                                        </p:attrNameLst>
                                      </p:cBhvr>
                                      <p:to>
                                        <p:strVal val="visible"/>
                                      </p:to>
                                    </p:set>
                                  </p:childTnLst>
                                </p:cTn>
                              </p:par>
                            </p:childTnLst>
                          </p:cTn>
                        </p:par>
                        <p:par>
                          <p:cTn id="23" fill="hold">
                            <p:stCondLst>
                              <p:cond delay="0"/>
                            </p:stCondLst>
                            <p:childTnLst>
                              <p:par>
                                <p:cTn id="24" presetID="26" presetClass="emph" presetSubtype="0" fill="hold" grpId="1" nodeType="afterEffect">
                                  <p:stCondLst>
                                    <p:cond delay="0"/>
                                  </p:stCondLst>
                                  <p:childTnLst>
                                    <p:animEffect transition="out" filter="fade">
                                      <p:cBhvr>
                                        <p:cTn id="25" dur="500" tmFilter="0, 0; .2, .5; .8, .5; 1, 0"/>
                                        <p:tgtEl>
                                          <p:spTgt spid="150550"/>
                                        </p:tgtEl>
                                      </p:cBhvr>
                                    </p:animEffect>
                                    <p:animScale>
                                      <p:cBhvr>
                                        <p:cTn id="26" dur="250" autoRev="1" fill="hold"/>
                                        <p:tgtEl>
                                          <p:spTgt spid="150550"/>
                                        </p:tgtEl>
                                      </p:cBhvr>
                                      <p:by x="105000" y="105000"/>
                                    </p:animScale>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50542"/>
                                        </p:tgtEl>
                                        <p:attrNameLst>
                                          <p:attrName>style.visibility</p:attrName>
                                        </p:attrNameLst>
                                      </p:cBhvr>
                                      <p:to>
                                        <p:strVal val="visible"/>
                                      </p:to>
                                    </p:set>
                                    <p:animEffect transition="in" filter="wipe(left)">
                                      <p:cBhvr>
                                        <p:cTn id="31" dur="500"/>
                                        <p:tgtEl>
                                          <p:spTgt spid="150542"/>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50543"/>
                                        </p:tgtEl>
                                        <p:attrNameLst>
                                          <p:attrName>style.visibility</p:attrName>
                                        </p:attrNameLst>
                                      </p:cBhvr>
                                      <p:to>
                                        <p:strVal val="visible"/>
                                      </p:to>
                                    </p:set>
                                    <p:animEffect transition="in" filter="slide(fromLeft)">
                                      <p:cBhvr>
                                        <p:cTn id="34" dur="500"/>
                                        <p:tgtEl>
                                          <p:spTgt spid="150543"/>
                                        </p:tgtEl>
                                      </p:cBhvr>
                                    </p:animEffect>
                                  </p:childTnLst>
                                </p:cTn>
                              </p:par>
                              <p:par>
                                <p:cTn id="35" presetID="12" presetClass="entr" presetSubtype="8" fill="hold" grpId="0" nodeType="withEffect">
                                  <p:stCondLst>
                                    <p:cond delay="0"/>
                                  </p:stCondLst>
                                  <p:childTnLst>
                                    <p:set>
                                      <p:cBhvr>
                                        <p:cTn id="36" dur="1" fill="hold">
                                          <p:stCondLst>
                                            <p:cond delay="0"/>
                                          </p:stCondLst>
                                        </p:cTn>
                                        <p:tgtEl>
                                          <p:spTgt spid="150544"/>
                                        </p:tgtEl>
                                        <p:attrNameLst>
                                          <p:attrName>style.visibility</p:attrName>
                                        </p:attrNameLst>
                                      </p:cBhvr>
                                      <p:to>
                                        <p:strVal val="visible"/>
                                      </p:to>
                                    </p:set>
                                    <p:animEffect transition="in" filter="slide(fromLeft)">
                                      <p:cBhvr>
                                        <p:cTn id="37" dur="500"/>
                                        <p:tgtEl>
                                          <p:spTgt spid="150544"/>
                                        </p:tgtEl>
                                      </p:cBhvr>
                                    </p:animEffect>
                                  </p:childTnLst>
                                </p:cTn>
                              </p:par>
                              <p:par>
                                <p:cTn id="38" presetID="1" presetClass="entr" presetSubtype="0" fill="hold" grpId="0" nodeType="withEffect">
                                  <p:stCondLst>
                                    <p:cond delay="0"/>
                                  </p:stCondLst>
                                  <p:childTnLst>
                                    <p:set>
                                      <p:cBhvr>
                                        <p:cTn id="39" dur="1" fill="hold">
                                          <p:stCondLst>
                                            <p:cond delay="0"/>
                                          </p:stCondLst>
                                        </p:cTn>
                                        <p:tgtEl>
                                          <p:spTgt spid="150538"/>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2" presetClass="entr" presetSubtype="2" fill="hold" grpId="0" nodeType="clickEffect">
                                  <p:stCondLst>
                                    <p:cond delay="0"/>
                                  </p:stCondLst>
                                  <p:childTnLst>
                                    <p:set>
                                      <p:cBhvr>
                                        <p:cTn id="43" dur="1" fill="hold">
                                          <p:stCondLst>
                                            <p:cond delay="0"/>
                                          </p:stCondLst>
                                        </p:cTn>
                                        <p:tgtEl>
                                          <p:spTgt spid="150546"/>
                                        </p:tgtEl>
                                        <p:attrNameLst>
                                          <p:attrName>style.visibility</p:attrName>
                                        </p:attrNameLst>
                                      </p:cBhvr>
                                      <p:to>
                                        <p:strVal val="visible"/>
                                      </p:to>
                                    </p:set>
                                    <p:animEffect transition="in" filter="slide(fromRight)">
                                      <p:cBhvr>
                                        <p:cTn id="44" dur="500"/>
                                        <p:tgtEl>
                                          <p:spTgt spid="15054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50547"/>
                                        </p:tgtEl>
                                        <p:attrNameLst>
                                          <p:attrName>style.visibility</p:attrName>
                                        </p:attrNameLst>
                                      </p:cBhvr>
                                      <p:to>
                                        <p:strVal val="visible"/>
                                      </p:to>
                                    </p:set>
                                    <p:animEffect transition="in" filter="wipe(down)">
                                      <p:cBhvr>
                                        <p:cTn id="49" dur="500"/>
                                        <p:tgtEl>
                                          <p:spTgt spid="150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150548"/>
                                        </p:tgtEl>
                                        <p:attrNameLst>
                                          <p:attrName>style.visibility</p:attrName>
                                        </p:attrNameLst>
                                      </p:cBhvr>
                                      <p:to>
                                        <p:strVal val="visible"/>
                                      </p:to>
                                    </p:set>
                                    <p:animEffect transition="in" filter="wipe(down)">
                                      <p:cBhvr>
                                        <p:cTn id="52" dur="500"/>
                                        <p:tgtEl>
                                          <p:spTgt spid="1505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1" nodeType="clickEffect">
                                  <p:stCondLst>
                                    <p:cond delay="0"/>
                                  </p:stCondLst>
                                  <p:childTnLst>
                                    <p:animEffect transition="out" filter="fade">
                                      <p:cBhvr>
                                        <p:cTn id="56" dur="2000"/>
                                        <p:tgtEl>
                                          <p:spTgt spid="150546"/>
                                        </p:tgtEl>
                                      </p:cBhvr>
                                    </p:animEffect>
                                    <p:set>
                                      <p:cBhvr>
                                        <p:cTn id="57" dur="1" fill="hold">
                                          <p:stCondLst>
                                            <p:cond delay="1999"/>
                                          </p:stCondLst>
                                        </p:cTn>
                                        <p:tgtEl>
                                          <p:spTgt spid="150546"/>
                                        </p:tgtEl>
                                        <p:attrNameLst>
                                          <p:attrName>style.visibility</p:attrName>
                                        </p:attrNameLst>
                                      </p:cBhvr>
                                      <p:to>
                                        <p:strVal val="hidden"/>
                                      </p:to>
                                    </p:set>
                                  </p:childTnLst>
                                </p:cTn>
                              </p:par>
                            </p:childTnLst>
                          </p:cTn>
                        </p:par>
                        <p:par>
                          <p:cTn id="58" fill="hold">
                            <p:stCondLst>
                              <p:cond delay="2000"/>
                            </p:stCondLst>
                            <p:childTnLst>
                              <p:par>
                                <p:cTn id="59" presetID="22" presetClass="entr" presetSubtype="2" fill="hold" grpId="0" nodeType="afterEffect">
                                  <p:stCondLst>
                                    <p:cond delay="0"/>
                                  </p:stCondLst>
                                  <p:childTnLst>
                                    <p:set>
                                      <p:cBhvr>
                                        <p:cTn id="60" dur="1" fill="hold">
                                          <p:stCondLst>
                                            <p:cond delay="0"/>
                                          </p:stCondLst>
                                        </p:cTn>
                                        <p:tgtEl>
                                          <p:spTgt spid="150549"/>
                                        </p:tgtEl>
                                        <p:attrNameLst>
                                          <p:attrName>style.visibility</p:attrName>
                                        </p:attrNameLst>
                                      </p:cBhvr>
                                      <p:to>
                                        <p:strVal val="visible"/>
                                      </p:to>
                                    </p:set>
                                    <p:animEffect transition="in" filter="wipe(right)">
                                      <p:cBhvr>
                                        <p:cTn id="61" dur="500"/>
                                        <p:tgtEl>
                                          <p:spTgt spid="150549"/>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150552"/>
                                        </p:tgtEl>
                                        <p:attrNameLst>
                                          <p:attrName>style.visibility</p:attrName>
                                        </p:attrNameLst>
                                      </p:cBhvr>
                                      <p:to>
                                        <p:strVal val="visible"/>
                                      </p:to>
                                    </p:set>
                                    <p:animEffect transition="in" filter="wipe(down)">
                                      <p:cBhvr>
                                        <p:cTn id="66" dur="500"/>
                                        <p:tgtEl>
                                          <p:spTgt spid="1505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4" grpId="0" animBg="1"/>
      <p:bldP spid="150535" grpId="0" animBg="1"/>
      <p:bldP spid="150538" grpId="0"/>
      <p:bldP spid="150540" grpId="0"/>
      <p:bldP spid="150542" grpId="0"/>
      <p:bldP spid="150543" grpId="0" animBg="1"/>
      <p:bldP spid="150544" grpId="0" animBg="1"/>
      <p:bldP spid="150546" grpId="0" animBg="1"/>
      <p:bldP spid="150546" grpId="1" animBg="1"/>
      <p:bldP spid="150547" grpId="0" animBg="1"/>
      <p:bldP spid="150548" grpId="0"/>
      <p:bldP spid="150549" grpId="0" animBg="1"/>
      <p:bldP spid="150550" grpId="0" animBg="1"/>
      <p:bldP spid="150550" grpId="1" animBg="1"/>
      <p:bldP spid="150551" grpId="0"/>
      <p:bldP spid="1505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Change in Financial Market Equilibrium</a:t>
            </a:r>
          </a:p>
        </p:txBody>
      </p:sp>
      <p:sp>
        <p:nvSpPr>
          <p:cNvPr id="45059" name="Line 3"/>
          <p:cNvSpPr>
            <a:spLocks noChangeShapeType="1"/>
          </p:cNvSpPr>
          <p:nvPr/>
        </p:nvSpPr>
        <p:spPr bwMode="auto">
          <a:xfrm>
            <a:off x="2627313" y="2060575"/>
            <a:ext cx="0" cy="3455988"/>
          </a:xfrm>
          <a:prstGeom prst="line">
            <a:avLst/>
          </a:prstGeom>
          <a:noFill/>
          <a:ln w="38100">
            <a:solidFill>
              <a:schemeClr val="tx1"/>
            </a:solidFill>
            <a:round/>
            <a:headEnd/>
            <a:tailEnd/>
          </a:ln>
        </p:spPr>
        <p:txBody>
          <a:bodyPr/>
          <a:lstStyle/>
          <a:p>
            <a:endParaRPr lang="en-CA"/>
          </a:p>
        </p:txBody>
      </p:sp>
      <p:sp>
        <p:nvSpPr>
          <p:cNvPr id="45060" name="Line 4"/>
          <p:cNvSpPr>
            <a:spLocks noChangeShapeType="1"/>
          </p:cNvSpPr>
          <p:nvPr/>
        </p:nvSpPr>
        <p:spPr bwMode="auto">
          <a:xfrm>
            <a:off x="2627313" y="5516563"/>
            <a:ext cx="4465637" cy="0"/>
          </a:xfrm>
          <a:prstGeom prst="line">
            <a:avLst/>
          </a:prstGeom>
          <a:noFill/>
          <a:ln w="38100">
            <a:solidFill>
              <a:schemeClr val="tx1"/>
            </a:solidFill>
            <a:round/>
            <a:headEnd/>
            <a:tailEnd/>
          </a:ln>
        </p:spPr>
        <p:txBody>
          <a:bodyPr/>
          <a:lstStyle/>
          <a:p>
            <a:endParaRPr lang="en-CA"/>
          </a:p>
        </p:txBody>
      </p:sp>
      <p:sp>
        <p:nvSpPr>
          <p:cNvPr id="151557" name="Line 5"/>
          <p:cNvSpPr>
            <a:spLocks noChangeShapeType="1"/>
          </p:cNvSpPr>
          <p:nvPr/>
        </p:nvSpPr>
        <p:spPr bwMode="auto">
          <a:xfrm>
            <a:off x="4140200" y="2420938"/>
            <a:ext cx="0" cy="3095625"/>
          </a:xfrm>
          <a:prstGeom prst="line">
            <a:avLst/>
          </a:prstGeom>
          <a:noFill/>
          <a:ln w="38100">
            <a:solidFill>
              <a:schemeClr val="accent6"/>
            </a:solidFill>
            <a:round/>
            <a:headEnd/>
            <a:tailEnd/>
          </a:ln>
          <a:effectLst/>
        </p:spPr>
        <p:txBody>
          <a:bodyPr/>
          <a:lstStyle/>
          <a:p>
            <a:pPr>
              <a:defRPr/>
            </a:pPr>
            <a:endParaRPr lang="en-CA">
              <a:latin typeface="Tahoma" charset="0"/>
            </a:endParaRPr>
          </a:p>
        </p:txBody>
      </p:sp>
      <p:sp>
        <p:nvSpPr>
          <p:cNvPr id="45062" name="Line 6"/>
          <p:cNvSpPr>
            <a:spLocks noChangeShapeType="1"/>
          </p:cNvSpPr>
          <p:nvPr/>
        </p:nvSpPr>
        <p:spPr bwMode="auto">
          <a:xfrm>
            <a:off x="2916238" y="2781300"/>
            <a:ext cx="2808287" cy="2305050"/>
          </a:xfrm>
          <a:prstGeom prst="line">
            <a:avLst/>
          </a:prstGeom>
          <a:noFill/>
          <a:ln w="38100">
            <a:solidFill>
              <a:srgbClr val="003366"/>
            </a:solidFill>
            <a:round/>
            <a:headEnd/>
            <a:tailEnd/>
          </a:ln>
        </p:spPr>
        <p:txBody>
          <a:bodyPr/>
          <a:lstStyle/>
          <a:p>
            <a:endParaRPr lang="en-CA"/>
          </a:p>
        </p:txBody>
      </p:sp>
      <p:sp>
        <p:nvSpPr>
          <p:cNvPr id="151559" name="Line 7"/>
          <p:cNvSpPr>
            <a:spLocks noChangeShapeType="1"/>
          </p:cNvSpPr>
          <p:nvPr/>
        </p:nvSpPr>
        <p:spPr bwMode="auto">
          <a:xfrm>
            <a:off x="2700338" y="3789363"/>
            <a:ext cx="1439862" cy="0"/>
          </a:xfrm>
          <a:prstGeom prst="line">
            <a:avLst/>
          </a:prstGeom>
          <a:noFill/>
          <a:ln w="28575">
            <a:solidFill>
              <a:schemeClr val="tx1"/>
            </a:solidFill>
            <a:prstDash val="dash"/>
            <a:round/>
            <a:headEnd/>
            <a:tailEnd/>
          </a:ln>
        </p:spPr>
        <p:txBody>
          <a:bodyPr/>
          <a:lstStyle/>
          <a:p>
            <a:endParaRPr lang="en-CA"/>
          </a:p>
        </p:txBody>
      </p:sp>
      <p:sp>
        <p:nvSpPr>
          <p:cNvPr id="45064" name="Text Box 8"/>
          <p:cNvSpPr txBox="1">
            <a:spLocks noChangeArrowheads="1"/>
          </p:cNvSpPr>
          <p:nvPr/>
        </p:nvSpPr>
        <p:spPr bwMode="auto">
          <a:xfrm rot="-5400000">
            <a:off x="811213" y="3446462"/>
            <a:ext cx="2560638"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Nominal Interest Rate i</a:t>
            </a:r>
          </a:p>
        </p:txBody>
      </p:sp>
      <p:sp>
        <p:nvSpPr>
          <p:cNvPr id="45065" name="Text Box 9"/>
          <p:cNvSpPr txBox="1">
            <a:spLocks noChangeArrowheads="1"/>
          </p:cNvSpPr>
          <p:nvPr/>
        </p:nvSpPr>
        <p:spPr bwMode="auto">
          <a:xfrm>
            <a:off x="3851275" y="5516563"/>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45066" name="Text Box 10"/>
          <p:cNvSpPr txBox="1">
            <a:spLocks noChangeArrowheads="1"/>
          </p:cNvSpPr>
          <p:nvPr/>
        </p:nvSpPr>
        <p:spPr bwMode="auto">
          <a:xfrm>
            <a:off x="3924300" y="1989138"/>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45067" name="Text Box 11"/>
          <p:cNvSpPr txBox="1">
            <a:spLocks noChangeArrowheads="1"/>
          </p:cNvSpPr>
          <p:nvPr/>
        </p:nvSpPr>
        <p:spPr bwMode="auto">
          <a:xfrm>
            <a:off x="5795963" y="5013325"/>
            <a:ext cx="792162" cy="366713"/>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a:t>
            </a:r>
            <a:endParaRPr lang="en-US" baseline="-25000" dirty="0">
              <a:latin typeface="Arial" charset="0"/>
            </a:endParaRPr>
          </a:p>
        </p:txBody>
      </p:sp>
      <p:sp>
        <p:nvSpPr>
          <p:cNvPr id="151564" name="Text Box 12"/>
          <p:cNvSpPr txBox="1">
            <a:spLocks noChangeArrowheads="1"/>
          </p:cNvSpPr>
          <p:nvPr/>
        </p:nvSpPr>
        <p:spPr bwMode="auto">
          <a:xfrm>
            <a:off x="2268538" y="35734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0</a:t>
            </a:r>
            <a:r>
              <a:rPr lang="en-US">
                <a:latin typeface="Arial" charset="0"/>
              </a:rPr>
              <a:t> </a:t>
            </a:r>
          </a:p>
        </p:txBody>
      </p:sp>
      <p:sp>
        <p:nvSpPr>
          <p:cNvPr id="151565" name="Text Box 13"/>
          <p:cNvSpPr txBox="1">
            <a:spLocks noChangeArrowheads="1"/>
          </p:cNvSpPr>
          <p:nvPr/>
        </p:nvSpPr>
        <p:spPr bwMode="auto">
          <a:xfrm>
            <a:off x="2268538" y="31416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1</a:t>
            </a:r>
            <a:r>
              <a:rPr lang="en-US">
                <a:latin typeface="Arial" charset="0"/>
              </a:rPr>
              <a:t> </a:t>
            </a:r>
          </a:p>
        </p:txBody>
      </p:sp>
      <p:sp>
        <p:nvSpPr>
          <p:cNvPr id="151566" name="Line 14"/>
          <p:cNvSpPr>
            <a:spLocks noChangeShapeType="1"/>
          </p:cNvSpPr>
          <p:nvPr/>
        </p:nvSpPr>
        <p:spPr bwMode="auto">
          <a:xfrm>
            <a:off x="2627313" y="3284538"/>
            <a:ext cx="936625" cy="0"/>
          </a:xfrm>
          <a:prstGeom prst="line">
            <a:avLst/>
          </a:prstGeom>
          <a:noFill/>
          <a:ln w="28575">
            <a:solidFill>
              <a:schemeClr val="tx1"/>
            </a:solidFill>
            <a:prstDash val="dash"/>
            <a:round/>
            <a:headEnd/>
            <a:tailEnd/>
          </a:ln>
        </p:spPr>
        <p:txBody>
          <a:bodyPr/>
          <a:lstStyle/>
          <a:p>
            <a:endParaRPr lang="en-CA"/>
          </a:p>
        </p:txBody>
      </p:sp>
      <p:sp>
        <p:nvSpPr>
          <p:cNvPr id="45071" name="Text Box 15"/>
          <p:cNvSpPr txBox="1">
            <a:spLocks noChangeArrowheads="1"/>
          </p:cNvSpPr>
          <p:nvPr/>
        </p:nvSpPr>
        <p:spPr bwMode="auto">
          <a:xfrm>
            <a:off x="5940425" y="5661025"/>
            <a:ext cx="25193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Money Balances</a:t>
            </a:r>
          </a:p>
        </p:txBody>
      </p:sp>
      <p:sp>
        <p:nvSpPr>
          <p:cNvPr id="151568" name="Text Box 16"/>
          <p:cNvSpPr txBox="1">
            <a:spLocks noChangeArrowheads="1"/>
          </p:cNvSpPr>
          <p:nvPr/>
        </p:nvSpPr>
        <p:spPr bwMode="auto">
          <a:xfrm>
            <a:off x="4859338" y="2349500"/>
            <a:ext cx="3744912" cy="190817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eaLnBrk="1" hangingPunct="1">
              <a:spcBef>
                <a:spcPct val="50000"/>
              </a:spcBef>
              <a:defRPr/>
            </a:pPr>
            <a:r>
              <a:rPr lang="en-US" dirty="0"/>
              <a:t>Fall in Money Supply</a:t>
            </a:r>
          </a:p>
          <a:p>
            <a:pPr eaLnBrk="1" hangingPunct="1">
              <a:spcBef>
                <a:spcPct val="50000"/>
              </a:spcBef>
              <a:buFont typeface="Wingdings" pitchFamily="2" charset="2"/>
              <a:buChar char="ð"/>
              <a:defRPr/>
            </a:pPr>
            <a:r>
              <a:rPr lang="en-US" dirty="0"/>
              <a:t> Excess demand for money</a:t>
            </a:r>
          </a:p>
          <a:p>
            <a:pPr eaLnBrk="1" hangingPunct="1">
              <a:spcBef>
                <a:spcPct val="50000"/>
              </a:spcBef>
              <a:buFont typeface="Wingdings" pitchFamily="2" charset="2"/>
              <a:buChar char="ð"/>
              <a:defRPr/>
            </a:pPr>
            <a:r>
              <a:rPr lang="en-US" dirty="0"/>
              <a:t> Sell bond, bond price falls</a:t>
            </a:r>
          </a:p>
          <a:p>
            <a:pPr eaLnBrk="1" hangingPunct="1">
              <a:spcBef>
                <a:spcPct val="50000"/>
              </a:spcBef>
              <a:buFont typeface="Wingdings" pitchFamily="2" charset="2"/>
              <a:buChar char="ð"/>
              <a:defRPr/>
            </a:pPr>
            <a:r>
              <a:rPr lang="en-US" dirty="0"/>
              <a:t> Equilibrium is restored at higher interest rate</a:t>
            </a:r>
          </a:p>
        </p:txBody>
      </p:sp>
      <p:sp>
        <p:nvSpPr>
          <p:cNvPr id="151569" name="Oval 17"/>
          <p:cNvSpPr>
            <a:spLocks noChangeArrowheads="1"/>
          </p:cNvSpPr>
          <p:nvPr/>
        </p:nvSpPr>
        <p:spPr bwMode="auto">
          <a:xfrm>
            <a:off x="4067175" y="3716338"/>
            <a:ext cx="144463"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51570" name="Line 18"/>
          <p:cNvSpPr>
            <a:spLocks noChangeShapeType="1"/>
          </p:cNvSpPr>
          <p:nvPr/>
        </p:nvSpPr>
        <p:spPr bwMode="auto">
          <a:xfrm flipH="1" flipV="1">
            <a:off x="3203575" y="3284538"/>
            <a:ext cx="0" cy="431800"/>
          </a:xfrm>
          <a:prstGeom prst="line">
            <a:avLst/>
          </a:prstGeom>
          <a:noFill/>
          <a:ln w="38100">
            <a:solidFill>
              <a:schemeClr val="tx1"/>
            </a:solidFill>
            <a:round/>
            <a:headEnd/>
            <a:tailEnd type="triangle" w="med" len="med"/>
          </a:ln>
        </p:spPr>
        <p:txBody>
          <a:bodyPr/>
          <a:lstStyle/>
          <a:p>
            <a:endParaRPr lang="en-CA"/>
          </a:p>
        </p:txBody>
      </p:sp>
      <p:sp>
        <p:nvSpPr>
          <p:cNvPr id="151571" name="Line 19"/>
          <p:cNvSpPr>
            <a:spLocks noChangeShapeType="1"/>
          </p:cNvSpPr>
          <p:nvPr/>
        </p:nvSpPr>
        <p:spPr bwMode="auto">
          <a:xfrm>
            <a:off x="3563938" y="2420938"/>
            <a:ext cx="0" cy="3095625"/>
          </a:xfrm>
          <a:prstGeom prst="line">
            <a:avLst/>
          </a:prstGeom>
          <a:noFill/>
          <a:ln w="38100">
            <a:solidFill>
              <a:schemeClr val="accent6"/>
            </a:solidFill>
            <a:prstDash val="dash"/>
            <a:round/>
            <a:headEnd/>
            <a:tailEnd/>
          </a:ln>
          <a:effectLst/>
        </p:spPr>
        <p:txBody>
          <a:bodyPr/>
          <a:lstStyle/>
          <a:p>
            <a:pPr>
              <a:defRPr/>
            </a:pPr>
            <a:endParaRPr lang="en-CA">
              <a:latin typeface="Tahoma" charset="0"/>
            </a:endParaRPr>
          </a:p>
        </p:txBody>
      </p:sp>
      <p:sp>
        <p:nvSpPr>
          <p:cNvPr id="151572" name="Text Box 20"/>
          <p:cNvSpPr txBox="1">
            <a:spLocks noChangeArrowheads="1"/>
          </p:cNvSpPr>
          <p:nvPr/>
        </p:nvSpPr>
        <p:spPr bwMode="auto">
          <a:xfrm>
            <a:off x="3203575" y="1989138"/>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s1</a:t>
            </a:r>
            <a:endParaRPr lang="en-US" baseline="-25000" dirty="0">
              <a:latin typeface="Arial" charset="0"/>
            </a:endParaRPr>
          </a:p>
        </p:txBody>
      </p:sp>
      <p:sp>
        <p:nvSpPr>
          <p:cNvPr id="45077" name="Text Box 21"/>
          <p:cNvSpPr txBox="1">
            <a:spLocks noChangeArrowheads="1"/>
          </p:cNvSpPr>
          <p:nvPr/>
        </p:nvSpPr>
        <p:spPr bwMode="auto">
          <a:xfrm>
            <a:off x="3059113" y="5516563"/>
            <a:ext cx="792162"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s1</a:t>
            </a:r>
            <a:endParaRPr lang="en-US" baseline="-25000" dirty="0">
              <a:latin typeface="Arial" charset="0"/>
            </a:endParaRPr>
          </a:p>
        </p:txBody>
      </p:sp>
      <p:sp>
        <p:nvSpPr>
          <p:cNvPr id="151574" name="Line 22"/>
          <p:cNvSpPr>
            <a:spLocks noChangeShapeType="1"/>
          </p:cNvSpPr>
          <p:nvPr/>
        </p:nvSpPr>
        <p:spPr bwMode="auto">
          <a:xfrm flipH="1" flipV="1">
            <a:off x="3635375" y="4724400"/>
            <a:ext cx="431800" cy="0"/>
          </a:xfrm>
          <a:prstGeom prst="line">
            <a:avLst/>
          </a:prstGeom>
          <a:noFill/>
          <a:ln w="38100">
            <a:solidFill>
              <a:schemeClr val="tx1"/>
            </a:solidFill>
            <a:round/>
            <a:headEnd/>
            <a:tailEnd type="triangle" w="med" len="med"/>
          </a:ln>
        </p:spPr>
        <p:txBody>
          <a:bodyPr/>
          <a:lstStyle/>
          <a:p>
            <a:endParaRPr lang="en-CA"/>
          </a:p>
        </p:txBody>
      </p:sp>
      <p:sp>
        <p:nvSpPr>
          <p:cNvPr id="151575" name="Oval 23"/>
          <p:cNvSpPr>
            <a:spLocks noChangeArrowheads="1"/>
          </p:cNvSpPr>
          <p:nvPr/>
        </p:nvSpPr>
        <p:spPr bwMode="auto">
          <a:xfrm>
            <a:off x="3492500" y="3213100"/>
            <a:ext cx="144463"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27" name="Slide Number Placeholder 26"/>
          <p:cNvSpPr>
            <a:spLocks noGrp="1"/>
          </p:cNvSpPr>
          <p:nvPr>
            <p:ph type="sldNum" sz="quarter" idx="12"/>
          </p:nvPr>
        </p:nvSpPr>
        <p:spPr/>
        <p:txBody>
          <a:bodyPr/>
          <a:lstStyle/>
          <a:p>
            <a:pPr>
              <a:defRPr/>
            </a:pPr>
            <a:fld id="{252B1AB6-ED06-4994-9974-87B4587E7F1B}" type="slidenum">
              <a:rPr lang="en-US" smtClean="0"/>
              <a:pPr>
                <a:defRPr/>
              </a:pPr>
              <a:t>13</a:t>
            </a:fld>
            <a:endParaRPr lang="en-US"/>
          </a:p>
        </p:txBody>
      </p:sp>
      <p:sp>
        <p:nvSpPr>
          <p:cNvPr id="28" name="Footer Placeholder 27"/>
          <p:cNvSpPr>
            <a:spLocks noGrp="1"/>
          </p:cNvSpPr>
          <p:nvPr>
            <p:ph type="ftr" sz="quarter" idx="11"/>
          </p:nvPr>
        </p:nvSpPr>
        <p:spPr/>
        <p:txBody>
          <a:bodyPr/>
          <a:lstStyle/>
          <a:p>
            <a:pPr>
              <a:defRPr/>
            </a:pPr>
            <a:r>
              <a:rPr lang="en-US" smtClean="0"/>
              <a:t>Lecture 11</a:t>
            </a:r>
            <a:endParaRPr lang="en-US" dirty="0"/>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1564"/>
                                        </p:tgtEl>
                                        <p:attrNameLst>
                                          <p:attrName>style.visibility</p:attrName>
                                        </p:attrNameLst>
                                      </p:cBhvr>
                                      <p:to>
                                        <p:strVal val="visible"/>
                                      </p:to>
                                    </p:set>
                                    <p:animEffect transition="in" filter="wipe(left)">
                                      <p:cBhvr>
                                        <p:cTn id="7" dur="500"/>
                                        <p:tgtEl>
                                          <p:spTgt spid="151564"/>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151559"/>
                                        </p:tgtEl>
                                        <p:attrNameLst>
                                          <p:attrName>style.visibility</p:attrName>
                                        </p:attrNameLst>
                                      </p:cBhvr>
                                      <p:to>
                                        <p:strVal val="visible"/>
                                      </p:to>
                                    </p:set>
                                    <p:animEffect transition="in" filter="slide(fromLeft)">
                                      <p:cBhvr>
                                        <p:cTn id="10" dur="500"/>
                                        <p:tgtEl>
                                          <p:spTgt spid="15155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1569"/>
                                        </p:tgtEl>
                                        <p:attrNameLst>
                                          <p:attrName>style.visibility</p:attrName>
                                        </p:attrNameLst>
                                      </p:cBhvr>
                                      <p:to>
                                        <p:strVal val="visible"/>
                                      </p:to>
                                    </p:set>
                                  </p:childTnLst>
                                </p:cTn>
                              </p:par>
                            </p:childTnLst>
                          </p:cTn>
                        </p:par>
                        <p:par>
                          <p:cTn id="15" fill="hold">
                            <p:stCondLst>
                              <p:cond delay="0"/>
                            </p:stCondLst>
                            <p:childTnLst>
                              <p:par>
                                <p:cTn id="16" presetID="26" presetClass="emph" presetSubtype="0" fill="hold" grpId="1" nodeType="afterEffect">
                                  <p:stCondLst>
                                    <p:cond delay="0"/>
                                  </p:stCondLst>
                                  <p:childTnLst>
                                    <p:animEffect transition="out" filter="fade">
                                      <p:cBhvr>
                                        <p:cTn id="17" dur="500" tmFilter="0, 0; .2, .5; .8, .5; 1, 0"/>
                                        <p:tgtEl>
                                          <p:spTgt spid="151569"/>
                                        </p:tgtEl>
                                      </p:cBhvr>
                                    </p:animEffect>
                                    <p:animScale>
                                      <p:cBhvr>
                                        <p:cTn id="18" dur="250" autoRev="1" fill="hold"/>
                                        <p:tgtEl>
                                          <p:spTgt spid="151569"/>
                                        </p:tgtEl>
                                      </p:cBhvr>
                                      <p:by x="105000" y="105000"/>
                                    </p:animScale>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51574"/>
                                        </p:tgtEl>
                                        <p:attrNameLst>
                                          <p:attrName>style.visibility</p:attrName>
                                        </p:attrNameLst>
                                      </p:cBhvr>
                                      <p:to>
                                        <p:strVal val="visible"/>
                                      </p:to>
                                    </p:set>
                                    <p:animEffect transition="in" filter="wipe(down)">
                                      <p:cBhvr>
                                        <p:cTn id="23" dur="500"/>
                                        <p:tgtEl>
                                          <p:spTgt spid="151574"/>
                                        </p:tgtEl>
                                      </p:cBhvr>
                                    </p:animEffect>
                                  </p:childTnLst>
                                </p:cTn>
                              </p:par>
                            </p:childTnLst>
                          </p:cTn>
                        </p:par>
                        <p:par>
                          <p:cTn id="24" fill="hold">
                            <p:stCondLst>
                              <p:cond delay="500"/>
                            </p:stCondLst>
                            <p:childTnLst>
                              <p:par>
                                <p:cTn id="25" presetID="12" presetClass="entr" presetSubtype="2" fill="hold" nodeType="afterEffect">
                                  <p:stCondLst>
                                    <p:cond delay="0"/>
                                  </p:stCondLst>
                                  <p:childTnLst>
                                    <p:set>
                                      <p:cBhvr>
                                        <p:cTn id="26" dur="1" fill="hold">
                                          <p:stCondLst>
                                            <p:cond delay="0"/>
                                          </p:stCondLst>
                                        </p:cTn>
                                        <p:tgtEl>
                                          <p:spTgt spid="151571"/>
                                        </p:tgtEl>
                                        <p:attrNameLst>
                                          <p:attrName>style.visibility</p:attrName>
                                        </p:attrNameLst>
                                      </p:cBhvr>
                                      <p:to>
                                        <p:strVal val="visible"/>
                                      </p:to>
                                    </p:set>
                                    <p:animEffect transition="in" filter="slide(fromRight)">
                                      <p:cBhvr>
                                        <p:cTn id="27" dur="500"/>
                                        <p:tgtEl>
                                          <p:spTgt spid="151571"/>
                                        </p:tgtEl>
                                      </p:cBhvr>
                                    </p:animEffect>
                                  </p:childTnLst>
                                </p:cTn>
                              </p:par>
                            </p:childTnLst>
                          </p:cTn>
                        </p:par>
                        <p:par>
                          <p:cTn id="28" fill="hold">
                            <p:stCondLst>
                              <p:cond delay="1000"/>
                            </p:stCondLst>
                            <p:childTnLst>
                              <p:par>
                                <p:cTn id="29" presetID="1" presetClass="entr" presetSubtype="0" fill="hold" grpId="0" nodeType="afterEffect">
                                  <p:stCondLst>
                                    <p:cond delay="0"/>
                                  </p:stCondLst>
                                  <p:childTnLst>
                                    <p:set>
                                      <p:cBhvr>
                                        <p:cTn id="30" dur="1" fill="hold">
                                          <p:stCondLst>
                                            <p:cond delay="0"/>
                                          </p:stCondLst>
                                        </p:cTn>
                                        <p:tgtEl>
                                          <p:spTgt spid="15157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2" presetClass="entr" presetSubtype="2" fill="hold" grpId="0" nodeType="clickEffect">
                                  <p:stCondLst>
                                    <p:cond delay="0"/>
                                  </p:stCondLst>
                                  <p:childTnLst>
                                    <p:set>
                                      <p:cBhvr>
                                        <p:cTn id="34" dur="1" fill="hold">
                                          <p:stCondLst>
                                            <p:cond delay="0"/>
                                          </p:stCondLst>
                                        </p:cTn>
                                        <p:tgtEl>
                                          <p:spTgt spid="151568"/>
                                        </p:tgtEl>
                                        <p:attrNameLst>
                                          <p:attrName>style.visibility</p:attrName>
                                        </p:attrNameLst>
                                      </p:cBhvr>
                                      <p:to>
                                        <p:strVal val="visible"/>
                                      </p:to>
                                    </p:set>
                                    <p:animEffect transition="in" filter="slide(fromRight)">
                                      <p:cBhvr>
                                        <p:cTn id="35" dur="500"/>
                                        <p:tgtEl>
                                          <p:spTgt spid="15156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51570"/>
                                        </p:tgtEl>
                                        <p:attrNameLst>
                                          <p:attrName>style.visibility</p:attrName>
                                        </p:attrNameLst>
                                      </p:cBhvr>
                                      <p:to>
                                        <p:strVal val="visible"/>
                                      </p:to>
                                    </p:set>
                                    <p:animEffect transition="in" filter="wipe(down)">
                                      <p:cBhvr>
                                        <p:cTn id="40" dur="500"/>
                                        <p:tgtEl>
                                          <p:spTgt spid="151570"/>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51565"/>
                                        </p:tgtEl>
                                        <p:attrNameLst>
                                          <p:attrName>style.visibility</p:attrName>
                                        </p:attrNameLst>
                                      </p:cBhvr>
                                      <p:to>
                                        <p:strVal val="visible"/>
                                      </p:to>
                                    </p:set>
                                    <p:animEffect transition="in" filter="wipe(left)">
                                      <p:cBhvr>
                                        <p:cTn id="44" dur="500"/>
                                        <p:tgtEl>
                                          <p:spTgt spid="151565"/>
                                        </p:tgtEl>
                                      </p:cBhvr>
                                    </p:animEffect>
                                  </p:childTnLst>
                                </p:cTn>
                              </p:par>
                              <p:par>
                                <p:cTn id="45" presetID="12" presetClass="entr" presetSubtype="8" fill="hold" grpId="0" nodeType="withEffect">
                                  <p:stCondLst>
                                    <p:cond delay="0"/>
                                  </p:stCondLst>
                                  <p:childTnLst>
                                    <p:set>
                                      <p:cBhvr>
                                        <p:cTn id="46" dur="1" fill="hold">
                                          <p:stCondLst>
                                            <p:cond delay="0"/>
                                          </p:stCondLst>
                                        </p:cTn>
                                        <p:tgtEl>
                                          <p:spTgt spid="151566"/>
                                        </p:tgtEl>
                                        <p:attrNameLst>
                                          <p:attrName>style.visibility</p:attrName>
                                        </p:attrNameLst>
                                      </p:cBhvr>
                                      <p:to>
                                        <p:strVal val="visible"/>
                                      </p:to>
                                    </p:set>
                                    <p:animEffect transition="in" filter="slide(fromLeft)">
                                      <p:cBhvr>
                                        <p:cTn id="47" dur="500"/>
                                        <p:tgtEl>
                                          <p:spTgt spid="151566"/>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51575"/>
                                        </p:tgtEl>
                                        <p:attrNameLst>
                                          <p:attrName>style.visibility</p:attrName>
                                        </p:attrNameLst>
                                      </p:cBhvr>
                                      <p:to>
                                        <p:strVal val="visible"/>
                                      </p:to>
                                    </p:set>
                                  </p:childTnLst>
                                </p:cTn>
                              </p:par>
                            </p:childTnLst>
                          </p:cTn>
                        </p:par>
                        <p:par>
                          <p:cTn id="52" fill="hold">
                            <p:stCondLst>
                              <p:cond delay="0"/>
                            </p:stCondLst>
                            <p:childTnLst>
                              <p:par>
                                <p:cTn id="53" presetID="26" presetClass="emph" presetSubtype="0" fill="hold" grpId="1" nodeType="afterEffect">
                                  <p:stCondLst>
                                    <p:cond delay="0"/>
                                  </p:stCondLst>
                                  <p:childTnLst>
                                    <p:animEffect transition="out" filter="fade">
                                      <p:cBhvr>
                                        <p:cTn id="54" dur="500" tmFilter="0, 0; .2, .5; .8, .5; 1, 0"/>
                                        <p:tgtEl>
                                          <p:spTgt spid="151575"/>
                                        </p:tgtEl>
                                      </p:cBhvr>
                                    </p:animEffect>
                                    <p:animScale>
                                      <p:cBhvr>
                                        <p:cTn id="55" dur="250" autoRev="1" fill="hold"/>
                                        <p:tgtEl>
                                          <p:spTgt spid="15157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9" grpId="0" animBg="1"/>
      <p:bldP spid="151565" grpId="0"/>
      <p:bldP spid="151566" grpId="0" animBg="1"/>
      <p:bldP spid="151568" grpId="0" animBg="1"/>
      <p:bldP spid="151569" grpId="0" animBg="1"/>
      <p:bldP spid="151569" grpId="1" animBg="1"/>
      <p:bldP spid="151570" grpId="0" animBg="1"/>
      <p:bldP spid="151572" grpId="0"/>
      <p:bldP spid="151574" grpId="0" animBg="1"/>
      <p:bldP spid="151575" grpId="0" animBg="1"/>
      <p:bldP spid="15157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Change in Financial Market Equilibrium</a:t>
            </a:r>
          </a:p>
        </p:txBody>
      </p:sp>
      <p:sp>
        <p:nvSpPr>
          <p:cNvPr id="46083" name="Line 3"/>
          <p:cNvSpPr>
            <a:spLocks noChangeShapeType="1"/>
          </p:cNvSpPr>
          <p:nvPr/>
        </p:nvSpPr>
        <p:spPr bwMode="auto">
          <a:xfrm>
            <a:off x="2627313" y="2060575"/>
            <a:ext cx="0" cy="3455988"/>
          </a:xfrm>
          <a:prstGeom prst="line">
            <a:avLst/>
          </a:prstGeom>
          <a:noFill/>
          <a:ln w="38100">
            <a:solidFill>
              <a:schemeClr val="tx1"/>
            </a:solidFill>
            <a:round/>
            <a:headEnd/>
            <a:tailEnd/>
          </a:ln>
        </p:spPr>
        <p:txBody>
          <a:bodyPr/>
          <a:lstStyle/>
          <a:p>
            <a:endParaRPr lang="en-CA"/>
          </a:p>
        </p:txBody>
      </p:sp>
      <p:sp>
        <p:nvSpPr>
          <p:cNvPr id="46084" name="Line 4"/>
          <p:cNvSpPr>
            <a:spLocks noChangeShapeType="1"/>
          </p:cNvSpPr>
          <p:nvPr/>
        </p:nvSpPr>
        <p:spPr bwMode="auto">
          <a:xfrm>
            <a:off x="2627313" y="5516563"/>
            <a:ext cx="4465637" cy="0"/>
          </a:xfrm>
          <a:prstGeom prst="line">
            <a:avLst/>
          </a:prstGeom>
          <a:noFill/>
          <a:ln w="38100">
            <a:solidFill>
              <a:schemeClr val="tx1"/>
            </a:solidFill>
            <a:round/>
            <a:headEnd/>
            <a:tailEnd/>
          </a:ln>
        </p:spPr>
        <p:txBody>
          <a:bodyPr/>
          <a:lstStyle/>
          <a:p>
            <a:endParaRPr lang="en-CA"/>
          </a:p>
        </p:txBody>
      </p:sp>
      <p:sp>
        <p:nvSpPr>
          <p:cNvPr id="152581" name="Line 5"/>
          <p:cNvSpPr>
            <a:spLocks noChangeShapeType="1"/>
          </p:cNvSpPr>
          <p:nvPr/>
        </p:nvSpPr>
        <p:spPr bwMode="auto">
          <a:xfrm>
            <a:off x="4140200" y="2420938"/>
            <a:ext cx="0" cy="3095625"/>
          </a:xfrm>
          <a:prstGeom prst="line">
            <a:avLst/>
          </a:prstGeom>
          <a:noFill/>
          <a:ln w="38100">
            <a:solidFill>
              <a:schemeClr val="accent6"/>
            </a:solidFill>
            <a:round/>
            <a:headEnd/>
            <a:tailEnd/>
          </a:ln>
          <a:effectLst/>
        </p:spPr>
        <p:txBody>
          <a:bodyPr/>
          <a:lstStyle/>
          <a:p>
            <a:pPr>
              <a:defRPr/>
            </a:pPr>
            <a:endParaRPr lang="en-CA">
              <a:latin typeface="Tahoma" charset="0"/>
            </a:endParaRPr>
          </a:p>
        </p:txBody>
      </p:sp>
      <p:sp>
        <p:nvSpPr>
          <p:cNvPr id="46086" name="Line 6"/>
          <p:cNvSpPr>
            <a:spLocks noChangeShapeType="1"/>
          </p:cNvSpPr>
          <p:nvPr/>
        </p:nvSpPr>
        <p:spPr bwMode="auto">
          <a:xfrm>
            <a:off x="2916238" y="2781300"/>
            <a:ext cx="2808287" cy="2305050"/>
          </a:xfrm>
          <a:prstGeom prst="line">
            <a:avLst/>
          </a:prstGeom>
          <a:noFill/>
          <a:ln w="38100">
            <a:solidFill>
              <a:srgbClr val="003366"/>
            </a:solidFill>
            <a:round/>
            <a:headEnd/>
            <a:tailEnd/>
          </a:ln>
        </p:spPr>
        <p:txBody>
          <a:bodyPr/>
          <a:lstStyle/>
          <a:p>
            <a:endParaRPr lang="en-CA"/>
          </a:p>
        </p:txBody>
      </p:sp>
      <p:sp>
        <p:nvSpPr>
          <p:cNvPr id="152583" name="Line 7"/>
          <p:cNvSpPr>
            <a:spLocks noChangeShapeType="1"/>
          </p:cNvSpPr>
          <p:nvPr/>
        </p:nvSpPr>
        <p:spPr bwMode="auto">
          <a:xfrm>
            <a:off x="2700338" y="3789363"/>
            <a:ext cx="1439862" cy="0"/>
          </a:xfrm>
          <a:prstGeom prst="line">
            <a:avLst/>
          </a:prstGeom>
          <a:noFill/>
          <a:ln w="28575">
            <a:solidFill>
              <a:schemeClr val="tx1"/>
            </a:solidFill>
            <a:prstDash val="dash"/>
            <a:round/>
            <a:headEnd/>
            <a:tailEnd/>
          </a:ln>
        </p:spPr>
        <p:txBody>
          <a:bodyPr/>
          <a:lstStyle/>
          <a:p>
            <a:endParaRPr lang="en-CA"/>
          </a:p>
        </p:txBody>
      </p:sp>
      <p:sp>
        <p:nvSpPr>
          <p:cNvPr id="46088" name="Text Box 8"/>
          <p:cNvSpPr txBox="1">
            <a:spLocks noChangeArrowheads="1"/>
          </p:cNvSpPr>
          <p:nvPr/>
        </p:nvSpPr>
        <p:spPr bwMode="auto">
          <a:xfrm rot="-5400000">
            <a:off x="811213" y="3446462"/>
            <a:ext cx="2560638"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Nominal Interest Rate i</a:t>
            </a:r>
          </a:p>
        </p:txBody>
      </p:sp>
      <p:sp>
        <p:nvSpPr>
          <p:cNvPr id="46089" name="Text Box 9"/>
          <p:cNvSpPr txBox="1">
            <a:spLocks noChangeArrowheads="1"/>
          </p:cNvSpPr>
          <p:nvPr/>
        </p:nvSpPr>
        <p:spPr bwMode="auto">
          <a:xfrm>
            <a:off x="3851275" y="5516563"/>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46090" name="Text Box 10"/>
          <p:cNvSpPr txBox="1">
            <a:spLocks noChangeArrowheads="1"/>
          </p:cNvSpPr>
          <p:nvPr/>
        </p:nvSpPr>
        <p:spPr bwMode="auto">
          <a:xfrm>
            <a:off x="3924300" y="1989138"/>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46091" name="Text Box 11"/>
          <p:cNvSpPr txBox="1">
            <a:spLocks noChangeArrowheads="1"/>
          </p:cNvSpPr>
          <p:nvPr/>
        </p:nvSpPr>
        <p:spPr bwMode="auto">
          <a:xfrm>
            <a:off x="5795963" y="5013325"/>
            <a:ext cx="792162" cy="366713"/>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m0</a:t>
            </a:r>
            <a:endParaRPr lang="en-US" baseline="-25000" dirty="0">
              <a:latin typeface="Arial" charset="0"/>
            </a:endParaRPr>
          </a:p>
        </p:txBody>
      </p:sp>
      <p:sp>
        <p:nvSpPr>
          <p:cNvPr id="152588" name="Text Box 12"/>
          <p:cNvSpPr txBox="1">
            <a:spLocks noChangeArrowheads="1"/>
          </p:cNvSpPr>
          <p:nvPr/>
        </p:nvSpPr>
        <p:spPr bwMode="auto">
          <a:xfrm>
            <a:off x="2268538" y="35734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0</a:t>
            </a:r>
            <a:r>
              <a:rPr lang="en-US">
                <a:latin typeface="Arial" charset="0"/>
              </a:rPr>
              <a:t> </a:t>
            </a:r>
          </a:p>
        </p:txBody>
      </p:sp>
      <p:sp>
        <p:nvSpPr>
          <p:cNvPr id="152589" name="Text Box 13"/>
          <p:cNvSpPr txBox="1">
            <a:spLocks noChangeArrowheads="1"/>
          </p:cNvSpPr>
          <p:nvPr/>
        </p:nvSpPr>
        <p:spPr bwMode="auto">
          <a:xfrm>
            <a:off x="2268538" y="31416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2</a:t>
            </a:r>
            <a:r>
              <a:rPr lang="en-US">
                <a:latin typeface="Arial" charset="0"/>
              </a:rPr>
              <a:t> </a:t>
            </a:r>
          </a:p>
        </p:txBody>
      </p:sp>
      <p:sp>
        <p:nvSpPr>
          <p:cNvPr id="152590" name="Line 14"/>
          <p:cNvSpPr>
            <a:spLocks noChangeShapeType="1"/>
          </p:cNvSpPr>
          <p:nvPr/>
        </p:nvSpPr>
        <p:spPr bwMode="auto">
          <a:xfrm>
            <a:off x="2627313" y="3213100"/>
            <a:ext cx="1512887" cy="0"/>
          </a:xfrm>
          <a:prstGeom prst="line">
            <a:avLst/>
          </a:prstGeom>
          <a:noFill/>
          <a:ln w="28575">
            <a:solidFill>
              <a:schemeClr val="tx1"/>
            </a:solidFill>
            <a:prstDash val="dash"/>
            <a:round/>
            <a:headEnd/>
            <a:tailEnd/>
          </a:ln>
        </p:spPr>
        <p:txBody>
          <a:bodyPr/>
          <a:lstStyle/>
          <a:p>
            <a:endParaRPr lang="en-CA"/>
          </a:p>
        </p:txBody>
      </p:sp>
      <p:sp>
        <p:nvSpPr>
          <p:cNvPr id="46095" name="Text Box 15"/>
          <p:cNvSpPr txBox="1">
            <a:spLocks noChangeArrowheads="1"/>
          </p:cNvSpPr>
          <p:nvPr/>
        </p:nvSpPr>
        <p:spPr bwMode="auto">
          <a:xfrm>
            <a:off x="5940425" y="5661025"/>
            <a:ext cx="25193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Money Balances</a:t>
            </a:r>
          </a:p>
        </p:txBody>
      </p:sp>
      <p:sp>
        <p:nvSpPr>
          <p:cNvPr id="152592" name="Text Box 16"/>
          <p:cNvSpPr txBox="1">
            <a:spLocks noChangeArrowheads="1"/>
          </p:cNvSpPr>
          <p:nvPr/>
        </p:nvSpPr>
        <p:spPr bwMode="auto">
          <a:xfrm>
            <a:off x="4859338" y="2349500"/>
            <a:ext cx="3744912" cy="190817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eaLnBrk="1" hangingPunct="1">
              <a:spcBef>
                <a:spcPct val="50000"/>
              </a:spcBef>
              <a:defRPr/>
            </a:pPr>
            <a:r>
              <a:rPr lang="en-US" dirty="0">
                <a:latin typeface="Arial" charset="0"/>
              </a:rPr>
              <a:t>Rise in Real Income</a:t>
            </a:r>
          </a:p>
          <a:p>
            <a:pPr eaLnBrk="1" hangingPunct="1">
              <a:spcBef>
                <a:spcPct val="50000"/>
              </a:spcBef>
              <a:buFont typeface="Wingdings" pitchFamily="2" charset="2"/>
              <a:buChar char="ð"/>
              <a:defRPr/>
            </a:pPr>
            <a:r>
              <a:rPr lang="en-US" dirty="0">
                <a:latin typeface="Arial" charset="0"/>
              </a:rPr>
              <a:t> Increase in demand for money</a:t>
            </a:r>
          </a:p>
          <a:p>
            <a:pPr eaLnBrk="1" hangingPunct="1">
              <a:spcBef>
                <a:spcPct val="50000"/>
              </a:spcBef>
              <a:buFont typeface="Wingdings" pitchFamily="2" charset="2"/>
              <a:buChar char="ð"/>
              <a:defRPr/>
            </a:pPr>
            <a:r>
              <a:rPr lang="en-US" dirty="0">
                <a:latin typeface="Arial" charset="0"/>
              </a:rPr>
              <a:t> Sell bond, bond price falls</a:t>
            </a:r>
          </a:p>
          <a:p>
            <a:pPr eaLnBrk="1" hangingPunct="1">
              <a:spcBef>
                <a:spcPct val="50000"/>
              </a:spcBef>
              <a:buFont typeface="Wingdings" pitchFamily="2" charset="2"/>
              <a:buChar char="ð"/>
              <a:defRPr/>
            </a:pPr>
            <a:r>
              <a:rPr lang="en-US" dirty="0">
                <a:latin typeface="Arial" charset="0"/>
              </a:rPr>
              <a:t> Equilibrium is restored at higher interest rate</a:t>
            </a:r>
          </a:p>
        </p:txBody>
      </p:sp>
      <p:sp>
        <p:nvSpPr>
          <p:cNvPr id="152593" name="Oval 17"/>
          <p:cNvSpPr>
            <a:spLocks noChangeArrowheads="1"/>
          </p:cNvSpPr>
          <p:nvPr/>
        </p:nvSpPr>
        <p:spPr bwMode="auto">
          <a:xfrm>
            <a:off x="4067175" y="3716338"/>
            <a:ext cx="144463"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52594" name="Line 18"/>
          <p:cNvSpPr>
            <a:spLocks noChangeShapeType="1"/>
          </p:cNvSpPr>
          <p:nvPr/>
        </p:nvSpPr>
        <p:spPr bwMode="auto">
          <a:xfrm flipH="1" flipV="1">
            <a:off x="3203575" y="3284538"/>
            <a:ext cx="0" cy="431800"/>
          </a:xfrm>
          <a:prstGeom prst="line">
            <a:avLst/>
          </a:prstGeom>
          <a:noFill/>
          <a:ln w="38100">
            <a:solidFill>
              <a:schemeClr val="tx1"/>
            </a:solidFill>
            <a:round/>
            <a:headEnd/>
            <a:tailEnd type="triangle" w="med" len="med"/>
          </a:ln>
        </p:spPr>
        <p:txBody>
          <a:bodyPr/>
          <a:lstStyle/>
          <a:p>
            <a:endParaRPr lang="en-CA"/>
          </a:p>
        </p:txBody>
      </p:sp>
      <p:sp>
        <p:nvSpPr>
          <p:cNvPr id="152595" name="Line 19"/>
          <p:cNvSpPr>
            <a:spLocks noChangeShapeType="1"/>
          </p:cNvSpPr>
          <p:nvPr/>
        </p:nvSpPr>
        <p:spPr bwMode="auto">
          <a:xfrm>
            <a:off x="3348038" y="2565400"/>
            <a:ext cx="2736850" cy="2160588"/>
          </a:xfrm>
          <a:prstGeom prst="line">
            <a:avLst/>
          </a:prstGeom>
          <a:noFill/>
          <a:ln w="38100">
            <a:solidFill>
              <a:srgbClr val="003366"/>
            </a:solidFill>
            <a:prstDash val="dash"/>
            <a:round/>
            <a:headEnd/>
            <a:tailEnd/>
          </a:ln>
        </p:spPr>
        <p:txBody>
          <a:bodyPr/>
          <a:lstStyle/>
          <a:p>
            <a:endParaRPr lang="en-CA"/>
          </a:p>
        </p:txBody>
      </p:sp>
      <p:sp>
        <p:nvSpPr>
          <p:cNvPr id="152596" name="Line 20"/>
          <p:cNvSpPr>
            <a:spLocks noChangeShapeType="1"/>
          </p:cNvSpPr>
          <p:nvPr/>
        </p:nvSpPr>
        <p:spPr bwMode="auto">
          <a:xfrm flipV="1">
            <a:off x="5148263" y="4508500"/>
            <a:ext cx="503237" cy="0"/>
          </a:xfrm>
          <a:prstGeom prst="line">
            <a:avLst/>
          </a:prstGeom>
          <a:noFill/>
          <a:ln w="38100">
            <a:solidFill>
              <a:schemeClr val="tx1"/>
            </a:solidFill>
            <a:round/>
            <a:headEnd/>
            <a:tailEnd type="triangle" w="med" len="med"/>
          </a:ln>
        </p:spPr>
        <p:txBody>
          <a:bodyPr/>
          <a:lstStyle/>
          <a:p>
            <a:endParaRPr lang="en-CA"/>
          </a:p>
        </p:txBody>
      </p:sp>
      <p:sp>
        <p:nvSpPr>
          <p:cNvPr id="152597" name="Oval 21"/>
          <p:cNvSpPr>
            <a:spLocks noChangeArrowheads="1"/>
          </p:cNvSpPr>
          <p:nvPr/>
        </p:nvSpPr>
        <p:spPr bwMode="auto">
          <a:xfrm>
            <a:off x="4067175" y="3141663"/>
            <a:ext cx="144463"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52598" name="Text Box 22"/>
          <p:cNvSpPr txBox="1">
            <a:spLocks noChangeArrowheads="1"/>
          </p:cNvSpPr>
          <p:nvPr/>
        </p:nvSpPr>
        <p:spPr bwMode="auto">
          <a:xfrm>
            <a:off x="6084888" y="4581525"/>
            <a:ext cx="792162" cy="366713"/>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m1</a:t>
            </a:r>
            <a:endParaRPr lang="en-US" baseline="-25000" dirty="0">
              <a:latin typeface="Arial" charset="0"/>
            </a:endParaRPr>
          </a:p>
        </p:txBody>
      </p:sp>
      <p:sp>
        <p:nvSpPr>
          <p:cNvPr id="26" name="Slide Number Placeholder 25"/>
          <p:cNvSpPr>
            <a:spLocks noGrp="1"/>
          </p:cNvSpPr>
          <p:nvPr>
            <p:ph type="sldNum" sz="quarter" idx="12"/>
          </p:nvPr>
        </p:nvSpPr>
        <p:spPr/>
        <p:txBody>
          <a:bodyPr/>
          <a:lstStyle/>
          <a:p>
            <a:pPr>
              <a:defRPr/>
            </a:pPr>
            <a:fld id="{938A2B89-B30E-40D7-889C-47F3762DE411}" type="slidenum">
              <a:rPr lang="en-US" smtClean="0"/>
              <a:pPr>
                <a:defRPr/>
              </a:pPr>
              <a:t>14</a:t>
            </a:fld>
            <a:endParaRPr lang="en-US"/>
          </a:p>
        </p:txBody>
      </p:sp>
      <p:sp>
        <p:nvSpPr>
          <p:cNvPr id="27" name="Footer Placeholder 26"/>
          <p:cNvSpPr>
            <a:spLocks noGrp="1"/>
          </p:cNvSpPr>
          <p:nvPr>
            <p:ph type="ftr" sz="quarter" idx="11"/>
          </p:nvPr>
        </p:nvSpPr>
        <p:spPr/>
        <p:txBody>
          <a:bodyPr/>
          <a:lstStyle/>
          <a:p>
            <a:pPr>
              <a:defRPr/>
            </a:pPr>
            <a:r>
              <a:rPr lang="en-US" smtClean="0"/>
              <a:t>Lecture 11</a:t>
            </a:r>
            <a:endParaRPr lang="en-US" dirty="0"/>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2588"/>
                                        </p:tgtEl>
                                        <p:attrNameLst>
                                          <p:attrName>style.visibility</p:attrName>
                                        </p:attrNameLst>
                                      </p:cBhvr>
                                      <p:to>
                                        <p:strVal val="visible"/>
                                      </p:to>
                                    </p:set>
                                    <p:animEffect transition="in" filter="wipe(left)">
                                      <p:cBhvr>
                                        <p:cTn id="7" dur="500"/>
                                        <p:tgtEl>
                                          <p:spTgt spid="152588"/>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152583"/>
                                        </p:tgtEl>
                                        <p:attrNameLst>
                                          <p:attrName>style.visibility</p:attrName>
                                        </p:attrNameLst>
                                      </p:cBhvr>
                                      <p:to>
                                        <p:strVal val="visible"/>
                                      </p:to>
                                    </p:set>
                                    <p:animEffect transition="in" filter="slide(fromLeft)">
                                      <p:cBhvr>
                                        <p:cTn id="10" dur="500"/>
                                        <p:tgtEl>
                                          <p:spTgt spid="15258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2593"/>
                                        </p:tgtEl>
                                        <p:attrNameLst>
                                          <p:attrName>style.visibility</p:attrName>
                                        </p:attrNameLst>
                                      </p:cBhvr>
                                      <p:to>
                                        <p:strVal val="visible"/>
                                      </p:to>
                                    </p:set>
                                  </p:childTnLst>
                                </p:cTn>
                              </p:par>
                            </p:childTnLst>
                          </p:cTn>
                        </p:par>
                        <p:par>
                          <p:cTn id="15" fill="hold">
                            <p:stCondLst>
                              <p:cond delay="0"/>
                            </p:stCondLst>
                            <p:childTnLst>
                              <p:par>
                                <p:cTn id="16" presetID="26" presetClass="emph" presetSubtype="0" fill="hold" grpId="1" nodeType="afterEffect">
                                  <p:stCondLst>
                                    <p:cond delay="0"/>
                                  </p:stCondLst>
                                  <p:childTnLst>
                                    <p:animEffect transition="out" filter="fade">
                                      <p:cBhvr>
                                        <p:cTn id="17" dur="500" tmFilter="0, 0; .2, .5; .8, .5; 1, 0"/>
                                        <p:tgtEl>
                                          <p:spTgt spid="152593"/>
                                        </p:tgtEl>
                                      </p:cBhvr>
                                    </p:animEffect>
                                    <p:animScale>
                                      <p:cBhvr>
                                        <p:cTn id="18" dur="250" autoRev="1" fill="hold"/>
                                        <p:tgtEl>
                                          <p:spTgt spid="152593"/>
                                        </p:tgtEl>
                                      </p:cBhvr>
                                      <p:by x="105000" y="105000"/>
                                    </p:animScale>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52596"/>
                                        </p:tgtEl>
                                        <p:attrNameLst>
                                          <p:attrName>style.visibility</p:attrName>
                                        </p:attrNameLst>
                                      </p:cBhvr>
                                      <p:to>
                                        <p:strVal val="visible"/>
                                      </p:to>
                                    </p:set>
                                    <p:animEffect transition="in" filter="wipe(left)">
                                      <p:cBhvr>
                                        <p:cTn id="23" dur="500"/>
                                        <p:tgtEl>
                                          <p:spTgt spid="152596"/>
                                        </p:tgtEl>
                                      </p:cBhvr>
                                    </p:animEffect>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152595"/>
                                        </p:tgtEl>
                                        <p:attrNameLst>
                                          <p:attrName>style.visibility</p:attrName>
                                        </p:attrNameLst>
                                      </p:cBhvr>
                                      <p:to>
                                        <p:strVal val="visible"/>
                                      </p:to>
                                    </p:set>
                                    <p:animEffect transition="in" filter="slide(fromLeft)">
                                      <p:cBhvr>
                                        <p:cTn id="27" dur="500"/>
                                        <p:tgtEl>
                                          <p:spTgt spid="152595"/>
                                        </p:tgtEl>
                                      </p:cBhvr>
                                    </p:animEffect>
                                  </p:childTnLst>
                                </p:cTn>
                              </p:par>
                            </p:childTnLst>
                          </p:cTn>
                        </p:par>
                        <p:par>
                          <p:cTn id="28" fill="hold">
                            <p:stCondLst>
                              <p:cond delay="1000"/>
                            </p:stCondLst>
                            <p:childTnLst>
                              <p:par>
                                <p:cTn id="29" presetID="1" presetClass="entr" presetSubtype="0" fill="hold" grpId="0" nodeType="afterEffect">
                                  <p:stCondLst>
                                    <p:cond delay="0"/>
                                  </p:stCondLst>
                                  <p:childTnLst>
                                    <p:set>
                                      <p:cBhvr>
                                        <p:cTn id="30" dur="1" fill="hold">
                                          <p:stCondLst>
                                            <p:cond delay="0"/>
                                          </p:stCondLst>
                                        </p:cTn>
                                        <p:tgtEl>
                                          <p:spTgt spid="15259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2" presetClass="entr" presetSubtype="2" fill="hold" grpId="0" nodeType="clickEffect">
                                  <p:stCondLst>
                                    <p:cond delay="0"/>
                                  </p:stCondLst>
                                  <p:childTnLst>
                                    <p:set>
                                      <p:cBhvr>
                                        <p:cTn id="34" dur="1" fill="hold">
                                          <p:stCondLst>
                                            <p:cond delay="0"/>
                                          </p:stCondLst>
                                        </p:cTn>
                                        <p:tgtEl>
                                          <p:spTgt spid="152592"/>
                                        </p:tgtEl>
                                        <p:attrNameLst>
                                          <p:attrName>style.visibility</p:attrName>
                                        </p:attrNameLst>
                                      </p:cBhvr>
                                      <p:to>
                                        <p:strVal val="visible"/>
                                      </p:to>
                                    </p:set>
                                    <p:animEffect transition="in" filter="slide(fromRight)">
                                      <p:cBhvr>
                                        <p:cTn id="35" dur="500"/>
                                        <p:tgtEl>
                                          <p:spTgt spid="15259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52594"/>
                                        </p:tgtEl>
                                        <p:attrNameLst>
                                          <p:attrName>style.visibility</p:attrName>
                                        </p:attrNameLst>
                                      </p:cBhvr>
                                      <p:to>
                                        <p:strVal val="visible"/>
                                      </p:to>
                                    </p:set>
                                    <p:animEffect transition="in" filter="wipe(down)">
                                      <p:cBhvr>
                                        <p:cTn id="40" dur="500"/>
                                        <p:tgtEl>
                                          <p:spTgt spid="152594"/>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52589"/>
                                        </p:tgtEl>
                                        <p:attrNameLst>
                                          <p:attrName>style.visibility</p:attrName>
                                        </p:attrNameLst>
                                      </p:cBhvr>
                                      <p:to>
                                        <p:strVal val="visible"/>
                                      </p:to>
                                    </p:set>
                                    <p:animEffect transition="in" filter="wipe(left)">
                                      <p:cBhvr>
                                        <p:cTn id="44" dur="500"/>
                                        <p:tgtEl>
                                          <p:spTgt spid="152589"/>
                                        </p:tgtEl>
                                      </p:cBhvr>
                                    </p:animEffect>
                                  </p:childTnLst>
                                </p:cTn>
                              </p:par>
                              <p:par>
                                <p:cTn id="45" presetID="12" presetClass="entr" presetSubtype="8" fill="hold" grpId="0" nodeType="withEffect">
                                  <p:stCondLst>
                                    <p:cond delay="0"/>
                                  </p:stCondLst>
                                  <p:childTnLst>
                                    <p:set>
                                      <p:cBhvr>
                                        <p:cTn id="46" dur="1" fill="hold">
                                          <p:stCondLst>
                                            <p:cond delay="0"/>
                                          </p:stCondLst>
                                        </p:cTn>
                                        <p:tgtEl>
                                          <p:spTgt spid="152590"/>
                                        </p:tgtEl>
                                        <p:attrNameLst>
                                          <p:attrName>style.visibility</p:attrName>
                                        </p:attrNameLst>
                                      </p:cBhvr>
                                      <p:to>
                                        <p:strVal val="visible"/>
                                      </p:to>
                                    </p:set>
                                    <p:animEffect transition="in" filter="slide(fromLeft)">
                                      <p:cBhvr>
                                        <p:cTn id="47" dur="500"/>
                                        <p:tgtEl>
                                          <p:spTgt spid="152590"/>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52597"/>
                                        </p:tgtEl>
                                        <p:attrNameLst>
                                          <p:attrName>style.visibility</p:attrName>
                                        </p:attrNameLst>
                                      </p:cBhvr>
                                      <p:to>
                                        <p:strVal val="visible"/>
                                      </p:to>
                                    </p:set>
                                  </p:childTnLst>
                                </p:cTn>
                              </p:par>
                            </p:childTnLst>
                          </p:cTn>
                        </p:par>
                        <p:par>
                          <p:cTn id="52" fill="hold">
                            <p:stCondLst>
                              <p:cond delay="0"/>
                            </p:stCondLst>
                            <p:childTnLst>
                              <p:par>
                                <p:cTn id="53" presetID="26" presetClass="emph" presetSubtype="0" fill="hold" grpId="1" nodeType="afterEffect">
                                  <p:stCondLst>
                                    <p:cond delay="0"/>
                                  </p:stCondLst>
                                  <p:childTnLst>
                                    <p:animEffect transition="out" filter="fade">
                                      <p:cBhvr>
                                        <p:cTn id="54" dur="500" tmFilter="0, 0; .2, .5; .8, .5; 1, 0"/>
                                        <p:tgtEl>
                                          <p:spTgt spid="152597"/>
                                        </p:tgtEl>
                                      </p:cBhvr>
                                    </p:animEffect>
                                    <p:animScale>
                                      <p:cBhvr>
                                        <p:cTn id="55" dur="250" autoRev="1" fill="hold"/>
                                        <p:tgtEl>
                                          <p:spTgt spid="15259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3" grpId="0" animBg="1"/>
      <p:bldP spid="152589" grpId="0"/>
      <p:bldP spid="152590" grpId="0" animBg="1"/>
      <p:bldP spid="152592" grpId="0" animBg="1"/>
      <p:bldP spid="152593" grpId="0" animBg="1"/>
      <p:bldP spid="152593" grpId="1" animBg="1"/>
      <p:bldP spid="152594" grpId="0" animBg="1"/>
      <p:bldP spid="152595" grpId="0" animBg="1"/>
      <p:bldP spid="152596" grpId="0" animBg="1"/>
      <p:bldP spid="152597" grpId="0" animBg="1"/>
      <p:bldP spid="152597" grpId="1" animBg="1"/>
      <p:bldP spid="15259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6403" name="Rectangle 3"/>
          <p:cNvSpPr>
            <a:spLocks noGrp="1" noChangeArrowheads="1"/>
          </p:cNvSpPr>
          <p:nvPr>
            <p:ph idx="1"/>
          </p:nvPr>
        </p:nvSpPr>
        <p:spPr/>
        <p:txBody>
          <a:bodyPr>
            <a:normAutofit/>
          </a:bodyPr>
          <a:lstStyle/>
          <a:p>
            <a:pPr eaLnBrk="1" hangingPunct="1"/>
            <a:r>
              <a:rPr lang="en-US" sz="3600" dirty="0" smtClean="0"/>
              <a:t>The Objective of the Bank of Canada’s Monetary Policy</a:t>
            </a:r>
          </a:p>
          <a:p>
            <a:pPr eaLnBrk="1" hangingPunct="1"/>
            <a:r>
              <a:rPr lang="en-US" sz="3600" dirty="0" smtClean="0"/>
              <a:t>Tools of Monetary Policy:</a:t>
            </a:r>
          </a:p>
          <a:p>
            <a:pPr lvl="1" eaLnBrk="1" hangingPunct="1"/>
            <a:r>
              <a:rPr lang="en-US" sz="3200" dirty="0" smtClean="0"/>
              <a:t>Open-Market Operations</a:t>
            </a:r>
          </a:p>
          <a:p>
            <a:pPr lvl="1" eaLnBrk="1" hangingPunct="1"/>
            <a:r>
              <a:rPr lang="en-US" sz="3200" dirty="0" smtClean="0"/>
              <a:t>Bank Rate</a:t>
            </a:r>
            <a:endParaRPr lang="en-CA" sz="3200" dirty="0" smtClean="0"/>
          </a:p>
        </p:txBody>
      </p:sp>
      <p:sp>
        <p:nvSpPr>
          <p:cNvPr id="8" name="Text Box 6"/>
          <p:cNvSpPr txBox="1">
            <a:spLocks noGrp="1" noChangeArrowheads="1"/>
          </p:cNvSpPr>
          <p:nvPr>
            <p:ph type="title"/>
          </p:nvPr>
        </p:nvSpPr>
        <p:spPr bwMode="auto">
          <a:xfrm>
            <a:off x="457200" y="427869"/>
            <a:ext cx="8229600" cy="707886"/>
          </a:xfrm>
          <a:prstGeom prst="rect">
            <a:avLst/>
          </a:prstGeom>
          <a:noFill/>
          <a:ln w="9525">
            <a:noFill/>
            <a:miter lim="800000"/>
            <a:headEnd/>
            <a:tailEnd/>
          </a:ln>
        </p:spPr>
        <p:txBody>
          <a:bodyPr>
            <a:spAutoFit/>
          </a:bodyPr>
          <a:lstStyle/>
          <a:p>
            <a:pPr>
              <a:spcBef>
                <a:spcPct val="50000"/>
              </a:spcBef>
            </a:pPr>
            <a:r>
              <a:rPr lang="en-US" sz="4000" dirty="0"/>
              <a:t>Goals and Tools of Monetary Policy</a:t>
            </a:r>
          </a:p>
        </p:txBody>
      </p:sp>
      <p:sp>
        <p:nvSpPr>
          <p:cNvPr id="10"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15</a:t>
            </a:fld>
            <a:endParaRPr lang="en-US">
              <a:latin typeface="+mj-lt"/>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64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64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64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8640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3"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0499" name="Rectangle 3"/>
          <p:cNvSpPr>
            <a:spLocks noGrp="1" noChangeArrowheads="1"/>
          </p:cNvSpPr>
          <p:nvPr>
            <p:ph idx="1"/>
          </p:nvPr>
        </p:nvSpPr>
        <p:spPr/>
        <p:txBody>
          <a:bodyPr>
            <a:normAutofit/>
          </a:bodyPr>
          <a:lstStyle/>
          <a:p>
            <a:pPr eaLnBrk="1" hangingPunct="1"/>
            <a:r>
              <a:rPr lang="en-US" dirty="0" smtClean="0"/>
              <a:t>Bank of Canada BUYS bonds </a:t>
            </a:r>
            <a:r>
              <a:rPr lang="en-US" b="1" i="1" dirty="0" smtClean="0">
                <a:solidFill>
                  <a:schemeClr val="accent1">
                    <a:lumMod val="60000"/>
                    <a:lumOff val="40000"/>
                  </a:schemeClr>
                </a:solidFill>
              </a:rPr>
              <a:t>from the chartered banks</a:t>
            </a:r>
          </a:p>
          <a:p>
            <a:pPr lvl="1" eaLnBrk="1" hangingPunct="1"/>
            <a:r>
              <a:rPr lang="en-US" sz="3200" dirty="0" smtClean="0"/>
              <a:t>Chartered bank gives up bonds</a:t>
            </a:r>
          </a:p>
          <a:p>
            <a:pPr lvl="1" eaLnBrk="1" hangingPunct="1"/>
            <a:r>
              <a:rPr lang="en-US" sz="3200" dirty="0" smtClean="0"/>
              <a:t>Bank of Canada pays chartered bank by increasing chartered bank’s reserves</a:t>
            </a:r>
          </a:p>
          <a:p>
            <a:pPr eaLnBrk="1" hangingPunct="1">
              <a:buFontTx/>
              <a:buNone/>
            </a:pPr>
            <a:endParaRPr lang="en-CA" dirty="0" smtClean="0">
              <a:solidFill>
                <a:schemeClr val="hlink"/>
              </a:solidFill>
            </a:endParaRPr>
          </a:p>
        </p:txBody>
      </p:sp>
      <p:sp>
        <p:nvSpPr>
          <p:cNvPr id="8" name="Text Box 6"/>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Open-Market Operations</a:t>
            </a:r>
          </a:p>
        </p:txBody>
      </p:sp>
      <p:sp>
        <p:nvSpPr>
          <p:cNvPr id="10"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16</a:t>
            </a:fld>
            <a:endParaRPr lang="en-US">
              <a:latin typeface="+mj-lt"/>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04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04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04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499" grpId="0" build="p" bldLvl="3"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76200" y="155448"/>
            <a:ext cx="8915400" cy="1252728"/>
          </a:xfrm>
        </p:spPr>
        <p:txBody>
          <a:bodyPr>
            <a:normAutofit/>
          </a:bodyPr>
          <a:lstStyle/>
          <a:p>
            <a:r>
              <a:rPr lang="en-CA" sz="3200" dirty="0" smtClean="0"/>
              <a:t>Bank of Canada Buys Bonds from Chartered Banks</a:t>
            </a:r>
            <a:endParaRPr lang="en-US" sz="3200" b="1" dirty="0" smtClean="0"/>
          </a:p>
        </p:txBody>
      </p:sp>
      <p:grpSp>
        <p:nvGrpSpPr>
          <p:cNvPr id="2" name="Group 14"/>
          <p:cNvGrpSpPr>
            <a:grpSpLocks/>
          </p:cNvGrpSpPr>
          <p:nvPr/>
        </p:nvGrpSpPr>
        <p:grpSpPr bwMode="auto">
          <a:xfrm>
            <a:off x="1403350" y="1905000"/>
            <a:ext cx="6337300" cy="2359025"/>
            <a:chOff x="1310" y="2259"/>
            <a:chExt cx="3992" cy="1626"/>
          </a:xfrm>
        </p:grpSpPr>
        <p:grpSp>
          <p:nvGrpSpPr>
            <p:cNvPr id="3" name="Group 9"/>
            <p:cNvGrpSpPr>
              <a:grpSpLocks/>
            </p:cNvGrpSpPr>
            <p:nvPr/>
          </p:nvGrpSpPr>
          <p:grpSpPr bwMode="auto">
            <a:xfrm>
              <a:off x="1316" y="2259"/>
              <a:ext cx="3986" cy="1626"/>
              <a:chOff x="1316" y="2259"/>
              <a:chExt cx="3986" cy="1626"/>
            </a:xfrm>
          </p:grpSpPr>
          <p:sp>
            <p:nvSpPr>
              <p:cNvPr id="13342" name="Line 8"/>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j-lt"/>
                </a:endParaRPr>
              </a:p>
            </p:txBody>
          </p:sp>
          <p:grpSp>
            <p:nvGrpSpPr>
              <p:cNvPr id="4" name="Group 7"/>
              <p:cNvGrpSpPr>
                <a:grpSpLocks/>
              </p:cNvGrpSpPr>
              <p:nvPr/>
            </p:nvGrpSpPr>
            <p:grpSpPr bwMode="auto">
              <a:xfrm>
                <a:off x="1316" y="2259"/>
                <a:ext cx="3986" cy="647"/>
                <a:chOff x="1316" y="2259"/>
                <a:chExt cx="3986" cy="647"/>
              </a:xfrm>
            </p:grpSpPr>
            <p:sp>
              <p:nvSpPr>
                <p:cNvPr id="13344" name="Rectangle 5"/>
                <p:cNvSpPr>
                  <a:spLocks noChangeArrowheads="1"/>
                </p:cNvSpPr>
                <p:nvPr/>
              </p:nvSpPr>
              <p:spPr bwMode="auto">
                <a:xfrm>
                  <a:off x="1317" y="2259"/>
                  <a:ext cx="3980" cy="647"/>
                </a:xfrm>
                <a:prstGeom prst="rect">
                  <a:avLst/>
                </a:prstGeom>
                <a:solidFill>
                  <a:srgbClr val="BADDE1"/>
                </a:solidFill>
                <a:ln w="9525">
                  <a:solidFill>
                    <a:schemeClr val="tx1"/>
                  </a:solidFill>
                  <a:miter lim="800000"/>
                  <a:headEnd/>
                  <a:tailEnd/>
                </a:ln>
              </p:spPr>
              <p:txBody>
                <a:bodyPr wrap="none" anchor="ctr"/>
                <a:lstStyle/>
                <a:p>
                  <a:pPr algn="l"/>
                  <a:endParaRPr lang="en-US">
                    <a:latin typeface="+mj-lt"/>
                  </a:endParaRPr>
                </a:p>
              </p:txBody>
            </p:sp>
            <p:sp>
              <p:nvSpPr>
                <p:cNvPr id="13345" name="Line 6"/>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j-lt"/>
                  </a:endParaRPr>
                </a:p>
              </p:txBody>
            </p:sp>
          </p:grpSp>
        </p:grpSp>
        <p:sp>
          <p:nvSpPr>
            <p:cNvPr id="13340" name="Text Box 12"/>
            <p:cNvSpPr txBox="1">
              <a:spLocks noChangeArrowheads="1"/>
            </p:cNvSpPr>
            <p:nvPr/>
          </p:nvSpPr>
          <p:spPr bwMode="auto">
            <a:xfrm>
              <a:off x="1310" y="2686"/>
              <a:ext cx="507" cy="255"/>
            </a:xfrm>
            <a:prstGeom prst="rect">
              <a:avLst/>
            </a:prstGeom>
            <a:noFill/>
            <a:ln w="9525">
              <a:noFill/>
              <a:miter lim="800000"/>
              <a:headEnd/>
              <a:tailEnd/>
            </a:ln>
          </p:spPr>
          <p:txBody>
            <a:bodyPr wrap="none">
              <a:spAutoFit/>
            </a:bodyPr>
            <a:lstStyle/>
            <a:p>
              <a:pPr algn="l"/>
              <a:r>
                <a:rPr lang="en-US">
                  <a:latin typeface="+mj-lt"/>
                </a:rPr>
                <a:t>Assets</a:t>
              </a:r>
            </a:p>
          </p:txBody>
        </p:sp>
        <p:sp>
          <p:nvSpPr>
            <p:cNvPr id="13341" name="Text Box 13"/>
            <p:cNvSpPr txBox="1">
              <a:spLocks noChangeArrowheads="1"/>
            </p:cNvSpPr>
            <p:nvPr/>
          </p:nvSpPr>
          <p:spPr bwMode="auto">
            <a:xfrm>
              <a:off x="3326" y="2686"/>
              <a:ext cx="1598" cy="255"/>
            </a:xfrm>
            <a:prstGeom prst="rect">
              <a:avLst/>
            </a:prstGeom>
            <a:noFill/>
            <a:ln w="9525">
              <a:noFill/>
              <a:miter lim="800000"/>
              <a:headEnd/>
              <a:tailEnd/>
            </a:ln>
          </p:spPr>
          <p:txBody>
            <a:bodyPr wrap="none">
              <a:spAutoFit/>
            </a:bodyPr>
            <a:lstStyle/>
            <a:p>
              <a:r>
                <a:rPr lang="en-US" dirty="0">
                  <a:latin typeface="+mj-lt"/>
                </a:rPr>
                <a:t>Liabilities and Net Worth</a:t>
              </a:r>
            </a:p>
          </p:txBody>
        </p:sp>
      </p:grpSp>
      <p:sp>
        <p:nvSpPr>
          <p:cNvPr id="13319" name="Text Box 12"/>
          <p:cNvSpPr txBox="1">
            <a:spLocks noChangeArrowheads="1"/>
          </p:cNvSpPr>
          <p:nvPr/>
        </p:nvSpPr>
        <p:spPr bwMode="auto">
          <a:xfrm>
            <a:off x="2860675" y="2058988"/>
            <a:ext cx="3505200" cy="400110"/>
          </a:xfrm>
          <a:prstGeom prst="rect">
            <a:avLst/>
          </a:prstGeom>
          <a:noFill/>
          <a:ln w="9525">
            <a:noFill/>
            <a:miter lim="800000"/>
            <a:headEnd/>
            <a:tailEnd/>
          </a:ln>
        </p:spPr>
        <p:txBody>
          <a:bodyPr>
            <a:spAutoFit/>
          </a:bodyPr>
          <a:lstStyle/>
          <a:p>
            <a:pPr algn="ctr">
              <a:spcBef>
                <a:spcPct val="50000"/>
              </a:spcBef>
            </a:pPr>
            <a:r>
              <a:rPr lang="en-US" sz="2000" dirty="0" smtClean="0">
                <a:latin typeface="+mj-lt"/>
              </a:rPr>
              <a:t>Bank of Canada</a:t>
            </a:r>
            <a:endParaRPr lang="en-US" sz="2000" dirty="0">
              <a:latin typeface="+mj-lt"/>
            </a:endParaRPr>
          </a:p>
        </p:txBody>
      </p:sp>
      <p:sp>
        <p:nvSpPr>
          <p:cNvPr id="13320" name="Text Box 13"/>
          <p:cNvSpPr txBox="1">
            <a:spLocks noChangeArrowheads="1"/>
          </p:cNvSpPr>
          <p:nvPr/>
        </p:nvSpPr>
        <p:spPr bwMode="auto">
          <a:xfrm>
            <a:off x="1393825" y="3065463"/>
            <a:ext cx="1722438" cy="366712"/>
          </a:xfrm>
          <a:prstGeom prst="rect">
            <a:avLst/>
          </a:prstGeom>
          <a:noFill/>
          <a:ln w="9525">
            <a:noFill/>
            <a:miter lim="800000"/>
            <a:headEnd/>
            <a:tailEnd/>
          </a:ln>
        </p:spPr>
        <p:txBody>
          <a:bodyPr>
            <a:spAutoFit/>
          </a:bodyPr>
          <a:lstStyle/>
          <a:p>
            <a:pPr algn="l">
              <a:spcBef>
                <a:spcPct val="50000"/>
              </a:spcBef>
            </a:pPr>
            <a:r>
              <a:rPr lang="en-US" dirty="0">
                <a:latin typeface="+mj-lt"/>
              </a:rPr>
              <a:t>+ Securities</a:t>
            </a:r>
          </a:p>
        </p:txBody>
      </p:sp>
      <p:sp>
        <p:nvSpPr>
          <p:cNvPr id="13321" name="Text Box 14"/>
          <p:cNvSpPr txBox="1">
            <a:spLocks noChangeArrowheads="1"/>
          </p:cNvSpPr>
          <p:nvPr/>
        </p:nvSpPr>
        <p:spPr bwMode="auto">
          <a:xfrm>
            <a:off x="4629150" y="3065463"/>
            <a:ext cx="3084513" cy="369332"/>
          </a:xfrm>
          <a:prstGeom prst="rect">
            <a:avLst/>
          </a:prstGeom>
          <a:noFill/>
          <a:ln w="9525">
            <a:noFill/>
            <a:miter lim="800000"/>
            <a:headEnd/>
            <a:tailEnd/>
          </a:ln>
        </p:spPr>
        <p:txBody>
          <a:bodyPr>
            <a:spAutoFit/>
          </a:bodyPr>
          <a:lstStyle/>
          <a:p>
            <a:pPr algn="l">
              <a:spcBef>
                <a:spcPct val="50000"/>
              </a:spcBef>
            </a:pPr>
            <a:r>
              <a:rPr lang="en-US" dirty="0">
                <a:latin typeface="+mj-lt"/>
              </a:rPr>
              <a:t>+ Reserves of </a:t>
            </a:r>
            <a:r>
              <a:rPr lang="en-US" dirty="0" smtClean="0">
                <a:latin typeface="+mj-lt"/>
              </a:rPr>
              <a:t>Chartered Banks</a:t>
            </a:r>
            <a:endParaRPr lang="en-US" dirty="0">
              <a:latin typeface="+mj-lt"/>
            </a:endParaRPr>
          </a:p>
        </p:txBody>
      </p:sp>
      <p:sp>
        <p:nvSpPr>
          <p:cNvPr id="13323" name="AutoShape 17"/>
          <p:cNvSpPr>
            <a:spLocks noChangeArrowheads="1"/>
          </p:cNvSpPr>
          <p:nvPr/>
        </p:nvSpPr>
        <p:spPr bwMode="auto">
          <a:xfrm>
            <a:off x="5976938" y="3497263"/>
            <a:ext cx="398462" cy="865187"/>
          </a:xfrm>
          <a:prstGeom prst="downArrow">
            <a:avLst>
              <a:gd name="adj1" fmla="val 50000"/>
              <a:gd name="adj2" fmla="val 54283"/>
            </a:avLst>
          </a:prstGeom>
          <a:gradFill rotWithShape="1">
            <a:gsLst>
              <a:gs pos="0">
                <a:srgbClr val="FF0000"/>
              </a:gs>
              <a:gs pos="100000">
                <a:srgbClr val="FF0000">
                  <a:gamma/>
                  <a:shade val="46275"/>
                  <a:invGamma/>
                </a:srgbClr>
              </a:gs>
            </a:gsLst>
            <a:lin ang="5400000" scaled="1"/>
          </a:gradFill>
          <a:ln w="9525">
            <a:solidFill>
              <a:schemeClr val="tx1"/>
            </a:solidFill>
            <a:miter lim="800000"/>
            <a:headEnd/>
            <a:tailEnd/>
          </a:ln>
        </p:spPr>
        <p:txBody>
          <a:bodyPr vert="eaVert" wrap="none" anchor="ctr"/>
          <a:lstStyle/>
          <a:p>
            <a:endParaRPr lang="en-US"/>
          </a:p>
        </p:txBody>
      </p:sp>
      <p:sp>
        <p:nvSpPr>
          <p:cNvPr id="13324" name="Text Box 19"/>
          <p:cNvSpPr txBox="1">
            <a:spLocks noChangeArrowheads="1"/>
          </p:cNvSpPr>
          <p:nvPr/>
        </p:nvSpPr>
        <p:spPr bwMode="auto">
          <a:xfrm>
            <a:off x="5403850" y="3703638"/>
            <a:ext cx="1628775" cy="376237"/>
          </a:xfrm>
          <a:prstGeom prst="rect">
            <a:avLst/>
          </a:prstGeom>
          <a:solidFill>
            <a:srgbClr val="FFFFCC"/>
          </a:solidFill>
          <a:ln w="9525">
            <a:solidFill>
              <a:schemeClr val="tx1"/>
            </a:solidFill>
            <a:miter lim="800000"/>
            <a:headEnd/>
            <a:tailEnd/>
          </a:ln>
        </p:spPr>
        <p:txBody>
          <a:bodyPr>
            <a:spAutoFit/>
          </a:bodyPr>
          <a:lstStyle/>
          <a:p>
            <a:pPr algn="l">
              <a:spcBef>
                <a:spcPct val="50000"/>
              </a:spcBef>
            </a:pPr>
            <a:r>
              <a:rPr lang="en-US">
                <a:latin typeface="+mj-lt"/>
              </a:rPr>
              <a:t>(</a:t>
            </a:r>
            <a:r>
              <a:rPr lang="en-US" i="1">
                <a:latin typeface="+mj-lt"/>
              </a:rPr>
              <a:t>b</a:t>
            </a:r>
            <a:r>
              <a:rPr lang="en-US">
                <a:latin typeface="+mj-lt"/>
              </a:rPr>
              <a:t>) Reserves</a:t>
            </a:r>
          </a:p>
        </p:txBody>
      </p:sp>
      <p:grpSp>
        <p:nvGrpSpPr>
          <p:cNvPr id="5" name="Group 14"/>
          <p:cNvGrpSpPr>
            <a:grpSpLocks/>
          </p:cNvGrpSpPr>
          <p:nvPr/>
        </p:nvGrpSpPr>
        <p:grpSpPr bwMode="auto">
          <a:xfrm>
            <a:off x="1412875" y="4460875"/>
            <a:ext cx="6337300" cy="1433513"/>
            <a:chOff x="1310" y="2259"/>
            <a:chExt cx="3992" cy="1626"/>
          </a:xfrm>
        </p:grpSpPr>
        <p:grpSp>
          <p:nvGrpSpPr>
            <p:cNvPr id="6" name="Group 9"/>
            <p:cNvGrpSpPr>
              <a:grpSpLocks/>
            </p:cNvGrpSpPr>
            <p:nvPr/>
          </p:nvGrpSpPr>
          <p:grpSpPr bwMode="auto">
            <a:xfrm>
              <a:off x="1316" y="2259"/>
              <a:ext cx="3986" cy="1626"/>
              <a:chOff x="1316" y="2259"/>
              <a:chExt cx="3986" cy="1626"/>
            </a:xfrm>
          </p:grpSpPr>
          <p:sp>
            <p:nvSpPr>
              <p:cNvPr id="13335" name="Line 8"/>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p>
            </p:txBody>
          </p:sp>
          <p:grpSp>
            <p:nvGrpSpPr>
              <p:cNvPr id="7" name="Group 7"/>
              <p:cNvGrpSpPr>
                <a:grpSpLocks/>
              </p:cNvGrpSpPr>
              <p:nvPr/>
            </p:nvGrpSpPr>
            <p:grpSpPr bwMode="auto">
              <a:xfrm>
                <a:off x="1316" y="2259"/>
                <a:ext cx="3986" cy="647"/>
                <a:chOff x="1316" y="2259"/>
                <a:chExt cx="3986" cy="647"/>
              </a:xfrm>
            </p:grpSpPr>
            <p:sp>
              <p:nvSpPr>
                <p:cNvPr id="13337" name="Rectangle 5"/>
                <p:cNvSpPr>
                  <a:spLocks noChangeArrowheads="1"/>
                </p:cNvSpPr>
                <p:nvPr/>
              </p:nvSpPr>
              <p:spPr bwMode="auto">
                <a:xfrm>
                  <a:off x="1317" y="2259"/>
                  <a:ext cx="3980" cy="647"/>
                </a:xfrm>
                <a:prstGeom prst="rect">
                  <a:avLst/>
                </a:prstGeom>
                <a:solidFill>
                  <a:srgbClr val="BADDE1"/>
                </a:solidFill>
                <a:ln w="9525">
                  <a:solidFill>
                    <a:schemeClr val="tx1"/>
                  </a:solidFill>
                  <a:miter lim="800000"/>
                  <a:headEnd/>
                  <a:tailEnd/>
                </a:ln>
              </p:spPr>
              <p:txBody>
                <a:bodyPr wrap="none" anchor="ctr"/>
                <a:lstStyle/>
                <a:p>
                  <a:pPr algn="l"/>
                  <a:endParaRPr lang="en-US"/>
                </a:p>
              </p:txBody>
            </p:sp>
            <p:sp>
              <p:nvSpPr>
                <p:cNvPr id="13338" name="Line 6"/>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p>
              </p:txBody>
            </p:sp>
          </p:grpSp>
        </p:grpSp>
        <p:sp>
          <p:nvSpPr>
            <p:cNvPr id="13333" name="Text Box 12"/>
            <p:cNvSpPr txBox="1">
              <a:spLocks noChangeArrowheads="1"/>
            </p:cNvSpPr>
            <p:nvPr/>
          </p:nvSpPr>
          <p:spPr bwMode="auto">
            <a:xfrm>
              <a:off x="1310" y="2686"/>
              <a:ext cx="116" cy="416"/>
            </a:xfrm>
            <a:prstGeom prst="rect">
              <a:avLst/>
            </a:prstGeom>
            <a:noFill/>
            <a:ln w="9525">
              <a:noFill/>
              <a:miter lim="800000"/>
              <a:headEnd/>
              <a:tailEnd/>
            </a:ln>
          </p:spPr>
          <p:txBody>
            <a:bodyPr wrap="none">
              <a:spAutoFit/>
            </a:bodyPr>
            <a:lstStyle/>
            <a:p>
              <a:pPr algn="l"/>
              <a:endParaRPr lang="en-US"/>
            </a:p>
          </p:txBody>
        </p:sp>
        <p:sp>
          <p:nvSpPr>
            <p:cNvPr id="13334" name="Text Box 13"/>
            <p:cNvSpPr txBox="1">
              <a:spLocks noChangeArrowheads="1"/>
            </p:cNvSpPr>
            <p:nvPr/>
          </p:nvSpPr>
          <p:spPr bwMode="auto">
            <a:xfrm>
              <a:off x="3326" y="2686"/>
              <a:ext cx="116" cy="416"/>
            </a:xfrm>
            <a:prstGeom prst="rect">
              <a:avLst/>
            </a:prstGeom>
            <a:noFill/>
            <a:ln w="9525">
              <a:noFill/>
              <a:miter lim="800000"/>
              <a:headEnd/>
              <a:tailEnd/>
            </a:ln>
          </p:spPr>
          <p:txBody>
            <a:bodyPr wrap="none">
              <a:spAutoFit/>
            </a:bodyPr>
            <a:lstStyle/>
            <a:p>
              <a:pPr algn="l"/>
              <a:endParaRPr lang="en-US"/>
            </a:p>
          </p:txBody>
        </p:sp>
      </p:grpSp>
      <p:sp>
        <p:nvSpPr>
          <p:cNvPr id="13327" name="Text Box 29"/>
          <p:cNvSpPr txBox="1">
            <a:spLocks noChangeArrowheads="1"/>
          </p:cNvSpPr>
          <p:nvPr/>
        </p:nvSpPr>
        <p:spPr bwMode="auto">
          <a:xfrm>
            <a:off x="3130550" y="4435475"/>
            <a:ext cx="2882900" cy="366713"/>
          </a:xfrm>
          <a:prstGeom prst="rect">
            <a:avLst/>
          </a:prstGeom>
          <a:noFill/>
          <a:ln w="9525">
            <a:noFill/>
            <a:miter lim="800000"/>
            <a:headEnd/>
            <a:tailEnd/>
          </a:ln>
        </p:spPr>
        <p:txBody>
          <a:bodyPr>
            <a:spAutoFit/>
          </a:bodyPr>
          <a:lstStyle/>
          <a:p>
            <a:pPr algn="ctr">
              <a:spcBef>
                <a:spcPct val="50000"/>
              </a:spcBef>
            </a:pPr>
            <a:r>
              <a:rPr lang="en-US" dirty="0" smtClean="0">
                <a:latin typeface="+mj-lt"/>
              </a:rPr>
              <a:t>Chartered </a:t>
            </a:r>
            <a:r>
              <a:rPr lang="en-US" dirty="0">
                <a:latin typeface="+mj-lt"/>
              </a:rPr>
              <a:t>Banks</a:t>
            </a:r>
          </a:p>
        </p:txBody>
      </p:sp>
      <p:sp>
        <p:nvSpPr>
          <p:cNvPr id="13328" name="Text Box 30"/>
          <p:cNvSpPr txBox="1">
            <a:spLocks noChangeArrowheads="1"/>
          </p:cNvSpPr>
          <p:nvPr/>
        </p:nvSpPr>
        <p:spPr bwMode="auto">
          <a:xfrm>
            <a:off x="1463675" y="5118100"/>
            <a:ext cx="1852613" cy="366713"/>
          </a:xfrm>
          <a:prstGeom prst="rect">
            <a:avLst/>
          </a:prstGeom>
          <a:noFill/>
          <a:ln w="9525">
            <a:noFill/>
            <a:miter lim="800000"/>
            <a:headEnd/>
            <a:tailEnd/>
          </a:ln>
        </p:spPr>
        <p:txBody>
          <a:bodyPr>
            <a:spAutoFit/>
          </a:bodyPr>
          <a:lstStyle/>
          <a:p>
            <a:pPr algn="l">
              <a:spcBef>
                <a:spcPct val="50000"/>
              </a:spcBef>
              <a:buFontTx/>
              <a:buChar char="-"/>
            </a:pPr>
            <a:r>
              <a:rPr lang="en-US">
                <a:latin typeface="+mj-lt"/>
              </a:rPr>
              <a:t>Securities (</a:t>
            </a:r>
            <a:r>
              <a:rPr lang="en-US" i="1">
                <a:latin typeface="+mj-lt"/>
              </a:rPr>
              <a:t>a</a:t>
            </a:r>
            <a:r>
              <a:rPr lang="en-US">
                <a:latin typeface="+mj-lt"/>
              </a:rPr>
              <a:t>)</a:t>
            </a:r>
          </a:p>
        </p:txBody>
      </p:sp>
      <p:sp>
        <p:nvSpPr>
          <p:cNvPr id="13329" name="Text Box 31"/>
          <p:cNvSpPr txBox="1">
            <a:spLocks noChangeArrowheads="1"/>
          </p:cNvSpPr>
          <p:nvPr/>
        </p:nvSpPr>
        <p:spPr bwMode="auto">
          <a:xfrm>
            <a:off x="1463675" y="5468938"/>
            <a:ext cx="1722438" cy="366712"/>
          </a:xfrm>
          <a:prstGeom prst="rect">
            <a:avLst/>
          </a:prstGeom>
          <a:noFill/>
          <a:ln w="9525">
            <a:noFill/>
            <a:miter lim="800000"/>
            <a:headEnd/>
            <a:tailEnd/>
          </a:ln>
        </p:spPr>
        <p:txBody>
          <a:bodyPr>
            <a:spAutoFit/>
          </a:bodyPr>
          <a:lstStyle/>
          <a:p>
            <a:pPr algn="l">
              <a:spcBef>
                <a:spcPct val="50000"/>
              </a:spcBef>
            </a:pPr>
            <a:r>
              <a:rPr lang="en-US">
                <a:latin typeface="+mj-lt"/>
              </a:rPr>
              <a:t>+Reserves (</a:t>
            </a:r>
            <a:r>
              <a:rPr lang="en-US" i="1">
                <a:latin typeface="+mj-lt"/>
              </a:rPr>
              <a:t>b)</a:t>
            </a:r>
            <a:endParaRPr lang="en-US">
              <a:latin typeface="+mj-lt"/>
            </a:endParaRPr>
          </a:p>
        </p:txBody>
      </p:sp>
      <p:sp>
        <p:nvSpPr>
          <p:cNvPr id="13330" name="Text Box 32"/>
          <p:cNvSpPr txBox="1">
            <a:spLocks noChangeArrowheads="1"/>
          </p:cNvSpPr>
          <p:nvPr/>
        </p:nvSpPr>
        <p:spPr bwMode="auto">
          <a:xfrm>
            <a:off x="1463675" y="4629150"/>
            <a:ext cx="1196975" cy="366713"/>
          </a:xfrm>
          <a:prstGeom prst="rect">
            <a:avLst/>
          </a:prstGeom>
          <a:noFill/>
          <a:ln w="9525">
            <a:noFill/>
            <a:miter lim="800000"/>
            <a:headEnd/>
            <a:tailEnd/>
          </a:ln>
        </p:spPr>
        <p:txBody>
          <a:bodyPr>
            <a:spAutoFit/>
          </a:bodyPr>
          <a:lstStyle/>
          <a:p>
            <a:pPr algn="l">
              <a:spcBef>
                <a:spcPct val="50000"/>
              </a:spcBef>
            </a:pPr>
            <a:r>
              <a:rPr lang="en-US">
                <a:latin typeface="+mj-lt"/>
              </a:rPr>
              <a:t>Assets</a:t>
            </a:r>
          </a:p>
        </p:txBody>
      </p:sp>
      <p:sp>
        <p:nvSpPr>
          <p:cNvPr id="13331" name="Text Box 33"/>
          <p:cNvSpPr txBox="1">
            <a:spLocks noChangeArrowheads="1"/>
          </p:cNvSpPr>
          <p:nvPr/>
        </p:nvSpPr>
        <p:spPr bwMode="auto">
          <a:xfrm>
            <a:off x="4641850" y="4729163"/>
            <a:ext cx="2978150" cy="366712"/>
          </a:xfrm>
          <a:prstGeom prst="rect">
            <a:avLst/>
          </a:prstGeom>
          <a:noFill/>
          <a:ln w="9525">
            <a:noFill/>
            <a:miter lim="800000"/>
            <a:headEnd/>
            <a:tailEnd/>
          </a:ln>
        </p:spPr>
        <p:txBody>
          <a:bodyPr>
            <a:spAutoFit/>
          </a:bodyPr>
          <a:lstStyle/>
          <a:p>
            <a:pPr>
              <a:spcBef>
                <a:spcPct val="50000"/>
              </a:spcBef>
            </a:pPr>
            <a:r>
              <a:rPr lang="en-US" dirty="0">
                <a:latin typeface="+mj-lt"/>
              </a:rPr>
              <a:t>Liabilities and Net Worth</a:t>
            </a:r>
          </a:p>
        </p:txBody>
      </p:sp>
      <p:sp>
        <p:nvSpPr>
          <p:cNvPr id="13347" name="TextBox 3"/>
          <p:cNvSpPr txBox="1">
            <a:spLocks noChangeArrowheads="1"/>
          </p:cNvSpPr>
          <p:nvPr/>
        </p:nvSpPr>
        <p:spPr bwMode="auto">
          <a:xfrm>
            <a:off x="0" y="6589713"/>
            <a:ext cx="942975" cy="276225"/>
          </a:xfrm>
          <a:prstGeom prst="rect">
            <a:avLst/>
          </a:prstGeom>
          <a:noFill/>
          <a:ln w="9525">
            <a:noFill/>
            <a:miter lim="800000"/>
            <a:headEnd/>
            <a:tailEnd/>
          </a:ln>
        </p:spPr>
        <p:txBody>
          <a:bodyPr>
            <a:spAutoFit/>
          </a:bodyPr>
          <a:lstStyle/>
          <a:p>
            <a:pPr algn="l"/>
            <a:r>
              <a:rPr lang="en-US" sz="1200" b="1">
                <a:solidFill>
                  <a:schemeClr val="bg1"/>
                </a:solidFill>
              </a:rPr>
              <a:t>LO2</a:t>
            </a:r>
          </a:p>
        </p:txBody>
      </p:sp>
      <p:sp>
        <p:nvSpPr>
          <p:cNvPr id="13348" name="AutoShape 45"/>
          <p:cNvSpPr>
            <a:spLocks noChangeArrowheads="1"/>
          </p:cNvSpPr>
          <p:nvPr/>
        </p:nvSpPr>
        <p:spPr bwMode="auto">
          <a:xfrm rot="10800000">
            <a:off x="2428875" y="3459163"/>
            <a:ext cx="347663" cy="784225"/>
          </a:xfrm>
          <a:prstGeom prst="downArrow">
            <a:avLst>
              <a:gd name="adj1" fmla="val 50000"/>
              <a:gd name="adj2" fmla="val 56393"/>
            </a:avLst>
          </a:prstGeom>
          <a:gradFill rotWithShape="1">
            <a:gsLst>
              <a:gs pos="0">
                <a:srgbClr val="0000FF"/>
              </a:gs>
              <a:gs pos="100000">
                <a:srgbClr val="000076"/>
              </a:gs>
            </a:gsLst>
            <a:lin ang="5400000" scaled="1"/>
          </a:gradFill>
          <a:ln w="9525">
            <a:solidFill>
              <a:schemeClr val="tx1"/>
            </a:solidFill>
            <a:miter lim="800000"/>
            <a:headEnd/>
            <a:tailEnd/>
          </a:ln>
        </p:spPr>
        <p:txBody>
          <a:bodyPr rot="10800000" vert="eaVert" wrap="none" anchor="ctr"/>
          <a:lstStyle/>
          <a:p>
            <a:endParaRPr lang="en-US"/>
          </a:p>
        </p:txBody>
      </p:sp>
      <p:sp>
        <p:nvSpPr>
          <p:cNvPr id="13325" name="Text Box 20"/>
          <p:cNvSpPr txBox="1">
            <a:spLocks noChangeArrowheads="1"/>
          </p:cNvSpPr>
          <p:nvPr/>
        </p:nvSpPr>
        <p:spPr bwMode="auto">
          <a:xfrm>
            <a:off x="1792288" y="3743325"/>
            <a:ext cx="1595437" cy="376238"/>
          </a:xfrm>
          <a:prstGeom prst="rect">
            <a:avLst/>
          </a:prstGeom>
          <a:solidFill>
            <a:srgbClr val="FFFFCC"/>
          </a:solidFill>
          <a:ln w="9525">
            <a:solidFill>
              <a:schemeClr val="tx1"/>
            </a:solidFill>
            <a:miter lim="800000"/>
            <a:headEnd/>
            <a:tailEnd/>
          </a:ln>
        </p:spPr>
        <p:txBody>
          <a:bodyPr>
            <a:spAutoFit/>
          </a:bodyPr>
          <a:lstStyle/>
          <a:p>
            <a:pPr algn="l">
              <a:spcBef>
                <a:spcPct val="50000"/>
              </a:spcBef>
            </a:pPr>
            <a:r>
              <a:rPr lang="en-US">
                <a:latin typeface="+mj-lt"/>
              </a:rPr>
              <a:t>(</a:t>
            </a:r>
            <a:r>
              <a:rPr lang="en-US" i="1">
                <a:latin typeface="+mj-lt"/>
              </a:rPr>
              <a:t>a</a:t>
            </a:r>
            <a:r>
              <a:rPr lang="en-US">
                <a:latin typeface="+mj-lt"/>
              </a:rPr>
              <a:t>) Securities</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pPr algn="l"/>
            <a:r>
              <a:rPr lang="en-US" sz="1400">
                <a:solidFill>
                  <a:schemeClr val="bg1"/>
                </a:solidFill>
                <a:cs typeface="Arial" pitchFamily="34" charset="0"/>
              </a:rPr>
              <a:t>16-</a:t>
            </a:r>
            <a:fld id="{F9566955-74C0-49FB-A3B4-C81752206C64}" type="slidenum">
              <a:rPr lang="en-US" sz="1400">
                <a:solidFill>
                  <a:schemeClr val="bg1"/>
                </a:solidFill>
                <a:cs typeface="Arial" pitchFamily="34" charset="0"/>
              </a:rPr>
              <a:pPr algn="l"/>
              <a:t>17</a:t>
            </a:fld>
            <a:endParaRPr lang="en-US" sz="1400">
              <a:solidFill>
                <a:schemeClr val="bg1"/>
              </a:solidFill>
              <a:cs typeface="Arial" pitchFamily="34" charset="0"/>
            </a:endParaRPr>
          </a:p>
        </p:txBody>
      </p:sp>
      <p:sp>
        <p:nvSpPr>
          <p:cNvPr id="36"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17</a:t>
            </a:fld>
            <a:endParaRPr lang="en-US">
              <a:latin typeface="+mj-lt"/>
            </a:endParaRPr>
          </a:p>
        </p:txBody>
      </p:sp>
      <p:sp>
        <p:nvSpPr>
          <p:cNvPr id="37"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348"/>
                                        </p:tgtEl>
                                        <p:attrNameLst>
                                          <p:attrName>style.visibility</p:attrName>
                                        </p:attrNameLst>
                                      </p:cBhvr>
                                      <p:to>
                                        <p:strVal val="visible"/>
                                      </p:to>
                                    </p:set>
                                    <p:animEffect transition="in" filter="wipe(down)">
                                      <p:cBhvr>
                                        <p:cTn id="7" dur="500"/>
                                        <p:tgtEl>
                                          <p:spTgt spid="1334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3325"/>
                                        </p:tgtEl>
                                        <p:attrNameLst>
                                          <p:attrName>style.visibility</p:attrName>
                                        </p:attrNameLst>
                                      </p:cBhvr>
                                      <p:to>
                                        <p:strVal val="visible"/>
                                      </p:to>
                                    </p:set>
                                    <p:animEffect transition="in" filter="wipe(down)">
                                      <p:cBhvr>
                                        <p:cTn id="10" dur="500"/>
                                        <p:tgtEl>
                                          <p:spTgt spid="13325"/>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3324"/>
                                        </p:tgtEl>
                                        <p:attrNameLst>
                                          <p:attrName>style.visibility</p:attrName>
                                        </p:attrNameLst>
                                      </p:cBhvr>
                                      <p:to>
                                        <p:strVal val="visible"/>
                                      </p:to>
                                    </p:set>
                                    <p:animEffect transition="in" filter="wipe(up)">
                                      <p:cBhvr>
                                        <p:cTn id="14" dur="500"/>
                                        <p:tgtEl>
                                          <p:spTgt spid="13324"/>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3323"/>
                                        </p:tgtEl>
                                        <p:attrNameLst>
                                          <p:attrName>style.visibility</p:attrName>
                                        </p:attrNameLst>
                                      </p:cBhvr>
                                      <p:to>
                                        <p:strVal val="visible"/>
                                      </p:to>
                                    </p:set>
                                    <p:animEffect transition="in" filter="wipe(up)">
                                      <p:cBhvr>
                                        <p:cTn id="17" dur="5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3" grpId="0" animBg="1"/>
      <p:bldP spid="13324" grpId="0" animBg="1"/>
      <p:bldP spid="13348" grpId="0" animBg="1"/>
      <p:bldP spid="133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idx="1"/>
          </p:nvPr>
        </p:nvSpPr>
        <p:spPr/>
        <p:txBody>
          <a:bodyPr>
            <a:noAutofit/>
          </a:bodyPr>
          <a:lstStyle/>
          <a:p>
            <a:r>
              <a:rPr lang="en-US" dirty="0" smtClean="0"/>
              <a:t>Bank of Canada BUYS bonds </a:t>
            </a:r>
            <a:r>
              <a:rPr lang="en-CA" b="1" i="1" dirty="0" smtClean="0">
                <a:solidFill>
                  <a:schemeClr val="accent1">
                    <a:lumMod val="60000"/>
                    <a:lumOff val="40000"/>
                  </a:schemeClr>
                </a:solidFill>
              </a:rPr>
              <a:t>from the public</a:t>
            </a:r>
          </a:p>
          <a:p>
            <a:pPr lvl="1"/>
            <a:r>
              <a:rPr lang="en-CA" sz="3200" dirty="0" smtClean="0"/>
              <a:t>Public gives up bonds for cheque</a:t>
            </a:r>
          </a:p>
          <a:p>
            <a:pPr lvl="1"/>
            <a:r>
              <a:rPr lang="en-CA" sz="3200" dirty="0" smtClean="0"/>
              <a:t>Cheque is deposited in chartered bank</a:t>
            </a:r>
          </a:p>
          <a:p>
            <a:pPr lvl="1"/>
            <a:r>
              <a:rPr lang="en-CA" sz="3200" dirty="0" smtClean="0"/>
              <a:t>Chartered bank’s reserves increase</a:t>
            </a:r>
          </a:p>
          <a:p>
            <a:endParaRPr lang="en-US" dirty="0" smtClean="0"/>
          </a:p>
        </p:txBody>
      </p:sp>
      <p:sp>
        <p:nvSpPr>
          <p:cNvPr id="9" name="Text Box 7"/>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Open Market Operations</a:t>
            </a:r>
          </a:p>
        </p:txBody>
      </p:sp>
      <p:sp>
        <p:nvSpPr>
          <p:cNvPr id="11"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18</a:t>
            </a:fld>
            <a:endParaRPr lang="en-US">
              <a:latin typeface="+mj-lt"/>
            </a:endParaRPr>
          </a:p>
        </p:txBody>
      </p:sp>
      <p:sp>
        <p:nvSpPr>
          <p:cNvPr id="12"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2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r>
              <a:rPr lang="en-CA" sz="2800" dirty="0" smtClean="0"/>
              <a:t>Figure 13-2</a:t>
            </a:r>
            <a:br>
              <a:rPr lang="en-CA" sz="2800" dirty="0" smtClean="0"/>
            </a:br>
            <a:r>
              <a:rPr lang="en-CA" sz="2800" dirty="0" smtClean="0"/>
              <a:t>The Bank of Canada’s Purchase of Bonds and the Expansion of the Money Supply</a:t>
            </a:r>
            <a:endParaRPr lang="en-US" sz="2800" b="1" dirty="0" smtClean="0"/>
          </a:p>
        </p:txBody>
      </p:sp>
      <p:sp>
        <p:nvSpPr>
          <p:cNvPr id="15363" name="Text Box 22"/>
          <p:cNvSpPr txBox="1">
            <a:spLocks noChangeArrowheads="1"/>
          </p:cNvSpPr>
          <p:nvPr/>
        </p:nvSpPr>
        <p:spPr bwMode="auto">
          <a:xfrm>
            <a:off x="476250" y="1671935"/>
            <a:ext cx="8191500" cy="461665"/>
          </a:xfrm>
          <a:prstGeom prst="rect">
            <a:avLst/>
          </a:prstGeom>
          <a:noFill/>
          <a:ln w="9525">
            <a:noFill/>
            <a:miter lim="800000"/>
            <a:headEnd/>
            <a:tailEnd/>
          </a:ln>
        </p:spPr>
        <p:txBody>
          <a:bodyPr>
            <a:spAutoFit/>
          </a:bodyPr>
          <a:lstStyle/>
          <a:p>
            <a:pPr>
              <a:buClr>
                <a:srgbClr val="0099FF"/>
              </a:buClr>
              <a:buSzPct val="125000"/>
            </a:pPr>
            <a:r>
              <a:rPr lang="en-US" sz="2400" dirty="0" smtClean="0">
                <a:solidFill>
                  <a:srgbClr val="000000"/>
                </a:solidFill>
                <a:latin typeface="+mn-lt"/>
              </a:rPr>
              <a:t>Bank of Canada buys </a:t>
            </a:r>
            <a:r>
              <a:rPr lang="en-US" sz="2400" dirty="0">
                <a:solidFill>
                  <a:srgbClr val="000000"/>
                </a:solidFill>
                <a:latin typeface="+mn-lt"/>
              </a:rPr>
              <a:t>$1,000 bond from </a:t>
            </a:r>
            <a:r>
              <a:rPr lang="en-US" sz="2400" dirty="0" smtClean="0">
                <a:solidFill>
                  <a:srgbClr val="000000"/>
                </a:solidFill>
                <a:latin typeface="+mn-lt"/>
              </a:rPr>
              <a:t>a chartered bank.</a:t>
            </a:r>
            <a:endParaRPr lang="en-US" sz="2400" dirty="0">
              <a:solidFill>
                <a:srgbClr val="000000"/>
              </a:solidFill>
              <a:latin typeface="+mn-lt"/>
            </a:endParaRPr>
          </a:p>
        </p:txBody>
      </p:sp>
      <p:grpSp>
        <p:nvGrpSpPr>
          <p:cNvPr id="2" name="Group 14"/>
          <p:cNvGrpSpPr>
            <a:grpSpLocks/>
          </p:cNvGrpSpPr>
          <p:nvPr/>
        </p:nvGrpSpPr>
        <p:grpSpPr bwMode="auto">
          <a:xfrm>
            <a:off x="1814513" y="2279650"/>
            <a:ext cx="5179916" cy="4132330"/>
            <a:chOff x="1558925" y="2279579"/>
            <a:chExt cx="5178425" cy="4132401"/>
          </a:xfrm>
        </p:grpSpPr>
        <p:sp>
          <p:nvSpPr>
            <p:cNvPr id="15366" name="Rectangle 8"/>
            <p:cNvSpPr>
              <a:spLocks noChangeArrowheads="1"/>
            </p:cNvSpPr>
            <p:nvPr/>
          </p:nvSpPr>
          <p:spPr bwMode="auto">
            <a:xfrm>
              <a:off x="1843088" y="5018088"/>
              <a:ext cx="4873625" cy="803275"/>
            </a:xfrm>
            <a:prstGeom prst="rect">
              <a:avLst/>
            </a:prstGeom>
            <a:solidFill>
              <a:schemeClr val="accent1"/>
            </a:solidFill>
            <a:ln w="9525">
              <a:solidFill>
                <a:schemeClr val="tx1"/>
              </a:solidFill>
              <a:miter lim="800000"/>
              <a:headEnd/>
              <a:tailEnd/>
            </a:ln>
          </p:spPr>
          <p:txBody>
            <a:bodyPr wrap="none" anchor="ctr"/>
            <a:lstStyle/>
            <a:p>
              <a:pPr algn="l"/>
              <a:endParaRPr lang="en-US">
                <a:latin typeface="+mj-lt"/>
              </a:endParaRPr>
            </a:p>
          </p:txBody>
        </p:sp>
        <p:sp>
          <p:nvSpPr>
            <p:cNvPr id="15367" name="AutoShape 11"/>
            <p:cNvSpPr>
              <a:spLocks noChangeArrowheads="1"/>
            </p:cNvSpPr>
            <p:nvPr/>
          </p:nvSpPr>
          <p:spPr bwMode="auto">
            <a:xfrm>
              <a:off x="1839913" y="3929063"/>
              <a:ext cx="4865687" cy="1093787"/>
            </a:xfrm>
            <a:prstGeom prst="triangle">
              <a:avLst>
                <a:gd name="adj" fmla="val 50000"/>
              </a:avLst>
            </a:prstGeom>
            <a:solidFill>
              <a:srgbClr val="CCECFF"/>
            </a:solidFill>
            <a:ln w="9525">
              <a:solidFill>
                <a:schemeClr val="tx1"/>
              </a:solidFill>
              <a:miter lim="800000"/>
              <a:headEnd/>
              <a:tailEnd/>
            </a:ln>
          </p:spPr>
          <p:txBody>
            <a:bodyPr wrap="none" anchor="ctr"/>
            <a:lstStyle/>
            <a:p>
              <a:pPr algn="l"/>
              <a:endParaRPr lang="en-US">
                <a:latin typeface="+mj-lt"/>
              </a:endParaRPr>
            </a:p>
          </p:txBody>
        </p:sp>
        <p:sp>
          <p:nvSpPr>
            <p:cNvPr id="15368" name="Text Box 14"/>
            <p:cNvSpPr txBox="1">
              <a:spLocks noChangeArrowheads="1"/>
            </p:cNvSpPr>
            <p:nvPr/>
          </p:nvSpPr>
          <p:spPr bwMode="auto">
            <a:xfrm>
              <a:off x="3188494" y="2279579"/>
              <a:ext cx="2037536" cy="461673"/>
            </a:xfrm>
            <a:prstGeom prst="rect">
              <a:avLst/>
            </a:prstGeom>
            <a:noFill/>
            <a:ln w="9525">
              <a:noFill/>
              <a:miter lim="800000"/>
              <a:headEnd/>
              <a:tailEnd/>
            </a:ln>
          </p:spPr>
          <p:txBody>
            <a:bodyPr wrap="none">
              <a:spAutoFit/>
            </a:bodyPr>
            <a:lstStyle/>
            <a:p>
              <a:pPr algn="ctr"/>
              <a:r>
                <a:rPr lang="en-US" sz="2400" dirty="0">
                  <a:latin typeface="+mj-lt"/>
                </a:rPr>
                <a:t>New Reserves</a:t>
              </a:r>
            </a:p>
          </p:txBody>
        </p:sp>
        <p:sp>
          <p:nvSpPr>
            <p:cNvPr id="15369" name="Text Box 19"/>
            <p:cNvSpPr txBox="1">
              <a:spLocks noChangeArrowheads="1"/>
            </p:cNvSpPr>
            <p:nvPr/>
          </p:nvSpPr>
          <p:spPr bwMode="auto">
            <a:xfrm>
              <a:off x="2898775" y="5051425"/>
              <a:ext cx="2588554" cy="707898"/>
            </a:xfrm>
            <a:prstGeom prst="rect">
              <a:avLst/>
            </a:prstGeom>
            <a:noFill/>
            <a:ln w="9525">
              <a:noFill/>
              <a:miter lim="800000"/>
              <a:headEnd/>
              <a:tailEnd/>
            </a:ln>
          </p:spPr>
          <p:txBody>
            <a:bodyPr wrap="none">
              <a:spAutoFit/>
            </a:bodyPr>
            <a:lstStyle/>
            <a:p>
              <a:r>
                <a:rPr lang="en-US" sz="2000" b="1">
                  <a:latin typeface="+mj-lt"/>
                </a:rPr>
                <a:t>$5000</a:t>
              </a:r>
            </a:p>
            <a:p>
              <a:r>
                <a:rPr lang="en-US" sz="2000" b="1">
                  <a:latin typeface="+mj-lt"/>
                </a:rPr>
                <a:t>Bank System Lending</a:t>
              </a:r>
            </a:p>
          </p:txBody>
        </p:sp>
        <p:sp>
          <p:nvSpPr>
            <p:cNvPr id="15370" name="Text Box 20"/>
            <p:cNvSpPr txBox="1">
              <a:spLocks noChangeArrowheads="1"/>
            </p:cNvSpPr>
            <p:nvPr/>
          </p:nvSpPr>
          <p:spPr bwMode="auto">
            <a:xfrm>
              <a:off x="1558925" y="6011863"/>
              <a:ext cx="5043070" cy="400117"/>
            </a:xfrm>
            <a:prstGeom prst="rect">
              <a:avLst/>
            </a:prstGeom>
            <a:noFill/>
            <a:ln w="9525">
              <a:noFill/>
              <a:miter lim="800000"/>
              <a:headEnd/>
              <a:tailEnd/>
            </a:ln>
          </p:spPr>
          <p:txBody>
            <a:bodyPr wrap="none">
              <a:spAutoFit/>
            </a:bodyPr>
            <a:lstStyle/>
            <a:p>
              <a:r>
                <a:rPr lang="en-US" sz="2000" b="1">
                  <a:latin typeface="+mj-lt"/>
                </a:rPr>
                <a:t>Total Increase in the Money Supply, ($5,000)</a:t>
              </a:r>
            </a:p>
          </p:txBody>
        </p:sp>
        <p:sp>
          <p:nvSpPr>
            <p:cNvPr id="15371" name="AutoShape 21"/>
            <p:cNvSpPr>
              <a:spLocks/>
            </p:cNvSpPr>
            <p:nvPr/>
          </p:nvSpPr>
          <p:spPr bwMode="auto">
            <a:xfrm rot="-5400000">
              <a:off x="4202906" y="3509170"/>
              <a:ext cx="212725" cy="4856162"/>
            </a:xfrm>
            <a:prstGeom prst="leftBrace">
              <a:avLst>
                <a:gd name="adj1" fmla="val 190236"/>
                <a:gd name="adj2" fmla="val 50000"/>
              </a:avLst>
            </a:prstGeom>
            <a:noFill/>
            <a:ln w="19050">
              <a:solidFill>
                <a:schemeClr val="tx1"/>
              </a:solidFill>
              <a:round/>
              <a:headEnd/>
              <a:tailEnd/>
            </a:ln>
          </p:spPr>
          <p:txBody>
            <a:bodyPr wrap="none" anchor="ctr"/>
            <a:lstStyle/>
            <a:p>
              <a:pPr algn="l"/>
              <a:endParaRPr lang="en-US">
                <a:latin typeface="+mj-lt"/>
              </a:endParaRPr>
            </a:p>
          </p:txBody>
        </p:sp>
        <p:sp>
          <p:nvSpPr>
            <p:cNvPr id="15372" name="Rectangle 23"/>
            <p:cNvSpPr>
              <a:spLocks noChangeArrowheads="1"/>
            </p:cNvSpPr>
            <p:nvPr/>
          </p:nvSpPr>
          <p:spPr bwMode="auto">
            <a:xfrm>
              <a:off x="3787775" y="3352800"/>
              <a:ext cx="966788" cy="803275"/>
            </a:xfrm>
            <a:prstGeom prst="rect">
              <a:avLst/>
            </a:prstGeom>
            <a:solidFill>
              <a:srgbClr val="FF99FF"/>
            </a:solidFill>
            <a:ln w="9525">
              <a:solidFill>
                <a:schemeClr val="tx1"/>
              </a:solidFill>
              <a:miter lim="800000"/>
              <a:headEnd/>
              <a:tailEnd/>
            </a:ln>
          </p:spPr>
          <p:txBody>
            <a:bodyPr wrap="none" anchor="ctr"/>
            <a:lstStyle/>
            <a:p>
              <a:pPr algn="l"/>
              <a:endParaRPr lang="en-US">
                <a:latin typeface="+mj-lt"/>
              </a:endParaRPr>
            </a:p>
          </p:txBody>
        </p:sp>
        <p:sp>
          <p:nvSpPr>
            <p:cNvPr id="15373" name="Text Box 17"/>
            <p:cNvSpPr txBox="1">
              <a:spLocks noChangeArrowheads="1"/>
            </p:cNvSpPr>
            <p:nvPr/>
          </p:nvSpPr>
          <p:spPr bwMode="auto">
            <a:xfrm>
              <a:off x="3720478" y="3324172"/>
              <a:ext cx="972230" cy="831011"/>
            </a:xfrm>
            <a:prstGeom prst="rect">
              <a:avLst/>
            </a:prstGeom>
            <a:solidFill>
              <a:schemeClr val="accent1"/>
            </a:solidFill>
            <a:ln w="9525">
              <a:solidFill>
                <a:schemeClr val="tx1"/>
              </a:solidFill>
              <a:miter lim="800000"/>
              <a:headEnd/>
              <a:tailEnd/>
            </a:ln>
          </p:spPr>
          <p:txBody>
            <a:bodyPr wrap="none">
              <a:spAutoFit/>
            </a:bodyPr>
            <a:lstStyle/>
            <a:p>
              <a:r>
                <a:rPr lang="en-US" sz="1600" b="1">
                  <a:latin typeface="+mj-lt"/>
                </a:rPr>
                <a:t>$1000</a:t>
              </a:r>
            </a:p>
            <a:p>
              <a:r>
                <a:rPr lang="en-US" sz="1600" b="1">
                  <a:latin typeface="+mj-lt"/>
                </a:rPr>
                <a:t>Excess</a:t>
              </a:r>
            </a:p>
            <a:p>
              <a:r>
                <a:rPr lang="en-US" sz="1600" b="1">
                  <a:latin typeface="+mj-lt"/>
                </a:rPr>
                <a:t>Reserves</a:t>
              </a:r>
            </a:p>
          </p:txBody>
        </p:sp>
        <p:sp>
          <p:nvSpPr>
            <p:cNvPr id="15374" name="AutoShape 46"/>
            <p:cNvSpPr>
              <a:spLocks noChangeArrowheads="1"/>
            </p:cNvSpPr>
            <p:nvPr/>
          </p:nvSpPr>
          <p:spPr bwMode="auto">
            <a:xfrm>
              <a:off x="4041775" y="2776538"/>
              <a:ext cx="446088" cy="447675"/>
            </a:xfrm>
            <a:prstGeom prst="downArrow">
              <a:avLst>
                <a:gd name="adj1" fmla="val 50000"/>
                <a:gd name="adj2" fmla="val 25089"/>
              </a:avLst>
            </a:prstGeom>
            <a:gradFill rotWithShape="1">
              <a:gsLst>
                <a:gs pos="0">
                  <a:schemeClr val="bg1"/>
                </a:gs>
                <a:gs pos="100000">
                  <a:srgbClr val="990033"/>
                </a:gs>
              </a:gsLst>
              <a:lin ang="5400000" scaled="1"/>
            </a:gradFill>
            <a:ln w="9525">
              <a:solidFill>
                <a:schemeClr val="tx1"/>
              </a:solidFill>
              <a:miter lim="800000"/>
              <a:headEnd/>
              <a:tailEnd/>
            </a:ln>
          </p:spPr>
          <p:txBody>
            <a:bodyPr vert="eaVert" wrap="none" anchor="ctr"/>
            <a:lstStyle/>
            <a:p>
              <a:pPr algn="l"/>
              <a:endParaRPr lang="en-US">
                <a:latin typeface="+mj-lt"/>
              </a:endParaRPr>
            </a:p>
          </p:txBody>
        </p:sp>
      </p:grpSp>
      <p:sp>
        <p:nvSpPr>
          <p:cNvPr id="17"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19</a:t>
            </a:fld>
            <a:endParaRPr lang="en-US">
              <a:latin typeface="+mj-lt"/>
            </a:endParaRPr>
          </a:p>
        </p:txBody>
      </p:sp>
      <p:sp>
        <p:nvSpPr>
          <p:cNvPr id="18"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Autofit/>
          </a:bodyPr>
          <a:lstStyle/>
          <a:p>
            <a:r>
              <a:rPr lang="en-CA" sz="2800" dirty="0" smtClean="0"/>
              <a:t>Figure 13-2</a:t>
            </a:r>
            <a:br>
              <a:rPr lang="en-CA" sz="2800" dirty="0" smtClean="0"/>
            </a:br>
            <a:r>
              <a:rPr lang="en-CA" sz="2800" dirty="0" smtClean="0"/>
              <a:t>The Bank of Canada’s Purchase of Bonds and the Expansion of the Money Supply</a:t>
            </a:r>
            <a:endParaRPr lang="en-US" sz="2800" b="1" dirty="0" smtClean="0"/>
          </a:p>
        </p:txBody>
      </p:sp>
      <p:sp>
        <p:nvSpPr>
          <p:cNvPr id="16387" name="Text Box 10"/>
          <p:cNvSpPr txBox="1">
            <a:spLocks noChangeArrowheads="1"/>
          </p:cNvSpPr>
          <p:nvPr/>
        </p:nvSpPr>
        <p:spPr bwMode="auto">
          <a:xfrm>
            <a:off x="673100" y="1595735"/>
            <a:ext cx="8166100" cy="461665"/>
          </a:xfrm>
          <a:prstGeom prst="rect">
            <a:avLst/>
          </a:prstGeom>
          <a:noFill/>
          <a:ln w="9525">
            <a:noFill/>
            <a:miter lim="800000"/>
            <a:headEnd/>
            <a:tailEnd/>
          </a:ln>
        </p:spPr>
        <p:txBody>
          <a:bodyPr>
            <a:spAutoFit/>
          </a:bodyPr>
          <a:lstStyle/>
          <a:p>
            <a:pPr algn="l">
              <a:buClr>
                <a:srgbClr val="0099FF"/>
              </a:buClr>
              <a:buSzPct val="125000"/>
            </a:pPr>
            <a:r>
              <a:rPr lang="en-US" sz="2400" dirty="0">
                <a:solidFill>
                  <a:srgbClr val="000000"/>
                </a:solidFill>
                <a:latin typeface="+mj-lt"/>
              </a:rPr>
              <a:t> </a:t>
            </a:r>
            <a:r>
              <a:rPr lang="en-US" sz="2400" dirty="0" smtClean="0">
                <a:solidFill>
                  <a:srgbClr val="000000"/>
                </a:solidFill>
                <a:latin typeface="+mj-lt"/>
              </a:rPr>
              <a:t>Bank of Canada </a:t>
            </a:r>
            <a:r>
              <a:rPr lang="en-US" sz="2400" dirty="0">
                <a:solidFill>
                  <a:srgbClr val="000000"/>
                </a:solidFill>
                <a:latin typeface="+mj-lt"/>
              </a:rPr>
              <a:t>buys $1,000 bond from the </a:t>
            </a:r>
            <a:r>
              <a:rPr lang="en-US" sz="2400" dirty="0" smtClean="0">
                <a:solidFill>
                  <a:srgbClr val="000000"/>
                </a:solidFill>
                <a:latin typeface="+mj-lt"/>
              </a:rPr>
              <a:t>public.</a:t>
            </a:r>
            <a:endParaRPr lang="en-US" sz="2400" dirty="0">
              <a:solidFill>
                <a:srgbClr val="000000"/>
              </a:solidFill>
              <a:latin typeface="+mj-lt"/>
            </a:endParaRPr>
          </a:p>
        </p:txBody>
      </p:sp>
      <p:grpSp>
        <p:nvGrpSpPr>
          <p:cNvPr id="2" name="Group 23"/>
          <p:cNvGrpSpPr>
            <a:grpSpLocks/>
          </p:cNvGrpSpPr>
          <p:nvPr/>
        </p:nvGrpSpPr>
        <p:grpSpPr bwMode="auto">
          <a:xfrm>
            <a:off x="1849438" y="2145268"/>
            <a:ext cx="5024314" cy="4179392"/>
            <a:chOff x="1920875" y="2145268"/>
            <a:chExt cx="5022850" cy="4179392"/>
          </a:xfrm>
        </p:grpSpPr>
        <p:sp>
          <p:nvSpPr>
            <p:cNvPr id="16390" name="Text Box 5"/>
            <p:cNvSpPr txBox="1">
              <a:spLocks noChangeArrowheads="1"/>
            </p:cNvSpPr>
            <p:nvPr/>
          </p:nvSpPr>
          <p:spPr bwMode="auto">
            <a:xfrm>
              <a:off x="3598352" y="2145268"/>
              <a:ext cx="1577536" cy="369332"/>
            </a:xfrm>
            <a:prstGeom prst="rect">
              <a:avLst/>
            </a:prstGeom>
            <a:noFill/>
            <a:ln w="9525">
              <a:noFill/>
              <a:miter lim="800000"/>
              <a:headEnd/>
              <a:tailEnd/>
            </a:ln>
          </p:spPr>
          <p:txBody>
            <a:bodyPr wrap="none">
              <a:spAutoFit/>
            </a:bodyPr>
            <a:lstStyle/>
            <a:p>
              <a:pPr algn="ctr"/>
              <a:r>
                <a:rPr lang="en-US" b="1" dirty="0" smtClean="0">
                  <a:latin typeface="+mj-lt"/>
                </a:rPr>
                <a:t>New </a:t>
              </a:r>
              <a:r>
                <a:rPr lang="en-US" b="1" dirty="0">
                  <a:latin typeface="+mj-lt"/>
                </a:rPr>
                <a:t>Reserves</a:t>
              </a:r>
            </a:p>
          </p:txBody>
        </p:sp>
        <p:sp>
          <p:nvSpPr>
            <p:cNvPr id="16391" name="Text Box 6"/>
            <p:cNvSpPr txBox="1">
              <a:spLocks noChangeArrowheads="1"/>
            </p:cNvSpPr>
            <p:nvPr/>
          </p:nvSpPr>
          <p:spPr bwMode="auto">
            <a:xfrm>
              <a:off x="4025900" y="2459038"/>
              <a:ext cx="775949" cy="369332"/>
            </a:xfrm>
            <a:prstGeom prst="rect">
              <a:avLst/>
            </a:prstGeom>
            <a:noFill/>
            <a:ln w="9525">
              <a:noFill/>
              <a:miter lim="800000"/>
              <a:headEnd/>
              <a:tailEnd/>
            </a:ln>
          </p:spPr>
          <p:txBody>
            <a:bodyPr wrap="none">
              <a:spAutoFit/>
            </a:bodyPr>
            <a:lstStyle/>
            <a:p>
              <a:pPr algn="l"/>
              <a:r>
                <a:rPr lang="en-US" b="1" dirty="0">
                  <a:latin typeface="+mj-lt"/>
                </a:rPr>
                <a:t>$1000</a:t>
              </a:r>
            </a:p>
          </p:txBody>
        </p:sp>
        <p:sp>
          <p:nvSpPr>
            <p:cNvPr id="16392" name="Text Box 8"/>
            <p:cNvSpPr txBox="1">
              <a:spLocks noChangeArrowheads="1"/>
            </p:cNvSpPr>
            <p:nvPr/>
          </p:nvSpPr>
          <p:spPr bwMode="auto">
            <a:xfrm>
              <a:off x="1920875" y="5924550"/>
              <a:ext cx="4956322" cy="400110"/>
            </a:xfrm>
            <a:prstGeom prst="rect">
              <a:avLst/>
            </a:prstGeom>
            <a:noFill/>
            <a:ln w="9525">
              <a:noFill/>
              <a:miter lim="800000"/>
              <a:headEnd/>
              <a:tailEnd/>
            </a:ln>
          </p:spPr>
          <p:txBody>
            <a:bodyPr wrap="none">
              <a:spAutoFit/>
            </a:bodyPr>
            <a:lstStyle/>
            <a:p>
              <a:r>
                <a:rPr lang="en-US" sz="2000" b="1">
                  <a:latin typeface="+mj-lt"/>
                </a:rPr>
                <a:t>Total Increase in the Money Supply, ($5000)</a:t>
              </a:r>
            </a:p>
          </p:txBody>
        </p:sp>
        <p:sp>
          <p:nvSpPr>
            <p:cNvPr id="16393" name="AutoShape 13"/>
            <p:cNvSpPr>
              <a:spLocks noChangeArrowheads="1"/>
            </p:cNvSpPr>
            <p:nvPr/>
          </p:nvSpPr>
          <p:spPr bwMode="auto">
            <a:xfrm>
              <a:off x="4275138" y="2828925"/>
              <a:ext cx="446087" cy="447675"/>
            </a:xfrm>
            <a:prstGeom prst="downArrow">
              <a:avLst>
                <a:gd name="adj1" fmla="val 50000"/>
                <a:gd name="adj2" fmla="val 25089"/>
              </a:avLst>
            </a:prstGeom>
            <a:gradFill rotWithShape="1">
              <a:gsLst>
                <a:gs pos="0">
                  <a:schemeClr val="bg1"/>
                </a:gs>
                <a:gs pos="100000">
                  <a:srgbClr val="990033"/>
                </a:gs>
              </a:gsLst>
              <a:lin ang="5400000" scaled="1"/>
            </a:gradFill>
            <a:ln w="9525">
              <a:solidFill>
                <a:schemeClr val="tx1"/>
              </a:solidFill>
              <a:miter lim="800000"/>
              <a:headEnd/>
              <a:tailEnd/>
            </a:ln>
          </p:spPr>
          <p:txBody>
            <a:bodyPr vert="eaVert" wrap="none" anchor="ctr"/>
            <a:lstStyle/>
            <a:p>
              <a:pPr algn="l"/>
              <a:endParaRPr lang="en-US">
                <a:latin typeface="+mj-lt"/>
              </a:endParaRPr>
            </a:p>
          </p:txBody>
        </p:sp>
        <p:sp>
          <p:nvSpPr>
            <p:cNvPr id="16394" name="Rectangle 14"/>
            <p:cNvSpPr>
              <a:spLocks noChangeArrowheads="1"/>
            </p:cNvSpPr>
            <p:nvPr/>
          </p:nvSpPr>
          <p:spPr bwMode="auto">
            <a:xfrm>
              <a:off x="2068513" y="5027613"/>
              <a:ext cx="4873625" cy="803275"/>
            </a:xfrm>
            <a:prstGeom prst="rect">
              <a:avLst/>
            </a:prstGeom>
            <a:solidFill>
              <a:schemeClr val="accent1"/>
            </a:solidFill>
            <a:ln w="9525">
              <a:solidFill>
                <a:schemeClr val="tx1"/>
              </a:solidFill>
              <a:miter lim="800000"/>
              <a:headEnd/>
              <a:tailEnd/>
            </a:ln>
          </p:spPr>
          <p:txBody>
            <a:bodyPr wrap="none" anchor="ctr"/>
            <a:lstStyle/>
            <a:p>
              <a:pPr algn="l"/>
              <a:endParaRPr lang="en-US">
                <a:latin typeface="+mj-lt"/>
              </a:endParaRPr>
            </a:p>
          </p:txBody>
        </p:sp>
        <p:sp>
          <p:nvSpPr>
            <p:cNvPr id="16395" name="Rectangle 15"/>
            <p:cNvSpPr>
              <a:spLocks noChangeArrowheads="1"/>
            </p:cNvSpPr>
            <p:nvPr/>
          </p:nvSpPr>
          <p:spPr bwMode="auto">
            <a:xfrm>
              <a:off x="5938838" y="5013325"/>
              <a:ext cx="977900" cy="803275"/>
            </a:xfrm>
            <a:prstGeom prst="rect">
              <a:avLst/>
            </a:prstGeom>
            <a:solidFill>
              <a:srgbClr val="90D899"/>
            </a:solidFill>
            <a:ln w="9525">
              <a:solidFill>
                <a:schemeClr val="tx1"/>
              </a:solidFill>
              <a:miter lim="800000"/>
              <a:headEnd/>
              <a:tailEnd/>
            </a:ln>
          </p:spPr>
          <p:txBody>
            <a:bodyPr wrap="none" anchor="ctr"/>
            <a:lstStyle/>
            <a:p>
              <a:pPr algn="l"/>
              <a:endParaRPr lang="en-US">
                <a:latin typeface="+mj-lt"/>
              </a:endParaRPr>
            </a:p>
          </p:txBody>
        </p:sp>
        <p:grpSp>
          <p:nvGrpSpPr>
            <p:cNvPr id="3" name="Group 16"/>
            <p:cNvGrpSpPr>
              <a:grpSpLocks/>
            </p:cNvGrpSpPr>
            <p:nvPr/>
          </p:nvGrpSpPr>
          <p:grpSpPr bwMode="auto">
            <a:xfrm>
              <a:off x="2051050" y="3924300"/>
              <a:ext cx="4865688" cy="1095375"/>
              <a:chOff x="1785" y="2715"/>
              <a:chExt cx="3065" cy="690"/>
            </a:xfrm>
          </p:grpSpPr>
          <p:sp>
            <p:nvSpPr>
              <p:cNvPr id="16406" name="AutoShape 17"/>
              <p:cNvSpPr>
                <a:spLocks noChangeArrowheads="1"/>
              </p:cNvSpPr>
              <p:nvPr/>
            </p:nvSpPr>
            <p:spPr bwMode="auto">
              <a:xfrm>
                <a:off x="1785" y="2715"/>
                <a:ext cx="3065" cy="689"/>
              </a:xfrm>
              <a:prstGeom prst="triangle">
                <a:avLst>
                  <a:gd name="adj" fmla="val 50000"/>
                </a:avLst>
              </a:prstGeom>
              <a:solidFill>
                <a:srgbClr val="CCFFFF"/>
              </a:solidFill>
              <a:ln w="9525">
                <a:solidFill>
                  <a:schemeClr val="tx1"/>
                </a:solidFill>
                <a:miter lim="800000"/>
                <a:headEnd/>
                <a:tailEnd/>
              </a:ln>
            </p:spPr>
            <p:txBody>
              <a:bodyPr wrap="none" anchor="ctr"/>
              <a:lstStyle/>
              <a:p>
                <a:pPr algn="l"/>
                <a:endParaRPr lang="en-US">
                  <a:latin typeface="+mj-lt"/>
                </a:endParaRPr>
              </a:p>
            </p:txBody>
          </p:sp>
          <p:sp>
            <p:nvSpPr>
              <p:cNvPr id="16407" name="Freeform 18"/>
              <p:cNvSpPr>
                <a:spLocks/>
              </p:cNvSpPr>
              <p:nvPr/>
            </p:nvSpPr>
            <p:spPr bwMode="auto">
              <a:xfrm>
                <a:off x="3477" y="2850"/>
                <a:ext cx="1371" cy="549"/>
              </a:xfrm>
              <a:custGeom>
                <a:avLst/>
                <a:gdLst>
                  <a:gd name="T0" fmla="*/ 0 w 1371"/>
                  <a:gd name="T1" fmla="*/ 0 h 549"/>
                  <a:gd name="T2" fmla="*/ 762 w 1371"/>
                  <a:gd name="T3" fmla="*/ 549 h 549"/>
                  <a:gd name="T4" fmla="*/ 1371 w 1371"/>
                  <a:gd name="T5" fmla="*/ 549 h 549"/>
                  <a:gd name="T6" fmla="*/ 150 w 1371"/>
                  <a:gd name="T7" fmla="*/ 0 h 549"/>
                  <a:gd name="T8" fmla="*/ 0 w 1371"/>
                  <a:gd name="T9" fmla="*/ 0 h 549"/>
                  <a:gd name="T10" fmla="*/ 0 60000 65536"/>
                  <a:gd name="T11" fmla="*/ 0 60000 65536"/>
                  <a:gd name="T12" fmla="*/ 0 60000 65536"/>
                  <a:gd name="T13" fmla="*/ 0 60000 65536"/>
                  <a:gd name="T14" fmla="*/ 0 60000 65536"/>
                  <a:gd name="T15" fmla="*/ 0 w 1371"/>
                  <a:gd name="T16" fmla="*/ 0 h 549"/>
                  <a:gd name="T17" fmla="*/ 1371 w 1371"/>
                  <a:gd name="T18" fmla="*/ 549 h 549"/>
                </a:gdLst>
                <a:ahLst/>
                <a:cxnLst>
                  <a:cxn ang="T10">
                    <a:pos x="T0" y="T1"/>
                  </a:cxn>
                  <a:cxn ang="T11">
                    <a:pos x="T2" y="T3"/>
                  </a:cxn>
                  <a:cxn ang="T12">
                    <a:pos x="T4" y="T5"/>
                  </a:cxn>
                  <a:cxn ang="T13">
                    <a:pos x="T6" y="T7"/>
                  </a:cxn>
                  <a:cxn ang="T14">
                    <a:pos x="T8" y="T9"/>
                  </a:cxn>
                </a:cxnLst>
                <a:rect l="T15" t="T16" r="T17" b="T18"/>
                <a:pathLst>
                  <a:path w="1371" h="549">
                    <a:moveTo>
                      <a:pt x="0" y="0"/>
                    </a:moveTo>
                    <a:lnTo>
                      <a:pt x="762" y="549"/>
                    </a:lnTo>
                    <a:lnTo>
                      <a:pt x="1371" y="549"/>
                    </a:lnTo>
                    <a:lnTo>
                      <a:pt x="150" y="0"/>
                    </a:lnTo>
                    <a:lnTo>
                      <a:pt x="0" y="0"/>
                    </a:lnTo>
                    <a:close/>
                  </a:path>
                </a:pathLst>
              </a:custGeom>
              <a:solidFill>
                <a:srgbClr val="A8E0AF"/>
              </a:solidFill>
              <a:ln w="9525">
                <a:solidFill>
                  <a:schemeClr val="tx1"/>
                </a:solidFill>
                <a:round/>
                <a:headEnd/>
                <a:tailEnd/>
              </a:ln>
            </p:spPr>
            <p:txBody>
              <a:bodyPr/>
              <a:lstStyle/>
              <a:p>
                <a:endParaRPr lang="en-CA">
                  <a:latin typeface="+mj-lt"/>
                </a:endParaRPr>
              </a:p>
            </p:txBody>
          </p:sp>
          <p:sp>
            <p:nvSpPr>
              <p:cNvPr id="16408" name="Freeform 19"/>
              <p:cNvSpPr>
                <a:spLocks/>
              </p:cNvSpPr>
              <p:nvPr/>
            </p:nvSpPr>
            <p:spPr bwMode="auto">
              <a:xfrm>
                <a:off x="3018" y="2847"/>
                <a:ext cx="1224" cy="558"/>
              </a:xfrm>
              <a:custGeom>
                <a:avLst/>
                <a:gdLst>
                  <a:gd name="T0" fmla="*/ 0 w 1224"/>
                  <a:gd name="T1" fmla="*/ 3 h 558"/>
                  <a:gd name="T2" fmla="*/ 1224 w 1224"/>
                  <a:gd name="T3" fmla="*/ 558 h 558"/>
                  <a:gd name="T4" fmla="*/ 459 w 1224"/>
                  <a:gd name="T5" fmla="*/ 0 h 558"/>
                  <a:gd name="T6" fmla="*/ 0 w 1224"/>
                  <a:gd name="T7" fmla="*/ 3 h 558"/>
                  <a:gd name="T8" fmla="*/ 0 60000 65536"/>
                  <a:gd name="T9" fmla="*/ 0 60000 65536"/>
                  <a:gd name="T10" fmla="*/ 0 60000 65536"/>
                  <a:gd name="T11" fmla="*/ 0 60000 65536"/>
                  <a:gd name="T12" fmla="*/ 0 w 1224"/>
                  <a:gd name="T13" fmla="*/ 0 h 558"/>
                  <a:gd name="T14" fmla="*/ 1224 w 1224"/>
                  <a:gd name="T15" fmla="*/ 558 h 558"/>
                </a:gdLst>
                <a:ahLst/>
                <a:cxnLst>
                  <a:cxn ang="T8">
                    <a:pos x="T0" y="T1"/>
                  </a:cxn>
                  <a:cxn ang="T9">
                    <a:pos x="T2" y="T3"/>
                  </a:cxn>
                  <a:cxn ang="T10">
                    <a:pos x="T4" y="T5"/>
                  </a:cxn>
                  <a:cxn ang="T11">
                    <a:pos x="T6" y="T7"/>
                  </a:cxn>
                </a:cxnLst>
                <a:rect l="T12" t="T13" r="T14" b="T15"/>
                <a:pathLst>
                  <a:path w="1224" h="558">
                    <a:moveTo>
                      <a:pt x="0" y="3"/>
                    </a:moveTo>
                    <a:lnTo>
                      <a:pt x="1224" y="558"/>
                    </a:lnTo>
                    <a:lnTo>
                      <a:pt x="459" y="0"/>
                    </a:lnTo>
                    <a:lnTo>
                      <a:pt x="0" y="3"/>
                    </a:lnTo>
                    <a:close/>
                  </a:path>
                </a:pathLst>
              </a:custGeom>
              <a:solidFill>
                <a:srgbClr val="CCE8EA"/>
              </a:solidFill>
              <a:ln w="9525">
                <a:solidFill>
                  <a:schemeClr val="tx1"/>
                </a:solidFill>
                <a:round/>
                <a:headEnd/>
                <a:tailEnd/>
              </a:ln>
            </p:spPr>
            <p:txBody>
              <a:bodyPr/>
              <a:lstStyle/>
              <a:p>
                <a:endParaRPr lang="en-CA">
                  <a:latin typeface="+mj-lt"/>
                </a:endParaRPr>
              </a:p>
            </p:txBody>
          </p:sp>
        </p:grpSp>
        <p:sp>
          <p:nvSpPr>
            <p:cNvPr id="16397" name="Text Box 22"/>
            <p:cNvSpPr txBox="1">
              <a:spLocks noChangeArrowheads="1"/>
            </p:cNvSpPr>
            <p:nvPr/>
          </p:nvSpPr>
          <p:spPr bwMode="auto">
            <a:xfrm>
              <a:off x="5543384" y="3286125"/>
              <a:ext cx="981842" cy="830997"/>
            </a:xfrm>
            <a:prstGeom prst="rect">
              <a:avLst/>
            </a:prstGeom>
            <a:noFill/>
            <a:ln w="9525">
              <a:noFill/>
              <a:miter lim="800000"/>
              <a:headEnd/>
              <a:tailEnd/>
            </a:ln>
          </p:spPr>
          <p:txBody>
            <a:bodyPr wrap="none">
              <a:spAutoFit/>
            </a:bodyPr>
            <a:lstStyle/>
            <a:p>
              <a:r>
                <a:rPr lang="en-US" sz="1600" b="1">
                  <a:latin typeface="+mj-lt"/>
                </a:rPr>
                <a:t>$200</a:t>
              </a:r>
            </a:p>
            <a:p>
              <a:r>
                <a:rPr lang="en-US" sz="1600" b="1">
                  <a:latin typeface="+mj-lt"/>
                </a:rPr>
                <a:t>Required</a:t>
              </a:r>
            </a:p>
            <a:p>
              <a:r>
                <a:rPr lang="en-US" sz="1600" b="1">
                  <a:latin typeface="+mj-lt"/>
                </a:rPr>
                <a:t>Reserves</a:t>
              </a:r>
            </a:p>
          </p:txBody>
        </p:sp>
        <p:sp>
          <p:nvSpPr>
            <p:cNvPr id="16398" name="Text Box 23"/>
            <p:cNvSpPr txBox="1">
              <a:spLocks noChangeArrowheads="1"/>
            </p:cNvSpPr>
            <p:nvPr/>
          </p:nvSpPr>
          <p:spPr bwMode="auto">
            <a:xfrm>
              <a:off x="2546279" y="3316288"/>
              <a:ext cx="972227" cy="830997"/>
            </a:xfrm>
            <a:prstGeom prst="rect">
              <a:avLst/>
            </a:prstGeom>
            <a:noFill/>
            <a:ln w="9525">
              <a:noFill/>
              <a:miter lim="800000"/>
              <a:headEnd/>
              <a:tailEnd/>
            </a:ln>
          </p:spPr>
          <p:txBody>
            <a:bodyPr wrap="none">
              <a:spAutoFit/>
            </a:bodyPr>
            <a:lstStyle/>
            <a:p>
              <a:r>
                <a:rPr lang="en-US" sz="1600" b="1">
                  <a:latin typeface="+mj-lt"/>
                </a:rPr>
                <a:t>$800</a:t>
              </a:r>
            </a:p>
            <a:p>
              <a:r>
                <a:rPr lang="en-US" sz="1600" b="1">
                  <a:latin typeface="+mj-lt"/>
                </a:rPr>
                <a:t>Excess</a:t>
              </a:r>
            </a:p>
            <a:p>
              <a:r>
                <a:rPr lang="en-US" sz="1600" b="1">
                  <a:latin typeface="+mj-lt"/>
                </a:rPr>
                <a:t>Reserves</a:t>
              </a:r>
            </a:p>
          </p:txBody>
        </p:sp>
        <p:sp>
          <p:nvSpPr>
            <p:cNvPr id="16399" name="Text Box 24"/>
            <p:cNvSpPr txBox="1">
              <a:spLocks noChangeArrowheads="1"/>
            </p:cNvSpPr>
            <p:nvPr/>
          </p:nvSpPr>
          <p:spPr bwMode="auto">
            <a:xfrm>
              <a:off x="5956300" y="5032375"/>
              <a:ext cx="987425" cy="686983"/>
            </a:xfrm>
            <a:prstGeom prst="rect">
              <a:avLst/>
            </a:prstGeom>
            <a:noFill/>
            <a:ln w="9525">
              <a:noFill/>
              <a:miter lim="800000"/>
              <a:headEnd/>
              <a:tailEnd/>
            </a:ln>
          </p:spPr>
          <p:txBody>
            <a:bodyPr>
              <a:spAutoFit/>
            </a:bodyPr>
            <a:lstStyle/>
            <a:p>
              <a:pPr>
                <a:lnSpc>
                  <a:spcPct val="80000"/>
                </a:lnSpc>
              </a:pPr>
              <a:r>
                <a:rPr lang="en-US" sz="1200" b="1">
                  <a:latin typeface="+mj-lt"/>
                </a:rPr>
                <a:t>$1000</a:t>
              </a:r>
            </a:p>
            <a:p>
              <a:pPr>
                <a:lnSpc>
                  <a:spcPct val="80000"/>
                </a:lnSpc>
              </a:pPr>
              <a:r>
                <a:rPr lang="en-US" sz="1200" b="1">
                  <a:latin typeface="+mj-lt"/>
                </a:rPr>
                <a:t>Initial</a:t>
              </a:r>
            </a:p>
            <a:p>
              <a:pPr>
                <a:lnSpc>
                  <a:spcPct val="80000"/>
                </a:lnSpc>
              </a:pPr>
              <a:r>
                <a:rPr lang="en-US" sz="1200" b="1">
                  <a:latin typeface="+mj-lt"/>
                </a:rPr>
                <a:t>Checkable</a:t>
              </a:r>
            </a:p>
            <a:p>
              <a:pPr>
                <a:lnSpc>
                  <a:spcPct val="80000"/>
                </a:lnSpc>
              </a:pPr>
              <a:r>
                <a:rPr lang="en-US" sz="1200" b="1">
                  <a:latin typeface="+mj-lt"/>
                </a:rPr>
                <a:t>Deposit</a:t>
              </a:r>
            </a:p>
          </p:txBody>
        </p:sp>
        <p:sp>
          <p:nvSpPr>
            <p:cNvPr id="16400" name="Text Box 25"/>
            <p:cNvSpPr txBox="1">
              <a:spLocks noChangeArrowheads="1"/>
            </p:cNvSpPr>
            <p:nvPr/>
          </p:nvSpPr>
          <p:spPr bwMode="auto">
            <a:xfrm>
              <a:off x="2728913" y="5143500"/>
              <a:ext cx="2107464" cy="584775"/>
            </a:xfrm>
            <a:prstGeom prst="rect">
              <a:avLst/>
            </a:prstGeom>
            <a:noFill/>
            <a:ln w="9525">
              <a:noFill/>
              <a:miter lim="800000"/>
              <a:headEnd/>
              <a:tailEnd/>
            </a:ln>
          </p:spPr>
          <p:txBody>
            <a:bodyPr wrap="none">
              <a:spAutoFit/>
            </a:bodyPr>
            <a:lstStyle/>
            <a:p>
              <a:r>
                <a:rPr lang="en-US" sz="1600" b="1">
                  <a:latin typeface="+mj-lt"/>
                </a:rPr>
                <a:t>$4000</a:t>
              </a:r>
            </a:p>
            <a:p>
              <a:r>
                <a:rPr lang="en-US" sz="1600" b="1">
                  <a:latin typeface="+mj-lt"/>
                </a:rPr>
                <a:t>Bank System Lending</a:t>
              </a:r>
            </a:p>
          </p:txBody>
        </p:sp>
        <p:sp>
          <p:nvSpPr>
            <p:cNvPr id="16401" name="AutoShape 26"/>
            <p:cNvSpPr>
              <a:spLocks/>
            </p:cNvSpPr>
            <p:nvPr/>
          </p:nvSpPr>
          <p:spPr bwMode="auto">
            <a:xfrm rot="-5400000">
              <a:off x="4364831" y="3504407"/>
              <a:ext cx="212725" cy="4862512"/>
            </a:xfrm>
            <a:prstGeom prst="leftBrace">
              <a:avLst>
                <a:gd name="adj1" fmla="val 190485"/>
                <a:gd name="adj2" fmla="val 50000"/>
              </a:avLst>
            </a:prstGeom>
            <a:noFill/>
            <a:ln w="19050">
              <a:solidFill>
                <a:schemeClr val="tx1"/>
              </a:solidFill>
              <a:round/>
              <a:headEnd/>
              <a:tailEnd/>
            </a:ln>
          </p:spPr>
          <p:txBody>
            <a:bodyPr wrap="none" anchor="ctr"/>
            <a:lstStyle/>
            <a:p>
              <a:pPr algn="l"/>
              <a:endParaRPr lang="en-US">
                <a:latin typeface="+mj-lt"/>
              </a:endParaRPr>
            </a:p>
          </p:txBody>
        </p:sp>
        <p:sp>
          <p:nvSpPr>
            <p:cNvPr id="16402" name="Rectangle 27"/>
            <p:cNvSpPr>
              <a:spLocks noChangeArrowheads="1"/>
            </p:cNvSpPr>
            <p:nvPr/>
          </p:nvSpPr>
          <p:spPr bwMode="auto">
            <a:xfrm>
              <a:off x="3979863" y="3351213"/>
              <a:ext cx="966787" cy="803275"/>
            </a:xfrm>
            <a:prstGeom prst="rect">
              <a:avLst/>
            </a:prstGeom>
            <a:solidFill>
              <a:schemeClr val="accent1"/>
            </a:solidFill>
            <a:ln w="9525">
              <a:solidFill>
                <a:schemeClr val="tx1"/>
              </a:solidFill>
              <a:miter lim="800000"/>
              <a:headEnd/>
              <a:tailEnd/>
            </a:ln>
          </p:spPr>
          <p:txBody>
            <a:bodyPr wrap="none" anchor="ctr"/>
            <a:lstStyle/>
            <a:p>
              <a:pPr algn="l"/>
              <a:endParaRPr lang="en-US">
                <a:latin typeface="+mj-lt"/>
              </a:endParaRPr>
            </a:p>
          </p:txBody>
        </p:sp>
        <p:sp>
          <p:nvSpPr>
            <p:cNvPr id="16403" name="Rectangle 28"/>
            <p:cNvSpPr>
              <a:spLocks noChangeArrowheads="1"/>
            </p:cNvSpPr>
            <p:nvPr/>
          </p:nvSpPr>
          <p:spPr bwMode="auto">
            <a:xfrm>
              <a:off x="4756150" y="3351213"/>
              <a:ext cx="234950" cy="803275"/>
            </a:xfrm>
            <a:prstGeom prst="rect">
              <a:avLst/>
            </a:prstGeom>
            <a:solidFill>
              <a:srgbClr val="90D899"/>
            </a:solidFill>
            <a:ln w="9525">
              <a:solidFill>
                <a:schemeClr val="tx1"/>
              </a:solidFill>
              <a:miter lim="800000"/>
              <a:headEnd/>
              <a:tailEnd/>
            </a:ln>
          </p:spPr>
          <p:txBody>
            <a:bodyPr wrap="none" anchor="ctr"/>
            <a:lstStyle/>
            <a:p>
              <a:pPr algn="l"/>
              <a:endParaRPr lang="en-US">
                <a:latin typeface="+mj-lt"/>
              </a:endParaRPr>
            </a:p>
          </p:txBody>
        </p:sp>
        <p:sp>
          <p:nvSpPr>
            <p:cNvPr id="16404" name="Line 29"/>
            <p:cNvSpPr>
              <a:spLocks noChangeShapeType="1"/>
            </p:cNvSpPr>
            <p:nvPr/>
          </p:nvSpPr>
          <p:spPr bwMode="auto">
            <a:xfrm>
              <a:off x="3508328" y="3736975"/>
              <a:ext cx="609600" cy="0"/>
            </a:xfrm>
            <a:prstGeom prst="line">
              <a:avLst/>
            </a:prstGeom>
            <a:noFill/>
            <a:ln w="25400">
              <a:solidFill>
                <a:schemeClr val="tx1"/>
              </a:solidFill>
              <a:round/>
              <a:headEnd/>
              <a:tailEnd type="triangle" w="med" len="med"/>
            </a:ln>
          </p:spPr>
          <p:txBody>
            <a:bodyPr/>
            <a:lstStyle/>
            <a:p>
              <a:endParaRPr lang="en-CA">
                <a:latin typeface="+mj-lt"/>
              </a:endParaRPr>
            </a:p>
          </p:txBody>
        </p:sp>
        <p:sp>
          <p:nvSpPr>
            <p:cNvPr id="16405" name="Line 30"/>
            <p:cNvSpPr>
              <a:spLocks noChangeShapeType="1"/>
            </p:cNvSpPr>
            <p:nvPr/>
          </p:nvSpPr>
          <p:spPr bwMode="auto">
            <a:xfrm flipH="1">
              <a:off x="4864266" y="3751263"/>
              <a:ext cx="609600" cy="0"/>
            </a:xfrm>
            <a:prstGeom prst="line">
              <a:avLst/>
            </a:prstGeom>
            <a:noFill/>
            <a:ln w="25400">
              <a:solidFill>
                <a:schemeClr val="tx1"/>
              </a:solidFill>
              <a:round/>
              <a:headEnd/>
              <a:tailEnd type="triangle" w="med" len="med"/>
            </a:ln>
          </p:spPr>
          <p:txBody>
            <a:bodyPr/>
            <a:lstStyle/>
            <a:p>
              <a:endParaRPr lang="en-CA">
                <a:latin typeface="+mj-lt"/>
              </a:endParaRPr>
            </a:p>
          </p:txBody>
        </p:sp>
      </p:grpSp>
      <p:sp>
        <p:nvSpPr>
          <p:cNvPr id="27"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20</a:t>
            </a:fld>
            <a:endParaRPr lang="en-US">
              <a:latin typeface="+mj-lt"/>
            </a:endParaRPr>
          </a:p>
        </p:txBody>
      </p:sp>
      <p:sp>
        <p:nvSpPr>
          <p:cNvPr id="28"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3571" name="Rectangle 3"/>
          <p:cNvSpPr>
            <a:spLocks noGrp="1" noChangeArrowheads="1"/>
          </p:cNvSpPr>
          <p:nvPr>
            <p:ph idx="1"/>
          </p:nvPr>
        </p:nvSpPr>
        <p:spPr/>
        <p:txBody>
          <a:bodyPr/>
          <a:lstStyle/>
          <a:p>
            <a:pPr eaLnBrk="1" hangingPunct="1">
              <a:buFontTx/>
              <a:buNone/>
            </a:pPr>
            <a:r>
              <a:rPr lang="en-US" dirty="0" smtClean="0">
                <a:solidFill>
                  <a:srgbClr val="A50021"/>
                </a:solidFill>
              </a:rPr>
              <a:t>Bank of Canada BUYS bonds</a:t>
            </a:r>
          </a:p>
          <a:p>
            <a:pPr lvl="1" eaLnBrk="1" hangingPunct="1"/>
            <a:r>
              <a:rPr lang="en-US" dirty="0" smtClean="0"/>
              <a:t>Chartered bank’s reserves increase</a:t>
            </a:r>
          </a:p>
          <a:p>
            <a:pPr lvl="1" eaLnBrk="1" hangingPunct="1"/>
            <a:r>
              <a:rPr lang="en-US" dirty="0" smtClean="0"/>
              <a:t>Banks increase lending</a:t>
            </a:r>
          </a:p>
          <a:p>
            <a:pPr lvl="1" eaLnBrk="1" hangingPunct="1"/>
            <a:r>
              <a:rPr lang="en-US" dirty="0" smtClean="0"/>
              <a:t>Money supply increases</a:t>
            </a:r>
          </a:p>
          <a:p>
            <a:pPr eaLnBrk="1" hangingPunct="1">
              <a:buFontTx/>
              <a:buNone/>
            </a:pPr>
            <a:r>
              <a:rPr lang="en-US" dirty="0" smtClean="0">
                <a:solidFill>
                  <a:srgbClr val="A50021"/>
                </a:solidFill>
              </a:rPr>
              <a:t>Bank of Canada SELLS bonds</a:t>
            </a:r>
          </a:p>
          <a:p>
            <a:pPr lvl="1" eaLnBrk="1" hangingPunct="1"/>
            <a:r>
              <a:rPr lang="en-US" dirty="0" smtClean="0"/>
              <a:t>Chartered bank’s reserves decrease</a:t>
            </a:r>
          </a:p>
          <a:p>
            <a:pPr lvl="1" eaLnBrk="1" hangingPunct="1"/>
            <a:r>
              <a:rPr lang="en-US" dirty="0" smtClean="0"/>
              <a:t>Banks decrease lending</a:t>
            </a:r>
          </a:p>
          <a:p>
            <a:pPr lvl="1" eaLnBrk="1" hangingPunct="1"/>
            <a:r>
              <a:rPr lang="en-US" dirty="0" smtClean="0"/>
              <a:t>Money supply decreases</a:t>
            </a:r>
            <a:endParaRPr lang="en-CA" dirty="0" smtClean="0"/>
          </a:p>
        </p:txBody>
      </p:sp>
      <p:sp>
        <p:nvSpPr>
          <p:cNvPr id="8" name="Text Box 6"/>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Open-Market Operations</a:t>
            </a:r>
          </a:p>
        </p:txBody>
      </p:sp>
      <p:sp>
        <p:nvSpPr>
          <p:cNvPr id="10"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21</a:t>
            </a:fld>
            <a:endParaRPr lang="en-US">
              <a:latin typeface="+mj-lt"/>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35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35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35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357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357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357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357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357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1" grpId="0" build="p" bldLvl="4"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52400" y="155448"/>
            <a:ext cx="8915400" cy="1252728"/>
          </a:xfrm>
        </p:spPr>
        <p:txBody>
          <a:bodyPr>
            <a:normAutofit/>
          </a:bodyPr>
          <a:lstStyle/>
          <a:p>
            <a:r>
              <a:rPr lang="en-CA" sz="3200" dirty="0" smtClean="0"/>
              <a:t>Bank of Canada Buys Bonds from Chartered Banks</a:t>
            </a:r>
            <a:endParaRPr lang="en-US" sz="3200" b="1" dirty="0" smtClean="0"/>
          </a:p>
        </p:txBody>
      </p:sp>
      <p:grpSp>
        <p:nvGrpSpPr>
          <p:cNvPr id="2" name="Group 14"/>
          <p:cNvGrpSpPr>
            <a:grpSpLocks/>
          </p:cNvGrpSpPr>
          <p:nvPr/>
        </p:nvGrpSpPr>
        <p:grpSpPr bwMode="auto">
          <a:xfrm>
            <a:off x="1403350" y="1905000"/>
            <a:ext cx="6337300" cy="2359025"/>
            <a:chOff x="1310" y="2259"/>
            <a:chExt cx="3992" cy="1626"/>
          </a:xfrm>
        </p:grpSpPr>
        <p:grpSp>
          <p:nvGrpSpPr>
            <p:cNvPr id="3" name="Group 9"/>
            <p:cNvGrpSpPr>
              <a:grpSpLocks/>
            </p:cNvGrpSpPr>
            <p:nvPr/>
          </p:nvGrpSpPr>
          <p:grpSpPr bwMode="auto">
            <a:xfrm>
              <a:off x="1316" y="2259"/>
              <a:ext cx="3986" cy="1626"/>
              <a:chOff x="1316" y="2259"/>
              <a:chExt cx="3986" cy="1626"/>
            </a:xfrm>
          </p:grpSpPr>
          <p:sp>
            <p:nvSpPr>
              <p:cNvPr id="14366" name="Line 8"/>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j-lt"/>
                </a:endParaRPr>
              </a:p>
            </p:txBody>
          </p:sp>
          <p:grpSp>
            <p:nvGrpSpPr>
              <p:cNvPr id="4" name="Group 7"/>
              <p:cNvGrpSpPr>
                <a:grpSpLocks/>
              </p:cNvGrpSpPr>
              <p:nvPr/>
            </p:nvGrpSpPr>
            <p:grpSpPr bwMode="auto">
              <a:xfrm>
                <a:off x="1316" y="2259"/>
                <a:ext cx="3986" cy="647"/>
                <a:chOff x="1316" y="2259"/>
                <a:chExt cx="3986" cy="647"/>
              </a:xfrm>
            </p:grpSpPr>
            <p:sp>
              <p:nvSpPr>
                <p:cNvPr id="14368" name="Rectangle 5"/>
                <p:cNvSpPr>
                  <a:spLocks noChangeArrowheads="1"/>
                </p:cNvSpPr>
                <p:nvPr/>
              </p:nvSpPr>
              <p:spPr bwMode="auto">
                <a:xfrm>
                  <a:off x="1317" y="2259"/>
                  <a:ext cx="3980" cy="647"/>
                </a:xfrm>
                <a:prstGeom prst="rect">
                  <a:avLst/>
                </a:prstGeom>
                <a:solidFill>
                  <a:srgbClr val="BADDE1"/>
                </a:solidFill>
                <a:ln w="9525">
                  <a:solidFill>
                    <a:schemeClr val="tx1"/>
                  </a:solidFill>
                  <a:miter lim="800000"/>
                  <a:headEnd/>
                  <a:tailEnd/>
                </a:ln>
              </p:spPr>
              <p:txBody>
                <a:bodyPr wrap="none" anchor="ctr"/>
                <a:lstStyle/>
                <a:p>
                  <a:pPr algn="l"/>
                  <a:endParaRPr lang="en-US">
                    <a:latin typeface="+mj-lt"/>
                  </a:endParaRPr>
                </a:p>
              </p:txBody>
            </p:sp>
            <p:sp>
              <p:nvSpPr>
                <p:cNvPr id="14369" name="Line 6"/>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j-lt"/>
                  </a:endParaRPr>
                </a:p>
              </p:txBody>
            </p:sp>
          </p:grpSp>
        </p:grpSp>
        <p:sp>
          <p:nvSpPr>
            <p:cNvPr id="14364" name="Text Box 12"/>
            <p:cNvSpPr txBox="1">
              <a:spLocks noChangeArrowheads="1"/>
            </p:cNvSpPr>
            <p:nvPr/>
          </p:nvSpPr>
          <p:spPr bwMode="auto">
            <a:xfrm>
              <a:off x="1310" y="2686"/>
              <a:ext cx="507" cy="255"/>
            </a:xfrm>
            <a:prstGeom prst="rect">
              <a:avLst/>
            </a:prstGeom>
            <a:noFill/>
            <a:ln w="9525">
              <a:noFill/>
              <a:miter lim="800000"/>
              <a:headEnd/>
              <a:tailEnd/>
            </a:ln>
          </p:spPr>
          <p:txBody>
            <a:bodyPr wrap="none">
              <a:spAutoFit/>
            </a:bodyPr>
            <a:lstStyle/>
            <a:p>
              <a:pPr algn="l"/>
              <a:r>
                <a:rPr lang="en-US">
                  <a:latin typeface="+mj-lt"/>
                </a:rPr>
                <a:t>Assets</a:t>
              </a:r>
            </a:p>
          </p:txBody>
        </p:sp>
        <p:sp>
          <p:nvSpPr>
            <p:cNvPr id="14365" name="Text Box 13"/>
            <p:cNvSpPr txBox="1">
              <a:spLocks noChangeArrowheads="1"/>
            </p:cNvSpPr>
            <p:nvPr/>
          </p:nvSpPr>
          <p:spPr bwMode="auto">
            <a:xfrm>
              <a:off x="3326" y="2686"/>
              <a:ext cx="1598" cy="255"/>
            </a:xfrm>
            <a:prstGeom prst="rect">
              <a:avLst/>
            </a:prstGeom>
            <a:noFill/>
            <a:ln w="9525">
              <a:noFill/>
              <a:miter lim="800000"/>
              <a:headEnd/>
              <a:tailEnd/>
            </a:ln>
          </p:spPr>
          <p:txBody>
            <a:bodyPr wrap="none">
              <a:spAutoFit/>
            </a:bodyPr>
            <a:lstStyle/>
            <a:p>
              <a:pPr algn="l"/>
              <a:r>
                <a:rPr lang="en-US">
                  <a:latin typeface="+mj-lt"/>
                </a:rPr>
                <a:t>Liabilities and Net Worth</a:t>
              </a:r>
            </a:p>
          </p:txBody>
        </p:sp>
      </p:grpSp>
      <p:sp>
        <p:nvSpPr>
          <p:cNvPr id="14343" name="Text Box 21"/>
          <p:cNvSpPr txBox="1">
            <a:spLocks noChangeArrowheads="1"/>
          </p:cNvSpPr>
          <p:nvPr/>
        </p:nvSpPr>
        <p:spPr bwMode="auto">
          <a:xfrm>
            <a:off x="2860675" y="2049463"/>
            <a:ext cx="3505200" cy="366712"/>
          </a:xfrm>
          <a:prstGeom prst="rect">
            <a:avLst/>
          </a:prstGeom>
          <a:noFill/>
          <a:ln w="9525">
            <a:noFill/>
            <a:miter lim="800000"/>
            <a:headEnd/>
            <a:tailEnd/>
          </a:ln>
        </p:spPr>
        <p:txBody>
          <a:bodyPr>
            <a:spAutoFit/>
          </a:bodyPr>
          <a:lstStyle/>
          <a:p>
            <a:pPr algn="ctr">
              <a:spcBef>
                <a:spcPct val="50000"/>
              </a:spcBef>
            </a:pPr>
            <a:r>
              <a:rPr lang="en-US" dirty="0" smtClean="0">
                <a:latin typeface="+mj-lt"/>
              </a:rPr>
              <a:t>Bank of Canada</a:t>
            </a:r>
            <a:endParaRPr lang="en-US" dirty="0">
              <a:latin typeface="+mj-lt"/>
            </a:endParaRPr>
          </a:p>
        </p:txBody>
      </p:sp>
      <p:sp>
        <p:nvSpPr>
          <p:cNvPr id="14344" name="Text Box 22"/>
          <p:cNvSpPr txBox="1">
            <a:spLocks noChangeArrowheads="1"/>
          </p:cNvSpPr>
          <p:nvPr/>
        </p:nvSpPr>
        <p:spPr bwMode="auto">
          <a:xfrm>
            <a:off x="1393825" y="3065463"/>
            <a:ext cx="1722438" cy="366712"/>
          </a:xfrm>
          <a:prstGeom prst="rect">
            <a:avLst/>
          </a:prstGeom>
          <a:noFill/>
          <a:ln w="9525">
            <a:noFill/>
            <a:miter lim="800000"/>
            <a:headEnd/>
            <a:tailEnd/>
          </a:ln>
        </p:spPr>
        <p:txBody>
          <a:bodyPr>
            <a:spAutoFit/>
          </a:bodyPr>
          <a:lstStyle/>
          <a:p>
            <a:pPr algn="l">
              <a:spcBef>
                <a:spcPct val="50000"/>
              </a:spcBef>
            </a:pPr>
            <a:r>
              <a:rPr lang="en-US">
                <a:latin typeface="+mj-lt"/>
              </a:rPr>
              <a:t>- Securities</a:t>
            </a:r>
          </a:p>
        </p:txBody>
      </p:sp>
      <p:sp>
        <p:nvSpPr>
          <p:cNvPr id="14345" name="Text Box 23"/>
          <p:cNvSpPr txBox="1">
            <a:spLocks noChangeArrowheads="1"/>
          </p:cNvSpPr>
          <p:nvPr/>
        </p:nvSpPr>
        <p:spPr bwMode="auto">
          <a:xfrm>
            <a:off x="4629150" y="3065463"/>
            <a:ext cx="3084513" cy="369332"/>
          </a:xfrm>
          <a:prstGeom prst="rect">
            <a:avLst/>
          </a:prstGeom>
          <a:noFill/>
          <a:ln w="9525">
            <a:noFill/>
            <a:miter lim="800000"/>
            <a:headEnd/>
            <a:tailEnd/>
          </a:ln>
        </p:spPr>
        <p:txBody>
          <a:bodyPr>
            <a:spAutoFit/>
          </a:bodyPr>
          <a:lstStyle/>
          <a:p>
            <a:pPr algn="l">
              <a:spcBef>
                <a:spcPct val="50000"/>
              </a:spcBef>
            </a:pPr>
            <a:r>
              <a:rPr lang="en-US" dirty="0">
                <a:latin typeface="+mj-lt"/>
              </a:rPr>
              <a:t>- Reserves of </a:t>
            </a:r>
            <a:r>
              <a:rPr lang="en-US" dirty="0" smtClean="0">
                <a:latin typeface="+mj-lt"/>
              </a:rPr>
              <a:t>Chartered Banks</a:t>
            </a:r>
            <a:endParaRPr lang="en-US" dirty="0">
              <a:latin typeface="+mj-lt"/>
            </a:endParaRPr>
          </a:p>
        </p:txBody>
      </p:sp>
      <p:grpSp>
        <p:nvGrpSpPr>
          <p:cNvPr id="5" name="Group 14"/>
          <p:cNvGrpSpPr>
            <a:grpSpLocks/>
          </p:cNvGrpSpPr>
          <p:nvPr/>
        </p:nvGrpSpPr>
        <p:grpSpPr bwMode="auto">
          <a:xfrm>
            <a:off x="1412875" y="4460875"/>
            <a:ext cx="6337300" cy="1433513"/>
            <a:chOff x="1310" y="2259"/>
            <a:chExt cx="3992" cy="1626"/>
          </a:xfrm>
        </p:grpSpPr>
        <p:grpSp>
          <p:nvGrpSpPr>
            <p:cNvPr id="6" name="Group 9"/>
            <p:cNvGrpSpPr>
              <a:grpSpLocks/>
            </p:cNvGrpSpPr>
            <p:nvPr/>
          </p:nvGrpSpPr>
          <p:grpSpPr bwMode="auto">
            <a:xfrm>
              <a:off x="1316" y="2259"/>
              <a:ext cx="3986" cy="1626"/>
              <a:chOff x="1316" y="2259"/>
              <a:chExt cx="3986" cy="1626"/>
            </a:xfrm>
          </p:grpSpPr>
          <p:sp>
            <p:nvSpPr>
              <p:cNvPr id="14359" name="Line 8"/>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p>
            </p:txBody>
          </p:sp>
          <p:grpSp>
            <p:nvGrpSpPr>
              <p:cNvPr id="7" name="Group 7"/>
              <p:cNvGrpSpPr>
                <a:grpSpLocks/>
              </p:cNvGrpSpPr>
              <p:nvPr/>
            </p:nvGrpSpPr>
            <p:grpSpPr bwMode="auto">
              <a:xfrm>
                <a:off x="1316" y="2259"/>
                <a:ext cx="3986" cy="647"/>
                <a:chOff x="1316" y="2259"/>
                <a:chExt cx="3986" cy="647"/>
              </a:xfrm>
            </p:grpSpPr>
            <p:sp>
              <p:nvSpPr>
                <p:cNvPr id="14361" name="Rectangle 5"/>
                <p:cNvSpPr>
                  <a:spLocks noChangeArrowheads="1"/>
                </p:cNvSpPr>
                <p:nvPr/>
              </p:nvSpPr>
              <p:spPr bwMode="auto">
                <a:xfrm>
                  <a:off x="1317" y="2259"/>
                  <a:ext cx="3980" cy="647"/>
                </a:xfrm>
                <a:prstGeom prst="rect">
                  <a:avLst/>
                </a:prstGeom>
                <a:solidFill>
                  <a:srgbClr val="BADDE1"/>
                </a:solidFill>
                <a:ln w="9525">
                  <a:solidFill>
                    <a:schemeClr val="tx1"/>
                  </a:solidFill>
                  <a:miter lim="800000"/>
                  <a:headEnd/>
                  <a:tailEnd/>
                </a:ln>
              </p:spPr>
              <p:txBody>
                <a:bodyPr wrap="none" anchor="ctr"/>
                <a:lstStyle/>
                <a:p>
                  <a:pPr algn="l"/>
                  <a:endParaRPr lang="en-US"/>
                </a:p>
              </p:txBody>
            </p:sp>
            <p:sp>
              <p:nvSpPr>
                <p:cNvPr id="14362" name="Line 6"/>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p>
              </p:txBody>
            </p:sp>
          </p:grpSp>
        </p:grpSp>
        <p:sp>
          <p:nvSpPr>
            <p:cNvPr id="14357" name="Text Box 12"/>
            <p:cNvSpPr txBox="1">
              <a:spLocks noChangeArrowheads="1"/>
            </p:cNvSpPr>
            <p:nvPr/>
          </p:nvSpPr>
          <p:spPr bwMode="auto">
            <a:xfrm>
              <a:off x="1310" y="2686"/>
              <a:ext cx="116" cy="416"/>
            </a:xfrm>
            <a:prstGeom prst="rect">
              <a:avLst/>
            </a:prstGeom>
            <a:noFill/>
            <a:ln w="9525">
              <a:noFill/>
              <a:miter lim="800000"/>
              <a:headEnd/>
              <a:tailEnd/>
            </a:ln>
          </p:spPr>
          <p:txBody>
            <a:bodyPr wrap="none">
              <a:spAutoFit/>
            </a:bodyPr>
            <a:lstStyle/>
            <a:p>
              <a:pPr algn="l"/>
              <a:endParaRPr lang="en-US"/>
            </a:p>
          </p:txBody>
        </p:sp>
        <p:sp>
          <p:nvSpPr>
            <p:cNvPr id="14358" name="Text Box 13"/>
            <p:cNvSpPr txBox="1">
              <a:spLocks noChangeArrowheads="1"/>
            </p:cNvSpPr>
            <p:nvPr/>
          </p:nvSpPr>
          <p:spPr bwMode="auto">
            <a:xfrm>
              <a:off x="3326" y="2686"/>
              <a:ext cx="116" cy="416"/>
            </a:xfrm>
            <a:prstGeom prst="rect">
              <a:avLst/>
            </a:prstGeom>
            <a:noFill/>
            <a:ln w="9525">
              <a:noFill/>
              <a:miter lim="800000"/>
              <a:headEnd/>
              <a:tailEnd/>
            </a:ln>
          </p:spPr>
          <p:txBody>
            <a:bodyPr wrap="none">
              <a:spAutoFit/>
            </a:bodyPr>
            <a:lstStyle/>
            <a:p>
              <a:pPr algn="l"/>
              <a:endParaRPr lang="en-US"/>
            </a:p>
          </p:txBody>
        </p:sp>
      </p:grpSp>
      <p:sp>
        <p:nvSpPr>
          <p:cNvPr id="14347" name="Text Box 36"/>
          <p:cNvSpPr txBox="1">
            <a:spLocks noChangeArrowheads="1"/>
          </p:cNvSpPr>
          <p:nvPr/>
        </p:nvSpPr>
        <p:spPr bwMode="auto">
          <a:xfrm>
            <a:off x="3130550" y="4435475"/>
            <a:ext cx="2882900" cy="366713"/>
          </a:xfrm>
          <a:prstGeom prst="rect">
            <a:avLst/>
          </a:prstGeom>
          <a:noFill/>
          <a:ln w="9525">
            <a:noFill/>
            <a:miter lim="800000"/>
            <a:headEnd/>
            <a:tailEnd/>
          </a:ln>
        </p:spPr>
        <p:txBody>
          <a:bodyPr>
            <a:spAutoFit/>
          </a:bodyPr>
          <a:lstStyle/>
          <a:p>
            <a:pPr algn="ctr">
              <a:spcBef>
                <a:spcPct val="50000"/>
              </a:spcBef>
            </a:pPr>
            <a:r>
              <a:rPr lang="en-US" dirty="0" smtClean="0">
                <a:latin typeface="+mj-lt"/>
              </a:rPr>
              <a:t>Chartered </a:t>
            </a:r>
            <a:r>
              <a:rPr lang="en-US" dirty="0">
                <a:latin typeface="+mj-lt"/>
              </a:rPr>
              <a:t>Banks</a:t>
            </a:r>
          </a:p>
        </p:txBody>
      </p:sp>
      <p:sp>
        <p:nvSpPr>
          <p:cNvPr id="14348" name="Text Box 37"/>
          <p:cNvSpPr txBox="1">
            <a:spLocks noChangeArrowheads="1"/>
          </p:cNvSpPr>
          <p:nvPr/>
        </p:nvSpPr>
        <p:spPr bwMode="auto">
          <a:xfrm>
            <a:off x="1463675" y="5118100"/>
            <a:ext cx="1852613" cy="366713"/>
          </a:xfrm>
          <a:prstGeom prst="rect">
            <a:avLst/>
          </a:prstGeom>
          <a:noFill/>
          <a:ln w="9525">
            <a:noFill/>
            <a:miter lim="800000"/>
            <a:headEnd/>
            <a:tailEnd/>
          </a:ln>
        </p:spPr>
        <p:txBody>
          <a:bodyPr>
            <a:spAutoFit/>
          </a:bodyPr>
          <a:lstStyle/>
          <a:p>
            <a:pPr algn="l">
              <a:spcBef>
                <a:spcPct val="50000"/>
              </a:spcBef>
            </a:pPr>
            <a:r>
              <a:rPr lang="en-US">
                <a:latin typeface="+mj-lt"/>
              </a:rPr>
              <a:t>+ Securities (</a:t>
            </a:r>
            <a:r>
              <a:rPr lang="en-US" i="1">
                <a:latin typeface="+mj-lt"/>
              </a:rPr>
              <a:t>a</a:t>
            </a:r>
            <a:r>
              <a:rPr lang="en-US">
                <a:latin typeface="+mj-lt"/>
              </a:rPr>
              <a:t>)</a:t>
            </a:r>
          </a:p>
        </p:txBody>
      </p:sp>
      <p:sp>
        <p:nvSpPr>
          <p:cNvPr id="14349" name="Text Box 38"/>
          <p:cNvSpPr txBox="1">
            <a:spLocks noChangeArrowheads="1"/>
          </p:cNvSpPr>
          <p:nvPr/>
        </p:nvSpPr>
        <p:spPr bwMode="auto">
          <a:xfrm>
            <a:off x="1463675" y="5468938"/>
            <a:ext cx="1722438" cy="366712"/>
          </a:xfrm>
          <a:prstGeom prst="rect">
            <a:avLst/>
          </a:prstGeom>
          <a:noFill/>
          <a:ln w="9525">
            <a:noFill/>
            <a:miter lim="800000"/>
            <a:headEnd/>
            <a:tailEnd/>
          </a:ln>
        </p:spPr>
        <p:txBody>
          <a:bodyPr>
            <a:spAutoFit/>
          </a:bodyPr>
          <a:lstStyle/>
          <a:p>
            <a:pPr algn="l">
              <a:spcBef>
                <a:spcPct val="50000"/>
              </a:spcBef>
            </a:pPr>
            <a:r>
              <a:rPr lang="en-US">
                <a:latin typeface="+mj-lt"/>
              </a:rPr>
              <a:t>- Reserves (</a:t>
            </a:r>
            <a:r>
              <a:rPr lang="en-US" i="1">
                <a:latin typeface="+mj-lt"/>
              </a:rPr>
              <a:t>b)</a:t>
            </a:r>
            <a:endParaRPr lang="en-US">
              <a:latin typeface="+mj-lt"/>
            </a:endParaRPr>
          </a:p>
        </p:txBody>
      </p:sp>
      <p:sp>
        <p:nvSpPr>
          <p:cNvPr id="14350" name="Text Box 39"/>
          <p:cNvSpPr txBox="1">
            <a:spLocks noChangeArrowheads="1"/>
          </p:cNvSpPr>
          <p:nvPr/>
        </p:nvSpPr>
        <p:spPr bwMode="auto">
          <a:xfrm>
            <a:off x="1463675" y="4629150"/>
            <a:ext cx="1196975" cy="366713"/>
          </a:xfrm>
          <a:prstGeom prst="rect">
            <a:avLst/>
          </a:prstGeom>
          <a:noFill/>
          <a:ln w="9525">
            <a:noFill/>
            <a:miter lim="800000"/>
            <a:headEnd/>
            <a:tailEnd/>
          </a:ln>
        </p:spPr>
        <p:txBody>
          <a:bodyPr>
            <a:spAutoFit/>
          </a:bodyPr>
          <a:lstStyle/>
          <a:p>
            <a:pPr algn="l">
              <a:spcBef>
                <a:spcPct val="50000"/>
              </a:spcBef>
            </a:pPr>
            <a:r>
              <a:rPr lang="en-US">
                <a:latin typeface="+mj-lt"/>
              </a:rPr>
              <a:t>Assets</a:t>
            </a:r>
          </a:p>
        </p:txBody>
      </p:sp>
      <p:sp>
        <p:nvSpPr>
          <p:cNvPr id="14351" name="Text Box 40"/>
          <p:cNvSpPr txBox="1">
            <a:spLocks noChangeArrowheads="1"/>
          </p:cNvSpPr>
          <p:nvPr/>
        </p:nvSpPr>
        <p:spPr bwMode="auto">
          <a:xfrm>
            <a:off x="4641850" y="4729163"/>
            <a:ext cx="2978150" cy="366712"/>
          </a:xfrm>
          <a:prstGeom prst="rect">
            <a:avLst/>
          </a:prstGeom>
          <a:noFill/>
          <a:ln w="9525">
            <a:noFill/>
            <a:miter lim="800000"/>
            <a:headEnd/>
            <a:tailEnd/>
          </a:ln>
        </p:spPr>
        <p:txBody>
          <a:bodyPr>
            <a:spAutoFit/>
          </a:bodyPr>
          <a:lstStyle/>
          <a:p>
            <a:pPr>
              <a:spcBef>
                <a:spcPct val="50000"/>
              </a:spcBef>
            </a:pPr>
            <a:r>
              <a:rPr lang="en-US" dirty="0">
                <a:latin typeface="+mj-lt"/>
              </a:rPr>
              <a:t>Liabilities and Net Worth</a:t>
            </a:r>
          </a:p>
        </p:txBody>
      </p:sp>
      <p:sp>
        <p:nvSpPr>
          <p:cNvPr id="14352" name="AutoShape 45"/>
          <p:cNvSpPr>
            <a:spLocks noChangeArrowheads="1"/>
          </p:cNvSpPr>
          <p:nvPr/>
        </p:nvSpPr>
        <p:spPr bwMode="auto">
          <a:xfrm>
            <a:off x="2471738" y="3576638"/>
            <a:ext cx="347662" cy="784225"/>
          </a:xfrm>
          <a:prstGeom prst="downArrow">
            <a:avLst>
              <a:gd name="adj1" fmla="val 50000"/>
              <a:gd name="adj2" fmla="val 56393"/>
            </a:avLst>
          </a:prstGeom>
          <a:gradFill rotWithShape="1">
            <a:gsLst>
              <a:gs pos="0">
                <a:srgbClr val="0000FF"/>
              </a:gs>
              <a:gs pos="100000">
                <a:srgbClr val="000076"/>
              </a:gs>
            </a:gsLst>
            <a:lin ang="5400000" scaled="1"/>
          </a:gradFill>
          <a:ln w="9525">
            <a:solidFill>
              <a:schemeClr val="tx1"/>
            </a:solidFill>
            <a:miter lim="800000"/>
            <a:headEnd/>
            <a:tailEnd/>
          </a:ln>
        </p:spPr>
        <p:txBody>
          <a:bodyPr vert="eaVert" wrap="none" anchor="ctr"/>
          <a:lstStyle/>
          <a:p>
            <a:endParaRPr lang="en-US"/>
          </a:p>
        </p:txBody>
      </p:sp>
      <p:sp>
        <p:nvSpPr>
          <p:cNvPr id="14353" name="Text Box 46"/>
          <p:cNvSpPr txBox="1">
            <a:spLocks noChangeArrowheads="1"/>
          </p:cNvSpPr>
          <p:nvPr/>
        </p:nvSpPr>
        <p:spPr bwMode="auto">
          <a:xfrm>
            <a:off x="1835150" y="3732213"/>
            <a:ext cx="1595438" cy="376237"/>
          </a:xfrm>
          <a:prstGeom prst="rect">
            <a:avLst/>
          </a:prstGeom>
          <a:solidFill>
            <a:srgbClr val="FFFFCC"/>
          </a:solidFill>
          <a:ln w="9525">
            <a:solidFill>
              <a:schemeClr val="tx1"/>
            </a:solidFill>
            <a:miter lim="800000"/>
            <a:headEnd/>
            <a:tailEnd/>
          </a:ln>
        </p:spPr>
        <p:txBody>
          <a:bodyPr>
            <a:spAutoFit/>
          </a:bodyPr>
          <a:lstStyle/>
          <a:p>
            <a:pPr algn="l">
              <a:spcBef>
                <a:spcPct val="50000"/>
              </a:spcBef>
            </a:pPr>
            <a:r>
              <a:rPr lang="en-US">
                <a:latin typeface="+mj-lt"/>
              </a:rPr>
              <a:t>(</a:t>
            </a:r>
            <a:r>
              <a:rPr lang="en-US" i="1">
                <a:latin typeface="+mj-lt"/>
              </a:rPr>
              <a:t>a</a:t>
            </a:r>
            <a:r>
              <a:rPr lang="en-US">
                <a:latin typeface="+mj-lt"/>
              </a:rPr>
              <a:t>) Securities</a:t>
            </a:r>
          </a:p>
        </p:txBody>
      </p:sp>
      <p:sp>
        <p:nvSpPr>
          <p:cNvPr id="14354" name="AutoShape 47"/>
          <p:cNvSpPr>
            <a:spLocks noChangeArrowheads="1"/>
          </p:cNvSpPr>
          <p:nvPr/>
        </p:nvSpPr>
        <p:spPr bwMode="auto">
          <a:xfrm>
            <a:off x="6016625" y="3441700"/>
            <a:ext cx="336550" cy="831850"/>
          </a:xfrm>
          <a:prstGeom prst="upArrow">
            <a:avLst>
              <a:gd name="adj1" fmla="val 50000"/>
              <a:gd name="adj2" fmla="val 61792"/>
            </a:avLst>
          </a:prstGeom>
          <a:gradFill rotWithShape="1">
            <a:gsLst>
              <a:gs pos="0">
                <a:srgbClr val="FF0000">
                  <a:gamma/>
                  <a:shade val="46275"/>
                  <a:invGamma/>
                </a:srgbClr>
              </a:gs>
              <a:gs pos="100000">
                <a:srgbClr val="FF0000"/>
              </a:gs>
            </a:gsLst>
            <a:lin ang="5400000" scaled="1"/>
          </a:gradFill>
          <a:ln w="9525">
            <a:solidFill>
              <a:schemeClr val="tx1"/>
            </a:solidFill>
            <a:miter lim="800000"/>
            <a:headEnd/>
            <a:tailEnd/>
          </a:ln>
        </p:spPr>
        <p:txBody>
          <a:bodyPr vert="eaVert" wrap="none" anchor="ctr"/>
          <a:lstStyle/>
          <a:p>
            <a:endParaRPr lang="en-US"/>
          </a:p>
        </p:txBody>
      </p:sp>
      <p:sp>
        <p:nvSpPr>
          <p:cNvPr id="14355" name="Text Box 48"/>
          <p:cNvSpPr txBox="1">
            <a:spLocks noChangeArrowheads="1"/>
          </p:cNvSpPr>
          <p:nvPr/>
        </p:nvSpPr>
        <p:spPr bwMode="auto">
          <a:xfrm>
            <a:off x="5380038" y="3735388"/>
            <a:ext cx="1628775" cy="376237"/>
          </a:xfrm>
          <a:prstGeom prst="rect">
            <a:avLst/>
          </a:prstGeom>
          <a:solidFill>
            <a:srgbClr val="FFFFCC"/>
          </a:solidFill>
          <a:ln w="9525">
            <a:solidFill>
              <a:schemeClr val="tx1"/>
            </a:solidFill>
            <a:miter lim="800000"/>
            <a:headEnd/>
            <a:tailEnd/>
          </a:ln>
        </p:spPr>
        <p:txBody>
          <a:bodyPr>
            <a:spAutoFit/>
          </a:bodyPr>
          <a:lstStyle/>
          <a:p>
            <a:pPr algn="l">
              <a:spcBef>
                <a:spcPct val="50000"/>
              </a:spcBef>
            </a:pPr>
            <a:r>
              <a:rPr lang="en-US">
                <a:latin typeface="+mj-lt"/>
              </a:rPr>
              <a:t>(</a:t>
            </a:r>
            <a:r>
              <a:rPr lang="en-US" i="1">
                <a:latin typeface="+mj-lt"/>
              </a:rPr>
              <a:t>b</a:t>
            </a:r>
            <a:r>
              <a:rPr lang="en-US">
                <a:latin typeface="+mj-lt"/>
              </a:rPr>
              <a:t>) Reserves</a:t>
            </a:r>
          </a:p>
        </p:txBody>
      </p:sp>
      <p:sp>
        <p:nvSpPr>
          <p:cNvPr id="14371" name="TextBox 18"/>
          <p:cNvSpPr txBox="1">
            <a:spLocks noChangeArrowheads="1"/>
          </p:cNvSpPr>
          <p:nvPr/>
        </p:nvSpPr>
        <p:spPr bwMode="auto">
          <a:xfrm>
            <a:off x="0" y="6589713"/>
            <a:ext cx="885825" cy="276225"/>
          </a:xfrm>
          <a:prstGeom prst="rect">
            <a:avLst/>
          </a:prstGeom>
          <a:noFill/>
          <a:ln w="9525">
            <a:noFill/>
            <a:miter lim="800000"/>
            <a:headEnd/>
            <a:tailEnd/>
          </a:ln>
        </p:spPr>
        <p:txBody>
          <a:bodyPr>
            <a:spAutoFit/>
          </a:bodyPr>
          <a:lstStyle/>
          <a:p>
            <a:pPr algn="l"/>
            <a:r>
              <a:rPr lang="en-US" sz="1200" b="1">
                <a:solidFill>
                  <a:schemeClr val="bg1"/>
                </a:solidFill>
              </a:rPr>
              <a:t>LO2</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pPr algn="l"/>
            <a:r>
              <a:rPr lang="en-US" sz="1400">
                <a:solidFill>
                  <a:schemeClr val="bg1"/>
                </a:solidFill>
                <a:cs typeface="Arial" pitchFamily="34" charset="0"/>
              </a:rPr>
              <a:t>16-</a:t>
            </a:r>
            <a:fld id="{C6CF5B20-6754-40F2-9160-229269C4F1A9}" type="slidenum">
              <a:rPr lang="en-US" sz="1400">
                <a:solidFill>
                  <a:schemeClr val="bg1"/>
                </a:solidFill>
                <a:cs typeface="Arial" pitchFamily="34" charset="0"/>
              </a:rPr>
              <a:pPr algn="l"/>
              <a:t>22</a:t>
            </a:fld>
            <a:endParaRPr lang="en-US" sz="1400">
              <a:solidFill>
                <a:schemeClr val="bg1"/>
              </a:solidFill>
              <a:cs typeface="Arial" pitchFamily="34" charset="0"/>
            </a:endParaRPr>
          </a:p>
        </p:txBody>
      </p:sp>
      <p:sp>
        <p:nvSpPr>
          <p:cNvPr id="36"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22</a:t>
            </a:fld>
            <a:endParaRPr lang="en-US">
              <a:latin typeface="+mj-lt"/>
            </a:endParaRPr>
          </a:p>
        </p:txBody>
      </p:sp>
      <p:sp>
        <p:nvSpPr>
          <p:cNvPr id="37"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352"/>
                                        </p:tgtEl>
                                        <p:attrNameLst>
                                          <p:attrName>style.visibility</p:attrName>
                                        </p:attrNameLst>
                                      </p:cBhvr>
                                      <p:to>
                                        <p:strVal val="visible"/>
                                      </p:to>
                                    </p:set>
                                    <p:animEffect transition="in" filter="wipe(up)">
                                      <p:cBhvr>
                                        <p:cTn id="7" dur="500"/>
                                        <p:tgtEl>
                                          <p:spTgt spid="1435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4353"/>
                                        </p:tgtEl>
                                        <p:attrNameLst>
                                          <p:attrName>style.visibility</p:attrName>
                                        </p:attrNameLst>
                                      </p:cBhvr>
                                      <p:to>
                                        <p:strVal val="visible"/>
                                      </p:to>
                                    </p:set>
                                    <p:animEffect transition="in" filter="wipe(up)">
                                      <p:cBhvr>
                                        <p:cTn id="10" dur="500"/>
                                        <p:tgtEl>
                                          <p:spTgt spid="14353"/>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4354"/>
                                        </p:tgtEl>
                                        <p:attrNameLst>
                                          <p:attrName>style.visibility</p:attrName>
                                        </p:attrNameLst>
                                      </p:cBhvr>
                                      <p:to>
                                        <p:strVal val="visible"/>
                                      </p:to>
                                    </p:set>
                                    <p:animEffect transition="in" filter="wipe(down)">
                                      <p:cBhvr>
                                        <p:cTn id="14" dur="500"/>
                                        <p:tgtEl>
                                          <p:spTgt spid="1435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4355"/>
                                        </p:tgtEl>
                                        <p:attrNameLst>
                                          <p:attrName>style.visibility</p:attrName>
                                        </p:attrNameLst>
                                      </p:cBhvr>
                                      <p:to>
                                        <p:strVal val="visible"/>
                                      </p:to>
                                    </p:set>
                                    <p:animEffect transition="in" filter="wipe(down)">
                                      <p:cBhvr>
                                        <p:cTn id="17" dur="500"/>
                                        <p:tgtEl>
                                          <p:spTgt spid="143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2" grpId="0" animBg="1"/>
      <p:bldP spid="14353" grpId="0" animBg="1"/>
      <p:bldP spid="14354" grpId="0" animBg="1"/>
      <p:bldP spid="1435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idx="1"/>
          </p:nvPr>
        </p:nvSpPr>
        <p:spPr/>
        <p:txBody>
          <a:bodyPr>
            <a:noAutofit/>
          </a:bodyPr>
          <a:lstStyle/>
          <a:p>
            <a:r>
              <a:rPr lang="en-US" sz="2800" dirty="0" smtClean="0"/>
              <a:t>Bank of Canada SELLS bonds </a:t>
            </a:r>
            <a:r>
              <a:rPr lang="en-CA" sz="2800" b="1" i="1" dirty="0" smtClean="0">
                <a:solidFill>
                  <a:schemeClr val="accent1">
                    <a:lumMod val="60000"/>
                    <a:lumOff val="40000"/>
                  </a:schemeClr>
                </a:solidFill>
              </a:rPr>
              <a:t>to the public</a:t>
            </a:r>
          </a:p>
          <a:p>
            <a:pPr lvl="1"/>
            <a:r>
              <a:rPr lang="en-CA" dirty="0" smtClean="0"/>
              <a:t>Public pays bonds with cheque</a:t>
            </a:r>
          </a:p>
          <a:p>
            <a:pPr lvl="1"/>
            <a:r>
              <a:rPr lang="en-CA" dirty="0" smtClean="0"/>
              <a:t>Cheque is cleared in chartered bank</a:t>
            </a:r>
          </a:p>
          <a:p>
            <a:pPr lvl="1"/>
            <a:r>
              <a:rPr lang="en-CA" dirty="0" smtClean="0"/>
              <a:t>Chartered bank’s reserves decrease</a:t>
            </a:r>
          </a:p>
          <a:p>
            <a:r>
              <a:rPr lang="en-CA" sz="2800" dirty="0" smtClean="0"/>
              <a:t>The Bank of Canada bond sales of $1000 to the chartered banking system reduce the system’s actual and excess reserves by $1000. </a:t>
            </a:r>
          </a:p>
          <a:p>
            <a:r>
              <a:rPr lang="en-CA" sz="2800" dirty="0" smtClean="0"/>
              <a:t>But a $1000 bond sale to the public reduces excess reserves by $800</a:t>
            </a:r>
          </a:p>
          <a:p>
            <a:endParaRPr lang="en-US" sz="2800" dirty="0" smtClean="0"/>
          </a:p>
        </p:txBody>
      </p:sp>
      <p:sp>
        <p:nvSpPr>
          <p:cNvPr id="9" name="Text Box 7"/>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Open Market Operations</a:t>
            </a:r>
          </a:p>
        </p:txBody>
      </p:sp>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23</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2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427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427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5619" name="Rectangle 3"/>
          <p:cNvSpPr>
            <a:spLocks noGrp="1" noChangeArrowheads="1"/>
          </p:cNvSpPr>
          <p:nvPr>
            <p:ph idx="1"/>
          </p:nvPr>
        </p:nvSpPr>
        <p:spPr/>
        <p:txBody>
          <a:bodyPr/>
          <a:lstStyle/>
          <a:p>
            <a:pPr eaLnBrk="1" hangingPunct="1">
              <a:lnSpc>
                <a:spcPct val="90000"/>
              </a:lnSpc>
            </a:pPr>
            <a:r>
              <a:rPr lang="en-US" i="1" smtClean="0">
                <a:solidFill>
                  <a:schemeClr val="tx1"/>
                </a:solidFill>
              </a:rPr>
              <a:t>The bank rate</a:t>
            </a:r>
            <a:r>
              <a:rPr lang="en-US" smtClean="0"/>
              <a:t> is the interest rate the Bank of Canada charges on the loans to the chartered banks</a:t>
            </a:r>
          </a:p>
          <a:p>
            <a:pPr eaLnBrk="1" hangingPunct="1">
              <a:lnSpc>
                <a:spcPct val="90000"/>
              </a:lnSpc>
            </a:pPr>
            <a:r>
              <a:rPr lang="en-US" smtClean="0"/>
              <a:t>Bank rate is set at the upper end of the Bank of Canada’s </a:t>
            </a:r>
            <a:r>
              <a:rPr lang="en-US" i="1" smtClean="0">
                <a:solidFill>
                  <a:schemeClr val="tx1"/>
                </a:solidFill>
              </a:rPr>
              <a:t>operating band</a:t>
            </a:r>
            <a:r>
              <a:rPr lang="en-US" smtClean="0"/>
              <a:t> for the </a:t>
            </a:r>
            <a:r>
              <a:rPr lang="en-US" i="1" smtClean="0">
                <a:solidFill>
                  <a:schemeClr val="tx1"/>
                </a:solidFill>
              </a:rPr>
              <a:t>overnight lending rate</a:t>
            </a:r>
          </a:p>
          <a:p>
            <a:pPr eaLnBrk="1" hangingPunct="1">
              <a:lnSpc>
                <a:spcPct val="90000"/>
              </a:lnSpc>
            </a:pPr>
            <a:r>
              <a:rPr lang="en-CA" smtClean="0"/>
              <a:t>Bank has a publicized target for the overnight lending rate</a:t>
            </a:r>
          </a:p>
        </p:txBody>
      </p:sp>
      <p:sp>
        <p:nvSpPr>
          <p:cNvPr id="8" name="Text Box 6"/>
          <p:cNvSpPr txBox="1">
            <a:spLocks noGrp="1" noChangeArrowheads="1"/>
          </p:cNvSpPr>
          <p:nvPr>
            <p:ph type="title"/>
          </p:nvPr>
        </p:nvSpPr>
        <p:spPr bwMode="auto">
          <a:xfrm>
            <a:off x="457200" y="120092"/>
            <a:ext cx="8229600" cy="1323439"/>
          </a:xfrm>
          <a:prstGeom prst="rect">
            <a:avLst/>
          </a:prstGeom>
          <a:noFill/>
          <a:ln w="9525">
            <a:noFill/>
            <a:miter lim="800000"/>
            <a:headEnd/>
            <a:tailEnd/>
          </a:ln>
        </p:spPr>
        <p:txBody>
          <a:bodyPr>
            <a:spAutoFit/>
          </a:bodyPr>
          <a:lstStyle/>
          <a:p>
            <a:pPr>
              <a:spcBef>
                <a:spcPct val="50000"/>
              </a:spcBef>
            </a:pPr>
            <a:r>
              <a:rPr lang="en-US" sz="4000" dirty="0"/>
              <a:t>The Bank Rate and </a:t>
            </a:r>
            <a:r>
              <a:rPr lang="en-US" sz="4000" dirty="0" smtClean="0"/>
              <a:t/>
            </a:r>
            <a:br>
              <a:rPr lang="en-US" sz="4000" dirty="0" smtClean="0"/>
            </a:br>
            <a:r>
              <a:rPr lang="en-US" sz="4000" dirty="0" smtClean="0"/>
              <a:t>the </a:t>
            </a:r>
            <a:r>
              <a:rPr lang="en-US" sz="4000" dirty="0"/>
              <a:t>Overnight Lending Rate</a:t>
            </a:r>
          </a:p>
        </p:txBody>
      </p:sp>
      <p:sp>
        <p:nvSpPr>
          <p:cNvPr id="10"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24</a:t>
            </a:fld>
            <a:endParaRPr lang="en-US">
              <a:latin typeface="+mj-lt"/>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56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56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56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19"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4000" dirty="0" smtClean="0"/>
              <a:t>13.4 Targeting the </a:t>
            </a:r>
            <a:br>
              <a:rPr lang="en-CA" sz="4000" dirty="0" smtClean="0"/>
            </a:br>
            <a:r>
              <a:rPr lang="en-CA" sz="4000" dirty="0" smtClean="0"/>
              <a:t>Overnight Lending Rate</a:t>
            </a:r>
            <a:endParaRPr lang="en-CA" sz="4000" dirty="0"/>
          </a:p>
        </p:txBody>
      </p:sp>
      <p:sp>
        <p:nvSpPr>
          <p:cNvPr id="3" name="Content Placeholder 2"/>
          <p:cNvSpPr>
            <a:spLocks noGrp="1"/>
          </p:cNvSpPr>
          <p:nvPr>
            <p:ph idx="1"/>
          </p:nvPr>
        </p:nvSpPr>
        <p:spPr/>
        <p:txBody>
          <a:bodyPr>
            <a:normAutofit/>
          </a:bodyPr>
          <a:lstStyle/>
          <a:p>
            <a:r>
              <a:rPr lang="en-CA" dirty="0" smtClean="0"/>
              <a:t>The Bank of Canada sets a target level for the overnight rate, often referred to as </a:t>
            </a:r>
            <a:r>
              <a:rPr lang="en-CA" i="1" dirty="0" smtClean="0"/>
              <a:t>the key policy rate</a:t>
            </a:r>
            <a:r>
              <a:rPr lang="en-CA" dirty="0" smtClean="0"/>
              <a:t> or </a:t>
            </a:r>
            <a:r>
              <a:rPr lang="en-CA" i="1" dirty="0" smtClean="0"/>
              <a:t>key interest rate </a:t>
            </a:r>
            <a:r>
              <a:rPr lang="en-CA" dirty="0" smtClean="0"/>
              <a:t>.</a:t>
            </a:r>
          </a:p>
          <a:p>
            <a:r>
              <a:rPr lang="en-CA" dirty="0" smtClean="0"/>
              <a:t>Overnight lending Rate </a:t>
            </a:r>
          </a:p>
          <a:p>
            <a:pPr lvl="1"/>
            <a:r>
              <a:rPr lang="en-CA" dirty="0" smtClean="0"/>
              <a:t>The interest rate charged by banks on overnight loans</a:t>
            </a:r>
          </a:p>
          <a:p>
            <a:r>
              <a:rPr lang="en-CA" dirty="0" smtClean="0"/>
              <a:t>Bank of Canada conducts open market operations to achieve the target</a:t>
            </a:r>
          </a:p>
        </p:txBody>
      </p:sp>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25</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CA" sz="3600" dirty="0" smtClean="0"/>
              <a:t>Figure 13-3 </a:t>
            </a:r>
            <a:br>
              <a:rPr lang="en-CA" sz="3600" dirty="0" smtClean="0"/>
            </a:br>
            <a:r>
              <a:rPr lang="en-CA" sz="3600" dirty="0" smtClean="0"/>
              <a:t>Targeting the Overnight Lending Rate</a:t>
            </a:r>
            <a:endParaRPr lang="en-US" sz="3600" b="1" dirty="0" smtClean="0"/>
          </a:p>
        </p:txBody>
      </p:sp>
      <p:sp>
        <p:nvSpPr>
          <p:cNvPr id="33798" name="Rectangle 6"/>
          <p:cNvSpPr>
            <a:spLocks noChangeArrowheads="1"/>
          </p:cNvSpPr>
          <p:nvPr/>
        </p:nvSpPr>
        <p:spPr bwMode="auto">
          <a:xfrm>
            <a:off x="2239963" y="1652588"/>
            <a:ext cx="4875212" cy="4173537"/>
          </a:xfrm>
          <a:prstGeom prst="rect">
            <a:avLst/>
          </a:prstGeom>
          <a:noFill/>
          <a:ln w="9525">
            <a:solidFill>
              <a:schemeClr val="tx1"/>
            </a:solidFill>
            <a:miter lim="800000"/>
            <a:headEnd/>
            <a:tailEnd/>
          </a:ln>
        </p:spPr>
        <p:txBody>
          <a:bodyPr wrap="none" anchor="ctr"/>
          <a:lstStyle/>
          <a:p>
            <a:pPr algn="l"/>
            <a:endParaRPr lang="en-US"/>
          </a:p>
        </p:txBody>
      </p:sp>
      <p:sp>
        <p:nvSpPr>
          <p:cNvPr id="33814" name="Text Box 22"/>
          <p:cNvSpPr txBox="1">
            <a:spLocks noChangeArrowheads="1"/>
          </p:cNvSpPr>
          <p:nvPr/>
        </p:nvSpPr>
        <p:spPr bwMode="auto">
          <a:xfrm rot="-5400000">
            <a:off x="47615" y="3468172"/>
            <a:ext cx="2976584" cy="369332"/>
          </a:xfrm>
          <a:prstGeom prst="rect">
            <a:avLst/>
          </a:prstGeom>
          <a:noFill/>
          <a:ln w="9525">
            <a:noFill/>
            <a:miter lim="800000"/>
            <a:headEnd/>
            <a:tailEnd/>
          </a:ln>
        </p:spPr>
        <p:txBody>
          <a:bodyPr wrap="none">
            <a:spAutoFit/>
          </a:bodyPr>
          <a:lstStyle/>
          <a:p>
            <a:pPr algn="l"/>
            <a:r>
              <a:rPr lang="en-US" b="1" dirty="0">
                <a:latin typeface="+mj-lt"/>
              </a:rPr>
              <a:t>Federal Funds Rate, Percent</a:t>
            </a:r>
          </a:p>
        </p:txBody>
      </p:sp>
      <p:sp>
        <p:nvSpPr>
          <p:cNvPr id="33816" name="Text Box 24"/>
          <p:cNvSpPr txBox="1">
            <a:spLocks noChangeArrowheads="1"/>
          </p:cNvSpPr>
          <p:nvPr/>
        </p:nvSpPr>
        <p:spPr bwMode="auto">
          <a:xfrm>
            <a:off x="1762125" y="4213225"/>
            <a:ext cx="476412" cy="369332"/>
          </a:xfrm>
          <a:prstGeom prst="rect">
            <a:avLst/>
          </a:prstGeom>
          <a:noFill/>
          <a:ln w="9525">
            <a:noFill/>
            <a:miter lim="800000"/>
            <a:headEnd/>
            <a:tailEnd/>
          </a:ln>
        </p:spPr>
        <p:txBody>
          <a:bodyPr wrap="none">
            <a:spAutoFit/>
          </a:bodyPr>
          <a:lstStyle/>
          <a:p>
            <a:pPr algn="l"/>
            <a:r>
              <a:rPr lang="en-US" b="1">
                <a:latin typeface="+mj-lt"/>
              </a:rPr>
              <a:t>3.5</a:t>
            </a:r>
          </a:p>
        </p:txBody>
      </p:sp>
      <p:sp>
        <p:nvSpPr>
          <p:cNvPr id="33822" name="Text Box 30"/>
          <p:cNvSpPr txBox="1">
            <a:spLocks noChangeArrowheads="1"/>
          </p:cNvSpPr>
          <p:nvPr/>
        </p:nvSpPr>
        <p:spPr bwMode="auto">
          <a:xfrm>
            <a:off x="3332163" y="6153150"/>
            <a:ext cx="2268891" cy="369332"/>
          </a:xfrm>
          <a:prstGeom prst="rect">
            <a:avLst/>
          </a:prstGeom>
          <a:noFill/>
          <a:ln w="9525">
            <a:noFill/>
            <a:miter lim="800000"/>
            <a:headEnd/>
            <a:tailEnd/>
          </a:ln>
        </p:spPr>
        <p:txBody>
          <a:bodyPr wrap="none">
            <a:spAutoFit/>
          </a:bodyPr>
          <a:lstStyle/>
          <a:p>
            <a:r>
              <a:rPr lang="en-US" b="1">
                <a:latin typeface="+mj-lt"/>
              </a:rPr>
              <a:t>Quantity of Reserves</a:t>
            </a:r>
          </a:p>
        </p:txBody>
      </p:sp>
      <p:sp>
        <p:nvSpPr>
          <p:cNvPr id="33823" name="Text Box 31"/>
          <p:cNvSpPr txBox="1">
            <a:spLocks noChangeArrowheads="1"/>
          </p:cNvSpPr>
          <p:nvPr/>
        </p:nvSpPr>
        <p:spPr bwMode="auto">
          <a:xfrm>
            <a:off x="5613400" y="5033963"/>
            <a:ext cx="418704"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D</a:t>
            </a:r>
            <a:r>
              <a:rPr lang="en-US" sz="2000" b="1" i="1" baseline="-25000">
                <a:latin typeface="+mj-lt"/>
              </a:rPr>
              <a:t>f</a:t>
            </a:r>
          </a:p>
        </p:txBody>
      </p:sp>
      <p:sp>
        <p:nvSpPr>
          <p:cNvPr id="33826" name="Text Box 34"/>
          <p:cNvSpPr txBox="1">
            <a:spLocks noChangeArrowheads="1"/>
          </p:cNvSpPr>
          <p:nvPr/>
        </p:nvSpPr>
        <p:spPr bwMode="auto">
          <a:xfrm>
            <a:off x="6232525" y="2481263"/>
            <a:ext cx="508473"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S</a:t>
            </a:r>
            <a:r>
              <a:rPr lang="en-US" sz="2000" b="1" i="1" baseline="-25000">
                <a:latin typeface="+mj-lt"/>
              </a:rPr>
              <a:t>f </a:t>
            </a:r>
            <a:r>
              <a:rPr lang="en-US" sz="2000" b="1" baseline="-25000">
                <a:latin typeface="+mj-lt"/>
              </a:rPr>
              <a:t>3</a:t>
            </a:r>
          </a:p>
        </p:txBody>
      </p:sp>
      <p:sp>
        <p:nvSpPr>
          <p:cNvPr id="33827" name="Text Box 35"/>
          <p:cNvSpPr txBox="1">
            <a:spLocks noChangeArrowheads="1"/>
          </p:cNvSpPr>
          <p:nvPr/>
        </p:nvSpPr>
        <p:spPr bwMode="auto">
          <a:xfrm>
            <a:off x="1762125" y="3327400"/>
            <a:ext cx="501650" cy="366713"/>
          </a:xfrm>
          <a:prstGeom prst="rect">
            <a:avLst/>
          </a:prstGeom>
          <a:noFill/>
          <a:ln w="9525">
            <a:noFill/>
            <a:miter lim="800000"/>
            <a:headEnd/>
            <a:tailEnd/>
          </a:ln>
        </p:spPr>
        <p:txBody>
          <a:bodyPr wrap="none">
            <a:spAutoFit/>
          </a:bodyPr>
          <a:lstStyle/>
          <a:p>
            <a:pPr algn="l"/>
            <a:r>
              <a:rPr lang="en-US" b="1">
                <a:latin typeface="+mj-lt"/>
              </a:rPr>
              <a:t>4.0</a:t>
            </a:r>
          </a:p>
        </p:txBody>
      </p:sp>
      <p:sp>
        <p:nvSpPr>
          <p:cNvPr id="33828" name="Text Box 36"/>
          <p:cNvSpPr txBox="1">
            <a:spLocks noChangeArrowheads="1"/>
          </p:cNvSpPr>
          <p:nvPr/>
        </p:nvSpPr>
        <p:spPr bwMode="auto">
          <a:xfrm>
            <a:off x="1762125" y="2460625"/>
            <a:ext cx="501650" cy="366713"/>
          </a:xfrm>
          <a:prstGeom prst="rect">
            <a:avLst/>
          </a:prstGeom>
          <a:noFill/>
          <a:ln w="9525">
            <a:noFill/>
            <a:miter lim="800000"/>
            <a:headEnd/>
            <a:tailEnd/>
          </a:ln>
        </p:spPr>
        <p:txBody>
          <a:bodyPr wrap="none">
            <a:spAutoFit/>
          </a:bodyPr>
          <a:lstStyle/>
          <a:p>
            <a:pPr algn="l"/>
            <a:r>
              <a:rPr lang="en-US" b="1">
                <a:latin typeface="+mj-lt"/>
              </a:rPr>
              <a:t>4.5</a:t>
            </a:r>
          </a:p>
        </p:txBody>
      </p:sp>
      <p:sp>
        <p:nvSpPr>
          <p:cNvPr id="33829" name="Line 37"/>
          <p:cNvSpPr>
            <a:spLocks noChangeShapeType="1"/>
          </p:cNvSpPr>
          <p:nvPr/>
        </p:nvSpPr>
        <p:spPr bwMode="auto">
          <a:xfrm>
            <a:off x="2259013" y="2657475"/>
            <a:ext cx="4003675" cy="0"/>
          </a:xfrm>
          <a:prstGeom prst="line">
            <a:avLst/>
          </a:prstGeom>
          <a:noFill/>
          <a:ln w="57150">
            <a:solidFill>
              <a:srgbClr val="800000"/>
            </a:solidFill>
            <a:round/>
            <a:headEnd/>
            <a:tailEnd/>
          </a:ln>
        </p:spPr>
        <p:txBody>
          <a:bodyPr/>
          <a:lstStyle/>
          <a:p>
            <a:endParaRPr lang="en-CA"/>
          </a:p>
        </p:txBody>
      </p:sp>
      <p:sp>
        <p:nvSpPr>
          <p:cNvPr id="33830" name="Line 38"/>
          <p:cNvSpPr>
            <a:spLocks noChangeShapeType="1"/>
          </p:cNvSpPr>
          <p:nvPr/>
        </p:nvSpPr>
        <p:spPr bwMode="auto">
          <a:xfrm>
            <a:off x="2249488" y="3514725"/>
            <a:ext cx="4003675" cy="0"/>
          </a:xfrm>
          <a:prstGeom prst="line">
            <a:avLst/>
          </a:prstGeom>
          <a:noFill/>
          <a:ln w="57150">
            <a:solidFill>
              <a:srgbClr val="800000"/>
            </a:solidFill>
            <a:round/>
            <a:headEnd/>
            <a:tailEnd/>
          </a:ln>
        </p:spPr>
        <p:txBody>
          <a:bodyPr/>
          <a:lstStyle/>
          <a:p>
            <a:endParaRPr lang="en-CA"/>
          </a:p>
        </p:txBody>
      </p:sp>
      <p:sp>
        <p:nvSpPr>
          <p:cNvPr id="33831" name="Line 39"/>
          <p:cNvSpPr>
            <a:spLocks noChangeShapeType="1"/>
          </p:cNvSpPr>
          <p:nvPr/>
        </p:nvSpPr>
        <p:spPr bwMode="auto">
          <a:xfrm>
            <a:off x="2239963" y="4400550"/>
            <a:ext cx="4003675" cy="0"/>
          </a:xfrm>
          <a:prstGeom prst="line">
            <a:avLst/>
          </a:prstGeom>
          <a:noFill/>
          <a:ln w="57150">
            <a:solidFill>
              <a:srgbClr val="800000"/>
            </a:solidFill>
            <a:round/>
            <a:headEnd/>
            <a:tailEnd/>
          </a:ln>
        </p:spPr>
        <p:txBody>
          <a:bodyPr/>
          <a:lstStyle/>
          <a:p>
            <a:endParaRPr lang="en-CA"/>
          </a:p>
        </p:txBody>
      </p:sp>
      <p:sp>
        <p:nvSpPr>
          <p:cNvPr id="33832" name="Text Box 40"/>
          <p:cNvSpPr txBox="1">
            <a:spLocks noChangeArrowheads="1"/>
          </p:cNvSpPr>
          <p:nvPr/>
        </p:nvSpPr>
        <p:spPr bwMode="auto">
          <a:xfrm>
            <a:off x="6232525" y="3348038"/>
            <a:ext cx="510076"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S</a:t>
            </a:r>
            <a:r>
              <a:rPr lang="en-US" sz="2000" b="1" i="1" baseline="-25000">
                <a:latin typeface="+mj-lt"/>
              </a:rPr>
              <a:t>f </a:t>
            </a:r>
            <a:r>
              <a:rPr lang="en-US" sz="2000" b="1" baseline="-25000">
                <a:latin typeface="+mj-lt"/>
              </a:rPr>
              <a:t>1</a:t>
            </a:r>
          </a:p>
        </p:txBody>
      </p:sp>
      <p:sp>
        <p:nvSpPr>
          <p:cNvPr id="33833" name="Text Box 41"/>
          <p:cNvSpPr txBox="1">
            <a:spLocks noChangeArrowheads="1"/>
          </p:cNvSpPr>
          <p:nvPr/>
        </p:nvSpPr>
        <p:spPr bwMode="auto">
          <a:xfrm>
            <a:off x="6232525" y="4224338"/>
            <a:ext cx="510076"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S</a:t>
            </a:r>
            <a:r>
              <a:rPr lang="en-US" sz="2000" b="1" i="1" baseline="-25000">
                <a:latin typeface="+mj-lt"/>
              </a:rPr>
              <a:t>f </a:t>
            </a:r>
            <a:r>
              <a:rPr lang="en-US" sz="2000" b="1" baseline="-25000">
                <a:latin typeface="+mj-lt"/>
              </a:rPr>
              <a:t>2</a:t>
            </a:r>
          </a:p>
        </p:txBody>
      </p:sp>
      <p:sp>
        <p:nvSpPr>
          <p:cNvPr id="33834" name="Text Box 42"/>
          <p:cNvSpPr txBox="1">
            <a:spLocks noChangeArrowheads="1"/>
          </p:cNvSpPr>
          <p:nvPr/>
        </p:nvSpPr>
        <p:spPr bwMode="auto">
          <a:xfrm>
            <a:off x="3013075" y="5843588"/>
            <a:ext cx="511679"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Q</a:t>
            </a:r>
            <a:r>
              <a:rPr lang="en-US" sz="2000" b="1" i="1" baseline="-25000">
                <a:latin typeface="+mj-lt"/>
              </a:rPr>
              <a:t>f</a:t>
            </a:r>
            <a:r>
              <a:rPr lang="en-US" sz="2000" b="1" baseline="-25000">
                <a:latin typeface="+mj-lt"/>
              </a:rPr>
              <a:t>3</a:t>
            </a:r>
          </a:p>
        </p:txBody>
      </p:sp>
      <p:sp>
        <p:nvSpPr>
          <p:cNvPr id="33835" name="Text Box 43"/>
          <p:cNvSpPr txBox="1">
            <a:spLocks noChangeArrowheads="1"/>
          </p:cNvSpPr>
          <p:nvPr/>
        </p:nvSpPr>
        <p:spPr bwMode="auto">
          <a:xfrm>
            <a:off x="3765550" y="5843588"/>
            <a:ext cx="513282"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Q</a:t>
            </a:r>
            <a:r>
              <a:rPr lang="en-US" sz="2000" b="1" i="1" baseline="-25000">
                <a:latin typeface="+mj-lt"/>
              </a:rPr>
              <a:t>f</a:t>
            </a:r>
            <a:r>
              <a:rPr lang="en-US" sz="2000" b="1" baseline="-25000">
                <a:latin typeface="+mj-lt"/>
              </a:rPr>
              <a:t>1</a:t>
            </a:r>
          </a:p>
        </p:txBody>
      </p:sp>
      <p:sp>
        <p:nvSpPr>
          <p:cNvPr id="33836" name="Text Box 44"/>
          <p:cNvSpPr txBox="1">
            <a:spLocks noChangeArrowheads="1"/>
          </p:cNvSpPr>
          <p:nvPr/>
        </p:nvSpPr>
        <p:spPr bwMode="auto">
          <a:xfrm>
            <a:off x="4556125" y="5843588"/>
            <a:ext cx="513282" cy="344710"/>
          </a:xfrm>
          <a:prstGeom prst="rect">
            <a:avLst/>
          </a:prstGeom>
          <a:noFill/>
          <a:ln w="9525">
            <a:noFill/>
            <a:miter lim="800000"/>
            <a:headEnd/>
            <a:tailEnd/>
          </a:ln>
        </p:spPr>
        <p:txBody>
          <a:bodyPr wrap="none">
            <a:spAutoFit/>
          </a:bodyPr>
          <a:lstStyle/>
          <a:p>
            <a:pPr algn="l">
              <a:lnSpc>
                <a:spcPct val="80000"/>
              </a:lnSpc>
            </a:pPr>
            <a:r>
              <a:rPr lang="en-US" sz="2000" b="1" i="1">
                <a:latin typeface="+mj-lt"/>
              </a:rPr>
              <a:t>Q</a:t>
            </a:r>
            <a:r>
              <a:rPr lang="en-US" sz="2000" b="1" i="1" baseline="-25000">
                <a:latin typeface="+mj-lt"/>
              </a:rPr>
              <a:t>f</a:t>
            </a:r>
            <a:r>
              <a:rPr lang="en-US" sz="2000" b="1" baseline="-25000">
                <a:latin typeface="+mj-lt"/>
              </a:rPr>
              <a:t>2</a:t>
            </a:r>
          </a:p>
        </p:txBody>
      </p:sp>
      <p:sp>
        <p:nvSpPr>
          <p:cNvPr id="33837" name="Line 45"/>
          <p:cNvSpPr>
            <a:spLocks noChangeShapeType="1"/>
          </p:cNvSpPr>
          <p:nvPr/>
        </p:nvSpPr>
        <p:spPr bwMode="auto">
          <a:xfrm>
            <a:off x="3276600" y="2679700"/>
            <a:ext cx="0" cy="3108325"/>
          </a:xfrm>
          <a:prstGeom prst="line">
            <a:avLst/>
          </a:prstGeom>
          <a:noFill/>
          <a:ln w="57150">
            <a:solidFill>
              <a:schemeClr val="bg2"/>
            </a:solidFill>
            <a:round/>
            <a:headEnd/>
            <a:tailEnd/>
          </a:ln>
        </p:spPr>
        <p:txBody>
          <a:bodyPr/>
          <a:lstStyle/>
          <a:p>
            <a:endParaRPr lang="en-CA"/>
          </a:p>
        </p:txBody>
      </p:sp>
      <p:sp>
        <p:nvSpPr>
          <p:cNvPr id="33838" name="Line 46"/>
          <p:cNvSpPr>
            <a:spLocks noChangeShapeType="1"/>
          </p:cNvSpPr>
          <p:nvPr/>
        </p:nvSpPr>
        <p:spPr bwMode="auto">
          <a:xfrm>
            <a:off x="4029075" y="3513138"/>
            <a:ext cx="0" cy="2274887"/>
          </a:xfrm>
          <a:prstGeom prst="line">
            <a:avLst/>
          </a:prstGeom>
          <a:noFill/>
          <a:ln w="57150">
            <a:solidFill>
              <a:schemeClr val="bg2"/>
            </a:solidFill>
            <a:round/>
            <a:headEnd/>
            <a:tailEnd/>
          </a:ln>
        </p:spPr>
        <p:txBody>
          <a:bodyPr/>
          <a:lstStyle/>
          <a:p>
            <a:endParaRPr lang="en-CA"/>
          </a:p>
        </p:txBody>
      </p:sp>
      <p:sp>
        <p:nvSpPr>
          <p:cNvPr id="33839" name="Line 47"/>
          <p:cNvSpPr>
            <a:spLocks noChangeShapeType="1"/>
          </p:cNvSpPr>
          <p:nvPr/>
        </p:nvSpPr>
        <p:spPr bwMode="auto">
          <a:xfrm>
            <a:off x="4819650" y="4395788"/>
            <a:ext cx="0" cy="1392237"/>
          </a:xfrm>
          <a:prstGeom prst="line">
            <a:avLst/>
          </a:prstGeom>
          <a:noFill/>
          <a:ln w="57150">
            <a:solidFill>
              <a:schemeClr val="bg1"/>
            </a:solidFill>
            <a:round/>
            <a:headEnd/>
            <a:tailEnd/>
          </a:ln>
        </p:spPr>
        <p:txBody>
          <a:bodyPr/>
          <a:lstStyle/>
          <a:p>
            <a:endParaRPr lang="en-CA"/>
          </a:p>
        </p:txBody>
      </p:sp>
      <p:sp>
        <p:nvSpPr>
          <p:cNvPr id="33824" name="Line 32"/>
          <p:cNvSpPr>
            <a:spLocks noChangeShapeType="1"/>
          </p:cNvSpPr>
          <p:nvPr/>
        </p:nvSpPr>
        <p:spPr bwMode="auto">
          <a:xfrm>
            <a:off x="2695575" y="1978025"/>
            <a:ext cx="3003550" cy="3435350"/>
          </a:xfrm>
          <a:prstGeom prst="line">
            <a:avLst/>
          </a:prstGeom>
          <a:noFill/>
          <a:ln w="57150">
            <a:solidFill>
              <a:srgbClr val="669900"/>
            </a:solidFill>
            <a:round/>
            <a:headEnd/>
            <a:tailEnd/>
          </a:ln>
        </p:spPr>
        <p:txBody>
          <a:bodyPr/>
          <a:lstStyle/>
          <a:p>
            <a:endParaRPr lang="en-CA"/>
          </a:p>
        </p:txBody>
      </p:sp>
      <p:sp>
        <p:nvSpPr>
          <p:cNvPr id="33840" name="Freeform 48"/>
          <p:cNvSpPr>
            <a:spLocks/>
          </p:cNvSpPr>
          <p:nvPr/>
        </p:nvSpPr>
        <p:spPr bwMode="auto">
          <a:xfrm rot="5400000">
            <a:off x="4601369" y="3120232"/>
            <a:ext cx="166687" cy="4864100"/>
          </a:xfrm>
          <a:custGeom>
            <a:avLst/>
            <a:gdLst>
              <a:gd name="T0" fmla="*/ 2147483647 w 175"/>
              <a:gd name="T1" fmla="*/ 0 h 2271"/>
              <a:gd name="T2" fmla="*/ 2147483647 w 175"/>
              <a:gd name="T3" fmla="*/ 2147483647 h 2271"/>
              <a:gd name="T4" fmla="*/ 2147483647 w 175"/>
              <a:gd name="T5" fmla="*/ 2147483647 h 2271"/>
              <a:gd name="T6" fmla="*/ 2147483647 w 175"/>
              <a:gd name="T7" fmla="*/ 2147483647 h 2271"/>
              <a:gd name="T8" fmla="*/ 2147483647 w 175"/>
              <a:gd name="T9" fmla="*/ 2147483647 h 2271"/>
              <a:gd name="T10" fmla="*/ 2147483647 w 175"/>
              <a:gd name="T11" fmla="*/ 2147483647 h 2271"/>
              <a:gd name="T12" fmla="*/ 2147483647 w 175"/>
              <a:gd name="T13" fmla="*/ 2147483647 h 2271"/>
              <a:gd name="T14" fmla="*/ 2147483647 w 175"/>
              <a:gd name="T15" fmla="*/ 2147483647 h 2271"/>
              <a:gd name="T16" fmla="*/ 2147483647 w 175"/>
              <a:gd name="T17" fmla="*/ 2147483647 h 2271"/>
              <a:gd name="T18" fmla="*/ 2147483647 w 175"/>
              <a:gd name="T19" fmla="*/ 2147483647 h 2271"/>
              <a:gd name="T20" fmla="*/ 2147483647 w 175"/>
              <a:gd name="T21" fmla="*/ 2147483647 h 2271"/>
              <a:gd name="T22" fmla="*/ 2147483647 w 175"/>
              <a:gd name="T23" fmla="*/ 2147483647 h 2271"/>
              <a:gd name="T24" fmla="*/ 2147483647 w 175"/>
              <a:gd name="T25" fmla="*/ 2147483647 h 2271"/>
              <a:gd name="T26" fmla="*/ 2147483647 w 175"/>
              <a:gd name="T27" fmla="*/ 2147483647 h 2271"/>
              <a:gd name="T28" fmla="*/ 0 w 175"/>
              <a:gd name="T29" fmla="*/ 2147483647 h 227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5"/>
              <a:gd name="T46" fmla="*/ 0 h 2271"/>
              <a:gd name="T47" fmla="*/ 175 w 175"/>
              <a:gd name="T48" fmla="*/ 2271 h 227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5" h="2271">
                <a:moveTo>
                  <a:pt x="19" y="0"/>
                </a:moveTo>
                <a:cubicBezTo>
                  <a:pt x="43" y="25"/>
                  <a:pt x="166" y="89"/>
                  <a:pt x="166" y="143"/>
                </a:cubicBezTo>
                <a:cubicBezTo>
                  <a:pt x="166" y="197"/>
                  <a:pt x="19" y="262"/>
                  <a:pt x="19" y="322"/>
                </a:cubicBezTo>
                <a:cubicBezTo>
                  <a:pt x="19" y="382"/>
                  <a:pt x="168" y="453"/>
                  <a:pt x="166" y="506"/>
                </a:cubicBezTo>
                <a:cubicBezTo>
                  <a:pt x="164" y="560"/>
                  <a:pt x="6" y="595"/>
                  <a:pt x="7" y="645"/>
                </a:cubicBezTo>
                <a:cubicBezTo>
                  <a:pt x="8" y="695"/>
                  <a:pt x="172" y="752"/>
                  <a:pt x="173" y="808"/>
                </a:cubicBezTo>
                <a:cubicBezTo>
                  <a:pt x="174" y="864"/>
                  <a:pt x="17" y="922"/>
                  <a:pt x="15" y="983"/>
                </a:cubicBezTo>
                <a:cubicBezTo>
                  <a:pt x="13" y="1044"/>
                  <a:pt x="162" y="1116"/>
                  <a:pt x="160" y="1172"/>
                </a:cubicBezTo>
                <a:cubicBezTo>
                  <a:pt x="158" y="1228"/>
                  <a:pt x="7" y="1271"/>
                  <a:pt x="6" y="1321"/>
                </a:cubicBezTo>
                <a:cubicBezTo>
                  <a:pt x="5" y="1371"/>
                  <a:pt x="151" y="1417"/>
                  <a:pt x="154" y="1471"/>
                </a:cubicBezTo>
                <a:cubicBezTo>
                  <a:pt x="157" y="1525"/>
                  <a:pt x="23" y="1594"/>
                  <a:pt x="26" y="1647"/>
                </a:cubicBezTo>
                <a:cubicBezTo>
                  <a:pt x="29" y="1699"/>
                  <a:pt x="175" y="1738"/>
                  <a:pt x="173" y="1790"/>
                </a:cubicBezTo>
                <a:cubicBezTo>
                  <a:pt x="171" y="1842"/>
                  <a:pt x="13" y="1906"/>
                  <a:pt x="13" y="1959"/>
                </a:cubicBezTo>
                <a:cubicBezTo>
                  <a:pt x="13" y="2012"/>
                  <a:pt x="175" y="2056"/>
                  <a:pt x="173" y="2108"/>
                </a:cubicBezTo>
                <a:cubicBezTo>
                  <a:pt x="171" y="2160"/>
                  <a:pt x="36" y="2237"/>
                  <a:pt x="0" y="2271"/>
                </a:cubicBezTo>
              </a:path>
            </a:pathLst>
          </a:custGeom>
          <a:noFill/>
          <a:ln w="38100">
            <a:solidFill>
              <a:schemeClr val="bg2"/>
            </a:solidFill>
            <a:round/>
            <a:headEnd/>
            <a:tailEnd/>
          </a:ln>
        </p:spPr>
        <p:txBody>
          <a:bodyPr rot="10800000" vert="eaVert"/>
          <a:lstStyle/>
          <a:p>
            <a:endParaRPr lang="en-CA"/>
          </a:p>
        </p:txBody>
      </p:sp>
      <p:grpSp>
        <p:nvGrpSpPr>
          <p:cNvPr id="2" name="Group 19"/>
          <p:cNvGrpSpPr>
            <a:grpSpLocks/>
          </p:cNvGrpSpPr>
          <p:nvPr/>
        </p:nvGrpSpPr>
        <p:grpSpPr bwMode="auto">
          <a:xfrm>
            <a:off x="2230438" y="1628775"/>
            <a:ext cx="4878387" cy="4197350"/>
            <a:chOff x="1223" y="1515"/>
            <a:chExt cx="1165" cy="1275"/>
          </a:xfrm>
        </p:grpSpPr>
        <p:sp>
          <p:nvSpPr>
            <p:cNvPr id="21531" name="Line 20"/>
            <p:cNvSpPr>
              <a:spLocks noChangeShapeType="1"/>
            </p:cNvSpPr>
            <p:nvPr/>
          </p:nvSpPr>
          <p:spPr bwMode="auto">
            <a:xfrm>
              <a:off x="1227" y="1515"/>
              <a:ext cx="0" cy="1275"/>
            </a:xfrm>
            <a:prstGeom prst="line">
              <a:avLst/>
            </a:prstGeom>
            <a:noFill/>
            <a:ln w="57150">
              <a:solidFill>
                <a:schemeClr val="tx1"/>
              </a:solidFill>
              <a:round/>
              <a:headEnd/>
              <a:tailEnd/>
            </a:ln>
          </p:spPr>
          <p:txBody>
            <a:bodyPr/>
            <a:lstStyle/>
            <a:p>
              <a:endParaRPr lang="en-CA"/>
            </a:p>
          </p:txBody>
        </p:sp>
        <p:sp>
          <p:nvSpPr>
            <p:cNvPr id="21532" name="Line 21"/>
            <p:cNvSpPr>
              <a:spLocks noChangeShapeType="1"/>
            </p:cNvSpPr>
            <p:nvPr/>
          </p:nvSpPr>
          <p:spPr bwMode="auto">
            <a:xfrm>
              <a:off x="1223" y="2783"/>
              <a:ext cx="1165" cy="0"/>
            </a:xfrm>
            <a:prstGeom prst="line">
              <a:avLst/>
            </a:prstGeom>
            <a:noFill/>
            <a:ln w="57150">
              <a:solidFill>
                <a:schemeClr val="tx1"/>
              </a:solidFill>
              <a:round/>
              <a:headEnd/>
              <a:tailEnd/>
            </a:ln>
          </p:spPr>
          <p:txBody>
            <a:bodyPr/>
            <a:lstStyle/>
            <a:p>
              <a:endParaRPr lang="en-CA"/>
            </a:p>
          </p:txBody>
        </p:sp>
      </p:grpSp>
      <p:sp>
        <p:nvSpPr>
          <p:cNvPr id="21534" name="TextBox 18"/>
          <p:cNvSpPr txBox="1">
            <a:spLocks noChangeArrowheads="1"/>
          </p:cNvSpPr>
          <p:nvPr/>
        </p:nvSpPr>
        <p:spPr bwMode="auto">
          <a:xfrm>
            <a:off x="0" y="6589713"/>
            <a:ext cx="885825" cy="276225"/>
          </a:xfrm>
          <a:prstGeom prst="rect">
            <a:avLst/>
          </a:prstGeom>
          <a:noFill/>
          <a:ln w="9525">
            <a:noFill/>
            <a:miter lim="800000"/>
            <a:headEnd/>
            <a:tailEnd/>
          </a:ln>
        </p:spPr>
        <p:txBody>
          <a:bodyPr>
            <a:spAutoFit/>
          </a:bodyPr>
          <a:lstStyle/>
          <a:p>
            <a:pPr algn="l"/>
            <a:r>
              <a:rPr lang="en-US" sz="1200" b="1">
                <a:solidFill>
                  <a:schemeClr val="bg1"/>
                </a:solidFill>
              </a:rPr>
              <a:t>LO3</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pPr algn="l"/>
            <a:r>
              <a:rPr lang="en-US" sz="1400">
                <a:solidFill>
                  <a:schemeClr val="bg1"/>
                </a:solidFill>
                <a:cs typeface="Arial" pitchFamily="34" charset="0"/>
              </a:rPr>
              <a:t>16-</a:t>
            </a:r>
            <a:fld id="{DC6885E2-A418-4934-A255-D6F0E932BF73}" type="slidenum">
              <a:rPr lang="en-US" sz="1400">
                <a:solidFill>
                  <a:schemeClr val="bg1"/>
                </a:solidFill>
                <a:cs typeface="Arial" pitchFamily="34" charset="0"/>
              </a:rPr>
              <a:pPr algn="l"/>
              <a:t>26</a:t>
            </a:fld>
            <a:endParaRPr lang="en-US" sz="1400">
              <a:solidFill>
                <a:schemeClr val="bg1"/>
              </a:solidFill>
              <a:cs typeface="Arial" pitchFamily="34" charset="0"/>
            </a:endParaRPr>
          </a:p>
        </p:txBody>
      </p:sp>
      <p:sp>
        <p:nvSpPr>
          <p:cNvPr id="31"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26</a:t>
            </a:fld>
            <a:endParaRPr lang="en-US">
              <a:latin typeface="+mj-lt"/>
            </a:endParaRPr>
          </a:p>
        </p:txBody>
      </p:sp>
      <p:sp>
        <p:nvSpPr>
          <p:cNvPr id="32"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
        <p:nvSpPr>
          <p:cNvPr id="33" name="Line 46"/>
          <p:cNvSpPr>
            <a:spLocks noChangeShapeType="1"/>
          </p:cNvSpPr>
          <p:nvPr/>
        </p:nvSpPr>
        <p:spPr bwMode="auto">
          <a:xfrm>
            <a:off x="4800600" y="4423200"/>
            <a:ext cx="0" cy="1368000"/>
          </a:xfrm>
          <a:prstGeom prst="line">
            <a:avLst/>
          </a:prstGeom>
          <a:noFill/>
          <a:ln w="57150">
            <a:solidFill>
              <a:schemeClr val="bg2"/>
            </a:solidFill>
            <a:round/>
            <a:headEnd/>
            <a:tailEnd/>
          </a:ln>
        </p:spPr>
        <p:txBody>
          <a:bodyPr/>
          <a:lstStyle/>
          <a:p>
            <a:endParaRPr lang="en-CA"/>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3798"/>
                                        </p:tgtEl>
                                        <p:attrNameLst>
                                          <p:attrName>style.visibility</p:attrName>
                                        </p:attrNameLst>
                                      </p:cBhvr>
                                      <p:to>
                                        <p:strVal val="visible"/>
                                      </p:to>
                                    </p:set>
                                    <p:anim calcmode="lin" valueType="num">
                                      <p:cBhvr>
                                        <p:cTn id="11" dur="500" fill="hold"/>
                                        <p:tgtEl>
                                          <p:spTgt spid="33798"/>
                                        </p:tgtEl>
                                        <p:attrNameLst>
                                          <p:attrName>ppt_w</p:attrName>
                                        </p:attrNameLst>
                                      </p:cBhvr>
                                      <p:tavLst>
                                        <p:tav tm="0">
                                          <p:val>
                                            <p:fltVal val="0"/>
                                          </p:val>
                                        </p:tav>
                                        <p:tav tm="100000">
                                          <p:val>
                                            <p:strVal val="#ppt_w"/>
                                          </p:val>
                                        </p:tav>
                                      </p:tavLst>
                                    </p:anim>
                                    <p:anim calcmode="lin" valueType="num">
                                      <p:cBhvr>
                                        <p:cTn id="12" dur="500" fill="hold"/>
                                        <p:tgtEl>
                                          <p:spTgt spid="33798"/>
                                        </p:tgtEl>
                                        <p:attrNameLst>
                                          <p:attrName>ppt_h</p:attrName>
                                        </p:attrNameLst>
                                      </p:cBhvr>
                                      <p:tavLst>
                                        <p:tav tm="0">
                                          <p:val>
                                            <p:fltVal val="0"/>
                                          </p:val>
                                        </p:tav>
                                        <p:tav tm="100000">
                                          <p:val>
                                            <p:strVal val="#ppt_h"/>
                                          </p:val>
                                        </p:tav>
                                      </p:tavLst>
                                    </p:anim>
                                  </p:childTnLst>
                                </p:cTn>
                              </p:par>
                              <p:par>
                                <p:cTn id="13" presetID="1" presetClass="entr" presetSubtype="0" fill="hold" grpId="0" nodeType="withEffect">
                                  <p:stCondLst>
                                    <p:cond delay="0"/>
                                  </p:stCondLst>
                                  <p:childTnLst>
                                    <p:set>
                                      <p:cBhvr>
                                        <p:cTn id="14" dur="1" fill="hold">
                                          <p:stCondLst>
                                            <p:cond delay="0"/>
                                          </p:stCondLst>
                                        </p:cTn>
                                        <p:tgtEl>
                                          <p:spTgt spid="338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814"/>
                                        </p:tgtEl>
                                        <p:attrNameLst>
                                          <p:attrName>style.visibility</p:attrName>
                                        </p:attrNameLst>
                                      </p:cBhvr>
                                      <p:to>
                                        <p:strVal val="visible"/>
                                      </p:to>
                                    </p:set>
                                  </p:childTnLst>
                                </p:cTn>
                              </p:par>
                            </p:childTnLst>
                          </p:cTn>
                        </p:par>
                        <p:par>
                          <p:cTn id="17" fill="hold">
                            <p:stCondLst>
                              <p:cond delay="500"/>
                            </p:stCondLst>
                            <p:childTnLst>
                              <p:par>
                                <p:cTn id="18" presetID="1" presetClass="entr" presetSubtype="0" fill="hold" grpId="1" nodeType="afterEffect">
                                  <p:stCondLst>
                                    <p:cond delay="0"/>
                                  </p:stCondLst>
                                  <p:childTnLst>
                                    <p:set>
                                      <p:cBhvr>
                                        <p:cTn id="19" dur="1" fill="hold">
                                          <p:stCondLst>
                                            <p:cond delay="0"/>
                                          </p:stCondLst>
                                        </p:cTn>
                                        <p:tgtEl>
                                          <p:spTgt spid="33814"/>
                                        </p:tgtEl>
                                        <p:attrNameLst>
                                          <p:attrName>style.visibility</p:attrName>
                                        </p:attrNameLst>
                                      </p:cBhvr>
                                      <p:to>
                                        <p:strVal val="visible"/>
                                      </p:to>
                                    </p:set>
                                  </p:childTnLst>
                                </p:cTn>
                              </p:par>
                              <p:par>
                                <p:cTn id="20" presetID="1" presetClass="entr" presetSubtype="0" fill="hold" grpId="1" nodeType="withEffect">
                                  <p:stCondLst>
                                    <p:cond delay="0"/>
                                  </p:stCondLst>
                                  <p:childTnLst>
                                    <p:set>
                                      <p:cBhvr>
                                        <p:cTn id="21" dur="1" fill="hold">
                                          <p:stCondLst>
                                            <p:cond delay="0"/>
                                          </p:stCondLst>
                                        </p:cTn>
                                        <p:tgtEl>
                                          <p:spTgt spid="33822"/>
                                        </p:tgtEl>
                                        <p:attrNameLst>
                                          <p:attrName>style.visibility</p:attrName>
                                        </p:attrNameLst>
                                      </p:cBhvr>
                                      <p:to>
                                        <p:strVal val="visible"/>
                                      </p:to>
                                    </p:se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33840"/>
                                        </p:tgtEl>
                                        <p:attrNameLst>
                                          <p:attrName>style.visibility</p:attrName>
                                        </p:attrNameLst>
                                      </p:cBhvr>
                                      <p:to>
                                        <p:strVal val="visible"/>
                                      </p:to>
                                    </p:set>
                                    <p:animEffect transition="in" filter="wipe(left)">
                                      <p:cBhvr>
                                        <p:cTn id="25" dur="500"/>
                                        <p:tgtEl>
                                          <p:spTgt spid="33840"/>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33824"/>
                                        </p:tgtEl>
                                        <p:attrNameLst>
                                          <p:attrName>style.visibility</p:attrName>
                                        </p:attrNameLst>
                                      </p:cBhvr>
                                      <p:to>
                                        <p:strVal val="visible"/>
                                      </p:to>
                                    </p:set>
                                    <p:animEffect transition="in" filter="wipe(left)">
                                      <p:cBhvr>
                                        <p:cTn id="29" dur="1000"/>
                                        <p:tgtEl>
                                          <p:spTgt spid="33824"/>
                                        </p:tgtEl>
                                      </p:cBhvr>
                                    </p:animEffect>
                                  </p:childTnLst>
                                </p:cTn>
                              </p:par>
                            </p:childTnLst>
                          </p:cTn>
                        </p:par>
                        <p:par>
                          <p:cTn id="30" fill="hold">
                            <p:stCondLst>
                              <p:cond delay="2000"/>
                            </p:stCondLst>
                            <p:childTnLst>
                              <p:par>
                                <p:cTn id="31" presetID="1" presetClass="entr" presetSubtype="0" fill="hold" grpId="0" nodeType="afterEffect">
                                  <p:stCondLst>
                                    <p:cond delay="0"/>
                                  </p:stCondLst>
                                  <p:childTnLst>
                                    <p:set>
                                      <p:cBhvr>
                                        <p:cTn id="32" dur="1" fill="hold">
                                          <p:stCondLst>
                                            <p:cond delay="0"/>
                                          </p:stCondLst>
                                        </p:cTn>
                                        <p:tgtEl>
                                          <p:spTgt spid="33823"/>
                                        </p:tgtEl>
                                        <p:attrNameLst>
                                          <p:attrName>style.visibility</p:attrName>
                                        </p:attrNameLst>
                                      </p:cBhvr>
                                      <p:to>
                                        <p:strVal val="visible"/>
                                      </p:to>
                                    </p:se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33830"/>
                                        </p:tgtEl>
                                        <p:attrNameLst>
                                          <p:attrName>style.visibility</p:attrName>
                                        </p:attrNameLst>
                                      </p:cBhvr>
                                      <p:to>
                                        <p:strVal val="visible"/>
                                      </p:to>
                                    </p:set>
                                    <p:animEffect transition="in" filter="wipe(left)">
                                      <p:cBhvr>
                                        <p:cTn id="36" dur="1000"/>
                                        <p:tgtEl>
                                          <p:spTgt spid="33830"/>
                                        </p:tgtEl>
                                      </p:cBhvr>
                                    </p:animEffect>
                                  </p:childTnLst>
                                </p:cTn>
                              </p:par>
                            </p:childTnLst>
                          </p:cTn>
                        </p:par>
                        <p:par>
                          <p:cTn id="37" fill="hold">
                            <p:stCondLst>
                              <p:cond delay="3000"/>
                            </p:stCondLst>
                            <p:childTnLst>
                              <p:par>
                                <p:cTn id="38" presetID="1" presetClass="entr" presetSubtype="0" fill="hold" grpId="0" nodeType="afterEffect">
                                  <p:stCondLst>
                                    <p:cond delay="0"/>
                                  </p:stCondLst>
                                  <p:childTnLst>
                                    <p:set>
                                      <p:cBhvr>
                                        <p:cTn id="39" dur="1" fill="hold">
                                          <p:stCondLst>
                                            <p:cond delay="0"/>
                                          </p:stCondLst>
                                        </p:cTn>
                                        <p:tgtEl>
                                          <p:spTgt spid="33832"/>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33827"/>
                                        </p:tgtEl>
                                        <p:attrNameLst>
                                          <p:attrName>style.visibility</p:attrName>
                                        </p:attrNameLst>
                                      </p:cBhvr>
                                      <p:to>
                                        <p:strVal val="visible"/>
                                      </p:to>
                                    </p:set>
                                  </p:childTnLst>
                                </p:cTn>
                              </p:par>
                            </p:childTnLst>
                          </p:cTn>
                        </p:par>
                        <p:par>
                          <p:cTn id="42" fill="hold">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33838"/>
                                        </p:tgtEl>
                                        <p:attrNameLst>
                                          <p:attrName>style.visibility</p:attrName>
                                        </p:attrNameLst>
                                      </p:cBhvr>
                                      <p:to>
                                        <p:strVal val="visible"/>
                                      </p:to>
                                    </p:set>
                                    <p:animEffect transition="in" filter="wipe(up)">
                                      <p:cBhvr>
                                        <p:cTn id="45" dur="500"/>
                                        <p:tgtEl>
                                          <p:spTgt spid="33838"/>
                                        </p:tgtEl>
                                      </p:cBhvr>
                                    </p:animEffect>
                                  </p:childTnLst>
                                </p:cTn>
                              </p:par>
                            </p:childTnLst>
                          </p:cTn>
                        </p:par>
                        <p:par>
                          <p:cTn id="46" fill="hold">
                            <p:stCondLst>
                              <p:cond delay="3500"/>
                            </p:stCondLst>
                            <p:childTnLst>
                              <p:par>
                                <p:cTn id="47" presetID="1" presetClass="entr" presetSubtype="0" fill="hold" grpId="0" nodeType="afterEffect">
                                  <p:stCondLst>
                                    <p:cond delay="0"/>
                                  </p:stCondLst>
                                  <p:childTnLst>
                                    <p:set>
                                      <p:cBhvr>
                                        <p:cTn id="48" dur="1" fill="hold">
                                          <p:stCondLst>
                                            <p:cond delay="0"/>
                                          </p:stCondLst>
                                        </p:cTn>
                                        <p:tgtEl>
                                          <p:spTgt spid="3383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33831"/>
                                        </p:tgtEl>
                                        <p:attrNameLst>
                                          <p:attrName>style.visibility</p:attrName>
                                        </p:attrNameLst>
                                      </p:cBhvr>
                                      <p:to>
                                        <p:strVal val="visible"/>
                                      </p:to>
                                    </p:set>
                                    <p:animEffect transition="in" filter="wipe(left)">
                                      <p:cBhvr>
                                        <p:cTn id="53" dur="1000"/>
                                        <p:tgtEl>
                                          <p:spTgt spid="33831"/>
                                        </p:tgtEl>
                                      </p:cBhvr>
                                    </p:animEffect>
                                  </p:childTnLst>
                                </p:cTn>
                              </p:par>
                            </p:childTnLst>
                          </p:cTn>
                        </p:par>
                        <p:par>
                          <p:cTn id="54" fill="hold">
                            <p:stCondLst>
                              <p:cond delay="1000"/>
                            </p:stCondLst>
                            <p:childTnLst>
                              <p:par>
                                <p:cTn id="55" presetID="1" presetClass="entr" presetSubtype="0" fill="hold" grpId="0" nodeType="afterEffect">
                                  <p:stCondLst>
                                    <p:cond delay="0"/>
                                  </p:stCondLst>
                                  <p:childTnLst>
                                    <p:set>
                                      <p:cBhvr>
                                        <p:cTn id="56" dur="1" fill="hold">
                                          <p:stCondLst>
                                            <p:cond delay="0"/>
                                          </p:stCondLst>
                                        </p:cTn>
                                        <p:tgtEl>
                                          <p:spTgt spid="3383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3816"/>
                                        </p:tgtEl>
                                        <p:attrNameLst>
                                          <p:attrName>style.visibility</p:attrName>
                                        </p:attrNameLst>
                                      </p:cBhvr>
                                      <p:to>
                                        <p:strVal val="visible"/>
                                      </p:to>
                                    </p:set>
                                  </p:childTnLst>
                                </p:cTn>
                              </p:par>
                            </p:childTnLst>
                          </p:cTn>
                        </p:par>
                        <p:par>
                          <p:cTn id="59" fill="hold">
                            <p:stCondLst>
                              <p:cond delay="1000"/>
                            </p:stCondLst>
                            <p:childTnLst>
                              <p:par>
                                <p:cTn id="60" presetID="22" presetClass="entr" presetSubtype="1" fill="hold" grpId="0" nodeType="afterEffect">
                                  <p:stCondLst>
                                    <p:cond delay="0"/>
                                  </p:stCondLst>
                                  <p:childTnLst>
                                    <p:set>
                                      <p:cBhvr>
                                        <p:cTn id="61" dur="1" fill="hold">
                                          <p:stCondLst>
                                            <p:cond delay="0"/>
                                          </p:stCondLst>
                                        </p:cTn>
                                        <p:tgtEl>
                                          <p:spTgt spid="33839"/>
                                        </p:tgtEl>
                                        <p:attrNameLst>
                                          <p:attrName>style.visibility</p:attrName>
                                        </p:attrNameLst>
                                      </p:cBhvr>
                                      <p:to>
                                        <p:strVal val="visible"/>
                                      </p:to>
                                    </p:set>
                                    <p:animEffect transition="in" filter="wipe(up)">
                                      <p:cBhvr>
                                        <p:cTn id="62" dur="500"/>
                                        <p:tgtEl>
                                          <p:spTgt spid="33839"/>
                                        </p:tgtEl>
                                      </p:cBhvr>
                                    </p:animEffect>
                                  </p:childTnLst>
                                </p:cTn>
                              </p:par>
                            </p:childTnLst>
                          </p:cTn>
                        </p:par>
                        <p:par>
                          <p:cTn id="63" fill="hold">
                            <p:stCondLst>
                              <p:cond delay="1500"/>
                            </p:stCondLst>
                            <p:childTnLst>
                              <p:par>
                                <p:cTn id="64" presetID="22" presetClass="entr" presetSubtype="1"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500"/>
                                        <p:tgtEl>
                                          <p:spTgt spid="33"/>
                                        </p:tgtEl>
                                      </p:cBhvr>
                                    </p:animEffect>
                                  </p:childTnLst>
                                </p:cTn>
                              </p:par>
                            </p:childTnLst>
                          </p:cTn>
                        </p:par>
                        <p:par>
                          <p:cTn id="67" fill="hold">
                            <p:stCondLst>
                              <p:cond delay="2000"/>
                            </p:stCondLst>
                            <p:childTnLst>
                              <p:par>
                                <p:cTn id="68" presetID="1" presetClass="entr" presetSubtype="0" fill="hold" grpId="0" nodeType="afterEffect">
                                  <p:stCondLst>
                                    <p:cond delay="0"/>
                                  </p:stCondLst>
                                  <p:childTnLst>
                                    <p:set>
                                      <p:cBhvr>
                                        <p:cTn id="69" dur="1" fill="hold">
                                          <p:stCondLst>
                                            <p:cond delay="0"/>
                                          </p:stCondLst>
                                        </p:cTn>
                                        <p:tgtEl>
                                          <p:spTgt spid="33836"/>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33829"/>
                                        </p:tgtEl>
                                        <p:attrNameLst>
                                          <p:attrName>style.visibility</p:attrName>
                                        </p:attrNameLst>
                                      </p:cBhvr>
                                      <p:to>
                                        <p:strVal val="visible"/>
                                      </p:to>
                                    </p:set>
                                    <p:animEffect transition="in" filter="wipe(left)">
                                      <p:cBhvr>
                                        <p:cTn id="74" dur="1000"/>
                                        <p:tgtEl>
                                          <p:spTgt spid="33829"/>
                                        </p:tgtEl>
                                      </p:cBhvr>
                                    </p:animEffect>
                                  </p:childTnLst>
                                </p:cTn>
                              </p:par>
                            </p:childTnLst>
                          </p:cTn>
                        </p:par>
                        <p:par>
                          <p:cTn id="75" fill="hold">
                            <p:stCondLst>
                              <p:cond delay="1000"/>
                            </p:stCondLst>
                            <p:childTnLst>
                              <p:par>
                                <p:cTn id="76" presetID="1" presetClass="entr" presetSubtype="0" fill="hold" grpId="0" nodeType="afterEffect">
                                  <p:stCondLst>
                                    <p:cond delay="0"/>
                                  </p:stCondLst>
                                  <p:childTnLst>
                                    <p:set>
                                      <p:cBhvr>
                                        <p:cTn id="77" dur="1" fill="hold">
                                          <p:stCondLst>
                                            <p:cond delay="0"/>
                                          </p:stCondLst>
                                        </p:cTn>
                                        <p:tgtEl>
                                          <p:spTgt spid="33826"/>
                                        </p:tgtEl>
                                        <p:attrNameLst>
                                          <p:attrName>style.visibility</p:attrName>
                                        </p:attrNameLst>
                                      </p:cBhvr>
                                      <p:to>
                                        <p:strVal val="visible"/>
                                      </p:to>
                                    </p:set>
                                  </p:childTnLst>
                                </p:cTn>
                              </p:par>
                              <p:par>
                                <p:cTn id="78" presetID="1" presetClass="entr" presetSubtype="0" fill="hold" grpId="0" nodeType="withEffect">
                                  <p:stCondLst>
                                    <p:cond delay="0"/>
                                  </p:stCondLst>
                                  <p:childTnLst>
                                    <p:set>
                                      <p:cBhvr>
                                        <p:cTn id="79" dur="1" fill="hold">
                                          <p:stCondLst>
                                            <p:cond delay="0"/>
                                          </p:stCondLst>
                                        </p:cTn>
                                        <p:tgtEl>
                                          <p:spTgt spid="33828"/>
                                        </p:tgtEl>
                                        <p:attrNameLst>
                                          <p:attrName>style.visibility</p:attrName>
                                        </p:attrNameLst>
                                      </p:cBhvr>
                                      <p:to>
                                        <p:strVal val="visible"/>
                                      </p:to>
                                    </p:set>
                                  </p:childTnLst>
                                </p:cTn>
                              </p:par>
                            </p:childTnLst>
                          </p:cTn>
                        </p:par>
                        <p:par>
                          <p:cTn id="80" fill="hold">
                            <p:stCondLst>
                              <p:cond delay="1000"/>
                            </p:stCondLst>
                            <p:childTnLst>
                              <p:par>
                                <p:cTn id="81" presetID="22" presetClass="entr" presetSubtype="1" fill="hold" grpId="0" nodeType="afterEffect">
                                  <p:stCondLst>
                                    <p:cond delay="0"/>
                                  </p:stCondLst>
                                  <p:childTnLst>
                                    <p:set>
                                      <p:cBhvr>
                                        <p:cTn id="82" dur="1" fill="hold">
                                          <p:stCondLst>
                                            <p:cond delay="0"/>
                                          </p:stCondLst>
                                        </p:cTn>
                                        <p:tgtEl>
                                          <p:spTgt spid="33837"/>
                                        </p:tgtEl>
                                        <p:attrNameLst>
                                          <p:attrName>style.visibility</p:attrName>
                                        </p:attrNameLst>
                                      </p:cBhvr>
                                      <p:to>
                                        <p:strVal val="visible"/>
                                      </p:to>
                                    </p:set>
                                    <p:animEffect transition="in" filter="wipe(up)">
                                      <p:cBhvr>
                                        <p:cTn id="83" dur="500"/>
                                        <p:tgtEl>
                                          <p:spTgt spid="33837"/>
                                        </p:tgtEl>
                                      </p:cBhvr>
                                    </p:animEffect>
                                  </p:childTnLst>
                                </p:cTn>
                              </p:par>
                              <p:par>
                                <p:cTn id="84" presetID="1" presetClass="entr" presetSubtype="0" fill="hold" grpId="0" nodeType="withEffect">
                                  <p:stCondLst>
                                    <p:cond delay="0"/>
                                  </p:stCondLst>
                                  <p:childTnLst>
                                    <p:set>
                                      <p:cBhvr>
                                        <p:cTn id="85" dur="1" fill="hold">
                                          <p:stCondLst>
                                            <p:cond delay="0"/>
                                          </p:stCondLst>
                                        </p:cTn>
                                        <p:tgtEl>
                                          <p:spTgt spid="338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animBg="1"/>
      <p:bldP spid="33814" grpId="0"/>
      <p:bldP spid="33814" grpId="1"/>
      <p:bldP spid="33816" grpId="0"/>
      <p:bldP spid="33822" grpId="0"/>
      <p:bldP spid="33822" grpId="1"/>
      <p:bldP spid="33823" grpId="0"/>
      <p:bldP spid="33826" grpId="0"/>
      <p:bldP spid="33827" grpId="0"/>
      <p:bldP spid="33828" grpId="0"/>
      <p:bldP spid="33829" grpId="0" animBg="1"/>
      <p:bldP spid="33830" grpId="0" animBg="1"/>
      <p:bldP spid="33831" grpId="0" animBg="1"/>
      <p:bldP spid="33832" grpId="0"/>
      <p:bldP spid="33833" grpId="0"/>
      <p:bldP spid="33834" grpId="0"/>
      <p:bldP spid="33835" grpId="0"/>
      <p:bldP spid="33836" grpId="0"/>
      <p:bldP spid="33837" grpId="0" animBg="1"/>
      <p:bldP spid="33838" grpId="0" animBg="1"/>
      <p:bldP spid="33839" grpId="0" animBg="1"/>
      <p:bldP spid="33824" grpId="0" animBg="1"/>
      <p:bldP spid="33840" grpId="0" animBg="1"/>
      <p:bldP spid="3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Monetary Policy</a:t>
            </a:r>
            <a:endParaRPr lang="en-CA" dirty="0"/>
          </a:p>
        </p:txBody>
      </p:sp>
      <p:sp>
        <p:nvSpPr>
          <p:cNvPr id="3" name="Content Placeholder 2"/>
          <p:cNvSpPr>
            <a:spLocks noGrp="1"/>
          </p:cNvSpPr>
          <p:nvPr>
            <p:ph idx="1"/>
          </p:nvPr>
        </p:nvSpPr>
        <p:spPr/>
        <p:txBody>
          <a:bodyPr>
            <a:normAutofit/>
          </a:bodyPr>
          <a:lstStyle/>
          <a:p>
            <a:r>
              <a:rPr lang="en-CA" sz="3600" dirty="0" smtClean="0"/>
              <a:t>Expansionary monetary policy</a:t>
            </a:r>
          </a:p>
          <a:p>
            <a:pPr lvl="1"/>
            <a:r>
              <a:rPr lang="en-CA" sz="3200" dirty="0" smtClean="0"/>
              <a:t>Economy faces a recession</a:t>
            </a:r>
          </a:p>
          <a:p>
            <a:pPr lvl="1"/>
            <a:r>
              <a:rPr lang="en-CA" sz="3200" dirty="0" smtClean="0"/>
              <a:t>Lower target for overnight lending rate</a:t>
            </a:r>
          </a:p>
          <a:p>
            <a:pPr lvl="1"/>
            <a:r>
              <a:rPr lang="en-CA" sz="3200" dirty="0" smtClean="0"/>
              <a:t>Bank of Canada buys securities </a:t>
            </a:r>
          </a:p>
          <a:p>
            <a:pPr lvl="1"/>
            <a:r>
              <a:rPr lang="en-CA" sz="3200" dirty="0" smtClean="0"/>
              <a:t>Expanded money supply</a:t>
            </a:r>
          </a:p>
          <a:p>
            <a:pPr lvl="1"/>
            <a:r>
              <a:rPr lang="en-CA" sz="3200" dirty="0" smtClean="0"/>
              <a:t>Downward pressure on other interest rates</a:t>
            </a:r>
          </a:p>
          <a:p>
            <a:endParaRPr lang="en-CA" sz="3600" dirty="0"/>
          </a:p>
        </p:txBody>
      </p:sp>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27</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Monetary Policy</a:t>
            </a:r>
            <a:endParaRPr lang="en-CA" dirty="0"/>
          </a:p>
        </p:txBody>
      </p:sp>
      <p:sp>
        <p:nvSpPr>
          <p:cNvPr id="3" name="Content Placeholder 2"/>
          <p:cNvSpPr>
            <a:spLocks noGrp="1"/>
          </p:cNvSpPr>
          <p:nvPr>
            <p:ph idx="1"/>
          </p:nvPr>
        </p:nvSpPr>
        <p:spPr/>
        <p:txBody>
          <a:bodyPr>
            <a:normAutofit/>
          </a:bodyPr>
          <a:lstStyle/>
          <a:p>
            <a:r>
              <a:rPr lang="en-CA" sz="3600" dirty="0" smtClean="0"/>
              <a:t>Restrictive monetary policy</a:t>
            </a:r>
          </a:p>
          <a:p>
            <a:pPr lvl="1"/>
            <a:r>
              <a:rPr lang="en-CA" sz="3200" dirty="0" smtClean="0"/>
              <a:t>Periods of rising inflation</a:t>
            </a:r>
          </a:p>
          <a:p>
            <a:pPr lvl="1"/>
            <a:r>
              <a:rPr lang="en-CA" sz="3200" dirty="0" smtClean="0"/>
              <a:t>Increases target for overnight lending rate</a:t>
            </a:r>
          </a:p>
          <a:p>
            <a:pPr lvl="1"/>
            <a:r>
              <a:rPr lang="en-CA" sz="3200" dirty="0" smtClean="0"/>
              <a:t>Bank of Canada sells securities </a:t>
            </a:r>
          </a:p>
          <a:p>
            <a:pPr lvl="1"/>
            <a:r>
              <a:rPr lang="en-CA" sz="3200" dirty="0" smtClean="0"/>
              <a:t>Increases money supply</a:t>
            </a:r>
          </a:p>
          <a:p>
            <a:pPr lvl="1"/>
            <a:r>
              <a:rPr lang="en-CA" sz="3200" dirty="0" smtClean="0"/>
              <a:t>Increases other interest rates</a:t>
            </a:r>
            <a:endParaRPr lang="en-CA" sz="3200" dirty="0"/>
          </a:p>
        </p:txBody>
      </p:sp>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28</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dirty="0" smtClean="0"/>
              <a:t>Figure 13-4</a:t>
            </a:r>
            <a:br>
              <a:rPr lang="en-CA" sz="2400" dirty="0" smtClean="0"/>
            </a:br>
            <a:r>
              <a:rPr lang="en-CA" sz="2400" dirty="0" smtClean="0"/>
              <a:t>The Prime Interest Rate, the Bank Rate, the Overnight Target Rate, and the Overnight Lending Rate in Canada, 1998–2011</a:t>
            </a:r>
            <a:endParaRPr lang="en-CA" sz="2400" dirty="0"/>
          </a:p>
        </p:txBody>
      </p:sp>
      <p:pic>
        <p:nvPicPr>
          <p:cNvPr id="32770" name="Picture 2"/>
          <p:cNvPicPr>
            <a:picLocks noGrp="1" noChangeAspect="1" noChangeArrowheads="1"/>
          </p:cNvPicPr>
          <p:nvPr>
            <p:ph idx="1"/>
          </p:nvPr>
        </p:nvPicPr>
        <p:blipFill>
          <a:blip r:embed="rId2" cstate="print"/>
          <a:srcRect/>
          <a:stretch>
            <a:fillRect/>
          </a:stretch>
        </p:blipFill>
        <p:spPr bwMode="auto">
          <a:xfrm>
            <a:off x="457200" y="1807335"/>
            <a:ext cx="8229600" cy="4288665"/>
          </a:xfrm>
          <a:prstGeom prst="rect">
            <a:avLst/>
          </a:prstGeom>
          <a:noFill/>
          <a:ln w="9525">
            <a:noFill/>
            <a:miter lim="800000"/>
            <a:headEnd/>
            <a:tailEnd/>
          </a:ln>
        </p:spPr>
      </p:pic>
      <p:sp>
        <p:nvSpPr>
          <p:cNvPr id="6"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29</a:t>
            </a:fld>
            <a:endParaRPr lang="en-US">
              <a:latin typeface="+mj-lt"/>
            </a:endParaRPr>
          </a:p>
        </p:txBody>
      </p:sp>
      <p:sp>
        <p:nvSpPr>
          <p:cNvPr id="7"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wipe(left)">
                                      <p:cBhvr>
                                        <p:cTn id="7" dur="2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idx="1"/>
          </p:nvPr>
        </p:nvSpPr>
        <p:spPr/>
        <p:txBody>
          <a:bodyPr>
            <a:normAutofit lnSpcReduction="10000"/>
          </a:bodyPr>
          <a:lstStyle/>
          <a:p>
            <a:pPr eaLnBrk="1" hangingPunct="1"/>
            <a:r>
              <a:rPr lang="en-US" dirty="0" smtClean="0"/>
              <a:t>If real GDP rises by 1% above potential GDP, the Bank should raise the overnight rate by 1.5 percentage point</a:t>
            </a:r>
          </a:p>
          <a:p>
            <a:pPr eaLnBrk="1" hangingPunct="1"/>
            <a:r>
              <a:rPr lang="en-US" dirty="0" smtClean="0"/>
              <a:t>If inflation rises by 1% above its target of 2 percent, the bank should raise the overnight lending rate by 1.5%</a:t>
            </a:r>
          </a:p>
          <a:p>
            <a:pPr eaLnBrk="1" hangingPunct="1"/>
            <a:r>
              <a:rPr lang="en-US" dirty="0" smtClean="0"/>
              <a:t>When real GDP is equal to potential GDP and inflation is equal to its target, the overnight rate should remain about 4%, implying a real interest rate of 2%.</a:t>
            </a:r>
          </a:p>
        </p:txBody>
      </p:sp>
      <p:sp>
        <p:nvSpPr>
          <p:cNvPr id="8" name="Text Box 6"/>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The Taylor Rule</a:t>
            </a:r>
          </a:p>
        </p:txBody>
      </p:sp>
      <p:sp>
        <p:nvSpPr>
          <p:cNvPr id="10"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30</a:t>
            </a:fld>
            <a:endParaRPr lang="en-US">
              <a:latin typeface="+mj-lt"/>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11</a:t>
            </a:r>
            <a:endParaRPr lang="en-US" dirty="0">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68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680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Money, Aggregate Demand, </a:t>
            </a:r>
            <a:br>
              <a:rPr lang="en-US" sz="3200">
                <a:solidFill>
                  <a:schemeClr val="accent1">
                    <a:satMod val="150000"/>
                  </a:schemeClr>
                </a:solidFill>
              </a:rPr>
            </a:br>
            <a:r>
              <a:rPr lang="en-US" sz="3200">
                <a:solidFill>
                  <a:schemeClr val="accent1">
                    <a:satMod val="150000"/>
                  </a:schemeClr>
                </a:solidFill>
              </a:rPr>
              <a:t>and National Income</a:t>
            </a:r>
          </a:p>
        </p:txBody>
      </p:sp>
      <p:sp>
        <p:nvSpPr>
          <p:cNvPr id="153603" name="Rectangle 3"/>
          <p:cNvSpPr>
            <a:spLocks noGrp="1" noChangeArrowheads="1"/>
          </p:cNvSpPr>
          <p:nvPr>
            <p:ph idx="1"/>
          </p:nvPr>
        </p:nvSpPr>
        <p:spPr/>
        <p:txBody>
          <a:bodyPr/>
          <a:lstStyle/>
          <a:p>
            <a:pPr eaLnBrk="1" hangingPunct="1"/>
            <a:r>
              <a:rPr lang="en-US" smtClean="0"/>
              <a:t>Transmission mechanism</a:t>
            </a:r>
          </a:p>
          <a:p>
            <a:pPr lvl="1" eaLnBrk="1" hangingPunct="1"/>
            <a:r>
              <a:rPr lang="en-US" smtClean="0"/>
              <a:t>Links money, interest rates and financial markets to output and employment and prices</a:t>
            </a:r>
          </a:p>
          <a:p>
            <a:pPr eaLnBrk="1" hangingPunct="1"/>
            <a:r>
              <a:rPr lang="en-US" smtClean="0"/>
              <a:t>Money supply and demand affect consumption and investment through the real interest rate</a:t>
            </a:r>
          </a:p>
          <a:p>
            <a:pPr lvl="1" eaLnBrk="1" hangingPunct="1"/>
            <a:r>
              <a:rPr lang="en-US" smtClean="0"/>
              <a:t>R = i - </a:t>
            </a:r>
            <a:r>
              <a:rPr lang="en-US" smtClean="0">
                <a:sym typeface="Symbol" pitchFamily="18" charset="2"/>
              </a:rPr>
              <a:t></a:t>
            </a:r>
          </a:p>
        </p:txBody>
      </p:sp>
      <p:sp>
        <p:nvSpPr>
          <p:cNvPr id="7" name="Slide Number Placeholder 6"/>
          <p:cNvSpPr>
            <a:spLocks noGrp="1"/>
          </p:cNvSpPr>
          <p:nvPr>
            <p:ph type="sldNum" sz="quarter" idx="12"/>
          </p:nvPr>
        </p:nvSpPr>
        <p:spPr/>
        <p:txBody>
          <a:bodyPr/>
          <a:lstStyle/>
          <a:p>
            <a:pPr>
              <a:defRPr/>
            </a:pPr>
            <a:fld id="{BA0AAF98-D204-43FD-97F7-D9DE8BAB41E7}" type="slidenum">
              <a:rPr lang="en-US"/>
              <a:pPr>
                <a:defRPr/>
              </a:pPr>
              <a:t>31</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animEffect transition="in" filter="wipe(left)">
                                      <p:cBhvr>
                                        <p:cTn id="7" dur="500"/>
                                        <p:tgtEl>
                                          <p:spTgt spid="1536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603">
                                            <p:txEl>
                                              <p:pRg st="1" end="1"/>
                                            </p:txEl>
                                          </p:spTgt>
                                        </p:tgtEl>
                                        <p:attrNameLst>
                                          <p:attrName>style.visibility</p:attrName>
                                        </p:attrNameLst>
                                      </p:cBhvr>
                                      <p:to>
                                        <p:strVal val="visible"/>
                                      </p:to>
                                    </p:set>
                                    <p:animEffect transition="in" filter="wipe(left)">
                                      <p:cBhvr>
                                        <p:cTn id="12" dur="500"/>
                                        <p:tgtEl>
                                          <p:spTgt spid="1536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3603">
                                            <p:txEl>
                                              <p:pRg st="2" end="2"/>
                                            </p:txEl>
                                          </p:spTgt>
                                        </p:tgtEl>
                                        <p:attrNameLst>
                                          <p:attrName>style.visibility</p:attrName>
                                        </p:attrNameLst>
                                      </p:cBhvr>
                                      <p:to>
                                        <p:strVal val="visible"/>
                                      </p:to>
                                    </p:set>
                                    <p:animEffect transition="in" filter="wipe(left)">
                                      <p:cBhvr>
                                        <p:cTn id="17" dur="500"/>
                                        <p:tgtEl>
                                          <p:spTgt spid="15360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53603">
                                            <p:txEl>
                                              <p:pRg st="3" end="3"/>
                                            </p:txEl>
                                          </p:spTgt>
                                        </p:tgtEl>
                                        <p:attrNameLst>
                                          <p:attrName>style.visibility</p:attrName>
                                        </p:attrNameLst>
                                      </p:cBhvr>
                                      <p:to>
                                        <p:strVal val="visible"/>
                                      </p:to>
                                    </p:set>
                                    <p:animEffect transition="in" filter="wipe(left)">
                                      <p:cBhvr>
                                        <p:cTn id="22" dur="500"/>
                                        <p:tgtEl>
                                          <p:spTgt spid="1536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Money, Aggregate Demand, </a:t>
            </a:r>
            <a:br>
              <a:rPr lang="en-US" sz="3200">
                <a:solidFill>
                  <a:schemeClr val="accent1">
                    <a:satMod val="150000"/>
                  </a:schemeClr>
                </a:solidFill>
              </a:rPr>
            </a:br>
            <a:r>
              <a:rPr lang="en-US" sz="3200">
                <a:solidFill>
                  <a:schemeClr val="accent1">
                    <a:satMod val="150000"/>
                  </a:schemeClr>
                </a:solidFill>
              </a:rPr>
              <a:t>and National Income</a:t>
            </a:r>
          </a:p>
        </p:txBody>
      </p:sp>
      <p:sp>
        <p:nvSpPr>
          <p:cNvPr id="154627" name="Rectangle 3"/>
          <p:cNvSpPr>
            <a:spLocks noGrp="1" noChangeArrowheads="1"/>
          </p:cNvSpPr>
          <p:nvPr>
            <p:ph idx="1"/>
          </p:nvPr>
        </p:nvSpPr>
        <p:spPr/>
        <p:txBody>
          <a:bodyPr/>
          <a:lstStyle/>
          <a:p>
            <a:pPr eaLnBrk="1" hangingPunct="1"/>
            <a:r>
              <a:rPr lang="en-US" smtClean="0"/>
              <a:t>Consumption Expenditure Revisited</a:t>
            </a:r>
          </a:p>
          <a:p>
            <a:pPr lvl="1" eaLnBrk="1" hangingPunct="1"/>
            <a:r>
              <a:rPr lang="en-US" smtClean="0"/>
              <a:t>Wealth effect</a:t>
            </a:r>
          </a:p>
          <a:p>
            <a:pPr lvl="1" eaLnBrk="1" hangingPunct="1"/>
            <a:r>
              <a:rPr lang="en-US" smtClean="0"/>
              <a:t>Durables and Consumer Credit</a:t>
            </a:r>
            <a:endParaRPr lang="en-US" smtClean="0">
              <a:sym typeface="Symbol" pitchFamily="18" charset="2"/>
            </a:endParaRPr>
          </a:p>
        </p:txBody>
      </p:sp>
      <p:sp>
        <p:nvSpPr>
          <p:cNvPr id="7" name="Slide Number Placeholder 6"/>
          <p:cNvSpPr>
            <a:spLocks noGrp="1"/>
          </p:cNvSpPr>
          <p:nvPr>
            <p:ph type="sldNum" sz="quarter" idx="12"/>
          </p:nvPr>
        </p:nvSpPr>
        <p:spPr/>
        <p:txBody>
          <a:bodyPr/>
          <a:lstStyle/>
          <a:p>
            <a:pPr>
              <a:defRPr/>
            </a:pPr>
            <a:fld id="{BDF4731A-9550-4083-BAC0-4BD5774F3681}" type="slidenum">
              <a:rPr lang="en-US"/>
              <a:pPr>
                <a:defRPr/>
              </a:pPr>
              <a:t>32</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animEffect transition="in" filter="wipe(left)">
                                      <p:cBhvr>
                                        <p:cTn id="7" dur="500"/>
                                        <p:tgtEl>
                                          <p:spTgt spid="154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4627">
                                            <p:txEl>
                                              <p:pRg st="1" end="1"/>
                                            </p:txEl>
                                          </p:spTgt>
                                        </p:tgtEl>
                                        <p:attrNameLst>
                                          <p:attrName>style.visibility</p:attrName>
                                        </p:attrNameLst>
                                      </p:cBhvr>
                                      <p:to>
                                        <p:strVal val="visible"/>
                                      </p:to>
                                    </p:set>
                                    <p:animEffect transition="in" filter="wipe(left)">
                                      <p:cBhvr>
                                        <p:cTn id="12" dur="500"/>
                                        <p:tgtEl>
                                          <p:spTgt spid="1546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4627">
                                            <p:txEl>
                                              <p:pRg st="2" end="2"/>
                                            </p:txEl>
                                          </p:spTgt>
                                        </p:tgtEl>
                                        <p:attrNameLst>
                                          <p:attrName>style.visibility</p:attrName>
                                        </p:attrNameLst>
                                      </p:cBhvr>
                                      <p:to>
                                        <p:strVal val="visible"/>
                                      </p:to>
                                    </p:set>
                                    <p:animEffect transition="in" filter="wipe(left)">
                                      <p:cBhvr>
                                        <p:cTn id="17" dur="500"/>
                                        <p:tgtEl>
                                          <p:spTgt spid="1546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Interest Rates and </a:t>
            </a:r>
            <a:br>
              <a:rPr lang="en-US" sz="3200">
                <a:solidFill>
                  <a:schemeClr val="accent1">
                    <a:satMod val="150000"/>
                  </a:schemeClr>
                </a:solidFill>
              </a:rPr>
            </a:br>
            <a:r>
              <a:rPr lang="en-US" sz="3200">
                <a:solidFill>
                  <a:schemeClr val="accent1">
                    <a:satMod val="150000"/>
                  </a:schemeClr>
                </a:solidFill>
              </a:rPr>
              <a:t>Consumption Expenditure</a:t>
            </a:r>
          </a:p>
        </p:txBody>
      </p:sp>
      <p:sp>
        <p:nvSpPr>
          <p:cNvPr id="49155" name="Line 3"/>
          <p:cNvSpPr>
            <a:spLocks noChangeShapeType="1"/>
          </p:cNvSpPr>
          <p:nvPr/>
        </p:nvSpPr>
        <p:spPr bwMode="auto">
          <a:xfrm>
            <a:off x="1331913" y="2205038"/>
            <a:ext cx="0" cy="2736850"/>
          </a:xfrm>
          <a:prstGeom prst="line">
            <a:avLst/>
          </a:prstGeom>
          <a:noFill/>
          <a:ln w="28575">
            <a:solidFill>
              <a:schemeClr val="tx1"/>
            </a:solidFill>
            <a:round/>
            <a:headEnd/>
            <a:tailEnd/>
          </a:ln>
        </p:spPr>
        <p:txBody>
          <a:bodyPr/>
          <a:lstStyle/>
          <a:p>
            <a:endParaRPr lang="en-CA"/>
          </a:p>
        </p:txBody>
      </p:sp>
      <p:sp>
        <p:nvSpPr>
          <p:cNvPr id="49156" name="Line 4"/>
          <p:cNvSpPr>
            <a:spLocks noChangeShapeType="1"/>
          </p:cNvSpPr>
          <p:nvPr/>
        </p:nvSpPr>
        <p:spPr bwMode="auto">
          <a:xfrm>
            <a:off x="1331913" y="4941888"/>
            <a:ext cx="2879725" cy="0"/>
          </a:xfrm>
          <a:prstGeom prst="line">
            <a:avLst/>
          </a:prstGeom>
          <a:noFill/>
          <a:ln w="28575">
            <a:solidFill>
              <a:schemeClr val="tx1"/>
            </a:solidFill>
            <a:round/>
            <a:headEnd/>
            <a:tailEnd/>
          </a:ln>
        </p:spPr>
        <p:txBody>
          <a:bodyPr/>
          <a:lstStyle/>
          <a:p>
            <a:endParaRPr lang="en-CA"/>
          </a:p>
        </p:txBody>
      </p:sp>
      <p:sp>
        <p:nvSpPr>
          <p:cNvPr id="49157" name="Text Box 5"/>
          <p:cNvSpPr txBox="1">
            <a:spLocks noChangeArrowheads="1"/>
          </p:cNvSpPr>
          <p:nvPr/>
        </p:nvSpPr>
        <p:spPr bwMode="auto">
          <a:xfrm rot="-5400000">
            <a:off x="-825500" y="3354388"/>
            <a:ext cx="2954338"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Interest Rates</a:t>
            </a:r>
          </a:p>
        </p:txBody>
      </p:sp>
      <p:sp>
        <p:nvSpPr>
          <p:cNvPr id="49158" name="Line 6"/>
          <p:cNvSpPr>
            <a:spLocks noChangeShapeType="1"/>
          </p:cNvSpPr>
          <p:nvPr/>
        </p:nvSpPr>
        <p:spPr bwMode="auto">
          <a:xfrm>
            <a:off x="1331913" y="3429000"/>
            <a:ext cx="1295400" cy="0"/>
          </a:xfrm>
          <a:prstGeom prst="line">
            <a:avLst/>
          </a:prstGeom>
          <a:noFill/>
          <a:ln w="9525">
            <a:solidFill>
              <a:schemeClr val="tx1"/>
            </a:solidFill>
            <a:round/>
            <a:headEnd/>
            <a:tailEnd/>
          </a:ln>
        </p:spPr>
        <p:txBody>
          <a:bodyPr/>
          <a:lstStyle/>
          <a:p>
            <a:endParaRPr lang="en-CA"/>
          </a:p>
        </p:txBody>
      </p:sp>
      <p:sp>
        <p:nvSpPr>
          <p:cNvPr id="49159" name="Line 7"/>
          <p:cNvSpPr>
            <a:spLocks noChangeShapeType="1"/>
          </p:cNvSpPr>
          <p:nvPr/>
        </p:nvSpPr>
        <p:spPr bwMode="auto">
          <a:xfrm>
            <a:off x="2627313" y="3429000"/>
            <a:ext cx="0" cy="1512888"/>
          </a:xfrm>
          <a:prstGeom prst="line">
            <a:avLst/>
          </a:prstGeom>
          <a:noFill/>
          <a:ln w="9525">
            <a:solidFill>
              <a:schemeClr val="tx1"/>
            </a:solidFill>
            <a:round/>
            <a:headEnd/>
            <a:tailEnd/>
          </a:ln>
        </p:spPr>
        <p:txBody>
          <a:bodyPr/>
          <a:lstStyle/>
          <a:p>
            <a:endParaRPr lang="en-CA"/>
          </a:p>
        </p:txBody>
      </p:sp>
      <p:sp>
        <p:nvSpPr>
          <p:cNvPr id="155656" name="Line 8"/>
          <p:cNvSpPr>
            <a:spLocks noChangeShapeType="1"/>
          </p:cNvSpPr>
          <p:nvPr/>
        </p:nvSpPr>
        <p:spPr bwMode="auto">
          <a:xfrm>
            <a:off x="1331913" y="3789363"/>
            <a:ext cx="1655762" cy="0"/>
          </a:xfrm>
          <a:prstGeom prst="line">
            <a:avLst/>
          </a:prstGeom>
          <a:noFill/>
          <a:ln w="9525">
            <a:solidFill>
              <a:schemeClr val="tx1"/>
            </a:solidFill>
            <a:prstDash val="dash"/>
            <a:round/>
            <a:headEnd/>
            <a:tailEnd/>
          </a:ln>
        </p:spPr>
        <p:txBody>
          <a:bodyPr/>
          <a:lstStyle/>
          <a:p>
            <a:endParaRPr lang="en-CA"/>
          </a:p>
        </p:txBody>
      </p:sp>
      <p:sp>
        <p:nvSpPr>
          <p:cNvPr id="155657" name="Line 9"/>
          <p:cNvSpPr>
            <a:spLocks noChangeShapeType="1"/>
          </p:cNvSpPr>
          <p:nvPr/>
        </p:nvSpPr>
        <p:spPr bwMode="auto">
          <a:xfrm>
            <a:off x="2700338" y="4508500"/>
            <a:ext cx="287337" cy="0"/>
          </a:xfrm>
          <a:prstGeom prst="line">
            <a:avLst/>
          </a:prstGeom>
          <a:noFill/>
          <a:ln w="9525">
            <a:solidFill>
              <a:schemeClr val="tx1"/>
            </a:solidFill>
            <a:round/>
            <a:headEnd/>
            <a:tailEnd type="triangle" w="med" len="med"/>
          </a:ln>
        </p:spPr>
        <p:txBody>
          <a:bodyPr/>
          <a:lstStyle/>
          <a:p>
            <a:endParaRPr lang="en-CA"/>
          </a:p>
        </p:txBody>
      </p:sp>
      <p:sp>
        <p:nvSpPr>
          <p:cNvPr id="155658" name="Line 10"/>
          <p:cNvSpPr>
            <a:spLocks noChangeShapeType="1"/>
          </p:cNvSpPr>
          <p:nvPr/>
        </p:nvSpPr>
        <p:spPr bwMode="auto">
          <a:xfrm>
            <a:off x="1692275" y="3500438"/>
            <a:ext cx="0" cy="215900"/>
          </a:xfrm>
          <a:prstGeom prst="line">
            <a:avLst/>
          </a:prstGeom>
          <a:noFill/>
          <a:ln w="9525">
            <a:solidFill>
              <a:schemeClr val="tx1"/>
            </a:solidFill>
            <a:round/>
            <a:headEnd/>
            <a:tailEnd type="triangle" w="med" len="med"/>
          </a:ln>
        </p:spPr>
        <p:txBody>
          <a:bodyPr/>
          <a:lstStyle/>
          <a:p>
            <a:endParaRPr lang="en-CA"/>
          </a:p>
        </p:txBody>
      </p:sp>
      <p:sp>
        <p:nvSpPr>
          <p:cNvPr id="49163" name="Text Box 11"/>
          <p:cNvSpPr txBox="1">
            <a:spLocks noChangeArrowheads="1"/>
          </p:cNvSpPr>
          <p:nvPr/>
        </p:nvSpPr>
        <p:spPr bwMode="auto">
          <a:xfrm>
            <a:off x="3851275" y="4941888"/>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 </a:t>
            </a:r>
          </a:p>
        </p:txBody>
      </p:sp>
      <p:sp>
        <p:nvSpPr>
          <p:cNvPr id="155660" name="Text Box 12"/>
          <p:cNvSpPr txBox="1">
            <a:spLocks noChangeArrowheads="1"/>
          </p:cNvSpPr>
          <p:nvPr/>
        </p:nvSpPr>
        <p:spPr bwMode="auto">
          <a:xfrm>
            <a:off x="2916238" y="4941888"/>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2</a:t>
            </a:r>
            <a:r>
              <a:rPr lang="en-US">
                <a:latin typeface="Arial" charset="0"/>
              </a:rPr>
              <a:t> </a:t>
            </a:r>
          </a:p>
        </p:txBody>
      </p:sp>
      <p:sp>
        <p:nvSpPr>
          <p:cNvPr id="49165" name="Text Box 13"/>
          <p:cNvSpPr txBox="1">
            <a:spLocks noChangeArrowheads="1"/>
          </p:cNvSpPr>
          <p:nvPr/>
        </p:nvSpPr>
        <p:spPr bwMode="auto">
          <a:xfrm>
            <a:off x="2411413" y="4941888"/>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1</a:t>
            </a:r>
            <a:r>
              <a:rPr lang="en-US">
                <a:latin typeface="Arial" charset="0"/>
              </a:rPr>
              <a:t> </a:t>
            </a:r>
          </a:p>
        </p:txBody>
      </p:sp>
      <p:sp>
        <p:nvSpPr>
          <p:cNvPr id="155662" name="Text Box 14"/>
          <p:cNvSpPr txBox="1">
            <a:spLocks noChangeArrowheads="1"/>
          </p:cNvSpPr>
          <p:nvPr/>
        </p:nvSpPr>
        <p:spPr bwMode="auto">
          <a:xfrm>
            <a:off x="971550" y="3573463"/>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a:t>
            </a:r>
            <a:r>
              <a:rPr lang="en-US" baseline="-25000">
                <a:latin typeface="Arial" charset="0"/>
              </a:rPr>
              <a:t>2</a:t>
            </a:r>
            <a:r>
              <a:rPr lang="en-US">
                <a:latin typeface="Arial" charset="0"/>
              </a:rPr>
              <a:t> </a:t>
            </a:r>
          </a:p>
        </p:txBody>
      </p:sp>
      <p:sp>
        <p:nvSpPr>
          <p:cNvPr id="49167" name="Text Box 15"/>
          <p:cNvSpPr txBox="1">
            <a:spLocks noChangeArrowheads="1"/>
          </p:cNvSpPr>
          <p:nvPr/>
        </p:nvSpPr>
        <p:spPr bwMode="auto">
          <a:xfrm>
            <a:off x="971550" y="321310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a:t>
            </a:r>
            <a:r>
              <a:rPr lang="en-US" baseline="-25000">
                <a:latin typeface="Arial" charset="0"/>
              </a:rPr>
              <a:t>1</a:t>
            </a:r>
            <a:r>
              <a:rPr lang="en-US">
                <a:latin typeface="Arial" charset="0"/>
              </a:rPr>
              <a:t> </a:t>
            </a:r>
          </a:p>
        </p:txBody>
      </p:sp>
      <p:sp>
        <p:nvSpPr>
          <p:cNvPr id="49168" name="Line 16"/>
          <p:cNvSpPr>
            <a:spLocks noChangeShapeType="1"/>
          </p:cNvSpPr>
          <p:nvPr/>
        </p:nvSpPr>
        <p:spPr bwMode="auto">
          <a:xfrm>
            <a:off x="5580063" y="2133600"/>
            <a:ext cx="0" cy="2736850"/>
          </a:xfrm>
          <a:prstGeom prst="line">
            <a:avLst/>
          </a:prstGeom>
          <a:noFill/>
          <a:ln w="28575">
            <a:solidFill>
              <a:schemeClr val="tx1"/>
            </a:solidFill>
            <a:round/>
            <a:headEnd/>
            <a:tailEnd/>
          </a:ln>
        </p:spPr>
        <p:txBody>
          <a:bodyPr/>
          <a:lstStyle/>
          <a:p>
            <a:endParaRPr lang="en-CA"/>
          </a:p>
        </p:txBody>
      </p:sp>
      <p:sp>
        <p:nvSpPr>
          <p:cNvPr id="49169" name="Line 17"/>
          <p:cNvSpPr>
            <a:spLocks noChangeShapeType="1"/>
          </p:cNvSpPr>
          <p:nvPr/>
        </p:nvSpPr>
        <p:spPr bwMode="auto">
          <a:xfrm>
            <a:off x="5580063" y="4870450"/>
            <a:ext cx="3240087" cy="0"/>
          </a:xfrm>
          <a:prstGeom prst="line">
            <a:avLst/>
          </a:prstGeom>
          <a:noFill/>
          <a:ln w="28575">
            <a:solidFill>
              <a:schemeClr val="tx1"/>
            </a:solidFill>
            <a:round/>
            <a:headEnd/>
            <a:tailEnd/>
          </a:ln>
        </p:spPr>
        <p:txBody>
          <a:bodyPr/>
          <a:lstStyle/>
          <a:p>
            <a:endParaRPr lang="en-CA"/>
          </a:p>
        </p:txBody>
      </p:sp>
      <p:sp>
        <p:nvSpPr>
          <p:cNvPr id="49170" name="Text Box 18"/>
          <p:cNvSpPr txBox="1">
            <a:spLocks noChangeArrowheads="1"/>
          </p:cNvSpPr>
          <p:nvPr/>
        </p:nvSpPr>
        <p:spPr bwMode="auto">
          <a:xfrm rot="-5400000">
            <a:off x="3637757" y="3139281"/>
            <a:ext cx="2667000"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Consumption</a:t>
            </a:r>
          </a:p>
        </p:txBody>
      </p:sp>
      <p:sp>
        <p:nvSpPr>
          <p:cNvPr id="49171" name="Text Box 19"/>
          <p:cNvSpPr txBox="1">
            <a:spLocks noChangeArrowheads="1"/>
          </p:cNvSpPr>
          <p:nvPr/>
        </p:nvSpPr>
        <p:spPr bwMode="auto">
          <a:xfrm>
            <a:off x="8099425" y="487045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Y </a:t>
            </a:r>
          </a:p>
        </p:txBody>
      </p:sp>
      <p:sp>
        <p:nvSpPr>
          <p:cNvPr id="155668" name="Text Box 20"/>
          <p:cNvSpPr txBox="1">
            <a:spLocks noChangeArrowheads="1"/>
          </p:cNvSpPr>
          <p:nvPr/>
        </p:nvSpPr>
        <p:spPr bwMode="auto">
          <a:xfrm>
            <a:off x="5076825" y="3068638"/>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2</a:t>
            </a:r>
            <a:r>
              <a:rPr lang="en-US">
                <a:latin typeface="Arial" charset="0"/>
              </a:rPr>
              <a:t> </a:t>
            </a:r>
          </a:p>
        </p:txBody>
      </p:sp>
      <p:sp>
        <p:nvSpPr>
          <p:cNvPr id="49173" name="Text Box 21"/>
          <p:cNvSpPr txBox="1">
            <a:spLocks noChangeArrowheads="1"/>
          </p:cNvSpPr>
          <p:nvPr/>
        </p:nvSpPr>
        <p:spPr bwMode="auto">
          <a:xfrm>
            <a:off x="5076825" y="364490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1</a:t>
            </a:r>
            <a:r>
              <a:rPr lang="en-US">
                <a:latin typeface="Arial" charset="0"/>
              </a:rPr>
              <a:t> </a:t>
            </a:r>
          </a:p>
        </p:txBody>
      </p:sp>
      <p:sp>
        <p:nvSpPr>
          <p:cNvPr id="155670" name="Line 22"/>
          <p:cNvSpPr>
            <a:spLocks noChangeShapeType="1"/>
          </p:cNvSpPr>
          <p:nvPr/>
        </p:nvSpPr>
        <p:spPr bwMode="auto">
          <a:xfrm>
            <a:off x="3059113" y="3789363"/>
            <a:ext cx="0" cy="1152525"/>
          </a:xfrm>
          <a:prstGeom prst="line">
            <a:avLst/>
          </a:prstGeom>
          <a:noFill/>
          <a:ln w="9525">
            <a:solidFill>
              <a:schemeClr val="tx1"/>
            </a:solidFill>
            <a:prstDash val="dash"/>
            <a:round/>
            <a:headEnd/>
            <a:tailEnd/>
          </a:ln>
        </p:spPr>
        <p:txBody>
          <a:bodyPr/>
          <a:lstStyle/>
          <a:p>
            <a:endParaRPr lang="en-CA"/>
          </a:p>
        </p:txBody>
      </p:sp>
      <p:sp>
        <p:nvSpPr>
          <p:cNvPr id="49175" name="Line 23"/>
          <p:cNvSpPr>
            <a:spLocks noChangeShapeType="1"/>
          </p:cNvSpPr>
          <p:nvPr/>
        </p:nvSpPr>
        <p:spPr bwMode="auto">
          <a:xfrm>
            <a:off x="1547813" y="2492375"/>
            <a:ext cx="2376487" cy="2089150"/>
          </a:xfrm>
          <a:prstGeom prst="line">
            <a:avLst/>
          </a:prstGeom>
          <a:noFill/>
          <a:ln w="38100">
            <a:solidFill>
              <a:srgbClr val="FF3300"/>
            </a:solidFill>
            <a:round/>
            <a:headEnd/>
            <a:tailEnd/>
          </a:ln>
        </p:spPr>
        <p:txBody>
          <a:bodyPr/>
          <a:lstStyle/>
          <a:p>
            <a:endParaRPr lang="en-CA"/>
          </a:p>
        </p:txBody>
      </p:sp>
      <p:sp>
        <p:nvSpPr>
          <p:cNvPr id="49176" name="Text Box 24"/>
          <p:cNvSpPr txBox="1">
            <a:spLocks noChangeArrowheads="1"/>
          </p:cNvSpPr>
          <p:nvPr/>
        </p:nvSpPr>
        <p:spPr bwMode="auto">
          <a:xfrm>
            <a:off x="3851275" y="4437063"/>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0</a:t>
            </a:r>
            <a:r>
              <a:rPr lang="en-US">
                <a:latin typeface="Arial" charset="0"/>
              </a:rPr>
              <a:t> </a:t>
            </a:r>
          </a:p>
        </p:txBody>
      </p:sp>
      <p:sp>
        <p:nvSpPr>
          <p:cNvPr id="49177" name="Text Box 25"/>
          <p:cNvSpPr txBox="1">
            <a:spLocks noChangeArrowheads="1"/>
          </p:cNvSpPr>
          <p:nvPr/>
        </p:nvSpPr>
        <p:spPr bwMode="auto">
          <a:xfrm>
            <a:off x="1187450" y="5373688"/>
            <a:ext cx="2952750"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Autonomous Consumption</a:t>
            </a:r>
          </a:p>
        </p:txBody>
      </p:sp>
      <p:sp>
        <p:nvSpPr>
          <p:cNvPr id="49178" name="Text Box 26"/>
          <p:cNvSpPr txBox="1">
            <a:spLocks noChangeArrowheads="1"/>
          </p:cNvSpPr>
          <p:nvPr/>
        </p:nvSpPr>
        <p:spPr bwMode="auto">
          <a:xfrm>
            <a:off x="5867400" y="5300663"/>
            <a:ext cx="2592388"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GDP and Income</a:t>
            </a:r>
          </a:p>
        </p:txBody>
      </p:sp>
      <p:sp>
        <p:nvSpPr>
          <p:cNvPr id="49179" name="Line 27"/>
          <p:cNvSpPr>
            <a:spLocks noChangeShapeType="1"/>
          </p:cNvSpPr>
          <p:nvPr/>
        </p:nvSpPr>
        <p:spPr bwMode="auto">
          <a:xfrm flipV="1">
            <a:off x="5580063" y="3357563"/>
            <a:ext cx="2879725" cy="576262"/>
          </a:xfrm>
          <a:prstGeom prst="line">
            <a:avLst/>
          </a:prstGeom>
          <a:noFill/>
          <a:ln w="38100">
            <a:solidFill>
              <a:srgbClr val="FF3300"/>
            </a:solidFill>
            <a:round/>
            <a:headEnd/>
            <a:tailEnd/>
          </a:ln>
        </p:spPr>
        <p:txBody>
          <a:bodyPr/>
          <a:lstStyle/>
          <a:p>
            <a:endParaRPr lang="en-CA"/>
          </a:p>
        </p:txBody>
      </p:sp>
      <p:sp>
        <p:nvSpPr>
          <p:cNvPr id="155676" name="Line 28"/>
          <p:cNvSpPr>
            <a:spLocks noChangeShapeType="1"/>
          </p:cNvSpPr>
          <p:nvPr/>
        </p:nvSpPr>
        <p:spPr bwMode="auto">
          <a:xfrm flipV="1">
            <a:off x="5580063" y="2852738"/>
            <a:ext cx="2879725" cy="576262"/>
          </a:xfrm>
          <a:prstGeom prst="line">
            <a:avLst/>
          </a:prstGeom>
          <a:noFill/>
          <a:ln w="38100">
            <a:solidFill>
              <a:srgbClr val="FF3300"/>
            </a:solidFill>
            <a:prstDash val="dash"/>
            <a:round/>
            <a:headEnd/>
            <a:tailEnd/>
          </a:ln>
        </p:spPr>
        <p:txBody>
          <a:bodyPr/>
          <a:lstStyle/>
          <a:p>
            <a:endParaRPr lang="en-CA"/>
          </a:p>
        </p:txBody>
      </p:sp>
      <p:sp>
        <p:nvSpPr>
          <p:cNvPr id="155677" name="Text Box 29"/>
          <p:cNvSpPr txBox="1">
            <a:spLocks noChangeArrowheads="1"/>
          </p:cNvSpPr>
          <p:nvPr/>
        </p:nvSpPr>
        <p:spPr bwMode="auto">
          <a:xfrm>
            <a:off x="1763713" y="3429000"/>
            <a:ext cx="720725" cy="366713"/>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r</a:t>
            </a:r>
            <a:endParaRPr lang="el-GR">
              <a:latin typeface="Arial" charset="0"/>
              <a:cs typeface="Arial" charset="0"/>
            </a:endParaRPr>
          </a:p>
        </p:txBody>
      </p:sp>
      <p:sp>
        <p:nvSpPr>
          <p:cNvPr id="155678" name="Text Box 30"/>
          <p:cNvSpPr txBox="1">
            <a:spLocks noChangeArrowheads="1"/>
          </p:cNvSpPr>
          <p:nvPr/>
        </p:nvSpPr>
        <p:spPr bwMode="auto">
          <a:xfrm>
            <a:off x="2627313" y="4076700"/>
            <a:ext cx="720725" cy="366713"/>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C</a:t>
            </a:r>
            <a:endParaRPr lang="el-GR">
              <a:latin typeface="Arial" charset="0"/>
              <a:cs typeface="Arial" charset="0"/>
            </a:endParaRPr>
          </a:p>
        </p:txBody>
      </p:sp>
      <p:sp>
        <p:nvSpPr>
          <p:cNvPr id="155679" name="Text Box 31"/>
          <p:cNvSpPr txBox="1">
            <a:spLocks noChangeArrowheads="1"/>
          </p:cNvSpPr>
          <p:nvPr/>
        </p:nvSpPr>
        <p:spPr bwMode="auto">
          <a:xfrm>
            <a:off x="6516688" y="3284538"/>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C</a:t>
            </a:r>
            <a:endParaRPr lang="el-GR">
              <a:latin typeface="Arial" charset="0"/>
              <a:cs typeface="Arial" charset="0"/>
            </a:endParaRPr>
          </a:p>
        </p:txBody>
      </p:sp>
      <p:sp>
        <p:nvSpPr>
          <p:cNvPr id="155680" name="Line 32"/>
          <p:cNvSpPr>
            <a:spLocks noChangeShapeType="1"/>
          </p:cNvSpPr>
          <p:nvPr/>
        </p:nvSpPr>
        <p:spPr bwMode="auto">
          <a:xfrm flipV="1">
            <a:off x="6156325" y="3357563"/>
            <a:ext cx="0" cy="358775"/>
          </a:xfrm>
          <a:prstGeom prst="line">
            <a:avLst/>
          </a:prstGeom>
          <a:noFill/>
          <a:ln w="9525">
            <a:solidFill>
              <a:schemeClr val="tx1"/>
            </a:solidFill>
            <a:round/>
            <a:headEnd/>
            <a:tailEnd type="triangle" w="med" len="med"/>
          </a:ln>
        </p:spPr>
        <p:txBody>
          <a:bodyPr/>
          <a:lstStyle/>
          <a:p>
            <a:endParaRPr lang="en-CA"/>
          </a:p>
        </p:txBody>
      </p:sp>
      <p:sp>
        <p:nvSpPr>
          <p:cNvPr id="49185" name="Text Box 33"/>
          <p:cNvSpPr txBox="1">
            <a:spLocks noChangeArrowheads="1"/>
          </p:cNvSpPr>
          <p:nvPr/>
        </p:nvSpPr>
        <p:spPr bwMode="auto">
          <a:xfrm>
            <a:off x="7380288" y="3573463"/>
            <a:ext cx="1295400"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1</a:t>
            </a:r>
            <a:r>
              <a:rPr lang="en-US">
                <a:latin typeface="Arial" charset="0"/>
              </a:rPr>
              <a:t> + cY</a:t>
            </a:r>
          </a:p>
        </p:txBody>
      </p:sp>
      <p:sp>
        <p:nvSpPr>
          <p:cNvPr id="155682" name="Text Box 34"/>
          <p:cNvSpPr txBox="1">
            <a:spLocks noChangeArrowheads="1"/>
          </p:cNvSpPr>
          <p:nvPr/>
        </p:nvSpPr>
        <p:spPr bwMode="auto">
          <a:xfrm>
            <a:off x="7380288" y="3068638"/>
            <a:ext cx="1295400"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2</a:t>
            </a:r>
            <a:r>
              <a:rPr lang="en-US">
                <a:latin typeface="Arial" charset="0"/>
              </a:rPr>
              <a:t> + cY</a:t>
            </a:r>
          </a:p>
        </p:txBody>
      </p:sp>
      <p:sp>
        <p:nvSpPr>
          <p:cNvPr id="38" name="Slide Number Placeholder 37"/>
          <p:cNvSpPr>
            <a:spLocks noGrp="1"/>
          </p:cNvSpPr>
          <p:nvPr>
            <p:ph type="sldNum" sz="quarter" idx="12"/>
          </p:nvPr>
        </p:nvSpPr>
        <p:spPr/>
        <p:txBody>
          <a:bodyPr/>
          <a:lstStyle/>
          <a:p>
            <a:pPr>
              <a:defRPr/>
            </a:pPr>
            <a:fld id="{D7E31D6E-A552-4D33-87C2-9B9FB91E6E21}" type="slidenum">
              <a:rPr lang="en-US"/>
              <a:pPr>
                <a:defRPr/>
              </a:pPr>
              <a:t>33</a:t>
            </a:fld>
            <a:endParaRPr lang="en-US"/>
          </a:p>
        </p:txBody>
      </p:sp>
      <p:sp>
        <p:nvSpPr>
          <p:cNvPr id="39" name="Footer Placeholder 38"/>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55662"/>
                                        </p:tgtEl>
                                        <p:attrNameLst>
                                          <p:attrName>style.visibility</p:attrName>
                                        </p:attrNameLst>
                                      </p:cBhvr>
                                      <p:to>
                                        <p:strVal val="visible"/>
                                      </p:to>
                                    </p:set>
                                    <p:animEffect transition="in" filter="slide(fromTop)">
                                      <p:cBhvr>
                                        <p:cTn id="7" dur="500"/>
                                        <p:tgtEl>
                                          <p:spTgt spid="155662"/>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155656"/>
                                        </p:tgtEl>
                                        <p:attrNameLst>
                                          <p:attrName>style.visibility</p:attrName>
                                        </p:attrNameLst>
                                      </p:cBhvr>
                                      <p:to>
                                        <p:strVal val="visible"/>
                                      </p:to>
                                    </p:set>
                                    <p:animEffect transition="in" filter="slide(fromTop)">
                                      <p:cBhvr>
                                        <p:cTn id="10" dur="500"/>
                                        <p:tgtEl>
                                          <p:spTgt spid="155656"/>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155670"/>
                                        </p:tgtEl>
                                        <p:attrNameLst>
                                          <p:attrName>style.visibility</p:attrName>
                                        </p:attrNameLst>
                                      </p:cBhvr>
                                      <p:to>
                                        <p:strVal val="visible"/>
                                      </p:to>
                                    </p:set>
                                    <p:animEffect transition="in" filter="slide(fromTop)">
                                      <p:cBhvr>
                                        <p:cTn id="13" dur="500"/>
                                        <p:tgtEl>
                                          <p:spTgt spid="155670"/>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155660"/>
                                        </p:tgtEl>
                                        <p:attrNameLst>
                                          <p:attrName>style.visibility</p:attrName>
                                        </p:attrNameLst>
                                      </p:cBhvr>
                                      <p:to>
                                        <p:strVal val="visible"/>
                                      </p:to>
                                    </p:set>
                                    <p:animEffect transition="in" filter="slide(fromTop)">
                                      <p:cBhvr>
                                        <p:cTn id="16" dur="500"/>
                                        <p:tgtEl>
                                          <p:spTgt spid="155660"/>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1" fill="hold" grpId="0" nodeType="clickEffect">
                                  <p:stCondLst>
                                    <p:cond delay="0"/>
                                  </p:stCondLst>
                                  <p:childTnLst>
                                    <p:set>
                                      <p:cBhvr>
                                        <p:cTn id="20" dur="1" fill="hold">
                                          <p:stCondLst>
                                            <p:cond delay="0"/>
                                          </p:stCondLst>
                                        </p:cTn>
                                        <p:tgtEl>
                                          <p:spTgt spid="155677"/>
                                        </p:tgtEl>
                                        <p:attrNameLst>
                                          <p:attrName>style.visibility</p:attrName>
                                        </p:attrNameLst>
                                      </p:cBhvr>
                                      <p:to>
                                        <p:strVal val="visible"/>
                                      </p:to>
                                    </p:set>
                                    <p:animEffect transition="in" filter="slide(fromTop)">
                                      <p:cBhvr>
                                        <p:cTn id="21" dur="500"/>
                                        <p:tgtEl>
                                          <p:spTgt spid="155677"/>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155658"/>
                                        </p:tgtEl>
                                        <p:attrNameLst>
                                          <p:attrName>style.visibility</p:attrName>
                                        </p:attrNameLst>
                                      </p:cBhvr>
                                      <p:to>
                                        <p:strVal val="visible"/>
                                      </p:to>
                                    </p:set>
                                    <p:animEffect transition="in" filter="slide(fromTop)">
                                      <p:cBhvr>
                                        <p:cTn id="24" dur="500"/>
                                        <p:tgtEl>
                                          <p:spTgt spid="155658"/>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55657"/>
                                        </p:tgtEl>
                                        <p:attrNameLst>
                                          <p:attrName>style.visibility</p:attrName>
                                        </p:attrNameLst>
                                      </p:cBhvr>
                                      <p:to>
                                        <p:strVal val="visible"/>
                                      </p:to>
                                    </p:set>
                                    <p:animEffect transition="in" filter="slide(fromLeft)">
                                      <p:cBhvr>
                                        <p:cTn id="28" dur="500"/>
                                        <p:tgtEl>
                                          <p:spTgt spid="155657"/>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155678"/>
                                        </p:tgtEl>
                                        <p:attrNameLst>
                                          <p:attrName>style.visibility</p:attrName>
                                        </p:attrNameLst>
                                      </p:cBhvr>
                                      <p:to>
                                        <p:strVal val="visible"/>
                                      </p:to>
                                    </p:set>
                                    <p:animEffect transition="in" filter="slide(fromLeft)">
                                      <p:cBhvr>
                                        <p:cTn id="32" dur="500"/>
                                        <p:tgtEl>
                                          <p:spTgt spid="15567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55680"/>
                                        </p:tgtEl>
                                        <p:attrNameLst>
                                          <p:attrName>style.visibility</p:attrName>
                                        </p:attrNameLst>
                                      </p:cBhvr>
                                      <p:to>
                                        <p:strVal val="visible"/>
                                      </p:to>
                                    </p:set>
                                    <p:animEffect transition="in" filter="wipe(down)">
                                      <p:cBhvr>
                                        <p:cTn id="37" dur="500"/>
                                        <p:tgtEl>
                                          <p:spTgt spid="155680"/>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55679"/>
                                        </p:tgtEl>
                                        <p:attrNameLst>
                                          <p:attrName>style.visibility</p:attrName>
                                        </p:attrNameLst>
                                      </p:cBhvr>
                                      <p:to>
                                        <p:strVal val="visible"/>
                                      </p:to>
                                    </p:set>
                                    <p:animEffect transition="in" filter="wipe(down)">
                                      <p:cBhvr>
                                        <p:cTn id="40" dur="500"/>
                                        <p:tgtEl>
                                          <p:spTgt spid="15567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55676"/>
                                        </p:tgtEl>
                                        <p:attrNameLst>
                                          <p:attrName>style.visibility</p:attrName>
                                        </p:attrNameLst>
                                      </p:cBhvr>
                                      <p:to>
                                        <p:strVal val="visible"/>
                                      </p:to>
                                    </p:set>
                                    <p:animEffect transition="in" filter="wipe(down)">
                                      <p:cBhvr>
                                        <p:cTn id="43" dur="500"/>
                                        <p:tgtEl>
                                          <p:spTgt spid="15567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55682"/>
                                        </p:tgtEl>
                                        <p:attrNameLst>
                                          <p:attrName>style.visibility</p:attrName>
                                        </p:attrNameLst>
                                      </p:cBhvr>
                                      <p:to>
                                        <p:strVal val="visible"/>
                                      </p:to>
                                    </p:set>
                                    <p:animEffect transition="in" filter="wipe(down)">
                                      <p:cBhvr>
                                        <p:cTn id="46" dur="500"/>
                                        <p:tgtEl>
                                          <p:spTgt spid="155682"/>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55668"/>
                                        </p:tgtEl>
                                        <p:attrNameLst>
                                          <p:attrName>style.visibility</p:attrName>
                                        </p:attrNameLst>
                                      </p:cBhvr>
                                      <p:to>
                                        <p:strVal val="visible"/>
                                      </p:to>
                                    </p:set>
                                    <p:animEffect transition="in" filter="wipe(down)">
                                      <p:cBhvr>
                                        <p:cTn id="49" dur="500"/>
                                        <p:tgtEl>
                                          <p:spTgt spid="1556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6" grpId="0" animBg="1"/>
      <p:bldP spid="155657" grpId="0" animBg="1"/>
      <p:bldP spid="155658" grpId="0" animBg="1"/>
      <p:bldP spid="155660" grpId="0"/>
      <p:bldP spid="155662" grpId="0"/>
      <p:bldP spid="155668" grpId="0"/>
      <p:bldP spid="155670" grpId="0" animBg="1"/>
      <p:bldP spid="155676" grpId="0" animBg="1"/>
      <p:bldP spid="155677" grpId="0"/>
      <p:bldP spid="155678" grpId="0"/>
      <p:bldP spid="155679" grpId="0"/>
      <p:bldP spid="155680" grpId="0" animBg="1"/>
      <p:bldP spid="15568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Money, Aggregate Demand, </a:t>
            </a:r>
            <a:br>
              <a:rPr lang="en-US" sz="3200">
                <a:solidFill>
                  <a:schemeClr val="accent1">
                    <a:satMod val="150000"/>
                  </a:schemeClr>
                </a:solidFill>
              </a:rPr>
            </a:br>
            <a:r>
              <a:rPr lang="en-US" sz="3200">
                <a:solidFill>
                  <a:schemeClr val="accent1">
                    <a:satMod val="150000"/>
                  </a:schemeClr>
                </a:solidFill>
              </a:rPr>
              <a:t>and National Income</a:t>
            </a:r>
          </a:p>
        </p:txBody>
      </p:sp>
      <p:sp>
        <p:nvSpPr>
          <p:cNvPr id="156675" name="Rectangle 3"/>
          <p:cNvSpPr>
            <a:spLocks noGrp="1" noChangeArrowheads="1"/>
          </p:cNvSpPr>
          <p:nvPr>
            <p:ph idx="1"/>
          </p:nvPr>
        </p:nvSpPr>
        <p:spPr/>
        <p:txBody>
          <a:bodyPr/>
          <a:lstStyle/>
          <a:p>
            <a:pPr eaLnBrk="1" hangingPunct="1"/>
            <a:r>
              <a:rPr lang="en-US" smtClean="0"/>
              <a:t>Investment Expenditure</a:t>
            </a:r>
          </a:p>
          <a:p>
            <a:pPr lvl="1" eaLnBrk="1" hangingPunct="1"/>
            <a:r>
              <a:rPr lang="en-US" smtClean="0"/>
              <a:t>Investment in Fixed Capital</a:t>
            </a:r>
          </a:p>
          <a:p>
            <a:pPr lvl="1" eaLnBrk="1" hangingPunct="1"/>
            <a:r>
              <a:rPr lang="en-US" smtClean="0"/>
              <a:t>Inventory Investment</a:t>
            </a:r>
            <a:endParaRPr lang="en-US" smtClean="0">
              <a:sym typeface="Symbol" pitchFamily="18" charset="2"/>
            </a:endParaRPr>
          </a:p>
        </p:txBody>
      </p:sp>
      <p:sp>
        <p:nvSpPr>
          <p:cNvPr id="7" name="Slide Number Placeholder 6"/>
          <p:cNvSpPr>
            <a:spLocks noGrp="1"/>
          </p:cNvSpPr>
          <p:nvPr>
            <p:ph type="sldNum" sz="quarter" idx="12"/>
          </p:nvPr>
        </p:nvSpPr>
        <p:spPr/>
        <p:txBody>
          <a:bodyPr/>
          <a:lstStyle/>
          <a:p>
            <a:pPr>
              <a:defRPr/>
            </a:pPr>
            <a:fld id="{B9F8A27D-D94B-4FB4-B6E0-1876B823BE08}" type="slidenum">
              <a:rPr lang="en-US"/>
              <a:pPr>
                <a:defRPr/>
              </a:pPr>
              <a:t>34</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6675">
                                            <p:txEl>
                                              <p:pRg st="0" end="0"/>
                                            </p:txEl>
                                          </p:spTgt>
                                        </p:tgtEl>
                                        <p:attrNameLst>
                                          <p:attrName>style.visibility</p:attrName>
                                        </p:attrNameLst>
                                      </p:cBhvr>
                                      <p:to>
                                        <p:strVal val="visible"/>
                                      </p:to>
                                    </p:set>
                                    <p:animEffect transition="in" filter="wipe(left)">
                                      <p:cBhvr>
                                        <p:cTn id="7" dur="500"/>
                                        <p:tgtEl>
                                          <p:spTgt spid="1566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6675">
                                            <p:txEl>
                                              <p:pRg st="1" end="1"/>
                                            </p:txEl>
                                          </p:spTgt>
                                        </p:tgtEl>
                                        <p:attrNameLst>
                                          <p:attrName>style.visibility</p:attrName>
                                        </p:attrNameLst>
                                      </p:cBhvr>
                                      <p:to>
                                        <p:strVal val="visible"/>
                                      </p:to>
                                    </p:set>
                                    <p:animEffect transition="in" filter="wipe(left)">
                                      <p:cBhvr>
                                        <p:cTn id="12" dur="500"/>
                                        <p:tgtEl>
                                          <p:spTgt spid="156675">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6675">
                                            <p:txEl>
                                              <p:pRg st="2" end="2"/>
                                            </p:txEl>
                                          </p:spTgt>
                                        </p:tgtEl>
                                        <p:attrNameLst>
                                          <p:attrName>style.visibility</p:attrName>
                                        </p:attrNameLst>
                                      </p:cBhvr>
                                      <p:to>
                                        <p:strVal val="visible"/>
                                      </p:to>
                                    </p:set>
                                    <p:animEffect transition="in" filter="wipe(left)">
                                      <p:cBhvr>
                                        <p:cTn id="15" dur="500"/>
                                        <p:tgtEl>
                                          <p:spTgt spid="1566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Interest Rates and </a:t>
            </a:r>
            <a:br>
              <a:rPr lang="en-US" sz="3200">
                <a:solidFill>
                  <a:schemeClr val="accent1">
                    <a:satMod val="150000"/>
                  </a:schemeClr>
                </a:solidFill>
              </a:rPr>
            </a:br>
            <a:r>
              <a:rPr lang="en-US" sz="3200">
                <a:solidFill>
                  <a:schemeClr val="accent1">
                    <a:satMod val="150000"/>
                  </a:schemeClr>
                </a:solidFill>
              </a:rPr>
              <a:t>Consumption Expenditure</a:t>
            </a:r>
          </a:p>
        </p:txBody>
      </p:sp>
      <p:sp>
        <p:nvSpPr>
          <p:cNvPr id="51203" name="Line 3"/>
          <p:cNvSpPr>
            <a:spLocks noChangeShapeType="1"/>
          </p:cNvSpPr>
          <p:nvPr/>
        </p:nvSpPr>
        <p:spPr bwMode="auto">
          <a:xfrm>
            <a:off x="1331913" y="2205038"/>
            <a:ext cx="0" cy="2736850"/>
          </a:xfrm>
          <a:prstGeom prst="line">
            <a:avLst/>
          </a:prstGeom>
          <a:noFill/>
          <a:ln w="28575">
            <a:solidFill>
              <a:schemeClr val="tx1"/>
            </a:solidFill>
            <a:round/>
            <a:headEnd/>
            <a:tailEnd/>
          </a:ln>
        </p:spPr>
        <p:txBody>
          <a:bodyPr/>
          <a:lstStyle/>
          <a:p>
            <a:endParaRPr lang="en-CA"/>
          </a:p>
        </p:txBody>
      </p:sp>
      <p:sp>
        <p:nvSpPr>
          <p:cNvPr id="51204" name="Line 4"/>
          <p:cNvSpPr>
            <a:spLocks noChangeShapeType="1"/>
          </p:cNvSpPr>
          <p:nvPr/>
        </p:nvSpPr>
        <p:spPr bwMode="auto">
          <a:xfrm>
            <a:off x="1331913" y="4941888"/>
            <a:ext cx="2879725" cy="0"/>
          </a:xfrm>
          <a:prstGeom prst="line">
            <a:avLst/>
          </a:prstGeom>
          <a:noFill/>
          <a:ln w="28575">
            <a:solidFill>
              <a:schemeClr val="tx1"/>
            </a:solidFill>
            <a:round/>
            <a:headEnd/>
            <a:tailEnd/>
          </a:ln>
        </p:spPr>
        <p:txBody>
          <a:bodyPr/>
          <a:lstStyle/>
          <a:p>
            <a:endParaRPr lang="en-CA"/>
          </a:p>
        </p:txBody>
      </p:sp>
      <p:sp>
        <p:nvSpPr>
          <p:cNvPr id="51205" name="Text Box 5"/>
          <p:cNvSpPr txBox="1">
            <a:spLocks noChangeArrowheads="1"/>
          </p:cNvSpPr>
          <p:nvPr/>
        </p:nvSpPr>
        <p:spPr bwMode="auto">
          <a:xfrm rot="-5400000">
            <a:off x="-825500" y="3354388"/>
            <a:ext cx="2954338"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Interest Rates</a:t>
            </a:r>
          </a:p>
        </p:txBody>
      </p:sp>
      <p:sp>
        <p:nvSpPr>
          <p:cNvPr id="51206" name="Line 6"/>
          <p:cNvSpPr>
            <a:spLocks noChangeShapeType="1"/>
          </p:cNvSpPr>
          <p:nvPr/>
        </p:nvSpPr>
        <p:spPr bwMode="auto">
          <a:xfrm>
            <a:off x="1331913" y="3429000"/>
            <a:ext cx="1295400" cy="0"/>
          </a:xfrm>
          <a:prstGeom prst="line">
            <a:avLst/>
          </a:prstGeom>
          <a:noFill/>
          <a:ln w="9525">
            <a:solidFill>
              <a:schemeClr val="tx1"/>
            </a:solidFill>
            <a:round/>
            <a:headEnd/>
            <a:tailEnd/>
          </a:ln>
        </p:spPr>
        <p:txBody>
          <a:bodyPr/>
          <a:lstStyle/>
          <a:p>
            <a:endParaRPr lang="en-CA"/>
          </a:p>
        </p:txBody>
      </p:sp>
      <p:sp>
        <p:nvSpPr>
          <p:cNvPr id="51207" name="Line 7"/>
          <p:cNvSpPr>
            <a:spLocks noChangeShapeType="1"/>
          </p:cNvSpPr>
          <p:nvPr/>
        </p:nvSpPr>
        <p:spPr bwMode="auto">
          <a:xfrm>
            <a:off x="2627313" y="3429000"/>
            <a:ext cx="0" cy="1512888"/>
          </a:xfrm>
          <a:prstGeom prst="line">
            <a:avLst/>
          </a:prstGeom>
          <a:noFill/>
          <a:ln w="9525">
            <a:solidFill>
              <a:schemeClr val="tx1"/>
            </a:solidFill>
            <a:round/>
            <a:headEnd/>
            <a:tailEnd/>
          </a:ln>
        </p:spPr>
        <p:txBody>
          <a:bodyPr/>
          <a:lstStyle/>
          <a:p>
            <a:endParaRPr lang="en-CA"/>
          </a:p>
        </p:txBody>
      </p:sp>
      <p:sp>
        <p:nvSpPr>
          <p:cNvPr id="157704" name="Line 8"/>
          <p:cNvSpPr>
            <a:spLocks noChangeShapeType="1"/>
          </p:cNvSpPr>
          <p:nvPr/>
        </p:nvSpPr>
        <p:spPr bwMode="auto">
          <a:xfrm>
            <a:off x="1331913" y="2997200"/>
            <a:ext cx="792162" cy="0"/>
          </a:xfrm>
          <a:prstGeom prst="line">
            <a:avLst/>
          </a:prstGeom>
          <a:noFill/>
          <a:ln w="9525">
            <a:solidFill>
              <a:schemeClr val="tx1"/>
            </a:solidFill>
            <a:prstDash val="dash"/>
            <a:round/>
            <a:headEnd/>
            <a:tailEnd/>
          </a:ln>
        </p:spPr>
        <p:txBody>
          <a:bodyPr/>
          <a:lstStyle/>
          <a:p>
            <a:endParaRPr lang="en-CA"/>
          </a:p>
        </p:txBody>
      </p:sp>
      <p:sp>
        <p:nvSpPr>
          <p:cNvPr id="157705" name="Line 9"/>
          <p:cNvSpPr>
            <a:spLocks noChangeShapeType="1"/>
          </p:cNvSpPr>
          <p:nvPr/>
        </p:nvSpPr>
        <p:spPr bwMode="auto">
          <a:xfrm flipH="1">
            <a:off x="2124075" y="4508500"/>
            <a:ext cx="431800" cy="0"/>
          </a:xfrm>
          <a:prstGeom prst="line">
            <a:avLst/>
          </a:prstGeom>
          <a:noFill/>
          <a:ln w="9525">
            <a:solidFill>
              <a:schemeClr val="tx1"/>
            </a:solidFill>
            <a:round/>
            <a:headEnd/>
            <a:tailEnd type="triangle" w="med" len="med"/>
          </a:ln>
        </p:spPr>
        <p:txBody>
          <a:bodyPr/>
          <a:lstStyle/>
          <a:p>
            <a:endParaRPr lang="en-CA"/>
          </a:p>
        </p:txBody>
      </p:sp>
      <p:sp>
        <p:nvSpPr>
          <p:cNvPr id="157706" name="Line 10"/>
          <p:cNvSpPr>
            <a:spLocks noChangeShapeType="1"/>
          </p:cNvSpPr>
          <p:nvPr/>
        </p:nvSpPr>
        <p:spPr bwMode="auto">
          <a:xfrm flipV="1">
            <a:off x="1692275" y="3068638"/>
            <a:ext cx="0" cy="288925"/>
          </a:xfrm>
          <a:prstGeom prst="line">
            <a:avLst/>
          </a:prstGeom>
          <a:noFill/>
          <a:ln w="9525">
            <a:solidFill>
              <a:schemeClr val="tx1"/>
            </a:solidFill>
            <a:round/>
            <a:headEnd/>
            <a:tailEnd type="triangle" w="med" len="med"/>
          </a:ln>
        </p:spPr>
        <p:txBody>
          <a:bodyPr/>
          <a:lstStyle/>
          <a:p>
            <a:endParaRPr lang="en-CA"/>
          </a:p>
        </p:txBody>
      </p:sp>
      <p:sp>
        <p:nvSpPr>
          <p:cNvPr id="51211" name="Text Box 11"/>
          <p:cNvSpPr txBox="1">
            <a:spLocks noChangeArrowheads="1"/>
          </p:cNvSpPr>
          <p:nvPr/>
        </p:nvSpPr>
        <p:spPr bwMode="auto">
          <a:xfrm>
            <a:off x="3851275" y="4941888"/>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 </a:t>
            </a:r>
          </a:p>
        </p:txBody>
      </p:sp>
      <p:sp>
        <p:nvSpPr>
          <p:cNvPr id="157708" name="Text Box 12"/>
          <p:cNvSpPr txBox="1">
            <a:spLocks noChangeArrowheads="1"/>
          </p:cNvSpPr>
          <p:nvPr/>
        </p:nvSpPr>
        <p:spPr bwMode="auto">
          <a:xfrm>
            <a:off x="1835150" y="4941888"/>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1</a:t>
            </a:r>
            <a:r>
              <a:rPr lang="en-US">
                <a:latin typeface="Arial" charset="0"/>
              </a:rPr>
              <a:t> </a:t>
            </a:r>
          </a:p>
        </p:txBody>
      </p:sp>
      <p:sp>
        <p:nvSpPr>
          <p:cNvPr id="51213" name="Text Box 13"/>
          <p:cNvSpPr txBox="1">
            <a:spLocks noChangeArrowheads="1"/>
          </p:cNvSpPr>
          <p:nvPr/>
        </p:nvSpPr>
        <p:spPr bwMode="auto">
          <a:xfrm>
            <a:off x="2411413" y="4941888"/>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0</a:t>
            </a:r>
            <a:r>
              <a:rPr lang="en-US">
                <a:latin typeface="Arial" charset="0"/>
              </a:rPr>
              <a:t> </a:t>
            </a:r>
          </a:p>
        </p:txBody>
      </p:sp>
      <p:sp>
        <p:nvSpPr>
          <p:cNvPr id="157710" name="Text Box 14"/>
          <p:cNvSpPr txBox="1">
            <a:spLocks noChangeArrowheads="1"/>
          </p:cNvSpPr>
          <p:nvPr/>
        </p:nvSpPr>
        <p:spPr bwMode="auto">
          <a:xfrm>
            <a:off x="900113" y="2781300"/>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a:t>
            </a:r>
            <a:r>
              <a:rPr lang="en-US" baseline="-25000">
                <a:latin typeface="Arial" charset="0"/>
              </a:rPr>
              <a:t>2</a:t>
            </a:r>
            <a:r>
              <a:rPr lang="en-US">
                <a:latin typeface="Arial" charset="0"/>
              </a:rPr>
              <a:t> </a:t>
            </a:r>
          </a:p>
        </p:txBody>
      </p:sp>
      <p:sp>
        <p:nvSpPr>
          <p:cNvPr id="51215" name="Text Box 15"/>
          <p:cNvSpPr txBox="1">
            <a:spLocks noChangeArrowheads="1"/>
          </p:cNvSpPr>
          <p:nvPr/>
        </p:nvSpPr>
        <p:spPr bwMode="auto">
          <a:xfrm>
            <a:off x="971550" y="321310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a:t>
            </a:r>
            <a:r>
              <a:rPr lang="en-US" baseline="-25000">
                <a:latin typeface="Arial" charset="0"/>
              </a:rPr>
              <a:t>1</a:t>
            </a:r>
            <a:r>
              <a:rPr lang="en-US">
                <a:latin typeface="Arial" charset="0"/>
              </a:rPr>
              <a:t> </a:t>
            </a:r>
          </a:p>
        </p:txBody>
      </p:sp>
      <p:sp>
        <p:nvSpPr>
          <p:cNvPr id="51216" name="Line 16"/>
          <p:cNvSpPr>
            <a:spLocks noChangeShapeType="1"/>
          </p:cNvSpPr>
          <p:nvPr/>
        </p:nvSpPr>
        <p:spPr bwMode="auto">
          <a:xfrm>
            <a:off x="5580063" y="2133600"/>
            <a:ext cx="0" cy="2736850"/>
          </a:xfrm>
          <a:prstGeom prst="line">
            <a:avLst/>
          </a:prstGeom>
          <a:noFill/>
          <a:ln w="28575">
            <a:solidFill>
              <a:schemeClr val="tx1"/>
            </a:solidFill>
            <a:round/>
            <a:headEnd/>
            <a:tailEnd/>
          </a:ln>
        </p:spPr>
        <p:txBody>
          <a:bodyPr/>
          <a:lstStyle/>
          <a:p>
            <a:endParaRPr lang="en-CA"/>
          </a:p>
        </p:txBody>
      </p:sp>
      <p:sp>
        <p:nvSpPr>
          <p:cNvPr id="51217" name="Line 17"/>
          <p:cNvSpPr>
            <a:spLocks noChangeShapeType="1"/>
          </p:cNvSpPr>
          <p:nvPr/>
        </p:nvSpPr>
        <p:spPr bwMode="auto">
          <a:xfrm>
            <a:off x="5580063" y="4870450"/>
            <a:ext cx="3240087" cy="0"/>
          </a:xfrm>
          <a:prstGeom prst="line">
            <a:avLst/>
          </a:prstGeom>
          <a:noFill/>
          <a:ln w="28575">
            <a:solidFill>
              <a:schemeClr val="tx1"/>
            </a:solidFill>
            <a:round/>
            <a:headEnd/>
            <a:tailEnd/>
          </a:ln>
        </p:spPr>
        <p:txBody>
          <a:bodyPr/>
          <a:lstStyle/>
          <a:p>
            <a:endParaRPr lang="en-CA"/>
          </a:p>
        </p:txBody>
      </p:sp>
      <p:sp>
        <p:nvSpPr>
          <p:cNvPr id="51218" name="Text Box 18"/>
          <p:cNvSpPr txBox="1">
            <a:spLocks noChangeArrowheads="1"/>
          </p:cNvSpPr>
          <p:nvPr/>
        </p:nvSpPr>
        <p:spPr bwMode="auto">
          <a:xfrm rot="-5400000">
            <a:off x="3853656" y="3210720"/>
            <a:ext cx="1946275"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Investment</a:t>
            </a:r>
          </a:p>
        </p:txBody>
      </p:sp>
      <p:sp>
        <p:nvSpPr>
          <p:cNvPr id="51219" name="Text Box 19"/>
          <p:cNvSpPr txBox="1">
            <a:spLocks noChangeArrowheads="1"/>
          </p:cNvSpPr>
          <p:nvPr/>
        </p:nvSpPr>
        <p:spPr bwMode="auto">
          <a:xfrm>
            <a:off x="8099425" y="487045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Y </a:t>
            </a:r>
          </a:p>
        </p:txBody>
      </p:sp>
      <p:sp>
        <p:nvSpPr>
          <p:cNvPr id="157716" name="Text Box 20"/>
          <p:cNvSpPr txBox="1">
            <a:spLocks noChangeArrowheads="1"/>
          </p:cNvSpPr>
          <p:nvPr/>
        </p:nvSpPr>
        <p:spPr bwMode="auto">
          <a:xfrm>
            <a:off x="5076825" y="3716338"/>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I(r</a:t>
            </a:r>
            <a:r>
              <a:rPr lang="en-US" baseline="-25000">
                <a:latin typeface="Arial" charset="0"/>
              </a:rPr>
              <a:t>1</a:t>
            </a:r>
            <a:r>
              <a:rPr lang="en-US">
                <a:latin typeface="Arial" charset="0"/>
              </a:rPr>
              <a:t>) </a:t>
            </a:r>
          </a:p>
        </p:txBody>
      </p:sp>
      <p:sp>
        <p:nvSpPr>
          <p:cNvPr id="51221" name="Text Box 21"/>
          <p:cNvSpPr txBox="1">
            <a:spLocks noChangeArrowheads="1"/>
          </p:cNvSpPr>
          <p:nvPr/>
        </p:nvSpPr>
        <p:spPr bwMode="auto">
          <a:xfrm>
            <a:off x="5076825" y="3284538"/>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I(r</a:t>
            </a:r>
            <a:r>
              <a:rPr lang="en-US" baseline="-25000">
                <a:latin typeface="Arial" charset="0"/>
              </a:rPr>
              <a:t>0</a:t>
            </a:r>
            <a:r>
              <a:rPr lang="en-US">
                <a:latin typeface="Arial" charset="0"/>
              </a:rPr>
              <a:t>) </a:t>
            </a:r>
          </a:p>
        </p:txBody>
      </p:sp>
      <p:sp>
        <p:nvSpPr>
          <p:cNvPr id="157718" name="Line 22"/>
          <p:cNvSpPr>
            <a:spLocks noChangeShapeType="1"/>
          </p:cNvSpPr>
          <p:nvPr/>
        </p:nvSpPr>
        <p:spPr bwMode="auto">
          <a:xfrm>
            <a:off x="2051050" y="2997200"/>
            <a:ext cx="0" cy="1944688"/>
          </a:xfrm>
          <a:prstGeom prst="line">
            <a:avLst/>
          </a:prstGeom>
          <a:noFill/>
          <a:ln w="9525">
            <a:solidFill>
              <a:schemeClr val="tx1"/>
            </a:solidFill>
            <a:prstDash val="dash"/>
            <a:round/>
            <a:headEnd/>
            <a:tailEnd/>
          </a:ln>
        </p:spPr>
        <p:txBody>
          <a:bodyPr/>
          <a:lstStyle/>
          <a:p>
            <a:endParaRPr lang="en-CA"/>
          </a:p>
        </p:txBody>
      </p:sp>
      <p:sp>
        <p:nvSpPr>
          <p:cNvPr id="51223" name="Line 23"/>
          <p:cNvSpPr>
            <a:spLocks noChangeShapeType="1"/>
          </p:cNvSpPr>
          <p:nvPr/>
        </p:nvSpPr>
        <p:spPr bwMode="auto">
          <a:xfrm>
            <a:off x="1547813" y="2492375"/>
            <a:ext cx="2376487" cy="2089150"/>
          </a:xfrm>
          <a:prstGeom prst="line">
            <a:avLst/>
          </a:prstGeom>
          <a:noFill/>
          <a:ln w="38100">
            <a:solidFill>
              <a:srgbClr val="FF3300"/>
            </a:solidFill>
            <a:round/>
            <a:headEnd/>
            <a:tailEnd/>
          </a:ln>
        </p:spPr>
        <p:txBody>
          <a:bodyPr/>
          <a:lstStyle/>
          <a:p>
            <a:endParaRPr lang="en-CA"/>
          </a:p>
        </p:txBody>
      </p:sp>
      <p:sp>
        <p:nvSpPr>
          <p:cNvPr id="51224" name="Text Box 24"/>
          <p:cNvSpPr txBox="1">
            <a:spLocks noChangeArrowheads="1"/>
          </p:cNvSpPr>
          <p:nvPr/>
        </p:nvSpPr>
        <p:spPr bwMode="auto">
          <a:xfrm>
            <a:off x="3851275" y="4437063"/>
            <a:ext cx="936625"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 = I</a:t>
            </a:r>
            <a:r>
              <a:rPr lang="en-US" baseline="-25000">
                <a:latin typeface="Arial" charset="0"/>
              </a:rPr>
              <a:t>0</a:t>
            </a:r>
            <a:r>
              <a:rPr lang="en-US">
                <a:latin typeface="Arial" charset="0"/>
              </a:rPr>
              <a:t> </a:t>
            </a:r>
          </a:p>
        </p:txBody>
      </p:sp>
      <p:sp>
        <p:nvSpPr>
          <p:cNvPr id="51225" name="Text Box 25"/>
          <p:cNvSpPr txBox="1">
            <a:spLocks noChangeArrowheads="1"/>
          </p:cNvSpPr>
          <p:nvPr/>
        </p:nvSpPr>
        <p:spPr bwMode="auto">
          <a:xfrm>
            <a:off x="1116013" y="5373688"/>
            <a:ext cx="3671887"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Planned Investment Expenditure</a:t>
            </a:r>
          </a:p>
        </p:txBody>
      </p:sp>
      <p:sp>
        <p:nvSpPr>
          <p:cNvPr id="51226" name="Text Box 26"/>
          <p:cNvSpPr txBox="1">
            <a:spLocks noChangeArrowheads="1"/>
          </p:cNvSpPr>
          <p:nvPr/>
        </p:nvSpPr>
        <p:spPr bwMode="auto">
          <a:xfrm>
            <a:off x="5867400" y="5300663"/>
            <a:ext cx="2592388"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GDP and Income</a:t>
            </a:r>
          </a:p>
        </p:txBody>
      </p:sp>
      <p:sp>
        <p:nvSpPr>
          <p:cNvPr id="51227" name="Line 27"/>
          <p:cNvSpPr>
            <a:spLocks noChangeShapeType="1"/>
          </p:cNvSpPr>
          <p:nvPr/>
        </p:nvSpPr>
        <p:spPr bwMode="auto">
          <a:xfrm flipV="1">
            <a:off x="5580063" y="3429000"/>
            <a:ext cx="2879725" cy="1588"/>
          </a:xfrm>
          <a:prstGeom prst="line">
            <a:avLst/>
          </a:prstGeom>
          <a:noFill/>
          <a:ln w="38100">
            <a:solidFill>
              <a:srgbClr val="FF3300"/>
            </a:solidFill>
            <a:round/>
            <a:headEnd/>
            <a:tailEnd/>
          </a:ln>
        </p:spPr>
        <p:txBody>
          <a:bodyPr/>
          <a:lstStyle/>
          <a:p>
            <a:endParaRPr lang="en-CA"/>
          </a:p>
        </p:txBody>
      </p:sp>
      <p:sp>
        <p:nvSpPr>
          <p:cNvPr id="157724" name="Line 28"/>
          <p:cNvSpPr>
            <a:spLocks noChangeShapeType="1"/>
          </p:cNvSpPr>
          <p:nvPr/>
        </p:nvSpPr>
        <p:spPr bwMode="auto">
          <a:xfrm flipV="1">
            <a:off x="5580063" y="3933825"/>
            <a:ext cx="2879725" cy="0"/>
          </a:xfrm>
          <a:prstGeom prst="line">
            <a:avLst/>
          </a:prstGeom>
          <a:noFill/>
          <a:ln w="38100">
            <a:solidFill>
              <a:srgbClr val="FF3300"/>
            </a:solidFill>
            <a:prstDash val="dash"/>
            <a:round/>
            <a:headEnd/>
            <a:tailEnd/>
          </a:ln>
        </p:spPr>
        <p:txBody>
          <a:bodyPr/>
          <a:lstStyle/>
          <a:p>
            <a:endParaRPr lang="en-CA"/>
          </a:p>
        </p:txBody>
      </p:sp>
      <p:sp>
        <p:nvSpPr>
          <p:cNvPr id="157725" name="Text Box 29"/>
          <p:cNvSpPr txBox="1">
            <a:spLocks noChangeArrowheads="1"/>
          </p:cNvSpPr>
          <p:nvPr/>
        </p:nvSpPr>
        <p:spPr bwMode="auto">
          <a:xfrm>
            <a:off x="1692275" y="3068638"/>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r</a:t>
            </a:r>
            <a:endParaRPr lang="el-GR">
              <a:latin typeface="Arial" charset="0"/>
              <a:cs typeface="Arial" charset="0"/>
            </a:endParaRPr>
          </a:p>
        </p:txBody>
      </p:sp>
      <p:sp>
        <p:nvSpPr>
          <p:cNvPr id="157726" name="Text Box 30"/>
          <p:cNvSpPr txBox="1">
            <a:spLocks noChangeArrowheads="1"/>
          </p:cNvSpPr>
          <p:nvPr/>
        </p:nvSpPr>
        <p:spPr bwMode="auto">
          <a:xfrm>
            <a:off x="2051050" y="4076700"/>
            <a:ext cx="720725" cy="366713"/>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I</a:t>
            </a:r>
            <a:endParaRPr lang="el-GR">
              <a:latin typeface="Arial" charset="0"/>
              <a:cs typeface="Arial" charset="0"/>
            </a:endParaRPr>
          </a:p>
        </p:txBody>
      </p:sp>
      <p:sp>
        <p:nvSpPr>
          <p:cNvPr id="157727" name="Text Box 31"/>
          <p:cNvSpPr txBox="1">
            <a:spLocks noChangeArrowheads="1"/>
          </p:cNvSpPr>
          <p:nvPr/>
        </p:nvSpPr>
        <p:spPr bwMode="auto">
          <a:xfrm>
            <a:off x="6443663" y="3500438"/>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I</a:t>
            </a:r>
            <a:endParaRPr lang="el-GR">
              <a:latin typeface="Arial" charset="0"/>
              <a:cs typeface="Arial" charset="0"/>
            </a:endParaRPr>
          </a:p>
        </p:txBody>
      </p:sp>
      <p:sp>
        <p:nvSpPr>
          <p:cNvPr id="157728" name="Line 32"/>
          <p:cNvSpPr>
            <a:spLocks noChangeShapeType="1"/>
          </p:cNvSpPr>
          <p:nvPr/>
        </p:nvSpPr>
        <p:spPr bwMode="auto">
          <a:xfrm>
            <a:off x="6156325" y="3500438"/>
            <a:ext cx="0" cy="431800"/>
          </a:xfrm>
          <a:prstGeom prst="line">
            <a:avLst/>
          </a:prstGeom>
          <a:noFill/>
          <a:ln w="9525">
            <a:solidFill>
              <a:schemeClr val="tx1"/>
            </a:solidFill>
            <a:round/>
            <a:headEnd/>
            <a:tailEnd type="triangle" w="med" len="med"/>
          </a:ln>
        </p:spPr>
        <p:txBody>
          <a:bodyPr/>
          <a:lstStyle/>
          <a:p>
            <a:endParaRPr lang="en-CA"/>
          </a:p>
        </p:txBody>
      </p:sp>
      <p:sp>
        <p:nvSpPr>
          <p:cNvPr id="36" name="Slide Number Placeholder 35"/>
          <p:cNvSpPr>
            <a:spLocks noGrp="1"/>
          </p:cNvSpPr>
          <p:nvPr>
            <p:ph type="sldNum" sz="quarter" idx="12"/>
          </p:nvPr>
        </p:nvSpPr>
        <p:spPr/>
        <p:txBody>
          <a:bodyPr/>
          <a:lstStyle/>
          <a:p>
            <a:pPr>
              <a:defRPr/>
            </a:pPr>
            <a:fld id="{D8CA5392-D1F0-4B1A-98F6-0B069CA74A16}" type="slidenum">
              <a:rPr lang="en-US"/>
              <a:pPr>
                <a:defRPr/>
              </a:pPr>
              <a:t>35</a:t>
            </a:fld>
            <a:endParaRPr lang="en-US"/>
          </a:p>
        </p:txBody>
      </p:sp>
      <p:sp>
        <p:nvSpPr>
          <p:cNvPr id="37" name="Footer Placeholder 36"/>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57710"/>
                                        </p:tgtEl>
                                        <p:attrNameLst>
                                          <p:attrName>style.visibility</p:attrName>
                                        </p:attrNameLst>
                                      </p:cBhvr>
                                      <p:to>
                                        <p:strVal val="visible"/>
                                      </p:to>
                                    </p:set>
                                    <p:animEffect transition="in" filter="slide(fromTop)">
                                      <p:cBhvr>
                                        <p:cTn id="7" dur="500"/>
                                        <p:tgtEl>
                                          <p:spTgt spid="157710"/>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157704"/>
                                        </p:tgtEl>
                                        <p:attrNameLst>
                                          <p:attrName>style.visibility</p:attrName>
                                        </p:attrNameLst>
                                      </p:cBhvr>
                                      <p:to>
                                        <p:strVal val="visible"/>
                                      </p:to>
                                    </p:set>
                                    <p:animEffect transition="in" filter="slide(fromTop)">
                                      <p:cBhvr>
                                        <p:cTn id="10" dur="500"/>
                                        <p:tgtEl>
                                          <p:spTgt spid="157704"/>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157718"/>
                                        </p:tgtEl>
                                        <p:attrNameLst>
                                          <p:attrName>style.visibility</p:attrName>
                                        </p:attrNameLst>
                                      </p:cBhvr>
                                      <p:to>
                                        <p:strVal val="visible"/>
                                      </p:to>
                                    </p:set>
                                    <p:animEffect transition="in" filter="slide(fromTop)">
                                      <p:cBhvr>
                                        <p:cTn id="13" dur="500"/>
                                        <p:tgtEl>
                                          <p:spTgt spid="157718"/>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157708"/>
                                        </p:tgtEl>
                                        <p:attrNameLst>
                                          <p:attrName>style.visibility</p:attrName>
                                        </p:attrNameLst>
                                      </p:cBhvr>
                                      <p:to>
                                        <p:strVal val="visible"/>
                                      </p:to>
                                    </p:set>
                                    <p:animEffect transition="in" filter="slide(fromTop)">
                                      <p:cBhvr>
                                        <p:cTn id="16" dur="500"/>
                                        <p:tgtEl>
                                          <p:spTgt spid="157708"/>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1" fill="hold" grpId="0" nodeType="clickEffect">
                                  <p:stCondLst>
                                    <p:cond delay="0"/>
                                  </p:stCondLst>
                                  <p:childTnLst>
                                    <p:set>
                                      <p:cBhvr>
                                        <p:cTn id="20" dur="1" fill="hold">
                                          <p:stCondLst>
                                            <p:cond delay="0"/>
                                          </p:stCondLst>
                                        </p:cTn>
                                        <p:tgtEl>
                                          <p:spTgt spid="157725"/>
                                        </p:tgtEl>
                                        <p:attrNameLst>
                                          <p:attrName>style.visibility</p:attrName>
                                        </p:attrNameLst>
                                      </p:cBhvr>
                                      <p:to>
                                        <p:strVal val="visible"/>
                                      </p:to>
                                    </p:set>
                                    <p:animEffect transition="in" filter="slide(fromTop)">
                                      <p:cBhvr>
                                        <p:cTn id="21" dur="500"/>
                                        <p:tgtEl>
                                          <p:spTgt spid="157725"/>
                                        </p:tgtEl>
                                      </p:cBhvr>
                                    </p:animEffect>
                                  </p:childTnLst>
                                </p:cTn>
                              </p:par>
                              <p:par>
                                <p:cTn id="22" presetID="12" presetClass="entr" presetSubtype="4" fill="hold" grpId="0" nodeType="withEffect">
                                  <p:stCondLst>
                                    <p:cond delay="0"/>
                                  </p:stCondLst>
                                  <p:childTnLst>
                                    <p:set>
                                      <p:cBhvr>
                                        <p:cTn id="23" dur="1" fill="hold">
                                          <p:stCondLst>
                                            <p:cond delay="0"/>
                                          </p:stCondLst>
                                        </p:cTn>
                                        <p:tgtEl>
                                          <p:spTgt spid="157706"/>
                                        </p:tgtEl>
                                        <p:attrNameLst>
                                          <p:attrName>style.visibility</p:attrName>
                                        </p:attrNameLst>
                                      </p:cBhvr>
                                      <p:to>
                                        <p:strVal val="visible"/>
                                      </p:to>
                                    </p:set>
                                    <p:animEffect transition="in" filter="slide(fromBottom)">
                                      <p:cBhvr>
                                        <p:cTn id="24" dur="500"/>
                                        <p:tgtEl>
                                          <p:spTgt spid="157706"/>
                                        </p:tgtEl>
                                      </p:cBhvr>
                                    </p:animEffect>
                                  </p:childTnLst>
                                </p:cTn>
                              </p:par>
                            </p:childTnLst>
                          </p:cTn>
                        </p:par>
                        <p:par>
                          <p:cTn id="25" fill="hold">
                            <p:stCondLst>
                              <p:cond delay="500"/>
                            </p:stCondLst>
                            <p:childTnLst>
                              <p:par>
                                <p:cTn id="26" presetID="12" presetClass="entr" presetSubtype="2" fill="hold" grpId="0" nodeType="afterEffect">
                                  <p:stCondLst>
                                    <p:cond delay="0"/>
                                  </p:stCondLst>
                                  <p:childTnLst>
                                    <p:set>
                                      <p:cBhvr>
                                        <p:cTn id="27" dur="1" fill="hold">
                                          <p:stCondLst>
                                            <p:cond delay="0"/>
                                          </p:stCondLst>
                                        </p:cTn>
                                        <p:tgtEl>
                                          <p:spTgt spid="157705"/>
                                        </p:tgtEl>
                                        <p:attrNameLst>
                                          <p:attrName>style.visibility</p:attrName>
                                        </p:attrNameLst>
                                      </p:cBhvr>
                                      <p:to>
                                        <p:strVal val="visible"/>
                                      </p:to>
                                    </p:set>
                                    <p:animEffect transition="in" filter="slide(fromRight)">
                                      <p:cBhvr>
                                        <p:cTn id="28" dur="500"/>
                                        <p:tgtEl>
                                          <p:spTgt spid="157705"/>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157726"/>
                                        </p:tgtEl>
                                        <p:attrNameLst>
                                          <p:attrName>style.visibility</p:attrName>
                                        </p:attrNameLst>
                                      </p:cBhvr>
                                      <p:to>
                                        <p:strVal val="visible"/>
                                      </p:to>
                                    </p:set>
                                    <p:animEffect transition="in" filter="slide(fromLeft)">
                                      <p:cBhvr>
                                        <p:cTn id="32" dur="500"/>
                                        <p:tgtEl>
                                          <p:spTgt spid="15772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57728"/>
                                        </p:tgtEl>
                                        <p:attrNameLst>
                                          <p:attrName>style.visibility</p:attrName>
                                        </p:attrNameLst>
                                      </p:cBhvr>
                                      <p:to>
                                        <p:strVal val="visible"/>
                                      </p:to>
                                    </p:set>
                                    <p:animEffect transition="in" filter="wipe(up)">
                                      <p:cBhvr>
                                        <p:cTn id="37" dur="500"/>
                                        <p:tgtEl>
                                          <p:spTgt spid="157728"/>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57727"/>
                                        </p:tgtEl>
                                        <p:attrNameLst>
                                          <p:attrName>style.visibility</p:attrName>
                                        </p:attrNameLst>
                                      </p:cBhvr>
                                      <p:to>
                                        <p:strVal val="visible"/>
                                      </p:to>
                                    </p:set>
                                    <p:animEffect transition="in" filter="wipe(down)">
                                      <p:cBhvr>
                                        <p:cTn id="40" dur="500"/>
                                        <p:tgtEl>
                                          <p:spTgt spid="157727"/>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57724"/>
                                        </p:tgtEl>
                                        <p:attrNameLst>
                                          <p:attrName>style.visibility</p:attrName>
                                        </p:attrNameLst>
                                      </p:cBhvr>
                                      <p:to>
                                        <p:strVal val="visible"/>
                                      </p:to>
                                    </p:set>
                                    <p:animEffect transition="in" filter="wipe(down)">
                                      <p:cBhvr>
                                        <p:cTn id="43" dur="500"/>
                                        <p:tgtEl>
                                          <p:spTgt spid="157724"/>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57716"/>
                                        </p:tgtEl>
                                        <p:attrNameLst>
                                          <p:attrName>style.visibility</p:attrName>
                                        </p:attrNameLst>
                                      </p:cBhvr>
                                      <p:to>
                                        <p:strVal val="visible"/>
                                      </p:to>
                                    </p:set>
                                    <p:animEffect transition="in" filter="wipe(down)">
                                      <p:cBhvr>
                                        <p:cTn id="46" dur="500"/>
                                        <p:tgtEl>
                                          <p:spTgt spid="157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4" grpId="0" animBg="1"/>
      <p:bldP spid="157705" grpId="0" animBg="1"/>
      <p:bldP spid="157706" grpId="0" animBg="1"/>
      <p:bldP spid="157708" grpId="0"/>
      <p:bldP spid="157710" grpId="0"/>
      <p:bldP spid="157716" grpId="0"/>
      <p:bldP spid="157718" grpId="0" animBg="1"/>
      <p:bldP spid="157724" grpId="0" animBg="1"/>
      <p:bldP spid="157725" grpId="0"/>
      <p:bldP spid="157726" grpId="0"/>
      <p:bldP spid="157727" grpId="0"/>
      <p:bldP spid="15772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idx="1"/>
          </p:nvPr>
        </p:nvSpPr>
        <p:spPr/>
        <p:txBody>
          <a:bodyPr>
            <a:normAutofit/>
          </a:bodyPr>
          <a:lstStyle/>
          <a:p>
            <a:pPr eaLnBrk="1" hangingPunct="1"/>
            <a:r>
              <a:rPr lang="en-US" sz="2800" dirty="0" smtClean="0"/>
              <a:t>Net exports effects reinforce monetary policy</a:t>
            </a:r>
            <a:endParaRPr lang="en-CA" sz="2800" dirty="0" smtClean="0"/>
          </a:p>
        </p:txBody>
      </p:sp>
      <p:sp>
        <p:nvSpPr>
          <p:cNvPr id="8" name="Text Box 6"/>
          <p:cNvSpPr txBox="1">
            <a:spLocks noGrp="1" noChangeArrowheads="1"/>
          </p:cNvSpPr>
          <p:nvPr>
            <p:ph type="title"/>
          </p:nvPr>
        </p:nvSpPr>
        <p:spPr bwMode="auto">
          <a:xfrm>
            <a:off x="457200" y="458646"/>
            <a:ext cx="8229600" cy="646331"/>
          </a:xfrm>
          <a:prstGeom prst="rect">
            <a:avLst/>
          </a:prstGeom>
          <a:noFill/>
          <a:ln w="9525">
            <a:noFill/>
            <a:miter lim="800000"/>
            <a:headEnd/>
            <a:tailEnd/>
          </a:ln>
        </p:spPr>
        <p:txBody>
          <a:bodyPr>
            <a:spAutoFit/>
          </a:bodyPr>
          <a:lstStyle/>
          <a:p>
            <a:pPr>
              <a:spcBef>
                <a:spcPct val="50000"/>
              </a:spcBef>
            </a:pPr>
            <a:r>
              <a:rPr lang="en-US" sz="3600" dirty="0" smtClean="0"/>
              <a:t>Interest Rate and Net Exports</a:t>
            </a:r>
            <a:endParaRPr lang="en-US" sz="3600" dirty="0"/>
          </a:p>
        </p:txBody>
      </p:sp>
      <p:graphicFrame>
        <p:nvGraphicFramePr>
          <p:cNvPr id="9" name="Table 8"/>
          <p:cNvGraphicFramePr>
            <a:graphicFrameLocks noGrp="1"/>
          </p:cNvGraphicFramePr>
          <p:nvPr/>
        </p:nvGraphicFramePr>
        <p:xfrm>
          <a:off x="762000" y="2438404"/>
          <a:ext cx="7543800" cy="4114796"/>
        </p:xfrm>
        <a:graphic>
          <a:graphicData uri="http://schemas.openxmlformats.org/drawingml/2006/table">
            <a:tbl>
              <a:tblPr firstRow="1">
                <a:tableStyleId>{21E4AEA4-8DFA-4A89-87EB-49C32662AFE0}</a:tableStyleId>
              </a:tblPr>
              <a:tblGrid>
                <a:gridCol w="3771900"/>
                <a:gridCol w="3771900"/>
              </a:tblGrid>
              <a:tr h="312553">
                <a:tc>
                  <a:txBody>
                    <a:bodyPr/>
                    <a:lstStyle/>
                    <a:p>
                      <a:pPr algn="ctr">
                        <a:lnSpc>
                          <a:spcPct val="100000"/>
                        </a:lnSpc>
                        <a:spcBef>
                          <a:spcPts val="200"/>
                        </a:spcBef>
                        <a:spcAft>
                          <a:spcPts val="200"/>
                        </a:spcAft>
                        <a:tabLst>
                          <a:tab pos="2082800" algn="r"/>
                          <a:tab pos="2438400" algn="l"/>
                          <a:tab pos="4737100" algn="r"/>
                          <a:tab pos="6477000" algn="r"/>
                          <a:tab pos="457200" algn="l"/>
                        </a:tabLst>
                      </a:pPr>
                      <a:r>
                        <a:rPr lang="en-US" sz="1600" spc="0" dirty="0"/>
                        <a:t>(1)Expansionary monetary policy</a:t>
                      </a:r>
                      <a:endParaRPr lang="en-CA" sz="1600" b="1" spc="10" dirty="0">
                        <a:solidFill>
                          <a:srgbClr val="000000"/>
                        </a:solidFill>
                        <a:latin typeface="+mn-lt"/>
                        <a:ea typeface="Times New Roman"/>
                        <a:cs typeface="Futura-Bold"/>
                      </a:endParaRPr>
                    </a:p>
                  </a:txBody>
                  <a:tcPr marL="68580" marR="68580" marT="0" marB="0" anchor="ctr"/>
                </a:tc>
                <a:tc>
                  <a:txBody>
                    <a:bodyPr/>
                    <a:lstStyle/>
                    <a:p>
                      <a:pPr algn="ctr">
                        <a:lnSpc>
                          <a:spcPct val="100000"/>
                        </a:lnSpc>
                        <a:spcBef>
                          <a:spcPts val="200"/>
                        </a:spcBef>
                        <a:spcAft>
                          <a:spcPts val="200"/>
                        </a:spcAft>
                        <a:tabLst>
                          <a:tab pos="2082800" algn="r"/>
                          <a:tab pos="2438400" algn="l"/>
                          <a:tab pos="4737100" algn="r"/>
                          <a:tab pos="6477000" algn="r"/>
                          <a:tab pos="457200" algn="l"/>
                        </a:tabLst>
                      </a:pPr>
                      <a:r>
                        <a:rPr lang="en-US" sz="1600" spc="0"/>
                        <a:t>(2)Restrictive monetary policy</a:t>
                      </a:r>
                      <a:endParaRPr lang="en-CA" sz="1600" b="1" spc="10">
                        <a:solidFill>
                          <a:srgbClr val="000000"/>
                        </a:solidFill>
                        <a:latin typeface="+mn-lt"/>
                        <a:ea typeface="Times New Roman"/>
                        <a:cs typeface="Futura-Bold"/>
                      </a:endParaRPr>
                    </a:p>
                  </a:txBody>
                  <a:tcPr marL="68580" marR="68580" marT="0" marB="0" anchor="ctr"/>
                </a:tc>
              </a:tr>
              <a:tr h="343808">
                <a:tc>
                  <a:txBody>
                    <a:bodyPr/>
                    <a:lstStyle/>
                    <a:p>
                      <a:pPr algn="ctr">
                        <a:lnSpc>
                          <a:spcPct val="100000"/>
                        </a:lnSpc>
                        <a:spcBef>
                          <a:spcPts val="200"/>
                        </a:spcBef>
                        <a:spcAft>
                          <a:spcPts val="200"/>
                        </a:spcAft>
                      </a:pPr>
                      <a:r>
                        <a:rPr lang="en-US" sz="1600" spc="0" dirty="0"/>
                        <a:t>Problem: recession, slow growth</a:t>
                      </a:r>
                      <a:endParaRPr lang="en-CA" sz="1600" spc="10" dirty="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t>Problem: inflation</a:t>
                      </a:r>
                      <a:endParaRPr lang="en-CA" sz="1600" spc="10">
                        <a:solidFill>
                          <a:srgbClr val="000000"/>
                        </a:solidFill>
                        <a:latin typeface="+mn-lt"/>
                        <a:ea typeface="Times New Roman"/>
                        <a:cs typeface="Futura-Book"/>
                      </a:endParaRPr>
                    </a:p>
                  </a:txBody>
                  <a:tcPr marL="68580" marR="68580" marT="0" marB="0" anchor="ctr"/>
                </a:tc>
              </a:tr>
              <a:tr h="343808">
                <a:tc>
                  <a:txBody>
                    <a:bodyPr/>
                    <a:lstStyle/>
                    <a:p>
                      <a:pPr algn="ctr">
                        <a:lnSpc>
                          <a:spcPct val="100000"/>
                        </a:lnSpc>
                        <a:spcBef>
                          <a:spcPts val="200"/>
                        </a:spcBef>
                        <a:spcAft>
                          <a:spcPts val="200"/>
                        </a:spcAft>
                      </a:pPr>
                      <a:r>
                        <a:rPr lang="en-US" sz="1600" spc="0" dirty="0">
                          <a:sym typeface="Symbol"/>
                        </a:rPr>
                        <a:t></a:t>
                      </a:r>
                      <a:endParaRPr lang="en-CA" sz="1600" spc="10" dirty="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sym typeface="Symbol"/>
                        </a:rPr>
                        <a:t></a:t>
                      </a:r>
                      <a:endParaRPr lang="en-CA" sz="1600" spc="10">
                        <a:solidFill>
                          <a:srgbClr val="000000"/>
                        </a:solidFill>
                        <a:latin typeface="+mn-lt"/>
                        <a:ea typeface="Times New Roman"/>
                        <a:cs typeface="Futura-Book"/>
                      </a:endParaRPr>
                    </a:p>
                  </a:txBody>
                  <a:tcPr marL="68580" marR="68580" marT="0" marB="0" anchor="ctr"/>
                </a:tc>
              </a:tr>
              <a:tr h="558235">
                <a:tc>
                  <a:txBody>
                    <a:bodyPr/>
                    <a:lstStyle/>
                    <a:p>
                      <a:pPr algn="ctr">
                        <a:lnSpc>
                          <a:spcPct val="100000"/>
                        </a:lnSpc>
                        <a:spcBef>
                          <a:spcPts val="200"/>
                        </a:spcBef>
                        <a:spcAft>
                          <a:spcPts val="200"/>
                        </a:spcAft>
                      </a:pPr>
                      <a:r>
                        <a:rPr lang="en-US" sz="1600" spc="0" dirty="0"/>
                        <a:t>Expansionary monetary policy (lower interest rate)</a:t>
                      </a:r>
                      <a:endParaRPr lang="en-CA" sz="1600" spc="10" dirty="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t>Restrictive monetary policy (higher interest rate)</a:t>
                      </a:r>
                      <a:endParaRPr lang="en-CA" sz="1600" spc="10">
                        <a:solidFill>
                          <a:srgbClr val="000000"/>
                        </a:solidFill>
                        <a:latin typeface="+mn-lt"/>
                        <a:ea typeface="Times New Roman"/>
                        <a:cs typeface="Futura-Book"/>
                      </a:endParaRPr>
                    </a:p>
                  </a:txBody>
                  <a:tcPr marL="68580" marR="68580" marT="0" marB="0" anchor="ctr"/>
                </a:tc>
              </a:tr>
              <a:tr h="343808">
                <a:tc>
                  <a:txBody>
                    <a:bodyPr/>
                    <a:lstStyle/>
                    <a:p>
                      <a:pPr algn="ctr">
                        <a:lnSpc>
                          <a:spcPct val="100000"/>
                        </a:lnSpc>
                        <a:spcBef>
                          <a:spcPts val="200"/>
                        </a:spcBef>
                        <a:spcAft>
                          <a:spcPts val="200"/>
                        </a:spcAft>
                      </a:pPr>
                      <a:r>
                        <a:rPr lang="en-US" sz="1600" spc="0" dirty="0">
                          <a:sym typeface="Symbol"/>
                        </a:rPr>
                        <a:t></a:t>
                      </a:r>
                      <a:endParaRPr lang="en-CA" sz="1600" spc="10" dirty="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dirty="0">
                          <a:sym typeface="Symbol"/>
                        </a:rPr>
                        <a:t></a:t>
                      </a:r>
                      <a:endParaRPr lang="en-CA" sz="1600" spc="10" dirty="0">
                        <a:solidFill>
                          <a:srgbClr val="000000"/>
                        </a:solidFill>
                        <a:latin typeface="+mn-lt"/>
                        <a:ea typeface="Times New Roman"/>
                        <a:cs typeface="Futura-Book"/>
                      </a:endParaRPr>
                    </a:p>
                  </a:txBody>
                  <a:tcPr marL="68580" marR="68580" marT="0" marB="0" anchor="ctr"/>
                </a:tc>
              </a:tr>
              <a:tr h="343808">
                <a:tc>
                  <a:txBody>
                    <a:bodyPr/>
                    <a:lstStyle/>
                    <a:p>
                      <a:pPr algn="ctr">
                        <a:lnSpc>
                          <a:spcPct val="100000"/>
                        </a:lnSpc>
                        <a:spcBef>
                          <a:spcPts val="200"/>
                        </a:spcBef>
                        <a:spcAft>
                          <a:spcPts val="200"/>
                        </a:spcAft>
                      </a:pPr>
                      <a:r>
                        <a:rPr lang="en-US" sz="1600" spc="0" dirty="0"/>
                        <a:t>Decreased foreign demand for dollars</a:t>
                      </a:r>
                      <a:endParaRPr lang="en-CA" sz="1600" spc="10" dirty="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t>Increased foreign demand for dollars</a:t>
                      </a:r>
                      <a:endParaRPr lang="en-CA" sz="1600" spc="10">
                        <a:solidFill>
                          <a:srgbClr val="000000"/>
                        </a:solidFill>
                        <a:latin typeface="+mn-lt"/>
                        <a:ea typeface="Times New Roman"/>
                        <a:cs typeface="Futura-Book"/>
                      </a:endParaRPr>
                    </a:p>
                  </a:txBody>
                  <a:tcPr marL="68580" marR="68580" marT="0" marB="0" anchor="ctr"/>
                </a:tc>
              </a:tr>
              <a:tr h="343808">
                <a:tc>
                  <a:txBody>
                    <a:bodyPr/>
                    <a:lstStyle/>
                    <a:p>
                      <a:pPr algn="ctr">
                        <a:lnSpc>
                          <a:spcPct val="100000"/>
                        </a:lnSpc>
                        <a:spcBef>
                          <a:spcPts val="200"/>
                        </a:spcBef>
                        <a:spcAft>
                          <a:spcPts val="200"/>
                        </a:spcAft>
                      </a:pPr>
                      <a:r>
                        <a:rPr lang="en-US" sz="1600" spc="0">
                          <a:sym typeface="Symbol"/>
                        </a:rPr>
                        <a:t></a:t>
                      </a:r>
                      <a:endParaRPr lang="en-CA" sz="1600" spc="1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sym typeface="Symbol"/>
                        </a:rPr>
                        <a:t></a:t>
                      </a:r>
                      <a:endParaRPr lang="en-CA" sz="1600" spc="10">
                        <a:solidFill>
                          <a:srgbClr val="000000"/>
                        </a:solidFill>
                        <a:latin typeface="+mn-lt"/>
                        <a:ea typeface="Times New Roman"/>
                        <a:cs typeface="Futura-Book"/>
                      </a:endParaRPr>
                    </a:p>
                  </a:txBody>
                  <a:tcPr marL="68580" marR="68580" marT="0" marB="0" anchor="ctr"/>
                </a:tc>
              </a:tr>
              <a:tr h="343808">
                <a:tc>
                  <a:txBody>
                    <a:bodyPr/>
                    <a:lstStyle/>
                    <a:p>
                      <a:pPr algn="ctr">
                        <a:lnSpc>
                          <a:spcPct val="100000"/>
                        </a:lnSpc>
                        <a:spcBef>
                          <a:spcPts val="200"/>
                        </a:spcBef>
                        <a:spcAft>
                          <a:spcPts val="200"/>
                        </a:spcAft>
                      </a:pPr>
                      <a:r>
                        <a:rPr lang="en-US" sz="1600" spc="0"/>
                        <a:t>Dollar depreciates</a:t>
                      </a:r>
                      <a:endParaRPr lang="en-CA" sz="1600" spc="1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t>Dollar appreciates</a:t>
                      </a:r>
                      <a:endParaRPr lang="en-CA" sz="1600" spc="10">
                        <a:solidFill>
                          <a:srgbClr val="000000"/>
                        </a:solidFill>
                        <a:latin typeface="+mn-lt"/>
                        <a:ea typeface="Times New Roman"/>
                        <a:cs typeface="Futura-Book"/>
                      </a:endParaRPr>
                    </a:p>
                  </a:txBody>
                  <a:tcPr marL="68580" marR="68580" marT="0" marB="0" anchor="ctr"/>
                </a:tc>
              </a:tr>
              <a:tr h="343808">
                <a:tc>
                  <a:txBody>
                    <a:bodyPr/>
                    <a:lstStyle/>
                    <a:p>
                      <a:pPr algn="ctr">
                        <a:lnSpc>
                          <a:spcPct val="100000"/>
                        </a:lnSpc>
                        <a:spcBef>
                          <a:spcPts val="200"/>
                        </a:spcBef>
                        <a:spcAft>
                          <a:spcPts val="200"/>
                        </a:spcAft>
                      </a:pPr>
                      <a:r>
                        <a:rPr lang="en-US" sz="1600" spc="0">
                          <a:sym typeface="Symbol"/>
                        </a:rPr>
                        <a:t></a:t>
                      </a:r>
                      <a:endParaRPr lang="en-CA" sz="1600" spc="1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a:sym typeface="Symbol"/>
                        </a:rPr>
                        <a:t></a:t>
                      </a:r>
                      <a:endParaRPr lang="en-CA" sz="1600" spc="10">
                        <a:solidFill>
                          <a:srgbClr val="000000"/>
                        </a:solidFill>
                        <a:latin typeface="+mn-lt"/>
                        <a:ea typeface="Times New Roman"/>
                        <a:cs typeface="Futura-Book"/>
                      </a:endParaRPr>
                    </a:p>
                  </a:txBody>
                  <a:tcPr marL="68580" marR="68580" marT="0" marB="0" anchor="ctr"/>
                </a:tc>
              </a:tr>
              <a:tr h="837352">
                <a:tc>
                  <a:txBody>
                    <a:bodyPr/>
                    <a:lstStyle/>
                    <a:p>
                      <a:pPr algn="ctr">
                        <a:lnSpc>
                          <a:spcPct val="100000"/>
                        </a:lnSpc>
                        <a:spcBef>
                          <a:spcPts val="200"/>
                        </a:spcBef>
                        <a:spcAft>
                          <a:spcPts val="200"/>
                        </a:spcAft>
                      </a:pPr>
                      <a:r>
                        <a:rPr lang="en-US" sz="1600" spc="0"/>
                        <a:t>Net exports increase (aggregate demand increases, strengthening the expansionary monetary policy)</a:t>
                      </a:r>
                      <a:endParaRPr lang="en-CA" sz="1600" spc="10">
                        <a:solidFill>
                          <a:srgbClr val="000000"/>
                        </a:solidFill>
                        <a:latin typeface="+mn-lt"/>
                        <a:ea typeface="Times New Roman"/>
                        <a:cs typeface="Futura-Book"/>
                      </a:endParaRPr>
                    </a:p>
                  </a:txBody>
                  <a:tcPr marL="68580" marR="68580" marT="0" marB="0" anchor="ctr"/>
                </a:tc>
                <a:tc>
                  <a:txBody>
                    <a:bodyPr/>
                    <a:lstStyle/>
                    <a:p>
                      <a:pPr algn="ctr">
                        <a:lnSpc>
                          <a:spcPct val="100000"/>
                        </a:lnSpc>
                        <a:spcBef>
                          <a:spcPts val="200"/>
                        </a:spcBef>
                        <a:spcAft>
                          <a:spcPts val="200"/>
                        </a:spcAft>
                      </a:pPr>
                      <a:r>
                        <a:rPr lang="en-US" sz="1600" spc="0" dirty="0"/>
                        <a:t>Net exports decrease (aggregate demand decreases, strengthening the restrictive monetary policy)</a:t>
                      </a:r>
                      <a:endParaRPr lang="en-CA" sz="1600" spc="10" dirty="0">
                        <a:solidFill>
                          <a:srgbClr val="000000"/>
                        </a:solidFill>
                        <a:latin typeface="+mn-lt"/>
                        <a:ea typeface="Times New Roman"/>
                        <a:cs typeface="Futura-Book"/>
                      </a:endParaRPr>
                    </a:p>
                  </a:txBody>
                  <a:tcPr marL="68580" marR="68580" marT="0" marB="0" anchor="ctr"/>
                </a:tc>
              </a:tr>
            </a:tbl>
          </a:graphicData>
        </a:graphic>
      </p:graphicFrame>
      <p:sp>
        <p:nvSpPr>
          <p:cNvPr id="11"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36</a:t>
            </a:fld>
            <a:endParaRPr lang="en-US">
              <a:latin typeface="+mj-lt"/>
            </a:endParaRPr>
          </a:p>
        </p:txBody>
      </p:sp>
      <p:sp>
        <p:nvSpPr>
          <p:cNvPr id="6" name="Footer Placeholder 5"/>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Money, Aggregate Demand, </a:t>
            </a:r>
            <a:br>
              <a:rPr lang="en-US" sz="3200">
                <a:solidFill>
                  <a:schemeClr val="accent1">
                    <a:satMod val="150000"/>
                  </a:schemeClr>
                </a:solidFill>
              </a:rPr>
            </a:br>
            <a:r>
              <a:rPr lang="en-US" sz="3200">
                <a:solidFill>
                  <a:schemeClr val="accent1">
                    <a:satMod val="150000"/>
                  </a:schemeClr>
                </a:solidFill>
              </a:rPr>
              <a:t>and National Income</a:t>
            </a:r>
          </a:p>
        </p:txBody>
      </p:sp>
      <p:sp>
        <p:nvSpPr>
          <p:cNvPr id="158723" name="Rectangle 3"/>
          <p:cNvSpPr>
            <a:spLocks noGrp="1" noChangeArrowheads="1"/>
          </p:cNvSpPr>
          <p:nvPr>
            <p:ph type="body" sz="half" idx="1"/>
          </p:nvPr>
        </p:nvSpPr>
        <p:spPr>
          <a:xfrm>
            <a:off x="539750" y="1700213"/>
            <a:ext cx="7278688" cy="4537075"/>
          </a:xfrm>
        </p:spPr>
        <p:txBody>
          <a:bodyPr/>
          <a:lstStyle/>
          <a:p>
            <a:pPr marL="0" indent="0" eaLnBrk="1" hangingPunct="1"/>
            <a:r>
              <a:rPr lang="en-US" sz="2800" dirty="0" smtClean="0"/>
              <a:t>Transmission mechanism</a:t>
            </a:r>
          </a:p>
          <a:p>
            <a:pPr marL="457200" lvl="1" indent="0" eaLnBrk="1" hangingPunct="1">
              <a:buFontTx/>
              <a:buNone/>
            </a:pPr>
            <a:endParaRPr lang="en-US" sz="2400" dirty="0" smtClean="0">
              <a:sym typeface="Symbol" pitchFamily="18" charset="2"/>
            </a:endParaRPr>
          </a:p>
        </p:txBody>
      </p:sp>
      <p:graphicFrame>
        <p:nvGraphicFramePr>
          <p:cNvPr id="158724" name="Object 4"/>
          <p:cNvGraphicFramePr>
            <a:graphicFrameLocks noGrp="1" noChangeAspect="1"/>
          </p:cNvGraphicFramePr>
          <p:nvPr>
            <p:ph sz="half" idx="2"/>
          </p:nvPr>
        </p:nvGraphicFramePr>
        <p:xfrm>
          <a:off x="1890713" y="3186113"/>
          <a:ext cx="3957637" cy="1249362"/>
        </p:xfrm>
        <a:graphic>
          <a:graphicData uri="http://schemas.openxmlformats.org/presentationml/2006/ole">
            <mc:AlternateContent xmlns:mc="http://schemas.openxmlformats.org/markup-compatibility/2006">
              <mc:Choice xmlns:v="urn:schemas-microsoft-com:vml" Requires="v">
                <p:oleObj spid="_x0000_s6148" name="Equation" r:id="rId4" imgW="2171520" imgH="685800" progId="Equation.3">
                  <p:embed/>
                </p:oleObj>
              </mc:Choice>
              <mc:Fallback>
                <p:oleObj name="Equation" r:id="rId4" imgW="2171520" imgH="6858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0713" y="3186113"/>
                        <a:ext cx="3957637" cy="1249362"/>
                      </a:xfrm>
                      <a:prstGeom prst="rect">
                        <a:avLst/>
                      </a:prstGeom>
                      <a:solidFill>
                        <a:srgbClr val="DDDDDD"/>
                      </a:solidFill>
                      <a:ln w="28575">
                        <a:solidFill>
                          <a:schemeClr val="bg1"/>
                        </a:solidFill>
                        <a:miter lim="800000"/>
                        <a:headEnd/>
                        <a:tailEnd/>
                      </a:ln>
                    </p:spPr>
                  </p:pic>
                </p:oleObj>
              </mc:Fallback>
            </mc:AlternateContent>
          </a:graphicData>
        </a:graphic>
      </p:graphicFrame>
      <p:sp>
        <p:nvSpPr>
          <p:cNvPr id="8" name="Slide Number Placeholder 7"/>
          <p:cNvSpPr>
            <a:spLocks noGrp="1"/>
          </p:cNvSpPr>
          <p:nvPr>
            <p:ph type="sldNum" sz="quarter" idx="12"/>
          </p:nvPr>
        </p:nvSpPr>
        <p:spPr/>
        <p:txBody>
          <a:bodyPr/>
          <a:lstStyle/>
          <a:p>
            <a:pPr>
              <a:defRPr/>
            </a:pPr>
            <a:fld id="{EC106149-34E0-4A45-810D-0A4326EBE57C}" type="slidenum">
              <a:rPr lang="en-US" smtClean="0"/>
              <a:pPr>
                <a:defRPr/>
              </a:pPr>
              <a:t>37</a:t>
            </a:fld>
            <a:endParaRPr lang="en-US"/>
          </a:p>
        </p:txBody>
      </p:sp>
      <p:sp>
        <p:nvSpPr>
          <p:cNvPr id="9" name="Footer Placeholder 8"/>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Effect transition="in" filter="wipe(left)">
                                      <p:cBhvr>
                                        <p:cTn id="7" dur="500"/>
                                        <p:tgtEl>
                                          <p:spTgt spid="1587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8724"/>
                                        </p:tgtEl>
                                        <p:attrNameLst>
                                          <p:attrName>style.visibility</p:attrName>
                                        </p:attrNameLst>
                                      </p:cBhvr>
                                      <p:to>
                                        <p:strVal val="visible"/>
                                      </p:to>
                                    </p:set>
                                    <p:animEffect transition="in" filter="wipe(left)">
                                      <p:cBhvr>
                                        <p:cTn id="12" dur="500"/>
                                        <p:tgtEl>
                                          <p:spTgt spid="158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fontAlgn="auto" hangingPunct="1">
              <a:spcAft>
                <a:spcPts val="0"/>
              </a:spcAft>
              <a:defRPr/>
            </a:pPr>
            <a:r>
              <a:rPr lang="en-US">
                <a:solidFill>
                  <a:schemeClr val="accent1">
                    <a:satMod val="150000"/>
                  </a:schemeClr>
                </a:solidFill>
              </a:rPr>
              <a:t>The Transmission Mechanism</a:t>
            </a:r>
          </a:p>
        </p:txBody>
      </p:sp>
      <p:sp>
        <p:nvSpPr>
          <p:cNvPr id="159747" name="Rectangle 3"/>
          <p:cNvSpPr>
            <a:spLocks noGrp="1" noChangeArrowheads="1"/>
          </p:cNvSpPr>
          <p:nvPr>
            <p:ph idx="1"/>
          </p:nvPr>
        </p:nvSpPr>
        <p:spPr/>
        <p:txBody>
          <a:bodyPr/>
          <a:lstStyle/>
          <a:p>
            <a:pPr marL="533400" indent="-533400" eaLnBrk="1" hangingPunct="1">
              <a:buFontTx/>
              <a:buAutoNum type="arabicPeriod"/>
            </a:pPr>
            <a:r>
              <a:rPr lang="en-US" sz="2800" smtClean="0"/>
              <a:t>With prices constant, changes in money supply change nominal and real interest rates</a:t>
            </a:r>
          </a:p>
          <a:p>
            <a:pPr marL="533400" indent="-533400" eaLnBrk="1" hangingPunct="1">
              <a:buFontTx/>
              <a:buAutoNum type="arabicPeriod"/>
            </a:pPr>
            <a:r>
              <a:rPr lang="en-US" sz="2800" smtClean="0"/>
              <a:t>Changes in real interest rates change consumption expenditure</a:t>
            </a:r>
          </a:p>
          <a:p>
            <a:pPr marL="533400" indent="-533400" eaLnBrk="1" hangingPunct="1">
              <a:buFontTx/>
              <a:buAutoNum type="arabicPeriod"/>
            </a:pPr>
            <a:r>
              <a:rPr lang="en-US" sz="2800" smtClean="0"/>
              <a:t>Change in real interest rate also cause changes in planned investment expenditure</a:t>
            </a:r>
          </a:p>
          <a:p>
            <a:pPr marL="533400" indent="-533400" eaLnBrk="1" hangingPunct="1">
              <a:buFontTx/>
              <a:buAutoNum type="arabicPeriod"/>
            </a:pPr>
            <a:r>
              <a:rPr lang="en-US" sz="2800" smtClean="0"/>
              <a:t>Changes in nominal interest rate also cause changes in exchange rates, which change the price competitiveness and profitability of trade.</a:t>
            </a:r>
          </a:p>
        </p:txBody>
      </p:sp>
      <p:sp>
        <p:nvSpPr>
          <p:cNvPr id="7" name="Slide Number Placeholder 6"/>
          <p:cNvSpPr>
            <a:spLocks noGrp="1"/>
          </p:cNvSpPr>
          <p:nvPr>
            <p:ph type="sldNum" sz="quarter" idx="12"/>
          </p:nvPr>
        </p:nvSpPr>
        <p:spPr/>
        <p:txBody>
          <a:bodyPr/>
          <a:lstStyle/>
          <a:p>
            <a:pPr>
              <a:defRPr/>
            </a:pPr>
            <a:fld id="{9BF48B10-7C81-42DA-9F6E-A2C9772131EF}" type="slidenum">
              <a:rPr lang="en-US"/>
              <a:pPr>
                <a:defRPr/>
              </a:pPr>
              <a:t>38</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9747">
                                            <p:txEl>
                                              <p:pRg st="0" end="0"/>
                                            </p:txEl>
                                          </p:spTgt>
                                        </p:tgtEl>
                                        <p:attrNameLst>
                                          <p:attrName>style.visibility</p:attrName>
                                        </p:attrNameLst>
                                      </p:cBhvr>
                                      <p:to>
                                        <p:strVal val="visible"/>
                                      </p:to>
                                    </p:set>
                                    <p:animEffect transition="in" filter="wipe(left)">
                                      <p:cBhvr>
                                        <p:cTn id="7" dur="500"/>
                                        <p:tgtEl>
                                          <p:spTgt spid="1597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9747">
                                            <p:txEl>
                                              <p:pRg st="1" end="1"/>
                                            </p:txEl>
                                          </p:spTgt>
                                        </p:tgtEl>
                                        <p:attrNameLst>
                                          <p:attrName>style.visibility</p:attrName>
                                        </p:attrNameLst>
                                      </p:cBhvr>
                                      <p:to>
                                        <p:strVal val="visible"/>
                                      </p:to>
                                    </p:set>
                                    <p:animEffect transition="in" filter="wipe(left)">
                                      <p:cBhvr>
                                        <p:cTn id="12" dur="500"/>
                                        <p:tgtEl>
                                          <p:spTgt spid="1597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9747">
                                            <p:txEl>
                                              <p:pRg st="2" end="2"/>
                                            </p:txEl>
                                          </p:spTgt>
                                        </p:tgtEl>
                                        <p:attrNameLst>
                                          <p:attrName>style.visibility</p:attrName>
                                        </p:attrNameLst>
                                      </p:cBhvr>
                                      <p:to>
                                        <p:strVal val="visible"/>
                                      </p:to>
                                    </p:set>
                                    <p:animEffect transition="in" filter="wipe(left)">
                                      <p:cBhvr>
                                        <p:cTn id="17" dur="500"/>
                                        <p:tgtEl>
                                          <p:spTgt spid="1597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9747">
                                            <p:txEl>
                                              <p:pRg st="3" end="3"/>
                                            </p:txEl>
                                          </p:spTgt>
                                        </p:tgtEl>
                                        <p:attrNameLst>
                                          <p:attrName>style.visibility</p:attrName>
                                        </p:attrNameLst>
                                      </p:cBhvr>
                                      <p:to>
                                        <p:strVal val="visible"/>
                                      </p:to>
                                    </p:set>
                                    <p:animEffect transition="in" filter="wipe(left)">
                                      <p:cBhvr>
                                        <p:cTn id="22" dur="500"/>
                                        <p:tgtEl>
                                          <p:spTgt spid="1597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The Monetary Transmission Mechanism</a:t>
            </a:r>
          </a:p>
        </p:txBody>
      </p:sp>
      <p:sp>
        <p:nvSpPr>
          <p:cNvPr id="53251" name="Line 3"/>
          <p:cNvSpPr>
            <a:spLocks noChangeShapeType="1"/>
          </p:cNvSpPr>
          <p:nvPr/>
        </p:nvSpPr>
        <p:spPr bwMode="auto">
          <a:xfrm>
            <a:off x="2627313" y="2349500"/>
            <a:ext cx="0" cy="3167063"/>
          </a:xfrm>
          <a:prstGeom prst="line">
            <a:avLst/>
          </a:prstGeom>
          <a:noFill/>
          <a:ln w="38100">
            <a:solidFill>
              <a:schemeClr val="tx1"/>
            </a:solidFill>
            <a:round/>
            <a:headEnd/>
            <a:tailEnd/>
          </a:ln>
        </p:spPr>
        <p:txBody>
          <a:bodyPr/>
          <a:lstStyle/>
          <a:p>
            <a:endParaRPr lang="en-CA"/>
          </a:p>
        </p:txBody>
      </p:sp>
      <p:sp>
        <p:nvSpPr>
          <p:cNvPr id="53252" name="Line 4"/>
          <p:cNvSpPr>
            <a:spLocks noChangeShapeType="1"/>
          </p:cNvSpPr>
          <p:nvPr/>
        </p:nvSpPr>
        <p:spPr bwMode="auto">
          <a:xfrm>
            <a:off x="2627313" y="5516563"/>
            <a:ext cx="4176712" cy="0"/>
          </a:xfrm>
          <a:prstGeom prst="line">
            <a:avLst/>
          </a:prstGeom>
          <a:noFill/>
          <a:ln w="38100">
            <a:solidFill>
              <a:schemeClr val="tx1"/>
            </a:solidFill>
            <a:round/>
            <a:headEnd/>
            <a:tailEnd/>
          </a:ln>
        </p:spPr>
        <p:txBody>
          <a:bodyPr/>
          <a:lstStyle/>
          <a:p>
            <a:endParaRPr lang="en-CA"/>
          </a:p>
        </p:txBody>
      </p:sp>
      <p:sp>
        <p:nvSpPr>
          <p:cNvPr id="160773" name="Line 5"/>
          <p:cNvSpPr>
            <a:spLocks noChangeShapeType="1"/>
          </p:cNvSpPr>
          <p:nvPr/>
        </p:nvSpPr>
        <p:spPr bwMode="auto">
          <a:xfrm>
            <a:off x="4140200" y="2708275"/>
            <a:ext cx="0" cy="2808288"/>
          </a:xfrm>
          <a:prstGeom prst="line">
            <a:avLst/>
          </a:prstGeom>
          <a:noFill/>
          <a:ln w="38100">
            <a:solidFill>
              <a:schemeClr val="accent6"/>
            </a:solidFill>
            <a:round/>
            <a:headEnd/>
            <a:tailEnd/>
          </a:ln>
          <a:effectLst/>
        </p:spPr>
        <p:txBody>
          <a:bodyPr/>
          <a:lstStyle/>
          <a:p>
            <a:pPr>
              <a:defRPr/>
            </a:pPr>
            <a:endParaRPr lang="en-CA">
              <a:latin typeface="Tahoma" charset="0"/>
            </a:endParaRPr>
          </a:p>
        </p:txBody>
      </p:sp>
      <p:sp>
        <p:nvSpPr>
          <p:cNvPr id="53254" name="Line 6"/>
          <p:cNvSpPr>
            <a:spLocks noChangeShapeType="1"/>
          </p:cNvSpPr>
          <p:nvPr/>
        </p:nvSpPr>
        <p:spPr bwMode="auto">
          <a:xfrm>
            <a:off x="2916238" y="2781300"/>
            <a:ext cx="2808287" cy="2305050"/>
          </a:xfrm>
          <a:prstGeom prst="line">
            <a:avLst/>
          </a:prstGeom>
          <a:noFill/>
          <a:ln w="38100">
            <a:solidFill>
              <a:srgbClr val="003366"/>
            </a:solidFill>
            <a:round/>
            <a:headEnd/>
            <a:tailEnd/>
          </a:ln>
        </p:spPr>
        <p:txBody>
          <a:bodyPr/>
          <a:lstStyle/>
          <a:p>
            <a:endParaRPr lang="en-CA"/>
          </a:p>
        </p:txBody>
      </p:sp>
      <p:sp>
        <p:nvSpPr>
          <p:cNvPr id="160775" name="Line 7"/>
          <p:cNvSpPr>
            <a:spLocks noChangeShapeType="1"/>
          </p:cNvSpPr>
          <p:nvPr/>
        </p:nvSpPr>
        <p:spPr bwMode="auto">
          <a:xfrm>
            <a:off x="2700338" y="3789363"/>
            <a:ext cx="1439862" cy="0"/>
          </a:xfrm>
          <a:prstGeom prst="line">
            <a:avLst/>
          </a:prstGeom>
          <a:noFill/>
          <a:ln w="28575">
            <a:solidFill>
              <a:schemeClr val="tx1"/>
            </a:solidFill>
            <a:prstDash val="dash"/>
            <a:round/>
            <a:headEnd/>
            <a:tailEnd/>
          </a:ln>
        </p:spPr>
        <p:txBody>
          <a:bodyPr/>
          <a:lstStyle/>
          <a:p>
            <a:endParaRPr lang="en-CA"/>
          </a:p>
        </p:txBody>
      </p:sp>
      <p:sp>
        <p:nvSpPr>
          <p:cNvPr id="53256" name="Text Box 8"/>
          <p:cNvSpPr txBox="1">
            <a:spLocks noChangeArrowheads="1"/>
          </p:cNvSpPr>
          <p:nvPr/>
        </p:nvSpPr>
        <p:spPr bwMode="auto">
          <a:xfrm rot="-5400000">
            <a:off x="811213" y="3446462"/>
            <a:ext cx="2560638"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Nominal Interest Rate i</a:t>
            </a:r>
          </a:p>
        </p:txBody>
      </p:sp>
      <p:sp>
        <p:nvSpPr>
          <p:cNvPr id="53257" name="Text Box 9"/>
          <p:cNvSpPr txBox="1">
            <a:spLocks noChangeArrowheads="1"/>
          </p:cNvSpPr>
          <p:nvPr/>
        </p:nvSpPr>
        <p:spPr bwMode="auto">
          <a:xfrm>
            <a:off x="3851275" y="5516563"/>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53258" name="Text Box 10"/>
          <p:cNvSpPr txBox="1">
            <a:spLocks noChangeArrowheads="1"/>
          </p:cNvSpPr>
          <p:nvPr/>
        </p:nvSpPr>
        <p:spPr bwMode="auto">
          <a:xfrm>
            <a:off x="3924300" y="2205038"/>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s0</a:t>
            </a:r>
            <a:endParaRPr lang="en-US" baseline="-25000" dirty="0">
              <a:latin typeface="Arial" charset="0"/>
            </a:endParaRPr>
          </a:p>
        </p:txBody>
      </p:sp>
      <p:sp>
        <p:nvSpPr>
          <p:cNvPr id="53259" name="Text Box 11"/>
          <p:cNvSpPr txBox="1">
            <a:spLocks noChangeArrowheads="1"/>
          </p:cNvSpPr>
          <p:nvPr/>
        </p:nvSpPr>
        <p:spPr bwMode="auto">
          <a:xfrm>
            <a:off x="5795963" y="5013325"/>
            <a:ext cx="792162" cy="366713"/>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m</a:t>
            </a:r>
            <a:endParaRPr lang="en-US" baseline="-25000" dirty="0">
              <a:latin typeface="Arial" charset="0"/>
            </a:endParaRPr>
          </a:p>
        </p:txBody>
      </p:sp>
      <p:sp>
        <p:nvSpPr>
          <p:cNvPr id="160780" name="Text Box 12"/>
          <p:cNvSpPr txBox="1">
            <a:spLocks noChangeArrowheads="1"/>
          </p:cNvSpPr>
          <p:nvPr/>
        </p:nvSpPr>
        <p:spPr bwMode="auto">
          <a:xfrm>
            <a:off x="2268538" y="3573463"/>
            <a:ext cx="5762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1</a:t>
            </a:r>
            <a:r>
              <a:rPr lang="en-US">
                <a:latin typeface="Arial" charset="0"/>
              </a:rPr>
              <a:t> </a:t>
            </a:r>
          </a:p>
        </p:txBody>
      </p:sp>
      <p:sp>
        <p:nvSpPr>
          <p:cNvPr id="160781" name="Text Box 13"/>
          <p:cNvSpPr txBox="1">
            <a:spLocks noChangeArrowheads="1"/>
          </p:cNvSpPr>
          <p:nvPr/>
        </p:nvSpPr>
        <p:spPr bwMode="auto">
          <a:xfrm>
            <a:off x="2268538" y="4076700"/>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i</a:t>
            </a:r>
            <a:r>
              <a:rPr lang="en-US" baseline="-25000">
                <a:latin typeface="Arial" charset="0"/>
              </a:rPr>
              <a:t>2</a:t>
            </a:r>
            <a:r>
              <a:rPr lang="en-US">
                <a:latin typeface="Arial" charset="0"/>
              </a:rPr>
              <a:t> </a:t>
            </a:r>
          </a:p>
        </p:txBody>
      </p:sp>
      <p:sp>
        <p:nvSpPr>
          <p:cNvPr id="160782" name="Line 14"/>
          <p:cNvSpPr>
            <a:spLocks noChangeShapeType="1"/>
          </p:cNvSpPr>
          <p:nvPr/>
        </p:nvSpPr>
        <p:spPr bwMode="auto">
          <a:xfrm>
            <a:off x="2627313" y="4292600"/>
            <a:ext cx="2089150" cy="0"/>
          </a:xfrm>
          <a:prstGeom prst="line">
            <a:avLst/>
          </a:prstGeom>
          <a:noFill/>
          <a:ln w="28575">
            <a:solidFill>
              <a:schemeClr val="tx1"/>
            </a:solidFill>
            <a:prstDash val="dash"/>
            <a:round/>
            <a:headEnd/>
            <a:tailEnd/>
          </a:ln>
        </p:spPr>
        <p:txBody>
          <a:bodyPr/>
          <a:lstStyle/>
          <a:p>
            <a:endParaRPr lang="en-CA"/>
          </a:p>
        </p:txBody>
      </p:sp>
      <p:sp>
        <p:nvSpPr>
          <p:cNvPr id="53263" name="Text Box 15"/>
          <p:cNvSpPr txBox="1">
            <a:spLocks noChangeArrowheads="1"/>
          </p:cNvSpPr>
          <p:nvPr/>
        </p:nvSpPr>
        <p:spPr bwMode="auto">
          <a:xfrm>
            <a:off x="3276600" y="5876925"/>
            <a:ext cx="25193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Money Balances</a:t>
            </a:r>
          </a:p>
        </p:txBody>
      </p:sp>
      <p:sp>
        <p:nvSpPr>
          <p:cNvPr id="160784" name="Oval 16"/>
          <p:cNvSpPr>
            <a:spLocks noChangeArrowheads="1"/>
          </p:cNvSpPr>
          <p:nvPr/>
        </p:nvSpPr>
        <p:spPr bwMode="auto">
          <a:xfrm>
            <a:off x="4067175" y="3716338"/>
            <a:ext cx="144463"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60785" name="Line 17"/>
          <p:cNvSpPr>
            <a:spLocks noChangeShapeType="1"/>
          </p:cNvSpPr>
          <p:nvPr/>
        </p:nvSpPr>
        <p:spPr bwMode="auto">
          <a:xfrm flipH="1">
            <a:off x="3203575" y="3860800"/>
            <a:ext cx="0" cy="360363"/>
          </a:xfrm>
          <a:prstGeom prst="line">
            <a:avLst/>
          </a:prstGeom>
          <a:noFill/>
          <a:ln w="38100">
            <a:solidFill>
              <a:schemeClr val="tx1"/>
            </a:solidFill>
            <a:round/>
            <a:headEnd/>
            <a:tailEnd type="triangle" w="med" len="med"/>
          </a:ln>
        </p:spPr>
        <p:txBody>
          <a:bodyPr/>
          <a:lstStyle/>
          <a:p>
            <a:endParaRPr lang="en-CA"/>
          </a:p>
        </p:txBody>
      </p:sp>
      <p:sp>
        <p:nvSpPr>
          <p:cNvPr id="160786" name="Line 18"/>
          <p:cNvSpPr>
            <a:spLocks noChangeShapeType="1"/>
          </p:cNvSpPr>
          <p:nvPr/>
        </p:nvSpPr>
        <p:spPr bwMode="auto">
          <a:xfrm>
            <a:off x="4787900" y="2708275"/>
            <a:ext cx="0" cy="2808288"/>
          </a:xfrm>
          <a:prstGeom prst="line">
            <a:avLst/>
          </a:prstGeom>
          <a:noFill/>
          <a:ln w="38100">
            <a:solidFill>
              <a:schemeClr val="accent6"/>
            </a:solidFill>
            <a:prstDash val="dash"/>
            <a:round/>
            <a:headEnd/>
            <a:tailEnd/>
          </a:ln>
          <a:effectLst/>
        </p:spPr>
        <p:txBody>
          <a:bodyPr/>
          <a:lstStyle/>
          <a:p>
            <a:pPr>
              <a:defRPr/>
            </a:pPr>
            <a:endParaRPr lang="en-CA">
              <a:latin typeface="Tahoma" charset="0"/>
            </a:endParaRPr>
          </a:p>
        </p:txBody>
      </p:sp>
      <p:sp>
        <p:nvSpPr>
          <p:cNvPr id="160787" name="Text Box 19"/>
          <p:cNvSpPr txBox="1">
            <a:spLocks noChangeArrowheads="1"/>
          </p:cNvSpPr>
          <p:nvPr/>
        </p:nvSpPr>
        <p:spPr bwMode="auto">
          <a:xfrm>
            <a:off x="4572000" y="2205038"/>
            <a:ext cx="7921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s1</a:t>
            </a:r>
            <a:endParaRPr lang="en-US" baseline="-25000" dirty="0">
              <a:latin typeface="Arial" charset="0"/>
            </a:endParaRPr>
          </a:p>
        </p:txBody>
      </p:sp>
      <p:sp>
        <p:nvSpPr>
          <p:cNvPr id="53268" name="Text Box 20"/>
          <p:cNvSpPr txBox="1">
            <a:spLocks noChangeArrowheads="1"/>
          </p:cNvSpPr>
          <p:nvPr/>
        </p:nvSpPr>
        <p:spPr bwMode="auto">
          <a:xfrm>
            <a:off x="4500563" y="5516563"/>
            <a:ext cx="792162"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D</a:t>
            </a:r>
            <a:r>
              <a:rPr lang="en-US" baseline="-25000" dirty="0" smtClean="0">
                <a:latin typeface="Arial" charset="0"/>
              </a:rPr>
              <a:t>s1</a:t>
            </a:r>
            <a:endParaRPr lang="en-US" baseline="-25000" dirty="0">
              <a:latin typeface="Arial" charset="0"/>
            </a:endParaRPr>
          </a:p>
        </p:txBody>
      </p:sp>
      <p:sp>
        <p:nvSpPr>
          <p:cNvPr id="160789" name="Oval 21"/>
          <p:cNvSpPr>
            <a:spLocks noChangeArrowheads="1"/>
          </p:cNvSpPr>
          <p:nvPr/>
        </p:nvSpPr>
        <p:spPr bwMode="auto">
          <a:xfrm>
            <a:off x="4716463" y="4221163"/>
            <a:ext cx="144462"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53270" name="Text Box 22"/>
          <p:cNvSpPr txBox="1">
            <a:spLocks noChangeArrowheads="1"/>
          </p:cNvSpPr>
          <p:nvPr/>
        </p:nvSpPr>
        <p:spPr bwMode="auto">
          <a:xfrm>
            <a:off x="900113" y="1628775"/>
            <a:ext cx="2879725"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(a) Money Market</a:t>
            </a:r>
          </a:p>
        </p:txBody>
      </p:sp>
      <p:sp>
        <p:nvSpPr>
          <p:cNvPr id="160791" name="Text Box 23"/>
          <p:cNvSpPr txBox="1">
            <a:spLocks noChangeArrowheads="1"/>
          </p:cNvSpPr>
          <p:nvPr/>
        </p:nvSpPr>
        <p:spPr bwMode="auto">
          <a:xfrm>
            <a:off x="3276600" y="3860800"/>
            <a:ext cx="720725" cy="366713"/>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i</a:t>
            </a:r>
            <a:endParaRPr lang="el-GR">
              <a:latin typeface="Arial" charset="0"/>
              <a:cs typeface="Arial" charset="0"/>
            </a:endParaRPr>
          </a:p>
        </p:txBody>
      </p:sp>
      <p:sp>
        <p:nvSpPr>
          <p:cNvPr id="27" name="Slide Number Placeholder 26"/>
          <p:cNvSpPr>
            <a:spLocks noGrp="1"/>
          </p:cNvSpPr>
          <p:nvPr>
            <p:ph type="sldNum" sz="quarter" idx="12"/>
          </p:nvPr>
        </p:nvSpPr>
        <p:spPr/>
        <p:txBody>
          <a:bodyPr/>
          <a:lstStyle/>
          <a:p>
            <a:pPr>
              <a:defRPr/>
            </a:pPr>
            <a:fld id="{97993864-7AFB-410D-90B8-2B9AA5133E2C}" type="slidenum">
              <a:rPr lang="en-US" smtClean="0"/>
              <a:pPr>
                <a:defRPr/>
              </a:pPr>
              <a:t>39</a:t>
            </a:fld>
            <a:endParaRPr lang="en-US"/>
          </a:p>
        </p:txBody>
      </p:sp>
      <p:sp>
        <p:nvSpPr>
          <p:cNvPr id="28" name="Footer Placeholder 2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0780"/>
                                        </p:tgtEl>
                                        <p:attrNameLst>
                                          <p:attrName>style.visibility</p:attrName>
                                        </p:attrNameLst>
                                      </p:cBhvr>
                                      <p:to>
                                        <p:strVal val="visible"/>
                                      </p:to>
                                    </p:set>
                                    <p:animEffect transition="in" filter="wipe(left)">
                                      <p:cBhvr>
                                        <p:cTn id="7" dur="500"/>
                                        <p:tgtEl>
                                          <p:spTgt spid="160780"/>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160775"/>
                                        </p:tgtEl>
                                        <p:attrNameLst>
                                          <p:attrName>style.visibility</p:attrName>
                                        </p:attrNameLst>
                                      </p:cBhvr>
                                      <p:to>
                                        <p:strVal val="visible"/>
                                      </p:to>
                                    </p:set>
                                    <p:animEffect transition="in" filter="slide(fromLeft)">
                                      <p:cBhvr>
                                        <p:cTn id="10" dur="500"/>
                                        <p:tgtEl>
                                          <p:spTgt spid="160775"/>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0784"/>
                                        </p:tgtEl>
                                        <p:attrNameLst>
                                          <p:attrName>style.visibility</p:attrName>
                                        </p:attrNameLst>
                                      </p:cBhvr>
                                      <p:to>
                                        <p:strVal val="visible"/>
                                      </p:to>
                                    </p:set>
                                  </p:childTnLst>
                                </p:cTn>
                              </p:par>
                            </p:childTnLst>
                          </p:cTn>
                        </p:par>
                        <p:par>
                          <p:cTn id="15" fill="hold">
                            <p:stCondLst>
                              <p:cond delay="0"/>
                            </p:stCondLst>
                            <p:childTnLst>
                              <p:par>
                                <p:cTn id="16" presetID="26" presetClass="emph" presetSubtype="0" fill="hold" grpId="1" nodeType="afterEffect">
                                  <p:stCondLst>
                                    <p:cond delay="0"/>
                                  </p:stCondLst>
                                  <p:childTnLst>
                                    <p:animEffect transition="out" filter="fade">
                                      <p:cBhvr>
                                        <p:cTn id="17" dur="500" tmFilter="0, 0; .2, .5; .8, .5; 1, 0"/>
                                        <p:tgtEl>
                                          <p:spTgt spid="160784"/>
                                        </p:tgtEl>
                                      </p:cBhvr>
                                    </p:animEffect>
                                    <p:animScale>
                                      <p:cBhvr>
                                        <p:cTn id="18" dur="250" autoRev="1" fill="hold"/>
                                        <p:tgtEl>
                                          <p:spTgt spid="160784"/>
                                        </p:tgtEl>
                                      </p:cBhvr>
                                      <p:by x="105000" y="105000"/>
                                    </p:animScale>
                                  </p:childTnLst>
                                </p:cTn>
                              </p:par>
                            </p:childTnLst>
                          </p:cTn>
                        </p:par>
                        <p:par>
                          <p:cTn id="19" fill="hold">
                            <p:stCondLst>
                              <p:cond delay="500"/>
                            </p:stCondLst>
                            <p:childTnLst>
                              <p:par>
                                <p:cTn id="20" presetID="12" presetClass="entr" presetSubtype="8" fill="hold" nodeType="afterEffect">
                                  <p:stCondLst>
                                    <p:cond delay="0"/>
                                  </p:stCondLst>
                                  <p:childTnLst>
                                    <p:set>
                                      <p:cBhvr>
                                        <p:cTn id="21" dur="1" fill="hold">
                                          <p:stCondLst>
                                            <p:cond delay="0"/>
                                          </p:stCondLst>
                                        </p:cTn>
                                        <p:tgtEl>
                                          <p:spTgt spid="160786"/>
                                        </p:tgtEl>
                                        <p:attrNameLst>
                                          <p:attrName>style.visibility</p:attrName>
                                        </p:attrNameLst>
                                      </p:cBhvr>
                                      <p:to>
                                        <p:strVal val="visible"/>
                                      </p:to>
                                    </p:set>
                                    <p:animEffect transition="in" filter="slide(fromLeft)">
                                      <p:cBhvr>
                                        <p:cTn id="22" dur="500"/>
                                        <p:tgtEl>
                                          <p:spTgt spid="160786"/>
                                        </p:tgtEl>
                                      </p:cBhvr>
                                    </p:animEffec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0"/>
                                          </p:stCondLst>
                                        </p:cTn>
                                        <p:tgtEl>
                                          <p:spTgt spid="160787"/>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60785"/>
                                        </p:tgtEl>
                                        <p:attrNameLst>
                                          <p:attrName>style.visibility</p:attrName>
                                        </p:attrNameLst>
                                      </p:cBhvr>
                                      <p:to>
                                        <p:strVal val="visible"/>
                                      </p:to>
                                    </p:set>
                                    <p:animEffect transition="in" filter="wipe(up)">
                                      <p:cBhvr>
                                        <p:cTn id="30" dur="500"/>
                                        <p:tgtEl>
                                          <p:spTgt spid="160785"/>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60781"/>
                                        </p:tgtEl>
                                        <p:attrNameLst>
                                          <p:attrName>style.visibility</p:attrName>
                                        </p:attrNameLst>
                                      </p:cBhvr>
                                      <p:to>
                                        <p:strVal val="visible"/>
                                      </p:to>
                                    </p:set>
                                    <p:animEffect transition="in" filter="wipe(left)">
                                      <p:cBhvr>
                                        <p:cTn id="34" dur="500"/>
                                        <p:tgtEl>
                                          <p:spTgt spid="160781"/>
                                        </p:tgtEl>
                                      </p:cBhvr>
                                    </p:animEffect>
                                  </p:childTnLst>
                                </p:cTn>
                              </p:par>
                              <p:par>
                                <p:cTn id="35" presetID="12" presetClass="entr" presetSubtype="8" fill="hold" grpId="0" nodeType="withEffect">
                                  <p:stCondLst>
                                    <p:cond delay="0"/>
                                  </p:stCondLst>
                                  <p:childTnLst>
                                    <p:set>
                                      <p:cBhvr>
                                        <p:cTn id="36" dur="1" fill="hold">
                                          <p:stCondLst>
                                            <p:cond delay="0"/>
                                          </p:stCondLst>
                                        </p:cTn>
                                        <p:tgtEl>
                                          <p:spTgt spid="160782"/>
                                        </p:tgtEl>
                                        <p:attrNameLst>
                                          <p:attrName>style.visibility</p:attrName>
                                        </p:attrNameLst>
                                      </p:cBhvr>
                                      <p:to>
                                        <p:strVal val="visible"/>
                                      </p:to>
                                    </p:set>
                                    <p:animEffect transition="in" filter="slide(fromLeft)">
                                      <p:cBhvr>
                                        <p:cTn id="37" dur="500"/>
                                        <p:tgtEl>
                                          <p:spTgt spid="160782"/>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60789"/>
                                        </p:tgtEl>
                                        <p:attrNameLst>
                                          <p:attrName>style.visibility</p:attrName>
                                        </p:attrNameLst>
                                      </p:cBhvr>
                                      <p:to>
                                        <p:strVal val="visible"/>
                                      </p:to>
                                    </p:set>
                                  </p:childTnLst>
                                </p:cTn>
                              </p:par>
                            </p:childTnLst>
                          </p:cTn>
                        </p:par>
                        <p:par>
                          <p:cTn id="42" fill="hold">
                            <p:stCondLst>
                              <p:cond delay="0"/>
                            </p:stCondLst>
                            <p:childTnLst>
                              <p:par>
                                <p:cTn id="43" presetID="26" presetClass="emph" presetSubtype="0" fill="hold" grpId="1" nodeType="afterEffect">
                                  <p:stCondLst>
                                    <p:cond delay="0"/>
                                  </p:stCondLst>
                                  <p:childTnLst>
                                    <p:animEffect transition="out" filter="fade">
                                      <p:cBhvr>
                                        <p:cTn id="44" dur="500" tmFilter="0, 0; .2, .5; .8, .5; 1, 0"/>
                                        <p:tgtEl>
                                          <p:spTgt spid="160789"/>
                                        </p:tgtEl>
                                      </p:cBhvr>
                                    </p:animEffect>
                                    <p:animScale>
                                      <p:cBhvr>
                                        <p:cTn id="45" dur="250" autoRev="1" fill="hold"/>
                                        <p:tgtEl>
                                          <p:spTgt spid="160789"/>
                                        </p:tgtEl>
                                      </p:cBhvr>
                                      <p:by x="105000" y="105000"/>
                                    </p:animScale>
                                  </p:childTnLst>
                                </p:cTn>
                              </p:par>
                            </p:childTnLst>
                          </p:cTn>
                        </p:par>
                        <p:par>
                          <p:cTn id="46" fill="hold">
                            <p:stCondLst>
                              <p:cond delay="500"/>
                            </p:stCondLst>
                            <p:childTnLst>
                              <p:par>
                                <p:cTn id="47" presetID="12" presetClass="entr" presetSubtype="8" fill="hold" grpId="0" nodeType="afterEffect">
                                  <p:stCondLst>
                                    <p:cond delay="0"/>
                                  </p:stCondLst>
                                  <p:childTnLst>
                                    <p:set>
                                      <p:cBhvr>
                                        <p:cTn id="48" dur="1" fill="hold">
                                          <p:stCondLst>
                                            <p:cond delay="0"/>
                                          </p:stCondLst>
                                        </p:cTn>
                                        <p:tgtEl>
                                          <p:spTgt spid="160791"/>
                                        </p:tgtEl>
                                        <p:attrNameLst>
                                          <p:attrName>style.visibility</p:attrName>
                                        </p:attrNameLst>
                                      </p:cBhvr>
                                      <p:to>
                                        <p:strVal val="visible"/>
                                      </p:to>
                                    </p:set>
                                    <p:animEffect transition="in" filter="slide(fromLeft)">
                                      <p:cBhvr>
                                        <p:cTn id="49" dur="500"/>
                                        <p:tgtEl>
                                          <p:spTgt spid="1607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5" grpId="0" animBg="1"/>
      <p:bldP spid="160781" grpId="0"/>
      <p:bldP spid="160782" grpId="0" animBg="1"/>
      <p:bldP spid="160784" grpId="0" animBg="1"/>
      <p:bldP spid="160784" grpId="1" animBg="1"/>
      <p:bldP spid="160785" grpId="0" animBg="1"/>
      <p:bldP spid="160787" grpId="0"/>
      <p:bldP spid="160789" grpId="0" animBg="1"/>
      <p:bldP spid="160789" grpId="1" animBg="1"/>
      <p:bldP spid="16079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The Monetary Transmission Mechanism</a:t>
            </a:r>
          </a:p>
        </p:txBody>
      </p:sp>
      <p:sp>
        <p:nvSpPr>
          <p:cNvPr id="54275" name="Text Box 3"/>
          <p:cNvSpPr txBox="1">
            <a:spLocks noChangeArrowheads="1"/>
          </p:cNvSpPr>
          <p:nvPr/>
        </p:nvSpPr>
        <p:spPr bwMode="auto">
          <a:xfrm>
            <a:off x="900113" y="1628775"/>
            <a:ext cx="5616575"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(b) Expenditure and Real Interest Rate</a:t>
            </a:r>
          </a:p>
        </p:txBody>
      </p:sp>
      <p:sp>
        <p:nvSpPr>
          <p:cNvPr id="54276" name="Line 4"/>
          <p:cNvSpPr>
            <a:spLocks noChangeShapeType="1"/>
          </p:cNvSpPr>
          <p:nvPr/>
        </p:nvSpPr>
        <p:spPr bwMode="auto">
          <a:xfrm>
            <a:off x="3563938" y="2565400"/>
            <a:ext cx="0" cy="2736850"/>
          </a:xfrm>
          <a:prstGeom prst="line">
            <a:avLst/>
          </a:prstGeom>
          <a:noFill/>
          <a:ln w="28575">
            <a:solidFill>
              <a:schemeClr val="tx1"/>
            </a:solidFill>
            <a:round/>
            <a:headEnd/>
            <a:tailEnd/>
          </a:ln>
        </p:spPr>
        <p:txBody>
          <a:bodyPr/>
          <a:lstStyle/>
          <a:p>
            <a:endParaRPr lang="en-CA"/>
          </a:p>
        </p:txBody>
      </p:sp>
      <p:sp>
        <p:nvSpPr>
          <p:cNvPr id="54277" name="Line 5"/>
          <p:cNvSpPr>
            <a:spLocks noChangeShapeType="1"/>
          </p:cNvSpPr>
          <p:nvPr/>
        </p:nvSpPr>
        <p:spPr bwMode="auto">
          <a:xfrm>
            <a:off x="3563938" y="5302250"/>
            <a:ext cx="2879725" cy="0"/>
          </a:xfrm>
          <a:prstGeom prst="line">
            <a:avLst/>
          </a:prstGeom>
          <a:noFill/>
          <a:ln w="28575">
            <a:solidFill>
              <a:schemeClr val="tx1"/>
            </a:solidFill>
            <a:round/>
            <a:headEnd/>
            <a:tailEnd/>
          </a:ln>
        </p:spPr>
        <p:txBody>
          <a:bodyPr/>
          <a:lstStyle/>
          <a:p>
            <a:endParaRPr lang="en-CA"/>
          </a:p>
        </p:txBody>
      </p:sp>
      <p:sp>
        <p:nvSpPr>
          <p:cNvPr id="54278" name="Text Box 6"/>
          <p:cNvSpPr txBox="1">
            <a:spLocks noChangeArrowheads="1"/>
          </p:cNvSpPr>
          <p:nvPr/>
        </p:nvSpPr>
        <p:spPr bwMode="auto">
          <a:xfrm rot="-5400000">
            <a:off x="1406525" y="3714751"/>
            <a:ext cx="2954337"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Interest Rates</a:t>
            </a:r>
          </a:p>
        </p:txBody>
      </p:sp>
      <p:sp>
        <p:nvSpPr>
          <p:cNvPr id="54279" name="Line 7"/>
          <p:cNvSpPr>
            <a:spLocks noChangeShapeType="1"/>
          </p:cNvSpPr>
          <p:nvPr/>
        </p:nvSpPr>
        <p:spPr bwMode="auto">
          <a:xfrm>
            <a:off x="3563938" y="3789363"/>
            <a:ext cx="1295400" cy="0"/>
          </a:xfrm>
          <a:prstGeom prst="line">
            <a:avLst/>
          </a:prstGeom>
          <a:noFill/>
          <a:ln w="9525">
            <a:solidFill>
              <a:schemeClr val="tx1"/>
            </a:solidFill>
            <a:round/>
            <a:headEnd/>
            <a:tailEnd/>
          </a:ln>
        </p:spPr>
        <p:txBody>
          <a:bodyPr/>
          <a:lstStyle/>
          <a:p>
            <a:endParaRPr lang="en-CA"/>
          </a:p>
        </p:txBody>
      </p:sp>
      <p:sp>
        <p:nvSpPr>
          <p:cNvPr id="161800" name="Line 8"/>
          <p:cNvSpPr>
            <a:spLocks noChangeShapeType="1"/>
          </p:cNvSpPr>
          <p:nvPr/>
        </p:nvSpPr>
        <p:spPr bwMode="auto">
          <a:xfrm>
            <a:off x="3563938" y="4149725"/>
            <a:ext cx="1655762" cy="0"/>
          </a:xfrm>
          <a:prstGeom prst="line">
            <a:avLst/>
          </a:prstGeom>
          <a:noFill/>
          <a:ln w="9525">
            <a:solidFill>
              <a:schemeClr val="tx1"/>
            </a:solidFill>
            <a:prstDash val="dash"/>
            <a:round/>
            <a:headEnd/>
            <a:tailEnd/>
          </a:ln>
        </p:spPr>
        <p:txBody>
          <a:bodyPr/>
          <a:lstStyle/>
          <a:p>
            <a:endParaRPr lang="en-CA"/>
          </a:p>
        </p:txBody>
      </p:sp>
      <p:sp>
        <p:nvSpPr>
          <p:cNvPr id="161801" name="Line 9"/>
          <p:cNvSpPr>
            <a:spLocks noChangeShapeType="1"/>
          </p:cNvSpPr>
          <p:nvPr/>
        </p:nvSpPr>
        <p:spPr bwMode="auto">
          <a:xfrm>
            <a:off x="4932363" y="4868863"/>
            <a:ext cx="287337" cy="0"/>
          </a:xfrm>
          <a:prstGeom prst="line">
            <a:avLst/>
          </a:prstGeom>
          <a:noFill/>
          <a:ln w="9525">
            <a:solidFill>
              <a:schemeClr val="tx1"/>
            </a:solidFill>
            <a:round/>
            <a:headEnd/>
            <a:tailEnd type="triangle" w="med" len="med"/>
          </a:ln>
        </p:spPr>
        <p:txBody>
          <a:bodyPr/>
          <a:lstStyle/>
          <a:p>
            <a:endParaRPr lang="en-CA"/>
          </a:p>
        </p:txBody>
      </p:sp>
      <p:sp>
        <p:nvSpPr>
          <p:cNvPr id="54282" name="Text Box 10"/>
          <p:cNvSpPr txBox="1">
            <a:spLocks noChangeArrowheads="1"/>
          </p:cNvSpPr>
          <p:nvPr/>
        </p:nvSpPr>
        <p:spPr bwMode="auto">
          <a:xfrm>
            <a:off x="6083300" y="5302250"/>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 </a:t>
            </a:r>
          </a:p>
        </p:txBody>
      </p:sp>
      <p:sp>
        <p:nvSpPr>
          <p:cNvPr id="161803" name="Text Box 11"/>
          <p:cNvSpPr txBox="1">
            <a:spLocks noChangeArrowheads="1"/>
          </p:cNvSpPr>
          <p:nvPr/>
        </p:nvSpPr>
        <p:spPr bwMode="auto">
          <a:xfrm>
            <a:off x="5148263" y="5302250"/>
            <a:ext cx="719137"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A(r</a:t>
            </a:r>
            <a:r>
              <a:rPr lang="en-US" baseline="-25000">
                <a:latin typeface="Arial" charset="0"/>
              </a:rPr>
              <a:t>2</a:t>
            </a:r>
            <a:r>
              <a:rPr lang="en-US">
                <a:latin typeface="Arial" charset="0"/>
              </a:rPr>
              <a:t>) </a:t>
            </a:r>
          </a:p>
        </p:txBody>
      </p:sp>
      <p:sp>
        <p:nvSpPr>
          <p:cNvPr id="54284" name="Text Box 12"/>
          <p:cNvSpPr txBox="1">
            <a:spLocks noChangeArrowheads="1"/>
          </p:cNvSpPr>
          <p:nvPr/>
        </p:nvSpPr>
        <p:spPr bwMode="auto">
          <a:xfrm>
            <a:off x="4427538" y="5302250"/>
            <a:ext cx="7921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A(r</a:t>
            </a:r>
            <a:r>
              <a:rPr lang="en-US" baseline="-25000">
                <a:latin typeface="Arial" charset="0"/>
              </a:rPr>
              <a:t>1</a:t>
            </a:r>
            <a:r>
              <a:rPr lang="en-US">
                <a:latin typeface="Arial" charset="0"/>
              </a:rPr>
              <a:t>) </a:t>
            </a:r>
          </a:p>
        </p:txBody>
      </p:sp>
      <p:sp>
        <p:nvSpPr>
          <p:cNvPr id="161805" name="Text Box 13"/>
          <p:cNvSpPr txBox="1">
            <a:spLocks noChangeArrowheads="1"/>
          </p:cNvSpPr>
          <p:nvPr/>
        </p:nvSpPr>
        <p:spPr bwMode="auto">
          <a:xfrm>
            <a:off x="3203575" y="3933825"/>
            <a:ext cx="5762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a:t>
            </a:r>
            <a:r>
              <a:rPr lang="en-US" baseline="-25000">
                <a:latin typeface="Arial" charset="0"/>
              </a:rPr>
              <a:t>2</a:t>
            </a:r>
            <a:r>
              <a:rPr lang="en-US">
                <a:latin typeface="Arial" charset="0"/>
              </a:rPr>
              <a:t> </a:t>
            </a:r>
          </a:p>
        </p:txBody>
      </p:sp>
      <p:sp>
        <p:nvSpPr>
          <p:cNvPr id="54286" name="Text Box 14"/>
          <p:cNvSpPr txBox="1">
            <a:spLocks noChangeArrowheads="1"/>
          </p:cNvSpPr>
          <p:nvPr/>
        </p:nvSpPr>
        <p:spPr bwMode="auto">
          <a:xfrm>
            <a:off x="3203575" y="3573463"/>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a:t>
            </a:r>
            <a:r>
              <a:rPr lang="en-US" baseline="-25000">
                <a:latin typeface="Arial" charset="0"/>
              </a:rPr>
              <a:t>1</a:t>
            </a:r>
            <a:r>
              <a:rPr lang="en-US">
                <a:latin typeface="Arial" charset="0"/>
              </a:rPr>
              <a:t> </a:t>
            </a:r>
          </a:p>
        </p:txBody>
      </p:sp>
      <p:sp>
        <p:nvSpPr>
          <p:cNvPr id="161807" name="Line 15"/>
          <p:cNvSpPr>
            <a:spLocks noChangeShapeType="1"/>
          </p:cNvSpPr>
          <p:nvPr/>
        </p:nvSpPr>
        <p:spPr bwMode="auto">
          <a:xfrm>
            <a:off x="5291138" y="4149725"/>
            <a:ext cx="0" cy="1152525"/>
          </a:xfrm>
          <a:prstGeom prst="line">
            <a:avLst/>
          </a:prstGeom>
          <a:noFill/>
          <a:ln w="9525">
            <a:solidFill>
              <a:schemeClr val="tx1"/>
            </a:solidFill>
            <a:prstDash val="dash"/>
            <a:round/>
            <a:headEnd/>
            <a:tailEnd/>
          </a:ln>
        </p:spPr>
        <p:txBody>
          <a:bodyPr/>
          <a:lstStyle/>
          <a:p>
            <a:endParaRPr lang="en-CA"/>
          </a:p>
        </p:txBody>
      </p:sp>
      <p:sp>
        <p:nvSpPr>
          <p:cNvPr id="54288" name="Line 16"/>
          <p:cNvSpPr>
            <a:spLocks noChangeShapeType="1"/>
          </p:cNvSpPr>
          <p:nvPr/>
        </p:nvSpPr>
        <p:spPr bwMode="auto">
          <a:xfrm>
            <a:off x="3779838" y="2852738"/>
            <a:ext cx="2376487" cy="2089150"/>
          </a:xfrm>
          <a:prstGeom prst="line">
            <a:avLst/>
          </a:prstGeom>
          <a:noFill/>
          <a:ln w="38100">
            <a:solidFill>
              <a:srgbClr val="339933"/>
            </a:solidFill>
            <a:round/>
            <a:headEnd/>
            <a:tailEnd/>
          </a:ln>
        </p:spPr>
        <p:txBody>
          <a:bodyPr/>
          <a:lstStyle/>
          <a:p>
            <a:endParaRPr lang="en-CA"/>
          </a:p>
        </p:txBody>
      </p:sp>
      <p:sp>
        <p:nvSpPr>
          <p:cNvPr id="54289" name="Text Box 17"/>
          <p:cNvSpPr txBox="1">
            <a:spLocks noChangeArrowheads="1"/>
          </p:cNvSpPr>
          <p:nvPr/>
        </p:nvSpPr>
        <p:spPr bwMode="auto">
          <a:xfrm>
            <a:off x="6083300" y="4797425"/>
            <a:ext cx="2520950"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C</a:t>
            </a:r>
            <a:r>
              <a:rPr lang="en-US" baseline="-25000">
                <a:latin typeface="Arial" charset="0"/>
              </a:rPr>
              <a:t>0</a:t>
            </a:r>
            <a:r>
              <a:rPr lang="en-US">
                <a:latin typeface="Arial" charset="0"/>
              </a:rPr>
              <a:t> + I</a:t>
            </a:r>
            <a:r>
              <a:rPr lang="en-US" baseline="-25000">
                <a:latin typeface="Arial" charset="0"/>
              </a:rPr>
              <a:t>0 </a:t>
            </a:r>
            <a:r>
              <a:rPr lang="en-US">
                <a:latin typeface="Arial" charset="0"/>
              </a:rPr>
              <a:t>+ NX</a:t>
            </a:r>
            <a:r>
              <a:rPr lang="en-US" baseline="-25000">
                <a:latin typeface="Arial" charset="0"/>
              </a:rPr>
              <a:t>0</a:t>
            </a:r>
          </a:p>
        </p:txBody>
      </p:sp>
      <p:sp>
        <p:nvSpPr>
          <p:cNvPr id="161810" name="Text Box 18"/>
          <p:cNvSpPr txBox="1">
            <a:spLocks noChangeArrowheads="1"/>
          </p:cNvSpPr>
          <p:nvPr/>
        </p:nvSpPr>
        <p:spPr bwMode="auto">
          <a:xfrm>
            <a:off x="3995738" y="3789363"/>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r</a:t>
            </a:r>
            <a:endParaRPr lang="el-GR">
              <a:latin typeface="Arial" charset="0"/>
              <a:cs typeface="Arial" charset="0"/>
            </a:endParaRPr>
          </a:p>
        </p:txBody>
      </p:sp>
      <p:sp>
        <p:nvSpPr>
          <p:cNvPr id="161811" name="Text Box 19"/>
          <p:cNvSpPr txBox="1">
            <a:spLocks noChangeArrowheads="1"/>
          </p:cNvSpPr>
          <p:nvPr/>
        </p:nvSpPr>
        <p:spPr bwMode="auto">
          <a:xfrm>
            <a:off x="4859338" y="4437063"/>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A</a:t>
            </a:r>
            <a:endParaRPr lang="el-GR">
              <a:latin typeface="Arial" charset="0"/>
              <a:cs typeface="Arial" charset="0"/>
            </a:endParaRPr>
          </a:p>
        </p:txBody>
      </p:sp>
      <p:sp>
        <p:nvSpPr>
          <p:cNvPr id="54292" name="Line 20"/>
          <p:cNvSpPr>
            <a:spLocks noChangeShapeType="1"/>
          </p:cNvSpPr>
          <p:nvPr/>
        </p:nvSpPr>
        <p:spPr bwMode="auto">
          <a:xfrm>
            <a:off x="4787900" y="3789363"/>
            <a:ext cx="0" cy="1511300"/>
          </a:xfrm>
          <a:prstGeom prst="line">
            <a:avLst/>
          </a:prstGeom>
          <a:noFill/>
          <a:ln w="9525">
            <a:solidFill>
              <a:schemeClr val="tx1"/>
            </a:solidFill>
            <a:round/>
            <a:headEnd/>
            <a:tailEnd/>
          </a:ln>
        </p:spPr>
        <p:txBody>
          <a:bodyPr/>
          <a:lstStyle/>
          <a:p>
            <a:endParaRPr lang="en-CA"/>
          </a:p>
        </p:txBody>
      </p:sp>
      <p:sp>
        <p:nvSpPr>
          <p:cNvPr id="161813" name="Line 21"/>
          <p:cNvSpPr>
            <a:spLocks noChangeShapeType="1"/>
          </p:cNvSpPr>
          <p:nvPr/>
        </p:nvSpPr>
        <p:spPr bwMode="auto">
          <a:xfrm>
            <a:off x="3995738" y="3860800"/>
            <a:ext cx="0" cy="215900"/>
          </a:xfrm>
          <a:prstGeom prst="line">
            <a:avLst/>
          </a:prstGeom>
          <a:noFill/>
          <a:ln w="9525">
            <a:solidFill>
              <a:schemeClr val="tx1"/>
            </a:solidFill>
            <a:round/>
            <a:headEnd/>
            <a:tailEnd type="triangle" w="med" len="med"/>
          </a:ln>
        </p:spPr>
        <p:txBody>
          <a:bodyPr/>
          <a:lstStyle/>
          <a:p>
            <a:endParaRPr lang="en-CA"/>
          </a:p>
        </p:txBody>
      </p:sp>
      <p:sp>
        <p:nvSpPr>
          <p:cNvPr id="161814" name="Oval 22"/>
          <p:cNvSpPr>
            <a:spLocks noChangeArrowheads="1"/>
          </p:cNvSpPr>
          <p:nvPr/>
        </p:nvSpPr>
        <p:spPr bwMode="auto">
          <a:xfrm>
            <a:off x="4716463" y="3716338"/>
            <a:ext cx="144462"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61815" name="Oval 23"/>
          <p:cNvSpPr>
            <a:spLocks noChangeArrowheads="1"/>
          </p:cNvSpPr>
          <p:nvPr/>
        </p:nvSpPr>
        <p:spPr bwMode="auto">
          <a:xfrm>
            <a:off x="5219700" y="4076700"/>
            <a:ext cx="144463"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54296" name="Text Box 24"/>
          <p:cNvSpPr txBox="1">
            <a:spLocks noChangeArrowheads="1"/>
          </p:cNvSpPr>
          <p:nvPr/>
        </p:nvSpPr>
        <p:spPr bwMode="auto">
          <a:xfrm>
            <a:off x="3779838" y="5805488"/>
            <a:ext cx="3743325"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Autonomous Expenditure</a:t>
            </a:r>
          </a:p>
        </p:txBody>
      </p:sp>
      <p:sp>
        <p:nvSpPr>
          <p:cNvPr id="28" name="Slide Number Placeholder 27"/>
          <p:cNvSpPr>
            <a:spLocks noGrp="1"/>
          </p:cNvSpPr>
          <p:nvPr>
            <p:ph type="sldNum" sz="quarter" idx="12"/>
          </p:nvPr>
        </p:nvSpPr>
        <p:spPr/>
        <p:txBody>
          <a:bodyPr/>
          <a:lstStyle/>
          <a:p>
            <a:pPr>
              <a:defRPr/>
            </a:pPr>
            <a:fld id="{3F07F90A-1598-495C-A79E-9FD1B3E00A68}" type="slidenum">
              <a:rPr lang="en-US" smtClean="0"/>
              <a:pPr>
                <a:defRPr/>
              </a:pPr>
              <a:t>40</a:t>
            </a:fld>
            <a:endParaRPr lang="en-US"/>
          </a:p>
        </p:txBody>
      </p:sp>
      <p:sp>
        <p:nvSpPr>
          <p:cNvPr id="29" name="Footer Placeholder 28"/>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1814"/>
                                        </p:tgtEl>
                                        <p:attrNameLst>
                                          <p:attrName>style.visibility</p:attrName>
                                        </p:attrNameLst>
                                      </p:cBhvr>
                                      <p:to>
                                        <p:strVal val="visible"/>
                                      </p:to>
                                    </p:set>
                                  </p:childTnLst>
                                </p:cTn>
                              </p:par>
                            </p:childTnLst>
                          </p:cTn>
                        </p:par>
                        <p:par>
                          <p:cTn id="7" fill="hold">
                            <p:stCondLst>
                              <p:cond delay="0"/>
                            </p:stCondLst>
                            <p:childTnLst>
                              <p:par>
                                <p:cTn id="8" presetID="26" presetClass="emph" presetSubtype="0" fill="hold" grpId="1" nodeType="afterEffect">
                                  <p:stCondLst>
                                    <p:cond delay="0"/>
                                  </p:stCondLst>
                                  <p:childTnLst>
                                    <p:animEffect transition="out" filter="fade">
                                      <p:cBhvr>
                                        <p:cTn id="9" dur="500" tmFilter="0, 0; .2, .5; .8, .5; 1, 0"/>
                                        <p:tgtEl>
                                          <p:spTgt spid="161814"/>
                                        </p:tgtEl>
                                      </p:cBhvr>
                                    </p:animEffect>
                                    <p:animScale>
                                      <p:cBhvr>
                                        <p:cTn id="10" dur="250" autoRev="1" fill="hold"/>
                                        <p:tgtEl>
                                          <p:spTgt spid="161814"/>
                                        </p:tgtEl>
                                      </p:cBhvr>
                                      <p:by x="105000" y="105000"/>
                                    </p:animScale>
                                  </p:childTnLst>
                                </p:cTn>
                              </p:par>
                            </p:childTnLst>
                          </p:cTn>
                        </p:par>
                      </p:childTnLst>
                    </p:cTn>
                  </p:par>
                  <p:par>
                    <p:cTn id="11" fill="hold">
                      <p:stCondLst>
                        <p:cond delay="indefinite"/>
                      </p:stCondLst>
                      <p:childTnLst>
                        <p:par>
                          <p:cTn id="12" fill="hold">
                            <p:stCondLst>
                              <p:cond delay="0"/>
                            </p:stCondLst>
                            <p:childTnLst>
                              <p:par>
                                <p:cTn id="13" presetID="12" presetClass="entr" presetSubtype="1" fill="hold" grpId="0" nodeType="clickEffect">
                                  <p:stCondLst>
                                    <p:cond delay="0"/>
                                  </p:stCondLst>
                                  <p:childTnLst>
                                    <p:set>
                                      <p:cBhvr>
                                        <p:cTn id="14" dur="1" fill="hold">
                                          <p:stCondLst>
                                            <p:cond delay="0"/>
                                          </p:stCondLst>
                                        </p:cTn>
                                        <p:tgtEl>
                                          <p:spTgt spid="161805"/>
                                        </p:tgtEl>
                                        <p:attrNameLst>
                                          <p:attrName>style.visibility</p:attrName>
                                        </p:attrNameLst>
                                      </p:cBhvr>
                                      <p:to>
                                        <p:strVal val="visible"/>
                                      </p:to>
                                    </p:set>
                                    <p:animEffect transition="in" filter="slide(fromTop)">
                                      <p:cBhvr>
                                        <p:cTn id="15" dur="500"/>
                                        <p:tgtEl>
                                          <p:spTgt spid="161805"/>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161800"/>
                                        </p:tgtEl>
                                        <p:attrNameLst>
                                          <p:attrName>style.visibility</p:attrName>
                                        </p:attrNameLst>
                                      </p:cBhvr>
                                      <p:to>
                                        <p:strVal val="visible"/>
                                      </p:to>
                                    </p:set>
                                    <p:animEffect transition="in" filter="slide(fromTop)">
                                      <p:cBhvr>
                                        <p:cTn id="18" dur="500"/>
                                        <p:tgtEl>
                                          <p:spTgt spid="161800"/>
                                        </p:tgtEl>
                                      </p:cBhvr>
                                    </p:animEffect>
                                  </p:childTnLst>
                                </p:cTn>
                              </p:par>
                              <p:par>
                                <p:cTn id="19" presetID="12" presetClass="entr" presetSubtype="1" fill="hold" grpId="0" nodeType="withEffect">
                                  <p:stCondLst>
                                    <p:cond delay="0"/>
                                  </p:stCondLst>
                                  <p:childTnLst>
                                    <p:set>
                                      <p:cBhvr>
                                        <p:cTn id="20" dur="1" fill="hold">
                                          <p:stCondLst>
                                            <p:cond delay="0"/>
                                          </p:stCondLst>
                                        </p:cTn>
                                        <p:tgtEl>
                                          <p:spTgt spid="161807"/>
                                        </p:tgtEl>
                                        <p:attrNameLst>
                                          <p:attrName>style.visibility</p:attrName>
                                        </p:attrNameLst>
                                      </p:cBhvr>
                                      <p:to>
                                        <p:strVal val="visible"/>
                                      </p:to>
                                    </p:set>
                                    <p:animEffect transition="in" filter="slide(fromTop)">
                                      <p:cBhvr>
                                        <p:cTn id="21" dur="500"/>
                                        <p:tgtEl>
                                          <p:spTgt spid="161807"/>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161803"/>
                                        </p:tgtEl>
                                        <p:attrNameLst>
                                          <p:attrName>style.visibility</p:attrName>
                                        </p:attrNameLst>
                                      </p:cBhvr>
                                      <p:to>
                                        <p:strVal val="visible"/>
                                      </p:to>
                                    </p:set>
                                    <p:animEffect transition="in" filter="slide(fromTop)">
                                      <p:cBhvr>
                                        <p:cTn id="24" dur="500"/>
                                        <p:tgtEl>
                                          <p:spTgt spid="161803"/>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61815"/>
                                        </p:tgtEl>
                                        <p:attrNameLst>
                                          <p:attrName>style.visibility</p:attrName>
                                        </p:attrNameLst>
                                      </p:cBhvr>
                                      <p:to>
                                        <p:strVal val="visible"/>
                                      </p:to>
                                    </p:set>
                                  </p:childTnLst>
                                </p:cTn>
                              </p:par>
                            </p:childTnLst>
                          </p:cTn>
                        </p:par>
                        <p:par>
                          <p:cTn id="29" fill="hold">
                            <p:stCondLst>
                              <p:cond delay="0"/>
                            </p:stCondLst>
                            <p:childTnLst>
                              <p:par>
                                <p:cTn id="30" presetID="26" presetClass="emph" presetSubtype="0" fill="hold" grpId="1" nodeType="afterEffect">
                                  <p:stCondLst>
                                    <p:cond delay="0"/>
                                  </p:stCondLst>
                                  <p:childTnLst>
                                    <p:animEffect transition="out" filter="fade">
                                      <p:cBhvr>
                                        <p:cTn id="31" dur="500" tmFilter="0, 0; .2, .5; .8, .5; 1, 0"/>
                                        <p:tgtEl>
                                          <p:spTgt spid="161815"/>
                                        </p:tgtEl>
                                      </p:cBhvr>
                                    </p:animEffect>
                                    <p:animScale>
                                      <p:cBhvr>
                                        <p:cTn id="32" dur="250" autoRev="1" fill="hold"/>
                                        <p:tgtEl>
                                          <p:spTgt spid="161815"/>
                                        </p:tgtEl>
                                      </p:cBhvr>
                                      <p:by x="105000" y="105000"/>
                                    </p:animScale>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61813"/>
                                        </p:tgtEl>
                                        <p:attrNameLst>
                                          <p:attrName>style.visibility</p:attrName>
                                        </p:attrNameLst>
                                      </p:cBhvr>
                                      <p:to>
                                        <p:strVal val="visible"/>
                                      </p:to>
                                    </p:set>
                                    <p:animEffect transition="in" filter="wipe(up)">
                                      <p:cBhvr>
                                        <p:cTn id="37" dur="500"/>
                                        <p:tgtEl>
                                          <p:spTgt spid="161813"/>
                                        </p:tgtEl>
                                      </p:cBhvr>
                                    </p:animEffect>
                                  </p:childTnLst>
                                </p:cTn>
                              </p:par>
                            </p:childTnLst>
                          </p:cTn>
                        </p:par>
                        <p:par>
                          <p:cTn id="38" fill="hold">
                            <p:stCondLst>
                              <p:cond delay="500"/>
                            </p:stCondLst>
                            <p:childTnLst>
                              <p:par>
                                <p:cTn id="39" presetID="12" presetClass="entr" presetSubtype="1" fill="hold" grpId="0" nodeType="afterEffect">
                                  <p:stCondLst>
                                    <p:cond delay="0"/>
                                  </p:stCondLst>
                                  <p:childTnLst>
                                    <p:set>
                                      <p:cBhvr>
                                        <p:cTn id="40" dur="1" fill="hold">
                                          <p:stCondLst>
                                            <p:cond delay="0"/>
                                          </p:stCondLst>
                                        </p:cTn>
                                        <p:tgtEl>
                                          <p:spTgt spid="161810"/>
                                        </p:tgtEl>
                                        <p:attrNameLst>
                                          <p:attrName>style.visibility</p:attrName>
                                        </p:attrNameLst>
                                      </p:cBhvr>
                                      <p:to>
                                        <p:strVal val="visible"/>
                                      </p:to>
                                    </p:set>
                                    <p:animEffect transition="in" filter="slide(fromTop)">
                                      <p:cBhvr>
                                        <p:cTn id="41" dur="500"/>
                                        <p:tgtEl>
                                          <p:spTgt spid="161810"/>
                                        </p:tgtEl>
                                      </p:cBhvr>
                                    </p:animEffect>
                                  </p:childTnLst>
                                </p:cTn>
                              </p:par>
                            </p:childTnLst>
                          </p:cTn>
                        </p:par>
                        <p:par>
                          <p:cTn id="42" fill="hold">
                            <p:stCondLst>
                              <p:cond delay="1000"/>
                            </p:stCondLst>
                            <p:childTnLst>
                              <p:par>
                                <p:cTn id="43" presetID="12" presetClass="entr" presetSubtype="8" fill="hold" grpId="0" nodeType="afterEffect">
                                  <p:stCondLst>
                                    <p:cond delay="0"/>
                                  </p:stCondLst>
                                  <p:childTnLst>
                                    <p:set>
                                      <p:cBhvr>
                                        <p:cTn id="44" dur="1" fill="hold">
                                          <p:stCondLst>
                                            <p:cond delay="0"/>
                                          </p:stCondLst>
                                        </p:cTn>
                                        <p:tgtEl>
                                          <p:spTgt spid="161801"/>
                                        </p:tgtEl>
                                        <p:attrNameLst>
                                          <p:attrName>style.visibility</p:attrName>
                                        </p:attrNameLst>
                                      </p:cBhvr>
                                      <p:to>
                                        <p:strVal val="visible"/>
                                      </p:to>
                                    </p:set>
                                    <p:animEffect transition="in" filter="slide(fromLeft)">
                                      <p:cBhvr>
                                        <p:cTn id="45" dur="500"/>
                                        <p:tgtEl>
                                          <p:spTgt spid="161801"/>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61811"/>
                                        </p:tgtEl>
                                        <p:attrNameLst>
                                          <p:attrName>style.visibility</p:attrName>
                                        </p:attrNameLst>
                                      </p:cBhvr>
                                      <p:to>
                                        <p:strVal val="visible"/>
                                      </p:to>
                                    </p:set>
                                    <p:animEffect transition="in" filter="slide(fromLeft)">
                                      <p:cBhvr>
                                        <p:cTn id="49" dur="500"/>
                                        <p:tgtEl>
                                          <p:spTgt spid="1618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800" grpId="0" animBg="1"/>
      <p:bldP spid="161801" grpId="0" animBg="1"/>
      <p:bldP spid="161803" grpId="0"/>
      <p:bldP spid="161805" grpId="0"/>
      <p:bldP spid="161807" grpId="0" animBg="1"/>
      <p:bldP spid="161810" grpId="0"/>
      <p:bldP spid="161811" grpId="0"/>
      <p:bldP spid="161813" grpId="0" animBg="1"/>
      <p:bldP spid="161814" grpId="0" animBg="1"/>
      <p:bldP spid="161814" grpId="1" animBg="1"/>
      <p:bldP spid="161815" grpId="0" animBg="1"/>
      <p:bldP spid="16181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The Monetary Transmission Mechanism</a:t>
            </a:r>
          </a:p>
        </p:txBody>
      </p:sp>
      <p:sp>
        <p:nvSpPr>
          <p:cNvPr id="55299" name="Line 3"/>
          <p:cNvSpPr>
            <a:spLocks noChangeShapeType="1"/>
          </p:cNvSpPr>
          <p:nvPr/>
        </p:nvSpPr>
        <p:spPr bwMode="auto">
          <a:xfrm>
            <a:off x="2627313" y="2349500"/>
            <a:ext cx="0" cy="3167063"/>
          </a:xfrm>
          <a:prstGeom prst="line">
            <a:avLst/>
          </a:prstGeom>
          <a:noFill/>
          <a:ln w="38100">
            <a:solidFill>
              <a:schemeClr val="tx1"/>
            </a:solidFill>
            <a:round/>
            <a:headEnd/>
            <a:tailEnd/>
          </a:ln>
        </p:spPr>
        <p:txBody>
          <a:bodyPr/>
          <a:lstStyle/>
          <a:p>
            <a:endParaRPr lang="en-CA"/>
          </a:p>
        </p:txBody>
      </p:sp>
      <p:sp>
        <p:nvSpPr>
          <p:cNvPr id="55300" name="Line 4"/>
          <p:cNvSpPr>
            <a:spLocks noChangeShapeType="1"/>
          </p:cNvSpPr>
          <p:nvPr/>
        </p:nvSpPr>
        <p:spPr bwMode="auto">
          <a:xfrm>
            <a:off x="2627313" y="5516563"/>
            <a:ext cx="4176712" cy="0"/>
          </a:xfrm>
          <a:prstGeom prst="line">
            <a:avLst/>
          </a:prstGeom>
          <a:noFill/>
          <a:ln w="38100">
            <a:solidFill>
              <a:schemeClr val="tx1"/>
            </a:solidFill>
            <a:round/>
            <a:headEnd/>
            <a:tailEnd/>
          </a:ln>
        </p:spPr>
        <p:txBody>
          <a:bodyPr/>
          <a:lstStyle/>
          <a:p>
            <a:endParaRPr lang="en-CA"/>
          </a:p>
        </p:txBody>
      </p:sp>
      <p:sp>
        <p:nvSpPr>
          <p:cNvPr id="55301" name="Line 5"/>
          <p:cNvSpPr>
            <a:spLocks noChangeShapeType="1"/>
          </p:cNvSpPr>
          <p:nvPr/>
        </p:nvSpPr>
        <p:spPr bwMode="auto">
          <a:xfrm flipH="1">
            <a:off x="2555875" y="3644900"/>
            <a:ext cx="3816350" cy="1152525"/>
          </a:xfrm>
          <a:prstGeom prst="line">
            <a:avLst/>
          </a:prstGeom>
          <a:noFill/>
          <a:ln w="38100">
            <a:solidFill>
              <a:srgbClr val="006666"/>
            </a:solidFill>
            <a:round/>
            <a:headEnd/>
            <a:tailEnd/>
          </a:ln>
        </p:spPr>
        <p:txBody>
          <a:bodyPr/>
          <a:lstStyle/>
          <a:p>
            <a:endParaRPr lang="en-CA"/>
          </a:p>
        </p:txBody>
      </p:sp>
      <p:sp>
        <p:nvSpPr>
          <p:cNvPr id="55302" name="Line 6"/>
          <p:cNvSpPr>
            <a:spLocks noChangeShapeType="1"/>
          </p:cNvSpPr>
          <p:nvPr/>
        </p:nvSpPr>
        <p:spPr bwMode="auto">
          <a:xfrm flipV="1">
            <a:off x="2627313" y="3068638"/>
            <a:ext cx="3457575" cy="2447925"/>
          </a:xfrm>
          <a:prstGeom prst="line">
            <a:avLst/>
          </a:prstGeom>
          <a:noFill/>
          <a:ln w="38100">
            <a:solidFill>
              <a:schemeClr val="tx1"/>
            </a:solidFill>
            <a:round/>
            <a:headEnd/>
            <a:tailEnd/>
          </a:ln>
        </p:spPr>
        <p:txBody>
          <a:bodyPr/>
          <a:lstStyle/>
          <a:p>
            <a:endParaRPr lang="en-CA"/>
          </a:p>
        </p:txBody>
      </p:sp>
      <p:sp>
        <p:nvSpPr>
          <p:cNvPr id="162823" name="Line 7"/>
          <p:cNvSpPr>
            <a:spLocks noChangeShapeType="1"/>
          </p:cNvSpPr>
          <p:nvPr/>
        </p:nvSpPr>
        <p:spPr bwMode="auto">
          <a:xfrm>
            <a:off x="5219700" y="3644900"/>
            <a:ext cx="0" cy="1871663"/>
          </a:xfrm>
          <a:prstGeom prst="line">
            <a:avLst/>
          </a:prstGeom>
          <a:noFill/>
          <a:ln w="28575">
            <a:solidFill>
              <a:schemeClr val="tx1"/>
            </a:solidFill>
            <a:prstDash val="dash"/>
            <a:round/>
            <a:headEnd/>
            <a:tailEnd/>
          </a:ln>
        </p:spPr>
        <p:txBody>
          <a:bodyPr/>
          <a:lstStyle/>
          <a:p>
            <a:endParaRPr lang="en-CA"/>
          </a:p>
        </p:txBody>
      </p:sp>
      <p:sp>
        <p:nvSpPr>
          <p:cNvPr id="55304" name="Text Box 8"/>
          <p:cNvSpPr txBox="1">
            <a:spLocks noChangeArrowheads="1"/>
          </p:cNvSpPr>
          <p:nvPr/>
        </p:nvSpPr>
        <p:spPr bwMode="auto">
          <a:xfrm>
            <a:off x="4356100" y="5516563"/>
            <a:ext cx="7921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Y</a:t>
            </a:r>
            <a:r>
              <a:rPr lang="en-US" baseline="-25000">
                <a:latin typeface="Arial" charset="0"/>
              </a:rPr>
              <a:t>1</a:t>
            </a:r>
          </a:p>
        </p:txBody>
      </p:sp>
      <p:sp>
        <p:nvSpPr>
          <p:cNvPr id="55305" name="Text Box 9"/>
          <p:cNvSpPr txBox="1">
            <a:spLocks noChangeArrowheads="1"/>
          </p:cNvSpPr>
          <p:nvPr/>
        </p:nvSpPr>
        <p:spPr bwMode="auto">
          <a:xfrm>
            <a:off x="6156325" y="3789363"/>
            <a:ext cx="1152525"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AE(r</a:t>
            </a:r>
            <a:r>
              <a:rPr lang="en-US" baseline="-25000">
                <a:latin typeface="Arial" charset="0"/>
              </a:rPr>
              <a:t>1</a:t>
            </a:r>
            <a:r>
              <a:rPr lang="en-US">
                <a:latin typeface="Arial" charset="0"/>
              </a:rPr>
              <a:t>)</a:t>
            </a:r>
            <a:endParaRPr lang="en-US" baseline="-25000">
              <a:latin typeface="Arial" charset="0"/>
            </a:endParaRPr>
          </a:p>
        </p:txBody>
      </p:sp>
      <p:sp>
        <p:nvSpPr>
          <p:cNvPr id="55306" name="Text Box 10"/>
          <p:cNvSpPr txBox="1">
            <a:spLocks noChangeArrowheads="1"/>
          </p:cNvSpPr>
          <p:nvPr/>
        </p:nvSpPr>
        <p:spPr bwMode="auto">
          <a:xfrm>
            <a:off x="1979613" y="4652963"/>
            <a:ext cx="7921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a:t>
            </a:r>
            <a:r>
              <a:rPr lang="en-US" baseline="-25000">
                <a:latin typeface="Arial" charset="0"/>
              </a:rPr>
              <a:t>0</a:t>
            </a:r>
            <a:r>
              <a:rPr lang="en-US">
                <a:latin typeface="Arial" charset="0"/>
              </a:rPr>
              <a:t>(r</a:t>
            </a:r>
            <a:r>
              <a:rPr lang="en-US" baseline="-25000">
                <a:latin typeface="Arial" charset="0"/>
              </a:rPr>
              <a:t>1</a:t>
            </a:r>
            <a:r>
              <a:rPr lang="en-US">
                <a:latin typeface="Arial" charset="0"/>
              </a:rPr>
              <a:t>)</a:t>
            </a:r>
          </a:p>
        </p:txBody>
      </p:sp>
      <p:sp>
        <p:nvSpPr>
          <p:cNvPr id="162827" name="Line 11"/>
          <p:cNvSpPr>
            <a:spLocks noChangeShapeType="1"/>
          </p:cNvSpPr>
          <p:nvPr/>
        </p:nvSpPr>
        <p:spPr bwMode="auto">
          <a:xfrm flipV="1">
            <a:off x="4500563" y="4149725"/>
            <a:ext cx="0" cy="1366838"/>
          </a:xfrm>
          <a:prstGeom prst="line">
            <a:avLst/>
          </a:prstGeom>
          <a:noFill/>
          <a:ln w="28575">
            <a:solidFill>
              <a:schemeClr val="tx1"/>
            </a:solidFill>
            <a:prstDash val="dash"/>
            <a:round/>
            <a:headEnd/>
            <a:tailEnd/>
          </a:ln>
        </p:spPr>
        <p:txBody>
          <a:bodyPr/>
          <a:lstStyle/>
          <a:p>
            <a:endParaRPr lang="en-CA"/>
          </a:p>
        </p:txBody>
      </p:sp>
      <p:sp>
        <p:nvSpPr>
          <p:cNvPr id="55308" name="Text Box 12"/>
          <p:cNvSpPr txBox="1">
            <a:spLocks noChangeArrowheads="1"/>
          </p:cNvSpPr>
          <p:nvPr/>
        </p:nvSpPr>
        <p:spPr bwMode="auto">
          <a:xfrm>
            <a:off x="3348038" y="5876925"/>
            <a:ext cx="3203575"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Output and Income</a:t>
            </a:r>
          </a:p>
        </p:txBody>
      </p:sp>
      <p:sp>
        <p:nvSpPr>
          <p:cNvPr id="162829" name="Oval 13"/>
          <p:cNvSpPr>
            <a:spLocks noChangeArrowheads="1"/>
          </p:cNvSpPr>
          <p:nvPr/>
        </p:nvSpPr>
        <p:spPr bwMode="auto">
          <a:xfrm>
            <a:off x="4427538" y="4149725"/>
            <a:ext cx="144462"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62830" name="Line 14"/>
          <p:cNvSpPr>
            <a:spLocks noChangeShapeType="1"/>
          </p:cNvSpPr>
          <p:nvPr/>
        </p:nvSpPr>
        <p:spPr bwMode="auto">
          <a:xfrm flipH="1" flipV="1">
            <a:off x="3203575" y="4292600"/>
            <a:ext cx="0" cy="287338"/>
          </a:xfrm>
          <a:prstGeom prst="line">
            <a:avLst/>
          </a:prstGeom>
          <a:noFill/>
          <a:ln w="38100">
            <a:solidFill>
              <a:schemeClr val="tx1"/>
            </a:solidFill>
            <a:round/>
            <a:headEnd/>
            <a:tailEnd type="triangle" w="med" len="med"/>
          </a:ln>
        </p:spPr>
        <p:txBody>
          <a:bodyPr/>
          <a:lstStyle/>
          <a:p>
            <a:endParaRPr lang="en-CA"/>
          </a:p>
        </p:txBody>
      </p:sp>
      <p:sp>
        <p:nvSpPr>
          <p:cNvPr id="162831" name="Line 15"/>
          <p:cNvSpPr>
            <a:spLocks noChangeShapeType="1"/>
          </p:cNvSpPr>
          <p:nvPr/>
        </p:nvSpPr>
        <p:spPr bwMode="auto">
          <a:xfrm flipH="1">
            <a:off x="2627313" y="3357563"/>
            <a:ext cx="3673475" cy="1081087"/>
          </a:xfrm>
          <a:prstGeom prst="line">
            <a:avLst/>
          </a:prstGeom>
          <a:noFill/>
          <a:ln w="38100">
            <a:solidFill>
              <a:srgbClr val="006666"/>
            </a:solidFill>
            <a:prstDash val="dash"/>
            <a:round/>
            <a:headEnd/>
            <a:tailEnd/>
          </a:ln>
        </p:spPr>
        <p:txBody>
          <a:bodyPr/>
          <a:lstStyle/>
          <a:p>
            <a:endParaRPr lang="en-CA"/>
          </a:p>
        </p:txBody>
      </p:sp>
      <p:sp>
        <p:nvSpPr>
          <p:cNvPr id="55312" name="Text Box 16"/>
          <p:cNvSpPr txBox="1">
            <a:spLocks noChangeArrowheads="1"/>
          </p:cNvSpPr>
          <p:nvPr/>
        </p:nvSpPr>
        <p:spPr bwMode="auto">
          <a:xfrm>
            <a:off x="5076825" y="5516563"/>
            <a:ext cx="7921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Y</a:t>
            </a:r>
            <a:r>
              <a:rPr lang="en-US" baseline="-25000">
                <a:latin typeface="Arial" charset="0"/>
              </a:rPr>
              <a:t>2</a:t>
            </a:r>
          </a:p>
        </p:txBody>
      </p:sp>
      <p:sp>
        <p:nvSpPr>
          <p:cNvPr id="162833" name="Oval 17"/>
          <p:cNvSpPr>
            <a:spLocks noChangeArrowheads="1"/>
          </p:cNvSpPr>
          <p:nvPr/>
        </p:nvSpPr>
        <p:spPr bwMode="auto">
          <a:xfrm>
            <a:off x="5148263" y="3573463"/>
            <a:ext cx="144462" cy="144462"/>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55314" name="Text Box 18"/>
          <p:cNvSpPr txBox="1">
            <a:spLocks noChangeArrowheads="1"/>
          </p:cNvSpPr>
          <p:nvPr/>
        </p:nvSpPr>
        <p:spPr bwMode="auto">
          <a:xfrm>
            <a:off x="900113" y="1628775"/>
            <a:ext cx="6048375"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(c) Aggregate Expenditure and Output</a:t>
            </a:r>
          </a:p>
        </p:txBody>
      </p:sp>
      <p:sp>
        <p:nvSpPr>
          <p:cNvPr id="162835" name="Text Box 19"/>
          <p:cNvSpPr txBox="1">
            <a:spLocks noChangeArrowheads="1"/>
          </p:cNvSpPr>
          <p:nvPr/>
        </p:nvSpPr>
        <p:spPr bwMode="auto">
          <a:xfrm>
            <a:off x="3203575" y="4221163"/>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A</a:t>
            </a:r>
            <a:endParaRPr lang="el-GR">
              <a:latin typeface="Arial" charset="0"/>
              <a:cs typeface="Arial" charset="0"/>
            </a:endParaRPr>
          </a:p>
        </p:txBody>
      </p:sp>
      <p:sp>
        <p:nvSpPr>
          <p:cNvPr id="162836" name="Text Box 20"/>
          <p:cNvSpPr txBox="1">
            <a:spLocks noChangeArrowheads="1"/>
          </p:cNvSpPr>
          <p:nvPr/>
        </p:nvSpPr>
        <p:spPr bwMode="auto">
          <a:xfrm>
            <a:off x="4643438" y="4652963"/>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Y</a:t>
            </a:r>
            <a:endParaRPr lang="el-GR">
              <a:latin typeface="Arial" charset="0"/>
              <a:cs typeface="Arial" charset="0"/>
            </a:endParaRPr>
          </a:p>
        </p:txBody>
      </p:sp>
      <p:sp>
        <p:nvSpPr>
          <p:cNvPr id="162837" name="Line 21"/>
          <p:cNvSpPr>
            <a:spLocks noChangeShapeType="1"/>
          </p:cNvSpPr>
          <p:nvPr/>
        </p:nvSpPr>
        <p:spPr bwMode="auto">
          <a:xfrm>
            <a:off x="4643438" y="4581525"/>
            <a:ext cx="504825" cy="0"/>
          </a:xfrm>
          <a:prstGeom prst="line">
            <a:avLst/>
          </a:prstGeom>
          <a:noFill/>
          <a:ln w="28575">
            <a:solidFill>
              <a:schemeClr val="tx1"/>
            </a:solidFill>
            <a:round/>
            <a:headEnd/>
            <a:tailEnd type="triangle" w="med" len="med"/>
          </a:ln>
        </p:spPr>
        <p:txBody>
          <a:bodyPr/>
          <a:lstStyle/>
          <a:p>
            <a:endParaRPr lang="en-CA"/>
          </a:p>
        </p:txBody>
      </p:sp>
      <p:sp>
        <p:nvSpPr>
          <p:cNvPr id="55318" name="Text Box 22"/>
          <p:cNvSpPr txBox="1">
            <a:spLocks noChangeArrowheads="1"/>
          </p:cNvSpPr>
          <p:nvPr/>
        </p:nvSpPr>
        <p:spPr bwMode="auto">
          <a:xfrm>
            <a:off x="6227763" y="3213100"/>
            <a:ext cx="1152525"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AE(r</a:t>
            </a:r>
            <a:r>
              <a:rPr lang="en-US" baseline="-25000">
                <a:latin typeface="Arial" charset="0"/>
              </a:rPr>
              <a:t>2</a:t>
            </a:r>
            <a:r>
              <a:rPr lang="en-US">
                <a:latin typeface="Arial" charset="0"/>
              </a:rPr>
              <a:t>)</a:t>
            </a:r>
            <a:endParaRPr lang="en-US" baseline="-25000">
              <a:latin typeface="Arial" charset="0"/>
            </a:endParaRPr>
          </a:p>
        </p:txBody>
      </p:sp>
      <p:sp>
        <p:nvSpPr>
          <p:cNvPr id="162839" name="Text Box 23"/>
          <p:cNvSpPr txBox="1">
            <a:spLocks noChangeArrowheads="1"/>
          </p:cNvSpPr>
          <p:nvPr/>
        </p:nvSpPr>
        <p:spPr bwMode="auto">
          <a:xfrm>
            <a:off x="1979613" y="4221163"/>
            <a:ext cx="7921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a:t>
            </a:r>
            <a:r>
              <a:rPr lang="en-US" baseline="-25000">
                <a:latin typeface="Arial" charset="0"/>
              </a:rPr>
              <a:t>0</a:t>
            </a:r>
            <a:r>
              <a:rPr lang="en-US">
                <a:latin typeface="Arial" charset="0"/>
              </a:rPr>
              <a:t>(r</a:t>
            </a:r>
            <a:r>
              <a:rPr lang="en-US" baseline="-25000">
                <a:latin typeface="Arial" charset="0"/>
              </a:rPr>
              <a:t>2</a:t>
            </a:r>
            <a:r>
              <a:rPr lang="en-US">
                <a:latin typeface="Arial" charset="0"/>
              </a:rPr>
              <a:t>)</a:t>
            </a:r>
          </a:p>
        </p:txBody>
      </p:sp>
      <p:sp>
        <p:nvSpPr>
          <p:cNvPr id="27" name="Slide Number Placeholder 26"/>
          <p:cNvSpPr>
            <a:spLocks noGrp="1"/>
          </p:cNvSpPr>
          <p:nvPr>
            <p:ph type="sldNum" sz="quarter" idx="12"/>
          </p:nvPr>
        </p:nvSpPr>
        <p:spPr/>
        <p:txBody>
          <a:bodyPr/>
          <a:lstStyle/>
          <a:p>
            <a:pPr>
              <a:defRPr/>
            </a:pPr>
            <a:fld id="{22F7907E-A824-4954-9166-C98D488DFE37}" type="slidenum">
              <a:rPr lang="en-US" smtClean="0"/>
              <a:pPr>
                <a:defRPr/>
              </a:pPr>
              <a:t>41</a:t>
            </a:fld>
            <a:endParaRPr lang="en-US"/>
          </a:p>
        </p:txBody>
      </p:sp>
      <p:sp>
        <p:nvSpPr>
          <p:cNvPr id="28" name="Footer Placeholder 2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2829"/>
                                        </p:tgtEl>
                                        <p:attrNameLst>
                                          <p:attrName>style.visibility</p:attrName>
                                        </p:attrNameLst>
                                      </p:cBhvr>
                                      <p:to>
                                        <p:strVal val="visible"/>
                                      </p:to>
                                    </p:set>
                                  </p:childTnLst>
                                </p:cTn>
                              </p:par>
                              <p:par>
                                <p:cTn id="7" presetID="12" presetClass="entr" presetSubtype="8" fill="hold" grpId="0" nodeType="withEffect">
                                  <p:stCondLst>
                                    <p:cond delay="0"/>
                                  </p:stCondLst>
                                  <p:childTnLst>
                                    <p:set>
                                      <p:cBhvr>
                                        <p:cTn id="8" dur="1" fill="hold">
                                          <p:stCondLst>
                                            <p:cond delay="0"/>
                                          </p:stCondLst>
                                        </p:cTn>
                                        <p:tgtEl>
                                          <p:spTgt spid="162827"/>
                                        </p:tgtEl>
                                        <p:attrNameLst>
                                          <p:attrName>style.visibility</p:attrName>
                                        </p:attrNameLst>
                                      </p:cBhvr>
                                      <p:to>
                                        <p:strVal val="visible"/>
                                      </p:to>
                                    </p:set>
                                    <p:animEffect transition="in" filter="slide(fromLeft)">
                                      <p:cBhvr>
                                        <p:cTn id="9" dur="500"/>
                                        <p:tgtEl>
                                          <p:spTgt spid="162827"/>
                                        </p:tgtEl>
                                      </p:cBhvr>
                                    </p:animEffect>
                                  </p:childTnLst>
                                </p:cTn>
                              </p:par>
                            </p:childTnLst>
                          </p:cTn>
                        </p:par>
                        <p:par>
                          <p:cTn id="10" fill="hold">
                            <p:stCondLst>
                              <p:cond delay="500"/>
                            </p:stCondLst>
                            <p:childTnLst>
                              <p:par>
                                <p:cTn id="11" presetID="26" presetClass="emph" presetSubtype="0" fill="hold" grpId="1" nodeType="afterEffect">
                                  <p:stCondLst>
                                    <p:cond delay="0"/>
                                  </p:stCondLst>
                                  <p:childTnLst>
                                    <p:animEffect transition="out" filter="fade">
                                      <p:cBhvr>
                                        <p:cTn id="12" dur="500" tmFilter="0, 0; .2, .5; .8, .5; 1, 0"/>
                                        <p:tgtEl>
                                          <p:spTgt spid="162829"/>
                                        </p:tgtEl>
                                      </p:cBhvr>
                                    </p:animEffect>
                                    <p:animScale>
                                      <p:cBhvr>
                                        <p:cTn id="13" dur="250" autoRev="1" fill="hold"/>
                                        <p:tgtEl>
                                          <p:spTgt spid="162829"/>
                                        </p:tgtEl>
                                      </p:cBhvr>
                                      <p:by x="105000" y="105000"/>
                                    </p:animScale>
                                  </p:childTnLst>
                                </p:cTn>
                              </p:par>
                            </p:childTnLst>
                          </p:cTn>
                        </p:par>
                      </p:childTnLst>
                    </p:cTn>
                  </p:par>
                  <p:par>
                    <p:cTn id="14" fill="hold">
                      <p:stCondLst>
                        <p:cond delay="indefinite"/>
                      </p:stCondLst>
                      <p:childTnLst>
                        <p:par>
                          <p:cTn id="15" fill="hold">
                            <p:stCondLst>
                              <p:cond delay="0"/>
                            </p:stCondLst>
                            <p:childTnLst>
                              <p:par>
                                <p:cTn id="16" presetID="12" presetClass="entr" presetSubtype="8" fill="hold" grpId="0" nodeType="clickEffect">
                                  <p:stCondLst>
                                    <p:cond delay="0"/>
                                  </p:stCondLst>
                                  <p:childTnLst>
                                    <p:set>
                                      <p:cBhvr>
                                        <p:cTn id="17" dur="1" fill="hold">
                                          <p:stCondLst>
                                            <p:cond delay="0"/>
                                          </p:stCondLst>
                                        </p:cTn>
                                        <p:tgtEl>
                                          <p:spTgt spid="162831"/>
                                        </p:tgtEl>
                                        <p:attrNameLst>
                                          <p:attrName>style.visibility</p:attrName>
                                        </p:attrNameLst>
                                      </p:cBhvr>
                                      <p:to>
                                        <p:strVal val="visible"/>
                                      </p:to>
                                    </p:set>
                                    <p:animEffect transition="in" filter="slide(fromLeft)">
                                      <p:cBhvr>
                                        <p:cTn id="18" dur="500"/>
                                        <p:tgtEl>
                                          <p:spTgt spid="162831"/>
                                        </p:tgtEl>
                                      </p:cBhvr>
                                    </p:animEffect>
                                  </p:childTnLst>
                                </p:cTn>
                              </p:par>
                            </p:childTnLst>
                          </p:cTn>
                        </p:par>
                        <p:par>
                          <p:cTn id="19" fill="hold">
                            <p:stCondLst>
                              <p:cond delay="500"/>
                            </p:stCondLst>
                            <p:childTnLst>
                              <p:par>
                                <p:cTn id="20" presetID="22" presetClass="entr" presetSubtype="8" fill="hold" grpId="0" nodeType="afterEffect">
                                  <p:stCondLst>
                                    <p:cond delay="0"/>
                                  </p:stCondLst>
                                  <p:childTnLst>
                                    <p:set>
                                      <p:cBhvr>
                                        <p:cTn id="21" dur="1" fill="hold">
                                          <p:stCondLst>
                                            <p:cond delay="0"/>
                                          </p:stCondLst>
                                        </p:cTn>
                                        <p:tgtEl>
                                          <p:spTgt spid="162839"/>
                                        </p:tgtEl>
                                        <p:attrNameLst>
                                          <p:attrName>style.visibility</p:attrName>
                                        </p:attrNameLst>
                                      </p:cBhvr>
                                      <p:to>
                                        <p:strVal val="visible"/>
                                      </p:to>
                                    </p:set>
                                    <p:animEffect transition="in" filter="wipe(left)">
                                      <p:cBhvr>
                                        <p:cTn id="22" dur="500"/>
                                        <p:tgtEl>
                                          <p:spTgt spid="16283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2830"/>
                                        </p:tgtEl>
                                        <p:attrNameLst>
                                          <p:attrName>style.visibility</p:attrName>
                                        </p:attrNameLst>
                                      </p:cBhvr>
                                      <p:to>
                                        <p:strVal val="visible"/>
                                      </p:to>
                                    </p:set>
                                    <p:animEffect transition="in" filter="wipe(down)">
                                      <p:cBhvr>
                                        <p:cTn id="27" dur="500"/>
                                        <p:tgtEl>
                                          <p:spTgt spid="162830"/>
                                        </p:tgtEl>
                                      </p:cBhvr>
                                    </p:animEffect>
                                  </p:childTnLst>
                                </p:cTn>
                              </p:par>
                            </p:childTnLst>
                          </p:cTn>
                        </p:par>
                        <p:par>
                          <p:cTn id="28" fill="hold">
                            <p:stCondLst>
                              <p:cond delay="500"/>
                            </p:stCondLst>
                            <p:childTnLst>
                              <p:par>
                                <p:cTn id="29" presetID="12" presetClass="entr" presetSubtype="8" fill="hold" grpId="0" nodeType="afterEffect">
                                  <p:stCondLst>
                                    <p:cond delay="0"/>
                                  </p:stCondLst>
                                  <p:childTnLst>
                                    <p:set>
                                      <p:cBhvr>
                                        <p:cTn id="30" dur="1" fill="hold">
                                          <p:stCondLst>
                                            <p:cond delay="0"/>
                                          </p:stCondLst>
                                        </p:cTn>
                                        <p:tgtEl>
                                          <p:spTgt spid="162835"/>
                                        </p:tgtEl>
                                        <p:attrNameLst>
                                          <p:attrName>style.visibility</p:attrName>
                                        </p:attrNameLst>
                                      </p:cBhvr>
                                      <p:to>
                                        <p:strVal val="visible"/>
                                      </p:to>
                                    </p:set>
                                    <p:animEffect transition="in" filter="slide(fromLeft)">
                                      <p:cBhvr>
                                        <p:cTn id="31" dur="500"/>
                                        <p:tgtEl>
                                          <p:spTgt spid="162835"/>
                                        </p:tgtEl>
                                      </p:cBhvr>
                                    </p:animEffect>
                                  </p:childTnLst>
                                </p:cTn>
                              </p:par>
                            </p:childTnLst>
                          </p:cTn>
                        </p:par>
                        <p:par>
                          <p:cTn id="32" fill="hold">
                            <p:stCondLst>
                              <p:cond delay="1000"/>
                            </p:stCondLst>
                            <p:childTnLst>
                              <p:par>
                                <p:cTn id="33" presetID="1" presetClass="entr" presetSubtype="0" fill="hold" grpId="0" nodeType="afterEffect">
                                  <p:stCondLst>
                                    <p:cond delay="0"/>
                                  </p:stCondLst>
                                  <p:childTnLst>
                                    <p:set>
                                      <p:cBhvr>
                                        <p:cTn id="34" dur="1" fill="hold">
                                          <p:stCondLst>
                                            <p:cond delay="0"/>
                                          </p:stCondLst>
                                        </p:cTn>
                                        <p:tgtEl>
                                          <p:spTgt spid="162833"/>
                                        </p:tgtEl>
                                        <p:attrNameLst>
                                          <p:attrName>style.visibility</p:attrName>
                                        </p:attrNameLst>
                                      </p:cBhvr>
                                      <p:to>
                                        <p:strVal val="visible"/>
                                      </p:to>
                                    </p:set>
                                  </p:childTnLst>
                                </p:cTn>
                              </p:par>
                            </p:childTnLst>
                          </p:cTn>
                        </p:par>
                        <p:par>
                          <p:cTn id="35" fill="hold">
                            <p:stCondLst>
                              <p:cond delay="1000"/>
                            </p:stCondLst>
                            <p:childTnLst>
                              <p:par>
                                <p:cTn id="36" presetID="26" presetClass="emph" presetSubtype="0" fill="hold" grpId="1" nodeType="afterEffect">
                                  <p:stCondLst>
                                    <p:cond delay="0"/>
                                  </p:stCondLst>
                                  <p:childTnLst>
                                    <p:animEffect transition="out" filter="fade">
                                      <p:cBhvr>
                                        <p:cTn id="37" dur="500" tmFilter="0, 0; .2, .5; .8, .5; 1, 0"/>
                                        <p:tgtEl>
                                          <p:spTgt spid="162833"/>
                                        </p:tgtEl>
                                      </p:cBhvr>
                                    </p:animEffect>
                                    <p:animScale>
                                      <p:cBhvr>
                                        <p:cTn id="38" dur="250" autoRev="1" fill="hold"/>
                                        <p:tgtEl>
                                          <p:spTgt spid="162833"/>
                                        </p:tgtEl>
                                      </p:cBhvr>
                                      <p:by x="105000" y="105000"/>
                                    </p:animScale>
                                  </p:childTnLst>
                                </p:cTn>
                              </p:par>
                            </p:childTnLst>
                          </p:cTn>
                        </p:par>
                        <p:par>
                          <p:cTn id="39" fill="hold">
                            <p:stCondLst>
                              <p:cond delay="1500"/>
                            </p:stCondLst>
                            <p:childTnLst>
                              <p:par>
                                <p:cTn id="40" presetID="12" presetClass="entr" presetSubtype="8" fill="hold" grpId="0" nodeType="afterEffect">
                                  <p:stCondLst>
                                    <p:cond delay="0"/>
                                  </p:stCondLst>
                                  <p:childTnLst>
                                    <p:set>
                                      <p:cBhvr>
                                        <p:cTn id="41" dur="1" fill="hold">
                                          <p:stCondLst>
                                            <p:cond delay="0"/>
                                          </p:stCondLst>
                                        </p:cTn>
                                        <p:tgtEl>
                                          <p:spTgt spid="162823"/>
                                        </p:tgtEl>
                                        <p:attrNameLst>
                                          <p:attrName>style.visibility</p:attrName>
                                        </p:attrNameLst>
                                      </p:cBhvr>
                                      <p:to>
                                        <p:strVal val="visible"/>
                                      </p:to>
                                    </p:set>
                                    <p:animEffect transition="in" filter="slide(fromLeft)">
                                      <p:cBhvr>
                                        <p:cTn id="42" dur="500"/>
                                        <p:tgtEl>
                                          <p:spTgt spid="162823"/>
                                        </p:tgtEl>
                                      </p:cBhvr>
                                    </p:animEffect>
                                  </p:childTnLst>
                                </p:cTn>
                              </p:par>
                            </p:childTnLst>
                          </p:cTn>
                        </p:par>
                        <p:par>
                          <p:cTn id="43" fill="hold">
                            <p:stCondLst>
                              <p:cond delay="2000"/>
                            </p:stCondLst>
                            <p:childTnLst>
                              <p:par>
                                <p:cTn id="44" presetID="12" presetClass="entr" presetSubtype="8" fill="hold" grpId="0" nodeType="afterEffect">
                                  <p:stCondLst>
                                    <p:cond delay="0"/>
                                  </p:stCondLst>
                                  <p:childTnLst>
                                    <p:set>
                                      <p:cBhvr>
                                        <p:cTn id="45" dur="1" fill="hold">
                                          <p:stCondLst>
                                            <p:cond delay="0"/>
                                          </p:stCondLst>
                                        </p:cTn>
                                        <p:tgtEl>
                                          <p:spTgt spid="162837"/>
                                        </p:tgtEl>
                                        <p:attrNameLst>
                                          <p:attrName>style.visibility</p:attrName>
                                        </p:attrNameLst>
                                      </p:cBhvr>
                                      <p:to>
                                        <p:strVal val="visible"/>
                                      </p:to>
                                    </p:set>
                                    <p:animEffect transition="in" filter="slide(fromLeft)">
                                      <p:cBhvr>
                                        <p:cTn id="46" dur="500"/>
                                        <p:tgtEl>
                                          <p:spTgt spid="162837"/>
                                        </p:tgtEl>
                                      </p:cBhvr>
                                    </p:animEffect>
                                  </p:childTnLst>
                                </p:cTn>
                              </p:par>
                            </p:childTnLst>
                          </p:cTn>
                        </p:par>
                        <p:par>
                          <p:cTn id="47" fill="hold">
                            <p:stCondLst>
                              <p:cond delay="2500"/>
                            </p:stCondLst>
                            <p:childTnLst>
                              <p:par>
                                <p:cTn id="48" presetID="12" presetClass="entr" presetSubtype="8" fill="hold" grpId="0" nodeType="afterEffect">
                                  <p:stCondLst>
                                    <p:cond delay="0"/>
                                  </p:stCondLst>
                                  <p:childTnLst>
                                    <p:set>
                                      <p:cBhvr>
                                        <p:cTn id="49" dur="1" fill="hold">
                                          <p:stCondLst>
                                            <p:cond delay="0"/>
                                          </p:stCondLst>
                                        </p:cTn>
                                        <p:tgtEl>
                                          <p:spTgt spid="162836"/>
                                        </p:tgtEl>
                                        <p:attrNameLst>
                                          <p:attrName>style.visibility</p:attrName>
                                        </p:attrNameLst>
                                      </p:cBhvr>
                                      <p:to>
                                        <p:strVal val="visible"/>
                                      </p:to>
                                    </p:set>
                                    <p:animEffect transition="in" filter="slide(fromLeft)">
                                      <p:cBhvr>
                                        <p:cTn id="50" dur="500"/>
                                        <p:tgtEl>
                                          <p:spTgt spid="162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23" grpId="0" animBg="1"/>
      <p:bldP spid="162827" grpId="0" animBg="1"/>
      <p:bldP spid="162829" grpId="0" animBg="1"/>
      <p:bldP spid="162829" grpId="1" animBg="1"/>
      <p:bldP spid="162830" grpId="0" animBg="1"/>
      <p:bldP spid="162831" grpId="0" animBg="1"/>
      <p:bldP spid="162833" grpId="0" animBg="1"/>
      <p:bldP spid="162833" grpId="1" animBg="1"/>
      <p:bldP spid="162835" grpId="0"/>
      <p:bldP spid="162836" grpId="0"/>
      <p:bldP spid="162837" grpId="0" animBg="1"/>
      <p:bldP spid="16283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The Monetary Transmission Mechanism</a:t>
            </a:r>
          </a:p>
        </p:txBody>
      </p:sp>
      <p:sp>
        <p:nvSpPr>
          <p:cNvPr id="56323" name="Line 3"/>
          <p:cNvSpPr>
            <a:spLocks noChangeShapeType="1"/>
          </p:cNvSpPr>
          <p:nvPr/>
        </p:nvSpPr>
        <p:spPr bwMode="auto">
          <a:xfrm>
            <a:off x="2627313" y="2349500"/>
            <a:ext cx="0" cy="3167063"/>
          </a:xfrm>
          <a:prstGeom prst="line">
            <a:avLst/>
          </a:prstGeom>
          <a:noFill/>
          <a:ln w="38100">
            <a:solidFill>
              <a:schemeClr val="tx1"/>
            </a:solidFill>
            <a:round/>
            <a:headEnd/>
            <a:tailEnd/>
          </a:ln>
        </p:spPr>
        <p:txBody>
          <a:bodyPr/>
          <a:lstStyle/>
          <a:p>
            <a:endParaRPr lang="en-CA"/>
          </a:p>
        </p:txBody>
      </p:sp>
      <p:sp>
        <p:nvSpPr>
          <p:cNvPr id="56324" name="Line 4"/>
          <p:cNvSpPr>
            <a:spLocks noChangeShapeType="1"/>
          </p:cNvSpPr>
          <p:nvPr/>
        </p:nvSpPr>
        <p:spPr bwMode="auto">
          <a:xfrm>
            <a:off x="2627313" y="5516563"/>
            <a:ext cx="4176712" cy="0"/>
          </a:xfrm>
          <a:prstGeom prst="line">
            <a:avLst/>
          </a:prstGeom>
          <a:noFill/>
          <a:ln w="38100">
            <a:solidFill>
              <a:schemeClr val="tx1"/>
            </a:solidFill>
            <a:round/>
            <a:headEnd/>
            <a:tailEnd/>
          </a:ln>
        </p:spPr>
        <p:txBody>
          <a:bodyPr/>
          <a:lstStyle/>
          <a:p>
            <a:endParaRPr lang="en-CA"/>
          </a:p>
        </p:txBody>
      </p:sp>
      <p:sp>
        <p:nvSpPr>
          <p:cNvPr id="56325" name="Line 5"/>
          <p:cNvSpPr>
            <a:spLocks noChangeShapeType="1"/>
          </p:cNvSpPr>
          <p:nvPr/>
        </p:nvSpPr>
        <p:spPr bwMode="auto">
          <a:xfrm>
            <a:off x="2987675" y="2997200"/>
            <a:ext cx="2160588" cy="2159000"/>
          </a:xfrm>
          <a:prstGeom prst="line">
            <a:avLst/>
          </a:prstGeom>
          <a:noFill/>
          <a:ln w="38100">
            <a:solidFill>
              <a:srgbClr val="003366"/>
            </a:solidFill>
            <a:round/>
            <a:headEnd/>
            <a:tailEnd/>
          </a:ln>
        </p:spPr>
        <p:txBody>
          <a:bodyPr/>
          <a:lstStyle/>
          <a:p>
            <a:endParaRPr lang="en-CA"/>
          </a:p>
        </p:txBody>
      </p:sp>
      <p:sp>
        <p:nvSpPr>
          <p:cNvPr id="56326" name="Line 6"/>
          <p:cNvSpPr>
            <a:spLocks noChangeShapeType="1"/>
          </p:cNvSpPr>
          <p:nvPr/>
        </p:nvSpPr>
        <p:spPr bwMode="auto">
          <a:xfrm>
            <a:off x="2627313" y="4005263"/>
            <a:ext cx="3816350" cy="0"/>
          </a:xfrm>
          <a:prstGeom prst="line">
            <a:avLst/>
          </a:prstGeom>
          <a:noFill/>
          <a:ln w="38100">
            <a:solidFill>
              <a:srgbClr val="009999"/>
            </a:solidFill>
            <a:round/>
            <a:headEnd/>
            <a:tailEnd/>
          </a:ln>
        </p:spPr>
        <p:txBody>
          <a:bodyPr/>
          <a:lstStyle/>
          <a:p>
            <a:endParaRPr lang="en-CA"/>
          </a:p>
        </p:txBody>
      </p:sp>
      <p:sp>
        <p:nvSpPr>
          <p:cNvPr id="56327" name="Text Box 7"/>
          <p:cNvSpPr txBox="1">
            <a:spLocks noChangeArrowheads="1"/>
          </p:cNvSpPr>
          <p:nvPr/>
        </p:nvSpPr>
        <p:spPr bwMode="auto">
          <a:xfrm>
            <a:off x="2195513" y="2276475"/>
            <a:ext cx="304800"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P</a:t>
            </a:r>
          </a:p>
        </p:txBody>
      </p:sp>
      <p:sp>
        <p:nvSpPr>
          <p:cNvPr id="56328" name="Text Box 8"/>
          <p:cNvSpPr txBox="1">
            <a:spLocks noChangeArrowheads="1"/>
          </p:cNvSpPr>
          <p:nvPr/>
        </p:nvSpPr>
        <p:spPr bwMode="auto">
          <a:xfrm>
            <a:off x="3851275" y="5516563"/>
            <a:ext cx="7921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Y</a:t>
            </a:r>
            <a:r>
              <a:rPr lang="en-US" baseline="-25000">
                <a:latin typeface="Arial" charset="0"/>
              </a:rPr>
              <a:t>1</a:t>
            </a:r>
          </a:p>
        </p:txBody>
      </p:sp>
      <p:sp>
        <p:nvSpPr>
          <p:cNvPr id="56329" name="Text Box 9"/>
          <p:cNvSpPr txBox="1">
            <a:spLocks noChangeArrowheads="1"/>
          </p:cNvSpPr>
          <p:nvPr/>
        </p:nvSpPr>
        <p:spPr bwMode="auto">
          <a:xfrm>
            <a:off x="5795963" y="4941888"/>
            <a:ext cx="792162" cy="366712"/>
          </a:xfrm>
          <a:prstGeom prst="rect">
            <a:avLst/>
          </a:prstGeom>
          <a:noFill/>
          <a:ln w="9525">
            <a:noFill/>
            <a:miter lim="800000"/>
            <a:headEnd/>
            <a:tailEnd/>
          </a:ln>
        </p:spPr>
        <p:txBody>
          <a:bodyPr>
            <a:spAutoFit/>
          </a:bodyPr>
          <a:lstStyle/>
          <a:p>
            <a:pPr eaLnBrk="1" hangingPunct="1">
              <a:spcBef>
                <a:spcPct val="50000"/>
              </a:spcBef>
            </a:pPr>
            <a:r>
              <a:rPr lang="en-US" dirty="0">
                <a:latin typeface="Arial" charset="0"/>
              </a:rPr>
              <a:t>AD</a:t>
            </a:r>
            <a:r>
              <a:rPr lang="en-US" baseline="-25000" dirty="0">
                <a:latin typeface="Arial" charset="0"/>
              </a:rPr>
              <a:t>2</a:t>
            </a:r>
          </a:p>
        </p:txBody>
      </p:sp>
      <p:sp>
        <p:nvSpPr>
          <p:cNvPr id="56330" name="Text Box 10"/>
          <p:cNvSpPr txBox="1">
            <a:spLocks noChangeArrowheads="1"/>
          </p:cNvSpPr>
          <p:nvPr/>
        </p:nvSpPr>
        <p:spPr bwMode="auto">
          <a:xfrm>
            <a:off x="2124075" y="3789363"/>
            <a:ext cx="576263"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P</a:t>
            </a:r>
            <a:r>
              <a:rPr lang="en-US" baseline="-25000">
                <a:latin typeface="Arial" charset="0"/>
              </a:rPr>
              <a:t>0</a:t>
            </a:r>
            <a:r>
              <a:rPr lang="en-US">
                <a:latin typeface="Arial" charset="0"/>
              </a:rPr>
              <a:t> </a:t>
            </a:r>
          </a:p>
        </p:txBody>
      </p:sp>
      <p:sp>
        <p:nvSpPr>
          <p:cNvPr id="163851" name="Line 11"/>
          <p:cNvSpPr>
            <a:spLocks noChangeShapeType="1"/>
          </p:cNvSpPr>
          <p:nvPr/>
        </p:nvSpPr>
        <p:spPr bwMode="auto">
          <a:xfrm flipV="1">
            <a:off x="4787900" y="4005263"/>
            <a:ext cx="0" cy="1511300"/>
          </a:xfrm>
          <a:prstGeom prst="line">
            <a:avLst/>
          </a:prstGeom>
          <a:noFill/>
          <a:ln w="28575">
            <a:solidFill>
              <a:schemeClr val="tx1"/>
            </a:solidFill>
            <a:prstDash val="dash"/>
            <a:round/>
            <a:headEnd/>
            <a:tailEnd/>
          </a:ln>
        </p:spPr>
        <p:txBody>
          <a:bodyPr/>
          <a:lstStyle/>
          <a:p>
            <a:endParaRPr lang="en-CA"/>
          </a:p>
        </p:txBody>
      </p:sp>
      <p:sp>
        <p:nvSpPr>
          <p:cNvPr id="56332" name="Text Box 12"/>
          <p:cNvSpPr txBox="1">
            <a:spLocks noChangeArrowheads="1"/>
          </p:cNvSpPr>
          <p:nvPr/>
        </p:nvSpPr>
        <p:spPr bwMode="auto">
          <a:xfrm>
            <a:off x="3419475" y="5805488"/>
            <a:ext cx="3024188"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Output and Income</a:t>
            </a:r>
          </a:p>
        </p:txBody>
      </p:sp>
      <p:sp>
        <p:nvSpPr>
          <p:cNvPr id="163853" name="Oval 13"/>
          <p:cNvSpPr>
            <a:spLocks noChangeArrowheads="1"/>
          </p:cNvSpPr>
          <p:nvPr/>
        </p:nvSpPr>
        <p:spPr bwMode="auto">
          <a:xfrm>
            <a:off x="3924300" y="3933825"/>
            <a:ext cx="144463"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63854" name="Line 14"/>
          <p:cNvSpPr>
            <a:spLocks noChangeShapeType="1"/>
          </p:cNvSpPr>
          <p:nvPr/>
        </p:nvSpPr>
        <p:spPr bwMode="auto">
          <a:xfrm>
            <a:off x="3779838" y="3573463"/>
            <a:ext cx="360362" cy="0"/>
          </a:xfrm>
          <a:prstGeom prst="line">
            <a:avLst/>
          </a:prstGeom>
          <a:noFill/>
          <a:ln w="38100">
            <a:solidFill>
              <a:schemeClr val="tx1"/>
            </a:solidFill>
            <a:round/>
            <a:headEnd/>
            <a:tailEnd type="triangle" w="med" len="med"/>
          </a:ln>
        </p:spPr>
        <p:txBody>
          <a:bodyPr/>
          <a:lstStyle/>
          <a:p>
            <a:endParaRPr lang="en-CA"/>
          </a:p>
        </p:txBody>
      </p:sp>
      <p:sp>
        <p:nvSpPr>
          <p:cNvPr id="163855" name="Line 15"/>
          <p:cNvSpPr>
            <a:spLocks noChangeShapeType="1"/>
          </p:cNvSpPr>
          <p:nvPr/>
        </p:nvSpPr>
        <p:spPr bwMode="auto">
          <a:xfrm>
            <a:off x="3563938" y="2852738"/>
            <a:ext cx="2232025" cy="2232025"/>
          </a:xfrm>
          <a:prstGeom prst="line">
            <a:avLst/>
          </a:prstGeom>
          <a:noFill/>
          <a:ln w="38100">
            <a:solidFill>
              <a:srgbClr val="003366"/>
            </a:solidFill>
            <a:prstDash val="dash"/>
            <a:round/>
            <a:headEnd/>
            <a:tailEnd/>
          </a:ln>
        </p:spPr>
        <p:txBody>
          <a:bodyPr/>
          <a:lstStyle/>
          <a:p>
            <a:endParaRPr lang="en-CA"/>
          </a:p>
        </p:txBody>
      </p:sp>
      <p:sp>
        <p:nvSpPr>
          <p:cNvPr id="56336" name="Text Box 16"/>
          <p:cNvSpPr txBox="1">
            <a:spLocks noChangeArrowheads="1"/>
          </p:cNvSpPr>
          <p:nvPr/>
        </p:nvSpPr>
        <p:spPr bwMode="auto">
          <a:xfrm>
            <a:off x="4500563" y="5516563"/>
            <a:ext cx="7921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Y</a:t>
            </a:r>
            <a:r>
              <a:rPr lang="en-US" baseline="-25000">
                <a:latin typeface="Arial" charset="0"/>
              </a:rPr>
              <a:t>2</a:t>
            </a:r>
          </a:p>
        </p:txBody>
      </p:sp>
      <p:sp>
        <p:nvSpPr>
          <p:cNvPr id="163857" name="Oval 17"/>
          <p:cNvSpPr>
            <a:spLocks noChangeArrowheads="1"/>
          </p:cNvSpPr>
          <p:nvPr/>
        </p:nvSpPr>
        <p:spPr bwMode="auto">
          <a:xfrm>
            <a:off x="4716463" y="3933825"/>
            <a:ext cx="144462"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56338" name="Text Box 18"/>
          <p:cNvSpPr txBox="1">
            <a:spLocks noChangeArrowheads="1"/>
          </p:cNvSpPr>
          <p:nvPr/>
        </p:nvSpPr>
        <p:spPr bwMode="auto">
          <a:xfrm>
            <a:off x="900113" y="1628775"/>
            <a:ext cx="5472112"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(d) Aggregate Demand and Supply</a:t>
            </a:r>
          </a:p>
        </p:txBody>
      </p:sp>
      <p:sp>
        <p:nvSpPr>
          <p:cNvPr id="163859" name="Text Box 19"/>
          <p:cNvSpPr txBox="1">
            <a:spLocks noChangeArrowheads="1"/>
          </p:cNvSpPr>
          <p:nvPr/>
        </p:nvSpPr>
        <p:spPr bwMode="auto">
          <a:xfrm>
            <a:off x="3348038" y="3141663"/>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AD</a:t>
            </a:r>
            <a:endParaRPr lang="el-GR">
              <a:latin typeface="Arial" charset="0"/>
              <a:cs typeface="Arial" charset="0"/>
            </a:endParaRPr>
          </a:p>
        </p:txBody>
      </p:sp>
      <p:sp>
        <p:nvSpPr>
          <p:cNvPr id="56340" name="Text Box 20"/>
          <p:cNvSpPr txBox="1">
            <a:spLocks noChangeArrowheads="1"/>
          </p:cNvSpPr>
          <p:nvPr/>
        </p:nvSpPr>
        <p:spPr bwMode="auto">
          <a:xfrm>
            <a:off x="5076825" y="5013325"/>
            <a:ext cx="792163"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AD</a:t>
            </a:r>
            <a:r>
              <a:rPr lang="en-US" baseline="-25000">
                <a:latin typeface="Arial" charset="0"/>
              </a:rPr>
              <a:t>1</a:t>
            </a:r>
          </a:p>
        </p:txBody>
      </p:sp>
      <p:sp>
        <p:nvSpPr>
          <p:cNvPr id="56341" name="Line 21"/>
          <p:cNvSpPr>
            <a:spLocks noChangeShapeType="1"/>
          </p:cNvSpPr>
          <p:nvPr/>
        </p:nvSpPr>
        <p:spPr bwMode="auto">
          <a:xfrm flipV="1">
            <a:off x="3995738" y="4076700"/>
            <a:ext cx="0" cy="1439863"/>
          </a:xfrm>
          <a:prstGeom prst="line">
            <a:avLst/>
          </a:prstGeom>
          <a:noFill/>
          <a:ln w="28575">
            <a:solidFill>
              <a:schemeClr val="tx1"/>
            </a:solidFill>
            <a:prstDash val="dash"/>
            <a:round/>
            <a:headEnd/>
            <a:tailEnd/>
          </a:ln>
        </p:spPr>
        <p:txBody>
          <a:bodyPr/>
          <a:lstStyle/>
          <a:p>
            <a:endParaRPr lang="en-CA"/>
          </a:p>
        </p:txBody>
      </p:sp>
      <p:sp>
        <p:nvSpPr>
          <p:cNvPr id="163862" name="Line 22"/>
          <p:cNvSpPr>
            <a:spLocks noChangeShapeType="1"/>
          </p:cNvSpPr>
          <p:nvPr/>
        </p:nvSpPr>
        <p:spPr bwMode="auto">
          <a:xfrm>
            <a:off x="4140200" y="5013325"/>
            <a:ext cx="576263" cy="0"/>
          </a:xfrm>
          <a:prstGeom prst="line">
            <a:avLst/>
          </a:prstGeom>
          <a:noFill/>
          <a:ln w="38100">
            <a:solidFill>
              <a:schemeClr val="tx1"/>
            </a:solidFill>
            <a:round/>
            <a:headEnd/>
            <a:tailEnd type="triangle" w="med" len="med"/>
          </a:ln>
        </p:spPr>
        <p:txBody>
          <a:bodyPr/>
          <a:lstStyle/>
          <a:p>
            <a:endParaRPr lang="en-CA"/>
          </a:p>
        </p:txBody>
      </p:sp>
      <p:sp>
        <p:nvSpPr>
          <p:cNvPr id="163863" name="Text Box 23"/>
          <p:cNvSpPr txBox="1">
            <a:spLocks noChangeArrowheads="1"/>
          </p:cNvSpPr>
          <p:nvPr/>
        </p:nvSpPr>
        <p:spPr bwMode="auto">
          <a:xfrm>
            <a:off x="4211638" y="4581525"/>
            <a:ext cx="576262" cy="366713"/>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Y</a:t>
            </a:r>
            <a:endParaRPr lang="el-GR">
              <a:latin typeface="Arial" charset="0"/>
              <a:cs typeface="Arial" charset="0"/>
            </a:endParaRPr>
          </a:p>
        </p:txBody>
      </p:sp>
      <p:sp>
        <p:nvSpPr>
          <p:cNvPr id="27" name="Slide Number Placeholder 26"/>
          <p:cNvSpPr>
            <a:spLocks noGrp="1"/>
          </p:cNvSpPr>
          <p:nvPr>
            <p:ph type="sldNum" sz="quarter" idx="12"/>
          </p:nvPr>
        </p:nvSpPr>
        <p:spPr/>
        <p:txBody>
          <a:bodyPr/>
          <a:lstStyle/>
          <a:p>
            <a:pPr>
              <a:defRPr/>
            </a:pPr>
            <a:fld id="{C8D9582F-DF29-4C94-A1A0-10AC43259563}" type="slidenum">
              <a:rPr lang="en-US" smtClean="0"/>
              <a:pPr>
                <a:defRPr/>
              </a:pPr>
              <a:t>42</a:t>
            </a:fld>
            <a:endParaRPr lang="en-US"/>
          </a:p>
        </p:txBody>
      </p:sp>
      <p:sp>
        <p:nvSpPr>
          <p:cNvPr id="28" name="Footer Placeholder 27"/>
          <p:cNvSpPr>
            <a:spLocks noGrp="1"/>
          </p:cNvSpPr>
          <p:nvPr>
            <p:ph type="ftr" sz="quarter" idx="11"/>
          </p:nvPr>
        </p:nvSpPr>
        <p:spPr/>
        <p:txBody>
          <a:bodyPr/>
          <a:lstStyle/>
          <a:p>
            <a:pPr>
              <a:defRPr/>
            </a:pPr>
            <a:r>
              <a:rPr lang="en-US" smtClean="0"/>
              <a:t>Lecture 11</a:t>
            </a:r>
            <a:endParaRPr lang="en-US"/>
          </a:p>
        </p:txBody>
      </p:sp>
      <p:sp>
        <p:nvSpPr>
          <p:cNvPr id="26" name="Text Box 9"/>
          <p:cNvSpPr txBox="1">
            <a:spLocks noChangeArrowheads="1"/>
          </p:cNvSpPr>
          <p:nvPr/>
        </p:nvSpPr>
        <p:spPr bwMode="auto">
          <a:xfrm>
            <a:off x="6539753" y="3789363"/>
            <a:ext cx="792162" cy="276999"/>
          </a:xfrm>
          <a:prstGeom prst="rect">
            <a:avLst/>
          </a:prstGeom>
          <a:noFill/>
          <a:ln w="9525">
            <a:noFill/>
            <a:miter lim="800000"/>
            <a:headEnd/>
            <a:tailEnd/>
          </a:ln>
        </p:spPr>
        <p:txBody>
          <a:bodyPr>
            <a:spAutoFit/>
          </a:bodyPr>
          <a:lstStyle/>
          <a:p>
            <a:pPr eaLnBrk="1" hangingPunct="1">
              <a:spcBef>
                <a:spcPct val="50000"/>
              </a:spcBef>
            </a:pPr>
            <a:r>
              <a:rPr lang="en-US" baseline="-25000" dirty="0" smtClean="0">
                <a:latin typeface="Arial" charset="0"/>
              </a:rPr>
              <a:t>S</a:t>
            </a: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53"/>
                                        </p:tgtEl>
                                        <p:attrNameLst>
                                          <p:attrName>style.visibility</p:attrName>
                                        </p:attrNameLst>
                                      </p:cBhvr>
                                      <p:to>
                                        <p:strVal val="visible"/>
                                      </p:to>
                                    </p:set>
                                  </p:childTnLst>
                                </p:cTn>
                              </p:par>
                            </p:childTnLst>
                          </p:cTn>
                        </p:par>
                        <p:par>
                          <p:cTn id="7" fill="hold">
                            <p:stCondLst>
                              <p:cond delay="0"/>
                            </p:stCondLst>
                            <p:childTnLst>
                              <p:par>
                                <p:cTn id="8" presetID="26" presetClass="emph" presetSubtype="0" fill="hold" grpId="1" nodeType="afterEffect">
                                  <p:stCondLst>
                                    <p:cond delay="0"/>
                                  </p:stCondLst>
                                  <p:childTnLst>
                                    <p:animEffect transition="out" filter="fade">
                                      <p:cBhvr>
                                        <p:cTn id="9" dur="500" tmFilter="0, 0; .2, .5; .8, .5; 1, 0"/>
                                        <p:tgtEl>
                                          <p:spTgt spid="163853"/>
                                        </p:tgtEl>
                                      </p:cBhvr>
                                    </p:animEffect>
                                    <p:animScale>
                                      <p:cBhvr>
                                        <p:cTn id="10" dur="250" autoRev="1" fill="hold"/>
                                        <p:tgtEl>
                                          <p:spTgt spid="163853"/>
                                        </p:tgtEl>
                                      </p:cBhvr>
                                      <p:by x="105000" y="105000"/>
                                    </p:animScale>
                                  </p:childTnLst>
                                </p:cTn>
                              </p:par>
                            </p:childTnLst>
                          </p:cTn>
                        </p:par>
                      </p:childTnLst>
                    </p:cTn>
                  </p:par>
                  <p:par>
                    <p:cTn id="11" fill="hold">
                      <p:stCondLst>
                        <p:cond delay="indefinite"/>
                      </p:stCondLst>
                      <p:childTnLst>
                        <p:par>
                          <p:cTn id="12" fill="hold">
                            <p:stCondLst>
                              <p:cond delay="0"/>
                            </p:stCondLst>
                            <p:childTnLst>
                              <p:par>
                                <p:cTn id="13" presetID="12" presetClass="entr" presetSubtype="8" fill="hold" grpId="0" nodeType="clickEffect">
                                  <p:stCondLst>
                                    <p:cond delay="0"/>
                                  </p:stCondLst>
                                  <p:childTnLst>
                                    <p:set>
                                      <p:cBhvr>
                                        <p:cTn id="14" dur="1" fill="hold">
                                          <p:stCondLst>
                                            <p:cond delay="0"/>
                                          </p:stCondLst>
                                        </p:cTn>
                                        <p:tgtEl>
                                          <p:spTgt spid="163855"/>
                                        </p:tgtEl>
                                        <p:attrNameLst>
                                          <p:attrName>style.visibility</p:attrName>
                                        </p:attrNameLst>
                                      </p:cBhvr>
                                      <p:to>
                                        <p:strVal val="visible"/>
                                      </p:to>
                                    </p:set>
                                    <p:animEffect transition="in" filter="slide(fromLeft)">
                                      <p:cBhvr>
                                        <p:cTn id="15" dur="500"/>
                                        <p:tgtEl>
                                          <p:spTgt spid="16385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3854"/>
                                        </p:tgtEl>
                                        <p:attrNameLst>
                                          <p:attrName>style.visibility</p:attrName>
                                        </p:attrNameLst>
                                      </p:cBhvr>
                                      <p:to>
                                        <p:strVal val="visible"/>
                                      </p:to>
                                    </p:set>
                                    <p:animEffect transition="in" filter="wipe(left)">
                                      <p:cBhvr>
                                        <p:cTn id="20" dur="500"/>
                                        <p:tgtEl>
                                          <p:spTgt spid="163854"/>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163859"/>
                                        </p:tgtEl>
                                        <p:attrNameLst>
                                          <p:attrName>style.visibility</p:attrName>
                                        </p:attrNameLst>
                                      </p:cBhvr>
                                      <p:to>
                                        <p:strVal val="visible"/>
                                      </p:to>
                                    </p:set>
                                    <p:animEffect transition="in" filter="slide(fromLeft)">
                                      <p:cBhvr>
                                        <p:cTn id="23" dur="500"/>
                                        <p:tgtEl>
                                          <p:spTgt spid="163859"/>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63857"/>
                                        </p:tgtEl>
                                        <p:attrNameLst>
                                          <p:attrName>style.visibility</p:attrName>
                                        </p:attrNameLst>
                                      </p:cBhvr>
                                      <p:to>
                                        <p:strVal val="visible"/>
                                      </p:to>
                                    </p:set>
                                  </p:childTnLst>
                                </p:cTn>
                              </p:par>
                            </p:childTnLst>
                          </p:cTn>
                        </p:par>
                        <p:par>
                          <p:cTn id="28" fill="hold">
                            <p:stCondLst>
                              <p:cond delay="0"/>
                            </p:stCondLst>
                            <p:childTnLst>
                              <p:par>
                                <p:cTn id="29" presetID="26" presetClass="emph" presetSubtype="0" fill="hold" grpId="1" nodeType="afterEffect">
                                  <p:stCondLst>
                                    <p:cond delay="0"/>
                                  </p:stCondLst>
                                  <p:childTnLst>
                                    <p:animEffect transition="out" filter="fade">
                                      <p:cBhvr>
                                        <p:cTn id="30" dur="500" tmFilter="0, 0; .2, .5; .8, .5; 1, 0"/>
                                        <p:tgtEl>
                                          <p:spTgt spid="163857"/>
                                        </p:tgtEl>
                                      </p:cBhvr>
                                    </p:animEffect>
                                    <p:animScale>
                                      <p:cBhvr>
                                        <p:cTn id="31" dur="250" autoRev="1" fill="hold"/>
                                        <p:tgtEl>
                                          <p:spTgt spid="163857"/>
                                        </p:tgtEl>
                                      </p:cBhvr>
                                      <p:by x="105000" y="105000"/>
                                    </p:animScale>
                                  </p:childTnLst>
                                </p:cTn>
                              </p:par>
                              <p:par>
                                <p:cTn id="32" presetID="12" presetClass="entr" presetSubtype="8" fill="hold" grpId="0" nodeType="withEffect">
                                  <p:stCondLst>
                                    <p:cond delay="0"/>
                                  </p:stCondLst>
                                  <p:childTnLst>
                                    <p:set>
                                      <p:cBhvr>
                                        <p:cTn id="33" dur="1" fill="hold">
                                          <p:stCondLst>
                                            <p:cond delay="0"/>
                                          </p:stCondLst>
                                        </p:cTn>
                                        <p:tgtEl>
                                          <p:spTgt spid="163851"/>
                                        </p:tgtEl>
                                        <p:attrNameLst>
                                          <p:attrName>style.visibility</p:attrName>
                                        </p:attrNameLst>
                                      </p:cBhvr>
                                      <p:to>
                                        <p:strVal val="visible"/>
                                      </p:to>
                                    </p:set>
                                    <p:animEffect transition="in" filter="slide(fromLeft)">
                                      <p:cBhvr>
                                        <p:cTn id="34" dur="500"/>
                                        <p:tgtEl>
                                          <p:spTgt spid="163851"/>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163862"/>
                                        </p:tgtEl>
                                        <p:attrNameLst>
                                          <p:attrName>style.visibility</p:attrName>
                                        </p:attrNameLst>
                                      </p:cBhvr>
                                      <p:to>
                                        <p:strVal val="visible"/>
                                      </p:to>
                                    </p:set>
                                    <p:animEffect transition="in" filter="wipe(left)">
                                      <p:cBhvr>
                                        <p:cTn id="38" dur="500"/>
                                        <p:tgtEl>
                                          <p:spTgt spid="163862"/>
                                        </p:tgtEl>
                                      </p:cBhvr>
                                    </p:animEffect>
                                  </p:childTnLst>
                                </p:cTn>
                              </p:par>
                            </p:childTnLst>
                          </p:cTn>
                        </p:par>
                        <p:par>
                          <p:cTn id="39" fill="hold">
                            <p:stCondLst>
                              <p:cond delay="1000"/>
                            </p:stCondLst>
                            <p:childTnLst>
                              <p:par>
                                <p:cTn id="40" presetID="12" presetClass="entr" presetSubtype="8" fill="hold" grpId="0" nodeType="afterEffect">
                                  <p:stCondLst>
                                    <p:cond delay="0"/>
                                  </p:stCondLst>
                                  <p:childTnLst>
                                    <p:set>
                                      <p:cBhvr>
                                        <p:cTn id="41" dur="1" fill="hold">
                                          <p:stCondLst>
                                            <p:cond delay="0"/>
                                          </p:stCondLst>
                                        </p:cTn>
                                        <p:tgtEl>
                                          <p:spTgt spid="163863"/>
                                        </p:tgtEl>
                                        <p:attrNameLst>
                                          <p:attrName>style.visibility</p:attrName>
                                        </p:attrNameLst>
                                      </p:cBhvr>
                                      <p:to>
                                        <p:strVal val="visible"/>
                                      </p:to>
                                    </p:set>
                                    <p:animEffect transition="in" filter="slide(fromLeft)">
                                      <p:cBhvr>
                                        <p:cTn id="42" dur="500"/>
                                        <p:tgtEl>
                                          <p:spTgt spid="1638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1" grpId="0" animBg="1"/>
      <p:bldP spid="163853" grpId="0" animBg="1"/>
      <p:bldP spid="163853" grpId="1" animBg="1"/>
      <p:bldP spid="163854" grpId="0" animBg="1"/>
      <p:bldP spid="163855" grpId="0" animBg="1"/>
      <p:bldP spid="163857" grpId="0" animBg="1"/>
      <p:bldP spid="163857" grpId="1" animBg="1"/>
      <p:bldP spid="163859" grpId="0"/>
      <p:bldP spid="163862" grpId="0" animBg="1"/>
      <p:bldP spid="16386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Straight Connector 37"/>
          <p:cNvCxnSpPr/>
          <p:nvPr/>
        </p:nvCxnSpPr>
        <p:spPr>
          <a:xfrm flipV="1">
            <a:off x="2653781" y="3733800"/>
            <a:ext cx="1836000" cy="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495800" y="2590800"/>
            <a:ext cx="0" cy="289560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163842"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The Monetary Transmission Mechanism</a:t>
            </a:r>
          </a:p>
        </p:txBody>
      </p:sp>
      <p:sp>
        <p:nvSpPr>
          <p:cNvPr id="56323" name="Line 3"/>
          <p:cNvSpPr>
            <a:spLocks noChangeShapeType="1"/>
          </p:cNvSpPr>
          <p:nvPr/>
        </p:nvSpPr>
        <p:spPr bwMode="auto">
          <a:xfrm>
            <a:off x="2627313" y="2349500"/>
            <a:ext cx="0" cy="3167063"/>
          </a:xfrm>
          <a:prstGeom prst="line">
            <a:avLst/>
          </a:prstGeom>
          <a:noFill/>
          <a:ln w="38100">
            <a:solidFill>
              <a:schemeClr val="tx1"/>
            </a:solidFill>
            <a:round/>
            <a:headEnd/>
            <a:tailEnd/>
          </a:ln>
        </p:spPr>
        <p:txBody>
          <a:bodyPr/>
          <a:lstStyle/>
          <a:p>
            <a:endParaRPr lang="en-CA"/>
          </a:p>
        </p:txBody>
      </p:sp>
      <p:sp>
        <p:nvSpPr>
          <p:cNvPr id="56324" name="Line 4"/>
          <p:cNvSpPr>
            <a:spLocks noChangeShapeType="1"/>
          </p:cNvSpPr>
          <p:nvPr/>
        </p:nvSpPr>
        <p:spPr bwMode="auto">
          <a:xfrm>
            <a:off x="2627313" y="5516563"/>
            <a:ext cx="4176712" cy="0"/>
          </a:xfrm>
          <a:prstGeom prst="line">
            <a:avLst/>
          </a:prstGeom>
          <a:noFill/>
          <a:ln w="38100">
            <a:solidFill>
              <a:schemeClr val="tx1"/>
            </a:solidFill>
            <a:round/>
            <a:headEnd/>
            <a:tailEnd/>
          </a:ln>
        </p:spPr>
        <p:txBody>
          <a:bodyPr/>
          <a:lstStyle/>
          <a:p>
            <a:endParaRPr lang="en-CA"/>
          </a:p>
        </p:txBody>
      </p:sp>
      <p:sp>
        <p:nvSpPr>
          <p:cNvPr id="56325" name="Line 5"/>
          <p:cNvSpPr>
            <a:spLocks noChangeShapeType="1"/>
          </p:cNvSpPr>
          <p:nvPr/>
        </p:nvSpPr>
        <p:spPr bwMode="auto">
          <a:xfrm>
            <a:off x="2987675" y="2997200"/>
            <a:ext cx="2160588" cy="2159000"/>
          </a:xfrm>
          <a:prstGeom prst="line">
            <a:avLst/>
          </a:prstGeom>
          <a:noFill/>
          <a:ln w="38100">
            <a:solidFill>
              <a:srgbClr val="003366"/>
            </a:solidFill>
            <a:round/>
            <a:headEnd/>
            <a:tailEnd/>
          </a:ln>
        </p:spPr>
        <p:txBody>
          <a:bodyPr/>
          <a:lstStyle/>
          <a:p>
            <a:endParaRPr lang="en-CA"/>
          </a:p>
        </p:txBody>
      </p:sp>
      <p:sp>
        <p:nvSpPr>
          <p:cNvPr id="56326" name="Line 6"/>
          <p:cNvSpPr>
            <a:spLocks noChangeShapeType="1"/>
          </p:cNvSpPr>
          <p:nvPr/>
        </p:nvSpPr>
        <p:spPr bwMode="auto">
          <a:xfrm flipV="1">
            <a:off x="2895600" y="3047998"/>
            <a:ext cx="2590800" cy="1752601"/>
          </a:xfrm>
          <a:prstGeom prst="line">
            <a:avLst/>
          </a:prstGeom>
          <a:noFill/>
          <a:ln w="38100">
            <a:solidFill>
              <a:srgbClr val="009999"/>
            </a:solidFill>
            <a:round/>
            <a:headEnd/>
            <a:tailEnd/>
          </a:ln>
        </p:spPr>
        <p:txBody>
          <a:bodyPr/>
          <a:lstStyle/>
          <a:p>
            <a:endParaRPr lang="en-CA"/>
          </a:p>
        </p:txBody>
      </p:sp>
      <p:sp>
        <p:nvSpPr>
          <p:cNvPr id="56327" name="Text Box 7"/>
          <p:cNvSpPr txBox="1">
            <a:spLocks noChangeArrowheads="1"/>
          </p:cNvSpPr>
          <p:nvPr/>
        </p:nvSpPr>
        <p:spPr bwMode="auto">
          <a:xfrm>
            <a:off x="2195513" y="2276475"/>
            <a:ext cx="304800"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P</a:t>
            </a:r>
          </a:p>
        </p:txBody>
      </p:sp>
      <p:sp>
        <p:nvSpPr>
          <p:cNvPr id="56328" name="Text Box 8"/>
          <p:cNvSpPr txBox="1">
            <a:spLocks noChangeArrowheads="1"/>
          </p:cNvSpPr>
          <p:nvPr/>
        </p:nvSpPr>
        <p:spPr bwMode="auto">
          <a:xfrm>
            <a:off x="3851275" y="5516563"/>
            <a:ext cx="792163" cy="366712"/>
          </a:xfrm>
          <a:prstGeom prst="rect">
            <a:avLst/>
          </a:prstGeom>
          <a:noFill/>
          <a:ln w="9525">
            <a:noFill/>
            <a:miter lim="800000"/>
            <a:headEnd/>
            <a:tailEnd/>
          </a:ln>
        </p:spPr>
        <p:txBody>
          <a:bodyPr>
            <a:spAutoFit/>
          </a:bodyPr>
          <a:lstStyle/>
          <a:p>
            <a:pPr eaLnBrk="1" hangingPunct="1">
              <a:spcBef>
                <a:spcPct val="50000"/>
              </a:spcBef>
            </a:pPr>
            <a:r>
              <a:rPr lang="en-US" dirty="0">
                <a:latin typeface="Arial" charset="0"/>
              </a:rPr>
              <a:t>Y</a:t>
            </a:r>
            <a:r>
              <a:rPr lang="en-US" baseline="-25000" dirty="0">
                <a:latin typeface="Arial" charset="0"/>
              </a:rPr>
              <a:t>1</a:t>
            </a:r>
          </a:p>
        </p:txBody>
      </p:sp>
      <p:sp>
        <p:nvSpPr>
          <p:cNvPr id="56329" name="Text Box 9"/>
          <p:cNvSpPr txBox="1">
            <a:spLocks noChangeArrowheads="1"/>
          </p:cNvSpPr>
          <p:nvPr/>
        </p:nvSpPr>
        <p:spPr bwMode="auto">
          <a:xfrm>
            <a:off x="5795963" y="4941888"/>
            <a:ext cx="792162"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AD</a:t>
            </a:r>
            <a:r>
              <a:rPr lang="en-US" baseline="-25000">
                <a:latin typeface="Arial" charset="0"/>
              </a:rPr>
              <a:t>2</a:t>
            </a:r>
          </a:p>
        </p:txBody>
      </p:sp>
      <p:sp>
        <p:nvSpPr>
          <p:cNvPr id="56330" name="Text Box 10"/>
          <p:cNvSpPr txBox="1">
            <a:spLocks noChangeArrowheads="1"/>
          </p:cNvSpPr>
          <p:nvPr/>
        </p:nvSpPr>
        <p:spPr bwMode="auto">
          <a:xfrm>
            <a:off x="2243137" y="3657600"/>
            <a:ext cx="576263" cy="366712"/>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P</a:t>
            </a:r>
            <a:r>
              <a:rPr lang="en-US" baseline="-25000" dirty="0">
                <a:latin typeface="Arial" charset="0"/>
              </a:rPr>
              <a:t>1</a:t>
            </a:r>
            <a:r>
              <a:rPr lang="en-US" dirty="0" smtClean="0">
                <a:latin typeface="Arial" charset="0"/>
              </a:rPr>
              <a:t> </a:t>
            </a:r>
            <a:endParaRPr lang="en-US" dirty="0">
              <a:latin typeface="Arial" charset="0"/>
            </a:endParaRPr>
          </a:p>
        </p:txBody>
      </p:sp>
      <p:sp>
        <p:nvSpPr>
          <p:cNvPr id="163851" name="Line 11"/>
          <p:cNvSpPr>
            <a:spLocks noChangeShapeType="1"/>
          </p:cNvSpPr>
          <p:nvPr/>
        </p:nvSpPr>
        <p:spPr bwMode="auto">
          <a:xfrm flipV="1">
            <a:off x="4787900" y="4005263"/>
            <a:ext cx="0" cy="1511300"/>
          </a:xfrm>
          <a:prstGeom prst="line">
            <a:avLst/>
          </a:prstGeom>
          <a:noFill/>
          <a:ln w="28575">
            <a:solidFill>
              <a:schemeClr val="tx1"/>
            </a:solidFill>
            <a:prstDash val="dash"/>
            <a:round/>
            <a:headEnd/>
            <a:tailEnd/>
          </a:ln>
        </p:spPr>
        <p:txBody>
          <a:bodyPr/>
          <a:lstStyle/>
          <a:p>
            <a:endParaRPr lang="en-CA"/>
          </a:p>
        </p:txBody>
      </p:sp>
      <p:sp>
        <p:nvSpPr>
          <p:cNvPr id="56332" name="Text Box 12"/>
          <p:cNvSpPr txBox="1">
            <a:spLocks noChangeArrowheads="1"/>
          </p:cNvSpPr>
          <p:nvPr/>
        </p:nvSpPr>
        <p:spPr bwMode="auto">
          <a:xfrm>
            <a:off x="3419475" y="5805488"/>
            <a:ext cx="3024188" cy="366712"/>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Real Output and Income</a:t>
            </a:r>
          </a:p>
        </p:txBody>
      </p:sp>
      <p:sp>
        <p:nvSpPr>
          <p:cNvPr id="163853" name="Oval 13"/>
          <p:cNvSpPr>
            <a:spLocks noChangeArrowheads="1"/>
          </p:cNvSpPr>
          <p:nvPr/>
        </p:nvSpPr>
        <p:spPr bwMode="auto">
          <a:xfrm>
            <a:off x="3924300" y="3933825"/>
            <a:ext cx="144463"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163854" name="Line 14"/>
          <p:cNvSpPr>
            <a:spLocks noChangeShapeType="1"/>
          </p:cNvSpPr>
          <p:nvPr/>
        </p:nvSpPr>
        <p:spPr bwMode="auto">
          <a:xfrm>
            <a:off x="3779838" y="3573463"/>
            <a:ext cx="360362" cy="0"/>
          </a:xfrm>
          <a:prstGeom prst="line">
            <a:avLst/>
          </a:prstGeom>
          <a:noFill/>
          <a:ln w="38100">
            <a:solidFill>
              <a:schemeClr val="tx1"/>
            </a:solidFill>
            <a:round/>
            <a:headEnd/>
            <a:tailEnd type="triangle" w="med" len="med"/>
          </a:ln>
        </p:spPr>
        <p:txBody>
          <a:bodyPr/>
          <a:lstStyle/>
          <a:p>
            <a:endParaRPr lang="en-CA"/>
          </a:p>
        </p:txBody>
      </p:sp>
      <p:sp>
        <p:nvSpPr>
          <p:cNvPr id="163855" name="Line 15"/>
          <p:cNvSpPr>
            <a:spLocks noChangeShapeType="1"/>
          </p:cNvSpPr>
          <p:nvPr/>
        </p:nvSpPr>
        <p:spPr bwMode="auto">
          <a:xfrm>
            <a:off x="3563938" y="2852738"/>
            <a:ext cx="2232025" cy="2232025"/>
          </a:xfrm>
          <a:prstGeom prst="line">
            <a:avLst/>
          </a:prstGeom>
          <a:noFill/>
          <a:ln w="38100">
            <a:solidFill>
              <a:srgbClr val="003366"/>
            </a:solidFill>
            <a:prstDash val="dash"/>
            <a:round/>
            <a:headEnd/>
            <a:tailEnd/>
          </a:ln>
        </p:spPr>
        <p:txBody>
          <a:bodyPr/>
          <a:lstStyle/>
          <a:p>
            <a:endParaRPr lang="en-CA"/>
          </a:p>
        </p:txBody>
      </p:sp>
      <p:sp>
        <p:nvSpPr>
          <p:cNvPr id="56336" name="Text Box 16"/>
          <p:cNvSpPr txBox="1">
            <a:spLocks noChangeArrowheads="1"/>
          </p:cNvSpPr>
          <p:nvPr/>
        </p:nvSpPr>
        <p:spPr bwMode="auto">
          <a:xfrm>
            <a:off x="4618038" y="5516563"/>
            <a:ext cx="792162" cy="366712"/>
          </a:xfrm>
          <a:prstGeom prst="rect">
            <a:avLst/>
          </a:prstGeom>
          <a:noFill/>
          <a:ln w="9525">
            <a:noFill/>
            <a:miter lim="800000"/>
            <a:headEnd/>
            <a:tailEnd/>
          </a:ln>
        </p:spPr>
        <p:txBody>
          <a:bodyPr>
            <a:spAutoFit/>
          </a:bodyPr>
          <a:lstStyle/>
          <a:p>
            <a:pPr eaLnBrk="1" hangingPunct="1">
              <a:spcBef>
                <a:spcPct val="50000"/>
              </a:spcBef>
            </a:pPr>
            <a:r>
              <a:rPr lang="en-US" dirty="0">
                <a:latin typeface="Arial" charset="0"/>
              </a:rPr>
              <a:t>Y</a:t>
            </a:r>
            <a:r>
              <a:rPr lang="en-US" baseline="-25000" dirty="0">
                <a:latin typeface="Arial" charset="0"/>
              </a:rPr>
              <a:t>2</a:t>
            </a:r>
          </a:p>
        </p:txBody>
      </p:sp>
      <p:sp>
        <p:nvSpPr>
          <p:cNvPr id="163857" name="Oval 17"/>
          <p:cNvSpPr>
            <a:spLocks noChangeArrowheads="1"/>
          </p:cNvSpPr>
          <p:nvPr/>
        </p:nvSpPr>
        <p:spPr bwMode="auto">
          <a:xfrm>
            <a:off x="4716463" y="3933825"/>
            <a:ext cx="144462" cy="144463"/>
          </a:xfrm>
          <a:prstGeom prst="ellipse">
            <a:avLst/>
          </a:prstGeom>
          <a:solidFill>
            <a:schemeClr val="accent1"/>
          </a:solidFill>
          <a:ln w="9525">
            <a:solidFill>
              <a:schemeClr val="tx1"/>
            </a:solidFill>
            <a:round/>
            <a:headEnd/>
            <a:tailEnd/>
          </a:ln>
        </p:spPr>
        <p:txBody>
          <a:bodyPr wrap="none" anchor="ctr"/>
          <a:lstStyle/>
          <a:p>
            <a:endParaRPr lang="en-CA"/>
          </a:p>
        </p:txBody>
      </p:sp>
      <p:sp>
        <p:nvSpPr>
          <p:cNvPr id="56338" name="Text Box 18"/>
          <p:cNvSpPr txBox="1">
            <a:spLocks noChangeArrowheads="1"/>
          </p:cNvSpPr>
          <p:nvPr/>
        </p:nvSpPr>
        <p:spPr bwMode="auto">
          <a:xfrm>
            <a:off x="900113" y="1628775"/>
            <a:ext cx="5472112" cy="457200"/>
          </a:xfrm>
          <a:prstGeom prst="rect">
            <a:avLst/>
          </a:prstGeom>
          <a:noFill/>
          <a:ln w="9525">
            <a:noFill/>
            <a:miter lim="800000"/>
            <a:headEnd/>
            <a:tailEnd/>
          </a:ln>
        </p:spPr>
        <p:txBody>
          <a:bodyPr>
            <a:spAutoFit/>
          </a:bodyPr>
          <a:lstStyle/>
          <a:p>
            <a:pPr eaLnBrk="1" hangingPunct="1">
              <a:spcBef>
                <a:spcPct val="50000"/>
              </a:spcBef>
            </a:pPr>
            <a:r>
              <a:rPr lang="en-US" sz="2400" dirty="0" smtClean="0">
                <a:latin typeface="Arial" charset="0"/>
              </a:rPr>
              <a:t>(e) Short-run and Long-run Equilibrium</a:t>
            </a:r>
            <a:endParaRPr lang="en-US" sz="2400" dirty="0">
              <a:latin typeface="Arial" charset="0"/>
            </a:endParaRPr>
          </a:p>
        </p:txBody>
      </p:sp>
      <p:sp>
        <p:nvSpPr>
          <p:cNvPr id="163859" name="Text Box 19"/>
          <p:cNvSpPr txBox="1">
            <a:spLocks noChangeArrowheads="1"/>
          </p:cNvSpPr>
          <p:nvPr/>
        </p:nvSpPr>
        <p:spPr bwMode="auto">
          <a:xfrm>
            <a:off x="3348038" y="3141663"/>
            <a:ext cx="720725" cy="366712"/>
          </a:xfrm>
          <a:prstGeom prst="rect">
            <a:avLst/>
          </a:prstGeom>
          <a:noFill/>
          <a:ln w="9525">
            <a:noFill/>
            <a:miter lim="800000"/>
            <a:headEnd/>
            <a:tailEnd/>
          </a:ln>
        </p:spPr>
        <p:txBody>
          <a:bodyPr>
            <a:spAutoFit/>
          </a:bodyPr>
          <a:lstStyle/>
          <a:p>
            <a:pPr eaLnBrk="1" hangingPunct="1">
              <a:spcBef>
                <a:spcPct val="50000"/>
              </a:spcBef>
            </a:pPr>
            <a:r>
              <a:rPr lang="el-GR">
                <a:latin typeface="Arial" charset="0"/>
                <a:cs typeface="Arial" charset="0"/>
              </a:rPr>
              <a:t>Δ</a:t>
            </a:r>
            <a:r>
              <a:rPr lang="en-US">
                <a:latin typeface="Arial" charset="0"/>
                <a:cs typeface="Arial" charset="0"/>
              </a:rPr>
              <a:t>AD</a:t>
            </a:r>
            <a:endParaRPr lang="el-GR">
              <a:latin typeface="Arial" charset="0"/>
              <a:cs typeface="Arial" charset="0"/>
            </a:endParaRPr>
          </a:p>
        </p:txBody>
      </p:sp>
      <p:sp>
        <p:nvSpPr>
          <p:cNvPr id="56340" name="Text Box 20"/>
          <p:cNvSpPr txBox="1">
            <a:spLocks noChangeArrowheads="1"/>
          </p:cNvSpPr>
          <p:nvPr/>
        </p:nvSpPr>
        <p:spPr bwMode="auto">
          <a:xfrm>
            <a:off x="5076825" y="5013325"/>
            <a:ext cx="792163" cy="366713"/>
          </a:xfrm>
          <a:prstGeom prst="rect">
            <a:avLst/>
          </a:prstGeom>
          <a:noFill/>
          <a:ln w="9525">
            <a:noFill/>
            <a:miter lim="800000"/>
            <a:headEnd/>
            <a:tailEnd/>
          </a:ln>
        </p:spPr>
        <p:txBody>
          <a:bodyPr>
            <a:spAutoFit/>
          </a:bodyPr>
          <a:lstStyle/>
          <a:p>
            <a:pPr eaLnBrk="1" hangingPunct="1">
              <a:spcBef>
                <a:spcPct val="50000"/>
              </a:spcBef>
            </a:pPr>
            <a:r>
              <a:rPr lang="en-US" dirty="0">
                <a:latin typeface="Arial" charset="0"/>
              </a:rPr>
              <a:t>AD</a:t>
            </a:r>
            <a:r>
              <a:rPr lang="en-US" baseline="-25000" dirty="0">
                <a:latin typeface="Arial" charset="0"/>
              </a:rPr>
              <a:t>1</a:t>
            </a:r>
          </a:p>
        </p:txBody>
      </p:sp>
      <p:sp>
        <p:nvSpPr>
          <p:cNvPr id="56341" name="Line 21"/>
          <p:cNvSpPr>
            <a:spLocks noChangeShapeType="1"/>
          </p:cNvSpPr>
          <p:nvPr/>
        </p:nvSpPr>
        <p:spPr bwMode="auto">
          <a:xfrm flipV="1">
            <a:off x="3995738" y="4076700"/>
            <a:ext cx="0" cy="1439863"/>
          </a:xfrm>
          <a:prstGeom prst="line">
            <a:avLst/>
          </a:prstGeom>
          <a:noFill/>
          <a:ln w="28575">
            <a:solidFill>
              <a:schemeClr val="tx1"/>
            </a:solidFill>
            <a:prstDash val="dash"/>
            <a:round/>
            <a:headEnd/>
            <a:tailEnd/>
          </a:ln>
        </p:spPr>
        <p:txBody>
          <a:bodyPr/>
          <a:lstStyle/>
          <a:p>
            <a:endParaRPr lang="en-CA"/>
          </a:p>
        </p:txBody>
      </p:sp>
      <p:sp>
        <p:nvSpPr>
          <p:cNvPr id="27" name="Slide Number Placeholder 26"/>
          <p:cNvSpPr>
            <a:spLocks noGrp="1"/>
          </p:cNvSpPr>
          <p:nvPr>
            <p:ph type="sldNum" sz="quarter" idx="12"/>
          </p:nvPr>
        </p:nvSpPr>
        <p:spPr/>
        <p:txBody>
          <a:bodyPr/>
          <a:lstStyle/>
          <a:p>
            <a:pPr>
              <a:defRPr/>
            </a:pPr>
            <a:fld id="{C8D9582F-DF29-4C94-A1A0-10AC43259563}" type="slidenum">
              <a:rPr lang="en-US" smtClean="0"/>
              <a:pPr>
                <a:defRPr/>
              </a:pPr>
              <a:t>43</a:t>
            </a:fld>
            <a:endParaRPr lang="en-US"/>
          </a:p>
        </p:txBody>
      </p:sp>
      <p:sp>
        <p:nvSpPr>
          <p:cNvPr id="28" name="Footer Placeholder 27"/>
          <p:cNvSpPr>
            <a:spLocks noGrp="1"/>
          </p:cNvSpPr>
          <p:nvPr>
            <p:ph type="ftr" sz="quarter" idx="11"/>
          </p:nvPr>
        </p:nvSpPr>
        <p:spPr/>
        <p:txBody>
          <a:bodyPr/>
          <a:lstStyle/>
          <a:p>
            <a:pPr>
              <a:defRPr/>
            </a:pPr>
            <a:r>
              <a:rPr lang="en-US" smtClean="0"/>
              <a:t>Lecture 11</a:t>
            </a:r>
            <a:endParaRPr lang="en-US"/>
          </a:p>
        </p:txBody>
      </p:sp>
      <p:sp>
        <p:nvSpPr>
          <p:cNvPr id="26" name="Oval 17"/>
          <p:cNvSpPr>
            <a:spLocks noChangeArrowheads="1"/>
          </p:cNvSpPr>
          <p:nvPr/>
        </p:nvSpPr>
        <p:spPr bwMode="auto">
          <a:xfrm>
            <a:off x="4419600" y="3657600"/>
            <a:ext cx="144462" cy="144463"/>
          </a:xfrm>
          <a:prstGeom prst="ellipse">
            <a:avLst/>
          </a:prstGeom>
          <a:solidFill>
            <a:schemeClr val="accent1"/>
          </a:solidFill>
          <a:ln w="9525">
            <a:solidFill>
              <a:schemeClr val="tx1"/>
            </a:solidFill>
            <a:round/>
            <a:headEnd/>
            <a:tailEnd/>
          </a:ln>
        </p:spPr>
        <p:txBody>
          <a:bodyPr wrap="none" anchor="ctr"/>
          <a:lstStyle/>
          <a:p>
            <a:endParaRPr lang="en-CA"/>
          </a:p>
        </p:txBody>
      </p:sp>
      <p:cxnSp>
        <p:nvCxnSpPr>
          <p:cNvPr id="30" name="Straight Connector 29"/>
          <p:cNvCxnSpPr/>
          <p:nvPr/>
        </p:nvCxnSpPr>
        <p:spPr>
          <a:xfrm flipV="1">
            <a:off x="2653781" y="4038600"/>
            <a:ext cx="2146819" cy="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5" name="Text Box 8"/>
          <p:cNvSpPr txBox="1">
            <a:spLocks noChangeArrowheads="1"/>
          </p:cNvSpPr>
          <p:nvPr/>
        </p:nvSpPr>
        <p:spPr bwMode="auto">
          <a:xfrm>
            <a:off x="4237037" y="2133600"/>
            <a:ext cx="487363" cy="366712"/>
          </a:xfrm>
          <a:prstGeom prst="rect">
            <a:avLst/>
          </a:prstGeom>
          <a:noFill/>
          <a:ln w="9525">
            <a:noFill/>
            <a:miter lim="800000"/>
            <a:headEnd/>
            <a:tailEnd/>
          </a:ln>
        </p:spPr>
        <p:txBody>
          <a:bodyPr wrap="square">
            <a:spAutoFit/>
          </a:bodyPr>
          <a:lstStyle/>
          <a:p>
            <a:pPr eaLnBrk="1" hangingPunct="1">
              <a:spcBef>
                <a:spcPct val="50000"/>
              </a:spcBef>
            </a:pPr>
            <a:r>
              <a:rPr lang="en-US" dirty="0" smtClean="0">
                <a:latin typeface="Arial" charset="0"/>
              </a:rPr>
              <a:t>Y</a:t>
            </a:r>
            <a:r>
              <a:rPr lang="en-US" baseline="-25000" dirty="0">
                <a:latin typeface="Arial" charset="0"/>
              </a:rPr>
              <a:t>P</a:t>
            </a:r>
          </a:p>
        </p:txBody>
      </p:sp>
      <p:sp>
        <p:nvSpPr>
          <p:cNvPr id="36" name="Text Box 8"/>
          <p:cNvSpPr txBox="1">
            <a:spLocks noChangeArrowheads="1"/>
          </p:cNvSpPr>
          <p:nvPr/>
        </p:nvSpPr>
        <p:spPr bwMode="auto">
          <a:xfrm>
            <a:off x="4237037" y="5486400"/>
            <a:ext cx="487363" cy="366712"/>
          </a:xfrm>
          <a:prstGeom prst="rect">
            <a:avLst/>
          </a:prstGeom>
          <a:noFill/>
          <a:ln w="9525">
            <a:noFill/>
            <a:miter lim="800000"/>
            <a:headEnd/>
            <a:tailEnd/>
          </a:ln>
        </p:spPr>
        <p:txBody>
          <a:bodyPr wrap="square">
            <a:spAutoFit/>
          </a:bodyPr>
          <a:lstStyle/>
          <a:p>
            <a:pPr eaLnBrk="1" hangingPunct="1">
              <a:spcBef>
                <a:spcPct val="50000"/>
              </a:spcBef>
            </a:pPr>
            <a:r>
              <a:rPr lang="en-US" dirty="0" smtClean="0">
                <a:latin typeface="Arial" charset="0"/>
              </a:rPr>
              <a:t>Y</a:t>
            </a:r>
            <a:r>
              <a:rPr lang="en-US" baseline="-25000" dirty="0">
                <a:latin typeface="Arial" charset="0"/>
              </a:rPr>
              <a:t>P</a:t>
            </a:r>
          </a:p>
        </p:txBody>
      </p:sp>
      <p:sp>
        <p:nvSpPr>
          <p:cNvPr id="37" name="Text Box 10"/>
          <p:cNvSpPr txBox="1">
            <a:spLocks noChangeArrowheads="1"/>
          </p:cNvSpPr>
          <p:nvPr/>
        </p:nvSpPr>
        <p:spPr bwMode="auto">
          <a:xfrm>
            <a:off x="2276475" y="3941763"/>
            <a:ext cx="576263" cy="366712"/>
          </a:xfrm>
          <a:prstGeom prst="rect">
            <a:avLst/>
          </a:prstGeom>
          <a:noFill/>
          <a:ln w="9525">
            <a:noFill/>
            <a:miter lim="800000"/>
            <a:headEnd/>
            <a:tailEnd/>
          </a:ln>
        </p:spPr>
        <p:txBody>
          <a:bodyPr>
            <a:spAutoFit/>
          </a:bodyPr>
          <a:lstStyle/>
          <a:p>
            <a:pPr eaLnBrk="1" hangingPunct="1">
              <a:spcBef>
                <a:spcPct val="50000"/>
              </a:spcBef>
            </a:pPr>
            <a:r>
              <a:rPr lang="en-US" dirty="0">
                <a:latin typeface="Arial" charset="0"/>
              </a:rPr>
              <a:t>P</a:t>
            </a:r>
            <a:r>
              <a:rPr lang="en-US" baseline="-25000" dirty="0">
                <a:latin typeface="Arial" charset="0"/>
              </a:rPr>
              <a:t>0</a:t>
            </a:r>
            <a:r>
              <a:rPr lang="en-US" dirty="0">
                <a:latin typeface="Arial" charset="0"/>
              </a:rPr>
              <a:t> </a:t>
            </a:r>
          </a:p>
        </p:txBody>
      </p:sp>
      <p:sp>
        <p:nvSpPr>
          <p:cNvPr id="39" name="Text Box 20"/>
          <p:cNvSpPr txBox="1">
            <a:spLocks noChangeArrowheads="1"/>
          </p:cNvSpPr>
          <p:nvPr/>
        </p:nvSpPr>
        <p:spPr bwMode="auto">
          <a:xfrm>
            <a:off x="5562600" y="2819400"/>
            <a:ext cx="792163" cy="366713"/>
          </a:xfrm>
          <a:prstGeom prst="rect">
            <a:avLst/>
          </a:prstGeom>
          <a:noFill/>
          <a:ln w="9525">
            <a:noFill/>
            <a:miter lim="800000"/>
            <a:headEnd/>
            <a:tailEnd/>
          </a:ln>
        </p:spPr>
        <p:txBody>
          <a:bodyPr>
            <a:spAutoFit/>
          </a:bodyPr>
          <a:lstStyle/>
          <a:p>
            <a:pPr eaLnBrk="1" hangingPunct="1">
              <a:spcBef>
                <a:spcPct val="50000"/>
              </a:spcBef>
            </a:pPr>
            <a:r>
              <a:rPr lang="en-US" dirty="0" smtClean="0">
                <a:latin typeface="Arial" charset="0"/>
              </a:rPr>
              <a:t>AS</a:t>
            </a:r>
            <a:r>
              <a:rPr lang="en-US" baseline="-25000" dirty="0" smtClean="0">
                <a:latin typeface="Arial" charset="0"/>
              </a:rPr>
              <a:t>1</a:t>
            </a:r>
            <a:endParaRPr lang="en-US" baseline="-25000" dirty="0">
              <a:latin typeface="Arial" charset="0"/>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up)">
                                      <p:cBhvr>
                                        <p:cTn id="13" dur="500"/>
                                        <p:tgtEl>
                                          <p:spTgt spid="35"/>
                                        </p:tgtEl>
                                      </p:cBhvr>
                                    </p:animEffect>
                                  </p:childTnLst>
                                </p:cTn>
                              </p:par>
                              <p:par>
                                <p:cTn id="14" presetID="22" presetClass="entr" presetSubtype="1"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56330"/>
                                        </p:tgtEl>
                                        <p:attrNameLst>
                                          <p:attrName>style.visibility</p:attrName>
                                        </p:attrNameLst>
                                      </p:cBhvr>
                                      <p:to>
                                        <p:strVal val="visible"/>
                                      </p:to>
                                    </p:set>
                                    <p:animEffect transition="in" filter="wipe(left)">
                                      <p:cBhvr>
                                        <p:cTn id="24" dur="500"/>
                                        <p:tgtEl>
                                          <p:spTgt spid="56330"/>
                                        </p:tgtEl>
                                      </p:cBhvr>
                                    </p:animEffect>
                                  </p:childTnLst>
                                </p:cTn>
                              </p:par>
                              <p:par>
                                <p:cTn id="25" presetID="22" presetClass="entr" presetSubtype="8"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animBg="1"/>
      <p:bldP spid="56330" grpId="0"/>
      <p:bldP spid="26" grpId="0" animBg="1"/>
      <p:bldP spid="35" grpId="0"/>
      <p:bldP spid="36" grpId="0"/>
      <p:bldP spid="3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fontAlgn="auto" hangingPunct="1">
              <a:spcAft>
                <a:spcPts val="0"/>
              </a:spcAft>
              <a:defRPr/>
            </a:pPr>
            <a:r>
              <a:rPr lang="en-US" dirty="0">
                <a:solidFill>
                  <a:schemeClr val="accent1">
                    <a:satMod val="150000"/>
                  </a:schemeClr>
                </a:solidFill>
              </a:rPr>
              <a:t>After Today’s Lecture</a:t>
            </a:r>
          </a:p>
        </p:txBody>
      </p:sp>
      <p:sp>
        <p:nvSpPr>
          <p:cNvPr id="58371" name="Rectangle 3"/>
          <p:cNvSpPr>
            <a:spLocks noGrp="1" noChangeArrowheads="1"/>
          </p:cNvSpPr>
          <p:nvPr>
            <p:ph idx="1"/>
          </p:nvPr>
        </p:nvSpPr>
        <p:spPr/>
        <p:txBody>
          <a:bodyPr/>
          <a:lstStyle/>
          <a:p>
            <a:pPr eaLnBrk="1" hangingPunct="1"/>
            <a:r>
              <a:rPr lang="en-US" dirty="0" smtClean="0"/>
              <a:t>Chapter 13</a:t>
            </a:r>
          </a:p>
          <a:p>
            <a:pPr eaLnBrk="1" hangingPunct="1"/>
            <a:r>
              <a:rPr lang="en-US" dirty="0" smtClean="0"/>
              <a:t>Open market operation</a:t>
            </a:r>
          </a:p>
          <a:p>
            <a:pPr eaLnBrk="1" hangingPunct="1"/>
            <a:r>
              <a:rPr lang="en-US" dirty="0" smtClean="0"/>
              <a:t>Understand the monetary transmission mechanism</a:t>
            </a:r>
          </a:p>
          <a:p>
            <a:pPr eaLnBrk="1" hangingPunct="1"/>
            <a:r>
              <a:rPr lang="en-US" dirty="0" smtClean="0"/>
              <a:t> Homework 11, 12</a:t>
            </a:r>
          </a:p>
        </p:txBody>
      </p:sp>
      <p:sp>
        <p:nvSpPr>
          <p:cNvPr id="7" name="Slide Number Placeholder 6"/>
          <p:cNvSpPr>
            <a:spLocks noGrp="1"/>
          </p:cNvSpPr>
          <p:nvPr>
            <p:ph type="sldNum" sz="quarter" idx="12"/>
          </p:nvPr>
        </p:nvSpPr>
        <p:spPr/>
        <p:txBody>
          <a:bodyPr/>
          <a:lstStyle/>
          <a:p>
            <a:pPr>
              <a:defRPr/>
            </a:pPr>
            <a:fld id="{38FF9E3C-F9FD-494B-A19E-3BEDEBC8B47D}" type="slidenum">
              <a:rPr lang="en-US"/>
              <a:pPr>
                <a:defRPr/>
              </a:pPr>
              <a:t>44</a:t>
            </a:fld>
            <a:endParaRPr lang="en-US"/>
          </a:p>
        </p:txBody>
      </p:sp>
      <p:sp>
        <p:nvSpPr>
          <p:cNvPr id="8" name="Footer Placeholder 7"/>
          <p:cNvSpPr>
            <a:spLocks noGrp="1"/>
          </p:cNvSpPr>
          <p:nvPr>
            <p:ph type="ftr" sz="quarter" idx="11"/>
          </p:nvPr>
        </p:nvSpPr>
        <p:spPr/>
        <p:txBody>
          <a:bodyPr/>
          <a:lstStyle/>
          <a:p>
            <a:pPr>
              <a:defRPr/>
            </a:pPr>
            <a:r>
              <a:rPr lang="en-US" smtClean="0"/>
              <a:t>Lecture 11</a:t>
            </a:r>
            <a:endParaRPr lang="en-US"/>
          </a:p>
        </p:txBody>
      </p:sp>
    </p:spTree>
  </p:cSld>
  <p:clrMapOvr>
    <a:masterClrMapping/>
  </p:clrMapOvr>
  <p:transition spd="med">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460</TotalTime>
  <Words>2155</Words>
  <Application>Microsoft Office PowerPoint</Application>
  <PresentationFormat>On-screen Show (4:3)</PresentationFormat>
  <Paragraphs>635</Paragraphs>
  <Slides>44</Slides>
  <Notes>39</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8" baseType="lpstr">
      <vt:lpstr>Arial</vt:lpstr>
      <vt:lpstr>Book Antiqua</vt:lpstr>
      <vt:lpstr>Corbel</vt:lpstr>
      <vt:lpstr>Futura-Bold</vt:lpstr>
      <vt:lpstr>Futura-Book</vt:lpstr>
      <vt:lpstr>Monotype Sorts</vt:lpstr>
      <vt:lpstr>Symbol</vt:lpstr>
      <vt:lpstr>Tahoma</vt:lpstr>
      <vt:lpstr>Times New Roman</vt:lpstr>
      <vt:lpstr>Wingdings</vt:lpstr>
      <vt:lpstr>Wingdings 2</vt:lpstr>
      <vt:lpstr>Wingdings 3</vt:lpstr>
      <vt:lpstr>Module</vt:lpstr>
      <vt:lpstr>Equation</vt:lpstr>
      <vt:lpstr>Lecture 11</vt:lpstr>
      <vt:lpstr>Functions of the Bank of Canada</vt:lpstr>
      <vt:lpstr>Bank of Canada Independence</vt:lpstr>
      <vt:lpstr>Table 13-1   Bank of Canada Statement of Assets and Liabilities, December 31, 2011 (in millions) </vt:lpstr>
      <vt:lpstr>The Demand for Money Balance</vt:lpstr>
      <vt:lpstr>The Demand for Money</vt:lpstr>
      <vt:lpstr>The Demand for Money Balance</vt:lpstr>
      <vt:lpstr>Holding of M1 and M2 in Canada, 1995 and 2005</vt:lpstr>
      <vt:lpstr>Financial Market Equilibrium  and Interest Rates</vt:lpstr>
      <vt:lpstr>Bond Prices and Interest Rates</vt:lpstr>
      <vt:lpstr>Interest Rates and Bond Prices</vt:lpstr>
      <vt:lpstr>Equilibrium in the Money Market</vt:lpstr>
      <vt:lpstr>Change in Financial Market Equilibrium</vt:lpstr>
      <vt:lpstr>Change in Financial Market Equilibrium</vt:lpstr>
      <vt:lpstr>Goals and Tools of Monetary Policy</vt:lpstr>
      <vt:lpstr>Open-Market Operations</vt:lpstr>
      <vt:lpstr>Bank of Canada Buys Bonds from Chartered Banks</vt:lpstr>
      <vt:lpstr>Open Market Operations</vt:lpstr>
      <vt:lpstr>Figure 13-2 The Bank of Canada’s Purchase of Bonds and the Expansion of the Money Supply</vt:lpstr>
      <vt:lpstr>Figure 13-2 The Bank of Canada’s Purchase of Bonds and the Expansion of the Money Supply</vt:lpstr>
      <vt:lpstr>Open-Market Operations</vt:lpstr>
      <vt:lpstr>Bank of Canada Buys Bonds from Chartered Banks</vt:lpstr>
      <vt:lpstr>Open Market Operations</vt:lpstr>
      <vt:lpstr>The Bank Rate and  the Overnight Lending Rate</vt:lpstr>
      <vt:lpstr>13.4 Targeting the  Overnight Lending Rate</vt:lpstr>
      <vt:lpstr>Figure 13-3  Targeting the Overnight Lending Rate</vt:lpstr>
      <vt:lpstr>Monetary Policy</vt:lpstr>
      <vt:lpstr>Monetary Policy</vt:lpstr>
      <vt:lpstr>Figure 13-4 The Prime Interest Rate, the Bank Rate, the Overnight Target Rate, and the Overnight Lending Rate in Canada, 1998–2011</vt:lpstr>
      <vt:lpstr>The Taylor Rule</vt:lpstr>
      <vt:lpstr>Money, Aggregate Demand,  and National Income</vt:lpstr>
      <vt:lpstr>Money, Aggregate Demand,  and National Income</vt:lpstr>
      <vt:lpstr>Interest Rates and  Consumption Expenditure</vt:lpstr>
      <vt:lpstr>Money, Aggregate Demand,  and National Income</vt:lpstr>
      <vt:lpstr>Interest Rates and  Consumption Expenditure</vt:lpstr>
      <vt:lpstr>Interest Rate and Net Exports</vt:lpstr>
      <vt:lpstr>Money, Aggregate Demand,  and National Income</vt:lpstr>
      <vt:lpstr>The Transmission Mechanism</vt:lpstr>
      <vt:lpstr>The Monetary Transmission Mechanism</vt:lpstr>
      <vt:lpstr>The Monetary Transmission Mechanism</vt:lpstr>
      <vt:lpstr>The Monetary Transmission Mechanism</vt:lpstr>
      <vt:lpstr>The Monetary Transmission Mechanism</vt:lpstr>
      <vt:lpstr>The Monetary Transmission Mechanism</vt:lpstr>
      <vt:lpstr>After Today’s Lecture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11 -  Money Creation</dc:title>
  <dc:creator>Amy Peng</dc:creator>
  <dc:description>Copyright - McGraw-Hill Ryerson Ltd. 2007</dc:description>
  <cp:lastModifiedBy>Milena</cp:lastModifiedBy>
  <cp:revision>54</cp:revision>
  <dcterms:created xsi:type="dcterms:W3CDTF">2006-12-06T19:49:56Z</dcterms:created>
  <dcterms:modified xsi:type="dcterms:W3CDTF">2013-11-26T19:51:15Z</dcterms:modified>
</cp:coreProperties>
</file>