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257" r:id="rId2"/>
    <p:sldId id="354" r:id="rId3"/>
    <p:sldId id="285" r:id="rId4"/>
    <p:sldId id="258" r:id="rId5"/>
    <p:sldId id="286" r:id="rId6"/>
    <p:sldId id="309" r:id="rId7"/>
    <p:sldId id="276" r:id="rId8"/>
    <p:sldId id="287" r:id="rId9"/>
    <p:sldId id="288" r:id="rId10"/>
    <p:sldId id="293" r:id="rId11"/>
    <p:sldId id="300" r:id="rId12"/>
    <p:sldId id="301" r:id="rId13"/>
    <p:sldId id="303" r:id="rId14"/>
    <p:sldId id="304" r:id="rId15"/>
    <p:sldId id="337" r:id="rId16"/>
    <p:sldId id="278" r:id="rId17"/>
    <p:sldId id="340" r:id="rId18"/>
    <p:sldId id="341" r:id="rId19"/>
    <p:sldId id="342" r:id="rId20"/>
    <p:sldId id="343" r:id="rId21"/>
    <p:sldId id="345" r:id="rId22"/>
    <p:sldId id="344" r:id="rId23"/>
    <p:sldId id="339" r:id="rId24"/>
    <p:sldId id="279" r:id="rId25"/>
    <p:sldId id="280" r:id="rId26"/>
    <p:sldId id="306" r:id="rId27"/>
    <p:sldId id="338" r:id="rId28"/>
    <p:sldId id="307" r:id="rId29"/>
    <p:sldId id="308" r:id="rId30"/>
    <p:sldId id="321" r:id="rId31"/>
    <p:sldId id="311" r:id="rId32"/>
    <p:sldId id="315" r:id="rId33"/>
    <p:sldId id="316" r:id="rId34"/>
    <p:sldId id="317" r:id="rId35"/>
    <p:sldId id="312" r:id="rId36"/>
    <p:sldId id="313" r:id="rId37"/>
    <p:sldId id="318" r:id="rId38"/>
    <p:sldId id="314" r:id="rId39"/>
    <p:sldId id="352" r:id="rId40"/>
    <p:sldId id="353" r:id="rId41"/>
    <p:sldId id="323" r:id="rId42"/>
    <p:sldId id="320" r:id="rId43"/>
    <p:sldId id="351" r:id="rId44"/>
    <p:sldId id="347" r:id="rId45"/>
    <p:sldId id="350" r:id="rId46"/>
    <p:sldId id="322" r:id="rId47"/>
    <p:sldId id="346" r:id="rId48"/>
    <p:sldId id="324" r:id="rId49"/>
    <p:sldId id="325" r:id="rId50"/>
    <p:sldId id="328" r:id="rId51"/>
    <p:sldId id="326" r:id="rId52"/>
    <p:sldId id="327" r:id="rId53"/>
    <p:sldId id="329" r:id="rId54"/>
    <p:sldId id="330" r:id="rId55"/>
    <p:sldId id="331" r:id="rId56"/>
    <p:sldId id="332" r:id="rId57"/>
    <p:sldId id="333" r:id="rId58"/>
    <p:sldId id="335" r:id="rId59"/>
    <p:sldId id="336" r:id="rId60"/>
    <p:sldId id="334" r:id="rId6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872" autoAdjust="0"/>
  </p:normalViewPr>
  <p:slideViewPr>
    <p:cSldViewPr showGuides="1">
      <p:cViewPr varScale="1">
        <p:scale>
          <a:sx n="63" d="100"/>
          <a:sy n="63" d="100"/>
        </p:scale>
        <p:origin x="-72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F6B73A-396A-41D7-81DB-648B5F9072F4}" type="doc">
      <dgm:prSet loTypeId="urn:microsoft.com/office/officeart/2005/8/layout/chevron2" loCatId="list" qsTypeId="urn:microsoft.com/office/officeart/2005/8/quickstyle/simple5" qsCatId="simple" csTypeId="urn:microsoft.com/office/officeart/2005/8/colors/accent1_2" csCatId="accent1" phldr="1"/>
      <dgm:spPr/>
      <dgm:t>
        <a:bodyPr/>
        <a:lstStyle/>
        <a:p>
          <a:endParaRPr lang="en-US"/>
        </a:p>
      </dgm:t>
    </dgm:pt>
    <dgm:pt modelId="{A6B08782-7409-48AA-9B40-6F48EF1F43B4}">
      <dgm:prSet phldrT="[Text]" custT="1"/>
      <dgm:spPr>
        <a:ln>
          <a:solidFill>
            <a:schemeClr val="tx1"/>
          </a:solidFill>
        </a:ln>
      </dgm:spPr>
      <dgm:t>
        <a:bodyPr/>
        <a:lstStyle/>
        <a:p>
          <a:r>
            <a:rPr lang="en-US" sz="3000" dirty="0" smtClean="0"/>
            <a:t>5. Analyze the data</a:t>
          </a:r>
          <a:endParaRPr lang="en-US" sz="3000" dirty="0"/>
        </a:p>
      </dgm:t>
    </dgm:pt>
    <dgm:pt modelId="{F352F48E-0E4D-449A-A08D-817F7E080436}" type="parTrans" cxnId="{A08911C9-651C-49F8-94FF-CB168953C428}">
      <dgm:prSet/>
      <dgm:spPr/>
      <dgm:t>
        <a:bodyPr/>
        <a:lstStyle/>
        <a:p>
          <a:endParaRPr lang="en-US"/>
        </a:p>
      </dgm:t>
    </dgm:pt>
    <dgm:pt modelId="{7879E655-1CE7-4A8D-A1CD-DA39A4CBEE2D}" type="sibTrans" cxnId="{A08911C9-651C-49F8-94FF-CB168953C428}">
      <dgm:prSet/>
      <dgm:spPr/>
      <dgm:t>
        <a:bodyPr/>
        <a:lstStyle/>
        <a:p>
          <a:endParaRPr lang="en-US"/>
        </a:p>
      </dgm:t>
    </dgm:pt>
    <dgm:pt modelId="{AFFCF318-E5FA-48C2-8EAA-735B643BA725}">
      <dgm:prSet phldrT="[Text]"/>
      <dgm:spPr>
        <a:solidFill>
          <a:srgbClr val="C00000"/>
        </a:solidFill>
        <a:ln>
          <a:solidFill>
            <a:schemeClr val="tx1"/>
          </a:solidFill>
        </a:ln>
      </dgm:spPr>
      <dgm:t>
        <a:bodyPr/>
        <a:lstStyle/>
        <a:p>
          <a:r>
            <a:rPr lang="en-US" dirty="0" smtClean="0"/>
            <a:t> </a:t>
          </a:r>
          <a:endParaRPr lang="en-US" dirty="0"/>
        </a:p>
      </dgm:t>
    </dgm:pt>
    <dgm:pt modelId="{14587A80-DA8A-4995-AA07-6877724BD730}" type="parTrans" cxnId="{2E24CD11-80AB-4ED6-B061-39CC5CA3B762}">
      <dgm:prSet/>
      <dgm:spPr/>
      <dgm:t>
        <a:bodyPr/>
        <a:lstStyle/>
        <a:p>
          <a:endParaRPr lang="en-US"/>
        </a:p>
      </dgm:t>
    </dgm:pt>
    <dgm:pt modelId="{3170CF5F-802C-463C-B76A-747452D59A05}" type="sibTrans" cxnId="{2E24CD11-80AB-4ED6-B061-39CC5CA3B762}">
      <dgm:prSet/>
      <dgm:spPr/>
      <dgm:t>
        <a:bodyPr/>
        <a:lstStyle/>
        <a:p>
          <a:endParaRPr lang="en-US"/>
        </a:p>
      </dgm:t>
    </dgm:pt>
    <dgm:pt modelId="{44DF3C56-68D5-46AB-B87E-0C06B384FBE1}">
      <dgm:prSet phldrT="[Text]" custT="1"/>
      <dgm:spPr>
        <a:ln>
          <a:solidFill>
            <a:schemeClr val="tx1"/>
          </a:solidFill>
        </a:ln>
      </dgm:spPr>
      <dgm:t>
        <a:bodyPr/>
        <a:lstStyle/>
        <a:p>
          <a:r>
            <a:rPr lang="en-US" sz="3000" dirty="0" smtClean="0"/>
            <a:t>6. Interpret the data</a:t>
          </a:r>
          <a:endParaRPr lang="en-US" sz="3000" dirty="0"/>
        </a:p>
      </dgm:t>
    </dgm:pt>
    <dgm:pt modelId="{C09A40B7-42B9-4231-B5C2-69BCF6EFF005}" type="parTrans" cxnId="{5AF7CB0D-FE71-41DE-9519-76EE79C4CBC1}">
      <dgm:prSet/>
      <dgm:spPr/>
      <dgm:t>
        <a:bodyPr/>
        <a:lstStyle/>
        <a:p>
          <a:endParaRPr lang="en-US"/>
        </a:p>
      </dgm:t>
    </dgm:pt>
    <dgm:pt modelId="{64D67E0B-D918-4179-B480-6E2AB7A9C023}" type="sibTrans" cxnId="{5AF7CB0D-FE71-41DE-9519-76EE79C4CBC1}">
      <dgm:prSet/>
      <dgm:spPr/>
      <dgm:t>
        <a:bodyPr/>
        <a:lstStyle/>
        <a:p>
          <a:endParaRPr lang="en-US"/>
        </a:p>
      </dgm:t>
    </dgm:pt>
    <dgm:pt modelId="{020AB594-C78D-41A5-B0ED-CD44D9ED9DC6}">
      <dgm:prSet phldrT="[Text]"/>
      <dgm:spPr>
        <a:solidFill>
          <a:srgbClr val="C00000"/>
        </a:solidFill>
        <a:ln>
          <a:solidFill>
            <a:schemeClr val="tx1"/>
          </a:solidFill>
        </a:ln>
      </dgm:spPr>
      <dgm:t>
        <a:bodyPr/>
        <a:lstStyle/>
        <a:p>
          <a:r>
            <a:rPr lang="en-US" dirty="0" smtClean="0"/>
            <a:t> </a:t>
          </a:r>
          <a:endParaRPr lang="en-US" dirty="0"/>
        </a:p>
      </dgm:t>
    </dgm:pt>
    <dgm:pt modelId="{99F6C44F-DD5C-440C-B847-9C4C837E8F62}" type="parTrans" cxnId="{043D34E8-4F76-4A35-81FD-3B14F886DA47}">
      <dgm:prSet/>
      <dgm:spPr/>
      <dgm:t>
        <a:bodyPr/>
        <a:lstStyle/>
        <a:p>
          <a:endParaRPr lang="en-US"/>
        </a:p>
      </dgm:t>
    </dgm:pt>
    <dgm:pt modelId="{C3E32C4B-F724-45E6-869E-AF6EEF671CC3}" type="sibTrans" cxnId="{043D34E8-4F76-4A35-81FD-3B14F886DA47}">
      <dgm:prSet/>
      <dgm:spPr/>
      <dgm:t>
        <a:bodyPr/>
        <a:lstStyle/>
        <a:p>
          <a:endParaRPr lang="en-US"/>
        </a:p>
      </dgm:t>
    </dgm:pt>
    <dgm:pt modelId="{0FEE3E37-98B8-4066-BB52-D073B54E59DD}">
      <dgm:prSet phldrT="[Text]" custT="1"/>
      <dgm:spPr>
        <a:ln>
          <a:solidFill>
            <a:schemeClr val="tx1"/>
          </a:solidFill>
        </a:ln>
      </dgm:spPr>
      <dgm:t>
        <a:bodyPr/>
        <a:lstStyle/>
        <a:p>
          <a:r>
            <a:rPr lang="en-US" sz="3000" dirty="0" smtClean="0"/>
            <a:t>7. Communicate the results</a:t>
          </a:r>
          <a:endParaRPr lang="en-US" sz="3000" dirty="0"/>
        </a:p>
      </dgm:t>
    </dgm:pt>
    <dgm:pt modelId="{2559970D-FFF4-4F2B-AD52-0979E57C9BE9}" type="parTrans" cxnId="{AA2C3D39-26D2-47C6-8755-3D0155A3C5AE}">
      <dgm:prSet/>
      <dgm:spPr/>
      <dgm:t>
        <a:bodyPr/>
        <a:lstStyle/>
        <a:p>
          <a:endParaRPr lang="en-US"/>
        </a:p>
      </dgm:t>
    </dgm:pt>
    <dgm:pt modelId="{DC561A46-3DD7-4F6C-8858-56ACEF0C9D74}" type="sibTrans" cxnId="{AA2C3D39-26D2-47C6-8755-3D0155A3C5AE}">
      <dgm:prSet/>
      <dgm:spPr/>
      <dgm:t>
        <a:bodyPr/>
        <a:lstStyle/>
        <a:p>
          <a:endParaRPr lang="en-US"/>
        </a:p>
      </dgm:t>
    </dgm:pt>
    <dgm:pt modelId="{F6D65517-6B44-49E2-8F0F-5FE1130524A8}">
      <dgm:prSet/>
      <dgm:spPr>
        <a:solidFill>
          <a:srgbClr val="C00000"/>
        </a:solidFill>
        <a:ln>
          <a:solidFill>
            <a:schemeClr val="tx1"/>
          </a:solidFill>
        </a:ln>
      </dgm:spPr>
      <dgm:t>
        <a:bodyPr/>
        <a:lstStyle/>
        <a:p>
          <a:endParaRPr lang="en-US" dirty="0"/>
        </a:p>
      </dgm:t>
    </dgm:pt>
    <dgm:pt modelId="{92EB3DB9-2184-40AE-B71B-5FE9EE654534}" type="parTrans" cxnId="{F06909E5-1F04-426C-A677-94E1E8327C97}">
      <dgm:prSet/>
      <dgm:spPr/>
      <dgm:t>
        <a:bodyPr/>
        <a:lstStyle/>
        <a:p>
          <a:endParaRPr lang="en-US"/>
        </a:p>
      </dgm:t>
    </dgm:pt>
    <dgm:pt modelId="{E2013F7F-0281-46F3-B94A-39699FBA53D2}" type="sibTrans" cxnId="{F06909E5-1F04-426C-A677-94E1E8327C97}">
      <dgm:prSet/>
      <dgm:spPr/>
      <dgm:t>
        <a:bodyPr/>
        <a:lstStyle/>
        <a:p>
          <a:endParaRPr lang="en-US"/>
        </a:p>
      </dgm:t>
    </dgm:pt>
    <dgm:pt modelId="{78604106-AEC2-4119-BC03-AF9E9D959E48}">
      <dgm:prSet custT="1"/>
      <dgm:spPr>
        <a:ln>
          <a:solidFill>
            <a:schemeClr val="tx1"/>
          </a:solidFill>
        </a:ln>
      </dgm:spPr>
      <dgm:t>
        <a:bodyPr/>
        <a:lstStyle/>
        <a:p>
          <a:r>
            <a:rPr lang="en-US" sz="3000" dirty="0" smtClean="0"/>
            <a:t>4. Conduct the experiment</a:t>
          </a:r>
          <a:endParaRPr lang="en-US" sz="3000" dirty="0"/>
        </a:p>
      </dgm:t>
    </dgm:pt>
    <dgm:pt modelId="{13DF6A0D-04B8-45F1-9811-963FF4BC6AE0}" type="parTrans" cxnId="{944BD586-9ABC-41B8-AC46-B414EAE5CA40}">
      <dgm:prSet/>
      <dgm:spPr/>
      <dgm:t>
        <a:bodyPr/>
        <a:lstStyle/>
        <a:p>
          <a:endParaRPr lang="en-US"/>
        </a:p>
      </dgm:t>
    </dgm:pt>
    <dgm:pt modelId="{B1F1204C-F653-4427-903A-5104DC90287A}" type="sibTrans" cxnId="{944BD586-9ABC-41B8-AC46-B414EAE5CA40}">
      <dgm:prSet/>
      <dgm:spPr/>
      <dgm:t>
        <a:bodyPr/>
        <a:lstStyle/>
        <a:p>
          <a:endParaRPr lang="en-US"/>
        </a:p>
      </dgm:t>
    </dgm:pt>
    <dgm:pt modelId="{C4486D94-820E-4552-95A0-5FAE3760FB9C}">
      <dgm:prSet/>
      <dgm:spPr>
        <a:solidFill>
          <a:srgbClr val="C00000"/>
        </a:solidFill>
        <a:ln>
          <a:solidFill>
            <a:schemeClr val="tx1"/>
          </a:solidFill>
        </a:ln>
      </dgm:spPr>
      <dgm:t>
        <a:bodyPr/>
        <a:lstStyle/>
        <a:p>
          <a:endParaRPr lang="en-US" dirty="0"/>
        </a:p>
      </dgm:t>
    </dgm:pt>
    <dgm:pt modelId="{A4B59A64-A5D7-4AC0-990B-A3CE47140F80}" type="parTrans" cxnId="{B3433DB5-62E9-4807-8C01-B00182900D04}">
      <dgm:prSet/>
      <dgm:spPr/>
      <dgm:t>
        <a:bodyPr/>
        <a:lstStyle/>
        <a:p>
          <a:endParaRPr lang="en-US"/>
        </a:p>
      </dgm:t>
    </dgm:pt>
    <dgm:pt modelId="{CC44003D-14B1-41C5-9CDC-0996BDBF3EDD}" type="sibTrans" cxnId="{B3433DB5-62E9-4807-8C01-B00182900D04}">
      <dgm:prSet/>
      <dgm:spPr/>
      <dgm:t>
        <a:bodyPr/>
        <a:lstStyle/>
        <a:p>
          <a:endParaRPr lang="en-US"/>
        </a:p>
      </dgm:t>
    </dgm:pt>
    <dgm:pt modelId="{D2A142D4-4D7C-4EEB-9CD3-85BE26C1D8DF}">
      <dgm:prSet/>
      <dgm:spPr>
        <a:solidFill>
          <a:srgbClr val="C00000"/>
        </a:solidFill>
        <a:ln>
          <a:solidFill>
            <a:schemeClr val="tx1"/>
          </a:solidFill>
        </a:ln>
      </dgm:spPr>
      <dgm:t>
        <a:bodyPr/>
        <a:lstStyle/>
        <a:p>
          <a:endParaRPr lang="en-US" dirty="0"/>
        </a:p>
      </dgm:t>
    </dgm:pt>
    <dgm:pt modelId="{B8B1CDC8-9907-40E0-99A7-05A71552116B}" type="parTrans" cxnId="{76D3D9E1-6611-4CD3-A9CC-8EB51483B04B}">
      <dgm:prSet/>
      <dgm:spPr/>
      <dgm:t>
        <a:bodyPr/>
        <a:lstStyle/>
        <a:p>
          <a:endParaRPr lang="en-US"/>
        </a:p>
      </dgm:t>
    </dgm:pt>
    <dgm:pt modelId="{C266F02A-EE62-4C62-827A-112BD5C13A5D}" type="sibTrans" cxnId="{76D3D9E1-6611-4CD3-A9CC-8EB51483B04B}">
      <dgm:prSet/>
      <dgm:spPr/>
      <dgm:t>
        <a:bodyPr/>
        <a:lstStyle/>
        <a:p>
          <a:endParaRPr lang="en-US"/>
        </a:p>
      </dgm:t>
    </dgm:pt>
    <dgm:pt modelId="{39C14649-7E77-4C57-A336-160F7E409000}">
      <dgm:prSet/>
      <dgm:spPr>
        <a:solidFill>
          <a:srgbClr val="C00000"/>
        </a:solidFill>
        <a:ln>
          <a:solidFill>
            <a:schemeClr val="tx1"/>
          </a:solidFill>
        </a:ln>
      </dgm:spPr>
      <dgm:t>
        <a:bodyPr/>
        <a:lstStyle/>
        <a:p>
          <a:endParaRPr lang="en-US" dirty="0"/>
        </a:p>
      </dgm:t>
    </dgm:pt>
    <dgm:pt modelId="{C0452463-081B-4EA2-B743-F1E31A2FBFD7}" type="parTrans" cxnId="{4FCB159A-9C50-4EA2-BE1D-0D7D20ACD032}">
      <dgm:prSet/>
      <dgm:spPr/>
      <dgm:t>
        <a:bodyPr/>
        <a:lstStyle/>
        <a:p>
          <a:endParaRPr lang="en-US"/>
        </a:p>
      </dgm:t>
    </dgm:pt>
    <dgm:pt modelId="{D2674CAE-520C-4D6B-B21F-5ABABBBC0097}" type="sibTrans" cxnId="{4FCB159A-9C50-4EA2-BE1D-0D7D20ACD032}">
      <dgm:prSet/>
      <dgm:spPr/>
      <dgm:t>
        <a:bodyPr/>
        <a:lstStyle/>
        <a:p>
          <a:endParaRPr lang="en-US"/>
        </a:p>
      </dgm:t>
    </dgm:pt>
    <dgm:pt modelId="{682DBA6F-2572-49D6-981D-9C8D3A9AAA7F}">
      <dgm:prSet phldrT="[Text]"/>
      <dgm:spPr>
        <a:solidFill>
          <a:srgbClr val="C00000"/>
        </a:solidFill>
        <a:ln>
          <a:solidFill>
            <a:schemeClr val="tx1"/>
          </a:solidFill>
        </a:ln>
      </dgm:spPr>
      <dgm:t>
        <a:bodyPr/>
        <a:lstStyle/>
        <a:p>
          <a:r>
            <a:rPr lang="en-US" dirty="0" smtClean="0"/>
            <a:t> </a:t>
          </a:r>
          <a:endParaRPr lang="en-US" dirty="0"/>
        </a:p>
      </dgm:t>
    </dgm:pt>
    <dgm:pt modelId="{FDDD9639-8B36-4958-BEA0-D6E67787F9F6}" type="sibTrans" cxnId="{88DB2327-F711-4EE1-884E-4B09158E72B1}">
      <dgm:prSet/>
      <dgm:spPr/>
      <dgm:t>
        <a:bodyPr/>
        <a:lstStyle/>
        <a:p>
          <a:endParaRPr lang="en-US"/>
        </a:p>
      </dgm:t>
    </dgm:pt>
    <dgm:pt modelId="{914D739D-944E-41BF-B6F4-A95F9695A565}" type="parTrans" cxnId="{88DB2327-F711-4EE1-884E-4B09158E72B1}">
      <dgm:prSet/>
      <dgm:spPr/>
      <dgm:t>
        <a:bodyPr/>
        <a:lstStyle/>
        <a:p>
          <a:endParaRPr lang="en-US"/>
        </a:p>
      </dgm:t>
    </dgm:pt>
    <dgm:pt modelId="{CA087ABF-36F9-480E-8E11-2B6602248D0D}">
      <dgm:prSet custT="1"/>
      <dgm:spPr>
        <a:ln>
          <a:solidFill>
            <a:schemeClr val="tx1"/>
          </a:solidFill>
        </a:ln>
      </dgm:spPr>
      <dgm:t>
        <a:bodyPr/>
        <a:lstStyle/>
        <a:p>
          <a:r>
            <a:rPr lang="en-US" sz="3000" dirty="0" smtClean="0"/>
            <a:t>1. Develop a research question</a:t>
          </a:r>
          <a:endParaRPr lang="en-US" sz="3000" dirty="0"/>
        </a:p>
      </dgm:t>
    </dgm:pt>
    <dgm:pt modelId="{5F5A3840-4167-4DF5-850B-3E05F51528C0}" type="parTrans" cxnId="{CA96E3FC-745B-47C9-8F4D-6A06DC28FA7A}">
      <dgm:prSet/>
      <dgm:spPr/>
      <dgm:t>
        <a:bodyPr/>
        <a:lstStyle/>
        <a:p>
          <a:endParaRPr lang="en-US"/>
        </a:p>
      </dgm:t>
    </dgm:pt>
    <dgm:pt modelId="{A764B255-3E7C-4FDB-BE7E-52AB31BB6A67}" type="sibTrans" cxnId="{CA96E3FC-745B-47C9-8F4D-6A06DC28FA7A}">
      <dgm:prSet/>
      <dgm:spPr/>
      <dgm:t>
        <a:bodyPr/>
        <a:lstStyle/>
        <a:p>
          <a:endParaRPr lang="en-US"/>
        </a:p>
      </dgm:t>
    </dgm:pt>
    <dgm:pt modelId="{04C4F669-B893-46FF-A8D1-6F6744861587}">
      <dgm:prSet custT="1"/>
      <dgm:spPr>
        <a:ln>
          <a:solidFill>
            <a:schemeClr val="tx1"/>
          </a:solidFill>
        </a:ln>
      </dgm:spPr>
      <dgm:t>
        <a:bodyPr/>
        <a:lstStyle/>
        <a:p>
          <a:r>
            <a:rPr lang="en-US" sz="3000" dirty="0" smtClean="0"/>
            <a:t>2. Embed the question in a theoretical context</a:t>
          </a:r>
          <a:endParaRPr lang="en-US" sz="3000" dirty="0"/>
        </a:p>
      </dgm:t>
    </dgm:pt>
    <dgm:pt modelId="{46F79D92-C578-403F-8AA2-3E2918BF47F5}" type="parTrans" cxnId="{1DB48EE8-B7BE-4627-BCDA-BD16ACDF823B}">
      <dgm:prSet/>
      <dgm:spPr/>
      <dgm:t>
        <a:bodyPr/>
        <a:lstStyle/>
        <a:p>
          <a:endParaRPr lang="en-US"/>
        </a:p>
      </dgm:t>
    </dgm:pt>
    <dgm:pt modelId="{7900947F-1C83-48DF-8992-05EC23FBFFE9}" type="sibTrans" cxnId="{1DB48EE8-B7BE-4627-BCDA-BD16ACDF823B}">
      <dgm:prSet/>
      <dgm:spPr/>
      <dgm:t>
        <a:bodyPr/>
        <a:lstStyle/>
        <a:p>
          <a:endParaRPr lang="en-US"/>
        </a:p>
      </dgm:t>
    </dgm:pt>
    <dgm:pt modelId="{72752769-0CC8-4119-8B68-B4C92C0C81B1}">
      <dgm:prSet custT="1"/>
      <dgm:spPr>
        <a:ln>
          <a:solidFill>
            <a:schemeClr val="tx1"/>
          </a:solidFill>
        </a:ln>
      </dgm:spPr>
      <dgm:t>
        <a:bodyPr/>
        <a:lstStyle/>
        <a:p>
          <a:r>
            <a:rPr lang="en-US" sz="3000" dirty="0" smtClean="0"/>
            <a:t>3. Design the experiment</a:t>
          </a:r>
          <a:endParaRPr lang="en-US" sz="3000" dirty="0"/>
        </a:p>
      </dgm:t>
    </dgm:pt>
    <dgm:pt modelId="{5302DC19-28F7-40FC-9F0D-9AE2A6B6DBB5}" type="parTrans" cxnId="{DA356705-9438-46AD-9178-FC658CCEC93F}">
      <dgm:prSet/>
      <dgm:spPr/>
      <dgm:t>
        <a:bodyPr/>
        <a:lstStyle/>
        <a:p>
          <a:endParaRPr lang="en-US"/>
        </a:p>
      </dgm:t>
    </dgm:pt>
    <dgm:pt modelId="{961DCB0F-B91A-407A-A8C0-90E3ADC3A80B}" type="sibTrans" cxnId="{DA356705-9438-46AD-9178-FC658CCEC93F}">
      <dgm:prSet/>
      <dgm:spPr/>
      <dgm:t>
        <a:bodyPr/>
        <a:lstStyle/>
        <a:p>
          <a:endParaRPr lang="en-US"/>
        </a:p>
      </dgm:t>
    </dgm:pt>
    <dgm:pt modelId="{D69C8358-20E7-4620-9B63-5E198E16E909}" type="pres">
      <dgm:prSet presAssocID="{E2F6B73A-396A-41D7-81DB-648B5F9072F4}" presName="linearFlow" presStyleCnt="0">
        <dgm:presLayoutVars>
          <dgm:dir/>
          <dgm:animLvl val="lvl"/>
          <dgm:resizeHandles val="exact"/>
        </dgm:presLayoutVars>
      </dgm:prSet>
      <dgm:spPr/>
      <dgm:t>
        <a:bodyPr/>
        <a:lstStyle/>
        <a:p>
          <a:endParaRPr lang="en-US"/>
        </a:p>
      </dgm:t>
    </dgm:pt>
    <dgm:pt modelId="{E21CE023-122D-4B71-BA82-7787E0A2C429}" type="pres">
      <dgm:prSet presAssocID="{39C14649-7E77-4C57-A336-160F7E409000}" presName="composite" presStyleCnt="0"/>
      <dgm:spPr/>
    </dgm:pt>
    <dgm:pt modelId="{54AFC7FC-16C6-487D-BABC-8950D9105C5A}" type="pres">
      <dgm:prSet presAssocID="{39C14649-7E77-4C57-A336-160F7E409000}" presName="parentText" presStyleLbl="alignNode1" presStyleIdx="0" presStyleCnt="7">
        <dgm:presLayoutVars>
          <dgm:chMax val="1"/>
          <dgm:bulletEnabled val="1"/>
        </dgm:presLayoutVars>
      </dgm:prSet>
      <dgm:spPr/>
      <dgm:t>
        <a:bodyPr/>
        <a:lstStyle/>
        <a:p>
          <a:endParaRPr lang="en-US"/>
        </a:p>
      </dgm:t>
    </dgm:pt>
    <dgm:pt modelId="{357BB1D8-CDA1-4945-88B8-65B44174E03B}" type="pres">
      <dgm:prSet presAssocID="{39C14649-7E77-4C57-A336-160F7E409000}" presName="descendantText" presStyleLbl="alignAcc1" presStyleIdx="0" presStyleCnt="7">
        <dgm:presLayoutVars>
          <dgm:bulletEnabled val="1"/>
        </dgm:presLayoutVars>
      </dgm:prSet>
      <dgm:spPr/>
      <dgm:t>
        <a:bodyPr/>
        <a:lstStyle/>
        <a:p>
          <a:endParaRPr lang="en-US"/>
        </a:p>
      </dgm:t>
    </dgm:pt>
    <dgm:pt modelId="{3982FC33-ECD7-4A5F-97C2-5E78A9057611}" type="pres">
      <dgm:prSet presAssocID="{D2674CAE-520C-4D6B-B21F-5ABABBBC0097}" presName="sp" presStyleCnt="0"/>
      <dgm:spPr/>
    </dgm:pt>
    <dgm:pt modelId="{AD4A60DD-C744-4969-96EE-E534E3523962}" type="pres">
      <dgm:prSet presAssocID="{D2A142D4-4D7C-4EEB-9CD3-85BE26C1D8DF}" presName="composite" presStyleCnt="0"/>
      <dgm:spPr/>
    </dgm:pt>
    <dgm:pt modelId="{450217F1-1E13-4C73-B926-08E04EF54495}" type="pres">
      <dgm:prSet presAssocID="{D2A142D4-4D7C-4EEB-9CD3-85BE26C1D8DF}" presName="parentText" presStyleLbl="alignNode1" presStyleIdx="1" presStyleCnt="7">
        <dgm:presLayoutVars>
          <dgm:chMax val="1"/>
          <dgm:bulletEnabled val="1"/>
        </dgm:presLayoutVars>
      </dgm:prSet>
      <dgm:spPr/>
      <dgm:t>
        <a:bodyPr/>
        <a:lstStyle/>
        <a:p>
          <a:endParaRPr lang="en-US"/>
        </a:p>
      </dgm:t>
    </dgm:pt>
    <dgm:pt modelId="{A6B905B7-D915-43ED-A3D9-07DF2E5C0614}" type="pres">
      <dgm:prSet presAssocID="{D2A142D4-4D7C-4EEB-9CD3-85BE26C1D8DF}" presName="descendantText" presStyleLbl="alignAcc1" presStyleIdx="1" presStyleCnt="7">
        <dgm:presLayoutVars>
          <dgm:bulletEnabled val="1"/>
        </dgm:presLayoutVars>
      </dgm:prSet>
      <dgm:spPr/>
      <dgm:t>
        <a:bodyPr/>
        <a:lstStyle/>
        <a:p>
          <a:endParaRPr lang="en-US"/>
        </a:p>
      </dgm:t>
    </dgm:pt>
    <dgm:pt modelId="{E15721C5-11AF-4FDB-8AEB-2BD163A16D11}" type="pres">
      <dgm:prSet presAssocID="{C266F02A-EE62-4C62-827A-112BD5C13A5D}" presName="sp" presStyleCnt="0"/>
      <dgm:spPr/>
    </dgm:pt>
    <dgm:pt modelId="{84CC6FEC-96E2-4622-AF49-FFF8BAAC88CA}" type="pres">
      <dgm:prSet presAssocID="{C4486D94-820E-4552-95A0-5FAE3760FB9C}" presName="composite" presStyleCnt="0"/>
      <dgm:spPr/>
    </dgm:pt>
    <dgm:pt modelId="{67019C1A-68D7-4459-9640-974B77E3C33C}" type="pres">
      <dgm:prSet presAssocID="{C4486D94-820E-4552-95A0-5FAE3760FB9C}" presName="parentText" presStyleLbl="alignNode1" presStyleIdx="2" presStyleCnt="7">
        <dgm:presLayoutVars>
          <dgm:chMax val="1"/>
          <dgm:bulletEnabled val="1"/>
        </dgm:presLayoutVars>
      </dgm:prSet>
      <dgm:spPr/>
      <dgm:t>
        <a:bodyPr/>
        <a:lstStyle/>
        <a:p>
          <a:endParaRPr lang="en-US"/>
        </a:p>
      </dgm:t>
    </dgm:pt>
    <dgm:pt modelId="{7ACA5BE7-8EF0-4FB1-A8FD-B5D5EAD022B3}" type="pres">
      <dgm:prSet presAssocID="{C4486D94-820E-4552-95A0-5FAE3760FB9C}" presName="descendantText" presStyleLbl="alignAcc1" presStyleIdx="2" presStyleCnt="7">
        <dgm:presLayoutVars>
          <dgm:bulletEnabled val="1"/>
        </dgm:presLayoutVars>
      </dgm:prSet>
      <dgm:spPr/>
      <dgm:t>
        <a:bodyPr/>
        <a:lstStyle/>
        <a:p>
          <a:endParaRPr lang="en-US"/>
        </a:p>
      </dgm:t>
    </dgm:pt>
    <dgm:pt modelId="{2382A680-282A-412E-8384-BBEDC6C0A4B0}" type="pres">
      <dgm:prSet presAssocID="{CC44003D-14B1-41C5-9CDC-0996BDBF3EDD}" presName="sp" presStyleCnt="0"/>
      <dgm:spPr/>
    </dgm:pt>
    <dgm:pt modelId="{1A3A8618-6195-42B9-9408-B6D431F62BC5}" type="pres">
      <dgm:prSet presAssocID="{F6D65517-6B44-49E2-8F0F-5FE1130524A8}" presName="composite" presStyleCnt="0"/>
      <dgm:spPr/>
    </dgm:pt>
    <dgm:pt modelId="{B1DA7C6C-2EAD-424B-9F06-326E6D31D91F}" type="pres">
      <dgm:prSet presAssocID="{F6D65517-6B44-49E2-8F0F-5FE1130524A8}" presName="parentText" presStyleLbl="alignNode1" presStyleIdx="3" presStyleCnt="7">
        <dgm:presLayoutVars>
          <dgm:chMax val="1"/>
          <dgm:bulletEnabled val="1"/>
        </dgm:presLayoutVars>
      </dgm:prSet>
      <dgm:spPr/>
      <dgm:t>
        <a:bodyPr/>
        <a:lstStyle/>
        <a:p>
          <a:endParaRPr lang="en-US"/>
        </a:p>
      </dgm:t>
    </dgm:pt>
    <dgm:pt modelId="{81C5760F-BFA1-4929-892D-181A86726F01}" type="pres">
      <dgm:prSet presAssocID="{F6D65517-6B44-49E2-8F0F-5FE1130524A8}" presName="descendantText" presStyleLbl="alignAcc1" presStyleIdx="3" presStyleCnt="7">
        <dgm:presLayoutVars>
          <dgm:bulletEnabled val="1"/>
        </dgm:presLayoutVars>
      </dgm:prSet>
      <dgm:spPr/>
      <dgm:t>
        <a:bodyPr/>
        <a:lstStyle/>
        <a:p>
          <a:endParaRPr lang="en-US"/>
        </a:p>
      </dgm:t>
    </dgm:pt>
    <dgm:pt modelId="{82C71C4E-3BC5-45E7-981D-56AA4564BB82}" type="pres">
      <dgm:prSet presAssocID="{E2013F7F-0281-46F3-B94A-39699FBA53D2}" presName="sp" presStyleCnt="0"/>
      <dgm:spPr/>
    </dgm:pt>
    <dgm:pt modelId="{D94C971E-A05A-4327-BA11-F9ECFDAD314B}" type="pres">
      <dgm:prSet presAssocID="{682DBA6F-2572-49D6-981D-9C8D3A9AAA7F}" presName="composite" presStyleCnt="0"/>
      <dgm:spPr/>
    </dgm:pt>
    <dgm:pt modelId="{ED1528A3-2278-42F2-ADE3-F9C8E3108771}" type="pres">
      <dgm:prSet presAssocID="{682DBA6F-2572-49D6-981D-9C8D3A9AAA7F}" presName="parentText" presStyleLbl="alignNode1" presStyleIdx="4" presStyleCnt="7">
        <dgm:presLayoutVars>
          <dgm:chMax val="1"/>
          <dgm:bulletEnabled val="1"/>
        </dgm:presLayoutVars>
      </dgm:prSet>
      <dgm:spPr/>
      <dgm:t>
        <a:bodyPr/>
        <a:lstStyle/>
        <a:p>
          <a:endParaRPr lang="en-US"/>
        </a:p>
      </dgm:t>
    </dgm:pt>
    <dgm:pt modelId="{2E75922E-7E6A-4C6A-891B-12E6C2B378D9}" type="pres">
      <dgm:prSet presAssocID="{682DBA6F-2572-49D6-981D-9C8D3A9AAA7F}" presName="descendantText" presStyleLbl="alignAcc1" presStyleIdx="4" presStyleCnt="7">
        <dgm:presLayoutVars>
          <dgm:bulletEnabled val="1"/>
        </dgm:presLayoutVars>
      </dgm:prSet>
      <dgm:spPr/>
      <dgm:t>
        <a:bodyPr/>
        <a:lstStyle/>
        <a:p>
          <a:endParaRPr lang="en-US"/>
        </a:p>
      </dgm:t>
    </dgm:pt>
    <dgm:pt modelId="{97A9ACEB-555A-4E07-9CB5-58951850DE62}" type="pres">
      <dgm:prSet presAssocID="{FDDD9639-8B36-4958-BEA0-D6E67787F9F6}" presName="sp" presStyleCnt="0"/>
      <dgm:spPr/>
    </dgm:pt>
    <dgm:pt modelId="{594A5173-7D8E-462A-A695-C47A12216758}" type="pres">
      <dgm:prSet presAssocID="{AFFCF318-E5FA-48C2-8EAA-735B643BA725}" presName="composite" presStyleCnt="0"/>
      <dgm:spPr/>
    </dgm:pt>
    <dgm:pt modelId="{D238A9D9-3082-4186-8374-32D90AB3595E}" type="pres">
      <dgm:prSet presAssocID="{AFFCF318-E5FA-48C2-8EAA-735B643BA725}" presName="parentText" presStyleLbl="alignNode1" presStyleIdx="5" presStyleCnt="7">
        <dgm:presLayoutVars>
          <dgm:chMax val="1"/>
          <dgm:bulletEnabled val="1"/>
        </dgm:presLayoutVars>
      </dgm:prSet>
      <dgm:spPr/>
      <dgm:t>
        <a:bodyPr/>
        <a:lstStyle/>
        <a:p>
          <a:endParaRPr lang="en-US"/>
        </a:p>
      </dgm:t>
    </dgm:pt>
    <dgm:pt modelId="{73831BC1-FE3F-42CF-A5F3-E5D4C2B3067E}" type="pres">
      <dgm:prSet presAssocID="{AFFCF318-E5FA-48C2-8EAA-735B643BA725}" presName="descendantText" presStyleLbl="alignAcc1" presStyleIdx="5" presStyleCnt="7">
        <dgm:presLayoutVars>
          <dgm:bulletEnabled val="1"/>
        </dgm:presLayoutVars>
      </dgm:prSet>
      <dgm:spPr/>
      <dgm:t>
        <a:bodyPr/>
        <a:lstStyle/>
        <a:p>
          <a:endParaRPr lang="en-US"/>
        </a:p>
      </dgm:t>
    </dgm:pt>
    <dgm:pt modelId="{28240B9F-BEF4-4F2F-BF5E-9811B150FBF2}" type="pres">
      <dgm:prSet presAssocID="{3170CF5F-802C-463C-B76A-747452D59A05}" presName="sp" presStyleCnt="0"/>
      <dgm:spPr/>
    </dgm:pt>
    <dgm:pt modelId="{6D17DFCF-6F30-4058-9EAE-7633A2DF4F53}" type="pres">
      <dgm:prSet presAssocID="{020AB594-C78D-41A5-B0ED-CD44D9ED9DC6}" presName="composite" presStyleCnt="0"/>
      <dgm:spPr/>
    </dgm:pt>
    <dgm:pt modelId="{278BBFA9-ED65-48D5-A3DD-133EEB0380E8}" type="pres">
      <dgm:prSet presAssocID="{020AB594-C78D-41A5-B0ED-CD44D9ED9DC6}" presName="parentText" presStyleLbl="alignNode1" presStyleIdx="6" presStyleCnt="7">
        <dgm:presLayoutVars>
          <dgm:chMax val="1"/>
          <dgm:bulletEnabled val="1"/>
        </dgm:presLayoutVars>
      </dgm:prSet>
      <dgm:spPr/>
      <dgm:t>
        <a:bodyPr/>
        <a:lstStyle/>
        <a:p>
          <a:endParaRPr lang="en-US"/>
        </a:p>
      </dgm:t>
    </dgm:pt>
    <dgm:pt modelId="{D2FABFC2-8CA9-414C-BF7B-44B4F3E02858}" type="pres">
      <dgm:prSet presAssocID="{020AB594-C78D-41A5-B0ED-CD44D9ED9DC6}" presName="descendantText" presStyleLbl="alignAcc1" presStyleIdx="6" presStyleCnt="7">
        <dgm:presLayoutVars>
          <dgm:bulletEnabled val="1"/>
        </dgm:presLayoutVars>
      </dgm:prSet>
      <dgm:spPr/>
      <dgm:t>
        <a:bodyPr/>
        <a:lstStyle/>
        <a:p>
          <a:endParaRPr lang="en-US"/>
        </a:p>
      </dgm:t>
    </dgm:pt>
  </dgm:ptLst>
  <dgm:cxnLst>
    <dgm:cxn modelId="{4FCB159A-9C50-4EA2-BE1D-0D7D20ACD032}" srcId="{E2F6B73A-396A-41D7-81DB-648B5F9072F4}" destId="{39C14649-7E77-4C57-A336-160F7E409000}" srcOrd="0" destOrd="0" parTransId="{C0452463-081B-4EA2-B743-F1E31A2FBFD7}" sibTransId="{D2674CAE-520C-4D6B-B21F-5ABABBBC0097}"/>
    <dgm:cxn modelId="{A7F55729-564D-4F6B-8E2B-B8D1BABBBEA4}" type="presOf" srcId="{682DBA6F-2572-49D6-981D-9C8D3A9AAA7F}" destId="{ED1528A3-2278-42F2-ADE3-F9C8E3108771}" srcOrd="0" destOrd="0" presId="urn:microsoft.com/office/officeart/2005/8/layout/chevron2"/>
    <dgm:cxn modelId="{5AF7CB0D-FE71-41DE-9519-76EE79C4CBC1}" srcId="{AFFCF318-E5FA-48C2-8EAA-735B643BA725}" destId="{44DF3C56-68D5-46AB-B87E-0C06B384FBE1}" srcOrd="0" destOrd="0" parTransId="{C09A40B7-42B9-4231-B5C2-69BCF6EFF005}" sibTransId="{64D67E0B-D918-4179-B480-6E2AB7A9C023}"/>
    <dgm:cxn modelId="{46E3E839-2990-4D15-81B8-4A9DE120883D}" type="presOf" srcId="{39C14649-7E77-4C57-A336-160F7E409000}" destId="{54AFC7FC-16C6-487D-BABC-8950D9105C5A}" srcOrd="0" destOrd="0" presId="urn:microsoft.com/office/officeart/2005/8/layout/chevron2"/>
    <dgm:cxn modelId="{88DB2327-F711-4EE1-884E-4B09158E72B1}" srcId="{E2F6B73A-396A-41D7-81DB-648B5F9072F4}" destId="{682DBA6F-2572-49D6-981D-9C8D3A9AAA7F}" srcOrd="4" destOrd="0" parTransId="{914D739D-944E-41BF-B6F4-A95F9695A565}" sibTransId="{FDDD9639-8B36-4958-BEA0-D6E67787F9F6}"/>
    <dgm:cxn modelId="{F06909E5-1F04-426C-A677-94E1E8327C97}" srcId="{E2F6B73A-396A-41D7-81DB-648B5F9072F4}" destId="{F6D65517-6B44-49E2-8F0F-5FE1130524A8}" srcOrd="3" destOrd="0" parTransId="{92EB3DB9-2184-40AE-B71B-5FE9EE654534}" sibTransId="{E2013F7F-0281-46F3-B94A-39699FBA53D2}"/>
    <dgm:cxn modelId="{A0338B09-E020-434D-9CEB-7D9CDE9619CF}" type="presOf" srcId="{F6D65517-6B44-49E2-8F0F-5FE1130524A8}" destId="{B1DA7C6C-2EAD-424B-9F06-326E6D31D91F}" srcOrd="0" destOrd="0" presId="urn:microsoft.com/office/officeart/2005/8/layout/chevron2"/>
    <dgm:cxn modelId="{DF33D6A0-C445-4945-A63B-37F5D8C41720}" type="presOf" srcId="{A6B08782-7409-48AA-9B40-6F48EF1F43B4}" destId="{2E75922E-7E6A-4C6A-891B-12E6C2B378D9}" srcOrd="0" destOrd="0" presId="urn:microsoft.com/office/officeart/2005/8/layout/chevron2"/>
    <dgm:cxn modelId="{577FAAC6-E14C-4E8C-9EF4-91B28CCF910D}" type="presOf" srcId="{D2A142D4-4D7C-4EEB-9CD3-85BE26C1D8DF}" destId="{450217F1-1E13-4C73-B926-08E04EF54495}" srcOrd="0" destOrd="0" presId="urn:microsoft.com/office/officeart/2005/8/layout/chevron2"/>
    <dgm:cxn modelId="{4F83D057-B830-4F42-8D0E-273CA0CDDFC6}" type="presOf" srcId="{04C4F669-B893-46FF-A8D1-6F6744861587}" destId="{A6B905B7-D915-43ED-A3D9-07DF2E5C0614}" srcOrd="0" destOrd="0" presId="urn:microsoft.com/office/officeart/2005/8/layout/chevron2"/>
    <dgm:cxn modelId="{8B1E5AD8-44DC-4C62-9CDA-7322D8571295}" type="presOf" srcId="{C4486D94-820E-4552-95A0-5FAE3760FB9C}" destId="{67019C1A-68D7-4459-9640-974B77E3C33C}" srcOrd="0" destOrd="0" presId="urn:microsoft.com/office/officeart/2005/8/layout/chevron2"/>
    <dgm:cxn modelId="{CA96E3FC-745B-47C9-8F4D-6A06DC28FA7A}" srcId="{39C14649-7E77-4C57-A336-160F7E409000}" destId="{CA087ABF-36F9-480E-8E11-2B6602248D0D}" srcOrd="0" destOrd="0" parTransId="{5F5A3840-4167-4DF5-850B-3E05F51528C0}" sibTransId="{A764B255-3E7C-4FDB-BE7E-52AB31BB6A67}"/>
    <dgm:cxn modelId="{CF92BE0A-6410-48DF-BB31-6724D08C22DC}" type="presOf" srcId="{72752769-0CC8-4119-8B68-B4C92C0C81B1}" destId="{7ACA5BE7-8EF0-4FB1-A8FD-B5D5EAD022B3}" srcOrd="0" destOrd="0" presId="urn:microsoft.com/office/officeart/2005/8/layout/chevron2"/>
    <dgm:cxn modelId="{AA2C3D39-26D2-47C6-8755-3D0155A3C5AE}" srcId="{020AB594-C78D-41A5-B0ED-CD44D9ED9DC6}" destId="{0FEE3E37-98B8-4066-BB52-D073B54E59DD}" srcOrd="0" destOrd="0" parTransId="{2559970D-FFF4-4F2B-AD52-0979E57C9BE9}" sibTransId="{DC561A46-3DD7-4F6C-8858-56ACEF0C9D74}"/>
    <dgm:cxn modelId="{2E24CD11-80AB-4ED6-B061-39CC5CA3B762}" srcId="{E2F6B73A-396A-41D7-81DB-648B5F9072F4}" destId="{AFFCF318-E5FA-48C2-8EAA-735B643BA725}" srcOrd="5" destOrd="0" parTransId="{14587A80-DA8A-4995-AA07-6877724BD730}" sibTransId="{3170CF5F-802C-463C-B76A-747452D59A05}"/>
    <dgm:cxn modelId="{B3433DB5-62E9-4807-8C01-B00182900D04}" srcId="{E2F6B73A-396A-41D7-81DB-648B5F9072F4}" destId="{C4486D94-820E-4552-95A0-5FAE3760FB9C}" srcOrd="2" destOrd="0" parTransId="{A4B59A64-A5D7-4AC0-990B-A3CE47140F80}" sibTransId="{CC44003D-14B1-41C5-9CDC-0996BDBF3EDD}"/>
    <dgm:cxn modelId="{1DB48EE8-B7BE-4627-BCDA-BD16ACDF823B}" srcId="{D2A142D4-4D7C-4EEB-9CD3-85BE26C1D8DF}" destId="{04C4F669-B893-46FF-A8D1-6F6744861587}" srcOrd="0" destOrd="0" parTransId="{46F79D92-C578-403F-8AA2-3E2918BF47F5}" sibTransId="{7900947F-1C83-48DF-8992-05EC23FBFFE9}"/>
    <dgm:cxn modelId="{AF532C20-EBCB-44A5-A29C-57F7EE4F7342}" type="presOf" srcId="{CA087ABF-36F9-480E-8E11-2B6602248D0D}" destId="{357BB1D8-CDA1-4945-88B8-65B44174E03B}" srcOrd="0" destOrd="0" presId="urn:microsoft.com/office/officeart/2005/8/layout/chevron2"/>
    <dgm:cxn modelId="{043D34E8-4F76-4A35-81FD-3B14F886DA47}" srcId="{E2F6B73A-396A-41D7-81DB-648B5F9072F4}" destId="{020AB594-C78D-41A5-B0ED-CD44D9ED9DC6}" srcOrd="6" destOrd="0" parTransId="{99F6C44F-DD5C-440C-B847-9C4C837E8F62}" sibTransId="{C3E32C4B-F724-45E6-869E-AF6EEF671CC3}"/>
    <dgm:cxn modelId="{A08911C9-651C-49F8-94FF-CB168953C428}" srcId="{682DBA6F-2572-49D6-981D-9C8D3A9AAA7F}" destId="{A6B08782-7409-48AA-9B40-6F48EF1F43B4}" srcOrd="0" destOrd="0" parTransId="{F352F48E-0E4D-449A-A08D-817F7E080436}" sibTransId="{7879E655-1CE7-4A8D-A1CD-DA39A4CBEE2D}"/>
    <dgm:cxn modelId="{B6C032B9-0B32-4E31-8D54-DF0995A64FC9}" type="presOf" srcId="{020AB594-C78D-41A5-B0ED-CD44D9ED9DC6}" destId="{278BBFA9-ED65-48D5-A3DD-133EEB0380E8}" srcOrd="0" destOrd="0" presId="urn:microsoft.com/office/officeart/2005/8/layout/chevron2"/>
    <dgm:cxn modelId="{11DE542C-B598-49E5-94C4-067F8A09A21A}" type="presOf" srcId="{78604106-AEC2-4119-BC03-AF9E9D959E48}" destId="{81C5760F-BFA1-4929-892D-181A86726F01}" srcOrd="0" destOrd="0" presId="urn:microsoft.com/office/officeart/2005/8/layout/chevron2"/>
    <dgm:cxn modelId="{DA356705-9438-46AD-9178-FC658CCEC93F}" srcId="{C4486D94-820E-4552-95A0-5FAE3760FB9C}" destId="{72752769-0CC8-4119-8B68-B4C92C0C81B1}" srcOrd="0" destOrd="0" parTransId="{5302DC19-28F7-40FC-9F0D-9AE2A6B6DBB5}" sibTransId="{961DCB0F-B91A-407A-A8C0-90E3ADC3A80B}"/>
    <dgm:cxn modelId="{3AE39884-9EA2-405F-9595-D4FE1A47B50C}" type="presOf" srcId="{E2F6B73A-396A-41D7-81DB-648B5F9072F4}" destId="{D69C8358-20E7-4620-9B63-5E198E16E909}" srcOrd="0" destOrd="0" presId="urn:microsoft.com/office/officeart/2005/8/layout/chevron2"/>
    <dgm:cxn modelId="{76D3D9E1-6611-4CD3-A9CC-8EB51483B04B}" srcId="{E2F6B73A-396A-41D7-81DB-648B5F9072F4}" destId="{D2A142D4-4D7C-4EEB-9CD3-85BE26C1D8DF}" srcOrd="1" destOrd="0" parTransId="{B8B1CDC8-9907-40E0-99A7-05A71552116B}" sibTransId="{C266F02A-EE62-4C62-827A-112BD5C13A5D}"/>
    <dgm:cxn modelId="{822C369A-7368-4F47-8276-CFE0AA206C7D}" type="presOf" srcId="{AFFCF318-E5FA-48C2-8EAA-735B643BA725}" destId="{D238A9D9-3082-4186-8374-32D90AB3595E}" srcOrd="0" destOrd="0" presId="urn:microsoft.com/office/officeart/2005/8/layout/chevron2"/>
    <dgm:cxn modelId="{47B0DC5A-9250-4E1D-A55B-68FC5962193E}" type="presOf" srcId="{44DF3C56-68D5-46AB-B87E-0C06B384FBE1}" destId="{73831BC1-FE3F-42CF-A5F3-E5D4C2B3067E}" srcOrd="0" destOrd="0" presId="urn:microsoft.com/office/officeart/2005/8/layout/chevron2"/>
    <dgm:cxn modelId="{944BD586-9ABC-41B8-AC46-B414EAE5CA40}" srcId="{F6D65517-6B44-49E2-8F0F-5FE1130524A8}" destId="{78604106-AEC2-4119-BC03-AF9E9D959E48}" srcOrd="0" destOrd="0" parTransId="{13DF6A0D-04B8-45F1-9811-963FF4BC6AE0}" sibTransId="{B1F1204C-F653-4427-903A-5104DC90287A}"/>
    <dgm:cxn modelId="{5498BA5C-B642-451C-9AD0-44EEC4EE995D}" type="presOf" srcId="{0FEE3E37-98B8-4066-BB52-D073B54E59DD}" destId="{D2FABFC2-8CA9-414C-BF7B-44B4F3E02858}" srcOrd="0" destOrd="0" presId="urn:microsoft.com/office/officeart/2005/8/layout/chevron2"/>
    <dgm:cxn modelId="{0F034EA2-0359-48ED-BE33-C1B418048996}" type="presParOf" srcId="{D69C8358-20E7-4620-9B63-5E198E16E909}" destId="{E21CE023-122D-4B71-BA82-7787E0A2C429}" srcOrd="0" destOrd="0" presId="urn:microsoft.com/office/officeart/2005/8/layout/chevron2"/>
    <dgm:cxn modelId="{DE11E67C-1CC1-401A-88C7-6E29AB38DCB8}" type="presParOf" srcId="{E21CE023-122D-4B71-BA82-7787E0A2C429}" destId="{54AFC7FC-16C6-487D-BABC-8950D9105C5A}" srcOrd="0" destOrd="0" presId="urn:microsoft.com/office/officeart/2005/8/layout/chevron2"/>
    <dgm:cxn modelId="{8B6DD76E-8C4F-4BDD-AB9B-D1B0AFD24FE1}" type="presParOf" srcId="{E21CE023-122D-4B71-BA82-7787E0A2C429}" destId="{357BB1D8-CDA1-4945-88B8-65B44174E03B}" srcOrd="1" destOrd="0" presId="urn:microsoft.com/office/officeart/2005/8/layout/chevron2"/>
    <dgm:cxn modelId="{F78326B0-84C6-4E57-860A-7C62F9EDFC90}" type="presParOf" srcId="{D69C8358-20E7-4620-9B63-5E198E16E909}" destId="{3982FC33-ECD7-4A5F-97C2-5E78A9057611}" srcOrd="1" destOrd="0" presId="urn:microsoft.com/office/officeart/2005/8/layout/chevron2"/>
    <dgm:cxn modelId="{7D1CCD07-03BA-4472-BD10-7BEFC4A3725C}" type="presParOf" srcId="{D69C8358-20E7-4620-9B63-5E198E16E909}" destId="{AD4A60DD-C744-4969-96EE-E534E3523962}" srcOrd="2" destOrd="0" presId="urn:microsoft.com/office/officeart/2005/8/layout/chevron2"/>
    <dgm:cxn modelId="{12BEC537-6102-49D9-A4AC-3A600864272A}" type="presParOf" srcId="{AD4A60DD-C744-4969-96EE-E534E3523962}" destId="{450217F1-1E13-4C73-B926-08E04EF54495}" srcOrd="0" destOrd="0" presId="urn:microsoft.com/office/officeart/2005/8/layout/chevron2"/>
    <dgm:cxn modelId="{9625A531-7975-4023-BFAE-A2B2B7BC6E63}" type="presParOf" srcId="{AD4A60DD-C744-4969-96EE-E534E3523962}" destId="{A6B905B7-D915-43ED-A3D9-07DF2E5C0614}" srcOrd="1" destOrd="0" presId="urn:microsoft.com/office/officeart/2005/8/layout/chevron2"/>
    <dgm:cxn modelId="{92846B42-D550-4F1A-9AFF-B9E366852AD1}" type="presParOf" srcId="{D69C8358-20E7-4620-9B63-5E198E16E909}" destId="{E15721C5-11AF-4FDB-8AEB-2BD163A16D11}" srcOrd="3" destOrd="0" presId="urn:microsoft.com/office/officeart/2005/8/layout/chevron2"/>
    <dgm:cxn modelId="{91EDB9AB-C549-4D2A-A61C-2A542EE84525}" type="presParOf" srcId="{D69C8358-20E7-4620-9B63-5E198E16E909}" destId="{84CC6FEC-96E2-4622-AF49-FFF8BAAC88CA}" srcOrd="4" destOrd="0" presId="urn:microsoft.com/office/officeart/2005/8/layout/chevron2"/>
    <dgm:cxn modelId="{067C6308-BEB0-4638-B3DF-E0C2768DE9AA}" type="presParOf" srcId="{84CC6FEC-96E2-4622-AF49-FFF8BAAC88CA}" destId="{67019C1A-68D7-4459-9640-974B77E3C33C}" srcOrd="0" destOrd="0" presId="urn:microsoft.com/office/officeart/2005/8/layout/chevron2"/>
    <dgm:cxn modelId="{C496869D-8572-4997-9A5F-0E025CF177D5}" type="presParOf" srcId="{84CC6FEC-96E2-4622-AF49-FFF8BAAC88CA}" destId="{7ACA5BE7-8EF0-4FB1-A8FD-B5D5EAD022B3}" srcOrd="1" destOrd="0" presId="urn:microsoft.com/office/officeart/2005/8/layout/chevron2"/>
    <dgm:cxn modelId="{68F00AE7-ADB4-42B3-9E73-C5BADB0BDF23}" type="presParOf" srcId="{D69C8358-20E7-4620-9B63-5E198E16E909}" destId="{2382A680-282A-412E-8384-BBEDC6C0A4B0}" srcOrd="5" destOrd="0" presId="urn:microsoft.com/office/officeart/2005/8/layout/chevron2"/>
    <dgm:cxn modelId="{E24E6451-F62B-4286-A5E0-3243E0B65983}" type="presParOf" srcId="{D69C8358-20E7-4620-9B63-5E198E16E909}" destId="{1A3A8618-6195-42B9-9408-B6D431F62BC5}" srcOrd="6" destOrd="0" presId="urn:microsoft.com/office/officeart/2005/8/layout/chevron2"/>
    <dgm:cxn modelId="{7BE5F455-64FD-4C31-9B9D-7A71B0A067AE}" type="presParOf" srcId="{1A3A8618-6195-42B9-9408-B6D431F62BC5}" destId="{B1DA7C6C-2EAD-424B-9F06-326E6D31D91F}" srcOrd="0" destOrd="0" presId="urn:microsoft.com/office/officeart/2005/8/layout/chevron2"/>
    <dgm:cxn modelId="{52B24DD2-A1A4-4367-A8AF-CC8B02DBB75C}" type="presParOf" srcId="{1A3A8618-6195-42B9-9408-B6D431F62BC5}" destId="{81C5760F-BFA1-4929-892D-181A86726F01}" srcOrd="1" destOrd="0" presId="urn:microsoft.com/office/officeart/2005/8/layout/chevron2"/>
    <dgm:cxn modelId="{6CC46E5D-00FF-4F4B-A025-063DCE4A952A}" type="presParOf" srcId="{D69C8358-20E7-4620-9B63-5E198E16E909}" destId="{82C71C4E-3BC5-45E7-981D-56AA4564BB82}" srcOrd="7" destOrd="0" presId="urn:microsoft.com/office/officeart/2005/8/layout/chevron2"/>
    <dgm:cxn modelId="{5E1DBF3A-7845-4D15-A68C-084E6D866790}" type="presParOf" srcId="{D69C8358-20E7-4620-9B63-5E198E16E909}" destId="{D94C971E-A05A-4327-BA11-F9ECFDAD314B}" srcOrd="8" destOrd="0" presId="urn:microsoft.com/office/officeart/2005/8/layout/chevron2"/>
    <dgm:cxn modelId="{6A33B486-0FEB-497C-BAFE-8B5C04753EC8}" type="presParOf" srcId="{D94C971E-A05A-4327-BA11-F9ECFDAD314B}" destId="{ED1528A3-2278-42F2-ADE3-F9C8E3108771}" srcOrd="0" destOrd="0" presId="urn:microsoft.com/office/officeart/2005/8/layout/chevron2"/>
    <dgm:cxn modelId="{F0AA256E-1EF9-490E-9D67-45761B5A6615}" type="presParOf" srcId="{D94C971E-A05A-4327-BA11-F9ECFDAD314B}" destId="{2E75922E-7E6A-4C6A-891B-12E6C2B378D9}" srcOrd="1" destOrd="0" presId="urn:microsoft.com/office/officeart/2005/8/layout/chevron2"/>
    <dgm:cxn modelId="{89CAF736-0A41-4B7D-B264-A742053C2880}" type="presParOf" srcId="{D69C8358-20E7-4620-9B63-5E198E16E909}" destId="{97A9ACEB-555A-4E07-9CB5-58951850DE62}" srcOrd="9" destOrd="0" presId="urn:microsoft.com/office/officeart/2005/8/layout/chevron2"/>
    <dgm:cxn modelId="{3AD183C7-90C1-42E9-BB73-C634BFA84EAB}" type="presParOf" srcId="{D69C8358-20E7-4620-9B63-5E198E16E909}" destId="{594A5173-7D8E-462A-A695-C47A12216758}" srcOrd="10" destOrd="0" presId="urn:microsoft.com/office/officeart/2005/8/layout/chevron2"/>
    <dgm:cxn modelId="{6FF75165-B30C-4A76-9B30-AD63D7CC34E6}" type="presParOf" srcId="{594A5173-7D8E-462A-A695-C47A12216758}" destId="{D238A9D9-3082-4186-8374-32D90AB3595E}" srcOrd="0" destOrd="0" presId="urn:microsoft.com/office/officeart/2005/8/layout/chevron2"/>
    <dgm:cxn modelId="{652E0820-245E-4040-8B67-9D9E4D604E54}" type="presParOf" srcId="{594A5173-7D8E-462A-A695-C47A12216758}" destId="{73831BC1-FE3F-42CF-A5F3-E5D4C2B3067E}" srcOrd="1" destOrd="0" presId="urn:microsoft.com/office/officeart/2005/8/layout/chevron2"/>
    <dgm:cxn modelId="{FFAAF7F1-2B28-4BD0-972D-91F3DCD1C360}" type="presParOf" srcId="{D69C8358-20E7-4620-9B63-5E198E16E909}" destId="{28240B9F-BEF4-4F2F-BF5E-9811B150FBF2}" srcOrd="11" destOrd="0" presId="urn:microsoft.com/office/officeart/2005/8/layout/chevron2"/>
    <dgm:cxn modelId="{E5DCF26E-FAA5-4B23-8699-37567D3E2233}" type="presParOf" srcId="{D69C8358-20E7-4620-9B63-5E198E16E909}" destId="{6D17DFCF-6F30-4058-9EAE-7633A2DF4F53}" srcOrd="12" destOrd="0" presId="urn:microsoft.com/office/officeart/2005/8/layout/chevron2"/>
    <dgm:cxn modelId="{7C0587F7-6B40-46CA-B9AA-9276A479D77E}" type="presParOf" srcId="{6D17DFCF-6F30-4058-9EAE-7633A2DF4F53}" destId="{278BBFA9-ED65-48D5-A3DD-133EEB0380E8}" srcOrd="0" destOrd="0" presId="urn:microsoft.com/office/officeart/2005/8/layout/chevron2"/>
    <dgm:cxn modelId="{20499964-27EE-4468-9D90-87763E71CE63}" type="presParOf" srcId="{6D17DFCF-6F30-4058-9EAE-7633A2DF4F53}" destId="{D2FABFC2-8CA9-414C-BF7B-44B4F3E02858}"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D9C6BF-EBD6-4187-A215-B1B803CC308E}" type="doc">
      <dgm:prSet loTypeId="urn:microsoft.com/office/officeart/2005/8/layout/gear1" loCatId="cycle" qsTypeId="urn:microsoft.com/office/officeart/2005/8/quickstyle/simple1" qsCatId="simple" csTypeId="urn:microsoft.com/office/officeart/2005/8/colors/accent1_2" csCatId="accent1" phldr="1"/>
      <dgm:spPr/>
    </dgm:pt>
    <dgm:pt modelId="{0ACEC5BB-790A-4657-8BFE-FBD059A283F4}">
      <dgm:prSet phldrT="[Text]" custT="1"/>
      <dgm:spPr/>
      <dgm:t>
        <a:bodyPr/>
        <a:lstStyle/>
        <a:p>
          <a:r>
            <a:rPr lang="en-US" sz="1800" b="1" dirty="0" smtClean="0"/>
            <a:t>Sense Information</a:t>
          </a:r>
          <a:endParaRPr lang="en-US" sz="1800" b="1" dirty="0"/>
        </a:p>
      </dgm:t>
    </dgm:pt>
    <dgm:pt modelId="{B71F9BDC-A863-41A0-A78B-3FE06DDAB57A}" type="parTrans" cxnId="{3033E5EC-6E29-4281-A7B2-36719225C742}">
      <dgm:prSet/>
      <dgm:spPr/>
      <dgm:t>
        <a:bodyPr/>
        <a:lstStyle/>
        <a:p>
          <a:endParaRPr lang="en-US"/>
        </a:p>
      </dgm:t>
    </dgm:pt>
    <dgm:pt modelId="{EBCDC74B-21AB-4195-BBEF-8E075181B7F8}" type="sibTrans" cxnId="{3033E5EC-6E29-4281-A7B2-36719225C742}">
      <dgm:prSet/>
      <dgm:spPr/>
      <dgm:t>
        <a:bodyPr/>
        <a:lstStyle/>
        <a:p>
          <a:endParaRPr lang="en-US"/>
        </a:p>
      </dgm:t>
    </dgm:pt>
    <dgm:pt modelId="{9865CE42-588C-4EEF-8A1D-7C6609ED0351}">
      <dgm:prSet phldrT="[Text]"/>
      <dgm:spPr/>
      <dgm:t>
        <a:bodyPr/>
        <a:lstStyle/>
        <a:p>
          <a:r>
            <a:rPr lang="en-US" b="1" dirty="0" smtClean="0"/>
            <a:t>Prior Knowledge / Expertise</a:t>
          </a:r>
          <a:endParaRPr lang="en-US" b="1" dirty="0"/>
        </a:p>
      </dgm:t>
    </dgm:pt>
    <dgm:pt modelId="{50C9DEAE-658C-49D5-AF42-B3794F8D2417}" type="parTrans" cxnId="{E9422ADB-7D34-4B99-9464-2E928BE47130}">
      <dgm:prSet/>
      <dgm:spPr/>
      <dgm:t>
        <a:bodyPr/>
        <a:lstStyle/>
        <a:p>
          <a:endParaRPr lang="en-US"/>
        </a:p>
      </dgm:t>
    </dgm:pt>
    <dgm:pt modelId="{94858575-A3F9-4670-A938-C5F1E598552C}" type="sibTrans" cxnId="{E9422ADB-7D34-4B99-9464-2E928BE47130}">
      <dgm:prSet/>
      <dgm:spPr/>
      <dgm:t>
        <a:bodyPr/>
        <a:lstStyle/>
        <a:p>
          <a:endParaRPr lang="en-US"/>
        </a:p>
      </dgm:t>
    </dgm:pt>
    <dgm:pt modelId="{FDCA5E45-B351-4623-A22F-AD8BEAC81777}">
      <dgm:prSet phldrT="[Text]"/>
      <dgm:spPr/>
      <dgm:t>
        <a:bodyPr/>
        <a:lstStyle/>
        <a:p>
          <a:r>
            <a:rPr lang="en-US" b="1" dirty="0" smtClean="0"/>
            <a:t>Other’s Knowledge</a:t>
          </a:r>
          <a:endParaRPr lang="en-US" b="1" dirty="0"/>
        </a:p>
      </dgm:t>
    </dgm:pt>
    <dgm:pt modelId="{2A4951FA-1775-4C3B-9520-31958338B47C}" type="parTrans" cxnId="{EB393B69-F70A-4A27-9763-0BC41391E6B7}">
      <dgm:prSet/>
      <dgm:spPr/>
      <dgm:t>
        <a:bodyPr/>
        <a:lstStyle/>
        <a:p>
          <a:endParaRPr lang="en-US"/>
        </a:p>
      </dgm:t>
    </dgm:pt>
    <dgm:pt modelId="{E2FF3E68-B5CC-424D-A802-5B8F42529D32}" type="sibTrans" cxnId="{EB393B69-F70A-4A27-9763-0BC41391E6B7}">
      <dgm:prSet/>
      <dgm:spPr/>
      <dgm:t>
        <a:bodyPr/>
        <a:lstStyle/>
        <a:p>
          <a:endParaRPr lang="en-US"/>
        </a:p>
      </dgm:t>
    </dgm:pt>
    <dgm:pt modelId="{8A083AF4-381B-4716-8588-F10A9D58C5F8}" type="pres">
      <dgm:prSet presAssocID="{2BD9C6BF-EBD6-4187-A215-B1B803CC308E}" presName="composite" presStyleCnt="0">
        <dgm:presLayoutVars>
          <dgm:chMax val="3"/>
          <dgm:animLvl val="lvl"/>
          <dgm:resizeHandles val="exact"/>
        </dgm:presLayoutVars>
      </dgm:prSet>
      <dgm:spPr/>
    </dgm:pt>
    <dgm:pt modelId="{D7B0BFC2-C8EF-4DA4-BA20-8503B5E680C0}" type="pres">
      <dgm:prSet presAssocID="{0ACEC5BB-790A-4657-8BFE-FBD059A283F4}" presName="gear1" presStyleLbl="node1" presStyleIdx="0" presStyleCnt="3">
        <dgm:presLayoutVars>
          <dgm:chMax val="1"/>
          <dgm:bulletEnabled val="1"/>
        </dgm:presLayoutVars>
      </dgm:prSet>
      <dgm:spPr/>
      <dgm:t>
        <a:bodyPr/>
        <a:lstStyle/>
        <a:p>
          <a:endParaRPr lang="en-US"/>
        </a:p>
      </dgm:t>
    </dgm:pt>
    <dgm:pt modelId="{FAF714A4-77D7-4631-B77C-E15422C4132E}" type="pres">
      <dgm:prSet presAssocID="{0ACEC5BB-790A-4657-8BFE-FBD059A283F4}" presName="gear1srcNode" presStyleLbl="node1" presStyleIdx="0" presStyleCnt="3"/>
      <dgm:spPr/>
      <dgm:t>
        <a:bodyPr/>
        <a:lstStyle/>
        <a:p>
          <a:endParaRPr lang="en-US"/>
        </a:p>
      </dgm:t>
    </dgm:pt>
    <dgm:pt modelId="{D406AAAD-908C-4F1B-9E92-E27FD09BF4D0}" type="pres">
      <dgm:prSet presAssocID="{0ACEC5BB-790A-4657-8BFE-FBD059A283F4}" presName="gear1dstNode" presStyleLbl="node1" presStyleIdx="0" presStyleCnt="3"/>
      <dgm:spPr/>
      <dgm:t>
        <a:bodyPr/>
        <a:lstStyle/>
        <a:p>
          <a:endParaRPr lang="en-US"/>
        </a:p>
      </dgm:t>
    </dgm:pt>
    <dgm:pt modelId="{8AC37AD3-1B77-4EC2-974F-B0DCB0920592}" type="pres">
      <dgm:prSet presAssocID="{9865CE42-588C-4EEF-8A1D-7C6609ED0351}" presName="gear2" presStyleLbl="node1" presStyleIdx="1" presStyleCnt="3">
        <dgm:presLayoutVars>
          <dgm:chMax val="1"/>
          <dgm:bulletEnabled val="1"/>
        </dgm:presLayoutVars>
      </dgm:prSet>
      <dgm:spPr/>
      <dgm:t>
        <a:bodyPr/>
        <a:lstStyle/>
        <a:p>
          <a:endParaRPr lang="en-US"/>
        </a:p>
      </dgm:t>
    </dgm:pt>
    <dgm:pt modelId="{34A2C6B9-4A76-4A95-A40F-698D65A00455}" type="pres">
      <dgm:prSet presAssocID="{9865CE42-588C-4EEF-8A1D-7C6609ED0351}" presName="gear2srcNode" presStyleLbl="node1" presStyleIdx="1" presStyleCnt="3"/>
      <dgm:spPr/>
      <dgm:t>
        <a:bodyPr/>
        <a:lstStyle/>
        <a:p>
          <a:endParaRPr lang="en-US"/>
        </a:p>
      </dgm:t>
    </dgm:pt>
    <dgm:pt modelId="{D5432EFD-4F04-4794-A4F6-6549DB4C1DC2}" type="pres">
      <dgm:prSet presAssocID="{9865CE42-588C-4EEF-8A1D-7C6609ED0351}" presName="gear2dstNode" presStyleLbl="node1" presStyleIdx="1" presStyleCnt="3"/>
      <dgm:spPr/>
      <dgm:t>
        <a:bodyPr/>
        <a:lstStyle/>
        <a:p>
          <a:endParaRPr lang="en-US"/>
        </a:p>
      </dgm:t>
    </dgm:pt>
    <dgm:pt modelId="{BC8B7803-2C94-4D25-87AA-86CFE0275C09}" type="pres">
      <dgm:prSet presAssocID="{FDCA5E45-B351-4623-A22F-AD8BEAC81777}" presName="gear3" presStyleLbl="node1" presStyleIdx="2" presStyleCnt="3"/>
      <dgm:spPr/>
      <dgm:t>
        <a:bodyPr/>
        <a:lstStyle/>
        <a:p>
          <a:endParaRPr lang="en-US"/>
        </a:p>
      </dgm:t>
    </dgm:pt>
    <dgm:pt modelId="{839F7565-209E-46E1-9D34-B0E3CF5A1EFB}" type="pres">
      <dgm:prSet presAssocID="{FDCA5E45-B351-4623-A22F-AD8BEAC81777}" presName="gear3tx" presStyleLbl="node1" presStyleIdx="2" presStyleCnt="3">
        <dgm:presLayoutVars>
          <dgm:chMax val="1"/>
          <dgm:bulletEnabled val="1"/>
        </dgm:presLayoutVars>
      </dgm:prSet>
      <dgm:spPr/>
      <dgm:t>
        <a:bodyPr/>
        <a:lstStyle/>
        <a:p>
          <a:endParaRPr lang="en-US"/>
        </a:p>
      </dgm:t>
    </dgm:pt>
    <dgm:pt modelId="{A766B420-8C70-4F97-8B0D-9506CCE33FA7}" type="pres">
      <dgm:prSet presAssocID="{FDCA5E45-B351-4623-A22F-AD8BEAC81777}" presName="gear3srcNode" presStyleLbl="node1" presStyleIdx="2" presStyleCnt="3"/>
      <dgm:spPr/>
      <dgm:t>
        <a:bodyPr/>
        <a:lstStyle/>
        <a:p>
          <a:endParaRPr lang="en-US"/>
        </a:p>
      </dgm:t>
    </dgm:pt>
    <dgm:pt modelId="{33DD93E2-DE0E-4192-9CE2-80E9196C391E}" type="pres">
      <dgm:prSet presAssocID="{FDCA5E45-B351-4623-A22F-AD8BEAC81777}" presName="gear3dstNode" presStyleLbl="node1" presStyleIdx="2" presStyleCnt="3"/>
      <dgm:spPr/>
      <dgm:t>
        <a:bodyPr/>
        <a:lstStyle/>
        <a:p>
          <a:endParaRPr lang="en-US"/>
        </a:p>
      </dgm:t>
    </dgm:pt>
    <dgm:pt modelId="{DD0BEE78-259B-477D-9614-7F4F0BE7BAB6}" type="pres">
      <dgm:prSet presAssocID="{EBCDC74B-21AB-4195-BBEF-8E075181B7F8}" presName="connector1" presStyleLbl="sibTrans2D1" presStyleIdx="0" presStyleCnt="3"/>
      <dgm:spPr/>
      <dgm:t>
        <a:bodyPr/>
        <a:lstStyle/>
        <a:p>
          <a:endParaRPr lang="en-US"/>
        </a:p>
      </dgm:t>
    </dgm:pt>
    <dgm:pt modelId="{DC32D12A-A5A9-4CD3-9877-3EA1E2934CBB}" type="pres">
      <dgm:prSet presAssocID="{94858575-A3F9-4670-A938-C5F1E598552C}" presName="connector2" presStyleLbl="sibTrans2D1" presStyleIdx="1" presStyleCnt="3"/>
      <dgm:spPr/>
      <dgm:t>
        <a:bodyPr/>
        <a:lstStyle/>
        <a:p>
          <a:endParaRPr lang="en-US"/>
        </a:p>
      </dgm:t>
    </dgm:pt>
    <dgm:pt modelId="{E1D4F46C-F939-469A-AEC3-D88143389BE5}" type="pres">
      <dgm:prSet presAssocID="{E2FF3E68-B5CC-424D-A802-5B8F42529D32}" presName="connector3" presStyleLbl="sibTrans2D1" presStyleIdx="2" presStyleCnt="3"/>
      <dgm:spPr/>
      <dgm:t>
        <a:bodyPr/>
        <a:lstStyle/>
        <a:p>
          <a:endParaRPr lang="en-US"/>
        </a:p>
      </dgm:t>
    </dgm:pt>
  </dgm:ptLst>
  <dgm:cxnLst>
    <dgm:cxn modelId="{519D500A-4998-41E3-865F-3B9CA7E8F8E3}" type="presOf" srcId="{0ACEC5BB-790A-4657-8BFE-FBD059A283F4}" destId="{D7B0BFC2-C8EF-4DA4-BA20-8503B5E680C0}" srcOrd="0" destOrd="0" presId="urn:microsoft.com/office/officeart/2005/8/layout/gear1"/>
    <dgm:cxn modelId="{34935583-A971-4252-A728-51161EF5FEDE}" type="presOf" srcId="{9865CE42-588C-4EEF-8A1D-7C6609ED0351}" destId="{8AC37AD3-1B77-4EC2-974F-B0DCB0920592}" srcOrd="0" destOrd="0" presId="urn:microsoft.com/office/officeart/2005/8/layout/gear1"/>
    <dgm:cxn modelId="{9712006D-CD4C-4007-A70B-F366A2FD15EC}" type="presOf" srcId="{2BD9C6BF-EBD6-4187-A215-B1B803CC308E}" destId="{8A083AF4-381B-4716-8588-F10A9D58C5F8}" srcOrd="0" destOrd="0" presId="urn:microsoft.com/office/officeart/2005/8/layout/gear1"/>
    <dgm:cxn modelId="{726797D0-D3F7-4319-9F51-2EFD9FC7901F}" type="presOf" srcId="{9865CE42-588C-4EEF-8A1D-7C6609ED0351}" destId="{D5432EFD-4F04-4794-A4F6-6549DB4C1DC2}" srcOrd="2" destOrd="0" presId="urn:microsoft.com/office/officeart/2005/8/layout/gear1"/>
    <dgm:cxn modelId="{EB393B69-F70A-4A27-9763-0BC41391E6B7}" srcId="{2BD9C6BF-EBD6-4187-A215-B1B803CC308E}" destId="{FDCA5E45-B351-4623-A22F-AD8BEAC81777}" srcOrd="2" destOrd="0" parTransId="{2A4951FA-1775-4C3B-9520-31958338B47C}" sibTransId="{E2FF3E68-B5CC-424D-A802-5B8F42529D32}"/>
    <dgm:cxn modelId="{5AFE65DE-141F-45E2-B182-422A05C2AFD8}" type="presOf" srcId="{94858575-A3F9-4670-A938-C5F1E598552C}" destId="{DC32D12A-A5A9-4CD3-9877-3EA1E2934CBB}" srcOrd="0" destOrd="0" presId="urn:microsoft.com/office/officeart/2005/8/layout/gear1"/>
    <dgm:cxn modelId="{19083372-7745-42A0-811A-41163BF66284}" type="presOf" srcId="{E2FF3E68-B5CC-424D-A802-5B8F42529D32}" destId="{E1D4F46C-F939-469A-AEC3-D88143389BE5}" srcOrd="0" destOrd="0" presId="urn:microsoft.com/office/officeart/2005/8/layout/gear1"/>
    <dgm:cxn modelId="{3CFB2B08-498A-44A7-A573-270FA8A5D001}" type="presOf" srcId="{9865CE42-588C-4EEF-8A1D-7C6609ED0351}" destId="{34A2C6B9-4A76-4A95-A40F-698D65A00455}" srcOrd="1" destOrd="0" presId="urn:microsoft.com/office/officeart/2005/8/layout/gear1"/>
    <dgm:cxn modelId="{BDD91DCC-061C-4F31-B263-3F0AE7778F53}" type="presOf" srcId="{FDCA5E45-B351-4623-A22F-AD8BEAC81777}" destId="{A766B420-8C70-4F97-8B0D-9506CCE33FA7}" srcOrd="2" destOrd="0" presId="urn:microsoft.com/office/officeart/2005/8/layout/gear1"/>
    <dgm:cxn modelId="{3033E5EC-6E29-4281-A7B2-36719225C742}" srcId="{2BD9C6BF-EBD6-4187-A215-B1B803CC308E}" destId="{0ACEC5BB-790A-4657-8BFE-FBD059A283F4}" srcOrd="0" destOrd="0" parTransId="{B71F9BDC-A863-41A0-A78B-3FE06DDAB57A}" sibTransId="{EBCDC74B-21AB-4195-BBEF-8E075181B7F8}"/>
    <dgm:cxn modelId="{CAC5CA0D-7312-4E05-AEEF-0BFC131D4B40}" type="presOf" srcId="{0ACEC5BB-790A-4657-8BFE-FBD059A283F4}" destId="{FAF714A4-77D7-4631-B77C-E15422C4132E}" srcOrd="1" destOrd="0" presId="urn:microsoft.com/office/officeart/2005/8/layout/gear1"/>
    <dgm:cxn modelId="{E200FB68-94DA-44D6-8EB8-06CEFB8542D6}" type="presOf" srcId="{FDCA5E45-B351-4623-A22F-AD8BEAC81777}" destId="{33DD93E2-DE0E-4192-9CE2-80E9196C391E}" srcOrd="3" destOrd="0" presId="urn:microsoft.com/office/officeart/2005/8/layout/gear1"/>
    <dgm:cxn modelId="{6000CC84-525E-4123-86E5-9A295E069EEF}" type="presOf" srcId="{FDCA5E45-B351-4623-A22F-AD8BEAC81777}" destId="{839F7565-209E-46E1-9D34-B0E3CF5A1EFB}" srcOrd="1" destOrd="0" presId="urn:microsoft.com/office/officeart/2005/8/layout/gear1"/>
    <dgm:cxn modelId="{E9422ADB-7D34-4B99-9464-2E928BE47130}" srcId="{2BD9C6BF-EBD6-4187-A215-B1B803CC308E}" destId="{9865CE42-588C-4EEF-8A1D-7C6609ED0351}" srcOrd="1" destOrd="0" parTransId="{50C9DEAE-658C-49D5-AF42-B3794F8D2417}" sibTransId="{94858575-A3F9-4670-A938-C5F1E598552C}"/>
    <dgm:cxn modelId="{8780BBFB-0365-483A-B762-10C08FEC5510}" type="presOf" srcId="{EBCDC74B-21AB-4195-BBEF-8E075181B7F8}" destId="{DD0BEE78-259B-477D-9614-7F4F0BE7BAB6}" srcOrd="0" destOrd="0" presId="urn:microsoft.com/office/officeart/2005/8/layout/gear1"/>
    <dgm:cxn modelId="{99DFF0CF-FBC4-4F1D-BA5D-0875D0426923}" type="presOf" srcId="{FDCA5E45-B351-4623-A22F-AD8BEAC81777}" destId="{BC8B7803-2C94-4D25-87AA-86CFE0275C09}" srcOrd="0" destOrd="0" presId="urn:microsoft.com/office/officeart/2005/8/layout/gear1"/>
    <dgm:cxn modelId="{ADA96B68-06AD-4D63-964F-1D30EE64EB84}" type="presOf" srcId="{0ACEC5BB-790A-4657-8BFE-FBD059A283F4}" destId="{D406AAAD-908C-4F1B-9E92-E27FD09BF4D0}" srcOrd="2" destOrd="0" presId="urn:microsoft.com/office/officeart/2005/8/layout/gear1"/>
    <dgm:cxn modelId="{B210EB02-0E40-484D-ABC7-2F5A3DB430BC}" type="presParOf" srcId="{8A083AF4-381B-4716-8588-F10A9D58C5F8}" destId="{D7B0BFC2-C8EF-4DA4-BA20-8503B5E680C0}" srcOrd="0" destOrd="0" presId="urn:microsoft.com/office/officeart/2005/8/layout/gear1"/>
    <dgm:cxn modelId="{5AFBD0D1-D0C7-4301-AD2D-A0C246DFA0A0}" type="presParOf" srcId="{8A083AF4-381B-4716-8588-F10A9D58C5F8}" destId="{FAF714A4-77D7-4631-B77C-E15422C4132E}" srcOrd="1" destOrd="0" presId="urn:microsoft.com/office/officeart/2005/8/layout/gear1"/>
    <dgm:cxn modelId="{AD4A4AAA-DF5C-415A-9B27-43BAFFA51A00}" type="presParOf" srcId="{8A083AF4-381B-4716-8588-F10A9D58C5F8}" destId="{D406AAAD-908C-4F1B-9E92-E27FD09BF4D0}" srcOrd="2" destOrd="0" presId="urn:microsoft.com/office/officeart/2005/8/layout/gear1"/>
    <dgm:cxn modelId="{23CB4EBE-DC8F-4646-9411-058BE480DEA6}" type="presParOf" srcId="{8A083AF4-381B-4716-8588-F10A9D58C5F8}" destId="{8AC37AD3-1B77-4EC2-974F-B0DCB0920592}" srcOrd="3" destOrd="0" presId="urn:microsoft.com/office/officeart/2005/8/layout/gear1"/>
    <dgm:cxn modelId="{E404E1BF-6C5E-4D3F-B88A-5723CB2BA8A8}" type="presParOf" srcId="{8A083AF4-381B-4716-8588-F10A9D58C5F8}" destId="{34A2C6B9-4A76-4A95-A40F-698D65A00455}" srcOrd="4" destOrd="0" presId="urn:microsoft.com/office/officeart/2005/8/layout/gear1"/>
    <dgm:cxn modelId="{0FCD8F46-845F-4348-B15E-A300D96B22D9}" type="presParOf" srcId="{8A083AF4-381B-4716-8588-F10A9D58C5F8}" destId="{D5432EFD-4F04-4794-A4F6-6549DB4C1DC2}" srcOrd="5" destOrd="0" presId="urn:microsoft.com/office/officeart/2005/8/layout/gear1"/>
    <dgm:cxn modelId="{9AF6B71F-67A3-42CF-A61B-8C3BF06E0AF6}" type="presParOf" srcId="{8A083AF4-381B-4716-8588-F10A9D58C5F8}" destId="{BC8B7803-2C94-4D25-87AA-86CFE0275C09}" srcOrd="6" destOrd="0" presId="urn:microsoft.com/office/officeart/2005/8/layout/gear1"/>
    <dgm:cxn modelId="{22B29A75-1E4A-4617-A2D9-3527AB0A5274}" type="presParOf" srcId="{8A083AF4-381B-4716-8588-F10A9D58C5F8}" destId="{839F7565-209E-46E1-9D34-B0E3CF5A1EFB}" srcOrd="7" destOrd="0" presId="urn:microsoft.com/office/officeart/2005/8/layout/gear1"/>
    <dgm:cxn modelId="{9B71A57C-7912-4F1A-BF32-C6489DE98CEC}" type="presParOf" srcId="{8A083AF4-381B-4716-8588-F10A9D58C5F8}" destId="{A766B420-8C70-4F97-8B0D-9506CCE33FA7}" srcOrd="8" destOrd="0" presId="urn:microsoft.com/office/officeart/2005/8/layout/gear1"/>
    <dgm:cxn modelId="{68C64639-FFDD-4A0A-9DB0-242EED827611}" type="presParOf" srcId="{8A083AF4-381B-4716-8588-F10A9D58C5F8}" destId="{33DD93E2-DE0E-4192-9CE2-80E9196C391E}" srcOrd="9" destOrd="0" presId="urn:microsoft.com/office/officeart/2005/8/layout/gear1"/>
    <dgm:cxn modelId="{95AE75B9-AF9F-42C0-9BD7-C926B4EFDE58}" type="presParOf" srcId="{8A083AF4-381B-4716-8588-F10A9D58C5F8}" destId="{DD0BEE78-259B-477D-9614-7F4F0BE7BAB6}" srcOrd="10" destOrd="0" presId="urn:microsoft.com/office/officeart/2005/8/layout/gear1"/>
    <dgm:cxn modelId="{973A6276-65F0-4E39-A98F-9D4390F694B5}" type="presParOf" srcId="{8A083AF4-381B-4716-8588-F10A9D58C5F8}" destId="{DC32D12A-A5A9-4CD3-9877-3EA1E2934CBB}" srcOrd="11" destOrd="0" presId="urn:microsoft.com/office/officeart/2005/8/layout/gear1"/>
    <dgm:cxn modelId="{B6387B88-3D58-4F38-99BE-5BB979736F84}" type="presParOf" srcId="{8A083AF4-381B-4716-8588-F10A9D58C5F8}" destId="{E1D4F46C-F939-469A-AEC3-D88143389BE5}" srcOrd="12" destOrd="0" presId="urn:microsoft.com/office/officeart/2005/8/layout/gear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9814B21-54B6-4DD4-80BF-CFC7617797BF}" type="doc">
      <dgm:prSet loTypeId="urn:microsoft.com/office/officeart/2005/8/layout/pyramid2" loCatId="list" qsTypeId="urn:microsoft.com/office/officeart/2005/8/quickstyle/simple1" qsCatId="simple" csTypeId="urn:microsoft.com/office/officeart/2005/8/colors/accent1_2" csCatId="accent1" phldr="1"/>
      <dgm:spPr/>
    </dgm:pt>
    <dgm:pt modelId="{C345CB8C-F180-4A97-9ED0-51A2975AA2E8}">
      <dgm:prSet phldrT="[Text]"/>
      <dgm:spPr/>
      <dgm:t>
        <a:bodyPr/>
        <a:lstStyle/>
        <a:p>
          <a:r>
            <a:rPr lang="en-US" dirty="0" smtClean="0"/>
            <a:t>Specific</a:t>
          </a:r>
          <a:endParaRPr lang="en-US" dirty="0"/>
        </a:p>
      </dgm:t>
    </dgm:pt>
    <dgm:pt modelId="{0B16E518-E162-42BF-8FCE-9AA601E9234E}" type="parTrans" cxnId="{EB6C5B4A-874A-4BCB-9F45-895C3641378C}">
      <dgm:prSet/>
      <dgm:spPr/>
      <dgm:t>
        <a:bodyPr/>
        <a:lstStyle/>
        <a:p>
          <a:endParaRPr lang="en-US"/>
        </a:p>
      </dgm:t>
    </dgm:pt>
    <dgm:pt modelId="{8A0FC008-5C61-4D7E-A7EA-B66E76144B00}" type="sibTrans" cxnId="{EB6C5B4A-874A-4BCB-9F45-895C3641378C}">
      <dgm:prSet/>
      <dgm:spPr/>
      <dgm:t>
        <a:bodyPr/>
        <a:lstStyle/>
        <a:p>
          <a:endParaRPr lang="en-US"/>
        </a:p>
      </dgm:t>
    </dgm:pt>
    <dgm:pt modelId="{790483ED-CF49-4800-BC21-902C7BE0743D}">
      <dgm:prSet phldrT="[Text]"/>
      <dgm:spPr/>
      <dgm:t>
        <a:bodyPr/>
        <a:lstStyle/>
        <a:p>
          <a:r>
            <a:rPr lang="en-US" dirty="0" smtClean="0"/>
            <a:t>General</a:t>
          </a:r>
          <a:endParaRPr lang="en-US" dirty="0"/>
        </a:p>
      </dgm:t>
    </dgm:pt>
    <dgm:pt modelId="{2F6DDDA3-0DAB-477B-AEDE-59F3EBDF8C29}" type="parTrans" cxnId="{6E8813A9-60B0-44F1-83C8-68881E9C6E8A}">
      <dgm:prSet/>
      <dgm:spPr/>
      <dgm:t>
        <a:bodyPr/>
        <a:lstStyle/>
        <a:p>
          <a:endParaRPr lang="en-US"/>
        </a:p>
      </dgm:t>
    </dgm:pt>
    <dgm:pt modelId="{165F774C-4BC5-4D5C-8DF3-D2A2983082CB}" type="sibTrans" cxnId="{6E8813A9-60B0-44F1-83C8-68881E9C6E8A}">
      <dgm:prSet/>
      <dgm:spPr/>
      <dgm:t>
        <a:bodyPr/>
        <a:lstStyle/>
        <a:p>
          <a:endParaRPr lang="en-US"/>
        </a:p>
      </dgm:t>
    </dgm:pt>
    <dgm:pt modelId="{5F37CFAF-28C0-445C-A8BF-3A975BA42B36}" type="pres">
      <dgm:prSet presAssocID="{99814B21-54B6-4DD4-80BF-CFC7617797BF}" presName="compositeShape" presStyleCnt="0">
        <dgm:presLayoutVars>
          <dgm:dir/>
          <dgm:resizeHandles/>
        </dgm:presLayoutVars>
      </dgm:prSet>
      <dgm:spPr/>
    </dgm:pt>
    <dgm:pt modelId="{EB82FE4A-869D-48F1-A8FA-8E912BDB5690}" type="pres">
      <dgm:prSet presAssocID="{99814B21-54B6-4DD4-80BF-CFC7617797BF}" presName="pyramid" presStyleLbl="node1" presStyleIdx="0" presStyleCnt="1" custLinFactNeighborX="64587" custLinFactNeighborY="7476"/>
      <dgm:spPr>
        <a:gradFill rotWithShape="0">
          <a:gsLst>
            <a:gs pos="0">
              <a:srgbClr val="000082"/>
            </a:gs>
            <a:gs pos="30000">
              <a:srgbClr val="66008F"/>
            </a:gs>
            <a:gs pos="64999">
              <a:srgbClr val="BA0066"/>
            </a:gs>
            <a:gs pos="89999">
              <a:srgbClr val="FF0000"/>
            </a:gs>
            <a:gs pos="100000">
              <a:srgbClr val="FF8200"/>
            </a:gs>
          </a:gsLst>
          <a:lin ang="5400000" scaled="0"/>
        </a:gradFill>
      </dgm:spPr>
    </dgm:pt>
    <dgm:pt modelId="{BB9B3F97-29AF-45DE-B196-E8EF7C4E9BDA}" type="pres">
      <dgm:prSet presAssocID="{99814B21-54B6-4DD4-80BF-CFC7617797BF}" presName="theList" presStyleCnt="0"/>
      <dgm:spPr/>
    </dgm:pt>
    <dgm:pt modelId="{D6318CAB-1982-47F8-B5D1-E928606E410D}" type="pres">
      <dgm:prSet presAssocID="{C345CB8C-F180-4A97-9ED0-51A2975AA2E8}" presName="aNode" presStyleLbl="fgAcc1" presStyleIdx="0" presStyleCnt="2">
        <dgm:presLayoutVars>
          <dgm:bulletEnabled val="1"/>
        </dgm:presLayoutVars>
      </dgm:prSet>
      <dgm:spPr/>
      <dgm:t>
        <a:bodyPr/>
        <a:lstStyle/>
        <a:p>
          <a:endParaRPr lang="en-US"/>
        </a:p>
      </dgm:t>
    </dgm:pt>
    <dgm:pt modelId="{7E4E9E5F-F030-4E88-9666-47369E7107F7}" type="pres">
      <dgm:prSet presAssocID="{C345CB8C-F180-4A97-9ED0-51A2975AA2E8}" presName="aSpace" presStyleCnt="0"/>
      <dgm:spPr/>
    </dgm:pt>
    <dgm:pt modelId="{9A82603D-B1BC-4C64-9F43-AD2711BF356D}" type="pres">
      <dgm:prSet presAssocID="{790483ED-CF49-4800-BC21-902C7BE0743D}" presName="aNode" presStyleLbl="fgAcc1" presStyleIdx="1" presStyleCnt="2">
        <dgm:presLayoutVars>
          <dgm:bulletEnabled val="1"/>
        </dgm:presLayoutVars>
      </dgm:prSet>
      <dgm:spPr/>
      <dgm:t>
        <a:bodyPr/>
        <a:lstStyle/>
        <a:p>
          <a:endParaRPr lang="en-US"/>
        </a:p>
      </dgm:t>
    </dgm:pt>
    <dgm:pt modelId="{3BC7E73B-394A-4AC3-ACE2-9F9578F39AF2}" type="pres">
      <dgm:prSet presAssocID="{790483ED-CF49-4800-BC21-902C7BE0743D}" presName="aSpace" presStyleCnt="0"/>
      <dgm:spPr/>
    </dgm:pt>
  </dgm:ptLst>
  <dgm:cxnLst>
    <dgm:cxn modelId="{EB6C5B4A-874A-4BCB-9F45-895C3641378C}" srcId="{99814B21-54B6-4DD4-80BF-CFC7617797BF}" destId="{C345CB8C-F180-4A97-9ED0-51A2975AA2E8}" srcOrd="0" destOrd="0" parTransId="{0B16E518-E162-42BF-8FCE-9AA601E9234E}" sibTransId="{8A0FC008-5C61-4D7E-A7EA-B66E76144B00}"/>
    <dgm:cxn modelId="{E85872D0-E341-4595-9C65-542BEA99A595}" type="presOf" srcId="{790483ED-CF49-4800-BC21-902C7BE0743D}" destId="{9A82603D-B1BC-4C64-9F43-AD2711BF356D}" srcOrd="0" destOrd="0" presId="urn:microsoft.com/office/officeart/2005/8/layout/pyramid2"/>
    <dgm:cxn modelId="{BA37D710-EE4E-4F07-8B14-7A43A6CA2D9F}" type="presOf" srcId="{C345CB8C-F180-4A97-9ED0-51A2975AA2E8}" destId="{D6318CAB-1982-47F8-B5D1-E928606E410D}" srcOrd="0" destOrd="0" presId="urn:microsoft.com/office/officeart/2005/8/layout/pyramid2"/>
    <dgm:cxn modelId="{6E8813A9-60B0-44F1-83C8-68881E9C6E8A}" srcId="{99814B21-54B6-4DD4-80BF-CFC7617797BF}" destId="{790483ED-CF49-4800-BC21-902C7BE0743D}" srcOrd="1" destOrd="0" parTransId="{2F6DDDA3-0DAB-477B-AEDE-59F3EBDF8C29}" sibTransId="{165F774C-4BC5-4D5C-8DF3-D2A2983082CB}"/>
    <dgm:cxn modelId="{77CDA93D-5591-4714-BEEB-2B1EE2301ADC}" type="presOf" srcId="{99814B21-54B6-4DD4-80BF-CFC7617797BF}" destId="{5F37CFAF-28C0-445C-A8BF-3A975BA42B36}" srcOrd="0" destOrd="0" presId="urn:microsoft.com/office/officeart/2005/8/layout/pyramid2"/>
    <dgm:cxn modelId="{F504DD6D-DB67-40BD-A118-0FD2FE19AA3C}" type="presParOf" srcId="{5F37CFAF-28C0-445C-A8BF-3A975BA42B36}" destId="{EB82FE4A-869D-48F1-A8FA-8E912BDB5690}" srcOrd="0" destOrd="0" presId="urn:microsoft.com/office/officeart/2005/8/layout/pyramid2"/>
    <dgm:cxn modelId="{0CDD4B73-9956-43FB-B05A-C584ACE51B8A}" type="presParOf" srcId="{5F37CFAF-28C0-445C-A8BF-3A975BA42B36}" destId="{BB9B3F97-29AF-45DE-B196-E8EF7C4E9BDA}" srcOrd="1" destOrd="0" presId="urn:microsoft.com/office/officeart/2005/8/layout/pyramid2"/>
    <dgm:cxn modelId="{5D67DF25-F28A-4DFA-B031-D9098B46189F}" type="presParOf" srcId="{BB9B3F97-29AF-45DE-B196-E8EF7C4E9BDA}" destId="{D6318CAB-1982-47F8-B5D1-E928606E410D}" srcOrd="0" destOrd="0" presId="urn:microsoft.com/office/officeart/2005/8/layout/pyramid2"/>
    <dgm:cxn modelId="{8A581A12-FD5D-4CD6-A0C6-601413EC744C}" type="presParOf" srcId="{BB9B3F97-29AF-45DE-B196-E8EF7C4E9BDA}" destId="{7E4E9E5F-F030-4E88-9666-47369E7107F7}" srcOrd="1" destOrd="0" presId="urn:microsoft.com/office/officeart/2005/8/layout/pyramid2"/>
    <dgm:cxn modelId="{0AE473AF-F248-4853-9901-D5BECD9CEDEE}" type="presParOf" srcId="{BB9B3F97-29AF-45DE-B196-E8EF7C4E9BDA}" destId="{9A82603D-B1BC-4C64-9F43-AD2711BF356D}" srcOrd="2" destOrd="0" presId="urn:microsoft.com/office/officeart/2005/8/layout/pyramid2"/>
    <dgm:cxn modelId="{D36EFA86-1A16-4009-9694-90FDF6A7DF70}" type="presParOf" srcId="{BB9B3F97-29AF-45DE-B196-E8EF7C4E9BDA}" destId="{3BC7E73B-394A-4AC3-ACE2-9F9578F39AF2}" srcOrd="3"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9814B21-54B6-4DD4-80BF-CFC7617797BF}" type="doc">
      <dgm:prSet loTypeId="urn:microsoft.com/office/officeart/2005/8/layout/pyramid2" loCatId="list" qsTypeId="urn:microsoft.com/office/officeart/2005/8/quickstyle/simple1" qsCatId="simple" csTypeId="urn:microsoft.com/office/officeart/2005/8/colors/accent1_2" csCatId="accent1" phldr="1"/>
      <dgm:spPr/>
    </dgm:pt>
    <dgm:pt modelId="{C345CB8C-F180-4A97-9ED0-51A2975AA2E8}">
      <dgm:prSet phldrT="[Text]"/>
      <dgm:spPr/>
      <dgm:t>
        <a:bodyPr/>
        <a:lstStyle/>
        <a:p>
          <a:r>
            <a:rPr lang="en-US" dirty="0" smtClean="0"/>
            <a:t>General</a:t>
          </a:r>
          <a:endParaRPr lang="en-US" dirty="0"/>
        </a:p>
      </dgm:t>
    </dgm:pt>
    <dgm:pt modelId="{0B16E518-E162-42BF-8FCE-9AA601E9234E}" type="parTrans" cxnId="{EB6C5B4A-874A-4BCB-9F45-895C3641378C}">
      <dgm:prSet/>
      <dgm:spPr/>
      <dgm:t>
        <a:bodyPr/>
        <a:lstStyle/>
        <a:p>
          <a:endParaRPr lang="en-US"/>
        </a:p>
      </dgm:t>
    </dgm:pt>
    <dgm:pt modelId="{8A0FC008-5C61-4D7E-A7EA-B66E76144B00}" type="sibTrans" cxnId="{EB6C5B4A-874A-4BCB-9F45-895C3641378C}">
      <dgm:prSet/>
      <dgm:spPr/>
      <dgm:t>
        <a:bodyPr/>
        <a:lstStyle/>
        <a:p>
          <a:endParaRPr lang="en-US"/>
        </a:p>
      </dgm:t>
    </dgm:pt>
    <dgm:pt modelId="{790483ED-CF49-4800-BC21-902C7BE0743D}">
      <dgm:prSet phldrT="[Text]"/>
      <dgm:spPr/>
      <dgm:t>
        <a:bodyPr/>
        <a:lstStyle/>
        <a:p>
          <a:r>
            <a:rPr lang="en-US" dirty="0" smtClean="0"/>
            <a:t>Specific</a:t>
          </a:r>
          <a:endParaRPr lang="en-US" dirty="0"/>
        </a:p>
      </dgm:t>
    </dgm:pt>
    <dgm:pt modelId="{2F6DDDA3-0DAB-477B-AEDE-59F3EBDF8C29}" type="parTrans" cxnId="{6E8813A9-60B0-44F1-83C8-68881E9C6E8A}">
      <dgm:prSet/>
      <dgm:spPr/>
      <dgm:t>
        <a:bodyPr/>
        <a:lstStyle/>
        <a:p>
          <a:endParaRPr lang="en-US"/>
        </a:p>
      </dgm:t>
    </dgm:pt>
    <dgm:pt modelId="{165F774C-4BC5-4D5C-8DF3-D2A2983082CB}" type="sibTrans" cxnId="{6E8813A9-60B0-44F1-83C8-68881E9C6E8A}">
      <dgm:prSet/>
      <dgm:spPr/>
      <dgm:t>
        <a:bodyPr/>
        <a:lstStyle/>
        <a:p>
          <a:endParaRPr lang="en-US"/>
        </a:p>
      </dgm:t>
    </dgm:pt>
    <dgm:pt modelId="{5F37CFAF-28C0-445C-A8BF-3A975BA42B36}" type="pres">
      <dgm:prSet presAssocID="{99814B21-54B6-4DD4-80BF-CFC7617797BF}" presName="compositeShape" presStyleCnt="0">
        <dgm:presLayoutVars>
          <dgm:dir/>
          <dgm:resizeHandles/>
        </dgm:presLayoutVars>
      </dgm:prSet>
      <dgm:spPr/>
    </dgm:pt>
    <dgm:pt modelId="{EB82FE4A-869D-48F1-A8FA-8E912BDB5690}" type="pres">
      <dgm:prSet presAssocID="{99814B21-54B6-4DD4-80BF-CFC7617797BF}" presName="pyramid" presStyleLbl="node1" presStyleIdx="0" presStyleCnt="1" custLinFactNeighborX="-66846" custLinFactNeighborY="19150"/>
      <dgm:spPr>
        <a:prstGeom prst="flowChartMerge">
          <a:avLst/>
        </a:prstGeom>
        <a:gradFill rotWithShape="0">
          <a:gsLst>
            <a:gs pos="0">
              <a:srgbClr val="FF0000"/>
            </a:gs>
            <a:gs pos="50000">
              <a:schemeClr val="accent1">
                <a:tint val="44500"/>
                <a:satMod val="160000"/>
              </a:schemeClr>
            </a:gs>
            <a:gs pos="100000">
              <a:schemeClr val="accent1">
                <a:tint val="23500"/>
                <a:satMod val="160000"/>
              </a:schemeClr>
            </a:gs>
          </a:gsLst>
          <a:lin ang="5400000" scaled="0"/>
        </a:gradFill>
      </dgm:spPr>
    </dgm:pt>
    <dgm:pt modelId="{BB9B3F97-29AF-45DE-B196-E8EF7C4E9BDA}" type="pres">
      <dgm:prSet presAssocID="{99814B21-54B6-4DD4-80BF-CFC7617797BF}" presName="theList" presStyleCnt="0"/>
      <dgm:spPr/>
    </dgm:pt>
    <dgm:pt modelId="{D6318CAB-1982-47F8-B5D1-E928606E410D}" type="pres">
      <dgm:prSet presAssocID="{C345CB8C-F180-4A97-9ED0-51A2975AA2E8}" presName="aNode" presStyleLbl="fgAcc1" presStyleIdx="0" presStyleCnt="2" custLinFactNeighborX="-73898" custLinFactNeighborY="-9783">
        <dgm:presLayoutVars>
          <dgm:bulletEnabled val="1"/>
        </dgm:presLayoutVars>
      </dgm:prSet>
      <dgm:spPr/>
      <dgm:t>
        <a:bodyPr/>
        <a:lstStyle/>
        <a:p>
          <a:endParaRPr lang="en-US"/>
        </a:p>
      </dgm:t>
    </dgm:pt>
    <dgm:pt modelId="{7E4E9E5F-F030-4E88-9666-47369E7107F7}" type="pres">
      <dgm:prSet presAssocID="{C345CB8C-F180-4A97-9ED0-51A2975AA2E8}" presName="aSpace" presStyleCnt="0"/>
      <dgm:spPr/>
    </dgm:pt>
    <dgm:pt modelId="{9A82603D-B1BC-4C64-9F43-AD2711BF356D}" type="pres">
      <dgm:prSet presAssocID="{790483ED-CF49-4800-BC21-902C7BE0743D}" presName="aNode" presStyleLbl="fgAcc1" presStyleIdx="1" presStyleCnt="2" custLinFactNeighborX="-73898" custLinFactNeighborY="-9783">
        <dgm:presLayoutVars>
          <dgm:bulletEnabled val="1"/>
        </dgm:presLayoutVars>
      </dgm:prSet>
      <dgm:spPr/>
      <dgm:t>
        <a:bodyPr/>
        <a:lstStyle/>
        <a:p>
          <a:endParaRPr lang="en-US"/>
        </a:p>
      </dgm:t>
    </dgm:pt>
    <dgm:pt modelId="{3BC7E73B-394A-4AC3-ACE2-9F9578F39AF2}" type="pres">
      <dgm:prSet presAssocID="{790483ED-CF49-4800-BC21-902C7BE0743D}" presName="aSpace" presStyleCnt="0"/>
      <dgm:spPr/>
    </dgm:pt>
  </dgm:ptLst>
  <dgm:cxnLst>
    <dgm:cxn modelId="{EB6C5B4A-874A-4BCB-9F45-895C3641378C}" srcId="{99814B21-54B6-4DD4-80BF-CFC7617797BF}" destId="{C345CB8C-F180-4A97-9ED0-51A2975AA2E8}" srcOrd="0" destOrd="0" parTransId="{0B16E518-E162-42BF-8FCE-9AA601E9234E}" sibTransId="{8A0FC008-5C61-4D7E-A7EA-B66E76144B00}"/>
    <dgm:cxn modelId="{E4DD5162-13D0-412C-B59B-7E4B5D11485C}" type="presOf" srcId="{C345CB8C-F180-4A97-9ED0-51A2975AA2E8}" destId="{D6318CAB-1982-47F8-B5D1-E928606E410D}" srcOrd="0" destOrd="0" presId="urn:microsoft.com/office/officeart/2005/8/layout/pyramid2"/>
    <dgm:cxn modelId="{4127CBBC-B0C0-488B-9A19-14A362552CFE}" type="presOf" srcId="{790483ED-CF49-4800-BC21-902C7BE0743D}" destId="{9A82603D-B1BC-4C64-9F43-AD2711BF356D}" srcOrd="0" destOrd="0" presId="urn:microsoft.com/office/officeart/2005/8/layout/pyramid2"/>
    <dgm:cxn modelId="{6E8813A9-60B0-44F1-83C8-68881E9C6E8A}" srcId="{99814B21-54B6-4DD4-80BF-CFC7617797BF}" destId="{790483ED-CF49-4800-BC21-902C7BE0743D}" srcOrd="1" destOrd="0" parTransId="{2F6DDDA3-0DAB-477B-AEDE-59F3EBDF8C29}" sibTransId="{165F774C-4BC5-4D5C-8DF3-D2A2983082CB}"/>
    <dgm:cxn modelId="{E3833352-39EE-4215-A910-F5BE5412E40B}" type="presOf" srcId="{99814B21-54B6-4DD4-80BF-CFC7617797BF}" destId="{5F37CFAF-28C0-445C-A8BF-3A975BA42B36}" srcOrd="0" destOrd="0" presId="urn:microsoft.com/office/officeart/2005/8/layout/pyramid2"/>
    <dgm:cxn modelId="{C49D8955-2919-45E6-BB89-F2EDEA58F507}" type="presParOf" srcId="{5F37CFAF-28C0-445C-A8BF-3A975BA42B36}" destId="{EB82FE4A-869D-48F1-A8FA-8E912BDB5690}" srcOrd="0" destOrd="0" presId="urn:microsoft.com/office/officeart/2005/8/layout/pyramid2"/>
    <dgm:cxn modelId="{E3B586A2-FFAB-45ED-94EB-8F670E03268D}" type="presParOf" srcId="{5F37CFAF-28C0-445C-A8BF-3A975BA42B36}" destId="{BB9B3F97-29AF-45DE-B196-E8EF7C4E9BDA}" srcOrd="1" destOrd="0" presId="urn:microsoft.com/office/officeart/2005/8/layout/pyramid2"/>
    <dgm:cxn modelId="{77A92357-1126-4F48-9583-41D29415C519}" type="presParOf" srcId="{BB9B3F97-29AF-45DE-B196-E8EF7C4E9BDA}" destId="{D6318CAB-1982-47F8-B5D1-E928606E410D}" srcOrd="0" destOrd="0" presId="urn:microsoft.com/office/officeart/2005/8/layout/pyramid2"/>
    <dgm:cxn modelId="{5B99B19A-7ECA-4F6F-835C-5A99E427D338}" type="presParOf" srcId="{BB9B3F97-29AF-45DE-B196-E8EF7C4E9BDA}" destId="{7E4E9E5F-F030-4E88-9666-47369E7107F7}" srcOrd="1" destOrd="0" presId="urn:microsoft.com/office/officeart/2005/8/layout/pyramid2"/>
    <dgm:cxn modelId="{00208E50-5484-4876-A99F-D7B4A3C840B3}" type="presParOf" srcId="{BB9B3F97-29AF-45DE-B196-E8EF7C4E9BDA}" destId="{9A82603D-B1BC-4C64-9F43-AD2711BF356D}" srcOrd="2" destOrd="0" presId="urn:microsoft.com/office/officeart/2005/8/layout/pyramid2"/>
    <dgm:cxn modelId="{C3180A31-E1C1-4B71-8C9B-4F563C776BBB}" type="presParOf" srcId="{BB9B3F97-29AF-45DE-B196-E8EF7C4E9BDA}" destId="{3BC7E73B-394A-4AC3-ACE2-9F9578F39AF2}" srcOrd="3" destOrd="0" presId="urn:microsoft.com/office/officeart/2005/8/layout/pyramid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FC7FC-16C6-487D-BABC-8950D9105C5A}">
      <dsp:nvSpPr>
        <dsp:cNvPr id="0" name=""/>
        <dsp:cNvSpPr/>
      </dsp:nvSpPr>
      <dsp:spPr>
        <a:xfrm rot="5400000">
          <a:off x="-123570" y="127529"/>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kern="1200" dirty="0"/>
        </a:p>
      </dsp:txBody>
      <dsp:txXfrm rot="-5400000">
        <a:off x="1" y="292290"/>
        <a:ext cx="576664" cy="247142"/>
      </dsp:txXfrm>
    </dsp:sp>
    <dsp:sp modelId="{357BB1D8-CDA1-4945-88B8-65B44174E03B}">
      <dsp:nvSpPr>
        <dsp:cNvPr id="0" name=""/>
        <dsp:cNvSpPr/>
      </dsp:nvSpPr>
      <dsp:spPr>
        <a:xfrm rot="5400000">
          <a:off x="4197059" y="-3616436"/>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1. Develop a research question</a:t>
          </a:r>
          <a:endParaRPr lang="en-US" sz="3000" kern="1200" dirty="0"/>
        </a:p>
      </dsp:txBody>
      <dsp:txXfrm rot="-5400000">
        <a:off x="576665" y="30098"/>
        <a:ext cx="7750123" cy="483194"/>
      </dsp:txXfrm>
    </dsp:sp>
    <dsp:sp modelId="{450217F1-1E13-4C73-B926-08E04EF54495}">
      <dsp:nvSpPr>
        <dsp:cNvPr id="0" name=""/>
        <dsp:cNvSpPr/>
      </dsp:nvSpPr>
      <dsp:spPr>
        <a:xfrm rot="5400000">
          <a:off x="-123570" y="867635"/>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kern="1200" dirty="0"/>
        </a:p>
      </dsp:txBody>
      <dsp:txXfrm rot="-5400000">
        <a:off x="1" y="1032396"/>
        <a:ext cx="576664" cy="247142"/>
      </dsp:txXfrm>
    </dsp:sp>
    <dsp:sp modelId="{A6B905B7-D915-43ED-A3D9-07DF2E5C0614}">
      <dsp:nvSpPr>
        <dsp:cNvPr id="0" name=""/>
        <dsp:cNvSpPr/>
      </dsp:nvSpPr>
      <dsp:spPr>
        <a:xfrm rot="5400000">
          <a:off x="4197059" y="-2876330"/>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2. Embed the question in a theoretical context</a:t>
          </a:r>
          <a:endParaRPr lang="en-US" sz="3000" kern="1200" dirty="0"/>
        </a:p>
      </dsp:txBody>
      <dsp:txXfrm rot="-5400000">
        <a:off x="576665" y="770204"/>
        <a:ext cx="7750123" cy="483194"/>
      </dsp:txXfrm>
    </dsp:sp>
    <dsp:sp modelId="{67019C1A-68D7-4459-9640-974B77E3C33C}">
      <dsp:nvSpPr>
        <dsp:cNvPr id="0" name=""/>
        <dsp:cNvSpPr/>
      </dsp:nvSpPr>
      <dsp:spPr>
        <a:xfrm rot="5400000">
          <a:off x="-123570" y="1607741"/>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kern="1200" dirty="0"/>
        </a:p>
      </dsp:txBody>
      <dsp:txXfrm rot="-5400000">
        <a:off x="1" y="1772502"/>
        <a:ext cx="576664" cy="247142"/>
      </dsp:txXfrm>
    </dsp:sp>
    <dsp:sp modelId="{7ACA5BE7-8EF0-4FB1-A8FD-B5D5EAD022B3}">
      <dsp:nvSpPr>
        <dsp:cNvPr id="0" name=""/>
        <dsp:cNvSpPr/>
      </dsp:nvSpPr>
      <dsp:spPr>
        <a:xfrm rot="5400000">
          <a:off x="4197059" y="-2136224"/>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3. Design the experiment</a:t>
          </a:r>
          <a:endParaRPr lang="en-US" sz="3000" kern="1200" dirty="0"/>
        </a:p>
      </dsp:txBody>
      <dsp:txXfrm rot="-5400000">
        <a:off x="576665" y="1510310"/>
        <a:ext cx="7750123" cy="483194"/>
      </dsp:txXfrm>
    </dsp:sp>
    <dsp:sp modelId="{B1DA7C6C-2EAD-424B-9F06-326E6D31D91F}">
      <dsp:nvSpPr>
        <dsp:cNvPr id="0" name=""/>
        <dsp:cNvSpPr/>
      </dsp:nvSpPr>
      <dsp:spPr>
        <a:xfrm rot="5400000">
          <a:off x="-123570" y="2347847"/>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endParaRPr lang="en-US" sz="1600" kern="1200" dirty="0"/>
        </a:p>
      </dsp:txBody>
      <dsp:txXfrm rot="-5400000">
        <a:off x="1" y="2512608"/>
        <a:ext cx="576664" cy="247142"/>
      </dsp:txXfrm>
    </dsp:sp>
    <dsp:sp modelId="{81C5760F-BFA1-4929-892D-181A86726F01}">
      <dsp:nvSpPr>
        <dsp:cNvPr id="0" name=""/>
        <dsp:cNvSpPr/>
      </dsp:nvSpPr>
      <dsp:spPr>
        <a:xfrm rot="5400000">
          <a:off x="4197059" y="-1396117"/>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4. Conduct the experiment</a:t>
          </a:r>
          <a:endParaRPr lang="en-US" sz="3000" kern="1200" dirty="0"/>
        </a:p>
      </dsp:txBody>
      <dsp:txXfrm rot="-5400000">
        <a:off x="576665" y="2250417"/>
        <a:ext cx="7750123" cy="483194"/>
      </dsp:txXfrm>
    </dsp:sp>
    <dsp:sp modelId="{ED1528A3-2278-42F2-ADE3-F9C8E3108771}">
      <dsp:nvSpPr>
        <dsp:cNvPr id="0" name=""/>
        <dsp:cNvSpPr/>
      </dsp:nvSpPr>
      <dsp:spPr>
        <a:xfrm rot="5400000">
          <a:off x="-123570" y="3087954"/>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 </a:t>
          </a:r>
          <a:endParaRPr lang="en-US" sz="1600" kern="1200" dirty="0"/>
        </a:p>
      </dsp:txBody>
      <dsp:txXfrm rot="-5400000">
        <a:off x="1" y="3252715"/>
        <a:ext cx="576664" cy="247142"/>
      </dsp:txXfrm>
    </dsp:sp>
    <dsp:sp modelId="{2E75922E-7E6A-4C6A-891B-12E6C2B378D9}">
      <dsp:nvSpPr>
        <dsp:cNvPr id="0" name=""/>
        <dsp:cNvSpPr/>
      </dsp:nvSpPr>
      <dsp:spPr>
        <a:xfrm rot="5400000">
          <a:off x="4197059" y="-656011"/>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5. Analyze the data</a:t>
          </a:r>
          <a:endParaRPr lang="en-US" sz="3000" kern="1200" dirty="0"/>
        </a:p>
      </dsp:txBody>
      <dsp:txXfrm rot="-5400000">
        <a:off x="576665" y="2990523"/>
        <a:ext cx="7750123" cy="483194"/>
      </dsp:txXfrm>
    </dsp:sp>
    <dsp:sp modelId="{D238A9D9-3082-4186-8374-32D90AB3595E}">
      <dsp:nvSpPr>
        <dsp:cNvPr id="0" name=""/>
        <dsp:cNvSpPr/>
      </dsp:nvSpPr>
      <dsp:spPr>
        <a:xfrm rot="5400000">
          <a:off x="-123570" y="3828060"/>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 </a:t>
          </a:r>
          <a:endParaRPr lang="en-US" sz="1600" kern="1200" dirty="0"/>
        </a:p>
      </dsp:txBody>
      <dsp:txXfrm rot="-5400000">
        <a:off x="1" y="3992821"/>
        <a:ext cx="576664" cy="247142"/>
      </dsp:txXfrm>
    </dsp:sp>
    <dsp:sp modelId="{73831BC1-FE3F-42CF-A5F3-E5D4C2B3067E}">
      <dsp:nvSpPr>
        <dsp:cNvPr id="0" name=""/>
        <dsp:cNvSpPr/>
      </dsp:nvSpPr>
      <dsp:spPr>
        <a:xfrm rot="5400000">
          <a:off x="4197059" y="84094"/>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6. Interpret the data</a:t>
          </a:r>
          <a:endParaRPr lang="en-US" sz="3000" kern="1200" dirty="0"/>
        </a:p>
      </dsp:txBody>
      <dsp:txXfrm rot="-5400000">
        <a:off x="576665" y="3730628"/>
        <a:ext cx="7750123" cy="483194"/>
      </dsp:txXfrm>
    </dsp:sp>
    <dsp:sp modelId="{278BBFA9-ED65-48D5-A3DD-133EEB0380E8}">
      <dsp:nvSpPr>
        <dsp:cNvPr id="0" name=""/>
        <dsp:cNvSpPr/>
      </dsp:nvSpPr>
      <dsp:spPr>
        <a:xfrm rot="5400000">
          <a:off x="-123570" y="4568166"/>
          <a:ext cx="823806" cy="576664"/>
        </a:xfrm>
        <a:prstGeom prst="chevron">
          <a:avLst/>
        </a:prstGeom>
        <a:solidFill>
          <a:srgbClr val="C00000"/>
        </a:solidFill>
        <a:ln w="9525" cap="flat" cmpd="sng" algn="ctr">
          <a:solidFill>
            <a:schemeClr val="tx1"/>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n-US" sz="1600" kern="1200" dirty="0" smtClean="0"/>
            <a:t> </a:t>
          </a:r>
          <a:endParaRPr lang="en-US" sz="1600" kern="1200" dirty="0"/>
        </a:p>
      </dsp:txBody>
      <dsp:txXfrm rot="-5400000">
        <a:off x="1" y="4732927"/>
        <a:ext cx="576664" cy="247142"/>
      </dsp:txXfrm>
    </dsp:sp>
    <dsp:sp modelId="{D2FABFC2-8CA9-414C-BF7B-44B4F3E02858}">
      <dsp:nvSpPr>
        <dsp:cNvPr id="0" name=""/>
        <dsp:cNvSpPr/>
      </dsp:nvSpPr>
      <dsp:spPr>
        <a:xfrm rot="5400000">
          <a:off x="4197059" y="824200"/>
          <a:ext cx="535474" cy="7776263"/>
        </a:xfrm>
        <a:prstGeom prst="round2SameRect">
          <a:avLst/>
        </a:prstGeom>
        <a:solidFill>
          <a:schemeClr val="lt1">
            <a:alpha val="90000"/>
            <a:hueOff val="0"/>
            <a:satOff val="0"/>
            <a:lumOff val="0"/>
            <a:alphaOff val="0"/>
          </a:schemeClr>
        </a:solidFill>
        <a:ln w="9525" cap="flat" cmpd="sng" algn="ctr">
          <a:solidFill>
            <a:schemeClr val="tx1"/>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213360" tIns="19050" rIns="19050" bIns="19050" numCol="1" spcCol="1270" anchor="ctr" anchorCtr="0">
          <a:noAutofit/>
        </a:bodyPr>
        <a:lstStyle/>
        <a:p>
          <a:pPr marL="285750" lvl="1" indent="-285750" algn="l" defTabSz="1333500">
            <a:lnSpc>
              <a:spcPct val="90000"/>
            </a:lnSpc>
            <a:spcBef>
              <a:spcPct val="0"/>
            </a:spcBef>
            <a:spcAft>
              <a:spcPct val="15000"/>
            </a:spcAft>
            <a:buChar char="••"/>
          </a:pPr>
          <a:r>
            <a:rPr lang="en-US" sz="3000" kern="1200" dirty="0" smtClean="0"/>
            <a:t>7. Communicate the results</a:t>
          </a:r>
          <a:endParaRPr lang="en-US" sz="3000" kern="1200" dirty="0"/>
        </a:p>
      </dsp:txBody>
      <dsp:txXfrm rot="-5400000">
        <a:off x="576665" y="4470734"/>
        <a:ext cx="7750123" cy="4831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B0BFC2-C8EF-4DA4-BA20-8503B5E680C0}">
      <dsp:nvSpPr>
        <dsp:cNvPr id="0" name=""/>
        <dsp:cNvSpPr/>
      </dsp:nvSpPr>
      <dsp:spPr>
        <a:xfrm>
          <a:off x="1817370" y="2061051"/>
          <a:ext cx="2221230" cy="2221230"/>
        </a:xfrm>
        <a:prstGeom prst="gear9">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a:lnSpc>
              <a:spcPct val="90000"/>
            </a:lnSpc>
            <a:spcBef>
              <a:spcPct val="0"/>
            </a:spcBef>
            <a:spcAft>
              <a:spcPct val="35000"/>
            </a:spcAft>
          </a:pPr>
          <a:r>
            <a:rPr lang="en-US" sz="1800" b="1" kern="1200" dirty="0" smtClean="0"/>
            <a:t>Sense Information</a:t>
          </a:r>
          <a:endParaRPr lang="en-US" sz="1800" b="1" kern="1200" dirty="0"/>
        </a:p>
      </dsp:txBody>
      <dsp:txXfrm>
        <a:off x="2263936" y="2581364"/>
        <a:ext cx="1328098" cy="1141758"/>
      </dsp:txXfrm>
    </dsp:sp>
    <dsp:sp modelId="{8AC37AD3-1B77-4EC2-974F-B0DCB0920592}">
      <dsp:nvSpPr>
        <dsp:cNvPr id="0" name=""/>
        <dsp:cNvSpPr/>
      </dsp:nvSpPr>
      <dsp:spPr>
        <a:xfrm>
          <a:off x="525018" y="1536033"/>
          <a:ext cx="1615440" cy="1615440"/>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b="1" kern="1200" dirty="0" smtClean="0"/>
            <a:t>Prior Knowledge / Expertise</a:t>
          </a:r>
          <a:endParaRPr lang="en-US" sz="1300" b="1" kern="1200" dirty="0"/>
        </a:p>
      </dsp:txBody>
      <dsp:txXfrm>
        <a:off x="931710" y="1945183"/>
        <a:ext cx="802056" cy="797140"/>
      </dsp:txXfrm>
    </dsp:sp>
    <dsp:sp modelId="{BC8B7803-2C94-4D25-87AA-86CFE0275C09}">
      <dsp:nvSpPr>
        <dsp:cNvPr id="0" name=""/>
        <dsp:cNvSpPr/>
      </dsp:nvSpPr>
      <dsp:spPr>
        <a:xfrm rot="20700000">
          <a:off x="1429829" y="421544"/>
          <a:ext cx="1582801" cy="1582801"/>
        </a:xfrm>
        <a:prstGeom prst="gear6">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577850">
            <a:lnSpc>
              <a:spcPct val="90000"/>
            </a:lnSpc>
            <a:spcBef>
              <a:spcPct val="0"/>
            </a:spcBef>
            <a:spcAft>
              <a:spcPct val="35000"/>
            </a:spcAft>
          </a:pPr>
          <a:r>
            <a:rPr lang="en-US" sz="1300" b="1" kern="1200" dirty="0" smtClean="0"/>
            <a:t>Other’s Knowledge</a:t>
          </a:r>
          <a:endParaRPr lang="en-US" sz="1300" b="1" kern="1200" dirty="0"/>
        </a:p>
      </dsp:txBody>
      <dsp:txXfrm rot="-20700000">
        <a:off x="1776984" y="768699"/>
        <a:ext cx="888492" cy="888492"/>
      </dsp:txXfrm>
    </dsp:sp>
    <dsp:sp modelId="{DD0BEE78-259B-477D-9614-7F4F0BE7BAB6}">
      <dsp:nvSpPr>
        <dsp:cNvPr id="0" name=""/>
        <dsp:cNvSpPr/>
      </dsp:nvSpPr>
      <dsp:spPr>
        <a:xfrm>
          <a:off x="1644873" y="1726837"/>
          <a:ext cx="2843174" cy="2843174"/>
        </a:xfrm>
        <a:prstGeom prst="circularArrow">
          <a:avLst>
            <a:gd name="adj1" fmla="val 4687"/>
            <a:gd name="adj2" fmla="val 299029"/>
            <a:gd name="adj3" fmla="val 2512446"/>
            <a:gd name="adj4" fmla="val 15869313"/>
            <a:gd name="adj5" fmla="val 5469"/>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32D12A-A5A9-4CD3-9877-3EA1E2934CBB}">
      <dsp:nvSpPr>
        <dsp:cNvPr id="0" name=""/>
        <dsp:cNvSpPr/>
      </dsp:nvSpPr>
      <dsp:spPr>
        <a:xfrm>
          <a:off x="238926" y="1179265"/>
          <a:ext cx="2065743" cy="2065743"/>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E1D4F46C-F939-469A-AEC3-D88143389BE5}">
      <dsp:nvSpPr>
        <dsp:cNvPr id="0" name=""/>
        <dsp:cNvSpPr/>
      </dsp:nvSpPr>
      <dsp:spPr>
        <a:xfrm>
          <a:off x="1063710" y="75519"/>
          <a:ext cx="2227287" cy="2227287"/>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82FE4A-869D-48F1-A8FA-8E912BDB5690}">
      <dsp:nvSpPr>
        <dsp:cNvPr id="0" name=""/>
        <dsp:cNvSpPr/>
      </dsp:nvSpPr>
      <dsp:spPr>
        <a:xfrm>
          <a:off x="483639" y="0"/>
          <a:ext cx="3224264" cy="3600400"/>
        </a:xfrm>
        <a:prstGeom prst="triangle">
          <a:avLst/>
        </a:prstGeom>
        <a:gradFill rotWithShape="0">
          <a:gsLst>
            <a:gs pos="0">
              <a:srgbClr val="000082"/>
            </a:gs>
            <a:gs pos="30000">
              <a:srgbClr val="66008F"/>
            </a:gs>
            <a:gs pos="64999">
              <a:srgbClr val="BA0066"/>
            </a:gs>
            <a:gs pos="89999">
              <a:srgbClr val="FF0000"/>
            </a:gs>
            <a:gs pos="100000">
              <a:srgbClr val="FF8200"/>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18CAB-1982-47F8-B5D1-E928606E410D}">
      <dsp:nvSpPr>
        <dsp:cNvPr id="0" name=""/>
        <dsp:cNvSpPr/>
      </dsp:nvSpPr>
      <dsp:spPr>
        <a:xfrm>
          <a:off x="1612132" y="360391"/>
          <a:ext cx="2095771" cy="127982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kern="1200" dirty="0" smtClean="0"/>
            <a:t>Specific</a:t>
          </a:r>
          <a:endParaRPr lang="en-US" sz="4000" kern="1200" dirty="0"/>
        </a:p>
      </dsp:txBody>
      <dsp:txXfrm>
        <a:off x="1674608" y="422867"/>
        <a:ext cx="1970819" cy="1154877"/>
      </dsp:txXfrm>
    </dsp:sp>
    <dsp:sp modelId="{9A82603D-B1BC-4C64-9F43-AD2711BF356D}">
      <dsp:nvSpPr>
        <dsp:cNvPr id="0" name=""/>
        <dsp:cNvSpPr/>
      </dsp:nvSpPr>
      <dsp:spPr>
        <a:xfrm>
          <a:off x="1612132" y="1800200"/>
          <a:ext cx="2095771" cy="127982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kern="1200" dirty="0" smtClean="0"/>
            <a:t>General</a:t>
          </a:r>
          <a:endParaRPr lang="en-US" sz="4000" kern="1200" dirty="0"/>
        </a:p>
      </dsp:txBody>
      <dsp:txXfrm>
        <a:off x="1674608" y="1862676"/>
        <a:ext cx="1970819" cy="115487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82FE4A-869D-48F1-A8FA-8E912BDB5690}">
      <dsp:nvSpPr>
        <dsp:cNvPr id="0" name=""/>
        <dsp:cNvSpPr/>
      </dsp:nvSpPr>
      <dsp:spPr>
        <a:xfrm>
          <a:off x="0" y="0"/>
          <a:ext cx="3224264" cy="3600400"/>
        </a:xfrm>
        <a:prstGeom prst="flowChartMerge">
          <a:avLst/>
        </a:prstGeom>
        <a:gradFill rotWithShape="0">
          <a:gsLst>
            <a:gs pos="0">
              <a:srgbClr val="FF0000"/>
            </a:gs>
            <a:gs pos="50000">
              <a:schemeClr val="accent1">
                <a:tint val="44500"/>
                <a:satMod val="160000"/>
              </a:schemeClr>
            </a:gs>
            <a:gs pos="100000">
              <a:schemeClr val="accent1">
                <a:tint val="23500"/>
                <a:satMod val="160000"/>
              </a:schemeClr>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6318CAB-1982-47F8-B5D1-E928606E410D}">
      <dsp:nvSpPr>
        <dsp:cNvPr id="0" name=""/>
        <dsp:cNvSpPr/>
      </dsp:nvSpPr>
      <dsp:spPr>
        <a:xfrm>
          <a:off x="63398" y="344740"/>
          <a:ext cx="2095771" cy="127982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kern="1200" dirty="0" smtClean="0"/>
            <a:t>General</a:t>
          </a:r>
          <a:endParaRPr lang="en-US" sz="4000" kern="1200" dirty="0"/>
        </a:p>
      </dsp:txBody>
      <dsp:txXfrm>
        <a:off x="125874" y="407216"/>
        <a:ext cx="1970819" cy="1154877"/>
      </dsp:txXfrm>
    </dsp:sp>
    <dsp:sp modelId="{9A82603D-B1BC-4C64-9F43-AD2711BF356D}">
      <dsp:nvSpPr>
        <dsp:cNvPr id="0" name=""/>
        <dsp:cNvSpPr/>
      </dsp:nvSpPr>
      <dsp:spPr>
        <a:xfrm>
          <a:off x="63398" y="1784549"/>
          <a:ext cx="2095771" cy="1279829"/>
        </a:xfrm>
        <a:prstGeom prst="round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52400" tIns="152400" rIns="152400" bIns="152400" numCol="1" spcCol="1270" anchor="ctr" anchorCtr="0">
          <a:noAutofit/>
        </a:bodyPr>
        <a:lstStyle/>
        <a:p>
          <a:pPr lvl="0" algn="ctr" defTabSz="1778000">
            <a:lnSpc>
              <a:spcPct val="90000"/>
            </a:lnSpc>
            <a:spcBef>
              <a:spcPct val="0"/>
            </a:spcBef>
            <a:spcAft>
              <a:spcPct val="35000"/>
            </a:spcAft>
          </a:pPr>
          <a:r>
            <a:rPr lang="en-US" sz="4000" kern="1200" dirty="0" smtClean="0"/>
            <a:t>Specific</a:t>
          </a:r>
          <a:endParaRPr lang="en-US" sz="4000" kern="1200" dirty="0"/>
        </a:p>
      </dsp:txBody>
      <dsp:txXfrm>
        <a:off x="125874" y="1847025"/>
        <a:ext cx="1970819" cy="1154877"/>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8B44970-FCF1-4FD1-9378-FCD063E1F966}" type="datetimeFigureOut">
              <a:rPr lang="en-CA" smtClean="0"/>
              <a:pPr/>
              <a:t>08/05/2013</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0A01058-0036-48CE-9DBD-40508DE7945C}" type="slidenum">
              <a:rPr lang="en-CA" smtClean="0"/>
              <a:pPr/>
              <a:t>‹#›</a:t>
            </a:fld>
            <a:endParaRPr lang="en-CA"/>
          </a:p>
        </p:txBody>
      </p:sp>
    </p:spTree>
    <p:extLst>
      <p:ext uri="{BB962C8B-B14F-4D97-AF65-F5344CB8AC3E}">
        <p14:creationId xmlns:p14="http://schemas.microsoft.com/office/powerpoint/2010/main" val="39751558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www.nature.com/news/open-access-the-true-cost-of-science-publishing-1.12676" TargetMode="External"/><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nature.com/news/sham-journals-scam-authors-1.12681" TargetMode="External"/><Relationship Id="rId2" Type="http://schemas.openxmlformats.org/officeDocument/2006/relationships/slide" Target="../slides/slide40.xml"/><Relationship Id="rId1" Type="http://schemas.openxmlformats.org/officeDocument/2006/relationships/notesMaster" Target="../notesMasters/notesMaster1.xml"/><Relationship Id="rId4" Type="http://schemas.openxmlformats.org/officeDocument/2006/relationships/hyperlink" Target="http://www.nature.com/news/investigating-journals-the-dark-side-of-publishing-1.12666" TargetMode="Externa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timgarratt.files.wordpress.com/2012/03/malcolm_gladwell_outliers.jpg" TargetMode="External"/><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www.gladwell.com/blink/index.html" TargetMode="External"/><Relationship Id="rId2" Type="http://schemas.openxmlformats.org/officeDocument/2006/relationships/slide" Target="../slides/slide44.xml"/><Relationship Id="rId1" Type="http://schemas.openxmlformats.org/officeDocument/2006/relationships/notesMaster" Target="../notesMasters/notesMaster1.xml"/><Relationship Id="rId4" Type="http://schemas.openxmlformats.org/officeDocument/2006/relationships/hyperlink" Target="http://www.abebooks.co.uk/images/books/malcolm-gladwell/malcolm-gladwell.jpg" TargetMode="Externa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www.gladwell.com/blink/index.html" TargetMode="External"/><Relationship Id="rId2" Type="http://schemas.openxmlformats.org/officeDocument/2006/relationships/slide" Target="../slides/slide45.xml"/><Relationship Id="rId1" Type="http://schemas.openxmlformats.org/officeDocument/2006/relationships/notesMaster" Target="../notesMasters/notesMaster1.xml"/><Relationship Id="rId4" Type="http://schemas.openxmlformats.org/officeDocument/2006/relationships/hyperlink" Target="http://www.abebooks.co.uk/images/books/malcolm-gladwell/malcolm-gladwell.jpg" TargetMode="Externa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timgarratt.files.wordpress.com/2012/03/malcolm_gladwell_outliers.jpg" TargetMode="External"/><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images.bookcloseouts.com/covers/large/isbn978080/9780802715296-l.jpg" TargetMode="External"/><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3" Type="http://schemas.openxmlformats.org/officeDocument/2006/relationships/hyperlink" Target="http://timgarratt.files.wordpress.com/2012/03/malcolm_gladwell_outliers.jpg" TargetMode="External"/><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mapofscience.com/nsf.html" TargetMode="External"/><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03DD91C4-332B-460F-98A4-A07774790391}" type="slidenum">
              <a:rPr lang="en-CA" smtClean="0"/>
              <a:pPr/>
              <a:t>6</a:t>
            </a:fld>
            <a:endParaRPr lang="en-CA"/>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1170A9D-9E38-4BDB-851E-4FA74E976017}" type="slidenum">
              <a:rPr lang="en-US" smtClean="0"/>
              <a:pPr/>
              <a:t>12</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AB0A6D-EE3C-43DC-988E-0FB8281DE689}" type="slidenum">
              <a:rPr lang="en-US"/>
              <a:pPr/>
              <a:t>13</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AB0A6D-EE3C-43DC-988E-0FB8281DE689}" type="slidenum">
              <a:rPr lang="en-US"/>
              <a:pPr/>
              <a:t>14</a:t>
            </a:fld>
            <a:endParaRPr lang="en-US"/>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22</a:t>
            </a:fld>
            <a:endParaRPr lang="en-CA"/>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166944-527E-4324-81D2-DEEFE3C1B110}" type="slidenum">
              <a:rPr lang="en-US"/>
              <a:pPr/>
              <a:t>31</a:t>
            </a:fld>
            <a:endParaRPr lang="en-US"/>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fr-CA"/>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18EF93-B030-46E1-BAD6-B29EC18B5B39}" type="slidenum">
              <a:rPr lang="en-US"/>
              <a:pPr/>
              <a:t>32</a:t>
            </a:fld>
            <a:endParaRPr lang="en-US"/>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42F221-A56E-485F-B82F-CAC4A81A05E8}" type="slidenum">
              <a:rPr lang="en-US"/>
              <a:pPr/>
              <a:t>35</a:t>
            </a:fld>
            <a:endParaRPr lang="en-US"/>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AF1632-DCE3-4C10-82AE-8CD9C0C1CE33}" type="slidenum">
              <a:rPr lang="en-US"/>
              <a:pPr/>
              <a:t>36</a:t>
            </a:fld>
            <a:endParaRPr lang="en-US"/>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6A40CF-C8CC-487A-9AA7-33CAC63BFBA4}" type="slidenum">
              <a:rPr lang="en-US"/>
              <a:pPr/>
              <a:t>38</a:t>
            </a:fld>
            <a:endParaRPr lang="en-US"/>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fr-CA"/>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ww.nature.com/news/open-access-the-true-cost-of-science-publishing-1.12676</a:t>
            </a:r>
            <a:endParaRPr lang="en-US" dirty="0" smtClean="0"/>
          </a:p>
        </p:txBody>
      </p:sp>
      <p:sp>
        <p:nvSpPr>
          <p:cNvPr id="4" name="Slide Number Placeholder 3"/>
          <p:cNvSpPr>
            <a:spLocks noGrp="1"/>
          </p:cNvSpPr>
          <p:nvPr>
            <p:ph type="sldNum" sz="quarter" idx="10"/>
          </p:nvPr>
        </p:nvSpPr>
        <p:spPr/>
        <p:txBody>
          <a:bodyPr/>
          <a:lstStyle/>
          <a:p>
            <a:fld id="{20A01058-0036-48CE-9DBD-40508DE7945C}" type="slidenum">
              <a:rPr lang="en-CA" smtClean="0"/>
              <a:pPr/>
              <a:t>39</a:t>
            </a:fld>
            <a:endParaRPr lang="en-CA"/>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hlinkClick r:id="rId3"/>
              </a:rPr>
              <a:t>http://www.nature.com/news/sham-journals-scam-authors-1.12681</a:t>
            </a:r>
            <a:endParaRPr lang="en-US" dirty="0" smtClean="0"/>
          </a:p>
          <a:p>
            <a:r>
              <a:rPr lang="en-US" dirty="0" smtClean="0">
                <a:hlinkClick r:id="rId4"/>
              </a:rPr>
              <a:t>http://www.nature.com/news/investigating-journals-the-dark-side-of-publishing-1.12666</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40</a:t>
            </a:fld>
            <a:endParaRPr lang="en-CA"/>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http://timgarratt.files.wordpress.com/2012/03/malcolm_gladwell_outliers.jpg</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43</a:t>
            </a:fld>
            <a:endParaRPr lang="en-CA"/>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http://www.gladwell.com/blink/index.html</a:t>
            </a:r>
            <a:endParaRPr lang="en-US" dirty="0" smtClean="0"/>
          </a:p>
          <a:p>
            <a:r>
              <a:rPr lang="en-US" dirty="0" smtClean="0">
                <a:hlinkClick r:id="rId4"/>
              </a:rPr>
              <a:t>http://www.abebooks.co.uk/images/books/malcolm-gladwell/malcolm-gladwell.jpg</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44</a:t>
            </a:fld>
            <a:endParaRPr lang="en-CA"/>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http://www.gladwell.com/blink/index.html</a:t>
            </a:r>
            <a:endParaRPr lang="en-US" dirty="0" smtClean="0"/>
          </a:p>
          <a:p>
            <a:r>
              <a:rPr lang="en-US" dirty="0" smtClean="0">
                <a:hlinkClick r:id="rId4"/>
              </a:rPr>
              <a:t>http://www.abebooks.co.uk/images/books/malcolm-gladwell/malcolm-gladwell.jpg</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45</a:t>
            </a:fld>
            <a:endParaRPr lang="en-CA"/>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http://timgarratt.files.wordpress.com/2012/03/malcolm_gladwell_outliers.jpg</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46</a:t>
            </a:fld>
            <a:endParaRPr lang="en-CA"/>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http://images.bookcloseouts.com/covers/large/isbn978080/9780802715296-l.jpg</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47</a:t>
            </a:fld>
            <a:endParaRPr lang="en-CA"/>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mtClean="0">
                <a:hlinkClick r:id="rId3"/>
              </a:rPr>
              <a:t>http://timgarratt.files.wordpress.com/2012/03/malcolm_gladwell_outliers.jpg</a:t>
            </a:r>
            <a:endParaRPr lang="en-US"/>
          </a:p>
        </p:txBody>
      </p:sp>
      <p:sp>
        <p:nvSpPr>
          <p:cNvPr id="4" name="Slide Number Placeholder 3"/>
          <p:cNvSpPr>
            <a:spLocks noGrp="1"/>
          </p:cNvSpPr>
          <p:nvPr>
            <p:ph type="sldNum" sz="quarter" idx="10"/>
          </p:nvPr>
        </p:nvSpPr>
        <p:spPr/>
        <p:txBody>
          <a:bodyPr/>
          <a:lstStyle/>
          <a:p>
            <a:fld id="{20A01058-0036-48CE-9DBD-40508DE7945C}" type="slidenum">
              <a:rPr lang="en-CA" smtClean="0"/>
              <a:pPr/>
              <a:t>48</a:t>
            </a:fld>
            <a:endParaRPr lang="en-CA"/>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Last bullet</a:t>
            </a:r>
            <a:r>
              <a:rPr lang="en-CA" baseline="0" dirty="0" smtClean="0"/>
              <a:t> sub-point: </a:t>
            </a:r>
            <a:r>
              <a:rPr lang="en-CA" dirty="0" smtClean="0"/>
              <a:t>its = it’s</a:t>
            </a:r>
            <a:br>
              <a:rPr lang="en-CA" dirty="0" smtClean="0"/>
            </a:br>
            <a:r>
              <a:rPr lang="en-CA" smtClean="0"/>
              <a:t>Next: 53</a:t>
            </a:r>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56</a:t>
            </a:fld>
            <a:endParaRPr lang="en-CA"/>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http://mapofscience.com/nsf.html#</a:t>
            </a:r>
            <a:endParaRPr lang="en-US"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57</a:t>
            </a:fld>
            <a:endParaRPr lang="en-CA"/>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20A01058-0036-48CE-9DBD-40508DE7945C}" type="slidenum">
              <a:rPr lang="en-CA" smtClean="0"/>
              <a:pPr/>
              <a:t>59</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AA3BEE9C-04AA-4155-BD23-684FAAFC18BB}" type="datetime1">
              <a:rPr lang="en-CA" smtClean="0"/>
              <a:pPr/>
              <a:t>08/05/2013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D4D96E01-7E3A-42EB-9E6C-5FF042FB46E8}" type="datetime1">
              <a:rPr lang="en-CA" smtClean="0"/>
              <a:pPr/>
              <a:t>08/05/2013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EB231E3-01A0-4177-B65D-616BA6C58CBA}" type="datetime1">
              <a:rPr lang="en-CA" smtClean="0"/>
              <a:pPr/>
              <a:t>08/05/2013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39E8A715-9E21-448C-81B7-9CE9187345DA}" type="datetime1">
              <a:rPr lang="en-CA" smtClean="0"/>
              <a:pPr/>
              <a:t>08/05/2013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488F0E01-2BBE-4D9F-B23B-7F23574F233D}" type="datetime1">
              <a:rPr lang="en-CA" smtClean="0"/>
              <a:pPr/>
              <a:t>08/05/2013</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3C3957F1-B36C-4E11-851E-B81E7C1AAA98}" type="datetime1">
              <a:rPr lang="en-CA" smtClean="0"/>
              <a:pPr/>
              <a:t>08/05/2013</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3E2BA7-90E0-414B-944B-B5616E618924}" type="datetime1">
              <a:rPr lang="en-CA" smtClean="0"/>
              <a:pPr/>
              <a:t>08/05/2013</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E777A8C-C226-4619-B3D5-8D57B5636E00}" type="datetime1">
              <a:rPr lang="en-CA" smtClean="0"/>
              <a:pPr/>
              <a:t>08/05/2013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E24EF47-726F-463E-89E3-5D9D0B85750A}" type="datetime1">
              <a:rPr lang="en-CA" smtClean="0"/>
              <a:pPr/>
              <a:t>08/05/2013</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BA971E9-F39A-4538-A6E9-584D2A6DE84A}" type="datetime1">
              <a:rPr lang="en-CA" smtClean="0"/>
              <a:pPr/>
              <a:t>08/05/2013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FC33DECD-5B3D-4F85-990C-3668ECE6FA66}" type="datetime1">
              <a:rPr lang="en-CA" smtClean="0"/>
              <a:pPr/>
              <a:t>08/05/2013</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65084940-205E-4F2A-AD18-4366AF03F399}" type="slidenum">
              <a:rPr lang="en-CA" smtClean="0"/>
              <a:pPr/>
              <a:t>‹#›</a:t>
            </a:fld>
            <a:endParaRPr lang="en-CA"/>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447800" y="80963"/>
            <a:ext cx="7467600" cy="977900"/>
          </a:xfrm>
        </p:spPr>
        <p:txBody>
          <a:bodyPr/>
          <a:lstStyle/>
          <a:p>
            <a:r>
              <a:rPr lang="en-US" smtClean="0"/>
              <a:t>Click to edit Master title style</a:t>
            </a:r>
            <a:endParaRPr lang="en-CA"/>
          </a:p>
        </p:txBody>
      </p:sp>
      <p:sp>
        <p:nvSpPr>
          <p:cNvPr id="3" name="Text Placeholder 2"/>
          <p:cNvSpPr>
            <a:spLocks noGrp="1"/>
          </p:cNvSpPr>
          <p:nvPr>
            <p:ph type="body" sz="half" idx="1"/>
          </p:nvPr>
        </p:nvSpPr>
        <p:spPr>
          <a:xfrm>
            <a:off x="228600" y="1219200"/>
            <a:ext cx="42672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219200"/>
            <a:ext cx="4267200" cy="5181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Footer Placeholder 4"/>
          <p:cNvSpPr>
            <a:spLocks noGrp="1"/>
          </p:cNvSpPr>
          <p:nvPr>
            <p:ph type="ftr" sz="quarter" idx="10"/>
          </p:nvPr>
        </p:nvSpPr>
        <p:spPr>
          <a:xfrm>
            <a:off x="76200" y="6553200"/>
            <a:ext cx="8912225" cy="247650"/>
          </a:xfrm>
        </p:spPr>
        <p:txBody>
          <a:bodyPr/>
          <a:lstStyle>
            <a:lvl1pPr>
              <a:defRPr/>
            </a:lvl1pPr>
          </a:lstStyle>
          <a:p>
            <a:endParaRPr lang="en-US" b="1"/>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722FD6-917B-44ED-872E-37F2A8DAE7D4}" type="datetime1">
              <a:rPr lang="en-CA" smtClean="0"/>
              <a:pPr/>
              <a:t>08/05/2013</a:t>
            </a:fld>
            <a:endParaRPr lang="en-CA"/>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5084940-205E-4F2A-AD18-4366AF03F399}" type="slidenum">
              <a:rPr lang="en-CA" smtClean="0"/>
              <a:pPr/>
              <a:t>‹#›</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oofast.ca/takesurvey.php?SurveyID=6862"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diagramData" Target="../diagrams/data3.xml"/><Relationship Id="rId7" Type="http://schemas.microsoft.com/office/2007/relationships/diagramDrawing" Target="../diagrams/drawing3.xml"/><Relationship Id="rId12"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11" Type="http://schemas.openxmlformats.org/officeDocument/2006/relationships/diagramColors" Target="../diagrams/colors4.xml"/><Relationship Id="rId5" Type="http://schemas.openxmlformats.org/officeDocument/2006/relationships/diagramQuickStyle" Target="../diagrams/quickStyle3.xml"/><Relationship Id="rId10" Type="http://schemas.openxmlformats.org/officeDocument/2006/relationships/diagramQuickStyle" Target="../diagrams/quickStyle4.xml"/><Relationship Id="rId4" Type="http://schemas.openxmlformats.org/officeDocument/2006/relationships/diagramLayout" Target="../diagrams/layout3.xml"/><Relationship Id="rId9"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hyperlink" Target="http://www.scirp.org/Journal/htmlOfSpecialIssue.aspx?SpecialIssueID=275&amp;JournalID=125&amp;utm_source=E&amp;utm_medium=sijct_ski1303&amp;utm_campaign=specialissue" TargetMode="External"/><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papersubmission.scirp.org/admin/initLoginAction.action?journalID=18&amp;utm_source=E&amp;utm_medium=cpJCT1302&amp;utm_campaign=papersubmission"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scholar.google.ca/"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dirty="0" smtClean="0"/>
              <a:t>Scientific Methods:</a:t>
            </a:r>
            <a:br>
              <a:rPr lang="en-US" dirty="0" smtClean="0"/>
            </a:br>
            <a:r>
              <a:rPr lang="en-US" dirty="0" smtClean="0"/>
              <a:t> Bringing it All Together</a:t>
            </a:r>
            <a:endParaRPr lang="en-US" dirty="0"/>
          </a:p>
        </p:txBody>
      </p:sp>
      <p:sp>
        <p:nvSpPr>
          <p:cNvPr id="5" name="Subtitle 2"/>
          <p:cNvSpPr>
            <a:spLocks noGrp="1"/>
          </p:cNvSpPr>
          <p:nvPr>
            <p:ph type="subTitle" idx="1"/>
          </p:nvPr>
        </p:nvSpPr>
        <p:spPr>
          <a:xfrm>
            <a:off x="1371600" y="4581128"/>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3"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PSYC2001/NEURO2001 Mon/Weds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CA" sz="1200" dirty="0" smtClean="0"/>
          </a:p>
          <a:p>
            <a:r>
              <a:rPr lang="en-CA" dirty="0" smtClean="0"/>
              <a:t>TAs are </a:t>
            </a:r>
            <a:r>
              <a:rPr lang="en-CA" dirty="0" smtClean="0"/>
              <a:t>posted</a:t>
            </a:r>
            <a:r>
              <a:rPr lang="en-CA" dirty="0" smtClean="0"/>
              <a:t>. </a:t>
            </a:r>
          </a:p>
          <a:p>
            <a:endParaRPr lang="en-CA" dirty="0" smtClean="0"/>
          </a:p>
          <a:p>
            <a:r>
              <a:rPr lang="en-US" b="1" dirty="0" smtClean="0"/>
              <a:t>Link to survey: </a:t>
            </a:r>
            <a:r>
              <a:rPr lang="en-US" sz="2600" dirty="0" smtClean="0">
                <a:hlinkClick r:id="rId2"/>
              </a:rPr>
              <a:t>https://www.toofast.ca/takesurvey.php?SurveyID=6862</a:t>
            </a:r>
            <a:endParaRPr lang="en-US" sz="2600" dirty="0" smtClean="0"/>
          </a:p>
          <a:p>
            <a:endParaRPr lang="en-CA" sz="2600" dirty="0" smtClean="0"/>
          </a:p>
          <a:p>
            <a:r>
              <a:rPr lang="en-CA" dirty="0" smtClean="0"/>
              <a:t>At the end of class, I will provide some basic information about the first quiz.</a:t>
            </a:r>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Announcements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sz="1200" dirty="0" smtClean="0"/>
          </a:p>
          <a:p>
            <a:endParaRPr lang="en-US" sz="2800" dirty="0" smtClean="0"/>
          </a:p>
          <a:p>
            <a:r>
              <a:rPr lang="en-US" sz="2800" dirty="0" smtClean="0"/>
              <a:t>Science Method </a:t>
            </a:r>
          </a:p>
          <a:p>
            <a:endParaRPr lang="en-US" sz="1200" dirty="0" smtClean="0"/>
          </a:p>
          <a:p>
            <a:r>
              <a:rPr lang="en-US" sz="2800" dirty="0" smtClean="0"/>
              <a:t>Scientific Research Process</a:t>
            </a:r>
          </a:p>
          <a:p>
            <a:endParaRPr lang="en-US" sz="1200" dirty="0" smtClean="0"/>
          </a:p>
          <a:p>
            <a:r>
              <a:rPr lang="en-US" sz="2800" smtClean="0"/>
              <a:t>Conducting a Literature </a:t>
            </a:r>
            <a:r>
              <a:rPr lang="en-US" sz="2800" dirty="0" smtClean="0"/>
              <a:t>Review</a:t>
            </a:r>
          </a:p>
          <a:p>
            <a:endParaRPr lang="en-US" sz="1200" dirty="0" smtClean="0"/>
          </a:p>
          <a:p>
            <a:r>
              <a:rPr lang="en-US" sz="2800" dirty="0" smtClean="0"/>
              <a:t>Science at a distance</a:t>
            </a:r>
            <a:endParaRPr lang="en-US" sz="2800"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No amount of experimentation can ever prove me right; a single experiment can prove me wrong</a:t>
            </a:r>
            <a:r>
              <a:rPr lang="en-CA" sz="2400" dirty="0" smtClean="0"/>
              <a:t>.”</a:t>
            </a:r>
          </a:p>
          <a:p>
            <a:endParaRPr lang="en-CA" sz="2400" dirty="0" smtClean="0"/>
          </a:p>
          <a:p>
            <a:r>
              <a:rPr lang="en-CA" sz="2400" dirty="0" smtClean="0"/>
              <a:t>- Albert Einstein</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What is Science?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5112568"/>
          </a:xfrm>
        </p:spPr>
        <p:txBody>
          <a:bodyPr>
            <a:normAutofit lnSpcReduction="10000"/>
          </a:bodyPr>
          <a:lstStyle/>
          <a:p>
            <a:r>
              <a:rPr lang="en-CA" dirty="0" smtClean="0"/>
              <a:t>The ‘methods’ for acquiring knowledge outlined in the last lecture (e.g., intuition and reason) are not </a:t>
            </a:r>
            <a:r>
              <a:rPr lang="en-CA" b="1" i="1" dirty="0" smtClean="0"/>
              <a:t>rejected</a:t>
            </a:r>
            <a:r>
              <a:rPr lang="en-CA" dirty="0" smtClean="0"/>
              <a:t> in favour of a scientific method.</a:t>
            </a:r>
          </a:p>
          <a:p>
            <a:endParaRPr lang="en-CA" sz="1200" dirty="0" smtClean="0"/>
          </a:p>
          <a:p>
            <a:r>
              <a:rPr lang="en-CA" dirty="0" smtClean="0"/>
              <a:t>Rather, science is the attempt to judiciously apply the methods at are disposal to obtain reliable knowledge about the world.</a:t>
            </a:r>
          </a:p>
          <a:p>
            <a:pPr lvl="1"/>
            <a:r>
              <a:rPr lang="en-CA" dirty="0" smtClean="0"/>
              <a:t>Science represents the coordination of these activities</a:t>
            </a:r>
          </a:p>
          <a:p>
            <a:pPr lvl="1"/>
            <a:endParaRPr lang="en-CA" sz="1200" dirty="0" smtClean="0"/>
          </a:p>
          <a:p>
            <a:r>
              <a:rPr lang="en-CA" b="1" i="1" dirty="0" smtClean="0"/>
              <a:t>Science is a process.</a:t>
            </a:r>
            <a:endParaRPr lang="en-CA" b="1" i="1"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Scientific Research Process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65084940-205E-4F2A-AD18-4366AF03F399}" type="slidenum">
              <a:rPr lang="en-CA" smtClean="0"/>
              <a:pPr/>
              <a:t>5</a:t>
            </a:fld>
            <a:endParaRPr lang="en-CA"/>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2800" dirty="0" smtClean="0"/>
              <a:t>A tentative definition:</a:t>
            </a:r>
          </a:p>
          <a:p>
            <a:pPr lvl="1"/>
            <a:r>
              <a:rPr lang="en-US" sz="3000" dirty="0" smtClean="0"/>
              <a:t>the </a:t>
            </a:r>
            <a:r>
              <a:rPr lang="en-US" sz="3000" i="1" dirty="0" smtClean="0"/>
              <a:t>goal</a:t>
            </a:r>
            <a:r>
              <a:rPr lang="en-US" sz="3000" dirty="0" smtClean="0"/>
              <a:t> of </a:t>
            </a:r>
            <a:r>
              <a:rPr lang="en-US" sz="3000" b="1" dirty="0" smtClean="0"/>
              <a:t>science</a:t>
            </a:r>
            <a:r>
              <a:rPr lang="en-US" sz="3000" dirty="0" smtClean="0"/>
              <a:t> is the </a:t>
            </a:r>
            <a:r>
              <a:rPr lang="en-US" sz="3000" b="1" i="1" dirty="0" smtClean="0"/>
              <a:t>explicit</a:t>
            </a:r>
            <a:r>
              <a:rPr lang="en-US" sz="3000" b="1" dirty="0" smtClean="0"/>
              <a:t>, </a:t>
            </a:r>
            <a:r>
              <a:rPr lang="en-US" sz="3000" b="1" i="1" dirty="0" smtClean="0"/>
              <a:t>formalized </a:t>
            </a:r>
            <a:r>
              <a:rPr lang="en-US" sz="3000" dirty="0" smtClean="0"/>
              <a:t>development of </a:t>
            </a:r>
            <a:r>
              <a:rPr lang="en-US" sz="3000" b="1" i="1" dirty="0" smtClean="0"/>
              <a:t>accurate</a:t>
            </a:r>
            <a:r>
              <a:rPr lang="en-US" sz="3000" b="1" dirty="0" smtClean="0"/>
              <a:t> </a:t>
            </a:r>
            <a:r>
              <a:rPr lang="en-US" sz="3000" b="1" i="1" dirty="0" smtClean="0"/>
              <a:t>theories and models</a:t>
            </a:r>
            <a:r>
              <a:rPr lang="en-US" sz="3000" dirty="0" smtClean="0"/>
              <a:t> of our world through </a:t>
            </a:r>
            <a:r>
              <a:rPr lang="en-US" sz="3000" b="1" dirty="0" smtClean="0"/>
              <a:t>rational </a:t>
            </a:r>
            <a:r>
              <a:rPr lang="en-US" sz="3000" dirty="0" smtClean="0"/>
              <a:t>and </a:t>
            </a:r>
            <a:r>
              <a:rPr lang="en-US" sz="3000" b="1" dirty="0" smtClean="0"/>
              <a:t>empirical</a:t>
            </a:r>
            <a:r>
              <a:rPr lang="en-US" sz="3000" dirty="0" smtClean="0"/>
              <a:t> methods.</a:t>
            </a:r>
          </a:p>
          <a:p>
            <a:pPr lvl="1"/>
            <a:endParaRPr lang="en-US" sz="1200" dirty="0" smtClean="0"/>
          </a:p>
          <a:p>
            <a:pPr>
              <a:buSzPct val="80000"/>
            </a:pPr>
            <a:r>
              <a:rPr lang="en-US" sz="3000" dirty="0" smtClean="0"/>
              <a:t>What is the scientific method?</a:t>
            </a:r>
          </a:p>
          <a:p>
            <a:pPr lvl="1">
              <a:buSzPct val="90000"/>
              <a:buFont typeface="Wingdings" pitchFamily="2" charset="2"/>
              <a:buChar char="§"/>
            </a:pPr>
            <a:r>
              <a:rPr lang="en-US" sz="2600" dirty="0" smtClean="0"/>
              <a:t>How is it implemented in the context of psychology?</a:t>
            </a:r>
          </a:p>
          <a:p>
            <a:pPr lvl="1">
              <a:buNone/>
            </a:pPr>
            <a:endParaRPr lang="en-US" sz="2600" b="1" dirty="0" smtClean="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Our Naïve Understanding of the World</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6</a:t>
            </a:fld>
            <a:endParaRPr lang="en-U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nvGraphicFramePr>
        <p:xfrm>
          <a:off x="395536" y="1397000"/>
          <a:ext cx="8352928" cy="52723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a:solidFill>
                  <a:schemeClr val="bg1"/>
                </a:solidFill>
                <a:latin typeface="Lucida Sans" pitchFamily="34" charset="0"/>
              </a:rPr>
              <a:t>Scientific Research Process</a:t>
            </a:r>
            <a:endParaRPr lang="en-US" sz="3000" b="1" dirty="0">
              <a:solidFill>
                <a:schemeClr val="bg1"/>
              </a:solidFill>
              <a:latin typeface="Lucida Sans" pitchFamily="34" charset="0"/>
            </a:endParaRPr>
          </a:p>
        </p:txBody>
      </p:sp>
      <p:sp>
        <p:nvSpPr>
          <p:cNvPr id="4" name="Slide Number Placeholder 3"/>
          <p:cNvSpPr>
            <a:spLocks noGrp="1"/>
          </p:cNvSpPr>
          <p:nvPr>
            <p:ph type="sldNum" sz="quarter" idx="12"/>
          </p:nvPr>
        </p:nvSpPr>
        <p:spPr/>
        <p:txBody>
          <a:bodyPr/>
          <a:lstStyle/>
          <a:p>
            <a:fld id="{95587115-9895-4084-9D4B-E04959BE5F83}" type="slidenum">
              <a:rPr lang="en-US" smtClean="0"/>
              <a:pPr/>
              <a:t>7</a:t>
            </a:fld>
            <a:endParaRPr 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8</a:t>
            </a:fld>
            <a:endParaRPr lang="en-CA"/>
          </a:p>
        </p:txBody>
      </p:sp>
      <p:sp>
        <p:nvSpPr>
          <p:cNvPr id="5" name="Rectangle 3"/>
          <p:cNvSpPr txBox="1">
            <a:spLocks noChangeArrowheads="1"/>
          </p:cNvSpPr>
          <p:nvPr/>
        </p:nvSpPr>
        <p:spPr>
          <a:xfrm>
            <a:off x="420080" y="1412776"/>
            <a:ext cx="8303840" cy="4965576"/>
          </a:xfrm>
          <a:prstGeom prst="rect">
            <a:avLst/>
          </a:prstGeom>
        </p:spPr>
        <p:txBody>
          <a:bodyPr vert="horz" lIns="91440" tIns="45720" rIns="91440" bIns="45720" rtlCol="0">
            <a:normAutofit lnSpcReduction="10000"/>
          </a:bodyPr>
          <a:lstStyle/>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Sources are multiple (intuition, observation, specific problems), but mostly, researchers pursue a </a:t>
            </a:r>
            <a:r>
              <a:rPr kumimoji="0" lang="en-US" sz="3000" b="1" i="1" u="none" strike="noStrike" kern="1200" cap="none" spc="0" normalizeH="0" baseline="0" noProof="0" dirty="0" smtClean="0">
                <a:ln>
                  <a:noFill/>
                </a:ln>
                <a:solidFill>
                  <a:schemeClr val="tx1"/>
                </a:solidFill>
                <a:effectLst/>
                <a:uLnTx/>
                <a:uFillTx/>
                <a:latin typeface="+mn-lt"/>
                <a:ea typeface="+mn-ea"/>
                <a:cs typeface="+mn-cs"/>
              </a:rPr>
              <a:t>program of research</a:t>
            </a:r>
            <a:r>
              <a:rPr kumimoji="0" lang="en-US" sz="3000" b="0" i="0" u="none" strike="noStrike" kern="1200" cap="none" spc="0" normalizeH="0" baseline="0" noProof="0" dirty="0" smtClean="0">
                <a:ln>
                  <a:noFill/>
                </a:ln>
                <a:solidFill>
                  <a:schemeClr val="tx1"/>
                </a:solidFill>
                <a:effectLst/>
                <a:uLnTx/>
                <a:uFillTx/>
                <a:latin typeface="+mn-lt"/>
                <a:ea typeface="+mn-ea"/>
                <a:cs typeface="+mn-cs"/>
              </a:rPr>
              <a:t>:</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Tx/>
              <a:buNone/>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	</a:t>
            </a:r>
            <a:r>
              <a:rPr kumimoji="0" lang="en-US" sz="3000" b="1" i="0" u="none" strike="noStrike" kern="1200" cap="none" spc="0" normalizeH="0" baseline="0" noProof="0" dirty="0" smtClean="0">
                <a:ln>
                  <a:noFill/>
                </a:ln>
                <a:solidFill>
                  <a:schemeClr val="tx1"/>
                </a:solidFill>
                <a:effectLst/>
                <a:uLnTx/>
                <a:uFillTx/>
                <a:latin typeface="+mn-lt"/>
                <a:ea typeface="+mn-ea"/>
                <a:cs typeface="+mn-cs"/>
              </a:rPr>
              <a:t>A set of highly interrelated questions in a specific area of knowledge.</a:t>
            </a:r>
          </a:p>
          <a:p>
            <a:pPr marL="342900" marR="0" lvl="0" indent="-342900" algn="l" defTabSz="914400" rtl="0" eaLnBrk="1" fontAlgn="auto" latinLnBrk="0" hangingPunct="1">
              <a:lnSpc>
                <a:spcPct val="90000"/>
              </a:lnSpc>
              <a:spcBef>
                <a:spcPct val="20000"/>
              </a:spcBef>
              <a:spcAft>
                <a:spcPts val="0"/>
              </a:spcAft>
              <a:buClrTx/>
              <a:buSzTx/>
              <a:buFontTx/>
              <a:buNone/>
              <a:tabLst/>
              <a:defRPr/>
            </a:pPr>
            <a:endParaRPr kumimoji="0" lang="en-US" sz="1200" b="1"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Researchers:</a:t>
            </a:r>
          </a:p>
          <a:p>
            <a:pPr marL="7429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develop and refine methodological techniques</a:t>
            </a:r>
          </a:p>
          <a:p>
            <a:pPr marL="7429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gather empirical data</a:t>
            </a:r>
          </a:p>
          <a:p>
            <a:pPr marL="7429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2800" b="0" i="0" u="none" strike="noStrike" kern="1200" cap="none" spc="0" normalizeH="0" baseline="0" noProof="0" dirty="0" smtClean="0">
                <a:ln>
                  <a:noFill/>
                </a:ln>
                <a:solidFill>
                  <a:schemeClr val="tx1"/>
                </a:solidFill>
                <a:effectLst/>
                <a:uLnTx/>
                <a:uFillTx/>
                <a:latin typeface="+mn-lt"/>
                <a:ea typeface="+mn-ea"/>
                <a:cs typeface="+mn-cs"/>
              </a:rPr>
              <a:t>evaluate theories</a:t>
            </a:r>
          </a:p>
          <a:p>
            <a:pPr marL="742950" marR="0" lvl="1" indent="-285750" algn="l" defTabSz="914400" rtl="0" eaLnBrk="1" fontAlgn="auto" latinLnBrk="0" hangingPunct="1">
              <a:lnSpc>
                <a:spcPct val="90000"/>
              </a:lnSpc>
              <a:spcBef>
                <a:spcPct val="20000"/>
              </a:spcBef>
              <a:spcAft>
                <a:spcPts val="0"/>
              </a:spcAft>
              <a:buClrTx/>
              <a:buSzTx/>
              <a:buFont typeface="Arial" pitchFamily="34" charset="0"/>
              <a:buChar char="–"/>
              <a:tabLst/>
              <a:defRPr/>
            </a:pPr>
            <a:endParaRPr kumimoji="0" lang="en-US" sz="1200" b="0" i="0" u="none" strike="noStrike" kern="1200" cap="none" spc="0" normalizeH="0" baseline="0" noProof="0" dirty="0" smtClean="0">
              <a:ln>
                <a:noFill/>
              </a:ln>
              <a:solidFill>
                <a:schemeClr val="tx1"/>
              </a:solidFill>
              <a:effectLst/>
              <a:uLnTx/>
              <a:uFillTx/>
              <a:latin typeface="+mn-lt"/>
              <a:ea typeface="+mn-ea"/>
              <a:cs typeface="+mn-cs"/>
            </a:endParaRPr>
          </a:p>
          <a:p>
            <a:pPr marL="342900" marR="0" lvl="0" indent="-342900" algn="l" defTabSz="914400" rtl="0" eaLnBrk="1" fontAlgn="auto" latinLnBrk="0" hangingPunct="1">
              <a:lnSpc>
                <a:spcPct val="90000"/>
              </a:lnSpc>
              <a:spcBef>
                <a:spcPct val="20000"/>
              </a:spcBef>
              <a:spcAft>
                <a:spcPts val="0"/>
              </a:spcAft>
              <a:buClrTx/>
              <a:buSzTx/>
              <a:buFont typeface="Arial" pitchFamily="34" charset="0"/>
              <a:buChar char="•"/>
              <a:tabLst/>
              <a:defRPr/>
            </a:pPr>
            <a:r>
              <a:rPr kumimoji="0" lang="en-US" sz="3200" b="0" i="0" u="none" strike="noStrike" kern="1200" cap="none" spc="0" normalizeH="0" baseline="0" noProof="0" dirty="0" smtClean="0">
                <a:ln>
                  <a:noFill/>
                </a:ln>
                <a:solidFill>
                  <a:schemeClr val="tx1"/>
                </a:solidFill>
                <a:effectLst/>
                <a:uLnTx/>
                <a:uFillTx/>
                <a:latin typeface="+mn-lt"/>
                <a:ea typeface="+mn-ea"/>
                <a:cs typeface="+mn-cs"/>
              </a:rPr>
              <a:t>“Scientific revolutions” (Kuhn, 1962) are rare.</a:t>
            </a:r>
            <a:endParaRPr kumimoji="0" lang="fr-CA" sz="2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rPr>
              <a:t>1. Developing a Research Question</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107504" y="1268760"/>
            <a:ext cx="4392488" cy="4896544"/>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endParaRPr lang="en-CA" dirty="0" smtClean="0"/>
          </a:p>
          <a:p>
            <a:pPr algn="ctr"/>
            <a:r>
              <a:rPr lang="en-CA" b="1" dirty="0" smtClean="0">
                <a:solidFill>
                  <a:schemeClr val="tx1"/>
                </a:solidFill>
              </a:rPr>
              <a:t>External World</a:t>
            </a:r>
            <a:endParaRPr lang="en-CA" b="1" dirty="0">
              <a:solidFill>
                <a:schemeClr val="tx1"/>
              </a:solidFill>
            </a:endParaRPr>
          </a:p>
        </p:txBody>
      </p:sp>
      <p:graphicFrame>
        <p:nvGraphicFramePr>
          <p:cNvPr id="5" name="Content Placeholder 4"/>
          <p:cNvGraphicFramePr>
            <a:graphicFrameLocks noGrp="1"/>
          </p:cNvGraphicFramePr>
          <p:nvPr>
            <p:ph sz="half" idx="1"/>
          </p:nvPr>
        </p:nvGraphicFramePr>
        <p:xfrm>
          <a:off x="35496" y="1351309"/>
          <a:ext cx="4038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ontent Placeholder 6"/>
          <p:cNvSpPr>
            <a:spLocks noGrp="1"/>
          </p:cNvSpPr>
          <p:nvPr>
            <p:ph sz="half" idx="2"/>
          </p:nvPr>
        </p:nvSpPr>
        <p:spPr>
          <a:xfrm>
            <a:off x="4572000" y="1340768"/>
            <a:ext cx="4320480" cy="5040560"/>
          </a:xfrm>
        </p:spPr>
        <p:txBody>
          <a:bodyPr>
            <a:normAutofit lnSpcReduction="10000"/>
          </a:bodyPr>
          <a:lstStyle/>
          <a:p>
            <a:r>
              <a:rPr lang="en-US" sz="2600" dirty="0" smtClean="0"/>
              <a:t>When considering where ideas come from, we can identify several sources:</a:t>
            </a:r>
          </a:p>
          <a:p>
            <a:pPr lvl="1"/>
            <a:r>
              <a:rPr lang="en-US" sz="2000" b="1" dirty="0" smtClean="0"/>
              <a:t>Sense information</a:t>
            </a:r>
            <a:r>
              <a:rPr lang="en-US" sz="2000" dirty="0" smtClean="0"/>
              <a:t>: Our experience with the world, (ideally) undifferentiated</a:t>
            </a:r>
          </a:p>
          <a:p>
            <a:pPr lvl="1"/>
            <a:r>
              <a:rPr lang="en-US" sz="2000" b="1" dirty="0" smtClean="0"/>
              <a:t>Prior knowledge</a:t>
            </a:r>
            <a:r>
              <a:rPr lang="en-US" sz="2000" dirty="0" smtClean="0"/>
              <a:t>: The regularities one observes in the world and derived rules</a:t>
            </a:r>
          </a:p>
          <a:p>
            <a:pPr lvl="1"/>
            <a:r>
              <a:rPr lang="en-US" sz="2000" b="1" dirty="0" smtClean="0"/>
              <a:t>Other’s knowledge</a:t>
            </a:r>
            <a:r>
              <a:rPr lang="en-US" sz="2000" dirty="0" smtClean="0"/>
              <a:t>: The experiences (sense or knowledge) of others</a:t>
            </a:r>
          </a:p>
          <a:p>
            <a:pPr lvl="1"/>
            <a:endParaRPr lang="en-US" sz="1200" dirty="0" smtClean="0"/>
          </a:p>
          <a:p>
            <a:r>
              <a:rPr lang="en-US" sz="2600" dirty="0" smtClean="0"/>
              <a:t>Empirical, rational, and authority.</a:t>
            </a:r>
            <a:endParaRPr lang="en-US" sz="2600"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rPr>
              <a:t>1. Developing a Research Question</a:t>
            </a:r>
            <a:endParaRPr lang="en-US" sz="3000" b="1" dirty="0">
              <a:solidFill>
                <a:schemeClr val="bg1"/>
              </a:solidFill>
              <a:latin typeface="Lucida Sans" pitchFamily="34" charset="0"/>
            </a:endParaRPr>
          </a:p>
        </p:txBody>
      </p:sp>
      <p:sp>
        <p:nvSpPr>
          <p:cNvPr id="6" name="Slide Number Placeholder 5"/>
          <p:cNvSpPr>
            <a:spLocks noGrp="1"/>
          </p:cNvSpPr>
          <p:nvPr>
            <p:ph type="sldNum" sz="quarter" idx="12"/>
          </p:nvPr>
        </p:nvSpPr>
        <p:spPr/>
        <p:txBody>
          <a:bodyPr/>
          <a:lstStyle/>
          <a:p>
            <a:fld id="{95587115-9895-4084-9D4B-E04959BE5F83}" type="slidenum">
              <a:rPr lang="en-US" smtClean="0"/>
              <a:pPr/>
              <a:t>9</a:t>
            </a:fld>
            <a:endParaRPr lang="en-US"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457200" y="1412776"/>
            <a:ext cx="8229600" cy="4713387"/>
          </a:xfrm>
        </p:spPr>
        <p:txBody>
          <a:bodyPr>
            <a:normAutofit fontScale="92500"/>
          </a:bodyPr>
          <a:lstStyle/>
          <a:p>
            <a:pPr marL="0" indent="0">
              <a:lnSpc>
                <a:spcPct val="90000"/>
              </a:lnSpc>
            </a:pPr>
            <a:r>
              <a:rPr lang="en-US" b="1" dirty="0" smtClean="0"/>
              <a:t>Theory: </a:t>
            </a:r>
            <a:r>
              <a:rPr lang="en-US" dirty="0" smtClean="0"/>
              <a:t>It is a set of logically organized constructs that serve to explain and predict empirical phenomena.</a:t>
            </a:r>
          </a:p>
          <a:p>
            <a:pPr marL="0" indent="0">
              <a:lnSpc>
                <a:spcPct val="90000"/>
              </a:lnSpc>
            </a:pPr>
            <a:endParaRPr lang="en-US" sz="1300" dirty="0" smtClean="0"/>
          </a:p>
          <a:p>
            <a:pPr marL="0" indent="0">
              <a:lnSpc>
                <a:spcPct val="90000"/>
              </a:lnSpc>
            </a:pPr>
            <a:r>
              <a:rPr lang="en-US" dirty="0" smtClean="0"/>
              <a:t> </a:t>
            </a:r>
            <a:r>
              <a:rPr lang="en-US" b="1" dirty="0" smtClean="0"/>
              <a:t>Construct: </a:t>
            </a:r>
            <a:r>
              <a:rPr lang="en-US" dirty="0" smtClean="0"/>
              <a:t>A scientific concept that is meaningful because it is part of a theoretical network.</a:t>
            </a:r>
          </a:p>
          <a:p>
            <a:pPr marL="0" indent="0">
              <a:lnSpc>
                <a:spcPct val="90000"/>
              </a:lnSpc>
              <a:buFontTx/>
              <a:buNone/>
            </a:pPr>
            <a:endParaRPr lang="en-US" sz="1300" dirty="0" smtClean="0"/>
          </a:p>
          <a:p>
            <a:pPr marL="0" indent="0">
              <a:lnSpc>
                <a:spcPct val="90000"/>
              </a:lnSpc>
            </a:pPr>
            <a:r>
              <a:rPr lang="en-US" dirty="0" smtClean="0">
                <a:solidFill>
                  <a:srgbClr val="CC3300"/>
                </a:solidFill>
              </a:rPr>
              <a:t> </a:t>
            </a:r>
            <a:r>
              <a:rPr lang="en-US" b="1" dirty="0" err="1" smtClean="0"/>
              <a:t>Operationalization</a:t>
            </a:r>
            <a:r>
              <a:rPr lang="en-US" b="1" dirty="0" smtClean="0"/>
              <a:t> (of theoretical constructs):</a:t>
            </a:r>
            <a:r>
              <a:rPr lang="en-US" dirty="0" smtClean="0"/>
              <a:t> To establish a clear relationship between the theoretical construct and its empirical basis in the operations producing the data (Marx, 1963, p. 12).</a:t>
            </a:r>
            <a:endParaRPr lang="en-US" i="1" dirty="0" smtClean="0"/>
          </a:p>
        </p:txBody>
      </p:sp>
      <p:sp>
        <p:nvSpPr>
          <p:cNvPr id="5" name="Slide Number Placeholder 4"/>
          <p:cNvSpPr>
            <a:spLocks noGrp="1"/>
          </p:cNvSpPr>
          <p:nvPr>
            <p:ph type="sldNum" sz="quarter" idx="12"/>
          </p:nvPr>
        </p:nvSpPr>
        <p:spPr/>
        <p:txBody>
          <a:bodyPr/>
          <a:lstStyle/>
          <a:p>
            <a:fld id="{65084940-205E-4F2A-AD18-4366AF03F399}" type="slidenum">
              <a:rPr lang="en-CA" smtClean="0"/>
              <a:pPr/>
              <a:t>10</a:t>
            </a:fld>
            <a:endParaRPr lang="en-CA" dirty="0"/>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2. Developing a Research Question</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4713387"/>
          </a:xfrm>
        </p:spPr>
        <p:txBody>
          <a:bodyPr/>
          <a:lstStyle/>
          <a:p>
            <a:endParaRPr lang="en-US" dirty="0" smtClean="0"/>
          </a:p>
          <a:p>
            <a:r>
              <a:rPr lang="en-US" dirty="0" smtClean="0"/>
              <a:t>In science, questions are answered by posing </a:t>
            </a:r>
            <a:r>
              <a:rPr lang="en-US" i="1" dirty="0" smtClean="0"/>
              <a:t>hypotheses</a:t>
            </a:r>
            <a:r>
              <a:rPr lang="en-US" dirty="0" smtClean="0"/>
              <a:t>.</a:t>
            </a:r>
          </a:p>
          <a:p>
            <a:endParaRPr lang="en-US" sz="1200" dirty="0" smtClean="0"/>
          </a:p>
          <a:p>
            <a:r>
              <a:rPr lang="en-US" b="1" dirty="0" smtClean="0"/>
              <a:t>Hypothesis</a:t>
            </a:r>
            <a:r>
              <a:rPr lang="en-US" dirty="0" smtClean="0"/>
              <a:t>: A provisional explanatory proposition which makes certain definite predictions concerning empirical data (Marx, 1963, p. 7).</a:t>
            </a:r>
          </a:p>
          <a:p>
            <a:endParaRPr lang="en-CA"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11</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2. Developing a Research Question</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Up Arrow 13"/>
          <p:cNvSpPr/>
          <p:nvPr/>
        </p:nvSpPr>
        <p:spPr>
          <a:xfrm>
            <a:off x="1403648" y="5661248"/>
            <a:ext cx="2880320" cy="1203208"/>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Environment</a:t>
            </a:r>
            <a:endParaRPr lang="en-US" dirty="0"/>
          </a:p>
        </p:txBody>
      </p:sp>
      <p:graphicFrame>
        <p:nvGraphicFramePr>
          <p:cNvPr id="5" name="Diagram 4"/>
          <p:cNvGraphicFramePr/>
          <p:nvPr/>
        </p:nvGraphicFramePr>
        <p:xfrm>
          <a:off x="4355976" y="1967913"/>
          <a:ext cx="3707904" cy="36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p:cNvGraphicFramePr/>
          <p:nvPr/>
        </p:nvGraphicFramePr>
        <p:xfrm>
          <a:off x="1115616" y="1967913"/>
          <a:ext cx="3707904" cy="36004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8" name="TextBox 7"/>
          <p:cNvSpPr txBox="1"/>
          <p:nvPr/>
        </p:nvSpPr>
        <p:spPr>
          <a:xfrm>
            <a:off x="1800200" y="1424389"/>
            <a:ext cx="1835696" cy="492443"/>
          </a:xfrm>
          <a:prstGeom prst="rect">
            <a:avLst/>
          </a:prstGeom>
          <a:noFill/>
        </p:spPr>
        <p:txBody>
          <a:bodyPr wrap="square" rtlCol="0">
            <a:spAutoFit/>
          </a:bodyPr>
          <a:lstStyle/>
          <a:p>
            <a:r>
              <a:rPr lang="en-US" sz="2600" b="1" dirty="0" smtClean="0"/>
              <a:t>INDUCTION</a:t>
            </a:r>
            <a:endParaRPr lang="en-US" sz="2600" b="1" dirty="0"/>
          </a:p>
        </p:txBody>
      </p:sp>
      <p:sp>
        <p:nvSpPr>
          <p:cNvPr id="10" name="TextBox 9"/>
          <p:cNvSpPr txBox="1"/>
          <p:nvPr/>
        </p:nvSpPr>
        <p:spPr>
          <a:xfrm>
            <a:off x="5652120" y="1424389"/>
            <a:ext cx="1872208" cy="492443"/>
          </a:xfrm>
          <a:prstGeom prst="rect">
            <a:avLst/>
          </a:prstGeom>
          <a:noFill/>
        </p:spPr>
        <p:txBody>
          <a:bodyPr wrap="square" rtlCol="0">
            <a:spAutoFit/>
          </a:bodyPr>
          <a:lstStyle/>
          <a:p>
            <a:r>
              <a:rPr lang="en-US" sz="2600" b="1" dirty="0" smtClean="0"/>
              <a:t>DEDUCTION</a:t>
            </a:r>
            <a:endParaRPr lang="en-US" sz="2600" b="1" dirty="0"/>
          </a:p>
        </p:txBody>
      </p:sp>
      <p:cxnSp>
        <p:nvCxnSpPr>
          <p:cNvPr id="16" name="Straight Arrow Connector 15"/>
          <p:cNvCxnSpPr/>
          <p:nvPr/>
        </p:nvCxnSpPr>
        <p:spPr>
          <a:xfrm>
            <a:off x="3609454" y="3145954"/>
            <a:ext cx="1394594" cy="2206335"/>
          </a:xfrm>
          <a:prstGeom prst="straightConnector1">
            <a:avLst/>
          </a:prstGeom>
          <a:ln w="1270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2. Inductive and Deductive Reasoning</a:t>
            </a:r>
            <a:endParaRPr lang="en-US" sz="3000" b="1" dirty="0" smtClean="0">
              <a:solidFill>
                <a:schemeClr val="bg1"/>
              </a:solidFill>
              <a:latin typeface="Lucida Sans" pitchFamily="34" charset="0"/>
            </a:endParaRPr>
          </a:p>
        </p:txBody>
      </p:sp>
      <p:sp>
        <p:nvSpPr>
          <p:cNvPr id="9" name="Slide Number Placeholder 8"/>
          <p:cNvSpPr>
            <a:spLocks noGrp="1"/>
          </p:cNvSpPr>
          <p:nvPr>
            <p:ph type="sldNum" sz="quarter" idx="12"/>
          </p:nvPr>
        </p:nvSpPr>
        <p:spPr/>
        <p:txBody>
          <a:bodyPr/>
          <a:lstStyle/>
          <a:p>
            <a:fld id="{65084940-205E-4F2A-AD18-4366AF03F399}" type="slidenum">
              <a:rPr lang="en-CA" smtClean="0"/>
              <a:pPr/>
              <a:t>12</a:t>
            </a:fld>
            <a:endParaRPr lang="en-CA"/>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bg/>
                                          </p:spTgt>
                                        </p:tgtEl>
                                        <p:attrNameLst>
                                          <p:attrName>style.visibility</p:attrName>
                                        </p:attrNameLst>
                                      </p:cBhvr>
                                      <p:to>
                                        <p:strVal val="visible"/>
                                      </p:to>
                                    </p:set>
                                    <p:anim calcmode="lin" valueType="num">
                                      <p:cBhvr additive="base">
                                        <p:cTn id="7" dur="500" fill="hold"/>
                                        <p:tgtEl>
                                          <p:spTgt spid="14">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4">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4">
                                            <p:txEl>
                                              <p:pRg st="0" end="0"/>
                                            </p:txEl>
                                          </p:spTgt>
                                        </p:tgtEl>
                                        <p:attrNameLst>
                                          <p:attrName>style.visibility</p:attrName>
                                        </p:attrNameLst>
                                      </p:cBhvr>
                                      <p:to>
                                        <p:strVal val="visible"/>
                                      </p:to>
                                    </p:set>
                                    <p:anim calcmode="lin" valueType="num">
                                      <p:cBhvr additive="base">
                                        <p:cTn id="11"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down)">
                                      <p:cBhvr>
                                        <p:cTn id="1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uild="allAtOnce"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ChangeArrowheads="1"/>
          </p:cNvSpPr>
          <p:nvPr/>
        </p:nvSpPr>
        <p:spPr bwMode="auto">
          <a:xfrm>
            <a:off x="2895600" y="1698104"/>
            <a:ext cx="3352800" cy="685800"/>
          </a:xfrm>
          <a:prstGeom prst="rect">
            <a:avLst/>
          </a:prstGeom>
          <a:noFill/>
          <a:ln w="9525">
            <a:solidFill>
              <a:schemeClr val="tx1"/>
            </a:solidFill>
            <a:miter lim="800000"/>
            <a:headEnd/>
            <a:tailEnd/>
          </a:ln>
          <a:effectLst/>
        </p:spPr>
        <p:txBody>
          <a:bodyPr wrap="none" anchor="ctr"/>
          <a:lstStyle/>
          <a:p>
            <a:pPr algn="ctr"/>
            <a:r>
              <a:rPr lang="en-US" sz="5200" b="1"/>
              <a:t>Theory</a:t>
            </a:r>
          </a:p>
        </p:txBody>
      </p:sp>
      <p:sp>
        <p:nvSpPr>
          <p:cNvPr id="65540" name="Rectangle 4"/>
          <p:cNvSpPr>
            <a:spLocks noChangeArrowheads="1"/>
          </p:cNvSpPr>
          <p:nvPr/>
        </p:nvSpPr>
        <p:spPr bwMode="auto">
          <a:xfrm>
            <a:off x="2895600" y="3679304"/>
            <a:ext cx="3352800" cy="685800"/>
          </a:xfrm>
          <a:prstGeom prst="rect">
            <a:avLst/>
          </a:prstGeom>
          <a:noFill/>
          <a:ln w="9525">
            <a:solidFill>
              <a:schemeClr val="tx1"/>
            </a:solidFill>
            <a:miter lim="800000"/>
            <a:headEnd/>
            <a:tailEnd/>
          </a:ln>
          <a:effectLst/>
        </p:spPr>
        <p:txBody>
          <a:bodyPr wrap="none" anchor="ctr"/>
          <a:lstStyle/>
          <a:p>
            <a:pPr algn="ctr"/>
            <a:r>
              <a:rPr lang="en-US" sz="3000" b="1"/>
              <a:t>Data</a:t>
            </a:r>
          </a:p>
        </p:txBody>
      </p:sp>
      <p:sp>
        <p:nvSpPr>
          <p:cNvPr id="65541" name="AutoShape 5"/>
          <p:cNvSpPr>
            <a:spLocks noChangeArrowheads="1"/>
          </p:cNvSpPr>
          <p:nvPr/>
        </p:nvSpPr>
        <p:spPr bwMode="auto">
          <a:xfrm>
            <a:off x="3505200" y="2536304"/>
            <a:ext cx="457200" cy="990600"/>
          </a:xfrm>
          <a:prstGeom prst="downArrow">
            <a:avLst>
              <a:gd name="adj1" fmla="val 50000"/>
              <a:gd name="adj2" fmla="val 54167"/>
            </a:avLst>
          </a:prstGeom>
          <a:solidFill>
            <a:srgbClr val="CC0000"/>
          </a:solidFill>
          <a:ln w="9525">
            <a:solidFill>
              <a:schemeClr val="tx1"/>
            </a:solidFill>
            <a:miter lim="800000"/>
            <a:headEnd/>
            <a:tailEnd/>
          </a:ln>
          <a:effectLst/>
        </p:spPr>
        <p:txBody>
          <a:bodyPr vert="eaVert" wrap="none" anchor="ctr"/>
          <a:lstStyle/>
          <a:p>
            <a:endParaRPr lang="en-CA"/>
          </a:p>
        </p:txBody>
      </p:sp>
      <p:sp>
        <p:nvSpPr>
          <p:cNvPr id="65542" name="AutoShape 6"/>
          <p:cNvSpPr>
            <a:spLocks noChangeArrowheads="1"/>
          </p:cNvSpPr>
          <p:nvPr/>
        </p:nvSpPr>
        <p:spPr bwMode="auto">
          <a:xfrm rot="10800000">
            <a:off x="5105400" y="2536304"/>
            <a:ext cx="457200" cy="990600"/>
          </a:xfrm>
          <a:prstGeom prst="downArrow">
            <a:avLst>
              <a:gd name="adj1" fmla="val 50000"/>
              <a:gd name="adj2" fmla="val 54167"/>
            </a:avLst>
          </a:prstGeom>
          <a:noFill/>
          <a:ln w="9525">
            <a:solidFill>
              <a:srgbClr val="969696"/>
            </a:solidFill>
            <a:miter lim="800000"/>
            <a:headEnd/>
            <a:tailEnd/>
          </a:ln>
          <a:effectLst/>
        </p:spPr>
        <p:txBody>
          <a:bodyPr vert="eaVert" wrap="none" anchor="ctr"/>
          <a:lstStyle/>
          <a:p>
            <a:endParaRPr lang="en-CA"/>
          </a:p>
        </p:txBody>
      </p:sp>
      <p:sp>
        <p:nvSpPr>
          <p:cNvPr id="65543" name="Rectangle 7"/>
          <p:cNvSpPr>
            <a:spLocks noChangeArrowheads="1"/>
          </p:cNvSpPr>
          <p:nvPr/>
        </p:nvSpPr>
        <p:spPr bwMode="auto">
          <a:xfrm>
            <a:off x="304800" y="2536304"/>
            <a:ext cx="3352800" cy="990600"/>
          </a:xfrm>
          <a:prstGeom prst="rect">
            <a:avLst/>
          </a:prstGeom>
          <a:noFill/>
          <a:ln w="9525">
            <a:noFill/>
            <a:miter lim="800000"/>
            <a:headEnd/>
            <a:tailEnd/>
          </a:ln>
          <a:effectLst/>
        </p:spPr>
        <p:txBody>
          <a:bodyPr wrap="none" anchor="ctr"/>
          <a:lstStyle/>
          <a:p>
            <a:pPr algn="ctr"/>
            <a:r>
              <a:rPr lang="en-US" sz="3000" b="1">
                <a:solidFill>
                  <a:srgbClr val="CC0000"/>
                </a:solidFill>
              </a:rPr>
              <a:t>Deduction</a:t>
            </a:r>
          </a:p>
        </p:txBody>
      </p:sp>
      <p:sp>
        <p:nvSpPr>
          <p:cNvPr id="65544" name="Rectangle 8"/>
          <p:cNvSpPr>
            <a:spLocks noChangeArrowheads="1"/>
          </p:cNvSpPr>
          <p:nvPr/>
        </p:nvSpPr>
        <p:spPr bwMode="auto">
          <a:xfrm>
            <a:off x="5562600" y="2536304"/>
            <a:ext cx="3352800" cy="990600"/>
          </a:xfrm>
          <a:prstGeom prst="rect">
            <a:avLst/>
          </a:prstGeom>
          <a:noFill/>
          <a:ln w="9525">
            <a:noFill/>
            <a:miter lim="800000"/>
            <a:headEnd/>
            <a:tailEnd/>
          </a:ln>
          <a:effectLst/>
        </p:spPr>
        <p:txBody>
          <a:bodyPr wrap="none" anchor="ctr"/>
          <a:lstStyle/>
          <a:p>
            <a:pPr algn="ctr"/>
            <a:r>
              <a:rPr lang="en-US" sz="3000" b="1">
                <a:solidFill>
                  <a:srgbClr val="969696"/>
                </a:solidFill>
              </a:rPr>
              <a:t>Induction</a:t>
            </a:r>
          </a:p>
        </p:txBody>
      </p:sp>
      <p:sp>
        <p:nvSpPr>
          <p:cNvPr id="65545" name="Rectangle 9"/>
          <p:cNvSpPr>
            <a:spLocks noChangeArrowheads="1"/>
          </p:cNvSpPr>
          <p:nvPr/>
        </p:nvSpPr>
        <p:spPr bwMode="auto">
          <a:xfrm>
            <a:off x="762000" y="1317104"/>
            <a:ext cx="7620000" cy="3200400"/>
          </a:xfrm>
          <a:prstGeom prst="rect">
            <a:avLst/>
          </a:prstGeom>
          <a:noFill/>
          <a:ln w="9525">
            <a:solidFill>
              <a:schemeClr val="tx1"/>
            </a:solidFill>
            <a:miter lim="800000"/>
            <a:headEnd/>
            <a:tailEnd/>
          </a:ln>
          <a:effectLst/>
        </p:spPr>
        <p:txBody>
          <a:bodyPr wrap="none" anchor="ctr"/>
          <a:lstStyle/>
          <a:p>
            <a:endParaRPr lang="en-CA"/>
          </a:p>
        </p:txBody>
      </p:sp>
      <p:sp>
        <p:nvSpPr>
          <p:cNvPr id="65546" name="Rectangle 10"/>
          <p:cNvSpPr>
            <a:spLocks noChangeArrowheads="1"/>
          </p:cNvSpPr>
          <p:nvPr/>
        </p:nvSpPr>
        <p:spPr bwMode="auto">
          <a:xfrm>
            <a:off x="2667000" y="1088504"/>
            <a:ext cx="3810000" cy="457200"/>
          </a:xfrm>
          <a:prstGeom prst="rect">
            <a:avLst/>
          </a:prstGeom>
          <a:solidFill>
            <a:schemeClr val="bg1"/>
          </a:solidFill>
          <a:ln w="9525">
            <a:solidFill>
              <a:schemeClr val="tx1"/>
            </a:solidFill>
            <a:miter lim="800000"/>
            <a:headEnd/>
            <a:tailEnd/>
          </a:ln>
          <a:effectLst/>
        </p:spPr>
        <p:txBody>
          <a:bodyPr wrap="none" bIns="91440" anchor="ctr" anchorCtr="1"/>
          <a:lstStyle/>
          <a:p>
            <a:pPr algn="ctr"/>
            <a:r>
              <a:rPr lang="en-US" sz="3000"/>
              <a:t>Inferential reasoning</a:t>
            </a:r>
          </a:p>
        </p:txBody>
      </p:sp>
      <p:sp>
        <p:nvSpPr>
          <p:cNvPr id="65547" name="Rectangle 11"/>
          <p:cNvSpPr>
            <a:spLocks noGrp="1" noChangeArrowheads="1"/>
          </p:cNvSpPr>
          <p:nvPr>
            <p:ph type="body" idx="1"/>
          </p:nvPr>
        </p:nvSpPr>
        <p:spPr>
          <a:xfrm>
            <a:off x="228600" y="4725144"/>
            <a:ext cx="8686800" cy="2016224"/>
          </a:xfrm>
          <a:noFill/>
          <a:ln/>
        </p:spPr>
        <p:txBody>
          <a:bodyPr/>
          <a:lstStyle/>
          <a:p>
            <a:r>
              <a:rPr lang="en-US" sz="3000" b="1" dirty="0"/>
              <a:t>An inference that draws a conclusion about a specific event on the basis of a general concept.</a:t>
            </a:r>
          </a:p>
          <a:p>
            <a:r>
              <a:rPr lang="en-US" sz="3000" dirty="0"/>
              <a:t>The conclusion necessarily follows if the structure of the argument is sound and if the premises are true.</a:t>
            </a:r>
          </a:p>
        </p:txBody>
      </p:sp>
      <p:sp>
        <p:nvSpPr>
          <p:cNvPr id="13" name="Slide Number Placeholder 12"/>
          <p:cNvSpPr>
            <a:spLocks noGrp="1"/>
          </p:cNvSpPr>
          <p:nvPr>
            <p:ph type="sldNum" sz="quarter" idx="12"/>
          </p:nvPr>
        </p:nvSpPr>
        <p:spPr/>
        <p:txBody>
          <a:bodyPr/>
          <a:lstStyle/>
          <a:p>
            <a:fld id="{65084940-205E-4F2A-AD18-4366AF03F399}" type="slidenum">
              <a:rPr lang="en-CA" smtClean="0"/>
              <a:pPr/>
              <a:t>13</a:t>
            </a:fld>
            <a:endParaRPr lang="en-CA" dirty="0"/>
          </a:p>
        </p:txBody>
      </p:sp>
      <p:sp>
        <p:nvSpPr>
          <p:cNvPr id="14" name="Rectangle 1029"/>
          <p:cNvSpPr txBox="1">
            <a:spLocks noChangeArrowheads="1"/>
          </p:cNvSpPr>
          <p:nvPr/>
        </p:nvSpPr>
        <p:spPr>
          <a:xfrm>
            <a:off x="304800" y="165100"/>
            <a:ext cx="8534400" cy="815628"/>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2. Inference in Theory Development</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12"/>
          <p:cNvSpPr>
            <a:spLocks noGrp="1"/>
          </p:cNvSpPr>
          <p:nvPr>
            <p:ph type="sldNum" sz="quarter" idx="12"/>
          </p:nvPr>
        </p:nvSpPr>
        <p:spPr/>
        <p:txBody>
          <a:bodyPr/>
          <a:lstStyle/>
          <a:p>
            <a:fld id="{65084940-205E-4F2A-AD18-4366AF03F399}" type="slidenum">
              <a:rPr lang="en-CA" smtClean="0"/>
              <a:pPr/>
              <a:t>14</a:t>
            </a:fld>
            <a:endParaRPr lang="en-CA" dirty="0"/>
          </a:p>
        </p:txBody>
      </p:sp>
      <p:sp>
        <p:nvSpPr>
          <p:cNvPr id="14" name="Rectangle 1029"/>
          <p:cNvSpPr txBox="1">
            <a:spLocks noChangeArrowheads="1"/>
          </p:cNvSpPr>
          <p:nvPr/>
        </p:nvSpPr>
        <p:spPr>
          <a:xfrm>
            <a:off x="304800" y="165100"/>
            <a:ext cx="8534400" cy="815628"/>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2. Inference in Theory Development</a:t>
            </a:r>
            <a:endParaRPr lang="en-US" sz="3000" b="1" dirty="0" smtClean="0">
              <a:solidFill>
                <a:schemeClr val="bg1"/>
              </a:solidFill>
              <a:latin typeface="Lucida Sans" pitchFamily="34" charset="0"/>
            </a:endParaRPr>
          </a:p>
        </p:txBody>
      </p:sp>
      <p:sp>
        <p:nvSpPr>
          <p:cNvPr id="16" name="Rectangle 4"/>
          <p:cNvSpPr>
            <a:spLocks noChangeArrowheads="1"/>
          </p:cNvSpPr>
          <p:nvPr/>
        </p:nvSpPr>
        <p:spPr bwMode="auto">
          <a:xfrm>
            <a:off x="2895600" y="1678632"/>
            <a:ext cx="3352800" cy="685800"/>
          </a:xfrm>
          <a:prstGeom prst="rect">
            <a:avLst/>
          </a:prstGeom>
          <a:noFill/>
          <a:ln w="9525">
            <a:solidFill>
              <a:schemeClr val="tx1"/>
            </a:solidFill>
            <a:miter lim="800000"/>
            <a:headEnd/>
            <a:tailEnd/>
          </a:ln>
          <a:effectLst/>
        </p:spPr>
        <p:txBody>
          <a:bodyPr wrap="none" anchor="ctr"/>
          <a:lstStyle/>
          <a:p>
            <a:pPr algn="ctr"/>
            <a:r>
              <a:rPr lang="en-US" sz="3000" b="1"/>
              <a:t>Theory</a:t>
            </a:r>
          </a:p>
        </p:txBody>
      </p:sp>
      <p:sp>
        <p:nvSpPr>
          <p:cNvPr id="17" name="AutoShape 7"/>
          <p:cNvSpPr>
            <a:spLocks noChangeArrowheads="1"/>
          </p:cNvSpPr>
          <p:nvPr/>
        </p:nvSpPr>
        <p:spPr bwMode="auto">
          <a:xfrm>
            <a:off x="3505200" y="2516832"/>
            <a:ext cx="457200" cy="990600"/>
          </a:xfrm>
          <a:prstGeom prst="downArrow">
            <a:avLst>
              <a:gd name="adj1" fmla="val 50000"/>
              <a:gd name="adj2" fmla="val 54167"/>
            </a:avLst>
          </a:prstGeom>
          <a:noFill/>
          <a:ln w="9525">
            <a:solidFill>
              <a:srgbClr val="969696"/>
            </a:solidFill>
            <a:miter lim="800000"/>
            <a:headEnd/>
            <a:tailEnd/>
          </a:ln>
          <a:effectLst/>
        </p:spPr>
        <p:txBody>
          <a:bodyPr vert="eaVert" wrap="none" anchor="ctr"/>
          <a:lstStyle/>
          <a:p>
            <a:endParaRPr lang="en-CA"/>
          </a:p>
        </p:txBody>
      </p:sp>
      <p:sp>
        <p:nvSpPr>
          <p:cNvPr id="18" name="AutoShape 8"/>
          <p:cNvSpPr>
            <a:spLocks noChangeArrowheads="1"/>
          </p:cNvSpPr>
          <p:nvPr/>
        </p:nvSpPr>
        <p:spPr bwMode="auto">
          <a:xfrm rot="10800000">
            <a:off x="5105400" y="2516832"/>
            <a:ext cx="457200" cy="990600"/>
          </a:xfrm>
          <a:prstGeom prst="downArrow">
            <a:avLst>
              <a:gd name="adj1" fmla="val 50000"/>
              <a:gd name="adj2" fmla="val 54167"/>
            </a:avLst>
          </a:prstGeom>
          <a:solidFill>
            <a:srgbClr val="CC0000"/>
          </a:solidFill>
          <a:ln w="9525">
            <a:solidFill>
              <a:schemeClr val="tx1"/>
            </a:solidFill>
            <a:miter lim="800000"/>
            <a:headEnd/>
            <a:tailEnd/>
          </a:ln>
          <a:effectLst/>
        </p:spPr>
        <p:txBody>
          <a:bodyPr vert="eaVert" wrap="none" anchor="ctr"/>
          <a:lstStyle/>
          <a:p>
            <a:endParaRPr lang="en-CA"/>
          </a:p>
        </p:txBody>
      </p:sp>
      <p:sp>
        <p:nvSpPr>
          <p:cNvPr id="19" name="Rectangle 9"/>
          <p:cNvSpPr>
            <a:spLocks noChangeArrowheads="1"/>
          </p:cNvSpPr>
          <p:nvPr/>
        </p:nvSpPr>
        <p:spPr bwMode="auto">
          <a:xfrm>
            <a:off x="304800" y="2516832"/>
            <a:ext cx="3352800" cy="990600"/>
          </a:xfrm>
          <a:prstGeom prst="rect">
            <a:avLst/>
          </a:prstGeom>
          <a:noFill/>
          <a:ln w="9525">
            <a:noFill/>
            <a:miter lim="800000"/>
            <a:headEnd/>
            <a:tailEnd/>
          </a:ln>
          <a:effectLst/>
        </p:spPr>
        <p:txBody>
          <a:bodyPr wrap="none" anchor="ctr"/>
          <a:lstStyle/>
          <a:p>
            <a:pPr algn="ctr"/>
            <a:r>
              <a:rPr lang="en-US" sz="3000" b="1">
                <a:solidFill>
                  <a:srgbClr val="969696"/>
                </a:solidFill>
              </a:rPr>
              <a:t>Deduction</a:t>
            </a:r>
          </a:p>
        </p:txBody>
      </p:sp>
      <p:sp>
        <p:nvSpPr>
          <p:cNvPr id="20" name="Rectangle 10"/>
          <p:cNvSpPr>
            <a:spLocks noChangeArrowheads="1"/>
          </p:cNvSpPr>
          <p:nvPr/>
        </p:nvSpPr>
        <p:spPr bwMode="auto">
          <a:xfrm>
            <a:off x="5562600" y="2516832"/>
            <a:ext cx="3352800" cy="990600"/>
          </a:xfrm>
          <a:prstGeom prst="rect">
            <a:avLst/>
          </a:prstGeom>
          <a:noFill/>
          <a:ln w="9525">
            <a:noFill/>
            <a:miter lim="800000"/>
            <a:headEnd/>
            <a:tailEnd/>
          </a:ln>
          <a:effectLst/>
        </p:spPr>
        <p:txBody>
          <a:bodyPr wrap="none" anchor="ctr"/>
          <a:lstStyle/>
          <a:p>
            <a:pPr algn="ctr"/>
            <a:r>
              <a:rPr lang="en-US" sz="3000" b="1" dirty="0">
                <a:solidFill>
                  <a:srgbClr val="CC0000"/>
                </a:solidFill>
              </a:rPr>
              <a:t>Induction</a:t>
            </a:r>
          </a:p>
        </p:txBody>
      </p:sp>
      <p:sp>
        <p:nvSpPr>
          <p:cNvPr id="21" name="Rectangle 11"/>
          <p:cNvSpPr>
            <a:spLocks noChangeArrowheads="1"/>
          </p:cNvSpPr>
          <p:nvPr/>
        </p:nvSpPr>
        <p:spPr bwMode="auto">
          <a:xfrm>
            <a:off x="762000" y="1297632"/>
            <a:ext cx="7620000" cy="3200400"/>
          </a:xfrm>
          <a:prstGeom prst="rect">
            <a:avLst/>
          </a:prstGeom>
          <a:noFill/>
          <a:ln w="9525">
            <a:solidFill>
              <a:schemeClr val="tx1"/>
            </a:solidFill>
            <a:miter lim="800000"/>
            <a:headEnd/>
            <a:tailEnd/>
          </a:ln>
          <a:effectLst/>
        </p:spPr>
        <p:txBody>
          <a:bodyPr wrap="none" anchor="ctr"/>
          <a:lstStyle/>
          <a:p>
            <a:endParaRPr lang="en-CA"/>
          </a:p>
        </p:txBody>
      </p:sp>
      <p:sp>
        <p:nvSpPr>
          <p:cNvPr id="22" name="Rectangle 12"/>
          <p:cNvSpPr>
            <a:spLocks noChangeArrowheads="1"/>
          </p:cNvSpPr>
          <p:nvPr/>
        </p:nvSpPr>
        <p:spPr bwMode="auto">
          <a:xfrm>
            <a:off x="2667000" y="1069032"/>
            <a:ext cx="3810000" cy="457200"/>
          </a:xfrm>
          <a:prstGeom prst="rect">
            <a:avLst/>
          </a:prstGeom>
          <a:solidFill>
            <a:schemeClr val="bg1"/>
          </a:solidFill>
          <a:ln w="9525">
            <a:solidFill>
              <a:schemeClr val="tx1"/>
            </a:solidFill>
            <a:miter lim="800000"/>
            <a:headEnd/>
            <a:tailEnd/>
          </a:ln>
          <a:effectLst/>
        </p:spPr>
        <p:txBody>
          <a:bodyPr wrap="none" bIns="91440" anchor="ctr" anchorCtr="1"/>
          <a:lstStyle/>
          <a:p>
            <a:pPr algn="ctr"/>
            <a:r>
              <a:rPr lang="en-US" sz="3000"/>
              <a:t>Inferential reasoning</a:t>
            </a:r>
          </a:p>
        </p:txBody>
      </p:sp>
      <p:sp>
        <p:nvSpPr>
          <p:cNvPr id="23" name="Rectangle 13"/>
          <p:cNvSpPr txBox="1">
            <a:spLocks noChangeArrowheads="1"/>
          </p:cNvSpPr>
          <p:nvPr/>
        </p:nvSpPr>
        <p:spPr>
          <a:xfrm>
            <a:off x="228600" y="4653136"/>
            <a:ext cx="8686800" cy="2088232"/>
          </a:xfrm>
          <a:prstGeom prst="rect">
            <a:avLst/>
          </a:prstGeom>
          <a:noFill/>
          <a:ln/>
        </p:spPr>
        <p:txBody>
          <a:bodyPr vert="horz" lIns="91440" tIns="45720" rIns="91440" bIns="45720" rtlCol="0">
            <a:normAutofit fontScale="92500"/>
          </a:body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000" b="1" i="0" u="none" strike="noStrike" kern="1200" cap="none" spc="0" normalizeH="0" baseline="0" noProof="0" dirty="0" smtClean="0">
                <a:ln>
                  <a:noFill/>
                </a:ln>
                <a:effectLst/>
                <a:uLnTx/>
                <a:uFillTx/>
                <a:latin typeface="+mn-lt"/>
                <a:ea typeface="+mn-ea"/>
                <a:cs typeface="+mn-cs"/>
              </a:rPr>
              <a:t>An inference that builds a general explanation about a phenomenon based on a subset of observations.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sz="3000" b="0" i="0" u="none" strike="noStrike" kern="1200" cap="none" spc="0" normalizeH="0" baseline="0" noProof="0" dirty="0" smtClean="0">
                <a:ln>
                  <a:noFill/>
                </a:ln>
                <a:solidFill>
                  <a:schemeClr val="tx1"/>
                </a:solidFill>
                <a:effectLst/>
                <a:uLnTx/>
                <a:uFillTx/>
                <a:latin typeface="+mn-lt"/>
                <a:ea typeface="+mn-ea"/>
                <a:cs typeface="+mn-cs"/>
              </a:rPr>
              <a:t>The strength of the induction is proportional to that of the evidence.</a:t>
            </a:r>
            <a:endParaRPr kumimoji="0" lang="en-US" sz="3000" b="0" i="0" u="none" strike="noStrike" kern="1200" cap="none" spc="0" normalizeH="0" baseline="0" noProof="0" dirty="0">
              <a:ln>
                <a:noFill/>
              </a:ln>
              <a:solidFill>
                <a:schemeClr val="tx1"/>
              </a:solidFill>
              <a:effectLst/>
              <a:uLnTx/>
              <a:uFillTx/>
              <a:latin typeface="+mn-lt"/>
              <a:ea typeface="+mn-ea"/>
              <a:cs typeface="+mn-cs"/>
            </a:endParaRPr>
          </a:p>
        </p:txBody>
      </p:sp>
      <p:sp>
        <p:nvSpPr>
          <p:cNvPr id="24" name="Rectangle 14"/>
          <p:cNvSpPr>
            <a:spLocks noChangeArrowheads="1"/>
          </p:cNvSpPr>
          <p:nvPr/>
        </p:nvSpPr>
        <p:spPr bwMode="auto">
          <a:xfrm>
            <a:off x="2895600" y="3659832"/>
            <a:ext cx="3352800" cy="685800"/>
          </a:xfrm>
          <a:prstGeom prst="rect">
            <a:avLst/>
          </a:prstGeom>
          <a:noFill/>
          <a:ln w="9525">
            <a:solidFill>
              <a:schemeClr val="tx1"/>
            </a:solidFill>
            <a:miter lim="800000"/>
            <a:headEnd/>
            <a:tailEnd/>
          </a:ln>
          <a:effectLst/>
        </p:spPr>
        <p:txBody>
          <a:bodyPr wrap="none" anchor="ctr"/>
          <a:lstStyle/>
          <a:p>
            <a:pPr algn="ctr"/>
            <a:r>
              <a:rPr lang="en-US" sz="5200" b="1"/>
              <a:t>Data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789040"/>
            <a:ext cx="8229600" cy="2592288"/>
          </a:xfrm>
        </p:spPr>
        <p:txBody>
          <a:bodyPr>
            <a:normAutofit/>
          </a:bodyPr>
          <a:lstStyle/>
          <a:p>
            <a:endParaRPr lang="en-US" sz="2800" dirty="0" smtClean="0"/>
          </a:p>
          <a:p>
            <a:r>
              <a:rPr lang="en-US" sz="2800" dirty="0" smtClean="0"/>
              <a:t>Thus, explaining Marx (1963), we see that the continued use of an inferential process permits us to refine our hypotheses, constructs, and observations.</a:t>
            </a:r>
          </a:p>
        </p:txBody>
      </p:sp>
      <p:sp>
        <p:nvSpPr>
          <p:cNvPr id="4" name="Slide Number Placeholder 3"/>
          <p:cNvSpPr>
            <a:spLocks noGrp="1"/>
          </p:cNvSpPr>
          <p:nvPr>
            <p:ph type="sldNum" sz="quarter" idx="12"/>
          </p:nvPr>
        </p:nvSpPr>
        <p:spPr/>
        <p:txBody>
          <a:bodyPr/>
          <a:lstStyle/>
          <a:p>
            <a:fld id="{65084940-205E-4F2A-AD18-4366AF03F399}" type="slidenum">
              <a:rPr lang="en-CA" smtClean="0"/>
              <a:pPr/>
              <a:t>15</a:t>
            </a:fld>
            <a:endParaRPr lang="en-CA"/>
          </a:p>
        </p:txBody>
      </p:sp>
      <p:pic>
        <p:nvPicPr>
          <p:cNvPr id="5" name="Picture 3"/>
          <p:cNvPicPr>
            <a:picLocks noChangeAspect="1" noChangeArrowheads="1"/>
          </p:cNvPicPr>
          <p:nvPr/>
        </p:nvPicPr>
        <p:blipFill>
          <a:blip r:embed="rId2" cstate="print"/>
          <a:srcRect/>
          <a:stretch>
            <a:fillRect/>
          </a:stretch>
        </p:blipFill>
        <p:spPr bwMode="auto">
          <a:xfrm>
            <a:off x="395536" y="1052736"/>
            <a:ext cx="8482690" cy="3096344"/>
          </a:xfrm>
          <a:prstGeom prst="rect">
            <a:avLst/>
          </a:prstGeom>
          <a:noFill/>
          <a:ln w="9525">
            <a:noFill/>
            <a:miter lim="800000"/>
            <a:headEnd/>
            <a:tailEnd/>
          </a:ln>
        </p:spPr>
      </p:pic>
      <p:sp>
        <p:nvSpPr>
          <p:cNvPr id="6" name="Rectangle 1029"/>
          <p:cNvSpPr txBox="1">
            <a:spLocks noChangeArrowheads="1"/>
          </p:cNvSpPr>
          <p:nvPr/>
        </p:nvSpPr>
        <p:spPr>
          <a:xfrm>
            <a:off x="304800" y="165100"/>
            <a:ext cx="8534400" cy="815628"/>
          </a:xfrm>
          <a:prstGeom prst="rect">
            <a:avLst/>
          </a:prstGeom>
          <a:solidFill>
            <a:srgbClr val="920000"/>
          </a:solidFill>
          <a:ln/>
        </p:spPr>
        <p:txBody>
          <a:bodyPr vert="horz" lIns="91440" tIns="45720" rIns="91440" bIns="45720" rtlCol="0" anchor="ctr">
            <a:normAutofit/>
          </a:bodyPr>
          <a:lstStyle/>
          <a:p>
            <a:pPr algn="ctr">
              <a:spcBef>
                <a:spcPct val="0"/>
              </a:spcBef>
              <a:defRPr/>
            </a:pPr>
            <a:r>
              <a:rPr lang="en-GB" sz="3000" b="1" dirty="0" smtClean="0">
                <a:solidFill>
                  <a:schemeClr val="bg1"/>
                </a:solidFill>
                <a:latin typeface="Lucida Sans" pitchFamily="34" charset="0"/>
              </a:rPr>
              <a:t>2. Inference in Theory Development</a:t>
            </a:r>
            <a:endParaRPr lang="en-US" sz="3000" b="1" dirty="0" smtClean="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1296144"/>
          </a:xfrm>
        </p:spPr>
        <p:txBody>
          <a:bodyPr>
            <a:normAutofit/>
          </a:bodyPr>
          <a:lstStyle/>
          <a:p>
            <a:r>
              <a:rPr lang="en-US" sz="2800" dirty="0" smtClean="0"/>
              <a:t>Marx (1963) suggests that the relationship between theory and data can take one of four forms.</a:t>
            </a:r>
          </a:p>
          <a:p>
            <a:endParaRPr lang="en-US"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2. Relationship between Theory and Data</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95587115-9895-4084-9D4B-E04959BE5F83}" type="slidenum">
              <a:rPr lang="en-US" smtClean="0"/>
              <a:pPr/>
              <a:t>16</a:t>
            </a:fld>
            <a:endParaRPr lang="en-US"/>
          </a:p>
        </p:txBody>
      </p:sp>
      <p:graphicFrame>
        <p:nvGraphicFramePr>
          <p:cNvPr id="7" name="Group 152"/>
          <p:cNvGraphicFramePr>
            <a:graphicFrameLocks/>
          </p:cNvGraphicFramePr>
          <p:nvPr/>
        </p:nvGraphicFramePr>
        <p:xfrm>
          <a:off x="251520" y="2852936"/>
          <a:ext cx="8686800" cy="3397224"/>
        </p:xfrm>
        <a:graphic>
          <a:graphicData uri="http://schemas.openxmlformats.org/drawingml/2006/table">
            <a:tbl>
              <a:tblPr/>
              <a:tblGrid>
                <a:gridCol w="1720850"/>
                <a:gridCol w="2376488"/>
                <a:gridCol w="2417762"/>
                <a:gridCol w="2171700"/>
              </a:tblGrid>
              <a:tr h="759194">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dirty="0" smtClean="0">
                          <a:ln>
                            <a:noFill/>
                          </a:ln>
                          <a:solidFill>
                            <a:schemeClr val="tx1"/>
                          </a:solidFill>
                          <a:effectLst/>
                          <a:latin typeface="Arial" charset="0"/>
                        </a:rPr>
                        <a:t>Model</a:t>
                      </a:r>
                      <a:endParaRPr kumimoji="0" lang="en-US" sz="26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smtClean="0">
                          <a:ln>
                            <a:noFill/>
                          </a:ln>
                          <a:solidFill>
                            <a:schemeClr val="tx1"/>
                          </a:solidFill>
                          <a:effectLst/>
                          <a:latin typeface="Arial" charset="0"/>
                        </a:rPr>
                        <a:t>Deductive theory</a:t>
                      </a:r>
                      <a:endParaRPr kumimoji="0" lang="en-US" sz="2600" b="0" i="0" u="none" strike="noStrike" cap="none" normalizeH="0" baseline="0" smtClean="0">
                        <a:ln>
                          <a:noFill/>
                        </a:ln>
                        <a:solidFill>
                          <a:schemeClr val="tx1"/>
                        </a:solidFill>
                        <a:effectLst/>
                        <a:latin typeface="Arial" charset="0"/>
                      </a:endParaRPr>
                    </a:p>
                  </a:txBody>
                  <a:tcPr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smtClean="0">
                          <a:ln>
                            <a:noFill/>
                          </a:ln>
                          <a:solidFill>
                            <a:schemeClr val="tx1"/>
                          </a:solidFill>
                          <a:effectLst/>
                          <a:latin typeface="Arial" charset="0"/>
                        </a:rPr>
                        <a:t>Functional theory</a:t>
                      </a:r>
                      <a:endParaRPr kumimoji="0" lang="en-US" sz="2400" b="0" i="0" u="none" strike="noStrike" cap="none" normalizeH="0" baseline="0" smtClean="0">
                        <a:ln>
                          <a:noFill/>
                        </a:ln>
                        <a:solidFill>
                          <a:schemeClr val="tx1"/>
                        </a:solidFill>
                        <a:effectLst/>
                        <a:latin typeface="Arial" charset="0"/>
                      </a:endParaRPr>
                    </a:p>
                  </a:txBody>
                  <a:tcPr anchor="ctr"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smtClean="0">
                          <a:ln>
                            <a:noFill/>
                          </a:ln>
                          <a:solidFill>
                            <a:schemeClr val="tx1"/>
                          </a:solidFill>
                          <a:effectLst/>
                          <a:latin typeface="Arial" charset="0"/>
                        </a:rPr>
                        <a:t>Inductive theory</a:t>
                      </a:r>
                      <a:endParaRPr kumimoji="0" lang="en-US" sz="2600" b="0" i="0" u="none" strike="noStrike" cap="none" normalizeH="0" baseline="0" smtClean="0">
                        <a:ln>
                          <a:noFill/>
                        </a:ln>
                        <a:solidFill>
                          <a:schemeClr val="tx1"/>
                        </a:solidFill>
                        <a:effectLst/>
                        <a:latin typeface="Arial" charset="0"/>
                      </a:endParaRPr>
                    </a:p>
                  </a:txBody>
                  <a:tcPr anchor="ct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r>
              <a:tr h="586968">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tr>
              <a:tr h="827260">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dirty="0" smtClean="0">
                          <a:ln>
                            <a:noFill/>
                          </a:ln>
                          <a:solidFill>
                            <a:schemeClr val="tx1"/>
                          </a:solidFill>
                          <a:effectLst/>
                          <a:latin typeface="Arial" charset="0"/>
                        </a:rPr>
                        <a:t>Data</a:t>
                      </a:r>
                      <a:endParaRPr kumimoji="0" lang="en-US" sz="26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dirty="0" smtClean="0">
                          <a:ln>
                            <a:noFill/>
                          </a:ln>
                          <a:solidFill>
                            <a:schemeClr val="tx1"/>
                          </a:solidFill>
                          <a:effectLst/>
                          <a:latin typeface="Arial" charset="0"/>
                        </a:rPr>
                        <a:t>Data</a:t>
                      </a:r>
                      <a:endParaRPr kumimoji="0" lang="en-US"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dirty="0" smtClean="0">
                          <a:ln>
                            <a:noFill/>
                          </a:ln>
                          <a:solidFill>
                            <a:schemeClr val="tx1"/>
                          </a:solidFill>
                          <a:effectLst/>
                          <a:latin typeface="Arial" charset="0"/>
                        </a:rPr>
                        <a:t>Data</a:t>
                      </a:r>
                      <a:endParaRPr kumimoji="0" lang="en-US"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Pct val="80000"/>
                        <a:buFontTx/>
                        <a:buNone/>
                        <a:tabLst/>
                      </a:pPr>
                      <a:r>
                        <a:rPr kumimoji="0" lang="fr-CA" sz="2600" b="0" i="0" u="none" strike="noStrike" cap="none" normalizeH="0" baseline="0" dirty="0" smtClean="0">
                          <a:ln>
                            <a:noFill/>
                          </a:ln>
                          <a:solidFill>
                            <a:schemeClr val="tx1"/>
                          </a:solidFill>
                          <a:effectLst/>
                          <a:latin typeface="Arial" charset="0"/>
                        </a:rPr>
                        <a:t>Data</a:t>
                      </a:r>
                      <a:endParaRPr kumimoji="0" lang="en-US" sz="2600" b="0" i="0" u="none" strike="noStrike" cap="none" normalizeH="0" baseline="0" dirty="0" smtClean="0">
                        <a:ln>
                          <a:noFill/>
                        </a:ln>
                        <a:solidFill>
                          <a:schemeClr val="tx1"/>
                        </a:solidFill>
                        <a:effectLst/>
                        <a:latin typeface="Arial" charset="0"/>
                      </a:endParaRPr>
                    </a:p>
                  </a:txBody>
                  <a:tcPr anchor="ctr"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solidFill>
                      <a:schemeClr val="bg1"/>
                    </a:solidFill>
                  </a:tcPr>
                </a:tc>
              </a:tr>
              <a:tr h="418866">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smtClean="0">
                        <a:ln>
                          <a:noFill/>
                        </a:ln>
                        <a:solidFill>
                          <a:schemeClr val="tx1"/>
                        </a:solidFill>
                        <a:effectLst/>
                        <a:latin typeface="Arial" charset="0"/>
                      </a:endParaRPr>
                    </a:p>
                  </a:txBody>
                  <a:tcPr anchor="ctr"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Tx/>
                        <a:buSzPct val="80000"/>
                        <a:buFontTx/>
                        <a:buNone/>
                        <a:tabLst/>
                      </a:pPr>
                      <a:endParaRPr kumimoji="0" lang="fr-CA" sz="2600" b="0" i="0" u="none" strike="noStrike" cap="none" normalizeH="0" baseline="0" dirty="0" smtClean="0">
                        <a:ln>
                          <a:noFill/>
                        </a:ln>
                        <a:solidFill>
                          <a:schemeClr val="tx1"/>
                        </a:solidFill>
                        <a:effectLst/>
                        <a:latin typeface="Arial" charset="0"/>
                      </a:endParaRPr>
                    </a:p>
                  </a:txBody>
                  <a:tcPr anchor="ctr"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r" defTabSz="914400" rtl="0" eaLnBrk="1" fontAlgn="base" latinLnBrk="0" hangingPunct="1">
                        <a:lnSpc>
                          <a:spcPct val="100000"/>
                        </a:lnSpc>
                        <a:spcBef>
                          <a:spcPct val="20000"/>
                        </a:spcBef>
                        <a:spcAft>
                          <a:spcPct val="0"/>
                        </a:spcAft>
                        <a:buClrTx/>
                        <a:buSzPct val="80000"/>
                        <a:buFontTx/>
                        <a:buNone/>
                        <a:tabLst/>
                      </a:pPr>
                      <a:endParaRPr kumimoji="0" lang="en-US" sz="2000" b="0" i="0" u="none" strike="noStrike" cap="none" normalizeH="0" baseline="0" dirty="0" smtClean="0">
                        <a:ln>
                          <a:noFill/>
                        </a:ln>
                        <a:solidFill>
                          <a:schemeClr val="tx1"/>
                        </a:solidFill>
                        <a:effectLst/>
                        <a:latin typeface="Arial" charset="0"/>
                      </a:endParaRPr>
                    </a:p>
                  </a:txBody>
                  <a:tcPr anchor="b"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8" name="Line 123"/>
          <p:cNvSpPr>
            <a:spLocks noChangeShapeType="1"/>
          </p:cNvSpPr>
          <p:nvPr/>
        </p:nvSpPr>
        <p:spPr bwMode="auto">
          <a:xfrm>
            <a:off x="874440" y="4030959"/>
            <a:ext cx="0" cy="838200"/>
          </a:xfrm>
          <a:prstGeom prst="line">
            <a:avLst/>
          </a:prstGeom>
          <a:noFill/>
          <a:ln w="19050">
            <a:solidFill>
              <a:srgbClr val="1A0525"/>
            </a:solidFill>
            <a:round/>
            <a:headEnd/>
            <a:tailEnd type="triangle" w="med" len="med"/>
          </a:ln>
          <a:effectLst/>
        </p:spPr>
        <p:txBody>
          <a:bodyPr/>
          <a:lstStyle/>
          <a:p>
            <a:endParaRPr lang="en-CA"/>
          </a:p>
        </p:txBody>
      </p:sp>
      <p:sp>
        <p:nvSpPr>
          <p:cNvPr id="9" name="Line 124"/>
          <p:cNvSpPr>
            <a:spLocks noChangeShapeType="1"/>
          </p:cNvSpPr>
          <p:nvPr/>
        </p:nvSpPr>
        <p:spPr bwMode="auto">
          <a:xfrm>
            <a:off x="1103040" y="4030959"/>
            <a:ext cx="0" cy="838200"/>
          </a:xfrm>
          <a:prstGeom prst="line">
            <a:avLst/>
          </a:prstGeom>
          <a:noFill/>
          <a:ln w="19050">
            <a:solidFill>
              <a:srgbClr val="1A0525"/>
            </a:solidFill>
            <a:round/>
            <a:headEnd/>
            <a:tailEnd type="triangle" w="med" len="med"/>
          </a:ln>
          <a:effectLst/>
        </p:spPr>
        <p:txBody>
          <a:bodyPr/>
          <a:lstStyle/>
          <a:p>
            <a:endParaRPr lang="en-CA"/>
          </a:p>
        </p:txBody>
      </p:sp>
      <p:sp>
        <p:nvSpPr>
          <p:cNvPr id="10" name="Line 125"/>
          <p:cNvSpPr>
            <a:spLocks noChangeShapeType="1"/>
          </p:cNvSpPr>
          <p:nvPr/>
        </p:nvSpPr>
        <p:spPr bwMode="auto">
          <a:xfrm>
            <a:off x="1331640" y="4030959"/>
            <a:ext cx="0" cy="838200"/>
          </a:xfrm>
          <a:prstGeom prst="line">
            <a:avLst/>
          </a:prstGeom>
          <a:noFill/>
          <a:ln w="19050">
            <a:solidFill>
              <a:srgbClr val="1A0525"/>
            </a:solidFill>
            <a:round/>
            <a:headEnd/>
            <a:tailEnd type="triangle" w="med" len="med"/>
          </a:ln>
          <a:effectLst/>
        </p:spPr>
        <p:txBody>
          <a:bodyPr/>
          <a:lstStyle/>
          <a:p>
            <a:endParaRPr lang="en-CA"/>
          </a:p>
        </p:txBody>
      </p:sp>
      <p:sp>
        <p:nvSpPr>
          <p:cNvPr id="11" name="Line 126"/>
          <p:cNvSpPr>
            <a:spLocks noChangeShapeType="1"/>
          </p:cNvSpPr>
          <p:nvPr/>
        </p:nvSpPr>
        <p:spPr bwMode="auto">
          <a:xfrm>
            <a:off x="3068960" y="4072135"/>
            <a:ext cx="0" cy="838200"/>
          </a:xfrm>
          <a:prstGeom prst="line">
            <a:avLst/>
          </a:prstGeom>
          <a:noFill/>
          <a:ln w="19050">
            <a:solidFill>
              <a:srgbClr val="1A0525"/>
            </a:solidFill>
            <a:round/>
            <a:headEnd/>
            <a:tailEnd type="triangle" w="med" len="med"/>
          </a:ln>
          <a:effectLst/>
        </p:spPr>
        <p:txBody>
          <a:bodyPr/>
          <a:lstStyle/>
          <a:p>
            <a:endParaRPr lang="en-CA"/>
          </a:p>
        </p:txBody>
      </p:sp>
      <p:sp>
        <p:nvSpPr>
          <p:cNvPr id="12" name="Line 127"/>
          <p:cNvSpPr>
            <a:spLocks noChangeShapeType="1"/>
          </p:cNvSpPr>
          <p:nvPr/>
        </p:nvSpPr>
        <p:spPr bwMode="auto">
          <a:xfrm>
            <a:off x="3297560" y="4072135"/>
            <a:ext cx="0" cy="838200"/>
          </a:xfrm>
          <a:prstGeom prst="line">
            <a:avLst/>
          </a:prstGeom>
          <a:noFill/>
          <a:ln w="19050">
            <a:solidFill>
              <a:srgbClr val="1A0525"/>
            </a:solidFill>
            <a:round/>
            <a:headEnd/>
            <a:tailEnd type="triangle" w="med" len="med"/>
          </a:ln>
          <a:effectLst/>
        </p:spPr>
        <p:txBody>
          <a:bodyPr/>
          <a:lstStyle/>
          <a:p>
            <a:endParaRPr lang="en-CA"/>
          </a:p>
        </p:txBody>
      </p:sp>
      <p:sp>
        <p:nvSpPr>
          <p:cNvPr id="13" name="Line 128"/>
          <p:cNvSpPr>
            <a:spLocks noChangeShapeType="1"/>
          </p:cNvSpPr>
          <p:nvPr/>
        </p:nvSpPr>
        <p:spPr bwMode="auto">
          <a:xfrm>
            <a:off x="3526160" y="4072135"/>
            <a:ext cx="0" cy="838200"/>
          </a:xfrm>
          <a:prstGeom prst="line">
            <a:avLst/>
          </a:prstGeom>
          <a:noFill/>
          <a:ln w="19050">
            <a:solidFill>
              <a:srgbClr val="1A0525"/>
            </a:solidFill>
            <a:round/>
            <a:headEnd/>
            <a:tailEnd type="triangle" w="med" len="med"/>
          </a:ln>
          <a:effectLst/>
        </p:spPr>
        <p:txBody>
          <a:bodyPr/>
          <a:lstStyle/>
          <a:p>
            <a:endParaRPr lang="en-CA"/>
          </a:p>
        </p:txBody>
      </p:sp>
      <p:sp>
        <p:nvSpPr>
          <p:cNvPr id="14" name="Line 129"/>
          <p:cNvSpPr>
            <a:spLocks noChangeShapeType="1"/>
          </p:cNvSpPr>
          <p:nvPr/>
        </p:nvSpPr>
        <p:spPr bwMode="auto">
          <a:xfrm flipV="1">
            <a:off x="2383160" y="4072135"/>
            <a:ext cx="228600" cy="762000"/>
          </a:xfrm>
          <a:prstGeom prst="line">
            <a:avLst/>
          </a:prstGeom>
          <a:noFill/>
          <a:ln w="19050">
            <a:solidFill>
              <a:srgbClr val="1A0525"/>
            </a:solidFill>
            <a:round/>
            <a:headEnd/>
            <a:tailEnd type="triangle" w="med" len="med"/>
          </a:ln>
          <a:effectLst/>
        </p:spPr>
        <p:txBody>
          <a:bodyPr/>
          <a:lstStyle/>
          <a:p>
            <a:endParaRPr lang="en-CA"/>
          </a:p>
        </p:txBody>
      </p:sp>
      <p:sp>
        <p:nvSpPr>
          <p:cNvPr id="15" name="Line 130"/>
          <p:cNvSpPr>
            <a:spLocks noChangeShapeType="1"/>
          </p:cNvSpPr>
          <p:nvPr/>
        </p:nvSpPr>
        <p:spPr bwMode="auto">
          <a:xfrm flipV="1">
            <a:off x="2535560" y="4072135"/>
            <a:ext cx="228600" cy="762000"/>
          </a:xfrm>
          <a:prstGeom prst="line">
            <a:avLst/>
          </a:prstGeom>
          <a:noFill/>
          <a:ln w="19050">
            <a:solidFill>
              <a:srgbClr val="1A0525"/>
            </a:solidFill>
            <a:round/>
            <a:headEnd/>
            <a:tailEnd type="triangle" w="med" len="med"/>
          </a:ln>
          <a:effectLst/>
        </p:spPr>
        <p:txBody>
          <a:bodyPr/>
          <a:lstStyle/>
          <a:p>
            <a:endParaRPr lang="en-CA"/>
          </a:p>
        </p:txBody>
      </p:sp>
      <p:sp>
        <p:nvSpPr>
          <p:cNvPr id="16" name="Line 131"/>
          <p:cNvSpPr>
            <a:spLocks noChangeShapeType="1"/>
          </p:cNvSpPr>
          <p:nvPr/>
        </p:nvSpPr>
        <p:spPr bwMode="auto">
          <a:xfrm flipV="1">
            <a:off x="2687960" y="4072135"/>
            <a:ext cx="228600" cy="762000"/>
          </a:xfrm>
          <a:prstGeom prst="line">
            <a:avLst/>
          </a:prstGeom>
          <a:noFill/>
          <a:ln w="19050">
            <a:solidFill>
              <a:srgbClr val="1A0525"/>
            </a:solidFill>
            <a:round/>
            <a:headEnd/>
            <a:tailEnd type="triangle" w="med" len="med"/>
          </a:ln>
          <a:effectLst/>
        </p:spPr>
        <p:txBody>
          <a:bodyPr/>
          <a:lstStyle/>
          <a:p>
            <a:endParaRPr lang="en-CA"/>
          </a:p>
        </p:txBody>
      </p:sp>
      <p:sp>
        <p:nvSpPr>
          <p:cNvPr id="17" name="Line 132"/>
          <p:cNvSpPr>
            <a:spLocks noChangeShapeType="1"/>
          </p:cNvSpPr>
          <p:nvPr/>
        </p:nvSpPr>
        <p:spPr bwMode="auto">
          <a:xfrm flipV="1">
            <a:off x="3678560" y="4072135"/>
            <a:ext cx="228600" cy="762000"/>
          </a:xfrm>
          <a:prstGeom prst="line">
            <a:avLst/>
          </a:prstGeom>
          <a:noFill/>
          <a:ln w="19050">
            <a:solidFill>
              <a:srgbClr val="1A0525"/>
            </a:solidFill>
            <a:round/>
            <a:headEnd/>
            <a:tailEnd type="triangle" w="med" len="med"/>
          </a:ln>
          <a:effectLst/>
        </p:spPr>
        <p:txBody>
          <a:bodyPr/>
          <a:lstStyle/>
          <a:p>
            <a:endParaRPr lang="en-CA"/>
          </a:p>
        </p:txBody>
      </p:sp>
      <p:sp>
        <p:nvSpPr>
          <p:cNvPr id="18" name="Line 133"/>
          <p:cNvSpPr>
            <a:spLocks noChangeShapeType="1"/>
          </p:cNvSpPr>
          <p:nvPr/>
        </p:nvSpPr>
        <p:spPr bwMode="auto">
          <a:xfrm flipV="1">
            <a:off x="3830960" y="4072135"/>
            <a:ext cx="228600" cy="762000"/>
          </a:xfrm>
          <a:prstGeom prst="line">
            <a:avLst/>
          </a:prstGeom>
          <a:noFill/>
          <a:ln w="19050">
            <a:solidFill>
              <a:srgbClr val="1A0525"/>
            </a:solidFill>
            <a:round/>
            <a:headEnd/>
            <a:tailEnd type="triangle" w="med" len="med"/>
          </a:ln>
          <a:effectLst/>
        </p:spPr>
        <p:txBody>
          <a:bodyPr/>
          <a:lstStyle/>
          <a:p>
            <a:endParaRPr lang="en-CA"/>
          </a:p>
        </p:txBody>
      </p:sp>
      <p:sp>
        <p:nvSpPr>
          <p:cNvPr id="19" name="Line 134"/>
          <p:cNvSpPr>
            <a:spLocks noChangeShapeType="1"/>
          </p:cNvSpPr>
          <p:nvPr/>
        </p:nvSpPr>
        <p:spPr bwMode="auto">
          <a:xfrm flipV="1">
            <a:off x="3983360" y="4072135"/>
            <a:ext cx="228600" cy="762000"/>
          </a:xfrm>
          <a:prstGeom prst="line">
            <a:avLst/>
          </a:prstGeom>
          <a:noFill/>
          <a:ln w="19050">
            <a:solidFill>
              <a:srgbClr val="1A0525"/>
            </a:solidFill>
            <a:round/>
            <a:headEnd/>
            <a:tailEnd type="triangle" w="med" len="med"/>
          </a:ln>
          <a:effectLst/>
        </p:spPr>
        <p:txBody>
          <a:bodyPr/>
          <a:lstStyle/>
          <a:p>
            <a:endParaRPr lang="en-CA"/>
          </a:p>
        </p:txBody>
      </p:sp>
      <p:sp>
        <p:nvSpPr>
          <p:cNvPr id="20" name="Line 135"/>
          <p:cNvSpPr>
            <a:spLocks noChangeShapeType="1"/>
          </p:cNvSpPr>
          <p:nvPr/>
        </p:nvSpPr>
        <p:spPr bwMode="auto">
          <a:xfrm>
            <a:off x="5004048" y="4030959"/>
            <a:ext cx="0" cy="838200"/>
          </a:xfrm>
          <a:prstGeom prst="line">
            <a:avLst/>
          </a:prstGeom>
          <a:noFill/>
          <a:ln w="19050">
            <a:solidFill>
              <a:srgbClr val="1A0525"/>
            </a:solidFill>
            <a:round/>
            <a:headEnd/>
            <a:tailEnd type="triangle" w="med" len="med"/>
          </a:ln>
          <a:effectLst/>
        </p:spPr>
        <p:txBody>
          <a:bodyPr/>
          <a:lstStyle/>
          <a:p>
            <a:endParaRPr lang="en-CA"/>
          </a:p>
        </p:txBody>
      </p:sp>
      <p:sp>
        <p:nvSpPr>
          <p:cNvPr id="21" name="Line 136"/>
          <p:cNvSpPr>
            <a:spLocks noChangeShapeType="1"/>
          </p:cNvSpPr>
          <p:nvPr/>
        </p:nvSpPr>
        <p:spPr bwMode="auto">
          <a:xfrm>
            <a:off x="5232648" y="4030959"/>
            <a:ext cx="0" cy="838200"/>
          </a:xfrm>
          <a:prstGeom prst="line">
            <a:avLst/>
          </a:prstGeom>
          <a:noFill/>
          <a:ln w="19050">
            <a:solidFill>
              <a:srgbClr val="1A0525"/>
            </a:solidFill>
            <a:round/>
            <a:headEnd type="triangle" w="med" len="med"/>
            <a:tailEnd/>
          </a:ln>
          <a:effectLst/>
        </p:spPr>
        <p:txBody>
          <a:bodyPr/>
          <a:lstStyle/>
          <a:p>
            <a:endParaRPr lang="en-CA"/>
          </a:p>
        </p:txBody>
      </p:sp>
      <p:sp>
        <p:nvSpPr>
          <p:cNvPr id="22" name="Line 137"/>
          <p:cNvSpPr>
            <a:spLocks noChangeShapeType="1"/>
          </p:cNvSpPr>
          <p:nvPr/>
        </p:nvSpPr>
        <p:spPr bwMode="auto">
          <a:xfrm>
            <a:off x="5461248" y="4030959"/>
            <a:ext cx="0" cy="838200"/>
          </a:xfrm>
          <a:prstGeom prst="line">
            <a:avLst/>
          </a:prstGeom>
          <a:noFill/>
          <a:ln w="19050">
            <a:solidFill>
              <a:srgbClr val="1A0525"/>
            </a:solidFill>
            <a:round/>
            <a:headEnd/>
            <a:tailEnd type="triangle" w="med" len="med"/>
          </a:ln>
          <a:effectLst/>
        </p:spPr>
        <p:txBody>
          <a:bodyPr/>
          <a:lstStyle/>
          <a:p>
            <a:endParaRPr lang="en-CA"/>
          </a:p>
        </p:txBody>
      </p:sp>
      <p:sp>
        <p:nvSpPr>
          <p:cNvPr id="23" name="Line 138"/>
          <p:cNvSpPr>
            <a:spLocks noChangeShapeType="1"/>
          </p:cNvSpPr>
          <p:nvPr/>
        </p:nvSpPr>
        <p:spPr bwMode="auto">
          <a:xfrm>
            <a:off x="5689848" y="4030959"/>
            <a:ext cx="0" cy="838200"/>
          </a:xfrm>
          <a:prstGeom prst="line">
            <a:avLst/>
          </a:prstGeom>
          <a:noFill/>
          <a:ln w="19050">
            <a:solidFill>
              <a:srgbClr val="1A0525"/>
            </a:solidFill>
            <a:round/>
            <a:headEnd type="triangle" w="med" len="med"/>
            <a:tailEnd/>
          </a:ln>
          <a:effectLst/>
        </p:spPr>
        <p:txBody>
          <a:bodyPr/>
          <a:lstStyle/>
          <a:p>
            <a:endParaRPr lang="en-CA"/>
          </a:p>
        </p:txBody>
      </p:sp>
      <p:sp>
        <p:nvSpPr>
          <p:cNvPr id="24" name="Line 139"/>
          <p:cNvSpPr>
            <a:spLocks noChangeShapeType="1"/>
          </p:cNvSpPr>
          <p:nvPr/>
        </p:nvSpPr>
        <p:spPr bwMode="auto">
          <a:xfrm>
            <a:off x="5918448" y="4030959"/>
            <a:ext cx="0" cy="838200"/>
          </a:xfrm>
          <a:prstGeom prst="line">
            <a:avLst/>
          </a:prstGeom>
          <a:noFill/>
          <a:ln w="19050">
            <a:solidFill>
              <a:srgbClr val="1A0525"/>
            </a:solidFill>
            <a:round/>
            <a:headEnd/>
            <a:tailEnd type="triangle" w="med" len="med"/>
          </a:ln>
          <a:effectLst/>
        </p:spPr>
        <p:txBody>
          <a:bodyPr/>
          <a:lstStyle/>
          <a:p>
            <a:endParaRPr lang="en-CA"/>
          </a:p>
        </p:txBody>
      </p:sp>
      <p:sp>
        <p:nvSpPr>
          <p:cNvPr id="25" name="Line 140"/>
          <p:cNvSpPr>
            <a:spLocks noChangeShapeType="1"/>
          </p:cNvSpPr>
          <p:nvPr/>
        </p:nvSpPr>
        <p:spPr bwMode="auto">
          <a:xfrm>
            <a:off x="6147048" y="4030959"/>
            <a:ext cx="0" cy="838200"/>
          </a:xfrm>
          <a:prstGeom prst="line">
            <a:avLst/>
          </a:prstGeom>
          <a:noFill/>
          <a:ln w="19050">
            <a:solidFill>
              <a:srgbClr val="1A0525"/>
            </a:solidFill>
            <a:round/>
            <a:headEnd type="triangle" w="med" len="med"/>
            <a:tailEnd/>
          </a:ln>
          <a:effectLst/>
        </p:spPr>
        <p:txBody>
          <a:bodyPr/>
          <a:lstStyle/>
          <a:p>
            <a:endParaRPr lang="en-CA"/>
          </a:p>
        </p:txBody>
      </p:sp>
      <p:grpSp>
        <p:nvGrpSpPr>
          <p:cNvPr id="26" name="Group 141"/>
          <p:cNvGrpSpPr>
            <a:grpSpLocks/>
          </p:cNvGrpSpPr>
          <p:nvPr/>
        </p:nvGrpSpPr>
        <p:grpSpPr bwMode="auto">
          <a:xfrm>
            <a:off x="6919664" y="4072135"/>
            <a:ext cx="1828800" cy="838200"/>
            <a:chOff x="4224" y="1728"/>
            <a:chExt cx="1152" cy="528"/>
          </a:xfrm>
        </p:grpSpPr>
        <p:sp>
          <p:nvSpPr>
            <p:cNvPr id="27" name="Line 142"/>
            <p:cNvSpPr>
              <a:spLocks noChangeShapeType="1"/>
            </p:cNvSpPr>
            <p:nvPr/>
          </p:nvSpPr>
          <p:spPr bwMode="auto">
            <a:xfrm>
              <a:off x="4224" y="2112"/>
              <a:ext cx="0" cy="144"/>
            </a:xfrm>
            <a:prstGeom prst="line">
              <a:avLst/>
            </a:prstGeom>
            <a:noFill/>
            <a:ln w="19050">
              <a:solidFill>
                <a:srgbClr val="1A0525"/>
              </a:solidFill>
              <a:round/>
              <a:headEnd type="triangle" w="med" len="med"/>
              <a:tailEnd/>
            </a:ln>
            <a:effectLst/>
          </p:spPr>
          <p:txBody>
            <a:bodyPr/>
            <a:lstStyle/>
            <a:p>
              <a:endParaRPr lang="en-CA"/>
            </a:p>
          </p:txBody>
        </p:sp>
        <p:sp>
          <p:nvSpPr>
            <p:cNvPr id="28" name="Line 143"/>
            <p:cNvSpPr>
              <a:spLocks noChangeShapeType="1"/>
            </p:cNvSpPr>
            <p:nvPr/>
          </p:nvSpPr>
          <p:spPr bwMode="auto">
            <a:xfrm>
              <a:off x="4368" y="1920"/>
              <a:ext cx="0" cy="336"/>
            </a:xfrm>
            <a:prstGeom prst="line">
              <a:avLst/>
            </a:prstGeom>
            <a:noFill/>
            <a:ln w="19050">
              <a:solidFill>
                <a:srgbClr val="1A0525"/>
              </a:solidFill>
              <a:round/>
              <a:headEnd type="triangle" w="med" len="med"/>
              <a:tailEnd/>
            </a:ln>
            <a:effectLst/>
          </p:spPr>
          <p:txBody>
            <a:bodyPr/>
            <a:lstStyle/>
            <a:p>
              <a:endParaRPr lang="en-CA"/>
            </a:p>
          </p:txBody>
        </p:sp>
        <p:sp>
          <p:nvSpPr>
            <p:cNvPr id="29" name="Line 144"/>
            <p:cNvSpPr>
              <a:spLocks noChangeShapeType="1"/>
            </p:cNvSpPr>
            <p:nvPr/>
          </p:nvSpPr>
          <p:spPr bwMode="auto">
            <a:xfrm>
              <a:off x="4512" y="1728"/>
              <a:ext cx="0" cy="528"/>
            </a:xfrm>
            <a:prstGeom prst="line">
              <a:avLst/>
            </a:prstGeom>
            <a:noFill/>
            <a:ln w="19050">
              <a:solidFill>
                <a:srgbClr val="1A0525"/>
              </a:solidFill>
              <a:round/>
              <a:headEnd type="triangle" w="med" len="med"/>
              <a:tailEnd/>
            </a:ln>
            <a:effectLst/>
          </p:spPr>
          <p:txBody>
            <a:bodyPr/>
            <a:lstStyle/>
            <a:p>
              <a:endParaRPr lang="en-CA"/>
            </a:p>
          </p:txBody>
        </p:sp>
        <p:sp>
          <p:nvSpPr>
            <p:cNvPr id="30" name="Line 145"/>
            <p:cNvSpPr>
              <a:spLocks noChangeShapeType="1"/>
            </p:cNvSpPr>
            <p:nvPr/>
          </p:nvSpPr>
          <p:spPr bwMode="auto">
            <a:xfrm>
              <a:off x="4656" y="2112"/>
              <a:ext cx="0" cy="144"/>
            </a:xfrm>
            <a:prstGeom prst="line">
              <a:avLst/>
            </a:prstGeom>
            <a:noFill/>
            <a:ln w="19050">
              <a:solidFill>
                <a:srgbClr val="1A0525"/>
              </a:solidFill>
              <a:round/>
              <a:headEnd type="triangle" w="med" len="med"/>
              <a:tailEnd/>
            </a:ln>
            <a:effectLst/>
          </p:spPr>
          <p:txBody>
            <a:bodyPr/>
            <a:lstStyle/>
            <a:p>
              <a:endParaRPr lang="en-CA"/>
            </a:p>
          </p:txBody>
        </p:sp>
        <p:sp>
          <p:nvSpPr>
            <p:cNvPr id="31" name="Line 146"/>
            <p:cNvSpPr>
              <a:spLocks noChangeShapeType="1"/>
            </p:cNvSpPr>
            <p:nvPr/>
          </p:nvSpPr>
          <p:spPr bwMode="auto">
            <a:xfrm>
              <a:off x="4800" y="1920"/>
              <a:ext cx="0" cy="336"/>
            </a:xfrm>
            <a:prstGeom prst="line">
              <a:avLst/>
            </a:prstGeom>
            <a:noFill/>
            <a:ln w="19050">
              <a:solidFill>
                <a:srgbClr val="1A0525"/>
              </a:solidFill>
              <a:round/>
              <a:headEnd type="triangle" w="med" len="med"/>
              <a:tailEnd/>
            </a:ln>
            <a:effectLst/>
          </p:spPr>
          <p:txBody>
            <a:bodyPr/>
            <a:lstStyle/>
            <a:p>
              <a:endParaRPr lang="en-CA"/>
            </a:p>
          </p:txBody>
        </p:sp>
        <p:sp>
          <p:nvSpPr>
            <p:cNvPr id="32" name="Line 147"/>
            <p:cNvSpPr>
              <a:spLocks noChangeShapeType="1"/>
            </p:cNvSpPr>
            <p:nvPr/>
          </p:nvSpPr>
          <p:spPr bwMode="auto">
            <a:xfrm>
              <a:off x="4944" y="1728"/>
              <a:ext cx="0" cy="528"/>
            </a:xfrm>
            <a:prstGeom prst="line">
              <a:avLst/>
            </a:prstGeom>
            <a:noFill/>
            <a:ln w="19050">
              <a:solidFill>
                <a:srgbClr val="1A0525"/>
              </a:solidFill>
              <a:round/>
              <a:headEnd type="triangle" w="med" len="med"/>
              <a:tailEnd/>
            </a:ln>
            <a:effectLst/>
          </p:spPr>
          <p:txBody>
            <a:bodyPr/>
            <a:lstStyle/>
            <a:p>
              <a:endParaRPr lang="en-CA"/>
            </a:p>
          </p:txBody>
        </p:sp>
        <p:sp>
          <p:nvSpPr>
            <p:cNvPr id="33" name="Line 148"/>
            <p:cNvSpPr>
              <a:spLocks noChangeShapeType="1"/>
            </p:cNvSpPr>
            <p:nvPr/>
          </p:nvSpPr>
          <p:spPr bwMode="auto">
            <a:xfrm>
              <a:off x="5088" y="2112"/>
              <a:ext cx="0" cy="144"/>
            </a:xfrm>
            <a:prstGeom prst="line">
              <a:avLst/>
            </a:prstGeom>
            <a:noFill/>
            <a:ln w="19050">
              <a:solidFill>
                <a:srgbClr val="1A0525"/>
              </a:solidFill>
              <a:round/>
              <a:headEnd type="triangle" w="med" len="med"/>
              <a:tailEnd/>
            </a:ln>
            <a:effectLst/>
          </p:spPr>
          <p:txBody>
            <a:bodyPr/>
            <a:lstStyle/>
            <a:p>
              <a:endParaRPr lang="en-CA"/>
            </a:p>
          </p:txBody>
        </p:sp>
        <p:sp>
          <p:nvSpPr>
            <p:cNvPr id="34" name="Line 149"/>
            <p:cNvSpPr>
              <a:spLocks noChangeShapeType="1"/>
            </p:cNvSpPr>
            <p:nvPr/>
          </p:nvSpPr>
          <p:spPr bwMode="auto">
            <a:xfrm>
              <a:off x="5232" y="1920"/>
              <a:ext cx="0" cy="336"/>
            </a:xfrm>
            <a:prstGeom prst="line">
              <a:avLst/>
            </a:prstGeom>
            <a:noFill/>
            <a:ln w="19050">
              <a:solidFill>
                <a:srgbClr val="1A0525"/>
              </a:solidFill>
              <a:round/>
              <a:headEnd type="triangle" w="med" len="med"/>
              <a:tailEnd/>
            </a:ln>
            <a:effectLst/>
          </p:spPr>
          <p:txBody>
            <a:bodyPr/>
            <a:lstStyle/>
            <a:p>
              <a:endParaRPr lang="en-CA"/>
            </a:p>
          </p:txBody>
        </p:sp>
        <p:sp>
          <p:nvSpPr>
            <p:cNvPr id="35" name="Line 150"/>
            <p:cNvSpPr>
              <a:spLocks noChangeShapeType="1"/>
            </p:cNvSpPr>
            <p:nvPr/>
          </p:nvSpPr>
          <p:spPr bwMode="auto">
            <a:xfrm>
              <a:off x="5376" y="1728"/>
              <a:ext cx="0" cy="528"/>
            </a:xfrm>
            <a:prstGeom prst="line">
              <a:avLst/>
            </a:prstGeom>
            <a:noFill/>
            <a:ln w="19050">
              <a:solidFill>
                <a:srgbClr val="1A0525"/>
              </a:solidFill>
              <a:round/>
              <a:headEnd type="triangle" w="med" len="med"/>
              <a:tailEnd/>
            </a:ln>
            <a:effectLst/>
          </p:spPr>
          <p:txBody>
            <a:bodyPr/>
            <a:lstStyle/>
            <a:p>
              <a:endParaRPr lang="en-CA"/>
            </a:p>
          </p:txBody>
        </p:sp>
      </p:gr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457200" y="1340768"/>
            <a:ext cx="8229600" cy="4785395"/>
          </a:xfrm>
        </p:spPr>
        <p:txBody>
          <a:bodyPr>
            <a:normAutofit lnSpcReduction="10000"/>
          </a:bodyPr>
          <a:lstStyle/>
          <a:p>
            <a:r>
              <a:rPr lang="en-US" sz="2800" dirty="0" smtClean="0"/>
              <a:t>As we’ve just noted, science prioritizes the use of controlled experiments to obtain results.</a:t>
            </a:r>
          </a:p>
          <a:p>
            <a:endParaRPr lang="en-US" sz="1200" dirty="0" smtClean="0"/>
          </a:p>
          <a:p>
            <a:r>
              <a:rPr lang="en-US" sz="2800" dirty="0" smtClean="0"/>
              <a:t>A standing debate concerns whether pure or applied research produces better results.</a:t>
            </a:r>
          </a:p>
          <a:p>
            <a:endParaRPr lang="en-US" sz="1200" dirty="0" smtClean="0"/>
          </a:p>
          <a:p>
            <a:r>
              <a:rPr lang="en-US" sz="2800" dirty="0" smtClean="0"/>
              <a:t>People often consider </a:t>
            </a:r>
            <a:r>
              <a:rPr lang="en-US" sz="2800" i="1" dirty="0" smtClean="0"/>
              <a:t>applied research</a:t>
            </a:r>
            <a:r>
              <a:rPr lang="en-US" sz="2800" dirty="0" smtClean="0"/>
              <a:t> to be superior to </a:t>
            </a:r>
            <a:r>
              <a:rPr lang="en-US" sz="2800" i="1" dirty="0" smtClean="0"/>
              <a:t>pure research</a:t>
            </a:r>
            <a:r>
              <a:rPr lang="en-US" sz="2800" dirty="0" smtClean="0"/>
              <a:t> as it has greater </a:t>
            </a:r>
            <a:r>
              <a:rPr lang="en-US" sz="2800" i="1" dirty="0" smtClean="0"/>
              <a:t>ecological validity.</a:t>
            </a:r>
            <a:endParaRPr lang="en-US" sz="2800" dirty="0" smtClean="0"/>
          </a:p>
          <a:p>
            <a:pPr lvl="1"/>
            <a:r>
              <a:rPr lang="en-US" sz="2400" b="1" dirty="0" smtClean="0"/>
              <a:t>Ecological validity</a:t>
            </a:r>
            <a:r>
              <a:rPr lang="en-US" sz="2400" dirty="0" smtClean="0"/>
              <a:t>: The context, materials and methods used in research closely approximate the conditions in which we would normally observe a phenomena (i.e., ‘the real world’)</a:t>
            </a:r>
            <a:endParaRPr lang="en-US" sz="2400" dirty="0"/>
          </a:p>
        </p:txBody>
      </p:sp>
      <p:sp>
        <p:nvSpPr>
          <p:cNvPr id="5" name="Slide Number Placeholder 4"/>
          <p:cNvSpPr>
            <a:spLocks noGrp="1"/>
          </p:cNvSpPr>
          <p:nvPr>
            <p:ph type="sldNum" sz="quarter" idx="12"/>
          </p:nvPr>
        </p:nvSpPr>
        <p:spPr/>
        <p:txBody>
          <a:bodyPr/>
          <a:lstStyle/>
          <a:p>
            <a:fld id="{65084940-205E-4F2A-AD18-4366AF03F399}" type="slidenum">
              <a:rPr lang="en-CA" smtClean="0"/>
              <a:pPr/>
              <a:t>17</a:t>
            </a:fld>
            <a:endParaRPr lang="en-CA"/>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‘Pure’ versus Applied Research </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5040560"/>
          </a:xfrm>
        </p:spPr>
        <p:txBody>
          <a:bodyPr>
            <a:normAutofit/>
          </a:bodyPr>
          <a:lstStyle/>
          <a:p>
            <a:endParaRPr lang="en-US" sz="1200" dirty="0" smtClean="0"/>
          </a:p>
          <a:p>
            <a:r>
              <a:rPr lang="en-US" sz="2800" dirty="0" smtClean="0"/>
              <a:t>Applied research certainly yields a considerable amount of data but there are drawbacks.</a:t>
            </a:r>
          </a:p>
          <a:p>
            <a:endParaRPr lang="en-US" sz="1200" dirty="0" smtClean="0"/>
          </a:p>
          <a:p>
            <a:r>
              <a:rPr lang="en-US" sz="2800" dirty="0" smtClean="0"/>
              <a:t>As Garner (1950) notes, applied research</a:t>
            </a:r>
          </a:p>
          <a:p>
            <a:pPr lvl="1"/>
            <a:r>
              <a:rPr lang="en-US" sz="2600" dirty="0" smtClean="0"/>
              <a:t>“…is more time consuming, far more expensive, and frequently cannot control experimental factors, so that as a practical matter it is very difficult to do [applied research] which has a high degree of generality of prediction" (p. 2).</a:t>
            </a:r>
          </a:p>
          <a:p>
            <a:pPr lvl="1"/>
            <a:endParaRPr lang="en-US" sz="1200" dirty="0" smtClean="0"/>
          </a:p>
          <a:p>
            <a:endParaRPr lang="en-US" sz="2600" dirty="0" smtClean="0"/>
          </a:p>
          <a:p>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18</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‘Pure’ versus Applied Research </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5266928" cy="5184576"/>
          </a:xfrm>
        </p:spPr>
        <p:txBody>
          <a:bodyPr/>
          <a:lstStyle/>
          <a:p>
            <a:r>
              <a:rPr lang="en-US" sz="2800" dirty="0" smtClean="0"/>
              <a:t>Consider a classic, controlled experiment: Harlow (1970)</a:t>
            </a:r>
          </a:p>
          <a:p>
            <a:pPr lvl="1"/>
            <a:r>
              <a:rPr lang="en-US" sz="2600" dirty="0" smtClean="0"/>
              <a:t>Monkeys were separated from their mothers for a number of days and presented with a cloth ‘mother’ warmed by a </a:t>
            </a:r>
            <a:r>
              <a:rPr lang="en-US" sz="2600" dirty="0" err="1" smtClean="0"/>
              <a:t>lightbulb</a:t>
            </a:r>
            <a:r>
              <a:rPr lang="en-US" sz="2600" dirty="0" smtClean="0"/>
              <a:t> or a wire ‘mother’ with food.</a:t>
            </a:r>
          </a:p>
          <a:p>
            <a:pPr lvl="1"/>
            <a:endParaRPr lang="en-US" sz="1200" dirty="0" smtClean="0"/>
          </a:p>
          <a:p>
            <a:r>
              <a:rPr lang="en-US" sz="3000" dirty="0" smtClean="0"/>
              <a:t>Baby monkey is unlikely to be presented with this scenario:</a:t>
            </a:r>
          </a:p>
          <a:p>
            <a:pPr lvl="1"/>
            <a:r>
              <a:rPr lang="en-US" sz="2600" dirty="0" smtClean="0"/>
              <a:t>Walls, wire mother, light bulb warmth, etc.</a:t>
            </a:r>
            <a:endParaRPr lang="en-US"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19</a:t>
            </a:fld>
            <a:endParaRPr lang="en-CA"/>
          </a:p>
        </p:txBody>
      </p:sp>
      <p:pic>
        <p:nvPicPr>
          <p:cNvPr id="1026" name="Picture 2" descr="http://www.psychspace.com/psych/attachments/2009/11/1_200911112041421jntH.thumb.jpg"/>
          <p:cNvPicPr>
            <a:picLocks noChangeAspect="1" noChangeArrowheads="1"/>
          </p:cNvPicPr>
          <p:nvPr/>
        </p:nvPicPr>
        <p:blipFill>
          <a:blip r:embed="rId2" cstate="print"/>
          <a:srcRect/>
          <a:stretch>
            <a:fillRect/>
          </a:stretch>
        </p:blipFill>
        <p:spPr bwMode="auto">
          <a:xfrm>
            <a:off x="5940152" y="1412776"/>
            <a:ext cx="2590800" cy="2381250"/>
          </a:xfrm>
          <a:prstGeom prst="rect">
            <a:avLst/>
          </a:prstGeom>
          <a:noFill/>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‘Pure’ versus Applied Research </a:t>
            </a:r>
            <a:endParaRPr lang="en-US" sz="3000" b="1" dirty="0">
              <a:solidFill>
                <a:schemeClr val="bg1"/>
              </a:solidFill>
              <a:latin typeface="Lucida Sans" pitchFamily="34" charset="0"/>
            </a:endParaRPr>
          </a:p>
        </p:txBody>
      </p:sp>
      <p:pic>
        <p:nvPicPr>
          <p:cNvPr id="1028" name="Picture 4" descr="Graph of 'Contact Time with Surrogates'"/>
          <p:cNvPicPr>
            <a:picLocks noChangeAspect="1" noChangeArrowheads="1"/>
          </p:cNvPicPr>
          <p:nvPr/>
        </p:nvPicPr>
        <p:blipFill>
          <a:blip r:embed="rId3" cstate="print"/>
          <a:srcRect/>
          <a:stretch>
            <a:fillRect/>
          </a:stretch>
        </p:blipFill>
        <p:spPr bwMode="auto">
          <a:xfrm>
            <a:off x="5868144" y="3798545"/>
            <a:ext cx="2808312" cy="2437615"/>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112568"/>
          </a:xfrm>
        </p:spPr>
        <p:txBody>
          <a:bodyPr/>
          <a:lstStyle/>
          <a:p>
            <a:endParaRPr lang="en-US" sz="1200" dirty="0" smtClean="0"/>
          </a:p>
          <a:p>
            <a:r>
              <a:rPr lang="en-US" dirty="0" smtClean="0"/>
              <a:t>As </a:t>
            </a:r>
            <a:r>
              <a:rPr lang="en-US" dirty="0" err="1" smtClean="0"/>
              <a:t>Mook</a:t>
            </a:r>
            <a:r>
              <a:rPr lang="en-US" dirty="0" smtClean="0"/>
              <a:t> (1983) notes:</a:t>
            </a:r>
          </a:p>
          <a:p>
            <a:pPr lvl="1"/>
            <a:r>
              <a:rPr lang="en-US" dirty="0" smtClean="0"/>
              <a:t>“the purpose of collecting data in the laboratory is to </a:t>
            </a:r>
            <a:r>
              <a:rPr lang="en-US" i="1" dirty="0" smtClean="0"/>
              <a:t>predict real-life behavior in the real world </a:t>
            </a:r>
            <a:r>
              <a:rPr lang="en-US" dirty="0" smtClean="0"/>
              <a:t>(p. 381).</a:t>
            </a:r>
          </a:p>
          <a:p>
            <a:pPr lvl="1"/>
            <a:endParaRPr lang="en-US" sz="1200" dirty="0" smtClean="0"/>
          </a:p>
          <a:p>
            <a:r>
              <a:rPr lang="en-US" dirty="0" smtClean="0"/>
              <a:t>Specifically, pure research can be conducted:</a:t>
            </a:r>
          </a:p>
          <a:p>
            <a:pPr lvl="1"/>
            <a:r>
              <a:rPr lang="en-US" dirty="0" smtClean="0"/>
              <a:t>To see whether something can happen,</a:t>
            </a:r>
          </a:p>
          <a:p>
            <a:pPr lvl="1"/>
            <a:r>
              <a:rPr lang="en-US" dirty="0" smtClean="0"/>
              <a:t>To examine how robust the phenomena is by observing it in an artificial setting.</a:t>
            </a:r>
          </a:p>
        </p:txBody>
      </p:sp>
      <p:sp>
        <p:nvSpPr>
          <p:cNvPr id="4" name="Slide Number Placeholder 3"/>
          <p:cNvSpPr>
            <a:spLocks noGrp="1"/>
          </p:cNvSpPr>
          <p:nvPr>
            <p:ph type="sldNum" sz="quarter" idx="12"/>
          </p:nvPr>
        </p:nvSpPr>
        <p:spPr/>
        <p:txBody>
          <a:bodyPr/>
          <a:lstStyle/>
          <a:p>
            <a:fld id="{65084940-205E-4F2A-AD18-4366AF03F399}" type="slidenum">
              <a:rPr lang="en-CA" smtClean="0"/>
              <a:pPr/>
              <a:t>20</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‘Pure’ versus Applied Research </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363272" cy="5112568"/>
          </a:xfrm>
        </p:spPr>
        <p:txBody>
          <a:bodyPr>
            <a:normAutofit lnSpcReduction="10000"/>
          </a:bodyPr>
          <a:lstStyle/>
          <a:p>
            <a:r>
              <a:rPr lang="en-US" dirty="0" err="1" smtClean="0"/>
              <a:t>Mook</a:t>
            </a:r>
            <a:r>
              <a:rPr lang="en-US" dirty="0" smtClean="0"/>
              <a:t> also suggests questions to determine whether pure or applied research is the most appropriate to answer a research question:</a:t>
            </a:r>
          </a:p>
          <a:p>
            <a:pPr lvl="1"/>
            <a:r>
              <a:rPr lang="en-US" dirty="0" smtClean="0"/>
              <a:t>“Is it my intention to predict what would happen in a real-life setting </a:t>
            </a:r>
            <a:r>
              <a:rPr lang="en-US" i="1" dirty="0" smtClean="0"/>
              <a:t>(applied)</a:t>
            </a:r>
            <a:r>
              <a:rPr lang="en-US" dirty="0" smtClean="0"/>
              <a:t>  or “target” class of such settings </a:t>
            </a:r>
            <a:r>
              <a:rPr lang="en-US" i="1" dirty="0" smtClean="0"/>
              <a:t>(pure)</a:t>
            </a:r>
            <a:r>
              <a:rPr lang="en-US" dirty="0" smtClean="0"/>
              <a:t>?” (p.387)</a:t>
            </a:r>
          </a:p>
          <a:p>
            <a:pPr lvl="1"/>
            <a:r>
              <a:rPr lang="en-US" dirty="0" smtClean="0"/>
              <a:t>“Am I trying to estimate from a sample characteristics of some population </a:t>
            </a:r>
            <a:r>
              <a:rPr lang="en-US" i="1" dirty="0" smtClean="0"/>
              <a:t>(applied)</a:t>
            </a:r>
            <a:r>
              <a:rPr lang="en-US" dirty="0" smtClean="0"/>
              <a:t>? Or am I trying to draw conclusions not about a population, but about a theory that specifies what these subjects ought to do </a:t>
            </a:r>
            <a:r>
              <a:rPr lang="en-US" i="1" dirty="0" smtClean="0"/>
              <a:t>(pure)</a:t>
            </a:r>
            <a:r>
              <a:rPr lang="en-US" dirty="0" smtClean="0"/>
              <a:t>? </a:t>
            </a:r>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21</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‘Pure’ versus Applied Research </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112568"/>
          </a:xfrm>
        </p:spPr>
        <p:txBody>
          <a:bodyPr/>
          <a:lstStyle/>
          <a:p>
            <a:r>
              <a:rPr lang="en-US" dirty="0" smtClean="0"/>
              <a:t>Thus, the relationship between pure and applied research is best understood as </a:t>
            </a:r>
            <a:r>
              <a:rPr lang="en-US" i="1" dirty="0" smtClean="0"/>
              <a:t>complementary </a:t>
            </a:r>
            <a:r>
              <a:rPr lang="en-US" dirty="0" smtClean="0"/>
              <a:t>rather than assuming one is better than another:</a:t>
            </a:r>
          </a:p>
          <a:p>
            <a:pPr lvl="1"/>
            <a:r>
              <a:rPr lang="en-US" dirty="0" smtClean="0"/>
              <a:t>Applied research is useful to determine what factors exist within the world that we might want to control,</a:t>
            </a:r>
          </a:p>
          <a:p>
            <a:pPr lvl="1"/>
            <a:r>
              <a:rPr lang="en-US" dirty="0" smtClean="0"/>
              <a:t>Pure research permits a systematic investigation of how one or a few factors affects </a:t>
            </a:r>
            <a:r>
              <a:rPr lang="en-US" dirty="0" err="1" smtClean="0"/>
              <a:t>behaviour</a:t>
            </a:r>
            <a:r>
              <a:rPr lang="en-US" dirty="0" smtClean="0"/>
              <a:t>.</a:t>
            </a:r>
          </a:p>
        </p:txBody>
      </p:sp>
      <p:sp>
        <p:nvSpPr>
          <p:cNvPr id="4" name="Slide Number Placeholder 3"/>
          <p:cNvSpPr>
            <a:spLocks noGrp="1"/>
          </p:cNvSpPr>
          <p:nvPr>
            <p:ph type="sldNum" sz="quarter" idx="12"/>
          </p:nvPr>
        </p:nvSpPr>
        <p:spPr/>
        <p:txBody>
          <a:bodyPr/>
          <a:lstStyle/>
          <a:p>
            <a:fld id="{65084940-205E-4F2A-AD18-4366AF03F399}" type="slidenum">
              <a:rPr lang="en-CA" smtClean="0"/>
              <a:pPr/>
              <a:t>22</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‘Pure’ versus Applied Research </a:t>
            </a:r>
            <a:endParaRPr lang="en-US" sz="3000" b="1" dirty="0">
              <a:solidFill>
                <a:schemeClr val="bg1"/>
              </a:solidFill>
              <a:latin typeface="Lucida Sans"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p:cNvSpPr>
            <a:spLocks noGrp="1"/>
          </p:cNvSpPr>
          <p:nvPr>
            <p:ph sz="half" idx="2"/>
          </p:nvPr>
        </p:nvSpPr>
        <p:spPr>
          <a:xfrm>
            <a:off x="4788024" y="1340768"/>
            <a:ext cx="3898776" cy="5184576"/>
          </a:xfrm>
        </p:spPr>
        <p:txBody>
          <a:bodyPr/>
          <a:lstStyle/>
          <a:p>
            <a:endParaRPr lang="en-US" sz="1200" dirty="0" smtClean="0"/>
          </a:p>
          <a:p>
            <a:r>
              <a:rPr lang="en-US" sz="2600" dirty="0" smtClean="0"/>
              <a:t>Rather than a simple conceptualization of scientific research, </a:t>
            </a:r>
            <a:r>
              <a:rPr lang="en-US" sz="2600" dirty="0" err="1" smtClean="0"/>
              <a:t>Stoke’s</a:t>
            </a:r>
            <a:r>
              <a:rPr lang="en-US" sz="2600" dirty="0" smtClean="0"/>
              <a:t> (1997) proposed a 2D conceptualization.</a:t>
            </a:r>
          </a:p>
          <a:p>
            <a:endParaRPr lang="en-US" sz="1200" dirty="0" smtClean="0"/>
          </a:p>
          <a:p>
            <a:r>
              <a:rPr lang="en-US" sz="2600" dirty="0" smtClean="0"/>
              <a:t>Research varies in the extent to which it a) was developed with applied intentions, and b) has theoretical implications.</a:t>
            </a:r>
            <a:endParaRPr lang="en-US"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23</a:t>
            </a:fld>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2. Stokes (1997): Pasteur’s Quadrant</a:t>
            </a:r>
            <a:endParaRPr lang="en-US" sz="3000" b="1" dirty="0">
              <a:solidFill>
                <a:schemeClr val="bg1"/>
              </a:solidFill>
              <a:latin typeface="Lucida Sans" pitchFamily="34" charset="0"/>
            </a:endParaRPr>
          </a:p>
        </p:txBody>
      </p:sp>
      <p:pic>
        <p:nvPicPr>
          <p:cNvPr id="1026" name="Picture 2" descr="http://openeducationresearch.org/wp-content/uploads/2009/01/pasteurs-quadrant-gliffy.png"/>
          <p:cNvPicPr>
            <a:picLocks noChangeAspect="1" noChangeArrowheads="1"/>
          </p:cNvPicPr>
          <p:nvPr/>
        </p:nvPicPr>
        <p:blipFill>
          <a:blip r:embed="rId2" cstate="print"/>
          <a:srcRect/>
          <a:stretch>
            <a:fillRect/>
          </a:stretch>
        </p:blipFill>
        <p:spPr bwMode="auto">
          <a:xfrm>
            <a:off x="69016" y="1844824"/>
            <a:ext cx="4460818" cy="3528392"/>
          </a:xfrm>
          <a:prstGeom prst="rect">
            <a:avLst/>
          </a:prstGeom>
          <a:noFill/>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lnSpcReduction="10000"/>
          </a:bodyPr>
          <a:lstStyle/>
          <a:p>
            <a:r>
              <a:rPr lang="en-US" sz="3000" dirty="0" smtClean="0"/>
              <a:t>There are multiple research designs. Selection depends on the state of the knowledge of the scientific community:</a:t>
            </a:r>
          </a:p>
          <a:p>
            <a:endParaRPr lang="en-US" sz="1000" dirty="0" smtClean="0"/>
          </a:p>
          <a:p>
            <a:pPr lvl="1"/>
            <a:r>
              <a:rPr lang="en-US" dirty="0" smtClean="0"/>
              <a:t>Descriptive research and case studies</a:t>
            </a:r>
          </a:p>
          <a:p>
            <a:pPr lvl="1"/>
            <a:r>
              <a:rPr lang="en-US" dirty="0" err="1" smtClean="0"/>
              <a:t>Nonexperimental</a:t>
            </a:r>
            <a:r>
              <a:rPr lang="en-US" dirty="0" smtClean="0"/>
              <a:t> and quasi-experimental designs</a:t>
            </a:r>
          </a:p>
          <a:p>
            <a:pPr lvl="1"/>
            <a:r>
              <a:rPr lang="en-US" dirty="0" err="1" smtClean="0"/>
              <a:t>Correlational</a:t>
            </a:r>
            <a:r>
              <a:rPr lang="en-US" dirty="0" smtClean="0"/>
              <a:t> research</a:t>
            </a:r>
          </a:p>
          <a:p>
            <a:pPr lvl="1"/>
            <a:r>
              <a:rPr lang="en-US" dirty="0" smtClean="0"/>
              <a:t>Experimental research</a:t>
            </a:r>
          </a:p>
          <a:p>
            <a:endParaRPr lang="en-US" sz="1200" dirty="0" smtClean="0"/>
          </a:p>
          <a:p>
            <a:r>
              <a:rPr lang="en-US" dirty="0" smtClean="0"/>
              <a:t>The number of considerations will constitute the second half of the course.</a:t>
            </a:r>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3. Experimental Design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95587115-9895-4084-9D4B-E04959BE5F83}" type="slidenum">
              <a:rPr lang="en-US" smtClean="0"/>
              <a:pPr/>
              <a:t>24</a:t>
            </a:fld>
            <a:endParaRPr lang="en-US"/>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4968552"/>
          </a:xfrm>
        </p:spPr>
        <p:txBody>
          <a:bodyPr>
            <a:normAutofit fontScale="92500"/>
          </a:bodyPr>
          <a:lstStyle/>
          <a:p>
            <a:r>
              <a:rPr lang="en-US" sz="2800" dirty="0" smtClean="0"/>
              <a:t>The implementation of an experiment is guided by several considerations:</a:t>
            </a:r>
          </a:p>
          <a:p>
            <a:pPr lvl="1"/>
            <a:r>
              <a:rPr lang="en-US" sz="2400" dirty="0" smtClean="0"/>
              <a:t>What population do we want to recruit?</a:t>
            </a:r>
          </a:p>
          <a:p>
            <a:pPr lvl="2"/>
            <a:r>
              <a:rPr lang="en-US" sz="2000" dirty="0" smtClean="0"/>
              <a:t>e.g., age groups in a developmental study; levels of psychopath in an abnormal study</a:t>
            </a:r>
          </a:p>
          <a:p>
            <a:pPr lvl="1"/>
            <a:r>
              <a:rPr lang="en-US" sz="2400" dirty="0" smtClean="0"/>
              <a:t>What ethical considerations are there?</a:t>
            </a:r>
          </a:p>
          <a:p>
            <a:pPr lvl="2"/>
            <a:r>
              <a:rPr lang="en-US" sz="2000" dirty="0" smtClean="0"/>
              <a:t>Obtaining permission for Ethics Review Board</a:t>
            </a:r>
          </a:p>
          <a:p>
            <a:pPr lvl="1"/>
            <a:r>
              <a:rPr lang="en-US" sz="2400" dirty="0" smtClean="0"/>
              <a:t>What materials/setting will be best suited to allow measurement of constructs?</a:t>
            </a:r>
          </a:p>
          <a:p>
            <a:pPr lvl="2"/>
            <a:r>
              <a:rPr lang="en-US" sz="2000" dirty="0" smtClean="0"/>
              <a:t>e.g., items in a memory test; experimental setting in peer influence experiment</a:t>
            </a:r>
            <a:endParaRPr lang="en-US" sz="1200" dirty="0" smtClean="0"/>
          </a:p>
          <a:p>
            <a:endParaRPr lang="en-US" sz="1200" dirty="0" smtClean="0"/>
          </a:p>
          <a:p>
            <a:r>
              <a:rPr lang="en-US" sz="2800" dirty="0" smtClean="0"/>
              <a:t>Again, we’ll consider this in the remainder of the course</a:t>
            </a:r>
            <a:endParaRPr lang="en-US" sz="2800"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4. Conducting an Experiment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95587115-9895-4084-9D4B-E04959BE5F83}" type="slidenum">
              <a:rPr lang="en-US" smtClean="0"/>
              <a:pPr/>
              <a:t>25</a:t>
            </a:fld>
            <a:endParaRPr lang="en-US"/>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8424936" cy="5040560"/>
          </a:xfrm>
        </p:spPr>
        <p:txBody>
          <a:bodyPr/>
          <a:lstStyle/>
          <a:p>
            <a:r>
              <a:rPr lang="en-CA" dirty="0" smtClean="0"/>
              <a:t>Two broad classes of statistics are used:</a:t>
            </a:r>
          </a:p>
          <a:p>
            <a:pPr lvl="1">
              <a:lnSpc>
                <a:spcPct val="90000"/>
              </a:lnSpc>
            </a:pPr>
            <a:r>
              <a:rPr lang="en-US" b="1" dirty="0" smtClean="0"/>
              <a:t>Descriptive statistics</a:t>
            </a:r>
            <a:r>
              <a:rPr lang="en-US" dirty="0" smtClean="0"/>
              <a:t>: Methods for the simplification of data including organizing and summarizing</a:t>
            </a:r>
          </a:p>
          <a:p>
            <a:pPr lvl="2">
              <a:lnSpc>
                <a:spcPct val="90000"/>
              </a:lnSpc>
            </a:pPr>
            <a:r>
              <a:rPr lang="en-US" dirty="0" smtClean="0"/>
              <a:t>Averages: mean, median, mode</a:t>
            </a:r>
          </a:p>
          <a:p>
            <a:pPr lvl="2">
              <a:lnSpc>
                <a:spcPct val="90000"/>
              </a:lnSpc>
            </a:pPr>
            <a:r>
              <a:rPr lang="en-US" dirty="0" smtClean="0"/>
              <a:t>Dispersion: range, variance, standard deviation</a:t>
            </a:r>
          </a:p>
          <a:p>
            <a:pPr lvl="2">
              <a:lnSpc>
                <a:spcPct val="90000"/>
              </a:lnSpc>
            </a:pPr>
            <a:r>
              <a:rPr lang="en-US" dirty="0" smtClean="0"/>
              <a:t>Tables, Graphs, and Figures</a:t>
            </a:r>
          </a:p>
          <a:p>
            <a:pPr lvl="1"/>
            <a:r>
              <a:rPr lang="en-CA" b="1" dirty="0" smtClean="0"/>
              <a:t>Inferential statistics</a:t>
            </a:r>
            <a:r>
              <a:rPr lang="en-CA" dirty="0" smtClean="0"/>
              <a:t>: Methods that allow us to infer general properties about a general population from a sample population</a:t>
            </a:r>
          </a:p>
          <a:p>
            <a:pPr lvl="2"/>
            <a:r>
              <a:rPr lang="en-CA" dirty="0" smtClean="0"/>
              <a:t>e.g., T-Test, F-Test, Chi-Squared</a:t>
            </a:r>
          </a:p>
        </p:txBody>
      </p:sp>
      <p:sp>
        <p:nvSpPr>
          <p:cNvPr id="4" name="Slide Number Placeholder 3"/>
          <p:cNvSpPr>
            <a:spLocks noGrp="1"/>
          </p:cNvSpPr>
          <p:nvPr>
            <p:ph type="sldNum" sz="quarter" idx="12"/>
          </p:nvPr>
        </p:nvSpPr>
        <p:spPr/>
        <p:txBody>
          <a:bodyPr/>
          <a:lstStyle/>
          <a:p>
            <a:fld id="{65084940-205E-4F2A-AD18-4366AF03F399}" type="slidenum">
              <a:rPr lang="en-CA" smtClean="0"/>
              <a:pPr/>
              <a:t>26</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5. Data Analysis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sz="3000" dirty="0" smtClean="0"/>
              <a:t>Remember the following situation:</a:t>
            </a:r>
          </a:p>
          <a:p>
            <a:pPr>
              <a:buNone/>
            </a:pPr>
            <a:endParaRPr lang="en-US" sz="1200" dirty="0" smtClean="0"/>
          </a:p>
          <a:p>
            <a:pPr>
              <a:buNone/>
            </a:pPr>
            <a:r>
              <a:rPr lang="en-US" sz="2600" dirty="0" smtClean="0"/>
              <a:t>Given the reliability of the bus service, you have a 50/50 chance (</a:t>
            </a:r>
            <a:r>
              <a:rPr lang="en-US" sz="2600" i="1" dirty="0" smtClean="0"/>
              <a:t>p</a:t>
            </a:r>
            <a:r>
              <a:rPr lang="en-US" sz="2600" dirty="0" smtClean="0"/>
              <a:t> = 0.5) of catching a bus on schedule. To get to the pub/class, you have to catch three buses in a row to get there on time.</a:t>
            </a:r>
          </a:p>
          <a:p>
            <a:pPr>
              <a:buNone/>
            </a:pPr>
            <a:endParaRPr lang="en-US" sz="1200" dirty="0" smtClean="0"/>
          </a:p>
          <a:p>
            <a:pPr>
              <a:buNone/>
            </a:pPr>
            <a:r>
              <a:rPr lang="en-US" sz="2800" dirty="0" smtClean="0"/>
              <a:t>The probability for our events are:</a:t>
            </a:r>
          </a:p>
          <a:p>
            <a:pPr lvl="1"/>
            <a:r>
              <a:rPr lang="en-US" i="1" dirty="0" smtClean="0"/>
              <a:t>p</a:t>
            </a:r>
            <a:r>
              <a:rPr lang="en-US" dirty="0" smtClean="0"/>
              <a:t>(1 Bus) = 0.5</a:t>
            </a:r>
          </a:p>
          <a:p>
            <a:pPr lvl="1"/>
            <a:r>
              <a:rPr lang="en-US" i="1" dirty="0" smtClean="0"/>
              <a:t>p</a:t>
            </a:r>
            <a:r>
              <a:rPr lang="en-US" dirty="0" smtClean="0"/>
              <a:t>(2 Buses) = </a:t>
            </a:r>
            <a:r>
              <a:rPr lang="en-US" i="1" dirty="0" smtClean="0"/>
              <a:t>p</a:t>
            </a:r>
            <a:r>
              <a:rPr lang="en-US" dirty="0" smtClean="0"/>
              <a:t>(1 Bus)*</a:t>
            </a:r>
            <a:r>
              <a:rPr lang="en-US" i="1" dirty="0" smtClean="0"/>
              <a:t>p</a:t>
            </a:r>
            <a:r>
              <a:rPr lang="en-US" dirty="0" smtClean="0"/>
              <a:t>(1 Bus) = 0.5*0.5 = 0.25</a:t>
            </a:r>
          </a:p>
          <a:p>
            <a:pPr lvl="1"/>
            <a:r>
              <a:rPr lang="en-US" i="1" dirty="0" smtClean="0"/>
              <a:t>p</a:t>
            </a:r>
            <a:r>
              <a:rPr lang="en-US" dirty="0" smtClean="0"/>
              <a:t>(3 Buses) = 0.5*0.5*0.5 = 0.125</a:t>
            </a:r>
          </a:p>
          <a:p>
            <a:pPr>
              <a:buNone/>
            </a:pPr>
            <a:endParaRPr lang="en-US" sz="2600" dirty="0" smtClean="0"/>
          </a:p>
        </p:txBody>
      </p:sp>
      <p:sp>
        <p:nvSpPr>
          <p:cNvPr id="4" name="Slide Number Placeholder 3"/>
          <p:cNvSpPr>
            <a:spLocks noGrp="1"/>
          </p:cNvSpPr>
          <p:nvPr>
            <p:ph type="sldNum" sz="quarter" idx="12"/>
          </p:nvPr>
        </p:nvSpPr>
        <p:spPr/>
        <p:txBody>
          <a:bodyPr/>
          <a:lstStyle/>
          <a:p>
            <a:fld id="{95587115-9895-4084-9D4B-E04959BE5F83}" type="slidenum">
              <a:rPr lang="en-US" smtClean="0"/>
              <a:pPr/>
              <a:t>27</a:t>
            </a:fld>
            <a:endParaRPr lang="en-US"/>
          </a:p>
        </p:txBody>
      </p:sp>
      <p:sp>
        <p:nvSpPr>
          <p:cNvPr id="5" name="Rectangle 1029"/>
          <p:cNvSpPr>
            <a:spLocks noGrp="1" noChangeArrowheads="1"/>
          </p:cNvSpPr>
          <p:nvPr>
            <p:ph type="title"/>
          </p:nvPr>
        </p:nvSpPr>
        <p:spPr>
          <a:xfrm>
            <a:off x="457200" y="274638"/>
            <a:ext cx="8229600" cy="1143000"/>
          </a:xfrm>
          <a:solidFill>
            <a:srgbClr val="920000"/>
          </a:solidFill>
        </p:spPr>
        <p:txBody>
          <a:bodyPr/>
          <a:lstStyle/>
          <a:p>
            <a:r>
              <a:rPr lang="en-US" sz="3000" b="1" dirty="0" smtClean="0">
                <a:solidFill>
                  <a:schemeClr val="bg1"/>
                </a:solidFill>
                <a:latin typeface="Lucida Sans" pitchFamily="34" charset="0"/>
              </a:rPr>
              <a:t>5. Return of the Binomial Menace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2088232"/>
          </a:xfrm>
        </p:spPr>
        <p:txBody>
          <a:bodyPr>
            <a:normAutofit/>
          </a:bodyPr>
          <a:lstStyle/>
          <a:p>
            <a:r>
              <a:rPr lang="en-CA" sz="2600" dirty="0" smtClean="0"/>
              <a:t>The purpose of inferential is to confirm that our results didn’t occur by chance, i.e., they were highly improbable</a:t>
            </a:r>
          </a:p>
          <a:p>
            <a:endParaRPr lang="en-CA" sz="1200" dirty="0" smtClean="0"/>
          </a:p>
          <a:p>
            <a:r>
              <a:rPr lang="en-CA" sz="2600" dirty="0" smtClean="0"/>
              <a:t>We use a ‘</a:t>
            </a:r>
            <a:r>
              <a:rPr lang="en-CA" sz="2600" b="1" i="1" dirty="0" smtClean="0"/>
              <a:t>p</a:t>
            </a:r>
            <a:r>
              <a:rPr lang="en-CA" sz="2600" b="1" dirty="0" smtClean="0"/>
              <a:t>-value</a:t>
            </a:r>
            <a:r>
              <a:rPr lang="en-CA" sz="2600" dirty="0" smtClean="0"/>
              <a:t>’ that indicates the probability of an events occurrence just by chance</a:t>
            </a:r>
            <a:endParaRPr lang="en-CA"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28</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5. Data Analysis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graphicFrame>
        <p:nvGraphicFramePr>
          <p:cNvPr id="6" name="Table 5"/>
          <p:cNvGraphicFramePr>
            <a:graphicFrameLocks noGrp="1"/>
          </p:cNvGraphicFramePr>
          <p:nvPr/>
        </p:nvGraphicFramePr>
        <p:xfrm>
          <a:off x="323528" y="3429000"/>
          <a:ext cx="8352927" cy="2983200"/>
        </p:xfrm>
        <a:graphic>
          <a:graphicData uri="http://schemas.openxmlformats.org/drawingml/2006/table">
            <a:tbl>
              <a:tblPr firstRow="1" bandRow="1">
                <a:tableStyleId>{5C22544A-7EE6-4342-B048-85BDC9FD1C3A}</a:tableStyleId>
              </a:tblPr>
              <a:tblGrid>
                <a:gridCol w="2784309"/>
                <a:gridCol w="2784309"/>
                <a:gridCol w="2784309"/>
              </a:tblGrid>
              <a:tr h="720080">
                <a:tc>
                  <a:txBody>
                    <a:bodyPr/>
                    <a:lstStyle/>
                    <a:p>
                      <a:pPr algn="ctr"/>
                      <a:r>
                        <a:rPr lang="en-CA" sz="2400" i="1" dirty="0" smtClean="0"/>
                        <a:t>p</a:t>
                      </a:r>
                      <a:r>
                        <a:rPr lang="en-CA" sz="2400" dirty="0" smtClean="0"/>
                        <a:t>-value</a:t>
                      </a:r>
                      <a:endParaRPr lang="en-CA" sz="2400" dirty="0"/>
                    </a:p>
                  </a:txBody>
                  <a:tcPr anchor="ctr"/>
                </a:tc>
                <a:tc>
                  <a:txBody>
                    <a:bodyPr/>
                    <a:lstStyle/>
                    <a:p>
                      <a:pPr algn="ctr"/>
                      <a:r>
                        <a:rPr lang="en-CA" sz="2400" dirty="0" smtClean="0"/>
                        <a:t>Quality</a:t>
                      </a:r>
                      <a:r>
                        <a:rPr lang="en-CA" sz="2400" baseline="0" dirty="0" smtClean="0"/>
                        <a:t> of the significance</a:t>
                      </a:r>
                      <a:endParaRPr lang="en-CA" sz="2400" dirty="0"/>
                    </a:p>
                  </a:txBody>
                  <a:tcPr anchor="ctr"/>
                </a:tc>
                <a:tc>
                  <a:txBody>
                    <a:bodyPr/>
                    <a:lstStyle/>
                    <a:p>
                      <a:pPr algn="ctr"/>
                      <a:r>
                        <a:rPr lang="en-CA" sz="2400" dirty="0" smtClean="0"/>
                        <a:t>Chance Results</a:t>
                      </a:r>
                    </a:p>
                    <a:p>
                      <a:pPr algn="ctr"/>
                      <a:r>
                        <a:rPr lang="en-CA" sz="2400" dirty="0" smtClean="0"/>
                        <a:t>(Type</a:t>
                      </a:r>
                      <a:r>
                        <a:rPr lang="en-CA" sz="2400" baseline="0" dirty="0" smtClean="0"/>
                        <a:t> I error)</a:t>
                      </a:r>
                      <a:endParaRPr lang="en-CA" sz="2400" dirty="0"/>
                    </a:p>
                  </a:txBody>
                  <a:tcPr anchor="ctr"/>
                </a:tc>
              </a:tr>
              <a:tr h="720080">
                <a:tc>
                  <a:txBody>
                    <a:bodyPr/>
                    <a:lstStyle/>
                    <a:p>
                      <a:pPr algn="ctr"/>
                      <a:r>
                        <a:rPr lang="en-CA" i="1" dirty="0" smtClean="0"/>
                        <a:t>p</a:t>
                      </a:r>
                      <a:r>
                        <a:rPr lang="en-CA" dirty="0" smtClean="0"/>
                        <a:t> &lt; .10</a:t>
                      </a:r>
                      <a:endParaRPr lang="en-CA" dirty="0"/>
                    </a:p>
                  </a:txBody>
                  <a:tcPr anchor="ctr"/>
                </a:tc>
                <a:tc>
                  <a:txBody>
                    <a:bodyPr/>
                    <a:lstStyle/>
                    <a:p>
                      <a:pPr algn="ctr"/>
                      <a:r>
                        <a:rPr lang="en-CA" dirty="0" smtClean="0"/>
                        <a:t>trend</a:t>
                      </a:r>
                    </a:p>
                    <a:p>
                      <a:pPr algn="ctr"/>
                      <a:r>
                        <a:rPr lang="en-CA" dirty="0" smtClean="0"/>
                        <a:t>(marginally</a:t>
                      </a:r>
                      <a:r>
                        <a:rPr lang="en-CA" baseline="0" dirty="0" smtClean="0"/>
                        <a:t> sig.)</a:t>
                      </a:r>
                      <a:endParaRPr lang="en-CA" dirty="0"/>
                    </a:p>
                  </a:txBody>
                  <a:tcPr anchor="ctr"/>
                </a:tc>
                <a:tc>
                  <a:txBody>
                    <a:bodyPr/>
                    <a:lstStyle/>
                    <a:p>
                      <a:pPr algn="ctr"/>
                      <a:r>
                        <a:rPr lang="en-CA" dirty="0" smtClean="0"/>
                        <a:t>1 chance out of 10</a:t>
                      </a:r>
                      <a:endParaRPr lang="en-CA" dirty="0"/>
                    </a:p>
                  </a:txBody>
                  <a:tcPr anchor="ctr"/>
                </a:tc>
              </a:tr>
              <a:tr h="720080">
                <a:tc>
                  <a:txBody>
                    <a:bodyPr/>
                    <a:lstStyle/>
                    <a:p>
                      <a:pPr algn="ctr"/>
                      <a:r>
                        <a:rPr lang="en-CA" i="1" dirty="0" smtClean="0"/>
                        <a:t>p</a:t>
                      </a:r>
                      <a:r>
                        <a:rPr lang="en-CA" baseline="0" dirty="0" smtClean="0"/>
                        <a:t> &lt; .05</a:t>
                      </a:r>
                      <a:endParaRPr lang="en-CA" dirty="0"/>
                    </a:p>
                  </a:txBody>
                  <a:tcPr anchor="ctr"/>
                </a:tc>
                <a:tc>
                  <a:txBody>
                    <a:bodyPr/>
                    <a:lstStyle/>
                    <a:p>
                      <a:pPr algn="ctr"/>
                      <a:r>
                        <a:rPr lang="en-CA" dirty="0" smtClean="0"/>
                        <a:t>*</a:t>
                      </a:r>
                      <a:endParaRPr lang="en-CA" dirty="0"/>
                    </a:p>
                  </a:txBody>
                  <a:tcPr anchor="ctr"/>
                </a:tc>
                <a:tc>
                  <a:txBody>
                    <a:bodyPr/>
                    <a:lstStyle/>
                    <a:p>
                      <a:pPr algn="ctr"/>
                      <a:r>
                        <a:rPr lang="en-CA" dirty="0" smtClean="0"/>
                        <a:t>1 chance out of 20</a:t>
                      </a:r>
                      <a:endParaRPr lang="en-CA" dirty="0"/>
                    </a:p>
                  </a:txBody>
                  <a:tcPr anchor="ctr"/>
                </a:tc>
              </a:tr>
              <a:tr h="72008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CA" i="1" dirty="0" smtClean="0"/>
                        <a:t>p</a:t>
                      </a:r>
                      <a:r>
                        <a:rPr lang="en-CA" baseline="0" dirty="0" smtClean="0"/>
                        <a:t> &lt; .001</a:t>
                      </a:r>
                      <a:endParaRPr lang="en-CA" dirty="0" smtClean="0"/>
                    </a:p>
                  </a:txBody>
                  <a:tcPr anchor="ctr"/>
                </a:tc>
                <a:tc>
                  <a:txBody>
                    <a:bodyPr/>
                    <a:lstStyle/>
                    <a:p>
                      <a:pPr algn="ctr"/>
                      <a:r>
                        <a:rPr lang="en-CA" dirty="0" smtClean="0"/>
                        <a:t>***</a:t>
                      </a:r>
                      <a:endParaRPr lang="en-CA" dirty="0"/>
                    </a:p>
                  </a:txBody>
                  <a:tcPr anchor="ctr"/>
                </a:tc>
                <a:tc>
                  <a:txBody>
                    <a:bodyPr/>
                    <a:lstStyle/>
                    <a:p>
                      <a:pPr algn="ctr"/>
                      <a:r>
                        <a:rPr lang="en-CA" dirty="0" smtClean="0"/>
                        <a:t>1 chance out of 1000</a:t>
                      </a:r>
                      <a:endParaRPr lang="en-CA" dirty="0"/>
                    </a:p>
                  </a:txBody>
                  <a:tcPr anchor="ct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5400600" cy="5328592"/>
          </a:xfrm>
        </p:spPr>
        <p:txBody>
          <a:bodyPr>
            <a:normAutofit/>
          </a:bodyPr>
          <a:lstStyle/>
          <a:p>
            <a:r>
              <a:rPr lang="en-CA" sz="3000" dirty="0" smtClean="0"/>
              <a:t>Once we have obtained results, need to interpret the patterns that we observe.</a:t>
            </a:r>
          </a:p>
          <a:p>
            <a:endParaRPr lang="en-CA" sz="900" dirty="0" smtClean="0"/>
          </a:p>
          <a:p>
            <a:r>
              <a:rPr lang="en-CA" sz="2800" dirty="0" smtClean="0"/>
              <a:t>Broad questions:</a:t>
            </a:r>
          </a:p>
          <a:p>
            <a:pPr lvl="1"/>
            <a:r>
              <a:rPr lang="en-CA" sz="2400" dirty="0" smtClean="0"/>
              <a:t>Did we obtain similar results to studies that are similar (</a:t>
            </a:r>
            <a:r>
              <a:rPr lang="en-CA" sz="2400" i="1" dirty="0" smtClean="0"/>
              <a:t>replicate</a:t>
            </a:r>
            <a:r>
              <a:rPr lang="en-CA" sz="2400" dirty="0" smtClean="0"/>
              <a:t>)?</a:t>
            </a:r>
          </a:p>
          <a:p>
            <a:pPr lvl="1"/>
            <a:r>
              <a:rPr lang="en-CA" sz="2400" dirty="0" smtClean="0"/>
              <a:t>Did we find evidence that support our hypotheses?</a:t>
            </a:r>
          </a:p>
          <a:p>
            <a:pPr lvl="1"/>
            <a:r>
              <a:rPr lang="en-CA" sz="2400" dirty="0" smtClean="0"/>
              <a:t>Did we find evidence that does not support our hypothesis?</a:t>
            </a:r>
            <a:endParaRPr lang="en-CA" sz="24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29</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6. Data Interpretation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9458" name="Picture 2" descr="http://cdn2.mixrmedia.com/wp-uploads/funsauce/blog/2012/04/internet-memes-eat-the-last-cookie-bury-the-evidence-deep-in-trash-can.jpg"/>
          <p:cNvPicPr>
            <a:picLocks noChangeAspect="1" noChangeArrowheads="1"/>
          </p:cNvPicPr>
          <p:nvPr/>
        </p:nvPicPr>
        <p:blipFill>
          <a:blip r:embed="rId2" cstate="print"/>
          <a:srcRect/>
          <a:stretch>
            <a:fillRect/>
          </a:stretch>
        </p:blipFill>
        <p:spPr bwMode="auto">
          <a:xfrm>
            <a:off x="5940152" y="2433389"/>
            <a:ext cx="3024336" cy="2352933"/>
          </a:xfrm>
          <a:prstGeom prst="rect">
            <a:avLst/>
          </a:prstGeom>
          <a:noFill/>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5338936" cy="4853136"/>
          </a:xfrm>
        </p:spPr>
        <p:txBody>
          <a:bodyPr>
            <a:normAutofit/>
          </a:bodyPr>
          <a:lstStyle/>
          <a:p>
            <a:r>
              <a:rPr lang="en-US" sz="2600" dirty="0" smtClean="0"/>
              <a:t>When communicating information at conferences or through journals, we rely on our peers for ‘quality control’.</a:t>
            </a:r>
          </a:p>
          <a:p>
            <a:endParaRPr lang="en-US" sz="1200" dirty="0" smtClean="0"/>
          </a:p>
          <a:p>
            <a:r>
              <a:rPr lang="en-US" sz="2600" dirty="0" smtClean="0"/>
              <a:t>Once an abstract (for a conference) or an article (for a journal) is submitted to a general editor, they select qualified persons to review document:</a:t>
            </a:r>
          </a:p>
          <a:p>
            <a:pPr lvl="1"/>
            <a:r>
              <a:rPr lang="en-US" sz="2200" dirty="0" smtClean="0"/>
              <a:t>Published in area</a:t>
            </a:r>
          </a:p>
          <a:p>
            <a:pPr lvl="1"/>
            <a:r>
              <a:rPr lang="en-US" sz="2200" dirty="0" smtClean="0"/>
              <a:t>Well respected</a:t>
            </a:r>
            <a:endParaRPr lang="en-US" sz="22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30</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Peer Review</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6322" name="Picture 2" descr="http://chzmemeanimals.files.wordpress.com/2012/04/advice-animals-memes-peer-review-work-fails-sniff-test.jpg"/>
          <p:cNvPicPr>
            <a:picLocks noChangeAspect="1" noChangeArrowheads="1"/>
          </p:cNvPicPr>
          <p:nvPr/>
        </p:nvPicPr>
        <p:blipFill>
          <a:blip r:embed="rId2" cstate="print"/>
          <a:srcRect/>
          <a:stretch>
            <a:fillRect/>
          </a:stretch>
        </p:blipFill>
        <p:spPr bwMode="auto">
          <a:xfrm>
            <a:off x="5868144" y="1916832"/>
            <a:ext cx="3009605" cy="4032871"/>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type="body" sz="half" idx="1"/>
          </p:nvPr>
        </p:nvSpPr>
        <p:spPr>
          <a:xfrm>
            <a:off x="228600" y="1219200"/>
            <a:ext cx="5279504" cy="5181600"/>
          </a:xfrm>
        </p:spPr>
        <p:txBody>
          <a:bodyPr>
            <a:normAutofit/>
          </a:bodyPr>
          <a:lstStyle/>
          <a:p>
            <a:r>
              <a:rPr lang="en-US" sz="2600" dirty="0"/>
              <a:t>Finally, when the research has been conducted, psychologists communicate their data and their interpretations to the scientific community.</a:t>
            </a:r>
          </a:p>
          <a:p>
            <a:endParaRPr lang="en-US" sz="1200" dirty="0"/>
          </a:p>
          <a:p>
            <a:r>
              <a:rPr lang="en-US" sz="2600" dirty="0"/>
              <a:t>The main vehicles vary depending on the scientific discipline, but in psychology, they are</a:t>
            </a:r>
            <a:r>
              <a:rPr lang="en-US" sz="2600" dirty="0" smtClean="0"/>
              <a:t>:</a:t>
            </a:r>
          </a:p>
          <a:p>
            <a:pPr lvl="1"/>
            <a:r>
              <a:rPr lang="en-US" sz="2200" dirty="0" smtClean="0"/>
              <a:t>Talks and Posters,</a:t>
            </a:r>
          </a:p>
          <a:p>
            <a:pPr lvl="1"/>
            <a:r>
              <a:rPr lang="en-US" sz="2200" dirty="0" smtClean="0"/>
              <a:t>Conference Proceedings,</a:t>
            </a:r>
          </a:p>
          <a:p>
            <a:pPr lvl="1"/>
            <a:r>
              <a:rPr lang="en-US" sz="2200" dirty="0" smtClean="0"/>
              <a:t>Journal Articles &amp; Books.</a:t>
            </a:r>
          </a:p>
          <a:p>
            <a:pPr lvl="1"/>
            <a:endParaRPr lang="en-US" sz="2200" dirty="0"/>
          </a:p>
          <a:p>
            <a:endParaRPr lang="en-US" sz="3000" dirty="0"/>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Scientific Communication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5362" name="Picture 2" descr="https://fbcdn-sphotos-a.akamaihd.net/hphotos-ak-ash3/582027_10150941431773885_512993884_12020019_130517076_n.jpg"/>
          <p:cNvPicPr>
            <a:picLocks noChangeAspect="1" noChangeArrowheads="1"/>
          </p:cNvPicPr>
          <p:nvPr/>
        </p:nvPicPr>
        <p:blipFill>
          <a:blip r:embed="rId3" cstate="print"/>
          <a:srcRect/>
          <a:stretch>
            <a:fillRect/>
          </a:stretch>
        </p:blipFill>
        <p:spPr bwMode="auto">
          <a:xfrm>
            <a:off x="5643570" y="1571612"/>
            <a:ext cx="3205590" cy="4274121"/>
          </a:xfrm>
          <a:prstGeom prst="rect">
            <a:avLst/>
          </a:prstGeom>
          <a:noFill/>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228600" y="1295400"/>
            <a:ext cx="8686800" cy="4953000"/>
          </a:xfrm>
        </p:spPr>
        <p:txBody>
          <a:bodyPr/>
          <a:lstStyle/>
          <a:p>
            <a:r>
              <a:rPr lang="en-US" dirty="0"/>
              <a:t>The </a:t>
            </a:r>
            <a:r>
              <a:rPr lang="en-US" dirty="0" smtClean="0"/>
              <a:t>American </a:t>
            </a:r>
            <a:r>
              <a:rPr lang="en-US" dirty="0"/>
              <a:t>Psychological Association (APA) style is prescribed way of presenting research in peer-reviewed </a:t>
            </a:r>
            <a:r>
              <a:rPr lang="en-US" dirty="0" smtClean="0"/>
              <a:t>journals.</a:t>
            </a:r>
            <a:endParaRPr lang="en-US" dirty="0"/>
          </a:p>
          <a:p>
            <a:endParaRPr lang="en-US" sz="1200" dirty="0"/>
          </a:p>
          <a:p>
            <a:r>
              <a:rPr lang="en-US" dirty="0"/>
              <a:t>It presents the research process in a logical / chronological </a:t>
            </a:r>
            <a:r>
              <a:rPr lang="en-US" dirty="0" smtClean="0"/>
              <a:t>order.</a:t>
            </a:r>
            <a:endParaRPr lang="en-US" dirty="0"/>
          </a:p>
          <a:p>
            <a:endParaRPr lang="en-US" sz="1200" dirty="0"/>
          </a:p>
          <a:p>
            <a:r>
              <a:rPr lang="en-US" dirty="0"/>
              <a:t>It facilitates the dissemination of scientific knowledge (to </a:t>
            </a:r>
            <a:r>
              <a:rPr lang="en-US" dirty="0" smtClean="0"/>
              <a:t>other experts!)</a:t>
            </a:r>
          </a:p>
          <a:p>
            <a:pPr lvl="1"/>
            <a:r>
              <a:rPr lang="en-US" dirty="0" smtClean="0"/>
              <a:t>Not </a:t>
            </a:r>
            <a:r>
              <a:rPr lang="en-US" i="1" dirty="0" smtClean="0"/>
              <a:t>necessarily</a:t>
            </a:r>
            <a:r>
              <a:rPr lang="en-US" dirty="0" smtClean="0"/>
              <a:t> more accessible to novices.</a:t>
            </a:r>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APA Style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32</a:t>
            </a:fld>
            <a:endParaRPr lang="en-CA"/>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1" name="Rectangle 3"/>
          <p:cNvSpPr>
            <a:spLocks noGrp="1" noChangeArrowheads="1"/>
          </p:cNvSpPr>
          <p:nvPr>
            <p:ph type="body" idx="1"/>
          </p:nvPr>
        </p:nvSpPr>
        <p:spPr/>
        <p:txBody>
          <a:bodyPr>
            <a:normAutofit lnSpcReduction="10000"/>
          </a:bodyPr>
          <a:lstStyle/>
          <a:p>
            <a:r>
              <a:rPr lang="en-US" b="1" dirty="0"/>
              <a:t>Introduction</a:t>
            </a:r>
          </a:p>
          <a:p>
            <a:pPr lvl="1"/>
            <a:r>
              <a:rPr lang="en-US" dirty="0"/>
              <a:t>General interest</a:t>
            </a:r>
          </a:p>
          <a:p>
            <a:pPr lvl="1"/>
            <a:r>
              <a:rPr lang="en-US" dirty="0"/>
              <a:t>Theoretical framework</a:t>
            </a:r>
          </a:p>
          <a:p>
            <a:pPr lvl="1"/>
            <a:r>
              <a:rPr lang="en-US" dirty="0"/>
              <a:t>Hypotheses (given as “if, then” statements)</a:t>
            </a:r>
          </a:p>
          <a:p>
            <a:pPr lvl="1"/>
            <a:endParaRPr lang="en-US" dirty="0"/>
          </a:p>
          <a:p>
            <a:r>
              <a:rPr lang="en-US" b="1" dirty="0"/>
              <a:t>Method</a:t>
            </a:r>
          </a:p>
          <a:p>
            <a:pPr lvl="1"/>
            <a:r>
              <a:rPr lang="en-US" dirty="0"/>
              <a:t>Participants</a:t>
            </a:r>
          </a:p>
          <a:p>
            <a:pPr lvl="1"/>
            <a:r>
              <a:rPr lang="en-US" dirty="0"/>
              <a:t>Materials</a:t>
            </a:r>
          </a:p>
          <a:p>
            <a:pPr lvl="1"/>
            <a:r>
              <a:rPr lang="en-US" dirty="0"/>
              <a:t>Procedure</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APA Manuscript Style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65084940-205E-4F2A-AD18-4366AF03F399}" type="slidenum">
              <a:rPr lang="en-CA" smtClean="0"/>
              <a:pPr/>
              <a:t>33</a:t>
            </a:fld>
            <a:endParaRPr lang="en-CA"/>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5" name="Rectangle 3"/>
          <p:cNvSpPr>
            <a:spLocks noGrp="1" noChangeArrowheads="1"/>
          </p:cNvSpPr>
          <p:nvPr>
            <p:ph type="body" idx="1"/>
          </p:nvPr>
        </p:nvSpPr>
        <p:spPr/>
        <p:txBody>
          <a:bodyPr/>
          <a:lstStyle/>
          <a:p>
            <a:r>
              <a:rPr lang="en-US" b="1" dirty="0"/>
              <a:t>Results</a:t>
            </a:r>
          </a:p>
          <a:p>
            <a:pPr lvl="1"/>
            <a:r>
              <a:rPr lang="en-US" dirty="0"/>
              <a:t>Descriptive statistics</a:t>
            </a:r>
          </a:p>
          <a:p>
            <a:pPr lvl="2"/>
            <a:r>
              <a:rPr lang="en-US" dirty="0"/>
              <a:t>Graphs and/or Figures</a:t>
            </a:r>
          </a:p>
          <a:p>
            <a:pPr lvl="1"/>
            <a:r>
              <a:rPr lang="en-US" dirty="0"/>
              <a:t>Inferential statistics</a:t>
            </a:r>
          </a:p>
          <a:p>
            <a:r>
              <a:rPr lang="en-US" b="1" dirty="0"/>
              <a:t>Discussion</a:t>
            </a:r>
          </a:p>
          <a:p>
            <a:pPr lvl="1"/>
            <a:r>
              <a:rPr lang="en-US" dirty="0"/>
              <a:t>Summary of results in relation to the </a:t>
            </a:r>
            <a:r>
              <a:rPr lang="en-US" dirty="0" smtClean="0"/>
              <a:t>hypotheses,</a:t>
            </a:r>
            <a:endParaRPr lang="en-US" dirty="0"/>
          </a:p>
          <a:p>
            <a:pPr lvl="1"/>
            <a:r>
              <a:rPr lang="en-US" dirty="0"/>
              <a:t>Discussion of results in relation to the </a:t>
            </a:r>
            <a:r>
              <a:rPr lang="en-US" dirty="0" smtClean="0"/>
              <a:t>field.</a:t>
            </a:r>
            <a:endParaRPr lang="en-US" dirty="0"/>
          </a:p>
          <a:p>
            <a:pPr lvl="1"/>
            <a:endParaRPr lang="en-US" sz="1200" dirty="0"/>
          </a:p>
          <a:p>
            <a:r>
              <a:rPr lang="en-US" sz="3000" dirty="0"/>
              <a:t>See Chapter 16 in </a:t>
            </a:r>
            <a:r>
              <a:rPr lang="en-US" sz="3000" dirty="0" err="1"/>
              <a:t>Gravetter</a:t>
            </a:r>
            <a:r>
              <a:rPr lang="en-US" sz="3000" dirty="0"/>
              <a:t> and </a:t>
            </a:r>
            <a:r>
              <a:rPr lang="en-US" sz="3000" dirty="0" err="1"/>
              <a:t>Forzano</a:t>
            </a:r>
            <a:r>
              <a:rPr lang="en-US" sz="3000" dirty="0"/>
              <a:t> (</a:t>
            </a:r>
            <a:r>
              <a:rPr lang="en-US" sz="3000" dirty="0" smtClean="0"/>
              <a:t>2012).</a:t>
            </a:r>
            <a:endParaRPr lang="en-US" sz="3000" dirty="0"/>
          </a:p>
          <a:p>
            <a:endParaRPr lang="en-US" sz="3000"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APA Manuscript Style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65084940-205E-4F2A-AD18-4366AF03F399}" type="slidenum">
              <a:rPr lang="en-CA" smtClean="0"/>
              <a:pPr/>
              <a:t>34</a:t>
            </a:fld>
            <a:endParaRPr lang="en-CA"/>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1" name="Rectangle 3"/>
          <p:cNvSpPr>
            <a:spLocks noGrp="1" noChangeArrowheads="1"/>
          </p:cNvSpPr>
          <p:nvPr>
            <p:ph type="body" idx="1"/>
          </p:nvPr>
        </p:nvSpPr>
        <p:spPr/>
        <p:txBody>
          <a:bodyPr>
            <a:normAutofit/>
          </a:bodyPr>
          <a:lstStyle/>
          <a:p>
            <a:r>
              <a:rPr lang="en-US" dirty="0"/>
              <a:t>Scientific conferences in all areas of science are organized </a:t>
            </a:r>
            <a:r>
              <a:rPr lang="en-US" dirty="0" smtClean="0"/>
              <a:t>regularly.</a:t>
            </a:r>
            <a:endParaRPr lang="en-US" dirty="0"/>
          </a:p>
          <a:p>
            <a:endParaRPr lang="en-US" sz="1200" dirty="0"/>
          </a:p>
          <a:p>
            <a:r>
              <a:rPr lang="en-US" dirty="0"/>
              <a:t>Scientists communicate informally (research in planning, results, networking, </a:t>
            </a:r>
            <a:r>
              <a:rPr lang="en-US" dirty="0" smtClean="0"/>
              <a:t>…).</a:t>
            </a:r>
            <a:endParaRPr lang="en-US" dirty="0"/>
          </a:p>
          <a:p>
            <a:endParaRPr lang="en-US" sz="1200" dirty="0"/>
          </a:p>
          <a:p>
            <a:r>
              <a:rPr lang="en-US" b="1" u="sng" dirty="0"/>
              <a:t>Talks</a:t>
            </a:r>
            <a:r>
              <a:rPr lang="en-US" b="1" dirty="0"/>
              <a:t>: </a:t>
            </a:r>
            <a:r>
              <a:rPr lang="en-US" dirty="0"/>
              <a:t>Short formal oral presentations of one or a few experiments followed by a question </a:t>
            </a:r>
            <a:r>
              <a:rPr lang="en-US" dirty="0" smtClean="0"/>
              <a:t>period.</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Conference Presentation: Talks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Slide Number Placeholder 6"/>
          <p:cNvSpPr>
            <a:spLocks noGrp="1"/>
          </p:cNvSpPr>
          <p:nvPr>
            <p:ph type="sldNum" sz="quarter" idx="12"/>
          </p:nvPr>
        </p:nvSpPr>
        <p:spPr/>
        <p:txBody>
          <a:bodyPr/>
          <a:lstStyle/>
          <a:p>
            <a:fld id="{65084940-205E-4F2A-AD18-4366AF03F399}" type="slidenum">
              <a:rPr lang="en-CA" smtClean="0"/>
              <a:pPr/>
              <a:t>35</a:t>
            </a:fld>
            <a:endParaRPr lang="en-CA"/>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cstate="print"/>
          <a:srcRect/>
          <a:stretch>
            <a:fillRect/>
          </a:stretch>
        </p:blipFill>
        <p:spPr bwMode="auto">
          <a:xfrm>
            <a:off x="3995936" y="1916832"/>
            <a:ext cx="4946533" cy="3528391"/>
          </a:xfrm>
          <a:prstGeom prst="rect">
            <a:avLst/>
          </a:prstGeom>
          <a:noFill/>
          <a:ln w="9525">
            <a:noFill/>
            <a:miter lim="800000"/>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Conference Presentation: Talks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9" name="Content Placeholder 8"/>
          <p:cNvSpPr>
            <a:spLocks noGrp="1"/>
          </p:cNvSpPr>
          <p:nvPr>
            <p:ph sz="half" idx="1"/>
          </p:nvPr>
        </p:nvSpPr>
        <p:spPr>
          <a:xfrm>
            <a:off x="251520" y="1340768"/>
            <a:ext cx="3600400" cy="5328592"/>
          </a:xfrm>
        </p:spPr>
        <p:txBody>
          <a:bodyPr>
            <a:normAutofit lnSpcReduction="10000"/>
          </a:bodyPr>
          <a:lstStyle/>
          <a:p>
            <a:r>
              <a:rPr lang="en-US" sz="2600" dirty="0" smtClean="0"/>
              <a:t>Posters also represent a formal presentation of results.</a:t>
            </a:r>
          </a:p>
          <a:p>
            <a:endParaRPr lang="en-US" sz="1200" dirty="0" smtClean="0"/>
          </a:p>
          <a:p>
            <a:r>
              <a:rPr lang="en-US" sz="2600" dirty="0" smtClean="0"/>
              <a:t>Minimal peer review of abstract.</a:t>
            </a:r>
          </a:p>
          <a:p>
            <a:endParaRPr lang="en-US" sz="1200" dirty="0" smtClean="0"/>
          </a:p>
          <a:p>
            <a:r>
              <a:rPr lang="en-US" sz="2600" dirty="0" smtClean="0"/>
              <a:t>Minimal information</a:t>
            </a:r>
          </a:p>
          <a:p>
            <a:pPr lvl="1"/>
            <a:r>
              <a:rPr lang="en-US" sz="2200" dirty="0" smtClean="0"/>
              <a:t>Basic theory</a:t>
            </a:r>
          </a:p>
          <a:p>
            <a:pPr lvl="1"/>
            <a:r>
              <a:rPr lang="en-US" sz="2200" dirty="0" smtClean="0"/>
              <a:t>Methods</a:t>
            </a:r>
          </a:p>
          <a:p>
            <a:pPr lvl="1"/>
            <a:r>
              <a:rPr lang="en-US" sz="2200" dirty="0" smtClean="0"/>
              <a:t>Results (stats?)</a:t>
            </a:r>
          </a:p>
          <a:p>
            <a:pPr lvl="1"/>
            <a:endParaRPr lang="en-US" sz="1200" dirty="0" smtClean="0"/>
          </a:p>
          <a:p>
            <a:r>
              <a:rPr lang="en-US" sz="2600" dirty="0" smtClean="0"/>
              <a:t>Audience limited to conference.</a:t>
            </a:r>
            <a:endParaRPr lang="en-US" sz="2600" dirty="0"/>
          </a:p>
        </p:txBody>
      </p:sp>
      <p:sp>
        <p:nvSpPr>
          <p:cNvPr id="11" name="Slide Number Placeholder 10"/>
          <p:cNvSpPr>
            <a:spLocks noGrp="1"/>
          </p:cNvSpPr>
          <p:nvPr>
            <p:ph type="sldNum" sz="quarter" idx="12"/>
          </p:nvPr>
        </p:nvSpPr>
        <p:spPr/>
        <p:txBody>
          <a:bodyPr/>
          <a:lstStyle/>
          <a:p>
            <a:fld id="{65084940-205E-4F2A-AD18-4366AF03F399}" type="slidenum">
              <a:rPr lang="en-CA" smtClean="0"/>
              <a:pPr/>
              <a:t>36</a:t>
            </a:fld>
            <a:endParaRPr lang="en-CA"/>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4402832" cy="4968552"/>
          </a:xfrm>
        </p:spPr>
        <p:txBody>
          <a:bodyPr>
            <a:normAutofit/>
          </a:bodyPr>
          <a:lstStyle/>
          <a:p>
            <a:r>
              <a:rPr lang="en-US" sz="2600" dirty="0" smtClean="0"/>
              <a:t>Like posters, proceedings are not archival publications:</a:t>
            </a:r>
          </a:p>
          <a:p>
            <a:pPr lvl="1"/>
            <a:r>
              <a:rPr lang="en-US" sz="2200" i="1" dirty="0" smtClean="0"/>
              <a:t>Not</a:t>
            </a:r>
            <a:r>
              <a:rPr lang="en-US" sz="2200" dirty="0" smtClean="0"/>
              <a:t> considered a final product</a:t>
            </a:r>
          </a:p>
          <a:p>
            <a:pPr lvl="1"/>
            <a:r>
              <a:rPr lang="en-US" sz="2200" dirty="0" smtClean="0"/>
              <a:t>Research can be published elsewhere</a:t>
            </a:r>
          </a:p>
          <a:p>
            <a:endParaRPr lang="en-US" sz="1200" dirty="0" smtClean="0"/>
          </a:p>
          <a:p>
            <a:r>
              <a:rPr lang="en-US" sz="2600" dirty="0" smtClean="0"/>
              <a:t>Shorter than a full paper and peer reviewed.</a:t>
            </a:r>
          </a:p>
          <a:p>
            <a:endParaRPr lang="en-US" sz="1200" dirty="0" smtClean="0"/>
          </a:p>
          <a:p>
            <a:r>
              <a:rPr lang="en-US" sz="2600" dirty="0" smtClean="0"/>
              <a:t>Faster communication with peers.</a:t>
            </a:r>
          </a:p>
          <a:p>
            <a:endParaRPr lang="en-US" sz="1200" dirty="0" smtClean="0"/>
          </a:p>
          <a:p>
            <a:r>
              <a:rPr lang="en-US" sz="2600" dirty="0" smtClean="0"/>
              <a:t>Reaches broad audience.</a:t>
            </a:r>
            <a:endParaRPr lang="en-US"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37</a:t>
            </a:fld>
            <a:endParaRPr lang="en-CA"/>
          </a:p>
        </p:txBody>
      </p:sp>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Conference Presentation: Proceedings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8" name="Picture 4"/>
          <p:cNvPicPr>
            <a:picLocks noChangeAspect="1" noChangeArrowheads="1"/>
          </p:cNvPicPr>
          <p:nvPr/>
        </p:nvPicPr>
        <p:blipFill>
          <a:blip r:embed="rId2" cstate="print"/>
          <a:srcRect/>
          <a:stretch>
            <a:fillRect/>
          </a:stretch>
        </p:blipFill>
        <p:spPr bwMode="auto">
          <a:xfrm>
            <a:off x="5076056" y="1484784"/>
            <a:ext cx="3770190" cy="486916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9" name="Rectangle 3"/>
          <p:cNvSpPr>
            <a:spLocks noGrp="1" noChangeArrowheads="1"/>
          </p:cNvSpPr>
          <p:nvPr>
            <p:ph type="body" idx="1"/>
          </p:nvPr>
        </p:nvSpPr>
        <p:spPr>
          <a:xfrm>
            <a:off x="228600" y="1219200"/>
            <a:ext cx="4572000" cy="5306144"/>
          </a:xfrm>
        </p:spPr>
        <p:txBody>
          <a:bodyPr/>
          <a:lstStyle/>
          <a:p>
            <a:endParaRPr lang="en-US" sz="1200" dirty="0" smtClean="0"/>
          </a:p>
          <a:p>
            <a:r>
              <a:rPr lang="en-US" sz="2600" dirty="0" smtClean="0"/>
              <a:t>This </a:t>
            </a:r>
            <a:r>
              <a:rPr lang="en-US" sz="2600" dirty="0"/>
              <a:t>is most </a:t>
            </a:r>
            <a:r>
              <a:rPr lang="en-US" sz="2600" dirty="0" smtClean="0"/>
              <a:t>respected </a:t>
            </a:r>
            <a:r>
              <a:rPr lang="en-US" sz="2600" dirty="0"/>
              <a:t>form of scientific communication in </a:t>
            </a:r>
            <a:r>
              <a:rPr lang="en-US" sz="2600" dirty="0" smtClean="0"/>
              <a:t>psychology:</a:t>
            </a:r>
          </a:p>
          <a:p>
            <a:pPr lvl="1"/>
            <a:r>
              <a:rPr lang="en-US" sz="2200" dirty="0" smtClean="0"/>
              <a:t>Varies widely in length</a:t>
            </a:r>
            <a:endParaRPr lang="en-US" sz="2200" dirty="0"/>
          </a:p>
          <a:p>
            <a:endParaRPr lang="en-US" sz="1200" dirty="0" smtClean="0"/>
          </a:p>
          <a:p>
            <a:r>
              <a:rPr lang="en-US" sz="2600" dirty="0" smtClean="0"/>
              <a:t>Written </a:t>
            </a:r>
            <a:r>
              <a:rPr lang="en-US" sz="2600" dirty="0"/>
              <a:t>work constitutes science’s collective </a:t>
            </a:r>
            <a:r>
              <a:rPr lang="en-US" sz="2600" dirty="0" smtClean="0"/>
              <a:t>memory.</a:t>
            </a:r>
          </a:p>
          <a:p>
            <a:endParaRPr lang="en-US" sz="1200" dirty="0"/>
          </a:p>
          <a:p>
            <a:r>
              <a:rPr lang="en-US" sz="2600" dirty="0"/>
              <a:t>The peer-review process ensures that minimal scientific standards are </a:t>
            </a:r>
            <a:r>
              <a:rPr lang="en-US" sz="2600" dirty="0" smtClean="0"/>
              <a:t>met.</a:t>
            </a:r>
          </a:p>
          <a:p>
            <a:endParaRPr lang="en-US" sz="1200" dirty="0" smtClean="0"/>
          </a:p>
          <a:p>
            <a:r>
              <a:rPr lang="en-US" sz="2600" dirty="0" smtClean="0"/>
              <a:t>Reaches broad audience.</a:t>
            </a:r>
            <a:endParaRPr lang="en-US" sz="2600" dirty="0"/>
          </a:p>
        </p:txBody>
      </p:sp>
      <p:sp>
        <p:nvSpPr>
          <p:cNvPr id="6" name="Slide Number Placeholder 5"/>
          <p:cNvSpPr>
            <a:spLocks noGrp="1"/>
          </p:cNvSpPr>
          <p:nvPr>
            <p:ph type="sldNum" sz="quarter" idx="12"/>
          </p:nvPr>
        </p:nvSpPr>
        <p:spPr/>
        <p:txBody>
          <a:bodyPr/>
          <a:lstStyle/>
          <a:p>
            <a:fld id="{65084940-205E-4F2A-AD18-4366AF03F399}" type="slidenum">
              <a:rPr lang="en-CA" smtClean="0"/>
              <a:pPr/>
              <a:t>38</a:t>
            </a:fld>
            <a:endParaRPr lang="en-CA"/>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Peer Reviewed Journal Publication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075" name="Picture 3"/>
          <p:cNvPicPr>
            <a:picLocks noChangeAspect="1" noChangeArrowheads="1"/>
          </p:cNvPicPr>
          <p:nvPr/>
        </p:nvPicPr>
        <p:blipFill>
          <a:blip r:embed="rId3" cstate="print"/>
          <a:srcRect/>
          <a:stretch>
            <a:fillRect/>
          </a:stretch>
        </p:blipFill>
        <p:spPr bwMode="auto">
          <a:xfrm>
            <a:off x="4788024" y="1196752"/>
            <a:ext cx="3995936" cy="518235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14422"/>
            <a:ext cx="4038600" cy="5357850"/>
          </a:xfrm>
        </p:spPr>
        <p:txBody>
          <a:bodyPr>
            <a:noAutofit/>
          </a:bodyPr>
          <a:lstStyle/>
          <a:p>
            <a:endParaRPr lang="en-CA" sz="1200" dirty="0" smtClean="0"/>
          </a:p>
          <a:p>
            <a:r>
              <a:rPr lang="en-CA" sz="2600" dirty="0" smtClean="0"/>
              <a:t>Open-access journals are a new means to ‘peer-review’ and publish.</a:t>
            </a:r>
          </a:p>
          <a:p>
            <a:endParaRPr lang="en-CA" sz="1200" dirty="0" smtClean="0"/>
          </a:p>
          <a:p>
            <a:r>
              <a:rPr lang="en-CA" sz="2600" dirty="0" smtClean="0"/>
              <a:t>For a fee (</a:t>
            </a:r>
            <a:r>
              <a:rPr lang="en-US" sz="2600" dirty="0" smtClean="0"/>
              <a:t>$8 to $3,900)</a:t>
            </a:r>
            <a:r>
              <a:rPr lang="en-CA" sz="2600" dirty="0" smtClean="0"/>
              <a:t>, you can have your article published much more expediently.</a:t>
            </a:r>
          </a:p>
          <a:p>
            <a:endParaRPr lang="en-CA" sz="1200" dirty="0" smtClean="0"/>
          </a:p>
          <a:p>
            <a:r>
              <a:rPr lang="en-CA" sz="2600" dirty="0" smtClean="0"/>
              <a:t>“</a:t>
            </a:r>
            <a:r>
              <a:rPr lang="en-GB" sz="2400" dirty="0" smtClean="0"/>
              <a:t>Many new open-access publishers are trustworthy. But not all,” (Butler, 2013)</a:t>
            </a:r>
            <a:endParaRPr lang="en-CA" sz="2600" dirty="0" smtClean="0"/>
          </a:p>
          <a:p>
            <a:pPr>
              <a:buNone/>
            </a:pPr>
            <a:endParaRPr lang="en-CA" sz="1200" dirty="0" smtClean="0"/>
          </a:p>
        </p:txBody>
      </p:sp>
      <p:sp>
        <p:nvSpPr>
          <p:cNvPr id="4" name="Slide Number Placeholder 3"/>
          <p:cNvSpPr>
            <a:spLocks noGrp="1"/>
          </p:cNvSpPr>
          <p:nvPr>
            <p:ph type="sldNum" sz="quarter" idx="12"/>
          </p:nvPr>
        </p:nvSpPr>
        <p:spPr/>
        <p:txBody>
          <a:bodyPr/>
          <a:lstStyle/>
          <a:p>
            <a:fld id="{65084940-205E-4F2A-AD18-4366AF03F399}" type="slidenum">
              <a:rPr lang="en-CA" smtClean="0"/>
              <a:pPr/>
              <a:t>39</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Open-Access Journals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97282" name="Picture 2" descr="http://www.nature.com/polopoly_fs/7.9645.1364209513!/image/PredatoryPublishers.jpg_gen/derivatives/landscape_630/PredatoryPublishers.jpg"/>
          <p:cNvPicPr>
            <a:picLocks noChangeAspect="1" noChangeArrowheads="1"/>
          </p:cNvPicPr>
          <p:nvPr/>
        </p:nvPicPr>
        <p:blipFill>
          <a:blip r:embed="rId3"/>
          <a:srcRect/>
          <a:stretch>
            <a:fillRect/>
          </a:stretch>
        </p:blipFill>
        <p:spPr bwMode="auto">
          <a:xfrm>
            <a:off x="4714876" y="1857364"/>
            <a:ext cx="4087232" cy="3814751"/>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14422"/>
            <a:ext cx="4038600" cy="5357850"/>
          </a:xfrm>
        </p:spPr>
        <p:txBody>
          <a:bodyPr>
            <a:noAutofit/>
          </a:bodyPr>
          <a:lstStyle/>
          <a:p>
            <a:r>
              <a:rPr lang="en-CA" dirty="0" smtClean="0"/>
              <a:t>There are associated issues of quality control,</a:t>
            </a:r>
          </a:p>
          <a:p>
            <a:pPr lvl="1"/>
            <a:r>
              <a:rPr lang="en-CA" dirty="0" smtClean="0"/>
              <a:t>How can turn-around be so fast?</a:t>
            </a:r>
          </a:p>
          <a:p>
            <a:pPr lvl="1"/>
            <a:r>
              <a:rPr lang="en-CA" dirty="0" smtClean="0"/>
              <a:t>What are the fees going toward?</a:t>
            </a:r>
          </a:p>
          <a:p>
            <a:pPr lvl="1"/>
            <a:r>
              <a:rPr lang="en-CA" dirty="0" smtClean="0"/>
              <a:t>Why couldn’t the information be published elsewhere?</a:t>
            </a:r>
          </a:p>
          <a:p>
            <a:endParaRPr lang="en-CA" sz="1200" dirty="0" smtClean="0"/>
          </a:p>
          <a:p>
            <a:r>
              <a:rPr lang="en-CA" dirty="0" smtClean="0"/>
              <a:t>Some open-access journals (5-10%) appear to be scams!</a:t>
            </a:r>
            <a:endParaRPr lang="en-US" dirty="0"/>
          </a:p>
        </p:txBody>
      </p:sp>
      <p:sp>
        <p:nvSpPr>
          <p:cNvPr id="7" name="Content Placeholder 6"/>
          <p:cNvSpPr>
            <a:spLocks noGrp="1"/>
          </p:cNvSpPr>
          <p:nvPr>
            <p:ph sz="half" idx="2"/>
          </p:nvPr>
        </p:nvSpPr>
        <p:spPr>
          <a:xfrm>
            <a:off x="4648200" y="1285860"/>
            <a:ext cx="4038600" cy="5000660"/>
          </a:xfrm>
          <a:solidFill>
            <a:schemeClr val="accent1">
              <a:lumMod val="75000"/>
            </a:schemeClr>
          </a:solidFill>
        </p:spPr>
        <p:txBody>
          <a:bodyPr>
            <a:normAutofit fontScale="77500" lnSpcReduction="20000"/>
          </a:bodyPr>
          <a:lstStyle/>
          <a:p>
            <a:pPr>
              <a:buNone/>
            </a:pPr>
            <a:endParaRPr lang="en-GB" dirty="0" smtClean="0">
              <a:solidFill>
                <a:schemeClr val="bg1"/>
              </a:solidFill>
            </a:endParaRPr>
          </a:p>
          <a:p>
            <a:pPr>
              <a:buNone/>
            </a:pPr>
            <a:r>
              <a:rPr lang="en-GB" dirty="0" smtClean="0">
                <a:solidFill>
                  <a:schemeClr val="bg1"/>
                </a:solidFill>
              </a:rPr>
              <a:t>Special Issue: "Advances in Skin Cancer"</a:t>
            </a:r>
            <a:br>
              <a:rPr lang="en-GB" dirty="0" smtClean="0">
                <a:solidFill>
                  <a:schemeClr val="bg1"/>
                </a:solidFill>
              </a:rPr>
            </a:br>
            <a:r>
              <a:rPr lang="en-GB" dirty="0" smtClean="0">
                <a:solidFill>
                  <a:schemeClr val="bg1"/>
                </a:solidFill>
              </a:rPr>
              <a:t>Dear Dr. Jordan R. </a:t>
            </a:r>
            <a:r>
              <a:rPr lang="en-GB" dirty="0" err="1" smtClean="0">
                <a:solidFill>
                  <a:schemeClr val="bg1"/>
                </a:solidFill>
              </a:rPr>
              <a:t>Schoenherr</a:t>
            </a:r>
            <a:r>
              <a:rPr lang="en-GB" dirty="0" smtClean="0">
                <a:solidFill>
                  <a:schemeClr val="bg1"/>
                </a:solidFill>
              </a:rPr>
              <a:t>,</a:t>
            </a:r>
            <a:br>
              <a:rPr lang="en-GB" dirty="0" smtClean="0">
                <a:solidFill>
                  <a:schemeClr val="bg1"/>
                </a:solidFill>
              </a:rPr>
            </a:br>
            <a:r>
              <a:rPr lang="en-GB" dirty="0" smtClean="0">
                <a:solidFill>
                  <a:schemeClr val="bg1"/>
                </a:solidFill>
              </a:rPr>
              <a:t>Please pay attention to our upcoming Special Issue on "Advances in Skin Cancer"  (</a:t>
            </a:r>
            <a:r>
              <a:rPr lang="en-GB" b="1" dirty="0" smtClean="0">
                <a:solidFill>
                  <a:schemeClr val="bg1"/>
                </a:solidFill>
                <a:hlinkClick r:id="rId3"/>
              </a:rPr>
              <a:t>www.scirp.org/journal/jct</a:t>
            </a:r>
            <a:r>
              <a:rPr lang="en-GB" dirty="0" smtClean="0">
                <a:solidFill>
                  <a:schemeClr val="bg1"/>
                </a:solidFill>
              </a:rPr>
              <a:t>), which will be published in the "</a:t>
            </a:r>
            <a:r>
              <a:rPr lang="en-GB" b="1" dirty="0" smtClean="0">
                <a:solidFill>
                  <a:schemeClr val="bg1"/>
                </a:solidFill>
              </a:rPr>
              <a:t>Journal of Cancer Therapy</a:t>
            </a:r>
            <a:r>
              <a:rPr lang="en-GB" dirty="0" smtClean="0">
                <a:solidFill>
                  <a:schemeClr val="bg1"/>
                </a:solidFill>
              </a:rPr>
              <a:t>" (JCT, ISSN: 2151-1942), a peer-reviewed open access journal. We cordially invite you to submit your manuscript to this special issue through our </a:t>
            </a:r>
            <a:r>
              <a:rPr lang="en-GB" b="1" dirty="0" smtClean="0">
                <a:solidFill>
                  <a:schemeClr val="bg1"/>
                </a:solidFill>
                <a:hlinkClick r:id="rId4"/>
              </a:rPr>
              <a:t>Online Submission System</a:t>
            </a:r>
            <a:r>
              <a:rPr lang="en-GB" dirty="0" smtClean="0">
                <a:solidFill>
                  <a:schemeClr val="bg1"/>
                </a:solidFill>
              </a:rPr>
              <a:t>.</a:t>
            </a:r>
            <a:endParaRPr lang="en-US" dirty="0" smtClean="0">
              <a:solidFill>
                <a:schemeClr val="bg1"/>
              </a:solidFill>
            </a:endParaRPr>
          </a:p>
        </p:txBody>
      </p:sp>
      <p:sp>
        <p:nvSpPr>
          <p:cNvPr id="4" name="Slide Number Placeholder 3"/>
          <p:cNvSpPr>
            <a:spLocks noGrp="1"/>
          </p:cNvSpPr>
          <p:nvPr>
            <p:ph type="sldNum" sz="quarter" idx="12"/>
          </p:nvPr>
        </p:nvSpPr>
        <p:spPr/>
        <p:txBody>
          <a:bodyPr/>
          <a:lstStyle/>
          <a:p>
            <a:fld id="{65084940-205E-4F2A-AD18-4366AF03F399}" type="slidenum">
              <a:rPr lang="en-CA" smtClean="0"/>
              <a:pPr/>
              <a:t>40</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7. Open-Access Journals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New ideas pass through three periods: 1) It can’t be done. 2) It probably can be done, but it’s not worth doing. 3) I knew it was a good idea all along!</a:t>
            </a:r>
            <a:r>
              <a:rPr lang="en-CA" sz="2400" dirty="0" smtClean="0"/>
              <a:t>”</a:t>
            </a:r>
          </a:p>
          <a:p>
            <a:endParaRPr lang="en-CA" sz="2400" dirty="0" smtClean="0"/>
          </a:p>
          <a:p>
            <a:r>
              <a:rPr lang="en-CA" sz="2400" dirty="0" smtClean="0"/>
              <a:t>- Arthur C. Clarke</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rPr>
              <a:t>Refining Research Ideas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41</a:t>
            </a:fld>
            <a:endParaRPr lang="en-US"/>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896544"/>
          </a:xfrm>
        </p:spPr>
        <p:txBody>
          <a:bodyPr/>
          <a:lstStyle/>
          <a:p>
            <a:endParaRPr lang="en-US" dirty="0" smtClean="0"/>
          </a:p>
          <a:p>
            <a:r>
              <a:rPr lang="en-US" dirty="0" smtClean="0"/>
              <a:t>Although we could simply start from scratch, each member of the scientific community benefits from the products of other members.</a:t>
            </a:r>
          </a:p>
          <a:p>
            <a:endParaRPr lang="en-US" sz="1200" dirty="0" smtClean="0"/>
          </a:p>
          <a:p>
            <a:r>
              <a:rPr lang="en-US" dirty="0" smtClean="0"/>
              <a:t>How can we locate reliable information?</a:t>
            </a:r>
          </a:p>
          <a:p>
            <a:endParaRPr lang="en-US" sz="1200" dirty="0" smtClean="0"/>
          </a:p>
          <a:p>
            <a:r>
              <a:rPr lang="en-US" dirty="0" smtClean="0"/>
              <a:t>In the remainder of this portion of the lecture, I’ll provide some practical advice.</a:t>
            </a:r>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42</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12776"/>
            <a:ext cx="4968552" cy="5184576"/>
          </a:xfrm>
        </p:spPr>
        <p:txBody>
          <a:bodyPr/>
          <a:lstStyle/>
          <a:p>
            <a:r>
              <a:rPr lang="en-US" sz="2800" dirty="0" smtClean="0"/>
              <a:t>Places to avoid:</a:t>
            </a:r>
          </a:p>
          <a:p>
            <a:pPr lvl="1"/>
            <a:r>
              <a:rPr lang="en-US" sz="2600" b="1" dirty="0" smtClean="0"/>
              <a:t>Newspapers &amp; Pop Books</a:t>
            </a:r>
          </a:p>
          <a:p>
            <a:pPr lvl="2"/>
            <a:r>
              <a:rPr lang="en-US" sz="2200" dirty="0" smtClean="0"/>
              <a:t>Although accessible, the information is not directed toward a scientific audience.</a:t>
            </a:r>
          </a:p>
          <a:p>
            <a:pPr lvl="2"/>
            <a:r>
              <a:rPr lang="en-US" sz="2200" dirty="0" smtClean="0"/>
              <a:t>Journalists might lack competence in a given research area.</a:t>
            </a:r>
          </a:p>
          <a:p>
            <a:pPr lvl="2"/>
            <a:r>
              <a:rPr lang="en-US" sz="2200" dirty="0" smtClean="0"/>
              <a:t>e.g., Malcolm </a:t>
            </a:r>
            <a:r>
              <a:rPr lang="en-US" sz="2200" dirty="0" err="1" smtClean="0"/>
              <a:t>Gladwell</a:t>
            </a:r>
            <a:r>
              <a:rPr lang="en-US" sz="2200" dirty="0" smtClean="0"/>
              <a:t>  (</a:t>
            </a:r>
            <a:r>
              <a:rPr lang="en-US" sz="2200" i="1" dirty="0" smtClean="0"/>
              <a:t>New Yorker</a:t>
            </a:r>
            <a:r>
              <a:rPr lang="en-US" sz="2200" dirty="0" smtClean="0"/>
              <a:t>) is a respected journalist.</a:t>
            </a:r>
          </a:p>
          <a:p>
            <a:pPr lvl="2"/>
            <a:r>
              <a:rPr lang="en-US" sz="2200" dirty="0" smtClean="0"/>
              <a:t>Blink makes claims that individuals can (rightly) jump to conclusions based on intuitions.</a:t>
            </a:r>
            <a:endParaRPr lang="en-US" sz="22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43</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8372" name="Picture 4" descr="http://27.media.tumblr.com/tumblr_kse4cnUyzK1qaouh8o1_500.jpg"/>
          <p:cNvPicPr>
            <a:picLocks noChangeAspect="1" noChangeArrowheads="1"/>
          </p:cNvPicPr>
          <p:nvPr/>
        </p:nvPicPr>
        <p:blipFill>
          <a:blip r:embed="rId3" cstate="print"/>
          <a:srcRect/>
          <a:stretch>
            <a:fillRect/>
          </a:stretch>
        </p:blipFill>
        <p:spPr bwMode="auto">
          <a:xfrm>
            <a:off x="5705652" y="2060848"/>
            <a:ext cx="2970804" cy="3250332"/>
          </a:xfrm>
          <a:prstGeom prst="rect">
            <a:avLst/>
          </a:prstGeom>
          <a:no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28926" y="1285860"/>
            <a:ext cx="5757874" cy="5072098"/>
          </a:xfrm>
        </p:spPr>
        <p:txBody>
          <a:bodyPr>
            <a:normAutofit fontScale="85000" lnSpcReduction="20000"/>
          </a:bodyPr>
          <a:lstStyle/>
          <a:p>
            <a:r>
              <a:rPr lang="en-CA" dirty="0" err="1" smtClean="0"/>
              <a:t>Gladwell</a:t>
            </a:r>
            <a:r>
              <a:rPr lang="en-CA" dirty="0" smtClean="0"/>
              <a:t> on intuition:</a:t>
            </a:r>
          </a:p>
          <a:p>
            <a:pPr lvl="1">
              <a:buNone/>
            </a:pPr>
            <a:r>
              <a:rPr lang="en-CA" dirty="0" smtClean="0"/>
              <a:t> “...</a:t>
            </a:r>
            <a:r>
              <a:rPr lang="en-GB" dirty="0" smtClean="0"/>
              <a:t>I think that what goes on in that first two seconds is perfectly rational. It's </a:t>
            </a:r>
            <a:r>
              <a:rPr lang="en-GB" i="1" dirty="0" smtClean="0"/>
              <a:t>thinking</a:t>
            </a:r>
            <a:r>
              <a:rPr lang="en-GB" dirty="0" smtClean="0"/>
              <a:t>--its just thinking that moves a little faster and operates a little more mysteriously than the kind of deliberate, conscious decision-making that we usually associate with "thinking.”...</a:t>
            </a:r>
          </a:p>
          <a:p>
            <a:pPr lvl="1">
              <a:buNone/>
            </a:pPr>
            <a:r>
              <a:rPr lang="en-GB" dirty="0" smtClean="0"/>
              <a:t>There are lots of situations--particularly at times of high pressure and stress--when haste does not make waste, when our snap judgments and first impressions offer a much better means of making sense of the world”</a:t>
            </a:r>
          </a:p>
        </p:txBody>
      </p:sp>
      <p:sp>
        <p:nvSpPr>
          <p:cNvPr id="4" name="Slide Number Placeholder 3"/>
          <p:cNvSpPr>
            <a:spLocks noGrp="1"/>
          </p:cNvSpPr>
          <p:nvPr>
            <p:ph type="sldNum" sz="quarter" idx="12"/>
          </p:nvPr>
        </p:nvSpPr>
        <p:spPr/>
        <p:txBody>
          <a:bodyPr/>
          <a:lstStyle/>
          <a:p>
            <a:fld id="{65084940-205E-4F2A-AD18-4366AF03F399}" type="slidenum">
              <a:rPr lang="en-CA" smtClean="0"/>
              <a:pPr/>
              <a:t>44</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Don’t Blink</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124" name="Picture 4" descr="http://www.abebooks.co.uk/images/books/malcolm-gladwell/malcolm-gladwell.jpg"/>
          <p:cNvPicPr>
            <a:picLocks noChangeAspect="1" noChangeArrowheads="1"/>
          </p:cNvPicPr>
          <p:nvPr/>
        </p:nvPicPr>
        <p:blipFill>
          <a:blip r:embed="rId3"/>
          <a:srcRect/>
          <a:stretch>
            <a:fillRect/>
          </a:stretch>
        </p:blipFill>
        <p:spPr bwMode="auto">
          <a:xfrm>
            <a:off x="285720" y="2085986"/>
            <a:ext cx="2857500" cy="2914650"/>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928926" y="1285860"/>
            <a:ext cx="5929354" cy="5429288"/>
          </a:xfrm>
        </p:spPr>
        <p:txBody>
          <a:bodyPr>
            <a:normAutofit fontScale="92500" lnSpcReduction="20000"/>
          </a:bodyPr>
          <a:lstStyle/>
          <a:p>
            <a:r>
              <a:rPr lang="en-CA" dirty="0" err="1" smtClean="0"/>
              <a:t>Gladwell</a:t>
            </a:r>
            <a:r>
              <a:rPr lang="en-CA" dirty="0" smtClean="0"/>
              <a:t> on medical intuition:</a:t>
            </a:r>
          </a:p>
          <a:p>
            <a:pPr marL="342900" lvl="1" indent="-342900">
              <a:buNone/>
            </a:pPr>
            <a:r>
              <a:rPr lang="en-CA" dirty="0" smtClean="0"/>
              <a:t>	“[</a:t>
            </a:r>
            <a:r>
              <a:rPr lang="en-GB" dirty="0" smtClean="0"/>
              <a:t>Cook County Hospital in Chicago] 	instructed their doctors to 	gather </a:t>
            </a:r>
            <a:r>
              <a:rPr lang="en-GB" i="1" dirty="0" smtClean="0"/>
              <a:t>less</a:t>
            </a:r>
            <a:r>
              <a:rPr lang="en-GB" dirty="0" smtClean="0"/>
              <a:t> information on their 	patients: they encouraged them to 	zero in on just a few critical pieces 	of information about patients 	suffering from chest pain--like 	blood pressure and the ECG--while 	ignoring everything else, like the 	patient's age and weight and 	medical history. And what 	happened? Cook County is now one 	of the best places in the United 	States at diagnosing chest pain.”</a:t>
            </a:r>
            <a:endParaRPr lang="en-US" dirty="0" smtClean="0"/>
          </a:p>
        </p:txBody>
      </p:sp>
      <p:sp>
        <p:nvSpPr>
          <p:cNvPr id="4" name="Slide Number Placeholder 3"/>
          <p:cNvSpPr>
            <a:spLocks noGrp="1"/>
          </p:cNvSpPr>
          <p:nvPr>
            <p:ph type="sldNum" sz="quarter" idx="12"/>
          </p:nvPr>
        </p:nvSpPr>
        <p:spPr/>
        <p:txBody>
          <a:bodyPr/>
          <a:lstStyle/>
          <a:p>
            <a:fld id="{65084940-205E-4F2A-AD18-4366AF03F399}" type="slidenum">
              <a:rPr lang="en-CA" smtClean="0"/>
              <a:pPr/>
              <a:t>45</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Don’t Blink</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124" name="Picture 4" descr="http://www.abebooks.co.uk/images/books/malcolm-gladwell/malcolm-gladwell.jpg"/>
          <p:cNvPicPr>
            <a:picLocks noChangeAspect="1" noChangeArrowheads="1"/>
          </p:cNvPicPr>
          <p:nvPr/>
        </p:nvPicPr>
        <p:blipFill>
          <a:blip r:embed="rId3"/>
          <a:srcRect/>
          <a:stretch>
            <a:fillRect/>
          </a:stretch>
        </p:blipFill>
        <p:spPr bwMode="auto">
          <a:xfrm>
            <a:off x="285720" y="2085986"/>
            <a:ext cx="2857500" cy="2914650"/>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12776"/>
            <a:ext cx="4968552" cy="5184576"/>
          </a:xfrm>
        </p:spPr>
        <p:txBody>
          <a:bodyPr/>
          <a:lstStyle/>
          <a:p>
            <a:endParaRPr lang="en-CA" sz="2800" dirty="0" smtClean="0"/>
          </a:p>
          <a:p>
            <a:r>
              <a:rPr lang="en-CA" sz="2800" dirty="0" err="1" smtClean="0"/>
              <a:t>Gladwell</a:t>
            </a:r>
            <a:r>
              <a:rPr lang="en-CA" sz="2800" dirty="0" smtClean="0"/>
              <a:t> on Blink: “</a:t>
            </a:r>
            <a:r>
              <a:rPr lang="en-GB" sz="2800" dirty="0" smtClean="0"/>
              <a:t>There is a lot of psychology in this book. In fact, the core of the book is research from a very new and quite extraordinary field in psychology that hasn't really been written about yet for a general audience.”</a:t>
            </a:r>
            <a:endParaRPr lang="en-US" sz="2800" dirty="0" smtClean="0"/>
          </a:p>
        </p:txBody>
      </p:sp>
      <p:sp>
        <p:nvSpPr>
          <p:cNvPr id="4" name="Slide Number Placeholder 3"/>
          <p:cNvSpPr>
            <a:spLocks noGrp="1"/>
          </p:cNvSpPr>
          <p:nvPr>
            <p:ph type="sldNum" sz="quarter" idx="12"/>
          </p:nvPr>
        </p:nvSpPr>
        <p:spPr/>
        <p:txBody>
          <a:bodyPr/>
          <a:lstStyle/>
          <a:p>
            <a:fld id="{65084940-205E-4F2A-AD18-4366AF03F399}" type="slidenum">
              <a:rPr lang="en-CA" smtClean="0"/>
              <a:pPr/>
              <a:t>46</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58372" name="Picture 4" descr="http://27.media.tumblr.com/tumblr_kse4cnUyzK1qaouh8o1_500.jpg"/>
          <p:cNvPicPr>
            <a:picLocks noChangeAspect="1" noChangeArrowheads="1"/>
          </p:cNvPicPr>
          <p:nvPr/>
        </p:nvPicPr>
        <p:blipFill>
          <a:blip r:embed="rId3" cstate="print"/>
          <a:srcRect/>
          <a:stretch>
            <a:fillRect/>
          </a:stretch>
        </p:blipFill>
        <p:spPr bwMode="auto">
          <a:xfrm>
            <a:off x="5705652" y="2060848"/>
            <a:ext cx="2970804" cy="3250332"/>
          </a:xfrm>
          <a:prstGeom prst="rect">
            <a:avLst/>
          </a:prstGeom>
          <a:no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5410944" cy="4968552"/>
          </a:xfrm>
        </p:spPr>
        <p:txBody>
          <a:bodyPr>
            <a:normAutofit fontScale="92500" lnSpcReduction="20000"/>
          </a:bodyPr>
          <a:lstStyle/>
          <a:p>
            <a:r>
              <a:rPr lang="en-CA" sz="2600" dirty="0" smtClean="0"/>
              <a:t>The attribution of ‘discoveries’ or insight to popular authors is common place.</a:t>
            </a:r>
          </a:p>
          <a:p>
            <a:endParaRPr lang="en-CA" sz="1200" dirty="0" smtClean="0"/>
          </a:p>
          <a:p>
            <a:r>
              <a:rPr lang="en-CA" sz="2600" b="1" u="sng" dirty="0" err="1" smtClean="0"/>
              <a:t>Sobel</a:t>
            </a:r>
            <a:r>
              <a:rPr lang="en-CA" sz="2600" b="1" u="sng" dirty="0" smtClean="0"/>
              <a:t> Effect</a:t>
            </a:r>
            <a:r>
              <a:rPr lang="en-CA" sz="2600" dirty="0" smtClean="0"/>
              <a:t>: The popularization of information within a discipline, usually associated with less academic rigour and oversimplification. Oversimplification takes the form of claiming a single individual, alone can be credited with a discovery (Miller, 2002).</a:t>
            </a:r>
          </a:p>
          <a:p>
            <a:endParaRPr lang="en-CA" sz="1200" dirty="0" smtClean="0"/>
          </a:p>
          <a:p>
            <a:r>
              <a:rPr lang="en-CA" sz="2600" dirty="0" smtClean="0"/>
              <a:t>In her book, </a:t>
            </a:r>
            <a:r>
              <a:rPr lang="en-CA" sz="2600" dirty="0" err="1" smtClean="0"/>
              <a:t>Sobel</a:t>
            </a:r>
            <a:r>
              <a:rPr lang="en-CA" sz="2600" dirty="0" smtClean="0"/>
              <a:t> writes a popular history of science that fails to acknowledge its sources the contribution of other researchers.</a:t>
            </a:r>
            <a:endParaRPr lang="en-CA"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47</a:t>
            </a:fld>
            <a:endParaRPr lang="en-CA"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026" name="Picture 2" descr="http://images.bookcloseouts.com/covers/large/isbn978080/9780802715296-l.jpg"/>
          <p:cNvPicPr>
            <a:picLocks noChangeAspect="1" noChangeArrowheads="1"/>
          </p:cNvPicPr>
          <p:nvPr/>
        </p:nvPicPr>
        <p:blipFill>
          <a:blip r:embed="rId3" cstate="print"/>
          <a:srcRect/>
          <a:stretch>
            <a:fillRect/>
          </a:stretch>
        </p:blipFill>
        <p:spPr bwMode="auto">
          <a:xfrm>
            <a:off x="6156176" y="1258788"/>
            <a:ext cx="2421951" cy="3970412"/>
          </a:xfrm>
          <a:prstGeom prst="rect">
            <a:avLst/>
          </a:prstGeom>
          <a:noFill/>
        </p:spPr>
      </p:pic>
      <p:sp>
        <p:nvSpPr>
          <p:cNvPr id="7" name="TextBox 6"/>
          <p:cNvSpPr txBox="1"/>
          <p:nvPr/>
        </p:nvSpPr>
        <p:spPr>
          <a:xfrm>
            <a:off x="6084168" y="5301208"/>
            <a:ext cx="2920158" cy="1077218"/>
          </a:xfrm>
          <a:prstGeom prst="rect">
            <a:avLst/>
          </a:prstGeom>
          <a:noFill/>
        </p:spPr>
        <p:txBody>
          <a:bodyPr wrap="none" rtlCol="0">
            <a:spAutoFit/>
          </a:bodyPr>
          <a:lstStyle/>
          <a:p>
            <a:r>
              <a:rPr lang="en-CA" sz="1600" i="1" dirty="0" smtClean="0"/>
              <a:t>Previous Subtitle:</a:t>
            </a:r>
          </a:p>
          <a:p>
            <a:r>
              <a:rPr lang="en-CA" sz="1600" dirty="0" smtClean="0"/>
              <a:t>The  True Story of a Lone Genius </a:t>
            </a:r>
          </a:p>
          <a:p>
            <a:r>
              <a:rPr lang="en-CA" sz="1600" dirty="0" smtClean="0"/>
              <a:t>who Solved the Greatest  </a:t>
            </a:r>
          </a:p>
          <a:p>
            <a:r>
              <a:rPr lang="en-CA" sz="1600" dirty="0" smtClean="0"/>
              <a:t>Scientific Problem  of  His Time</a:t>
            </a:r>
            <a:endParaRPr lang="en-CA" sz="16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11960" y="1268760"/>
            <a:ext cx="4608512" cy="5328592"/>
          </a:xfrm>
        </p:spPr>
        <p:txBody>
          <a:bodyPr/>
          <a:lstStyle/>
          <a:p>
            <a:r>
              <a:rPr lang="en-US" sz="2800" dirty="0" smtClean="0"/>
              <a:t>Places to avoid:</a:t>
            </a:r>
          </a:p>
          <a:p>
            <a:pPr lvl="1"/>
            <a:r>
              <a:rPr lang="en-US" sz="2600" b="1" dirty="0" smtClean="0"/>
              <a:t>Websites (e.g., Wikipedia)</a:t>
            </a:r>
          </a:p>
          <a:p>
            <a:pPr lvl="2"/>
            <a:r>
              <a:rPr lang="en-US" sz="2200" dirty="0" smtClean="0"/>
              <a:t>Although fast and easy to use, the information is often dubious (at best).</a:t>
            </a:r>
          </a:p>
          <a:p>
            <a:pPr lvl="2"/>
            <a:endParaRPr lang="en-US" sz="1200" dirty="0" smtClean="0"/>
          </a:p>
          <a:p>
            <a:pPr lvl="2"/>
            <a:r>
              <a:rPr lang="en-US" sz="2200" dirty="0" smtClean="0"/>
              <a:t>The documents are only as good as the community of users that contributes.</a:t>
            </a:r>
          </a:p>
          <a:p>
            <a:pPr lvl="2"/>
            <a:endParaRPr lang="en-US" sz="1200" dirty="0" smtClean="0"/>
          </a:p>
          <a:p>
            <a:pPr lvl="2"/>
            <a:r>
              <a:rPr lang="en-US" sz="2200" dirty="0" smtClean="0"/>
              <a:t>For quick ‘n’ dirty searches, it could work but not for formal research.</a:t>
            </a:r>
          </a:p>
        </p:txBody>
      </p:sp>
      <p:sp>
        <p:nvSpPr>
          <p:cNvPr id="4" name="Slide Number Placeholder 3"/>
          <p:cNvSpPr>
            <a:spLocks noGrp="1"/>
          </p:cNvSpPr>
          <p:nvPr>
            <p:ph type="sldNum" sz="quarter" idx="12"/>
          </p:nvPr>
        </p:nvSpPr>
        <p:spPr/>
        <p:txBody>
          <a:bodyPr/>
          <a:lstStyle/>
          <a:p>
            <a:fld id="{65084940-205E-4F2A-AD18-4366AF03F399}" type="slidenum">
              <a:rPr lang="en-CA" smtClean="0"/>
              <a:pPr/>
              <a:t>48</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0418" name="Picture 2"/>
          <p:cNvPicPr>
            <a:picLocks noChangeAspect="1" noChangeArrowheads="1"/>
          </p:cNvPicPr>
          <p:nvPr/>
        </p:nvPicPr>
        <p:blipFill>
          <a:blip r:embed="rId3" cstate="print"/>
          <a:srcRect/>
          <a:stretch>
            <a:fillRect/>
          </a:stretch>
        </p:blipFill>
        <p:spPr bwMode="auto">
          <a:xfrm>
            <a:off x="251520" y="2459190"/>
            <a:ext cx="5279572" cy="3418082"/>
          </a:xfrm>
          <a:prstGeom prst="rect">
            <a:avLst/>
          </a:prstGeom>
          <a:noFill/>
          <a:ln w="952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4258816" cy="5256584"/>
          </a:xfrm>
        </p:spPr>
        <p:txBody>
          <a:bodyPr>
            <a:normAutofit fontScale="92500"/>
          </a:bodyPr>
          <a:lstStyle/>
          <a:p>
            <a:pPr>
              <a:buNone/>
            </a:pPr>
            <a:r>
              <a:rPr lang="en-US" sz="2800" b="1" dirty="0" smtClean="0"/>
              <a:t>Google Scholar</a:t>
            </a:r>
            <a:r>
              <a:rPr lang="en-US" sz="2800" dirty="0" smtClean="0"/>
              <a:t>: (</a:t>
            </a:r>
            <a:r>
              <a:rPr lang="en-US" sz="2800" dirty="0" smtClean="0">
                <a:hlinkClick r:id="rId2"/>
              </a:rPr>
              <a:t>http://scholar.google.ca</a:t>
            </a:r>
            <a:r>
              <a:rPr lang="en-US" sz="2800" dirty="0" smtClean="0"/>
              <a:t>)</a:t>
            </a:r>
          </a:p>
          <a:p>
            <a:r>
              <a:rPr lang="en-US" sz="2600" dirty="0" smtClean="0"/>
              <a:t>A search engine that accesses information sources of greater credibility.</a:t>
            </a:r>
          </a:p>
          <a:p>
            <a:pPr lvl="1"/>
            <a:r>
              <a:rPr lang="en-US" sz="2200" dirty="0" smtClean="0"/>
              <a:t>Links to author/publishers website</a:t>
            </a:r>
          </a:p>
          <a:p>
            <a:endParaRPr lang="en-US" sz="1200" dirty="0" smtClean="0"/>
          </a:p>
          <a:p>
            <a:r>
              <a:rPr lang="en-US" sz="2600" dirty="0" smtClean="0"/>
              <a:t>Faster than logging onto the library’s website and free.</a:t>
            </a:r>
          </a:p>
          <a:p>
            <a:endParaRPr lang="en-US" sz="1200" dirty="0" smtClean="0"/>
          </a:p>
          <a:p>
            <a:r>
              <a:rPr lang="en-US" sz="2600" b="1" i="1" dirty="0" smtClean="0"/>
              <a:t>Caveat</a:t>
            </a:r>
            <a:r>
              <a:rPr lang="en-US" sz="2600" dirty="0" smtClean="0"/>
              <a:t>: Not all articles are available, not all are peer reviewed.</a:t>
            </a:r>
            <a:endParaRPr lang="en-US"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49</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1441" name="Picture 1"/>
          <p:cNvPicPr>
            <a:picLocks noChangeAspect="1" noChangeArrowheads="1"/>
          </p:cNvPicPr>
          <p:nvPr/>
        </p:nvPicPr>
        <p:blipFill>
          <a:blip r:embed="rId3" cstate="print"/>
          <a:srcRect/>
          <a:stretch>
            <a:fillRect/>
          </a:stretch>
        </p:blipFill>
        <p:spPr bwMode="auto">
          <a:xfrm>
            <a:off x="4211960" y="2348880"/>
            <a:ext cx="4398711" cy="3180606"/>
          </a:xfrm>
          <a:prstGeom prst="rect">
            <a:avLst/>
          </a:prstGeom>
          <a:noFill/>
          <a:ln w="9525">
            <a:noFill/>
            <a:miter lim="800000"/>
            <a:headEnd/>
            <a:tailEnd/>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50</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4514" name="Picture 2"/>
          <p:cNvPicPr>
            <a:picLocks noChangeAspect="1" noChangeArrowheads="1"/>
          </p:cNvPicPr>
          <p:nvPr/>
        </p:nvPicPr>
        <p:blipFill>
          <a:blip r:embed="rId2" cstate="print"/>
          <a:srcRect/>
          <a:stretch>
            <a:fillRect/>
          </a:stretch>
        </p:blipFill>
        <p:spPr bwMode="auto">
          <a:xfrm>
            <a:off x="179512" y="1484784"/>
            <a:ext cx="7002408" cy="4392488"/>
          </a:xfrm>
          <a:prstGeom prst="rect">
            <a:avLst/>
          </a:prstGeom>
          <a:noFill/>
          <a:ln w="9525">
            <a:noFill/>
            <a:miter lim="800000"/>
            <a:headEnd/>
            <a:tailEnd/>
          </a:ln>
        </p:spPr>
      </p:pic>
      <p:sp>
        <p:nvSpPr>
          <p:cNvPr id="7" name="Line Callout 2 6"/>
          <p:cNvSpPr/>
          <p:nvPr/>
        </p:nvSpPr>
        <p:spPr>
          <a:xfrm>
            <a:off x="6588224" y="1196752"/>
            <a:ext cx="2232248" cy="1008112"/>
          </a:xfrm>
          <a:prstGeom prst="borderCallout2">
            <a:avLst>
              <a:gd name="adj1" fmla="val 18750"/>
              <a:gd name="adj2" fmla="val -8333"/>
              <a:gd name="adj3" fmla="val 18750"/>
              <a:gd name="adj4" fmla="val -16667"/>
              <a:gd name="adj5" fmla="val 75452"/>
              <a:gd name="adj6" fmla="val -1764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Type in a search term (highlighted)…</a:t>
            </a:r>
            <a:endParaRPr lang="en-US" dirty="0"/>
          </a:p>
        </p:txBody>
      </p:sp>
      <p:sp>
        <p:nvSpPr>
          <p:cNvPr id="8" name="Line Callout 2 7"/>
          <p:cNvSpPr/>
          <p:nvPr/>
        </p:nvSpPr>
        <p:spPr>
          <a:xfrm>
            <a:off x="6588224" y="2420888"/>
            <a:ext cx="2232248" cy="1656184"/>
          </a:xfrm>
          <a:prstGeom prst="borderCallout2">
            <a:avLst>
              <a:gd name="adj1" fmla="val 18750"/>
              <a:gd name="adj2" fmla="val -8333"/>
              <a:gd name="adj3" fmla="val 18750"/>
              <a:gd name="adj4" fmla="val -16667"/>
              <a:gd name="adj5" fmla="val 6666"/>
              <a:gd name="adj6" fmla="val -16436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Search results yield:</a:t>
            </a:r>
          </a:p>
          <a:p>
            <a:pPr algn="ctr"/>
            <a:r>
              <a:rPr lang="en-US" dirty="0" smtClean="0"/>
              <a:t>Title,</a:t>
            </a:r>
          </a:p>
          <a:p>
            <a:pPr algn="ctr"/>
            <a:r>
              <a:rPr lang="en-US" dirty="0" smtClean="0"/>
              <a:t>Author</a:t>
            </a:r>
          </a:p>
          <a:p>
            <a:pPr algn="ctr"/>
            <a:r>
              <a:rPr lang="en-US" dirty="0" smtClean="0"/>
              <a:t>Date</a:t>
            </a:r>
            <a:endParaRPr lang="en-US" dirty="0"/>
          </a:p>
        </p:txBody>
      </p:sp>
      <p:sp>
        <p:nvSpPr>
          <p:cNvPr id="9" name="Line Callout 2 8"/>
          <p:cNvSpPr/>
          <p:nvPr/>
        </p:nvSpPr>
        <p:spPr>
          <a:xfrm>
            <a:off x="4283968" y="3356992"/>
            <a:ext cx="1872208" cy="1224136"/>
          </a:xfrm>
          <a:prstGeom prst="borderCallout2">
            <a:avLst>
              <a:gd name="adj1" fmla="val 18750"/>
              <a:gd name="adj2" fmla="val -8333"/>
              <a:gd name="adj3" fmla="val 18750"/>
              <a:gd name="adj4" fmla="val -16667"/>
              <a:gd name="adj5" fmla="val -21114"/>
              <a:gd name="adj6" fmla="val -1821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The number of citations is also provided</a:t>
            </a:r>
            <a:endParaRPr lang="en-US" dirty="0"/>
          </a:p>
        </p:txBody>
      </p:sp>
      <p:sp>
        <p:nvSpPr>
          <p:cNvPr id="11" name="Line Callout 1 10"/>
          <p:cNvSpPr/>
          <p:nvPr/>
        </p:nvSpPr>
        <p:spPr>
          <a:xfrm>
            <a:off x="7380312" y="4437112"/>
            <a:ext cx="1512168" cy="1728192"/>
          </a:xfrm>
          <a:prstGeom prst="borderCallout1">
            <a:avLst>
              <a:gd name="adj1" fmla="val 18750"/>
              <a:gd name="adj2" fmla="val -8333"/>
              <a:gd name="adj3" fmla="val 23073"/>
              <a:gd name="adj4" fmla="val -4855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Links to </a:t>
            </a:r>
            <a:r>
              <a:rPr lang="en-US" dirty="0" err="1" smtClean="0"/>
              <a:t>pdfs</a:t>
            </a:r>
            <a:r>
              <a:rPr lang="en-US" dirty="0" smtClean="0"/>
              <a:t> are also provided for quick access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 calcmode="lin" valueType="num">
                                      <p:cBhvr additive="base">
                                        <p:cTn id="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8" dur="500" fill="hold"/>
                                        <p:tgtEl>
                                          <p:spTgt spid="8">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 calcmode="lin" valueType="num">
                                      <p:cBhvr additive="base">
                                        <p:cTn id="1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8">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8">
                                            <p:txEl>
                                              <p:pRg st="3" end="3"/>
                                            </p:txEl>
                                          </p:spTgt>
                                        </p:tgtEl>
                                        <p:attrNameLst>
                                          <p:attrName>style.visibility</p:attrName>
                                        </p:attrNameLst>
                                      </p:cBhvr>
                                      <p:to>
                                        <p:strVal val="visible"/>
                                      </p:to>
                                    </p:set>
                                    <p:anim calcmode="lin" valueType="num">
                                      <p:cBhvr additive="base">
                                        <p:cTn id="23"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
                                            <p:bg/>
                                          </p:spTgt>
                                        </p:tgtEl>
                                        <p:attrNameLst>
                                          <p:attrName>style.visibility</p:attrName>
                                        </p:attrNameLst>
                                      </p:cBhvr>
                                      <p:to>
                                        <p:strVal val="visible"/>
                                      </p:to>
                                    </p:set>
                                    <p:anim calcmode="lin" valueType="num">
                                      <p:cBhvr additive="base">
                                        <p:cTn id="29" dur="500" fill="hold"/>
                                        <p:tgtEl>
                                          <p:spTgt spid="9">
                                            <p:bg/>
                                          </p:spTgt>
                                        </p:tgtEl>
                                        <p:attrNameLst>
                                          <p:attrName>ppt_x</p:attrName>
                                        </p:attrNameLst>
                                      </p:cBhvr>
                                      <p:tavLst>
                                        <p:tav tm="0">
                                          <p:val>
                                            <p:strVal val="#ppt_x"/>
                                          </p:val>
                                        </p:tav>
                                        <p:tav tm="100000">
                                          <p:val>
                                            <p:strVal val="#ppt_x"/>
                                          </p:val>
                                        </p:tav>
                                      </p:tavLst>
                                    </p:anim>
                                    <p:anim calcmode="lin" valueType="num">
                                      <p:cBhvr additive="base">
                                        <p:cTn id="30" dur="500" fill="hold"/>
                                        <p:tgtEl>
                                          <p:spTgt spid="9">
                                            <p:bg/>
                                          </p:spTgt>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xEl>
                                              <p:pRg st="0" end="0"/>
                                            </p:txEl>
                                          </p:spTgt>
                                        </p:tgtEl>
                                        <p:attrNameLst>
                                          <p:attrName>style.visibility</p:attrName>
                                        </p:attrNameLst>
                                      </p:cBhvr>
                                      <p:to>
                                        <p:strVal val="visible"/>
                                      </p:to>
                                    </p:set>
                                    <p:anim calcmode="lin" valueType="num">
                                      <p:cBhvr additive="base">
                                        <p:cTn id="33"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11">
                                            <p:bg/>
                                          </p:spTgt>
                                        </p:tgtEl>
                                        <p:attrNameLst>
                                          <p:attrName>style.visibility</p:attrName>
                                        </p:attrNameLst>
                                      </p:cBhvr>
                                      <p:to>
                                        <p:strVal val="visible"/>
                                      </p:to>
                                    </p:set>
                                    <p:anim calcmode="lin" valueType="num">
                                      <p:cBhvr additive="base">
                                        <p:cTn id="39"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40" dur="500" fill="hold"/>
                                        <p:tgtEl>
                                          <p:spTgt spid="11">
                                            <p:bg/>
                                          </p:spTgt>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1">
                                            <p:txEl>
                                              <p:pRg st="0" end="0"/>
                                            </p:txEl>
                                          </p:spTgt>
                                        </p:tgtEl>
                                        <p:attrNameLst>
                                          <p:attrName>style.visibility</p:attrName>
                                        </p:attrNameLst>
                                      </p:cBhvr>
                                      <p:to>
                                        <p:strVal val="visible"/>
                                      </p:to>
                                    </p:set>
                                    <p:anim calcmode="lin" valueType="num">
                                      <p:cBhvr additive="base">
                                        <p:cTn id="43"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animBg="1"/>
      <p:bldP spid="9" grpId="0" build="allAtOnce" animBg="1"/>
      <p:bldP spid="11" grpId="0" build="allAtOnce"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293096"/>
            <a:ext cx="8219256" cy="2160240"/>
          </a:xfrm>
        </p:spPr>
        <p:txBody>
          <a:bodyPr>
            <a:normAutofit/>
          </a:bodyPr>
          <a:lstStyle/>
          <a:p>
            <a:r>
              <a:rPr lang="en-US" sz="2800" dirty="0" smtClean="0"/>
              <a:t>Library search engine is likely the most robust tool available to you</a:t>
            </a:r>
          </a:p>
          <a:p>
            <a:endParaRPr lang="en-US" sz="1200" dirty="0" smtClean="0"/>
          </a:p>
          <a:p>
            <a:r>
              <a:rPr lang="en-US" sz="2800" dirty="0" smtClean="0"/>
              <a:t>You can use it on campus, or log in via the libraries proxy server (student number &amp; password required)</a:t>
            </a:r>
            <a:endParaRPr lang="en-US" sz="28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51</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3491" name="Picture 3"/>
          <p:cNvPicPr>
            <a:picLocks noChangeAspect="1" noChangeArrowheads="1"/>
          </p:cNvPicPr>
          <p:nvPr/>
        </p:nvPicPr>
        <p:blipFill>
          <a:blip r:embed="rId2" cstate="print"/>
          <a:srcRect/>
          <a:stretch>
            <a:fillRect/>
          </a:stretch>
        </p:blipFill>
        <p:spPr bwMode="auto">
          <a:xfrm>
            <a:off x="899592" y="1196752"/>
            <a:ext cx="7686253" cy="3069862"/>
          </a:xfrm>
          <a:prstGeom prst="rect">
            <a:avLst/>
          </a:prstGeom>
          <a:noFill/>
          <a:ln w="9525">
            <a:noFill/>
            <a:miter lim="800000"/>
            <a:headEnd/>
            <a:tailEnd/>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52</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3491" name="Picture 3"/>
          <p:cNvPicPr>
            <a:picLocks noChangeAspect="1" noChangeArrowheads="1"/>
          </p:cNvPicPr>
          <p:nvPr/>
        </p:nvPicPr>
        <p:blipFill>
          <a:blip r:embed="rId2" cstate="print"/>
          <a:srcRect/>
          <a:stretch>
            <a:fillRect/>
          </a:stretch>
        </p:blipFill>
        <p:spPr bwMode="auto">
          <a:xfrm>
            <a:off x="899592" y="3095442"/>
            <a:ext cx="7686253" cy="3069862"/>
          </a:xfrm>
          <a:prstGeom prst="rect">
            <a:avLst/>
          </a:prstGeom>
          <a:noFill/>
          <a:ln w="9525">
            <a:noFill/>
            <a:miter lim="800000"/>
            <a:headEnd/>
            <a:tailEnd/>
          </a:ln>
          <a:effectLst>
            <a:outerShdw blurRad="50800" dist="38100" dir="2700000" algn="tl" rotWithShape="0">
              <a:prstClr val="black">
                <a:alpha val="40000"/>
              </a:prstClr>
            </a:outerShdw>
          </a:effectLst>
        </p:spPr>
      </p:pic>
      <p:sp>
        <p:nvSpPr>
          <p:cNvPr id="7" name="Line Callout 2 6"/>
          <p:cNvSpPr/>
          <p:nvPr/>
        </p:nvSpPr>
        <p:spPr>
          <a:xfrm>
            <a:off x="395536" y="1340768"/>
            <a:ext cx="3096344" cy="1440160"/>
          </a:xfrm>
          <a:prstGeom prst="borderCallout2">
            <a:avLst>
              <a:gd name="adj1" fmla="val 47366"/>
              <a:gd name="adj2" fmla="val 104802"/>
              <a:gd name="adj3" fmla="val 46472"/>
              <a:gd name="adj4" fmla="val 123088"/>
              <a:gd name="adj5" fmla="val 230544"/>
              <a:gd name="adj6" fmla="val 6397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If you have a specific document in mind, simply look in ‘Books’ or ‘Journals’ </a:t>
            </a:r>
            <a:endParaRPr lang="en-US" dirty="0"/>
          </a:p>
        </p:txBody>
      </p:sp>
      <p:sp>
        <p:nvSpPr>
          <p:cNvPr id="8" name="Line Callout 2 7"/>
          <p:cNvSpPr/>
          <p:nvPr/>
        </p:nvSpPr>
        <p:spPr>
          <a:xfrm>
            <a:off x="5148064" y="1268760"/>
            <a:ext cx="3096344" cy="1440160"/>
          </a:xfrm>
          <a:prstGeom prst="borderCallout2">
            <a:avLst>
              <a:gd name="adj1" fmla="val 53626"/>
              <a:gd name="adj2" fmla="val -5838"/>
              <a:gd name="adj3" fmla="val 54520"/>
              <a:gd name="adj4" fmla="val -20827"/>
              <a:gd name="adj5" fmla="val 231438"/>
              <a:gd name="adj6" fmla="val -3918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If you are trying to find information on a topic, then you will need to search ‘Journal Articles’ or ‘Databases’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 calcmode="lin" valueType="num">
                                      <p:cBhvr additive="base">
                                        <p:cTn id="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8" dur="500" fill="hold"/>
                                        <p:tgtEl>
                                          <p:spTgt spid="7">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additive="base">
                                        <p:cTn id="1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 calcmode="lin" valueType="num">
                                      <p:cBhvr additive="base">
                                        <p:cTn id="1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8">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 calcmode="lin" valueType="num">
                                      <p:cBhvr additive="base">
                                        <p:cTn id="2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725144"/>
            <a:ext cx="8229600" cy="1800200"/>
          </a:xfrm>
        </p:spPr>
        <p:txBody>
          <a:bodyPr>
            <a:normAutofit fontScale="77500" lnSpcReduction="20000"/>
          </a:bodyPr>
          <a:lstStyle/>
          <a:p>
            <a:r>
              <a:rPr lang="en-US" sz="2600" dirty="0" smtClean="0"/>
              <a:t>Useful starting points:</a:t>
            </a:r>
          </a:p>
          <a:p>
            <a:pPr lvl="1"/>
            <a:r>
              <a:rPr lang="en-US" dirty="0" smtClean="0"/>
              <a:t>EBSCO databases (older articles)</a:t>
            </a:r>
          </a:p>
          <a:p>
            <a:pPr lvl="1"/>
            <a:r>
              <a:rPr lang="en-US" dirty="0" err="1" smtClean="0"/>
              <a:t>PsycINFO</a:t>
            </a:r>
            <a:endParaRPr lang="en-US" dirty="0" smtClean="0"/>
          </a:p>
          <a:p>
            <a:pPr lvl="1"/>
            <a:r>
              <a:rPr lang="en-US" dirty="0" smtClean="0"/>
              <a:t>Scholars Portal (Journals)</a:t>
            </a:r>
          </a:p>
          <a:p>
            <a:pPr lvl="1"/>
            <a:r>
              <a:rPr lang="en-US" dirty="0" smtClean="0"/>
              <a:t>Science Direct</a:t>
            </a:r>
            <a:endParaRPr lang="en-US"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53</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Locating Relevant Research</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65539" name="Picture 3"/>
          <p:cNvPicPr>
            <a:picLocks noChangeAspect="1" noChangeArrowheads="1"/>
          </p:cNvPicPr>
          <p:nvPr/>
        </p:nvPicPr>
        <p:blipFill>
          <a:blip r:embed="rId2" cstate="print"/>
          <a:srcRect/>
          <a:stretch>
            <a:fillRect/>
          </a:stretch>
        </p:blipFill>
        <p:spPr bwMode="auto">
          <a:xfrm>
            <a:off x="1763688" y="1340768"/>
            <a:ext cx="6126460" cy="3374534"/>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07504" y="1628800"/>
            <a:ext cx="6682680" cy="3837033"/>
          </a:xfrm>
          <a:prstGeom prst="rect">
            <a:avLst/>
          </a:prstGeom>
          <a:noFill/>
          <a:ln w="9525">
            <a:noFill/>
            <a:miter lim="800000"/>
            <a:headEnd/>
            <a:tailEnd/>
          </a:ln>
        </p:spPr>
      </p:pic>
      <p:sp>
        <p:nvSpPr>
          <p:cNvPr id="4" name="Slide Number Placeholder 3"/>
          <p:cNvSpPr>
            <a:spLocks noGrp="1"/>
          </p:cNvSpPr>
          <p:nvPr>
            <p:ph type="sldNum" sz="quarter" idx="12"/>
          </p:nvPr>
        </p:nvSpPr>
        <p:spPr/>
        <p:txBody>
          <a:bodyPr/>
          <a:lstStyle/>
          <a:p>
            <a:fld id="{65084940-205E-4F2A-AD18-4366AF03F399}" type="slidenum">
              <a:rPr lang="en-CA" smtClean="0"/>
              <a:pPr/>
              <a:t>54</a:t>
            </a:fld>
            <a:endParaRPr lang="en-CA"/>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Library: Scholars Portal</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Line Callout 1 5"/>
          <p:cNvSpPr/>
          <p:nvPr/>
        </p:nvSpPr>
        <p:spPr>
          <a:xfrm>
            <a:off x="7236296" y="1268760"/>
            <a:ext cx="1656184" cy="4968552"/>
          </a:xfrm>
          <a:prstGeom prst="borderCallout1">
            <a:avLst>
              <a:gd name="adj1" fmla="val 18750"/>
              <a:gd name="adj2" fmla="val -8333"/>
              <a:gd name="adj3" fmla="val 30406"/>
              <a:gd name="adj4" fmla="val -35207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Similar properties to Google Scholar:</a:t>
            </a:r>
          </a:p>
          <a:p>
            <a:pPr algn="ctr"/>
            <a:r>
              <a:rPr lang="en-US" dirty="0" smtClean="0"/>
              <a:t>Author, Date, times cited</a:t>
            </a:r>
          </a:p>
          <a:p>
            <a:pPr algn="ctr"/>
            <a:endParaRPr lang="en-US" dirty="0" smtClean="0"/>
          </a:p>
          <a:p>
            <a:pPr algn="ctr"/>
            <a:r>
              <a:rPr lang="en-US" dirty="0" smtClean="0"/>
              <a:t>We also have quicker access to </a:t>
            </a:r>
            <a:r>
              <a:rPr lang="en-US" dirty="0" err="1" smtClean="0"/>
              <a:t>pdf</a:t>
            </a:r>
            <a:r>
              <a:rPr lang="en-US" dirty="0" smtClean="0"/>
              <a:t> and keywords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bg/>
                                          </p:spTgt>
                                        </p:tgtEl>
                                        <p:attrNameLst>
                                          <p:attrName>style.visibility</p:attrName>
                                        </p:attrNameLst>
                                      </p:cBhvr>
                                      <p:to>
                                        <p:strVal val="visible"/>
                                      </p:to>
                                    </p:set>
                                    <p:anim calcmode="lin" valueType="num">
                                      <p:cBhvr additive="base">
                                        <p:cTn id="7" dur="500" fill="hold"/>
                                        <p:tgtEl>
                                          <p:spTgt spid="6">
                                            <p:bg/>
                                          </p:spTgt>
                                        </p:tgtEl>
                                        <p:attrNameLst>
                                          <p:attrName>ppt_x</p:attrName>
                                        </p:attrNameLst>
                                      </p:cBhvr>
                                      <p:tavLst>
                                        <p:tav tm="0">
                                          <p:val>
                                            <p:strVal val="#ppt_x"/>
                                          </p:val>
                                        </p:tav>
                                        <p:tav tm="100000">
                                          <p:val>
                                            <p:strVal val="#ppt_x"/>
                                          </p:val>
                                        </p:tav>
                                      </p:tavLst>
                                    </p:anim>
                                    <p:anim calcmode="lin" valueType="num">
                                      <p:cBhvr additive="base">
                                        <p:cTn id="8" dur="500" fill="hold"/>
                                        <p:tgtEl>
                                          <p:spTgt spid="6">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additive="base">
                                        <p:cTn id="11"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6">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additive="base">
                                        <p:cTn id="15"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6">
                                            <p:txEl>
                                              <p:pRg st="1" end="1"/>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5084940-205E-4F2A-AD18-4366AF03F399}" type="slidenum">
              <a:rPr lang="en-CA" smtClean="0"/>
              <a:pPr/>
              <a:t>55</a:t>
            </a:fld>
            <a:endParaRPr lang="en-CA"/>
          </a:p>
        </p:txBody>
      </p:sp>
      <p:pic>
        <p:nvPicPr>
          <p:cNvPr id="67586" name="Picture 2"/>
          <p:cNvPicPr>
            <a:picLocks noChangeAspect="1" noChangeArrowheads="1"/>
          </p:cNvPicPr>
          <p:nvPr/>
        </p:nvPicPr>
        <p:blipFill>
          <a:blip r:embed="rId2" cstate="print"/>
          <a:srcRect/>
          <a:stretch>
            <a:fillRect/>
          </a:stretch>
        </p:blipFill>
        <p:spPr bwMode="auto">
          <a:xfrm>
            <a:off x="179512" y="1916832"/>
            <a:ext cx="7446131" cy="3600400"/>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Library: </a:t>
            </a:r>
            <a:r>
              <a:rPr lang="en-GB" sz="3000" b="1" noProof="0" dirty="0" err="1" smtClean="0">
                <a:solidFill>
                  <a:schemeClr val="bg1"/>
                </a:solidFill>
                <a:latin typeface="Lucida Sans" pitchFamily="34" charset="0"/>
                <a:ea typeface="+mj-ea"/>
                <a:cs typeface="+mj-cs"/>
              </a:rPr>
              <a:t>ScienceDirect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Line Callout 2 6"/>
          <p:cNvSpPr/>
          <p:nvPr/>
        </p:nvSpPr>
        <p:spPr>
          <a:xfrm>
            <a:off x="7668344" y="3789040"/>
            <a:ext cx="1296144" cy="1512168"/>
          </a:xfrm>
          <a:prstGeom prst="borderCallout2">
            <a:avLst>
              <a:gd name="adj1" fmla="val 18750"/>
              <a:gd name="adj2" fmla="val -8333"/>
              <a:gd name="adj3" fmla="val 18750"/>
              <a:gd name="adj4" fmla="val -16667"/>
              <a:gd name="adj5" fmla="val 58843"/>
              <a:gd name="adj6" fmla="val -607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 all </a:t>
            </a:r>
            <a:r>
              <a:rPr lang="en-US" dirty="0" err="1" smtClean="0"/>
              <a:t>pdfs</a:t>
            </a:r>
            <a:r>
              <a:rPr lang="en-US" dirty="0" smtClean="0"/>
              <a:t> are freely accessible</a:t>
            </a:r>
            <a:endParaRPr lang="en-US" dirty="0"/>
          </a:p>
        </p:txBody>
      </p:sp>
      <p:sp>
        <p:nvSpPr>
          <p:cNvPr id="8" name="Line Callout 2 7"/>
          <p:cNvSpPr/>
          <p:nvPr/>
        </p:nvSpPr>
        <p:spPr>
          <a:xfrm>
            <a:off x="7668344" y="1772816"/>
            <a:ext cx="1296144" cy="1512168"/>
          </a:xfrm>
          <a:prstGeom prst="borderCallout2">
            <a:avLst>
              <a:gd name="adj1" fmla="val 18750"/>
              <a:gd name="adj2" fmla="val -8333"/>
              <a:gd name="adj3" fmla="val 18750"/>
              <a:gd name="adj4" fmla="val -16667"/>
              <a:gd name="adj5" fmla="val 114204"/>
              <a:gd name="adj6" fmla="val -30044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Document highlights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bg/>
                                          </p:spTgt>
                                        </p:tgtEl>
                                        <p:attrNameLst>
                                          <p:attrName>style.visibility</p:attrName>
                                        </p:attrNameLst>
                                      </p:cBhvr>
                                      <p:to>
                                        <p:strVal val="visible"/>
                                      </p:to>
                                    </p:set>
                                    <p:anim calcmode="lin" valueType="num">
                                      <p:cBhvr additive="base">
                                        <p:cTn id="7" dur="500" fill="hold"/>
                                        <p:tgtEl>
                                          <p:spTgt spid="8">
                                            <p:bg/>
                                          </p:spTgt>
                                        </p:tgtEl>
                                        <p:attrNameLst>
                                          <p:attrName>ppt_x</p:attrName>
                                        </p:attrNameLst>
                                      </p:cBhvr>
                                      <p:tavLst>
                                        <p:tav tm="0">
                                          <p:val>
                                            <p:strVal val="#ppt_x"/>
                                          </p:val>
                                        </p:tav>
                                        <p:tav tm="100000">
                                          <p:val>
                                            <p:strVal val="#ppt_x"/>
                                          </p:val>
                                        </p:tav>
                                      </p:tavLst>
                                    </p:anim>
                                    <p:anim calcmode="lin" valueType="num">
                                      <p:cBhvr additive="base">
                                        <p:cTn id="8" dur="500" fill="hold"/>
                                        <p:tgtEl>
                                          <p:spTgt spid="8">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7">
                                            <p:bg/>
                                          </p:spTgt>
                                        </p:tgtEl>
                                        <p:attrNameLst>
                                          <p:attrName>style.visibility</p:attrName>
                                        </p:attrNameLst>
                                      </p:cBhvr>
                                      <p:to>
                                        <p:strVal val="visible"/>
                                      </p:to>
                                    </p:set>
                                    <p:anim calcmode="lin" valueType="num">
                                      <p:cBhvr additive="base">
                                        <p:cTn id="17" dur="500" fill="hold"/>
                                        <p:tgtEl>
                                          <p:spTgt spid="7">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7">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xEl>
                                              <p:pRg st="0" end="0"/>
                                            </p:txEl>
                                          </p:spTgt>
                                        </p:tgtEl>
                                        <p:attrNameLst>
                                          <p:attrName>style.visibility</p:attrName>
                                        </p:attrNameLst>
                                      </p:cBhvr>
                                      <p:to>
                                        <p:strVal val="visible"/>
                                      </p:to>
                                    </p:set>
                                    <p:anim calcmode="lin" valueType="num">
                                      <p:cBhvr additive="base">
                                        <p:cTn id="21"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animBg="1"/>
      <p:bldP spid="8" grpId="0" build="allAtOnce"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3000" dirty="0" smtClean="0"/>
              <a:t>Search engines can narrow down our search but they each have limitations and should be used in conjunction</a:t>
            </a:r>
          </a:p>
          <a:p>
            <a:endParaRPr lang="en-US" sz="1200" dirty="0" smtClean="0"/>
          </a:p>
          <a:p>
            <a:r>
              <a:rPr lang="en-US" sz="3000" dirty="0" smtClean="0"/>
              <a:t>Use keywords and number of citations</a:t>
            </a:r>
          </a:p>
          <a:p>
            <a:endParaRPr lang="en-US" sz="1200" dirty="0" smtClean="0"/>
          </a:p>
          <a:p>
            <a:r>
              <a:rPr lang="en-US" sz="3000" dirty="0" smtClean="0"/>
              <a:t>Considerable research needs to be done to learn what keywords are relevant in order to narrow down a research topic</a:t>
            </a:r>
          </a:p>
          <a:p>
            <a:pPr lvl="1"/>
            <a:r>
              <a:rPr lang="en-US" sz="2600" i="1" dirty="0" smtClean="0"/>
              <a:t>its best to resign yourself to that fate</a:t>
            </a:r>
          </a:p>
          <a:p>
            <a:endParaRPr lang="en-US" sz="1200" i="1" dirty="0" smtClean="0"/>
          </a:p>
          <a:p>
            <a:pPr lvl="1"/>
            <a:endParaRPr lang="en-US" sz="2600" dirty="0"/>
          </a:p>
        </p:txBody>
      </p:sp>
      <p:sp>
        <p:nvSpPr>
          <p:cNvPr id="4" name="Slide Number Placeholder 3"/>
          <p:cNvSpPr>
            <a:spLocks noGrp="1"/>
          </p:cNvSpPr>
          <p:nvPr>
            <p:ph type="sldNum" sz="quarter" idx="12"/>
          </p:nvPr>
        </p:nvSpPr>
        <p:spPr/>
        <p:txBody>
          <a:bodyPr/>
          <a:lstStyle/>
          <a:p>
            <a:fld id="{65084940-205E-4F2A-AD18-4366AF03F399}" type="slidenum">
              <a:rPr lang="en-CA" smtClean="0"/>
              <a:pPr/>
              <a:t>56</a:t>
            </a:fld>
            <a:endParaRPr lang="en-CA"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Search Engines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8"/>
          <p:cNvSpPr>
            <a:spLocks noGrp="1"/>
          </p:cNvSpPr>
          <p:nvPr>
            <p:ph sz="half" idx="2"/>
          </p:nvPr>
        </p:nvSpPr>
        <p:spPr>
          <a:xfrm>
            <a:off x="5436096" y="1268760"/>
            <a:ext cx="3384376" cy="4857403"/>
          </a:xfrm>
        </p:spPr>
        <p:txBody>
          <a:bodyPr>
            <a:normAutofit fontScale="92500"/>
          </a:bodyPr>
          <a:lstStyle/>
          <a:p>
            <a:endParaRPr lang="en-US" sz="1300" dirty="0" smtClean="0"/>
          </a:p>
          <a:p>
            <a:r>
              <a:rPr lang="en-US" dirty="0" smtClean="0"/>
              <a:t>Patterns of citations can be used to determine the structure of science</a:t>
            </a:r>
          </a:p>
          <a:p>
            <a:endParaRPr lang="en-US" sz="1200" dirty="0" smtClean="0"/>
          </a:p>
          <a:p>
            <a:r>
              <a:rPr lang="en-US" dirty="0" smtClean="0"/>
              <a:t>We can obtain ‘maps’ of science by observing </a:t>
            </a:r>
            <a:r>
              <a:rPr lang="en-US" smtClean="0"/>
              <a:t>at which </a:t>
            </a:r>
            <a:r>
              <a:rPr lang="en-US" dirty="0" smtClean="0"/>
              <a:t>cites who and how many times articles or topics are cited</a:t>
            </a:r>
          </a:p>
        </p:txBody>
      </p:sp>
      <p:sp>
        <p:nvSpPr>
          <p:cNvPr id="4" name="Slide Number Placeholder 3"/>
          <p:cNvSpPr>
            <a:spLocks noGrp="1"/>
          </p:cNvSpPr>
          <p:nvPr>
            <p:ph type="sldNum" sz="quarter" idx="12"/>
          </p:nvPr>
        </p:nvSpPr>
        <p:spPr/>
        <p:txBody>
          <a:bodyPr/>
          <a:lstStyle/>
          <a:p>
            <a:fld id="{65084940-205E-4F2A-AD18-4366AF03F399}" type="slidenum">
              <a:rPr lang="en-CA" smtClean="0"/>
              <a:pPr/>
              <a:t>57</a:t>
            </a:fld>
            <a:endParaRPr lang="en-CA"/>
          </a:p>
        </p:txBody>
      </p:sp>
      <p:pic>
        <p:nvPicPr>
          <p:cNvPr id="68610" name="Picture 2"/>
          <p:cNvPicPr>
            <a:picLocks noChangeAspect="1" noChangeArrowheads="1"/>
          </p:cNvPicPr>
          <p:nvPr/>
        </p:nvPicPr>
        <p:blipFill>
          <a:blip r:embed="rId3" cstate="print"/>
          <a:srcRect/>
          <a:stretch>
            <a:fillRect/>
          </a:stretch>
        </p:blipFill>
        <p:spPr bwMode="auto">
          <a:xfrm>
            <a:off x="304093" y="1556793"/>
            <a:ext cx="5132003" cy="4248472"/>
          </a:xfrm>
          <a:prstGeom prst="rect">
            <a:avLst/>
          </a:prstGeom>
          <a:noFill/>
          <a:ln w="9525">
            <a:noFill/>
            <a:miter lim="800000"/>
            <a:headEnd/>
            <a:tailEnd/>
          </a:ln>
        </p:spPr>
      </p:pic>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lnSpcReduction="100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Scientific Communication:</a:t>
            </a: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3000" b="1" i="0" u="none" strike="noStrike" kern="1200" cap="none" spc="0" normalizeH="0" baseline="0" dirty="0" smtClean="0">
                <a:ln>
                  <a:noFill/>
                </a:ln>
                <a:solidFill>
                  <a:schemeClr val="bg1"/>
                </a:solidFill>
                <a:effectLst/>
                <a:uLnTx/>
                <a:uFillTx/>
                <a:latin typeface="Lucida Sans" pitchFamily="34" charset="0"/>
                <a:ea typeface="+mj-ea"/>
                <a:cs typeface="+mj-cs"/>
              </a:rPr>
              <a:t>The</a:t>
            </a:r>
            <a:r>
              <a:rPr kumimoji="0" lang="en-GB" sz="3000" b="1" i="0" u="none" strike="noStrike" kern="1200" cap="none" spc="0" normalizeH="0" dirty="0" smtClean="0">
                <a:ln>
                  <a:noFill/>
                </a:ln>
                <a:solidFill>
                  <a:schemeClr val="bg1"/>
                </a:solidFill>
                <a:effectLst/>
                <a:uLnTx/>
                <a:uFillTx/>
                <a:latin typeface="Lucida Sans" pitchFamily="34" charset="0"/>
                <a:ea typeface="+mj-ea"/>
                <a:cs typeface="+mj-cs"/>
              </a:rPr>
              <a:t> Big Picture </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Line Callout 2 6"/>
          <p:cNvSpPr/>
          <p:nvPr/>
        </p:nvSpPr>
        <p:spPr>
          <a:xfrm>
            <a:off x="2267744" y="5445224"/>
            <a:ext cx="1728192" cy="1152128"/>
          </a:xfrm>
          <a:prstGeom prst="borderCallout2">
            <a:avLst>
              <a:gd name="adj1" fmla="val 15668"/>
              <a:gd name="adj2" fmla="val 108790"/>
              <a:gd name="adj3" fmla="val 14897"/>
              <a:gd name="adj4" fmla="val 122031"/>
              <a:gd name="adj5" fmla="val -106335"/>
              <a:gd name="adj6" fmla="val 1274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CA" dirty="0" smtClean="0"/>
              <a:t>You are here.</a:t>
            </a:r>
            <a:endParaRPr lang="en-CA"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12777"/>
            <a:ext cx="4042792" cy="1800200"/>
          </a:xfrm>
        </p:spPr>
        <p:txBody>
          <a:bodyPr>
            <a:normAutofit/>
          </a:bodyPr>
          <a:lstStyle/>
          <a:p>
            <a:r>
              <a:rPr lang="en-US" sz="2600" dirty="0" smtClean="0"/>
              <a:t>We can also see what topics are related at a disciplinary level using high citation rates</a:t>
            </a:r>
          </a:p>
          <a:p>
            <a:endParaRPr lang="en-US" sz="1200" dirty="0" smtClean="0"/>
          </a:p>
          <a:p>
            <a:endParaRPr lang="en-US" sz="2600" dirty="0"/>
          </a:p>
        </p:txBody>
      </p:sp>
      <p:sp>
        <p:nvSpPr>
          <p:cNvPr id="5" name="Slide Number Placeholder 4"/>
          <p:cNvSpPr>
            <a:spLocks noGrp="1"/>
          </p:cNvSpPr>
          <p:nvPr>
            <p:ph type="sldNum" sz="quarter" idx="12"/>
          </p:nvPr>
        </p:nvSpPr>
        <p:spPr/>
        <p:txBody>
          <a:bodyPr/>
          <a:lstStyle/>
          <a:p>
            <a:fld id="{65084940-205E-4F2A-AD18-4366AF03F399}" type="slidenum">
              <a:rPr lang="en-CA" smtClean="0"/>
              <a:pPr/>
              <a:t>58</a:t>
            </a:fld>
            <a:endParaRPr lang="en-CA" dirty="0"/>
          </a:p>
        </p:txBody>
      </p:sp>
      <p:pic>
        <p:nvPicPr>
          <p:cNvPr id="69637" name="Picture 5" descr="H:\Experiments Data\MoS\MoS net Files\COG(TOP1)_1.bmp"/>
          <p:cNvPicPr>
            <a:picLocks noChangeAspect="1" noChangeArrowheads="1"/>
          </p:cNvPicPr>
          <p:nvPr/>
        </p:nvPicPr>
        <p:blipFill>
          <a:blip r:embed="rId2" cstate="print"/>
          <a:srcRect/>
          <a:stretch>
            <a:fillRect/>
          </a:stretch>
        </p:blipFill>
        <p:spPr bwMode="auto">
          <a:xfrm>
            <a:off x="4499992" y="1628800"/>
            <a:ext cx="4248472" cy="4248472"/>
          </a:xfrm>
          <a:prstGeom prst="rect">
            <a:avLst/>
          </a:prstGeom>
          <a:noFill/>
        </p:spPr>
      </p:pic>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Disciplinary Maps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1" name="Line Callout 2 10"/>
          <p:cNvSpPr/>
          <p:nvPr/>
        </p:nvSpPr>
        <p:spPr>
          <a:xfrm>
            <a:off x="323528" y="3933056"/>
            <a:ext cx="1872208" cy="2376264"/>
          </a:xfrm>
          <a:prstGeom prst="borderCallout2">
            <a:avLst>
              <a:gd name="adj1" fmla="val 17666"/>
              <a:gd name="adj2" fmla="val 105858"/>
              <a:gd name="adj3" fmla="val -8891"/>
              <a:gd name="adj4" fmla="val 105779"/>
              <a:gd name="adj5" fmla="val -25704"/>
              <a:gd name="adj6" fmla="val 2339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Notice that clinical, therapy and forensic cluster together.</a:t>
            </a:r>
            <a:endParaRPr lang="en-US" dirty="0"/>
          </a:p>
        </p:txBody>
      </p:sp>
      <p:sp>
        <p:nvSpPr>
          <p:cNvPr id="13" name="Line Callout 2 12"/>
          <p:cNvSpPr/>
          <p:nvPr/>
        </p:nvSpPr>
        <p:spPr>
          <a:xfrm>
            <a:off x="2483768" y="3933056"/>
            <a:ext cx="1872208" cy="2376264"/>
          </a:xfrm>
          <a:prstGeom prst="borderCallout2">
            <a:avLst>
              <a:gd name="adj1" fmla="val 17666"/>
              <a:gd name="adj2" fmla="val 105858"/>
              <a:gd name="adj3" fmla="val -8891"/>
              <a:gd name="adj4" fmla="val 105779"/>
              <a:gd name="adj5" fmla="val -20490"/>
              <a:gd name="adj6" fmla="val 19789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Similarly, memory, speech and consciousness form other clusters.</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bg/>
                                          </p:spTgt>
                                        </p:tgtEl>
                                        <p:attrNameLst>
                                          <p:attrName>style.visibility</p:attrName>
                                        </p:attrNameLst>
                                      </p:cBhvr>
                                      <p:to>
                                        <p:strVal val="visible"/>
                                      </p:to>
                                    </p:set>
                                    <p:anim calcmode="lin" valueType="num">
                                      <p:cBhvr additive="base">
                                        <p:cTn id="7"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8" dur="500" fill="hold"/>
                                        <p:tgtEl>
                                          <p:spTgt spid="11">
                                            <p:bg/>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xEl>
                                              <p:pRg st="0" end="0"/>
                                            </p:txEl>
                                          </p:spTgt>
                                        </p:tgtEl>
                                        <p:attrNameLst>
                                          <p:attrName>style.visibility</p:attrName>
                                        </p:attrNameLst>
                                      </p:cBhvr>
                                      <p:to>
                                        <p:strVal val="visible"/>
                                      </p:to>
                                    </p:set>
                                    <p:anim calcmode="lin" valueType="num">
                                      <p:cBhvr additive="base">
                                        <p:cTn id="11"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bg/>
                                          </p:spTgt>
                                        </p:tgtEl>
                                        <p:attrNameLst>
                                          <p:attrName>style.visibility</p:attrName>
                                        </p:attrNameLst>
                                      </p:cBhvr>
                                      <p:to>
                                        <p:strVal val="visible"/>
                                      </p:to>
                                    </p:set>
                                    <p:anim calcmode="lin" valueType="num">
                                      <p:cBhvr additive="base">
                                        <p:cTn id="17" dur="500" fill="hold"/>
                                        <p:tgtEl>
                                          <p:spTgt spid="13">
                                            <p:bg/>
                                          </p:spTgt>
                                        </p:tgtEl>
                                        <p:attrNameLst>
                                          <p:attrName>ppt_x</p:attrName>
                                        </p:attrNameLst>
                                      </p:cBhvr>
                                      <p:tavLst>
                                        <p:tav tm="0">
                                          <p:val>
                                            <p:strVal val="#ppt_x"/>
                                          </p:val>
                                        </p:tav>
                                        <p:tav tm="100000">
                                          <p:val>
                                            <p:strVal val="#ppt_x"/>
                                          </p:val>
                                        </p:tav>
                                      </p:tavLst>
                                    </p:anim>
                                    <p:anim calcmode="lin" valueType="num">
                                      <p:cBhvr additive="base">
                                        <p:cTn id="18" dur="500" fill="hold"/>
                                        <p:tgtEl>
                                          <p:spTgt spid="13">
                                            <p:bg/>
                                          </p:spTgt>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xEl>
                                              <p:pRg st="0" end="0"/>
                                            </p:txEl>
                                          </p:spTgt>
                                        </p:tgtEl>
                                        <p:attrNameLst>
                                          <p:attrName>style.visibility</p:attrName>
                                        </p:attrNameLst>
                                      </p:cBhvr>
                                      <p:to>
                                        <p:strVal val="visible"/>
                                      </p:to>
                                    </p:set>
                                    <p:anim calcmode="lin" valueType="num">
                                      <p:cBhvr additive="base">
                                        <p:cTn id="21"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animBg="1"/>
      <p:bldP spid="13" grpId="0" build="allAtOnce"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12776"/>
            <a:ext cx="4038600" cy="5184576"/>
          </a:xfrm>
        </p:spPr>
        <p:txBody>
          <a:bodyPr>
            <a:normAutofit lnSpcReduction="10000"/>
          </a:bodyPr>
          <a:lstStyle/>
          <a:p>
            <a:r>
              <a:rPr lang="en-US" dirty="0" smtClean="0"/>
              <a:t>The criterion we use to make such clusters can be limited based on the number of citations to create isolated clusters </a:t>
            </a:r>
          </a:p>
          <a:p>
            <a:endParaRPr lang="en-US" sz="1200" dirty="0" smtClean="0"/>
          </a:p>
          <a:p>
            <a:r>
              <a:rPr lang="en-US" dirty="0" smtClean="0"/>
              <a:t>By reducing the number of citations needed to make a ‘connection’ between disciplines, we can see greater connectivity of research areas in cognition</a:t>
            </a:r>
            <a:endParaRPr lang="en-US" dirty="0"/>
          </a:p>
        </p:txBody>
      </p:sp>
      <p:sp>
        <p:nvSpPr>
          <p:cNvPr id="5" name="Slide Number Placeholder 4"/>
          <p:cNvSpPr>
            <a:spLocks noGrp="1"/>
          </p:cNvSpPr>
          <p:nvPr>
            <p:ph type="sldNum" sz="quarter" idx="12"/>
          </p:nvPr>
        </p:nvSpPr>
        <p:spPr/>
        <p:txBody>
          <a:bodyPr/>
          <a:lstStyle/>
          <a:p>
            <a:fld id="{65084940-205E-4F2A-AD18-4366AF03F399}" type="slidenum">
              <a:rPr lang="en-CA" smtClean="0"/>
              <a:pPr/>
              <a:t>59</a:t>
            </a:fld>
            <a:endParaRPr lang="en-CA"/>
          </a:p>
        </p:txBody>
      </p:sp>
      <p:pic>
        <p:nvPicPr>
          <p:cNvPr id="70658" name="Picture 2" descr="H:\Experiments Data\MoS\MoS net Files\COG(TOP3)_1.bmp"/>
          <p:cNvPicPr>
            <a:picLocks noChangeAspect="1" noChangeArrowheads="1"/>
          </p:cNvPicPr>
          <p:nvPr/>
        </p:nvPicPr>
        <p:blipFill>
          <a:blip r:embed="rId3" cstate="print"/>
          <a:srcRect/>
          <a:stretch>
            <a:fillRect/>
          </a:stretch>
        </p:blipFill>
        <p:spPr bwMode="auto">
          <a:xfrm>
            <a:off x="5004048" y="2060848"/>
            <a:ext cx="3705225" cy="3705225"/>
          </a:xfrm>
          <a:prstGeom prst="rect">
            <a:avLst/>
          </a:prstGeom>
          <a:noFill/>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noProof="0" dirty="0" smtClean="0">
                <a:solidFill>
                  <a:schemeClr val="bg1"/>
                </a:solidFill>
                <a:latin typeface="Lucida Sans" pitchFamily="34" charset="0"/>
                <a:ea typeface="+mj-ea"/>
                <a:cs typeface="+mj-cs"/>
              </a:rPr>
              <a:t>Disciplinary Maps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sz="2600" dirty="0" smtClean="0"/>
              <a:t>Science does not represent a single method, but a process. Pure and applied research both have value.</a:t>
            </a:r>
          </a:p>
          <a:p>
            <a:endParaRPr lang="en-US" sz="1200" dirty="0" smtClean="0"/>
          </a:p>
          <a:p>
            <a:r>
              <a:rPr lang="en-US" sz="2600" dirty="0" smtClean="0"/>
              <a:t>Multiple steps are required from the initial formulation of a topic, the selection of participants and methods, to the analysis and communication of results</a:t>
            </a:r>
          </a:p>
          <a:p>
            <a:endParaRPr lang="en-US" sz="1200" dirty="0" smtClean="0"/>
          </a:p>
          <a:p>
            <a:r>
              <a:rPr lang="en-US" sz="2600" dirty="0" smtClean="0"/>
              <a:t>Many sources of information can provide information, some are more reliable than others</a:t>
            </a:r>
          </a:p>
          <a:p>
            <a:endParaRPr lang="en-US" sz="1200" dirty="0" smtClean="0"/>
          </a:p>
          <a:p>
            <a:r>
              <a:rPr lang="en-US" sz="2800" dirty="0" smtClean="0"/>
              <a:t>Scientific research represents a vast, interconnected network</a:t>
            </a:r>
          </a:p>
          <a:p>
            <a:endParaRPr lang="en-US" sz="2800" dirty="0"/>
          </a:p>
        </p:txBody>
      </p:sp>
      <p:sp>
        <p:nvSpPr>
          <p:cNvPr id="4"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W1L2a Review</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95587115-9895-4084-9D4B-E04959BE5F83}" type="slidenum">
              <a:rPr lang="en-US" smtClean="0"/>
              <a:pPr/>
              <a:t>60</a:t>
            </a:fld>
            <a:endParaRPr 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1364</TotalTime>
  <Words>3203</Words>
  <Application>Microsoft Office PowerPoint</Application>
  <PresentationFormat>On-screen Show (4:3)</PresentationFormat>
  <Paragraphs>547</Paragraphs>
  <Slides>60</Slides>
  <Notes>23</Notes>
  <HiddenSlides>0</HiddenSlides>
  <MMClips>0</MMClips>
  <ScaleCrop>false</ScaleCrop>
  <HeadingPairs>
    <vt:vector size="4" baseType="variant">
      <vt:variant>
        <vt:lpstr>Theme</vt:lpstr>
      </vt:variant>
      <vt:variant>
        <vt:i4>1</vt:i4>
      </vt:variant>
      <vt:variant>
        <vt:lpstr>Slide Titles</vt:lpstr>
      </vt:variant>
      <vt:variant>
        <vt:i4>60</vt:i4>
      </vt:variant>
    </vt:vector>
  </HeadingPairs>
  <TitlesOfParts>
    <vt:vector size="61" baseType="lpstr">
      <vt:lpstr>Office Theme</vt:lpstr>
      <vt:lpstr>Scientific Methods:  Bringing it All Together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 Return of the Binomial Menace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Intuition, Authority and Science: Fake It Until You Make It</dc:title>
  <dc:creator>Guy Lacroix</dc:creator>
  <cp:lastModifiedBy>Carleton University</cp:lastModifiedBy>
  <cp:revision>245</cp:revision>
  <dcterms:created xsi:type="dcterms:W3CDTF">2012-04-03T13:53:57Z</dcterms:created>
  <dcterms:modified xsi:type="dcterms:W3CDTF">2013-05-08T18:18:44Z</dcterms:modified>
</cp:coreProperties>
</file>