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docx" ContentType="application/vnd.openxmlformats-officedocument.wordprocessingml.document"/>
  <Default Extension="wdp" ContentType="image/vnd.ms-photo"/>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0"/>
  </p:notesMasterIdLst>
  <p:handoutMasterIdLst>
    <p:handoutMasterId r:id="rId21"/>
  </p:handoutMasterIdLst>
  <p:sldIdLst>
    <p:sldId id="359" r:id="rId2"/>
    <p:sldId id="421" r:id="rId3"/>
    <p:sldId id="435" r:id="rId4"/>
    <p:sldId id="414" r:id="rId5"/>
    <p:sldId id="432" r:id="rId6"/>
    <p:sldId id="423" r:id="rId7"/>
    <p:sldId id="424" r:id="rId8"/>
    <p:sldId id="436" r:id="rId9"/>
    <p:sldId id="425" r:id="rId10"/>
    <p:sldId id="437" r:id="rId11"/>
    <p:sldId id="443" r:id="rId12"/>
    <p:sldId id="444" r:id="rId13"/>
    <p:sldId id="429" r:id="rId14"/>
    <p:sldId id="441" r:id="rId15"/>
    <p:sldId id="426" r:id="rId16"/>
    <p:sldId id="427" r:id="rId17"/>
    <p:sldId id="439" r:id="rId18"/>
    <p:sldId id="438" r:id="rId19"/>
  </p:sldIdLst>
  <p:sldSz cx="9144000" cy="6858000" type="screen4x3"/>
  <p:notesSz cx="7077075" cy="9363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97" autoAdjust="0"/>
    <p:restoredTop sz="34875" autoAdjust="0"/>
  </p:normalViewPr>
  <p:slideViewPr>
    <p:cSldViewPr>
      <p:cViewPr varScale="1">
        <p:scale>
          <a:sx n="19" d="100"/>
          <a:sy n="19" d="100"/>
        </p:scale>
        <p:origin x="-2772" y="-102"/>
      </p:cViewPr>
      <p:guideLst>
        <p:guide orient="horz" pos="2160"/>
        <p:guide pos="2880"/>
      </p:guideLst>
    </p:cSldViewPr>
  </p:slideViewPr>
  <p:outlineViewPr>
    <p:cViewPr>
      <p:scale>
        <a:sx n="33" d="100"/>
        <a:sy n="33" d="100"/>
      </p:scale>
      <p:origin x="30" y="19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2C27F86-71BD-407E-813C-5EB16715D5F9}" type="doc">
      <dgm:prSet loTypeId="urn:microsoft.com/office/officeart/2005/8/layout/matrix1" loCatId="matrix" qsTypeId="urn:microsoft.com/office/officeart/2005/8/quickstyle/3d3" qsCatId="3D" csTypeId="urn:microsoft.com/office/officeart/2005/8/colors/colorful2" csCatId="colorful" phldr="1"/>
      <dgm:spPr/>
      <dgm:t>
        <a:bodyPr/>
        <a:lstStyle/>
        <a:p>
          <a:endParaRPr lang="en-CA"/>
        </a:p>
      </dgm:t>
    </dgm:pt>
    <dgm:pt modelId="{0C7F32F4-9B4E-4704-A59C-F110303384D7}">
      <dgm:prSet phldrT="[Text]"/>
      <dgm:spPr/>
      <dgm:t>
        <a:bodyPr/>
        <a:lstStyle/>
        <a:p>
          <a:r>
            <a:rPr lang="en-CA" dirty="0" smtClean="0"/>
            <a:t>Responses to Breach </a:t>
          </a:r>
          <a:endParaRPr lang="en-CA" dirty="0"/>
        </a:p>
      </dgm:t>
    </dgm:pt>
    <dgm:pt modelId="{930AB810-0FAF-4A4F-8F26-BCB06E340888}" type="parTrans" cxnId="{E1715BC0-5085-4334-90A5-B398BAD3D577}">
      <dgm:prSet/>
      <dgm:spPr/>
      <dgm:t>
        <a:bodyPr/>
        <a:lstStyle/>
        <a:p>
          <a:endParaRPr lang="en-CA"/>
        </a:p>
      </dgm:t>
    </dgm:pt>
    <dgm:pt modelId="{E503DC32-9A87-43D3-BA5D-477DDCFB6F55}" type="sibTrans" cxnId="{E1715BC0-5085-4334-90A5-B398BAD3D577}">
      <dgm:prSet/>
      <dgm:spPr/>
      <dgm:t>
        <a:bodyPr/>
        <a:lstStyle/>
        <a:p>
          <a:endParaRPr lang="en-CA"/>
        </a:p>
      </dgm:t>
    </dgm:pt>
    <dgm:pt modelId="{76C09274-5B23-4D17-9D82-FAABAD042D52}">
      <dgm:prSet phldrT="[Text]"/>
      <dgm:spPr/>
      <dgm:t>
        <a:bodyPr/>
        <a:lstStyle/>
        <a:p>
          <a:r>
            <a:rPr lang="en-CA" smtClean="0"/>
            <a:t>Exit</a:t>
          </a:r>
          <a:endParaRPr lang="en-CA" dirty="0"/>
        </a:p>
      </dgm:t>
    </dgm:pt>
    <dgm:pt modelId="{DCBF0002-DC4B-464F-8F8A-8733E74934A3}" type="parTrans" cxnId="{616403F1-7CA7-4305-87F2-A07C1D61FD41}">
      <dgm:prSet/>
      <dgm:spPr/>
      <dgm:t>
        <a:bodyPr/>
        <a:lstStyle/>
        <a:p>
          <a:endParaRPr lang="en-CA"/>
        </a:p>
      </dgm:t>
    </dgm:pt>
    <dgm:pt modelId="{7637C487-F37C-4451-A0BB-6C65E71A0340}" type="sibTrans" cxnId="{616403F1-7CA7-4305-87F2-A07C1D61FD41}">
      <dgm:prSet/>
      <dgm:spPr/>
      <dgm:t>
        <a:bodyPr/>
        <a:lstStyle/>
        <a:p>
          <a:endParaRPr lang="en-CA"/>
        </a:p>
      </dgm:t>
    </dgm:pt>
    <dgm:pt modelId="{65B1BB3D-ED80-4C30-9544-4310C8521B38}">
      <dgm:prSet phldrT="[Text]"/>
      <dgm:spPr/>
      <dgm:t>
        <a:bodyPr/>
        <a:lstStyle/>
        <a:p>
          <a:r>
            <a:rPr lang="en-CA" smtClean="0"/>
            <a:t>Voice</a:t>
          </a:r>
          <a:endParaRPr lang="en-CA" dirty="0"/>
        </a:p>
      </dgm:t>
    </dgm:pt>
    <dgm:pt modelId="{BADE2BA1-7129-4328-94A3-B492F93CBD19}" type="parTrans" cxnId="{D847E24B-B1DF-48B4-A235-7EFBB5667116}">
      <dgm:prSet/>
      <dgm:spPr/>
      <dgm:t>
        <a:bodyPr/>
        <a:lstStyle/>
        <a:p>
          <a:endParaRPr lang="en-CA"/>
        </a:p>
      </dgm:t>
    </dgm:pt>
    <dgm:pt modelId="{B1964457-423D-4B55-9F1B-98ED969B2514}" type="sibTrans" cxnId="{D847E24B-B1DF-48B4-A235-7EFBB5667116}">
      <dgm:prSet/>
      <dgm:spPr/>
      <dgm:t>
        <a:bodyPr/>
        <a:lstStyle/>
        <a:p>
          <a:endParaRPr lang="en-CA"/>
        </a:p>
      </dgm:t>
    </dgm:pt>
    <dgm:pt modelId="{99F21B75-E04B-4DBF-A837-E81A71986969}">
      <dgm:prSet phldrT="[Text]"/>
      <dgm:spPr/>
      <dgm:t>
        <a:bodyPr/>
        <a:lstStyle/>
        <a:p>
          <a:r>
            <a:rPr lang="en-CA" smtClean="0"/>
            <a:t>Neglect</a:t>
          </a:r>
          <a:endParaRPr lang="en-CA" dirty="0"/>
        </a:p>
      </dgm:t>
    </dgm:pt>
    <dgm:pt modelId="{472EDD25-D98B-49F8-9E5C-C0884F15960A}" type="parTrans" cxnId="{FD1289E1-7F6C-4665-BB0C-540EB45F47C9}">
      <dgm:prSet/>
      <dgm:spPr/>
      <dgm:t>
        <a:bodyPr/>
        <a:lstStyle/>
        <a:p>
          <a:endParaRPr lang="en-CA"/>
        </a:p>
      </dgm:t>
    </dgm:pt>
    <dgm:pt modelId="{037B95A1-9278-4E65-9CBB-4F8350997183}" type="sibTrans" cxnId="{FD1289E1-7F6C-4665-BB0C-540EB45F47C9}">
      <dgm:prSet/>
      <dgm:spPr/>
      <dgm:t>
        <a:bodyPr/>
        <a:lstStyle/>
        <a:p>
          <a:endParaRPr lang="en-CA"/>
        </a:p>
      </dgm:t>
    </dgm:pt>
    <dgm:pt modelId="{8422B799-C7D1-4690-869B-6F4E5F085064}">
      <dgm:prSet phldrT="[Text]"/>
      <dgm:spPr/>
      <dgm:t>
        <a:bodyPr/>
        <a:lstStyle/>
        <a:p>
          <a:r>
            <a:rPr lang="en-CA" smtClean="0"/>
            <a:t>Silence</a:t>
          </a:r>
        </a:p>
        <a:p>
          <a:r>
            <a:rPr lang="en-CA" smtClean="0"/>
            <a:t>(loyalty)</a:t>
          </a:r>
          <a:endParaRPr lang="en-CA" dirty="0"/>
        </a:p>
      </dgm:t>
    </dgm:pt>
    <dgm:pt modelId="{8C2DA1E0-7D3D-4BEF-AD21-C8CA746BCDB9}" type="parTrans" cxnId="{1EA11CF6-04CF-4714-A6C1-6EA27BE19164}">
      <dgm:prSet/>
      <dgm:spPr/>
      <dgm:t>
        <a:bodyPr/>
        <a:lstStyle/>
        <a:p>
          <a:endParaRPr lang="en-CA"/>
        </a:p>
      </dgm:t>
    </dgm:pt>
    <dgm:pt modelId="{F4B418D5-15CA-4711-BECD-2A6445580ABA}" type="sibTrans" cxnId="{1EA11CF6-04CF-4714-A6C1-6EA27BE19164}">
      <dgm:prSet/>
      <dgm:spPr/>
      <dgm:t>
        <a:bodyPr/>
        <a:lstStyle/>
        <a:p>
          <a:endParaRPr lang="en-CA"/>
        </a:p>
      </dgm:t>
    </dgm:pt>
    <dgm:pt modelId="{8822E3E6-ADB8-4396-BBE6-56CA90128448}" type="pres">
      <dgm:prSet presAssocID="{42C27F86-71BD-407E-813C-5EB16715D5F9}" presName="diagram" presStyleCnt="0">
        <dgm:presLayoutVars>
          <dgm:chMax val="1"/>
          <dgm:dir/>
          <dgm:animLvl val="ctr"/>
          <dgm:resizeHandles val="exact"/>
        </dgm:presLayoutVars>
      </dgm:prSet>
      <dgm:spPr/>
      <dgm:t>
        <a:bodyPr/>
        <a:lstStyle/>
        <a:p>
          <a:endParaRPr lang="en-CA"/>
        </a:p>
      </dgm:t>
    </dgm:pt>
    <dgm:pt modelId="{1939900F-41F9-4C16-91CC-B39663F46CE3}" type="pres">
      <dgm:prSet presAssocID="{42C27F86-71BD-407E-813C-5EB16715D5F9}" presName="matrix" presStyleCnt="0"/>
      <dgm:spPr/>
    </dgm:pt>
    <dgm:pt modelId="{4A036671-6CC5-4603-A946-5A0F57EF12BB}" type="pres">
      <dgm:prSet presAssocID="{42C27F86-71BD-407E-813C-5EB16715D5F9}" presName="tile1" presStyleLbl="node1" presStyleIdx="0" presStyleCnt="4"/>
      <dgm:spPr/>
      <dgm:t>
        <a:bodyPr/>
        <a:lstStyle/>
        <a:p>
          <a:endParaRPr lang="en-CA"/>
        </a:p>
      </dgm:t>
    </dgm:pt>
    <dgm:pt modelId="{2869B68A-31E3-4EDB-B387-56AAA9E69A7B}" type="pres">
      <dgm:prSet presAssocID="{42C27F86-71BD-407E-813C-5EB16715D5F9}" presName="tile1text" presStyleLbl="node1" presStyleIdx="0" presStyleCnt="4">
        <dgm:presLayoutVars>
          <dgm:chMax val="0"/>
          <dgm:chPref val="0"/>
          <dgm:bulletEnabled val="1"/>
        </dgm:presLayoutVars>
      </dgm:prSet>
      <dgm:spPr/>
      <dgm:t>
        <a:bodyPr/>
        <a:lstStyle/>
        <a:p>
          <a:endParaRPr lang="en-CA"/>
        </a:p>
      </dgm:t>
    </dgm:pt>
    <dgm:pt modelId="{7EF806D3-84D1-4F4E-921A-07A6FA2FAD9F}" type="pres">
      <dgm:prSet presAssocID="{42C27F86-71BD-407E-813C-5EB16715D5F9}" presName="tile2" presStyleLbl="node1" presStyleIdx="1" presStyleCnt="4"/>
      <dgm:spPr/>
      <dgm:t>
        <a:bodyPr/>
        <a:lstStyle/>
        <a:p>
          <a:endParaRPr lang="en-CA"/>
        </a:p>
      </dgm:t>
    </dgm:pt>
    <dgm:pt modelId="{7ED7A4A6-7A1A-4620-B22D-AEC7433F0BC9}" type="pres">
      <dgm:prSet presAssocID="{42C27F86-71BD-407E-813C-5EB16715D5F9}" presName="tile2text" presStyleLbl="node1" presStyleIdx="1" presStyleCnt="4">
        <dgm:presLayoutVars>
          <dgm:chMax val="0"/>
          <dgm:chPref val="0"/>
          <dgm:bulletEnabled val="1"/>
        </dgm:presLayoutVars>
      </dgm:prSet>
      <dgm:spPr/>
      <dgm:t>
        <a:bodyPr/>
        <a:lstStyle/>
        <a:p>
          <a:endParaRPr lang="en-CA"/>
        </a:p>
      </dgm:t>
    </dgm:pt>
    <dgm:pt modelId="{24F75AA2-622B-4742-8E3D-5830822D8CC7}" type="pres">
      <dgm:prSet presAssocID="{42C27F86-71BD-407E-813C-5EB16715D5F9}" presName="tile3" presStyleLbl="node1" presStyleIdx="2" presStyleCnt="4"/>
      <dgm:spPr/>
      <dgm:t>
        <a:bodyPr/>
        <a:lstStyle/>
        <a:p>
          <a:endParaRPr lang="en-CA"/>
        </a:p>
      </dgm:t>
    </dgm:pt>
    <dgm:pt modelId="{3FC3AF9B-85B5-4198-A656-97702168E756}" type="pres">
      <dgm:prSet presAssocID="{42C27F86-71BD-407E-813C-5EB16715D5F9}" presName="tile3text" presStyleLbl="node1" presStyleIdx="2" presStyleCnt="4">
        <dgm:presLayoutVars>
          <dgm:chMax val="0"/>
          <dgm:chPref val="0"/>
          <dgm:bulletEnabled val="1"/>
        </dgm:presLayoutVars>
      </dgm:prSet>
      <dgm:spPr/>
      <dgm:t>
        <a:bodyPr/>
        <a:lstStyle/>
        <a:p>
          <a:endParaRPr lang="en-CA"/>
        </a:p>
      </dgm:t>
    </dgm:pt>
    <dgm:pt modelId="{AE80C255-D773-40BC-B6EA-F49E749CB398}" type="pres">
      <dgm:prSet presAssocID="{42C27F86-71BD-407E-813C-5EB16715D5F9}" presName="tile4" presStyleLbl="node1" presStyleIdx="3" presStyleCnt="4"/>
      <dgm:spPr/>
      <dgm:t>
        <a:bodyPr/>
        <a:lstStyle/>
        <a:p>
          <a:endParaRPr lang="en-CA"/>
        </a:p>
      </dgm:t>
    </dgm:pt>
    <dgm:pt modelId="{B70C53CE-0574-4C04-A220-43DFFC7AE162}" type="pres">
      <dgm:prSet presAssocID="{42C27F86-71BD-407E-813C-5EB16715D5F9}" presName="tile4text" presStyleLbl="node1" presStyleIdx="3" presStyleCnt="4">
        <dgm:presLayoutVars>
          <dgm:chMax val="0"/>
          <dgm:chPref val="0"/>
          <dgm:bulletEnabled val="1"/>
        </dgm:presLayoutVars>
      </dgm:prSet>
      <dgm:spPr/>
      <dgm:t>
        <a:bodyPr/>
        <a:lstStyle/>
        <a:p>
          <a:endParaRPr lang="en-CA"/>
        </a:p>
      </dgm:t>
    </dgm:pt>
    <dgm:pt modelId="{0DF13FD9-8A27-40AB-9DB8-B75AD34F71CC}" type="pres">
      <dgm:prSet presAssocID="{42C27F86-71BD-407E-813C-5EB16715D5F9}" presName="centerTile" presStyleLbl="fgShp" presStyleIdx="0" presStyleCnt="1">
        <dgm:presLayoutVars>
          <dgm:chMax val="0"/>
          <dgm:chPref val="0"/>
        </dgm:presLayoutVars>
      </dgm:prSet>
      <dgm:spPr/>
      <dgm:t>
        <a:bodyPr/>
        <a:lstStyle/>
        <a:p>
          <a:endParaRPr lang="en-CA"/>
        </a:p>
      </dgm:t>
    </dgm:pt>
  </dgm:ptLst>
  <dgm:cxnLst>
    <dgm:cxn modelId="{E1715BC0-5085-4334-90A5-B398BAD3D577}" srcId="{42C27F86-71BD-407E-813C-5EB16715D5F9}" destId="{0C7F32F4-9B4E-4704-A59C-F110303384D7}" srcOrd="0" destOrd="0" parTransId="{930AB810-0FAF-4A4F-8F26-BCB06E340888}" sibTransId="{E503DC32-9A87-43D3-BA5D-477DDCFB6F55}"/>
    <dgm:cxn modelId="{278FDF9A-595A-4E4C-83DB-38F7EFC94F66}" type="presOf" srcId="{99F21B75-E04B-4DBF-A837-E81A71986969}" destId="{3FC3AF9B-85B5-4198-A656-97702168E756}" srcOrd="1" destOrd="0" presId="urn:microsoft.com/office/officeart/2005/8/layout/matrix1"/>
    <dgm:cxn modelId="{38F051EA-809C-4DBB-8E0C-C0CD3E6CC135}" type="presOf" srcId="{8422B799-C7D1-4690-869B-6F4E5F085064}" destId="{AE80C255-D773-40BC-B6EA-F49E749CB398}" srcOrd="0" destOrd="0" presId="urn:microsoft.com/office/officeart/2005/8/layout/matrix1"/>
    <dgm:cxn modelId="{630A8DBE-B494-4FB1-953A-1BCC684CC5B4}" type="presOf" srcId="{42C27F86-71BD-407E-813C-5EB16715D5F9}" destId="{8822E3E6-ADB8-4396-BBE6-56CA90128448}" srcOrd="0" destOrd="0" presId="urn:microsoft.com/office/officeart/2005/8/layout/matrix1"/>
    <dgm:cxn modelId="{1EA11CF6-04CF-4714-A6C1-6EA27BE19164}" srcId="{0C7F32F4-9B4E-4704-A59C-F110303384D7}" destId="{8422B799-C7D1-4690-869B-6F4E5F085064}" srcOrd="3" destOrd="0" parTransId="{8C2DA1E0-7D3D-4BEF-AD21-C8CA746BCDB9}" sibTransId="{F4B418D5-15CA-4711-BECD-2A6445580ABA}"/>
    <dgm:cxn modelId="{741FE0F6-FBBC-4B35-A9CF-69EF877C6742}" type="presOf" srcId="{76C09274-5B23-4D17-9D82-FAABAD042D52}" destId="{2869B68A-31E3-4EDB-B387-56AAA9E69A7B}" srcOrd="1" destOrd="0" presId="urn:microsoft.com/office/officeart/2005/8/layout/matrix1"/>
    <dgm:cxn modelId="{D9D9F11F-713D-4E4F-B2E6-6FDBA8A6833E}" type="presOf" srcId="{76C09274-5B23-4D17-9D82-FAABAD042D52}" destId="{4A036671-6CC5-4603-A946-5A0F57EF12BB}" srcOrd="0" destOrd="0" presId="urn:microsoft.com/office/officeart/2005/8/layout/matrix1"/>
    <dgm:cxn modelId="{D847E24B-B1DF-48B4-A235-7EFBB5667116}" srcId="{0C7F32F4-9B4E-4704-A59C-F110303384D7}" destId="{65B1BB3D-ED80-4C30-9544-4310C8521B38}" srcOrd="1" destOrd="0" parTransId="{BADE2BA1-7129-4328-94A3-B492F93CBD19}" sibTransId="{B1964457-423D-4B55-9F1B-98ED969B2514}"/>
    <dgm:cxn modelId="{FD1289E1-7F6C-4665-BB0C-540EB45F47C9}" srcId="{0C7F32F4-9B4E-4704-A59C-F110303384D7}" destId="{99F21B75-E04B-4DBF-A837-E81A71986969}" srcOrd="2" destOrd="0" parTransId="{472EDD25-D98B-49F8-9E5C-C0884F15960A}" sibTransId="{037B95A1-9278-4E65-9CBB-4F8350997183}"/>
    <dgm:cxn modelId="{616403F1-7CA7-4305-87F2-A07C1D61FD41}" srcId="{0C7F32F4-9B4E-4704-A59C-F110303384D7}" destId="{76C09274-5B23-4D17-9D82-FAABAD042D52}" srcOrd="0" destOrd="0" parTransId="{DCBF0002-DC4B-464F-8F8A-8733E74934A3}" sibTransId="{7637C487-F37C-4451-A0BB-6C65E71A0340}"/>
    <dgm:cxn modelId="{652A4E68-22F8-485F-BEA4-19C77453A5AE}" type="presOf" srcId="{0C7F32F4-9B4E-4704-A59C-F110303384D7}" destId="{0DF13FD9-8A27-40AB-9DB8-B75AD34F71CC}" srcOrd="0" destOrd="0" presId="urn:microsoft.com/office/officeart/2005/8/layout/matrix1"/>
    <dgm:cxn modelId="{78699E56-E210-469D-87B0-D6F2204A7D3B}" type="presOf" srcId="{99F21B75-E04B-4DBF-A837-E81A71986969}" destId="{24F75AA2-622B-4742-8E3D-5830822D8CC7}" srcOrd="0" destOrd="0" presId="urn:microsoft.com/office/officeart/2005/8/layout/matrix1"/>
    <dgm:cxn modelId="{C1ECD4C3-03DF-4A8E-B810-C9D26613119F}" type="presOf" srcId="{65B1BB3D-ED80-4C30-9544-4310C8521B38}" destId="{7EF806D3-84D1-4F4E-921A-07A6FA2FAD9F}" srcOrd="0" destOrd="0" presId="urn:microsoft.com/office/officeart/2005/8/layout/matrix1"/>
    <dgm:cxn modelId="{6280F209-2AE3-4AE0-B778-B59C9EDBCB1D}" type="presOf" srcId="{65B1BB3D-ED80-4C30-9544-4310C8521B38}" destId="{7ED7A4A6-7A1A-4620-B22D-AEC7433F0BC9}" srcOrd="1" destOrd="0" presId="urn:microsoft.com/office/officeart/2005/8/layout/matrix1"/>
    <dgm:cxn modelId="{EB10B08D-03C2-4FFD-B5BC-C5600DA1A616}" type="presOf" srcId="{8422B799-C7D1-4690-869B-6F4E5F085064}" destId="{B70C53CE-0574-4C04-A220-43DFFC7AE162}" srcOrd="1" destOrd="0" presId="urn:microsoft.com/office/officeart/2005/8/layout/matrix1"/>
    <dgm:cxn modelId="{AE925AE8-8E25-43C0-8D07-D60E90A2EB8A}" type="presParOf" srcId="{8822E3E6-ADB8-4396-BBE6-56CA90128448}" destId="{1939900F-41F9-4C16-91CC-B39663F46CE3}" srcOrd="0" destOrd="0" presId="urn:microsoft.com/office/officeart/2005/8/layout/matrix1"/>
    <dgm:cxn modelId="{21262CDE-1507-483C-AD6D-86B8A173C9FA}" type="presParOf" srcId="{1939900F-41F9-4C16-91CC-B39663F46CE3}" destId="{4A036671-6CC5-4603-A946-5A0F57EF12BB}" srcOrd="0" destOrd="0" presId="urn:microsoft.com/office/officeart/2005/8/layout/matrix1"/>
    <dgm:cxn modelId="{F2DF6DB0-5110-4276-97F2-0F8421C810E1}" type="presParOf" srcId="{1939900F-41F9-4C16-91CC-B39663F46CE3}" destId="{2869B68A-31E3-4EDB-B387-56AAA9E69A7B}" srcOrd="1" destOrd="0" presId="urn:microsoft.com/office/officeart/2005/8/layout/matrix1"/>
    <dgm:cxn modelId="{C6AE284F-5B28-4A3F-9D0F-41F10BE0035C}" type="presParOf" srcId="{1939900F-41F9-4C16-91CC-B39663F46CE3}" destId="{7EF806D3-84D1-4F4E-921A-07A6FA2FAD9F}" srcOrd="2" destOrd="0" presId="urn:microsoft.com/office/officeart/2005/8/layout/matrix1"/>
    <dgm:cxn modelId="{061E8144-D535-42C9-90A6-447A7250063F}" type="presParOf" srcId="{1939900F-41F9-4C16-91CC-B39663F46CE3}" destId="{7ED7A4A6-7A1A-4620-B22D-AEC7433F0BC9}" srcOrd="3" destOrd="0" presId="urn:microsoft.com/office/officeart/2005/8/layout/matrix1"/>
    <dgm:cxn modelId="{C3518F51-B691-4BA9-8670-2C1D27539D16}" type="presParOf" srcId="{1939900F-41F9-4C16-91CC-B39663F46CE3}" destId="{24F75AA2-622B-4742-8E3D-5830822D8CC7}" srcOrd="4" destOrd="0" presId="urn:microsoft.com/office/officeart/2005/8/layout/matrix1"/>
    <dgm:cxn modelId="{A879F27F-48DC-4B49-8644-43E00D5D8853}" type="presParOf" srcId="{1939900F-41F9-4C16-91CC-B39663F46CE3}" destId="{3FC3AF9B-85B5-4198-A656-97702168E756}" srcOrd="5" destOrd="0" presId="urn:microsoft.com/office/officeart/2005/8/layout/matrix1"/>
    <dgm:cxn modelId="{6100E964-6D3F-4FB4-82A2-1E46BD4CCBBA}" type="presParOf" srcId="{1939900F-41F9-4C16-91CC-B39663F46CE3}" destId="{AE80C255-D773-40BC-B6EA-F49E749CB398}" srcOrd="6" destOrd="0" presId="urn:microsoft.com/office/officeart/2005/8/layout/matrix1"/>
    <dgm:cxn modelId="{B4C79203-23BF-44FE-AF5E-04E4B36EB039}" type="presParOf" srcId="{1939900F-41F9-4C16-91CC-B39663F46CE3}" destId="{B70C53CE-0574-4C04-A220-43DFFC7AE162}" srcOrd="7" destOrd="0" presId="urn:microsoft.com/office/officeart/2005/8/layout/matrix1"/>
    <dgm:cxn modelId="{84B375F2-4E1E-4F7B-BA87-9CBF1770B19B}" type="presParOf" srcId="{8822E3E6-ADB8-4396-BBE6-56CA90128448}" destId="{0DF13FD9-8A27-40AB-9DB8-B75AD34F71CC}" srcOrd="1" destOrd="0" presId="urn:microsoft.com/office/officeart/2005/8/layout/matrix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036671-6CC5-4603-A946-5A0F57EF12BB}">
      <dsp:nvSpPr>
        <dsp:cNvPr id="0" name=""/>
        <dsp:cNvSpPr/>
      </dsp:nvSpPr>
      <dsp:spPr>
        <a:xfrm rot="16200000">
          <a:off x="506027" y="-506027"/>
          <a:ext cx="1880096" cy="2892152"/>
        </a:xfrm>
        <a:prstGeom prst="round1Rect">
          <a:avLst/>
        </a:prstGeom>
        <a:solidFill>
          <a:schemeClr val="accent2">
            <a:hueOff val="0"/>
            <a:satOff val="0"/>
            <a:lumOff val="0"/>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CA" sz="2400" kern="1200" smtClean="0"/>
            <a:t>Exit</a:t>
          </a:r>
          <a:endParaRPr lang="en-CA" sz="2400" kern="1200" dirty="0"/>
        </a:p>
      </dsp:txBody>
      <dsp:txXfrm rot="5400000">
        <a:off x="-1" y="1"/>
        <a:ext cx="2892152" cy="1410072"/>
      </dsp:txXfrm>
    </dsp:sp>
    <dsp:sp modelId="{7EF806D3-84D1-4F4E-921A-07A6FA2FAD9F}">
      <dsp:nvSpPr>
        <dsp:cNvPr id="0" name=""/>
        <dsp:cNvSpPr/>
      </dsp:nvSpPr>
      <dsp:spPr>
        <a:xfrm>
          <a:off x="2892152" y="0"/>
          <a:ext cx="2892152" cy="1880096"/>
        </a:xfrm>
        <a:prstGeom prst="round1Rect">
          <a:avLst/>
        </a:prstGeom>
        <a:solidFill>
          <a:schemeClr val="accent2">
            <a:hueOff val="-2673793"/>
            <a:satOff val="-5977"/>
            <a:lumOff val="-1307"/>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CA" sz="2400" kern="1200" smtClean="0"/>
            <a:t>Voice</a:t>
          </a:r>
          <a:endParaRPr lang="en-CA" sz="2400" kern="1200" dirty="0"/>
        </a:p>
      </dsp:txBody>
      <dsp:txXfrm>
        <a:off x="2892152" y="0"/>
        <a:ext cx="2892152" cy="1410072"/>
      </dsp:txXfrm>
    </dsp:sp>
    <dsp:sp modelId="{24F75AA2-622B-4742-8E3D-5830822D8CC7}">
      <dsp:nvSpPr>
        <dsp:cNvPr id="0" name=""/>
        <dsp:cNvSpPr/>
      </dsp:nvSpPr>
      <dsp:spPr>
        <a:xfrm rot="10800000">
          <a:off x="0" y="1880096"/>
          <a:ext cx="2892152" cy="1880096"/>
        </a:xfrm>
        <a:prstGeom prst="round1Rect">
          <a:avLst/>
        </a:prstGeom>
        <a:solidFill>
          <a:schemeClr val="accent2">
            <a:hueOff val="-5347586"/>
            <a:satOff val="-11955"/>
            <a:lumOff val="-2614"/>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CA" sz="2400" kern="1200" smtClean="0"/>
            <a:t>Neglect</a:t>
          </a:r>
          <a:endParaRPr lang="en-CA" sz="2400" kern="1200" dirty="0"/>
        </a:p>
      </dsp:txBody>
      <dsp:txXfrm rot="10800000">
        <a:off x="0" y="2350119"/>
        <a:ext cx="2892152" cy="1410072"/>
      </dsp:txXfrm>
    </dsp:sp>
    <dsp:sp modelId="{AE80C255-D773-40BC-B6EA-F49E749CB398}">
      <dsp:nvSpPr>
        <dsp:cNvPr id="0" name=""/>
        <dsp:cNvSpPr/>
      </dsp:nvSpPr>
      <dsp:spPr>
        <a:xfrm rot="5400000">
          <a:off x="3398180" y="1374068"/>
          <a:ext cx="1880096" cy="2892152"/>
        </a:xfrm>
        <a:prstGeom prst="round1Rect">
          <a:avLst/>
        </a:prstGeom>
        <a:solidFill>
          <a:schemeClr val="accent2">
            <a:hueOff val="-8021378"/>
            <a:satOff val="-17932"/>
            <a:lumOff val="-3921"/>
            <a:alphaOff val="0"/>
          </a:schemeClr>
        </a:solidFill>
        <a:ln>
          <a:noFill/>
        </a:ln>
        <a:effectLst>
          <a:outerShdw blurRad="50800" dist="25400" dir="5400000" rotWithShape="0">
            <a:srgbClr val="000000">
              <a:alpha val="4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en-CA" sz="2400" kern="1200" smtClean="0"/>
            <a:t>Silence</a:t>
          </a:r>
        </a:p>
        <a:p>
          <a:pPr lvl="0" algn="ctr" defTabSz="1066800">
            <a:lnSpc>
              <a:spcPct val="90000"/>
            </a:lnSpc>
            <a:spcBef>
              <a:spcPct val="0"/>
            </a:spcBef>
            <a:spcAft>
              <a:spcPct val="35000"/>
            </a:spcAft>
          </a:pPr>
          <a:r>
            <a:rPr lang="en-CA" sz="2400" kern="1200" smtClean="0"/>
            <a:t>(loyalty)</a:t>
          </a:r>
          <a:endParaRPr lang="en-CA" sz="2400" kern="1200" dirty="0"/>
        </a:p>
      </dsp:txBody>
      <dsp:txXfrm rot="-5400000">
        <a:off x="2892152" y="2350119"/>
        <a:ext cx="2892152" cy="1410072"/>
      </dsp:txXfrm>
    </dsp:sp>
    <dsp:sp modelId="{0DF13FD9-8A27-40AB-9DB8-B75AD34F71CC}">
      <dsp:nvSpPr>
        <dsp:cNvPr id="0" name=""/>
        <dsp:cNvSpPr/>
      </dsp:nvSpPr>
      <dsp:spPr>
        <a:xfrm>
          <a:off x="2024506" y="1410072"/>
          <a:ext cx="1735291" cy="940048"/>
        </a:xfrm>
        <a:prstGeom prst="roundRect">
          <a:avLst/>
        </a:prstGeom>
        <a:solidFill>
          <a:schemeClr val="accent2">
            <a:tint val="40000"/>
            <a:hueOff val="0"/>
            <a:satOff val="0"/>
            <a:lumOff val="0"/>
            <a:alphaOff val="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CA" sz="2400" kern="1200" dirty="0" smtClean="0"/>
            <a:t>Responses to Breach </a:t>
          </a:r>
          <a:endParaRPr lang="en-CA" sz="2400" kern="1200" dirty="0"/>
        </a:p>
      </dsp:txBody>
      <dsp:txXfrm>
        <a:off x="2070395" y="1455961"/>
        <a:ext cx="1643513" cy="848270"/>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5" tIns="46968" rIns="93935" bIns="46968" rtlCol="0"/>
          <a:lstStyle>
            <a:lvl1pPr algn="l">
              <a:defRPr sz="1300"/>
            </a:lvl1pPr>
          </a:lstStyle>
          <a:p>
            <a:endParaRPr lang="en-CA"/>
          </a:p>
        </p:txBody>
      </p:sp>
      <p:sp>
        <p:nvSpPr>
          <p:cNvPr id="3" name="Date Placeholder 2"/>
          <p:cNvSpPr>
            <a:spLocks noGrp="1"/>
          </p:cNvSpPr>
          <p:nvPr>
            <p:ph type="dt" sz="quarter" idx="1"/>
          </p:nvPr>
        </p:nvSpPr>
        <p:spPr>
          <a:xfrm>
            <a:off x="4008704" y="0"/>
            <a:ext cx="3066733" cy="468154"/>
          </a:xfrm>
          <a:prstGeom prst="rect">
            <a:avLst/>
          </a:prstGeom>
        </p:spPr>
        <p:txBody>
          <a:bodyPr vert="horz" lIns="93935" tIns="46968" rIns="93935" bIns="46968" rtlCol="0"/>
          <a:lstStyle>
            <a:lvl1pPr algn="r">
              <a:defRPr sz="1300"/>
            </a:lvl1pPr>
          </a:lstStyle>
          <a:p>
            <a:fld id="{6F80010F-76CD-4DBE-8ABA-DB4A165124D3}" type="datetimeFigureOut">
              <a:rPr lang="en-CA" smtClean="0"/>
              <a:t>2017-05-01</a:t>
            </a:fld>
            <a:endParaRPr lang="en-CA"/>
          </a:p>
        </p:txBody>
      </p:sp>
      <p:sp>
        <p:nvSpPr>
          <p:cNvPr id="4" name="Footer Placeholder 3"/>
          <p:cNvSpPr>
            <a:spLocks noGrp="1"/>
          </p:cNvSpPr>
          <p:nvPr>
            <p:ph type="ftr" sz="quarter" idx="2"/>
          </p:nvPr>
        </p:nvSpPr>
        <p:spPr>
          <a:xfrm>
            <a:off x="0" y="8893296"/>
            <a:ext cx="3066733" cy="468154"/>
          </a:xfrm>
          <a:prstGeom prst="rect">
            <a:avLst/>
          </a:prstGeom>
        </p:spPr>
        <p:txBody>
          <a:bodyPr vert="horz" lIns="93935" tIns="46968" rIns="93935" bIns="46968" rtlCol="0" anchor="b"/>
          <a:lstStyle>
            <a:lvl1pPr algn="l">
              <a:defRPr sz="1300"/>
            </a:lvl1pPr>
          </a:lstStyle>
          <a:p>
            <a:endParaRPr lang="en-CA"/>
          </a:p>
        </p:txBody>
      </p:sp>
      <p:sp>
        <p:nvSpPr>
          <p:cNvPr id="5" name="Slide Number Placeholder 4"/>
          <p:cNvSpPr>
            <a:spLocks noGrp="1"/>
          </p:cNvSpPr>
          <p:nvPr>
            <p:ph type="sldNum" sz="quarter" idx="3"/>
          </p:nvPr>
        </p:nvSpPr>
        <p:spPr>
          <a:xfrm>
            <a:off x="4008704" y="8893296"/>
            <a:ext cx="3066733" cy="468154"/>
          </a:xfrm>
          <a:prstGeom prst="rect">
            <a:avLst/>
          </a:prstGeom>
        </p:spPr>
        <p:txBody>
          <a:bodyPr vert="horz" lIns="93935" tIns="46968" rIns="93935" bIns="46968" rtlCol="0" anchor="b"/>
          <a:lstStyle>
            <a:lvl1pPr algn="r">
              <a:defRPr sz="1300"/>
            </a:lvl1pPr>
          </a:lstStyle>
          <a:p>
            <a:fld id="{55EABEE0-0254-48FD-A37F-77F4047FADD9}" type="slidenum">
              <a:rPr lang="en-CA" smtClean="0"/>
              <a:t>‹#›</a:t>
            </a:fld>
            <a:endParaRPr lang="en-CA"/>
          </a:p>
        </p:txBody>
      </p:sp>
    </p:spTree>
    <p:extLst>
      <p:ext uri="{BB962C8B-B14F-4D97-AF65-F5344CB8AC3E}">
        <p14:creationId xmlns:p14="http://schemas.microsoft.com/office/powerpoint/2010/main" val="165689806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6733" cy="468154"/>
          </a:xfrm>
          <a:prstGeom prst="rect">
            <a:avLst/>
          </a:prstGeom>
        </p:spPr>
        <p:txBody>
          <a:bodyPr vert="horz" lIns="93935" tIns="46968" rIns="93935" bIns="46968" rtlCol="0"/>
          <a:lstStyle>
            <a:lvl1pPr algn="l">
              <a:defRPr sz="1300"/>
            </a:lvl1pPr>
          </a:lstStyle>
          <a:p>
            <a:endParaRPr lang="en-CA"/>
          </a:p>
        </p:txBody>
      </p:sp>
      <p:sp>
        <p:nvSpPr>
          <p:cNvPr id="3" name="Date Placeholder 2"/>
          <p:cNvSpPr>
            <a:spLocks noGrp="1"/>
          </p:cNvSpPr>
          <p:nvPr>
            <p:ph type="dt" idx="1"/>
          </p:nvPr>
        </p:nvSpPr>
        <p:spPr>
          <a:xfrm>
            <a:off x="4008704" y="0"/>
            <a:ext cx="3066733" cy="468154"/>
          </a:xfrm>
          <a:prstGeom prst="rect">
            <a:avLst/>
          </a:prstGeom>
        </p:spPr>
        <p:txBody>
          <a:bodyPr vert="horz" lIns="93935" tIns="46968" rIns="93935" bIns="46968" rtlCol="0"/>
          <a:lstStyle>
            <a:lvl1pPr algn="r">
              <a:defRPr sz="1300"/>
            </a:lvl1pPr>
          </a:lstStyle>
          <a:p>
            <a:fld id="{76D3BF52-A715-4FA6-87CC-CF04B34BDE0D}" type="datetimeFigureOut">
              <a:rPr lang="en-CA" smtClean="0"/>
              <a:pPr/>
              <a:t>2017-05-01</a:t>
            </a:fld>
            <a:endParaRPr lang="en-CA"/>
          </a:p>
        </p:txBody>
      </p:sp>
      <p:sp>
        <p:nvSpPr>
          <p:cNvPr id="4" name="Slide Image Placeholder 3"/>
          <p:cNvSpPr>
            <a:spLocks noGrp="1" noRot="1" noChangeAspect="1"/>
          </p:cNvSpPr>
          <p:nvPr>
            <p:ph type="sldImg" idx="2"/>
          </p:nvPr>
        </p:nvSpPr>
        <p:spPr>
          <a:xfrm>
            <a:off x="1198563" y="703263"/>
            <a:ext cx="4679950" cy="3509962"/>
          </a:xfrm>
          <a:prstGeom prst="rect">
            <a:avLst/>
          </a:prstGeom>
          <a:noFill/>
          <a:ln w="12700">
            <a:solidFill>
              <a:prstClr val="black"/>
            </a:solidFill>
          </a:ln>
        </p:spPr>
        <p:txBody>
          <a:bodyPr vert="horz" lIns="93935" tIns="46968" rIns="93935" bIns="46968" rtlCol="0" anchor="ctr"/>
          <a:lstStyle/>
          <a:p>
            <a:endParaRPr lang="en-CA"/>
          </a:p>
        </p:txBody>
      </p:sp>
      <p:sp>
        <p:nvSpPr>
          <p:cNvPr id="5" name="Notes Placeholder 4"/>
          <p:cNvSpPr>
            <a:spLocks noGrp="1"/>
          </p:cNvSpPr>
          <p:nvPr>
            <p:ph type="body" sz="quarter" idx="3"/>
          </p:nvPr>
        </p:nvSpPr>
        <p:spPr>
          <a:xfrm>
            <a:off x="707708" y="4447461"/>
            <a:ext cx="5661660" cy="4213384"/>
          </a:xfrm>
          <a:prstGeom prst="rect">
            <a:avLst/>
          </a:prstGeom>
        </p:spPr>
        <p:txBody>
          <a:bodyPr vert="horz" lIns="93935" tIns="46968" rIns="93935" bIns="46968"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893296"/>
            <a:ext cx="3066733" cy="468154"/>
          </a:xfrm>
          <a:prstGeom prst="rect">
            <a:avLst/>
          </a:prstGeom>
        </p:spPr>
        <p:txBody>
          <a:bodyPr vert="horz" lIns="93935" tIns="46968" rIns="93935" bIns="46968" rtlCol="0" anchor="b"/>
          <a:lstStyle>
            <a:lvl1pPr algn="l">
              <a:defRPr sz="1300"/>
            </a:lvl1pPr>
          </a:lstStyle>
          <a:p>
            <a:endParaRPr lang="en-CA"/>
          </a:p>
        </p:txBody>
      </p:sp>
      <p:sp>
        <p:nvSpPr>
          <p:cNvPr id="7" name="Slide Number Placeholder 6"/>
          <p:cNvSpPr>
            <a:spLocks noGrp="1"/>
          </p:cNvSpPr>
          <p:nvPr>
            <p:ph type="sldNum" sz="quarter" idx="5"/>
          </p:nvPr>
        </p:nvSpPr>
        <p:spPr>
          <a:xfrm>
            <a:off x="4008704" y="8893296"/>
            <a:ext cx="3066733" cy="468154"/>
          </a:xfrm>
          <a:prstGeom prst="rect">
            <a:avLst/>
          </a:prstGeom>
        </p:spPr>
        <p:txBody>
          <a:bodyPr vert="horz" lIns="93935" tIns="46968" rIns="93935" bIns="46968" rtlCol="0" anchor="b"/>
          <a:lstStyle>
            <a:lvl1pPr algn="r">
              <a:defRPr sz="1300"/>
            </a:lvl1pPr>
          </a:lstStyle>
          <a:p>
            <a:fld id="{52F28473-6B82-4CF1-8B4B-9959A0EF32D8}" type="slidenum">
              <a:rPr lang="en-CA" smtClean="0"/>
              <a:pPr/>
              <a:t>‹#›</a:t>
            </a:fld>
            <a:endParaRPr lang="en-CA"/>
          </a:p>
        </p:txBody>
      </p:sp>
    </p:spTree>
    <p:extLst>
      <p:ext uri="{BB962C8B-B14F-4D97-AF65-F5344CB8AC3E}">
        <p14:creationId xmlns:p14="http://schemas.microsoft.com/office/powerpoint/2010/main" val="15292776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a:t>
            </a:fld>
            <a:endParaRPr lang="en-CA"/>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2</a:t>
            </a:fld>
            <a:endParaRPr lang="en-CA"/>
          </a:p>
        </p:txBody>
      </p:sp>
    </p:spTree>
    <p:extLst>
      <p:ext uri="{BB962C8B-B14F-4D97-AF65-F5344CB8AC3E}">
        <p14:creationId xmlns:p14="http://schemas.microsoft.com/office/powerpoint/2010/main" val="37504337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a:bodyPr>
          <a:lstStyle/>
          <a:p>
            <a:endParaRPr lang="en-CA" sz="900" dirty="0"/>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359" eaLnBrk="0" hangingPunct="0">
              <a:defRPr>
                <a:solidFill>
                  <a:schemeClr val="tx1"/>
                </a:solidFill>
                <a:latin typeface="Arial" pitchFamily="34" charset="0"/>
              </a:defRPr>
            </a:lvl1pPr>
            <a:lvl2pPr marL="748927" indent="-288048" defTabSz="939359" eaLnBrk="0" hangingPunct="0">
              <a:defRPr>
                <a:solidFill>
                  <a:schemeClr val="tx1"/>
                </a:solidFill>
                <a:latin typeface="Arial" pitchFamily="34" charset="0"/>
              </a:defRPr>
            </a:lvl2pPr>
            <a:lvl3pPr marL="1152195" indent="-230439" defTabSz="939359" eaLnBrk="0" hangingPunct="0">
              <a:defRPr>
                <a:solidFill>
                  <a:schemeClr val="tx1"/>
                </a:solidFill>
                <a:latin typeface="Arial" pitchFamily="34" charset="0"/>
              </a:defRPr>
            </a:lvl3pPr>
            <a:lvl4pPr marL="1613072" indent="-230439" defTabSz="939359" eaLnBrk="0" hangingPunct="0">
              <a:defRPr>
                <a:solidFill>
                  <a:schemeClr val="tx1"/>
                </a:solidFill>
                <a:latin typeface="Arial" pitchFamily="34" charset="0"/>
              </a:defRPr>
            </a:lvl4pPr>
            <a:lvl5pPr marL="2073951" indent="-230439" defTabSz="939359" eaLnBrk="0" hangingPunct="0">
              <a:defRPr>
                <a:solidFill>
                  <a:schemeClr val="tx1"/>
                </a:solidFill>
                <a:latin typeface="Arial" pitchFamily="34" charset="0"/>
              </a:defRPr>
            </a:lvl5pPr>
            <a:lvl6pPr marL="2534828" indent="-230439" defTabSz="939359" eaLnBrk="0" fontAlgn="base" hangingPunct="0">
              <a:spcBef>
                <a:spcPct val="0"/>
              </a:spcBef>
              <a:spcAft>
                <a:spcPct val="0"/>
              </a:spcAft>
              <a:defRPr>
                <a:solidFill>
                  <a:schemeClr val="tx1"/>
                </a:solidFill>
                <a:latin typeface="Arial" pitchFamily="34" charset="0"/>
              </a:defRPr>
            </a:lvl6pPr>
            <a:lvl7pPr marL="2995705" indent="-230439" defTabSz="939359" eaLnBrk="0" fontAlgn="base" hangingPunct="0">
              <a:spcBef>
                <a:spcPct val="0"/>
              </a:spcBef>
              <a:spcAft>
                <a:spcPct val="0"/>
              </a:spcAft>
              <a:defRPr>
                <a:solidFill>
                  <a:schemeClr val="tx1"/>
                </a:solidFill>
                <a:latin typeface="Arial" pitchFamily="34" charset="0"/>
              </a:defRPr>
            </a:lvl7pPr>
            <a:lvl8pPr marL="3456584" indent="-230439" defTabSz="939359" eaLnBrk="0" fontAlgn="base" hangingPunct="0">
              <a:spcBef>
                <a:spcPct val="0"/>
              </a:spcBef>
              <a:spcAft>
                <a:spcPct val="0"/>
              </a:spcAft>
              <a:defRPr>
                <a:solidFill>
                  <a:schemeClr val="tx1"/>
                </a:solidFill>
                <a:latin typeface="Arial" pitchFamily="34" charset="0"/>
              </a:defRPr>
            </a:lvl8pPr>
            <a:lvl9pPr marL="3917461" indent="-230439" defTabSz="939359" eaLnBrk="0" fontAlgn="base" hangingPunct="0">
              <a:spcBef>
                <a:spcPct val="0"/>
              </a:spcBef>
              <a:spcAft>
                <a:spcPct val="0"/>
              </a:spcAft>
              <a:defRPr>
                <a:solidFill>
                  <a:schemeClr val="tx1"/>
                </a:solidFill>
                <a:latin typeface="Arial" pitchFamily="34" charset="0"/>
              </a:defRPr>
            </a:lvl9pPr>
          </a:lstStyle>
          <a:p>
            <a:pPr eaLnBrk="1" hangingPunct="1"/>
            <a:fld id="{D7D60E45-5179-4C31-A0F5-27CFE6DC72A8}" type="slidenum">
              <a:rPr lang="en-CA" smtClean="0"/>
              <a:pPr eaLnBrk="1" hangingPunct="1"/>
              <a:t>3</a:t>
            </a:fld>
            <a:endParaRPr lang="en-CA"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4</a:t>
            </a:fld>
            <a:endParaRPr lang="en-CA"/>
          </a:p>
        </p:txBody>
      </p:sp>
    </p:spTree>
    <p:extLst>
      <p:ext uri="{BB962C8B-B14F-4D97-AF65-F5344CB8AC3E}">
        <p14:creationId xmlns:p14="http://schemas.microsoft.com/office/powerpoint/2010/main" val="6321180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CA5FA6A4-9DA5-1A4C-AECC-583D18B6DFAF}" type="slidenum">
              <a:rPr lang="en-US" smtClean="0"/>
              <a:pPr/>
              <a:t>5</a:t>
            </a:fld>
            <a:endParaRPr lang="en-US"/>
          </a:p>
        </p:txBody>
      </p:sp>
    </p:spTree>
    <p:extLst>
      <p:ext uri="{BB962C8B-B14F-4D97-AF65-F5344CB8AC3E}">
        <p14:creationId xmlns:p14="http://schemas.microsoft.com/office/powerpoint/2010/main" val="15106484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6</a:t>
            </a:fld>
            <a:endParaRPr lang="en-CA"/>
          </a:p>
        </p:txBody>
      </p:sp>
    </p:spTree>
    <p:extLst>
      <p:ext uri="{BB962C8B-B14F-4D97-AF65-F5344CB8AC3E}">
        <p14:creationId xmlns:p14="http://schemas.microsoft.com/office/powerpoint/2010/main" val="125592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7</a:t>
            </a:fld>
            <a:endParaRPr lang="en-CA"/>
          </a:p>
        </p:txBody>
      </p:sp>
    </p:spTree>
    <p:extLst>
      <p:ext uri="{BB962C8B-B14F-4D97-AF65-F5344CB8AC3E}">
        <p14:creationId xmlns:p14="http://schemas.microsoft.com/office/powerpoint/2010/main" val="1609962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359" eaLnBrk="0" hangingPunct="0">
              <a:defRPr>
                <a:solidFill>
                  <a:schemeClr val="tx1"/>
                </a:solidFill>
                <a:latin typeface="Arial" charset="0"/>
              </a:defRPr>
            </a:lvl1pPr>
            <a:lvl2pPr marL="748927" indent="-288048" defTabSz="939359" eaLnBrk="0" hangingPunct="0">
              <a:defRPr>
                <a:solidFill>
                  <a:schemeClr val="tx1"/>
                </a:solidFill>
                <a:latin typeface="Arial" charset="0"/>
              </a:defRPr>
            </a:lvl2pPr>
            <a:lvl3pPr marL="1152195" indent="-230439" defTabSz="939359" eaLnBrk="0" hangingPunct="0">
              <a:defRPr>
                <a:solidFill>
                  <a:schemeClr val="tx1"/>
                </a:solidFill>
                <a:latin typeface="Arial" charset="0"/>
              </a:defRPr>
            </a:lvl3pPr>
            <a:lvl4pPr marL="1613072" indent="-230439" defTabSz="939359" eaLnBrk="0" hangingPunct="0">
              <a:defRPr>
                <a:solidFill>
                  <a:schemeClr val="tx1"/>
                </a:solidFill>
                <a:latin typeface="Arial" charset="0"/>
              </a:defRPr>
            </a:lvl4pPr>
            <a:lvl5pPr marL="2073951" indent="-230439" defTabSz="939359" eaLnBrk="0" hangingPunct="0">
              <a:defRPr>
                <a:solidFill>
                  <a:schemeClr val="tx1"/>
                </a:solidFill>
                <a:latin typeface="Arial" charset="0"/>
              </a:defRPr>
            </a:lvl5pPr>
            <a:lvl6pPr marL="2534828" indent="-230439" defTabSz="939359" eaLnBrk="0" fontAlgn="base" hangingPunct="0">
              <a:spcBef>
                <a:spcPct val="0"/>
              </a:spcBef>
              <a:spcAft>
                <a:spcPct val="0"/>
              </a:spcAft>
              <a:defRPr>
                <a:solidFill>
                  <a:schemeClr val="tx1"/>
                </a:solidFill>
                <a:latin typeface="Arial" charset="0"/>
              </a:defRPr>
            </a:lvl6pPr>
            <a:lvl7pPr marL="2995705" indent="-230439" defTabSz="939359" eaLnBrk="0" fontAlgn="base" hangingPunct="0">
              <a:spcBef>
                <a:spcPct val="0"/>
              </a:spcBef>
              <a:spcAft>
                <a:spcPct val="0"/>
              </a:spcAft>
              <a:defRPr>
                <a:solidFill>
                  <a:schemeClr val="tx1"/>
                </a:solidFill>
                <a:latin typeface="Arial" charset="0"/>
              </a:defRPr>
            </a:lvl7pPr>
            <a:lvl8pPr marL="3456584" indent="-230439" defTabSz="939359" eaLnBrk="0" fontAlgn="base" hangingPunct="0">
              <a:spcBef>
                <a:spcPct val="0"/>
              </a:spcBef>
              <a:spcAft>
                <a:spcPct val="0"/>
              </a:spcAft>
              <a:defRPr>
                <a:solidFill>
                  <a:schemeClr val="tx1"/>
                </a:solidFill>
                <a:latin typeface="Arial" charset="0"/>
              </a:defRPr>
            </a:lvl8pPr>
            <a:lvl9pPr marL="3917461" indent="-230439" defTabSz="939359" eaLnBrk="0" fontAlgn="base" hangingPunct="0">
              <a:spcBef>
                <a:spcPct val="0"/>
              </a:spcBef>
              <a:spcAft>
                <a:spcPct val="0"/>
              </a:spcAft>
              <a:defRPr>
                <a:solidFill>
                  <a:schemeClr val="tx1"/>
                </a:solidFill>
                <a:latin typeface="Arial" charset="0"/>
              </a:defRPr>
            </a:lvl9pPr>
          </a:lstStyle>
          <a:p>
            <a:pPr eaLnBrk="1" hangingPunct="1"/>
            <a:fld id="{A3C2622C-76FC-4A46-8E17-16A966FE857D}" type="slidenum">
              <a:rPr lang="en-CA" smtClean="0"/>
              <a:pPr eaLnBrk="1" hangingPunct="1"/>
              <a:t>8</a:t>
            </a:fld>
            <a:endParaRPr lang="en-CA" smtClean="0"/>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2F28473-6B82-4CF1-8B4B-9959A0EF32D8}" type="slidenum">
              <a:rPr lang="en-CA" smtClean="0"/>
              <a:pPr/>
              <a:t>9</a:t>
            </a:fld>
            <a:endParaRPr lang="en-CA"/>
          </a:p>
        </p:txBody>
      </p:sp>
    </p:spTree>
    <p:extLst>
      <p:ext uri="{BB962C8B-B14F-4D97-AF65-F5344CB8AC3E}">
        <p14:creationId xmlns:p14="http://schemas.microsoft.com/office/powerpoint/2010/main" val="385152406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10</a:t>
            </a:fld>
            <a:endParaRPr lang="en-CA"/>
          </a:p>
        </p:txBody>
      </p:sp>
    </p:spTree>
    <p:extLst>
      <p:ext uri="{BB962C8B-B14F-4D97-AF65-F5344CB8AC3E}">
        <p14:creationId xmlns:p14="http://schemas.microsoft.com/office/powerpoint/2010/main" val="8681699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11</a:t>
            </a:fld>
            <a:endParaRPr lang="en-US"/>
          </a:p>
        </p:txBody>
      </p:sp>
    </p:spTree>
    <p:extLst>
      <p:ext uri="{BB962C8B-B14F-4D97-AF65-F5344CB8AC3E}">
        <p14:creationId xmlns:p14="http://schemas.microsoft.com/office/powerpoint/2010/main" val="1022296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baseline="0" dirty="0" smtClean="0"/>
          </a:p>
        </p:txBody>
      </p:sp>
      <p:sp>
        <p:nvSpPr>
          <p:cNvPr id="4" name="Slide Number Placeholder 3"/>
          <p:cNvSpPr>
            <a:spLocks noGrp="1"/>
          </p:cNvSpPr>
          <p:nvPr>
            <p:ph type="sldNum" sz="quarter" idx="10"/>
          </p:nvPr>
        </p:nvSpPr>
        <p:spPr/>
        <p:txBody>
          <a:bodyPr/>
          <a:lstStyle/>
          <a:p>
            <a:fld id="{CA5FA6A4-9DA5-1A4C-AECC-583D18B6DFAF}" type="slidenum">
              <a:rPr lang="en-US" smtClean="0"/>
              <a:pPr/>
              <a:t>12</a:t>
            </a:fld>
            <a:endParaRPr lang="en-US"/>
          </a:p>
        </p:txBody>
      </p:sp>
    </p:spTree>
    <p:extLst>
      <p:ext uri="{BB962C8B-B14F-4D97-AF65-F5344CB8AC3E}">
        <p14:creationId xmlns:p14="http://schemas.microsoft.com/office/powerpoint/2010/main" val="5344945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13</a:t>
            </a:fld>
            <a:endParaRPr lang="en-CA"/>
          </a:p>
        </p:txBody>
      </p:sp>
    </p:spTree>
    <p:extLst>
      <p:ext uri="{BB962C8B-B14F-4D97-AF65-F5344CB8AC3E}">
        <p14:creationId xmlns:p14="http://schemas.microsoft.com/office/powerpoint/2010/main" val="38180066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a:p>
        </p:txBody>
      </p:sp>
      <p:sp>
        <p:nvSpPr>
          <p:cNvPr id="4" name="Slide Number Placeholder 3"/>
          <p:cNvSpPr>
            <a:spLocks noGrp="1"/>
          </p:cNvSpPr>
          <p:nvPr>
            <p:ph type="sldNum" sz="quarter" idx="10"/>
          </p:nvPr>
        </p:nvSpPr>
        <p:spPr/>
        <p:txBody>
          <a:bodyPr/>
          <a:lstStyle/>
          <a:p>
            <a:fld id="{52F28473-6B82-4CF1-8B4B-9959A0EF32D8}" type="slidenum">
              <a:rPr lang="en-CA" smtClean="0"/>
              <a:pPr/>
              <a:t>14</a:t>
            </a:fld>
            <a:endParaRPr lang="en-CA"/>
          </a:p>
        </p:txBody>
      </p:sp>
    </p:spTree>
    <p:extLst>
      <p:ext uri="{BB962C8B-B14F-4D97-AF65-F5344CB8AC3E}">
        <p14:creationId xmlns:p14="http://schemas.microsoft.com/office/powerpoint/2010/main" val="40839654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15</a:t>
            </a:fld>
            <a:endParaRPr lang="en-CA"/>
          </a:p>
        </p:txBody>
      </p:sp>
    </p:spTree>
    <p:extLst>
      <p:ext uri="{BB962C8B-B14F-4D97-AF65-F5344CB8AC3E}">
        <p14:creationId xmlns:p14="http://schemas.microsoft.com/office/powerpoint/2010/main" val="15271932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2F28473-6B82-4CF1-8B4B-9959A0EF32D8}" type="slidenum">
              <a:rPr lang="en-CA" smtClean="0"/>
              <a:pPr/>
              <a:t>16</a:t>
            </a:fld>
            <a:endParaRPr lang="en-CA"/>
          </a:p>
        </p:txBody>
      </p:sp>
    </p:spTree>
    <p:extLst>
      <p:ext uri="{BB962C8B-B14F-4D97-AF65-F5344CB8AC3E}">
        <p14:creationId xmlns:p14="http://schemas.microsoft.com/office/powerpoint/2010/main" val="29232003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9359" eaLnBrk="0" hangingPunct="0">
              <a:defRPr>
                <a:solidFill>
                  <a:schemeClr val="tx1"/>
                </a:solidFill>
                <a:latin typeface="Arial" charset="0"/>
              </a:defRPr>
            </a:lvl1pPr>
            <a:lvl2pPr marL="748927" indent="-288048" defTabSz="939359" eaLnBrk="0" hangingPunct="0">
              <a:defRPr>
                <a:solidFill>
                  <a:schemeClr val="tx1"/>
                </a:solidFill>
                <a:latin typeface="Arial" charset="0"/>
              </a:defRPr>
            </a:lvl2pPr>
            <a:lvl3pPr marL="1152195" indent="-230439" defTabSz="939359" eaLnBrk="0" hangingPunct="0">
              <a:defRPr>
                <a:solidFill>
                  <a:schemeClr val="tx1"/>
                </a:solidFill>
                <a:latin typeface="Arial" charset="0"/>
              </a:defRPr>
            </a:lvl3pPr>
            <a:lvl4pPr marL="1613072" indent="-230439" defTabSz="939359" eaLnBrk="0" hangingPunct="0">
              <a:defRPr>
                <a:solidFill>
                  <a:schemeClr val="tx1"/>
                </a:solidFill>
                <a:latin typeface="Arial" charset="0"/>
              </a:defRPr>
            </a:lvl4pPr>
            <a:lvl5pPr marL="2073951" indent="-230439" defTabSz="939359" eaLnBrk="0" hangingPunct="0">
              <a:defRPr>
                <a:solidFill>
                  <a:schemeClr val="tx1"/>
                </a:solidFill>
                <a:latin typeface="Arial" charset="0"/>
              </a:defRPr>
            </a:lvl5pPr>
            <a:lvl6pPr marL="2534828" indent="-230439" defTabSz="939359" eaLnBrk="0" fontAlgn="base" hangingPunct="0">
              <a:spcBef>
                <a:spcPct val="0"/>
              </a:spcBef>
              <a:spcAft>
                <a:spcPct val="0"/>
              </a:spcAft>
              <a:defRPr>
                <a:solidFill>
                  <a:schemeClr val="tx1"/>
                </a:solidFill>
                <a:latin typeface="Arial" charset="0"/>
              </a:defRPr>
            </a:lvl6pPr>
            <a:lvl7pPr marL="2995705" indent="-230439" defTabSz="939359" eaLnBrk="0" fontAlgn="base" hangingPunct="0">
              <a:spcBef>
                <a:spcPct val="0"/>
              </a:spcBef>
              <a:spcAft>
                <a:spcPct val="0"/>
              </a:spcAft>
              <a:defRPr>
                <a:solidFill>
                  <a:schemeClr val="tx1"/>
                </a:solidFill>
                <a:latin typeface="Arial" charset="0"/>
              </a:defRPr>
            </a:lvl7pPr>
            <a:lvl8pPr marL="3456584" indent="-230439" defTabSz="939359" eaLnBrk="0" fontAlgn="base" hangingPunct="0">
              <a:spcBef>
                <a:spcPct val="0"/>
              </a:spcBef>
              <a:spcAft>
                <a:spcPct val="0"/>
              </a:spcAft>
              <a:defRPr>
                <a:solidFill>
                  <a:schemeClr val="tx1"/>
                </a:solidFill>
                <a:latin typeface="Arial" charset="0"/>
              </a:defRPr>
            </a:lvl8pPr>
            <a:lvl9pPr marL="3917461" indent="-230439" defTabSz="939359" eaLnBrk="0" fontAlgn="base" hangingPunct="0">
              <a:spcBef>
                <a:spcPct val="0"/>
              </a:spcBef>
              <a:spcAft>
                <a:spcPct val="0"/>
              </a:spcAft>
              <a:defRPr>
                <a:solidFill>
                  <a:schemeClr val="tx1"/>
                </a:solidFill>
                <a:latin typeface="Arial" charset="0"/>
              </a:defRPr>
            </a:lvl9pPr>
          </a:lstStyle>
          <a:p>
            <a:pPr eaLnBrk="1" hangingPunct="1"/>
            <a:fld id="{9AE5C910-693E-4071-85E3-8FE2BD5E6B13}" type="slidenum">
              <a:rPr lang="en-CA" smtClean="0"/>
              <a:pPr eaLnBrk="1" hangingPunct="1"/>
              <a:t>17</a:t>
            </a:fld>
            <a:endParaRPr lang="en-CA" smtClean="0"/>
          </a:p>
        </p:txBody>
      </p:sp>
      <p:sp>
        <p:nvSpPr>
          <p:cNvPr id="39939" name="Rectangle 2"/>
          <p:cNvSpPr>
            <a:spLocks noGrp="1" noRot="1" noChangeAspect="1" noChangeArrowheads="1" noTextEdit="1"/>
          </p:cNvSpPr>
          <p:nvPr>
            <p:ph type="sldImg"/>
          </p:nvPr>
        </p:nvSpPr>
        <p:spPr>
          <a:ln/>
        </p:spPr>
      </p:sp>
      <p:sp>
        <p:nvSpPr>
          <p:cNvPr id="3994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CA5FA6A4-9DA5-1A4C-AECC-583D18B6DFAF}" type="slidenum">
              <a:rPr lang="en-US" smtClean="0"/>
              <a:pPr/>
              <a:t>18</a:t>
            </a:fld>
            <a:endParaRPr lang="en-US"/>
          </a:p>
        </p:txBody>
      </p:sp>
    </p:spTree>
    <p:extLst>
      <p:ext uri="{BB962C8B-B14F-4D97-AF65-F5344CB8AC3E}">
        <p14:creationId xmlns:p14="http://schemas.microsoft.com/office/powerpoint/2010/main" val="403818975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pic>
        <p:nvPicPr>
          <p:cNvPr id="18" name="Picture 11" descr="Sprott_logo"/>
          <p:cNvPicPr>
            <a:picLocks noChangeAspect="1" noChangeArrowheads="1"/>
          </p:cNvPicPr>
          <p:nvPr userDrawn="1"/>
        </p:nvPicPr>
        <p:blipFill>
          <a:blip r:embed="rId2" cstate="print"/>
          <a:srcRect/>
          <a:stretch>
            <a:fillRect/>
          </a:stretch>
        </p:blipFill>
        <p:spPr bwMode="auto">
          <a:xfrm>
            <a:off x="6616755" y="5589240"/>
            <a:ext cx="2067341" cy="961132"/>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720080"/>
          </a:xfrm>
        </p:spPr>
        <p:txBody>
          <a:bodyPr/>
          <a:lstStyle/>
          <a:p>
            <a:r>
              <a:rPr kumimoji="0" lang="en-US" dirty="0" smtClean="0"/>
              <a:t>Click to edit Master title style</a:t>
            </a:r>
            <a:endParaRPr kumimoji="0" lang="en-US" dirty="0"/>
          </a:p>
        </p:txBody>
      </p:sp>
      <p:sp>
        <p:nvSpPr>
          <p:cNvPr id="3" name="Content Placeholder 2"/>
          <p:cNvSpPr>
            <a:spLocks noGrp="1"/>
          </p:cNvSpPr>
          <p:nvPr>
            <p:ph idx="1"/>
          </p:nvPr>
        </p:nvSpPr>
        <p:spPr>
          <a:xfrm>
            <a:off x="467544" y="1268760"/>
            <a:ext cx="8229600" cy="4608512"/>
          </a:xfrm>
        </p:spPr>
        <p:txBody>
          <a:bodyPr/>
          <a:lstStyle/>
          <a:p>
            <a:pPr lvl="0" eaLnBrk="1" latinLnBrk="0" hangingPunct="1"/>
            <a:r>
              <a:rPr lang="en-US" dirty="0" smtClean="0"/>
              <a:t>Click to edit Master text styles</a:t>
            </a:r>
          </a:p>
          <a:p>
            <a:pPr lvl="1" eaLnBrk="1" latinLnBrk="0" hangingPunct="1"/>
            <a:r>
              <a:rPr lang="en-US" dirty="0" smtClean="0"/>
              <a:t>Second level</a:t>
            </a:r>
          </a:p>
          <a:p>
            <a:pPr lvl="2" eaLnBrk="1" latinLnBrk="0" hangingPunct="1"/>
            <a:r>
              <a:rPr lang="en-US" dirty="0" smtClean="0"/>
              <a:t>Third level</a:t>
            </a:r>
          </a:p>
          <a:p>
            <a:pPr lvl="3" eaLnBrk="1" latinLnBrk="0" hangingPunct="1"/>
            <a:r>
              <a:rPr lang="en-US" dirty="0" smtClean="0"/>
              <a:t>Fourth level</a:t>
            </a:r>
          </a:p>
          <a:p>
            <a:pPr lvl="4" eaLnBrk="1" latinLnBrk="0" hangingPunct="1"/>
            <a:r>
              <a:rPr lang="en-US" dirty="0" smtClean="0"/>
              <a:t>Fifth level</a:t>
            </a:r>
            <a:endParaRPr kumimoji="0" lang="en-US" dirty="0"/>
          </a:p>
        </p:txBody>
      </p:sp>
      <p:sp>
        <p:nvSpPr>
          <p:cNvPr id="6" name="Slide Number Placeholder 5"/>
          <p:cNvSpPr>
            <a:spLocks noGrp="1"/>
          </p:cNvSpPr>
          <p:nvPr>
            <p:ph type="sldNum" sz="quarter" idx="12"/>
          </p:nvPr>
        </p:nvSpPr>
        <p:spPr>
          <a:xfrm>
            <a:off x="8316416" y="6237312"/>
            <a:ext cx="576064" cy="365760"/>
          </a:xfrm>
          <a:prstGeom prst="rect">
            <a:avLst/>
          </a:prstGeom>
        </p:spPr>
        <p:txBody>
          <a:bodyPr>
            <a:scene3d>
              <a:camera prst="orthographicFront"/>
              <a:lightRig rig="glow" dir="tl">
                <a:rot lat="0" lon="0" rev="5400000"/>
              </a:lightRig>
            </a:scene3d>
            <a:sp3d extrusionH="57150" contourW="12700">
              <a:bevelT w="25400" h="25400"/>
              <a:contourClr>
                <a:schemeClr val="accent6">
                  <a:shade val="73000"/>
                </a:schemeClr>
              </a:contourClr>
            </a:sp3d>
          </a:bodyPr>
          <a:lstStyle>
            <a:lvl1pPr>
              <a:defRPr b="1" cap="none" spc="0">
                <a:ln w="11430">
                  <a:solidFill>
                    <a:schemeClr val="tx2"/>
                  </a:solidFill>
                </a:ln>
                <a:solidFill>
                  <a:schemeClr val="tx2"/>
                </a:solidFill>
                <a:effectLst>
                  <a:outerShdw blurRad="80000" dist="40000" dir="5040000" algn="tl">
                    <a:srgbClr val="000000">
                      <a:alpha val="30000"/>
                    </a:srgbClr>
                  </a:outerShdw>
                </a:effectLst>
              </a:defRPr>
            </a:lvl1pPr>
          </a:lstStyle>
          <a:p>
            <a:fld id="{465045C0-524C-4C6A-96B2-D7CF4749CC0B}" type="slidenum">
              <a:rPr lang="en-CA" smtClean="0"/>
              <a:pPr/>
              <a:t>‹#›</a:t>
            </a:fld>
            <a:endParaRPr lang="en-CA" dirty="0"/>
          </a:p>
        </p:txBody>
      </p:sp>
      <p:sp>
        <p:nvSpPr>
          <p:cNvPr id="9" name="Footer Placeholder 4"/>
          <p:cNvSpPr txBox="1">
            <a:spLocks/>
          </p:cNvSpPr>
          <p:nvPr userDrawn="1"/>
        </p:nvSpPr>
        <p:spPr>
          <a:xfrm>
            <a:off x="467544" y="6237312"/>
            <a:ext cx="2376264" cy="457200"/>
          </a:xfrm>
          <a:prstGeom prst="rect">
            <a:avLst/>
          </a:prstGeom>
        </p:spPr>
        <p:txBody>
          <a:bodyPr/>
          <a:lstStyle>
            <a:lvl1pPr>
              <a:defRPr sz="1400"/>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CA" sz="1400" b="0" i="0" u="none" strike="noStrike" kern="1200" cap="none" spc="0" normalizeH="0" baseline="0" noProof="0" dirty="0">
              <a:ln>
                <a:noFill/>
              </a:ln>
              <a:solidFill>
                <a:schemeClr val="tx2">
                  <a:lumMod val="75000"/>
                </a:schemeClr>
              </a:solidFill>
              <a:effectLst/>
              <a:uLnTx/>
              <a:uFillTx/>
              <a:latin typeface="+mn-lt"/>
              <a:ea typeface="+mn-ea"/>
              <a:cs typeface="+mn-cs"/>
            </a:endParaRPr>
          </a:p>
        </p:txBody>
      </p:sp>
      <p:sp>
        <p:nvSpPr>
          <p:cNvPr id="4" name="Rectangle 3"/>
          <p:cNvSpPr/>
          <p:nvPr userDrawn="1"/>
        </p:nvSpPr>
        <p:spPr>
          <a:xfrm>
            <a:off x="22121" y="1196752"/>
            <a:ext cx="9144000" cy="72008"/>
          </a:xfrm>
          <a:prstGeom prst="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CA"/>
          </a:p>
        </p:txBody>
      </p:sp>
    </p:spTree>
  </p:cSld>
  <p:clrMapOvr>
    <a:masterClrMapping/>
  </p:clrMapOvr>
  <p:hf hdr="0" dt="0"/>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67544" y="404664"/>
            <a:ext cx="8229600" cy="1066800"/>
          </a:xfrm>
          <a:prstGeom prst="rect">
            <a:avLst/>
          </a:prstGeom>
        </p:spPr>
        <p:txBody>
          <a:bodyPr vert="horz" anchor="ctr">
            <a:normAutofit/>
          </a:bodyPr>
          <a:lstStyle/>
          <a:p>
            <a:r>
              <a:rPr kumimoji="0" lang="en-US" dirty="0" smtClean="0"/>
              <a:t>Click to edit Master title style</a:t>
            </a:r>
            <a:endParaRPr kumimoji="0" lang="en-US" dirty="0"/>
          </a:p>
        </p:txBody>
      </p:sp>
      <p:sp>
        <p:nvSpPr>
          <p:cNvPr id="13" name="Text Placeholder 12"/>
          <p:cNvSpPr>
            <a:spLocks noGrp="1"/>
          </p:cNvSpPr>
          <p:nvPr>
            <p:ph type="body" idx="1"/>
          </p:nvPr>
        </p:nvSpPr>
        <p:spPr>
          <a:xfrm>
            <a:off x="467544" y="1484784"/>
            <a:ext cx="8229600" cy="4392488"/>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Lst>
  <p:hf hdr="0" dt="0"/>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google.ca/url?sa=i&amp;rct=j&amp;q=&amp;esrc=s&amp;source=images&amp;cd=&amp;cad=rja&amp;uact=8&amp;ved=0ahUKEwjn_Ka5os_TAhVM1oMKHVK_BcsQjRwIBw&amp;url=http://www.pngmart.com/image/38747&amp;psig=AFQjCNHsMmacWHpMD1g_4hMBb9L_aKlgGQ&amp;ust=1493747796121605"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gif"/></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i4j_3dp8_TAhVI64MKHUPYBbkQjRwIBw&amp;url=https://brucedwatson.wordpress.com/2015/05/19/theres-nothing-as-practical-as-a-good-theory/&amp;psig=AFQjCNEHU7aIMQM2K0WCT5sAxzphGxyE8w&amp;ust=1493749247541844"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14.emf"/><Relationship Id="rId4" Type="http://schemas.openxmlformats.org/officeDocument/2006/relationships/package" Target="../embeddings/Microsoft_Word_Document1.docx"/></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www.theglobeandmail.com/report-on-business/careers/top-employers/"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ca/url?sa=i&amp;rct=j&amp;q=&amp;esrc=s&amp;source=images&amp;cd=&amp;cad=rja&amp;uact=8&amp;ved=0ahUKEwjswfLq_KzTAhUl6IMKHTuiA1AQjRwIBw&amp;url=https://clipartfest.com/categories/view/8f139ff003b69ab9dea63fb314d13c1f8ce2cda8/world-map-clipart-png.html&amp;psig=AFQjCNEAP4OSW6Uq6AgUDIJdgz20zRETFw&amp;ust=1492569465319687"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s://drive.google.com/open?id=157AG3wCxlxBORk3VZnPlRWpQs5I&amp;usp=sharing" TargetMode="External"/><Relationship Id="rId5" Type="http://schemas.openxmlformats.org/officeDocument/2006/relationships/hyperlink" Target="https://docs.google.com/forms/d/e/1FAIpQLScHBwFusqLsujtMcQEo_LMT9WKWugNvXlheF-Bg91s-zdPg6w/viewform?usp=sf_link" TargetMode="Externa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886" y="2204864"/>
            <a:ext cx="9157886" cy="1470025"/>
          </a:xfrm>
        </p:spPr>
        <p:txBody>
          <a:bodyPr>
            <a:noAutofit/>
          </a:bodyPr>
          <a:lstStyle/>
          <a:p>
            <a:pPr algn="ctr"/>
            <a:r>
              <a:rPr lang="en-US" sz="3600" dirty="0" smtClean="0"/>
              <a:t> </a:t>
            </a:r>
            <a:r>
              <a:rPr lang="en-CA" sz="3600" dirty="0" smtClean="0"/>
              <a:t/>
            </a:r>
            <a:br>
              <a:rPr lang="en-CA" sz="3600" dirty="0" smtClean="0"/>
            </a:br>
            <a:r>
              <a:rPr lang="en-CA" sz="3600" dirty="0" smtClean="0"/>
              <a:t>Week 1</a:t>
            </a:r>
            <a:br>
              <a:rPr lang="en-CA" sz="3600" dirty="0" smtClean="0"/>
            </a:br>
            <a:r>
              <a:rPr lang="en-US" sz="3600" dirty="0" smtClean="0"/>
              <a:t>Psychological Contract</a:t>
            </a:r>
            <a:br>
              <a:rPr lang="en-US" sz="3600" dirty="0" smtClean="0"/>
            </a:br>
            <a:r>
              <a:rPr lang="en-US" sz="1600" dirty="0" smtClean="0"/>
              <a:t>BUSI 2101</a:t>
            </a:r>
            <a:br>
              <a:rPr lang="en-US" sz="1600" dirty="0" smtClean="0"/>
            </a:br>
            <a:r>
              <a:rPr lang="en-US" sz="1600" dirty="0" smtClean="0"/>
              <a:t>Summer 2017</a:t>
            </a:r>
            <a:endParaRPr lang="en-CA" sz="1600" dirty="0"/>
          </a:p>
        </p:txBody>
      </p:sp>
      <p:sp>
        <p:nvSpPr>
          <p:cNvPr id="3" name="AutoShape 4" descr="data:image/jpeg;base64,/9j/4AAQSkZJRgABAQAAAQABAAD/2wCEAAkGBxQTEhUUExQWFhUXGR8ZGBgYGBwbGhodHh0XHCAcHB0cICggHB8lHBgYITEhJSotLi4wHB8zODMsNygtLiwBCgoKDg0OGxAQGywkICQ0NC8sLDQsLCwsLDQsLCw0NCwsNC80LCwsLCwsLCwsLCwsLCwsLDQsLCwsLCwsLCwsLP/AABEIAL0BCgMBIgACEQEDEQH/xAAcAAACAwEBAQEAAAAAAAAAAAAFBgMEBwIBAAj/xABKEAACAQIEBAQDBAcFBQYHAQABAhEAAwQSITEFBkFREyJhcTKBkQehsfAUI0JSksHRFTNicuEkgqKy8URTVJPT4hc0Q4OzwtIW/8QAGgEAAwEBAQEAAAAAAAAAAAAAAQIDBAAFBv/EACwRAAICAgIBAwQBBAMBAAAAAAABAhEDIRIxBBMiQVFhcYEykbHR8AUjoRT/2gAMAwEAAhEDEQA/AM+4VzXh/CSxisIjW0dHz2vLdMHzhiTLZ1JEAiIEbCC+K4dwfFCcPeay5ZFyXCFAzTLTcIkA5QQGJ3MGs5ivTpXD823b2PnGvsoxlqWtZb6CDKHUgsVEDc6j7xSzw027YuLftM6spCsjQyNBynXQidwd+hqHhPG8Rh2mxeuWzqIVjBmQZXY7ncUfwnFL1xUFyx46LEMbayQAREgZmGugJI0FLIrhUO26f4tChFe1uOLXlvFaMhwd0jYq9mDppsbYI9fwqofsZsYhC+BxyP6MVcfxWz/Kq8TOYzX1PnGPsl4nYmLAvL3tMG/4TDfdSbjuH3bLZbtt7bdnUqfvFdxZxVroMa8ivgKWjjrNVnD417Zm3cdD/hYqfqDVWva44ZMDz1xC1GTGXtP3mz/84NHLH2uY6IujD3h18S0Nf4SB91IFeUbYvFGgH7QMKygXOEYNmAjMvl+cZD+NS4PmLBtauLewuZHueLbRXIFqRlygiJgaVnU1yaRpvotinGFpq0/uP3FeLcPuPmXAi3/hW+6j6D+VUhx3DL8GFsj/AD3Lr/i1JwNfGhUvqU9aC6gv6tmvWsfNmyFFu3mVWgLlAkTp2HudcsdZA7mXGXrQUW3YZLfiNsWILBdCRqR122PaKThzCxILAyIiDp5dt9dRmXeADoCdaYcLxMXb1olQVCZIbUMPMwn3JAqc9NGvxf8AsUqXQP4tzHirThGxF0tlVmAcjKWAOUx1AImhr8zXjvdun3utQbE32uMzuZZiWY9ydTXFU4L5Mr8rJ8Uv0gm/GnO5Y+7E1w3G72Rra3GW2/xopIDRPxd96HRX0UVFLonPPkmqk9E+IxruZd3YxEsxOnbU7elQg14FkwNzTX/Ztq0wVXLGPMdASesCZidq5uhIQsVjI3rymXj2O8WzkZAvhGV0GbzEAy28em2lLU1ydnSVM+r6vq+AphT41yams2GchUBZjsFBJ+gpl4X9nfEr8ZMHdAPW4BbH/GRR4s4VKkGGc7I38JrTU+xbFW7bXcTds20USVUl2PpsFBJgTJ3omvgKMuVdNNW7UknxKQxuRmWNwd6yct63ctntdQr9M4/Cqjj0gdY+X0rX8N9szhAuMwKOp0LW38p6aKwI27tQrmLnPgt1AbfCs1xic22Hy6iDmtE5p1pqEetNGa27KEgkkDYj+e9OXDsQLa228W7CqFKKwynSJHr1pZx+Msu02rLWxHwm7nAPoSgMe5PvRfl/DnE2/DtQuItyQNIuoTPXTMpMexXtNK42VxzSZPzlgWNq3e8XxTszFQrRplBy6EiWFK2GvNbYMjMrA6FSQR7MNacOIcIxjraXwmeGOa2tslhlA/ZGp8pO1VuZOXhhzmVP1RgwwYMh21mCAfuNdjtIGVJyJeFfaXxOxAXFO4H7N0C4PqwLfQ0z2PtsuuMmLwVi+vWJWfkwcVnQwat+8PnI+/8ArXKYWDMg+hBX8JFU5E3jZpTcycuYn+/wFywx3NtYA/8AKbX+GvDypy9iP/l+ImyeguNA+lwKfvrLWwbSYg+zCo2sOP2W+hoqSFpmn4j7FbrjNhcbhr46brP8JcffQPFfZJxVP+zBx3S5bP3FgfupKt3ntkFSVPQqSp+ophwfPHELEBMZfAjYuXH0eYo2mDZHjOR+IWvjwWI+VssPqs0GxOBuW/7y26f51K/iKdML9rvFF/7QH/z2rZ/5QDRTD/bfjgIe3hrg9bbg/c8fdXaCZdFeFTWu/wDxezyW4bhCVXMxbttp5DqSR1qs32qYZtX4NhGPuv8A6VCkdszOzgWYZtADtuSfkOlQ3bRUwRBrRcBxBb125iLduzh0uv5VK5skIq5VgDy5wdI61ds8xYPBO4xOCtYw3W8VXGVcgZEBWCDHnDGPWpp+6isoVBSMrimnknCHEOUzFTbAYQJJE6jUgCNKN83c8YPEYZrWG4cmHuErF0ZJABkjRQdQI3qh9mnFAt+5bNsM1xPK40ZcvmIHQyB3GwrssVxG8fLKE/b86EhRXaWydtfatbxP2trauOicMwoyMVnT9kkTonpX2F+2bG3HW3YwmFzuYVQrkkn/AHwKokiDv6GX2uE32+Gzdb2tsfwFXcNyriWDM1s2lEa3QyBixgKsjUz8q2/jX2h4rA4M3MV+jtinOW3Zsq2RCZM3HLnNAEkLHadZrJeJcwcT4k4Z3LyfKoVVUegjXr3pZNVoeMd7QDxnA7+HdBettbL6pMeYTGYRMietXcX4aucqEEaAsZOmk9pMTNPvBrDC7aXH2Xe/bt5bNyQ6ABmOWABD+Y6mZjeiPMXI2GCXL7hvEILt5iEWF6Bdtus6kmp/ydIrFcVYq8kcFXGC8bwm2iQGM/3kgqNN43IMiCO9Pww+EwdjxMSlplUyCbYiT0RYksf69Kq8k4d0wltMtsIwzgrmBhjmBM6kkRXPPHgEqLwVsiyMzEBZ9ARrpv2kU7ioKwRcpuhc4jz2l7MLfD8MLZ0Pi2wzMOkhQI+p6a1LytxbhST43DLTOT5crFwWJ0XLefKvvPpHWgmMI8M+Aie4A29PWlzCYNmuJHw51BPYFhJjeBvNLGdnZMbRp/EPti/RmazhuGpYZdCLhykR3RFH40rY/wC1nid3RbyWQelq2o7/ALT5m++tNfHJdA8W0j2yNM4Vix6CGBCjf/Sg2P8As9wWIX9Xa8B+jKxyk9ipMsPUQfwqrTJUZjh+P38Qbn6Rir7HLoWuO3aQBsD6+kdagXhYOouXYOvwf+6mXi/I2KwqXIwiXVDZvHV87BQNgsggbk+Un1iglrE4TKMy3AYE+/WpTbKwSS2CFxJXQGAfzFUbx1P1qawwY7VFihDU7Dk3GyNWq/wfiTYe9bvJ8SNMTEjYrPSRIn1oc1dilIGl4VWuPilw2Iuyi28ZgyXJK9G1YkzD5COuszAoxgPtuuZVXFYRLyxDMpysfdSCpP0FZzydxc2cXYZj5QSh/wAjyCPbM0+9evg1uXL+UEZDIj00M9Ok/I0W9WGr6NPPPHL+I/v8CbRO7C0oP8Vls1dDhvLeIH6vFmwT+87J/wDnX+dZph+W7hAF1WtXCYBYeUjt2260Yt/Z8Aiu+KWYlkVGYgdgTAmg5JdjxhN9EHHuAol8phHN+3++SmpjWCpgj10mDFX+P8jXsNhUxaXLd227BRlzBgSW3BECCpB1370ExWIRZ8K5ey5QFOgn1KtEaAjSg1/jVz4czNb0zKxMNBmSBpPr3pIybKZEkWbS3VU3HUNbRgWRiCG1jb57jajPFuWb9nNefC3DYEMH8OVKSCJcDTydaG8OxtsFW8JToVbMSZB7A9frpT3wTifE8XZKXL6JgnBSHRWZk2AUBZjSJLCjBtuhZwSjyQg3sXbvsiraS1rBMsRlMATuRl7jvtUX6CpVzlIKRMEyZJ3mYiCaIWUXD3oZF8pKtqTKt+728vvoa2fi961xCwuHdmtjLCskBgCI6gggjT50Y29IMopbZl64MYm0MPaRbaBVbMAJnygEndixygyfwFKn6Au7Z09/5aU12eK3uC4zEI9q1iHZFCO4OTJOYOFG5OxE6EHU0r4ziT33a5cIlmJhVCqOugAgCilQk5qXwXeX8KXLi3LHQgEbxm29SJIH+E1LzVhV8UTKsEUECAJ1+h1FEOV7ZXDXbmkF0GsyI6iP85qHmq1FvDvEG74rn2zIFHsAKDXvLqP/AEOT/H77/sAcPw5GZVzscxgeUfF0nXbXf3pi5c4IlnFw9zzqmboFBYRkJJ3AMzNVuTuYRgsSbjWUvgoVyXIAkwQQSpg6RMdSOtH+L822cZ8OCs4Zg0s1plZrmmzEKu3z3rsjqDYni41kzRg9CnzTw+0mIbKSQ0uYIgFmaQDBkDv70X5EWzbL3gua8DlSTOQEavoBqZyjtBo5huelwVq1bOAsX8wZhcuRmPnYFfhJgadetWbH2vN+xwzDARJAJ2Hsm3yoR90EdlSx5pRq6ZUxeATHo6s4MHysrA5HPePSZHrQ/BYd0L2JFg2xpcY6MR0G0SNop65e5r/tRXJw9uwLLL8BnNmB38o2yj60L545ezutxZBiNRoxGoynbNH7JyzGk60ZRqIcc7kEOD4kPaVWLFrZBDNo2hmmu1h7d1MjuSGA1Uxpv9CPuNYziON5beS2pU/DsAxOxkDY09cHxhtWbIYyVUBo6wI+mn3UuG9j54qk0Of9m2wMquw6CdfbtFZ19pGRb6I9vNIEtpqokxOhHxH8zTvhMctwBgZMTA6T3J+n1pc594SbyW3MZ0mTBiNxsDtr23qmRNrRLE0pbM9xeKUAqgyqfqfeqH6Qto230LKTKbaZcoM+kmqBukmR+G0b1xjUAYKJzR5iepOu3Soxi01ZaUk4NoduC81292BVhoojMPffSmnA83WiJLyevT5Cd6yG1dCjT61wcQxOn5/rV+Rjsd+fOerwAsWHNtmE3WXQgNsituNNSRB1G2orMYq9xBfhb76O4Hhts20JAkqCfoKHYGLeHQzXuPWCK7toyuVYQw3BqPHPMV3wWdcCBhXSmueldCgRPQ0ajcaiiOBxL+IwtmAxLe2v+tDSamwFyGBmK7vQU2naHO1w0T+kG9d0M5SBlkg6DYDvoKlXiByuy3GUBgIZMwIMjQjaqXBsaAHzBbgUZshnUmBJ1B00+6p+KY1TaC+CEOcaKIEanbt9ank/koo14pVFsU8Q7XGJU7k9QO56mNpqIrbyTFwNG8AqT7bgesn2ohj8Bl82wO/v3/GmG9YRreXxtyCFyD4Y2n6etGT46JqLm7E/DWDcuIiDzNCqPU6D8ZrVrGMyXPBkZFOVAOgUAZfqD8vas0wmJFm8Llsy1tvLKgjaNZ7bVK/ELty8Bb0ctO8CZLfSnUq2hElVMOcQtWbuIueaW8RUAEyZgad4gj6U1/2jke2NVZvhDD4oiYOxjTSZpN4pwG5cPialjGZU1jprMbVX4Twi4t0MFY27VxSQ0gHzAEqR10B+VBZVdlZRl1RqvPXBbOIwRxDKC9q23njzAKC0e0/81ZS3Db1xAy4ePLJYaEgAfsFpMAT5VHemW/xnEXW8EG49u4SI+FYPTTTbqa+w3FbVtDe8KzlU+IAT5y7QDAJ3OnTTeleS+kKsK7bJ+WsLa/RbZZvI0541EqTroDpoOh0ql9oajLhsp0UFBpB2QzHTcVRwfNRtM3+zRaZ82V8xykkHRoUb65SOkTRzHWMNiUVL97wHUZ7RVZTK4ECI1BgGB1kAxoGlNJ2BJyi4p9C/wHl5rpW+QjIGKZGJhmCMwzRrlHl06zXPEeO4QXMoswEeA9lQhIygENmJzDNmiQOm2tPvBeU8TZwxRr1pVZ/EbJmY5cu2qgakL99Z1b5cbMWFvyEMUJaBoToYk+lLKr2HHySuPdnmExtu5DNYN0KCurMAozFicqaj4tdY0qqON3LdsWrahDJLHKMzAnQHMDAA+tM/JuPPD8WjE20S7bZbmUkgADMpBnUlgo+dLPEyt7EXLlpWGdyypMkfP+XTbajaaSOlz5OTe32EuQuM3sLetlYFi7dVboJEdRMkeWJJ07VrnN/FPDS3lUtZYMbjhCyqFyxJjKupOp7VimJxZdIEAOQMg7yNR9K03lbmRhb8MtqAVM9fWjG5Jo7io01srXeL4W+WTEW2t3UIAuEZX0ggHeR1gzvV0X8MyhVvbdY/OtJvNY8TGOFIkgMZ11Cgf0pbONNlcudy40KnWD6mkXJXRbJwVX8qzUsJjLuHNtrV0Xrasc6Kv7DDc7klTt70XxvFTcBAb6D+cVl2C4wgtBlabknNAYEbgAMD212qPF813EVZie6iGj1PXpvScp3QaglyKN/BG3inW4dmJJ0AI+LbbURp3ofjb8lm6sZ+v5Ne3cc1xnuNu234VVYyD7/hVI23slmcVBKPzs+FzSBUls1FhlmrApzKdY7VPb8/1ong8UgtoC6jyj9odh60GxdzSBtUlni1xVCg6AAfCvSinRwz4HjK+ZriW0kQFgEsddWPtA1pKxBBJI2OsdvSos5r0bUkY0Unk5JIs4TA3LnwW2b2BP31HesshKupUjoRBqfh/EWtbEx6GpOL8SF4q0QQIJ6nr+JP1o27BUeN3soOalwFtmuKqiWJgCoCaKcFxq2VuPE3Iyp6TMn8Pya5uloEUm9jFxK4mHt+CkMx1uPA17D2HSpOW+XsRifNaQlds7GEHpJ39hJoF/bbZfNZtERGYrLk/vZpmZ12j0p25S50u/opt3WDlCFXWHCxpPt0PpHShDW2Vk09IK2Ps6/8VezLHwoMuv8AmPT5ClFMDduj9UuVQSCJ+DL0k67RTdwvj7w5c5soJUHqegpIvWLLubjEl38xlgPM2pyxEamuyNabGx6TSDFngOGfDrcWzDMJJDNodQYk95qhY5eN7E28PhQocqXdm+FVEeZuvpA6kUW5bx7Lw7FBjmezmZZM+XIuWNNs1R/Y9cLPjLjE58qS56CXJ/BdPSnVNInJ1LSo55uwy4e1aXMGCNDssguepAkxrrqaF8tYlzibIQnKHDZW1mPi010yz91MXNF/C3bVwZQSB8SzmDE7kGBuT3+W4XcPxvwMRbD28otAoykHOCQMzQSIaeh6VCKs02obZtNq0mIUxo3Ssp4lwkOmLYsga1dKAH4yc/lA92BHyPam7l3mC0wa4r6fsiCCfZTr/L1pY4nZbiONe2i+Emj3WYg6xlzCNAWGka6iZ3q2TdJE8XFXy6E9ngSzgkyGUa9evv3rTOV8DYx2Asre1ewTaVwQroAZVR38pTcHv1pO534KmHuKuHVjbZMxGrEFSFJ7wSQfQk/IjyDibnhsrE5Ubyg9CdT/AC096WMadMW7VoZWtXsNdFtrwewBuw80bZYGh0G9B+crGGDW2tMURlKxuCVMtEaiMw09q85q4qLZljAmPmf5dflS9xjiOHu2QiX8xsnMoNtlLz5SASfUHadPeOlCKCpv6lvh/A0xXiZpyohy6nMCZg/cd6ocKs+E+bysVJGn0/nTp9nmCU4UXVafEclu65SFyn6T/vUA5l4NbLrdLMCVh0B3a3lWfXTT5Cla4xQU+UmLvGbC2cSXy5QTmHbbpGh11qJeNlWECBO866dY7Vd4x+vywB1ABgfjQDH4RrLBX0MBgJnQz/Q00XaJ5Pa9DNi7uW6XSHkaMO0RqfTTT0pdxF1ixLGTJJJg696lweOFtUWFOZpLKxmCAMrLtpuKgxbDU/MCguwSdqz5HNsabb6fn2qvirpePu71ALhiJr1bxG34CnJthjG8N8O0DmM6bxBntGunrQ2IqHx2JEkmNqle8OxpYppbDOXJlnCiR8/6VKtvUDcz0kx9PwFQ4c+XtXVtyDp9RofqNaYCD2D4WqQzZyDvnCKh1/daWP0q83DsN/3afwtSoOLMvw6HuND9fi++ov7Uuen3/wBak4yZpWTGlVFCrOGUQZ2OnXeq1MXLb+Rx3P4gU058FZPBheafBC7FfVJeTKSOxj6VGKci1R9FX+C4G7duqLVs3CGBKgT1H5+p2Boly/wEXxnuOUTZY+JiP3dNh8/atZ5GwuGt27gsr5lWTOpywDM92O/eB20TmnLiVWN1yM2u20XzOluFOoKtudx2PsIojxvkvENhrWKtWMyvmZ1X4lE+Q5e2XXSqnA/CbiFpMXbZFLzlZCWOcZlDAdCSJPbf02DiXHEKPbttbZwp/VlwvlAM6nQQO9LGFO2Wd5FUV/v3Mq4M5SwPEEMJ0JgkdJ3jeNaBWDbEr4YOshidvT8kU0Y/DAhQAy3UzeIrHeNZGxkCfLrprrrS7ewyXTmZyoBGoG8z7R3mD7VPny7KywvG6+SG7xK8Ld9kZRbeEcR5iDI0027/ACrvA5sKr6Oou5QCdDAkkSD6jSmPgXD7JXMqMABIHxwcpGZ4JC6d+pU11fxuHuYUSJIEjTQHb+cUXKor6CLHcrvZU/QnvWnFhwGUCfNBAADg6ayTMeppX/su85ViGPiTBysZI0MzruNzTryNy5i7y57ahbZYqHcxI7gQc4G3TYa1T4vjbmGu3LVxsxRiu577qPXQ/Omk5paQijCT2zi3xIW7eHtXw6vYV0z6FGQvmQSNRllxrG9FOWOJAYhyRPilF06KufX3LOPTeiPAeF2rmEw9zEWw3j4pUEkgqvmEAqQRLJPaIqvxXl97d+6iFM5mHJ+INDBjDA9IO8MJjauUmvcxuOuKC/MVm5cuXfDuwM6W7NsaBg4D7KYHkiSRGm+tLvNvCreHewqYjO3iBjEqoPl1JX4l280TERpVF8NfDC1muW2b9gvKEQdRsDpAOvf2rnjGDZUzPdzlQNYgCWAaJ9I+naj6kW9dienL5KnNmBa+/iKZiREiNImPXv7Uv2eEO7AIV2kmYApgwWANuwzFzAaVBJgafCDABOskjSevWhS8QkEAbnaNPQ7nWunKV6OjCLXuHzkTHNh8FezLmVLhCkCIDAeaOoDsPr6V5xbwnFt/EW4/iZQVETmBnMJiZA7VQ5WxV65+oFsNayHOilVd9dwWIB6AgkbjpVlOAXks/rcO9sKwYagw0kg+Ukn870JXJJlFHg3FqhU49gWRx5vL09KOYLhLW7dsK9tI+P8AVhmfrMQWMjpUGP4dicY2S1ZLMu8aD5loA+tWsVhGwXh2cRLHIGlSWESRAJIJggj6Ukr4pjQjeRpKynxPha3Gd8+cA+QZSpgA9NBEdhSdxS1lI9dQe/qPSm7EY1mWbSkkhs4ICnLBmIJIgT671VucvXMW1s22XJIV2JE25/eUkE7aRIMb0+KSS2xfIwy7SE2vjR/inKV+0GZQLqAZsyEE5e5X4h9CPWgFVUk+jHKLi6Z8oqxbYGRUY2r6yutEBdQ6VyzQJr6vgJ0rgkKWprrwqnivK4AOo5y63lceoNBH3q/wXEZbkHZhHz6fn1qWZXBmvwZqHkRb/H9T3jVmHLRAbXb2mo+F4PxHE/CNWPp29zRnF8Ou4hkt2Ua45PwqJ07nsPU6U6YL7NcULUZ7SMBopJJJ9SBAP1oQlJwVIfycKj5DV67/AKi5fE2s+UC1b0UAwdP3Znbueta3whbWFwpcoVBXM8KWck7zlBLEbaUg4P7P8Rfi3ddrVtDDgjfqChBIcHrtHc9GvFcgSF/2q6XUQDclvoc0ijBSirqxnGEpcZy4pfv+wp8V5ssYq40f7O6mFa4u4HdkBa2Zk7Ebag1Fw7Dnz+Tx0dGRjYuK5gkE/DJ1ykajYmjeP5axKEC6Fv2pAJeHUAmNc4LKNdwNKv4jkTAOgAtrbuTmlLpJ0jbMdtNgNOkVyjzdu00WeSWCHBOM4v6d/sRcbxJzddyMj5y0EQVMyBB102+VUuJApdcZMok5l6SCYI7T26U4804FcGLLWLl29maPAzhzlAMsjMrusNlGk79KBc1WIS3d8G7ZtuuX9ZJZWzEg3CSTJJJzHf50PR42+wT8uOak1TSdf4KfD+MPbs3VQKPFjMYJOpywDMDQzt1pj5M5GL/rcXmFpYKWGlc/+YbhdtOsdt1nl5MXbdb2HsXLvhtIItsynoRIBGxI0236U+X+dCB57V225HwXbbIZ2gTE7jaarBJ9/BhlI0DA6WxChQPKqgQFUaaAbCs25iw1lcVjDeCNcuJbeyrCSWLOgKjcwAsqN684FzliXu3cPbCteQgrbnMpAcB4JyyQpzQCNjXV7E5uL2XxaiwoVWysQ0lMxSCJgliDHSDvuTN60Ngjbd/7QAXmT+4tlmCWHTw1AAELCyeuY66/4tu1znfE3GvB0jKBkYxtpPmHzOv+k9faLwtbDrfw2iOSTp8L7+Weh1MdI9qWL3MVy6uYAhwRnZRpEETpt+FSjDTUhpZNpouLc8RSt1oIOZHBHlPp6Ht/1qfhODd7oUtmnUsYgARMDX3OusV9xzBLiHYtjLI8MSCqIhbQaaPE+woBw0OSCjkxoT0j5b/KkWOS2mF5Yy7Qzc2YPNbCJcVmY/COhJO4E9Zqjw/knEFQWNtQf8TFj7CBV7hzBFJNsKo85gSzMBqSdz10qfhnOpKXXt2Lly4mUBevmJGyyQBGv8qpjhr3AnkSftPrF25hbqlVCXIIDZASFIjRZljvroKfOUuPnEL4d6PFUbgEBh3ggQRpIrPsPizjcVctvaFm5bQnPbcOsjLAeQR16EazVjl1rlrFi3oLnwwNtR6aRsRSJPHJfQNrJH7mo3LeUyvX+tDeYeAW8VbAZsrLOUwD8o0/HvRfCLmUZp2ggiDNIfOPOGIwd9bYsIbbEKHZviOkwBqIkb71qkk1szJuLtH2G5KtW1Pis1xu6+UD5a1ew/KNqSUdspjMGyGYIkTlmCQdoO2oigXH+ecVYcr+ioqeJkQOx8S6NfMqjoY3g/EBrTVYFw2QWVrbMAxWdVzawY6gmKhPBBrSpmpeZma4uTr6CLjbl3D3mtB8wDKJUx5QJCsOujQfnSdzFy1cs/rUGawx8pBkoTsrjcHoDsffStPXGWbt17NwqwBgwRmBAHzFUcThltZrF0eJafYnqNDBjqDB02IkVLjLE77QHWVV8mXXsDkZlJkqxXTbQkfypo5K4VZI8W5BaSFB2AHX3mfpXHMHK7KC+HJdNyp1cex/a/H3qly7xg2xkIGjddP3vwJqjlyjonjhxn7gtzZgMMlrOkC4WABXbfzSNtppWAA2M+tW7mLL2yrawxZT77iouGcMuXbnh2xOhZtgFUbsSdANevUimjpbFn7pLj8kAUkwASew1rxrZBIMgjQ07HBrbEABfYgj6iZ95pYxdsZ32+I/iajHyLdUejk/4zhBPlbAN5IYjsSKYOSeWruMvwnlVQS1wqSq9hpEk9BNc4ngufHXbaK5ti652ykoHjQtpJBAHvTTwm7ily2zbazhxkcKsBUAlpmMzMwUScxIz7ztpS5I8tNqVmo8E5ft4a0EtCDuzn4mPc/yHSi1m50fSOprMf8A/fXVzBAoAV8m7agsVJUkAAjQabqVJk0y4prt9kzT4XhZp+EtdJUqCv7KhVIIjXOetUSSVIMpOTtjJxPGWrCm5duKiDUkn1A23OpA07ih+L5lwqBy95QEVWYQxIDRlkASCZ0G++mlLVrgtoqBiWd2AAORcqwABEMWJ0nru7ndpqe7Z4cqt4iXIZizMzsPMREkyDMTrv5n/eMkFDFa5hw2dkzEspVSAjnzMCQohTmaFaVEkQZiK9D4J7kAWfFIkqyAPpBMhhMjMsg6iR3pVxPHOEWhmBVmBJVUJdpbKCQJgGFABOwEAgGKh4dzBw83ncYt1a5Ei9bIXNEEgqMqloWdgSooVfYVJrpjVxjitvDWmYDRRoFgSdgPrWS3+O3L2JDXGfXMVKsVysAWULB2kR6zTHzbxVbgFpCSAZZo3O2noPxPpSzwvCq9w3W1W2YQd2/0H41DLkp0vgtDG3+zW+Q+PtisMPF/v7cJcHffK4HZgPqGozjLassOquvVWAII9jWYcK4t+i3Vun4drnqhifp8Q9q0vF3lA1NdinzQuXHwYNw3JWBt3lxFq0EuAkqysw1YEHScuxOkUL5s5btPdTFXr/hpbEHMBBGvaDOv3UUu43J5ht27/wBKTPtJxxvxYUwigNcPckSEHsNT71SbSWxYXftIOceKW7qeDgzZu2sguXLxzEW1kgLodbjMGIGnqOtJOFwL2MS1kXFzFgmoMMCszEzpI09aIctC0LGKt3BILIUAMF3YOqJ/Eo9NTOlQ8Jxr3MYRctW7jXXym2SIBgA6kERFsdOtdaasVpp0E8El/CI6ZbLhF8MtLA+Zgkxl6Fu9BboFq6xa6GbVjlHlEnbckE9J7UU4XhltPda/hA6NcJUTbKqHdVRYnYMRoBpVHm3hzKWcrbtB4C2resZZg7LpBOgHTekiFjBwrFh1BHUUKxODS3cvtbvKb97Q2cwUgEqzGZkGAT00JqPktwSLbaMD5ZaAR216ifwq3zLw61bxtk5FIZWa8qgsdc0swWSJz1TtWH52HOU+C2rKg27rSRJTxAUJI1kLoT69KJ8bi0yXQgZlUidj33rOOG4R7OMtstrxZYEeGtxVQkxIkdBrqT6098z3JXKDLHcD9n39a6k1QqYCw/2g4hbruMvm0yMCVBAABiQZ07iaCcd5jfEXbb4pRdVCYyHJEmdAPbrUuO5bvsxNq2xiM0wATAOmYid+n+lQcN5eu4h7ljIVcJPm0jUQZ7E6ab6x1qSbTpMo1a6DHD7+Ee81zGs1vEsZRka4py9NREdhEaDrrTnfxH6sFLhaVAWGJkRAk7mlW5yFjbyBLgw4MybpQeKSJAGZQCViN6beGcsX7WGSyMrFVy58wB+UjTeB2qyQjduzEuKXWt4l2ViGDZgw0OsH+dPHLfHjjUNhhN5bbOCxhTljaJ11nbvrRDiP2TX713P4tq0kCR5mOmmwAG3rXeE+yq3bmcXcYkFT4ShNCIIJJOhGh70kotppCxbTsE8N4sGUFTI/D0qhzHw9HBvIBIHnHcd/lTnwrkLCWSYN1z1l9P8AgC0Xu8mYMq2YuisuUw/edRmkzUfQcXaZf1VKPGSMPDGnX7JbzjHQrwpts1xYBFwLACmdtXBkdtjNCeceXFwjg2rhuWnMKWXKwPY9D7wPYUS+y3Ds2LLKYyWmJ9ZKiPqfuppzqLkiMY+5Jmi/2FhMTfhg1i429tjCP6221BPdQdOwrAeJ3P11zKTlztGvSTH3V+huK4tLdm418eVFLHrMa/Wdq/OBqXjzU03VGjyss5Um9H6G4XwIWwHuDPdOuuy+g/rShx0XMZicqibKN4eUo2UqIL3Z0HTKkzJ1Eb0y437QcCmnjZz2RHb74j76CY/7TLJBCpcI9hP1J0+hrZGMYql0Z5S5O2c2MPZwv6zE3bZufF4aiVRjOZu5mRuBsNzV8/aDZS2Mtm5dbMEEDKpY6gEtsdRoJOtK3MVm7etWc1rJcv3AEtJ8bIBrOYBs2bdsuWI9ZjfloPdfC+JhbDW0LXP766UESxe4yi2h2mI6DsKLYtlzjHP2NYlEWxZ6QjW7rj3OYgfwihfHsHbOFt3r+Je9irp8tsXUuKonUnKCF0/ZB3I9agfklkyIzzexDZcKi6BkGpvXJByJlggfFvtFVuO8FVLosYb9bcteW7dTMM1wsBABMAKTlkROs7TQ2Al4pg7VjDYf9WP0i6vjM+cyqEnKhTYSIM9daGcOwniuS392up9T+7R/gvIOOxNwfqWVCwD3mZSoGkkHN54GnlnXTvGo8U5VwYw/grbW2EWBcUAPIHxMf2z1ObelldaGj3syDinED8KSSdNOp6AD7qbcFy/iLNhM9m4AFzMcp3OpmNR8+1LnJHDPH4ratSHW3cLsy/CRbkhvYsF+tbpxbEZFLm5kVAWfQEFQJM9Rp1BqSwqS2W9Vp6MVxDNfzgDyqPMekf61qLsTbXX9kfhSFw/mCxftYglVsMzs0REqx0PqQNCB1HrUmN5xvXitnB2sxchVZwdf8qjX3J2E6UcfGCqwzbnsOcZ4jqFXU7D+tK/F74GhM9z1J6mnfivKUWfJcm/lGafgYxqF6oCdpJ9e9Zo3DL1zMzAqqsVM7yJkD2IikyqcpUPjcVGyDhdgteN6SEtgtHQ5FaJ/3iBPvXfL1sG9bLW2ukgsGtnK4ygTJBUgqWHwmdDXfFz4GHygx4hCE9l1Lf8AKPrXnDVChnUXEvJA8S2CykNkzEiCBKNOo7a0/wDFUQe3Ze4W1o3Et31xJzn4ZuiWBzCCCJiJ36TU3HbHhWWPgi0jsytcdg11h5yq6FjqBHmaddqp2SjXl/2p81uWTypmDZTEjJ6xtTRyzwM38Rauku62iXfxlb448uVXAC+Ys0hR8FNDoWXZT5P5Ovs4u37XhpGgYjPJjXKJjSd/pTti+VcM8OygvlyhoGo0MEDQwQCJGlHWtMOpqO5YPxKdevY+9PCKiqQXJt2LWH4QbUReuwNsxJEdiCdvYTQ/iGHbV1Ct6z94FMPErlycq5B6sJ7/ANKGJwwv/eXGf0HlUfQ60wGyLhuIzqPSp8O6i8LbgQ85T2cCYHaVDfwihuFHhXmT9mdPbpVLnFLgVblskZCG03EahvkRXmRbhkNrXKI+JajQMy/P+teYzEMikm5mA6RrVLl/jdvGYdbixOzruVYbj0B3HoRQnmjHhXS0O2Y/Ugfga9Fy1ZkS2EDxENq7Mf8ACvWp/H085FteiD4j71SwCEgZQF9dz/QUROHS2rXG1ygsSdToJ0rjgdxPiC2bfiOMibIv7bnsPz60v2OMNcbNcI9FHwqOw/r1+6heLw1/G3fFxDZRsltTog7Due56/SukwXgvk6aEe3/UGsueUmvsXxJJ/cJ8fwH6RYZIG0qezDUVQ+x2yitiLz9ltiRt+02n8FFsFc6Ur8yYm9gGz4cjwrrFiCPheBPyMT8jUsU2tKv2dmintjV9rePtjBOqsPOUAG2ocMR9FNYbRHjPGL2JYNdfMQIAgAD2A/O1D4rTji43fyZZyT6NN4NyRZu4YXv1hLiUz3AojuQlto9pNEOC/ZyVuK/6TYJUlgCrMdoG5XY6gxvHaq/HOZ71xRZ4eCtq0QHviFTNrpLCMvXuY2jcBY5mxNow1w3YO51Dd4zTHv7VWc1Ethwepfx/Y1O7yrcBxN1MT/tF5BbS5k0soP2bahpGnWdxPuo4/kbHsnhnE2r1ucxRy6Bj3fKst31aifAud/ExXgC2baOpay4cnNA+Eq0iZDjQj4akv8/lgQLQVtiW3kf4QYH1NdPJGKthw+LkytqK67Bgs8Us4z9JbDWrjG34QysBaRdNQxabex1buaM8KwWGwVkhEF3EXDmfzm4oImPMVGYCTHlgknegd/j7vux9I3n0JJKz2BAof4eKxhV1tYaFUqFZkUuCfidNAxA0EiR16RFZvUtR19zVk8NeMlLLv7L/ACNGLdgviYqzcFpj8Rv4kFf8U5yLYHqoHypV504s7oqC7cuYcSPGgq10Qphpy5iAQpMQSJ0mKHXuWMbY18C94YMkW2zrr/hRjtQXiGLuM0OwJWQAzMSvoFuaj2inSpVbZky5YzeopfiwnyRh2fGI9kOi2yHESSYjcqrEz1ERG8DUaXx7i3j2PDJAJ+M6ZSo6iCwgkRoxGhG8gYz52gsdjI8yiPVeg16CjmE5gd7N0XSHZMsMzQWmR5j+0wA33IgdKnn5em1ETE1y9wfxeLs2kn9lew0np703/Z7asGycUrB7jSsdbfoR3IgztER1rEeI8Re7AYjKpkKBHz77etNn2b8PxJveLbbJbghp2YQYkbaEgiddRGhNRxYY4Vzn2VnmeR8Y9Gn8Y4oBKK0OdzE5f9fegvCrCQUa5mDEkZtGk6kyd53+p60S/QFUEDU7sx1JrjwVQTAk/mKzS86XK0i0cCqrEfnfg7+KrIVNq3tBnXeW9DAFUOE4gJnKOcOGtzluAFCxIEKSRPlj4W+XSm3E4NLhLEE9+lBsfhvDtOiGAy5cpEiPTURVIeUp9iywNdATDX7i4gOLqnPAcoIIVeqyxEmY6+1bLyjxTCuhTDgW7nxOr/Gx0Bct/wDU2Hm6aaDSsi4bww5VAA8oAmInQUTdvBAIYqy6hgYIPeav6/F66FWG1vs2R3bcAN6DQ1TuY5VbTf8AaQiD/mAO8dYpY5U5ys4seHcPh3xoD8Iueqnaf8P00ohzDw7xLbB7rKN5Bg+0wd62RdmeqCZwwYlo3/MVXspB1oFyLzGLyGzdkXbcgSSc6jSfVhse+/XRhYyxjaipJrQHFoX+Y7OS4lwDQ+U/j/WulUOn52qzzNwqw4F6/d8MrojFgAP8IH7U9Rv2igPBeIKZAYMASJGx6Vh8iHuv6mrDK40VeEH9BxJCj9S8ZljYa6j/ACkn5Gl7nzit3+0LrWyCiZUA32An/iLU58asjRzt6Cfz0pP4ngs7lo31oeulFJ9h9O3aDfK/NiXIW55G212/0/Cm7iOID2Lqqdch/Cayj9DA3H59O1GuFXr9tYtOGX9xt/YHt8qC8tL+RzwfQZ+FWPIDS5x3jNv9M8AbopzN/i0OT5D75q2/Mxt2sq2ylyIzNBVfURr/ABAD3pUTg6lw8HNObNmaSd5mdafL5GOqFhjndjZh7uoq7jcOt20VIB6ie4oFYDAhSN9vX00600YDhl0jVSPcgH8ahBclorJpdmf47DYUA5tD2iT/AFpea5h/+5ufdTPzhyriBfa4q6EbfnQil/8As+7/AOGB+f8A7qtjUIqnLf5ozz5N6X/lkWD4m4srbB0tsxy980ax6RH0rpuJSPgWe/8ApUtyzDWbraHKWb/FqQPqNzVcMo2FUyKN2a/GlljHjdJFzE426cmLEW2sFESB5DGYwB33J7ye9EuP3Qz+PaM2rvmkdGPxA9jMn5mqXDj46th3BhjmVgJyPETp0IoRg+IXcOzKjbEhl0ZDGmx0O29Px5xpkXleDK5LphSxfJO5qvaxzWwPEU67Hr/WifDuM33B8PB4c9GdcOWKzuZkgGNaiflO8pdrSeLbVsoI+Jt9u8QQZiDIpY4uNj5vK9al1Xz+TvC80uv93cdf941eu82eOvh4xBiE6aZXBnSHykj1gV7gOTsXcILItkd3Zc38IP41exXJzqDlxNkMOjKD/wAokfSioy+ERko/W/0eYTF4fwLz2eGYcpay5s5a68MSMwzDMQsSY/qQk4tQfhjKdQBoBOunamTB8Ox1twUu2tPU5T7+TavcXwiziHPgsljEft2GMIx/etEd+0R/lprcV7iMop/xFnh/D3uXERAGZunRfVuwA1/6idt4DZSxYW2GLFQAzsNTGg+g0HYAUqcA4McMhzqBcY7zJIH4Cdfzobt3CdP2R99eX5Pkc5cV0jXiw8Fb7DVzHKRpt0/Pah99mcxOlRKpY0Tw2ECiTWSUi1UU7uHgQBS1irRLuWOgEAfMfzpuxbhULH5UsxLLP+c/Lb7zTYXcgvo9tIFGUdN/eh9/C57gAAO5IJgfmYomzZRJqvwsZnZvl9df5VolJxXJApPR3g+EgGTatED1aiWKw5yBU8qRAVSYHz3NXsDZ029aIHCikl5GRqmxFGCekCMJYt24e2q27iiFLCR67aHQnermN4vdtI924A4VZATqdPmBrM9pr7GYYnbsentQDFPdQkIfQjofkdK0YvMcVTQksKe0xY4nibmIbxbjF2G3YDso/ZH5MnWqvBuIm1fCmcrnT0b/AF2+lXLKlbjCAPTpXXFOHyudZDKQ2nxCCDp2NUU03v5C460alguDh7UXidpIXp89daUsbhFzEowI3Vhsy9CPz0pt5d4hmUT1AIPcHUEVPzRgg6C4BJXf/L/p/Wmz4U8fKPwSx5Gp1IzvGYLrFRYFYO5mj6ICCKFY7CwdPurznJNUzYkWkRLw8w81VjwAj4GK/h9Dp896jtOVIP5NMGHvZhIqHug6C9gzA27tp1ZgjZT2IOuhI3kwT0FM13Du48uIu256oLW3oWtk/PehH6T5oYQaL4S5pH0r0fAz74P5MvkY9WWOLWD4EyWKAEkxJ6EmABPXQUreEp6CnOw86Glm/wAuYjM2RreWTlkNMTpOu8Vfy/GlOSlEliyJKmZFiH8XK+ZVXKAZMBcoiKj/AEqwnQ3T/An/APRozZ5RQW/Ee4zDeFAX7zm/CoFdUH6m2tv/ABfE/wDE23yArVJxi7Y+KGbIvbpFb/ari9LFo/8A21+nxP8AKas4Lh+Gtjzq98/5vCT5AAsfmR7VEjFjmYkk9Tqae+Acn2r1lbjvcDMAfLlAEz0IOsDek5yk6gaF42HGuWV3Z3ytcuWrYtpaQFzK2wCCFnV7jmTl6CdWimnA8Mt4ZGe4/wATFmJnUnoqg7aQBqfevvBt4OzNtJkjUmSTtJO5/MRQ/GXmY5mMkfQegHSkyZ/RVPbIyrI/YqRYxPGwFnwiqrqMzAH5lZI9hS3j+YLlz4URB0EEk+vSu8UM/wAXfbp0qzwfg6s4LEnWsn/2ZH8jLFBA/CYa7dnxHYJ1jyz6CNdaduHcq2cHZ8UqBebp+0F13nWZiiuJ4JaCG4oy5GyBRtoNWPqT9KG4/EsyqCen4SBS5pSin6m/oCNSriL3ECXcmohpCiav4gZRPUiTUeDt6gnesCLhHB2ABVq+0mK6K5V9qrluvU/9K6T+BVvZQ4s06dNv6/hH1orgOH4a2loXkJuXYAJV412GYeVdx1kk1TXDC5iLds/DP5/Cna8oA0r0/wDj8Sacn+DP5E2qSM1544EbQFyzOQtBU7qTsQe06en4UeFYcKoXXN+JPamfnC+YS30YyflsKD4CwM09v+n86z+Y16vGPSLYb4Wwvw/X8/P+VWrjwQRr+Yr2zaAAPUg//rXUa1ldnfJyi59xDRqPr/Sl/i1nK5HzplsNv7D+f9KC8dXzg+kfh/Wn+AxexHcfrm96uoQDVTH+W+asYjafStUf4oYM8H4gVtqgH925AP8AhOoHsJI+Qpovc1Ye2qrcaWfyqgBZmJ6QBp2kwKyq8S8yzBIllU5c3oSNY9qT8Rdy3BcRVWSWVYkAZjCmfiECDO9bfHbdpuzFnpVRsY+IkAjqVYgskkgB8pIBIAMb19fwZaSCIPT/AF96A8Sxjtg8HjIRbjEoQikAgLcK5pJDQFZdRoCIyxqycCxPi2gxEb/0/lWHzPH4PlHovgzWqfYGxaQII1FV+H40qw3+lMPELI3+X40CxNgAyKyKV6Zp+LDN6HUONxXeCfpMEaiaDYW6QSOhoplEHTYe1CuMrQO1RI/HHDEKgMaE+dtfZEIj3IquObLn79r/AMtv/UpF4/xi5m8OFIYZszCWGYkwusLAgaDXU9arNzR4fk8ENk8s5t40nbrFfSRulfZ5bqz/2Q=="/>
          <p:cNvSpPr>
            <a:spLocks noChangeAspect="1" noChangeArrowheads="1"/>
          </p:cNvSpPr>
          <p:nvPr/>
        </p:nvSpPr>
        <p:spPr bwMode="auto">
          <a:xfrm>
            <a:off x="155575" y="-1790700"/>
            <a:ext cx="5267325" cy="37433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4" name="Picture 2" descr="http://images.wisegeek.com/simple-organizational-chart.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7544" y="404664"/>
            <a:ext cx="2038805" cy="2038806"/>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mage result for road">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4581128"/>
            <a:ext cx="9144000" cy="230822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457200" y="404664"/>
            <a:ext cx="8229600" cy="1066800"/>
          </a:xfrm>
        </p:spPr>
        <p:txBody>
          <a:bodyPr/>
          <a:lstStyle/>
          <a:p>
            <a:r>
              <a:rPr lang="en-CA" dirty="0" smtClean="0"/>
              <a:t>Road Map</a:t>
            </a:r>
            <a:endParaRPr lang="en-CA" dirty="0"/>
          </a:p>
        </p:txBody>
      </p:sp>
      <p:sp>
        <p:nvSpPr>
          <p:cNvPr id="3" name="Content Placeholder 2"/>
          <p:cNvSpPr>
            <a:spLocks noGrp="1"/>
          </p:cNvSpPr>
          <p:nvPr>
            <p:ph idx="1"/>
          </p:nvPr>
        </p:nvSpPr>
        <p:spPr>
          <a:xfrm>
            <a:off x="467544" y="1484784"/>
            <a:ext cx="8229600" cy="3960440"/>
          </a:xfrm>
        </p:spPr>
        <p:txBody>
          <a:bodyPr>
            <a:normAutofit/>
          </a:bodyPr>
          <a:lstStyle/>
          <a:p>
            <a:r>
              <a:rPr lang="en-CA" dirty="0" smtClean="0"/>
              <a:t>Introduction to 2101</a:t>
            </a:r>
          </a:p>
          <a:p>
            <a:pPr lvl="1"/>
            <a:r>
              <a:rPr lang="en-CA" dirty="0" smtClean="0"/>
              <a:t>Challenges! It will not be easy.</a:t>
            </a:r>
            <a:endParaRPr lang="en-CA" dirty="0"/>
          </a:p>
          <a:p>
            <a:r>
              <a:rPr lang="en-CA" dirty="0" smtClean="0"/>
              <a:t>Goals for this class</a:t>
            </a:r>
          </a:p>
          <a:p>
            <a:pPr lvl="1"/>
            <a:r>
              <a:rPr lang="en-CA" dirty="0" smtClean="0"/>
              <a:t>Understand the class format</a:t>
            </a:r>
          </a:p>
          <a:p>
            <a:pPr lvl="1"/>
            <a:r>
              <a:rPr lang="en-CA" dirty="0" smtClean="0"/>
              <a:t>Engage, take control of your learning.</a:t>
            </a:r>
          </a:p>
          <a:p>
            <a:r>
              <a:rPr lang="en-CA" dirty="0" smtClean="0"/>
              <a:t>Success and the psychological contract</a:t>
            </a:r>
          </a:p>
          <a:p>
            <a:r>
              <a:rPr lang="en-CA" dirty="0" smtClean="0"/>
              <a:t>Violations and breaches</a:t>
            </a:r>
          </a:p>
          <a:p>
            <a:r>
              <a:rPr lang="en-CA" dirty="0" smtClean="0"/>
              <a:t>Employee responses</a:t>
            </a:r>
          </a:p>
          <a:p>
            <a:endParaRPr lang="en-CA" dirty="0" smtClean="0"/>
          </a:p>
          <a:p>
            <a:pPr marL="411480" lvl="1" indent="0">
              <a:buNone/>
            </a:pPr>
            <a:endParaRPr lang="en-CA" dirty="0" smtClean="0"/>
          </a:p>
          <a:p>
            <a:endParaRPr lang="en-CA" dirty="0" smtClean="0"/>
          </a:p>
          <a:p>
            <a:pPr lvl="1"/>
            <a:endParaRPr lang="en-CA" dirty="0" smtClean="0"/>
          </a:p>
          <a:p>
            <a:pPr lvl="1"/>
            <a:endParaRPr lang="en-CA" dirty="0" smtClean="0"/>
          </a:p>
          <a:p>
            <a:endParaRPr lang="en-CA" dirty="0"/>
          </a:p>
        </p:txBody>
      </p:sp>
      <p:sp>
        <p:nvSpPr>
          <p:cNvPr id="4"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2</a:t>
            </a:fld>
            <a:endParaRPr lang="en-CA" dirty="0">
              <a:solidFill>
                <a:schemeClr val="bg1"/>
              </a:solidFill>
            </a:endParaRPr>
          </a:p>
        </p:txBody>
      </p:sp>
    </p:spTree>
    <p:extLst>
      <p:ext uri="{BB962C8B-B14F-4D97-AF65-F5344CB8AC3E}">
        <p14:creationId xmlns:p14="http://schemas.microsoft.com/office/powerpoint/2010/main" val="32801934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25" y="1286339"/>
            <a:ext cx="9191625" cy="2682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a:bodyPr>
          <a:lstStyle/>
          <a:p>
            <a:pPr>
              <a:defRPr/>
            </a:pPr>
            <a:r>
              <a:rPr lang="en-CA" dirty="0" smtClean="0"/>
              <a:t>Managing Human Capital</a:t>
            </a:r>
            <a:endParaRPr lang="en-CA" dirty="0"/>
          </a:p>
        </p:txBody>
      </p:sp>
      <p:sp>
        <p:nvSpPr>
          <p:cNvPr id="17411" name="Content Placeholder 2"/>
          <p:cNvSpPr>
            <a:spLocks noGrp="1"/>
          </p:cNvSpPr>
          <p:nvPr>
            <p:ph idx="1"/>
          </p:nvPr>
        </p:nvSpPr>
        <p:spPr>
          <a:xfrm>
            <a:off x="457200" y="4656667"/>
            <a:ext cx="8229600" cy="1699682"/>
          </a:xfrm>
        </p:spPr>
        <p:txBody>
          <a:bodyPr>
            <a:normAutofit/>
          </a:bodyPr>
          <a:lstStyle/>
          <a:p>
            <a:pPr marL="0" indent="0" algn="ctr">
              <a:buNone/>
              <a:defRPr/>
            </a:pPr>
            <a:r>
              <a:rPr lang="en-CA" dirty="0" smtClean="0"/>
              <a:t>Behaviours</a:t>
            </a:r>
          </a:p>
          <a:p>
            <a:pPr marL="0" indent="0" algn="ctr">
              <a:buNone/>
              <a:defRPr/>
            </a:pPr>
            <a:r>
              <a:rPr lang="en-CA" dirty="0" smtClean="0"/>
              <a:t>Motivation</a:t>
            </a:r>
          </a:p>
          <a:p>
            <a:pPr marL="0" indent="0" algn="ctr">
              <a:buNone/>
              <a:defRPr/>
            </a:pPr>
            <a:r>
              <a:rPr lang="en-CA" dirty="0"/>
              <a:t>Skills </a:t>
            </a:r>
          </a:p>
          <a:p>
            <a:pPr>
              <a:defRPr/>
            </a:pPr>
            <a:endParaRPr lang="en-CA" dirty="0" smtClean="0"/>
          </a:p>
        </p:txBody>
      </p:sp>
      <p:sp>
        <p:nvSpPr>
          <p:cNvPr id="18436" name="Slide Number Placeholder 3"/>
          <p:cNvSpPr>
            <a:spLocks noGrp="1"/>
          </p:cNvSpPr>
          <p:nvPr>
            <p:ph type="sldNum" sz="quarter" idx="4294967295"/>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351D3BEC-3E77-4726-A805-C79736FEEDC9}" type="slidenum">
              <a:rPr lang="en-CA" smtClean="0">
                <a:solidFill>
                  <a:schemeClr val="bg1"/>
                </a:solidFill>
              </a:rPr>
              <a:pPr eaLnBrk="1" hangingPunct="1"/>
              <a:t>3</a:t>
            </a:fld>
            <a:endParaRPr lang="en-CA" smtClean="0">
              <a:solidFill>
                <a:schemeClr val="bg1"/>
              </a:solidFill>
            </a:endParaRPr>
          </a:p>
        </p:txBody>
      </p:sp>
      <p:pic>
        <p:nvPicPr>
          <p:cNvPr id="18437"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43471" y="1405554"/>
            <a:ext cx="1370012" cy="10442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8438" name="Picture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86688" y="2229660"/>
            <a:ext cx="1370012" cy="79551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cxnSp>
        <p:nvCxnSpPr>
          <p:cNvPr id="7" name="Straight Connector 6"/>
          <p:cNvCxnSpPr/>
          <p:nvPr/>
        </p:nvCxnSpPr>
        <p:spPr>
          <a:xfrm>
            <a:off x="457200" y="4646168"/>
            <a:ext cx="8229600" cy="1588"/>
          </a:xfrm>
          <a:prstGeom prst="line">
            <a:avLst/>
          </a:prstGeom>
          <a:ln w="76200" cap="flat" cmpd="sng" algn="ctr">
            <a:solidFill>
              <a:srgbClr val="262626"/>
            </a:solidFill>
            <a:prstDash val="solid"/>
            <a:round/>
            <a:headEnd type="none" w="med" len="med"/>
            <a:tailEnd type="none" w="med" len="med"/>
          </a:ln>
        </p:spPr>
        <p:style>
          <a:lnRef idx="2">
            <a:schemeClr val="accent1"/>
          </a:lnRef>
          <a:fillRef idx="0">
            <a:schemeClr val="accent1"/>
          </a:fillRef>
          <a:effectRef idx="1">
            <a:schemeClr val="accent1"/>
          </a:effectRef>
          <a:fontRef idx="minor">
            <a:schemeClr val="tx1"/>
          </a:fontRef>
        </p:style>
      </p:cxnSp>
      <p:sp>
        <p:nvSpPr>
          <p:cNvPr id="9" name="Content Placeholder 2"/>
          <p:cNvSpPr txBox="1">
            <a:spLocks/>
          </p:cNvSpPr>
          <p:nvPr/>
        </p:nvSpPr>
        <p:spPr>
          <a:xfrm>
            <a:off x="457200" y="4054211"/>
            <a:ext cx="8229600" cy="602456"/>
          </a:xfrm>
          <a:prstGeom prst="rect">
            <a:avLst/>
          </a:prstGeom>
        </p:spPr>
        <p:txBody>
          <a:bodyPr vert="horz" lIns="91440" tIns="45720" rIns="91440" bIns="45720" rtlCol="0">
            <a:normAutofit/>
            <a:scene3d>
              <a:camera prst="orthographicFront"/>
              <a:lightRig rig="threePt" dir="t"/>
            </a:scene3d>
            <a:sp3d extrusionH="57150">
              <a:bevelT w="38100" h="38100" prst="angle"/>
            </a:sp3d>
          </a:bodyPr>
          <a:lstStyle>
            <a:lvl1pPr marL="342900" indent="-342900" algn="l" defTabSz="457200" rtl="0" eaLnBrk="1" latinLnBrk="0" hangingPunct="1">
              <a:spcBef>
                <a:spcPct val="20000"/>
              </a:spcBef>
              <a:buFont typeface="Arial"/>
              <a:buChar char="•"/>
              <a:defRPr sz="3200" kern="1200">
                <a:solidFill>
                  <a:schemeClr val="tx1"/>
                </a:solidFill>
                <a:latin typeface="Cambria"/>
                <a:ea typeface="+mn-ea"/>
                <a:cs typeface="Cambria"/>
              </a:defRPr>
            </a:lvl1pPr>
            <a:lvl2pPr marL="742950" indent="-285750" algn="l" defTabSz="457200" rtl="0" eaLnBrk="1" latinLnBrk="0" hangingPunct="1">
              <a:spcBef>
                <a:spcPct val="20000"/>
              </a:spcBef>
              <a:buFont typeface="Arial"/>
              <a:buChar char="–"/>
              <a:defRPr sz="2800" kern="1200">
                <a:solidFill>
                  <a:schemeClr val="tx1"/>
                </a:solidFill>
                <a:latin typeface="Cambria"/>
                <a:ea typeface="+mn-ea"/>
                <a:cs typeface="Cambria"/>
              </a:defRPr>
            </a:lvl2pPr>
            <a:lvl3pPr marL="1143000" indent="-228600" algn="l" defTabSz="457200" rtl="0" eaLnBrk="1" latinLnBrk="0" hangingPunct="1">
              <a:spcBef>
                <a:spcPct val="20000"/>
              </a:spcBef>
              <a:buFont typeface="Arial"/>
              <a:buChar char="•"/>
              <a:defRPr sz="2400" kern="1200">
                <a:solidFill>
                  <a:schemeClr val="tx1"/>
                </a:solidFill>
                <a:latin typeface="Cambria"/>
                <a:ea typeface="+mn-ea"/>
                <a:cs typeface="Cambria"/>
              </a:defRPr>
            </a:lvl3pPr>
            <a:lvl4pPr marL="1600200" indent="-228600" algn="l" defTabSz="457200" rtl="0" eaLnBrk="1" latinLnBrk="0" hangingPunct="1">
              <a:spcBef>
                <a:spcPct val="20000"/>
              </a:spcBef>
              <a:buFont typeface="Arial"/>
              <a:buChar char="–"/>
              <a:defRPr sz="2000" kern="1200">
                <a:solidFill>
                  <a:schemeClr val="tx1"/>
                </a:solidFill>
                <a:latin typeface="Cambria"/>
                <a:ea typeface="+mn-ea"/>
                <a:cs typeface="Cambria"/>
              </a:defRPr>
            </a:lvl4pPr>
            <a:lvl5pPr marL="2057400" indent="-228600" algn="l" defTabSz="457200" rtl="0" eaLnBrk="1" latinLnBrk="0" hangingPunct="1">
              <a:spcBef>
                <a:spcPct val="20000"/>
              </a:spcBef>
              <a:buFont typeface="Arial"/>
              <a:buChar char="»"/>
              <a:defRPr sz="2000" kern="1200">
                <a:solidFill>
                  <a:schemeClr val="tx1"/>
                </a:solidFill>
                <a:latin typeface="Cambria"/>
                <a:ea typeface="+mn-ea"/>
                <a:cs typeface="Cambria"/>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ctr">
              <a:buNone/>
              <a:defRPr/>
            </a:pPr>
            <a:r>
              <a:rPr lang="en-CA" b="1" dirty="0" smtClean="0"/>
              <a:t>Employee effectiveness</a:t>
            </a:r>
          </a:p>
        </p:txBody>
      </p:sp>
      <p:pic>
        <p:nvPicPr>
          <p:cNvPr id="11268" name="Picture 4" descr="http://www.motivationshow.com/UserFiles/Image/partners_logos/HayGroup_logo_100mm_RGB_reg.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7586" y="2278838"/>
            <a:ext cx="2454361" cy="81602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1270" name="Picture 6" descr="http://a5.mzstatic.com/us/r1000/096/Purple/1f/17/45/mzl.ksekbodc.175x175-75.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86682" y="1457237"/>
            <a:ext cx="1198735" cy="11987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1272" name="Picture 8" descr="http://www.amerikahaus-nrw.de/tl_files/articles/portrait/mitglieder/The_Boston_Consulting_Group.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338198" y="2696071"/>
            <a:ext cx="2610546" cy="797574"/>
          </a:xfrm>
          <a:prstGeom prst="rect">
            <a:avLst/>
          </a:prstGeom>
          <a:noFill/>
          <a:extLst>
            <a:ext uri="{909E8E84-426E-40DD-AFC4-6F175D3DCCD1}">
              <a14:hiddenFill xmlns:a14="http://schemas.microsoft.com/office/drawing/2010/main">
                <a:solidFill>
                  <a:srgbClr val="FFFFFF"/>
                </a:solidFill>
              </a14:hiddenFill>
            </a:ext>
          </a:extLst>
        </p:spPr>
      </p:pic>
      <p:pic>
        <p:nvPicPr>
          <p:cNvPr id="11274" name="Picture 10" descr="http://www.mercer.com/ui_images/english/mercer_logo_175x24.gif"/>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624590" y="3379345"/>
            <a:ext cx="1666875" cy="228600"/>
          </a:xfrm>
          <a:prstGeom prst="rect">
            <a:avLst/>
          </a:prstGeom>
          <a:noFill/>
          <a:extLst>
            <a:ext uri="{909E8E84-426E-40DD-AFC4-6F175D3DCCD1}">
              <a14:hiddenFill xmlns:a14="http://schemas.microsoft.com/office/drawing/2010/main">
                <a:solidFill>
                  <a:srgbClr val="FFFFFF"/>
                </a:solidFill>
              </a14:hiddenFill>
            </a:ext>
          </a:extLst>
        </p:spPr>
      </p:pic>
      <p:sp>
        <p:nvSpPr>
          <p:cNvPr id="15"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solidFill>
                  <a:schemeClr val="bg1"/>
                </a:solidFill>
              </a:rPr>
              <a:pPr algn="ctr"/>
              <a:t>3</a:t>
            </a:fld>
            <a:endParaRPr lang="en-CA" dirty="0">
              <a:solidFill>
                <a:schemeClr val="bg1"/>
              </a:solidFill>
            </a:endParaRPr>
          </a:p>
        </p:txBody>
      </p:sp>
    </p:spTree>
    <p:extLst>
      <p:ext uri="{BB962C8B-B14F-4D97-AF65-F5344CB8AC3E}">
        <p14:creationId xmlns:p14="http://schemas.microsoft.com/office/powerpoint/2010/main" val="211226563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BUSI 2101</a:t>
            </a:r>
            <a:endParaRPr lang="en-CA" dirty="0"/>
          </a:p>
        </p:txBody>
      </p:sp>
      <p:sp>
        <p:nvSpPr>
          <p:cNvPr id="3" name="Content Placeholder 2"/>
          <p:cNvSpPr>
            <a:spLocks noGrp="1"/>
          </p:cNvSpPr>
          <p:nvPr>
            <p:ph idx="1"/>
          </p:nvPr>
        </p:nvSpPr>
        <p:spPr>
          <a:xfrm>
            <a:off x="539552" y="1412776"/>
            <a:ext cx="8229600" cy="5040560"/>
          </a:xfrm>
        </p:spPr>
        <p:txBody>
          <a:bodyPr>
            <a:normAutofit/>
          </a:bodyPr>
          <a:lstStyle/>
          <a:p>
            <a:pPr>
              <a:lnSpc>
                <a:spcPct val="130000"/>
              </a:lnSpc>
              <a:buFontTx/>
              <a:buChar char="•"/>
            </a:pPr>
            <a:r>
              <a:rPr lang="en-CA" dirty="0" smtClean="0"/>
              <a:t>SUMMER VS. FALL/WINTER</a:t>
            </a:r>
          </a:p>
          <a:p>
            <a:pPr lvl="1">
              <a:lnSpc>
                <a:spcPct val="130000"/>
              </a:lnSpc>
              <a:buFontTx/>
              <a:buChar char="•"/>
            </a:pPr>
            <a:r>
              <a:rPr lang="en-CA" dirty="0" smtClean="0"/>
              <a:t>Plenary lectures</a:t>
            </a:r>
          </a:p>
          <a:p>
            <a:pPr lvl="1">
              <a:lnSpc>
                <a:spcPct val="130000"/>
              </a:lnSpc>
              <a:buFontTx/>
              <a:buChar char="•"/>
            </a:pPr>
            <a:r>
              <a:rPr lang="en-CA" dirty="0" smtClean="0"/>
              <a:t>Interactives</a:t>
            </a:r>
          </a:p>
          <a:p>
            <a:pPr lvl="1">
              <a:lnSpc>
                <a:spcPct val="130000"/>
              </a:lnSpc>
              <a:buFontTx/>
              <a:buChar char="•"/>
            </a:pPr>
            <a:r>
              <a:rPr lang="en-CA" dirty="0" smtClean="0"/>
              <a:t>Exams</a:t>
            </a:r>
          </a:p>
          <a:p>
            <a:pPr>
              <a:lnSpc>
                <a:spcPct val="130000"/>
              </a:lnSpc>
              <a:buFontTx/>
              <a:buChar char="•"/>
            </a:pPr>
            <a:r>
              <a:rPr lang="en-CA" dirty="0" smtClean="0"/>
              <a:t>Why?</a:t>
            </a:r>
          </a:p>
          <a:p>
            <a:pPr lvl="1">
              <a:lnSpc>
                <a:spcPct val="130000"/>
              </a:lnSpc>
              <a:buFontTx/>
              <a:buChar char="•"/>
            </a:pPr>
            <a:r>
              <a:rPr lang="en-CA" dirty="0" smtClean="0"/>
              <a:t>Multiple faculty</a:t>
            </a:r>
          </a:p>
          <a:p>
            <a:pPr lvl="1">
              <a:lnSpc>
                <a:spcPct val="130000"/>
              </a:lnSpc>
              <a:buFontTx/>
              <a:buChar char="•"/>
            </a:pPr>
            <a:r>
              <a:rPr lang="en-CA" dirty="0" smtClean="0"/>
              <a:t>Interactive teachers</a:t>
            </a:r>
          </a:p>
          <a:p>
            <a:pPr lvl="1">
              <a:lnSpc>
                <a:spcPct val="130000"/>
              </a:lnSpc>
              <a:buFontTx/>
              <a:buChar char="•"/>
            </a:pPr>
            <a:r>
              <a:rPr lang="en-CA" dirty="0" smtClean="0"/>
              <a:t>Learning community</a:t>
            </a:r>
          </a:p>
          <a:p>
            <a:pPr lvl="1">
              <a:lnSpc>
                <a:spcPct val="130000"/>
              </a:lnSpc>
              <a:buFontTx/>
              <a:buChar char="•"/>
            </a:pPr>
            <a:endParaRPr lang="en-CA" dirty="0" smtClean="0"/>
          </a:p>
          <a:p>
            <a:pPr lvl="1">
              <a:lnSpc>
                <a:spcPct val="130000"/>
              </a:lnSpc>
              <a:buFontTx/>
              <a:buChar char="•"/>
            </a:pPr>
            <a:endParaRPr lang="en-US" dirty="0" smtClean="0"/>
          </a:p>
          <a:p>
            <a:pPr marL="411480" lvl="1" indent="0">
              <a:lnSpc>
                <a:spcPct val="130000"/>
              </a:lnSpc>
              <a:buNone/>
            </a:pPr>
            <a:endParaRPr lang="en-US" dirty="0"/>
          </a:p>
          <a:p>
            <a:pPr lvl="1">
              <a:lnSpc>
                <a:spcPct val="130000"/>
              </a:lnSpc>
              <a:buFontTx/>
              <a:buChar char="•"/>
            </a:pPr>
            <a:endParaRPr lang="en-US" dirty="0"/>
          </a:p>
        </p:txBody>
      </p:sp>
      <p:sp>
        <p:nvSpPr>
          <p:cNvPr id="4" name="Slide Number Placeholder 3"/>
          <p:cNvSpPr>
            <a:spLocks noGrp="1"/>
          </p:cNvSpPr>
          <p:nvPr>
            <p:ph type="sldNum" sz="quarter" idx="12"/>
          </p:nvPr>
        </p:nvSpPr>
        <p:spPr/>
        <p:txBody>
          <a:bodyPr/>
          <a:lstStyle/>
          <a:p>
            <a:pPr algn="ctr"/>
            <a:fld id="{465045C0-524C-4C6A-96B2-D7CF4749CC0B}" type="slidenum">
              <a:rPr lang="en-CA" smtClean="0"/>
              <a:pPr algn="ctr"/>
              <a:t>4</a:t>
            </a:fld>
            <a:endParaRPr lang="en-CA" dirty="0"/>
          </a:p>
        </p:txBody>
      </p:sp>
    </p:spTree>
    <p:extLst>
      <p:ext uri="{BB962C8B-B14F-4D97-AF65-F5344CB8AC3E}">
        <p14:creationId xmlns:p14="http://schemas.microsoft.com/office/powerpoint/2010/main" val="24871777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What is OB? </a:t>
            </a:r>
            <a:endParaRPr lang="en-CA" dirty="0"/>
          </a:p>
        </p:txBody>
      </p:sp>
      <p:sp>
        <p:nvSpPr>
          <p:cNvPr id="3" name="Content Placeholder 2"/>
          <p:cNvSpPr>
            <a:spLocks noGrp="1"/>
          </p:cNvSpPr>
          <p:nvPr>
            <p:ph idx="1"/>
          </p:nvPr>
        </p:nvSpPr>
        <p:spPr>
          <a:xfrm>
            <a:off x="457200" y="1628799"/>
            <a:ext cx="8229600" cy="4896545"/>
          </a:xfrm>
        </p:spPr>
        <p:txBody>
          <a:bodyPr>
            <a:normAutofit fontScale="85000" lnSpcReduction="10000"/>
          </a:bodyPr>
          <a:lstStyle/>
          <a:p>
            <a:r>
              <a:rPr lang="en-CA" sz="1600" b="1" dirty="0" smtClean="0">
                <a:solidFill>
                  <a:schemeClr val="accent2">
                    <a:lumMod val="75000"/>
                  </a:schemeClr>
                </a:solidFill>
              </a:rPr>
              <a:t>OB</a:t>
            </a:r>
            <a:r>
              <a:rPr lang="en-CA" sz="1600" dirty="0" smtClean="0"/>
              <a:t> </a:t>
            </a:r>
          </a:p>
          <a:p>
            <a:pPr marL="457200" lvl="1" indent="0">
              <a:buNone/>
            </a:pPr>
            <a:r>
              <a:rPr lang="en-CA" sz="1600" dirty="0" smtClean="0"/>
              <a:t>“a field of study that investigates the impact of individuals, groups and structure on behaviour within organizations.” 			-Langton, Robbins, &amp; Judge (2012)</a:t>
            </a:r>
          </a:p>
          <a:p>
            <a:r>
              <a:rPr lang="en-CA" sz="1600" b="1" dirty="0" smtClean="0">
                <a:solidFill>
                  <a:schemeClr val="accent2">
                    <a:lumMod val="75000"/>
                  </a:schemeClr>
                </a:solidFill>
              </a:rPr>
              <a:t>I/0 Psychology </a:t>
            </a:r>
          </a:p>
          <a:p>
            <a:pPr marL="457200" lvl="1" indent="0">
              <a:buNone/>
            </a:pPr>
            <a:r>
              <a:rPr lang="en-CA" sz="1600" dirty="0" smtClean="0"/>
              <a:t>“the </a:t>
            </a:r>
            <a:r>
              <a:rPr lang="en-CA" sz="1600" dirty="0"/>
              <a:t>application or extension of psychological facts and principles to the problems concerning human beings operating within the context of business and industry</a:t>
            </a:r>
            <a:r>
              <a:rPr lang="en-CA" sz="1600" dirty="0" smtClean="0"/>
              <a:t>"</a:t>
            </a:r>
            <a:r>
              <a:rPr lang="en-CA" sz="1600" dirty="0"/>
              <a:t> </a:t>
            </a:r>
            <a:endParaRPr lang="en-CA" sz="1600" dirty="0" smtClean="0"/>
          </a:p>
          <a:p>
            <a:pPr marL="457200" lvl="1" indent="0">
              <a:buNone/>
            </a:pPr>
            <a:r>
              <a:rPr lang="en-CA" sz="1600" dirty="0"/>
              <a:t>	</a:t>
            </a:r>
            <a:r>
              <a:rPr lang="en-CA" sz="1600" dirty="0" smtClean="0"/>
              <a:t>								- Blum </a:t>
            </a:r>
            <a:r>
              <a:rPr lang="en-CA" sz="1600" dirty="0"/>
              <a:t>&amp; Naylor (1968</a:t>
            </a:r>
            <a:r>
              <a:rPr lang="en-CA" sz="1600" dirty="0" smtClean="0"/>
              <a:t>)</a:t>
            </a:r>
          </a:p>
          <a:p>
            <a:r>
              <a:rPr lang="en-CA" sz="1600" b="1" dirty="0" smtClean="0">
                <a:solidFill>
                  <a:schemeClr val="accent2">
                    <a:lumMod val="75000"/>
                  </a:schemeClr>
                </a:solidFill>
              </a:rPr>
              <a:t>Human Resources</a:t>
            </a:r>
          </a:p>
          <a:p>
            <a:pPr marL="457200" lvl="1" indent="0">
              <a:buNone/>
            </a:pPr>
            <a:r>
              <a:rPr lang="en-CA" sz="1600" dirty="0" smtClean="0"/>
              <a:t>“The </a:t>
            </a:r>
            <a:r>
              <a:rPr lang="en-CA" sz="1600" dirty="0"/>
              <a:t>division of a company that is focused on activities relating to employees. These activities normally include recruiting and hiring of new employees, orientation and training of current employees, employee benefits, and retention. Formerly called personnel</a:t>
            </a:r>
            <a:r>
              <a:rPr lang="en-CA" sz="1600" dirty="0" smtClean="0"/>
              <a:t>.”							– Businessdictionary.com</a:t>
            </a:r>
            <a:endParaRPr lang="en-CA" sz="1600" dirty="0"/>
          </a:p>
          <a:p>
            <a:r>
              <a:rPr lang="en-CA" sz="1600" b="1" dirty="0" smtClean="0">
                <a:solidFill>
                  <a:schemeClr val="accent2">
                    <a:lumMod val="75000"/>
                  </a:schemeClr>
                </a:solidFill>
              </a:rPr>
              <a:t>Human </a:t>
            </a:r>
            <a:r>
              <a:rPr lang="en-CA" sz="1600" b="1" dirty="0">
                <a:solidFill>
                  <a:schemeClr val="accent2">
                    <a:lumMod val="75000"/>
                  </a:schemeClr>
                </a:solidFill>
              </a:rPr>
              <a:t>Capital</a:t>
            </a:r>
          </a:p>
          <a:p>
            <a:pPr marL="457200" lvl="1" indent="0">
              <a:buNone/>
            </a:pPr>
            <a:r>
              <a:rPr lang="en-CA" sz="1600" dirty="0" smtClean="0"/>
              <a:t>“The </a:t>
            </a:r>
            <a:r>
              <a:rPr lang="en-CA" sz="1600" dirty="0"/>
              <a:t>skills, knowledge, and experience possessed by an individual or population, viewed in terms of their value or cost to an organization or country</a:t>
            </a:r>
            <a:r>
              <a:rPr lang="en-CA" sz="1600" dirty="0" smtClean="0"/>
              <a:t>.”</a:t>
            </a:r>
          </a:p>
          <a:p>
            <a:pPr marL="457200" lvl="1" indent="0">
              <a:buNone/>
            </a:pPr>
            <a:r>
              <a:rPr lang="en-CA" sz="1600" dirty="0" smtClean="0"/>
              <a:t>									– </a:t>
            </a:r>
            <a:r>
              <a:rPr lang="en-CA" sz="1600" dirty="0"/>
              <a:t>Oxford </a:t>
            </a:r>
            <a:r>
              <a:rPr lang="en-CA" sz="1600" dirty="0" smtClean="0"/>
              <a:t>Dictionary</a:t>
            </a:r>
          </a:p>
          <a:p>
            <a:r>
              <a:rPr lang="en-CA" sz="1600" b="1" dirty="0" smtClean="0">
                <a:solidFill>
                  <a:schemeClr val="accent2">
                    <a:lumMod val="75000"/>
                  </a:schemeClr>
                </a:solidFill>
              </a:rPr>
              <a:t>Management</a:t>
            </a:r>
          </a:p>
          <a:p>
            <a:pPr marL="457200" lvl="1" indent="0">
              <a:buNone/>
            </a:pPr>
            <a:r>
              <a:rPr lang="en-CA" sz="1600" dirty="0" smtClean="0"/>
              <a:t>"Management </a:t>
            </a:r>
            <a:r>
              <a:rPr lang="en-CA" sz="1600" dirty="0"/>
              <a:t>is the art of getting things done through people</a:t>
            </a:r>
            <a:r>
              <a:rPr lang="en-CA" sz="1600" dirty="0" smtClean="0"/>
              <a:t>.“  </a:t>
            </a:r>
          </a:p>
          <a:p>
            <a:pPr marL="457200" lvl="1" indent="0">
              <a:buNone/>
            </a:pPr>
            <a:r>
              <a:rPr lang="en-CA" sz="1600" dirty="0"/>
              <a:t>	</a:t>
            </a:r>
            <a:r>
              <a:rPr lang="en-CA" sz="1600" dirty="0" smtClean="0"/>
              <a:t>								– Peter </a:t>
            </a:r>
            <a:r>
              <a:rPr lang="en-CA" sz="1600" dirty="0" err="1" smtClean="0"/>
              <a:t>Drucker</a:t>
            </a:r>
            <a:endParaRPr lang="en-CA" sz="1600" dirty="0"/>
          </a:p>
        </p:txBody>
      </p:sp>
      <p:pic>
        <p:nvPicPr>
          <p:cNvPr id="10242" name="Picture 2" descr="http://3.bp.blogspot.com/-0d_a0t87V1Q/TejrRpdCXrI/AAAAAAAAB14/lyylo0D4TLo/s1600/book-worm.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68231" y="545650"/>
            <a:ext cx="649386" cy="662119"/>
          </a:xfrm>
          <a:prstGeom prst="rect">
            <a:avLst/>
          </a:prstGeom>
          <a:noFill/>
          <a:extLst>
            <a:ext uri="{909E8E84-426E-40DD-AFC4-6F175D3DCCD1}">
              <a14:hiddenFill xmlns:a14="http://schemas.microsoft.com/office/drawing/2010/main">
                <a:solidFill>
                  <a:srgbClr val="FFFFFF"/>
                </a:solidFill>
              </a14:hiddenFill>
            </a:ext>
          </a:extLst>
        </p:spPr>
      </p:pic>
      <p:sp>
        <p:nvSpPr>
          <p:cNvPr id="6" name="Slide Number Placeholder 3"/>
          <p:cNvSpPr>
            <a:spLocks noGrp="1"/>
          </p:cNvSpPr>
          <p:nvPr>
            <p:ph type="sldNum" sz="quarter" idx="12"/>
          </p:nvPr>
        </p:nvSpPr>
        <p:spPr>
          <a:xfrm>
            <a:off x="8316416" y="6237312"/>
            <a:ext cx="576064" cy="365760"/>
          </a:xfrm>
        </p:spPr>
        <p:txBody>
          <a:bodyPr/>
          <a:lstStyle/>
          <a:p>
            <a:pPr algn="ctr"/>
            <a:fld id="{465045C0-524C-4C6A-96B2-D7CF4749CC0B}" type="slidenum">
              <a:rPr lang="en-CA" smtClean="0"/>
              <a:pPr algn="ctr"/>
              <a:t>5</a:t>
            </a:fld>
            <a:endParaRPr lang="en-CA" dirty="0"/>
          </a:p>
        </p:txBody>
      </p:sp>
    </p:spTree>
    <p:extLst>
      <p:ext uri="{BB962C8B-B14F-4D97-AF65-F5344CB8AC3E}">
        <p14:creationId xmlns:p14="http://schemas.microsoft.com/office/powerpoint/2010/main" val="23937450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Image result for good theory">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44208" y="4736994"/>
            <a:ext cx="2160240" cy="2061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p:txBody>
          <a:bodyPr/>
          <a:lstStyle/>
          <a:p>
            <a:r>
              <a:rPr lang="en-CA" dirty="0" smtClean="0"/>
              <a:t>Challenges	</a:t>
            </a:r>
            <a:endParaRPr lang="en-CA" dirty="0"/>
          </a:p>
        </p:txBody>
      </p:sp>
      <p:sp>
        <p:nvSpPr>
          <p:cNvPr id="3" name="Content Placeholder 2"/>
          <p:cNvSpPr>
            <a:spLocks noGrp="1"/>
          </p:cNvSpPr>
          <p:nvPr>
            <p:ph idx="1"/>
          </p:nvPr>
        </p:nvSpPr>
        <p:spPr/>
        <p:txBody>
          <a:bodyPr/>
          <a:lstStyle/>
          <a:p>
            <a:r>
              <a:rPr lang="en-CA" dirty="0" smtClean="0"/>
              <a:t>This class will be difficult</a:t>
            </a:r>
          </a:p>
          <a:p>
            <a:pPr lvl="1">
              <a:lnSpc>
                <a:spcPct val="130000"/>
              </a:lnSpc>
              <a:buFontTx/>
              <a:buChar char="•"/>
            </a:pPr>
            <a:r>
              <a:rPr lang="en-CA" dirty="0" smtClean="0"/>
              <a:t>Multiplicity </a:t>
            </a:r>
            <a:r>
              <a:rPr lang="en-CA" dirty="0"/>
              <a:t>of theories</a:t>
            </a:r>
          </a:p>
          <a:p>
            <a:pPr lvl="1">
              <a:lnSpc>
                <a:spcPct val="130000"/>
              </a:lnSpc>
              <a:buFontTx/>
              <a:buChar char="•"/>
            </a:pPr>
            <a:r>
              <a:rPr lang="en-CA" dirty="0"/>
              <a:t>Assumption </a:t>
            </a:r>
            <a:r>
              <a:rPr lang="en-CA" dirty="0" smtClean="0"/>
              <a:t>Grounds</a:t>
            </a:r>
          </a:p>
          <a:p>
            <a:pPr>
              <a:lnSpc>
                <a:spcPct val="130000"/>
              </a:lnSpc>
              <a:buFontTx/>
              <a:buChar char="•"/>
            </a:pPr>
            <a:r>
              <a:rPr lang="en-CA" dirty="0" smtClean="0">
                <a:solidFill>
                  <a:schemeClr val="tx1"/>
                </a:solidFill>
              </a:rPr>
              <a:t>Assumption</a:t>
            </a:r>
            <a:r>
              <a:rPr lang="en-CA" dirty="0" smtClean="0"/>
              <a:t>: beliefs about how the world works. Deeply held and rarely questioned.</a:t>
            </a:r>
          </a:p>
          <a:p>
            <a:pPr lvl="1">
              <a:lnSpc>
                <a:spcPct val="130000"/>
              </a:lnSpc>
              <a:buFontTx/>
              <a:buChar char="•"/>
            </a:pPr>
            <a:r>
              <a:rPr lang="en-CA" dirty="0" smtClean="0"/>
              <a:t>False consensus bias</a:t>
            </a:r>
          </a:p>
          <a:p>
            <a:pPr lvl="1">
              <a:lnSpc>
                <a:spcPct val="130000"/>
              </a:lnSpc>
              <a:buFontTx/>
              <a:buChar char="•"/>
            </a:pPr>
            <a:r>
              <a:rPr lang="en-CA" dirty="0" err="1" smtClean="0"/>
              <a:t>eg</a:t>
            </a:r>
            <a:r>
              <a:rPr lang="en-CA" dirty="0" smtClean="0"/>
              <a:t>. What motivates students?</a:t>
            </a:r>
          </a:p>
          <a:p>
            <a:pPr lvl="1">
              <a:lnSpc>
                <a:spcPct val="130000"/>
              </a:lnSpc>
              <a:buFontTx/>
              <a:buChar char="•"/>
            </a:pPr>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6</a:t>
            </a:fld>
            <a:endParaRPr lang="en-CA" dirty="0"/>
          </a:p>
        </p:txBody>
      </p:sp>
    </p:spTree>
    <p:extLst>
      <p:ext uri="{BB962C8B-B14F-4D97-AF65-F5344CB8AC3E}">
        <p14:creationId xmlns:p14="http://schemas.microsoft.com/office/powerpoint/2010/main" val="28251157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 Skilled Artisan of OB</a:t>
            </a:r>
            <a:endParaRPr lang="en-CA" dirty="0"/>
          </a:p>
        </p:txBody>
      </p:sp>
      <p:sp>
        <p:nvSpPr>
          <p:cNvPr id="3" name="Content Placeholder 2"/>
          <p:cNvSpPr>
            <a:spLocks noGrp="1"/>
          </p:cNvSpPr>
          <p:nvPr>
            <p:ph idx="1"/>
          </p:nvPr>
        </p:nvSpPr>
        <p:spPr/>
        <p:txBody>
          <a:bodyPr/>
          <a:lstStyle/>
          <a:p>
            <a:r>
              <a:rPr lang="en-CA" dirty="0" smtClean="0"/>
              <a:t>A worker skilled in a trade – typically involving things made by hand.</a:t>
            </a:r>
          </a:p>
          <a:p>
            <a:endParaRPr lang="en-CA" dirty="0" smtClean="0"/>
          </a:p>
          <a:p>
            <a:r>
              <a:rPr lang="en-CA" dirty="0" smtClean="0"/>
              <a:t>The law of requisite variety</a:t>
            </a:r>
          </a:p>
          <a:p>
            <a:endParaRPr lang="en-CA" dirty="0" smtClean="0"/>
          </a:p>
          <a:p>
            <a:r>
              <a:rPr lang="en-CA" dirty="0" smtClean="0"/>
              <a:t>Conceptual toolbox</a:t>
            </a:r>
          </a:p>
          <a:p>
            <a:endParaRPr lang="en-CA" dirty="0"/>
          </a:p>
        </p:txBody>
      </p:sp>
      <p:sp>
        <p:nvSpPr>
          <p:cNvPr id="4" name="Slide Number Placeholder 3"/>
          <p:cNvSpPr>
            <a:spLocks noGrp="1"/>
          </p:cNvSpPr>
          <p:nvPr>
            <p:ph type="sldNum" sz="quarter" idx="12"/>
          </p:nvPr>
        </p:nvSpPr>
        <p:spPr>
          <a:xfrm>
            <a:off x="8373458" y="6165304"/>
            <a:ext cx="432048" cy="365760"/>
          </a:xfrm>
        </p:spPr>
        <p:txBody>
          <a:bodyPr/>
          <a:lstStyle/>
          <a:p>
            <a:fld id="{465045C0-524C-4C6A-96B2-D7CF4749CC0B}" type="slidenum">
              <a:rPr lang="en-CA" smtClean="0"/>
              <a:pPr/>
              <a:t>7</a:t>
            </a:fld>
            <a:endParaRPr lang="en-CA" dirty="0"/>
          </a:p>
        </p:txBody>
      </p:sp>
    </p:spTree>
    <p:extLst>
      <p:ext uri="{BB962C8B-B14F-4D97-AF65-F5344CB8AC3E}">
        <p14:creationId xmlns:p14="http://schemas.microsoft.com/office/powerpoint/2010/main" val="34552170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AutoShape 2"/>
          <p:cNvSpPr>
            <a:spLocks noGrp="1" noChangeArrowheads="1"/>
          </p:cNvSpPr>
          <p:nvPr>
            <p:ph type="title"/>
          </p:nvPr>
        </p:nvSpPr>
        <p:spPr/>
        <p:txBody>
          <a:bodyPr>
            <a:normAutofit/>
          </a:bodyPr>
          <a:lstStyle/>
          <a:p>
            <a:pPr eaLnBrk="1" fontAlgn="auto" hangingPunct="1">
              <a:spcAft>
                <a:spcPts val="0"/>
              </a:spcAft>
              <a:defRPr/>
            </a:pPr>
            <a:r>
              <a:rPr lang="en-CA">
                <a:solidFill>
                  <a:schemeClr val="accent1">
                    <a:satMod val="150000"/>
                  </a:schemeClr>
                </a:solidFill>
              </a:rPr>
              <a:t>Course Outline</a:t>
            </a:r>
          </a:p>
        </p:txBody>
      </p:sp>
      <p:sp>
        <p:nvSpPr>
          <p:cNvPr id="19459" name="Rectangle 3"/>
          <p:cNvSpPr>
            <a:spLocks noGrp="1" noChangeArrowheads="1"/>
          </p:cNvSpPr>
          <p:nvPr>
            <p:ph idx="1"/>
          </p:nvPr>
        </p:nvSpPr>
        <p:spPr/>
        <p:txBody>
          <a:bodyPr>
            <a:normAutofit/>
          </a:bodyPr>
          <a:lstStyle/>
          <a:p>
            <a:pPr eaLnBrk="1" hangingPunct="1"/>
            <a:r>
              <a:rPr lang="en-CA" dirty="0" smtClean="0"/>
              <a:t>Key Points</a:t>
            </a:r>
          </a:p>
          <a:p>
            <a:pPr lvl="1" eaLnBrk="1" hangingPunct="1"/>
            <a:r>
              <a:rPr lang="en-CA" dirty="0" smtClean="0"/>
              <a:t>Course Objectives</a:t>
            </a:r>
          </a:p>
          <a:p>
            <a:pPr lvl="1" eaLnBrk="1" hangingPunct="1"/>
            <a:r>
              <a:rPr lang="en-CA" dirty="0" smtClean="0"/>
              <a:t>Textbook</a:t>
            </a:r>
          </a:p>
          <a:p>
            <a:pPr lvl="1" eaLnBrk="1" hangingPunct="1"/>
            <a:r>
              <a:rPr lang="en-CA" dirty="0" smtClean="0"/>
              <a:t>Grading</a:t>
            </a:r>
          </a:p>
          <a:p>
            <a:pPr lvl="2"/>
            <a:r>
              <a:rPr lang="en-CA" dirty="0" smtClean="0"/>
              <a:t>Preparation</a:t>
            </a:r>
          </a:p>
          <a:p>
            <a:pPr lvl="2"/>
            <a:r>
              <a:rPr lang="en-CA" dirty="0" smtClean="0"/>
              <a:t>Midterm</a:t>
            </a:r>
          </a:p>
          <a:p>
            <a:pPr lvl="2"/>
            <a:r>
              <a:rPr lang="en-CA" dirty="0" smtClean="0"/>
              <a:t>Group Project</a:t>
            </a:r>
          </a:p>
          <a:p>
            <a:pPr lvl="2"/>
            <a:r>
              <a:rPr lang="en-CA" dirty="0" smtClean="0"/>
              <a:t>Final</a:t>
            </a:r>
          </a:p>
          <a:p>
            <a:pPr lvl="1" eaLnBrk="1" hangingPunct="1"/>
            <a:r>
              <a:rPr lang="en-CA" dirty="0" smtClean="0"/>
              <a:t>Review the agenda </a:t>
            </a:r>
          </a:p>
          <a:p>
            <a:pPr lvl="1" eaLnBrk="1" hangingPunct="1"/>
            <a:r>
              <a:rPr lang="en-CA" dirty="0" smtClean="0"/>
              <a:t>Additional info</a:t>
            </a:r>
          </a:p>
          <a:p>
            <a:pPr lvl="1" eaLnBrk="1" hangingPunct="1"/>
            <a:endParaRPr lang="en-CA" dirty="0" smtClean="0"/>
          </a:p>
        </p:txBody>
      </p:sp>
      <p:sp>
        <p:nvSpPr>
          <p:cNvPr id="19460" name="Slide Number Placeholder 6"/>
          <p:cNvSpPr>
            <a:spLocks noGrp="1"/>
          </p:cNvSpPr>
          <p:nvPr>
            <p:ph type="sldNum" sz="quarter" idx="4294967295"/>
          </p:nvPr>
        </p:nvSpPr>
        <p:spPr bwMode="auto">
          <a:xfrm>
            <a:off x="4067175" y="6330950"/>
            <a:ext cx="1093788"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4BE6D023-2FEA-4AE9-AAD8-4E3F52299461}" type="slidenum">
              <a:rPr lang="en-CA" smtClean="0">
                <a:solidFill>
                  <a:schemeClr val="bg1"/>
                </a:solidFill>
              </a:rPr>
              <a:pPr eaLnBrk="1" hangingPunct="1"/>
              <a:t>8</a:t>
            </a:fld>
            <a:endParaRPr lang="en-CA" smtClean="0">
              <a:solidFill>
                <a:schemeClr val="bg1"/>
              </a:solidFill>
            </a:endParaRPr>
          </a:p>
        </p:txBody>
      </p:sp>
      <p:graphicFrame>
        <p:nvGraphicFramePr>
          <p:cNvPr id="2" name="Object 1"/>
          <p:cNvGraphicFramePr>
            <a:graphicFrameLocks noChangeAspect="1"/>
          </p:cNvGraphicFramePr>
          <p:nvPr>
            <p:extLst>
              <p:ext uri="{D42A27DB-BD31-4B8C-83A1-F6EECF244321}">
                <p14:modId xmlns:p14="http://schemas.microsoft.com/office/powerpoint/2010/main" val="4178723029"/>
              </p:ext>
            </p:extLst>
          </p:nvPr>
        </p:nvGraphicFramePr>
        <p:xfrm>
          <a:off x="4833347" y="1541417"/>
          <a:ext cx="2886647" cy="4193993"/>
        </p:xfrm>
        <a:graphic>
          <a:graphicData uri="http://schemas.openxmlformats.org/presentationml/2006/ole">
            <mc:AlternateContent xmlns:mc="http://schemas.openxmlformats.org/markup-compatibility/2006">
              <mc:Choice xmlns:v="urn:schemas-microsoft-com:vml" Requires="v">
                <p:oleObj spid="_x0000_s2065" name="Document" r:id="rId4" imgW="5956042" imgH="8653351" progId="Word.Document.12">
                  <p:embed/>
                </p:oleObj>
              </mc:Choice>
              <mc:Fallback>
                <p:oleObj name="Document" r:id="rId4" imgW="5956042" imgH="8653351" progId="Word.Document.12">
                  <p:embed/>
                  <p:pic>
                    <p:nvPicPr>
                      <p:cNvPr id="0" name=""/>
                      <p:cNvPicPr/>
                      <p:nvPr/>
                    </p:nvPicPr>
                    <p:blipFill>
                      <a:blip r:embed="rId5"/>
                      <a:stretch>
                        <a:fillRect/>
                      </a:stretch>
                    </p:blipFill>
                    <p:spPr>
                      <a:xfrm>
                        <a:off x="4833347" y="1541417"/>
                        <a:ext cx="2886647" cy="4193993"/>
                      </a:xfrm>
                      <a:prstGeom prst="rect">
                        <a:avLst/>
                      </a:prstGeom>
                      <a:ln>
                        <a:solidFill>
                          <a:schemeClr val="accent1"/>
                        </a:solidFill>
                      </a:ln>
                    </p:spPr>
                  </p:pic>
                </p:oleObj>
              </mc:Fallback>
            </mc:AlternateContent>
          </a:graphicData>
        </a:graphic>
      </p:graphicFrame>
      <p:sp>
        <p:nvSpPr>
          <p:cNvPr id="7" name="Slide Number Placeholder 3"/>
          <p:cNvSpPr>
            <a:spLocks noGrp="1"/>
          </p:cNvSpPr>
          <p:nvPr>
            <p:ph type="sldNum" sz="quarter" idx="12"/>
          </p:nvPr>
        </p:nvSpPr>
        <p:spPr>
          <a:xfrm>
            <a:off x="8373458" y="6165304"/>
            <a:ext cx="519022" cy="365760"/>
          </a:xfrm>
        </p:spPr>
        <p:txBody>
          <a:bodyPr/>
          <a:lstStyle/>
          <a:p>
            <a:pPr algn="ctr"/>
            <a:fld id="{465045C0-524C-4C6A-96B2-D7CF4749CC0B}" type="slidenum">
              <a:rPr lang="en-CA" smtClean="0"/>
              <a:pPr algn="ctr"/>
              <a:t>8</a:t>
            </a:fld>
            <a:endParaRPr lang="en-CA" dirty="0"/>
          </a:p>
        </p:txBody>
      </p:sp>
    </p:spTree>
    <p:extLst>
      <p:ext uri="{BB962C8B-B14F-4D97-AF65-F5344CB8AC3E}">
        <p14:creationId xmlns:p14="http://schemas.microsoft.com/office/powerpoint/2010/main" val="35187969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67944" y="6093296"/>
            <a:ext cx="579963" cy="5424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p:txBody>
          <a:bodyPr>
            <a:noAutofit/>
          </a:bodyPr>
          <a:lstStyle/>
          <a:p>
            <a:r>
              <a:rPr lang="en-CA" sz="2400" dirty="0" smtClean="0"/>
              <a:t>Psychological Contract and Success in the Business </a:t>
            </a:r>
            <a:r>
              <a:rPr lang="en-CA" sz="2400" dirty="0"/>
              <a:t>W</a:t>
            </a:r>
            <a:r>
              <a:rPr lang="en-CA" sz="2400" dirty="0" smtClean="0"/>
              <a:t>orld</a:t>
            </a:r>
            <a:endParaRPr lang="en-CA" sz="2400" dirty="0"/>
          </a:p>
        </p:txBody>
      </p:sp>
      <p:sp>
        <p:nvSpPr>
          <p:cNvPr id="3" name="Content Placeholder 2"/>
          <p:cNvSpPr>
            <a:spLocks noGrp="1"/>
          </p:cNvSpPr>
          <p:nvPr>
            <p:ph idx="1"/>
          </p:nvPr>
        </p:nvSpPr>
        <p:spPr>
          <a:xfrm>
            <a:off x="467544" y="2420888"/>
            <a:ext cx="8229600" cy="3528392"/>
          </a:xfrm>
        </p:spPr>
        <p:txBody>
          <a:bodyPr>
            <a:no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marL="109728" indent="0" algn="ctr">
              <a:buNone/>
            </a:pPr>
            <a:r>
              <a:rPr lang="en-CA" sz="13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TRUST</a:t>
            </a:r>
            <a:endParaRPr lang="en-CA" sz="13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4" name="Slide Number Placeholder 3"/>
          <p:cNvSpPr>
            <a:spLocks noGrp="1"/>
          </p:cNvSpPr>
          <p:nvPr>
            <p:ph type="sldNum" sz="quarter" idx="12"/>
          </p:nvPr>
        </p:nvSpPr>
        <p:spPr/>
        <p:txBody>
          <a:bodyPr/>
          <a:lstStyle/>
          <a:p>
            <a:fld id="{465045C0-524C-4C6A-96B2-D7CF4749CC0B}" type="slidenum">
              <a:rPr lang="en-CA" smtClean="0"/>
              <a:pPr/>
              <a:t>9</a:t>
            </a:fld>
            <a:endParaRPr lang="en-CA"/>
          </a:p>
        </p:txBody>
      </p:sp>
      <p:sp>
        <p:nvSpPr>
          <p:cNvPr id="5" name="Footer Placeholder 4"/>
          <p:cNvSpPr>
            <a:spLocks noGrp="1"/>
          </p:cNvSpPr>
          <p:nvPr>
            <p:ph type="ftr" sz="quarter" idx="4294967295"/>
          </p:nvPr>
        </p:nvSpPr>
        <p:spPr>
          <a:xfrm>
            <a:off x="179512" y="6165083"/>
            <a:ext cx="2376264" cy="457200"/>
          </a:xfrm>
          <a:prstGeom prst="rect">
            <a:avLst/>
          </a:prstGeom>
        </p:spPr>
        <p:txBody>
          <a:bodyPr/>
          <a:lstStyle/>
          <a:p>
            <a:r>
              <a:rPr lang="en-US" dirty="0" smtClean="0"/>
              <a:t>BUSI 2101</a:t>
            </a:r>
            <a:endParaRPr lang="en-CA" dirty="0"/>
          </a:p>
        </p:txBody>
      </p:sp>
    </p:spTree>
    <p:extLst>
      <p:ext uri="{BB962C8B-B14F-4D97-AF65-F5344CB8AC3E}">
        <p14:creationId xmlns:p14="http://schemas.microsoft.com/office/powerpoint/2010/main" val="22852398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Interactive: Psychological Contract</a:t>
            </a:r>
            <a:endParaRPr lang="en-CA" dirty="0"/>
          </a:p>
        </p:txBody>
      </p:sp>
      <p:sp>
        <p:nvSpPr>
          <p:cNvPr id="3" name="Content Placeholder 2"/>
          <p:cNvSpPr>
            <a:spLocks noGrp="1"/>
          </p:cNvSpPr>
          <p:nvPr>
            <p:ph idx="1"/>
          </p:nvPr>
        </p:nvSpPr>
        <p:spPr/>
        <p:txBody>
          <a:bodyPr/>
          <a:lstStyle/>
          <a:p>
            <a:r>
              <a:rPr lang="en-US" dirty="0"/>
              <a:t>An individual’s beliefs, shaped by the organization, regarding the terms and conditions of a reciprocal exchange agreement between individuals and their organization</a:t>
            </a:r>
            <a:r>
              <a:rPr lang="en-US" dirty="0" smtClean="0"/>
              <a:t>.</a:t>
            </a:r>
          </a:p>
          <a:p>
            <a:endParaRPr lang="en-US" dirty="0"/>
          </a:p>
          <a:p>
            <a:r>
              <a:rPr lang="en-US" dirty="0" smtClean="0"/>
              <a:t/>
            </a:r>
            <a:br>
              <a:rPr lang="en-US" dirty="0" smtClean="0"/>
            </a:br>
            <a:r>
              <a:rPr lang="en-US" dirty="0" smtClean="0"/>
              <a:t>Top Employers.</a:t>
            </a:r>
          </a:p>
          <a:p>
            <a:r>
              <a:rPr lang="en-CA" dirty="0">
                <a:hlinkClick r:id="rId3"/>
              </a:rPr>
              <a:t>http://www.theglobeandmail.com/report-on-business/careers/top-employers</a:t>
            </a:r>
            <a:r>
              <a:rPr lang="en-CA" dirty="0" smtClean="0">
                <a:hlinkClick r:id="rId3"/>
              </a:rPr>
              <a:t>/</a:t>
            </a:r>
            <a:endParaRPr lang="en-CA" dirty="0" smtClean="0"/>
          </a:p>
          <a:p>
            <a:endParaRPr lang="en-CA" dirty="0"/>
          </a:p>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10</a:t>
            </a:fld>
            <a:endParaRPr lang="en-CA" dirty="0"/>
          </a:p>
        </p:txBody>
      </p:sp>
      <p:sp>
        <p:nvSpPr>
          <p:cNvPr id="5" name="Footer Placeholder 4"/>
          <p:cNvSpPr>
            <a:spLocks noGrp="1"/>
          </p:cNvSpPr>
          <p:nvPr>
            <p:ph type="ftr" sz="quarter" idx="4294967295"/>
          </p:nvPr>
        </p:nvSpPr>
        <p:spPr>
          <a:xfrm>
            <a:off x="179512" y="6165083"/>
            <a:ext cx="2376264" cy="457200"/>
          </a:xfrm>
          <a:prstGeom prst="rect">
            <a:avLst/>
          </a:prstGeom>
        </p:spPr>
        <p:txBody>
          <a:bodyPr/>
          <a:lstStyle/>
          <a:p>
            <a:r>
              <a:rPr lang="en-US" smtClean="0"/>
              <a:t>BUSI 2101</a:t>
            </a:r>
            <a:endParaRPr lang="en-CA" dirty="0"/>
          </a:p>
        </p:txBody>
      </p:sp>
    </p:spTree>
    <p:extLst>
      <p:ext uri="{BB962C8B-B14F-4D97-AF65-F5344CB8AC3E}">
        <p14:creationId xmlns:p14="http://schemas.microsoft.com/office/powerpoint/2010/main" val="37134545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Psychological Safety</a:t>
            </a:r>
            <a:endParaRPr lang="en-CA" dirty="0"/>
          </a:p>
        </p:txBody>
      </p:sp>
      <p:sp>
        <p:nvSpPr>
          <p:cNvPr id="3" name="Content Placeholder 2"/>
          <p:cNvSpPr>
            <a:spLocks noGrp="1"/>
          </p:cNvSpPr>
          <p:nvPr>
            <p:ph idx="1"/>
          </p:nvPr>
        </p:nvSpPr>
        <p:spPr/>
        <p:txBody>
          <a:bodyPr>
            <a:normAutofit lnSpcReduction="10000"/>
          </a:bodyPr>
          <a:lstStyle/>
          <a:p>
            <a:r>
              <a:rPr lang="en-CA" dirty="0" smtClean="0"/>
              <a:t>Psychological </a:t>
            </a:r>
            <a:r>
              <a:rPr lang="en-CA" dirty="0"/>
              <a:t>Safety is defined as a shared belief that the team is safe for interpersonal risk taking</a:t>
            </a:r>
            <a:r>
              <a:rPr lang="en-CA" dirty="0" smtClean="0"/>
              <a:t>.</a:t>
            </a:r>
          </a:p>
          <a:p>
            <a:pPr lvl="1"/>
            <a:r>
              <a:rPr lang="en-CA" dirty="0" smtClean="0"/>
              <a:t>Makes tough feedback and difficult conversations possible.</a:t>
            </a:r>
          </a:p>
          <a:p>
            <a:pPr lvl="1"/>
            <a:r>
              <a:rPr lang="en-CA" dirty="0" smtClean="0"/>
              <a:t>Helps combat groupthink.</a:t>
            </a:r>
            <a:endParaRPr lang="en-CA" dirty="0"/>
          </a:p>
          <a:p>
            <a:pPr lvl="1"/>
            <a:r>
              <a:rPr lang="en-CA" dirty="0" smtClean="0"/>
              <a:t>Image risks at work.</a:t>
            </a:r>
          </a:p>
          <a:p>
            <a:pPr lvl="2"/>
            <a:r>
              <a:rPr lang="en-CA" dirty="0" smtClean="0"/>
              <a:t>Being labeled as ignorant</a:t>
            </a:r>
          </a:p>
          <a:p>
            <a:pPr lvl="2"/>
            <a:r>
              <a:rPr lang="en-CA" dirty="0" smtClean="0"/>
              <a:t>Being labelled as incompetent</a:t>
            </a:r>
          </a:p>
          <a:p>
            <a:pPr lvl="2"/>
            <a:r>
              <a:rPr lang="en-CA" dirty="0" smtClean="0"/>
              <a:t>Being seen as negative</a:t>
            </a:r>
          </a:p>
          <a:p>
            <a:pPr lvl="2"/>
            <a:r>
              <a:rPr lang="en-CA" dirty="0" smtClean="0"/>
              <a:t>Being seen as disruptive.</a:t>
            </a:r>
          </a:p>
          <a:p>
            <a:endParaRPr lang="en-CA" dirty="0"/>
          </a:p>
        </p:txBody>
      </p:sp>
    </p:spTree>
    <p:extLst>
      <p:ext uri="{BB962C8B-B14F-4D97-AF65-F5344CB8AC3E}">
        <p14:creationId xmlns:p14="http://schemas.microsoft.com/office/powerpoint/2010/main" val="17159731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3600" dirty="0" smtClean="0"/>
              <a:t>The Benefits of Psychological Safety</a:t>
            </a:r>
            <a:endParaRPr lang="en-CA" sz="3600" dirty="0"/>
          </a:p>
        </p:txBody>
      </p:sp>
      <p:sp>
        <p:nvSpPr>
          <p:cNvPr id="5" name="Content Placeholder 4"/>
          <p:cNvSpPr>
            <a:spLocks noGrp="1"/>
          </p:cNvSpPr>
          <p:nvPr>
            <p:ph idx="1"/>
          </p:nvPr>
        </p:nvSpPr>
        <p:spPr>
          <a:xfrm>
            <a:off x="457199" y="2239473"/>
            <a:ext cx="3463047" cy="3797791"/>
          </a:xfrm>
        </p:spPr>
        <p:txBody>
          <a:bodyPr>
            <a:normAutofit/>
          </a:bodyPr>
          <a:lstStyle/>
          <a:p>
            <a:r>
              <a:rPr lang="en-CA" sz="2000" dirty="0" smtClean="0"/>
              <a:t>Encourages Speaking up</a:t>
            </a:r>
          </a:p>
          <a:p>
            <a:r>
              <a:rPr lang="en-CA" sz="2000" dirty="0" smtClean="0"/>
              <a:t>Enables clarity of thought</a:t>
            </a:r>
          </a:p>
          <a:p>
            <a:r>
              <a:rPr lang="en-CA" sz="2000" dirty="0" smtClean="0"/>
              <a:t>Mitigates failure</a:t>
            </a:r>
          </a:p>
          <a:p>
            <a:r>
              <a:rPr lang="en-CA" sz="2000" dirty="0" smtClean="0"/>
              <a:t>Promotes innovation</a:t>
            </a:r>
          </a:p>
          <a:p>
            <a:r>
              <a:rPr lang="en-CA" sz="2000" dirty="0" smtClean="0"/>
              <a:t>Removes obstacles</a:t>
            </a:r>
          </a:p>
          <a:p>
            <a:r>
              <a:rPr lang="en-CA" sz="2000" dirty="0" smtClean="0"/>
              <a:t>Increases accountability</a:t>
            </a:r>
            <a:endParaRPr lang="en-CA" sz="2000" dirty="0"/>
          </a:p>
        </p:txBody>
      </p:sp>
      <p:grpSp>
        <p:nvGrpSpPr>
          <p:cNvPr id="18" name="Group 17"/>
          <p:cNvGrpSpPr/>
          <p:nvPr/>
        </p:nvGrpSpPr>
        <p:grpSpPr>
          <a:xfrm>
            <a:off x="3920245" y="1407721"/>
            <a:ext cx="4756211" cy="4416065"/>
            <a:chOff x="1820152" y="1397000"/>
            <a:chExt cx="4783848" cy="4416065"/>
          </a:xfrm>
        </p:grpSpPr>
        <p:grpSp>
          <p:nvGrpSpPr>
            <p:cNvPr id="6" name="Group 5"/>
            <p:cNvGrpSpPr/>
            <p:nvPr/>
          </p:nvGrpSpPr>
          <p:grpSpPr>
            <a:xfrm>
              <a:off x="2540000" y="1397000"/>
              <a:ext cx="4064000" cy="4064000"/>
              <a:chOff x="2540000" y="1397000"/>
              <a:chExt cx="4064000" cy="4064000"/>
            </a:xfrm>
          </p:grpSpPr>
          <p:sp>
            <p:nvSpPr>
              <p:cNvPr id="7" name="Quad Arrow 6"/>
              <p:cNvSpPr/>
              <p:nvPr/>
            </p:nvSpPr>
            <p:spPr>
              <a:xfrm>
                <a:off x="2540000" y="1397000"/>
                <a:ext cx="4064000" cy="4064000"/>
              </a:xfrm>
              <a:prstGeom prst="quadArrow">
                <a:avLst>
                  <a:gd name="adj1" fmla="val 2000"/>
                  <a:gd name="adj2" fmla="val 4000"/>
                  <a:gd name="adj3" fmla="val 5000"/>
                </a:avLst>
              </a:prstGeom>
              <a:scene3d>
                <a:camera prst="orthographicFront">
                  <a:rot lat="0" lon="0" rev="0"/>
                </a:camera>
                <a:lightRig rig="contrasting" dir="t">
                  <a:rot lat="0" lon="0" rev="1200000"/>
                </a:lightRig>
              </a:scene3d>
              <a:sp3d z="-300000" prstMaterial="plastic"/>
            </p:spPr>
            <p:style>
              <a:lnRef idx="1">
                <a:schemeClr val="dk1">
                  <a:hueOff val="0"/>
                  <a:satOff val="0"/>
                  <a:lumOff val="0"/>
                  <a:alphaOff val="0"/>
                </a:schemeClr>
              </a:lnRef>
              <a:fillRef idx="1">
                <a:schemeClr val="accent2">
                  <a:tint val="40000"/>
                  <a:hueOff val="0"/>
                  <a:satOff val="0"/>
                  <a:lumOff val="0"/>
                  <a:alphaOff val="0"/>
                </a:schemeClr>
              </a:fillRef>
              <a:effectRef idx="0">
                <a:schemeClr val="accent2">
                  <a:tint val="40000"/>
                  <a:hueOff val="0"/>
                  <a:satOff val="0"/>
                  <a:lumOff val="0"/>
                  <a:alphaOff val="0"/>
                </a:schemeClr>
              </a:effectRef>
              <a:fontRef idx="minor">
                <a:schemeClr val="dk1">
                  <a:hueOff val="0"/>
                  <a:satOff val="0"/>
                  <a:lumOff val="0"/>
                  <a:alphaOff val="0"/>
                </a:schemeClr>
              </a:fontRef>
            </p:style>
          </p:sp>
          <p:sp>
            <p:nvSpPr>
              <p:cNvPr id="8" name="Freeform 7"/>
              <p:cNvSpPr/>
              <p:nvPr/>
            </p:nvSpPr>
            <p:spPr>
              <a:xfrm>
                <a:off x="2804160" y="166116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Comfort Zone</a:t>
                </a:r>
                <a:endParaRPr lang="en-CA" sz="2400" kern="1200" dirty="0"/>
              </a:p>
            </p:txBody>
          </p:sp>
          <p:sp>
            <p:nvSpPr>
              <p:cNvPr id="9" name="Freeform 8"/>
              <p:cNvSpPr/>
              <p:nvPr/>
            </p:nvSpPr>
            <p:spPr>
              <a:xfrm>
                <a:off x="4714240" y="166116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1560506"/>
                  <a:satOff val="-1946"/>
                  <a:lumOff val="458"/>
                  <a:alphaOff val="0"/>
                </a:schemeClr>
              </a:fillRef>
              <a:effectRef idx="2">
                <a:schemeClr val="accent2">
                  <a:hueOff val="1560506"/>
                  <a:satOff val="-1946"/>
                  <a:lumOff val="458"/>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Learning Zone</a:t>
                </a:r>
                <a:endParaRPr lang="en-CA" sz="2400" kern="1200" dirty="0"/>
              </a:p>
            </p:txBody>
          </p:sp>
          <p:sp>
            <p:nvSpPr>
              <p:cNvPr id="10" name="Freeform 9"/>
              <p:cNvSpPr/>
              <p:nvPr/>
            </p:nvSpPr>
            <p:spPr>
              <a:xfrm>
                <a:off x="2804160" y="357124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3121013"/>
                  <a:satOff val="-3893"/>
                  <a:lumOff val="915"/>
                  <a:alphaOff val="0"/>
                </a:schemeClr>
              </a:fillRef>
              <a:effectRef idx="2">
                <a:schemeClr val="accent2">
                  <a:hueOff val="3121013"/>
                  <a:satOff val="-3893"/>
                  <a:lumOff val="915"/>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Apathy Zone</a:t>
                </a:r>
                <a:endParaRPr lang="en-CA" sz="2400" kern="1200" dirty="0"/>
              </a:p>
            </p:txBody>
          </p:sp>
          <p:sp>
            <p:nvSpPr>
              <p:cNvPr id="11" name="Freeform 10"/>
              <p:cNvSpPr/>
              <p:nvPr/>
            </p:nvSpPr>
            <p:spPr>
              <a:xfrm>
                <a:off x="4714240" y="3571240"/>
                <a:ext cx="1625600" cy="1625600"/>
              </a:xfrm>
              <a:custGeom>
                <a:avLst/>
                <a:gdLst>
                  <a:gd name="connsiteX0" fmla="*/ 0 w 1625600"/>
                  <a:gd name="connsiteY0" fmla="*/ 270939 h 1625600"/>
                  <a:gd name="connsiteX1" fmla="*/ 270939 w 1625600"/>
                  <a:gd name="connsiteY1" fmla="*/ 0 h 1625600"/>
                  <a:gd name="connsiteX2" fmla="*/ 1354661 w 1625600"/>
                  <a:gd name="connsiteY2" fmla="*/ 0 h 1625600"/>
                  <a:gd name="connsiteX3" fmla="*/ 1625600 w 1625600"/>
                  <a:gd name="connsiteY3" fmla="*/ 270939 h 1625600"/>
                  <a:gd name="connsiteX4" fmla="*/ 1625600 w 1625600"/>
                  <a:gd name="connsiteY4" fmla="*/ 1354661 h 1625600"/>
                  <a:gd name="connsiteX5" fmla="*/ 1354661 w 1625600"/>
                  <a:gd name="connsiteY5" fmla="*/ 1625600 h 1625600"/>
                  <a:gd name="connsiteX6" fmla="*/ 270939 w 1625600"/>
                  <a:gd name="connsiteY6" fmla="*/ 1625600 h 1625600"/>
                  <a:gd name="connsiteX7" fmla="*/ 0 w 1625600"/>
                  <a:gd name="connsiteY7" fmla="*/ 1354661 h 1625600"/>
                  <a:gd name="connsiteX8" fmla="*/ 0 w 1625600"/>
                  <a:gd name="connsiteY8" fmla="*/ 270939 h 1625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25600" h="1625600">
                    <a:moveTo>
                      <a:pt x="0" y="270939"/>
                    </a:moveTo>
                    <a:cubicBezTo>
                      <a:pt x="0" y="121304"/>
                      <a:pt x="121304" y="0"/>
                      <a:pt x="270939" y="0"/>
                    </a:cubicBezTo>
                    <a:lnTo>
                      <a:pt x="1354661" y="0"/>
                    </a:lnTo>
                    <a:cubicBezTo>
                      <a:pt x="1504296" y="0"/>
                      <a:pt x="1625600" y="121304"/>
                      <a:pt x="1625600" y="270939"/>
                    </a:cubicBezTo>
                    <a:lnTo>
                      <a:pt x="1625600" y="1354661"/>
                    </a:lnTo>
                    <a:cubicBezTo>
                      <a:pt x="1625600" y="1504296"/>
                      <a:pt x="1504296" y="1625600"/>
                      <a:pt x="1354661" y="1625600"/>
                    </a:cubicBezTo>
                    <a:lnTo>
                      <a:pt x="270939" y="1625600"/>
                    </a:lnTo>
                    <a:cubicBezTo>
                      <a:pt x="121304" y="1625600"/>
                      <a:pt x="0" y="1504296"/>
                      <a:pt x="0" y="1354661"/>
                    </a:cubicBezTo>
                    <a:lnTo>
                      <a:pt x="0" y="270939"/>
                    </a:lnTo>
                    <a:close/>
                  </a:path>
                </a:pathLst>
              </a:custGeom>
              <a:scene3d>
                <a:camera prst="orthographicFront">
                  <a:rot lat="0" lon="0" rev="0"/>
                </a:camera>
                <a:lightRig rig="contrasting" dir="t">
                  <a:rot lat="0" lon="0" rev="1200000"/>
                </a:lightRig>
              </a:scene3d>
              <a:sp3d contourW="19050" prstMaterial="metal">
                <a:bevelT w="88900" h="203200"/>
                <a:bevelB w="165100" h="254000"/>
              </a:sp3d>
            </p:spPr>
            <p:style>
              <a:lnRef idx="0">
                <a:schemeClr val="lt1">
                  <a:hueOff val="0"/>
                  <a:satOff val="0"/>
                  <a:lumOff val="0"/>
                  <a:alphaOff val="0"/>
                </a:schemeClr>
              </a:lnRef>
              <a:fillRef idx="1">
                <a:schemeClr val="accent2">
                  <a:hueOff val="4681519"/>
                  <a:satOff val="-5839"/>
                  <a:lumOff val="1373"/>
                  <a:alphaOff val="0"/>
                </a:schemeClr>
              </a:fillRef>
              <a:effectRef idx="2">
                <a:schemeClr val="accent2">
                  <a:hueOff val="4681519"/>
                  <a:satOff val="-5839"/>
                  <a:lumOff val="1373"/>
                  <a:alphaOff val="0"/>
                </a:schemeClr>
              </a:effectRef>
              <a:fontRef idx="minor">
                <a:schemeClr val="lt1"/>
              </a:fontRef>
            </p:style>
            <p:txBody>
              <a:bodyPr spcFirstLastPara="0" vert="horz" wrap="square" lIns="186035" tIns="186035" rIns="186035" bIns="186035" numCol="1" spcCol="1270" anchor="ctr" anchorCtr="0">
                <a:noAutofit/>
              </a:bodyPr>
              <a:lstStyle/>
              <a:p>
                <a:pPr lvl="0" algn="ctr" defTabSz="1244600">
                  <a:lnSpc>
                    <a:spcPct val="90000"/>
                  </a:lnSpc>
                  <a:spcBef>
                    <a:spcPct val="0"/>
                  </a:spcBef>
                  <a:spcAft>
                    <a:spcPct val="35000"/>
                  </a:spcAft>
                </a:pPr>
                <a:r>
                  <a:rPr lang="en-CA" sz="2400" kern="1200" dirty="0" smtClean="0"/>
                  <a:t>Anxiety Zone</a:t>
                </a:r>
                <a:endParaRPr lang="en-CA" sz="2400" kern="1200" dirty="0"/>
              </a:p>
            </p:txBody>
          </p:sp>
        </p:grpSp>
        <p:sp>
          <p:nvSpPr>
            <p:cNvPr id="12" name="TextBox 11"/>
            <p:cNvSpPr txBox="1"/>
            <p:nvPr/>
          </p:nvSpPr>
          <p:spPr>
            <a:xfrm>
              <a:off x="1820152" y="1859420"/>
              <a:ext cx="719847" cy="338554"/>
            </a:xfrm>
            <a:prstGeom prst="rect">
              <a:avLst/>
            </a:prstGeom>
            <a:noFill/>
          </p:spPr>
          <p:txBody>
            <a:bodyPr wrap="square" rtlCol="0">
              <a:spAutoFit/>
            </a:bodyPr>
            <a:lstStyle/>
            <a:p>
              <a:r>
                <a:rPr lang="en-CA" sz="1600" dirty="0" smtClean="0"/>
                <a:t>High</a:t>
              </a:r>
              <a:endParaRPr lang="en-CA" sz="1600" dirty="0"/>
            </a:p>
          </p:txBody>
        </p:sp>
        <p:sp>
          <p:nvSpPr>
            <p:cNvPr id="13" name="TextBox 12"/>
            <p:cNvSpPr txBox="1"/>
            <p:nvPr/>
          </p:nvSpPr>
          <p:spPr>
            <a:xfrm>
              <a:off x="1897975" y="4827508"/>
              <a:ext cx="719847" cy="338554"/>
            </a:xfrm>
            <a:prstGeom prst="rect">
              <a:avLst/>
            </a:prstGeom>
            <a:noFill/>
          </p:spPr>
          <p:txBody>
            <a:bodyPr wrap="square" rtlCol="0">
              <a:spAutoFit/>
            </a:bodyPr>
            <a:lstStyle/>
            <a:p>
              <a:r>
                <a:rPr lang="en-CA" sz="1600" dirty="0" smtClean="0"/>
                <a:t>Low</a:t>
              </a:r>
            </a:p>
          </p:txBody>
        </p:sp>
        <p:sp>
          <p:nvSpPr>
            <p:cNvPr id="14" name="TextBox 13"/>
            <p:cNvSpPr txBox="1"/>
            <p:nvPr/>
          </p:nvSpPr>
          <p:spPr>
            <a:xfrm>
              <a:off x="2800918" y="5461000"/>
              <a:ext cx="719847" cy="338554"/>
            </a:xfrm>
            <a:prstGeom prst="rect">
              <a:avLst/>
            </a:prstGeom>
            <a:noFill/>
          </p:spPr>
          <p:txBody>
            <a:bodyPr wrap="square" rtlCol="0">
              <a:spAutoFit/>
            </a:bodyPr>
            <a:lstStyle/>
            <a:p>
              <a:r>
                <a:rPr lang="en-CA" sz="1600" dirty="0" smtClean="0"/>
                <a:t>Low</a:t>
              </a:r>
            </a:p>
          </p:txBody>
        </p:sp>
        <p:sp>
          <p:nvSpPr>
            <p:cNvPr id="15" name="TextBox 14"/>
            <p:cNvSpPr txBox="1"/>
            <p:nvPr/>
          </p:nvSpPr>
          <p:spPr>
            <a:xfrm>
              <a:off x="5655661" y="5461000"/>
              <a:ext cx="719847" cy="338554"/>
            </a:xfrm>
            <a:prstGeom prst="rect">
              <a:avLst/>
            </a:prstGeom>
            <a:noFill/>
          </p:spPr>
          <p:txBody>
            <a:bodyPr wrap="square" rtlCol="0">
              <a:spAutoFit/>
            </a:bodyPr>
            <a:lstStyle/>
            <a:p>
              <a:r>
                <a:rPr lang="en-CA" sz="1600" dirty="0" smtClean="0"/>
                <a:t>High</a:t>
              </a:r>
              <a:endParaRPr lang="en-CA" sz="1600" dirty="0"/>
            </a:p>
          </p:txBody>
        </p:sp>
        <p:sp>
          <p:nvSpPr>
            <p:cNvPr id="16" name="TextBox 15"/>
            <p:cNvSpPr txBox="1"/>
            <p:nvPr/>
          </p:nvSpPr>
          <p:spPr>
            <a:xfrm rot="16200000">
              <a:off x="1138675" y="3259723"/>
              <a:ext cx="2082800" cy="338554"/>
            </a:xfrm>
            <a:prstGeom prst="rect">
              <a:avLst/>
            </a:prstGeom>
            <a:noFill/>
          </p:spPr>
          <p:txBody>
            <a:bodyPr wrap="square" rtlCol="0">
              <a:spAutoFit/>
            </a:bodyPr>
            <a:lstStyle/>
            <a:p>
              <a:r>
                <a:rPr lang="en-CA" sz="1600" dirty="0" smtClean="0"/>
                <a:t>Psychological Safety</a:t>
              </a:r>
              <a:endParaRPr lang="en-CA" sz="1600" dirty="0"/>
            </a:p>
          </p:txBody>
        </p:sp>
        <p:sp>
          <p:nvSpPr>
            <p:cNvPr id="17" name="TextBox 16"/>
            <p:cNvSpPr txBox="1"/>
            <p:nvPr/>
          </p:nvSpPr>
          <p:spPr>
            <a:xfrm>
              <a:off x="3774872" y="5474511"/>
              <a:ext cx="1594256" cy="338554"/>
            </a:xfrm>
            <a:prstGeom prst="rect">
              <a:avLst/>
            </a:prstGeom>
            <a:noFill/>
          </p:spPr>
          <p:txBody>
            <a:bodyPr wrap="square" rtlCol="0">
              <a:spAutoFit/>
            </a:bodyPr>
            <a:lstStyle/>
            <a:p>
              <a:r>
                <a:rPr lang="en-CA" sz="1600" dirty="0" smtClean="0"/>
                <a:t>Accountability</a:t>
              </a:r>
              <a:endParaRPr lang="en-CA" sz="1600" dirty="0"/>
            </a:p>
          </p:txBody>
        </p:sp>
      </p:grpSp>
    </p:spTree>
    <p:extLst>
      <p:ext uri="{BB962C8B-B14F-4D97-AF65-F5344CB8AC3E}">
        <p14:creationId xmlns:p14="http://schemas.microsoft.com/office/powerpoint/2010/main" val="4468788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7961" y="527891"/>
            <a:ext cx="8229600" cy="812877"/>
          </a:xfrm>
        </p:spPr>
        <p:txBody>
          <a:bodyPr/>
          <a:lstStyle/>
          <a:p>
            <a:r>
              <a:rPr lang="en-CA" dirty="0" smtClean="0"/>
              <a:t>Where in the world?</a:t>
            </a:r>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13</a:t>
            </a:fld>
            <a:endParaRPr lang="en-CA" dirty="0"/>
          </a:p>
        </p:txBody>
      </p:sp>
      <p:pic>
        <p:nvPicPr>
          <p:cNvPr id="1026" name="Picture 2" descr="Image result for world map">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7" y="1594691"/>
            <a:ext cx="8964488" cy="4444642"/>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323529" y="5968709"/>
            <a:ext cx="7632848" cy="646331"/>
          </a:xfrm>
          <a:prstGeom prst="rect">
            <a:avLst/>
          </a:prstGeom>
          <a:noFill/>
        </p:spPr>
        <p:txBody>
          <a:bodyPr wrap="square" rtlCol="0">
            <a:spAutoFit/>
          </a:bodyPr>
          <a:lstStyle/>
          <a:p>
            <a:r>
              <a:rPr lang="en-CA" dirty="0" smtClean="0">
                <a:hlinkClick r:id="rId5"/>
              </a:rPr>
              <a:t>Link to Form for Map</a:t>
            </a:r>
            <a:endParaRPr lang="en-CA" dirty="0" smtClean="0"/>
          </a:p>
          <a:p>
            <a:r>
              <a:rPr lang="en-CA" dirty="0" smtClean="0">
                <a:hlinkClick r:id="rId6"/>
              </a:rPr>
              <a:t>Link to Map</a:t>
            </a:r>
            <a:endParaRPr lang="en-CA" dirty="0" smtClean="0"/>
          </a:p>
        </p:txBody>
      </p:sp>
    </p:spTree>
    <p:extLst>
      <p:ext uri="{BB962C8B-B14F-4D97-AF65-F5344CB8AC3E}">
        <p14:creationId xmlns:p14="http://schemas.microsoft.com/office/powerpoint/2010/main" val="411322804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BUSI 2101A  </a:t>
            </a:r>
            <a:r>
              <a:rPr lang="en-CA" dirty="0" err="1" smtClean="0"/>
              <a:t>Psyc</a:t>
            </a:r>
            <a:r>
              <a:rPr lang="en-CA" dirty="0" smtClean="0"/>
              <a:t> Contract</a:t>
            </a:r>
            <a:endParaRPr lang="en-CA" dirty="0"/>
          </a:p>
        </p:txBody>
      </p:sp>
      <p:sp>
        <p:nvSpPr>
          <p:cNvPr id="3" name="Content Placeholder 2"/>
          <p:cNvSpPr>
            <a:spLocks noGrp="1"/>
          </p:cNvSpPr>
          <p:nvPr>
            <p:ph idx="1"/>
          </p:nvPr>
        </p:nvSpPr>
        <p:spPr/>
        <p:txBody>
          <a:bodyPr/>
          <a:lstStyle/>
          <a:p>
            <a:endParaRPr lang="en-CA" dirty="0"/>
          </a:p>
        </p:txBody>
      </p:sp>
      <p:sp>
        <p:nvSpPr>
          <p:cNvPr id="4" name="Slide Number Placeholder 3"/>
          <p:cNvSpPr>
            <a:spLocks noGrp="1"/>
          </p:cNvSpPr>
          <p:nvPr>
            <p:ph type="sldNum" sz="quarter" idx="12"/>
          </p:nvPr>
        </p:nvSpPr>
        <p:spPr/>
        <p:txBody>
          <a:bodyPr/>
          <a:lstStyle/>
          <a:p>
            <a:fld id="{465045C0-524C-4C6A-96B2-D7CF4749CC0B}" type="slidenum">
              <a:rPr lang="en-CA" smtClean="0"/>
              <a:pPr/>
              <a:t>14</a:t>
            </a:fld>
            <a:endParaRPr lang="en-CA" dirty="0"/>
          </a:p>
        </p:txBody>
      </p:sp>
      <p:pic>
        <p:nvPicPr>
          <p:cNvPr id="11266" name="Picture 2"/>
          <p:cNvPicPr>
            <a:picLocks noChangeAspect="1" noChangeArrowheads="1"/>
          </p:cNvPicPr>
          <p:nvPr/>
        </p:nvPicPr>
        <p:blipFill>
          <a:blip r:embed="rId3">
            <a:duotone>
              <a:schemeClr val="accent2">
                <a:shade val="45000"/>
                <a:satMod val="135000"/>
              </a:schemeClr>
              <a:prstClr val="white"/>
            </a:duotone>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612576" y="1772816"/>
            <a:ext cx="10873208" cy="48691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48537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Violations &amp; Breaches</a:t>
            </a:r>
            <a:endParaRPr lang="en-CA" dirty="0"/>
          </a:p>
        </p:txBody>
      </p:sp>
      <p:sp>
        <p:nvSpPr>
          <p:cNvPr id="3" name="Content Placeholder 2"/>
          <p:cNvSpPr>
            <a:spLocks noGrp="1"/>
          </p:cNvSpPr>
          <p:nvPr>
            <p:ph idx="1"/>
          </p:nvPr>
        </p:nvSpPr>
        <p:spPr>
          <a:xfrm>
            <a:off x="467544" y="1340768"/>
            <a:ext cx="8229600" cy="4824536"/>
          </a:xfrm>
        </p:spPr>
        <p:txBody>
          <a:bodyPr>
            <a:noAutofit/>
          </a:bodyPr>
          <a:lstStyle/>
          <a:p>
            <a:pPr marL="109728" indent="0">
              <a:buNone/>
            </a:pPr>
            <a:r>
              <a:rPr lang="en-CA" sz="1800" b="1" dirty="0" smtClean="0"/>
              <a:t>Breach: </a:t>
            </a:r>
            <a:r>
              <a:rPr lang="en-CA" sz="1800" dirty="0" smtClean="0"/>
              <a:t>an employee’s cognition that he/she has received less than promised.  When we perceive a breach we assess the ability and intent of the of the other party.</a:t>
            </a:r>
          </a:p>
          <a:p>
            <a:pPr marL="109728" indent="0">
              <a:buNone/>
            </a:pPr>
            <a:endParaRPr lang="en-CA" sz="1800" dirty="0"/>
          </a:p>
          <a:p>
            <a:pPr marL="109728" indent="0">
              <a:buNone/>
            </a:pPr>
            <a:endParaRPr lang="en-CA" sz="1800" dirty="0"/>
          </a:p>
          <a:p>
            <a:pPr marL="109728" indent="0">
              <a:buNone/>
            </a:pPr>
            <a:endParaRPr lang="en-CA" sz="1800" dirty="0" smtClean="0"/>
          </a:p>
          <a:p>
            <a:pPr marL="109728" indent="0">
              <a:buNone/>
            </a:pPr>
            <a:endParaRPr lang="en-CA" sz="1800" dirty="0"/>
          </a:p>
          <a:p>
            <a:pPr marL="109728" indent="0">
              <a:buNone/>
            </a:pPr>
            <a:endParaRPr lang="en-CA" sz="1800" dirty="0"/>
          </a:p>
          <a:p>
            <a:pPr marL="109728" indent="0">
              <a:buNone/>
            </a:pPr>
            <a:endParaRPr lang="en-CA" sz="1800" dirty="0"/>
          </a:p>
          <a:p>
            <a:pPr marL="109728" indent="0">
              <a:buNone/>
            </a:pPr>
            <a:r>
              <a:rPr lang="en-CA" sz="1800" b="1" dirty="0" smtClean="0"/>
              <a:t>Violation: </a:t>
            </a:r>
            <a:r>
              <a:rPr lang="en-CA" sz="1800" dirty="0" smtClean="0"/>
              <a:t>An emotional state that may result from the perception of the psychological contract breach</a:t>
            </a:r>
          </a:p>
          <a:p>
            <a:r>
              <a:rPr lang="en-CA" sz="1800" dirty="0" smtClean="0"/>
              <a:t>Contract makers</a:t>
            </a:r>
          </a:p>
          <a:p>
            <a:r>
              <a:rPr lang="en-CA" sz="1800" dirty="0" smtClean="0"/>
              <a:t>Systems</a:t>
            </a:r>
          </a:p>
          <a:p>
            <a:endParaRPr lang="en-CA" sz="1800" dirty="0"/>
          </a:p>
          <a:p>
            <a:pPr marL="109728" indent="0">
              <a:buNone/>
            </a:pPr>
            <a:r>
              <a:rPr lang="en-CA" sz="1800" dirty="0" smtClean="0"/>
              <a:t>When are you most likely to perceive a contract violation?</a:t>
            </a:r>
          </a:p>
        </p:txBody>
      </p:sp>
      <p:sp>
        <p:nvSpPr>
          <p:cNvPr id="4" name="Slide Number Placeholder 3"/>
          <p:cNvSpPr>
            <a:spLocks noGrp="1"/>
          </p:cNvSpPr>
          <p:nvPr>
            <p:ph type="sldNum" sz="quarter" idx="12"/>
          </p:nvPr>
        </p:nvSpPr>
        <p:spPr/>
        <p:txBody>
          <a:bodyPr/>
          <a:lstStyle/>
          <a:p>
            <a:fld id="{465045C0-524C-4C6A-96B2-D7CF4749CC0B}" type="slidenum">
              <a:rPr lang="en-CA" smtClean="0"/>
              <a:pPr/>
              <a:t>15</a:t>
            </a:fld>
            <a:endParaRPr lang="en-CA" dirty="0"/>
          </a:p>
        </p:txBody>
      </p:sp>
      <p:graphicFrame>
        <p:nvGraphicFramePr>
          <p:cNvPr id="6" name="Table 5"/>
          <p:cNvGraphicFramePr>
            <a:graphicFrameLocks noGrp="1"/>
          </p:cNvGraphicFramePr>
          <p:nvPr>
            <p:extLst>
              <p:ext uri="{D42A27DB-BD31-4B8C-83A1-F6EECF244321}">
                <p14:modId xmlns:p14="http://schemas.microsoft.com/office/powerpoint/2010/main" val="3073720570"/>
              </p:ext>
            </p:extLst>
          </p:nvPr>
        </p:nvGraphicFramePr>
        <p:xfrm>
          <a:off x="1619672" y="2276872"/>
          <a:ext cx="5760642" cy="1728192"/>
        </p:xfrm>
        <a:graphic>
          <a:graphicData uri="http://schemas.openxmlformats.org/drawingml/2006/table">
            <a:tbl>
              <a:tblPr firstRow="1" bandRow="1">
                <a:tableStyleId>{5C22544A-7EE6-4342-B048-85BDC9FD1C3A}</a:tableStyleId>
              </a:tblPr>
              <a:tblGrid>
                <a:gridCol w="1626535"/>
                <a:gridCol w="1965395"/>
                <a:gridCol w="2168712"/>
              </a:tblGrid>
              <a:tr h="576064">
                <a:tc>
                  <a:txBody>
                    <a:bodyPr/>
                    <a:lstStyle/>
                    <a:p>
                      <a:r>
                        <a:rPr lang="en-CA" b="1" dirty="0" smtClean="0">
                          <a:solidFill>
                            <a:schemeClr val="bg1"/>
                          </a:solidFill>
                        </a:rPr>
                        <a:t>Perception</a:t>
                      </a:r>
                      <a:endParaRPr lang="en-CA" b="1" dirty="0">
                        <a:solidFill>
                          <a:schemeClr val="bg1"/>
                        </a:solidFill>
                      </a:endParaRPr>
                    </a:p>
                  </a:txBody>
                  <a:tcPr anchor="ctr">
                    <a:solidFill>
                      <a:schemeClr val="accent3"/>
                    </a:solidFill>
                  </a:tcPr>
                </a:tc>
                <a:tc>
                  <a:txBody>
                    <a:bodyPr/>
                    <a:lstStyle/>
                    <a:p>
                      <a:pPr algn="ctr"/>
                      <a:r>
                        <a:rPr lang="en-CA" dirty="0" smtClean="0"/>
                        <a:t>Able </a:t>
                      </a:r>
                      <a:endParaRPr lang="en-CA" dirty="0"/>
                    </a:p>
                  </a:txBody>
                  <a:tcPr anchor="ctr"/>
                </a:tc>
                <a:tc>
                  <a:txBody>
                    <a:bodyPr/>
                    <a:lstStyle/>
                    <a:p>
                      <a:pPr algn="ctr"/>
                      <a:r>
                        <a:rPr lang="en-CA" dirty="0" smtClean="0"/>
                        <a:t>Unable</a:t>
                      </a:r>
                      <a:endParaRPr lang="en-CA" dirty="0"/>
                    </a:p>
                  </a:txBody>
                  <a:tcPr anchor="ctr"/>
                </a:tc>
              </a:tr>
              <a:tr h="576064">
                <a:tc>
                  <a:txBody>
                    <a:bodyPr/>
                    <a:lstStyle/>
                    <a:p>
                      <a:r>
                        <a:rPr lang="en-CA" b="1" dirty="0" smtClean="0">
                          <a:solidFill>
                            <a:schemeClr val="bg1"/>
                          </a:solidFill>
                        </a:rPr>
                        <a:t>Willing</a:t>
                      </a:r>
                      <a:endParaRPr lang="en-CA" b="1" dirty="0">
                        <a:solidFill>
                          <a:schemeClr val="bg1"/>
                        </a:solidFill>
                      </a:endParaRPr>
                    </a:p>
                  </a:txBody>
                  <a:tcPr anchor="ctr">
                    <a:solidFill>
                      <a:schemeClr val="accent2"/>
                    </a:solidFill>
                  </a:tcPr>
                </a:tc>
                <a:tc>
                  <a:txBody>
                    <a:bodyPr/>
                    <a:lstStyle/>
                    <a:p>
                      <a:pPr algn="ctr"/>
                      <a:r>
                        <a:rPr lang="en-CA" dirty="0" smtClean="0"/>
                        <a:t>Inadvertent</a:t>
                      </a:r>
                      <a:endParaRPr lang="en-CA" dirty="0"/>
                    </a:p>
                  </a:txBody>
                  <a:tcPr anchor="ctr">
                    <a:gradFill flip="none" rotWithShape="1">
                      <a:gsLst>
                        <a:gs pos="0">
                          <a:srgbClr val="CC3300">
                            <a:tint val="66000"/>
                            <a:satMod val="160000"/>
                          </a:srgbClr>
                        </a:gs>
                        <a:gs pos="50000">
                          <a:srgbClr val="CC3300">
                            <a:tint val="44500"/>
                            <a:satMod val="160000"/>
                          </a:srgbClr>
                        </a:gs>
                        <a:gs pos="100000">
                          <a:srgbClr val="CC3300">
                            <a:tint val="23500"/>
                            <a:satMod val="160000"/>
                          </a:srgbClr>
                        </a:gs>
                      </a:gsLst>
                      <a:path path="circle">
                        <a:fillToRect l="50000" t="50000" r="50000" b="50000"/>
                      </a:path>
                      <a:tileRect/>
                    </a:gradFill>
                  </a:tcPr>
                </a:tc>
                <a:tc>
                  <a:txBody>
                    <a:bodyPr/>
                    <a:lstStyle/>
                    <a:p>
                      <a:pPr algn="ctr"/>
                      <a:r>
                        <a:rPr lang="en-CA" dirty="0" smtClean="0"/>
                        <a:t>Disruption</a:t>
                      </a:r>
                      <a:endParaRPr lang="en-CA" dirty="0"/>
                    </a:p>
                  </a:txBody>
                  <a:tcPr anchor="ctr">
                    <a:gradFill flip="none" rotWithShape="1">
                      <a:gsLst>
                        <a:gs pos="0">
                          <a:srgbClr val="CC3300">
                            <a:tint val="66000"/>
                            <a:satMod val="160000"/>
                          </a:srgbClr>
                        </a:gs>
                        <a:gs pos="50000">
                          <a:srgbClr val="CC3300">
                            <a:tint val="44500"/>
                            <a:satMod val="160000"/>
                          </a:srgbClr>
                        </a:gs>
                        <a:gs pos="100000">
                          <a:srgbClr val="CC3300">
                            <a:tint val="23500"/>
                            <a:satMod val="160000"/>
                          </a:srgbClr>
                        </a:gs>
                      </a:gsLst>
                      <a:lin ang="8100000" scaled="1"/>
                      <a:tileRect/>
                    </a:gradFill>
                  </a:tcPr>
                </a:tc>
              </a:tr>
              <a:tr h="576064">
                <a:tc>
                  <a:txBody>
                    <a:bodyPr/>
                    <a:lstStyle/>
                    <a:p>
                      <a:r>
                        <a:rPr lang="en-CA" b="1" dirty="0" smtClean="0">
                          <a:solidFill>
                            <a:schemeClr val="bg1"/>
                          </a:solidFill>
                        </a:rPr>
                        <a:t>Unwilling</a:t>
                      </a:r>
                      <a:endParaRPr lang="en-CA" b="1" dirty="0">
                        <a:solidFill>
                          <a:schemeClr val="bg1"/>
                        </a:solidFill>
                      </a:endParaRPr>
                    </a:p>
                  </a:txBody>
                  <a:tcPr anchor="ctr">
                    <a:solidFill>
                      <a:schemeClr val="accent2"/>
                    </a:solidFill>
                  </a:tcPr>
                </a:tc>
                <a:tc>
                  <a:txBody>
                    <a:bodyPr/>
                    <a:lstStyle/>
                    <a:p>
                      <a:pPr algn="ctr"/>
                      <a:r>
                        <a:rPr lang="en-CA" dirty="0" smtClean="0"/>
                        <a:t>Breach</a:t>
                      </a:r>
                      <a:endParaRPr lang="en-CA" dirty="0"/>
                    </a:p>
                  </a:txBody>
                  <a:tcPr anchor="ctr">
                    <a:gradFill flip="none" rotWithShape="1">
                      <a:gsLst>
                        <a:gs pos="0">
                          <a:srgbClr val="CC3300">
                            <a:tint val="66000"/>
                            <a:satMod val="160000"/>
                          </a:srgbClr>
                        </a:gs>
                        <a:gs pos="50000">
                          <a:srgbClr val="CC3300">
                            <a:tint val="44500"/>
                            <a:satMod val="160000"/>
                          </a:srgbClr>
                        </a:gs>
                        <a:gs pos="100000">
                          <a:srgbClr val="CC3300">
                            <a:tint val="23500"/>
                            <a:satMod val="160000"/>
                          </a:srgbClr>
                        </a:gs>
                      </a:gsLst>
                      <a:path path="circle">
                        <a:fillToRect l="50000" t="50000" r="50000" b="50000"/>
                      </a:path>
                      <a:tileRect/>
                    </a:gradFill>
                  </a:tcPr>
                </a:tc>
                <a:tc>
                  <a:txBody>
                    <a:bodyPr/>
                    <a:lstStyle/>
                    <a:p>
                      <a:pPr algn="ctr"/>
                      <a:r>
                        <a:rPr lang="en-CA" dirty="0" smtClean="0"/>
                        <a:t>No Contract</a:t>
                      </a:r>
                      <a:endParaRPr lang="en-CA" dirty="0"/>
                    </a:p>
                  </a:txBody>
                  <a:tcPr anchor="ctr"/>
                </a:tc>
              </a:tr>
            </a:tbl>
          </a:graphicData>
        </a:graphic>
      </p:graphicFrame>
    </p:spTree>
    <p:extLst>
      <p:ext uri="{BB962C8B-B14F-4D97-AF65-F5344CB8AC3E}">
        <p14:creationId xmlns:p14="http://schemas.microsoft.com/office/powerpoint/2010/main" val="17117582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Responses</a:t>
            </a:r>
            <a:endParaRPr lang="en-CA" dirty="0"/>
          </a:p>
        </p:txBody>
      </p:sp>
      <p:sp>
        <p:nvSpPr>
          <p:cNvPr id="3" name="Content Placeholder 2"/>
          <p:cNvSpPr>
            <a:spLocks noGrp="1"/>
          </p:cNvSpPr>
          <p:nvPr>
            <p:ph idx="1"/>
          </p:nvPr>
        </p:nvSpPr>
        <p:spPr>
          <a:xfrm>
            <a:off x="683568" y="5373216"/>
            <a:ext cx="8136904" cy="720080"/>
          </a:xfrm>
        </p:spPr>
        <p:txBody>
          <a:bodyPr>
            <a:normAutofit fontScale="85000" lnSpcReduction="20000"/>
          </a:bodyPr>
          <a:lstStyle/>
          <a:p>
            <a:r>
              <a:rPr lang="en-CA" dirty="0" smtClean="0"/>
              <a:t>Academy of Management Journal	</a:t>
            </a:r>
          </a:p>
          <a:p>
            <a:pPr lvl="1"/>
            <a:r>
              <a:rPr lang="en-CA" dirty="0" err="1" smtClean="0"/>
              <a:t>Rusbult</a:t>
            </a:r>
            <a:r>
              <a:rPr lang="en-CA" dirty="0" smtClean="0"/>
              <a:t> </a:t>
            </a:r>
            <a:r>
              <a:rPr lang="en-CA" i="1" dirty="0" smtClean="0"/>
              <a:t>et al</a:t>
            </a:r>
            <a:r>
              <a:rPr lang="en-CA" dirty="0" smtClean="0"/>
              <a:t>. (1988)</a:t>
            </a:r>
            <a:endParaRPr lang="en-CA" dirty="0"/>
          </a:p>
        </p:txBody>
      </p:sp>
      <p:sp>
        <p:nvSpPr>
          <p:cNvPr id="5" name="Footer Placeholder 4"/>
          <p:cNvSpPr>
            <a:spLocks noGrp="1"/>
          </p:cNvSpPr>
          <p:nvPr>
            <p:ph type="ftr" sz="quarter" idx="4294967295"/>
          </p:nvPr>
        </p:nvSpPr>
        <p:spPr>
          <a:xfrm>
            <a:off x="179512" y="6165083"/>
            <a:ext cx="2376264" cy="457200"/>
          </a:xfrm>
          <a:prstGeom prst="rect">
            <a:avLst/>
          </a:prstGeom>
        </p:spPr>
        <p:txBody>
          <a:bodyPr/>
          <a:lstStyle/>
          <a:p>
            <a:r>
              <a:rPr lang="en-US" smtClean="0"/>
              <a:t>BUSI 2101</a:t>
            </a:r>
            <a:endParaRPr lang="en-CA" dirty="0"/>
          </a:p>
        </p:txBody>
      </p:sp>
      <p:graphicFrame>
        <p:nvGraphicFramePr>
          <p:cNvPr id="6" name="Diagram 5"/>
          <p:cNvGraphicFramePr/>
          <p:nvPr>
            <p:extLst>
              <p:ext uri="{D42A27DB-BD31-4B8C-83A1-F6EECF244321}">
                <p14:modId xmlns:p14="http://schemas.microsoft.com/office/powerpoint/2010/main" val="2730318144"/>
              </p:ext>
            </p:extLst>
          </p:nvPr>
        </p:nvGraphicFramePr>
        <p:xfrm>
          <a:off x="1691680" y="1484784"/>
          <a:ext cx="5784304" cy="37601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16</a:t>
            </a:fld>
            <a:endParaRPr lang="en-CA" dirty="0"/>
          </a:p>
        </p:txBody>
      </p:sp>
    </p:spTree>
    <p:extLst>
      <p:ext uri="{BB962C8B-B14F-4D97-AF65-F5344CB8AC3E}">
        <p14:creationId xmlns:p14="http://schemas.microsoft.com/office/powerpoint/2010/main" val="13301507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AutoShape 2"/>
          <p:cNvSpPr>
            <a:spLocks noGrp="1" noChangeArrowheads="1"/>
          </p:cNvSpPr>
          <p:nvPr>
            <p:ph type="title"/>
          </p:nvPr>
        </p:nvSpPr>
        <p:spPr/>
        <p:txBody>
          <a:bodyPr>
            <a:normAutofit/>
          </a:bodyPr>
          <a:lstStyle/>
          <a:p>
            <a:pPr eaLnBrk="1" fontAlgn="auto" hangingPunct="1">
              <a:spcAft>
                <a:spcPts val="0"/>
              </a:spcAft>
              <a:defRPr/>
            </a:pPr>
            <a:r>
              <a:rPr lang="en-CA" sz="3200" dirty="0" smtClean="0">
                <a:solidFill>
                  <a:schemeClr val="accent1">
                    <a:satMod val="150000"/>
                  </a:schemeClr>
                </a:solidFill>
              </a:rPr>
              <a:t>Quiz – Week 1A &amp; B: Preparation/Review</a:t>
            </a:r>
            <a:endParaRPr lang="en-CA" sz="3200" dirty="0">
              <a:solidFill>
                <a:schemeClr val="accent1">
                  <a:satMod val="150000"/>
                </a:schemeClr>
              </a:solidFill>
            </a:endParaRPr>
          </a:p>
        </p:txBody>
      </p:sp>
      <p:sp>
        <p:nvSpPr>
          <p:cNvPr id="7" name="Slide Number Placeholder 3"/>
          <p:cNvSpPr>
            <a:spLocks noGrp="1"/>
          </p:cNvSpPr>
          <p:nvPr>
            <p:ph type="sldNum" sz="quarter" idx="12"/>
          </p:nvPr>
        </p:nvSpPr>
        <p:spPr/>
        <p:txBody>
          <a:bodyPr/>
          <a:lstStyle/>
          <a:p>
            <a:fld id="{465045C0-524C-4C6A-96B2-D7CF4749CC0B}" type="slidenum">
              <a:rPr lang="en-CA" smtClean="0"/>
              <a:pPr/>
              <a:t>17</a:t>
            </a:fld>
            <a:endParaRPr lang="en-CA" dirty="0"/>
          </a:p>
        </p:txBody>
      </p:sp>
      <p:sp>
        <p:nvSpPr>
          <p:cNvPr id="24580" name="Slide Number Placeholder 6"/>
          <p:cNvSpPr>
            <a:spLocks noGrp="1"/>
          </p:cNvSpPr>
          <p:nvPr>
            <p:ph type="sldNum" sz="quarter" idx="4294967295"/>
          </p:nvPr>
        </p:nvSpPr>
        <p:spPr bwMode="auto">
          <a:xfrm>
            <a:off x="8050213" y="6330950"/>
            <a:ext cx="1093787" cy="3603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EBF1320-E8BC-4490-AC4D-2BD39D801198}" type="slidenum">
              <a:rPr lang="en-CA" smtClean="0">
                <a:solidFill>
                  <a:schemeClr val="bg1"/>
                </a:solidFill>
              </a:rPr>
              <a:pPr eaLnBrk="1" hangingPunct="1"/>
              <a:t>17</a:t>
            </a:fld>
            <a:endParaRPr lang="en-CA" smtClean="0">
              <a:solidFill>
                <a:schemeClr val="bg1"/>
              </a:solidFill>
            </a:endParaRPr>
          </a:p>
        </p:txBody>
      </p:sp>
    </p:spTree>
    <p:extLst>
      <p:ext uri="{BB962C8B-B14F-4D97-AF65-F5344CB8AC3E}">
        <p14:creationId xmlns:p14="http://schemas.microsoft.com/office/powerpoint/2010/main" val="7565054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CA" sz="2800" dirty="0" smtClean="0"/>
              <a:t>Top Academic Journals related to this course</a:t>
            </a:r>
            <a:endParaRPr lang="en-CA" sz="2800" dirty="0"/>
          </a:p>
        </p:txBody>
      </p:sp>
      <p:sp>
        <p:nvSpPr>
          <p:cNvPr id="3" name="Content Placeholder 2"/>
          <p:cNvSpPr>
            <a:spLocks noGrp="1"/>
          </p:cNvSpPr>
          <p:nvPr>
            <p:ph idx="1"/>
          </p:nvPr>
        </p:nvSpPr>
        <p:spPr/>
        <p:txBody>
          <a:bodyPr>
            <a:normAutofit fontScale="55000" lnSpcReduction="20000"/>
          </a:bodyPr>
          <a:lstStyle/>
          <a:p>
            <a:pPr marL="514350" indent="-514350">
              <a:buFont typeface="+mj-lt"/>
              <a:buAutoNum type="arabicPeriod"/>
            </a:pPr>
            <a:r>
              <a:rPr lang="en-CA" sz="4400" dirty="0" smtClean="0"/>
              <a:t>Academy of Management Review</a:t>
            </a:r>
          </a:p>
          <a:p>
            <a:pPr marL="514350" indent="-514350">
              <a:buFont typeface="+mj-lt"/>
              <a:buAutoNum type="arabicPeriod"/>
            </a:pPr>
            <a:r>
              <a:rPr lang="en-CA" sz="4400" dirty="0" smtClean="0"/>
              <a:t>Academy of Management Journal</a:t>
            </a:r>
          </a:p>
          <a:p>
            <a:pPr marL="514350" indent="-514350">
              <a:buFont typeface="+mj-lt"/>
              <a:buAutoNum type="arabicPeriod"/>
            </a:pPr>
            <a:r>
              <a:rPr lang="en-CA" sz="4400" dirty="0" smtClean="0"/>
              <a:t>Journal of Management</a:t>
            </a:r>
          </a:p>
          <a:p>
            <a:pPr marL="514350" indent="-514350">
              <a:buFont typeface="+mj-lt"/>
              <a:buAutoNum type="arabicPeriod"/>
            </a:pPr>
            <a:r>
              <a:rPr lang="en-CA" sz="4400" dirty="0" smtClean="0"/>
              <a:t>Research in Organizational Behaviour</a:t>
            </a:r>
          </a:p>
          <a:p>
            <a:pPr marL="514350" indent="-514350">
              <a:buFont typeface="+mj-lt"/>
              <a:buAutoNum type="arabicPeriod"/>
            </a:pPr>
            <a:r>
              <a:rPr lang="en-CA" sz="4400" dirty="0" smtClean="0"/>
              <a:t>Personnel Psychology</a:t>
            </a:r>
          </a:p>
          <a:p>
            <a:pPr marL="514350" indent="-514350">
              <a:buFont typeface="+mj-lt"/>
              <a:buAutoNum type="arabicPeriod"/>
            </a:pPr>
            <a:r>
              <a:rPr lang="en-CA" sz="4400" dirty="0" smtClean="0"/>
              <a:t>Administrative Science Quarterly</a:t>
            </a:r>
          </a:p>
          <a:p>
            <a:pPr marL="514350" indent="-514350">
              <a:buFont typeface="+mj-lt"/>
              <a:buAutoNum type="arabicPeriod"/>
            </a:pPr>
            <a:r>
              <a:rPr lang="en-CA" sz="4400" dirty="0" smtClean="0"/>
              <a:t>Organization Science</a:t>
            </a:r>
          </a:p>
          <a:p>
            <a:pPr marL="514350" indent="-514350">
              <a:buFont typeface="+mj-lt"/>
              <a:buAutoNum type="arabicPeriod"/>
            </a:pPr>
            <a:r>
              <a:rPr lang="en-CA" sz="4400" dirty="0" smtClean="0"/>
              <a:t>Journal of Management Studies</a:t>
            </a:r>
          </a:p>
          <a:p>
            <a:pPr marL="514350" indent="-514350">
              <a:buFont typeface="+mj-lt"/>
              <a:buAutoNum type="arabicPeriod"/>
            </a:pPr>
            <a:r>
              <a:rPr lang="en-CA" sz="4400" dirty="0" smtClean="0"/>
              <a:t>Organizational Behaviour and Human Decision Processes</a:t>
            </a:r>
          </a:p>
          <a:p>
            <a:pPr marL="514350" indent="-514350">
              <a:buFont typeface="+mj-lt"/>
              <a:buAutoNum type="arabicPeriod"/>
            </a:pPr>
            <a:r>
              <a:rPr lang="en-CA" sz="4400" dirty="0" smtClean="0"/>
              <a:t>Leadership Studies</a:t>
            </a:r>
          </a:p>
          <a:p>
            <a:pPr marL="514350" indent="-514350">
              <a:buFont typeface="+mj-lt"/>
              <a:buAutoNum type="arabicPeriod"/>
            </a:pPr>
            <a:r>
              <a:rPr lang="en-CA" sz="4400" dirty="0" smtClean="0"/>
              <a:t>Journal of Organizational Behaviour</a:t>
            </a:r>
          </a:p>
          <a:p>
            <a:pPr marL="514350" indent="-514350">
              <a:buFont typeface="+mj-lt"/>
              <a:buAutoNum type="arabicPeriod"/>
            </a:pPr>
            <a:r>
              <a:rPr lang="en-CA" sz="4400" dirty="0" smtClean="0"/>
              <a:t>Human Relations</a:t>
            </a:r>
          </a:p>
          <a:p>
            <a:endParaRPr lang="en-CA" dirty="0"/>
          </a:p>
        </p:txBody>
      </p:sp>
      <p:pic>
        <p:nvPicPr>
          <p:cNvPr id="12290" name="Picture 2" descr="http://www.amsci.com/media/library-with-books-and-journal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17475" y="1534966"/>
            <a:ext cx="2769325" cy="18416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6" name="Slide Number Placeholder 3"/>
          <p:cNvSpPr>
            <a:spLocks noGrp="1"/>
          </p:cNvSpPr>
          <p:nvPr>
            <p:ph type="sldNum" sz="quarter" idx="12"/>
          </p:nvPr>
        </p:nvSpPr>
        <p:spPr>
          <a:xfrm>
            <a:off x="8316416" y="6237312"/>
            <a:ext cx="576064" cy="365760"/>
          </a:xfrm>
        </p:spPr>
        <p:txBody>
          <a:bodyPr/>
          <a:lstStyle/>
          <a:p>
            <a:fld id="{465045C0-524C-4C6A-96B2-D7CF4749CC0B}" type="slidenum">
              <a:rPr lang="en-CA" smtClean="0"/>
              <a:pPr/>
              <a:t>18</a:t>
            </a:fld>
            <a:endParaRPr lang="en-CA" dirty="0"/>
          </a:p>
        </p:txBody>
      </p:sp>
    </p:spTree>
    <p:extLst>
      <p:ext uri="{BB962C8B-B14F-4D97-AF65-F5344CB8AC3E}">
        <p14:creationId xmlns:p14="http://schemas.microsoft.com/office/powerpoint/2010/main" val="4204056930"/>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Custom 2">
      <a:dk1>
        <a:sysClr val="windowText" lastClr="000000"/>
      </a:dk1>
      <a:lt1>
        <a:sysClr val="window" lastClr="FFFFFF"/>
      </a:lt1>
      <a:dk2>
        <a:srgbClr val="17365D"/>
      </a:dk2>
      <a:lt2>
        <a:srgbClr val="EEECE1"/>
      </a:lt2>
      <a:accent1>
        <a:srgbClr val="4F81BD"/>
      </a:accent1>
      <a:accent2>
        <a:srgbClr val="548DD4"/>
      </a:accent2>
      <a:accent3>
        <a:srgbClr val="9BBB59"/>
      </a:accent3>
      <a:accent4>
        <a:srgbClr val="8064A2"/>
      </a:accent4>
      <a:accent5>
        <a:srgbClr val="4BACC6"/>
      </a:accent5>
      <a:accent6>
        <a:srgbClr val="F79646"/>
      </a:accent6>
      <a:hlink>
        <a:srgbClr val="548DD4"/>
      </a:hlink>
      <a:folHlink>
        <a:srgbClr val="800080"/>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5775</TotalTime>
  <Words>499</Words>
  <Application>Microsoft Office PowerPoint</Application>
  <PresentationFormat>On-screen Show (4:3)</PresentationFormat>
  <Paragraphs>189</Paragraphs>
  <Slides>18</Slides>
  <Notes>18</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18</vt:i4>
      </vt:variant>
    </vt:vector>
  </HeadingPairs>
  <TitlesOfParts>
    <vt:vector size="20" baseType="lpstr">
      <vt:lpstr>Urban</vt:lpstr>
      <vt:lpstr>Document</vt:lpstr>
      <vt:lpstr>  Week 1 Psychological Contract BUSI 2101 Summer 2017</vt:lpstr>
      <vt:lpstr>Road Map</vt:lpstr>
      <vt:lpstr>Managing Human Capital</vt:lpstr>
      <vt:lpstr>BUSI 2101</vt:lpstr>
      <vt:lpstr>What is OB? </vt:lpstr>
      <vt:lpstr>Challenges </vt:lpstr>
      <vt:lpstr>A Skilled Artisan of OB</vt:lpstr>
      <vt:lpstr>Course Outline</vt:lpstr>
      <vt:lpstr>Psychological Contract and Success in the Business World</vt:lpstr>
      <vt:lpstr>Interactive: Psychological Contract</vt:lpstr>
      <vt:lpstr>Psychological Safety</vt:lpstr>
      <vt:lpstr>The Benefits of Psychological Safety</vt:lpstr>
      <vt:lpstr>Where in the world?</vt:lpstr>
      <vt:lpstr>BUSI 2101A  Psyc Contract</vt:lpstr>
      <vt:lpstr>Violations &amp; Breaches</vt:lpstr>
      <vt:lpstr>Responses</vt:lpstr>
      <vt:lpstr>Quiz – Week 1A &amp; B: Preparation/Review</vt:lpstr>
      <vt:lpstr>Top Academic Journals related to this course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Growing Up and Settling Down? Comparing the Work Values of Pre-Career and Working Millennials</dc:title>
  <dc:creator>Lisa</dc:creator>
  <cp:lastModifiedBy>rob smart</cp:lastModifiedBy>
  <cp:revision>150</cp:revision>
  <cp:lastPrinted>2016-11-07T03:43:16Z</cp:lastPrinted>
  <dcterms:created xsi:type="dcterms:W3CDTF">2012-05-28T22:36:24Z</dcterms:created>
  <dcterms:modified xsi:type="dcterms:W3CDTF">2017-05-02T03:41:48Z</dcterms:modified>
</cp:coreProperties>
</file>