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56" r:id="rId2"/>
    <p:sldId id="261" r:id="rId3"/>
    <p:sldId id="271" r:id="rId4"/>
    <p:sldId id="269" r:id="rId5"/>
    <p:sldId id="270" r:id="rId6"/>
    <p:sldId id="266" r:id="rId7"/>
    <p:sldId id="263" r:id="rId8"/>
    <p:sldId id="265" r:id="rId9"/>
    <p:sldId id="264" r:id="rId10"/>
    <p:sldId id="260" r:id="rId11"/>
    <p:sldId id="267" r:id="rId12"/>
    <p:sldId id="262" r:id="rId13"/>
    <p:sldId id="272" r:id="rId14"/>
    <p:sldId id="268" r:id="rId15"/>
  </p:sldIdLst>
  <p:sldSz cx="9144000" cy="6858000" type="screen4x3"/>
  <p:notesSz cx="6858000" cy="9144000"/>
  <p:defaultTextStyle>
    <a:defPPr>
      <a:defRPr lang="en-C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5BBD3"/>
    <a:srgbClr val="AD644D"/>
    <a:srgbClr val="C69180"/>
    <a:srgbClr val="BAA68C"/>
    <a:srgbClr val="99DA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50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9AC4E78-5423-4CF2-9067-6F21A01B3E68}" type="datetimeFigureOut">
              <a:rPr lang="en-CA"/>
              <a:pPr/>
              <a:t>03/11/2012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CA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6B7B089-DCDE-4533-B883-217CED7F7C90}" type="slidenum">
              <a:rPr lang="en-CA"/>
              <a:pPr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0779266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DBCCCC7-B2AF-4172-BA0E-8E1D0704F9A0}" type="slidenum">
              <a:rPr lang="en-CA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713A6F08-B60F-4E25-B1B3-2F23FE461374}" type="datetimeFigureOut">
              <a:rPr lang="en-CA"/>
              <a:pPr/>
              <a:t>03/11/2012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0755270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B5840C-518D-4EA4-903C-A8229A39E422}" type="slidenum">
              <a:rPr lang="en-CA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E85B007D-A85D-4146-B5D6-C9FD139FA98D}" type="datetimeFigureOut">
              <a:rPr lang="en-CA"/>
              <a:pPr/>
              <a:t>03/11/2012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21965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5B9F3DA-7EC4-497C-8109-D91A581C5317}" type="slidenum">
              <a:rPr lang="en-CA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9E810F4C-C223-450F-8618-BD85397EA126}" type="datetimeFigureOut">
              <a:rPr lang="en-CA"/>
              <a:pPr/>
              <a:t>03/11/2012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71438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A2BA6FC-0D58-4FF9-929E-7F4D4103C46A}" type="slidenum">
              <a:rPr lang="en-CA"/>
              <a:pPr/>
              <a:t>‹#›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A4EC455B-D266-4B69-8E7B-865BB0FCAC01}" type="datetimeFigureOut">
              <a:rPr lang="en-CA"/>
              <a:pPr/>
              <a:t>03/11/2012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32254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0A61CD-42B4-414F-AECA-D8211028F6EB}" type="slidenum">
              <a:rPr lang="en-CA"/>
              <a:pPr/>
              <a:t>‹#›</a:t>
            </a:fld>
            <a:endParaRPr lang="en-C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9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98813C4C-AF90-4BA9-8401-E82F7ADB1A09}" type="datetimeFigureOut">
              <a:rPr lang="en-CA"/>
              <a:pPr/>
              <a:t>03/11/2012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679837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6EAAB3-22F6-4F4F-90F1-B0137C273351}" type="slidenum">
              <a:rPr lang="en-CA"/>
              <a:pPr/>
              <a:t>‹#›</a:t>
            </a:fld>
            <a:endParaRPr lang="en-C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91930357-2B87-47E2-93E8-BA312685BB9B}" type="datetimeFigureOut">
              <a:rPr lang="en-CA"/>
              <a:pPr/>
              <a:t>03/11/2012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111783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7C675F-15C3-43FD-A110-193A023F589D}" type="slidenum">
              <a:rPr lang="en-CA"/>
              <a:pPr/>
              <a:t>‹#›</a:t>
            </a:fld>
            <a:endParaRPr lang="en-CA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567B0642-36A9-4580-80FC-3841682E00AF}" type="datetimeFigureOut">
              <a:rPr lang="en-CA"/>
              <a:pPr/>
              <a:t>03/11/2012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75323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AEE1BA2-059E-4698-8E44-4FE0203B8DAB}" type="slidenum">
              <a:rPr lang="en-CA"/>
              <a:pPr/>
              <a:t>‹#›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lvl1pPr>
              <a:defRPr/>
            </a:lvl1pPr>
          </a:lstStyle>
          <a:p>
            <a:fld id="{C6AB105C-4BB9-48BA-A8D3-5D3A93B56B61}" type="datetimeFigureOut">
              <a:rPr lang="en-CA"/>
              <a:pPr/>
              <a:t>03/11/2012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596446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A96C1B8-2B2D-48A7-8740-06863A16F447}" type="slidenum">
              <a:rPr lang="en-CA"/>
              <a:pPr/>
              <a:t>‹#›</a:t>
            </a:fld>
            <a:endParaRPr lang="en-C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B8465FF1-FD49-42B3-826E-8839635800C4}" type="datetimeFigureOut">
              <a:rPr lang="en-CA"/>
              <a:pPr/>
              <a:t>03/11/2012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329042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3AEC49B-9DC5-4EDD-9003-7F30904B3C2E}" type="slidenum">
              <a:rPr lang="en-CA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75C822A6-1867-41C8-A25D-2F3DEF0CCD75}" type="datetimeFigureOut">
              <a:rPr lang="en-CA"/>
              <a:pPr/>
              <a:t>03/11/2012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08550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46E6D66-E033-423E-9A40-EF0F8E99C014}" type="slidenum">
              <a:rPr lang="en-CA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CA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lvl1pPr>
              <a:defRPr/>
            </a:lvl1pPr>
          </a:lstStyle>
          <a:p>
            <a:fld id="{55EADAF5-4B8D-47DE-87F6-456E186B4D03}" type="datetimeFigureOut">
              <a:rPr lang="en-CA"/>
              <a:pPr/>
              <a:t>03/11/2012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44827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76200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 smtClean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en-US">
              <a:solidFill>
                <a:srgbClr val="FFFFFF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225" y="5648325"/>
            <a:ext cx="549275" cy="396875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ctr">
              <a:defRPr>
                <a:solidFill>
                  <a:srgbClr val="FFFFFF"/>
                </a:solidFill>
              </a:defRPr>
            </a:lvl1pPr>
          </a:lstStyle>
          <a:p>
            <a:fld id="{9D808DD4-D938-4287-8A83-AB6EDA370E46}" type="slidenum">
              <a:rPr lang="en-CA"/>
              <a:pPr/>
              <a:t>‹#›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7456" y="4048919"/>
            <a:ext cx="2366963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738" y="1646237"/>
            <a:ext cx="2438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chemeClr val="bg2"/>
                </a:solidFill>
              </a:defRPr>
            </a:lvl1pPr>
          </a:lstStyle>
          <a:p>
            <a:fld id="{CE426D9E-05BB-414A-A27C-930303A4F20A}" type="datetimeFigureOut">
              <a:rPr lang="en-CA"/>
              <a:pPr/>
              <a:t>03/11/2012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600" kern="1200" spc="-1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Cambria" pitchFamily="18" charset="0"/>
        </a:defRPr>
      </a:lvl9pPr>
    </p:titleStyle>
    <p:bodyStyle>
      <a:lvl1pPr marL="342900" indent="-22860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Arial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4888" indent="-228600" algn="l" rtl="0" eaLnBrk="1" fontAlgn="base" hangingPunct="1">
        <a:spcBef>
          <a:spcPct val="20000"/>
        </a:spcBef>
        <a:spcAft>
          <a:spcPct val="0"/>
        </a:spcAft>
        <a:buClr>
          <a:srgbClr val="D2CB6C"/>
        </a:buClr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279525" indent="-228600" algn="l" rtl="0" eaLnBrk="1" fontAlgn="base" hangingPunct="1">
        <a:spcBef>
          <a:spcPct val="20000"/>
        </a:spcBef>
        <a:spcAft>
          <a:spcPct val="0"/>
        </a:spcAft>
        <a:buClr>
          <a:srgbClr val="95A39D"/>
        </a:buClr>
        <a:buFont typeface="Arial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163" indent="-228600" algn="l" rtl="0" eaLnBrk="1" fontAlgn="base" hangingPunct="1">
        <a:spcBef>
          <a:spcPct val="20000"/>
        </a:spcBef>
        <a:spcAft>
          <a:spcPct val="0"/>
        </a:spcAft>
        <a:buClr>
          <a:srgbClr val="C89F5D"/>
        </a:buClr>
        <a:buFont typeface="Arial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endParaRPr lang="en-CA" smtClean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6340475"/>
            <a:ext cx="7415213" cy="517525"/>
          </a:xfrm>
        </p:spPr>
        <p:txBody>
          <a:bodyPr rtlCol="0"/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CA" dirty="0"/>
              <a:t>Mary </a:t>
            </a:r>
            <a:r>
              <a:rPr lang="en-CA" dirty="0" err="1"/>
              <a:t>Valair</a:t>
            </a:r>
            <a:r>
              <a:rPr lang="en-CA" dirty="0"/>
              <a:t>, Jordan Stewart, Alison Rumsey, </a:t>
            </a:r>
            <a:r>
              <a:rPr lang="en-CA" dirty="0" err="1"/>
              <a:t>Farzad</a:t>
            </a:r>
            <a:r>
              <a:rPr lang="en-CA" dirty="0"/>
              <a:t> </a:t>
            </a:r>
            <a:r>
              <a:rPr lang="en-CA" dirty="0" err="1"/>
              <a:t>Raeisifard</a:t>
            </a:r>
            <a:endParaRPr lang="en-CA" dirty="0"/>
          </a:p>
        </p:txBody>
      </p:sp>
      <p:pic>
        <p:nvPicPr>
          <p:cNvPr id="2052" name="Picture 4" descr="http://www.sportzone.ca/uploads/9904/images/BNPNew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628775"/>
            <a:ext cx="8077200" cy="277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Bonavista: </a:t>
            </a:r>
            <a:r>
              <a:rPr lang="en-CA" sz="3600" dirty="0" smtClean="0"/>
              <a:t>An Overview</a:t>
            </a:r>
            <a:endParaRPr lang="en-CA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96752"/>
            <a:ext cx="8280400" cy="5473700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CA" sz="3100" dirty="0"/>
              <a:t>O</a:t>
            </a:r>
            <a:r>
              <a:rPr lang="en-CA" sz="3100" dirty="0" smtClean="0"/>
              <a:t>il </a:t>
            </a:r>
            <a:r>
              <a:rPr lang="en-CA" sz="3100" dirty="0" smtClean="0"/>
              <a:t>and gas </a:t>
            </a:r>
            <a:r>
              <a:rPr lang="en-CA" sz="3100" dirty="0" smtClean="0"/>
              <a:t>company</a:t>
            </a:r>
          </a:p>
          <a:p>
            <a:pPr>
              <a:lnSpc>
                <a:spcPct val="90000"/>
              </a:lnSpc>
            </a:pPr>
            <a:r>
              <a:rPr lang="en-CA" sz="3100" dirty="0" smtClean="0"/>
              <a:t>Based </a:t>
            </a:r>
            <a:r>
              <a:rPr lang="en-CA" sz="3100" dirty="0" smtClean="0"/>
              <a:t>in Calgary </a:t>
            </a:r>
            <a:endParaRPr lang="en-CA" sz="3100" dirty="0" smtClean="0"/>
          </a:p>
          <a:p>
            <a:pPr>
              <a:lnSpc>
                <a:spcPct val="90000"/>
              </a:lnSpc>
            </a:pPr>
            <a:r>
              <a:rPr lang="en-CA" sz="3100" dirty="0"/>
              <a:t>F</a:t>
            </a:r>
            <a:r>
              <a:rPr lang="en-CA" sz="3100" dirty="0" smtClean="0"/>
              <a:t>ounded </a:t>
            </a:r>
            <a:r>
              <a:rPr lang="en-CA" sz="3100" dirty="0" smtClean="0"/>
              <a:t>in 1977 </a:t>
            </a:r>
            <a:endParaRPr lang="en-CA" sz="3100" dirty="0" smtClean="0"/>
          </a:p>
          <a:p>
            <a:pPr>
              <a:lnSpc>
                <a:spcPct val="90000"/>
              </a:lnSpc>
            </a:pPr>
            <a:r>
              <a:rPr lang="en-CA" sz="3100" dirty="0" smtClean="0"/>
              <a:t>Focused on strategies </a:t>
            </a:r>
            <a:r>
              <a:rPr lang="en-CA" sz="3100" dirty="0" smtClean="0"/>
              <a:t>that focus on long term profitability.  </a:t>
            </a:r>
          </a:p>
          <a:p>
            <a:pPr>
              <a:lnSpc>
                <a:spcPct val="90000"/>
              </a:lnSpc>
            </a:pPr>
            <a:r>
              <a:rPr lang="en-CA" sz="3100" dirty="0"/>
              <a:t>R</a:t>
            </a:r>
            <a:r>
              <a:rPr lang="en-CA" sz="3100" dirty="0" smtClean="0"/>
              <a:t>eturn </a:t>
            </a:r>
            <a:r>
              <a:rPr lang="en-CA" sz="3100" dirty="0" smtClean="0"/>
              <a:t>on equity of over 35%.</a:t>
            </a:r>
          </a:p>
          <a:p>
            <a:pPr>
              <a:lnSpc>
                <a:spcPct val="90000"/>
              </a:lnSpc>
            </a:pPr>
            <a:r>
              <a:rPr lang="en-CA" sz="3100" dirty="0" smtClean="0"/>
              <a:t>In July </a:t>
            </a:r>
            <a:r>
              <a:rPr lang="en-CA" sz="3100" dirty="0" smtClean="0"/>
              <a:t>2003 </a:t>
            </a:r>
            <a:r>
              <a:rPr lang="en-CA" sz="3100" dirty="0" smtClean="0"/>
              <a:t>converted into an energy </a:t>
            </a:r>
            <a:r>
              <a:rPr lang="en-CA" sz="3100" dirty="0" smtClean="0"/>
              <a:t>trust</a:t>
            </a:r>
          </a:p>
          <a:p>
            <a:pPr>
              <a:lnSpc>
                <a:spcPct val="90000"/>
              </a:lnSpc>
            </a:pPr>
            <a:r>
              <a:rPr lang="en-CA" sz="3100" dirty="0" smtClean="0"/>
              <a:t>One of Canada's largest dividend paying energy companies</a:t>
            </a:r>
          </a:p>
          <a:p>
            <a:pPr>
              <a:lnSpc>
                <a:spcPct val="90000"/>
              </a:lnSpc>
            </a:pPr>
            <a:endParaRPr lang="en-CA" sz="3100" dirty="0" smtClean="0"/>
          </a:p>
          <a:p>
            <a:pPr>
              <a:lnSpc>
                <a:spcPct val="90000"/>
              </a:lnSpc>
            </a:pPr>
            <a:endParaRPr lang="en-CA" sz="31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692696"/>
            <a:ext cx="7620000" cy="532859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CA" sz="3100" dirty="0" smtClean="0"/>
              <a:t>One of Canada's largest dividend paying energy companies</a:t>
            </a:r>
          </a:p>
          <a:p>
            <a:pPr>
              <a:lnSpc>
                <a:spcPct val="90000"/>
              </a:lnSpc>
            </a:pPr>
            <a:r>
              <a:rPr lang="en-CA" sz="3100" dirty="0" smtClean="0"/>
              <a:t>Market capitalization of approximately $3.0 billion CDN </a:t>
            </a:r>
          </a:p>
          <a:p>
            <a:pPr>
              <a:lnSpc>
                <a:spcPct val="90000"/>
              </a:lnSpc>
            </a:pPr>
            <a:r>
              <a:rPr lang="en-CA" sz="3100" dirty="0" smtClean="0"/>
              <a:t>Trades on the Toronto Stock Exchange under the symbol of BNP. </a:t>
            </a:r>
          </a:p>
          <a:p>
            <a:pPr>
              <a:lnSpc>
                <a:spcPct val="90000"/>
              </a:lnSpc>
            </a:pPr>
            <a:r>
              <a:rPr lang="en-CA" sz="3100" dirty="0" smtClean="0"/>
              <a:t>Currently producing 74,500 barrels of oil (</a:t>
            </a:r>
            <a:r>
              <a:rPr lang="en-CA" sz="3100" dirty="0" err="1" smtClean="0"/>
              <a:t>boe</a:t>
            </a:r>
            <a:r>
              <a:rPr lang="en-CA" sz="3100" dirty="0" smtClean="0"/>
              <a:t>) per day </a:t>
            </a:r>
          </a:p>
          <a:p>
            <a:pPr>
              <a:lnSpc>
                <a:spcPct val="90000"/>
              </a:lnSpc>
            </a:pPr>
            <a:r>
              <a:rPr lang="en-CA" sz="3100" dirty="0" smtClean="0"/>
              <a:t>Current monthly dividends of $0.12 per share are generated</a:t>
            </a:r>
          </a:p>
          <a:p>
            <a:endParaRPr lang="en-CA" sz="3100" dirty="0"/>
          </a:p>
        </p:txBody>
      </p:sp>
    </p:spTree>
    <p:extLst>
      <p:ext uri="{BB962C8B-B14F-4D97-AF65-F5344CB8AC3E}">
        <p14:creationId xmlns:p14="http://schemas.microsoft.com/office/powerpoint/2010/main" val="3060739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Horizontal Analysis</a:t>
            </a:r>
            <a:endParaRPr lang="en-CA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250825" y="1412875"/>
          <a:ext cx="8066088" cy="4532318"/>
        </p:xfrm>
        <a:graphic>
          <a:graphicData uri="http://schemas.openxmlformats.org/drawingml/2006/table">
            <a:tbl>
              <a:tblPr/>
              <a:tblGrid>
                <a:gridCol w="3313113"/>
                <a:gridCol w="1511300"/>
                <a:gridCol w="1698625"/>
                <a:gridCol w="1543050"/>
              </a:tblGrid>
              <a:tr h="3508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Statement of Income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2010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2011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504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8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Revenue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100%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111%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8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Expenses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100%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119%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8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Net income before taxes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100%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274%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8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Income Taxes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100%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508%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DCD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8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Net income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100%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167%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6B8B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CA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100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Statement of Financial Position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2010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2010 (2)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2011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4F81BD"/>
                    </a:solidFill>
                  </a:tcPr>
                </a:tc>
              </a:tr>
              <a:tr h="3508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Current Assets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100%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107%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112%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CCE4"/>
                    </a:solidFill>
                  </a:tcPr>
                </a:tc>
              </a:tr>
              <a:tr h="3508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Non-Current Assets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100%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112%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128%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1"/>
                    </a:solidFill>
                  </a:tcPr>
                </a:tc>
              </a:tr>
              <a:tr h="3508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Current Liabilities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100%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31%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29%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CCE4"/>
                    </a:solidFill>
                  </a:tcPr>
                </a:tc>
              </a:tr>
              <a:tr h="3508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Non-Current Liabilities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100%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111%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137%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1"/>
                    </a:solidFill>
                  </a:tcPr>
                </a:tc>
              </a:tr>
              <a:tr h="3508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Shareholders Equity</a:t>
                      </a:r>
                    </a:p>
                  </a:txBody>
                  <a:tcPr marL="9525" marR="9525" marT="9525" marB="0" anchor="b" horzOverflow="overflow">
                    <a:lnL>
                      <a:noFill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100%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164%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CC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CA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179%</a:t>
                      </a:r>
                    </a:p>
                  </a:txBody>
                  <a:tcPr marL="9525" marR="9525" marT="9525" marB="0" anchor="b" horzOverflow="overflow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8CCE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Vertical Analysis</a:t>
            </a:r>
            <a:endParaRPr lang="en-CA" dirty="0"/>
          </a:p>
        </p:txBody>
      </p:sp>
      <p:graphicFrame>
        <p:nvGraphicFramePr>
          <p:cNvPr id="12" name="Content Placeholder 1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42699609"/>
              </p:ext>
            </p:extLst>
          </p:nvPr>
        </p:nvGraphicFramePr>
        <p:xfrm>
          <a:off x="179513" y="1412776"/>
          <a:ext cx="6768751" cy="2667804"/>
        </p:xfrm>
        <a:graphic>
          <a:graphicData uri="http://schemas.openxmlformats.org/drawingml/2006/table">
            <a:tbl>
              <a:tblPr bandRow="1">
                <a:tableStyleId>{21E4AEA4-8DFA-4A89-87EB-49C32662AFE0}</a:tableStyleId>
              </a:tblPr>
              <a:tblGrid>
                <a:gridCol w="3960439"/>
                <a:gridCol w="1152128"/>
                <a:gridCol w="1656184"/>
              </a:tblGrid>
              <a:tr h="515780">
                <a:tc>
                  <a:txBody>
                    <a:bodyPr/>
                    <a:lstStyle/>
                    <a:p>
                      <a:pPr algn="l" fontAlgn="b"/>
                      <a:r>
                        <a:rPr lang="en-CA" sz="2000" b="1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Statement of Financial Position</a:t>
                      </a:r>
                      <a:endParaRPr lang="en-CA" sz="2000" b="1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2632" marR="2632" marT="2632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b="1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2010</a:t>
                      </a:r>
                      <a:endParaRPr lang="en-CA" sz="2000" b="1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2632" marR="2632" marT="2632" marB="0" anchor="b"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b="1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2011</a:t>
                      </a:r>
                      <a:endParaRPr lang="en-CA" sz="2000" b="1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2632" marR="2632" marT="2632" marB="0" anchor="b">
                    <a:solidFill>
                      <a:srgbClr val="00B050"/>
                    </a:solidFill>
                  </a:tcPr>
                </a:tc>
              </a:tr>
              <a:tr h="277371">
                <a:tc>
                  <a:txBody>
                    <a:bodyPr/>
                    <a:lstStyle/>
                    <a:p>
                      <a:pPr algn="l" fontAlgn="b"/>
                      <a:r>
                        <a:rPr lang="en-CA" sz="2000" u="none" strike="noStrike" dirty="0">
                          <a:effectLst/>
                        </a:rPr>
                        <a:t>Assets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632" marR="2632" marT="263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632" marR="2632" marT="263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CA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632" marR="2632" marT="2632" marB="0" anchor="b"/>
                </a:tc>
              </a:tr>
              <a:tr h="277371">
                <a:tc>
                  <a:txBody>
                    <a:bodyPr/>
                    <a:lstStyle/>
                    <a:p>
                      <a:pPr algn="l" fontAlgn="b"/>
                      <a:r>
                        <a:rPr lang="en-CA" sz="2000" u="none" strike="noStrike" dirty="0">
                          <a:effectLst/>
                        </a:rPr>
                        <a:t>Current 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632" marR="2632" marT="263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>
                          <a:effectLst/>
                        </a:rPr>
                        <a:t>5</a:t>
                      </a:r>
                      <a:endParaRPr lang="en-CA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632" marR="2632" marT="263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>
                          <a:effectLst/>
                        </a:rPr>
                        <a:t>5</a:t>
                      </a:r>
                      <a:endParaRPr lang="en-CA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632" marR="2632" marT="2632" marB="0" anchor="b"/>
                </a:tc>
              </a:tr>
              <a:tr h="277371">
                <a:tc>
                  <a:txBody>
                    <a:bodyPr/>
                    <a:lstStyle/>
                    <a:p>
                      <a:pPr algn="l" fontAlgn="b"/>
                      <a:r>
                        <a:rPr lang="en-CA" sz="2000" u="none" strike="noStrike" dirty="0">
                          <a:effectLst/>
                        </a:rPr>
                        <a:t>Non Current 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632" marR="2632" marT="263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 dirty="0">
                          <a:effectLst/>
                        </a:rPr>
                        <a:t>95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632" marR="2632" marT="263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 dirty="0">
                          <a:effectLst/>
                        </a:rPr>
                        <a:t>95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632" marR="2632" marT="2632" marB="0" anchor="b"/>
                </a:tc>
              </a:tr>
              <a:tr h="277371">
                <a:tc>
                  <a:txBody>
                    <a:bodyPr/>
                    <a:lstStyle/>
                    <a:p>
                      <a:pPr algn="l" fontAlgn="b"/>
                      <a:r>
                        <a:rPr lang="en-CA" sz="2000" u="none" strike="noStrike" dirty="0">
                          <a:effectLst/>
                        </a:rPr>
                        <a:t>Liabilities 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632" marR="2632" marT="263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632" marR="2632" marT="2632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632" marR="2632" marT="2632" marB="0" anchor="b"/>
                </a:tc>
              </a:tr>
              <a:tr h="277371">
                <a:tc>
                  <a:txBody>
                    <a:bodyPr/>
                    <a:lstStyle/>
                    <a:p>
                      <a:pPr algn="l" fontAlgn="b"/>
                      <a:r>
                        <a:rPr lang="en-CA" sz="2000" u="none" strike="noStrike">
                          <a:effectLst/>
                        </a:rPr>
                        <a:t>Current </a:t>
                      </a:r>
                      <a:endParaRPr lang="en-CA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632" marR="2632" marT="263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 dirty="0">
                          <a:effectLst/>
                        </a:rPr>
                        <a:t>6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632" marR="2632" marT="263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>
                          <a:effectLst/>
                        </a:rPr>
                        <a:t>5</a:t>
                      </a:r>
                      <a:endParaRPr lang="en-CA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632" marR="2632" marT="2632" marB="0" anchor="b"/>
                </a:tc>
              </a:tr>
              <a:tr h="277371">
                <a:tc>
                  <a:txBody>
                    <a:bodyPr/>
                    <a:lstStyle/>
                    <a:p>
                      <a:pPr algn="l" fontAlgn="b"/>
                      <a:r>
                        <a:rPr lang="en-CA" sz="2000" u="none" strike="noStrike" dirty="0">
                          <a:effectLst/>
                        </a:rPr>
                        <a:t>Non Current 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632" marR="2632" marT="263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 dirty="0">
                          <a:effectLst/>
                        </a:rPr>
                        <a:t>40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632" marR="2632" marT="263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 dirty="0">
                          <a:effectLst/>
                        </a:rPr>
                        <a:t>44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632" marR="2632" marT="2632" marB="0" anchor="b"/>
                </a:tc>
              </a:tr>
              <a:tr h="277371">
                <a:tc>
                  <a:txBody>
                    <a:bodyPr/>
                    <a:lstStyle/>
                    <a:p>
                      <a:pPr algn="l" fontAlgn="b"/>
                      <a:r>
                        <a:rPr lang="en-CA" sz="2000" u="none" strike="noStrike" dirty="0" err="1">
                          <a:effectLst/>
                        </a:rPr>
                        <a:t>Unitholders</a:t>
                      </a:r>
                      <a:r>
                        <a:rPr lang="en-CA" sz="2000" u="none" strike="noStrike" dirty="0">
                          <a:effectLst/>
                        </a:rPr>
                        <a:t>' Equity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632" marR="2632" marT="263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 dirty="0">
                          <a:effectLst/>
                        </a:rPr>
                        <a:t>54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632" marR="2632" marT="2632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 dirty="0">
                          <a:effectLst/>
                        </a:rPr>
                        <a:t>51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2632" marR="2632" marT="2632" marB="0" anchor="b"/>
                </a:tc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77372667"/>
              </p:ext>
            </p:extLst>
          </p:nvPr>
        </p:nvGraphicFramePr>
        <p:xfrm>
          <a:off x="179512" y="4103785"/>
          <a:ext cx="7920880" cy="2421009"/>
        </p:xfrm>
        <a:graphic>
          <a:graphicData uri="http://schemas.openxmlformats.org/drawingml/2006/table">
            <a:tbl>
              <a:tblPr bandRow="1">
                <a:tableStyleId>{46F890A9-2807-4EBB-B81D-B2AA78EC7F39}</a:tableStyleId>
              </a:tblPr>
              <a:tblGrid>
                <a:gridCol w="3384376"/>
                <a:gridCol w="1080120"/>
                <a:gridCol w="1152128"/>
                <a:gridCol w="1152128"/>
                <a:gridCol w="1152128"/>
              </a:tblGrid>
              <a:tr h="544040">
                <a:tc>
                  <a:txBody>
                    <a:bodyPr/>
                    <a:lstStyle/>
                    <a:p>
                      <a:pPr algn="l" fontAlgn="b"/>
                      <a:r>
                        <a:rPr lang="en-CA" sz="2000" b="1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Income Statement</a:t>
                      </a:r>
                      <a:endParaRPr lang="en-CA" sz="2000" b="1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rgbClr val="AD644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b="1" u="none" strike="noStrike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2008</a:t>
                      </a:r>
                      <a:endParaRPr lang="en-CA" sz="2000" b="1" i="0" u="none" strike="noStrike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rgbClr val="AD644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b="1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2009</a:t>
                      </a:r>
                      <a:endParaRPr lang="en-CA" sz="2000" b="1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rgbClr val="AD644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b="1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2010</a:t>
                      </a:r>
                      <a:endParaRPr lang="en-CA" sz="2000" b="1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rgbClr val="AD644D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b="1" u="none" strike="noStrike" dirty="0">
                          <a:solidFill>
                            <a:schemeClr val="bg1"/>
                          </a:solidFill>
                          <a:effectLst/>
                          <a:latin typeface="+mj-lt"/>
                        </a:rPr>
                        <a:t>2011</a:t>
                      </a:r>
                      <a:endParaRPr lang="en-CA" sz="2000" b="1" i="0" u="none" strike="noStrike" dirty="0">
                        <a:solidFill>
                          <a:schemeClr val="bg1"/>
                        </a:solidFill>
                        <a:effectLst/>
                        <a:latin typeface="+mj-lt"/>
                      </a:endParaRPr>
                    </a:p>
                  </a:txBody>
                  <a:tcPr marL="9525" marR="9525" marT="9525" marB="0" anchor="b">
                    <a:solidFill>
                      <a:srgbClr val="AD644D"/>
                    </a:solidFill>
                  </a:tcPr>
                </a:tc>
              </a:tr>
              <a:tr h="314461">
                <a:tc>
                  <a:txBody>
                    <a:bodyPr/>
                    <a:lstStyle/>
                    <a:p>
                      <a:pPr algn="l" fontAlgn="b"/>
                      <a:r>
                        <a:rPr lang="en-CA" sz="2000" u="none" strike="noStrike" dirty="0">
                          <a:effectLst/>
                        </a:rPr>
                        <a:t>Revenue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 dirty="0">
                          <a:effectLst/>
                        </a:rPr>
                        <a:t>100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 dirty="0">
                          <a:effectLst/>
                        </a:rPr>
                        <a:t>100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 dirty="0">
                          <a:effectLst/>
                        </a:rPr>
                        <a:t>100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 dirty="0">
                          <a:effectLst/>
                        </a:rPr>
                        <a:t>100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14461">
                <a:tc>
                  <a:txBody>
                    <a:bodyPr/>
                    <a:lstStyle/>
                    <a:p>
                      <a:pPr algn="l" fontAlgn="b"/>
                      <a:r>
                        <a:rPr lang="en-CA" sz="2000" u="none" strike="noStrike">
                          <a:effectLst/>
                        </a:rPr>
                        <a:t>Expenses</a:t>
                      </a:r>
                      <a:endParaRPr lang="en-CA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 dirty="0">
                          <a:effectLst/>
                        </a:rPr>
                        <a:t>53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 dirty="0">
                          <a:effectLst/>
                        </a:rPr>
                        <a:t>91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>
                          <a:effectLst/>
                        </a:rPr>
                        <a:t>65</a:t>
                      </a:r>
                      <a:endParaRPr lang="en-CA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 dirty="0">
                          <a:effectLst/>
                        </a:rPr>
                        <a:t>71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14461">
                <a:tc>
                  <a:txBody>
                    <a:bodyPr/>
                    <a:lstStyle/>
                    <a:p>
                      <a:pPr algn="l" fontAlgn="b"/>
                      <a:r>
                        <a:rPr lang="en-CA" sz="2000" u="none" strike="noStrike">
                          <a:effectLst/>
                        </a:rPr>
                        <a:t>Income before taxes</a:t>
                      </a:r>
                      <a:endParaRPr lang="en-CA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>
                          <a:effectLst/>
                        </a:rPr>
                        <a:t>47</a:t>
                      </a:r>
                      <a:endParaRPr lang="en-CA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>
                          <a:effectLst/>
                        </a:rPr>
                        <a:t>9</a:t>
                      </a:r>
                      <a:endParaRPr lang="en-CA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>
                          <a:effectLst/>
                        </a:rPr>
                        <a:t>35</a:t>
                      </a:r>
                      <a:endParaRPr lang="en-CA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 dirty="0">
                          <a:effectLst/>
                        </a:rPr>
                        <a:t>29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573830">
                <a:tc>
                  <a:txBody>
                    <a:bodyPr/>
                    <a:lstStyle/>
                    <a:p>
                      <a:pPr algn="l" fontAlgn="b"/>
                      <a:r>
                        <a:rPr lang="en-CA" sz="2000" u="none" strike="noStrike" dirty="0">
                          <a:effectLst/>
                        </a:rPr>
                        <a:t>Deferred Income Taxes (Recovery)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>
                          <a:effectLst/>
                        </a:rPr>
                        <a:t>5</a:t>
                      </a:r>
                      <a:endParaRPr lang="en-CA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>
                          <a:effectLst/>
                        </a:rPr>
                        <a:t>-8</a:t>
                      </a:r>
                      <a:endParaRPr lang="en-CA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>
                          <a:effectLst/>
                        </a:rPr>
                        <a:t>-1</a:t>
                      </a:r>
                      <a:endParaRPr lang="en-CA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>
                          <a:effectLst/>
                        </a:rPr>
                        <a:t>6</a:t>
                      </a:r>
                      <a:endParaRPr lang="en-CA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14461">
                <a:tc>
                  <a:txBody>
                    <a:bodyPr/>
                    <a:lstStyle/>
                    <a:p>
                      <a:pPr algn="l" fontAlgn="b"/>
                      <a:r>
                        <a:rPr lang="en-CA" sz="2000" u="none" strike="noStrike" dirty="0">
                          <a:effectLst/>
                        </a:rPr>
                        <a:t>Net and Comprehensive Income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>
                          <a:effectLst/>
                        </a:rPr>
                        <a:t>42</a:t>
                      </a:r>
                      <a:endParaRPr lang="en-CA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>
                          <a:effectLst/>
                        </a:rPr>
                        <a:t>17</a:t>
                      </a:r>
                      <a:endParaRPr lang="en-CA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>
                          <a:effectLst/>
                        </a:rPr>
                        <a:t>36</a:t>
                      </a:r>
                      <a:endParaRPr lang="en-CA" sz="20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CA" sz="2000" u="none" strike="noStrike" dirty="0">
                          <a:effectLst/>
                        </a:rPr>
                        <a:t>23</a:t>
                      </a:r>
                      <a:endParaRPr lang="en-CA" sz="20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8488" cy="77787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Total Asset Turnover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850" y="1340768"/>
            <a:ext cx="7848600" cy="495843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CA" dirty="0" smtClean="0"/>
              <a:t>Sales </a:t>
            </a:r>
            <a:r>
              <a:rPr lang="en-CA" dirty="0" smtClean="0"/>
              <a:t>Revenue/Total </a:t>
            </a:r>
            <a:r>
              <a:rPr lang="en-CA" dirty="0" smtClean="0"/>
              <a:t>Assets </a:t>
            </a:r>
            <a:endParaRPr lang="en-CA" dirty="0" smtClean="0"/>
          </a:p>
          <a:p>
            <a:pPr>
              <a:lnSpc>
                <a:spcPct val="90000"/>
              </a:lnSpc>
            </a:pPr>
            <a:r>
              <a:rPr lang="en-CA" dirty="0" smtClean="0"/>
              <a:t>The </a:t>
            </a:r>
            <a:r>
              <a:rPr lang="en-CA" dirty="0" smtClean="0"/>
              <a:t>measurement of how well a company is using it's assets to generate revenue. </a:t>
            </a:r>
          </a:p>
          <a:p>
            <a:pPr>
              <a:lnSpc>
                <a:spcPct val="90000"/>
              </a:lnSpc>
            </a:pPr>
            <a:r>
              <a:rPr lang="en-CA" dirty="0" err="1" smtClean="0"/>
              <a:t>Bonavista</a:t>
            </a:r>
            <a:r>
              <a:rPr lang="en-CA" dirty="0" smtClean="0"/>
              <a:t> year ending </a:t>
            </a:r>
            <a:r>
              <a:rPr lang="en-CA" dirty="0" smtClean="0"/>
              <a:t>2011 (used for all calculations)</a:t>
            </a:r>
            <a:endParaRPr lang="en-CA" dirty="0" smtClean="0"/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n-CA" dirty="0" smtClean="0"/>
              <a:t>	</a:t>
            </a:r>
            <a:r>
              <a:rPr lang="en-CA" dirty="0" smtClean="0"/>
              <a:t>          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n-CA" dirty="0" smtClean="0"/>
              <a:t>		 882,672    (Sales)               </a:t>
            </a:r>
          </a:p>
          <a:p>
            <a:pPr>
              <a:lnSpc>
                <a:spcPct val="90000"/>
              </a:lnSpc>
              <a:buFont typeface="Arial" charset="0"/>
              <a:buNone/>
            </a:pPr>
            <a:r>
              <a:rPr lang="en-CA" dirty="0" smtClean="0"/>
              <a:t>		3,924,160 (Total Assets)</a:t>
            </a:r>
            <a:r>
              <a:rPr lang="en-CA" dirty="0" smtClean="0"/>
              <a:t>		</a:t>
            </a:r>
            <a:r>
              <a:rPr lang="en-CA" dirty="0" smtClean="0"/>
              <a:t>= </a:t>
            </a:r>
            <a:r>
              <a:rPr lang="en-CA" dirty="0" smtClean="0"/>
              <a:t>0.22493  =22.49</a:t>
            </a:r>
            <a:r>
              <a:rPr lang="en-CA" dirty="0" smtClean="0"/>
              <a:t>%</a:t>
            </a:r>
            <a:r>
              <a:rPr lang="en-CA" dirty="0" smtClean="0"/>
              <a:t> </a:t>
            </a:r>
            <a:endParaRPr lang="en-CA" dirty="0" smtClean="0"/>
          </a:p>
          <a:p>
            <a:pPr>
              <a:lnSpc>
                <a:spcPct val="90000"/>
              </a:lnSpc>
              <a:buFont typeface="Arial" charset="0"/>
              <a:buNone/>
            </a:pPr>
            <a:endParaRPr lang="en-CA" dirty="0" smtClean="0"/>
          </a:p>
          <a:p>
            <a:pPr>
              <a:lnSpc>
                <a:spcPct val="90000"/>
              </a:lnSpc>
            </a:pPr>
            <a:r>
              <a:rPr lang="en-CA" dirty="0"/>
              <a:t>U</a:t>
            </a:r>
            <a:r>
              <a:rPr lang="en-CA" dirty="0" smtClean="0"/>
              <a:t>sed </a:t>
            </a:r>
            <a:r>
              <a:rPr lang="en-CA" dirty="0" smtClean="0"/>
              <a:t>to find certain assets that are not being used to their full </a:t>
            </a:r>
            <a:r>
              <a:rPr lang="en-CA" dirty="0" smtClean="0"/>
              <a:t>potential</a:t>
            </a:r>
          </a:p>
          <a:p>
            <a:pPr>
              <a:lnSpc>
                <a:spcPct val="90000"/>
              </a:lnSpc>
            </a:pPr>
            <a:endParaRPr lang="en-CA" dirty="0" smtClean="0"/>
          </a:p>
          <a:p>
            <a:pPr>
              <a:lnSpc>
                <a:spcPct val="90000"/>
              </a:lnSpc>
            </a:pPr>
            <a:r>
              <a:rPr lang="en-CA" dirty="0" smtClean="0"/>
              <a:t>Example: A </a:t>
            </a:r>
            <a:r>
              <a:rPr lang="en-CA" dirty="0" smtClean="0"/>
              <a:t>piece of equipment was recorded as an asset but was never </a:t>
            </a:r>
            <a:r>
              <a:rPr lang="en-CA" dirty="0" smtClean="0"/>
              <a:t>used. </a:t>
            </a:r>
            <a:r>
              <a:rPr lang="en-CA" dirty="0"/>
              <a:t>I</a:t>
            </a:r>
            <a:r>
              <a:rPr lang="en-CA" dirty="0" smtClean="0"/>
              <a:t>t </a:t>
            </a:r>
            <a:r>
              <a:rPr lang="en-CA" dirty="0" smtClean="0"/>
              <a:t>would not be contributing to sales and therefore would be driving this ratio even lower.</a:t>
            </a:r>
          </a:p>
          <a:p>
            <a:pPr>
              <a:lnSpc>
                <a:spcPct val="90000"/>
              </a:lnSpc>
            </a:pPr>
            <a:endParaRPr lang="en-CA" dirty="0" smtClean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331640" y="3518587"/>
            <a:ext cx="1080120" cy="0"/>
          </a:xfrm>
          <a:prstGeom prst="line">
            <a:avLst/>
          </a:prstGeom>
          <a:ln w="31750" cmpd="sng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Current Ratio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7620000" cy="506003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en-CA" dirty="0" smtClean="0"/>
              <a:t>Current assets/current </a:t>
            </a:r>
            <a:r>
              <a:rPr lang="en-CA" dirty="0" smtClean="0"/>
              <a:t>liabilities</a:t>
            </a:r>
          </a:p>
          <a:p>
            <a:pPr>
              <a:lnSpc>
                <a:spcPct val="80000"/>
              </a:lnSpc>
            </a:pPr>
            <a:r>
              <a:rPr lang="en-CA" dirty="0"/>
              <a:t>S</a:t>
            </a:r>
            <a:r>
              <a:rPr lang="en-CA" dirty="0" smtClean="0"/>
              <a:t>hows </a:t>
            </a:r>
            <a:r>
              <a:rPr lang="en-CA" dirty="0" smtClean="0"/>
              <a:t>the company's ability to pay back its short-term </a:t>
            </a:r>
            <a:r>
              <a:rPr lang="en-CA" dirty="0" smtClean="0"/>
              <a:t>liabilities</a:t>
            </a:r>
            <a:r>
              <a:rPr lang="en-CA" dirty="0" smtClean="0"/>
              <a:t> with its short-term assets </a:t>
            </a:r>
            <a:endParaRPr lang="en-CA" dirty="0" smtClean="0"/>
          </a:p>
          <a:p>
            <a:pPr marL="114300" indent="0">
              <a:lnSpc>
                <a:spcPct val="80000"/>
              </a:lnSpc>
              <a:buNone/>
            </a:pPr>
            <a:r>
              <a:rPr lang="en-CA" dirty="0" smtClean="0"/>
              <a:t> </a:t>
            </a:r>
            <a:endParaRPr lang="en-CA" dirty="0" smtClean="0"/>
          </a:p>
          <a:p>
            <a:pPr>
              <a:lnSpc>
                <a:spcPct val="80000"/>
              </a:lnSpc>
            </a:pPr>
            <a:r>
              <a:rPr lang="en-CA" dirty="0" smtClean="0"/>
              <a:t>$</a:t>
            </a:r>
            <a:r>
              <a:rPr lang="en-CA" dirty="0" smtClean="0"/>
              <a:t>156,842 (Current </a:t>
            </a:r>
            <a:r>
              <a:rPr lang="en-CA" dirty="0"/>
              <a:t>A</a:t>
            </a:r>
            <a:r>
              <a:rPr lang="en-CA" dirty="0" smtClean="0"/>
              <a:t>ssets)</a:t>
            </a:r>
            <a:endParaRPr lang="en-CA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CA" dirty="0" smtClean="0"/>
              <a:t>    $207,952 </a:t>
            </a:r>
            <a:r>
              <a:rPr lang="en-CA" dirty="0" smtClean="0"/>
              <a:t>(</a:t>
            </a:r>
            <a:r>
              <a:rPr lang="en-CA" dirty="0"/>
              <a:t>C</a:t>
            </a:r>
            <a:r>
              <a:rPr lang="en-CA" dirty="0" smtClean="0"/>
              <a:t>urrent Liabilities)       </a:t>
            </a:r>
            <a:r>
              <a:rPr lang="en-CA" dirty="0" smtClean="0"/>
              <a:t>= </a:t>
            </a:r>
            <a:r>
              <a:rPr lang="en-CA" dirty="0" smtClean="0"/>
              <a:t>0.77663</a:t>
            </a:r>
            <a:endParaRPr lang="en-CA" dirty="0" smtClean="0"/>
          </a:p>
          <a:p>
            <a:pPr>
              <a:lnSpc>
                <a:spcPct val="80000"/>
              </a:lnSpc>
            </a:pPr>
            <a:endParaRPr lang="en-CA" dirty="0" smtClean="0"/>
          </a:p>
          <a:p>
            <a:pPr>
              <a:lnSpc>
                <a:spcPct val="80000"/>
              </a:lnSpc>
            </a:pPr>
            <a:r>
              <a:rPr lang="en-CA" dirty="0" smtClean="0"/>
              <a:t>The higher the current ratio, the more capable the company is of paying its liabilities. </a:t>
            </a:r>
          </a:p>
          <a:p>
            <a:pPr>
              <a:lnSpc>
                <a:spcPct val="80000"/>
              </a:lnSpc>
            </a:pPr>
            <a:r>
              <a:rPr lang="en-CA" dirty="0" smtClean="0"/>
              <a:t>A ratio under 1 suggests that the company would be unable to pay off its </a:t>
            </a:r>
            <a:r>
              <a:rPr lang="en-CA" dirty="0" smtClean="0"/>
              <a:t>obligations at the time</a:t>
            </a:r>
            <a:endParaRPr lang="en-CA" dirty="0"/>
          </a:p>
          <a:p>
            <a:pPr>
              <a:lnSpc>
                <a:spcPct val="80000"/>
              </a:lnSpc>
            </a:pPr>
            <a:r>
              <a:rPr lang="en-CA" dirty="0" smtClean="0"/>
              <a:t>Under 1 would not predict </a:t>
            </a:r>
            <a:r>
              <a:rPr lang="en-CA" dirty="0" err="1" smtClean="0"/>
              <a:t>bankrupcy</a:t>
            </a:r>
            <a:r>
              <a:rPr lang="en-CA" dirty="0" smtClean="0"/>
              <a:t>  </a:t>
            </a:r>
            <a:endParaRPr lang="en-CA" dirty="0" smtClean="0"/>
          </a:p>
          <a:p>
            <a:pPr>
              <a:lnSpc>
                <a:spcPct val="80000"/>
              </a:lnSpc>
            </a:pPr>
            <a:r>
              <a:rPr lang="en-CA" dirty="0" smtClean="0"/>
              <a:t>Gives </a:t>
            </a:r>
            <a:r>
              <a:rPr lang="en-CA" dirty="0" smtClean="0"/>
              <a:t>a sense of the efficiency of a company's operating cycle or its ability to turn its product into </a:t>
            </a:r>
            <a:r>
              <a:rPr lang="en-CA" dirty="0" smtClean="0"/>
              <a:t>cash</a:t>
            </a:r>
            <a:endParaRPr lang="en-CA" dirty="0" smtClean="0"/>
          </a:p>
          <a:p>
            <a:pPr>
              <a:lnSpc>
                <a:spcPct val="80000"/>
              </a:lnSpc>
            </a:pPr>
            <a:r>
              <a:rPr lang="en-CA" dirty="0"/>
              <a:t>S</a:t>
            </a:r>
            <a:r>
              <a:rPr lang="en-CA" dirty="0" smtClean="0"/>
              <a:t>imilar </a:t>
            </a:r>
            <a:r>
              <a:rPr lang="en-CA" dirty="0" smtClean="0"/>
              <a:t>to the acid-test ratio </a:t>
            </a:r>
            <a:r>
              <a:rPr lang="en-CA" dirty="0" smtClean="0"/>
              <a:t>except includes </a:t>
            </a:r>
            <a:r>
              <a:rPr lang="en-CA" dirty="0" smtClean="0"/>
              <a:t>inventory and </a:t>
            </a:r>
            <a:r>
              <a:rPr lang="en-CA" dirty="0" smtClean="0"/>
              <a:t>prepaid </a:t>
            </a:r>
            <a:r>
              <a:rPr lang="en-CA" dirty="0" smtClean="0"/>
              <a:t>assets that can be </a:t>
            </a:r>
            <a:r>
              <a:rPr lang="en-CA" dirty="0" smtClean="0"/>
              <a:t>liquidated </a:t>
            </a:r>
            <a:endParaRPr lang="en-CA" dirty="0" smtClean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017507" y="2962176"/>
            <a:ext cx="1008112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8313" y="115888"/>
            <a:ext cx="8229600" cy="1143000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Debt on Equity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388" y="1196975"/>
            <a:ext cx="8435975" cy="5140325"/>
          </a:xfrm>
        </p:spPr>
        <p:txBody>
          <a:bodyPr>
            <a:normAutofit/>
          </a:bodyPr>
          <a:lstStyle/>
          <a:p>
            <a:r>
              <a:rPr lang="en-CA" dirty="0" smtClean="0"/>
              <a:t>Total </a:t>
            </a:r>
            <a:r>
              <a:rPr lang="en-CA" dirty="0" smtClean="0"/>
              <a:t>Liabilities/Shareholder's </a:t>
            </a:r>
            <a:r>
              <a:rPr lang="en-CA" dirty="0" smtClean="0"/>
              <a:t>Equity</a:t>
            </a:r>
            <a:endParaRPr lang="en-CA" dirty="0"/>
          </a:p>
          <a:p>
            <a:r>
              <a:rPr lang="en-CA" dirty="0" smtClean="0"/>
              <a:t>Allows us to see what proportion of equity to debt the company is using to finance it's assets</a:t>
            </a:r>
          </a:p>
          <a:p>
            <a:pPr marL="114300" indent="0">
              <a:buNone/>
            </a:pPr>
            <a:endParaRPr lang="en-CA" dirty="0" smtClean="0"/>
          </a:p>
          <a:p>
            <a:pPr marL="114300" indent="0">
              <a:buNone/>
            </a:pPr>
            <a:r>
              <a:rPr lang="en-CA" dirty="0" smtClean="0"/>
              <a:t>	$</a:t>
            </a:r>
            <a:r>
              <a:rPr lang="en-CA" dirty="0" smtClean="0"/>
              <a:t>1,922,358 (Total Liabilities)</a:t>
            </a:r>
            <a:endParaRPr lang="en-CA" dirty="0" smtClean="0"/>
          </a:p>
          <a:p>
            <a:pPr>
              <a:buFont typeface="Arial" charset="0"/>
              <a:buNone/>
            </a:pPr>
            <a:r>
              <a:rPr lang="en-CA" dirty="0" smtClean="0"/>
              <a:t>	</a:t>
            </a:r>
            <a:r>
              <a:rPr lang="en-CA" dirty="0" smtClean="0"/>
              <a:t>	$</a:t>
            </a:r>
            <a:r>
              <a:rPr lang="en-CA" dirty="0" smtClean="0"/>
              <a:t>2,001,802 </a:t>
            </a:r>
            <a:r>
              <a:rPr lang="en-CA" dirty="0" smtClean="0"/>
              <a:t>(Shareholders’ Equity)  = 0.96031</a:t>
            </a:r>
            <a:r>
              <a:rPr lang="en-CA" dirty="0"/>
              <a:t> </a:t>
            </a:r>
            <a:r>
              <a:rPr lang="en-CA" dirty="0" smtClean="0"/>
              <a:t>      </a:t>
            </a:r>
            <a:r>
              <a:rPr lang="en-CA" dirty="0" smtClean="0"/>
              <a:t>= 96.03%</a:t>
            </a:r>
          </a:p>
          <a:p>
            <a:endParaRPr lang="en-CA" dirty="0" smtClean="0"/>
          </a:p>
          <a:p>
            <a:r>
              <a:rPr lang="en-CA" dirty="0" smtClean="0"/>
              <a:t>The </a:t>
            </a:r>
            <a:r>
              <a:rPr lang="en-CA" dirty="0" smtClean="0"/>
              <a:t>lower this ratio </a:t>
            </a:r>
            <a:r>
              <a:rPr lang="en-CA" dirty="0" smtClean="0"/>
              <a:t>is </a:t>
            </a:r>
            <a:r>
              <a:rPr lang="en-CA" dirty="0" smtClean="0"/>
              <a:t>the </a:t>
            </a:r>
            <a:r>
              <a:rPr lang="en-CA" dirty="0" smtClean="0"/>
              <a:t>better </a:t>
            </a:r>
          </a:p>
          <a:p>
            <a:r>
              <a:rPr lang="en-CA" dirty="0" smtClean="0"/>
              <a:t>The </a:t>
            </a:r>
            <a:r>
              <a:rPr lang="en-CA" dirty="0" smtClean="0"/>
              <a:t>average D/E ratio for the energy industry is about 16% </a:t>
            </a:r>
            <a:r>
              <a:rPr lang="en-CA" dirty="0" smtClean="0"/>
              <a:t> </a:t>
            </a:r>
          </a:p>
          <a:p>
            <a:r>
              <a:rPr lang="en-CA" dirty="0" err="1" smtClean="0"/>
              <a:t>Bonavista's</a:t>
            </a:r>
            <a:r>
              <a:rPr lang="en-CA" dirty="0" smtClean="0"/>
              <a:t> </a:t>
            </a:r>
            <a:r>
              <a:rPr lang="en-CA" dirty="0" smtClean="0"/>
              <a:t>D/E ratio is 96% </a:t>
            </a:r>
            <a:r>
              <a:rPr lang="en-CA" dirty="0" smtClean="0"/>
              <a:t>meaning </a:t>
            </a:r>
            <a:r>
              <a:rPr lang="en-CA" dirty="0" smtClean="0"/>
              <a:t>they </a:t>
            </a:r>
            <a:r>
              <a:rPr lang="en-CA" dirty="0" smtClean="0"/>
              <a:t>have similar amounts of debt and equity </a:t>
            </a:r>
            <a:r>
              <a:rPr lang="en-CA" dirty="0" smtClean="0"/>
              <a:t>to finance their </a:t>
            </a:r>
            <a:r>
              <a:rPr lang="en-CA" dirty="0" smtClean="0"/>
              <a:t>assets</a:t>
            </a:r>
          </a:p>
          <a:p>
            <a:r>
              <a:rPr lang="de-DE" dirty="0" smtClean="0"/>
              <a:t>This suggests agressiveness in spending</a:t>
            </a:r>
            <a:endParaRPr lang="en-CA" dirty="0" smtClean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187624" y="3175879"/>
            <a:ext cx="144016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Return on Sales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indent="-342900"/>
            <a:r>
              <a:rPr lang="en-CA" dirty="0" smtClean="0"/>
              <a:t>Net </a:t>
            </a:r>
            <a:r>
              <a:rPr lang="en-CA" dirty="0" smtClean="0"/>
              <a:t>Income (before interest and tax)/</a:t>
            </a:r>
            <a:r>
              <a:rPr lang="en-CA" dirty="0" smtClean="0"/>
              <a:t>Sales </a:t>
            </a:r>
          </a:p>
          <a:p>
            <a:pPr indent="-342900"/>
            <a:r>
              <a:rPr lang="en-CA" dirty="0" smtClean="0"/>
              <a:t>Indicates how much of the sales from the company is actually being turned into net income by the end of the fiscal period </a:t>
            </a:r>
          </a:p>
          <a:p>
            <a:pPr marL="0" indent="0"/>
            <a:endParaRPr lang="en-CA" dirty="0" smtClean="0"/>
          </a:p>
          <a:p>
            <a:pPr marL="0" indent="0"/>
            <a:r>
              <a:rPr lang="en-CA" dirty="0" smtClean="0"/>
              <a:t>	$</a:t>
            </a:r>
            <a:r>
              <a:rPr lang="en-CA" dirty="0" smtClean="0"/>
              <a:t>194,333 (Net Income before interest and tax)</a:t>
            </a:r>
            <a:endParaRPr lang="en-CA" dirty="0" smtClean="0"/>
          </a:p>
          <a:p>
            <a:pPr marL="0" indent="0">
              <a:buFont typeface="Arial" charset="0"/>
              <a:buNone/>
            </a:pPr>
            <a:r>
              <a:rPr lang="en-CA" dirty="0" smtClean="0"/>
              <a:t>	$882,672 </a:t>
            </a:r>
            <a:r>
              <a:rPr lang="en-CA" dirty="0" smtClean="0"/>
              <a:t>(Sales)	= </a:t>
            </a:r>
            <a:r>
              <a:rPr lang="en-CA" dirty="0" smtClean="0"/>
              <a:t>0.22016 </a:t>
            </a:r>
            <a:r>
              <a:rPr lang="en-CA" dirty="0"/>
              <a:t> </a:t>
            </a:r>
            <a:r>
              <a:rPr lang="en-CA" dirty="0" smtClean="0"/>
              <a:t>      = 22.02%</a:t>
            </a:r>
          </a:p>
          <a:p>
            <a:pPr marL="0" indent="0">
              <a:buFont typeface="Arial" charset="0"/>
              <a:buNone/>
            </a:pPr>
            <a:endParaRPr lang="en-CA" dirty="0" smtClean="0"/>
          </a:p>
          <a:p>
            <a:pPr indent="-342900"/>
            <a:r>
              <a:rPr lang="en-CA" dirty="0" smtClean="0"/>
              <a:t>This </a:t>
            </a:r>
            <a:r>
              <a:rPr lang="en-CA" dirty="0" smtClean="0"/>
              <a:t>ratio can be </a:t>
            </a:r>
            <a:r>
              <a:rPr lang="en-CA" dirty="0" smtClean="0"/>
              <a:t>used after expenses, taxes, </a:t>
            </a:r>
            <a:r>
              <a:rPr lang="en-CA" dirty="0" err="1" smtClean="0"/>
              <a:t>ect</a:t>
            </a:r>
            <a:r>
              <a:rPr lang="en-CA" dirty="0" smtClean="0"/>
              <a:t>. </a:t>
            </a:r>
          </a:p>
          <a:p>
            <a:pPr indent="-342900"/>
            <a:r>
              <a:rPr lang="en-CA" dirty="0" smtClean="0"/>
              <a:t>Trending </a:t>
            </a:r>
            <a:r>
              <a:rPr lang="en-CA" dirty="0" smtClean="0"/>
              <a:t>it with the ratio from previous years </a:t>
            </a:r>
            <a:r>
              <a:rPr lang="en-CA" dirty="0" smtClean="0"/>
              <a:t>can </a:t>
            </a:r>
            <a:r>
              <a:rPr lang="en-CA" dirty="0" smtClean="0"/>
              <a:t>find more efficient ways of using revenue.</a:t>
            </a:r>
          </a:p>
          <a:p>
            <a:pPr marL="0" indent="0"/>
            <a:endParaRPr lang="en-CA" dirty="0" smtClean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513789" y="3573016"/>
            <a:ext cx="1080120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Return on Equity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850" y="1341438"/>
            <a:ext cx="7620000" cy="4800600"/>
          </a:xfrm>
        </p:spPr>
        <p:txBody>
          <a:bodyPr>
            <a:normAutofit/>
          </a:bodyPr>
          <a:lstStyle/>
          <a:p>
            <a:pPr marL="0" indent="0">
              <a:lnSpc>
                <a:spcPct val="90000"/>
              </a:lnSpc>
              <a:buFont typeface="Arial" charset="0"/>
              <a:buNone/>
            </a:pPr>
            <a:r>
              <a:rPr lang="en-CA" dirty="0" smtClean="0"/>
              <a:t> </a:t>
            </a:r>
          </a:p>
          <a:p>
            <a:pPr indent="-342900">
              <a:lnSpc>
                <a:spcPct val="90000"/>
              </a:lnSpc>
            </a:pPr>
            <a:r>
              <a:rPr lang="en-CA" dirty="0" smtClean="0"/>
              <a:t>Net Income/Shareholders’ Equity</a:t>
            </a:r>
          </a:p>
          <a:p>
            <a:pPr indent="-342900">
              <a:lnSpc>
                <a:spcPct val="90000"/>
              </a:lnSpc>
            </a:pPr>
            <a:r>
              <a:rPr lang="en-CA" dirty="0" smtClean="0"/>
              <a:t>Shows h</a:t>
            </a:r>
            <a:r>
              <a:rPr lang="en-CA" dirty="0" smtClean="0"/>
              <a:t>ow well the company is using it's capital to create income</a:t>
            </a:r>
          </a:p>
          <a:p>
            <a:pPr indent="-342900">
              <a:lnSpc>
                <a:spcPct val="90000"/>
              </a:lnSpc>
            </a:pPr>
            <a:endParaRPr lang="en-CA" dirty="0" smtClean="0"/>
          </a:p>
          <a:p>
            <a:pPr marL="0" indent="0">
              <a:lnSpc>
                <a:spcPct val="90000"/>
              </a:lnSpc>
              <a:buFont typeface="Arial" charset="0"/>
              <a:buNone/>
            </a:pPr>
            <a:r>
              <a:rPr lang="en-CA" dirty="0"/>
              <a:t> </a:t>
            </a:r>
            <a:r>
              <a:rPr lang="en-CA" dirty="0" smtClean="0"/>
              <a:t>             $ 137,184    (Net Income)</a:t>
            </a:r>
            <a:endParaRPr lang="en-CA" dirty="0" smtClean="0"/>
          </a:p>
          <a:p>
            <a:pPr marL="0" indent="0">
              <a:lnSpc>
                <a:spcPct val="90000"/>
              </a:lnSpc>
              <a:buFont typeface="Arial" charset="0"/>
              <a:buNone/>
            </a:pPr>
            <a:r>
              <a:rPr lang="en-CA" dirty="0" smtClean="0"/>
              <a:t>              </a:t>
            </a:r>
            <a:r>
              <a:rPr lang="en-CA" dirty="0" smtClean="0"/>
              <a:t>$2,001,802 (Shareholders’ Equity)</a:t>
            </a:r>
            <a:r>
              <a:rPr lang="en-CA" dirty="0"/>
              <a:t> </a:t>
            </a:r>
            <a:r>
              <a:rPr lang="en-CA" dirty="0" smtClean="0"/>
              <a:t>  = 0.06853   </a:t>
            </a:r>
            <a:r>
              <a:rPr lang="en-CA" dirty="0" smtClean="0"/>
              <a:t>= 6.85%</a:t>
            </a:r>
          </a:p>
          <a:p>
            <a:pPr indent="-342900">
              <a:lnSpc>
                <a:spcPct val="90000"/>
              </a:lnSpc>
            </a:pPr>
            <a:endParaRPr lang="en-CA" dirty="0" smtClean="0"/>
          </a:p>
          <a:p>
            <a:pPr indent="-342900">
              <a:lnSpc>
                <a:spcPct val="90000"/>
              </a:lnSpc>
            </a:pPr>
            <a:r>
              <a:rPr lang="en-CA" dirty="0" smtClean="0"/>
              <a:t>Allows </a:t>
            </a:r>
            <a:r>
              <a:rPr lang="en-CA" dirty="0" smtClean="0"/>
              <a:t>investors to check and see how well a company is being </a:t>
            </a:r>
            <a:r>
              <a:rPr lang="en-CA" dirty="0" smtClean="0"/>
              <a:t>managed </a:t>
            </a:r>
          </a:p>
          <a:p>
            <a:pPr indent="-342900">
              <a:lnSpc>
                <a:spcPct val="90000"/>
              </a:lnSpc>
            </a:pPr>
            <a:r>
              <a:rPr lang="en-CA" dirty="0" smtClean="0"/>
              <a:t>The </a:t>
            </a:r>
            <a:r>
              <a:rPr lang="en-CA" dirty="0" smtClean="0"/>
              <a:t>higher this ratio </a:t>
            </a:r>
            <a:r>
              <a:rPr lang="en-CA" dirty="0" smtClean="0"/>
              <a:t>is </a:t>
            </a:r>
            <a:r>
              <a:rPr lang="en-CA" dirty="0" smtClean="0"/>
              <a:t>the more income is being generated using </a:t>
            </a:r>
            <a:r>
              <a:rPr lang="en-CA" dirty="0" smtClean="0"/>
              <a:t>capital</a:t>
            </a:r>
            <a:endParaRPr lang="en-CA" dirty="0" smtClean="0"/>
          </a:p>
          <a:p>
            <a:pPr marL="0" indent="0">
              <a:lnSpc>
                <a:spcPct val="90000"/>
              </a:lnSpc>
              <a:buFont typeface="Arial" charset="0"/>
              <a:buNone/>
            </a:pPr>
            <a:endParaRPr lang="en-CA" dirty="0" smtClean="0"/>
          </a:p>
        </p:txBody>
      </p:sp>
      <p:cxnSp>
        <p:nvCxnSpPr>
          <p:cNvPr id="5" name="Straight Connector 4"/>
          <p:cNvCxnSpPr/>
          <p:nvPr/>
        </p:nvCxnSpPr>
        <p:spPr>
          <a:xfrm>
            <a:off x="1331640" y="3501008"/>
            <a:ext cx="1152128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Acid Test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en-CA" dirty="0" smtClean="0"/>
              <a:t>Cash  + A/R + Short-term Investments / Current Liabilities</a:t>
            </a:r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CA" dirty="0" smtClean="0"/>
              <a:t>    (no cash in the company)</a:t>
            </a:r>
          </a:p>
          <a:p>
            <a:pPr>
              <a:lnSpc>
                <a:spcPct val="80000"/>
              </a:lnSpc>
            </a:pPr>
            <a:r>
              <a:rPr lang="en-CA" dirty="0"/>
              <a:t>S</a:t>
            </a:r>
            <a:r>
              <a:rPr lang="en-CA" dirty="0" smtClean="0"/>
              <a:t>imilar </a:t>
            </a:r>
            <a:r>
              <a:rPr lang="en-CA" dirty="0" smtClean="0"/>
              <a:t>to the current ratio </a:t>
            </a:r>
            <a:r>
              <a:rPr lang="en-CA" dirty="0" smtClean="0"/>
              <a:t>except </a:t>
            </a:r>
            <a:r>
              <a:rPr lang="en-CA" dirty="0" smtClean="0"/>
              <a:t>Inventory, Supplies, and Prepaid Expenses are not </a:t>
            </a:r>
            <a:r>
              <a:rPr lang="en-CA" dirty="0" smtClean="0"/>
              <a:t>included</a:t>
            </a:r>
            <a:endParaRPr lang="en-CA" i="1" dirty="0"/>
          </a:p>
          <a:p>
            <a:pPr>
              <a:lnSpc>
                <a:spcPct val="80000"/>
              </a:lnSpc>
            </a:pPr>
            <a:r>
              <a:rPr lang="en-CA" dirty="0" smtClean="0"/>
              <a:t>Compares</a:t>
            </a:r>
            <a:r>
              <a:rPr lang="en-CA" dirty="0" smtClean="0"/>
              <a:t> the </a:t>
            </a:r>
            <a:r>
              <a:rPr lang="en-CA" dirty="0" smtClean="0"/>
              <a:t>total </a:t>
            </a:r>
            <a:r>
              <a:rPr lang="en-CA" dirty="0" smtClean="0"/>
              <a:t>cash, temporary marketable securities, and accounts receivable to the </a:t>
            </a:r>
            <a:r>
              <a:rPr lang="en-CA" dirty="0" smtClean="0"/>
              <a:t>total </a:t>
            </a:r>
            <a:r>
              <a:rPr lang="en-CA" dirty="0" smtClean="0"/>
              <a:t>current </a:t>
            </a:r>
            <a:r>
              <a:rPr lang="en-CA" dirty="0" smtClean="0"/>
              <a:t>liabilities</a:t>
            </a:r>
          </a:p>
          <a:p>
            <a:pPr>
              <a:lnSpc>
                <a:spcPct val="80000"/>
              </a:lnSpc>
            </a:pPr>
            <a:endParaRPr lang="en-CA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CA" dirty="0" smtClean="0"/>
              <a:t>          $</a:t>
            </a:r>
            <a:r>
              <a:rPr lang="en-CA" dirty="0" smtClean="0"/>
              <a:t>133,324 (Cash + A/R + Short-term Investments)</a:t>
            </a:r>
            <a:r>
              <a:rPr lang="en-CA" baseline="-25000" dirty="0" smtClean="0"/>
              <a:t> </a:t>
            </a:r>
            <a:endParaRPr lang="en-CA" baseline="-25000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CA" dirty="0" smtClean="0"/>
              <a:t>          $</a:t>
            </a:r>
            <a:r>
              <a:rPr lang="en-CA" baseline="-25000" dirty="0" smtClean="0"/>
              <a:t> </a:t>
            </a:r>
            <a:r>
              <a:rPr lang="en-CA" dirty="0" smtClean="0"/>
              <a:t>207,952 </a:t>
            </a:r>
            <a:r>
              <a:rPr lang="en-CA" dirty="0" smtClean="0"/>
              <a:t>(Current Liabilities)          	</a:t>
            </a:r>
            <a:r>
              <a:rPr lang="en-CA" dirty="0"/>
              <a:t> </a:t>
            </a:r>
            <a:r>
              <a:rPr lang="en-CA" dirty="0" smtClean="0"/>
              <a:t>  = 0.64113</a:t>
            </a:r>
            <a:endParaRPr lang="en-CA" dirty="0" smtClean="0"/>
          </a:p>
          <a:p>
            <a:pPr>
              <a:lnSpc>
                <a:spcPct val="80000"/>
              </a:lnSpc>
            </a:pPr>
            <a:endParaRPr lang="en-CA" dirty="0" smtClean="0"/>
          </a:p>
          <a:p>
            <a:pPr>
              <a:lnSpc>
                <a:spcPct val="80000"/>
              </a:lnSpc>
            </a:pPr>
            <a:r>
              <a:rPr lang="en-CA" dirty="0" smtClean="0"/>
              <a:t>The larger the acid test </a:t>
            </a:r>
            <a:r>
              <a:rPr lang="en-CA" dirty="0" smtClean="0"/>
              <a:t>ratio </a:t>
            </a:r>
            <a:r>
              <a:rPr lang="en-CA" dirty="0" smtClean="0"/>
              <a:t>the more </a:t>
            </a:r>
            <a:r>
              <a:rPr lang="en-CA" dirty="0" smtClean="0"/>
              <a:t>easily </a:t>
            </a:r>
            <a:r>
              <a:rPr lang="en-CA" dirty="0" smtClean="0"/>
              <a:t>the company </a:t>
            </a:r>
            <a:r>
              <a:rPr lang="en-CA" dirty="0" smtClean="0"/>
              <a:t>will </a:t>
            </a:r>
            <a:r>
              <a:rPr lang="en-CA" dirty="0" smtClean="0"/>
              <a:t>meet its </a:t>
            </a:r>
            <a:r>
              <a:rPr lang="en-CA" dirty="0" smtClean="0"/>
              <a:t>current financial obligations</a:t>
            </a:r>
            <a:endParaRPr lang="en-CA" dirty="0" smtClean="0"/>
          </a:p>
          <a:p>
            <a:pPr>
              <a:lnSpc>
                <a:spcPct val="80000"/>
              </a:lnSpc>
            </a:pPr>
            <a:r>
              <a:rPr lang="en-CA" dirty="0" smtClean="0"/>
              <a:t>The acid test ratio is also known as the quick </a:t>
            </a:r>
            <a:r>
              <a:rPr lang="en-CA" dirty="0" smtClean="0"/>
              <a:t>ratio</a:t>
            </a:r>
            <a:endParaRPr lang="en-CA" dirty="0" smtClean="0"/>
          </a:p>
          <a:p>
            <a:pPr>
              <a:lnSpc>
                <a:spcPct val="80000"/>
              </a:lnSpc>
              <a:buFont typeface="Arial" charset="0"/>
              <a:buNone/>
            </a:pPr>
            <a:r>
              <a:rPr lang="en-CA" dirty="0" smtClean="0"/>
              <a:t/>
            </a:r>
            <a:br>
              <a:rPr lang="en-CA" dirty="0" smtClean="0"/>
            </a:br>
            <a:r>
              <a:rPr lang="en-CA" dirty="0" smtClean="0"/>
              <a:t>         </a:t>
            </a:r>
          </a:p>
        </p:txBody>
      </p:sp>
      <p:cxnSp>
        <p:nvCxnSpPr>
          <p:cNvPr id="5" name="Straight Connector 4"/>
          <p:cNvCxnSpPr/>
          <p:nvPr/>
        </p:nvCxnSpPr>
        <p:spPr>
          <a:xfrm>
            <a:off x="1403648" y="4103531"/>
            <a:ext cx="1000034" cy="0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en-CA" dirty="0" smtClean="0"/>
              <a:t>Invest</a:t>
            </a:r>
            <a:r>
              <a:rPr lang="en-CA" dirty="0" smtClean="0"/>
              <a:t>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de-DE" dirty="0" smtClean="0"/>
              <a:t>Profit Margins</a:t>
            </a:r>
          </a:p>
          <a:p>
            <a:pPr marL="0" indent="0">
              <a:lnSpc>
                <a:spcPct val="80000"/>
              </a:lnSpc>
              <a:buNone/>
            </a:pPr>
            <a:endParaRPr lang="de-DE" dirty="0"/>
          </a:p>
          <a:p>
            <a:pPr marL="0" indent="0">
              <a:lnSpc>
                <a:spcPct val="80000"/>
              </a:lnSpc>
              <a:buNone/>
            </a:pPr>
            <a:endParaRPr lang="en-CA" dirty="0" smtClean="0"/>
          </a:p>
          <a:p>
            <a:pPr indent="-342900">
              <a:lnSpc>
                <a:spcPct val="80000"/>
              </a:lnSpc>
            </a:pPr>
            <a:endParaRPr lang="en-CA" dirty="0" smtClean="0"/>
          </a:p>
          <a:p>
            <a:pPr marL="0" indent="0">
              <a:lnSpc>
                <a:spcPct val="80000"/>
              </a:lnSpc>
              <a:buNone/>
            </a:pPr>
            <a:endParaRPr lang="en-CA" dirty="0" smtClean="0"/>
          </a:p>
          <a:p>
            <a:pPr marL="0" indent="0">
              <a:lnSpc>
                <a:spcPct val="80000"/>
              </a:lnSpc>
              <a:buNone/>
            </a:pPr>
            <a:endParaRPr lang="en-CA" dirty="0"/>
          </a:p>
          <a:p>
            <a:pPr marL="0" indent="0">
              <a:lnSpc>
                <a:spcPct val="80000"/>
              </a:lnSpc>
              <a:buNone/>
            </a:pPr>
            <a:endParaRPr lang="en-CA" dirty="0" smtClean="0"/>
          </a:p>
          <a:p>
            <a:pPr marL="0" indent="0">
              <a:lnSpc>
                <a:spcPct val="80000"/>
              </a:lnSpc>
              <a:buNone/>
            </a:pPr>
            <a:endParaRPr lang="en-CA" dirty="0"/>
          </a:p>
          <a:p>
            <a:pPr indent="-342900">
              <a:lnSpc>
                <a:spcPct val="80000"/>
              </a:lnSpc>
            </a:pPr>
            <a:r>
              <a:rPr lang="en-CA" dirty="0"/>
              <a:t>N</a:t>
            </a:r>
            <a:r>
              <a:rPr lang="en-CA" dirty="0" smtClean="0"/>
              <a:t>et </a:t>
            </a:r>
            <a:r>
              <a:rPr lang="en-CA" dirty="0" smtClean="0"/>
              <a:t>and comprehensive income </a:t>
            </a:r>
            <a:r>
              <a:rPr lang="en-CA" dirty="0" smtClean="0"/>
              <a:t>has </a:t>
            </a:r>
            <a:r>
              <a:rPr lang="en-CA" dirty="0" smtClean="0"/>
              <a:t>dropped dramatically due to the financial crisis in </a:t>
            </a:r>
            <a:r>
              <a:rPr lang="en-CA" dirty="0" smtClean="0"/>
              <a:t>2008 </a:t>
            </a:r>
          </a:p>
          <a:p>
            <a:pPr indent="-342900">
              <a:lnSpc>
                <a:spcPct val="80000"/>
              </a:lnSpc>
            </a:pPr>
            <a:r>
              <a:rPr lang="en-CA" dirty="0" smtClean="0"/>
              <a:t> </a:t>
            </a:r>
            <a:r>
              <a:rPr lang="en-CA" dirty="0"/>
              <a:t>I</a:t>
            </a:r>
            <a:r>
              <a:rPr lang="en-CA" dirty="0" smtClean="0"/>
              <a:t>t </a:t>
            </a:r>
            <a:r>
              <a:rPr lang="en-CA" dirty="0" smtClean="0"/>
              <a:t>is on the rise </a:t>
            </a:r>
            <a:r>
              <a:rPr lang="en-CA" dirty="0" smtClean="0"/>
              <a:t>but other factors must be considered </a:t>
            </a:r>
            <a:r>
              <a:rPr lang="en-CA" dirty="0" smtClean="0"/>
              <a:t>to determine if this is </a:t>
            </a:r>
            <a:r>
              <a:rPr lang="en-CA" dirty="0" smtClean="0"/>
              <a:t>sustainable growth</a:t>
            </a:r>
          </a:p>
          <a:p>
            <a:pPr indent="-342900">
              <a:lnSpc>
                <a:spcPct val="80000"/>
              </a:lnSpc>
            </a:pPr>
            <a:r>
              <a:rPr lang="de-DE" dirty="0" smtClean="0"/>
              <a:t>One sign that it is not is the high ratio of liabilities to shareholders‘ equity</a:t>
            </a:r>
            <a:endParaRPr lang="en-CA" dirty="0" smtClean="0"/>
          </a:p>
          <a:p>
            <a:pPr marL="0" indent="0">
              <a:lnSpc>
                <a:spcPct val="80000"/>
              </a:lnSpc>
              <a:buFont typeface="Arial" charset="0"/>
              <a:buNone/>
            </a:pPr>
            <a:endParaRPr lang="en-CA" dirty="0" smtClean="0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9444855"/>
              </p:ext>
            </p:extLst>
          </p:nvPr>
        </p:nvGraphicFramePr>
        <p:xfrm>
          <a:off x="611561" y="1988838"/>
          <a:ext cx="7056782" cy="201622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22507"/>
                <a:gridCol w="1069209"/>
                <a:gridCol w="1069209"/>
                <a:gridCol w="926649"/>
                <a:gridCol w="1069208"/>
              </a:tblGrid>
              <a:tr h="336038"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>
                          <a:effectLst/>
                        </a:rPr>
                        <a:t>Year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 dirty="0">
                          <a:effectLst/>
                        </a:rPr>
                        <a:t>2008</a:t>
                      </a:r>
                      <a:endParaRPr lang="en-C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>
                          <a:effectLst/>
                        </a:rPr>
                        <a:t>2009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>
                          <a:effectLst/>
                        </a:rPr>
                        <a:t>2010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 dirty="0">
                          <a:effectLst/>
                        </a:rPr>
                        <a:t>2011</a:t>
                      </a:r>
                      <a:endParaRPr lang="en-C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36038"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>
                          <a:effectLst/>
                        </a:rPr>
                        <a:t>Revenue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>
                          <a:effectLst/>
                        </a:rPr>
                        <a:t>1,034,879.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>
                          <a:effectLst/>
                        </a:rPr>
                        <a:t>628,560.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>
                          <a:effectLst/>
                        </a:rPr>
                        <a:t>815,063.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 dirty="0">
                          <a:effectLst/>
                        </a:rPr>
                        <a:t>887,503.</a:t>
                      </a:r>
                      <a:endParaRPr lang="en-C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36038"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>
                          <a:effectLst/>
                        </a:rPr>
                        <a:t>Expenses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 dirty="0">
                          <a:effectLst/>
                        </a:rPr>
                        <a:t>547,062.</a:t>
                      </a:r>
                      <a:endParaRPr lang="en-C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>
                          <a:effectLst/>
                        </a:rPr>
                        <a:t>574,581.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>
                          <a:effectLst/>
                        </a:rPr>
                        <a:t>531,139.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 dirty="0">
                          <a:effectLst/>
                        </a:rPr>
                        <a:t>632,751.</a:t>
                      </a:r>
                      <a:endParaRPr lang="en-C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36038"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>
                          <a:effectLst/>
                        </a:rPr>
                        <a:t>Income before taxes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>
                          <a:effectLst/>
                        </a:rPr>
                        <a:t>487,817.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>
                          <a:effectLst/>
                        </a:rPr>
                        <a:t>53,979.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>
                          <a:effectLst/>
                        </a:rPr>
                        <a:t>71,035.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 dirty="0">
                          <a:effectLst/>
                        </a:rPr>
                        <a:t>194,333.</a:t>
                      </a:r>
                      <a:endParaRPr lang="en-C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36038"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>
                          <a:effectLst/>
                        </a:rPr>
                        <a:t>Deferred Income Taxes (Recovery)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>
                          <a:effectLst/>
                        </a:rPr>
                        <a:t>49,451.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>
                          <a:effectLst/>
                        </a:rPr>
                        <a:t>-52,627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>
                          <a:effectLst/>
                        </a:rPr>
                        <a:t>-11,253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 dirty="0">
                          <a:effectLst/>
                        </a:rPr>
                        <a:t>57,149.</a:t>
                      </a:r>
                      <a:endParaRPr lang="en-C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336038"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>
                          <a:effectLst/>
                        </a:rPr>
                        <a:t>Net and Comprehensive Income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>
                          <a:effectLst/>
                        </a:rPr>
                        <a:t>438,366.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>
                          <a:effectLst/>
                        </a:rPr>
                        <a:t>106,606.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>
                          <a:effectLst/>
                        </a:rPr>
                        <a:t>82,288.</a:t>
                      </a:r>
                      <a:endParaRPr lang="en-CA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CA" sz="1600" u="none" strike="noStrike" dirty="0">
                          <a:effectLst/>
                        </a:rPr>
                        <a:t>137,184.</a:t>
                      </a:r>
                      <a:endParaRPr lang="en-CA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Invest?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80000"/>
              </a:lnSpc>
              <a:buNone/>
            </a:pPr>
            <a:r>
              <a:rPr lang="en-CA" dirty="0" smtClean="0"/>
              <a:t>Management and Future Prospects</a:t>
            </a:r>
          </a:p>
          <a:p>
            <a:pPr marL="0" indent="0">
              <a:lnSpc>
                <a:spcPct val="80000"/>
              </a:lnSpc>
              <a:buNone/>
            </a:pPr>
            <a:endParaRPr lang="en-CA" dirty="0"/>
          </a:p>
          <a:p>
            <a:pPr marL="0" indent="0">
              <a:lnSpc>
                <a:spcPct val="80000"/>
              </a:lnSpc>
              <a:buNone/>
            </a:pPr>
            <a:r>
              <a:rPr lang="en-CA" dirty="0" smtClean="0"/>
              <a:t>			Pros</a:t>
            </a:r>
          </a:p>
          <a:p>
            <a:pPr indent="-342900">
              <a:lnSpc>
                <a:spcPct val="80000"/>
              </a:lnSpc>
            </a:pPr>
            <a:r>
              <a:rPr lang="en-CA" dirty="0"/>
              <a:t>R</a:t>
            </a:r>
            <a:r>
              <a:rPr lang="en-CA" dirty="0" smtClean="0"/>
              <a:t>evenue is going up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CA" dirty="0" smtClean="0"/>
              <a:t>			Cons</a:t>
            </a:r>
            <a:r>
              <a:rPr lang="en-CA" dirty="0" smtClean="0"/>
              <a:t> </a:t>
            </a:r>
          </a:p>
          <a:p>
            <a:pPr indent="-342900">
              <a:lnSpc>
                <a:spcPct val="80000"/>
              </a:lnSpc>
            </a:pPr>
            <a:r>
              <a:rPr lang="en-CA" dirty="0" smtClean="0"/>
              <a:t>Non-current</a:t>
            </a:r>
            <a:r>
              <a:rPr lang="en-CA" dirty="0" smtClean="0"/>
              <a:t> liabilities are increasing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de-DE" dirty="0"/>
              <a:t>C</a:t>
            </a:r>
            <a:r>
              <a:rPr lang="de-DE" dirty="0" smtClean="0"/>
              <a:t>urrent ratio below 1 and non-current liabilities increasing means a lot of debt to pay off</a:t>
            </a:r>
            <a:endParaRPr lang="en-CA" dirty="0" smtClean="0"/>
          </a:p>
          <a:p>
            <a:pPr indent="-342900">
              <a:lnSpc>
                <a:spcPct val="80000"/>
              </a:lnSpc>
            </a:pPr>
            <a:r>
              <a:rPr lang="en-CA" dirty="0" smtClean="0"/>
              <a:t>The company is not liquid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en-CA" dirty="0" smtClean="0"/>
              <a:t>Current assets are very small compared to non-current assets </a:t>
            </a:r>
          </a:p>
          <a:p>
            <a:pPr indent="-342900">
              <a:lnSpc>
                <a:spcPct val="80000"/>
              </a:lnSpc>
            </a:pPr>
            <a:r>
              <a:rPr lang="en-CA" dirty="0" smtClean="0"/>
              <a:t>Not able to pay off current liabilities in full</a:t>
            </a:r>
          </a:p>
          <a:p>
            <a:pPr indent="-342900">
              <a:lnSpc>
                <a:spcPct val="80000"/>
              </a:lnSpc>
            </a:pPr>
            <a:r>
              <a:rPr lang="de-DE" dirty="0" smtClean="0"/>
              <a:t>Return on Equity is lower than the range for a healthy company (10-25%) as stated by Reuters </a:t>
            </a:r>
          </a:p>
          <a:p>
            <a:pPr marL="0" indent="0">
              <a:lnSpc>
                <a:spcPct val="80000"/>
              </a:lnSpc>
              <a:buNone/>
            </a:pPr>
            <a:r>
              <a:rPr lang="de-DE" dirty="0" smtClean="0"/>
              <a:t>Could be a reflection of management problems</a:t>
            </a:r>
            <a:endParaRPr lang="en-CA" dirty="0" smtClean="0"/>
          </a:p>
          <a:p>
            <a:pPr marL="0" indent="0">
              <a:lnSpc>
                <a:spcPct val="80000"/>
              </a:lnSpc>
              <a:buNone/>
            </a:pPr>
            <a:endParaRPr lang="en-CA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227592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CA" dirty="0" smtClean="0"/>
              <a:t>Invest?</a:t>
            </a:r>
            <a:endParaRPr lang="en-CA" dirty="0" smtClean="0"/>
          </a:p>
        </p:txBody>
      </p:sp>
      <p:sp>
        <p:nvSpPr>
          <p:cNvPr id="1331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14300" indent="0">
              <a:buNone/>
            </a:pPr>
            <a:r>
              <a:rPr lang="de-DE" dirty="0" smtClean="0"/>
              <a:t>			</a:t>
            </a:r>
            <a:r>
              <a:rPr lang="de-DE" sz="2400" dirty="0" smtClean="0"/>
              <a:t>Explaination</a:t>
            </a:r>
            <a:endParaRPr lang="en-CA" sz="2400" dirty="0" smtClean="0"/>
          </a:p>
          <a:p>
            <a:r>
              <a:rPr lang="en-CA" sz="2400" dirty="0"/>
              <a:t>S</a:t>
            </a:r>
            <a:r>
              <a:rPr lang="en-CA" sz="2400" dirty="0" smtClean="0"/>
              <a:t>tock </a:t>
            </a:r>
            <a:r>
              <a:rPr lang="en-CA" sz="2400" dirty="0" smtClean="0"/>
              <a:t>is </a:t>
            </a:r>
            <a:r>
              <a:rPr lang="en-CA" sz="2400" dirty="0" smtClean="0"/>
              <a:t>undervalued because it is </a:t>
            </a:r>
            <a:r>
              <a:rPr lang="en-CA" sz="2400" dirty="0" smtClean="0"/>
              <a:t>being hammered down by poor market </a:t>
            </a:r>
            <a:r>
              <a:rPr lang="en-CA" sz="2400" dirty="0" smtClean="0"/>
              <a:t>sentiment </a:t>
            </a:r>
          </a:p>
          <a:p>
            <a:r>
              <a:rPr lang="en-CA" sz="2400" dirty="0" smtClean="0"/>
              <a:t>The 4 </a:t>
            </a:r>
            <a:r>
              <a:rPr lang="en-CA" sz="2400" dirty="0" smtClean="0"/>
              <a:t>year </a:t>
            </a:r>
            <a:r>
              <a:rPr lang="en-CA" sz="2400" dirty="0" smtClean="0"/>
              <a:t>trend shows it </a:t>
            </a:r>
            <a:r>
              <a:rPr lang="en-CA" sz="2400" dirty="0" smtClean="0"/>
              <a:t>really follows the markets </a:t>
            </a:r>
            <a:r>
              <a:rPr lang="en-CA" sz="2400" dirty="0" smtClean="0"/>
              <a:t>movement</a:t>
            </a:r>
            <a:endParaRPr lang="en-CA" sz="2400" dirty="0" smtClean="0"/>
          </a:p>
          <a:p>
            <a:r>
              <a:rPr lang="en-CA" sz="2400" dirty="0"/>
              <a:t>A</a:t>
            </a:r>
            <a:r>
              <a:rPr lang="en-CA" sz="2400" dirty="0" smtClean="0"/>
              <a:t> successful company would </a:t>
            </a:r>
            <a:r>
              <a:rPr lang="en-CA" sz="2400" dirty="0" smtClean="0"/>
              <a:t>be showing continuous profits and </a:t>
            </a:r>
            <a:r>
              <a:rPr lang="en-CA" sz="2400" dirty="0" smtClean="0"/>
              <a:t>growth</a:t>
            </a:r>
            <a:endParaRPr lang="en-CA" sz="2400" dirty="0" smtClean="0"/>
          </a:p>
          <a:p>
            <a:r>
              <a:rPr lang="en-CA" sz="2400" dirty="0"/>
              <a:t>I</a:t>
            </a:r>
            <a:r>
              <a:rPr lang="en-CA" sz="2400" dirty="0" smtClean="0"/>
              <a:t>t </a:t>
            </a:r>
            <a:r>
              <a:rPr lang="en-CA" sz="2400" dirty="0" smtClean="0"/>
              <a:t>is paying a good </a:t>
            </a:r>
            <a:r>
              <a:rPr lang="en-CA" sz="2400" dirty="0" smtClean="0"/>
              <a:t>dividend</a:t>
            </a:r>
            <a:endParaRPr lang="en-CA" sz="2400" dirty="0" smtClean="0"/>
          </a:p>
          <a:p>
            <a:r>
              <a:rPr lang="en-CA" sz="2400" dirty="0" smtClean="0"/>
              <a:t>Can convert </a:t>
            </a:r>
            <a:r>
              <a:rPr lang="en-CA" sz="2400" dirty="0" smtClean="0"/>
              <a:t>oil reserves </a:t>
            </a:r>
            <a:r>
              <a:rPr lang="en-CA" sz="2400" dirty="0" smtClean="0"/>
              <a:t>to cash</a:t>
            </a:r>
          </a:p>
          <a:p>
            <a:r>
              <a:rPr lang="de-DE" sz="2400" dirty="0" smtClean="0"/>
              <a:t>We recommend investment</a:t>
            </a:r>
            <a:endParaRPr lang="en-CA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navista">
  <a:themeElements>
    <a:clrScheme name="Adjacency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Bonavista</Template>
  <TotalTime>127</TotalTime>
  <Words>528</Words>
  <Application>Microsoft Office PowerPoint</Application>
  <PresentationFormat>On-screen Show (4:3)</PresentationFormat>
  <Paragraphs>236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Calibri</vt:lpstr>
      <vt:lpstr>Arial</vt:lpstr>
      <vt:lpstr>Cambria</vt:lpstr>
      <vt:lpstr>Bonavista</vt:lpstr>
      <vt:lpstr>PowerPoint Presentation</vt:lpstr>
      <vt:lpstr>Bonavista: An Overview</vt:lpstr>
      <vt:lpstr>PowerPoint Presentation</vt:lpstr>
      <vt:lpstr>Horizontal Analysis</vt:lpstr>
      <vt:lpstr>Vertical Analysis</vt:lpstr>
      <vt:lpstr>Total Asset Turnover</vt:lpstr>
      <vt:lpstr>Current Ratio</vt:lpstr>
      <vt:lpstr>Debt on Equity</vt:lpstr>
      <vt:lpstr>Return on Sales</vt:lpstr>
      <vt:lpstr>Return on Equity</vt:lpstr>
      <vt:lpstr>Acid Test</vt:lpstr>
      <vt:lpstr>Invest?</vt:lpstr>
      <vt:lpstr>Invest?</vt:lpstr>
      <vt:lpstr>Invest?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Jordan Stewart</dc:creator>
  <cp:lastModifiedBy>Jordan Stewart</cp:lastModifiedBy>
  <cp:revision>14</cp:revision>
  <dcterms:created xsi:type="dcterms:W3CDTF">2012-11-03T20:06:24Z</dcterms:created>
  <dcterms:modified xsi:type="dcterms:W3CDTF">2012-11-03T22:14:21Z</dcterms:modified>
</cp:coreProperties>
</file>