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7315200" cy="9601200"/>
  <p:embeddedFontLst>
    <p:embeddedFont>
      <p:font typeface="Times" pitchFamily="18" charset="0"/>
      <p:regular r:id="rId21"/>
      <p:bold r:id="rId22"/>
      <p:italic r:id="rId23"/>
      <p:boldItalic r:id="rId24"/>
    </p:embeddedFont>
    <p:embeddedFont>
      <p:font typeface="Arial Black" pitchFamily="34" charset="0"/>
      <p:bold r:id="rId25"/>
    </p:embeddedFont>
    <p:embeddedFont>
      <p:font typeface="Verdana" pitchFamily="34" charset="0"/>
      <p:regular r:id="rId26"/>
      <p:bold r:id="rId27"/>
      <p:italic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112" autoAdjust="0"/>
  </p:normalViewPr>
  <p:slideViewPr>
    <p:cSldViewPr snapToGrid="0">
      <p:cViewPr>
        <p:scale>
          <a:sx n="70" d="100"/>
          <a:sy n="70" d="100"/>
        </p:scale>
        <p:origin x="-1374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169920" cy="48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4143587" y="0"/>
            <a:ext cx="3169920" cy="48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/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257300" y="720725"/>
            <a:ext cx="48006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/>
          <a:lstStyle>
            <a:lvl1pPr marL="457200" marR="0" lvl="0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119474"/>
            <a:ext cx="3169920" cy="48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b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5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b" anchorCtr="0">
            <a:noAutofit/>
          </a:bodyPr>
          <a:lstStyle/>
          <a:p>
            <a:pPr algn="r">
              <a:buSzPts val="1200"/>
            </a:pPr>
            <a:fld id="{00000000-1234-1234-1234-123412341234}" type="slidenum">
              <a:rPr lang="en-US" sz="1300" smtClean="0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rPr>
              <a:pPr algn="r">
                <a:buSzPts val="1200"/>
              </a:pPr>
              <a:t>‹#›</a:t>
            </a:fld>
            <a:endParaRPr lang="en-US" sz="1300">
              <a:solidFill>
                <a:schemeClr val="dk1"/>
              </a:solidFill>
              <a:latin typeface="Times"/>
              <a:ea typeface="Times"/>
              <a:cs typeface="Times"/>
              <a:sym typeface="Times"/>
            </a:endParaRPr>
          </a:p>
        </p:txBody>
      </p:sp>
    </p:spTree>
    <p:extLst>
      <p:ext uri="{BB962C8B-B14F-4D97-AF65-F5344CB8AC3E}">
        <p14:creationId xmlns:p14="http://schemas.microsoft.com/office/powerpoint/2010/main" val="162310285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03" name="Google Shape;103;p1:notes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>
              <a:spcBef>
                <a:spcPts val="0"/>
              </a:spcBef>
            </a:pPr>
            <a:endParaRPr/>
          </a:p>
        </p:txBody>
      </p:sp>
      <p:sp>
        <p:nvSpPr>
          <p:cNvPr id="104" name="Google Shape;104;p1:notes"/>
          <p:cNvSpPr txBox="1">
            <a:spLocks noGrp="1"/>
          </p:cNvSpPr>
          <p:nvPr>
            <p:ph type="sldNum" idx="12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b" anchorCtr="0">
            <a:noAutofit/>
          </a:bodyPr>
          <a:lstStyle/>
          <a:p>
            <a:pPr algn="r">
              <a:buSzPts val="1400"/>
            </a:pPr>
            <a:fld id="{00000000-1234-1234-1234-123412341234}" type="slidenum">
              <a:rPr lang="en-US"/>
              <a:pPr algn="r">
                <a:buSzPts val="1400"/>
              </a:pPr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22777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>
              <a:spcBef>
                <a:spcPts val="381"/>
              </a:spcBef>
            </a:pPr>
            <a:endParaRPr/>
          </a:p>
        </p:txBody>
      </p:sp>
      <p:sp>
        <p:nvSpPr>
          <p:cNvPr id="122" name="Google Shape;12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087221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4:notes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>
              <a:spcBef>
                <a:spcPts val="381"/>
              </a:spcBef>
            </a:pPr>
            <a:endParaRPr/>
          </a:p>
        </p:txBody>
      </p:sp>
      <p:sp>
        <p:nvSpPr>
          <p:cNvPr id="128" name="Google Shape;12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844767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34" name="Google Shape;134;p5:notes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>
              <a:spcBef>
                <a:spcPts val="0"/>
              </a:spcBef>
            </a:pPr>
            <a:endParaRPr/>
          </a:p>
        </p:txBody>
      </p:sp>
      <p:sp>
        <p:nvSpPr>
          <p:cNvPr id="135" name="Google Shape;135;p5:notes"/>
          <p:cNvSpPr txBox="1">
            <a:spLocks noGrp="1"/>
          </p:cNvSpPr>
          <p:nvPr>
            <p:ph type="sldNum" idx="12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b" anchorCtr="0">
            <a:noAutofit/>
          </a:bodyPr>
          <a:lstStyle/>
          <a:p>
            <a:pPr algn="r">
              <a:buSzPts val="1400"/>
            </a:pPr>
            <a:fld id="{00000000-1234-1234-1234-123412341234}" type="slidenum">
              <a:rPr lang="en-US"/>
              <a:pPr algn="r">
                <a:buSzPts val="1400"/>
              </a:pPr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772961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141" name="Google Shape;141;p6:notes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>
              <a:spcBef>
                <a:spcPts val="0"/>
              </a:spcBef>
            </a:pPr>
            <a:endParaRPr/>
          </a:p>
        </p:txBody>
      </p:sp>
      <p:sp>
        <p:nvSpPr>
          <p:cNvPr id="142" name="Google Shape;142;p6:notes"/>
          <p:cNvSpPr txBox="1">
            <a:spLocks noGrp="1"/>
          </p:cNvSpPr>
          <p:nvPr>
            <p:ph type="sldNum" idx="12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b" anchorCtr="0">
            <a:noAutofit/>
          </a:bodyPr>
          <a:lstStyle/>
          <a:p>
            <a:pPr algn="r">
              <a:buSzPts val="1400"/>
            </a:pPr>
            <a:fld id="{00000000-1234-1234-1234-123412341234}" type="slidenum">
              <a:rPr lang="en-US"/>
              <a:pPr algn="r">
                <a:buSzPts val="1400"/>
              </a:pPr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89015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8:notes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>
              <a:spcBef>
                <a:spcPts val="381"/>
              </a:spcBef>
            </a:pPr>
            <a:endParaRPr/>
          </a:p>
        </p:txBody>
      </p:sp>
      <p:sp>
        <p:nvSpPr>
          <p:cNvPr id="148" name="Google Shape;14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295858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4e50fdaf53_0_31:notes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>
              <a:spcBef>
                <a:spcPts val="381"/>
              </a:spcBef>
            </a:pPr>
            <a:endParaRPr/>
          </a:p>
        </p:txBody>
      </p:sp>
      <p:sp>
        <p:nvSpPr>
          <p:cNvPr id="154" name="Google Shape;154;g4e50fdaf53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7348914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4e50fdaf53_0_38:notes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>
              <a:spcBef>
                <a:spcPts val="381"/>
              </a:spcBef>
            </a:pPr>
            <a:endParaRPr/>
          </a:p>
        </p:txBody>
      </p:sp>
      <p:sp>
        <p:nvSpPr>
          <p:cNvPr id="160" name="Google Shape;160;g4e50fdaf53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499445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4e50fdaf53_0_48:notes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>
              <a:spcBef>
                <a:spcPts val="381"/>
              </a:spcBef>
            </a:pPr>
            <a:endParaRPr/>
          </a:p>
        </p:txBody>
      </p:sp>
      <p:sp>
        <p:nvSpPr>
          <p:cNvPr id="166" name="Google Shape;166;g4e50fdaf53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297686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4e50fdaf53_0_59:notes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>
              <a:spcBef>
                <a:spcPts val="381"/>
              </a:spcBef>
            </a:pPr>
            <a:endParaRPr/>
          </a:p>
        </p:txBody>
      </p:sp>
      <p:sp>
        <p:nvSpPr>
          <p:cNvPr id="172" name="Google Shape;172;g4e50fdaf53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310516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4e50fdaf53_0_73:notes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>
              <a:spcBef>
                <a:spcPts val="381"/>
              </a:spcBef>
            </a:pPr>
            <a:endParaRPr/>
          </a:p>
        </p:txBody>
      </p:sp>
      <p:sp>
        <p:nvSpPr>
          <p:cNvPr id="178" name="Google Shape;178;g4e50fdaf53_0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247596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4e50fdaf53_0_88:notes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>
              <a:spcBef>
                <a:spcPts val="381"/>
              </a:spcBef>
            </a:pPr>
            <a:endParaRPr/>
          </a:p>
        </p:txBody>
      </p:sp>
      <p:sp>
        <p:nvSpPr>
          <p:cNvPr id="184" name="Google Shape;184;g4e50fdaf53_0_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434638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4e50fdaf53_0_100:notes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>
              <a:spcBef>
                <a:spcPts val="381"/>
              </a:spcBef>
            </a:pPr>
            <a:endParaRPr/>
          </a:p>
        </p:txBody>
      </p:sp>
      <p:sp>
        <p:nvSpPr>
          <p:cNvPr id="190" name="Google Shape;190;g4e50fdaf53_0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9998526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4e50fdaf53_0_111:notes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>
              <a:spcBef>
                <a:spcPts val="381"/>
              </a:spcBef>
            </a:pPr>
            <a:endParaRPr/>
          </a:p>
        </p:txBody>
      </p:sp>
      <p:sp>
        <p:nvSpPr>
          <p:cNvPr id="196" name="Google Shape;196;g4e50fdaf53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915163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4e50fdaf53_0_120:notes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>
              <a:spcBef>
                <a:spcPts val="381"/>
              </a:spcBef>
            </a:pPr>
            <a:endParaRPr/>
          </a:p>
        </p:txBody>
      </p:sp>
      <p:sp>
        <p:nvSpPr>
          <p:cNvPr id="202" name="Google Shape;202;g4e50fdaf53_0_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1898686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4e50fdaf53_0_134:notes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>
              <a:spcBef>
                <a:spcPts val="381"/>
              </a:spcBef>
            </a:pPr>
            <a:endParaRPr/>
          </a:p>
        </p:txBody>
      </p:sp>
      <p:sp>
        <p:nvSpPr>
          <p:cNvPr id="208" name="Google Shape;208;g4e50fdaf53_0_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2603217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4e50fdaf53_0_146:notes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>
              <a:spcBef>
                <a:spcPts val="381"/>
              </a:spcBef>
            </a:pPr>
            <a:endParaRPr/>
          </a:p>
        </p:txBody>
      </p:sp>
      <p:sp>
        <p:nvSpPr>
          <p:cNvPr id="214" name="Google Shape;214;g4e50fdaf53_0_1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30560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4e50fdaf53_0_154:notes"/>
          <p:cNvSpPr txBox="1"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45" tIns="48309" rIns="96645" bIns="48309" anchor="t" anchorCtr="0">
            <a:noAutofit/>
          </a:bodyPr>
          <a:lstStyle/>
          <a:p>
            <a:pPr marL="0" indent="0">
              <a:spcBef>
                <a:spcPts val="381"/>
              </a:spcBef>
            </a:pPr>
            <a:endParaRPr/>
          </a:p>
        </p:txBody>
      </p:sp>
      <p:sp>
        <p:nvSpPr>
          <p:cNvPr id="220" name="Google Shape;220;g4e50fdaf53_0_1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3451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bg>
      <p:bgPr>
        <a:blipFill>
          <a:blip r:embed="rId2">
            <a:alphaModFix amt="0"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2" descr="top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" y="-1866"/>
            <a:ext cx="9144002" cy="384305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2"/>
          <p:cNvSpPr/>
          <p:nvPr/>
        </p:nvSpPr>
        <p:spPr>
          <a:xfrm>
            <a:off x="0" y="5768214"/>
            <a:ext cx="9144000" cy="88671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2"/>
          <p:cNvSpPr txBox="1"/>
          <p:nvPr/>
        </p:nvSpPr>
        <p:spPr>
          <a:xfrm>
            <a:off x="179512" y="6152115"/>
            <a:ext cx="4536504" cy="36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A69C95"/>
                </a:solidFill>
                <a:latin typeface="Verdana"/>
                <a:ea typeface="Verdana"/>
                <a:cs typeface="Verdana"/>
                <a:sym typeface="Verdana"/>
              </a:rPr>
              <a:t>uOttawa.ca</a:t>
            </a:r>
            <a:endParaRPr sz="1200" b="1" i="0" u="none" strike="noStrike" cap="none">
              <a:solidFill>
                <a:srgbClr val="A69C95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6" name="Google Shape;16;p2" descr="uOttawa_HOR_WG7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09367" y="5947834"/>
            <a:ext cx="1697566" cy="454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2" descr="FMFM_CORP_FOOTER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3729" y="6650864"/>
            <a:ext cx="9171460" cy="214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 txBox="1">
            <a:spLocks noGrp="1"/>
          </p:cNvSpPr>
          <p:nvPr>
            <p:ph type="title"/>
          </p:nvPr>
        </p:nvSpPr>
        <p:spPr>
          <a:xfrm>
            <a:off x="412750" y="692696"/>
            <a:ext cx="7774632" cy="864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body" idx="1"/>
          </p:nvPr>
        </p:nvSpPr>
        <p:spPr>
          <a:xfrm>
            <a:off x="395536" y="1700808"/>
            <a:ext cx="7772400" cy="3753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pic>
        <p:nvPicPr>
          <p:cNvPr id="21" name="Google Shape;21;p3" descr="top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1" y="-1866"/>
            <a:ext cx="9144002" cy="384305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2;p3"/>
          <p:cNvSpPr/>
          <p:nvPr/>
        </p:nvSpPr>
        <p:spPr>
          <a:xfrm>
            <a:off x="0" y="5768214"/>
            <a:ext cx="9144000" cy="88671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23;p3"/>
          <p:cNvSpPr txBox="1"/>
          <p:nvPr/>
        </p:nvSpPr>
        <p:spPr>
          <a:xfrm>
            <a:off x="179512" y="6152115"/>
            <a:ext cx="4536504" cy="36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A69C95"/>
                </a:solidFill>
                <a:latin typeface="Verdana"/>
                <a:ea typeface="Verdana"/>
                <a:cs typeface="Verdana"/>
                <a:sym typeface="Verdana"/>
              </a:rPr>
              <a:t>uOttawa.ca</a:t>
            </a:r>
            <a:endParaRPr sz="1200" b="1" i="0" u="none" strike="noStrike" cap="none">
              <a:solidFill>
                <a:srgbClr val="A69C95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24" name="Google Shape;24;p3" descr="uOttawa_HOR_WG7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09367" y="5947834"/>
            <a:ext cx="1697566" cy="454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25;p3" descr="FMFM_CORP_FOOTER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3729" y="6650864"/>
            <a:ext cx="9171460" cy="214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>
            <a:spLocks noGrp="1"/>
          </p:cNvSpPr>
          <p:nvPr>
            <p:ph type="title"/>
          </p:nvPr>
        </p:nvSpPr>
        <p:spPr>
          <a:xfrm>
            <a:off x="722313" y="4281115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body" idx="1"/>
          </p:nvPr>
        </p:nvSpPr>
        <p:spPr>
          <a:xfrm>
            <a:off x="722313" y="2780928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None/>
              <a:defRPr sz="2000"/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None/>
              <a:defRPr sz="1800"/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Verdana"/>
              <a:buNone/>
              <a:defRPr sz="1600"/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Verdana"/>
              <a:buNone/>
              <a:defRPr sz="1400"/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Verdana"/>
              <a:buNone/>
              <a:defRPr sz="1400"/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>
            <a:endParaRPr/>
          </a:p>
        </p:txBody>
      </p:sp>
      <p:pic>
        <p:nvPicPr>
          <p:cNvPr id="29" name="Google Shape;29;p4" descr="top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1" y="-1866"/>
            <a:ext cx="9144002" cy="384305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4"/>
          <p:cNvSpPr/>
          <p:nvPr/>
        </p:nvSpPr>
        <p:spPr>
          <a:xfrm>
            <a:off x="0" y="5768214"/>
            <a:ext cx="9144000" cy="88671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31;p4"/>
          <p:cNvSpPr txBox="1"/>
          <p:nvPr/>
        </p:nvSpPr>
        <p:spPr>
          <a:xfrm>
            <a:off x="179512" y="6152115"/>
            <a:ext cx="4536504" cy="36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A69C95"/>
                </a:solidFill>
                <a:latin typeface="Verdana"/>
                <a:ea typeface="Verdana"/>
                <a:cs typeface="Verdana"/>
                <a:sym typeface="Verdana"/>
              </a:rPr>
              <a:t>uOttawa.ca</a:t>
            </a:r>
            <a:endParaRPr sz="1200" b="1" i="0" u="none" strike="noStrike" cap="none">
              <a:solidFill>
                <a:srgbClr val="A69C95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32" name="Google Shape;32;p4" descr="uOttawa_HOR_WG7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09367" y="5947834"/>
            <a:ext cx="1697566" cy="454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4" descr="FMFM_CORP_FOOTER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3729" y="6650864"/>
            <a:ext cx="9171460" cy="214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5"/>
          <p:cNvSpPr txBox="1">
            <a:spLocks noGrp="1"/>
          </p:cNvSpPr>
          <p:nvPr>
            <p:ph type="title"/>
          </p:nvPr>
        </p:nvSpPr>
        <p:spPr>
          <a:xfrm>
            <a:off x="685800" y="381000"/>
            <a:ext cx="65532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1"/>
          </p:nvPr>
        </p:nvSpPr>
        <p:spPr>
          <a:xfrm>
            <a:off x="685800" y="1524000"/>
            <a:ext cx="38100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Verdana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Verdana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body" idx="2"/>
          </p:nvPr>
        </p:nvSpPr>
        <p:spPr>
          <a:xfrm>
            <a:off x="4648200" y="1524000"/>
            <a:ext cx="38100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Verdana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Verdana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>
            <a:endParaRPr/>
          </a:p>
        </p:txBody>
      </p:sp>
      <p:pic>
        <p:nvPicPr>
          <p:cNvPr id="38" name="Google Shape;38;p5" descr="top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1" y="-1866"/>
            <a:ext cx="9144002" cy="384305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Google Shape;39;p5"/>
          <p:cNvSpPr/>
          <p:nvPr/>
        </p:nvSpPr>
        <p:spPr>
          <a:xfrm>
            <a:off x="0" y="5768214"/>
            <a:ext cx="9144000" cy="88671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Google Shape;40;p5"/>
          <p:cNvSpPr txBox="1"/>
          <p:nvPr/>
        </p:nvSpPr>
        <p:spPr>
          <a:xfrm>
            <a:off x="179512" y="6152115"/>
            <a:ext cx="4536504" cy="36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A69C95"/>
                </a:solidFill>
                <a:latin typeface="Verdana"/>
                <a:ea typeface="Verdana"/>
                <a:cs typeface="Verdana"/>
                <a:sym typeface="Verdana"/>
              </a:rPr>
              <a:t>uOttawa.ca</a:t>
            </a:r>
            <a:endParaRPr sz="1200" b="1" i="0" u="none" strike="noStrike" cap="none">
              <a:solidFill>
                <a:srgbClr val="A69C95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41" name="Google Shape;41;p5" descr="uOttawa_HOR_WG7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09367" y="5947834"/>
            <a:ext cx="1697566" cy="454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5" descr="FMFM_CORP_FOOTER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3729" y="6650864"/>
            <a:ext cx="9171460" cy="214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Verdana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Verdana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Verdana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Verdana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Verdana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Verdana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Verdana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Verdana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Verdana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Verdana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Verdana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Verdana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>
            <a:endParaRPr/>
          </a:p>
        </p:txBody>
      </p:sp>
      <p:pic>
        <p:nvPicPr>
          <p:cNvPr id="49" name="Google Shape;49;p6" descr="top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1" y="-1866"/>
            <a:ext cx="9144002" cy="384305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6"/>
          <p:cNvSpPr/>
          <p:nvPr/>
        </p:nvSpPr>
        <p:spPr>
          <a:xfrm>
            <a:off x="0" y="5768214"/>
            <a:ext cx="9144000" cy="88671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6"/>
          <p:cNvSpPr txBox="1"/>
          <p:nvPr/>
        </p:nvSpPr>
        <p:spPr>
          <a:xfrm>
            <a:off x="179512" y="6152115"/>
            <a:ext cx="4536504" cy="36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A69C95"/>
                </a:solidFill>
                <a:latin typeface="Verdana"/>
                <a:ea typeface="Verdana"/>
                <a:cs typeface="Verdana"/>
                <a:sym typeface="Verdana"/>
              </a:rPr>
              <a:t>uOttawa.ca</a:t>
            </a:r>
            <a:endParaRPr sz="1200" b="1" i="0" u="none" strike="noStrike" cap="none">
              <a:solidFill>
                <a:srgbClr val="A69C95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52" name="Google Shape;52;p6" descr="uOttawa_HOR_WG7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09367" y="5947834"/>
            <a:ext cx="1697566" cy="454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3;p6" descr="FMFM_CORP_FOOTER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3729" y="6650864"/>
            <a:ext cx="9171460" cy="214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7"/>
          <p:cNvSpPr txBox="1">
            <a:spLocks noGrp="1"/>
          </p:cNvSpPr>
          <p:nvPr>
            <p:ph type="title"/>
          </p:nvPr>
        </p:nvSpPr>
        <p:spPr>
          <a:xfrm>
            <a:off x="685800" y="381000"/>
            <a:ext cx="65532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56" name="Google Shape;56;p7" descr="top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1" y="-1866"/>
            <a:ext cx="9144002" cy="384305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7"/>
          <p:cNvSpPr/>
          <p:nvPr/>
        </p:nvSpPr>
        <p:spPr>
          <a:xfrm>
            <a:off x="0" y="5768214"/>
            <a:ext cx="9144000" cy="88671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7"/>
          <p:cNvSpPr txBox="1"/>
          <p:nvPr/>
        </p:nvSpPr>
        <p:spPr>
          <a:xfrm>
            <a:off x="179512" y="6152115"/>
            <a:ext cx="4536504" cy="36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A69C95"/>
                </a:solidFill>
                <a:latin typeface="Verdana"/>
                <a:ea typeface="Verdana"/>
                <a:cs typeface="Verdana"/>
                <a:sym typeface="Verdana"/>
              </a:rPr>
              <a:t>uOttawa.ca</a:t>
            </a:r>
            <a:endParaRPr sz="1200" b="1" i="0" u="none" strike="noStrike" cap="none">
              <a:solidFill>
                <a:srgbClr val="A69C95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59" name="Google Shape;59;p7" descr="uOttawa_HOR_WG7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09367" y="5947834"/>
            <a:ext cx="1697566" cy="454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7" descr="FMFM_CORP_FOOTER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3729" y="6650864"/>
            <a:ext cx="9171460" cy="214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8" descr="top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1" y="-1866"/>
            <a:ext cx="9144002" cy="384305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8"/>
          <p:cNvSpPr/>
          <p:nvPr/>
        </p:nvSpPr>
        <p:spPr>
          <a:xfrm>
            <a:off x="0" y="5768214"/>
            <a:ext cx="9144000" cy="88671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" name="Google Shape;64;p8"/>
          <p:cNvSpPr txBox="1"/>
          <p:nvPr/>
        </p:nvSpPr>
        <p:spPr>
          <a:xfrm>
            <a:off x="179512" y="6152115"/>
            <a:ext cx="4536504" cy="36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A69C95"/>
                </a:solidFill>
                <a:latin typeface="Verdana"/>
                <a:ea typeface="Verdana"/>
                <a:cs typeface="Verdana"/>
                <a:sym typeface="Verdana"/>
              </a:rPr>
              <a:t>uOttawa.ca</a:t>
            </a:r>
            <a:endParaRPr sz="1200" b="1" i="0" u="none" strike="noStrike" cap="none">
              <a:solidFill>
                <a:srgbClr val="A69C95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65" name="Google Shape;65;p8" descr="uOttawa_HOR_WG7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09367" y="5947834"/>
            <a:ext cx="1697566" cy="454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8" descr="FMFM_CORP_FOOTER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3729" y="6650864"/>
            <a:ext cx="9171460" cy="214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9"/>
          <p:cNvSpPr txBox="1">
            <a:spLocks noGrp="1"/>
          </p:cNvSpPr>
          <p:nvPr>
            <p:ph type="title"/>
          </p:nvPr>
        </p:nvSpPr>
        <p:spPr>
          <a:xfrm>
            <a:off x="457200" y="404664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9"/>
          <p:cNvSpPr txBox="1">
            <a:spLocks noGrp="1"/>
          </p:cNvSpPr>
          <p:nvPr>
            <p:ph type="body" idx="1"/>
          </p:nvPr>
        </p:nvSpPr>
        <p:spPr>
          <a:xfrm>
            <a:off x="3575050" y="404665"/>
            <a:ext cx="5111750" cy="547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Verdana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Verdana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Verdana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>
            <a:endParaRPr/>
          </a:p>
        </p:txBody>
      </p:sp>
      <p:sp>
        <p:nvSpPr>
          <p:cNvPr id="70" name="Google Shape;70;p9"/>
          <p:cNvSpPr txBox="1">
            <a:spLocks noGrp="1"/>
          </p:cNvSpPr>
          <p:nvPr>
            <p:ph type="body" idx="2"/>
          </p:nvPr>
        </p:nvSpPr>
        <p:spPr>
          <a:xfrm>
            <a:off x="457200" y="1772817"/>
            <a:ext cx="3008313" cy="4104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Verdana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Verdana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Verdana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Verdana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pic>
        <p:nvPicPr>
          <p:cNvPr id="71" name="Google Shape;71;p9" descr="top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1" y="-1866"/>
            <a:ext cx="9144002" cy="384305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9"/>
          <p:cNvSpPr/>
          <p:nvPr/>
        </p:nvSpPr>
        <p:spPr>
          <a:xfrm>
            <a:off x="0" y="5768214"/>
            <a:ext cx="9144000" cy="88671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9"/>
          <p:cNvSpPr txBox="1"/>
          <p:nvPr/>
        </p:nvSpPr>
        <p:spPr>
          <a:xfrm>
            <a:off x="179512" y="6152115"/>
            <a:ext cx="4536504" cy="36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A69C95"/>
                </a:solidFill>
                <a:latin typeface="Verdana"/>
                <a:ea typeface="Verdana"/>
                <a:cs typeface="Verdana"/>
                <a:sym typeface="Verdana"/>
              </a:rPr>
              <a:t>uOttawa.ca</a:t>
            </a:r>
            <a:endParaRPr sz="1200" b="1" i="0" u="none" strike="noStrike" cap="none">
              <a:solidFill>
                <a:srgbClr val="A69C95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74" name="Google Shape;74;p9" descr="uOttawa_HOR_WG7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09367" y="5947834"/>
            <a:ext cx="1697566" cy="454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9" descr="FMFM_CORP_FOOTER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3729" y="6650864"/>
            <a:ext cx="9171460" cy="214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0"/>
          <p:cNvSpPr txBox="1">
            <a:spLocks noGrp="1"/>
          </p:cNvSpPr>
          <p:nvPr>
            <p:ph type="title"/>
          </p:nvPr>
        </p:nvSpPr>
        <p:spPr>
          <a:xfrm>
            <a:off x="1792288" y="4302422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35363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Verdana"/>
              <a:buNone/>
              <a:defRPr sz="3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Verdana"/>
              <a:buNone/>
              <a:defRPr sz="2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Verdana"/>
              <a:buNone/>
              <a:defRPr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None/>
              <a:defRPr sz="20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None/>
              <a:defRPr sz="20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9" name="Google Shape;79;p10"/>
          <p:cNvSpPr txBox="1">
            <a:spLocks noGrp="1"/>
          </p:cNvSpPr>
          <p:nvPr>
            <p:ph type="body" idx="1"/>
          </p:nvPr>
        </p:nvSpPr>
        <p:spPr>
          <a:xfrm>
            <a:off x="1792288" y="4869160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Verdana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Verdana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Verdana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Verdana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>
            <a:endParaRPr/>
          </a:p>
        </p:txBody>
      </p:sp>
      <p:pic>
        <p:nvPicPr>
          <p:cNvPr id="80" name="Google Shape;80;p10" descr="top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1" y="-1866"/>
            <a:ext cx="9144002" cy="384305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0"/>
          <p:cNvSpPr/>
          <p:nvPr/>
        </p:nvSpPr>
        <p:spPr>
          <a:xfrm>
            <a:off x="0" y="5768214"/>
            <a:ext cx="9144000" cy="88671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10"/>
          <p:cNvSpPr txBox="1"/>
          <p:nvPr/>
        </p:nvSpPr>
        <p:spPr>
          <a:xfrm>
            <a:off x="179512" y="6152115"/>
            <a:ext cx="4536504" cy="36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A69C95"/>
                </a:solidFill>
                <a:latin typeface="Verdana"/>
                <a:ea typeface="Verdana"/>
                <a:cs typeface="Verdana"/>
                <a:sym typeface="Verdana"/>
              </a:rPr>
              <a:t>uOttawa.ca</a:t>
            </a:r>
            <a:endParaRPr sz="1200" b="1" i="0" u="none" strike="noStrike" cap="none">
              <a:solidFill>
                <a:srgbClr val="A69C95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83" name="Google Shape;83;p10" descr="uOttawa_HOR_WG7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09367" y="5947834"/>
            <a:ext cx="1697566" cy="454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0" descr="FMFM_CORP_FOOTER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3729" y="6650864"/>
            <a:ext cx="9171460" cy="214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1"/>
          <p:cNvSpPr txBox="1">
            <a:spLocks noGrp="1"/>
          </p:cNvSpPr>
          <p:nvPr>
            <p:ph type="title"/>
          </p:nvPr>
        </p:nvSpPr>
        <p:spPr>
          <a:xfrm>
            <a:off x="685800" y="381000"/>
            <a:ext cx="65532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1"/>
          <p:cNvSpPr txBox="1">
            <a:spLocks noGrp="1"/>
          </p:cNvSpPr>
          <p:nvPr>
            <p:ph type="body" idx="1"/>
          </p:nvPr>
        </p:nvSpPr>
        <p:spPr>
          <a:xfrm rot="5400000">
            <a:off x="2628900" y="-419100"/>
            <a:ext cx="3886200" cy="777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pic>
        <p:nvPicPr>
          <p:cNvPr id="88" name="Google Shape;88;p11" descr="top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1" y="-1866"/>
            <a:ext cx="9144002" cy="384305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1"/>
          <p:cNvSpPr/>
          <p:nvPr/>
        </p:nvSpPr>
        <p:spPr>
          <a:xfrm>
            <a:off x="0" y="5768214"/>
            <a:ext cx="9144000" cy="88671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1"/>
          <p:cNvSpPr txBox="1"/>
          <p:nvPr/>
        </p:nvSpPr>
        <p:spPr>
          <a:xfrm>
            <a:off x="179512" y="6152115"/>
            <a:ext cx="4536504" cy="36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A69C95"/>
                </a:solidFill>
                <a:latin typeface="Verdana"/>
                <a:ea typeface="Verdana"/>
                <a:cs typeface="Verdana"/>
                <a:sym typeface="Verdana"/>
              </a:rPr>
              <a:t>uOttawa.ca</a:t>
            </a:r>
            <a:endParaRPr sz="1200" b="1" i="0" u="none" strike="noStrike" cap="none">
              <a:solidFill>
                <a:srgbClr val="A69C95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91" name="Google Shape;91;p11" descr="uOttawa_HOR_WG7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09367" y="5947834"/>
            <a:ext cx="1697566" cy="454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1" descr="FMFM_CORP_FOOTER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3729" y="6650864"/>
            <a:ext cx="9171460" cy="214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2"/>
          <p:cNvSpPr txBox="1">
            <a:spLocks noGrp="1"/>
          </p:cNvSpPr>
          <p:nvPr>
            <p:ph type="title"/>
          </p:nvPr>
        </p:nvSpPr>
        <p:spPr>
          <a:xfrm rot="5400000">
            <a:off x="4972050" y="1924050"/>
            <a:ext cx="5029200" cy="194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12"/>
          <p:cNvSpPr txBox="1">
            <a:spLocks noGrp="1"/>
          </p:cNvSpPr>
          <p:nvPr>
            <p:ph type="body" idx="1"/>
          </p:nvPr>
        </p:nvSpPr>
        <p:spPr>
          <a:xfrm rot="5400000">
            <a:off x="1009650" y="57150"/>
            <a:ext cx="5029200" cy="56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pic>
        <p:nvPicPr>
          <p:cNvPr id="96" name="Google Shape;96;p12" descr="top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1" y="-1866"/>
            <a:ext cx="9144002" cy="384305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2"/>
          <p:cNvSpPr/>
          <p:nvPr/>
        </p:nvSpPr>
        <p:spPr>
          <a:xfrm>
            <a:off x="0" y="5768214"/>
            <a:ext cx="9144000" cy="88671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Times"/>
                <a:ea typeface="Times"/>
                <a:cs typeface="Times"/>
                <a:sym typeface="Times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2"/>
          <p:cNvSpPr txBox="1"/>
          <p:nvPr/>
        </p:nvSpPr>
        <p:spPr>
          <a:xfrm>
            <a:off x="179512" y="6152115"/>
            <a:ext cx="4536504" cy="36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A69C95"/>
                </a:solidFill>
                <a:latin typeface="Verdana"/>
                <a:ea typeface="Verdana"/>
                <a:cs typeface="Verdana"/>
                <a:sym typeface="Verdana"/>
              </a:rPr>
              <a:t>uOttawa.ca</a:t>
            </a:r>
            <a:endParaRPr sz="1200" b="1" i="0" u="none" strike="noStrike" cap="none">
              <a:solidFill>
                <a:srgbClr val="A69C95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99" name="Google Shape;99;p12" descr="uOttawa_HOR_WG7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09367" y="5947834"/>
            <a:ext cx="1697566" cy="454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2" descr="FMFM_CORP_FOOTER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3729" y="6650864"/>
            <a:ext cx="9171460" cy="214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 amt="0"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85800" y="381000"/>
            <a:ext cx="65532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800" b="1" i="0" u="none" strike="noStrike" cap="none">
                <a:solidFill>
                  <a:srgbClr val="99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800" b="0" i="0" u="none" strike="noStrike" cap="none">
                <a:solidFill>
                  <a:srgbClr val="99000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800" b="0" i="0" u="none" strike="noStrike" cap="none">
                <a:solidFill>
                  <a:srgbClr val="99000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800" b="0" i="0" u="none" strike="noStrike" cap="none">
                <a:solidFill>
                  <a:srgbClr val="99000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800" b="0" i="0" u="none" strike="noStrike" cap="none">
                <a:solidFill>
                  <a:srgbClr val="99000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800" b="0" i="0" u="none" strike="noStrike" cap="none">
                <a:solidFill>
                  <a:srgbClr val="990000"/>
                </a:solidFill>
                <a:latin typeface="Arial Black"/>
                <a:ea typeface="Arial Black"/>
                <a:cs typeface="Arial Black"/>
                <a:sym typeface="Arial Black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800" b="0" i="0" u="none" strike="noStrike" cap="none">
                <a:solidFill>
                  <a:srgbClr val="990000"/>
                </a:solidFill>
                <a:latin typeface="Arial Black"/>
                <a:ea typeface="Arial Black"/>
                <a:cs typeface="Arial Black"/>
                <a:sym typeface="Arial Black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800" b="0" i="0" u="none" strike="noStrike" cap="none">
                <a:solidFill>
                  <a:srgbClr val="990000"/>
                </a:solidFill>
                <a:latin typeface="Arial Black"/>
                <a:ea typeface="Arial Black"/>
                <a:cs typeface="Arial Black"/>
                <a:sym typeface="Arial Black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800" b="0" i="0" u="none" strike="noStrike" cap="none">
                <a:solidFill>
                  <a:srgbClr val="990000"/>
                </a:solidFill>
                <a:latin typeface="Arial Black"/>
                <a:ea typeface="Arial Black"/>
                <a:cs typeface="Arial Black"/>
                <a:sym typeface="Arial Black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685800" y="1524000"/>
            <a:ext cx="77724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Char char="•"/>
              <a:defRPr sz="20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Char char="–"/>
              <a:defRPr sz="20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Char char="•"/>
              <a:defRPr sz="20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Char char="–"/>
              <a:defRPr sz="20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Char char="»"/>
              <a:defRPr sz="20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3" descr="PPT_BKG1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3"/>
          <p:cNvSpPr txBox="1"/>
          <p:nvPr/>
        </p:nvSpPr>
        <p:spPr>
          <a:xfrm>
            <a:off x="179512" y="6152115"/>
            <a:ext cx="4536504" cy="36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uOttawa.ca</a:t>
            </a:r>
            <a:endParaRPr sz="1200" b="1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08" name="Google Shape;108;p13"/>
          <p:cNvSpPr/>
          <p:nvPr/>
        </p:nvSpPr>
        <p:spPr>
          <a:xfrm>
            <a:off x="1763688" y="2852936"/>
            <a:ext cx="7380312" cy="1224136"/>
          </a:xfrm>
          <a:prstGeom prst="rect">
            <a:avLst/>
          </a:prstGeom>
          <a:solidFill>
            <a:srgbClr val="3B373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"/>
              <a:buNone/>
            </a:pPr>
            <a:endParaRPr sz="2400" b="0" i="0" u="none" strike="noStrike" cap="none">
              <a:solidFill>
                <a:schemeClr val="dk1"/>
              </a:solidFill>
              <a:latin typeface="Times"/>
              <a:ea typeface="Times"/>
              <a:cs typeface="Times"/>
              <a:sym typeface="Times"/>
            </a:endParaRPr>
          </a:p>
        </p:txBody>
      </p:sp>
      <p:sp>
        <p:nvSpPr>
          <p:cNvPr id="109" name="Google Shape;109;p13"/>
          <p:cNvSpPr/>
          <p:nvPr/>
        </p:nvSpPr>
        <p:spPr>
          <a:xfrm>
            <a:off x="1763688" y="4149080"/>
            <a:ext cx="7380312" cy="321320"/>
          </a:xfrm>
          <a:prstGeom prst="rect">
            <a:avLst/>
          </a:prstGeom>
          <a:solidFill>
            <a:srgbClr val="3B3734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"/>
              <a:buNone/>
            </a:pPr>
            <a:endParaRPr sz="2400" b="0" i="0" u="none" strike="noStrike" cap="none">
              <a:solidFill>
                <a:schemeClr val="dk1"/>
              </a:solidFill>
              <a:latin typeface="Times"/>
              <a:ea typeface="Times"/>
              <a:cs typeface="Times"/>
              <a:sym typeface="Times"/>
            </a:endParaRPr>
          </a:p>
        </p:txBody>
      </p:sp>
      <p:sp>
        <p:nvSpPr>
          <p:cNvPr id="110" name="Google Shape;110;p13"/>
          <p:cNvSpPr txBox="1"/>
          <p:nvPr/>
        </p:nvSpPr>
        <p:spPr>
          <a:xfrm>
            <a:off x="1872208" y="2852936"/>
            <a:ext cx="7164288" cy="792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CSI 2132 Lab#</a:t>
            </a:r>
            <a:r>
              <a:rPr lang="en-US" sz="2400" b="1">
                <a:solidFill>
                  <a:schemeClr val="lt1"/>
                </a:solidFill>
              </a:rPr>
              <a:t>3</a:t>
            </a:r>
            <a:endParaRPr sz="2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13"/>
          <p:cNvSpPr txBox="1"/>
          <p:nvPr/>
        </p:nvSpPr>
        <p:spPr>
          <a:xfrm>
            <a:off x="1872208" y="3573016"/>
            <a:ext cx="7164288" cy="36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•"/>
            </a:pPr>
            <a:r>
              <a:rPr lang="en-US" sz="1600">
                <a:solidFill>
                  <a:schemeClr val="lt1"/>
                </a:solidFill>
              </a:rPr>
              <a:t>Intermediate SQL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13"/>
          <p:cNvSpPr/>
          <p:nvPr/>
        </p:nvSpPr>
        <p:spPr>
          <a:xfrm>
            <a:off x="1688352" y="2852936"/>
            <a:ext cx="78511" cy="1224136"/>
          </a:xfrm>
          <a:prstGeom prst="rect">
            <a:avLst/>
          </a:prstGeom>
          <a:solidFill>
            <a:srgbClr val="2F1A4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"/>
              <a:buNone/>
            </a:pPr>
            <a:endParaRPr sz="2400" b="0" i="0" u="none" strike="noStrike" cap="none">
              <a:solidFill>
                <a:srgbClr val="A69C95"/>
              </a:solidFill>
              <a:latin typeface="Times"/>
              <a:ea typeface="Times"/>
              <a:cs typeface="Times"/>
              <a:sym typeface="Times"/>
            </a:endParaRPr>
          </a:p>
        </p:txBody>
      </p:sp>
      <p:sp>
        <p:nvSpPr>
          <p:cNvPr id="114" name="Google Shape;114;p13"/>
          <p:cNvSpPr/>
          <p:nvPr/>
        </p:nvSpPr>
        <p:spPr>
          <a:xfrm>
            <a:off x="1688353" y="4149080"/>
            <a:ext cx="78510" cy="321320"/>
          </a:xfrm>
          <a:prstGeom prst="rect">
            <a:avLst/>
          </a:prstGeom>
          <a:solidFill>
            <a:srgbClr val="2F1A4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69C95"/>
              </a:buClr>
              <a:buSzPts val="2400"/>
              <a:buFont typeface="Times"/>
              <a:buNone/>
            </a:pPr>
            <a:r>
              <a:rPr lang="en-US" sz="2400" b="0" i="0" u="none" strike="noStrike" cap="none">
                <a:solidFill>
                  <a:srgbClr val="A69C95"/>
                </a:solidFill>
                <a:latin typeface="Times"/>
                <a:ea typeface="Times"/>
                <a:cs typeface="Times"/>
                <a:sym typeface="Times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5" name="Google Shape;115;p13"/>
          <p:cNvGrpSpPr/>
          <p:nvPr/>
        </p:nvGrpSpPr>
        <p:grpSpPr>
          <a:xfrm>
            <a:off x="-13729" y="-1866"/>
            <a:ext cx="9172670" cy="6866731"/>
            <a:chOff x="-13729" y="-1866"/>
            <a:chExt cx="9172670" cy="6866731"/>
          </a:xfrm>
        </p:grpSpPr>
        <p:sp>
          <p:nvSpPr>
            <p:cNvPr id="116" name="Google Shape;116;p13"/>
            <p:cNvSpPr/>
            <p:nvPr/>
          </p:nvSpPr>
          <p:spPr>
            <a:xfrm>
              <a:off x="-6643" y="5661248"/>
              <a:ext cx="9165584" cy="993677"/>
            </a:xfrm>
            <a:prstGeom prst="rect">
              <a:avLst/>
            </a:prstGeom>
            <a:solidFill>
              <a:srgbClr val="3B3734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Times"/>
                <a:buNone/>
              </a:pPr>
              <a:r>
                <a:rPr lang="en-US" sz="2400" b="0" i="0" u="none" strike="noStrike" cap="none">
                  <a:solidFill>
                    <a:schemeClr val="dk1"/>
                  </a:solidFill>
                  <a:latin typeface="Times"/>
                  <a:ea typeface="Times"/>
                  <a:cs typeface="Times"/>
                  <a:sym typeface="Times"/>
                </a:rPr>
                <a:t> 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17" name="Google Shape;117;p13" descr="top.png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-1" y="-1866"/>
              <a:ext cx="9144002" cy="38430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8" name="Google Shape;118;p13"/>
            <p:cNvSpPr txBox="1"/>
            <p:nvPr/>
          </p:nvSpPr>
          <p:spPr>
            <a:xfrm>
              <a:off x="179512" y="6152115"/>
              <a:ext cx="4536504" cy="36004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-US" sz="1200" b="1" i="0" u="none" strike="noStrike" cap="none">
                  <a:solidFill>
                    <a:schemeClr val="lt1"/>
                  </a:solidFill>
                  <a:latin typeface="Verdana"/>
                  <a:ea typeface="Verdana"/>
                  <a:cs typeface="Verdana"/>
                  <a:sym typeface="Verdana"/>
                </a:rPr>
                <a:t>uOttawa.ca</a:t>
              </a:r>
              <a:endParaRPr sz="12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endParaRPr>
            </a:p>
          </p:txBody>
        </p:sp>
        <p:pic>
          <p:nvPicPr>
            <p:cNvPr id="119" name="Google Shape;119;p13" descr="FMFM_CORP_FOOTER.jpg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-13729" y="6650864"/>
              <a:ext cx="9171460" cy="214001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4"/>
          <p:cNvSpPr txBox="1">
            <a:spLocks noGrp="1"/>
          </p:cNvSpPr>
          <p:nvPr>
            <p:ph type="title"/>
          </p:nvPr>
        </p:nvSpPr>
        <p:spPr>
          <a:xfrm>
            <a:off x="412750" y="692696"/>
            <a:ext cx="7774632" cy="864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Outline</a:t>
            </a:r>
            <a:endParaRPr/>
          </a:p>
        </p:txBody>
      </p:sp>
      <p:sp>
        <p:nvSpPr>
          <p:cNvPr id="125" name="Google Shape;125;p14"/>
          <p:cNvSpPr txBox="1">
            <a:spLocks noGrp="1"/>
          </p:cNvSpPr>
          <p:nvPr>
            <p:ph type="body" idx="1"/>
          </p:nvPr>
        </p:nvSpPr>
        <p:spPr>
          <a:xfrm>
            <a:off x="395525" y="1700799"/>
            <a:ext cx="7772400" cy="43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Char char="•"/>
            </a:pPr>
            <a:r>
              <a:rPr lang="en-US"/>
              <a:t>Destroying and Altering Relations</a:t>
            </a:r>
            <a:endParaRPr/>
          </a:p>
          <a:p>
            <a:pPr marL="914400" lvl="1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–"/>
            </a:pPr>
            <a:r>
              <a:rPr lang="en-US"/>
              <a:t>DROP TABLE</a:t>
            </a:r>
            <a:endParaRPr/>
          </a:p>
          <a:p>
            <a:pPr marL="914400" lvl="1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–"/>
            </a:pPr>
            <a:r>
              <a:rPr lang="en-US"/>
              <a:t>ALTER TABLE</a:t>
            </a:r>
            <a:endParaRPr/>
          </a:p>
          <a:p>
            <a:pPr marL="914400" lvl="1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–"/>
            </a:pPr>
            <a:r>
              <a:rPr lang="en-US"/>
              <a:t>SELECT</a:t>
            </a:r>
            <a:endParaRPr/>
          </a:p>
          <a:p>
            <a:pPr marL="342900" lvl="0" indent="-342900" algn="l" rtl="0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Char char="•"/>
            </a:pPr>
            <a:r>
              <a:rPr lang="en-US"/>
              <a:t>Exercise	</a:t>
            </a:r>
            <a:endParaRPr/>
          </a:p>
          <a:p>
            <a:pPr marL="914400" lvl="1" indent="-342900" algn="l" rtl="0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SzPts val="1800"/>
              <a:buChar char="–"/>
            </a:pPr>
            <a:r>
              <a:rPr lang="en-US"/>
              <a:t>Inserting more data into previous tables</a:t>
            </a:r>
            <a:endParaRPr/>
          </a:p>
          <a:p>
            <a:pPr marL="914400" lvl="1" indent="-342900" algn="l" rtl="0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SzPts val="1800"/>
              <a:buChar char="–"/>
            </a:pPr>
            <a:r>
              <a:rPr lang="en-US"/>
              <a:t>Deleting rows</a:t>
            </a:r>
            <a:endParaRPr/>
          </a:p>
          <a:p>
            <a:pPr marL="914400" lvl="1" indent="-342900" algn="l" rtl="0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SzPts val="1800"/>
              <a:buChar char="–"/>
            </a:pPr>
            <a:r>
              <a:rPr lang="en-US"/>
              <a:t>Single-table queries</a:t>
            </a:r>
            <a:endParaRPr/>
          </a:p>
          <a:p>
            <a:pPr marL="914400" lvl="1" indent="-342900" algn="l" rtl="0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SzPts val="1800"/>
              <a:buChar char="–"/>
            </a:pPr>
            <a:r>
              <a:rPr lang="en-US"/>
              <a:t>Multiple-table queries</a:t>
            </a:r>
            <a:endParaRPr/>
          </a:p>
          <a:p>
            <a:pPr marL="457200" lvl="0" indent="0" algn="l" rtl="0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5"/>
          <p:cNvSpPr txBox="1">
            <a:spLocks noGrp="1"/>
          </p:cNvSpPr>
          <p:nvPr>
            <p:ph type="title"/>
          </p:nvPr>
        </p:nvSpPr>
        <p:spPr>
          <a:xfrm>
            <a:off x="412750" y="692696"/>
            <a:ext cx="7774632" cy="864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Destroying and Altering Relations</a:t>
            </a:r>
            <a:endParaRPr/>
          </a:p>
        </p:txBody>
      </p:sp>
      <p:sp>
        <p:nvSpPr>
          <p:cNvPr id="131" name="Google Shape;131;p15"/>
          <p:cNvSpPr txBox="1">
            <a:spLocks noGrp="1"/>
          </p:cNvSpPr>
          <p:nvPr>
            <p:ph type="body" idx="1"/>
          </p:nvPr>
        </p:nvSpPr>
        <p:spPr>
          <a:xfrm>
            <a:off x="395536" y="1700808"/>
            <a:ext cx="7772400" cy="3753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Char char="•"/>
            </a:pPr>
            <a:r>
              <a:rPr lang="en-US" dirty="0"/>
              <a:t>The Command </a:t>
            </a:r>
            <a:r>
              <a:rPr lang="en-US" b="1" dirty="0"/>
              <a:t>DROP TABLE</a:t>
            </a:r>
            <a:r>
              <a:rPr lang="en-US" dirty="0"/>
              <a:t> destroys the table and deletes all records on that relation.</a:t>
            </a:r>
            <a:endParaRPr dirty="0"/>
          </a:p>
          <a:p>
            <a:pPr marL="91440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–"/>
            </a:pPr>
            <a:r>
              <a:rPr lang="en-US" dirty="0"/>
              <a:t>Usage: </a:t>
            </a:r>
            <a:r>
              <a:rPr lang="en-US" b="1" dirty="0"/>
              <a:t>DROP TABLE</a:t>
            </a:r>
            <a:r>
              <a:rPr lang="en-US" dirty="0"/>
              <a:t> </a:t>
            </a:r>
            <a:r>
              <a:rPr lang="en-US" i="1" dirty="0" err="1"/>
              <a:t>TableName</a:t>
            </a:r>
            <a:endParaRPr i="1" dirty="0"/>
          </a:p>
          <a:p>
            <a:pPr marL="342900" lvl="0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</a:pPr>
            <a:r>
              <a:rPr lang="en-US" dirty="0"/>
              <a:t>The command </a:t>
            </a:r>
            <a:r>
              <a:rPr lang="en-US" b="1" dirty="0"/>
              <a:t>ALTER TABLE </a:t>
            </a:r>
            <a:r>
              <a:rPr lang="en-US" dirty="0"/>
              <a:t>allows us to make several modifications to a table we have created before.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</a:pPr>
            <a:r>
              <a:rPr lang="en-US" dirty="0"/>
              <a:t>We can add/drop columns and constraints, rename table name, columns and do much more (Check the </a:t>
            </a:r>
            <a:r>
              <a:rPr lang="en-US" dirty="0" err="1"/>
              <a:t>PostgreSQL</a:t>
            </a:r>
            <a:r>
              <a:rPr lang="en-US" dirty="0"/>
              <a:t> manual)</a:t>
            </a:r>
            <a:endParaRPr dirty="0"/>
          </a:p>
          <a:p>
            <a:pPr marL="4572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6"/>
          <p:cNvSpPr txBox="1">
            <a:spLocks noGrp="1"/>
          </p:cNvSpPr>
          <p:nvPr>
            <p:ph type="title"/>
          </p:nvPr>
        </p:nvSpPr>
        <p:spPr>
          <a:xfrm>
            <a:off x="412750" y="692696"/>
            <a:ext cx="7774632" cy="864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Altering Table (Cont’d)</a:t>
            </a:r>
            <a:endParaRPr/>
          </a:p>
        </p:txBody>
      </p:sp>
      <p:sp>
        <p:nvSpPr>
          <p:cNvPr id="138" name="Google Shape;138;p16"/>
          <p:cNvSpPr txBox="1">
            <a:spLocks noGrp="1"/>
          </p:cNvSpPr>
          <p:nvPr>
            <p:ph type="body" idx="1"/>
          </p:nvPr>
        </p:nvSpPr>
        <p:spPr>
          <a:xfrm>
            <a:off x="395536" y="1700808"/>
            <a:ext cx="7772400" cy="3753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Char char="•"/>
            </a:pPr>
            <a:r>
              <a:rPr lang="en-US" dirty="0"/>
              <a:t>Adding a column to an already created table</a:t>
            </a:r>
            <a:endParaRPr dirty="0"/>
          </a:p>
          <a:p>
            <a:pPr marL="742950" lvl="1" indent="-2857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–"/>
            </a:pPr>
            <a:r>
              <a:rPr lang="en-US" b="1" dirty="0"/>
              <a:t>ALTER TABLE</a:t>
            </a:r>
            <a:r>
              <a:rPr lang="en-US" dirty="0"/>
              <a:t> </a:t>
            </a:r>
            <a:r>
              <a:rPr lang="en-US" i="1" dirty="0" err="1"/>
              <a:t>TableName</a:t>
            </a:r>
            <a:endParaRPr i="1" dirty="0"/>
          </a:p>
          <a:p>
            <a:pPr marL="9144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US" b="1" dirty="0"/>
              <a:t>ADD COLUMN</a:t>
            </a:r>
            <a:r>
              <a:rPr lang="en-US" dirty="0"/>
              <a:t> </a:t>
            </a:r>
            <a:r>
              <a:rPr lang="en-US" i="1" dirty="0" err="1"/>
              <a:t>ColumnName</a:t>
            </a:r>
            <a:r>
              <a:rPr lang="en-US" dirty="0"/>
              <a:t> </a:t>
            </a:r>
            <a:r>
              <a:rPr lang="en-US" i="1" dirty="0" err="1"/>
              <a:t>ColumnType</a:t>
            </a:r>
            <a:r>
              <a:rPr lang="en-US" dirty="0"/>
              <a:t>;</a:t>
            </a:r>
            <a:endParaRPr dirty="0"/>
          </a:p>
          <a:p>
            <a:pPr marL="9144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Char char="•"/>
            </a:pPr>
            <a:r>
              <a:rPr lang="en-US" dirty="0"/>
              <a:t>We can also add a column with an additional integrity constraint.</a:t>
            </a:r>
            <a:endParaRPr dirty="0"/>
          </a:p>
          <a:p>
            <a:pPr marL="914400" lvl="1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Char char="–"/>
            </a:pPr>
            <a:r>
              <a:rPr lang="en-US" b="1" dirty="0"/>
              <a:t>ALTER TABLE</a:t>
            </a:r>
            <a:r>
              <a:rPr lang="en-US" dirty="0"/>
              <a:t> </a:t>
            </a:r>
            <a:r>
              <a:rPr lang="en-US" i="1" dirty="0" err="1"/>
              <a:t>TableName</a:t>
            </a:r>
            <a:endParaRPr i="1" dirty="0"/>
          </a:p>
          <a:p>
            <a:pPr marL="457200" lvl="0" indent="4572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US" dirty="0"/>
              <a:t> </a:t>
            </a:r>
            <a:r>
              <a:rPr lang="en-US" b="1" dirty="0"/>
              <a:t>ADD COLUMN</a:t>
            </a:r>
            <a:r>
              <a:rPr lang="en-US" dirty="0"/>
              <a:t> </a:t>
            </a:r>
            <a:r>
              <a:rPr lang="en-US" i="1" dirty="0" err="1"/>
              <a:t>ColumnName</a:t>
            </a:r>
            <a:r>
              <a:rPr lang="en-US" dirty="0"/>
              <a:t> </a:t>
            </a:r>
            <a:r>
              <a:rPr lang="en-US" i="1" dirty="0" err="1"/>
              <a:t>ColumnType</a:t>
            </a:r>
            <a:endParaRPr i="1" dirty="0"/>
          </a:p>
          <a:p>
            <a:pPr marL="457200" lvl="0" indent="4572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US" dirty="0"/>
              <a:t> </a:t>
            </a:r>
            <a:r>
              <a:rPr lang="en-US" b="1" dirty="0"/>
              <a:t>CHECK</a:t>
            </a:r>
            <a:r>
              <a:rPr lang="en-US" dirty="0"/>
              <a:t> ( </a:t>
            </a:r>
            <a:r>
              <a:rPr lang="en-US" i="1" dirty="0"/>
              <a:t>Constraint</a:t>
            </a:r>
            <a:r>
              <a:rPr lang="en-US" dirty="0"/>
              <a:t> );</a:t>
            </a:r>
            <a:endParaRPr dirty="0"/>
          </a:p>
          <a:p>
            <a:pPr marL="4572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7"/>
          <p:cNvSpPr txBox="1">
            <a:spLocks noGrp="1"/>
          </p:cNvSpPr>
          <p:nvPr>
            <p:ph type="title"/>
          </p:nvPr>
        </p:nvSpPr>
        <p:spPr>
          <a:xfrm>
            <a:off x="412750" y="692696"/>
            <a:ext cx="7774632" cy="864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Your tasks</a:t>
            </a:r>
            <a:endParaRPr/>
          </a:p>
        </p:txBody>
      </p:sp>
      <p:sp>
        <p:nvSpPr>
          <p:cNvPr id="145" name="Google Shape;145;p17"/>
          <p:cNvSpPr txBox="1">
            <a:spLocks noGrp="1"/>
          </p:cNvSpPr>
          <p:nvPr>
            <p:ph type="body" idx="1"/>
          </p:nvPr>
        </p:nvSpPr>
        <p:spPr>
          <a:xfrm>
            <a:off x="395536" y="1700808"/>
            <a:ext cx="7772400" cy="3753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Char char="•"/>
            </a:pPr>
            <a:r>
              <a:rPr lang="en-US"/>
              <a:t>Open the query tool. By using </a:t>
            </a:r>
            <a:r>
              <a:rPr lang="en-US" b="1"/>
              <a:t>ALTER TABLE</a:t>
            </a:r>
            <a:r>
              <a:rPr lang="en-US"/>
              <a:t> as described in previous slide, do the following</a:t>
            </a:r>
            <a:endParaRPr/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914400" lvl="0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AutoNum type="arabicPeriod"/>
            </a:pPr>
            <a:r>
              <a:rPr lang="en-US"/>
              <a:t>Add </a:t>
            </a:r>
            <a:r>
              <a:rPr lang="en-US" i="1"/>
              <a:t>Country</a:t>
            </a:r>
            <a:r>
              <a:rPr lang="en-US"/>
              <a:t> column to </a:t>
            </a:r>
            <a:r>
              <a:rPr lang="en-US" i="1"/>
              <a:t>Artist</a:t>
            </a:r>
            <a:r>
              <a:rPr lang="en-US"/>
              <a:t> table (say, with the type </a:t>
            </a:r>
            <a:r>
              <a:rPr lang="en-US" b="1"/>
              <a:t>VARCHAR(20)</a:t>
            </a:r>
            <a:r>
              <a:rPr lang="en-US"/>
              <a:t>)</a:t>
            </a:r>
            <a:endParaRPr/>
          </a:p>
          <a:p>
            <a:pPr marL="9144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US"/>
              <a:t>Add a </a:t>
            </a:r>
            <a:r>
              <a:rPr lang="en-US" i="1"/>
              <a:t>Rating </a:t>
            </a:r>
            <a:r>
              <a:rPr lang="en-US"/>
              <a:t>column to the </a:t>
            </a:r>
            <a:r>
              <a:rPr lang="en-US" i="1"/>
              <a:t>Customer</a:t>
            </a:r>
            <a:r>
              <a:rPr lang="en-US"/>
              <a:t> table, with the following check constraint: the rating value has to be </a:t>
            </a:r>
            <a:r>
              <a:rPr lang="en-US" b="1"/>
              <a:t>BETWEEN 1 AND 10</a:t>
            </a:r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8"/>
          <p:cNvSpPr txBox="1">
            <a:spLocks noGrp="1"/>
          </p:cNvSpPr>
          <p:nvPr>
            <p:ph type="title"/>
          </p:nvPr>
        </p:nvSpPr>
        <p:spPr>
          <a:xfrm>
            <a:off x="412750" y="692696"/>
            <a:ext cx="7774632" cy="864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More on SELECT statements</a:t>
            </a:r>
            <a:endParaRPr/>
          </a:p>
        </p:txBody>
      </p:sp>
      <p:sp>
        <p:nvSpPr>
          <p:cNvPr id="151" name="Google Shape;151;p18"/>
          <p:cNvSpPr txBox="1">
            <a:spLocks noGrp="1"/>
          </p:cNvSpPr>
          <p:nvPr>
            <p:ph type="body" idx="1"/>
          </p:nvPr>
        </p:nvSpPr>
        <p:spPr>
          <a:xfrm>
            <a:off x="395536" y="1700808"/>
            <a:ext cx="7791846" cy="3753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Char char="•"/>
            </a:pPr>
            <a:r>
              <a:rPr lang="en-US" dirty="0"/>
              <a:t>The simple </a:t>
            </a:r>
            <a:r>
              <a:rPr lang="en-US" b="1" dirty="0"/>
              <a:t>SELECT</a:t>
            </a:r>
            <a:r>
              <a:rPr lang="en-US" dirty="0"/>
              <a:t> clause that we have seen in the previous lab can be extended by adding more clauses.</a:t>
            </a:r>
            <a:endParaRPr dirty="0"/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914400" lvl="1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Verdana"/>
              <a:buChar char="–"/>
            </a:pPr>
            <a:r>
              <a:rPr lang="en-US" b="1" dirty="0"/>
              <a:t>GROUP BY</a:t>
            </a:r>
            <a:r>
              <a:rPr lang="en-US" dirty="0"/>
              <a:t>: Groups all resulting rows of our query in terms of one or more attributes with this clause.</a:t>
            </a:r>
            <a:endParaRPr dirty="0"/>
          </a:p>
          <a:p>
            <a:pPr marL="91440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–"/>
            </a:pPr>
            <a:r>
              <a:rPr lang="en-US" b="1" dirty="0"/>
              <a:t>HAVING</a:t>
            </a:r>
            <a:r>
              <a:rPr lang="en-US" dirty="0"/>
              <a:t>: Group qualification is specified here. Groups which satisfy this qualification will be displayed.</a:t>
            </a:r>
            <a:endParaRPr dirty="0"/>
          </a:p>
          <a:p>
            <a:pPr marL="91440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–"/>
            </a:pPr>
            <a:r>
              <a:rPr lang="en-US" b="1" dirty="0"/>
              <a:t>ORDER BY</a:t>
            </a:r>
            <a:r>
              <a:rPr lang="en-US" dirty="0"/>
              <a:t>: We can sort the data based on one or more attributes with this clause.</a:t>
            </a:r>
            <a:endParaRPr dirty="0"/>
          </a:p>
          <a:p>
            <a:pPr marL="4572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9"/>
          <p:cNvSpPr txBox="1">
            <a:spLocks noGrp="1"/>
          </p:cNvSpPr>
          <p:nvPr>
            <p:ph type="title"/>
          </p:nvPr>
        </p:nvSpPr>
        <p:spPr>
          <a:xfrm>
            <a:off x="412750" y="692696"/>
            <a:ext cx="7774500" cy="86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More on SELECT statements</a:t>
            </a:r>
            <a:endParaRPr/>
          </a:p>
        </p:txBody>
      </p:sp>
      <p:sp>
        <p:nvSpPr>
          <p:cNvPr id="157" name="Google Shape;157;p19"/>
          <p:cNvSpPr txBox="1">
            <a:spLocks noGrp="1"/>
          </p:cNvSpPr>
          <p:nvPr>
            <p:ph type="body" idx="1"/>
          </p:nvPr>
        </p:nvSpPr>
        <p:spPr>
          <a:xfrm>
            <a:off x="395536" y="1700808"/>
            <a:ext cx="7791900" cy="37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 dirty="0"/>
              <a:t>SELECT</a:t>
            </a:r>
            <a:r>
              <a:rPr lang="en-US" dirty="0"/>
              <a:t> [ </a:t>
            </a:r>
            <a:r>
              <a:rPr lang="en-US" b="1" dirty="0"/>
              <a:t>DISTINCT</a:t>
            </a:r>
            <a:r>
              <a:rPr lang="en-US" dirty="0"/>
              <a:t> ] </a:t>
            </a:r>
            <a:r>
              <a:rPr lang="en-US" i="1" dirty="0"/>
              <a:t>select-list</a:t>
            </a:r>
            <a:endParaRPr i="1" dirty="0"/>
          </a:p>
          <a:p>
            <a:pPr marL="4572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 dirty="0"/>
              <a:t>FROM</a:t>
            </a:r>
            <a:r>
              <a:rPr lang="en-US" dirty="0"/>
              <a:t> </a:t>
            </a:r>
            <a:r>
              <a:rPr lang="en-US" i="1" dirty="0"/>
              <a:t>from-list</a:t>
            </a:r>
            <a:endParaRPr i="1" dirty="0"/>
          </a:p>
          <a:p>
            <a:pPr marL="4572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 dirty="0"/>
              <a:t>WHERE</a:t>
            </a:r>
            <a:r>
              <a:rPr lang="en-US" dirty="0"/>
              <a:t> </a:t>
            </a:r>
            <a:r>
              <a:rPr lang="en-US" i="1" dirty="0"/>
              <a:t>record-qualification</a:t>
            </a:r>
            <a:endParaRPr i="1" dirty="0"/>
          </a:p>
          <a:p>
            <a:pPr marL="4572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 dirty="0"/>
              <a:t>GROUP</a:t>
            </a:r>
            <a:r>
              <a:rPr lang="en-US" dirty="0"/>
              <a:t> </a:t>
            </a:r>
            <a:r>
              <a:rPr lang="en-US" b="1" dirty="0"/>
              <a:t>BY</a:t>
            </a:r>
            <a:r>
              <a:rPr lang="en-US" dirty="0"/>
              <a:t> </a:t>
            </a:r>
            <a:r>
              <a:rPr lang="en-US" i="1" dirty="0"/>
              <a:t>grouping-list</a:t>
            </a:r>
            <a:endParaRPr i="1" dirty="0"/>
          </a:p>
          <a:p>
            <a:pPr marL="4572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 dirty="0"/>
              <a:t>HAVING</a:t>
            </a:r>
            <a:r>
              <a:rPr lang="en-US" dirty="0"/>
              <a:t> </a:t>
            </a:r>
            <a:r>
              <a:rPr lang="en-US" i="1" dirty="0"/>
              <a:t>group-qualification</a:t>
            </a:r>
            <a:endParaRPr i="1" dirty="0"/>
          </a:p>
          <a:p>
            <a:pPr marL="4572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0"/>
          <p:cNvSpPr txBox="1">
            <a:spLocks noGrp="1"/>
          </p:cNvSpPr>
          <p:nvPr>
            <p:ph type="title"/>
          </p:nvPr>
        </p:nvSpPr>
        <p:spPr>
          <a:xfrm>
            <a:off x="412750" y="692696"/>
            <a:ext cx="7774500" cy="86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Your tasks</a:t>
            </a:r>
            <a:endParaRPr/>
          </a:p>
        </p:txBody>
      </p:sp>
      <p:sp>
        <p:nvSpPr>
          <p:cNvPr id="163" name="Google Shape;163;p20"/>
          <p:cNvSpPr txBox="1">
            <a:spLocks noGrp="1"/>
          </p:cNvSpPr>
          <p:nvPr>
            <p:ph type="body" idx="1"/>
          </p:nvPr>
        </p:nvSpPr>
        <p:spPr>
          <a:xfrm>
            <a:off x="395536" y="1700808"/>
            <a:ext cx="7791900" cy="37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You will insert more data into the tables we created last week.</a:t>
            </a:r>
            <a:endParaRPr/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You will delete rows from some of those tables.</a:t>
            </a:r>
            <a:endParaRPr/>
          </a:p>
          <a:p>
            <a:pPr marL="4572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Then, you’ll code queries involving single and multiple tables.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1"/>
          <p:cNvSpPr txBox="1">
            <a:spLocks noGrp="1"/>
          </p:cNvSpPr>
          <p:nvPr>
            <p:ph type="title"/>
          </p:nvPr>
        </p:nvSpPr>
        <p:spPr>
          <a:xfrm>
            <a:off x="412750" y="692696"/>
            <a:ext cx="7774500" cy="86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Insertions</a:t>
            </a:r>
            <a:endParaRPr/>
          </a:p>
        </p:txBody>
      </p:sp>
      <p:sp>
        <p:nvSpPr>
          <p:cNvPr id="169" name="Google Shape;169;p21"/>
          <p:cNvSpPr txBox="1">
            <a:spLocks noGrp="1"/>
          </p:cNvSpPr>
          <p:nvPr>
            <p:ph type="body" idx="1"/>
          </p:nvPr>
        </p:nvSpPr>
        <p:spPr>
          <a:xfrm>
            <a:off x="395525" y="1700800"/>
            <a:ext cx="8385000" cy="37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Insert the following into the </a:t>
            </a:r>
            <a:r>
              <a:rPr lang="en-US" i="1"/>
              <a:t>Artist</a:t>
            </a:r>
            <a:r>
              <a:rPr lang="en-US"/>
              <a:t> table.</a:t>
            </a:r>
            <a:endParaRPr/>
          </a:p>
          <a:p>
            <a:pPr marL="91440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–"/>
            </a:pPr>
            <a:r>
              <a:rPr lang="en-US"/>
              <a:t>('Leonardo', 'Florence', 'Renaissance', '04-15-1452', 'Italy')</a:t>
            </a:r>
            <a:endParaRPr/>
          </a:p>
          <a:p>
            <a:pPr marL="91440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–"/>
            </a:pPr>
            <a:r>
              <a:rPr lang="en-US"/>
              <a:t>('Michelangelo', 'Arezzo', 'Renaissance', '03-06-1475', </a:t>
            </a:r>
            <a:endParaRPr/>
          </a:p>
          <a:p>
            <a:pPr marL="9144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-US"/>
              <a:t>'Italy')</a:t>
            </a:r>
            <a:endParaRPr/>
          </a:p>
          <a:p>
            <a:pPr marL="914400" lvl="1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–"/>
            </a:pPr>
            <a:r>
              <a:rPr lang="en-US"/>
              <a:t>('Josefa', 'Seville', 'Baroque', '09-09-1630', 'Spain')</a:t>
            </a:r>
            <a:endParaRPr/>
          </a:p>
          <a:p>
            <a:pPr marL="91440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–"/>
            </a:pPr>
            <a:r>
              <a:rPr lang="en-US"/>
              <a:t>('Hans Hofmann', 'Weisenburg', 'Modern', '02-17-1966', 'Germany')</a:t>
            </a:r>
            <a:endParaRPr/>
          </a:p>
          <a:p>
            <a:pPr marL="91440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–"/>
            </a:pPr>
            <a:r>
              <a:rPr lang="en-US"/>
              <a:t>('John', 'San Francisco', 'Modern', '02-17-1920', 'USA')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2"/>
          <p:cNvSpPr txBox="1">
            <a:spLocks noGrp="1"/>
          </p:cNvSpPr>
          <p:nvPr>
            <p:ph type="title"/>
          </p:nvPr>
        </p:nvSpPr>
        <p:spPr>
          <a:xfrm>
            <a:off x="412750" y="692696"/>
            <a:ext cx="7774500" cy="86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Insertions</a:t>
            </a:r>
            <a:endParaRPr/>
          </a:p>
        </p:txBody>
      </p:sp>
      <p:sp>
        <p:nvSpPr>
          <p:cNvPr id="175" name="Google Shape;175;p22"/>
          <p:cNvSpPr txBox="1">
            <a:spLocks noGrp="1"/>
          </p:cNvSpPr>
          <p:nvPr>
            <p:ph type="body" idx="1"/>
          </p:nvPr>
        </p:nvSpPr>
        <p:spPr>
          <a:xfrm>
            <a:off x="395525" y="1700800"/>
            <a:ext cx="8385000" cy="37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Insert the following into the </a:t>
            </a:r>
            <a:r>
              <a:rPr lang="en-US" i="1"/>
              <a:t>Artwork</a:t>
            </a:r>
            <a:r>
              <a:rPr lang="en-US"/>
              <a:t> table,</a:t>
            </a:r>
            <a:endParaRPr/>
          </a:p>
          <a:p>
            <a:pPr marL="91440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–"/>
            </a:pPr>
            <a:r>
              <a:rPr lang="en-US"/>
              <a:t>('Waves', 2000, null, 4000.00, 'John')</a:t>
            </a:r>
            <a:endParaRPr/>
          </a:p>
          <a:p>
            <a:pPr marL="914400" lvl="1" indent="-342900" algn="l" rtl="0">
              <a:spcBef>
                <a:spcPts val="400"/>
              </a:spcBef>
              <a:spcAft>
                <a:spcPts val="0"/>
              </a:spcAft>
              <a:buSzPts val="1800"/>
              <a:buChar char="–"/>
            </a:pPr>
            <a:r>
              <a:rPr lang="en-US"/>
              <a:t>('Three Musicians', 1921, 'Modern', 11000.00, 'Picasso')</a:t>
            </a:r>
            <a:endParaRPr/>
          </a:p>
          <a:p>
            <a:pPr marL="457200" lvl="0" indent="-342900" algn="l" rtl="0">
              <a:spcBef>
                <a:spcPts val="4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Insert the following into </a:t>
            </a:r>
            <a:r>
              <a:rPr lang="en-US" i="1"/>
              <a:t>Customer</a:t>
            </a:r>
            <a:r>
              <a:rPr lang="en-US"/>
              <a:t> table,</a:t>
            </a:r>
            <a:endParaRPr/>
          </a:p>
          <a:p>
            <a:pPr marL="914400" lvl="1" indent="-342900" algn="l" rtl="0">
              <a:spcBef>
                <a:spcPts val="400"/>
              </a:spcBef>
              <a:spcAft>
                <a:spcPts val="0"/>
              </a:spcAft>
              <a:buSzPts val="1800"/>
              <a:buChar char="–"/>
            </a:pPr>
            <a:r>
              <a:rPr lang="en-US"/>
              <a:t>(1, 'Emre', 'Preston', 20000.00, 5)</a:t>
            </a:r>
            <a:endParaRPr/>
          </a:p>
          <a:p>
            <a:pPr marL="914400" lvl="1" indent="-342900" algn="l" rtl="0">
              <a:spcBef>
                <a:spcPts val="400"/>
              </a:spcBef>
              <a:spcAft>
                <a:spcPts val="0"/>
              </a:spcAft>
              <a:buSzPts val="1800"/>
              <a:buChar char="–"/>
            </a:pPr>
            <a:r>
              <a:rPr lang="en-US"/>
              <a:t>(2, 'Saeid', null, 40000.00, 6)</a:t>
            </a:r>
            <a:endParaRPr/>
          </a:p>
          <a:p>
            <a:pPr marL="457200" lvl="0" indent="-342900" algn="l" rtl="0">
              <a:spcBef>
                <a:spcPts val="400"/>
              </a:spcBef>
              <a:spcAft>
                <a:spcPts val="0"/>
              </a:spcAft>
              <a:buSzPts val="1800"/>
              <a:buChar char="•"/>
            </a:pPr>
            <a:r>
              <a:rPr lang="en-US"/>
              <a:t>Insert the following into </a:t>
            </a:r>
            <a:r>
              <a:rPr lang="en-US" i="1"/>
              <a:t>LikeArtist</a:t>
            </a:r>
            <a:r>
              <a:rPr lang="en-US"/>
              <a:t> table,</a:t>
            </a:r>
            <a:endParaRPr/>
          </a:p>
          <a:p>
            <a:pPr marL="914400" lvl="1" indent="-342900" algn="l" rtl="0">
              <a:spcBef>
                <a:spcPts val="400"/>
              </a:spcBef>
              <a:spcAft>
                <a:spcPts val="0"/>
              </a:spcAft>
              <a:buSzPts val="1800"/>
              <a:buChar char="–"/>
            </a:pPr>
            <a:r>
              <a:rPr lang="en-US"/>
              <a:t>(1, 'Picasso')</a:t>
            </a:r>
            <a:endParaRPr/>
          </a:p>
          <a:p>
            <a:pPr marL="914400" lvl="1" indent="-342900" algn="l" rtl="0">
              <a:spcBef>
                <a:spcPts val="400"/>
              </a:spcBef>
              <a:spcAft>
                <a:spcPts val="0"/>
              </a:spcAft>
              <a:buSzPts val="1800"/>
              <a:buChar char="–"/>
            </a:pPr>
            <a:r>
              <a:rPr lang="en-US"/>
              <a:t>(2, 'Picasso') and (2, 'Leonardo')</a:t>
            </a:r>
            <a:endParaRPr/>
          </a:p>
          <a:p>
            <a:pPr marL="9144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/>
          </a:p>
          <a:p>
            <a:pPr marL="9144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3"/>
          <p:cNvSpPr txBox="1">
            <a:spLocks noGrp="1"/>
          </p:cNvSpPr>
          <p:nvPr>
            <p:ph type="title"/>
          </p:nvPr>
        </p:nvSpPr>
        <p:spPr>
          <a:xfrm>
            <a:off x="412750" y="692696"/>
            <a:ext cx="7774500" cy="86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Deleting rows</a:t>
            </a:r>
            <a:endParaRPr/>
          </a:p>
        </p:txBody>
      </p:sp>
      <p:sp>
        <p:nvSpPr>
          <p:cNvPr id="181" name="Google Shape;181;p23"/>
          <p:cNvSpPr txBox="1">
            <a:spLocks noGrp="1"/>
          </p:cNvSpPr>
          <p:nvPr>
            <p:ph type="body" idx="1"/>
          </p:nvPr>
        </p:nvSpPr>
        <p:spPr>
          <a:xfrm>
            <a:off x="412750" y="1700800"/>
            <a:ext cx="8385000" cy="37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Char char="•"/>
            </a:pPr>
            <a:r>
              <a:rPr lang="en-US" dirty="0"/>
              <a:t>We can delete certain rows satisfying a condition from a table with the </a:t>
            </a:r>
            <a:r>
              <a:rPr lang="en-US" b="1" dirty="0"/>
              <a:t>DELETE</a:t>
            </a:r>
            <a:r>
              <a:rPr lang="en-US" dirty="0"/>
              <a:t> command.</a:t>
            </a:r>
            <a:endParaRPr dirty="0"/>
          </a:p>
          <a:p>
            <a:pPr marL="457200" marR="0" lvl="0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Char char="•"/>
            </a:pPr>
            <a:r>
              <a:rPr lang="en-US" dirty="0"/>
              <a:t>Condition has the same format as that in the </a:t>
            </a:r>
            <a:r>
              <a:rPr lang="en-US" b="1" dirty="0"/>
              <a:t>WHERE</a:t>
            </a:r>
            <a:r>
              <a:rPr lang="en-US" dirty="0"/>
              <a:t> clause of a </a:t>
            </a:r>
            <a:r>
              <a:rPr lang="en-US" b="1" dirty="0"/>
              <a:t>SELECT</a:t>
            </a:r>
            <a:r>
              <a:rPr lang="en-US" dirty="0"/>
              <a:t> query.</a:t>
            </a:r>
            <a:endParaRPr dirty="0"/>
          </a:p>
          <a:p>
            <a:pPr marL="914400" marR="0" lvl="1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–"/>
            </a:pPr>
            <a:r>
              <a:rPr lang="en-US" dirty="0"/>
              <a:t>If you omit the </a:t>
            </a:r>
            <a:r>
              <a:rPr lang="en-US" b="1" dirty="0"/>
              <a:t>WHERE</a:t>
            </a:r>
            <a:r>
              <a:rPr lang="en-US" dirty="0"/>
              <a:t> clause, </a:t>
            </a:r>
            <a:r>
              <a:rPr lang="en-US" u="sng" dirty="0"/>
              <a:t>all records</a:t>
            </a:r>
            <a:r>
              <a:rPr lang="en-US" dirty="0"/>
              <a:t> will be permanently deleted.</a:t>
            </a:r>
            <a:endParaRPr dirty="0"/>
          </a:p>
          <a:p>
            <a:pPr marL="457200" lvl="0" indent="-342900" algn="l" rtl="0">
              <a:spcBef>
                <a:spcPts val="400"/>
              </a:spcBef>
              <a:spcAft>
                <a:spcPts val="0"/>
              </a:spcAft>
              <a:buSzPts val="1800"/>
              <a:buChar char="•"/>
            </a:pPr>
            <a:r>
              <a:rPr lang="en-US" dirty="0"/>
              <a:t>Syntax: </a:t>
            </a:r>
            <a:r>
              <a:rPr lang="en-US" b="1" dirty="0"/>
              <a:t>DELETE FROM</a:t>
            </a:r>
            <a:r>
              <a:rPr lang="en-US" dirty="0"/>
              <a:t> </a:t>
            </a:r>
            <a:r>
              <a:rPr lang="en-US" i="1" dirty="0" err="1"/>
              <a:t>TableName</a:t>
            </a:r>
            <a:r>
              <a:rPr lang="en-US" dirty="0"/>
              <a:t> </a:t>
            </a:r>
            <a:r>
              <a:rPr lang="en-US" b="1" dirty="0"/>
              <a:t>WHERE</a:t>
            </a:r>
            <a:r>
              <a:rPr lang="en-US" dirty="0"/>
              <a:t> </a:t>
            </a:r>
            <a:r>
              <a:rPr lang="en-US" i="1" dirty="0"/>
              <a:t>Condition</a:t>
            </a:r>
            <a:endParaRPr i="1" dirty="0"/>
          </a:p>
          <a:p>
            <a:pPr marL="9144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dirty="0"/>
          </a:p>
          <a:p>
            <a:pPr marL="9144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4"/>
          <p:cNvSpPr txBox="1">
            <a:spLocks noGrp="1"/>
          </p:cNvSpPr>
          <p:nvPr>
            <p:ph type="title"/>
          </p:nvPr>
        </p:nvSpPr>
        <p:spPr>
          <a:xfrm>
            <a:off x="412750" y="692696"/>
            <a:ext cx="7774500" cy="86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Deleting rows</a:t>
            </a:r>
            <a:endParaRPr/>
          </a:p>
        </p:txBody>
      </p:sp>
      <p:sp>
        <p:nvSpPr>
          <p:cNvPr id="187" name="Google Shape;187;p24"/>
          <p:cNvSpPr txBox="1">
            <a:spLocks noGrp="1"/>
          </p:cNvSpPr>
          <p:nvPr>
            <p:ph type="body" idx="1"/>
          </p:nvPr>
        </p:nvSpPr>
        <p:spPr>
          <a:xfrm>
            <a:off x="412750" y="1700800"/>
            <a:ext cx="8385000" cy="412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Char char="•"/>
            </a:pPr>
            <a:r>
              <a:rPr lang="en-US" dirty="0"/>
              <a:t>Suppose the artist 'Smith' moved to another gallery, and we have to remove him from our database.</a:t>
            </a:r>
            <a:endParaRPr dirty="0"/>
          </a:p>
          <a:p>
            <a:pPr marL="457200" marR="0" lvl="0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Char char="•"/>
            </a:pPr>
            <a:r>
              <a:rPr lang="en-US" dirty="0"/>
              <a:t>Write a </a:t>
            </a:r>
            <a:r>
              <a:rPr lang="en-US" b="1" dirty="0"/>
              <a:t>DELETE</a:t>
            </a:r>
            <a:r>
              <a:rPr lang="en-US" dirty="0"/>
              <a:t> query to remove him from the DB.</a:t>
            </a:r>
            <a:endParaRPr dirty="0"/>
          </a:p>
          <a:p>
            <a:pPr marL="914400" marR="0" lvl="1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–"/>
            </a:pPr>
            <a:r>
              <a:rPr lang="en-US" dirty="0"/>
              <a:t>Note that </a:t>
            </a:r>
            <a:r>
              <a:rPr lang="en-US" i="1" dirty="0"/>
              <a:t>Artwork</a:t>
            </a:r>
            <a:r>
              <a:rPr lang="en-US" dirty="0"/>
              <a:t> table has a foreign key to the </a:t>
            </a:r>
            <a:r>
              <a:rPr lang="en-US" i="1" dirty="0"/>
              <a:t>Artist</a:t>
            </a:r>
            <a:r>
              <a:rPr lang="en-US" dirty="0"/>
              <a:t> table.</a:t>
            </a:r>
            <a:endParaRPr dirty="0"/>
          </a:p>
          <a:p>
            <a:pPr marL="914400" marR="0" lvl="1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–"/>
            </a:pPr>
            <a:r>
              <a:rPr lang="en-US" dirty="0"/>
              <a:t>Two ways of doing this:</a:t>
            </a:r>
            <a:endParaRPr dirty="0"/>
          </a:p>
          <a:p>
            <a:pPr marL="1371600" marR="0" lvl="2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•"/>
            </a:pPr>
            <a:r>
              <a:rPr lang="en-US" u="sng" dirty="0"/>
              <a:t>Manual</a:t>
            </a:r>
            <a:r>
              <a:rPr lang="en-US" dirty="0"/>
              <a:t>: We remove all records in all tables related to the 'Smith' record in </a:t>
            </a:r>
            <a:r>
              <a:rPr lang="en-US" i="1" dirty="0"/>
              <a:t>Artist</a:t>
            </a:r>
            <a:endParaRPr i="1" dirty="0"/>
          </a:p>
          <a:p>
            <a:pPr marL="1371600" marR="0" lvl="2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•"/>
            </a:pPr>
            <a:r>
              <a:rPr lang="en-US" u="sng" dirty="0"/>
              <a:t>Automated</a:t>
            </a:r>
            <a:r>
              <a:rPr lang="en-US" dirty="0"/>
              <a:t>: We remove 'Smith' from </a:t>
            </a:r>
            <a:r>
              <a:rPr lang="en-US" i="1" dirty="0"/>
              <a:t>Artist</a:t>
            </a:r>
            <a:r>
              <a:rPr lang="en-US" dirty="0"/>
              <a:t> and all related information is removed by the DBMS.</a:t>
            </a:r>
            <a:endParaRPr dirty="0"/>
          </a:p>
          <a:p>
            <a:pPr marL="914400" lvl="1" indent="-342900" algn="l" rtl="0">
              <a:spcBef>
                <a:spcPts val="400"/>
              </a:spcBef>
              <a:spcAft>
                <a:spcPts val="0"/>
              </a:spcAft>
              <a:buSzPts val="1800"/>
              <a:buChar char="–"/>
            </a:pPr>
            <a:r>
              <a:rPr lang="en-US" dirty="0"/>
              <a:t>To try them both, we need to backup and restore the database.</a:t>
            </a:r>
            <a:endParaRPr dirty="0"/>
          </a:p>
          <a:p>
            <a:pPr marL="9144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dirty="0"/>
          </a:p>
          <a:p>
            <a:pPr marL="9144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5"/>
          <p:cNvSpPr txBox="1">
            <a:spLocks noGrp="1"/>
          </p:cNvSpPr>
          <p:nvPr>
            <p:ph type="title"/>
          </p:nvPr>
        </p:nvSpPr>
        <p:spPr>
          <a:xfrm>
            <a:off x="412750" y="692696"/>
            <a:ext cx="7774500" cy="86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Deleting rows</a:t>
            </a:r>
            <a:endParaRPr/>
          </a:p>
        </p:txBody>
      </p:sp>
      <p:sp>
        <p:nvSpPr>
          <p:cNvPr id="193" name="Google Shape;193;p25"/>
          <p:cNvSpPr txBox="1">
            <a:spLocks noGrp="1"/>
          </p:cNvSpPr>
          <p:nvPr>
            <p:ph type="body" idx="1"/>
          </p:nvPr>
        </p:nvSpPr>
        <p:spPr>
          <a:xfrm>
            <a:off x="412750" y="1700800"/>
            <a:ext cx="8385000" cy="412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Char char="•"/>
            </a:pPr>
            <a:r>
              <a:rPr lang="en-US" u="sng" dirty="0"/>
              <a:t>Backup</a:t>
            </a:r>
            <a:r>
              <a:rPr lang="en-US" dirty="0"/>
              <a:t>: A snapshot of the database (including data and structure) at any point in time.</a:t>
            </a:r>
            <a:endParaRPr dirty="0"/>
          </a:p>
          <a:p>
            <a:pPr marL="9144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–"/>
            </a:pPr>
            <a:r>
              <a:rPr lang="en-US" dirty="0"/>
              <a:t>Generates a data file *.backup that you save on disk.</a:t>
            </a:r>
            <a:endParaRPr dirty="0"/>
          </a:p>
          <a:p>
            <a:pPr marL="91440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dirty="0"/>
          </a:p>
          <a:p>
            <a:pPr marL="457200" marR="0" lvl="0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•"/>
            </a:pPr>
            <a:r>
              <a:rPr lang="en-US" u="sng" dirty="0"/>
              <a:t>Restore</a:t>
            </a:r>
            <a:r>
              <a:rPr lang="en-US" dirty="0"/>
              <a:t>: Uses a previously generated backup file to bring the database to a certain state in time.</a:t>
            </a:r>
            <a:endParaRPr dirty="0"/>
          </a:p>
          <a:p>
            <a:pPr marL="9144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–"/>
            </a:pPr>
            <a:r>
              <a:rPr lang="en-US" dirty="0"/>
              <a:t>Before restore, we need to:</a:t>
            </a:r>
            <a:endParaRPr dirty="0"/>
          </a:p>
          <a:p>
            <a:pPr marL="1371600" marR="0" lvl="2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dirty="0"/>
              <a:t>Either remove all tables (</a:t>
            </a:r>
            <a:r>
              <a:rPr lang="en-US" b="1" dirty="0"/>
              <a:t>DROP TABLE</a:t>
            </a:r>
            <a:r>
              <a:rPr lang="en-US" dirty="0"/>
              <a:t>)</a:t>
            </a:r>
            <a:endParaRPr dirty="0"/>
          </a:p>
          <a:p>
            <a:pPr marL="1371600" marR="0" lvl="2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dirty="0"/>
              <a:t>Or remove the table data (</a:t>
            </a:r>
            <a:r>
              <a:rPr lang="en-US" b="1" dirty="0"/>
              <a:t>DELETE FROM</a:t>
            </a:r>
            <a:r>
              <a:rPr lang="en-US" dirty="0"/>
              <a:t>…)</a:t>
            </a:r>
            <a:endParaRPr dirty="0"/>
          </a:p>
          <a:p>
            <a:pPr marL="9144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26"/>
          <p:cNvSpPr txBox="1">
            <a:spLocks noGrp="1"/>
          </p:cNvSpPr>
          <p:nvPr>
            <p:ph type="title"/>
          </p:nvPr>
        </p:nvSpPr>
        <p:spPr>
          <a:xfrm>
            <a:off x="412750" y="692696"/>
            <a:ext cx="7774500" cy="86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Deleting rows</a:t>
            </a:r>
            <a:endParaRPr/>
          </a:p>
        </p:txBody>
      </p:sp>
      <p:sp>
        <p:nvSpPr>
          <p:cNvPr id="199" name="Google Shape;199;p26"/>
          <p:cNvSpPr txBox="1">
            <a:spLocks noGrp="1"/>
          </p:cNvSpPr>
          <p:nvPr>
            <p:ph type="body" idx="1"/>
          </p:nvPr>
        </p:nvSpPr>
        <p:spPr>
          <a:xfrm>
            <a:off x="412750" y="1700800"/>
            <a:ext cx="8385000" cy="412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US" dirty="0"/>
              <a:t>The manual way: (perform a backup first)</a:t>
            </a:r>
            <a:endParaRPr dirty="0"/>
          </a:p>
          <a:p>
            <a:pPr marL="45720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dirty="0"/>
          </a:p>
          <a:p>
            <a:pPr marL="914400" marR="0" lvl="1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–"/>
            </a:pPr>
            <a:r>
              <a:rPr lang="en-US" dirty="0"/>
              <a:t>If no backup before deleting Smith, then every erased record cannot be recovered later on. They have to be manually generated again.</a:t>
            </a:r>
            <a:endParaRPr dirty="0"/>
          </a:p>
          <a:p>
            <a:pPr marL="91440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dirty="0"/>
          </a:p>
          <a:p>
            <a:pPr marL="914400" marR="0" lvl="1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–"/>
            </a:pPr>
            <a:r>
              <a:rPr lang="en-US" dirty="0"/>
              <a:t>Delete all art works related to Smith.</a:t>
            </a:r>
            <a:endParaRPr dirty="0"/>
          </a:p>
          <a:p>
            <a:pPr marL="91440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dirty="0"/>
          </a:p>
          <a:p>
            <a:pPr marL="914400" marR="0" lvl="1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–"/>
            </a:pPr>
            <a:r>
              <a:rPr lang="en-US" dirty="0"/>
              <a:t>Then delete Smith from the artist list.</a:t>
            </a:r>
            <a:endParaRPr dirty="0"/>
          </a:p>
          <a:p>
            <a:pPr marL="91440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dirty="0"/>
          </a:p>
          <a:p>
            <a:pPr marL="9144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7"/>
          <p:cNvSpPr txBox="1">
            <a:spLocks noGrp="1"/>
          </p:cNvSpPr>
          <p:nvPr>
            <p:ph type="title"/>
          </p:nvPr>
        </p:nvSpPr>
        <p:spPr>
          <a:xfrm>
            <a:off x="412750" y="692696"/>
            <a:ext cx="7774500" cy="86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Deleting rows</a:t>
            </a:r>
            <a:endParaRPr/>
          </a:p>
        </p:txBody>
      </p:sp>
      <p:sp>
        <p:nvSpPr>
          <p:cNvPr id="205" name="Google Shape;205;p27"/>
          <p:cNvSpPr txBox="1">
            <a:spLocks noGrp="1"/>
          </p:cNvSpPr>
          <p:nvPr>
            <p:ph type="body" idx="1"/>
          </p:nvPr>
        </p:nvSpPr>
        <p:spPr>
          <a:xfrm>
            <a:off x="412750" y="1700800"/>
            <a:ext cx="8385000" cy="412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US" dirty="0"/>
              <a:t>The automatic way</a:t>
            </a:r>
            <a:endParaRPr dirty="0"/>
          </a:p>
          <a:p>
            <a:pPr marL="45720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dirty="0"/>
          </a:p>
          <a:p>
            <a:pPr marL="914400" marR="0" lvl="1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800"/>
              <a:buChar char="–"/>
            </a:pPr>
            <a:r>
              <a:rPr lang="en-US" dirty="0"/>
              <a:t>Remove all tables with </a:t>
            </a:r>
            <a:r>
              <a:rPr lang="en-US" b="1" dirty="0"/>
              <a:t>DROP TABLE</a:t>
            </a:r>
            <a:r>
              <a:rPr lang="en-US" dirty="0"/>
              <a:t> statement.</a:t>
            </a:r>
            <a:endParaRPr dirty="0"/>
          </a:p>
          <a:p>
            <a:pPr marL="9144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–"/>
            </a:pPr>
            <a:r>
              <a:rPr lang="en-US" dirty="0"/>
              <a:t>Perform restore using the backup file.</a:t>
            </a:r>
            <a:endParaRPr dirty="0"/>
          </a:p>
          <a:p>
            <a:pPr marL="1371600" marR="0" lvl="2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dirty="0"/>
              <a:t>The 'Smith' author should be there again.</a:t>
            </a:r>
            <a:endParaRPr dirty="0"/>
          </a:p>
          <a:p>
            <a:pPr marL="9144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–"/>
            </a:pPr>
            <a:r>
              <a:rPr lang="en-US" dirty="0"/>
              <a:t>Select Properties on the artwork table</a:t>
            </a:r>
            <a:endParaRPr dirty="0"/>
          </a:p>
          <a:p>
            <a:pPr marL="9144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–"/>
            </a:pPr>
            <a:r>
              <a:rPr lang="en-US" dirty="0"/>
              <a:t>Remove the existing foreign key constraint</a:t>
            </a:r>
            <a:endParaRPr dirty="0"/>
          </a:p>
          <a:p>
            <a:pPr marL="9144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–"/>
            </a:pPr>
            <a:r>
              <a:rPr lang="en-US" dirty="0"/>
              <a:t>Create a new foreign key constraint but now selecting the 'Cascade' option for </a:t>
            </a:r>
            <a:r>
              <a:rPr lang="en-US" b="1" dirty="0"/>
              <a:t>UPDATE</a:t>
            </a:r>
            <a:r>
              <a:rPr lang="en-US" dirty="0"/>
              <a:t> and </a:t>
            </a:r>
            <a:r>
              <a:rPr lang="en-US" b="1" dirty="0"/>
              <a:t>DELETE</a:t>
            </a:r>
            <a:r>
              <a:rPr lang="en-US" dirty="0"/>
              <a:t> operations.</a:t>
            </a:r>
            <a:endParaRPr dirty="0"/>
          </a:p>
          <a:p>
            <a:pPr marL="9144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–"/>
            </a:pPr>
            <a:r>
              <a:rPr lang="en-US" dirty="0"/>
              <a:t>Delete 'Smith' from the author list.</a:t>
            </a:r>
            <a:endParaRPr dirty="0"/>
          </a:p>
          <a:p>
            <a:pPr marL="1371600" marR="0" lvl="2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•"/>
            </a:pPr>
            <a:r>
              <a:rPr lang="en-US" dirty="0"/>
              <a:t>All Smith’s artworks are automatically deleted.</a:t>
            </a:r>
            <a:endParaRPr dirty="0"/>
          </a:p>
          <a:p>
            <a:pPr marL="91440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dirty="0"/>
          </a:p>
          <a:p>
            <a:pPr marL="91440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dirty="0"/>
          </a:p>
          <a:p>
            <a:pPr marL="9144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8"/>
          <p:cNvSpPr txBox="1">
            <a:spLocks noGrp="1"/>
          </p:cNvSpPr>
          <p:nvPr>
            <p:ph type="title"/>
          </p:nvPr>
        </p:nvSpPr>
        <p:spPr>
          <a:xfrm>
            <a:off x="412750" y="692696"/>
            <a:ext cx="7774500" cy="86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Write SQL queries for the following</a:t>
            </a:r>
            <a:endParaRPr/>
          </a:p>
        </p:txBody>
      </p:sp>
      <p:sp>
        <p:nvSpPr>
          <p:cNvPr id="211" name="Google Shape;211;p28"/>
          <p:cNvSpPr txBox="1">
            <a:spLocks noGrp="1"/>
          </p:cNvSpPr>
          <p:nvPr>
            <p:ph type="body" idx="1"/>
          </p:nvPr>
        </p:nvSpPr>
        <p:spPr>
          <a:xfrm>
            <a:off x="412750" y="1700800"/>
            <a:ext cx="8385000" cy="440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3429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en-US"/>
              <a:t>List the names and birthplaces of all Artists</a:t>
            </a:r>
            <a:endParaRPr/>
          </a:p>
          <a:p>
            <a: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US"/>
              <a:t>List the title and price of all Artworks that were painted after 1600.</a:t>
            </a:r>
            <a:endParaRPr/>
          </a:p>
          <a:p>
            <a: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US"/>
              <a:t>List the title and type of all Artworks that was either painted in 2000 or was painted by Picasso.</a:t>
            </a:r>
            <a:endParaRPr/>
          </a:p>
          <a:p>
            <a: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US"/>
              <a:t>List the names and birthplaces of all Artists who were born between 1880 and 1930. (HINT: EXTRACT(YEAR FROM Dateofbirth) gives you the year from a DATE attribute)</a:t>
            </a:r>
            <a:endParaRPr/>
          </a:p>
          <a:p>
            <a: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US"/>
              <a:t>List the names and country of birth of all Artists whose painting style are Modern, Baroque or Renaissance. (HINT: Use the IN keyword).</a:t>
            </a:r>
            <a:endParaRPr/>
          </a:p>
          <a:p>
            <a: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US"/>
              <a:t>List all details of the Artworks in the database, ordered by Title.</a:t>
            </a:r>
            <a:endParaRPr/>
          </a:p>
          <a:p>
            <a:pPr marL="91440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/>
          </a:p>
          <a:p>
            <a:pPr marL="91440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/>
          </a:p>
          <a:p>
            <a:pPr marL="91440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9"/>
          <p:cNvSpPr txBox="1">
            <a:spLocks noGrp="1"/>
          </p:cNvSpPr>
          <p:nvPr>
            <p:ph type="title"/>
          </p:nvPr>
        </p:nvSpPr>
        <p:spPr>
          <a:xfrm>
            <a:off x="412750" y="692696"/>
            <a:ext cx="7774500" cy="86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Write SQL queries for the following</a:t>
            </a:r>
            <a:endParaRPr/>
          </a:p>
        </p:txBody>
      </p:sp>
      <p:sp>
        <p:nvSpPr>
          <p:cNvPr id="217" name="Google Shape;217;p29"/>
          <p:cNvSpPr txBox="1">
            <a:spLocks noGrp="1"/>
          </p:cNvSpPr>
          <p:nvPr>
            <p:ph type="body" idx="1"/>
          </p:nvPr>
        </p:nvSpPr>
        <p:spPr>
          <a:xfrm>
            <a:off x="412750" y="1700800"/>
            <a:ext cx="8385000" cy="440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-US"/>
              <a:t>Note that the following two queries involve more than one table.</a:t>
            </a:r>
            <a:endParaRPr/>
          </a:p>
          <a:p>
            <a:pPr marL="457200" lvl="0" indent="0" algn="l" rtl="0">
              <a:spcBef>
                <a:spcPts val="400"/>
              </a:spcBef>
              <a:spcAft>
                <a:spcPts val="0"/>
              </a:spcAft>
              <a:buNone/>
            </a:pPr>
            <a:endParaRPr/>
          </a:p>
          <a:p>
            <a:pPr marL="457200" lvl="0" indent="-342900" algn="l" rtl="0">
              <a:spcBef>
                <a:spcPts val="400"/>
              </a:spcBef>
              <a:spcAft>
                <a:spcPts val="0"/>
              </a:spcAft>
              <a:buSzPts val="1800"/>
              <a:buAutoNum type="arabicPeriod"/>
            </a:pPr>
            <a:r>
              <a:rPr lang="en-US"/>
              <a:t>List the names and customer ids of all customers who like Picasso.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US"/>
              <a:t>List the names of all customers who like Artists from the Renaissance style and having an amount larger than 30000.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0"/>
          <p:cNvSpPr txBox="1">
            <a:spLocks noGrp="1"/>
          </p:cNvSpPr>
          <p:nvPr>
            <p:ph type="title"/>
          </p:nvPr>
        </p:nvSpPr>
        <p:spPr>
          <a:xfrm>
            <a:off x="412750" y="692696"/>
            <a:ext cx="7774500" cy="86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End of lab</a:t>
            </a:r>
            <a:endParaRPr/>
          </a:p>
        </p:txBody>
      </p:sp>
      <p:sp>
        <p:nvSpPr>
          <p:cNvPr id="223" name="Google Shape;223;p30"/>
          <p:cNvSpPr txBox="1">
            <a:spLocks noGrp="1"/>
          </p:cNvSpPr>
          <p:nvPr>
            <p:ph type="body" idx="1"/>
          </p:nvPr>
        </p:nvSpPr>
        <p:spPr>
          <a:xfrm>
            <a:off x="412750" y="1700800"/>
            <a:ext cx="8385000" cy="440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0" algn="l" rtl="0">
              <a:spcBef>
                <a:spcPts val="400"/>
              </a:spcBef>
              <a:spcAft>
                <a:spcPts val="0"/>
              </a:spcAft>
              <a:buNone/>
            </a:pPr>
            <a:r>
              <a:rPr lang="en-US"/>
              <a:t>If the time was not enough, please complete today’s lab before next lab, since we might use the data that we have created in previous labs.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uOttawa-powerpoint-template">
  <a:themeElements>
    <a:clrScheme name="Garne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1043</Words>
  <Application>Microsoft Office PowerPoint</Application>
  <PresentationFormat>On-screen Show (4:3)</PresentationFormat>
  <Paragraphs>128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Times</vt:lpstr>
      <vt:lpstr>Arial Black</vt:lpstr>
      <vt:lpstr>Verdana</vt:lpstr>
      <vt:lpstr>uOttawa-powerpoint-template</vt:lpstr>
      <vt:lpstr>PowerPoint Presentation</vt:lpstr>
      <vt:lpstr>Outline</vt:lpstr>
      <vt:lpstr>Destroying and Altering Relations</vt:lpstr>
      <vt:lpstr>Altering Table (Cont’d)</vt:lpstr>
      <vt:lpstr>Your tasks</vt:lpstr>
      <vt:lpstr>More on SELECT statements</vt:lpstr>
      <vt:lpstr>More on SELECT statements</vt:lpstr>
      <vt:lpstr>Your tasks</vt:lpstr>
      <vt:lpstr>Insertions</vt:lpstr>
      <vt:lpstr>Insertions</vt:lpstr>
      <vt:lpstr>Deleting rows</vt:lpstr>
      <vt:lpstr>Deleting rows</vt:lpstr>
      <vt:lpstr>Deleting rows</vt:lpstr>
      <vt:lpstr>Deleting rows</vt:lpstr>
      <vt:lpstr>Deleting rows</vt:lpstr>
      <vt:lpstr>Write SQL queries for the following</vt:lpstr>
      <vt:lpstr>Write SQL queries for the following</vt:lpstr>
      <vt:lpstr>End of lab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Personal</cp:lastModifiedBy>
  <cp:revision>4</cp:revision>
  <cp:lastPrinted>2020-02-10T01:29:12Z</cp:lastPrinted>
  <dcterms:modified xsi:type="dcterms:W3CDTF">2022-02-03T21:36:46Z</dcterms:modified>
</cp:coreProperties>
</file>