
<file path=[Content_Types].xml><?xml version="1.0" encoding="utf-8"?>
<Types xmlns="http://schemas.openxmlformats.org/package/2006/content-types">
  <Default Extension="png" ContentType="image/png"/>
  <Default Extension="tmp" ContentType="image/png"/>
  <Default Extension="bin" ContentType="application/vnd.openxmlformats-officedocument.oleObject"/>
  <Default Extension="jpeg" ContentType="image/jpeg"/>
  <Default Extension="wmf" ContentType="image/x-wmf"/>
  <Default Extension="emf" ContentType="image/x-emf"/>
  <Default Extension="rels" ContentType="application/vnd.openxmlformats-package.relationships+xml"/>
  <Default Extension="xml" ContentType="application/xml"/>
  <Default Extension="gif" ContentType="image/gif"/>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1.xml" ContentType="application/vnd.openxmlformats-officedocument.presentationml.tags+xml"/>
  <Override PartName="/ppt/notesSlides/notesSlide9.xml" ContentType="application/vnd.openxmlformats-officedocument.presentationml.notesSlide+xml"/>
  <Override PartName="/ppt/tags/tag2.xml" ContentType="application/vnd.openxmlformats-officedocument.presentationml.tags+xml"/>
  <Override PartName="/ppt/notesSlides/notesSlide10.xml" ContentType="application/vnd.openxmlformats-officedocument.presentationml.notesSlide+xml"/>
  <Override PartName="/ppt/tags/tag3.xml" ContentType="application/vnd.openxmlformats-officedocument.presentationml.tags+xml"/>
  <Override PartName="/ppt/notesSlides/notesSlide11.xml" ContentType="application/vnd.openxmlformats-officedocument.presentationml.notesSlide+xml"/>
  <Override PartName="/ppt/tags/tag4.xml" ContentType="application/vnd.openxmlformats-officedocument.presentationml.tags+xml"/>
  <Override PartName="/ppt/notesSlides/notesSlide12.xml" ContentType="application/vnd.openxmlformats-officedocument.presentationml.notesSlide+xml"/>
  <Override PartName="/ppt/tags/tag5.xml" ContentType="application/vnd.openxmlformats-officedocument.presentationml.tags+xml"/>
  <Override PartName="/ppt/notesSlides/notesSlide13.xml" ContentType="application/vnd.openxmlformats-officedocument.presentationml.notesSlide+xml"/>
  <Override PartName="/ppt/tags/tag6.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tags/tag7.xml" ContentType="application/vnd.openxmlformats-officedocument.presentationml.tags+xml"/>
  <Override PartName="/ppt/notesSlides/notesSlide30.xml" ContentType="application/vnd.openxmlformats-officedocument.presentationml.notesSlide+xml"/>
  <Override PartName="/ppt/tags/tag8.xml" ContentType="application/vnd.openxmlformats-officedocument.presentationml.tags+xml"/>
  <Override PartName="/ppt/notesSlides/notesSlide31.xml" ContentType="application/vnd.openxmlformats-officedocument.presentationml.notesSlide+xml"/>
  <Override PartName="/ppt/tags/tag9.xml" ContentType="application/vnd.openxmlformats-officedocument.presentationml.tags+xml"/>
  <Override PartName="/ppt/tags/tag10.xml" ContentType="application/vnd.openxmlformats-officedocument.presentationml.tags+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53" r:id="rId1"/>
    <p:sldMasterId id="2147483652" r:id="rId2"/>
    <p:sldMasterId id="2147483651" r:id="rId3"/>
    <p:sldMasterId id="2147484011" r:id="rId4"/>
  </p:sldMasterIdLst>
  <p:notesMasterIdLst>
    <p:notesMasterId r:id="rId53"/>
  </p:notesMasterIdLst>
  <p:sldIdLst>
    <p:sldId id="271" r:id="rId5"/>
    <p:sldId id="273" r:id="rId6"/>
    <p:sldId id="352" r:id="rId7"/>
    <p:sldId id="276" r:id="rId8"/>
    <p:sldId id="277" r:id="rId9"/>
    <p:sldId id="278" r:id="rId10"/>
    <p:sldId id="279" r:id="rId11"/>
    <p:sldId id="280" r:id="rId12"/>
    <p:sldId id="282" r:id="rId13"/>
    <p:sldId id="329" r:id="rId14"/>
    <p:sldId id="330" r:id="rId15"/>
    <p:sldId id="331" r:id="rId16"/>
    <p:sldId id="332" r:id="rId17"/>
    <p:sldId id="343" r:id="rId18"/>
    <p:sldId id="333" r:id="rId19"/>
    <p:sldId id="344" r:id="rId20"/>
    <p:sldId id="336" r:id="rId21"/>
    <p:sldId id="353" r:id="rId22"/>
    <p:sldId id="354" r:id="rId23"/>
    <p:sldId id="286" r:id="rId24"/>
    <p:sldId id="334" r:id="rId25"/>
    <p:sldId id="335" r:id="rId26"/>
    <p:sldId id="291" r:id="rId27"/>
    <p:sldId id="293" r:id="rId28"/>
    <p:sldId id="295" r:id="rId29"/>
    <p:sldId id="296" r:id="rId30"/>
    <p:sldId id="297" r:id="rId31"/>
    <p:sldId id="345" r:id="rId32"/>
    <p:sldId id="298" r:id="rId33"/>
    <p:sldId id="299" r:id="rId34"/>
    <p:sldId id="301" r:id="rId35"/>
    <p:sldId id="302" r:id="rId36"/>
    <p:sldId id="304" r:id="rId37"/>
    <p:sldId id="305" r:id="rId38"/>
    <p:sldId id="307" r:id="rId39"/>
    <p:sldId id="327" r:id="rId40"/>
    <p:sldId id="311" r:id="rId41"/>
    <p:sldId id="337" r:id="rId42"/>
    <p:sldId id="355" r:id="rId43"/>
    <p:sldId id="346" r:id="rId44"/>
    <p:sldId id="347" r:id="rId45"/>
    <p:sldId id="348" r:id="rId46"/>
    <p:sldId id="349" r:id="rId47"/>
    <p:sldId id="350" r:id="rId48"/>
    <p:sldId id="323" r:id="rId49"/>
    <p:sldId id="351" r:id="rId50"/>
    <p:sldId id="341" r:id="rId51"/>
    <p:sldId id="326" r:id="rId52"/>
  </p:sldIdLst>
  <p:sldSz cx="9144000" cy="6858000" type="screen4x3"/>
  <p:notesSz cx="6858000" cy="9144000"/>
  <p:defaultTextStyle>
    <a:defPPr>
      <a:defRPr lang="en-US"/>
    </a:defPPr>
    <a:lvl1pPr algn="l" rtl="0" eaLnBrk="0" fontAlgn="base" hangingPunct="0">
      <a:spcBef>
        <a:spcPct val="0"/>
      </a:spcBef>
      <a:spcAft>
        <a:spcPct val="0"/>
      </a:spcAft>
      <a:defRPr sz="2400" kern="1200">
        <a:solidFill>
          <a:schemeClr val="tx1"/>
        </a:solidFill>
        <a:latin typeface="Arial" charset="0"/>
        <a:ea typeface="ＭＳ Ｐゴシック" pitchFamily="1" charset="-128"/>
        <a:cs typeface="+mn-cs"/>
      </a:defRPr>
    </a:lvl1pPr>
    <a:lvl2pPr marL="457200" algn="l" rtl="0" eaLnBrk="0" fontAlgn="base" hangingPunct="0">
      <a:spcBef>
        <a:spcPct val="0"/>
      </a:spcBef>
      <a:spcAft>
        <a:spcPct val="0"/>
      </a:spcAft>
      <a:defRPr sz="2400" kern="1200">
        <a:solidFill>
          <a:schemeClr val="tx1"/>
        </a:solidFill>
        <a:latin typeface="Arial" charset="0"/>
        <a:ea typeface="ＭＳ Ｐゴシック" pitchFamily="1" charset="-128"/>
        <a:cs typeface="+mn-cs"/>
      </a:defRPr>
    </a:lvl2pPr>
    <a:lvl3pPr marL="914400" algn="l" rtl="0" eaLnBrk="0" fontAlgn="base" hangingPunct="0">
      <a:spcBef>
        <a:spcPct val="0"/>
      </a:spcBef>
      <a:spcAft>
        <a:spcPct val="0"/>
      </a:spcAft>
      <a:defRPr sz="2400" kern="1200">
        <a:solidFill>
          <a:schemeClr val="tx1"/>
        </a:solidFill>
        <a:latin typeface="Arial" charset="0"/>
        <a:ea typeface="ＭＳ Ｐゴシック" pitchFamily="1" charset="-128"/>
        <a:cs typeface="+mn-cs"/>
      </a:defRPr>
    </a:lvl3pPr>
    <a:lvl4pPr marL="1371600" algn="l" rtl="0" eaLnBrk="0" fontAlgn="base" hangingPunct="0">
      <a:spcBef>
        <a:spcPct val="0"/>
      </a:spcBef>
      <a:spcAft>
        <a:spcPct val="0"/>
      </a:spcAft>
      <a:defRPr sz="2400" kern="1200">
        <a:solidFill>
          <a:schemeClr val="tx1"/>
        </a:solidFill>
        <a:latin typeface="Arial" charset="0"/>
        <a:ea typeface="ＭＳ Ｐゴシック" pitchFamily="1" charset="-128"/>
        <a:cs typeface="+mn-cs"/>
      </a:defRPr>
    </a:lvl4pPr>
    <a:lvl5pPr marL="1828800" algn="l" rtl="0" eaLnBrk="0" fontAlgn="base" hangingPunct="0">
      <a:spcBef>
        <a:spcPct val="0"/>
      </a:spcBef>
      <a:spcAft>
        <a:spcPct val="0"/>
      </a:spcAft>
      <a:defRPr sz="2400" kern="1200">
        <a:solidFill>
          <a:schemeClr val="tx1"/>
        </a:solidFill>
        <a:latin typeface="Arial" charset="0"/>
        <a:ea typeface="ＭＳ Ｐゴシック" pitchFamily="1" charset="-128"/>
        <a:cs typeface="+mn-cs"/>
      </a:defRPr>
    </a:lvl5pPr>
    <a:lvl6pPr marL="2286000" algn="l" defTabSz="914400" rtl="0" eaLnBrk="1" latinLnBrk="0" hangingPunct="1">
      <a:defRPr sz="2400" kern="1200">
        <a:solidFill>
          <a:schemeClr val="tx1"/>
        </a:solidFill>
        <a:latin typeface="Arial" charset="0"/>
        <a:ea typeface="ＭＳ Ｐゴシック" pitchFamily="1" charset="-128"/>
        <a:cs typeface="+mn-cs"/>
      </a:defRPr>
    </a:lvl6pPr>
    <a:lvl7pPr marL="2743200" algn="l" defTabSz="914400" rtl="0" eaLnBrk="1" latinLnBrk="0" hangingPunct="1">
      <a:defRPr sz="2400" kern="1200">
        <a:solidFill>
          <a:schemeClr val="tx1"/>
        </a:solidFill>
        <a:latin typeface="Arial" charset="0"/>
        <a:ea typeface="ＭＳ Ｐゴシック" pitchFamily="1" charset="-128"/>
        <a:cs typeface="+mn-cs"/>
      </a:defRPr>
    </a:lvl7pPr>
    <a:lvl8pPr marL="3200400" algn="l" defTabSz="914400" rtl="0" eaLnBrk="1" latinLnBrk="0" hangingPunct="1">
      <a:defRPr sz="2400" kern="1200">
        <a:solidFill>
          <a:schemeClr val="tx1"/>
        </a:solidFill>
        <a:latin typeface="Arial" charset="0"/>
        <a:ea typeface="ＭＳ Ｐゴシック" pitchFamily="1" charset="-128"/>
        <a:cs typeface="+mn-cs"/>
      </a:defRPr>
    </a:lvl8pPr>
    <a:lvl9pPr marL="3657600" algn="l" defTabSz="914400" rtl="0" eaLnBrk="1" latinLnBrk="0" hangingPunct="1">
      <a:defRPr sz="2400" kern="1200">
        <a:solidFill>
          <a:schemeClr val="tx1"/>
        </a:solidFill>
        <a:latin typeface="Arial" charset="0"/>
        <a:ea typeface="ＭＳ Ｐゴシック" pitchFamily="1"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900"/>
    <a:srgbClr val="FFFF66"/>
    <a:srgbClr val="FF9900"/>
    <a:srgbClr val="003399"/>
    <a:srgbClr val="990000"/>
    <a:srgbClr val="FF9933"/>
    <a:srgbClr val="003366"/>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088" autoAdjust="0"/>
    <p:restoredTop sz="89327" autoAdjust="0"/>
  </p:normalViewPr>
  <p:slideViewPr>
    <p:cSldViewPr>
      <p:cViewPr>
        <p:scale>
          <a:sx n="66" d="100"/>
          <a:sy n="66" d="100"/>
        </p:scale>
        <p:origin x="-1650" y="-9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slideMaster" Target="slideMasters/slideMaster3.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6.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7.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ea typeface="ＭＳ Ｐゴシック" pitchFamily="1" charset="-128"/>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ea typeface="ＭＳ Ｐゴシック" pitchFamily="1" charset="-128"/>
              </a:defRPr>
            </a:lvl1pPr>
          </a:lstStyle>
          <a:p>
            <a:pPr>
              <a:defRPr/>
            </a:pPr>
            <a:fld id="{C84BF571-8BF4-44FB-9710-8E021BA4E3AF}" type="datetimeFigureOut">
              <a:rPr lang="en-US"/>
              <a:pPr>
                <a:defRPr/>
              </a:pPr>
              <a:t>11/3/2013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ea typeface="ＭＳ Ｐゴシック" pitchFamily="1" charset="-128"/>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ea typeface="ＭＳ Ｐゴシック" pitchFamily="1" charset="-128"/>
              </a:defRPr>
            </a:lvl1pPr>
          </a:lstStyle>
          <a:p>
            <a:pPr>
              <a:defRPr/>
            </a:pPr>
            <a:fld id="{012A8A1E-2DD5-40AB-9ED2-2F2F29F8CA1D}" type="slidenum">
              <a:rPr lang="en-US"/>
              <a:pPr>
                <a:defRPr/>
              </a:pPr>
              <a:t>‹#›</a:t>
            </a:fld>
            <a:endParaRPr lang="en-US"/>
          </a:p>
        </p:txBody>
      </p:sp>
    </p:spTree>
    <p:extLst>
      <p:ext uri="{BB962C8B-B14F-4D97-AF65-F5344CB8AC3E}">
        <p14:creationId xmlns:p14="http://schemas.microsoft.com/office/powerpoint/2010/main" val="86507255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52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3E9A7E28-C94B-4785-976A-FC57CD12ACEB}" type="slidenum">
              <a:rPr lang="en-US" sz="1200" smtClean="0"/>
              <a:pPr/>
              <a:t>1</a:t>
            </a:fld>
            <a:endParaRPr lang="en-US" sz="120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smtClean="0"/>
          </a:p>
        </p:txBody>
      </p:sp>
      <p:sp>
        <p:nvSpPr>
          <p:cNvPr id="532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03D7D0CB-0BE9-4F57-B628-8653AD0E7924}" type="slidenum">
              <a:rPr lang="en-US" sz="1200" smtClean="0"/>
              <a:pPr/>
              <a:t>2</a:t>
            </a:fld>
            <a:endParaRPr lang="en-US" sz="120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smtClean="0"/>
          </a:p>
        </p:txBody>
      </p:sp>
      <p:sp>
        <p:nvSpPr>
          <p:cNvPr id="5427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4486959D-9EAE-42F4-A24C-6DF82E259853}" type="slidenum">
              <a:rPr lang="en-US" sz="1200" smtClean="0"/>
              <a:pPr/>
              <a:t>4</a:t>
            </a:fld>
            <a:endParaRPr lang="en-US" sz="120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smtClean="0"/>
          </a:p>
        </p:txBody>
      </p:sp>
      <p:sp>
        <p:nvSpPr>
          <p:cNvPr id="553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4878AA5E-AD36-42C7-B232-E043A36C1E5C}" type="slidenum">
              <a:rPr lang="en-US" sz="1200" smtClean="0"/>
              <a:pPr/>
              <a:t>5</a:t>
            </a:fld>
            <a:endParaRPr lang="en-US" sz="120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3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smtClean="0"/>
          </a:p>
        </p:txBody>
      </p:sp>
      <p:sp>
        <p:nvSpPr>
          <p:cNvPr id="563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DD6A0880-619D-45BE-AD69-10F32A6E3832}" type="slidenum">
              <a:rPr lang="en-US" sz="1200" smtClean="0"/>
              <a:pPr/>
              <a:t>6</a:t>
            </a:fld>
            <a:endParaRPr lang="en-US" sz="120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smtClean="0"/>
          </a:p>
        </p:txBody>
      </p:sp>
      <p:sp>
        <p:nvSpPr>
          <p:cNvPr id="573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AC2D4AE6-4C7F-4C09-87A3-83E083E25424}" type="slidenum">
              <a:rPr lang="en-US" sz="1200" smtClean="0"/>
              <a:pPr/>
              <a:t>7</a:t>
            </a:fld>
            <a:endParaRPr lang="en-US" sz="1200"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smtClean="0"/>
          </a:p>
        </p:txBody>
      </p:sp>
      <p:sp>
        <p:nvSpPr>
          <p:cNvPr id="583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C28A166F-2486-4163-B685-3EB4917B21DF}" type="slidenum">
              <a:rPr lang="en-US" sz="1200" smtClean="0"/>
              <a:pPr/>
              <a:t>8</a:t>
            </a:fld>
            <a:endParaRPr lang="en-US" sz="1200"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3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smtClean="0"/>
          </a:p>
        </p:txBody>
      </p:sp>
      <p:sp>
        <p:nvSpPr>
          <p:cNvPr id="593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C6C5AF6E-CC15-4485-A69B-D1BB83BF21A5}" type="slidenum">
              <a:rPr lang="en-US" sz="1200" smtClean="0"/>
              <a:pPr/>
              <a:t>9</a:t>
            </a:fld>
            <a:endParaRPr lang="en-US" sz="1200"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3B487250-B6DD-425D-B857-2B2376D8BC77}" type="slidenum">
              <a:rPr lang="en-US" sz="1200" smtClean="0"/>
              <a:pPr/>
              <a:t>10</a:t>
            </a:fld>
            <a:endParaRPr lang="en-US" sz="1200" smtClean="0"/>
          </a:p>
        </p:txBody>
      </p:sp>
      <p:sp>
        <p:nvSpPr>
          <p:cNvPr id="6041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2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02CD5A57-8FAE-4AB5-9789-6C6B0DBD6C4A}" type="slidenum">
              <a:rPr lang="en-US" sz="1200" smtClean="0"/>
              <a:pPr/>
              <a:t>12</a:t>
            </a:fld>
            <a:endParaRPr lang="en-US" sz="1200" smtClean="0"/>
          </a:p>
        </p:txBody>
      </p:sp>
      <p:sp>
        <p:nvSpPr>
          <p:cNvPr id="6144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6086C5C4-CA46-47EC-8DF5-A3A365140D3E}" type="slidenum">
              <a:rPr lang="en-US" sz="1200" smtClean="0"/>
              <a:pPr/>
              <a:t>13</a:t>
            </a:fld>
            <a:endParaRPr lang="en-US" sz="1200" smtClean="0"/>
          </a:p>
        </p:txBody>
      </p:sp>
      <p:sp>
        <p:nvSpPr>
          <p:cNvPr id="6246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246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pPr algn="r"/>
            <a:fld id="{4562848B-1BBB-4533-AE90-D9AE0242CCF5}" type="slidenum">
              <a:rPr lang="en-US" sz="1200"/>
              <a:pPr algn="r"/>
              <a:t>14</a:t>
            </a:fld>
            <a:endParaRPr lang="en-US" sz="1200"/>
          </a:p>
        </p:txBody>
      </p:sp>
      <p:sp>
        <p:nvSpPr>
          <p:cNvPr id="16486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486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349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smtClean="0"/>
          </a:p>
        </p:txBody>
      </p:sp>
      <p:sp>
        <p:nvSpPr>
          <p:cNvPr id="6349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C63B7112-4154-42BC-BE80-F851707D9C73}" type="slidenum">
              <a:rPr lang="en-US" sz="1200" smtClean="0"/>
              <a:pPr/>
              <a:t>20</a:t>
            </a:fld>
            <a:endParaRPr lang="en-US" sz="1200"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4F078E34-2DD8-4759-81B2-40A620C95BC3}" type="slidenum">
              <a:rPr lang="en-US" sz="1200" smtClean="0"/>
              <a:pPr/>
              <a:t>21</a:t>
            </a:fld>
            <a:endParaRPr lang="en-US" sz="1200" smtClean="0"/>
          </a:p>
        </p:txBody>
      </p:sp>
      <p:sp>
        <p:nvSpPr>
          <p:cNvPr id="6451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451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75835941-356D-441D-AD98-DC609A0181DB}" type="slidenum">
              <a:rPr lang="en-US" sz="1200" smtClean="0"/>
              <a:pPr/>
              <a:t>22</a:t>
            </a:fld>
            <a:endParaRPr lang="en-US" sz="1200" smtClean="0"/>
          </a:p>
        </p:txBody>
      </p:sp>
      <p:sp>
        <p:nvSpPr>
          <p:cNvPr id="6553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5540" name="Rectangle 3"/>
          <p:cNvSpPr>
            <a:spLocks noGrp="1" noChangeArrowheads="1"/>
          </p:cNvSpPr>
          <p:nvPr>
            <p:ph type="body" idx="1"/>
          </p:nvPr>
        </p:nvSpPr>
        <p:spPr bwMode="auto">
          <a:xfrm>
            <a:off x="914400" y="4343400"/>
            <a:ext cx="50292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65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smtClean="0"/>
          </a:p>
        </p:txBody>
      </p:sp>
      <p:sp>
        <p:nvSpPr>
          <p:cNvPr id="665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BF8E07D3-AF26-4C35-A3AE-B5D358C44611}" type="slidenum">
              <a:rPr lang="en-US" sz="1200" smtClean="0"/>
              <a:pPr/>
              <a:t>23</a:t>
            </a:fld>
            <a:endParaRPr lang="en-US" sz="1200"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smtClean="0"/>
          </a:p>
        </p:txBody>
      </p:sp>
      <p:sp>
        <p:nvSpPr>
          <p:cNvPr id="686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79D254AD-2952-4230-9834-59581E141F41}" type="slidenum">
              <a:rPr lang="en-US" sz="1200" smtClean="0"/>
              <a:pPr/>
              <a:t>24</a:t>
            </a:fld>
            <a:endParaRPr lang="en-US" sz="1200"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smtClean="0"/>
          </a:p>
        </p:txBody>
      </p:sp>
      <p:sp>
        <p:nvSpPr>
          <p:cNvPr id="696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D1FA984C-4267-4A0F-892C-C3A8FD1ADFCE}" type="slidenum">
              <a:rPr lang="en-US" sz="1200" smtClean="0"/>
              <a:pPr/>
              <a:t>25</a:t>
            </a:fld>
            <a:endParaRPr lang="en-US" sz="1200"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06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smtClean="0"/>
          </a:p>
        </p:txBody>
      </p:sp>
      <p:sp>
        <p:nvSpPr>
          <p:cNvPr id="706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96C2055B-B1F3-47CA-964A-68068684378D}" type="slidenum">
              <a:rPr lang="en-US" sz="1200" smtClean="0"/>
              <a:pPr/>
              <a:t>26</a:t>
            </a:fld>
            <a:endParaRPr lang="en-US" sz="1200"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smtClean="0"/>
          </a:p>
        </p:txBody>
      </p:sp>
      <p:sp>
        <p:nvSpPr>
          <p:cNvPr id="7168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5EBE5D26-770F-4A25-8617-83DE9A4B963B}" type="slidenum">
              <a:rPr lang="en-US" sz="1200" smtClean="0"/>
              <a:pPr/>
              <a:t>27</a:t>
            </a:fld>
            <a:endParaRPr lang="en-US" sz="1200"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27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smtClean="0"/>
          </a:p>
        </p:txBody>
      </p:sp>
      <p:sp>
        <p:nvSpPr>
          <p:cNvPr id="7270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4497BE7E-85A6-4D6D-95C3-AD408E52B5C1}" type="slidenum">
              <a:rPr lang="en-US" sz="1200" smtClean="0"/>
              <a:pPr/>
              <a:t>29</a:t>
            </a:fld>
            <a:endParaRPr lang="en-US" sz="1200"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37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smtClean="0"/>
          </a:p>
        </p:txBody>
      </p:sp>
      <p:sp>
        <p:nvSpPr>
          <p:cNvPr id="737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CE4E5515-86C7-4710-8C3C-3DA12F45F907}" type="slidenum">
              <a:rPr lang="en-US" sz="1200" smtClean="0"/>
              <a:pPr/>
              <a:t>30</a:t>
            </a:fld>
            <a:endParaRPr lang="en-US" sz="1200"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smtClean="0"/>
          </a:p>
        </p:txBody>
      </p:sp>
      <p:sp>
        <p:nvSpPr>
          <p:cNvPr id="747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B8EF17AF-D8FF-4B8E-884C-2153A318294D}" type="slidenum">
              <a:rPr lang="en-US" sz="1200" smtClean="0"/>
              <a:pPr/>
              <a:t>31</a:t>
            </a:fld>
            <a:endParaRPr lang="en-US" sz="1200"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57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smtClean="0"/>
          </a:p>
        </p:txBody>
      </p:sp>
      <p:sp>
        <p:nvSpPr>
          <p:cNvPr id="7578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73F7826A-DA69-4074-A3A4-45323D39FEDC}" type="slidenum">
              <a:rPr lang="en-US" sz="1200" smtClean="0"/>
              <a:pPr/>
              <a:t>32</a:t>
            </a:fld>
            <a:endParaRPr lang="en-US" sz="1200"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68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smtClean="0"/>
          </a:p>
        </p:txBody>
      </p:sp>
      <p:sp>
        <p:nvSpPr>
          <p:cNvPr id="768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F6465EEC-FE0C-451F-96BC-0ED986FB5F7B}" type="slidenum">
              <a:rPr lang="en-US" sz="1200" smtClean="0"/>
              <a:pPr/>
              <a:t>33</a:t>
            </a:fld>
            <a:endParaRPr lang="en-US" sz="1200"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78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smtClean="0"/>
          </a:p>
        </p:txBody>
      </p:sp>
      <p:sp>
        <p:nvSpPr>
          <p:cNvPr id="778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80C447A9-A3D5-4727-9935-798353091461}" type="slidenum">
              <a:rPr lang="en-US" sz="1200" smtClean="0"/>
              <a:pPr/>
              <a:t>34</a:t>
            </a:fld>
            <a:endParaRPr lang="en-US" sz="1200"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88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smtClean="0"/>
          </a:p>
        </p:txBody>
      </p:sp>
      <p:sp>
        <p:nvSpPr>
          <p:cNvPr id="788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BA8D5A36-6004-4AF7-BB1C-399C1B6A3E51}" type="slidenum">
              <a:rPr lang="en-US" sz="1200" smtClean="0"/>
              <a:pPr/>
              <a:t>35</a:t>
            </a:fld>
            <a:endParaRPr lang="en-US" sz="1200"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98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smtClean="0"/>
          </a:p>
        </p:txBody>
      </p:sp>
      <p:sp>
        <p:nvSpPr>
          <p:cNvPr id="7987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CC4CA511-13D5-4FBB-BFF0-95997590DB63}" type="slidenum">
              <a:rPr lang="en-US" sz="1200" smtClean="0"/>
              <a:pPr/>
              <a:t>36</a:t>
            </a:fld>
            <a:endParaRPr lang="en-US" sz="1200"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08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smtClean="0"/>
          </a:p>
        </p:txBody>
      </p:sp>
      <p:sp>
        <p:nvSpPr>
          <p:cNvPr id="809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CAC91654-EAF5-4AF0-A132-15009ABF5E3C}" type="slidenum">
              <a:rPr lang="en-US" sz="1200" smtClean="0"/>
              <a:pPr/>
              <a:t>37</a:t>
            </a:fld>
            <a:endParaRPr lang="en-US" sz="1200"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8963" name="Rectangle 3"/>
          <p:cNvSpPr>
            <a:spLocks noGrp="1"/>
          </p:cNvSpPr>
          <p:nvPr>
            <p:ph type="body" idx="1"/>
          </p:nvPr>
        </p:nvSpPr>
        <p:spPr bwMode="auto">
          <a:xfrm>
            <a:off x="912813" y="4343400"/>
            <a:ext cx="5032375"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1011" name="Rectangle 3"/>
          <p:cNvSpPr>
            <a:spLocks noGrp="1"/>
          </p:cNvSpPr>
          <p:nvPr>
            <p:ph type="body" idx="1"/>
          </p:nvPr>
        </p:nvSpPr>
        <p:spPr bwMode="auto">
          <a:xfrm>
            <a:off x="912813" y="4343400"/>
            <a:ext cx="5032375"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2"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083" name="Rectangle 3"/>
          <p:cNvSpPr>
            <a:spLocks noGrp="1"/>
          </p:cNvSpPr>
          <p:nvPr>
            <p:ph type="body" idx="1"/>
          </p:nvPr>
        </p:nvSpPr>
        <p:spPr bwMode="auto">
          <a:xfrm>
            <a:off x="912813" y="4343400"/>
            <a:ext cx="5032375"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0"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6131"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31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smtClean="0"/>
          </a:p>
        </p:txBody>
      </p:sp>
      <p:sp>
        <p:nvSpPr>
          <p:cNvPr id="931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BDA34770-9CD8-4E9A-B90E-37AE291BB9D2}" type="slidenum">
              <a:rPr lang="en-US" sz="1200" smtClean="0"/>
              <a:pPr/>
              <a:t>45</a:t>
            </a:fld>
            <a:endParaRPr lang="en-US" sz="1200"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42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smtClean="0"/>
          </a:p>
        </p:txBody>
      </p:sp>
      <p:sp>
        <p:nvSpPr>
          <p:cNvPr id="942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6B858A85-429E-434B-8BB6-ACBD7074250F}" type="slidenum">
              <a:rPr lang="en-US" sz="1200" smtClean="0"/>
              <a:pPr/>
              <a:t>48</a:t>
            </a:fld>
            <a:endParaRPr lang="en-US" sz="120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DB995BA-0A45-4CB9-8670-FB6F240248AF}" type="slidenum">
              <a:rPr lang="en-US"/>
              <a:pPr>
                <a:defRPr/>
              </a:pPr>
              <a:t>‹#›</a:t>
            </a:fld>
            <a:endParaRPr lang="en-US"/>
          </a:p>
        </p:txBody>
      </p:sp>
    </p:spTree>
    <p:extLst>
      <p:ext uri="{BB962C8B-B14F-4D97-AF65-F5344CB8AC3E}">
        <p14:creationId xmlns:p14="http://schemas.microsoft.com/office/powerpoint/2010/main" val="33813602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0245F54-ACCC-4C0B-B839-3093BD3CECEC}" type="slidenum">
              <a:rPr lang="en-US"/>
              <a:pPr>
                <a:defRPr/>
              </a:pPr>
              <a:t>‹#›</a:t>
            </a:fld>
            <a:endParaRPr lang="en-US"/>
          </a:p>
        </p:txBody>
      </p:sp>
    </p:spTree>
    <p:extLst>
      <p:ext uri="{BB962C8B-B14F-4D97-AF65-F5344CB8AC3E}">
        <p14:creationId xmlns:p14="http://schemas.microsoft.com/office/powerpoint/2010/main" val="11660087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6AEF25E-4364-44BD-A053-AA38BDF96D96}" type="slidenum">
              <a:rPr lang="en-US"/>
              <a:pPr>
                <a:defRPr/>
              </a:pPr>
              <a:t>‹#›</a:t>
            </a:fld>
            <a:endParaRPr lang="en-US"/>
          </a:p>
        </p:txBody>
      </p:sp>
    </p:spTree>
    <p:extLst>
      <p:ext uri="{BB962C8B-B14F-4D97-AF65-F5344CB8AC3E}">
        <p14:creationId xmlns:p14="http://schemas.microsoft.com/office/powerpoint/2010/main" val="40362867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F5DFC1E7-2223-47FD-9012-A0689F734142}" type="slidenum">
              <a:rPr lang="en-US"/>
              <a:pPr>
                <a:defRPr/>
              </a:pPr>
              <a:t>‹#›</a:t>
            </a:fld>
            <a:endParaRPr lang="en-US"/>
          </a:p>
        </p:txBody>
      </p:sp>
    </p:spTree>
    <p:extLst>
      <p:ext uri="{BB962C8B-B14F-4D97-AF65-F5344CB8AC3E}">
        <p14:creationId xmlns:p14="http://schemas.microsoft.com/office/powerpoint/2010/main" val="22801227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3E2AAD0D-0512-4D8D-8216-6E4D80DFD377}" type="slidenum">
              <a:rPr lang="en-US"/>
              <a:pPr>
                <a:defRPr/>
              </a:pPr>
              <a:t>‹#›</a:t>
            </a:fld>
            <a:endParaRPr lang="en-US"/>
          </a:p>
        </p:txBody>
      </p:sp>
    </p:spTree>
    <p:extLst>
      <p:ext uri="{BB962C8B-B14F-4D97-AF65-F5344CB8AC3E}">
        <p14:creationId xmlns:p14="http://schemas.microsoft.com/office/powerpoint/2010/main" val="6051175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A3DBA296-DBAE-43AC-A730-DC7A578F2BA0}" type="slidenum">
              <a:rPr lang="en-US"/>
              <a:pPr>
                <a:defRPr/>
              </a:pPr>
              <a:t>‹#›</a:t>
            </a:fld>
            <a:endParaRPr lang="en-US"/>
          </a:p>
        </p:txBody>
      </p:sp>
    </p:spTree>
    <p:extLst>
      <p:ext uri="{BB962C8B-B14F-4D97-AF65-F5344CB8AC3E}">
        <p14:creationId xmlns:p14="http://schemas.microsoft.com/office/powerpoint/2010/main" val="37502880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E1EFD0DB-2102-4D7C-B0A4-4ED9AAD57C25}" type="slidenum">
              <a:rPr lang="en-US"/>
              <a:pPr>
                <a:defRPr/>
              </a:pPr>
              <a:t>‹#›</a:t>
            </a:fld>
            <a:endParaRPr lang="en-US"/>
          </a:p>
        </p:txBody>
      </p:sp>
    </p:spTree>
    <p:extLst>
      <p:ext uri="{BB962C8B-B14F-4D97-AF65-F5344CB8AC3E}">
        <p14:creationId xmlns:p14="http://schemas.microsoft.com/office/powerpoint/2010/main" val="24707564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CBC3AB9D-D174-447D-8968-2D69FFA29C63}" type="slidenum">
              <a:rPr lang="en-US"/>
              <a:pPr>
                <a:defRPr/>
              </a:pPr>
              <a:t>‹#›</a:t>
            </a:fld>
            <a:endParaRPr lang="en-US"/>
          </a:p>
        </p:txBody>
      </p:sp>
    </p:spTree>
    <p:extLst>
      <p:ext uri="{BB962C8B-B14F-4D97-AF65-F5344CB8AC3E}">
        <p14:creationId xmlns:p14="http://schemas.microsoft.com/office/powerpoint/2010/main" val="13704780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3E4CDD56-A628-417B-858C-67D11105802E}" type="slidenum">
              <a:rPr lang="en-US"/>
              <a:pPr>
                <a:defRPr/>
              </a:pPr>
              <a:t>‹#›</a:t>
            </a:fld>
            <a:endParaRPr lang="en-US"/>
          </a:p>
        </p:txBody>
      </p:sp>
    </p:spTree>
    <p:extLst>
      <p:ext uri="{BB962C8B-B14F-4D97-AF65-F5344CB8AC3E}">
        <p14:creationId xmlns:p14="http://schemas.microsoft.com/office/powerpoint/2010/main" val="29387667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D7E6B0E1-4DDD-40BF-9D5D-D0A782D57307}" type="slidenum">
              <a:rPr lang="en-US"/>
              <a:pPr>
                <a:defRPr/>
              </a:pPr>
              <a:t>‹#›</a:t>
            </a:fld>
            <a:endParaRPr lang="en-US"/>
          </a:p>
        </p:txBody>
      </p:sp>
    </p:spTree>
    <p:extLst>
      <p:ext uri="{BB962C8B-B14F-4D97-AF65-F5344CB8AC3E}">
        <p14:creationId xmlns:p14="http://schemas.microsoft.com/office/powerpoint/2010/main" val="2269764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8C8A904-77B9-4367-ABAA-C0549F356F19}" type="slidenum">
              <a:rPr lang="en-US"/>
              <a:pPr>
                <a:defRPr/>
              </a:pPr>
              <a:t>‹#›</a:t>
            </a:fld>
            <a:endParaRPr lang="en-US"/>
          </a:p>
        </p:txBody>
      </p:sp>
    </p:spTree>
    <p:extLst>
      <p:ext uri="{BB962C8B-B14F-4D97-AF65-F5344CB8AC3E}">
        <p14:creationId xmlns:p14="http://schemas.microsoft.com/office/powerpoint/2010/main" val="16715099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47DDF60-AAD9-4DBB-B0B1-998AFFBCF439}" type="slidenum">
              <a:rPr lang="en-US"/>
              <a:pPr>
                <a:defRPr/>
              </a:pPr>
              <a:t>‹#›</a:t>
            </a:fld>
            <a:endParaRPr lang="en-US"/>
          </a:p>
        </p:txBody>
      </p:sp>
    </p:spTree>
    <p:extLst>
      <p:ext uri="{BB962C8B-B14F-4D97-AF65-F5344CB8AC3E}">
        <p14:creationId xmlns:p14="http://schemas.microsoft.com/office/powerpoint/2010/main" val="39157287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C41D13C-66EE-4F0C-8AC7-17C612047439}" type="slidenum">
              <a:rPr lang="en-US"/>
              <a:pPr>
                <a:defRPr/>
              </a:pPr>
              <a:t>‹#›</a:t>
            </a:fld>
            <a:endParaRPr lang="en-US"/>
          </a:p>
        </p:txBody>
      </p:sp>
    </p:spTree>
    <p:extLst>
      <p:ext uri="{BB962C8B-B14F-4D97-AF65-F5344CB8AC3E}">
        <p14:creationId xmlns:p14="http://schemas.microsoft.com/office/powerpoint/2010/main" val="31380930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35616C9-3C0E-428F-B00F-929AA3C6BF42}" type="slidenum">
              <a:rPr lang="en-US"/>
              <a:pPr>
                <a:defRPr/>
              </a:pPr>
              <a:t>‹#›</a:t>
            </a:fld>
            <a:endParaRPr lang="en-US"/>
          </a:p>
        </p:txBody>
      </p:sp>
    </p:spTree>
    <p:extLst>
      <p:ext uri="{BB962C8B-B14F-4D97-AF65-F5344CB8AC3E}">
        <p14:creationId xmlns:p14="http://schemas.microsoft.com/office/powerpoint/2010/main" val="27746475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2F1A1052-401A-4A57-B4A6-1D850F329F4B}" type="slidenum">
              <a:rPr lang="en-US"/>
              <a:pPr>
                <a:defRPr/>
              </a:pPr>
              <a:t>‹#›</a:t>
            </a:fld>
            <a:endParaRPr lang="en-US"/>
          </a:p>
        </p:txBody>
      </p:sp>
    </p:spTree>
    <p:extLst>
      <p:ext uri="{BB962C8B-B14F-4D97-AF65-F5344CB8AC3E}">
        <p14:creationId xmlns:p14="http://schemas.microsoft.com/office/powerpoint/2010/main" val="36050287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6DE8A1F9-7F84-4B06-A1DC-6EA7F059E540}" type="slidenum">
              <a:rPr lang="en-US"/>
              <a:pPr>
                <a:defRPr/>
              </a:pPr>
              <a:t>‹#›</a:t>
            </a:fld>
            <a:endParaRPr lang="en-US"/>
          </a:p>
        </p:txBody>
      </p:sp>
    </p:spTree>
    <p:extLst>
      <p:ext uri="{BB962C8B-B14F-4D97-AF65-F5344CB8AC3E}">
        <p14:creationId xmlns:p14="http://schemas.microsoft.com/office/powerpoint/2010/main" val="78834855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472F7459-57D6-45D2-BD99-28A0841DDA47}" type="slidenum">
              <a:rPr lang="en-US"/>
              <a:pPr>
                <a:defRPr/>
              </a:pPr>
              <a:t>‹#›</a:t>
            </a:fld>
            <a:endParaRPr lang="en-US"/>
          </a:p>
        </p:txBody>
      </p:sp>
    </p:spTree>
    <p:extLst>
      <p:ext uri="{BB962C8B-B14F-4D97-AF65-F5344CB8AC3E}">
        <p14:creationId xmlns:p14="http://schemas.microsoft.com/office/powerpoint/2010/main" val="44953197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E9E35FF3-3B94-47E8-AC2F-FE28F1BD800A}" type="slidenum">
              <a:rPr lang="en-US"/>
              <a:pPr>
                <a:defRPr/>
              </a:pPr>
              <a:t>‹#›</a:t>
            </a:fld>
            <a:endParaRPr lang="en-US"/>
          </a:p>
        </p:txBody>
      </p:sp>
    </p:spTree>
    <p:extLst>
      <p:ext uri="{BB962C8B-B14F-4D97-AF65-F5344CB8AC3E}">
        <p14:creationId xmlns:p14="http://schemas.microsoft.com/office/powerpoint/2010/main" val="2473025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5302BD1-309A-4FF1-9DD4-2D980B6C8ED9}" type="slidenum">
              <a:rPr lang="en-US"/>
              <a:pPr>
                <a:defRPr/>
              </a:pPr>
              <a:t>‹#›</a:t>
            </a:fld>
            <a:endParaRPr lang="en-US"/>
          </a:p>
        </p:txBody>
      </p:sp>
    </p:spTree>
    <p:extLst>
      <p:ext uri="{BB962C8B-B14F-4D97-AF65-F5344CB8AC3E}">
        <p14:creationId xmlns:p14="http://schemas.microsoft.com/office/powerpoint/2010/main" val="292260664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025E8127-3BBB-4070-9BA3-CF2906BF7725}" type="slidenum">
              <a:rPr lang="en-US"/>
              <a:pPr>
                <a:defRPr/>
              </a:pPr>
              <a:t>‹#›</a:t>
            </a:fld>
            <a:endParaRPr lang="en-US"/>
          </a:p>
        </p:txBody>
      </p:sp>
    </p:spTree>
    <p:extLst>
      <p:ext uri="{BB962C8B-B14F-4D97-AF65-F5344CB8AC3E}">
        <p14:creationId xmlns:p14="http://schemas.microsoft.com/office/powerpoint/2010/main" val="199016119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555F722-522E-4CDC-B14A-22B3119DC3AF}" type="slidenum">
              <a:rPr lang="en-US"/>
              <a:pPr>
                <a:defRPr/>
              </a:pPr>
              <a:t>‹#›</a:t>
            </a:fld>
            <a:endParaRPr lang="en-US"/>
          </a:p>
        </p:txBody>
      </p:sp>
    </p:spTree>
    <p:extLst>
      <p:ext uri="{BB962C8B-B14F-4D97-AF65-F5344CB8AC3E}">
        <p14:creationId xmlns:p14="http://schemas.microsoft.com/office/powerpoint/2010/main" val="7356480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A9F9FEE-9B3F-4E83-9E3E-232114E6442A}" type="slidenum">
              <a:rPr lang="en-US"/>
              <a:pPr>
                <a:defRPr/>
              </a:pPr>
              <a:t>‹#›</a:t>
            </a:fld>
            <a:endParaRPr lang="en-US"/>
          </a:p>
        </p:txBody>
      </p:sp>
    </p:spTree>
    <p:extLst>
      <p:ext uri="{BB962C8B-B14F-4D97-AF65-F5344CB8AC3E}">
        <p14:creationId xmlns:p14="http://schemas.microsoft.com/office/powerpoint/2010/main" val="4589780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OverTx" preserve="1">
  <p:cSld name="Title and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8229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3938588"/>
            <a:ext cx="8229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FB9ED92-FC21-463A-9272-F4304F677E04}" type="slidenum">
              <a:rPr lang="en-US"/>
              <a:pPr>
                <a:defRPr/>
              </a:pPr>
              <a:t>‹#›</a:t>
            </a:fld>
            <a:endParaRPr lang="en-US"/>
          </a:p>
        </p:txBody>
      </p:sp>
    </p:spTree>
    <p:extLst>
      <p:ext uri="{BB962C8B-B14F-4D97-AF65-F5344CB8AC3E}">
        <p14:creationId xmlns:p14="http://schemas.microsoft.com/office/powerpoint/2010/main" val="34467214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3427F58-4B66-448C-A9A0-0F719E012211}" type="slidenum">
              <a:rPr lang="en-US"/>
              <a:pPr>
                <a:defRPr/>
              </a:pPr>
              <a:t>‹#›</a:t>
            </a:fld>
            <a:endParaRPr lang="en-US"/>
          </a:p>
        </p:txBody>
      </p:sp>
    </p:spTree>
    <p:extLst>
      <p:ext uri="{BB962C8B-B14F-4D97-AF65-F5344CB8AC3E}">
        <p14:creationId xmlns:p14="http://schemas.microsoft.com/office/powerpoint/2010/main" val="354981489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3F606A66-068A-415E-8795-7DCE6B752A67}" type="slidenum">
              <a:rPr lang="en-US"/>
              <a:pPr>
                <a:defRPr/>
              </a:pPr>
              <a:t>‹#›</a:t>
            </a:fld>
            <a:endParaRPr lang="en-US"/>
          </a:p>
        </p:txBody>
      </p:sp>
    </p:spTree>
    <p:extLst>
      <p:ext uri="{BB962C8B-B14F-4D97-AF65-F5344CB8AC3E}">
        <p14:creationId xmlns:p14="http://schemas.microsoft.com/office/powerpoint/2010/main" val="360513318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A1077B1-0A25-4667-8402-BA346274A954}" type="slidenum">
              <a:rPr lang="en-US"/>
              <a:pPr>
                <a:defRPr/>
              </a:pPr>
              <a:t>‹#›</a:t>
            </a:fld>
            <a:endParaRPr lang="en-US"/>
          </a:p>
        </p:txBody>
      </p:sp>
    </p:spTree>
    <p:extLst>
      <p:ext uri="{BB962C8B-B14F-4D97-AF65-F5344CB8AC3E}">
        <p14:creationId xmlns:p14="http://schemas.microsoft.com/office/powerpoint/2010/main" val="56480623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81200"/>
            <a:ext cx="4038600" cy="4144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4038600" cy="4144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A60A17D8-4304-4983-93BC-B515D8571C90}" type="slidenum">
              <a:rPr lang="en-US"/>
              <a:pPr>
                <a:defRPr/>
              </a:pPr>
              <a:t>‹#›</a:t>
            </a:fld>
            <a:endParaRPr lang="en-US"/>
          </a:p>
        </p:txBody>
      </p:sp>
    </p:spTree>
    <p:extLst>
      <p:ext uri="{BB962C8B-B14F-4D97-AF65-F5344CB8AC3E}">
        <p14:creationId xmlns:p14="http://schemas.microsoft.com/office/powerpoint/2010/main" val="31648403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B18EB746-0C6B-4450-AC0A-360006C0C9BB}" type="slidenum">
              <a:rPr lang="en-US"/>
              <a:pPr>
                <a:defRPr/>
              </a:pPr>
              <a:t>‹#›</a:t>
            </a:fld>
            <a:endParaRPr lang="en-US"/>
          </a:p>
        </p:txBody>
      </p:sp>
    </p:spTree>
    <p:extLst>
      <p:ext uri="{BB962C8B-B14F-4D97-AF65-F5344CB8AC3E}">
        <p14:creationId xmlns:p14="http://schemas.microsoft.com/office/powerpoint/2010/main" val="205060363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3C648854-210D-4A70-BC49-50EB8317CFB8}" type="slidenum">
              <a:rPr lang="en-US"/>
              <a:pPr>
                <a:defRPr/>
              </a:pPr>
              <a:t>‹#›</a:t>
            </a:fld>
            <a:endParaRPr lang="en-US"/>
          </a:p>
        </p:txBody>
      </p:sp>
    </p:spTree>
    <p:extLst>
      <p:ext uri="{BB962C8B-B14F-4D97-AF65-F5344CB8AC3E}">
        <p14:creationId xmlns:p14="http://schemas.microsoft.com/office/powerpoint/2010/main" val="356321612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40A62B08-E6B3-4495-B3DF-CC652508F061}" type="slidenum">
              <a:rPr lang="en-US"/>
              <a:pPr>
                <a:defRPr/>
              </a:pPr>
              <a:t>‹#›</a:t>
            </a:fld>
            <a:endParaRPr lang="en-US"/>
          </a:p>
        </p:txBody>
      </p:sp>
    </p:spTree>
    <p:extLst>
      <p:ext uri="{BB962C8B-B14F-4D97-AF65-F5344CB8AC3E}">
        <p14:creationId xmlns:p14="http://schemas.microsoft.com/office/powerpoint/2010/main" val="254699090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AAC11CAD-0160-4A11-9B86-E2F8EB1C3A83}" type="slidenum">
              <a:rPr lang="en-US"/>
              <a:pPr>
                <a:defRPr/>
              </a:pPr>
              <a:t>‹#›</a:t>
            </a:fld>
            <a:endParaRPr lang="en-US"/>
          </a:p>
        </p:txBody>
      </p:sp>
    </p:spTree>
    <p:extLst>
      <p:ext uri="{BB962C8B-B14F-4D97-AF65-F5344CB8AC3E}">
        <p14:creationId xmlns:p14="http://schemas.microsoft.com/office/powerpoint/2010/main" val="85183101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938337B-A8DE-43B0-9940-00CFA380D003}" type="slidenum">
              <a:rPr lang="en-US"/>
              <a:pPr>
                <a:defRPr/>
              </a:pPr>
              <a:t>‹#›</a:t>
            </a:fld>
            <a:endParaRPr lang="en-US"/>
          </a:p>
        </p:txBody>
      </p:sp>
    </p:spTree>
    <p:extLst>
      <p:ext uri="{BB962C8B-B14F-4D97-AF65-F5344CB8AC3E}">
        <p14:creationId xmlns:p14="http://schemas.microsoft.com/office/powerpoint/2010/main" val="141641895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677712B-E104-41E8-B58C-A01C506B6725}" type="slidenum">
              <a:rPr lang="en-US"/>
              <a:pPr>
                <a:defRPr/>
              </a:pPr>
              <a:t>‹#›</a:t>
            </a:fld>
            <a:endParaRPr lang="en-US"/>
          </a:p>
        </p:txBody>
      </p:sp>
    </p:spTree>
    <p:extLst>
      <p:ext uri="{BB962C8B-B14F-4D97-AF65-F5344CB8AC3E}">
        <p14:creationId xmlns:p14="http://schemas.microsoft.com/office/powerpoint/2010/main" val="52731249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D10297A-0711-48F8-B8B1-9A2AF78A01D2}" type="slidenum">
              <a:rPr lang="en-US"/>
              <a:pPr>
                <a:defRPr/>
              </a:pPr>
              <a:t>‹#›</a:t>
            </a:fld>
            <a:endParaRPr lang="en-US"/>
          </a:p>
        </p:txBody>
      </p:sp>
    </p:spTree>
    <p:extLst>
      <p:ext uri="{BB962C8B-B14F-4D97-AF65-F5344CB8AC3E}">
        <p14:creationId xmlns:p14="http://schemas.microsoft.com/office/powerpoint/2010/main" val="161673191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D7FAFE1-78D0-409F-90FB-1857E7D5EE3A}" type="slidenum">
              <a:rPr lang="en-US"/>
              <a:pPr>
                <a:defRPr/>
              </a:pPr>
              <a:t>‹#›</a:t>
            </a:fld>
            <a:endParaRPr lang="en-US"/>
          </a:p>
        </p:txBody>
      </p:sp>
    </p:spTree>
    <p:extLst>
      <p:ext uri="{BB962C8B-B14F-4D97-AF65-F5344CB8AC3E}">
        <p14:creationId xmlns:p14="http://schemas.microsoft.com/office/powerpoint/2010/main" val="3354294818"/>
      </p:ext>
    </p:extLst>
  </p:cSld>
  <p:clrMapOvr>
    <a:masterClrMapping/>
  </p:clrMapOvr>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120530F-02FB-4482-901F-2BBE89EE1E33}" type="slidenum">
              <a:rPr lang="en-US"/>
              <a:pPr>
                <a:defRPr/>
              </a:pPr>
              <a:t>‹#›</a:t>
            </a:fld>
            <a:endParaRPr lang="en-US"/>
          </a:p>
        </p:txBody>
      </p:sp>
    </p:spTree>
    <p:extLst>
      <p:ext uri="{BB962C8B-B14F-4D97-AF65-F5344CB8AC3E}">
        <p14:creationId xmlns:p14="http://schemas.microsoft.com/office/powerpoint/2010/main" val="2282248770"/>
      </p:ext>
    </p:extLst>
  </p:cSld>
  <p:clrMapOvr>
    <a:masterClrMapping/>
  </p:clrMapOvr>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A9BB5491-50AE-459E-944C-ED05FABEF845}" type="slidenum">
              <a:rPr lang="en-US"/>
              <a:pPr>
                <a:defRPr/>
              </a:pPr>
              <a:t>‹#›</a:t>
            </a:fld>
            <a:endParaRPr lang="en-US"/>
          </a:p>
        </p:txBody>
      </p:sp>
    </p:spTree>
    <p:extLst>
      <p:ext uri="{BB962C8B-B14F-4D97-AF65-F5344CB8AC3E}">
        <p14:creationId xmlns:p14="http://schemas.microsoft.com/office/powerpoint/2010/main" val="586840822"/>
      </p:ext>
    </p:extLst>
  </p:cSld>
  <p:clrMapOvr>
    <a:masterClrMapping/>
  </p:clrMapOvr>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804882D6-74E5-4FB2-B35D-ECDD8ECA29BC}" type="slidenum">
              <a:rPr lang="en-US"/>
              <a:pPr>
                <a:defRPr/>
              </a:pPr>
              <a:t>‹#›</a:t>
            </a:fld>
            <a:endParaRPr lang="en-US"/>
          </a:p>
        </p:txBody>
      </p:sp>
    </p:spTree>
    <p:extLst>
      <p:ext uri="{BB962C8B-B14F-4D97-AF65-F5344CB8AC3E}">
        <p14:creationId xmlns:p14="http://schemas.microsoft.com/office/powerpoint/2010/main" val="1136969045"/>
      </p:ext>
    </p:extLst>
  </p:cSld>
  <p:clrMapOvr>
    <a:masterClrMapping/>
  </p:clrMapOvr>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E81B6459-D904-4433-B712-C558FF8F1D81}" type="slidenum">
              <a:rPr lang="en-US"/>
              <a:pPr>
                <a:defRPr/>
              </a:pPr>
              <a:t>‹#›</a:t>
            </a:fld>
            <a:endParaRPr lang="en-US"/>
          </a:p>
        </p:txBody>
      </p:sp>
    </p:spTree>
    <p:extLst>
      <p:ext uri="{BB962C8B-B14F-4D97-AF65-F5344CB8AC3E}">
        <p14:creationId xmlns:p14="http://schemas.microsoft.com/office/powerpoint/2010/main" val="3566299419"/>
      </p:ext>
    </p:extLst>
  </p:cSld>
  <p:clrMapOvr>
    <a:masterClrMapping/>
  </p:clrMapOvr>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154BAEF2-11B3-4971-8929-73D3346BF0FD}" type="slidenum">
              <a:rPr lang="en-US"/>
              <a:pPr>
                <a:defRPr/>
              </a:pPr>
              <a:t>‹#›</a:t>
            </a:fld>
            <a:endParaRPr lang="en-US"/>
          </a:p>
        </p:txBody>
      </p:sp>
    </p:spTree>
    <p:extLst>
      <p:ext uri="{BB962C8B-B14F-4D97-AF65-F5344CB8AC3E}">
        <p14:creationId xmlns:p14="http://schemas.microsoft.com/office/powerpoint/2010/main" val="1098254113"/>
      </p:ext>
    </p:extLst>
  </p:cSld>
  <p:clrMapOvr>
    <a:masterClrMapping/>
  </p:clrMapOvr>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F2B4D7F-277B-4AAD-AC48-E7BED808FBDD}" type="slidenum">
              <a:rPr lang="en-US"/>
              <a:pPr>
                <a:defRPr/>
              </a:pPr>
              <a:t>‹#›</a:t>
            </a:fld>
            <a:endParaRPr lang="en-US"/>
          </a:p>
        </p:txBody>
      </p:sp>
    </p:spTree>
    <p:extLst>
      <p:ext uri="{BB962C8B-B14F-4D97-AF65-F5344CB8AC3E}">
        <p14:creationId xmlns:p14="http://schemas.microsoft.com/office/powerpoint/2010/main" val="1398140435"/>
      </p:ext>
    </p:extLst>
  </p:cSld>
  <p:clrMapOvr>
    <a:masterClrMapping/>
  </p:clrMapOvr>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B2B2162-A936-4379-9302-48C5799FEF59}" type="slidenum">
              <a:rPr lang="en-US"/>
              <a:pPr>
                <a:defRPr/>
              </a:pPr>
              <a:t>‹#›</a:t>
            </a:fld>
            <a:endParaRPr lang="en-US"/>
          </a:p>
        </p:txBody>
      </p:sp>
    </p:spTree>
    <p:extLst>
      <p:ext uri="{BB962C8B-B14F-4D97-AF65-F5344CB8AC3E}">
        <p14:creationId xmlns:p14="http://schemas.microsoft.com/office/powerpoint/2010/main" val="3924798607"/>
      </p:ext>
    </p:extLst>
  </p:cSld>
  <p:clrMapOvr>
    <a:masterClrMapping/>
  </p:clrMapOvr>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A2A181C-30B2-4277-9F15-D25D196AC6B5}" type="slidenum">
              <a:rPr lang="en-US"/>
              <a:pPr>
                <a:defRPr/>
              </a:pPr>
              <a:t>‹#›</a:t>
            </a:fld>
            <a:endParaRPr lang="en-US"/>
          </a:p>
        </p:txBody>
      </p:sp>
    </p:spTree>
    <p:extLst>
      <p:ext uri="{BB962C8B-B14F-4D97-AF65-F5344CB8AC3E}">
        <p14:creationId xmlns:p14="http://schemas.microsoft.com/office/powerpoint/2010/main" val="3205984364"/>
      </p:ext>
    </p:extLst>
  </p:cSld>
  <p:clrMapOvr>
    <a:masterClrMapping/>
  </p:clrMapOvr>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76735FC-93B5-49E1-915B-FE96DE05D594}" type="slidenum">
              <a:rPr lang="en-US"/>
              <a:pPr>
                <a:defRPr/>
              </a:pPr>
              <a:t>‹#›</a:t>
            </a:fld>
            <a:endParaRPr lang="en-US"/>
          </a:p>
        </p:txBody>
      </p:sp>
    </p:spTree>
    <p:extLst>
      <p:ext uri="{BB962C8B-B14F-4D97-AF65-F5344CB8AC3E}">
        <p14:creationId xmlns:p14="http://schemas.microsoft.com/office/powerpoint/2010/main" val="2466224160"/>
      </p:ext>
    </p:extLst>
  </p:cSld>
  <p:clrMapOvr>
    <a:masterClrMapping/>
  </p:clrMapOvr>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39825"/>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2897C22D-561F-4039-B5D9-8F94D42B8A44}" type="slidenum">
              <a:rPr lang="en-US"/>
              <a:pPr>
                <a:defRPr/>
              </a:pPr>
              <a:t>‹#›</a:t>
            </a:fld>
            <a:endParaRPr lang="en-US"/>
          </a:p>
        </p:txBody>
      </p:sp>
    </p:spTree>
    <p:extLst>
      <p:ext uri="{BB962C8B-B14F-4D97-AF65-F5344CB8AC3E}">
        <p14:creationId xmlns:p14="http://schemas.microsoft.com/office/powerpoint/2010/main" val="487134052"/>
      </p:ext>
    </p:extLst>
  </p:cSld>
  <p:clrMapOvr>
    <a:masterClrMapping/>
  </p:clrMapOvr>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7813"/>
            <a:ext cx="8229600" cy="58531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3A9FDAE9-7F8E-493D-A804-268B93C041EA}" type="slidenum">
              <a:rPr lang="en-US"/>
              <a:pPr>
                <a:defRPr/>
              </a:pPr>
              <a:t>‹#›</a:t>
            </a:fld>
            <a:endParaRPr lang="en-US"/>
          </a:p>
        </p:txBody>
      </p:sp>
    </p:spTree>
    <p:extLst>
      <p:ext uri="{BB962C8B-B14F-4D97-AF65-F5344CB8AC3E}">
        <p14:creationId xmlns:p14="http://schemas.microsoft.com/office/powerpoint/2010/main" val="4062751773"/>
      </p:ext>
    </p:extLst>
  </p:cSld>
  <p:clrMapOvr>
    <a:masterClrMapping/>
  </p:clrMapOvr>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39825"/>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600200"/>
            <a:ext cx="8229600" cy="4530725"/>
          </a:xfrm>
        </p:spPr>
        <p:txBody>
          <a:bodyPr/>
          <a:lstStyle/>
          <a:p>
            <a:pPr lvl="0"/>
            <a:r>
              <a:rPr lang="en-US" noProof="0" smtClean="0"/>
              <a:t>Click icon to add table</a:t>
            </a:r>
            <a:endParaRPr lang="en-US" noProof="0"/>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1A13F51-45D9-4DE5-A47D-73B4F5678864}" type="slidenum">
              <a:rPr lang="en-US"/>
              <a:pPr>
                <a:defRPr/>
              </a:pPr>
              <a:t>‹#›</a:t>
            </a:fld>
            <a:endParaRPr lang="en-US"/>
          </a:p>
        </p:txBody>
      </p:sp>
    </p:spTree>
    <p:extLst>
      <p:ext uri="{BB962C8B-B14F-4D97-AF65-F5344CB8AC3E}">
        <p14:creationId xmlns:p14="http://schemas.microsoft.com/office/powerpoint/2010/main" val="2746587633"/>
      </p:ext>
    </p:extLst>
  </p:cSld>
  <p:clrMapOvr>
    <a:masterClrMapping/>
  </p:clrMapOvr>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type="txOverObj" preserve="1">
  <p:cSld name="Title and Text over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39825"/>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8229600" cy="21891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57200" y="3941763"/>
            <a:ext cx="8229600" cy="21891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C1028BB2-58F5-44FC-ABEF-B24CBBB189E0}" type="slidenum">
              <a:rPr lang="en-US"/>
              <a:pPr>
                <a:defRPr/>
              </a:pPr>
              <a:t>‹#›</a:t>
            </a:fld>
            <a:endParaRPr lang="en-US"/>
          </a:p>
        </p:txBody>
      </p:sp>
    </p:spTree>
    <p:extLst>
      <p:ext uri="{BB962C8B-B14F-4D97-AF65-F5344CB8AC3E}">
        <p14:creationId xmlns:p14="http://schemas.microsoft.com/office/powerpoint/2010/main" val="765041477"/>
      </p:ext>
    </p:extLst>
  </p:cSld>
  <p:clrMapOvr>
    <a:masterClrMapping/>
  </p:clrMapOvr>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type="objOverTx">
  <p:cSld name="Title and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8229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3938588"/>
            <a:ext cx="8229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C6D9DF87-D8C8-4166-A9E6-F82D0F9616A8}" type="slidenum">
              <a:rPr lang="en-US"/>
              <a:pPr>
                <a:defRPr/>
              </a:pPr>
              <a:t>‹#›</a:t>
            </a:fld>
            <a:endParaRPr lang="en-US"/>
          </a:p>
        </p:txBody>
      </p:sp>
    </p:spTree>
    <p:extLst>
      <p:ext uri="{BB962C8B-B14F-4D97-AF65-F5344CB8AC3E}">
        <p14:creationId xmlns:p14="http://schemas.microsoft.com/office/powerpoint/2010/main" val="28568486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2.jpe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image" Target="../media/image3.jpeg"/><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slideLayout" Target="../slideLayouts/slideLayout47.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slideLayout" Target="../slideLayouts/slideLayout46.xml"/><Relationship Id="rId2" Type="http://schemas.openxmlformats.org/officeDocument/2006/relationships/slideLayout" Target="../slideLayouts/slideLayout36.xml"/><Relationship Id="rId16" Type="http://schemas.openxmlformats.org/officeDocument/2006/relationships/theme" Target="../theme/theme4.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5" Type="http://schemas.openxmlformats.org/officeDocument/2006/relationships/slideLayout" Target="../slideLayouts/slideLayout4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 Id="rId14" Type="http://schemas.openxmlformats.org/officeDocument/2006/relationships/slideLayout" Target="../slideLayouts/slideLayout4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050" name="Picture 7" descr="WarrenSurveyPPT52"/>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7634" name="Rectangle 2"/>
          <p:cNvSpPr>
            <a:spLocks noGrp="1" noChangeArrowheads="1"/>
          </p:cNvSpPr>
          <p:nvPr>
            <p:ph type="title"/>
          </p:nvPr>
        </p:nvSpPr>
        <p:spPr bwMode="auto">
          <a:xfrm>
            <a:off x="457200" y="274638"/>
            <a:ext cx="8229600" cy="1143000"/>
          </a:xfrm>
          <a:prstGeom prst="rect">
            <a:avLst/>
          </a:prstGeom>
          <a:noFill/>
          <a:ln w="9525" algn="ctr">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2052"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97636"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ea typeface="ＭＳ Ｐゴシック" pitchFamily="1" charset="-128"/>
              </a:defRPr>
            </a:lvl1pPr>
          </a:lstStyle>
          <a:p>
            <a:pPr>
              <a:defRPr/>
            </a:pPr>
            <a:endParaRPr lang="en-US"/>
          </a:p>
        </p:txBody>
      </p:sp>
      <p:sp>
        <p:nvSpPr>
          <p:cNvPr id="197637"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ea typeface="ＭＳ Ｐゴシック" pitchFamily="1" charset="-128"/>
              </a:defRPr>
            </a:lvl1pPr>
          </a:lstStyle>
          <a:p>
            <a:pPr>
              <a:defRPr/>
            </a:pPr>
            <a:endParaRPr lang="en-US"/>
          </a:p>
        </p:txBody>
      </p:sp>
      <p:sp>
        <p:nvSpPr>
          <p:cNvPr id="197638"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ea typeface="ＭＳ Ｐゴシック" pitchFamily="1" charset="-128"/>
              </a:defRPr>
            </a:lvl1pPr>
          </a:lstStyle>
          <a:p>
            <a:pPr>
              <a:defRPr/>
            </a:pPr>
            <a:fld id="{218FB19B-F986-4362-91AB-52E1D0504265}"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022" r:id="rId1"/>
    <p:sldLayoutId id="2147484021" r:id="rId2"/>
    <p:sldLayoutId id="2147484020" r:id="rId3"/>
    <p:sldLayoutId id="2147484019" r:id="rId4"/>
    <p:sldLayoutId id="2147484018" r:id="rId5"/>
    <p:sldLayoutId id="2147484017" r:id="rId6"/>
    <p:sldLayoutId id="2147484016" r:id="rId7"/>
    <p:sldLayoutId id="2147484015" r:id="rId8"/>
    <p:sldLayoutId id="2147484014" r:id="rId9"/>
    <p:sldLayoutId id="2147484013" r:id="rId10"/>
    <p:sldLayoutId id="2147484012" r:id="rId11"/>
  </p:sldLayoutIdLst>
  <p:txStyles>
    <p:titleStyle>
      <a:lvl1pPr algn="l" rtl="0" eaLnBrk="0" fontAlgn="base" hangingPunct="0">
        <a:spcBef>
          <a:spcPct val="0"/>
        </a:spcBef>
        <a:spcAft>
          <a:spcPct val="0"/>
        </a:spcAft>
        <a:defRPr sz="2400" i="1">
          <a:solidFill>
            <a:srgbClr val="990000"/>
          </a:solidFill>
          <a:effectLst>
            <a:outerShdw blurRad="38100" dist="38100" dir="2700000" algn="tl">
              <a:srgbClr val="C0C0C0"/>
            </a:outerShdw>
          </a:effectLst>
          <a:latin typeface="+mj-lt"/>
          <a:ea typeface="+mj-ea"/>
          <a:cs typeface="+mj-cs"/>
        </a:defRPr>
      </a:lvl1pPr>
      <a:lvl2pPr algn="l" rtl="0" eaLnBrk="0" fontAlgn="base" hangingPunct="0">
        <a:spcBef>
          <a:spcPct val="0"/>
        </a:spcBef>
        <a:spcAft>
          <a:spcPct val="0"/>
        </a:spcAft>
        <a:defRPr sz="2400" i="1">
          <a:solidFill>
            <a:srgbClr val="990000"/>
          </a:solidFill>
          <a:effectLst>
            <a:outerShdw blurRad="38100" dist="38100" dir="2700000" algn="tl">
              <a:srgbClr val="C0C0C0"/>
            </a:outerShdw>
          </a:effectLst>
          <a:latin typeface="Engravers MT" pitchFamily="18" charset="0"/>
          <a:ea typeface="ＭＳ Ｐゴシック" pitchFamily="1" charset="-128"/>
        </a:defRPr>
      </a:lvl2pPr>
      <a:lvl3pPr algn="l" rtl="0" eaLnBrk="0" fontAlgn="base" hangingPunct="0">
        <a:spcBef>
          <a:spcPct val="0"/>
        </a:spcBef>
        <a:spcAft>
          <a:spcPct val="0"/>
        </a:spcAft>
        <a:defRPr sz="2400" i="1">
          <a:solidFill>
            <a:srgbClr val="990000"/>
          </a:solidFill>
          <a:effectLst>
            <a:outerShdw blurRad="38100" dist="38100" dir="2700000" algn="tl">
              <a:srgbClr val="C0C0C0"/>
            </a:outerShdw>
          </a:effectLst>
          <a:latin typeface="Engravers MT" pitchFamily="18" charset="0"/>
          <a:ea typeface="ＭＳ Ｐゴシック" pitchFamily="1" charset="-128"/>
        </a:defRPr>
      </a:lvl3pPr>
      <a:lvl4pPr algn="l" rtl="0" eaLnBrk="0" fontAlgn="base" hangingPunct="0">
        <a:spcBef>
          <a:spcPct val="0"/>
        </a:spcBef>
        <a:spcAft>
          <a:spcPct val="0"/>
        </a:spcAft>
        <a:defRPr sz="2400" i="1">
          <a:solidFill>
            <a:srgbClr val="990000"/>
          </a:solidFill>
          <a:effectLst>
            <a:outerShdw blurRad="38100" dist="38100" dir="2700000" algn="tl">
              <a:srgbClr val="C0C0C0"/>
            </a:outerShdw>
          </a:effectLst>
          <a:latin typeface="Engravers MT" pitchFamily="18" charset="0"/>
          <a:ea typeface="ＭＳ Ｐゴシック" pitchFamily="1" charset="-128"/>
        </a:defRPr>
      </a:lvl4pPr>
      <a:lvl5pPr algn="l" rtl="0" eaLnBrk="0" fontAlgn="base" hangingPunct="0">
        <a:spcBef>
          <a:spcPct val="0"/>
        </a:spcBef>
        <a:spcAft>
          <a:spcPct val="0"/>
        </a:spcAft>
        <a:defRPr sz="2400" i="1">
          <a:solidFill>
            <a:srgbClr val="990000"/>
          </a:solidFill>
          <a:effectLst>
            <a:outerShdw blurRad="38100" dist="38100" dir="2700000" algn="tl">
              <a:srgbClr val="C0C0C0"/>
            </a:outerShdw>
          </a:effectLst>
          <a:latin typeface="Engravers MT" pitchFamily="18" charset="0"/>
          <a:ea typeface="ＭＳ Ｐゴシック" pitchFamily="1" charset="-128"/>
        </a:defRPr>
      </a:lvl5pPr>
      <a:lvl6pPr marL="457200" algn="l" rtl="0" fontAlgn="base">
        <a:spcBef>
          <a:spcPct val="0"/>
        </a:spcBef>
        <a:spcAft>
          <a:spcPct val="0"/>
        </a:spcAft>
        <a:defRPr sz="2400" i="1">
          <a:solidFill>
            <a:srgbClr val="990000"/>
          </a:solidFill>
          <a:effectLst>
            <a:outerShdw blurRad="38100" dist="38100" dir="2700000" algn="tl">
              <a:srgbClr val="C0C0C0"/>
            </a:outerShdw>
          </a:effectLst>
          <a:latin typeface="Engravers MT" pitchFamily="18" charset="0"/>
          <a:ea typeface="ＭＳ Ｐゴシック" pitchFamily="1" charset="-128"/>
        </a:defRPr>
      </a:lvl6pPr>
      <a:lvl7pPr marL="914400" algn="l" rtl="0" fontAlgn="base">
        <a:spcBef>
          <a:spcPct val="0"/>
        </a:spcBef>
        <a:spcAft>
          <a:spcPct val="0"/>
        </a:spcAft>
        <a:defRPr sz="2400" i="1">
          <a:solidFill>
            <a:srgbClr val="990000"/>
          </a:solidFill>
          <a:effectLst>
            <a:outerShdw blurRad="38100" dist="38100" dir="2700000" algn="tl">
              <a:srgbClr val="C0C0C0"/>
            </a:outerShdw>
          </a:effectLst>
          <a:latin typeface="Engravers MT" pitchFamily="18" charset="0"/>
          <a:ea typeface="ＭＳ Ｐゴシック" pitchFamily="1" charset="-128"/>
        </a:defRPr>
      </a:lvl7pPr>
      <a:lvl8pPr marL="1371600" algn="l" rtl="0" fontAlgn="base">
        <a:spcBef>
          <a:spcPct val="0"/>
        </a:spcBef>
        <a:spcAft>
          <a:spcPct val="0"/>
        </a:spcAft>
        <a:defRPr sz="2400" i="1">
          <a:solidFill>
            <a:srgbClr val="990000"/>
          </a:solidFill>
          <a:effectLst>
            <a:outerShdw blurRad="38100" dist="38100" dir="2700000" algn="tl">
              <a:srgbClr val="C0C0C0"/>
            </a:outerShdw>
          </a:effectLst>
          <a:latin typeface="Engravers MT" pitchFamily="18" charset="0"/>
          <a:ea typeface="ＭＳ Ｐゴシック" pitchFamily="1" charset="-128"/>
        </a:defRPr>
      </a:lvl8pPr>
      <a:lvl9pPr marL="1828800" algn="l" rtl="0" fontAlgn="base">
        <a:spcBef>
          <a:spcPct val="0"/>
        </a:spcBef>
        <a:spcAft>
          <a:spcPct val="0"/>
        </a:spcAft>
        <a:defRPr sz="2400" i="1">
          <a:solidFill>
            <a:srgbClr val="990000"/>
          </a:solidFill>
          <a:effectLst>
            <a:outerShdw blurRad="38100" dist="38100" dir="2700000" algn="tl">
              <a:srgbClr val="C0C0C0"/>
            </a:outerShdw>
          </a:effectLst>
          <a:latin typeface="Engravers MT" pitchFamily="18" charset="0"/>
          <a:ea typeface="ＭＳ Ｐゴシック" pitchFamily="1" charset="-128"/>
        </a:defRPr>
      </a:lvl9pPr>
    </p:titleStyle>
    <p:bodyStyle>
      <a:lvl1pPr marL="342900" indent="-342900" algn="l" rtl="0" eaLnBrk="0" fontAlgn="base" hangingPunct="0">
        <a:spcBef>
          <a:spcPct val="20000"/>
        </a:spcBef>
        <a:spcAft>
          <a:spcPct val="0"/>
        </a:spcAft>
        <a:buClr>
          <a:schemeClr val="accent2"/>
        </a:buClr>
        <a:buSzPct val="50000"/>
        <a:buFont typeface="Wingdings" pitchFamily="2" charset="2"/>
        <a:buChar char="m"/>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400">
          <a:solidFill>
            <a:schemeClr val="accent2"/>
          </a:solidFill>
          <a:latin typeface="+mn-lt"/>
          <a:ea typeface="+mn-ea"/>
        </a:defRPr>
      </a:lvl2pPr>
      <a:lvl3pPr marL="1143000" indent="-228600" algn="l" rtl="0" eaLnBrk="0" fontAlgn="base" hangingPunct="0">
        <a:spcBef>
          <a:spcPct val="20000"/>
        </a:spcBef>
        <a:spcAft>
          <a:spcPct val="0"/>
        </a:spcAft>
        <a:buChar char="•"/>
        <a:defRPr sz="2000">
          <a:solidFill>
            <a:srgbClr val="669900"/>
          </a:solidFill>
          <a:latin typeface="+mn-lt"/>
          <a:ea typeface="+mn-ea"/>
        </a:defRPr>
      </a:lvl3pPr>
      <a:lvl4pPr marL="1600200" indent="-228600" algn="l" rtl="0" eaLnBrk="0" fontAlgn="base" hangingPunct="0">
        <a:spcBef>
          <a:spcPct val="20000"/>
        </a:spcBef>
        <a:spcAft>
          <a:spcPct val="0"/>
        </a:spcAft>
        <a:buChar char="–"/>
        <a:defRPr>
          <a:solidFill>
            <a:schemeClr val="tx1"/>
          </a:solidFill>
          <a:latin typeface="+mn-lt"/>
          <a:ea typeface="+mn-ea"/>
        </a:defRPr>
      </a:lvl4pPr>
      <a:lvl5pPr marL="2057400" indent="-228600" algn="l" rtl="0" eaLnBrk="0" fontAlgn="base" hangingPunct="0">
        <a:spcBef>
          <a:spcPct val="20000"/>
        </a:spcBef>
        <a:spcAft>
          <a:spcPct val="0"/>
        </a:spcAft>
        <a:buChar char="»"/>
        <a:defRPr sz="1600">
          <a:solidFill>
            <a:schemeClr val="tx1"/>
          </a:solidFill>
          <a:latin typeface="+mn-lt"/>
          <a:ea typeface="+mn-ea"/>
        </a:defRPr>
      </a:lvl5pPr>
      <a:lvl6pPr marL="2514600" indent="-228600" algn="l" rtl="0" fontAlgn="base">
        <a:spcBef>
          <a:spcPct val="20000"/>
        </a:spcBef>
        <a:spcAft>
          <a:spcPct val="0"/>
        </a:spcAft>
        <a:buChar char="»"/>
        <a:defRPr sz="1600">
          <a:solidFill>
            <a:schemeClr val="tx1"/>
          </a:solidFill>
          <a:latin typeface="+mn-lt"/>
          <a:ea typeface="+mn-ea"/>
        </a:defRPr>
      </a:lvl6pPr>
      <a:lvl7pPr marL="2971800" indent="-228600" algn="l" rtl="0" fontAlgn="base">
        <a:spcBef>
          <a:spcPct val="20000"/>
        </a:spcBef>
        <a:spcAft>
          <a:spcPct val="0"/>
        </a:spcAft>
        <a:buChar char="»"/>
        <a:defRPr sz="1600">
          <a:solidFill>
            <a:schemeClr val="tx1"/>
          </a:solidFill>
          <a:latin typeface="+mn-lt"/>
          <a:ea typeface="+mn-ea"/>
        </a:defRPr>
      </a:lvl7pPr>
      <a:lvl8pPr marL="3429000" indent="-228600" algn="l" rtl="0" fontAlgn="base">
        <a:spcBef>
          <a:spcPct val="20000"/>
        </a:spcBef>
        <a:spcAft>
          <a:spcPct val="0"/>
        </a:spcAft>
        <a:buChar char="»"/>
        <a:defRPr sz="1600">
          <a:solidFill>
            <a:schemeClr val="tx1"/>
          </a:solidFill>
          <a:latin typeface="+mn-lt"/>
          <a:ea typeface="+mn-ea"/>
        </a:defRPr>
      </a:lvl8pPr>
      <a:lvl9pPr marL="3886200" indent="-228600" algn="l" rtl="0" fontAlgn="base">
        <a:spcBef>
          <a:spcPct val="20000"/>
        </a:spcBef>
        <a:spcAft>
          <a:spcPct val="0"/>
        </a:spcAft>
        <a:buChar char="»"/>
        <a:defRPr sz="16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074" name="Picture 7" descr="WarrenSurveyPPT53"/>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5"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3076"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76132"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ea typeface="ＭＳ Ｐゴシック" pitchFamily="1" charset="-128"/>
              </a:defRPr>
            </a:lvl1pPr>
          </a:lstStyle>
          <a:p>
            <a:pPr>
              <a:defRPr/>
            </a:pPr>
            <a:endParaRPr lang="en-US"/>
          </a:p>
        </p:txBody>
      </p:sp>
      <p:sp>
        <p:nvSpPr>
          <p:cNvPr id="176133"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ea typeface="ＭＳ Ｐゴシック" pitchFamily="1" charset="-128"/>
              </a:defRPr>
            </a:lvl1pPr>
          </a:lstStyle>
          <a:p>
            <a:pPr>
              <a:defRPr/>
            </a:pPr>
            <a:endParaRPr lang="en-US"/>
          </a:p>
        </p:txBody>
      </p:sp>
      <p:sp>
        <p:nvSpPr>
          <p:cNvPr id="176134"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ea typeface="ＭＳ Ｐゴシック" pitchFamily="1" charset="-128"/>
              </a:defRPr>
            </a:lvl1pPr>
          </a:lstStyle>
          <a:p>
            <a:pPr>
              <a:defRPr/>
            </a:pPr>
            <a:fld id="{08403761-F595-4740-B4F9-5CCB411DD715}"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034" r:id="rId1"/>
    <p:sldLayoutId id="2147484033" r:id="rId2"/>
    <p:sldLayoutId id="2147484032" r:id="rId3"/>
    <p:sldLayoutId id="2147484031" r:id="rId4"/>
    <p:sldLayoutId id="2147484030" r:id="rId5"/>
    <p:sldLayoutId id="2147484029" r:id="rId6"/>
    <p:sldLayoutId id="2147484028" r:id="rId7"/>
    <p:sldLayoutId id="2147484027" r:id="rId8"/>
    <p:sldLayoutId id="2147484026" r:id="rId9"/>
    <p:sldLayoutId id="2147484025" r:id="rId10"/>
    <p:sldLayoutId id="2147484024" r:id="rId11"/>
    <p:sldLayoutId id="2147484023" r:id="rId12"/>
  </p:sldLayoutIdLst>
  <p:txStyles>
    <p:titleStyle>
      <a:lvl1pPr algn="l" rtl="0" eaLnBrk="0" fontAlgn="base" hangingPunct="0">
        <a:spcBef>
          <a:spcPct val="0"/>
        </a:spcBef>
        <a:spcAft>
          <a:spcPct val="0"/>
        </a:spcAft>
        <a:defRPr sz="2800">
          <a:solidFill>
            <a:schemeClr val="tx2"/>
          </a:solidFill>
          <a:latin typeface="+mj-lt"/>
          <a:ea typeface="+mj-ea"/>
          <a:cs typeface="+mj-cs"/>
        </a:defRPr>
      </a:lvl1pPr>
      <a:lvl2pPr algn="l" rtl="0" eaLnBrk="0" fontAlgn="base" hangingPunct="0">
        <a:spcBef>
          <a:spcPct val="0"/>
        </a:spcBef>
        <a:spcAft>
          <a:spcPct val="0"/>
        </a:spcAft>
        <a:defRPr sz="2800">
          <a:solidFill>
            <a:schemeClr val="tx2"/>
          </a:solidFill>
          <a:latin typeface="Times New Roman" pitchFamily="18" charset="0"/>
        </a:defRPr>
      </a:lvl2pPr>
      <a:lvl3pPr algn="l" rtl="0" eaLnBrk="0" fontAlgn="base" hangingPunct="0">
        <a:spcBef>
          <a:spcPct val="0"/>
        </a:spcBef>
        <a:spcAft>
          <a:spcPct val="0"/>
        </a:spcAft>
        <a:defRPr sz="2800">
          <a:solidFill>
            <a:schemeClr val="tx2"/>
          </a:solidFill>
          <a:latin typeface="Times New Roman" pitchFamily="18" charset="0"/>
        </a:defRPr>
      </a:lvl3pPr>
      <a:lvl4pPr algn="l" rtl="0" eaLnBrk="0" fontAlgn="base" hangingPunct="0">
        <a:spcBef>
          <a:spcPct val="0"/>
        </a:spcBef>
        <a:spcAft>
          <a:spcPct val="0"/>
        </a:spcAft>
        <a:defRPr sz="2800">
          <a:solidFill>
            <a:schemeClr val="tx2"/>
          </a:solidFill>
          <a:latin typeface="Times New Roman" pitchFamily="18" charset="0"/>
        </a:defRPr>
      </a:lvl4pPr>
      <a:lvl5pPr algn="l" rtl="0" eaLnBrk="0" fontAlgn="base" hangingPunct="0">
        <a:spcBef>
          <a:spcPct val="0"/>
        </a:spcBef>
        <a:spcAft>
          <a:spcPct val="0"/>
        </a:spcAft>
        <a:defRPr sz="2800">
          <a:solidFill>
            <a:schemeClr val="tx2"/>
          </a:solidFill>
          <a:latin typeface="Times New Roman" pitchFamily="18" charset="0"/>
        </a:defRPr>
      </a:lvl5pPr>
      <a:lvl6pPr marL="457200" algn="l" rtl="0" fontAlgn="base">
        <a:spcBef>
          <a:spcPct val="0"/>
        </a:spcBef>
        <a:spcAft>
          <a:spcPct val="0"/>
        </a:spcAft>
        <a:defRPr sz="2800">
          <a:solidFill>
            <a:schemeClr val="tx2"/>
          </a:solidFill>
          <a:latin typeface="Times New Roman" pitchFamily="18" charset="0"/>
        </a:defRPr>
      </a:lvl6pPr>
      <a:lvl7pPr marL="914400" algn="l" rtl="0" fontAlgn="base">
        <a:spcBef>
          <a:spcPct val="0"/>
        </a:spcBef>
        <a:spcAft>
          <a:spcPct val="0"/>
        </a:spcAft>
        <a:defRPr sz="2800">
          <a:solidFill>
            <a:schemeClr val="tx2"/>
          </a:solidFill>
          <a:latin typeface="Times New Roman" pitchFamily="18" charset="0"/>
        </a:defRPr>
      </a:lvl7pPr>
      <a:lvl8pPr marL="1371600" algn="l" rtl="0" fontAlgn="base">
        <a:spcBef>
          <a:spcPct val="0"/>
        </a:spcBef>
        <a:spcAft>
          <a:spcPct val="0"/>
        </a:spcAft>
        <a:defRPr sz="2800">
          <a:solidFill>
            <a:schemeClr val="tx2"/>
          </a:solidFill>
          <a:latin typeface="Times New Roman" pitchFamily="18" charset="0"/>
        </a:defRPr>
      </a:lvl8pPr>
      <a:lvl9pPr marL="1828800" algn="l" rtl="0" fontAlgn="base">
        <a:spcBef>
          <a:spcPct val="0"/>
        </a:spcBef>
        <a:spcAft>
          <a:spcPct val="0"/>
        </a:spcAft>
        <a:defRPr sz="28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24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000">
          <a:solidFill>
            <a:srgbClr val="669900"/>
          </a:solidFill>
          <a:latin typeface="+mn-lt"/>
        </a:defRPr>
      </a:lvl2pPr>
      <a:lvl3pPr marL="1143000" indent="-228600" algn="l" rtl="0" eaLnBrk="0" fontAlgn="base" hangingPunct="0">
        <a:spcBef>
          <a:spcPct val="20000"/>
        </a:spcBef>
        <a:spcAft>
          <a:spcPct val="0"/>
        </a:spcAft>
        <a:buChar char="•"/>
        <a:defRPr>
          <a:solidFill>
            <a:srgbClr val="FFCC00"/>
          </a:solidFill>
          <a:latin typeface="+mn-lt"/>
        </a:defRPr>
      </a:lvl3pPr>
      <a:lvl4pPr marL="1600200" indent="-228600" algn="l" rtl="0" eaLnBrk="0" fontAlgn="base" hangingPunct="0">
        <a:spcBef>
          <a:spcPct val="20000"/>
        </a:spcBef>
        <a:spcAft>
          <a:spcPct val="0"/>
        </a:spcAft>
        <a:buChar char="–"/>
        <a:defRPr sz="1600">
          <a:solidFill>
            <a:schemeClr val="hlink"/>
          </a:solidFill>
          <a:latin typeface="+mn-lt"/>
        </a:defRPr>
      </a:lvl4pPr>
      <a:lvl5pPr marL="2057400" indent="-228600" algn="l" rtl="0" eaLnBrk="0" fontAlgn="base" hangingPunct="0">
        <a:spcBef>
          <a:spcPct val="20000"/>
        </a:spcBef>
        <a:spcAft>
          <a:spcPct val="0"/>
        </a:spcAft>
        <a:buChar char="»"/>
        <a:defRPr sz="1400">
          <a:solidFill>
            <a:srgbClr val="990000"/>
          </a:solidFill>
          <a:latin typeface="+mn-lt"/>
        </a:defRPr>
      </a:lvl5pPr>
      <a:lvl6pPr marL="2514600" indent="-228600" algn="l" rtl="0" fontAlgn="base">
        <a:spcBef>
          <a:spcPct val="20000"/>
        </a:spcBef>
        <a:spcAft>
          <a:spcPct val="0"/>
        </a:spcAft>
        <a:buChar char="»"/>
        <a:defRPr sz="1400">
          <a:solidFill>
            <a:srgbClr val="990000"/>
          </a:solidFill>
          <a:latin typeface="+mn-lt"/>
        </a:defRPr>
      </a:lvl6pPr>
      <a:lvl7pPr marL="2971800" indent="-228600" algn="l" rtl="0" fontAlgn="base">
        <a:spcBef>
          <a:spcPct val="20000"/>
        </a:spcBef>
        <a:spcAft>
          <a:spcPct val="0"/>
        </a:spcAft>
        <a:buChar char="»"/>
        <a:defRPr sz="1400">
          <a:solidFill>
            <a:srgbClr val="990000"/>
          </a:solidFill>
          <a:latin typeface="+mn-lt"/>
        </a:defRPr>
      </a:lvl7pPr>
      <a:lvl8pPr marL="3429000" indent="-228600" algn="l" rtl="0" fontAlgn="base">
        <a:spcBef>
          <a:spcPct val="20000"/>
        </a:spcBef>
        <a:spcAft>
          <a:spcPct val="0"/>
        </a:spcAft>
        <a:buChar char="»"/>
        <a:defRPr sz="1400">
          <a:solidFill>
            <a:srgbClr val="990000"/>
          </a:solidFill>
          <a:latin typeface="+mn-lt"/>
        </a:defRPr>
      </a:lvl8pPr>
      <a:lvl9pPr marL="3886200" indent="-228600" algn="l" rtl="0" fontAlgn="base">
        <a:spcBef>
          <a:spcPct val="20000"/>
        </a:spcBef>
        <a:spcAft>
          <a:spcPct val="0"/>
        </a:spcAft>
        <a:buChar char="»"/>
        <a:defRPr sz="1400">
          <a:solidFill>
            <a:srgbClr val="990000"/>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4098" name="Picture 7" descr="WarrenSurveyPPT54"/>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4100" name="Rectangle 3"/>
          <p:cNvSpPr>
            <a:spLocks noGrp="1" noChangeArrowheads="1"/>
          </p:cNvSpPr>
          <p:nvPr>
            <p:ph type="body" idx="1"/>
          </p:nvPr>
        </p:nvSpPr>
        <p:spPr bwMode="auto">
          <a:xfrm>
            <a:off x="457200" y="1981200"/>
            <a:ext cx="8229600" cy="4144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99332"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ea typeface="ＭＳ Ｐゴシック" pitchFamily="1" charset="-128"/>
              </a:defRPr>
            </a:lvl1pPr>
          </a:lstStyle>
          <a:p>
            <a:pPr>
              <a:defRPr/>
            </a:pPr>
            <a:endParaRPr lang="en-US"/>
          </a:p>
        </p:txBody>
      </p:sp>
      <p:sp>
        <p:nvSpPr>
          <p:cNvPr id="99333"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ea typeface="ＭＳ Ｐゴシック" pitchFamily="1" charset="-128"/>
              </a:defRPr>
            </a:lvl1pPr>
          </a:lstStyle>
          <a:p>
            <a:pPr>
              <a:defRPr/>
            </a:pPr>
            <a:endParaRPr lang="en-US"/>
          </a:p>
        </p:txBody>
      </p:sp>
      <p:sp>
        <p:nvSpPr>
          <p:cNvPr id="99334"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ea typeface="ＭＳ Ｐゴシック" pitchFamily="1" charset="-128"/>
              </a:defRPr>
            </a:lvl1pPr>
          </a:lstStyle>
          <a:p>
            <a:pPr>
              <a:defRPr/>
            </a:pPr>
            <a:fld id="{AB57565F-521B-4539-B299-03953DF6512D}"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045" r:id="rId1"/>
    <p:sldLayoutId id="2147484044" r:id="rId2"/>
    <p:sldLayoutId id="2147484043" r:id="rId3"/>
    <p:sldLayoutId id="2147484042" r:id="rId4"/>
    <p:sldLayoutId id="2147484041" r:id="rId5"/>
    <p:sldLayoutId id="2147484040" r:id="rId6"/>
    <p:sldLayoutId id="2147484039" r:id="rId7"/>
    <p:sldLayoutId id="2147484038" r:id="rId8"/>
    <p:sldLayoutId id="2147484037" r:id="rId9"/>
    <p:sldLayoutId id="2147484036" r:id="rId10"/>
    <p:sldLayoutId id="2147484035" r:id="rId11"/>
  </p:sldLayoutIdLst>
  <p:txStyles>
    <p:titleStyle>
      <a:lvl1pPr algn="l" rtl="0" eaLnBrk="0" fontAlgn="base" hangingPunct="0">
        <a:spcBef>
          <a:spcPct val="0"/>
        </a:spcBef>
        <a:spcAft>
          <a:spcPct val="0"/>
        </a:spcAft>
        <a:defRPr sz="2400">
          <a:solidFill>
            <a:schemeClr val="tx2"/>
          </a:solidFill>
          <a:latin typeface="+mj-lt"/>
          <a:ea typeface="+mj-ea"/>
          <a:cs typeface="+mj-cs"/>
        </a:defRPr>
      </a:lvl1pPr>
      <a:lvl2pPr algn="l" rtl="0" eaLnBrk="0" fontAlgn="base" hangingPunct="0">
        <a:spcBef>
          <a:spcPct val="0"/>
        </a:spcBef>
        <a:spcAft>
          <a:spcPct val="0"/>
        </a:spcAft>
        <a:defRPr sz="2400">
          <a:solidFill>
            <a:schemeClr val="tx2"/>
          </a:solidFill>
          <a:latin typeface="Times New Roman" pitchFamily="18" charset="0"/>
        </a:defRPr>
      </a:lvl2pPr>
      <a:lvl3pPr algn="l" rtl="0" eaLnBrk="0" fontAlgn="base" hangingPunct="0">
        <a:spcBef>
          <a:spcPct val="0"/>
        </a:spcBef>
        <a:spcAft>
          <a:spcPct val="0"/>
        </a:spcAft>
        <a:defRPr sz="2400">
          <a:solidFill>
            <a:schemeClr val="tx2"/>
          </a:solidFill>
          <a:latin typeface="Times New Roman" pitchFamily="18" charset="0"/>
        </a:defRPr>
      </a:lvl3pPr>
      <a:lvl4pPr algn="l" rtl="0" eaLnBrk="0" fontAlgn="base" hangingPunct="0">
        <a:spcBef>
          <a:spcPct val="0"/>
        </a:spcBef>
        <a:spcAft>
          <a:spcPct val="0"/>
        </a:spcAft>
        <a:defRPr sz="2400">
          <a:solidFill>
            <a:schemeClr val="tx2"/>
          </a:solidFill>
          <a:latin typeface="Times New Roman" pitchFamily="18" charset="0"/>
        </a:defRPr>
      </a:lvl4pPr>
      <a:lvl5pPr algn="l" rtl="0" eaLnBrk="0" fontAlgn="base" hangingPunct="0">
        <a:spcBef>
          <a:spcPct val="0"/>
        </a:spcBef>
        <a:spcAft>
          <a:spcPct val="0"/>
        </a:spcAft>
        <a:defRPr sz="2400">
          <a:solidFill>
            <a:schemeClr val="tx2"/>
          </a:solidFill>
          <a:latin typeface="Times New Roman" pitchFamily="18" charset="0"/>
        </a:defRPr>
      </a:lvl5pPr>
      <a:lvl6pPr marL="457200" algn="l" rtl="0" fontAlgn="base">
        <a:spcBef>
          <a:spcPct val="0"/>
        </a:spcBef>
        <a:spcAft>
          <a:spcPct val="0"/>
        </a:spcAft>
        <a:defRPr sz="2400">
          <a:solidFill>
            <a:schemeClr val="tx2"/>
          </a:solidFill>
          <a:latin typeface="Times New Roman" pitchFamily="18" charset="0"/>
        </a:defRPr>
      </a:lvl6pPr>
      <a:lvl7pPr marL="914400" algn="l" rtl="0" fontAlgn="base">
        <a:spcBef>
          <a:spcPct val="0"/>
        </a:spcBef>
        <a:spcAft>
          <a:spcPct val="0"/>
        </a:spcAft>
        <a:defRPr sz="2400">
          <a:solidFill>
            <a:schemeClr val="tx2"/>
          </a:solidFill>
          <a:latin typeface="Times New Roman" pitchFamily="18" charset="0"/>
        </a:defRPr>
      </a:lvl7pPr>
      <a:lvl8pPr marL="1371600" algn="l" rtl="0" fontAlgn="base">
        <a:spcBef>
          <a:spcPct val="0"/>
        </a:spcBef>
        <a:spcAft>
          <a:spcPct val="0"/>
        </a:spcAft>
        <a:defRPr sz="2400">
          <a:solidFill>
            <a:schemeClr val="tx2"/>
          </a:solidFill>
          <a:latin typeface="Times New Roman" pitchFamily="18" charset="0"/>
        </a:defRPr>
      </a:lvl8pPr>
      <a:lvl9pPr marL="1828800" algn="l" rtl="0" fontAlgn="base">
        <a:spcBef>
          <a:spcPct val="0"/>
        </a:spcBef>
        <a:spcAft>
          <a:spcPct val="0"/>
        </a:spcAft>
        <a:defRPr sz="2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2400">
          <a:solidFill>
            <a:schemeClr val="accent2"/>
          </a:solidFill>
          <a:latin typeface="+mn-lt"/>
          <a:ea typeface="+mn-ea"/>
          <a:cs typeface="+mn-cs"/>
        </a:defRPr>
      </a:lvl1pPr>
      <a:lvl2pPr marL="742950" indent="-285750" algn="l" rtl="0" eaLnBrk="0" fontAlgn="base" hangingPunct="0">
        <a:spcBef>
          <a:spcPct val="20000"/>
        </a:spcBef>
        <a:spcAft>
          <a:spcPct val="0"/>
        </a:spcAft>
        <a:buChar char="–"/>
        <a:defRPr sz="2400">
          <a:solidFill>
            <a:srgbClr val="669900"/>
          </a:solidFill>
          <a:latin typeface="+mn-lt"/>
        </a:defRPr>
      </a:lvl2pPr>
      <a:lvl3pPr marL="1143000" indent="-228600" algn="l" rtl="0" eaLnBrk="0" fontAlgn="base" hangingPunct="0">
        <a:spcBef>
          <a:spcPct val="20000"/>
        </a:spcBef>
        <a:spcAft>
          <a:spcPct val="0"/>
        </a:spcAft>
        <a:buChar char="•"/>
        <a:defRPr sz="2000">
          <a:solidFill>
            <a:srgbClr val="FFCC00"/>
          </a:solidFill>
          <a:latin typeface="+mn-lt"/>
        </a:defRPr>
      </a:lvl3pPr>
      <a:lvl4pPr marL="1600200" indent="-228600" algn="l" rtl="0" eaLnBrk="0" fontAlgn="base" hangingPunct="0">
        <a:spcBef>
          <a:spcPct val="20000"/>
        </a:spcBef>
        <a:spcAft>
          <a:spcPct val="0"/>
        </a:spcAft>
        <a:buChar char="–"/>
        <a:defRPr>
          <a:solidFill>
            <a:schemeClr val="hlink"/>
          </a:solidFill>
          <a:latin typeface="+mn-lt"/>
        </a:defRPr>
      </a:lvl4pPr>
      <a:lvl5pPr marL="2057400" indent="-228600" algn="l" rtl="0" eaLnBrk="0" fontAlgn="base" hangingPunct="0">
        <a:spcBef>
          <a:spcPct val="20000"/>
        </a:spcBef>
        <a:spcAft>
          <a:spcPct val="0"/>
        </a:spcAft>
        <a:buChar char="»"/>
        <a:defRPr>
          <a:solidFill>
            <a:srgbClr val="990000"/>
          </a:solidFill>
          <a:latin typeface="+mn-lt"/>
        </a:defRPr>
      </a:lvl5pPr>
      <a:lvl6pPr marL="2514600" indent="-228600" algn="l" rtl="0" fontAlgn="base">
        <a:spcBef>
          <a:spcPct val="20000"/>
        </a:spcBef>
        <a:spcAft>
          <a:spcPct val="0"/>
        </a:spcAft>
        <a:buChar char="»"/>
        <a:defRPr>
          <a:solidFill>
            <a:srgbClr val="990000"/>
          </a:solidFill>
          <a:latin typeface="+mn-lt"/>
        </a:defRPr>
      </a:lvl6pPr>
      <a:lvl7pPr marL="2971800" indent="-228600" algn="l" rtl="0" fontAlgn="base">
        <a:spcBef>
          <a:spcPct val="20000"/>
        </a:spcBef>
        <a:spcAft>
          <a:spcPct val="0"/>
        </a:spcAft>
        <a:buChar char="»"/>
        <a:defRPr>
          <a:solidFill>
            <a:srgbClr val="990000"/>
          </a:solidFill>
          <a:latin typeface="+mn-lt"/>
        </a:defRPr>
      </a:lvl7pPr>
      <a:lvl8pPr marL="3429000" indent="-228600" algn="l" rtl="0" fontAlgn="base">
        <a:spcBef>
          <a:spcPct val="20000"/>
        </a:spcBef>
        <a:spcAft>
          <a:spcPct val="0"/>
        </a:spcAft>
        <a:buChar char="»"/>
        <a:defRPr>
          <a:solidFill>
            <a:srgbClr val="990000"/>
          </a:solidFill>
          <a:latin typeface="+mn-lt"/>
        </a:defRPr>
      </a:lvl8pPr>
      <a:lvl9pPr marL="3886200" indent="-228600" algn="l" rtl="0" fontAlgn="base">
        <a:spcBef>
          <a:spcPct val="20000"/>
        </a:spcBef>
        <a:spcAft>
          <a:spcPct val="0"/>
        </a:spcAft>
        <a:buChar char="»"/>
        <a:defRPr>
          <a:solidFill>
            <a:srgbClr val="990000"/>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457200" y="277813"/>
            <a:ext cx="8229600" cy="113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title style</a:t>
            </a:r>
          </a:p>
        </p:txBody>
      </p:sp>
      <p:sp>
        <p:nvSpPr>
          <p:cNvPr id="5123" name="Rectangle 3"/>
          <p:cNvSpPr>
            <a:spLocks noGrp="1" noChangeArrowheads="1"/>
          </p:cNvSpPr>
          <p:nvPr>
            <p:ph type="body" idx="1"/>
          </p:nvPr>
        </p:nvSpPr>
        <p:spPr bwMode="auto">
          <a:xfrm>
            <a:off x="457200" y="1600200"/>
            <a:ext cx="8229600" cy="453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331780" name="Rectangle 4"/>
          <p:cNvSpPr>
            <a:spLocks noGrp="1" noChangeArrowheads="1"/>
          </p:cNvSpPr>
          <p:nvPr>
            <p:ph type="dt" sz="half" idx="2"/>
          </p:nvPr>
        </p:nvSpPr>
        <p:spPr bwMode="auto">
          <a:xfrm>
            <a:off x="457200" y="6243638"/>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spcBef>
                <a:spcPct val="0"/>
              </a:spcBef>
              <a:defRPr sz="1200">
                <a:latin typeface="+mj-lt"/>
              </a:defRPr>
            </a:lvl1pPr>
          </a:lstStyle>
          <a:p>
            <a:pPr>
              <a:defRPr/>
            </a:pPr>
            <a:endParaRPr lang="en-US"/>
          </a:p>
        </p:txBody>
      </p:sp>
      <p:sp>
        <p:nvSpPr>
          <p:cNvPr id="331781"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spcBef>
                <a:spcPct val="0"/>
              </a:spcBef>
              <a:defRPr sz="1200">
                <a:latin typeface="+mj-lt"/>
              </a:defRPr>
            </a:lvl1pPr>
          </a:lstStyle>
          <a:p>
            <a:pPr>
              <a:defRPr/>
            </a:pPr>
            <a:endParaRPr lang="en-US"/>
          </a:p>
        </p:txBody>
      </p:sp>
      <p:sp>
        <p:nvSpPr>
          <p:cNvPr id="331782" name="Rectangle 6"/>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defRPr sz="1200" smtClean="0">
                <a:latin typeface="+mj-lt"/>
              </a:defRPr>
            </a:lvl1pPr>
          </a:lstStyle>
          <a:p>
            <a:pPr>
              <a:defRPr/>
            </a:pPr>
            <a:fld id="{30CB1C9D-54B1-47B1-A0A6-98B232A5C1EA}" type="slidenum">
              <a:rPr lang="en-US"/>
              <a:pPr>
                <a:defRPr/>
              </a:pPr>
              <a:t>‹#›</a:t>
            </a:fld>
            <a:endParaRPr lang="en-US"/>
          </a:p>
        </p:txBody>
      </p:sp>
      <p:sp>
        <p:nvSpPr>
          <p:cNvPr id="331783" name="Freeform 7"/>
          <p:cNvSpPr>
            <a:spLocks noChangeArrowheads="1"/>
          </p:cNvSpPr>
          <p:nvPr/>
        </p:nvSpPr>
        <p:spPr bwMode="auto">
          <a:xfrm>
            <a:off x="381000" y="228600"/>
            <a:ext cx="8229600" cy="609600"/>
          </a:xfrm>
          <a:custGeom>
            <a:avLst/>
            <a:gdLst/>
            <a:ahLst/>
            <a:cxnLst>
              <a:cxn ang="0">
                <a:pos x="0" y="1000"/>
              </a:cxn>
              <a:cxn ang="0">
                <a:pos x="0" y="0"/>
              </a:cxn>
              <a:cxn ang="0">
                <a:pos x="1000" y="0"/>
              </a:cxn>
            </a:cxnLst>
            <a:rect l="0" t="0" r="r" b="b"/>
            <a:pathLst>
              <a:path w="1000" h="1000">
                <a:moveTo>
                  <a:pt x="0" y="1000"/>
                </a:moveTo>
                <a:lnTo>
                  <a:pt x="0" y="0"/>
                </a:lnTo>
                <a:lnTo>
                  <a:pt x="1000" y="0"/>
                </a:lnTo>
              </a:path>
            </a:pathLst>
          </a:custGeom>
          <a:noFill/>
          <a:ln w="19050" cap="flat" cmpd="sng">
            <a:solidFill>
              <a:schemeClr val="accent1"/>
            </a:solidFill>
            <a:prstDash val="solid"/>
            <a:miter lim="800000"/>
            <a:headEnd/>
            <a:tailEnd/>
          </a:ln>
        </p:spPr>
        <p:txBody>
          <a:bodyPr/>
          <a:lstStyle/>
          <a:p>
            <a:pPr>
              <a:defRPr/>
            </a:pPr>
            <a:endParaRPr lang="en-US"/>
          </a:p>
        </p:txBody>
      </p:sp>
      <p:sp>
        <p:nvSpPr>
          <p:cNvPr id="331784" name="Line 8"/>
          <p:cNvSpPr>
            <a:spLocks noChangeShapeType="1"/>
          </p:cNvSpPr>
          <p:nvPr/>
        </p:nvSpPr>
        <p:spPr bwMode="auto">
          <a:xfrm>
            <a:off x="457200" y="6172200"/>
            <a:ext cx="8229600" cy="0"/>
          </a:xfrm>
          <a:prstGeom prst="line">
            <a:avLst/>
          </a:prstGeom>
          <a:noFill/>
          <a:ln w="19050">
            <a:solidFill>
              <a:schemeClr val="accent1"/>
            </a:solidFill>
            <a:round/>
            <a:headEnd/>
            <a:tailEnd/>
          </a:ln>
          <a:effectLst/>
        </p:spPr>
        <p:txBody>
          <a:bodyPr/>
          <a:lstStyle/>
          <a:p>
            <a:pPr>
              <a:defRPr/>
            </a:pPr>
            <a:endParaRPr lang="en-US"/>
          </a:p>
        </p:txBody>
      </p:sp>
    </p:spTree>
  </p:cSld>
  <p:clrMap bg1="lt1" tx1="dk1" bg2="lt2" tx2="dk2" accent1="accent1" accent2="accent2" accent3="accent3" accent4="accent4" accent5="accent5" accent6="accent6" hlink="hlink" folHlink="folHlink"/>
  <p:sldLayoutIdLst>
    <p:sldLayoutId id="2147484060" r:id="rId1"/>
    <p:sldLayoutId id="2147484059" r:id="rId2"/>
    <p:sldLayoutId id="2147484058" r:id="rId3"/>
    <p:sldLayoutId id="2147484057" r:id="rId4"/>
    <p:sldLayoutId id="2147484056" r:id="rId5"/>
    <p:sldLayoutId id="2147484055" r:id="rId6"/>
    <p:sldLayoutId id="2147484054" r:id="rId7"/>
    <p:sldLayoutId id="2147484053" r:id="rId8"/>
    <p:sldLayoutId id="2147484052" r:id="rId9"/>
    <p:sldLayoutId id="2147484051" r:id="rId10"/>
    <p:sldLayoutId id="2147484050" r:id="rId11"/>
    <p:sldLayoutId id="2147484049" r:id="rId12"/>
    <p:sldLayoutId id="2147484048" r:id="rId13"/>
    <p:sldLayoutId id="2147484047" r:id="rId14"/>
    <p:sldLayoutId id="2147484046" r:id="rId15"/>
  </p:sldLayoutIdLst>
  <p:transition/>
  <p:timing>
    <p:tnLst>
      <p:par>
        <p:cTn id="1" dur="indefinite" restart="never" nodeType="tmRoot"/>
      </p:par>
    </p:tnLst>
  </p:timing>
  <p:txStyles>
    <p:titleStyle>
      <a:lvl1pPr algn="l" rtl="0" fontAlgn="base">
        <a:spcBef>
          <a:spcPct val="0"/>
        </a:spcBef>
        <a:spcAft>
          <a:spcPct val="0"/>
        </a:spcAft>
        <a:defRPr sz="4200">
          <a:solidFill>
            <a:schemeClr val="tx2"/>
          </a:solidFill>
          <a:latin typeface="+mj-lt"/>
          <a:ea typeface="+mj-ea"/>
          <a:cs typeface="+mj-cs"/>
        </a:defRPr>
      </a:lvl1pPr>
      <a:lvl2pPr algn="l" rtl="0" fontAlgn="base">
        <a:spcBef>
          <a:spcPct val="0"/>
        </a:spcBef>
        <a:spcAft>
          <a:spcPct val="0"/>
        </a:spcAft>
        <a:defRPr sz="4200">
          <a:solidFill>
            <a:schemeClr val="tx2"/>
          </a:solidFill>
          <a:latin typeface="Garamond" pitchFamily="18" charset="0"/>
          <a:cs typeface="Arial" charset="0"/>
        </a:defRPr>
      </a:lvl2pPr>
      <a:lvl3pPr algn="l" rtl="0" fontAlgn="base">
        <a:spcBef>
          <a:spcPct val="0"/>
        </a:spcBef>
        <a:spcAft>
          <a:spcPct val="0"/>
        </a:spcAft>
        <a:defRPr sz="4200">
          <a:solidFill>
            <a:schemeClr val="tx2"/>
          </a:solidFill>
          <a:latin typeface="Garamond" pitchFamily="18" charset="0"/>
          <a:cs typeface="Arial" charset="0"/>
        </a:defRPr>
      </a:lvl3pPr>
      <a:lvl4pPr algn="l" rtl="0" fontAlgn="base">
        <a:spcBef>
          <a:spcPct val="0"/>
        </a:spcBef>
        <a:spcAft>
          <a:spcPct val="0"/>
        </a:spcAft>
        <a:defRPr sz="4200">
          <a:solidFill>
            <a:schemeClr val="tx2"/>
          </a:solidFill>
          <a:latin typeface="Garamond" pitchFamily="18" charset="0"/>
          <a:cs typeface="Arial" charset="0"/>
        </a:defRPr>
      </a:lvl4pPr>
      <a:lvl5pPr algn="l" rtl="0" fontAlgn="base">
        <a:spcBef>
          <a:spcPct val="0"/>
        </a:spcBef>
        <a:spcAft>
          <a:spcPct val="0"/>
        </a:spcAft>
        <a:defRPr sz="4200">
          <a:solidFill>
            <a:schemeClr val="tx2"/>
          </a:solidFill>
          <a:latin typeface="Garamond" pitchFamily="18" charset="0"/>
          <a:cs typeface="Arial" charset="0"/>
        </a:defRPr>
      </a:lvl5pPr>
      <a:lvl6pPr marL="457200" algn="l" rtl="0" eaLnBrk="1" fontAlgn="base" hangingPunct="1">
        <a:spcBef>
          <a:spcPct val="0"/>
        </a:spcBef>
        <a:spcAft>
          <a:spcPct val="0"/>
        </a:spcAft>
        <a:defRPr sz="4200">
          <a:solidFill>
            <a:schemeClr val="tx2"/>
          </a:solidFill>
          <a:latin typeface="Garamond" pitchFamily="18" charset="0"/>
          <a:cs typeface="Arial" charset="0"/>
        </a:defRPr>
      </a:lvl6pPr>
      <a:lvl7pPr marL="914400" algn="l" rtl="0" eaLnBrk="1" fontAlgn="base" hangingPunct="1">
        <a:spcBef>
          <a:spcPct val="0"/>
        </a:spcBef>
        <a:spcAft>
          <a:spcPct val="0"/>
        </a:spcAft>
        <a:defRPr sz="4200">
          <a:solidFill>
            <a:schemeClr val="tx2"/>
          </a:solidFill>
          <a:latin typeface="Garamond" pitchFamily="18" charset="0"/>
          <a:cs typeface="Arial" charset="0"/>
        </a:defRPr>
      </a:lvl7pPr>
      <a:lvl8pPr marL="1371600" algn="l" rtl="0" eaLnBrk="1" fontAlgn="base" hangingPunct="1">
        <a:spcBef>
          <a:spcPct val="0"/>
        </a:spcBef>
        <a:spcAft>
          <a:spcPct val="0"/>
        </a:spcAft>
        <a:defRPr sz="4200">
          <a:solidFill>
            <a:schemeClr val="tx2"/>
          </a:solidFill>
          <a:latin typeface="Garamond" pitchFamily="18" charset="0"/>
          <a:cs typeface="Arial" charset="0"/>
        </a:defRPr>
      </a:lvl8pPr>
      <a:lvl9pPr marL="1828800" algn="l" rtl="0" eaLnBrk="1" fontAlgn="base" hangingPunct="1">
        <a:spcBef>
          <a:spcPct val="0"/>
        </a:spcBef>
        <a:spcAft>
          <a:spcPct val="0"/>
        </a:spcAft>
        <a:defRPr sz="4200">
          <a:solidFill>
            <a:schemeClr val="tx2"/>
          </a:solidFill>
          <a:latin typeface="Garamond" pitchFamily="18" charset="0"/>
          <a:cs typeface="Arial" charset="0"/>
        </a:defRPr>
      </a:lvl9pPr>
    </p:titleStyle>
    <p:bodyStyle>
      <a:lvl1pPr marL="342900" indent="-342900" algn="l" rtl="0" fontAlgn="base">
        <a:spcBef>
          <a:spcPct val="20000"/>
        </a:spcBef>
        <a:spcAft>
          <a:spcPct val="0"/>
        </a:spcAft>
        <a:buClr>
          <a:schemeClr val="accent1"/>
        </a:buClr>
        <a:buSzPct val="65000"/>
        <a:buFont typeface="Wingdings" pitchFamily="2" charset="2"/>
        <a:buChar char="n"/>
        <a:defRPr sz="3000">
          <a:solidFill>
            <a:schemeClr val="tx1"/>
          </a:solidFill>
          <a:latin typeface="+mn-lt"/>
          <a:ea typeface="+mn-ea"/>
          <a:cs typeface="+mn-cs"/>
        </a:defRPr>
      </a:lvl1pPr>
      <a:lvl2pPr marL="669925" indent="-325438" algn="l" rtl="0" fontAlgn="base">
        <a:spcBef>
          <a:spcPct val="20000"/>
        </a:spcBef>
        <a:spcAft>
          <a:spcPct val="0"/>
        </a:spcAft>
        <a:buClr>
          <a:schemeClr val="accent2"/>
        </a:buClr>
        <a:buSzPct val="60000"/>
        <a:buFont typeface="Wingdings" pitchFamily="2" charset="2"/>
        <a:buChar char="q"/>
        <a:defRPr sz="2600">
          <a:solidFill>
            <a:schemeClr val="tx1"/>
          </a:solidFill>
          <a:latin typeface="+mn-lt"/>
          <a:cs typeface="+mn-cs"/>
        </a:defRPr>
      </a:lvl2pPr>
      <a:lvl3pPr marL="1022350" indent="-350838" algn="l" rtl="0" fontAlgn="base">
        <a:spcBef>
          <a:spcPct val="20000"/>
        </a:spcBef>
        <a:spcAft>
          <a:spcPct val="0"/>
        </a:spcAft>
        <a:buClr>
          <a:schemeClr val="accent1"/>
        </a:buClr>
        <a:buSzPct val="65000"/>
        <a:buFont typeface="Wingdings" pitchFamily="2" charset="2"/>
        <a:buChar char="n"/>
        <a:defRPr sz="2200">
          <a:solidFill>
            <a:schemeClr val="tx1"/>
          </a:solidFill>
          <a:latin typeface="+mn-lt"/>
          <a:cs typeface="+mn-cs"/>
        </a:defRPr>
      </a:lvl3pPr>
      <a:lvl4pPr marL="1339850" indent="-315913" algn="l" rtl="0" fontAlgn="base">
        <a:spcBef>
          <a:spcPct val="20000"/>
        </a:spcBef>
        <a:spcAft>
          <a:spcPct val="0"/>
        </a:spcAft>
        <a:buClr>
          <a:schemeClr val="accent2"/>
        </a:buClr>
        <a:buSzPct val="70000"/>
        <a:buFont typeface="Wingdings" pitchFamily="2" charset="2"/>
        <a:buChar char="q"/>
        <a:defRPr sz="2000">
          <a:solidFill>
            <a:schemeClr val="tx1"/>
          </a:solidFill>
          <a:latin typeface="+mn-lt"/>
          <a:cs typeface="+mn-cs"/>
        </a:defRPr>
      </a:lvl4pPr>
      <a:lvl5pPr marL="1681163" indent="-339725" algn="l" rtl="0" fontAlgn="base">
        <a:spcBef>
          <a:spcPct val="20000"/>
        </a:spcBef>
        <a:spcAft>
          <a:spcPct val="0"/>
        </a:spcAft>
        <a:buClr>
          <a:schemeClr val="accent1"/>
        </a:buClr>
        <a:buSzPct val="75000"/>
        <a:buFont typeface="Wingdings" pitchFamily="2" charset="2"/>
        <a:buChar char="§"/>
        <a:defRPr sz="2000">
          <a:solidFill>
            <a:schemeClr val="tx1"/>
          </a:solidFill>
          <a:latin typeface="+mn-lt"/>
          <a:cs typeface="+mn-cs"/>
        </a:defRPr>
      </a:lvl5pPr>
      <a:lvl6pPr marL="2138363" indent="-339725" algn="l" rtl="0" eaLnBrk="1" fontAlgn="base" hangingPunct="1">
        <a:spcBef>
          <a:spcPct val="20000"/>
        </a:spcBef>
        <a:spcAft>
          <a:spcPct val="0"/>
        </a:spcAft>
        <a:buClr>
          <a:schemeClr val="accent1"/>
        </a:buClr>
        <a:buSzPct val="75000"/>
        <a:buFont typeface="Wingdings" pitchFamily="2" charset="2"/>
        <a:buChar char="§"/>
        <a:defRPr sz="2000">
          <a:solidFill>
            <a:schemeClr val="tx1"/>
          </a:solidFill>
          <a:latin typeface="+mn-lt"/>
          <a:cs typeface="+mn-cs"/>
        </a:defRPr>
      </a:lvl6pPr>
      <a:lvl7pPr marL="2595563" indent="-339725" algn="l" rtl="0" eaLnBrk="1" fontAlgn="base" hangingPunct="1">
        <a:spcBef>
          <a:spcPct val="20000"/>
        </a:spcBef>
        <a:spcAft>
          <a:spcPct val="0"/>
        </a:spcAft>
        <a:buClr>
          <a:schemeClr val="accent1"/>
        </a:buClr>
        <a:buSzPct val="75000"/>
        <a:buFont typeface="Wingdings" pitchFamily="2" charset="2"/>
        <a:buChar char="§"/>
        <a:defRPr sz="2000">
          <a:solidFill>
            <a:schemeClr val="tx1"/>
          </a:solidFill>
          <a:latin typeface="+mn-lt"/>
          <a:cs typeface="+mn-cs"/>
        </a:defRPr>
      </a:lvl7pPr>
      <a:lvl8pPr marL="3052763" indent="-339725" algn="l" rtl="0" eaLnBrk="1" fontAlgn="base" hangingPunct="1">
        <a:spcBef>
          <a:spcPct val="20000"/>
        </a:spcBef>
        <a:spcAft>
          <a:spcPct val="0"/>
        </a:spcAft>
        <a:buClr>
          <a:schemeClr val="accent1"/>
        </a:buClr>
        <a:buSzPct val="75000"/>
        <a:buFont typeface="Wingdings" pitchFamily="2" charset="2"/>
        <a:buChar char="§"/>
        <a:defRPr sz="2000">
          <a:solidFill>
            <a:schemeClr val="tx1"/>
          </a:solidFill>
          <a:latin typeface="+mn-lt"/>
          <a:cs typeface="+mn-cs"/>
        </a:defRPr>
      </a:lvl8pPr>
      <a:lvl9pPr marL="3509963" indent="-339725" algn="l" rtl="0" eaLnBrk="1" fontAlgn="base" hangingPunct="1">
        <a:spcBef>
          <a:spcPct val="20000"/>
        </a:spcBef>
        <a:spcAft>
          <a:spcPct val="0"/>
        </a:spcAft>
        <a:buClr>
          <a:schemeClr val="accent1"/>
        </a:buClr>
        <a:buSzPct val="75000"/>
        <a:buFont typeface="Wingdings" pitchFamily="2" charset="2"/>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notesSlide" Target="../notesSlides/notesSlide1.xml"/><Relationship Id="rId1" Type="http://schemas.openxmlformats.org/officeDocument/2006/relationships/slideLayout" Target="../slideLayouts/slideLayout40.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5.xml"/></Relationships>
</file>

<file path=ppt/slides/_rels/slide3.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jpg"/><Relationship Id="rId1" Type="http://schemas.openxmlformats.org/officeDocument/2006/relationships/slideLayout" Target="../slideLayouts/slideLayout35.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5.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3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5.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39.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35.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40.xml"/><Relationship Id="rId1" Type="http://schemas.openxmlformats.org/officeDocument/2006/relationships/tags" Target="../tags/tag1.xml"/><Relationship Id="rId4" Type="http://schemas.openxmlformats.org/officeDocument/2006/relationships/image" Target="../media/image11.wmf"/></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40.xml"/><Relationship Id="rId1" Type="http://schemas.openxmlformats.org/officeDocument/2006/relationships/tags" Target="../tags/tag2.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40.xml"/><Relationship Id="rId1" Type="http://schemas.openxmlformats.org/officeDocument/2006/relationships/tags" Target="../tags/tag3.xml"/><Relationship Id="rId4" Type="http://schemas.openxmlformats.org/officeDocument/2006/relationships/image" Target="../media/image12.wmf"/></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40.xml"/><Relationship Id="rId1" Type="http://schemas.openxmlformats.org/officeDocument/2006/relationships/tags" Target="../tags/tag4.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35.xml"/><Relationship Id="rId1" Type="http://schemas.openxmlformats.org/officeDocument/2006/relationships/tags" Target="../tags/tag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7.xml.rels><?xml version="1.0" encoding="UTF-8" standalone="yes"?>
<Relationships xmlns="http://schemas.openxmlformats.org/package/2006/relationships"><Relationship Id="rId2" Type="http://schemas.openxmlformats.org/officeDocument/2006/relationships/image" Target="../media/image13.tmp"/><Relationship Id="rId1" Type="http://schemas.openxmlformats.org/officeDocument/2006/relationships/slideLayout" Target="../slideLayouts/slideLayout35.xml"/></Relationships>
</file>

<file path=ppt/slides/_rels/slide18.xml.rels><?xml version="1.0" encoding="UTF-8" standalone="yes"?>
<Relationships xmlns="http://schemas.openxmlformats.org/package/2006/relationships"><Relationship Id="rId2" Type="http://schemas.openxmlformats.org/officeDocument/2006/relationships/image" Target="../media/image14.tmp"/><Relationship Id="rId1" Type="http://schemas.openxmlformats.org/officeDocument/2006/relationships/slideLayout" Target="../slideLayouts/slideLayout40.xml"/></Relationships>
</file>

<file path=ppt/slides/_rels/slide19.xml.rels><?xml version="1.0" encoding="UTF-8" standalone="yes"?>
<Relationships xmlns="http://schemas.openxmlformats.org/package/2006/relationships"><Relationship Id="rId2" Type="http://schemas.openxmlformats.org/officeDocument/2006/relationships/image" Target="../media/image15.tmp"/><Relationship Id="rId1" Type="http://schemas.openxmlformats.org/officeDocument/2006/relationships/slideLayout" Target="../slideLayouts/slideLayout40.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5.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45.xml"/><Relationship Id="rId1" Type="http://schemas.openxmlformats.org/officeDocument/2006/relationships/tags" Target="../tags/tag6.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39.xml"/><Relationship Id="rId1" Type="http://schemas.openxmlformats.org/officeDocument/2006/relationships/vmlDrawing" Target="../drawings/vmlDrawing1.vml"/><Relationship Id="rId5" Type="http://schemas.openxmlformats.org/officeDocument/2006/relationships/image" Target="../media/image16.emf"/><Relationship Id="rId4" Type="http://schemas.openxmlformats.org/officeDocument/2006/relationships/oleObject" Target="../embeddings/oleObject1.bin"/></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9.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5.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5.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39.xml"/><Relationship Id="rId1" Type="http://schemas.openxmlformats.org/officeDocument/2006/relationships/vmlDrawing" Target="../drawings/vmlDrawing2.vml"/><Relationship Id="rId5" Type="http://schemas.openxmlformats.org/officeDocument/2006/relationships/image" Target="../media/image17.emf"/><Relationship Id="rId4" Type="http://schemas.openxmlformats.org/officeDocument/2006/relationships/oleObject" Target="../embeddings/oleObject2.bin"/></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9.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9.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9.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9.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9.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9.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9.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5.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9.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9.xml"/></Relationships>
</file>

<file path=ppt/slides/_rels/slide38.xml.rels><?xml version="1.0" encoding="UTF-8" standalone="yes"?>
<Relationships xmlns="http://schemas.openxmlformats.org/package/2006/relationships"><Relationship Id="rId2" Type="http://schemas.openxmlformats.org/officeDocument/2006/relationships/image" Target="../media/image18.tmp"/><Relationship Id="rId1" Type="http://schemas.openxmlformats.org/officeDocument/2006/relationships/slideLayout" Target="../slideLayouts/slideLayout35.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35.xml"/><Relationship Id="rId1" Type="http://schemas.openxmlformats.org/officeDocument/2006/relationships/tags" Target="../tags/tag7.xml"/></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47.xml"/><Relationship Id="rId1" Type="http://schemas.openxmlformats.org/officeDocument/2006/relationships/tags" Target="../tags/tag8.xml"/></Relationships>
</file>

<file path=ppt/slides/_rels/slide42.xml.rels><?xml version="1.0" encoding="UTF-8" standalone="yes"?>
<Relationships xmlns="http://schemas.openxmlformats.org/package/2006/relationships"><Relationship Id="rId2" Type="http://schemas.openxmlformats.org/officeDocument/2006/relationships/slideLayout" Target="../slideLayouts/slideLayout35.xml"/><Relationship Id="rId1" Type="http://schemas.openxmlformats.org/officeDocument/2006/relationships/tags" Target="../tags/tag9.xml"/></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47.xml"/><Relationship Id="rId1" Type="http://schemas.openxmlformats.org/officeDocument/2006/relationships/tags" Target="../tags/tag10.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39.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47.xml.rels><?xml version="1.0" encoding="UTF-8" standalone="yes"?>
<Relationships xmlns="http://schemas.openxmlformats.org/package/2006/relationships"><Relationship Id="rId2" Type="http://schemas.openxmlformats.org/officeDocument/2006/relationships/image" Target="../media/image19.tmp"/><Relationship Id="rId1" Type="http://schemas.openxmlformats.org/officeDocument/2006/relationships/slideLayout" Target="../slideLayouts/slideLayout35.xml"/></Relationships>
</file>

<file path=ppt/slides/_rels/slide48.xml.rels><?xml version="1.0" encoding="UTF-8" standalone="yes"?>
<Relationships xmlns="http://schemas.openxmlformats.org/package/2006/relationships"><Relationship Id="rId3" Type="http://schemas.openxmlformats.org/officeDocument/2006/relationships/image" Target="../media/image20.wmf"/><Relationship Id="rId2" Type="http://schemas.openxmlformats.org/officeDocument/2006/relationships/notesSlide" Target="../notesSlides/notesSlide35.xml"/><Relationship Id="rId1" Type="http://schemas.openxmlformats.org/officeDocument/2006/relationships/slideLayout" Target="../slideLayouts/slideLayout4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Oval 5"/>
          <p:cNvSpPr>
            <a:spLocks noChangeArrowheads="1"/>
          </p:cNvSpPr>
          <p:nvPr/>
        </p:nvSpPr>
        <p:spPr bwMode="auto">
          <a:xfrm>
            <a:off x="1600200" y="2743200"/>
            <a:ext cx="6629400" cy="1752600"/>
          </a:xfrm>
          <a:prstGeom prst="ellipse">
            <a:avLst/>
          </a:prstGeom>
          <a:solidFill>
            <a:schemeClr val="accent1">
              <a:alpha val="89018"/>
            </a:schemeClr>
          </a:solidFill>
          <a:ln w="25400">
            <a:solidFill>
              <a:schemeClr val="tx1"/>
            </a:solidFill>
            <a:round/>
            <a:headEnd/>
            <a:tailEnd/>
          </a:ln>
        </p:spPr>
        <p:txBody>
          <a:bodyPr wrap="none" anchor="ctr"/>
          <a:lstStyle/>
          <a:p>
            <a:endParaRPr lang="en-US"/>
          </a:p>
        </p:txBody>
      </p:sp>
      <p:sp>
        <p:nvSpPr>
          <p:cNvPr id="7171" name="Rectangle 4"/>
          <p:cNvSpPr>
            <a:spLocks noGrp="1" noChangeArrowheads="1"/>
          </p:cNvSpPr>
          <p:nvPr>
            <p:ph type="ctrTitle" idx="4294967295"/>
          </p:nvPr>
        </p:nvSpPr>
        <p:spPr>
          <a:xfrm>
            <a:off x="609600" y="762000"/>
            <a:ext cx="7623175" cy="1752600"/>
          </a:xfrm>
        </p:spPr>
        <p:txBody>
          <a:bodyPr/>
          <a:lstStyle/>
          <a:p>
            <a:r>
              <a:rPr lang="en-US" sz="5000" smtClean="0"/>
              <a:t>Chapter 11</a:t>
            </a:r>
          </a:p>
        </p:txBody>
      </p:sp>
      <p:sp>
        <p:nvSpPr>
          <p:cNvPr id="4" name="Rectangle 3"/>
          <p:cNvSpPr txBox="1">
            <a:spLocks noChangeArrowheads="1"/>
          </p:cNvSpPr>
          <p:nvPr/>
        </p:nvSpPr>
        <p:spPr bwMode="auto">
          <a:xfrm>
            <a:off x="1676400" y="3200400"/>
            <a:ext cx="6400800" cy="1752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tx1"/>
                  </a:outerShdw>
                </a:effectLst>
              </a14:hiddenEffects>
            </a:ext>
          </a:extLst>
        </p:spPr>
        <p:txBody>
          <a:bodyPr/>
          <a:lstStyle/>
          <a:p>
            <a:pPr algn="ctr" eaLnBrk="1" hangingPunct="1">
              <a:spcBef>
                <a:spcPct val="20000"/>
              </a:spcBef>
              <a:buClr>
                <a:schemeClr val="accent2"/>
              </a:buClr>
              <a:buSzPct val="50000"/>
              <a:buFont typeface="Wingdings" pitchFamily="2" charset="2"/>
              <a:buNone/>
              <a:defRPr/>
            </a:pPr>
            <a:r>
              <a:rPr lang="en-US" sz="3200" dirty="0">
                <a:latin typeface="+mn-lt"/>
              </a:rPr>
              <a:t>Cost Behavior and Cost-Volume-Profit Analysis</a:t>
            </a:r>
          </a:p>
        </p:txBody>
      </p:sp>
      <p:pic>
        <p:nvPicPr>
          <p:cNvPr id="7174" name="Picture 6" descr="bd04972_"/>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10400" y="4724400"/>
            <a:ext cx="1857375" cy="13922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Rectangle 3"/>
          <p:cNvSpPr>
            <a:spLocks noGrp="1" noChangeArrowheads="1"/>
          </p:cNvSpPr>
          <p:nvPr>
            <p:ph type="title"/>
          </p:nvPr>
        </p:nvSpPr>
        <p:spPr/>
        <p:txBody>
          <a:bodyPr/>
          <a:lstStyle/>
          <a:p>
            <a:r>
              <a:rPr lang="en-US" smtClean="0"/>
              <a:t>Learning Objectives</a:t>
            </a:r>
          </a:p>
        </p:txBody>
      </p:sp>
      <p:sp>
        <p:nvSpPr>
          <p:cNvPr id="8195" name="Rectangle 6"/>
          <p:cNvSpPr>
            <a:spLocks noGrp="1" noChangeArrowheads="1"/>
          </p:cNvSpPr>
          <p:nvPr>
            <p:ph idx="1"/>
          </p:nvPr>
        </p:nvSpPr>
        <p:spPr>
          <a:xfrm>
            <a:off x="304800" y="1143000"/>
            <a:ext cx="8534400" cy="4530725"/>
          </a:xfrm>
        </p:spPr>
        <p:txBody>
          <a:bodyPr/>
          <a:lstStyle/>
          <a:p>
            <a:pPr marL="571500" indent="-571500">
              <a:lnSpc>
                <a:spcPct val="80000"/>
              </a:lnSpc>
              <a:spcAft>
                <a:spcPct val="30000"/>
              </a:spcAft>
              <a:buFont typeface="Garamond" pitchFamily="18" charset="0"/>
              <a:buAutoNum type="arabicPeriod"/>
            </a:pPr>
            <a:r>
              <a:rPr lang="en-US" sz="2800" dirty="0" smtClean="0"/>
              <a:t>Classify costs by their as variable costs, fixed costs, or mixed costs.</a:t>
            </a:r>
          </a:p>
          <a:p>
            <a:pPr marL="571500" indent="-571500">
              <a:lnSpc>
                <a:spcPct val="80000"/>
              </a:lnSpc>
              <a:spcAft>
                <a:spcPct val="30000"/>
              </a:spcAft>
              <a:buFont typeface="Garamond" pitchFamily="18" charset="0"/>
              <a:buAutoNum type="arabicPeriod"/>
            </a:pPr>
            <a:r>
              <a:rPr lang="en-US" sz="2800" dirty="0" smtClean="0"/>
              <a:t>Compute the contribution margin, the contribution margin ratio, and the unit contribution margin.</a:t>
            </a:r>
          </a:p>
          <a:p>
            <a:pPr marL="571500" indent="-571500">
              <a:lnSpc>
                <a:spcPct val="80000"/>
              </a:lnSpc>
              <a:spcAft>
                <a:spcPct val="30000"/>
              </a:spcAft>
              <a:buFont typeface="Garamond" pitchFamily="18" charset="0"/>
              <a:buAutoNum type="arabicPeriod"/>
            </a:pPr>
            <a:r>
              <a:rPr lang="en-US" sz="2800" dirty="0" smtClean="0"/>
              <a:t>Determine the break-even point and sales necessary to achieve a target profit.  </a:t>
            </a:r>
          </a:p>
          <a:p>
            <a:pPr marL="571500" indent="-571500">
              <a:lnSpc>
                <a:spcPct val="80000"/>
              </a:lnSpc>
              <a:spcAft>
                <a:spcPct val="30000"/>
              </a:spcAft>
              <a:buFont typeface="Garamond" pitchFamily="18" charset="0"/>
              <a:buAutoNum type="arabicPeriod" startAt="5"/>
            </a:pPr>
            <a:r>
              <a:rPr lang="en-US" sz="2800" dirty="0" smtClean="0"/>
              <a:t>Compute </a:t>
            </a:r>
            <a:r>
              <a:rPr lang="en-US" sz="2800" strike="sngStrike" dirty="0" smtClean="0"/>
              <a:t>the break-even point for a company selling more than one product</a:t>
            </a:r>
            <a:r>
              <a:rPr lang="en-US" sz="2800" dirty="0" smtClean="0"/>
              <a:t>, the operating leverage, and margin of safety. </a:t>
            </a:r>
          </a:p>
        </p:txBody>
      </p:sp>
    </p:spTree>
  </p:cSld>
  <p:clrMapOvr>
    <a:masterClrMapping/>
  </p:clrMapOvr>
  <p:transition>
    <p:blinds dir="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CA" dirty="0" smtClean="0"/>
              <a:t>Cost Behaviour</a:t>
            </a:r>
            <a:endParaRPr lang="en-CA" dirty="0"/>
          </a:p>
        </p:txBody>
      </p:sp>
      <p:pic>
        <p:nvPicPr>
          <p:cNvPr id="7" name="Picture 6"/>
          <p:cNvPicPr>
            <a:picLocks noChangeAspect="1"/>
          </p:cNvPicPr>
          <p:nvPr/>
        </p:nvPicPr>
        <p:blipFill rotWithShape="1">
          <a:blip r:embed="rId2">
            <a:extLst>
              <a:ext uri="{28A0092B-C50C-407E-A947-70E740481C1C}">
                <a14:useLocalDpi xmlns:a14="http://schemas.microsoft.com/office/drawing/2010/main" val="0"/>
              </a:ext>
            </a:extLst>
          </a:blip>
          <a:srcRect r="65639"/>
          <a:stretch/>
        </p:blipFill>
        <p:spPr>
          <a:xfrm>
            <a:off x="5629729" y="3367313"/>
            <a:ext cx="1367971" cy="1781055"/>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495800"/>
            <a:ext cx="2514600" cy="838200"/>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41853" y="1611659"/>
            <a:ext cx="1621894" cy="1893541"/>
          </a:xfrm>
          <a:prstGeom prst="rect">
            <a:avLst/>
          </a:prstGeom>
        </p:spPr>
      </p:pic>
    </p:spTree>
    <p:extLst>
      <p:ext uri="{BB962C8B-B14F-4D97-AF65-F5344CB8AC3E}">
        <p14:creationId xmlns:p14="http://schemas.microsoft.com/office/powerpoint/2010/main" val="1067392493"/>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r>
              <a:rPr lang="en-US" smtClean="0"/>
              <a:t>Cost Behavior</a:t>
            </a:r>
          </a:p>
        </p:txBody>
      </p:sp>
      <p:sp>
        <p:nvSpPr>
          <p:cNvPr id="313347" name="Rectangle 3"/>
          <p:cNvSpPr>
            <a:spLocks noGrp="1" noChangeArrowheads="1"/>
          </p:cNvSpPr>
          <p:nvPr>
            <p:ph idx="1"/>
          </p:nvPr>
        </p:nvSpPr>
        <p:spPr>
          <a:xfrm>
            <a:off x="457200" y="1143000"/>
            <a:ext cx="8229600" cy="4525963"/>
          </a:xfrm>
        </p:spPr>
        <p:txBody>
          <a:bodyPr/>
          <a:lstStyle/>
          <a:p>
            <a:r>
              <a:rPr lang="en-US" sz="2800" dirty="0" smtClean="0">
                <a:ea typeface="ＭＳ Ｐゴシック" pitchFamily="1" charset="-128"/>
              </a:rPr>
              <a:t>Refers to the manner in which a cost changes as a related activity changes. Can be:</a:t>
            </a:r>
          </a:p>
          <a:p>
            <a:pPr lvl="1"/>
            <a:r>
              <a:rPr lang="en-US" sz="2500" dirty="0" smtClean="0">
                <a:ea typeface="ＭＳ Ｐゴシック" pitchFamily="1" charset="-128"/>
              </a:rPr>
              <a:t>Variable</a:t>
            </a:r>
          </a:p>
          <a:p>
            <a:pPr lvl="1"/>
            <a:r>
              <a:rPr lang="en-US" sz="2500" dirty="0" smtClean="0">
                <a:ea typeface="ＭＳ Ｐゴシック" pitchFamily="1" charset="-128"/>
              </a:rPr>
              <a:t>Fixed</a:t>
            </a:r>
          </a:p>
          <a:p>
            <a:pPr lvl="1"/>
            <a:r>
              <a:rPr lang="en-US" sz="2500" dirty="0" smtClean="0">
                <a:ea typeface="ＭＳ Ｐゴシック" pitchFamily="1" charset="-128"/>
              </a:rPr>
              <a:t>Mixed. </a:t>
            </a:r>
          </a:p>
          <a:p>
            <a:r>
              <a:rPr lang="en-US" sz="2800" dirty="0" smtClean="0">
                <a:ea typeface="ＭＳ Ｐゴシック" pitchFamily="1" charset="-128"/>
              </a:rPr>
              <a:t>Two factors to consider:</a:t>
            </a:r>
          </a:p>
          <a:p>
            <a:pPr lvl="1"/>
            <a:r>
              <a:rPr lang="en-US" sz="2400" u="sng" dirty="0" smtClean="0">
                <a:ea typeface="ＭＳ Ｐゴシック" pitchFamily="1" charset="-128"/>
              </a:rPr>
              <a:t>Activity bases </a:t>
            </a:r>
            <a:r>
              <a:rPr lang="en-US" sz="2400" dirty="0" smtClean="0">
                <a:ea typeface="ＭＳ Ｐゴシック" pitchFamily="1" charset="-128"/>
              </a:rPr>
              <a:t>–</a:t>
            </a:r>
            <a:r>
              <a:rPr lang="en-US" sz="2400" dirty="0" smtClean="0"/>
              <a:t>measure of whatever causes the incurrence of variable cost.  Example: Direct Labour Hours, Machine Hours, Units Produced, Units Sold, km driven, # of </a:t>
            </a:r>
            <a:r>
              <a:rPr lang="en-US" sz="2400" dirty="0" err="1" smtClean="0"/>
              <a:t>sq.feet</a:t>
            </a:r>
            <a:r>
              <a:rPr lang="en-US" sz="2400" dirty="0" smtClean="0"/>
              <a:t>, # of text messages</a:t>
            </a:r>
            <a:endParaRPr lang="en-US" sz="2400" dirty="0" smtClean="0">
              <a:ea typeface="ＭＳ Ｐゴシック" pitchFamily="1" charset="-128"/>
            </a:endParaRPr>
          </a:p>
          <a:p>
            <a:pPr lvl="1"/>
            <a:r>
              <a:rPr lang="en-US" sz="2400" u="sng" dirty="0" smtClean="0">
                <a:ea typeface="ＭＳ Ｐゴシック" pitchFamily="1" charset="-128"/>
              </a:rPr>
              <a:t>Relevant range </a:t>
            </a:r>
            <a:r>
              <a:rPr lang="en-US" sz="2400" dirty="0" smtClean="0">
                <a:ea typeface="ＭＳ Ｐゴシック" pitchFamily="1" charset="-128"/>
              </a:rPr>
              <a:t>– range of activity of interest.</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r>
              <a:rPr lang="en-US" smtClean="0"/>
              <a:t>Cost Behavior: Variable Costs</a:t>
            </a:r>
          </a:p>
        </p:txBody>
      </p:sp>
      <p:sp>
        <p:nvSpPr>
          <p:cNvPr id="314371" name="Rectangle 3"/>
          <p:cNvSpPr>
            <a:spLocks noGrp="1" noChangeArrowheads="1"/>
          </p:cNvSpPr>
          <p:nvPr>
            <p:ph idx="1"/>
          </p:nvPr>
        </p:nvSpPr>
        <p:spPr>
          <a:xfrm>
            <a:off x="457200" y="1143000"/>
            <a:ext cx="8229600" cy="4525963"/>
          </a:xfrm>
        </p:spPr>
        <p:txBody>
          <a:bodyPr/>
          <a:lstStyle/>
          <a:p>
            <a:r>
              <a:rPr lang="en-US" sz="2800" dirty="0" smtClean="0">
                <a:ea typeface="ＭＳ Ｐゴシック" pitchFamily="1" charset="-128"/>
              </a:rPr>
              <a:t>Costs that vary in proportion to changes in the activity level </a:t>
            </a:r>
          </a:p>
        </p:txBody>
      </p:sp>
      <p:graphicFrame>
        <p:nvGraphicFramePr>
          <p:cNvPr id="2" name="Table 1"/>
          <p:cNvGraphicFramePr>
            <a:graphicFrameLocks noGrp="1"/>
          </p:cNvGraphicFramePr>
          <p:nvPr>
            <p:extLst>
              <p:ext uri="{D42A27DB-BD31-4B8C-83A1-F6EECF244321}">
                <p14:modId xmlns:p14="http://schemas.microsoft.com/office/powerpoint/2010/main" val="4179534254"/>
              </p:ext>
            </p:extLst>
          </p:nvPr>
        </p:nvGraphicFramePr>
        <p:xfrm>
          <a:off x="1295400" y="2270760"/>
          <a:ext cx="6096000" cy="3749040"/>
        </p:xfrm>
        <a:graphic>
          <a:graphicData uri="http://schemas.openxmlformats.org/drawingml/2006/table">
            <a:tbl>
              <a:tblPr firstRow="1" bandRow="1">
                <a:tableStyleId>{5C22544A-7EE6-4342-B048-85BDC9FD1C3A}</a:tableStyleId>
              </a:tblPr>
              <a:tblGrid>
                <a:gridCol w="2032000"/>
                <a:gridCol w="2032000"/>
                <a:gridCol w="2032000"/>
              </a:tblGrid>
              <a:tr h="370840">
                <a:tc>
                  <a:txBody>
                    <a:bodyPr/>
                    <a:lstStyle/>
                    <a:p>
                      <a:pPr algn="ctr"/>
                      <a:r>
                        <a:rPr lang="en-CA" sz="2000" dirty="0" smtClean="0"/>
                        <a:t># of Blackberries made</a:t>
                      </a:r>
                      <a:endParaRPr lang="en-CA" sz="2000" dirty="0"/>
                    </a:p>
                  </a:txBody>
                  <a:tcPr/>
                </a:tc>
                <a:tc>
                  <a:txBody>
                    <a:bodyPr/>
                    <a:lstStyle/>
                    <a:p>
                      <a:pPr algn="ctr"/>
                      <a:r>
                        <a:rPr lang="en-CA" sz="2000" dirty="0" smtClean="0"/>
                        <a:t>Direct</a:t>
                      </a:r>
                      <a:r>
                        <a:rPr lang="en-CA" sz="2000" baseline="0" dirty="0" smtClean="0"/>
                        <a:t> Material Cost per unit</a:t>
                      </a:r>
                      <a:endParaRPr lang="en-CA" sz="2000" dirty="0"/>
                    </a:p>
                  </a:txBody>
                  <a:tcPr/>
                </a:tc>
                <a:tc>
                  <a:txBody>
                    <a:bodyPr/>
                    <a:lstStyle/>
                    <a:p>
                      <a:pPr algn="ctr"/>
                      <a:r>
                        <a:rPr lang="en-CA" sz="2000" dirty="0" smtClean="0"/>
                        <a:t>Total Direct Material Cost</a:t>
                      </a:r>
                      <a:endParaRPr lang="en-CA" sz="2000" dirty="0"/>
                    </a:p>
                  </a:txBody>
                  <a:tcPr/>
                </a:tc>
              </a:tr>
              <a:tr h="370840">
                <a:tc>
                  <a:txBody>
                    <a:bodyPr/>
                    <a:lstStyle/>
                    <a:p>
                      <a:pPr algn="ctr"/>
                      <a:r>
                        <a:rPr lang="en-CA" sz="2400" dirty="0" smtClean="0"/>
                        <a:t>1</a:t>
                      </a:r>
                      <a:endParaRPr lang="en-CA" sz="2400" dirty="0"/>
                    </a:p>
                  </a:txBody>
                  <a:tcPr/>
                </a:tc>
                <a:tc>
                  <a:txBody>
                    <a:bodyPr/>
                    <a:lstStyle/>
                    <a:p>
                      <a:pPr algn="r"/>
                      <a:r>
                        <a:rPr lang="en-CA" sz="2400" dirty="0" smtClean="0"/>
                        <a:t>$100</a:t>
                      </a:r>
                      <a:endParaRPr lang="en-CA" sz="2400" dirty="0"/>
                    </a:p>
                  </a:txBody>
                  <a:tcPr/>
                </a:tc>
                <a:tc>
                  <a:txBody>
                    <a:bodyPr/>
                    <a:lstStyle/>
                    <a:p>
                      <a:pPr algn="r"/>
                      <a:r>
                        <a:rPr lang="en-CA" sz="2400" dirty="0" smtClean="0"/>
                        <a:t>$100</a:t>
                      </a:r>
                      <a:endParaRPr lang="en-CA" sz="2400" dirty="0"/>
                    </a:p>
                  </a:txBody>
                  <a:tcPr/>
                </a:tc>
              </a:tr>
              <a:tr h="370840">
                <a:tc>
                  <a:txBody>
                    <a:bodyPr/>
                    <a:lstStyle/>
                    <a:p>
                      <a:pPr algn="ctr"/>
                      <a:r>
                        <a:rPr lang="en-CA" sz="2400" dirty="0" smtClean="0"/>
                        <a:t>50</a:t>
                      </a:r>
                      <a:endParaRPr lang="en-CA" sz="2400" dirty="0"/>
                    </a:p>
                  </a:txBody>
                  <a:tcPr/>
                </a:tc>
                <a:tc>
                  <a:txBody>
                    <a:bodyPr/>
                    <a:lstStyle/>
                    <a:p>
                      <a:pPr algn="r"/>
                      <a:r>
                        <a:rPr lang="en-CA" sz="2400" dirty="0" smtClean="0"/>
                        <a:t>$100</a:t>
                      </a:r>
                      <a:endParaRPr lang="en-CA" sz="2400" dirty="0"/>
                    </a:p>
                  </a:txBody>
                  <a:tcPr/>
                </a:tc>
                <a:tc>
                  <a:txBody>
                    <a:bodyPr/>
                    <a:lstStyle/>
                    <a:p>
                      <a:pPr algn="r"/>
                      <a:r>
                        <a:rPr lang="en-CA" sz="2400" dirty="0" smtClean="0"/>
                        <a:t>5,000</a:t>
                      </a:r>
                      <a:endParaRPr lang="en-CA" sz="2400" dirty="0"/>
                    </a:p>
                  </a:txBody>
                  <a:tcPr/>
                </a:tc>
              </a:tr>
              <a:tr h="370840">
                <a:tc>
                  <a:txBody>
                    <a:bodyPr/>
                    <a:lstStyle/>
                    <a:p>
                      <a:pPr algn="ctr"/>
                      <a:r>
                        <a:rPr lang="en-CA" sz="2400" dirty="0" smtClean="0"/>
                        <a:t>100</a:t>
                      </a:r>
                      <a:endParaRPr lang="en-CA" sz="2400" dirty="0"/>
                    </a:p>
                  </a:txBody>
                  <a:tcPr/>
                </a:tc>
                <a:tc>
                  <a:txBody>
                    <a:bodyPr/>
                    <a:lstStyle/>
                    <a:p>
                      <a:pPr algn="r"/>
                      <a:r>
                        <a:rPr lang="en-CA" sz="2400" dirty="0" smtClean="0"/>
                        <a:t>$100</a:t>
                      </a:r>
                      <a:endParaRPr lang="en-CA" sz="2400" dirty="0"/>
                    </a:p>
                  </a:txBody>
                  <a:tcPr/>
                </a:tc>
                <a:tc>
                  <a:txBody>
                    <a:bodyPr/>
                    <a:lstStyle/>
                    <a:p>
                      <a:pPr algn="r"/>
                      <a:r>
                        <a:rPr lang="en-CA" sz="2400" dirty="0" smtClean="0"/>
                        <a:t>10,000</a:t>
                      </a:r>
                      <a:endParaRPr lang="en-CA" sz="2400" dirty="0"/>
                    </a:p>
                  </a:txBody>
                  <a:tcPr/>
                </a:tc>
              </a:tr>
              <a:tr h="370840">
                <a:tc>
                  <a:txBody>
                    <a:bodyPr/>
                    <a:lstStyle/>
                    <a:p>
                      <a:pPr algn="ctr"/>
                      <a:r>
                        <a:rPr lang="en-CA" sz="2400" dirty="0" smtClean="0"/>
                        <a:t>150</a:t>
                      </a:r>
                      <a:endParaRPr lang="en-CA" sz="2400" dirty="0"/>
                    </a:p>
                  </a:txBody>
                  <a:tcPr/>
                </a:tc>
                <a:tc>
                  <a:txBody>
                    <a:bodyPr/>
                    <a:lstStyle/>
                    <a:p>
                      <a:pPr algn="r"/>
                      <a:r>
                        <a:rPr lang="en-CA" sz="2400" dirty="0" smtClean="0"/>
                        <a:t>$100</a:t>
                      </a:r>
                      <a:endParaRPr lang="en-CA" sz="2400" dirty="0"/>
                    </a:p>
                  </a:txBody>
                  <a:tcPr/>
                </a:tc>
                <a:tc>
                  <a:txBody>
                    <a:bodyPr/>
                    <a:lstStyle/>
                    <a:p>
                      <a:pPr algn="r"/>
                      <a:r>
                        <a:rPr lang="en-CA" sz="2400" dirty="0" smtClean="0"/>
                        <a:t>15,000</a:t>
                      </a:r>
                      <a:endParaRPr lang="en-CA" sz="2400" dirty="0"/>
                    </a:p>
                  </a:txBody>
                  <a:tcPr/>
                </a:tc>
              </a:tr>
              <a:tr h="370840">
                <a:tc>
                  <a:txBody>
                    <a:bodyPr/>
                    <a:lstStyle/>
                    <a:p>
                      <a:pPr algn="ctr"/>
                      <a:r>
                        <a:rPr lang="en-CA" sz="2400" dirty="0" smtClean="0"/>
                        <a:t>200</a:t>
                      </a:r>
                      <a:endParaRPr lang="en-CA" sz="2400" dirty="0"/>
                    </a:p>
                  </a:txBody>
                  <a:tcPr/>
                </a:tc>
                <a:tc>
                  <a:txBody>
                    <a:bodyPr/>
                    <a:lstStyle/>
                    <a:p>
                      <a:pPr algn="r"/>
                      <a:r>
                        <a:rPr lang="en-CA" sz="2400" dirty="0" smtClean="0"/>
                        <a:t>$100</a:t>
                      </a:r>
                      <a:endParaRPr lang="en-CA" sz="2400" dirty="0"/>
                    </a:p>
                  </a:txBody>
                  <a:tcPr/>
                </a:tc>
                <a:tc>
                  <a:txBody>
                    <a:bodyPr/>
                    <a:lstStyle/>
                    <a:p>
                      <a:pPr algn="r"/>
                      <a:r>
                        <a:rPr lang="en-CA" sz="2400" dirty="0" smtClean="0"/>
                        <a:t>20,000</a:t>
                      </a:r>
                      <a:endParaRPr lang="en-CA" sz="2400" dirty="0"/>
                    </a:p>
                  </a:txBody>
                  <a:tcPr/>
                </a:tc>
              </a:tr>
              <a:tr h="370840">
                <a:tc>
                  <a:txBody>
                    <a:bodyPr/>
                    <a:lstStyle/>
                    <a:p>
                      <a:pPr algn="ctr"/>
                      <a:r>
                        <a:rPr lang="en-CA" sz="2400" dirty="0" smtClean="0"/>
                        <a:t>250</a:t>
                      </a:r>
                      <a:endParaRPr lang="en-CA" sz="2400" dirty="0"/>
                    </a:p>
                  </a:txBody>
                  <a:tcPr/>
                </a:tc>
                <a:tc>
                  <a:txBody>
                    <a:bodyPr/>
                    <a:lstStyle/>
                    <a:p>
                      <a:pPr algn="r"/>
                      <a:r>
                        <a:rPr lang="en-CA" sz="2400" dirty="0" smtClean="0"/>
                        <a:t>$100</a:t>
                      </a:r>
                      <a:endParaRPr lang="en-CA" sz="2400" dirty="0"/>
                    </a:p>
                  </a:txBody>
                  <a:tcPr/>
                </a:tc>
                <a:tc>
                  <a:txBody>
                    <a:bodyPr/>
                    <a:lstStyle/>
                    <a:p>
                      <a:pPr algn="r"/>
                      <a:r>
                        <a:rPr lang="en-CA" sz="2400" dirty="0" smtClean="0"/>
                        <a:t>25,000</a:t>
                      </a:r>
                      <a:endParaRPr lang="en-CA" sz="2400" dirty="0"/>
                    </a:p>
                  </a:txBody>
                  <a:tcPr/>
                </a:tc>
              </a:tr>
            </a:tbl>
          </a:graphicData>
        </a:graphic>
      </p:graphicFrame>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r>
              <a:rPr lang="en-US" sz="2800" smtClean="0"/>
              <a:t>Cost Behavior: Variable Costs</a:t>
            </a:r>
          </a:p>
        </p:txBody>
      </p:sp>
      <p:pic>
        <p:nvPicPr>
          <p:cNvPr id="11267" name="Picture 3" descr="PPTD597.png"/>
          <p:cNvPicPr>
            <a:picLocks noChangeAspect="1"/>
          </p:cNvPicPr>
          <p:nvPr/>
        </p:nvPicPr>
        <p:blipFill rotWithShape="1">
          <a:blip r:embed="rId3">
            <a:extLst>
              <a:ext uri="{28A0092B-C50C-407E-A947-70E740481C1C}">
                <a14:useLocalDpi xmlns:a14="http://schemas.microsoft.com/office/drawing/2010/main" val="0"/>
              </a:ext>
            </a:extLst>
          </a:blip>
          <a:srcRect l="3220" t="13402" r="3356" b="11326"/>
          <a:stretch/>
        </p:blipFill>
        <p:spPr bwMode="auto">
          <a:xfrm>
            <a:off x="251084" y="1143000"/>
            <a:ext cx="8511916" cy="495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plit orient="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r>
              <a:rPr lang="en-US" smtClean="0"/>
              <a:t>Cost Behavior: Fixed Costs</a:t>
            </a:r>
          </a:p>
        </p:txBody>
      </p:sp>
      <p:sp>
        <p:nvSpPr>
          <p:cNvPr id="316419" name="Rectangle 3"/>
          <p:cNvSpPr>
            <a:spLocks noGrp="1" noChangeArrowheads="1"/>
          </p:cNvSpPr>
          <p:nvPr>
            <p:ph idx="1"/>
          </p:nvPr>
        </p:nvSpPr>
        <p:spPr>
          <a:xfrm>
            <a:off x="457200" y="1295400"/>
            <a:ext cx="8229600" cy="4525963"/>
          </a:xfrm>
        </p:spPr>
        <p:txBody>
          <a:bodyPr/>
          <a:lstStyle/>
          <a:p>
            <a:r>
              <a:rPr lang="en-US" sz="2800" smtClean="0">
                <a:ea typeface="ＭＳ Ｐゴシック" pitchFamily="1" charset="-128"/>
              </a:rPr>
              <a:t>Costs that remain the same in total over the relevant range of activity, but change per unit with the level of activity </a:t>
            </a:r>
          </a:p>
        </p:txBody>
      </p:sp>
      <p:graphicFrame>
        <p:nvGraphicFramePr>
          <p:cNvPr id="2" name="Table 1"/>
          <p:cNvGraphicFramePr>
            <a:graphicFrameLocks noGrp="1"/>
          </p:cNvGraphicFramePr>
          <p:nvPr>
            <p:extLst>
              <p:ext uri="{D42A27DB-BD31-4B8C-83A1-F6EECF244321}">
                <p14:modId xmlns:p14="http://schemas.microsoft.com/office/powerpoint/2010/main" val="2707682138"/>
              </p:ext>
            </p:extLst>
          </p:nvPr>
        </p:nvGraphicFramePr>
        <p:xfrm>
          <a:off x="457200" y="2702560"/>
          <a:ext cx="8458200" cy="3154680"/>
        </p:xfrm>
        <a:graphic>
          <a:graphicData uri="http://schemas.openxmlformats.org/drawingml/2006/table">
            <a:tbl>
              <a:tblPr firstRow="1" bandRow="1">
                <a:tableStyleId>{5C22544A-7EE6-4342-B048-85BDC9FD1C3A}</a:tableStyleId>
              </a:tblPr>
              <a:tblGrid>
                <a:gridCol w="2667000"/>
                <a:gridCol w="2590800"/>
                <a:gridCol w="3200400"/>
              </a:tblGrid>
              <a:tr h="370840">
                <a:tc>
                  <a:txBody>
                    <a:bodyPr/>
                    <a:lstStyle/>
                    <a:p>
                      <a:pPr algn="ctr"/>
                      <a:r>
                        <a:rPr lang="en-CA" sz="2300" dirty="0" smtClean="0"/>
                        <a:t># of Blackberries made</a:t>
                      </a:r>
                      <a:endParaRPr lang="en-CA" sz="2300" dirty="0"/>
                    </a:p>
                  </a:txBody>
                  <a:tcPr/>
                </a:tc>
                <a:tc>
                  <a:txBody>
                    <a:bodyPr/>
                    <a:lstStyle/>
                    <a:p>
                      <a:pPr algn="ctr"/>
                      <a:r>
                        <a:rPr lang="en-CA" sz="2300" dirty="0" smtClean="0"/>
                        <a:t>Salary of </a:t>
                      </a:r>
                      <a:r>
                        <a:rPr lang="en-CA" sz="2300" dirty="0" smtClean="0">
                          <a:effectLst/>
                        </a:rPr>
                        <a:t>Thorsten </a:t>
                      </a:r>
                      <a:r>
                        <a:rPr lang="en-CA" sz="2300" dirty="0" err="1" smtClean="0">
                          <a:effectLst/>
                        </a:rPr>
                        <a:t>Heins</a:t>
                      </a:r>
                      <a:r>
                        <a:rPr lang="en-CA" sz="2300" dirty="0" smtClean="0">
                          <a:effectLst/>
                        </a:rPr>
                        <a:t> </a:t>
                      </a:r>
                      <a:endParaRPr lang="en-CA" sz="2300" dirty="0"/>
                    </a:p>
                  </a:txBody>
                  <a:tcPr/>
                </a:tc>
                <a:tc>
                  <a:txBody>
                    <a:bodyPr/>
                    <a:lstStyle/>
                    <a:p>
                      <a:pPr algn="ctr"/>
                      <a:r>
                        <a:rPr lang="en-CA" sz="2300" dirty="0" smtClean="0"/>
                        <a:t>Salary per blackberry</a:t>
                      </a:r>
                      <a:r>
                        <a:rPr lang="en-CA" sz="2300" baseline="0" dirty="0" smtClean="0"/>
                        <a:t> </a:t>
                      </a:r>
                      <a:r>
                        <a:rPr lang="en-CA" sz="2300" dirty="0" smtClean="0"/>
                        <a:t>made</a:t>
                      </a:r>
                      <a:endParaRPr lang="en-CA" sz="2300" dirty="0"/>
                    </a:p>
                  </a:txBody>
                  <a:tcPr/>
                </a:tc>
              </a:tr>
              <a:tr h="370840">
                <a:tc>
                  <a:txBody>
                    <a:bodyPr/>
                    <a:lstStyle/>
                    <a:p>
                      <a:pPr algn="ctr"/>
                      <a:r>
                        <a:rPr lang="en-CA" sz="2500" dirty="0" smtClean="0"/>
                        <a:t>50,000</a:t>
                      </a:r>
                      <a:endParaRPr lang="en-CA" sz="2500" dirty="0"/>
                    </a:p>
                  </a:txBody>
                  <a:tcPr/>
                </a:tc>
                <a:tc>
                  <a:txBody>
                    <a:bodyPr/>
                    <a:lstStyle/>
                    <a:p>
                      <a:pPr algn="r"/>
                      <a:r>
                        <a:rPr lang="en-CA" sz="2500" dirty="0" smtClean="0"/>
                        <a:t>$1,000,000</a:t>
                      </a:r>
                      <a:endParaRPr lang="en-CA" sz="2500" dirty="0"/>
                    </a:p>
                  </a:txBody>
                  <a:tcPr/>
                </a:tc>
                <a:tc>
                  <a:txBody>
                    <a:bodyPr/>
                    <a:lstStyle/>
                    <a:p>
                      <a:pPr algn="r"/>
                      <a:r>
                        <a:rPr lang="en-CA" sz="2500" dirty="0" smtClean="0"/>
                        <a:t>$20.00</a:t>
                      </a:r>
                      <a:endParaRPr lang="en-CA" sz="2500" dirty="0"/>
                    </a:p>
                  </a:txBody>
                  <a:tcPr/>
                </a:tc>
              </a:tr>
              <a:tr h="370840">
                <a:tc>
                  <a:txBody>
                    <a:bodyPr/>
                    <a:lstStyle/>
                    <a:p>
                      <a:pPr algn="ctr"/>
                      <a:r>
                        <a:rPr lang="en-CA" sz="2500" dirty="0" smtClean="0"/>
                        <a:t>100,000</a:t>
                      </a:r>
                      <a:endParaRPr lang="en-CA" sz="2500" dirty="0"/>
                    </a:p>
                  </a:txBody>
                  <a:tcPr/>
                </a:tc>
                <a:tc>
                  <a:txBody>
                    <a:bodyPr/>
                    <a:lstStyle/>
                    <a:p>
                      <a:pPr algn="r"/>
                      <a:r>
                        <a:rPr lang="en-CA" sz="2500" dirty="0" smtClean="0"/>
                        <a:t>$1,000,000</a:t>
                      </a:r>
                      <a:endParaRPr lang="en-CA" sz="2500" dirty="0"/>
                    </a:p>
                  </a:txBody>
                  <a:tcPr/>
                </a:tc>
                <a:tc>
                  <a:txBody>
                    <a:bodyPr/>
                    <a:lstStyle/>
                    <a:p>
                      <a:pPr algn="r"/>
                      <a:r>
                        <a:rPr lang="en-CA" sz="2500" dirty="0" smtClean="0"/>
                        <a:t>10.00</a:t>
                      </a:r>
                      <a:endParaRPr lang="en-CA" sz="2500" dirty="0"/>
                    </a:p>
                  </a:txBody>
                  <a:tcPr/>
                </a:tc>
              </a:tr>
              <a:tr h="370840">
                <a:tc>
                  <a:txBody>
                    <a:bodyPr/>
                    <a:lstStyle/>
                    <a:p>
                      <a:pPr algn="ctr"/>
                      <a:r>
                        <a:rPr lang="en-CA" sz="2500" dirty="0" smtClean="0"/>
                        <a:t>150,000</a:t>
                      </a:r>
                      <a:endParaRPr lang="en-CA" sz="2500" dirty="0"/>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CA" sz="2500" dirty="0" smtClean="0"/>
                        <a:t>$1,000,000</a:t>
                      </a:r>
                    </a:p>
                  </a:txBody>
                  <a:tcPr/>
                </a:tc>
                <a:tc>
                  <a:txBody>
                    <a:bodyPr/>
                    <a:lstStyle/>
                    <a:p>
                      <a:pPr algn="r"/>
                      <a:r>
                        <a:rPr lang="en-CA" sz="2500" dirty="0" smtClean="0"/>
                        <a:t>6.67</a:t>
                      </a:r>
                      <a:endParaRPr lang="en-CA" sz="2500" dirty="0"/>
                    </a:p>
                  </a:txBody>
                  <a:tcPr/>
                </a:tc>
              </a:tr>
              <a:tr h="370840">
                <a:tc>
                  <a:txBody>
                    <a:bodyPr/>
                    <a:lstStyle/>
                    <a:p>
                      <a:pPr algn="ctr"/>
                      <a:r>
                        <a:rPr lang="en-CA" sz="2500" dirty="0" smtClean="0"/>
                        <a:t>200,000</a:t>
                      </a:r>
                      <a:endParaRPr lang="en-CA" sz="2500" dirty="0"/>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CA" sz="2500" dirty="0" smtClean="0"/>
                        <a:t>$1,000,000</a:t>
                      </a:r>
                    </a:p>
                  </a:txBody>
                  <a:tcPr/>
                </a:tc>
                <a:tc>
                  <a:txBody>
                    <a:bodyPr/>
                    <a:lstStyle/>
                    <a:p>
                      <a:pPr algn="r"/>
                      <a:r>
                        <a:rPr lang="en-CA" sz="2500" dirty="0" smtClean="0"/>
                        <a:t>5.00</a:t>
                      </a:r>
                      <a:endParaRPr lang="en-CA" sz="2500" dirty="0"/>
                    </a:p>
                  </a:txBody>
                  <a:tcPr/>
                </a:tc>
              </a:tr>
              <a:tr h="370840">
                <a:tc>
                  <a:txBody>
                    <a:bodyPr/>
                    <a:lstStyle/>
                    <a:p>
                      <a:pPr algn="ctr"/>
                      <a:r>
                        <a:rPr lang="en-CA" sz="2500" dirty="0" smtClean="0"/>
                        <a:t>250,000</a:t>
                      </a:r>
                      <a:endParaRPr lang="en-CA" sz="2500" dirty="0"/>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CA" sz="2500" dirty="0" smtClean="0"/>
                        <a:t>$1,000,000</a:t>
                      </a:r>
                    </a:p>
                  </a:txBody>
                  <a:tcPr/>
                </a:tc>
                <a:tc>
                  <a:txBody>
                    <a:bodyPr/>
                    <a:lstStyle/>
                    <a:p>
                      <a:pPr algn="r"/>
                      <a:r>
                        <a:rPr lang="en-CA" sz="2500" dirty="0" smtClean="0"/>
                        <a:t>4.00</a:t>
                      </a:r>
                      <a:endParaRPr lang="en-CA" sz="2500" dirty="0"/>
                    </a:p>
                  </a:txBody>
                  <a:tcPr/>
                </a:tc>
              </a:tr>
            </a:tbl>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r>
              <a:rPr lang="en-US" sz="2800" smtClean="0"/>
              <a:t>Cost Behavior: Fixed Costs</a:t>
            </a:r>
          </a:p>
        </p:txBody>
      </p:sp>
      <p:pic>
        <p:nvPicPr>
          <p:cNvPr id="13315" name="Picture 3" descr="PPTF1D1.png"/>
          <p:cNvPicPr>
            <a:picLocks noChangeAspect="1"/>
          </p:cNvPicPr>
          <p:nvPr/>
        </p:nvPicPr>
        <p:blipFill rotWithShape="1">
          <a:blip r:embed="rId3">
            <a:extLst>
              <a:ext uri="{28A0092B-C50C-407E-A947-70E740481C1C}">
                <a14:useLocalDpi xmlns:a14="http://schemas.microsoft.com/office/drawing/2010/main" val="0"/>
              </a:ext>
            </a:extLst>
          </a:blip>
          <a:srcRect l="3416" t="11706" r="3900" b="5931"/>
          <a:stretch/>
        </p:blipFill>
        <p:spPr bwMode="auto">
          <a:xfrm>
            <a:off x="152400" y="1066799"/>
            <a:ext cx="8476050" cy="4876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plit orient="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r>
              <a:rPr lang="en-US" sz="2800" smtClean="0"/>
              <a:t>Cost Behavior: Mixed Costs</a:t>
            </a:r>
          </a:p>
        </p:txBody>
      </p:sp>
      <p:pic>
        <p:nvPicPr>
          <p:cNvPr id="14339" name="Picture 3" descr="PPT5BBB.png"/>
          <p:cNvPicPr>
            <a:picLocks noChangeAspect="1"/>
          </p:cNvPicPr>
          <p:nvPr/>
        </p:nvPicPr>
        <p:blipFill rotWithShape="1">
          <a:blip r:embed="rId3">
            <a:extLst>
              <a:ext uri="{28A0092B-C50C-407E-A947-70E740481C1C}">
                <a14:useLocalDpi xmlns:a14="http://schemas.microsoft.com/office/drawing/2010/main" val="0"/>
              </a:ext>
            </a:extLst>
          </a:blip>
          <a:srcRect l="5254" t="13710" r="7389" b="4033"/>
          <a:stretch/>
        </p:blipFill>
        <p:spPr bwMode="auto">
          <a:xfrm>
            <a:off x="4166602" y="1371600"/>
            <a:ext cx="4748798"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txBox="1">
            <a:spLocks noChangeArrowheads="1"/>
          </p:cNvSpPr>
          <p:nvPr/>
        </p:nvSpPr>
        <p:spPr bwMode="auto">
          <a:xfrm>
            <a:off x="304800" y="1371600"/>
            <a:ext cx="3810000"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pPr eaLnBrk="1" hangingPunct="1">
              <a:spcBef>
                <a:spcPct val="20000"/>
              </a:spcBef>
              <a:buFontTx/>
              <a:buChar char="•"/>
            </a:pPr>
            <a:r>
              <a:rPr lang="en-US" sz="2800">
                <a:solidFill>
                  <a:schemeClr val="accent2"/>
                </a:solidFill>
              </a:rPr>
              <a:t>Mixed costs share characteristics of both a variable and a fixed cost: fixed over a range, then increasing based on activity</a:t>
            </a:r>
          </a:p>
        </p:txBody>
      </p:sp>
    </p:spTree>
  </p:cSld>
  <p:clrMapOvr>
    <a:masterClrMapping/>
  </p:clrMapOvr>
  <p:transition>
    <p:split orient="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4"/>
          <p:cNvSpPr>
            <a:spLocks noChangeArrowheads="1"/>
          </p:cNvSpPr>
          <p:nvPr/>
        </p:nvSpPr>
        <p:spPr bwMode="auto">
          <a:xfrm>
            <a:off x="381000" y="152400"/>
            <a:ext cx="77724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p>
            <a:r>
              <a:rPr lang="en-US" sz="4200">
                <a:solidFill>
                  <a:schemeClr val="tx2"/>
                </a:solidFill>
                <a:latin typeface="Garamond" pitchFamily="18" charset="0"/>
              </a:rPr>
              <a:t>Mixed Costs</a:t>
            </a:r>
            <a:endParaRPr lang="en-CA" sz="4200">
              <a:solidFill>
                <a:schemeClr val="tx2"/>
              </a:solidFill>
              <a:latin typeface="Garamond" pitchFamily="18" charset="0"/>
            </a:endParaRPr>
          </a:p>
        </p:txBody>
      </p:sp>
      <p:sp>
        <p:nvSpPr>
          <p:cNvPr id="15363" name="Rectangle 5"/>
          <p:cNvSpPr>
            <a:spLocks noChangeArrowheads="1"/>
          </p:cNvSpPr>
          <p:nvPr/>
        </p:nvSpPr>
        <p:spPr bwMode="auto">
          <a:xfrm>
            <a:off x="609600" y="1524000"/>
            <a:ext cx="8229600" cy="4692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342900" indent="-342900">
              <a:spcBef>
                <a:spcPct val="20000"/>
              </a:spcBef>
              <a:buClr>
                <a:schemeClr val="accent1"/>
              </a:buClr>
              <a:buSzPct val="65000"/>
              <a:buFont typeface="Wingdings" pitchFamily="2" charset="2"/>
              <a:buChar char="n"/>
            </a:pPr>
            <a:r>
              <a:rPr lang="en-US" sz="3200"/>
              <a:t>Combination of fixed and variable costs</a:t>
            </a:r>
          </a:p>
          <a:p>
            <a:pPr marL="342900" indent="-342900">
              <a:spcBef>
                <a:spcPct val="20000"/>
              </a:spcBef>
              <a:buClr>
                <a:schemeClr val="accent1"/>
              </a:buClr>
              <a:buSzPct val="65000"/>
              <a:buFont typeface="Wingdings" pitchFamily="2" charset="2"/>
              <a:buChar char="n"/>
            </a:pPr>
            <a:r>
              <a:rPr lang="en-US" sz="3200"/>
              <a:t>Need to distinguish between fixed and variable cost components in order predict what total cost will be at a certain activity level</a:t>
            </a:r>
          </a:p>
          <a:p>
            <a:pPr marL="342900" indent="-342900">
              <a:spcBef>
                <a:spcPct val="20000"/>
              </a:spcBef>
              <a:buClr>
                <a:schemeClr val="accent1"/>
              </a:buClr>
              <a:buSzPct val="65000"/>
              <a:buFont typeface="Wingdings" pitchFamily="2" charset="2"/>
              <a:buChar char="n"/>
            </a:pPr>
            <a:endParaRPr lang="en-US" sz="3200"/>
          </a:p>
          <a:p>
            <a:pPr marL="342900" indent="-342900">
              <a:spcBef>
                <a:spcPct val="20000"/>
              </a:spcBef>
              <a:buClr>
                <a:schemeClr val="accent1"/>
              </a:buClr>
              <a:buSzPct val="65000"/>
              <a:buFont typeface="Wingdings" pitchFamily="2" charset="2"/>
              <a:buChar char="n"/>
            </a:pPr>
            <a:endParaRPr lang="en-CA" sz="2800"/>
          </a:p>
        </p:txBody>
      </p:sp>
      <p:pic>
        <p:nvPicPr>
          <p:cNvPr id="15364" name="Picture 7" descr="j0240479[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107238" y="4572000"/>
            <a:ext cx="1290637" cy="181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r>
              <a:rPr lang="en-US" smtClean="0"/>
              <a:t>High-Low Method</a:t>
            </a:r>
          </a:p>
        </p:txBody>
      </p:sp>
      <p:sp>
        <p:nvSpPr>
          <p:cNvPr id="16387" name="Rectangle 3"/>
          <p:cNvSpPr>
            <a:spLocks noGrp="1" noChangeArrowheads="1"/>
          </p:cNvSpPr>
          <p:nvPr>
            <p:ph type="body" idx="1"/>
          </p:nvPr>
        </p:nvSpPr>
        <p:spPr>
          <a:xfrm>
            <a:off x="457200" y="990600"/>
            <a:ext cx="8458200" cy="4911725"/>
          </a:xfrm>
        </p:spPr>
        <p:txBody>
          <a:bodyPr/>
          <a:lstStyle/>
          <a:p>
            <a:r>
              <a:rPr lang="en-US" sz="3200" dirty="0" smtClean="0"/>
              <a:t>To isolate fixed and variable costs, use formula for a Straight Line:</a:t>
            </a:r>
          </a:p>
          <a:p>
            <a:pPr>
              <a:buFont typeface="Wingdings" pitchFamily="2" charset="2"/>
              <a:buNone/>
            </a:pPr>
            <a:r>
              <a:rPr lang="en-US" sz="3600" b="1" dirty="0" smtClean="0">
                <a:solidFill>
                  <a:schemeClr val="accent1"/>
                </a:solidFill>
              </a:rPr>
              <a:t>Total Mixed Cost</a:t>
            </a:r>
            <a:r>
              <a:rPr lang="en-US" sz="3600" b="1" i="1" dirty="0" smtClean="0">
                <a:solidFill>
                  <a:schemeClr val="tx2"/>
                </a:solidFill>
              </a:rPr>
              <a:t> </a:t>
            </a:r>
          </a:p>
          <a:p>
            <a:pPr algn="ctr">
              <a:buFont typeface="Wingdings" pitchFamily="2" charset="2"/>
              <a:buNone/>
            </a:pPr>
            <a:r>
              <a:rPr lang="en-US" sz="3600" b="1" i="1" dirty="0" smtClean="0">
                <a:solidFill>
                  <a:schemeClr val="tx2"/>
                </a:solidFill>
              </a:rPr>
              <a:t>= (Variable cost per unit × # of units) + Fixed cost</a:t>
            </a:r>
          </a:p>
          <a:p>
            <a:pPr lvl="1">
              <a:buFont typeface="Wingdings" pitchFamily="2" charset="2"/>
              <a:buNone/>
            </a:pPr>
            <a:endParaRPr lang="en-US" sz="3200" dirty="0" smtClean="0">
              <a:latin typeface="Times New Roman" pitchFamily="18" charset="0"/>
            </a:endParaRPr>
          </a:p>
          <a:p>
            <a:pPr lvl="1">
              <a:buFont typeface="Wingdings" pitchFamily="2" charset="2"/>
              <a:buNone/>
            </a:pPr>
            <a:r>
              <a:rPr lang="en-US" sz="3600" dirty="0" smtClean="0">
                <a:solidFill>
                  <a:schemeClr val="tx2"/>
                </a:solidFill>
                <a:latin typeface="Times New Roman" pitchFamily="18" charset="0"/>
              </a:rPr>
              <a:t>Y = m</a:t>
            </a:r>
            <a:r>
              <a:rPr lang="en-US" sz="3600" i="1" dirty="0" smtClean="0">
                <a:solidFill>
                  <a:schemeClr val="tx2"/>
                </a:solidFill>
                <a:latin typeface="Times New Roman" pitchFamily="18" charset="0"/>
              </a:rPr>
              <a:t>x </a:t>
            </a:r>
            <a:r>
              <a:rPr lang="en-US" sz="3600" dirty="0" smtClean="0">
                <a:solidFill>
                  <a:schemeClr val="tx2"/>
                </a:solidFill>
                <a:latin typeface="Times New Roman" pitchFamily="18" charset="0"/>
              </a:rPr>
              <a:t>+ b</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4"/>
          <p:cNvSpPr>
            <a:spLocks noChangeArrowheads="1"/>
          </p:cNvSpPr>
          <p:nvPr/>
        </p:nvSpPr>
        <p:spPr bwMode="auto">
          <a:xfrm>
            <a:off x="533400" y="381000"/>
            <a:ext cx="77724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p>
            <a:r>
              <a:rPr lang="en-US" sz="4200">
                <a:solidFill>
                  <a:schemeClr val="tx2"/>
                </a:solidFill>
                <a:latin typeface="Garamond" pitchFamily="18" charset="0"/>
              </a:rPr>
              <a:t>High-Low Method</a:t>
            </a:r>
            <a:endParaRPr lang="en-CA" sz="4200">
              <a:solidFill>
                <a:schemeClr val="tx2"/>
              </a:solidFill>
              <a:latin typeface="Garamond" pitchFamily="18" charset="0"/>
            </a:endParaRPr>
          </a:p>
        </p:txBody>
      </p:sp>
      <p:sp>
        <p:nvSpPr>
          <p:cNvPr id="17411" name="Rectangle 5"/>
          <p:cNvSpPr>
            <a:spLocks noChangeArrowheads="1"/>
          </p:cNvSpPr>
          <p:nvPr/>
        </p:nvSpPr>
        <p:spPr bwMode="auto">
          <a:xfrm>
            <a:off x="228600" y="1219200"/>
            <a:ext cx="8763000" cy="5073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342900" indent="-342900">
              <a:spcBef>
                <a:spcPct val="20000"/>
              </a:spcBef>
              <a:buClr>
                <a:schemeClr val="accent1"/>
              </a:buClr>
              <a:buSzPct val="65000"/>
              <a:buFont typeface="Wingdings" pitchFamily="2" charset="2"/>
              <a:buNone/>
            </a:pPr>
            <a:r>
              <a:rPr lang="en-US" sz="2800" b="1" u="sng">
                <a:solidFill>
                  <a:schemeClr val="tx2"/>
                </a:solidFill>
              </a:rPr>
              <a:t>Step #1:</a:t>
            </a:r>
            <a:r>
              <a:rPr lang="en-US" sz="2800" b="1">
                <a:solidFill>
                  <a:schemeClr val="tx2"/>
                </a:solidFill>
              </a:rPr>
              <a:t> Calculate Variable Cost per Unit (or m, the slope of the line):</a:t>
            </a:r>
          </a:p>
          <a:p>
            <a:pPr marL="342900" indent="-342900">
              <a:spcBef>
                <a:spcPct val="20000"/>
              </a:spcBef>
              <a:buClr>
                <a:schemeClr val="accent1"/>
              </a:buClr>
              <a:buSzPct val="65000"/>
              <a:buFont typeface="Wingdings" pitchFamily="2" charset="2"/>
              <a:buNone/>
            </a:pPr>
            <a:r>
              <a:rPr lang="en-US"/>
              <a:t> = </a:t>
            </a:r>
            <a:r>
              <a:rPr lang="en-US" u="sng"/>
              <a:t>Cost at highest activity level – Cost at lowest activity level</a:t>
            </a:r>
          </a:p>
          <a:p>
            <a:pPr marL="342900" indent="-342900">
              <a:spcBef>
                <a:spcPct val="20000"/>
              </a:spcBef>
              <a:buClr>
                <a:schemeClr val="accent1"/>
              </a:buClr>
              <a:buSzPct val="65000"/>
              <a:buFont typeface="Wingdings" pitchFamily="2" charset="2"/>
              <a:buNone/>
            </a:pPr>
            <a:r>
              <a:rPr lang="en-US"/>
              <a:t>	        Highest activity level – Lowest activity level</a:t>
            </a:r>
          </a:p>
          <a:p>
            <a:pPr marL="342900" indent="-342900">
              <a:spcBef>
                <a:spcPct val="20000"/>
              </a:spcBef>
              <a:buClr>
                <a:schemeClr val="accent1"/>
              </a:buClr>
              <a:buSzPct val="65000"/>
              <a:buFont typeface="Wingdings" pitchFamily="2" charset="2"/>
              <a:buNone/>
            </a:pPr>
            <a:r>
              <a:rPr lang="en-US" sz="2800"/>
              <a:t>=    </a:t>
            </a:r>
            <a:r>
              <a:rPr lang="en-US" sz="2800" u="sng"/>
              <a:t>Change in total cost</a:t>
            </a:r>
          </a:p>
          <a:p>
            <a:pPr marL="342900" indent="-342900">
              <a:spcBef>
                <a:spcPct val="20000"/>
              </a:spcBef>
              <a:buClr>
                <a:schemeClr val="accent1"/>
              </a:buClr>
              <a:buSzPct val="65000"/>
              <a:buFont typeface="Wingdings" pitchFamily="2" charset="2"/>
              <a:buNone/>
            </a:pPr>
            <a:r>
              <a:rPr lang="en-US" sz="2800"/>
              <a:t>     Change in activity level</a:t>
            </a:r>
          </a:p>
          <a:p>
            <a:pPr marL="342900" indent="-342900">
              <a:spcBef>
                <a:spcPct val="20000"/>
              </a:spcBef>
              <a:buClr>
                <a:schemeClr val="accent1"/>
              </a:buClr>
              <a:buSzPct val="65000"/>
              <a:buFont typeface="Wingdings" pitchFamily="2" charset="2"/>
              <a:buNone/>
            </a:pPr>
            <a:endParaRPr lang="en-US" sz="2800"/>
          </a:p>
          <a:p>
            <a:pPr marL="342900" indent="-342900">
              <a:spcBef>
                <a:spcPct val="20000"/>
              </a:spcBef>
              <a:buClr>
                <a:schemeClr val="accent1"/>
              </a:buClr>
              <a:buSzPct val="65000"/>
              <a:buFont typeface="Wingdings" pitchFamily="2" charset="2"/>
              <a:buNone/>
            </a:pPr>
            <a:r>
              <a:rPr lang="en-CA" sz="2800" b="1" u="sng">
                <a:solidFill>
                  <a:schemeClr val="tx2"/>
                </a:solidFill>
              </a:rPr>
              <a:t>Step #2:</a:t>
            </a:r>
            <a:r>
              <a:rPr lang="en-CA" sz="2800" b="1">
                <a:solidFill>
                  <a:schemeClr val="tx2"/>
                </a:solidFill>
              </a:rPr>
              <a:t> Calculate Fixed Cost: Substitute Variable Cost per unit back into the formula at the highest or lowest point</a:t>
            </a:r>
          </a:p>
        </p:txBody>
      </p:sp>
    </p:spTree>
    <p:custDataLst>
      <p:tags r:id="rId1"/>
    </p:custData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4"/>
          <p:cNvSpPr>
            <a:spLocks noChangeArrowheads="1"/>
          </p:cNvSpPr>
          <p:nvPr/>
        </p:nvSpPr>
        <p:spPr bwMode="auto">
          <a:xfrm>
            <a:off x="304800" y="228600"/>
            <a:ext cx="77724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p>
            <a:r>
              <a:rPr lang="en-US" sz="4200">
                <a:solidFill>
                  <a:schemeClr val="tx2"/>
                </a:solidFill>
                <a:latin typeface="Garamond" pitchFamily="18" charset="0"/>
              </a:rPr>
              <a:t>High-Low Method</a:t>
            </a:r>
            <a:endParaRPr lang="en-CA" sz="4200">
              <a:solidFill>
                <a:schemeClr val="tx2"/>
              </a:solidFill>
              <a:latin typeface="Garamond" pitchFamily="18" charset="0"/>
            </a:endParaRPr>
          </a:p>
        </p:txBody>
      </p:sp>
      <p:sp>
        <p:nvSpPr>
          <p:cNvPr id="18435" name="Rectangle 5"/>
          <p:cNvSpPr>
            <a:spLocks noChangeArrowheads="1"/>
          </p:cNvSpPr>
          <p:nvPr/>
        </p:nvSpPr>
        <p:spPr bwMode="auto">
          <a:xfrm>
            <a:off x="228600" y="914400"/>
            <a:ext cx="8763000" cy="144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342900" indent="-342900">
              <a:spcBef>
                <a:spcPct val="20000"/>
              </a:spcBef>
              <a:buClr>
                <a:schemeClr val="accent1"/>
              </a:buClr>
              <a:buSzPct val="65000"/>
              <a:buFont typeface="Wingdings" pitchFamily="2" charset="2"/>
              <a:buNone/>
            </a:pPr>
            <a:r>
              <a:rPr lang="en-US" sz="2100"/>
              <a:t>Bazinga Atomic Models Inc. specializes in making molecular models out of plastic balls found in children’s ball pits.  Management wants to improve its planning of overhead costs and provides you with the following data:</a:t>
            </a:r>
            <a:endParaRPr lang="en-CA" sz="2100"/>
          </a:p>
        </p:txBody>
      </p:sp>
      <p:graphicFrame>
        <p:nvGraphicFramePr>
          <p:cNvPr id="18486" name="Group 54"/>
          <p:cNvGraphicFramePr>
            <a:graphicFrameLocks noGrp="1"/>
          </p:cNvGraphicFramePr>
          <p:nvPr/>
        </p:nvGraphicFramePr>
        <p:xfrm>
          <a:off x="1295400" y="2362200"/>
          <a:ext cx="7467600" cy="3870960"/>
        </p:xfrm>
        <a:graphic>
          <a:graphicData uri="http://schemas.openxmlformats.org/drawingml/2006/table">
            <a:tbl>
              <a:tblPr/>
              <a:tblGrid>
                <a:gridCol w="1676400"/>
                <a:gridCol w="3860800"/>
                <a:gridCol w="1930400"/>
              </a:tblGrid>
              <a:tr h="398463">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ea typeface="ＭＳ Ｐゴシック" pitchFamily="1" charset="-128"/>
                          <a:cs typeface="Arial" charset="0"/>
                        </a:rPr>
                        <a:t>Month</a:t>
                      </a:r>
                      <a:endParaRPr kumimoji="0" lang="en-CA" sz="2600" b="0" i="0" u="none" strike="noStrike" cap="none" normalizeH="0" baseline="0" smtClean="0">
                        <a:ln>
                          <a:noFill/>
                        </a:ln>
                        <a:solidFill>
                          <a:schemeClr val="tx1"/>
                        </a:solidFill>
                        <a:effectLst/>
                        <a:latin typeface="Arial" charset="0"/>
                        <a:ea typeface="ＭＳ Ｐゴシック" pitchFamily="1" charset="-128"/>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ea typeface="ＭＳ Ｐゴシック" pitchFamily="1" charset="-128"/>
                          <a:cs typeface="Arial" charset="0"/>
                        </a:rPr>
                        <a:t>Number of Models Manufactured</a:t>
                      </a:r>
                      <a:endParaRPr kumimoji="0" lang="en-CA" sz="2600" b="0" i="0" u="none" strike="noStrike" cap="none" normalizeH="0" baseline="0" smtClean="0">
                        <a:ln>
                          <a:noFill/>
                        </a:ln>
                        <a:solidFill>
                          <a:schemeClr val="tx1"/>
                        </a:solidFill>
                        <a:effectLst/>
                        <a:latin typeface="Arial" charset="0"/>
                        <a:ea typeface="ＭＳ Ｐゴシック" pitchFamily="1" charset="-128"/>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ea typeface="ＭＳ Ｐゴシック" pitchFamily="1" charset="-128"/>
                          <a:cs typeface="Arial" charset="0"/>
                        </a:rPr>
                        <a:t>Factory overhead</a:t>
                      </a:r>
                      <a:endParaRPr kumimoji="0" lang="en-CA" sz="2600" b="0" i="0" u="none" strike="noStrike" cap="none" normalizeH="0" baseline="0" smtClean="0">
                        <a:ln>
                          <a:noFill/>
                        </a:ln>
                        <a:solidFill>
                          <a:schemeClr val="tx1"/>
                        </a:solidFill>
                        <a:effectLst/>
                        <a:latin typeface="Arial" charset="0"/>
                        <a:ea typeface="ＭＳ Ｐゴシック" pitchFamily="1" charset="-128"/>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r>
              <a:tr h="354013">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200" b="0" i="0" u="none" strike="noStrike" cap="none" normalizeH="0" baseline="0" smtClean="0">
                          <a:ln>
                            <a:noFill/>
                          </a:ln>
                          <a:solidFill>
                            <a:schemeClr val="tx1"/>
                          </a:solidFill>
                          <a:effectLst/>
                          <a:latin typeface="Arial" charset="0"/>
                          <a:ea typeface="ＭＳ Ｐゴシック" pitchFamily="1" charset="-128"/>
                          <a:cs typeface="Arial" charset="0"/>
                        </a:rPr>
                        <a:t>January</a:t>
                      </a:r>
                      <a:endParaRPr kumimoji="0" lang="en-CA" sz="2200" b="0" i="0" u="none" strike="noStrike" cap="none" normalizeH="0" baseline="0" smtClean="0">
                        <a:ln>
                          <a:noFill/>
                        </a:ln>
                        <a:solidFill>
                          <a:schemeClr val="tx1"/>
                        </a:solidFill>
                        <a:effectLst/>
                        <a:latin typeface="Arial" charset="0"/>
                        <a:ea typeface="ＭＳ Ｐゴシック" pitchFamily="1" charset="-128"/>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200" b="0" i="0" u="none" strike="noStrike" cap="none" normalizeH="0" baseline="0" smtClean="0">
                          <a:ln>
                            <a:noFill/>
                          </a:ln>
                          <a:solidFill>
                            <a:schemeClr val="tx1"/>
                          </a:solidFill>
                          <a:effectLst/>
                          <a:latin typeface="Arial" charset="0"/>
                          <a:ea typeface="ＭＳ Ｐゴシック" pitchFamily="1" charset="-128"/>
                          <a:cs typeface="Arial" charset="0"/>
                        </a:rPr>
                        <a:t>1,000</a:t>
                      </a:r>
                      <a:endParaRPr kumimoji="0" lang="en-CA" sz="2200" b="0" i="0" u="none" strike="noStrike" cap="none" normalizeH="0" baseline="0" smtClean="0">
                        <a:ln>
                          <a:noFill/>
                        </a:ln>
                        <a:solidFill>
                          <a:schemeClr val="tx1"/>
                        </a:solidFill>
                        <a:effectLst/>
                        <a:latin typeface="Arial" charset="0"/>
                        <a:ea typeface="ＭＳ Ｐゴシック" pitchFamily="1" charset="-128"/>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200" b="0" i="0" u="none" strike="noStrike" cap="none" normalizeH="0" baseline="0" smtClean="0">
                          <a:ln>
                            <a:noFill/>
                          </a:ln>
                          <a:solidFill>
                            <a:schemeClr val="tx1"/>
                          </a:solidFill>
                          <a:effectLst/>
                          <a:latin typeface="Arial" charset="0"/>
                          <a:ea typeface="ＭＳ Ｐゴシック" pitchFamily="1" charset="-128"/>
                          <a:cs typeface="Arial" charset="0"/>
                        </a:rPr>
                        <a:t>$12,000</a:t>
                      </a:r>
                      <a:endParaRPr kumimoji="0" lang="en-CA" sz="2200" b="0" i="0" u="none" strike="noStrike" cap="none" normalizeH="0" baseline="0" smtClean="0">
                        <a:ln>
                          <a:noFill/>
                        </a:ln>
                        <a:solidFill>
                          <a:schemeClr val="tx1"/>
                        </a:solidFill>
                        <a:effectLst/>
                        <a:latin typeface="Arial" charset="0"/>
                        <a:ea typeface="ＭＳ Ｐゴシック" pitchFamily="1" charset="-128"/>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19100">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200" b="0" i="0" u="none" strike="noStrike" cap="none" normalizeH="0" baseline="0" smtClean="0">
                          <a:ln>
                            <a:noFill/>
                          </a:ln>
                          <a:solidFill>
                            <a:schemeClr val="tx1"/>
                          </a:solidFill>
                          <a:effectLst/>
                          <a:latin typeface="Arial" charset="0"/>
                          <a:ea typeface="ＭＳ Ｐゴシック" pitchFamily="1" charset="-128"/>
                          <a:cs typeface="Arial" charset="0"/>
                        </a:rPr>
                        <a:t>February</a:t>
                      </a:r>
                      <a:endParaRPr kumimoji="0" lang="en-CA" sz="2200" b="0" i="0" u="none" strike="noStrike" cap="none" normalizeH="0" baseline="0" smtClean="0">
                        <a:ln>
                          <a:noFill/>
                        </a:ln>
                        <a:solidFill>
                          <a:schemeClr val="tx1"/>
                        </a:solidFill>
                        <a:effectLst/>
                        <a:latin typeface="Arial" charset="0"/>
                        <a:ea typeface="ＭＳ Ｐゴシック" pitchFamily="1" charset="-128"/>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200" b="0" i="0" u="none" strike="noStrike" cap="none" normalizeH="0" baseline="0" smtClean="0">
                          <a:ln>
                            <a:noFill/>
                          </a:ln>
                          <a:solidFill>
                            <a:schemeClr val="tx1"/>
                          </a:solidFill>
                          <a:effectLst/>
                          <a:latin typeface="Arial" charset="0"/>
                          <a:ea typeface="ＭＳ Ｐゴシック" pitchFamily="1" charset="-128"/>
                          <a:cs typeface="Arial" charset="0"/>
                        </a:rPr>
                        <a:t>1,250</a:t>
                      </a:r>
                      <a:endParaRPr kumimoji="0" lang="en-CA" sz="2200" b="0" i="0" u="none" strike="noStrike" cap="none" normalizeH="0" baseline="0" smtClean="0">
                        <a:ln>
                          <a:noFill/>
                        </a:ln>
                        <a:solidFill>
                          <a:schemeClr val="tx1"/>
                        </a:solidFill>
                        <a:effectLst/>
                        <a:latin typeface="Arial" charset="0"/>
                        <a:ea typeface="ＭＳ Ｐゴシック" pitchFamily="1" charset="-128"/>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200" b="0" i="0" u="none" strike="noStrike" cap="none" normalizeH="0" baseline="0" smtClean="0">
                          <a:ln>
                            <a:noFill/>
                          </a:ln>
                          <a:solidFill>
                            <a:schemeClr val="tx1"/>
                          </a:solidFill>
                          <a:effectLst/>
                          <a:latin typeface="Arial" charset="0"/>
                          <a:ea typeface="ＭＳ Ｐゴシック" pitchFamily="1" charset="-128"/>
                          <a:cs typeface="Arial" charset="0"/>
                        </a:rPr>
                        <a:t>10,900</a:t>
                      </a:r>
                      <a:endParaRPr kumimoji="0" lang="en-CA" sz="2200" b="0" i="0" u="none" strike="noStrike" cap="none" normalizeH="0" baseline="0" smtClean="0">
                        <a:ln>
                          <a:noFill/>
                        </a:ln>
                        <a:solidFill>
                          <a:schemeClr val="tx1"/>
                        </a:solidFill>
                        <a:effectLst/>
                        <a:latin typeface="Arial" charset="0"/>
                        <a:ea typeface="ＭＳ Ｐゴシック" pitchFamily="1" charset="-128"/>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54013">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200" b="0" i="0" u="none" strike="noStrike" cap="none" normalizeH="0" baseline="0" smtClean="0">
                          <a:ln>
                            <a:noFill/>
                          </a:ln>
                          <a:solidFill>
                            <a:schemeClr val="tx1"/>
                          </a:solidFill>
                          <a:effectLst/>
                          <a:latin typeface="Arial" charset="0"/>
                          <a:ea typeface="ＭＳ Ｐゴシック" pitchFamily="1" charset="-128"/>
                          <a:cs typeface="Arial" charset="0"/>
                        </a:rPr>
                        <a:t>March</a:t>
                      </a:r>
                      <a:endParaRPr kumimoji="0" lang="en-CA" sz="2200" b="0" i="0" u="none" strike="noStrike" cap="none" normalizeH="0" baseline="0" smtClean="0">
                        <a:ln>
                          <a:noFill/>
                        </a:ln>
                        <a:solidFill>
                          <a:schemeClr val="tx1"/>
                        </a:solidFill>
                        <a:effectLst/>
                        <a:latin typeface="Arial" charset="0"/>
                        <a:ea typeface="ＭＳ Ｐゴシック" pitchFamily="1" charset="-128"/>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200" b="0" i="0" u="none" strike="noStrike" cap="none" normalizeH="0" baseline="0" smtClean="0">
                          <a:ln>
                            <a:noFill/>
                          </a:ln>
                          <a:solidFill>
                            <a:schemeClr val="tx1"/>
                          </a:solidFill>
                          <a:effectLst/>
                          <a:latin typeface="Arial" charset="0"/>
                          <a:ea typeface="ＭＳ Ｐゴシック" pitchFamily="1" charset="-128"/>
                          <a:cs typeface="Arial" charset="0"/>
                        </a:rPr>
                        <a:t>2,000</a:t>
                      </a:r>
                      <a:endParaRPr kumimoji="0" lang="en-CA" sz="2200" b="0" i="0" u="none" strike="noStrike" cap="none" normalizeH="0" baseline="0" smtClean="0">
                        <a:ln>
                          <a:noFill/>
                        </a:ln>
                        <a:solidFill>
                          <a:schemeClr val="tx1"/>
                        </a:solidFill>
                        <a:effectLst/>
                        <a:latin typeface="Arial" charset="0"/>
                        <a:ea typeface="ＭＳ Ｐゴシック" pitchFamily="1" charset="-128"/>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200" b="0" i="0" u="none" strike="noStrike" cap="none" normalizeH="0" baseline="0" smtClean="0">
                          <a:ln>
                            <a:noFill/>
                          </a:ln>
                          <a:solidFill>
                            <a:schemeClr val="tx1"/>
                          </a:solidFill>
                          <a:effectLst/>
                          <a:latin typeface="Arial" charset="0"/>
                          <a:ea typeface="ＭＳ Ｐゴシック" pitchFamily="1" charset="-128"/>
                          <a:cs typeface="Arial" charset="0"/>
                        </a:rPr>
                        <a:t>13,300</a:t>
                      </a:r>
                      <a:endParaRPr kumimoji="0" lang="en-CA" sz="2200" b="0" i="0" u="none" strike="noStrike" cap="none" normalizeH="0" baseline="0" smtClean="0">
                        <a:ln>
                          <a:noFill/>
                        </a:ln>
                        <a:solidFill>
                          <a:schemeClr val="tx1"/>
                        </a:solidFill>
                        <a:effectLst/>
                        <a:latin typeface="Arial" charset="0"/>
                        <a:ea typeface="ＭＳ Ｐゴシック" pitchFamily="1" charset="-128"/>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54013">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200" b="0" i="0" u="none" strike="noStrike" cap="none" normalizeH="0" baseline="0" smtClean="0">
                          <a:ln>
                            <a:noFill/>
                          </a:ln>
                          <a:solidFill>
                            <a:schemeClr val="tx1"/>
                          </a:solidFill>
                          <a:effectLst/>
                          <a:latin typeface="Arial" charset="0"/>
                          <a:ea typeface="ＭＳ Ｐゴシック" pitchFamily="1" charset="-128"/>
                          <a:cs typeface="Arial" charset="0"/>
                        </a:rPr>
                        <a:t>April</a:t>
                      </a:r>
                      <a:endParaRPr kumimoji="0" lang="en-CA" sz="2200" b="0" i="0" u="none" strike="noStrike" cap="none" normalizeH="0" baseline="0" smtClean="0">
                        <a:ln>
                          <a:noFill/>
                        </a:ln>
                        <a:solidFill>
                          <a:schemeClr val="tx1"/>
                        </a:solidFill>
                        <a:effectLst/>
                        <a:latin typeface="Arial" charset="0"/>
                        <a:ea typeface="ＭＳ Ｐゴシック" pitchFamily="1" charset="-128"/>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200" b="0" i="0" u="none" strike="noStrike" cap="none" normalizeH="0" baseline="0" smtClean="0">
                          <a:ln>
                            <a:noFill/>
                          </a:ln>
                          <a:solidFill>
                            <a:schemeClr val="tx1"/>
                          </a:solidFill>
                          <a:effectLst/>
                          <a:latin typeface="Arial" charset="0"/>
                          <a:ea typeface="ＭＳ Ｐゴシック" pitchFamily="1" charset="-128"/>
                          <a:cs typeface="Arial" charset="0"/>
                        </a:rPr>
                        <a:t>1,500</a:t>
                      </a:r>
                      <a:endParaRPr kumimoji="0" lang="en-CA" sz="2200" b="0" i="0" u="none" strike="noStrike" cap="none" normalizeH="0" baseline="0" smtClean="0">
                        <a:ln>
                          <a:noFill/>
                        </a:ln>
                        <a:solidFill>
                          <a:schemeClr val="tx1"/>
                        </a:solidFill>
                        <a:effectLst/>
                        <a:latin typeface="Arial" charset="0"/>
                        <a:ea typeface="ＭＳ Ｐゴシック" pitchFamily="1" charset="-128"/>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200" b="0" i="0" u="none" strike="noStrike" cap="none" normalizeH="0" baseline="0" smtClean="0">
                          <a:ln>
                            <a:noFill/>
                          </a:ln>
                          <a:solidFill>
                            <a:schemeClr val="tx1"/>
                          </a:solidFill>
                          <a:effectLst/>
                          <a:latin typeface="Arial" charset="0"/>
                          <a:ea typeface="ＭＳ Ｐゴシック" pitchFamily="1" charset="-128"/>
                          <a:cs typeface="Arial" charset="0"/>
                        </a:rPr>
                        <a:t>12,100</a:t>
                      </a:r>
                      <a:endParaRPr kumimoji="0" lang="en-CA" sz="2200" b="0" i="0" u="none" strike="noStrike" cap="none" normalizeH="0" baseline="0" smtClean="0">
                        <a:ln>
                          <a:noFill/>
                        </a:ln>
                        <a:solidFill>
                          <a:schemeClr val="tx1"/>
                        </a:solidFill>
                        <a:effectLst/>
                        <a:latin typeface="Arial" charset="0"/>
                        <a:ea typeface="ＭＳ Ｐゴシック" pitchFamily="1" charset="-128"/>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54013">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200" b="0" i="0" u="none" strike="noStrike" cap="none" normalizeH="0" baseline="0" smtClean="0">
                          <a:ln>
                            <a:noFill/>
                          </a:ln>
                          <a:solidFill>
                            <a:schemeClr val="tx1"/>
                          </a:solidFill>
                          <a:effectLst/>
                          <a:latin typeface="Arial" charset="0"/>
                          <a:ea typeface="ＭＳ Ｐゴシック" pitchFamily="1" charset="-128"/>
                          <a:cs typeface="Arial" charset="0"/>
                        </a:rPr>
                        <a:t>May</a:t>
                      </a:r>
                      <a:endParaRPr kumimoji="0" lang="en-CA" sz="2200" b="0" i="0" u="none" strike="noStrike" cap="none" normalizeH="0" baseline="0" smtClean="0">
                        <a:ln>
                          <a:noFill/>
                        </a:ln>
                        <a:solidFill>
                          <a:schemeClr val="tx1"/>
                        </a:solidFill>
                        <a:effectLst/>
                        <a:latin typeface="Arial" charset="0"/>
                        <a:ea typeface="ＭＳ Ｐゴシック" pitchFamily="1" charset="-128"/>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200" b="0" i="0" u="none" strike="noStrike" cap="none" normalizeH="0" baseline="0" smtClean="0">
                          <a:ln>
                            <a:noFill/>
                          </a:ln>
                          <a:solidFill>
                            <a:schemeClr val="tx1"/>
                          </a:solidFill>
                          <a:effectLst/>
                          <a:latin typeface="Arial" charset="0"/>
                          <a:ea typeface="ＭＳ Ｐゴシック" pitchFamily="1" charset="-128"/>
                          <a:cs typeface="Arial" charset="0"/>
                        </a:rPr>
                        <a:t>2,125</a:t>
                      </a:r>
                      <a:endParaRPr kumimoji="0" lang="en-CA" sz="2200" b="0" i="0" u="none" strike="noStrike" cap="none" normalizeH="0" baseline="0" smtClean="0">
                        <a:ln>
                          <a:noFill/>
                        </a:ln>
                        <a:solidFill>
                          <a:schemeClr val="tx1"/>
                        </a:solidFill>
                        <a:effectLst/>
                        <a:latin typeface="Arial" charset="0"/>
                        <a:ea typeface="ＭＳ Ｐゴシック" pitchFamily="1" charset="-128"/>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200" b="0" i="0" u="none" strike="noStrike" cap="none" normalizeH="0" baseline="0" smtClean="0">
                          <a:ln>
                            <a:noFill/>
                          </a:ln>
                          <a:solidFill>
                            <a:schemeClr val="tx1"/>
                          </a:solidFill>
                          <a:effectLst/>
                          <a:latin typeface="Arial" charset="0"/>
                          <a:ea typeface="ＭＳ Ｐゴシック" pitchFamily="1" charset="-128"/>
                          <a:cs typeface="Arial" charset="0"/>
                        </a:rPr>
                        <a:t>16,500</a:t>
                      </a:r>
                      <a:endParaRPr kumimoji="0" lang="en-CA" sz="2200" b="0" i="0" u="none" strike="noStrike" cap="none" normalizeH="0" baseline="0" smtClean="0">
                        <a:ln>
                          <a:noFill/>
                        </a:ln>
                        <a:solidFill>
                          <a:schemeClr val="tx1"/>
                        </a:solidFill>
                        <a:effectLst/>
                        <a:latin typeface="Arial" charset="0"/>
                        <a:ea typeface="ＭＳ Ｐゴシック" pitchFamily="1" charset="-128"/>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52425">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200" b="0" i="0" u="none" strike="noStrike" cap="none" normalizeH="0" baseline="0" smtClean="0">
                          <a:ln>
                            <a:noFill/>
                          </a:ln>
                          <a:solidFill>
                            <a:schemeClr val="tx1"/>
                          </a:solidFill>
                          <a:effectLst/>
                          <a:latin typeface="Arial" charset="0"/>
                          <a:ea typeface="ＭＳ Ｐゴシック" pitchFamily="1" charset="-128"/>
                          <a:cs typeface="Arial" charset="0"/>
                        </a:rPr>
                        <a:t>June</a:t>
                      </a:r>
                      <a:endParaRPr kumimoji="0" lang="en-CA" sz="2200" b="0" i="0" u="none" strike="noStrike" cap="none" normalizeH="0" baseline="0" smtClean="0">
                        <a:ln>
                          <a:noFill/>
                        </a:ln>
                        <a:solidFill>
                          <a:schemeClr val="tx1"/>
                        </a:solidFill>
                        <a:effectLst/>
                        <a:latin typeface="Arial" charset="0"/>
                        <a:ea typeface="ＭＳ Ｐゴシック" pitchFamily="1" charset="-128"/>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200" b="0" i="0" u="none" strike="noStrike" cap="none" normalizeH="0" baseline="0" smtClean="0">
                          <a:ln>
                            <a:noFill/>
                          </a:ln>
                          <a:solidFill>
                            <a:schemeClr val="tx1"/>
                          </a:solidFill>
                          <a:effectLst/>
                          <a:latin typeface="Arial" charset="0"/>
                          <a:ea typeface="ＭＳ Ｐゴシック" pitchFamily="1" charset="-128"/>
                          <a:cs typeface="Arial" charset="0"/>
                        </a:rPr>
                        <a:t>1,750</a:t>
                      </a:r>
                      <a:endParaRPr kumimoji="0" lang="en-CA" sz="2200" b="0" i="0" u="none" strike="noStrike" cap="none" normalizeH="0" baseline="0" smtClean="0">
                        <a:ln>
                          <a:noFill/>
                        </a:ln>
                        <a:solidFill>
                          <a:schemeClr val="tx1"/>
                        </a:solidFill>
                        <a:effectLst/>
                        <a:latin typeface="Arial" charset="0"/>
                        <a:ea typeface="ＭＳ Ｐゴシック" pitchFamily="1" charset="-128"/>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200" b="0" i="0" u="none" strike="noStrike" cap="none" normalizeH="0" baseline="0" smtClean="0">
                          <a:ln>
                            <a:noFill/>
                          </a:ln>
                          <a:solidFill>
                            <a:schemeClr val="tx1"/>
                          </a:solidFill>
                          <a:effectLst/>
                          <a:latin typeface="Arial" charset="0"/>
                          <a:ea typeface="ＭＳ Ｐゴシック" pitchFamily="1" charset="-128"/>
                          <a:cs typeface="Arial" charset="0"/>
                        </a:rPr>
                        <a:t>13,000</a:t>
                      </a:r>
                      <a:endParaRPr kumimoji="0" lang="en-CA" sz="2200" b="0" i="0" u="none" strike="noStrike" cap="none" normalizeH="0" baseline="0" smtClean="0">
                        <a:ln>
                          <a:noFill/>
                        </a:ln>
                        <a:solidFill>
                          <a:schemeClr val="tx1"/>
                        </a:solidFill>
                        <a:effectLst/>
                        <a:latin typeface="Arial" charset="0"/>
                        <a:ea typeface="ＭＳ Ｐゴシック" pitchFamily="1" charset="-128"/>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54013">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200" b="0" i="0" u="none" strike="noStrike" cap="none" normalizeH="0" baseline="0" smtClean="0">
                          <a:ln>
                            <a:noFill/>
                          </a:ln>
                          <a:solidFill>
                            <a:schemeClr val="tx1"/>
                          </a:solidFill>
                          <a:effectLst/>
                          <a:latin typeface="Arial" charset="0"/>
                          <a:ea typeface="ＭＳ Ｐゴシック" pitchFamily="1" charset="-128"/>
                          <a:cs typeface="Arial" charset="0"/>
                        </a:rPr>
                        <a:t>July</a:t>
                      </a:r>
                      <a:endParaRPr kumimoji="0" lang="en-CA" sz="2200" b="0" i="0" u="none" strike="noStrike" cap="none" normalizeH="0" baseline="0" smtClean="0">
                        <a:ln>
                          <a:noFill/>
                        </a:ln>
                        <a:solidFill>
                          <a:schemeClr val="tx1"/>
                        </a:solidFill>
                        <a:effectLst/>
                        <a:latin typeface="Arial" charset="0"/>
                        <a:ea typeface="ＭＳ Ｐゴシック" pitchFamily="1" charset="-128"/>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200" b="0" i="0" u="none" strike="noStrike" cap="none" normalizeH="0" baseline="0" smtClean="0">
                          <a:ln>
                            <a:noFill/>
                          </a:ln>
                          <a:solidFill>
                            <a:schemeClr val="tx1"/>
                          </a:solidFill>
                          <a:effectLst/>
                          <a:latin typeface="Arial" charset="0"/>
                          <a:ea typeface="ＭＳ Ｐゴシック" pitchFamily="1" charset="-128"/>
                          <a:cs typeface="Arial" charset="0"/>
                        </a:rPr>
                        <a:t>1,800</a:t>
                      </a:r>
                      <a:endParaRPr kumimoji="0" lang="en-CA" sz="2200" b="0" i="0" u="none" strike="noStrike" cap="none" normalizeH="0" baseline="0" smtClean="0">
                        <a:ln>
                          <a:noFill/>
                        </a:ln>
                        <a:solidFill>
                          <a:schemeClr val="tx1"/>
                        </a:solidFill>
                        <a:effectLst/>
                        <a:latin typeface="Arial" charset="0"/>
                        <a:ea typeface="ＭＳ Ｐゴシック" pitchFamily="1" charset="-128"/>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200" b="0" i="0" u="none" strike="noStrike" cap="none" normalizeH="0" baseline="0" smtClean="0">
                          <a:ln>
                            <a:noFill/>
                          </a:ln>
                          <a:solidFill>
                            <a:schemeClr val="tx1"/>
                          </a:solidFill>
                          <a:effectLst/>
                          <a:latin typeface="Arial" charset="0"/>
                          <a:ea typeface="ＭＳ Ｐゴシック" pitchFamily="1" charset="-128"/>
                          <a:cs typeface="Arial" charset="0"/>
                        </a:rPr>
                        <a:t>13,700</a:t>
                      </a:r>
                      <a:endParaRPr kumimoji="0" lang="en-CA" sz="2200" b="0" i="0" u="none" strike="noStrike" cap="none" normalizeH="0" baseline="0" smtClean="0">
                        <a:ln>
                          <a:noFill/>
                        </a:ln>
                        <a:solidFill>
                          <a:schemeClr val="tx1"/>
                        </a:solidFill>
                        <a:effectLst/>
                        <a:latin typeface="Arial" charset="0"/>
                        <a:ea typeface="ＭＳ Ｐゴシック" pitchFamily="1" charset="-128"/>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pic>
        <p:nvPicPr>
          <p:cNvPr id="18482" name="Picture 50" descr="MC900325738[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2363788"/>
            <a:ext cx="942975" cy="912812"/>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Rectangle 4"/>
          <p:cNvSpPr>
            <a:spLocks noChangeArrowheads="1"/>
          </p:cNvSpPr>
          <p:nvPr/>
        </p:nvSpPr>
        <p:spPr bwMode="auto">
          <a:xfrm>
            <a:off x="533400" y="381000"/>
            <a:ext cx="77724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p>
            <a:r>
              <a:rPr lang="en-US" sz="4200">
                <a:solidFill>
                  <a:schemeClr val="tx2"/>
                </a:solidFill>
                <a:latin typeface="Garamond" pitchFamily="18" charset="0"/>
              </a:rPr>
              <a:t>High-Low Method</a:t>
            </a:r>
            <a:endParaRPr lang="en-CA" sz="4200">
              <a:solidFill>
                <a:schemeClr val="tx2"/>
              </a:solidFill>
              <a:latin typeface="Garamond" pitchFamily="18" charset="0"/>
            </a:endParaRPr>
          </a:p>
        </p:txBody>
      </p:sp>
      <p:sp>
        <p:nvSpPr>
          <p:cNvPr id="163843" name="Rectangle 5"/>
          <p:cNvSpPr>
            <a:spLocks noChangeArrowheads="1"/>
          </p:cNvSpPr>
          <p:nvPr/>
        </p:nvSpPr>
        <p:spPr bwMode="auto">
          <a:xfrm>
            <a:off x="228600" y="1219200"/>
            <a:ext cx="8763000" cy="5073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342900" indent="-342900">
              <a:spcBef>
                <a:spcPct val="20000"/>
              </a:spcBef>
              <a:buClr>
                <a:schemeClr val="accent1"/>
              </a:buClr>
              <a:buSzPct val="65000"/>
              <a:buFont typeface="Wingdings" pitchFamily="2" charset="2"/>
              <a:buNone/>
            </a:pPr>
            <a:r>
              <a:rPr lang="en-US" sz="2800" b="1" u="sng">
                <a:solidFill>
                  <a:schemeClr val="tx2"/>
                </a:solidFill>
              </a:rPr>
              <a:t>Step #1:</a:t>
            </a:r>
            <a:r>
              <a:rPr lang="en-US" sz="2800" b="1">
                <a:solidFill>
                  <a:schemeClr val="tx2"/>
                </a:solidFill>
              </a:rPr>
              <a:t> Calculate Variable Cost per Unit (or m, the slope of the line):</a:t>
            </a:r>
          </a:p>
          <a:p>
            <a:pPr marL="342900" indent="-342900">
              <a:spcBef>
                <a:spcPct val="20000"/>
              </a:spcBef>
              <a:buClr>
                <a:schemeClr val="accent1"/>
              </a:buClr>
              <a:buSzPct val="65000"/>
              <a:buFont typeface="Wingdings" pitchFamily="2" charset="2"/>
              <a:buNone/>
            </a:pPr>
            <a:r>
              <a:rPr lang="en-US" sz="2800"/>
              <a:t> The slowest month is </a:t>
            </a:r>
            <a:r>
              <a:rPr lang="en-US" sz="2800" b="1"/>
              <a:t>January</a:t>
            </a:r>
            <a:r>
              <a:rPr lang="en-US" sz="2800"/>
              <a:t> &amp; the busiest month is </a:t>
            </a:r>
            <a:r>
              <a:rPr lang="en-US" sz="2800" b="1"/>
              <a:t>May.</a:t>
            </a:r>
          </a:p>
          <a:p>
            <a:pPr marL="342900" indent="-342900">
              <a:spcBef>
                <a:spcPct val="20000"/>
              </a:spcBef>
              <a:buClr>
                <a:schemeClr val="accent1"/>
              </a:buClr>
              <a:buSzPct val="65000"/>
              <a:buFont typeface="Wingdings" pitchFamily="2" charset="2"/>
              <a:buNone/>
            </a:pPr>
            <a:r>
              <a:rPr lang="en-US" sz="2800"/>
              <a:t>=    </a:t>
            </a:r>
            <a:r>
              <a:rPr lang="en-US" sz="2800" u="sng"/>
              <a:t>Change in total cost</a:t>
            </a:r>
          </a:p>
          <a:p>
            <a:pPr marL="342900" indent="-342900">
              <a:spcBef>
                <a:spcPct val="20000"/>
              </a:spcBef>
              <a:buClr>
                <a:schemeClr val="accent1"/>
              </a:buClr>
              <a:buSzPct val="65000"/>
              <a:buFont typeface="Wingdings" pitchFamily="2" charset="2"/>
              <a:buNone/>
            </a:pPr>
            <a:r>
              <a:rPr lang="en-US" sz="2800"/>
              <a:t>     Change in activity level</a:t>
            </a:r>
          </a:p>
          <a:p>
            <a:pPr marL="342900" indent="-342900"/>
            <a:r>
              <a:rPr lang="en-US"/>
              <a:t>= </a:t>
            </a:r>
            <a:r>
              <a:rPr lang="en-US" u="sng"/>
              <a:t>$</a:t>
            </a:r>
            <a:r>
              <a:rPr lang="en-US" sz="2800" u="sng"/>
              <a:t>16,500 – $12,000</a:t>
            </a:r>
            <a:r>
              <a:rPr lang="en-US" sz="2800"/>
              <a:t>    </a:t>
            </a:r>
          </a:p>
          <a:p>
            <a:pPr marL="342900" indent="-342900"/>
            <a:r>
              <a:rPr lang="en-US" sz="2800"/>
              <a:t>    2,125 – 1,000</a:t>
            </a:r>
          </a:p>
          <a:p>
            <a:pPr marL="342900" indent="-342900"/>
            <a:r>
              <a:rPr lang="en-US" sz="2800"/>
              <a:t>= $</a:t>
            </a:r>
            <a:r>
              <a:rPr lang="en-US" sz="2800" u="sng"/>
              <a:t>4,500</a:t>
            </a:r>
            <a:r>
              <a:rPr lang="en-US" sz="2800"/>
              <a:t> </a:t>
            </a:r>
          </a:p>
          <a:p>
            <a:pPr marL="342900" indent="-342900"/>
            <a:r>
              <a:rPr lang="en-US" sz="2800"/>
              <a:t>     1,125</a:t>
            </a:r>
          </a:p>
          <a:p>
            <a:pPr marL="342900" indent="-342900"/>
            <a:r>
              <a:rPr lang="en-US" sz="2800"/>
              <a:t>= $4/unit</a:t>
            </a:r>
          </a:p>
        </p:txBody>
      </p:sp>
    </p:spTree>
    <p:custDataLst>
      <p:tags r:id="rId1"/>
    </p:custData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r>
              <a:rPr lang="en-US" smtClean="0"/>
              <a:t>High-Low Method</a:t>
            </a:r>
          </a:p>
        </p:txBody>
      </p:sp>
      <p:sp>
        <p:nvSpPr>
          <p:cNvPr id="19460" name="Text Box 4"/>
          <p:cNvSpPr txBox="1">
            <a:spLocks noChangeArrowheads="1"/>
          </p:cNvSpPr>
          <p:nvPr/>
        </p:nvSpPr>
        <p:spPr bwMode="auto">
          <a:xfrm>
            <a:off x="381000" y="1143000"/>
            <a:ext cx="8458200" cy="430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pPr>
              <a:spcBef>
                <a:spcPct val="20000"/>
              </a:spcBef>
              <a:buClr>
                <a:schemeClr val="accent1"/>
              </a:buClr>
              <a:buSzPct val="65000"/>
              <a:buFont typeface="Wingdings" pitchFamily="2" charset="2"/>
              <a:buNone/>
            </a:pPr>
            <a:r>
              <a:rPr lang="en-CA" sz="2800" b="1" u="sng">
                <a:solidFill>
                  <a:schemeClr val="tx2"/>
                </a:solidFill>
              </a:rPr>
              <a:t>Step #2:</a:t>
            </a:r>
            <a:r>
              <a:rPr lang="en-CA" sz="2800" b="1">
                <a:solidFill>
                  <a:schemeClr val="tx2"/>
                </a:solidFill>
              </a:rPr>
              <a:t> Calculate Fixed Cost: Substitute Variable Cost per unit back into the formula at the highest or lowest point.</a:t>
            </a:r>
          </a:p>
          <a:p>
            <a:endParaRPr lang="en-US" sz="2800"/>
          </a:p>
          <a:p>
            <a:r>
              <a:rPr lang="en-US" sz="2800" b="1">
                <a:solidFill>
                  <a:schemeClr val="accent1"/>
                </a:solidFill>
              </a:rPr>
              <a:t>Total Cost </a:t>
            </a:r>
            <a:r>
              <a:rPr lang="en-US" sz="2800"/>
              <a:t>= </a:t>
            </a:r>
            <a:r>
              <a:rPr lang="en-US" b="1" i="1">
                <a:solidFill>
                  <a:schemeClr val="tx2"/>
                </a:solidFill>
              </a:rPr>
              <a:t> </a:t>
            </a:r>
            <a:r>
              <a:rPr lang="en-US" sz="2800" b="1" i="1">
                <a:solidFill>
                  <a:schemeClr val="tx2"/>
                </a:solidFill>
              </a:rPr>
              <a:t>(Variable cost per unit × # of units)</a:t>
            </a:r>
          </a:p>
          <a:p>
            <a:r>
              <a:rPr lang="en-US" sz="2800" b="1" i="1">
                <a:solidFill>
                  <a:schemeClr val="tx2"/>
                </a:solidFill>
              </a:rPr>
              <a:t>				 + Fixed cost</a:t>
            </a:r>
          </a:p>
          <a:p>
            <a:endParaRPr lang="en-US" sz="2800" i="1"/>
          </a:p>
          <a:p>
            <a:r>
              <a:rPr lang="en-US" sz="2800" b="1">
                <a:solidFill>
                  <a:schemeClr val="accent1"/>
                </a:solidFill>
              </a:rPr>
              <a:t>12,000</a:t>
            </a:r>
            <a:r>
              <a:rPr lang="en-US" sz="2800"/>
              <a:t>  = (4 ×1,000) + </a:t>
            </a:r>
            <a:r>
              <a:rPr lang="en-US" sz="2800" b="1">
                <a:solidFill>
                  <a:schemeClr val="tx2"/>
                </a:solidFill>
              </a:rPr>
              <a:t>Fixed Cost</a:t>
            </a:r>
          </a:p>
          <a:p>
            <a:r>
              <a:rPr lang="en-US" sz="2800" b="1">
                <a:solidFill>
                  <a:schemeClr val="tx2"/>
                </a:solidFill>
              </a:rPr>
              <a:t>Fixed Cost</a:t>
            </a:r>
            <a:r>
              <a:rPr lang="en-US" sz="2800"/>
              <a:t> = 8,000</a:t>
            </a:r>
          </a:p>
          <a:p>
            <a:r>
              <a:rPr lang="en-US"/>
              <a:t> </a:t>
            </a:r>
          </a:p>
        </p:txBody>
      </p:sp>
    </p:spTree>
    <p:custDataLst>
      <p:tags r:id="rId1"/>
    </p:custData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Rectangle 2"/>
          <p:cNvSpPr>
            <a:spLocks noGrp="1" noChangeArrowheads="1"/>
          </p:cNvSpPr>
          <p:nvPr>
            <p:ph type="title"/>
          </p:nvPr>
        </p:nvSpPr>
        <p:spPr/>
        <p:txBody>
          <a:bodyPr/>
          <a:lstStyle/>
          <a:p>
            <a:r>
              <a:rPr lang="en-US" smtClean="0"/>
              <a:t>High Low Method</a:t>
            </a:r>
          </a:p>
        </p:txBody>
      </p:sp>
      <p:sp>
        <p:nvSpPr>
          <p:cNvPr id="165891" name="Rectangle 3"/>
          <p:cNvSpPr>
            <a:spLocks noGrp="1" noChangeArrowheads="1"/>
          </p:cNvSpPr>
          <p:nvPr>
            <p:ph type="body" idx="1"/>
          </p:nvPr>
        </p:nvSpPr>
        <p:spPr>
          <a:xfrm>
            <a:off x="457200" y="1219200"/>
            <a:ext cx="8229600" cy="4911725"/>
          </a:xfrm>
        </p:spPr>
        <p:txBody>
          <a:bodyPr/>
          <a:lstStyle/>
          <a:p>
            <a:r>
              <a:rPr lang="en-US" smtClean="0"/>
              <a:t>The formula for this mixed cost is</a:t>
            </a:r>
          </a:p>
          <a:p>
            <a:endParaRPr lang="en-US" smtClean="0"/>
          </a:p>
          <a:p>
            <a:pPr>
              <a:buFont typeface="Wingdings" pitchFamily="2" charset="2"/>
              <a:buNone/>
            </a:pPr>
            <a:r>
              <a:rPr lang="en-US" smtClean="0"/>
              <a:t>Y = 4x + $8,000</a:t>
            </a:r>
          </a:p>
        </p:txBody>
      </p:sp>
      <p:sp>
        <p:nvSpPr>
          <p:cNvPr id="165892" name="Text Box 5"/>
          <p:cNvSpPr txBox="1">
            <a:spLocks noChangeArrowheads="1"/>
          </p:cNvSpPr>
          <p:nvPr/>
        </p:nvSpPr>
        <p:spPr bwMode="auto">
          <a:xfrm>
            <a:off x="3733800" y="3505200"/>
            <a:ext cx="2590800" cy="466725"/>
          </a:xfrm>
          <a:prstGeom prst="rect">
            <a:avLst/>
          </a:prstGeom>
          <a:solidFill>
            <a:schemeClr val="accent1">
              <a:alpha val="72156"/>
            </a:schemeClr>
          </a:solidFill>
          <a:ln w="9525">
            <a:solidFill>
              <a:schemeClr val="tx1"/>
            </a:solidFill>
            <a:miter lim="800000"/>
            <a:headEnd/>
            <a:tailEnd/>
          </a:ln>
        </p:spPr>
        <p:txBody>
          <a:bodyPr>
            <a:spAutoFit/>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r>
              <a:rPr lang="en-US"/>
              <a:t>Fixed Cost</a:t>
            </a:r>
          </a:p>
        </p:txBody>
      </p:sp>
      <p:sp>
        <p:nvSpPr>
          <p:cNvPr id="165893" name="Text Box 6"/>
          <p:cNvSpPr txBox="1">
            <a:spLocks noChangeArrowheads="1"/>
          </p:cNvSpPr>
          <p:nvPr/>
        </p:nvSpPr>
        <p:spPr bwMode="auto">
          <a:xfrm>
            <a:off x="304800" y="3581400"/>
            <a:ext cx="2014538" cy="466725"/>
          </a:xfrm>
          <a:prstGeom prst="rect">
            <a:avLst/>
          </a:prstGeom>
          <a:solidFill>
            <a:schemeClr val="accent1">
              <a:alpha val="70979"/>
            </a:schemeClr>
          </a:solidFill>
          <a:ln w="9525">
            <a:solidFill>
              <a:schemeClr val="tx1"/>
            </a:solidFill>
            <a:miter lim="800000"/>
            <a:headEnd/>
            <a:tailEnd/>
          </a:ln>
        </p:spPr>
        <p:txBody>
          <a:bodyPr>
            <a:spAutoFit/>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r>
              <a:rPr lang="en-US"/>
              <a:t>Variable cost</a:t>
            </a:r>
          </a:p>
        </p:txBody>
      </p:sp>
      <p:sp>
        <p:nvSpPr>
          <p:cNvPr id="165894" name="Line 7"/>
          <p:cNvSpPr>
            <a:spLocks noChangeShapeType="1"/>
          </p:cNvSpPr>
          <p:nvPr/>
        </p:nvSpPr>
        <p:spPr bwMode="auto">
          <a:xfrm flipH="1" flipV="1">
            <a:off x="3200400" y="2743200"/>
            <a:ext cx="1600200" cy="762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165895" name="Line 8"/>
          <p:cNvSpPr>
            <a:spLocks noChangeShapeType="1"/>
          </p:cNvSpPr>
          <p:nvPr/>
        </p:nvSpPr>
        <p:spPr bwMode="auto">
          <a:xfrm flipV="1">
            <a:off x="1371600" y="2895600"/>
            <a:ext cx="76200" cy="685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Zoom in"/>
          <p:cNvPicPr>
            <a:picLocks noChangeAspect="1"/>
          </p:cNvPicPr>
          <p:nvPr/>
        </p:nvPicPr>
        <p:blipFill rotWithShape="1">
          <a:blip r:embed="rId2">
            <a:extLst>
              <a:ext uri="{28A0092B-C50C-407E-A947-70E740481C1C}">
                <a14:useLocalDpi xmlns:a14="http://schemas.microsoft.com/office/drawing/2010/main" val="0"/>
              </a:ext>
            </a:extLst>
          </a:blip>
          <a:srcRect l="1429" t="32825" r="2062" b="27371"/>
          <a:stretch/>
        </p:blipFill>
        <p:spPr>
          <a:xfrm>
            <a:off x="130628" y="533400"/>
            <a:ext cx="8824685" cy="4876800"/>
          </a:xfrm>
          <a:prstGeom prst="rect">
            <a:avLst/>
          </a:prstGeom>
        </p:spPr>
      </p:pic>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Zoom in"/>
          <p:cNvPicPr>
            <a:picLocks noChangeAspect="1"/>
          </p:cNvPicPr>
          <p:nvPr/>
        </p:nvPicPr>
        <p:blipFill rotWithShape="1">
          <a:blip r:embed="rId2">
            <a:extLst>
              <a:ext uri="{28A0092B-C50C-407E-A947-70E740481C1C}">
                <a14:useLocalDpi xmlns:a14="http://schemas.microsoft.com/office/drawing/2010/main" val="0"/>
              </a:ext>
            </a:extLst>
          </a:blip>
          <a:srcRect l="5080" t="22800" r="2540" b="18525"/>
          <a:stretch/>
        </p:blipFill>
        <p:spPr>
          <a:xfrm>
            <a:off x="464456" y="457200"/>
            <a:ext cx="8447315" cy="5486399"/>
          </a:xfrm>
          <a:prstGeom prst="rect">
            <a:avLst/>
          </a:prstGeom>
        </p:spPr>
      </p:pic>
    </p:spTree>
    <p:extLst>
      <p:ext uri="{BB962C8B-B14F-4D97-AF65-F5344CB8AC3E}">
        <p14:creationId xmlns:p14="http://schemas.microsoft.com/office/powerpoint/2010/main" val="2957298932"/>
      </p:ext>
    </p:extLst>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Zoom in"/>
          <p:cNvPicPr>
            <a:picLocks noChangeAspect="1"/>
          </p:cNvPicPr>
          <p:nvPr/>
        </p:nvPicPr>
        <p:blipFill rotWithShape="1">
          <a:blip r:embed="rId2">
            <a:extLst>
              <a:ext uri="{28A0092B-C50C-407E-A947-70E740481C1C}">
                <a14:useLocalDpi xmlns:a14="http://schemas.microsoft.com/office/drawing/2010/main" val="0"/>
              </a:ext>
            </a:extLst>
          </a:blip>
          <a:srcRect l="18730" t="9532" r="19842" b="9975"/>
          <a:stretch/>
        </p:blipFill>
        <p:spPr>
          <a:xfrm>
            <a:off x="431879" y="152400"/>
            <a:ext cx="8407321" cy="6400800"/>
          </a:xfrm>
          <a:prstGeom prst="rect">
            <a:avLst/>
          </a:prstGeom>
        </p:spPr>
      </p:pic>
    </p:spTree>
    <p:extLst>
      <p:ext uri="{BB962C8B-B14F-4D97-AF65-F5344CB8AC3E}">
        <p14:creationId xmlns:p14="http://schemas.microsoft.com/office/powerpoint/2010/main" val="3974885220"/>
      </p:ext>
    </p:extLst>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r>
              <a:rPr lang="en-US" smtClean="0"/>
              <a:t>Cost-Volume-Profit Analysis</a:t>
            </a:r>
          </a:p>
        </p:txBody>
      </p:sp>
      <p:sp>
        <p:nvSpPr>
          <p:cNvPr id="323587" name="Rectangle 3"/>
          <p:cNvSpPr>
            <a:spLocks noGrp="1" noChangeArrowheads="1"/>
          </p:cNvSpPr>
          <p:nvPr>
            <p:ph idx="1"/>
          </p:nvPr>
        </p:nvSpPr>
        <p:spPr>
          <a:xfrm>
            <a:off x="457200" y="1143000"/>
            <a:ext cx="8305800" cy="4876800"/>
          </a:xfrm>
        </p:spPr>
        <p:txBody>
          <a:bodyPr>
            <a:normAutofit/>
          </a:bodyPr>
          <a:lstStyle/>
          <a:p>
            <a:pPr>
              <a:defRPr/>
            </a:pPr>
            <a:r>
              <a:rPr lang="en-US" sz="2800" dirty="0" smtClean="0">
                <a:ea typeface="ＭＳ Ｐゴシック" pitchFamily="1" charset="-128"/>
              </a:rPr>
              <a:t>The systematic examination of the relationships among selling prices, sales and production volume, costs, expenses, and profits. </a:t>
            </a:r>
          </a:p>
          <a:p>
            <a:pPr>
              <a:defRPr/>
            </a:pPr>
            <a:r>
              <a:rPr lang="en-US" sz="2800" dirty="0" smtClean="0">
                <a:ea typeface="ＭＳ Ｐゴシック" pitchFamily="1" charset="-128"/>
              </a:rPr>
              <a:t>Provides management with useful information for decision making:</a:t>
            </a:r>
          </a:p>
          <a:p>
            <a:pPr lvl="1">
              <a:defRPr/>
            </a:pPr>
            <a:r>
              <a:rPr lang="en-US" sz="2400" dirty="0" smtClean="0">
                <a:ea typeface="ＭＳ Ｐゴシック" pitchFamily="1" charset="-128"/>
              </a:rPr>
              <a:t>Setting selling prices</a:t>
            </a:r>
          </a:p>
          <a:p>
            <a:pPr lvl="1">
              <a:defRPr/>
            </a:pPr>
            <a:r>
              <a:rPr lang="en-US" sz="2400" dirty="0" smtClean="0">
                <a:ea typeface="ＭＳ Ｐゴシック" pitchFamily="1" charset="-128"/>
              </a:rPr>
              <a:t>Selecting product mix</a:t>
            </a:r>
          </a:p>
          <a:p>
            <a:pPr lvl="1">
              <a:defRPr/>
            </a:pPr>
            <a:r>
              <a:rPr lang="en-US" sz="2400" dirty="0" smtClean="0">
                <a:ea typeface="ＭＳ Ｐゴシック" pitchFamily="1" charset="-128"/>
              </a:rPr>
              <a:t>Choosing marketing </a:t>
            </a:r>
            <a:br>
              <a:rPr lang="en-US" sz="2400" dirty="0" smtClean="0">
                <a:ea typeface="ＭＳ Ｐゴシック" pitchFamily="1" charset="-128"/>
              </a:rPr>
            </a:br>
            <a:r>
              <a:rPr lang="en-US" sz="2400" dirty="0" smtClean="0">
                <a:ea typeface="ＭＳ Ｐゴシック" pitchFamily="1" charset="-128"/>
              </a:rPr>
              <a:t>strategies</a:t>
            </a:r>
          </a:p>
          <a:p>
            <a:pPr lvl="1">
              <a:defRPr/>
            </a:pPr>
            <a:r>
              <a:rPr lang="en-US" sz="2400" dirty="0" smtClean="0">
                <a:ea typeface="ＭＳ Ｐゴシック" pitchFamily="1" charset="-128"/>
              </a:rPr>
              <a:t>Analyzing the effects of </a:t>
            </a:r>
            <a:br>
              <a:rPr lang="en-US" sz="2400" dirty="0" smtClean="0">
                <a:ea typeface="ＭＳ Ｐゴシック" pitchFamily="1" charset="-128"/>
              </a:rPr>
            </a:br>
            <a:r>
              <a:rPr lang="en-US" sz="2400" dirty="0" smtClean="0">
                <a:ea typeface="ＭＳ Ｐゴシック" pitchFamily="1" charset="-128"/>
              </a:rPr>
              <a:t>cost changes on profit</a:t>
            </a:r>
          </a:p>
        </p:txBody>
      </p:sp>
      <p:grpSp>
        <p:nvGrpSpPr>
          <p:cNvPr id="20484" name="Group 13"/>
          <p:cNvGrpSpPr>
            <a:grpSpLocks/>
          </p:cNvGrpSpPr>
          <p:nvPr/>
        </p:nvGrpSpPr>
        <p:grpSpPr bwMode="auto">
          <a:xfrm>
            <a:off x="4800600" y="3505200"/>
            <a:ext cx="4343400" cy="2395538"/>
            <a:chOff x="1296" y="2496"/>
            <a:chExt cx="2736" cy="1509"/>
          </a:xfrm>
        </p:grpSpPr>
        <p:cxnSp>
          <p:nvCxnSpPr>
            <p:cNvPr id="20485" name="Straight Connector 8"/>
            <p:cNvCxnSpPr>
              <a:cxnSpLocks noChangeShapeType="1"/>
            </p:cNvCxnSpPr>
            <p:nvPr/>
          </p:nvCxnSpPr>
          <p:spPr bwMode="auto">
            <a:xfrm rot="5400000">
              <a:off x="1104" y="3120"/>
              <a:ext cx="1248" cy="0"/>
            </a:xfrm>
            <a:prstGeom prst="line">
              <a:avLst/>
            </a:prstGeom>
            <a:noFill/>
            <a:ln w="38100" algn="ctr">
              <a:solidFill>
                <a:schemeClr val="tx1"/>
              </a:solidFill>
              <a:round/>
              <a:headEnd/>
              <a:tailEnd/>
            </a:ln>
            <a:extLst>
              <a:ext uri="{909E8E84-426E-40DD-AFC4-6F175D3DCCD1}">
                <a14:hiddenFill xmlns:a14="http://schemas.microsoft.com/office/drawing/2010/main">
                  <a:noFill/>
                </a14:hiddenFill>
              </a:ext>
            </a:extLst>
          </p:spPr>
        </p:cxnSp>
        <p:cxnSp>
          <p:nvCxnSpPr>
            <p:cNvPr id="20486" name="Straight Connector 9"/>
            <p:cNvCxnSpPr>
              <a:cxnSpLocks noChangeShapeType="1"/>
            </p:cNvCxnSpPr>
            <p:nvPr/>
          </p:nvCxnSpPr>
          <p:spPr bwMode="auto">
            <a:xfrm rot="10800000">
              <a:off x="1728" y="3744"/>
              <a:ext cx="1536" cy="0"/>
            </a:xfrm>
            <a:prstGeom prst="line">
              <a:avLst/>
            </a:prstGeom>
            <a:noFill/>
            <a:ln w="38100" algn="ctr">
              <a:solidFill>
                <a:schemeClr val="tx1"/>
              </a:solidFill>
              <a:round/>
              <a:headEnd/>
              <a:tailEnd/>
            </a:ln>
            <a:extLst>
              <a:ext uri="{909E8E84-426E-40DD-AFC4-6F175D3DCCD1}">
                <a14:hiddenFill xmlns:a14="http://schemas.microsoft.com/office/drawing/2010/main">
                  <a:noFill/>
                </a14:hiddenFill>
              </a:ext>
            </a:extLst>
          </p:spPr>
        </p:cxnSp>
        <p:cxnSp>
          <p:nvCxnSpPr>
            <p:cNvPr id="20487" name="Straight Connector 11"/>
            <p:cNvCxnSpPr>
              <a:cxnSpLocks noChangeShapeType="1"/>
            </p:cNvCxnSpPr>
            <p:nvPr/>
          </p:nvCxnSpPr>
          <p:spPr bwMode="auto">
            <a:xfrm rot="5400000">
              <a:off x="1608" y="2760"/>
              <a:ext cx="1104" cy="864"/>
            </a:xfrm>
            <a:prstGeom prst="line">
              <a:avLst/>
            </a:prstGeom>
            <a:noFill/>
            <a:ln w="38100" algn="ctr">
              <a:solidFill>
                <a:srgbClr val="00B050"/>
              </a:solidFill>
              <a:round/>
              <a:headEnd/>
              <a:tailEnd/>
            </a:ln>
            <a:extLst>
              <a:ext uri="{909E8E84-426E-40DD-AFC4-6F175D3DCCD1}">
                <a14:hiddenFill xmlns:a14="http://schemas.microsoft.com/office/drawing/2010/main">
                  <a:noFill/>
                </a14:hiddenFill>
              </a:ext>
            </a:extLst>
          </p:spPr>
        </p:cxnSp>
        <p:cxnSp>
          <p:nvCxnSpPr>
            <p:cNvPr id="20488" name="Straight Connector 13"/>
            <p:cNvCxnSpPr>
              <a:cxnSpLocks noChangeShapeType="1"/>
            </p:cNvCxnSpPr>
            <p:nvPr/>
          </p:nvCxnSpPr>
          <p:spPr bwMode="auto">
            <a:xfrm rot="10800000" flipV="1">
              <a:off x="1728" y="2976"/>
              <a:ext cx="1296" cy="432"/>
            </a:xfrm>
            <a:prstGeom prst="line">
              <a:avLst/>
            </a:prstGeom>
            <a:noFill/>
            <a:ln w="38100" algn="ctr">
              <a:solidFill>
                <a:srgbClr val="990000"/>
              </a:solidFill>
              <a:round/>
              <a:headEnd/>
              <a:tailEnd/>
            </a:ln>
            <a:extLst>
              <a:ext uri="{909E8E84-426E-40DD-AFC4-6F175D3DCCD1}">
                <a14:hiddenFill xmlns:a14="http://schemas.microsoft.com/office/drawing/2010/main">
                  <a:noFill/>
                </a14:hiddenFill>
              </a:ext>
            </a:extLst>
          </p:spPr>
        </p:cxnSp>
        <p:sp>
          <p:nvSpPr>
            <p:cNvPr id="20489" name="TextBox 17"/>
            <p:cNvSpPr txBox="1">
              <a:spLocks noChangeArrowheads="1"/>
            </p:cNvSpPr>
            <p:nvPr/>
          </p:nvSpPr>
          <p:spPr bwMode="auto">
            <a:xfrm>
              <a:off x="2640" y="2544"/>
              <a:ext cx="960"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r>
                <a:rPr lang="en-US" sz="1600"/>
                <a:t>Sales</a:t>
              </a:r>
            </a:p>
          </p:txBody>
        </p:sp>
        <p:sp>
          <p:nvSpPr>
            <p:cNvPr id="20490" name="TextBox 18"/>
            <p:cNvSpPr txBox="1">
              <a:spLocks noChangeArrowheads="1"/>
            </p:cNvSpPr>
            <p:nvPr/>
          </p:nvSpPr>
          <p:spPr bwMode="auto">
            <a:xfrm>
              <a:off x="3072" y="2832"/>
              <a:ext cx="960"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r>
                <a:rPr lang="en-US" sz="1600"/>
                <a:t>Total Costs</a:t>
              </a:r>
            </a:p>
          </p:txBody>
        </p:sp>
        <p:sp>
          <p:nvSpPr>
            <p:cNvPr id="20491" name="TextBox 19"/>
            <p:cNvSpPr txBox="1">
              <a:spLocks noChangeArrowheads="1"/>
            </p:cNvSpPr>
            <p:nvPr/>
          </p:nvSpPr>
          <p:spPr bwMode="auto">
            <a:xfrm>
              <a:off x="1296" y="2544"/>
              <a:ext cx="384"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r>
                <a:rPr lang="en-US" sz="1600"/>
                <a:t>$$$</a:t>
              </a:r>
            </a:p>
          </p:txBody>
        </p:sp>
        <p:sp>
          <p:nvSpPr>
            <p:cNvPr id="20492" name="TextBox 20"/>
            <p:cNvSpPr txBox="1">
              <a:spLocks noChangeArrowheads="1"/>
            </p:cNvSpPr>
            <p:nvPr/>
          </p:nvSpPr>
          <p:spPr bwMode="auto">
            <a:xfrm>
              <a:off x="2928" y="3792"/>
              <a:ext cx="528"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r>
                <a:rPr lang="en-US" sz="1600"/>
                <a:t>units</a:t>
              </a:r>
            </a:p>
          </p:txBody>
        </p:sp>
      </p:gr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r>
              <a:rPr lang="en-US" smtClean="0"/>
              <a:t>Contribution Margin</a:t>
            </a:r>
          </a:p>
        </p:txBody>
      </p:sp>
      <p:sp>
        <p:nvSpPr>
          <p:cNvPr id="21507" name="Rectangle 3"/>
          <p:cNvSpPr>
            <a:spLocks noGrp="1" noChangeArrowheads="1"/>
          </p:cNvSpPr>
          <p:nvPr>
            <p:ph type="body" sz="half" idx="1"/>
          </p:nvPr>
        </p:nvSpPr>
        <p:spPr>
          <a:xfrm>
            <a:off x="1447800" y="1600200"/>
            <a:ext cx="6230938" cy="957263"/>
          </a:xfrm>
        </p:spPr>
        <p:txBody>
          <a:bodyPr/>
          <a:lstStyle/>
          <a:p>
            <a:pPr>
              <a:lnSpc>
                <a:spcPct val="90000"/>
              </a:lnSpc>
              <a:buFont typeface="Wingdings" pitchFamily="2" charset="2"/>
              <a:buNone/>
            </a:pPr>
            <a:r>
              <a:rPr lang="en-US" sz="4000" b="1" smtClean="0"/>
              <a:t>= Sales – Variable Costs</a:t>
            </a:r>
          </a:p>
        </p:txBody>
      </p:sp>
      <p:sp>
        <p:nvSpPr>
          <p:cNvPr id="21508" name="Text Box 4"/>
          <p:cNvSpPr txBox="1">
            <a:spLocks noChangeArrowheads="1"/>
          </p:cNvSpPr>
          <p:nvPr/>
        </p:nvSpPr>
        <p:spPr bwMode="auto">
          <a:xfrm>
            <a:off x="1066800" y="3124200"/>
            <a:ext cx="58674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609600" indent="-609600">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pPr>
              <a:buClr>
                <a:srgbClr val="A50021"/>
              </a:buClr>
              <a:buSzPct val="75000"/>
              <a:buFont typeface="Wingdings" pitchFamily="2" charset="2"/>
              <a:buNone/>
            </a:pPr>
            <a:endParaRPr lang="en-US" sz="3200">
              <a:latin typeface="Times New Roman" pitchFamily="18" charset="0"/>
            </a:endParaRPr>
          </a:p>
        </p:txBody>
      </p:sp>
      <p:graphicFrame>
        <p:nvGraphicFramePr>
          <p:cNvPr id="222259" name="Group 51"/>
          <p:cNvGraphicFramePr>
            <a:graphicFrameLocks noGrp="1"/>
          </p:cNvGraphicFramePr>
          <p:nvPr>
            <p:ph sz="half" idx="2"/>
          </p:nvPr>
        </p:nvGraphicFramePr>
        <p:xfrm>
          <a:off x="779463" y="2894013"/>
          <a:ext cx="7585075" cy="2349500"/>
        </p:xfrm>
        <a:graphic>
          <a:graphicData uri="http://schemas.openxmlformats.org/drawingml/2006/table">
            <a:tbl>
              <a:tblPr/>
              <a:tblGrid>
                <a:gridCol w="4357687"/>
                <a:gridCol w="1612900"/>
                <a:gridCol w="1614488"/>
              </a:tblGrid>
              <a:tr h="587375">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2600" b="0" i="0" u="none" strike="noStrike" cap="none" normalizeH="0" baseline="0" dirty="0" smtClean="0">
                        <a:ln>
                          <a:noFill/>
                        </a:ln>
                        <a:solidFill>
                          <a:schemeClr val="tx1"/>
                        </a:solidFill>
                        <a:effectLst/>
                        <a:latin typeface="Arial" charset="0"/>
                        <a:cs typeface="Arial" charset="0"/>
                      </a:endParaRPr>
                    </a:p>
                  </a:txBody>
                  <a:tcPr horzOverflow="overflow">
                    <a:lnL cap="flat">
                      <a:noFill/>
                    </a:lnL>
                    <a:lnR>
                      <a:noFill/>
                    </a:lnR>
                    <a:lnT cap="fla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sng" strike="noStrike" cap="none" normalizeH="0" baseline="0" smtClean="0">
                          <a:ln>
                            <a:noFill/>
                          </a:ln>
                          <a:solidFill>
                            <a:schemeClr val="tx1"/>
                          </a:solidFill>
                          <a:effectLst/>
                          <a:latin typeface="Arial" charset="0"/>
                          <a:cs typeface="Arial" charset="0"/>
                        </a:rPr>
                        <a:t>Total</a:t>
                      </a:r>
                    </a:p>
                  </a:txBody>
                  <a:tcPr horzOverflow="overflow">
                    <a:lnL>
                      <a:noFill/>
                    </a:lnL>
                    <a:lnR>
                      <a:noFill/>
                    </a:lnR>
                    <a:lnT cap="fla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sng" strike="noStrike" cap="none" normalizeH="0" baseline="0" smtClean="0">
                          <a:ln>
                            <a:noFill/>
                          </a:ln>
                          <a:solidFill>
                            <a:schemeClr val="tx1"/>
                          </a:solidFill>
                          <a:effectLst/>
                          <a:latin typeface="Arial" charset="0"/>
                          <a:cs typeface="Arial" charset="0"/>
                        </a:rPr>
                        <a:t>Per Unit</a:t>
                      </a:r>
                    </a:p>
                  </a:txBody>
                  <a:tcPr horzOverflow="overflow">
                    <a:lnL>
                      <a:noFill/>
                    </a:lnL>
                    <a:lnR cap="flat">
                      <a:noFill/>
                    </a:lnR>
                    <a:lnT cap="flat">
                      <a:noFill/>
                    </a:lnT>
                    <a:lnB>
                      <a:noFill/>
                    </a:lnB>
                    <a:lnTlToBr>
                      <a:noFill/>
                    </a:lnTlToBr>
                    <a:lnBlToTr>
                      <a:noFill/>
                    </a:lnBlToTr>
                    <a:noFill/>
                  </a:tcPr>
                </a:tc>
              </a:tr>
              <a:tr h="587375">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dirty="0" smtClean="0">
                          <a:ln>
                            <a:noFill/>
                          </a:ln>
                          <a:solidFill>
                            <a:schemeClr val="tx1"/>
                          </a:solidFill>
                          <a:effectLst/>
                          <a:latin typeface="Arial" charset="0"/>
                          <a:cs typeface="Arial" charset="0"/>
                        </a:rPr>
                        <a:t>Sales (2,000 units)</a:t>
                      </a:r>
                    </a:p>
                  </a:txBody>
                  <a:tcPr horzOverflow="overflow">
                    <a:lnL cap="flat">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dirty="0" smtClean="0">
                          <a:ln>
                            <a:noFill/>
                          </a:ln>
                          <a:solidFill>
                            <a:schemeClr val="tx1"/>
                          </a:solidFill>
                          <a:effectLst/>
                          <a:latin typeface="Arial" charset="0"/>
                          <a:cs typeface="Arial" charset="0"/>
                        </a:rPr>
                        <a:t>$100,000</a:t>
                      </a:r>
                    </a:p>
                  </a:txBody>
                  <a:tcPr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dirty="0" smtClean="0">
                          <a:ln>
                            <a:noFill/>
                          </a:ln>
                          <a:solidFill>
                            <a:schemeClr val="tx1"/>
                          </a:solidFill>
                          <a:effectLst/>
                          <a:latin typeface="Arial" charset="0"/>
                          <a:cs typeface="Arial" charset="0"/>
                        </a:rPr>
                        <a:t>$50</a:t>
                      </a:r>
                    </a:p>
                  </a:txBody>
                  <a:tcPr horzOverflow="overflow">
                    <a:lnL>
                      <a:noFill/>
                    </a:lnL>
                    <a:lnR cap="flat">
                      <a:noFill/>
                    </a:lnR>
                    <a:lnT>
                      <a:noFill/>
                    </a:lnT>
                    <a:lnB>
                      <a:noFill/>
                    </a:lnB>
                    <a:lnTlToBr>
                      <a:noFill/>
                    </a:lnTlToBr>
                    <a:lnBlToTr>
                      <a:noFill/>
                    </a:lnBlToTr>
                    <a:noFill/>
                  </a:tcPr>
                </a:tc>
              </a:tr>
              <a:tr h="587375">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cs typeface="Arial" charset="0"/>
                        </a:rPr>
                        <a:t>Variable Costs</a:t>
                      </a:r>
                    </a:p>
                  </a:txBody>
                  <a:tcPr horzOverflow="overflow">
                    <a:lnL cap="flat">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sng" strike="noStrike" cap="none" normalizeH="0" baseline="0" dirty="0" smtClean="0">
                          <a:ln>
                            <a:noFill/>
                          </a:ln>
                          <a:solidFill>
                            <a:schemeClr val="tx1"/>
                          </a:solidFill>
                          <a:effectLst/>
                          <a:latin typeface="Arial" charset="0"/>
                          <a:cs typeface="Arial" charset="0"/>
                        </a:rPr>
                        <a:t>   60,000</a:t>
                      </a:r>
                    </a:p>
                  </a:txBody>
                  <a:tcPr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sng" strike="noStrike" cap="none" normalizeH="0" baseline="0" dirty="0" smtClean="0">
                          <a:ln>
                            <a:noFill/>
                          </a:ln>
                          <a:solidFill>
                            <a:schemeClr val="tx1"/>
                          </a:solidFill>
                          <a:effectLst/>
                          <a:latin typeface="Arial" charset="0"/>
                          <a:cs typeface="Arial" charset="0"/>
                        </a:rPr>
                        <a:t>30</a:t>
                      </a:r>
                    </a:p>
                  </a:txBody>
                  <a:tcPr horzOverflow="overflow">
                    <a:lnL>
                      <a:noFill/>
                    </a:lnL>
                    <a:lnR cap="flat">
                      <a:noFill/>
                    </a:lnR>
                    <a:lnT>
                      <a:noFill/>
                    </a:lnT>
                    <a:lnB>
                      <a:noFill/>
                    </a:lnB>
                    <a:lnTlToBr>
                      <a:noFill/>
                    </a:lnTlToBr>
                    <a:lnBlToTr>
                      <a:noFill/>
                    </a:lnBlToTr>
                    <a:noFill/>
                  </a:tcPr>
                </a:tc>
              </a:tr>
              <a:tr h="587375">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cs typeface="Arial" charset="0"/>
                        </a:rPr>
                        <a:t>Contribution Margin</a:t>
                      </a:r>
                    </a:p>
                  </a:txBody>
                  <a:tcPr horzOverflow="overflow">
                    <a:lnL cap="flat">
                      <a:noFill/>
                    </a:lnL>
                    <a:lnR>
                      <a:noFill/>
                    </a:lnR>
                    <a:lnT>
                      <a:noFill/>
                    </a:lnT>
                    <a:lnB cap="flat">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dirty="0" smtClean="0">
                          <a:ln>
                            <a:noFill/>
                          </a:ln>
                          <a:solidFill>
                            <a:schemeClr val="tx1"/>
                          </a:solidFill>
                          <a:effectLst/>
                          <a:latin typeface="Arial" charset="0"/>
                          <a:cs typeface="Arial" charset="0"/>
                        </a:rPr>
                        <a:t>$40,000</a:t>
                      </a:r>
                    </a:p>
                  </a:txBody>
                  <a:tcPr horzOverflow="overflow">
                    <a:lnL>
                      <a:noFill/>
                    </a:lnL>
                    <a:lnR>
                      <a:noFill/>
                    </a:lnR>
                    <a:lnT>
                      <a:noFill/>
                    </a:lnT>
                    <a:lnB cap="flat">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dirty="0" smtClean="0">
                          <a:ln>
                            <a:noFill/>
                          </a:ln>
                          <a:solidFill>
                            <a:schemeClr val="tx1"/>
                          </a:solidFill>
                          <a:effectLst/>
                          <a:latin typeface="Arial" charset="0"/>
                          <a:cs typeface="Arial" charset="0"/>
                        </a:rPr>
                        <a:t>20</a:t>
                      </a:r>
                    </a:p>
                  </a:txBody>
                  <a:tcPr horzOverflow="overflow">
                    <a:lnL>
                      <a:noFill/>
                    </a:lnL>
                    <a:lnR cap="flat">
                      <a:noFill/>
                    </a:lnR>
                    <a:lnT>
                      <a:noFill/>
                    </a:lnT>
                    <a:lnB cap="flat">
                      <a:noFill/>
                    </a:lnB>
                    <a:lnTlToBr>
                      <a:noFill/>
                    </a:lnTlToBr>
                    <a:lnBlToTr>
                      <a:noFill/>
                    </a:lnBlToTr>
                    <a:noFill/>
                  </a:tcPr>
                </a:tc>
              </a:tr>
            </a:tbl>
          </a:graphicData>
        </a:graphic>
      </p:graphicFrame>
      <p:sp>
        <p:nvSpPr>
          <p:cNvPr id="222260" name="Text Box 52"/>
          <p:cNvSpPr txBox="1">
            <a:spLocks noChangeArrowheads="1"/>
          </p:cNvSpPr>
          <p:nvPr/>
        </p:nvSpPr>
        <p:spPr bwMode="auto">
          <a:xfrm>
            <a:off x="4419600" y="5105400"/>
            <a:ext cx="4419600" cy="830263"/>
          </a:xfrm>
          <a:prstGeom prst="rect">
            <a:avLst/>
          </a:prstGeom>
          <a:solidFill>
            <a:schemeClr val="accent1">
              <a:alpha val="85097"/>
            </a:schemeClr>
          </a:solidFill>
          <a:ln w="9525">
            <a:solidFill>
              <a:schemeClr val="tx1"/>
            </a:solidFill>
            <a:miter lim="800000"/>
            <a:headEnd/>
            <a:tailEnd/>
          </a:ln>
        </p:spPr>
        <p:txBody>
          <a:bodyPr>
            <a:spAutoFit/>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r>
              <a:rPr lang="en-US"/>
              <a:t>Contribution Margin Ratio </a:t>
            </a:r>
          </a:p>
          <a:p>
            <a:r>
              <a:rPr lang="en-US"/>
              <a:t>= $20/$50 or 40%</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2225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2226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2260"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Rectangle 2"/>
          <p:cNvSpPr>
            <a:spLocks noGrp="1" noChangeArrowheads="1"/>
          </p:cNvSpPr>
          <p:nvPr>
            <p:ph type="title"/>
          </p:nvPr>
        </p:nvSpPr>
        <p:spPr>
          <a:xfrm>
            <a:off x="457200" y="277813"/>
            <a:ext cx="8534400" cy="1139825"/>
          </a:xfrm>
          <a:noFill/>
        </p:spPr>
        <p:txBody>
          <a:bodyPr lIns="90488" tIns="44450" rIns="90488" bIns="44450" anchor="ctr"/>
          <a:lstStyle/>
          <a:p>
            <a:r>
              <a:rPr lang="en-US" smtClean="0"/>
              <a:t>The Contribution Format Income Stmt.</a:t>
            </a:r>
          </a:p>
        </p:txBody>
      </p:sp>
      <p:graphicFrame>
        <p:nvGraphicFramePr>
          <p:cNvPr id="1026" name="Object 2"/>
          <p:cNvGraphicFramePr>
            <a:graphicFrameLocks/>
          </p:cNvGraphicFramePr>
          <p:nvPr/>
        </p:nvGraphicFramePr>
        <p:xfrm>
          <a:off x="304800" y="1358900"/>
          <a:ext cx="8524875" cy="3065463"/>
        </p:xfrm>
        <a:graphic>
          <a:graphicData uri="http://schemas.openxmlformats.org/presentationml/2006/ole">
            <mc:AlternateContent xmlns:mc="http://schemas.openxmlformats.org/markup-compatibility/2006">
              <mc:Choice xmlns:v="urn:schemas-microsoft-com:vml" Requires="v">
                <p:oleObj spid="_x0000_s1052" name="Worksheet" r:id="rId4" imgW="3228975" imgH="1152525" progId="Excel.Sheet.8">
                  <p:embed/>
                </p:oleObj>
              </mc:Choice>
              <mc:Fallback>
                <p:oleObj name="Worksheet" r:id="rId4" imgW="3228975" imgH="1152525" progId="Excel.Sheet.8">
                  <p:embed/>
                  <p:pic>
                    <p:nvPicPr>
                      <p:cNvPr id="0" name="Object 2"/>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4800" y="1358900"/>
                        <a:ext cx="8524875" cy="3065463"/>
                      </a:xfrm>
                      <a:prstGeom prst="rect">
                        <a:avLst/>
                      </a:prstGeom>
                      <a:noFill/>
                      <a:ln w="12700">
                        <a:solidFill>
                          <a:schemeClr val="tx1"/>
                        </a:solidFill>
                        <a:miter lim="800000"/>
                        <a:headEnd/>
                        <a:tailEnd/>
                      </a:ln>
                      <a:effectLst>
                        <a:outerShdw dist="35921" dir="2700000" algn="ctr" rotWithShape="0">
                          <a:schemeClr val="bg2"/>
                        </a:outerShdw>
                      </a:effectLst>
                      <a:extLst>
                        <a:ext uri="{909E8E84-426E-40DD-AFC4-6F175D3DCCD1}">
                          <a14:hiddenFill xmlns:a14="http://schemas.microsoft.com/office/drawing/2010/main">
                            <a:solidFill>
                              <a:schemeClr val="tx1"/>
                            </a:solidFill>
                          </a14:hiddenFill>
                        </a:ext>
                      </a:extLst>
                    </p:spPr>
                  </p:pic>
                </p:oleObj>
              </mc:Fallback>
            </mc:AlternateContent>
          </a:graphicData>
        </a:graphic>
      </p:graphicFrame>
      <p:grpSp>
        <p:nvGrpSpPr>
          <p:cNvPr id="1028" name="Group 4"/>
          <p:cNvGrpSpPr>
            <a:grpSpLocks/>
          </p:cNvGrpSpPr>
          <p:nvPr/>
        </p:nvGrpSpPr>
        <p:grpSpPr bwMode="auto">
          <a:xfrm>
            <a:off x="403225" y="3200400"/>
            <a:ext cx="7773988" cy="3135313"/>
            <a:chOff x="384" y="2016"/>
            <a:chExt cx="4897" cy="1975"/>
          </a:xfrm>
        </p:grpSpPr>
        <p:sp>
          <p:nvSpPr>
            <p:cNvPr id="388101" name="Line 5"/>
            <p:cNvSpPr>
              <a:spLocks noChangeShapeType="1"/>
            </p:cNvSpPr>
            <p:nvPr/>
          </p:nvSpPr>
          <p:spPr bwMode="auto">
            <a:xfrm flipV="1">
              <a:off x="2688" y="2016"/>
              <a:ext cx="1008" cy="1296"/>
            </a:xfrm>
            <a:prstGeom prst="line">
              <a:avLst/>
            </a:prstGeom>
            <a:noFill/>
            <a:ln w="38100">
              <a:solidFill>
                <a:srgbClr val="FF0000"/>
              </a:solidFill>
              <a:round/>
              <a:headEnd/>
              <a:tailEnd type="triangle" w="med" len="med"/>
            </a:ln>
            <a:effectLst>
              <a:outerShdw dist="35921" dir="2700000" algn="ctr" rotWithShape="0">
                <a:schemeClr val="bg2"/>
              </a:outerShdw>
            </a:effectLst>
          </p:spPr>
          <p:txBody>
            <a:bodyPr wrap="none" anchor="ctr"/>
            <a:lstStyle/>
            <a:p>
              <a:pPr>
                <a:defRPr/>
              </a:pPr>
              <a:endParaRPr lang="en-US"/>
            </a:p>
          </p:txBody>
        </p:sp>
        <p:sp>
          <p:nvSpPr>
            <p:cNvPr id="388102" name="Rectangle 6"/>
            <p:cNvSpPr>
              <a:spLocks noChangeArrowheads="1"/>
            </p:cNvSpPr>
            <p:nvPr/>
          </p:nvSpPr>
          <p:spPr bwMode="auto">
            <a:xfrm>
              <a:off x="384" y="3120"/>
              <a:ext cx="4897" cy="871"/>
            </a:xfrm>
            <a:prstGeom prst="rect">
              <a:avLst/>
            </a:prstGeom>
            <a:solidFill>
              <a:srgbClr val="CCECFF"/>
            </a:solidFill>
            <a:ln w="12700">
              <a:solidFill>
                <a:schemeClr val="tx1"/>
              </a:solidFill>
              <a:miter lim="800000"/>
              <a:headEnd/>
              <a:tailEnd/>
            </a:ln>
            <a:effectLst>
              <a:outerShdw dist="53882" dir="2700000" algn="ctr" rotWithShape="0">
                <a:schemeClr val="bg2"/>
              </a:outerShdw>
            </a:effectLst>
          </p:spPr>
          <p:txBody>
            <a:bodyPr lIns="90488" tIns="44450" rIns="90488" bIns="44450">
              <a:spAutoFit/>
            </a:bodyPr>
            <a:lstStyle/>
            <a:p>
              <a:pPr algn="ctr">
                <a:defRPr/>
              </a:pPr>
              <a:r>
                <a:rPr lang="en-US" sz="2800">
                  <a:solidFill>
                    <a:schemeClr val="tx2"/>
                  </a:solidFill>
                  <a:effectLst>
                    <a:outerShdw blurRad="38100" dist="38100" dir="2700000" algn="tl">
                      <a:srgbClr val="000000"/>
                    </a:outerShdw>
                  </a:effectLst>
                </a:rPr>
                <a:t>The contribution margin format emphasizes cost behaviour.  Contribution margin covers fixed costs and provides for income.</a:t>
              </a:r>
            </a:p>
          </p:txBody>
        </p:sp>
      </p:grpSp>
    </p:spTree>
  </p:cSld>
  <p:clrMapOvr>
    <a:masterClrMapping/>
  </p:clrMapOvr>
  <p:transition>
    <p:split orient="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r>
              <a:rPr lang="en-US" sz="4000" smtClean="0"/>
              <a:t>Contribution Margin Ratio</a:t>
            </a:r>
          </a:p>
        </p:txBody>
      </p:sp>
      <p:sp>
        <p:nvSpPr>
          <p:cNvPr id="23555" name="Rectangle 4"/>
          <p:cNvSpPr>
            <a:spLocks noChangeArrowheads="1"/>
          </p:cNvSpPr>
          <p:nvPr/>
        </p:nvSpPr>
        <p:spPr bwMode="auto">
          <a:xfrm>
            <a:off x="609600" y="1371600"/>
            <a:ext cx="7772400" cy="2286000"/>
          </a:xfrm>
          <a:prstGeom prst="rect">
            <a:avLst/>
          </a:prstGeom>
          <a:noFill/>
          <a:ln w="9525" algn="ctr">
            <a:noFill/>
            <a:miter lim="800000"/>
            <a:headEnd/>
            <a:tailEnd/>
          </a:ln>
          <a:effectLst/>
        </p:spPr>
        <p:txBody>
          <a:bodyPr/>
          <a:lstStyle/>
          <a:p>
            <a:pPr marL="342900" indent="-342900" eaLnBrk="1" hangingPunct="1">
              <a:spcBef>
                <a:spcPct val="20000"/>
              </a:spcBef>
              <a:buFontTx/>
              <a:buChar char="•"/>
              <a:defRPr/>
            </a:pPr>
            <a:r>
              <a:rPr lang="en-US" sz="2800" dirty="0">
                <a:latin typeface="+mn-lt"/>
              </a:rPr>
              <a:t>An $80,000 increase in sales would increase contribution margin by 40% of $80,000- that’s $32,000.</a:t>
            </a:r>
          </a:p>
          <a:p>
            <a:pPr marL="342900" indent="-342900" eaLnBrk="1" hangingPunct="1">
              <a:spcBef>
                <a:spcPct val="20000"/>
              </a:spcBef>
              <a:buFontTx/>
              <a:buChar char="•"/>
              <a:defRPr/>
            </a:pPr>
            <a:r>
              <a:rPr lang="en-US" sz="2800" dirty="0">
                <a:latin typeface="+mn-lt"/>
              </a:rPr>
              <a:t>Operating Income would also increase by $32,000 because fixed costs stay fixed!</a:t>
            </a:r>
          </a:p>
        </p:txBody>
      </p:sp>
    </p:spTree>
  </p:cSld>
  <p:clrMapOvr>
    <a:masterClrMapping/>
  </p:clrMapOvr>
  <p:transition>
    <p:split orient="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r>
              <a:rPr lang="en-US" sz="4000" smtClean="0"/>
              <a:t>Unit Contribution Margin</a:t>
            </a:r>
          </a:p>
        </p:txBody>
      </p:sp>
      <p:sp>
        <p:nvSpPr>
          <p:cNvPr id="24579" name="Rectangle 3"/>
          <p:cNvSpPr>
            <a:spLocks noGrp="1" noChangeArrowheads="1"/>
          </p:cNvSpPr>
          <p:nvPr>
            <p:ph idx="1"/>
          </p:nvPr>
        </p:nvSpPr>
        <p:spPr>
          <a:xfrm>
            <a:off x="457200" y="1600200"/>
            <a:ext cx="8229600" cy="685800"/>
          </a:xfrm>
        </p:spPr>
        <p:txBody>
          <a:bodyPr/>
          <a:lstStyle/>
          <a:p>
            <a:pPr>
              <a:buFontTx/>
              <a:buNone/>
            </a:pPr>
            <a:endParaRPr lang="en-US" smtClean="0"/>
          </a:p>
          <a:p>
            <a:pPr>
              <a:buFontTx/>
              <a:buNone/>
            </a:pPr>
            <a:endParaRPr lang="en-US" smtClean="0"/>
          </a:p>
        </p:txBody>
      </p:sp>
      <p:sp>
        <p:nvSpPr>
          <p:cNvPr id="330757" name="Text Box 5"/>
          <p:cNvSpPr txBox="1">
            <a:spLocks noChangeArrowheads="1"/>
          </p:cNvSpPr>
          <p:nvPr/>
        </p:nvSpPr>
        <p:spPr bwMode="auto">
          <a:xfrm>
            <a:off x="381000" y="1371600"/>
            <a:ext cx="7635875"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lstStyle>
            <a:lvl1pPr marL="342900" indent="-342900">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pPr eaLnBrk="1" hangingPunct="1">
              <a:spcBef>
                <a:spcPct val="20000"/>
              </a:spcBef>
              <a:buFontTx/>
              <a:buChar char="•"/>
            </a:pPr>
            <a:r>
              <a:rPr lang="en-US" dirty="0"/>
              <a:t>If sales increases by </a:t>
            </a:r>
            <a:r>
              <a:rPr lang="en-US" b="1" dirty="0">
                <a:solidFill>
                  <a:schemeClr val="tx2"/>
                </a:solidFill>
              </a:rPr>
              <a:t>10,000 units</a:t>
            </a:r>
            <a:r>
              <a:rPr lang="en-US" dirty="0"/>
              <a:t>, from 2,000 units </a:t>
            </a:r>
            <a:r>
              <a:rPr lang="en-US" b="1" dirty="0">
                <a:solidFill>
                  <a:schemeClr val="tx2"/>
                </a:solidFill>
              </a:rPr>
              <a:t>to 12,000 units</a:t>
            </a:r>
            <a:r>
              <a:rPr lang="en-US" dirty="0"/>
              <a:t>:</a:t>
            </a:r>
          </a:p>
        </p:txBody>
      </p:sp>
      <p:graphicFrame>
        <p:nvGraphicFramePr>
          <p:cNvPr id="24618" name="Group 42"/>
          <p:cNvGraphicFramePr>
            <a:graphicFrameLocks noGrp="1"/>
          </p:cNvGraphicFramePr>
          <p:nvPr/>
        </p:nvGraphicFramePr>
        <p:xfrm>
          <a:off x="762000" y="2133600"/>
          <a:ext cx="8161338" cy="2426208"/>
        </p:xfrm>
        <a:graphic>
          <a:graphicData uri="http://schemas.openxmlformats.org/drawingml/2006/table">
            <a:tbl>
              <a:tblPr/>
              <a:tblGrid>
                <a:gridCol w="3932238"/>
                <a:gridCol w="2022475"/>
                <a:gridCol w="2206625"/>
              </a:tblGrid>
              <a:tr h="609600">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2600" b="0" i="0" u="none" strike="noStrike" cap="none" normalizeH="0" baseline="0" dirty="0" smtClean="0">
                        <a:ln>
                          <a:noFill/>
                        </a:ln>
                        <a:solidFill>
                          <a:schemeClr val="tx1"/>
                        </a:solidFill>
                        <a:effectLst/>
                        <a:latin typeface="Arial" charset="0"/>
                        <a:ea typeface="ＭＳ Ｐゴシック" pitchFamily="1" charset="-128"/>
                        <a:cs typeface="Arial" charset="0"/>
                      </a:endParaRPr>
                    </a:p>
                  </a:txBody>
                  <a:tcP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ea typeface="ＭＳ Ｐゴシック" pitchFamily="1" charset="-128"/>
                          <a:cs typeface="Arial" charset="0"/>
                        </a:rPr>
                        <a:t>Before</a:t>
                      </a:r>
                    </a:p>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ea typeface="ＭＳ Ｐゴシック" pitchFamily="1" charset="-128"/>
                          <a:cs typeface="Arial" charset="0"/>
                        </a:rPr>
                        <a:t>(2,000 units)</a:t>
                      </a:r>
                    </a:p>
                  </a:txBody>
                  <a:tcP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ea typeface="ＭＳ Ｐゴシック" pitchFamily="1" charset="-128"/>
                          <a:cs typeface="Arial" charset="0"/>
                        </a:rPr>
                        <a:t>After </a:t>
                      </a:r>
                    </a:p>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ea typeface="ＭＳ Ｐゴシック" pitchFamily="1" charset="-128"/>
                          <a:cs typeface="Arial" charset="0"/>
                        </a:rPr>
                        <a:t>(12,000 units)</a:t>
                      </a:r>
                    </a:p>
                  </a:txBody>
                  <a:tcP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r>
              <a:tr h="180975">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ea typeface="ＭＳ Ｐゴシック" pitchFamily="1" charset="-128"/>
                          <a:cs typeface="Arial" charset="0"/>
                        </a:rPr>
                        <a:t>Sales ($50)</a:t>
                      </a:r>
                    </a:p>
                  </a:txBody>
                  <a:tcPr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ea typeface="ＭＳ Ｐゴシック" pitchFamily="1" charset="-128"/>
                          <a:cs typeface="Arial" charset="0"/>
                        </a:rPr>
                        <a:t>$100,000</a:t>
                      </a:r>
                    </a:p>
                  </a:txBody>
                  <a:tcP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ea typeface="ＭＳ Ｐゴシック" pitchFamily="1" charset="-128"/>
                          <a:cs typeface="Arial" charset="0"/>
                        </a:rPr>
                        <a:t>$600,000</a:t>
                      </a:r>
                    </a:p>
                  </a:txBody>
                  <a:tcP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r>
              <a:tr h="225425">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ea typeface="ＭＳ Ｐゴシック" pitchFamily="1" charset="-128"/>
                          <a:cs typeface="Arial" charset="0"/>
                        </a:rPr>
                        <a:t>Variable Costs ($30)</a:t>
                      </a:r>
                    </a:p>
                  </a:txBody>
                  <a:tcPr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sng" strike="noStrike" cap="none" normalizeH="0" baseline="0" smtClean="0">
                          <a:ln>
                            <a:noFill/>
                          </a:ln>
                          <a:solidFill>
                            <a:schemeClr val="tx1"/>
                          </a:solidFill>
                          <a:effectLst/>
                          <a:latin typeface="Arial" charset="0"/>
                          <a:ea typeface="ＭＳ Ｐゴシック" pitchFamily="1" charset="-128"/>
                          <a:cs typeface="Arial" charset="0"/>
                        </a:rPr>
                        <a:t>   60,000</a:t>
                      </a:r>
                    </a:p>
                  </a:txBody>
                  <a:tcPr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sng" strike="noStrike" cap="none" normalizeH="0" baseline="0" smtClean="0">
                          <a:ln>
                            <a:noFill/>
                          </a:ln>
                          <a:solidFill>
                            <a:schemeClr val="tx1"/>
                          </a:solidFill>
                          <a:effectLst/>
                          <a:latin typeface="Arial" charset="0"/>
                          <a:ea typeface="ＭＳ Ｐゴシック" pitchFamily="1" charset="-128"/>
                          <a:cs typeface="Arial" charset="0"/>
                        </a:rPr>
                        <a:t>360,000</a:t>
                      </a:r>
                    </a:p>
                  </a:txBody>
                  <a:tcPr horzOverflow="overflow">
                    <a:lnL>
                      <a:noFill/>
                    </a:lnL>
                    <a:lnR>
                      <a:noFill/>
                    </a:lnR>
                    <a:lnT>
                      <a:noFill/>
                    </a:lnT>
                    <a:lnB>
                      <a:noFill/>
                    </a:lnB>
                    <a:lnTlToBr>
                      <a:noFill/>
                    </a:lnTlToBr>
                    <a:lnBlToTr>
                      <a:noFill/>
                    </a:lnBlToTr>
                    <a:noFill/>
                  </a:tcPr>
                </a:tc>
              </a:tr>
              <a:tr h="347663">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dirty="0" smtClean="0">
                          <a:ln>
                            <a:noFill/>
                          </a:ln>
                          <a:solidFill>
                            <a:schemeClr val="tx1"/>
                          </a:solidFill>
                          <a:effectLst/>
                          <a:latin typeface="Arial" charset="0"/>
                          <a:ea typeface="ＭＳ Ｐゴシック" pitchFamily="1" charset="-128"/>
                          <a:cs typeface="Arial" charset="0"/>
                        </a:rPr>
                        <a:t>Contribution Margin ($20)</a:t>
                      </a:r>
                    </a:p>
                  </a:txBody>
                  <a:tcPr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ea typeface="ＭＳ Ｐゴシック" pitchFamily="1" charset="-128"/>
                          <a:cs typeface="Arial" charset="0"/>
                        </a:rPr>
                        <a:t>$ 40,000</a:t>
                      </a:r>
                    </a:p>
                  </a:txBody>
                  <a:tcPr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ea typeface="ＭＳ Ｐゴシック" pitchFamily="1" charset="-128"/>
                          <a:cs typeface="Arial" charset="0"/>
                        </a:rPr>
                        <a:t>$240,000</a:t>
                      </a:r>
                    </a:p>
                  </a:txBody>
                  <a:tcPr horzOverflow="overflow">
                    <a:lnL>
                      <a:noFill/>
                    </a:lnL>
                    <a:lnR>
                      <a:noFill/>
                    </a:lnR>
                    <a:lnT>
                      <a:noFill/>
                    </a:lnT>
                    <a:lnB>
                      <a:noFill/>
                    </a:lnB>
                    <a:lnTlToBr>
                      <a:noFill/>
                    </a:lnTlToBr>
                    <a:lnBlToTr>
                      <a:noFill/>
                    </a:lnBlToTr>
                    <a:noFill/>
                  </a:tcPr>
                </a:tc>
              </a:tr>
            </a:tbl>
          </a:graphicData>
        </a:graphic>
      </p:graphicFrame>
      <p:sp>
        <p:nvSpPr>
          <p:cNvPr id="24611" name="Text Box 35"/>
          <p:cNvSpPr txBox="1">
            <a:spLocks noChangeArrowheads="1"/>
          </p:cNvSpPr>
          <p:nvPr/>
        </p:nvSpPr>
        <p:spPr bwMode="auto">
          <a:xfrm>
            <a:off x="0" y="5295900"/>
            <a:ext cx="6324600" cy="156210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u="sng" dirty="0"/>
              <a:t>Total increase in </a:t>
            </a:r>
            <a:r>
              <a:rPr lang="en-US" u="sng" dirty="0" err="1"/>
              <a:t>Contrib.Margin</a:t>
            </a:r>
            <a:endParaRPr lang="en-US" u="sng" dirty="0"/>
          </a:p>
          <a:p>
            <a:r>
              <a:rPr lang="en-US" dirty="0"/>
              <a:t>Sales increased by 		</a:t>
            </a:r>
            <a:r>
              <a:rPr lang="en-US" b="1" dirty="0">
                <a:solidFill>
                  <a:schemeClr val="tx2"/>
                </a:solidFill>
              </a:rPr>
              <a:t>10,000 units</a:t>
            </a:r>
          </a:p>
          <a:p>
            <a:r>
              <a:rPr lang="en-US" dirty="0"/>
              <a:t>X unit </a:t>
            </a:r>
            <a:r>
              <a:rPr lang="en-US" dirty="0" err="1"/>
              <a:t>Contrib.Margin</a:t>
            </a:r>
            <a:r>
              <a:rPr lang="en-US" dirty="0"/>
              <a:t> 	</a:t>
            </a:r>
            <a:r>
              <a:rPr lang="en-US" u="sng" dirty="0"/>
              <a:t>x $20 </a:t>
            </a:r>
          </a:p>
          <a:p>
            <a:r>
              <a:rPr lang="en-US" dirty="0"/>
              <a:t>				= $200,000 </a:t>
            </a:r>
          </a:p>
        </p:txBody>
      </p:sp>
      <p:sp>
        <p:nvSpPr>
          <p:cNvPr id="24616" name="AutoShape 40"/>
          <p:cNvSpPr>
            <a:spLocks/>
          </p:cNvSpPr>
          <p:nvPr/>
        </p:nvSpPr>
        <p:spPr bwMode="auto">
          <a:xfrm rot="16200000">
            <a:off x="7200900" y="3238500"/>
            <a:ext cx="228600" cy="2895600"/>
          </a:xfrm>
          <a:prstGeom prst="leftBrace">
            <a:avLst>
              <a:gd name="adj1" fmla="val 105556"/>
              <a:gd name="adj2" fmla="val 50000"/>
            </a:avLst>
          </a:pr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24617" name="Text Box 41"/>
          <p:cNvSpPr txBox="1">
            <a:spLocks noChangeArrowheads="1"/>
          </p:cNvSpPr>
          <p:nvPr/>
        </p:nvSpPr>
        <p:spPr bwMode="auto">
          <a:xfrm>
            <a:off x="6705600" y="4876800"/>
            <a:ext cx="2057400" cy="83185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t>Increase of $200,000</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4611"/>
                                        </p:tgtEl>
                                        <p:attrNameLst>
                                          <p:attrName>style.visibility</p:attrName>
                                        </p:attrNameLst>
                                      </p:cBhvr>
                                      <p:to>
                                        <p:strVal val="visible"/>
                                      </p:to>
                                    </p:set>
                                    <p:animEffect transition="in" filter="box(in)">
                                      <p:cBhvr>
                                        <p:cTn id="7" dur="500"/>
                                        <p:tgtEl>
                                          <p:spTgt spid="24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611"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r>
              <a:rPr lang="en-US" smtClean="0"/>
              <a:t>Break-Even Point</a:t>
            </a:r>
          </a:p>
        </p:txBody>
      </p:sp>
      <p:sp>
        <p:nvSpPr>
          <p:cNvPr id="332803" name="Rectangle 3"/>
          <p:cNvSpPr>
            <a:spLocks noGrp="1" noChangeArrowheads="1"/>
          </p:cNvSpPr>
          <p:nvPr>
            <p:ph idx="1"/>
          </p:nvPr>
        </p:nvSpPr>
        <p:spPr>
          <a:xfrm>
            <a:off x="457200" y="1219200"/>
            <a:ext cx="8229600" cy="4525963"/>
          </a:xfrm>
        </p:spPr>
        <p:txBody>
          <a:bodyPr/>
          <a:lstStyle/>
          <a:p>
            <a:r>
              <a:rPr lang="en-US" sz="2800" smtClean="0">
                <a:ea typeface="ＭＳ Ｐゴシック" pitchFamily="1" charset="-128"/>
              </a:rPr>
              <a:t>Level of operations where revenues and costs are the same.</a:t>
            </a:r>
          </a:p>
          <a:p>
            <a:r>
              <a:rPr lang="en-US" sz="2800" smtClean="0">
                <a:ea typeface="ＭＳ Ｐゴシック" pitchFamily="1" charset="-128"/>
              </a:rPr>
              <a:t>Useful in business planning, especially when increasing or decreasing operations.</a:t>
            </a:r>
          </a:p>
        </p:txBody>
      </p:sp>
      <p:grpSp>
        <p:nvGrpSpPr>
          <p:cNvPr id="25604" name="Group 11"/>
          <p:cNvGrpSpPr>
            <a:grpSpLocks/>
          </p:cNvGrpSpPr>
          <p:nvPr/>
        </p:nvGrpSpPr>
        <p:grpSpPr bwMode="auto">
          <a:xfrm>
            <a:off x="1524000" y="3429000"/>
            <a:ext cx="5638800" cy="2133600"/>
            <a:chOff x="960" y="2160"/>
            <a:chExt cx="3552" cy="1344"/>
          </a:xfrm>
        </p:grpSpPr>
        <p:sp>
          <p:nvSpPr>
            <p:cNvPr id="27654" name="Oval 6"/>
            <p:cNvSpPr>
              <a:spLocks noChangeArrowheads="1"/>
            </p:cNvSpPr>
            <p:nvPr/>
          </p:nvSpPr>
          <p:spPr bwMode="auto">
            <a:xfrm>
              <a:off x="3072" y="2160"/>
              <a:ext cx="1440" cy="768"/>
            </a:xfrm>
            <a:prstGeom prst="ellipse">
              <a:avLst/>
            </a:prstGeom>
            <a:gradFill rotWithShape="1">
              <a:gsLst>
                <a:gs pos="0">
                  <a:srgbClr val="99CCFF"/>
                </a:gs>
                <a:gs pos="100000">
                  <a:schemeClr val="accent2"/>
                </a:gs>
              </a:gsLst>
              <a:lin ang="5400000" scaled="1"/>
            </a:gradFill>
            <a:ln w="9525" algn="ctr">
              <a:solidFill>
                <a:schemeClr val="tx1"/>
              </a:solidFill>
              <a:round/>
              <a:headEnd/>
              <a:tailEnd/>
            </a:ln>
            <a:effectLst/>
          </p:spPr>
          <p:txBody>
            <a:bodyPr wrap="none" anchor="ctr"/>
            <a:lstStyle/>
            <a:p>
              <a:pPr algn="ctr">
                <a:defRPr/>
              </a:pPr>
              <a:r>
                <a:rPr lang="en-US" b="1">
                  <a:solidFill>
                    <a:srgbClr val="FFCC00"/>
                  </a:solidFill>
                  <a:effectLst>
                    <a:outerShdw blurRad="38100" dist="38100" dir="2700000" algn="tl">
                      <a:srgbClr val="000000"/>
                    </a:outerShdw>
                  </a:effectLst>
                  <a:latin typeface="Times New Roman" pitchFamily="18" charset="0"/>
                </a:rPr>
                <a:t>Costs</a:t>
              </a:r>
            </a:p>
          </p:txBody>
        </p:sp>
        <p:sp>
          <p:nvSpPr>
            <p:cNvPr id="27655" name="Oval 7"/>
            <p:cNvSpPr>
              <a:spLocks noChangeArrowheads="1"/>
            </p:cNvSpPr>
            <p:nvPr/>
          </p:nvSpPr>
          <p:spPr bwMode="auto">
            <a:xfrm>
              <a:off x="960" y="2160"/>
              <a:ext cx="1440" cy="768"/>
            </a:xfrm>
            <a:prstGeom prst="ellipse">
              <a:avLst/>
            </a:prstGeom>
            <a:gradFill rotWithShape="1">
              <a:gsLst>
                <a:gs pos="0">
                  <a:srgbClr val="99CCFF"/>
                </a:gs>
                <a:gs pos="100000">
                  <a:schemeClr val="accent2"/>
                </a:gs>
              </a:gsLst>
              <a:lin ang="5400000" scaled="1"/>
            </a:gradFill>
            <a:ln w="9525" algn="ctr">
              <a:solidFill>
                <a:schemeClr val="tx1"/>
              </a:solidFill>
              <a:round/>
              <a:headEnd/>
              <a:tailEnd/>
            </a:ln>
            <a:effectLst/>
          </p:spPr>
          <p:txBody>
            <a:bodyPr wrap="none" anchor="ctr"/>
            <a:lstStyle/>
            <a:p>
              <a:pPr algn="ctr">
                <a:defRPr/>
              </a:pPr>
              <a:r>
                <a:rPr lang="en-US" b="1">
                  <a:solidFill>
                    <a:srgbClr val="FFCC00"/>
                  </a:solidFill>
                  <a:effectLst>
                    <a:outerShdw blurRad="38100" dist="38100" dir="2700000" algn="tl">
                      <a:srgbClr val="000000"/>
                    </a:outerShdw>
                  </a:effectLst>
                  <a:latin typeface="Times New Roman" pitchFamily="18" charset="0"/>
                </a:rPr>
                <a:t>Revenues</a:t>
              </a:r>
            </a:p>
          </p:txBody>
        </p:sp>
        <p:sp>
          <p:nvSpPr>
            <p:cNvPr id="25607" name="Text Box 8"/>
            <p:cNvSpPr txBox="1">
              <a:spLocks noChangeArrowheads="1"/>
            </p:cNvSpPr>
            <p:nvPr/>
          </p:nvSpPr>
          <p:spPr bwMode="auto">
            <a:xfrm>
              <a:off x="2592" y="2323"/>
              <a:ext cx="303" cy="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r>
                <a:rPr lang="en-US" sz="4000" b="1">
                  <a:solidFill>
                    <a:srgbClr val="990000"/>
                  </a:solidFill>
                </a:rPr>
                <a:t>=</a:t>
              </a:r>
            </a:p>
          </p:txBody>
        </p:sp>
        <p:sp>
          <p:nvSpPr>
            <p:cNvPr id="27657" name="Text Box 9"/>
            <p:cNvSpPr txBox="1">
              <a:spLocks noChangeArrowheads="1"/>
            </p:cNvSpPr>
            <p:nvPr/>
          </p:nvSpPr>
          <p:spPr bwMode="auto">
            <a:xfrm>
              <a:off x="1968" y="3216"/>
              <a:ext cx="1582" cy="288"/>
            </a:xfrm>
            <a:prstGeom prst="rect">
              <a:avLst/>
            </a:prstGeom>
            <a:noFill/>
            <a:ln w="9525">
              <a:noFill/>
              <a:miter lim="800000"/>
              <a:headEnd/>
              <a:tailEnd/>
            </a:ln>
            <a:effectLst/>
          </p:spPr>
          <p:txBody>
            <a:bodyPr wrap="none">
              <a:spAutoFit/>
            </a:bodyPr>
            <a:lstStyle/>
            <a:p>
              <a:pPr>
                <a:defRPr/>
              </a:pPr>
              <a:r>
                <a:rPr lang="en-US" b="1">
                  <a:solidFill>
                    <a:srgbClr val="990000"/>
                  </a:solidFill>
                  <a:effectLst>
                    <a:outerShdw blurRad="38100" dist="38100" dir="2700000" algn="tl">
                      <a:srgbClr val="C0C0C0"/>
                    </a:outerShdw>
                  </a:effectLst>
                  <a:latin typeface="Times New Roman" pitchFamily="18" charset="0"/>
                </a:rPr>
                <a:t>Break-Even Point</a:t>
              </a:r>
            </a:p>
          </p:txBody>
        </p:sp>
        <p:sp>
          <p:nvSpPr>
            <p:cNvPr id="25609" name="AutoShape 10"/>
            <p:cNvSpPr>
              <a:spLocks/>
            </p:cNvSpPr>
            <p:nvPr/>
          </p:nvSpPr>
          <p:spPr bwMode="auto">
            <a:xfrm rot="5400000">
              <a:off x="2688" y="1728"/>
              <a:ext cx="144" cy="2640"/>
            </a:xfrm>
            <a:prstGeom prst="rightBrace">
              <a:avLst>
                <a:gd name="adj1" fmla="val 152778"/>
                <a:gd name="adj2" fmla="val 50000"/>
              </a:avLst>
            </a:prstGeom>
            <a:noFill/>
            <a:ln w="28575">
              <a:solidFill>
                <a:srgbClr val="99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gr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r>
              <a:rPr lang="en-US" smtClean="0"/>
              <a:t>Break-Even Point</a:t>
            </a:r>
          </a:p>
        </p:txBody>
      </p:sp>
      <p:grpSp>
        <p:nvGrpSpPr>
          <p:cNvPr id="26657" name="Group 33"/>
          <p:cNvGrpSpPr>
            <a:grpSpLocks/>
          </p:cNvGrpSpPr>
          <p:nvPr/>
        </p:nvGrpSpPr>
        <p:grpSpPr bwMode="auto">
          <a:xfrm>
            <a:off x="0" y="3733800"/>
            <a:ext cx="9525000" cy="822325"/>
            <a:chOff x="0" y="2496"/>
            <a:chExt cx="6000" cy="518"/>
          </a:xfrm>
        </p:grpSpPr>
        <p:sp>
          <p:nvSpPr>
            <p:cNvPr id="333827" name="Rectangle 3"/>
            <p:cNvSpPr>
              <a:spLocks noChangeArrowheads="1"/>
            </p:cNvSpPr>
            <p:nvPr/>
          </p:nvSpPr>
          <p:spPr bwMode="auto">
            <a:xfrm>
              <a:off x="0" y="2496"/>
              <a:ext cx="3840" cy="518"/>
            </a:xfrm>
            <a:prstGeom prst="rect">
              <a:avLst/>
            </a:prstGeom>
            <a:noFill/>
            <a:ln w="9525" algn="ctr">
              <a:noFill/>
              <a:miter lim="800000"/>
              <a:headEnd/>
              <a:tailEnd/>
            </a:ln>
            <a:effectLst/>
          </p:spPr>
          <p:txBody>
            <a:bodyPr>
              <a:spAutoFit/>
            </a:bodyPr>
            <a:lstStyle/>
            <a:p>
              <a:pPr eaLnBrk="1" hangingPunct="1"/>
              <a:r>
                <a:rPr lang="en-US">
                  <a:solidFill>
                    <a:schemeClr val="hlink"/>
                  </a:solidFill>
                </a:rPr>
                <a:t>Break-Even Sales (Units) = </a:t>
              </a:r>
              <a:r>
                <a:rPr lang="en-US" u="sng">
                  <a:solidFill>
                    <a:schemeClr val="hlink"/>
                  </a:solidFill>
                </a:rPr>
                <a:t>Fixed Costs</a:t>
              </a:r>
            </a:p>
            <a:p>
              <a:pPr algn="ctr" eaLnBrk="1" hangingPunct="1"/>
              <a:r>
                <a:rPr lang="en-US">
                  <a:solidFill>
                    <a:schemeClr val="hlink"/>
                  </a:solidFill>
                </a:rPr>
                <a:t>			       Unit CM</a:t>
              </a:r>
            </a:p>
          </p:txBody>
        </p:sp>
        <p:sp>
          <p:nvSpPr>
            <p:cNvPr id="56" name="Rectangle 3"/>
            <p:cNvSpPr>
              <a:spLocks noChangeArrowheads="1"/>
            </p:cNvSpPr>
            <p:nvPr/>
          </p:nvSpPr>
          <p:spPr bwMode="auto">
            <a:xfrm>
              <a:off x="3600" y="2496"/>
              <a:ext cx="1056" cy="518"/>
            </a:xfrm>
            <a:prstGeom prst="rect">
              <a:avLst/>
            </a:prstGeom>
            <a:noFill/>
            <a:ln w="9525" algn="ctr">
              <a:noFill/>
              <a:miter lim="800000"/>
              <a:headEnd/>
              <a:tailEnd/>
            </a:ln>
            <a:effectLst/>
          </p:spPr>
          <p:txBody>
            <a:bodyPr>
              <a:spAutoFit/>
            </a:bodyPr>
            <a:lstStyle/>
            <a:p>
              <a:pPr algn="ctr" eaLnBrk="1" hangingPunct="1"/>
              <a:r>
                <a:rPr lang="en-US">
                  <a:solidFill>
                    <a:schemeClr val="hlink"/>
                  </a:solidFill>
                </a:rPr>
                <a:t>= </a:t>
              </a:r>
              <a:r>
                <a:rPr lang="en-US" u="sng">
                  <a:solidFill>
                    <a:schemeClr val="hlink"/>
                  </a:solidFill>
                </a:rPr>
                <a:t>$30,000</a:t>
              </a:r>
            </a:p>
            <a:p>
              <a:pPr algn="ctr" eaLnBrk="1" hangingPunct="1"/>
              <a:r>
                <a:rPr lang="en-US">
                  <a:solidFill>
                    <a:schemeClr val="hlink"/>
                  </a:solidFill>
                </a:rPr>
                <a:t>$20</a:t>
              </a:r>
            </a:p>
          </p:txBody>
        </p:sp>
        <p:sp>
          <p:nvSpPr>
            <p:cNvPr id="58" name="Rectangle 3"/>
            <p:cNvSpPr>
              <a:spLocks noChangeArrowheads="1"/>
            </p:cNvSpPr>
            <p:nvPr/>
          </p:nvSpPr>
          <p:spPr bwMode="auto">
            <a:xfrm>
              <a:off x="4604" y="2544"/>
              <a:ext cx="1396" cy="288"/>
            </a:xfrm>
            <a:prstGeom prst="rect">
              <a:avLst/>
            </a:prstGeom>
            <a:noFill/>
            <a:ln w="9525" algn="ctr">
              <a:noFill/>
              <a:miter lim="800000"/>
              <a:headEnd/>
              <a:tailEnd/>
            </a:ln>
            <a:effectLst/>
          </p:spPr>
          <p:txBody>
            <a:bodyPr>
              <a:spAutoFit/>
            </a:bodyPr>
            <a:lstStyle/>
            <a:p>
              <a:pPr eaLnBrk="1" hangingPunct="1"/>
              <a:r>
                <a:rPr lang="en-US" sz="2000">
                  <a:solidFill>
                    <a:schemeClr val="hlink"/>
                  </a:solidFill>
                </a:rPr>
                <a:t>= </a:t>
              </a:r>
              <a:r>
                <a:rPr lang="en-US">
                  <a:solidFill>
                    <a:schemeClr val="hlink"/>
                  </a:solidFill>
                </a:rPr>
                <a:t>1,500 </a:t>
              </a:r>
              <a:r>
                <a:rPr lang="en-US" sz="1800">
                  <a:solidFill>
                    <a:schemeClr val="hlink"/>
                  </a:solidFill>
                </a:rPr>
                <a:t>units</a:t>
              </a:r>
            </a:p>
          </p:txBody>
        </p:sp>
      </p:grpSp>
      <p:sp>
        <p:nvSpPr>
          <p:cNvPr id="26655" name="Text Box 31"/>
          <p:cNvSpPr txBox="1">
            <a:spLocks noChangeArrowheads="1"/>
          </p:cNvSpPr>
          <p:nvPr/>
        </p:nvSpPr>
        <p:spPr bwMode="auto">
          <a:xfrm>
            <a:off x="0" y="5257800"/>
            <a:ext cx="8686800" cy="752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54000" tIns="10800" rIns="54000" bIns="10800">
            <a:spAutoFit/>
          </a:bodyPr>
          <a:lstStyle/>
          <a:p>
            <a:pPr>
              <a:spcBef>
                <a:spcPct val="50000"/>
              </a:spcBef>
            </a:pPr>
            <a:r>
              <a:rPr lang="en-US">
                <a:solidFill>
                  <a:schemeClr val="hlink"/>
                </a:solidFill>
              </a:rPr>
              <a:t>Break-Even Sales ($) = </a:t>
            </a:r>
            <a:r>
              <a:rPr lang="en-US" u="sng">
                <a:solidFill>
                  <a:schemeClr val="hlink"/>
                </a:solidFill>
              </a:rPr>
              <a:t>Fixed Costs</a:t>
            </a:r>
            <a:r>
              <a:rPr lang="en-US">
                <a:solidFill>
                  <a:schemeClr val="hlink"/>
                </a:solidFill>
              </a:rPr>
              <a:t> = </a:t>
            </a:r>
            <a:r>
              <a:rPr lang="en-US" u="sng">
                <a:solidFill>
                  <a:schemeClr val="hlink"/>
                </a:solidFill>
              </a:rPr>
              <a:t>$30,000</a:t>
            </a:r>
            <a:r>
              <a:rPr lang="en-US">
                <a:solidFill>
                  <a:schemeClr val="hlink"/>
                </a:solidFill>
              </a:rPr>
              <a:t> = $75,000</a:t>
            </a:r>
          </a:p>
          <a:p>
            <a:r>
              <a:rPr lang="en-US">
                <a:solidFill>
                  <a:schemeClr val="hlink"/>
                </a:solidFill>
              </a:rPr>
              <a:t>			      CM Ratio		40%</a:t>
            </a:r>
          </a:p>
        </p:txBody>
      </p:sp>
      <p:graphicFrame>
        <p:nvGraphicFramePr>
          <p:cNvPr id="26656" name="Object 2"/>
          <p:cNvGraphicFramePr>
            <a:graphicFrameLocks/>
          </p:cNvGraphicFramePr>
          <p:nvPr/>
        </p:nvGraphicFramePr>
        <p:xfrm>
          <a:off x="228600" y="838200"/>
          <a:ext cx="7162800" cy="2667000"/>
        </p:xfrm>
        <a:graphic>
          <a:graphicData uri="http://schemas.openxmlformats.org/presentationml/2006/ole">
            <mc:AlternateContent xmlns:mc="http://schemas.openxmlformats.org/markup-compatibility/2006">
              <mc:Choice xmlns:v="urn:schemas-microsoft-com:vml" Requires="v">
                <p:oleObj spid="_x0000_s26679" name="Worksheet" r:id="rId4" imgW="3228975" imgH="1152525" progId="Excel.Sheet.8">
                  <p:embed/>
                </p:oleObj>
              </mc:Choice>
              <mc:Fallback>
                <p:oleObj name="Worksheet" r:id="rId4" imgW="3228975" imgH="1152525" progId="Excel.Sheet.8">
                  <p:embed/>
                  <p:pic>
                    <p:nvPicPr>
                      <p:cNvPr id="0" name="Object 2"/>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600" y="838200"/>
                        <a:ext cx="7162800" cy="2667000"/>
                      </a:xfrm>
                      <a:prstGeom prst="rect">
                        <a:avLst/>
                      </a:prstGeom>
                      <a:noFill/>
                      <a:ln w="12700">
                        <a:solidFill>
                          <a:schemeClr val="tx1"/>
                        </a:solidFill>
                        <a:miter lim="800000"/>
                        <a:headEnd/>
                        <a:tailEnd/>
                      </a:ln>
                      <a:effectLst>
                        <a:outerShdw dist="35921" dir="2700000" algn="ctr" rotWithShape="0">
                          <a:schemeClr val="bg2"/>
                        </a:outerShdw>
                      </a:effectLst>
                      <a:extLst>
                        <a:ext uri="{909E8E84-426E-40DD-AFC4-6F175D3DCCD1}">
                          <a14:hiddenFill xmlns:a14="http://schemas.microsoft.com/office/drawing/2010/main">
                            <a:solidFill>
                              <a:schemeClr val="tx1"/>
                            </a:solidFill>
                          </a14:hiddenFill>
                        </a:ext>
                      </a:extLst>
                    </p:spPr>
                  </p:pic>
                </p:oleObj>
              </mc:Fallback>
            </mc:AlternateContent>
          </a:graphicData>
        </a:graphic>
      </p:graphicFrame>
      <p:sp>
        <p:nvSpPr>
          <p:cNvPr id="26658" name="Text Box 34"/>
          <p:cNvSpPr txBox="1">
            <a:spLocks noChangeArrowheads="1"/>
          </p:cNvSpPr>
          <p:nvPr/>
        </p:nvSpPr>
        <p:spPr bwMode="auto">
          <a:xfrm>
            <a:off x="7543800" y="1219200"/>
            <a:ext cx="1600200" cy="1616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sz="2000">
                <a:solidFill>
                  <a:schemeClr val="hlink"/>
                </a:solidFill>
              </a:rPr>
              <a:t>Contrib.</a:t>
            </a:r>
          </a:p>
          <a:p>
            <a:r>
              <a:rPr lang="en-US" sz="2000">
                <a:solidFill>
                  <a:schemeClr val="hlink"/>
                </a:solidFill>
              </a:rPr>
              <a:t>Margin Ratio </a:t>
            </a:r>
          </a:p>
          <a:p>
            <a:r>
              <a:rPr lang="en-US" sz="2000">
                <a:solidFill>
                  <a:schemeClr val="hlink"/>
                </a:solidFill>
              </a:rPr>
              <a:t>= $20/$50</a:t>
            </a:r>
          </a:p>
          <a:p>
            <a:r>
              <a:rPr lang="en-US" sz="2000">
                <a:solidFill>
                  <a:schemeClr val="hlink"/>
                </a:solidFill>
              </a:rPr>
              <a:t>= 40%</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r>
              <a:rPr lang="en-US" sz="4000" smtClean="0"/>
              <a:t>Break-Even Point – Here’s the proof!</a:t>
            </a:r>
          </a:p>
        </p:txBody>
      </p:sp>
      <p:sp>
        <p:nvSpPr>
          <p:cNvPr id="334853" name="Text Box 5"/>
          <p:cNvSpPr txBox="1">
            <a:spLocks noChangeArrowheads="1"/>
          </p:cNvSpPr>
          <p:nvPr/>
        </p:nvSpPr>
        <p:spPr bwMode="auto">
          <a:xfrm>
            <a:off x="533400" y="5029200"/>
            <a:ext cx="78613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lstStyle>
            <a:lvl1pPr marL="342900" indent="-342900">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pPr eaLnBrk="1" hangingPunct="1">
              <a:spcBef>
                <a:spcPct val="20000"/>
              </a:spcBef>
              <a:buFontTx/>
              <a:buChar char="•"/>
            </a:pPr>
            <a:r>
              <a:rPr lang="en-US" sz="2800">
                <a:solidFill>
                  <a:schemeClr val="accent2"/>
                </a:solidFill>
                <a:latin typeface="Times New Roman" pitchFamily="18" charset="0"/>
              </a:rPr>
              <a:t>$30,000/$20 = 1,500 units needed to break even</a:t>
            </a:r>
          </a:p>
        </p:txBody>
      </p:sp>
      <p:graphicFrame>
        <p:nvGraphicFramePr>
          <p:cNvPr id="27678" name="Group 30"/>
          <p:cNvGraphicFramePr>
            <a:graphicFrameLocks noGrp="1"/>
          </p:cNvGraphicFramePr>
          <p:nvPr/>
        </p:nvGraphicFramePr>
        <p:xfrm>
          <a:off x="457200" y="1295400"/>
          <a:ext cx="7620000" cy="3524250"/>
        </p:xfrm>
        <a:graphic>
          <a:graphicData uri="http://schemas.openxmlformats.org/drawingml/2006/table">
            <a:tbl>
              <a:tblPr/>
              <a:tblGrid>
                <a:gridCol w="5561013"/>
                <a:gridCol w="2058987"/>
              </a:tblGrid>
              <a:tr h="587375">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2600" b="0" i="0" u="none" strike="noStrike" cap="none" normalizeH="0" baseline="0" smtClean="0">
                        <a:ln>
                          <a:noFill/>
                        </a:ln>
                        <a:solidFill>
                          <a:schemeClr val="tx1"/>
                        </a:solidFill>
                        <a:effectLst/>
                        <a:latin typeface="Arial" charset="0"/>
                        <a:ea typeface="ＭＳ Ｐゴシック" pitchFamily="1" charset="-128"/>
                        <a:cs typeface="Arial" charset="0"/>
                      </a:endParaRPr>
                    </a:p>
                  </a:txBody>
                  <a:tcPr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sng" strike="noStrike" cap="none" normalizeH="0" baseline="0" smtClean="0">
                          <a:ln>
                            <a:noFill/>
                          </a:ln>
                          <a:solidFill>
                            <a:schemeClr val="tx1"/>
                          </a:solidFill>
                          <a:effectLst/>
                          <a:latin typeface="Arial" charset="0"/>
                          <a:ea typeface="ＭＳ Ｐゴシック" pitchFamily="1" charset="-128"/>
                          <a:cs typeface="Arial" charset="0"/>
                        </a:rPr>
                        <a:t>Total</a:t>
                      </a:r>
                    </a:p>
                  </a:txBody>
                  <a:tcPr horzOverflow="overflow">
                    <a:lnL>
                      <a:noFill/>
                    </a:lnL>
                    <a:lnR>
                      <a:noFill/>
                    </a:lnR>
                    <a:lnT>
                      <a:noFill/>
                    </a:lnT>
                    <a:lnB>
                      <a:noFill/>
                    </a:lnB>
                    <a:lnTlToBr>
                      <a:noFill/>
                    </a:lnTlToBr>
                    <a:lnBlToTr>
                      <a:noFill/>
                    </a:lnBlToTr>
                    <a:noFill/>
                  </a:tcPr>
                </a:tc>
              </a:tr>
              <a:tr h="587375">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ea typeface="ＭＳ Ｐゴシック" pitchFamily="1" charset="-128"/>
                          <a:cs typeface="Arial" charset="0"/>
                        </a:rPr>
                        <a:t>Sales (1,500 units x $50)</a:t>
                      </a:r>
                    </a:p>
                  </a:txBody>
                  <a:tcPr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ea typeface="ＭＳ Ｐゴシック" pitchFamily="1" charset="-128"/>
                          <a:cs typeface="Arial" charset="0"/>
                        </a:rPr>
                        <a:t>$ 75,000</a:t>
                      </a:r>
                    </a:p>
                  </a:txBody>
                  <a:tcPr horzOverflow="overflow">
                    <a:lnL>
                      <a:noFill/>
                    </a:lnL>
                    <a:lnR>
                      <a:noFill/>
                    </a:lnR>
                    <a:lnT>
                      <a:noFill/>
                    </a:lnT>
                    <a:lnB>
                      <a:noFill/>
                    </a:lnB>
                    <a:lnTlToBr>
                      <a:noFill/>
                    </a:lnTlToBr>
                    <a:lnBlToTr>
                      <a:noFill/>
                    </a:lnBlToTr>
                    <a:noFill/>
                  </a:tcPr>
                </a:tc>
              </a:tr>
              <a:tr h="587375">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ea typeface="ＭＳ Ｐゴシック" pitchFamily="1" charset="-128"/>
                          <a:cs typeface="Arial" charset="0"/>
                        </a:rPr>
                        <a:t>Variable Costs (1,500 x $30)</a:t>
                      </a:r>
                    </a:p>
                  </a:txBody>
                  <a:tcPr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sng" strike="noStrike" cap="none" normalizeH="0" baseline="0" smtClean="0">
                          <a:ln>
                            <a:noFill/>
                          </a:ln>
                          <a:solidFill>
                            <a:schemeClr val="tx1"/>
                          </a:solidFill>
                          <a:effectLst/>
                          <a:latin typeface="Arial" charset="0"/>
                          <a:ea typeface="ＭＳ Ｐゴシック" pitchFamily="1" charset="-128"/>
                          <a:cs typeface="Arial" charset="0"/>
                        </a:rPr>
                        <a:t> 45,000</a:t>
                      </a:r>
                    </a:p>
                  </a:txBody>
                  <a:tcPr horzOverflow="overflow">
                    <a:lnL>
                      <a:noFill/>
                    </a:lnL>
                    <a:lnR>
                      <a:noFill/>
                    </a:lnR>
                    <a:lnT>
                      <a:noFill/>
                    </a:lnT>
                    <a:lnB>
                      <a:noFill/>
                    </a:lnB>
                    <a:lnTlToBr>
                      <a:noFill/>
                    </a:lnTlToBr>
                    <a:lnBlToTr>
                      <a:noFill/>
                    </a:lnBlToTr>
                    <a:noFill/>
                  </a:tcPr>
                </a:tc>
              </a:tr>
              <a:tr h="587375">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ea typeface="ＭＳ Ｐゴシック" pitchFamily="1" charset="-128"/>
                          <a:cs typeface="Arial" charset="0"/>
                        </a:rPr>
                        <a:t>Contribution Margin (1,500 x $20)</a:t>
                      </a:r>
                    </a:p>
                  </a:txBody>
                  <a:tcPr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ea typeface="ＭＳ Ｐゴシック" pitchFamily="1" charset="-128"/>
                          <a:cs typeface="Arial" charset="0"/>
                        </a:rPr>
                        <a:t>30,000</a:t>
                      </a:r>
                    </a:p>
                  </a:txBody>
                  <a:tcPr horzOverflow="overflow">
                    <a:lnL>
                      <a:noFill/>
                    </a:lnL>
                    <a:lnR>
                      <a:noFill/>
                    </a:lnR>
                    <a:lnT>
                      <a:noFill/>
                    </a:lnT>
                    <a:lnB>
                      <a:noFill/>
                    </a:lnB>
                    <a:lnTlToBr>
                      <a:noFill/>
                    </a:lnTlToBr>
                    <a:lnBlToTr>
                      <a:noFill/>
                    </a:lnBlToTr>
                    <a:noFill/>
                  </a:tcPr>
                </a:tc>
              </a:tr>
              <a:tr h="587375">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ea typeface="ＭＳ Ｐゴシック" pitchFamily="1" charset="-128"/>
                          <a:cs typeface="Arial" charset="0"/>
                        </a:rPr>
                        <a:t>Fixed Costs</a:t>
                      </a:r>
                    </a:p>
                  </a:txBody>
                  <a:tcPr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sng" strike="noStrike" cap="none" normalizeH="0" baseline="0" smtClean="0">
                          <a:ln>
                            <a:noFill/>
                          </a:ln>
                          <a:solidFill>
                            <a:schemeClr val="tx1"/>
                          </a:solidFill>
                          <a:effectLst/>
                          <a:latin typeface="Arial" charset="0"/>
                          <a:ea typeface="ＭＳ Ｐゴシック" pitchFamily="1" charset="-128"/>
                          <a:cs typeface="Arial" charset="0"/>
                        </a:rPr>
                        <a:t>30,000</a:t>
                      </a:r>
                    </a:p>
                  </a:txBody>
                  <a:tcPr horzOverflow="overflow">
                    <a:lnL>
                      <a:noFill/>
                    </a:lnL>
                    <a:lnR>
                      <a:noFill/>
                    </a:lnR>
                    <a:lnT>
                      <a:noFill/>
                    </a:lnT>
                    <a:lnB>
                      <a:noFill/>
                    </a:lnB>
                    <a:lnTlToBr>
                      <a:noFill/>
                    </a:lnTlToBr>
                    <a:lnBlToTr>
                      <a:noFill/>
                    </a:lnBlToTr>
                    <a:noFill/>
                  </a:tcPr>
                </a:tc>
              </a:tr>
              <a:tr h="587375">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ea typeface="ＭＳ Ｐゴシック" pitchFamily="1" charset="-128"/>
                          <a:cs typeface="Arial" charset="0"/>
                        </a:rPr>
                        <a:t>Operating income</a:t>
                      </a:r>
                    </a:p>
                  </a:txBody>
                  <a:tcPr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ea typeface="ＭＳ Ｐゴシック" pitchFamily="1" charset="-128"/>
                          <a:cs typeface="Arial" charset="0"/>
                        </a:rPr>
                        <a:t>$   0 </a:t>
                      </a:r>
                    </a:p>
                  </a:txBody>
                  <a:tcPr horzOverflow="overflow">
                    <a:lnL>
                      <a:noFill/>
                    </a:lnL>
                    <a:lnR>
                      <a:noFill/>
                    </a:lnR>
                    <a:lnT>
                      <a:noFill/>
                    </a:lnT>
                    <a:lnB>
                      <a:noFill/>
                    </a:lnB>
                    <a:lnTlToBr>
                      <a:noFill/>
                    </a:lnTlToBr>
                    <a:lnBlToTr>
                      <a:noFill/>
                    </a:lnBlToTr>
                    <a:noFill/>
                  </a:tcPr>
                </a:tc>
              </a:tr>
            </a:tbl>
          </a:graphicData>
        </a:graphic>
      </p:graphicFrame>
    </p:spTree>
  </p:cSld>
  <p:clrMapOvr>
    <a:masterClrMapping/>
  </p:clrMapOvr>
  <p:transition>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34853"/>
                                        </p:tgtEl>
                                        <p:attrNameLst>
                                          <p:attrName>style.visibility</p:attrName>
                                        </p:attrNameLst>
                                      </p:cBhvr>
                                      <p:to>
                                        <p:strVal val="visible"/>
                                      </p:to>
                                    </p:set>
                                    <p:anim calcmode="lin" valueType="num">
                                      <p:cBhvr additive="base">
                                        <p:cTn id="7" dur="500" fill="hold"/>
                                        <p:tgtEl>
                                          <p:spTgt spid="334853"/>
                                        </p:tgtEl>
                                        <p:attrNameLst>
                                          <p:attrName>ppt_x</p:attrName>
                                        </p:attrNameLst>
                                      </p:cBhvr>
                                      <p:tavLst>
                                        <p:tav tm="0">
                                          <p:val>
                                            <p:strVal val="#ppt_x"/>
                                          </p:val>
                                        </p:tav>
                                        <p:tav tm="100000">
                                          <p:val>
                                            <p:strVal val="#ppt_x"/>
                                          </p:val>
                                        </p:tav>
                                      </p:tavLst>
                                    </p:anim>
                                    <p:anim calcmode="lin" valueType="num">
                                      <p:cBhvr additive="base">
                                        <p:cTn id="8" dur="500" fill="hold"/>
                                        <p:tgtEl>
                                          <p:spTgt spid="33485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499"/>
                                          </p:stCondLst>
                                        </p:cTn>
                                        <p:tgtEl>
                                          <p:spTgt spid="2767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4853" grpId="0"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Rectangle 2"/>
          <p:cNvSpPr>
            <a:spLocks noGrp="1" noChangeArrowheads="1"/>
          </p:cNvSpPr>
          <p:nvPr>
            <p:ph type="title"/>
          </p:nvPr>
        </p:nvSpPr>
        <p:spPr/>
        <p:txBody>
          <a:bodyPr/>
          <a:lstStyle/>
          <a:p>
            <a:pPr algn="ctr"/>
            <a:r>
              <a:rPr lang="en-US" b="1" smtClean="0">
                <a:sym typeface="Wingdings" pitchFamily="2" charset="2"/>
              </a:rPr>
              <a:t></a:t>
            </a:r>
            <a:r>
              <a:rPr lang="en-US" smtClean="0"/>
              <a:t> Break Even Point </a:t>
            </a:r>
            <a:r>
              <a:rPr lang="en-US" b="1" smtClean="0">
                <a:sym typeface="Wingdings" pitchFamily="2" charset="2"/>
              </a:rPr>
              <a:t></a:t>
            </a:r>
          </a:p>
        </p:txBody>
      </p:sp>
      <p:sp>
        <p:nvSpPr>
          <p:cNvPr id="166915" name="Rectangle 3"/>
          <p:cNvSpPr>
            <a:spLocks noGrp="1" noChangeArrowheads="1"/>
          </p:cNvSpPr>
          <p:nvPr>
            <p:ph type="body" idx="1"/>
          </p:nvPr>
        </p:nvSpPr>
        <p:spPr/>
        <p:txBody>
          <a:bodyPr/>
          <a:lstStyle/>
          <a:p>
            <a:pPr>
              <a:buFont typeface="Wingdings" pitchFamily="2" charset="2"/>
              <a:buNone/>
            </a:pPr>
            <a:r>
              <a:rPr lang="en-US" b="1" smtClean="0">
                <a:solidFill>
                  <a:schemeClr val="hlink"/>
                </a:solidFill>
              </a:rPr>
              <a:t>Break-Even Sales (Units) = </a:t>
            </a:r>
            <a:r>
              <a:rPr lang="en-US" b="1" u="sng" smtClean="0">
                <a:solidFill>
                  <a:schemeClr val="hlink"/>
                </a:solidFill>
              </a:rPr>
              <a:t>Fixed Costs</a:t>
            </a:r>
          </a:p>
          <a:p>
            <a:pPr>
              <a:buFont typeface="Wingdings" pitchFamily="2" charset="2"/>
              <a:buNone/>
            </a:pPr>
            <a:r>
              <a:rPr lang="en-US" b="1" smtClean="0">
                <a:solidFill>
                  <a:schemeClr val="hlink"/>
                </a:solidFill>
              </a:rPr>
              <a:t>			       				Unit CM</a:t>
            </a:r>
          </a:p>
          <a:p>
            <a:pPr>
              <a:buFont typeface="Wingdings" pitchFamily="2" charset="2"/>
              <a:buNone/>
            </a:pPr>
            <a:endParaRPr lang="en-US" b="1" smtClean="0">
              <a:solidFill>
                <a:schemeClr val="hlink"/>
              </a:solidFill>
            </a:endParaRPr>
          </a:p>
          <a:p>
            <a:pPr>
              <a:buFont typeface="Wingdings" pitchFamily="2" charset="2"/>
              <a:buNone/>
            </a:pPr>
            <a:r>
              <a:rPr lang="en-US" b="1" smtClean="0">
                <a:solidFill>
                  <a:schemeClr val="hlink"/>
                </a:solidFill>
              </a:rPr>
              <a:t>Break-Even Sales ($) = </a:t>
            </a:r>
            <a:r>
              <a:rPr lang="en-US" b="1" u="sng" smtClean="0">
                <a:solidFill>
                  <a:schemeClr val="hlink"/>
                </a:solidFill>
              </a:rPr>
              <a:t>Fixed Costs</a:t>
            </a:r>
            <a:r>
              <a:rPr lang="en-US" b="1" smtClean="0">
                <a:solidFill>
                  <a:schemeClr val="hlink"/>
                </a:solidFill>
              </a:rPr>
              <a:t>						      CM Ratio</a:t>
            </a:r>
          </a:p>
          <a:p>
            <a:pPr>
              <a:buFont typeface="Wingdings" pitchFamily="2" charset="2"/>
              <a:buNone/>
            </a:pPr>
            <a:endParaRPr lang="en-US" b="1" smtClean="0"/>
          </a:p>
          <a:p>
            <a:endParaRPr lang="en-US" smtClean="0"/>
          </a:p>
        </p:txBody>
      </p:sp>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r>
              <a:rPr lang="en-US" smtClean="0"/>
              <a:t>Effect of Changes in Fixed Costs</a:t>
            </a:r>
          </a:p>
        </p:txBody>
      </p:sp>
      <p:sp>
        <p:nvSpPr>
          <p:cNvPr id="335876" name="Text Box 4"/>
          <p:cNvSpPr txBox="1">
            <a:spLocks noChangeArrowheads="1"/>
          </p:cNvSpPr>
          <p:nvPr/>
        </p:nvSpPr>
        <p:spPr bwMode="auto">
          <a:xfrm>
            <a:off x="5562600" y="2363788"/>
            <a:ext cx="3124200" cy="1917700"/>
          </a:xfrm>
          <a:prstGeom prst="rect">
            <a:avLst/>
          </a:prstGeom>
          <a:noFill/>
          <a:ln w="9525" algn="ctr">
            <a:noFill/>
            <a:miter lim="800000"/>
            <a:headEnd/>
            <a:tailEnd/>
          </a:ln>
          <a:effectLst/>
        </p:spPr>
        <p:txBody>
          <a:bodyPr>
            <a:spAutoFit/>
          </a:bodyPr>
          <a:lstStyle/>
          <a:p>
            <a:pPr algn="ctr" eaLnBrk="1" hangingPunct="1">
              <a:defRPr/>
            </a:pPr>
            <a:r>
              <a:rPr lang="en-US" b="1">
                <a:solidFill>
                  <a:srgbClr val="990000"/>
                </a:solidFill>
                <a:effectLst>
                  <a:outerShdw blurRad="38100" dist="38100" dir="2700000" algn="tl">
                    <a:srgbClr val="C0C0C0"/>
                  </a:outerShdw>
                </a:effectLst>
              </a:rPr>
              <a:t>There is a direct relationship between fixed costs and break-even units. </a:t>
            </a:r>
          </a:p>
        </p:txBody>
      </p:sp>
      <p:grpSp>
        <p:nvGrpSpPr>
          <p:cNvPr id="28676" name="Group 17"/>
          <p:cNvGrpSpPr>
            <a:grpSpLocks/>
          </p:cNvGrpSpPr>
          <p:nvPr/>
        </p:nvGrpSpPr>
        <p:grpSpPr bwMode="auto">
          <a:xfrm>
            <a:off x="1143000" y="1524000"/>
            <a:ext cx="4470400" cy="1676400"/>
            <a:chOff x="720" y="960"/>
            <a:chExt cx="2816" cy="1056"/>
          </a:xfrm>
        </p:grpSpPr>
        <p:sp>
          <p:nvSpPr>
            <p:cNvPr id="30727" name="Up Arrow 10"/>
            <p:cNvSpPr>
              <a:spLocks noChangeArrowheads="1"/>
            </p:cNvSpPr>
            <p:nvPr/>
          </p:nvSpPr>
          <p:spPr bwMode="auto">
            <a:xfrm>
              <a:off x="914" y="960"/>
              <a:ext cx="1088" cy="1056"/>
            </a:xfrm>
            <a:prstGeom prst="upArrow">
              <a:avLst>
                <a:gd name="adj1" fmla="val 46370"/>
                <a:gd name="adj2" fmla="val 41356"/>
              </a:avLst>
            </a:prstGeom>
            <a:gradFill rotWithShape="1">
              <a:gsLst>
                <a:gs pos="0">
                  <a:schemeClr val="accent2"/>
                </a:gs>
                <a:gs pos="100000">
                  <a:srgbClr val="99CCFF"/>
                </a:gs>
              </a:gsLst>
              <a:lin ang="5400000" scaled="1"/>
            </a:gradFill>
            <a:ln w="9525" algn="ctr">
              <a:solidFill>
                <a:schemeClr val="tx1"/>
              </a:solidFill>
              <a:round/>
              <a:headEnd/>
              <a:tailEnd/>
            </a:ln>
            <a:effectLst/>
          </p:spPr>
          <p:txBody>
            <a:bodyPr wrap="none" anchor="ctr"/>
            <a:lstStyle/>
            <a:p>
              <a:pPr algn="ctr">
                <a:defRPr/>
              </a:pPr>
              <a:r>
                <a:rPr lang="en-US" sz="1800" b="1">
                  <a:solidFill>
                    <a:srgbClr val="FFCC00"/>
                  </a:solidFill>
                  <a:effectLst>
                    <a:outerShdw blurRad="38100" dist="38100" dir="2700000" algn="tl">
                      <a:srgbClr val="000000"/>
                    </a:outerShdw>
                  </a:effectLst>
                </a:rPr>
                <a:t>Fixed</a:t>
              </a:r>
            </a:p>
            <a:p>
              <a:pPr algn="ctr">
                <a:defRPr/>
              </a:pPr>
              <a:r>
                <a:rPr lang="en-US" sz="1800" b="1">
                  <a:solidFill>
                    <a:srgbClr val="FFCC00"/>
                  </a:solidFill>
                  <a:effectLst>
                    <a:outerShdw blurRad="38100" dist="38100" dir="2700000" algn="tl">
                      <a:srgbClr val="000000"/>
                    </a:outerShdw>
                  </a:effectLst>
                </a:rPr>
                <a:t>Costs</a:t>
              </a:r>
            </a:p>
          </p:txBody>
        </p:sp>
        <p:sp>
          <p:nvSpPr>
            <p:cNvPr id="30728" name="Up Arrow 10"/>
            <p:cNvSpPr>
              <a:spLocks noChangeArrowheads="1"/>
            </p:cNvSpPr>
            <p:nvPr/>
          </p:nvSpPr>
          <p:spPr bwMode="auto">
            <a:xfrm>
              <a:off x="2448" y="960"/>
              <a:ext cx="1088" cy="1056"/>
            </a:xfrm>
            <a:prstGeom prst="upArrow">
              <a:avLst>
                <a:gd name="adj1" fmla="val 46370"/>
                <a:gd name="adj2" fmla="val 41356"/>
              </a:avLst>
            </a:prstGeom>
            <a:gradFill rotWithShape="1">
              <a:gsLst>
                <a:gs pos="0">
                  <a:schemeClr val="folHlink"/>
                </a:gs>
                <a:gs pos="100000">
                  <a:srgbClr val="003399"/>
                </a:gs>
              </a:gsLst>
              <a:lin ang="0" scaled="1"/>
            </a:gradFill>
            <a:ln w="9525" algn="ctr">
              <a:solidFill>
                <a:schemeClr val="tx1"/>
              </a:solidFill>
              <a:round/>
              <a:headEnd/>
              <a:tailEnd/>
            </a:ln>
            <a:effectLst/>
          </p:spPr>
          <p:txBody>
            <a:bodyPr wrap="none" anchor="ctr"/>
            <a:lstStyle/>
            <a:p>
              <a:pPr algn="ctr">
                <a:defRPr/>
              </a:pPr>
              <a:r>
                <a:rPr lang="en-US" sz="1800" b="1">
                  <a:solidFill>
                    <a:srgbClr val="FFCC00"/>
                  </a:solidFill>
                  <a:effectLst>
                    <a:outerShdw blurRad="38100" dist="38100" dir="2700000" algn="tl">
                      <a:srgbClr val="000000"/>
                    </a:outerShdw>
                  </a:effectLst>
                </a:rPr>
                <a:t>Break</a:t>
              </a:r>
            </a:p>
            <a:p>
              <a:pPr algn="ctr">
                <a:defRPr/>
              </a:pPr>
              <a:r>
                <a:rPr lang="en-US" sz="1800" b="1">
                  <a:solidFill>
                    <a:srgbClr val="FFCC00"/>
                  </a:solidFill>
                  <a:effectLst>
                    <a:outerShdw blurRad="38100" dist="38100" dir="2700000" algn="tl">
                      <a:srgbClr val="000000"/>
                    </a:outerShdw>
                  </a:effectLst>
                </a:rPr>
                <a:t>Even</a:t>
              </a:r>
            </a:p>
          </p:txBody>
        </p:sp>
        <p:sp>
          <p:nvSpPr>
            <p:cNvPr id="30731" name="Text Box 11"/>
            <p:cNvSpPr txBox="1">
              <a:spLocks noChangeArrowheads="1"/>
            </p:cNvSpPr>
            <p:nvPr/>
          </p:nvSpPr>
          <p:spPr bwMode="auto">
            <a:xfrm>
              <a:off x="720" y="1545"/>
              <a:ext cx="278" cy="327"/>
            </a:xfrm>
            <a:prstGeom prst="rect">
              <a:avLst/>
            </a:prstGeom>
            <a:noFill/>
            <a:ln w="9525">
              <a:noFill/>
              <a:miter lim="800000"/>
              <a:headEnd/>
              <a:tailEnd/>
            </a:ln>
            <a:effectLst/>
          </p:spPr>
          <p:txBody>
            <a:bodyPr wrap="none">
              <a:spAutoFit/>
            </a:bodyPr>
            <a:lstStyle/>
            <a:p>
              <a:pPr>
                <a:defRPr/>
              </a:pPr>
              <a:r>
                <a:rPr lang="en-US" sz="2800" b="1">
                  <a:solidFill>
                    <a:srgbClr val="990000"/>
                  </a:solidFill>
                  <a:effectLst>
                    <a:outerShdw blurRad="38100" dist="38100" dir="2700000" algn="tl">
                      <a:srgbClr val="C0C0C0"/>
                    </a:outerShdw>
                  </a:effectLst>
                  <a:latin typeface="Times New Roman" pitchFamily="18" charset="0"/>
                </a:rPr>
                <a:t>If</a:t>
              </a:r>
            </a:p>
          </p:txBody>
        </p:sp>
        <p:sp>
          <p:nvSpPr>
            <p:cNvPr id="30733" name="Text Box 13"/>
            <p:cNvSpPr txBox="1">
              <a:spLocks noChangeArrowheads="1"/>
            </p:cNvSpPr>
            <p:nvPr/>
          </p:nvSpPr>
          <p:spPr bwMode="auto">
            <a:xfrm>
              <a:off x="1918" y="1545"/>
              <a:ext cx="614" cy="327"/>
            </a:xfrm>
            <a:prstGeom prst="rect">
              <a:avLst/>
            </a:prstGeom>
            <a:noFill/>
            <a:ln w="9525">
              <a:noFill/>
              <a:miter lim="800000"/>
              <a:headEnd/>
              <a:tailEnd/>
            </a:ln>
            <a:effectLst/>
          </p:spPr>
          <p:txBody>
            <a:bodyPr wrap="none">
              <a:spAutoFit/>
            </a:bodyPr>
            <a:lstStyle/>
            <a:p>
              <a:pPr>
                <a:defRPr/>
              </a:pPr>
              <a:r>
                <a:rPr lang="en-US" sz="2800" b="1">
                  <a:solidFill>
                    <a:srgbClr val="990000"/>
                  </a:solidFill>
                  <a:effectLst>
                    <a:outerShdw blurRad="38100" dist="38100" dir="2700000" algn="tl">
                      <a:srgbClr val="C0C0C0"/>
                    </a:outerShdw>
                  </a:effectLst>
                  <a:latin typeface="Times New Roman" pitchFamily="18" charset="0"/>
                </a:rPr>
                <a:t>Then</a:t>
              </a:r>
            </a:p>
          </p:txBody>
        </p:sp>
      </p:grpSp>
      <p:grpSp>
        <p:nvGrpSpPr>
          <p:cNvPr id="28677" name="Group 18"/>
          <p:cNvGrpSpPr>
            <a:grpSpLocks/>
          </p:cNvGrpSpPr>
          <p:nvPr/>
        </p:nvGrpSpPr>
        <p:grpSpPr bwMode="auto">
          <a:xfrm>
            <a:off x="1143000" y="3429000"/>
            <a:ext cx="4381500" cy="1676400"/>
            <a:chOff x="720" y="2160"/>
            <a:chExt cx="2760" cy="1056"/>
          </a:xfrm>
        </p:grpSpPr>
        <p:sp>
          <p:nvSpPr>
            <p:cNvPr id="30729" name="AutoShape 9"/>
            <p:cNvSpPr>
              <a:spLocks noChangeArrowheads="1"/>
            </p:cNvSpPr>
            <p:nvPr/>
          </p:nvSpPr>
          <p:spPr bwMode="auto">
            <a:xfrm>
              <a:off x="954" y="2160"/>
              <a:ext cx="1000" cy="1056"/>
            </a:xfrm>
            <a:prstGeom prst="downArrow">
              <a:avLst>
                <a:gd name="adj1" fmla="val 50000"/>
                <a:gd name="adj2" fmla="val 26400"/>
              </a:avLst>
            </a:prstGeom>
            <a:gradFill rotWithShape="1">
              <a:gsLst>
                <a:gs pos="0">
                  <a:srgbClr val="99CCFF"/>
                </a:gs>
                <a:gs pos="100000">
                  <a:schemeClr val="accent2"/>
                </a:gs>
              </a:gsLst>
              <a:lin ang="5400000" scaled="1"/>
            </a:gradFill>
            <a:ln w="9525" algn="ctr">
              <a:solidFill>
                <a:schemeClr val="tx1"/>
              </a:solidFill>
              <a:miter lim="800000"/>
              <a:headEnd/>
              <a:tailEnd/>
            </a:ln>
            <a:effectLst/>
          </p:spPr>
          <p:txBody>
            <a:bodyPr wrap="none" anchor="ctr"/>
            <a:lstStyle/>
            <a:p>
              <a:pPr algn="ctr">
                <a:defRPr/>
              </a:pPr>
              <a:r>
                <a:rPr lang="en-US" sz="1800" b="1">
                  <a:solidFill>
                    <a:srgbClr val="FFCC00"/>
                  </a:solidFill>
                  <a:effectLst>
                    <a:outerShdw blurRad="38100" dist="38100" dir="2700000" algn="tl">
                      <a:srgbClr val="000000"/>
                    </a:outerShdw>
                  </a:effectLst>
                </a:rPr>
                <a:t>Fixed</a:t>
              </a:r>
            </a:p>
            <a:p>
              <a:pPr algn="ctr">
                <a:defRPr/>
              </a:pPr>
              <a:r>
                <a:rPr lang="en-US" sz="1800" b="1">
                  <a:solidFill>
                    <a:srgbClr val="FFCC00"/>
                  </a:solidFill>
                  <a:effectLst>
                    <a:outerShdw blurRad="38100" dist="38100" dir="2700000" algn="tl">
                      <a:srgbClr val="000000"/>
                    </a:outerShdw>
                  </a:effectLst>
                </a:rPr>
                <a:t>Costs</a:t>
              </a:r>
            </a:p>
          </p:txBody>
        </p:sp>
        <p:sp>
          <p:nvSpPr>
            <p:cNvPr id="30730" name="AutoShape 10"/>
            <p:cNvSpPr>
              <a:spLocks noChangeArrowheads="1"/>
            </p:cNvSpPr>
            <p:nvPr/>
          </p:nvSpPr>
          <p:spPr bwMode="auto">
            <a:xfrm>
              <a:off x="2480" y="2160"/>
              <a:ext cx="1000" cy="1056"/>
            </a:xfrm>
            <a:prstGeom prst="downArrow">
              <a:avLst>
                <a:gd name="adj1" fmla="val 50000"/>
                <a:gd name="adj2" fmla="val 26400"/>
              </a:avLst>
            </a:prstGeom>
            <a:gradFill rotWithShape="1">
              <a:gsLst>
                <a:gs pos="0">
                  <a:srgbClr val="003399"/>
                </a:gs>
                <a:gs pos="100000">
                  <a:schemeClr val="folHlink"/>
                </a:gs>
              </a:gsLst>
              <a:lin ang="0" scaled="1"/>
            </a:gradFill>
            <a:ln w="9525" algn="ctr">
              <a:solidFill>
                <a:schemeClr val="tx1"/>
              </a:solidFill>
              <a:miter lim="800000"/>
              <a:headEnd/>
              <a:tailEnd/>
            </a:ln>
            <a:effectLst/>
          </p:spPr>
          <p:txBody>
            <a:bodyPr wrap="none" anchor="ctr"/>
            <a:lstStyle/>
            <a:p>
              <a:pPr algn="ctr">
                <a:defRPr/>
              </a:pPr>
              <a:r>
                <a:rPr lang="en-US" sz="1800" b="1">
                  <a:solidFill>
                    <a:srgbClr val="FFCC00"/>
                  </a:solidFill>
                  <a:effectLst>
                    <a:outerShdw blurRad="38100" dist="38100" dir="2700000" algn="tl">
                      <a:srgbClr val="000000"/>
                    </a:outerShdw>
                  </a:effectLst>
                </a:rPr>
                <a:t>Break</a:t>
              </a:r>
            </a:p>
            <a:p>
              <a:pPr algn="ctr">
                <a:defRPr/>
              </a:pPr>
              <a:r>
                <a:rPr lang="en-US" sz="1800" b="1">
                  <a:solidFill>
                    <a:srgbClr val="FFCC00"/>
                  </a:solidFill>
                  <a:effectLst>
                    <a:outerShdw blurRad="38100" dist="38100" dir="2700000" algn="tl">
                      <a:srgbClr val="000000"/>
                    </a:outerShdw>
                  </a:effectLst>
                </a:rPr>
                <a:t>Even</a:t>
              </a:r>
            </a:p>
          </p:txBody>
        </p:sp>
        <p:sp>
          <p:nvSpPr>
            <p:cNvPr id="30732" name="Text Box 12"/>
            <p:cNvSpPr txBox="1">
              <a:spLocks noChangeArrowheads="1"/>
            </p:cNvSpPr>
            <p:nvPr/>
          </p:nvSpPr>
          <p:spPr bwMode="auto">
            <a:xfrm>
              <a:off x="1910" y="2352"/>
              <a:ext cx="614" cy="327"/>
            </a:xfrm>
            <a:prstGeom prst="rect">
              <a:avLst/>
            </a:prstGeom>
            <a:noFill/>
            <a:ln w="9525">
              <a:noFill/>
              <a:miter lim="800000"/>
              <a:headEnd/>
              <a:tailEnd/>
            </a:ln>
            <a:effectLst/>
          </p:spPr>
          <p:txBody>
            <a:bodyPr wrap="none">
              <a:spAutoFit/>
            </a:bodyPr>
            <a:lstStyle/>
            <a:p>
              <a:pPr>
                <a:defRPr/>
              </a:pPr>
              <a:r>
                <a:rPr lang="en-US" sz="2800" b="1">
                  <a:solidFill>
                    <a:srgbClr val="990000"/>
                  </a:solidFill>
                  <a:effectLst>
                    <a:outerShdw blurRad="38100" dist="38100" dir="2700000" algn="tl">
                      <a:srgbClr val="C0C0C0"/>
                    </a:outerShdw>
                  </a:effectLst>
                  <a:latin typeface="Times New Roman" pitchFamily="18" charset="0"/>
                </a:rPr>
                <a:t>Then</a:t>
              </a:r>
            </a:p>
          </p:txBody>
        </p:sp>
        <p:sp>
          <p:nvSpPr>
            <p:cNvPr id="30734" name="Text Box 14"/>
            <p:cNvSpPr txBox="1">
              <a:spLocks noChangeArrowheads="1"/>
            </p:cNvSpPr>
            <p:nvPr/>
          </p:nvSpPr>
          <p:spPr bwMode="auto">
            <a:xfrm>
              <a:off x="720" y="2352"/>
              <a:ext cx="278" cy="327"/>
            </a:xfrm>
            <a:prstGeom prst="rect">
              <a:avLst/>
            </a:prstGeom>
            <a:noFill/>
            <a:ln w="9525">
              <a:noFill/>
              <a:miter lim="800000"/>
              <a:headEnd/>
              <a:tailEnd/>
            </a:ln>
            <a:effectLst/>
          </p:spPr>
          <p:txBody>
            <a:bodyPr wrap="none">
              <a:spAutoFit/>
            </a:bodyPr>
            <a:lstStyle/>
            <a:p>
              <a:pPr>
                <a:defRPr/>
              </a:pPr>
              <a:r>
                <a:rPr lang="en-US" sz="2800" b="1">
                  <a:solidFill>
                    <a:srgbClr val="990000"/>
                  </a:solidFill>
                  <a:effectLst>
                    <a:outerShdw blurRad="38100" dist="38100" dir="2700000" algn="tl">
                      <a:srgbClr val="C0C0C0"/>
                    </a:outerShdw>
                  </a:effectLst>
                  <a:latin typeface="Times New Roman" pitchFamily="18" charset="0"/>
                </a:rPr>
                <a:t>If</a:t>
              </a:r>
            </a:p>
          </p:txBody>
        </p:sp>
      </p:grpSp>
    </p:spTree>
  </p:cSld>
  <p:clrMapOvr>
    <a:masterClrMapping/>
  </p:clrMapOvr>
  <p:transition>
    <p:split orient="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r>
              <a:rPr lang="en-US" sz="4000" smtClean="0"/>
              <a:t>Effect of Changes in Fixed Costs</a:t>
            </a:r>
          </a:p>
        </p:txBody>
      </p:sp>
      <p:sp>
        <p:nvSpPr>
          <p:cNvPr id="336899" name="Rectangle 3"/>
          <p:cNvSpPr>
            <a:spLocks noChangeArrowheads="1"/>
          </p:cNvSpPr>
          <p:nvPr/>
        </p:nvSpPr>
        <p:spPr bwMode="auto">
          <a:xfrm>
            <a:off x="457200" y="1371600"/>
            <a:ext cx="7620000"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lstStyle/>
          <a:p>
            <a:pPr marL="342900" indent="-342900" eaLnBrk="1" hangingPunct="1">
              <a:spcBef>
                <a:spcPct val="20000"/>
              </a:spcBef>
              <a:buFontTx/>
              <a:buChar char="•"/>
            </a:pPr>
            <a:r>
              <a:rPr lang="en-US" sz="2800"/>
              <a:t>How would a $100,000 increase in fixed costs affect the break-even sales units?</a:t>
            </a:r>
          </a:p>
        </p:txBody>
      </p:sp>
      <p:graphicFrame>
        <p:nvGraphicFramePr>
          <p:cNvPr id="29741" name="Group 45"/>
          <p:cNvGraphicFramePr>
            <a:graphicFrameLocks noGrp="1"/>
          </p:cNvGraphicFramePr>
          <p:nvPr/>
        </p:nvGraphicFramePr>
        <p:xfrm>
          <a:off x="1066800" y="2438400"/>
          <a:ext cx="7650163" cy="2743200"/>
        </p:xfrm>
        <a:graphic>
          <a:graphicData uri="http://schemas.openxmlformats.org/drawingml/2006/table">
            <a:tbl>
              <a:tblPr/>
              <a:tblGrid>
                <a:gridCol w="3338513"/>
                <a:gridCol w="1255712"/>
                <a:gridCol w="1524000"/>
                <a:gridCol w="1531938"/>
              </a:tblGrid>
              <a:tr h="4572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600" b="1" i="0" u="none" strike="noStrike" cap="none" normalizeH="0" baseline="0" smtClean="0">
                          <a:ln>
                            <a:noFill/>
                          </a:ln>
                          <a:solidFill>
                            <a:srgbClr val="FFCC00"/>
                          </a:solidFill>
                          <a:effectLst>
                            <a:outerShdw blurRad="38100" dist="38100" dir="2700000" algn="tl">
                              <a:srgbClr val="000000"/>
                            </a:outerShdw>
                          </a:effectLst>
                          <a:latin typeface="Times New Roman" pitchFamily="18" charset="0"/>
                          <a:ea typeface="Calibri" pitchFamily="34" charset="0"/>
                          <a:cs typeface="Times New Roman" pitchFamily="18" charset="0"/>
                        </a:rPr>
                        <a:t>ITEM</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0">
                      <a:gsLst>
                        <a:gs pos="0">
                          <a:schemeClr val="accent1"/>
                        </a:gs>
                        <a:gs pos="50000">
                          <a:schemeClr val="accent2"/>
                        </a:gs>
                        <a:gs pos="100000">
                          <a:schemeClr val="accent1"/>
                        </a:gs>
                      </a:gsLst>
                      <a:lin ang="5400000" scaled="1"/>
                    </a:gra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600" b="1" i="0" u="none" strike="noStrike" cap="none" normalizeH="0" baseline="0" smtClean="0">
                          <a:ln>
                            <a:noFill/>
                          </a:ln>
                          <a:solidFill>
                            <a:srgbClr val="FFCC00"/>
                          </a:solidFill>
                          <a:effectLst>
                            <a:outerShdw blurRad="38100" dist="38100" dir="2700000" algn="tl">
                              <a:srgbClr val="000000"/>
                            </a:outerShdw>
                          </a:effectLst>
                          <a:latin typeface="Times New Roman" pitchFamily="18" charset="0"/>
                          <a:ea typeface="Calibri" pitchFamily="34" charset="0"/>
                          <a:cs typeface="Times New Roman" pitchFamily="18" charset="0"/>
                        </a:rPr>
                        <a:t>NOW</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0">
                      <a:gsLst>
                        <a:gs pos="0">
                          <a:schemeClr val="accent1"/>
                        </a:gs>
                        <a:gs pos="50000">
                          <a:schemeClr val="accent2"/>
                        </a:gs>
                        <a:gs pos="100000">
                          <a:schemeClr val="accent1"/>
                        </a:gs>
                      </a:gsLst>
                      <a:lin ang="5400000" scaled="1"/>
                    </a:gra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600" b="1" i="0" u="none" strike="noStrike" cap="none" normalizeH="0" baseline="0" smtClean="0">
                          <a:ln>
                            <a:noFill/>
                          </a:ln>
                          <a:solidFill>
                            <a:srgbClr val="FFCC00"/>
                          </a:solidFill>
                          <a:effectLst>
                            <a:outerShdw blurRad="38100" dist="38100" dir="2700000" algn="tl">
                              <a:srgbClr val="000000"/>
                            </a:outerShdw>
                          </a:effectLst>
                          <a:latin typeface="Times New Roman" pitchFamily="18" charset="0"/>
                          <a:ea typeface="Calibri" pitchFamily="34" charset="0"/>
                          <a:cs typeface="Times New Roman" pitchFamily="18" charset="0"/>
                        </a:rPr>
                        <a:t>PROPOSED</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0">
                      <a:gsLst>
                        <a:gs pos="0">
                          <a:schemeClr val="accent1"/>
                        </a:gs>
                        <a:gs pos="50000">
                          <a:schemeClr val="accent2"/>
                        </a:gs>
                        <a:gs pos="100000">
                          <a:schemeClr val="accent1"/>
                        </a:gs>
                      </a:gsLst>
                      <a:lin ang="5400000" scaled="1"/>
                    </a:gra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600" b="1" i="0" u="none" strike="noStrike" cap="none" normalizeH="0" baseline="0" smtClean="0">
                          <a:ln>
                            <a:noFill/>
                          </a:ln>
                          <a:solidFill>
                            <a:srgbClr val="FFCC00"/>
                          </a:solidFill>
                          <a:effectLst>
                            <a:outerShdw blurRad="38100" dist="38100" dir="2700000" algn="tl">
                              <a:srgbClr val="000000"/>
                            </a:outerShdw>
                          </a:effectLst>
                          <a:latin typeface="Times New Roman" pitchFamily="18" charset="0"/>
                          <a:ea typeface="Calibri" pitchFamily="34" charset="0"/>
                          <a:cs typeface="Times New Roman" pitchFamily="18" charset="0"/>
                        </a:rPr>
                        <a:t>CHANGE</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0">
                      <a:gsLst>
                        <a:gs pos="0">
                          <a:schemeClr val="accent1"/>
                        </a:gs>
                        <a:gs pos="50000">
                          <a:schemeClr val="accent2"/>
                        </a:gs>
                        <a:gs pos="100000">
                          <a:schemeClr val="accent1"/>
                        </a:gs>
                      </a:gsLst>
                      <a:lin ang="5400000" scaled="1"/>
                    </a:gradFill>
                  </a:tcPr>
                </a:tc>
              </a:tr>
              <a:tr h="4572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Selling Price</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$50</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$50</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Same</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572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Variable Cost per Unit</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$30</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$30</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Same</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572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Unit Contribution Margin</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$20</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$20</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Same</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572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Fixed Costs</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$30,000</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$130,000</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$100,000</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572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Break-Even Sales (units)</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1,500</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6,500</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5,000 units</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16" name="Rectangle 3"/>
          <p:cNvSpPr>
            <a:spLocks noChangeArrowheads="1"/>
          </p:cNvSpPr>
          <p:nvPr/>
        </p:nvSpPr>
        <p:spPr bwMode="auto">
          <a:xfrm>
            <a:off x="990600" y="5461000"/>
            <a:ext cx="7221538" cy="762000"/>
          </a:xfrm>
          <a:prstGeom prst="rect">
            <a:avLst/>
          </a:prstGeom>
          <a:noFill/>
          <a:ln w="9525">
            <a:noFill/>
            <a:miter lim="800000"/>
            <a:headEnd/>
            <a:tailEnd/>
          </a:ln>
          <a:effectLst/>
        </p:spPr>
        <p:txBody>
          <a:bodyPr>
            <a:spAutoFit/>
          </a:bodyPr>
          <a:lstStyle/>
          <a:p>
            <a:pPr algn="ctr" eaLnBrk="1" hangingPunct="1">
              <a:spcBef>
                <a:spcPct val="20000"/>
              </a:spcBef>
              <a:buClr>
                <a:srgbClr val="78A99A"/>
              </a:buClr>
              <a:buFont typeface="Wingdings" pitchFamily="2" charset="2"/>
              <a:buNone/>
            </a:pPr>
            <a:r>
              <a:rPr lang="en-US" sz="2000" b="1">
                <a:solidFill>
                  <a:srgbClr val="990000"/>
                </a:solidFill>
                <a:effectLst>
                  <a:outerShdw blurRad="38100" dist="38100" dir="2700000" algn="tl">
                    <a:srgbClr val="C0C0C0"/>
                  </a:outerShdw>
                </a:effectLst>
              </a:rPr>
              <a:t>Now: $30,000/$20 UCM = 1,500 break-even</a:t>
            </a:r>
          </a:p>
          <a:p>
            <a:pPr algn="ctr" eaLnBrk="1" hangingPunct="1">
              <a:spcBef>
                <a:spcPct val="20000"/>
              </a:spcBef>
              <a:buClr>
                <a:srgbClr val="78A99A"/>
              </a:buClr>
              <a:buFont typeface="Wingdings" pitchFamily="2" charset="2"/>
              <a:buNone/>
            </a:pPr>
            <a:r>
              <a:rPr lang="en-US" sz="2000" b="1">
                <a:solidFill>
                  <a:srgbClr val="990000"/>
                </a:solidFill>
                <a:effectLst>
                  <a:outerShdw blurRad="38100" dist="38100" dir="2700000" algn="tl">
                    <a:srgbClr val="C0C0C0"/>
                  </a:outerShdw>
                </a:effectLst>
              </a:rPr>
              <a:t>Proposed: $130,000 / $20 UCM = 6,500 break-even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r>
              <a:rPr lang="en-US" smtClean="0"/>
              <a:t>Effect of Changes in Unit Variable Costs</a:t>
            </a:r>
          </a:p>
        </p:txBody>
      </p:sp>
      <p:sp>
        <p:nvSpPr>
          <p:cNvPr id="338947" name="Text Box 3"/>
          <p:cNvSpPr txBox="1">
            <a:spLocks noChangeArrowheads="1"/>
          </p:cNvSpPr>
          <p:nvPr/>
        </p:nvSpPr>
        <p:spPr bwMode="auto">
          <a:xfrm>
            <a:off x="6019800" y="2209800"/>
            <a:ext cx="2667000" cy="2282825"/>
          </a:xfrm>
          <a:prstGeom prst="rect">
            <a:avLst/>
          </a:prstGeom>
          <a:noFill/>
          <a:ln w="9525" algn="ctr">
            <a:noFill/>
            <a:miter lim="800000"/>
            <a:headEnd/>
            <a:tailEnd/>
          </a:ln>
          <a:effectLst/>
        </p:spPr>
        <p:txBody>
          <a:bodyPr>
            <a:spAutoFit/>
          </a:bodyPr>
          <a:lstStyle/>
          <a:p>
            <a:pPr algn="ctr" eaLnBrk="1" hangingPunct="1">
              <a:defRPr/>
            </a:pPr>
            <a:r>
              <a:rPr lang="en-US" b="1">
                <a:solidFill>
                  <a:srgbClr val="990000"/>
                </a:solidFill>
                <a:effectLst>
                  <a:outerShdw blurRad="38100" dist="38100" dir="2700000" algn="tl">
                    <a:srgbClr val="C0C0C0"/>
                  </a:outerShdw>
                </a:effectLst>
              </a:rPr>
              <a:t>There is a direct relationship between unit variable costs and break-even units. </a:t>
            </a:r>
          </a:p>
        </p:txBody>
      </p:sp>
      <p:grpSp>
        <p:nvGrpSpPr>
          <p:cNvPr id="30724" name="Group 22"/>
          <p:cNvGrpSpPr>
            <a:grpSpLocks/>
          </p:cNvGrpSpPr>
          <p:nvPr/>
        </p:nvGrpSpPr>
        <p:grpSpPr bwMode="auto">
          <a:xfrm>
            <a:off x="1143000" y="1524000"/>
            <a:ext cx="4470400" cy="1676400"/>
            <a:chOff x="720" y="960"/>
            <a:chExt cx="2816" cy="1056"/>
          </a:xfrm>
        </p:grpSpPr>
        <p:sp>
          <p:nvSpPr>
            <p:cNvPr id="32781" name="Up Arrow 10"/>
            <p:cNvSpPr>
              <a:spLocks noChangeArrowheads="1"/>
            </p:cNvSpPr>
            <p:nvPr/>
          </p:nvSpPr>
          <p:spPr bwMode="auto">
            <a:xfrm>
              <a:off x="914" y="960"/>
              <a:ext cx="1088" cy="1056"/>
            </a:xfrm>
            <a:prstGeom prst="upArrow">
              <a:avLst>
                <a:gd name="adj1" fmla="val 46370"/>
                <a:gd name="adj2" fmla="val 41356"/>
              </a:avLst>
            </a:prstGeom>
            <a:gradFill rotWithShape="1">
              <a:gsLst>
                <a:gs pos="0">
                  <a:schemeClr val="accent2"/>
                </a:gs>
                <a:gs pos="100000">
                  <a:srgbClr val="99CCFF"/>
                </a:gs>
              </a:gsLst>
              <a:lin ang="5400000" scaled="1"/>
            </a:gradFill>
            <a:ln w="9525" algn="ctr">
              <a:solidFill>
                <a:schemeClr val="tx1"/>
              </a:solidFill>
              <a:round/>
              <a:headEnd/>
              <a:tailEnd/>
            </a:ln>
            <a:effectLst/>
          </p:spPr>
          <p:txBody>
            <a:bodyPr wrap="none" anchor="ctr"/>
            <a:lstStyle/>
            <a:p>
              <a:pPr algn="ctr">
                <a:defRPr/>
              </a:pPr>
              <a:r>
                <a:rPr lang="en-US" sz="1600" b="1">
                  <a:solidFill>
                    <a:srgbClr val="FFCC00"/>
                  </a:solidFill>
                  <a:effectLst>
                    <a:outerShdw blurRad="38100" dist="38100" dir="2700000" algn="tl">
                      <a:srgbClr val="000000"/>
                    </a:outerShdw>
                  </a:effectLst>
                </a:rPr>
                <a:t>Unit</a:t>
              </a:r>
            </a:p>
            <a:p>
              <a:pPr algn="ctr">
                <a:defRPr/>
              </a:pPr>
              <a:r>
                <a:rPr lang="en-US" sz="1600" b="1">
                  <a:solidFill>
                    <a:srgbClr val="FFCC00"/>
                  </a:solidFill>
                  <a:effectLst>
                    <a:outerShdw blurRad="38100" dist="38100" dir="2700000" algn="tl">
                      <a:srgbClr val="000000"/>
                    </a:outerShdw>
                  </a:effectLst>
                </a:rPr>
                <a:t>Variable</a:t>
              </a:r>
            </a:p>
            <a:p>
              <a:pPr algn="ctr">
                <a:defRPr/>
              </a:pPr>
              <a:r>
                <a:rPr lang="en-US" sz="1600" b="1">
                  <a:solidFill>
                    <a:srgbClr val="FFCC00"/>
                  </a:solidFill>
                  <a:effectLst>
                    <a:outerShdw blurRad="38100" dist="38100" dir="2700000" algn="tl">
                      <a:srgbClr val="000000"/>
                    </a:outerShdw>
                  </a:effectLst>
                </a:rPr>
                <a:t>Cost</a:t>
              </a:r>
            </a:p>
          </p:txBody>
        </p:sp>
        <p:sp>
          <p:nvSpPr>
            <p:cNvPr id="32782" name="Up Arrow 10"/>
            <p:cNvSpPr>
              <a:spLocks noChangeArrowheads="1"/>
            </p:cNvSpPr>
            <p:nvPr/>
          </p:nvSpPr>
          <p:spPr bwMode="auto">
            <a:xfrm>
              <a:off x="2448" y="960"/>
              <a:ext cx="1088" cy="1056"/>
            </a:xfrm>
            <a:prstGeom prst="upArrow">
              <a:avLst>
                <a:gd name="adj1" fmla="val 46370"/>
                <a:gd name="adj2" fmla="val 41356"/>
              </a:avLst>
            </a:prstGeom>
            <a:gradFill rotWithShape="1">
              <a:gsLst>
                <a:gs pos="0">
                  <a:schemeClr val="folHlink"/>
                </a:gs>
                <a:gs pos="100000">
                  <a:srgbClr val="003399"/>
                </a:gs>
              </a:gsLst>
              <a:lin ang="0" scaled="1"/>
            </a:gradFill>
            <a:ln w="9525" algn="ctr">
              <a:solidFill>
                <a:schemeClr val="tx1"/>
              </a:solidFill>
              <a:round/>
              <a:headEnd/>
              <a:tailEnd/>
            </a:ln>
            <a:effectLst/>
          </p:spPr>
          <p:txBody>
            <a:bodyPr wrap="none" anchor="ctr"/>
            <a:lstStyle/>
            <a:p>
              <a:pPr algn="ctr">
                <a:defRPr/>
              </a:pPr>
              <a:r>
                <a:rPr lang="en-US" sz="1800" b="1">
                  <a:solidFill>
                    <a:srgbClr val="FFCC00"/>
                  </a:solidFill>
                  <a:effectLst>
                    <a:outerShdw blurRad="38100" dist="38100" dir="2700000" algn="tl">
                      <a:srgbClr val="000000"/>
                    </a:outerShdw>
                  </a:effectLst>
                </a:rPr>
                <a:t>Break</a:t>
              </a:r>
            </a:p>
            <a:p>
              <a:pPr algn="ctr">
                <a:defRPr/>
              </a:pPr>
              <a:r>
                <a:rPr lang="en-US" sz="1800" b="1">
                  <a:solidFill>
                    <a:srgbClr val="FFCC00"/>
                  </a:solidFill>
                  <a:effectLst>
                    <a:outerShdw blurRad="38100" dist="38100" dir="2700000" algn="tl">
                      <a:srgbClr val="000000"/>
                    </a:outerShdw>
                  </a:effectLst>
                </a:rPr>
                <a:t>Even</a:t>
              </a:r>
            </a:p>
          </p:txBody>
        </p:sp>
        <p:sp>
          <p:nvSpPr>
            <p:cNvPr id="32783" name="Text Box 15"/>
            <p:cNvSpPr txBox="1">
              <a:spLocks noChangeArrowheads="1"/>
            </p:cNvSpPr>
            <p:nvPr/>
          </p:nvSpPr>
          <p:spPr bwMode="auto">
            <a:xfrm>
              <a:off x="720" y="1545"/>
              <a:ext cx="278" cy="327"/>
            </a:xfrm>
            <a:prstGeom prst="rect">
              <a:avLst/>
            </a:prstGeom>
            <a:noFill/>
            <a:ln w="9525">
              <a:noFill/>
              <a:miter lim="800000"/>
              <a:headEnd/>
              <a:tailEnd/>
            </a:ln>
            <a:effectLst/>
          </p:spPr>
          <p:txBody>
            <a:bodyPr wrap="none">
              <a:spAutoFit/>
            </a:bodyPr>
            <a:lstStyle/>
            <a:p>
              <a:pPr>
                <a:defRPr/>
              </a:pPr>
              <a:r>
                <a:rPr lang="en-US" sz="2800" b="1">
                  <a:solidFill>
                    <a:srgbClr val="990000"/>
                  </a:solidFill>
                  <a:effectLst>
                    <a:outerShdw blurRad="38100" dist="38100" dir="2700000" algn="tl">
                      <a:srgbClr val="C0C0C0"/>
                    </a:outerShdw>
                  </a:effectLst>
                  <a:latin typeface="Times New Roman" pitchFamily="18" charset="0"/>
                </a:rPr>
                <a:t>If</a:t>
              </a:r>
            </a:p>
          </p:txBody>
        </p:sp>
        <p:sp>
          <p:nvSpPr>
            <p:cNvPr id="32784" name="Text Box 16"/>
            <p:cNvSpPr txBox="1">
              <a:spLocks noChangeArrowheads="1"/>
            </p:cNvSpPr>
            <p:nvPr/>
          </p:nvSpPr>
          <p:spPr bwMode="auto">
            <a:xfrm>
              <a:off x="1918" y="1545"/>
              <a:ext cx="614" cy="327"/>
            </a:xfrm>
            <a:prstGeom prst="rect">
              <a:avLst/>
            </a:prstGeom>
            <a:noFill/>
            <a:ln w="9525">
              <a:noFill/>
              <a:miter lim="800000"/>
              <a:headEnd/>
              <a:tailEnd/>
            </a:ln>
            <a:effectLst/>
          </p:spPr>
          <p:txBody>
            <a:bodyPr wrap="none">
              <a:spAutoFit/>
            </a:bodyPr>
            <a:lstStyle/>
            <a:p>
              <a:pPr>
                <a:defRPr/>
              </a:pPr>
              <a:r>
                <a:rPr lang="en-US" sz="2800" b="1">
                  <a:solidFill>
                    <a:srgbClr val="990000"/>
                  </a:solidFill>
                  <a:effectLst>
                    <a:outerShdw blurRad="38100" dist="38100" dir="2700000" algn="tl">
                      <a:srgbClr val="C0C0C0"/>
                    </a:outerShdw>
                  </a:effectLst>
                  <a:latin typeface="Times New Roman" pitchFamily="18" charset="0"/>
                </a:rPr>
                <a:t>Then</a:t>
              </a:r>
            </a:p>
          </p:txBody>
        </p:sp>
      </p:grpSp>
      <p:grpSp>
        <p:nvGrpSpPr>
          <p:cNvPr id="30725" name="Group 17"/>
          <p:cNvGrpSpPr>
            <a:grpSpLocks/>
          </p:cNvGrpSpPr>
          <p:nvPr/>
        </p:nvGrpSpPr>
        <p:grpSpPr bwMode="auto">
          <a:xfrm>
            <a:off x="1143000" y="3429000"/>
            <a:ext cx="4381500" cy="1676400"/>
            <a:chOff x="720" y="2160"/>
            <a:chExt cx="2760" cy="1056"/>
          </a:xfrm>
        </p:grpSpPr>
        <p:sp>
          <p:nvSpPr>
            <p:cNvPr id="32786" name="AutoShape 18"/>
            <p:cNvSpPr>
              <a:spLocks noChangeArrowheads="1"/>
            </p:cNvSpPr>
            <p:nvPr/>
          </p:nvSpPr>
          <p:spPr bwMode="auto">
            <a:xfrm>
              <a:off x="954" y="2160"/>
              <a:ext cx="1000" cy="1056"/>
            </a:xfrm>
            <a:prstGeom prst="downArrow">
              <a:avLst>
                <a:gd name="adj1" fmla="val 50000"/>
                <a:gd name="adj2" fmla="val 26400"/>
              </a:avLst>
            </a:prstGeom>
            <a:gradFill rotWithShape="1">
              <a:gsLst>
                <a:gs pos="0">
                  <a:srgbClr val="99CCFF"/>
                </a:gs>
                <a:gs pos="100000">
                  <a:schemeClr val="accent2"/>
                </a:gs>
              </a:gsLst>
              <a:lin ang="5400000" scaled="1"/>
            </a:gradFill>
            <a:ln w="9525" algn="ctr">
              <a:solidFill>
                <a:schemeClr val="tx1"/>
              </a:solidFill>
              <a:miter lim="800000"/>
              <a:headEnd/>
              <a:tailEnd/>
            </a:ln>
            <a:effectLst/>
          </p:spPr>
          <p:txBody>
            <a:bodyPr wrap="none" anchor="ctr"/>
            <a:lstStyle/>
            <a:p>
              <a:pPr algn="ctr">
                <a:defRPr/>
              </a:pPr>
              <a:r>
                <a:rPr lang="en-US" sz="1600" b="1">
                  <a:solidFill>
                    <a:srgbClr val="FFCC00"/>
                  </a:solidFill>
                  <a:effectLst>
                    <a:outerShdw blurRad="38100" dist="38100" dir="2700000" algn="tl">
                      <a:srgbClr val="000000"/>
                    </a:outerShdw>
                  </a:effectLst>
                </a:rPr>
                <a:t>Unit</a:t>
              </a:r>
            </a:p>
            <a:p>
              <a:pPr algn="ctr">
                <a:defRPr/>
              </a:pPr>
              <a:r>
                <a:rPr lang="en-US" sz="1600" b="1">
                  <a:solidFill>
                    <a:srgbClr val="FFCC00"/>
                  </a:solidFill>
                  <a:effectLst>
                    <a:outerShdw blurRad="38100" dist="38100" dir="2700000" algn="tl">
                      <a:srgbClr val="000000"/>
                    </a:outerShdw>
                  </a:effectLst>
                </a:rPr>
                <a:t>Variable</a:t>
              </a:r>
            </a:p>
            <a:p>
              <a:pPr algn="ctr">
                <a:defRPr/>
              </a:pPr>
              <a:r>
                <a:rPr lang="en-US" sz="1600" b="1">
                  <a:solidFill>
                    <a:srgbClr val="FFCC00"/>
                  </a:solidFill>
                  <a:effectLst>
                    <a:outerShdw blurRad="38100" dist="38100" dir="2700000" algn="tl">
                      <a:srgbClr val="000000"/>
                    </a:outerShdw>
                  </a:effectLst>
                </a:rPr>
                <a:t>Cost</a:t>
              </a:r>
            </a:p>
          </p:txBody>
        </p:sp>
        <p:sp>
          <p:nvSpPr>
            <p:cNvPr id="32787" name="AutoShape 19"/>
            <p:cNvSpPr>
              <a:spLocks noChangeArrowheads="1"/>
            </p:cNvSpPr>
            <p:nvPr/>
          </p:nvSpPr>
          <p:spPr bwMode="auto">
            <a:xfrm>
              <a:off x="2480" y="2160"/>
              <a:ext cx="1000" cy="1056"/>
            </a:xfrm>
            <a:prstGeom prst="downArrow">
              <a:avLst>
                <a:gd name="adj1" fmla="val 50000"/>
                <a:gd name="adj2" fmla="val 26400"/>
              </a:avLst>
            </a:prstGeom>
            <a:gradFill rotWithShape="1">
              <a:gsLst>
                <a:gs pos="0">
                  <a:srgbClr val="003399"/>
                </a:gs>
                <a:gs pos="100000">
                  <a:schemeClr val="folHlink"/>
                </a:gs>
              </a:gsLst>
              <a:lin ang="0" scaled="1"/>
            </a:gradFill>
            <a:ln w="9525" algn="ctr">
              <a:solidFill>
                <a:schemeClr val="tx1"/>
              </a:solidFill>
              <a:miter lim="800000"/>
              <a:headEnd/>
              <a:tailEnd/>
            </a:ln>
            <a:effectLst/>
          </p:spPr>
          <p:txBody>
            <a:bodyPr wrap="none" anchor="ctr"/>
            <a:lstStyle/>
            <a:p>
              <a:pPr algn="ctr">
                <a:defRPr/>
              </a:pPr>
              <a:r>
                <a:rPr lang="en-US" sz="1800" b="1">
                  <a:solidFill>
                    <a:srgbClr val="FFCC00"/>
                  </a:solidFill>
                  <a:effectLst>
                    <a:outerShdw blurRad="38100" dist="38100" dir="2700000" algn="tl">
                      <a:srgbClr val="000000"/>
                    </a:outerShdw>
                  </a:effectLst>
                </a:rPr>
                <a:t>Break</a:t>
              </a:r>
            </a:p>
            <a:p>
              <a:pPr algn="ctr">
                <a:defRPr/>
              </a:pPr>
              <a:r>
                <a:rPr lang="en-US" sz="1800" b="1">
                  <a:solidFill>
                    <a:srgbClr val="FFCC00"/>
                  </a:solidFill>
                  <a:effectLst>
                    <a:outerShdw blurRad="38100" dist="38100" dir="2700000" algn="tl">
                      <a:srgbClr val="000000"/>
                    </a:outerShdw>
                  </a:effectLst>
                </a:rPr>
                <a:t>Even</a:t>
              </a:r>
            </a:p>
          </p:txBody>
        </p:sp>
        <p:sp>
          <p:nvSpPr>
            <p:cNvPr id="32788" name="Text Box 20"/>
            <p:cNvSpPr txBox="1">
              <a:spLocks noChangeArrowheads="1"/>
            </p:cNvSpPr>
            <p:nvPr/>
          </p:nvSpPr>
          <p:spPr bwMode="auto">
            <a:xfrm>
              <a:off x="1910" y="2352"/>
              <a:ext cx="614" cy="327"/>
            </a:xfrm>
            <a:prstGeom prst="rect">
              <a:avLst/>
            </a:prstGeom>
            <a:noFill/>
            <a:ln w="9525">
              <a:noFill/>
              <a:miter lim="800000"/>
              <a:headEnd/>
              <a:tailEnd/>
            </a:ln>
            <a:effectLst/>
          </p:spPr>
          <p:txBody>
            <a:bodyPr wrap="none">
              <a:spAutoFit/>
            </a:bodyPr>
            <a:lstStyle/>
            <a:p>
              <a:pPr>
                <a:defRPr/>
              </a:pPr>
              <a:r>
                <a:rPr lang="en-US" sz="2800" b="1">
                  <a:solidFill>
                    <a:srgbClr val="990000"/>
                  </a:solidFill>
                  <a:effectLst>
                    <a:outerShdw blurRad="38100" dist="38100" dir="2700000" algn="tl">
                      <a:srgbClr val="C0C0C0"/>
                    </a:outerShdw>
                  </a:effectLst>
                  <a:latin typeface="Times New Roman" pitchFamily="18" charset="0"/>
                </a:rPr>
                <a:t>Then</a:t>
              </a:r>
            </a:p>
          </p:txBody>
        </p:sp>
        <p:sp>
          <p:nvSpPr>
            <p:cNvPr id="32789" name="Text Box 21"/>
            <p:cNvSpPr txBox="1">
              <a:spLocks noChangeArrowheads="1"/>
            </p:cNvSpPr>
            <p:nvPr/>
          </p:nvSpPr>
          <p:spPr bwMode="auto">
            <a:xfrm>
              <a:off x="720" y="2352"/>
              <a:ext cx="278" cy="327"/>
            </a:xfrm>
            <a:prstGeom prst="rect">
              <a:avLst/>
            </a:prstGeom>
            <a:noFill/>
            <a:ln w="9525">
              <a:noFill/>
              <a:miter lim="800000"/>
              <a:headEnd/>
              <a:tailEnd/>
            </a:ln>
            <a:effectLst/>
          </p:spPr>
          <p:txBody>
            <a:bodyPr wrap="none">
              <a:spAutoFit/>
            </a:bodyPr>
            <a:lstStyle/>
            <a:p>
              <a:pPr>
                <a:defRPr/>
              </a:pPr>
              <a:r>
                <a:rPr lang="en-US" sz="2800" b="1">
                  <a:solidFill>
                    <a:srgbClr val="990000"/>
                  </a:solidFill>
                  <a:effectLst>
                    <a:outerShdw blurRad="38100" dist="38100" dir="2700000" algn="tl">
                      <a:srgbClr val="C0C0C0"/>
                    </a:outerShdw>
                  </a:effectLst>
                  <a:latin typeface="Times New Roman" pitchFamily="18" charset="0"/>
                </a:rPr>
                <a:t>If</a:t>
              </a:r>
            </a:p>
          </p:txBody>
        </p:sp>
      </p:grpSp>
    </p:spTree>
  </p:cSld>
  <p:clrMapOvr>
    <a:masterClrMapping/>
  </p:clrMapOvr>
  <p:transition>
    <p:split orient="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r>
              <a:rPr lang="en-US" sz="4000" smtClean="0"/>
              <a:t>Effect of Changes in Unit Variable Costs</a:t>
            </a:r>
          </a:p>
        </p:txBody>
      </p:sp>
      <p:sp>
        <p:nvSpPr>
          <p:cNvPr id="339971" name="Rectangle 3"/>
          <p:cNvSpPr>
            <a:spLocks noChangeArrowheads="1"/>
          </p:cNvSpPr>
          <p:nvPr/>
        </p:nvSpPr>
        <p:spPr bwMode="auto">
          <a:xfrm>
            <a:off x="0" y="1676400"/>
            <a:ext cx="84582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lstStyle/>
          <a:p>
            <a:pPr marL="342900" indent="-342900" eaLnBrk="1" hangingPunct="1">
              <a:spcBef>
                <a:spcPct val="20000"/>
              </a:spcBef>
              <a:buFontTx/>
              <a:buChar char="•"/>
            </a:pPr>
            <a:r>
              <a:rPr lang="en-US" sz="2800"/>
              <a:t>How would an extra 2% commission (increase in variable cost per unit) affect the break-even sales units?</a:t>
            </a:r>
          </a:p>
        </p:txBody>
      </p:sp>
      <p:graphicFrame>
        <p:nvGraphicFramePr>
          <p:cNvPr id="31794" name="Group 50"/>
          <p:cNvGraphicFramePr>
            <a:graphicFrameLocks noGrp="1"/>
          </p:cNvGraphicFramePr>
          <p:nvPr/>
        </p:nvGraphicFramePr>
        <p:xfrm>
          <a:off x="457200" y="3124200"/>
          <a:ext cx="8121650" cy="2465070"/>
        </p:xfrm>
        <a:graphic>
          <a:graphicData uri="http://schemas.openxmlformats.org/drawingml/2006/table">
            <a:tbl>
              <a:tblPr/>
              <a:tblGrid>
                <a:gridCol w="3338513"/>
                <a:gridCol w="1349375"/>
                <a:gridCol w="1898650"/>
                <a:gridCol w="1535112"/>
              </a:tblGrid>
              <a:tr h="36195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600" b="1" i="0" u="none" strike="noStrike" cap="none" normalizeH="0" baseline="0" smtClean="0">
                          <a:ln>
                            <a:noFill/>
                          </a:ln>
                          <a:solidFill>
                            <a:srgbClr val="FFCC00"/>
                          </a:solidFill>
                          <a:effectLst>
                            <a:outerShdw blurRad="38100" dist="38100" dir="2700000" algn="tl">
                              <a:srgbClr val="000000"/>
                            </a:outerShdw>
                          </a:effectLst>
                          <a:latin typeface="Times New Roman" pitchFamily="18" charset="0"/>
                          <a:ea typeface="Calibri" pitchFamily="34" charset="0"/>
                          <a:cs typeface="Times New Roman" pitchFamily="18" charset="0"/>
                        </a:rPr>
                        <a:t>ITEM</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0">
                      <a:gsLst>
                        <a:gs pos="0">
                          <a:schemeClr val="accent2"/>
                        </a:gs>
                        <a:gs pos="50000">
                          <a:schemeClr val="accent1"/>
                        </a:gs>
                        <a:gs pos="100000">
                          <a:schemeClr val="accent2"/>
                        </a:gs>
                      </a:gsLst>
                      <a:lin ang="5400000" scaled="1"/>
                    </a:gra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600" b="1" i="0" u="none" strike="noStrike" cap="none" normalizeH="0" baseline="0" smtClean="0">
                          <a:ln>
                            <a:noFill/>
                          </a:ln>
                          <a:solidFill>
                            <a:srgbClr val="FFCC00"/>
                          </a:solidFill>
                          <a:effectLst>
                            <a:outerShdw blurRad="38100" dist="38100" dir="2700000" algn="tl">
                              <a:srgbClr val="000000"/>
                            </a:outerShdw>
                          </a:effectLst>
                          <a:latin typeface="Times New Roman" pitchFamily="18" charset="0"/>
                          <a:ea typeface="Calibri" pitchFamily="34" charset="0"/>
                          <a:cs typeface="Times New Roman" pitchFamily="18" charset="0"/>
                        </a:rPr>
                        <a:t>NOW</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0">
                      <a:gsLst>
                        <a:gs pos="0">
                          <a:schemeClr val="accent2"/>
                        </a:gs>
                        <a:gs pos="50000">
                          <a:schemeClr val="accent1"/>
                        </a:gs>
                        <a:gs pos="100000">
                          <a:schemeClr val="accent2"/>
                        </a:gs>
                      </a:gsLst>
                      <a:lin ang="5400000" scaled="1"/>
                    </a:gra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600" b="1" i="0" u="none" strike="noStrike" cap="none" normalizeH="0" baseline="0" smtClean="0">
                          <a:ln>
                            <a:noFill/>
                          </a:ln>
                          <a:solidFill>
                            <a:srgbClr val="FFCC00"/>
                          </a:solidFill>
                          <a:effectLst>
                            <a:outerShdw blurRad="38100" dist="38100" dir="2700000" algn="tl">
                              <a:srgbClr val="000000"/>
                            </a:outerShdw>
                          </a:effectLst>
                          <a:latin typeface="Times New Roman" pitchFamily="18" charset="0"/>
                          <a:ea typeface="Calibri" pitchFamily="34" charset="0"/>
                          <a:cs typeface="Times New Roman" pitchFamily="18" charset="0"/>
                        </a:rPr>
                        <a:t>PROPOSED</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0">
                      <a:gsLst>
                        <a:gs pos="0">
                          <a:schemeClr val="accent2"/>
                        </a:gs>
                        <a:gs pos="50000">
                          <a:schemeClr val="accent1"/>
                        </a:gs>
                        <a:gs pos="100000">
                          <a:schemeClr val="accent2"/>
                        </a:gs>
                      </a:gsLst>
                      <a:lin ang="5400000" scaled="1"/>
                    </a:gra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600" b="1" i="0" u="none" strike="noStrike" cap="none" normalizeH="0" baseline="0" smtClean="0">
                          <a:ln>
                            <a:noFill/>
                          </a:ln>
                          <a:solidFill>
                            <a:srgbClr val="FFCC00"/>
                          </a:solidFill>
                          <a:effectLst>
                            <a:outerShdw blurRad="38100" dist="38100" dir="2700000" algn="tl">
                              <a:srgbClr val="000000"/>
                            </a:outerShdw>
                          </a:effectLst>
                          <a:latin typeface="Times New Roman" pitchFamily="18" charset="0"/>
                          <a:ea typeface="Calibri" pitchFamily="34" charset="0"/>
                          <a:cs typeface="Times New Roman" pitchFamily="18" charset="0"/>
                        </a:rPr>
                        <a:t>CHANGE</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0">
                      <a:gsLst>
                        <a:gs pos="0">
                          <a:schemeClr val="accent2"/>
                        </a:gs>
                        <a:gs pos="50000">
                          <a:schemeClr val="accent1"/>
                        </a:gs>
                        <a:gs pos="100000">
                          <a:schemeClr val="accent2"/>
                        </a:gs>
                      </a:gsLst>
                      <a:lin ang="5400000" scaled="1"/>
                    </a:gradFill>
                  </a:tcPr>
                </a:tc>
              </a:tr>
              <a:tr h="384175">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Selling Price</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$50</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$50</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Same</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84175">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Variable Cost per Unit</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$30</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$31</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2% of sales</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84175">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Unit Contribution Margin</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$20</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$19</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$1 per unit</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84175">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Fixed Costs</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$30,000</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$30,000</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Same</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84175">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Break-Even Sales (units)</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1,500</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1,579</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79 units</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8" name="Rectangle 3"/>
          <p:cNvSpPr>
            <a:spLocks noChangeArrowheads="1"/>
          </p:cNvSpPr>
          <p:nvPr/>
        </p:nvSpPr>
        <p:spPr bwMode="auto">
          <a:xfrm>
            <a:off x="990600" y="5715000"/>
            <a:ext cx="7221538" cy="762000"/>
          </a:xfrm>
          <a:prstGeom prst="rect">
            <a:avLst/>
          </a:prstGeom>
          <a:noFill/>
          <a:ln w="9525">
            <a:noFill/>
            <a:miter lim="800000"/>
            <a:headEnd/>
            <a:tailEnd/>
          </a:ln>
          <a:effectLst/>
        </p:spPr>
        <p:txBody>
          <a:bodyPr>
            <a:spAutoFit/>
          </a:bodyPr>
          <a:lstStyle/>
          <a:p>
            <a:pPr algn="ctr" eaLnBrk="1" hangingPunct="1">
              <a:spcBef>
                <a:spcPct val="20000"/>
              </a:spcBef>
              <a:buClr>
                <a:srgbClr val="78A99A"/>
              </a:buClr>
              <a:buFont typeface="Wingdings" pitchFamily="2" charset="2"/>
              <a:buNone/>
            </a:pPr>
            <a:r>
              <a:rPr lang="en-US" sz="2000" b="1">
                <a:solidFill>
                  <a:srgbClr val="990000"/>
                </a:solidFill>
                <a:effectLst>
                  <a:outerShdw blurRad="38100" dist="38100" dir="2700000" algn="tl">
                    <a:srgbClr val="C0C0C0"/>
                  </a:outerShdw>
                </a:effectLst>
              </a:rPr>
              <a:t>Now: $30,000/$20 UCM = 1,500 break-even</a:t>
            </a:r>
          </a:p>
          <a:p>
            <a:pPr algn="ctr" eaLnBrk="1" hangingPunct="1">
              <a:spcBef>
                <a:spcPct val="20000"/>
              </a:spcBef>
              <a:buClr>
                <a:srgbClr val="78A99A"/>
              </a:buClr>
              <a:buFont typeface="Wingdings" pitchFamily="2" charset="2"/>
              <a:buNone/>
            </a:pPr>
            <a:r>
              <a:rPr lang="en-US" sz="2000" b="1">
                <a:solidFill>
                  <a:srgbClr val="990000"/>
                </a:solidFill>
                <a:effectLst>
                  <a:outerShdw blurRad="38100" dist="38100" dir="2700000" algn="tl">
                    <a:srgbClr val="C0C0C0"/>
                  </a:outerShdw>
                </a:effectLst>
              </a:rPr>
              <a:t>Proposed: $30,000 / $19 UCM = 1,579 break-even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lstStyle/>
          <a:p>
            <a:r>
              <a:rPr lang="en-US" smtClean="0"/>
              <a:t>Effect of Changes in Unit Selling Price</a:t>
            </a:r>
          </a:p>
        </p:txBody>
      </p:sp>
      <p:sp>
        <p:nvSpPr>
          <p:cNvPr id="342019" name="Text Box 3"/>
          <p:cNvSpPr txBox="1">
            <a:spLocks noChangeArrowheads="1"/>
          </p:cNvSpPr>
          <p:nvPr/>
        </p:nvSpPr>
        <p:spPr bwMode="auto">
          <a:xfrm>
            <a:off x="5943600" y="2363788"/>
            <a:ext cx="2743200" cy="2282825"/>
          </a:xfrm>
          <a:prstGeom prst="rect">
            <a:avLst/>
          </a:prstGeom>
          <a:noFill/>
          <a:ln w="9525" algn="ctr">
            <a:noFill/>
            <a:miter lim="800000"/>
            <a:headEnd/>
            <a:tailEnd/>
          </a:ln>
          <a:effectLst/>
        </p:spPr>
        <p:txBody>
          <a:bodyPr>
            <a:spAutoFit/>
          </a:bodyPr>
          <a:lstStyle/>
          <a:p>
            <a:pPr algn="ctr" eaLnBrk="1" hangingPunct="1">
              <a:defRPr/>
            </a:pPr>
            <a:r>
              <a:rPr lang="en-US" b="1">
                <a:solidFill>
                  <a:srgbClr val="990000"/>
                </a:solidFill>
                <a:effectLst>
                  <a:outerShdw blurRad="38100" dist="38100" dir="2700000" algn="tl">
                    <a:srgbClr val="C0C0C0"/>
                  </a:outerShdw>
                </a:effectLst>
              </a:rPr>
              <a:t>There is an inverse relationship between unit selling price and break-even units. </a:t>
            </a:r>
          </a:p>
        </p:txBody>
      </p:sp>
      <p:grpSp>
        <p:nvGrpSpPr>
          <p:cNvPr id="32772" name="Group 27"/>
          <p:cNvGrpSpPr>
            <a:grpSpLocks/>
          </p:cNvGrpSpPr>
          <p:nvPr/>
        </p:nvGrpSpPr>
        <p:grpSpPr bwMode="auto">
          <a:xfrm>
            <a:off x="1143000" y="1524000"/>
            <a:ext cx="4495800" cy="1676400"/>
            <a:chOff x="720" y="960"/>
            <a:chExt cx="2832" cy="1056"/>
          </a:xfrm>
        </p:grpSpPr>
        <p:sp>
          <p:nvSpPr>
            <p:cNvPr id="34824" name="Up Arrow 10"/>
            <p:cNvSpPr>
              <a:spLocks noChangeArrowheads="1"/>
            </p:cNvSpPr>
            <p:nvPr/>
          </p:nvSpPr>
          <p:spPr bwMode="auto">
            <a:xfrm>
              <a:off x="914" y="960"/>
              <a:ext cx="1088" cy="1056"/>
            </a:xfrm>
            <a:prstGeom prst="upArrow">
              <a:avLst>
                <a:gd name="adj1" fmla="val 46370"/>
                <a:gd name="adj2" fmla="val 41356"/>
              </a:avLst>
            </a:prstGeom>
            <a:gradFill rotWithShape="1">
              <a:gsLst>
                <a:gs pos="0">
                  <a:schemeClr val="accent2"/>
                </a:gs>
                <a:gs pos="100000">
                  <a:srgbClr val="99CCFF"/>
                </a:gs>
              </a:gsLst>
              <a:lin ang="5400000" scaled="1"/>
            </a:gradFill>
            <a:ln w="9525" algn="ctr">
              <a:solidFill>
                <a:schemeClr val="tx1"/>
              </a:solidFill>
              <a:round/>
              <a:headEnd/>
              <a:tailEnd/>
            </a:ln>
            <a:effectLst/>
          </p:spPr>
          <p:txBody>
            <a:bodyPr wrap="none" anchor="ctr"/>
            <a:lstStyle/>
            <a:p>
              <a:pPr algn="ctr">
                <a:defRPr/>
              </a:pPr>
              <a:r>
                <a:rPr lang="en-US" sz="1600" b="1">
                  <a:solidFill>
                    <a:srgbClr val="FFCC00"/>
                  </a:solidFill>
                  <a:effectLst>
                    <a:outerShdw blurRad="38100" dist="38100" dir="2700000" algn="tl">
                      <a:srgbClr val="000000"/>
                    </a:outerShdw>
                  </a:effectLst>
                </a:rPr>
                <a:t>Unit</a:t>
              </a:r>
            </a:p>
            <a:p>
              <a:pPr algn="ctr">
                <a:defRPr/>
              </a:pPr>
              <a:r>
                <a:rPr lang="en-US" sz="1600" b="1">
                  <a:solidFill>
                    <a:srgbClr val="FFCC00"/>
                  </a:solidFill>
                  <a:effectLst>
                    <a:outerShdw blurRad="38100" dist="38100" dir="2700000" algn="tl">
                      <a:srgbClr val="000000"/>
                    </a:outerShdw>
                  </a:effectLst>
                </a:rPr>
                <a:t>Selling</a:t>
              </a:r>
            </a:p>
            <a:p>
              <a:pPr algn="ctr">
                <a:defRPr/>
              </a:pPr>
              <a:r>
                <a:rPr lang="en-US" sz="1600" b="1">
                  <a:solidFill>
                    <a:srgbClr val="FFCC00"/>
                  </a:solidFill>
                  <a:effectLst>
                    <a:outerShdw blurRad="38100" dist="38100" dir="2700000" algn="tl">
                      <a:srgbClr val="000000"/>
                    </a:outerShdw>
                  </a:effectLst>
                </a:rPr>
                <a:t>Price</a:t>
              </a:r>
            </a:p>
          </p:txBody>
        </p:sp>
        <p:sp>
          <p:nvSpPr>
            <p:cNvPr id="34826" name="Text Box 10"/>
            <p:cNvSpPr txBox="1">
              <a:spLocks noChangeArrowheads="1"/>
            </p:cNvSpPr>
            <p:nvPr/>
          </p:nvSpPr>
          <p:spPr bwMode="auto">
            <a:xfrm>
              <a:off x="720" y="1545"/>
              <a:ext cx="278" cy="327"/>
            </a:xfrm>
            <a:prstGeom prst="rect">
              <a:avLst/>
            </a:prstGeom>
            <a:noFill/>
            <a:ln w="9525">
              <a:noFill/>
              <a:miter lim="800000"/>
              <a:headEnd/>
              <a:tailEnd/>
            </a:ln>
            <a:effectLst/>
          </p:spPr>
          <p:txBody>
            <a:bodyPr wrap="none">
              <a:spAutoFit/>
            </a:bodyPr>
            <a:lstStyle/>
            <a:p>
              <a:pPr>
                <a:defRPr/>
              </a:pPr>
              <a:r>
                <a:rPr lang="en-US" sz="2800" b="1">
                  <a:solidFill>
                    <a:srgbClr val="990000"/>
                  </a:solidFill>
                  <a:effectLst>
                    <a:outerShdw blurRad="38100" dist="38100" dir="2700000" algn="tl">
                      <a:srgbClr val="C0C0C0"/>
                    </a:outerShdw>
                  </a:effectLst>
                  <a:latin typeface="Times New Roman" pitchFamily="18" charset="0"/>
                </a:rPr>
                <a:t>If</a:t>
              </a:r>
            </a:p>
          </p:txBody>
        </p:sp>
        <p:sp>
          <p:nvSpPr>
            <p:cNvPr id="34827" name="Text Box 11"/>
            <p:cNvSpPr txBox="1">
              <a:spLocks noChangeArrowheads="1"/>
            </p:cNvSpPr>
            <p:nvPr/>
          </p:nvSpPr>
          <p:spPr bwMode="auto">
            <a:xfrm>
              <a:off x="1918" y="1545"/>
              <a:ext cx="614" cy="327"/>
            </a:xfrm>
            <a:prstGeom prst="rect">
              <a:avLst/>
            </a:prstGeom>
            <a:noFill/>
            <a:ln w="9525">
              <a:noFill/>
              <a:miter lim="800000"/>
              <a:headEnd/>
              <a:tailEnd/>
            </a:ln>
            <a:effectLst/>
          </p:spPr>
          <p:txBody>
            <a:bodyPr wrap="none">
              <a:spAutoFit/>
            </a:bodyPr>
            <a:lstStyle/>
            <a:p>
              <a:pPr>
                <a:defRPr/>
              </a:pPr>
              <a:r>
                <a:rPr lang="en-US" sz="2800" b="1">
                  <a:solidFill>
                    <a:srgbClr val="990000"/>
                  </a:solidFill>
                  <a:effectLst>
                    <a:outerShdw blurRad="38100" dist="38100" dir="2700000" algn="tl">
                      <a:srgbClr val="C0C0C0"/>
                    </a:outerShdw>
                  </a:effectLst>
                  <a:latin typeface="Times New Roman" pitchFamily="18" charset="0"/>
                </a:rPr>
                <a:t>Then</a:t>
              </a:r>
            </a:p>
          </p:txBody>
        </p:sp>
        <p:sp>
          <p:nvSpPr>
            <p:cNvPr id="34830" name="AutoShape 14"/>
            <p:cNvSpPr>
              <a:spLocks noChangeArrowheads="1"/>
            </p:cNvSpPr>
            <p:nvPr/>
          </p:nvSpPr>
          <p:spPr bwMode="auto">
            <a:xfrm>
              <a:off x="2552" y="960"/>
              <a:ext cx="1000" cy="1056"/>
            </a:xfrm>
            <a:prstGeom prst="downArrow">
              <a:avLst>
                <a:gd name="adj1" fmla="val 50000"/>
                <a:gd name="adj2" fmla="val 26400"/>
              </a:avLst>
            </a:prstGeom>
            <a:gradFill rotWithShape="1">
              <a:gsLst>
                <a:gs pos="0">
                  <a:srgbClr val="003399"/>
                </a:gs>
                <a:gs pos="100000">
                  <a:schemeClr val="folHlink"/>
                </a:gs>
              </a:gsLst>
              <a:lin ang="0" scaled="1"/>
            </a:gradFill>
            <a:ln w="9525" algn="ctr">
              <a:solidFill>
                <a:schemeClr val="tx1"/>
              </a:solidFill>
              <a:miter lim="800000"/>
              <a:headEnd/>
              <a:tailEnd/>
            </a:ln>
            <a:effectLst/>
          </p:spPr>
          <p:txBody>
            <a:bodyPr wrap="none" anchor="ctr"/>
            <a:lstStyle/>
            <a:p>
              <a:pPr algn="ctr">
                <a:defRPr/>
              </a:pPr>
              <a:r>
                <a:rPr lang="en-US" sz="1800" b="1">
                  <a:solidFill>
                    <a:srgbClr val="FFCC00"/>
                  </a:solidFill>
                  <a:effectLst>
                    <a:outerShdw blurRad="38100" dist="38100" dir="2700000" algn="tl">
                      <a:srgbClr val="000000"/>
                    </a:outerShdw>
                  </a:effectLst>
                </a:rPr>
                <a:t>Break</a:t>
              </a:r>
            </a:p>
            <a:p>
              <a:pPr algn="ctr">
                <a:defRPr/>
              </a:pPr>
              <a:r>
                <a:rPr lang="en-US" sz="1800" b="1">
                  <a:solidFill>
                    <a:srgbClr val="FFCC00"/>
                  </a:solidFill>
                  <a:effectLst>
                    <a:outerShdw blurRad="38100" dist="38100" dir="2700000" algn="tl">
                      <a:srgbClr val="000000"/>
                    </a:outerShdw>
                  </a:effectLst>
                </a:rPr>
                <a:t>Even</a:t>
              </a:r>
            </a:p>
          </p:txBody>
        </p:sp>
      </p:grpSp>
      <p:grpSp>
        <p:nvGrpSpPr>
          <p:cNvPr id="32773" name="Group 28"/>
          <p:cNvGrpSpPr>
            <a:grpSpLocks/>
          </p:cNvGrpSpPr>
          <p:nvPr/>
        </p:nvGrpSpPr>
        <p:grpSpPr bwMode="auto">
          <a:xfrm>
            <a:off x="1143000" y="3429000"/>
            <a:ext cx="4572000" cy="1676400"/>
            <a:chOff x="720" y="2160"/>
            <a:chExt cx="2880" cy="1056"/>
          </a:xfrm>
        </p:grpSpPr>
        <p:sp>
          <p:nvSpPr>
            <p:cNvPr id="34825" name="Up Arrow 10"/>
            <p:cNvSpPr>
              <a:spLocks noChangeArrowheads="1"/>
            </p:cNvSpPr>
            <p:nvPr/>
          </p:nvSpPr>
          <p:spPr bwMode="auto">
            <a:xfrm>
              <a:off x="2512" y="2160"/>
              <a:ext cx="1088" cy="1056"/>
            </a:xfrm>
            <a:prstGeom prst="upArrow">
              <a:avLst>
                <a:gd name="adj1" fmla="val 46370"/>
                <a:gd name="adj2" fmla="val 41356"/>
              </a:avLst>
            </a:prstGeom>
            <a:gradFill rotWithShape="1">
              <a:gsLst>
                <a:gs pos="0">
                  <a:schemeClr val="folHlink"/>
                </a:gs>
                <a:gs pos="100000">
                  <a:srgbClr val="003399"/>
                </a:gs>
              </a:gsLst>
              <a:lin ang="0" scaled="1"/>
            </a:gradFill>
            <a:ln w="9525" algn="ctr">
              <a:solidFill>
                <a:schemeClr val="tx1"/>
              </a:solidFill>
              <a:round/>
              <a:headEnd/>
              <a:tailEnd/>
            </a:ln>
            <a:effectLst/>
          </p:spPr>
          <p:txBody>
            <a:bodyPr wrap="none" anchor="ctr"/>
            <a:lstStyle/>
            <a:p>
              <a:pPr algn="ctr">
                <a:defRPr/>
              </a:pPr>
              <a:r>
                <a:rPr lang="en-US" sz="1800" b="1">
                  <a:solidFill>
                    <a:srgbClr val="FFCC00"/>
                  </a:solidFill>
                  <a:effectLst>
                    <a:outerShdw blurRad="38100" dist="38100" dir="2700000" algn="tl">
                      <a:srgbClr val="000000"/>
                    </a:outerShdw>
                  </a:effectLst>
                </a:rPr>
                <a:t>Break</a:t>
              </a:r>
            </a:p>
            <a:p>
              <a:pPr algn="ctr">
                <a:defRPr/>
              </a:pPr>
              <a:r>
                <a:rPr lang="en-US" sz="1800" b="1">
                  <a:solidFill>
                    <a:srgbClr val="FFCC00"/>
                  </a:solidFill>
                  <a:effectLst>
                    <a:outerShdw blurRad="38100" dist="38100" dir="2700000" algn="tl">
                      <a:srgbClr val="000000"/>
                    </a:outerShdw>
                  </a:effectLst>
                </a:rPr>
                <a:t>Even</a:t>
              </a:r>
            </a:p>
          </p:txBody>
        </p:sp>
        <p:sp>
          <p:nvSpPr>
            <p:cNvPr id="34829" name="AutoShape 13"/>
            <p:cNvSpPr>
              <a:spLocks noChangeArrowheads="1"/>
            </p:cNvSpPr>
            <p:nvPr/>
          </p:nvSpPr>
          <p:spPr bwMode="auto">
            <a:xfrm>
              <a:off x="954" y="2160"/>
              <a:ext cx="1000" cy="1056"/>
            </a:xfrm>
            <a:prstGeom prst="downArrow">
              <a:avLst>
                <a:gd name="adj1" fmla="val 50000"/>
                <a:gd name="adj2" fmla="val 26400"/>
              </a:avLst>
            </a:prstGeom>
            <a:gradFill rotWithShape="1">
              <a:gsLst>
                <a:gs pos="0">
                  <a:srgbClr val="99CCFF"/>
                </a:gs>
                <a:gs pos="100000">
                  <a:schemeClr val="accent2"/>
                </a:gs>
              </a:gsLst>
              <a:lin ang="5400000" scaled="1"/>
            </a:gradFill>
            <a:ln w="9525" algn="ctr">
              <a:solidFill>
                <a:schemeClr val="tx1"/>
              </a:solidFill>
              <a:miter lim="800000"/>
              <a:headEnd/>
              <a:tailEnd/>
            </a:ln>
            <a:effectLst/>
          </p:spPr>
          <p:txBody>
            <a:bodyPr wrap="none" anchor="ctr"/>
            <a:lstStyle/>
            <a:p>
              <a:pPr algn="ctr">
                <a:defRPr/>
              </a:pPr>
              <a:r>
                <a:rPr lang="en-US" sz="1600" b="1">
                  <a:solidFill>
                    <a:srgbClr val="FFCC00"/>
                  </a:solidFill>
                  <a:effectLst>
                    <a:outerShdw blurRad="38100" dist="38100" dir="2700000" algn="tl">
                      <a:srgbClr val="000000"/>
                    </a:outerShdw>
                  </a:effectLst>
                </a:rPr>
                <a:t>Unit</a:t>
              </a:r>
            </a:p>
            <a:p>
              <a:pPr algn="ctr">
                <a:defRPr/>
              </a:pPr>
              <a:r>
                <a:rPr lang="en-US" sz="1600" b="1">
                  <a:solidFill>
                    <a:srgbClr val="FFCC00"/>
                  </a:solidFill>
                  <a:effectLst>
                    <a:outerShdw blurRad="38100" dist="38100" dir="2700000" algn="tl">
                      <a:srgbClr val="000000"/>
                    </a:outerShdw>
                  </a:effectLst>
                </a:rPr>
                <a:t>Selling</a:t>
              </a:r>
            </a:p>
            <a:p>
              <a:pPr algn="ctr">
                <a:defRPr/>
              </a:pPr>
              <a:r>
                <a:rPr lang="en-US" sz="1600" b="1">
                  <a:solidFill>
                    <a:srgbClr val="FFCC00"/>
                  </a:solidFill>
                  <a:effectLst>
                    <a:outerShdw blurRad="38100" dist="38100" dir="2700000" algn="tl">
                      <a:srgbClr val="000000"/>
                    </a:outerShdw>
                  </a:effectLst>
                </a:rPr>
                <a:t>Price</a:t>
              </a:r>
            </a:p>
          </p:txBody>
        </p:sp>
        <p:sp>
          <p:nvSpPr>
            <p:cNvPr id="34831" name="Text Box 15"/>
            <p:cNvSpPr txBox="1">
              <a:spLocks noChangeArrowheads="1"/>
            </p:cNvSpPr>
            <p:nvPr/>
          </p:nvSpPr>
          <p:spPr bwMode="auto">
            <a:xfrm>
              <a:off x="1910" y="2352"/>
              <a:ext cx="614" cy="327"/>
            </a:xfrm>
            <a:prstGeom prst="rect">
              <a:avLst/>
            </a:prstGeom>
            <a:noFill/>
            <a:ln w="9525">
              <a:noFill/>
              <a:miter lim="800000"/>
              <a:headEnd/>
              <a:tailEnd/>
            </a:ln>
            <a:effectLst/>
          </p:spPr>
          <p:txBody>
            <a:bodyPr wrap="none">
              <a:spAutoFit/>
            </a:bodyPr>
            <a:lstStyle/>
            <a:p>
              <a:pPr>
                <a:defRPr/>
              </a:pPr>
              <a:r>
                <a:rPr lang="en-US" sz="2800" b="1">
                  <a:solidFill>
                    <a:srgbClr val="990000"/>
                  </a:solidFill>
                  <a:effectLst>
                    <a:outerShdw blurRad="38100" dist="38100" dir="2700000" algn="tl">
                      <a:srgbClr val="C0C0C0"/>
                    </a:outerShdw>
                  </a:effectLst>
                  <a:latin typeface="Times New Roman" pitchFamily="18" charset="0"/>
                </a:rPr>
                <a:t>Then</a:t>
              </a:r>
            </a:p>
          </p:txBody>
        </p:sp>
        <p:sp>
          <p:nvSpPr>
            <p:cNvPr id="34832" name="Text Box 16"/>
            <p:cNvSpPr txBox="1">
              <a:spLocks noChangeArrowheads="1"/>
            </p:cNvSpPr>
            <p:nvPr/>
          </p:nvSpPr>
          <p:spPr bwMode="auto">
            <a:xfrm>
              <a:off x="720" y="2352"/>
              <a:ext cx="278" cy="327"/>
            </a:xfrm>
            <a:prstGeom prst="rect">
              <a:avLst/>
            </a:prstGeom>
            <a:noFill/>
            <a:ln w="9525">
              <a:noFill/>
              <a:miter lim="800000"/>
              <a:headEnd/>
              <a:tailEnd/>
            </a:ln>
            <a:effectLst/>
          </p:spPr>
          <p:txBody>
            <a:bodyPr wrap="none">
              <a:spAutoFit/>
            </a:bodyPr>
            <a:lstStyle/>
            <a:p>
              <a:pPr>
                <a:defRPr/>
              </a:pPr>
              <a:r>
                <a:rPr lang="en-US" sz="2800" b="1">
                  <a:solidFill>
                    <a:srgbClr val="990000"/>
                  </a:solidFill>
                  <a:effectLst>
                    <a:outerShdw blurRad="38100" dist="38100" dir="2700000" algn="tl">
                      <a:srgbClr val="C0C0C0"/>
                    </a:outerShdw>
                  </a:effectLst>
                  <a:latin typeface="Times New Roman" pitchFamily="18" charset="0"/>
                </a:rPr>
                <a:t>If</a:t>
              </a:r>
            </a:p>
          </p:txBody>
        </p:sp>
      </p:grpSp>
    </p:spTree>
  </p:cSld>
  <p:clrMapOvr>
    <a:masterClrMapping/>
  </p:clrMapOvr>
  <p:transition>
    <p:split orient="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r>
              <a:rPr lang="en-US" sz="4000" smtClean="0"/>
              <a:t>Effect of Changes in Unit Selling Price</a:t>
            </a:r>
          </a:p>
        </p:txBody>
      </p:sp>
      <p:sp>
        <p:nvSpPr>
          <p:cNvPr id="343043" name="Rectangle 3"/>
          <p:cNvSpPr>
            <a:spLocks noChangeArrowheads="1"/>
          </p:cNvSpPr>
          <p:nvPr/>
        </p:nvSpPr>
        <p:spPr bwMode="auto">
          <a:xfrm>
            <a:off x="457200" y="1447800"/>
            <a:ext cx="7221538"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lstStyle/>
          <a:p>
            <a:pPr marL="342900" indent="-342900" eaLnBrk="1" hangingPunct="1">
              <a:spcBef>
                <a:spcPct val="20000"/>
              </a:spcBef>
              <a:buFontTx/>
              <a:buChar char="•"/>
            </a:pPr>
            <a:r>
              <a:rPr lang="en-US" sz="2800"/>
              <a:t>How would a $10 price increase affect the break-even sales units?</a:t>
            </a:r>
          </a:p>
        </p:txBody>
      </p:sp>
      <p:graphicFrame>
        <p:nvGraphicFramePr>
          <p:cNvPr id="33841" name="Group 49"/>
          <p:cNvGraphicFramePr>
            <a:graphicFrameLocks noGrp="1"/>
          </p:cNvGraphicFramePr>
          <p:nvPr/>
        </p:nvGraphicFramePr>
        <p:xfrm>
          <a:off x="685800" y="2652713"/>
          <a:ext cx="8239125" cy="2522220"/>
        </p:xfrm>
        <a:graphic>
          <a:graphicData uri="http://schemas.openxmlformats.org/drawingml/2006/table">
            <a:tbl>
              <a:tblPr/>
              <a:tblGrid>
                <a:gridCol w="3338513"/>
                <a:gridCol w="1400175"/>
                <a:gridCol w="1882775"/>
                <a:gridCol w="1617662"/>
              </a:tblGrid>
              <a:tr h="4191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600" b="1" i="0" u="none" strike="noStrike" cap="none" normalizeH="0" baseline="0" smtClean="0">
                          <a:ln>
                            <a:noFill/>
                          </a:ln>
                          <a:solidFill>
                            <a:srgbClr val="FFCC00"/>
                          </a:solidFill>
                          <a:effectLst>
                            <a:outerShdw blurRad="38100" dist="38100" dir="2700000" algn="tl">
                              <a:srgbClr val="000000"/>
                            </a:outerShdw>
                          </a:effectLst>
                          <a:latin typeface="Times New Roman" pitchFamily="18" charset="0"/>
                          <a:ea typeface="Calibri" pitchFamily="34" charset="0"/>
                          <a:cs typeface="Times New Roman" pitchFamily="18" charset="0"/>
                        </a:rPr>
                        <a:t>ITEM</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0">
                      <a:gsLst>
                        <a:gs pos="0">
                          <a:schemeClr val="accent2"/>
                        </a:gs>
                        <a:gs pos="100000">
                          <a:schemeClr val="accent1"/>
                        </a:gs>
                      </a:gsLst>
                      <a:path path="shape">
                        <a:fillToRect l="50000" t="50000" r="50000" b="50000"/>
                      </a:path>
                    </a:gra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600" b="1" i="0" u="none" strike="noStrike" cap="none" normalizeH="0" baseline="0" smtClean="0">
                          <a:ln>
                            <a:noFill/>
                          </a:ln>
                          <a:solidFill>
                            <a:srgbClr val="FFCC00"/>
                          </a:solidFill>
                          <a:effectLst>
                            <a:outerShdw blurRad="38100" dist="38100" dir="2700000" algn="tl">
                              <a:srgbClr val="000000"/>
                            </a:outerShdw>
                          </a:effectLst>
                          <a:latin typeface="Times New Roman" pitchFamily="18" charset="0"/>
                          <a:ea typeface="Calibri" pitchFamily="34" charset="0"/>
                          <a:cs typeface="Times New Roman" pitchFamily="18" charset="0"/>
                        </a:rPr>
                        <a:t>NOW</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0">
                      <a:gsLst>
                        <a:gs pos="0">
                          <a:schemeClr val="accent2"/>
                        </a:gs>
                        <a:gs pos="100000">
                          <a:schemeClr val="accent1"/>
                        </a:gs>
                      </a:gsLst>
                      <a:path path="shape">
                        <a:fillToRect l="50000" t="50000" r="50000" b="50000"/>
                      </a:path>
                    </a:gra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600" b="1" i="0" u="none" strike="noStrike" cap="none" normalizeH="0" baseline="0" smtClean="0">
                          <a:ln>
                            <a:noFill/>
                          </a:ln>
                          <a:solidFill>
                            <a:srgbClr val="FFCC00"/>
                          </a:solidFill>
                          <a:effectLst>
                            <a:outerShdw blurRad="38100" dist="38100" dir="2700000" algn="tl">
                              <a:srgbClr val="000000"/>
                            </a:outerShdw>
                          </a:effectLst>
                          <a:latin typeface="Times New Roman" pitchFamily="18" charset="0"/>
                          <a:ea typeface="Calibri" pitchFamily="34" charset="0"/>
                          <a:cs typeface="Times New Roman" pitchFamily="18" charset="0"/>
                        </a:rPr>
                        <a:t>PROPOSED</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0">
                      <a:gsLst>
                        <a:gs pos="0">
                          <a:schemeClr val="accent2"/>
                        </a:gs>
                        <a:gs pos="100000">
                          <a:schemeClr val="accent1"/>
                        </a:gs>
                      </a:gsLst>
                      <a:path path="shape">
                        <a:fillToRect l="50000" t="50000" r="50000" b="50000"/>
                      </a:path>
                    </a:gra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600" b="1" i="0" u="none" strike="noStrike" cap="none" normalizeH="0" baseline="0" smtClean="0">
                          <a:ln>
                            <a:noFill/>
                          </a:ln>
                          <a:solidFill>
                            <a:srgbClr val="FFCC00"/>
                          </a:solidFill>
                          <a:effectLst>
                            <a:outerShdw blurRad="38100" dist="38100" dir="2700000" algn="tl">
                              <a:srgbClr val="000000"/>
                            </a:outerShdw>
                          </a:effectLst>
                          <a:latin typeface="Times New Roman" pitchFamily="18" charset="0"/>
                          <a:ea typeface="Calibri" pitchFamily="34" charset="0"/>
                          <a:cs typeface="Times New Roman" pitchFamily="18" charset="0"/>
                        </a:rPr>
                        <a:t>CHANGE</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0">
                      <a:gsLst>
                        <a:gs pos="0">
                          <a:schemeClr val="accent2"/>
                        </a:gs>
                        <a:gs pos="100000">
                          <a:schemeClr val="accent1"/>
                        </a:gs>
                      </a:gsLst>
                      <a:path path="shape">
                        <a:fillToRect l="50000" t="50000" r="50000" b="50000"/>
                      </a:path>
                    </a:gradFill>
                  </a:tcPr>
                </a:tc>
              </a:tr>
              <a:tr h="4191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Selling Price</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$50</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$60</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$10</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191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Variable Cost per Unit</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$30</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$30</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Same</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191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Unit Contribution Margin</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$20</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$30</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$10</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191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Fixed Costs</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$30,000</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$30,000</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Same</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191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Break-Even Sales (units)</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1,500</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1,000</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500 units</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5" name="Rectangle 3"/>
          <p:cNvSpPr>
            <a:spLocks noChangeArrowheads="1"/>
          </p:cNvSpPr>
          <p:nvPr/>
        </p:nvSpPr>
        <p:spPr bwMode="auto">
          <a:xfrm>
            <a:off x="990600" y="5410200"/>
            <a:ext cx="7221538" cy="762000"/>
          </a:xfrm>
          <a:prstGeom prst="rect">
            <a:avLst/>
          </a:prstGeom>
          <a:noFill/>
          <a:ln w="9525">
            <a:noFill/>
            <a:miter lim="800000"/>
            <a:headEnd/>
            <a:tailEnd/>
          </a:ln>
          <a:effectLst/>
        </p:spPr>
        <p:txBody>
          <a:bodyPr>
            <a:spAutoFit/>
          </a:bodyPr>
          <a:lstStyle/>
          <a:p>
            <a:pPr algn="ctr" eaLnBrk="1" hangingPunct="1">
              <a:spcBef>
                <a:spcPct val="20000"/>
              </a:spcBef>
              <a:buClr>
                <a:srgbClr val="78A99A"/>
              </a:buClr>
              <a:buFont typeface="Wingdings" pitchFamily="2" charset="2"/>
              <a:buNone/>
            </a:pPr>
            <a:r>
              <a:rPr lang="en-US" sz="2000" b="1">
                <a:solidFill>
                  <a:srgbClr val="990000"/>
                </a:solidFill>
                <a:effectLst>
                  <a:outerShdw blurRad="38100" dist="38100" dir="2700000" algn="tl">
                    <a:srgbClr val="C0C0C0"/>
                  </a:outerShdw>
                </a:effectLst>
              </a:rPr>
              <a:t>Now: $30,000/$20 UCM = 1,500 break-even</a:t>
            </a:r>
          </a:p>
          <a:p>
            <a:pPr algn="ctr" eaLnBrk="1" hangingPunct="1">
              <a:spcBef>
                <a:spcPct val="20000"/>
              </a:spcBef>
              <a:buClr>
                <a:srgbClr val="78A99A"/>
              </a:buClr>
              <a:buFont typeface="Wingdings" pitchFamily="2" charset="2"/>
              <a:buNone/>
            </a:pPr>
            <a:r>
              <a:rPr lang="en-US" sz="2000" b="1">
                <a:solidFill>
                  <a:srgbClr val="990000"/>
                </a:solidFill>
                <a:effectLst>
                  <a:outerShdw blurRad="38100" dist="38100" dir="2700000" algn="tl">
                    <a:srgbClr val="C0C0C0"/>
                  </a:outerShdw>
                </a:effectLst>
              </a:rPr>
              <a:t>Proposed: $30,000 / $30 UCM = 1,000 break-even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r>
              <a:rPr lang="en-US" smtClean="0"/>
              <a:t>Target Profit</a:t>
            </a:r>
          </a:p>
        </p:txBody>
      </p:sp>
      <p:sp>
        <p:nvSpPr>
          <p:cNvPr id="345091" name="Rectangle 3"/>
          <p:cNvSpPr>
            <a:spLocks noGrp="1" noChangeArrowheads="1"/>
          </p:cNvSpPr>
          <p:nvPr>
            <p:ph idx="1"/>
          </p:nvPr>
        </p:nvSpPr>
        <p:spPr/>
        <p:txBody>
          <a:bodyPr/>
          <a:lstStyle/>
          <a:p>
            <a:r>
              <a:rPr lang="en-US" sz="2800" smtClean="0">
                <a:ea typeface="ＭＳ Ｐゴシック" pitchFamily="1" charset="-128"/>
              </a:rPr>
              <a:t>To find units needed to attain a certain target profit, add the target profit to the fixed costs in the break-even formula. </a:t>
            </a:r>
          </a:p>
        </p:txBody>
      </p:sp>
      <p:sp>
        <p:nvSpPr>
          <p:cNvPr id="345092" name="Rectangle 4"/>
          <p:cNvSpPr>
            <a:spLocks noChangeArrowheads="1"/>
          </p:cNvSpPr>
          <p:nvPr/>
        </p:nvSpPr>
        <p:spPr bwMode="auto">
          <a:xfrm>
            <a:off x="304800" y="3657600"/>
            <a:ext cx="8305800" cy="822325"/>
          </a:xfrm>
          <a:prstGeom prst="rect">
            <a:avLst/>
          </a:prstGeom>
          <a:noFill/>
          <a:ln w="9525" algn="ctr">
            <a:noFill/>
            <a:miter lim="800000"/>
            <a:headEnd/>
            <a:tailEnd/>
          </a:ln>
          <a:effectLst/>
        </p:spPr>
        <p:txBody>
          <a:bodyPr>
            <a:spAutoFit/>
          </a:bodyPr>
          <a:lstStyle/>
          <a:p>
            <a:pPr algn="ctr" eaLnBrk="1" hangingPunct="1"/>
            <a:r>
              <a:rPr lang="en-US" b="1">
                <a:solidFill>
                  <a:srgbClr val="990000"/>
                </a:solidFill>
                <a:effectLst>
                  <a:outerShdw blurRad="38100" dist="38100" dir="2700000" algn="tl">
                    <a:srgbClr val="C0C0C0"/>
                  </a:outerShdw>
                </a:effectLst>
              </a:rPr>
              <a:t>Required Sales (Units) = </a:t>
            </a:r>
            <a:r>
              <a:rPr lang="en-US" b="1" u="sng">
                <a:solidFill>
                  <a:srgbClr val="990000"/>
                </a:solidFill>
                <a:effectLst>
                  <a:outerShdw blurRad="38100" dist="38100" dir="2700000" algn="tl">
                    <a:srgbClr val="C0C0C0"/>
                  </a:outerShdw>
                </a:effectLst>
              </a:rPr>
              <a:t>Fixed Costs + Target Profit</a:t>
            </a:r>
          </a:p>
          <a:p>
            <a:pPr algn="ctr" eaLnBrk="1" hangingPunct="1"/>
            <a:r>
              <a:rPr lang="en-US" b="1">
                <a:solidFill>
                  <a:srgbClr val="990000"/>
                </a:solidFill>
                <a:effectLst>
                  <a:outerShdw blurRad="38100" dist="38100" dir="2700000" algn="tl">
                    <a:srgbClr val="C0C0C0"/>
                  </a:outerShdw>
                </a:effectLst>
              </a:rPr>
              <a:t>			  UCM</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533400" y="304800"/>
            <a:ext cx="8229600" cy="1143000"/>
          </a:xfrm>
        </p:spPr>
        <p:txBody>
          <a:bodyPr/>
          <a:lstStyle/>
          <a:p>
            <a:r>
              <a:rPr lang="en-US" smtClean="0"/>
              <a:t>Calculating Target Profit</a:t>
            </a:r>
          </a:p>
        </p:txBody>
      </p:sp>
      <p:grpSp>
        <p:nvGrpSpPr>
          <p:cNvPr id="35843" name="Group 58"/>
          <p:cNvGrpSpPr>
            <a:grpSpLocks/>
          </p:cNvGrpSpPr>
          <p:nvPr/>
        </p:nvGrpSpPr>
        <p:grpSpPr bwMode="auto">
          <a:xfrm>
            <a:off x="457200" y="5486400"/>
            <a:ext cx="8382000" cy="708025"/>
            <a:chOff x="457200" y="5105400"/>
            <a:chExt cx="8382000" cy="707747"/>
          </a:xfrm>
        </p:grpSpPr>
        <p:sp>
          <p:nvSpPr>
            <p:cNvPr id="333827" name="Rectangle 3"/>
            <p:cNvSpPr>
              <a:spLocks noChangeArrowheads="1"/>
            </p:cNvSpPr>
            <p:nvPr/>
          </p:nvSpPr>
          <p:spPr bwMode="auto">
            <a:xfrm>
              <a:off x="457200" y="5105400"/>
              <a:ext cx="4038600" cy="707747"/>
            </a:xfrm>
            <a:prstGeom prst="rect">
              <a:avLst/>
            </a:prstGeom>
            <a:noFill/>
            <a:ln w="9525" algn="ctr">
              <a:noFill/>
              <a:miter lim="800000"/>
              <a:headEnd/>
              <a:tailEnd/>
            </a:ln>
            <a:effectLst/>
          </p:spPr>
          <p:txBody>
            <a:bodyPr>
              <a:spAutoFit/>
            </a:bodyPr>
            <a:lstStyle/>
            <a:p>
              <a:pPr algn="ctr" eaLnBrk="1" hangingPunct="1">
                <a:defRPr/>
              </a:pPr>
              <a:r>
                <a:rPr lang="en-US" sz="2000" b="1" dirty="0">
                  <a:solidFill>
                    <a:srgbClr val="990000"/>
                  </a:solidFill>
                  <a:effectLst>
                    <a:outerShdw blurRad="38100" dist="38100" dir="2700000" algn="tl">
                      <a:srgbClr val="C0C0C0"/>
                    </a:outerShdw>
                  </a:effectLst>
                </a:rPr>
                <a:t> </a:t>
              </a:r>
              <a:r>
                <a:rPr lang="en-US" sz="2000" b="1" u="sng" dirty="0">
                  <a:solidFill>
                    <a:srgbClr val="990000"/>
                  </a:solidFill>
                  <a:effectLst>
                    <a:outerShdw blurRad="38100" dist="38100" dir="2700000" algn="tl">
                      <a:srgbClr val="C0C0C0"/>
                    </a:outerShdw>
                  </a:effectLst>
                </a:rPr>
                <a:t>Fixed Costs + Target Profit</a:t>
              </a:r>
            </a:p>
            <a:p>
              <a:pPr algn="ctr" eaLnBrk="1" hangingPunct="1">
                <a:defRPr/>
              </a:pPr>
              <a:r>
                <a:rPr lang="en-US" sz="2000" b="1" dirty="0">
                  <a:solidFill>
                    <a:srgbClr val="990000"/>
                  </a:solidFill>
                  <a:effectLst>
                    <a:outerShdw blurRad="38100" dist="38100" dir="2700000" algn="tl">
                      <a:srgbClr val="C0C0C0"/>
                    </a:outerShdw>
                  </a:effectLst>
                </a:rPr>
                <a:t>UCM</a:t>
              </a:r>
            </a:p>
          </p:txBody>
        </p:sp>
        <p:sp>
          <p:nvSpPr>
            <p:cNvPr id="56" name="Rectangle 3"/>
            <p:cNvSpPr>
              <a:spLocks noChangeArrowheads="1"/>
            </p:cNvSpPr>
            <p:nvPr/>
          </p:nvSpPr>
          <p:spPr bwMode="auto">
            <a:xfrm>
              <a:off x="4114800" y="5105400"/>
              <a:ext cx="2895600" cy="701399"/>
            </a:xfrm>
            <a:prstGeom prst="rect">
              <a:avLst/>
            </a:prstGeom>
            <a:noFill/>
            <a:ln w="9525" algn="ctr">
              <a:noFill/>
              <a:miter lim="800000"/>
              <a:headEnd/>
              <a:tailEnd/>
            </a:ln>
            <a:effectLst/>
          </p:spPr>
          <p:txBody>
            <a:bodyPr>
              <a:spAutoFit/>
            </a:bodyPr>
            <a:lstStyle/>
            <a:p>
              <a:pPr algn="ctr" eaLnBrk="1" hangingPunct="1"/>
              <a:r>
                <a:rPr lang="en-US" sz="2000" b="1">
                  <a:solidFill>
                    <a:srgbClr val="990000"/>
                  </a:solidFill>
                  <a:effectLst>
                    <a:outerShdw blurRad="38100" dist="38100" dir="2700000" algn="tl">
                      <a:srgbClr val="C0C0C0"/>
                    </a:outerShdw>
                  </a:effectLst>
                </a:rPr>
                <a:t>= </a:t>
              </a:r>
              <a:r>
                <a:rPr lang="en-US" sz="2000" b="1" u="sng">
                  <a:solidFill>
                    <a:srgbClr val="990000"/>
                  </a:solidFill>
                  <a:effectLst>
                    <a:outerShdw blurRad="38100" dist="38100" dir="2700000" algn="tl">
                      <a:srgbClr val="C0C0C0"/>
                    </a:outerShdw>
                  </a:effectLst>
                </a:rPr>
                <a:t>$30,000 + $100,000</a:t>
              </a:r>
            </a:p>
            <a:p>
              <a:pPr algn="ctr" eaLnBrk="1" hangingPunct="1"/>
              <a:r>
                <a:rPr lang="en-US" sz="2000" b="1">
                  <a:solidFill>
                    <a:srgbClr val="990000"/>
                  </a:solidFill>
                  <a:effectLst>
                    <a:outerShdw blurRad="38100" dist="38100" dir="2700000" algn="tl">
                      <a:srgbClr val="C0C0C0"/>
                    </a:outerShdw>
                  </a:effectLst>
                </a:rPr>
                <a:t>$20</a:t>
              </a:r>
            </a:p>
          </p:txBody>
        </p:sp>
        <p:sp>
          <p:nvSpPr>
            <p:cNvPr id="58" name="Rectangle 3"/>
            <p:cNvSpPr>
              <a:spLocks noChangeArrowheads="1"/>
            </p:cNvSpPr>
            <p:nvPr/>
          </p:nvSpPr>
          <p:spPr bwMode="auto">
            <a:xfrm>
              <a:off x="6858000" y="5105400"/>
              <a:ext cx="1981200" cy="396719"/>
            </a:xfrm>
            <a:prstGeom prst="rect">
              <a:avLst/>
            </a:prstGeom>
            <a:noFill/>
            <a:ln w="9525" algn="ctr">
              <a:noFill/>
              <a:miter lim="800000"/>
              <a:headEnd/>
              <a:tailEnd/>
            </a:ln>
            <a:effectLst/>
          </p:spPr>
          <p:txBody>
            <a:bodyPr>
              <a:spAutoFit/>
            </a:bodyPr>
            <a:lstStyle/>
            <a:p>
              <a:pPr eaLnBrk="1" hangingPunct="1"/>
              <a:r>
                <a:rPr lang="en-US" sz="2000" b="1">
                  <a:solidFill>
                    <a:srgbClr val="990000"/>
                  </a:solidFill>
                  <a:effectLst>
                    <a:outerShdw blurRad="38100" dist="38100" dir="2700000" algn="tl">
                      <a:srgbClr val="C0C0C0"/>
                    </a:outerShdw>
                  </a:effectLst>
                </a:rPr>
                <a:t>= 6,500 units </a:t>
              </a:r>
            </a:p>
          </p:txBody>
        </p:sp>
      </p:grpSp>
      <p:grpSp>
        <p:nvGrpSpPr>
          <p:cNvPr id="35844" name="Group 28"/>
          <p:cNvGrpSpPr>
            <a:grpSpLocks/>
          </p:cNvGrpSpPr>
          <p:nvPr/>
        </p:nvGrpSpPr>
        <p:grpSpPr bwMode="auto">
          <a:xfrm>
            <a:off x="914400" y="1625600"/>
            <a:ext cx="6781800" cy="3479800"/>
            <a:chOff x="576" y="768"/>
            <a:chExt cx="4272" cy="2192"/>
          </a:xfrm>
        </p:grpSpPr>
        <p:sp>
          <p:nvSpPr>
            <p:cNvPr id="37892" name="Rounded Rectangle 54"/>
            <p:cNvSpPr>
              <a:spLocks noChangeArrowheads="1"/>
            </p:cNvSpPr>
            <p:nvPr/>
          </p:nvSpPr>
          <p:spPr bwMode="auto">
            <a:xfrm>
              <a:off x="3072" y="768"/>
              <a:ext cx="1776" cy="336"/>
            </a:xfrm>
            <a:prstGeom prst="roundRect">
              <a:avLst>
                <a:gd name="adj" fmla="val 16667"/>
              </a:avLst>
            </a:prstGeom>
            <a:gradFill rotWithShape="1">
              <a:gsLst>
                <a:gs pos="0">
                  <a:schemeClr val="accent2"/>
                </a:gs>
                <a:gs pos="100000">
                  <a:srgbClr val="99CCFF"/>
                </a:gs>
              </a:gsLst>
              <a:path path="shape">
                <a:fillToRect l="50000" t="50000" r="50000" b="50000"/>
              </a:path>
            </a:gradFill>
            <a:ln w="9525" algn="ctr">
              <a:solidFill>
                <a:schemeClr val="tx1"/>
              </a:solidFill>
              <a:round/>
              <a:headEnd/>
              <a:tailEnd/>
            </a:ln>
            <a:effectLst/>
          </p:spPr>
          <p:txBody>
            <a:bodyPr wrap="none" anchor="ctr"/>
            <a:lstStyle/>
            <a:p>
              <a:pPr algn="ctr">
                <a:defRPr/>
              </a:pPr>
              <a:r>
                <a:rPr lang="en-US" sz="1600" b="1">
                  <a:solidFill>
                    <a:srgbClr val="FFCC00"/>
                  </a:solidFill>
                  <a:effectLst>
                    <a:outerShdw blurRad="38100" dist="38100" dir="2700000" algn="tl">
                      <a:srgbClr val="000000"/>
                    </a:outerShdw>
                  </a:effectLst>
                </a:rPr>
                <a:t>Target Profit = $100,000</a:t>
              </a:r>
            </a:p>
          </p:txBody>
        </p:sp>
        <p:sp>
          <p:nvSpPr>
            <p:cNvPr id="37894" name="Rounded Rectangle 54"/>
            <p:cNvSpPr>
              <a:spLocks noChangeArrowheads="1"/>
            </p:cNvSpPr>
            <p:nvPr/>
          </p:nvSpPr>
          <p:spPr bwMode="auto">
            <a:xfrm>
              <a:off x="576" y="768"/>
              <a:ext cx="1920" cy="336"/>
            </a:xfrm>
            <a:prstGeom prst="roundRect">
              <a:avLst>
                <a:gd name="adj" fmla="val 16667"/>
              </a:avLst>
            </a:prstGeom>
            <a:gradFill rotWithShape="1">
              <a:gsLst>
                <a:gs pos="0">
                  <a:srgbClr val="99CCFF"/>
                </a:gs>
                <a:gs pos="100000">
                  <a:schemeClr val="accent2"/>
                </a:gs>
              </a:gsLst>
              <a:path path="shape">
                <a:fillToRect l="50000" t="50000" r="50000" b="50000"/>
              </a:path>
            </a:gradFill>
            <a:ln w="9525" algn="ctr">
              <a:solidFill>
                <a:schemeClr val="tx1"/>
              </a:solidFill>
              <a:round/>
              <a:headEnd/>
              <a:tailEnd/>
            </a:ln>
            <a:effectLst/>
          </p:spPr>
          <p:txBody>
            <a:bodyPr wrap="none" anchor="ctr"/>
            <a:lstStyle/>
            <a:p>
              <a:pPr algn="ctr"/>
              <a:r>
                <a:rPr lang="en-US" sz="1600" b="1">
                  <a:solidFill>
                    <a:srgbClr val="FFCC00"/>
                  </a:solidFill>
                  <a:effectLst>
                    <a:outerShdw blurRad="38100" dist="38100" dir="2700000" algn="tl">
                      <a:srgbClr val="000000"/>
                    </a:outerShdw>
                  </a:effectLst>
                </a:rPr>
                <a:t>Fixed Costs = $30,000</a:t>
              </a:r>
            </a:p>
          </p:txBody>
        </p:sp>
        <p:grpSp>
          <p:nvGrpSpPr>
            <p:cNvPr id="35847" name="Group 27"/>
            <p:cNvGrpSpPr>
              <a:grpSpLocks/>
            </p:cNvGrpSpPr>
            <p:nvPr/>
          </p:nvGrpSpPr>
          <p:grpSpPr bwMode="auto">
            <a:xfrm>
              <a:off x="904" y="1200"/>
              <a:ext cx="3800" cy="1760"/>
              <a:chOff x="680" y="1488"/>
              <a:chExt cx="3800" cy="1760"/>
            </a:xfrm>
          </p:grpSpPr>
          <p:sp>
            <p:nvSpPr>
              <p:cNvPr id="37907" name="AutoShape 19"/>
              <p:cNvSpPr>
                <a:spLocks noChangeArrowheads="1"/>
              </p:cNvSpPr>
              <p:nvPr/>
            </p:nvSpPr>
            <p:spPr bwMode="auto">
              <a:xfrm>
                <a:off x="680" y="1488"/>
                <a:ext cx="1344" cy="624"/>
              </a:xfrm>
              <a:prstGeom prst="roundRect">
                <a:avLst>
                  <a:gd name="adj" fmla="val 16667"/>
                </a:avLst>
              </a:prstGeom>
              <a:gradFill rotWithShape="1">
                <a:gsLst>
                  <a:gs pos="0">
                    <a:schemeClr val="accent2"/>
                  </a:gs>
                  <a:gs pos="100000">
                    <a:srgbClr val="99CCFF"/>
                  </a:gs>
                </a:gsLst>
                <a:lin ang="5400000" scaled="1"/>
              </a:gradFill>
              <a:ln w="9525" algn="ctr">
                <a:solidFill>
                  <a:schemeClr val="tx1"/>
                </a:solidFill>
                <a:round/>
                <a:headEnd/>
                <a:tailEnd/>
              </a:ln>
              <a:effectLst/>
            </p:spPr>
            <p:txBody>
              <a:bodyPr wrap="none" anchor="ctr"/>
              <a:lstStyle/>
              <a:p>
                <a:pPr algn="ctr">
                  <a:defRPr/>
                </a:pPr>
                <a:r>
                  <a:rPr lang="en-US" sz="1600" b="1">
                    <a:solidFill>
                      <a:srgbClr val="FFCC00"/>
                    </a:solidFill>
                    <a:effectLst>
                      <a:outerShdw blurRad="38100" dist="38100" dir="2700000" algn="tl">
                        <a:srgbClr val="000000"/>
                      </a:outerShdw>
                    </a:effectLst>
                  </a:rPr>
                  <a:t>Selling price</a:t>
                </a:r>
              </a:p>
              <a:p>
                <a:pPr algn="ctr">
                  <a:defRPr/>
                </a:pPr>
                <a:r>
                  <a:rPr lang="en-US" sz="1600" b="1">
                    <a:solidFill>
                      <a:srgbClr val="FFCC00"/>
                    </a:solidFill>
                    <a:effectLst>
                      <a:outerShdw blurRad="38100" dist="38100" dir="2700000" algn="tl">
                        <a:srgbClr val="000000"/>
                      </a:outerShdw>
                    </a:effectLst>
                  </a:rPr>
                  <a:t>Per unit</a:t>
                </a:r>
              </a:p>
            </p:txBody>
          </p:sp>
          <p:sp>
            <p:nvSpPr>
              <p:cNvPr id="37908" name="AutoShape 20"/>
              <p:cNvSpPr>
                <a:spLocks noChangeArrowheads="1"/>
              </p:cNvSpPr>
              <p:nvPr/>
            </p:nvSpPr>
            <p:spPr bwMode="auto">
              <a:xfrm>
                <a:off x="1872" y="2352"/>
                <a:ext cx="1344" cy="624"/>
              </a:xfrm>
              <a:prstGeom prst="roundRect">
                <a:avLst>
                  <a:gd name="adj" fmla="val 16667"/>
                </a:avLst>
              </a:prstGeom>
              <a:gradFill rotWithShape="1">
                <a:gsLst>
                  <a:gs pos="0">
                    <a:schemeClr val="accent2"/>
                  </a:gs>
                  <a:gs pos="100000">
                    <a:srgbClr val="99CCFF"/>
                  </a:gs>
                </a:gsLst>
                <a:lin ang="5400000" scaled="1"/>
              </a:gradFill>
              <a:ln w="9525" algn="ctr">
                <a:solidFill>
                  <a:schemeClr val="tx1"/>
                </a:solidFill>
                <a:round/>
                <a:headEnd/>
                <a:tailEnd/>
              </a:ln>
              <a:effectLst/>
            </p:spPr>
            <p:txBody>
              <a:bodyPr wrap="none" anchor="ctr"/>
              <a:lstStyle/>
              <a:p>
                <a:pPr algn="ctr">
                  <a:defRPr/>
                </a:pPr>
                <a:r>
                  <a:rPr lang="en-US" sz="1600" b="1">
                    <a:solidFill>
                      <a:srgbClr val="FFCC00"/>
                    </a:solidFill>
                    <a:effectLst>
                      <a:outerShdw blurRad="38100" dist="38100" dir="2700000" algn="tl">
                        <a:srgbClr val="000000"/>
                      </a:outerShdw>
                    </a:effectLst>
                  </a:rPr>
                  <a:t>Contribution</a:t>
                </a:r>
              </a:p>
              <a:p>
                <a:pPr algn="ctr">
                  <a:defRPr/>
                </a:pPr>
                <a:r>
                  <a:rPr lang="en-US" sz="1600" b="1">
                    <a:solidFill>
                      <a:srgbClr val="FFCC00"/>
                    </a:solidFill>
                    <a:effectLst>
                      <a:outerShdw blurRad="38100" dist="38100" dir="2700000" algn="tl">
                        <a:srgbClr val="000000"/>
                      </a:outerShdw>
                    </a:effectLst>
                  </a:rPr>
                  <a:t>Margin per unit</a:t>
                </a:r>
              </a:p>
            </p:txBody>
          </p:sp>
          <p:sp>
            <p:nvSpPr>
              <p:cNvPr id="37909" name="AutoShape 21"/>
              <p:cNvSpPr>
                <a:spLocks noChangeArrowheads="1"/>
              </p:cNvSpPr>
              <p:nvPr/>
            </p:nvSpPr>
            <p:spPr bwMode="auto">
              <a:xfrm>
                <a:off x="3136" y="1536"/>
                <a:ext cx="1344" cy="624"/>
              </a:xfrm>
              <a:prstGeom prst="roundRect">
                <a:avLst>
                  <a:gd name="adj" fmla="val 16667"/>
                </a:avLst>
              </a:prstGeom>
              <a:gradFill rotWithShape="1">
                <a:gsLst>
                  <a:gs pos="0">
                    <a:schemeClr val="accent2"/>
                  </a:gs>
                  <a:gs pos="100000">
                    <a:srgbClr val="99CCFF"/>
                  </a:gs>
                </a:gsLst>
                <a:lin ang="5400000" scaled="1"/>
              </a:gradFill>
              <a:ln w="9525" algn="ctr">
                <a:solidFill>
                  <a:schemeClr val="tx1"/>
                </a:solidFill>
                <a:round/>
                <a:headEnd/>
                <a:tailEnd/>
              </a:ln>
              <a:effectLst/>
            </p:spPr>
            <p:txBody>
              <a:bodyPr wrap="none" anchor="ctr"/>
              <a:lstStyle/>
              <a:p>
                <a:pPr algn="ctr">
                  <a:defRPr/>
                </a:pPr>
                <a:r>
                  <a:rPr lang="en-US" sz="1600" b="1">
                    <a:solidFill>
                      <a:srgbClr val="FFCC00"/>
                    </a:solidFill>
                    <a:effectLst>
                      <a:outerShdw blurRad="38100" dist="38100" dir="2700000" algn="tl">
                        <a:srgbClr val="000000"/>
                      </a:outerShdw>
                    </a:effectLst>
                  </a:rPr>
                  <a:t>Variable Cost</a:t>
                </a:r>
              </a:p>
              <a:p>
                <a:pPr algn="ctr">
                  <a:defRPr/>
                </a:pPr>
                <a:r>
                  <a:rPr lang="en-US" sz="1600" b="1">
                    <a:solidFill>
                      <a:srgbClr val="FFCC00"/>
                    </a:solidFill>
                    <a:effectLst>
                      <a:outerShdw blurRad="38100" dist="38100" dir="2700000" algn="tl">
                        <a:srgbClr val="000000"/>
                      </a:outerShdw>
                    </a:effectLst>
                  </a:rPr>
                  <a:t>Per unit</a:t>
                </a:r>
              </a:p>
            </p:txBody>
          </p:sp>
          <p:sp>
            <p:nvSpPr>
              <p:cNvPr id="35851" name="Text Box 22"/>
              <p:cNvSpPr txBox="1">
                <a:spLocks noChangeArrowheads="1"/>
              </p:cNvSpPr>
              <p:nvPr/>
            </p:nvSpPr>
            <p:spPr bwMode="auto">
              <a:xfrm>
                <a:off x="1112" y="2088"/>
                <a:ext cx="48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pPr>
                  <a:spcBef>
                    <a:spcPct val="50000"/>
                  </a:spcBef>
                </a:pPr>
                <a:r>
                  <a:rPr lang="en-US"/>
                  <a:t>$50</a:t>
                </a:r>
              </a:p>
            </p:txBody>
          </p:sp>
          <p:sp>
            <p:nvSpPr>
              <p:cNvPr id="35852" name="Text Box 23"/>
              <p:cNvSpPr txBox="1">
                <a:spLocks noChangeArrowheads="1"/>
              </p:cNvSpPr>
              <p:nvPr/>
            </p:nvSpPr>
            <p:spPr bwMode="auto">
              <a:xfrm>
                <a:off x="2304" y="2960"/>
                <a:ext cx="48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pPr>
                  <a:spcBef>
                    <a:spcPct val="50000"/>
                  </a:spcBef>
                </a:pPr>
                <a:r>
                  <a:rPr lang="en-US"/>
                  <a:t>$20</a:t>
                </a:r>
              </a:p>
            </p:txBody>
          </p:sp>
          <p:sp>
            <p:nvSpPr>
              <p:cNvPr id="35853" name="Text Box 24"/>
              <p:cNvSpPr txBox="1">
                <a:spLocks noChangeArrowheads="1"/>
              </p:cNvSpPr>
              <p:nvPr/>
            </p:nvSpPr>
            <p:spPr bwMode="auto">
              <a:xfrm>
                <a:off x="3520" y="2136"/>
                <a:ext cx="57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pPr>
                  <a:spcBef>
                    <a:spcPct val="50000"/>
                  </a:spcBef>
                </a:pPr>
                <a:r>
                  <a:rPr lang="en-US"/>
                  <a:t>$30</a:t>
                </a:r>
              </a:p>
            </p:txBody>
          </p:sp>
          <p:sp>
            <p:nvSpPr>
              <p:cNvPr id="35854" name="Line 25"/>
              <p:cNvSpPr>
                <a:spLocks noChangeShapeType="1"/>
              </p:cNvSpPr>
              <p:nvPr/>
            </p:nvSpPr>
            <p:spPr bwMode="auto">
              <a:xfrm>
                <a:off x="1392" y="2352"/>
                <a:ext cx="432" cy="384"/>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35855" name="Line 26"/>
              <p:cNvSpPr>
                <a:spLocks noChangeShapeType="1"/>
              </p:cNvSpPr>
              <p:nvPr/>
            </p:nvSpPr>
            <p:spPr bwMode="auto">
              <a:xfrm flipH="1">
                <a:off x="3264" y="2400"/>
                <a:ext cx="480" cy="384"/>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grpSp>
      </p:gr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457200" y="274638"/>
            <a:ext cx="8229600" cy="661987"/>
          </a:xfrm>
        </p:spPr>
        <p:txBody>
          <a:bodyPr/>
          <a:lstStyle/>
          <a:p>
            <a:r>
              <a:rPr lang="en-US" sz="4000" smtClean="0"/>
              <a:t>Here’s the proof!</a:t>
            </a:r>
          </a:p>
        </p:txBody>
      </p:sp>
      <p:graphicFrame>
        <p:nvGraphicFramePr>
          <p:cNvPr id="36872" name="Group 8"/>
          <p:cNvGraphicFramePr>
            <a:graphicFrameLocks noGrp="1"/>
          </p:cNvGraphicFramePr>
          <p:nvPr/>
        </p:nvGraphicFramePr>
        <p:xfrm>
          <a:off x="457200" y="1295400"/>
          <a:ext cx="7620000" cy="3524250"/>
        </p:xfrm>
        <a:graphic>
          <a:graphicData uri="http://schemas.openxmlformats.org/drawingml/2006/table">
            <a:tbl>
              <a:tblPr/>
              <a:tblGrid>
                <a:gridCol w="5561013"/>
                <a:gridCol w="2058987"/>
              </a:tblGrid>
              <a:tr h="587375">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2600" b="0" i="0" u="none" strike="noStrike" cap="none" normalizeH="0" baseline="0" smtClean="0">
                        <a:ln>
                          <a:noFill/>
                        </a:ln>
                        <a:solidFill>
                          <a:schemeClr val="tx1"/>
                        </a:solidFill>
                        <a:effectLst/>
                        <a:latin typeface="Arial" charset="0"/>
                        <a:ea typeface="ＭＳ Ｐゴシック" pitchFamily="1" charset="-128"/>
                        <a:cs typeface="Arial" charset="0"/>
                      </a:endParaRPr>
                    </a:p>
                  </a:txBody>
                  <a:tcPr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sng" strike="noStrike" cap="none" normalizeH="0" baseline="0" smtClean="0">
                          <a:ln>
                            <a:noFill/>
                          </a:ln>
                          <a:solidFill>
                            <a:schemeClr val="tx1"/>
                          </a:solidFill>
                          <a:effectLst/>
                          <a:latin typeface="Arial" charset="0"/>
                          <a:ea typeface="ＭＳ Ｐゴシック" pitchFamily="1" charset="-128"/>
                          <a:cs typeface="Arial" charset="0"/>
                        </a:rPr>
                        <a:t>Total</a:t>
                      </a:r>
                    </a:p>
                  </a:txBody>
                  <a:tcPr horzOverflow="overflow">
                    <a:lnL>
                      <a:noFill/>
                    </a:lnL>
                    <a:lnR>
                      <a:noFill/>
                    </a:lnR>
                    <a:lnT>
                      <a:noFill/>
                    </a:lnT>
                    <a:lnB>
                      <a:noFill/>
                    </a:lnB>
                    <a:lnTlToBr>
                      <a:noFill/>
                    </a:lnTlToBr>
                    <a:lnBlToTr>
                      <a:noFill/>
                    </a:lnBlToTr>
                    <a:noFill/>
                  </a:tcPr>
                </a:tc>
              </a:tr>
              <a:tr h="587375">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ea typeface="ＭＳ Ｐゴシック" pitchFamily="1" charset="-128"/>
                          <a:cs typeface="Arial" charset="0"/>
                        </a:rPr>
                        <a:t>Sales (6,500 units x $50)</a:t>
                      </a:r>
                    </a:p>
                  </a:txBody>
                  <a:tcPr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ea typeface="ＭＳ Ｐゴシック" pitchFamily="1" charset="-128"/>
                          <a:cs typeface="Arial" charset="0"/>
                        </a:rPr>
                        <a:t>$ 325,000</a:t>
                      </a:r>
                    </a:p>
                  </a:txBody>
                  <a:tcPr horzOverflow="overflow">
                    <a:lnL>
                      <a:noFill/>
                    </a:lnL>
                    <a:lnR>
                      <a:noFill/>
                    </a:lnR>
                    <a:lnT>
                      <a:noFill/>
                    </a:lnT>
                    <a:lnB>
                      <a:noFill/>
                    </a:lnB>
                    <a:lnTlToBr>
                      <a:noFill/>
                    </a:lnTlToBr>
                    <a:lnBlToTr>
                      <a:noFill/>
                    </a:lnBlToTr>
                    <a:noFill/>
                  </a:tcPr>
                </a:tc>
              </a:tr>
              <a:tr h="587375">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ea typeface="ＭＳ Ｐゴシック" pitchFamily="1" charset="-128"/>
                          <a:cs typeface="Arial" charset="0"/>
                        </a:rPr>
                        <a:t>Variable Costs (6,500 x $30)</a:t>
                      </a:r>
                    </a:p>
                  </a:txBody>
                  <a:tcPr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sng" strike="noStrike" cap="none" normalizeH="0" baseline="0" smtClean="0">
                          <a:ln>
                            <a:noFill/>
                          </a:ln>
                          <a:solidFill>
                            <a:schemeClr val="tx1"/>
                          </a:solidFill>
                          <a:effectLst/>
                          <a:latin typeface="Arial" charset="0"/>
                          <a:ea typeface="ＭＳ Ｐゴシック" pitchFamily="1" charset="-128"/>
                          <a:cs typeface="Arial" charset="0"/>
                        </a:rPr>
                        <a:t>195,000</a:t>
                      </a:r>
                    </a:p>
                  </a:txBody>
                  <a:tcPr horzOverflow="overflow">
                    <a:lnL>
                      <a:noFill/>
                    </a:lnL>
                    <a:lnR>
                      <a:noFill/>
                    </a:lnR>
                    <a:lnT>
                      <a:noFill/>
                    </a:lnT>
                    <a:lnB>
                      <a:noFill/>
                    </a:lnB>
                    <a:lnTlToBr>
                      <a:noFill/>
                    </a:lnTlToBr>
                    <a:lnBlToTr>
                      <a:noFill/>
                    </a:lnBlToTr>
                    <a:noFill/>
                  </a:tcPr>
                </a:tc>
              </a:tr>
              <a:tr h="587375">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ea typeface="ＭＳ Ｐゴシック" pitchFamily="1" charset="-128"/>
                          <a:cs typeface="Arial" charset="0"/>
                        </a:rPr>
                        <a:t>Contribution Margin (6,500 x $20)</a:t>
                      </a:r>
                    </a:p>
                  </a:txBody>
                  <a:tcPr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ea typeface="ＭＳ Ｐゴシック" pitchFamily="1" charset="-128"/>
                          <a:cs typeface="Arial" charset="0"/>
                        </a:rPr>
                        <a:t>130,000</a:t>
                      </a:r>
                    </a:p>
                  </a:txBody>
                  <a:tcPr horzOverflow="overflow">
                    <a:lnL>
                      <a:noFill/>
                    </a:lnL>
                    <a:lnR>
                      <a:noFill/>
                    </a:lnR>
                    <a:lnT>
                      <a:noFill/>
                    </a:lnT>
                    <a:lnB>
                      <a:noFill/>
                    </a:lnB>
                    <a:lnTlToBr>
                      <a:noFill/>
                    </a:lnTlToBr>
                    <a:lnBlToTr>
                      <a:noFill/>
                    </a:lnBlToTr>
                    <a:noFill/>
                  </a:tcPr>
                </a:tc>
              </a:tr>
              <a:tr h="587375">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ea typeface="ＭＳ Ｐゴシック" pitchFamily="1" charset="-128"/>
                          <a:cs typeface="Arial" charset="0"/>
                        </a:rPr>
                        <a:t>Fixed Costs</a:t>
                      </a:r>
                    </a:p>
                  </a:txBody>
                  <a:tcPr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sng" strike="noStrike" cap="none" normalizeH="0" baseline="0" smtClean="0">
                          <a:ln>
                            <a:noFill/>
                          </a:ln>
                          <a:solidFill>
                            <a:schemeClr val="tx1"/>
                          </a:solidFill>
                          <a:effectLst/>
                          <a:latin typeface="Arial" charset="0"/>
                          <a:ea typeface="ＭＳ Ｐゴシック" pitchFamily="1" charset="-128"/>
                          <a:cs typeface="Arial" charset="0"/>
                        </a:rPr>
                        <a:t>30,000</a:t>
                      </a:r>
                    </a:p>
                  </a:txBody>
                  <a:tcPr horzOverflow="overflow">
                    <a:lnL>
                      <a:noFill/>
                    </a:lnL>
                    <a:lnR>
                      <a:noFill/>
                    </a:lnR>
                    <a:lnT>
                      <a:noFill/>
                    </a:lnT>
                    <a:lnB>
                      <a:noFill/>
                    </a:lnB>
                    <a:lnTlToBr>
                      <a:noFill/>
                    </a:lnTlToBr>
                    <a:lnBlToTr>
                      <a:noFill/>
                    </a:lnBlToTr>
                    <a:noFill/>
                  </a:tcPr>
                </a:tc>
              </a:tr>
              <a:tr h="587375">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ea typeface="ＭＳ Ｐゴシック" pitchFamily="1" charset="-128"/>
                          <a:cs typeface="Arial" charset="0"/>
                        </a:rPr>
                        <a:t>Operating income</a:t>
                      </a:r>
                    </a:p>
                  </a:txBody>
                  <a:tcPr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ea typeface="ＭＳ Ｐゴシック" pitchFamily="1" charset="-128"/>
                          <a:cs typeface="Arial" charset="0"/>
                        </a:rPr>
                        <a:t>$100,000 </a:t>
                      </a:r>
                    </a:p>
                  </a:txBody>
                  <a:tcPr horzOverflow="overflow">
                    <a:lnL>
                      <a:noFill/>
                    </a:lnL>
                    <a:lnR>
                      <a:noFill/>
                    </a:lnR>
                    <a:lnT>
                      <a:noFill/>
                    </a:lnT>
                    <a:lnB>
                      <a:noFill/>
                    </a:lnB>
                    <a:lnTlToBr>
                      <a:noFill/>
                    </a:lnTlToBr>
                    <a:lnBlToTr>
                      <a:noFill/>
                    </a:lnBlToTr>
                    <a:noFill/>
                  </a:tcPr>
                </a:tc>
              </a:tr>
            </a:tbl>
          </a:graphicData>
        </a:graphic>
      </p:graphicFrame>
    </p:spTree>
  </p:cSld>
  <p:clrMapOvr>
    <a:masterClrMapping/>
  </p:clrMapOvr>
  <p:transition>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687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Zoom in"/>
          <p:cNvPicPr>
            <a:picLocks noChangeAspect="1"/>
          </p:cNvPicPr>
          <p:nvPr/>
        </p:nvPicPr>
        <p:blipFill rotWithShape="1">
          <a:blip r:embed="rId2">
            <a:extLst>
              <a:ext uri="{28A0092B-C50C-407E-A947-70E740481C1C}">
                <a14:useLocalDpi xmlns:a14="http://schemas.microsoft.com/office/drawing/2010/main" val="0"/>
              </a:ext>
            </a:extLst>
          </a:blip>
          <a:srcRect l="18413" t="8943" r="20000" b="11743"/>
          <a:stretch/>
        </p:blipFill>
        <p:spPr>
          <a:xfrm>
            <a:off x="228601" y="0"/>
            <a:ext cx="8686800" cy="6477000"/>
          </a:xfrm>
          <a:prstGeom prst="rect">
            <a:avLst/>
          </a:prstGeom>
        </p:spPr>
      </p:pic>
    </p:spTree>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4800" y="2286000"/>
            <a:ext cx="7696200" cy="2308324"/>
          </a:xfrm>
          <a:prstGeom prst="rect">
            <a:avLst/>
          </a:prstGeom>
          <a:noFill/>
        </p:spPr>
        <p:txBody>
          <a:bodyPr wrap="square" rtlCol="0">
            <a:spAutoFit/>
          </a:bodyPr>
          <a:lstStyle/>
          <a:p>
            <a:r>
              <a:rPr lang="en-CA" dirty="0" smtClean="0"/>
              <a:t>c. Molson would like to earn Income from operations of $500 next year.  What would their Net Sales have to be?</a:t>
            </a:r>
          </a:p>
          <a:p>
            <a:r>
              <a:rPr lang="en-CA" dirty="0" smtClean="0"/>
              <a:t>d. If the variable cost of beer increases by $10 per barrel next year, what will their break-even sales (in units) be?</a:t>
            </a:r>
            <a:endParaRPr lang="en-CA" dirty="0"/>
          </a:p>
        </p:txBody>
      </p:sp>
    </p:spTree>
    <p:extLst>
      <p:ext uri="{BB962C8B-B14F-4D97-AF65-F5344CB8AC3E}">
        <p14:creationId xmlns:p14="http://schemas.microsoft.com/office/powerpoint/2010/main" val="492991964"/>
      </p:ext>
    </p:extLst>
  </p:cSld>
  <p:clrMapOvr>
    <a:masterClrMapping/>
  </p:clrMapOv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Rectangle 2"/>
          <p:cNvSpPr>
            <a:spLocks noGrp="1" noChangeArrowheads="1"/>
          </p:cNvSpPr>
          <p:nvPr>
            <p:ph type="title"/>
          </p:nvPr>
        </p:nvSpPr>
        <p:spPr>
          <a:xfrm>
            <a:off x="457200" y="277813"/>
            <a:ext cx="8229600" cy="684212"/>
          </a:xfrm>
        </p:spPr>
        <p:txBody>
          <a:bodyPr/>
          <a:lstStyle/>
          <a:p>
            <a:r>
              <a:rPr lang="en-US" sz="3800" smtClean="0"/>
              <a:t>Operating Leverage</a:t>
            </a:r>
          </a:p>
        </p:txBody>
      </p:sp>
      <p:sp>
        <p:nvSpPr>
          <p:cNvPr id="167939" name="Rectangle 3"/>
          <p:cNvSpPr>
            <a:spLocks noGrp="1" noChangeArrowheads="1"/>
          </p:cNvSpPr>
          <p:nvPr>
            <p:ph type="body" idx="1"/>
          </p:nvPr>
        </p:nvSpPr>
        <p:spPr>
          <a:xfrm>
            <a:off x="533400" y="1066800"/>
            <a:ext cx="8001000" cy="4495800"/>
          </a:xfrm>
        </p:spPr>
        <p:txBody>
          <a:bodyPr/>
          <a:lstStyle/>
          <a:p>
            <a:r>
              <a:rPr lang="en-US" smtClean="0"/>
              <a:t>A measure of how sensitive net income is to a percentage change in sales.</a:t>
            </a:r>
          </a:p>
          <a:p>
            <a:r>
              <a:rPr lang="en-US" smtClean="0"/>
              <a:t>With high leverage, a small percentage increase in sales can produce a much larger percentage increase in net income</a:t>
            </a:r>
          </a:p>
          <a:p>
            <a:pPr>
              <a:buFont typeface="Wingdings" pitchFamily="2" charset="2"/>
              <a:buNone/>
            </a:pPr>
            <a:r>
              <a:rPr lang="en-US" smtClean="0"/>
              <a:t>Operating Leverage 	= </a:t>
            </a:r>
            <a:r>
              <a:rPr lang="en-US" u="sng" smtClean="0"/>
              <a:t>Contribution margin</a:t>
            </a:r>
          </a:p>
          <a:p>
            <a:pPr>
              <a:buFont typeface="Wingdings" pitchFamily="2" charset="2"/>
              <a:buNone/>
            </a:pPr>
            <a:r>
              <a:rPr lang="en-US" smtClean="0"/>
              <a:t>						Net income</a:t>
            </a:r>
          </a:p>
        </p:txBody>
      </p:sp>
      <p:sp>
        <p:nvSpPr>
          <p:cNvPr id="167940" name="Rectangle 4"/>
          <p:cNvSpPr>
            <a:spLocks noChangeArrowheads="1"/>
          </p:cNvSpPr>
          <p:nvPr/>
        </p:nvSpPr>
        <p:spPr bwMode="auto">
          <a:xfrm rot="-1308084">
            <a:off x="2286000" y="6019800"/>
            <a:ext cx="1066800" cy="3048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167941" name="Line 5"/>
          <p:cNvSpPr>
            <a:spLocks noChangeShapeType="1"/>
          </p:cNvSpPr>
          <p:nvPr/>
        </p:nvSpPr>
        <p:spPr bwMode="auto">
          <a:xfrm flipV="1">
            <a:off x="2286000" y="5562600"/>
            <a:ext cx="2514600" cy="1066800"/>
          </a:xfrm>
          <a:prstGeom prst="line">
            <a:avLst/>
          </a:prstGeom>
          <a:noFill/>
          <a:ln w="571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167942" name="AutoShape 6"/>
          <p:cNvSpPr>
            <a:spLocks noChangeArrowheads="1"/>
          </p:cNvSpPr>
          <p:nvPr/>
        </p:nvSpPr>
        <p:spPr bwMode="auto">
          <a:xfrm>
            <a:off x="4419600" y="5105400"/>
            <a:ext cx="304800" cy="457200"/>
          </a:xfrm>
          <a:prstGeom prst="downArrow">
            <a:avLst>
              <a:gd name="adj1" fmla="val 50000"/>
              <a:gd name="adj2" fmla="val 3750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167943" name="AutoShape 7"/>
          <p:cNvSpPr>
            <a:spLocks noChangeArrowheads="1"/>
          </p:cNvSpPr>
          <p:nvPr/>
        </p:nvSpPr>
        <p:spPr bwMode="auto">
          <a:xfrm>
            <a:off x="3505200" y="6019800"/>
            <a:ext cx="685800" cy="533400"/>
          </a:xfrm>
          <a:prstGeom prst="flowChartConnector">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167944" name="Text Box 8"/>
          <p:cNvSpPr txBox="1">
            <a:spLocks noChangeArrowheads="1"/>
          </p:cNvSpPr>
          <p:nvPr/>
        </p:nvSpPr>
        <p:spPr bwMode="auto">
          <a:xfrm rot="-1317134">
            <a:off x="2286000" y="5953125"/>
            <a:ext cx="1214438"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lang="en-US" sz="1800"/>
              <a:t>sales</a:t>
            </a:r>
          </a:p>
        </p:txBody>
      </p:sp>
      <p:sp>
        <p:nvSpPr>
          <p:cNvPr id="167945" name="Text Box 9"/>
          <p:cNvSpPr txBox="1">
            <a:spLocks noChangeArrowheads="1"/>
          </p:cNvSpPr>
          <p:nvPr/>
        </p:nvSpPr>
        <p:spPr bwMode="auto">
          <a:xfrm>
            <a:off x="4800600" y="5181600"/>
            <a:ext cx="1371600" cy="379413"/>
          </a:xfrm>
          <a:prstGeom prst="rect">
            <a:avLst/>
          </a:prstGeom>
          <a:solidFill>
            <a:schemeClr val="accent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lang="en-US" sz="1800"/>
              <a:t>Net income</a:t>
            </a: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794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7945"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Rectangle 2"/>
          <p:cNvSpPr>
            <a:spLocks noGrp="1" noChangeArrowheads="1"/>
          </p:cNvSpPr>
          <p:nvPr>
            <p:ph type="title"/>
          </p:nvPr>
        </p:nvSpPr>
        <p:spPr>
          <a:xfrm>
            <a:off x="457200" y="277813"/>
            <a:ext cx="8229600" cy="760412"/>
          </a:xfrm>
        </p:spPr>
        <p:txBody>
          <a:bodyPr/>
          <a:lstStyle/>
          <a:p>
            <a:r>
              <a:rPr lang="en-US" smtClean="0"/>
              <a:t>Jabot Cosmetics:</a:t>
            </a:r>
          </a:p>
        </p:txBody>
      </p:sp>
      <p:graphicFrame>
        <p:nvGraphicFramePr>
          <p:cNvPr id="169987" name="Group 3"/>
          <p:cNvGraphicFramePr>
            <a:graphicFrameLocks noGrp="1"/>
          </p:cNvGraphicFramePr>
          <p:nvPr>
            <p:ph idx="1"/>
          </p:nvPr>
        </p:nvGraphicFramePr>
        <p:xfrm>
          <a:off x="457200" y="1143000"/>
          <a:ext cx="5867400" cy="4543427"/>
        </p:xfrm>
        <a:graphic>
          <a:graphicData uri="http://schemas.openxmlformats.org/drawingml/2006/table">
            <a:tbl>
              <a:tblPr/>
              <a:tblGrid>
                <a:gridCol w="3944938"/>
                <a:gridCol w="1922462"/>
              </a:tblGrid>
              <a:tr h="1639888">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2600" b="0" i="0" u="none" strike="noStrike" cap="none" normalizeH="0" baseline="0" smtClean="0">
                        <a:ln>
                          <a:noFill/>
                        </a:ln>
                        <a:solidFill>
                          <a:schemeClr val="tx1"/>
                        </a:solidFill>
                        <a:effectLst/>
                        <a:latin typeface="Arial" charset="0"/>
                        <a:cs typeface="Arial" charset="0"/>
                      </a:endParaRPr>
                    </a:p>
                  </a:txBody>
                  <a:tcPr horzOverflow="overflow">
                    <a:lnL cap="flat">
                      <a:noFill/>
                    </a:lnL>
                    <a:lnR w="28575" cap="flat" cmpd="sng" algn="ctr">
                      <a:solidFill>
                        <a:schemeClr val="tx1"/>
                      </a:solidFill>
                      <a:prstDash val="solid"/>
                      <a:round/>
                      <a:headEnd type="none" w="med" len="med"/>
                      <a:tailEnd type="none" w="med" len="med"/>
                    </a:lnR>
                    <a:lnT cap="fla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cs typeface="Arial" charset="0"/>
                        </a:rPr>
                        <a:t>Actual sales</a:t>
                      </a:r>
                    </a:p>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cs typeface="Arial" charset="0"/>
                        </a:rPr>
                        <a:t>500 units</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r h="649288">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cs typeface="Arial" charset="0"/>
                        </a:rPr>
                        <a:t>Sales</a:t>
                      </a:r>
                    </a:p>
                  </a:txBody>
                  <a:tcPr horzOverflow="overflow">
                    <a:lnL cap="flat">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cs typeface="Arial" charset="0"/>
                        </a:rPr>
                        <a:t>$250,000</a:t>
                      </a:r>
                    </a:p>
                  </a:txBody>
                  <a:tcPr horzOverflow="overflow">
                    <a:lnL>
                      <a:noFill/>
                    </a:lnL>
                    <a:lnR cap="flat">
                      <a:noFill/>
                    </a:lnR>
                    <a:lnT w="28575" cap="flat" cmpd="sng" algn="ctr">
                      <a:solidFill>
                        <a:schemeClr val="tx1"/>
                      </a:solidFill>
                      <a:prstDash val="solid"/>
                      <a:round/>
                      <a:headEnd type="none" w="med" len="med"/>
                      <a:tailEnd type="none" w="med" len="med"/>
                    </a:lnT>
                    <a:lnB>
                      <a:noFill/>
                    </a:lnB>
                    <a:lnTlToBr>
                      <a:noFill/>
                    </a:lnTlToBr>
                    <a:lnBlToTr>
                      <a:noFill/>
                    </a:lnBlToTr>
                    <a:noFill/>
                  </a:tcPr>
                </a:tc>
              </a:tr>
              <a:tr h="646113">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cs typeface="Arial" charset="0"/>
                        </a:rPr>
                        <a:t>Less: variable expenses</a:t>
                      </a:r>
                    </a:p>
                  </a:txBody>
                  <a:tcPr horzOverflow="overflow">
                    <a:lnL cap="flat">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sng" strike="noStrike" cap="none" normalizeH="0" baseline="0" smtClean="0">
                          <a:ln>
                            <a:noFill/>
                          </a:ln>
                          <a:solidFill>
                            <a:schemeClr val="tx1"/>
                          </a:solidFill>
                          <a:effectLst/>
                          <a:latin typeface="Arial" charset="0"/>
                          <a:cs typeface="Arial" charset="0"/>
                        </a:rPr>
                        <a:t>150,000</a:t>
                      </a:r>
                    </a:p>
                  </a:txBody>
                  <a:tcPr horzOverflow="overflow">
                    <a:lnL>
                      <a:noFill/>
                    </a:lnL>
                    <a:lnR cap="flat">
                      <a:noFill/>
                    </a:lnR>
                    <a:lnT>
                      <a:noFill/>
                    </a:lnT>
                    <a:lnB>
                      <a:noFill/>
                    </a:lnB>
                    <a:lnTlToBr>
                      <a:noFill/>
                    </a:lnTlToBr>
                    <a:lnBlToTr>
                      <a:noFill/>
                    </a:lnBlToTr>
                    <a:noFill/>
                  </a:tcPr>
                </a:tc>
              </a:tr>
              <a:tr h="533400">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cs typeface="Arial" charset="0"/>
                        </a:rPr>
                        <a:t>Contribution margin</a:t>
                      </a:r>
                    </a:p>
                  </a:txBody>
                  <a:tcPr horzOverflow="overflow">
                    <a:lnL cap="flat">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cs typeface="Arial" charset="0"/>
                        </a:rPr>
                        <a:t>$100,000</a:t>
                      </a:r>
                    </a:p>
                  </a:txBody>
                  <a:tcPr horzOverflow="overflow">
                    <a:lnL>
                      <a:noFill/>
                    </a:lnL>
                    <a:lnR cap="flat">
                      <a:noFill/>
                    </a:lnR>
                    <a:lnT>
                      <a:noFill/>
                    </a:lnT>
                    <a:lnB>
                      <a:noFill/>
                    </a:lnB>
                    <a:lnTlToBr>
                      <a:noFill/>
                    </a:lnTlToBr>
                    <a:lnBlToTr>
                      <a:noFill/>
                    </a:lnBlToTr>
                    <a:noFill/>
                  </a:tcPr>
                </a:tc>
              </a:tr>
              <a:tr h="493713">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cs typeface="Arial" charset="0"/>
                        </a:rPr>
                        <a:t>Less: fixed expenses</a:t>
                      </a:r>
                    </a:p>
                  </a:txBody>
                  <a:tcPr horzOverflow="overflow">
                    <a:lnL cap="flat">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sng" strike="noStrike" cap="none" normalizeH="0" baseline="0" smtClean="0">
                          <a:ln>
                            <a:noFill/>
                          </a:ln>
                          <a:solidFill>
                            <a:schemeClr val="tx1"/>
                          </a:solidFill>
                          <a:effectLst/>
                          <a:latin typeface="Arial" charset="0"/>
                          <a:cs typeface="Arial" charset="0"/>
                        </a:rPr>
                        <a:t>80,000</a:t>
                      </a:r>
                    </a:p>
                  </a:txBody>
                  <a:tcPr horzOverflow="overflow">
                    <a:lnL>
                      <a:noFill/>
                    </a:lnL>
                    <a:lnR cap="flat">
                      <a:noFill/>
                    </a:lnR>
                    <a:lnT>
                      <a:noFill/>
                    </a:lnT>
                    <a:lnB>
                      <a:noFill/>
                    </a:lnB>
                    <a:lnTlToBr>
                      <a:noFill/>
                    </a:lnTlToBr>
                    <a:lnBlToTr>
                      <a:noFill/>
                    </a:lnBlToTr>
                    <a:noFill/>
                  </a:tcPr>
                </a:tc>
              </a:tr>
              <a:tr h="581025">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cs typeface="Arial" charset="0"/>
                        </a:rPr>
                        <a:t>Net income</a:t>
                      </a:r>
                    </a:p>
                  </a:txBody>
                  <a:tcPr horzOverflow="overflow">
                    <a:lnL cap="flat">
                      <a:noFill/>
                    </a:lnL>
                    <a:lnR>
                      <a:noFill/>
                    </a:lnR>
                    <a:lnT>
                      <a:noFill/>
                    </a:lnT>
                    <a:lnB cap="flat">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sng" strike="noStrike" cap="none" normalizeH="0" baseline="0" smtClean="0">
                          <a:ln>
                            <a:noFill/>
                          </a:ln>
                          <a:solidFill>
                            <a:schemeClr val="tx1"/>
                          </a:solidFill>
                          <a:effectLst/>
                          <a:latin typeface="Arial" charset="0"/>
                          <a:cs typeface="Arial" charset="0"/>
                        </a:rPr>
                        <a:t>$20,000</a:t>
                      </a:r>
                    </a:p>
                  </a:txBody>
                  <a:tcPr horzOverflow="overflow">
                    <a:lnL>
                      <a:noFill/>
                    </a:lnL>
                    <a:lnR cap="flat">
                      <a:noFill/>
                    </a:lnR>
                    <a:lnT>
                      <a:noFill/>
                    </a:lnT>
                    <a:lnB cap="flat">
                      <a:noFill/>
                    </a:lnB>
                    <a:lnTlToBr>
                      <a:noFill/>
                    </a:lnTlToBr>
                    <a:lnBlToTr>
                      <a:noFill/>
                    </a:lnBlToTr>
                    <a:noFill/>
                  </a:tcPr>
                </a:tc>
              </a:tr>
            </a:tbl>
          </a:graphicData>
        </a:graphic>
      </p:graphicFrame>
      <p:sp>
        <p:nvSpPr>
          <p:cNvPr id="170018" name="Text Box 34"/>
          <p:cNvSpPr txBox="1">
            <a:spLocks noChangeArrowheads="1"/>
          </p:cNvSpPr>
          <p:nvPr/>
        </p:nvSpPr>
        <p:spPr bwMode="auto">
          <a:xfrm>
            <a:off x="6781800" y="2819400"/>
            <a:ext cx="2362200" cy="2255838"/>
          </a:xfrm>
          <a:prstGeom prst="rect">
            <a:avLst/>
          </a:prstGeom>
          <a:solidFill>
            <a:schemeClr val="accent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r>
              <a:rPr lang="en-US" sz="2800">
                <a:latin typeface="Times New Roman" pitchFamily="18" charset="0"/>
              </a:rPr>
              <a:t>Operating Leverage </a:t>
            </a:r>
          </a:p>
          <a:p>
            <a:pPr eaLnBrk="1" hangingPunct="1"/>
            <a:r>
              <a:rPr lang="en-US" sz="2800">
                <a:latin typeface="Times New Roman" pitchFamily="18" charset="0"/>
              </a:rPr>
              <a:t>= </a:t>
            </a:r>
            <a:r>
              <a:rPr lang="en-US" sz="2800" u="sng">
                <a:latin typeface="Times New Roman" pitchFamily="18" charset="0"/>
              </a:rPr>
              <a:t>$100,000</a:t>
            </a:r>
          </a:p>
          <a:p>
            <a:pPr eaLnBrk="1" hangingPunct="1"/>
            <a:r>
              <a:rPr lang="en-US" sz="2800">
                <a:latin typeface="Times New Roman" pitchFamily="18" charset="0"/>
              </a:rPr>
              <a:t>    $20,000 </a:t>
            </a:r>
          </a:p>
          <a:p>
            <a:pPr eaLnBrk="1" hangingPunct="1"/>
            <a:r>
              <a:rPr lang="en-US" sz="2800">
                <a:latin typeface="Times New Roman" pitchFamily="18" charset="0"/>
              </a:rPr>
              <a:t>= 5</a:t>
            </a: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70018"/>
                                        </p:tgtEl>
                                        <p:attrNameLst>
                                          <p:attrName>style.visibility</p:attrName>
                                        </p:attrNameLst>
                                      </p:cBhvr>
                                      <p:to>
                                        <p:strVal val="visible"/>
                                      </p:to>
                                    </p:set>
                                    <p:animEffect transition="in" filter="box(in)">
                                      <p:cBhvr>
                                        <p:cTn id="7" dur="500"/>
                                        <p:tgtEl>
                                          <p:spTgt spid="1700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0018"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Rectangle 2"/>
          <p:cNvSpPr>
            <a:spLocks noGrp="1" noChangeArrowheads="1"/>
          </p:cNvSpPr>
          <p:nvPr>
            <p:ph type="title"/>
          </p:nvPr>
        </p:nvSpPr>
        <p:spPr/>
        <p:txBody>
          <a:bodyPr/>
          <a:lstStyle/>
          <a:p>
            <a:r>
              <a:rPr lang="en-US" smtClean="0"/>
              <a:t>Operating Leverage</a:t>
            </a:r>
          </a:p>
        </p:txBody>
      </p:sp>
      <p:sp>
        <p:nvSpPr>
          <p:cNvPr id="172035" name="Rectangle 3"/>
          <p:cNvSpPr>
            <a:spLocks noGrp="1" noChangeArrowheads="1"/>
          </p:cNvSpPr>
          <p:nvPr>
            <p:ph type="body" idx="1"/>
          </p:nvPr>
        </p:nvSpPr>
        <p:spPr/>
        <p:txBody>
          <a:bodyPr/>
          <a:lstStyle/>
          <a:p>
            <a:r>
              <a:rPr lang="en-US" smtClean="0"/>
              <a:t>With a measure of operating leverage of 5, if Jabot increases its sales by 10%, net income would increase by 50%.</a:t>
            </a:r>
          </a:p>
        </p:txBody>
      </p:sp>
      <p:sp>
        <p:nvSpPr>
          <p:cNvPr id="172036" name="Text Box 4"/>
          <p:cNvSpPr txBox="1">
            <a:spLocks noChangeArrowheads="1"/>
          </p:cNvSpPr>
          <p:nvPr/>
        </p:nvSpPr>
        <p:spPr bwMode="auto">
          <a:xfrm>
            <a:off x="1371600" y="3810000"/>
            <a:ext cx="6629400" cy="1801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lang="en-US" sz="2800">
                <a:latin typeface="Times New Roman" pitchFamily="18" charset="0"/>
              </a:rPr>
              <a:t>Percent increase in sales			10%</a:t>
            </a:r>
          </a:p>
          <a:p>
            <a:pPr eaLnBrk="1" hangingPunct="1">
              <a:spcBef>
                <a:spcPct val="50000"/>
              </a:spcBef>
            </a:pPr>
            <a:r>
              <a:rPr lang="en-US" sz="2800">
                <a:latin typeface="Times New Roman" pitchFamily="18" charset="0"/>
              </a:rPr>
              <a:t>Degree of Operating Leverage		</a:t>
            </a:r>
            <a:r>
              <a:rPr lang="en-US" sz="2800" u="sng">
                <a:latin typeface="Times New Roman" pitchFamily="18" charset="0"/>
                <a:cs typeface="Times New Roman" pitchFamily="18" charset="0"/>
              </a:rPr>
              <a:t>×</a:t>
            </a:r>
            <a:r>
              <a:rPr lang="en-US" sz="2800" u="sng">
                <a:latin typeface="Times New Roman" pitchFamily="18" charset="0"/>
              </a:rPr>
              <a:t> 5</a:t>
            </a:r>
            <a:r>
              <a:rPr lang="en-US" sz="2800">
                <a:latin typeface="Times New Roman" pitchFamily="18" charset="0"/>
              </a:rPr>
              <a:t>  </a:t>
            </a:r>
          </a:p>
          <a:p>
            <a:pPr eaLnBrk="1" hangingPunct="1">
              <a:spcBef>
                <a:spcPct val="50000"/>
              </a:spcBef>
            </a:pPr>
            <a:r>
              <a:rPr lang="en-US" sz="2800">
                <a:latin typeface="Times New Roman" pitchFamily="18" charset="0"/>
              </a:rPr>
              <a:t>Percent increase in profits		50%</a:t>
            </a:r>
          </a:p>
        </p:txBody>
      </p:sp>
    </p:spTree>
    <p:custDataLst>
      <p:tags r:id="rId1"/>
    </p:custDataLst>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Rectangle 2"/>
          <p:cNvSpPr>
            <a:spLocks noGrp="1" noChangeArrowheads="1"/>
          </p:cNvSpPr>
          <p:nvPr>
            <p:ph type="title"/>
          </p:nvPr>
        </p:nvSpPr>
        <p:spPr/>
        <p:txBody>
          <a:bodyPr/>
          <a:lstStyle/>
          <a:p>
            <a:r>
              <a:rPr lang="en-US" smtClean="0"/>
              <a:t>Here’s the proof!</a:t>
            </a:r>
          </a:p>
        </p:txBody>
      </p:sp>
      <p:graphicFrame>
        <p:nvGraphicFramePr>
          <p:cNvPr id="173059" name="Group 3"/>
          <p:cNvGraphicFramePr>
            <a:graphicFrameLocks noGrp="1"/>
          </p:cNvGraphicFramePr>
          <p:nvPr>
            <p:ph idx="1"/>
          </p:nvPr>
        </p:nvGraphicFramePr>
        <p:xfrm>
          <a:off x="457200" y="1143000"/>
          <a:ext cx="8229600" cy="4664076"/>
        </p:xfrm>
        <a:graphic>
          <a:graphicData uri="http://schemas.openxmlformats.org/drawingml/2006/table">
            <a:tbl>
              <a:tblPr/>
              <a:tblGrid>
                <a:gridCol w="4030663"/>
                <a:gridCol w="2235200"/>
                <a:gridCol w="1963737"/>
              </a:tblGrid>
              <a:tr h="1257300">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2600" b="0" i="0" u="none" strike="noStrike" cap="none" normalizeH="0" baseline="0" smtClean="0">
                        <a:ln>
                          <a:noFill/>
                        </a:ln>
                        <a:solidFill>
                          <a:schemeClr val="tx1"/>
                        </a:solidFill>
                        <a:effectLst/>
                        <a:latin typeface="Arial" charset="0"/>
                        <a:cs typeface="Arial" charset="0"/>
                      </a:endParaRPr>
                    </a:p>
                  </a:txBody>
                  <a:tcPr horzOverflow="overflow">
                    <a:lnL cap="flat">
                      <a:noFill/>
                    </a:lnL>
                    <a:lnR w="28575" cap="flat" cmpd="sng" algn="ctr">
                      <a:solidFill>
                        <a:schemeClr val="tx1"/>
                      </a:solidFill>
                      <a:prstDash val="solid"/>
                      <a:round/>
                      <a:headEnd type="none" w="med" len="med"/>
                      <a:tailEnd type="none" w="med" len="med"/>
                    </a:lnR>
                    <a:lnT cap="fla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cs typeface="Arial" charset="0"/>
                        </a:rPr>
                        <a:t>Actual sales</a:t>
                      </a:r>
                    </a:p>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cs typeface="Arial" charset="0"/>
                        </a:rPr>
                        <a:t>500 units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cs typeface="Arial" charset="0"/>
                        </a:rPr>
                        <a:t>Increased sales (550)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r h="703263">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cs typeface="Arial" charset="0"/>
                        </a:rPr>
                        <a:t>Sales</a:t>
                      </a:r>
                    </a:p>
                  </a:txBody>
                  <a:tcPr horzOverflow="overflow">
                    <a:lnL cap="flat">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cs typeface="Arial" charset="0"/>
                        </a:rPr>
                        <a:t>$250,000</a:t>
                      </a:r>
                    </a:p>
                  </a:txBody>
                  <a:tcPr horzOverflow="overflow">
                    <a:lnL>
                      <a:noFill/>
                    </a:lnL>
                    <a:lnR>
                      <a:noFill/>
                    </a:lnR>
                    <a:lnT w="28575"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cs typeface="Arial" charset="0"/>
                        </a:rPr>
                        <a:t>$275,000</a:t>
                      </a:r>
                    </a:p>
                  </a:txBody>
                  <a:tcPr horzOverflow="overflow">
                    <a:lnL>
                      <a:noFill/>
                    </a:lnL>
                    <a:lnR cap="flat">
                      <a:noFill/>
                    </a:lnR>
                    <a:lnT w="28575" cap="flat" cmpd="sng" algn="ctr">
                      <a:solidFill>
                        <a:schemeClr val="tx1"/>
                      </a:solidFill>
                      <a:prstDash val="solid"/>
                      <a:round/>
                      <a:headEnd type="none" w="med" len="med"/>
                      <a:tailEnd type="none" w="med" len="med"/>
                    </a:lnT>
                    <a:lnB>
                      <a:noFill/>
                    </a:lnB>
                    <a:lnTlToBr>
                      <a:noFill/>
                    </a:lnTlToBr>
                    <a:lnBlToTr>
                      <a:noFill/>
                    </a:lnBlToTr>
                    <a:noFill/>
                  </a:tcPr>
                </a:tc>
              </a:tr>
              <a:tr h="788988">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cs typeface="Arial" charset="0"/>
                        </a:rPr>
                        <a:t>Less: variable expenses</a:t>
                      </a:r>
                    </a:p>
                  </a:txBody>
                  <a:tcPr horzOverflow="overflow">
                    <a:lnL cap="flat">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sng" strike="noStrike" cap="none" normalizeH="0" baseline="0" smtClean="0">
                          <a:ln>
                            <a:noFill/>
                          </a:ln>
                          <a:solidFill>
                            <a:schemeClr val="tx1"/>
                          </a:solidFill>
                          <a:effectLst/>
                          <a:latin typeface="Arial" charset="0"/>
                          <a:cs typeface="Arial" charset="0"/>
                        </a:rPr>
                        <a:t>150,000</a:t>
                      </a:r>
                    </a:p>
                  </a:txBody>
                  <a:tcPr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sng" strike="noStrike" cap="none" normalizeH="0" baseline="0" smtClean="0">
                          <a:ln>
                            <a:noFill/>
                          </a:ln>
                          <a:solidFill>
                            <a:schemeClr val="tx1"/>
                          </a:solidFill>
                          <a:effectLst/>
                          <a:latin typeface="Arial" charset="0"/>
                          <a:cs typeface="Arial" charset="0"/>
                        </a:rPr>
                        <a:t>165,000</a:t>
                      </a:r>
                    </a:p>
                  </a:txBody>
                  <a:tcPr horzOverflow="overflow">
                    <a:lnL>
                      <a:noFill/>
                    </a:lnL>
                    <a:lnR cap="flat">
                      <a:noFill/>
                    </a:lnR>
                    <a:lnT>
                      <a:noFill/>
                    </a:lnT>
                    <a:lnB>
                      <a:noFill/>
                    </a:lnB>
                    <a:lnTlToBr>
                      <a:noFill/>
                    </a:lnTlToBr>
                    <a:lnBlToTr>
                      <a:noFill/>
                    </a:lnBlToTr>
                    <a:noFill/>
                  </a:tcPr>
                </a:tc>
              </a:tr>
              <a:tr h="650875">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cs typeface="Arial" charset="0"/>
                        </a:rPr>
                        <a:t>Contribution margin</a:t>
                      </a:r>
                    </a:p>
                  </a:txBody>
                  <a:tcPr horzOverflow="overflow">
                    <a:lnL cap="flat">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cs typeface="Arial" charset="0"/>
                        </a:rPr>
                        <a:t>$100,000</a:t>
                      </a:r>
                    </a:p>
                  </a:txBody>
                  <a:tcPr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cs typeface="Arial" charset="0"/>
                        </a:rPr>
                        <a:t>110,000</a:t>
                      </a:r>
                    </a:p>
                  </a:txBody>
                  <a:tcPr horzOverflow="overflow">
                    <a:lnL>
                      <a:noFill/>
                    </a:lnL>
                    <a:lnR cap="flat">
                      <a:noFill/>
                    </a:lnR>
                    <a:lnT>
                      <a:noFill/>
                    </a:lnT>
                    <a:lnB>
                      <a:noFill/>
                    </a:lnB>
                    <a:lnTlToBr>
                      <a:noFill/>
                    </a:lnTlToBr>
                    <a:lnBlToTr>
                      <a:noFill/>
                    </a:lnBlToTr>
                    <a:noFill/>
                  </a:tcPr>
                </a:tc>
              </a:tr>
              <a:tr h="631825">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cs typeface="Arial" charset="0"/>
                        </a:rPr>
                        <a:t>Less: fixed expenses</a:t>
                      </a:r>
                    </a:p>
                  </a:txBody>
                  <a:tcPr horzOverflow="overflow">
                    <a:lnL cap="flat">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sng" strike="noStrike" cap="none" normalizeH="0" baseline="0" smtClean="0">
                          <a:ln>
                            <a:noFill/>
                          </a:ln>
                          <a:solidFill>
                            <a:schemeClr val="tx1"/>
                          </a:solidFill>
                          <a:effectLst/>
                          <a:latin typeface="Arial" charset="0"/>
                          <a:cs typeface="Arial" charset="0"/>
                        </a:rPr>
                        <a:t>80,000</a:t>
                      </a:r>
                    </a:p>
                  </a:txBody>
                  <a:tcPr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sng" strike="noStrike" cap="none" normalizeH="0" baseline="0" smtClean="0">
                          <a:ln>
                            <a:noFill/>
                          </a:ln>
                          <a:solidFill>
                            <a:schemeClr val="tx1"/>
                          </a:solidFill>
                          <a:effectLst/>
                          <a:latin typeface="Arial" charset="0"/>
                          <a:cs typeface="Arial" charset="0"/>
                        </a:rPr>
                        <a:t>80,000</a:t>
                      </a:r>
                    </a:p>
                  </a:txBody>
                  <a:tcPr horzOverflow="overflow">
                    <a:lnL>
                      <a:noFill/>
                    </a:lnL>
                    <a:lnR cap="flat">
                      <a:noFill/>
                    </a:lnR>
                    <a:lnT>
                      <a:noFill/>
                    </a:lnT>
                    <a:lnB>
                      <a:noFill/>
                    </a:lnB>
                    <a:lnTlToBr>
                      <a:noFill/>
                    </a:lnTlToBr>
                    <a:lnBlToTr>
                      <a:noFill/>
                    </a:lnBlToTr>
                    <a:noFill/>
                  </a:tcPr>
                </a:tc>
              </a:tr>
              <a:tr h="631825">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none" strike="noStrike" cap="none" normalizeH="0" baseline="0" smtClean="0">
                          <a:ln>
                            <a:noFill/>
                          </a:ln>
                          <a:solidFill>
                            <a:schemeClr val="tx1"/>
                          </a:solidFill>
                          <a:effectLst/>
                          <a:latin typeface="Arial" charset="0"/>
                          <a:cs typeface="Arial" charset="0"/>
                        </a:rPr>
                        <a:t>Net income (loss)</a:t>
                      </a:r>
                    </a:p>
                  </a:txBody>
                  <a:tcPr horzOverflow="overflow">
                    <a:lnL cap="flat">
                      <a:noFill/>
                    </a:lnL>
                    <a:lnR>
                      <a:noFill/>
                    </a:lnR>
                    <a:lnT>
                      <a:noFill/>
                    </a:lnT>
                    <a:lnB cap="flat">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sng" strike="noStrike" cap="none" normalizeH="0" baseline="0" smtClean="0">
                          <a:ln>
                            <a:noFill/>
                          </a:ln>
                          <a:solidFill>
                            <a:schemeClr val="tx1"/>
                          </a:solidFill>
                          <a:effectLst/>
                          <a:latin typeface="Arial" charset="0"/>
                          <a:cs typeface="Arial" charset="0"/>
                        </a:rPr>
                        <a:t>$20,000</a:t>
                      </a:r>
                    </a:p>
                  </a:txBody>
                  <a:tcPr horzOverflow="overflow">
                    <a:lnL>
                      <a:noFill/>
                    </a:lnL>
                    <a:lnR>
                      <a:noFill/>
                    </a:lnR>
                    <a:lnT>
                      <a:noFill/>
                    </a:lnT>
                    <a:lnB cap="flat">
                      <a:noFill/>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0" i="0" u="sng" strike="noStrike" cap="none" normalizeH="0" baseline="0" smtClean="0">
                          <a:ln>
                            <a:noFill/>
                          </a:ln>
                          <a:solidFill>
                            <a:schemeClr val="tx1"/>
                          </a:solidFill>
                          <a:effectLst/>
                          <a:latin typeface="Arial" charset="0"/>
                          <a:cs typeface="Arial" charset="0"/>
                        </a:rPr>
                        <a:t>$30,000</a:t>
                      </a:r>
                    </a:p>
                  </a:txBody>
                  <a:tcPr horzOverflow="overflow">
                    <a:lnL>
                      <a:noFill/>
                    </a:lnL>
                    <a:lnR cap="flat">
                      <a:noFill/>
                    </a:lnR>
                    <a:lnT>
                      <a:noFill/>
                    </a:lnT>
                    <a:lnB cap="flat">
                      <a:noFill/>
                    </a:lnB>
                    <a:lnTlToBr>
                      <a:noFill/>
                    </a:lnTlToBr>
                    <a:lnBlToTr>
                      <a:noFill/>
                    </a:lnBlToTr>
                    <a:noFill/>
                  </a:tcPr>
                </a:tc>
              </a:tr>
            </a:tbl>
          </a:graphicData>
        </a:graphic>
      </p:graphicFrame>
      <p:sp>
        <p:nvSpPr>
          <p:cNvPr id="173097" name="Text Box 41"/>
          <p:cNvSpPr txBox="1">
            <a:spLocks noChangeArrowheads="1"/>
          </p:cNvSpPr>
          <p:nvPr/>
        </p:nvSpPr>
        <p:spPr bwMode="auto">
          <a:xfrm>
            <a:off x="1524000" y="1905000"/>
            <a:ext cx="3048000" cy="974725"/>
          </a:xfrm>
          <a:prstGeom prst="rect">
            <a:avLst/>
          </a:prstGeom>
          <a:solidFill>
            <a:schemeClr val="accent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lang="en-US" sz="2800">
                <a:latin typeface="Times New Roman" pitchFamily="18" charset="0"/>
              </a:rPr>
              <a:t>Increase of $25,000 (10%)</a:t>
            </a:r>
          </a:p>
        </p:txBody>
      </p:sp>
      <p:sp>
        <p:nvSpPr>
          <p:cNvPr id="173098" name="Text Box 42"/>
          <p:cNvSpPr txBox="1">
            <a:spLocks noChangeArrowheads="1"/>
          </p:cNvSpPr>
          <p:nvPr/>
        </p:nvSpPr>
        <p:spPr bwMode="auto">
          <a:xfrm>
            <a:off x="3124200" y="6019800"/>
            <a:ext cx="4038600" cy="547688"/>
          </a:xfrm>
          <a:prstGeom prst="rect">
            <a:avLst/>
          </a:prstGeom>
          <a:solidFill>
            <a:schemeClr val="accent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lang="en-US" sz="2800">
                <a:latin typeface="Times New Roman" pitchFamily="18" charset="0"/>
              </a:rPr>
              <a:t>Increase of $10,000 (50%)</a:t>
            </a: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309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309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3097" grpId="0" animBg="1"/>
      <p:bldP spid="173098"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Rectangle 2"/>
          <p:cNvSpPr>
            <a:spLocks noGrp="1" noChangeArrowheads="1"/>
          </p:cNvSpPr>
          <p:nvPr>
            <p:ph type="title"/>
          </p:nvPr>
        </p:nvSpPr>
        <p:spPr/>
        <p:txBody>
          <a:bodyPr/>
          <a:lstStyle/>
          <a:p>
            <a:r>
              <a:rPr lang="en-US" smtClean="0"/>
              <a:t>Cost Structure and Profit Stability</a:t>
            </a:r>
          </a:p>
        </p:txBody>
      </p:sp>
      <p:sp>
        <p:nvSpPr>
          <p:cNvPr id="175107" name="Text Box 3"/>
          <p:cNvSpPr txBox="1">
            <a:spLocks noChangeArrowheads="1"/>
          </p:cNvSpPr>
          <p:nvPr/>
        </p:nvSpPr>
        <p:spPr bwMode="auto">
          <a:xfrm>
            <a:off x="381000" y="1295400"/>
            <a:ext cx="8534400" cy="1463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sz="3000"/>
              <a:t>There are advantages and disadvantages to high fixed cost (or low variable cost) and low fixed cost (or high variable cost) structures.</a:t>
            </a:r>
          </a:p>
        </p:txBody>
      </p:sp>
      <p:sp>
        <p:nvSpPr>
          <p:cNvPr id="175108" name="Rectangle 4"/>
          <p:cNvSpPr>
            <a:spLocks noChangeArrowheads="1"/>
          </p:cNvSpPr>
          <p:nvPr/>
        </p:nvSpPr>
        <p:spPr bwMode="auto">
          <a:xfrm>
            <a:off x="228600" y="2895600"/>
            <a:ext cx="4572000" cy="2286000"/>
          </a:xfrm>
          <a:prstGeom prst="rect">
            <a:avLst/>
          </a:prstGeom>
          <a:solidFill>
            <a:schemeClr val="folHlink"/>
          </a:solidFill>
          <a:ln w="9525">
            <a:solidFill>
              <a:schemeClr val="tx1"/>
            </a:solidFill>
            <a:miter lim="800000"/>
            <a:headEnd/>
            <a:tailEnd/>
          </a:ln>
          <a:effectLst>
            <a:outerShdw dist="35921" dir="2700000" algn="ctr" rotWithShape="0">
              <a:schemeClr val="bg2"/>
            </a:outerShdw>
          </a:effectLst>
        </p:spPr>
        <p:txBody>
          <a:bodyPr wrap="none" anchor="ctr"/>
          <a:lstStyle/>
          <a:p>
            <a:pPr algn="ctr"/>
            <a:r>
              <a:rPr lang="en-US"/>
              <a:t>An advantage of a high fixed</a:t>
            </a:r>
            <a:br>
              <a:rPr lang="en-US"/>
            </a:br>
            <a:r>
              <a:rPr lang="en-US"/>
              <a:t>cost structure is that income</a:t>
            </a:r>
            <a:br>
              <a:rPr lang="en-US"/>
            </a:br>
            <a:r>
              <a:rPr lang="en-US"/>
              <a:t>will be higher in good years</a:t>
            </a:r>
            <a:br>
              <a:rPr lang="en-US"/>
            </a:br>
            <a:r>
              <a:rPr lang="en-US"/>
              <a:t>compared to companies</a:t>
            </a:r>
            <a:br>
              <a:rPr lang="en-US"/>
            </a:br>
            <a:r>
              <a:rPr lang="en-US"/>
              <a:t>with lower proportion of</a:t>
            </a:r>
            <a:br>
              <a:rPr lang="en-US"/>
            </a:br>
            <a:r>
              <a:rPr lang="en-US"/>
              <a:t>fixed costs.</a:t>
            </a:r>
          </a:p>
        </p:txBody>
      </p:sp>
      <p:sp>
        <p:nvSpPr>
          <p:cNvPr id="175109" name="Rectangle 5"/>
          <p:cNvSpPr>
            <a:spLocks noChangeArrowheads="1"/>
          </p:cNvSpPr>
          <p:nvPr/>
        </p:nvSpPr>
        <p:spPr bwMode="auto">
          <a:xfrm>
            <a:off x="4419600" y="4114800"/>
            <a:ext cx="4572000" cy="2286000"/>
          </a:xfrm>
          <a:prstGeom prst="rect">
            <a:avLst/>
          </a:prstGeom>
          <a:solidFill>
            <a:schemeClr val="folHlink"/>
          </a:solidFill>
          <a:ln w="9525">
            <a:solidFill>
              <a:schemeClr val="tx1"/>
            </a:solidFill>
            <a:miter lim="800000"/>
            <a:headEnd/>
            <a:tailEnd/>
          </a:ln>
          <a:effectLst>
            <a:outerShdw dist="35921" dir="2700000" algn="ctr" rotWithShape="0">
              <a:schemeClr val="bg2"/>
            </a:outerShdw>
          </a:effectLst>
        </p:spPr>
        <p:txBody>
          <a:bodyPr wrap="none" anchor="ctr"/>
          <a:lstStyle/>
          <a:p>
            <a:pPr algn="ctr"/>
            <a:r>
              <a:rPr lang="en-US"/>
              <a:t>A disadvantage of a high fixed</a:t>
            </a:r>
            <a:br>
              <a:rPr lang="en-US"/>
            </a:br>
            <a:r>
              <a:rPr lang="en-US"/>
              <a:t>cost structure is that income</a:t>
            </a:r>
            <a:br>
              <a:rPr lang="en-US"/>
            </a:br>
            <a:r>
              <a:rPr lang="en-US"/>
              <a:t>will be lower in bad years</a:t>
            </a:r>
            <a:br>
              <a:rPr lang="en-US"/>
            </a:br>
            <a:r>
              <a:rPr lang="en-US"/>
              <a:t>compared to companies</a:t>
            </a:r>
            <a:br>
              <a:rPr lang="en-US"/>
            </a:br>
            <a:r>
              <a:rPr lang="en-US"/>
              <a:t>with lower proportion of</a:t>
            </a:r>
            <a:br>
              <a:rPr lang="en-US"/>
            </a:br>
            <a:r>
              <a:rPr lang="en-US"/>
              <a:t>fixed costs.</a:t>
            </a:r>
          </a:p>
        </p:txBody>
      </p:sp>
    </p:spTree>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p:txBody>
          <a:bodyPr/>
          <a:lstStyle/>
          <a:p>
            <a:r>
              <a:rPr lang="en-US" smtClean="0"/>
              <a:t>Margin of Safety</a:t>
            </a:r>
          </a:p>
        </p:txBody>
      </p:sp>
      <p:sp>
        <p:nvSpPr>
          <p:cNvPr id="49155" name="Rectangle 6"/>
          <p:cNvSpPr>
            <a:spLocks noGrp="1" noChangeArrowheads="1"/>
          </p:cNvSpPr>
          <p:nvPr>
            <p:ph idx="1"/>
          </p:nvPr>
        </p:nvSpPr>
        <p:spPr>
          <a:xfrm>
            <a:off x="457200" y="990600"/>
            <a:ext cx="8229600" cy="4525963"/>
          </a:xfrm>
        </p:spPr>
        <p:txBody>
          <a:bodyPr/>
          <a:lstStyle/>
          <a:p>
            <a:r>
              <a:rPr lang="en-US" smtClean="0">
                <a:ea typeface="ＭＳ Ｐゴシック" pitchFamily="1" charset="-128"/>
              </a:rPr>
              <a:t>Margin of safety measures how much sales revenue can drop before you start to loose money.</a:t>
            </a:r>
            <a:br>
              <a:rPr lang="en-US" smtClean="0">
                <a:ea typeface="ＭＳ Ｐゴシック" pitchFamily="1" charset="-128"/>
              </a:rPr>
            </a:br>
            <a:r>
              <a:rPr lang="en-US" smtClean="0">
                <a:ea typeface="ＭＳ Ｐゴシック" pitchFamily="1" charset="-128"/>
              </a:rPr>
              <a:t/>
            </a:r>
            <a:br>
              <a:rPr lang="en-US" smtClean="0">
                <a:ea typeface="ＭＳ Ｐゴシック" pitchFamily="1" charset="-128"/>
              </a:rPr>
            </a:br>
            <a:r>
              <a:rPr lang="en-US" smtClean="0">
                <a:ea typeface="ＭＳ Ｐゴシック" pitchFamily="1" charset="-128"/>
              </a:rPr>
              <a:t/>
            </a:r>
            <a:br>
              <a:rPr lang="en-US" smtClean="0">
                <a:ea typeface="ＭＳ Ｐゴシック" pitchFamily="1" charset="-128"/>
              </a:rPr>
            </a:br>
            <a:endParaRPr lang="en-US" smtClean="0">
              <a:ea typeface="ＭＳ Ｐゴシック" pitchFamily="1" charset="-128"/>
            </a:endParaRPr>
          </a:p>
        </p:txBody>
      </p:sp>
      <p:sp>
        <p:nvSpPr>
          <p:cNvPr id="361476" name="Rectangle 4"/>
          <p:cNvSpPr>
            <a:spLocks noChangeArrowheads="1"/>
          </p:cNvSpPr>
          <p:nvPr/>
        </p:nvSpPr>
        <p:spPr bwMode="auto">
          <a:xfrm>
            <a:off x="838200" y="2667000"/>
            <a:ext cx="7010400" cy="1066800"/>
          </a:xfrm>
          <a:prstGeom prst="rect">
            <a:avLst/>
          </a:prstGeom>
          <a:noFill/>
          <a:ln w="9525" algn="ctr">
            <a:noFill/>
            <a:miter lim="800000"/>
            <a:headEnd/>
            <a:tailEnd/>
          </a:ln>
          <a:effectLst/>
        </p:spPr>
        <p:txBody>
          <a:bodyPr>
            <a:spAutoFit/>
          </a:bodyPr>
          <a:lstStyle/>
          <a:p>
            <a:pPr algn="ctr" eaLnBrk="1" hangingPunct="1"/>
            <a:r>
              <a:rPr lang="en-US" sz="3200" b="1" u="sng">
                <a:solidFill>
                  <a:srgbClr val="990000"/>
                </a:solidFill>
                <a:effectLst>
                  <a:outerShdw blurRad="38100" dist="38100" dir="2700000" algn="tl">
                    <a:srgbClr val="C0C0C0"/>
                  </a:outerShdw>
                </a:effectLst>
              </a:rPr>
              <a:t>Sales – Sales at Break-Even Point</a:t>
            </a:r>
          </a:p>
          <a:p>
            <a:pPr algn="ctr" eaLnBrk="1" hangingPunct="1"/>
            <a:r>
              <a:rPr lang="en-US" sz="3200" b="1">
                <a:solidFill>
                  <a:srgbClr val="990000"/>
                </a:solidFill>
                <a:effectLst>
                  <a:outerShdw blurRad="38100" dist="38100" dir="2700000" algn="tl">
                    <a:srgbClr val="C0C0C0"/>
                  </a:outerShdw>
                </a:effectLst>
              </a:rPr>
              <a:t>Sales</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Rectangle 2"/>
          <p:cNvSpPr>
            <a:spLocks noGrp="1" noChangeArrowheads="1"/>
          </p:cNvSpPr>
          <p:nvPr>
            <p:ph type="title"/>
          </p:nvPr>
        </p:nvSpPr>
        <p:spPr/>
        <p:txBody>
          <a:bodyPr/>
          <a:lstStyle/>
          <a:p>
            <a:r>
              <a:rPr lang="en-US" smtClean="0"/>
              <a:t>Margin of Safety</a:t>
            </a:r>
          </a:p>
        </p:txBody>
      </p:sp>
      <p:sp>
        <p:nvSpPr>
          <p:cNvPr id="177155" name="Rectangle 3"/>
          <p:cNvSpPr>
            <a:spLocks noGrp="1" noChangeArrowheads="1"/>
          </p:cNvSpPr>
          <p:nvPr>
            <p:ph type="body" idx="1"/>
          </p:nvPr>
        </p:nvSpPr>
        <p:spPr>
          <a:xfrm>
            <a:off x="457200" y="1143000"/>
            <a:ext cx="8229600" cy="4987925"/>
          </a:xfrm>
        </p:spPr>
        <p:txBody>
          <a:bodyPr/>
          <a:lstStyle/>
          <a:p>
            <a:pPr algn="ctr">
              <a:buFont typeface="Wingdings" pitchFamily="2" charset="2"/>
              <a:buNone/>
            </a:pPr>
            <a:r>
              <a:rPr lang="en-US" b="1" u="sng" smtClean="0">
                <a:solidFill>
                  <a:srgbClr val="990000"/>
                </a:solidFill>
                <a:effectLst>
                  <a:outerShdw blurRad="38100" dist="38100" dir="2700000" algn="tl">
                    <a:srgbClr val="C0C0C0"/>
                  </a:outerShdw>
                </a:effectLst>
              </a:rPr>
              <a:t>Sales – Sales at Break-Even Point</a:t>
            </a:r>
          </a:p>
          <a:p>
            <a:pPr algn="ctr">
              <a:buFont typeface="Wingdings" pitchFamily="2" charset="2"/>
              <a:buNone/>
            </a:pPr>
            <a:r>
              <a:rPr lang="en-US" b="1" smtClean="0">
                <a:solidFill>
                  <a:srgbClr val="990000"/>
                </a:solidFill>
                <a:effectLst>
                  <a:outerShdw blurRad="38100" dist="38100" dir="2700000" algn="tl">
                    <a:srgbClr val="C0C0C0"/>
                  </a:outerShdw>
                </a:effectLst>
              </a:rPr>
              <a:t>Sales</a:t>
            </a:r>
          </a:p>
          <a:p>
            <a:r>
              <a:rPr lang="en-US" smtClean="0"/>
              <a:t>Jabot’s current sales = $250,000 </a:t>
            </a:r>
          </a:p>
          <a:p>
            <a:r>
              <a:rPr lang="en-US" smtClean="0"/>
              <a:t>Their break-even sales = $200,000. </a:t>
            </a:r>
          </a:p>
          <a:p>
            <a:r>
              <a:rPr lang="en-US" smtClean="0"/>
              <a:t>The margin of safety </a:t>
            </a:r>
          </a:p>
          <a:p>
            <a:pPr>
              <a:buFont typeface="Wingdings" pitchFamily="2" charset="2"/>
              <a:buNone/>
            </a:pPr>
            <a:r>
              <a:rPr lang="en-US" smtClean="0"/>
              <a:t>	=   </a:t>
            </a:r>
            <a:r>
              <a:rPr lang="en-US" u="sng" smtClean="0"/>
              <a:t>(250,000-200,000)</a:t>
            </a:r>
            <a:r>
              <a:rPr lang="en-US" smtClean="0"/>
              <a:t> = 20%</a:t>
            </a:r>
            <a:endParaRPr lang="en-US" u="sng" smtClean="0"/>
          </a:p>
          <a:p>
            <a:pPr>
              <a:buFont typeface="Wingdings" pitchFamily="2" charset="2"/>
              <a:buNone/>
            </a:pPr>
            <a:r>
              <a:rPr lang="en-US" smtClean="0"/>
              <a:t>			250,000</a:t>
            </a:r>
          </a:p>
          <a:p>
            <a:r>
              <a:rPr lang="en-US" smtClean="0"/>
              <a:t>Sales would have to drop by more than 20%  before an operating loss would result</a:t>
            </a:r>
          </a:p>
        </p:txBody>
      </p:sp>
    </p:spTree>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Zoom in"/>
          <p:cNvPicPr>
            <a:picLocks noChangeAspect="1"/>
          </p:cNvPicPr>
          <p:nvPr/>
        </p:nvPicPr>
        <p:blipFill rotWithShape="1">
          <a:blip r:embed="rId2">
            <a:extLst>
              <a:ext uri="{28A0092B-C50C-407E-A947-70E740481C1C}">
                <a14:useLocalDpi xmlns:a14="http://schemas.microsoft.com/office/drawing/2010/main" val="0"/>
              </a:ext>
            </a:extLst>
          </a:blip>
          <a:srcRect l="8889" t="11302" r="8254" b="12333"/>
          <a:stretch/>
        </p:blipFill>
        <p:spPr>
          <a:xfrm>
            <a:off x="68059" y="381000"/>
            <a:ext cx="8694941" cy="5410200"/>
          </a:xfrm>
          <a:prstGeom prst="rect">
            <a:avLst/>
          </a:prstGeom>
        </p:spPr>
      </p:pic>
      <p:sp>
        <p:nvSpPr>
          <p:cNvPr id="3" name="TextBox 2"/>
          <p:cNvSpPr txBox="1"/>
          <p:nvPr/>
        </p:nvSpPr>
        <p:spPr>
          <a:xfrm>
            <a:off x="457200" y="5791200"/>
            <a:ext cx="7772400" cy="461665"/>
          </a:xfrm>
          <a:prstGeom prst="rect">
            <a:avLst/>
          </a:prstGeom>
          <a:noFill/>
        </p:spPr>
        <p:txBody>
          <a:bodyPr wrap="square" rtlCol="0">
            <a:spAutoFit/>
          </a:bodyPr>
          <a:lstStyle/>
          <a:p>
            <a:r>
              <a:rPr lang="en-CA" dirty="0" smtClean="0"/>
              <a:t>d. Calculate the margin of safety for Rose Inc.</a:t>
            </a:r>
            <a:endParaRPr lang="en-CA" dirty="0"/>
          </a:p>
        </p:txBody>
      </p:sp>
    </p:spTree>
  </p:cSld>
  <p:clrMapOvr>
    <a:masterClrMapping/>
  </p:clrMapOvr>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ctrTitle" idx="4294967295"/>
          </p:nvPr>
        </p:nvSpPr>
        <p:spPr>
          <a:xfrm>
            <a:off x="2667000" y="4876800"/>
            <a:ext cx="5715000" cy="936625"/>
          </a:xfrm>
        </p:spPr>
        <p:txBody>
          <a:bodyPr/>
          <a:lstStyle/>
          <a:p>
            <a:r>
              <a:rPr lang="en-US" sz="5000" smtClean="0"/>
              <a:t>End of Chapter 11</a:t>
            </a:r>
          </a:p>
        </p:txBody>
      </p:sp>
      <p:pic>
        <p:nvPicPr>
          <p:cNvPr id="50182" name="Picture 6" descr="C:\Users\Patti\AppData\Local\Microsoft\Windows\Temporary Internet Files\Content.IE5\FCGCNA1F\MC900071176[1].wm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38400" y="1905000"/>
            <a:ext cx="4325339" cy="2667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DELIMITERS" val="3.1"/>
</p:tagLst>
</file>

<file path=ppt/tags/tag2.xml><?xml version="1.0" encoding="utf-8"?>
<p:tagLst xmlns:a="http://schemas.openxmlformats.org/drawingml/2006/main" xmlns:r="http://schemas.openxmlformats.org/officeDocument/2006/relationships" xmlns:p="http://schemas.openxmlformats.org/presentationml/2006/main">
  <p:tag name="DELIMITERS" val="3.1"/>
</p:tagLst>
</file>

<file path=ppt/tags/tag3.xml><?xml version="1.0" encoding="utf-8"?>
<p:tagLst xmlns:a="http://schemas.openxmlformats.org/drawingml/2006/main" xmlns:r="http://schemas.openxmlformats.org/officeDocument/2006/relationships" xmlns:p="http://schemas.openxmlformats.org/presentationml/2006/main">
  <p:tag name="DELIMITERS" val="3.1"/>
</p:tagLst>
</file>

<file path=ppt/tags/tag4.xml><?xml version="1.0" encoding="utf-8"?>
<p:tagLst xmlns:a="http://schemas.openxmlformats.org/drawingml/2006/main" xmlns:r="http://schemas.openxmlformats.org/officeDocument/2006/relationships" xmlns:p="http://schemas.openxmlformats.org/presentationml/2006/main">
  <p:tag name="DELIMITERS" val="3.1"/>
</p:tagLst>
</file>

<file path=ppt/tags/tag5.xml><?xml version="1.0" encoding="utf-8"?>
<p:tagLst xmlns:a="http://schemas.openxmlformats.org/drawingml/2006/main" xmlns:r="http://schemas.openxmlformats.org/officeDocument/2006/relationships" xmlns:p="http://schemas.openxmlformats.org/presentationml/2006/main">
  <p:tag name="DELIMITERS" val="3.1"/>
</p:tagLst>
</file>

<file path=ppt/tags/tag6.xml><?xml version="1.0" encoding="utf-8"?>
<p:tagLst xmlns:a="http://schemas.openxmlformats.org/drawingml/2006/main" xmlns:r="http://schemas.openxmlformats.org/officeDocument/2006/relationships" xmlns:p="http://schemas.openxmlformats.org/presentationml/2006/main">
  <p:tag name="DELIMITERS" val="3.1"/>
</p:tagLst>
</file>

<file path=ppt/tags/tag7.xml><?xml version="1.0" encoding="utf-8"?>
<p:tagLst xmlns:a="http://schemas.openxmlformats.org/drawingml/2006/main" xmlns:r="http://schemas.openxmlformats.org/officeDocument/2006/relationships" xmlns:p="http://schemas.openxmlformats.org/presentationml/2006/main">
  <p:tag name="DELIMITERS" val="3.1"/>
</p:tagLst>
</file>

<file path=ppt/tags/tag8.xml><?xml version="1.0" encoding="utf-8"?>
<p:tagLst xmlns:a="http://schemas.openxmlformats.org/drawingml/2006/main" xmlns:r="http://schemas.openxmlformats.org/officeDocument/2006/relationships" xmlns:p="http://schemas.openxmlformats.org/presentationml/2006/main">
  <p:tag name="DELIMITERS" val="3.1"/>
</p:tagLst>
</file>

<file path=ppt/tags/tag9.xml><?xml version="1.0" encoding="utf-8"?>
<p:tagLst xmlns:a="http://schemas.openxmlformats.org/drawingml/2006/main" xmlns:r="http://schemas.openxmlformats.org/officeDocument/2006/relationships" xmlns:p="http://schemas.openxmlformats.org/presentationml/2006/main">
  <p:tag name="DELIMITERS" val="3.1"/>
</p:tagLst>
</file>

<file path=ppt/tags/tag10.xml><?xml version="1.0" encoding="utf-8"?>
<p:tagLst xmlns:a="http://schemas.openxmlformats.org/drawingml/2006/main" xmlns:r="http://schemas.openxmlformats.org/officeDocument/2006/relationships" xmlns:p="http://schemas.openxmlformats.org/presentationml/2006/main">
  <p:tag name="DELIMITERS" val="3.1"/>
</p:tagLst>
</file>

<file path=ppt/theme/theme1.xml><?xml version="1.0" encoding="utf-8"?>
<a:theme xmlns:a="http://schemas.openxmlformats.org/drawingml/2006/main" name="2_Custom Design">
  <a:themeElements>
    <a:clrScheme name="2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2_Custom Design">
      <a:majorFont>
        <a:latin typeface="Engravers MT"/>
        <a:ea typeface="ＭＳ Ｐゴシック"/>
        <a:cs typeface=""/>
      </a:majorFont>
      <a:minorFont>
        <a:latin typeface="Times New Roman"/>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ＭＳ Ｐゴシック" pitchFamily="1"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ＭＳ Ｐゴシック" pitchFamily="1" charset="-128"/>
          </a:defRPr>
        </a:defPPr>
      </a:lstStyle>
    </a:lnDef>
  </a:objectDefaults>
  <a:extraClrSchemeLst>
    <a:extraClrScheme>
      <a:clrScheme name="2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2_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2_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2_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2_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2_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2_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2_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2_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2_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2_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2_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ＭＳ Ｐゴシック" pitchFamily="1"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ＭＳ Ｐゴシック" pitchFamily="1" charset="-128"/>
          </a:defRPr>
        </a:defPPr>
      </a:lstStyle>
    </a:lnDef>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Custom Design">
  <a:themeElements>
    <a:clrScheme name="1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Custom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ＭＳ Ｐゴシック" pitchFamily="1"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ＭＳ Ｐゴシック" pitchFamily="1" charset="-128"/>
          </a:defRPr>
        </a:defPPr>
      </a:lstStyle>
    </a:lnDef>
  </a:objectDefaults>
  <a:extraClrSchemeLst>
    <a:extraClrScheme>
      <a:clrScheme name="1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heme2">
  <a:themeElements>
    <a:clrScheme name="Edge 7">
      <a:dk1>
        <a:srgbClr val="000000"/>
      </a:dk1>
      <a:lt1>
        <a:srgbClr val="FFFFFF"/>
      </a:lt1>
      <a:dk2>
        <a:srgbClr val="006633"/>
      </a:dk2>
      <a:lt2>
        <a:srgbClr val="5F5F5F"/>
      </a:lt2>
      <a:accent1>
        <a:srgbClr val="CC9900"/>
      </a:accent1>
      <a:accent2>
        <a:srgbClr val="3B812F"/>
      </a:accent2>
      <a:accent3>
        <a:srgbClr val="FFFFFF"/>
      </a:accent3>
      <a:accent4>
        <a:srgbClr val="000000"/>
      </a:accent4>
      <a:accent5>
        <a:srgbClr val="E2CAAA"/>
      </a:accent5>
      <a:accent6>
        <a:srgbClr val="35742A"/>
      </a:accent6>
      <a:hlink>
        <a:srgbClr val="996600"/>
      </a:hlink>
      <a:folHlink>
        <a:srgbClr val="AFBF39"/>
      </a:folHlink>
    </a:clrScheme>
    <a:fontScheme name="Edge">
      <a:majorFont>
        <a:latin typeface="Garamond"/>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5000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5000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Edge 1">
        <a:dk1>
          <a:srgbClr val="333333"/>
        </a:dk1>
        <a:lt1>
          <a:srgbClr val="FFFFFF"/>
        </a:lt1>
        <a:dk2>
          <a:srgbClr val="820000"/>
        </a:dk2>
        <a:lt2>
          <a:srgbClr val="FFFFFF"/>
        </a:lt2>
        <a:accent1>
          <a:srgbClr val="FF9900"/>
        </a:accent1>
        <a:accent2>
          <a:srgbClr val="CC3300"/>
        </a:accent2>
        <a:accent3>
          <a:srgbClr val="C1AAAA"/>
        </a:accent3>
        <a:accent4>
          <a:srgbClr val="DADADA"/>
        </a:accent4>
        <a:accent5>
          <a:srgbClr val="FFCAAA"/>
        </a:accent5>
        <a:accent6>
          <a:srgbClr val="B92D00"/>
        </a:accent6>
        <a:hlink>
          <a:srgbClr val="808080"/>
        </a:hlink>
        <a:folHlink>
          <a:srgbClr val="666633"/>
        </a:folHlink>
      </a:clrScheme>
      <a:clrMap bg1="dk2" tx1="lt1" bg2="dk1" tx2="lt2" accent1="accent1" accent2="accent2" accent3="accent3" accent4="accent4" accent5="accent5" accent6="accent6" hlink="hlink" folHlink="folHlink"/>
    </a:extraClrScheme>
    <a:extraClrScheme>
      <a:clrScheme name="Edge 2">
        <a:dk1>
          <a:srgbClr val="333333"/>
        </a:dk1>
        <a:lt1>
          <a:srgbClr val="CCCCFF"/>
        </a:lt1>
        <a:dk2>
          <a:srgbClr val="0B0506"/>
        </a:dk2>
        <a:lt2>
          <a:srgbClr val="FFFFFF"/>
        </a:lt2>
        <a:accent1>
          <a:srgbClr val="3366CC"/>
        </a:accent1>
        <a:accent2>
          <a:srgbClr val="3333CC"/>
        </a:accent2>
        <a:accent3>
          <a:srgbClr val="AAAAAA"/>
        </a:accent3>
        <a:accent4>
          <a:srgbClr val="AEAEDA"/>
        </a:accent4>
        <a:accent5>
          <a:srgbClr val="ADB8E2"/>
        </a:accent5>
        <a:accent6>
          <a:srgbClr val="2D2DB9"/>
        </a:accent6>
        <a:hlink>
          <a:srgbClr val="808080"/>
        </a:hlink>
        <a:folHlink>
          <a:srgbClr val="666633"/>
        </a:folHlink>
      </a:clrScheme>
      <a:clrMap bg1="dk2" tx1="lt1" bg2="dk1" tx2="lt2" accent1="accent1" accent2="accent2" accent3="accent3" accent4="accent4" accent5="accent5" accent6="accent6" hlink="hlink" folHlink="folHlink"/>
    </a:extraClrScheme>
    <a:extraClrScheme>
      <a:clrScheme name="Edge 3">
        <a:dk1>
          <a:srgbClr val="333333"/>
        </a:dk1>
        <a:lt1>
          <a:srgbClr val="FFFFFF"/>
        </a:lt1>
        <a:dk2>
          <a:srgbClr val="221013"/>
        </a:dk2>
        <a:lt2>
          <a:srgbClr val="FFFFFF"/>
        </a:lt2>
        <a:accent1>
          <a:srgbClr val="CC3300"/>
        </a:accent1>
        <a:accent2>
          <a:srgbClr val="CC9900"/>
        </a:accent2>
        <a:accent3>
          <a:srgbClr val="ABAAAA"/>
        </a:accent3>
        <a:accent4>
          <a:srgbClr val="DADADA"/>
        </a:accent4>
        <a:accent5>
          <a:srgbClr val="E2ADAA"/>
        </a:accent5>
        <a:accent6>
          <a:srgbClr val="B98A00"/>
        </a:accent6>
        <a:hlink>
          <a:srgbClr val="808080"/>
        </a:hlink>
        <a:folHlink>
          <a:srgbClr val="666633"/>
        </a:folHlink>
      </a:clrScheme>
      <a:clrMap bg1="dk2" tx1="lt1" bg2="dk1" tx2="lt2" accent1="accent1" accent2="accent2" accent3="accent3" accent4="accent4" accent5="accent5" accent6="accent6" hlink="hlink" folHlink="folHlink"/>
    </a:extraClrScheme>
    <a:extraClrScheme>
      <a:clrScheme name="Edge 4">
        <a:dk1>
          <a:srgbClr val="11054B"/>
        </a:dk1>
        <a:lt1>
          <a:srgbClr val="FFFFFF"/>
        </a:lt1>
        <a:dk2>
          <a:srgbClr val="0000CC"/>
        </a:dk2>
        <a:lt2>
          <a:srgbClr val="FFFFFF"/>
        </a:lt2>
        <a:accent1>
          <a:srgbClr val="FF6600"/>
        </a:accent1>
        <a:accent2>
          <a:srgbClr val="FF3300"/>
        </a:accent2>
        <a:accent3>
          <a:srgbClr val="AAAAE2"/>
        </a:accent3>
        <a:accent4>
          <a:srgbClr val="DADADA"/>
        </a:accent4>
        <a:accent5>
          <a:srgbClr val="FFB8AA"/>
        </a:accent5>
        <a:accent6>
          <a:srgbClr val="E72D00"/>
        </a:accent6>
        <a:hlink>
          <a:srgbClr val="CC9900"/>
        </a:hlink>
        <a:folHlink>
          <a:srgbClr val="B2B2B2"/>
        </a:folHlink>
      </a:clrScheme>
      <a:clrMap bg1="dk2" tx1="lt1" bg2="dk1" tx2="lt2" accent1="accent1" accent2="accent2" accent3="accent3" accent4="accent4" accent5="accent5" accent6="accent6" hlink="hlink" folHlink="folHlink"/>
    </a:extraClrScheme>
    <a:extraClrScheme>
      <a:clrScheme name="Edge 5">
        <a:dk1>
          <a:srgbClr val="9B8D65"/>
        </a:dk1>
        <a:lt1>
          <a:srgbClr val="F8F8F8"/>
        </a:lt1>
        <a:dk2>
          <a:srgbClr val="002600"/>
        </a:dk2>
        <a:lt2>
          <a:srgbClr val="FAFACC"/>
        </a:lt2>
        <a:accent1>
          <a:srgbClr val="CC9933"/>
        </a:accent1>
        <a:accent2>
          <a:srgbClr val="8F9967"/>
        </a:accent2>
        <a:accent3>
          <a:srgbClr val="AAACAA"/>
        </a:accent3>
        <a:accent4>
          <a:srgbClr val="D4D4D4"/>
        </a:accent4>
        <a:accent5>
          <a:srgbClr val="E2CAAD"/>
        </a:accent5>
        <a:accent6>
          <a:srgbClr val="818A5D"/>
        </a:accent6>
        <a:hlink>
          <a:srgbClr val="336600"/>
        </a:hlink>
        <a:folHlink>
          <a:srgbClr val="808000"/>
        </a:folHlink>
      </a:clrScheme>
      <a:clrMap bg1="dk2" tx1="lt1" bg2="dk1" tx2="lt2" accent1="accent1" accent2="accent2" accent3="accent3" accent4="accent4" accent5="accent5" accent6="accent6" hlink="hlink" folHlink="folHlink"/>
    </a:extraClrScheme>
    <a:extraClrScheme>
      <a:clrScheme name="Edge 6">
        <a:dk1>
          <a:srgbClr val="333333"/>
        </a:dk1>
        <a:lt1>
          <a:srgbClr val="FFFFFF"/>
        </a:lt1>
        <a:dk2>
          <a:srgbClr val="006699"/>
        </a:dk2>
        <a:lt2>
          <a:srgbClr val="FFFFFF"/>
        </a:lt2>
        <a:accent1>
          <a:srgbClr val="CC9900"/>
        </a:accent1>
        <a:accent2>
          <a:srgbClr val="FF9900"/>
        </a:accent2>
        <a:accent3>
          <a:srgbClr val="AAB8CA"/>
        </a:accent3>
        <a:accent4>
          <a:srgbClr val="DADADA"/>
        </a:accent4>
        <a:accent5>
          <a:srgbClr val="E2CAAA"/>
        </a:accent5>
        <a:accent6>
          <a:srgbClr val="E78A00"/>
        </a:accent6>
        <a:hlink>
          <a:srgbClr val="FFCC00"/>
        </a:hlink>
        <a:folHlink>
          <a:srgbClr val="706F37"/>
        </a:folHlink>
      </a:clrScheme>
      <a:clrMap bg1="dk2" tx1="lt1" bg2="dk1" tx2="lt2" accent1="accent1" accent2="accent2" accent3="accent3" accent4="accent4" accent5="accent5" accent6="accent6" hlink="hlink" folHlink="folHlink"/>
    </a:extraClrScheme>
    <a:extraClrScheme>
      <a:clrScheme name="Edge 7">
        <a:dk1>
          <a:srgbClr val="000000"/>
        </a:dk1>
        <a:lt1>
          <a:srgbClr val="FFFFFF"/>
        </a:lt1>
        <a:dk2>
          <a:srgbClr val="006633"/>
        </a:dk2>
        <a:lt2>
          <a:srgbClr val="5F5F5F"/>
        </a:lt2>
        <a:accent1>
          <a:srgbClr val="CC9900"/>
        </a:accent1>
        <a:accent2>
          <a:srgbClr val="3B812F"/>
        </a:accent2>
        <a:accent3>
          <a:srgbClr val="FFFFFF"/>
        </a:accent3>
        <a:accent4>
          <a:srgbClr val="000000"/>
        </a:accent4>
        <a:accent5>
          <a:srgbClr val="E2CAAA"/>
        </a:accent5>
        <a:accent6>
          <a:srgbClr val="35742A"/>
        </a:accent6>
        <a:hlink>
          <a:srgbClr val="996600"/>
        </a:hlink>
        <a:folHlink>
          <a:srgbClr val="AFBF39"/>
        </a:folHlink>
      </a:clrScheme>
      <a:clrMap bg1="lt1" tx1="dk1" bg2="lt2" tx2="dk2" accent1="accent1" accent2="accent2" accent3="accent3" accent4="accent4" accent5="accent5" accent6="accent6" hlink="hlink" folHlink="folHlink"/>
    </a:extraClrScheme>
    <a:extraClrScheme>
      <a:clrScheme name="Edge 8">
        <a:dk1>
          <a:srgbClr val="000000"/>
        </a:dk1>
        <a:lt1>
          <a:srgbClr val="FFFFFF"/>
        </a:lt1>
        <a:dk2>
          <a:srgbClr val="CC0000"/>
        </a:dk2>
        <a:lt2>
          <a:srgbClr val="666699"/>
        </a:lt2>
        <a:accent1>
          <a:srgbClr val="808080"/>
        </a:accent1>
        <a:accent2>
          <a:srgbClr val="999933"/>
        </a:accent2>
        <a:accent3>
          <a:srgbClr val="FFFFFF"/>
        </a:accent3>
        <a:accent4>
          <a:srgbClr val="000000"/>
        </a:accent4>
        <a:accent5>
          <a:srgbClr val="C0C0C0"/>
        </a:accent5>
        <a:accent6>
          <a:srgbClr val="8A8A2D"/>
        </a:accent6>
        <a:hlink>
          <a:srgbClr val="4C6D80"/>
        </a:hlink>
        <a:folHlink>
          <a:srgbClr val="B2B2B2"/>
        </a:folHlink>
      </a:clrScheme>
      <a:clrMap bg1="lt1" tx1="dk1" bg2="lt2" tx2="dk2" accent1="accent1" accent2="accent2" accent3="accent3" accent4="accent4" accent5="accent5" accent6="accent6" hlink="hlink" folHlink="folHlink"/>
    </a:extraClrScheme>
    <a:extraClrScheme>
      <a:clrScheme name="Edge 9">
        <a:dk1>
          <a:srgbClr val="000000"/>
        </a:dk1>
        <a:lt1>
          <a:srgbClr val="FFFFFF"/>
        </a:lt1>
        <a:dk2>
          <a:srgbClr val="003399"/>
        </a:dk2>
        <a:lt2>
          <a:srgbClr val="666699"/>
        </a:lt2>
        <a:accent1>
          <a:srgbClr val="009999"/>
        </a:accent1>
        <a:accent2>
          <a:srgbClr val="4C6D4E"/>
        </a:accent2>
        <a:accent3>
          <a:srgbClr val="FFFFFF"/>
        </a:accent3>
        <a:accent4>
          <a:srgbClr val="000000"/>
        </a:accent4>
        <a:accent5>
          <a:srgbClr val="AACACA"/>
        </a:accent5>
        <a:accent6>
          <a:srgbClr val="446246"/>
        </a:accent6>
        <a:hlink>
          <a:srgbClr val="4C6D80"/>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WarrenSurvey_FINAL</Template>
  <TotalTime>920</TotalTime>
  <Words>1810</Words>
  <Application>Microsoft Office PowerPoint</Application>
  <PresentationFormat>On-screen Show (4:3)</PresentationFormat>
  <Paragraphs>484</Paragraphs>
  <Slides>48</Slides>
  <Notes>35</Notes>
  <HiddenSlides>0</HiddenSlides>
  <MMClips>0</MMClips>
  <ScaleCrop>false</ScaleCrop>
  <HeadingPairs>
    <vt:vector size="6" baseType="variant">
      <vt:variant>
        <vt:lpstr>Theme</vt:lpstr>
      </vt:variant>
      <vt:variant>
        <vt:i4>4</vt:i4>
      </vt:variant>
      <vt:variant>
        <vt:lpstr>Embedded OLE Servers</vt:lpstr>
      </vt:variant>
      <vt:variant>
        <vt:i4>1</vt:i4>
      </vt:variant>
      <vt:variant>
        <vt:lpstr>Slide Titles</vt:lpstr>
      </vt:variant>
      <vt:variant>
        <vt:i4>48</vt:i4>
      </vt:variant>
    </vt:vector>
  </HeadingPairs>
  <TitlesOfParts>
    <vt:vector size="53" baseType="lpstr">
      <vt:lpstr>2_Custom Design</vt:lpstr>
      <vt:lpstr>Custom Design</vt:lpstr>
      <vt:lpstr>1_Custom Design</vt:lpstr>
      <vt:lpstr>Theme2</vt:lpstr>
      <vt:lpstr>Worksheet</vt:lpstr>
      <vt:lpstr>Chapter 11</vt:lpstr>
      <vt:lpstr>Learning Objectives</vt:lpstr>
      <vt:lpstr>Cost Behaviour</vt:lpstr>
      <vt:lpstr>Cost Behavior</vt:lpstr>
      <vt:lpstr>Cost Behavior: Variable Costs</vt:lpstr>
      <vt:lpstr>Cost Behavior: Variable Costs</vt:lpstr>
      <vt:lpstr>Cost Behavior: Fixed Costs</vt:lpstr>
      <vt:lpstr>Cost Behavior: Fixed Costs</vt:lpstr>
      <vt:lpstr>Cost Behavior: Mixed Costs</vt:lpstr>
      <vt:lpstr>PowerPoint Presentation</vt:lpstr>
      <vt:lpstr>High-Low Method</vt:lpstr>
      <vt:lpstr>PowerPoint Presentation</vt:lpstr>
      <vt:lpstr>PowerPoint Presentation</vt:lpstr>
      <vt:lpstr>PowerPoint Presentation</vt:lpstr>
      <vt:lpstr>High-Low Method</vt:lpstr>
      <vt:lpstr>High Low Method</vt:lpstr>
      <vt:lpstr>PowerPoint Presentation</vt:lpstr>
      <vt:lpstr>PowerPoint Presentation</vt:lpstr>
      <vt:lpstr>PowerPoint Presentation</vt:lpstr>
      <vt:lpstr>Cost-Volume-Profit Analysis</vt:lpstr>
      <vt:lpstr>Contribution Margin</vt:lpstr>
      <vt:lpstr>The Contribution Format Income Stmt.</vt:lpstr>
      <vt:lpstr>Contribution Margin Ratio</vt:lpstr>
      <vt:lpstr>Unit Contribution Margin</vt:lpstr>
      <vt:lpstr>Break-Even Point</vt:lpstr>
      <vt:lpstr>Break-Even Point</vt:lpstr>
      <vt:lpstr>Break-Even Point – Here’s the proof!</vt:lpstr>
      <vt:lpstr> Break Even Point </vt:lpstr>
      <vt:lpstr>Effect of Changes in Fixed Costs</vt:lpstr>
      <vt:lpstr>Effect of Changes in Fixed Costs</vt:lpstr>
      <vt:lpstr>Effect of Changes in Unit Variable Costs</vt:lpstr>
      <vt:lpstr>Effect of Changes in Unit Variable Costs</vt:lpstr>
      <vt:lpstr>Effect of Changes in Unit Selling Price</vt:lpstr>
      <vt:lpstr>Effect of Changes in Unit Selling Price</vt:lpstr>
      <vt:lpstr>Target Profit</vt:lpstr>
      <vt:lpstr>Calculating Target Profit</vt:lpstr>
      <vt:lpstr>Here’s the proof!</vt:lpstr>
      <vt:lpstr>PowerPoint Presentation</vt:lpstr>
      <vt:lpstr>PowerPoint Presentation</vt:lpstr>
      <vt:lpstr>Operating Leverage</vt:lpstr>
      <vt:lpstr>Jabot Cosmetics:</vt:lpstr>
      <vt:lpstr>Operating Leverage</vt:lpstr>
      <vt:lpstr>Here’s the proof!</vt:lpstr>
      <vt:lpstr>Cost Structure and Profit Stability</vt:lpstr>
      <vt:lpstr>Margin of Safety</vt:lpstr>
      <vt:lpstr>Margin of Safety</vt:lpstr>
      <vt:lpstr>PowerPoint Presentation</vt:lpstr>
      <vt:lpstr>End of Chapter 11</vt:lpstr>
    </vt:vector>
  </TitlesOfParts>
  <Company>Cengage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Number</dc:title>
  <dc:creator>TL User</dc:creator>
  <cp:lastModifiedBy>Patti</cp:lastModifiedBy>
  <cp:revision>119</cp:revision>
  <dcterms:created xsi:type="dcterms:W3CDTF">2009-07-15T18:36:45Z</dcterms:created>
  <dcterms:modified xsi:type="dcterms:W3CDTF">2013-11-04T00:29:37Z</dcterms:modified>
</cp:coreProperties>
</file>