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rts/chart1.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9"/>
  </p:notesMasterIdLst>
  <p:sldIdLst>
    <p:sldId id="256" r:id="rId2"/>
    <p:sldId id="257" r:id="rId3"/>
    <p:sldId id="264" r:id="rId4"/>
    <p:sldId id="317" r:id="rId5"/>
    <p:sldId id="309" r:id="rId6"/>
    <p:sldId id="311" r:id="rId7"/>
    <p:sldId id="310" r:id="rId8"/>
    <p:sldId id="308" r:id="rId9"/>
    <p:sldId id="260" r:id="rId10"/>
    <p:sldId id="259" r:id="rId11"/>
    <p:sldId id="266" r:id="rId12"/>
    <p:sldId id="261" r:id="rId13"/>
    <p:sldId id="318" r:id="rId14"/>
    <p:sldId id="327" r:id="rId15"/>
    <p:sldId id="328" r:id="rId16"/>
    <p:sldId id="329" r:id="rId17"/>
    <p:sldId id="330" r:id="rId18"/>
    <p:sldId id="331" r:id="rId19"/>
    <p:sldId id="332" r:id="rId20"/>
    <p:sldId id="333" r:id="rId21"/>
    <p:sldId id="334" r:id="rId22"/>
    <p:sldId id="335" r:id="rId23"/>
    <p:sldId id="336" r:id="rId24"/>
    <p:sldId id="337" r:id="rId25"/>
    <p:sldId id="363" r:id="rId26"/>
    <p:sldId id="339" r:id="rId27"/>
    <p:sldId id="340" r:id="rId28"/>
    <p:sldId id="268" r:id="rId29"/>
    <p:sldId id="321" r:id="rId30"/>
    <p:sldId id="322" r:id="rId31"/>
    <p:sldId id="324" r:id="rId32"/>
    <p:sldId id="323" r:id="rId33"/>
    <p:sldId id="325" r:id="rId34"/>
    <p:sldId id="355" r:id="rId35"/>
    <p:sldId id="315" r:id="rId36"/>
    <p:sldId id="348" r:id="rId37"/>
    <p:sldId id="316" r:id="rId38"/>
    <p:sldId id="319" r:id="rId39"/>
    <p:sldId id="320" r:id="rId40"/>
    <p:sldId id="326" r:id="rId41"/>
    <p:sldId id="361" r:id="rId42"/>
    <p:sldId id="346" r:id="rId43"/>
    <p:sldId id="362" r:id="rId44"/>
    <p:sldId id="358" r:id="rId45"/>
    <p:sldId id="349" r:id="rId46"/>
    <p:sldId id="364" r:id="rId47"/>
    <p:sldId id="347" r:id="rId4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A0000"/>
    <a:srgbClr val="A4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5" d="100"/>
          <a:sy n="75" d="100"/>
        </p:scale>
        <p:origin x="-366" y="-7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s>
</file>

<file path=ppt/charts/_rels/chart1.xml.rels><?xml version="1.0" encoding="UTF-8" standalone="yes"?>
<Relationships xmlns="http://schemas.openxmlformats.org/package/2006/relationships"><Relationship Id="rId1" Type="http://schemas.openxmlformats.org/officeDocument/2006/relationships/oleObject" Target="file:///E:\Academic\PSYC2700\PSYC2700%20Schoenherr%20(2011)\Grade%20Book\PSYC2700Marks1.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CA"/>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scatterChart>
        <c:scatterStyle val="lineMarker"/>
        <c:varyColors val="0"/>
        <c:ser>
          <c:idx val="0"/>
          <c:order val="0"/>
          <c:spPr>
            <a:ln w="28575">
              <a:noFill/>
            </a:ln>
          </c:spPr>
          <c:trendline>
            <c:trendlineType val="linear"/>
            <c:dispRSqr val="0"/>
            <c:dispEq val="0"/>
          </c:trendline>
          <c:xVal>
            <c:numRef>
              <c:f>[PSYC2700Marks1.xlsx]MarksADJ!$BP$2:$BP$66</c:f>
              <c:numCache>
                <c:formatCode>General</c:formatCode>
                <c:ptCount val="65"/>
                <c:pt idx="0">
                  <c:v>49</c:v>
                </c:pt>
                <c:pt idx="1">
                  <c:v>71</c:v>
                </c:pt>
                <c:pt idx="2">
                  <c:v>63</c:v>
                </c:pt>
                <c:pt idx="4">
                  <c:v>73</c:v>
                </c:pt>
                <c:pt idx="5">
                  <c:v>51</c:v>
                </c:pt>
                <c:pt idx="6">
                  <c:v>73</c:v>
                </c:pt>
                <c:pt idx="7">
                  <c:v>77</c:v>
                </c:pt>
                <c:pt idx="8">
                  <c:v>41</c:v>
                </c:pt>
                <c:pt idx="9">
                  <c:v>51</c:v>
                </c:pt>
                <c:pt idx="10">
                  <c:v>53</c:v>
                </c:pt>
                <c:pt idx="11">
                  <c:v>59</c:v>
                </c:pt>
                <c:pt idx="12">
                  <c:v>55.000000000000007</c:v>
                </c:pt>
                <c:pt idx="13">
                  <c:v>51</c:v>
                </c:pt>
                <c:pt idx="14">
                  <c:v>45</c:v>
                </c:pt>
                <c:pt idx="15">
                  <c:v>87</c:v>
                </c:pt>
                <c:pt idx="16">
                  <c:v>45</c:v>
                </c:pt>
                <c:pt idx="17">
                  <c:v>79</c:v>
                </c:pt>
                <c:pt idx="18">
                  <c:v>67</c:v>
                </c:pt>
                <c:pt idx="19">
                  <c:v>55.000000000000007</c:v>
                </c:pt>
                <c:pt idx="21">
                  <c:v>79</c:v>
                </c:pt>
                <c:pt idx="22">
                  <c:v>93</c:v>
                </c:pt>
                <c:pt idx="23">
                  <c:v>79</c:v>
                </c:pt>
                <c:pt idx="25">
                  <c:v>61</c:v>
                </c:pt>
                <c:pt idx="26">
                  <c:v>91</c:v>
                </c:pt>
                <c:pt idx="27">
                  <c:v>57</c:v>
                </c:pt>
                <c:pt idx="28">
                  <c:v>57</c:v>
                </c:pt>
                <c:pt idx="29">
                  <c:v>45</c:v>
                </c:pt>
                <c:pt idx="30">
                  <c:v>73</c:v>
                </c:pt>
                <c:pt idx="31">
                  <c:v>97</c:v>
                </c:pt>
                <c:pt idx="32">
                  <c:v>49</c:v>
                </c:pt>
                <c:pt idx="33">
                  <c:v>71</c:v>
                </c:pt>
                <c:pt idx="34">
                  <c:v>45</c:v>
                </c:pt>
                <c:pt idx="35">
                  <c:v>71</c:v>
                </c:pt>
                <c:pt idx="36">
                  <c:v>93</c:v>
                </c:pt>
                <c:pt idx="37">
                  <c:v>77</c:v>
                </c:pt>
                <c:pt idx="38">
                  <c:v>47</c:v>
                </c:pt>
                <c:pt idx="39">
                  <c:v>57</c:v>
                </c:pt>
                <c:pt idx="40">
                  <c:v>55.000000000000007</c:v>
                </c:pt>
                <c:pt idx="41">
                  <c:v>61</c:v>
                </c:pt>
                <c:pt idx="42">
                  <c:v>67</c:v>
                </c:pt>
                <c:pt idx="43">
                  <c:v>55.000000000000007</c:v>
                </c:pt>
                <c:pt idx="44">
                  <c:v>49</c:v>
                </c:pt>
                <c:pt idx="45">
                  <c:v>71</c:v>
                </c:pt>
                <c:pt idx="46">
                  <c:v>51</c:v>
                </c:pt>
                <c:pt idx="47">
                  <c:v>65</c:v>
                </c:pt>
                <c:pt idx="49">
                  <c:v>65</c:v>
                </c:pt>
                <c:pt idx="50">
                  <c:v>69</c:v>
                </c:pt>
                <c:pt idx="51">
                  <c:v>71</c:v>
                </c:pt>
                <c:pt idx="52">
                  <c:v>81</c:v>
                </c:pt>
                <c:pt idx="53">
                  <c:v>59</c:v>
                </c:pt>
                <c:pt idx="54">
                  <c:v>51</c:v>
                </c:pt>
                <c:pt idx="55">
                  <c:v>73</c:v>
                </c:pt>
                <c:pt idx="56">
                  <c:v>51</c:v>
                </c:pt>
                <c:pt idx="58">
                  <c:v>57</c:v>
                </c:pt>
                <c:pt idx="60">
                  <c:v>45</c:v>
                </c:pt>
                <c:pt idx="61">
                  <c:v>81</c:v>
                </c:pt>
                <c:pt idx="62">
                  <c:v>65</c:v>
                </c:pt>
                <c:pt idx="63">
                  <c:v>69</c:v>
                </c:pt>
                <c:pt idx="64">
                  <c:v>79</c:v>
                </c:pt>
              </c:numCache>
            </c:numRef>
          </c:xVal>
          <c:yVal>
            <c:numRef>
              <c:f>[PSYC2700Marks1.xlsx]MarksADJ!$BI$2:$BI$66</c:f>
              <c:numCache>
                <c:formatCode>General</c:formatCode>
                <c:ptCount val="65"/>
                <c:pt idx="0">
                  <c:v>66</c:v>
                </c:pt>
                <c:pt idx="1">
                  <c:v>71.8</c:v>
                </c:pt>
                <c:pt idx="2">
                  <c:v>77.599999999999994</c:v>
                </c:pt>
                <c:pt idx="4">
                  <c:v>73.333333333333258</c:v>
                </c:pt>
                <c:pt idx="5">
                  <c:v>40</c:v>
                </c:pt>
                <c:pt idx="6">
                  <c:v>66</c:v>
                </c:pt>
                <c:pt idx="7">
                  <c:v>80</c:v>
                </c:pt>
                <c:pt idx="8">
                  <c:v>58.333333333333329</c:v>
                </c:pt>
                <c:pt idx="9">
                  <c:v>70</c:v>
                </c:pt>
                <c:pt idx="10">
                  <c:v>77.666666666666671</c:v>
                </c:pt>
                <c:pt idx="11">
                  <c:v>44.5</c:v>
                </c:pt>
                <c:pt idx="12">
                  <c:v>73.333333333333258</c:v>
                </c:pt>
                <c:pt idx="13">
                  <c:v>76</c:v>
                </c:pt>
                <c:pt idx="14">
                  <c:v>63.4</c:v>
                </c:pt>
                <c:pt idx="15">
                  <c:v>92</c:v>
                </c:pt>
                <c:pt idx="16">
                  <c:v>55</c:v>
                </c:pt>
                <c:pt idx="17">
                  <c:v>81.8</c:v>
                </c:pt>
                <c:pt idx="18">
                  <c:v>80</c:v>
                </c:pt>
                <c:pt idx="19">
                  <c:v>72</c:v>
                </c:pt>
                <c:pt idx="21">
                  <c:v>77.2</c:v>
                </c:pt>
                <c:pt idx="22">
                  <c:v>88</c:v>
                </c:pt>
                <c:pt idx="23">
                  <c:v>61.166666666666572</c:v>
                </c:pt>
                <c:pt idx="24">
                  <c:v>40</c:v>
                </c:pt>
                <c:pt idx="25">
                  <c:v>69.833333333333258</c:v>
                </c:pt>
                <c:pt idx="26">
                  <c:v>91.333333333333258</c:v>
                </c:pt>
                <c:pt idx="27">
                  <c:v>69.2</c:v>
                </c:pt>
                <c:pt idx="28">
                  <c:v>82</c:v>
                </c:pt>
                <c:pt idx="29">
                  <c:v>70</c:v>
                </c:pt>
                <c:pt idx="30">
                  <c:v>58.333333333333329</c:v>
                </c:pt>
                <c:pt idx="31">
                  <c:v>90</c:v>
                </c:pt>
                <c:pt idx="32">
                  <c:v>72</c:v>
                </c:pt>
                <c:pt idx="33">
                  <c:v>76</c:v>
                </c:pt>
                <c:pt idx="34">
                  <c:v>71.599999999999994</c:v>
                </c:pt>
                <c:pt idx="35">
                  <c:v>82</c:v>
                </c:pt>
                <c:pt idx="36">
                  <c:v>92</c:v>
                </c:pt>
                <c:pt idx="37">
                  <c:v>72</c:v>
                </c:pt>
                <c:pt idx="38">
                  <c:v>70</c:v>
                </c:pt>
                <c:pt idx="39">
                  <c:v>64</c:v>
                </c:pt>
                <c:pt idx="40">
                  <c:v>70</c:v>
                </c:pt>
                <c:pt idx="41">
                  <c:v>76</c:v>
                </c:pt>
                <c:pt idx="42">
                  <c:v>76.666666666666671</c:v>
                </c:pt>
                <c:pt idx="43">
                  <c:v>76</c:v>
                </c:pt>
                <c:pt idx="44">
                  <c:v>80</c:v>
                </c:pt>
                <c:pt idx="45">
                  <c:v>75</c:v>
                </c:pt>
                <c:pt idx="46">
                  <c:v>71.8</c:v>
                </c:pt>
                <c:pt idx="47">
                  <c:v>82</c:v>
                </c:pt>
                <c:pt idx="49">
                  <c:v>85.6</c:v>
                </c:pt>
                <c:pt idx="50">
                  <c:v>83.6</c:v>
                </c:pt>
                <c:pt idx="51">
                  <c:v>86</c:v>
                </c:pt>
                <c:pt idx="52">
                  <c:v>81.333333333333258</c:v>
                </c:pt>
                <c:pt idx="53">
                  <c:v>66</c:v>
                </c:pt>
                <c:pt idx="54">
                  <c:v>76</c:v>
                </c:pt>
                <c:pt idx="55">
                  <c:v>87.4</c:v>
                </c:pt>
                <c:pt idx="56">
                  <c:v>60</c:v>
                </c:pt>
                <c:pt idx="58">
                  <c:v>77.599999999999994</c:v>
                </c:pt>
                <c:pt idx="60">
                  <c:v>77.400000000000006</c:v>
                </c:pt>
                <c:pt idx="61">
                  <c:v>83.333333333333258</c:v>
                </c:pt>
                <c:pt idx="62">
                  <c:v>69.400000000000006</c:v>
                </c:pt>
                <c:pt idx="63">
                  <c:v>70</c:v>
                </c:pt>
                <c:pt idx="64">
                  <c:v>86</c:v>
                </c:pt>
              </c:numCache>
            </c:numRef>
          </c:yVal>
          <c:smooth val="0"/>
        </c:ser>
        <c:dLbls>
          <c:showLegendKey val="0"/>
          <c:showVal val="0"/>
          <c:showCatName val="0"/>
          <c:showSerName val="0"/>
          <c:showPercent val="0"/>
          <c:showBubbleSize val="0"/>
        </c:dLbls>
        <c:axId val="105169280"/>
        <c:axId val="105171200"/>
      </c:scatterChart>
      <c:valAx>
        <c:axId val="105169280"/>
        <c:scaling>
          <c:orientation val="minMax"/>
          <c:max val="100"/>
          <c:min val="40"/>
        </c:scaling>
        <c:delete val="0"/>
        <c:axPos val="b"/>
        <c:title>
          <c:tx>
            <c:rich>
              <a:bodyPr/>
              <a:lstStyle/>
              <a:p>
                <a:pPr marL="0" marR="0" indent="0" algn="ctr" defTabSz="914400" rtl="0" eaLnBrk="1" fontAlgn="auto" latinLnBrk="0" hangingPunct="1">
                  <a:lnSpc>
                    <a:spcPct val="100000"/>
                  </a:lnSpc>
                  <a:spcBef>
                    <a:spcPts val="0"/>
                  </a:spcBef>
                  <a:spcAft>
                    <a:spcPts val="0"/>
                  </a:spcAft>
                  <a:buClrTx/>
                  <a:buSzTx/>
                  <a:buFontTx/>
                  <a:buNone/>
                  <a:tabLst/>
                  <a:defRPr sz="2600" b="1" i="0" u="none" strike="noStrike" kern="1200" baseline="0">
                    <a:solidFill>
                      <a:prstClr val="black"/>
                    </a:solidFill>
                    <a:latin typeface="+mn-lt"/>
                    <a:ea typeface="+mn-ea"/>
                    <a:cs typeface="+mn-cs"/>
                  </a:defRPr>
                </a:pPr>
                <a:r>
                  <a:rPr lang="en-US" sz="2600" b="1" i="0" baseline="0" dirty="0" smtClean="0"/>
                  <a:t>Final Exam Grade</a:t>
                </a:r>
              </a:p>
            </c:rich>
          </c:tx>
          <c:layout/>
          <c:overlay val="0"/>
        </c:title>
        <c:numFmt formatCode="General" sourceLinked="1"/>
        <c:majorTickMark val="none"/>
        <c:minorTickMark val="none"/>
        <c:tickLblPos val="nextTo"/>
        <c:txPr>
          <a:bodyPr/>
          <a:lstStyle/>
          <a:p>
            <a:pPr>
              <a:defRPr sz="1800"/>
            </a:pPr>
            <a:endParaRPr lang="en-US"/>
          </a:p>
        </c:txPr>
        <c:crossAx val="105171200"/>
        <c:crosses val="autoZero"/>
        <c:crossBetween val="midCat"/>
        <c:majorUnit val="10"/>
      </c:valAx>
      <c:valAx>
        <c:axId val="105171200"/>
        <c:scaling>
          <c:orientation val="minMax"/>
          <c:max val="100"/>
          <c:min val="40"/>
        </c:scaling>
        <c:delete val="0"/>
        <c:axPos val="l"/>
        <c:title>
          <c:tx>
            <c:rich>
              <a:bodyPr/>
              <a:lstStyle/>
              <a:p>
                <a:pPr>
                  <a:defRPr sz="2600"/>
                </a:pPr>
                <a:r>
                  <a:rPr lang="en-US" sz="2600" dirty="0" smtClean="0"/>
                  <a:t>Average Quiz</a:t>
                </a:r>
                <a:r>
                  <a:rPr lang="en-US" sz="2600" baseline="0" dirty="0" smtClean="0"/>
                  <a:t> Grade</a:t>
                </a:r>
                <a:endParaRPr lang="en-US" sz="2600" dirty="0"/>
              </a:p>
            </c:rich>
          </c:tx>
          <c:layout/>
          <c:overlay val="0"/>
        </c:title>
        <c:numFmt formatCode="General" sourceLinked="1"/>
        <c:majorTickMark val="none"/>
        <c:minorTickMark val="none"/>
        <c:tickLblPos val="nextTo"/>
        <c:txPr>
          <a:bodyPr/>
          <a:lstStyle/>
          <a:p>
            <a:pPr>
              <a:defRPr sz="1800"/>
            </a:pPr>
            <a:endParaRPr lang="en-US"/>
          </a:p>
        </c:txPr>
        <c:crossAx val="105169280"/>
        <c:crosses val="autoZero"/>
        <c:crossBetween val="midCat"/>
      </c:valAx>
    </c:plotArea>
    <c:plotVisOnly val="1"/>
    <c:dispBlanksAs val="gap"/>
    <c:showDLblsOverMax val="0"/>
  </c:chart>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B78DCCD-14C0-46FB-9106-8EC8616DBA33}" type="datetimeFigureOut">
              <a:rPr lang="en-CA" smtClean="0"/>
              <a:pPr/>
              <a:t>13/05/2013</a:t>
            </a:fld>
            <a:endParaRPr lang="en-CA"/>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B202FEC-9A50-40C7-9D49-447D15254A7B}" type="slidenum">
              <a:rPr lang="en-CA" smtClean="0"/>
              <a:pPr/>
              <a:t>‹#›</a:t>
            </a:fld>
            <a:endParaRPr lang="en-CA"/>
          </a:p>
        </p:txBody>
      </p:sp>
    </p:spTree>
    <p:extLst>
      <p:ext uri="{BB962C8B-B14F-4D97-AF65-F5344CB8AC3E}">
        <p14:creationId xmlns:p14="http://schemas.microsoft.com/office/powerpoint/2010/main" val="29104563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chzmemebase.files.wordpress.com/2011/09/memes-hipster-america.jpg" TargetMode="External"/><Relationship Id="rId2" Type="http://schemas.openxmlformats.org/officeDocument/2006/relationships/slide" Target="../slides/slide6.xml"/><Relationship Id="rId1" Type="http://schemas.openxmlformats.org/officeDocument/2006/relationships/notesMaster" Target="../notesMasters/notesMaster1.xml"/><Relationship Id="rId4" Type="http://schemas.openxmlformats.org/officeDocument/2006/relationships/hyperlink" Target="http://www.remonline.com/home/wp-content/uploads/2011/11/measure1.jpg" TargetMode="Externa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hlinkClick r:id="rId3"/>
              </a:rPr>
              <a:t>http://chzmemebase.files.wordpress.com/2011/09/memes-hipster-america.jpg</a:t>
            </a:r>
            <a:r>
              <a:rPr lang="en-US" dirty="0" smtClean="0">
                <a:hlinkClick r:id="rId4"/>
              </a:rPr>
              <a:t/>
            </a:r>
            <a:br>
              <a:rPr lang="en-US" dirty="0" smtClean="0">
                <a:hlinkClick r:id="rId4"/>
              </a:rPr>
            </a:br>
            <a:r>
              <a:rPr lang="en-US" dirty="0" smtClean="0">
                <a:hlinkClick r:id="rId4"/>
              </a:rPr>
              <a:t>http://www.remonline.com/home/wp-content/uploads/2011/11/measure1.jpg</a:t>
            </a:r>
            <a:endParaRPr lang="en-US" dirty="0"/>
          </a:p>
        </p:txBody>
      </p:sp>
      <p:sp>
        <p:nvSpPr>
          <p:cNvPr id="4" name="Slide Number Placeholder 3"/>
          <p:cNvSpPr>
            <a:spLocks noGrp="1"/>
          </p:cNvSpPr>
          <p:nvPr>
            <p:ph type="sldNum" sz="quarter" idx="10"/>
          </p:nvPr>
        </p:nvSpPr>
        <p:spPr/>
        <p:txBody>
          <a:bodyPr/>
          <a:lstStyle/>
          <a:p>
            <a:fld id="{3B202FEC-9A50-40C7-9D49-447D15254A7B}" type="slidenum">
              <a:rPr lang="en-CA" smtClean="0"/>
              <a:pPr/>
              <a:t>6</a:t>
            </a:fld>
            <a:endParaRPr lang="en-CA"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CA" sz="1200" dirty="0" smtClean="0">
                <a:solidFill>
                  <a:srgbClr val="0000FF"/>
                </a:solidFill>
              </a:rPr>
              <a:t>Kaplan, R. M. &amp; </a:t>
            </a:r>
            <a:r>
              <a:rPr lang="en-CA" sz="1200" dirty="0" err="1" smtClean="0">
                <a:solidFill>
                  <a:srgbClr val="0000FF"/>
                </a:solidFill>
              </a:rPr>
              <a:t>Saccuzzo</a:t>
            </a:r>
            <a:r>
              <a:rPr lang="en-CA" sz="1200" dirty="0" smtClean="0">
                <a:solidFill>
                  <a:srgbClr val="0000FF"/>
                </a:solidFill>
              </a:rPr>
              <a:t>, D. P. (1989). Psychological testing, 2nd Edition. Brooks</a:t>
            </a:r>
            <a:r>
              <a:rPr lang="en-US" sz="1200" dirty="0" smtClean="0">
                <a:solidFill>
                  <a:srgbClr val="0000FF"/>
                </a:solidFill>
              </a:rPr>
              <a:t>/Cole Publishing Company: California</a:t>
            </a:r>
            <a:endParaRPr lang="fr-CA" sz="1200" dirty="0" smtClean="0">
              <a:solidFill>
                <a:srgbClr val="0000FF"/>
              </a:solidFill>
            </a:endParaRPr>
          </a:p>
          <a:p>
            <a:endParaRPr lang="en-US" dirty="0"/>
          </a:p>
        </p:txBody>
      </p:sp>
      <p:sp>
        <p:nvSpPr>
          <p:cNvPr id="4" name="Slide Number Placeholder 3"/>
          <p:cNvSpPr>
            <a:spLocks noGrp="1"/>
          </p:cNvSpPr>
          <p:nvPr>
            <p:ph type="sldNum" sz="quarter" idx="10"/>
          </p:nvPr>
        </p:nvSpPr>
        <p:spPr/>
        <p:txBody>
          <a:bodyPr/>
          <a:lstStyle/>
          <a:p>
            <a:fld id="{3B202FEC-9A50-40C7-9D49-447D15254A7B}" type="slidenum">
              <a:rPr lang="en-CA" smtClean="0"/>
              <a:pPr/>
              <a:t>41</a:t>
            </a:fld>
            <a:endParaRPr lang="en-CA"/>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BFBCAD0D-CBB2-4C3A-92E1-FCDF6D22CCC4}" type="datetime1">
              <a:rPr lang="en-US" smtClean="0"/>
              <a:pPr/>
              <a:t>5/13/2013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53EC761-19C1-463E-B68A-06C0E2801E43}" type="datetime1">
              <a:rPr lang="en-US" smtClean="0"/>
              <a:pPr/>
              <a:t>5/13/2013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22FBC58-84EB-4DEF-85A6-E5A1420855D9}" type="datetime1">
              <a:rPr lang="en-US" smtClean="0"/>
              <a:pPr/>
              <a:t>5/13/2013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9D56D8EB-0DF0-4336-8133-B4A3B348E9FC}" type="datetime1">
              <a:rPr lang="en-US" smtClean="0"/>
              <a:pPr/>
              <a:t>5/13/2013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AC3FA23E-5BA6-4B4C-9E19-351DFDFE9B32}" type="datetime1">
              <a:rPr lang="en-US" smtClean="0"/>
              <a:pPr/>
              <a:t>5/13/2013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EB42619-6F8A-47FA-A6F7-3559BE668696}" type="datetime1">
              <a:rPr lang="en-US" smtClean="0"/>
              <a:pPr/>
              <a:t>5/13/2013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E4A4B35-54E6-40B8-AB73-9F57EE25507D}" type="datetime1">
              <a:rPr lang="en-US" smtClean="0"/>
              <a:pPr/>
              <a:t>5/13/2013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BC9AF13-4D09-4E8C-9984-CBF9D8E1E86E}" type="datetime1">
              <a:rPr lang="en-US" smtClean="0"/>
              <a:pPr/>
              <a:t>5/13/2013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CC8B3AB-412F-4B17-B7EC-24D6EE420A41}" type="datetime1">
              <a:rPr lang="en-US" smtClean="0"/>
              <a:pPr/>
              <a:t>5/13/2013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7050A0A-5180-4E76-8AD3-A71754CDF1E4}" type="datetime1">
              <a:rPr lang="en-US" smtClean="0"/>
              <a:pPr/>
              <a:t>5/13/2013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1D3F6F2-7B7F-4EDA-A099-BEA6AC69A522}" type="datetime1">
              <a:rPr lang="en-US" smtClean="0"/>
              <a:pPr/>
              <a:t>5/13/2013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7F18B83-9F5F-4222-BE8A-4D9C416915EF}" type="datetime1">
              <a:rPr lang="en-US" smtClean="0"/>
              <a:pPr/>
              <a:t>5/13/2013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 Id="rId5" Type="http://schemas.openxmlformats.org/officeDocument/2006/relationships/image" Target="../media/image7.jpeg"/><Relationship Id="rId4" Type="http://schemas.openxmlformats.org/officeDocument/2006/relationships/image" Target="../media/image6.jpe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 Id="rId5" Type="http://schemas.openxmlformats.org/officeDocument/2006/relationships/image" Target="../media/image7.jpeg"/><Relationship Id="rId4" Type="http://schemas.openxmlformats.org/officeDocument/2006/relationships/image" Target="../media/image6.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ctrTitle"/>
          </p:nvPr>
        </p:nvSpPr>
        <p:spPr>
          <a:xfrm>
            <a:off x="971600" y="2346449"/>
            <a:ext cx="7776864" cy="1946647"/>
          </a:xfrm>
        </p:spPr>
        <p:txBody>
          <a:bodyPr>
            <a:noAutofit/>
          </a:bodyPr>
          <a:lstStyle/>
          <a:p>
            <a:pPr algn="r"/>
            <a:r>
              <a:rPr lang="en-US" sz="4600" b="1" dirty="0" smtClean="0"/>
              <a:t>The Science of Measurement: </a:t>
            </a:r>
            <a:r>
              <a:rPr lang="en-US" sz="4600" dirty="0" smtClean="0"/>
              <a:t/>
            </a:r>
            <a:br>
              <a:rPr lang="en-US" sz="4600" dirty="0" smtClean="0"/>
            </a:br>
            <a:r>
              <a:rPr lang="en-US" sz="4000" dirty="0" smtClean="0"/>
              <a:t>Validity and Reliability</a:t>
            </a:r>
            <a:endParaRPr lang="en-US" sz="4000" dirty="0"/>
          </a:p>
        </p:txBody>
      </p:sp>
      <p:sp>
        <p:nvSpPr>
          <p:cNvPr id="5" name="Subtitle 2"/>
          <p:cNvSpPr>
            <a:spLocks noGrp="1"/>
          </p:cNvSpPr>
          <p:nvPr>
            <p:ph type="subTitle" idx="1"/>
          </p:nvPr>
        </p:nvSpPr>
        <p:spPr>
          <a:xfrm>
            <a:off x="1371600" y="5013176"/>
            <a:ext cx="6400800" cy="1224136"/>
          </a:xfrm>
        </p:spPr>
        <p:txBody>
          <a:bodyPr/>
          <a:lstStyle/>
          <a:p>
            <a:r>
              <a:rPr lang="en-US" dirty="0" smtClean="0"/>
              <a:t>Jordan Schoenherr</a:t>
            </a:r>
          </a:p>
          <a:p>
            <a:r>
              <a:rPr lang="en-US" dirty="0" smtClean="0"/>
              <a:t>Carleton University</a:t>
            </a:r>
            <a:endParaRPr lang="en-US" dirty="0"/>
          </a:p>
        </p:txBody>
      </p:sp>
      <p:sp>
        <p:nvSpPr>
          <p:cNvPr id="6" name="Rectangle 2"/>
          <p:cNvSpPr>
            <a:spLocks noChangeArrowheads="1"/>
          </p:cNvSpPr>
          <p:nvPr/>
        </p:nvSpPr>
        <p:spPr bwMode="auto">
          <a:xfrm>
            <a:off x="3378200" y="177800"/>
            <a:ext cx="5499100" cy="1004888"/>
          </a:xfrm>
          <a:prstGeom prst="rect">
            <a:avLst/>
          </a:prstGeom>
          <a:solidFill>
            <a:srgbClr val="800000"/>
          </a:solidFill>
          <a:ln w="9525">
            <a:noFill/>
            <a:miter lim="800000"/>
            <a:headEnd/>
            <a:tailEnd/>
          </a:ln>
          <a:effectLst/>
        </p:spPr>
        <p:txBody>
          <a:bodyPr anchor="ctr"/>
          <a:lstStyle/>
          <a:p>
            <a:pPr algn="ctr" eaLnBrk="1" hangingPunct="1"/>
            <a:r>
              <a:rPr lang="en-US" sz="2800" b="1" dirty="0" smtClean="0">
                <a:solidFill>
                  <a:schemeClr val="bg1"/>
                </a:solidFill>
                <a:latin typeface="Lucida Sans" pitchFamily="34" charset="0"/>
              </a:rPr>
              <a:t>Research Methods</a:t>
            </a:r>
            <a:endParaRPr lang="en-US" sz="2800" b="1" dirty="0">
              <a:solidFill>
                <a:schemeClr val="bg1"/>
              </a:solidFill>
              <a:latin typeface="Lucida Sans" pitchFamily="34" charset="0"/>
            </a:endParaRPr>
          </a:p>
        </p:txBody>
      </p:sp>
      <p:pic>
        <p:nvPicPr>
          <p:cNvPr id="7" name="Picture 7"/>
          <p:cNvPicPr>
            <a:picLocks noChangeAspect="1" noChangeArrowheads="1"/>
          </p:cNvPicPr>
          <p:nvPr/>
        </p:nvPicPr>
        <p:blipFill>
          <a:blip r:embed="rId2" cstate="print"/>
          <a:srcRect/>
          <a:stretch>
            <a:fillRect/>
          </a:stretch>
        </p:blipFill>
        <p:spPr bwMode="auto">
          <a:xfrm>
            <a:off x="317500" y="190500"/>
            <a:ext cx="2908300" cy="973138"/>
          </a:xfrm>
          <a:prstGeom prst="rect">
            <a:avLst/>
          </a:prstGeom>
          <a:noFill/>
          <a:ln w="9525">
            <a:solidFill>
              <a:schemeClr val="tx1"/>
            </a:solidFill>
            <a:miter lim="800000"/>
            <a:headEnd/>
            <a:tailEnd/>
          </a:ln>
          <a:effectLst/>
        </p:spPr>
      </p:pic>
      <p:sp>
        <p:nvSpPr>
          <p:cNvPr id="8" name="Text Box 12"/>
          <p:cNvSpPr txBox="1">
            <a:spLocks noChangeArrowheads="1"/>
          </p:cNvSpPr>
          <p:nvPr/>
        </p:nvSpPr>
        <p:spPr bwMode="auto">
          <a:xfrm>
            <a:off x="304800" y="1330325"/>
            <a:ext cx="8585200" cy="608013"/>
          </a:xfrm>
          <a:prstGeom prst="rect">
            <a:avLst/>
          </a:prstGeom>
          <a:noFill/>
          <a:ln w="9525">
            <a:solidFill>
              <a:srgbClr val="800000"/>
            </a:solidFill>
            <a:miter lim="800000"/>
            <a:headEnd/>
            <a:tailEnd/>
          </a:ln>
          <a:effectLst/>
        </p:spPr>
        <p:txBody>
          <a:bodyPr wrap="none" anchor="ctr" anchorCtr="1"/>
          <a:lstStyle/>
          <a:p>
            <a:pPr>
              <a:spcBef>
                <a:spcPct val="50000"/>
              </a:spcBef>
            </a:pPr>
            <a:r>
              <a:rPr lang="en-US" sz="2800" b="1" dirty="0">
                <a:solidFill>
                  <a:srgbClr val="800000"/>
                </a:solidFill>
                <a:latin typeface="Lucida Sans" pitchFamily="34" charset="0"/>
              </a:rPr>
              <a:t>PSYC/NEURO2001 </a:t>
            </a:r>
            <a:r>
              <a:rPr lang="en-US" sz="2800" b="1" dirty="0" smtClean="0">
                <a:solidFill>
                  <a:srgbClr val="800000"/>
                </a:solidFill>
                <a:latin typeface="Lucida Sans" pitchFamily="34" charset="0"/>
              </a:rPr>
              <a:t>Mon and Weds 14:30-17:30</a:t>
            </a:r>
            <a:endParaRPr lang="en-US" sz="2800" b="1" dirty="0">
              <a:solidFill>
                <a:srgbClr val="800000"/>
              </a:solidFill>
              <a:latin typeface="Lucida Sans" pitchFamily="34" charset="0"/>
            </a:endParaRPr>
          </a:p>
        </p:txBody>
      </p:sp>
      <p:sp>
        <p:nvSpPr>
          <p:cNvPr id="9" name="Slide Number Placeholder 8"/>
          <p:cNvSpPr>
            <a:spLocks noGrp="1"/>
          </p:cNvSpPr>
          <p:nvPr>
            <p:ph type="sldNum" sz="quarter" idx="12"/>
          </p:nvPr>
        </p:nvSpPr>
        <p:spPr/>
        <p:txBody>
          <a:bodyPr/>
          <a:lstStyle/>
          <a:p>
            <a:fld id="{95587115-9895-4084-9D4B-E04959BE5F83}" type="slidenum">
              <a:rPr lang="en-US" smtClean="0"/>
              <a:pPr/>
              <a:t>1</a:t>
            </a:fld>
            <a:endParaRPr 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endParaRPr lang="en-US" sz="1200" dirty="0" smtClean="0"/>
          </a:p>
          <a:p>
            <a:endParaRPr lang="en-US" dirty="0" smtClean="0"/>
          </a:p>
          <a:p>
            <a:r>
              <a:rPr lang="en-US" dirty="0" smtClean="0"/>
              <a:t>Validity: Construct Sufficiency</a:t>
            </a:r>
          </a:p>
          <a:p>
            <a:endParaRPr lang="en-US" sz="1200" dirty="0" smtClean="0"/>
          </a:p>
          <a:p>
            <a:r>
              <a:rPr lang="en-US" dirty="0" smtClean="0"/>
              <a:t>Variability, Measurement, and Error</a:t>
            </a:r>
          </a:p>
          <a:p>
            <a:endParaRPr lang="en-US" sz="1200" dirty="0" smtClean="0"/>
          </a:p>
          <a:p>
            <a:r>
              <a:rPr lang="en-US" dirty="0" smtClean="0"/>
              <a:t>Reliability</a:t>
            </a:r>
          </a:p>
          <a:p>
            <a:endParaRPr lang="en-US" sz="1200" dirty="0" smtClean="0"/>
          </a:p>
          <a:p>
            <a:endParaRPr lang="en-US" dirty="0" smtClean="0"/>
          </a:p>
        </p:txBody>
      </p:sp>
      <p:sp>
        <p:nvSpPr>
          <p:cNvPr id="4"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GB" sz="3000" b="1" dirty="0" smtClean="0">
                <a:solidFill>
                  <a:schemeClr val="bg1"/>
                </a:solidFill>
                <a:latin typeface="Lucida Sans" pitchFamily="34" charset="0"/>
                <a:ea typeface="+mj-ea"/>
                <a:cs typeface="+mj-cs"/>
              </a:rPr>
              <a:t>Overview of Lecture</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5" name="Slide Number Placeholder 4"/>
          <p:cNvSpPr>
            <a:spLocks noGrp="1"/>
          </p:cNvSpPr>
          <p:nvPr>
            <p:ph type="sldNum" sz="quarter" idx="12"/>
          </p:nvPr>
        </p:nvSpPr>
        <p:spPr/>
        <p:txBody>
          <a:bodyPr/>
          <a:lstStyle/>
          <a:p>
            <a:fld id="{95587115-9895-4084-9D4B-E04959BE5F83}" type="slidenum">
              <a:rPr lang="en-US" smtClean="0"/>
              <a:pPr/>
              <a:t>2</a:t>
            </a:fld>
            <a:endParaRPr 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00034" y="3886200"/>
            <a:ext cx="8429684" cy="2351112"/>
          </a:xfrm>
        </p:spPr>
        <p:txBody>
          <a:bodyPr>
            <a:normAutofit/>
          </a:bodyPr>
          <a:lstStyle/>
          <a:p>
            <a:r>
              <a:rPr lang="en-US" sz="2400" dirty="0" smtClean="0"/>
              <a:t>“The only relevant test of the validity of a hypothesis is comparison of prediction with experience.</a:t>
            </a:r>
            <a:r>
              <a:rPr lang="en-CA" sz="2400" dirty="0" smtClean="0"/>
              <a:t>”</a:t>
            </a:r>
          </a:p>
          <a:p>
            <a:endParaRPr lang="en-CA" sz="2400" dirty="0" smtClean="0"/>
          </a:p>
          <a:p>
            <a:r>
              <a:rPr lang="en-CA" sz="2400" dirty="0" smtClean="0"/>
              <a:t>- Milton Friedman</a:t>
            </a:r>
          </a:p>
        </p:txBody>
      </p:sp>
      <p:sp>
        <p:nvSpPr>
          <p:cNvPr id="4" name="Rectangle 1029"/>
          <p:cNvSpPr txBox="1">
            <a:spLocks noChangeArrowheads="1"/>
          </p:cNvSpPr>
          <p:nvPr/>
        </p:nvSpPr>
        <p:spPr>
          <a:xfrm>
            <a:off x="395536" y="2451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US" sz="3000" b="1" dirty="0" smtClean="0">
                <a:solidFill>
                  <a:schemeClr val="bg1"/>
                </a:solidFill>
                <a:latin typeface="Lucida Sans" pitchFamily="34" charset="0"/>
              </a:rPr>
              <a:t>Validity and Scale Development</a:t>
            </a:r>
            <a:endParaRPr lang="en-US" sz="3000" b="1" dirty="0">
              <a:solidFill>
                <a:schemeClr val="bg1"/>
              </a:solidFill>
              <a:latin typeface="Lucida Sans" pitchFamily="34" charset="0"/>
            </a:endParaRPr>
          </a:p>
        </p:txBody>
      </p:sp>
      <p:sp>
        <p:nvSpPr>
          <p:cNvPr id="5" name="Slide Number Placeholder 4"/>
          <p:cNvSpPr>
            <a:spLocks noGrp="1"/>
          </p:cNvSpPr>
          <p:nvPr>
            <p:ph type="sldNum" sz="quarter" idx="12"/>
          </p:nvPr>
        </p:nvSpPr>
        <p:spPr/>
        <p:txBody>
          <a:bodyPr/>
          <a:lstStyle/>
          <a:p>
            <a:fld id="{95587115-9895-4084-9D4B-E04959BE5F83}" type="slidenum">
              <a:rPr lang="en-US" smtClean="0"/>
              <a:pPr/>
              <a:t>3</a:t>
            </a:fld>
            <a:endParaRPr lang="en-US"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95400"/>
            <a:ext cx="8229600" cy="5181600"/>
          </a:xfrm>
        </p:spPr>
        <p:txBody>
          <a:bodyPr/>
          <a:lstStyle/>
          <a:p>
            <a:endParaRPr lang="en-US" sz="1200" dirty="0" smtClean="0"/>
          </a:p>
          <a:p>
            <a:r>
              <a:rPr lang="en-US" sz="2800" dirty="0" smtClean="0"/>
              <a:t>Having developed a measure, or scale, we have assigned a characteristic (e.g., personality trait) or response (e.g., correct or incorrect)</a:t>
            </a:r>
          </a:p>
          <a:p>
            <a:endParaRPr lang="en-US" sz="1200" dirty="0" smtClean="0"/>
          </a:p>
          <a:p>
            <a:r>
              <a:rPr lang="en-US" sz="2800" dirty="0" smtClean="0"/>
              <a:t>The extent to which we can infer anything from these findings to support or reject or hypotheses will be dependent on two factors:</a:t>
            </a:r>
          </a:p>
          <a:p>
            <a:pPr lvl="1"/>
            <a:r>
              <a:rPr lang="en-US" sz="2400" b="1" dirty="0" smtClean="0"/>
              <a:t>Validity</a:t>
            </a:r>
            <a:r>
              <a:rPr lang="en-US" sz="2400" dirty="0" smtClean="0"/>
              <a:t>: How closely they relate to our construct?</a:t>
            </a:r>
          </a:p>
          <a:p>
            <a:pPr lvl="1"/>
            <a:r>
              <a:rPr lang="en-US" sz="2400" b="1" dirty="0" smtClean="0"/>
              <a:t>Reliability</a:t>
            </a:r>
            <a:r>
              <a:rPr lang="en-US" sz="2400" dirty="0" smtClean="0"/>
              <a:t>: How consistent are our results when using a given measure?</a:t>
            </a:r>
            <a:endParaRPr lang="en-US" sz="2400"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4</a:t>
            </a:fld>
            <a:endParaRPr lang="en-US" dirty="0"/>
          </a:p>
        </p:txBody>
      </p:sp>
      <p:sp>
        <p:nvSpPr>
          <p:cNvPr id="5" name="Rectangle 1029"/>
          <p:cNvSpPr txBox="1">
            <a:spLocks noChangeArrowheads="1"/>
          </p:cNvSpPr>
          <p:nvPr/>
        </p:nvSpPr>
        <p:spPr>
          <a:xfrm>
            <a:off x="304800" y="1524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Assessing Scales and Measurement</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95400"/>
            <a:ext cx="8229600" cy="5334000"/>
          </a:xfrm>
        </p:spPr>
        <p:txBody>
          <a:bodyPr>
            <a:normAutofit fontScale="92500" lnSpcReduction="10000"/>
          </a:bodyPr>
          <a:lstStyle/>
          <a:p>
            <a:r>
              <a:rPr lang="en-US" sz="2800" b="1" dirty="0" smtClean="0"/>
              <a:t>Face Validity: </a:t>
            </a:r>
            <a:r>
              <a:rPr lang="en-US" sz="2800" dirty="0" smtClean="0"/>
              <a:t>Measurement procedures superficially appear to measure the construct that it claims to be measuring. </a:t>
            </a:r>
          </a:p>
          <a:p>
            <a:pPr lvl="1"/>
            <a:r>
              <a:rPr lang="en-US" sz="2400" i="1" dirty="0" smtClean="0"/>
              <a:t>Does your measure make sense?</a:t>
            </a:r>
          </a:p>
          <a:p>
            <a:pPr lvl="1"/>
            <a:r>
              <a:rPr lang="en-US" sz="2400" dirty="0" smtClean="0"/>
              <a:t>e.g., imagine a measurement scale developed (by vegetarians) to examine restaurant preference </a:t>
            </a:r>
            <a:r>
              <a:rPr lang="en-US" sz="2400" i="1" dirty="0" smtClean="0"/>
              <a:t>but</a:t>
            </a:r>
            <a:r>
              <a:rPr lang="en-US" sz="2400" dirty="0" smtClean="0"/>
              <a:t> excludes any mention of main courses containing meat.</a:t>
            </a:r>
          </a:p>
          <a:p>
            <a:endParaRPr lang="en-US" sz="1200" b="1" dirty="0" smtClean="0"/>
          </a:p>
          <a:p>
            <a:r>
              <a:rPr lang="en-US" sz="2800" b="1" dirty="0" smtClean="0"/>
              <a:t>Construct Validity: </a:t>
            </a:r>
            <a:r>
              <a:rPr lang="en-US" sz="2800" dirty="0" smtClean="0"/>
              <a:t>Scores obtained by measurement procedure behave the same as the variable itself. </a:t>
            </a:r>
          </a:p>
          <a:p>
            <a:pPr lvl="1"/>
            <a:r>
              <a:rPr lang="en-US" sz="2400" dirty="0" smtClean="0"/>
              <a:t>Does the measure conform to what you’d expect of the construct?</a:t>
            </a:r>
          </a:p>
          <a:p>
            <a:pPr lvl="1"/>
            <a:r>
              <a:rPr lang="en-US" sz="2400" dirty="0" smtClean="0"/>
              <a:t>e.g., If you are measuring personality, do people that act differently, score differently? Do different items on a test get different responses?</a:t>
            </a:r>
          </a:p>
        </p:txBody>
      </p:sp>
      <p:sp>
        <p:nvSpPr>
          <p:cNvPr id="4" name="Slide Number Placeholder 3"/>
          <p:cNvSpPr>
            <a:spLocks noGrp="1"/>
          </p:cNvSpPr>
          <p:nvPr>
            <p:ph type="sldNum" sz="quarter" idx="12"/>
          </p:nvPr>
        </p:nvSpPr>
        <p:spPr/>
        <p:txBody>
          <a:bodyPr/>
          <a:lstStyle/>
          <a:p>
            <a:fld id="{B6F15528-21DE-4FAA-801E-634DDDAF4B2B}" type="slidenum">
              <a:rPr lang="en-US" smtClean="0"/>
              <a:pPr/>
              <a:t>5</a:t>
            </a:fld>
            <a:endParaRPr lang="en-US" dirty="0"/>
          </a:p>
        </p:txBody>
      </p:sp>
      <p:sp>
        <p:nvSpPr>
          <p:cNvPr id="5" name="Rectangle 1029"/>
          <p:cNvSpPr txBox="1">
            <a:spLocks noChangeArrowheads="1"/>
          </p:cNvSpPr>
          <p:nvPr/>
        </p:nvSpPr>
        <p:spPr>
          <a:xfrm>
            <a:off x="304800" y="1524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Varieties</a:t>
            </a:r>
            <a:r>
              <a:rPr kumimoji="0" lang="en-US" sz="3000" b="1" i="0" u="none" strike="noStrike" kern="1200" cap="none" spc="0" normalizeH="0" noProof="0" dirty="0" smtClean="0">
                <a:ln>
                  <a:noFill/>
                </a:ln>
                <a:solidFill>
                  <a:schemeClr val="bg1"/>
                </a:solidFill>
                <a:effectLst/>
                <a:uLnTx/>
                <a:uFillTx/>
                <a:latin typeface="Lucida Sans" pitchFamily="34" charset="0"/>
                <a:ea typeface="+mj-ea"/>
                <a:cs typeface="+mj-cs"/>
              </a:rPr>
              <a:t> of </a:t>
            </a: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Validity</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3657600"/>
            <a:ext cx="8458200" cy="2971800"/>
          </a:xfrm>
        </p:spPr>
        <p:txBody>
          <a:bodyPr>
            <a:normAutofit fontScale="92500" lnSpcReduction="20000"/>
          </a:bodyPr>
          <a:lstStyle/>
          <a:p>
            <a:endParaRPr lang="en-US" sz="1200" dirty="0" smtClean="0"/>
          </a:p>
          <a:p>
            <a:r>
              <a:rPr lang="en-US" sz="2800" b="1" dirty="0" smtClean="0"/>
              <a:t>Concurrent Validity:</a:t>
            </a:r>
            <a:r>
              <a:rPr lang="en-US" sz="2800" dirty="0" smtClean="0"/>
              <a:t> Measurement procedures from a new measure produce similar patterns to another measure</a:t>
            </a:r>
          </a:p>
          <a:p>
            <a:pPr lvl="1"/>
            <a:r>
              <a:rPr lang="en-US" sz="2600" dirty="0" smtClean="0"/>
              <a:t>Does your measure of a construct respond to task manipulations like someone else measure of the </a:t>
            </a:r>
            <a:r>
              <a:rPr lang="en-US" sz="2600" smtClean="0"/>
              <a:t>same construct?</a:t>
            </a:r>
            <a:endParaRPr lang="en-US" sz="2600" dirty="0" smtClean="0"/>
          </a:p>
          <a:p>
            <a:pPr lvl="1"/>
            <a:r>
              <a:rPr lang="en-US" sz="2600" dirty="0" smtClean="0"/>
              <a:t>e.g., If you are measuring someone’s confidence, does a word scale (e.g., ‘Guessing’, ‘Moderately Certain’, ‘Certain’) match a numeric scale (e.g., 50%, 75%, 100%)?</a:t>
            </a:r>
          </a:p>
        </p:txBody>
      </p:sp>
      <p:sp>
        <p:nvSpPr>
          <p:cNvPr id="4" name="Slide Number Placeholder 3"/>
          <p:cNvSpPr>
            <a:spLocks noGrp="1"/>
          </p:cNvSpPr>
          <p:nvPr>
            <p:ph type="sldNum" sz="quarter" idx="12"/>
          </p:nvPr>
        </p:nvSpPr>
        <p:spPr/>
        <p:txBody>
          <a:bodyPr/>
          <a:lstStyle/>
          <a:p>
            <a:fld id="{B6F15528-21DE-4FAA-801E-634DDDAF4B2B}" type="slidenum">
              <a:rPr lang="en-US" smtClean="0"/>
              <a:pPr/>
              <a:t>6</a:t>
            </a:fld>
            <a:endParaRPr lang="en-US" dirty="0"/>
          </a:p>
        </p:txBody>
      </p:sp>
      <p:sp>
        <p:nvSpPr>
          <p:cNvPr id="5" name="Rectangle 1029"/>
          <p:cNvSpPr txBox="1">
            <a:spLocks noChangeArrowheads="1"/>
          </p:cNvSpPr>
          <p:nvPr/>
        </p:nvSpPr>
        <p:spPr>
          <a:xfrm>
            <a:off x="304800" y="1524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Varieties</a:t>
            </a:r>
            <a:r>
              <a:rPr kumimoji="0" lang="en-US" sz="3000" b="1" i="0" u="none" strike="noStrike" kern="1200" cap="none" spc="0" normalizeH="0" noProof="0" dirty="0" smtClean="0">
                <a:ln>
                  <a:noFill/>
                </a:ln>
                <a:solidFill>
                  <a:schemeClr val="bg1"/>
                </a:solidFill>
                <a:effectLst/>
                <a:uLnTx/>
                <a:uFillTx/>
                <a:latin typeface="Lucida Sans" pitchFamily="34" charset="0"/>
                <a:ea typeface="+mj-ea"/>
                <a:cs typeface="+mj-cs"/>
              </a:rPr>
              <a:t> of </a:t>
            </a: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Validity</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pic>
        <p:nvPicPr>
          <p:cNvPr id="29700" name="Picture 4" descr="http://www.remonline.com/home/wp-content/uploads/2011/11/measure1.jpg"/>
          <p:cNvPicPr>
            <a:picLocks noChangeAspect="1" noChangeArrowheads="1"/>
          </p:cNvPicPr>
          <p:nvPr/>
        </p:nvPicPr>
        <p:blipFill>
          <a:blip r:embed="rId3" cstate="print"/>
          <a:srcRect/>
          <a:stretch>
            <a:fillRect/>
          </a:stretch>
        </p:blipFill>
        <p:spPr bwMode="auto">
          <a:xfrm>
            <a:off x="4953000" y="1188719"/>
            <a:ext cx="3181351" cy="2545081"/>
          </a:xfrm>
          <a:prstGeom prst="rect">
            <a:avLst/>
          </a:prstGeom>
          <a:noFill/>
        </p:spPr>
      </p:pic>
      <p:pic>
        <p:nvPicPr>
          <p:cNvPr id="29702" name="Picture 6" descr="http://chzmemebase.files.wordpress.com/2011/09/memes-hipster-america.jpg"/>
          <p:cNvPicPr>
            <a:picLocks noChangeAspect="1" noChangeArrowheads="1"/>
          </p:cNvPicPr>
          <p:nvPr/>
        </p:nvPicPr>
        <p:blipFill>
          <a:blip r:embed="rId4" cstate="print"/>
          <a:srcRect/>
          <a:stretch>
            <a:fillRect/>
          </a:stretch>
        </p:blipFill>
        <p:spPr bwMode="auto">
          <a:xfrm>
            <a:off x="1371600" y="1219200"/>
            <a:ext cx="2933700" cy="2481910"/>
          </a:xfrm>
          <a:prstGeom prst="rect">
            <a:avLst/>
          </a:prstGeom>
          <a:noFill/>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95400"/>
            <a:ext cx="8229600" cy="4830763"/>
          </a:xfrm>
        </p:spPr>
        <p:txBody>
          <a:bodyPr>
            <a:normAutofit/>
          </a:bodyPr>
          <a:lstStyle/>
          <a:p>
            <a:r>
              <a:rPr lang="en-US" sz="2800" b="1" dirty="0" smtClean="0"/>
              <a:t>Convergent and Divergent Validity: </a:t>
            </a:r>
            <a:r>
              <a:rPr lang="en-US" sz="2800" dirty="0" smtClean="0"/>
              <a:t>Two different measures thought to examine the same, or different, construct produce similar, or different, patterns of results, respectively. </a:t>
            </a:r>
            <a:endParaRPr lang="en-US" sz="2800" b="1" dirty="0" smtClean="0"/>
          </a:p>
          <a:p>
            <a:pPr lvl="1"/>
            <a:r>
              <a:rPr lang="en-US" dirty="0" smtClean="0"/>
              <a:t>e.g., if two test are thought to examine memory capacity, does an individual score high (or low) on both?</a:t>
            </a:r>
          </a:p>
          <a:p>
            <a:pPr lvl="1"/>
            <a:r>
              <a:rPr lang="en-US" dirty="0" smtClean="0"/>
              <a:t>e.g., if one test is designed to measure psychopath and another academic performance, are responses they unrelated?</a:t>
            </a:r>
          </a:p>
          <a:p>
            <a:endParaRPr lang="en-US" b="1" dirty="0" smtClean="0"/>
          </a:p>
          <a:p>
            <a:endParaRPr lang="en-US" b="1" dirty="0" smtClean="0"/>
          </a:p>
          <a:p>
            <a:endParaRPr lang="en-US" dirty="0" smtClean="0"/>
          </a:p>
          <a:p>
            <a:pPr lvl="1"/>
            <a:endParaRPr lang="en-US" b="1"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7</a:t>
            </a:fld>
            <a:endParaRPr lang="en-US" dirty="0"/>
          </a:p>
        </p:txBody>
      </p:sp>
      <p:sp>
        <p:nvSpPr>
          <p:cNvPr id="5" name="Rectangle 1029"/>
          <p:cNvSpPr txBox="1">
            <a:spLocks noChangeArrowheads="1"/>
          </p:cNvSpPr>
          <p:nvPr/>
        </p:nvSpPr>
        <p:spPr>
          <a:xfrm>
            <a:off x="304800" y="1524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Varieties</a:t>
            </a:r>
            <a:r>
              <a:rPr kumimoji="0" lang="en-US" sz="3000" b="1" i="0" u="none" strike="noStrike" kern="1200" cap="none" spc="0" normalizeH="0" noProof="0" dirty="0" smtClean="0">
                <a:ln>
                  <a:noFill/>
                </a:ln>
                <a:solidFill>
                  <a:schemeClr val="bg1"/>
                </a:solidFill>
                <a:effectLst/>
                <a:uLnTx/>
                <a:uFillTx/>
                <a:latin typeface="Lucida Sans" pitchFamily="34" charset="0"/>
                <a:ea typeface="+mj-ea"/>
                <a:cs typeface="+mj-cs"/>
              </a:rPr>
              <a:t> of </a:t>
            </a: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Validity</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95400"/>
            <a:ext cx="8229600" cy="4830763"/>
          </a:xfrm>
        </p:spPr>
        <p:txBody>
          <a:bodyPr/>
          <a:lstStyle/>
          <a:p>
            <a:endParaRPr lang="en-US" b="1" dirty="0" smtClean="0"/>
          </a:p>
          <a:p>
            <a:r>
              <a:rPr lang="en-US" sz="2800" b="1" dirty="0" smtClean="0"/>
              <a:t>Predictive Validity</a:t>
            </a:r>
            <a:r>
              <a:rPr lang="en-US" sz="2800" dirty="0" smtClean="0"/>
              <a:t>: Obtained scores on a measure accurately predict behaviour (or reported thoughts, beliefs and feelings) to a theory</a:t>
            </a:r>
          </a:p>
          <a:p>
            <a:pPr lvl="1"/>
            <a:r>
              <a:rPr lang="en-US" sz="2400" dirty="0" smtClean="0"/>
              <a:t>Does your measure respond in a manner predicted by your theory?</a:t>
            </a:r>
          </a:p>
          <a:p>
            <a:pPr lvl="1"/>
            <a:r>
              <a:rPr lang="en-US" sz="2400" dirty="0" smtClean="0"/>
              <a:t>e.g., Do those who are outgoing, talkative, etc. score higher on your set of ‘extroverted’ items?</a:t>
            </a:r>
          </a:p>
        </p:txBody>
      </p:sp>
      <p:sp>
        <p:nvSpPr>
          <p:cNvPr id="4" name="Slide Number Placeholder 3"/>
          <p:cNvSpPr>
            <a:spLocks noGrp="1"/>
          </p:cNvSpPr>
          <p:nvPr>
            <p:ph type="sldNum" sz="quarter" idx="12"/>
          </p:nvPr>
        </p:nvSpPr>
        <p:spPr/>
        <p:txBody>
          <a:bodyPr/>
          <a:lstStyle/>
          <a:p>
            <a:fld id="{B6F15528-21DE-4FAA-801E-634DDDAF4B2B}" type="slidenum">
              <a:rPr lang="en-US" smtClean="0"/>
              <a:pPr/>
              <a:t>8</a:t>
            </a:fld>
            <a:endParaRPr lang="en-US" dirty="0"/>
          </a:p>
        </p:txBody>
      </p:sp>
      <p:sp>
        <p:nvSpPr>
          <p:cNvPr id="5" name="Rectangle 1029"/>
          <p:cNvSpPr txBox="1">
            <a:spLocks noChangeArrowheads="1"/>
          </p:cNvSpPr>
          <p:nvPr/>
        </p:nvSpPr>
        <p:spPr>
          <a:xfrm>
            <a:off x="304800" y="1524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Varieties</a:t>
            </a:r>
            <a:r>
              <a:rPr kumimoji="0" lang="en-US" sz="3000" b="1" i="0" u="none" strike="noStrike" kern="1200" cap="none" spc="0" normalizeH="0" noProof="0" dirty="0" smtClean="0">
                <a:ln>
                  <a:noFill/>
                </a:ln>
                <a:solidFill>
                  <a:schemeClr val="bg1"/>
                </a:solidFill>
                <a:effectLst/>
                <a:uLnTx/>
                <a:uFillTx/>
                <a:latin typeface="Lucida Sans" pitchFamily="34" charset="0"/>
                <a:ea typeface="+mj-ea"/>
                <a:cs typeface="+mj-cs"/>
              </a:rPr>
              <a:t> of </a:t>
            </a: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Validity</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95400"/>
            <a:ext cx="8229600" cy="4830763"/>
          </a:xfrm>
        </p:spPr>
        <p:txBody>
          <a:bodyPr/>
          <a:lstStyle/>
          <a:p>
            <a:r>
              <a:rPr lang="en-CA" sz="3000" dirty="0" smtClean="0"/>
              <a:t>Imagine we want to develop a scale to assess people’s preference for music</a:t>
            </a:r>
          </a:p>
          <a:p>
            <a:endParaRPr lang="en-CA" sz="1200" dirty="0" smtClean="0"/>
          </a:p>
          <a:p>
            <a:r>
              <a:rPr lang="en-CA" sz="3000" dirty="0" smtClean="0"/>
              <a:t>The construct we select is </a:t>
            </a:r>
            <a:r>
              <a:rPr lang="en-CA" sz="3000" b="1" i="1" dirty="0" smtClean="0"/>
              <a:t>preference for contemporary music</a:t>
            </a:r>
          </a:p>
          <a:p>
            <a:pPr lvl="1"/>
            <a:r>
              <a:rPr lang="en-CA" sz="2600" dirty="0" smtClean="0"/>
              <a:t>We examine top-ten lists and select a random sample of names</a:t>
            </a:r>
          </a:p>
          <a:p>
            <a:endParaRPr lang="en-CA" sz="1200" dirty="0" smtClean="0"/>
          </a:p>
          <a:p>
            <a:r>
              <a:rPr lang="en-CA" sz="3000" dirty="0" smtClean="0"/>
              <a:t>How would we go about doing this? What items would we use?</a:t>
            </a:r>
          </a:p>
        </p:txBody>
      </p:sp>
      <p:sp>
        <p:nvSpPr>
          <p:cNvPr id="4" name="Rectangle 1029"/>
          <p:cNvSpPr txBox="1">
            <a:spLocks noChangeArrowheads="1"/>
          </p:cNvSpPr>
          <p:nvPr/>
        </p:nvSpPr>
        <p:spPr>
          <a:xfrm>
            <a:off x="304800" y="1524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Validity: Scale</a:t>
            </a:r>
            <a:r>
              <a:rPr kumimoji="0" lang="en-US" sz="3000" b="1" i="0" u="none" strike="noStrike" kern="1200" cap="none" spc="0" normalizeH="0" noProof="0" dirty="0" smtClean="0">
                <a:ln>
                  <a:noFill/>
                </a:ln>
                <a:solidFill>
                  <a:schemeClr val="bg1"/>
                </a:solidFill>
                <a:effectLst/>
                <a:uLnTx/>
                <a:uFillTx/>
                <a:latin typeface="Lucida Sans" pitchFamily="34" charset="0"/>
                <a:ea typeface="+mj-ea"/>
                <a:cs typeface="+mj-cs"/>
              </a:rPr>
              <a:t> Development</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5" name="Slide Number Placeholder 4"/>
          <p:cNvSpPr>
            <a:spLocks noGrp="1"/>
          </p:cNvSpPr>
          <p:nvPr>
            <p:ph type="sldNum" sz="quarter" idx="12"/>
          </p:nvPr>
        </p:nvSpPr>
        <p:spPr/>
        <p:txBody>
          <a:bodyPr/>
          <a:lstStyle/>
          <a:p>
            <a:fld id="{B6F15528-21DE-4FAA-801E-634DDDAF4B2B}" type="slidenum">
              <a:rPr lang="en-US" smtClean="0"/>
              <a:pPr/>
              <a:t>9</a:t>
            </a:fld>
            <a:endParaRPr lang="en-US"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457200" y="3048000"/>
          <a:ext cx="8229600" cy="3429000"/>
        </p:xfrm>
        <a:graphic>
          <a:graphicData uri="http://schemas.openxmlformats.org/drawingml/2006/table">
            <a:tbl>
              <a:tblPr firstRow="1" bandRow="1">
                <a:tableStyleId>{5C22544A-7EE6-4342-B048-85BDC9FD1C3A}</a:tableStyleId>
              </a:tblPr>
              <a:tblGrid>
                <a:gridCol w="4114800"/>
                <a:gridCol w="4114800"/>
              </a:tblGrid>
              <a:tr h="685800">
                <a:tc>
                  <a:txBody>
                    <a:bodyPr/>
                    <a:lstStyle/>
                    <a:p>
                      <a:pPr algn="ctr"/>
                      <a:r>
                        <a:rPr lang="en-CA" sz="2600" dirty="0" smtClean="0"/>
                        <a:t>Contemporary</a:t>
                      </a:r>
                      <a:endParaRPr lang="en-CA" sz="2600" dirty="0"/>
                    </a:p>
                  </a:txBody>
                  <a:tcPr anchor="ctr"/>
                </a:tc>
                <a:tc>
                  <a:txBody>
                    <a:bodyPr/>
                    <a:lstStyle/>
                    <a:p>
                      <a:pPr algn="ctr"/>
                      <a:r>
                        <a:rPr lang="en-CA" sz="2600" dirty="0" smtClean="0"/>
                        <a:t>Not Contemporary</a:t>
                      </a:r>
                      <a:endParaRPr lang="en-CA" sz="2600" dirty="0"/>
                    </a:p>
                  </a:txBody>
                  <a:tcPr anchor="ctr"/>
                </a:tc>
              </a:tr>
              <a:tr h="68580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CA" sz="2800" b="1" dirty="0" smtClean="0"/>
                        <a:t>Rihanna</a:t>
                      </a:r>
                    </a:p>
                  </a:txBody>
                  <a:tcPr anchor="ctr"/>
                </a:tc>
                <a:tc>
                  <a:txBody>
                    <a:bodyPr/>
                    <a:lstStyle/>
                    <a:p>
                      <a:pPr algn="ctr"/>
                      <a:r>
                        <a:rPr lang="en-CA" sz="2800" b="1" dirty="0" smtClean="0"/>
                        <a:t>Bob Dylan</a:t>
                      </a:r>
                      <a:endParaRPr lang="en-CA" sz="2800" b="1" dirty="0"/>
                    </a:p>
                  </a:txBody>
                  <a:tcPr anchor="ctr"/>
                </a:tc>
              </a:tr>
              <a:tr h="685800">
                <a:tc>
                  <a:txBody>
                    <a:bodyPr/>
                    <a:lstStyle/>
                    <a:p>
                      <a:pPr algn="ctr"/>
                      <a:r>
                        <a:rPr lang="en-CA" sz="2800" b="1" dirty="0" smtClean="0"/>
                        <a:t>Frank</a:t>
                      </a:r>
                      <a:r>
                        <a:rPr lang="en-CA" sz="2800" b="1" baseline="0" dirty="0" smtClean="0"/>
                        <a:t> Ocean</a:t>
                      </a:r>
                      <a:endParaRPr lang="en-CA" sz="2800" b="1" dirty="0"/>
                    </a:p>
                  </a:txBody>
                  <a:tcPr anchor="ctr"/>
                </a:tc>
                <a:tc>
                  <a:txBody>
                    <a:bodyPr/>
                    <a:lstStyle/>
                    <a:p>
                      <a:pPr algn="ctr"/>
                      <a:r>
                        <a:rPr lang="en-CA" sz="2800" b="1" dirty="0" smtClean="0"/>
                        <a:t>Neil Young</a:t>
                      </a:r>
                      <a:endParaRPr lang="en-CA" sz="2800" b="1" dirty="0"/>
                    </a:p>
                  </a:txBody>
                  <a:tcPr anchor="ctr"/>
                </a:tc>
              </a:tr>
              <a:tr h="685800">
                <a:tc>
                  <a:txBody>
                    <a:bodyPr/>
                    <a:lstStyle/>
                    <a:p>
                      <a:pPr algn="ctr"/>
                      <a:r>
                        <a:rPr lang="en-CA" sz="2800" b="1" dirty="0" smtClean="0"/>
                        <a:t>Ke$ha</a:t>
                      </a:r>
                      <a:endParaRPr lang="en-CA" sz="2800" b="1" dirty="0"/>
                    </a:p>
                  </a:txBody>
                  <a:tcPr anchor="ctr"/>
                </a:tc>
                <a:tc>
                  <a:txBody>
                    <a:bodyPr/>
                    <a:lstStyle/>
                    <a:p>
                      <a:pPr algn="ctr"/>
                      <a:r>
                        <a:rPr lang="en-CA" sz="2800" b="1" dirty="0" smtClean="0"/>
                        <a:t>Jimi Hendrix</a:t>
                      </a:r>
                      <a:endParaRPr lang="en-CA" sz="2800" b="1" dirty="0"/>
                    </a:p>
                  </a:txBody>
                  <a:tcPr anchor="ctr"/>
                </a:tc>
              </a:tr>
              <a:tr h="68580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CA" sz="2800" b="1" dirty="0" smtClean="0"/>
                        <a:t>Lana Del Ray</a:t>
                      </a:r>
                      <a:endParaRPr lang="en-CA" sz="2800" b="1" dirty="0"/>
                    </a:p>
                  </a:txBody>
                  <a:tcPr anchor="ctr"/>
                </a:tc>
                <a:tc>
                  <a:txBody>
                    <a:bodyPr/>
                    <a:lstStyle/>
                    <a:p>
                      <a:pPr algn="ctr"/>
                      <a:r>
                        <a:rPr lang="en-CA" sz="2800" b="1" dirty="0" smtClean="0"/>
                        <a:t>The Beatle</a:t>
                      </a:r>
                      <a:r>
                        <a:rPr lang="en-CA" sz="2800" b="1" baseline="0" dirty="0" smtClean="0"/>
                        <a:t>s </a:t>
                      </a:r>
                      <a:endParaRPr lang="en-CA" sz="2800" b="1" dirty="0"/>
                    </a:p>
                  </a:txBody>
                  <a:tcPr anchor="ctr"/>
                </a:tc>
              </a:tr>
            </a:tbl>
          </a:graphicData>
        </a:graphic>
      </p:graphicFrame>
      <p:sp>
        <p:nvSpPr>
          <p:cNvPr id="4" name="Rectangle 1029"/>
          <p:cNvSpPr txBox="1">
            <a:spLocks noChangeArrowheads="1"/>
          </p:cNvSpPr>
          <p:nvPr/>
        </p:nvSpPr>
        <p:spPr>
          <a:xfrm>
            <a:off x="304800" y="1524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Validity: Scale</a:t>
            </a:r>
            <a:r>
              <a:rPr kumimoji="0" lang="en-US" sz="3000" b="1" i="0" u="none" strike="noStrike" kern="1200" cap="none" spc="0" normalizeH="0" noProof="0" dirty="0" smtClean="0">
                <a:ln>
                  <a:noFill/>
                </a:ln>
                <a:solidFill>
                  <a:schemeClr val="bg1"/>
                </a:solidFill>
                <a:effectLst/>
                <a:uLnTx/>
                <a:uFillTx/>
                <a:latin typeface="Lucida Sans" pitchFamily="34" charset="0"/>
                <a:ea typeface="+mj-ea"/>
                <a:cs typeface="+mj-cs"/>
              </a:rPr>
              <a:t> Development</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pic>
        <p:nvPicPr>
          <p:cNvPr id="1026" name="Picture 2" descr="http://maisonneuve.org/static/uploads/lana-del-rey-flowers.jpg"/>
          <p:cNvPicPr>
            <a:picLocks noChangeAspect="1" noChangeArrowheads="1"/>
          </p:cNvPicPr>
          <p:nvPr/>
        </p:nvPicPr>
        <p:blipFill>
          <a:blip r:embed="rId2" cstate="print"/>
          <a:srcRect/>
          <a:stretch>
            <a:fillRect/>
          </a:stretch>
        </p:blipFill>
        <p:spPr bwMode="auto">
          <a:xfrm>
            <a:off x="2788762" y="1295400"/>
            <a:ext cx="1783238" cy="1597922"/>
          </a:xfrm>
          <a:prstGeom prst="rect">
            <a:avLst/>
          </a:prstGeom>
          <a:noFill/>
        </p:spPr>
      </p:pic>
      <p:pic>
        <p:nvPicPr>
          <p:cNvPr id="1028" name="Picture 4" descr="http://www.allgoodseats.com/images/rihanna-brick-wall.jpg"/>
          <p:cNvPicPr>
            <a:picLocks noChangeAspect="1" noChangeArrowheads="1"/>
          </p:cNvPicPr>
          <p:nvPr/>
        </p:nvPicPr>
        <p:blipFill>
          <a:blip r:embed="rId3" cstate="print"/>
          <a:srcRect/>
          <a:stretch>
            <a:fillRect/>
          </a:stretch>
        </p:blipFill>
        <p:spPr bwMode="auto">
          <a:xfrm>
            <a:off x="457200" y="1295400"/>
            <a:ext cx="2133600" cy="1600200"/>
          </a:xfrm>
          <a:prstGeom prst="rect">
            <a:avLst/>
          </a:prstGeom>
          <a:noFill/>
        </p:spPr>
      </p:pic>
      <p:pic>
        <p:nvPicPr>
          <p:cNvPr id="1030" name="Picture 6" descr="http://www.blareshare.com/wp-content/uploads/2011/11/jimi-hendrix-smoking-bw.jpg"/>
          <p:cNvPicPr>
            <a:picLocks noChangeAspect="1" noChangeArrowheads="1"/>
          </p:cNvPicPr>
          <p:nvPr/>
        </p:nvPicPr>
        <p:blipFill>
          <a:blip r:embed="rId4" cstate="print"/>
          <a:srcRect/>
          <a:stretch>
            <a:fillRect/>
          </a:stretch>
        </p:blipFill>
        <p:spPr bwMode="auto">
          <a:xfrm>
            <a:off x="7162800" y="1219200"/>
            <a:ext cx="1426464" cy="1714500"/>
          </a:xfrm>
          <a:prstGeom prst="rect">
            <a:avLst/>
          </a:prstGeom>
          <a:noFill/>
        </p:spPr>
      </p:pic>
      <p:pic>
        <p:nvPicPr>
          <p:cNvPr id="1032" name="Picture 8" descr="http://userserve-ak.last.fm/serve/500/3091174/Bob+Dylan+scan.jpg"/>
          <p:cNvPicPr>
            <a:picLocks noChangeAspect="1" noChangeArrowheads="1"/>
          </p:cNvPicPr>
          <p:nvPr/>
        </p:nvPicPr>
        <p:blipFill>
          <a:blip r:embed="rId5" cstate="print"/>
          <a:srcRect/>
          <a:stretch>
            <a:fillRect/>
          </a:stretch>
        </p:blipFill>
        <p:spPr bwMode="auto">
          <a:xfrm>
            <a:off x="5105400" y="1295400"/>
            <a:ext cx="1449456" cy="1600200"/>
          </a:xfrm>
          <a:prstGeom prst="rect">
            <a:avLst/>
          </a:prstGeom>
          <a:noFill/>
        </p:spPr>
      </p:pic>
      <p:sp>
        <p:nvSpPr>
          <p:cNvPr id="10" name="Slide Number Placeholder 9"/>
          <p:cNvSpPr>
            <a:spLocks noGrp="1"/>
          </p:cNvSpPr>
          <p:nvPr>
            <p:ph type="sldNum" sz="quarter" idx="12"/>
          </p:nvPr>
        </p:nvSpPr>
        <p:spPr/>
        <p:txBody>
          <a:bodyPr/>
          <a:lstStyle/>
          <a:p>
            <a:fld id="{B6F15528-21DE-4FAA-801E-634DDDAF4B2B}" type="slidenum">
              <a:rPr lang="en-US" smtClean="0"/>
              <a:pPr/>
              <a:t>10</a:t>
            </a:fld>
            <a:endParaRPr lang="en-US"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3962400"/>
            <a:ext cx="8458200" cy="2514600"/>
          </a:xfrm>
        </p:spPr>
        <p:txBody>
          <a:bodyPr>
            <a:normAutofit/>
          </a:bodyPr>
          <a:lstStyle/>
          <a:p>
            <a:endParaRPr lang="en-CA" sz="2800" dirty="0" smtClean="0"/>
          </a:p>
          <a:p>
            <a:r>
              <a:rPr lang="en-CA" sz="2800" dirty="0" smtClean="0"/>
              <a:t>Does this scale have </a:t>
            </a:r>
            <a:r>
              <a:rPr lang="en-CA" sz="2800" i="1" dirty="0" smtClean="0"/>
              <a:t>face validity</a:t>
            </a:r>
            <a:r>
              <a:rPr lang="en-CA" sz="2800" dirty="0" smtClean="0"/>
              <a:t>?</a:t>
            </a:r>
          </a:p>
          <a:p>
            <a:endParaRPr lang="en-CA" sz="1200" dirty="0" smtClean="0"/>
          </a:p>
          <a:p>
            <a:r>
              <a:rPr lang="en-CA" sz="2800" dirty="0" smtClean="0"/>
              <a:t>Does the scale have </a:t>
            </a:r>
            <a:r>
              <a:rPr lang="en-CA" sz="2800" i="1" dirty="0" smtClean="0"/>
              <a:t>construct validity</a:t>
            </a:r>
            <a:r>
              <a:rPr lang="en-CA" sz="2800" dirty="0" smtClean="0"/>
              <a:t>?</a:t>
            </a:r>
          </a:p>
          <a:p>
            <a:pPr lvl="1"/>
            <a:r>
              <a:rPr lang="en-CA" sz="2000" dirty="0" smtClean="0"/>
              <a:t>Proves to be rather complex</a:t>
            </a:r>
            <a:endParaRPr lang="en-CA" sz="2800"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11</a:t>
            </a:fld>
            <a:endParaRPr lang="en-US" dirty="0"/>
          </a:p>
        </p:txBody>
      </p:sp>
      <p:sp>
        <p:nvSpPr>
          <p:cNvPr id="5" name="Rectangle 1029"/>
          <p:cNvSpPr txBox="1">
            <a:spLocks noChangeArrowheads="1"/>
          </p:cNvSpPr>
          <p:nvPr/>
        </p:nvSpPr>
        <p:spPr>
          <a:xfrm>
            <a:off x="304800" y="1524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Validity: Scale</a:t>
            </a:r>
            <a:r>
              <a:rPr kumimoji="0" lang="en-US" sz="3000" b="1" i="0" u="none" strike="noStrike" kern="1200" cap="none" spc="0" normalizeH="0" noProof="0" dirty="0" smtClean="0">
                <a:ln>
                  <a:noFill/>
                </a:ln>
                <a:solidFill>
                  <a:schemeClr val="bg1"/>
                </a:solidFill>
                <a:effectLst/>
                <a:uLnTx/>
                <a:uFillTx/>
                <a:latin typeface="Lucida Sans" pitchFamily="34" charset="0"/>
                <a:ea typeface="+mj-ea"/>
                <a:cs typeface="+mj-cs"/>
              </a:rPr>
              <a:t> Development</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graphicFrame>
        <p:nvGraphicFramePr>
          <p:cNvPr id="6" name="Content Placeholder 4"/>
          <p:cNvGraphicFramePr>
            <a:graphicFrameLocks/>
          </p:cNvGraphicFramePr>
          <p:nvPr/>
        </p:nvGraphicFramePr>
        <p:xfrm>
          <a:off x="381000" y="1295400"/>
          <a:ext cx="5791200" cy="2438400"/>
        </p:xfrm>
        <a:graphic>
          <a:graphicData uri="http://schemas.openxmlformats.org/drawingml/2006/table">
            <a:tbl>
              <a:tblPr firstRow="1" bandRow="1">
                <a:tableStyleId>{5C22544A-7EE6-4342-B048-85BDC9FD1C3A}</a:tableStyleId>
              </a:tblPr>
              <a:tblGrid>
                <a:gridCol w="2895600"/>
                <a:gridCol w="2895600"/>
              </a:tblGrid>
              <a:tr h="487680">
                <a:tc>
                  <a:txBody>
                    <a:bodyPr/>
                    <a:lstStyle/>
                    <a:p>
                      <a:pPr algn="ctr"/>
                      <a:r>
                        <a:rPr lang="en-CA" sz="2100" dirty="0" smtClean="0"/>
                        <a:t>Contemporary</a:t>
                      </a:r>
                      <a:endParaRPr lang="en-CA" sz="2100" dirty="0"/>
                    </a:p>
                  </a:txBody>
                  <a:tcPr anchor="ctr"/>
                </a:tc>
                <a:tc>
                  <a:txBody>
                    <a:bodyPr/>
                    <a:lstStyle/>
                    <a:p>
                      <a:pPr algn="ctr"/>
                      <a:r>
                        <a:rPr lang="en-CA" sz="2100" dirty="0" smtClean="0"/>
                        <a:t>Not</a:t>
                      </a:r>
                      <a:r>
                        <a:rPr lang="en-CA" sz="2100" baseline="0" dirty="0" smtClean="0"/>
                        <a:t> </a:t>
                      </a:r>
                      <a:r>
                        <a:rPr lang="en-CA" sz="2100" dirty="0" smtClean="0"/>
                        <a:t>Contemporary</a:t>
                      </a:r>
                      <a:endParaRPr lang="en-CA" sz="2100" dirty="0"/>
                    </a:p>
                  </a:txBody>
                  <a:tcPr anchor="ctr"/>
                </a:tc>
              </a:tr>
              <a:tr h="48768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CA" sz="2000" dirty="0" smtClean="0"/>
                        <a:t>Rihanna</a:t>
                      </a:r>
                    </a:p>
                  </a:txBody>
                  <a:tcPr anchor="ctr"/>
                </a:tc>
                <a:tc>
                  <a:txBody>
                    <a:bodyPr/>
                    <a:lstStyle/>
                    <a:p>
                      <a:pPr algn="ctr"/>
                      <a:r>
                        <a:rPr lang="en-CA" sz="2000" dirty="0" smtClean="0"/>
                        <a:t>Bob Dylan</a:t>
                      </a:r>
                      <a:endParaRPr lang="en-CA" sz="2000" dirty="0"/>
                    </a:p>
                  </a:txBody>
                  <a:tcPr anchor="ctr"/>
                </a:tc>
              </a:tr>
              <a:tr h="487680">
                <a:tc>
                  <a:txBody>
                    <a:bodyPr/>
                    <a:lstStyle/>
                    <a:p>
                      <a:pPr algn="ctr"/>
                      <a:r>
                        <a:rPr lang="en-CA" sz="2000" dirty="0" smtClean="0"/>
                        <a:t>Frank</a:t>
                      </a:r>
                      <a:r>
                        <a:rPr lang="en-CA" sz="2000" baseline="0" dirty="0" smtClean="0"/>
                        <a:t> Ocean</a:t>
                      </a:r>
                      <a:endParaRPr lang="en-CA" sz="2000" dirty="0"/>
                    </a:p>
                  </a:txBody>
                  <a:tcPr anchor="ctr"/>
                </a:tc>
                <a:tc>
                  <a:txBody>
                    <a:bodyPr/>
                    <a:lstStyle/>
                    <a:p>
                      <a:pPr algn="ctr"/>
                      <a:r>
                        <a:rPr lang="en-CA" sz="2000" dirty="0" smtClean="0"/>
                        <a:t>Neil Young</a:t>
                      </a:r>
                      <a:endParaRPr lang="en-CA" sz="2000" dirty="0"/>
                    </a:p>
                  </a:txBody>
                  <a:tcPr anchor="ctr"/>
                </a:tc>
              </a:tr>
              <a:tr h="487680">
                <a:tc>
                  <a:txBody>
                    <a:bodyPr/>
                    <a:lstStyle/>
                    <a:p>
                      <a:pPr algn="ctr"/>
                      <a:r>
                        <a:rPr lang="en-CA" sz="2000" dirty="0" smtClean="0"/>
                        <a:t>Ke$ha</a:t>
                      </a:r>
                      <a:endParaRPr lang="en-CA" sz="2000" dirty="0"/>
                    </a:p>
                  </a:txBody>
                  <a:tcPr anchor="ctr"/>
                </a:tc>
                <a:tc>
                  <a:txBody>
                    <a:bodyPr/>
                    <a:lstStyle/>
                    <a:p>
                      <a:pPr algn="ctr"/>
                      <a:r>
                        <a:rPr lang="en-CA" sz="2000" dirty="0" smtClean="0"/>
                        <a:t>Jimi Hendrix</a:t>
                      </a:r>
                      <a:endParaRPr lang="en-CA" sz="2000" dirty="0"/>
                    </a:p>
                  </a:txBody>
                  <a:tcPr anchor="ctr"/>
                </a:tc>
              </a:tr>
              <a:tr h="48768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CA" sz="2000" dirty="0" smtClean="0"/>
                        <a:t>Lana Del Ray</a:t>
                      </a:r>
                      <a:endParaRPr lang="en-CA" sz="2000" dirty="0"/>
                    </a:p>
                  </a:txBody>
                  <a:tcPr anchor="ctr"/>
                </a:tc>
                <a:tc>
                  <a:txBody>
                    <a:bodyPr/>
                    <a:lstStyle/>
                    <a:p>
                      <a:pPr algn="ctr"/>
                      <a:r>
                        <a:rPr lang="en-CA" sz="2000" dirty="0" smtClean="0"/>
                        <a:t>The Beatle</a:t>
                      </a:r>
                      <a:r>
                        <a:rPr lang="en-CA" sz="2000" baseline="0" dirty="0" smtClean="0"/>
                        <a:t>s </a:t>
                      </a:r>
                      <a:endParaRPr lang="en-CA" sz="2000" dirty="0"/>
                    </a:p>
                  </a:txBody>
                  <a:tcPr anchor="ctr"/>
                </a:tc>
              </a:tr>
            </a:tbl>
          </a:graphicData>
        </a:graphic>
      </p:graphicFrame>
      <p:sp>
        <p:nvSpPr>
          <p:cNvPr id="7" name="Line Callout 2 6"/>
          <p:cNvSpPr/>
          <p:nvPr/>
        </p:nvSpPr>
        <p:spPr>
          <a:xfrm>
            <a:off x="6400800" y="1752600"/>
            <a:ext cx="2362200" cy="609600"/>
          </a:xfrm>
          <a:prstGeom prst="borderCallout2">
            <a:avLst>
              <a:gd name="adj1" fmla="val 58070"/>
              <a:gd name="adj2" fmla="val -4950"/>
              <a:gd name="adj3" fmla="val 59527"/>
              <a:gd name="adj4" fmla="val -17419"/>
              <a:gd name="adj5" fmla="val -2548"/>
              <a:gd name="adj6" fmla="val -13987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dirty="0" smtClean="0"/>
              <a:t>Contemporary?</a:t>
            </a:r>
            <a:endParaRPr lang="en-CA" dirty="0"/>
          </a:p>
        </p:txBody>
      </p:sp>
      <p:sp>
        <p:nvSpPr>
          <p:cNvPr id="8" name="Line Callout 2 7"/>
          <p:cNvSpPr/>
          <p:nvPr/>
        </p:nvSpPr>
        <p:spPr>
          <a:xfrm>
            <a:off x="6400800" y="2895600"/>
            <a:ext cx="2362200" cy="609600"/>
          </a:xfrm>
          <a:prstGeom prst="borderCallout2">
            <a:avLst>
              <a:gd name="adj1" fmla="val 18750"/>
              <a:gd name="adj2" fmla="val -5326"/>
              <a:gd name="adj3" fmla="val 18750"/>
              <a:gd name="adj4" fmla="val -16667"/>
              <a:gd name="adj5" fmla="val -188956"/>
              <a:gd name="adj6" fmla="val -3877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dirty="0" smtClean="0"/>
              <a:t>Not Contemporary?</a:t>
            </a:r>
            <a:endParaRPr lang="en-CA"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bg/>
                                          </p:spTgt>
                                        </p:tgtEl>
                                        <p:attrNameLst>
                                          <p:attrName>style.visibility</p:attrName>
                                        </p:attrNameLst>
                                      </p:cBhvr>
                                      <p:to>
                                        <p:strVal val="visible"/>
                                      </p:to>
                                    </p:set>
                                    <p:anim calcmode="lin" valueType="num">
                                      <p:cBhvr additive="base">
                                        <p:cTn id="7" dur="500" fill="hold"/>
                                        <p:tgtEl>
                                          <p:spTgt spid="7">
                                            <p:bg/>
                                          </p:spTgt>
                                        </p:tgtEl>
                                        <p:attrNameLst>
                                          <p:attrName>ppt_x</p:attrName>
                                        </p:attrNameLst>
                                      </p:cBhvr>
                                      <p:tavLst>
                                        <p:tav tm="0">
                                          <p:val>
                                            <p:strVal val="#ppt_x"/>
                                          </p:val>
                                        </p:tav>
                                        <p:tav tm="100000">
                                          <p:val>
                                            <p:strVal val="#ppt_x"/>
                                          </p:val>
                                        </p:tav>
                                      </p:tavLst>
                                    </p:anim>
                                    <p:anim calcmode="lin" valueType="num">
                                      <p:cBhvr additive="base">
                                        <p:cTn id="8" dur="500" fill="hold"/>
                                        <p:tgtEl>
                                          <p:spTgt spid="7">
                                            <p:bg/>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7">
                                            <p:txEl>
                                              <p:pRg st="0" end="0"/>
                                            </p:txEl>
                                          </p:spTgt>
                                        </p:tgtEl>
                                        <p:attrNameLst>
                                          <p:attrName>style.visibility</p:attrName>
                                        </p:attrNameLst>
                                      </p:cBhvr>
                                      <p:to>
                                        <p:strVal val="visible"/>
                                      </p:to>
                                    </p:set>
                                    <p:anim calcmode="lin" valueType="num">
                                      <p:cBhvr additive="base">
                                        <p:cTn id="11"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8">
                                            <p:bg/>
                                          </p:spTgt>
                                        </p:tgtEl>
                                        <p:attrNameLst>
                                          <p:attrName>style.visibility</p:attrName>
                                        </p:attrNameLst>
                                      </p:cBhvr>
                                      <p:to>
                                        <p:strVal val="visible"/>
                                      </p:to>
                                    </p:set>
                                    <p:anim calcmode="lin" valueType="num">
                                      <p:cBhvr additive="base">
                                        <p:cTn id="17" dur="500" fill="hold"/>
                                        <p:tgtEl>
                                          <p:spTgt spid="8">
                                            <p:bg/>
                                          </p:spTgt>
                                        </p:tgtEl>
                                        <p:attrNameLst>
                                          <p:attrName>ppt_x</p:attrName>
                                        </p:attrNameLst>
                                      </p:cBhvr>
                                      <p:tavLst>
                                        <p:tav tm="0">
                                          <p:val>
                                            <p:strVal val="#ppt_x"/>
                                          </p:val>
                                        </p:tav>
                                        <p:tav tm="100000">
                                          <p:val>
                                            <p:strVal val="#ppt_x"/>
                                          </p:val>
                                        </p:tav>
                                      </p:tavLst>
                                    </p:anim>
                                    <p:anim calcmode="lin" valueType="num">
                                      <p:cBhvr additive="base">
                                        <p:cTn id="18" dur="500" fill="hold"/>
                                        <p:tgtEl>
                                          <p:spTgt spid="8">
                                            <p:bg/>
                                          </p:spTgt>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8">
                                            <p:txEl>
                                              <p:pRg st="0" end="0"/>
                                            </p:txEl>
                                          </p:spTgt>
                                        </p:tgtEl>
                                        <p:attrNameLst>
                                          <p:attrName>style.visibility</p:attrName>
                                        </p:attrNameLst>
                                      </p:cBhvr>
                                      <p:to>
                                        <p:strVal val="visible"/>
                                      </p:to>
                                    </p:set>
                                    <p:anim calcmode="lin" valueType="num">
                                      <p:cBhvr additive="base">
                                        <p:cTn id="21"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allAtOnce" animBg="1"/>
      <p:bldP spid="8" grpId="0" build="allAtOnce"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3962400"/>
            <a:ext cx="8458200" cy="2514600"/>
          </a:xfrm>
        </p:spPr>
        <p:txBody>
          <a:bodyPr>
            <a:normAutofit/>
          </a:bodyPr>
          <a:lstStyle/>
          <a:p>
            <a:endParaRPr lang="en-CA" sz="2800" dirty="0" smtClean="0"/>
          </a:p>
          <a:p>
            <a:r>
              <a:rPr lang="en-CA" sz="2800" dirty="0" smtClean="0"/>
              <a:t>Is there </a:t>
            </a:r>
            <a:r>
              <a:rPr lang="en-CA" sz="2800" i="1" dirty="0" smtClean="0"/>
              <a:t>convergent/divergent validity</a:t>
            </a:r>
            <a:r>
              <a:rPr lang="en-CA" sz="2800" dirty="0" smtClean="0"/>
              <a:t>?</a:t>
            </a:r>
            <a:endParaRPr lang="en-CA" sz="1200" dirty="0" smtClean="0"/>
          </a:p>
          <a:p>
            <a:endParaRPr lang="en-CA" sz="1200" dirty="0" smtClean="0"/>
          </a:p>
          <a:p>
            <a:r>
              <a:rPr lang="en-CA" sz="2800" dirty="0" smtClean="0"/>
              <a:t>Could the scale(s) have </a:t>
            </a:r>
            <a:r>
              <a:rPr lang="en-CA" sz="2800" i="1" dirty="0" smtClean="0"/>
              <a:t>predictive validity</a:t>
            </a:r>
            <a:r>
              <a:rPr lang="en-CA" sz="2800" dirty="0" smtClean="0"/>
              <a:t>?</a:t>
            </a:r>
          </a:p>
          <a:p>
            <a:endParaRPr lang="en-CA" sz="2800"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12</a:t>
            </a:fld>
            <a:endParaRPr lang="en-US" dirty="0"/>
          </a:p>
        </p:txBody>
      </p:sp>
      <p:sp>
        <p:nvSpPr>
          <p:cNvPr id="5" name="Rectangle 1029"/>
          <p:cNvSpPr txBox="1">
            <a:spLocks noChangeArrowheads="1"/>
          </p:cNvSpPr>
          <p:nvPr/>
        </p:nvSpPr>
        <p:spPr>
          <a:xfrm>
            <a:off x="304800" y="1524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Validity: Scale</a:t>
            </a:r>
            <a:r>
              <a:rPr kumimoji="0" lang="en-US" sz="3000" b="1" i="0" u="none" strike="noStrike" kern="1200" cap="none" spc="0" normalizeH="0" noProof="0" dirty="0" smtClean="0">
                <a:ln>
                  <a:noFill/>
                </a:ln>
                <a:solidFill>
                  <a:schemeClr val="bg1"/>
                </a:solidFill>
                <a:effectLst/>
                <a:uLnTx/>
                <a:uFillTx/>
                <a:latin typeface="Lucida Sans" pitchFamily="34" charset="0"/>
                <a:ea typeface="+mj-ea"/>
                <a:cs typeface="+mj-cs"/>
              </a:rPr>
              <a:t> Development</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graphicFrame>
        <p:nvGraphicFramePr>
          <p:cNvPr id="6" name="Content Placeholder 4"/>
          <p:cNvGraphicFramePr>
            <a:graphicFrameLocks/>
          </p:cNvGraphicFramePr>
          <p:nvPr/>
        </p:nvGraphicFramePr>
        <p:xfrm>
          <a:off x="381000" y="1295400"/>
          <a:ext cx="5791200" cy="2438400"/>
        </p:xfrm>
        <a:graphic>
          <a:graphicData uri="http://schemas.openxmlformats.org/drawingml/2006/table">
            <a:tbl>
              <a:tblPr firstRow="1" bandRow="1">
                <a:tableStyleId>{5C22544A-7EE6-4342-B048-85BDC9FD1C3A}</a:tableStyleId>
              </a:tblPr>
              <a:tblGrid>
                <a:gridCol w="2895600"/>
                <a:gridCol w="2895600"/>
              </a:tblGrid>
              <a:tr h="487680">
                <a:tc>
                  <a:txBody>
                    <a:bodyPr/>
                    <a:lstStyle/>
                    <a:p>
                      <a:pPr algn="ctr"/>
                      <a:r>
                        <a:rPr lang="en-CA" sz="2100" dirty="0" smtClean="0"/>
                        <a:t>Contemporary</a:t>
                      </a:r>
                      <a:endParaRPr lang="en-CA" sz="2100" dirty="0"/>
                    </a:p>
                  </a:txBody>
                  <a:tcPr anchor="ctr"/>
                </a:tc>
                <a:tc>
                  <a:txBody>
                    <a:bodyPr/>
                    <a:lstStyle/>
                    <a:p>
                      <a:pPr algn="ctr"/>
                      <a:r>
                        <a:rPr lang="en-CA" sz="2100" dirty="0" smtClean="0"/>
                        <a:t>Not Contemporary</a:t>
                      </a:r>
                      <a:endParaRPr lang="en-CA" sz="2100" dirty="0"/>
                    </a:p>
                  </a:txBody>
                  <a:tcPr anchor="ctr"/>
                </a:tc>
              </a:tr>
              <a:tr h="48768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CA" sz="2000" dirty="0" smtClean="0"/>
                        <a:t>Rihanna</a:t>
                      </a:r>
                    </a:p>
                  </a:txBody>
                  <a:tcPr anchor="ctr"/>
                </a:tc>
                <a:tc>
                  <a:txBody>
                    <a:bodyPr/>
                    <a:lstStyle/>
                    <a:p>
                      <a:pPr algn="ctr"/>
                      <a:r>
                        <a:rPr lang="en-CA" sz="2000" dirty="0" smtClean="0"/>
                        <a:t>Bob Dylan</a:t>
                      </a:r>
                      <a:endParaRPr lang="en-CA" sz="2000" dirty="0"/>
                    </a:p>
                  </a:txBody>
                  <a:tcPr anchor="ctr"/>
                </a:tc>
              </a:tr>
              <a:tr h="487680">
                <a:tc>
                  <a:txBody>
                    <a:bodyPr/>
                    <a:lstStyle/>
                    <a:p>
                      <a:pPr algn="ctr"/>
                      <a:r>
                        <a:rPr lang="en-CA" sz="2000" dirty="0" smtClean="0"/>
                        <a:t>Frank</a:t>
                      </a:r>
                      <a:r>
                        <a:rPr lang="en-CA" sz="2000" baseline="0" dirty="0" smtClean="0"/>
                        <a:t> Ocean</a:t>
                      </a:r>
                      <a:endParaRPr lang="en-CA" sz="2000" dirty="0"/>
                    </a:p>
                  </a:txBody>
                  <a:tcPr anchor="ctr"/>
                </a:tc>
                <a:tc>
                  <a:txBody>
                    <a:bodyPr/>
                    <a:lstStyle/>
                    <a:p>
                      <a:pPr algn="ctr"/>
                      <a:r>
                        <a:rPr lang="en-CA" sz="2000" dirty="0" smtClean="0"/>
                        <a:t>Neil Young</a:t>
                      </a:r>
                      <a:endParaRPr lang="en-CA" sz="2000" dirty="0"/>
                    </a:p>
                  </a:txBody>
                  <a:tcPr anchor="ctr"/>
                </a:tc>
              </a:tr>
              <a:tr h="487680">
                <a:tc>
                  <a:txBody>
                    <a:bodyPr/>
                    <a:lstStyle/>
                    <a:p>
                      <a:pPr algn="ctr"/>
                      <a:r>
                        <a:rPr lang="en-CA" sz="2000" dirty="0" smtClean="0"/>
                        <a:t>Ke$ha</a:t>
                      </a:r>
                      <a:endParaRPr lang="en-CA" sz="2000" dirty="0"/>
                    </a:p>
                  </a:txBody>
                  <a:tcPr anchor="ctr"/>
                </a:tc>
                <a:tc>
                  <a:txBody>
                    <a:bodyPr/>
                    <a:lstStyle/>
                    <a:p>
                      <a:pPr algn="ctr"/>
                      <a:r>
                        <a:rPr lang="en-CA" sz="2000" dirty="0" smtClean="0"/>
                        <a:t>Jimi Hendrix</a:t>
                      </a:r>
                      <a:endParaRPr lang="en-CA" sz="2000" dirty="0"/>
                    </a:p>
                  </a:txBody>
                  <a:tcPr anchor="ctr"/>
                </a:tc>
              </a:tr>
              <a:tr h="48768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CA" sz="2000" dirty="0" smtClean="0"/>
                        <a:t>Lana Del Ray</a:t>
                      </a:r>
                      <a:endParaRPr lang="en-CA" sz="2000" dirty="0"/>
                    </a:p>
                  </a:txBody>
                  <a:tcPr anchor="ctr"/>
                </a:tc>
                <a:tc>
                  <a:txBody>
                    <a:bodyPr/>
                    <a:lstStyle/>
                    <a:p>
                      <a:pPr algn="ctr"/>
                      <a:r>
                        <a:rPr lang="en-CA" sz="2000" dirty="0" smtClean="0"/>
                        <a:t>The Beatle</a:t>
                      </a:r>
                      <a:r>
                        <a:rPr lang="en-CA" sz="2000" baseline="0" dirty="0" smtClean="0"/>
                        <a:t>s </a:t>
                      </a:r>
                      <a:endParaRPr lang="en-CA" sz="2000" dirty="0"/>
                    </a:p>
                  </a:txBody>
                  <a:tcPr anchor="ctr"/>
                </a:tc>
              </a:tr>
            </a:tbl>
          </a:graphicData>
        </a:graphic>
      </p:graphicFrame>
      <p:sp>
        <p:nvSpPr>
          <p:cNvPr id="7" name="Line Callout 2 6"/>
          <p:cNvSpPr/>
          <p:nvPr/>
        </p:nvSpPr>
        <p:spPr>
          <a:xfrm>
            <a:off x="6400800" y="1371600"/>
            <a:ext cx="2362200" cy="609600"/>
          </a:xfrm>
          <a:prstGeom prst="borderCallout2">
            <a:avLst>
              <a:gd name="adj1" fmla="val 18750"/>
              <a:gd name="adj2" fmla="val -5326"/>
              <a:gd name="adj3" fmla="val 18750"/>
              <a:gd name="adj4" fmla="val -16667"/>
              <a:gd name="adj5" fmla="val 100850"/>
              <a:gd name="adj6" fmla="val -3990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dirty="0" smtClean="0"/>
              <a:t>Female-Male Bias?</a:t>
            </a:r>
            <a:endParaRPr lang="en-CA" dirty="0"/>
          </a:p>
        </p:txBody>
      </p:sp>
      <p:sp>
        <p:nvSpPr>
          <p:cNvPr id="8" name="Line Callout 2 7"/>
          <p:cNvSpPr/>
          <p:nvPr/>
        </p:nvSpPr>
        <p:spPr>
          <a:xfrm>
            <a:off x="6400800" y="2209800"/>
            <a:ext cx="2362200" cy="609600"/>
          </a:xfrm>
          <a:prstGeom prst="borderCallout2">
            <a:avLst>
              <a:gd name="adj1" fmla="val 18750"/>
              <a:gd name="adj2" fmla="val -5326"/>
              <a:gd name="adj3" fmla="val 18750"/>
              <a:gd name="adj4" fmla="val -16667"/>
              <a:gd name="adj5" fmla="val 62986"/>
              <a:gd name="adj6" fmla="val -13949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dirty="0" smtClean="0"/>
              <a:t>Genre Bias?</a:t>
            </a:r>
            <a:endParaRPr lang="en-CA" dirty="0"/>
          </a:p>
        </p:txBody>
      </p:sp>
      <p:sp>
        <p:nvSpPr>
          <p:cNvPr id="9" name="Line Callout 2 8"/>
          <p:cNvSpPr/>
          <p:nvPr/>
        </p:nvSpPr>
        <p:spPr>
          <a:xfrm>
            <a:off x="6400800" y="2971800"/>
            <a:ext cx="2362200" cy="609600"/>
          </a:xfrm>
          <a:prstGeom prst="borderCallout2">
            <a:avLst>
              <a:gd name="adj1" fmla="val 18750"/>
              <a:gd name="adj2" fmla="val -5326"/>
              <a:gd name="adj3" fmla="val 18750"/>
              <a:gd name="adj4" fmla="val -16667"/>
              <a:gd name="adj5" fmla="val 70268"/>
              <a:gd name="adj6" fmla="val -40654"/>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dirty="0" smtClean="0"/>
              <a:t>Cultural Bias?</a:t>
            </a:r>
            <a:endParaRPr lang="en-CA"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bg/>
                                          </p:spTgt>
                                        </p:tgtEl>
                                        <p:attrNameLst>
                                          <p:attrName>style.visibility</p:attrName>
                                        </p:attrNameLst>
                                      </p:cBhvr>
                                      <p:to>
                                        <p:strVal val="visible"/>
                                      </p:to>
                                    </p:set>
                                    <p:anim calcmode="lin" valueType="num">
                                      <p:cBhvr additive="base">
                                        <p:cTn id="7" dur="500" fill="hold"/>
                                        <p:tgtEl>
                                          <p:spTgt spid="7">
                                            <p:bg/>
                                          </p:spTgt>
                                        </p:tgtEl>
                                        <p:attrNameLst>
                                          <p:attrName>ppt_x</p:attrName>
                                        </p:attrNameLst>
                                      </p:cBhvr>
                                      <p:tavLst>
                                        <p:tav tm="0">
                                          <p:val>
                                            <p:strVal val="#ppt_x"/>
                                          </p:val>
                                        </p:tav>
                                        <p:tav tm="100000">
                                          <p:val>
                                            <p:strVal val="#ppt_x"/>
                                          </p:val>
                                        </p:tav>
                                      </p:tavLst>
                                    </p:anim>
                                    <p:anim calcmode="lin" valueType="num">
                                      <p:cBhvr additive="base">
                                        <p:cTn id="8" dur="500" fill="hold"/>
                                        <p:tgtEl>
                                          <p:spTgt spid="7">
                                            <p:bg/>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7">
                                            <p:txEl>
                                              <p:pRg st="0" end="0"/>
                                            </p:txEl>
                                          </p:spTgt>
                                        </p:tgtEl>
                                        <p:attrNameLst>
                                          <p:attrName>style.visibility</p:attrName>
                                        </p:attrNameLst>
                                      </p:cBhvr>
                                      <p:to>
                                        <p:strVal val="visible"/>
                                      </p:to>
                                    </p:set>
                                    <p:anim calcmode="lin" valueType="num">
                                      <p:cBhvr additive="base">
                                        <p:cTn id="11"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8">
                                            <p:bg/>
                                          </p:spTgt>
                                        </p:tgtEl>
                                        <p:attrNameLst>
                                          <p:attrName>style.visibility</p:attrName>
                                        </p:attrNameLst>
                                      </p:cBhvr>
                                      <p:to>
                                        <p:strVal val="visible"/>
                                      </p:to>
                                    </p:set>
                                    <p:anim calcmode="lin" valueType="num">
                                      <p:cBhvr additive="base">
                                        <p:cTn id="17" dur="500" fill="hold"/>
                                        <p:tgtEl>
                                          <p:spTgt spid="8">
                                            <p:bg/>
                                          </p:spTgt>
                                        </p:tgtEl>
                                        <p:attrNameLst>
                                          <p:attrName>ppt_x</p:attrName>
                                        </p:attrNameLst>
                                      </p:cBhvr>
                                      <p:tavLst>
                                        <p:tav tm="0">
                                          <p:val>
                                            <p:strVal val="#ppt_x"/>
                                          </p:val>
                                        </p:tav>
                                        <p:tav tm="100000">
                                          <p:val>
                                            <p:strVal val="#ppt_x"/>
                                          </p:val>
                                        </p:tav>
                                      </p:tavLst>
                                    </p:anim>
                                    <p:anim calcmode="lin" valueType="num">
                                      <p:cBhvr additive="base">
                                        <p:cTn id="18" dur="500" fill="hold"/>
                                        <p:tgtEl>
                                          <p:spTgt spid="8">
                                            <p:bg/>
                                          </p:spTgt>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8">
                                            <p:txEl>
                                              <p:pRg st="0" end="0"/>
                                            </p:txEl>
                                          </p:spTgt>
                                        </p:tgtEl>
                                        <p:attrNameLst>
                                          <p:attrName>style.visibility</p:attrName>
                                        </p:attrNameLst>
                                      </p:cBhvr>
                                      <p:to>
                                        <p:strVal val="visible"/>
                                      </p:to>
                                    </p:set>
                                    <p:anim calcmode="lin" valueType="num">
                                      <p:cBhvr additive="base">
                                        <p:cTn id="21"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9">
                                            <p:bg/>
                                          </p:spTgt>
                                        </p:tgtEl>
                                        <p:attrNameLst>
                                          <p:attrName>style.visibility</p:attrName>
                                        </p:attrNameLst>
                                      </p:cBhvr>
                                      <p:to>
                                        <p:strVal val="visible"/>
                                      </p:to>
                                    </p:set>
                                    <p:anim calcmode="lin" valueType="num">
                                      <p:cBhvr additive="base">
                                        <p:cTn id="27" dur="500" fill="hold"/>
                                        <p:tgtEl>
                                          <p:spTgt spid="9">
                                            <p:bg/>
                                          </p:spTgt>
                                        </p:tgtEl>
                                        <p:attrNameLst>
                                          <p:attrName>ppt_x</p:attrName>
                                        </p:attrNameLst>
                                      </p:cBhvr>
                                      <p:tavLst>
                                        <p:tav tm="0">
                                          <p:val>
                                            <p:strVal val="#ppt_x"/>
                                          </p:val>
                                        </p:tav>
                                        <p:tav tm="100000">
                                          <p:val>
                                            <p:strVal val="#ppt_x"/>
                                          </p:val>
                                        </p:tav>
                                      </p:tavLst>
                                    </p:anim>
                                    <p:anim calcmode="lin" valueType="num">
                                      <p:cBhvr additive="base">
                                        <p:cTn id="28" dur="500" fill="hold"/>
                                        <p:tgtEl>
                                          <p:spTgt spid="9">
                                            <p:bg/>
                                          </p:spTgt>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9">
                                            <p:txEl>
                                              <p:pRg st="0" end="0"/>
                                            </p:txEl>
                                          </p:spTgt>
                                        </p:tgtEl>
                                        <p:attrNameLst>
                                          <p:attrName>style.visibility</p:attrName>
                                        </p:attrNameLst>
                                      </p:cBhvr>
                                      <p:to>
                                        <p:strVal val="visible"/>
                                      </p:to>
                                    </p:set>
                                    <p:anim calcmode="lin" valueType="num">
                                      <p:cBhvr additive="base">
                                        <p:cTn id="31"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allAtOnce" animBg="1"/>
      <p:bldP spid="8" grpId="0" build="allAtOnce" animBg="1"/>
      <p:bldP spid="9" grpId="0" build="allAtOnce"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029"/>
          <p:cNvSpPr txBox="1">
            <a:spLocks noChangeArrowheads="1"/>
          </p:cNvSpPr>
          <p:nvPr/>
        </p:nvSpPr>
        <p:spPr>
          <a:xfrm>
            <a:off x="304800" y="1524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Validity: Scale</a:t>
            </a:r>
            <a:r>
              <a:rPr kumimoji="0" lang="en-US" sz="3000" b="1" i="0" u="none" strike="noStrike" kern="1200" cap="none" spc="0" normalizeH="0" noProof="0" dirty="0" smtClean="0">
                <a:ln>
                  <a:noFill/>
                </a:ln>
                <a:solidFill>
                  <a:schemeClr val="bg1"/>
                </a:solidFill>
                <a:effectLst/>
                <a:uLnTx/>
                <a:uFillTx/>
                <a:latin typeface="Lucida Sans" pitchFamily="34" charset="0"/>
                <a:ea typeface="+mj-ea"/>
                <a:cs typeface="+mj-cs"/>
              </a:rPr>
              <a:t> Development</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pic>
        <p:nvPicPr>
          <p:cNvPr id="1026" name="Picture 2" descr="http://maisonneuve.org/static/uploads/lana-del-rey-flowers.jpg"/>
          <p:cNvPicPr>
            <a:picLocks noChangeAspect="1" noChangeArrowheads="1"/>
          </p:cNvPicPr>
          <p:nvPr/>
        </p:nvPicPr>
        <p:blipFill>
          <a:blip r:embed="rId2" cstate="print"/>
          <a:srcRect/>
          <a:stretch>
            <a:fillRect/>
          </a:stretch>
        </p:blipFill>
        <p:spPr bwMode="auto">
          <a:xfrm>
            <a:off x="2788762" y="1295400"/>
            <a:ext cx="1783238" cy="1597922"/>
          </a:xfrm>
          <a:prstGeom prst="rect">
            <a:avLst/>
          </a:prstGeom>
          <a:noFill/>
        </p:spPr>
      </p:pic>
      <p:pic>
        <p:nvPicPr>
          <p:cNvPr id="1028" name="Picture 4" descr="http://www.allgoodseats.com/images/rihanna-brick-wall.jpg"/>
          <p:cNvPicPr>
            <a:picLocks noChangeAspect="1" noChangeArrowheads="1"/>
          </p:cNvPicPr>
          <p:nvPr/>
        </p:nvPicPr>
        <p:blipFill>
          <a:blip r:embed="rId3" cstate="print"/>
          <a:srcRect/>
          <a:stretch>
            <a:fillRect/>
          </a:stretch>
        </p:blipFill>
        <p:spPr bwMode="auto">
          <a:xfrm>
            <a:off x="457200" y="1295400"/>
            <a:ext cx="2133600" cy="1600200"/>
          </a:xfrm>
          <a:prstGeom prst="rect">
            <a:avLst/>
          </a:prstGeom>
          <a:noFill/>
        </p:spPr>
      </p:pic>
      <p:pic>
        <p:nvPicPr>
          <p:cNvPr id="1030" name="Picture 6" descr="http://www.blareshare.com/wp-content/uploads/2011/11/jimi-hendrix-smoking-bw.jpg"/>
          <p:cNvPicPr>
            <a:picLocks noChangeAspect="1" noChangeArrowheads="1"/>
          </p:cNvPicPr>
          <p:nvPr/>
        </p:nvPicPr>
        <p:blipFill>
          <a:blip r:embed="rId4" cstate="print"/>
          <a:srcRect/>
          <a:stretch>
            <a:fillRect/>
          </a:stretch>
        </p:blipFill>
        <p:spPr bwMode="auto">
          <a:xfrm>
            <a:off x="7162800" y="1219200"/>
            <a:ext cx="1426464" cy="1714500"/>
          </a:xfrm>
          <a:prstGeom prst="rect">
            <a:avLst/>
          </a:prstGeom>
          <a:noFill/>
        </p:spPr>
      </p:pic>
      <p:pic>
        <p:nvPicPr>
          <p:cNvPr id="1032" name="Picture 8" descr="http://userserve-ak.last.fm/serve/500/3091174/Bob+Dylan+scan.jpg"/>
          <p:cNvPicPr>
            <a:picLocks noChangeAspect="1" noChangeArrowheads="1"/>
          </p:cNvPicPr>
          <p:nvPr/>
        </p:nvPicPr>
        <p:blipFill>
          <a:blip r:embed="rId5" cstate="print"/>
          <a:srcRect/>
          <a:stretch>
            <a:fillRect/>
          </a:stretch>
        </p:blipFill>
        <p:spPr bwMode="auto">
          <a:xfrm>
            <a:off x="5105400" y="1295400"/>
            <a:ext cx="1449456" cy="1600200"/>
          </a:xfrm>
          <a:prstGeom prst="rect">
            <a:avLst/>
          </a:prstGeom>
          <a:noFill/>
        </p:spPr>
      </p:pic>
      <p:sp>
        <p:nvSpPr>
          <p:cNvPr id="10" name="Slide Number Placeholder 9"/>
          <p:cNvSpPr>
            <a:spLocks noGrp="1"/>
          </p:cNvSpPr>
          <p:nvPr>
            <p:ph type="sldNum" sz="quarter" idx="12"/>
          </p:nvPr>
        </p:nvSpPr>
        <p:spPr/>
        <p:txBody>
          <a:bodyPr/>
          <a:lstStyle/>
          <a:p>
            <a:fld id="{B6F15528-21DE-4FAA-801E-634DDDAF4B2B}" type="slidenum">
              <a:rPr lang="en-US" smtClean="0"/>
              <a:pPr/>
              <a:t>13</a:t>
            </a:fld>
            <a:endParaRPr lang="en-US" dirty="0"/>
          </a:p>
        </p:txBody>
      </p:sp>
      <p:sp>
        <p:nvSpPr>
          <p:cNvPr id="9" name="Content Placeholder 8"/>
          <p:cNvSpPr>
            <a:spLocks noGrp="1"/>
          </p:cNvSpPr>
          <p:nvPr>
            <p:ph idx="1"/>
          </p:nvPr>
        </p:nvSpPr>
        <p:spPr>
          <a:xfrm>
            <a:off x="457200" y="3048000"/>
            <a:ext cx="8229600" cy="3581400"/>
          </a:xfrm>
        </p:spPr>
        <p:txBody>
          <a:bodyPr/>
          <a:lstStyle/>
          <a:p>
            <a:r>
              <a:rPr lang="en-US" sz="2600" dirty="0" smtClean="0"/>
              <a:t>Development of a scale usually entails a two-step process:</a:t>
            </a:r>
          </a:p>
          <a:p>
            <a:pPr lvl="1"/>
            <a:r>
              <a:rPr lang="en-US" sz="2400" b="1" dirty="0" smtClean="0"/>
              <a:t>Exploratory Analysis</a:t>
            </a:r>
            <a:r>
              <a:rPr lang="en-US" sz="2400" dirty="0" smtClean="0"/>
              <a:t>: After we use intuitions or (hopefully) some source of data to identify an initial set of items, we give them to experts to narrow down the items, and then we provide them to a set of participants.</a:t>
            </a:r>
          </a:p>
          <a:p>
            <a:pPr lvl="1"/>
            <a:endParaRPr lang="en-US" sz="1200" dirty="0" smtClean="0"/>
          </a:p>
          <a:p>
            <a:pPr lvl="1"/>
            <a:r>
              <a:rPr lang="en-US" sz="2400" b="1" dirty="0" smtClean="0"/>
              <a:t>Confirmatory Analysis</a:t>
            </a:r>
            <a:r>
              <a:rPr lang="en-US" sz="2400" dirty="0" smtClean="0"/>
              <a:t>: Once we’ve devised a scale, we give our refined items to a new set of participants to test.</a:t>
            </a:r>
            <a:endParaRPr lang="en-US" sz="2400"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00034" y="3886200"/>
            <a:ext cx="8429684" cy="2351112"/>
          </a:xfrm>
        </p:spPr>
        <p:txBody>
          <a:bodyPr>
            <a:normAutofit/>
          </a:bodyPr>
          <a:lstStyle/>
          <a:p>
            <a:r>
              <a:rPr lang="en-CA" sz="2400" dirty="0" smtClean="0"/>
              <a:t>“</a:t>
            </a:r>
            <a:r>
              <a:rPr lang="en-US" sz="2400" dirty="0" smtClean="0"/>
              <a:t>Don't sweat the petty things and don't pet the sweaty things</a:t>
            </a:r>
            <a:r>
              <a:rPr lang="en-CA" sz="2400" dirty="0" smtClean="0"/>
              <a:t>.”</a:t>
            </a:r>
          </a:p>
          <a:p>
            <a:endParaRPr lang="en-CA" sz="2400" dirty="0" smtClean="0"/>
          </a:p>
          <a:p>
            <a:r>
              <a:rPr lang="en-CA" sz="2400" dirty="0" smtClean="0"/>
              <a:t>- George Carlin</a:t>
            </a:r>
          </a:p>
        </p:txBody>
      </p:sp>
      <p:sp>
        <p:nvSpPr>
          <p:cNvPr id="4" name="Rectangle 1029"/>
          <p:cNvSpPr txBox="1">
            <a:spLocks noChangeArrowheads="1"/>
          </p:cNvSpPr>
          <p:nvPr/>
        </p:nvSpPr>
        <p:spPr>
          <a:xfrm>
            <a:off x="395536" y="2451100"/>
            <a:ext cx="8534400" cy="977900"/>
          </a:xfrm>
          <a:prstGeom prst="rect">
            <a:avLst/>
          </a:prstGeom>
          <a:solidFill>
            <a:srgbClr val="920000"/>
          </a:solidFill>
          <a:ln/>
        </p:spPr>
        <p:txBody>
          <a:bodyPr vert="horz" lIns="91440" tIns="45720" rIns="91440" bIns="45720" rtlCol="0" anchor="ctr">
            <a:normAutofit lnSpcReduction="10000"/>
          </a:bodyPr>
          <a:lstStyle/>
          <a:p>
            <a:pPr lvl="0" algn="ctr">
              <a:spcBef>
                <a:spcPct val="0"/>
              </a:spcBef>
              <a:defRPr/>
            </a:pPr>
            <a:r>
              <a:rPr lang="en-US" sz="3000" b="1" dirty="0" smtClean="0">
                <a:solidFill>
                  <a:schemeClr val="bg1"/>
                </a:solidFill>
                <a:latin typeface="Lucida Sans" pitchFamily="34" charset="0"/>
              </a:rPr>
              <a:t>Scale Development:</a:t>
            </a:r>
          </a:p>
          <a:p>
            <a:pPr lvl="0" algn="ctr">
              <a:spcBef>
                <a:spcPct val="0"/>
              </a:spcBef>
              <a:defRPr/>
            </a:pPr>
            <a:r>
              <a:rPr lang="en-US" sz="3000" b="1" dirty="0" smtClean="0">
                <a:solidFill>
                  <a:schemeClr val="bg1"/>
                </a:solidFill>
                <a:latin typeface="Lucida Sans" pitchFamily="34" charset="0"/>
              </a:rPr>
              <a:t>Romantic Love</a:t>
            </a:r>
          </a:p>
        </p:txBody>
      </p:sp>
      <p:sp>
        <p:nvSpPr>
          <p:cNvPr id="5" name="Slide Number Placeholder 4"/>
          <p:cNvSpPr>
            <a:spLocks noGrp="1"/>
          </p:cNvSpPr>
          <p:nvPr>
            <p:ph type="sldNum" sz="quarter" idx="12"/>
          </p:nvPr>
        </p:nvSpPr>
        <p:spPr/>
        <p:txBody>
          <a:bodyPr/>
          <a:lstStyle/>
          <a:p>
            <a:fld id="{95587115-9895-4084-9D4B-E04959BE5F83}" type="slidenum">
              <a:rPr lang="en-US" smtClean="0"/>
              <a:pPr/>
              <a:t>14</a:t>
            </a:fld>
            <a:endParaRPr lang="en-US"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CA" sz="2800" dirty="0" smtClean="0"/>
              <a:t>Everything can be subjected to measurement. </a:t>
            </a:r>
          </a:p>
          <a:p>
            <a:endParaRPr lang="en-CA" sz="1200" dirty="0" smtClean="0"/>
          </a:p>
          <a:p>
            <a:r>
              <a:rPr lang="en-CA" sz="2800" dirty="0" smtClean="0"/>
              <a:t>It’s a question of finding an appropriate construct to examine </a:t>
            </a:r>
            <a:r>
              <a:rPr lang="en-CA" sz="2800" i="1" dirty="0" smtClean="0"/>
              <a:t>part </a:t>
            </a:r>
            <a:r>
              <a:rPr lang="en-CA" sz="2800" dirty="0" smtClean="0"/>
              <a:t>of the phenomena.</a:t>
            </a:r>
          </a:p>
          <a:p>
            <a:endParaRPr lang="en-CA" sz="1200" dirty="0" smtClean="0"/>
          </a:p>
          <a:p>
            <a:r>
              <a:rPr lang="en-CA" sz="2800" dirty="0" smtClean="0"/>
              <a:t>Rubin (1970) conducted research in</a:t>
            </a:r>
          </a:p>
          <a:p>
            <a:pPr>
              <a:buNone/>
            </a:pPr>
            <a:r>
              <a:rPr lang="en-CA" dirty="0" smtClean="0"/>
              <a:t>	</a:t>
            </a:r>
            <a:r>
              <a:rPr lang="en-CA" sz="2600" dirty="0" smtClean="0"/>
              <a:t>“an attempt to introduce and validate a social-psychological construct of romantic love,” (p.265)”</a:t>
            </a:r>
          </a:p>
          <a:p>
            <a:pPr lvl="1"/>
            <a:endParaRPr lang="en-CA"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15</a:t>
            </a:fld>
            <a:endParaRPr lang="en-US" dirty="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The Quantification</a:t>
            </a:r>
            <a:r>
              <a:rPr kumimoji="0" lang="en-US" sz="3000" b="1" i="0" u="none" strike="noStrike" kern="1200" cap="none" spc="0" normalizeH="0" noProof="0" dirty="0" smtClean="0">
                <a:ln>
                  <a:noFill/>
                </a:ln>
                <a:solidFill>
                  <a:schemeClr val="bg1"/>
                </a:solidFill>
                <a:effectLst/>
                <a:uLnTx/>
                <a:uFillTx/>
                <a:latin typeface="Lucida Sans" pitchFamily="34" charset="0"/>
                <a:ea typeface="+mj-ea"/>
                <a:cs typeface="+mj-cs"/>
              </a:rPr>
              <a:t> of Phenomena</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r>
              <a:rPr lang="en-CA" sz="3000" dirty="0" smtClean="0"/>
              <a:t>Rubin identifies a need: </a:t>
            </a:r>
          </a:p>
          <a:p>
            <a:pPr lvl="1"/>
            <a:r>
              <a:rPr lang="en-CA" sz="2600" dirty="0" smtClean="0"/>
              <a:t>“Loving" is merely intense liking (Heider, 1958),</a:t>
            </a:r>
          </a:p>
          <a:p>
            <a:endParaRPr lang="en-CA" sz="1200" dirty="0" smtClean="0"/>
          </a:p>
          <a:p>
            <a:pPr lvl="1"/>
            <a:r>
              <a:rPr lang="en-CA" sz="2600" dirty="0" smtClean="0"/>
              <a:t>Not an aspect of “interpersonal attraction” (Newcomb, 1960),</a:t>
            </a:r>
          </a:p>
          <a:p>
            <a:endParaRPr lang="en-CA" sz="1200" dirty="0" smtClean="0"/>
          </a:p>
          <a:p>
            <a:pPr lvl="1"/>
            <a:r>
              <a:rPr lang="en-CA" sz="2600" dirty="0" smtClean="0"/>
              <a:t>“Liking” is instead used in measures of “romantic” attraction (Walster, 1965),</a:t>
            </a:r>
          </a:p>
          <a:p>
            <a:pPr lvl="1"/>
            <a:endParaRPr lang="en-CA" sz="1200" dirty="0" smtClean="0"/>
          </a:p>
          <a:p>
            <a:pPr lvl="1"/>
            <a:r>
              <a:rPr lang="en-CA" sz="2600" dirty="0" smtClean="0"/>
              <a:t>Love as attachment (Harlow, 1958),</a:t>
            </a:r>
          </a:p>
          <a:p>
            <a:endParaRPr lang="en-CA" sz="1200" dirty="0" smtClean="0"/>
          </a:p>
          <a:p>
            <a:pPr lvl="1"/>
            <a:r>
              <a:rPr lang="en-CA" sz="2600" dirty="0" smtClean="0"/>
              <a:t>Sublimated sexuality (Freud, 1955).</a:t>
            </a:r>
          </a:p>
        </p:txBody>
      </p:sp>
      <p:sp>
        <p:nvSpPr>
          <p:cNvPr id="4" name="Slide Number Placeholder 3"/>
          <p:cNvSpPr>
            <a:spLocks noGrp="1"/>
          </p:cNvSpPr>
          <p:nvPr>
            <p:ph type="sldNum" sz="quarter" idx="12"/>
          </p:nvPr>
        </p:nvSpPr>
        <p:spPr/>
        <p:txBody>
          <a:bodyPr/>
          <a:lstStyle/>
          <a:p>
            <a:fld id="{B6F15528-21DE-4FAA-801E-634DDDAF4B2B}" type="slidenum">
              <a:rPr lang="en-US" smtClean="0"/>
              <a:pPr/>
              <a:t>16</a:t>
            </a:fld>
            <a:endParaRPr lang="en-US" dirty="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The Quantification</a:t>
            </a:r>
            <a:r>
              <a:rPr kumimoji="0" lang="en-US" sz="3000" b="1" i="0" u="none" strike="noStrike" kern="1200" cap="none" spc="0" normalizeH="0" noProof="0" dirty="0" smtClean="0">
                <a:ln>
                  <a:noFill/>
                </a:ln>
                <a:solidFill>
                  <a:schemeClr val="bg1"/>
                </a:solidFill>
                <a:effectLst/>
                <a:uLnTx/>
                <a:uFillTx/>
                <a:latin typeface="Lucida Sans" pitchFamily="34" charset="0"/>
                <a:ea typeface="+mj-ea"/>
                <a:cs typeface="+mj-cs"/>
              </a:rPr>
              <a:t> of Phenomena</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9" name="Rectangle 5"/>
          <p:cNvSpPr>
            <a:spLocks noChangeArrowheads="1"/>
          </p:cNvSpPr>
          <p:nvPr/>
        </p:nvSpPr>
        <p:spPr bwMode="auto">
          <a:xfrm>
            <a:off x="76200" y="1600200"/>
            <a:ext cx="8915400" cy="4495800"/>
          </a:xfrm>
          <a:prstGeom prst="rect">
            <a:avLst/>
          </a:prstGeom>
          <a:noFill/>
          <a:ln w="9525">
            <a:noFill/>
            <a:miter lim="800000"/>
            <a:headEnd/>
            <a:tailEnd/>
          </a:ln>
          <a:effectLst/>
        </p:spPr>
        <p:txBody>
          <a:bodyPr/>
          <a:lstStyle/>
          <a:p>
            <a:pPr algn="just">
              <a:lnSpc>
                <a:spcPct val="85000"/>
              </a:lnSpc>
            </a:pPr>
            <a:r>
              <a:rPr lang="en-US" sz="2700" dirty="0"/>
              <a:t>“The present research was predicated on the assumption that love may be independently conceptualized and measured. In keeping with a strategy of </a:t>
            </a:r>
            <a:r>
              <a:rPr lang="en-US" sz="2700" b="1" dirty="0"/>
              <a:t>construct validation </a:t>
            </a:r>
            <a:r>
              <a:rPr lang="en-US" sz="2700" dirty="0"/>
              <a:t>[…], the attempts to define love, </a:t>
            </a:r>
            <a:r>
              <a:rPr lang="en-US" sz="2700" dirty="0" smtClean="0"/>
              <a:t>to measure it, and to assess its relationships to other variables are all seen as parts of a single endeavor. An initial assumption […] is that love is an attitude held by a person toward a particular other person, involving predispositions to think, feel, and behave in certain ways toward that other person. This assumption places love in the mainstream of social-psychological approaches to </a:t>
            </a:r>
            <a:r>
              <a:rPr lang="en-US" sz="2700" dirty="0"/>
              <a:t>interpersonal attraction, alongside such other </a:t>
            </a:r>
            <a:r>
              <a:rPr lang="en-US" sz="2700" dirty="0" smtClean="0"/>
              <a:t>varieties </a:t>
            </a:r>
            <a:r>
              <a:rPr lang="en-US" sz="2700" dirty="0"/>
              <a:t>of attraction as liking, admiration, and respect […].(Rubin, 1970, p. 265)”.</a:t>
            </a:r>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Rubin (1970)</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pPr/>
              <a:t>17</a:t>
            </a:fld>
            <a:endParaRPr lang="en-US"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1" name="Rectangle 3"/>
          <p:cNvSpPr>
            <a:spLocks noGrp="1" noChangeArrowheads="1"/>
          </p:cNvSpPr>
          <p:nvPr>
            <p:ph type="body" idx="1"/>
          </p:nvPr>
        </p:nvSpPr>
        <p:spPr>
          <a:xfrm>
            <a:off x="457200" y="1600201"/>
            <a:ext cx="8229600" cy="2819400"/>
          </a:xfrm>
        </p:spPr>
        <p:txBody>
          <a:bodyPr>
            <a:normAutofit/>
          </a:bodyPr>
          <a:lstStyle/>
          <a:p>
            <a:r>
              <a:rPr lang="en-US" sz="2600" dirty="0" smtClean="0"/>
              <a:t>Broader conception by Orlinsky (1970): common elements… in “filial love, marital love, love of God”</a:t>
            </a:r>
          </a:p>
          <a:p>
            <a:endParaRPr lang="en-US" sz="1300" b="1" dirty="0" smtClean="0"/>
          </a:p>
          <a:p>
            <a:r>
              <a:rPr lang="en-US" sz="2600" b="1" dirty="0" smtClean="0"/>
              <a:t>Romantic </a:t>
            </a:r>
            <a:r>
              <a:rPr lang="en-US" sz="2600" b="1" dirty="0"/>
              <a:t>love as a scientific construct</a:t>
            </a:r>
            <a:r>
              <a:rPr lang="en-US" sz="2600" dirty="0">
                <a:solidFill>
                  <a:srgbClr val="CC0000"/>
                </a:solidFill>
              </a:rPr>
              <a:t>:</a:t>
            </a:r>
            <a:r>
              <a:rPr lang="en-US" sz="2600" dirty="0"/>
              <a:t> “…may be defined simply as love between unmarried opposite-sex peers of the sort which could possibly lead to marriage.” (Rubin, 1970, p. 265</a:t>
            </a:r>
            <a:r>
              <a:rPr lang="en-US" sz="2600" dirty="0" smtClean="0"/>
              <a:t>)”.</a:t>
            </a:r>
            <a:endParaRPr lang="en-US" sz="2600" dirty="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Operationalizing</a:t>
            </a:r>
            <a:r>
              <a:rPr kumimoji="0" lang="en-US" sz="3000" b="1" i="0" u="none" strike="noStrike" kern="1200" cap="none" spc="0" normalizeH="0" noProof="0" dirty="0" smtClean="0">
                <a:ln>
                  <a:noFill/>
                </a:ln>
                <a:solidFill>
                  <a:schemeClr val="bg1"/>
                </a:solidFill>
                <a:effectLst/>
                <a:uLnTx/>
                <a:uFillTx/>
                <a:latin typeface="Lucida Sans" pitchFamily="34" charset="0"/>
                <a:ea typeface="+mj-ea"/>
                <a:cs typeface="+mj-cs"/>
              </a:rPr>
              <a:t> Love</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graphicFrame>
        <p:nvGraphicFramePr>
          <p:cNvPr id="4" name="Table 3"/>
          <p:cNvGraphicFramePr>
            <a:graphicFrameLocks noGrp="1"/>
          </p:cNvGraphicFramePr>
          <p:nvPr/>
        </p:nvGraphicFramePr>
        <p:xfrm>
          <a:off x="152400" y="4572000"/>
          <a:ext cx="8915400" cy="1859280"/>
        </p:xfrm>
        <a:graphic>
          <a:graphicData uri="http://schemas.openxmlformats.org/drawingml/2006/table">
            <a:tbl>
              <a:tblPr firstRow="1" bandRow="1">
                <a:tableStyleId>{5C22544A-7EE6-4342-B048-85BDC9FD1C3A}</a:tableStyleId>
              </a:tblPr>
              <a:tblGrid>
                <a:gridCol w="4457700"/>
                <a:gridCol w="4457700"/>
              </a:tblGrid>
              <a:tr h="370840">
                <a:tc>
                  <a:txBody>
                    <a:bodyPr/>
                    <a:lstStyle/>
                    <a:p>
                      <a:pPr algn="ctr"/>
                      <a:r>
                        <a:rPr lang="en-CA" sz="2200" dirty="0" smtClean="0"/>
                        <a:t>“LOVE”</a:t>
                      </a:r>
                      <a:endParaRPr lang="en-CA" sz="2200" dirty="0"/>
                    </a:p>
                  </a:txBody>
                  <a:tcPr/>
                </a:tc>
                <a:tc>
                  <a:txBody>
                    <a:bodyPr/>
                    <a:lstStyle/>
                    <a:p>
                      <a:pPr algn="ctr">
                        <a:buFont typeface="Arial" pitchFamily="34" charset="0"/>
                        <a:buNone/>
                      </a:pPr>
                      <a:r>
                        <a:rPr lang="en-CA" sz="2200" dirty="0" smtClean="0"/>
                        <a:t>“LIKE”</a:t>
                      </a:r>
                      <a:endParaRPr lang="en-CA" sz="2200" dirty="0"/>
                    </a:p>
                  </a:txBody>
                  <a:tcPr/>
                </a:tc>
              </a:tr>
              <a:tr h="370840">
                <a:tc>
                  <a:txBody>
                    <a:bodyPr/>
                    <a:lstStyle/>
                    <a:p>
                      <a:pPr marL="457200" marR="0" lvl="1" indent="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2200" dirty="0" smtClean="0"/>
                        <a:t> Exclusiveness and absorption</a:t>
                      </a:r>
                    </a:p>
                    <a:p>
                      <a:pPr lvl="1">
                        <a:buFont typeface="Arial" pitchFamily="34" charset="0"/>
                        <a:buChar char="•"/>
                      </a:pPr>
                      <a:r>
                        <a:rPr lang="en-US" sz="2200" dirty="0" smtClean="0"/>
                        <a:t> Affiliative and dependent need</a:t>
                      </a:r>
                    </a:p>
                    <a:p>
                      <a:pPr lvl="1">
                        <a:buFont typeface="Arial" pitchFamily="34" charset="0"/>
                        <a:buChar char="•"/>
                      </a:pPr>
                      <a:r>
                        <a:rPr lang="en-US" sz="2200" dirty="0" smtClean="0"/>
                        <a:t> Predisposition to help</a:t>
                      </a:r>
                    </a:p>
                    <a:p>
                      <a:endParaRPr lang="en-CA" sz="2200" dirty="0"/>
                    </a:p>
                  </a:txBody>
                  <a:tcPr/>
                </a:tc>
                <a:tc>
                  <a:txBody>
                    <a:bodyPr/>
                    <a:lstStyle/>
                    <a:p>
                      <a:pPr>
                        <a:buFont typeface="Arial" pitchFamily="34" charset="0"/>
                        <a:buChar char="•"/>
                      </a:pPr>
                      <a:r>
                        <a:rPr lang="en-CA" sz="2200" dirty="0" smtClean="0"/>
                        <a:t> Feelings of respect and trust</a:t>
                      </a:r>
                    </a:p>
                    <a:p>
                      <a:pPr>
                        <a:buFont typeface="Arial" pitchFamily="34" charset="0"/>
                        <a:buChar char="•"/>
                      </a:pPr>
                      <a:r>
                        <a:rPr lang="en-CA" sz="2200" dirty="0" smtClean="0"/>
                        <a:t> Desire</a:t>
                      </a:r>
                      <a:r>
                        <a:rPr lang="en-CA" sz="2200" baseline="0" dirty="0" smtClean="0"/>
                        <a:t> to affiliate</a:t>
                      </a:r>
                      <a:endParaRPr lang="en-CA" sz="2200" dirty="0" smtClean="0"/>
                    </a:p>
                    <a:p>
                      <a:pPr>
                        <a:buFont typeface="Arial" pitchFamily="34" charset="0"/>
                        <a:buChar char="•"/>
                      </a:pPr>
                      <a:r>
                        <a:rPr lang="en-CA" sz="2200" dirty="0" smtClean="0"/>
                        <a:t> Perception of similarity</a:t>
                      </a:r>
                      <a:endParaRPr lang="en-CA" sz="2200" dirty="0"/>
                    </a:p>
                  </a:txBody>
                  <a:tcPr/>
                </a:tc>
              </a:tr>
            </a:tbl>
          </a:graphicData>
        </a:graphic>
      </p:graphicFrame>
      <p:sp>
        <p:nvSpPr>
          <p:cNvPr id="6" name="Slide Number Placeholder 5"/>
          <p:cNvSpPr>
            <a:spLocks noGrp="1"/>
          </p:cNvSpPr>
          <p:nvPr>
            <p:ph type="sldNum" sz="quarter" idx="12"/>
          </p:nvPr>
        </p:nvSpPr>
        <p:spPr/>
        <p:txBody>
          <a:bodyPr/>
          <a:lstStyle/>
          <a:p>
            <a:fld id="{B6F15528-21DE-4FAA-801E-634DDDAF4B2B}" type="slidenum">
              <a:rPr lang="en-US" smtClean="0"/>
              <a:pPr/>
              <a:t>18</a:t>
            </a:fld>
            <a:endParaRPr lang="en-US"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371600"/>
            <a:ext cx="8229600" cy="5257800"/>
          </a:xfrm>
        </p:spPr>
        <p:txBody>
          <a:bodyPr>
            <a:normAutofit lnSpcReduction="10000"/>
          </a:bodyPr>
          <a:lstStyle/>
          <a:p>
            <a:r>
              <a:rPr lang="en-CA" sz="2600" dirty="0" smtClean="0"/>
              <a:t>Groups of students and faculty categorized tests items into love and liking, e.g., </a:t>
            </a:r>
            <a:r>
              <a:rPr lang="en-CA" sz="2600" b="1" dirty="0" smtClean="0"/>
              <a:t>L</a:t>
            </a:r>
            <a:r>
              <a:rPr lang="en-CA" sz="2600" b="1" baseline="-25000" dirty="0" smtClean="0"/>
              <a:t>1</a:t>
            </a:r>
            <a:r>
              <a:rPr lang="en-CA" sz="2600" b="1" dirty="0" smtClean="0"/>
              <a:t> = Love item; L</a:t>
            </a:r>
            <a:r>
              <a:rPr lang="en-CA" sz="2600" b="1" baseline="-25000" dirty="0" smtClean="0"/>
              <a:t>2</a:t>
            </a:r>
            <a:r>
              <a:rPr lang="en-CA" sz="2600" b="1" dirty="0" smtClean="0"/>
              <a:t>: Like item</a:t>
            </a:r>
          </a:p>
          <a:p>
            <a:pPr lvl="1"/>
            <a:r>
              <a:rPr lang="en-CA" sz="2200" dirty="0" smtClean="0"/>
              <a:t>L</a:t>
            </a:r>
            <a:r>
              <a:rPr lang="en-CA" sz="2200" baseline="-25000" dirty="0" smtClean="0"/>
              <a:t>1</a:t>
            </a:r>
            <a:r>
              <a:rPr lang="en-CA" sz="2200" dirty="0" smtClean="0"/>
              <a:t>: “I feel that I can confide in ____ about virtually everything.”</a:t>
            </a:r>
          </a:p>
          <a:p>
            <a:pPr lvl="1"/>
            <a:r>
              <a:rPr lang="en-CA" sz="2200" dirty="0" smtClean="0"/>
              <a:t>L</a:t>
            </a:r>
            <a:r>
              <a:rPr lang="en-CA" sz="2200" baseline="-25000" dirty="0" smtClean="0"/>
              <a:t>1</a:t>
            </a:r>
            <a:r>
              <a:rPr lang="en-CA" sz="2200" dirty="0" smtClean="0"/>
              <a:t>: “I find it easy to ignore ____’s faults.”</a:t>
            </a:r>
          </a:p>
          <a:p>
            <a:pPr lvl="1"/>
            <a:r>
              <a:rPr lang="en-CA" sz="2200" dirty="0" smtClean="0"/>
              <a:t>L</a:t>
            </a:r>
            <a:r>
              <a:rPr lang="en-CA" sz="2200" baseline="-25000" dirty="0" smtClean="0"/>
              <a:t>2</a:t>
            </a:r>
            <a:r>
              <a:rPr lang="en-CA" sz="2200" dirty="0" smtClean="0"/>
              <a:t>: “I think that ____ is unusually well-adjusted”</a:t>
            </a:r>
          </a:p>
          <a:p>
            <a:pPr lvl="1"/>
            <a:r>
              <a:rPr lang="en-CA" sz="2200" dirty="0" smtClean="0"/>
              <a:t>L</a:t>
            </a:r>
            <a:r>
              <a:rPr lang="en-CA" sz="2200" baseline="-25000" dirty="0" smtClean="0"/>
              <a:t>2</a:t>
            </a:r>
            <a:r>
              <a:rPr lang="en-CA" sz="2200" dirty="0" smtClean="0"/>
              <a:t> : “I have great confidence in _____’s judgment.”</a:t>
            </a:r>
          </a:p>
          <a:p>
            <a:endParaRPr lang="en-CA" sz="1200" dirty="0" smtClean="0"/>
          </a:p>
          <a:p>
            <a:r>
              <a:rPr lang="en-CA" sz="2600" dirty="0" smtClean="0"/>
              <a:t>Validated items were then presented to participates ($1):</a:t>
            </a:r>
          </a:p>
          <a:p>
            <a:pPr lvl="1"/>
            <a:r>
              <a:rPr lang="en-CA" sz="2200" dirty="0" smtClean="0"/>
              <a:t>Asked to rate their relationship with boyfriend/girlfriend (“lovers”)</a:t>
            </a:r>
          </a:p>
          <a:p>
            <a:pPr lvl="1"/>
            <a:r>
              <a:rPr lang="en-CA" sz="2200" dirty="0" smtClean="0"/>
              <a:t>Asked to rate their relationship with “platonic friend”</a:t>
            </a:r>
          </a:p>
          <a:p>
            <a:pPr lvl="1"/>
            <a:endParaRPr lang="en-CA" sz="1200" dirty="0" smtClean="0"/>
          </a:p>
          <a:p>
            <a:r>
              <a:rPr lang="en-CA" sz="2600" dirty="0" smtClean="0"/>
              <a:t>Items rated on a Likert-scale: </a:t>
            </a:r>
          </a:p>
          <a:p>
            <a:pPr lvl="1"/>
            <a:r>
              <a:rPr lang="en-CA" sz="2200" dirty="0" smtClean="0"/>
              <a:t>1-9 from “Not at All True” to “Completely True”</a:t>
            </a:r>
          </a:p>
          <a:p>
            <a:endParaRPr lang="en-CA" sz="1200" dirty="0" smtClean="0"/>
          </a:p>
          <a:p>
            <a:endParaRPr lang="en-CA"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19</a:t>
            </a:fld>
            <a:endParaRPr lang="en-US" dirty="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Initial Validation</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9" name="Rectangle 3"/>
          <p:cNvSpPr>
            <a:spLocks noGrp="1" noChangeArrowheads="1"/>
          </p:cNvSpPr>
          <p:nvPr>
            <p:ph type="body" idx="1"/>
          </p:nvPr>
        </p:nvSpPr>
        <p:spPr>
          <a:xfrm>
            <a:off x="228600" y="1295400"/>
            <a:ext cx="8686800" cy="4876800"/>
          </a:xfrm>
        </p:spPr>
        <p:txBody>
          <a:bodyPr/>
          <a:lstStyle/>
          <a:p>
            <a:r>
              <a:rPr lang="en-US" dirty="0"/>
              <a:t>Hypotheses: If the scale measures romantic love, then:</a:t>
            </a:r>
          </a:p>
          <a:p>
            <a:endParaRPr lang="en-US" sz="1800" dirty="0"/>
          </a:p>
          <a:p>
            <a:pPr lvl="1"/>
            <a:r>
              <a:rPr lang="en-US" dirty="0"/>
              <a:t>People engaged in couples should love their boyfriends/girlfriends more than their best friend.</a:t>
            </a:r>
          </a:p>
          <a:p>
            <a:pPr lvl="1"/>
            <a:r>
              <a:rPr lang="en-US" dirty="0"/>
              <a:t>The romantic love measure should be related to other certain </a:t>
            </a:r>
            <a:r>
              <a:rPr lang="en-US" dirty="0" err="1" smtClean="0"/>
              <a:t>behaviours</a:t>
            </a:r>
            <a:r>
              <a:rPr lang="en-US" dirty="0" smtClean="0"/>
              <a:t> </a:t>
            </a:r>
            <a:r>
              <a:rPr lang="en-US" dirty="0"/>
              <a:t>and attitudes (e.g</a:t>
            </a:r>
            <a:r>
              <a:rPr lang="en-US" dirty="0" smtClean="0"/>
              <a:t>., </a:t>
            </a:r>
            <a:r>
              <a:rPr lang="en-US" dirty="0"/>
              <a:t>wanting to get married).</a:t>
            </a:r>
          </a:p>
          <a:p>
            <a:pPr lvl="1"/>
            <a:r>
              <a:rPr lang="en-US" dirty="0"/>
              <a:t>Couples who are in love should spend more time gazing into each other’s eyes.</a:t>
            </a:r>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Love Questionnaire</a:t>
            </a:r>
            <a:r>
              <a:rPr kumimoji="0" lang="en-US" sz="3000" b="1" i="0" u="none" strike="noStrike" kern="1200" cap="none" spc="0" normalizeH="0" noProof="0" dirty="0" smtClean="0">
                <a:ln>
                  <a:noFill/>
                </a:ln>
                <a:solidFill>
                  <a:schemeClr val="bg1"/>
                </a:solidFill>
                <a:effectLst/>
                <a:uLnTx/>
                <a:uFillTx/>
                <a:latin typeface="Lucida Sans" pitchFamily="34" charset="0"/>
                <a:ea typeface="+mj-ea"/>
                <a:cs typeface="+mj-cs"/>
              </a:rPr>
              <a:t> Experiment</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pPr/>
              <a:t>20</a:t>
            </a:fld>
            <a:endParaRPr lang="en-US"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512" name="Line 32"/>
          <p:cNvSpPr>
            <a:spLocks noChangeShapeType="1"/>
          </p:cNvSpPr>
          <p:nvPr/>
        </p:nvSpPr>
        <p:spPr bwMode="auto">
          <a:xfrm>
            <a:off x="228600" y="1524000"/>
            <a:ext cx="2895600" cy="0"/>
          </a:xfrm>
          <a:prstGeom prst="line">
            <a:avLst/>
          </a:prstGeom>
          <a:noFill/>
          <a:ln w="28575" cap="sq">
            <a:noFill/>
            <a:round/>
            <a:headEnd/>
            <a:tailEnd/>
          </a:ln>
          <a:effectLst/>
        </p:spPr>
        <p:txBody>
          <a:bodyPr/>
          <a:lstStyle/>
          <a:p>
            <a:endParaRPr lang="en-CA" dirty="0"/>
          </a:p>
        </p:txBody>
      </p:sp>
      <p:sp>
        <p:nvSpPr>
          <p:cNvPr id="148514" name="Line 34"/>
          <p:cNvSpPr>
            <a:spLocks noChangeShapeType="1"/>
          </p:cNvSpPr>
          <p:nvPr/>
        </p:nvSpPr>
        <p:spPr bwMode="auto">
          <a:xfrm>
            <a:off x="228600" y="1524000"/>
            <a:ext cx="0" cy="1438275"/>
          </a:xfrm>
          <a:prstGeom prst="line">
            <a:avLst/>
          </a:prstGeom>
          <a:noFill/>
          <a:ln w="28575" cap="sq">
            <a:noFill/>
            <a:round/>
            <a:headEnd/>
            <a:tailEnd/>
          </a:ln>
          <a:effectLst/>
        </p:spPr>
        <p:txBody>
          <a:bodyPr/>
          <a:lstStyle/>
          <a:p>
            <a:endParaRPr lang="en-CA" dirty="0"/>
          </a:p>
        </p:txBody>
      </p:sp>
      <p:sp>
        <p:nvSpPr>
          <p:cNvPr id="148515" name="Line 35"/>
          <p:cNvSpPr>
            <a:spLocks noChangeShapeType="1"/>
          </p:cNvSpPr>
          <p:nvPr/>
        </p:nvSpPr>
        <p:spPr bwMode="auto">
          <a:xfrm>
            <a:off x="8915400" y="1524000"/>
            <a:ext cx="0" cy="720725"/>
          </a:xfrm>
          <a:prstGeom prst="line">
            <a:avLst/>
          </a:prstGeom>
          <a:noFill/>
          <a:ln w="28575" cap="sq">
            <a:noFill/>
            <a:round/>
            <a:headEnd/>
            <a:tailEnd/>
          </a:ln>
          <a:effectLst/>
        </p:spPr>
        <p:txBody>
          <a:bodyPr/>
          <a:lstStyle/>
          <a:p>
            <a:endParaRPr lang="en-CA" dirty="0"/>
          </a:p>
        </p:txBody>
      </p:sp>
      <p:sp>
        <p:nvSpPr>
          <p:cNvPr id="148516" name="Line 36"/>
          <p:cNvSpPr>
            <a:spLocks noChangeShapeType="1"/>
          </p:cNvSpPr>
          <p:nvPr/>
        </p:nvSpPr>
        <p:spPr bwMode="auto">
          <a:xfrm>
            <a:off x="3124200" y="1524000"/>
            <a:ext cx="2895600" cy="0"/>
          </a:xfrm>
          <a:prstGeom prst="line">
            <a:avLst/>
          </a:prstGeom>
          <a:noFill/>
          <a:ln w="28575" cap="sq">
            <a:noFill/>
            <a:round/>
            <a:headEnd/>
            <a:tailEnd/>
          </a:ln>
          <a:effectLst/>
        </p:spPr>
        <p:txBody>
          <a:bodyPr/>
          <a:lstStyle/>
          <a:p>
            <a:endParaRPr lang="en-CA" dirty="0"/>
          </a:p>
        </p:txBody>
      </p:sp>
      <p:sp>
        <p:nvSpPr>
          <p:cNvPr id="148517" name="Line 37"/>
          <p:cNvSpPr>
            <a:spLocks noChangeShapeType="1"/>
          </p:cNvSpPr>
          <p:nvPr/>
        </p:nvSpPr>
        <p:spPr bwMode="auto">
          <a:xfrm>
            <a:off x="228600" y="2962275"/>
            <a:ext cx="0" cy="720725"/>
          </a:xfrm>
          <a:prstGeom prst="line">
            <a:avLst/>
          </a:prstGeom>
          <a:noFill/>
          <a:ln w="28575" cap="sq">
            <a:noFill/>
            <a:round/>
            <a:headEnd/>
            <a:tailEnd/>
          </a:ln>
          <a:effectLst/>
        </p:spPr>
        <p:txBody>
          <a:bodyPr/>
          <a:lstStyle/>
          <a:p>
            <a:endParaRPr lang="en-CA" dirty="0"/>
          </a:p>
        </p:txBody>
      </p:sp>
      <p:sp>
        <p:nvSpPr>
          <p:cNvPr id="148518" name="Line 38"/>
          <p:cNvSpPr>
            <a:spLocks noChangeShapeType="1"/>
          </p:cNvSpPr>
          <p:nvPr/>
        </p:nvSpPr>
        <p:spPr bwMode="auto">
          <a:xfrm>
            <a:off x="6019800" y="1524000"/>
            <a:ext cx="2895600" cy="0"/>
          </a:xfrm>
          <a:prstGeom prst="line">
            <a:avLst/>
          </a:prstGeom>
          <a:noFill/>
          <a:ln w="28575" cap="sq">
            <a:noFill/>
            <a:round/>
            <a:headEnd/>
            <a:tailEnd/>
          </a:ln>
          <a:effectLst/>
        </p:spPr>
        <p:txBody>
          <a:bodyPr/>
          <a:lstStyle/>
          <a:p>
            <a:endParaRPr lang="en-CA" dirty="0"/>
          </a:p>
        </p:txBody>
      </p:sp>
      <p:sp>
        <p:nvSpPr>
          <p:cNvPr id="148519" name="Line 39"/>
          <p:cNvSpPr>
            <a:spLocks noChangeShapeType="1"/>
          </p:cNvSpPr>
          <p:nvPr/>
        </p:nvSpPr>
        <p:spPr bwMode="auto">
          <a:xfrm>
            <a:off x="8915400" y="2244725"/>
            <a:ext cx="0" cy="717550"/>
          </a:xfrm>
          <a:prstGeom prst="line">
            <a:avLst/>
          </a:prstGeom>
          <a:noFill/>
          <a:ln w="28575" cap="sq">
            <a:noFill/>
            <a:round/>
            <a:headEnd/>
            <a:tailEnd/>
          </a:ln>
          <a:effectLst/>
        </p:spPr>
        <p:txBody>
          <a:bodyPr/>
          <a:lstStyle/>
          <a:p>
            <a:endParaRPr lang="en-CA" dirty="0"/>
          </a:p>
        </p:txBody>
      </p:sp>
      <p:sp>
        <p:nvSpPr>
          <p:cNvPr id="148520" name="Line 40"/>
          <p:cNvSpPr>
            <a:spLocks noChangeShapeType="1"/>
          </p:cNvSpPr>
          <p:nvPr/>
        </p:nvSpPr>
        <p:spPr bwMode="auto">
          <a:xfrm>
            <a:off x="8915400" y="2962275"/>
            <a:ext cx="0" cy="720725"/>
          </a:xfrm>
          <a:prstGeom prst="line">
            <a:avLst/>
          </a:prstGeom>
          <a:noFill/>
          <a:ln w="28575" cap="sq">
            <a:noFill/>
            <a:round/>
            <a:headEnd/>
            <a:tailEnd/>
          </a:ln>
          <a:effectLst/>
        </p:spPr>
        <p:txBody>
          <a:bodyPr/>
          <a:lstStyle/>
          <a:p>
            <a:endParaRPr lang="en-CA" dirty="0"/>
          </a:p>
        </p:txBody>
      </p:sp>
      <p:sp>
        <p:nvSpPr>
          <p:cNvPr id="148521" name="Line 41"/>
          <p:cNvSpPr>
            <a:spLocks noChangeShapeType="1"/>
          </p:cNvSpPr>
          <p:nvPr/>
        </p:nvSpPr>
        <p:spPr bwMode="auto">
          <a:xfrm>
            <a:off x="228600" y="3683000"/>
            <a:ext cx="0" cy="720725"/>
          </a:xfrm>
          <a:prstGeom prst="line">
            <a:avLst/>
          </a:prstGeom>
          <a:noFill/>
          <a:ln w="28575" cap="sq">
            <a:noFill/>
            <a:round/>
            <a:headEnd/>
            <a:tailEnd/>
          </a:ln>
          <a:effectLst/>
        </p:spPr>
        <p:txBody>
          <a:bodyPr/>
          <a:lstStyle/>
          <a:p>
            <a:endParaRPr lang="en-CA" dirty="0"/>
          </a:p>
        </p:txBody>
      </p:sp>
      <p:sp>
        <p:nvSpPr>
          <p:cNvPr id="148522" name="Line 42"/>
          <p:cNvSpPr>
            <a:spLocks noChangeShapeType="1"/>
          </p:cNvSpPr>
          <p:nvPr/>
        </p:nvSpPr>
        <p:spPr bwMode="auto">
          <a:xfrm>
            <a:off x="8915400" y="3683000"/>
            <a:ext cx="0" cy="720725"/>
          </a:xfrm>
          <a:prstGeom prst="line">
            <a:avLst/>
          </a:prstGeom>
          <a:noFill/>
          <a:ln w="28575" cap="sq">
            <a:noFill/>
            <a:round/>
            <a:headEnd/>
            <a:tailEnd/>
          </a:ln>
          <a:effectLst/>
        </p:spPr>
        <p:txBody>
          <a:bodyPr/>
          <a:lstStyle/>
          <a:p>
            <a:endParaRPr lang="en-CA" dirty="0"/>
          </a:p>
        </p:txBody>
      </p:sp>
      <p:sp>
        <p:nvSpPr>
          <p:cNvPr id="148523" name="Line 43"/>
          <p:cNvSpPr>
            <a:spLocks noChangeShapeType="1"/>
          </p:cNvSpPr>
          <p:nvPr/>
        </p:nvSpPr>
        <p:spPr bwMode="auto">
          <a:xfrm>
            <a:off x="228600" y="4403725"/>
            <a:ext cx="0" cy="717550"/>
          </a:xfrm>
          <a:prstGeom prst="line">
            <a:avLst/>
          </a:prstGeom>
          <a:noFill/>
          <a:ln w="28575" cap="sq">
            <a:noFill/>
            <a:round/>
            <a:headEnd/>
            <a:tailEnd/>
          </a:ln>
          <a:effectLst/>
        </p:spPr>
        <p:txBody>
          <a:bodyPr/>
          <a:lstStyle/>
          <a:p>
            <a:endParaRPr lang="en-CA" dirty="0"/>
          </a:p>
        </p:txBody>
      </p:sp>
      <p:sp>
        <p:nvSpPr>
          <p:cNvPr id="148524" name="Line 44"/>
          <p:cNvSpPr>
            <a:spLocks noChangeShapeType="1"/>
          </p:cNvSpPr>
          <p:nvPr/>
        </p:nvSpPr>
        <p:spPr bwMode="auto">
          <a:xfrm>
            <a:off x="8915400" y="4403725"/>
            <a:ext cx="0" cy="717550"/>
          </a:xfrm>
          <a:prstGeom prst="line">
            <a:avLst/>
          </a:prstGeom>
          <a:noFill/>
          <a:ln w="28575" cap="sq">
            <a:noFill/>
            <a:round/>
            <a:headEnd/>
            <a:tailEnd/>
          </a:ln>
          <a:effectLst/>
        </p:spPr>
        <p:txBody>
          <a:bodyPr/>
          <a:lstStyle/>
          <a:p>
            <a:endParaRPr lang="en-CA" dirty="0"/>
          </a:p>
        </p:txBody>
      </p:sp>
      <p:sp>
        <p:nvSpPr>
          <p:cNvPr id="148525" name="Line 45"/>
          <p:cNvSpPr>
            <a:spLocks noChangeShapeType="1"/>
          </p:cNvSpPr>
          <p:nvPr/>
        </p:nvSpPr>
        <p:spPr bwMode="auto">
          <a:xfrm>
            <a:off x="228600" y="5121275"/>
            <a:ext cx="0" cy="720725"/>
          </a:xfrm>
          <a:prstGeom prst="line">
            <a:avLst/>
          </a:prstGeom>
          <a:noFill/>
          <a:ln w="28575" cap="sq">
            <a:noFill/>
            <a:round/>
            <a:headEnd/>
            <a:tailEnd/>
          </a:ln>
          <a:effectLst/>
        </p:spPr>
        <p:txBody>
          <a:bodyPr/>
          <a:lstStyle/>
          <a:p>
            <a:endParaRPr lang="en-CA" dirty="0"/>
          </a:p>
        </p:txBody>
      </p:sp>
      <p:sp>
        <p:nvSpPr>
          <p:cNvPr id="148526" name="Line 46"/>
          <p:cNvSpPr>
            <a:spLocks noChangeShapeType="1"/>
          </p:cNvSpPr>
          <p:nvPr/>
        </p:nvSpPr>
        <p:spPr bwMode="auto">
          <a:xfrm>
            <a:off x="8915400" y="5121275"/>
            <a:ext cx="0" cy="720725"/>
          </a:xfrm>
          <a:prstGeom prst="line">
            <a:avLst/>
          </a:prstGeom>
          <a:noFill/>
          <a:ln w="28575" cap="sq">
            <a:noFill/>
            <a:round/>
            <a:headEnd/>
            <a:tailEnd/>
          </a:ln>
          <a:effectLst/>
        </p:spPr>
        <p:txBody>
          <a:bodyPr/>
          <a:lstStyle/>
          <a:p>
            <a:endParaRPr lang="en-CA" dirty="0"/>
          </a:p>
        </p:txBody>
      </p:sp>
      <p:sp>
        <p:nvSpPr>
          <p:cNvPr id="52"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Friend v. Partner</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graphicFrame>
        <p:nvGraphicFramePr>
          <p:cNvPr id="51" name="Table 50"/>
          <p:cNvGraphicFramePr>
            <a:graphicFrameLocks noGrp="1"/>
          </p:cNvGraphicFramePr>
          <p:nvPr/>
        </p:nvGraphicFramePr>
        <p:xfrm>
          <a:off x="457200" y="1295400"/>
          <a:ext cx="8229600" cy="2743200"/>
        </p:xfrm>
        <a:graphic>
          <a:graphicData uri="http://schemas.openxmlformats.org/drawingml/2006/table">
            <a:tbl>
              <a:tblPr firstRow="1" bandRow="1">
                <a:tableStyleId>{5C22544A-7EE6-4342-B048-85BDC9FD1C3A}</a:tableStyleId>
              </a:tblPr>
              <a:tblGrid>
                <a:gridCol w="2837793"/>
                <a:gridCol w="2554014"/>
                <a:gridCol w="2837793"/>
              </a:tblGrid>
              <a:tr h="548640">
                <a:tc>
                  <a:txBody>
                    <a:bodyPr/>
                    <a:lstStyle/>
                    <a:p>
                      <a:pPr algn="ctr"/>
                      <a:r>
                        <a:rPr lang="en-CA" sz="2400" dirty="0" smtClean="0"/>
                        <a:t>Index</a:t>
                      </a:r>
                      <a:endParaRPr lang="en-CA" sz="2400" dirty="0"/>
                    </a:p>
                  </a:txBody>
                  <a:tcPr/>
                </a:tc>
                <a:tc>
                  <a:txBody>
                    <a:bodyPr/>
                    <a:lstStyle/>
                    <a:p>
                      <a:pPr algn="ctr"/>
                      <a:r>
                        <a:rPr lang="en-CA" sz="2400" dirty="0" smtClean="0"/>
                        <a:t>Mean Women </a:t>
                      </a:r>
                      <a:endParaRPr lang="en-CA" sz="2400" dirty="0"/>
                    </a:p>
                  </a:txBody>
                  <a:tcPr/>
                </a:tc>
                <a:tc>
                  <a:txBody>
                    <a:bodyPr/>
                    <a:lstStyle/>
                    <a:p>
                      <a:pPr algn="ctr"/>
                      <a:r>
                        <a:rPr lang="en-CA" sz="2400" dirty="0" smtClean="0"/>
                        <a:t>Mean</a:t>
                      </a:r>
                      <a:r>
                        <a:rPr lang="en-CA" sz="2400" baseline="0" dirty="0" smtClean="0"/>
                        <a:t> Men</a:t>
                      </a:r>
                      <a:endParaRPr lang="en-CA" sz="2400" dirty="0"/>
                    </a:p>
                  </a:txBody>
                  <a:tcPr/>
                </a:tc>
              </a:tr>
              <a:tr h="548640">
                <a:tc>
                  <a:txBody>
                    <a:bodyPr/>
                    <a:lstStyle/>
                    <a:p>
                      <a:r>
                        <a:rPr lang="en-CA" sz="2400" dirty="0" smtClean="0"/>
                        <a:t>Love for Partner</a:t>
                      </a:r>
                      <a:endParaRPr lang="en-CA" sz="2400" dirty="0"/>
                    </a:p>
                  </a:txBody>
                  <a:tcPr/>
                </a:tc>
                <a:tc>
                  <a:txBody>
                    <a:bodyPr/>
                    <a:lstStyle/>
                    <a:p>
                      <a:pPr algn="ctr"/>
                      <a:r>
                        <a:rPr lang="en-CA" sz="2400" dirty="0" smtClean="0"/>
                        <a:t>89.46</a:t>
                      </a:r>
                      <a:endParaRPr lang="en-CA" sz="2400" dirty="0"/>
                    </a:p>
                  </a:txBody>
                  <a:tcPr/>
                </a:tc>
                <a:tc>
                  <a:txBody>
                    <a:bodyPr/>
                    <a:lstStyle/>
                    <a:p>
                      <a:pPr algn="ctr"/>
                      <a:r>
                        <a:rPr lang="en-CA" sz="2400" dirty="0" smtClean="0"/>
                        <a:t>89.37</a:t>
                      </a:r>
                      <a:endParaRPr lang="en-CA" sz="2400" dirty="0"/>
                    </a:p>
                  </a:txBody>
                  <a:tcPr/>
                </a:tc>
              </a:tr>
              <a:tr h="548640">
                <a:tc>
                  <a:txBody>
                    <a:bodyPr/>
                    <a:lstStyle/>
                    <a:p>
                      <a:r>
                        <a:rPr lang="en-CA" sz="2400" dirty="0" smtClean="0"/>
                        <a:t>Liking for Partner</a:t>
                      </a:r>
                      <a:endParaRPr lang="en-CA" sz="2400" dirty="0"/>
                    </a:p>
                  </a:txBody>
                  <a:tcPr/>
                </a:tc>
                <a:tc>
                  <a:txBody>
                    <a:bodyPr/>
                    <a:lstStyle/>
                    <a:p>
                      <a:pPr algn="ctr"/>
                      <a:r>
                        <a:rPr lang="en-CA" sz="2400" dirty="0" smtClean="0"/>
                        <a:t>88.48</a:t>
                      </a:r>
                      <a:endParaRPr lang="en-CA" sz="2400" dirty="0"/>
                    </a:p>
                  </a:txBody>
                  <a:tcPr/>
                </a:tc>
                <a:tc>
                  <a:txBody>
                    <a:bodyPr/>
                    <a:lstStyle/>
                    <a:p>
                      <a:pPr algn="ctr"/>
                      <a:r>
                        <a:rPr lang="en-CA" sz="2400" dirty="0" smtClean="0"/>
                        <a:t>84.65</a:t>
                      </a:r>
                      <a:endParaRPr lang="en-CA" sz="2400" dirty="0"/>
                    </a:p>
                  </a:txBody>
                  <a:tcPr/>
                </a:tc>
              </a:tr>
              <a:tr h="548640">
                <a:tc>
                  <a:txBody>
                    <a:bodyPr/>
                    <a:lstStyle/>
                    <a:p>
                      <a:r>
                        <a:rPr lang="en-CA" sz="2400" dirty="0" smtClean="0"/>
                        <a:t>Love for Friend</a:t>
                      </a:r>
                      <a:endParaRPr lang="en-CA" sz="2400" dirty="0"/>
                    </a:p>
                  </a:txBody>
                  <a:tcPr/>
                </a:tc>
                <a:tc>
                  <a:txBody>
                    <a:bodyPr/>
                    <a:lstStyle/>
                    <a:p>
                      <a:pPr algn="ctr"/>
                      <a:r>
                        <a:rPr lang="en-CA" sz="2400" dirty="0" smtClean="0"/>
                        <a:t>65.27</a:t>
                      </a:r>
                      <a:endParaRPr lang="en-CA" sz="2400" dirty="0"/>
                    </a:p>
                  </a:txBody>
                  <a:tcPr/>
                </a:tc>
                <a:tc>
                  <a:txBody>
                    <a:bodyPr/>
                    <a:lstStyle/>
                    <a:p>
                      <a:pPr algn="ctr"/>
                      <a:r>
                        <a:rPr lang="en-CA" sz="2400" dirty="0" smtClean="0"/>
                        <a:t>55.07</a:t>
                      </a:r>
                      <a:endParaRPr lang="en-CA" sz="2400" dirty="0"/>
                    </a:p>
                  </a:txBody>
                  <a:tcPr/>
                </a:tc>
              </a:tr>
              <a:tr h="548640">
                <a:tc>
                  <a:txBody>
                    <a:bodyPr/>
                    <a:lstStyle/>
                    <a:p>
                      <a:r>
                        <a:rPr lang="en-CA" sz="2400" dirty="0" smtClean="0"/>
                        <a:t>Liking for Friend</a:t>
                      </a:r>
                      <a:endParaRPr lang="en-CA" sz="2400" dirty="0"/>
                    </a:p>
                  </a:txBody>
                  <a:tcPr/>
                </a:tc>
                <a:tc>
                  <a:txBody>
                    <a:bodyPr/>
                    <a:lstStyle/>
                    <a:p>
                      <a:pPr algn="ctr"/>
                      <a:r>
                        <a:rPr lang="en-CA" sz="2400" dirty="0" smtClean="0"/>
                        <a:t>80.47</a:t>
                      </a:r>
                      <a:endParaRPr lang="en-CA" sz="2400" dirty="0"/>
                    </a:p>
                  </a:txBody>
                  <a:tcPr/>
                </a:tc>
                <a:tc>
                  <a:txBody>
                    <a:bodyPr/>
                    <a:lstStyle/>
                    <a:p>
                      <a:pPr algn="ctr"/>
                      <a:r>
                        <a:rPr lang="en-CA" sz="2400" dirty="0" smtClean="0"/>
                        <a:t>79.10</a:t>
                      </a:r>
                      <a:endParaRPr lang="en-CA" sz="2400" dirty="0"/>
                    </a:p>
                  </a:txBody>
                  <a:tcPr/>
                </a:tc>
              </a:tr>
            </a:tbl>
          </a:graphicData>
        </a:graphic>
      </p:graphicFrame>
      <p:sp>
        <p:nvSpPr>
          <p:cNvPr id="54" name="Content Placeholder 53"/>
          <p:cNvSpPr>
            <a:spLocks noGrp="1"/>
          </p:cNvSpPr>
          <p:nvPr>
            <p:ph idx="1"/>
          </p:nvPr>
        </p:nvSpPr>
        <p:spPr>
          <a:xfrm>
            <a:off x="457200" y="4267200"/>
            <a:ext cx="8229600" cy="2133600"/>
          </a:xfrm>
        </p:spPr>
        <p:txBody>
          <a:bodyPr>
            <a:normAutofit/>
          </a:bodyPr>
          <a:lstStyle/>
          <a:p>
            <a:endParaRPr lang="en-CA" sz="1200" dirty="0" smtClean="0"/>
          </a:p>
          <a:p>
            <a:r>
              <a:rPr lang="en-CA" sz="2800" dirty="0" smtClean="0"/>
              <a:t>Women liked their partner more than they were liked in return</a:t>
            </a:r>
          </a:p>
          <a:p>
            <a:endParaRPr lang="en-CA" sz="1200" dirty="0" smtClean="0"/>
          </a:p>
          <a:p>
            <a:r>
              <a:rPr lang="en-CA" sz="2800" dirty="0" smtClean="0"/>
              <a:t>Men were not liked more in general (see ‘Friend’)</a:t>
            </a:r>
            <a:endParaRPr lang="en-CA" sz="2800" dirty="0"/>
          </a:p>
        </p:txBody>
      </p:sp>
      <p:sp>
        <p:nvSpPr>
          <p:cNvPr id="19" name="Slide Number Placeholder 18"/>
          <p:cNvSpPr>
            <a:spLocks noGrp="1"/>
          </p:cNvSpPr>
          <p:nvPr>
            <p:ph type="sldNum" sz="quarter" idx="12"/>
          </p:nvPr>
        </p:nvSpPr>
        <p:spPr/>
        <p:txBody>
          <a:bodyPr/>
          <a:lstStyle/>
          <a:p>
            <a:fld id="{B6F15528-21DE-4FAA-801E-634DDDAF4B2B}" type="slidenum">
              <a:rPr lang="en-US" smtClean="0"/>
              <a:pPr/>
              <a:t>21</a:t>
            </a:fld>
            <a:endParaRPr lang="en-US"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95400"/>
            <a:ext cx="8229600" cy="5029200"/>
          </a:xfrm>
        </p:spPr>
        <p:txBody>
          <a:bodyPr>
            <a:normAutofit fontScale="92500" lnSpcReduction="10000"/>
          </a:bodyPr>
          <a:lstStyle/>
          <a:p>
            <a:r>
              <a:rPr lang="en-CA" sz="2600" dirty="0" smtClean="0"/>
              <a:t>Rubin found that participants’ responses to certain items showed a great deal of correspondence (i.e., highly correlated):</a:t>
            </a:r>
          </a:p>
          <a:p>
            <a:pPr marL="971550" lvl="1" indent="-514350">
              <a:spcBef>
                <a:spcPts val="0"/>
              </a:spcBef>
              <a:buAutoNum type="arabicPeriod"/>
              <a:defRPr/>
            </a:pPr>
            <a:r>
              <a:rPr lang="en-US" b="1" dirty="0" smtClean="0"/>
              <a:t>Exclusiveness and absorption</a:t>
            </a:r>
          </a:p>
          <a:p>
            <a:pPr marL="1371600" lvl="2" indent="-514350">
              <a:spcBef>
                <a:spcPts val="0"/>
              </a:spcBef>
              <a:defRPr/>
            </a:pPr>
            <a:r>
              <a:rPr lang="en-CA" sz="2200" dirty="0" smtClean="0"/>
              <a:t>“If I could never be with ____, I would feel miserable”</a:t>
            </a:r>
          </a:p>
          <a:p>
            <a:pPr marL="1371600" lvl="2" indent="-514350">
              <a:spcBef>
                <a:spcPts val="0"/>
              </a:spcBef>
              <a:defRPr/>
            </a:pPr>
            <a:r>
              <a:rPr lang="en-CA" sz="2200" dirty="0" smtClean="0"/>
              <a:t>“It would be hard for me to get along without_____”</a:t>
            </a:r>
          </a:p>
          <a:p>
            <a:pPr marL="971550" lvl="1" indent="-514350">
              <a:buAutoNum type="arabicPeriod"/>
            </a:pPr>
            <a:endParaRPr lang="en-US" sz="900" b="1" dirty="0" smtClean="0"/>
          </a:p>
          <a:p>
            <a:pPr marL="971550" lvl="1" indent="-514350">
              <a:buAutoNum type="arabicPeriod"/>
            </a:pPr>
            <a:r>
              <a:rPr lang="en-US" b="1" dirty="0" smtClean="0"/>
              <a:t>Affiliative and dependent need</a:t>
            </a:r>
          </a:p>
          <a:p>
            <a:pPr marL="1371600" lvl="2" indent="-514350"/>
            <a:r>
              <a:rPr lang="en-US" sz="2200" dirty="0" smtClean="0"/>
              <a:t>“If ______ were feeling badly, my first duty would be to cheer him/her up”</a:t>
            </a:r>
          </a:p>
          <a:p>
            <a:pPr marL="1371600" lvl="2" indent="-514350"/>
            <a:r>
              <a:rPr lang="en-US" dirty="0" smtClean="0"/>
              <a:t>“I would do almost anything for _____”</a:t>
            </a:r>
          </a:p>
          <a:p>
            <a:pPr marL="971550" lvl="1" indent="-514350">
              <a:buAutoNum type="arabicPeriod"/>
            </a:pPr>
            <a:endParaRPr lang="en-US" sz="900" b="1" dirty="0" smtClean="0"/>
          </a:p>
          <a:p>
            <a:pPr marL="971550" lvl="1" indent="-514350">
              <a:buAutoNum type="arabicPeriod"/>
            </a:pPr>
            <a:r>
              <a:rPr lang="en-US" b="1" dirty="0" smtClean="0"/>
              <a:t>Predisposition to help</a:t>
            </a:r>
            <a:endParaRPr lang="en-CA" dirty="0" smtClean="0"/>
          </a:p>
          <a:p>
            <a:pPr marL="1371600" lvl="2" indent="-514350"/>
            <a:r>
              <a:rPr lang="en-CA" dirty="0" smtClean="0"/>
              <a:t>“I feel very possessive toward ____”</a:t>
            </a:r>
          </a:p>
          <a:p>
            <a:pPr marL="1371600" lvl="2" indent="-514350"/>
            <a:r>
              <a:rPr lang="en-US" dirty="0" smtClean="0"/>
              <a:t>“I feel that I can confide in ____ about everything.”</a:t>
            </a:r>
          </a:p>
        </p:txBody>
      </p:sp>
      <p:sp>
        <p:nvSpPr>
          <p:cNvPr id="4" name="Slide Number Placeholder 3"/>
          <p:cNvSpPr>
            <a:spLocks noGrp="1"/>
          </p:cNvSpPr>
          <p:nvPr>
            <p:ph type="sldNum" sz="quarter" idx="12"/>
          </p:nvPr>
        </p:nvSpPr>
        <p:spPr/>
        <p:txBody>
          <a:bodyPr/>
          <a:lstStyle/>
          <a:p>
            <a:fld id="{B6F15528-21DE-4FAA-801E-634DDDAF4B2B}" type="slidenum">
              <a:rPr lang="en-US" smtClean="0"/>
              <a:pPr/>
              <a:t>22</a:t>
            </a:fld>
            <a:endParaRPr lang="en-US" dirty="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Initial Validation</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95400"/>
            <a:ext cx="8229600" cy="5105400"/>
          </a:xfrm>
        </p:spPr>
        <p:txBody>
          <a:bodyPr/>
          <a:lstStyle/>
          <a:p>
            <a:r>
              <a:rPr lang="en-CA" sz="2800" dirty="0" smtClean="0"/>
              <a:t>More generally, items in the love scale showed considerable correspondence to one another</a:t>
            </a:r>
          </a:p>
          <a:p>
            <a:endParaRPr lang="en-CA" sz="1200" dirty="0" smtClean="0"/>
          </a:p>
          <a:p>
            <a:r>
              <a:rPr lang="en-CA" sz="2800" dirty="0" smtClean="0"/>
              <a:t>Of equal importance, items in the </a:t>
            </a:r>
            <a:r>
              <a:rPr lang="en-CA" sz="2800" i="1" dirty="0" smtClean="0"/>
              <a:t>love scale</a:t>
            </a:r>
            <a:r>
              <a:rPr lang="en-CA" sz="2800" dirty="0" smtClean="0"/>
              <a:t> </a:t>
            </a:r>
            <a:r>
              <a:rPr lang="en-CA" sz="2800" b="1" dirty="0" smtClean="0"/>
              <a:t>did not </a:t>
            </a:r>
            <a:r>
              <a:rPr lang="en-CA" sz="2800" dirty="0" smtClean="0"/>
              <a:t>show the same correspondence with those in the </a:t>
            </a:r>
            <a:r>
              <a:rPr lang="en-CA" sz="2800" i="1" dirty="0" smtClean="0"/>
              <a:t>liking scale</a:t>
            </a:r>
            <a:endParaRPr lang="en-CA" sz="2800" dirty="0" smtClean="0"/>
          </a:p>
          <a:p>
            <a:endParaRPr lang="en-CA" sz="1200" i="1" dirty="0" smtClean="0"/>
          </a:p>
          <a:p>
            <a:r>
              <a:rPr lang="en-CA" sz="2800" b="1" dirty="0" smtClean="0"/>
              <a:t>Discriminant validity</a:t>
            </a:r>
            <a:r>
              <a:rPr lang="en-CA" sz="2800" i="1" dirty="0" smtClean="0"/>
              <a:t> – </a:t>
            </a:r>
            <a:r>
              <a:rPr lang="en-CA" sz="2800" dirty="0" smtClean="0"/>
              <a:t>the pattern of responses to one set of items (</a:t>
            </a:r>
            <a:r>
              <a:rPr lang="en-CA" sz="2800" i="1" dirty="0" smtClean="0"/>
              <a:t>love scale items</a:t>
            </a:r>
            <a:r>
              <a:rPr lang="en-CA" sz="2800" dirty="0" smtClean="0"/>
              <a:t>) associated with one construct (</a:t>
            </a:r>
            <a:r>
              <a:rPr lang="en-CA" sz="2800" i="1" dirty="0" smtClean="0"/>
              <a:t>love</a:t>
            </a:r>
            <a:r>
              <a:rPr lang="en-CA" sz="2800" dirty="0" smtClean="0"/>
              <a:t>) differs from the pattern observed for another set of items (</a:t>
            </a:r>
            <a:r>
              <a:rPr lang="en-CA" sz="2800" i="1" dirty="0" smtClean="0"/>
              <a:t>like scale items</a:t>
            </a:r>
            <a:r>
              <a:rPr lang="en-CA" sz="2800" dirty="0" smtClean="0"/>
              <a:t>) associated with another construct (</a:t>
            </a:r>
            <a:r>
              <a:rPr lang="en-CA" sz="2800" i="1" dirty="0" smtClean="0"/>
              <a:t>liking</a:t>
            </a:r>
            <a:r>
              <a:rPr lang="en-CA" sz="2800" dirty="0" smtClean="0"/>
              <a:t>)</a:t>
            </a:r>
            <a:endParaRPr lang="en-CA" sz="2800"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23</a:t>
            </a:fld>
            <a:endParaRPr lang="en-US" dirty="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Initial Validation</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0005" name="Group 501"/>
          <p:cNvGraphicFramePr>
            <a:graphicFrameLocks noGrp="1"/>
          </p:cNvGraphicFramePr>
          <p:nvPr/>
        </p:nvGraphicFramePr>
        <p:xfrm>
          <a:off x="381000" y="1143000"/>
          <a:ext cx="8458200" cy="5190744"/>
        </p:xfrm>
        <a:graphic>
          <a:graphicData uri="http://schemas.openxmlformats.org/drawingml/2006/table">
            <a:tbl>
              <a:tblPr/>
              <a:tblGrid>
                <a:gridCol w="4229100"/>
                <a:gridCol w="1057275"/>
                <a:gridCol w="1057275"/>
                <a:gridCol w="1057275"/>
                <a:gridCol w="1057275"/>
              </a:tblGrid>
              <a:tr h="312738">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US" sz="2500" b="0" i="0" u="none" strike="noStrike" cap="none" normalizeH="0" baseline="0" dirty="0" smtClean="0">
                          <a:ln>
                            <a:noFill/>
                          </a:ln>
                          <a:solidFill>
                            <a:schemeClr val="tx1"/>
                          </a:solidFill>
                          <a:effectLst/>
                          <a:latin typeface="Arial" charset="0"/>
                        </a:rPr>
                        <a:t>Index</a:t>
                      </a:r>
                    </a:p>
                  </a:txBody>
                  <a:tcPr marL="45720" marR="45720" marT="9144" marB="9144" anchor="ctr" horzOverflow="overflow">
                    <a:lnL cap="flat">
                      <a:noFill/>
                    </a:lnL>
                    <a:lnR>
                      <a:noFill/>
                    </a:lnR>
                    <a:lnT cap="fla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US" sz="2500" b="0" i="0" u="none" strike="noStrike" cap="none" normalizeH="0" baseline="0" dirty="0" smtClean="0">
                          <a:ln>
                            <a:noFill/>
                          </a:ln>
                          <a:solidFill>
                            <a:schemeClr val="tx1"/>
                          </a:solidFill>
                          <a:effectLst/>
                          <a:latin typeface="Arial" charset="0"/>
                        </a:rPr>
                        <a:t>1</a:t>
                      </a:r>
                    </a:p>
                  </a:txBody>
                  <a:tcPr marL="45720" marR="45720" marT="9144" marB="9144" anchor="ctr" horzOverflow="overflow">
                    <a:lnL>
                      <a:noFill/>
                    </a:lnL>
                    <a:lnR>
                      <a:noFill/>
                    </a:lnR>
                    <a:lnT cap="fla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US" sz="2500" b="0" i="0" u="none" strike="noStrike" cap="none" normalizeH="0" baseline="0" dirty="0" smtClean="0">
                          <a:ln>
                            <a:noFill/>
                          </a:ln>
                          <a:solidFill>
                            <a:schemeClr val="tx1"/>
                          </a:solidFill>
                          <a:effectLst/>
                          <a:latin typeface="Arial" charset="0"/>
                        </a:rPr>
                        <a:t>2</a:t>
                      </a:r>
                    </a:p>
                  </a:txBody>
                  <a:tcPr marL="45720" marR="45720" marT="9144" marB="9144" anchor="ctr" horzOverflow="overflow">
                    <a:lnL>
                      <a:noFill/>
                    </a:lnL>
                    <a:lnR>
                      <a:noFill/>
                    </a:lnR>
                    <a:lnT cap="fla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US" sz="2500" b="0" i="0" u="none" strike="noStrike" cap="none" normalizeH="0" baseline="0" dirty="0" smtClean="0">
                          <a:ln>
                            <a:noFill/>
                          </a:ln>
                          <a:solidFill>
                            <a:schemeClr val="tx1"/>
                          </a:solidFill>
                          <a:effectLst/>
                          <a:latin typeface="Arial" charset="0"/>
                        </a:rPr>
                        <a:t>3</a:t>
                      </a:r>
                    </a:p>
                  </a:txBody>
                  <a:tcPr marL="45720" marR="45720" marT="9144" marB="9144" anchor="ctr" horzOverflow="overflow">
                    <a:lnL>
                      <a:noFill/>
                    </a:lnL>
                    <a:lnR>
                      <a:noFill/>
                    </a:lnR>
                    <a:lnT cap="fla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US" sz="2500" b="0" i="0" u="none" strike="noStrike" cap="none" normalizeH="0" baseline="0" dirty="0" smtClean="0">
                          <a:ln>
                            <a:noFill/>
                          </a:ln>
                          <a:solidFill>
                            <a:schemeClr val="tx1"/>
                          </a:solidFill>
                          <a:effectLst/>
                          <a:latin typeface="Arial" charset="0"/>
                        </a:rPr>
                        <a:t>4</a:t>
                      </a:r>
                    </a:p>
                  </a:txBody>
                  <a:tcPr marL="45720" marR="45720" marT="9144" marB="9144" anchor="ctr" horzOverflow="overflow">
                    <a:lnL>
                      <a:noFill/>
                    </a:lnL>
                    <a:lnR cap="flat">
                      <a:noFill/>
                    </a:lnR>
                    <a:lnT cap="flat">
                      <a:noFill/>
                    </a:lnT>
                    <a:lnB w="12700" cap="flat" cmpd="sng" algn="ctr">
                      <a:solidFill>
                        <a:schemeClr val="tx1"/>
                      </a:solidFill>
                      <a:prstDash val="solid"/>
                      <a:round/>
                      <a:headEnd type="none" w="med" len="med"/>
                      <a:tailEnd type="none" w="med" len="med"/>
                    </a:lnB>
                    <a:lnTlToBr>
                      <a:noFill/>
                    </a:lnTlToBr>
                    <a:lnBlToTr>
                      <a:noFill/>
                    </a:lnBlToTr>
                    <a:noFill/>
                  </a:tcPr>
                </a:tc>
              </a:tr>
              <a:tr h="312738">
                <a:tc gridSpan="5">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US" sz="2500" b="0" i="0" u="none" strike="noStrike" cap="none" normalizeH="0" baseline="0" dirty="0" smtClean="0">
                          <a:ln>
                            <a:noFill/>
                          </a:ln>
                          <a:solidFill>
                            <a:schemeClr val="tx1"/>
                          </a:solidFill>
                          <a:effectLst/>
                          <a:latin typeface="Arial" charset="0"/>
                        </a:rPr>
                        <a:t>Women</a:t>
                      </a:r>
                    </a:p>
                  </a:txBody>
                  <a:tcPr marL="45720" marR="45720" marT="9144" marB="9144" anchor="ctr" horzOverflow="overflow">
                    <a:lnL cap="flat">
                      <a:noFill/>
                    </a:lnL>
                    <a:lnR cap="flat">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r>
              <a:tr h="312738">
                <a:tc>
                  <a:txBody>
                    <a:bodyPr/>
                    <a:lstStyle/>
                    <a:p>
                      <a:pPr marL="0" marR="0" lvl="0" indent="0" algn="l" defTabSz="914400" rtl="0" eaLnBrk="1" fontAlgn="base" latinLnBrk="0" hangingPunct="1">
                        <a:lnSpc>
                          <a:spcPct val="100000"/>
                        </a:lnSpc>
                        <a:spcBef>
                          <a:spcPct val="20000"/>
                        </a:spcBef>
                        <a:spcAft>
                          <a:spcPct val="0"/>
                        </a:spcAft>
                        <a:buClrTx/>
                        <a:buSzPct val="80000"/>
                        <a:buFontTx/>
                        <a:buNone/>
                        <a:tabLst/>
                      </a:pPr>
                      <a:r>
                        <a:rPr kumimoji="0" lang="en-US" sz="2500" b="0" i="0" u="none" strike="noStrike" cap="none" normalizeH="0" baseline="0" dirty="0" smtClean="0">
                          <a:ln>
                            <a:noFill/>
                          </a:ln>
                          <a:solidFill>
                            <a:schemeClr val="tx1"/>
                          </a:solidFill>
                          <a:effectLst/>
                          <a:latin typeface="Arial" charset="0"/>
                        </a:rPr>
                        <a:t>1. Love for partner</a:t>
                      </a:r>
                    </a:p>
                  </a:txBody>
                  <a:tcPr marL="45720" marR="45720" marT="9144" marB="9144" anchor="ctr" horzOverflow="overflow">
                    <a:lnL cap="flat">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endParaRPr kumimoji="0" lang="en-US" sz="2500" b="0" i="0" u="none" strike="noStrike" cap="none" normalizeH="0" baseline="0" dirty="0" smtClean="0">
                        <a:ln>
                          <a:noFill/>
                        </a:ln>
                        <a:solidFill>
                          <a:schemeClr val="tx1"/>
                        </a:solidFill>
                        <a:effectLst/>
                        <a:latin typeface="Arial" charset="0"/>
                      </a:endParaRPr>
                    </a:p>
                  </a:txBody>
                  <a:tcPr marL="45720" marR="45720" marT="9144" marB="9144" anchor="ctr"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endParaRPr kumimoji="0" lang="en-US" sz="2500" b="0" i="0" u="none" strike="noStrike" cap="none" normalizeH="0" baseline="0" dirty="0" smtClean="0">
                        <a:ln>
                          <a:noFill/>
                        </a:ln>
                        <a:solidFill>
                          <a:schemeClr val="tx1"/>
                        </a:solidFill>
                        <a:effectLst/>
                        <a:latin typeface="Arial" charset="0"/>
                      </a:endParaRPr>
                    </a:p>
                  </a:txBody>
                  <a:tcPr marL="45720" marR="45720" marT="9144" marB="9144" anchor="ctr"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endParaRPr kumimoji="0" lang="en-US" sz="2500" b="0" i="0" u="none" strike="noStrike" cap="none" normalizeH="0" baseline="0" dirty="0" smtClean="0">
                        <a:ln>
                          <a:noFill/>
                        </a:ln>
                        <a:solidFill>
                          <a:schemeClr val="tx1"/>
                        </a:solidFill>
                        <a:effectLst/>
                        <a:latin typeface="Arial" charset="0"/>
                      </a:endParaRPr>
                    </a:p>
                  </a:txBody>
                  <a:tcPr marL="45720" marR="45720" marT="9144" marB="9144" anchor="ctr"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endParaRPr kumimoji="0" lang="en-US" sz="2500" b="0" i="0" u="none" strike="noStrike" cap="none" normalizeH="0" baseline="0" dirty="0" smtClean="0">
                        <a:ln>
                          <a:noFill/>
                        </a:ln>
                        <a:solidFill>
                          <a:schemeClr val="tx1"/>
                        </a:solidFill>
                        <a:effectLst/>
                        <a:latin typeface="Arial" charset="0"/>
                      </a:endParaRPr>
                    </a:p>
                  </a:txBody>
                  <a:tcPr marL="45720" marR="45720" marT="9144" marB="9144" anchor="ctr" horzOverflow="overflow">
                    <a:lnL>
                      <a:noFill/>
                    </a:lnL>
                    <a:lnR cap="flat">
                      <a:noFill/>
                    </a:lnR>
                    <a:lnT w="12700" cap="flat" cmpd="sng" algn="ctr">
                      <a:solidFill>
                        <a:schemeClr val="tx1"/>
                      </a:solidFill>
                      <a:prstDash val="solid"/>
                      <a:round/>
                      <a:headEnd type="none" w="med" len="med"/>
                      <a:tailEnd type="none" w="med" len="med"/>
                    </a:lnT>
                    <a:lnB>
                      <a:noFill/>
                    </a:lnB>
                    <a:lnTlToBr>
                      <a:noFill/>
                    </a:lnTlToBr>
                    <a:lnBlToTr>
                      <a:noFill/>
                    </a:lnBlToTr>
                    <a:noFill/>
                  </a:tcPr>
                </a:tc>
              </a:tr>
              <a:tr h="312738">
                <a:tc>
                  <a:txBody>
                    <a:bodyPr/>
                    <a:lstStyle/>
                    <a:p>
                      <a:pPr marL="0" marR="0" lvl="0" indent="0" algn="l" defTabSz="914400" rtl="0" eaLnBrk="1" fontAlgn="base" latinLnBrk="0" hangingPunct="1">
                        <a:lnSpc>
                          <a:spcPct val="100000"/>
                        </a:lnSpc>
                        <a:spcBef>
                          <a:spcPct val="20000"/>
                        </a:spcBef>
                        <a:spcAft>
                          <a:spcPct val="0"/>
                        </a:spcAft>
                        <a:buClrTx/>
                        <a:buSzPct val="80000"/>
                        <a:buFontTx/>
                        <a:buNone/>
                        <a:tabLst/>
                      </a:pPr>
                      <a:r>
                        <a:rPr kumimoji="0" lang="en-US" sz="2500" b="0" i="0" u="none" strike="noStrike" cap="none" normalizeH="0" baseline="0" dirty="0" smtClean="0">
                          <a:ln>
                            <a:noFill/>
                          </a:ln>
                          <a:solidFill>
                            <a:schemeClr val="tx1"/>
                          </a:solidFill>
                          <a:effectLst/>
                          <a:latin typeface="Arial" charset="0"/>
                        </a:rPr>
                        <a:t>2. Liking for partner</a:t>
                      </a:r>
                    </a:p>
                  </a:txBody>
                  <a:tcPr marL="45720" marR="45720" marT="9144" marB="9144" anchor="ctr" horzOverflow="overflow">
                    <a:lnL cap="flat">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US" sz="2500" b="0" i="0" u="none" strike="noStrike" cap="none" normalizeH="0" baseline="0" dirty="0" smtClean="0">
                          <a:ln>
                            <a:noFill/>
                          </a:ln>
                          <a:solidFill>
                            <a:schemeClr val="tx1"/>
                          </a:solidFill>
                          <a:effectLst/>
                          <a:latin typeface="Arial" charset="0"/>
                        </a:rPr>
                        <a:t>.39</a:t>
                      </a:r>
                    </a:p>
                  </a:txBody>
                  <a:tcPr marL="45720" marR="45720" marT="9144" marB="9144" anchor="ctr"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endParaRPr kumimoji="0" lang="en-US" sz="2500" b="0" i="0" u="none" strike="noStrike" cap="none" normalizeH="0" baseline="0" dirty="0" smtClean="0">
                        <a:ln>
                          <a:noFill/>
                        </a:ln>
                        <a:solidFill>
                          <a:schemeClr val="tx1"/>
                        </a:solidFill>
                        <a:effectLst/>
                        <a:latin typeface="Arial" charset="0"/>
                      </a:endParaRPr>
                    </a:p>
                  </a:txBody>
                  <a:tcPr marL="45720" marR="45720" marT="9144" marB="9144" anchor="ctr"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endParaRPr kumimoji="0" lang="en-US" sz="2500" b="0" i="0" u="none" strike="noStrike" cap="none" normalizeH="0" baseline="0" dirty="0" smtClean="0">
                        <a:ln>
                          <a:noFill/>
                        </a:ln>
                        <a:solidFill>
                          <a:schemeClr val="tx1"/>
                        </a:solidFill>
                        <a:effectLst/>
                        <a:latin typeface="Arial" charset="0"/>
                      </a:endParaRPr>
                    </a:p>
                  </a:txBody>
                  <a:tcPr marL="45720" marR="45720" marT="9144" marB="9144" anchor="ctr"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endParaRPr kumimoji="0" lang="en-US" sz="2500" b="0" i="0" u="none" strike="noStrike" cap="none" normalizeH="0" baseline="0" dirty="0" smtClean="0">
                        <a:ln>
                          <a:noFill/>
                        </a:ln>
                        <a:solidFill>
                          <a:schemeClr val="tx1"/>
                        </a:solidFill>
                        <a:effectLst/>
                        <a:latin typeface="Arial" charset="0"/>
                      </a:endParaRPr>
                    </a:p>
                  </a:txBody>
                  <a:tcPr marL="45720" marR="45720" marT="9144" marB="9144" anchor="ctr" horzOverflow="overflow">
                    <a:lnL>
                      <a:noFill/>
                    </a:lnL>
                    <a:lnR cap="flat">
                      <a:noFill/>
                    </a:lnR>
                    <a:lnT>
                      <a:noFill/>
                    </a:lnT>
                    <a:lnB>
                      <a:noFill/>
                    </a:lnB>
                    <a:lnTlToBr>
                      <a:noFill/>
                    </a:lnTlToBr>
                    <a:lnBlToTr>
                      <a:noFill/>
                    </a:lnBlToTr>
                    <a:noFill/>
                  </a:tcPr>
                </a:tc>
              </a:tr>
              <a:tr h="312738">
                <a:tc>
                  <a:txBody>
                    <a:bodyPr/>
                    <a:lstStyle/>
                    <a:p>
                      <a:pPr marL="0" marR="0" lvl="0" indent="0" algn="l" defTabSz="914400" rtl="0" eaLnBrk="1" fontAlgn="base" latinLnBrk="0" hangingPunct="1">
                        <a:lnSpc>
                          <a:spcPct val="100000"/>
                        </a:lnSpc>
                        <a:spcBef>
                          <a:spcPct val="20000"/>
                        </a:spcBef>
                        <a:spcAft>
                          <a:spcPct val="0"/>
                        </a:spcAft>
                        <a:buClrTx/>
                        <a:buSzPct val="80000"/>
                        <a:buFontTx/>
                        <a:buNone/>
                        <a:tabLst/>
                      </a:pPr>
                      <a:r>
                        <a:rPr kumimoji="0" lang="en-US" sz="2500" b="0" i="0" u="none" strike="noStrike" cap="none" normalizeH="0" baseline="0" dirty="0" smtClean="0">
                          <a:ln>
                            <a:noFill/>
                          </a:ln>
                          <a:solidFill>
                            <a:schemeClr val="tx1"/>
                          </a:solidFill>
                          <a:effectLst/>
                          <a:latin typeface="Arial" charset="0"/>
                        </a:rPr>
                        <a:t>3. "In love"</a:t>
                      </a:r>
                    </a:p>
                  </a:txBody>
                  <a:tcPr marL="45720" marR="45720" marT="9144" marB="9144" anchor="ctr" horzOverflow="overflow">
                    <a:lnL cap="flat">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US" sz="2500" b="0" i="0" u="none" strike="noStrike" cap="none" normalizeH="0" baseline="0" dirty="0" smtClean="0">
                          <a:ln>
                            <a:noFill/>
                          </a:ln>
                          <a:solidFill>
                            <a:schemeClr val="tx1"/>
                          </a:solidFill>
                          <a:effectLst/>
                          <a:latin typeface="Arial" charset="0"/>
                        </a:rPr>
                        <a:t>.59</a:t>
                      </a:r>
                    </a:p>
                  </a:txBody>
                  <a:tcPr marL="45720" marR="45720" marT="9144" marB="9144" anchor="ctr"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US" sz="2500" b="0" i="0" u="none" strike="noStrike" cap="none" normalizeH="0" baseline="0" dirty="0" smtClean="0">
                          <a:ln>
                            <a:noFill/>
                          </a:ln>
                          <a:solidFill>
                            <a:schemeClr val="tx1"/>
                          </a:solidFill>
                          <a:effectLst/>
                          <a:latin typeface="Arial" charset="0"/>
                        </a:rPr>
                        <a:t>.28</a:t>
                      </a:r>
                    </a:p>
                  </a:txBody>
                  <a:tcPr marL="45720" marR="45720" marT="9144" marB="9144" anchor="ctr"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endParaRPr kumimoji="0" lang="en-US" sz="2500" b="0" i="0" u="none" strike="noStrike" cap="none" normalizeH="0" baseline="0" dirty="0" smtClean="0">
                        <a:ln>
                          <a:noFill/>
                        </a:ln>
                        <a:solidFill>
                          <a:schemeClr val="tx1"/>
                        </a:solidFill>
                        <a:effectLst/>
                        <a:latin typeface="Arial" charset="0"/>
                      </a:endParaRPr>
                    </a:p>
                  </a:txBody>
                  <a:tcPr marL="45720" marR="45720" marT="9144" marB="9144" anchor="ctr"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endParaRPr kumimoji="0" lang="en-US" sz="2500" b="0" i="0" u="none" strike="noStrike" cap="none" normalizeH="0" baseline="0" dirty="0" smtClean="0">
                        <a:ln>
                          <a:noFill/>
                        </a:ln>
                        <a:solidFill>
                          <a:schemeClr val="tx1"/>
                        </a:solidFill>
                        <a:effectLst/>
                        <a:latin typeface="Arial" charset="0"/>
                      </a:endParaRPr>
                    </a:p>
                  </a:txBody>
                  <a:tcPr marL="45720" marR="45720" marT="9144" marB="9144" anchor="ctr" horzOverflow="overflow">
                    <a:lnL>
                      <a:noFill/>
                    </a:lnL>
                    <a:lnR cap="flat">
                      <a:noFill/>
                    </a:lnR>
                    <a:lnT>
                      <a:noFill/>
                    </a:lnT>
                    <a:lnB>
                      <a:noFill/>
                    </a:lnB>
                    <a:lnTlToBr>
                      <a:noFill/>
                    </a:lnTlToBr>
                    <a:lnBlToTr>
                      <a:noFill/>
                    </a:lnBlToTr>
                    <a:noFill/>
                  </a:tcPr>
                </a:tc>
              </a:tr>
              <a:tr h="312738">
                <a:tc>
                  <a:txBody>
                    <a:bodyPr/>
                    <a:lstStyle/>
                    <a:p>
                      <a:pPr marL="0" marR="0" lvl="0" indent="0" algn="l" defTabSz="914400" rtl="0" eaLnBrk="1" fontAlgn="base" latinLnBrk="0" hangingPunct="1">
                        <a:lnSpc>
                          <a:spcPct val="100000"/>
                        </a:lnSpc>
                        <a:spcBef>
                          <a:spcPct val="20000"/>
                        </a:spcBef>
                        <a:spcAft>
                          <a:spcPct val="0"/>
                        </a:spcAft>
                        <a:buClrTx/>
                        <a:buSzPct val="80000"/>
                        <a:buFontTx/>
                        <a:buNone/>
                        <a:tabLst/>
                      </a:pPr>
                      <a:r>
                        <a:rPr kumimoji="0" lang="en-US" sz="2500" b="0" i="0" u="none" strike="noStrike" cap="none" normalizeH="0" baseline="0" dirty="0" smtClean="0">
                          <a:ln>
                            <a:noFill/>
                          </a:ln>
                          <a:solidFill>
                            <a:schemeClr val="tx1"/>
                          </a:solidFill>
                          <a:effectLst/>
                          <a:latin typeface="Arial" charset="0"/>
                        </a:rPr>
                        <a:t>4. Marriage probability</a:t>
                      </a:r>
                    </a:p>
                  </a:txBody>
                  <a:tcPr marL="45720" marR="45720" marT="9144" marB="9144" anchor="ctr" horzOverflow="overflow">
                    <a:lnL cap="flat">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US" sz="2500" b="0" i="0" u="none" strike="noStrike" cap="none" normalizeH="0" baseline="0" dirty="0" smtClean="0">
                          <a:ln>
                            <a:noFill/>
                          </a:ln>
                          <a:solidFill>
                            <a:schemeClr val="tx1"/>
                          </a:solidFill>
                          <a:effectLst/>
                          <a:latin typeface="Arial" charset="0"/>
                        </a:rPr>
                        <a:t>.59</a:t>
                      </a:r>
                    </a:p>
                  </a:txBody>
                  <a:tcPr marL="45720" marR="45720" marT="9144" marB="9144" anchor="ctr"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US" sz="2500" b="0" i="0" u="none" strike="noStrike" cap="none" normalizeH="0" baseline="0" dirty="0" smtClean="0">
                          <a:ln>
                            <a:noFill/>
                          </a:ln>
                          <a:solidFill>
                            <a:schemeClr val="tx1"/>
                          </a:solidFill>
                          <a:effectLst/>
                          <a:latin typeface="Arial" charset="0"/>
                        </a:rPr>
                        <a:t>.32</a:t>
                      </a:r>
                    </a:p>
                  </a:txBody>
                  <a:tcPr marL="45720" marR="45720" marT="9144" marB="9144" anchor="ctr"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US" sz="2500" b="0" i="0" u="none" strike="noStrike" cap="none" normalizeH="0" baseline="0" dirty="0" smtClean="0">
                          <a:ln>
                            <a:noFill/>
                          </a:ln>
                          <a:solidFill>
                            <a:schemeClr val="tx1"/>
                          </a:solidFill>
                          <a:effectLst/>
                          <a:latin typeface="Arial" charset="0"/>
                        </a:rPr>
                        <a:t>.65</a:t>
                      </a:r>
                    </a:p>
                  </a:txBody>
                  <a:tcPr marL="45720" marR="45720" marT="9144" marB="9144" anchor="ctr"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endParaRPr kumimoji="0" lang="en-US" sz="2500" b="0" i="0" u="none" strike="noStrike" cap="none" normalizeH="0" baseline="0" dirty="0" smtClean="0">
                        <a:ln>
                          <a:noFill/>
                        </a:ln>
                        <a:solidFill>
                          <a:schemeClr val="tx1"/>
                        </a:solidFill>
                        <a:effectLst/>
                        <a:latin typeface="Arial" charset="0"/>
                      </a:endParaRPr>
                    </a:p>
                  </a:txBody>
                  <a:tcPr marL="45720" marR="45720" marT="9144" marB="9144" anchor="ctr" horzOverflow="overflow">
                    <a:lnL>
                      <a:noFill/>
                    </a:lnL>
                    <a:lnR cap="flat">
                      <a:noFill/>
                    </a:lnR>
                    <a:lnT>
                      <a:noFill/>
                    </a:lnT>
                    <a:lnB>
                      <a:noFill/>
                    </a:lnB>
                    <a:lnTlToBr>
                      <a:noFill/>
                    </a:lnTlToBr>
                    <a:lnBlToTr>
                      <a:noFill/>
                    </a:lnBlToTr>
                    <a:noFill/>
                  </a:tcPr>
                </a:tc>
              </a:tr>
              <a:tr h="311150">
                <a:tc>
                  <a:txBody>
                    <a:bodyPr/>
                    <a:lstStyle/>
                    <a:p>
                      <a:pPr marL="0" marR="0" lvl="0" indent="0" algn="l" defTabSz="914400" rtl="0" eaLnBrk="1" fontAlgn="base" latinLnBrk="0" hangingPunct="1">
                        <a:lnSpc>
                          <a:spcPct val="100000"/>
                        </a:lnSpc>
                        <a:spcBef>
                          <a:spcPct val="20000"/>
                        </a:spcBef>
                        <a:spcAft>
                          <a:spcPct val="0"/>
                        </a:spcAft>
                        <a:buClrTx/>
                        <a:buSzPct val="80000"/>
                        <a:buFontTx/>
                        <a:buNone/>
                        <a:tabLst/>
                      </a:pPr>
                      <a:r>
                        <a:rPr kumimoji="0" lang="en-US" sz="2500" b="0" i="0" u="none" strike="noStrike" cap="none" normalizeH="0" baseline="0" dirty="0" smtClean="0">
                          <a:ln>
                            <a:noFill/>
                          </a:ln>
                          <a:solidFill>
                            <a:schemeClr val="tx1"/>
                          </a:solidFill>
                          <a:effectLst/>
                          <a:latin typeface="Arial" charset="0"/>
                        </a:rPr>
                        <a:t>5. Dating length</a:t>
                      </a:r>
                    </a:p>
                  </a:txBody>
                  <a:tcPr marL="45720" marR="45720" marT="9144" marB="9144" anchor="ctr" horzOverflow="overflow">
                    <a:lnL cap="flat">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US" sz="2500" b="0" i="0" u="none" strike="noStrike" cap="none" normalizeH="0" baseline="0" dirty="0" smtClean="0">
                          <a:ln>
                            <a:noFill/>
                          </a:ln>
                          <a:solidFill>
                            <a:schemeClr val="tx1"/>
                          </a:solidFill>
                          <a:effectLst/>
                          <a:latin typeface="Arial" charset="0"/>
                        </a:rPr>
                        <a:t>.16</a:t>
                      </a:r>
                    </a:p>
                  </a:txBody>
                  <a:tcPr marL="45720" marR="45720" marT="9144" marB="9144" anchor="ctr"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US" sz="2500" b="0" i="0" u="none" strike="noStrike" cap="none" normalizeH="0" baseline="0" dirty="0" smtClean="0">
                          <a:ln>
                            <a:noFill/>
                          </a:ln>
                          <a:solidFill>
                            <a:schemeClr val="tx1"/>
                          </a:solidFill>
                          <a:effectLst/>
                          <a:latin typeface="Arial" charset="0"/>
                        </a:rPr>
                        <a:t>.01</a:t>
                      </a:r>
                    </a:p>
                  </a:txBody>
                  <a:tcPr marL="45720" marR="45720" marT="9144" marB="9144" anchor="ctr"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US" sz="2500" b="0" i="0" u="none" strike="noStrike" cap="none" normalizeH="0" baseline="0" dirty="0" smtClean="0">
                          <a:ln>
                            <a:noFill/>
                          </a:ln>
                          <a:solidFill>
                            <a:schemeClr val="tx1"/>
                          </a:solidFill>
                          <a:effectLst/>
                          <a:latin typeface="Arial" charset="0"/>
                        </a:rPr>
                        <a:t>.27</a:t>
                      </a:r>
                    </a:p>
                  </a:txBody>
                  <a:tcPr marL="45720" marR="45720" marT="9144" marB="9144" anchor="ctr"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US" sz="2500" b="0" i="0" u="none" strike="noStrike" cap="none" normalizeH="0" baseline="0" dirty="0" smtClean="0">
                          <a:ln>
                            <a:noFill/>
                          </a:ln>
                          <a:solidFill>
                            <a:schemeClr val="tx1"/>
                          </a:solidFill>
                          <a:effectLst/>
                          <a:latin typeface="Arial" charset="0"/>
                        </a:rPr>
                        <a:t>.46</a:t>
                      </a:r>
                    </a:p>
                  </a:txBody>
                  <a:tcPr marL="45720" marR="45720" marT="9144" marB="9144" anchor="ctr" horzOverflow="overflow">
                    <a:lnL>
                      <a:noFill/>
                    </a:lnL>
                    <a:lnR cap="flat">
                      <a:noFill/>
                    </a:lnR>
                    <a:lnT>
                      <a:noFill/>
                    </a:lnT>
                    <a:lnB w="12700" cap="flat" cmpd="sng" algn="ctr">
                      <a:solidFill>
                        <a:schemeClr val="tx1"/>
                      </a:solidFill>
                      <a:prstDash val="solid"/>
                      <a:round/>
                      <a:headEnd type="none" w="med" len="med"/>
                      <a:tailEnd type="none" w="med" len="med"/>
                    </a:lnB>
                    <a:lnTlToBr>
                      <a:noFill/>
                    </a:lnTlToBr>
                    <a:lnBlToTr>
                      <a:noFill/>
                    </a:lnBlToTr>
                    <a:noFill/>
                  </a:tcPr>
                </a:tc>
              </a:tr>
              <a:tr h="117475">
                <a:tc gridSpan="5">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US" sz="2500" b="0" i="0" u="none" strike="noStrike" cap="none" normalizeH="0" baseline="0" dirty="0" smtClean="0">
                          <a:ln>
                            <a:noFill/>
                          </a:ln>
                          <a:solidFill>
                            <a:schemeClr val="tx1"/>
                          </a:solidFill>
                          <a:effectLst/>
                          <a:latin typeface="Arial" charset="0"/>
                        </a:rPr>
                        <a:t>Men</a:t>
                      </a:r>
                    </a:p>
                  </a:txBody>
                  <a:tcPr marL="45720" marR="45720" marT="9144" marB="9144" anchor="ctr" horzOverflow="overflow">
                    <a:lnL cap="flat">
                      <a:noFill/>
                    </a:lnL>
                    <a:lnR cap="flat">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r>
              <a:tr h="312738">
                <a:tc>
                  <a:txBody>
                    <a:bodyPr/>
                    <a:lstStyle/>
                    <a:p>
                      <a:pPr marL="0" marR="0" lvl="0" indent="0" algn="l" defTabSz="914400" rtl="0" eaLnBrk="1" fontAlgn="base" latinLnBrk="0" hangingPunct="1">
                        <a:lnSpc>
                          <a:spcPct val="100000"/>
                        </a:lnSpc>
                        <a:spcBef>
                          <a:spcPct val="20000"/>
                        </a:spcBef>
                        <a:spcAft>
                          <a:spcPct val="0"/>
                        </a:spcAft>
                        <a:buClrTx/>
                        <a:buSzPct val="80000"/>
                        <a:buFontTx/>
                        <a:buNone/>
                        <a:tabLst/>
                      </a:pPr>
                      <a:r>
                        <a:rPr kumimoji="0" lang="en-US" sz="2500" b="0" i="0" u="none" strike="noStrike" cap="none" normalizeH="0" baseline="0" dirty="0" smtClean="0">
                          <a:ln>
                            <a:noFill/>
                          </a:ln>
                          <a:solidFill>
                            <a:schemeClr val="tx1"/>
                          </a:solidFill>
                          <a:effectLst/>
                          <a:latin typeface="Arial" charset="0"/>
                        </a:rPr>
                        <a:t>1. Love for partner</a:t>
                      </a:r>
                    </a:p>
                  </a:txBody>
                  <a:tcPr marL="45720" marR="45720" marT="9144" marB="9144" anchor="ctr" horzOverflow="overflow">
                    <a:lnL cap="flat">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endParaRPr kumimoji="0" lang="en-US" sz="2500" b="0" i="0" u="none" strike="noStrike" cap="none" normalizeH="0" baseline="0" dirty="0" smtClean="0">
                        <a:ln>
                          <a:noFill/>
                        </a:ln>
                        <a:solidFill>
                          <a:schemeClr val="tx1"/>
                        </a:solidFill>
                        <a:effectLst/>
                        <a:latin typeface="Arial" charset="0"/>
                      </a:endParaRPr>
                    </a:p>
                  </a:txBody>
                  <a:tcPr marL="45720" marR="45720" marT="9144" marB="9144" anchor="ctr"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endParaRPr kumimoji="0" lang="en-US" sz="2500" b="0" i="0" u="none" strike="noStrike" cap="none" normalizeH="0" baseline="0" dirty="0" smtClean="0">
                        <a:ln>
                          <a:noFill/>
                        </a:ln>
                        <a:solidFill>
                          <a:schemeClr val="tx1"/>
                        </a:solidFill>
                        <a:effectLst/>
                        <a:latin typeface="Arial" charset="0"/>
                      </a:endParaRPr>
                    </a:p>
                  </a:txBody>
                  <a:tcPr marL="45720" marR="45720" marT="9144" marB="9144" anchor="ctr"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endParaRPr kumimoji="0" lang="en-US" sz="2500" b="0" i="0" u="none" strike="noStrike" cap="none" normalizeH="0" baseline="0" dirty="0" smtClean="0">
                        <a:ln>
                          <a:noFill/>
                        </a:ln>
                        <a:solidFill>
                          <a:schemeClr val="tx1"/>
                        </a:solidFill>
                        <a:effectLst/>
                        <a:latin typeface="Arial" charset="0"/>
                      </a:endParaRPr>
                    </a:p>
                  </a:txBody>
                  <a:tcPr marL="45720" marR="45720" marT="9144" marB="9144" anchor="ctr"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endParaRPr kumimoji="0" lang="en-US" sz="2500" b="0" i="0" u="none" strike="noStrike" cap="none" normalizeH="0" baseline="0" dirty="0" smtClean="0">
                        <a:ln>
                          <a:noFill/>
                        </a:ln>
                        <a:solidFill>
                          <a:schemeClr val="tx1"/>
                        </a:solidFill>
                        <a:effectLst/>
                        <a:latin typeface="Arial" charset="0"/>
                      </a:endParaRPr>
                    </a:p>
                  </a:txBody>
                  <a:tcPr marL="45720" marR="45720" marT="9144" marB="9144" anchor="ctr" horzOverflow="overflow">
                    <a:lnL>
                      <a:noFill/>
                    </a:lnL>
                    <a:lnR cap="flat">
                      <a:noFill/>
                    </a:lnR>
                    <a:lnT w="12700" cap="flat" cmpd="sng" algn="ctr">
                      <a:solidFill>
                        <a:schemeClr val="tx1"/>
                      </a:solidFill>
                      <a:prstDash val="solid"/>
                      <a:round/>
                      <a:headEnd type="none" w="med" len="med"/>
                      <a:tailEnd type="none" w="med" len="med"/>
                    </a:lnT>
                    <a:lnB>
                      <a:noFill/>
                    </a:lnB>
                    <a:lnTlToBr>
                      <a:noFill/>
                    </a:lnTlToBr>
                    <a:lnBlToTr>
                      <a:noFill/>
                    </a:lnBlToTr>
                    <a:noFill/>
                  </a:tcPr>
                </a:tc>
              </a:tr>
              <a:tr h="312738">
                <a:tc>
                  <a:txBody>
                    <a:bodyPr/>
                    <a:lstStyle/>
                    <a:p>
                      <a:pPr marL="0" marR="0" lvl="0" indent="0" algn="l" defTabSz="914400" rtl="0" eaLnBrk="1" fontAlgn="base" latinLnBrk="0" hangingPunct="1">
                        <a:lnSpc>
                          <a:spcPct val="100000"/>
                        </a:lnSpc>
                        <a:spcBef>
                          <a:spcPct val="20000"/>
                        </a:spcBef>
                        <a:spcAft>
                          <a:spcPct val="0"/>
                        </a:spcAft>
                        <a:buClrTx/>
                        <a:buSzPct val="80000"/>
                        <a:buFontTx/>
                        <a:buNone/>
                        <a:tabLst/>
                      </a:pPr>
                      <a:r>
                        <a:rPr kumimoji="0" lang="en-US" sz="2500" b="0" i="0" u="none" strike="noStrike" cap="none" normalizeH="0" baseline="0" dirty="0" smtClean="0">
                          <a:ln>
                            <a:noFill/>
                          </a:ln>
                          <a:solidFill>
                            <a:schemeClr val="tx1"/>
                          </a:solidFill>
                          <a:effectLst/>
                          <a:latin typeface="Arial" charset="0"/>
                        </a:rPr>
                        <a:t>2. Liking for partner</a:t>
                      </a:r>
                    </a:p>
                  </a:txBody>
                  <a:tcPr marL="45720" marR="45720" marT="9144" marB="9144" anchor="ctr" horzOverflow="overflow">
                    <a:lnL cap="flat">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US" sz="2500" b="0" i="0" u="none" strike="noStrike" cap="none" normalizeH="0" baseline="0" dirty="0" smtClean="0">
                          <a:ln>
                            <a:noFill/>
                          </a:ln>
                          <a:solidFill>
                            <a:schemeClr val="tx1"/>
                          </a:solidFill>
                          <a:effectLst/>
                          <a:latin typeface="Arial" charset="0"/>
                        </a:rPr>
                        <a:t>.60</a:t>
                      </a:r>
                    </a:p>
                  </a:txBody>
                  <a:tcPr marL="45720" marR="45720" marT="9144" marB="9144" anchor="ctr"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endParaRPr kumimoji="0" lang="en-US" sz="2500" b="0" i="0" u="none" strike="noStrike" cap="none" normalizeH="0" baseline="0" dirty="0" smtClean="0">
                        <a:ln>
                          <a:noFill/>
                        </a:ln>
                        <a:solidFill>
                          <a:schemeClr val="tx1"/>
                        </a:solidFill>
                        <a:effectLst/>
                        <a:latin typeface="Arial" charset="0"/>
                      </a:endParaRPr>
                    </a:p>
                  </a:txBody>
                  <a:tcPr marL="45720" marR="45720" marT="9144" marB="9144" anchor="ctr"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endParaRPr kumimoji="0" lang="en-US" sz="2500" b="0" i="0" u="none" strike="noStrike" cap="none" normalizeH="0" baseline="0" dirty="0" smtClean="0">
                        <a:ln>
                          <a:noFill/>
                        </a:ln>
                        <a:solidFill>
                          <a:schemeClr val="tx1"/>
                        </a:solidFill>
                        <a:effectLst/>
                        <a:latin typeface="Arial" charset="0"/>
                      </a:endParaRPr>
                    </a:p>
                  </a:txBody>
                  <a:tcPr marL="45720" marR="45720" marT="9144" marB="9144" anchor="ctr"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endParaRPr kumimoji="0" lang="en-US" sz="2500" b="0" i="0" u="none" strike="noStrike" cap="none" normalizeH="0" baseline="0" dirty="0" smtClean="0">
                        <a:ln>
                          <a:noFill/>
                        </a:ln>
                        <a:solidFill>
                          <a:schemeClr val="tx1"/>
                        </a:solidFill>
                        <a:effectLst/>
                        <a:latin typeface="Arial" charset="0"/>
                      </a:endParaRPr>
                    </a:p>
                  </a:txBody>
                  <a:tcPr marL="45720" marR="45720" marT="9144" marB="9144" anchor="ctr" horzOverflow="overflow">
                    <a:lnL>
                      <a:noFill/>
                    </a:lnL>
                    <a:lnR cap="flat">
                      <a:noFill/>
                    </a:lnR>
                    <a:lnT>
                      <a:noFill/>
                    </a:lnT>
                    <a:lnB>
                      <a:noFill/>
                    </a:lnB>
                    <a:lnTlToBr>
                      <a:noFill/>
                    </a:lnTlToBr>
                    <a:lnBlToTr>
                      <a:noFill/>
                    </a:lnBlToTr>
                    <a:noFill/>
                  </a:tcPr>
                </a:tc>
              </a:tr>
              <a:tr h="312738">
                <a:tc>
                  <a:txBody>
                    <a:bodyPr/>
                    <a:lstStyle/>
                    <a:p>
                      <a:pPr marL="0" marR="0" lvl="0" indent="0" algn="l" defTabSz="914400" rtl="0" eaLnBrk="1" fontAlgn="base" latinLnBrk="0" hangingPunct="1">
                        <a:lnSpc>
                          <a:spcPct val="100000"/>
                        </a:lnSpc>
                        <a:spcBef>
                          <a:spcPct val="20000"/>
                        </a:spcBef>
                        <a:spcAft>
                          <a:spcPct val="0"/>
                        </a:spcAft>
                        <a:buClrTx/>
                        <a:buSzPct val="80000"/>
                        <a:buFontTx/>
                        <a:buNone/>
                        <a:tabLst/>
                      </a:pPr>
                      <a:r>
                        <a:rPr kumimoji="0" lang="en-US" sz="2500" b="0" i="0" u="none" strike="noStrike" cap="none" normalizeH="0" baseline="0" dirty="0" smtClean="0">
                          <a:ln>
                            <a:noFill/>
                          </a:ln>
                          <a:solidFill>
                            <a:schemeClr val="tx1"/>
                          </a:solidFill>
                          <a:effectLst/>
                          <a:latin typeface="Arial" charset="0"/>
                        </a:rPr>
                        <a:t>3. "In love"</a:t>
                      </a:r>
                    </a:p>
                  </a:txBody>
                  <a:tcPr marL="45720" marR="45720" marT="9144" marB="9144" anchor="ctr" horzOverflow="overflow">
                    <a:lnL cap="flat">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US" sz="2500" b="0" i="0" u="none" strike="noStrike" cap="none" normalizeH="0" baseline="0" dirty="0" smtClean="0">
                          <a:ln>
                            <a:noFill/>
                          </a:ln>
                          <a:solidFill>
                            <a:schemeClr val="tx1"/>
                          </a:solidFill>
                          <a:effectLst/>
                          <a:latin typeface="Arial" charset="0"/>
                        </a:rPr>
                        <a:t>.52</a:t>
                      </a:r>
                    </a:p>
                  </a:txBody>
                  <a:tcPr marL="45720" marR="45720" marT="9144" marB="9144" anchor="ctr"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US" sz="2500" b="0" i="0" u="none" strike="noStrike" cap="none" normalizeH="0" baseline="0" dirty="0" smtClean="0">
                          <a:ln>
                            <a:noFill/>
                          </a:ln>
                          <a:solidFill>
                            <a:schemeClr val="tx1"/>
                          </a:solidFill>
                          <a:effectLst/>
                          <a:latin typeface="Arial" charset="0"/>
                        </a:rPr>
                        <a:t>.35</a:t>
                      </a:r>
                    </a:p>
                  </a:txBody>
                  <a:tcPr marL="45720" marR="45720" marT="9144" marB="9144" anchor="ctr"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endParaRPr kumimoji="0" lang="en-US" sz="2500" b="0" i="0" u="none" strike="noStrike" cap="none" normalizeH="0" baseline="0" dirty="0" smtClean="0">
                        <a:ln>
                          <a:noFill/>
                        </a:ln>
                        <a:solidFill>
                          <a:schemeClr val="tx1"/>
                        </a:solidFill>
                        <a:effectLst/>
                        <a:latin typeface="Arial" charset="0"/>
                      </a:endParaRPr>
                    </a:p>
                  </a:txBody>
                  <a:tcPr marL="45720" marR="45720" marT="9144" marB="9144" anchor="ctr"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endParaRPr kumimoji="0" lang="en-US" sz="2500" b="0" i="0" u="none" strike="noStrike" cap="none" normalizeH="0" baseline="0" dirty="0" smtClean="0">
                        <a:ln>
                          <a:noFill/>
                        </a:ln>
                        <a:solidFill>
                          <a:schemeClr val="tx1"/>
                        </a:solidFill>
                        <a:effectLst/>
                        <a:latin typeface="Arial" charset="0"/>
                      </a:endParaRPr>
                    </a:p>
                  </a:txBody>
                  <a:tcPr marL="45720" marR="45720" marT="9144" marB="9144" anchor="ctr" horzOverflow="overflow">
                    <a:lnL>
                      <a:noFill/>
                    </a:lnL>
                    <a:lnR cap="flat">
                      <a:noFill/>
                    </a:lnR>
                    <a:lnT>
                      <a:noFill/>
                    </a:lnT>
                    <a:lnB>
                      <a:noFill/>
                    </a:lnB>
                    <a:lnTlToBr>
                      <a:noFill/>
                    </a:lnTlToBr>
                    <a:lnBlToTr>
                      <a:noFill/>
                    </a:lnBlToTr>
                    <a:noFill/>
                  </a:tcPr>
                </a:tc>
              </a:tr>
              <a:tr h="312738">
                <a:tc>
                  <a:txBody>
                    <a:bodyPr/>
                    <a:lstStyle/>
                    <a:p>
                      <a:pPr marL="0" marR="0" lvl="0" indent="0" algn="l" defTabSz="914400" rtl="0" eaLnBrk="1" fontAlgn="base" latinLnBrk="0" hangingPunct="1">
                        <a:lnSpc>
                          <a:spcPct val="100000"/>
                        </a:lnSpc>
                        <a:spcBef>
                          <a:spcPct val="20000"/>
                        </a:spcBef>
                        <a:spcAft>
                          <a:spcPct val="0"/>
                        </a:spcAft>
                        <a:buClrTx/>
                        <a:buSzPct val="80000"/>
                        <a:buFontTx/>
                        <a:buNone/>
                        <a:tabLst/>
                      </a:pPr>
                      <a:r>
                        <a:rPr kumimoji="0" lang="en-US" sz="2500" b="0" i="0" u="none" strike="noStrike" cap="none" normalizeH="0" baseline="0" dirty="0" smtClean="0">
                          <a:ln>
                            <a:noFill/>
                          </a:ln>
                          <a:solidFill>
                            <a:schemeClr val="tx1"/>
                          </a:solidFill>
                          <a:effectLst/>
                          <a:latin typeface="Arial" charset="0"/>
                        </a:rPr>
                        <a:t>4. Marriage probability</a:t>
                      </a:r>
                    </a:p>
                  </a:txBody>
                  <a:tcPr marL="45720" marR="45720" marT="9144" marB="9144" anchor="ctr" horzOverflow="overflow">
                    <a:lnL cap="flat">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US" sz="2500" b="0" i="0" u="none" strike="noStrike" cap="none" normalizeH="0" baseline="0" dirty="0" smtClean="0">
                          <a:ln>
                            <a:noFill/>
                          </a:ln>
                          <a:solidFill>
                            <a:schemeClr val="tx1"/>
                          </a:solidFill>
                          <a:effectLst/>
                          <a:latin typeface="Arial" charset="0"/>
                        </a:rPr>
                        <a:t>.59</a:t>
                      </a:r>
                    </a:p>
                  </a:txBody>
                  <a:tcPr marL="45720" marR="45720" marT="9144" marB="9144" anchor="ctr"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US" sz="2500" b="0" i="0" u="none" strike="noStrike" cap="none" normalizeH="0" baseline="0" dirty="0" smtClean="0">
                          <a:ln>
                            <a:noFill/>
                          </a:ln>
                          <a:solidFill>
                            <a:schemeClr val="tx1"/>
                          </a:solidFill>
                          <a:effectLst/>
                          <a:latin typeface="Arial" charset="0"/>
                        </a:rPr>
                        <a:t>.35</a:t>
                      </a:r>
                    </a:p>
                  </a:txBody>
                  <a:tcPr marL="45720" marR="45720" marT="9144" marB="9144" anchor="ctr"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US" sz="2500" b="0" i="0" u="none" strike="noStrike" cap="none" normalizeH="0" baseline="0" dirty="0" smtClean="0">
                          <a:ln>
                            <a:noFill/>
                          </a:ln>
                          <a:solidFill>
                            <a:schemeClr val="tx1"/>
                          </a:solidFill>
                          <a:effectLst/>
                          <a:latin typeface="Arial" charset="0"/>
                        </a:rPr>
                        <a:t>.62</a:t>
                      </a:r>
                    </a:p>
                  </a:txBody>
                  <a:tcPr marL="45720" marR="45720" marT="9144" marB="9144" anchor="ctr"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endParaRPr kumimoji="0" lang="en-US" sz="2500" b="0" i="0" u="none" strike="noStrike" cap="none" normalizeH="0" baseline="0" dirty="0" smtClean="0">
                        <a:ln>
                          <a:noFill/>
                        </a:ln>
                        <a:solidFill>
                          <a:schemeClr val="tx1"/>
                        </a:solidFill>
                        <a:effectLst/>
                        <a:latin typeface="Arial" charset="0"/>
                      </a:endParaRPr>
                    </a:p>
                  </a:txBody>
                  <a:tcPr marL="45720" marR="45720" marT="9144" marB="9144" anchor="ctr" horzOverflow="overflow">
                    <a:lnL>
                      <a:noFill/>
                    </a:lnL>
                    <a:lnR cap="flat">
                      <a:noFill/>
                    </a:lnR>
                    <a:lnT>
                      <a:noFill/>
                    </a:lnT>
                    <a:lnB>
                      <a:noFill/>
                    </a:lnB>
                    <a:lnTlToBr>
                      <a:noFill/>
                    </a:lnTlToBr>
                    <a:lnBlToTr>
                      <a:noFill/>
                    </a:lnBlToTr>
                    <a:noFill/>
                  </a:tcPr>
                </a:tc>
              </a:tr>
              <a:tr h="312738">
                <a:tc>
                  <a:txBody>
                    <a:bodyPr/>
                    <a:lstStyle/>
                    <a:p>
                      <a:pPr marL="0" marR="0" lvl="0" indent="0" algn="l" defTabSz="914400" rtl="0" eaLnBrk="1" fontAlgn="base" latinLnBrk="0" hangingPunct="1">
                        <a:lnSpc>
                          <a:spcPct val="100000"/>
                        </a:lnSpc>
                        <a:spcBef>
                          <a:spcPct val="20000"/>
                        </a:spcBef>
                        <a:spcAft>
                          <a:spcPct val="0"/>
                        </a:spcAft>
                        <a:buClrTx/>
                        <a:buSzPct val="80000"/>
                        <a:buFontTx/>
                        <a:buNone/>
                        <a:tabLst/>
                      </a:pPr>
                      <a:r>
                        <a:rPr kumimoji="0" lang="en-US" sz="2500" b="0" i="0" u="none" strike="noStrike" cap="none" normalizeH="0" baseline="0" dirty="0" smtClean="0">
                          <a:ln>
                            <a:noFill/>
                          </a:ln>
                          <a:solidFill>
                            <a:schemeClr val="tx1"/>
                          </a:solidFill>
                          <a:effectLst/>
                          <a:latin typeface="Arial" charset="0"/>
                        </a:rPr>
                        <a:t>5. Dating length</a:t>
                      </a:r>
                    </a:p>
                  </a:txBody>
                  <a:tcPr marL="45720" marR="45720" marT="9144" marB="9144" anchor="ctr" horzOverflow="overflow">
                    <a:lnL cap="flat">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US" sz="2500" b="0" i="0" u="none" strike="noStrike" cap="none" normalizeH="0" baseline="0" dirty="0" smtClean="0">
                          <a:ln>
                            <a:noFill/>
                          </a:ln>
                          <a:solidFill>
                            <a:schemeClr val="tx1"/>
                          </a:solidFill>
                          <a:effectLst/>
                          <a:latin typeface="Arial" charset="0"/>
                        </a:rPr>
                        <a:t>.04</a:t>
                      </a:r>
                    </a:p>
                  </a:txBody>
                  <a:tcPr marL="45720" marR="45720" marT="9144" marB="9144" anchor="ctr"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US" sz="2500" b="0" i="0" u="none" strike="noStrike" cap="none" normalizeH="0" baseline="0" dirty="0" smtClean="0">
                          <a:ln>
                            <a:noFill/>
                          </a:ln>
                          <a:solidFill>
                            <a:schemeClr val="tx1"/>
                          </a:solidFill>
                          <a:effectLst/>
                          <a:latin typeface="Arial" charset="0"/>
                        </a:rPr>
                        <a:t>-.03</a:t>
                      </a:r>
                    </a:p>
                  </a:txBody>
                  <a:tcPr marL="45720" marR="45720" marT="9144" marB="9144" anchor="ctr"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US" sz="2500" b="0" i="0" u="none" strike="noStrike" cap="none" normalizeH="0" baseline="0" dirty="0" smtClean="0">
                          <a:ln>
                            <a:noFill/>
                          </a:ln>
                          <a:solidFill>
                            <a:schemeClr val="tx1"/>
                          </a:solidFill>
                          <a:effectLst/>
                          <a:latin typeface="Arial" charset="0"/>
                        </a:rPr>
                        <a:t>.22</a:t>
                      </a:r>
                    </a:p>
                  </a:txBody>
                  <a:tcPr marL="45720" marR="45720" marT="9144" marB="9144" anchor="ctr"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US" sz="2500" b="0" i="0" u="none" strike="noStrike" cap="none" normalizeH="0" baseline="0" dirty="0" smtClean="0">
                          <a:ln>
                            <a:noFill/>
                          </a:ln>
                          <a:solidFill>
                            <a:schemeClr val="tx1"/>
                          </a:solidFill>
                          <a:effectLst/>
                          <a:latin typeface="Arial" charset="0"/>
                        </a:rPr>
                        <a:t>.38</a:t>
                      </a:r>
                    </a:p>
                  </a:txBody>
                  <a:tcPr marL="45720" marR="45720" marT="9144" marB="9144" anchor="ctr" horzOverflow="overflow">
                    <a:lnL>
                      <a:noFill/>
                    </a:lnL>
                    <a:lnR cap="flat">
                      <a:noFill/>
                    </a:lnR>
                    <a:lnT>
                      <a:noFill/>
                    </a:lnT>
                    <a:lnB w="12700"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lnSpcReduction="100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Correlations between Love and Other Behaviour and Attitudes</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pPr/>
              <a:t>24</a:t>
            </a:fld>
            <a:endParaRPr lang="en-US"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371600"/>
            <a:ext cx="8229600" cy="4754563"/>
          </a:xfrm>
        </p:spPr>
        <p:txBody>
          <a:bodyPr>
            <a:normAutofit lnSpcReduction="10000"/>
          </a:bodyPr>
          <a:lstStyle/>
          <a:p>
            <a:r>
              <a:rPr lang="en-CA" dirty="0" smtClean="0"/>
              <a:t>Individuals came in to the lab and were asked to read a paragraph concerning "a couple contemplating marriage“</a:t>
            </a:r>
          </a:p>
          <a:p>
            <a:pPr lvl="1"/>
            <a:r>
              <a:rPr lang="en-CA" dirty="0" smtClean="0"/>
              <a:t>Two groups: Partners (Together) and Individuals (Apart)</a:t>
            </a:r>
          </a:p>
          <a:p>
            <a:endParaRPr lang="en-CA" sz="1200" dirty="0" smtClean="0"/>
          </a:p>
          <a:p>
            <a:r>
              <a:rPr lang="en-CA" dirty="0" smtClean="0"/>
              <a:t>They were told that there would be a pause while the experimenter set up a tape recorder</a:t>
            </a:r>
          </a:p>
          <a:p>
            <a:endParaRPr lang="en-CA" sz="1200" dirty="0" smtClean="0"/>
          </a:p>
          <a:p>
            <a:r>
              <a:rPr lang="en-CA" dirty="0" smtClean="0"/>
              <a:t>Two raters recording the duration that each partner looked at one another</a:t>
            </a:r>
          </a:p>
          <a:p>
            <a:endParaRPr lang="en-CA"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25</a:t>
            </a:fld>
            <a:endParaRPr lang="en-US" dirty="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US" sz="3000" b="1" dirty="0" smtClean="0">
                <a:solidFill>
                  <a:schemeClr val="bg1"/>
                </a:solidFill>
                <a:latin typeface="Lucida Sans" pitchFamily="34" charset="0"/>
                <a:ea typeface="+mj-ea"/>
                <a:cs typeface="+mj-cs"/>
              </a:rPr>
              <a:t>Gazing Experiment</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0619" name="Group 91"/>
          <p:cNvGraphicFramePr>
            <a:graphicFrameLocks noGrp="1"/>
          </p:cNvGraphicFramePr>
          <p:nvPr/>
        </p:nvGraphicFramePr>
        <p:xfrm>
          <a:off x="838200" y="1295400"/>
          <a:ext cx="7010400" cy="3688081"/>
        </p:xfrm>
        <a:graphic>
          <a:graphicData uri="http://schemas.openxmlformats.org/drawingml/2006/table">
            <a:tbl>
              <a:tblPr/>
              <a:tblGrid>
                <a:gridCol w="3048000"/>
                <a:gridCol w="1143000"/>
                <a:gridCol w="1524000"/>
                <a:gridCol w="1295400"/>
              </a:tblGrid>
              <a:tr h="717909">
                <a:tc>
                  <a:txBody>
                    <a:bodyPr/>
                    <a:lstStyle/>
                    <a:p>
                      <a:pPr marL="0" marR="0" lvl="0" indent="0" algn="l" defTabSz="914400" rtl="0" eaLnBrk="1" fontAlgn="base" latinLnBrk="0" hangingPunct="1">
                        <a:lnSpc>
                          <a:spcPct val="100000"/>
                        </a:lnSpc>
                        <a:spcBef>
                          <a:spcPct val="20000"/>
                        </a:spcBef>
                        <a:spcAft>
                          <a:spcPct val="0"/>
                        </a:spcAft>
                        <a:buClrTx/>
                        <a:buSzPct val="80000"/>
                        <a:buFontTx/>
                        <a:buNone/>
                        <a:tabLst/>
                      </a:pPr>
                      <a:r>
                        <a:rPr kumimoji="0" lang="en-US" sz="2600" b="0" i="0" u="none" strike="noStrike" cap="none" normalizeH="0" baseline="0" dirty="0" smtClean="0">
                          <a:ln>
                            <a:noFill/>
                          </a:ln>
                          <a:solidFill>
                            <a:schemeClr val="tx1"/>
                          </a:solidFill>
                          <a:effectLst/>
                          <a:latin typeface="Arial" charset="0"/>
                        </a:rPr>
                        <a:t>Group</a:t>
                      </a:r>
                      <a:endParaRPr kumimoji="0" lang="fr-CA" sz="2600" b="0" i="0" u="none" strike="noStrike" cap="none" normalizeH="0" baseline="0" dirty="0" smtClean="0">
                        <a:ln>
                          <a:noFill/>
                        </a:ln>
                        <a:solidFill>
                          <a:schemeClr val="tx1"/>
                        </a:solidFill>
                        <a:effectLst/>
                        <a:latin typeface="Arial" charset="0"/>
                      </a:endParaRPr>
                    </a:p>
                  </a:txBody>
                  <a:tcPr anchor="ctr" horzOverflow="overflow">
                    <a:lnL cap="flat">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US" sz="2600" b="0" i="0" u="none" strike="noStrike" cap="none" normalizeH="0" baseline="0" dirty="0" smtClean="0">
                          <a:ln>
                            <a:noFill/>
                          </a:ln>
                          <a:solidFill>
                            <a:schemeClr val="tx1"/>
                          </a:solidFill>
                          <a:effectLst/>
                          <a:latin typeface="Arial" charset="0"/>
                        </a:rPr>
                        <a:t>n</a:t>
                      </a:r>
                      <a:endParaRPr kumimoji="0" lang="fr-CA" sz="2600" b="0" i="0" u="none" strike="noStrike" cap="none" normalizeH="0" baseline="0" dirty="0" smtClean="0">
                        <a:ln>
                          <a:noFill/>
                        </a:ln>
                        <a:solidFill>
                          <a:schemeClr val="tx1"/>
                        </a:solidFill>
                        <a:effectLst/>
                        <a:latin typeface="Arial" charset="0"/>
                      </a:endParaRPr>
                    </a:p>
                  </a:txBody>
                  <a:tcPr anchor="ct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US" sz="2600" b="0" i="0" u="none" strike="noStrike" cap="none" normalizeH="0" baseline="0" dirty="0" smtClean="0">
                          <a:ln>
                            <a:noFill/>
                          </a:ln>
                          <a:solidFill>
                            <a:schemeClr val="tx1"/>
                          </a:solidFill>
                          <a:effectLst/>
                          <a:latin typeface="Arial" charset="0"/>
                        </a:rPr>
                        <a:t>X</a:t>
                      </a:r>
                      <a:endParaRPr kumimoji="0" lang="fr-CA" sz="2600" b="0" i="0" u="none" strike="noStrike" cap="none" normalizeH="0" baseline="0" dirty="0" smtClean="0">
                        <a:ln>
                          <a:noFill/>
                        </a:ln>
                        <a:solidFill>
                          <a:schemeClr val="tx1"/>
                        </a:solidFill>
                        <a:effectLst/>
                        <a:latin typeface="Arial" charset="0"/>
                      </a:endParaRPr>
                    </a:p>
                  </a:txBody>
                  <a:tcPr anchor="ct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US" sz="2600" b="0" i="1" u="none" strike="noStrike" cap="none" normalizeH="0" baseline="0" dirty="0" smtClean="0">
                          <a:ln>
                            <a:noFill/>
                          </a:ln>
                          <a:solidFill>
                            <a:schemeClr val="tx1"/>
                          </a:solidFill>
                          <a:effectLst/>
                          <a:latin typeface="Arial" charset="0"/>
                        </a:rPr>
                        <a:t>SD</a:t>
                      </a:r>
                      <a:endParaRPr kumimoji="0" lang="fr-CA" sz="2600" b="0" i="1" u="none" strike="noStrike" cap="none" normalizeH="0" baseline="0" dirty="0" smtClean="0">
                        <a:ln>
                          <a:noFill/>
                        </a:ln>
                        <a:solidFill>
                          <a:schemeClr val="tx1"/>
                        </a:solidFill>
                        <a:effectLst/>
                        <a:latin typeface="Arial" charset="0"/>
                      </a:endParaRPr>
                    </a:p>
                  </a:txBody>
                  <a:tcPr anchor="ctr" horzOverflow="overflow">
                    <a:lnL>
                      <a:noFill/>
                    </a:lnL>
                    <a:lnR cap="flat">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816445">
                <a:tc>
                  <a:txBody>
                    <a:bodyPr/>
                    <a:lstStyle/>
                    <a:p>
                      <a:pPr marL="0" marR="0" lvl="0" indent="0" algn="l" defTabSz="914400" rtl="0" eaLnBrk="1" fontAlgn="base" latinLnBrk="0" hangingPunct="1">
                        <a:lnSpc>
                          <a:spcPct val="100000"/>
                        </a:lnSpc>
                        <a:spcBef>
                          <a:spcPct val="20000"/>
                        </a:spcBef>
                        <a:spcAft>
                          <a:spcPct val="0"/>
                        </a:spcAft>
                        <a:buClrTx/>
                        <a:buSzPct val="80000"/>
                        <a:buFontTx/>
                        <a:buNone/>
                        <a:tabLst/>
                      </a:pPr>
                      <a:r>
                        <a:rPr kumimoji="0" lang="en-US" sz="2600" b="0" i="0" u="none" strike="noStrike" cap="none" normalizeH="0" baseline="0" dirty="0" smtClean="0">
                          <a:ln>
                            <a:noFill/>
                          </a:ln>
                          <a:solidFill>
                            <a:schemeClr val="tx1"/>
                          </a:solidFill>
                          <a:effectLst/>
                          <a:latin typeface="Arial" charset="0"/>
                        </a:rPr>
                        <a:t>Strong together</a:t>
                      </a:r>
                      <a:endParaRPr kumimoji="0" lang="fr-CA" sz="2600" b="0" i="0" u="none" strike="noStrike" cap="none" normalizeH="0" baseline="0" dirty="0" smtClean="0">
                        <a:ln>
                          <a:noFill/>
                        </a:ln>
                        <a:solidFill>
                          <a:schemeClr val="tx1"/>
                        </a:solidFill>
                        <a:effectLst/>
                        <a:latin typeface="Arial" charset="0"/>
                      </a:endParaRPr>
                    </a:p>
                  </a:txBody>
                  <a:tcPr anchor="ctr" horzOverflow="overflow">
                    <a:lnL cap="flat">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US" sz="2600" b="0" i="0" u="none" strike="noStrike" cap="none" normalizeH="0" baseline="0" dirty="0" smtClean="0">
                          <a:ln>
                            <a:noFill/>
                          </a:ln>
                          <a:solidFill>
                            <a:schemeClr val="tx1"/>
                          </a:solidFill>
                          <a:effectLst/>
                          <a:latin typeface="Arial" charset="0"/>
                        </a:rPr>
                        <a:t>19</a:t>
                      </a:r>
                      <a:endParaRPr kumimoji="0" lang="fr-CA" sz="2600" b="0" i="0" u="none" strike="noStrike" cap="none" normalizeH="0" baseline="0" dirty="0" smtClean="0">
                        <a:ln>
                          <a:noFill/>
                        </a:ln>
                        <a:solidFill>
                          <a:schemeClr val="tx1"/>
                        </a:solidFill>
                        <a:effectLst/>
                        <a:latin typeface="Arial" charset="0"/>
                      </a:endParaRPr>
                    </a:p>
                  </a:txBody>
                  <a:tcPr anchor="ctr"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US" sz="2600" b="0" i="0" u="none" strike="noStrike" cap="none" normalizeH="0" baseline="0" dirty="0" smtClean="0">
                          <a:ln>
                            <a:noFill/>
                          </a:ln>
                          <a:solidFill>
                            <a:schemeClr val="tx1"/>
                          </a:solidFill>
                          <a:effectLst/>
                          <a:latin typeface="Arial" charset="0"/>
                        </a:rPr>
                        <a:t>44.0</a:t>
                      </a:r>
                      <a:endParaRPr kumimoji="0" lang="fr-CA" sz="2600" b="0" i="0" u="none" strike="noStrike" cap="none" normalizeH="0" baseline="0" dirty="0" smtClean="0">
                        <a:ln>
                          <a:noFill/>
                        </a:ln>
                        <a:solidFill>
                          <a:schemeClr val="tx1"/>
                        </a:solidFill>
                        <a:effectLst/>
                        <a:latin typeface="Arial" charset="0"/>
                      </a:endParaRPr>
                    </a:p>
                  </a:txBody>
                  <a:tcPr anchor="ctr"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US" sz="2600" b="0" i="0" u="none" strike="noStrike" cap="none" normalizeH="0" baseline="0" dirty="0" smtClean="0">
                          <a:ln>
                            <a:noFill/>
                          </a:ln>
                          <a:solidFill>
                            <a:schemeClr val="tx1"/>
                          </a:solidFill>
                          <a:effectLst/>
                          <a:latin typeface="Arial" charset="0"/>
                        </a:rPr>
                        <a:t>9.8</a:t>
                      </a:r>
                      <a:endParaRPr kumimoji="0" lang="fr-CA" sz="2600" b="0" i="0" u="none" strike="noStrike" cap="none" normalizeH="0" baseline="0" dirty="0" smtClean="0">
                        <a:ln>
                          <a:noFill/>
                        </a:ln>
                        <a:solidFill>
                          <a:schemeClr val="tx1"/>
                        </a:solidFill>
                        <a:effectLst/>
                        <a:latin typeface="Arial" charset="0"/>
                      </a:endParaRPr>
                    </a:p>
                  </a:txBody>
                  <a:tcPr anchor="ctr" horzOverflow="overflow">
                    <a:lnL>
                      <a:noFill/>
                    </a:lnL>
                    <a:lnR cap="flat">
                      <a:noFill/>
                    </a:lnR>
                    <a:lnT w="12700" cap="flat" cmpd="sng" algn="ctr">
                      <a:solidFill>
                        <a:schemeClr val="tx1"/>
                      </a:solidFill>
                      <a:prstDash val="solid"/>
                      <a:round/>
                      <a:headEnd type="none" w="med" len="med"/>
                      <a:tailEnd type="none" w="med" len="med"/>
                    </a:lnT>
                    <a:lnB>
                      <a:noFill/>
                    </a:lnB>
                    <a:lnTlToBr>
                      <a:noFill/>
                    </a:lnTlToBr>
                    <a:lnBlToTr>
                      <a:noFill/>
                    </a:lnBlToTr>
                    <a:noFill/>
                  </a:tcPr>
                </a:tc>
              </a:tr>
              <a:tr h="717909">
                <a:tc>
                  <a:txBody>
                    <a:bodyPr/>
                    <a:lstStyle/>
                    <a:p>
                      <a:pPr marL="0" marR="0" lvl="0" indent="0" algn="l" defTabSz="914400" rtl="0" eaLnBrk="1" fontAlgn="base" latinLnBrk="0" hangingPunct="1">
                        <a:lnSpc>
                          <a:spcPct val="100000"/>
                        </a:lnSpc>
                        <a:spcBef>
                          <a:spcPct val="20000"/>
                        </a:spcBef>
                        <a:spcAft>
                          <a:spcPct val="0"/>
                        </a:spcAft>
                        <a:buClrTx/>
                        <a:buSzPct val="80000"/>
                        <a:buFontTx/>
                        <a:buNone/>
                        <a:tabLst/>
                      </a:pPr>
                      <a:r>
                        <a:rPr kumimoji="0" lang="en-US" sz="2600" b="0" i="0" u="none" strike="noStrike" cap="none" normalizeH="0" baseline="0" dirty="0" smtClean="0">
                          <a:ln>
                            <a:noFill/>
                          </a:ln>
                          <a:solidFill>
                            <a:schemeClr val="tx1"/>
                          </a:solidFill>
                          <a:effectLst/>
                          <a:latin typeface="Arial" charset="0"/>
                        </a:rPr>
                        <a:t>Weak together</a:t>
                      </a:r>
                      <a:endParaRPr kumimoji="0" lang="fr-CA" sz="2600" b="0" i="0" u="none" strike="noStrike" cap="none" normalizeH="0" baseline="0" dirty="0" smtClean="0">
                        <a:ln>
                          <a:noFill/>
                        </a:ln>
                        <a:solidFill>
                          <a:schemeClr val="tx1"/>
                        </a:solidFill>
                        <a:effectLst/>
                        <a:latin typeface="Arial" charset="0"/>
                      </a:endParaRPr>
                    </a:p>
                  </a:txBody>
                  <a:tcPr anchor="ctr" horzOverflow="overflow">
                    <a:lnL cap="flat">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US" sz="2600" b="0" i="0" u="none" strike="noStrike" cap="none" normalizeH="0" baseline="0" dirty="0" smtClean="0">
                          <a:ln>
                            <a:noFill/>
                          </a:ln>
                          <a:solidFill>
                            <a:schemeClr val="tx1"/>
                          </a:solidFill>
                          <a:effectLst/>
                          <a:latin typeface="Arial" charset="0"/>
                        </a:rPr>
                        <a:t>18</a:t>
                      </a:r>
                      <a:endParaRPr kumimoji="0" lang="fr-CA" sz="2600" b="0" i="0" u="none" strike="noStrike" cap="none" normalizeH="0" baseline="0" dirty="0" smtClean="0">
                        <a:ln>
                          <a:noFill/>
                        </a:ln>
                        <a:solidFill>
                          <a:schemeClr val="tx1"/>
                        </a:solidFill>
                        <a:effectLst/>
                        <a:latin typeface="Arial" charset="0"/>
                      </a:endParaRPr>
                    </a:p>
                  </a:txBody>
                  <a:tcPr anchor="ctr"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US" sz="2600" b="0" i="0" u="none" strike="noStrike" cap="none" normalizeH="0" baseline="0" dirty="0" smtClean="0">
                          <a:ln>
                            <a:noFill/>
                          </a:ln>
                          <a:solidFill>
                            <a:schemeClr val="tx1"/>
                          </a:solidFill>
                          <a:effectLst/>
                          <a:latin typeface="Arial" charset="0"/>
                        </a:rPr>
                        <a:t>34.7</a:t>
                      </a:r>
                      <a:endParaRPr kumimoji="0" lang="fr-CA" sz="2600" b="0" i="0" u="none" strike="noStrike" cap="none" normalizeH="0" baseline="0" dirty="0" smtClean="0">
                        <a:ln>
                          <a:noFill/>
                        </a:ln>
                        <a:solidFill>
                          <a:schemeClr val="tx1"/>
                        </a:solidFill>
                        <a:effectLst/>
                        <a:latin typeface="Arial" charset="0"/>
                      </a:endParaRPr>
                    </a:p>
                  </a:txBody>
                  <a:tcPr anchor="ctr"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US" sz="2600" b="0" i="0" u="none" strike="noStrike" cap="none" normalizeH="0" baseline="0" dirty="0" smtClean="0">
                          <a:ln>
                            <a:noFill/>
                          </a:ln>
                          <a:solidFill>
                            <a:schemeClr val="tx1"/>
                          </a:solidFill>
                          <a:effectLst/>
                          <a:latin typeface="Arial" charset="0"/>
                        </a:rPr>
                        <a:t>14.0</a:t>
                      </a:r>
                      <a:endParaRPr kumimoji="0" lang="fr-CA" sz="2600" b="0" i="0" u="none" strike="noStrike" cap="none" normalizeH="0" baseline="0" dirty="0" smtClean="0">
                        <a:ln>
                          <a:noFill/>
                        </a:ln>
                        <a:solidFill>
                          <a:schemeClr val="tx1"/>
                        </a:solidFill>
                        <a:effectLst/>
                        <a:latin typeface="Arial" charset="0"/>
                      </a:endParaRPr>
                    </a:p>
                  </a:txBody>
                  <a:tcPr anchor="ctr" horzOverflow="overflow">
                    <a:lnL>
                      <a:noFill/>
                    </a:lnL>
                    <a:lnR cap="flat">
                      <a:noFill/>
                    </a:lnR>
                    <a:lnT>
                      <a:noFill/>
                    </a:lnT>
                    <a:lnB>
                      <a:noFill/>
                    </a:lnB>
                    <a:lnTlToBr>
                      <a:noFill/>
                    </a:lnTlToBr>
                    <a:lnBlToTr>
                      <a:noFill/>
                    </a:lnBlToTr>
                    <a:noFill/>
                  </a:tcPr>
                </a:tc>
              </a:tr>
              <a:tr h="717909">
                <a:tc>
                  <a:txBody>
                    <a:bodyPr/>
                    <a:lstStyle/>
                    <a:p>
                      <a:pPr marL="0" marR="0" lvl="0" indent="0" algn="l" defTabSz="914400" rtl="0" eaLnBrk="1" fontAlgn="base" latinLnBrk="0" hangingPunct="1">
                        <a:lnSpc>
                          <a:spcPct val="100000"/>
                        </a:lnSpc>
                        <a:spcBef>
                          <a:spcPct val="20000"/>
                        </a:spcBef>
                        <a:spcAft>
                          <a:spcPct val="0"/>
                        </a:spcAft>
                        <a:buClrTx/>
                        <a:buSzPct val="80000"/>
                        <a:buFontTx/>
                        <a:buNone/>
                        <a:tabLst/>
                      </a:pPr>
                      <a:r>
                        <a:rPr kumimoji="0" lang="en-US" sz="2600" b="0" i="0" u="none" strike="noStrike" cap="none" normalizeH="0" baseline="0" dirty="0" smtClean="0">
                          <a:ln>
                            <a:noFill/>
                          </a:ln>
                          <a:solidFill>
                            <a:schemeClr val="tx1"/>
                          </a:solidFill>
                          <a:effectLst/>
                          <a:latin typeface="Arial" charset="0"/>
                        </a:rPr>
                        <a:t>Strong apart</a:t>
                      </a:r>
                      <a:endParaRPr kumimoji="0" lang="fr-CA" sz="2600" b="0" i="0" u="none" strike="noStrike" cap="none" normalizeH="0" baseline="0" dirty="0" smtClean="0">
                        <a:ln>
                          <a:noFill/>
                        </a:ln>
                        <a:solidFill>
                          <a:schemeClr val="tx1"/>
                        </a:solidFill>
                        <a:effectLst/>
                        <a:latin typeface="Arial" charset="0"/>
                      </a:endParaRPr>
                    </a:p>
                  </a:txBody>
                  <a:tcPr anchor="ctr" horzOverflow="overflow">
                    <a:lnL cap="flat">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US" sz="2600" b="0" i="0" u="none" strike="noStrike" cap="none" normalizeH="0" baseline="0" dirty="0" smtClean="0">
                          <a:ln>
                            <a:noFill/>
                          </a:ln>
                          <a:solidFill>
                            <a:schemeClr val="tx1"/>
                          </a:solidFill>
                          <a:effectLst/>
                          <a:latin typeface="Arial" charset="0"/>
                        </a:rPr>
                        <a:t>21</a:t>
                      </a:r>
                      <a:endParaRPr kumimoji="0" lang="fr-CA" sz="2600" b="0" i="0" u="none" strike="noStrike" cap="none" normalizeH="0" baseline="0" dirty="0" smtClean="0">
                        <a:ln>
                          <a:noFill/>
                        </a:ln>
                        <a:solidFill>
                          <a:schemeClr val="tx1"/>
                        </a:solidFill>
                        <a:effectLst/>
                        <a:latin typeface="Arial" charset="0"/>
                      </a:endParaRPr>
                    </a:p>
                  </a:txBody>
                  <a:tcPr anchor="ctr"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US" sz="2600" b="0" i="0" u="none" strike="noStrike" cap="none" normalizeH="0" baseline="0" dirty="0" smtClean="0">
                          <a:ln>
                            <a:noFill/>
                          </a:ln>
                          <a:solidFill>
                            <a:schemeClr val="tx1"/>
                          </a:solidFill>
                          <a:effectLst/>
                          <a:latin typeface="Arial" charset="0"/>
                        </a:rPr>
                        <a:t>35.3</a:t>
                      </a:r>
                      <a:endParaRPr kumimoji="0" lang="fr-CA" sz="2600" b="0" i="0" u="none" strike="noStrike" cap="none" normalizeH="0" baseline="0" dirty="0" smtClean="0">
                        <a:ln>
                          <a:noFill/>
                        </a:ln>
                        <a:solidFill>
                          <a:schemeClr val="tx1"/>
                        </a:solidFill>
                        <a:effectLst/>
                        <a:latin typeface="Arial" charset="0"/>
                      </a:endParaRPr>
                    </a:p>
                  </a:txBody>
                  <a:tcPr anchor="ctr"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US" sz="2600" b="0" i="0" u="none" strike="noStrike" cap="none" normalizeH="0" baseline="0" dirty="0" smtClean="0">
                          <a:ln>
                            <a:noFill/>
                          </a:ln>
                          <a:solidFill>
                            <a:schemeClr val="tx1"/>
                          </a:solidFill>
                          <a:effectLst/>
                          <a:latin typeface="Arial" charset="0"/>
                        </a:rPr>
                        <a:t>14.6</a:t>
                      </a:r>
                      <a:endParaRPr kumimoji="0" lang="fr-CA" sz="2600" b="0" i="0" u="none" strike="noStrike" cap="none" normalizeH="0" baseline="0" dirty="0" smtClean="0">
                        <a:ln>
                          <a:noFill/>
                        </a:ln>
                        <a:solidFill>
                          <a:schemeClr val="tx1"/>
                        </a:solidFill>
                        <a:effectLst/>
                        <a:latin typeface="Arial" charset="0"/>
                      </a:endParaRPr>
                    </a:p>
                  </a:txBody>
                  <a:tcPr anchor="ctr" horzOverflow="overflow">
                    <a:lnL>
                      <a:noFill/>
                    </a:lnL>
                    <a:lnR cap="flat">
                      <a:noFill/>
                    </a:lnR>
                    <a:lnT>
                      <a:noFill/>
                    </a:lnT>
                    <a:lnB>
                      <a:noFill/>
                    </a:lnB>
                    <a:lnTlToBr>
                      <a:noFill/>
                    </a:lnTlToBr>
                    <a:lnBlToTr>
                      <a:noFill/>
                    </a:lnBlToTr>
                    <a:noFill/>
                  </a:tcPr>
                </a:tc>
              </a:tr>
              <a:tr h="717909">
                <a:tc>
                  <a:txBody>
                    <a:bodyPr/>
                    <a:lstStyle/>
                    <a:p>
                      <a:pPr marL="0" marR="0" lvl="0" indent="0" algn="l" defTabSz="914400" rtl="0" eaLnBrk="1" fontAlgn="base" latinLnBrk="0" hangingPunct="1">
                        <a:lnSpc>
                          <a:spcPct val="100000"/>
                        </a:lnSpc>
                        <a:spcBef>
                          <a:spcPct val="20000"/>
                        </a:spcBef>
                        <a:spcAft>
                          <a:spcPct val="0"/>
                        </a:spcAft>
                        <a:buClrTx/>
                        <a:buSzPct val="80000"/>
                        <a:buFontTx/>
                        <a:buNone/>
                        <a:tabLst/>
                      </a:pPr>
                      <a:r>
                        <a:rPr kumimoji="0" lang="en-US" sz="2600" b="0" i="0" u="none" strike="noStrike" cap="none" normalizeH="0" baseline="0" dirty="0" smtClean="0">
                          <a:ln>
                            <a:noFill/>
                          </a:ln>
                          <a:solidFill>
                            <a:schemeClr val="tx1"/>
                          </a:solidFill>
                          <a:effectLst/>
                          <a:latin typeface="Arial" charset="0"/>
                        </a:rPr>
                        <a:t>Weak apart</a:t>
                      </a:r>
                      <a:endParaRPr kumimoji="0" lang="fr-CA" sz="2600" b="0" i="0" u="none" strike="noStrike" cap="none" normalizeH="0" baseline="0" dirty="0" smtClean="0">
                        <a:ln>
                          <a:noFill/>
                        </a:ln>
                        <a:solidFill>
                          <a:schemeClr val="tx1"/>
                        </a:solidFill>
                        <a:effectLst/>
                        <a:latin typeface="Arial" charset="0"/>
                      </a:endParaRPr>
                    </a:p>
                  </a:txBody>
                  <a:tcPr anchor="ctr" horzOverflow="overflow">
                    <a:lnL cap="flat">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US" sz="2600" b="0" i="0" u="none" strike="noStrike" cap="none" normalizeH="0" baseline="0" dirty="0" smtClean="0">
                          <a:ln>
                            <a:noFill/>
                          </a:ln>
                          <a:solidFill>
                            <a:schemeClr val="tx1"/>
                          </a:solidFill>
                          <a:effectLst/>
                          <a:latin typeface="Arial" charset="0"/>
                        </a:rPr>
                        <a:t>20</a:t>
                      </a:r>
                      <a:endParaRPr kumimoji="0" lang="fr-CA" sz="2600" b="0" i="0" u="none" strike="noStrike" cap="none" normalizeH="0" baseline="0" dirty="0" smtClean="0">
                        <a:ln>
                          <a:noFill/>
                        </a:ln>
                        <a:solidFill>
                          <a:schemeClr val="tx1"/>
                        </a:solidFill>
                        <a:effectLst/>
                        <a:latin typeface="Arial" charset="0"/>
                      </a:endParaRPr>
                    </a:p>
                  </a:txBody>
                  <a:tcPr anchor="ctr"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US" sz="2600" b="0" i="0" u="none" strike="noStrike" cap="none" normalizeH="0" baseline="0" dirty="0" smtClean="0">
                          <a:ln>
                            <a:noFill/>
                          </a:ln>
                          <a:solidFill>
                            <a:schemeClr val="tx1"/>
                          </a:solidFill>
                          <a:effectLst/>
                          <a:latin typeface="Arial" charset="0"/>
                        </a:rPr>
                        <a:t>32.5</a:t>
                      </a:r>
                      <a:endParaRPr kumimoji="0" lang="fr-CA" sz="2600" b="0" i="0" u="none" strike="noStrike" cap="none" normalizeH="0" baseline="0" dirty="0" smtClean="0">
                        <a:ln>
                          <a:noFill/>
                        </a:ln>
                        <a:solidFill>
                          <a:schemeClr val="tx1"/>
                        </a:solidFill>
                        <a:effectLst/>
                        <a:latin typeface="Arial" charset="0"/>
                      </a:endParaRPr>
                    </a:p>
                  </a:txBody>
                  <a:tcPr anchor="ctr"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US" sz="2600" b="0" i="0" u="none" strike="noStrike" cap="none" normalizeH="0" baseline="0" dirty="0" smtClean="0">
                          <a:ln>
                            <a:noFill/>
                          </a:ln>
                          <a:solidFill>
                            <a:schemeClr val="tx1"/>
                          </a:solidFill>
                          <a:effectLst/>
                          <a:latin typeface="Arial" charset="0"/>
                        </a:rPr>
                        <a:t>9.4</a:t>
                      </a:r>
                      <a:endParaRPr kumimoji="0" lang="fr-CA" sz="2600" b="0" i="0" u="none" strike="noStrike" cap="none" normalizeH="0" baseline="0" dirty="0" smtClean="0">
                        <a:ln>
                          <a:noFill/>
                        </a:ln>
                        <a:solidFill>
                          <a:schemeClr val="tx1"/>
                        </a:solidFill>
                        <a:effectLst/>
                        <a:latin typeface="Arial" charset="0"/>
                      </a:endParaRPr>
                    </a:p>
                  </a:txBody>
                  <a:tcPr anchor="ctr" horzOverflow="overflow">
                    <a:lnL>
                      <a:noFill/>
                    </a:lnL>
                    <a:lnR cap="flat">
                      <a:noFill/>
                    </a:lnR>
                    <a:lnT>
                      <a:noFill/>
                    </a:lnT>
                    <a:lnB w="12700"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150620" name="Line 92"/>
          <p:cNvSpPr>
            <a:spLocks noChangeShapeType="1"/>
          </p:cNvSpPr>
          <p:nvPr/>
        </p:nvSpPr>
        <p:spPr bwMode="auto">
          <a:xfrm>
            <a:off x="5638800" y="1447800"/>
            <a:ext cx="304800" cy="0"/>
          </a:xfrm>
          <a:prstGeom prst="line">
            <a:avLst/>
          </a:prstGeom>
          <a:noFill/>
          <a:ln w="19050">
            <a:solidFill>
              <a:schemeClr val="tx1"/>
            </a:solidFill>
            <a:round/>
            <a:headEnd/>
            <a:tailEnd/>
          </a:ln>
          <a:effectLst/>
        </p:spPr>
        <p:txBody>
          <a:bodyPr/>
          <a:lstStyle/>
          <a:p>
            <a:endParaRPr lang="en-CA" dirty="0"/>
          </a:p>
        </p:txBody>
      </p:sp>
      <p:sp>
        <p:nvSpPr>
          <p:cNvPr id="6"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US" sz="3000" b="1" dirty="0" smtClean="0">
                <a:solidFill>
                  <a:schemeClr val="bg1"/>
                </a:solidFill>
                <a:latin typeface="Lucida Sans" pitchFamily="34" charset="0"/>
                <a:ea typeface="+mj-ea"/>
                <a:cs typeface="+mj-cs"/>
              </a:rPr>
              <a:t>Gazing Time (in seconds)</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10" name="Content Placeholder 9"/>
          <p:cNvSpPr>
            <a:spLocks noGrp="1"/>
          </p:cNvSpPr>
          <p:nvPr>
            <p:ph idx="1"/>
          </p:nvPr>
        </p:nvSpPr>
        <p:spPr>
          <a:xfrm>
            <a:off x="457200" y="5105400"/>
            <a:ext cx="8229600" cy="1371600"/>
          </a:xfrm>
        </p:spPr>
        <p:txBody>
          <a:bodyPr>
            <a:normAutofit/>
          </a:bodyPr>
          <a:lstStyle/>
          <a:p>
            <a:endParaRPr lang="en-CA" sz="1200" dirty="0" smtClean="0"/>
          </a:p>
          <a:p>
            <a:r>
              <a:rPr lang="en-CA" sz="2800" dirty="0" smtClean="0"/>
              <a:t>Together couples that rated themselves high on the love scale gazed at each other longer</a:t>
            </a:r>
          </a:p>
        </p:txBody>
      </p:sp>
      <p:sp>
        <p:nvSpPr>
          <p:cNvPr id="5" name="Slide Number Placeholder 4"/>
          <p:cNvSpPr>
            <a:spLocks noGrp="1"/>
          </p:cNvSpPr>
          <p:nvPr>
            <p:ph type="sldNum" sz="quarter" idx="12"/>
          </p:nvPr>
        </p:nvSpPr>
        <p:spPr/>
        <p:txBody>
          <a:bodyPr/>
          <a:lstStyle/>
          <a:p>
            <a:fld id="{B6F15528-21DE-4FAA-801E-634DDDAF4B2B}" type="slidenum">
              <a:rPr lang="en-US" smtClean="0"/>
              <a:pPr/>
              <a:t>26</a:t>
            </a:fld>
            <a:endParaRPr lang="en-US"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5" name="Rectangle 3"/>
          <p:cNvSpPr>
            <a:spLocks noGrp="1" noChangeArrowheads="1"/>
          </p:cNvSpPr>
          <p:nvPr>
            <p:ph type="body" idx="1"/>
          </p:nvPr>
        </p:nvSpPr>
        <p:spPr>
          <a:xfrm>
            <a:off x="228600" y="1143000"/>
            <a:ext cx="8686800" cy="5181600"/>
          </a:xfrm>
        </p:spPr>
        <p:txBody>
          <a:bodyPr>
            <a:normAutofit fontScale="92500"/>
          </a:bodyPr>
          <a:lstStyle/>
          <a:p>
            <a:pPr>
              <a:lnSpc>
                <a:spcPct val="90000"/>
              </a:lnSpc>
            </a:pPr>
            <a:endParaRPr lang="en-US" sz="2800" dirty="0" smtClean="0"/>
          </a:p>
          <a:p>
            <a:pPr>
              <a:lnSpc>
                <a:spcPct val="90000"/>
              </a:lnSpc>
            </a:pPr>
            <a:r>
              <a:rPr lang="en-US" sz="2800" dirty="0" smtClean="0"/>
              <a:t>The </a:t>
            </a:r>
            <a:r>
              <a:rPr lang="en-US" sz="2800" dirty="0"/>
              <a:t>three hypotheses were supported:</a:t>
            </a:r>
          </a:p>
          <a:p>
            <a:pPr>
              <a:lnSpc>
                <a:spcPct val="90000"/>
              </a:lnSpc>
            </a:pPr>
            <a:endParaRPr lang="en-US" sz="600" dirty="0"/>
          </a:p>
          <a:p>
            <a:pPr lvl="1">
              <a:lnSpc>
                <a:spcPct val="90000"/>
              </a:lnSpc>
            </a:pPr>
            <a:r>
              <a:rPr lang="en-US" sz="2600" dirty="0" smtClean="0"/>
              <a:t>People love their partners more than they love their friends</a:t>
            </a:r>
          </a:p>
          <a:p>
            <a:pPr lvl="1">
              <a:lnSpc>
                <a:spcPct val="90000"/>
              </a:lnSpc>
            </a:pPr>
            <a:r>
              <a:rPr lang="en-US" sz="2600" dirty="0" smtClean="0"/>
              <a:t>Love scale scores are associated with related behaviors</a:t>
            </a:r>
          </a:p>
          <a:p>
            <a:pPr lvl="1">
              <a:lnSpc>
                <a:spcPct val="90000"/>
              </a:lnSpc>
            </a:pPr>
            <a:r>
              <a:rPr lang="en-US" sz="2600" dirty="0" smtClean="0"/>
              <a:t>Love and mutual gazing is stronger in couples who are more in love</a:t>
            </a:r>
          </a:p>
          <a:p>
            <a:pPr lvl="1">
              <a:lnSpc>
                <a:spcPct val="90000"/>
              </a:lnSpc>
            </a:pPr>
            <a:endParaRPr lang="fr-CA" sz="600" dirty="0"/>
          </a:p>
          <a:p>
            <a:pPr>
              <a:lnSpc>
                <a:spcPct val="90000"/>
              </a:lnSpc>
            </a:pPr>
            <a:r>
              <a:rPr lang="en-US" sz="2800" dirty="0"/>
              <a:t>Love as a psychological construct is now established and can serve in other studies on love.</a:t>
            </a:r>
          </a:p>
          <a:p>
            <a:pPr>
              <a:lnSpc>
                <a:spcPct val="90000"/>
              </a:lnSpc>
            </a:pPr>
            <a:endParaRPr lang="en-US" sz="600" dirty="0"/>
          </a:p>
          <a:p>
            <a:pPr>
              <a:lnSpc>
                <a:spcPct val="90000"/>
              </a:lnSpc>
            </a:pPr>
            <a:r>
              <a:rPr lang="en-US" sz="2800" dirty="0"/>
              <a:t>In </a:t>
            </a:r>
            <a:r>
              <a:rPr lang="en-US" sz="2800" dirty="0" smtClean="0"/>
              <a:t>2012, </a:t>
            </a:r>
            <a:r>
              <a:rPr lang="en-US" sz="2800" dirty="0"/>
              <a:t>Rubin (1970) had been cited </a:t>
            </a:r>
            <a:r>
              <a:rPr lang="en-US" sz="2800" dirty="0" smtClean="0"/>
              <a:t>501 </a:t>
            </a:r>
            <a:r>
              <a:rPr lang="en-US" sz="2800" dirty="0"/>
              <a:t>times in the published work of other psychologists (ISI Web of Knowledge</a:t>
            </a:r>
            <a:r>
              <a:rPr lang="en-US" sz="2800" dirty="0" smtClean="0"/>
              <a:t>).</a:t>
            </a:r>
          </a:p>
          <a:p>
            <a:pPr lvl="1">
              <a:lnSpc>
                <a:spcPct val="90000"/>
              </a:lnSpc>
            </a:pPr>
            <a:r>
              <a:rPr lang="en-US" sz="2400" dirty="0" smtClean="0"/>
              <a:t>Suggests that the measure is </a:t>
            </a:r>
            <a:r>
              <a:rPr lang="en-US" sz="2400" i="1" dirty="0" smtClean="0"/>
              <a:t>reliable</a:t>
            </a:r>
            <a:endParaRPr lang="en-US" sz="2400" i="1" dirty="0"/>
          </a:p>
        </p:txBody>
      </p:sp>
      <p:sp>
        <p:nvSpPr>
          <p:cNvPr id="6"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Conclusions</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pPr/>
              <a:t>27</a:t>
            </a:fld>
            <a:endParaRPr lang="en-US"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00034" y="3886200"/>
            <a:ext cx="8429684" cy="2351112"/>
          </a:xfrm>
        </p:spPr>
        <p:txBody>
          <a:bodyPr>
            <a:normAutofit/>
          </a:bodyPr>
          <a:lstStyle/>
          <a:p>
            <a:r>
              <a:rPr lang="en-CA" sz="2400" dirty="0" smtClean="0"/>
              <a:t>“</a:t>
            </a:r>
            <a:r>
              <a:rPr lang="en-US" sz="2400" dirty="0" smtClean="0"/>
              <a:t>Simplicity is prerequisite for reliability. </a:t>
            </a:r>
            <a:r>
              <a:rPr lang="en-CA" sz="2400" dirty="0" smtClean="0"/>
              <a:t>”</a:t>
            </a:r>
          </a:p>
          <a:p>
            <a:endParaRPr lang="en-CA" sz="2400" dirty="0" smtClean="0"/>
          </a:p>
          <a:p>
            <a:r>
              <a:rPr lang="en-CA" sz="2400" dirty="0" smtClean="0"/>
              <a:t>- </a:t>
            </a:r>
            <a:r>
              <a:rPr lang="en-US" sz="2400" dirty="0" smtClean="0"/>
              <a:t>Edsger W. Dijkstra</a:t>
            </a:r>
          </a:p>
        </p:txBody>
      </p:sp>
      <p:sp>
        <p:nvSpPr>
          <p:cNvPr id="4" name="Rectangle 1029"/>
          <p:cNvSpPr txBox="1">
            <a:spLocks noChangeArrowheads="1"/>
          </p:cNvSpPr>
          <p:nvPr/>
        </p:nvSpPr>
        <p:spPr>
          <a:xfrm>
            <a:off x="395536" y="2451100"/>
            <a:ext cx="8534400" cy="977900"/>
          </a:xfrm>
          <a:prstGeom prst="rect">
            <a:avLst/>
          </a:prstGeom>
          <a:solidFill>
            <a:srgbClr val="920000"/>
          </a:solidFill>
          <a:ln/>
        </p:spPr>
        <p:txBody>
          <a:bodyPr vert="horz" lIns="91440" tIns="45720" rIns="91440" bIns="45720" rtlCol="0" anchor="ctr">
            <a:normAutofit lnSpcReduction="10000"/>
          </a:bodyPr>
          <a:lstStyle/>
          <a:p>
            <a:pPr lvl="0" algn="ctr">
              <a:spcBef>
                <a:spcPct val="0"/>
              </a:spcBef>
              <a:defRPr/>
            </a:pPr>
            <a:r>
              <a:rPr lang="en-US" sz="3000" b="1" dirty="0" smtClean="0">
                <a:solidFill>
                  <a:schemeClr val="bg1"/>
                </a:solidFill>
                <a:latin typeface="Lucida Sans" pitchFamily="34" charset="0"/>
              </a:rPr>
              <a:t>Reliability:</a:t>
            </a:r>
          </a:p>
          <a:p>
            <a:pPr lvl="0" algn="ctr">
              <a:spcBef>
                <a:spcPct val="0"/>
              </a:spcBef>
              <a:defRPr/>
            </a:pPr>
            <a:r>
              <a:rPr lang="en-US" sz="3000" b="1" dirty="0" smtClean="0">
                <a:solidFill>
                  <a:schemeClr val="bg1"/>
                </a:solidFill>
                <a:latin typeface="Lucida Sans" pitchFamily="34" charset="0"/>
              </a:rPr>
              <a:t>Results May Vary</a:t>
            </a:r>
          </a:p>
        </p:txBody>
      </p:sp>
      <p:sp>
        <p:nvSpPr>
          <p:cNvPr id="5" name="Slide Number Placeholder 4"/>
          <p:cNvSpPr>
            <a:spLocks noGrp="1"/>
          </p:cNvSpPr>
          <p:nvPr>
            <p:ph type="sldNum" sz="quarter" idx="12"/>
          </p:nvPr>
        </p:nvSpPr>
        <p:spPr/>
        <p:txBody>
          <a:bodyPr/>
          <a:lstStyle/>
          <a:p>
            <a:fld id="{95587115-9895-4084-9D4B-E04959BE5F83}" type="slidenum">
              <a:rPr lang="en-US" smtClean="0"/>
              <a:pPr/>
              <a:t>28</a:t>
            </a:fld>
            <a:endParaRPr lang="en-US" dirty="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95400"/>
            <a:ext cx="5181600" cy="5181600"/>
          </a:xfrm>
        </p:spPr>
        <p:txBody>
          <a:bodyPr>
            <a:normAutofit fontScale="92500" lnSpcReduction="10000"/>
          </a:bodyPr>
          <a:lstStyle/>
          <a:p>
            <a:r>
              <a:rPr lang="en-CA" sz="2800" dirty="0" smtClean="0"/>
              <a:t>Now that we have considered our construct in developing measurements and scales, some issues remain</a:t>
            </a:r>
          </a:p>
          <a:p>
            <a:endParaRPr lang="en-CA" sz="1200" dirty="0" smtClean="0"/>
          </a:p>
          <a:p>
            <a:r>
              <a:rPr lang="en-CA" sz="2800" dirty="0" smtClean="0"/>
              <a:t>Even if our measure is well-calibrated, and our constructs are validity, we still need to ensure that our measures do not have other sources of error</a:t>
            </a:r>
          </a:p>
          <a:p>
            <a:endParaRPr lang="en-CA" sz="1200" dirty="0" smtClean="0"/>
          </a:p>
          <a:p>
            <a:r>
              <a:rPr lang="en-CA" sz="2600" dirty="0" smtClean="0"/>
              <a:t>Error can best be understood as variability that is not attributable to our construct</a:t>
            </a:r>
          </a:p>
        </p:txBody>
      </p:sp>
      <p:sp>
        <p:nvSpPr>
          <p:cNvPr id="4" name="Slide Number Placeholder 3"/>
          <p:cNvSpPr>
            <a:spLocks noGrp="1"/>
          </p:cNvSpPr>
          <p:nvPr>
            <p:ph type="sldNum" sz="quarter" idx="12"/>
          </p:nvPr>
        </p:nvSpPr>
        <p:spPr/>
        <p:txBody>
          <a:bodyPr/>
          <a:lstStyle/>
          <a:p>
            <a:fld id="{B6F15528-21DE-4FAA-801E-634DDDAF4B2B}" type="slidenum">
              <a:rPr lang="en-US" smtClean="0"/>
              <a:pPr/>
              <a:t>29</a:t>
            </a:fld>
            <a:endParaRPr lang="en-US" dirty="0"/>
          </a:p>
        </p:txBody>
      </p:sp>
      <p:pic>
        <p:nvPicPr>
          <p:cNvPr id="17410" name="Picture 2" descr="http://www.gdargaud.net/Humor/Pics/CloningResultsMayVary.jpg"/>
          <p:cNvPicPr>
            <a:picLocks noChangeAspect="1" noChangeArrowheads="1"/>
          </p:cNvPicPr>
          <p:nvPr/>
        </p:nvPicPr>
        <p:blipFill>
          <a:blip r:embed="rId2" cstate="print"/>
          <a:srcRect/>
          <a:stretch>
            <a:fillRect/>
          </a:stretch>
        </p:blipFill>
        <p:spPr bwMode="auto">
          <a:xfrm>
            <a:off x="5715001" y="2208582"/>
            <a:ext cx="3327398" cy="3354018"/>
          </a:xfrm>
          <a:prstGeom prst="rect">
            <a:avLst/>
          </a:prstGeom>
          <a:noFill/>
        </p:spPr>
      </p:pic>
      <p:sp>
        <p:nvSpPr>
          <p:cNvPr id="6" name="Rectangle 1029"/>
          <p:cNvSpPr txBox="1">
            <a:spLocks noChangeArrowheads="1"/>
          </p:cNvSpPr>
          <p:nvPr/>
        </p:nvSpPr>
        <p:spPr>
          <a:xfrm>
            <a:off x="304800" y="1524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Reliability</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295400"/>
            <a:ext cx="5867400" cy="4495800"/>
          </a:xfrm>
        </p:spPr>
        <p:txBody>
          <a:bodyPr>
            <a:normAutofit/>
          </a:bodyPr>
          <a:lstStyle/>
          <a:p>
            <a:r>
              <a:rPr lang="en-US" sz="2800" dirty="0" smtClean="0"/>
              <a:t>Consider our score example:</a:t>
            </a:r>
          </a:p>
          <a:p>
            <a:pPr lvl="1"/>
            <a:r>
              <a:rPr lang="en-US" sz="2400" dirty="0" smtClean="0"/>
              <a:t>‘As’ and ‘Bs’ are each composed of 3 scores</a:t>
            </a:r>
          </a:p>
          <a:p>
            <a:pPr lvl="1"/>
            <a:endParaRPr lang="en-US" sz="1200" dirty="0" smtClean="0"/>
          </a:p>
          <a:p>
            <a:pPr lvl="1"/>
            <a:r>
              <a:rPr lang="en-US" sz="2400" dirty="0" smtClean="0"/>
              <a:t>Suppose we want to arrive at a conclusion about ‘A’ and ‘B’ students, we already know that the mean performance differs by virtue of the category (A and B!)</a:t>
            </a:r>
          </a:p>
          <a:p>
            <a:pPr lvl="1"/>
            <a:endParaRPr lang="en-US" sz="1200" dirty="0" smtClean="0"/>
          </a:p>
          <a:p>
            <a:pPr lvl="1"/>
            <a:r>
              <a:rPr lang="en-US" sz="2400" dirty="0" smtClean="0"/>
              <a:t>We must first obtain an average, or mean:</a:t>
            </a:r>
          </a:p>
        </p:txBody>
      </p:sp>
      <p:sp>
        <p:nvSpPr>
          <p:cNvPr id="4" name="Slide Number Placeholder 3"/>
          <p:cNvSpPr>
            <a:spLocks noGrp="1"/>
          </p:cNvSpPr>
          <p:nvPr>
            <p:ph type="sldNum" sz="quarter" idx="12"/>
          </p:nvPr>
        </p:nvSpPr>
        <p:spPr/>
        <p:txBody>
          <a:bodyPr/>
          <a:lstStyle/>
          <a:p>
            <a:fld id="{B6F15528-21DE-4FAA-801E-634DDDAF4B2B}" type="slidenum">
              <a:rPr lang="en-US" smtClean="0"/>
              <a:pPr/>
              <a:t>30</a:t>
            </a:fld>
            <a:endParaRPr lang="en-US" dirty="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Variability</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graphicFrame>
        <p:nvGraphicFramePr>
          <p:cNvPr id="7" name="Table 6"/>
          <p:cNvGraphicFramePr>
            <a:graphicFrameLocks noGrp="1"/>
          </p:cNvGraphicFramePr>
          <p:nvPr/>
        </p:nvGraphicFramePr>
        <p:xfrm>
          <a:off x="6629400" y="1219201"/>
          <a:ext cx="2133600" cy="5029199"/>
        </p:xfrm>
        <a:graphic>
          <a:graphicData uri="http://schemas.openxmlformats.org/drawingml/2006/table">
            <a:tbl>
              <a:tblPr firstRow="1" bandRow="1">
                <a:tableStyleId>{5C22544A-7EE6-4342-B048-85BDC9FD1C3A}</a:tableStyleId>
              </a:tblPr>
              <a:tblGrid>
                <a:gridCol w="1066800"/>
                <a:gridCol w="1066800"/>
              </a:tblGrid>
              <a:tr h="718457">
                <a:tc>
                  <a:txBody>
                    <a:bodyPr/>
                    <a:lstStyle/>
                    <a:p>
                      <a:pPr algn="ctr"/>
                      <a:r>
                        <a:rPr lang="en-US" sz="2600" dirty="0" smtClean="0"/>
                        <a:t>Grade</a:t>
                      </a:r>
                      <a:endParaRPr lang="en-US" sz="2600" dirty="0"/>
                    </a:p>
                  </a:txBody>
                  <a:tcPr anchor="ctr"/>
                </a:tc>
                <a:tc>
                  <a:txBody>
                    <a:bodyPr/>
                    <a:lstStyle/>
                    <a:p>
                      <a:pPr algn="ctr"/>
                      <a:r>
                        <a:rPr lang="en-US" sz="2600" dirty="0" smtClean="0"/>
                        <a:t>Score</a:t>
                      </a:r>
                      <a:endParaRPr lang="en-US" sz="2600" dirty="0"/>
                    </a:p>
                  </a:txBody>
                  <a:tcPr anchor="ctr"/>
                </a:tc>
              </a:tr>
              <a:tr h="718457">
                <a:tc rowSpan="3">
                  <a:txBody>
                    <a:bodyPr/>
                    <a:lstStyle/>
                    <a:p>
                      <a:pPr algn="ctr"/>
                      <a:r>
                        <a:rPr lang="en-US" sz="3600" dirty="0" smtClean="0"/>
                        <a:t>A</a:t>
                      </a:r>
                      <a:endParaRPr lang="en-US" sz="3600" dirty="0"/>
                    </a:p>
                  </a:txBody>
                  <a:tcPr anchor="ctr"/>
                </a:tc>
                <a:tc>
                  <a:txBody>
                    <a:bodyPr/>
                    <a:lstStyle/>
                    <a:p>
                      <a:pPr algn="ctr"/>
                      <a:r>
                        <a:rPr lang="en-US" sz="3000" dirty="0" smtClean="0"/>
                        <a:t>89</a:t>
                      </a:r>
                      <a:endParaRPr lang="en-US" sz="3000" dirty="0"/>
                    </a:p>
                  </a:txBody>
                  <a:tcPr anchor="ctr"/>
                </a:tc>
              </a:tr>
              <a:tr h="718457">
                <a:tc vMerge="1">
                  <a:txBody>
                    <a:bodyPr/>
                    <a:lstStyle/>
                    <a:p>
                      <a:endParaRPr lang="en-US"/>
                    </a:p>
                  </a:txBody>
                  <a:tcPr/>
                </a:tc>
                <a:tc>
                  <a:txBody>
                    <a:bodyPr/>
                    <a:lstStyle/>
                    <a:p>
                      <a:pPr algn="ctr"/>
                      <a:r>
                        <a:rPr lang="en-US" sz="3000" dirty="0" smtClean="0"/>
                        <a:t>84</a:t>
                      </a:r>
                      <a:endParaRPr lang="en-US" sz="3000" dirty="0"/>
                    </a:p>
                  </a:txBody>
                  <a:tcPr anchor="ctr"/>
                </a:tc>
              </a:tr>
              <a:tr h="718457">
                <a:tc vMerge="1">
                  <a:txBody>
                    <a:bodyPr/>
                    <a:lstStyle/>
                    <a:p>
                      <a:endParaRPr lang="en-US" dirty="0"/>
                    </a:p>
                  </a:txBody>
                  <a:tcPr/>
                </a:tc>
                <a:tc>
                  <a:txBody>
                    <a:bodyPr/>
                    <a:lstStyle/>
                    <a:p>
                      <a:pPr algn="ctr"/>
                      <a:r>
                        <a:rPr lang="en-US" sz="3000" dirty="0" smtClean="0"/>
                        <a:t>80</a:t>
                      </a:r>
                      <a:endParaRPr lang="en-US" sz="3000" dirty="0"/>
                    </a:p>
                  </a:txBody>
                  <a:tcPr anchor="ctr"/>
                </a:tc>
              </a:tr>
              <a:tr h="718457">
                <a:tc rowSpan="3">
                  <a:txBody>
                    <a:bodyPr/>
                    <a:lstStyle/>
                    <a:p>
                      <a:pPr algn="ctr"/>
                      <a:r>
                        <a:rPr lang="en-US" sz="3600" dirty="0" smtClean="0"/>
                        <a:t>B</a:t>
                      </a:r>
                      <a:endParaRPr lang="en-US" sz="3600" dirty="0"/>
                    </a:p>
                  </a:txBody>
                  <a:tcPr anchor="ctr"/>
                </a:tc>
                <a:tc>
                  <a:txBody>
                    <a:bodyPr/>
                    <a:lstStyle/>
                    <a:p>
                      <a:pPr algn="ctr"/>
                      <a:r>
                        <a:rPr lang="en-US" sz="3000" dirty="0" smtClean="0"/>
                        <a:t>74</a:t>
                      </a:r>
                      <a:endParaRPr lang="en-US" sz="3000" dirty="0"/>
                    </a:p>
                  </a:txBody>
                  <a:tcPr anchor="ctr"/>
                </a:tc>
              </a:tr>
              <a:tr h="718457">
                <a:tc vMerge="1">
                  <a:txBody>
                    <a:bodyPr/>
                    <a:lstStyle/>
                    <a:p>
                      <a:endParaRPr lang="en-US" dirty="0"/>
                    </a:p>
                  </a:txBody>
                  <a:tcPr/>
                </a:tc>
                <a:tc>
                  <a:txBody>
                    <a:bodyPr/>
                    <a:lstStyle/>
                    <a:p>
                      <a:pPr algn="ctr"/>
                      <a:r>
                        <a:rPr lang="en-US" sz="3000" dirty="0" smtClean="0"/>
                        <a:t>73</a:t>
                      </a:r>
                      <a:endParaRPr lang="en-US" sz="3000" dirty="0"/>
                    </a:p>
                  </a:txBody>
                  <a:tcPr anchor="ctr"/>
                </a:tc>
              </a:tr>
              <a:tr h="718457">
                <a:tc vMerge="1">
                  <a:txBody>
                    <a:bodyPr/>
                    <a:lstStyle/>
                    <a:p>
                      <a:endParaRPr lang="en-US" dirty="0"/>
                    </a:p>
                  </a:txBody>
                  <a:tcPr/>
                </a:tc>
                <a:tc>
                  <a:txBody>
                    <a:bodyPr/>
                    <a:lstStyle/>
                    <a:p>
                      <a:pPr algn="ctr"/>
                      <a:r>
                        <a:rPr lang="en-US" sz="3000" dirty="0" smtClean="0"/>
                        <a:t>72</a:t>
                      </a:r>
                      <a:endParaRPr lang="en-US" sz="3000" dirty="0"/>
                    </a:p>
                  </a:txBody>
                  <a:tcPr anchor="ctr"/>
                </a:tc>
              </a:tr>
            </a:tbl>
          </a:graphicData>
        </a:graphic>
      </p:graphicFrame>
      <p:pic>
        <p:nvPicPr>
          <p:cNvPr id="55298" name="Picture 2" descr=" \bar{x} = \frac{1}{n}\cdot \sum_{i=1}^n{x_i} "/>
          <p:cNvPicPr>
            <a:picLocks noChangeAspect="1" noChangeArrowheads="1"/>
          </p:cNvPicPr>
          <p:nvPr/>
        </p:nvPicPr>
        <p:blipFill>
          <a:blip r:embed="rId2" cstate="print"/>
          <a:srcRect/>
          <a:stretch>
            <a:fillRect/>
          </a:stretch>
        </p:blipFill>
        <p:spPr bwMode="auto">
          <a:xfrm>
            <a:off x="2514600" y="5943600"/>
            <a:ext cx="1762125" cy="762000"/>
          </a:xfrm>
          <a:prstGeom prst="rect">
            <a:avLst/>
          </a:prstGeom>
          <a:noFill/>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295400"/>
            <a:ext cx="5105400" cy="5181600"/>
          </a:xfrm>
        </p:spPr>
        <p:txBody>
          <a:bodyPr>
            <a:normAutofit/>
          </a:bodyPr>
          <a:lstStyle/>
          <a:p>
            <a:r>
              <a:rPr lang="en-US" sz="2800" dirty="0" smtClean="0"/>
              <a:t>Consider our score example:</a:t>
            </a:r>
          </a:p>
          <a:p>
            <a:pPr lvl="1"/>
            <a:r>
              <a:rPr lang="en-US" sz="2400" dirty="0" smtClean="0"/>
              <a:t>‘As’ and ‘Bs’ are each composed of 3 scores</a:t>
            </a:r>
          </a:p>
          <a:p>
            <a:pPr lvl="1"/>
            <a:endParaRPr lang="en-US" sz="1200" dirty="0" smtClean="0"/>
          </a:p>
          <a:p>
            <a:pPr lvl="1"/>
            <a:r>
              <a:rPr lang="en-US" sz="2400" dirty="0" smtClean="0"/>
              <a:t>Suppose we want to arrive at a conclusion about ‘A’ and ‘B’ students, we already know that the mean performance differs by virtue of the category (A and B!)</a:t>
            </a:r>
          </a:p>
          <a:p>
            <a:pPr lvl="1"/>
            <a:endParaRPr lang="en-US" sz="1200" dirty="0" smtClean="0"/>
          </a:p>
          <a:p>
            <a:pPr lvl="1"/>
            <a:r>
              <a:rPr lang="en-US" sz="2400" dirty="0" smtClean="0"/>
              <a:t>Just by visual inspection, it seems that As are more variable then Bs</a:t>
            </a:r>
          </a:p>
          <a:p>
            <a:pPr lvl="1"/>
            <a:endParaRPr lang="en-US" sz="2400"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31</a:t>
            </a:fld>
            <a:endParaRPr lang="en-US" dirty="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Variability</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graphicFrame>
        <p:nvGraphicFramePr>
          <p:cNvPr id="7" name="Table 6"/>
          <p:cNvGraphicFramePr>
            <a:graphicFrameLocks noGrp="1"/>
          </p:cNvGraphicFramePr>
          <p:nvPr/>
        </p:nvGraphicFramePr>
        <p:xfrm>
          <a:off x="5638800" y="1219201"/>
          <a:ext cx="3200400" cy="5029199"/>
        </p:xfrm>
        <a:graphic>
          <a:graphicData uri="http://schemas.openxmlformats.org/drawingml/2006/table">
            <a:tbl>
              <a:tblPr firstRow="1" bandRow="1">
                <a:tableStyleId>{5C22544A-7EE6-4342-B048-85BDC9FD1C3A}</a:tableStyleId>
              </a:tblPr>
              <a:tblGrid>
                <a:gridCol w="1066800"/>
                <a:gridCol w="1066800"/>
                <a:gridCol w="1066800"/>
              </a:tblGrid>
              <a:tr h="718457">
                <a:tc>
                  <a:txBody>
                    <a:bodyPr/>
                    <a:lstStyle/>
                    <a:p>
                      <a:pPr algn="ctr"/>
                      <a:r>
                        <a:rPr lang="en-US" sz="2600" dirty="0" smtClean="0"/>
                        <a:t>Grade</a:t>
                      </a:r>
                      <a:endParaRPr lang="en-US" sz="2600" dirty="0"/>
                    </a:p>
                  </a:txBody>
                  <a:tcPr anchor="ctr"/>
                </a:tc>
                <a:tc>
                  <a:txBody>
                    <a:bodyPr/>
                    <a:lstStyle/>
                    <a:p>
                      <a:pPr algn="ctr"/>
                      <a:r>
                        <a:rPr lang="en-US" sz="2600" dirty="0" smtClean="0"/>
                        <a:t>Score</a:t>
                      </a:r>
                      <a:endParaRPr lang="en-US" sz="2600" dirty="0"/>
                    </a:p>
                  </a:txBody>
                  <a:tcPr anchor="ctr"/>
                </a:tc>
                <a:tc>
                  <a:txBody>
                    <a:bodyPr/>
                    <a:lstStyle/>
                    <a:p>
                      <a:pPr algn="ctr"/>
                      <a:r>
                        <a:rPr lang="en-US" sz="2600" dirty="0" smtClean="0"/>
                        <a:t>Mean</a:t>
                      </a:r>
                      <a:endParaRPr lang="en-US" sz="2600" dirty="0"/>
                    </a:p>
                  </a:txBody>
                  <a:tcPr anchor="ctr"/>
                </a:tc>
              </a:tr>
              <a:tr h="718457">
                <a:tc rowSpan="3">
                  <a:txBody>
                    <a:bodyPr/>
                    <a:lstStyle/>
                    <a:p>
                      <a:pPr algn="ctr"/>
                      <a:r>
                        <a:rPr lang="en-US" sz="3600" dirty="0" smtClean="0"/>
                        <a:t>A</a:t>
                      </a:r>
                      <a:endParaRPr lang="en-US" sz="3600" dirty="0"/>
                    </a:p>
                  </a:txBody>
                  <a:tcPr anchor="ctr"/>
                </a:tc>
                <a:tc>
                  <a:txBody>
                    <a:bodyPr/>
                    <a:lstStyle/>
                    <a:p>
                      <a:pPr algn="ctr"/>
                      <a:r>
                        <a:rPr lang="en-US" sz="3000" dirty="0" smtClean="0"/>
                        <a:t>89</a:t>
                      </a:r>
                      <a:endParaRPr lang="en-US" sz="3000" dirty="0"/>
                    </a:p>
                  </a:txBody>
                  <a:tcPr anchor="ctr"/>
                </a:tc>
                <a:tc rowSpan="3">
                  <a:txBody>
                    <a:bodyPr/>
                    <a:lstStyle/>
                    <a:p>
                      <a:pPr algn="ctr"/>
                      <a:r>
                        <a:rPr lang="en-US" sz="3000" dirty="0" smtClean="0"/>
                        <a:t>84.3</a:t>
                      </a:r>
                      <a:endParaRPr lang="en-US" sz="3000" dirty="0"/>
                    </a:p>
                  </a:txBody>
                  <a:tcPr anchor="ctr"/>
                </a:tc>
              </a:tr>
              <a:tr h="718457">
                <a:tc vMerge="1">
                  <a:txBody>
                    <a:bodyPr/>
                    <a:lstStyle/>
                    <a:p>
                      <a:endParaRPr lang="en-US"/>
                    </a:p>
                  </a:txBody>
                  <a:tcPr/>
                </a:tc>
                <a:tc>
                  <a:txBody>
                    <a:bodyPr/>
                    <a:lstStyle/>
                    <a:p>
                      <a:pPr algn="ctr"/>
                      <a:r>
                        <a:rPr lang="en-US" sz="3000" dirty="0" smtClean="0"/>
                        <a:t>84</a:t>
                      </a:r>
                      <a:endParaRPr lang="en-US" sz="3000" dirty="0"/>
                    </a:p>
                  </a:txBody>
                  <a:tcPr anchor="ctr"/>
                </a:tc>
                <a:tc vMerge="1">
                  <a:txBody>
                    <a:bodyPr/>
                    <a:lstStyle/>
                    <a:p>
                      <a:pPr algn="ctr"/>
                      <a:endParaRPr lang="en-US" sz="3000" dirty="0"/>
                    </a:p>
                  </a:txBody>
                  <a:tcPr anchor="ctr"/>
                </a:tc>
              </a:tr>
              <a:tr h="718457">
                <a:tc vMerge="1">
                  <a:txBody>
                    <a:bodyPr/>
                    <a:lstStyle/>
                    <a:p>
                      <a:endParaRPr lang="en-US" dirty="0"/>
                    </a:p>
                  </a:txBody>
                  <a:tcPr/>
                </a:tc>
                <a:tc>
                  <a:txBody>
                    <a:bodyPr/>
                    <a:lstStyle/>
                    <a:p>
                      <a:pPr algn="ctr"/>
                      <a:r>
                        <a:rPr lang="en-US" sz="3000" dirty="0" smtClean="0"/>
                        <a:t>80</a:t>
                      </a:r>
                      <a:endParaRPr lang="en-US" sz="3000" dirty="0"/>
                    </a:p>
                  </a:txBody>
                  <a:tcPr anchor="ctr"/>
                </a:tc>
                <a:tc vMerge="1">
                  <a:txBody>
                    <a:bodyPr/>
                    <a:lstStyle/>
                    <a:p>
                      <a:pPr algn="ctr"/>
                      <a:endParaRPr lang="en-US" sz="3000" dirty="0"/>
                    </a:p>
                  </a:txBody>
                  <a:tcPr anchor="ctr"/>
                </a:tc>
              </a:tr>
              <a:tr h="718457">
                <a:tc rowSpan="3">
                  <a:txBody>
                    <a:bodyPr/>
                    <a:lstStyle/>
                    <a:p>
                      <a:pPr algn="ctr"/>
                      <a:r>
                        <a:rPr lang="en-US" sz="3600" dirty="0" smtClean="0"/>
                        <a:t>B</a:t>
                      </a:r>
                      <a:endParaRPr lang="en-US" sz="3600" dirty="0"/>
                    </a:p>
                  </a:txBody>
                  <a:tcPr anchor="ctr"/>
                </a:tc>
                <a:tc>
                  <a:txBody>
                    <a:bodyPr/>
                    <a:lstStyle/>
                    <a:p>
                      <a:pPr algn="ctr"/>
                      <a:r>
                        <a:rPr lang="en-US" sz="3000" dirty="0" smtClean="0"/>
                        <a:t>74</a:t>
                      </a:r>
                      <a:endParaRPr lang="en-US" sz="3000" dirty="0"/>
                    </a:p>
                  </a:txBody>
                  <a:tcPr anchor="ctr"/>
                </a:tc>
                <a:tc rowSpan="3">
                  <a:txBody>
                    <a:bodyPr/>
                    <a:lstStyle/>
                    <a:p>
                      <a:pPr algn="ctr"/>
                      <a:r>
                        <a:rPr lang="en-US" sz="3000" dirty="0" smtClean="0"/>
                        <a:t>73</a:t>
                      </a:r>
                      <a:endParaRPr lang="en-US" sz="3000" dirty="0"/>
                    </a:p>
                  </a:txBody>
                  <a:tcPr anchor="ctr"/>
                </a:tc>
              </a:tr>
              <a:tr h="718457">
                <a:tc vMerge="1">
                  <a:txBody>
                    <a:bodyPr/>
                    <a:lstStyle/>
                    <a:p>
                      <a:endParaRPr lang="en-US" dirty="0"/>
                    </a:p>
                  </a:txBody>
                  <a:tcPr/>
                </a:tc>
                <a:tc>
                  <a:txBody>
                    <a:bodyPr/>
                    <a:lstStyle/>
                    <a:p>
                      <a:pPr algn="ctr"/>
                      <a:r>
                        <a:rPr lang="en-US" sz="3000" dirty="0" smtClean="0"/>
                        <a:t>73</a:t>
                      </a:r>
                      <a:endParaRPr lang="en-US" sz="3000" dirty="0"/>
                    </a:p>
                  </a:txBody>
                  <a:tcPr anchor="ctr"/>
                </a:tc>
                <a:tc vMerge="1">
                  <a:txBody>
                    <a:bodyPr/>
                    <a:lstStyle/>
                    <a:p>
                      <a:pPr algn="ctr"/>
                      <a:endParaRPr lang="en-US" sz="3000" dirty="0"/>
                    </a:p>
                  </a:txBody>
                  <a:tcPr anchor="ctr"/>
                </a:tc>
              </a:tr>
              <a:tr h="718457">
                <a:tc vMerge="1">
                  <a:txBody>
                    <a:bodyPr/>
                    <a:lstStyle/>
                    <a:p>
                      <a:endParaRPr lang="en-US" dirty="0"/>
                    </a:p>
                  </a:txBody>
                  <a:tcPr/>
                </a:tc>
                <a:tc>
                  <a:txBody>
                    <a:bodyPr/>
                    <a:lstStyle/>
                    <a:p>
                      <a:pPr algn="ctr"/>
                      <a:r>
                        <a:rPr lang="en-US" sz="3000" dirty="0" smtClean="0"/>
                        <a:t>72</a:t>
                      </a:r>
                      <a:endParaRPr lang="en-US" sz="3000" dirty="0"/>
                    </a:p>
                  </a:txBody>
                  <a:tcPr anchor="ctr"/>
                </a:tc>
                <a:tc vMerge="1">
                  <a:txBody>
                    <a:bodyPr/>
                    <a:lstStyle/>
                    <a:p>
                      <a:pPr algn="ctr"/>
                      <a:endParaRPr lang="en-US" sz="3000" dirty="0"/>
                    </a:p>
                  </a:txBody>
                  <a:tcPr anchor="ctr"/>
                </a:tc>
              </a:tr>
            </a:tbl>
          </a:graphicData>
        </a:graphic>
      </p:graphicFrame>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1295400"/>
            <a:ext cx="3886200" cy="5257800"/>
          </a:xfrm>
        </p:spPr>
        <p:txBody>
          <a:bodyPr>
            <a:normAutofit lnSpcReduction="10000"/>
          </a:bodyPr>
          <a:lstStyle/>
          <a:p>
            <a:endParaRPr lang="en-US" sz="1300" dirty="0" smtClean="0"/>
          </a:p>
          <a:p>
            <a:r>
              <a:rPr lang="en-US" sz="2600" dirty="0" smtClean="0"/>
              <a:t>To see how much variability there is in a given group, we simply obtain the difference between the obtained score and the mean</a:t>
            </a:r>
          </a:p>
          <a:p>
            <a:endParaRPr lang="en-US" sz="1200" dirty="0" smtClean="0"/>
          </a:p>
          <a:p>
            <a:r>
              <a:rPr lang="en-US" sz="2600" dirty="0" smtClean="0"/>
              <a:t>Next lecture, we’ll see how we can use this information to draw inference. For now, let’s consider what this might mean.</a:t>
            </a:r>
          </a:p>
        </p:txBody>
      </p:sp>
      <p:sp>
        <p:nvSpPr>
          <p:cNvPr id="4" name="Slide Number Placeholder 3"/>
          <p:cNvSpPr>
            <a:spLocks noGrp="1"/>
          </p:cNvSpPr>
          <p:nvPr>
            <p:ph type="sldNum" sz="quarter" idx="12"/>
          </p:nvPr>
        </p:nvSpPr>
        <p:spPr/>
        <p:txBody>
          <a:bodyPr/>
          <a:lstStyle/>
          <a:p>
            <a:fld id="{B6F15528-21DE-4FAA-801E-634DDDAF4B2B}" type="slidenum">
              <a:rPr lang="en-US" smtClean="0"/>
              <a:pPr/>
              <a:t>32</a:t>
            </a:fld>
            <a:endParaRPr lang="en-US" dirty="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Variability</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graphicFrame>
        <p:nvGraphicFramePr>
          <p:cNvPr id="7" name="Table 6"/>
          <p:cNvGraphicFramePr>
            <a:graphicFrameLocks noGrp="1"/>
          </p:cNvGraphicFramePr>
          <p:nvPr/>
        </p:nvGraphicFramePr>
        <p:xfrm>
          <a:off x="4267200" y="1219201"/>
          <a:ext cx="4572000" cy="5194662"/>
        </p:xfrm>
        <a:graphic>
          <a:graphicData uri="http://schemas.openxmlformats.org/drawingml/2006/table">
            <a:tbl>
              <a:tblPr firstRow="1" bandRow="1">
                <a:tableStyleId>{5C22544A-7EE6-4342-B048-85BDC9FD1C3A}</a:tableStyleId>
              </a:tblPr>
              <a:tblGrid>
                <a:gridCol w="1066800"/>
                <a:gridCol w="1981200"/>
                <a:gridCol w="1524000"/>
              </a:tblGrid>
              <a:tr h="718457">
                <a:tc>
                  <a:txBody>
                    <a:bodyPr/>
                    <a:lstStyle/>
                    <a:p>
                      <a:pPr algn="ctr"/>
                      <a:r>
                        <a:rPr lang="en-US" sz="2600" dirty="0" smtClean="0"/>
                        <a:t>Grade</a:t>
                      </a:r>
                      <a:endParaRPr lang="en-US" sz="2600" dirty="0"/>
                    </a:p>
                  </a:txBody>
                  <a:tcPr anchor="ctr"/>
                </a:tc>
                <a:tc>
                  <a:txBody>
                    <a:bodyPr/>
                    <a:lstStyle/>
                    <a:p>
                      <a:pPr algn="ctr"/>
                      <a:r>
                        <a:rPr lang="en-US" sz="2200" dirty="0" smtClean="0"/>
                        <a:t>Score – </a:t>
                      </a:r>
                    </a:p>
                    <a:p>
                      <a:pPr algn="ctr"/>
                      <a:r>
                        <a:rPr lang="en-US" sz="2200" dirty="0" smtClean="0"/>
                        <a:t>Mean</a:t>
                      </a:r>
                      <a:endParaRPr lang="en-US" sz="2200" dirty="0"/>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600" dirty="0" smtClean="0"/>
                        <a:t>Deviation Score</a:t>
                      </a:r>
                    </a:p>
                  </a:txBody>
                  <a:tcPr anchor="ctr"/>
                </a:tc>
              </a:tr>
              <a:tr h="718457">
                <a:tc rowSpan="3">
                  <a:txBody>
                    <a:bodyPr/>
                    <a:lstStyle/>
                    <a:p>
                      <a:pPr algn="ctr"/>
                      <a:r>
                        <a:rPr lang="en-US" sz="3600" dirty="0" smtClean="0"/>
                        <a:t>A</a:t>
                      </a:r>
                      <a:endParaRPr lang="en-US" sz="3600" dirty="0"/>
                    </a:p>
                  </a:txBody>
                  <a:tcPr anchor="ctr"/>
                </a:tc>
                <a:tc>
                  <a:txBody>
                    <a:bodyPr/>
                    <a:lstStyle/>
                    <a:p>
                      <a:pPr algn="ctr"/>
                      <a:r>
                        <a:rPr lang="en-US" sz="3000" dirty="0" smtClean="0"/>
                        <a:t>89-84.3</a:t>
                      </a:r>
                      <a:endParaRPr lang="en-US" sz="3000" dirty="0"/>
                    </a:p>
                  </a:txBody>
                  <a:tcPr anchor="ctr"/>
                </a:tc>
                <a:tc>
                  <a:txBody>
                    <a:bodyPr/>
                    <a:lstStyle/>
                    <a:p>
                      <a:pPr algn="ctr"/>
                      <a:r>
                        <a:rPr lang="en-US" sz="3000" dirty="0" smtClean="0"/>
                        <a:t>4.7</a:t>
                      </a:r>
                      <a:endParaRPr lang="en-US" sz="3000" dirty="0"/>
                    </a:p>
                  </a:txBody>
                  <a:tcPr anchor="ctr"/>
                </a:tc>
              </a:tr>
              <a:tr h="718457">
                <a:tc vMerge="1">
                  <a:txBody>
                    <a:bodyPr/>
                    <a:lstStyle/>
                    <a:p>
                      <a:endParaRPr lang="en-US"/>
                    </a:p>
                  </a:txBody>
                  <a:tcPr/>
                </a:tc>
                <a:tc>
                  <a:txBody>
                    <a:bodyPr/>
                    <a:lstStyle/>
                    <a:p>
                      <a:pPr algn="ctr"/>
                      <a:r>
                        <a:rPr lang="en-US" sz="3000" dirty="0" smtClean="0"/>
                        <a:t>84-84.3</a:t>
                      </a:r>
                      <a:endParaRPr lang="en-US" sz="3000" dirty="0"/>
                    </a:p>
                  </a:txBody>
                  <a:tcPr anchor="ctr"/>
                </a:tc>
                <a:tc>
                  <a:txBody>
                    <a:bodyPr/>
                    <a:lstStyle/>
                    <a:p>
                      <a:pPr algn="ctr"/>
                      <a:r>
                        <a:rPr lang="en-US" sz="3000" dirty="0" smtClean="0"/>
                        <a:t>-0.3</a:t>
                      </a:r>
                      <a:endParaRPr lang="en-US" sz="3000" dirty="0"/>
                    </a:p>
                  </a:txBody>
                  <a:tcPr anchor="ctr"/>
                </a:tc>
              </a:tr>
              <a:tr h="718457">
                <a:tc vMerge="1">
                  <a:txBody>
                    <a:bodyPr/>
                    <a:lstStyle/>
                    <a:p>
                      <a:endParaRPr lang="en-US" dirty="0"/>
                    </a:p>
                  </a:txBody>
                  <a:tcPr/>
                </a:tc>
                <a:tc>
                  <a:txBody>
                    <a:bodyPr/>
                    <a:lstStyle/>
                    <a:p>
                      <a:pPr algn="ctr"/>
                      <a:r>
                        <a:rPr lang="en-US" sz="3000" dirty="0" smtClean="0"/>
                        <a:t>80-84.3</a:t>
                      </a:r>
                      <a:endParaRPr lang="en-US" sz="3000" dirty="0"/>
                    </a:p>
                  </a:txBody>
                  <a:tcPr anchor="ctr"/>
                </a:tc>
                <a:tc>
                  <a:txBody>
                    <a:bodyPr/>
                    <a:lstStyle/>
                    <a:p>
                      <a:pPr algn="ctr"/>
                      <a:r>
                        <a:rPr lang="en-US" sz="3000" dirty="0" smtClean="0"/>
                        <a:t>-4.4</a:t>
                      </a:r>
                      <a:endParaRPr lang="en-US" sz="3000" dirty="0"/>
                    </a:p>
                  </a:txBody>
                  <a:tcPr anchor="ctr"/>
                </a:tc>
              </a:tr>
              <a:tr h="718457">
                <a:tc rowSpan="3">
                  <a:txBody>
                    <a:bodyPr/>
                    <a:lstStyle/>
                    <a:p>
                      <a:pPr algn="ctr"/>
                      <a:r>
                        <a:rPr lang="en-US" sz="3600" dirty="0" smtClean="0"/>
                        <a:t>B</a:t>
                      </a:r>
                      <a:endParaRPr lang="en-US" sz="3600" dirty="0"/>
                    </a:p>
                  </a:txBody>
                  <a:tcPr anchor="ctr"/>
                </a:tc>
                <a:tc>
                  <a:txBody>
                    <a:bodyPr/>
                    <a:lstStyle/>
                    <a:p>
                      <a:pPr algn="ctr"/>
                      <a:r>
                        <a:rPr lang="en-US" sz="3000" dirty="0" smtClean="0"/>
                        <a:t>74-73</a:t>
                      </a:r>
                      <a:endParaRPr lang="en-US" sz="3000" dirty="0"/>
                    </a:p>
                  </a:txBody>
                  <a:tcPr anchor="ctr"/>
                </a:tc>
                <a:tc>
                  <a:txBody>
                    <a:bodyPr/>
                    <a:lstStyle/>
                    <a:p>
                      <a:pPr algn="ctr"/>
                      <a:r>
                        <a:rPr lang="en-US" sz="3000" dirty="0" smtClean="0"/>
                        <a:t>1</a:t>
                      </a:r>
                      <a:endParaRPr lang="en-US" sz="3000" dirty="0"/>
                    </a:p>
                  </a:txBody>
                  <a:tcPr anchor="ctr"/>
                </a:tc>
              </a:tr>
              <a:tr h="718457">
                <a:tc vMerge="1">
                  <a:txBody>
                    <a:bodyPr/>
                    <a:lstStyle/>
                    <a:p>
                      <a:endParaRPr lang="en-US" dirty="0"/>
                    </a:p>
                  </a:txBody>
                  <a:tcPr/>
                </a:tc>
                <a:tc>
                  <a:txBody>
                    <a:bodyPr/>
                    <a:lstStyle/>
                    <a:p>
                      <a:pPr algn="ctr"/>
                      <a:r>
                        <a:rPr lang="en-US" sz="3000" dirty="0" smtClean="0"/>
                        <a:t>73-73</a:t>
                      </a:r>
                      <a:endParaRPr lang="en-US" sz="3000" dirty="0"/>
                    </a:p>
                  </a:txBody>
                  <a:tcPr anchor="ctr"/>
                </a:tc>
                <a:tc>
                  <a:txBody>
                    <a:bodyPr/>
                    <a:lstStyle/>
                    <a:p>
                      <a:pPr algn="ctr"/>
                      <a:r>
                        <a:rPr lang="en-US" sz="3000" dirty="0" smtClean="0"/>
                        <a:t>0</a:t>
                      </a:r>
                      <a:endParaRPr lang="en-US" sz="3000" dirty="0"/>
                    </a:p>
                  </a:txBody>
                  <a:tcPr anchor="ctr"/>
                </a:tc>
              </a:tr>
              <a:tr h="718457">
                <a:tc vMerge="1">
                  <a:txBody>
                    <a:bodyPr/>
                    <a:lstStyle/>
                    <a:p>
                      <a:endParaRPr lang="en-US" dirty="0"/>
                    </a:p>
                  </a:txBody>
                  <a:tcPr/>
                </a:tc>
                <a:tc>
                  <a:txBody>
                    <a:bodyPr/>
                    <a:lstStyle/>
                    <a:p>
                      <a:pPr algn="ctr"/>
                      <a:r>
                        <a:rPr lang="en-US" sz="3000" dirty="0" smtClean="0"/>
                        <a:t>72-73</a:t>
                      </a:r>
                      <a:endParaRPr lang="en-US" sz="3000" dirty="0"/>
                    </a:p>
                  </a:txBody>
                  <a:tcPr anchor="ctr"/>
                </a:tc>
                <a:tc>
                  <a:txBody>
                    <a:bodyPr/>
                    <a:lstStyle/>
                    <a:p>
                      <a:pPr algn="ctr"/>
                      <a:r>
                        <a:rPr lang="en-US" sz="3000" dirty="0" smtClean="0"/>
                        <a:t>-1</a:t>
                      </a:r>
                      <a:endParaRPr lang="en-US" sz="3000" dirty="0"/>
                    </a:p>
                  </a:txBody>
                  <a:tcPr anchor="ctr"/>
                </a:tc>
              </a:tr>
            </a:tbl>
          </a:graphicData>
        </a:graphic>
      </p:graphicFrame>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1295400"/>
            <a:ext cx="4191000" cy="5257800"/>
          </a:xfrm>
        </p:spPr>
        <p:txBody>
          <a:bodyPr>
            <a:normAutofit/>
          </a:bodyPr>
          <a:lstStyle/>
          <a:p>
            <a:endParaRPr lang="en-US" sz="2600" dirty="0" smtClean="0"/>
          </a:p>
          <a:p>
            <a:r>
              <a:rPr lang="en-US" sz="2600" dirty="0" smtClean="0"/>
              <a:t>Ideally, we hope that the measures we are using measure the constructs we have initially intended.</a:t>
            </a:r>
          </a:p>
          <a:p>
            <a:endParaRPr lang="en-US" sz="1200" dirty="0" smtClean="0"/>
          </a:p>
          <a:p>
            <a:r>
              <a:rPr lang="en-US" sz="2600" dirty="0" smtClean="0"/>
              <a:t>Thus, we want to ensure that the differences between these conditions are meaningful and not the results of chance, or error</a:t>
            </a:r>
          </a:p>
        </p:txBody>
      </p:sp>
      <p:sp>
        <p:nvSpPr>
          <p:cNvPr id="4" name="Slide Number Placeholder 3"/>
          <p:cNvSpPr>
            <a:spLocks noGrp="1"/>
          </p:cNvSpPr>
          <p:nvPr>
            <p:ph type="sldNum" sz="quarter" idx="12"/>
          </p:nvPr>
        </p:nvSpPr>
        <p:spPr/>
        <p:txBody>
          <a:bodyPr/>
          <a:lstStyle/>
          <a:p>
            <a:fld id="{B6F15528-21DE-4FAA-801E-634DDDAF4B2B}" type="slidenum">
              <a:rPr lang="en-US" smtClean="0"/>
              <a:pPr/>
              <a:t>33</a:t>
            </a:fld>
            <a:endParaRPr lang="en-US" dirty="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Variability</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graphicFrame>
        <p:nvGraphicFramePr>
          <p:cNvPr id="7" name="Table 6"/>
          <p:cNvGraphicFramePr>
            <a:graphicFrameLocks noGrp="1"/>
          </p:cNvGraphicFramePr>
          <p:nvPr/>
        </p:nvGraphicFramePr>
        <p:xfrm>
          <a:off x="4572000" y="1219201"/>
          <a:ext cx="4267200" cy="5194662"/>
        </p:xfrm>
        <a:graphic>
          <a:graphicData uri="http://schemas.openxmlformats.org/drawingml/2006/table">
            <a:tbl>
              <a:tblPr firstRow="1" bandRow="1">
                <a:tableStyleId>{5C22544A-7EE6-4342-B048-85BDC9FD1C3A}</a:tableStyleId>
              </a:tblPr>
              <a:tblGrid>
                <a:gridCol w="1374183"/>
                <a:gridCol w="1470617"/>
                <a:gridCol w="1422400"/>
              </a:tblGrid>
              <a:tr h="718457">
                <a:tc>
                  <a:txBody>
                    <a:bodyPr/>
                    <a:lstStyle/>
                    <a:p>
                      <a:pPr algn="ctr"/>
                      <a:r>
                        <a:rPr lang="en-US" sz="2600" dirty="0" smtClean="0"/>
                        <a:t>Grade</a:t>
                      </a:r>
                      <a:endParaRPr lang="en-US" sz="2600" dirty="0"/>
                    </a:p>
                  </a:txBody>
                  <a:tcPr anchor="ctr"/>
                </a:tc>
                <a:tc>
                  <a:txBody>
                    <a:bodyPr/>
                    <a:lstStyle/>
                    <a:p>
                      <a:pPr algn="ctr"/>
                      <a:r>
                        <a:rPr lang="en-US" sz="2200" dirty="0" smtClean="0"/>
                        <a:t>Score – </a:t>
                      </a:r>
                    </a:p>
                    <a:p>
                      <a:pPr algn="ctr"/>
                      <a:r>
                        <a:rPr lang="en-US" sz="2200" dirty="0" smtClean="0"/>
                        <a:t>Mean</a:t>
                      </a:r>
                      <a:endParaRPr lang="en-US" sz="2200" dirty="0"/>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600" dirty="0" smtClean="0"/>
                        <a:t>Deviation Score</a:t>
                      </a:r>
                    </a:p>
                  </a:txBody>
                  <a:tcPr anchor="ctr"/>
                </a:tc>
              </a:tr>
              <a:tr h="718457">
                <a:tc rowSpan="3">
                  <a:txBody>
                    <a:bodyPr/>
                    <a:lstStyle/>
                    <a:p>
                      <a:pPr algn="ctr"/>
                      <a:r>
                        <a:rPr lang="en-US" sz="3600" dirty="0" smtClean="0"/>
                        <a:t>A</a:t>
                      </a:r>
                      <a:endParaRPr lang="en-US" sz="3600" dirty="0"/>
                    </a:p>
                  </a:txBody>
                  <a:tcPr anchor="ctr"/>
                </a:tc>
                <a:tc>
                  <a:txBody>
                    <a:bodyPr/>
                    <a:lstStyle/>
                    <a:p>
                      <a:pPr algn="ctr"/>
                      <a:r>
                        <a:rPr lang="en-US" sz="3000" dirty="0" smtClean="0"/>
                        <a:t>89-84.3</a:t>
                      </a:r>
                      <a:endParaRPr lang="en-US" sz="3000" dirty="0"/>
                    </a:p>
                  </a:txBody>
                  <a:tcPr anchor="ctr"/>
                </a:tc>
                <a:tc>
                  <a:txBody>
                    <a:bodyPr/>
                    <a:lstStyle/>
                    <a:p>
                      <a:pPr algn="ctr"/>
                      <a:r>
                        <a:rPr lang="en-US" sz="3000" dirty="0" smtClean="0"/>
                        <a:t>4.7</a:t>
                      </a:r>
                      <a:endParaRPr lang="en-US" sz="3000" dirty="0"/>
                    </a:p>
                  </a:txBody>
                  <a:tcPr anchor="ctr"/>
                </a:tc>
              </a:tr>
              <a:tr h="718457">
                <a:tc vMerge="1">
                  <a:txBody>
                    <a:bodyPr/>
                    <a:lstStyle/>
                    <a:p>
                      <a:endParaRPr lang="en-US"/>
                    </a:p>
                  </a:txBody>
                  <a:tcPr/>
                </a:tc>
                <a:tc>
                  <a:txBody>
                    <a:bodyPr/>
                    <a:lstStyle/>
                    <a:p>
                      <a:pPr algn="ctr"/>
                      <a:r>
                        <a:rPr lang="en-US" sz="3000" dirty="0" smtClean="0"/>
                        <a:t>84-84.3</a:t>
                      </a:r>
                      <a:endParaRPr lang="en-US" sz="3000" dirty="0"/>
                    </a:p>
                  </a:txBody>
                  <a:tcPr anchor="ctr"/>
                </a:tc>
                <a:tc>
                  <a:txBody>
                    <a:bodyPr/>
                    <a:lstStyle/>
                    <a:p>
                      <a:pPr algn="ctr"/>
                      <a:r>
                        <a:rPr lang="en-US" sz="3000" dirty="0" smtClean="0"/>
                        <a:t>-0.3</a:t>
                      </a:r>
                      <a:endParaRPr lang="en-US" sz="3000" dirty="0"/>
                    </a:p>
                  </a:txBody>
                  <a:tcPr anchor="ctr"/>
                </a:tc>
              </a:tr>
              <a:tr h="718457">
                <a:tc vMerge="1">
                  <a:txBody>
                    <a:bodyPr/>
                    <a:lstStyle/>
                    <a:p>
                      <a:endParaRPr lang="en-US" dirty="0"/>
                    </a:p>
                  </a:txBody>
                  <a:tcPr/>
                </a:tc>
                <a:tc>
                  <a:txBody>
                    <a:bodyPr/>
                    <a:lstStyle/>
                    <a:p>
                      <a:pPr algn="ctr"/>
                      <a:r>
                        <a:rPr lang="en-US" sz="3000" dirty="0" smtClean="0"/>
                        <a:t>80-84.3</a:t>
                      </a:r>
                      <a:endParaRPr lang="en-US" sz="3000" dirty="0"/>
                    </a:p>
                  </a:txBody>
                  <a:tcPr anchor="ctr"/>
                </a:tc>
                <a:tc>
                  <a:txBody>
                    <a:bodyPr/>
                    <a:lstStyle/>
                    <a:p>
                      <a:pPr algn="ctr"/>
                      <a:r>
                        <a:rPr lang="en-US" sz="3000" dirty="0" smtClean="0"/>
                        <a:t>-4.4</a:t>
                      </a:r>
                      <a:endParaRPr lang="en-US" sz="3000" dirty="0"/>
                    </a:p>
                  </a:txBody>
                  <a:tcPr anchor="ctr"/>
                </a:tc>
              </a:tr>
              <a:tr h="718457">
                <a:tc rowSpan="3">
                  <a:txBody>
                    <a:bodyPr/>
                    <a:lstStyle/>
                    <a:p>
                      <a:pPr algn="ctr"/>
                      <a:r>
                        <a:rPr lang="en-US" sz="3600" dirty="0" smtClean="0"/>
                        <a:t>B</a:t>
                      </a:r>
                      <a:endParaRPr lang="en-US" sz="3600" dirty="0"/>
                    </a:p>
                  </a:txBody>
                  <a:tcPr anchor="ctr"/>
                </a:tc>
                <a:tc>
                  <a:txBody>
                    <a:bodyPr/>
                    <a:lstStyle/>
                    <a:p>
                      <a:pPr algn="ctr"/>
                      <a:r>
                        <a:rPr lang="en-US" sz="3000" dirty="0" smtClean="0"/>
                        <a:t>74-73</a:t>
                      </a:r>
                      <a:endParaRPr lang="en-US" sz="3000" dirty="0"/>
                    </a:p>
                  </a:txBody>
                  <a:tcPr anchor="ctr"/>
                </a:tc>
                <a:tc>
                  <a:txBody>
                    <a:bodyPr/>
                    <a:lstStyle/>
                    <a:p>
                      <a:pPr algn="ctr"/>
                      <a:r>
                        <a:rPr lang="en-US" sz="3000" dirty="0" smtClean="0"/>
                        <a:t>1</a:t>
                      </a:r>
                      <a:endParaRPr lang="en-US" sz="3000" dirty="0"/>
                    </a:p>
                  </a:txBody>
                  <a:tcPr anchor="ctr"/>
                </a:tc>
              </a:tr>
              <a:tr h="718457">
                <a:tc vMerge="1">
                  <a:txBody>
                    <a:bodyPr/>
                    <a:lstStyle/>
                    <a:p>
                      <a:endParaRPr lang="en-US" dirty="0"/>
                    </a:p>
                  </a:txBody>
                  <a:tcPr/>
                </a:tc>
                <a:tc>
                  <a:txBody>
                    <a:bodyPr/>
                    <a:lstStyle/>
                    <a:p>
                      <a:pPr algn="ctr"/>
                      <a:r>
                        <a:rPr lang="en-US" sz="3000" dirty="0" smtClean="0"/>
                        <a:t>73-73</a:t>
                      </a:r>
                      <a:endParaRPr lang="en-US" sz="3000" dirty="0"/>
                    </a:p>
                  </a:txBody>
                  <a:tcPr anchor="ctr"/>
                </a:tc>
                <a:tc>
                  <a:txBody>
                    <a:bodyPr/>
                    <a:lstStyle/>
                    <a:p>
                      <a:pPr algn="ctr"/>
                      <a:r>
                        <a:rPr lang="en-US" sz="3000" dirty="0" smtClean="0"/>
                        <a:t>0</a:t>
                      </a:r>
                      <a:endParaRPr lang="en-US" sz="3000" dirty="0"/>
                    </a:p>
                  </a:txBody>
                  <a:tcPr anchor="ctr"/>
                </a:tc>
              </a:tr>
              <a:tr h="718457">
                <a:tc vMerge="1">
                  <a:txBody>
                    <a:bodyPr/>
                    <a:lstStyle/>
                    <a:p>
                      <a:endParaRPr lang="en-US" dirty="0"/>
                    </a:p>
                  </a:txBody>
                  <a:tcPr/>
                </a:tc>
                <a:tc>
                  <a:txBody>
                    <a:bodyPr/>
                    <a:lstStyle/>
                    <a:p>
                      <a:pPr algn="ctr"/>
                      <a:r>
                        <a:rPr lang="en-US" sz="3000" dirty="0" smtClean="0"/>
                        <a:t>72-73</a:t>
                      </a:r>
                      <a:endParaRPr lang="en-US" sz="3000" dirty="0"/>
                    </a:p>
                  </a:txBody>
                  <a:tcPr anchor="ctr"/>
                </a:tc>
                <a:tc>
                  <a:txBody>
                    <a:bodyPr/>
                    <a:lstStyle/>
                    <a:p>
                      <a:pPr algn="ctr"/>
                      <a:r>
                        <a:rPr lang="en-US" sz="3000" dirty="0" smtClean="0"/>
                        <a:t>-1</a:t>
                      </a:r>
                      <a:endParaRPr lang="en-US" sz="3000" dirty="0"/>
                    </a:p>
                  </a:txBody>
                  <a:tcPr anchor="ctr"/>
                </a:tc>
              </a:tr>
            </a:tbl>
          </a:graphicData>
        </a:graphic>
      </p:graphicFrame>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371600"/>
            <a:ext cx="4267200" cy="5029200"/>
          </a:xfrm>
        </p:spPr>
        <p:txBody>
          <a:bodyPr>
            <a:normAutofit/>
          </a:bodyPr>
          <a:lstStyle/>
          <a:p>
            <a:endParaRPr lang="en-US" sz="1200" dirty="0" smtClean="0"/>
          </a:p>
          <a:p>
            <a:r>
              <a:rPr lang="en-US" sz="2800" dirty="0" smtClean="0"/>
              <a:t>If chance or error creeps into our measure, we will see a greater dispersion of scores around a range</a:t>
            </a:r>
          </a:p>
          <a:p>
            <a:endParaRPr lang="en-US" sz="1200" dirty="0" smtClean="0"/>
          </a:p>
          <a:p>
            <a:r>
              <a:rPr lang="en-US" sz="2800" dirty="0" smtClean="0"/>
              <a:t>For example, average IQ is 100 so if we take someone with an average IQ, we should find that their scores group around that mean</a:t>
            </a:r>
            <a:endParaRPr lang="en-US" sz="2800"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34</a:t>
            </a:fld>
            <a:endParaRPr lang="en-US" dirty="0"/>
          </a:p>
        </p:txBody>
      </p:sp>
      <p:pic>
        <p:nvPicPr>
          <p:cNvPr id="1026" name="Picture 2"/>
          <p:cNvPicPr>
            <a:picLocks noChangeAspect="1" noChangeArrowheads="1"/>
          </p:cNvPicPr>
          <p:nvPr/>
        </p:nvPicPr>
        <p:blipFill>
          <a:blip r:embed="rId2" cstate="print"/>
          <a:srcRect/>
          <a:stretch>
            <a:fillRect/>
          </a:stretch>
        </p:blipFill>
        <p:spPr bwMode="auto">
          <a:xfrm>
            <a:off x="4953000" y="2362200"/>
            <a:ext cx="3924300" cy="3216639"/>
          </a:xfrm>
          <a:prstGeom prst="rect">
            <a:avLst/>
          </a:prstGeom>
          <a:noFill/>
          <a:ln w="9525">
            <a:noFill/>
            <a:miter lim="800000"/>
            <a:headEnd/>
            <a:tailEnd/>
          </a:ln>
        </p:spPr>
      </p:pic>
      <p:sp>
        <p:nvSpPr>
          <p:cNvPr id="6" name="Rectangle 1029"/>
          <p:cNvSpPr txBox="1">
            <a:spLocks noChangeArrowheads="1"/>
          </p:cNvSpPr>
          <p:nvPr/>
        </p:nvSpPr>
        <p:spPr>
          <a:xfrm>
            <a:off x="304800" y="1524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Variance and Reliability</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95400"/>
            <a:ext cx="8077200" cy="5181600"/>
          </a:xfrm>
        </p:spPr>
        <p:txBody>
          <a:bodyPr/>
          <a:lstStyle/>
          <a:p>
            <a:r>
              <a:rPr lang="en-CA" dirty="0" smtClean="0"/>
              <a:t>In general, an obtain measure is determined by two elements:</a:t>
            </a:r>
          </a:p>
          <a:p>
            <a:pPr>
              <a:buNone/>
            </a:pPr>
            <a:endParaRPr lang="en-CA" sz="2000" dirty="0" smtClean="0"/>
          </a:p>
          <a:p>
            <a:pPr>
              <a:buNone/>
            </a:pPr>
            <a:r>
              <a:rPr lang="en-CA" dirty="0" smtClean="0"/>
              <a:t>		</a:t>
            </a:r>
            <a:r>
              <a:rPr lang="en-CA" b="1" dirty="0" smtClean="0"/>
              <a:t>Measured Score = True Score + Error</a:t>
            </a:r>
          </a:p>
          <a:p>
            <a:pPr>
              <a:buNone/>
            </a:pPr>
            <a:endParaRPr lang="en-CA" sz="2000" b="1" dirty="0" smtClean="0"/>
          </a:p>
          <a:p>
            <a:pPr lvl="1"/>
            <a:r>
              <a:rPr lang="en-CA" sz="2600" b="1" dirty="0" smtClean="0"/>
              <a:t>True score</a:t>
            </a:r>
            <a:r>
              <a:rPr lang="en-CA" sz="2600" dirty="0" smtClean="0"/>
              <a:t> is the hypothetical value that we would expect to find when measuring a construct</a:t>
            </a:r>
          </a:p>
          <a:p>
            <a:pPr lvl="1"/>
            <a:endParaRPr lang="en-CA" sz="1200" dirty="0" smtClean="0"/>
          </a:p>
          <a:p>
            <a:pPr lvl="1"/>
            <a:r>
              <a:rPr lang="en-CA" sz="2600" b="1" dirty="0" smtClean="0"/>
              <a:t>Error</a:t>
            </a:r>
            <a:r>
              <a:rPr lang="en-CA" sz="2600" dirty="0" smtClean="0"/>
              <a:t> can arise from numerous sources</a:t>
            </a:r>
          </a:p>
          <a:p>
            <a:endParaRPr lang="en-CA" sz="1200" dirty="0" smtClean="0"/>
          </a:p>
          <a:p>
            <a:r>
              <a:rPr lang="en-CA" sz="2800" dirty="0" smtClean="0"/>
              <a:t>Reliable measures have </a:t>
            </a:r>
            <a:r>
              <a:rPr lang="en-CA" sz="2800" i="1" dirty="0" smtClean="0"/>
              <a:t>less</a:t>
            </a:r>
            <a:r>
              <a:rPr lang="en-CA" sz="2800" dirty="0" smtClean="0"/>
              <a:t> measurement error associated with them</a:t>
            </a:r>
            <a:endParaRPr lang="en-CA" sz="2800"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35</a:t>
            </a:fld>
            <a:endParaRPr lang="en-US" dirty="0"/>
          </a:p>
        </p:txBody>
      </p:sp>
      <p:sp>
        <p:nvSpPr>
          <p:cNvPr id="6" name="Rectangle 1029"/>
          <p:cNvSpPr txBox="1">
            <a:spLocks noChangeArrowheads="1"/>
          </p:cNvSpPr>
          <p:nvPr/>
        </p:nvSpPr>
        <p:spPr>
          <a:xfrm>
            <a:off x="304800" y="1524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Variance and Reliability</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10" name="Rectangle 6"/>
          <p:cNvSpPr>
            <a:spLocks noGrp="1" noChangeArrowheads="1"/>
          </p:cNvSpPr>
          <p:nvPr>
            <p:ph type="body" idx="1"/>
          </p:nvPr>
        </p:nvSpPr>
        <p:spPr>
          <a:xfrm>
            <a:off x="381000" y="1524000"/>
            <a:ext cx="4495800" cy="5029200"/>
          </a:xfrm>
          <a:noFill/>
          <a:ln/>
        </p:spPr>
        <p:txBody>
          <a:bodyPr/>
          <a:lstStyle/>
          <a:p>
            <a:pPr marL="342900" lvl="1" indent="-342900">
              <a:buFont typeface="Arial" pitchFamily="34" charset="0"/>
              <a:buChar char="•"/>
            </a:pPr>
            <a:r>
              <a:rPr lang="en-CA" dirty="0" smtClean="0"/>
              <a:t>Importantly, true score need not accurately represent the phenomena</a:t>
            </a:r>
          </a:p>
          <a:p>
            <a:pPr lvl="1"/>
            <a:r>
              <a:rPr lang="en-CA" sz="2600" dirty="0" smtClean="0"/>
              <a:t>It </a:t>
            </a:r>
            <a:r>
              <a:rPr lang="en-CA" sz="2600" dirty="0"/>
              <a:t>is possible to produce a test that is reliable without being </a:t>
            </a:r>
            <a:r>
              <a:rPr lang="en-CA" sz="2600" dirty="0" smtClean="0"/>
              <a:t>valid.</a:t>
            </a:r>
          </a:p>
          <a:p>
            <a:pPr lvl="1"/>
            <a:r>
              <a:rPr lang="en-CA" sz="2600" dirty="0" smtClean="0"/>
              <a:t>Phrenology</a:t>
            </a:r>
          </a:p>
          <a:p>
            <a:pPr lvl="1"/>
            <a:endParaRPr lang="en-CA" sz="1200" dirty="0"/>
          </a:p>
          <a:p>
            <a:r>
              <a:rPr lang="en-CA" sz="3000" dirty="0"/>
              <a:t>Validity without reliability is </a:t>
            </a:r>
            <a:r>
              <a:rPr lang="en-CA" sz="3000" dirty="0" smtClean="0"/>
              <a:t>not possible</a:t>
            </a:r>
            <a:r>
              <a:rPr lang="en-CA" sz="3000" dirty="0"/>
              <a:t>.</a:t>
            </a:r>
          </a:p>
        </p:txBody>
      </p:sp>
      <p:pic>
        <p:nvPicPr>
          <p:cNvPr id="21512" name="Picture 8" descr="Phrenology"/>
          <p:cNvPicPr>
            <a:picLocks noChangeAspect="1" noChangeArrowheads="1"/>
          </p:cNvPicPr>
          <p:nvPr/>
        </p:nvPicPr>
        <p:blipFill>
          <a:blip r:embed="rId2" cstate="print"/>
          <a:srcRect/>
          <a:stretch>
            <a:fillRect/>
          </a:stretch>
        </p:blipFill>
        <p:spPr bwMode="auto">
          <a:xfrm>
            <a:off x="5105400" y="1828800"/>
            <a:ext cx="3429000" cy="3810000"/>
          </a:xfrm>
          <a:prstGeom prst="rect">
            <a:avLst/>
          </a:prstGeom>
          <a:noFill/>
        </p:spPr>
      </p:pic>
      <p:sp>
        <p:nvSpPr>
          <p:cNvPr id="9" name="Rectangle 1029"/>
          <p:cNvSpPr txBox="1">
            <a:spLocks noChangeArrowheads="1"/>
          </p:cNvSpPr>
          <p:nvPr/>
        </p:nvSpPr>
        <p:spPr>
          <a:xfrm>
            <a:off x="304800" y="1524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Variance and Reliability</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10" name="Slide Number Placeholder 9"/>
          <p:cNvSpPr>
            <a:spLocks noGrp="1"/>
          </p:cNvSpPr>
          <p:nvPr>
            <p:ph type="sldNum" sz="quarter" idx="12"/>
          </p:nvPr>
        </p:nvSpPr>
        <p:spPr/>
        <p:txBody>
          <a:bodyPr/>
          <a:lstStyle/>
          <a:p>
            <a:fld id="{B6F15528-21DE-4FAA-801E-634DDDAF4B2B}" type="slidenum">
              <a:rPr lang="en-US" smtClean="0"/>
              <a:pPr/>
              <a:t>36</a:t>
            </a:fld>
            <a:endParaRPr lang="en-US" dirty="0"/>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95400"/>
            <a:ext cx="8077200" cy="5181600"/>
          </a:xfrm>
        </p:spPr>
        <p:txBody>
          <a:bodyPr>
            <a:normAutofit lnSpcReduction="10000"/>
          </a:bodyPr>
          <a:lstStyle/>
          <a:p>
            <a:endParaRPr lang="en-CA" sz="1200" dirty="0" smtClean="0"/>
          </a:p>
          <a:p>
            <a:r>
              <a:rPr lang="en-CA" sz="3000" dirty="0" smtClean="0"/>
              <a:t>Five sources of error:</a:t>
            </a:r>
          </a:p>
          <a:p>
            <a:pPr lvl="1"/>
            <a:r>
              <a:rPr lang="en-CA" b="1" dirty="0" smtClean="0"/>
              <a:t>Transient States (participant)</a:t>
            </a:r>
            <a:r>
              <a:rPr lang="en-CA" dirty="0" smtClean="0"/>
              <a:t>: Unsystematic/unstable, participant-centered factors </a:t>
            </a:r>
          </a:p>
          <a:p>
            <a:pPr lvl="2"/>
            <a:r>
              <a:rPr lang="en-CA" dirty="0" smtClean="0"/>
              <a:t>e.g., your mood and alertness</a:t>
            </a:r>
          </a:p>
          <a:p>
            <a:pPr lvl="2"/>
            <a:endParaRPr lang="en-CA" dirty="0" smtClean="0"/>
          </a:p>
          <a:p>
            <a:pPr lvl="1"/>
            <a:r>
              <a:rPr lang="en-CA" b="1" dirty="0" smtClean="0"/>
              <a:t>Stable Attributes or Traits</a:t>
            </a:r>
            <a:r>
              <a:rPr lang="en-CA" dirty="0" smtClean="0"/>
              <a:t>: Systematic/stable, participant-centered factors</a:t>
            </a:r>
          </a:p>
          <a:p>
            <a:pPr lvl="2"/>
            <a:r>
              <a:rPr lang="en-CA" dirty="0" smtClean="0"/>
              <a:t>e.g., paranoid, unmotivated, disagreeable, not conscientious</a:t>
            </a:r>
          </a:p>
          <a:p>
            <a:pPr lvl="2"/>
            <a:r>
              <a:rPr lang="en-CA" smtClean="0"/>
              <a:t>Some consider </a:t>
            </a:r>
            <a:r>
              <a:rPr lang="en-CA" dirty="0" smtClean="0"/>
              <a:t>this bias rather than error</a:t>
            </a:r>
          </a:p>
        </p:txBody>
      </p:sp>
      <p:sp>
        <p:nvSpPr>
          <p:cNvPr id="4" name="Slide Number Placeholder 3"/>
          <p:cNvSpPr>
            <a:spLocks noGrp="1"/>
          </p:cNvSpPr>
          <p:nvPr>
            <p:ph type="sldNum" sz="quarter" idx="12"/>
          </p:nvPr>
        </p:nvSpPr>
        <p:spPr/>
        <p:txBody>
          <a:bodyPr/>
          <a:lstStyle/>
          <a:p>
            <a:fld id="{B6F15528-21DE-4FAA-801E-634DDDAF4B2B}" type="slidenum">
              <a:rPr lang="en-US" smtClean="0"/>
              <a:pPr/>
              <a:t>37</a:t>
            </a:fld>
            <a:endParaRPr lang="en-US" dirty="0"/>
          </a:p>
        </p:txBody>
      </p:sp>
      <p:sp>
        <p:nvSpPr>
          <p:cNvPr id="6" name="Rectangle 1029"/>
          <p:cNvSpPr txBox="1">
            <a:spLocks noChangeArrowheads="1"/>
          </p:cNvSpPr>
          <p:nvPr/>
        </p:nvSpPr>
        <p:spPr>
          <a:xfrm>
            <a:off x="304800" y="1524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Variance and Reliability</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95400"/>
            <a:ext cx="8077200" cy="5181600"/>
          </a:xfrm>
        </p:spPr>
        <p:txBody>
          <a:bodyPr/>
          <a:lstStyle/>
          <a:p>
            <a:endParaRPr lang="en-CA" sz="1200" dirty="0" smtClean="0"/>
          </a:p>
          <a:p>
            <a:r>
              <a:rPr lang="en-CA" sz="3000" dirty="0" smtClean="0"/>
              <a:t>Five sources of error:</a:t>
            </a:r>
          </a:p>
          <a:p>
            <a:pPr lvl="1"/>
            <a:r>
              <a:rPr lang="en-CA" b="1" dirty="0" smtClean="0"/>
              <a:t>Situational (environment)</a:t>
            </a:r>
            <a:r>
              <a:rPr lang="en-CA" dirty="0" smtClean="0"/>
              <a:t>: Systematic/stable, context-related factors </a:t>
            </a:r>
          </a:p>
          <a:p>
            <a:pPr lvl="2"/>
            <a:r>
              <a:rPr lang="en-CA" dirty="0" smtClean="0"/>
              <a:t>e.g., friendly/surly experimenter alter mood, extreme room temperature</a:t>
            </a:r>
          </a:p>
          <a:p>
            <a:pPr lvl="2"/>
            <a:endParaRPr lang="en-CA" dirty="0" smtClean="0"/>
          </a:p>
          <a:p>
            <a:pPr lvl="1"/>
            <a:r>
              <a:rPr lang="en-CA" b="1" dirty="0" smtClean="0"/>
              <a:t>Measurement/Scale</a:t>
            </a:r>
            <a:r>
              <a:rPr lang="en-CA" dirty="0" smtClean="0"/>
              <a:t>: Systematic/stable, test-related factors </a:t>
            </a:r>
          </a:p>
          <a:p>
            <a:pPr lvl="2"/>
            <a:r>
              <a:rPr lang="en-CA" dirty="0" smtClean="0"/>
              <a:t>e.g., vague or ambiguous questions, length of test, negative affect : e.g., McGinnies (1949) study</a:t>
            </a:r>
            <a:endParaRPr lang="en-CA"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38</a:t>
            </a:fld>
            <a:endParaRPr lang="en-US" dirty="0"/>
          </a:p>
        </p:txBody>
      </p:sp>
      <p:sp>
        <p:nvSpPr>
          <p:cNvPr id="6" name="Rectangle 1029"/>
          <p:cNvSpPr txBox="1">
            <a:spLocks noChangeArrowheads="1"/>
          </p:cNvSpPr>
          <p:nvPr/>
        </p:nvSpPr>
        <p:spPr>
          <a:xfrm>
            <a:off x="304800" y="1524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Variance and Reliability</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1219200"/>
            <a:ext cx="5029200" cy="5257800"/>
          </a:xfrm>
        </p:spPr>
        <p:txBody>
          <a:bodyPr>
            <a:normAutofit lnSpcReduction="10000"/>
          </a:bodyPr>
          <a:lstStyle/>
          <a:p>
            <a:endParaRPr lang="en-CA" sz="1200" dirty="0" smtClean="0"/>
          </a:p>
          <a:p>
            <a:r>
              <a:rPr lang="en-CA" sz="3000" dirty="0" smtClean="0"/>
              <a:t>Five sources of error:</a:t>
            </a:r>
          </a:p>
          <a:p>
            <a:pPr lvl="1"/>
            <a:r>
              <a:rPr lang="en-CA" b="1" dirty="0" smtClean="0"/>
              <a:t>Observer Error (mistakes)</a:t>
            </a:r>
            <a:r>
              <a:rPr lang="en-CA" dirty="0" smtClean="0"/>
              <a:t>: Unsystematic, experimenter-related factors </a:t>
            </a:r>
          </a:p>
          <a:p>
            <a:pPr lvl="2"/>
            <a:r>
              <a:rPr lang="en-CA" dirty="0" smtClean="0"/>
              <a:t>e.g., mistakes produced from misinterpretation of response by experimenter</a:t>
            </a:r>
          </a:p>
          <a:p>
            <a:pPr lvl="2"/>
            <a:r>
              <a:rPr lang="en-CA" dirty="0" smtClean="0"/>
              <a:t>Error implies that this is unintentional. Intentional failure to record measurements properly is referred to as </a:t>
            </a:r>
            <a:r>
              <a:rPr lang="en-CA" i="1" dirty="0" smtClean="0"/>
              <a:t>research misconduct</a:t>
            </a:r>
            <a:endParaRPr lang="en-CA" i="1"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39</a:t>
            </a:fld>
            <a:endParaRPr lang="en-US" dirty="0"/>
          </a:p>
        </p:txBody>
      </p:sp>
      <p:sp>
        <p:nvSpPr>
          <p:cNvPr id="6" name="Rectangle 1029"/>
          <p:cNvSpPr txBox="1">
            <a:spLocks noChangeArrowheads="1"/>
          </p:cNvSpPr>
          <p:nvPr/>
        </p:nvSpPr>
        <p:spPr>
          <a:xfrm>
            <a:off x="304800" y="1524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Variance and Reliability</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pic>
        <p:nvPicPr>
          <p:cNvPr id="50178" name="Picture 2" descr="http://icanhascheezburger.files.wordpress.com/2008/10/funny-pictures-baby-tiger-sees-his-mothers-tail-and-thinks-it-is-a-snake.jpg"/>
          <p:cNvPicPr>
            <a:picLocks noChangeAspect="1" noChangeArrowheads="1"/>
          </p:cNvPicPr>
          <p:nvPr/>
        </p:nvPicPr>
        <p:blipFill>
          <a:blip r:embed="rId2" cstate="print"/>
          <a:srcRect/>
          <a:stretch>
            <a:fillRect/>
          </a:stretch>
        </p:blipFill>
        <p:spPr bwMode="auto">
          <a:xfrm>
            <a:off x="5410200" y="1295400"/>
            <a:ext cx="3486912" cy="2514600"/>
          </a:xfrm>
          <a:prstGeom prst="rect">
            <a:avLst/>
          </a:prstGeom>
          <a:noFill/>
        </p:spPr>
      </p:pic>
      <p:pic>
        <p:nvPicPr>
          <p:cNvPr id="50180" name="Picture 4" descr="http://www.cryptomundo.com/wp-content/patterson_bigfoot.jpg"/>
          <p:cNvPicPr>
            <a:picLocks noChangeAspect="1" noChangeArrowheads="1"/>
          </p:cNvPicPr>
          <p:nvPr/>
        </p:nvPicPr>
        <p:blipFill>
          <a:blip r:embed="rId3" cstate="print"/>
          <a:srcRect/>
          <a:stretch>
            <a:fillRect/>
          </a:stretch>
        </p:blipFill>
        <p:spPr bwMode="auto">
          <a:xfrm>
            <a:off x="6096000" y="3962400"/>
            <a:ext cx="2145589" cy="2590800"/>
          </a:xfrm>
          <a:prstGeom prst="rect">
            <a:avLst/>
          </a:prstGeom>
          <a:noFill/>
        </p:spPr>
      </p:pic>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95400"/>
            <a:ext cx="8229600" cy="4830763"/>
          </a:xfrm>
        </p:spPr>
        <p:txBody>
          <a:bodyPr>
            <a:normAutofit/>
          </a:bodyPr>
          <a:lstStyle/>
          <a:p>
            <a:endParaRPr lang="en-US" sz="2800" dirty="0" smtClean="0"/>
          </a:p>
          <a:p>
            <a:r>
              <a:rPr lang="en-US" sz="2800" dirty="0" smtClean="0"/>
              <a:t>Thus, in the absence of error, reliability represents the variability in our measure associated with the characteristic that we wish to study</a:t>
            </a:r>
          </a:p>
          <a:p>
            <a:endParaRPr lang="en-US" sz="1200" dirty="0" smtClean="0"/>
          </a:p>
          <a:p>
            <a:r>
              <a:rPr lang="en-US" sz="2800" b="1" dirty="0" smtClean="0"/>
              <a:t>Reliability</a:t>
            </a:r>
            <a:r>
              <a:rPr lang="en-US" sz="2800" dirty="0" smtClean="0"/>
              <a:t> then represents the stability or consistency of a measure from one administration of a test to another. This requires identical conditions for the same participant.</a:t>
            </a:r>
          </a:p>
          <a:p>
            <a:pPr lvl="1"/>
            <a:r>
              <a:rPr lang="en-US" sz="2400" dirty="0" smtClean="0"/>
              <a:t>Again, reliability can be broken up into several forms.</a:t>
            </a:r>
            <a:endParaRPr lang="en-US" sz="2400"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40</a:t>
            </a:fld>
            <a:endParaRPr lang="en-US" dirty="0"/>
          </a:p>
        </p:txBody>
      </p:sp>
      <p:sp>
        <p:nvSpPr>
          <p:cNvPr id="5" name="Rectangle 1029"/>
          <p:cNvSpPr txBox="1">
            <a:spLocks noChangeArrowheads="1"/>
          </p:cNvSpPr>
          <p:nvPr/>
        </p:nvSpPr>
        <p:spPr>
          <a:xfrm>
            <a:off x="304800" y="1524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Reliability and Error</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0504" name="Group 88"/>
          <p:cNvGraphicFramePr>
            <a:graphicFrameLocks noGrp="1"/>
          </p:cNvGraphicFramePr>
          <p:nvPr/>
        </p:nvGraphicFramePr>
        <p:xfrm>
          <a:off x="228600" y="1264920"/>
          <a:ext cx="8610600" cy="5364480"/>
        </p:xfrm>
        <a:graphic>
          <a:graphicData uri="http://schemas.openxmlformats.org/drawingml/2006/table">
            <a:tbl>
              <a:tblPr/>
              <a:tblGrid>
                <a:gridCol w="2870200"/>
                <a:gridCol w="3454400"/>
                <a:gridCol w="2286000"/>
              </a:tblGrid>
              <a:tr h="533400">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US" sz="2600" b="0" i="0" u="none" strike="noStrike" cap="none" normalizeH="0" baseline="0" dirty="0" smtClean="0">
                          <a:ln>
                            <a:noFill/>
                          </a:ln>
                          <a:solidFill>
                            <a:schemeClr val="tx1"/>
                          </a:solidFill>
                          <a:effectLst/>
                          <a:latin typeface="Arial" charset="0"/>
                        </a:rPr>
                        <a:t>Sources of error</a:t>
                      </a:r>
                      <a:endParaRPr kumimoji="0" lang="fr-CA" sz="2600" b="0" i="0" u="none" strike="noStrike" cap="none" normalizeH="0" baseline="0" dirty="0" smtClean="0">
                        <a:ln>
                          <a:noFill/>
                        </a:ln>
                        <a:solidFill>
                          <a:schemeClr val="tx1"/>
                        </a:solidFill>
                        <a:effectLst/>
                        <a:latin typeface="Arial" charset="0"/>
                      </a:endParaRPr>
                    </a:p>
                  </a:txBody>
                  <a:tcPr anchor="ctr" anchorCtr="1" horzOverflow="overflow">
                    <a:lnL cap="flat">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US" sz="2600" b="0" i="0" u="none" strike="noStrike" cap="none" normalizeH="0" baseline="0" dirty="0" smtClean="0">
                          <a:ln>
                            <a:noFill/>
                          </a:ln>
                          <a:solidFill>
                            <a:schemeClr val="tx1"/>
                          </a:solidFill>
                          <a:effectLst/>
                          <a:latin typeface="Arial" charset="0"/>
                        </a:rPr>
                        <a:t>Example</a:t>
                      </a:r>
                      <a:endParaRPr kumimoji="0" lang="fr-CA" sz="2600" b="0" i="0" u="none" strike="noStrike" cap="none" normalizeH="0" baseline="0" dirty="0" smtClean="0">
                        <a:ln>
                          <a:noFill/>
                        </a:ln>
                        <a:solidFill>
                          <a:schemeClr val="tx1"/>
                        </a:solidFill>
                        <a:effectLst/>
                        <a:latin typeface="Arial" charset="0"/>
                      </a:endParaRPr>
                    </a:p>
                  </a:txBody>
                  <a:tcPr anchor="ctr" anchorCtr="1"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US" sz="2600" b="0" i="0" u="none" strike="noStrike" cap="none" normalizeH="0" baseline="0" dirty="0" smtClean="0">
                          <a:ln>
                            <a:noFill/>
                          </a:ln>
                          <a:solidFill>
                            <a:schemeClr val="tx1"/>
                          </a:solidFill>
                          <a:effectLst/>
                          <a:latin typeface="Arial" charset="0"/>
                        </a:rPr>
                        <a:t>Assessment</a:t>
                      </a:r>
                      <a:endParaRPr kumimoji="0" lang="fr-CA" sz="2600" b="0" i="0" u="none" strike="noStrike" cap="none" normalizeH="0" baseline="0" dirty="0" smtClean="0">
                        <a:ln>
                          <a:noFill/>
                        </a:ln>
                        <a:solidFill>
                          <a:schemeClr val="tx1"/>
                        </a:solidFill>
                        <a:effectLst/>
                        <a:latin typeface="Arial" charset="0"/>
                      </a:endParaRPr>
                    </a:p>
                  </a:txBody>
                  <a:tcPr anchor="ctr" anchorCtr="1" horzOverflow="overflow">
                    <a:lnL>
                      <a:noFill/>
                    </a:lnL>
                    <a:lnR cap="flat">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990600">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US" sz="2600" b="0" i="0" u="none" strike="noStrike" cap="none" normalizeH="0" baseline="0" dirty="0" smtClean="0">
                          <a:ln>
                            <a:noFill/>
                          </a:ln>
                          <a:solidFill>
                            <a:schemeClr val="tx1"/>
                          </a:solidFill>
                          <a:effectLst/>
                          <a:latin typeface="Arial" charset="0"/>
                        </a:rPr>
                        <a:t>Time sampling</a:t>
                      </a:r>
                      <a:endParaRPr kumimoji="0" lang="fr-CA" sz="2600" b="0" i="0" u="none" strike="noStrike" cap="none" normalizeH="0" baseline="0" dirty="0" smtClean="0">
                        <a:ln>
                          <a:noFill/>
                        </a:ln>
                        <a:solidFill>
                          <a:schemeClr val="tx1"/>
                        </a:solidFill>
                        <a:effectLst/>
                        <a:latin typeface="Arial" charset="0"/>
                      </a:endParaRPr>
                    </a:p>
                  </a:txBody>
                  <a:tcPr anchor="ctr" anchorCtr="1" horzOverflow="overflow">
                    <a:lnL cap="flat">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US" sz="2600" b="0" i="0" u="none" strike="noStrike" cap="none" normalizeH="0" baseline="0" dirty="0" smtClean="0">
                          <a:ln>
                            <a:noFill/>
                          </a:ln>
                          <a:solidFill>
                            <a:schemeClr val="tx1"/>
                          </a:solidFill>
                          <a:effectLst/>
                          <a:latin typeface="Arial" charset="0"/>
                        </a:rPr>
                        <a:t>Same test given at two point in time</a:t>
                      </a:r>
                      <a:endParaRPr kumimoji="0" lang="fr-CA" sz="2600" b="0" i="0" u="none" strike="noStrike" cap="none" normalizeH="0" baseline="0" dirty="0" smtClean="0">
                        <a:ln>
                          <a:noFill/>
                        </a:ln>
                        <a:solidFill>
                          <a:schemeClr val="tx1"/>
                        </a:solidFill>
                        <a:effectLst/>
                        <a:latin typeface="Arial" charset="0"/>
                      </a:endParaRPr>
                    </a:p>
                  </a:txBody>
                  <a:tcPr anchor="ctr" anchorCtr="1"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US" sz="2600" b="0" i="0" u="none" strike="noStrike" cap="none" normalizeH="0" baseline="0" dirty="0" smtClean="0">
                          <a:ln>
                            <a:noFill/>
                          </a:ln>
                          <a:solidFill>
                            <a:schemeClr val="tx1"/>
                          </a:solidFill>
                          <a:effectLst/>
                          <a:latin typeface="Arial" charset="0"/>
                        </a:rPr>
                        <a:t>Test-Retest</a:t>
                      </a:r>
                      <a:endParaRPr kumimoji="0" lang="fr-CA" sz="2600" b="0" i="0" u="none" strike="noStrike" cap="none" normalizeH="0" baseline="0" dirty="0" smtClean="0">
                        <a:ln>
                          <a:noFill/>
                        </a:ln>
                        <a:solidFill>
                          <a:schemeClr val="tx1"/>
                        </a:solidFill>
                        <a:effectLst/>
                        <a:latin typeface="Arial" charset="0"/>
                      </a:endParaRPr>
                    </a:p>
                  </a:txBody>
                  <a:tcPr anchor="ctr" anchorCtr="1" horzOverflow="overflow">
                    <a:lnL>
                      <a:noFill/>
                    </a:lnL>
                    <a:lnR cap="flat">
                      <a:noFill/>
                    </a:lnR>
                    <a:lnT w="12700" cap="flat" cmpd="sng" algn="ctr">
                      <a:solidFill>
                        <a:schemeClr val="tx1"/>
                      </a:solidFill>
                      <a:prstDash val="solid"/>
                      <a:round/>
                      <a:headEnd type="none" w="med" len="med"/>
                      <a:tailEnd type="none" w="med" len="med"/>
                    </a:lnT>
                    <a:lnB>
                      <a:noFill/>
                    </a:lnB>
                    <a:lnTlToBr>
                      <a:noFill/>
                    </a:lnTlToBr>
                    <a:lnBlToTr>
                      <a:noFill/>
                    </a:lnBlToTr>
                    <a:noFill/>
                  </a:tcPr>
                </a:tc>
              </a:tr>
              <a:tr h="990600">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US" sz="2600" b="0" i="0" u="none" strike="noStrike" cap="none" normalizeH="0" baseline="0" dirty="0" smtClean="0">
                          <a:ln>
                            <a:noFill/>
                          </a:ln>
                          <a:solidFill>
                            <a:schemeClr val="tx1"/>
                          </a:solidFill>
                          <a:effectLst/>
                          <a:latin typeface="Arial" charset="0"/>
                        </a:rPr>
                        <a:t>Item sampling</a:t>
                      </a:r>
                      <a:endParaRPr kumimoji="0" lang="fr-CA" sz="2600" b="0" i="0" u="none" strike="noStrike" cap="none" normalizeH="0" baseline="0" dirty="0" smtClean="0">
                        <a:ln>
                          <a:noFill/>
                        </a:ln>
                        <a:solidFill>
                          <a:schemeClr val="tx1"/>
                        </a:solidFill>
                        <a:effectLst/>
                        <a:latin typeface="Arial" charset="0"/>
                      </a:endParaRPr>
                    </a:p>
                  </a:txBody>
                  <a:tcPr anchor="ctr" anchorCtr="1" horzOverflow="overflow">
                    <a:lnL cap="flat">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US" sz="2600" b="0" i="0" u="none" strike="noStrike" cap="none" normalizeH="0" baseline="0" dirty="0" smtClean="0">
                          <a:ln>
                            <a:noFill/>
                          </a:ln>
                          <a:solidFill>
                            <a:schemeClr val="tx1"/>
                          </a:solidFill>
                          <a:effectLst/>
                          <a:latin typeface="Arial" charset="0"/>
                        </a:rPr>
                        <a:t>Different items used to assess the same attribute</a:t>
                      </a:r>
                      <a:endParaRPr kumimoji="0" lang="fr-CA" sz="2600" b="0" i="0" u="none" strike="noStrike" cap="none" normalizeH="0" baseline="0" dirty="0" smtClean="0">
                        <a:ln>
                          <a:noFill/>
                        </a:ln>
                        <a:solidFill>
                          <a:schemeClr val="tx1"/>
                        </a:solidFill>
                        <a:effectLst/>
                        <a:latin typeface="Arial" charset="0"/>
                      </a:endParaRPr>
                    </a:p>
                  </a:txBody>
                  <a:tcPr anchor="ctr" anchorCtr="1"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US" sz="2600" b="0" i="0" u="none" strike="noStrike" cap="none" normalizeH="0" baseline="0" dirty="0" smtClean="0">
                          <a:ln>
                            <a:noFill/>
                          </a:ln>
                          <a:solidFill>
                            <a:schemeClr val="tx1"/>
                          </a:solidFill>
                          <a:effectLst/>
                          <a:latin typeface="Arial" charset="0"/>
                        </a:rPr>
                        <a:t>Alternate forms</a:t>
                      </a:r>
                      <a:endParaRPr kumimoji="0" lang="fr-CA" sz="2600" b="0" i="0" u="none" strike="noStrike" cap="none" normalizeH="0" baseline="0" dirty="0" smtClean="0">
                        <a:ln>
                          <a:noFill/>
                        </a:ln>
                        <a:solidFill>
                          <a:schemeClr val="tx1"/>
                        </a:solidFill>
                        <a:effectLst/>
                        <a:latin typeface="Arial" charset="0"/>
                      </a:endParaRPr>
                    </a:p>
                  </a:txBody>
                  <a:tcPr anchor="ctr" anchorCtr="1" horzOverflow="overflow">
                    <a:lnL>
                      <a:noFill/>
                    </a:lnL>
                    <a:lnR cap="flat">
                      <a:noFill/>
                    </a:lnR>
                    <a:lnT>
                      <a:noFill/>
                    </a:lnT>
                    <a:lnB>
                      <a:noFill/>
                    </a:lnB>
                    <a:lnTlToBr>
                      <a:noFill/>
                    </a:lnTlToBr>
                    <a:lnBlToTr>
                      <a:noFill/>
                    </a:lnBlToTr>
                    <a:noFill/>
                  </a:tcPr>
                </a:tc>
              </a:tr>
              <a:tr h="990600">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US" sz="2600" b="0" i="0" u="none" strike="noStrike" cap="none" normalizeH="0" baseline="0" dirty="0" smtClean="0">
                          <a:ln>
                            <a:noFill/>
                          </a:ln>
                          <a:solidFill>
                            <a:schemeClr val="tx1"/>
                          </a:solidFill>
                          <a:effectLst/>
                          <a:latin typeface="Arial" charset="0"/>
                        </a:rPr>
                        <a:t>Internal consistency</a:t>
                      </a:r>
                      <a:endParaRPr kumimoji="0" lang="fr-CA" sz="2600" b="0" i="0" u="none" strike="noStrike" cap="none" normalizeH="0" baseline="0" dirty="0" smtClean="0">
                        <a:ln>
                          <a:noFill/>
                        </a:ln>
                        <a:solidFill>
                          <a:schemeClr val="tx1"/>
                        </a:solidFill>
                        <a:effectLst/>
                        <a:latin typeface="Arial" charset="0"/>
                      </a:endParaRPr>
                    </a:p>
                  </a:txBody>
                  <a:tcPr anchor="ctr" anchorCtr="1" horzOverflow="overflow">
                    <a:lnL cap="flat">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US" sz="2600" b="0" i="0" u="none" strike="noStrike" cap="none" normalizeH="0" baseline="0" dirty="0" smtClean="0">
                          <a:ln>
                            <a:noFill/>
                          </a:ln>
                          <a:solidFill>
                            <a:schemeClr val="tx1"/>
                          </a:solidFill>
                          <a:effectLst/>
                          <a:latin typeface="Arial" charset="0"/>
                        </a:rPr>
                        <a:t>Consistency of items within the same test</a:t>
                      </a:r>
                      <a:endParaRPr kumimoji="0" lang="fr-CA" sz="2600" b="0" i="0" u="none" strike="noStrike" cap="none" normalizeH="0" baseline="0" dirty="0" smtClean="0">
                        <a:ln>
                          <a:noFill/>
                        </a:ln>
                        <a:solidFill>
                          <a:schemeClr val="tx1"/>
                        </a:solidFill>
                        <a:effectLst/>
                        <a:latin typeface="Arial" charset="0"/>
                      </a:endParaRPr>
                    </a:p>
                  </a:txBody>
                  <a:tcPr anchor="ctr" anchorCtr="1"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US" sz="2600" b="0" i="0" u="none" strike="noStrike" cap="none" normalizeH="0" baseline="0" dirty="0" smtClean="0">
                          <a:ln>
                            <a:noFill/>
                          </a:ln>
                          <a:solidFill>
                            <a:schemeClr val="tx1"/>
                          </a:solidFill>
                          <a:effectLst/>
                          <a:latin typeface="Arial" charset="0"/>
                        </a:rPr>
                        <a:t>Split-half / Cronbach’s Alpha</a:t>
                      </a:r>
                      <a:endParaRPr kumimoji="0" lang="fr-CA" sz="2600" b="0" i="0" u="none" strike="noStrike" cap="none" normalizeH="0" baseline="0" dirty="0" smtClean="0">
                        <a:ln>
                          <a:noFill/>
                        </a:ln>
                        <a:solidFill>
                          <a:schemeClr val="tx1"/>
                        </a:solidFill>
                        <a:effectLst/>
                        <a:latin typeface="Arial" charset="0"/>
                      </a:endParaRPr>
                    </a:p>
                  </a:txBody>
                  <a:tcPr anchor="ctr" anchorCtr="1" horzOverflow="overflow">
                    <a:lnL>
                      <a:noFill/>
                    </a:lnL>
                    <a:lnR cap="flat">
                      <a:noFill/>
                    </a:lnR>
                    <a:lnT>
                      <a:noFill/>
                    </a:lnT>
                    <a:lnB>
                      <a:noFill/>
                    </a:lnB>
                    <a:lnTlToBr>
                      <a:noFill/>
                    </a:lnTlToBr>
                    <a:lnBlToTr>
                      <a:noFill/>
                    </a:lnBlToTr>
                    <a:noFill/>
                  </a:tcPr>
                </a:tc>
              </a:tr>
              <a:tr h="990600">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US" sz="2600" b="0" i="0" u="none" strike="noStrike" cap="none" normalizeH="0" baseline="0" dirty="0" smtClean="0">
                          <a:ln>
                            <a:noFill/>
                          </a:ln>
                          <a:solidFill>
                            <a:schemeClr val="tx1"/>
                          </a:solidFill>
                          <a:effectLst/>
                          <a:latin typeface="Arial" charset="0"/>
                        </a:rPr>
                        <a:t>Interrater</a:t>
                      </a:r>
                      <a:endParaRPr kumimoji="0" lang="fr-CA" sz="2600" b="0" i="0" u="none" strike="noStrike" cap="none" normalizeH="0" baseline="0" dirty="0" smtClean="0">
                        <a:ln>
                          <a:noFill/>
                        </a:ln>
                        <a:solidFill>
                          <a:schemeClr val="tx1"/>
                        </a:solidFill>
                        <a:effectLst/>
                        <a:latin typeface="Arial" charset="0"/>
                      </a:endParaRPr>
                    </a:p>
                  </a:txBody>
                  <a:tcPr anchor="ctr" anchorCtr="1" horzOverflow="overflow">
                    <a:lnL cap="flat">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US" sz="2600" b="0" i="0" u="none" strike="noStrike" cap="none" normalizeH="0" baseline="0" dirty="0" smtClean="0">
                          <a:ln>
                            <a:noFill/>
                          </a:ln>
                          <a:solidFill>
                            <a:schemeClr val="tx1"/>
                          </a:solidFill>
                          <a:effectLst/>
                          <a:latin typeface="Arial" charset="0"/>
                        </a:rPr>
                        <a:t>Different observers record the same behavior</a:t>
                      </a:r>
                      <a:endParaRPr kumimoji="0" lang="fr-CA" sz="2600" b="0" i="0" u="none" strike="noStrike" cap="none" normalizeH="0" baseline="0" dirty="0" smtClean="0">
                        <a:ln>
                          <a:noFill/>
                        </a:ln>
                        <a:solidFill>
                          <a:schemeClr val="tx1"/>
                        </a:solidFill>
                        <a:effectLst/>
                        <a:latin typeface="Arial" charset="0"/>
                      </a:endParaRPr>
                    </a:p>
                  </a:txBody>
                  <a:tcPr anchor="ctr" anchorCtr="1"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US" sz="2600" b="0" i="0" u="none" strike="noStrike" cap="none" normalizeH="0" baseline="0" dirty="0" smtClean="0">
                          <a:ln>
                            <a:noFill/>
                          </a:ln>
                          <a:solidFill>
                            <a:schemeClr val="tx1"/>
                          </a:solidFill>
                          <a:effectLst/>
                          <a:latin typeface="Arial" charset="0"/>
                        </a:rPr>
                        <a:t>Adjusted agreement</a:t>
                      </a:r>
                      <a:endParaRPr kumimoji="0" lang="fr-CA" sz="2600" b="0" i="0" u="none" strike="noStrike" cap="none" normalizeH="0" baseline="0" dirty="0" smtClean="0">
                        <a:ln>
                          <a:noFill/>
                        </a:ln>
                        <a:solidFill>
                          <a:schemeClr val="tx1"/>
                        </a:solidFill>
                        <a:effectLst/>
                        <a:latin typeface="Arial" charset="0"/>
                      </a:endParaRPr>
                    </a:p>
                  </a:txBody>
                  <a:tcPr anchor="ctr" anchorCtr="1" horzOverflow="overflow">
                    <a:lnL>
                      <a:noFill/>
                    </a:lnL>
                    <a:lnR cap="flat">
                      <a:noFill/>
                    </a:lnR>
                    <a:lnT>
                      <a:noFill/>
                    </a:lnT>
                    <a:lnB w="12700"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60468" name="Rectangle 52"/>
          <p:cNvSpPr>
            <a:spLocks noChangeArrowheads="1"/>
          </p:cNvSpPr>
          <p:nvPr/>
        </p:nvSpPr>
        <p:spPr bwMode="auto">
          <a:xfrm>
            <a:off x="8610600" y="6553200"/>
            <a:ext cx="381000" cy="246063"/>
          </a:xfrm>
          <a:prstGeom prst="rect">
            <a:avLst/>
          </a:prstGeom>
          <a:noFill/>
          <a:ln w="9525">
            <a:noFill/>
            <a:miter lim="800000"/>
            <a:headEnd/>
            <a:tailEnd/>
          </a:ln>
          <a:effectLst/>
        </p:spPr>
        <p:txBody>
          <a:bodyPr anchor="ctr" anchorCtr="1"/>
          <a:lstStyle/>
          <a:p>
            <a:fld id="{73FB2C4C-40B1-4634-B6D7-145F653E622D}" type="slidenum">
              <a:rPr lang="en-US" sz="1200">
                <a:solidFill>
                  <a:schemeClr val="bg1"/>
                </a:solidFill>
              </a:rPr>
              <a:pPr/>
              <a:t>41</a:t>
            </a:fld>
            <a:endParaRPr lang="en-US" sz="1200" dirty="0">
              <a:solidFill>
                <a:schemeClr val="bg1"/>
              </a:solidFill>
            </a:endParaRPr>
          </a:p>
        </p:txBody>
      </p:sp>
      <p:sp>
        <p:nvSpPr>
          <p:cNvPr id="8" name="Rectangle 1029"/>
          <p:cNvSpPr txBox="1">
            <a:spLocks noChangeArrowheads="1"/>
          </p:cNvSpPr>
          <p:nvPr/>
        </p:nvSpPr>
        <p:spPr>
          <a:xfrm>
            <a:off x="304800" y="1524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Types</a:t>
            </a:r>
            <a:r>
              <a:rPr kumimoji="0" lang="en-US" sz="3000" b="1" i="0" u="none" strike="noStrike" kern="1200" cap="none" spc="0" normalizeH="0" noProof="0" dirty="0" smtClean="0">
                <a:ln>
                  <a:noFill/>
                </a:ln>
                <a:solidFill>
                  <a:schemeClr val="bg1"/>
                </a:solidFill>
                <a:effectLst/>
                <a:uLnTx/>
                <a:uFillTx/>
                <a:latin typeface="Lucida Sans" pitchFamily="34" charset="0"/>
                <a:ea typeface="+mj-ea"/>
                <a:cs typeface="+mj-cs"/>
              </a:rPr>
              <a:t> of </a:t>
            </a: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Reliability</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9" name="Slide Number Placeholder 8"/>
          <p:cNvSpPr>
            <a:spLocks noGrp="1"/>
          </p:cNvSpPr>
          <p:nvPr>
            <p:ph type="sldNum" sz="quarter" idx="12"/>
          </p:nvPr>
        </p:nvSpPr>
        <p:spPr/>
        <p:txBody>
          <a:bodyPr/>
          <a:lstStyle/>
          <a:p>
            <a:fld id="{B6F15528-21DE-4FAA-801E-634DDDAF4B2B}" type="slidenum">
              <a:rPr lang="en-US" smtClean="0"/>
              <a:pPr/>
              <a:t>41</a:t>
            </a:fld>
            <a:endParaRPr lang="en-US" dirty="0"/>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95400"/>
            <a:ext cx="8229600" cy="5105400"/>
          </a:xfrm>
        </p:spPr>
        <p:txBody>
          <a:bodyPr/>
          <a:lstStyle/>
          <a:p>
            <a:r>
              <a:rPr lang="en-US" dirty="0" smtClean="0"/>
              <a:t>All forms of reliability require that at least two observations are made</a:t>
            </a:r>
          </a:p>
          <a:p>
            <a:endParaRPr lang="en-US" sz="1200" dirty="0" smtClean="0"/>
          </a:p>
          <a:p>
            <a:r>
              <a:rPr lang="en-US" dirty="0" smtClean="0"/>
              <a:t>One test of reliability is to assess the extent to which </a:t>
            </a:r>
            <a:r>
              <a:rPr lang="en-US" smtClean="0"/>
              <a:t>measures from </a:t>
            </a:r>
            <a:r>
              <a:rPr lang="en-US" dirty="0" smtClean="0"/>
              <a:t>one individual, set of items or administration of a test compare to those of another individual, set of items, etc.</a:t>
            </a:r>
          </a:p>
          <a:p>
            <a:endParaRPr lang="en-US" sz="1200" dirty="0" smtClean="0"/>
          </a:p>
          <a:p>
            <a:r>
              <a:rPr lang="en-US" b="1" dirty="0" smtClean="0"/>
              <a:t>Correlation</a:t>
            </a:r>
            <a:r>
              <a:rPr lang="en-US" dirty="0" smtClean="0"/>
              <a:t> is used</a:t>
            </a:r>
          </a:p>
          <a:p>
            <a:pPr lvl="1"/>
            <a:r>
              <a:rPr lang="en-US" dirty="0" smtClean="0"/>
              <a:t>A measure that describes the degree of relationship between two variables</a:t>
            </a:r>
            <a:endParaRPr lang="en-US"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42</a:t>
            </a:fld>
            <a:endParaRPr lang="en-US"/>
          </a:p>
        </p:txBody>
      </p:sp>
      <p:sp>
        <p:nvSpPr>
          <p:cNvPr id="5" name="Rectangle 1029"/>
          <p:cNvSpPr txBox="1">
            <a:spLocks noChangeArrowheads="1"/>
          </p:cNvSpPr>
          <p:nvPr/>
        </p:nvSpPr>
        <p:spPr>
          <a:xfrm>
            <a:off x="304800" y="1524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Reliability and Error</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295400"/>
            <a:ext cx="4495800" cy="5181600"/>
          </a:xfrm>
        </p:spPr>
        <p:txBody>
          <a:bodyPr>
            <a:normAutofit/>
          </a:bodyPr>
          <a:lstStyle/>
          <a:p>
            <a:r>
              <a:rPr lang="en-US" dirty="0" smtClean="0"/>
              <a:t>Returning to our grades example:</a:t>
            </a:r>
          </a:p>
          <a:p>
            <a:pPr lvl="1"/>
            <a:r>
              <a:rPr lang="en-US" dirty="0" smtClean="0"/>
              <a:t>Imagine that in addition to the first quiz, we administered a second quiz</a:t>
            </a:r>
          </a:p>
          <a:p>
            <a:pPr lvl="1"/>
            <a:r>
              <a:rPr lang="en-US" dirty="0" smtClean="0"/>
              <a:t>Do the values two obtained by each student correspond to one another?</a:t>
            </a:r>
            <a:endParaRPr lang="en-US"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43</a:t>
            </a:fld>
            <a:endParaRPr lang="en-US"/>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Variability</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graphicFrame>
        <p:nvGraphicFramePr>
          <p:cNvPr id="7" name="Table 6"/>
          <p:cNvGraphicFramePr>
            <a:graphicFrameLocks noGrp="1"/>
          </p:cNvGraphicFramePr>
          <p:nvPr/>
        </p:nvGraphicFramePr>
        <p:xfrm>
          <a:off x="5638800" y="1219201"/>
          <a:ext cx="3124200" cy="5029199"/>
        </p:xfrm>
        <a:graphic>
          <a:graphicData uri="http://schemas.openxmlformats.org/drawingml/2006/table">
            <a:tbl>
              <a:tblPr firstRow="1" bandRow="1">
                <a:tableStyleId>{5C22544A-7EE6-4342-B048-85BDC9FD1C3A}</a:tableStyleId>
              </a:tblPr>
              <a:tblGrid>
                <a:gridCol w="1041400"/>
                <a:gridCol w="1041400"/>
                <a:gridCol w="1041400"/>
              </a:tblGrid>
              <a:tr h="718457">
                <a:tc>
                  <a:txBody>
                    <a:bodyPr/>
                    <a:lstStyle/>
                    <a:p>
                      <a:pPr algn="ctr"/>
                      <a:r>
                        <a:rPr lang="en-US" sz="2600" dirty="0" smtClean="0"/>
                        <a:t>Grade</a:t>
                      </a:r>
                      <a:endParaRPr lang="en-US" sz="2600" dirty="0"/>
                    </a:p>
                  </a:txBody>
                  <a:tcPr anchor="ctr"/>
                </a:tc>
                <a:tc>
                  <a:txBody>
                    <a:bodyPr/>
                    <a:lstStyle/>
                    <a:p>
                      <a:pPr algn="ctr"/>
                      <a:r>
                        <a:rPr lang="en-US" sz="2600" dirty="0" smtClean="0"/>
                        <a:t>Q1</a:t>
                      </a:r>
                      <a:endParaRPr lang="en-US" sz="2600" dirty="0"/>
                    </a:p>
                  </a:txBody>
                  <a:tcPr anchor="ctr"/>
                </a:tc>
                <a:tc>
                  <a:txBody>
                    <a:bodyPr/>
                    <a:lstStyle/>
                    <a:p>
                      <a:pPr algn="ctr"/>
                      <a:r>
                        <a:rPr lang="en-US" sz="2600" dirty="0" smtClean="0"/>
                        <a:t>Q2</a:t>
                      </a:r>
                      <a:endParaRPr lang="en-US" sz="2600" dirty="0"/>
                    </a:p>
                  </a:txBody>
                  <a:tcPr anchor="ctr"/>
                </a:tc>
              </a:tr>
              <a:tr h="718457">
                <a:tc rowSpan="3">
                  <a:txBody>
                    <a:bodyPr/>
                    <a:lstStyle/>
                    <a:p>
                      <a:pPr algn="ctr"/>
                      <a:r>
                        <a:rPr lang="en-US" sz="3600" dirty="0" smtClean="0"/>
                        <a:t>A</a:t>
                      </a:r>
                      <a:endParaRPr lang="en-US" sz="3600" dirty="0"/>
                    </a:p>
                  </a:txBody>
                  <a:tcPr anchor="ctr"/>
                </a:tc>
                <a:tc>
                  <a:txBody>
                    <a:bodyPr/>
                    <a:lstStyle/>
                    <a:p>
                      <a:pPr algn="ctr"/>
                      <a:r>
                        <a:rPr lang="en-US" sz="3000" dirty="0" smtClean="0"/>
                        <a:t>89</a:t>
                      </a:r>
                      <a:endParaRPr lang="en-US" sz="3000" dirty="0"/>
                    </a:p>
                  </a:txBody>
                  <a:tcPr anchor="ctr"/>
                </a:tc>
                <a:tc>
                  <a:txBody>
                    <a:bodyPr/>
                    <a:lstStyle/>
                    <a:p>
                      <a:pPr algn="ctr"/>
                      <a:r>
                        <a:rPr lang="en-US" sz="3000" dirty="0" smtClean="0"/>
                        <a:t>87</a:t>
                      </a:r>
                      <a:endParaRPr lang="en-US" sz="3000" dirty="0"/>
                    </a:p>
                  </a:txBody>
                  <a:tcPr anchor="ctr"/>
                </a:tc>
              </a:tr>
              <a:tr h="718457">
                <a:tc vMerge="1">
                  <a:txBody>
                    <a:bodyPr/>
                    <a:lstStyle/>
                    <a:p>
                      <a:endParaRPr lang="en-US"/>
                    </a:p>
                  </a:txBody>
                  <a:tcPr/>
                </a:tc>
                <a:tc>
                  <a:txBody>
                    <a:bodyPr/>
                    <a:lstStyle/>
                    <a:p>
                      <a:pPr algn="ctr"/>
                      <a:r>
                        <a:rPr lang="en-US" sz="3000" dirty="0" smtClean="0"/>
                        <a:t>84</a:t>
                      </a:r>
                      <a:endParaRPr lang="en-US" sz="3000" dirty="0"/>
                    </a:p>
                  </a:txBody>
                  <a:tcPr anchor="ctr"/>
                </a:tc>
                <a:tc>
                  <a:txBody>
                    <a:bodyPr/>
                    <a:lstStyle/>
                    <a:p>
                      <a:pPr algn="ctr"/>
                      <a:r>
                        <a:rPr lang="en-US" sz="3000" dirty="0" smtClean="0"/>
                        <a:t>86</a:t>
                      </a:r>
                      <a:endParaRPr lang="en-US" sz="3000" dirty="0"/>
                    </a:p>
                  </a:txBody>
                  <a:tcPr anchor="ctr"/>
                </a:tc>
              </a:tr>
              <a:tr h="718457">
                <a:tc vMerge="1">
                  <a:txBody>
                    <a:bodyPr/>
                    <a:lstStyle/>
                    <a:p>
                      <a:endParaRPr lang="en-US" dirty="0"/>
                    </a:p>
                  </a:txBody>
                  <a:tcPr/>
                </a:tc>
                <a:tc>
                  <a:txBody>
                    <a:bodyPr/>
                    <a:lstStyle/>
                    <a:p>
                      <a:pPr algn="ctr"/>
                      <a:r>
                        <a:rPr lang="en-US" sz="3000" dirty="0" smtClean="0"/>
                        <a:t>80</a:t>
                      </a:r>
                      <a:endParaRPr lang="en-US" sz="3000" dirty="0"/>
                    </a:p>
                  </a:txBody>
                  <a:tcPr anchor="ctr"/>
                </a:tc>
                <a:tc>
                  <a:txBody>
                    <a:bodyPr/>
                    <a:lstStyle/>
                    <a:p>
                      <a:pPr algn="ctr"/>
                      <a:r>
                        <a:rPr lang="en-US" sz="3000" dirty="0" smtClean="0"/>
                        <a:t>82</a:t>
                      </a:r>
                      <a:endParaRPr lang="en-US" sz="3000" dirty="0"/>
                    </a:p>
                  </a:txBody>
                  <a:tcPr anchor="ctr"/>
                </a:tc>
              </a:tr>
              <a:tr h="718457">
                <a:tc rowSpan="3">
                  <a:txBody>
                    <a:bodyPr/>
                    <a:lstStyle/>
                    <a:p>
                      <a:pPr algn="ctr"/>
                      <a:r>
                        <a:rPr lang="en-US" sz="3600" dirty="0" smtClean="0"/>
                        <a:t>B</a:t>
                      </a:r>
                      <a:endParaRPr lang="en-US" sz="3600" dirty="0"/>
                    </a:p>
                  </a:txBody>
                  <a:tcPr anchor="ctr"/>
                </a:tc>
                <a:tc>
                  <a:txBody>
                    <a:bodyPr/>
                    <a:lstStyle/>
                    <a:p>
                      <a:pPr algn="ctr"/>
                      <a:r>
                        <a:rPr lang="en-US" sz="3000" dirty="0" smtClean="0"/>
                        <a:t>74</a:t>
                      </a:r>
                      <a:endParaRPr lang="en-US" sz="3000" dirty="0"/>
                    </a:p>
                  </a:txBody>
                  <a:tcPr anchor="ctr"/>
                </a:tc>
                <a:tc>
                  <a:txBody>
                    <a:bodyPr/>
                    <a:lstStyle/>
                    <a:p>
                      <a:pPr algn="ctr"/>
                      <a:r>
                        <a:rPr lang="en-US" sz="3000" dirty="0" smtClean="0"/>
                        <a:t>76</a:t>
                      </a:r>
                      <a:endParaRPr lang="en-US" sz="3000" dirty="0"/>
                    </a:p>
                  </a:txBody>
                  <a:tcPr anchor="ctr"/>
                </a:tc>
              </a:tr>
              <a:tr h="718457">
                <a:tc vMerge="1">
                  <a:txBody>
                    <a:bodyPr/>
                    <a:lstStyle/>
                    <a:p>
                      <a:endParaRPr lang="en-US" dirty="0"/>
                    </a:p>
                  </a:txBody>
                  <a:tcPr/>
                </a:tc>
                <a:tc>
                  <a:txBody>
                    <a:bodyPr/>
                    <a:lstStyle/>
                    <a:p>
                      <a:pPr algn="ctr"/>
                      <a:r>
                        <a:rPr lang="en-US" sz="3000" dirty="0" smtClean="0"/>
                        <a:t>73</a:t>
                      </a:r>
                      <a:endParaRPr lang="en-US" sz="3000" dirty="0"/>
                    </a:p>
                  </a:txBody>
                  <a:tcPr anchor="ctr"/>
                </a:tc>
                <a:tc>
                  <a:txBody>
                    <a:bodyPr/>
                    <a:lstStyle/>
                    <a:p>
                      <a:pPr algn="ctr"/>
                      <a:r>
                        <a:rPr lang="en-US" sz="3000" dirty="0" smtClean="0"/>
                        <a:t>72</a:t>
                      </a:r>
                      <a:endParaRPr lang="en-US" sz="3000" dirty="0"/>
                    </a:p>
                  </a:txBody>
                  <a:tcPr anchor="ctr"/>
                </a:tc>
              </a:tr>
              <a:tr h="718457">
                <a:tc vMerge="1">
                  <a:txBody>
                    <a:bodyPr/>
                    <a:lstStyle/>
                    <a:p>
                      <a:endParaRPr lang="en-US" dirty="0"/>
                    </a:p>
                  </a:txBody>
                  <a:tcPr/>
                </a:tc>
                <a:tc>
                  <a:txBody>
                    <a:bodyPr/>
                    <a:lstStyle/>
                    <a:p>
                      <a:pPr algn="ctr"/>
                      <a:r>
                        <a:rPr lang="en-US" sz="3000" dirty="0" smtClean="0"/>
                        <a:t>72</a:t>
                      </a:r>
                      <a:endParaRPr lang="en-US" sz="3000" dirty="0"/>
                    </a:p>
                  </a:txBody>
                  <a:tcPr anchor="ctr"/>
                </a:tc>
                <a:tc>
                  <a:txBody>
                    <a:bodyPr/>
                    <a:lstStyle/>
                    <a:p>
                      <a:pPr algn="ctr"/>
                      <a:r>
                        <a:rPr lang="en-US" sz="3000" dirty="0" smtClean="0"/>
                        <a:t>74</a:t>
                      </a:r>
                      <a:endParaRPr lang="en-US" sz="3000" dirty="0"/>
                    </a:p>
                  </a:txBody>
                  <a:tcPr anchor="ctr"/>
                </a:tc>
              </a:tr>
            </a:tbl>
          </a:graphicData>
        </a:graphic>
      </p:graphicFrame>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95400"/>
            <a:ext cx="3886200" cy="5105400"/>
          </a:xfrm>
        </p:spPr>
        <p:txBody>
          <a:bodyPr>
            <a:normAutofit lnSpcReduction="10000"/>
          </a:bodyPr>
          <a:lstStyle/>
          <a:p>
            <a:r>
              <a:rPr lang="en-US" sz="2800" dirty="0" smtClean="0"/>
              <a:t>If we consider some real data, we can compare the reliability of tests in a course</a:t>
            </a:r>
          </a:p>
          <a:p>
            <a:endParaRPr lang="en-US" sz="1200" dirty="0" smtClean="0"/>
          </a:p>
          <a:p>
            <a:r>
              <a:rPr lang="en-US" sz="2800" dirty="0" smtClean="0"/>
              <a:t>A strong, positive relationship between average quiz performance and final grade</a:t>
            </a:r>
          </a:p>
          <a:p>
            <a:pPr lvl="1"/>
            <a:r>
              <a:rPr lang="en-US" sz="2400" dirty="0" smtClean="0"/>
              <a:t>My tests are reliable!</a:t>
            </a:r>
          </a:p>
          <a:p>
            <a:pPr lvl="1"/>
            <a:r>
              <a:rPr lang="en-US" sz="2400" dirty="0" smtClean="0"/>
              <a:t>Is my construct valid?</a:t>
            </a:r>
            <a:endParaRPr lang="en-US" sz="2400"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44</a:t>
            </a:fld>
            <a:endParaRPr lang="en-US"/>
          </a:p>
        </p:txBody>
      </p:sp>
      <p:sp>
        <p:nvSpPr>
          <p:cNvPr id="5" name="Rectangle 1029"/>
          <p:cNvSpPr txBox="1">
            <a:spLocks noChangeArrowheads="1"/>
          </p:cNvSpPr>
          <p:nvPr/>
        </p:nvSpPr>
        <p:spPr>
          <a:xfrm>
            <a:off x="304800" y="1524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Reliability of Multiple</a:t>
            </a:r>
            <a:r>
              <a:rPr kumimoji="0" lang="en-US" sz="3000" b="1" i="0" u="none" strike="noStrike" kern="1200" cap="none" spc="0" normalizeH="0" noProof="0" dirty="0" smtClean="0">
                <a:ln>
                  <a:noFill/>
                </a:ln>
                <a:solidFill>
                  <a:schemeClr val="bg1"/>
                </a:solidFill>
                <a:effectLst/>
                <a:uLnTx/>
                <a:uFillTx/>
                <a:latin typeface="Lucida Sans" pitchFamily="34" charset="0"/>
                <a:ea typeface="+mj-ea"/>
                <a:cs typeface="+mj-cs"/>
              </a:rPr>
              <a:t> Observations</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graphicFrame>
        <p:nvGraphicFramePr>
          <p:cNvPr id="6" name="Chart 5"/>
          <p:cNvGraphicFramePr/>
          <p:nvPr/>
        </p:nvGraphicFramePr>
        <p:xfrm>
          <a:off x="4267200" y="1981199"/>
          <a:ext cx="4724400" cy="4038601"/>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5" name="Rectangle 3"/>
          <p:cNvSpPr>
            <a:spLocks noGrp="1" noChangeArrowheads="1"/>
          </p:cNvSpPr>
          <p:nvPr>
            <p:ph type="body" idx="1"/>
          </p:nvPr>
        </p:nvSpPr>
        <p:spPr>
          <a:xfrm>
            <a:off x="457200" y="1295401"/>
            <a:ext cx="8229600" cy="2971800"/>
          </a:xfrm>
        </p:spPr>
        <p:txBody>
          <a:bodyPr/>
          <a:lstStyle/>
          <a:p>
            <a:r>
              <a:rPr lang="en-US" dirty="0"/>
              <a:t>Scientists spend a lot of time thinking about reliability and validity:</a:t>
            </a:r>
          </a:p>
          <a:p>
            <a:pPr lvl="1"/>
            <a:r>
              <a:rPr lang="en-US" dirty="0"/>
              <a:t>Does my measure give me the same results every time (Is the test robust? – Is it easy to replicate my results?)</a:t>
            </a:r>
          </a:p>
          <a:p>
            <a:pPr lvl="1"/>
            <a:r>
              <a:rPr lang="en-US" dirty="0"/>
              <a:t>I am measuring what I purport to be measuring?</a:t>
            </a:r>
          </a:p>
        </p:txBody>
      </p:sp>
      <p:sp>
        <p:nvSpPr>
          <p:cNvPr id="100356" name="AutoShape 4"/>
          <p:cNvSpPr>
            <a:spLocks noChangeArrowheads="1"/>
          </p:cNvSpPr>
          <p:nvPr/>
        </p:nvSpPr>
        <p:spPr bwMode="auto">
          <a:xfrm>
            <a:off x="3886200" y="4343400"/>
            <a:ext cx="1295400" cy="914400"/>
          </a:xfrm>
          <a:prstGeom prst="downArrow">
            <a:avLst>
              <a:gd name="adj1" fmla="val 52454"/>
              <a:gd name="adj2" fmla="val 44963"/>
            </a:avLst>
          </a:prstGeom>
          <a:solidFill>
            <a:srgbClr val="7A0000"/>
          </a:solidFill>
          <a:ln w="19050">
            <a:solidFill>
              <a:schemeClr val="tx1"/>
            </a:solidFill>
            <a:miter lim="800000"/>
            <a:headEnd/>
            <a:tailEnd/>
          </a:ln>
          <a:effectLst/>
        </p:spPr>
        <p:txBody>
          <a:bodyPr vert="eaVert" wrap="none" anchor="ctr"/>
          <a:lstStyle/>
          <a:p>
            <a:endParaRPr lang="en-CA"/>
          </a:p>
        </p:txBody>
      </p:sp>
      <p:sp>
        <p:nvSpPr>
          <p:cNvPr id="100357" name="Rectangle 5"/>
          <p:cNvSpPr>
            <a:spLocks noChangeArrowheads="1"/>
          </p:cNvSpPr>
          <p:nvPr/>
        </p:nvSpPr>
        <p:spPr bwMode="auto">
          <a:xfrm>
            <a:off x="381000" y="5410200"/>
            <a:ext cx="8458200" cy="914400"/>
          </a:xfrm>
          <a:prstGeom prst="rect">
            <a:avLst/>
          </a:prstGeom>
          <a:solidFill>
            <a:srgbClr val="7A0000"/>
          </a:solidFill>
          <a:ln w="9525">
            <a:noFill/>
            <a:miter lim="800000"/>
            <a:headEnd/>
            <a:tailEnd/>
          </a:ln>
          <a:effectLst/>
        </p:spPr>
        <p:txBody>
          <a:bodyPr anchor="ctr"/>
          <a:lstStyle/>
          <a:p>
            <a:pPr algn="ctr"/>
            <a:r>
              <a:rPr lang="en-US" sz="3000" dirty="0">
                <a:solidFill>
                  <a:schemeClr val="bg1"/>
                </a:solidFill>
              </a:rPr>
              <a:t>The quality of a scientific theory is directly related to the quality of measurement.</a:t>
            </a:r>
          </a:p>
        </p:txBody>
      </p:sp>
      <p:sp>
        <p:nvSpPr>
          <p:cNvPr id="8" name="Rectangle 1029"/>
          <p:cNvSpPr txBox="1">
            <a:spLocks noChangeArrowheads="1"/>
          </p:cNvSpPr>
          <p:nvPr/>
        </p:nvSpPr>
        <p:spPr>
          <a:xfrm>
            <a:off x="304800" y="1524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Validity and Reliability:</a:t>
            </a:r>
            <a:r>
              <a:rPr kumimoji="0" lang="en-US" sz="3000" b="1" i="0" u="none" strike="noStrike" kern="1200" cap="none" spc="0" normalizeH="0" noProof="0" dirty="0" smtClean="0">
                <a:ln>
                  <a:noFill/>
                </a:ln>
                <a:solidFill>
                  <a:schemeClr val="bg1"/>
                </a:solidFill>
                <a:effectLst/>
                <a:uLnTx/>
                <a:uFillTx/>
                <a:latin typeface="Lucida Sans" pitchFamily="34" charset="0"/>
                <a:ea typeface="+mj-ea"/>
                <a:cs typeface="+mj-cs"/>
              </a:rPr>
              <a:t> Final Thoughts</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9" name="Slide Number Placeholder 8"/>
          <p:cNvSpPr>
            <a:spLocks noGrp="1"/>
          </p:cNvSpPr>
          <p:nvPr>
            <p:ph type="sldNum" sz="quarter" idx="12"/>
          </p:nvPr>
        </p:nvSpPr>
        <p:spPr/>
        <p:txBody>
          <a:bodyPr/>
          <a:lstStyle/>
          <a:p>
            <a:fld id="{B6F15528-21DE-4FAA-801E-634DDDAF4B2B}" type="slidenum">
              <a:rPr lang="en-US" smtClean="0"/>
              <a:pPr/>
              <a:t>45</a:t>
            </a:fld>
            <a:endParaRPr lang="en-US"/>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95400"/>
            <a:ext cx="8229600" cy="5029200"/>
          </a:xfrm>
        </p:spPr>
        <p:txBody>
          <a:bodyPr>
            <a:normAutofit lnSpcReduction="10000"/>
          </a:bodyPr>
          <a:lstStyle/>
          <a:p>
            <a:r>
              <a:rPr lang="en-CA" sz="2800" dirty="0" smtClean="0"/>
              <a:t>The first ‘in-class’ experiment will be provided next class</a:t>
            </a:r>
          </a:p>
          <a:p>
            <a:endParaRPr lang="en-CA" sz="1200" dirty="0" smtClean="0"/>
          </a:p>
          <a:p>
            <a:r>
              <a:rPr lang="en-CA" sz="2800" dirty="0" smtClean="0"/>
              <a:t>Due to the nature of the study (personality test), I will make it available electronically</a:t>
            </a:r>
          </a:p>
          <a:p>
            <a:pPr lvl="1"/>
            <a:r>
              <a:rPr lang="en-CA" sz="2600" dirty="0" smtClean="0"/>
              <a:t>Anonymity of responses preserved</a:t>
            </a:r>
          </a:p>
          <a:p>
            <a:pPr lvl="1"/>
            <a:r>
              <a:rPr lang="en-CA" sz="2600" dirty="0" smtClean="0"/>
              <a:t>Do not respond randomly... I can tell</a:t>
            </a:r>
          </a:p>
          <a:p>
            <a:endParaRPr lang="en-CA" sz="1200" dirty="0" smtClean="0"/>
          </a:p>
          <a:p>
            <a:r>
              <a:rPr lang="en-CA" sz="2800" dirty="0" smtClean="0"/>
              <a:t>Simply use your student number to indicate that you have participated</a:t>
            </a:r>
          </a:p>
          <a:p>
            <a:endParaRPr lang="en-CA" sz="1200" dirty="0" smtClean="0"/>
          </a:p>
          <a:p>
            <a:r>
              <a:rPr lang="en-CA" sz="2800" dirty="0" smtClean="0"/>
              <a:t>Again, you have until the deadline (23:59, Friday) to complete it to get your grade</a:t>
            </a:r>
            <a:endParaRPr lang="en-CA" sz="2800"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46</a:t>
            </a:fld>
            <a:endParaRPr lang="en-US"/>
          </a:p>
        </p:txBody>
      </p:sp>
      <p:sp>
        <p:nvSpPr>
          <p:cNvPr id="5" name="Rectangle 1029"/>
          <p:cNvSpPr txBox="1">
            <a:spLocks noChangeArrowheads="1"/>
          </p:cNvSpPr>
          <p:nvPr/>
        </p:nvSpPr>
        <p:spPr>
          <a:xfrm>
            <a:off x="304800" y="1524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In-Class Experiment</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7" name="Content Placeholder 2"/>
          <p:cNvSpPr>
            <a:spLocks noGrp="1"/>
          </p:cNvSpPr>
          <p:nvPr>
            <p:ph idx="1"/>
          </p:nvPr>
        </p:nvSpPr>
        <p:spPr>
          <a:xfrm>
            <a:off x="457200" y="1600200"/>
            <a:ext cx="8229600" cy="4997450"/>
          </a:xfrm>
        </p:spPr>
        <p:txBody>
          <a:bodyPr>
            <a:normAutofit/>
          </a:bodyPr>
          <a:lstStyle/>
          <a:p>
            <a:pPr eaLnBrk="1" hangingPunct="1"/>
            <a:r>
              <a:rPr lang="en-CA" sz="2800" dirty="0" smtClean="0"/>
              <a:t>Prior to drawing conclusions about what whether our results support a theory, we need to consider their validity</a:t>
            </a:r>
          </a:p>
          <a:p>
            <a:pPr eaLnBrk="1" hangingPunct="1"/>
            <a:endParaRPr lang="en-CA" sz="1200" dirty="0" smtClean="0"/>
          </a:p>
          <a:p>
            <a:pPr eaLnBrk="1" hangingPunct="1"/>
            <a:r>
              <a:rPr lang="en-CA" sz="2800" dirty="0" smtClean="0"/>
              <a:t>Our measures must also show a considerable degree of consistency from one time to another</a:t>
            </a:r>
          </a:p>
          <a:p>
            <a:pPr eaLnBrk="1" hangingPunct="1"/>
            <a:endParaRPr lang="en-CA" sz="1200" dirty="0" smtClean="0"/>
          </a:p>
          <a:p>
            <a:pPr eaLnBrk="1" hangingPunct="1"/>
            <a:r>
              <a:rPr lang="en-CA" sz="2800" dirty="0" smtClean="0"/>
              <a:t>A measure can be reliable</a:t>
            </a:r>
            <a:r>
              <a:rPr lang="en-CA" sz="2800" smtClean="0"/>
              <a:t>, but </a:t>
            </a:r>
            <a:r>
              <a:rPr lang="en-CA" sz="2800" dirty="0" smtClean="0"/>
              <a:t>need not be valid</a:t>
            </a:r>
          </a:p>
          <a:p>
            <a:pPr eaLnBrk="1" hangingPunct="1"/>
            <a:endParaRPr lang="en-CA" sz="1200" dirty="0" smtClean="0"/>
          </a:p>
          <a:p>
            <a:pPr eaLnBrk="1" hangingPunct="1"/>
            <a:r>
              <a:rPr lang="en-CA" sz="2800" dirty="0" smtClean="0"/>
              <a:t>A straightforward means to examine reliability is to examine the correlation between one administration of a test (or ratings by an observer) with another</a:t>
            </a:r>
          </a:p>
        </p:txBody>
      </p:sp>
      <p:sp>
        <p:nvSpPr>
          <p:cNvPr id="96258" name="Rectangle 1029"/>
          <p:cNvSpPr>
            <a:spLocks noGrp="1" noChangeArrowheads="1"/>
          </p:cNvSpPr>
          <p:nvPr>
            <p:ph type="title"/>
          </p:nvPr>
        </p:nvSpPr>
        <p:spPr>
          <a:solidFill>
            <a:srgbClr val="920000"/>
          </a:solidFill>
        </p:spPr>
        <p:txBody>
          <a:bodyPr/>
          <a:lstStyle/>
          <a:p>
            <a:pPr eaLnBrk="1" hangingPunct="1"/>
            <a:r>
              <a:rPr lang="en-US" sz="3000" b="1" dirty="0" smtClean="0">
                <a:solidFill>
                  <a:schemeClr val="bg1"/>
                </a:solidFill>
                <a:latin typeface="Lucida Sans" pitchFamily="34" charset="0"/>
              </a:rPr>
              <a:t>W2L1b Review</a:t>
            </a:r>
          </a:p>
        </p:txBody>
      </p:sp>
      <p:sp>
        <p:nvSpPr>
          <p:cNvPr id="5" name="Slide Number Placeholder 4"/>
          <p:cNvSpPr>
            <a:spLocks noGrp="1"/>
          </p:cNvSpPr>
          <p:nvPr>
            <p:ph type="sldNum" sz="quarter" idx="12"/>
          </p:nvPr>
        </p:nvSpPr>
        <p:spPr/>
        <p:txBody>
          <a:bodyPr/>
          <a:lstStyle/>
          <a:p>
            <a:pPr>
              <a:defRPr/>
            </a:pPr>
            <a:fld id="{9FE537F0-39A7-4064-95DD-A1A1BF71F71E}" type="slidenum">
              <a:rPr lang="en-US"/>
              <a:pPr>
                <a:defRPr/>
              </a:pPr>
              <a:t>47</a:t>
            </a:fld>
            <a:endParaRPr lang="en-US"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1050</TotalTime>
  <Words>2950</Words>
  <Application>Microsoft Office PowerPoint</Application>
  <PresentationFormat>On-screen Show (4:3)</PresentationFormat>
  <Paragraphs>553</Paragraphs>
  <Slides>47</Slides>
  <Notes>2</Notes>
  <HiddenSlides>0</HiddenSlides>
  <MMClips>0</MMClips>
  <ScaleCrop>false</ScaleCrop>
  <HeadingPairs>
    <vt:vector size="4" baseType="variant">
      <vt:variant>
        <vt:lpstr>Theme</vt:lpstr>
      </vt:variant>
      <vt:variant>
        <vt:i4>1</vt:i4>
      </vt:variant>
      <vt:variant>
        <vt:lpstr>Slide Titles</vt:lpstr>
      </vt:variant>
      <vt:variant>
        <vt:i4>47</vt:i4>
      </vt:variant>
    </vt:vector>
  </HeadingPairs>
  <TitlesOfParts>
    <vt:vector size="48" baseType="lpstr">
      <vt:lpstr>Office Theme</vt:lpstr>
      <vt:lpstr>The Science of Measurement:  Validity and Reliability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W2L1b Review</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Science of Measurement:  </dc:title>
  <dc:creator>Jordan</dc:creator>
  <cp:lastModifiedBy>Carleton University</cp:lastModifiedBy>
  <cp:revision>271</cp:revision>
  <dcterms:created xsi:type="dcterms:W3CDTF">2006-08-16T00:00:00Z</dcterms:created>
  <dcterms:modified xsi:type="dcterms:W3CDTF">2013-05-13T21:23:18Z</dcterms:modified>
</cp:coreProperties>
</file>