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974" r:id="rId1"/>
    <p:sldMasterId id="2147483973" r:id="rId2"/>
    <p:sldMasterId id="2147483997" r:id="rId3"/>
  </p:sldMasterIdLst>
  <p:notesMasterIdLst>
    <p:notesMasterId r:id="rId48"/>
  </p:notesMasterIdLst>
  <p:sldIdLst>
    <p:sldId id="507" r:id="rId4"/>
    <p:sldId id="257" r:id="rId5"/>
    <p:sldId id="497" r:id="rId6"/>
    <p:sldId id="261" r:id="rId7"/>
    <p:sldId id="502" r:id="rId8"/>
    <p:sldId id="262" r:id="rId9"/>
    <p:sldId id="263" r:id="rId10"/>
    <p:sldId id="428" r:id="rId11"/>
    <p:sldId id="431" r:id="rId12"/>
    <p:sldId id="506" r:id="rId13"/>
    <p:sldId id="433" r:id="rId14"/>
    <p:sldId id="503" r:id="rId15"/>
    <p:sldId id="439" r:id="rId16"/>
    <p:sldId id="504" r:id="rId17"/>
    <p:sldId id="441" r:id="rId18"/>
    <p:sldId id="442" r:id="rId19"/>
    <p:sldId id="443" r:id="rId20"/>
    <p:sldId id="444" r:id="rId21"/>
    <p:sldId id="499" r:id="rId22"/>
    <p:sldId id="447" r:id="rId23"/>
    <p:sldId id="448" r:id="rId24"/>
    <p:sldId id="505" r:id="rId25"/>
    <p:sldId id="452" r:id="rId26"/>
    <p:sldId id="453" r:id="rId27"/>
    <p:sldId id="268" r:id="rId28"/>
    <p:sldId id="454" r:id="rId29"/>
    <p:sldId id="355" r:id="rId30"/>
    <p:sldId id="463" r:id="rId31"/>
    <p:sldId id="274" r:id="rId32"/>
    <p:sldId id="464" r:id="rId33"/>
    <p:sldId id="468" r:id="rId34"/>
    <p:sldId id="469" r:id="rId35"/>
    <p:sldId id="470" r:id="rId36"/>
    <p:sldId id="471" r:id="rId37"/>
    <p:sldId id="473" r:id="rId38"/>
    <p:sldId id="372" r:id="rId39"/>
    <p:sldId id="474" r:id="rId40"/>
    <p:sldId id="477" r:id="rId41"/>
    <p:sldId id="482" r:id="rId42"/>
    <p:sldId id="483" r:id="rId43"/>
    <p:sldId id="486" r:id="rId44"/>
    <p:sldId id="294" r:id="rId45"/>
    <p:sldId id="489" r:id="rId46"/>
    <p:sldId id="493" r:id="rId4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2B45"/>
    <a:srgbClr val="008BBF"/>
    <a:srgbClr val="DE2402"/>
    <a:srgbClr val="FBD693"/>
    <a:srgbClr val="009999"/>
    <a:srgbClr val="24246C"/>
    <a:srgbClr val="FFCF1B"/>
    <a:srgbClr val="FE7A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029" autoAdjust="0"/>
    <p:restoredTop sz="90300" autoAdjust="0"/>
  </p:normalViewPr>
  <p:slideViewPr>
    <p:cSldViewPr>
      <p:cViewPr>
        <p:scale>
          <a:sx n="90" d="100"/>
          <a:sy n="90" d="100"/>
        </p:scale>
        <p:origin x="-58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>
                <a:latin typeface="Arial" charset="0"/>
                <a:ea typeface="ヒラギノ角ゴ Pro W3" pitchFamily="-80" charset="-128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defRPr sz="1200">
                <a:latin typeface="Arial" charset="0"/>
                <a:ea typeface="ヒラギノ角ゴ Pro W3" pitchFamily="-80" charset="-128"/>
                <a:cs typeface="+mn-cs"/>
              </a:defRPr>
            </a:lvl1pPr>
          </a:lstStyle>
          <a:p>
            <a:pPr>
              <a:defRPr/>
            </a:pPr>
            <a:fld id="{9E7AC5EA-2513-4C0B-BE06-C8C8C2A42C2E}" type="datetimeFigureOut">
              <a:rPr lang="en-US"/>
              <a:pPr>
                <a:defRPr/>
              </a:pPr>
              <a:t>5/7/2014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>
                <a:latin typeface="Arial" charset="0"/>
                <a:ea typeface="ヒラギノ角ゴ Pro W3" pitchFamily="-80" charset="-128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0" hangingPunct="0">
              <a:defRPr sz="1200">
                <a:latin typeface="Arial" charset="0"/>
                <a:ea typeface="ヒラギノ角ゴ Pro W3" pitchFamily="-80" charset="-128"/>
                <a:cs typeface="+mn-cs"/>
              </a:defRPr>
            </a:lvl1pPr>
          </a:lstStyle>
          <a:p>
            <a:pPr>
              <a:defRPr/>
            </a:pPr>
            <a:fld id="{930E4008-2480-43C1-9ED9-C89E24E0AE8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29156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870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5663020-48C5-4B3E-8F35-9846BCD17618}" type="slidenum">
              <a:rPr lang="en-US" smtClean="0">
                <a:latin typeface="Arial" pitchFamily="34" charset="0"/>
                <a:ea typeface="ヒラギノ角ゴ Pro W3" charset="-128"/>
              </a:rPr>
              <a:pPr/>
              <a:t>2</a:t>
            </a:fld>
            <a:endParaRPr lang="en-US" dirty="0" smtClean="0">
              <a:latin typeface="Arial" pitchFamily="34" charset="0"/>
              <a:ea typeface="ヒラギノ角ゴ Pro W3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Reminder: Fixed Costs are costs that in total are constant within the relevant</a:t>
            </a:r>
            <a:r>
              <a:rPr lang="en-CA" baseline="0" dirty="0" smtClean="0"/>
              <a:t> range as the level of output increases or decreases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We know the total cost of supervision, but what about cost </a:t>
            </a:r>
            <a:r>
              <a:rPr lang="en-US" sz="1200" i="1" dirty="0" smtClean="0"/>
              <a:t>per computer?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Unit cost changes! As production increases, the per unit amount of a fixed cost decreases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We know the cost increases as production increases, but what about cost </a:t>
            </a:r>
            <a:r>
              <a:rPr lang="en-US" sz="1200" i="1" dirty="0" smtClean="0"/>
              <a:t>per computer?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Unit cost stays the same! The per unit variable cost of DVD-ROM drives is always $40 per computer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880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E784645-9B13-44AB-8870-3B7BAB62EE0E}" type="slidenum">
              <a:rPr lang="en-US" smtClean="0">
                <a:latin typeface="Arial" pitchFamily="34" charset="0"/>
                <a:ea typeface="ヒラギノ角ゴ Pro W3" charset="-128"/>
              </a:rPr>
              <a:pPr/>
              <a:t>13</a:t>
            </a:fld>
            <a:endParaRPr lang="en-US" dirty="0" smtClean="0">
              <a:latin typeface="Arial" pitchFamily="34" charset="0"/>
              <a:ea typeface="ヒラギノ角ゴ Pro W3" charset="-128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890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C69BF4E-C984-4E9F-B808-936741B0D5D8}" type="slidenum">
              <a:rPr lang="en-US" smtClean="0">
                <a:latin typeface="Arial" pitchFamily="34" charset="0"/>
                <a:ea typeface="ヒラギノ角ゴ Pro W3" charset="-128"/>
              </a:rPr>
              <a:pPr/>
              <a:t>25</a:t>
            </a:fld>
            <a:endParaRPr lang="en-US" dirty="0" smtClean="0">
              <a:latin typeface="Arial" pitchFamily="34" charset="0"/>
              <a:ea typeface="ヒラギノ角ゴ Pro W3" charset="-128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Depreciation per month of $250 is a fixed cost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Paper is $0.0035 per sheet and ink is $0.10 per sheet = $0.1035 per sheet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Paper</a:t>
            </a:r>
            <a:r>
              <a:rPr lang="en-US" baseline="0" dirty="0" smtClean="0"/>
              <a:t> and ink are the two variable costs</a:t>
            </a:r>
            <a:endParaRPr lang="en-US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For this example we will chose the high point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37</a:t>
            </a:fld>
            <a:endParaRPr lang="en-US"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38</a:t>
            </a:fld>
            <a:endParaRPr lang="en-US" dirty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39</a:t>
            </a:fld>
            <a:endParaRPr lang="en-US" dirty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We need a method that is objective and produces the best-fitting line </a:t>
            </a:r>
            <a:endParaRPr lang="en-US" i="1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40</a:t>
            </a:fld>
            <a:endParaRPr lang="en-US" dirty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Spreadsheet programs have packages to calculate the best-fitting line (called regression line)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41</a:t>
            </a:fld>
            <a:endParaRPr lang="en-US" dirty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(given in Cornerstone 3-2)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42</a:t>
            </a:fld>
            <a:endParaRPr lang="en-US" dirty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43</a:t>
            </a:fld>
            <a:endParaRPr lang="en-US" dirty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0E4008-2480-43C1-9ED9-C89E24E0AE86}" type="slidenum">
              <a:rPr lang="en-US" smtClean="0"/>
              <a:pPr>
                <a:defRPr/>
              </a:pPr>
              <a:t>44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3-</a:t>
            </a:r>
            <a:fld id="{4EDC3397-5B39-4A69-9643-659ED1F4CBEE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0"/>
            <a:ext cx="76200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Tx/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3-</a:t>
            </a:r>
            <a:fld id="{A4D651BA-22B5-4725-B4F0-5FA206AB201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D5EA61-772A-4981-BC6D-2A3A1FAF122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1600200"/>
            <a:ext cx="35814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1600200"/>
            <a:ext cx="35814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F523C8-7137-47C1-9153-283850DBA11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113F70-8C3E-40C5-9429-753E947A47C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F29E3C-4A4B-4550-9B5F-629D42FD3B8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03668-D91E-4731-862B-CDF862240F0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E0AFA4-64D7-401D-B592-4CD3ABA0C23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4FF49F-02DA-422A-A835-7D524A773A1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24600" y="76200"/>
            <a:ext cx="2057400" cy="5943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" y="76200"/>
            <a:ext cx="6019800" cy="5943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B4E09B-B3EA-4222-97EA-DCCA73CADF5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BEB516-AA06-4DE5-8A74-D38C2083845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4FDB4D-21C0-4FAD-A175-80FDE24D70E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83D905-E077-4B71-AD84-1417F5BDBFD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1600200"/>
            <a:ext cx="35814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1600200"/>
            <a:ext cx="35814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4D6AB7-3218-4822-890E-5EF87CB2760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FEAC4A-4353-43BE-A9A3-D4F6227E42D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81C9CA-0C6B-4881-B0F4-3BAD4D57A87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AE1538-EB6C-4D19-870E-CF44D30F414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70D872-84BD-497D-A65E-3789EA2F36D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D59305-A429-41D2-B6DA-4102E283ED4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5600EF-A900-4977-82F0-D57E4BD1D3C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19850" y="228600"/>
            <a:ext cx="1962150" cy="5791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228600"/>
            <a:ext cx="5734050" cy="5791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CA326C-8725-45CE-9FBF-87FA4A294EE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D7EE9ED-00C4-4676-BAD2-B332D1B2769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7696200" cy="10668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600200"/>
            <a:ext cx="7315200" cy="44196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94B8D58-6706-4FED-BF28-0A5E4DF2241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30A53C3-8F69-4636-AD62-591F032E0AF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7696200" cy="10668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1600200"/>
            <a:ext cx="3581400" cy="44196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1600200"/>
            <a:ext cx="3581400" cy="44196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944A9F1-D6BA-4DB6-98AB-408C3C9D128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3128D10-7BD3-45C1-AEFC-A6069503B62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7696200" cy="10668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667740E-AF8D-4820-A774-08E95079146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6A79704-B97A-4656-A254-9A87F77B362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740C24F-B5A9-4D68-A853-7FD796FC28A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2C10D38-929E-4CE8-BF9B-6D3C29FF9E4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7696200" cy="10668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1600200"/>
            <a:ext cx="7315200" cy="44196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B35BABB-CD7B-4BA3-B76F-33C821EF08C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19850" y="228600"/>
            <a:ext cx="1962150" cy="5791200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228600"/>
            <a:ext cx="5734050" cy="57912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A3B7518-7CB4-4C94-A28A-40EBBFD06A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6" descr="Cornerstone-slide9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76200"/>
            <a:ext cx="7391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>
                <a:alpha val="99001"/>
              </a:srgb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600200"/>
            <a:ext cx="73152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 dirty="0" smtClean="0"/>
              <a:t>3-</a:t>
            </a:r>
            <a:fld id="{21A451E6-2949-40B7-A503-3636862D51C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8" name="Picture 7" descr="cropCorn_0.tmp"/>
          <p:cNvPicPr>
            <a:picLocks noChangeAspect="1"/>
          </p:cNvPicPr>
          <p:nvPr userDrawn="1"/>
        </p:nvPicPr>
        <p:blipFill>
          <a:blip r:embed="rId14" cstate="print"/>
          <a:srcRect l="961" b="29268"/>
          <a:stretch>
            <a:fillRect/>
          </a:stretch>
        </p:blipFill>
        <p:spPr>
          <a:xfrm>
            <a:off x="7568833" y="0"/>
            <a:ext cx="1575167" cy="129539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75" r:id="rId1"/>
    <p:sldLayoutId id="2147483976" r:id="rId2"/>
    <p:sldLayoutId id="2147483977" r:id="rId3"/>
    <p:sldLayoutId id="2147483978" r:id="rId4"/>
    <p:sldLayoutId id="2147483979" r:id="rId5"/>
    <p:sldLayoutId id="2147483980" r:id="rId6"/>
    <p:sldLayoutId id="2147483981" r:id="rId7"/>
    <p:sldLayoutId id="2147483982" r:id="rId8"/>
    <p:sldLayoutId id="2147483983" r:id="rId9"/>
    <p:sldLayoutId id="2147483984" r:id="rId10"/>
    <p:sldLayoutId id="2147483985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ED1C24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008BBF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BD6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5" descr="Cornerstone-title4"/>
          <p:cNvPicPr>
            <a:picLocks noChangeAspect="1" noChangeArrowheads="1"/>
          </p:cNvPicPr>
          <p:nvPr/>
        </p:nvPicPr>
        <p:blipFill>
          <a:blip r:embed="rId13" cstate="print"/>
          <a:srcRect l="23300" r="23399" b="46684"/>
          <a:stretch>
            <a:fillRect/>
          </a:stretch>
        </p:blipFill>
        <p:spPr bwMode="auto">
          <a:xfrm>
            <a:off x="2130425" y="0"/>
            <a:ext cx="4875213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228600"/>
            <a:ext cx="7696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>
                <a:alpha val="99001"/>
              </a:srgb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600200"/>
            <a:ext cx="73152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" name="Date Placeholder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ea typeface="+mn-ea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Footer Placeholder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ea typeface="+mn-ea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" name="Slide Number Placeholder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ea typeface="+mn-ea"/>
              </a:defRPr>
            </a:lvl1pPr>
          </a:lstStyle>
          <a:p>
            <a:pPr>
              <a:defRPr/>
            </a:pPr>
            <a:fld id="{4FAF7965-D425-4142-BC98-BAC81012E39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8" name="Picture 7" descr="cropCorn_0.tmp"/>
          <p:cNvPicPr>
            <a:picLocks noChangeAspect="1"/>
          </p:cNvPicPr>
          <p:nvPr userDrawn="1"/>
        </p:nvPicPr>
        <p:blipFill>
          <a:blip r:embed="rId14" cstate="print"/>
          <a:srcRect l="961" b="29268"/>
          <a:stretch>
            <a:fillRect/>
          </a:stretch>
        </p:blipFill>
        <p:spPr>
          <a:xfrm>
            <a:off x="2133600" y="0"/>
            <a:ext cx="4876800" cy="401062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86" r:id="rId1"/>
    <p:sldLayoutId id="2147483987" r:id="rId2"/>
    <p:sldLayoutId id="2147483988" r:id="rId3"/>
    <p:sldLayoutId id="2147483989" r:id="rId4"/>
    <p:sldLayoutId id="2147483990" r:id="rId5"/>
    <p:sldLayoutId id="2147483991" r:id="rId6"/>
    <p:sldLayoutId id="2147483992" r:id="rId7"/>
    <p:sldLayoutId id="2147483993" r:id="rId8"/>
    <p:sldLayoutId id="2147483994" r:id="rId9"/>
    <p:sldLayoutId id="2147483995" r:id="rId10"/>
    <p:sldLayoutId id="2147483996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b="1">
          <a:solidFill>
            <a:schemeClr val="hlink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24246C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BD6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+mn-ea"/>
              </a:defRPr>
            </a:lvl1pPr>
          </a:lstStyle>
          <a:p>
            <a:pPr eaLnBrk="0" hangingPunct="0"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" name="Footer Placeholder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+mn-ea"/>
              </a:defRPr>
            </a:lvl1pPr>
          </a:lstStyle>
          <a:p>
            <a:pPr eaLnBrk="0" hangingPunct="0"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1" name="Slide Number Placeholder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+mn-ea"/>
              </a:defRPr>
            </a:lvl1pPr>
          </a:lstStyle>
          <a:p>
            <a:pPr eaLnBrk="0" hangingPunct="0">
              <a:defRPr/>
            </a:pPr>
            <a:fld id="{BB00D285-148C-4368-A5E6-F719437421CA}" type="slidenum">
              <a:rPr lang="en-US">
                <a:solidFill>
                  <a:srgbClr val="000000"/>
                </a:solidFill>
              </a:rPr>
              <a:pPr eaLnBrk="0" hangingPunct="0"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7" name="Picture 6" descr="cropCorn_0.tmp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2798444" y="152399"/>
            <a:ext cx="3457576" cy="4191001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98" r:id="rId1"/>
    <p:sldLayoutId id="2147483999" r:id="rId2"/>
    <p:sldLayoutId id="2147484000" r:id="rId3"/>
    <p:sldLayoutId id="2147484001" r:id="rId4"/>
    <p:sldLayoutId id="2147484002" r:id="rId5"/>
    <p:sldLayoutId id="2147484003" r:id="rId6"/>
    <p:sldLayoutId id="2147484004" r:id="rId7"/>
    <p:sldLayoutId id="2147484005" r:id="rId8"/>
    <p:sldLayoutId id="2147484006" r:id="rId9"/>
    <p:sldLayoutId id="2147484007" r:id="rId10"/>
    <p:sldLayoutId id="2147484008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2pPr>
      <a:lvl3pPr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3pPr>
      <a:lvl4pPr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4pPr>
      <a:lvl5pPr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b="1">
          <a:solidFill>
            <a:schemeClr val="hlink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rgbClr val="24246C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4572000"/>
            <a:ext cx="7696200" cy="2133600"/>
          </a:xfrm>
          <a:prstGeom prst="rect">
            <a:avLst/>
          </a:prstGeom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pPr algn="ctr"/>
            <a:r>
              <a:rPr lang="en-US" sz="3600" dirty="0" smtClean="0">
                <a:solidFill>
                  <a:schemeClr val="tx1"/>
                </a:solidFill>
              </a:rPr>
              <a:t>Chapter 3</a:t>
            </a:r>
            <a:r>
              <a:rPr lang="en-US" sz="3600" dirty="0">
                <a:solidFill>
                  <a:schemeClr val="tx1"/>
                </a:solidFill>
              </a:rPr>
              <a:t/>
            </a:r>
            <a:br>
              <a:rPr lang="en-US" sz="3600" dirty="0">
                <a:solidFill>
                  <a:schemeClr val="tx1"/>
                </a:solidFill>
              </a:rPr>
            </a:br>
            <a:r>
              <a:rPr lang="en-US" sz="3600" dirty="0" smtClean="0">
                <a:solidFill>
                  <a:schemeClr val="tx1"/>
                </a:solidFill>
              </a:rPr>
              <a:t>Cost Behaviour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dirty="0">
                <a:solidFill>
                  <a:srgbClr val="000000"/>
                </a:solidFill>
              </a:rPr>
              <a:t>COPYRIGHT © </a:t>
            </a:r>
            <a:r>
              <a:rPr lang="en-US" sz="1000" b="1" dirty="0" smtClean="0">
                <a:solidFill>
                  <a:srgbClr val="000000"/>
                </a:solidFill>
              </a:rPr>
              <a:t>2012 Nelson Education Ltd.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Rectangle 6"/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74676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Learning Objectives</a:t>
            </a:r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81000" y="1828800"/>
            <a:ext cx="8382000" cy="4114800"/>
          </a:xfrm>
        </p:spPr>
        <p:txBody>
          <a:bodyPr/>
          <a:lstStyle/>
          <a:p>
            <a:pPr marL="609600" indent="-609600" eaLnBrk="1" hangingPunct="1">
              <a:buFontTx/>
              <a:buAutoNum type="arabicPeriod"/>
            </a:pPr>
            <a:r>
              <a:rPr lang="en-US" sz="2400" dirty="0" smtClean="0"/>
              <a:t>Explain cost behaviour, define fixed and variable costs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US" sz="2400" dirty="0" smtClean="0"/>
              <a:t>Define mixed and step costs</a:t>
            </a:r>
          </a:p>
          <a:p>
            <a:pPr marL="609600" indent="-609600" eaLnBrk="1" hangingPunct="1">
              <a:buFontTx/>
              <a:buAutoNum type="arabicPeriod" startAt="3"/>
            </a:pPr>
            <a:r>
              <a:rPr lang="en-US" sz="2400" dirty="0" smtClean="0"/>
              <a:t>Separate mixed costs into fixed and variable components using the following methods:</a:t>
            </a:r>
          </a:p>
          <a:p>
            <a:pPr marL="1409700" lvl="2" indent="-609600" eaLnBrk="1" hangingPunct="1"/>
            <a:r>
              <a:rPr lang="en-US" sz="2000" dirty="0" smtClean="0"/>
              <a:t>High-Low</a:t>
            </a:r>
          </a:p>
          <a:p>
            <a:pPr marL="1409700" lvl="2" indent="-609600" eaLnBrk="1" hangingPunct="1"/>
            <a:r>
              <a:rPr lang="en-US" sz="2000" dirty="0" smtClean="0"/>
              <a:t>Sattergraph</a:t>
            </a:r>
          </a:p>
          <a:p>
            <a:pPr marL="1409700" lvl="2" indent="-609600" eaLnBrk="1" hangingPunct="1"/>
            <a:r>
              <a:rPr lang="en-US" sz="2000" dirty="0" smtClean="0"/>
              <a:t>Least Squares</a:t>
            </a:r>
          </a:p>
          <a:p>
            <a:pPr marL="609600" indent="-609600" eaLnBrk="1" hangingPunct="1">
              <a:buFontTx/>
              <a:buAutoNum type="arabicPeriod" startAt="3"/>
            </a:pPr>
            <a:r>
              <a:rPr lang="en-US" sz="2400" dirty="0" smtClean="0"/>
              <a:t>(Appendix) Use a computer spreadsheet program to perform the method of least squares</a:t>
            </a:r>
          </a:p>
          <a:p>
            <a:pPr marL="609600" indent="-609600" eaLnBrk="1" hangingPunct="1">
              <a:buFontTx/>
              <a:buAutoNum type="arabicPeriod"/>
            </a:pPr>
            <a:endParaRPr lang="en-US" sz="2400" dirty="0" smtClean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2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5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51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1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1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51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1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decel="100000" fill="hold"/>
                                        <p:tgtEl>
                                          <p:spTgt spid="51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1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1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51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1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1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51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7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BD6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6705600" y="1751013"/>
            <a:ext cx="609600" cy="8382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CA" dirty="0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1446213"/>
            <a:ext cx="7696200" cy="2133600"/>
          </a:xfrm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pPr algn="ctr" eaLnBrk="1" hangingPunct="1">
              <a:defRPr/>
            </a:pPr>
            <a:r>
              <a:rPr lang="en-US" sz="5400" dirty="0" smtClean="0">
                <a:solidFill>
                  <a:schemeClr val="tx1"/>
                </a:solidFill>
              </a:rPr>
              <a:t>OBJECTIVE </a:t>
            </a:r>
            <a:r>
              <a:rPr lang="en-US" sz="5400" dirty="0" smtClean="0">
                <a:solidFill>
                  <a:schemeClr val="tx1"/>
                </a:solidFill>
                <a:sym typeface="Wingdings" pitchFamily="2" charset="2"/>
              </a:rPr>
              <a:t> </a:t>
            </a:r>
            <a:r>
              <a:rPr lang="en-US" sz="5400" dirty="0" smtClean="0">
                <a:solidFill>
                  <a:schemeClr val="tx1"/>
                </a:solidFill>
              </a:rPr>
              <a:t/>
            </a:r>
            <a:br>
              <a:rPr lang="en-US" sz="5400" dirty="0" smtClean="0">
                <a:solidFill>
                  <a:schemeClr val="tx1"/>
                </a:solidFill>
              </a:rPr>
            </a:br>
            <a:endParaRPr lang="en-US" sz="4800" dirty="0" smtClean="0">
              <a:solidFill>
                <a:schemeClr val="tx1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791200" y="1979613"/>
            <a:ext cx="2362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5400" b="1" dirty="0">
                <a:solidFill>
                  <a:srgbClr val="008BBF"/>
                </a:solidFill>
              </a:rPr>
              <a:t>1</a:t>
            </a:r>
            <a:br>
              <a:rPr lang="en-US" sz="5400" b="1" dirty="0">
                <a:solidFill>
                  <a:srgbClr val="008BBF"/>
                </a:solidFill>
              </a:rPr>
            </a:br>
            <a:endParaRPr lang="en-US" sz="4800" b="1" dirty="0">
              <a:solidFill>
                <a:srgbClr val="008BBF"/>
              </a:solidFill>
            </a:endParaRPr>
          </a:p>
        </p:txBody>
      </p:sp>
      <p:sp>
        <p:nvSpPr>
          <p:cNvPr id="6149" name="Text Box 7"/>
          <p:cNvSpPr txBox="1">
            <a:spLocks noChangeArrowheads="1"/>
          </p:cNvSpPr>
          <p:nvPr/>
        </p:nvSpPr>
        <p:spPr bwMode="auto">
          <a:xfrm>
            <a:off x="1447800" y="3046413"/>
            <a:ext cx="6400800" cy="17541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buClr>
                <a:srgbClr val="ED1C24"/>
              </a:buClr>
            </a:pPr>
            <a:r>
              <a:rPr lang="en-US" sz="3600" b="1" dirty="0"/>
              <a:t>Explain the meaning of cost and behaviour, define fixed and variable costs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52400" y="0"/>
            <a:ext cx="73914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/>
              <a:t>Cost </a:t>
            </a:r>
            <a:r>
              <a:rPr lang="en-US" dirty="0" smtClean="0"/>
              <a:t>Behaviour</a:t>
            </a:r>
            <a:endParaRPr lang="en-US" dirty="0"/>
          </a:p>
        </p:txBody>
      </p:sp>
      <p:sp>
        <p:nvSpPr>
          <p:cNvPr id="8195" name="TextBox 5"/>
          <p:cNvSpPr txBox="1">
            <a:spLocks noChangeArrowheads="1"/>
          </p:cNvSpPr>
          <p:nvPr/>
        </p:nvSpPr>
        <p:spPr bwMode="auto">
          <a:xfrm>
            <a:off x="762000" y="1484313"/>
            <a:ext cx="77724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200" b="1" i="1" dirty="0">
                <a:solidFill>
                  <a:srgbClr val="008BBF"/>
                </a:solidFill>
              </a:rPr>
              <a:t>Cost Behaviour: </a:t>
            </a:r>
            <a:r>
              <a:rPr lang="en-US" sz="3200" i="1" dirty="0">
                <a:solidFill>
                  <a:srgbClr val="008BBF"/>
                </a:solidFill>
              </a:rPr>
              <a:t>The way costs change as the related activity changes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3962400" y="5029200"/>
            <a:ext cx="4495800" cy="138499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2800" dirty="0"/>
              <a:t>A cost that does not change </a:t>
            </a:r>
            <a:r>
              <a:rPr lang="en-US" sz="2800" dirty="0" smtClean="0"/>
              <a:t> </a:t>
            </a:r>
            <a:r>
              <a:rPr lang="en-US" sz="2800" b="1" dirty="0" smtClean="0"/>
              <a:t>in total</a:t>
            </a:r>
            <a:r>
              <a:rPr lang="en-US" sz="2800" dirty="0" smtClean="0"/>
              <a:t> as </a:t>
            </a:r>
            <a:r>
              <a:rPr lang="en-US" sz="2800" dirty="0"/>
              <a:t>output changes</a:t>
            </a: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228600" y="5227638"/>
            <a:ext cx="4191000" cy="579437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200" b="1" dirty="0"/>
              <a:t>Fixed Cost =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676400" y="2849880"/>
          <a:ext cx="6096000" cy="179832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3048000"/>
                <a:gridCol w="3048000"/>
              </a:tblGrid>
              <a:tr h="599440"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Output</a:t>
                      </a:r>
                      <a:endParaRPr lang="en-CA" sz="2400" dirty="0"/>
                    </a:p>
                  </a:txBody>
                  <a:tcPr anchor="ctr">
                    <a:solidFill>
                      <a:srgbClr val="008BB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Total Cost</a:t>
                      </a:r>
                      <a:endParaRPr lang="en-CA" sz="2400" dirty="0"/>
                    </a:p>
                  </a:txBody>
                  <a:tcPr anchor="ctr">
                    <a:solidFill>
                      <a:srgbClr val="008BBF"/>
                    </a:solidFill>
                  </a:tcPr>
                </a:tc>
              </a:tr>
              <a:tr h="599440">
                <a:tc>
                  <a:txBody>
                    <a:bodyPr/>
                    <a:lstStyle/>
                    <a:p>
                      <a:pPr lvl="1" algn="l"/>
                      <a:r>
                        <a:rPr lang="en-CA" sz="2400" dirty="0" smtClean="0">
                          <a:solidFill>
                            <a:srgbClr val="00B050"/>
                          </a:solidFill>
                        </a:rPr>
                        <a:t>Increase</a:t>
                      </a:r>
                      <a:endParaRPr lang="en-CA" sz="2400" dirty="0">
                        <a:solidFill>
                          <a:srgbClr val="00B050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>
                          <a:solidFill>
                            <a:schemeClr val="tx1"/>
                          </a:solidFill>
                        </a:rPr>
                        <a:t>No change</a:t>
                      </a:r>
                    </a:p>
                  </a:txBody>
                  <a:tcPr anchor="ctr">
                    <a:noFill/>
                  </a:tcPr>
                </a:tc>
              </a:tr>
              <a:tr h="599440">
                <a:tc>
                  <a:txBody>
                    <a:bodyPr/>
                    <a:lstStyle/>
                    <a:p>
                      <a:pPr lvl="1" algn="l"/>
                      <a:r>
                        <a:rPr lang="en-CA" sz="2400" dirty="0" smtClean="0">
                          <a:solidFill>
                            <a:srgbClr val="CC2B45"/>
                          </a:solidFill>
                        </a:rPr>
                        <a:t>Decrease</a:t>
                      </a:r>
                      <a:endParaRPr lang="en-CA" sz="2400" dirty="0">
                        <a:solidFill>
                          <a:srgbClr val="CC2B45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>
                          <a:solidFill>
                            <a:schemeClr val="tx1"/>
                          </a:solidFill>
                        </a:rPr>
                        <a:t>No change</a:t>
                      </a:r>
                    </a:p>
                  </a:txBody>
                  <a:tcPr anchor="ctr">
                    <a:noFill/>
                  </a:tcPr>
                </a:tc>
              </a:tr>
            </a:tbl>
          </a:graphicData>
        </a:graphic>
      </p:graphicFrame>
      <p:sp>
        <p:nvSpPr>
          <p:cNvPr id="8" name="Up Arrow 7"/>
          <p:cNvSpPr/>
          <p:nvPr/>
        </p:nvSpPr>
        <p:spPr>
          <a:xfrm>
            <a:off x="3657600" y="3535680"/>
            <a:ext cx="457200" cy="381000"/>
          </a:xfrm>
          <a:prstGeom prst="up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CA" dirty="0"/>
          </a:p>
        </p:txBody>
      </p:sp>
      <p:sp>
        <p:nvSpPr>
          <p:cNvPr id="9" name="Up Arrow 8"/>
          <p:cNvSpPr/>
          <p:nvPr/>
        </p:nvSpPr>
        <p:spPr>
          <a:xfrm rot="10800000">
            <a:off x="3657600" y="4221480"/>
            <a:ext cx="457200" cy="381000"/>
          </a:xfrm>
          <a:prstGeom prst="upArrow">
            <a:avLst/>
          </a:prstGeom>
          <a:solidFill>
            <a:srgbClr val="CC2B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CA" dirty="0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14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4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52400" y="0"/>
            <a:ext cx="73914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/>
              <a:t>Cost </a:t>
            </a:r>
            <a:r>
              <a:rPr lang="en-US" dirty="0" smtClean="0"/>
              <a:t>Behaviour</a:t>
            </a:r>
            <a:endParaRPr lang="en-US" dirty="0"/>
          </a:p>
        </p:txBody>
      </p:sp>
      <p:sp>
        <p:nvSpPr>
          <p:cNvPr id="8195" name="TextBox 5"/>
          <p:cNvSpPr txBox="1">
            <a:spLocks noChangeArrowheads="1"/>
          </p:cNvSpPr>
          <p:nvPr/>
        </p:nvSpPr>
        <p:spPr bwMode="auto">
          <a:xfrm>
            <a:off x="762000" y="1484313"/>
            <a:ext cx="77724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200" b="1" i="1" dirty="0">
                <a:solidFill>
                  <a:srgbClr val="008BBF"/>
                </a:solidFill>
              </a:rPr>
              <a:t>Cost Behaviour: </a:t>
            </a:r>
            <a:r>
              <a:rPr lang="en-US" sz="3200" i="1" dirty="0">
                <a:solidFill>
                  <a:srgbClr val="008BBF"/>
                </a:solidFill>
              </a:rPr>
              <a:t>The way costs change as the related activity changes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3962400" y="5029200"/>
            <a:ext cx="4800600" cy="954088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800" dirty="0"/>
              <a:t>A cost that changes </a:t>
            </a:r>
            <a:r>
              <a:rPr lang="en-US" sz="2800" b="1" dirty="0" smtClean="0"/>
              <a:t>in total </a:t>
            </a:r>
            <a:r>
              <a:rPr lang="en-US" sz="2800" dirty="0" smtClean="0"/>
              <a:t>as </a:t>
            </a:r>
            <a:r>
              <a:rPr lang="en-US" sz="2800" dirty="0"/>
              <a:t>output changes</a:t>
            </a: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228600" y="5227638"/>
            <a:ext cx="4191000" cy="579437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200" b="1" dirty="0"/>
              <a:t>Variable Cost =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676400" y="2926080"/>
          <a:ext cx="6096000" cy="179832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3048000"/>
                <a:gridCol w="3048000"/>
              </a:tblGrid>
              <a:tr h="599440"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Output</a:t>
                      </a:r>
                      <a:endParaRPr lang="en-CA" sz="2400" dirty="0"/>
                    </a:p>
                  </a:txBody>
                  <a:tcPr anchor="ctr">
                    <a:solidFill>
                      <a:srgbClr val="008BB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Total Cost</a:t>
                      </a:r>
                      <a:endParaRPr lang="en-CA" sz="2400" dirty="0"/>
                    </a:p>
                  </a:txBody>
                  <a:tcPr anchor="ctr">
                    <a:solidFill>
                      <a:srgbClr val="008BBF"/>
                    </a:solidFill>
                  </a:tcPr>
                </a:tc>
              </a:tr>
              <a:tr h="599440">
                <a:tc>
                  <a:txBody>
                    <a:bodyPr/>
                    <a:lstStyle/>
                    <a:p>
                      <a:pPr lvl="1" algn="l"/>
                      <a:r>
                        <a:rPr lang="en-CA" sz="2400" dirty="0" smtClean="0">
                          <a:solidFill>
                            <a:srgbClr val="00B050"/>
                          </a:solidFill>
                        </a:rPr>
                        <a:t>Increase</a:t>
                      </a:r>
                      <a:endParaRPr lang="en-CA" sz="2400" dirty="0">
                        <a:solidFill>
                          <a:srgbClr val="00B050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vl="1" algn="l"/>
                      <a:r>
                        <a:rPr lang="en-CA" sz="2400" dirty="0" smtClean="0">
                          <a:solidFill>
                            <a:srgbClr val="00B050"/>
                          </a:solidFill>
                        </a:rPr>
                        <a:t>Increase</a:t>
                      </a:r>
                      <a:endParaRPr lang="en-CA" sz="2400" dirty="0">
                        <a:solidFill>
                          <a:srgbClr val="00B050"/>
                        </a:solidFill>
                      </a:endParaRPr>
                    </a:p>
                  </a:txBody>
                  <a:tcPr anchor="ctr">
                    <a:noFill/>
                  </a:tcPr>
                </a:tc>
              </a:tr>
              <a:tr h="599440">
                <a:tc>
                  <a:txBody>
                    <a:bodyPr/>
                    <a:lstStyle/>
                    <a:p>
                      <a:pPr lvl="1" algn="l"/>
                      <a:r>
                        <a:rPr lang="en-CA" sz="2400" dirty="0" smtClean="0">
                          <a:solidFill>
                            <a:srgbClr val="CC2B45"/>
                          </a:solidFill>
                        </a:rPr>
                        <a:t>Decrease</a:t>
                      </a:r>
                      <a:endParaRPr lang="en-CA" sz="2400" dirty="0">
                        <a:solidFill>
                          <a:srgbClr val="CC2B45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vl="1" algn="l"/>
                      <a:r>
                        <a:rPr lang="en-CA" sz="2400" dirty="0" smtClean="0">
                          <a:solidFill>
                            <a:srgbClr val="CC2B45"/>
                          </a:solidFill>
                        </a:rPr>
                        <a:t>Decrease</a:t>
                      </a:r>
                      <a:endParaRPr lang="en-CA" sz="2400" dirty="0">
                        <a:solidFill>
                          <a:srgbClr val="CC2B45"/>
                        </a:solidFill>
                      </a:endParaRPr>
                    </a:p>
                  </a:txBody>
                  <a:tcPr anchor="ctr">
                    <a:noFill/>
                  </a:tcPr>
                </a:tc>
              </a:tr>
            </a:tbl>
          </a:graphicData>
        </a:graphic>
      </p:graphicFrame>
      <p:sp>
        <p:nvSpPr>
          <p:cNvPr id="8" name="Up Arrow 7"/>
          <p:cNvSpPr/>
          <p:nvPr/>
        </p:nvSpPr>
        <p:spPr>
          <a:xfrm>
            <a:off x="3657600" y="3611880"/>
            <a:ext cx="457200" cy="381000"/>
          </a:xfrm>
          <a:prstGeom prst="up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CA" dirty="0"/>
          </a:p>
        </p:txBody>
      </p:sp>
      <p:sp>
        <p:nvSpPr>
          <p:cNvPr id="9" name="Up Arrow 8"/>
          <p:cNvSpPr/>
          <p:nvPr/>
        </p:nvSpPr>
        <p:spPr>
          <a:xfrm rot="10800000">
            <a:off x="3657600" y="4297680"/>
            <a:ext cx="457200" cy="381000"/>
          </a:xfrm>
          <a:prstGeom prst="upArrow">
            <a:avLst/>
          </a:prstGeom>
          <a:solidFill>
            <a:srgbClr val="CC2B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CA" dirty="0"/>
          </a:p>
        </p:txBody>
      </p:sp>
      <p:sp>
        <p:nvSpPr>
          <p:cNvPr id="12" name="Up Arrow 11"/>
          <p:cNvSpPr/>
          <p:nvPr/>
        </p:nvSpPr>
        <p:spPr>
          <a:xfrm>
            <a:off x="6705600" y="3611880"/>
            <a:ext cx="457200" cy="381000"/>
          </a:xfrm>
          <a:prstGeom prst="up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CA" dirty="0"/>
          </a:p>
        </p:txBody>
      </p:sp>
      <p:sp>
        <p:nvSpPr>
          <p:cNvPr id="14" name="Up Arrow 13"/>
          <p:cNvSpPr/>
          <p:nvPr/>
        </p:nvSpPr>
        <p:spPr>
          <a:xfrm rot="10800000">
            <a:off x="6705600" y="4297680"/>
            <a:ext cx="457200" cy="381000"/>
          </a:xfrm>
          <a:prstGeom prst="upArrow">
            <a:avLst/>
          </a:prstGeom>
          <a:solidFill>
            <a:srgbClr val="CC2B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CA" dirty="0"/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15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5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0"/>
            <a:ext cx="73152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/>
              <a:t>Measures of Output</a:t>
            </a:r>
          </a:p>
        </p:txBody>
      </p:sp>
      <p:sp>
        <p:nvSpPr>
          <p:cNvPr id="9219" name="TextBox 5"/>
          <p:cNvSpPr txBox="1">
            <a:spLocks noChangeArrowheads="1"/>
          </p:cNvSpPr>
          <p:nvPr/>
        </p:nvSpPr>
        <p:spPr bwMode="auto">
          <a:xfrm>
            <a:off x="990600" y="1706563"/>
            <a:ext cx="70866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200" dirty="0">
                <a:solidFill>
                  <a:srgbClr val="008BBF"/>
                </a:solidFill>
              </a:rPr>
              <a:t>To determine if a cost is fixed or variable, we must first determine the underlying business activity and ask…</a:t>
            </a: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 rot="10800000" flipV="1">
            <a:off x="1366838" y="3505200"/>
            <a:ext cx="648176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i="1" dirty="0"/>
              <a:t>“What causes the cost of this particular activity to go up/down?”</a:t>
            </a:r>
          </a:p>
        </p:txBody>
      </p:sp>
      <p:sp>
        <p:nvSpPr>
          <p:cNvPr id="6" name="AutoShape 14"/>
          <p:cNvSpPr>
            <a:spLocks noChangeArrowheads="1"/>
          </p:cNvSpPr>
          <p:nvPr/>
        </p:nvSpPr>
        <p:spPr bwMode="auto">
          <a:xfrm>
            <a:off x="3657600" y="4876800"/>
            <a:ext cx="4876800" cy="1143000"/>
          </a:xfrm>
          <a:prstGeom prst="wedgeRoundRectCallout">
            <a:avLst>
              <a:gd name="adj1" fmla="val 61685"/>
              <a:gd name="adj2" fmla="val 37361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In other words, we are trying to identify its driver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8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6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5" grpId="0" build="p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0"/>
            <a:ext cx="73152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/>
              <a:t>Relevant Range</a:t>
            </a:r>
          </a:p>
        </p:txBody>
      </p:sp>
      <p:sp>
        <p:nvSpPr>
          <p:cNvPr id="10243" name="TextBox 5"/>
          <p:cNvSpPr txBox="1">
            <a:spLocks noChangeArrowheads="1"/>
          </p:cNvSpPr>
          <p:nvPr/>
        </p:nvSpPr>
        <p:spPr bwMode="auto">
          <a:xfrm>
            <a:off x="457200" y="1600200"/>
            <a:ext cx="82296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200" dirty="0">
                <a:solidFill>
                  <a:srgbClr val="008BBF"/>
                </a:solidFill>
              </a:rPr>
              <a:t>The range of output over which the assumed cost relationship is valid for the normal operations of a firm</a:t>
            </a:r>
          </a:p>
        </p:txBody>
      </p:sp>
      <p:sp>
        <p:nvSpPr>
          <p:cNvPr id="10" name="AutoShape 14"/>
          <p:cNvSpPr>
            <a:spLocks noChangeArrowheads="1"/>
          </p:cNvSpPr>
          <p:nvPr/>
        </p:nvSpPr>
        <p:spPr bwMode="auto">
          <a:xfrm>
            <a:off x="3657600" y="4572000"/>
            <a:ext cx="4953000" cy="1524000"/>
          </a:xfrm>
          <a:prstGeom prst="wedgeRoundRectCallout">
            <a:avLst>
              <a:gd name="adj1" fmla="val 59421"/>
              <a:gd name="adj2" fmla="val 45301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Let’s take a closer look at fixed, variable, and mixed costs, in light of the relevant range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4294967295"/>
          </p:nvPr>
        </p:nvSpPr>
        <p:spPr>
          <a:xfrm>
            <a:off x="1143000" y="3276600"/>
            <a:ext cx="7848600" cy="1219200"/>
          </a:xfrm>
        </p:spPr>
        <p:txBody>
          <a:bodyPr/>
          <a:lstStyle/>
          <a:p>
            <a:pPr eaLnBrk="1" hangingPunct="1">
              <a:buClrTx/>
            </a:pPr>
            <a:r>
              <a:rPr lang="en-US" sz="2800" dirty="0" smtClean="0"/>
              <a:t>Avoids extremely high levels of activity</a:t>
            </a:r>
          </a:p>
          <a:p>
            <a:pPr eaLnBrk="1" hangingPunct="1">
              <a:buClrTx/>
            </a:pPr>
            <a:r>
              <a:rPr lang="en-US" sz="2800" dirty="0" smtClean="0"/>
              <a:t>Avoids extremely low levels of activity</a:t>
            </a:r>
            <a:endParaRPr lang="en-US" dirty="0" smtClean="0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8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7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" grpId="0" animBg="1"/>
      <p:bldP spid="16" grpId="0" build="p" bldLvl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1" name="Rectangle 9"/>
          <p:cNvSpPr>
            <a:spLocks noGrp="1" noChangeArrowheads="1"/>
          </p:cNvSpPr>
          <p:nvPr>
            <p:ph type="title"/>
          </p:nvPr>
        </p:nvSpPr>
        <p:spPr>
          <a:xfrm>
            <a:off x="228600" y="0"/>
            <a:ext cx="73914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Example</a:t>
            </a:r>
          </a:p>
        </p:txBody>
      </p:sp>
      <p:sp>
        <p:nvSpPr>
          <p:cNvPr id="13322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685800" y="3048000"/>
            <a:ext cx="7848600" cy="3124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It process up to 50,000 computers per year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Production-line manager is paid $32,000 per year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Factory produces 40,000 to 50,000 computers per year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Production has never fallen below 20,000 computers in a year</a:t>
            </a:r>
          </a:p>
        </p:txBody>
      </p:sp>
      <p:sp>
        <p:nvSpPr>
          <p:cNvPr id="6" name="Rectangle 29"/>
          <p:cNvSpPr>
            <a:spLocks noChangeArrowheads="1"/>
          </p:cNvSpPr>
          <p:nvPr/>
        </p:nvSpPr>
        <p:spPr bwMode="auto">
          <a:xfrm rot="10800000" flipV="1">
            <a:off x="533400" y="1367284"/>
            <a:ext cx="80010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 smtClean="0">
                <a:solidFill>
                  <a:srgbClr val="008BBF"/>
                </a:solidFill>
              </a:rPr>
              <a:t>SyBan Computers </a:t>
            </a:r>
            <a:r>
              <a:rPr lang="en-US" sz="2800" dirty="0">
                <a:solidFill>
                  <a:srgbClr val="008BBF"/>
                </a:solidFill>
              </a:rPr>
              <a:t>Inc. wants to look at the cost relationship between supervision cost and the number of computers processed per year</a:t>
            </a:r>
          </a:p>
        </p:txBody>
      </p:sp>
      <p:sp>
        <p:nvSpPr>
          <p:cNvPr id="7" name="AutoShape 14"/>
          <p:cNvSpPr>
            <a:spLocks noChangeArrowheads="1"/>
          </p:cNvSpPr>
          <p:nvPr/>
        </p:nvSpPr>
        <p:spPr bwMode="auto">
          <a:xfrm>
            <a:off x="3429000" y="5334000"/>
            <a:ext cx="4572000" cy="1143000"/>
          </a:xfrm>
          <a:prstGeom prst="wedgeRoundRectCallout">
            <a:avLst>
              <a:gd name="adj1" fmla="val 75301"/>
              <a:gd name="adj2" fmla="val -1241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Let’s look at the cost of supervision at several production levels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8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3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3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3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3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3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3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2" grpId="0" build="p"/>
      <p:bldP spid="6" grpId="0" build="p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28600" y="0"/>
            <a:ext cx="73152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Fixed Cost Example</a:t>
            </a:r>
          </a:p>
        </p:txBody>
      </p:sp>
      <p:sp>
        <p:nvSpPr>
          <p:cNvPr id="13315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9</a:t>
            </a:fld>
            <a:endParaRPr lang="en-US" sz="1400" dirty="0"/>
          </a:p>
        </p:txBody>
      </p:sp>
      <p:sp>
        <p:nvSpPr>
          <p:cNvPr id="13316" name="Text Box 3"/>
          <p:cNvSpPr txBox="1">
            <a:spLocks noChangeArrowheads="1"/>
          </p:cNvSpPr>
          <p:nvPr/>
        </p:nvSpPr>
        <p:spPr bwMode="auto">
          <a:xfrm>
            <a:off x="3886200" y="5294313"/>
            <a:ext cx="1600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800" dirty="0"/>
          </a:p>
        </p:txBody>
      </p:sp>
      <p:graphicFrame>
        <p:nvGraphicFramePr>
          <p:cNvPr id="25" name="Table 24"/>
          <p:cNvGraphicFramePr>
            <a:graphicFrameLocks noGrp="1"/>
          </p:cNvGraphicFramePr>
          <p:nvPr/>
        </p:nvGraphicFramePr>
        <p:xfrm>
          <a:off x="609600" y="2895600"/>
          <a:ext cx="7696200" cy="33528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65400"/>
                <a:gridCol w="2565400"/>
                <a:gridCol w="2565400"/>
              </a:tblGrid>
              <a:tr h="1010653"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# of Computers Produced</a:t>
                      </a:r>
                      <a:endParaRPr lang="en-CA" sz="2400" dirty="0"/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BB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Total Cost of Supervision</a:t>
                      </a:r>
                      <a:endParaRPr lang="en-CA" sz="2400" dirty="0"/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BB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/>
                        <a:t>Unit Cost</a:t>
                      </a:r>
                      <a:endParaRPr lang="en-CA" sz="2400" dirty="0"/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BBF"/>
                    </a:solidFill>
                  </a:tcPr>
                </a:tc>
              </a:tr>
              <a:tr h="585537">
                <a:tc>
                  <a:txBody>
                    <a:bodyPr/>
                    <a:lstStyle/>
                    <a:p>
                      <a:pPr algn="ctr"/>
                      <a:r>
                        <a:rPr lang="en-CA" sz="2400" b="0" dirty="0" smtClean="0">
                          <a:solidFill>
                            <a:srgbClr val="008BBF"/>
                          </a:solidFill>
                        </a:rPr>
                        <a:t>20,000</a:t>
                      </a:r>
                      <a:endParaRPr lang="en-CA" sz="2400" b="0" dirty="0">
                        <a:solidFill>
                          <a:srgbClr val="008BB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b="0" dirty="0" smtClean="0">
                          <a:solidFill>
                            <a:srgbClr val="008BBF"/>
                          </a:solidFill>
                        </a:rPr>
                        <a:t>$32,000</a:t>
                      </a:r>
                      <a:endParaRPr lang="en-CA" sz="2400" b="0" dirty="0">
                        <a:solidFill>
                          <a:srgbClr val="008BB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sz="2400" b="0" dirty="0">
                        <a:solidFill>
                          <a:srgbClr val="008BB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85537">
                <a:tc>
                  <a:txBody>
                    <a:bodyPr/>
                    <a:lstStyle/>
                    <a:p>
                      <a:pPr algn="ctr"/>
                      <a:r>
                        <a:rPr lang="en-CA" sz="2400" b="0" dirty="0" smtClean="0">
                          <a:solidFill>
                            <a:srgbClr val="008BBF"/>
                          </a:solidFill>
                        </a:rPr>
                        <a:t>30,000</a:t>
                      </a:r>
                      <a:endParaRPr lang="en-CA" sz="2400" b="0" dirty="0">
                        <a:solidFill>
                          <a:srgbClr val="008BB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b="0" dirty="0" smtClean="0">
                          <a:solidFill>
                            <a:srgbClr val="008BBF"/>
                          </a:solidFill>
                        </a:rPr>
                        <a:t>$32,000</a:t>
                      </a:r>
                      <a:endParaRPr lang="en-CA" sz="2400" b="0" dirty="0">
                        <a:solidFill>
                          <a:srgbClr val="008BB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sz="2400" b="0" dirty="0">
                        <a:solidFill>
                          <a:srgbClr val="008BB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85537">
                <a:tc>
                  <a:txBody>
                    <a:bodyPr/>
                    <a:lstStyle/>
                    <a:p>
                      <a:pPr algn="ctr"/>
                      <a:r>
                        <a:rPr lang="en-CA" sz="2400" b="0" dirty="0" smtClean="0">
                          <a:solidFill>
                            <a:srgbClr val="008BBF"/>
                          </a:solidFill>
                        </a:rPr>
                        <a:t>40,000</a:t>
                      </a:r>
                      <a:endParaRPr lang="en-CA" sz="2400" b="0" dirty="0">
                        <a:solidFill>
                          <a:srgbClr val="008BB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2400" b="0" dirty="0" smtClean="0">
                          <a:solidFill>
                            <a:srgbClr val="008BBF"/>
                          </a:solidFill>
                        </a:rPr>
                        <a:t>$32,000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CA" sz="2400" b="0" dirty="0" smtClean="0">
                        <a:solidFill>
                          <a:srgbClr val="008BB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85537">
                <a:tc>
                  <a:txBody>
                    <a:bodyPr/>
                    <a:lstStyle/>
                    <a:p>
                      <a:pPr algn="ctr"/>
                      <a:r>
                        <a:rPr lang="en-CA" sz="2400" b="0" dirty="0" smtClean="0">
                          <a:solidFill>
                            <a:srgbClr val="008BBF"/>
                          </a:solidFill>
                        </a:rPr>
                        <a:t>50,000</a:t>
                      </a:r>
                      <a:endParaRPr lang="en-CA" sz="2400" b="0" dirty="0">
                        <a:solidFill>
                          <a:srgbClr val="008BB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2400" b="0" dirty="0" smtClean="0">
                          <a:solidFill>
                            <a:srgbClr val="008BBF"/>
                          </a:solidFill>
                        </a:rPr>
                        <a:t>$32,000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CA" sz="2400" b="0" dirty="0" smtClean="0">
                        <a:solidFill>
                          <a:srgbClr val="008BB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5722938" y="3962400"/>
            <a:ext cx="2590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CA" dirty="0">
                <a:solidFill>
                  <a:srgbClr val="008BBF"/>
                </a:solidFill>
              </a:rPr>
              <a:t>$1.60</a:t>
            </a: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5722938" y="4522788"/>
            <a:ext cx="25908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CA" dirty="0">
                <a:solidFill>
                  <a:srgbClr val="008BBF"/>
                </a:solidFill>
              </a:rPr>
              <a:t>$1.07</a:t>
            </a:r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5722938" y="5132388"/>
            <a:ext cx="25908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CA" dirty="0">
                <a:solidFill>
                  <a:srgbClr val="008BBF"/>
                </a:solidFill>
              </a:rPr>
              <a:t>$0.80</a:t>
            </a:r>
          </a:p>
        </p:txBody>
      </p:sp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5722938" y="5726113"/>
            <a:ext cx="25908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CA" dirty="0">
                <a:solidFill>
                  <a:srgbClr val="008BBF"/>
                </a:solidFill>
              </a:rPr>
              <a:t>$0.64</a:t>
            </a:r>
          </a:p>
        </p:txBody>
      </p:sp>
      <p:sp>
        <p:nvSpPr>
          <p:cNvPr id="12" name="TextBox 5"/>
          <p:cNvSpPr txBox="1">
            <a:spLocks noChangeArrowheads="1"/>
          </p:cNvSpPr>
          <p:nvPr/>
        </p:nvSpPr>
        <p:spPr bwMode="auto">
          <a:xfrm>
            <a:off x="457200" y="1447800"/>
            <a:ext cx="82296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CA" sz="2800" dirty="0" smtClean="0"/>
              <a:t>Fixed Costs = Costs that in total are constant within the relevant range as the level of output increases or decreases</a:t>
            </a:r>
            <a:endParaRPr lang="en-US" sz="2800" dirty="0"/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81000" y="0"/>
            <a:ext cx="72390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Discretionary vs. Committed Fixed Costs</a:t>
            </a:r>
          </a:p>
        </p:txBody>
      </p:sp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4114800" y="1858963"/>
            <a:ext cx="4495800" cy="1385887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2800" dirty="0"/>
              <a:t>Fixed costs that can be changed relatively easily at management discretion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81000" y="2012950"/>
            <a:ext cx="4191000" cy="954107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2800" b="1" dirty="0"/>
              <a:t>Discretionary </a:t>
            </a:r>
          </a:p>
          <a:p>
            <a:pPr algn="ctr" eaLnBrk="0" hangingPunct="0"/>
            <a:r>
              <a:rPr lang="en-US" sz="2800" b="1" dirty="0"/>
              <a:t>Fixed Costs =</a:t>
            </a:r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4114800" y="4025900"/>
            <a:ext cx="4495800" cy="190817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2800" dirty="0" smtClean="0"/>
              <a:t>Fixed </a:t>
            </a:r>
            <a:r>
              <a:rPr lang="en-US" sz="2800" dirty="0"/>
              <a:t>costs that can not be easily changed</a:t>
            </a:r>
          </a:p>
          <a:p>
            <a:pPr algn="ctr" eaLnBrk="0" hangingPunct="0"/>
            <a:endParaRPr lang="en-US" sz="1400" dirty="0"/>
          </a:p>
          <a:p>
            <a:pPr algn="ctr" eaLnBrk="0" hangingPunct="0"/>
            <a:r>
              <a:rPr lang="en-US" i="1" dirty="0"/>
              <a:t>Often these involve a long-term contract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81000" y="4178300"/>
            <a:ext cx="4191000" cy="954107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2800" b="1" dirty="0"/>
              <a:t>Committed </a:t>
            </a:r>
          </a:p>
          <a:p>
            <a:pPr algn="ctr" eaLnBrk="0" hangingPunct="0"/>
            <a:r>
              <a:rPr lang="en-US" sz="2800" b="1" dirty="0" smtClean="0"/>
              <a:t>Fixed Costs =</a:t>
            </a:r>
            <a:endParaRPr lang="en-US" sz="2800" b="1" dirty="0"/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11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10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28600" y="0"/>
            <a:ext cx="73152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Variable Cost Behaviour Example</a:t>
            </a:r>
          </a:p>
        </p:txBody>
      </p:sp>
      <p:sp>
        <p:nvSpPr>
          <p:cNvPr id="16388" name="Text Box 2"/>
          <p:cNvSpPr txBox="1">
            <a:spLocks noChangeArrowheads="1"/>
          </p:cNvSpPr>
          <p:nvPr/>
        </p:nvSpPr>
        <p:spPr bwMode="auto">
          <a:xfrm>
            <a:off x="3886200" y="5294313"/>
            <a:ext cx="1600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800" dirty="0"/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 bwMode="auto">
          <a:xfrm>
            <a:off x="533400" y="2209800"/>
            <a:ext cx="80772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 eaLnBrk="0" hangingPunct="0">
              <a:spcBef>
                <a:spcPct val="20000"/>
              </a:spcBef>
              <a:buFontTx/>
              <a:buChar char="•"/>
            </a:pPr>
            <a:r>
              <a:rPr lang="en-US" sz="2800" dirty="0"/>
              <a:t>Each computer requires one DVD-ROM drive costing $40</a:t>
            </a:r>
          </a:p>
          <a:p>
            <a:pPr marL="609600" indent="-609600" eaLnBrk="0" hangingPunct="0">
              <a:spcBef>
                <a:spcPct val="20000"/>
              </a:spcBef>
              <a:buFontTx/>
              <a:buChar char="•"/>
            </a:pPr>
            <a:r>
              <a:rPr lang="en-US" sz="2800" dirty="0"/>
              <a:t>The cost of DVD-ROM drives for various levels of production is as follows:</a:t>
            </a: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 rot="10800000" flipV="1">
            <a:off x="811213" y="1460500"/>
            <a:ext cx="75469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Expanding our </a:t>
            </a:r>
            <a:r>
              <a:rPr lang="en-US" sz="2800" dirty="0" smtClean="0">
                <a:solidFill>
                  <a:srgbClr val="008BBF"/>
                </a:solidFill>
              </a:rPr>
              <a:t>SyBan Computers </a:t>
            </a:r>
            <a:r>
              <a:rPr lang="en-US" sz="2800" dirty="0">
                <a:solidFill>
                  <a:srgbClr val="008BBF"/>
                </a:solidFill>
              </a:rPr>
              <a:t>example….</a:t>
            </a:r>
          </a:p>
        </p:txBody>
      </p:sp>
      <p:sp>
        <p:nvSpPr>
          <p:cNvPr id="11" name="AutoShape 7"/>
          <p:cNvSpPr>
            <a:spLocks noChangeArrowheads="1"/>
          </p:cNvSpPr>
          <p:nvPr/>
        </p:nvSpPr>
        <p:spPr bwMode="auto">
          <a:xfrm>
            <a:off x="3505200" y="4648200"/>
            <a:ext cx="4724400" cy="1447800"/>
          </a:xfrm>
          <a:prstGeom prst="wedgeRoundRectCallout">
            <a:avLst>
              <a:gd name="adj1" fmla="val 70130"/>
              <a:gd name="adj2" fmla="val 50546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Let’s look at the cost of DVD-ROM’s at several production levels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12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11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0" grpId="0" build="p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28600" y="0"/>
            <a:ext cx="73152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Variable Cost Example</a:t>
            </a:r>
          </a:p>
        </p:txBody>
      </p:sp>
      <p:graphicFrame>
        <p:nvGraphicFramePr>
          <p:cNvPr id="25" name="Table 24"/>
          <p:cNvGraphicFramePr>
            <a:graphicFrameLocks noGrp="1"/>
          </p:cNvGraphicFramePr>
          <p:nvPr/>
        </p:nvGraphicFramePr>
        <p:xfrm>
          <a:off x="609600" y="2667000"/>
          <a:ext cx="7696200" cy="33528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65400"/>
                <a:gridCol w="2692400"/>
                <a:gridCol w="2438400"/>
              </a:tblGrid>
              <a:tr h="1010653"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>
                          <a:solidFill>
                            <a:schemeClr val="bg1"/>
                          </a:solidFill>
                        </a:rPr>
                        <a:t># of Computers Produced</a:t>
                      </a:r>
                      <a:endParaRPr lang="en-CA" sz="24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B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solidFill>
                            <a:schemeClr val="bg1"/>
                          </a:solidFill>
                        </a:rPr>
                        <a:t>Total Cost of DVD-ROM Drives</a:t>
                      </a:r>
                      <a:endParaRPr lang="en-CA" sz="24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BB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>
                          <a:solidFill>
                            <a:schemeClr val="bg1"/>
                          </a:solidFill>
                        </a:rPr>
                        <a:t>Unit Cost</a:t>
                      </a:r>
                      <a:endParaRPr lang="en-CA" sz="24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BBF"/>
                    </a:solidFill>
                  </a:tcPr>
                </a:tc>
              </a:tr>
              <a:tr h="585537">
                <a:tc>
                  <a:txBody>
                    <a:bodyPr/>
                    <a:lstStyle/>
                    <a:p>
                      <a:pPr algn="ctr"/>
                      <a:r>
                        <a:rPr lang="en-CA" sz="2400" b="0" dirty="0" smtClean="0">
                          <a:solidFill>
                            <a:srgbClr val="008BBF"/>
                          </a:solidFill>
                        </a:rPr>
                        <a:t>20,000</a:t>
                      </a:r>
                      <a:endParaRPr lang="en-CA" sz="2400" b="0" dirty="0">
                        <a:solidFill>
                          <a:srgbClr val="008BB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b="0" dirty="0" smtClean="0">
                          <a:solidFill>
                            <a:srgbClr val="008BBF"/>
                          </a:solidFill>
                        </a:rPr>
                        <a:t>$800,000</a:t>
                      </a:r>
                      <a:endParaRPr lang="en-CA" sz="2400" b="0" dirty="0">
                        <a:solidFill>
                          <a:srgbClr val="008BB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sz="2400" b="0" dirty="0">
                        <a:solidFill>
                          <a:srgbClr val="008BB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85537">
                <a:tc>
                  <a:txBody>
                    <a:bodyPr/>
                    <a:lstStyle/>
                    <a:p>
                      <a:pPr algn="ctr"/>
                      <a:r>
                        <a:rPr lang="en-CA" sz="2400" b="0" dirty="0" smtClean="0">
                          <a:solidFill>
                            <a:srgbClr val="008BBF"/>
                          </a:solidFill>
                        </a:rPr>
                        <a:t>30,000</a:t>
                      </a:r>
                      <a:endParaRPr lang="en-CA" sz="2400" b="0" dirty="0">
                        <a:solidFill>
                          <a:srgbClr val="008BB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b="0" dirty="0" smtClean="0">
                          <a:solidFill>
                            <a:srgbClr val="008BBF"/>
                          </a:solidFill>
                        </a:rPr>
                        <a:t>$1,200,000</a:t>
                      </a:r>
                      <a:endParaRPr lang="en-CA" sz="2400" b="0" dirty="0">
                        <a:solidFill>
                          <a:srgbClr val="008BB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sz="2400" b="0" dirty="0">
                        <a:solidFill>
                          <a:srgbClr val="008BB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85537">
                <a:tc>
                  <a:txBody>
                    <a:bodyPr/>
                    <a:lstStyle/>
                    <a:p>
                      <a:pPr algn="ctr"/>
                      <a:r>
                        <a:rPr lang="en-CA" sz="2400" b="0" dirty="0" smtClean="0">
                          <a:solidFill>
                            <a:srgbClr val="008BBF"/>
                          </a:solidFill>
                        </a:rPr>
                        <a:t>40,000</a:t>
                      </a:r>
                      <a:endParaRPr lang="en-CA" sz="2400" b="0" dirty="0">
                        <a:solidFill>
                          <a:srgbClr val="008BB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2400" b="0" dirty="0" smtClean="0">
                          <a:solidFill>
                            <a:srgbClr val="008BBF"/>
                          </a:solidFill>
                        </a:rPr>
                        <a:t>$1,600,000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CA" sz="2400" b="0" dirty="0" smtClean="0">
                        <a:solidFill>
                          <a:srgbClr val="008BB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85537">
                <a:tc>
                  <a:txBody>
                    <a:bodyPr/>
                    <a:lstStyle/>
                    <a:p>
                      <a:pPr algn="ctr"/>
                      <a:r>
                        <a:rPr lang="en-CA" sz="2400" b="0" dirty="0" smtClean="0">
                          <a:solidFill>
                            <a:srgbClr val="008BBF"/>
                          </a:solidFill>
                        </a:rPr>
                        <a:t>50,000</a:t>
                      </a:r>
                      <a:endParaRPr lang="en-CA" sz="2400" b="0" dirty="0">
                        <a:solidFill>
                          <a:srgbClr val="008BB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2400" b="0" dirty="0" smtClean="0">
                          <a:solidFill>
                            <a:srgbClr val="008BBF"/>
                          </a:solidFill>
                        </a:rPr>
                        <a:t>$2,000,000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CA" sz="2400" b="0" dirty="0" smtClean="0">
                        <a:solidFill>
                          <a:srgbClr val="008BB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5722938" y="3810000"/>
            <a:ext cx="2590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CA" dirty="0">
                <a:solidFill>
                  <a:srgbClr val="008BBF"/>
                </a:solidFill>
              </a:rPr>
              <a:t>$40</a:t>
            </a: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5722938" y="4370388"/>
            <a:ext cx="25908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CA" dirty="0">
                <a:solidFill>
                  <a:srgbClr val="008BBF"/>
                </a:solidFill>
              </a:rPr>
              <a:t>$40</a:t>
            </a:r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5722938" y="4979988"/>
            <a:ext cx="25908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CA" dirty="0">
                <a:solidFill>
                  <a:srgbClr val="008BBF"/>
                </a:solidFill>
              </a:rPr>
              <a:t>$40</a:t>
            </a:r>
          </a:p>
        </p:txBody>
      </p:sp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5722938" y="5573713"/>
            <a:ext cx="25908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CA" dirty="0">
                <a:solidFill>
                  <a:srgbClr val="008BBF"/>
                </a:solidFill>
              </a:rPr>
              <a:t>$40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0" y="1524000"/>
            <a:ext cx="9144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800" dirty="0" smtClean="0"/>
              <a:t>Variable Costs = Costs </a:t>
            </a:r>
            <a:r>
              <a:rPr lang="en-US" sz="2800" dirty="0"/>
              <a:t>that </a:t>
            </a:r>
            <a:r>
              <a:rPr lang="en-US" sz="2800" b="1" i="1" dirty="0"/>
              <a:t>in total </a:t>
            </a:r>
            <a:r>
              <a:rPr lang="en-US" sz="2800" dirty="0"/>
              <a:t>vary in direct proportion to changes in output within the relevant range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11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12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28600" y="0"/>
            <a:ext cx="73914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Variable Cost Relationship</a:t>
            </a:r>
          </a:p>
        </p:txBody>
      </p:sp>
      <p:sp>
        <p:nvSpPr>
          <p:cNvPr id="16387" name="TextBox 3"/>
          <p:cNvSpPr txBox="1">
            <a:spLocks noChangeArrowheads="1"/>
          </p:cNvSpPr>
          <p:nvPr/>
        </p:nvSpPr>
        <p:spPr bwMode="auto">
          <a:xfrm>
            <a:off x="533400" y="2057400"/>
            <a:ext cx="23622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800" dirty="0">
                <a:solidFill>
                  <a:srgbClr val="008BBF"/>
                </a:solidFill>
              </a:rPr>
              <a:t>Total Variable Cost</a:t>
            </a:r>
          </a:p>
        </p:txBody>
      </p:sp>
      <p:sp>
        <p:nvSpPr>
          <p:cNvPr id="16388" name="TextBox 4"/>
          <p:cNvSpPr txBox="1">
            <a:spLocks noChangeArrowheads="1"/>
          </p:cNvSpPr>
          <p:nvPr/>
        </p:nvSpPr>
        <p:spPr bwMode="auto">
          <a:xfrm>
            <a:off x="2514600" y="2322513"/>
            <a:ext cx="1905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2800" dirty="0">
                <a:solidFill>
                  <a:srgbClr val="008BBF"/>
                </a:solidFill>
              </a:rPr>
              <a:t>=</a:t>
            </a: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3649663" y="2068513"/>
            <a:ext cx="198913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800" dirty="0">
                <a:solidFill>
                  <a:srgbClr val="008BBF"/>
                </a:solidFill>
              </a:rPr>
              <a:t>Variable Rate</a:t>
            </a:r>
          </a:p>
        </p:txBody>
      </p:sp>
      <p:sp>
        <p:nvSpPr>
          <p:cNvPr id="16392" name="TextBox 8"/>
          <p:cNvSpPr txBox="1">
            <a:spLocks noChangeArrowheads="1"/>
          </p:cNvSpPr>
          <p:nvPr/>
        </p:nvSpPr>
        <p:spPr bwMode="auto">
          <a:xfrm>
            <a:off x="6400800" y="2057400"/>
            <a:ext cx="21336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2800" dirty="0">
                <a:solidFill>
                  <a:srgbClr val="008BBF"/>
                </a:solidFill>
              </a:rPr>
              <a:t>Amount of output</a:t>
            </a:r>
          </a:p>
        </p:txBody>
      </p:sp>
      <p:sp>
        <p:nvSpPr>
          <p:cNvPr id="16394" name="TextBox 10"/>
          <p:cNvSpPr txBox="1">
            <a:spLocks noChangeArrowheads="1"/>
          </p:cNvSpPr>
          <p:nvPr/>
        </p:nvSpPr>
        <p:spPr bwMode="auto">
          <a:xfrm>
            <a:off x="5199063" y="2322513"/>
            <a:ext cx="181133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2800" dirty="0" smtClean="0">
                <a:solidFill>
                  <a:srgbClr val="008BBF"/>
                </a:solidFill>
              </a:rPr>
              <a:t>×</a:t>
            </a:r>
            <a:endParaRPr lang="en-US" sz="2800" dirty="0">
              <a:solidFill>
                <a:srgbClr val="008BBF"/>
              </a:solidFill>
            </a:endParaRPr>
          </a:p>
        </p:txBody>
      </p:sp>
      <p:sp>
        <p:nvSpPr>
          <p:cNvPr id="10" name="AutoShape 7"/>
          <p:cNvSpPr>
            <a:spLocks noChangeArrowheads="1"/>
          </p:cNvSpPr>
          <p:nvPr/>
        </p:nvSpPr>
        <p:spPr bwMode="auto">
          <a:xfrm>
            <a:off x="3429000" y="4953000"/>
            <a:ext cx="4724400" cy="1219200"/>
          </a:xfrm>
          <a:prstGeom prst="wedgeRoundRectCallout">
            <a:avLst>
              <a:gd name="adj1" fmla="val 70130"/>
              <a:gd name="adj2" fmla="val 50546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Let’s look at the DVD-ROM’s cost for 50,000 computers</a:t>
            </a:r>
          </a:p>
        </p:txBody>
      </p:sp>
      <p:sp>
        <p:nvSpPr>
          <p:cNvPr id="16" name="TextBox 3"/>
          <p:cNvSpPr txBox="1">
            <a:spLocks noChangeArrowheads="1"/>
          </p:cNvSpPr>
          <p:nvPr/>
        </p:nvSpPr>
        <p:spPr bwMode="auto">
          <a:xfrm>
            <a:off x="228600" y="3675063"/>
            <a:ext cx="3200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2800" dirty="0"/>
              <a:t>$2,000,000</a:t>
            </a:r>
          </a:p>
        </p:txBody>
      </p:sp>
      <p:sp>
        <p:nvSpPr>
          <p:cNvPr id="17" name="TextBox 4"/>
          <p:cNvSpPr txBox="1">
            <a:spLocks noChangeArrowheads="1"/>
          </p:cNvSpPr>
          <p:nvPr/>
        </p:nvSpPr>
        <p:spPr bwMode="auto">
          <a:xfrm>
            <a:off x="2514600" y="3678238"/>
            <a:ext cx="1905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2800" dirty="0"/>
              <a:t>=</a:t>
            </a:r>
          </a:p>
        </p:txBody>
      </p:sp>
      <p:sp>
        <p:nvSpPr>
          <p:cNvPr id="18" name="TextBox 5"/>
          <p:cNvSpPr txBox="1">
            <a:spLocks noChangeArrowheads="1"/>
          </p:cNvSpPr>
          <p:nvPr/>
        </p:nvSpPr>
        <p:spPr bwMode="auto">
          <a:xfrm>
            <a:off x="3497263" y="3429000"/>
            <a:ext cx="244633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2800" dirty="0"/>
              <a:t>$40 per computer</a:t>
            </a:r>
          </a:p>
        </p:txBody>
      </p:sp>
      <p:sp>
        <p:nvSpPr>
          <p:cNvPr id="19" name="TextBox 8"/>
          <p:cNvSpPr txBox="1">
            <a:spLocks noChangeArrowheads="1"/>
          </p:cNvSpPr>
          <p:nvPr/>
        </p:nvSpPr>
        <p:spPr bwMode="auto">
          <a:xfrm>
            <a:off x="6400800" y="3429000"/>
            <a:ext cx="21336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2800" dirty="0"/>
              <a:t>50,000 computers</a:t>
            </a:r>
          </a:p>
        </p:txBody>
      </p:sp>
      <p:sp>
        <p:nvSpPr>
          <p:cNvPr id="20" name="TextBox 10"/>
          <p:cNvSpPr txBox="1">
            <a:spLocks noChangeArrowheads="1"/>
          </p:cNvSpPr>
          <p:nvPr/>
        </p:nvSpPr>
        <p:spPr bwMode="auto">
          <a:xfrm>
            <a:off x="5199063" y="3678238"/>
            <a:ext cx="181133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2800" dirty="0" smtClean="0"/>
              <a:t>×</a:t>
            </a:r>
            <a:endParaRPr lang="en-US" sz="2800" dirty="0"/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21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13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8" grpId="0"/>
      <p:bldP spid="16389" grpId="0"/>
      <p:bldP spid="16392" grpId="0"/>
      <p:bldP spid="16394" grpId="0"/>
      <p:bldP spid="10" grpId="0" animBg="1"/>
      <p:bldP spid="16" grpId="0"/>
      <p:bldP spid="17" grpId="0"/>
      <p:bldP spid="18" grpId="0"/>
      <p:bldP spid="19" grpId="0"/>
      <p:bldP spid="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BD6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6705600" y="1751013"/>
            <a:ext cx="609600" cy="8382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CA" dirty="0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1446213"/>
            <a:ext cx="7696200" cy="2133600"/>
          </a:xfrm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pPr algn="ctr" eaLnBrk="1" hangingPunct="1">
              <a:defRPr/>
            </a:pPr>
            <a:r>
              <a:rPr lang="en-US" sz="5400" dirty="0" smtClean="0">
                <a:solidFill>
                  <a:schemeClr val="tx1"/>
                </a:solidFill>
              </a:rPr>
              <a:t>OBJECTIVE </a:t>
            </a:r>
            <a:r>
              <a:rPr lang="en-US" sz="5400" dirty="0" smtClean="0">
                <a:solidFill>
                  <a:schemeClr val="tx1"/>
                </a:solidFill>
                <a:sym typeface="Wingdings" pitchFamily="2" charset="2"/>
              </a:rPr>
              <a:t> </a:t>
            </a:r>
            <a:r>
              <a:rPr lang="en-US" sz="5400" dirty="0" smtClean="0">
                <a:solidFill>
                  <a:schemeClr val="tx1"/>
                </a:solidFill>
              </a:rPr>
              <a:t/>
            </a:r>
            <a:br>
              <a:rPr lang="en-US" sz="5400" dirty="0" smtClean="0">
                <a:solidFill>
                  <a:schemeClr val="tx1"/>
                </a:solidFill>
              </a:rPr>
            </a:br>
            <a:endParaRPr lang="en-US" sz="4800" dirty="0" smtClean="0">
              <a:solidFill>
                <a:schemeClr val="tx1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791200" y="1979613"/>
            <a:ext cx="2362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5400" b="1" dirty="0">
                <a:solidFill>
                  <a:srgbClr val="008BBF"/>
                </a:solidFill>
              </a:rPr>
              <a:t>2</a:t>
            </a:r>
            <a:br>
              <a:rPr lang="en-US" sz="5400" b="1" dirty="0">
                <a:solidFill>
                  <a:srgbClr val="008BBF"/>
                </a:solidFill>
              </a:rPr>
            </a:br>
            <a:endParaRPr lang="en-US" sz="4800" b="1" dirty="0">
              <a:solidFill>
                <a:srgbClr val="008BBF"/>
              </a:solidFill>
            </a:endParaRPr>
          </a:p>
        </p:txBody>
      </p:sp>
      <p:sp>
        <p:nvSpPr>
          <p:cNvPr id="19461" name="Text Box 7"/>
          <p:cNvSpPr txBox="1">
            <a:spLocks noChangeArrowheads="1"/>
          </p:cNvSpPr>
          <p:nvPr/>
        </p:nvSpPr>
        <p:spPr bwMode="auto">
          <a:xfrm>
            <a:off x="1447800" y="3046413"/>
            <a:ext cx="6400800" cy="1200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buClr>
                <a:srgbClr val="ED1C24"/>
              </a:buClr>
            </a:pPr>
            <a:r>
              <a:rPr lang="en-US" sz="3600" b="1" dirty="0"/>
              <a:t>Define and describe mixed and step costs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28600" y="0"/>
            <a:ext cx="73152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Mixed Costs</a:t>
            </a:r>
          </a:p>
        </p:txBody>
      </p:sp>
      <p:sp>
        <p:nvSpPr>
          <p:cNvPr id="20483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2400D0D4-5638-40AC-9FB4-72E270BE5285}" type="slidenum">
              <a:rPr lang="en-US" sz="1400"/>
              <a:pPr algn="r" eaLnBrk="0" hangingPunct="0"/>
              <a:t>15</a:t>
            </a:fld>
            <a:endParaRPr lang="en-US" sz="1400" dirty="0"/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3886200" y="5294313"/>
            <a:ext cx="1600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800" dirty="0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 rot="10800000" flipV="1">
            <a:off x="1289050" y="1731515"/>
            <a:ext cx="6335713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3200" dirty="0">
                <a:solidFill>
                  <a:srgbClr val="008BBF"/>
                </a:solidFill>
              </a:rPr>
              <a:t>Costs that have both a fixed and a variable component</a:t>
            </a: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 rot="10800000" flipV="1">
            <a:off x="760413" y="3489325"/>
            <a:ext cx="1905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Total Cost</a:t>
            </a:r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 rot="10800000" flipV="1">
            <a:off x="2819400" y="3505200"/>
            <a:ext cx="5349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=</a:t>
            </a:r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 rot="10800000" flipV="1">
            <a:off x="3198813" y="3276600"/>
            <a:ext cx="2516187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Total Fixed Cost</a:t>
            </a:r>
          </a:p>
        </p:txBody>
      </p:sp>
      <p:sp>
        <p:nvSpPr>
          <p:cNvPr id="14" name="Rectangle 14"/>
          <p:cNvSpPr>
            <a:spLocks noChangeArrowheads="1"/>
          </p:cNvSpPr>
          <p:nvPr/>
        </p:nvSpPr>
        <p:spPr bwMode="auto">
          <a:xfrm rot="10800000" flipV="1">
            <a:off x="5561013" y="3505200"/>
            <a:ext cx="5349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+</a:t>
            </a:r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 rot="10800000" flipV="1">
            <a:off x="5867400" y="3289300"/>
            <a:ext cx="28987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Total Variable Cost</a:t>
            </a:r>
          </a:p>
        </p:txBody>
      </p:sp>
      <p:sp>
        <p:nvSpPr>
          <p:cNvPr id="18" name="AutoShape 7"/>
          <p:cNvSpPr>
            <a:spLocks noChangeArrowheads="1"/>
          </p:cNvSpPr>
          <p:nvPr/>
        </p:nvSpPr>
        <p:spPr bwMode="auto">
          <a:xfrm>
            <a:off x="3200400" y="4800600"/>
            <a:ext cx="4572000" cy="1143000"/>
          </a:xfrm>
          <a:prstGeom prst="wedgeRoundRectCallout">
            <a:avLst>
              <a:gd name="adj1" fmla="val 79653"/>
              <a:gd name="adj2" fmla="val 52532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Let’s look at an example from the </a:t>
            </a:r>
            <a:r>
              <a:rPr lang="en-US" dirty="0" smtClean="0"/>
              <a:t>SyBan Computers</a:t>
            </a:r>
            <a:endParaRPr lang="en-US" dirty="0"/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1" grpId="0" build="p"/>
      <p:bldP spid="12" grpId="0" build="p"/>
      <p:bldP spid="13" grpId="0" build="p"/>
      <p:bldP spid="14" grpId="0" build="p"/>
      <p:bldP spid="15" grpId="0" build="p"/>
      <p:bldP spid="1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04800" y="0"/>
            <a:ext cx="72390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Example</a:t>
            </a:r>
          </a:p>
        </p:txBody>
      </p:sp>
      <p:sp>
        <p:nvSpPr>
          <p:cNvPr id="21508" name="Text Box 2"/>
          <p:cNvSpPr txBox="1">
            <a:spLocks noChangeArrowheads="1"/>
          </p:cNvSpPr>
          <p:nvPr/>
        </p:nvSpPr>
        <p:spPr bwMode="auto">
          <a:xfrm>
            <a:off x="3886200" y="5294313"/>
            <a:ext cx="1600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800" dirty="0"/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 bwMode="auto">
          <a:xfrm>
            <a:off x="533400" y="1600200"/>
            <a:ext cx="83058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 algn="ctr" eaLnBrk="0" hangingPunct="0">
              <a:spcBef>
                <a:spcPct val="20000"/>
              </a:spcBef>
            </a:pPr>
            <a:r>
              <a:rPr lang="en-US" sz="2800" dirty="0" smtClean="0">
                <a:solidFill>
                  <a:srgbClr val="008BBF"/>
                </a:solidFill>
              </a:rPr>
              <a:t>SyBan Computers </a:t>
            </a:r>
            <a:r>
              <a:rPr lang="en-US" sz="2800" dirty="0">
                <a:solidFill>
                  <a:srgbClr val="008BBF"/>
                </a:solidFill>
              </a:rPr>
              <a:t>has 10 sales representatives</a:t>
            </a:r>
          </a:p>
        </p:txBody>
      </p:sp>
      <p:sp>
        <p:nvSpPr>
          <p:cNvPr id="10" name="AutoShape 7"/>
          <p:cNvSpPr>
            <a:spLocks noChangeArrowheads="1"/>
          </p:cNvSpPr>
          <p:nvPr/>
        </p:nvSpPr>
        <p:spPr bwMode="auto">
          <a:xfrm>
            <a:off x="3505200" y="4724400"/>
            <a:ext cx="4572000" cy="1143000"/>
          </a:xfrm>
          <a:prstGeom prst="wedgeRoundRectCallout">
            <a:avLst>
              <a:gd name="adj1" fmla="val 73102"/>
              <a:gd name="adj2" fmla="val 42880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Let’s plug this into our mixed cost formula</a:t>
            </a: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609600" y="2438400"/>
            <a:ext cx="80010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FontTx/>
              <a:buChar char="•"/>
            </a:pPr>
            <a:r>
              <a:rPr lang="en-US" sz="2800" dirty="0"/>
              <a:t>Each earns a salary of $30,000 per year</a:t>
            </a:r>
          </a:p>
          <a:p>
            <a:pPr marL="609600" indent="-609600">
              <a:spcBef>
                <a:spcPct val="20000"/>
              </a:spcBef>
              <a:buFontTx/>
              <a:buChar char="•"/>
            </a:pPr>
            <a:r>
              <a:rPr lang="en-US" sz="2800" dirty="0"/>
              <a:t>And a commission of $25 per computer sold</a:t>
            </a:r>
          </a:p>
          <a:p>
            <a:pPr marL="609600" indent="-609600">
              <a:spcBef>
                <a:spcPct val="20000"/>
              </a:spcBef>
              <a:buFontTx/>
              <a:buChar char="•"/>
            </a:pPr>
            <a:r>
              <a:rPr lang="en-US" sz="2800" dirty="0"/>
              <a:t>Each sales rep sells up to 50,000 computers per year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12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16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0" grpId="0" animBg="1"/>
      <p:bldP spid="11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28600" y="0"/>
            <a:ext cx="73152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Mixed Cost Example</a:t>
            </a:r>
          </a:p>
        </p:txBody>
      </p:sp>
      <p:sp>
        <p:nvSpPr>
          <p:cNvPr id="22532" name="Text Box 3"/>
          <p:cNvSpPr txBox="1">
            <a:spLocks noChangeArrowheads="1"/>
          </p:cNvSpPr>
          <p:nvPr/>
        </p:nvSpPr>
        <p:spPr bwMode="auto">
          <a:xfrm>
            <a:off x="3886200" y="5599113"/>
            <a:ext cx="1600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800" dirty="0">
              <a:solidFill>
                <a:srgbClr val="CC2B45"/>
              </a:solidFill>
            </a:endParaRPr>
          </a:p>
        </p:txBody>
      </p:sp>
      <p:sp>
        <p:nvSpPr>
          <p:cNvPr id="22533" name="Rectangle 7"/>
          <p:cNvSpPr>
            <a:spLocks noChangeArrowheads="1"/>
          </p:cNvSpPr>
          <p:nvPr/>
        </p:nvSpPr>
        <p:spPr bwMode="auto">
          <a:xfrm rot="10800000" flipV="1">
            <a:off x="760413" y="2073275"/>
            <a:ext cx="1905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Total Cost</a:t>
            </a:r>
          </a:p>
        </p:txBody>
      </p:sp>
      <p:sp>
        <p:nvSpPr>
          <p:cNvPr id="22534" name="Rectangle 8"/>
          <p:cNvSpPr>
            <a:spLocks noChangeArrowheads="1"/>
          </p:cNvSpPr>
          <p:nvPr/>
        </p:nvSpPr>
        <p:spPr bwMode="auto">
          <a:xfrm rot="10800000" flipV="1">
            <a:off x="2819400" y="2089150"/>
            <a:ext cx="5349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=</a:t>
            </a:r>
          </a:p>
        </p:txBody>
      </p:sp>
      <p:sp>
        <p:nvSpPr>
          <p:cNvPr id="22535" name="Rectangle 9"/>
          <p:cNvSpPr>
            <a:spLocks noChangeArrowheads="1"/>
          </p:cNvSpPr>
          <p:nvPr/>
        </p:nvSpPr>
        <p:spPr bwMode="auto">
          <a:xfrm rot="10800000" flipV="1">
            <a:off x="3198813" y="1860550"/>
            <a:ext cx="2516187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Total Fixed Cost</a:t>
            </a:r>
          </a:p>
        </p:txBody>
      </p:sp>
      <p:sp>
        <p:nvSpPr>
          <p:cNvPr id="22536" name="Rectangle 10"/>
          <p:cNvSpPr>
            <a:spLocks noChangeArrowheads="1"/>
          </p:cNvSpPr>
          <p:nvPr/>
        </p:nvSpPr>
        <p:spPr bwMode="auto">
          <a:xfrm rot="10800000" flipV="1">
            <a:off x="5561013" y="2089150"/>
            <a:ext cx="5349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+</a:t>
            </a:r>
          </a:p>
        </p:txBody>
      </p:sp>
      <p:sp>
        <p:nvSpPr>
          <p:cNvPr id="22537" name="Rectangle 11"/>
          <p:cNvSpPr>
            <a:spLocks noChangeArrowheads="1"/>
          </p:cNvSpPr>
          <p:nvPr/>
        </p:nvSpPr>
        <p:spPr bwMode="auto">
          <a:xfrm rot="10800000" flipV="1">
            <a:off x="5715000" y="1905000"/>
            <a:ext cx="28987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Total Variable Cost</a:t>
            </a: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5715000" y="3321050"/>
            <a:ext cx="3276600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/>
              <a:t>($25 </a:t>
            </a:r>
            <a:r>
              <a:rPr lang="en-US" sz="2000" dirty="0" smtClean="0"/>
              <a:t>×</a:t>
            </a:r>
            <a:r>
              <a:rPr lang="en-US" dirty="0" smtClean="0"/>
              <a:t> </a:t>
            </a:r>
            <a:r>
              <a:rPr lang="en-US" dirty="0"/>
              <a:t># of </a:t>
            </a:r>
            <a:endParaRPr lang="en-US" dirty="0" smtClean="0"/>
          </a:p>
          <a:p>
            <a:pPr algn="ctr"/>
            <a:r>
              <a:rPr lang="en-US" dirty="0" smtClean="0"/>
              <a:t>computers </a:t>
            </a:r>
            <a:r>
              <a:rPr lang="en-US" dirty="0"/>
              <a:t>sold) </a:t>
            </a:r>
          </a:p>
        </p:txBody>
      </p:sp>
      <p:sp>
        <p:nvSpPr>
          <p:cNvPr id="16" name="Rectangle 14"/>
          <p:cNvSpPr>
            <a:spLocks noChangeArrowheads="1"/>
          </p:cNvSpPr>
          <p:nvPr/>
        </p:nvSpPr>
        <p:spPr bwMode="auto">
          <a:xfrm>
            <a:off x="3657600" y="3525838"/>
            <a:ext cx="18034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/>
              <a:t>$30,000</a:t>
            </a:r>
          </a:p>
        </p:txBody>
      </p: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5181600" y="3473450"/>
            <a:ext cx="914400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dirty="0"/>
              <a:t>+</a:t>
            </a:r>
          </a:p>
        </p:txBody>
      </p:sp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2819400" y="3503613"/>
            <a:ext cx="914400" cy="579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dirty="0"/>
              <a:t>=</a:t>
            </a:r>
          </a:p>
        </p:txBody>
      </p:sp>
      <p:sp>
        <p:nvSpPr>
          <p:cNvPr id="19" name="Rectangle 17"/>
          <p:cNvSpPr>
            <a:spLocks noChangeArrowheads="1"/>
          </p:cNvSpPr>
          <p:nvPr/>
        </p:nvSpPr>
        <p:spPr bwMode="auto">
          <a:xfrm>
            <a:off x="685800" y="3538538"/>
            <a:ext cx="21082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/>
              <a:t>Total Cost</a:t>
            </a:r>
          </a:p>
        </p:txBody>
      </p:sp>
      <p:sp>
        <p:nvSpPr>
          <p:cNvPr id="21" name="Rectangle 13"/>
          <p:cNvSpPr>
            <a:spLocks noChangeArrowheads="1"/>
          </p:cNvSpPr>
          <p:nvPr/>
        </p:nvSpPr>
        <p:spPr bwMode="auto">
          <a:xfrm>
            <a:off x="5791200" y="4913313"/>
            <a:ext cx="2895600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dirty="0">
                <a:solidFill>
                  <a:srgbClr val="CC2B45"/>
                </a:solidFill>
              </a:rPr>
              <a:t>($25 </a:t>
            </a:r>
            <a:r>
              <a:rPr lang="en-US" sz="2000" dirty="0" smtClean="0">
                <a:solidFill>
                  <a:srgbClr val="FF0000"/>
                </a:solidFill>
              </a:rPr>
              <a:t>×</a:t>
            </a:r>
            <a:r>
              <a:rPr lang="en-US" dirty="0" smtClean="0">
                <a:solidFill>
                  <a:srgbClr val="CC2B45"/>
                </a:solidFill>
              </a:rPr>
              <a:t> </a:t>
            </a:r>
            <a:r>
              <a:rPr lang="en-US" dirty="0">
                <a:solidFill>
                  <a:srgbClr val="CC2B45"/>
                </a:solidFill>
              </a:rPr>
              <a:t>4,000 computers sold) </a:t>
            </a:r>
          </a:p>
        </p:txBody>
      </p:sp>
      <p:sp>
        <p:nvSpPr>
          <p:cNvPr id="22" name="Rectangle 14"/>
          <p:cNvSpPr>
            <a:spLocks noChangeArrowheads="1"/>
          </p:cNvSpPr>
          <p:nvPr/>
        </p:nvSpPr>
        <p:spPr bwMode="auto">
          <a:xfrm>
            <a:off x="3657600" y="5118100"/>
            <a:ext cx="18034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>
                <a:solidFill>
                  <a:srgbClr val="CC2B45"/>
                </a:solidFill>
              </a:rPr>
              <a:t>$30,000</a:t>
            </a: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5181600" y="5065713"/>
            <a:ext cx="914400" cy="579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dirty="0">
                <a:solidFill>
                  <a:srgbClr val="CC2B45"/>
                </a:solidFill>
              </a:rPr>
              <a:t>+</a:t>
            </a:r>
          </a:p>
        </p:txBody>
      </p:sp>
      <p:sp>
        <p:nvSpPr>
          <p:cNvPr id="24" name="Rectangle 16"/>
          <p:cNvSpPr>
            <a:spLocks noChangeArrowheads="1"/>
          </p:cNvSpPr>
          <p:nvPr/>
        </p:nvSpPr>
        <p:spPr bwMode="auto">
          <a:xfrm>
            <a:off x="2819400" y="5095875"/>
            <a:ext cx="914400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dirty="0">
                <a:solidFill>
                  <a:srgbClr val="CC2B45"/>
                </a:solidFill>
              </a:rPr>
              <a:t>=</a:t>
            </a:r>
          </a:p>
        </p:txBody>
      </p:sp>
      <p:sp>
        <p:nvSpPr>
          <p:cNvPr id="25" name="Rectangle 17"/>
          <p:cNvSpPr>
            <a:spLocks noChangeArrowheads="1"/>
          </p:cNvSpPr>
          <p:nvPr/>
        </p:nvSpPr>
        <p:spPr bwMode="auto">
          <a:xfrm>
            <a:off x="685800" y="5130800"/>
            <a:ext cx="21082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>
                <a:solidFill>
                  <a:srgbClr val="CC2B45"/>
                </a:solidFill>
              </a:rPr>
              <a:t>$130,000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228600" y="4572000"/>
            <a:ext cx="1905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b="1" dirty="0">
                <a:solidFill>
                  <a:srgbClr val="CC2B45"/>
                </a:solidFill>
              </a:rPr>
              <a:t>Example:</a:t>
            </a:r>
          </a:p>
        </p:txBody>
      </p:sp>
      <p:sp>
        <p:nvSpPr>
          <p:cNvPr id="27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28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17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28600" y="0"/>
            <a:ext cx="73914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Step Costs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33400" y="1625600"/>
            <a:ext cx="8153400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3200" dirty="0">
                <a:solidFill>
                  <a:srgbClr val="008BBF"/>
                </a:solidFill>
              </a:rPr>
              <a:t>Display a constant cost for a range of output</a:t>
            </a:r>
          </a:p>
          <a:p>
            <a:pPr algn="ctr" eaLnBrk="0" hangingPunct="0"/>
            <a:r>
              <a:rPr lang="en-US" sz="3200" dirty="0">
                <a:solidFill>
                  <a:srgbClr val="008BBF"/>
                </a:solidFill>
              </a:rPr>
              <a:t>Then jumps to a new cost level for a different range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1524000" y="5638800"/>
            <a:ext cx="20574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CA" dirty="0"/>
              <a:t>1 to 500 units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3657600" y="5029200"/>
            <a:ext cx="20574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CA" dirty="0">
                <a:solidFill>
                  <a:srgbClr val="00B050"/>
                </a:solidFill>
              </a:rPr>
              <a:t>500 to 1,000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5867400" y="4419600"/>
            <a:ext cx="20574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CA" dirty="0">
                <a:solidFill>
                  <a:srgbClr val="CC2B45"/>
                </a:solidFill>
              </a:rPr>
              <a:t>1,000 +</a:t>
            </a:r>
          </a:p>
        </p:txBody>
      </p:sp>
      <p:cxnSp>
        <p:nvCxnSpPr>
          <p:cNvPr id="7" name="Straight Connector 6"/>
          <p:cNvCxnSpPr/>
          <p:nvPr/>
        </p:nvCxnSpPr>
        <p:spPr>
          <a:xfrm rot="10800000">
            <a:off x="1447800" y="5562600"/>
            <a:ext cx="2209800" cy="0"/>
          </a:xfrm>
          <a:prstGeom prst="line">
            <a:avLst/>
          </a:prstGeom>
          <a:ln w="76200">
            <a:solidFill>
              <a:srgbClr val="008B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rot="10800000">
            <a:off x="3597275" y="4953000"/>
            <a:ext cx="2209800" cy="0"/>
          </a:xfrm>
          <a:prstGeom prst="line">
            <a:avLst/>
          </a:prstGeom>
          <a:ln w="76200">
            <a:solidFill>
              <a:srgbClr val="008B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>
            <a:off x="5746750" y="4343400"/>
            <a:ext cx="2209800" cy="0"/>
          </a:xfrm>
          <a:prstGeom prst="line">
            <a:avLst/>
          </a:prstGeom>
          <a:ln w="76200">
            <a:solidFill>
              <a:srgbClr val="008B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rot="16200000" flipH="1" flipV="1">
            <a:off x="5469731" y="4631532"/>
            <a:ext cx="611187" cy="0"/>
          </a:xfrm>
          <a:prstGeom prst="line">
            <a:avLst/>
          </a:prstGeom>
          <a:ln w="76200">
            <a:solidFill>
              <a:srgbClr val="008B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rot="16200000" flipH="1" flipV="1">
            <a:off x="3323431" y="5241132"/>
            <a:ext cx="611187" cy="0"/>
          </a:xfrm>
          <a:prstGeom prst="line">
            <a:avLst/>
          </a:prstGeom>
          <a:ln w="76200">
            <a:solidFill>
              <a:srgbClr val="008B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1524000" y="5029200"/>
            <a:ext cx="20574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CA" dirty="0"/>
              <a:t>$5 per unit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3581400" y="4419600"/>
            <a:ext cx="20574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CA" dirty="0">
                <a:solidFill>
                  <a:srgbClr val="00B050"/>
                </a:solidFill>
              </a:rPr>
              <a:t>$10 per unit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5867400" y="3810000"/>
            <a:ext cx="20574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CA" dirty="0">
                <a:solidFill>
                  <a:srgbClr val="CC2B45"/>
                </a:solidFill>
              </a:rPr>
              <a:t>$15 per unit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533400" y="3890963"/>
            <a:ext cx="1905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b="1" dirty="0">
                <a:solidFill>
                  <a:srgbClr val="CC2B45"/>
                </a:solidFill>
              </a:rPr>
              <a:t>Example:</a:t>
            </a:r>
          </a:p>
        </p:txBody>
      </p:sp>
      <p:sp>
        <p:nvSpPr>
          <p:cNvPr id="17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20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18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  <p:bldP spid="15" grpId="0"/>
      <p:bldP spid="16" grpId="0"/>
      <p:bldP spid="19" grpId="0"/>
      <p:bldP spid="22" grpId="0"/>
      <p:bldP spid="23" grpId="0"/>
      <p:bldP spid="2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BD6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6705600" y="1371600"/>
            <a:ext cx="609600" cy="8382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CA" dirty="0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1066800"/>
            <a:ext cx="7696200" cy="2133600"/>
          </a:xfrm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pPr algn="ctr" eaLnBrk="1" hangingPunct="1">
              <a:defRPr/>
            </a:pPr>
            <a:r>
              <a:rPr lang="en-US" sz="5400" dirty="0" smtClean="0">
                <a:solidFill>
                  <a:schemeClr val="tx1"/>
                </a:solidFill>
              </a:rPr>
              <a:t>OBJECTIVE </a:t>
            </a:r>
            <a:r>
              <a:rPr lang="en-US" sz="5400" dirty="0" smtClean="0">
                <a:solidFill>
                  <a:schemeClr val="tx1"/>
                </a:solidFill>
                <a:sym typeface="Wingdings" pitchFamily="2" charset="2"/>
              </a:rPr>
              <a:t> </a:t>
            </a:r>
            <a:r>
              <a:rPr lang="en-US" sz="5400" dirty="0" smtClean="0">
                <a:solidFill>
                  <a:schemeClr val="tx1"/>
                </a:solidFill>
              </a:rPr>
              <a:t/>
            </a:r>
            <a:br>
              <a:rPr lang="en-US" sz="5400" dirty="0" smtClean="0">
                <a:solidFill>
                  <a:schemeClr val="tx1"/>
                </a:solidFill>
              </a:rPr>
            </a:br>
            <a:endParaRPr lang="en-US" sz="4800" dirty="0" smtClean="0">
              <a:solidFill>
                <a:schemeClr val="tx1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791200" y="1600200"/>
            <a:ext cx="2362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5400" b="1" dirty="0">
                <a:solidFill>
                  <a:srgbClr val="008BBF"/>
                </a:solidFill>
              </a:rPr>
              <a:t>3</a:t>
            </a:r>
            <a:br>
              <a:rPr lang="en-US" sz="5400" b="1" dirty="0">
                <a:solidFill>
                  <a:srgbClr val="008BBF"/>
                </a:solidFill>
              </a:rPr>
            </a:br>
            <a:endParaRPr lang="en-US" sz="4800" b="1" dirty="0">
              <a:solidFill>
                <a:srgbClr val="008BBF"/>
              </a:solidFill>
            </a:endParaRPr>
          </a:p>
        </p:txBody>
      </p:sp>
      <p:sp>
        <p:nvSpPr>
          <p:cNvPr id="24581" name="Text Box 6"/>
          <p:cNvSpPr txBox="1">
            <a:spLocks noChangeArrowheads="1"/>
          </p:cNvSpPr>
          <p:nvPr/>
        </p:nvSpPr>
        <p:spPr bwMode="auto">
          <a:xfrm>
            <a:off x="1676400" y="2590800"/>
            <a:ext cx="6324600" cy="255454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  <a:buClr>
                <a:srgbClr val="ED1C24"/>
              </a:buClr>
            </a:pPr>
            <a:r>
              <a:rPr lang="en-US" sz="3200" b="1" dirty="0" smtClean="0"/>
              <a:t>Separate mixed costs into their fixed and variable components using the high-low method, the scattergraph method, and the method of least squares</a:t>
            </a:r>
            <a:endParaRPr lang="en-US" sz="3200" b="1" dirty="0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0"/>
            <a:ext cx="73152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/>
              <a:t>Separating Costs</a:t>
            </a:r>
          </a:p>
        </p:txBody>
      </p:sp>
      <p:sp>
        <p:nvSpPr>
          <p:cNvPr id="9219" name="TextBox 5"/>
          <p:cNvSpPr txBox="1">
            <a:spLocks noChangeArrowheads="1"/>
          </p:cNvSpPr>
          <p:nvPr/>
        </p:nvSpPr>
        <p:spPr bwMode="auto">
          <a:xfrm>
            <a:off x="381000" y="1447800"/>
            <a:ext cx="83820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800" dirty="0">
                <a:solidFill>
                  <a:srgbClr val="008BBF"/>
                </a:solidFill>
              </a:rPr>
              <a:t>Accounting records typically show only </a:t>
            </a:r>
            <a:r>
              <a:rPr lang="en-US" sz="2800" dirty="0" smtClean="0">
                <a:solidFill>
                  <a:srgbClr val="008BBF"/>
                </a:solidFill>
              </a:rPr>
              <a:t>total </a:t>
            </a:r>
            <a:r>
              <a:rPr lang="en-US" sz="2800" dirty="0">
                <a:solidFill>
                  <a:srgbClr val="008BBF"/>
                </a:solidFill>
              </a:rPr>
              <a:t>cost and </a:t>
            </a:r>
            <a:r>
              <a:rPr lang="en-US" sz="2800" dirty="0" smtClean="0">
                <a:solidFill>
                  <a:srgbClr val="008BBF"/>
                </a:solidFill>
              </a:rPr>
              <a:t>associated </a:t>
            </a:r>
            <a:r>
              <a:rPr lang="en-US" sz="2800" dirty="0">
                <a:solidFill>
                  <a:srgbClr val="008BBF"/>
                </a:solidFill>
              </a:rPr>
              <a:t>amount of activity of a mixed cost </a:t>
            </a:r>
            <a:r>
              <a:rPr lang="en-US" sz="2800" dirty="0" smtClean="0">
                <a:solidFill>
                  <a:srgbClr val="008BBF"/>
                </a:solidFill>
              </a:rPr>
              <a:t>item</a:t>
            </a:r>
            <a:endParaRPr lang="en-US" sz="2800" dirty="0">
              <a:solidFill>
                <a:srgbClr val="008BBF"/>
              </a:solidFill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 rot="10800000" flipV="1">
            <a:off x="762001" y="3160692"/>
            <a:ext cx="747395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Therefore it is necessary to separate the total cost into its fixed and variable </a:t>
            </a:r>
            <a:r>
              <a:rPr lang="en-US" sz="2800" dirty="0" smtClean="0"/>
              <a:t>components</a:t>
            </a:r>
            <a:endParaRPr lang="en-US" sz="2800" dirty="0"/>
          </a:p>
        </p:txBody>
      </p:sp>
      <p:sp>
        <p:nvSpPr>
          <p:cNvPr id="6" name="AutoShape 14"/>
          <p:cNvSpPr>
            <a:spLocks noChangeArrowheads="1"/>
          </p:cNvSpPr>
          <p:nvPr/>
        </p:nvSpPr>
        <p:spPr bwMode="auto">
          <a:xfrm>
            <a:off x="5029200" y="4572000"/>
            <a:ext cx="3200400" cy="1143000"/>
          </a:xfrm>
          <a:prstGeom prst="wedgeRoundRectCallout">
            <a:avLst>
              <a:gd name="adj1" fmla="val 74451"/>
              <a:gd name="adj2" fmla="val 41499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How do we separate the costs?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685800" y="4953000"/>
            <a:ext cx="4343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AutoNum type="arabicPeriod"/>
              <a:tabLst/>
              <a:defRPr/>
            </a:pPr>
            <a:r>
              <a:rPr kumimoji="0" lang="en-US" b="1" i="0" u="none" strike="noStrike" kern="0" cap="none" spc="0" normalizeH="0" baseline="0" noProof="0" dirty="0" smtClean="0">
                <a:ln>
                  <a:noFill/>
                </a:ln>
                <a:solidFill>
                  <a:srgbClr val="CC2B45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High-Low method</a:t>
            </a: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AutoNum type="arabicPeriod"/>
              <a:tabLst/>
              <a:defRPr/>
            </a:pPr>
            <a:r>
              <a:rPr kumimoji="0" lang="en-US" b="1" i="0" u="none" strike="noStrike" kern="0" cap="none" spc="0" normalizeH="0" baseline="0" noProof="0" dirty="0" smtClean="0">
                <a:ln>
                  <a:noFill/>
                </a:ln>
                <a:solidFill>
                  <a:srgbClr val="CC2B45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Scattergraph method</a:t>
            </a: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AutoNum type="arabicPeriod"/>
              <a:tabLst/>
              <a:defRPr/>
            </a:pPr>
            <a:r>
              <a:rPr kumimoji="0" lang="en-US" b="1" i="0" u="none" strike="noStrike" kern="0" cap="none" spc="0" normalizeH="0" baseline="0" noProof="0" dirty="0" smtClean="0">
                <a:ln>
                  <a:noFill/>
                </a:ln>
                <a:solidFill>
                  <a:srgbClr val="CC2B45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Method of Least Squares</a:t>
            </a:r>
          </a:p>
        </p:txBody>
      </p:sp>
      <p:sp>
        <p:nvSpPr>
          <p:cNvPr id="8" name="TextBox 3"/>
          <p:cNvSpPr txBox="1">
            <a:spLocks noChangeArrowheads="1"/>
          </p:cNvSpPr>
          <p:nvPr/>
        </p:nvSpPr>
        <p:spPr bwMode="auto">
          <a:xfrm>
            <a:off x="152400" y="4495800"/>
            <a:ext cx="3048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b="1" dirty="0">
                <a:solidFill>
                  <a:srgbClr val="CC2B45"/>
                </a:solidFill>
              </a:rPr>
              <a:t>Three </a:t>
            </a:r>
            <a:r>
              <a:rPr lang="en-US" b="1" dirty="0" smtClean="0">
                <a:solidFill>
                  <a:srgbClr val="CC2B45"/>
                </a:solidFill>
              </a:rPr>
              <a:t>methods:</a:t>
            </a:r>
            <a:endParaRPr lang="en-US" b="1" dirty="0">
              <a:solidFill>
                <a:srgbClr val="CC2B45"/>
              </a:solidFill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10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20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900" decel="100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00" decel="100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5" grpId="0" build="p"/>
      <p:bldP spid="6" grpId="0" animBg="1"/>
      <p:bldP spid="7" grpId="0" build="p" bldLvl="2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04800" y="0"/>
            <a:ext cx="73152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Dependent Variable in the Cost Formula</a:t>
            </a:r>
          </a:p>
        </p:txBody>
      </p:sp>
      <p:sp>
        <p:nvSpPr>
          <p:cNvPr id="9" name="Rectangle 11"/>
          <p:cNvSpPr>
            <a:spLocks noChangeArrowheads="1"/>
          </p:cNvSpPr>
          <p:nvPr/>
        </p:nvSpPr>
        <p:spPr bwMode="auto">
          <a:xfrm rot="10800000" flipV="1">
            <a:off x="685800" y="1905001"/>
            <a:ext cx="14478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Total Cost</a:t>
            </a:r>
          </a:p>
        </p:txBody>
      </p:sp>
      <p:sp>
        <p:nvSpPr>
          <p:cNvPr id="10" name="Rectangle 12"/>
          <p:cNvSpPr>
            <a:spLocks noChangeArrowheads="1"/>
          </p:cNvSpPr>
          <p:nvPr/>
        </p:nvSpPr>
        <p:spPr bwMode="auto">
          <a:xfrm rot="10800000" flipV="1">
            <a:off x="2057400" y="2089151"/>
            <a:ext cx="5349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=</a:t>
            </a:r>
          </a:p>
        </p:txBody>
      </p:sp>
      <p:sp>
        <p:nvSpPr>
          <p:cNvPr id="11" name="Rectangle 13"/>
          <p:cNvSpPr>
            <a:spLocks noChangeArrowheads="1"/>
          </p:cNvSpPr>
          <p:nvPr/>
        </p:nvSpPr>
        <p:spPr bwMode="auto">
          <a:xfrm rot="10800000" flipV="1">
            <a:off x="2362200" y="1911351"/>
            <a:ext cx="251618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Total Fixed Cost</a:t>
            </a:r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 rot="10800000" flipV="1">
            <a:off x="4646613" y="2089151"/>
            <a:ext cx="5349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+</a:t>
            </a:r>
          </a:p>
        </p:txBody>
      </p:sp>
      <p:sp>
        <p:nvSpPr>
          <p:cNvPr id="13" name="Rectangle 15"/>
          <p:cNvSpPr>
            <a:spLocks noChangeArrowheads="1"/>
          </p:cNvSpPr>
          <p:nvPr/>
        </p:nvSpPr>
        <p:spPr bwMode="auto">
          <a:xfrm rot="10800000" flipV="1">
            <a:off x="5178425" y="1905001"/>
            <a:ext cx="28987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Total Variable Cost</a:t>
            </a:r>
          </a:p>
        </p:txBody>
      </p:sp>
      <p:sp>
        <p:nvSpPr>
          <p:cNvPr id="15" name="Rectangle 17"/>
          <p:cNvSpPr>
            <a:spLocks noChangeArrowheads="1"/>
          </p:cNvSpPr>
          <p:nvPr/>
        </p:nvSpPr>
        <p:spPr bwMode="auto">
          <a:xfrm rot="10800000" flipV="1">
            <a:off x="762000" y="3505200"/>
            <a:ext cx="14478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Total Cost</a:t>
            </a:r>
          </a:p>
        </p:txBody>
      </p:sp>
      <p:sp>
        <p:nvSpPr>
          <p:cNvPr id="16" name="Rectangle 18"/>
          <p:cNvSpPr>
            <a:spLocks noChangeArrowheads="1"/>
          </p:cNvSpPr>
          <p:nvPr/>
        </p:nvSpPr>
        <p:spPr bwMode="auto">
          <a:xfrm rot="10800000" flipV="1">
            <a:off x="2057400" y="3733800"/>
            <a:ext cx="5349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=</a:t>
            </a:r>
          </a:p>
        </p:txBody>
      </p:sp>
      <p:sp>
        <p:nvSpPr>
          <p:cNvPr id="17" name="Rectangle 19"/>
          <p:cNvSpPr>
            <a:spLocks noChangeArrowheads="1"/>
          </p:cNvSpPr>
          <p:nvPr/>
        </p:nvSpPr>
        <p:spPr bwMode="auto">
          <a:xfrm rot="10800000" flipV="1">
            <a:off x="2286000" y="3505200"/>
            <a:ext cx="251618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Total Fixed Cost</a:t>
            </a:r>
          </a:p>
        </p:txBody>
      </p:sp>
      <p:sp>
        <p:nvSpPr>
          <p:cNvPr id="18" name="Rectangle 20"/>
          <p:cNvSpPr>
            <a:spLocks noChangeArrowheads="1"/>
          </p:cNvSpPr>
          <p:nvPr/>
        </p:nvSpPr>
        <p:spPr bwMode="auto">
          <a:xfrm rot="10800000" flipV="1">
            <a:off x="4419600" y="3733800"/>
            <a:ext cx="5349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+</a:t>
            </a:r>
          </a:p>
        </p:txBody>
      </p:sp>
      <p:sp>
        <p:nvSpPr>
          <p:cNvPr id="19" name="Rectangle 21"/>
          <p:cNvSpPr>
            <a:spLocks noChangeArrowheads="1"/>
          </p:cNvSpPr>
          <p:nvPr/>
        </p:nvSpPr>
        <p:spPr bwMode="auto">
          <a:xfrm rot="10800000" flipV="1">
            <a:off x="4572000" y="3505200"/>
            <a:ext cx="221138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Variable Rate</a:t>
            </a: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 rot="10800000" flipV="1">
            <a:off x="6553200" y="3657600"/>
            <a:ext cx="2286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Output</a:t>
            </a:r>
          </a:p>
        </p:txBody>
      </p:sp>
      <p:sp>
        <p:nvSpPr>
          <p:cNvPr id="22" name="Line 24"/>
          <p:cNvSpPr>
            <a:spLocks noChangeShapeType="1"/>
          </p:cNvSpPr>
          <p:nvPr/>
        </p:nvSpPr>
        <p:spPr bwMode="auto">
          <a:xfrm flipH="1">
            <a:off x="5975132" y="2819400"/>
            <a:ext cx="606000" cy="685800"/>
          </a:xfrm>
          <a:prstGeom prst="line">
            <a:avLst/>
          </a:prstGeom>
          <a:noFill/>
          <a:ln w="57150">
            <a:solidFill>
              <a:srgbClr val="008BB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23" name="Line 25"/>
          <p:cNvSpPr>
            <a:spLocks noChangeShapeType="1"/>
          </p:cNvSpPr>
          <p:nvPr/>
        </p:nvSpPr>
        <p:spPr bwMode="auto">
          <a:xfrm>
            <a:off x="6553200" y="2819400"/>
            <a:ext cx="762000" cy="685800"/>
          </a:xfrm>
          <a:prstGeom prst="line">
            <a:avLst/>
          </a:prstGeom>
          <a:noFill/>
          <a:ln w="57150">
            <a:solidFill>
              <a:srgbClr val="008BB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762000" y="5257800"/>
            <a:ext cx="76962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800" dirty="0" smtClean="0">
                <a:solidFill>
                  <a:srgbClr val="CC2B45"/>
                </a:solidFill>
              </a:rPr>
              <a:t>Dependent Variable is a </a:t>
            </a:r>
            <a:r>
              <a:rPr lang="en-US" sz="2800" dirty="0">
                <a:solidFill>
                  <a:srgbClr val="CC2B45"/>
                </a:solidFill>
              </a:rPr>
              <a:t>variable </a:t>
            </a:r>
            <a:r>
              <a:rPr lang="en-US" sz="2800" dirty="0" smtClean="0">
                <a:solidFill>
                  <a:srgbClr val="CC2B45"/>
                </a:solidFill>
              </a:rPr>
              <a:t>whose value depends on the value of another variable</a:t>
            </a:r>
            <a:endParaRPr lang="en-US" sz="2800" dirty="0">
              <a:solidFill>
                <a:srgbClr val="CC2B45"/>
              </a:solidFill>
            </a:endParaRPr>
          </a:p>
        </p:txBody>
      </p:sp>
      <p:sp>
        <p:nvSpPr>
          <p:cNvPr id="35" name="Oval 34"/>
          <p:cNvSpPr/>
          <p:nvPr/>
        </p:nvSpPr>
        <p:spPr>
          <a:xfrm>
            <a:off x="809298" y="3400098"/>
            <a:ext cx="1371600" cy="1143000"/>
          </a:xfrm>
          <a:prstGeom prst="ellipse">
            <a:avLst/>
          </a:prstGeom>
          <a:noFill/>
          <a:ln w="57150">
            <a:solidFill>
              <a:srgbClr val="CC2B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41" name="Line 24"/>
          <p:cNvSpPr>
            <a:spLocks noChangeShapeType="1"/>
          </p:cNvSpPr>
          <p:nvPr/>
        </p:nvSpPr>
        <p:spPr bwMode="auto">
          <a:xfrm flipH="1" flipV="1">
            <a:off x="1905000" y="4495800"/>
            <a:ext cx="533400" cy="762000"/>
          </a:xfrm>
          <a:prstGeom prst="line">
            <a:avLst/>
          </a:prstGeom>
          <a:noFill/>
          <a:ln w="57150">
            <a:solidFill>
              <a:srgbClr val="CC2B45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24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25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21</a:t>
            </a:fld>
            <a:endParaRPr lang="en-US" sz="1400" dirty="0"/>
          </a:p>
        </p:txBody>
      </p:sp>
      <p:sp>
        <p:nvSpPr>
          <p:cNvPr id="26" name="Rectangle 22"/>
          <p:cNvSpPr>
            <a:spLocks noChangeArrowheads="1"/>
          </p:cNvSpPr>
          <p:nvPr/>
        </p:nvSpPr>
        <p:spPr bwMode="auto">
          <a:xfrm rot="10800000" flipV="1">
            <a:off x="6400801" y="3655547"/>
            <a:ext cx="5365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 smtClean="0">
                <a:solidFill>
                  <a:srgbClr val="008BBF"/>
                </a:solidFill>
              </a:rPr>
              <a:t>×</a:t>
            </a:r>
            <a:endParaRPr lang="en-US" sz="2800" dirty="0">
              <a:solidFill>
                <a:srgbClr val="008BB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9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0" grpId="0" build="p"/>
      <p:bldP spid="11" grpId="0" build="p"/>
      <p:bldP spid="12" grpId="0" build="p"/>
      <p:bldP spid="13" grpId="0" build="p"/>
      <p:bldP spid="15" grpId="0" build="p"/>
      <p:bldP spid="16" grpId="0" build="p"/>
      <p:bldP spid="17" grpId="0" build="p"/>
      <p:bldP spid="18" grpId="0" build="p"/>
      <p:bldP spid="19" grpId="0" build="p"/>
      <p:bldP spid="21" grpId="0" build="p"/>
      <p:bldP spid="22" grpId="0" animBg="1"/>
      <p:bldP spid="23" grpId="0" animBg="1"/>
      <p:bldP spid="28" grpId="0"/>
      <p:bldP spid="35" grpId="0" animBg="1"/>
      <p:bldP spid="41" grpId="0" animBg="1"/>
      <p:bldP spid="2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04800" y="0"/>
            <a:ext cx="73152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Independent Variable in the Cost Formula</a:t>
            </a:r>
          </a:p>
        </p:txBody>
      </p:sp>
      <p:sp>
        <p:nvSpPr>
          <p:cNvPr id="9" name="Rectangle 11"/>
          <p:cNvSpPr>
            <a:spLocks noChangeArrowheads="1"/>
          </p:cNvSpPr>
          <p:nvPr/>
        </p:nvSpPr>
        <p:spPr bwMode="auto">
          <a:xfrm rot="10800000" flipV="1">
            <a:off x="685800" y="1905001"/>
            <a:ext cx="14478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Total Cost</a:t>
            </a:r>
          </a:p>
        </p:txBody>
      </p:sp>
      <p:sp>
        <p:nvSpPr>
          <p:cNvPr id="10" name="Rectangle 12"/>
          <p:cNvSpPr>
            <a:spLocks noChangeArrowheads="1"/>
          </p:cNvSpPr>
          <p:nvPr/>
        </p:nvSpPr>
        <p:spPr bwMode="auto">
          <a:xfrm rot="10800000" flipV="1">
            <a:off x="2057400" y="2089151"/>
            <a:ext cx="5349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=</a:t>
            </a:r>
          </a:p>
        </p:txBody>
      </p:sp>
      <p:sp>
        <p:nvSpPr>
          <p:cNvPr id="11" name="Rectangle 13"/>
          <p:cNvSpPr>
            <a:spLocks noChangeArrowheads="1"/>
          </p:cNvSpPr>
          <p:nvPr/>
        </p:nvSpPr>
        <p:spPr bwMode="auto">
          <a:xfrm rot="10800000" flipV="1">
            <a:off x="2362200" y="1911351"/>
            <a:ext cx="251618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Total Fixed Cost</a:t>
            </a:r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 rot="10800000" flipV="1">
            <a:off x="4646613" y="2089151"/>
            <a:ext cx="5349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+</a:t>
            </a:r>
          </a:p>
        </p:txBody>
      </p:sp>
      <p:sp>
        <p:nvSpPr>
          <p:cNvPr id="13" name="Rectangle 15"/>
          <p:cNvSpPr>
            <a:spLocks noChangeArrowheads="1"/>
          </p:cNvSpPr>
          <p:nvPr/>
        </p:nvSpPr>
        <p:spPr bwMode="auto">
          <a:xfrm rot="10800000" flipV="1">
            <a:off x="5178425" y="1905001"/>
            <a:ext cx="28987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Total Variable Cost</a:t>
            </a:r>
          </a:p>
        </p:txBody>
      </p:sp>
      <p:sp>
        <p:nvSpPr>
          <p:cNvPr id="15" name="Rectangle 17"/>
          <p:cNvSpPr>
            <a:spLocks noChangeArrowheads="1"/>
          </p:cNvSpPr>
          <p:nvPr/>
        </p:nvSpPr>
        <p:spPr bwMode="auto">
          <a:xfrm rot="10800000" flipV="1">
            <a:off x="762000" y="3505200"/>
            <a:ext cx="14478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Total Cost</a:t>
            </a:r>
          </a:p>
        </p:txBody>
      </p:sp>
      <p:sp>
        <p:nvSpPr>
          <p:cNvPr id="16" name="Rectangle 18"/>
          <p:cNvSpPr>
            <a:spLocks noChangeArrowheads="1"/>
          </p:cNvSpPr>
          <p:nvPr/>
        </p:nvSpPr>
        <p:spPr bwMode="auto">
          <a:xfrm rot="10800000" flipV="1">
            <a:off x="2057400" y="3733800"/>
            <a:ext cx="5349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=</a:t>
            </a:r>
          </a:p>
        </p:txBody>
      </p:sp>
      <p:sp>
        <p:nvSpPr>
          <p:cNvPr id="17" name="Rectangle 19"/>
          <p:cNvSpPr>
            <a:spLocks noChangeArrowheads="1"/>
          </p:cNvSpPr>
          <p:nvPr/>
        </p:nvSpPr>
        <p:spPr bwMode="auto">
          <a:xfrm rot="10800000" flipV="1">
            <a:off x="2286000" y="3505200"/>
            <a:ext cx="251618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Total Fixed Cost</a:t>
            </a:r>
          </a:p>
        </p:txBody>
      </p:sp>
      <p:sp>
        <p:nvSpPr>
          <p:cNvPr id="18" name="Rectangle 20"/>
          <p:cNvSpPr>
            <a:spLocks noChangeArrowheads="1"/>
          </p:cNvSpPr>
          <p:nvPr/>
        </p:nvSpPr>
        <p:spPr bwMode="auto">
          <a:xfrm rot="10800000" flipV="1">
            <a:off x="4419600" y="3733800"/>
            <a:ext cx="5349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+</a:t>
            </a:r>
          </a:p>
        </p:txBody>
      </p:sp>
      <p:sp>
        <p:nvSpPr>
          <p:cNvPr id="19" name="Rectangle 21"/>
          <p:cNvSpPr>
            <a:spLocks noChangeArrowheads="1"/>
          </p:cNvSpPr>
          <p:nvPr/>
        </p:nvSpPr>
        <p:spPr bwMode="auto">
          <a:xfrm rot="10800000" flipV="1">
            <a:off x="4572000" y="3505200"/>
            <a:ext cx="221138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Variable Rate</a:t>
            </a:r>
          </a:p>
        </p:txBody>
      </p:sp>
      <p:sp>
        <p:nvSpPr>
          <p:cNvPr id="20" name="Rectangle 22"/>
          <p:cNvSpPr>
            <a:spLocks noChangeArrowheads="1"/>
          </p:cNvSpPr>
          <p:nvPr/>
        </p:nvSpPr>
        <p:spPr bwMode="auto">
          <a:xfrm rot="10800000" flipV="1">
            <a:off x="6400801" y="3655547"/>
            <a:ext cx="5365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 smtClean="0">
                <a:solidFill>
                  <a:srgbClr val="008BBF"/>
                </a:solidFill>
              </a:rPr>
              <a:t>×</a:t>
            </a:r>
            <a:endParaRPr lang="en-US" sz="2800" dirty="0">
              <a:solidFill>
                <a:srgbClr val="008BBF"/>
              </a:solidFill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 rot="10800000" flipV="1">
            <a:off x="6553200" y="3657600"/>
            <a:ext cx="2286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Output</a:t>
            </a:r>
          </a:p>
        </p:txBody>
      </p:sp>
      <p:sp>
        <p:nvSpPr>
          <p:cNvPr id="22" name="Line 24"/>
          <p:cNvSpPr>
            <a:spLocks noChangeShapeType="1"/>
          </p:cNvSpPr>
          <p:nvPr/>
        </p:nvSpPr>
        <p:spPr bwMode="auto">
          <a:xfrm flipH="1">
            <a:off x="5975132" y="2819400"/>
            <a:ext cx="606000" cy="685800"/>
          </a:xfrm>
          <a:prstGeom prst="line">
            <a:avLst/>
          </a:prstGeom>
          <a:noFill/>
          <a:ln w="57150">
            <a:solidFill>
              <a:srgbClr val="008BB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23" name="Line 25"/>
          <p:cNvSpPr>
            <a:spLocks noChangeShapeType="1"/>
          </p:cNvSpPr>
          <p:nvPr/>
        </p:nvSpPr>
        <p:spPr bwMode="auto">
          <a:xfrm>
            <a:off x="6553200" y="2819400"/>
            <a:ext cx="762000" cy="685800"/>
          </a:xfrm>
          <a:prstGeom prst="line">
            <a:avLst/>
          </a:prstGeom>
          <a:noFill/>
          <a:ln w="57150">
            <a:solidFill>
              <a:srgbClr val="008BB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457200" y="5257800"/>
            <a:ext cx="8001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800" dirty="0" smtClean="0">
                <a:solidFill>
                  <a:srgbClr val="CC2B45"/>
                </a:solidFill>
              </a:rPr>
              <a:t>Independent Variable is a variable that measures output and explains changes in the cost</a:t>
            </a:r>
            <a:endParaRPr lang="en-US" sz="2800" dirty="0">
              <a:solidFill>
                <a:srgbClr val="CC2B45"/>
              </a:solidFill>
            </a:endParaRPr>
          </a:p>
        </p:txBody>
      </p:sp>
      <p:sp>
        <p:nvSpPr>
          <p:cNvPr id="35" name="Oval 34"/>
          <p:cNvSpPr/>
          <p:nvPr/>
        </p:nvSpPr>
        <p:spPr>
          <a:xfrm>
            <a:off x="7010400" y="3429000"/>
            <a:ext cx="1371600" cy="1066800"/>
          </a:xfrm>
          <a:prstGeom prst="ellipse">
            <a:avLst/>
          </a:prstGeom>
          <a:noFill/>
          <a:ln w="57150">
            <a:solidFill>
              <a:srgbClr val="CC2B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41" name="Line 24"/>
          <p:cNvSpPr>
            <a:spLocks noChangeShapeType="1"/>
          </p:cNvSpPr>
          <p:nvPr/>
        </p:nvSpPr>
        <p:spPr bwMode="auto">
          <a:xfrm flipV="1">
            <a:off x="7010400" y="4648200"/>
            <a:ext cx="533400" cy="609600"/>
          </a:xfrm>
          <a:prstGeom prst="line">
            <a:avLst/>
          </a:prstGeom>
          <a:noFill/>
          <a:ln w="57150">
            <a:solidFill>
              <a:srgbClr val="CC2B45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24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25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22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9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0" grpId="0" build="p"/>
      <p:bldP spid="11" grpId="0" build="p"/>
      <p:bldP spid="12" grpId="0" build="p"/>
      <p:bldP spid="13" grpId="0" build="p"/>
      <p:bldP spid="15" grpId="0" build="p"/>
      <p:bldP spid="16" grpId="0" build="p"/>
      <p:bldP spid="17" grpId="0" build="p"/>
      <p:bldP spid="18" grpId="0" build="p"/>
      <p:bldP spid="19" grpId="0" build="p"/>
      <p:bldP spid="20" grpId="0" build="p"/>
      <p:bldP spid="21" grpId="0" build="p"/>
      <p:bldP spid="22" grpId="0" animBg="1"/>
      <p:bldP spid="23" grpId="0" animBg="1"/>
      <p:bldP spid="28" grpId="0"/>
      <p:bldP spid="35" grpId="0" animBg="1"/>
      <p:bldP spid="4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04800" y="0"/>
            <a:ext cx="73152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Intersect &amp; Slope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04800" y="1600200"/>
            <a:ext cx="44196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800" b="1" dirty="0" smtClean="0">
                <a:solidFill>
                  <a:srgbClr val="008BBF"/>
                </a:solidFill>
              </a:rPr>
              <a:t>Intersect:</a:t>
            </a:r>
          </a:p>
          <a:p>
            <a:pPr algn="ctr" eaLnBrk="0" hangingPunct="0"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8BBF"/>
                </a:solidFill>
              </a:rPr>
              <a:t>  Point </a:t>
            </a:r>
            <a:r>
              <a:rPr lang="en-US" sz="2800" dirty="0">
                <a:solidFill>
                  <a:srgbClr val="008BBF"/>
                </a:solidFill>
              </a:rPr>
              <a:t>at which the cost line intercepts the cost (vertical) </a:t>
            </a:r>
            <a:r>
              <a:rPr lang="en-US" sz="2800" dirty="0" smtClean="0">
                <a:solidFill>
                  <a:srgbClr val="008BBF"/>
                </a:solidFill>
              </a:rPr>
              <a:t>axis</a:t>
            </a:r>
            <a:endParaRPr lang="en-US" sz="2800" dirty="0">
              <a:solidFill>
                <a:srgbClr val="008BBF"/>
              </a:solidFill>
            </a:endParaRPr>
          </a:p>
        </p:txBody>
      </p:sp>
      <p:sp>
        <p:nvSpPr>
          <p:cNvPr id="31749" name="Line 6"/>
          <p:cNvSpPr>
            <a:spLocks noChangeShapeType="1"/>
          </p:cNvSpPr>
          <p:nvPr/>
        </p:nvSpPr>
        <p:spPr bwMode="auto">
          <a:xfrm>
            <a:off x="2895600" y="6019800"/>
            <a:ext cx="2057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sp>
        <p:nvSpPr>
          <p:cNvPr id="31750" name="Line 7"/>
          <p:cNvSpPr>
            <a:spLocks noChangeShapeType="1"/>
          </p:cNvSpPr>
          <p:nvPr/>
        </p:nvSpPr>
        <p:spPr bwMode="auto">
          <a:xfrm flipV="1">
            <a:off x="2895600" y="4419600"/>
            <a:ext cx="0" cy="1600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sp>
        <p:nvSpPr>
          <p:cNvPr id="31751" name="Line 8"/>
          <p:cNvSpPr>
            <a:spLocks noChangeShapeType="1"/>
          </p:cNvSpPr>
          <p:nvPr/>
        </p:nvSpPr>
        <p:spPr bwMode="auto">
          <a:xfrm flipV="1">
            <a:off x="2895600" y="4800600"/>
            <a:ext cx="1981200" cy="685800"/>
          </a:xfrm>
          <a:prstGeom prst="line">
            <a:avLst/>
          </a:prstGeom>
          <a:noFill/>
          <a:ln w="38100">
            <a:solidFill>
              <a:srgbClr val="CC2B45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9" name="AutoShape 9"/>
          <p:cNvSpPr>
            <a:spLocks noChangeArrowheads="1"/>
          </p:cNvSpPr>
          <p:nvPr/>
        </p:nvSpPr>
        <p:spPr bwMode="auto">
          <a:xfrm>
            <a:off x="381000" y="4711700"/>
            <a:ext cx="2057400" cy="533400"/>
          </a:xfrm>
          <a:prstGeom prst="wedgeRoundRectCallout">
            <a:avLst>
              <a:gd name="adj1" fmla="val 72764"/>
              <a:gd name="adj2" fmla="val 96727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dirty="0"/>
              <a:t>Intercept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800600" y="1600200"/>
            <a:ext cx="41148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800" b="1" dirty="0" smtClean="0">
                <a:solidFill>
                  <a:srgbClr val="008BBF"/>
                </a:solidFill>
              </a:rPr>
              <a:t>Slope:</a:t>
            </a:r>
          </a:p>
          <a:p>
            <a:pPr algn="ctr" eaLnBrk="0" hangingPunct="0"/>
            <a:r>
              <a:rPr lang="en-US" sz="2800" dirty="0" smtClean="0">
                <a:solidFill>
                  <a:srgbClr val="008BBF"/>
                </a:solidFill>
              </a:rPr>
              <a:t>Corresponds </a:t>
            </a:r>
            <a:r>
              <a:rPr lang="en-US" sz="2800" dirty="0">
                <a:solidFill>
                  <a:srgbClr val="008BBF"/>
                </a:solidFill>
              </a:rPr>
              <a:t>to </a:t>
            </a:r>
            <a:endParaRPr lang="en-US" sz="2800" dirty="0" smtClean="0">
              <a:solidFill>
                <a:srgbClr val="008BBF"/>
              </a:solidFill>
            </a:endParaRPr>
          </a:p>
          <a:p>
            <a:pPr algn="ctr" eaLnBrk="0" hangingPunct="0"/>
            <a:r>
              <a:rPr lang="en-US" sz="2800" dirty="0" smtClean="0">
                <a:solidFill>
                  <a:srgbClr val="008BBF"/>
                </a:solidFill>
              </a:rPr>
              <a:t>variable </a:t>
            </a:r>
            <a:r>
              <a:rPr lang="en-US" sz="2800" dirty="0">
                <a:solidFill>
                  <a:srgbClr val="008BBF"/>
                </a:solidFill>
              </a:rPr>
              <a:t>rate </a:t>
            </a:r>
            <a:endParaRPr lang="en-US" sz="2800" dirty="0" smtClean="0">
              <a:solidFill>
                <a:srgbClr val="008BBF"/>
              </a:solidFill>
            </a:endParaRPr>
          </a:p>
          <a:p>
            <a:pPr algn="ctr" eaLnBrk="0" hangingPunct="0"/>
            <a:r>
              <a:rPr lang="en-US" sz="2800" dirty="0" smtClean="0">
                <a:solidFill>
                  <a:srgbClr val="008BBF"/>
                </a:solidFill>
              </a:rPr>
              <a:t>(variable </a:t>
            </a:r>
            <a:r>
              <a:rPr lang="en-US" sz="2800" dirty="0">
                <a:solidFill>
                  <a:srgbClr val="008BBF"/>
                </a:solidFill>
              </a:rPr>
              <a:t>cost </a:t>
            </a:r>
            <a:endParaRPr lang="en-US" sz="2800" dirty="0" smtClean="0">
              <a:solidFill>
                <a:srgbClr val="008BBF"/>
              </a:solidFill>
            </a:endParaRPr>
          </a:p>
          <a:p>
            <a:pPr algn="ctr" eaLnBrk="0" hangingPunct="0"/>
            <a:r>
              <a:rPr lang="en-US" sz="2800" dirty="0" smtClean="0">
                <a:solidFill>
                  <a:srgbClr val="008BBF"/>
                </a:solidFill>
              </a:rPr>
              <a:t>per </a:t>
            </a:r>
            <a:r>
              <a:rPr lang="en-US" sz="2800" dirty="0">
                <a:solidFill>
                  <a:srgbClr val="008BBF"/>
                </a:solidFill>
              </a:rPr>
              <a:t>unit of </a:t>
            </a:r>
            <a:r>
              <a:rPr lang="en-US" sz="2800" dirty="0" smtClean="0">
                <a:solidFill>
                  <a:srgbClr val="008BBF"/>
                </a:solidFill>
              </a:rPr>
              <a:t>output) </a:t>
            </a:r>
          </a:p>
          <a:p>
            <a:pPr algn="ctr" eaLnBrk="0" hangingPunct="0">
              <a:buFont typeface="Arial" pitchFamily="34" charset="0"/>
              <a:buChar char="•"/>
            </a:pPr>
            <a:r>
              <a:rPr lang="en-US" sz="2800" dirty="0" smtClean="0">
                <a:solidFill>
                  <a:srgbClr val="008BBF"/>
                </a:solidFill>
              </a:rPr>
              <a:t> Slope </a:t>
            </a:r>
            <a:r>
              <a:rPr lang="en-US" sz="2800" dirty="0">
                <a:solidFill>
                  <a:srgbClr val="008BBF"/>
                </a:solidFill>
              </a:rPr>
              <a:t>of the cost </a:t>
            </a:r>
            <a:r>
              <a:rPr lang="en-US" sz="2800" dirty="0" smtClean="0">
                <a:solidFill>
                  <a:srgbClr val="008BBF"/>
                </a:solidFill>
              </a:rPr>
              <a:t>line</a:t>
            </a:r>
            <a:endParaRPr lang="en-US" sz="2800" dirty="0">
              <a:solidFill>
                <a:srgbClr val="008BBF"/>
              </a:solidFill>
            </a:endParaRPr>
          </a:p>
        </p:txBody>
      </p:sp>
      <p:sp>
        <p:nvSpPr>
          <p:cNvPr id="11" name="AutoShape 14"/>
          <p:cNvSpPr>
            <a:spLocks noChangeArrowheads="1"/>
          </p:cNvSpPr>
          <p:nvPr/>
        </p:nvSpPr>
        <p:spPr bwMode="auto">
          <a:xfrm>
            <a:off x="5410200" y="4648200"/>
            <a:ext cx="3352800" cy="914400"/>
          </a:xfrm>
          <a:prstGeom prst="wedgeRoundRectCallout">
            <a:avLst>
              <a:gd name="adj1" fmla="val 61963"/>
              <a:gd name="adj2" fmla="val 103241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Let’s </a:t>
            </a:r>
            <a:r>
              <a:rPr lang="en-US" dirty="0" smtClean="0"/>
              <a:t>look at the formula</a:t>
            </a:r>
            <a:endParaRPr lang="en-US" dirty="0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13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23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  <p:bldP spid="10" grpId="0"/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04800" y="0"/>
            <a:ext cx="73152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Intercept &amp; Slope </a:t>
            </a:r>
            <a:br>
              <a:rPr lang="en-US" dirty="0" smtClean="0"/>
            </a:br>
            <a:r>
              <a:rPr lang="en-US" dirty="0" smtClean="0"/>
              <a:t>in the Cost Formula</a:t>
            </a:r>
          </a:p>
        </p:txBody>
      </p:sp>
      <p:sp>
        <p:nvSpPr>
          <p:cNvPr id="32773" name="Rectangle 5"/>
          <p:cNvSpPr>
            <a:spLocks noChangeArrowheads="1"/>
          </p:cNvSpPr>
          <p:nvPr/>
        </p:nvSpPr>
        <p:spPr bwMode="auto">
          <a:xfrm rot="10800000" flipV="1">
            <a:off x="533401" y="2060574"/>
            <a:ext cx="14478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Total Cost</a:t>
            </a:r>
          </a:p>
        </p:txBody>
      </p:sp>
      <p:sp>
        <p:nvSpPr>
          <p:cNvPr id="32774" name="Rectangle 6"/>
          <p:cNvSpPr>
            <a:spLocks noChangeArrowheads="1"/>
          </p:cNvSpPr>
          <p:nvPr/>
        </p:nvSpPr>
        <p:spPr bwMode="auto">
          <a:xfrm rot="10800000" flipV="1">
            <a:off x="1905001" y="2274092"/>
            <a:ext cx="5349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=</a:t>
            </a:r>
          </a:p>
        </p:txBody>
      </p:sp>
      <p:sp>
        <p:nvSpPr>
          <p:cNvPr id="32775" name="Rectangle 7"/>
          <p:cNvSpPr>
            <a:spLocks noChangeArrowheads="1"/>
          </p:cNvSpPr>
          <p:nvPr/>
        </p:nvSpPr>
        <p:spPr bwMode="auto">
          <a:xfrm rot="10800000" flipV="1">
            <a:off x="2209801" y="2060574"/>
            <a:ext cx="251618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Total Fixed Cost</a:t>
            </a:r>
          </a:p>
        </p:txBody>
      </p:sp>
      <p:sp>
        <p:nvSpPr>
          <p:cNvPr id="32776" name="Rectangle 8"/>
          <p:cNvSpPr>
            <a:spLocks noChangeArrowheads="1"/>
          </p:cNvSpPr>
          <p:nvPr/>
        </p:nvSpPr>
        <p:spPr bwMode="auto">
          <a:xfrm rot="10800000" flipV="1">
            <a:off x="4494214" y="2274092"/>
            <a:ext cx="5349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+</a:t>
            </a:r>
          </a:p>
        </p:txBody>
      </p:sp>
      <p:sp>
        <p:nvSpPr>
          <p:cNvPr id="32777" name="Rectangle 9"/>
          <p:cNvSpPr>
            <a:spLocks noChangeArrowheads="1"/>
          </p:cNvSpPr>
          <p:nvPr/>
        </p:nvSpPr>
        <p:spPr bwMode="auto">
          <a:xfrm rot="10800000" flipV="1">
            <a:off x="5026026" y="2060575"/>
            <a:ext cx="28987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Total Variable Cost</a:t>
            </a:r>
          </a:p>
        </p:txBody>
      </p:sp>
      <p:sp>
        <p:nvSpPr>
          <p:cNvPr id="32778" name="Rectangle 10"/>
          <p:cNvSpPr>
            <a:spLocks noChangeArrowheads="1"/>
          </p:cNvSpPr>
          <p:nvPr/>
        </p:nvSpPr>
        <p:spPr bwMode="auto">
          <a:xfrm rot="10800000" flipV="1">
            <a:off x="533400" y="3625850"/>
            <a:ext cx="14478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Total Cost</a:t>
            </a:r>
          </a:p>
        </p:txBody>
      </p:sp>
      <p:sp>
        <p:nvSpPr>
          <p:cNvPr id="32779" name="Rectangle 11"/>
          <p:cNvSpPr>
            <a:spLocks noChangeArrowheads="1"/>
          </p:cNvSpPr>
          <p:nvPr/>
        </p:nvSpPr>
        <p:spPr bwMode="auto">
          <a:xfrm rot="10800000" flipV="1">
            <a:off x="1981200" y="3810000"/>
            <a:ext cx="5349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=</a:t>
            </a:r>
          </a:p>
        </p:txBody>
      </p:sp>
      <p:sp>
        <p:nvSpPr>
          <p:cNvPr id="32780" name="Rectangle 12"/>
          <p:cNvSpPr>
            <a:spLocks noChangeArrowheads="1"/>
          </p:cNvSpPr>
          <p:nvPr/>
        </p:nvSpPr>
        <p:spPr bwMode="auto">
          <a:xfrm rot="10800000" flipV="1">
            <a:off x="2208213" y="3625850"/>
            <a:ext cx="2516187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Total Fixed Cost</a:t>
            </a:r>
          </a:p>
        </p:txBody>
      </p:sp>
      <p:sp>
        <p:nvSpPr>
          <p:cNvPr id="32781" name="Rectangle 13"/>
          <p:cNvSpPr>
            <a:spLocks noChangeArrowheads="1"/>
          </p:cNvSpPr>
          <p:nvPr/>
        </p:nvSpPr>
        <p:spPr bwMode="auto">
          <a:xfrm rot="10800000" flipV="1">
            <a:off x="4570413" y="3810000"/>
            <a:ext cx="5349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+</a:t>
            </a:r>
          </a:p>
        </p:txBody>
      </p:sp>
      <p:sp>
        <p:nvSpPr>
          <p:cNvPr id="32782" name="Rectangle 14"/>
          <p:cNvSpPr>
            <a:spLocks noChangeArrowheads="1"/>
          </p:cNvSpPr>
          <p:nvPr/>
        </p:nvSpPr>
        <p:spPr bwMode="auto">
          <a:xfrm rot="10800000" flipV="1">
            <a:off x="4799013" y="3625850"/>
            <a:ext cx="2211387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Variable Rate</a:t>
            </a:r>
          </a:p>
        </p:txBody>
      </p:sp>
      <p:sp>
        <p:nvSpPr>
          <p:cNvPr id="32783" name="Rectangle 15"/>
          <p:cNvSpPr>
            <a:spLocks noChangeArrowheads="1"/>
          </p:cNvSpPr>
          <p:nvPr/>
        </p:nvSpPr>
        <p:spPr bwMode="auto">
          <a:xfrm rot="10800000" flipV="1">
            <a:off x="6704013" y="3807947"/>
            <a:ext cx="5365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 smtClean="0"/>
              <a:t>×</a:t>
            </a:r>
            <a:endParaRPr lang="en-US" sz="2800" dirty="0"/>
          </a:p>
        </p:txBody>
      </p:sp>
      <p:sp>
        <p:nvSpPr>
          <p:cNvPr id="32784" name="Rectangle 16"/>
          <p:cNvSpPr>
            <a:spLocks noChangeArrowheads="1"/>
          </p:cNvSpPr>
          <p:nvPr/>
        </p:nvSpPr>
        <p:spPr bwMode="auto">
          <a:xfrm rot="10800000" flipV="1">
            <a:off x="6781800" y="3836988"/>
            <a:ext cx="22860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Output</a:t>
            </a:r>
          </a:p>
        </p:txBody>
      </p:sp>
      <p:sp>
        <p:nvSpPr>
          <p:cNvPr id="20" name="AutoShape 18"/>
          <p:cNvSpPr>
            <a:spLocks noChangeArrowheads="1"/>
          </p:cNvSpPr>
          <p:nvPr/>
        </p:nvSpPr>
        <p:spPr bwMode="auto">
          <a:xfrm>
            <a:off x="2362200" y="5219700"/>
            <a:ext cx="2133600" cy="609600"/>
          </a:xfrm>
          <a:prstGeom prst="wedgeRoundRectCallout">
            <a:avLst>
              <a:gd name="adj1" fmla="val -2321"/>
              <a:gd name="adj2" fmla="val -153871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Intercept</a:t>
            </a:r>
          </a:p>
        </p:txBody>
      </p:sp>
      <p:sp>
        <p:nvSpPr>
          <p:cNvPr id="19" name="AutoShape 18"/>
          <p:cNvSpPr>
            <a:spLocks noChangeArrowheads="1"/>
          </p:cNvSpPr>
          <p:nvPr/>
        </p:nvSpPr>
        <p:spPr bwMode="auto">
          <a:xfrm>
            <a:off x="5410200" y="5219700"/>
            <a:ext cx="1752600" cy="609600"/>
          </a:xfrm>
          <a:prstGeom prst="wedgeRoundRectCallout">
            <a:avLst>
              <a:gd name="adj1" fmla="val 5260"/>
              <a:gd name="adj2" fmla="val -150143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Slope</a:t>
            </a:r>
          </a:p>
        </p:txBody>
      </p:sp>
      <p:sp>
        <p:nvSpPr>
          <p:cNvPr id="18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21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24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92" name="Rectangle 8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73152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Example: Cornerstone 3-1</a:t>
            </a:r>
          </a:p>
        </p:txBody>
      </p:sp>
      <p:sp>
        <p:nvSpPr>
          <p:cNvPr id="41993" name="Rectangle 9"/>
          <p:cNvSpPr>
            <a:spLocks noGrp="1" noChangeArrowheads="1"/>
          </p:cNvSpPr>
          <p:nvPr>
            <p:ph type="body" idx="1"/>
          </p:nvPr>
        </p:nvSpPr>
        <p:spPr>
          <a:xfrm>
            <a:off x="685800" y="2057400"/>
            <a:ext cx="8001000" cy="1981200"/>
          </a:xfrm>
        </p:spPr>
        <p:txBody>
          <a:bodyPr/>
          <a:lstStyle/>
          <a:p>
            <a:pPr eaLnBrk="1" hangingPunct="1"/>
            <a:r>
              <a:rPr lang="en-US" sz="2000" dirty="0" smtClean="0"/>
              <a:t>College art and graphics department decided to equip each faculty office with an inkjet colour printer</a:t>
            </a:r>
          </a:p>
          <a:p>
            <a:pPr eaLnBrk="1" hangingPunct="1"/>
            <a:r>
              <a:rPr lang="en-US" sz="2000" dirty="0" smtClean="0"/>
              <a:t>Printers had monthly depreciation of $250</a:t>
            </a:r>
          </a:p>
          <a:p>
            <a:pPr eaLnBrk="1" hangingPunct="1"/>
            <a:r>
              <a:rPr lang="en-US" sz="2000" dirty="0" smtClean="0"/>
              <a:t>Department purchased paper in boxes of 10,000 sheets for $35 per box</a:t>
            </a:r>
          </a:p>
          <a:p>
            <a:pPr eaLnBrk="1" hangingPunct="1"/>
            <a:r>
              <a:rPr lang="en-US" sz="2000" dirty="0" smtClean="0"/>
              <a:t>Ink cartridges cost $30 and will print, on average, 300 sheets</a:t>
            </a:r>
          </a:p>
          <a:p>
            <a:pPr eaLnBrk="1" hangingPunct="1"/>
            <a:endParaRPr lang="en-US" sz="2000" dirty="0" smtClean="0"/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152400" y="1752600"/>
            <a:ext cx="21336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2000" b="1" i="1" dirty="0">
                <a:solidFill>
                  <a:srgbClr val="008BBF"/>
                </a:solidFill>
              </a:rPr>
              <a:t>Information:</a:t>
            </a:r>
          </a:p>
        </p:txBody>
      </p:sp>
      <p:sp>
        <p:nvSpPr>
          <p:cNvPr id="6" name="TextBox 4"/>
          <p:cNvSpPr txBox="1">
            <a:spLocks noChangeArrowheads="1"/>
          </p:cNvSpPr>
          <p:nvPr/>
        </p:nvSpPr>
        <p:spPr bwMode="auto">
          <a:xfrm>
            <a:off x="228600" y="1295400"/>
            <a:ext cx="8686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800" dirty="0" smtClean="0">
                <a:solidFill>
                  <a:srgbClr val="008BBF"/>
                </a:solidFill>
              </a:rPr>
              <a:t>How to Create </a:t>
            </a:r>
            <a:r>
              <a:rPr lang="en-US" sz="2800" dirty="0">
                <a:solidFill>
                  <a:srgbClr val="008BBF"/>
                </a:solidFill>
              </a:rPr>
              <a:t>and </a:t>
            </a:r>
            <a:r>
              <a:rPr lang="en-US" sz="2800" dirty="0" smtClean="0">
                <a:solidFill>
                  <a:srgbClr val="008BBF"/>
                </a:solidFill>
              </a:rPr>
              <a:t>Use </a:t>
            </a:r>
            <a:r>
              <a:rPr lang="en-US" sz="2800" dirty="0">
                <a:solidFill>
                  <a:srgbClr val="008BBF"/>
                </a:solidFill>
              </a:rPr>
              <a:t>a Cost Formula</a:t>
            </a:r>
          </a:p>
        </p:txBody>
      </p:sp>
      <p:sp>
        <p:nvSpPr>
          <p:cNvPr id="8" name="Rectangle 8"/>
          <p:cNvSpPr txBox="1">
            <a:spLocks noChangeArrowheads="1"/>
          </p:cNvSpPr>
          <p:nvPr/>
        </p:nvSpPr>
        <p:spPr bwMode="auto">
          <a:xfrm>
            <a:off x="685800" y="4419600"/>
            <a:ext cx="84582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Create a formula for the monthly cost of inkjet printing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If the department expects to print 4,400 pages next month, what is…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Expected fixed cost?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Total variable cost? 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Total printing cost?</a:t>
            </a:r>
          </a:p>
        </p:txBody>
      </p:sp>
      <p:sp>
        <p:nvSpPr>
          <p:cNvPr id="9" name="TextBox 3"/>
          <p:cNvSpPr txBox="1">
            <a:spLocks noChangeArrowheads="1"/>
          </p:cNvSpPr>
          <p:nvPr/>
        </p:nvSpPr>
        <p:spPr bwMode="auto">
          <a:xfrm>
            <a:off x="152400" y="4191000"/>
            <a:ext cx="2286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2000" b="1" i="1" dirty="0">
                <a:solidFill>
                  <a:srgbClr val="008BBF"/>
                </a:solidFill>
              </a:rPr>
              <a:t>Required: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11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25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19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9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419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19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19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9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419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19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19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19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419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19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19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19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00" decel="100000" fill="hold"/>
                                        <p:tgtEl>
                                          <p:spTgt spid="419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19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900" decel="100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900" decel="100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900" decel="100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900" decel="100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900" decel="100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3" grpId="0" build="p"/>
      <p:bldP spid="7" grpId="0"/>
      <p:bldP spid="6" grpId="0"/>
      <p:bldP spid="8" grpId="0" build="p" bldLvl="2"/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28600" y="0"/>
            <a:ext cx="73914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Example Continued</a:t>
            </a:r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 rot="10800000" flipV="1">
            <a:off x="304801" y="1660525"/>
            <a:ext cx="1905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Total Cost</a:t>
            </a:r>
          </a:p>
        </p:txBody>
      </p:sp>
      <p:sp>
        <p:nvSpPr>
          <p:cNvPr id="38918" name="Rectangle 6"/>
          <p:cNvSpPr>
            <a:spLocks noChangeArrowheads="1"/>
          </p:cNvSpPr>
          <p:nvPr/>
        </p:nvSpPr>
        <p:spPr bwMode="auto">
          <a:xfrm rot="10800000" flipV="1">
            <a:off x="2209801" y="1676400"/>
            <a:ext cx="5349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=</a:t>
            </a:r>
          </a:p>
        </p:txBody>
      </p:sp>
      <p:sp>
        <p:nvSpPr>
          <p:cNvPr id="38919" name="Rectangle 7"/>
          <p:cNvSpPr>
            <a:spLocks noChangeArrowheads="1"/>
          </p:cNvSpPr>
          <p:nvPr/>
        </p:nvSpPr>
        <p:spPr bwMode="auto">
          <a:xfrm rot="10800000" flipV="1">
            <a:off x="2514600" y="1659265"/>
            <a:ext cx="2819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Total Fixed Cost</a:t>
            </a:r>
          </a:p>
        </p:txBody>
      </p:sp>
      <p:sp>
        <p:nvSpPr>
          <p:cNvPr id="38920" name="Rectangle 8"/>
          <p:cNvSpPr>
            <a:spLocks noChangeArrowheads="1"/>
          </p:cNvSpPr>
          <p:nvPr/>
        </p:nvSpPr>
        <p:spPr bwMode="auto">
          <a:xfrm rot="10800000" flipV="1">
            <a:off x="5334000" y="1676400"/>
            <a:ext cx="5349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+</a:t>
            </a:r>
          </a:p>
        </p:txBody>
      </p:sp>
      <p:sp>
        <p:nvSpPr>
          <p:cNvPr id="38921" name="Rectangle 9"/>
          <p:cNvSpPr>
            <a:spLocks noChangeArrowheads="1"/>
          </p:cNvSpPr>
          <p:nvPr/>
        </p:nvSpPr>
        <p:spPr bwMode="auto">
          <a:xfrm rot="10800000" flipV="1">
            <a:off x="5714999" y="1676400"/>
            <a:ext cx="3429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Total Variable Cost</a:t>
            </a:r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2667000" y="2674937"/>
            <a:ext cx="18034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/>
              <a:t>$250</a:t>
            </a:r>
          </a:p>
        </p:txBody>
      </p:sp>
      <p:sp>
        <p:nvSpPr>
          <p:cNvPr id="15" name="Rectangle 12"/>
          <p:cNvSpPr>
            <a:spLocks noChangeArrowheads="1"/>
          </p:cNvSpPr>
          <p:nvPr/>
        </p:nvSpPr>
        <p:spPr bwMode="auto">
          <a:xfrm rot="10800000" flipV="1">
            <a:off x="306388" y="2649864"/>
            <a:ext cx="1905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Total </a:t>
            </a:r>
            <a:r>
              <a:rPr lang="en-US" sz="2800" dirty="0" smtClean="0"/>
              <a:t>Cost</a:t>
            </a:r>
            <a:endParaRPr lang="en-US" sz="2800" dirty="0"/>
          </a:p>
        </p:txBody>
      </p:sp>
      <p:sp>
        <p:nvSpPr>
          <p:cNvPr id="16" name="Rectangle 13"/>
          <p:cNvSpPr>
            <a:spLocks noChangeArrowheads="1"/>
          </p:cNvSpPr>
          <p:nvPr/>
        </p:nvSpPr>
        <p:spPr bwMode="auto">
          <a:xfrm rot="10800000" flipV="1">
            <a:off x="2209801" y="2666999"/>
            <a:ext cx="5349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=</a:t>
            </a: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4876800" y="2681287"/>
            <a:ext cx="42672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dirty="0"/>
              <a:t>($0.1035 </a:t>
            </a:r>
            <a:r>
              <a:rPr lang="en-US" dirty="0" smtClean="0"/>
              <a:t>×</a:t>
            </a:r>
            <a:r>
              <a:rPr lang="en-US" sz="2800" dirty="0" smtClean="0"/>
              <a:t> </a:t>
            </a:r>
            <a:r>
              <a:rPr lang="en-US" sz="2800" dirty="0"/>
              <a:t>No. of pages)</a:t>
            </a:r>
          </a:p>
        </p:txBody>
      </p:sp>
      <p:sp>
        <p:nvSpPr>
          <p:cNvPr id="19" name="Rectangle 13"/>
          <p:cNvSpPr>
            <a:spLocks noChangeArrowheads="1"/>
          </p:cNvSpPr>
          <p:nvPr/>
        </p:nvSpPr>
        <p:spPr bwMode="auto">
          <a:xfrm rot="10800000" flipV="1">
            <a:off x="4341812" y="2681287"/>
            <a:ext cx="5349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spcAft>
                <a:spcPct val="20000"/>
              </a:spcAft>
            </a:pPr>
            <a:r>
              <a:rPr lang="en-US" sz="2800" dirty="0"/>
              <a:t>+</a:t>
            </a:r>
          </a:p>
        </p:txBody>
      </p:sp>
      <p:sp>
        <p:nvSpPr>
          <p:cNvPr id="26" name="AutoShape 10"/>
          <p:cNvSpPr>
            <a:spLocks noChangeArrowheads="1"/>
          </p:cNvSpPr>
          <p:nvPr/>
        </p:nvSpPr>
        <p:spPr bwMode="auto">
          <a:xfrm>
            <a:off x="304800" y="3505200"/>
            <a:ext cx="4953000" cy="533400"/>
          </a:xfrm>
          <a:prstGeom prst="wedgeRoundRectCallout">
            <a:avLst>
              <a:gd name="adj1" fmla="val -57194"/>
              <a:gd name="adj2" fmla="val 38885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Using 4,400 as the </a:t>
            </a:r>
            <a:r>
              <a:rPr lang="en-US" dirty="0" smtClean="0"/>
              <a:t># </a:t>
            </a:r>
            <a:r>
              <a:rPr lang="en-US" dirty="0"/>
              <a:t>of pages….</a:t>
            </a:r>
          </a:p>
        </p:txBody>
      </p:sp>
      <p:sp>
        <p:nvSpPr>
          <p:cNvPr id="27" name="AutoShape 10"/>
          <p:cNvSpPr>
            <a:spLocks noChangeArrowheads="1"/>
          </p:cNvSpPr>
          <p:nvPr/>
        </p:nvSpPr>
        <p:spPr bwMode="auto">
          <a:xfrm>
            <a:off x="5257800" y="5715000"/>
            <a:ext cx="2362200" cy="838200"/>
          </a:xfrm>
          <a:prstGeom prst="wedgeRoundRectCallout">
            <a:avLst>
              <a:gd name="adj1" fmla="val 8108"/>
              <a:gd name="adj2" fmla="val -89598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Total Variable Cost</a:t>
            </a: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4191000" y="4038600"/>
            <a:ext cx="5181600" cy="138499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dirty="0" smtClean="0"/>
              <a:t>($0.1035 </a:t>
            </a:r>
            <a:r>
              <a:rPr lang="en-US" dirty="0" smtClean="0">
                <a:solidFill>
                  <a:srgbClr val="000000"/>
                </a:solidFill>
              </a:rPr>
              <a:t>×</a:t>
            </a:r>
            <a:r>
              <a:rPr lang="en-US" sz="2800" dirty="0" smtClean="0"/>
              <a:t> 4,400) </a:t>
            </a:r>
          </a:p>
          <a:p>
            <a:pPr algn="ctr"/>
            <a:endParaRPr lang="en-US" sz="2800" dirty="0" smtClean="0"/>
          </a:p>
          <a:p>
            <a:pPr algn="ctr"/>
            <a:r>
              <a:rPr lang="en-US" sz="2800" dirty="0" smtClean="0">
                <a:solidFill>
                  <a:srgbClr val="CC2B45"/>
                </a:solidFill>
              </a:rPr>
              <a:t>$455.40</a:t>
            </a:r>
            <a:endParaRPr lang="en-US" sz="2800" dirty="0">
              <a:solidFill>
                <a:srgbClr val="CC2B45"/>
              </a:solidFill>
            </a:endParaRPr>
          </a:p>
        </p:txBody>
      </p:sp>
      <p:sp>
        <p:nvSpPr>
          <p:cNvPr id="29" name="AutoShape 7"/>
          <p:cNvSpPr>
            <a:spLocks noChangeArrowheads="1"/>
          </p:cNvSpPr>
          <p:nvPr/>
        </p:nvSpPr>
        <p:spPr bwMode="auto">
          <a:xfrm>
            <a:off x="3276600" y="5715000"/>
            <a:ext cx="1828800" cy="838200"/>
          </a:xfrm>
          <a:prstGeom prst="wedgeRoundRectCallout">
            <a:avLst>
              <a:gd name="adj1" fmla="val -16633"/>
              <a:gd name="adj2" fmla="val -91305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Total Fixed </a:t>
            </a:r>
            <a:r>
              <a:rPr lang="en-US" dirty="0" smtClean="0"/>
              <a:t>Costs</a:t>
            </a:r>
            <a:endParaRPr lang="en-US" dirty="0"/>
          </a:p>
        </p:txBody>
      </p:sp>
      <p:sp>
        <p:nvSpPr>
          <p:cNvPr id="30" name="Rectangle 14"/>
          <p:cNvSpPr>
            <a:spLocks noChangeArrowheads="1"/>
          </p:cNvSpPr>
          <p:nvPr/>
        </p:nvSpPr>
        <p:spPr bwMode="auto">
          <a:xfrm>
            <a:off x="2997200" y="4845050"/>
            <a:ext cx="18034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>
                <a:solidFill>
                  <a:srgbClr val="CC2B45"/>
                </a:solidFill>
              </a:rPr>
              <a:t>$250</a:t>
            </a:r>
          </a:p>
        </p:txBody>
      </p:sp>
      <p:sp>
        <p:nvSpPr>
          <p:cNvPr id="31" name="Rectangle 15"/>
          <p:cNvSpPr>
            <a:spLocks noChangeArrowheads="1"/>
          </p:cNvSpPr>
          <p:nvPr/>
        </p:nvSpPr>
        <p:spPr bwMode="auto">
          <a:xfrm rot="10800000" flipV="1">
            <a:off x="4875212" y="4845050"/>
            <a:ext cx="5349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spcAft>
                <a:spcPct val="20000"/>
              </a:spcAft>
            </a:pPr>
            <a:r>
              <a:rPr lang="en-US" sz="2800" dirty="0">
                <a:solidFill>
                  <a:srgbClr val="CC2B45"/>
                </a:solidFill>
              </a:rPr>
              <a:t>+</a:t>
            </a:r>
          </a:p>
        </p:txBody>
      </p:sp>
      <p:sp>
        <p:nvSpPr>
          <p:cNvPr id="32" name="Rectangle 16"/>
          <p:cNvSpPr>
            <a:spLocks noChangeArrowheads="1"/>
          </p:cNvSpPr>
          <p:nvPr/>
        </p:nvSpPr>
        <p:spPr bwMode="auto">
          <a:xfrm rot="10800000" flipV="1">
            <a:off x="2667001" y="4830762"/>
            <a:ext cx="5349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CC2B45"/>
                </a:solidFill>
              </a:rPr>
              <a:t>=</a:t>
            </a:r>
          </a:p>
        </p:txBody>
      </p:sp>
      <p:sp>
        <p:nvSpPr>
          <p:cNvPr id="33" name="Rectangle 17"/>
          <p:cNvSpPr>
            <a:spLocks noChangeArrowheads="1"/>
          </p:cNvSpPr>
          <p:nvPr/>
        </p:nvSpPr>
        <p:spPr bwMode="auto">
          <a:xfrm rot="10800000" flipV="1">
            <a:off x="990600" y="4800600"/>
            <a:ext cx="1905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spcAft>
                <a:spcPct val="20000"/>
              </a:spcAft>
            </a:pPr>
            <a:r>
              <a:rPr lang="en-US" sz="3200" dirty="0">
                <a:solidFill>
                  <a:srgbClr val="CC2B45"/>
                </a:solidFill>
              </a:rPr>
              <a:t>$705.40</a:t>
            </a:r>
          </a:p>
        </p:txBody>
      </p:sp>
      <p:sp>
        <p:nvSpPr>
          <p:cNvPr id="34" name="AutoShape 18"/>
          <p:cNvSpPr>
            <a:spLocks noChangeArrowheads="1"/>
          </p:cNvSpPr>
          <p:nvPr/>
        </p:nvSpPr>
        <p:spPr bwMode="auto">
          <a:xfrm>
            <a:off x="304800" y="5715000"/>
            <a:ext cx="2819400" cy="838200"/>
          </a:xfrm>
          <a:prstGeom prst="wedgeRoundRectCallout">
            <a:avLst>
              <a:gd name="adj1" fmla="val -3120"/>
              <a:gd name="adj2" fmla="val -92785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Total Costs for 4,400 pages</a:t>
            </a:r>
          </a:p>
        </p:txBody>
      </p:sp>
      <p:sp>
        <p:nvSpPr>
          <p:cNvPr id="35" name="Line 24"/>
          <p:cNvSpPr>
            <a:spLocks noChangeShapeType="1"/>
          </p:cNvSpPr>
          <p:nvPr/>
        </p:nvSpPr>
        <p:spPr bwMode="auto">
          <a:xfrm>
            <a:off x="6781800" y="4495800"/>
            <a:ext cx="0" cy="381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24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25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26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1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 build="p"/>
      <p:bldP spid="16" grpId="0" build="p"/>
      <p:bldP spid="18" grpId="0"/>
      <p:bldP spid="19" grpId="0" build="p"/>
      <p:bldP spid="26" grpId="0" animBg="1"/>
      <p:bldP spid="27" grpId="0" animBg="1"/>
      <p:bldP spid="28" grpId="0"/>
      <p:bldP spid="29" grpId="0" animBg="1"/>
      <p:bldP spid="30" grpId="0"/>
      <p:bldP spid="31" grpId="0" build="p"/>
      <p:bldP spid="32" grpId="0" build="p"/>
      <p:bldP spid="33" grpId="0" build="p"/>
      <p:bldP spid="34" grpId="0" animBg="1"/>
      <p:bldP spid="3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04800" y="0"/>
            <a:ext cx="73152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/>
              <a:t>High-Low Method</a:t>
            </a:r>
          </a:p>
        </p:txBody>
      </p:sp>
      <p:sp>
        <p:nvSpPr>
          <p:cNvPr id="15364" name="TextBox 34"/>
          <p:cNvSpPr txBox="1">
            <a:spLocks noChangeArrowheads="1"/>
          </p:cNvSpPr>
          <p:nvPr/>
        </p:nvSpPr>
        <p:spPr bwMode="auto">
          <a:xfrm>
            <a:off x="0" y="1371600"/>
            <a:ext cx="9144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800" dirty="0">
                <a:solidFill>
                  <a:srgbClr val="008BBF"/>
                </a:solidFill>
              </a:rPr>
              <a:t>A method of separating mixed costs into fixed </a:t>
            </a:r>
            <a:r>
              <a:rPr lang="en-US" sz="2800" dirty="0" smtClean="0">
                <a:solidFill>
                  <a:srgbClr val="008BBF"/>
                </a:solidFill>
              </a:rPr>
              <a:t>&amp; variable </a:t>
            </a:r>
            <a:r>
              <a:rPr lang="en-US" sz="2800" dirty="0">
                <a:solidFill>
                  <a:srgbClr val="008BBF"/>
                </a:solidFill>
              </a:rPr>
              <a:t>components by using </a:t>
            </a:r>
            <a:r>
              <a:rPr lang="en-US" sz="2800" b="1" dirty="0">
                <a:solidFill>
                  <a:srgbClr val="008BBF"/>
                </a:solidFill>
              </a:rPr>
              <a:t>just</a:t>
            </a:r>
            <a:r>
              <a:rPr lang="en-US" sz="2800" dirty="0">
                <a:solidFill>
                  <a:srgbClr val="008BBF"/>
                </a:solidFill>
              </a:rPr>
              <a:t> the high </a:t>
            </a:r>
            <a:r>
              <a:rPr lang="en-US" sz="2800" dirty="0" smtClean="0">
                <a:solidFill>
                  <a:srgbClr val="008BBF"/>
                </a:solidFill>
              </a:rPr>
              <a:t>and low </a:t>
            </a:r>
            <a:r>
              <a:rPr lang="en-US" sz="2800" dirty="0">
                <a:solidFill>
                  <a:srgbClr val="008BBF"/>
                </a:solidFill>
              </a:rPr>
              <a:t>data </a:t>
            </a:r>
            <a:r>
              <a:rPr lang="en-US" sz="2800" dirty="0" smtClean="0">
                <a:solidFill>
                  <a:srgbClr val="008BBF"/>
                </a:solidFill>
              </a:rPr>
              <a:t>points</a:t>
            </a:r>
            <a:endParaRPr lang="en-US" sz="2800" dirty="0">
              <a:solidFill>
                <a:srgbClr val="008BBF"/>
              </a:solidFill>
            </a:endParaRPr>
          </a:p>
        </p:txBody>
      </p:sp>
      <p:sp>
        <p:nvSpPr>
          <p:cNvPr id="6" name="TextBox 34"/>
          <p:cNvSpPr txBox="1">
            <a:spLocks noChangeArrowheads="1"/>
          </p:cNvSpPr>
          <p:nvPr/>
        </p:nvSpPr>
        <p:spPr bwMode="auto">
          <a:xfrm>
            <a:off x="228600" y="2753380"/>
            <a:ext cx="86106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2800" b="1" dirty="0">
                <a:solidFill>
                  <a:srgbClr val="008BBF"/>
                </a:solidFill>
              </a:rPr>
              <a:t>Step </a:t>
            </a:r>
            <a:r>
              <a:rPr lang="en-US" sz="2800" b="1" dirty="0" smtClean="0">
                <a:solidFill>
                  <a:srgbClr val="008BBF"/>
                </a:solidFill>
              </a:rPr>
              <a:t>1: </a:t>
            </a:r>
            <a:r>
              <a:rPr lang="en-US" sz="2800" dirty="0"/>
              <a:t>Find the high point and low </a:t>
            </a:r>
            <a:r>
              <a:rPr lang="en-US" sz="2800" dirty="0" smtClean="0"/>
              <a:t>point</a:t>
            </a:r>
          </a:p>
          <a:p>
            <a:pPr eaLnBrk="0" hangingPunct="0"/>
            <a:endParaRPr lang="en-US" sz="2800" dirty="0" smtClean="0"/>
          </a:p>
          <a:p>
            <a:pPr eaLnBrk="0" hangingPunct="0"/>
            <a:r>
              <a:rPr lang="en-US" sz="2800" b="1" dirty="0" smtClean="0">
                <a:solidFill>
                  <a:srgbClr val="008BBF"/>
                </a:solidFill>
              </a:rPr>
              <a:t>Step 2: </a:t>
            </a:r>
            <a:r>
              <a:rPr lang="en-US" sz="2800" dirty="0" smtClean="0"/>
              <a:t>Using the high and low points, calculate the variable rate</a:t>
            </a:r>
          </a:p>
          <a:p>
            <a:pPr eaLnBrk="0" hangingPunct="0"/>
            <a:endParaRPr lang="en-US" sz="2800" dirty="0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 rot="10800000" flipV="1">
            <a:off x="531813" y="4962822"/>
            <a:ext cx="25923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spcAft>
                <a:spcPct val="20000"/>
              </a:spcAft>
            </a:pPr>
            <a:r>
              <a:rPr lang="en-US" dirty="0">
                <a:solidFill>
                  <a:srgbClr val="CC2B45"/>
                </a:solidFill>
              </a:rPr>
              <a:t>Variable rate =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 rot="10800000" flipV="1">
            <a:off x="3200400" y="4734222"/>
            <a:ext cx="55657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dirty="0">
                <a:solidFill>
                  <a:srgbClr val="CC2B45"/>
                </a:solidFill>
              </a:rPr>
              <a:t>High point cost – Low point cost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 rot="10800000" flipV="1">
            <a:off x="3043238" y="5253334"/>
            <a:ext cx="59483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dirty="0">
                <a:solidFill>
                  <a:srgbClr val="CC2B45"/>
                </a:solidFill>
              </a:rPr>
              <a:t>High point output – Low point output</a:t>
            </a:r>
          </a:p>
        </p:txBody>
      </p:sp>
      <p:cxnSp>
        <p:nvCxnSpPr>
          <p:cNvPr id="11" name="Straight Connector 10"/>
          <p:cNvCxnSpPr>
            <a:cxnSpLocks noChangeShapeType="1"/>
          </p:cNvCxnSpPr>
          <p:nvPr/>
        </p:nvCxnSpPr>
        <p:spPr bwMode="auto">
          <a:xfrm>
            <a:off x="3200400" y="5238898"/>
            <a:ext cx="5562600" cy="1588"/>
          </a:xfrm>
          <a:prstGeom prst="line">
            <a:avLst/>
          </a:prstGeom>
          <a:noFill/>
          <a:ln w="25400" algn="ctr">
            <a:solidFill>
              <a:srgbClr val="CC2B45"/>
            </a:solidFill>
            <a:round/>
            <a:headEnd/>
            <a:tailEnd/>
          </a:ln>
        </p:spPr>
      </p:cxn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13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27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6" grpId="0"/>
      <p:bldP spid="8" grpId="0" build="p"/>
      <p:bldP spid="9" grpId="0" build="p"/>
      <p:bldP spid="10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04800" y="0"/>
            <a:ext cx="73152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High-Low Method</a:t>
            </a: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 rot="10800000" flipV="1">
            <a:off x="228600" y="1524001"/>
            <a:ext cx="86106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/>
            <a:r>
              <a:rPr lang="en-US" sz="2800" b="1" dirty="0">
                <a:solidFill>
                  <a:srgbClr val="008BBF"/>
                </a:solidFill>
              </a:rPr>
              <a:t>Step </a:t>
            </a:r>
            <a:r>
              <a:rPr lang="en-US" sz="2800" b="1" dirty="0" smtClean="0">
                <a:solidFill>
                  <a:srgbClr val="008BBF"/>
                </a:solidFill>
              </a:rPr>
              <a:t>3: </a:t>
            </a:r>
            <a:r>
              <a:rPr lang="en-US" sz="2800" dirty="0"/>
              <a:t>Calculate the fixed cost using the variable rate and either the high point or the low </a:t>
            </a:r>
            <a:r>
              <a:rPr lang="en-US" sz="2800" dirty="0" smtClean="0"/>
              <a:t>point</a:t>
            </a:r>
            <a:endParaRPr lang="en-US" sz="2800" dirty="0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 rot="10800000" flipV="1">
            <a:off x="228600" y="2619375"/>
            <a:ext cx="25923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CC2B45"/>
                </a:solidFill>
              </a:rPr>
              <a:t>Fixed Cost </a:t>
            </a:r>
            <a:r>
              <a:rPr lang="en-US" sz="2800" dirty="0" smtClean="0">
                <a:solidFill>
                  <a:srgbClr val="CC2B45"/>
                </a:solidFill>
              </a:rPr>
              <a:t> =</a:t>
            </a:r>
            <a:endParaRPr lang="en-US" sz="2800" dirty="0">
              <a:solidFill>
                <a:srgbClr val="CC2B45"/>
              </a:solidFill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 rot="10800000" flipV="1">
            <a:off x="2590800" y="2438400"/>
            <a:ext cx="229076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CC2B45"/>
                </a:solidFill>
              </a:rPr>
              <a:t>Total cost at high point</a:t>
            </a:r>
          </a:p>
        </p:txBody>
      </p:sp>
      <p:sp>
        <p:nvSpPr>
          <p:cNvPr id="8" name="Rectangle 10"/>
          <p:cNvSpPr>
            <a:spLocks noChangeArrowheads="1"/>
          </p:cNvSpPr>
          <p:nvPr/>
        </p:nvSpPr>
        <p:spPr bwMode="auto">
          <a:xfrm rot="10800000" flipV="1">
            <a:off x="4953000" y="2482850"/>
            <a:ext cx="41910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CC2B45"/>
                </a:solidFill>
              </a:rPr>
              <a:t> (Variable rate x Output at high point)</a:t>
            </a:r>
          </a:p>
        </p:txBody>
      </p:sp>
      <p:sp>
        <p:nvSpPr>
          <p:cNvPr id="9" name="Rectangle 11"/>
          <p:cNvSpPr>
            <a:spLocks noChangeArrowheads="1"/>
          </p:cNvSpPr>
          <p:nvPr/>
        </p:nvSpPr>
        <p:spPr bwMode="auto">
          <a:xfrm rot="10800000" flipV="1">
            <a:off x="4876800" y="2671763"/>
            <a:ext cx="5381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CC2B45"/>
                </a:solidFill>
              </a:rPr>
              <a:t>-</a:t>
            </a:r>
          </a:p>
        </p:txBody>
      </p:sp>
      <p:sp>
        <p:nvSpPr>
          <p:cNvPr id="10" name="Line 13"/>
          <p:cNvSpPr>
            <a:spLocks noChangeShapeType="1"/>
          </p:cNvSpPr>
          <p:nvPr/>
        </p:nvSpPr>
        <p:spPr bwMode="auto">
          <a:xfrm flipH="1" flipV="1">
            <a:off x="3429000" y="3429000"/>
            <a:ext cx="1828800" cy="457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 flipV="1">
            <a:off x="5334000" y="3429000"/>
            <a:ext cx="1752600" cy="457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2" name="AutoShape 16"/>
          <p:cNvSpPr>
            <a:spLocks noChangeArrowheads="1"/>
          </p:cNvSpPr>
          <p:nvPr/>
        </p:nvSpPr>
        <p:spPr bwMode="auto">
          <a:xfrm>
            <a:off x="3581400" y="3810000"/>
            <a:ext cx="3429000" cy="609600"/>
          </a:xfrm>
          <a:prstGeom prst="wedgeRoundRectCallout">
            <a:avLst>
              <a:gd name="adj1" fmla="val 21449"/>
              <a:gd name="adj2" fmla="val -49500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Or Low Point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 rot="10800000" flipV="1">
            <a:off x="228599" y="4876800"/>
            <a:ext cx="8686800" cy="95410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2800" b="1" dirty="0">
                <a:solidFill>
                  <a:srgbClr val="008BBF"/>
                </a:solidFill>
              </a:rPr>
              <a:t>Step </a:t>
            </a:r>
            <a:r>
              <a:rPr lang="en-US" sz="2800" b="1" dirty="0" smtClean="0">
                <a:solidFill>
                  <a:srgbClr val="008BBF"/>
                </a:solidFill>
              </a:rPr>
              <a:t>4: </a:t>
            </a:r>
            <a:r>
              <a:rPr lang="en-US" sz="2800" dirty="0"/>
              <a:t>Form the cost formula based on the high-low </a:t>
            </a:r>
            <a:r>
              <a:rPr lang="en-US" sz="2800" dirty="0" smtClean="0"/>
              <a:t>method</a:t>
            </a:r>
            <a:endParaRPr lang="en-US" sz="2800" dirty="0"/>
          </a:p>
        </p:txBody>
      </p:sp>
      <p:sp>
        <p:nvSpPr>
          <p:cNvPr id="14" name="AutoShape 18"/>
          <p:cNvSpPr>
            <a:spLocks noChangeArrowheads="1"/>
          </p:cNvSpPr>
          <p:nvPr/>
        </p:nvSpPr>
        <p:spPr bwMode="auto">
          <a:xfrm>
            <a:off x="3352800" y="5715000"/>
            <a:ext cx="4648200" cy="685800"/>
          </a:xfrm>
          <a:prstGeom prst="wedgeRoundRectCallout">
            <a:avLst>
              <a:gd name="adj1" fmla="val 73474"/>
              <a:gd name="adj2" fmla="val -34894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Cornerstone 3-2 will walk us through an </a:t>
            </a:r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16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28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10" grpId="0" animBg="1"/>
      <p:bldP spid="11" grpId="0" animBg="1"/>
      <p:bldP spid="12" grpId="0" animBg="1"/>
      <p:bldP spid="13" grpId="0" build="p"/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04800" y="0"/>
            <a:ext cx="73152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Example: Cornerstone 3-2</a:t>
            </a:r>
          </a:p>
        </p:txBody>
      </p:sp>
      <p:sp>
        <p:nvSpPr>
          <p:cNvPr id="19459" name="TextBox 4"/>
          <p:cNvSpPr txBox="1">
            <a:spLocks noChangeArrowheads="1"/>
          </p:cNvSpPr>
          <p:nvPr/>
        </p:nvSpPr>
        <p:spPr bwMode="auto">
          <a:xfrm>
            <a:off x="304800" y="1457980"/>
            <a:ext cx="8610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800" dirty="0" smtClean="0">
                <a:solidFill>
                  <a:srgbClr val="008BBF"/>
                </a:solidFill>
              </a:rPr>
              <a:t>How to use </a:t>
            </a:r>
            <a:r>
              <a:rPr lang="en-US" sz="2800" dirty="0">
                <a:solidFill>
                  <a:srgbClr val="008BBF"/>
                </a:solidFill>
              </a:rPr>
              <a:t>the High-Low </a:t>
            </a:r>
            <a:r>
              <a:rPr lang="en-US" sz="2800" dirty="0" smtClean="0">
                <a:solidFill>
                  <a:srgbClr val="008BBF"/>
                </a:solidFill>
              </a:rPr>
              <a:t>Method</a:t>
            </a:r>
            <a:endParaRPr lang="en-US" sz="2800" dirty="0">
              <a:solidFill>
                <a:srgbClr val="008BBF"/>
              </a:solidFill>
            </a:endParaRPr>
          </a:p>
        </p:txBody>
      </p:sp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228600" y="2514600"/>
            <a:ext cx="5105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2000" b="1" i="1" dirty="0">
                <a:solidFill>
                  <a:srgbClr val="008BBF"/>
                </a:solidFill>
              </a:rPr>
              <a:t>Information: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28600" y="2873514"/>
            <a:ext cx="7543800" cy="958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en-US" sz="2000" dirty="0"/>
              <a:t>Blue Denim Company controller wants to calculate the fixed and variable costs associated  with electricity used in the </a:t>
            </a:r>
            <a:r>
              <a:rPr lang="en-US" sz="2000" dirty="0" smtClean="0"/>
              <a:t>factory</a:t>
            </a:r>
            <a:endParaRPr lang="en-US" sz="2000" dirty="0"/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228600" y="4154269"/>
            <a:ext cx="5105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2000" b="1" i="1" dirty="0">
                <a:solidFill>
                  <a:srgbClr val="008BBF"/>
                </a:solidFill>
              </a:rPr>
              <a:t>Required:</a:t>
            </a:r>
          </a:p>
        </p:txBody>
      </p:sp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228600" y="4543961"/>
            <a:ext cx="8305800" cy="1881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en-US" sz="2000" dirty="0"/>
              <a:t>Using the High-Low method, </a:t>
            </a:r>
            <a:r>
              <a:rPr lang="en-US" sz="2000" dirty="0" smtClean="0"/>
              <a:t>calculate:</a:t>
            </a:r>
          </a:p>
          <a:p>
            <a:pPr lvl="2" eaLnBrk="0" hangingPunct="0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 smtClean="0"/>
              <a:t> fixed </a:t>
            </a:r>
            <a:r>
              <a:rPr lang="en-US" sz="2000" dirty="0"/>
              <a:t>cost of </a:t>
            </a:r>
            <a:r>
              <a:rPr lang="en-US" sz="2000" dirty="0" smtClean="0"/>
              <a:t>electricity</a:t>
            </a:r>
          </a:p>
          <a:p>
            <a:pPr lvl="2" eaLnBrk="0" hangingPunct="0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 smtClean="0"/>
              <a:t> the </a:t>
            </a:r>
            <a:r>
              <a:rPr lang="en-US" sz="2000" dirty="0"/>
              <a:t>variable rate per machine </a:t>
            </a:r>
            <a:r>
              <a:rPr lang="en-US" sz="2000" dirty="0" smtClean="0"/>
              <a:t>hour</a:t>
            </a:r>
          </a:p>
          <a:p>
            <a:pPr lvl="2" eaLnBrk="0" hangingPunct="0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 smtClean="0"/>
              <a:t> construct </a:t>
            </a:r>
            <a:r>
              <a:rPr lang="en-US" sz="2000" dirty="0"/>
              <a:t>the cost formula for total electricity </a:t>
            </a:r>
            <a:r>
              <a:rPr lang="en-US" sz="2000" dirty="0" smtClean="0"/>
              <a:t>cost</a:t>
            </a:r>
            <a:endParaRPr lang="en-US" sz="2000" dirty="0"/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10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29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  <p:bldP spid="5" grpId="0"/>
      <p:bldP spid="6" grpId="0"/>
      <p:bldP spid="7" grpId="0"/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04800" y="0"/>
            <a:ext cx="73152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Blue Denim Company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 rot="10800000" flipV="1">
            <a:off x="228600" y="2209800"/>
            <a:ext cx="2905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b="1" dirty="0"/>
              <a:t>Month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 rot="10800000" flipV="1">
            <a:off x="875506" y="2743200"/>
            <a:ext cx="152876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January</a:t>
            </a: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 rot="10800000" flipV="1">
            <a:off x="876300" y="3238500"/>
            <a:ext cx="15271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February</a:t>
            </a: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 rot="10800000" flipV="1">
            <a:off x="876300" y="4657725"/>
            <a:ext cx="15271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May</a:t>
            </a: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 rot="10800000" flipV="1">
            <a:off x="3200400" y="2209800"/>
            <a:ext cx="2901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b="1" dirty="0"/>
              <a:t>Electricity Costs</a:t>
            </a:r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 rot="10800000" flipV="1">
            <a:off x="4078288" y="2746375"/>
            <a:ext cx="12573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ct val="20000"/>
              </a:spcAft>
            </a:pPr>
            <a:r>
              <a:rPr lang="en-US" sz="2600" dirty="0"/>
              <a:t>$3,255</a:t>
            </a: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 rot="10800000" flipV="1">
            <a:off x="4110038" y="3238500"/>
            <a:ext cx="12255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ct val="20000"/>
              </a:spcAft>
            </a:pPr>
            <a:r>
              <a:rPr lang="en-US" sz="2600" dirty="0"/>
              <a:t>3,485</a:t>
            </a:r>
          </a:p>
        </p:txBody>
      </p:sp>
      <p:sp>
        <p:nvSpPr>
          <p:cNvPr id="14" name="Rectangle 12"/>
          <p:cNvSpPr>
            <a:spLocks noChangeArrowheads="1"/>
          </p:cNvSpPr>
          <p:nvPr/>
        </p:nvSpPr>
        <p:spPr bwMode="auto">
          <a:xfrm rot="10800000" flipV="1">
            <a:off x="3867151" y="4197350"/>
            <a:ext cx="1468437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ct val="20000"/>
              </a:spcAft>
            </a:pPr>
            <a:r>
              <a:rPr lang="en-US" sz="2600" dirty="0"/>
              <a:t>3,300</a:t>
            </a: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 rot="10800000" flipV="1">
            <a:off x="3305175" y="4665663"/>
            <a:ext cx="203041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ct val="20000"/>
              </a:spcAft>
            </a:pPr>
            <a:r>
              <a:rPr lang="en-US" sz="2600" dirty="0"/>
              <a:t>3,312</a:t>
            </a:r>
          </a:p>
        </p:txBody>
      </p:sp>
      <p:sp>
        <p:nvSpPr>
          <p:cNvPr id="16" name="Rectangle 14"/>
          <p:cNvSpPr>
            <a:spLocks noChangeArrowheads="1"/>
          </p:cNvSpPr>
          <p:nvPr/>
        </p:nvSpPr>
        <p:spPr bwMode="auto">
          <a:xfrm rot="10800000" flipV="1">
            <a:off x="6172200" y="2209800"/>
            <a:ext cx="259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b="1" dirty="0"/>
              <a:t>Machine Hours</a:t>
            </a:r>
          </a:p>
        </p:txBody>
      </p:sp>
      <p:sp>
        <p:nvSpPr>
          <p:cNvPr id="18" name="Rectangle 16"/>
          <p:cNvSpPr>
            <a:spLocks noChangeArrowheads="1"/>
          </p:cNvSpPr>
          <p:nvPr/>
        </p:nvSpPr>
        <p:spPr bwMode="auto">
          <a:xfrm rot="10800000" flipV="1">
            <a:off x="6959600" y="2763838"/>
            <a:ext cx="112236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450</a:t>
            </a:r>
          </a:p>
        </p:txBody>
      </p:sp>
      <p:sp>
        <p:nvSpPr>
          <p:cNvPr id="19" name="Rectangle 17"/>
          <p:cNvSpPr>
            <a:spLocks noChangeArrowheads="1"/>
          </p:cNvSpPr>
          <p:nvPr/>
        </p:nvSpPr>
        <p:spPr bwMode="auto">
          <a:xfrm rot="10800000" flipV="1">
            <a:off x="7035800" y="3244850"/>
            <a:ext cx="9906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500</a:t>
            </a:r>
          </a:p>
        </p:txBody>
      </p:sp>
      <p:sp>
        <p:nvSpPr>
          <p:cNvPr id="20" name="Rectangle 18"/>
          <p:cNvSpPr>
            <a:spLocks noChangeArrowheads="1"/>
          </p:cNvSpPr>
          <p:nvPr/>
        </p:nvSpPr>
        <p:spPr bwMode="auto">
          <a:xfrm rot="10800000" flipV="1">
            <a:off x="7035800" y="4195763"/>
            <a:ext cx="9906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470</a:t>
            </a:r>
          </a:p>
        </p:txBody>
      </p:sp>
      <p:sp>
        <p:nvSpPr>
          <p:cNvPr id="21" name="Rectangle 19"/>
          <p:cNvSpPr>
            <a:spLocks noChangeArrowheads="1"/>
          </p:cNvSpPr>
          <p:nvPr/>
        </p:nvSpPr>
        <p:spPr bwMode="auto">
          <a:xfrm rot="10800000" flipV="1">
            <a:off x="7035800" y="4660900"/>
            <a:ext cx="9906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470</a:t>
            </a:r>
          </a:p>
        </p:txBody>
      </p:sp>
      <p:sp>
        <p:nvSpPr>
          <p:cNvPr id="22" name="Rectangle 22"/>
          <p:cNvSpPr>
            <a:spLocks noChangeArrowheads="1"/>
          </p:cNvSpPr>
          <p:nvPr/>
        </p:nvSpPr>
        <p:spPr bwMode="auto">
          <a:xfrm rot="10800000" flipV="1">
            <a:off x="876300" y="3740150"/>
            <a:ext cx="15271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March</a:t>
            </a:r>
          </a:p>
        </p:txBody>
      </p:sp>
      <p:sp>
        <p:nvSpPr>
          <p:cNvPr id="23" name="Rectangle 23"/>
          <p:cNvSpPr>
            <a:spLocks noChangeArrowheads="1"/>
          </p:cNvSpPr>
          <p:nvPr/>
        </p:nvSpPr>
        <p:spPr bwMode="auto">
          <a:xfrm rot="10800000" flipV="1">
            <a:off x="876300" y="4197350"/>
            <a:ext cx="15271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April</a:t>
            </a:r>
          </a:p>
        </p:txBody>
      </p:sp>
      <p:sp>
        <p:nvSpPr>
          <p:cNvPr id="24" name="Rectangle 26"/>
          <p:cNvSpPr>
            <a:spLocks noChangeArrowheads="1"/>
          </p:cNvSpPr>
          <p:nvPr/>
        </p:nvSpPr>
        <p:spPr bwMode="auto">
          <a:xfrm rot="10800000" flipV="1">
            <a:off x="4110038" y="3738563"/>
            <a:ext cx="12255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ct val="20000"/>
              </a:spcAft>
            </a:pPr>
            <a:r>
              <a:rPr lang="en-US" sz="2600" dirty="0"/>
              <a:t>4,100</a:t>
            </a:r>
          </a:p>
        </p:txBody>
      </p:sp>
      <p:sp>
        <p:nvSpPr>
          <p:cNvPr id="25" name="Rectangle 27"/>
          <p:cNvSpPr>
            <a:spLocks noChangeArrowheads="1"/>
          </p:cNvSpPr>
          <p:nvPr/>
        </p:nvSpPr>
        <p:spPr bwMode="auto">
          <a:xfrm rot="10800000" flipV="1">
            <a:off x="7035800" y="3733800"/>
            <a:ext cx="9906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600</a:t>
            </a:r>
          </a:p>
        </p:txBody>
      </p:sp>
      <p:sp>
        <p:nvSpPr>
          <p:cNvPr id="26" name="Rectangle 28"/>
          <p:cNvSpPr>
            <a:spLocks noChangeArrowheads="1"/>
          </p:cNvSpPr>
          <p:nvPr/>
        </p:nvSpPr>
        <p:spPr bwMode="auto">
          <a:xfrm rot="10800000" flipV="1">
            <a:off x="876300" y="5137150"/>
            <a:ext cx="15271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June</a:t>
            </a:r>
          </a:p>
        </p:txBody>
      </p:sp>
      <p:sp>
        <p:nvSpPr>
          <p:cNvPr id="27" name="Rectangle 29"/>
          <p:cNvSpPr>
            <a:spLocks noChangeArrowheads="1"/>
          </p:cNvSpPr>
          <p:nvPr/>
        </p:nvSpPr>
        <p:spPr bwMode="auto">
          <a:xfrm rot="10800000" flipV="1">
            <a:off x="3697288" y="5137150"/>
            <a:ext cx="16383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ct val="20000"/>
              </a:spcAft>
            </a:pPr>
            <a:r>
              <a:rPr lang="en-US" sz="2600" dirty="0"/>
              <a:t>2,575</a:t>
            </a:r>
          </a:p>
        </p:txBody>
      </p:sp>
      <p:sp>
        <p:nvSpPr>
          <p:cNvPr id="28" name="Rectangle 30"/>
          <p:cNvSpPr>
            <a:spLocks noChangeArrowheads="1"/>
          </p:cNvSpPr>
          <p:nvPr/>
        </p:nvSpPr>
        <p:spPr bwMode="auto">
          <a:xfrm rot="10800000" flipV="1">
            <a:off x="7053263" y="5135563"/>
            <a:ext cx="9906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350</a:t>
            </a:r>
          </a:p>
        </p:txBody>
      </p:sp>
      <p:sp>
        <p:nvSpPr>
          <p:cNvPr id="29" name="Rectangle 31"/>
          <p:cNvSpPr>
            <a:spLocks noChangeArrowheads="1"/>
          </p:cNvSpPr>
          <p:nvPr/>
        </p:nvSpPr>
        <p:spPr bwMode="auto">
          <a:xfrm rot="10800000" flipV="1">
            <a:off x="876299" y="5614988"/>
            <a:ext cx="15271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July</a:t>
            </a:r>
          </a:p>
        </p:txBody>
      </p:sp>
      <p:sp>
        <p:nvSpPr>
          <p:cNvPr id="30" name="Rectangle 32"/>
          <p:cNvSpPr>
            <a:spLocks noChangeArrowheads="1"/>
          </p:cNvSpPr>
          <p:nvPr/>
        </p:nvSpPr>
        <p:spPr bwMode="auto">
          <a:xfrm rot="10800000" flipV="1">
            <a:off x="3900488" y="5614988"/>
            <a:ext cx="14351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ct val="20000"/>
              </a:spcAft>
            </a:pPr>
            <a:r>
              <a:rPr lang="en-US" sz="2600" dirty="0"/>
              <a:t>3,910</a:t>
            </a:r>
          </a:p>
        </p:txBody>
      </p:sp>
      <p:sp>
        <p:nvSpPr>
          <p:cNvPr id="31" name="Rectangle 33"/>
          <p:cNvSpPr>
            <a:spLocks noChangeArrowheads="1"/>
          </p:cNvSpPr>
          <p:nvPr/>
        </p:nvSpPr>
        <p:spPr bwMode="auto">
          <a:xfrm rot="10800000" flipV="1">
            <a:off x="7034213" y="5613400"/>
            <a:ext cx="992187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570</a:t>
            </a:r>
          </a:p>
        </p:txBody>
      </p:sp>
      <p:sp>
        <p:nvSpPr>
          <p:cNvPr id="32" name="Rectangle 34"/>
          <p:cNvSpPr>
            <a:spLocks noChangeArrowheads="1"/>
          </p:cNvSpPr>
          <p:nvPr/>
        </p:nvSpPr>
        <p:spPr bwMode="auto">
          <a:xfrm rot="10800000" flipV="1">
            <a:off x="876300" y="6096000"/>
            <a:ext cx="15271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August</a:t>
            </a:r>
          </a:p>
        </p:txBody>
      </p:sp>
      <p:sp>
        <p:nvSpPr>
          <p:cNvPr id="33" name="Rectangle 35"/>
          <p:cNvSpPr>
            <a:spLocks noChangeArrowheads="1"/>
          </p:cNvSpPr>
          <p:nvPr/>
        </p:nvSpPr>
        <p:spPr bwMode="auto">
          <a:xfrm rot="10800000" flipV="1">
            <a:off x="3305175" y="6096000"/>
            <a:ext cx="203041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ct val="20000"/>
              </a:spcAft>
            </a:pPr>
            <a:r>
              <a:rPr lang="en-US" sz="2600" dirty="0"/>
              <a:t>4,200</a:t>
            </a:r>
          </a:p>
        </p:txBody>
      </p:sp>
      <p:sp>
        <p:nvSpPr>
          <p:cNvPr id="34" name="Rectangle 36"/>
          <p:cNvSpPr>
            <a:spLocks noChangeArrowheads="1"/>
          </p:cNvSpPr>
          <p:nvPr/>
        </p:nvSpPr>
        <p:spPr bwMode="auto">
          <a:xfrm rot="10800000" flipV="1">
            <a:off x="7035800" y="6096000"/>
            <a:ext cx="9921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590</a:t>
            </a:r>
          </a:p>
        </p:txBody>
      </p:sp>
      <p:sp>
        <p:nvSpPr>
          <p:cNvPr id="35" name="Rectangle 5"/>
          <p:cNvSpPr>
            <a:spLocks noChangeArrowheads="1"/>
          </p:cNvSpPr>
          <p:nvPr/>
        </p:nvSpPr>
        <p:spPr bwMode="auto">
          <a:xfrm rot="10800000" flipV="1">
            <a:off x="0" y="1371601"/>
            <a:ext cx="91440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800" b="1" dirty="0">
                <a:solidFill>
                  <a:srgbClr val="008BBF"/>
                </a:solidFill>
              </a:rPr>
              <a:t>Step </a:t>
            </a:r>
            <a:r>
              <a:rPr lang="en-US" sz="2800" b="1" dirty="0" smtClean="0">
                <a:solidFill>
                  <a:srgbClr val="008BBF"/>
                </a:solidFill>
              </a:rPr>
              <a:t>1: </a:t>
            </a:r>
            <a:r>
              <a:rPr lang="en-US" sz="2800" dirty="0" smtClean="0">
                <a:solidFill>
                  <a:srgbClr val="008BBF"/>
                </a:solidFill>
              </a:rPr>
              <a:t>Identify the high and low points</a:t>
            </a:r>
            <a:endParaRPr lang="en-US" sz="2800" dirty="0">
              <a:solidFill>
                <a:srgbClr val="008BBF"/>
              </a:solidFill>
            </a:endParaRPr>
          </a:p>
        </p:txBody>
      </p:sp>
      <p:sp>
        <p:nvSpPr>
          <p:cNvPr id="36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37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30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9" grpId="0" build="p"/>
      <p:bldP spid="10" grpId="0" build="p"/>
      <p:bldP spid="11" grpId="0" build="p"/>
      <p:bldP spid="12" grpId="0" build="p"/>
      <p:bldP spid="13" grpId="0" build="p"/>
      <p:bldP spid="14" grpId="0" build="p"/>
      <p:bldP spid="15" grpId="0" build="p"/>
      <p:bldP spid="16" grpId="0" build="p"/>
      <p:bldP spid="18" grpId="0" build="p"/>
      <p:bldP spid="19" grpId="0" build="p"/>
      <p:bldP spid="20" grpId="0" build="p"/>
      <p:bldP spid="21" grpId="0" build="p"/>
      <p:bldP spid="22" grpId="0" build="p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04800" y="0"/>
            <a:ext cx="73152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Blue Denim Company</a:t>
            </a:r>
          </a:p>
        </p:txBody>
      </p:sp>
      <p:sp>
        <p:nvSpPr>
          <p:cNvPr id="52228" name="Text Box 2"/>
          <p:cNvSpPr txBox="1">
            <a:spLocks noChangeArrowheads="1"/>
          </p:cNvSpPr>
          <p:nvPr/>
        </p:nvSpPr>
        <p:spPr bwMode="auto">
          <a:xfrm>
            <a:off x="3886200" y="5294313"/>
            <a:ext cx="1600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800" dirty="0"/>
          </a:p>
        </p:txBody>
      </p:sp>
      <p:sp>
        <p:nvSpPr>
          <p:cNvPr id="52229" name="Rectangle 4"/>
          <p:cNvSpPr>
            <a:spLocks noChangeArrowheads="1"/>
          </p:cNvSpPr>
          <p:nvPr/>
        </p:nvSpPr>
        <p:spPr bwMode="auto">
          <a:xfrm rot="10800000" flipV="1">
            <a:off x="228600" y="1447800"/>
            <a:ext cx="2905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b="1" dirty="0"/>
              <a:t>Month</a:t>
            </a:r>
          </a:p>
        </p:txBody>
      </p:sp>
      <p:sp>
        <p:nvSpPr>
          <p:cNvPr id="52230" name="Rectangle 5"/>
          <p:cNvSpPr>
            <a:spLocks noChangeArrowheads="1"/>
          </p:cNvSpPr>
          <p:nvPr/>
        </p:nvSpPr>
        <p:spPr bwMode="auto">
          <a:xfrm rot="10800000" flipV="1">
            <a:off x="838200" y="1981200"/>
            <a:ext cx="152876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January</a:t>
            </a:r>
          </a:p>
        </p:txBody>
      </p:sp>
      <p:sp>
        <p:nvSpPr>
          <p:cNvPr id="52231" name="Rectangle 6"/>
          <p:cNvSpPr>
            <a:spLocks noChangeArrowheads="1"/>
          </p:cNvSpPr>
          <p:nvPr/>
        </p:nvSpPr>
        <p:spPr bwMode="auto">
          <a:xfrm rot="10800000" flipV="1">
            <a:off x="914400" y="2476500"/>
            <a:ext cx="15271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February</a:t>
            </a:r>
          </a:p>
        </p:txBody>
      </p:sp>
      <p:sp>
        <p:nvSpPr>
          <p:cNvPr id="52232" name="Rectangle 8"/>
          <p:cNvSpPr>
            <a:spLocks noChangeArrowheads="1"/>
          </p:cNvSpPr>
          <p:nvPr/>
        </p:nvSpPr>
        <p:spPr bwMode="auto">
          <a:xfrm rot="10800000" flipV="1">
            <a:off x="914400" y="3895725"/>
            <a:ext cx="15271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May</a:t>
            </a:r>
          </a:p>
        </p:txBody>
      </p:sp>
      <p:sp>
        <p:nvSpPr>
          <p:cNvPr id="52233" name="Rectangle 9"/>
          <p:cNvSpPr>
            <a:spLocks noChangeArrowheads="1"/>
          </p:cNvSpPr>
          <p:nvPr/>
        </p:nvSpPr>
        <p:spPr bwMode="auto">
          <a:xfrm rot="10800000" flipV="1">
            <a:off x="3200400" y="1447800"/>
            <a:ext cx="2901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b="1" dirty="0"/>
              <a:t>Electricity Costs</a:t>
            </a:r>
          </a:p>
        </p:txBody>
      </p:sp>
      <p:sp>
        <p:nvSpPr>
          <p:cNvPr id="52234" name="Rectangle 10"/>
          <p:cNvSpPr>
            <a:spLocks noChangeArrowheads="1"/>
          </p:cNvSpPr>
          <p:nvPr/>
        </p:nvSpPr>
        <p:spPr bwMode="auto">
          <a:xfrm rot="10800000" flipV="1">
            <a:off x="4076700" y="1984375"/>
            <a:ext cx="12573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ct val="20000"/>
              </a:spcAft>
            </a:pPr>
            <a:r>
              <a:rPr lang="en-US" sz="2600" dirty="0"/>
              <a:t>$3,255</a:t>
            </a:r>
          </a:p>
        </p:txBody>
      </p:sp>
      <p:sp>
        <p:nvSpPr>
          <p:cNvPr id="52235" name="Rectangle 11"/>
          <p:cNvSpPr>
            <a:spLocks noChangeArrowheads="1"/>
          </p:cNvSpPr>
          <p:nvPr/>
        </p:nvSpPr>
        <p:spPr bwMode="auto">
          <a:xfrm rot="10800000" flipV="1">
            <a:off x="4092575" y="2476500"/>
            <a:ext cx="12255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ct val="20000"/>
              </a:spcAft>
            </a:pPr>
            <a:r>
              <a:rPr lang="en-US" sz="2600" dirty="0"/>
              <a:t>3,485</a:t>
            </a:r>
          </a:p>
        </p:txBody>
      </p:sp>
      <p:sp>
        <p:nvSpPr>
          <p:cNvPr id="52236" name="Rectangle 12"/>
          <p:cNvSpPr>
            <a:spLocks noChangeArrowheads="1"/>
          </p:cNvSpPr>
          <p:nvPr/>
        </p:nvSpPr>
        <p:spPr bwMode="auto">
          <a:xfrm rot="10800000" flipV="1">
            <a:off x="3836988" y="3435350"/>
            <a:ext cx="1468437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ct val="20000"/>
              </a:spcAft>
            </a:pPr>
            <a:r>
              <a:rPr lang="en-US" sz="2600" dirty="0"/>
              <a:t>3,300</a:t>
            </a:r>
          </a:p>
        </p:txBody>
      </p:sp>
      <p:sp>
        <p:nvSpPr>
          <p:cNvPr id="52237" name="Rectangle 13"/>
          <p:cNvSpPr>
            <a:spLocks noChangeArrowheads="1"/>
          </p:cNvSpPr>
          <p:nvPr/>
        </p:nvSpPr>
        <p:spPr bwMode="auto">
          <a:xfrm rot="10800000" flipV="1">
            <a:off x="3276600" y="3903663"/>
            <a:ext cx="203041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ct val="20000"/>
              </a:spcAft>
            </a:pPr>
            <a:r>
              <a:rPr lang="en-US" sz="2600" dirty="0"/>
              <a:t>3,312</a:t>
            </a:r>
          </a:p>
        </p:txBody>
      </p:sp>
      <p:sp>
        <p:nvSpPr>
          <p:cNvPr id="52238" name="Rectangle 14"/>
          <p:cNvSpPr>
            <a:spLocks noChangeArrowheads="1"/>
          </p:cNvSpPr>
          <p:nvPr/>
        </p:nvSpPr>
        <p:spPr bwMode="auto">
          <a:xfrm rot="10800000" flipV="1">
            <a:off x="6172200" y="1447800"/>
            <a:ext cx="259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b="1" dirty="0"/>
              <a:t>Machine Hours</a:t>
            </a:r>
          </a:p>
        </p:txBody>
      </p:sp>
      <p:sp>
        <p:nvSpPr>
          <p:cNvPr id="52239" name="Rectangle 16"/>
          <p:cNvSpPr>
            <a:spLocks noChangeArrowheads="1"/>
          </p:cNvSpPr>
          <p:nvPr/>
        </p:nvSpPr>
        <p:spPr bwMode="auto">
          <a:xfrm rot="10800000" flipV="1">
            <a:off x="6959600" y="2001838"/>
            <a:ext cx="112236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450</a:t>
            </a:r>
          </a:p>
        </p:txBody>
      </p:sp>
      <p:sp>
        <p:nvSpPr>
          <p:cNvPr id="52240" name="Rectangle 17"/>
          <p:cNvSpPr>
            <a:spLocks noChangeArrowheads="1"/>
          </p:cNvSpPr>
          <p:nvPr/>
        </p:nvSpPr>
        <p:spPr bwMode="auto">
          <a:xfrm rot="10800000" flipV="1">
            <a:off x="7035800" y="2482850"/>
            <a:ext cx="9906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500</a:t>
            </a:r>
          </a:p>
        </p:txBody>
      </p:sp>
      <p:sp>
        <p:nvSpPr>
          <p:cNvPr id="52241" name="Rectangle 18"/>
          <p:cNvSpPr>
            <a:spLocks noChangeArrowheads="1"/>
          </p:cNvSpPr>
          <p:nvPr/>
        </p:nvSpPr>
        <p:spPr bwMode="auto">
          <a:xfrm rot="10800000" flipV="1">
            <a:off x="7035800" y="3433763"/>
            <a:ext cx="9906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470</a:t>
            </a:r>
          </a:p>
        </p:txBody>
      </p:sp>
      <p:sp>
        <p:nvSpPr>
          <p:cNvPr id="52242" name="Rectangle 19"/>
          <p:cNvSpPr>
            <a:spLocks noChangeArrowheads="1"/>
          </p:cNvSpPr>
          <p:nvPr/>
        </p:nvSpPr>
        <p:spPr bwMode="auto">
          <a:xfrm rot="10800000" flipV="1">
            <a:off x="7035800" y="3898900"/>
            <a:ext cx="9906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470</a:t>
            </a:r>
          </a:p>
        </p:txBody>
      </p:sp>
      <p:sp>
        <p:nvSpPr>
          <p:cNvPr id="52243" name="Rectangle 22"/>
          <p:cNvSpPr>
            <a:spLocks noChangeArrowheads="1"/>
          </p:cNvSpPr>
          <p:nvPr/>
        </p:nvSpPr>
        <p:spPr bwMode="auto">
          <a:xfrm rot="10800000" flipV="1">
            <a:off x="909638" y="2978150"/>
            <a:ext cx="15271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b="1" dirty="0">
                <a:solidFill>
                  <a:srgbClr val="CC2B45"/>
                </a:solidFill>
              </a:rPr>
              <a:t>March</a:t>
            </a:r>
          </a:p>
        </p:txBody>
      </p:sp>
      <p:sp>
        <p:nvSpPr>
          <p:cNvPr id="52244" name="Rectangle 23"/>
          <p:cNvSpPr>
            <a:spLocks noChangeArrowheads="1"/>
          </p:cNvSpPr>
          <p:nvPr/>
        </p:nvSpPr>
        <p:spPr bwMode="auto">
          <a:xfrm rot="10800000" flipV="1">
            <a:off x="912813" y="3435350"/>
            <a:ext cx="15271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April</a:t>
            </a:r>
          </a:p>
        </p:txBody>
      </p:sp>
      <p:sp>
        <p:nvSpPr>
          <p:cNvPr id="52245" name="Rectangle 26"/>
          <p:cNvSpPr>
            <a:spLocks noChangeArrowheads="1"/>
          </p:cNvSpPr>
          <p:nvPr/>
        </p:nvSpPr>
        <p:spPr bwMode="auto">
          <a:xfrm rot="10800000" flipV="1">
            <a:off x="4086225" y="2976563"/>
            <a:ext cx="12255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ct val="20000"/>
              </a:spcAft>
            </a:pPr>
            <a:r>
              <a:rPr lang="en-US" sz="2600" b="1" dirty="0">
                <a:solidFill>
                  <a:srgbClr val="CC2B45"/>
                </a:solidFill>
              </a:rPr>
              <a:t>4,100</a:t>
            </a:r>
          </a:p>
        </p:txBody>
      </p:sp>
      <p:sp>
        <p:nvSpPr>
          <p:cNvPr id="52246" name="Rectangle 27"/>
          <p:cNvSpPr>
            <a:spLocks noChangeArrowheads="1"/>
          </p:cNvSpPr>
          <p:nvPr/>
        </p:nvSpPr>
        <p:spPr bwMode="auto">
          <a:xfrm rot="10800000" flipV="1">
            <a:off x="7035800" y="2971800"/>
            <a:ext cx="9906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b="1" dirty="0">
                <a:solidFill>
                  <a:srgbClr val="CC2B45"/>
                </a:solidFill>
              </a:rPr>
              <a:t>600</a:t>
            </a:r>
          </a:p>
        </p:txBody>
      </p:sp>
      <p:sp>
        <p:nvSpPr>
          <p:cNvPr id="52247" name="Rectangle 28"/>
          <p:cNvSpPr>
            <a:spLocks noChangeArrowheads="1"/>
          </p:cNvSpPr>
          <p:nvPr/>
        </p:nvSpPr>
        <p:spPr bwMode="auto">
          <a:xfrm rot="10800000" flipV="1">
            <a:off x="889000" y="4375150"/>
            <a:ext cx="15271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June</a:t>
            </a:r>
          </a:p>
        </p:txBody>
      </p:sp>
      <p:sp>
        <p:nvSpPr>
          <p:cNvPr id="52248" name="Rectangle 29"/>
          <p:cNvSpPr>
            <a:spLocks noChangeArrowheads="1"/>
          </p:cNvSpPr>
          <p:nvPr/>
        </p:nvSpPr>
        <p:spPr bwMode="auto">
          <a:xfrm rot="10800000" flipV="1">
            <a:off x="3657600" y="4375150"/>
            <a:ext cx="16383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ct val="20000"/>
              </a:spcAft>
            </a:pPr>
            <a:r>
              <a:rPr lang="en-US" sz="2600" dirty="0"/>
              <a:t>2,575</a:t>
            </a:r>
          </a:p>
        </p:txBody>
      </p:sp>
      <p:sp>
        <p:nvSpPr>
          <p:cNvPr id="52249" name="Rectangle 30"/>
          <p:cNvSpPr>
            <a:spLocks noChangeArrowheads="1"/>
          </p:cNvSpPr>
          <p:nvPr/>
        </p:nvSpPr>
        <p:spPr bwMode="auto">
          <a:xfrm rot="10800000" flipV="1">
            <a:off x="7053263" y="4373563"/>
            <a:ext cx="9906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350</a:t>
            </a:r>
          </a:p>
        </p:txBody>
      </p:sp>
      <p:sp>
        <p:nvSpPr>
          <p:cNvPr id="52250" name="Rectangle 31"/>
          <p:cNvSpPr>
            <a:spLocks noChangeArrowheads="1"/>
          </p:cNvSpPr>
          <p:nvPr/>
        </p:nvSpPr>
        <p:spPr bwMode="auto">
          <a:xfrm rot="10800000" flipV="1">
            <a:off x="911225" y="4852988"/>
            <a:ext cx="15271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July</a:t>
            </a:r>
          </a:p>
        </p:txBody>
      </p:sp>
      <p:sp>
        <p:nvSpPr>
          <p:cNvPr id="52251" name="Rectangle 32"/>
          <p:cNvSpPr>
            <a:spLocks noChangeArrowheads="1"/>
          </p:cNvSpPr>
          <p:nvPr/>
        </p:nvSpPr>
        <p:spPr bwMode="auto">
          <a:xfrm rot="10800000" flipV="1">
            <a:off x="3886200" y="4852988"/>
            <a:ext cx="14351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ct val="20000"/>
              </a:spcAft>
            </a:pPr>
            <a:r>
              <a:rPr lang="en-US" sz="2600" dirty="0"/>
              <a:t>3,910</a:t>
            </a:r>
          </a:p>
        </p:txBody>
      </p:sp>
      <p:sp>
        <p:nvSpPr>
          <p:cNvPr id="52252" name="Rectangle 33"/>
          <p:cNvSpPr>
            <a:spLocks noChangeArrowheads="1"/>
          </p:cNvSpPr>
          <p:nvPr/>
        </p:nvSpPr>
        <p:spPr bwMode="auto">
          <a:xfrm rot="10800000" flipV="1">
            <a:off x="7034213" y="4851400"/>
            <a:ext cx="992187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570</a:t>
            </a:r>
          </a:p>
        </p:txBody>
      </p:sp>
      <p:sp>
        <p:nvSpPr>
          <p:cNvPr id="52253" name="Rectangle 34"/>
          <p:cNvSpPr>
            <a:spLocks noChangeArrowheads="1"/>
          </p:cNvSpPr>
          <p:nvPr/>
        </p:nvSpPr>
        <p:spPr bwMode="auto">
          <a:xfrm rot="10800000" flipV="1">
            <a:off x="914400" y="5334000"/>
            <a:ext cx="15271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August</a:t>
            </a:r>
          </a:p>
        </p:txBody>
      </p:sp>
      <p:sp>
        <p:nvSpPr>
          <p:cNvPr id="52254" name="Rectangle 35"/>
          <p:cNvSpPr>
            <a:spLocks noChangeArrowheads="1"/>
          </p:cNvSpPr>
          <p:nvPr/>
        </p:nvSpPr>
        <p:spPr bwMode="auto">
          <a:xfrm rot="10800000" flipV="1">
            <a:off x="3305175" y="5334000"/>
            <a:ext cx="203041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ct val="20000"/>
              </a:spcAft>
            </a:pPr>
            <a:r>
              <a:rPr lang="en-US" sz="2600" dirty="0"/>
              <a:t>4,200</a:t>
            </a:r>
          </a:p>
        </p:txBody>
      </p:sp>
      <p:sp>
        <p:nvSpPr>
          <p:cNvPr id="52255" name="Rectangle 36"/>
          <p:cNvSpPr>
            <a:spLocks noChangeArrowheads="1"/>
          </p:cNvSpPr>
          <p:nvPr/>
        </p:nvSpPr>
        <p:spPr bwMode="auto">
          <a:xfrm rot="10800000" flipV="1">
            <a:off x="7035800" y="5334000"/>
            <a:ext cx="9921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590</a:t>
            </a:r>
          </a:p>
        </p:txBody>
      </p:sp>
      <p:sp>
        <p:nvSpPr>
          <p:cNvPr id="36" name="AutoShape 16"/>
          <p:cNvSpPr>
            <a:spLocks noChangeArrowheads="1"/>
          </p:cNvSpPr>
          <p:nvPr/>
        </p:nvSpPr>
        <p:spPr bwMode="auto">
          <a:xfrm>
            <a:off x="3276600" y="5867400"/>
            <a:ext cx="3048000" cy="609600"/>
          </a:xfrm>
          <a:prstGeom prst="wedgeRoundRectCallout">
            <a:avLst>
              <a:gd name="adj1" fmla="val 21449"/>
              <a:gd name="adj2" fmla="val -49500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High Point</a:t>
            </a:r>
          </a:p>
        </p:txBody>
      </p:sp>
      <p:sp>
        <p:nvSpPr>
          <p:cNvPr id="35" name="Line 33"/>
          <p:cNvSpPr>
            <a:spLocks noChangeShapeType="1"/>
          </p:cNvSpPr>
          <p:nvPr/>
        </p:nvSpPr>
        <p:spPr bwMode="auto">
          <a:xfrm flipH="1" flipV="1">
            <a:off x="2130425" y="3414713"/>
            <a:ext cx="2898775" cy="24526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37" name="Line 34"/>
          <p:cNvSpPr>
            <a:spLocks noChangeShapeType="1"/>
          </p:cNvSpPr>
          <p:nvPr/>
        </p:nvSpPr>
        <p:spPr bwMode="auto">
          <a:xfrm flipV="1">
            <a:off x="5029200" y="3352800"/>
            <a:ext cx="2133600" cy="2514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38" name="Line 35"/>
          <p:cNvSpPr>
            <a:spLocks noChangeShapeType="1"/>
          </p:cNvSpPr>
          <p:nvPr/>
        </p:nvSpPr>
        <p:spPr bwMode="auto">
          <a:xfrm flipH="1" flipV="1">
            <a:off x="4724400" y="3429000"/>
            <a:ext cx="304800" cy="2438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40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5" grpId="0" animBg="1"/>
      <p:bldP spid="37" grpId="0" animBg="1"/>
      <p:bldP spid="3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Line 34"/>
          <p:cNvSpPr>
            <a:spLocks noChangeShapeType="1"/>
          </p:cNvSpPr>
          <p:nvPr/>
        </p:nvSpPr>
        <p:spPr bwMode="auto">
          <a:xfrm flipV="1">
            <a:off x="3429000" y="4724400"/>
            <a:ext cx="3733800" cy="1219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35" name="Line 33"/>
          <p:cNvSpPr>
            <a:spLocks noChangeShapeType="1"/>
          </p:cNvSpPr>
          <p:nvPr/>
        </p:nvSpPr>
        <p:spPr bwMode="auto">
          <a:xfrm flipH="1" flipV="1">
            <a:off x="1981200" y="4724400"/>
            <a:ext cx="1524000" cy="1219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38" name="Line 35"/>
          <p:cNvSpPr>
            <a:spLocks noChangeShapeType="1"/>
          </p:cNvSpPr>
          <p:nvPr/>
        </p:nvSpPr>
        <p:spPr bwMode="auto">
          <a:xfrm flipV="1">
            <a:off x="3505200" y="4724400"/>
            <a:ext cx="914400" cy="1219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04800" y="0"/>
            <a:ext cx="73152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Blue Denim Company</a:t>
            </a:r>
          </a:p>
        </p:txBody>
      </p:sp>
      <p:sp>
        <p:nvSpPr>
          <p:cNvPr id="53252" name="Text Box 2"/>
          <p:cNvSpPr txBox="1">
            <a:spLocks noChangeArrowheads="1"/>
          </p:cNvSpPr>
          <p:nvPr/>
        </p:nvSpPr>
        <p:spPr bwMode="auto">
          <a:xfrm>
            <a:off x="3886200" y="5294313"/>
            <a:ext cx="1600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800" dirty="0"/>
          </a:p>
        </p:txBody>
      </p:sp>
      <p:sp>
        <p:nvSpPr>
          <p:cNvPr id="53253" name="Rectangle 4"/>
          <p:cNvSpPr>
            <a:spLocks noChangeArrowheads="1"/>
          </p:cNvSpPr>
          <p:nvPr/>
        </p:nvSpPr>
        <p:spPr bwMode="auto">
          <a:xfrm rot="10800000" flipV="1">
            <a:off x="228600" y="1447800"/>
            <a:ext cx="2905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b="1" dirty="0"/>
              <a:t>Month</a:t>
            </a:r>
          </a:p>
        </p:txBody>
      </p:sp>
      <p:sp>
        <p:nvSpPr>
          <p:cNvPr id="53254" name="Rectangle 5"/>
          <p:cNvSpPr>
            <a:spLocks noChangeArrowheads="1"/>
          </p:cNvSpPr>
          <p:nvPr/>
        </p:nvSpPr>
        <p:spPr bwMode="auto">
          <a:xfrm rot="10800000" flipV="1">
            <a:off x="838200" y="1981200"/>
            <a:ext cx="152876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January</a:t>
            </a:r>
          </a:p>
        </p:txBody>
      </p:sp>
      <p:sp>
        <p:nvSpPr>
          <p:cNvPr id="53255" name="Rectangle 6"/>
          <p:cNvSpPr>
            <a:spLocks noChangeArrowheads="1"/>
          </p:cNvSpPr>
          <p:nvPr/>
        </p:nvSpPr>
        <p:spPr bwMode="auto">
          <a:xfrm rot="10800000" flipV="1">
            <a:off x="914400" y="2476500"/>
            <a:ext cx="15271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February</a:t>
            </a:r>
          </a:p>
        </p:txBody>
      </p:sp>
      <p:sp>
        <p:nvSpPr>
          <p:cNvPr id="53256" name="Rectangle 8"/>
          <p:cNvSpPr>
            <a:spLocks noChangeArrowheads="1"/>
          </p:cNvSpPr>
          <p:nvPr/>
        </p:nvSpPr>
        <p:spPr bwMode="auto">
          <a:xfrm rot="10800000" flipV="1">
            <a:off x="914400" y="3895725"/>
            <a:ext cx="15271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May</a:t>
            </a:r>
          </a:p>
        </p:txBody>
      </p:sp>
      <p:sp>
        <p:nvSpPr>
          <p:cNvPr id="53257" name="Rectangle 9"/>
          <p:cNvSpPr>
            <a:spLocks noChangeArrowheads="1"/>
          </p:cNvSpPr>
          <p:nvPr/>
        </p:nvSpPr>
        <p:spPr bwMode="auto">
          <a:xfrm rot="10800000" flipV="1">
            <a:off x="3200400" y="1447800"/>
            <a:ext cx="2901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b="1" dirty="0"/>
              <a:t>Electricity Costs</a:t>
            </a:r>
          </a:p>
        </p:txBody>
      </p:sp>
      <p:sp>
        <p:nvSpPr>
          <p:cNvPr id="53258" name="Rectangle 10"/>
          <p:cNvSpPr>
            <a:spLocks noChangeArrowheads="1"/>
          </p:cNvSpPr>
          <p:nvPr/>
        </p:nvSpPr>
        <p:spPr bwMode="auto">
          <a:xfrm rot="10800000" flipV="1">
            <a:off x="4076700" y="1984375"/>
            <a:ext cx="12573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ct val="20000"/>
              </a:spcAft>
            </a:pPr>
            <a:r>
              <a:rPr lang="en-US" sz="2600" dirty="0"/>
              <a:t>$3,255</a:t>
            </a:r>
          </a:p>
        </p:txBody>
      </p:sp>
      <p:sp>
        <p:nvSpPr>
          <p:cNvPr id="53259" name="Rectangle 11"/>
          <p:cNvSpPr>
            <a:spLocks noChangeArrowheads="1"/>
          </p:cNvSpPr>
          <p:nvPr/>
        </p:nvSpPr>
        <p:spPr bwMode="auto">
          <a:xfrm rot="10800000" flipV="1">
            <a:off x="4092575" y="2476500"/>
            <a:ext cx="12255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ct val="20000"/>
              </a:spcAft>
            </a:pPr>
            <a:r>
              <a:rPr lang="en-US" sz="2600" dirty="0"/>
              <a:t>3,485</a:t>
            </a:r>
          </a:p>
        </p:txBody>
      </p:sp>
      <p:sp>
        <p:nvSpPr>
          <p:cNvPr id="53260" name="Rectangle 12"/>
          <p:cNvSpPr>
            <a:spLocks noChangeArrowheads="1"/>
          </p:cNvSpPr>
          <p:nvPr/>
        </p:nvSpPr>
        <p:spPr bwMode="auto">
          <a:xfrm rot="10800000" flipV="1">
            <a:off x="3836988" y="3435350"/>
            <a:ext cx="1468437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ct val="20000"/>
              </a:spcAft>
            </a:pPr>
            <a:r>
              <a:rPr lang="en-US" sz="2600" dirty="0"/>
              <a:t>3,300</a:t>
            </a:r>
          </a:p>
        </p:txBody>
      </p:sp>
      <p:sp>
        <p:nvSpPr>
          <p:cNvPr id="53261" name="Rectangle 13"/>
          <p:cNvSpPr>
            <a:spLocks noChangeArrowheads="1"/>
          </p:cNvSpPr>
          <p:nvPr/>
        </p:nvSpPr>
        <p:spPr bwMode="auto">
          <a:xfrm rot="10800000" flipV="1">
            <a:off x="3276600" y="3903663"/>
            <a:ext cx="203041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ct val="20000"/>
              </a:spcAft>
            </a:pPr>
            <a:r>
              <a:rPr lang="en-US" sz="2600" dirty="0"/>
              <a:t>3,312</a:t>
            </a:r>
          </a:p>
        </p:txBody>
      </p:sp>
      <p:sp>
        <p:nvSpPr>
          <p:cNvPr id="53262" name="Rectangle 14"/>
          <p:cNvSpPr>
            <a:spLocks noChangeArrowheads="1"/>
          </p:cNvSpPr>
          <p:nvPr/>
        </p:nvSpPr>
        <p:spPr bwMode="auto">
          <a:xfrm rot="10800000" flipV="1">
            <a:off x="6172200" y="1447800"/>
            <a:ext cx="259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b="1" dirty="0"/>
              <a:t>Machine Hours</a:t>
            </a:r>
          </a:p>
        </p:txBody>
      </p:sp>
      <p:sp>
        <p:nvSpPr>
          <p:cNvPr id="53263" name="Rectangle 16"/>
          <p:cNvSpPr>
            <a:spLocks noChangeArrowheads="1"/>
          </p:cNvSpPr>
          <p:nvPr/>
        </p:nvSpPr>
        <p:spPr bwMode="auto">
          <a:xfrm rot="10800000" flipV="1">
            <a:off x="6959600" y="2001838"/>
            <a:ext cx="112236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450</a:t>
            </a:r>
          </a:p>
        </p:txBody>
      </p:sp>
      <p:sp>
        <p:nvSpPr>
          <p:cNvPr id="53264" name="Rectangle 17"/>
          <p:cNvSpPr>
            <a:spLocks noChangeArrowheads="1"/>
          </p:cNvSpPr>
          <p:nvPr/>
        </p:nvSpPr>
        <p:spPr bwMode="auto">
          <a:xfrm rot="10800000" flipV="1">
            <a:off x="7035800" y="2482850"/>
            <a:ext cx="9906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500</a:t>
            </a:r>
          </a:p>
        </p:txBody>
      </p:sp>
      <p:sp>
        <p:nvSpPr>
          <p:cNvPr id="53265" name="Rectangle 18"/>
          <p:cNvSpPr>
            <a:spLocks noChangeArrowheads="1"/>
          </p:cNvSpPr>
          <p:nvPr/>
        </p:nvSpPr>
        <p:spPr bwMode="auto">
          <a:xfrm rot="10800000" flipV="1">
            <a:off x="7035800" y="3433763"/>
            <a:ext cx="9906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470</a:t>
            </a:r>
          </a:p>
        </p:txBody>
      </p:sp>
      <p:sp>
        <p:nvSpPr>
          <p:cNvPr id="53266" name="Rectangle 19"/>
          <p:cNvSpPr>
            <a:spLocks noChangeArrowheads="1"/>
          </p:cNvSpPr>
          <p:nvPr/>
        </p:nvSpPr>
        <p:spPr bwMode="auto">
          <a:xfrm rot="10800000" flipV="1">
            <a:off x="7035800" y="3898900"/>
            <a:ext cx="9906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470</a:t>
            </a:r>
          </a:p>
        </p:txBody>
      </p:sp>
      <p:sp>
        <p:nvSpPr>
          <p:cNvPr id="53267" name="Rectangle 22"/>
          <p:cNvSpPr>
            <a:spLocks noChangeArrowheads="1"/>
          </p:cNvSpPr>
          <p:nvPr/>
        </p:nvSpPr>
        <p:spPr bwMode="auto">
          <a:xfrm rot="10800000" flipV="1">
            <a:off x="909638" y="2978150"/>
            <a:ext cx="15271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March</a:t>
            </a:r>
          </a:p>
        </p:txBody>
      </p:sp>
      <p:sp>
        <p:nvSpPr>
          <p:cNvPr id="53268" name="Rectangle 23"/>
          <p:cNvSpPr>
            <a:spLocks noChangeArrowheads="1"/>
          </p:cNvSpPr>
          <p:nvPr/>
        </p:nvSpPr>
        <p:spPr bwMode="auto">
          <a:xfrm rot="10800000" flipV="1">
            <a:off x="912813" y="3435350"/>
            <a:ext cx="15271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April</a:t>
            </a:r>
          </a:p>
        </p:txBody>
      </p:sp>
      <p:sp>
        <p:nvSpPr>
          <p:cNvPr id="53269" name="Rectangle 26"/>
          <p:cNvSpPr>
            <a:spLocks noChangeArrowheads="1"/>
          </p:cNvSpPr>
          <p:nvPr/>
        </p:nvSpPr>
        <p:spPr bwMode="auto">
          <a:xfrm rot="10800000" flipV="1">
            <a:off x="4086225" y="2976563"/>
            <a:ext cx="12255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ct val="20000"/>
              </a:spcAft>
            </a:pPr>
            <a:r>
              <a:rPr lang="en-US" sz="2600" dirty="0"/>
              <a:t>4,100</a:t>
            </a:r>
          </a:p>
        </p:txBody>
      </p:sp>
      <p:sp>
        <p:nvSpPr>
          <p:cNvPr id="53270" name="Rectangle 27"/>
          <p:cNvSpPr>
            <a:spLocks noChangeArrowheads="1"/>
          </p:cNvSpPr>
          <p:nvPr/>
        </p:nvSpPr>
        <p:spPr bwMode="auto">
          <a:xfrm rot="10800000" flipV="1">
            <a:off x="7035800" y="2971800"/>
            <a:ext cx="9906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600</a:t>
            </a:r>
          </a:p>
        </p:txBody>
      </p:sp>
      <p:sp>
        <p:nvSpPr>
          <p:cNvPr id="53271" name="Rectangle 28"/>
          <p:cNvSpPr>
            <a:spLocks noChangeArrowheads="1"/>
          </p:cNvSpPr>
          <p:nvPr/>
        </p:nvSpPr>
        <p:spPr bwMode="auto">
          <a:xfrm rot="10800000" flipV="1">
            <a:off x="889000" y="4375150"/>
            <a:ext cx="15271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b="1" dirty="0">
                <a:solidFill>
                  <a:srgbClr val="CC2B45"/>
                </a:solidFill>
              </a:rPr>
              <a:t>June</a:t>
            </a:r>
          </a:p>
        </p:txBody>
      </p:sp>
      <p:sp>
        <p:nvSpPr>
          <p:cNvPr id="53272" name="Rectangle 29"/>
          <p:cNvSpPr>
            <a:spLocks noChangeArrowheads="1"/>
          </p:cNvSpPr>
          <p:nvPr/>
        </p:nvSpPr>
        <p:spPr bwMode="auto">
          <a:xfrm rot="10800000" flipV="1">
            <a:off x="3657600" y="4375150"/>
            <a:ext cx="16383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ct val="20000"/>
              </a:spcAft>
            </a:pPr>
            <a:r>
              <a:rPr lang="en-US" sz="2600" b="1" dirty="0">
                <a:solidFill>
                  <a:srgbClr val="CC2B45"/>
                </a:solidFill>
              </a:rPr>
              <a:t>2,575</a:t>
            </a:r>
          </a:p>
        </p:txBody>
      </p:sp>
      <p:sp>
        <p:nvSpPr>
          <p:cNvPr id="53273" name="Rectangle 30"/>
          <p:cNvSpPr>
            <a:spLocks noChangeArrowheads="1"/>
          </p:cNvSpPr>
          <p:nvPr/>
        </p:nvSpPr>
        <p:spPr bwMode="auto">
          <a:xfrm rot="10800000" flipV="1">
            <a:off x="7053263" y="4373563"/>
            <a:ext cx="9906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b="1" dirty="0">
                <a:solidFill>
                  <a:srgbClr val="CC2B45"/>
                </a:solidFill>
              </a:rPr>
              <a:t>350</a:t>
            </a:r>
          </a:p>
        </p:txBody>
      </p:sp>
      <p:sp>
        <p:nvSpPr>
          <p:cNvPr id="53274" name="Rectangle 31"/>
          <p:cNvSpPr>
            <a:spLocks noChangeArrowheads="1"/>
          </p:cNvSpPr>
          <p:nvPr/>
        </p:nvSpPr>
        <p:spPr bwMode="auto">
          <a:xfrm rot="10800000" flipV="1">
            <a:off x="911225" y="4852988"/>
            <a:ext cx="15271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July</a:t>
            </a:r>
          </a:p>
        </p:txBody>
      </p:sp>
      <p:sp>
        <p:nvSpPr>
          <p:cNvPr id="53275" name="Rectangle 32"/>
          <p:cNvSpPr>
            <a:spLocks noChangeArrowheads="1"/>
          </p:cNvSpPr>
          <p:nvPr/>
        </p:nvSpPr>
        <p:spPr bwMode="auto">
          <a:xfrm rot="10800000" flipV="1">
            <a:off x="3886200" y="4852988"/>
            <a:ext cx="14351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ct val="20000"/>
              </a:spcAft>
            </a:pPr>
            <a:r>
              <a:rPr lang="en-US" sz="2600" dirty="0"/>
              <a:t>3,910</a:t>
            </a:r>
          </a:p>
        </p:txBody>
      </p:sp>
      <p:sp>
        <p:nvSpPr>
          <p:cNvPr id="53276" name="Rectangle 33"/>
          <p:cNvSpPr>
            <a:spLocks noChangeArrowheads="1"/>
          </p:cNvSpPr>
          <p:nvPr/>
        </p:nvSpPr>
        <p:spPr bwMode="auto">
          <a:xfrm rot="10800000" flipV="1">
            <a:off x="7034213" y="4851400"/>
            <a:ext cx="992187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570</a:t>
            </a:r>
          </a:p>
        </p:txBody>
      </p:sp>
      <p:sp>
        <p:nvSpPr>
          <p:cNvPr id="53277" name="Rectangle 34"/>
          <p:cNvSpPr>
            <a:spLocks noChangeArrowheads="1"/>
          </p:cNvSpPr>
          <p:nvPr/>
        </p:nvSpPr>
        <p:spPr bwMode="auto">
          <a:xfrm rot="10800000" flipV="1">
            <a:off x="914400" y="5334000"/>
            <a:ext cx="15271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August</a:t>
            </a:r>
          </a:p>
        </p:txBody>
      </p:sp>
      <p:sp>
        <p:nvSpPr>
          <p:cNvPr id="53278" name="Rectangle 35"/>
          <p:cNvSpPr>
            <a:spLocks noChangeArrowheads="1"/>
          </p:cNvSpPr>
          <p:nvPr/>
        </p:nvSpPr>
        <p:spPr bwMode="auto">
          <a:xfrm rot="10800000" flipV="1">
            <a:off x="3305175" y="5334000"/>
            <a:ext cx="203041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Aft>
                <a:spcPct val="20000"/>
              </a:spcAft>
            </a:pPr>
            <a:r>
              <a:rPr lang="en-US" sz="2600" dirty="0"/>
              <a:t>4,200</a:t>
            </a:r>
          </a:p>
        </p:txBody>
      </p:sp>
      <p:sp>
        <p:nvSpPr>
          <p:cNvPr id="53279" name="Rectangle 36"/>
          <p:cNvSpPr>
            <a:spLocks noChangeArrowheads="1"/>
          </p:cNvSpPr>
          <p:nvPr/>
        </p:nvSpPr>
        <p:spPr bwMode="auto">
          <a:xfrm rot="10800000" flipV="1">
            <a:off x="7035800" y="5334000"/>
            <a:ext cx="9921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600" dirty="0"/>
              <a:t>590</a:t>
            </a:r>
          </a:p>
        </p:txBody>
      </p:sp>
      <p:sp>
        <p:nvSpPr>
          <p:cNvPr id="36" name="AutoShape 16"/>
          <p:cNvSpPr>
            <a:spLocks noChangeArrowheads="1"/>
          </p:cNvSpPr>
          <p:nvPr/>
        </p:nvSpPr>
        <p:spPr bwMode="auto">
          <a:xfrm>
            <a:off x="2438400" y="5867400"/>
            <a:ext cx="1905000" cy="609600"/>
          </a:xfrm>
          <a:prstGeom prst="wedgeRoundRectCallout">
            <a:avLst>
              <a:gd name="adj1" fmla="val 19290"/>
              <a:gd name="adj2" fmla="val -26219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Low Point</a:t>
            </a:r>
          </a:p>
        </p:txBody>
      </p:sp>
      <p:sp>
        <p:nvSpPr>
          <p:cNvPr id="40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41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32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5" grpId="0" animBg="1"/>
      <p:bldP spid="38" grpId="0" animBg="1"/>
      <p:bldP spid="3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04800" y="0"/>
            <a:ext cx="73152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High-Low Method</a:t>
            </a:r>
          </a:p>
        </p:txBody>
      </p:sp>
      <p:sp>
        <p:nvSpPr>
          <p:cNvPr id="54276" name="Rectangle 5"/>
          <p:cNvSpPr>
            <a:spLocks noChangeArrowheads="1"/>
          </p:cNvSpPr>
          <p:nvPr/>
        </p:nvSpPr>
        <p:spPr bwMode="auto">
          <a:xfrm rot="10800000" flipV="1">
            <a:off x="0" y="1587044"/>
            <a:ext cx="91440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800" b="1" dirty="0">
                <a:solidFill>
                  <a:srgbClr val="008BBF"/>
                </a:solidFill>
              </a:rPr>
              <a:t>Step </a:t>
            </a:r>
            <a:r>
              <a:rPr lang="en-US" sz="2800" b="1" dirty="0" smtClean="0">
                <a:solidFill>
                  <a:srgbClr val="008BBF"/>
                </a:solidFill>
              </a:rPr>
              <a:t>2: </a:t>
            </a:r>
            <a:r>
              <a:rPr lang="en-US" sz="2800" dirty="0" smtClean="0">
                <a:solidFill>
                  <a:srgbClr val="008BBF"/>
                </a:solidFill>
              </a:rPr>
              <a:t>Calculate </a:t>
            </a:r>
            <a:r>
              <a:rPr lang="en-US" sz="2800" dirty="0">
                <a:solidFill>
                  <a:srgbClr val="008BBF"/>
                </a:solidFill>
              </a:rPr>
              <a:t>the variable </a:t>
            </a:r>
            <a:r>
              <a:rPr lang="en-US" sz="2800" dirty="0" smtClean="0">
                <a:solidFill>
                  <a:srgbClr val="008BBF"/>
                </a:solidFill>
              </a:rPr>
              <a:t>rate</a:t>
            </a:r>
            <a:endParaRPr lang="en-US" sz="2800" dirty="0">
              <a:solidFill>
                <a:srgbClr val="008BBF"/>
              </a:solidFill>
            </a:endParaRPr>
          </a:p>
        </p:txBody>
      </p:sp>
      <p:sp>
        <p:nvSpPr>
          <p:cNvPr id="54277" name="Rectangle 6"/>
          <p:cNvSpPr>
            <a:spLocks noChangeArrowheads="1"/>
          </p:cNvSpPr>
          <p:nvPr/>
        </p:nvSpPr>
        <p:spPr bwMode="auto">
          <a:xfrm rot="10800000" flipV="1">
            <a:off x="228600" y="2966570"/>
            <a:ext cx="2819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spcAft>
                <a:spcPct val="20000"/>
              </a:spcAft>
            </a:pPr>
            <a:r>
              <a:rPr lang="en-US" sz="2800" dirty="0"/>
              <a:t>Variable </a:t>
            </a:r>
            <a:r>
              <a:rPr lang="en-US" sz="2800" dirty="0" smtClean="0"/>
              <a:t>rate   =</a:t>
            </a:r>
            <a:endParaRPr lang="en-US" sz="2800" dirty="0"/>
          </a:p>
        </p:txBody>
      </p:sp>
      <p:sp>
        <p:nvSpPr>
          <p:cNvPr id="54278" name="Rectangle 7"/>
          <p:cNvSpPr>
            <a:spLocks noChangeArrowheads="1"/>
          </p:cNvSpPr>
          <p:nvPr/>
        </p:nvSpPr>
        <p:spPr bwMode="auto">
          <a:xfrm rot="10800000" flipV="1">
            <a:off x="3271838" y="2740024"/>
            <a:ext cx="55657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High point cost – Low point cost</a:t>
            </a:r>
          </a:p>
        </p:txBody>
      </p:sp>
      <p:sp>
        <p:nvSpPr>
          <p:cNvPr id="54279" name="Rectangle 8"/>
          <p:cNvSpPr>
            <a:spLocks noChangeArrowheads="1"/>
          </p:cNvSpPr>
          <p:nvPr/>
        </p:nvSpPr>
        <p:spPr bwMode="auto">
          <a:xfrm rot="10800000" flipV="1">
            <a:off x="2890838" y="3259137"/>
            <a:ext cx="59483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High point output – Low point output</a:t>
            </a:r>
          </a:p>
        </p:txBody>
      </p:sp>
      <p:sp>
        <p:nvSpPr>
          <p:cNvPr id="54280" name="Line 9"/>
          <p:cNvSpPr>
            <a:spLocks noChangeShapeType="1"/>
          </p:cNvSpPr>
          <p:nvPr/>
        </p:nvSpPr>
        <p:spPr bwMode="auto">
          <a:xfrm>
            <a:off x="3200400" y="3270249"/>
            <a:ext cx="5105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sp>
        <p:nvSpPr>
          <p:cNvPr id="13" name="Rectangle 10"/>
          <p:cNvSpPr>
            <a:spLocks noChangeArrowheads="1"/>
          </p:cNvSpPr>
          <p:nvPr/>
        </p:nvSpPr>
        <p:spPr bwMode="auto">
          <a:xfrm rot="10800000" flipV="1">
            <a:off x="3502025" y="4035424"/>
            <a:ext cx="2897187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$4,100 </a:t>
            </a:r>
            <a:r>
              <a:rPr lang="en-US" sz="2800" dirty="0" smtClean="0"/>
              <a:t>– </a:t>
            </a:r>
            <a:r>
              <a:rPr lang="en-US" sz="2800" dirty="0"/>
              <a:t>$2,575</a:t>
            </a:r>
          </a:p>
        </p:txBody>
      </p:sp>
      <p:sp>
        <p:nvSpPr>
          <p:cNvPr id="14" name="Line 11"/>
          <p:cNvSpPr>
            <a:spLocks noChangeShapeType="1"/>
          </p:cNvSpPr>
          <p:nvPr/>
        </p:nvSpPr>
        <p:spPr bwMode="auto">
          <a:xfrm>
            <a:off x="3582987" y="4518024"/>
            <a:ext cx="2590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sp>
        <p:nvSpPr>
          <p:cNvPr id="15" name="Rectangle 12"/>
          <p:cNvSpPr>
            <a:spLocks noChangeArrowheads="1"/>
          </p:cNvSpPr>
          <p:nvPr/>
        </p:nvSpPr>
        <p:spPr bwMode="auto">
          <a:xfrm rot="10800000" flipV="1">
            <a:off x="3960812" y="4570412"/>
            <a:ext cx="19812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600 </a:t>
            </a:r>
            <a:r>
              <a:rPr lang="en-US" sz="2800" dirty="0" smtClean="0"/>
              <a:t>– </a:t>
            </a:r>
            <a:r>
              <a:rPr lang="en-US" sz="2800" dirty="0"/>
              <a:t>350</a:t>
            </a:r>
          </a:p>
        </p:txBody>
      </p:sp>
      <p:sp>
        <p:nvSpPr>
          <p:cNvPr id="16" name="Rectangle 13"/>
          <p:cNvSpPr>
            <a:spLocks noChangeArrowheads="1"/>
          </p:cNvSpPr>
          <p:nvPr/>
        </p:nvSpPr>
        <p:spPr bwMode="auto">
          <a:xfrm rot="10800000" flipV="1">
            <a:off x="228600" y="4249737"/>
            <a:ext cx="28924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spcAft>
                <a:spcPct val="20000"/>
              </a:spcAft>
            </a:pPr>
            <a:r>
              <a:rPr lang="en-US" sz="2800" dirty="0"/>
              <a:t>Variable </a:t>
            </a:r>
            <a:r>
              <a:rPr lang="en-US" sz="2800" dirty="0" smtClean="0"/>
              <a:t>rate   =</a:t>
            </a:r>
            <a:endParaRPr lang="en-US" sz="2800" dirty="0"/>
          </a:p>
        </p:txBody>
      </p:sp>
      <p:sp>
        <p:nvSpPr>
          <p:cNvPr id="17" name="Rectangle 14"/>
          <p:cNvSpPr>
            <a:spLocks noChangeArrowheads="1"/>
          </p:cNvSpPr>
          <p:nvPr/>
        </p:nvSpPr>
        <p:spPr bwMode="auto">
          <a:xfrm rot="10800000" flipV="1">
            <a:off x="228600" y="5346233"/>
            <a:ext cx="2743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spcAft>
                <a:spcPct val="20000"/>
              </a:spcAft>
            </a:pPr>
            <a:r>
              <a:rPr lang="en-US" sz="2800" dirty="0"/>
              <a:t>Variable </a:t>
            </a:r>
            <a:r>
              <a:rPr lang="en-US" sz="2800" dirty="0" smtClean="0"/>
              <a:t>rate   =</a:t>
            </a:r>
            <a:endParaRPr lang="en-US" sz="2800" dirty="0"/>
          </a:p>
        </p:txBody>
      </p:sp>
      <p:sp>
        <p:nvSpPr>
          <p:cNvPr id="18" name="Rectangle 15"/>
          <p:cNvSpPr>
            <a:spLocks noChangeArrowheads="1"/>
          </p:cNvSpPr>
          <p:nvPr/>
        </p:nvSpPr>
        <p:spPr bwMode="auto">
          <a:xfrm rot="10800000" flipV="1">
            <a:off x="2971800" y="5330824"/>
            <a:ext cx="39655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$6.10 per machine hour</a:t>
            </a: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20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33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  <p:bldP spid="14" grpId="0" animBg="1"/>
      <p:bldP spid="15" grpId="0" build="p"/>
      <p:bldP spid="16" grpId="0" build="p"/>
      <p:bldP spid="17" grpId="0" build="p"/>
      <p:bldP spid="18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81000" y="0"/>
            <a:ext cx="72390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High-Low Method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 rot="10800000" flipV="1">
            <a:off x="-1" y="1371601"/>
            <a:ext cx="9144000" cy="95410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800" b="1" dirty="0">
                <a:solidFill>
                  <a:srgbClr val="008BBF"/>
                </a:solidFill>
              </a:rPr>
              <a:t>Step </a:t>
            </a:r>
            <a:r>
              <a:rPr lang="en-US" sz="2800" b="1" dirty="0" smtClean="0">
                <a:solidFill>
                  <a:srgbClr val="008BBF"/>
                </a:solidFill>
              </a:rPr>
              <a:t>3: </a:t>
            </a:r>
            <a:r>
              <a:rPr lang="en-US" sz="2800" dirty="0">
                <a:solidFill>
                  <a:srgbClr val="008BBF"/>
                </a:solidFill>
              </a:rPr>
              <a:t>Calculate the fixed cost using the variable rate and either the high point or the low </a:t>
            </a:r>
            <a:r>
              <a:rPr lang="en-US" sz="2800" dirty="0" smtClean="0">
                <a:solidFill>
                  <a:srgbClr val="008BBF"/>
                </a:solidFill>
              </a:rPr>
              <a:t>point</a:t>
            </a:r>
            <a:endParaRPr lang="en-US" sz="2800" dirty="0">
              <a:solidFill>
                <a:srgbClr val="008BBF"/>
              </a:solidFill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 rot="10800000" flipV="1">
            <a:off x="304800" y="2693986"/>
            <a:ext cx="25923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Fixed Cost   =</a:t>
            </a: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 rot="10800000" flipV="1">
            <a:off x="2590800" y="2513011"/>
            <a:ext cx="229076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Total cost at high point</a:t>
            </a: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 rot="10800000" flipV="1">
            <a:off x="5029200" y="2514599"/>
            <a:ext cx="38862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 (Variable rate </a:t>
            </a:r>
            <a:r>
              <a:rPr lang="en-US" dirty="0" smtClean="0">
                <a:solidFill>
                  <a:srgbClr val="000000"/>
                </a:solidFill>
              </a:rPr>
              <a:t>×</a:t>
            </a:r>
            <a:r>
              <a:rPr lang="en-US" sz="2800" dirty="0" smtClean="0"/>
              <a:t> </a:t>
            </a:r>
            <a:r>
              <a:rPr lang="en-US" sz="2800" dirty="0"/>
              <a:t>Output at high point)</a:t>
            </a: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 rot="10800000" flipV="1">
            <a:off x="4724400" y="2746374"/>
            <a:ext cx="5381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 smtClean="0"/>
              <a:t>–</a:t>
            </a:r>
            <a:endParaRPr lang="en-US" sz="2800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 rot="10800000" flipV="1">
            <a:off x="2667000" y="3732212"/>
            <a:ext cx="22923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$4,100</a:t>
            </a:r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 rot="10800000" flipV="1">
            <a:off x="4724401" y="3732211"/>
            <a:ext cx="5381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 smtClean="0"/>
              <a:t>–</a:t>
            </a:r>
            <a:endParaRPr lang="en-US" sz="2800" dirty="0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 rot="10800000" flipV="1">
            <a:off x="4953001" y="4667250"/>
            <a:ext cx="18367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 $3,660</a:t>
            </a: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 rot="10800000" flipV="1">
            <a:off x="304800" y="3732212"/>
            <a:ext cx="25923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Fixed Cost  =</a:t>
            </a:r>
          </a:p>
        </p:txBody>
      </p:sp>
      <p:sp>
        <p:nvSpPr>
          <p:cNvPr id="24" name="Rectangle 16"/>
          <p:cNvSpPr>
            <a:spLocks noChangeArrowheads="1"/>
          </p:cNvSpPr>
          <p:nvPr/>
        </p:nvSpPr>
        <p:spPr bwMode="auto">
          <a:xfrm rot="10800000" flipV="1">
            <a:off x="304801" y="4667250"/>
            <a:ext cx="25923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Fixed Cost  =</a:t>
            </a:r>
          </a:p>
        </p:txBody>
      </p:sp>
      <p:sp>
        <p:nvSpPr>
          <p:cNvPr id="25" name="Rectangle 17"/>
          <p:cNvSpPr>
            <a:spLocks noChangeArrowheads="1"/>
          </p:cNvSpPr>
          <p:nvPr/>
        </p:nvSpPr>
        <p:spPr bwMode="auto">
          <a:xfrm rot="10800000" flipV="1">
            <a:off x="2667001" y="4667250"/>
            <a:ext cx="22923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$4,100</a:t>
            </a:r>
          </a:p>
        </p:txBody>
      </p:sp>
      <p:sp>
        <p:nvSpPr>
          <p:cNvPr id="26" name="Rectangle 18"/>
          <p:cNvSpPr>
            <a:spLocks noChangeArrowheads="1"/>
          </p:cNvSpPr>
          <p:nvPr/>
        </p:nvSpPr>
        <p:spPr bwMode="auto">
          <a:xfrm rot="10800000" flipV="1">
            <a:off x="4724401" y="4667250"/>
            <a:ext cx="5381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 smtClean="0"/>
              <a:t>–</a:t>
            </a:r>
            <a:endParaRPr lang="en-US" sz="2800" dirty="0"/>
          </a:p>
        </p:txBody>
      </p:sp>
      <p:sp>
        <p:nvSpPr>
          <p:cNvPr id="27" name="Rectangle 19"/>
          <p:cNvSpPr>
            <a:spLocks noChangeArrowheads="1"/>
          </p:cNvSpPr>
          <p:nvPr/>
        </p:nvSpPr>
        <p:spPr bwMode="auto">
          <a:xfrm rot="10800000" flipV="1">
            <a:off x="304801" y="5653087"/>
            <a:ext cx="25923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Fixed Cost  =</a:t>
            </a:r>
          </a:p>
        </p:txBody>
      </p:sp>
      <p:sp>
        <p:nvSpPr>
          <p:cNvPr id="28" name="Rectangle 20"/>
          <p:cNvSpPr>
            <a:spLocks noChangeArrowheads="1"/>
          </p:cNvSpPr>
          <p:nvPr/>
        </p:nvSpPr>
        <p:spPr bwMode="auto">
          <a:xfrm rot="10800000" flipV="1">
            <a:off x="2667001" y="5653087"/>
            <a:ext cx="22923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$440</a:t>
            </a:r>
          </a:p>
        </p:txBody>
      </p:sp>
      <p:sp>
        <p:nvSpPr>
          <p:cNvPr id="29" name="Rectangle 21"/>
          <p:cNvSpPr>
            <a:spLocks noChangeArrowheads="1"/>
          </p:cNvSpPr>
          <p:nvPr/>
        </p:nvSpPr>
        <p:spPr bwMode="auto">
          <a:xfrm rot="10800000" flipV="1">
            <a:off x="4953000" y="3732212"/>
            <a:ext cx="2667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($6.10 </a:t>
            </a:r>
            <a:r>
              <a:rPr lang="en-US" dirty="0" smtClean="0"/>
              <a:t>×</a:t>
            </a:r>
            <a:r>
              <a:rPr lang="en-US" sz="2800" dirty="0" smtClean="0"/>
              <a:t> </a:t>
            </a:r>
            <a:r>
              <a:rPr lang="en-US" sz="2800" dirty="0"/>
              <a:t>600)</a:t>
            </a: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30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34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1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1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9" grpId="0" build="p"/>
      <p:bldP spid="10" grpId="0" build="p"/>
      <p:bldP spid="11" grpId="0" build="p"/>
      <p:bldP spid="12" grpId="0" build="p"/>
      <p:bldP spid="20" grpId="0" build="p"/>
      <p:bldP spid="21" grpId="0" build="p"/>
      <p:bldP spid="22" grpId="0" build="p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04800" y="0"/>
            <a:ext cx="72390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High-Low Method</a:t>
            </a:r>
          </a:p>
        </p:txBody>
      </p:sp>
      <p:sp>
        <p:nvSpPr>
          <p:cNvPr id="57348" name="Text Box 3"/>
          <p:cNvSpPr txBox="1">
            <a:spLocks noChangeArrowheads="1"/>
          </p:cNvSpPr>
          <p:nvPr/>
        </p:nvSpPr>
        <p:spPr bwMode="auto">
          <a:xfrm>
            <a:off x="3886200" y="5294313"/>
            <a:ext cx="1600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800" dirty="0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 rot="10800000" flipV="1">
            <a:off x="1143001" y="1929139"/>
            <a:ext cx="7238999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800" b="1" dirty="0">
                <a:solidFill>
                  <a:srgbClr val="008BBF"/>
                </a:solidFill>
              </a:rPr>
              <a:t>Step </a:t>
            </a:r>
            <a:r>
              <a:rPr lang="en-US" sz="2800" b="1" dirty="0" smtClean="0">
                <a:solidFill>
                  <a:srgbClr val="008BBF"/>
                </a:solidFill>
              </a:rPr>
              <a:t>4</a:t>
            </a:r>
            <a:r>
              <a:rPr lang="en-US" sz="2800" dirty="0" smtClean="0">
                <a:solidFill>
                  <a:srgbClr val="008BBF"/>
                </a:solidFill>
              </a:rPr>
              <a:t>: Construct a cost formula</a:t>
            </a:r>
            <a:endParaRPr lang="en-US" sz="2800" dirty="0">
              <a:solidFill>
                <a:srgbClr val="008BBF"/>
              </a:solidFill>
            </a:endParaRP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 rot="10800000" flipV="1">
            <a:off x="228600" y="3208338"/>
            <a:ext cx="39655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Total electricity cost  =   </a:t>
            </a: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 rot="10800000" flipV="1">
            <a:off x="3733800" y="3213100"/>
            <a:ext cx="14525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$440</a:t>
            </a: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 rot="10800000" flipV="1">
            <a:off x="5024438" y="3214688"/>
            <a:ext cx="39671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 ($6.10 x Machine </a:t>
            </a:r>
            <a:r>
              <a:rPr lang="en-US" sz="2800" dirty="0" smtClean="0"/>
              <a:t>hrs.)</a:t>
            </a:r>
            <a:endParaRPr lang="en-US" sz="2800" dirty="0"/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 rot="10800000" flipV="1">
            <a:off x="4787900" y="3213100"/>
            <a:ext cx="5381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+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14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35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9" grpId="0" build="p"/>
      <p:bldP spid="10" grpId="0" build="p"/>
      <p:bldP spid="11" grpId="0" build="p"/>
      <p:bldP spid="12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04800" y="0"/>
            <a:ext cx="73152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Example: Cornerstone 3-3</a:t>
            </a:r>
            <a:endParaRPr lang="en-US" dirty="0"/>
          </a:p>
        </p:txBody>
      </p:sp>
      <p:sp>
        <p:nvSpPr>
          <p:cNvPr id="58371" name="TextBox 5"/>
          <p:cNvSpPr txBox="1">
            <a:spLocks noChangeArrowheads="1"/>
          </p:cNvSpPr>
          <p:nvPr/>
        </p:nvSpPr>
        <p:spPr bwMode="auto">
          <a:xfrm>
            <a:off x="152400" y="2800290"/>
            <a:ext cx="800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2000" dirty="0"/>
              <a:t>Blue Denim’s formula for monthly electrical cost:</a:t>
            </a:r>
          </a:p>
        </p:txBody>
      </p:sp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155576" y="2438400"/>
            <a:ext cx="5105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2000" b="1" i="1" dirty="0">
                <a:solidFill>
                  <a:srgbClr val="008BBF"/>
                </a:solidFill>
              </a:rPr>
              <a:t>Information:</a:t>
            </a:r>
          </a:p>
        </p:txBody>
      </p:sp>
      <p:sp>
        <p:nvSpPr>
          <p:cNvPr id="12" name="Rectangle 6"/>
          <p:cNvSpPr>
            <a:spLocks noChangeArrowheads="1"/>
          </p:cNvSpPr>
          <p:nvPr/>
        </p:nvSpPr>
        <p:spPr bwMode="auto">
          <a:xfrm rot="10800000" flipV="1">
            <a:off x="376237" y="3213100"/>
            <a:ext cx="244157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dirty="0">
                <a:solidFill>
                  <a:srgbClr val="CC2B45"/>
                </a:solidFill>
              </a:rPr>
              <a:t>Total electricity cost   </a:t>
            </a:r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 rot="10800000" flipV="1">
            <a:off x="3656012" y="3374748"/>
            <a:ext cx="14525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dirty="0">
                <a:solidFill>
                  <a:srgbClr val="CC2B45"/>
                </a:solidFill>
              </a:rPr>
              <a:t>$440</a:t>
            </a: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 rot="10800000" flipV="1">
            <a:off x="5175250" y="3376335"/>
            <a:ext cx="39687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spcAft>
                <a:spcPct val="20000"/>
              </a:spcAft>
            </a:pPr>
            <a:r>
              <a:rPr lang="en-US" dirty="0">
                <a:solidFill>
                  <a:srgbClr val="CC2B45"/>
                </a:solidFill>
              </a:rPr>
              <a:t> ($6.10 </a:t>
            </a:r>
            <a:r>
              <a:rPr lang="en-US" dirty="0" smtClean="0">
                <a:solidFill>
                  <a:srgbClr val="CC2B45"/>
                </a:solidFill>
              </a:rPr>
              <a:t>× </a:t>
            </a:r>
            <a:r>
              <a:rPr lang="en-US" dirty="0">
                <a:solidFill>
                  <a:srgbClr val="CC2B45"/>
                </a:solidFill>
              </a:rPr>
              <a:t>Machine Hrs)</a:t>
            </a:r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 rot="10800000" flipV="1">
            <a:off x="2433637" y="3410467"/>
            <a:ext cx="17557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dirty="0">
                <a:solidFill>
                  <a:srgbClr val="CC2B45"/>
                </a:solidFill>
              </a:rPr>
              <a:t>=  </a:t>
            </a:r>
          </a:p>
        </p:txBody>
      </p:sp>
      <p:sp>
        <p:nvSpPr>
          <p:cNvPr id="16" name="Rectangle 9"/>
          <p:cNvSpPr>
            <a:spLocks noChangeArrowheads="1"/>
          </p:cNvSpPr>
          <p:nvPr/>
        </p:nvSpPr>
        <p:spPr bwMode="auto">
          <a:xfrm rot="10800000" flipV="1">
            <a:off x="4864100" y="3376335"/>
            <a:ext cx="5381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spcAft>
                <a:spcPct val="20000"/>
              </a:spcAft>
            </a:pPr>
            <a:r>
              <a:rPr lang="en-US" dirty="0">
                <a:solidFill>
                  <a:srgbClr val="CC2B45"/>
                </a:solidFill>
              </a:rPr>
              <a:t>+</a:t>
            </a:r>
          </a:p>
        </p:txBody>
      </p:sp>
      <p:sp>
        <p:nvSpPr>
          <p:cNvPr id="11" name="TextBox 4"/>
          <p:cNvSpPr txBox="1">
            <a:spLocks noChangeArrowheads="1"/>
          </p:cNvSpPr>
          <p:nvPr/>
        </p:nvSpPr>
        <p:spPr bwMode="auto">
          <a:xfrm>
            <a:off x="0" y="1331893"/>
            <a:ext cx="9144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800" dirty="0" smtClean="0">
                <a:solidFill>
                  <a:srgbClr val="008BBF"/>
                </a:solidFill>
              </a:rPr>
              <a:t>How to use </a:t>
            </a:r>
            <a:r>
              <a:rPr lang="en-US" sz="2800" dirty="0">
                <a:solidFill>
                  <a:srgbClr val="008BBF"/>
                </a:solidFill>
              </a:rPr>
              <a:t>the High-Low Method to </a:t>
            </a:r>
            <a:r>
              <a:rPr lang="en-US" sz="2800" dirty="0" smtClean="0">
                <a:solidFill>
                  <a:srgbClr val="008BBF"/>
                </a:solidFill>
              </a:rPr>
              <a:t>Calculate Predicted Total Variable Cost and Total Cost for Budgeted Output</a:t>
            </a:r>
            <a:endParaRPr lang="en-US" sz="2800" dirty="0">
              <a:solidFill>
                <a:srgbClr val="008BBF"/>
              </a:solidFill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690564" y="5562600"/>
            <a:ext cx="5634036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Total variable electricity cost for October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Total electricity cost for October</a:t>
            </a:r>
          </a:p>
        </p:txBody>
      </p:sp>
      <p:sp>
        <p:nvSpPr>
          <p:cNvPr id="18" name="TextBox 3"/>
          <p:cNvSpPr txBox="1">
            <a:spLocks noChangeArrowheads="1"/>
          </p:cNvSpPr>
          <p:nvPr/>
        </p:nvSpPr>
        <p:spPr bwMode="auto">
          <a:xfrm>
            <a:off x="157164" y="4248090"/>
            <a:ext cx="5105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2000" b="1" i="1" dirty="0">
                <a:solidFill>
                  <a:srgbClr val="008BBF"/>
                </a:solidFill>
              </a:rPr>
              <a:t>Required:</a:t>
            </a:r>
          </a:p>
        </p:txBody>
      </p:sp>
      <p:sp>
        <p:nvSpPr>
          <p:cNvPr id="19" name="TextBox 6"/>
          <p:cNvSpPr txBox="1">
            <a:spLocks noChangeArrowheads="1"/>
          </p:cNvSpPr>
          <p:nvPr/>
        </p:nvSpPr>
        <p:spPr bwMode="auto">
          <a:xfrm>
            <a:off x="157164" y="4603750"/>
            <a:ext cx="9144000" cy="958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/>
              <a:t>Assume that 550 machine hours are budgeted for the month of September.  Using the formula calculate the following:</a:t>
            </a:r>
          </a:p>
        </p:txBody>
      </p:sp>
      <p:sp>
        <p:nvSpPr>
          <p:cNvPr id="20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21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36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decel="1000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9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900" decel="100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900" decel="100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/>
      <p:bldP spid="6" grpId="0"/>
      <p:bldP spid="12" grpId="0" build="p"/>
      <p:bldP spid="13" grpId="0" build="p"/>
      <p:bldP spid="14" grpId="0" build="p"/>
      <p:bldP spid="15" grpId="0" build="p"/>
      <p:bldP spid="16" grpId="0" build="p"/>
      <p:bldP spid="11" grpId="0"/>
      <p:bldP spid="17" grpId="0" build="p" bldLvl="3"/>
      <p:bldP spid="18" grpId="0"/>
      <p:bldP spid="1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28600" y="0"/>
            <a:ext cx="73914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Example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 rot="10800000" flipV="1">
            <a:off x="228600" y="2667000"/>
            <a:ext cx="39655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Total electricity cost  =   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 rot="10800000" flipV="1">
            <a:off x="3733800" y="2671763"/>
            <a:ext cx="14525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$440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 rot="10800000" flipV="1">
            <a:off x="5024438" y="2671296"/>
            <a:ext cx="41195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 ($6.10 </a:t>
            </a:r>
            <a:r>
              <a:rPr lang="en-US" sz="2800" dirty="0" smtClean="0">
                <a:solidFill>
                  <a:srgbClr val="008BBF"/>
                </a:solidFill>
              </a:rPr>
              <a:t>× </a:t>
            </a:r>
            <a:r>
              <a:rPr lang="en-US" sz="2800" dirty="0">
                <a:solidFill>
                  <a:srgbClr val="008BBF"/>
                </a:solidFill>
              </a:rPr>
              <a:t>Machine hrs.)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 rot="10800000" flipV="1">
            <a:off x="4787900" y="2671763"/>
            <a:ext cx="5381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+</a:t>
            </a:r>
          </a:p>
        </p:txBody>
      </p:sp>
      <p:sp>
        <p:nvSpPr>
          <p:cNvPr id="61447" name="Rectangle 10"/>
          <p:cNvSpPr>
            <a:spLocks noChangeArrowheads="1"/>
          </p:cNvSpPr>
          <p:nvPr/>
        </p:nvSpPr>
        <p:spPr bwMode="auto">
          <a:xfrm rot="10800000" flipV="1">
            <a:off x="1370013" y="1676401"/>
            <a:ext cx="641826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3200" dirty="0">
                <a:solidFill>
                  <a:srgbClr val="008BBF"/>
                </a:solidFill>
              </a:rPr>
              <a:t>Monthly Electricity Cost </a:t>
            </a:r>
            <a:r>
              <a:rPr lang="en-US" sz="3200" dirty="0" smtClean="0">
                <a:solidFill>
                  <a:srgbClr val="008BBF"/>
                </a:solidFill>
              </a:rPr>
              <a:t>Formula:</a:t>
            </a:r>
            <a:endParaRPr lang="en-US" sz="3200" dirty="0">
              <a:solidFill>
                <a:srgbClr val="008BBF"/>
              </a:solidFill>
            </a:endParaRPr>
          </a:p>
        </p:txBody>
      </p:sp>
      <p:sp>
        <p:nvSpPr>
          <p:cNvPr id="12" name="AutoShape 11"/>
          <p:cNvSpPr>
            <a:spLocks noChangeArrowheads="1"/>
          </p:cNvSpPr>
          <p:nvPr/>
        </p:nvSpPr>
        <p:spPr bwMode="auto">
          <a:xfrm>
            <a:off x="6858000" y="4114800"/>
            <a:ext cx="2057400" cy="838200"/>
          </a:xfrm>
          <a:prstGeom prst="wedgeRoundRectCallout">
            <a:avLst>
              <a:gd name="adj1" fmla="val -40615"/>
              <a:gd name="adj2" fmla="val -61879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550 machine hours</a:t>
            </a:r>
            <a:endParaRPr lang="en-US" i="1" dirty="0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 rot="10800000" flipV="1">
            <a:off x="76201" y="3519488"/>
            <a:ext cx="39655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Total electricity cost  =    </a:t>
            </a: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 rot="10800000" flipV="1">
            <a:off x="3660776" y="3505200"/>
            <a:ext cx="14525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$440</a:t>
            </a: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 rot="10800000" flipV="1">
            <a:off x="4803776" y="3519488"/>
            <a:ext cx="5381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+</a:t>
            </a: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 rot="10800000" flipV="1">
            <a:off x="4651376" y="3517900"/>
            <a:ext cx="3354388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 ($6.10 </a:t>
            </a:r>
            <a:r>
              <a:rPr lang="en-US" sz="2800" dirty="0" smtClean="0"/>
              <a:t>× </a:t>
            </a:r>
            <a:r>
              <a:rPr lang="en-US" sz="2800" dirty="0"/>
              <a:t>550)</a:t>
            </a:r>
          </a:p>
        </p:txBody>
      </p:sp>
      <p:sp>
        <p:nvSpPr>
          <p:cNvPr id="18" name="AutoShape 11"/>
          <p:cNvSpPr>
            <a:spLocks noChangeArrowheads="1"/>
          </p:cNvSpPr>
          <p:nvPr/>
        </p:nvSpPr>
        <p:spPr bwMode="auto">
          <a:xfrm>
            <a:off x="6172200" y="5334000"/>
            <a:ext cx="2740023" cy="838200"/>
          </a:xfrm>
          <a:prstGeom prst="wedgeRoundRectCallout">
            <a:avLst>
              <a:gd name="adj1" fmla="val -42443"/>
              <a:gd name="adj2" fmla="val -90382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Total variable electricity cost</a:t>
            </a:r>
            <a:endParaRPr lang="en-US" i="1" dirty="0"/>
          </a:p>
        </p:txBody>
      </p:sp>
      <p:sp>
        <p:nvSpPr>
          <p:cNvPr id="19" name="Rectangle 14"/>
          <p:cNvSpPr>
            <a:spLocks noChangeArrowheads="1"/>
          </p:cNvSpPr>
          <p:nvPr/>
        </p:nvSpPr>
        <p:spPr bwMode="auto">
          <a:xfrm rot="10800000" flipV="1">
            <a:off x="146050" y="4422774"/>
            <a:ext cx="39655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Total electricity cost  =   </a:t>
            </a:r>
          </a:p>
        </p:txBody>
      </p:sp>
      <p:sp>
        <p:nvSpPr>
          <p:cNvPr id="20" name="Rectangle 15"/>
          <p:cNvSpPr>
            <a:spLocks noChangeArrowheads="1"/>
          </p:cNvSpPr>
          <p:nvPr/>
        </p:nvSpPr>
        <p:spPr bwMode="auto">
          <a:xfrm rot="10800000" flipV="1">
            <a:off x="3733801" y="4433887"/>
            <a:ext cx="14525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$440</a:t>
            </a:r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 rot="10800000" flipV="1">
            <a:off x="4941888" y="4422774"/>
            <a:ext cx="5381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+</a:t>
            </a:r>
          </a:p>
        </p:txBody>
      </p:sp>
      <p:sp>
        <p:nvSpPr>
          <p:cNvPr id="22" name="Rectangle 17"/>
          <p:cNvSpPr>
            <a:spLocks noChangeArrowheads="1"/>
          </p:cNvSpPr>
          <p:nvPr/>
        </p:nvSpPr>
        <p:spPr bwMode="auto">
          <a:xfrm rot="10800000" flipV="1">
            <a:off x="5173663" y="4427537"/>
            <a:ext cx="19129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 $3,355</a:t>
            </a:r>
          </a:p>
        </p:txBody>
      </p:sp>
      <p:sp>
        <p:nvSpPr>
          <p:cNvPr id="23" name="Rectangle 19"/>
          <p:cNvSpPr>
            <a:spLocks noChangeArrowheads="1"/>
          </p:cNvSpPr>
          <p:nvPr/>
        </p:nvSpPr>
        <p:spPr bwMode="auto">
          <a:xfrm rot="10800000" flipV="1">
            <a:off x="152401" y="5272088"/>
            <a:ext cx="39655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Total electricity cost  =   </a:t>
            </a:r>
          </a:p>
        </p:txBody>
      </p:sp>
      <p:sp>
        <p:nvSpPr>
          <p:cNvPr id="24" name="Rectangle 20"/>
          <p:cNvSpPr>
            <a:spLocks noChangeArrowheads="1"/>
          </p:cNvSpPr>
          <p:nvPr/>
        </p:nvSpPr>
        <p:spPr bwMode="auto">
          <a:xfrm rot="10800000" flipV="1">
            <a:off x="3432176" y="5257800"/>
            <a:ext cx="2216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 $3,795</a:t>
            </a: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26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37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9" grpId="0" build="p"/>
      <p:bldP spid="10" grpId="0" build="p"/>
      <p:bldP spid="12" grpId="0" animBg="1"/>
      <p:bldP spid="13" grpId="0" build="p"/>
      <p:bldP spid="14" grpId="0" build="p"/>
      <p:bldP spid="15" grpId="0" build="p"/>
      <p:bldP spid="16" grpId="0" build="p"/>
      <p:bldP spid="18" grpId="0" animBg="1"/>
      <p:bldP spid="19" grpId="0" build="p"/>
      <p:bldP spid="20" grpId="0" build="p"/>
      <p:bldP spid="21" grpId="0" build="p"/>
      <p:bldP spid="22" grpId="0" build="p"/>
      <p:bldP spid="23" grpId="0" build="p"/>
      <p:bldP spid="24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04800" y="0"/>
            <a:ext cx="73152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High-Low Method</a:t>
            </a:r>
          </a:p>
        </p:txBody>
      </p:sp>
      <p:sp>
        <p:nvSpPr>
          <p:cNvPr id="64516" name="Text Box 3"/>
          <p:cNvSpPr txBox="1">
            <a:spLocks noChangeArrowheads="1"/>
          </p:cNvSpPr>
          <p:nvPr/>
        </p:nvSpPr>
        <p:spPr bwMode="auto">
          <a:xfrm>
            <a:off x="3886200" y="5294313"/>
            <a:ext cx="1600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800" dirty="0"/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 rot="10800000" flipV="1">
            <a:off x="2892425" y="1371600"/>
            <a:ext cx="32797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spcAft>
                <a:spcPct val="20000"/>
              </a:spcAft>
            </a:pPr>
            <a:r>
              <a:rPr lang="en-US" sz="3200" dirty="0">
                <a:solidFill>
                  <a:srgbClr val="008BBF"/>
                </a:solidFill>
              </a:rPr>
              <a:t>Disadvantages:</a:t>
            </a:r>
          </a:p>
        </p:txBody>
      </p:sp>
      <p:sp>
        <p:nvSpPr>
          <p:cNvPr id="10" name="Rectangle 9"/>
          <p:cNvSpPr txBox="1">
            <a:spLocks noChangeArrowheads="1"/>
          </p:cNvSpPr>
          <p:nvPr/>
        </p:nvSpPr>
        <p:spPr bwMode="auto">
          <a:xfrm>
            <a:off x="457200" y="2057400"/>
            <a:ext cx="80010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 eaLnBrk="0" hangingPunct="0">
              <a:spcBef>
                <a:spcPct val="20000"/>
              </a:spcBef>
              <a:buFontTx/>
              <a:buChar char="•"/>
            </a:pPr>
            <a:r>
              <a:rPr lang="en-US" sz="2800" dirty="0"/>
              <a:t>High and low points can be outliers and may represent atypical cost-activity </a:t>
            </a:r>
            <a:r>
              <a:rPr lang="en-US" sz="2800" dirty="0" smtClean="0"/>
              <a:t>relationships</a:t>
            </a:r>
          </a:p>
          <a:p>
            <a:pPr marL="609600" indent="-609600" eaLnBrk="0" hangingPunct="0">
              <a:spcBef>
                <a:spcPct val="20000"/>
              </a:spcBef>
              <a:buFontTx/>
              <a:buChar char="•"/>
            </a:pPr>
            <a:endParaRPr lang="en-US" sz="2800" dirty="0" smtClean="0"/>
          </a:p>
          <a:p>
            <a:pPr marL="609600" indent="-609600" eaLnBrk="0" hangingPunct="0">
              <a:spcBef>
                <a:spcPct val="20000"/>
              </a:spcBef>
              <a:buFontTx/>
              <a:buChar char="•"/>
            </a:pPr>
            <a:r>
              <a:rPr lang="en-US" sz="2800" dirty="0" smtClean="0"/>
              <a:t>Even </a:t>
            </a:r>
            <a:r>
              <a:rPr lang="en-US" sz="2800" dirty="0"/>
              <a:t>if these points are not outliers, other pairs of points may clearly be more </a:t>
            </a:r>
            <a:r>
              <a:rPr lang="en-US" sz="2800" dirty="0" smtClean="0"/>
              <a:t>representative</a:t>
            </a:r>
            <a:endParaRPr lang="en-US" sz="2800" dirty="0"/>
          </a:p>
        </p:txBody>
      </p:sp>
      <p:sp>
        <p:nvSpPr>
          <p:cNvPr id="11" name="AutoShape 16"/>
          <p:cNvSpPr>
            <a:spLocks noChangeArrowheads="1"/>
          </p:cNvSpPr>
          <p:nvPr/>
        </p:nvSpPr>
        <p:spPr bwMode="auto">
          <a:xfrm>
            <a:off x="1524000" y="5029200"/>
            <a:ext cx="6324600" cy="1143000"/>
          </a:xfrm>
          <a:prstGeom prst="wedgeRoundRectCallout">
            <a:avLst>
              <a:gd name="adj1" fmla="val 21449"/>
              <a:gd name="adj2" fmla="val -49500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The scattergraph method does a better job of separating the </a:t>
            </a:r>
            <a:r>
              <a:rPr lang="en-US" dirty="0" smtClean="0"/>
              <a:t>costs</a:t>
            </a:r>
            <a:endParaRPr lang="en-US" dirty="0"/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12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38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0" grpId="0" uiExpand="1" build="p"/>
      <p:bldP spid="1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13" name="Rectangle 13"/>
          <p:cNvSpPr>
            <a:spLocks noGrp="1" noChangeArrowheads="1"/>
          </p:cNvSpPr>
          <p:nvPr>
            <p:ph type="title"/>
          </p:nvPr>
        </p:nvSpPr>
        <p:spPr>
          <a:xfrm>
            <a:off x="228600" y="0"/>
            <a:ext cx="73914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Scattergraph Method</a:t>
            </a:r>
          </a:p>
        </p:txBody>
      </p:sp>
      <p:sp>
        <p:nvSpPr>
          <p:cNvPr id="71683" name="Rectangle 14"/>
          <p:cNvSpPr>
            <a:spLocks noGrp="1" noChangeArrowheads="1"/>
          </p:cNvSpPr>
          <p:nvPr>
            <p:ph type="body" idx="1"/>
          </p:nvPr>
        </p:nvSpPr>
        <p:spPr>
          <a:xfrm>
            <a:off x="990600" y="1676400"/>
            <a:ext cx="7315200" cy="33528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US" dirty="0" smtClean="0">
                <a:solidFill>
                  <a:srgbClr val="008BBF"/>
                </a:solidFill>
              </a:rPr>
              <a:t>Purpose of the Method:</a:t>
            </a:r>
          </a:p>
          <a:p>
            <a:pPr eaLnBrk="1" hangingPunct="1">
              <a:buFontTx/>
              <a:buNone/>
            </a:pPr>
            <a:endParaRPr lang="en-US" sz="2800" dirty="0" smtClean="0">
              <a:solidFill>
                <a:srgbClr val="008BBF"/>
              </a:solidFill>
            </a:endParaRPr>
          </a:p>
          <a:p>
            <a:pPr eaLnBrk="1" hangingPunct="1"/>
            <a:r>
              <a:rPr lang="en-US" sz="2800" dirty="0" smtClean="0"/>
              <a:t>To see whether a straight line reasonably describes the cost relationship</a:t>
            </a:r>
          </a:p>
          <a:p>
            <a:pPr eaLnBrk="1" hangingPunct="1"/>
            <a:endParaRPr lang="en-US" sz="2800" dirty="0" smtClean="0"/>
          </a:p>
          <a:p>
            <a:pPr eaLnBrk="1" hangingPunct="1"/>
            <a:r>
              <a:rPr lang="en-US" sz="2800" dirty="0" smtClean="0"/>
              <a:t>To reveal one or more points that do not seem to fit the general pattern of behaviour</a:t>
            </a:r>
          </a:p>
        </p:txBody>
      </p:sp>
      <p:sp>
        <p:nvSpPr>
          <p:cNvPr id="8" name="Rectangle 13"/>
          <p:cNvSpPr txBox="1">
            <a:spLocks noChangeArrowheads="1"/>
          </p:cNvSpPr>
          <p:nvPr/>
        </p:nvSpPr>
        <p:spPr bwMode="auto">
          <a:xfrm>
            <a:off x="2971800" y="2590800"/>
            <a:ext cx="76962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 eaLnBrk="0" hangingPunct="0">
              <a:spcBef>
                <a:spcPct val="20000"/>
              </a:spcBef>
              <a:buFontTx/>
              <a:buChar char="•"/>
            </a:pPr>
            <a:endParaRPr lang="en-US" sz="2800" dirty="0">
              <a:solidFill>
                <a:srgbClr val="CC2B45"/>
              </a:solidFill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7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39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31" name="Rectangle 7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73152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Scattergraph Method</a:t>
            </a:r>
          </a:p>
        </p:txBody>
      </p:sp>
      <p:sp>
        <p:nvSpPr>
          <p:cNvPr id="77832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152400" y="1600200"/>
            <a:ext cx="8763000" cy="4495800"/>
          </a:xfrm>
        </p:spPr>
        <p:txBody>
          <a:bodyPr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dirty="0" smtClean="0">
                <a:solidFill>
                  <a:srgbClr val="008BBF"/>
                </a:solidFill>
              </a:rPr>
              <a:t>Applying the Method:</a:t>
            </a:r>
          </a:p>
          <a:p>
            <a:pPr eaLnBrk="1" hangingPunct="1">
              <a:spcAft>
                <a:spcPts val="600"/>
              </a:spcAft>
            </a:pPr>
            <a:r>
              <a:rPr lang="en-US" sz="2400" dirty="0" smtClean="0"/>
              <a:t>Draw a graph with units on the x-axis and cost on the y-axis</a:t>
            </a:r>
          </a:p>
          <a:p>
            <a:pPr eaLnBrk="1" hangingPunct="1">
              <a:spcAft>
                <a:spcPts val="600"/>
              </a:spcAft>
            </a:pPr>
            <a:r>
              <a:rPr lang="en-US" sz="2400" dirty="0" smtClean="0"/>
              <a:t>Plot the data points on the graph</a:t>
            </a:r>
          </a:p>
          <a:p>
            <a:pPr eaLnBrk="1" hangingPunct="1">
              <a:spcAft>
                <a:spcPts val="600"/>
              </a:spcAft>
            </a:pPr>
            <a:r>
              <a:rPr lang="en-US" sz="2400" dirty="0" smtClean="0"/>
              <a:t>Visually fit a line to the data points on the graph</a:t>
            </a:r>
          </a:p>
          <a:p>
            <a:pPr eaLnBrk="1" hangingPunct="1">
              <a:spcAft>
                <a:spcPts val="600"/>
              </a:spcAft>
            </a:pPr>
            <a:r>
              <a:rPr lang="en-US" sz="2400" dirty="0" smtClean="0"/>
              <a:t>The intercept is the fixed cost</a:t>
            </a:r>
          </a:p>
          <a:p>
            <a:pPr eaLnBrk="1" hangingPunct="1">
              <a:spcAft>
                <a:spcPts val="600"/>
              </a:spcAft>
            </a:pPr>
            <a:r>
              <a:rPr lang="en-US" sz="2400" dirty="0" smtClean="0"/>
              <a:t>Use the high-low method using the points from the graph to determine the variable rate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28601" y="5105400"/>
            <a:ext cx="868679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i="1" dirty="0">
                <a:solidFill>
                  <a:srgbClr val="CC2B45"/>
                </a:solidFill>
              </a:rPr>
              <a:t>Disadvantage:</a:t>
            </a:r>
          </a:p>
          <a:p>
            <a:pPr algn="ctr" eaLnBrk="0" hangingPunct="0"/>
            <a:r>
              <a:rPr lang="en-US" i="1" dirty="0">
                <a:solidFill>
                  <a:srgbClr val="CC2B45"/>
                </a:solidFill>
              </a:rPr>
              <a:t>Lack of any objective criterion for choosing the best fitting </a:t>
            </a:r>
            <a:r>
              <a:rPr lang="en-US" i="1" dirty="0" smtClean="0">
                <a:solidFill>
                  <a:srgbClr val="CC2B45"/>
                </a:solidFill>
              </a:rPr>
              <a:t>line</a:t>
            </a:r>
            <a:endParaRPr lang="en-US" i="1" dirty="0">
              <a:solidFill>
                <a:srgbClr val="CC2B45"/>
              </a:solidFill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7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40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78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778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778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778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778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778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32" grpId="0" uiExpand="1" build="p"/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81000" y="0"/>
            <a:ext cx="72390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Method of Least Squares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04800" y="4450140"/>
            <a:ext cx="67818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b="1" dirty="0" smtClean="0">
                <a:solidFill>
                  <a:srgbClr val="CC2B45"/>
                </a:solidFill>
              </a:rPr>
              <a:t>Steps:</a:t>
            </a:r>
          </a:p>
          <a:p>
            <a:pPr eaLnBrk="0" hangingPunct="0">
              <a:buFont typeface="Arial" pitchFamily="34" charset="0"/>
              <a:buChar char="•"/>
            </a:pPr>
            <a:r>
              <a:rPr lang="en-US" dirty="0" smtClean="0">
                <a:solidFill>
                  <a:srgbClr val="CC2B45"/>
                </a:solidFill>
              </a:rPr>
              <a:t>Measure </a:t>
            </a:r>
            <a:r>
              <a:rPr lang="en-US" dirty="0">
                <a:solidFill>
                  <a:srgbClr val="CC2B45"/>
                </a:solidFill>
              </a:rPr>
              <a:t>distance from points to </a:t>
            </a:r>
            <a:r>
              <a:rPr lang="en-US" dirty="0" smtClean="0">
                <a:solidFill>
                  <a:srgbClr val="CC2B45"/>
                </a:solidFill>
              </a:rPr>
              <a:t>line</a:t>
            </a:r>
          </a:p>
          <a:p>
            <a:pPr eaLnBrk="0" hangingPunct="0">
              <a:buFont typeface="Arial" pitchFamily="34" charset="0"/>
              <a:buChar char="•"/>
            </a:pPr>
            <a:r>
              <a:rPr lang="en-US" dirty="0" smtClean="0">
                <a:solidFill>
                  <a:srgbClr val="CC2B45"/>
                </a:solidFill>
              </a:rPr>
              <a:t>Then </a:t>
            </a:r>
            <a:r>
              <a:rPr lang="en-US" dirty="0">
                <a:solidFill>
                  <a:srgbClr val="CC2B45"/>
                </a:solidFill>
              </a:rPr>
              <a:t>square the </a:t>
            </a:r>
            <a:r>
              <a:rPr lang="en-US" dirty="0" smtClean="0">
                <a:solidFill>
                  <a:srgbClr val="CC2B45"/>
                </a:solidFill>
              </a:rPr>
              <a:t>differences</a:t>
            </a:r>
          </a:p>
          <a:p>
            <a:pPr eaLnBrk="0" hangingPunct="0">
              <a:buFont typeface="Arial" pitchFamily="34" charset="0"/>
              <a:buChar char="•"/>
            </a:pPr>
            <a:r>
              <a:rPr lang="en-US" dirty="0" smtClean="0">
                <a:solidFill>
                  <a:srgbClr val="CC2B45"/>
                </a:solidFill>
              </a:rPr>
              <a:t>Add </a:t>
            </a:r>
            <a:r>
              <a:rPr lang="en-US" dirty="0">
                <a:solidFill>
                  <a:srgbClr val="CC2B45"/>
                </a:solidFill>
              </a:rPr>
              <a:t>up all the squared </a:t>
            </a:r>
            <a:r>
              <a:rPr lang="en-US" dirty="0" smtClean="0">
                <a:solidFill>
                  <a:srgbClr val="CC2B45"/>
                </a:solidFill>
              </a:rPr>
              <a:t>differences</a:t>
            </a:r>
            <a:endParaRPr lang="en-US" dirty="0">
              <a:solidFill>
                <a:srgbClr val="CC2B45"/>
              </a:solidFill>
            </a:endParaRPr>
          </a:p>
        </p:txBody>
      </p:sp>
      <p:sp>
        <p:nvSpPr>
          <p:cNvPr id="75782" name="Line 12"/>
          <p:cNvSpPr>
            <a:spLocks noChangeShapeType="1"/>
          </p:cNvSpPr>
          <p:nvPr/>
        </p:nvSpPr>
        <p:spPr bwMode="auto">
          <a:xfrm flipV="1">
            <a:off x="5334000" y="4648200"/>
            <a:ext cx="3352800" cy="1273314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 sz="4000" dirty="0"/>
          </a:p>
        </p:txBody>
      </p:sp>
      <p:sp>
        <p:nvSpPr>
          <p:cNvPr id="75783" name="Text Box 13"/>
          <p:cNvSpPr txBox="1">
            <a:spLocks noChangeArrowheads="1"/>
          </p:cNvSpPr>
          <p:nvPr/>
        </p:nvSpPr>
        <p:spPr bwMode="auto">
          <a:xfrm>
            <a:off x="7391400" y="4435614"/>
            <a:ext cx="685800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 dirty="0">
                <a:solidFill>
                  <a:srgbClr val="CC2B45"/>
                </a:solidFill>
                <a:cs typeface="Arial" pitchFamily="34" charset="0"/>
              </a:rPr>
              <a:t>▪</a:t>
            </a:r>
          </a:p>
        </p:txBody>
      </p:sp>
      <p:sp>
        <p:nvSpPr>
          <p:cNvPr id="75784" name="Text Box 14"/>
          <p:cNvSpPr txBox="1">
            <a:spLocks noChangeArrowheads="1"/>
          </p:cNvSpPr>
          <p:nvPr/>
        </p:nvSpPr>
        <p:spPr bwMode="auto">
          <a:xfrm>
            <a:off x="7239000" y="4740414"/>
            <a:ext cx="685800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 dirty="0">
                <a:solidFill>
                  <a:srgbClr val="CC2B45"/>
                </a:solidFill>
                <a:cs typeface="Arial" pitchFamily="34" charset="0"/>
              </a:rPr>
              <a:t>▪</a:t>
            </a:r>
          </a:p>
        </p:txBody>
      </p:sp>
      <p:sp>
        <p:nvSpPr>
          <p:cNvPr id="75785" name="Text Box 15"/>
          <p:cNvSpPr txBox="1">
            <a:spLocks noChangeArrowheads="1"/>
          </p:cNvSpPr>
          <p:nvPr/>
        </p:nvSpPr>
        <p:spPr bwMode="auto">
          <a:xfrm>
            <a:off x="6477000" y="4892814"/>
            <a:ext cx="685800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 dirty="0">
                <a:solidFill>
                  <a:srgbClr val="CC2B45"/>
                </a:solidFill>
                <a:cs typeface="Arial" pitchFamily="34" charset="0"/>
              </a:rPr>
              <a:t>▪</a:t>
            </a:r>
          </a:p>
        </p:txBody>
      </p:sp>
      <p:sp>
        <p:nvSpPr>
          <p:cNvPr id="75786" name="Text Box 16"/>
          <p:cNvSpPr txBox="1">
            <a:spLocks noChangeArrowheads="1"/>
          </p:cNvSpPr>
          <p:nvPr/>
        </p:nvSpPr>
        <p:spPr bwMode="auto">
          <a:xfrm>
            <a:off x="6096000" y="5388114"/>
            <a:ext cx="685800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 dirty="0">
                <a:solidFill>
                  <a:srgbClr val="CC2B45"/>
                </a:solidFill>
                <a:cs typeface="Arial" pitchFamily="34" charset="0"/>
              </a:rPr>
              <a:t>▪</a:t>
            </a:r>
          </a:p>
        </p:txBody>
      </p:sp>
      <p:sp>
        <p:nvSpPr>
          <p:cNvPr id="75787" name="Text Box 17"/>
          <p:cNvSpPr txBox="1">
            <a:spLocks noChangeArrowheads="1"/>
          </p:cNvSpPr>
          <p:nvPr/>
        </p:nvSpPr>
        <p:spPr bwMode="auto">
          <a:xfrm>
            <a:off x="5715000" y="5273814"/>
            <a:ext cx="685800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 dirty="0">
                <a:solidFill>
                  <a:srgbClr val="CC2B45"/>
                </a:solidFill>
                <a:cs typeface="Arial" pitchFamily="34" charset="0"/>
              </a:rPr>
              <a:t>▪</a:t>
            </a:r>
          </a:p>
        </p:txBody>
      </p:sp>
      <p:sp>
        <p:nvSpPr>
          <p:cNvPr id="75788" name="Text Box 18"/>
          <p:cNvSpPr txBox="1">
            <a:spLocks noChangeArrowheads="1"/>
          </p:cNvSpPr>
          <p:nvPr/>
        </p:nvSpPr>
        <p:spPr bwMode="auto">
          <a:xfrm>
            <a:off x="6172200" y="4740414"/>
            <a:ext cx="685800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 dirty="0">
                <a:solidFill>
                  <a:srgbClr val="CC2B45"/>
                </a:solidFill>
                <a:cs typeface="Arial" pitchFamily="34" charset="0"/>
              </a:rPr>
              <a:t>▪</a:t>
            </a:r>
          </a:p>
        </p:txBody>
      </p:sp>
      <p:sp>
        <p:nvSpPr>
          <p:cNvPr id="75789" name="Text Box 19"/>
          <p:cNvSpPr txBox="1">
            <a:spLocks noChangeArrowheads="1"/>
          </p:cNvSpPr>
          <p:nvPr/>
        </p:nvSpPr>
        <p:spPr bwMode="auto">
          <a:xfrm>
            <a:off x="7772400" y="4816614"/>
            <a:ext cx="685800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 dirty="0">
                <a:solidFill>
                  <a:srgbClr val="CC2B45"/>
                </a:solidFill>
                <a:cs typeface="Arial" pitchFamily="34" charset="0"/>
              </a:rPr>
              <a:t>▪</a:t>
            </a:r>
          </a:p>
        </p:txBody>
      </p:sp>
      <p:sp>
        <p:nvSpPr>
          <p:cNvPr id="75790" name="Text Box 20"/>
          <p:cNvSpPr txBox="1">
            <a:spLocks noChangeArrowheads="1"/>
          </p:cNvSpPr>
          <p:nvPr/>
        </p:nvSpPr>
        <p:spPr bwMode="auto">
          <a:xfrm>
            <a:off x="6934200" y="5045214"/>
            <a:ext cx="685800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 dirty="0">
                <a:solidFill>
                  <a:srgbClr val="CC2B45"/>
                </a:solidFill>
                <a:cs typeface="Arial" pitchFamily="34" charset="0"/>
              </a:rPr>
              <a:t>▪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0" y="1408093"/>
            <a:ext cx="914399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800" dirty="0">
                <a:solidFill>
                  <a:srgbClr val="008BBF"/>
                </a:solidFill>
              </a:rPr>
              <a:t>A statistical way to find the best-fitting line through a set of data </a:t>
            </a:r>
            <a:r>
              <a:rPr lang="en-US" sz="2800" dirty="0" smtClean="0">
                <a:solidFill>
                  <a:srgbClr val="008BBF"/>
                </a:solidFill>
              </a:rPr>
              <a:t>points </a:t>
            </a:r>
            <a:endParaRPr lang="en-US" sz="2800" dirty="0">
              <a:solidFill>
                <a:srgbClr val="008BBF"/>
              </a:solidFill>
            </a:endParaRPr>
          </a:p>
        </p:txBody>
      </p:sp>
      <p:sp>
        <p:nvSpPr>
          <p:cNvPr id="17" name="AutoShape 10"/>
          <p:cNvSpPr>
            <a:spLocks noChangeArrowheads="1"/>
          </p:cNvSpPr>
          <p:nvPr/>
        </p:nvSpPr>
        <p:spPr bwMode="auto">
          <a:xfrm>
            <a:off x="1981200" y="3124200"/>
            <a:ext cx="6553200" cy="914400"/>
          </a:xfrm>
          <a:prstGeom prst="wedgeRoundRectCallout">
            <a:avLst>
              <a:gd name="adj1" fmla="val 59701"/>
              <a:gd name="adj2" fmla="val -74965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The line is one in which the data points are closer to the line </a:t>
            </a:r>
            <a:r>
              <a:rPr lang="en-US" dirty="0" smtClean="0"/>
              <a:t>than to </a:t>
            </a:r>
            <a:r>
              <a:rPr lang="en-US" dirty="0"/>
              <a:t>any other </a:t>
            </a:r>
            <a:r>
              <a:rPr lang="en-US" dirty="0" smtClean="0"/>
              <a:t>line</a:t>
            </a:r>
            <a:endParaRPr lang="en-US" i="1" dirty="0"/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728663" y="2372380"/>
            <a:ext cx="795813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2800" i="1" dirty="0"/>
              <a:t>What does best fitting mean? </a:t>
            </a: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20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41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5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5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57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57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57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57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57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57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57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57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57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57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57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57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57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57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57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57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5782" grpId="0" animBg="1"/>
      <p:bldP spid="75783" grpId="0"/>
      <p:bldP spid="75784" grpId="0"/>
      <p:bldP spid="75785" grpId="0"/>
      <p:bldP spid="75786" grpId="0"/>
      <p:bldP spid="75787" grpId="0"/>
      <p:bldP spid="75788" grpId="0"/>
      <p:bldP spid="75789" grpId="0"/>
      <p:bldP spid="75790" grpId="0"/>
      <p:bldP spid="16" grpId="0"/>
      <p:bldP spid="17" grpId="0" animBg="1"/>
      <p:bldP spid="18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28600" y="0"/>
            <a:ext cx="73152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Example: Cornerstone 3-4</a:t>
            </a:r>
          </a:p>
        </p:txBody>
      </p:sp>
      <p:sp>
        <p:nvSpPr>
          <p:cNvPr id="40963" name="TextBox 4"/>
          <p:cNvSpPr txBox="1">
            <a:spLocks noChangeArrowheads="1"/>
          </p:cNvSpPr>
          <p:nvPr/>
        </p:nvSpPr>
        <p:spPr bwMode="auto">
          <a:xfrm>
            <a:off x="838200" y="1295400"/>
            <a:ext cx="76200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800" dirty="0" smtClean="0">
                <a:solidFill>
                  <a:srgbClr val="008BBF"/>
                </a:solidFill>
              </a:rPr>
              <a:t>How to use the </a:t>
            </a:r>
            <a:r>
              <a:rPr lang="en-US" sz="2800" dirty="0">
                <a:solidFill>
                  <a:srgbClr val="008BBF"/>
                </a:solidFill>
              </a:rPr>
              <a:t>Regression Method to </a:t>
            </a:r>
            <a:r>
              <a:rPr lang="en-US" sz="2800" dirty="0" smtClean="0">
                <a:solidFill>
                  <a:srgbClr val="008BBF"/>
                </a:solidFill>
              </a:rPr>
              <a:t>calculate </a:t>
            </a:r>
            <a:r>
              <a:rPr lang="en-US" sz="2800" dirty="0">
                <a:solidFill>
                  <a:srgbClr val="008BBF"/>
                </a:solidFill>
              </a:rPr>
              <a:t>f</a:t>
            </a:r>
            <a:r>
              <a:rPr lang="en-US" sz="2800" dirty="0" smtClean="0">
                <a:solidFill>
                  <a:srgbClr val="008BBF"/>
                </a:solidFill>
              </a:rPr>
              <a:t>ixed cost and variable rate, construct </a:t>
            </a:r>
            <a:r>
              <a:rPr lang="en-US" sz="2800" dirty="0">
                <a:solidFill>
                  <a:srgbClr val="008BBF"/>
                </a:solidFill>
              </a:rPr>
              <a:t>a </a:t>
            </a:r>
            <a:r>
              <a:rPr lang="en-US" sz="2800" dirty="0" smtClean="0">
                <a:solidFill>
                  <a:srgbClr val="008BBF"/>
                </a:solidFill>
              </a:rPr>
              <a:t>cost formula </a:t>
            </a:r>
            <a:r>
              <a:rPr lang="en-US" sz="2800" dirty="0">
                <a:solidFill>
                  <a:srgbClr val="008BBF"/>
                </a:solidFill>
              </a:rPr>
              <a:t>and to </a:t>
            </a:r>
            <a:r>
              <a:rPr lang="en-US" sz="2800" dirty="0" smtClean="0">
                <a:solidFill>
                  <a:srgbClr val="008BBF"/>
                </a:solidFill>
              </a:rPr>
              <a:t>determine </a:t>
            </a:r>
            <a:r>
              <a:rPr lang="en-US" sz="2800" dirty="0">
                <a:solidFill>
                  <a:srgbClr val="008BBF"/>
                </a:solidFill>
              </a:rPr>
              <a:t>b</a:t>
            </a:r>
            <a:r>
              <a:rPr lang="en-US" sz="2800" dirty="0" smtClean="0">
                <a:solidFill>
                  <a:srgbClr val="008BBF"/>
                </a:solidFill>
              </a:rPr>
              <a:t>udgeted cost</a:t>
            </a:r>
            <a:endParaRPr lang="en-US" sz="2800" dirty="0">
              <a:solidFill>
                <a:srgbClr val="008BBF"/>
              </a:solidFill>
            </a:endParaRPr>
          </a:p>
        </p:txBody>
      </p:sp>
      <p:sp>
        <p:nvSpPr>
          <p:cNvPr id="5" name="Content Placeholder 4"/>
          <p:cNvSpPr txBox="1">
            <a:spLocks noChangeArrowheads="1"/>
          </p:cNvSpPr>
          <p:nvPr/>
        </p:nvSpPr>
        <p:spPr bwMode="auto">
          <a:xfrm>
            <a:off x="533400" y="3657600"/>
            <a:ext cx="7315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609600" marR="0" lvl="0" indent="-609600" algn="ctr" defTabSz="914400" rtl="0" eaLnBrk="1" fontAlgn="base" latinLnBrk="0" hangingPunct="1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rgbClr val="ED1C24"/>
              </a:buClr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CC2B45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Coefficients shown by regression program:</a:t>
            </a:r>
          </a:p>
          <a:p>
            <a:pPr marL="609600" marR="0" lvl="0" indent="-6096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ED1C24"/>
              </a:buClr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CC2B45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Intercept             321</a:t>
            </a:r>
          </a:p>
          <a:p>
            <a:pPr marL="609600" marR="0" lvl="0" indent="-6096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ED1C24"/>
              </a:buClr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CC2B45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X Variable          6.38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6200" y="3178314"/>
            <a:ext cx="90678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/>
              <a:t>Blue Denim’s electricity cost and machine hours data for the past nine </a:t>
            </a:r>
            <a:r>
              <a:rPr lang="en-US" sz="2000" dirty="0" smtClean="0"/>
              <a:t>months</a:t>
            </a:r>
            <a:endParaRPr lang="en-US" sz="2000" dirty="0"/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76200" y="2895600"/>
            <a:ext cx="5105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2000" b="1" i="1" dirty="0">
                <a:solidFill>
                  <a:srgbClr val="008BBF"/>
                </a:solidFill>
              </a:rPr>
              <a:t>Information:</a:t>
            </a:r>
          </a:p>
        </p:txBody>
      </p:sp>
      <p:sp>
        <p:nvSpPr>
          <p:cNvPr id="8" name="Rectangle 9"/>
          <p:cNvSpPr txBox="1">
            <a:spLocks noChangeArrowheads="1"/>
          </p:cNvSpPr>
          <p:nvPr/>
        </p:nvSpPr>
        <p:spPr>
          <a:xfrm>
            <a:off x="76200" y="4800600"/>
            <a:ext cx="9144000" cy="14478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Using the results of regression, calculate: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The fixed cost of electricity and the variable rate per machine hour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Construct the cost formula for total electricity cost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Calculate the budgeted cost for next month assuming 550 budgeted machine hours</a:t>
            </a:r>
          </a:p>
        </p:txBody>
      </p:sp>
      <p:sp>
        <p:nvSpPr>
          <p:cNvPr id="9" name="TextBox 3"/>
          <p:cNvSpPr txBox="1">
            <a:spLocks noChangeArrowheads="1"/>
          </p:cNvSpPr>
          <p:nvPr/>
        </p:nvSpPr>
        <p:spPr bwMode="auto">
          <a:xfrm>
            <a:off x="76200" y="4495800"/>
            <a:ext cx="5105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2000" b="1" i="1" dirty="0">
                <a:solidFill>
                  <a:srgbClr val="008BBF"/>
                </a:solidFill>
              </a:rPr>
              <a:t>Required:</a:t>
            </a: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12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42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  <p:bldP spid="5" grpId="0" uiExpand="1" build="p"/>
      <p:bldP spid="6" grpId="0"/>
      <p:bldP spid="7" grpId="0"/>
      <p:bldP spid="8" grpId="0" build="p"/>
      <p:bldP spid="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04800" y="0"/>
            <a:ext cx="72390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Example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28600" y="1295400"/>
            <a:ext cx="83820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 algn="ctr">
              <a:lnSpc>
                <a:spcPct val="9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en-US" sz="2800" dirty="0">
                <a:solidFill>
                  <a:srgbClr val="008BBF"/>
                </a:solidFill>
              </a:rPr>
              <a:t>The fixed cost and the variable rate are given directly by </a:t>
            </a:r>
            <a:r>
              <a:rPr lang="en-US" sz="2800" dirty="0" smtClean="0">
                <a:solidFill>
                  <a:srgbClr val="008BBF"/>
                </a:solidFill>
              </a:rPr>
              <a:t>regression</a:t>
            </a:r>
            <a:endParaRPr lang="en-US" sz="2800" dirty="0">
              <a:solidFill>
                <a:schemeClr val="accent2"/>
              </a:solidFill>
            </a:endParaRPr>
          </a:p>
          <a:p>
            <a:pPr marL="609600" indent="-609600">
              <a:lnSpc>
                <a:spcPct val="90000"/>
              </a:lnSpc>
              <a:spcBef>
                <a:spcPct val="50000"/>
              </a:spcBef>
              <a:buFont typeface="Wingdings" pitchFamily="2" charset="2"/>
              <a:buNone/>
            </a:pPr>
            <a:endParaRPr lang="en-US" sz="1100" dirty="0" smtClean="0"/>
          </a:p>
          <a:p>
            <a:pPr marL="609600" indent="-609600">
              <a:lnSpc>
                <a:spcPct val="9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en-US" sz="2800" dirty="0" smtClean="0"/>
              <a:t>Fixed </a:t>
            </a:r>
            <a:r>
              <a:rPr lang="en-US" sz="2800" dirty="0"/>
              <a:t>Cost  </a:t>
            </a:r>
            <a:r>
              <a:rPr lang="en-US" sz="2800" dirty="0" smtClean="0"/>
              <a:t>=  $</a:t>
            </a:r>
            <a:r>
              <a:rPr lang="en-US" sz="2800" dirty="0"/>
              <a:t>321</a:t>
            </a:r>
          </a:p>
          <a:p>
            <a:pPr marL="609600" indent="-609600">
              <a:spcBef>
                <a:spcPct val="20000"/>
              </a:spcBef>
            </a:pPr>
            <a:r>
              <a:rPr lang="en-US" sz="2800" dirty="0" smtClean="0"/>
              <a:t>Variable </a:t>
            </a:r>
            <a:r>
              <a:rPr lang="en-US" sz="2800" dirty="0"/>
              <a:t>Rate  = </a:t>
            </a:r>
            <a:r>
              <a:rPr lang="en-US" sz="2800" dirty="0" smtClean="0"/>
              <a:t> </a:t>
            </a:r>
            <a:r>
              <a:rPr lang="en-US" sz="2800" dirty="0"/>
              <a:t>$</a:t>
            </a:r>
            <a:r>
              <a:rPr lang="en-US" sz="2800" dirty="0" smtClean="0"/>
              <a:t>6.38</a:t>
            </a:r>
            <a:endParaRPr lang="en-US" sz="2800" dirty="0"/>
          </a:p>
        </p:txBody>
      </p:sp>
      <p:sp>
        <p:nvSpPr>
          <p:cNvPr id="7" name="AutoShape 5"/>
          <p:cNvSpPr>
            <a:spLocks noChangeArrowheads="1"/>
          </p:cNvSpPr>
          <p:nvPr/>
        </p:nvSpPr>
        <p:spPr bwMode="auto">
          <a:xfrm>
            <a:off x="4114800" y="2438400"/>
            <a:ext cx="2438400" cy="473075"/>
          </a:xfrm>
          <a:prstGeom prst="wedgeRoundRectCallout">
            <a:avLst>
              <a:gd name="adj1" fmla="val -74514"/>
              <a:gd name="adj2" fmla="val -2685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Intercept</a:t>
            </a:r>
            <a:endParaRPr lang="en-US" i="1" dirty="0"/>
          </a:p>
        </p:txBody>
      </p:sp>
      <p:sp>
        <p:nvSpPr>
          <p:cNvPr id="8" name="AutoShape 6"/>
          <p:cNvSpPr>
            <a:spLocks noChangeArrowheads="1"/>
          </p:cNvSpPr>
          <p:nvPr/>
        </p:nvSpPr>
        <p:spPr bwMode="auto">
          <a:xfrm>
            <a:off x="4343400" y="3276600"/>
            <a:ext cx="2438400" cy="457199"/>
          </a:xfrm>
          <a:prstGeom prst="wedgeRoundRectCallout">
            <a:avLst>
              <a:gd name="adj1" fmla="val -64855"/>
              <a:gd name="adj2" fmla="val -54632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 smtClean="0"/>
              <a:t>X </a:t>
            </a:r>
            <a:r>
              <a:rPr lang="en-US" dirty="0"/>
              <a:t>Variable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endParaRPr lang="en-US" sz="2800" i="1" dirty="0">
              <a:solidFill>
                <a:schemeClr val="bg1"/>
              </a:solidFill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 rot="10800000" flipV="1">
            <a:off x="76199" y="4986635"/>
            <a:ext cx="32004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spcAft>
                <a:spcPct val="20000"/>
              </a:spcAft>
            </a:pPr>
            <a:r>
              <a:rPr lang="en-US" dirty="0"/>
              <a:t>Total Electricity Cost</a:t>
            </a: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 rot="10800000" flipV="1">
            <a:off x="3046413" y="5006518"/>
            <a:ext cx="5349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dirty="0"/>
              <a:t>=</a:t>
            </a: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 rot="10800000" flipV="1">
            <a:off x="3652838" y="4186534"/>
            <a:ext cx="25193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spcAft>
                <a:spcPct val="20000"/>
              </a:spcAft>
            </a:pPr>
            <a:r>
              <a:rPr lang="en-US" dirty="0">
                <a:solidFill>
                  <a:srgbClr val="CC2B45"/>
                </a:solidFill>
              </a:rPr>
              <a:t>Fixed Cost</a:t>
            </a: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 rot="10800000" flipV="1">
            <a:off x="5334002" y="4191000"/>
            <a:ext cx="5365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dirty="0">
                <a:solidFill>
                  <a:srgbClr val="CC2B45"/>
                </a:solidFill>
              </a:rPr>
              <a:t>+</a:t>
            </a: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 rot="10800000" flipV="1">
            <a:off x="5867401" y="4191000"/>
            <a:ext cx="27432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spcAft>
                <a:spcPct val="20000"/>
              </a:spcAft>
            </a:pPr>
            <a:r>
              <a:rPr lang="en-US" dirty="0">
                <a:solidFill>
                  <a:srgbClr val="CC2B45"/>
                </a:solidFill>
              </a:rPr>
              <a:t>Variable Cost</a:t>
            </a:r>
          </a:p>
        </p:txBody>
      </p:sp>
      <p:sp>
        <p:nvSpPr>
          <p:cNvPr id="14" name="Rectangle 9"/>
          <p:cNvSpPr>
            <a:spLocks noChangeArrowheads="1"/>
          </p:cNvSpPr>
          <p:nvPr/>
        </p:nvSpPr>
        <p:spPr bwMode="auto">
          <a:xfrm rot="10800000" flipV="1">
            <a:off x="3652838" y="5021559"/>
            <a:ext cx="16779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dirty="0"/>
              <a:t>$321</a:t>
            </a:r>
          </a:p>
        </p:txBody>
      </p:sp>
      <p:sp>
        <p:nvSpPr>
          <p:cNvPr id="15" name="Rectangle 10"/>
          <p:cNvSpPr>
            <a:spLocks noChangeArrowheads="1"/>
          </p:cNvSpPr>
          <p:nvPr/>
        </p:nvSpPr>
        <p:spPr bwMode="auto">
          <a:xfrm rot="10800000" flipV="1">
            <a:off x="5334001" y="5043487"/>
            <a:ext cx="5365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dirty="0"/>
              <a:t>+</a:t>
            </a:r>
          </a:p>
        </p:txBody>
      </p:sp>
      <p:sp>
        <p:nvSpPr>
          <p:cNvPr id="16" name="Rectangle 11"/>
          <p:cNvSpPr>
            <a:spLocks noChangeArrowheads="1"/>
          </p:cNvSpPr>
          <p:nvPr/>
        </p:nvSpPr>
        <p:spPr bwMode="auto">
          <a:xfrm rot="10800000" flipV="1">
            <a:off x="5867401" y="5038725"/>
            <a:ext cx="26717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spcAft>
                <a:spcPct val="20000"/>
              </a:spcAft>
            </a:pPr>
            <a:r>
              <a:rPr lang="en-US" dirty="0"/>
              <a:t>($6.38 </a:t>
            </a:r>
            <a:r>
              <a:rPr lang="en-US" dirty="0" smtClean="0"/>
              <a:t>× </a:t>
            </a:r>
            <a:r>
              <a:rPr lang="en-US" dirty="0"/>
              <a:t>550)</a:t>
            </a:r>
          </a:p>
        </p:txBody>
      </p:sp>
      <p:sp>
        <p:nvSpPr>
          <p:cNvPr id="17" name="Rectangle 13"/>
          <p:cNvSpPr>
            <a:spLocks noChangeArrowheads="1"/>
          </p:cNvSpPr>
          <p:nvPr/>
        </p:nvSpPr>
        <p:spPr bwMode="auto">
          <a:xfrm rot="10800000" flipV="1">
            <a:off x="76199" y="4186535"/>
            <a:ext cx="301910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spcAft>
                <a:spcPct val="20000"/>
              </a:spcAft>
            </a:pPr>
            <a:r>
              <a:rPr lang="en-US" dirty="0">
                <a:solidFill>
                  <a:srgbClr val="CC2B45"/>
                </a:solidFill>
              </a:rPr>
              <a:t>Total Electricity Cost</a:t>
            </a:r>
          </a:p>
        </p:txBody>
      </p:sp>
      <p:sp>
        <p:nvSpPr>
          <p:cNvPr id="18" name="Rectangle 14"/>
          <p:cNvSpPr>
            <a:spLocks noChangeArrowheads="1"/>
          </p:cNvSpPr>
          <p:nvPr/>
        </p:nvSpPr>
        <p:spPr bwMode="auto">
          <a:xfrm rot="10800000" flipV="1">
            <a:off x="3046413" y="4191000"/>
            <a:ext cx="5349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dirty="0">
                <a:solidFill>
                  <a:srgbClr val="CC2B45"/>
                </a:solidFill>
              </a:rPr>
              <a:t>=</a:t>
            </a:r>
          </a:p>
        </p:txBody>
      </p:sp>
      <p:sp>
        <p:nvSpPr>
          <p:cNvPr id="19" name="AutoShape 18"/>
          <p:cNvSpPr>
            <a:spLocks noChangeArrowheads="1"/>
          </p:cNvSpPr>
          <p:nvPr/>
        </p:nvSpPr>
        <p:spPr bwMode="auto">
          <a:xfrm>
            <a:off x="5257800" y="5715000"/>
            <a:ext cx="3657600" cy="457200"/>
          </a:xfrm>
          <a:prstGeom prst="wedgeRoundRectCallout">
            <a:avLst>
              <a:gd name="adj1" fmla="val 10984"/>
              <a:gd name="adj2" fmla="val -100243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/>
              <a:t>Budgeted machine hours</a:t>
            </a:r>
            <a:endParaRPr lang="en-US" i="1" dirty="0"/>
          </a:p>
        </p:txBody>
      </p:sp>
      <p:sp>
        <p:nvSpPr>
          <p:cNvPr id="20" name="Rectangle 15"/>
          <p:cNvSpPr>
            <a:spLocks noChangeArrowheads="1"/>
          </p:cNvSpPr>
          <p:nvPr/>
        </p:nvSpPr>
        <p:spPr bwMode="auto">
          <a:xfrm rot="10800000" flipV="1">
            <a:off x="76199" y="5786735"/>
            <a:ext cx="310790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spcAft>
                <a:spcPct val="20000"/>
              </a:spcAft>
            </a:pPr>
            <a:r>
              <a:rPr lang="en-US" dirty="0"/>
              <a:t>Total Electricity Cost</a:t>
            </a:r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 rot="10800000" flipV="1">
            <a:off x="3046413" y="5791200"/>
            <a:ext cx="5349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dirty="0"/>
              <a:t>=</a:t>
            </a:r>
          </a:p>
        </p:txBody>
      </p:sp>
      <p:sp>
        <p:nvSpPr>
          <p:cNvPr id="22" name="Rectangle 17"/>
          <p:cNvSpPr>
            <a:spLocks noChangeArrowheads="1"/>
          </p:cNvSpPr>
          <p:nvPr/>
        </p:nvSpPr>
        <p:spPr bwMode="auto">
          <a:xfrm rot="10800000" flipV="1">
            <a:off x="3652838" y="5786734"/>
            <a:ext cx="16827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dirty="0"/>
              <a:t>$3,830</a:t>
            </a:r>
          </a:p>
        </p:txBody>
      </p:sp>
      <p:sp>
        <p:nvSpPr>
          <p:cNvPr id="23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24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43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7" grpId="0" animBg="1"/>
      <p:bldP spid="8" grpId="0" animBg="1"/>
      <p:bldP spid="9" grpId="0"/>
      <p:bldP spid="10" grpId="0"/>
      <p:bldP spid="11" grpId="0"/>
      <p:bldP spid="12" grpId="0"/>
      <p:bldP spid="13" grpId="0"/>
      <p:bldP spid="14" grpId="0" build="allAtOnce"/>
      <p:bldP spid="15" grpId="0" build="allAtOnce"/>
      <p:bldP spid="16" grpId="0"/>
      <p:bldP spid="17" grpId="0"/>
      <p:bldP spid="18" grpId="0"/>
      <p:bldP spid="19" grpId="0" animBg="1"/>
      <p:bldP spid="20" grpId="0"/>
      <p:bldP spid="21" grpId="0"/>
      <p:bldP spid="22" grpId="0" build="allAtOnce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04800" y="0"/>
            <a:ext cx="73152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Managerial Judgment</a:t>
            </a: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 rot="10800000" flipV="1">
            <a:off x="990600" y="1676400"/>
            <a:ext cx="72390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3200" dirty="0">
                <a:solidFill>
                  <a:srgbClr val="008BBF"/>
                </a:solidFill>
              </a:rPr>
              <a:t>Instead of the three methods previously discussed, many managers </a:t>
            </a:r>
            <a:r>
              <a:rPr lang="en-US" sz="3200" dirty="0" smtClean="0">
                <a:solidFill>
                  <a:srgbClr val="008BBF"/>
                </a:solidFill>
              </a:rPr>
              <a:t>use </a:t>
            </a:r>
            <a:r>
              <a:rPr lang="en-US" sz="3200" dirty="0">
                <a:solidFill>
                  <a:srgbClr val="008BBF"/>
                </a:solidFill>
              </a:rPr>
              <a:t>their experience and past observation of cost relationships to determine fixed and variable </a:t>
            </a:r>
            <a:r>
              <a:rPr lang="en-US" sz="3200" dirty="0" smtClean="0">
                <a:solidFill>
                  <a:srgbClr val="008BBF"/>
                </a:solidFill>
              </a:rPr>
              <a:t>costs</a:t>
            </a:r>
            <a:endParaRPr lang="en-US" sz="3200" dirty="0">
              <a:solidFill>
                <a:srgbClr val="008BBF"/>
              </a:solidFill>
            </a:endParaRPr>
          </a:p>
        </p:txBody>
      </p:sp>
      <p:sp>
        <p:nvSpPr>
          <p:cNvPr id="6" name="AutoShape 10"/>
          <p:cNvSpPr>
            <a:spLocks noChangeArrowheads="1"/>
          </p:cNvSpPr>
          <p:nvPr/>
        </p:nvSpPr>
        <p:spPr bwMode="auto">
          <a:xfrm>
            <a:off x="3124200" y="4572000"/>
            <a:ext cx="5029200" cy="1676400"/>
          </a:xfrm>
          <a:prstGeom prst="wedgeRoundRectCallout">
            <a:avLst>
              <a:gd name="adj1" fmla="val 30413"/>
              <a:gd name="adj2" fmla="val 48461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dirty="0" smtClean="0"/>
              <a:t>Statistical techniques are highly accurate in depicting the past, but they cannot foresee the future</a:t>
            </a:r>
            <a:endParaRPr lang="en-US" i="1" dirty="0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8" name="Slide Number Placeholder 5"/>
          <p:cNvSpPr txBox="1">
            <a:spLocks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n-US" sz="1400" dirty="0" smtClean="0"/>
              <a:t>3-</a:t>
            </a:r>
            <a:fld id="{AD7DD20C-C411-45E2-BF17-7B5FFA302CE7}" type="slidenum">
              <a:rPr lang="en-US" sz="1400" smtClean="0"/>
              <a:pPr algn="r" eaLnBrk="0" hangingPunct="0"/>
              <a:t>44</a:t>
            </a:fld>
            <a:endParaRPr 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animBg="1"/>
    </p:bldLst>
  </p:timing>
</p:sld>
</file>

<file path=ppt/theme/theme1.xml><?xml version="1.0" encoding="utf-8"?>
<a:theme xmlns:a="http://schemas.openxmlformats.org/drawingml/2006/main" name="1_Blank Presentation">
  <a:themeElements>
    <a:clrScheme name="1_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Blank Presentation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Blank Presentation">
  <a:themeElements>
    <a:clrScheme name="2_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Blank Presentation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Blank Presentation">
  <a:themeElements>
    <a:clrScheme name="3_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Blank Presentation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ヒラギノ角ゴ Pro W3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ヒラギノ角ゴ Pro W3" charset="-128"/>
          </a:defRPr>
        </a:defPPr>
      </a:lstStyle>
    </a:lnDef>
  </a:objectDefaults>
  <a:extraClrSchemeLst>
    <a:extraClrScheme>
      <a:clrScheme name="3_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7575</TotalTime>
  <Words>2634</Words>
  <Application>Microsoft Office PowerPoint</Application>
  <PresentationFormat>On-screen Show (4:3)</PresentationFormat>
  <Paragraphs>641</Paragraphs>
  <Slides>44</Slides>
  <Notes>44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44</vt:i4>
      </vt:variant>
    </vt:vector>
  </HeadingPairs>
  <TitlesOfParts>
    <vt:vector size="47" baseType="lpstr">
      <vt:lpstr>1_Blank Presentation</vt:lpstr>
      <vt:lpstr>2_Blank Presentation</vt:lpstr>
      <vt:lpstr>3_Blank Presentation</vt:lpstr>
      <vt:lpstr>Chapter 3 Cost Behaviour</vt:lpstr>
      <vt:lpstr>Learning Objectives</vt:lpstr>
      <vt:lpstr>OBJECTIVE   </vt:lpstr>
      <vt:lpstr>Cost Behaviour</vt:lpstr>
      <vt:lpstr>Cost Behaviour</vt:lpstr>
      <vt:lpstr>Measures of Output</vt:lpstr>
      <vt:lpstr>Relevant Range</vt:lpstr>
      <vt:lpstr>Example</vt:lpstr>
      <vt:lpstr>Fixed Cost Example</vt:lpstr>
      <vt:lpstr>Discretionary vs. Committed Fixed Costs</vt:lpstr>
      <vt:lpstr>Variable Cost Behaviour Example</vt:lpstr>
      <vt:lpstr>Variable Cost Example</vt:lpstr>
      <vt:lpstr>Variable Cost Relationship</vt:lpstr>
      <vt:lpstr>OBJECTIVE   </vt:lpstr>
      <vt:lpstr>Mixed Costs</vt:lpstr>
      <vt:lpstr>Example</vt:lpstr>
      <vt:lpstr>Mixed Cost Example</vt:lpstr>
      <vt:lpstr>Step Costs</vt:lpstr>
      <vt:lpstr>OBJECTIVE   </vt:lpstr>
      <vt:lpstr>Separating Costs</vt:lpstr>
      <vt:lpstr>Dependent Variable in the Cost Formula</vt:lpstr>
      <vt:lpstr>Independent Variable in the Cost Formula</vt:lpstr>
      <vt:lpstr>Intersect &amp; Slope</vt:lpstr>
      <vt:lpstr>Intercept &amp; Slope  in the Cost Formula</vt:lpstr>
      <vt:lpstr>Example: Cornerstone 3-1</vt:lpstr>
      <vt:lpstr>Example Continued</vt:lpstr>
      <vt:lpstr>High-Low Method</vt:lpstr>
      <vt:lpstr>High-Low Method</vt:lpstr>
      <vt:lpstr>Example: Cornerstone 3-2</vt:lpstr>
      <vt:lpstr>Blue Denim Company</vt:lpstr>
      <vt:lpstr>Blue Denim Company</vt:lpstr>
      <vt:lpstr>Blue Denim Company</vt:lpstr>
      <vt:lpstr>High-Low Method</vt:lpstr>
      <vt:lpstr>High-Low Method</vt:lpstr>
      <vt:lpstr>High-Low Method</vt:lpstr>
      <vt:lpstr>Example: Cornerstone 3-3</vt:lpstr>
      <vt:lpstr>Example</vt:lpstr>
      <vt:lpstr>High-Low Method</vt:lpstr>
      <vt:lpstr>Scattergraph Method</vt:lpstr>
      <vt:lpstr>Scattergraph Method</vt:lpstr>
      <vt:lpstr>Method of Least Squares</vt:lpstr>
      <vt:lpstr>Example: Cornerstone 3-4</vt:lpstr>
      <vt:lpstr>Example</vt:lpstr>
      <vt:lpstr>Managerial Judgment</vt:lpstr>
    </vt:vector>
  </TitlesOfParts>
  <Company>ted knapke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Subhead here</dc:title>
  <dc:creator>ted knapke</dc:creator>
  <cp:lastModifiedBy>enoh</cp:lastModifiedBy>
  <cp:revision>436</cp:revision>
  <dcterms:created xsi:type="dcterms:W3CDTF">2007-07-18T19:30:38Z</dcterms:created>
  <dcterms:modified xsi:type="dcterms:W3CDTF">2014-05-07T18:40:56Z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NewReviewCycle">
    <vt:lpwstr/>
  </property>
  <property fmtid="{D5CDD505-2E9C-101B-9397-08002B2CF9AE}" pid="3" name="_AdHocReviewCycleID">
    <vt:i4>-1914168781</vt:i4>
  </property>
  <property fmtid="{D5CDD505-2E9C-101B-9397-08002B2CF9AE}" pid="4" name="_EmailSubject">
    <vt:lpwstr>Ch 2 -4</vt:lpwstr>
  </property>
  <property fmtid="{D5CDD505-2E9C-101B-9397-08002B2CF9AE}" pid="5" name="_AuthorEmail">
    <vt:lpwstr>ERIN.LEAMAN@cantire.com</vt:lpwstr>
  </property>
  <property fmtid="{D5CDD505-2E9C-101B-9397-08002B2CF9AE}" pid="6" name="_AuthorEmailDisplayName">
    <vt:lpwstr>Erin Leaman</vt:lpwstr>
  </property>
</Properties>
</file>