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2" r:id="rId2"/>
    <p:sldId id="349" r:id="rId3"/>
    <p:sldId id="355" r:id="rId4"/>
    <p:sldId id="350" r:id="rId5"/>
    <p:sldId id="351" r:id="rId6"/>
    <p:sldId id="352" r:id="rId7"/>
    <p:sldId id="353" r:id="rId8"/>
    <p:sldId id="356" r:id="rId9"/>
    <p:sldId id="357" r:id="rId10"/>
    <p:sldId id="35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859" autoAdjust="0"/>
    <p:restoredTop sz="88648" autoAdjust="0"/>
  </p:normalViewPr>
  <p:slideViewPr>
    <p:cSldViewPr>
      <p:cViewPr varScale="1">
        <p:scale>
          <a:sx n="96" d="100"/>
          <a:sy n="96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F42CC0-F00E-4667-B8B1-79E3B9AE7960}" type="datetimeFigureOut">
              <a:rPr lang="en-US" smtClean="0"/>
              <a:pPr/>
              <a:t>5/27/2013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4EDC7-8934-47FB-80DB-9DCD7BDAC6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4EDC7-8934-47FB-80DB-9DCD7BDAC668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47DE-A235-4187-AFFE-A1964C03C3CB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A48B-3AC4-4AC4-AE2C-D328EFF6894F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7AE09-64EB-4DFC-89A5-0865A2D43C68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88440-855B-40C6-9D52-8AD927C38643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4C59A-F802-4AAE-B6D1-B94C6BAE11CC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C2A89-68F9-4833-A776-A2F551405AAE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79E8F-5FAE-403A-A81A-D30C26FCC83D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225BC-071A-4911-9452-8EBD50EF8973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DDA19-7A5D-454E-87AD-6EE02D45A289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DDC0-B25C-498F-8082-9AA5349988BE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1F306-ACB3-49E3-BDAA-0E3A2EFC4F49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D1A5-2603-457E-9ED9-C54D5DE80FA1}" type="datetime1">
              <a:rPr lang="en-US" smtClean="0"/>
              <a:pPr/>
              <a:t>5/27/2013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F3843-4416-4EBF-B46A-FD760755C2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cac.ca/en/CCAC_Main.ht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971600" y="2346449"/>
            <a:ext cx="7776864" cy="1946647"/>
          </a:xfrm>
        </p:spPr>
        <p:txBody>
          <a:bodyPr>
            <a:noAutofit/>
          </a:bodyPr>
          <a:lstStyle/>
          <a:p>
            <a:pPr algn="r"/>
            <a:r>
              <a:rPr lang="en-US" sz="4600" b="1" dirty="0" smtClean="0"/>
              <a:t>Research Integrity and Ethics:</a:t>
            </a:r>
            <a:br>
              <a:rPr lang="en-US" sz="4600" b="1" dirty="0" smtClean="0"/>
            </a:br>
            <a:r>
              <a:rPr lang="en-US" sz="4600" b="1" dirty="0" smtClean="0"/>
              <a:t>It’s All Good… or is It?</a:t>
            </a:r>
            <a:br>
              <a:rPr lang="en-US" sz="4600" b="1" dirty="0" smtClean="0"/>
            </a:br>
            <a:r>
              <a:rPr lang="en-US" sz="4600" b="1" dirty="0" smtClean="0"/>
              <a:t>Part </a:t>
            </a:r>
            <a:r>
              <a:rPr lang="en-US" sz="4600" b="1" dirty="0" err="1" smtClean="0"/>
              <a:t>Deux</a:t>
            </a:r>
            <a:r>
              <a:rPr lang="en-US" sz="4600" b="1" dirty="0" smtClean="0"/>
              <a:t>!</a:t>
            </a:r>
            <a:endParaRPr lang="en-US" sz="4000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400800" cy="1224136"/>
          </a:xfrm>
        </p:spPr>
        <p:txBody>
          <a:bodyPr/>
          <a:lstStyle/>
          <a:p>
            <a:r>
              <a:rPr lang="en-US" dirty="0" smtClean="0"/>
              <a:t>Jordan Schoenherr</a:t>
            </a:r>
          </a:p>
          <a:p>
            <a:r>
              <a:rPr lang="en-US" dirty="0" smtClean="0"/>
              <a:t>Carleton University</a:t>
            </a:r>
            <a:endParaRPr lang="en-U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78200" y="177800"/>
            <a:ext cx="5499100" cy="1004888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US" sz="2800" b="1" dirty="0" smtClean="0">
                <a:solidFill>
                  <a:schemeClr val="bg1"/>
                </a:solidFill>
                <a:latin typeface="Lucida Sans" pitchFamily="34" charset="0"/>
              </a:rPr>
              <a:t>Research Methods</a:t>
            </a:r>
            <a:endParaRPr lang="en-US" sz="28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0" y="190500"/>
            <a:ext cx="2908300" cy="973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304800" y="1330325"/>
            <a:ext cx="8585200" cy="608013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800000"/>
                </a:solidFill>
                <a:latin typeface="Lucida Sans" pitchFamily="34" charset="0"/>
              </a:rPr>
              <a:t>PSYC/NEURO2001 Mon and Weds 14:30-17:30</a:t>
            </a:r>
            <a:endParaRPr lang="en-US" sz="2800" b="1" dirty="0">
              <a:solidFill>
                <a:srgbClr val="800000"/>
              </a:solidFill>
              <a:latin typeface="Lucida Sans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“The greatness of a nation can be judged by the way its animals are treated.”</a:t>
            </a:r>
          </a:p>
          <a:p>
            <a:endParaRPr lang="en-CA" sz="2400" dirty="0" smtClean="0"/>
          </a:p>
          <a:p>
            <a:r>
              <a:rPr lang="en-CA" sz="2400" dirty="0" smtClean="0"/>
              <a:t>- Mahatma Ghandi</a:t>
            </a:r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451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Animal Research Ethics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</a:t>
            </a:fld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endParaRPr lang="en-CA" sz="1200" dirty="0" smtClean="0"/>
          </a:p>
          <a:p>
            <a:r>
              <a:rPr lang="en-CA" sz="3000" dirty="0" smtClean="0"/>
              <a:t>Previously, we discussed how animals (including humans) evolve to develop adaptive traits that are:</a:t>
            </a:r>
          </a:p>
          <a:p>
            <a:pPr lvl="1"/>
            <a:r>
              <a:rPr lang="en-CA" sz="2600" dirty="0" smtClean="0"/>
              <a:t>Homologous, or</a:t>
            </a:r>
          </a:p>
          <a:p>
            <a:pPr lvl="1"/>
            <a:r>
              <a:rPr lang="en-CA" sz="2600" dirty="0" smtClean="0"/>
              <a:t>Analogous.</a:t>
            </a:r>
          </a:p>
          <a:p>
            <a:pPr lvl="1"/>
            <a:endParaRPr lang="en-CA" sz="1200" dirty="0" smtClean="0"/>
          </a:p>
          <a:p>
            <a:r>
              <a:rPr lang="en-CA" sz="3000" dirty="0" smtClean="0"/>
              <a:t>A suitable animal model is identified, and then tests are performed,</a:t>
            </a:r>
          </a:p>
          <a:p>
            <a:pPr lvl="1"/>
            <a:r>
              <a:rPr lang="en-CA" sz="2600" dirty="0" smtClean="0"/>
              <a:t>What counts as suitable depends on the trait / characteristic that we are studying.</a:t>
            </a: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Animal Models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CA" sz="2800" dirty="0" smtClean="0"/>
              <a:t>Several key areas where animal models have been used (</a:t>
            </a:r>
            <a:r>
              <a:rPr lang="en-CA" sz="2800" dirty="0" err="1" smtClean="0"/>
              <a:t>Domjan</a:t>
            </a:r>
            <a:r>
              <a:rPr lang="en-CA" sz="2800" dirty="0" smtClean="0"/>
              <a:t> &amp; Purdy, 1993):</a:t>
            </a:r>
          </a:p>
          <a:p>
            <a:pPr lvl="1"/>
            <a:r>
              <a:rPr lang="en-CA" sz="2400" dirty="0" smtClean="0"/>
              <a:t>Biological bases of behaviour; Sensation and perception</a:t>
            </a:r>
          </a:p>
          <a:p>
            <a:pPr lvl="1"/>
            <a:r>
              <a:rPr lang="en-CA" sz="2400" dirty="0" smtClean="0"/>
              <a:t>Motivation and Emotion</a:t>
            </a:r>
          </a:p>
          <a:p>
            <a:pPr lvl="1"/>
            <a:r>
              <a:rPr lang="en-CA" sz="2400" dirty="0" smtClean="0"/>
              <a:t>Conditioning, Learning/Memory, and Forgetting</a:t>
            </a:r>
          </a:p>
          <a:p>
            <a:pPr lvl="1"/>
            <a:r>
              <a:rPr lang="en-CA" sz="2400" dirty="0" smtClean="0"/>
              <a:t>Developmental Psychology</a:t>
            </a:r>
          </a:p>
          <a:p>
            <a:pPr lvl="1"/>
            <a:r>
              <a:rPr lang="en-CA" sz="2400" dirty="0" smtClean="0"/>
              <a:t>Psychoactive Drugs and Drug Abuse</a:t>
            </a:r>
          </a:p>
          <a:p>
            <a:pPr lvl="1"/>
            <a:r>
              <a:rPr lang="en-CA" sz="2400" dirty="0" smtClean="0"/>
              <a:t>Psychopathology and Treatment</a:t>
            </a:r>
          </a:p>
          <a:p>
            <a:endParaRPr lang="en-CA" sz="1300" dirty="0" smtClean="0"/>
          </a:p>
          <a:p>
            <a:r>
              <a:rPr lang="en-CA" sz="2800" dirty="0" smtClean="0"/>
              <a:t>Mitchell et al., (1984) note:</a:t>
            </a:r>
          </a:p>
          <a:p>
            <a:pPr lvl="1"/>
            <a:r>
              <a:rPr lang="en-CA" sz="2400" dirty="0" smtClean="0"/>
              <a:t>“… cats and monkeys … provide an insight into the origins of the severe visual deficits associated with deprivation </a:t>
            </a:r>
            <a:r>
              <a:rPr lang="en-CA" sz="2400" dirty="0" err="1" smtClean="0"/>
              <a:t>amblyopia</a:t>
            </a:r>
            <a:r>
              <a:rPr lang="en-CA" sz="2400" dirty="0" smtClean="0"/>
              <a:t>….”</a:t>
            </a:r>
          </a:p>
          <a:p>
            <a:pPr lvl="1"/>
            <a:r>
              <a:rPr lang="en-CA" sz="2400" dirty="0" smtClean="0"/>
              <a:t>They are </a:t>
            </a:r>
            <a:r>
              <a:rPr lang="en-CA" sz="2400" b="1" dirty="0" smtClean="0"/>
              <a:t>analogous </a:t>
            </a:r>
            <a:r>
              <a:rPr lang="en-CA" sz="2400" dirty="0" smtClean="0"/>
              <a:t>and </a:t>
            </a:r>
            <a:r>
              <a:rPr lang="en-CA" sz="2400" b="1" i="1" dirty="0" smtClean="0"/>
              <a:t>homologous structures</a:t>
            </a:r>
            <a:r>
              <a:rPr lang="en-CA" sz="2400" dirty="0" smtClean="0"/>
              <a:t>, respectively!</a:t>
            </a:r>
            <a:endParaRPr lang="en-CA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Contributions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of Animal Research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5112568" cy="5256584"/>
          </a:xfrm>
        </p:spPr>
        <p:txBody>
          <a:bodyPr/>
          <a:lstStyle/>
          <a:p>
            <a:endParaRPr lang="en-CA" sz="1200" dirty="0" smtClean="0"/>
          </a:p>
          <a:p>
            <a:r>
              <a:rPr lang="en-CA" sz="2800" dirty="0" smtClean="0"/>
              <a:t>By means of single cell recordings, researchers determined that we have neurons specialized to detect certain patterns in our environment (Hubel,1963 from </a:t>
            </a:r>
            <a:r>
              <a:rPr lang="en-CA" sz="2800" dirty="0" err="1" smtClean="0"/>
              <a:t>Reisberg</a:t>
            </a:r>
            <a:r>
              <a:rPr lang="en-CA" sz="2800" dirty="0" smtClean="0"/>
              <a:t>, 2001)</a:t>
            </a:r>
            <a:endParaRPr lang="en-CA" sz="1200" dirty="0" smtClean="0"/>
          </a:p>
          <a:p>
            <a:endParaRPr lang="en-CA" sz="1200" dirty="0" smtClean="0"/>
          </a:p>
          <a:p>
            <a:r>
              <a:rPr lang="en-CA" sz="2800" dirty="0" smtClean="0"/>
              <a:t>An invasive procedure required to obtain these recordings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Cat Eyes: Orienting to Animal Research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628800"/>
            <a:ext cx="32861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Animal research in Canada is regulated by the Canadian Council on Animal Care </a:t>
            </a:r>
            <a:r>
              <a:rPr lang="en-US" u="sng" dirty="0" smtClean="0">
                <a:hlinkClick r:id="rId2"/>
              </a:rPr>
              <a:t>http://www.ccac.ca/en/CCAC_Main.htm</a:t>
            </a:r>
            <a:endParaRPr lang="en-US" dirty="0" smtClean="0"/>
          </a:p>
          <a:p>
            <a:pPr eaLnBrk="1" hangingPunct="1"/>
            <a:endParaRPr lang="en-US" sz="1800" dirty="0" smtClean="0"/>
          </a:p>
          <a:p>
            <a:pPr eaLnBrk="1" hangingPunct="1"/>
            <a:r>
              <a:rPr lang="en-US" dirty="0" smtClean="0"/>
              <a:t>All research using animals should be evaluated to see if the following criteria can be applied</a:t>
            </a:r>
          </a:p>
          <a:p>
            <a:pPr lvl="1" eaLnBrk="1" hangingPunct="1"/>
            <a:r>
              <a:rPr lang="en-US" dirty="0" smtClean="0"/>
              <a:t>reduction</a:t>
            </a:r>
          </a:p>
          <a:p>
            <a:pPr lvl="1" eaLnBrk="1" hangingPunct="1"/>
            <a:r>
              <a:rPr lang="en-US" dirty="0" smtClean="0"/>
              <a:t>replacement</a:t>
            </a:r>
          </a:p>
          <a:p>
            <a:pPr lvl="1" eaLnBrk="1" hangingPunct="1"/>
            <a:r>
              <a:rPr lang="en-US" dirty="0" smtClean="0"/>
              <a:t>refinement</a:t>
            </a:r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2800" b="1" dirty="0" smtClean="0">
                <a:solidFill>
                  <a:schemeClr val="bg1"/>
                </a:solidFill>
                <a:latin typeface="Lucida Sans" pitchFamily="34" charset="0"/>
              </a:rPr>
              <a:t>Ethics and Animal Research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dirty="0" smtClean="0"/>
              <a:t>If animals must be used, they should be maintained in a manner that provides for their physical comfort and psychological well-being</a:t>
            </a:r>
          </a:p>
          <a:p>
            <a:pPr eaLnBrk="1" hangingPunct="1">
              <a:lnSpc>
                <a:spcPct val="110000"/>
              </a:lnSpc>
            </a:pPr>
            <a:endParaRPr lang="en-US" dirty="0" smtClean="0"/>
          </a:p>
          <a:p>
            <a:pPr eaLnBrk="1" hangingPunct="1">
              <a:lnSpc>
                <a:spcPct val="110000"/>
              </a:lnSpc>
              <a:spcBef>
                <a:spcPts val="400"/>
              </a:spcBef>
            </a:pPr>
            <a:r>
              <a:rPr lang="en-US" dirty="0" smtClean="0"/>
              <a:t>Animals must not be subjected to unnecessary pain or distress. The experimental design must offer them every practicable safeguard, whether in research, in teaching or in testing procedures; cost and convenience must not take precedence over the animal's physical and mental well-being</a:t>
            </a:r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2800" b="1" dirty="0" smtClean="0">
                <a:solidFill>
                  <a:schemeClr val="bg1"/>
                </a:solidFill>
                <a:latin typeface="Lucida Sans" pitchFamily="34" charset="0"/>
              </a:rPr>
              <a:t>Ethics and Animal Research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5257808" cy="5072098"/>
          </a:xfrm>
        </p:spPr>
        <p:txBody>
          <a:bodyPr>
            <a:normAutofit fontScale="77500" lnSpcReduction="20000"/>
          </a:bodyPr>
          <a:lstStyle/>
          <a:p>
            <a:endParaRPr lang="en-CA" sz="1200" dirty="0" smtClean="0"/>
          </a:p>
          <a:p>
            <a:r>
              <a:rPr lang="en-CA" sz="2800" dirty="0" smtClean="0"/>
              <a:t>Animals have also participated in research on drug use,</a:t>
            </a:r>
          </a:p>
          <a:p>
            <a:endParaRPr lang="en-CA" sz="1200" dirty="0" smtClean="0"/>
          </a:p>
          <a:p>
            <a:r>
              <a:rPr lang="en-CA" sz="2800" dirty="0" smtClean="0"/>
              <a:t>For instance, </a:t>
            </a:r>
            <a:r>
              <a:rPr lang="en-CA" sz="2800" dirty="0" err="1" smtClean="0"/>
              <a:t>Kucewicz</a:t>
            </a:r>
            <a:r>
              <a:rPr lang="en-CA" sz="2800" dirty="0" smtClean="0"/>
              <a:t> et al. (2011) wanted to examine the effect of stimulating </a:t>
            </a:r>
            <a:r>
              <a:rPr lang="en-CA" sz="2800" dirty="0" err="1" smtClean="0"/>
              <a:t>cannabinoid</a:t>
            </a:r>
            <a:r>
              <a:rPr lang="en-CA" sz="2800" dirty="0" smtClean="0"/>
              <a:t> receptors on neural communication,</a:t>
            </a:r>
          </a:p>
          <a:p>
            <a:endParaRPr lang="en-CA" sz="1200" dirty="0" smtClean="0"/>
          </a:p>
          <a:p>
            <a:r>
              <a:rPr lang="en-GB" sz="2800" dirty="0" smtClean="0"/>
              <a:t>“In </a:t>
            </a:r>
            <a:r>
              <a:rPr lang="en-GB" sz="2800" dirty="0" smtClean="0"/>
              <a:t>vivo electrophysiological recordings</a:t>
            </a:r>
            <a:r>
              <a:rPr lang="en-GB" sz="2800" dirty="0" smtClean="0"/>
              <a:t>. All </a:t>
            </a:r>
            <a:r>
              <a:rPr lang="en-GB" sz="2800" dirty="0" smtClean="0"/>
              <a:t>procedures were conducted </a:t>
            </a:r>
            <a:r>
              <a:rPr lang="en-GB" sz="2800" dirty="0" smtClean="0"/>
              <a:t>in accordance </a:t>
            </a:r>
            <a:r>
              <a:rPr lang="en-GB" sz="2800" dirty="0" smtClean="0"/>
              <a:t>with the UK Animals (Scientific Procedures) Act, 1986 </a:t>
            </a:r>
            <a:r>
              <a:rPr lang="en-GB" sz="2800" dirty="0" smtClean="0"/>
              <a:t>and with </a:t>
            </a:r>
            <a:r>
              <a:rPr lang="en-GB" sz="2800" dirty="0" smtClean="0"/>
              <a:t>the approval of the University of Bristol Ethics Committee. </a:t>
            </a:r>
            <a:r>
              <a:rPr lang="en-GB" sz="2800" dirty="0" smtClean="0"/>
              <a:t>Six adult (300 </a:t>
            </a:r>
            <a:r>
              <a:rPr lang="en-GB" sz="2800" dirty="0" smtClean="0"/>
              <a:t>– 400 g) male Long–Evans rats (Harlan) were chronically </a:t>
            </a:r>
            <a:r>
              <a:rPr lang="en-GB" sz="2800" dirty="0" smtClean="0"/>
              <a:t>implanted with ... recording electrodes.” (p. 15561)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Oh Rats!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1028" name="Picture 4" descr="http://i.telegraph.co.uk/multimedia/archive/02203/marijuana_2203534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2071678"/>
            <a:ext cx="2762228" cy="1724165"/>
          </a:xfrm>
          <a:prstGeom prst="rect">
            <a:avLst/>
          </a:prstGeom>
          <a:noFill/>
        </p:spPr>
      </p:pic>
      <p:pic>
        <p:nvPicPr>
          <p:cNvPr id="1030" name="Picture 6" descr="https://buymarijuanaseeds.com/sites/default/files/blog_images/dont-poison-rat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3929066"/>
            <a:ext cx="2924155" cy="2028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48" y="1600200"/>
            <a:ext cx="4400552" cy="4829196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Pre- / Post-test design,</a:t>
            </a:r>
          </a:p>
          <a:p>
            <a:endParaRPr lang="en-CA" sz="1200" dirty="0" smtClean="0"/>
          </a:p>
          <a:p>
            <a:r>
              <a:rPr lang="en-CA" dirty="0" smtClean="0"/>
              <a:t>Rats were injected with the </a:t>
            </a:r>
            <a:r>
              <a:rPr lang="en-CA" dirty="0" err="1" smtClean="0"/>
              <a:t>cannabinoid</a:t>
            </a:r>
            <a:r>
              <a:rPr lang="en-CA" dirty="0" smtClean="0"/>
              <a:t>,</a:t>
            </a:r>
          </a:p>
          <a:p>
            <a:pPr lvl="1"/>
            <a:r>
              <a:rPr lang="en-CA" dirty="0" smtClean="0"/>
              <a:t>Trained on the T-Maze</a:t>
            </a:r>
            <a:endParaRPr lang="en-CA" dirty="0" smtClean="0"/>
          </a:p>
          <a:p>
            <a:endParaRPr lang="en-CA" sz="1200" dirty="0" smtClean="0"/>
          </a:p>
          <a:p>
            <a:r>
              <a:rPr lang="en-CA" dirty="0" err="1" smtClean="0"/>
              <a:t>Kucewicz</a:t>
            </a:r>
            <a:r>
              <a:rPr lang="en-CA" dirty="0" smtClean="0"/>
              <a:t> et al. (2011) observed:</a:t>
            </a:r>
          </a:p>
          <a:p>
            <a:pPr lvl="1"/>
            <a:r>
              <a:rPr lang="en-CA" dirty="0" smtClean="0"/>
              <a:t>Reduced accuracy,</a:t>
            </a:r>
          </a:p>
          <a:p>
            <a:pPr lvl="1"/>
            <a:r>
              <a:rPr lang="en-CA" dirty="0" smtClean="0"/>
              <a:t>Impaired neuronal communication, and </a:t>
            </a:r>
          </a:p>
          <a:p>
            <a:pPr lvl="1"/>
            <a:r>
              <a:rPr lang="en-CA" dirty="0" smtClean="0"/>
              <a:t>Impaired task-dependent activity.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23554" name="Picture 2" descr="http://www.ratbehavior.org/images/TMaz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414594"/>
            <a:ext cx="3514725" cy="2085976"/>
          </a:xfrm>
          <a:prstGeom prst="rect">
            <a:avLst/>
          </a:prstGeom>
          <a:noFill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Experiments with Rats</a:t>
            </a:r>
            <a:r>
              <a:rPr lang="en-US" sz="28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: You’ll be a-</a:t>
            </a:r>
            <a:r>
              <a:rPr lang="en-US" sz="2800" b="1" dirty="0" err="1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Mazed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 smtClean="0"/>
              <a:t>Scientific integrity addresses a number of concerns that go beyond considerations of research ethics</a:t>
            </a:r>
          </a:p>
          <a:p>
            <a:endParaRPr lang="en-CA" sz="1200" dirty="0" smtClean="0"/>
          </a:p>
          <a:p>
            <a:r>
              <a:rPr lang="en-CA" sz="2800" dirty="0" smtClean="0"/>
              <a:t>Gross violations of scientific integrity, or misconduct, are rare but questionable practices are plentiful but hard to identify</a:t>
            </a:r>
          </a:p>
          <a:p>
            <a:endParaRPr lang="en-CA" sz="1200" dirty="0" smtClean="0"/>
          </a:p>
          <a:p>
            <a:r>
              <a:rPr lang="en-CA" sz="2800" dirty="0" smtClean="0"/>
              <a:t>Research ethics consists of principles and procedures to ensure the safety of our participants including both humans </a:t>
            </a:r>
            <a:r>
              <a:rPr lang="en-CA" sz="2800" smtClean="0"/>
              <a:t>and animals</a:t>
            </a:r>
            <a:endParaRPr lang="en-C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F3843-4416-4EBF-B46A-FD760755C252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rgbClr val="920000"/>
          </a:solidFill>
        </p:spPr>
        <p:txBody>
          <a:bodyPr/>
          <a:lstStyle/>
          <a:p>
            <a:pPr eaLnBrk="1" hangingPunct="1"/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W3L1b Review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540</Words>
  <Application>Microsoft Office PowerPoint</Application>
  <PresentationFormat>On-screen Show (4:3)</PresentationFormat>
  <Paragraphs>79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Research Integrity and Ethics: It’s All Good… or is It? Part Deux!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W3L1b Review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Jordan Schoenherr</dc:creator>
  <cp:lastModifiedBy>Jordan R Schoenherr</cp:lastModifiedBy>
  <cp:revision>241</cp:revision>
  <dcterms:created xsi:type="dcterms:W3CDTF">2012-05-18T03:26:18Z</dcterms:created>
  <dcterms:modified xsi:type="dcterms:W3CDTF">2013-05-27T14:46:26Z</dcterms:modified>
</cp:coreProperties>
</file>