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handoutMasterIdLst>
    <p:handoutMasterId r:id="rId55"/>
  </p:handoutMasterIdLst>
  <p:sldIdLst>
    <p:sldId id="256" r:id="rId2"/>
    <p:sldId id="353" r:id="rId3"/>
    <p:sldId id="354" r:id="rId4"/>
    <p:sldId id="355" r:id="rId5"/>
    <p:sldId id="364" r:id="rId6"/>
    <p:sldId id="365" r:id="rId7"/>
    <p:sldId id="356" r:id="rId8"/>
    <p:sldId id="357" r:id="rId9"/>
    <p:sldId id="358" r:id="rId10"/>
    <p:sldId id="361" r:id="rId11"/>
    <p:sldId id="362" r:id="rId12"/>
    <p:sldId id="363" r:id="rId13"/>
    <p:sldId id="380" r:id="rId14"/>
    <p:sldId id="366" r:id="rId15"/>
    <p:sldId id="368" r:id="rId16"/>
    <p:sldId id="369" r:id="rId17"/>
    <p:sldId id="370" r:id="rId18"/>
    <p:sldId id="372" r:id="rId19"/>
    <p:sldId id="373" r:id="rId20"/>
    <p:sldId id="374" r:id="rId21"/>
    <p:sldId id="375" r:id="rId22"/>
    <p:sldId id="376" r:id="rId23"/>
    <p:sldId id="377" r:id="rId24"/>
    <p:sldId id="378" r:id="rId25"/>
    <p:sldId id="379" r:id="rId26"/>
    <p:sldId id="398" r:id="rId27"/>
    <p:sldId id="399" r:id="rId28"/>
    <p:sldId id="400" r:id="rId29"/>
    <p:sldId id="401" r:id="rId30"/>
    <p:sldId id="402" r:id="rId31"/>
    <p:sldId id="381" r:id="rId32"/>
    <p:sldId id="382" r:id="rId33"/>
    <p:sldId id="383" r:id="rId34"/>
    <p:sldId id="384" r:id="rId35"/>
    <p:sldId id="385" r:id="rId36"/>
    <p:sldId id="386" r:id="rId37"/>
    <p:sldId id="387" r:id="rId38"/>
    <p:sldId id="389" r:id="rId39"/>
    <p:sldId id="390" r:id="rId40"/>
    <p:sldId id="391" r:id="rId41"/>
    <p:sldId id="392" r:id="rId42"/>
    <p:sldId id="393" r:id="rId43"/>
    <p:sldId id="394" r:id="rId44"/>
    <p:sldId id="395" r:id="rId45"/>
    <p:sldId id="396" r:id="rId46"/>
    <p:sldId id="397" r:id="rId47"/>
    <p:sldId id="403" r:id="rId48"/>
    <p:sldId id="405" r:id="rId49"/>
    <p:sldId id="404" r:id="rId50"/>
    <p:sldId id="408" r:id="rId51"/>
    <p:sldId id="406" r:id="rId52"/>
    <p:sldId id="407" r:id="rId53"/>
  </p:sldIdLst>
  <p:sldSz cx="9144000" cy="6858000" type="screen4x3"/>
  <p:notesSz cx="6858000" cy="9144000"/>
  <p:custDataLst>
    <p:tags r:id="rId5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12" autoAdjust="0"/>
    <p:restoredTop sz="94660"/>
  </p:normalViewPr>
  <p:slideViewPr>
    <p:cSldViewPr>
      <p:cViewPr>
        <p:scale>
          <a:sx n="75" d="100"/>
          <a:sy n="75" d="100"/>
        </p:scale>
        <p:origin x="-1044" y="-7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5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 Id="rId5" Type="http://schemas.openxmlformats.org/officeDocument/2006/relationships/image" Target="../media/image21.wmf"/><Relationship Id="rId4" Type="http://schemas.openxmlformats.org/officeDocument/2006/relationships/image" Target="../media/image20.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24.wmf"/><Relationship Id="rId1" Type="http://schemas.openxmlformats.org/officeDocument/2006/relationships/image" Target="../media/image23.wmf"/><Relationship Id="rId5" Type="http://schemas.openxmlformats.org/officeDocument/2006/relationships/image" Target="../media/image22.wmf"/><Relationship Id="rId4" Type="http://schemas.openxmlformats.org/officeDocument/2006/relationships/image" Target="../media/image25.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 Id="rId4" Type="http://schemas.openxmlformats.org/officeDocument/2006/relationships/image" Target="../media/image31.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3.wmf"/><Relationship Id="rId1" Type="http://schemas.openxmlformats.org/officeDocument/2006/relationships/image" Target="../media/image32.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image" Target="../media/image34.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image" Target="../media/image36.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image" Target="../media/image39.wmf"/><Relationship Id="rId1" Type="http://schemas.openxmlformats.org/officeDocument/2006/relationships/image" Target="../media/image38.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image" Target="../media/image40.wmf"/><Relationship Id="rId1" Type="http://schemas.openxmlformats.org/officeDocument/2006/relationships/image" Target="../media/image36.wmf"/><Relationship Id="rId5" Type="http://schemas.openxmlformats.org/officeDocument/2006/relationships/image" Target="../media/image43.wmf"/><Relationship Id="rId4" Type="http://schemas.openxmlformats.org/officeDocument/2006/relationships/image" Target="../media/image42.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image" Target="../media/image45.wmf"/><Relationship Id="rId1" Type="http://schemas.openxmlformats.org/officeDocument/2006/relationships/image" Target="../media/image44.wmf"/><Relationship Id="rId6" Type="http://schemas.openxmlformats.org/officeDocument/2006/relationships/image" Target="../media/image49.wmf"/><Relationship Id="rId5" Type="http://schemas.openxmlformats.org/officeDocument/2006/relationships/image" Target="../media/image48.wmf"/><Relationship Id="rId4" Type="http://schemas.openxmlformats.org/officeDocument/2006/relationships/image" Target="../media/image47.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image" Target="../media/image50.wmf"/><Relationship Id="rId4" Type="http://schemas.openxmlformats.org/officeDocument/2006/relationships/image" Target="../media/image49.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55.wmf"/><Relationship Id="rId2" Type="http://schemas.openxmlformats.org/officeDocument/2006/relationships/image" Target="../media/image54.wmf"/><Relationship Id="rId1" Type="http://schemas.openxmlformats.org/officeDocument/2006/relationships/image" Target="../media/image53.wmf"/><Relationship Id="rId4" Type="http://schemas.openxmlformats.org/officeDocument/2006/relationships/image" Target="../media/image56.wmf"/></Relationships>
</file>

<file path=ppt/drawings/_rels/vmlDrawing18.vml.rels><?xml version="1.0" encoding="UTF-8" standalone="yes"?>
<Relationships xmlns="http://schemas.openxmlformats.org/package/2006/relationships"><Relationship Id="rId2" Type="http://schemas.openxmlformats.org/officeDocument/2006/relationships/image" Target="../media/image57.wmf"/><Relationship Id="rId1" Type="http://schemas.openxmlformats.org/officeDocument/2006/relationships/image" Target="../media/image55.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image" Target="../media/image56.wmf"/></Relationships>
</file>

<file path=ppt/drawings/_rels/vmlDrawing20.vml.rels><?xml version="1.0" encoding="UTF-8" standalone="yes"?>
<Relationships xmlns="http://schemas.openxmlformats.org/package/2006/relationships"><Relationship Id="rId2" Type="http://schemas.openxmlformats.org/officeDocument/2006/relationships/image" Target="../media/image61.wmf"/><Relationship Id="rId1" Type="http://schemas.openxmlformats.org/officeDocument/2006/relationships/image" Target="../media/image60.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65.wmf"/><Relationship Id="rId2" Type="http://schemas.openxmlformats.org/officeDocument/2006/relationships/image" Target="../media/image64.wmf"/><Relationship Id="rId1" Type="http://schemas.openxmlformats.org/officeDocument/2006/relationships/image" Target="../media/image63.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67.wmf"/><Relationship Id="rId1" Type="http://schemas.openxmlformats.org/officeDocument/2006/relationships/image" Target="../media/image6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EBB1166-3B1F-4EEE-97FF-0775D86F9FCC}" type="datetimeFigureOut">
              <a:rPr lang="en-US" smtClean="0"/>
              <a:pPr/>
              <a:t>9/25/2013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3ACC546-89CA-4F0E-B246-4346C5166BB6}" type="slidenum">
              <a:rPr lang="en-US" smtClean="0"/>
              <a:pPr/>
              <a:t>‹#›</a:t>
            </a:fld>
            <a:endParaRPr lang="en-US"/>
          </a:p>
        </p:txBody>
      </p:sp>
    </p:spTree>
    <p:extLst>
      <p:ext uri="{BB962C8B-B14F-4D97-AF65-F5344CB8AC3E}">
        <p14:creationId xmlns:p14="http://schemas.microsoft.com/office/powerpoint/2010/main" val="3672827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C267E0-E2B2-4EC2-9309-A9CAD56EB3D1}" type="datetimeFigureOut">
              <a:rPr lang="en-US" smtClean="0"/>
              <a:pPr/>
              <a:t>9/25/2013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C7524B-3E7F-478C-BBDD-5321CB4FA0F0}" type="slidenum">
              <a:rPr lang="en-US" smtClean="0"/>
              <a:pPr/>
              <a:t>‹#›</a:t>
            </a:fld>
            <a:endParaRPr lang="en-US"/>
          </a:p>
        </p:txBody>
      </p:sp>
    </p:spTree>
    <p:extLst>
      <p:ext uri="{BB962C8B-B14F-4D97-AF65-F5344CB8AC3E}">
        <p14:creationId xmlns:p14="http://schemas.microsoft.com/office/powerpoint/2010/main" val="1967752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txBox="1">
            <a:spLocks noGrp="1" noChangeArrowheads="1"/>
          </p:cNvSpPr>
          <p:nvPr/>
        </p:nvSpPr>
        <p:spPr bwMode="auto">
          <a:xfrm>
            <a:off x="3884414" y="8685894"/>
            <a:ext cx="2972098" cy="45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6" rIns="91432" bIns="45716" anchor="b"/>
          <a:lstStyle>
            <a:lvl1pPr defTabSz="966788" eaLnBrk="0" hangingPunct="0">
              <a:defRPr sz="2400">
                <a:solidFill>
                  <a:schemeClr val="tx1"/>
                </a:solidFill>
                <a:latin typeface="Arial" charset="0"/>
              </a:defRPr>
            </a:lvl1pPr>
            <a:lvl2pPr marL="742950" indent="-285750" defTabSz="966788" eaLnBrk="0" hangingPunct="0">
              <a:defRPr sz="2400">
                <a:solidFill>
                  <a:schemeClr val="tx1"/>
                </a:solidFill>
                <a:latin typeface="Arial" charset="0"/>
              </a:defRPr>
            </a:lvl2pPr>
            <a:lvl3pPr marL="1143000" indent="-228600" defTabSz="966788" eaLnBrk="0" hangingPunct="0">
              <a:defRPr sz="2400">
                <a:solidFill>
                  <a:schemeClr val="tx1"/>
                </a:solidFill>
                <a:latin typeface="Arial" charset="0"/>
              </a:defRPr>
            </a:lvl3pPr>
            <a:lvl4pPr marL="1600200" indent="-228600" defTabSz="966788" eaLnBrk="0" hangingPunct="0">
              <a:defRPr sz="2400">
                <a:solidFill>
                  <a:schemeClr val="tx1"/>
                </a:solidFill>
                <a:latin typeface="Arial" charset="0"/>
              </a:defRPr>
            </a:lvl4pPr>
            <a:lvl5pPr marL="2057400" indent="-228600" defTabSz="966788" eaLnBrk="0" hangingPunct="0">
              <a:defRPr sz="2400">
                <a:solidFill>
                  <a:schemeClr val="tx1"/>
                </a:solidFill>
                <a:latin typeface="Arial" charset="0"/>
              </a:defRPr>
            </a:lvl5pPr>
            <a:lvl6pPr marL="2514600" indent="-228600" defTabSz="966788" eaLnBrk="0" fontAlgn="base" hangingPunct="0">
              <a:spcBef>
                <a:spcPct val="50000"/>
              </a:spcBef>
              <a:spcAft>
                <a:spcPct val="0"/>
              </a:spcAft>
              <a:defRPr sz="2400">
                <a:solidFill>
                  <a:schemeClr val="tx1"/>
                </a:solidFill>
                <a:latin typeface="Arial" charset="0"/>
              </a:defRPr>
            </a:lvl6pPr>
            <a:lvl7pPr marL="2971800" indent="-228600" defTabSz="966788" eaLnBrk="0" fontAlgn="base" hangingPunct="0">
              <a:spcBef>
                <a:spcPct val="50000"/>
              </a:spcBef>
              <a:spcAft>
                <a:spcPct val="0"/>
              </a:spcAft>
              <a:defRPr sz="2400">
                <a:solidFill>
                  <a:schemeClr val="tx1"/>
                </a:solidFill>
                <a:latin typeface="Arial" charset="0"/>
              </a:defRPr>
            </a:lvl7pPr>
            <a:lvl8pPr marL="3429000" indent="-228600" defTabSz="966788" eaLnBrk="0" fontAlgn="base" hangingPunct="0">
              <a:spcBef>
                <a:spcPct val="50000"/>
              </a:spcBef>
              <a:spcAft>
                <a:spcPct val="0"/>
              </a:spcAft>
              <a:defRPr sz="2400">
                <a:solidFill>
                  <a:schemeClr val="tx1"/>
                </a:solidFill>
                <a:latin typeface="Arial" charset="0"/>
              </a:defRPr>
            </a:lvl8pPr>
            <a:lvl9pPr marL="3886200" indent="-228600" defTabSz="966788" eaLnBrk="0" fontAlgn="base" hangingPunct="0">
              <a:spcBef>
                <a:spcPct val="50000"/>
              </a:spcBef>
              <a:spcAft>
                <a:spcPct val="0"/>
              </a:spcAft>
              <a:defRPr sz="2400">
                <a:solidFill>
                  <a:schemeClr val="tx1"/>
                </a:solidFill>
                <a:latin typeface="Arial" charset="0"/>
              </a:defRPr>
            </a:lvl9pPr>
          </a:lstStyle>
          <a:p>
            <a:pPr algn="r" eaLnBrk="1" hangingPunct="1">
              <a:spcBef>
                <a:spcPct val="0"/>
              </a:spcBef>
            </a:pPr>
            <a:fld id="{CBA64A90-7714-4328-BD33-7D76068DB675}" type="slidenum">
              <a:rPr lang="en-US" sz="1200"/>
              <a:pPr algn="r" eaLnBrk="1" hangingPunct="1">
                <a:spcBef>
                  <a:spcPct val="0"/>
                </a:spcBef>
              </a:pPr>
              <a:t>18</a:t>
            </a:fld>
            <a:endParaRPr lang="en-US" sz="120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txBox="1">
            <a:spLocks noGrp="1" noChangeArrowheads="1"/>
          </p:cNvSpPr>
          <p:nvPr/>
        </p:nvSpPr>
        <p:spPr bwMode="auto">
          <a:xfrm>
            <a:off x="3884414" y="8685894"/>
            <a:ext cx="2972098" cy="456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2" tIns="45716" rIns="91432" bIns="45716" anchor="b"/>
          <a:lstStyle>
            <a:lvl1pPr defTabSz="966788" eaLnBrk="0" hangingPunct="0">
              <a:defRPr sz="2400">
                <a:solidFill>
                  <a:schemeClr val="tx1"/>
                </a:solidFill>
                <a:latin typeface="Arial" charset="0"/>
              </a:defRPr>
            </a:lvl1pPr>
            <a:lvl2pPr marL="742950" indent="-285750" defTabSz="966788" eaLnBrk="0" hangingPunct="0">
              <a:defRPr sz="2400">
                <a:solidFill>
                  <a:schemeClr val="tx1"/>
                </a:solidFill>
                <a:latin typeface="Arial" charset="0"/>
              </a:defRPr>
            </a:lvl2pPr>
            <a:lvl3pPr marL="1143000" indent="-228600" defTabSz="966788" eaLnBrk="0" hangingPunct="0">
              <a:defRPr sz="2400">
                <a:solidFill>
                  <a:schemeClr val="tx1"/>
                </a:solidFill>
                <a:latin typeface="Arial" charset="0"/>
              </a:defRPr>
            </a:lvl3pPr>
            <a:lvl4pPr marL="1600200" indent="-228600" defTabSz="966788" eaLnBrk="0" hangingPunct="0">
              <a:defRPr sz="2400">
                <a:solidFill>
                  <a:schemeClr val="tx1"/>
                </a:solidFill>
                <a:latin typeface="Arial" charset="0"/>
              </a:defRPr>
            </a:lvl4pPr>
            <a:lvl5pPr marL="2057400" indent="-228600" defTabSz="966788" eaLnBrk="0" hangingPunct="0">
              <a:defRPr sz="2400">
                <a:solidFill>
                  <a:schemeClr val="tx1"/>
                </a:solidFill>
                <a:latin typeface="Arial" charset="0"/>
              </a:defRPr>
            </a:lvl5pPr>
            <a:lvl6pPr marL="2514600" indent="-228600" defTabSz="966788" eaLnBrk="0" fontAlgn="base" hangingPunct="0">
              <a:spcBef>
                <a:spcPct val="50000"/>
              </a:spcBef>
              <a:spcAft>
                <a:spcPct val="0"/>
              </a:spcAft>
              <a:defRPr sz="2400">
                <a:solidFill>
                  <a:schemeClr val="tx1"/>
                </a:solidFill>
                <a:latin typeface="Arial" charset="0"/>
              </a:defRPr>
            </a:lvl6pPr>
            <a:lvl7pPr marL="2971800" indent="-228600" defTabSz="966788" eaLnBrk="0" fontAlgn="base" hangingPunct="0">
              <a:spcBef>
                <a:spcPct val="50000"/>
              </a:spcBef>
              <a:spcAft>
                <a:spcPct val="0"/>
              </a:spcAft>
              <a:defRPr sz="2400">
                <a:solidFill>
                  <a:schemeClr val="tx1"/>
                </a:solidFill>
                <a:latin typeface="Arial" charset="0"/>
              </a:defRPr>
            </a:lvl7pPr>
            <a:lvl8pPr marL="3429000" indent="-228600" defTabSz="966788" eaLnBrk="0" fontAlgn="base" hangingPunct="0">
              <a:spcBef>
                <a:spcPct val="50000"/>
              </a:spcBef>
              <a:spcAft>
                <a:spcPct val="0"/>
              </a:spcAft>
              <a:defRPr sz="2400">
                <a:solidFill>
                  <a:schemeClr val="tx1"/>
                </a:solidFill>
                <a:latin typeface="Arial" charset="0"/>
              </a:defRPr>
            </a:lvl8pPr>
            <a:lvl9pPr marL="3886200" indent="-228600" defTabSz="966788" eaLnBrk="0" fontAlgn="base" hangingPunct="0">
              <a:spcBef>
                <a:spcPct val="50000"/>
              </a:spcBef>
              <a:spcAft>
                <a:spcPct val="0"/>
              </a:spcAft>
              <a:defRPr sz="2400">
                <a:solidFill>
                  <a:schemeClr val="tx1"/>
                </a:solidFill>
                <a:latin typeface="Arial" charset="0"/>
              </a:defRPr>
            </a:lvl9pPr>
          </a:lstStyle>
          <a:p>
            <a:pPr algn="r" eaLnBrk="1" hangingPunct="1">
              <a:spcBef>
                <a:spcPct val="0"/>
              </a:spcBef>
            </a:pPr>
            <a:fld id="{4B4C0321-6593-4782-B614-791F235626B0}" type="slidenum">
              <a:rPr lang="en-US" sz="1200"/>
              <a:pPr algn="r" eaLnBrk="1" hangingPunct="1">
                <a:spcBef>
                  <a:spcPct val="0"/>
                </a:spcBef>
              </a:pPr>
              <a:t>19</a:t>
            </a:fld>
            <a:endParaRPr lang="en-US" sz="120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6D906C5-ADC2-4FF5-BBF0-A80354FB93EC}" type="datetimeFigureOut">
              <a:rPr lang="en-US" smtClean="0"/>
              <a:pPr/>
              <a:t>9/25/2013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D906C5-ADC2-4FF5-BBF0-A80354FB93EC}" type="datetimeFigureOut">
              <a:rPr lang="en-US" smtClean="0"/>
              <a:pPr/>
              <a:t>9/25/2013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D906C5-ADC2-4FF5-BBF0-A80354FB93EC}" type="datetimeFigureOut">
              <a:rPr lang="en-US" smtClean="0"/>
              <a:pPr/>
              <a:t>9/25/2013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6D906C5-ADC2-4FF5-BBF0-A80354FB93EC}" type="datetimeFigureOut">
              <a:rPr lang="en-US" smtClean="0"/>
              <a:pPr/>
              <a:t>9/25/2013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6D906C5-ADC2-4FF5-BBF0-A80354FB93EC}" type="datetimeFigureOut">
              <a:rPr lang="en-US" smtClean="0"/>
              <a:pPr/>
              <a:t>9/25/2013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6D906C5-ADC2-4FF5-BBF0-A80354FB93EC}" type="datetimeFigureOut">
              <a:rPr lang="en-US" smtClean="0"/>
              <a:pPr/>
              <a:t>9/25/2013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D906C5-ADC2-4FF5-BBF0-A80354FB93EC}" type="datetimeFigureOut">
              <a:rPr lang="en-US" smtClean="0"/>
              <a:pPr/>
              <a:t>9/25/2013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D906C5-ADC2-4FF5-BBF0-A80354FB93EC}" type="datetimeFigureOut">
              <a:rPr lang="en-US" smtClean="0"/>
              <a:pPr/>
              <a:t>9/25/2013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0"/>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D906C5-ADC2-4FF5-BBF0-A80354FB93EC}" type="datetimeFigureOut">
              <a:rPr lang="en-US" smtClean="0"/>
              <a:pPr/>
              <a:t>9/25/2013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D906C5-ADC2-4FF5-BBF0-A80354FB93EC}" type="datetimeFigureOut">
              <a:rPr lang="en-US" smtClean="0"/>
              <a:pPr/>
              <a:t>9/25/2013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D906C5-ADC2-4FF5-BBF0-A80354FB93EC}" type="datetimeFigureOut">
              <a:rPr lang="en-US" smtClean="0"/>
              <a:pPr/>
              <a:t>9/25/2013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1950AF-44AE-4776-851A-CA51B8D8AC84}"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ectur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6D906C5-ADC2-4FF5-BBF0-A80354FB93EC}" type="datetimeFigureOut">
              <a:rPr lang="en-US" smtClean="0"/>
              <a:pPr/>
              <a:t>9/25/2013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1950AF-44AE-4776-851A-CA51B8D8AC84}" type="slidenum">
              <a:rPr lang="en-US" smtClean="0"/>
              <a:pPr/>
              <a:t>‹#›</a:t>
            </a:fld>
            <a:endParaRPr lang="en-US"/>
          </a:p>
        </p:txBody>
      </p:sp>
    </p:spTree>
    <p:extLst>
      <p:ext uri="{BB962C8B-B14F-4D97-AF65-F5344CB8AC3E}">
        <p14:creationId xmlns:p14="http://schemas.microsoft.com/office/powerpoint/2010/main" val="223403625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D906C5-ADC2-4FF5-BBF0-A80354FB93EC}" type="datetimeFigureOut">
              <a:rPr lang="en-US" smtClean="0"/>
              <a:pPr/>
              <a:t>9/25/2013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1950AF-44AE-4776-851A-CA51B8D8AC8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youtube.com/watch?v=fE3kAFOd5Z8"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oleObject" Target="../embeddings/oleObject2.bin"/><Relationship Id="rId7"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5.wmf"/><Relationship Id="rId5" Type="http://schemas.openxmlformats.org/officeDocument/2006/relationships/oleObject" Target="../embeddings/oleObject3.bin"/><Relationship Id="rId4" Type="http://schemas.openxmlformats.org/officeDocument/2006/relationships/image" Target="../media/image4.wmf"/><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0.wmf"/><Relationship Id="rId4" Type="http://schemas.openxmlformats.org/officeDocument/2006/relationships/oleObject" Target="../embeddings/oleObject5.bin"/></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5.jpeg"/><Relationship Id="rId5" Type="http://schemas.openxmlformats.org/officeDocument/2006/relationships/image" Target="../media/image14.gif"/><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oleObject" Target="../embeddings/oleObject6.bin"/><Relationship Id="rId7" Type="http://schemas.openxmlformats.org/officeDocument/2006/relationships/oleObject" Target="../embeddings/oleObject8.bin"/><Relationship Id="rId12" Type="http://schemas.openxmlformats.org/officeDocument/2006/relationships/image" Target="../media/image21.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8.wmf"/><Relationship Id="rId11" Type="http://schemas.openxmlformats.org/officeDocument/2006/relationships/oleObject" Target="../embeddings/oleObject10.bin"/><Relationship Id="rId5" Type="http://schemas.openxmlformats.org/officeDocument/2006/relationships/oleObject" Target="../embeddings/oleObject7.bin"/><Relationship Id="rId10" Type="http://schemas.openxmlformats.org/officeDocument/2006/relationships/image" Target="../media/image20.wmf"/><Relationship Id="rId4" Type="http://schemas.openxmlformats.org/officeDocument/2006/relationships/image" Target="../media/image17.wmf"/><Relationship Id="rId9" Type="http://schemas.openxmlformats.org/officeDocument/2006/relationships/oleObject" Target="../embeddings/oleObject9.bin"/></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22.wmf"/></Relationships>
</file>

<file path=ppt/slides/_rels/slide24.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oleObject" Target="../embeddings/oleObject12.bin"/><Relationship Id="rId7" Type="http://schemas.openxmlformats.org/officeDocument/2006/relationships/oleObject" Target="../embeddings/oleObject14.bin"/><Relationship Id="rId12" Type="http://schemas.openxmlformats.org/officeDocument/2006/relationships/image" Target="../media/image22.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24.wmf"/><Relationship Id="rId11" Type="http://schemas.openxmlformats.org/officeDocument/2006/relationships/oleObject" Target="../embeddings/oleObject16.bin"/><Relationship Id="rId5" Type="http://schemas.openxmlformats.org/officeDocument/2006/relationships/oleObject" Target="../embeddings/oleObject13.bin"/><Relationship Id="rId10" Type="http://schemas.openxmlformats.org/officeDocument/2006/relationships/image" Target="../media/image25.wmf"/><Relationship Id="rId4" Type="http://schemas.openxmlformats.org/officeDocument/2006/relationships/image" Target="../media/image23.wmf"/><Relationship Id="rId9" Type="http://schemas.openxmlformats.org/officeDocument/2006/relationships/oleObject" Target="../embeddings/oleObject15.bin"/></Relationships>
</file>

<file path=ppt/slides/_rels/slide25.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17.bin"/><Relationship Id="rId7" Type="http://schemas.openxmlformats.org/officeDocument/2006/relationships/oleObject" Target="../embeddings/oleObject19.bin"/><Relationship Id="rId2" Type="http://schemas.openxmlformats.org/officeDocument/2006/relationships/slideLayout" Target="../slideLayouts/slideLayout5.xml"/><Relationship Id="rId1" Type="http://schemas.openxmlformats.org/officeDocument/2006/relationships/vmlDrawing" Target="../drawings/vmlDrawing7.vml"/><Relationship Id="rId6" Type="http://schemas.openxmlformats.org/officeDocument/2006/relationships/image" Target="../media/image25.wmf"/><Relationship Id="rId5" Type="http://schemas.openxmlformats.org/officeDocument/2006/relationships/oleObject" Target="../embeddings/oleObject18.bin"/><Relationship Id="rId4" Type="http://schemas.openxmlformats.org/officeDocument/2006/relationships/image" Target="../media/image21.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27.wmf"/></Relationships>
</file>

<file path=ppt/slides/_rels/slide29.xml.rels><?xml version="1.0" encoding="UTF-8" standalone="yes"?>
<Relationships xmlns="http://schemas.openxmlformats.org/package/2006/relationships"><Relationship Id="rId8" Type="http://schemas.openxmlformats.org/officeDocument/2006/relationships/image" Target="../media/image30.wmf"/><Relationship Id="rId3" Type="http://schemas.openxmlformats.org/officeDocument/2006/relationships/oleObject" Target="../embeddings/oleObject21.bin"/><Relationship Id="rId7"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29.wmf"/><Relationship Id="rId5" Type="http://schemas.openxmlformats.org/officeDocument/2006/relationships/oleObject" Target="../embeddings/oleObject22.bin"/><Relationship Id="rId10" Type="http://schemas.openxmlformats.org/officeDocument/2006/relationships/image" Target="../media/image31.wmf"/><Relationship Id="rId4" Type="http://schemas.openxmlformats.org/officeDocument/2006/relationships/image" Target="../media/image28.wmf"/><Relationship Id="rId9" Type="http://schemas.openxmlformats.org/officeDocument/2006/relationships/oleObject" Target="../embeddings/oleObject24.bin"/></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33.wmf"/><Relationship Id="rId5" Type="http://schemas.openxmlformats.org/officeDocument/2006/relationships/oleObject" Target="../embeddings/oleObject26.bin"/><Relationship Id="rId4" Type="http://schemas.openxmlformats.org/officeDocument/2006/relationships/image" Target="../media/image32.w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35.wmf"/><Relationship Id="rId5" Type="http://schemas.openxmlformats.org/officeDocument/2006/relationships/oleObject" Target="../embeddings/oleObject28.bin"/><Relationship Id="rId4" Type="http://schemas.openxmlformats.org/officeDocument/2006/relationships/image" Target="../media/image34.w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image" Target="../media/image37.wmf"/><Relationship Id="rId5" Type="http://schemas.openxmlformats.org/officeDocument/2006/relationships/oleObject" Target="../embeddings/oleObject30.bin"/><Relationship Id="rId4" Type="http://schemas.openxmlformats.org/officeDocument/2006/relationships/image" Target="../media/image36.wmf"/></Relationships>
</file>

<file path=ppt/slides/_rels/slide34.xml.rels><?xml version="1.0" encoding="UTF-8" standalone="yes"?>
<Relationships xmlns="http://schemas.openxmlformats.org/package/2006/relationships"><Relationship Id="rId8" Type="http://schemas.openxmlformats.org/officeDocument/2006/relationships/image" Target="../media/image40.wmf"/><Relationship Id="rId3" Type="http://schemas.openxmlformats.org/officeDocument/2006/relationships/oleObject" Target="../embeddings/oleObject31.bin"/><Relationship Id="rId7" Type="http://schemas.openxmlformats.org/officeDocument/2006/relationships/oleObject" Target="../embeddings/oleObject33.bin"/><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image" Target="../media/image39.wmf"/><Relationship Id="rId5" Type="http://schemas.openxmlformats.org/officeDocument/2006/relationships/oleObject" Target="../embeddings/oleObject32.bin"/><Relationship Id="rId4" Type="http://schemas.openxmlformats.org/officeDocument/2006/relationships/image" Target="../media/image38.wmf"/></Relationships>
</file>

<file path=ppt/slides/_rels/slide35.xml.rels><?xml version="1.0" encoding="UTF-8" standalone="yes"?>
<Relationships xmlns="http://schemas.openxmlformats.org/package/2006/relationships"><Relationship Id="rId8" Type="http://schemas.openxmlformats.org/officeDocument/2006/relationships/image" Target="../media/image41.wmf"/><Relationship Id="rId3" Type="http://schemas.openxmlformats.org/officeDocument/2006/relationships/oleObject" Target="../embeddings/oleObject34.bin"/><Relationship Id="rId7" Type="http://schemas.openxmlformats.org/officeDocument/2006/relationships/oleObject" Target="../embeddings/oleObject36.bin"/><Relationship Id="rId12" Type="http://schemas.openxmlformats.org/officeDocument/2006/relationships/image" Target="../media/image43.wmf"/><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image" Target="../media/image40.wmf"/><Relationship Id="rId11" Type="http://schemas.openxmlformats.org/officeDocument/2006/relationships/oleObject" Target="../embeddings/oleObject38.bin"/><Relationship Id="rId5" Type="http://schemas.openxmlformats.org/officeDocument/2006/relationships/oleObject" Target="../embeddings/oleObject35.bin"/><Relationship Id="rId10" Type="http://schemas.openxmlformats.org/officeDocument/2006/relationships/image" Target="../media/image42.wmf"/><Relationship Id="rId4" Type="http://schemas.openxmlformats.org/officeDocument/2006/relationships/image" Target="../media/image36.wmf"/><Relationship Id="rId9" Type="http://schemas.openxmlformats.org/officeDocument/2006/relationships/oleObject" Target="../embeddings/oleObject37.bin"/></Relationships>
</file>

<file path=ppt/slides/_rels/slide36.xml.rels><?xml version="1.0" encoding="UTF-8" standalone="yes"?>
<Relationships xmlns="http://schemas.openxmlformats.org/package/2006/relationships"><Relationship Id="rId2" Type="http://schemas.openxmlformats.org/officeDocument/2006/relationships/hyperlink" Target="http://www.youtube.com/watch?v=cuG8sIiV8iQ"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46.wmf"/><Relationship Id="rId13" Type="http://schemas.openxmlformats.org/officeDocument/2006/relationships/oleObject" Target="../embeddings/oleObject44.bin"/><Relationship Id="rId3" Type="http://schemas.openxmlformats.org/officeDocument/2006/relationships/oleObject" Target="../embeddings/oleObject39.bin"/><Relationship Id="rId7" Type="http://schemas.openxmlformats.org/officeDocument/2006/relationships/oleObject" Target="../embeddings/oleObject41.bin"/><Relationship Id="rId12" Type="http://schemas.openxmlformats.org/officeDocument/2006/relationships/image" Target="../media/image48.wmf"/><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image" Target="../media/image45.wmf"/><Relationship Id="rId11" Type="http://schemas.openxmlformats.org/officeDocument/2006/relationships/oleObject" Target="../embeddings/oleObject43.bin"/><Relationship Id="rId5" Type="http://schemas.openxmlformats.org/officeDocument/2006/relationships/oleObject" Target="../embeddings/oleObject40.bin"/><Relationship Id="rId10" Type="http://schemas.openxmlformats.org/officeDocument/2006/relationships/image" Target="../media/image47.wmf"/><Relationship Id="rId4" Type="http://schemas.openxmlformats.org/officeDocument/2006/relationships/image" Target="../media/image44.wmf"/><Relationship Id="rId9" Type="http://schemas.openxmlformats.org/officeDocument/2006/relationships/oleObject" Target="../embeddings/oleObject42.bin"/><Relationship Id="rId14" Type="http://schemas.openxmlformats.org/officeDocument/2006/relationships/image" Target="../media/image49.wmf"/></Relationships>
</file>

<file path=ppt/slides/_rels/slide42.xml.rels><?xml version="1.0" encoding="UTF-8" standalone="yes"?>
<Relationships xmlns="http://schemas.openxmlformats.org/package/2006/relationships"><Relationship Id="rId8" Type="http://schemas.openxmlformats.org/officeDocument/2006/relationships/image" Target="../media/image52.wmf"/><Relationship Id="rId3" Type="http://schemas.openxmlformats.org/officeDocument/2006/relationships/oleObject" Target="../embeddings/oleObject45.bin"/><Relationship Id="rId7" Type="http://schemas.openxmlformats.org/officeDocument/2006/relationships/oleObject" Target="../embeddings/oleObject47.bin"/><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image" Target="../media/image51.wmf"/><Relationship Id="rId5" Type="http://schemas.openxmlformats.org/officeDocument/2006/relationships/oleObject" Target="../embeddings/oleObject46.bin"/><Relationship Id="rId10" Type="http://schemas.openxmlformats.org/officeDocument/2006/relationships/image" Target="../media/image49.wmf"/><Relationship Id="rId4" Type="http://schemas.openxmlformats.org/officeDocument/2006/relationships/image" Target="../media/image50.wmf"/><Relationship Id="rId9" Type="http://schemas.openxmlformats.org/officeDocument/2006/relationships/oleObject" Target="../embeddings/oleObject48.bin"/></Relationships>
</file>

<file path=ppt/slides/_rels/slide43.xml.rels><?xml version="1.0" encoding="UTF-8" standalone="yes"?>
<Relationships xmlns="http://schemas.openxmlformats.org/package/2006/relationships"><Relationship Id="rId8" Type="http://schemas.openxmlformats.org/officeDocument/2006/relationships/image" Target="../media/image55.wmf"/><Relationship Id="rId3" Type="http://schemas.openxmlformats.org/officeDocument/2006/relationships/oleObject" Target="../embeddings/oleObject49.bin"/><Relationship Id="rId7" Type="http://schemas.openxmlformats.org/officeDocument/2006/relationships/oleObject" Target="../embeddings/oleObject51.bin"/><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image" Target="../media/image54.wmf"/><Relationship Id="rId5" Type="http://schemas.openxmlformats.org/officeDocument/2006/relationships/oleObject" Target="../embeddings/oleObject50.bin"/><Relationship Id="rId10" Type="http://schemas.openxmlformats.org/officeDocument/2006/relationships/image" Target="../media/image56.wmf"/><Relationship Id="rId4" Type="http://schemas.openxmlformats.org/officeDocument/2006/relationships/image" Target="../media/image53.wmf"/><Relationship Id="rId9" Type="http://schemas.openxmlformats.org/officeDocument/2006/relationships/oleObject" Target="../embeddings/oleObject52.bin"/></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53.bin"/><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image" Target="../media/image57.wmf"/><Relationship Id="rId5" Type="http://schemas.openxmlformats.org/officeDocument/2006/relationships/oleObject" Target="../embeddings/oleObject54.bin"/><Relationship Id="rId4" Type="http://schemas.openxmlformats.org/officeDocument/2006/relationships/image" Target="../media/image55.wmf"/></Relationships>
</file>

<file path=ppt/slides/_rels/slide45.xml.rels><?xml version="1.0" encoding="UTF-8" standalone="yes"?>
<Relationships xmlns="http://schemas.openxmlformats.org/package/2006/relationships"><Relationship Id="rId8" Type="http://schemas.openxmlformats.org/officeDocument/2006/relationships/image" Target="../media/image59.wmf"/><Relationship Id="rId3" Type="http://schemas.openxmlformats.org/officeDocument/2006/relationships/oleObject" Target="../embeddings/oleObject55.bin"/><Relationship Id="rId7" Type="http://schemas.openxmlformats.org/officeDocument/2006/relationships/oleObject" Target="../embeddings/oleObject57.bin"/><Relationship Id="rId2" Type="http://schemas.openxmlformats.org/officeDocument/2006/relationships/slideLayout" Target="../slideLayouts/slideLayout2.xml"/><Relationship Id="rId1" Type="http://schemas.openxmlformats.org/officeDocument/2006/relationships/vmlDrawing" Target="../drawings/vmlDrawing19.vml"/><Relationship Id="rId6" Type="http://schemas.openxmlformats.org/officeDocument/2006/relationships/image" Target="../media/image58.wmf"/><Relationship Id="rId5" Type="http://schemas.openxmlformats.org/officeDocument/2006/relationships/oleObject" Target="../embeddings/oleObject56.bin"/><Relationship Id="rId4" Type="http://schemas.openxmlformats.org/officeDocument/2006/relationships/image" Target="../media/image56.wmf"/></Relationships>
</file>

<file path=ppt/slides/_rels/slide46.xml.rels><?xml version="1.0" encoding="UTF-8" standalone="yes"?>
<Relationships xmlns="http://schemas.openxmlformats.org/package/2006/relationships"><Relationship Id="rId3" Type="http://schemas.openxmlformats.org/officeDocument/2006/relationships/oleObject" Target="../embeddings/oleObject58.bin"/><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image" Target="../media/image61.wmf"/><Relationship Id="rId5" Type="http://schemas.openxmlformats.org/officeDocument/2006/relationships/oleObject" Target="../embeddings/oleObject59.bin"/><Relationship Id="rId4" Type="http://schemas.openxmlformats.org/officeDocument/2006/relationships/image" Target="../media/image60.wmf"/></Relationships>
</file>

<file path=ppt/slides/_rels/slide47.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65.wmf"/><Relationship Id="rId3" Type="http://schemas.openxmlformats.org/officeDocument/2006/relationships/oleObject" Target="../embeddings/oleObject60.bin"/><Relationship Id="rId7" Type="http://schemas.openxmlformats.org/officeDocument/2006/relationships/oleObject" Target="../embeddings/oleObject62.bin"/><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image" Target="../media/image64.wmf"/><Relationship Id="rId5" Type="http://schemas.openxmlformats.org/officeDocument/2006/relationships/oleObject" Target="../embeddings/oleObject61.bin"/><Relationship Id="rId4" Type="http://schemas.openxmlformats.org/officeDocument/2006/relationships/image" Target="../media/image63.wmf"/></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63.bin"/><Relationship Id="rId2" Type="http://schemas.openxmlformats.org/officeDocument/2006/relationships/slideLayout" Target="../slideLayouts/slideLayout2.xml"/><Relationship Id="rId1" Type="http://schemas.openxmlformats.org/officeDocument/2006/relationships/vmlDrawing" Target="../drawings/vmlDrawing22.vml"/><Relationship Id="rId6" Type="http://schemas.openxmlformats.org/officeDocument/2006/relationships/image" Target="../media/image67.wmf"/><Relationship Id="rId5" Type="http://schemas.openxmlformats.org/officeDocument/2006/relationships/oleObject" Target="../embeddings/oleObject64.bin"/><Relationship Id="rId4" Type="http://schemas.openxmlformats.org/officeDocument/2006/relationships/image" Target="../media/image66.wmf"/></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Physics 1003/BIT 1203</a:t>
            </a:r>
            <a:br>
              <a:rPr lang="en-CA" dirty="0" smtClean="0"/>
            </a:br>
            <a:r>
              <a:rPr lang="en-CA" dirty="0" smtClean="0"/>
              <a:t>Fall 2012</a:t>
            </a:r>
            <a:endParaRPr lang="en-GB" dirty="0"/>
          </a:p>
        </p:txBody>
      </p:sp>
      <p:sp>
        <p:nvSpPr>
          <p:cNvPr id="3" name="Subtitle 2"/>
          <p:cNvSpPr>
            <a:spLocks noGrp="1"/>
          </p:cNvSpPr>
          <p:nvPr>
            <p:ph type="subTitle" idx="1"/>
          </p:nvPr>
        </p:nvSpPr>
        <p:spPr>
          <a:xfrm>
            <a:off x="1403648" y="4005064"/>
            <a:ext cx="6400800" cy="2495128"/>
          </a:xfrm>
        </p:spPr>
        <p:txBody>
          <a:bodyPr>
            <a:normAutofit/>
          </a:bodyPr>
          <a:lstStyle/>
          <a:p>
            <a:r>
              <a:rPr lang="en-CA" dirty="0" smtClean="0"/>
              <a:t>Lecture 06</a:t>
            </a:r>
          </a:p>
          <a:p>
            <a:endParaRPr lang="en-CA" dirty="0"/>
          </a:p>
          <a:p>
            <a:r>
              <a:rPr lang="en-CA" dirty="0" smtClean="0"/>
              <a:t>Contact and Non-Contact Forces</a:t>
            </a:r>
          </a:p>
          <a:p>
            <a:r>
              <a:rPr lang="en-CA" dirty="0" smtClean="0"/>
              <a:t>Application of Newton’s Laws</a:t>
            </a:r>
          </a:p>
        </p:txBody>
      </p:sp>
    </p:spTree>
    <p:extLst>
      <p:ext uri="{BB962C8B-B14F-4D97-AF65-F5344CB8AC3E}">
        <p14:creationId xmlns:p14="http://schemas.microsoft.com/office/powerpoint/2010/main" val="27417293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CA" dirty="0" smtClean="0"/>
              <a:t>Weight: The Force of Gravity</a:t>
            </a:r>
            <a:endParaRPr lang="en-GB" dirty="0"/>
          </a:p>
        </p:txBody>
      </p:sp>
      <p:sp>
        <p:nvSpPr>
          <p:cNvPr id="2" name="Subtitle 1"/>
          <p:cNvSpPr>
            <a:spLocks noGrp="1"/>
          </p:cNvSpPr>
          <p:nvPr>
            <p:ph type="subTitle" idx="1"/>
          </p:nvPr>
        </p:nvSpPr>
        <p:spPr/>
        <p:txBody>
          <a:bodyPr/>
          <a:lstStyle/>
          <a:p>
            <a:endParaRPr lang="en-GB"/>
          </a:p>
        </p:txBody>
      </p:sp>
    </p:spTree>
    <p:extLst>
      <p:ext uri="{BB962C8B-B14F-4D97-AF65-F5344CB8AC3E}">
        <p14:creationId xmlns:p14="http://schemas.microsoft.com/office/powerpoint/2010/main" val="21375111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Weight</a:t>
            </a:r>
            <a:endParaRPr lang="en-GB" dirty="0"/>
          </a:p>
        </p:txBody>
      </p:sp>
      <p:sp>
        <p:nvSpPr>
          <p:cNvPr id="3" name="Content Placeholder 2"/>
          <p:cNvSpPr>
            <a:spLocks noGrp="1"/>
          </p:cNvSpPr>
          <p:nvPr>
            <p:ph idx="1"/>
          </p:nvPr>
        </p:nvSpPr>
        <p:spPr/>
        <p:txBody>
          <a:bodyPr/>
          <a:lstStyle/>
          <a:p>
            <a:r>
              <a:rPr lang="en-CA" dirty="0" smtClean="0"/>
              <a:t>The weight of an object is the force due to gravity exerted on an object.</a:t>
            </a:r>
          </a:p>
          <a:p>
            <a:r>
              <a:rPr lang="en-CA" dirty="0" smtClean="0">
                <a:solidFill>
                  <a:srgbClr val="003399"/>
                </a:solidFill>
              </a:rPr>
              <a:t>Near</a:t>
            </a:r>
            <a:r>
              <a:rPr lang="en-CA" dirty="0" smtClean="0"/>
              <a:t> the surface of the Earth, the gravitational acceleration is g, and so Newton’s Second Law becomes</a:t>
            </a:r>
            <a:endParaRPr lang="en-GB" dirty="0"/>
          </a:p>
        </p:txBody>
      </p:sp>
      <p:graphicFrame>
        <p:nvGraphicFramePr>
          <p:cNvPr id="4" name="Object 3"/>
          <p:cNvGraphicFramePr>
            <a:graphicFrameLocks noChangeAspect="1"/>
          </p:cNvGraphicFramePr>
          <p:nvPr>
            <p:extLst>
              <p:ext uri="{D42A27DB-BD31-4B8C-83A1-F6EECF244321}">
                <p14:modId xmlns:p14="http://schemas.microsoft.com/office/powerpoint/2010/main" val="2773043273"/>
              </p:ext>
            </p:extLst>
          </p:nvPr>
        </p:nvGraphicFramePr>
        <p:xfrm>
          <a:off x="3637506" y="4578538"/>
          <a:ext cx="1358873" cy="648553"/>
        </p:xfrm>
        <a:graphic>
          <a:graphicData uri="http://schemas.openxmlformats.org/presentationml/2006/ole">
            <mc:AlternateContent xmlns:mc="http://schemas.openxmlformats.org/markup-compatibility/2006">
              <mc:Choice xmlns:v="urn:schemas-microsoft-com:vml" Requires="v">
                <p:oleObj spid="_x0000_s76808" name="Equation" r:id="rId3" imgW="558720" imgH="266400" progId="Equation.3">
                  <p:embed/>
                </p:oleObj>
              </mc:Choice>
              <mc:Fallback>
                <p:oleObj name="Equation" r:id="rId3" imgW="558720" imgH="266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7506" y="4578538"/>
                        <a:ext cx="1358873" cy="64855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4"/>
          <p:cNvSpPr txBox="1"/>
          <p:nvPr/>
        </p:nvSpPr>
        <p:spPr>
          <a:xfrm>
            <a:off x="6496334" y="4709657"/>
            <a:ext cx="1770678" cy="461665"/>
          </a:xfrm>
          <a:prstGeom prst="rect">
            <a:avLst/>
          </a:prstGeom>
          <a:noFill/>
        </p:spPr>
        <p:txBody>
          <a:bodyPr wrap="none" rtlCol="0">
            <a:spAutoFit/>
          </a:bodyPr>
          <a:lstStyle/>
          <a:p>
            <a:r>
              <a:rPr lang="en-CA" sz="2400" dirty="0" smtClean="0">
                <a:solidFill>
                  <a:srgbClr val="003399"/>
                </a:solidFill>
              </a:rPr>
              <a:t>Equation 5-8</a:t>
            </a:r>
            <a:endParaRPr lang="en-GB" sz="2400" dirty="0">
              <a:solidFill>
                <a:srgbClr val="003399"/>
              </a:solidFill>
            </a:endParaRPr>
          </a:p>
        </p:txBody>
      </p:sp>
      <p:sp>
        <p:nvSpPr>
          <p:cNvPr id="6" name="TextBox 5"/>
          <p:cNvSpPr txBox="1"/>
          <p:nvPr/>
        </p:nvSpPr>
        <p:spPr>
          <a:xfrm>
            <a:off x="292574" y="5656784"/>
            <a:ext cx="8679976" cy="830997"/>
          </a:xfrm>
          <a:prstGeom prst="rect">
            <a:avLst/>
          </a:prstGeom>
          <a:noFill/>
        </p:spPr>
        <p:txBody>
          <a:bodyPr wrap="square" rtlCol="0">
            <a:spAutoFit/>
          </a:bodyPr>
          <a:lstStyle/>
          <a:p>
            <a:r>
              <a:rPr lang="en-CA" sz="2400" dirty="0" smtClean="0">
                <a:solidFill>
                  <a:srgbClr val="003399"/>
                </a:solidFill>
              </a:rPr>
              <a:t>The gravitational force and the acceleration both point in the same direction, towards the centre of the Earth</a:t>
            </a:r>
            <a:endParaRPr lang="en-GB" sz="2400" dirty="0">
              <a:solidFill>
                <a:srgbClr val="003399"/>
              </a:solidFill>
            </a:endParaRPr>
          </a:p>
        </p:txBody>
      </p:sp>
    </p:spTree>
    <p:extLst>
      <p:ext uri="{BB962C8B-B14F-4D97-AF65-F5344CB8AC3E}">
        <p14:creationId xmlns:p14="http://schemas.microsoft.com/office/powerpoint/2010/main" val="11015330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More on Weight</a:t>
            </a:r>
            <a:endParaRPr lang="en-GB" dirty="0"/>
          </a:p>
        </p:txBody>
      </p:sp>
      <p:sp>
        <p:nvSpPr>
          <p:cNvPr id="3" name="Content Placeholder 2"/>
          <p:cNvSpPr>
            <a:spLocks noGrp="1"/>
          </p:cNvSpPr>
          <p:nvPr>
            <p:ph idx="1"/>
          </p:nvPr>
        </p:nvSpPr>
        <p:spPr/>
        <p:txBody>
          <a:bodyPr/>
          <a:lstStyle/>
          <a:p>
            <a:r>
              <a:rPr lang="en-CA" dirty="0" smtClean="0"/>
              <a:t>The weight of the object is constant even if the object is at rest.</a:t>
            </a:r>
          </a:p>
          <a:p>
            <a:r>
              <a:rPr lang="en-CA" dirty="0" smtClean="0"/>
              <a:t>If the object is at rest, then there must be an equal and opposite force pushing in the other direction.</a:t>
            </a:r>
          </a:p>
          <a:p>
            <a:r>
              <a:rPr lang="en-CA" dirty="0" smtClean="0"/>
              <a:t>The net force is then zero, and there is no acceleration, so the object can either be stationary or moving with constant speed</a:t>
            </a:r>
            <a:endParaRPr lang="en-GB" dirty="0"/>
          </a:p>
        </p:txBody>
      </p:sp>
    </p:spTree>
    <p:extLst>
      <p:ext uri="{BB962C8B-B14F-4D97-AF65-F5344CB8AC3E}">
        <p14:creationId xmlns:p14="http://schemas.microsoft.com/office/powerpoint/2010/main" val="24892848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Mass is Not Weight</a:t>
            </a:r>
            <a:endParaRPr lang="en-GB" dirty="0"/>
          </a:p>
        </p:txBody>
      </p:sp>
      <p:sp>
        <p:nvSpPr>
          <p:cNvPr id="3" name="Content Placeholder 2"/>
          <p:cNvSpPr>
            <a:spLocks noGrp="1"/>
          </p:cNvSpPr>
          <p:nvPr>
            <p:ph idx="1"/>
          </p:nvPr>
        </p:nvSpPr>
        <p:spPr/>
        <p:txBody>
          <a:bodyPr/>
          <a:lstStyle/>
          <a:p>
            <a:r>
              <a:rPr lang="en-CA" dirty="0" smtClean="0"/>
              <a:t>Do not confuse mass and weight.</a:t>
            </a:r>
          </a:p>
          <a:p>
            <a:r>
              <a:rPr lang="en-CA" dirty="0" smtClean="0"/>
              <a:t>The mass of an object is constant</a:t>
            </a:r>
          </a:p>
          <a:p>
            <a:r>
              <a:rPr lang="en-CA" dirty="0" smtClean="0"/>
              <a:t>The weight of an object varies depending on the strength of the local gravity field (i.e. the value of the value of “g” at that location)</a:t>
            </a:r>
            <a:endParaRPr lang="en-GB" dirty="0"/>
          </a:p>
        </p:txBody>
      </p:sp>
    </p:spTree>
    <p:extLst>
      <p:ext uri="{BB962C8B-B14F-4D97-AF65-F5344CB8AC3E}">
        <p14:creationId xmlns:p14="http://schemas.microsoft.com/office/powerpoint/2010/main" val="531709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76672"/>
            <a:ext cx="8229600" cy="4525963"/>
          </a:xfrm>
        </p:spPr>
        <p:txBody>
          <a:bodyPr/>
          <a:lstStyle/>
          <a:p>
            <a:r>
              <a:rPr lang="en-CA" dirty="0" smtClean="0"/>
              <a:t>Buzz </a:t>
            </a:r>
            <a:r>
              <a:rPr lang="en-CA" dirty="0" err="1" smtClean="0"/>
              <a:t>Aldrin</a:t>
            </a:r>
            <a:r>
              <a:rPr lang="en-CA" dirty="0" smtClean="0"/>
              <a:t>, Apollo 11, 1969</a:t>
            </a:r>
            <a:endParaRPr lang="en-GB" dirty="0"/>
          </a:p>
        </p:txBody>
      </p:sp>
      <p:pic>
        <p:nvPicPr>
          <p:cNvPr id="72706" name="Picture 2" descr="File:Aldrin Apollo 11 (jh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344963"/>
            <a:ext cx="4684006" cy="48965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904332" y="1331818"/>
            <a:ext cx="3960440" cy="3539430"/>
          </a:xfrm>
          <a:prstGeom prst="rect">
            <a:avLst/>
          </a:prstGeom>
          <a:noFill/>
        </p:spPr>
        <p:txBody>
          <a:bodyPr wrap="square" rtlCol="0">
            <a:spAutoFit/>
          </a:bodyPr>
          <a:lstStyle/>
          <a:p>
            <a:r>
              <a:rPr lang="en-CA" sz="3200" dirty="0" smtClean="0"/>
              <a:t>His mass is the same on the Moon and the Earth.</a:t>
            </a:r>
          </a:p>
          <a:p>
            <a:endParaRPr lang="en-CA" sz="3200" dirty="0"/>
          </a:p>
          <a:p>
            <a:r>
              <a:rPr lang="en-CA" sz="3200" dirty="0" smtClean="0"/>
              <a:t>His Moon weight is only 1/6</a:t>
            </a:r>
            <a:r>
              <a:rPr lang="en-CA" sz="3200" baseline="30000" dirty="0" smtClean="0"/>
              <a:t>th</a:t>
            </a:r>
            <a:r>
              <a:rPr lang="en-CA" sz="3200" dirty="0" smtClean="0"/>
              <a:t> of that on Earth.</a:t>
            </a:r>
            <a:endParaRPr lang="en-GB" sz="3200" dirty="0" smtClean="0"/>
          </a:p>
        </p:txBody>
      </p:sp>
      <p:sp>
        <p:nvSpPr>
          <p:cNvPr id="5" name="Rectangle 4"/>
          <p:cNvSpPr/>
          <p:nvPr/>
        </p:nvSpPr>
        <p:spPr>
          <a:xfrm>
            <a:off x="107504" y="6426173"/>
            <a:ext cx="5004048" cy="369332"/>
          </a:xfrm>
          <a:prstGeom prst="rect">
            <a:avLst/>
          </a:prstGeom>
        </p:spPr>
        <p:txBody>
          <a:bodyPr wrap="square">
            <a:spAutoFit/>
          </a:bodyPr>
          <a:lstStyle/>
          <a:p>
            <a:r>
              <a:rPr lang="en-GB" dirty="0">
                <a:hlinkClick r:id="rId3"/>
              </a:rPr>
              <a:t>http://www.youtube.com/watch?v=fE3kAFOd5Z8</a:t>
            </a:r>
            <a:endParaRPr lang="en-GB" dirty="0"/>
          </a:p>
        </p:txBody>
      </p:sp>
    </p:spTree>
    <p:extLst>
      <p:ext uri="{BB962C8B-B14F-4D97-AF65-F5344CB8AC3E}">
        <p14:creationId xmlns:p14="http://schemas.microsoft.com/office/powerpoint/2010/main" val="22925624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Contact Forces</a:t>
            </a:r>
            <a:endParaRPr lang="en-GB" dirty="0"/>
          </a:p>
        </p:txBody>
      </p:sp>
      <p:sp>
        <p:nvSpPr>
          <p:cNvPr id="3" name="Content Placeholder 2"/>
          <p:cNvSpPr>
            <a:spLocks noGrp="1"/>
          </p:cNvSpPr>
          <p:nvPr>
            <p:ph idx="1"/>
          </p:nvPr>
        </p:nvSpPr>
        <p:spPr>
          <a:xfrm>
            <a:off x="323528" y="1637020"/>
            <a:ext cx="8424936" cy="4525963"/>
          </a:xfrm>
        </p:spPr>
        <p:txBody>
          <a:bodyPr/>
          <a:lstStyle/>
          <a:p>
            <a:r>
              <a:rPr lang="en-CA" dirty="0" smtClean="0"/>
              <a:t>A contact force is only applicable when the object is in contact with a solid object</a:t>
            </a:r>
          </a:p>
          <a:p>
            <a:r>
              <a:rPr lang="en-CA" dirty="0" smtClean="0"/>
              <a:t>The two main contact forces we have to deal with are</a:t>
            </a:r>
          </a:p>
          <a:p>
            <a:r>
              <a:rPr lang="en-CA" dirty="0" smtClean="0"/>
              <a:t>The Normal Force</a:t>
            </a:r>
          </a:p>
          <a:p>
            <a:r>
              <a:rPr lang="en-CA" dirty="0" smtClean="0"/>
              <a:t>The Friction forces between two objects</a:t>
            </a:r>
          </a:p>
        </p:txBody>
      </p:sp>
    </p:spTree>
    <p:extLst>
      <p:ext uri="{BB962C8B-B14F-4D97-AF65-F5344CB8AC3E}">
        <p14:creationId xmlns:p14="http://schemas.microsoft.com/office/powerpoint/2010/main" val="22236958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Normal Force</a:t>
            </a:r>
            <a:endParaRPr lang="en-GB" dirty="0"/>
          </a:p>
        </p:txBody>
      </p:sp>
      <p:sp>
        <p:nvSpPr>
          <p:cNvPr id="3" name="Content Placeholder 2"/>
          <p:cNvSpPr>
            <a:spLocks noGrp="1"/>
          </p:cNvSpPr>
          <p:nvPr>
            <p:ph idx="1"/>
          </p:nvPr>
        </p:nvSpPr>
        <p:spPr>
          <a:xfrm>
            <a:off x="204716" y="1600200"/>
            <a:ext cx="5491130" cy="4525963"/>
          </a:xfrm>
        </p:spPr>
        <p:txBody>
          <a:bodyPr/>
          <a:lstStyle/>
          <a:p>
            <a:r>
              <a:rPr lang="en-CA" dirty="0" smtClean="0"/>
              <a:t>The forces acting:</a:t>
            </a:r>
          </a:p>
          <a:p>
            <a:r>
              <a:rPr lang="en-CA" dirty="0" smtClean="0"/>
              <a:t>On the bust of Sir John A Macdonald</a:t>
            </a:r>
          </a:p>
          <a:p>
            <a:pPr lvl="1"/>
            <a:r>
              <a:rPr lang="en-CA" dirty="0" smtClean="0"/>
              <a:t>The weight (force of gravity on the bust) is acting downwards</a:t>
            </a:r>
          </a:p>
          <a:p>
            <a:pPr lvl="1"/>
            <a:r>
              <a:rPr lang="en-CA" dirty="0" smtClean="0"/>
              <a:t>The table is pushing back on the bust with a normal force F</a:t>
            </a:r>
            <a:r>
              <a:rPr lang="en-CA" baseline="-25000" dirty="0" smtClean="0"/>
              <a:t>N</a:t>
            </a:r>
          </a:p>
        </p:txBody>
      </p:sp>
      <p:pic>
        <p:nvPicPr>
          <p:cNvPr id="14950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016" t="6422" r="6149" b="3325"/>
          <a:stretch/>
        </p:blipFill>
        <p:spPr bwMode="auto">
          <a:xfrm>
            <a:off x="5695846" y="1666639"/>
            <a:ext cx="3096000" cy="388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5695846" y="5061278"/>
            <a:ext cx="3096000" cy="259307"/>
          </a:xfrm>
          <a:prstGeom prst="rect">
            <a:avLst/>
          </a:prstGeom>
          <a:solidFill>
            <a:schemeClr val="bg1">
              <a:lumMod val="85000"/>
            </a:schemeClr>
          </a:solidFill>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Down Arrow 5"/>
          <p:cNvSpPr/>
          <p:nvPr/>
        </p:nvSpPr>
        <p:spPr>
          <a:xfrm>
            <a:off x="8158783" y="2086065"/>
            <a:ext cx="846162" cy="126526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err="1" smtClean="0"/>
              <a:t>F</a:t>
            </a:r>
            <a:r>
              <a:rPr lang="en-CA" baseline="-25000" dirty="0" err="1" smtClean="0"/>
              <a:t>g</a:t>
            </a:r>
            <a:endParaRPr lang="en-GB" dirty="0"/>
          </a:p>
        </p:txBody>
      </p:sp>
      <p:grpSp>
        <p:nvGrpSpPr>
          <p:cNvPr id="5" name="Group 12"/>
          <p:cNvGrpSpPr/>
          <p:nvPr/>
        </p:nvGrpSpPr>
        <p:grpSpPr>
          <a:xfrm>
            <a:off x="8196611" y="3796012"/>
            <a:ext cx="846162" cy="1265266"/>
            <a:chOff x="8196611" y="3796012"/>
            <a:chExt cx="846162" cy="1265266"/>
          </a:xfrm>
        </p:grpSpPr>
        <p:sp>
          <p:nvSpPr>
            <p:cNvPr id="10" name="Down Arrow 9"/>
            <p:cNvSpPr/>
            <p:nvPr/>
          </p:nvSpPr>
          <p:spPr>
            <a:xfrm flipV="1">
              <a:off x="8196611" y="3796012"/>
              <a:ext cx="846162" cy="126526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8359845" y="4310650"/>
              <a:ext cx="458780" cy="461665"/>
            </a:xfrm>
            <a:prstGeom prst="rect">
              <a:avLst/>
            </a:prstGeom>
            <a:noFill/>
          </p:spPr>
          <p:txBody>
            <a:bodyPr wrap="none" rtlCol="0">
              <a:spAutoFit/>
            </a:bodyPr>
            <a:lstStyle/>
            <a:p>
              <a:r>
                <a:rPr lang="en-CA" dirty="0" smtClean="0">
                  <a:solidFill>
                    <a:schemeClr val="bg1"/>
                  </a:solidFill>
                  <a:latin typeface="+mn-lt"/>
                </a:rPr>
                <a:t>F</a:t>
              </a:r>
              <a:r>
                <a:rPr lang="en-CA" baseline="-25000" dirty="0" smtClean="0">
                  <a:solidFill>
                    <a:schemeClr val="bg1"/>
                  </a:solidFill>
                  <a:latin typeface="+mn-lt"/>
                </a:rPr>
                <a:t>N</a:t>
              </a:r>
              <a:endParaRPr lang="en-GB" dirty="0">
                <a:solidFill>
                  <a:schemeClr val="bg1"/>
                </a:solidFill>
                <a:latin typeface="+mn-lt"/>
              </a:endParaRPr>
            </a:p>
          </p:txBody>
        </p:sp>
      </p:grpSp>
      <p:sp>
        <p:nvSpPr>
          <p:cNvPr id="12" name="Down Arrow 11"/>
          <p:cNvSpPr/>
          <p:nvPr/>
        </p:nvSpPr>
        <p:spPr>
          <a:xfrm>
            <a:off x="8196611" y="5190931"/>
            <a:ext cx="846162" cy="1265266"/>
          </a:xfrm>
          <a:prstGeom prst="downArrow">
            <a:avLst/>
          </a:prstGeom>
          <a:solidFill>
            <a:srgbClr val="990099"/>
          </a:solidFill>
          <a:ln>
            <a:solidFill>
              <a:srgbClr val="99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smtClean="0"/>
              <a:t>F</a:t>
            </a:r>
            <a:r>
              <a:rPr lang="en-CA" sz="2000" baseline="-25000" dirty="0" smtClean="0"/>
              <a:t>N</a:t>
            </a:r>
            <a:endParaRPr lang="en-GB" sz="2000" baseline="-25000" dirty="0"/>
          </a:p>
        </p:txBody>
      </p:sp>
      <p:sp>
        <p:nvSpPr>
          <p:cNvPr id="11" name="TextBox 10"/>
          <p:cNvSpPr txBox="1"/>
          <p:nvPr/>
        </p:nvSpPr>
        <p:spPr>
          <a:xfrm>
            <a:off x="170467" y="5640589"/>
            <a:ext cx="7881712" cy="1077218"/>
          </a:xfrm>
          <a:prstGeom prst="rect">
            <a:avLst/>
          </a:prstGeom>
          <a:noFill/>
        </p:spPr>
        <p:txBody>
          <a:bodyPr wrap="square" rtlCol="0">
            <a:spAutoFit/>
          </a:bodyPr>
          <a:lstStyle/>
          <a:p>
            <a:pPr marL="342900" lvl="0" indent="-342900">
              <a:spcBef>
                <a:spcPct val="20000"/>
              </a:spcBef>
              <a:buFont typeface="Arial" pitchFamily="34" charset="0"/>
              <a:buChar char="•"/>
            </a:pPr>
            <a:r>
              <a:rPr lang="en-CA" sz="3200" dirty="0">
                <a:solidFill>
                  <a:prstClr val="black"/>
                </a:solidFill>
                <a:latin typeface="Calibri"/>
              </a:rPr>
              <a:t>An equal and opposite force F</a:t>
            </a:r>
            <a:r>
              <a:rPr lang="en-CA" sz="3200" baseline="-25000" dirty="0">
                <a:solidFill>
                  <a:prstClr val="black"/>
                </a:solidFill>
                <a:latin typeface="Calibri"/>
              </a:rPr>
              <a:t>N</a:t>
            </a:r>
            <a:r>
              <a:rPr lang="en-CA" sz="3200" dirty="0">
                <a:solidFill>
                  <a:prstClr val="black"/>
                </a:solidFill>
                <a:latin typeface="Calibri"/>
              </a:rPr>
              <a:t> must be exerted by the bust on the </a:t>
            </a:r>
            <a:r>
              <a:rPr lang="en-CA" sz="3200" dirty="0" smtClean="0">
                <a:solidFill>
                  <a:prstClr val="black"/>
                </a:solidFill>
                <a:latin typeface="Calibri"/>
              </a:rPr>
              <a:t>table</a:t>
            </a:r>
            <a:endParaRPr lang="en-GB" sz="3200" dirty="0">
              <a:solidFill>
                <a:prstClr val="black"/>
              </a:solidFill>
              <a:latin typeface="Calibri"/>
            </a:endParaRPr>
          </a:p>
        </p:txBody>
      </p:sp>
    </p:spTree>
    <p:extLst>
      <p:ext uri="{BB962C8B-B14F-4D97-AF65-F5344CB8AC3E}">
        <p14:creationId xmlns:p14="http://schemas.microsoft.com/office/powerpoint/2010/main" val="1607769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Magnitude of the Normal Force</a:t>
            </a:r>
            <a:endParaRPr lang="en-GB" dirty="0"/>
          </a:p>
        </p:txBody>
      </p:sp>
      <p:sp>
        <p:nvSpPr>
          <p:cNvPr id="3" name="Content Placeholder 2"/>
          <p:cNvSpPr>
            <a:spLocks noGrp="1"/>
          </p:cNvSpPr>
          <p:nvPr>
            <p:ph idx="1"/>
          </p:nvPr>
        </p:nvSpPr>
        <p:spPr>
          <a:xfrm>
            <a:off x="443552" y="1412776"/>
            <a:ext cx="8229600" cy="4525963"/>
          </a:xfrm>
        </p:spPr>
        <p:txBody>
          <a:bodyPr/>
          <a:lstStyle/>
          <a:p>
            <a:r>
              <a:rPr lang="en-CA" dirty="0" smtClean="0"/>
              <a:t>If there are no other forces acting in the vertical direction, then the normal force is exactly equal in magnitude to the weight of the box</a:t>
            </a:r>
            <a:endParaRPr lang="en-GB" dirty="0"/>
          </a:p>
        </p:txBody>
      </p:sp>
      <p:graphicFrame>
        <p:nvGraphicFramePr>
          <p:cNvPr id="4" name="Object 3"/>
          <p:cNvGraphicFramePr>
            <a:graphicFrameLocks noChangeAspect="1"/>
          </p:cNvGraphicFramePr>
          <p:nvPr>
            <p:extLst>
              <p:ext uri="{D42A27DB-BD31-4B8C-83A1-F6EECF244321}">
                <p14:modId xmlns:p14="http://schemas.microsoft.com/office/powerpoint/2010/main" val="1150737182"/>
              </p:ext>
            </p:extLst>
          </p:nvPr>
        </p:nvGraphicFramePr>
        <p:xfrm>
          <a:off x="555515" y="3725413"/>
          <a:ext cx="2180344" cy="765033"/>
        </p:xfrm>
        <a:graphic>
          <a:graphicData uri="http://schemas.openxmlformats.org/presentationml/2006/ole">
            <mc:AlternateContent xmlns:mc="http://schemas.openxmlformats.org/markup-compatibility/2006">
              <mc:Choice xmlns:v="urn:schemas-microsoft-com:vml" Requires="v">
                <p:oleObj spid="_x0000_s75802" name="Equation" r:id="rId3" imgW="723600" imgH="253800" progId="Equation.3">
                  <p:embed/>
                </p:oleObj>
              </mc:Choice>
              <mc:Fallback>
                <p:oleObj name="Equation" r:id="rId3" imgW="723600" imgH="2538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515" y="3725413"/>
                        <a:ext cx="2180344" cy="76503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549271654"/>
              </p:ext>
            </p:extLst>
          </p:nvPr>
        </p:nvGraphicFramePr>
        <p:xfrm>
          <a:off x="323528" y="4652207"/>
          <a:ext cx="2678112" cy="687388"/>
        </p:xfrm>
        <a:graphic>
          <a:graphicData uri="http://schemas.openxmlformats.org/presentationml/2006/ole">
            <mc:AlternateContent xmlns:mc="http://schemas.openxmlformats.org/markup-compatibility/2006">
              <mc:Choice xmlns:v="urn:schemas-microsoft-com:vml" Requires="v">
                <p:oleObj spid="_x0000_s75803" name="Equation" r:id="rId5" imgW="888840" imgH="228600" progId="Equation.3">
                  <p:embed/>
                </p:oleObj>
              </mc:Choice>
              <mc:Fallback>
                <p:oleObj name="Equation" r:id="rId5" imgW="88884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528" y="4652207"/>
                        <a:ext cx="2678112" cy="6873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3747678681"/>
              </p:ext>
            </p:extLst>
          </p:nvPr>
        </p:nvGraphicFramePr>
        <p:xfrm>
          <a:off x="652851" y="5490932"/>
          <a:ext cx="1720850" cy="687388"/>
        </p:xfrm>
        <a:graphic>
          <a:graphicData uri="http://schemas.openxmlformats.org/presentationml/2006/ole">
            <mc:AlternateContent xmlns:mc="http://schemas.openxmlformats.org/markup-compatibility/2006">
              <mc:Choice xmlns:v="urn:schemas-microsoft-com:vml" Requires="v">
                <p:oleObj spid="_x0000_s75804" name="Equation" r:id="rId7" imgW="571320" imgH="228600" progId="Equation.3">
                  <p:embed/>
                </p:oleObj>
              </mc:Choice>
              <mc:Fallback>
                <p:oleObj name="Equation" r:id="rId7" imgW="571320" imgH="2286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2851" y="5490932"/>
                        <a:ext cx="1720850" cy="6873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TextBox 9"/>
          <p:cNvSpPr txBox="1"/>
          <p:nvPr/>
        </p:nvSpPr>
        <p:spPr>
          <a:xfrm>
            <a:off x="2699792" y="5691114"/>
            <a:ext cx="1883391" cy="461665"/>
          </a:xfrm>
          <a:prstGeom prst="rect">
            <a:avLst/>
          </a:prstGeom>
          <a:noFill/>
        </p:spPr>
        <p:txBody>
          <a:bodyPr wrap="square" rtlCol="0">
            <a:spAutoFit/>
          </a:bodyPr>
          <a:lstStyle/>
          <a:p>
            <a:r>
              <a:rPr lang="en-CA" sz="2400" dirty="0" smtClean="0">
                <a:solidFill>
                  <a:schemeClr val="tx2"/>
                </a:solidFill>
              </a:rPr>
              <a:t>Eqn. 5-14</a:t>
            </a:r>
            <a:endParaRPr lang="en-GB" sz="2400" dirty="0">
              <a:solidFill>
                <a:schemeClr val="tx2"/>
              </a:solidFill>
            </a:endParaRPr>
          </a:p>
        </p:txBody>
      </p:sp>
      <p:pic>
        <p:nvPicPr>
          <p:cNvPr id="7578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60032" y="2903169"/>
            <a:ext cx="4176464" cy="3886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62971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Origin of the Normal Force</a:t>
            </a:r>
            <a:endParaRPr lang="en-GB" dirty="0"/>
          </a:p>
        </p:txBody>
      </p:sp>
      <p:sp>
        <p:nvSpPr>
          <p:cNvPr id="3" name="Content Placeholder 2"/>
          <p:cNvSpPr>
            <a:spLocks noGrp="1"/>
          </p:cNvSpPr>
          <p:nvPr>
            <p:ph idx="1"/>
          </p:nvPr>
        </p:nvSpPr>
        <p:spPr/>
        <p:txBody>
          <a:bodyPr>
            <a:normAutofit lnSpcReduction="10000"/>
          </a:bodyPr>
          <a:lstStyle/>
          <a:p>
            <a:r>
              <a:rPr lang="en-CA" dirty="0" smtClean="0"/>
              <a:t>The normal force is actually an elastic force generated by the bonds between atoms in the solid material of the table (or whatever is stopping the motion).</a:t>
            </a:r>
          </a:p>
          <a:p>
            <a:r>
              <a:rPr lang="en-CA" dirty="0" smtClean="0"/>
              <a:t>The bonds can be considered as springs, and they do deform very slightly when an object is set down on them (a bit like a mattress).</a:t>
            </a:r>
          </a:p>
          <a:p>
            <a:r>
              <a:rPr lang="en-CA" dirty="0" smtClean="0"/>
              <a:t>The deformation is usually extremely small and can be treated as negligible</a:t>
            </a:r>
            <a:endParaRPr lang="en-GB" dirty="0"/>
          </a:p>
        </p:txBody>
      </p:sp>
    </p:spTree>
    <p:extLst>
      <p:ext uri="{BB962C8B-B14F-4D97-AF65-F5344CB8AC3E}">
        <p14:creationId xmlns:p14="http://schemas.microsoft.com/office/powerpoint/2010/main" val="42292377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p:nvPr/>
        </p:nvGrpSpPr>
        <p:grpSpPr>
          <a:xfrm>
            <a:off x="978092" y="1082717"/>
            <a:ext cx="3141254" cy="859812"/>
            <a:chOff x="978092" y="1082717"/>
            <a:chExt cx="3141254" cy="859812"/>
          </a:xfrm>
        </p:grpSpPr>
        <p:grpSp>
          <p:nvGrpSpPr>
            <p:cNvPr id="3" name="Group 10"/>
            <p:cNvGrpSpPr/>
            <p:nvPr/>
          </p:nvGrpSpPr>
          <p:grpSpPr>
            <a:xfrm>
              <a:off x="2693154" y="1082719"/>
              <a:ext cx="846160" cy="859810"/>
              <a:chOff x="1665027" y="1651378"/>
              <a:chExt cx="846160" cy="859810"/>
            </a:xfrm>
          </p:grpSpPr>
          <p:sp>
            <p:nvSpPr>
              <p:cNvPr id="8" name="Rectangle 7"/>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 name="Group 11"/>
            <p:cNvGrpSpPr/>
            <p:nvPr/>
          </p:nvGrpSpPr>
          <p:grpSpPr>
            <a:xfrm>
              <a:off x="1544472" y="1082719"/>
              <a:ext cx="846160" cy="859810"/>
              <a:chOff x="1665027" y="1651378"/>
              <a:chExt cx="846160" cy="859810"/>
            </a:xfrm>
          </p:grpSpPr>
          <p:sp>
            <p:nvSpPr>
              <p:cNvPr id="13" name="Rectangle 12"/>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 name="Group 17"/>
            <p:cNvGrpSpPr/>
            <p:nvPr/>
          </p:nvGrpSpPr>
          <p:grpSpPr>
            <a:xfrm>
              <a:off x="3273186" y="1082719"/>
              <a:ext cx="846160" cy="859810"/>
              <a:chOff x="1665027" y="1651378"/>
              <a:chExt cx="846160" cy="859810"/>
            </a:xfrm>
          </p:grpSpPr>
          <p:sp>
            <p:nvSpPr>
              <p:cNvPr id="19" name="Rectangle 18"/>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Group 23"/>
            <p:cNvGrpSpPr/>
            <p:nvPr/>
          </p:nvGrpSpPr>
          <p:grpSpPr>
            <a:xfrm>
              <a:off x="2117677" y="1082719"/>
              <a:ext cx="846160" cy="859810"/>
              <a:chOff x="1665027" y="1651378"/>
              <a:chExt cx="846160" cy="859810"/>
            </a:xfrm>
          </p:grpSpPr>
          <p:sp>
            <p:nvSpPr>
              <p:cNvPr id="25" name="Rectangle 24"/>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 name="Group 29"/>
            <p:cNvGrpSpPr/>
            <p:nvPr/>
          </p:nvGrpSpPr>
          <p:grpSpPr>
            <a:xfrm>
              <a:off x="978092" y="1082717"/>
              <a:ext cx="846160" cy="859810"/>
              <a:chOff x="1665027" y="1651378"/>
              <a:chExt cx="846160" cy="859810"/>
            </a:xfrm>
          </p:grpSpPr>
          <p:sp>
            <p:nvSpPr>
              <p:cNvPr id="31" name="Rectangle 30"/>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18" name="Group 42"/>
          <p:cNvGrpSpPr/>
          <p:nvPr/>
        </p:nvGrpSpPr>
        <p:grpSpPr>
          <a:xfrm>
            <a:off x="3853213" y="1082720"/>
            <a:ext cx="3141254" cy="859812"/>
            <a:chOff x="978092" y="1082717"/>
            <a:chExt cx="3141254" cy="859812"/>
          </a:xfrm>
        </p:grpSpPr>
        <p:grpSp>
          <p:nvGrpSpPr>
            <p:cNvPr id="24" name="Group 43"/>
            <p:cNvGrpSpPr/>
            <p:nvPr/>
          </p:nvGrpSpPr>
          <p:grpSpPr>
            <a:xfrm>
              <a:off x="2693154" y="1082719"/>
              <a:ext cx="846160" cy="859810"/>
              <a:chOff x="1665027" y="1651378"/>
              <a:chExt cx="846160" cy="859810"/>
            </a:xfrm>
          </p:grpSpPr>
          <p:sp>
            <p:nvSpPr>
              <p:cNvPr id="69" name="Rectangle 68"/>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0" name="Group 44"/>
            <p:cNvGrpSpPr/>
            <p:nvPr/>
          </p:nvGrpSpPr>
          <p:grpSpPr>
            <a:xfrm>
              <a:off x="1544472" y="1082719"/>
              <a:ext cx="846160" cy="859810"/>
              <a:chOff x="1665027" y="1651378"/>
              <a:chExt cx="846160" cy="859810"/>
            </a:xfrm>
          </p:grpSpPr>
          <p:sp>
            <p:nvSpPr>
              <p:cNvPr id="64" name="Rectangle 63"/>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6" name="Group 45"/>
            <p:cNvGrpSpPr/>
            <p:nvPr/>
          </p:nvGrpSpPr>
          <p:grpSpPr>
            <a:xfrm>
              <a:off x="3273186" y="1082719"/>
              <a:ext cx="846160" cy="859810"/>
              <a:chOff x="1665027" y="1651378"/>
              <a:chExt cx="846160" cy="859810"/>
            </a:xfrm>
          </p:grpSpPr>
          <p:sp>
            <p:nvSpPr>
              <p:cNvPr id="59" name="Rectangle 58"/>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7" name="Group 46"/>
            <p:cNvGrpSpPr/>
            <p:nvPr/>
          </p:nvGrpSpPr>
          <p:grpSpPr>
            <a:xfrm>
              <a:off x="2117677" y="1082719"/>
              <a:ext cx="846160" cy="859810"/>
              <a:chOff x="1665027" y="1651378"/>
              <a:chExt cx="846160" cy="859810"/>
            </a:xfrm>
          </p:grpSpPr>
          <p:sp>
            <p:nvSpPr>
              <p:cNvPr id="54" name="Rectangle 53"/>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3" name="Group 47"/>
            <p:cNvGrpSpPr/>
            <p:nvPr/>
          </p:nvGrpSpPr>
          <p:grpSpPr>
            <a:xfrm>
              <a:off x="978092" y="1082717"/>
              <a:ext cx="846160" cy="859810"/>
              <a:chOff x="1665027" y="1651378"/>
              <a:chExt cx="846160" cy="859810"/>
            </a:xfrm>
          </p:grpSpPr>
          <p:sp>
            <p:nvSpPr>
              <p:cNvPr id="49" name="Rectangle 48"/>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44" name="Group 168"/>
          <p:cNvGrpSpPr/>
          <p:nvPr/>
        </p:nvGrpSpPr>
        <p:grpSpPr>
          <a:xfrm>
            <a:off x="946249" y="4622657"/>
            <a:ext cx="6016375" cy="1705973"/>
            <a:chOff x="978092" y="3302753"/>
            <a:chExt cx="6016375" cy="1705973"/>
          </a:xfrm>
        </p:grpSpPr>
        <p:cxnSp>
          <p:nvCxnSpPr>
            <p:cNvPr id="122" name="Straight Connector 121"/>
            <p:cNvCxnSpPr>
              <a:endCxn id="85" idx="2"/>
            </p:cNvCxnSpPr>
            <p:nvPr/>
          </p:nvCxnSpPr>
          <p:spPr>
            <a:xfrm>
              <a:off x="2133600" y="4183026"/>
              <a:ext cx="423076" cy="225199"/>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a:off x="1710520" y="3432409"/>
              <a:ext cx="423080" cy="232012"/>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5" name="Group 36"/>
            <p:cNvGrpSpPr/>
            <p:nvPr/>
          </p:nvGrpSpPr>
          <p:grpSpPr>
            <a:xfrm>
              <a:off x="978092" y="3302753"/>
              <a:ext cx="846160" cy="859810"/>
              <a:chOff x="1665027" y="1651378"/>
              <a:chExt cx="846160" cy="859810"/>
            </a:xfrm>
          </p:grpSpPr>
          <p:sp>
            <p:nvSpPr>
              <p:cNvPr id="38" name="Rectangle 37"/>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6" name="Group 73"/>
            <p:cNvGrpSpPr/>
            <p:nvPr/>
          </p:nvGrpSpPr>
          <p:grpSpPr>
            <a:xfrm>
              <a:off x="6148307" y="3302753"/>
              <a:ext cx="846160" cy="859810"/>
              <a:chOff x="1665027" y="1651378"/>
              <a:chExt cx="846160" cy="859810"/>
            </a:xfrm>
          </p:grpSpPr>
          <p:sp>
            <p:nvSpPr>
              <p:cNvPr id="75" name="Rectangle 74"/>
              <p:cNvSpPr/>
              <p:nvPr/>
            </p:nvSpPr>
            <p:spPr>
              <a:xfrm>
                <a:off x="1801504" y="1794680"/>
                <a:ext cx="573206" cy="573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a:off x="1665027" y="165137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2238232" y="1651378"/>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a:off x="1665027" y="222458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a:off x="2238232" y="222458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3" name="Oval 82"/>
            <p:cNvSpPr/>
            <p:nvPr/>
          </p:nvSpPr>
          <p:spPr>
            <a:xfrm>
              <a:off x="2556676" y="3691717"/>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p:cNvSpPr/>
            <p:nvPr/>
          </p:nvSpPr>
          <p:spPr>
            <a:xfrm>
              <a:off x="1983471" y="4019262"/>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p:cNvSpPr/>
            <p:nvPr/>
          </p:nvSpPr>
          <p:spPr>
            <a:xfrm>
              <a:off x="2556676" y="4264923"/>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p:cNvSpPr/>
            <p:nvPr/>
          </p:nvSpPr>
          <p:spPr>
            <a:xfrm>
              <a:off x="5147469" y="3732659"/>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p:cNvSpPr/>
            <p:nvPr/>
          </p:nvSpPr>
          <p:spPr>
            <a:xfrm>
              <a:off x="5702468" y="354841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p:cNvSpPr/>
            <p:nvPr/>
          </p:nvSpPr>
          <p:spPr>
            <a:xfrm>
              <a:off x="5147469" y="430586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p:cNvSpPr/>
            <p:nvPr/>
          </p:nvSpPr>
          <p:spPr>
            <a:xfrm>
              <a:off x="3539314" y="4162561"/>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p:cNvSpPr/>
            <p:nvPr/>
          </p:nvSpPr>
          <p:spPr>
            <a:xfrm>
              <a:off x="2966109" y="4578823"/>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p:cNvSpPr/>
            <p:nvPr/>
          </p:nvSpPr>
          <p:spPr>
            <a:xfrm>
              <a:off x="3539314" y="4722123"/>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p:cNvSpPr/>
            <p:nvPr/>
          </p:nvSpPr>
          <p:spPr>
            <a:xfrm>
              <a:off x="4119346" y="4258097"/>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p:cNvSpPr/>
            <p:nvPr/>
          </p:nvSpPr>
          <p:spPr>
            <a:xfrm>
              <a:off x="4692551" y="4026080"/>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Oval 101"/>
            <p:cNvSpPr/>
            <p:nvPr/>
          </p:nvSpPr>
          <p:spPr>
            <a:xfrm>
              <a:off x="4119346" y="4722122"/>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Oval 102"/>
            <p:cNvSpPr/>
            <p:nvPr/>
          </p:nvSpPr>
          <p:spPr>
            <a:xfrm>
              <a:off x="4692551" y="4599286"/>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4" name="Straight Connector 113"/>
            <p:cNvCxnSpPr>
              <a:endCxn id="83" idx="2"/>
            </p:cNvCxnSpPr>
            <p:nvPr/>
          </p:nvCxnSpPr>
          <p:spPr>
            <a:xfrm>
              <a:off x="2119948" y="3637115"/>
              <a:ext cx="436728" cy="197904"/>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2" name="Oval 81"/>
            <p:cNvSpPr/>
            <p:nvPr/>
          </p:nvSpPr>
          <p:spPr>
            <a:xfrm>
              <a:off x="1983471" y="3486994"/>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7" name="Straight Connector 116"/>
            <p:cNvCxnSpPr>
              <a:stCxn id="83" idx="5"/>
            </p:cNvCxnSpPr>
            <p:nvPr/>
          </p:nvCxnSpPr>
          <p:spPr>
            <a:xfrm>
              <a:off x="2789658" y="3936348"/>
              <a:ext cx="262404" cy="196017"/>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4" name="Oval 93"/>
            <p:cNvSpPr/>
            <p:nvPr/>
          </p:nvSpPr>
          <p:spPr>
            <a:xfrm>
              <a:off x="2966109" y="4005617"/>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0" name="Straight Connector 119"/>
            <p:cNvCxnSpPr>
              <a:stCxn id="42" idx="6"/>
              <a:endCxn id="84" idx="2"/>
            </p:cNvCxnSpPr>
            <p:nvPr/>
          </p:nvCxnSpPr>
          <p:spPr>
            <a:xfrm>
              <a:off x="1824252" y="4019261"/>
              <a:ext cx="159219" cy="143303"/>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a:stCxn id="82" idx="4"/>
              <a:endCxn id="84" idx="0"/>
            </p:cNvCxnSpPr>
            <p:nvPr/>
          </p:nvCxnSpPr>
          <p:spPr>
            <a:xfrm>
              <a:off x="2119949" y="3773597"/>
              <a:ext cx="0" cy="245665"/>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stCxn id="83" idx="4"/>
              <a:endCxn id="85" idx="0"/>
            </p:cNvCxnSpPr>
            <p:nvPr/>
          </p:nvCxnSpPr>
          <p:spPr>
            <a:xfrm>
              <a:off x="2693154" y="3978320"/>
              <a:ext cx="0" cy="286603"/>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a:stCxn id="94" idx="4"/>
              <a:endCxn id="96" idx="0"/>
            </p:cNvCxnSpPr>
            <p:nvPr/>
          </p:nvCxnSpPr>
          <p:spPr>
            <a:xfrm>
              <a:off x="3102587" y="4292220"/>
              <a:ext cx="0" cy="286603"/>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a:stCxn id="94" idx="6"/>
              <a:endCxn id="95" idx="2"/>
            </p:cNvCxnSpPr>
            <p:nvPr/>
          </p:nvCxnSpPr>
          <p:spPr>
            <a:xfrm>
              <a:off x="3239064" y="4148919"/>
              <a:ext cx="300250" cy="156944"/>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2" name="Straight Connector 131"/>
            <p:cNvCxnSpPr/>
            <p:nvPr/>
          </p:nvCxnSpPr>
          <p:spPr>
            <a:xfrm>
              <a:off x="3772296" y="4326324"/>
              <a:ext cx="387023" cy="95536"/>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a:stCxn id="100" idx="6"/>
              <a:endCxn id="101" idx="2"/>
            </p:cNvCxnSpPr>
            <p:nvPr/>
          </p:nvCxnSpPr>
          <p:spPr>
            <a:xfrm flipV="1">
              <a:off x="4392301" y="4169382"/>
              <a:ext cx="300250" cy="232017"/>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a:stCxn id="101" idx="7"/>
              <a:endCxn id="88" idx="3"/>
            </p:cNvCxnSpPr>
            <p:nvPr/>
          </p:nvCxnSpPr>
          <p:spPr>
            <a:xfrm flipV="1">
              <a:off x="4925533" y="3977290"/>
              <a:ext cx="261909" cy="90762"/>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a:stCxn id="88" idx="6"/>
              <a:endCxn id="89" idx="3"/>
            </p:cNvCxnSpPr>
            <p:nvPr/>
          </p:nvCxnSpPr>
          <p:spPr>
            <a:xfrm flipV="1">
              <a:off x="5420424" y="3793046"/>
              <a:ext cx="322017" cy="82915"/>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a:stCxn id="89" idx="7"/>
              <a:endCxn id="76" idx="3"/>
            </p:cNvCxnSpPr>
            <p:nvPr/>
          </p:nvCxnSpPr>
          <p:spPr>
            <a:xfrm flipV="1">
              <a:off x="5935450" y="3547385"/>
              <a:ext cx="252830" cy="43002"/>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a:stCxn id="90" idx="6"/>
            </p:cNvCxnSpPr>
            <p:nvPr/>
          </p:nvCxnSpPr>
          <p:spPr>
            <a:xfrm flipV="1">
              <a:off x="5420424" y="4223971"/>
              <a:ext cx="374312" cy="225196"/>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a:stCxn id="103" idx="7"/>
              <a:endCxn id="90" idx="3"/>
            </p:cNvCxnSpPr>
            <p:nvPr/>
          </p:nvCxnSpPr>
          <p:spPr>
            <a:xfrm flipV="1">
              <a:off x="4925533" y="4550496"/>
              <a:ext cx="261909" cy="90762"/>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1" name="Oval 90"/>
            <p:cNvSpPr/>
            <p:nvPr/>
          </p:nvSpPr>
          <p:spPr>
            <a:xfrm>
              <a:off x="5707014" y="4039725"/>
              <a:ext cx="272955" cy="286603"/>
            </a:xfrm>
            <a:prstGeom prst="ellipse">
              <a:avLst/>
            </a:prstGeom>
            <a:gradFill flip="none" rotWithShape="1">
              <a:gsLst>
                <a:gs pos="0">
                  <a:srgbClr val="FFF200"/>
                </a:gs>
                <a:gs pos="45000">
                  <a:srgbClr val="FF7A00"/>
                </a:gs>
                <a:gs pos="70000">
                  <a:srgbClr val="FF0300"/>
                </a:gs>
                <a:gs pos="100000">
                  <a:srgbClr val="4D0808"/>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52" name="Straight Connector 151"/>
            <p:cNvCxnSpPr>
              <a:stCxn id="85" idx="5"/>
              <a:endCxn id="96" idx="1"/>
            </p:cNvCxnSpPr>
            <p:nvPr/>
          </p:nvCxnSpPr>
          <p:spPr>
            <a:xfrm>
              <a:off x="2789658" y="4509554"/>
              <a:ext cx="216424" cy="111241"/>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a:stCxn id="96" idx="6"/>
              <a:endCxn id="97" idx="2"/>
            </p:cNvCxnSpPr>
            <p:nvPr/>
          </p:nvCxnSpPr>
          <p:spPr>
            <a:xfrm>
              <a:off x="3239064" y="4722125"/>
              <a:ext cx="300250" cy="143300"/>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6" name="Straight Connector 155"/>
            <p:cNvCxnSpPr>
              <a:stCxn id="97" idx="6"/>
              <a:endCxn id="102" idx="2"/>
            </p:cNvCxnSpPr>
            <p:nvPr/>
          </p:nvCxnSpPr>
          <p:spPr>
            <a:xfrm flipV="1">
              <a:off x="3812269" y="4865424"/>
              <a:ext cx="307077" cy="1"/>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8" name="Straight Connector 157"/>
            <p:cNvCxnSpPr>
              <a:stCxn id="102" idx="6"/>
              <a:endCxn id="103" idx="2"/>
            </p:cNvCxnSpPr>
            <p:nvPr/>
          </p:nvCxnSpPr>
          <p:spPr>
            <a:xfrm flipV="1">
              <a:off x="4392301" y="4742588"/>
              <a:ext cx="300250" cy="122836"/>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60" name="Straight Connector 159"/>
            <p:cNvCxnSpPr>
              <a:stCxn id="100" idx="4"/>
              <a:endCxn id="102" idx="0"/>
            </p:cNvCxnSpPr>
            <p:nvPr/>
          </p:nvCxnSpPr>
          <p:spPr>
            <a:xfrm>
              <a:off x="4255824" y="4544700"/>
              <a:ext cx="0" cy="177422"/>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62" name="Straight Connector 161"/>
            <p:cNvCxnSpPr>
              <a:stCxn id="78" idx="2"/>
              <a:endCxn id="91" idx="7"/>
            </p:cNvCxnSpPr>
            <p:nvPr/>
          </p:nvCxnSpPr>
          <p:spPr>
            <a:xfrm flipH="1">
              <a:off x="5939996" y="4019262"/>
              <a:ext cx="208311" cy="62435"/>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a:stCxn id="89" idx="4"/>
              <a:endCxn id="91" idx="0"/>
            </p:cNvCxnSpPr>
            <p:nvPr/>
          </p:nvCxnSpPr>
          <p:spPr>
            <a:xfrm>
              <a:off x="5838946" y="3835018"/>
              <a:ext cx="4546" cy="204707"/>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a:stCxn id="88" idx="4"/>
              <a:endCxn id="90" idx="0"/>
            </p:cNvCxnSpPr>
            <p:nvPr/>
          </p:nvCxnSpPr>
          <p:spPr>
            <a:xfrm>
              <a:off x="5283947" y="4019262"/>
              <a:ext cx="0" cy="286603"/>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68" name="Straight Connector 167"/>
            <p:cNvCxnSpPr>
              <a:stCxn id="101" idx="4"/>
              <a:endCxn id="103" idx="0"/>
            </p:cNvCxnSpPr>
            <p:nvPr/>
          </p:nvCxnSpPr>
          <p:spPr>
            <a:xfrm>
              <a:off x="4829029" y="4312683"/>
              <a:ext cx="0" cy="286603"/>
            </a:xfrm>
            <a:prstGeom prst="line">
              <a:avLst/>
            </a:prstGeom>
            <a:ln w="28575">
              <a:solidFill>
                <a:srgbClr val="003399"/>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70" name="Down Arrow 169"/>
          <p:cNvSpPr/>
          <p:nvPr/>
        </p:nvSpPr>
        <p:spPr>
          <a:xfrm>
            <a:off x="3780426" y="3165793"/>
            <a:ext cx="730157" cy="12390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TextBox 170"/>
          <p:cNvSpPr txBox="1"/>
          <p:nvPr/>
        </p:nvSpPr>
        <p:spPr>
          <a:xfrm>
            <a:off x="4487831" y="3206196"/>
            <a:ext cx="4480714" cy="461665"/>
          </a:xfrm>
          <a:prstGeom prst="rect">
            <a:avLst/>
          </a:prstGeom>
          <a:noFill/>
        </p:spPr>
        <p:txBody>
          <a:bodyPr wrap="none" rtlCol="0">
            <a:spAutoFit/>
          </a:bodyPr>
          <a:lstStyle/>
          <a:p>
            <a:r>
              <a:rPr lang="en-CA" dirty="0" smtClean="0"/>
              <a:t>External force causes distortion</a:t>
            </a:r>
            <a:endParaRPr lang="en-GB" dirty="0"/>
          </a:p>
        </p:txBody>
      </p:sp>
      <p:sp>
        <p:nvSpPr>
          <p:cNvPr id="173" name="Down Arrow 172"/>
          <p:cNvSpPr/>
          <p:nvPr/>
        </p:nvSpPr>
        <p:spPr>
          <a:xfrm flipV="1">
            <a:off x="3765629" y="4407192"/>
            <a:ext cx="730157" cy="12390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TextBox 173"/>
          <p:cNvSpPr txBox="1"/>
          <p:nvPr/>
        </p:nvSpPr>
        <p:spPr>
          <a:xfrm>
            <a:off x="1245362" y="3422329"/>
            <a:ext cx="2568049" cy="1200329"/>
          </a:xfrm>
          <a:prstGeom prst="rect">
            <a:avLst/>
          </a:prstGeom>
          <a:noFill/>
        </p:spPr>
        <p:txBody>
          <a:bodyPr wrap="square" rtlCol="0">
            <a:spAutoFit/>
          </a:bodyPr>
          <a:lstStyle/>
          <a:p>
            <a:r>
              <a:rPr lang="en-CA" dirty="0" smtClean="0"/>
              <a:t>Elastic forces resist the external force</a:t>
            </a:r>
            <a:endParaRPr lang="en-GB" dirty="0"/>
          </a:p>
        </p:txBody>
      </p:sp>
    </p:spTree>
    <p:extLst>
      <p:ext uri="{BB962C8B-B14F-4D97-AF65-F5344CB8AC3E}">
        <p14:creationId xmlns:p14="http://schemas.microsoft.com/office/powerpoint/2010/main" val="14178117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Normal Force is </a:t>
            </a:r>
            <a:r>
              <a:rPr lang="en-CA" dirty="0"/>
              <a:t>N</a:t>
            </a:r>
            <a:r>
              <a:rPr lang="en-CA" dirty="0" smtClean="0"/>
              <a:t>ot Always Vertical</a:t>
            </a:r>
            <a:endParaRPr lang="en-GB" dirty="0"/>
          </a:p>
        </p:txBody>
      </p:sp>
      <p:sp>
        <p:nvSpPr>
          <p:cNvPr id="3" name="Content Placeholder 2"/>
          <p:cNvSpPr>
            <a:spLocks noGrp="1"/>
          </p:cNvSpPr>
          <p:nvPr>
            <p:ph idx="1"/>
          </p:nvPr>
        </p:nvSpPr>
        <p:spPr/>
        <p:txBody>
          <a:bodyPr/>
          <a:lstStyle/>
          <a:p>
            <a:r>
              <a:rPr lang="en-CA" dirty="0" smtClean="0"/>
              <a:t>The normal force exerted by a surface is always perpendicular to the surface.</a:t>
            </a:r>
          </a:p>
          <a:p>
            <a:r>
              <a:rPr lang="en-CA" dirty="0" smtClean="0"/>
              <a:t>If the surface is inclined, then the Normal Force is not in the vertica</a:t>
            </a:r>
            <a:r>
              <a:rPr lang="en-CA" dirty="0"/>
              <a:t>l</a:t>
            </a:r>
            <a:endParaRPr lang="en-GB" dirty="0"/>
          </a:p>
        </p:txBody>
      </p:sp>
      <p:pic>
        <p:nvPicPr>
          <p:cNvPr id="1566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4150" y="3800346"/>
            <a:ext cx="4381998" cy="268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Arrow Connector 4"/>
          <p:cNvCxnSpPr/>
          <p:nvPr/>
        </p:nvCxnSpPr>
        <p:spPr>
          <a:xfrm flipH="1" flipV="1">
            <a:off x="3070746" y="3971499"/>
            <a:ext cx="504967" cy="1514901"/>
          </a:xfrm>
          <a:prstGeom prst="straightConnector1">
            <a:avLst/>
          </a:prstGeom>
          <a:ln w="57150">
            <a:solidFill>
              <a:srgbClr val="FF0000"/>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020185" y="3971499"/>
            <a:ext cx="2050561" cy="461665"/>
          </a:xfrm>
          <a:prstGeom prst="rect">
            <a:avLst/>
          </a:prstGeom>
          <a:noFill/>
        </p:spPr>
        <p:txBody>
          <a:bodyPr wrap="none" rtlCol="0">
            <a:spAutoFit/>
          </a:bodyPr>
          <a:lstStyle/>
          <a:p>
            <a:r>
              <a:rPr lang="en-CA" dirty="0" smtClean="0">
                <a:solidFill>
                  <a:schemeClr val="bg1"/>
                </a:solidFill>
              </a:rPr>
              <a:t>Normal Force</a:t>
            </a:r>
            <a:endParaRPr lang="en-GB" dirty="0">
              <a:solidFill>
                <a:schemeClr val="bg1"/>
              </a:solidFill>
            </a:endParaRPr>
          </a:p>
        </p:txBody>
      </p:sp>
      <p:cxnSp>
        <p:nvCxnSpPr>
          <p:cNvPr id="8" name="Straight Arrow Connector 7"/>
          <p:cNvCxnSpPr/>
          <p:nvPr/>
        </p:nvCxnSpPr>
        <p:spPr>
          <a:xfrm>
            <a:off x="3575713" y="5486400"/>
            <a:ext cx="0" cy="873457"/>
          </a:xfrm>
          <a:prstGeom prst="straightConnector1">
            <a:avLst/>
          </a:prstGeom>
          <a:ln w="57150">
            <a:solidFill>
              <a:srgbClr val="003399"/>
            </a:solidFill>
            <a:headEnd type="none" w="med" len="med"/>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739486" y="5923128"/>
            <a:ext cx="1137684" cy="461665"/>
          </a:xfrm>
          <a:prstGeom prst="rect">
            <a:avLst/>
          </a:prstGeom>
          <a:noFill/>
        </p:spPr>
        <p:txBody>
          <a:bodyPr wrap="none" rtlCol="0">
            <a:spAutoFit/>
          </a:bodyPr>
          <a:lstStyle/>
          <a:p>
            <a:r>
              <a:rPr lang="en-CA" dirty="0" smtClean="0"/>
              <a:t>Weight</a:t>
            </a:r>
            <a:endParaRPr lang="en-GB" dirty="0"/>
          </a:p>
        </p:txBody>
      </p:sp>
      <p:sp>
        <p:nvSpPr>
          <p:cNvPr id="11" name="TextBox 10"/>
          <p:cNvSpPr txBox="1"/>
          <p:nvPr/>
        </p:nvSpPr>
        <p:spPr>
          <a:xfrm>
            <a:off x="5120684" y="4202331"/>
            <a:ext cx="3780430" cy="2246769"/>
          </a:xfrm>
          <a:prstGeom prst="rect">
            <a:avLst/>
          </a:prstGeom>
          <a:noFill/>
        </p:spPr>
        <p:txBody>
          <a:bodyPr wrap="square" rtlCol="0">
            <a:spAutoFit/>
          </a:bodyPr>
          <a:lstStyle/>
          <a:p>
            <a:r>
              <a:rPr lang="en-CA" sz="2800" dirty="0" smtClean="0">
                <a:solidFill>
                  <a:srgbClr val="0070C0"/>
                </a:solidFill>
                <a:latin typeface="+mn-lt"/>
              </a:rPr>
              <a:t>For the skier, the weigh acts vertically downwards; the normal force is perpendicular to the slope</a:t>
            </a:r>
            <a:endParaRPr lang="en-GB" sz="2800" dirty="0">
              <a:solidFill>
                <a:srgbClr val="0070C0"/>
              </a:solidFill>
              <a:latin typeface="+mn-lt"/>
            </a:endParaRPr>
          </a:p>
        </p:txBody>
      </p:sp>
    </p:spTree>
    <p:extLst>
      <p:ext uri="{BB962C8B-B14F-4D97-AF65-F5344CB8AC3E}">
        <p14:creationId xmlns:p14="http://schemas.microsoft.com/office/powerpoint/2010/main" val="3050278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The Normal Force is a Contact Force</a:t>
            </a:r>
            <a:endParaRPr lang="en-GB" dirty="0"/>
          </a:p>
        </p:txBody>
      </p:sp>
      <p:sp>
        <p:nvSpPr>
          <p:cNvPr id="3" name="Content Placeholder 2"/>
          <p:cNvSpPr>
            <a:spLocks noGrp="1"/>
          </p:cNvSpPr>
          <p:nvPr>
            <p:ph idx="1"/>
          </p:nvPr>
        </p:nvSpPr>
        <p:spPr/>
        <p:txBody>
          <a:bodyPr/>
          <a:lstStyle/>
          <a:p>
            <a:r>
              <a:rPr lang="en-CA" dirty="0" smtClean="0"/>
              <a:t>If the object is not in contact with a solid surface, there is NO normal force!</a:t>
            </a:r>
            <a:endParaRPr lang="en-GB" dirty="0"/>
          </a:p>
        </p:txBody>
      </p:sp>
      <p:sp>
        <p:nvSpPr>
          <p:cNvPr id="4" name="Rectangle 3"/>
          <p:cNvSpPr/>
          <p:nvPr/>
        </p:nvSpPr>
        <p:spPr>
          <a:xfrm>
            <a:off x="1354358" y="3941812"/>
            <a:ext cx="3528392" cy="288032"/>
          </a:xfrm>
          <a:prstGeom prst="rect">
            <a:avLst/>
          </a:prstGeom>
          <a:solidFill>
            <a:schemeClr val="accent6">
              <a:lumMod val="50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smtClean="0"/>
          </a:p>
        </p:txBody>
      </p:sp>
      <p:sp>
        <p:nvSpPr>
          <p:cNvPr id="5" name="Rectangle 4"/>
          <p:cNvSpPr/>
          <p:nvPr/>
        </p:nvSpPr>
        <p:spPr>
          <a:xfrm>
            <a:off x="1354358" y="3149724"/>
            <a:ext cx="1368152" cy="7920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smtClean="0"/>
          </a:p>
        </p:txBody>
      </p:sp>
      <p:sp>
        <p:nvSpPr>
          <p:cNvPr id="8" name="TextBox 7"/>
          <p:cNvSpPr txBox="1"/>
          <p:nvPr/>
        </p:nvSpPr>
        <p:spPr>
          <a:xfrm>
            <a:off x="179512" y="5373216"/>
            <a:ext cx="3717845" cy="1200329"/>
          </a:xfrm>
          <a:prstGeom prst="rect">
            <a:avLst/>
          </a:prstGeom>
          <a:noFill/>
        </p:spPr>
        <p:txBody>
          <a:bodyPr wrap="square" rtlCol="0">
            <a:spAutoFit/>
          </a:bodyPr>
          <a:lstStyle/>
          <a:p>
            <a:r>
              <a:rPr lang="en-CA" sz="2400" dirty="0" smtClean="0"/>
              <a:t>While the block is on the table top, there is a normal force</a:t>
            </a:r>
            <a:endParaRPr lang="en-GB" sz="2400" dirty="0" smtClean="0"/>
          </a:p>
        </p:txBody>
      </p:sp>
      <p:sp>
        <p:nvSpPr>
          <p:cNvPr id="9" name="TextBox 8"/>
          <p:cNvSpPr txBox="1"/>
          <p:nvPr/>
        </p:nvSpPr>
        <p:spPr>
          <a:xfrm>
            <a:off x="5436096" y="5723329"/>
            <a:ext cx="3623344" cy="1200329"/>
          </a:xfrm>
          <a:prstGeom prst="rect">
            <a:avLst/>
          </a:prstGeom>
          <a:noFill/>
        </p:spPr>
        <p:txBody>
          <a:bodyPr wrap="square" rtlCol="0">
            <a:spAutoFit/>
          </a:bodyPr>
          <a:lstStyle/>
          <a:p>
            <a:r>
              <a:rPr lang="en-CA" sz="2400" dirty="0" smtClean="0"/>
              <a:t>As soon as it falls off the table top, there is no longer a normal force</a:t>
            </a:r>
            <a:endParaRPr lang="en-GB" sz="2400" dirty="0" smtClean="0"/>
          </a:p>
        </p:txBody>
      </p:sp>
    </p:spTree>
    <p:extLst>
      <p:ext uri="{BB962C8B-B14F-4D97-AF65-F5344CB8AC3E}">
        <p14:creationId xmlns:p14="http://schemas.microsoft.com/office/powerpoint/2010/main" val="3580447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path" presetSubtype="0" accel="50000" decel="50000" fill="hold" grpId="0" nodeType="clickEffect">
                                  <p:stCondLst>
                                    <p:cond delay="0"/>
                                  </p:stCondLst>
                                  <p:childTnLst>
                                    <p:animMotion origin="layout" path="M -1.11111E-6 1.48148E-6 L 0.28941 1.48148E-6 C 0.4191 1.48148E-6 0.57882 0.06898 0.57882 0.125 L 0.57882 0.25 " pathEditMode="relative" rAng="0" ptsTypes="FfFF">
                                      <p:cBhvr>
                                        <p:cTn id="6" dur="2000" fill="hold"/>
                                        <p:tgtEl>
                                          <p:spTgt spid="5"/>
                                        </p:tgtEl>
                                        <p:attrNameLst>
                                          <p:attrName>ppt_x</p:attrName>
                                          <p:attrName>ppt_y</p:attrName>
                                        </p:attrNameLst>
                                      </p:cBhvr>
                                      <p:rCtr x="28941" y="12500"/>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Friction Force</a:t>
            </a:r>
            <a:endParaRPr lang="en-CA" dirty="0"/>
          </a:p>
        </p:txBody>
      </p:sp>
      <p:sp>
        <p:nvSpPr>
          <p:cNvPr id="3" name="Content Placeholder 2"/>
          <p:cNvSpPr>
            <a:spLocks noGrp="1"/>
          </p:cNvSpPr>
          <p:nvPr>
            <p:ph idx="1"/>
          </p:nvPr>
        </p:nvSpPr>
        <p:spPr/>
        <p:txBody>
          <a:bodyPr/>
          <a:lstStyle/>
          <a:p>
            <a:r>
              <a:rPr lang="en-CA" dirty="0" smtClean="0"/>
              <a:t>Friction is a contact force</a:t>
            </a:r>
          </a:p>
          <a:p>
            <a:r>
              <a:rPr lang="en-CA" dirty="0" smtClean="0"/>
              <a:t>It always opposes motion</a:t>
            </a: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3429000"/>
            <a:ext cx="5715000" cy="249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52159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Tension</a:t>
            </a:r>
            <a:endParaRPr lang="en-GB" dirty="0"/>
          </a:p>
        </p:txBody>
      </p:sp>
      <p:sp>
        <p:nvSpPr>
          <p:cNvPr id="3" name="Content Placeholder 2"/>
          <p:cNvSpPr>
            <a:spLocks noGrp="1"/>
          </p:cNvSpPr>
          <p:nvPr>
            <p:ph idx="1"/>
          </p:nvPr>
        </p:nvSpPr>
        <p:spPr/>
        <p:txBody>
          <a:bodyPr/>
          <a:lstStyle/>
          <a:p>
            <a:r>
              <a:rPr lang="en-CA" dirty="0" smtClean="0"/>
              <a:t>If a cord (or cable, rope, string, wire etc.) is attached to a body and pulled taut, then the cord pulls on the body with a force </a:t>
            </a:r>
            <a:r>
              <a:rPr lang="en-CA" b="1" dirty="0" smtClean="0"/>
              <a:t>T</a:t>
            </a:r>
            <a:r>
              <a:rPr lang="en-CA" dirty="0" smtClean="0"/>
              <a:t>, directed away from the body and along the cord</a:t>
            </a:r>
            <a:endParaRPr lang="en-GB" b="1" dirty="0"/>
          </a:p>
        </p:txBody>
      </p:sp>
      <p:pic>
        <p:nvPicPr>
          <p:cNvPr id="808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6416" y="3696816"/>
            <a:ext cx="6610350"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275060" y="6258743"/>
            <a:ext cx="7071038" cy="461665"/>
          </a:xfrm>
          <a:prstGeom prst="rect">
            <a:avLst/>
          </a:prstGeom>
          <a:noFill/>
        </p:spPr>
        <p:txBody>
          <a:bodyPr wrap="none" rtlCol="0">
            <a:spAutoFit/>
          </a:bodyPr>
          <a:lstStyle/>
          <a:p>
            <a:r>
              <a:rPr lang="en-CA" sz="2400" dirty="0" smtClean="0"/>
              <a:t>A force T is exerted by the cord on both hand and block</a:t>
            </a:r>
            <a:endParaRPr lang="en-GB" sz="2400" dirty="0" smtClean="0"/>
          </a:p>
        </p:txBody>
      </p:sp>
      <p:cxnSp>
        <p:nvCxnSpPr>
          <p:cNvPr id="6" name="Straight Arrow Connector 5"/>
          <p:cNvCxnSpPr/>
          <p:nvPr/>
        </p:nvCxnSpPr>
        <p:spPr>
          <a:xfrm>
            <a:off x="6156176" y="4149080"/>
            <a:ext cx="1080120"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val="3976537191"/>
              </p:ext>
            </p:extLst>
          </p:nvPr>
        </p:nvGraphicFramePr>
        <p:xfrm>
          <a:off x="7236296" y="3696816"/>
          <a:ext cx="480170" cy="698429"/>
        </p:xfrm>
        <a:graphic>
          <a:graphicData uri="http://schemas.openxmlformats.org/presentationml/2006/ole">
            <mc:AlternateContent xmlns:mc="http://schemas.openxmlformats.org/markup-compatibility/2006">
              <mc:Choice xmlns:v="urn:schemas-microsoft-com:vml" Requires="v">
                <p:oleObj spid="_x0000_s80906" name="Equation" r:id="rId4" imgW="139680" imgH="203040" progId="Equation.3">
                  <p:embed/>
                </p:oleObj>
              </mc:Choice>
              <mc:Fallback>
                <p:oleObj name="Equation" r:id="rId4" imgW="139680" imgH="203040" progId="Equation.3">
                  <p:embed/>
                  <p:pic>
                    <p:nvPicPr>
                      <p:cNvPr id="0" name=""/>
                      <p:cNvPicPr/>
                      <p:nvPr/>
                    </p:nvPicPr>
                    <p:blipFill>
                      <a:blip r:embed="rId5"/>
                      <a:stretch>
                        <a:fillRect/>
                      </a:stretch>
                    </p:blipFill>
                    <p:spPr>
                      <a:xfrm>
                        <a:off x="7236296" y="3696816"/>
                        <a:ext cx="480170" cy="698429"/>
                      </a:xfrm>
                      <a:prstGeom prst="rect">
                        <a:avLst/>
                      </a:prstGeom>
                    </p:spPr>
                  </p:pic>
                </p:oleObj>
              </mc:Fallback>
            </mc:AlternateContent>
          </a:graphicData>
        </a:graphic>
      </p:graphicFrame>
    </p:spTree>
    <p:extLst>
      <p:ext uri="{BB962C8B-B14F-4D97-AF65-F5344CB8AC3E}">
        <p14:creationId xmlns:p14="http://schemas.microsoft.com/office/powerpoint/2010/main" val="817573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548680"/>
            <a:ext cx="8229600" cy="4525963"/>
          </a:xfrm>
        </p:spPr>
        <p:txBody>
          <a:bodyPr/>
          <a:lstStyle/>
          <a:p>
            <a:r>
              <a:rPr lang="en-CA" dirty="0" smtClean="0"/>
              <a:t>Pulleys may be used to change the direction of the tension force</a:t>
            </a:r>
            <a:endParaRPr lang="en-GB" dirty="0"/>
          </a:p>
        </p:txBody>
      </p:sp>
      <p:pic>
        <p:nvPicPr>
          <p:cNvPr id="819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489075"/>
            <a:ext cx="6229350" cy="534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11153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20688"/>
            <a:ext cx="8229600" cy="4525963"/>
          </a:xfrm>
        </p:spPr>
        <p:txBody>
          <a:bodyPr/>
          <a:lstStyle/>
          <a:p>
            <a:r>
              <a:rPr lang="en-CA" dirty="0" smtClean="0"/>
              <a:t>The cord is often said to be massless and </a:t>
            </a:r>
            <a:r>
              <a:rPr lang="en-CA" dirty="0" err="1" smtClean="0"/>
              <a:t>unstretchable</a:t>
            </a:r>
            <a:r>
              <a:rPr lang="en-CA" dirty="0" smtClean="0"/>
              <a:t>.</a:t>
            </a:r>
          </a:p>
          <a:p>
            <a:r>
              <a:rPr lang="en-CA" dirty="0" smtClean="0"/>
              <a:t>This means that </a:t>
            </a:r>
          </a:p>
          <a:p>
            <a:pPr marL="971550" lvl="1" indent="-514350">
              <a:buFont typeface="+mj-lt"/>
              <a:buAutoNum type="alphaLcPeriod"/>
            </a:pPr>
            <a:r>
              <a:rPr lang="en-CA" dirty="0" smtClean="0"/>
              <a:t>the mass of the cord does not have to be taken into account when calculating acceleration produced for a given force.</a:t>
            </a:r>
          </a:p>
          <a:p>
            <a:pPr marL="971550" lvl="1" indent="-514350">
              <a:buFont typeface="+mj-lt"/>
              <a:buAutoNum type="alphaLcPeriod"/>
            </a:pPr>
            <a:r>
              <a:rPr lang="en-CA" dirty="0" smtClean="0"/>
              <a:t>The length of the cord does not change as a function of applied Tension</a:t>
            </a:r>
            <a:endParaRPr lang="en-GB" dirty="0"/>
          </a:p>
        </p:txBody>
      </p:sp>
    </p:spTree>
    <p:extLst>
      <p:ext uri="{BB962C8B-B14F-4D97-AF65-F5344CB8AC3E}">
        <p14:creationId xmlns:p14="http://schemas.microsoft.com/office/powerpoint/2010/main" val="6840294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mtClean="0"/>
              <a:t>Newton’s Third Law of Motion</a:t>
            </a:r>
            <a:endParaRPr lang="en-CA" smtClean="0"/>
          </a:p>
        </p:txBody>
      </p:sp>
      <p:sp>
        <p:nvSpPr>
          <p:cNvPr id="25603" name="Rectangle 3"/>
          <p:cNvSpPr>
            <a:spLocks noGrp="1" noChangeArrowheads="1"/>
          </p:cNvSpPr>
          <p:nvPr>
            <p:ph idx="1"/>
          </p:nvPr>
        </p:nvSpPr>
        <p:spPr/>
        <p:txBody>
          <a:bodyPr/>
          <a:lstStyle/>
          <a:p>
            <a:pPr eaLnBrk="1" hangingPunct="1"/>
            <a:r>
              <a:rPr lang="en-US" smtClean="0"/>
              <a:t>Whenever one body exerts a force on a second body, the second body exerts an oppositely directed force of equal magnitude on the first body</a:t>
            </a:r>
          </a:p>
          <a:p>
            <a:pPr eaLnBrk="1" hangingPunct="1"/>
            <a:r>
              <a:rPr lang="en-US" smtClean="0">
                <a:solidFill>
                  <a:srgbClr val="003399"/>
                </a:solidFill>
              </a:rPr>
              <a:t>Often called the “Action-Reaction” law</a:t>
            </a:r>
          </a:p>
          <a:p>
            <a:pPr lvl="1" eaLnBrk="1" hangingPunct="1"/>
            <a:r>
              <a:rPr lang="en-US" i="1" smtClean="0">
                <a:solidFill>
                  <a:srgbClr val="003399"/>
                </a:solidFill>
              </a:rPr>
              <a:t>For every action, there is an equal and opposite reaction</a:t>
            </a:r>
            <a:endParaRPr lang="en-CA" i="1" smtClean="0">
              <a:solidFill>
                <a:srgbClr val="003399"/>
              </a:solidFill>
            </a:endParaRPr>
          </a:p>
          <a:p>
            <a:pPr eaLnBrk="1" hangingPunct="1">
              <a:buFont typeface="Arial" charset="0"/>
              <a:buNone/>
            </a:pPr>
            <a:endParaRPr lang="en-US" smtClean="0"/>
          </a:p>
          <a:p>
            <a:pPr eaLnBrk="1" hangingPunct="1"/>
            <a:endParaRPr lang="en-US" smtClean="0"/>
          </a:p>
          <a:p>
            <a:pPr eaLnBrk="1" hangingPunct="1"/>
            <a:endParaRPr lang="en-CA" smtClean="0"/>
          </a:p>
        </p:txBody>
      </p:sp>
    </p:spTree>
    <p:custDataLst>
      <p:tags r:id="rId1"/>
    </p:custDataLst>
    <p:extLst>
      <p:ext uri="{BB962C8B-B14F-4D97-AF65-F5344CB8AC3E}">
        <p14:creationId xmlns:p14="http://schemas.microsoft.com/office/powerpoint/2010/main" val="20999582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hadfield spacewal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 y="1981200"/>
            <a:ext cx="2640013"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Text Box 4"/>
          <p:cNvSpPr txBox="1">
            <a:spLocks noChangeArrowheads="1"/>
          </p:cNvSpPr>
          <p:nvPr/>
        </p:nvSpPr>
        <p:spPr bwMode="auto">
          <a:xfrm>
            <a:off x="1219200" y="304800"/>
            <a:ext cx="6019800" cy="1077218"/>
          </a:xfrm>
          <a:prstGeom prst="rect">
            <a:avLst/>
          </a:prstGeom>
          <a:noFill/>
          <a:ln w="9525">
            <a:noFill/>
            <a:miter lim="800000"/>
            <a:headEnd/>
            <a:tailEnd/>
          </a:ln>
        </p:spPr>
        <p:txBody>
          <a:bodyPr>
            <a:spAutoFit/>
          </a:bodyPr>
          <a:lstStyle/>
          <a:p>
            <a:pPr>
              <a:defRPr/>
            </a:pPr>
            <a:r>
              <a:rPr lang="en-US" sz="3200" dirty="0">
                <a:latin typeface="+mn-lt"/>
              </a:rPr>
              <a:t>Steve Maclean-  Second Canadian Space Walker, September 2006</a:t>
            </a:r>
            <a:endParaRPr lang="en-CA" sz="3200" dirty="0">
              <a:latin typeface="+mn-lt"/>
            </a:endParaRPr>
          </a:p>
        </p:txBody>
      </p:sp>
      <p:sp>
        <p:nvSpPr>
          <p:cNvPr id="50180" name="Text Box 5"/>
          <p:cNvSpPr txBox="1">
            <a:spLocks noChangeArrowheads="1"/>
          </p:cNvSpPr>
          <p:nvPr/>
        </p:nvSpPr>
        <p:spPr bwMode="auto">
          <a:xfrm>
            <a:off x="3810000" y="3048000"/>
            <a:ext cx="4876800" cy="1815882"/>
          </a:xfrm>
          <a:prstGeom prst="rect">
            <a:avLst/>
          </a:prstGeom>
          <a:noFill/>
          <a:ln w="9525">
            <a:noFill/>
            <a:miter lim="800000"/>
            <a:headEnd/>
            <a:tailEnd/>
          </a:ln>
        </p:spPr>
        <p:txBody>
          <a:bodyPr>
            <a:spAutoFit/>
          </a:bodyPr>
          <a:lstStyle/>
          <a:p>
            <a:pPr>
              <a:defRPr/>
            </a:pPr>
            <a:r>
              <a:rPr lang="en-US" sz="2800" dirty="0">
                <a:latin typeface="+mn-lt"/>
              </a:rPr>
              <a:t>If Steve pushes on the space station with a force P </a:t>
            </a:r>
            <a:r>
              <a:rPr lang="en-US" sz="2800" dirty="0" err="1">
                <a:latin typeface="+mn-lt"/>
              </a:rPr>
              <a:t>Newtons</a:t>
            </a:r>
            <a:endParaRPr lang="en-US" sz="2800" dirty="0">
              <a:latin typeface="+mn-lt"/>
            </a:endParaRPr>
          </a:p>
          <a:p>
            <a:pPr>
              <a:defRPr/>
            </a:pPr>
            <a:r>
              <a:rPr lang="en-US" sz="2800" dirty="0">
                <a:latin typeface="+mn-lt"/>
              </a:rPr>
              <a:t>then the space station exerts a force  –P </a:t>
            </a:r>
            <a:r>
              <a:rPr lang="en-US" sz="2800" dirty="0" err="1">
                <a:latin typeface="+mn-lt"/>
              </a:rPr>
              <a:t>Newtons</a:t>
            </a:r>
            <a:r>
              <a:rPr lang="en-US" sz="2800" dirty="0">
                <a:latin typeface="+mn-lt"/>
              </a:rPr>
              <a:t> on him</a:t>
            </a:r>
            <a:endParaRPr lang="en-CA" sz="2800" dirty="0">
              <a:latin typeface="+mn-lt"/>
            </a:endParaRPr>
          </a:p>
        </p:txBody>
      </p:sp>
      <p:grpSp>
        <p:nvGrpSpPr>
          <p:cNvPr id="2" name="Group 12"/>
          <p:cNvGrpSpPr>
            <a:grpSpLocks/>
          </p:cNvGrpSpPr>
          <p:nvPr/>
        </p:nvGrpSpPr>
        <p:grpSpPr bwMode="auto">
          <a:xfrm>
            <a:off x="4419599" y="5221292"/>
            <a:ext cx="3390900" cy="461963"/>
            <a:chOff x="2640" y="2425"/>
            <a:chExt cx="2136" cy="291"/>
          </a:xfrm>
        </p:grpSpPr>
        <p:sp>
          <p:nvSpPr>
            <p:cNvPr id="50186" name="Line 6"/>
            <p:cNvSpPr>
              <a:spLocks noChangeShapeType="1"/>
            </p:cNvSpPr>
            <p:nvPr/>
          </p:nvSpPr>
          <p:spPr bwMode="auto">
            <a:xfrm flipH="1">
              <a:off x="2640" y="2544"/>
              <a:ext cx="864" cy="0"/>
            </a:xfrm>
            <a:prstGeom prst="line">
              <a:avLst/>
            </a:prstGeom>
            <a:noFill/>
            <a:ln w="28575">
              <a:solidFill>
                <a:srgbClr val="FF0000"/>
              </a:solidFill>
              <a:round/>
              <a:headEnd/>
              <a:tailEnd type="triangle" w="med" len="med"/>
            </a:ln>
          </p:spPr>
          <p:txBody>
            <a:bodyPr wrap="none">
              <a:spAutoFit/>
            </a:bodyPr>
            <a:lstStyle/>
            <a:p>
              <a:pPr>
                <a:defRPr/>
              </a:pPr>
              <a:endParaRPr lang="en-US" sz="2400">
                <a:latin typeface="+mn-lt"/>
              </a:endParaRPr>
            </a:p>
          </p:txBody>
        </p:sp>
        <p:sp>
          <p:nvSpPr>
            <p:cNvPr id="50187" name="Text Box 7"/>
            <p:cNvSpPr txBox="1">
              <a:spLocks noChangeArrowheads="1"/>
            </p:cNvSpPr>
            <p:nvPr/>
          </p:nvSpPr>
          <p:spPr bwMode="auto">
            <a:xfrm>
              <a:off x="3590" y="2425"/>
              <a:ext cx="1186" cy="291"/>
            </a:xfrm>
            <a:prstGeom prst="rect">
              <a:avLst/>
            </a:prstGeom>
            <a:noFill/>
            <a:ln w="9525">
              <a:noFill/>
              <a:miter lim="800000"/>
              <a:headEnd/>
              <a:tailEnd/>
            </a:ln>
          </p:spPr>
          <p:txBody>
            <a:bodyPr wrap="none">
              <a:spAutoFit/>
            </a:bodyPr>
            <a:lstStyle/>
            <a:p>
              <a:pPr>
                <a:defRPr/>
              </a:pPr>
              <a:r>
                <a:rPr lang="en-US" sz="2400">
                  <a:latin typeface="+mn-lt"/>
                </a:rPr>
                <a:t>+P	action</a:t>
              </a:r>
              <a:endParaRPr lang="en-CA" sz="2400">
                <a:latin typeface="+mn-lt"/>
              </a:endParaRPr>
            </a:p>
          </p:txBody>
        </p:sp>
      </p:grpSp>
      <p:sp>
        <p:nvSpPr>
          <p:cNvPr id="207880" name="Line 8"/>
          <p:cNvSpPr>
            <a:spLocks noChangeShapeType="1"/>
          </p:cNvSpPr>
          <p:nvPr/>
        </p:nvSpPr>
        <p:spPr bwMode="auto">
          <a:xfrm>
            <a:off x="4419600" y="6248400"/>
            <a:ext cx="1371600" cy="0"/>
          </a:xfrm>
          <a:prstGeom prst="line">
            <a:avLst/>
          </a:prstGeom>
          <a:noFill/>
          <a:ln w="28575">
            <a:solidFill>
              <a:srgbClr val="FF0000"/>
            </a:solidFill>
            <a:round/>
            <a:headEnd/>
            <a:tailEnd type="triangle" w="med" len="med"/>
          </a:ln>
        </p:spPr>
        <p:txBody>
          <a:bodyPr wrap="none">
            <a:spAutoFit/>
          </a:bodyPr>
          <a:lstStyle/>
          <a:p>
            <a:pPr>
              <a:defRPr/>
            </a:pPr>
            <a:endParaRPr lang="en-US" sz="2400">
              <a:latin typeface="+mn-lt"/>
            </a:endParaRPr>
          </a:p>
        </p:txBody>
      </p:sp>
      <p:sp>
        <p:nvSpPr>
          <p:cNvPr id="207881" name="Text Box 9"/>
          <p:cNvSpPr txBox="1">
            <a:spLocks noChangeArrowheads="1"/>
          </p:cNvSpPr>
          <p:nvPr/>
        </p:nvSpPr>
        <p:spPr bwMode="auto">
          <a:xfrm>
            <a:off x="5867400" y="6019800"/>
            <a:ext cx="2139496" cy="461665"/>
          </a:xfrm>
          <a:prstGeom prst="rect">
            <a:avLst/>
          </a:prstGeom>
          <a:noFill/>
          <a:ln w="9525">
            <a:noFill/>
            <a:miter lim="800000"/>
            <a:headEnd/>
            <a:tailEnd/>
          </a:ln>
        </p:spPr>
        <p:txBody>
          <a:bodyPr wrap="none">
            <a:spAutoFit/>
          </a:bodyPr>
          <a:lstStyle/>
          <a:p>
            <a:pPr>
              <a:defRPr/>
            </a:pPr>
            <a:r>
              <a:rPr lang="en-US" sz="2400">
                <a:latin typeface="+mn-lt"/>
              </a:rPr>
              <a:t>-P	reaction</a:t>
            </a:r>
            <a:endParaRPr lang="en-CA" sz="2400">
              <a:latin typeface="+mn-lt"/>
            </a:endParaRPr>
          </a:p>
        </p:txBody>
      </p:sp>
      <p:pic>
        <p:nvPicPr>
          <p:cNvPr id="26632" name="Picture 11" descr="cf2"/>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4800" y="381000"/>
            <a:ext cx="6477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14" descr="maclean_csa_25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81800" y="914400"/>
            <a:ext cx="18542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8510716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0788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78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8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Newton’s Third Law</a:t>
            </a:r>
            <a:endParaRPr lang="en-GB" dirty="0"/>
          </a:p>
        </p:txBody>
      </p:sp>
      <p:sp>
        <p:nvSpPr>
          <p:cNvPr id="3" name="Content Placeholder 2"/>
          <p:cNvSpPr>
            <a:spLocks noGrp="1"/>
          </p:cNvSpPr>
          <p:nvPr>
            <p:ph idx="1"/>
          </p:nvPr>
        </p:nvSpPr>
        <p:spPr/>
        <p:txBody>
          <a:bodyPr/>
          <a:lstStyle/>
          <a:p>
            <a:r>
              <a:rPr lang="en-CA" dirty="0" smtClean="0"/>
              <a:t>It is very important to realise that the pair of forces described by Newton’s Third Law are acting on </a:t>
            </a:r>
            <a:r>
              <a:rPr lang="en-CA" dirty="0" smtClean="0">
                <a:solidFill>
                  <a:srgbClr val="C00000"/>
                </a:solidFill>
              </a:rPr>
              <a:t>different</a:t>
            </a:r>
            <a:r>
              <a:rPr lang="en-CA" dirty="0" smtClean="0"/>
              <a:t> objects</a:t>
            </a:r>
          </a:p>
        </p:txBody>
      </p:sp>
      <p:pic>
        <p:nvPicPr>
          <p:cNvPr id="829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3501007"/>
            <a:ext cx="4762500" cy="303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95536" y="3501007"/>
            <a:ext cx="3312368" cy="2246769"/>
          </a:xfrm>
          <a:prstGeom prst="rect">
            <a:avLst/>
          </a:prstGeom>
        </p:spPr>
        <p:txBody>
          <a:bodyPr wrap="square">
            <a:spAutoFit/>
          </a:bodyPr>
          <a:lstStyle/>
          <a:p>
            <a:pPr lvl="1"/>
            <a:r>
              <a:rPr lang="en-CA" sz="2800" dirty="0">
                <a:solidFill>
                  <a:srgbClr val="0070C0"/>
                </a:solidFill>
              </a:rPr>
              <a:t>If they were acting on the same object, they would just cancel each other out</a:t>
            </a:r>
            <a:endParaRPr lang="en-GB" sz="2800" dirty="0">
              <a:solidFill>
                <a:srgbClr val="0070C0"/>
              </a:solidFill>
            </a:endParaRPr>
          </a:p>
        </p:txBody>
      </p:sp>
    </p:spTree>
    <p:extLst>
      <p:ext uri="{BB962C8B-B14F-4D97-AF65-F5344CB8AC3E}">
        <p14:creationId xmlns:p14="http://schemas.microsoft.com/office/powerpoint/2010/main" val="32319675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Mass on a String</a:t>
            </a:r>
            <a:endParaRPr lang="en-CA" dirty="0"/>
          </a:p>
        </p:txBody>
      </p:sp>
      <p:sp>
        <p:nvSpPr>
          <p:cNvPr id="3" name="Content Placeholder 2"/>
          <p:cNvSpPr>
            <a:spLocks noGrp="1"/>
          </p:cNvSpPr>
          <p:nvPr>
            <p:ph idx="1"/>
          </p:nvPr>
        </p:nvSpPr>
        <p:spPr/>
        <p:txBody>
          <a:bodyPr/>
          <a:lstStyle/>
          <a:p>
            <a:r>
              <a:rPr lang="en-CA" dirty="0" smtClean="0"/>
              <a:t>Mass, m</a:t>
            </a:r>
            <a:r>
              <a:rPr lang="en-CA" baseline="-25000" dirty="0" smtClean="0"/>
              <a:t>1</a:t>
            </a:r>
            <a:r>
              <a:rPr lang="en-CA" dirty="0" smtClean="0"/>
              <a:t> kg is hanging from a (massless) string. It is stationary. Consider the mass as the object. Draw the free body diagram and apply Newton’s Second Law</a:t>
            </a:r>
            <a:endParaRPr lang="en-CA" dirty="0"/>
          </a:p>
        </p:txBody>
      </p:sp>
      <p:sp>
        <p:nvSpPr>
          <p:cNvPr id="4" name="Oval 3"/>
          <p:cNvSpPr/>
          <p:nvPr/>
        </p:nvSpPr>
        <p:spPr>
          <a:xfrm>
            <a:off x="1230645" y="5229200"/>
            <a:ext cx="792088" cy="792088"/>
          </a:xfrm>
          <a:prstGeom prst="ellipse">
            <a:avLst/>
          </a:pr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dirty="0" smtClean="0"/>
              <a:t>m</a:t>
            </a:r>
            <a:r>
              <a:rPr lang="en-CA" sz="2400" baseline="-25000" dirty="0" smtClean="0"/>
              <a:t>1</a:t>
            </a:r>
            <a:endParaRPr lang="en-CA" sz="2400" dirty="0"/>
          </a:p>
        </p:txBody>
      </p:sp>
      <p:cxnSp>
        <p:nvCxnSpPr>
          <p:cNvPr id="9" name="Straight Connector 8"/>
          <p:cNvCxnSpPr/>
          <p:nvPr/>
        </p:nvCxnSpPr>
        <p:spPr>
          <a:xfrm rot="5400000" flipH="1" flipV="1">
            <a:off x="904873" y="4509120"/>
            <a:ext cx="1440160" cy="0"/>
          </a:xfrm>
          <a:prstGeom prst="line">
            <a:avLst/>
          </a:prstGeom>
          <a:ln w="38100">
            <a:solidFill>
              <a:schemeClr val="bg2">
                <a:lumMod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a:off x="3887924" y="6129300"/>
            <a:ext cx="936104"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flipH="1" flipV="1">
            <a:off x="3851920" y="5013176"/>
            <a:ext cx="1008112"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499992" y="4293096"/>
            <a:ext cx="4427984" cy="954107"/>
          </a:xfrm>
          <a:prstGeom prst="rect">
            <a:avLst/>
          </a:prstGeom>
          <a:noFill/>
        </p:spPr>
        <p:txBody>
          <a:bodyPr wrap="square" rtlCol="0">
            <a:spAutoFit/>
          </a:bodyPr>
          <a:lstStyle/>
          <a:p>
            <a:r>
              <a:rPr lang="en-CA" sz="2800" dirty="0" smtClean="0"/>
              <a:t>Tension Force in String, pulls up on the mass</a:t>
            </a:r>
            <a:endParaRPr lang="en-CA" sz="2800" dirty="0"/>
          </a:p>
        </p:txBody>
      </p:sp>
      <p:sp>
        <p:nvSpPr>
          <p:cNvPr id="18" name="TextBox 17"/>
          <p:cNvSpPr txBox="1"/>
          <p:nvPr/>
        </p:nvSpPr>
        <p:spPr>
          <a:xfrm>
            <a:off x="4572000" y="5661248"/>
            <a:ext cx="4572000" cy="954107"/>
          </a:xfrm>
          <a:prstGeom prst="rect">
            <a:avLst/>
          </a:prstGeom>
          <a:noFill/>
        </p:spPr>
        <p:txBody>
          <a:bodyPr wrap="square" rtlCol="0">
            <a:spAutoFit/>
          </a:bodyPr>
          <a:lstStyle/>
          <a:p>
            <a:r>
              <a:rPr lang="en-CA" sz="2800" dirty="0" smtClean="0"/>
              <a:t>Force of Gravity acts downwards on the mass</a:t>
            </a:r>
            <a:endParaRPr lang="en-CA" sz="2800" dirty="0"/>
          </a:p>
        </p:txBody>
      </p:sp>
      <p:cxnSp>
        <p:nvCxnSpPr>
          <p:cNvPr id="20" name="Straight Arrow Connector 19"/>
          <p:cNvCxnSpPr/>
          <p:nvPr/>
        </p:nvCxnSpPr>
        <p:spPr>
          <a:xfrm>
            <a:off x="251520" y="6597352"/>
            <a:ext cx="576064"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5400000" flipH="1" flipV="1">
            <a:off x="-36512" y="6309320"/>
            <a:ext cx="576064"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971600" y="6396335"/>
            <a:ext cx="471604" cy="461665"/>
          </a:xfrm>
          <a:prstGeom prst="rect">
            <a:avLst/>
          </a:prstGeom>
          <a:noFill/>
        </p:spPr>
        <p:txBody>
          <a:bodyPr wrap="none" rtlCol="0">
            <a:spAutoFit/>
          </a:bodyPr>
          <a:lstStyle/>
          <a:p>
            <a:r>
              <a:rPr lang="en-CA" sz="2400" dirty="0" smtClean="0">
                <a:solidFill>
                  <a:srgbClr val="003399"/>
                </a:solidFill>
              </a:rPr>
              <a:t>+x</a:t>
            </a:r>
            <a:endParaRPr lang="en-CA" sz="2400" dirty="0">
              <a:solidFill>
                <a:srgbClr val="003399"/>
              </a:solidFill>
            </a:endParaRPr>
          </a:p>
        </p:txBody>
      </p:sp>
      <p:sp>
        <p:nvSpPr>
          <p:cNvPr id="24" name="TextBox 23"/>
          <p:cNvSpPr txBox="1"/>
          <p:nvPr/>
        </p:nvSpPr>
        <p:spPr>
          <a:xfrm>
            <a:off x="0" y="5661248"/>
            <a:ext cx="478016" cy="461665"/>
          </a:xfrm>
          <a:prstGeom prst="rect">
            <a:avLst/>
          </a:prstGeom>
          <a:noFill/>
        </p:spPr>
        <p:txBody>
          <a:bodyPr wrap="none" rtlCol="0">
            <a:spAutoFit/>
          </a:bodyPr>
          <a:lstStyle/>
          <a:p>
            <a:r>
              <a:rPr lang="en-CA" sz="2400" dirty="0" smtClean="0">
                <a:solidFill>
                  <a:srgbClr val="003399"/>
                </a:solidFill>
              </a:rPr>
              <a:t>+y</a:t>
            </a:r>
            <a:endParaRPr lang="en-CA" sz="2400" dirty="0">
              <a:solidFill>
                <a:srgbClr val="003399"/>
              </a:solidFill>
            </a:endParaRPr>
          </a:p>
        </p:txBody>
      </p:sp>
    </p:spTree>
    <p:extLst>
      <p:ext uri="{BB962C8B-B14F-4D97-AF65-F5344CB8AC3E}">
        <p14:creationId xmlns:p14="http://schemas.microsoft.com/office/powerpoint/2010/main" val="20065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548680"/>
            <a:ext cx="8229600" cy="4525963"/>
          </a:xfrm>
        </p:spPr>
        <p:txBody>
          <a:bodyPr/>
          <a:lstStyle/>
          <a:p>
            <a:r>
              <a:rPr lang="en-CA" dirty="0" smtClean="0"/>
              <a:t>Apply Newton’s Second Law</a:t>
            </a:r>
            <a:endParaRPr lang="en-CA" dirty="0"/>
          </a:p>
        </p:txBody>
      </p:sp>
      <p:graphicFrame>
        <p:nvGraphicFramePr>
          <p:cNvPr id="4" name="Object 3"/>
          <p:cNvGraphicFramePr>
            <a:graphicFrameLocks noChangeAspect="1"/>
          </p:cNvGraphicFramePr>
          <p:nvPr/>
        </p:nvGraphicFramePr>
        <p:xfrm>
          <a:off x="899592" y="1484784"/>
          <a:ext cx="3867858" cy="864096"/>
        </p:xfrm>
        <a:graphic>
          <a:graphicData uri="http://schemas.openxmlformats.org/presentationml/2006/ole">
            <mc:AlternateContent xmlns:mc="http://schemas.openxmlformats.org/markup-compatibility/2006">
              <mc:Choice xmlns:v="urn:schemas-microsoft-com:vml" Requires="v">
                <p:oleObj spid="_x0000_s84000" name="Equation" r:id="rId3" imgW="1193760" imgH="266400" progId="Equation.3">
                  <p:embed/>
                </p:oleObj>
              </mc:Choice>
              <mc:Fallback>
                <p:oleObj name="Equation" r:id="rId3" imgW="1193760" imgH="266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1484784"/>
                        <a:ext cx="3867858" cy="86409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203" name="Object 3"/>
          <p:cNvGraphicFramePr>
            <a:graphicFrameLocks noChangeAspect="1"/>
          </p:cNvGraphicFramePr>
          <p:nvPr/>
        </p:nvGraphicFramePr>
        <p:xfrm>
          <a:off x="827584" y="2636912"/>
          <a:ext cx="6624638" cy="865188"/>
        </p:xfrm>
        <a:graphic>
          <a:graphicData uri="http://schemas.openxmlformats.org/presentationml/2006/ole">
            <mc:AlternateContent xmlns:mc="http://schemas.openxmlformats.org/markup-compatibility/2006">
              <mc:Choice xmlns:v="urn:schemas-microsoft-com:vml" Requires="v">
                <p:oleObj spid="_x0000_s84001" name="Equation" r:id="rId5" imgW="2044440" imgH="266400" progId="Equation.3">
                  <p:embed/>
                </p:oleObj>
              </mc:Choice>
              <mc:Fallback>
                <p:oleObj name="Equation" r:id="rId5" imgW="2044440" imgH="2664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7584" y="2636912"/>
                        <a:ext cx="6624638" cy="8651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204" name="Object 4"/>
          <p:cNvGraphicFramePr>
            <a:graphicFrameLocks noChangeAspect="1"/>
          </p:cNvGraphicFramePr>
          <p:nvPr/>
        </p:nvGraphicFramePr>
        <p:xfrm>
          <a:off x="1043608" y="4005064"/>
          <a:ext cx="4279900" cy="865187"/>
        </p:xfrm>
        <a:graphic>
          <a:graphicData uri="http://schemas.openxmlformats.org/presentationml/2006/ole">
            <mc:AlternateContent xmlns:mc="http://schemas.openxmlformats.org/markup-compatibility/2006">
              <mc:Choice xmlns:v="urn:schemas-microsoft-com:vml" Requires="v">
                <p:oleObj spid="_x0000_s84002" name="Equation" r:id="rId7" imgW="1320480" imgH="266400" progId="Equation.3">
                  <p:embed/>
                </p:oleObj>
              </mc:Choice>
              <mc:Fallback>
                <p:oleObj name="Equation" r:id="rId7" imgW="1320480" imgH="2664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3608" y="4005064"/>
                        <a:ext cx="4279900" cy="8651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205" name="Object 5"/>
          <p:cNvGraphicFramePr>
            <a:graphicFrameLocks noChangeAspect="1"/>
          </p:cNvGraphicFramePr>
          <p:nvPr/>
        </p:nvGraphicFramePr>
        <p:xfrm>
          <a:off x="2843808" y="5877272"/>
          <a:ext cx="1976438" cy="825500"/>
        </p:xfrm>
        <a:graphic>
          <a:graphicData uri="http://schemas.openxmlformats.org/presentationml/2006/ole">
            <mc:AlternateContent xmlns:mc="http://schemas.openxmlformats.org/markup-compatibility/2006">
              <mc:Choice xmlns:v="urn:schemas-microsoft-com:vml" Requires="v">
                <p:oleObj spid="_x0000_s84003" name="Equation" r:id="rId9" imgW="609480" imgH="253800" progId="Equation.3">
                  <p:embed/>
                </p:oleObj>
              </mc:Choice>
              <mc:Fallback>
                <p:oleObj name="Equation" r:id="rId9" imgW="609480" imgH="2538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43808" y="5877272"/>
                        <a:ext cx="1976438" cy="825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TextBox 7"/>
          <p:cNvSpPr txBox="1"/>
          <p:nvPr/>
        </p:nvSpPr>
        <p:spPr>
          <a:xfrm>
            <a:off x="5652120" y="6021288"/>
            <a:ext cx="2645724" cy="461665"/>
          </a:xfrm>
          <a:prstGeom prst="rect">
            <a:avLst/>
          </a:prstGeom>
          <a:noFill/>
        </p:spPr>
        <p:txBody>
          <a:bodyPr wrap="none" rtlCol="0">
            <a:spAutoFit/>
          </a:bodyPr>
          <a:lstStyle/>
          <a:p>
            <a:r>
              <a:rPr lang="en-CA" sz="2400" dirty="0" smtClean="0">
                <a:solidFill>
                  <a:srgbClr val="003399"/>
                </a:solidFill>
              </a:rPr>
              <a:t>No acceleration in x</a:t>
            </a:r>
            <a:endParaRPr lang="en-CA" sz="2400" dirty="0">
              <a:solidFill>
                <a:srgbClr val="003399"/>
              </a:solidFill>
            </a:endParaRPr>
          </a:p>
        </p:txBody>
      </p:sp>
      <p:sp>
        <p:nvSpPr>
          <p:cNvPr id="9" name="TextBox 8"/>
          <p:cNvSpPr txBox="1"/>
          <p:nvPr/>
        </p:nvSpPr>
        <p:spPr>
          <a:xfrm>
            <a:off x="5796136" y="4149080"/>
            <a:ext cx="3347864" cy="830997"/>
          </a:xfrm>
          <a:prstGeom prst="rect">
            <a:avLst/>
          </a:prstGeom>
          <a:noFill/>
        </p:spPr>
        <p:txBody>
          <a:bodyPr wrap="square" rtlCol="0">
            <a:spAutoFit/>
          </a:bodyPr>
          <a:lstStyle/>
          <a:p>
            <a:r>
              <a:rPr lang="en-CA" sz="2400" dirty="0" smtClean="0">
                <a:solidFill>
                  <a:srgbClr val="003399"/>
                </a:solidFill>
              </a:rPr>
              <a:t>Since the mass is stationary, a</a:t>
            </a:r>
            <a:r>
              <a:rPr lang="en-CA" sz="2400" baseline="-25000" dirty="0" smtClean="0">
                <a:solidFill>
                  <a:srgbClr val="003399"/>
                </a:solidFill>
              </a:rPr>
              <a:t>y</a:t>
            </a:r>
            <a:r>
              <a:rPr lang="en-CA" sz="2400" dirty="0" smtClean="0">
                <a:solidFill>
                  <a:srgbClr val="003399"/>
                </a:solidFill>
              </a:rPr>
              <a:t> = 0</a:t>
            </a:r>
            <a:endParaRPr lang="en-CA" sz="2400" dirty="0">
              <a:solidFill>
                <a:srgbClr val="003399"/>
              </a:solidFill>
            </a:endParaRPr>
          </a:p>
        </p:txBody>
      </p:sp>
      <p:graphicFrame>
        <p:nvGraphicFramePr>
          <p:cNvPr id="307206" name="Object 6"/>
          <p:cNvGraphicFramePr>
            <a:graphicFrameLocks noChangeAspect="1"/>
          </p:cNvGraphicFramePr>
          <p:nvPr/>
        </p:nvGraphicFramePr>
        <p:xfrm>
          <a:off x="2627784" y="5013176"/>
          <a:ext cx="1481138" cy="784225"/>
        </p:xfrm>
        <a:graphic>
          <a:graphicData uri="http://schemas.openxmlformats.org/presentationml/2006/ole">
            <mc:AlternateContent xmlns:mc="http://schemas.openxmlformats.org/markup-compatibility/2006">
              <mc:Choice xmlns:v="urn:schemas-microsoft-com:vml" Requires="v">
                <p:oleObj spid="_x0000_s84004" name="Equation" r:id="rId11" imgW="457200" imgH="241200" progId="Equation.3">
                  <p:embed/>
                </p:oleObj>
              </mc:Choice>
              <mc:Fallback>
                <p:oleObj name="Equation" r:id="rId11" imgW="457200" imgH="2412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27784" y="5013176"/>
                        <a:ext cx="1481138" cy="784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876454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20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20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720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720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Suppose the String Had Mass</a:t>
            </a:r>
            <a:endParaRPr lang="en-CA" dirty="0"/>
          </a:p>
        </p:txBody>
      </p:sp>
      <p:sp>
        <p:nvSpPr>
          <p:cNvPr id="3" name="Content Placeholder 2"/>
          <p:cNvSpPr>
            <a:spLocks noGrp="1"/>
          </p:cNvSpPr>
          <p:nvPr>
            <p:ph idx="1"/>
          </p:nvPr>
        </p:nvSpPr>
        <p:spPr/>
        <p:txBody>
          <a:bodyPr/>
          <a:lstStyle/>
          <a:p>
            <a:r>
              <a:rPr lang="en-CA" dirty="0" smtClean="0"/>
              <a:t>More realistic, allow string to have mass m</a:t>
            </a:r>
            <a:r>
              <a:rPr lang="en-CA" baseline="-25000" dirty="0" smtClean="0"/>
              <a:t>2</a:t>
            </a:r>
            <a:endParaRPr lang="en-CA" baseline="-25000" dirty="0"/>
          </a:p>
        </p:txBody>
      </p:sp>
      <p:cxnSp>
        <p:nvCxnSpPr>
          <p:cNvPr id="4" name="Straight Arrow Connector 3"/>
          <p:cNvCxnSpPr/>
          <p:nvPr/>
        </p:nvCxnSpPr>
        <p:spPr>
          <a:xfrm rot="5400000">
            <a:off x="3671900" y="4257092"/>
            <a:ext cx="936104"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5400000" flipH="1" flipV="1">
            <a:off x="3635896" y="3140968"/>
            <a:ext cx="1008112"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283968" y="2420888"/>
            <a:ext cx="4427984" cy="830997"/>
          </a:xfrm>
          <a:prstGeom prst="rect">
            <a:avLst/>
          </a:prstGeom>
          <a:noFill/>
        </p:spPr>
        <p:txBody>
          <a:bodyPr wrap="square" rtlCol="0">
            <a:spAutoFit/>
          </a:bodyPr>
          <a:lstStyle/>
          <a:p>
            <a:r>
              <a:rPr lang="en-CA" sz="2400" dirty="0" smtClean="0"/>
              <a:t>Tension Force in String, pull up on the mass</a:t>
            </a:r>
            <a:endParaRPr lang="en-CA" sz="2400" dirty="0"/>
          </a:p>
        </p:txBody>
      </p:sp>
      <p:sp>
        <p:nvSpPr>
          <p:cNvPr id="7" name="TextBox 6"/>
          <p:cNvSpPr txBox="1"/>
          <p:nvPr/>
        </p:nvSpPr>
        <p:spPr>
          <a:xfrm>
            <a:off x="4355976" y="3789040"/>
            <a:ext cx="4572000" cy="830997"/>
          </a:xfrm>
          <a:prstGeom prst="rect">
            <a:avLst/>
          </a:prstGeom>
          <a:noFill/>
        </p:spPr>
        <p:txBody>
          <a:bodyPr wrap="square" rtlCol="0">
            <a:spAutoFit/>
          </a:bodyPr>
          <a:lstStyle/>
          <a:p>
            <a:r>
              <a:rPr lang="en-CA" sz="2400" dirty="0" smtClean="0"/>
              <a:t>Force of Gravity acts downwards on the mass</a:t>
            </a:r>
            <a:endParaRPr lang="en-CA" sz="2400" dirty="0"/>
          </a:p>
        </p:txBody>
      </p:sp>
      <p:cxnSp>
        <p:nvCxnSpPr>
          <p:cNvPr id="11" name="Straight Arrow Connector 10"/>
          <p:cNvCxnSpPr/>
          <p:nvPr/>
        </p:nvCxnSpPr>
        <p:spPr>
          <a:xfrm rot="5400000">
            <a:off x="3527884" y="4041068"/>
            <a:ext cx="504056"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67544" y="3717032"/>
            <a:ext cx="2952328" cy="1569660"/>
          </a:xfrm>
          <a:prstGeom prst="rect">
            <a:avLst/>
          </a:prstGeom>
          <a:noFill/>
        </p:spPr>
        <p:txBody>
          <a:bodyPr wrap="square" rtlCol="0">
            <a:spAutoFit/>
          </a:bodyPr>
          <a:lstStyle/>
          <a:p>
            <a:r>
              <a:rPr lang="en-CA" sz="2400" dirty="0" smtClean="0"/>
              <a:t>Force due to gravity due to the mass of the string acts downwards</a:t>
            </a:r>
            <a:endParaRPr lang="en-CA" sz="2400" dirty="0"/>
          </a:p>
        </p:txBody>
      </p:sp>
      <p:graphicFrame>
        <p:nvGraphicFramePr>
          <p:cNvPr id="308226" name="Object 2"/>
          <p:cNvGraphicFramePr>
            <a:graphicFrameLocks noChangeAspect="1"/>
          </p:cNvGraphicFramePr>
          <p:nvPr>
            <p:extLst>
              <p:ext uri="{D42A27DB-BD31-4B8C-83A1-F6EECF244321}">
                <p14:modId xmlns:p14="http://schemas.microsoft.com/office/powerpoint/2010/main" val="2151129594"/>
              </p:ext>
            </p:extLst>
          </p:nvPr>
        </p:nvGraphicFramePr>
        <p:xfrm>
          <a:off x="683568" y="5661248"/>
          <a:ext cx="5060950" cy="865187"/>
        </p:xfrm>
        <a:graphic>
          <a:graphicData uri="http://schemas.openxmlformats.org/presentationml/2006/ole">
            <mc:AlternateContent xmlns:mc="http://schemas.openxmlformats.org/markup-compatibility/2006">
              <mc:Choice xmlns:v="urn:schemas-microsoft-com:vml" Requires="v">
                <p:oleObj spid="_x0000_s85000" name="Equation" r:id="rId3" imgW="1562040" imgH="266400" progId="Equation.3">
                  <p:embed/>
                </p:oleObj>
              </mc:Choice>
              <mc:Fallback>
                <p:oleObj name="Equation" r:id="rId3" imgW="1562040" imgH="266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5661248"/>
                        <a:ext cx="5060950" cy="8651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987661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548680"/>
            <a:ext cx="8229600" cy="4525963"/>
          </a:xfrm>
        </p:spPr>
        <p:txBody>
          <a:bodyPr/>
          <a:lstStyle/>
          <a:p>
            <a:r>
              <a:rPr lang="en-CA" dirty="0" smtClean="0"/>
              <a:t>Apply Newton’s Second Law</a:t>
            </a:r>
            <a:endParaRPr lang="en-CA" dirty="0"/>
          </a:p>
        </p:txBody>
      </p:sp>
      <p:graphicFrame>
        <p:nvGraphicFramePr>
          <p:cNvPr id="307203" name="Object 3"/>
          <p:cNvGraphicFramePr>
            <a:graphicFrameLocks noChangeAspect="1"/>
          </p:cNvGraphicFramePr>
          <p:nvPr/>
        </p:nvGraphicFramePr>
        <p:xfrm>
          <a:off x="539552" y="2348880"/>
          <a:ext cx="8023225" cy="865187"/>
        </p:xfrm>
        <a:graphic>
          <a:graphicData uri="http://schemas.openxmlformats.org/presentationml/2006/ole">
            <mc:AlternateContent xmlns:mc="http://schemas.openxmlformats.org/markup-compatibility/2006">
              <mc:Choice xmlns:v="urn:schemas-microsoft-com:vml" Requires="v">
                <p:oleObj spid="_x0000_s86048" name="Equation" r:id="rId3" imgW="2476440" imgH="266400" progId="Equation.3">
                  <p:embed/>
                </p:oleObj>
              </mc:Choice>
              <mc:Fallback>
                <p:oleObj name="Equation" r:id="rId3" imgW="2476440" imgH="266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2348880"/>
                        <a:ext cx="8023225" cy="8651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204" name="Object 4"/>
          <p:cNvGraphicFramePr>
            <a:graphicFrameLocks noChangeAspect="1"/>
          </p:cNvGraphicFramePr>
          <p:nvPr/>
        </p:nvGraphicFramePr>
        <p:xfrm>
          <a:off x="0" y="4005064"/>
          <a:ext cx="5762625" cy="865187"/>
        </p:xfrm>
        <a:graphic>
          <a:graphicData uri="http://schemas.openxmlformats.org/presentationml/2006/ole">
            <mc:AlternateContent xmlns:mc="http://schemas.openxmlformats.org/markup-compatibility/2006">
              <mc:Choice xmlns:v="urn:schemas-microsoft-com:vml" Requires="v">
                <p:oleObj spid="_x0000_s86049" name="Equation" r:id="rId5" imgW="1777680" imgH="266400" progId="Equation.3">
                  <p:embed/>
                </p:oleObj>
              </mc:Choice>
              <mc:Fallback>
                <p:oleObj name="Equation" r:id="rId5" imgW="1777680" imgH="2664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4005064"/>
                        <a:ext cx="5762625" cy="8651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205" name="Object 5"/>
          <p:cNvGraphicFramePr>
            <a:graphicFrameLocks noChangeAspect="1"/>
          </p:cNvGraphicFramePr>
          <p:nvPr/>
        </p:nvGraphicFramePr>
        <p:xfrm>
          <a:off x="2843808" y="5877272"/>
          <a:ext cx="1976438" cy="825500"/>
        </p:xfrm>
        <a:graphic>
          <a:graphicData uri="http://schemas.openxmlformats.org/presentationml/2006/ole">
            <mc:AlternateContent xmlns:mc="http://schemas.openxmlformats.org/markup-compatibility/2006">
              <mc:Choice xmlns:v="urn:schemas-microsoft-com:vml" Requires="v">
                <p:oleObj spid="_x0000_s86050" name="Equation" r:id="rId7" imgW="609480" imgH="253800" progId="Equation.3">
                  <p:embed/>
                </p:oleObj>
              </mc:Choice>
              <mc:Fallback>
                <p:oleObj name="Equation" r:id="rId7" imgW="609480" imgH="2538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43808" y="5877272"/>
                        <a:ext cx="1976438" cy="825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TextBox 7"/>
          <p:cNvSpPr txBox="1"/>
          <p:nvPr/>
        </p:nvSpPr>
        <p:spPr>
          <a:xfrm>
            <a:off x="5652120" y="6021288"/>
            <a:ext cx="2645724" cy="461665"/>
          </a:xfrm>
          <a:prstGeom prst="rect">
            <a:avLst/>
          </a:prstGeom>
          <a:noFill/>
        </p:spPr>
        <p:txBody>
          <a:bodyPr wrap="none" rtlCol="0">
            <a:spAutoFit/>
          </a:bodyPr>
          <a:lstStyle/>
          <a:p>
            <a:r>
              <a:rPr lang="en-CA" sz="2400" dirty="0" smtClean="0">
                <a:solidFill>
                  <a:srgbClr val="003399"/>
                </a:solidFill>
              </a:rPr>
              <a:t>No acceleration in x</a:t>
            </a:r>
            <a:endParaRPr lang="en-CA" sz="2400" dirty="0">
              <a:solidFill>
                <a:srgbClr val="003399"/>
              </a:solidFill>
            </a:endParaRPr>
          </a:p>
        </p:txBody>
      </p:sp>
      <p:sp>
        <p:nvSpPr>
          <p:cNvPr id="9" name="TextBox 8"/>
          <p:cNvSpPr txBox="1"/>
          <p:nvPr/>
        </p:nvSpPr>
        <p:spPr>
          <a:xfrm>
            <a:off x="5796136" y="4005064"/>
            <a:ext cx="3347864" cy="830997"/>
          </a:xfrm>
          <a:prstGeom prst="rect">
            <a:avLst/>
          </a:prstGeom>
          <a:noFill/>
        </p:spPr>
        <p:txBody>
          <a:bodyPr wrap="square" rtlCol="0">
            <a:spAutoFit/>
          </a:bodyPr>
          <a:lstStyle/>
          <a:p>
            <a:r>
              <a:rPr lang="en-CA" sz="2400" dirty="0" smtClean="0">
                <a:solidFill>
                  <a:srgbClr val="003399"/>
                </a:solidFill>
              </a:rPr>
              <a:t>Since the mass is stationary, a</a:t>
            </a:r>
            <a:r>
              <a:rPr lang="en-CA" sz="2400" baseline="-25000" dirty="0" smtClean="0">
                <a:solidFill>
                  <a:srgbClr val="003399"/>
                </a:solidFill>
              </a:rPr>
              <a:t>y</a:t>
            </a:r>
            <a:r>
              <a:rPr lang="en-CA" sz="2400" dirty="0" smtClean="0">
                <a:solidFill>
                  <a:srgbClr val="003399"/>
                </a:solidFill>
              </a:rPr>
              <a:t> = 0</a:t>
            </a:r>
            <a:endParaRPr lang="en-CA" sz="2400" dirty="0">
              <a:solidFill>
                <a:srgbClr val="003399"/>
              </a:solidFill>
            </a:endParaRPr>
          </a:p>
        </p:txBody>
      </p:sp>
      <p:graphicFrame>
        <p:nvGraphicFramePr>
          <p:cNvPr id="307206" name="Object 6"/>
          <p:cNvGraphicFramePr>
            <a:graphicFrameLocks noChangeAspect="1"/>
          </p:cNvGraphicFramePr>
          <p:nvPr/>
        </p:nvGraphicFramePr>
        <p:xfrm>
          <a:off x="2009775" y="5013325"/>
          <a:ext cx="2716213" cy="784225"/>
        </p:xfrm>
        <a:graphic>
          <a:graphicData uri="http://schemas.openxmlformats.org/presentationml/2006/ole">
            <mc:AlternateContent xmlns:mc="http://schemas.openxmlformats.org/markup-compatibility/2006">
              <mc:Choice xmlns:v="urn:schemas-microsoft-com:vml" Requires="v">
                <p:oleObj spid="_x0000_s86051" name="Equation" r:id="rId9" imgW="838080" imgH="241200" progId="Equation.3">
                  <p:embed/>
                </p:oleObj>
              </mc:Choice>
              <mc:Fallback>
                <p:oleObj name="Equation" r:id="rId9" imgW="838080" imgH="2412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09775" y="5013325"/>
                        <a:ext cx="2716213" cy="784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9255" name="Object 7"/>
          <p:cNvGraphicFramePr>
            <a:graphicFrameLocks noChangeAspect="1"/>
          </p:cNvGraphicFramePr>
          <p:nvPr/>
        </p:nvGraphicFramePr>
        <p:xfrm>
          <a:off x="899592" y="1268760"/>
          <a:ext cx="5060950" cy="865187"/>
        </p:xfrm>
        <a:graphic>
          <a:graphicData uri="http://schemas.openxmlformats.org/presentationml/2006/ole">
            <mc:AlternateContent xmlns:mc="http://schemas.openxmlformats.org/markup-compatibility/2006">
              <mc:Choice xmlns:v="urn:schemas-microsoft-com:vml" Requires="v">
                <p:oleObj spid="_x0000_s86052" name="Equation" r:id="rId11" imgW="1562040" imgH="266400" progId="Equation.3">
                  <p:embed/>
                </p:oleObj>
              </mc:Choice>
              <mc:Fallback>
                <p:oleObj name="Equation" r:id="rId11" imgW="1562040" imgH="2664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99592" y="1268760"/>
                        <a:ext cx="5060950" cy="8651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608261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20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20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720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720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CA" smtClean="0"/>
              <a:t>Compare the Tensions</a:t>
            </a:r>
            <a:endParaRPr lang="en-CA" dirty="0"/>
          </a:p>
        </p:txBody>
      </p:sp>
      <p:sp>
        <p:nvSpPr>
          <p:cNvPr id="5" name="Text Placeholder 4"/>
          <p:cNvSpPr>
            <a:spLocks noGrp="1"/>
          </p:cNvSpPr>
          <p:nvPr>
            <p:ph type="body" idx="1"/>
          </p:nvPr>
        </p:nvSpPr>
        <p:spPr/>
        <p:txBody>
          <a:bodyPr/>
          <a:lstStyle/>
          <a:p>
            <a:r>
              <a:rPr lang="en-CA" sz="2800" dirty="0" err="1" smtClean="0"/>
              <a:t>Massless</a:t>
            </a:r>
            <a:r>
              <a:rPr lang="en-CA" sz="2800" dirty="0" smtClean="0"/>
              <a:t> String</a:t>
            </a:r>
            <a:endParaRPr lang="en-CA" sz="2800" dirty="0"/>
          </a:p>
        </p:txBody>
      </p:sp>
      <p:sp>
        <p:nvSpPr>
          <p:cNvPr id="6" name="Content Placeholder 5"/>
          <p:cNvSpPr>
            <a:spLocks noGrp="1"/>
          </p:cNvSpPr>
          <p:nvPr>
            <p:ph sz="half" idx="2"/>
          </p:nvPr>
        </p:nvSpPr>
        <p:spPr/>
        <p:txBody>
          <a:bodyPr>
            <a:normAutofit/>
          </a:bodyPr>
          <a:lstStyle/>
          <a:p>
            <a:r>
              <a:rPr lang="en-CA" sz="2800" dirty="0" smtClean="0"/>
              <a:t>Tension T</a:t>
            </a:r>
            <a:endParaRPr lang="en-CA" sz="2800" dirty="0"/>
          </a:p>
        </p:txBody>
      </p:sp>
      <p:sp>
        <p:nvSpPr>
          <p:cNvPr id="7" name="Text Placeholder 6"/>
          <p:cNvSpPr>
            <a:spLocks noGrp="1"/>
          </p:cNvSpPr>
          <p:nvPr>
            <p:ph type="body" sz="quarter" idx="3"/>
          </p:nvPr>
        </p:nvSpPr>
        <p:spPr/>
        <p:txBody>
          <a:bodyPr>
            <a:normAutofit/>
          </a:bodyPr>
          <a:lstStyle/>
          <a:p>
            <a:r>
              <a:rPr lang="en-CA" sz="2800" dirty="0" smtClean="0"/>
              <a:t>String with Mass</a:t>
            </a:r>
            <a:endParaRPr lang="en-CA" sz="2800" dirty="0"/>
          </a:p>
        </p:txBody>
      </p:sp>
      <p:sp>
        <p:nvSpPr>
          <p:cNvPr id="8" name="Content Placeholder 7"/>
          <p:cNvSpPr>
            <a:spLocks noGrp="1"/>
          </p:cNvSpPr>
          <p:nvPr>
            <p:ph sz="quarter" idx="4"/>
          </p:nvPr>
        </p:nvSpPr>
        <p:spPr/>
        <p:txBody>
          <a:bodyPr>
            <a:normAutofit/>
          </a:bodyPr>
          <a:lstStyle/>
          <a:p>
            <a:r>
              <a:rPr lang="en-CA" sz="2800" dirty="0" smtClean="0"/>
              <a:t>Tension T</a:t>
            </a:r>
            <a:r>
              <a:rPr lang="en-CA" sz="2800" baseline="-25000" dirty="0" smtClean="0"/>
              <a:t>2</a:t>
            </a:r>
            <a:endParaRPr lang="en-CA" sz="2800" dirty="0"/>
          </a:p>
        </p:txBody>
      </p:sp>
      <p:graphicFrame>
        <p:nvGraphicFramePr>
          <p:cNvPr id="310274" name="Object 2"/>
          <p:cNvGraphicFramePr>
            <a:graphicFrameLocks noChangeAspect="1"/>
          </p:cNvGraphicFramePr>
          <p:nvPr>
            <p:extLst>
              <p:ext uri="{D42A27DB-BD31-4B8C-83A1-F6EECF244321}">
                <p14:modId xmlns:p14="http://schemas.microsoft.com/office/powerpoint/2010/main" val="3118205001"/>
              </p:ext>
            </p:extLst>
          </p:nvPr>
        </p:nvGraphicFramePr>
        <p:xfrm>
          <a:off x="683568" y="2924944"/>
          <a:ext cx="1481137" cy="784225"/>
        </p:xfrm>
        <a:graphic>
          <a:graphicData uri="http://schemas.openxmlformats.org/presentationml/2006/ole">
            <mc:AlternateContent xmlns:mc="http://schemas.openxmlformats.org/markup-compatibility/2006">
              <mc:Choice xmlns:v="urn:schemas-microsoft-com:vml" Requires="v">
                <p:oleObj spid="_x0000_s87060" name="Equation" r:id="rId3" imgW="457200" imgH="241200" progId="Equation.3">
                  <p:embed/>
                </p:oleObj>
              </mc:Choice>
              <mc:Fallback>
                <p:oleObj name="Equation" r:id="rId3" imgW="457200" imgH="2412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2924944"/>
                        <a:ext cx="1481137" cy="784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0275" name="Object 6"/>
          <p:cNvGraphicFramePr>
            <a:graphicFrameLocks noChangeAspect="1"/>
          </p:cNvGraphicFramePr>
          <p:nvPr>
            <p:extLst>
              <p:ext uri="{D42A27DB-BD31-4B8C-83A1-F6EECF244321}">
                <p14:modId xmlns:p14="http://schemas.microsoft.com/office/powerpoint/2010/main" val="1456028841"/>
              </p:ext>
            </p:extLst>
          </p:nvPr>
        </p:nvGraphicFramePr>
        <p:xfrm>
          <a:off x="4788024" y="2852936"/>
          <a:ext cx="2716213" cy="784225"/>
        </p:xfrm>
        <a:graphic>
          <a:graphicData uri="http://schemas.openxmlformats.org/presentationml/2006/ole">
            <mc:AlternateContent xmlns:mc="http://schemas.openxmlformats.org/markup-compatibility/2006">
              <mc:Choice xmlns:v="urn:schemas-microsoft-com:vml" Requires="v">
                <p:oleObj spid="_x0000_s87061" name="Equation" r:id="rId5" imgW="838080" imgH="241200" progId="Equation.3">
                  <p:embed/>
                </p:oleObj>
              </mc:Choice>
              <mc:Fallback>
                <p:oleObj name="Equation" r:id="rId5" imgW="838080" imgH="241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88024" y="2852936"/>
                        <a:ext cx="2716213" cy="784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0276" name="Object 6"/>
          <p:cNvGraphicFramePr>
            <a:graphicFrameLocks noChangeAspect="1"/>
          </p:cNvGraphicFramePr>
          <p:nvPr/>
        </p:nvGraphicFramePr>
        <p:xfrm>
          <a:off x="4932040" y="3789040"/>
          <a:ext cx="2509838" cy="742950"/>
        </p:xfrm>
        <a:graphic>
          <a:graphicData uri="http://schemas.openxmlformats.org/presentationml/2006/ole">
            <mc:AlternateContent xmlns:mc="http://schemas.openxmlformats.org/markup-compatibility/2006">
              <mc:Choice xmlns:v="urn:schemas-microsoft-com:vml" Requires="v">
                <p:oleObj spid="_x0000_s87062" name="Equation" r:id="rId7" imgW="774360" imgH="228600" progId="Equation.3">
                  <p:embed/>
                </p:oleObj>
              </mc:Choice>
              <mc:Fallback>
                <p:oleObj name="Equation" r:id="rId7" imgW="774360" imgH="2286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32040" y="3789040"/>
                        <a:ext cx="2509838" cy="7429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TextBox 11"/>
          <p:cNvSpPr txBox="1"/>
          <p:nvPr/>
        </p:nvSpPr>
        <p:spPr>
          <a:xfrm>
            <a:off x="611560" y="4941168"/>
            <a:ext cx="7272808" cy="1815882"/>
          </a:xfrm>
          <a:prstGeom prst="rect">
            <a:avLst/>
          </a:prstGeom>
          <a:noFill/>
        </p:spPr>
        <p:txBody>
          <a:bodyPr wrap="square" rtlCol="0">
            <a:spAutoFit/>
          </a:bodyPr>
          <a:lstStyle/>
          <a:p>
            <a:pPr marL="457200" indent="-457200">
              <a:buFont typeface="Arial" pitchFamily="34" charset="0"/>
              <a:buChar char="•"/>
            </a:pPr>
            <a:r>
              <a:rPr lang="en-CA" sz="2800" dirty="0" smtClean="0">
                <a:solidFill>
                  <a:srgbClr val="003399"/>
                </a:solidFill>
              </a:rPr>
              <a:t>Tension T</a:t>
            </a:r>
            <a:r>
              <a:rPr lang="en-CA" sz="2800" baseline="-25000" dirty="0" smtClean="0">
                <a:solidFill>
                  <a:srgbClr val="003399"/>
                </a:solidFill>
              </a:rPr>
              <a:t>2</a:t>
            </a:r>
            <a:r>
              <a:rPr lang="en-CA" sz="2800" dirty="0" smtClean="0">
                <a:solidFill>
                  <a:srgbClr val="003399"/>
                </a:solidFill>
              </a:rPr>
              <a:t> is greater than tension T, as it has to support an increased mass.  If the mass of the string is small compared to the mass of the object, then it is reasonable to neglect it</a:t>
            </a:r>
            <a:endParaRPr lang="en-CA" sz="2800" dirty="0">
              <a:solidFill>
                <a:srgbClr val="003399"/>
              </a:solidFill>
            </a:endParaRPr>
          </a:p>
        </p:txBody>
      </p:sp>
    </p:spTree>
    <p:extLst>
      <p:ext uri="{BB962C8B-B14F-4D97-AF65-F5344CB8AC3E}">
        <p14:creationId xmlns:p14="http://schemas.microsoft.com/office/powerpoint/2010/main" val="79820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02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027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1027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CA" dirty="0" smtClean="0"/>
              <a:t>Non-Equilibrium Problems</a:t>
            </a:r>
            <a:endParaRPr lang="en-GB" dirty="0"/>
          </a:p>
        </p:txBody>
      </p:sp>
      <p:sp>
        <p:nvSpPr>
          <p:cNvPr id="8" name="Content Placeholder 7"/>
          <p:cNvSpPr>
            <a:spLocks noGrp="1"/>
          </p:cNvSpPr>
          <p:nvPr>
            <p:ph idx="1"/>
          </p:nvPr>
        </p:nvSpPr>
        <p:spPr/>
        <p:txBody>
          <a:bodyPr/>
          <a:lstStyle/>
          <a:p>
            <a:r>
              <a:rPr lang="en-CA" dirty="0" smtClean="0"/>
              <a:t>Sometimes we have situations where the net force is non-zero, and the system is accelerating.</a:t>
            </a:r>
          </a:p>
          <a:p>
            <a:r>
              <a:rPr lang="en-CA" dirty="0" smtClean="0"/>
              <a:t>We still analyze the system using a free body diagram, but now we must account for the non-zero net force</a:t>
            </a:r>
            <a:endParaRPr lang="en-GB" dirty="0"/>
          </a:p>
        </p:txBody>
      </p:sp>
    </p:spTree>
    <p:extLst>
      <p:ext uri="{BB962C8B-B14F-4D97-AF65-F5344CB8AC3E}">
        <p14:creationId xmlns:p14="http://schemas.microsoft.com/office/powerpoint/2010/main" val="260702333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 The Fish</a:t>
            </a:r>
            <a:endParaRPr lang="en-GB" dirty="0"/>
          </a:p>
        </p:txBody>
      </p:sp>
      <p:sp>
        <p:nvSpPr>
          <p:cNvPr id="3" name="Content Placeholder 2"/>
          <p:cNvSpPr>
            <a:spLocks noGrp="1"/>
          </p:cNvSpPr>
          <p:nvPr>
            <p:ph idx="1"/>
          </p:nvPr>
        </p:nvSpPr>
        <p:spPr/>
        <p:txBody>
          <a:bodyPr/>
          <a:lstStyle/>
          <a:p>
            <a:r>
              <a:rPr lang="en-AU" dirty="0"/>
              <a:t>A fisherman pulls a fish vertically out of the water with an acceleration of 2.50 m/s</a:t>
            </a:r>
            <a:r>
              <a:rPr lang="en-AU" baseline="30000" dirty="0"/>
              <a:t>2</a:t>
            </a:r>
            <a:r>
              <a:rPr lang="en-AU" dirty="0"/>
              <a:t>, using very light fishing line that has a breaking strength of 22.0 N. </a:t>
            </a:r>
            <a:r>
              <a:rPr lang="en-AU" dirty="0" smtClean="0"/>
              <a:t>Unfortunately, the </a:t>
            </a:r>
            <a:r>
              <a:rPr lang="en-AU" dirty="0"/>
              <a:t>fisherman </a:t>
            </a:r>
            <a:r>
              <a:rPr lang="en-AU" dirty="0" smtClean="0"/>
              <a:t>loses </a:t>
            </a:r>
            <a:r>
              <a:rPr lang="en-AU" dirty="0"/>
              <a:t>the fish as the line snaps. What can you say about the mass of the fish? (</a:t>
            </a:r>
            <a:r>
              <a:rPr lang="en-AU" i="1" dirty="0"/>
              <a:t>N.B. Writing “The fish was too heavy”, will not get any marks</a:t>
            </a:r>
            <a:r>
              <a:rPr lang="en-AU" i="1" dirty="0" smtClean="0"/>
              <a:t>!)</a:t>
            </a:r>
            <a:endParaRPr lang="en-GB" dirty="0"/>
          </a:p>
        </p:txBody>
      </p:sp>
    </p:spTree>
    <p:extLst>
      <p:ext uri="{BB962C8B-B14F-4D97-AF65-F5344CB8AC3E}">
        <p14:creationId xmlns:p14="http://schemas.microsoft.com/office/powerpoint/2010/main" val="1688537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7853" y="786894"/>
            <a:ext cx="8229600" cy="4525963"/>
          </a:xfrm>
        </p:spPr>
        <p:txBody>
          <a:bodyPr/>
          <a:lstStyle/>
          <a:p>
            <a:r>
              <a:rPr lang="en-CA" dirty="0" smtClean="0"/>
              <a:t>Draw the free body diagram</a:t>
            </a:r>
            <a:endParaRPr lang="en-GB" dirty="0"/>
          </a:p>
        </p:txBody>
      </p:sp>
      <p:grpSp>
        <p:nvGrpSpPr>
          <p:cNvPr id="8" name="Group 7"/>
          <p:cNvGrpSpPr/>
          <p:nvPr/>
        </p:nvGrpSpPr>
        <p:grpSpPr>
          <a:xfrm rot="18393246">
            <a:off x="4085946" y="4446240"/>
            <a:ext cx="1494166" cy="1215008"/>
            <a:chOff x="4085946" y="4446240"/>
            <a:chExt cx="1494166" cy="1215008"/>
          </a:xfrm>
        </p:grpSpPr>
        <p:sp>
          <p:nvSpPr>
            <p:cNvPr id="4" name="Pie 3"/>
            <p:cNvSpPr/>
            <p:nvPr/>
          </p:nvSpPr>
          <p:spPr>
            <a:xfrm>
              <a:off x="5148064" y="4446240"/>
              <a:ext cx="432048" cy="432048"/>
            </a:xfrm>
            <a:prstGeom prst="pi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smtClean="0">
                <a:solidFill>
                  <a:schemeClr val="tx1"/>
                </a:solidFill>
              </a:endParaRPr>
            </a:p>
          </p:txBody>
        </p:sp>
        <p:sp>
          <p:nvSpPr>
            <p:cNvPr id="5" name="Teardrop 4"/>
            <p:cNvSpPr/>
            <p:nvPr/>
          </p:nvSpPr>
          <p:spPr>
            <a:xfrm>
              <a:off x="4283968" y="4725144"/>
              <a:ext cx="936104" cy="936104"/>
            </a:xfrm>
            <a:prstGeom prst="teardrop">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smtClean="0"/>
            </a:p>
          </p:txBody>
        </p:sp>
        <p:sp>
          <p:nvSpPr>
            <p:cNvPr id="6" name="Oval 5"/>
            <p:cNvSpPr/>
            <p:nvPr/>
          </p:nvSpPr>
          <p:spPr>
            <a:xfrm flipH="1">
              <a:off x="4400981" y="5112187"/>
              <a:ext cx="162018" cy="16201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smtClean="0"/>
            </a:p>
          </p:txBody>
        </p:sp>
        <p:sp>
          <p:nvSpPr>
            <p:cNvPr id="7" name="Arc 6"/>
            <p:cNvSpPr/>
            <p:nvPr/>
          </p:nvSpPr>
          <p:spPr>
            <a:xfrm rot="16200000" flipV="1">
              <a:off x="4373978" y="5157192"/>
              <a:ext cx="216024" cy="792088"/>
            </a:xfrm>
            <a:prstGeom prst="arc">
              <a:avLst/>
            </a:prstGeom>
            <a:noFill/>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cxnSp>
        <p:nvCxnSpPr>
          <p:cNvPr id="10" name="Straight Connector 9"/>
          <p:cNvCxnSpPr/>
          <p:nvPr/>
        </p:nvCxnSpPr>
        <p:spPr>
          <a:xfrm flipV="1">
            <a:off x="4834844" y="2204864"/>
            <a:ext cx="0" cy="2189125"/>
          </a:xfrm>
          <a:prstGeom prst="line">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4896803" y="5733256"/>
            <a:ext cx="0" cy="792088"/>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137035" y="6129299"/>
            <a:ext cx="1345240" cy="461665"/>
          </a:xfrm>
          <a:prstGeom prst="rect">
            <a:avLst/>
          </a:prstGeom>
          <a:noFill/>
        </p:spPr>
        <p:txBody>
          <a:bodyPr wrap="none" rtlCol="0">
            <a:spAutoFit/>
          </a:bodyPr>
          <a:lstStyle/>
          <a:p>
            <a:r>
              <a:rPr lang="en-CA" sz="2400" dirty="0" err="1" smtClean="0"/>
              <a:t>F</a:t>
            </a:r>
            <a:r>
              <a:rPr lang="en-CA" sz="2400" baseline="-25000" dirty="0" err="1" smtClean="0"/>
              <a:t>g</a:t>
            </a:r>
            <a:r>
              <a:rPr lang="en-CA" sz="2400" dirty="0" smtClean="0"/>
              <a:t> = -mg </a:t>
            </a:r>
            <a:r>
              <a:rPr lang="en-CA" sz="2400" b="1" dirty="0" smtClean="0"/>
              <a:t>j</a:t>
            </a:r>
            <a:endParaRPr lang="en-GB" sz="2400" dirty="0" smtClean="0"/>
          </a:p>
        </p:txBody>
      </p:sp>
      <p:sp>
        <p:nvSpPr>
          <p:cNvPr id="14" name="TextBox 13"/>
          <p:cNvSpPr txBox="1"/>
          <p:nvPr/>
        </p:nvSpPr>
        <p:spPr>
          <a:xfrm>
            <a:off x="5137035" y="2348880"/>
            <a:ext cx="1015021" cy="461665"/>
          </a:xfrm>
          <a:prstGeom prst="rect">
            <a:avLst/>
          </a:prstGeom>
          <a:noFill/>
        </p:spPr>
        <p:txBody>
          <a:bodyPr wrap="none" rtlCol="0">
            <a:spAutoFit/>
          </a:bodyPr>
          <a:lstStyle/>
          <a:p>
            <a:r>
              <a:rPr lang="en-CA" sz="2400" dirty="0" smtClean="0"/>
              <a:t>F</a:t>
            </a:r>
            <a:r>
              <a:rPr lang="en-CA" sz="2400" baseline="-25000" dirty="0" smtClean="0"/>
              <a:t>T</a:t>
            </a:r>
            <a:r>
              <a:rPr lang="en-CA" sz="2400" dirty="0" smtClean="0"/>
              <a:t> = T </a:t>
            </a:r>
            <a:r>
              <a:rPr lang="en-CA" sz="2400" b="1" dirty="0" smtClean="0"/>
              <a:t>j</a:t>
            </a:r>
            <a:endParaRPr lang="en-GB" sz="2400" dirty="0" smtClean="0"/>
          </a:p>
        </p:txBody>
      </p:sp>
      <p:graphicFrame>
        <p:nvGraphicFramePr>
          <p:cNvPr id="15" name="Object 14"/>
          <p:cNvGraphicFramePr>
            <a:graphicFrameLocks noChangeAspect="1"/>
          </p:cNvGraphicFramePr>
          <p:nvPr>
            <p:extLst>
              <p:ext uri="{D42A27DB-BD31-4B8C-83A1-F6EECF244321}">
                <p14:modId xmlns:p14="http://schemas.microsoft.com/office/powerpoint/2010/main" val="3229540874"/>
              </p:ext>
            </p:extLst>
          </p:nvPr>
        </p:nvGraphicFramePr>
        <p:xfrm>
          <a:off x="323850" y="2571750"/>
          <a:ext cx="3151188" cy="1716088"/>
        </p:xfrm>
        <a:graphic>
          <a:graphicData uri="http://schemas.openxmlformats.org/presentationml/2006/ole">
            <mc:AlternateContent xmlns:mc="http://schemas.openxmlformats.org/markup-compatibility/2006">
              <mc:Choice xmlns:v="urn:schemas-microsoft-com:vml" Requires="v">
                <p:oleObj spid="_x0000_s98316" name="Equation" r:id="rId3" imgW="1371600" imgH="749160" progId="Equation.3">
                  <p:embed/>
                </p:oleObj>
              </mc:Choice>
              <mc:Fallback>
                <p:oleObj name="Equation" r:id="rId3" imgW="1371600" imgH="749160" progId="Equation.3">
                  <p:embed/>
                  <p:pic>
                    <p:nvPicPr>
                      <p:cNvPr id="0" name="Object 3"/>
                      <p:cNvPicPr>
                        <a:picLocks noChangeAspect="1" noChangeArrowheads="1"/>
                      </p:cNvPicPr>
                      <p:nvPr/>
                    </p:nvPicPr>
                    <p:blipFill>
                      <a:blip r:embed="rId4"/>
                      <a:srcRect/>
                      <a:stretch>
                        <a:fillRect/>
                      </a:stretch>
                    </p:blipFill>
                    <p:spPr bwMode="auto">
                      <a:xfrm>
                        <a:off x="323850" y="2571750"/>
                        <a:ext cx="3151188" cy="1716088"/>
                      </a:xfrm>
                      <a:prstGeom prst="rect">
                        <a:avLst/>
                      </a:prstGeom>
                      <a:noFill/>
                    </p:spPr>
                  </p:pic>
                </p:oleObj>
              </mc:Fallback>
            </mc:AlternateContent>
          </a:graphicData>
        </a:graphic>
      </p:graphicFrame>
      <p:sp>
        <p:nvSpPr>
          <p:cNvPr id="18"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100" b="0" i="1" u="none" strike="noStrike" cap="none" normalizeH="0" baseline="0" smtClean="0">
                <a:ln>
                  <a:noFill/>
                </a:ln>
                <a:solidFill>
                  <a:schemeClr val="tx1"/>
                </a:solidFill>
                <a:effectLst/>
                <a:latin typeface="Calibri" pitchFamily="34" charset="0"/>
                <a:ea typeface="Calibri" pitchFamily="34" charset="0"/>
                <a:cs typeface="Times New Roman" pitchFamily="18" charset="0"/>
              </a:rPr>
              <a:t>Using Newton’s Second Law</a:t>
            </a:r>
            <a:endParaRPr kumimoji="0" lang="en-GB" altLang="en-US" sz="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Rectangle 5"/>
          <p:cNvSpPr>
            <a:spLocks noChangeArrowheads="1"/>
          </p:cNvSpPr>
          <p:nvPr/>
        </p:nvSpPr>
        <p:spPr bwMode="auto">
          <a:xfrm>
            <a:off x="0" y="11906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cxnSp>
        <p:nvCxnSpPr>
          <p:cNvPr id="23" name="Straight Arrow Connector 22"/>
          <p:cNvCxnSpPr/>
          <p:nvPr/>
        </p:nvCxnSpPr>
        <p:spPr>
          <a:xfrm flipV="1">
            <a:off x="8388424" y="2708920"/>
            <a:ext cx="0" cy="864096"/>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8195840" y="2221260"/>
            <a:ext cx="478016" cy="461665"/>
          </a:xfrm>
          <a:prstGeom prst="rect">
            <a:avLst/>
          </a:prstGeom>
          <a:noFill/>
        </p:spPr>
        <p:txBody>
          <a:bodyPr wrap="none" rtlCol="0">
            <a:spAutoFit/>
          </a:bodyPr>
          <a:lstStyle/>
          <a:p>
            <a:r>
              <a:rPr lang="en-CA" sz="2400" dirty="0" smtClean="0"/>
              <a:t>+y</a:t>
            </a:r>
            <a:endParaRPr lang="en-GB" sz="2400" dirty="0" smtClean="0"/>
          </a:p>
        </p:txBody>
      </p:sp>
      <p:cxnSp>
        <p:nvCxnSpPr>
          <p:cNvPr id="26" name="Straight Arrow Connector 25"/>
          <p:cNvCxnSpPr/>
          <p:nvPr/>
        </p:nvCxnSpPr>
        <p:spPr>
          <a:xfrm flipV="1">
            <a:off x="3275856" y="4393989"/>
            <a:ext cx="0" cy="807884"/>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761741" y="5376675"/>
            <a:ext cx="1028230" cy="461665"/>
          </a:xfrm>
          <a:prstGeom prst="rect">
            <a:avLst/>
          </a:prstGeom>
          <a:noFill/>
        </p:spPr>
        <p:txBody>
          <a:bodyPr wrap="none" rtlCol="0">
            <a:spAutoFit/>
          </a:bodyPr>
          <a:lstStyle/>
          <a:p>
            <a:r>
              <a:rPr lang="en-CA" sz="2400" dirty="0" smtClean="0"/>
              <a:t>known</a:t>
            </a:r>
            <a:endParaRPr lang="en-GB" sz="2400" dirty="0" smtClean="0"/>
          </a:p>
        </p:txBody>
      </p:sp>
      <p:cxnSp>
        <p:nvCxnSpPr>
          <p:cNvPr id="29" name="Straight Arrow Connector 28"/>
          <p:cNvCxnSpPr/>
          <p:nvPr/>
        </p:nvCxnSpPr>
        <p:spPr>
          <a:xfrm flipV="1">
            <a:off x="1403648" y="4221088"/>
            <a:ext cx="0" cy="1155587"/>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251521" y="5529134"/>
            <a:ext cx="1872208" cy="1200329"/>
          </a:xfrm>
          <a:prstGeom prst="rect">
            <a:avLst/>
          </a:prstGeom>
          <a:noFill/>
        </p:spPr>
        <p:txBody>
          <a:bodyPr wrap="square" rtlCol="0">
            <a:spAutoFit/>
          </a:bodyPr>
          <a:lstStyle/>
          <a:p>
            <a:r>
              <a:rPr lang="en-CA" sz="2400" dirty="0" smtClean="0"/>
              <a:t>Maximum tension known</a:t>
            </a:r>
            <a:endParaRPr lang="en-GB" sz="2400" dirty="0" smtClean="0"/>
          </a:p>
        </p:txBody>
      </p:sp>
    </p:spTree>
    <p:extLst>
      <p:ext uri="{BB962C8B-B14F-4D97-AF65-F5344CB8AC3E}">
        <p14:creationId xmlns:p14="http://schemas.microsoft.com/office/powerpoint/2010/main" val="11527618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dirty="0" smtClean="0"/>
              <a:t>Rearrange the Newton’s Second Law equation to find the unknown m (as T is the maximum possible value, the value of m represents the maximum mass before the line breaks)</a:t>
            </a:r>
            <a:endParaRPr lang="en-GB" dirty="0"/>
          </a:p>
        </p:txBody>
      </p:sp>
      <p:graphicFrame>
        <p:nvGraphicFramePr>
          <p:cNvPr id="4" name="Object 3"/>
          <p:cNvGraphicFramePr>
            <a:graphicFrameLocks noChangeAspect="1"/>
          </p:cNvGraphicFramePr>
          <p:nvPr>
            <p:extLst>
              <p:ext uri="{D42A27DB-BD31-4B8C-83A1-F6EECF244321}">
                <p14:modId xmlns:p14="http://schemas.microsoft.com/office/powerpoint/2010/main" val="3846276080"/>
              </p:ext>
            </p:extLst>
          </p:nvPr>
        </p:nvGraphicFramePr>
        <p:xfrm>
          <a:off x="3203848" y="692696"/>
          <a:ext cx="2305050" cy="495300"/>
        </p:xfrm>
        <a:graphic>
          <a:graphicData uri="http://schemas.openxmlformats.org/presentationml/2006/ole">
            <mc:AlternateContent xmlns:mc="http://schemas.openxmlformats.org/markup-compatibility/2006">
              <mc:Choice xmlns:v="urn:schemas-microsoft-com:vml" Requires="v">
                <p:oleObj spid="_x0000_s100374" name="Equation" r:id="rId3" imgW="1002960" imgH="215640" progId="Equation.3">
                  <p:embed/>
                </p:oleObj>
              </mc:Choice>
              <mc:Fallback>
                <p:oleObj name="Equation" r:id="rId3" imgW="1002960" imgH="215640" progId="Equation.3">
                  <p:embed/>
                  <p:pic>
                    <p:nvPicPr>
                      <p:cNvPr id="0" name="Object 14"/>
                      <p:cNvPicPr>
                        <a:picLocks noChangeAspect="1" noChangeArrowheads="1"/>
                      </p:cNvPicPr>
                      <p:nvPr/>
                    </p:nvPicPr>
                    <p:blipFill>
                      <a:blip r:embed="rId4"/>
                      <a:srcRect/>
                      <a:stretch>
                        <a:fillRect/>
                      </a:stretch>
                    </p:blipFill>
                    <p:spPr bwMode="auto">
                      <a:xfrm>
                        <a:off x="3203848" y="692696"/>
                        <a:ext cx="23050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2409885347"/>
              </p:ext>
            </p:extLst>
          </p:nvPr>
        </p:nvGraphicFramePr>
        <p:xfrm>
          <a:off x="3419872" y="3789040"/>
          <a:ext cx="2274887" cy="495300"/>
        </p:xfrm>
        <a:graphic>
          <a:graphicData uri="http://schemas.openxmlformats.org/presentationml/2006/ole">
            <mc:AlternateContent xmlns:mc="http://schemas.openxmlformats.org/markup-compatibility/2006">
              <mc:Choice xmlns:v="urn:schemas-microsoft-com:vml" Requires="v">
                <p:oleObj spid="_x0000_s100375" name="Equation" r:id="rId5" imgW="990360" imgH="215640" progId="Equation.3">
                  <p:embed/>
                </p:oleObj>
              </mc:Choice>
              <mc:Fallback>
                <p:oleObj name="Equation" r:id="rId5" imgW="990360" imgH="215640" progId="Equation.3">
                  <p:embed/>
                  <p:pic>
                    <p:nvPicPr>
                      <p:cNvPr id="0" name="Object 3"/>
                      <p:cNvPicPr>
                        <a:picLocks noChangeAspect="1" noChangeArrowheads="1"/>
                      </p:cNvPicPr>
                      <p:nvPr/>
                    </p:nvPicPr>
                    <p:blipFill>
                      <a:blip r:embed="rId6"/>
                      <a:srcRect/>
                      <a:stretch>
                        <a:fillRect/>
                      </a:stretch>
                    </p:blipFill>
                    <p:spPr bwMode="auto">
                      <a:xfrm>
                        <a:off x="3419872" y="3789040"/>
                        <a:ext cx="227488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986189281"/>
              </p:ext>
            </p:extLst>
          </p:nvPr>
        </p:nvGraphicFramePr>
        <p:xfrm>
          <a:off x="3491880" y="4653136"/>
          <a:ext cx="2041525" cy="495300"/>
        </p:xfrm>
        <a:graphic>
          <a:graphicData uri="http://schemas.openxmlformats.org/presentationml/2006/ole">
            <mc:AlternateContent xmlns:mc="http://schemas.openxmlformats.org/markup-compatibility/2006">
              <mc:Choice xmlns:v="urn:schemas-microsoft-com:vml" Requires="v">
                <p:oleObj spid="_x0000_s100376" name="Equation" r:id="rId7" imgW="888840" imgH="215640" progId="Equation.3">
                  <p:embed/>
                </p:oleObj>
              </mc:Choice>
              <mc:Fallback>
                <p:oleObj name="Equation" r:id="rId7" imgW="888840" imgH="215640" progId="Equation.3">
                  <p:embed/>
                  <p:pic>
                    <p:nvPicPr>
                      <p:cNvPr id="0" name="Object 4"/>
                      <p:cNvPicPr>
                        <a:picLocks noChangeAspect="1" noChangeArrowheads="1"/>
                      </p:cNvPicPr>
                      <p:nvPr/>
                    </p:nvPicPr>
                    <p:blipFill>
                      <a:blip r:embed="rId8"/>
                      <a:srcRect/>
                      <a:stretch>
                        <a:fillRect/>
                      </a:stretch>
                    </p:blipFill>
                    <p:spPr bwMode="auto">
                      <a:xfrm>
                        <a:off x="3491880" y="4653136"/>
                        <a:ext cx="204152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1204042021"/>
              </p:ext>
            </p:extLst>
          </p:nvPr>
        </p:nvGraphicFramePr>
        <p:xfrm>
          <a:off x="3635896" y="5517232"/>
          <a:ext cx="1487488" cy="962025"/>
        </p:xfrm>
        <a:graphic>
          <a:graphicData uri="http://schemas.openxmlformats.org/presentationml/2006/ole">
            <mc:AlternateContent xmlns:mc="http://schemas.openxmlformats.org/markup-compatibility/2006">
              <mc:Choice xmlns:v="urn:schemas-microsoft-com:vml" Requires="v">
                <p:oleObj spid="_x0000_s100377" name="Equation" r:id="rId9" imgW="647640" imgH="419040" progId="Equation.3">
                  <p:embed/>
                </p:oleObj>
              </mc:Choice>
              <mc:Fallback>
                <p:oleObj name="Equation" r:id="rId9" imgW="647640" imgH="419040" progId="Equation.3">
                  <p:embed/>
                  <p:pic>
                    <p:nvPicPr>
                      <p:cNvPr id="0" name="Object 5"/>
                      <p:cNvPicPr>
                        <a:picLocks noChangeAspect="1" noChangeArrowheads="1"/>
                      </p:cNvPicPr>
                      <p:nvPr/>
                    </p:nvPicPr>
                    <p:blipFill>
                      <a:blip r:embed="rId10"/>
                      <a:srcRect/>
                      <a:stretch>
                        <a:fillRect/>
                      </a:stretch>
                    </p:blipFill>
                    <p:spPr bwMode="auto">
                      <a:xfrm>
                        <a:off x="3635896" y="5517232"/>
                        <a:ext cx="1487488"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6650309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988840"/>
            <a:ext cx="8229600" cy="4525963"/>
          </a:xfrm>
        </p:spPr>
        <p:txBody>
          <a:bodyPr/>
          <a:lstStyle/>
          <a:p>
            <a:r>
              <a:rPr lang="en-CA" dirty="0" smtClean="0"/>
              <a:t>Putting the numbers in</a:t>
            </a:r>
          </a:p>
          <a:p>
            <a:endParaRPr lang="en-CA" dirty="0"/>
          </a:p>
          <a:p>
            <a:endParaRPr lang="en-CA" dirty="0" smtClean="0"/>
          </a:p>
          <a:p>
            <a:endParaRPr lang="en-CA" dirty="0"/>
          </a:p>
          <a:p>
            <a:r>
              <a:rPr lang="en-CA" dirty="0" smtClean="0"/>
              <a:t>The fish must have had a mass of greater than 1.79 kg, because the line broke</a:t>
            </a:r>
          </a:p>
        </p:txBody>
      </p:sp>
      <p:graphicFrame>
        <p:nvGraphicFramePr>
          <p:cNvPr id="4" name="Object 3"/>
          <p:cNvGraphicFramePr>
            <a:graphicFrameLocks noChangeAspect="1"/>
          </p:cNvGraphicFramePr>
          <p:nvPr>
            <p:extLst>
              <p:ext uri="{D42A27DB-BD31-4B8C-83A1-F6EECF244321}">
                <p14:modId xmlns:p14="http://schemas.microsoft.com/office/powerpoint/2010/main" val="2974300298"/>
              </p:ext>
            </p:extLst>
          </p:nvPr>
        </p:nvGraphicFramePr>
        <p:xfrm>
          <a:off x="3851920" y="620688"/>
          <a:ext cx="1487488" cy="962025"/>
        </p:xfrm>
        <a:graphic>
          <a:graphicData uri="http://schemas.openxmlformats.org/presentationml/2006/ole">
            <mc:AlternateContent xmlns:mc="http://schemas.openxmlformats.org/markup-compatibility/2006">
              <mc:Choice xmlns:v="urn:schemas-microsoft-com:vml" Requires="v">
                <p:oleObj spid="_x0000_s101389" name="Equation" r:id="rId3" imgW="647640" imgH="419040" progId="Equation.3">
                  <p:embed/>
                </p:oleObj>
              </mc:Choice>
              <mc:Fallback>
                <p:oleObj name="Equation" r:id="rId3" imgW="647640" imgH="419040"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920" y="620688"/>
                        <a:ext cx="1487488"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475965211"/>
              </p:ext>
            </p:extLst>
          </p:nvPr>
        </p:nvGraphicFramePr>
        <p:xfrm>
          <a:off x="2555776" y="2996952"/>
          <a:ext cx="4581525" cy="992188"/>
        </p:xfrm>
        <a:graphic>
          <a:graphicData uri="http://schemas.openxmlformats.org/presentationml/2006/ole">
            <mc:AlternateContent xmlns:mc="http://schemas.openxmlformats.org/markup-compatibility/2006">
              <mc:Choice xmlns:v="urn:schemas-microsoft-com:vml" Requires="v">
                <p:oleObj spid="_x0000_s101390" name="Equation" r:id="rId5" imgW="1993680" imgH="431640" progId="Equation.3">
                  <p:embed/>
                </p:oleObj>
              </mc:Choice>
              <mc:Fallback>
                <p:oleObj name="Equation" r:id="rId5" imgW="1993680" imgH="431640" progId="Equation.3">
                  <p:embed/>
                  <p:pic>
                    <p:nvPicPr>
                      <p:cNvPr id="0" name="Object 3"/>
                      <p:cNvPicPr>
                        <a:picLocks noChangeAspect="1" noChangeArrowheads="1"/>
                      </p:cNvPicPr>
                      <p:nvPr/>
                    </p:nvPicPr>
                    <p:blipFill>
                      <a:blip r:embed="rId6"/>
                      <a:srcRect/>
                      <a:stretch>
                        <a:fillRect/>
                      </a:stretch>
                    </p:blipFill>
                    <p:spPr bwMode="auto">
                      <a:xfrm>
                        <a:off x="2555776" y="2996952"/>
                        <a:ext cx="4581525" cy="99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5059613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Forces and Acceleration of Masses </a:t>
            </a:r>
            <a:r>
              <a:rPr lang="en-CA" dirty="0"/>
              <a:t>M</a:t>
            </a:r>
            <a:r>
              <a:rPr lang="en-CA" dirty="0" smtClean="0"/>
              <a:t>oving </a:t>
            </a:r>
            <a:r>
              <a:rPr lang="en-CA" dirty="0"/>
              <a:t>T</a:t>
            </a:r>
            <a:r>
              <a:rPr lang="en-CA" dirty="0" smtClean="0"/>
              <a:t>ogether</a:t>
            </a:r>
            <a:endParaRPr lang="en-CA" dirty="0"/>
          </a:p>
        </p:txBody>
      </p:sp>
      <p:sp>
        <p:nvSpPr>
          <p:cNvPr id="3" name="Content Placeholder 2"/>
          <p:cNvSpPr>
            <a:spLocks noGrp="1"/>
          </p:cNvSpPr>
          <p:nvPr>
            <p:ph idx="1"/>
          </p:nvPr>
        </p:nvSpPr>
        <p:spPr/>
        <p:txBody>
          <a:bodyPr/>
          <a:lstStyle/>
          <a:p>
            <a:r>
              <a:rPr lang="en-CA" dirty="0" smtClean="0"/>
              <a:t>Blocks 1 and 2 are glued together, and being pulled across a smooth (frictionless) surface.</a:t>
            </a:r>
          </a:p>
          <a:p>
            <a:pPr lvl="1"/>
            <a:r>
              <a:rPr lang="en-CA" dirty="0" smtClean="0"/>
              <a:t>The rope is attached to block 2</a:t>
            </a:r>
          </a:p>
          <a:p>
            <a:pPr lvl="1"/>
            <a:r>
              <a:rPr lang="en-CA" dirty="0" smtClean="0"/>
              <a:t>Consider the problem with the 2 blocks together</a:t>
            </a:r>
          </a:p>
          <a:p>
            <a:pPr lvl="1"/>
            <a:r>
              <a:rPr lang="en-CA" dirty="0" smtClean="0"/>
              <a:t>Then consider block 1 in isolation</a:t>
            </a:r>
          </a:p>
          <a:p>
            <a:pPr lvl="1"/>
            <a:r>
              <a:rPr lang="en-CA" dirty="0" smtClean="0"/>
              <a:t>Find the equation describing the motion (i.e. Write Newton’s Second Law for it)</a:t>
            </a:r>
            <a:endParaRPr lang="en-CA" dirty="0"/>
          </a:p>
        </p:txBody>
      </p:sp>
      <p:sp>
        <p:nvSpPr>
          <p:cNvPr id="5" name="Rectangle 4"/>
          <p:cNvSpPr/>
          <p:nvPr/>
        </p:nvSpPr>
        <p:spPr>
          <a:xfrm>
            <a:off x="467544" y="6453336"/>
            <a:ext cx="6984776" cy="144016"/>
          </a:xfrm>
          <a:prstGeom prst="rect">
            <a:avLst/>
          </a:prstGeom>
          <a:solidFill>
            <a:schemeClr val="bg2">
              <a:lumMod val="75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smtClean="0"/>
          </a:p>
        </p:txBody>
      </p:sp>
      <p:sp>
        <p:nvSpPr>
          <p:cNvPr id="6" name="Rectangle 5"/>
          <p:cNvSpPr/>
          <p:nvPr/>
        </p:nvSpPr>
        <p:spPr>
          <a:xfrm>
            <a:off x="3563888" y="5981030"/>
            <a:ext cx="936104" cy="4723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dirty="0" smtClean="0"/>
              <a:t>m</a:t>
            </a:r>
            <a:r>
              <a:rPr lang="en-CA" sz="2400" baseline="-25000" dirty="0" smtClean="0"/>
              <a:t>2</a:t>
            </a:r>
            <a:endParaRPr lang="en-GB" sz="2400" dirty="0" smtClean="0"/>
          </a:p>
        </p:txBody>
      </p:sp>
      <p:sp>
        <p:nvSpPr>
          <p:cNvPr id="7" name="Rectangle 6"/>
          <p:cNvSpPr/>
          <p:nvPr/>
        </p:nvSpPr>
        <p:spPr>
          <a:xfrm>
            <a:off x="3779912" y="5589240"/>
            <a:ext cx="573177" cy="39179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smtClean="0"/>
              <a:t>m</a:t>
            </a:r>
            <a:r>
              <a:rPr lang="en-CA" sz="2000" baseline="-25000" dirty="0" smtClean="0"/>
              <a:t>1</a:t>
            </a:r>
            <a:endParaRPr lang="en-GB" sz="2000" dirty="0" smtClean="0"/>
          </a:p>
        </p:txBody>
      </p:sp>
      <p:cxnSp>
        <p:nvCxnSpPr>
          <p:cNvPr id="9" name="Straight Arrow Connector 8"/>
          <p:cNvCxnSpPr>
            <a:stCxn id="6" idx="3"/>
          </p:cNvCxnSpPr>
          <p:nvPr/>
        </p:nvCxnSpPr>
        <p:spPr>
          <a:xfrm>
            <a:off x="4499992" y="6217183"/>
            <a:ext cx="2160240"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6516217" y="5589240"/>
            <a:ext cx="2232248" cy="853455"/>
          </a:xfrm>
          <a:prstGeom prst="rect">
            <a:avLst/>
          </a:prstGeom>
          <a:noFill/>
        </p:spPr>
        <p:txBody>
          <a:bodyPr wrap="square" rtlCol="0">
            <a:spAutoFit/>
          </a:bodyPr>
          <a:lstStyle/>
          <a:p>
            <a:r>
              <a:rPr lang="en-CA" sz="2400" dirty="0" smtClean="0"/>
              <a:t>Tension force in rope</a:t>
            </a:r>
            <a:endParaRPr lang="en-GB" sz="2400" dirty="0" smtClean="0"/>
          </a:p>
        </p:txBody>
      </p:sp>
    </p:spTree>
    <p:extLst>
      <p:ext uri="{BB962C8B-B14F-4D97-AF65-F5344CB8AC3E}">
        <p14:creationId xmlns:p14="http://schemas.microsoft.com/office/powerpoint/2010/main" val="422335172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Blocks 1 and 2 Together</a:t>
            </a:r>
            <a:endParaRPr lang="en-CA" dirty="0"/>
          </a:p>
        </p:txBody>
      </p:sp>
      <p:sp>
        <p:nvSpPr>
          <p:cNvPr id="3" name="Content Placeholder 2"/>
          <p:cNvSpPr>
            <a:spLocks noGrp="1"/>
          </p:cNvSpPr>
          <p:nvPr>
            <p:ph idx="1"/>
          </p:nvPr>
        </p:nvSpPr>
        <p:spPr/>
        <p:txBody>
          <a:bodyPr/>
          <a:lstStyle/>
          <a:p>
            <a:r>
              <a:rPr lang="en-CA" dirty="0" smtClean="0"/>
              <a:t>Force </a:t>
            </a:r>
            <a:r>
              <a:rPr lang="en-CA" b="1" dirty="0" smtClean="0"/>
              <a:t>T</a:t>
            </a:r>
            <a:r>
              <a:rPr lang="en-CA" dirty="0" smtClean="0"/>
              <a:t> acts on both blocks</a:t>
            </a:r>
          </a:p>
          <a:p>
            <a:r>
              <a:rPr lang="en-CA" dirty="0" smtClean="0"/>
              <a:t>Use the combined mass</a:t>
            </a:r>
            <a:endParaRPr lang="en-CA" dirty="0"/>
          </a:p>
        </p:txBody>
      </p:sp>
      <p:graphicFrame>
        <p:nvGraphicFramePr>
          <p:cNvPr id="5" name="Object 4"/>
          <p:cNvGraphicFramePr>
            <a:graphicFrameLocks noChangeAspect="1"/>
          </p:cNvGraphicFramePr>
          <p:nvPr/>
        </p:nvGraphicFramePr>
        <p:xfrm>
          <a:off x="808038" y="3068638"/>
          <a:ext cx="3062287" cy="774700"/>
        </p:xfrm>
        <a:graphic>
          <a:graphicData uri="http://schemas.openxmlformats.org/presentationml/2006/ole">
            <mc:AlternateContent xmlns:mc="http://schemas.openxmlformats.org/markup-compatibility/2006">
              <mc:Choice xmlns:v="urn:schemas-microsoft-com:vml" Requires="v">
                <p:oleObj spid="_x0000_s88072" name="Equation" r:id="rId3" imgW="1054080" imgH="266400" progId="Equation.3">
                  <p:embed/>
                </p:oleObj>
              </mc:Choice>
              <mc:Fallback>
                <p:oleObj name="Equation" r:id="rId3" imgW="1054080" imgH="266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8038" y="3068638"/>
                        <a:ext cx="3062287" cy="774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395536" y="4149080"/>
            <a:ext cx="4536504" cy="1384995"/>
          </a:xfrm>
          <a:prstGeom prst="rect">
            <a:avLst/>
          </a:prstGeom>
          <a:noFill/>
        </p:spPr>
        <p:txBody>
          <a:bodyPr wrap="square" rtlCol="0">
            <a:spAutoFit/>
          </a:bodyPr>
          <a:lstStyle/>
          <a:p>
            <a:r>
              <a:rPr lang="en-CA" sz="2800" dirty="0" smtClean="0">
                <a:solidFill>
                  <a:srgbClr val="003399"/>
                </a:solidFill>
              </a:rPr>
              <a:t>As both blocks are fixed together, their acceleration must be the same</a:t>
            </a:r>
            <a:endParaRPr lang="en-CA" sz="2800" dirty="0">
              <a:solidFill>
                <a:srgbClr val="003399"/>
              </a:solidFill>
            </a:endParaRPr>
          </a:p>
        </p:txBody>
      </p:sp>
      <p:graphicFrame>
        <p:nvGraphicFramePr>
          <p:cNvPr id="289795" name="Object 3"/>
          <p:cNvGraphicFramePr>
            <a:graphicFrameLocks noChangeAspect="1"/>
          </p:cNvGraphicFramePr>
          <p:nvPr/>
        </p:nvGraphicFramePr>
        <p:xfrm>
          <a:off x="665163" y="5300663"/>
          <a:ext cx="3689350" cy="1328737"/>
        </p:xfrm>
        <a:graphic>
          <a:graphicData uri="http://schemas.openxmlformats.org/presentationml/2006/ole">
            <mc:AlternateContent xmlns:mc="http://schemas.openxmlformats.org/markup-compatibility/2006">
              <mc:Choice xmlns:v="urn:schemas-microsoft-com:vml" Requires="v">
                <p:oleObj spid="_x0000_s88073" name="Equation" r:id="rId5" imgW="1269720" imgH="457200" progId="Equation.3">
                  <p:embed/>
                </p:oleObj>
              </mc:Choice>
              <mc:Fallback>
                <p:oleObj name="Equation" r:id="rId5" imgW="1269720" imgH="457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5163" y="5300663"/>
                        <a:ext cx="3689350" cy="13287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7"/>
          <p:cNvSpPr/>
          <p:nvPr/>
        </p:nvSpPr>
        <p:spPr>
          <a:xfrm>
            <a:off x="5653301" y="3648670"/>
            <a:ext cx="936104" cy="4723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dirty="0" smtClean="0"/>
              <a:t>m</a:t>
            </a:r>
            <a:r>
              <a:rPr lang="en-CA" sz="2400" baseline="-25000" dirty="0" smtClean="0"/>
              <a:t>2</a:t>
            </a:r>
            <a:endParaRPr lang="en-GB" sz="2400" dirty="0" smtClean="0"/>
          </a:p>
        </p:txBody>
      </p:sp>
      <p:sp>
        <p:nvSpPr>
          <p:cNvPr id="9" name="Rectangle 8"/>
          <p:cNvSpPr/>
          <p:nvPr/>
        </p:nvSpPr>
        <p:spPr>
          <a:xfrm>
            <a:off x="5869325" y="3256880"/>
            <a:ext cx="573177" cy="39179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dirty="0" smtClean="0"/>
              <a:t>m</a:t>
            </a:r>
            <a:r>
              <a:rPr lang="en-CA" sz="2000" baseline="-25000" dirty="0" smtClean="0"/>
              <a:t>1</a:t>
            </a:r>
            <a:endParaRPr lang="en-GB" sz="2000" dirty="0" smtClean="0"/>
          </a:p>
        </p:txBody>
      </p:sp>
      <p:cxnSp>
        <p:nvCxnSpPr>
          <p:cNvPr id="10" name="Straight Arrow Connector 9"/>
          <p:cNvCxnSpPr>
            <a:stCxn id="8" idx="3"/>
          </p:cNvCxnSpPr>
          <p:nvPr/>
        </p:nvCxnSpPr>
        <p:spPr>
          <a:xfrm>
            <a:off x="6589405" y="3884823"/>
            <a:ext cx="790907" cy="0"/>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7092280" y="2830152"/>
            <a:ext cx="2232248" cy="853455"/>
          </a:xfrm>
          <a:prstGeom prst="rect">
            <a:avLst/>
          </a:prstGeom>
          <a:noFill/>
        </p:spPr>
        <p:txBody>
          <a:bodyPr wrap="square" rtlCol="0">
            <a:spAutoFit/>
          </a:bodyPr>
          <a:lstStyle/>
          <a:p>
            <a:r>
              <a:rPr lang="en-CA" sz="2400" dirty="0" smtClean="0"/>
              <a:t>Tension force in rope = T</a:t>
            </a:r>
            <a:endParaRPr lang="en-GB" sz="2400" dirty="0" smtClean="0"/>
          </a:p>
        </p:txBody>
      </p:sp>
      <p:sp>
        <p:nvSpPr>
          <p:cNvPr id="12" name="Oval 11"/>
          <p:cNvSpPr/>
          <p:nvPr/>
        </p:nvSpPr>
        <p:spPr>
          <a:xfrm>
            <a:off x="5220072" y="2996952"/>
            <a:ext cx="1764786" cy="1584176"/>
          </a:xfrm>
          <a:prstGeom prst="ellipse">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smtClean="0"/>
          </a:p>
        </p:txBody>
      </p:sp>
      <p:sp>
        <p:nvSpPr>
          <p:cNvPr id="13" name="Rectangle 12"/>
          <p:cNvSpPr/>
          <p:nvPr/>
        </p:nvSpPr>
        <p:spPr>
          <a:xfrm>
            <a:off x="4788024" y="4120976"/>
            <a:ext cx="3960440" cy="172120"/>
          </a:xfrm>
          <a:prstGeom prst="rect">
            <a:avLst/>
          </a:prstGeom>
          <a:solidFill>
            <a:schemeClr val="bg2">
              <a:lumMod val="75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smtClean="0"/>
          </a:p>
        </p:txBody>
      </p:sp>
    </p:spTree>
    <p:extLst>
      <p:ext uri="{BB962C8B-B14F-4D97-AF65-F5344CB8AC3E}">
        <p14:creationId xmlns:p14="http://schemas.microsoft.com/office/powerpoint/2010/main" val="801653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897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Block 1 Isolated</a:t>
            </a:r>
            <a:endParaRPr lang="en-CA" dirty="0"/>
          </a:p>
        </p:txBody>
      </p:sp>
      <p:sp>
        <p:nvSpPr>
          <p:cNvPr id="3" name="Content Placeholder 2"/>
          <p:cNvSpPr>
            <a:spLocks noGrp="1"/>
          </p:cNvSpPr>
          <p:nvPr>
            <p:ph idx="1"/>
          </p:nvPr>
        </p:nvSpPr>
        <p:spPr/>
        <p:txBody>
          <a:bodyPr/>
          <a:lstStyle/>
          <a:p>
            <a:r>
              <a:rPr lang="en-CA" dirty="0" smtClean="0"/>
              <a:t>Block 1 moves because of the force exerted on by block 2 not directly from the tension T</a:t>
            </a:r>
          </a:p>
          <a:p>
            <a:r>
              <a:rPr lang="en-CA" dirty="0" smtClean="0"/>
              <a:t>This is a contact force</a:t>
            </a:r>
            <a:endParaRPr lang="en-CA" dirty="0"/>
          </a:p>
        </p:txBody>
      </p:sp>
      <p:graphicFrame>
        <p:nvGraphicFramePr>
          <p:cNvPr id="5" name="Object 4"/>
          <p:cNvGraphicFramePr>
            <a:graphicFrameLocks noChangeAspect="1"/>
          </p:cNvGraphicFramePr>
          <p:nvPr/>
        </p:nvGraphicFramePr>
        <p:xfrm>
          <a:off x="1115616" y="3429000"/>
          <a:ext cx="1800200" cy="684076"/>
        </p:xfrm>
        <a:graphic>
          <a:graphicData uri="http://schemas.openxmlformats.org/presentationml/2006/ole">
            <mc:AlternateContent xmlns:mc="http://schemas.openxmlformats.org/markup-compatibility/2006">
              <mc:Choice xmlns:v="urn:schemas-microsoft-com:vml" Requires="v">
                <p:oleObj spid="_x0000_s89096" name="Equation" r:id="rId3" imgW="634680" imgH="241200" progId="Equation.3">
                  <p:embed/>
                </p:oleObj>
              </mc:Choice>
              <mc:Fallback>
                <p:oleObj name="Equation" r:id="rId3" imgW="634680" imgH="2412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616" y="3429000"/>
                        <a:ext cx="1800200" cy="6840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251521" y="4653136"/>
            <a:ext cx="5328592" cy="954107"/>
          </a:xfrm>
          <a:prstGeom prst="rect">
            <a:avLst/>
          </a:prstGeom>
          <a:noFill/>
        </p:spPr>
        <p:txBody>
          <a:bodyPr wrap="square" rtlCol="0">
            <a:spAutoFit/>
          </a:bodyPr>
          <a:lstStyle/>
          <a:p>
            <a:r>
              <a:rPr lang="en-CA" sz="2800" dirty="0" smtClean="0">
                <a:solidFill>
                  <a:srgbClr val="003399"/>
                </a:solidFill>
              </a:rPr>
              <a:t>Is this the same as the previous result?</a:t>
            </a:r>
            <a:endParaRPr lang="en-CA" sz="2800" dirty="0">
              <a:solidFill>
                <a:srgbClr val="003399"/>
              </a:solidFill>
            </a:endParaRPr>
          </a:p>
        </p:txBody>
      </p:sp>
      <p:graphicFrame>
        <p:nvGraphicFramePr>
          <p:cNvPr id="290820" name="Object 4"/>
          <p:cNvGraphicFramePr>
            <a:graphicFrameLocks noChangeAspect="1"/>
          </p:cNvGraphicFramePr>
          <p:nvPr>
            <p:extLst>
              <p:ext uri="{D42A27DB-BD31-4B8C-83A1-F6EECF244321}">
                <p14:modId xmlns:p14="http://schemas.microsoft.com/office/powerpoint/2010/main" val="1459553064"/>
              </p:ext>
            </p:extLst>
          </p:nvPr>
        </p:nvGraphicFramePr>
        <p:xfrm>
          <a:off x="5143997" y="4534093"/>
          <a:ext cx="2982912" cy="1073150"/>
        </p:xfrm>
        <a:graphic>
          <a:graphicData uri="http://schemas.openxmlformats.org/presentationml/2006/ole">
            <mc:AlternateContent xmlns:mc="http://schemas.openxmlformats.org/markup-compatibility/2006">
              <mc:Choice xmlns:v="urn:schemas-microsoft-com:vml" Requires="v">
                <p:oleObj spid="_x0000_s89097" name="Equation" r:id="rId5" imgW="1269720" imgH="457200" progId="Equation.3">
                  <p:embed/>
                </p:oleObj>
              </mc:Choice>
              <mc:Fallback>
                <p:oleObj name="Equation" r:id="rId5" imgW="1269720" imgH="457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43997" y="4534093"/>
                        <a:ext cx="2982912" cy="1073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p:cNvSpPr txBox="1"/>
          <p:nvPr/>
        </p:nvSpPr>
        <p:spPr>
          <a:xfrm>
            <a:off x="303889" y="5949280"/>
            <a:ext cx="7796504" cy="954107"/>
          </a:xfrm>
          <a:prstGeom prst="rect">
            <a:avLst/>
          </a:prstGeom>
          <a:noFill/>
        </p:spPr>
        <p:txBody>
          <a:bodyPr wrap="square" rtlCol="0">
            <a:spAutoFit/>
          </a:bodyPr>
          <a:lstStyle/>
          <a:p>
            <a:r>
              <a:rPr lang="en-CA" sz="2800" dirty="0" smtClean="0">
                <a:solidFill>
                  <a:srgbClr val="003399"/>
                </a:solidFill>
              </a:rPr>
              <a:t>We can also analyse the motion of block 2 in isolation to find out</a:t>
            </a:r>
            <a:endParaRPr lang="en-CA" sz="2800" dirty="0">
              <a:solidFill>
                <a:srgbClr val="003399"/>
              </a:solidFill>
            </a:endParaRPr>
          </a:p>
        </p:txBody>
      </p:sp>
    </p:spTree>
    <p:extLst>
      <p:ext uri="{BB962C8B-B14F-4D97-AF65-F5344CB8AC3E}">
        <p14:creationId xmlns:p14="http://schemas.microsoft.com/office/powerpoint/2010/main" val="871460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908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Block 2 Isolated</a:t>
            </a:r>
            <a:endParaRPr lang="en-CA" dirty="0"/>
          </a:p>
        </p:txBody>
      </p:sp>
      <p:sp>
        <p:nvSpPr>
          <p:cNvPr id="3" name="Content Placeholder 2"/>
          <p:cNvSpPr>
            <a:spLocks noGrp="1"/>
          </p:cNvSpPr>
          <p:nvPr>
            <p:ph idx="1"/>
          </p:nvPr>
        </p:nvSpPr>
        <p:spPr/>
        <p:txBody>
          <a:bodyPr/>
          <a:lstStyle/>
          <a:p>
            <a:r>
              <a:rPr lang="en-CA" dirty="0" smtClean="0"/>
              <a:t>If block 2 exerts a force on block 1, then block 1 exerts and equal and opposite force on block 2 (Newton’s Third Law)</a:t>
            </a:r>
            <a:endParaRPr lang="en-CA" dirty="0"/>
          </a:p>
        </p:txBody>
      </p:sp>
      <p:cxnSp>
        <p:nvCxnSpPr>
          <p:cNvPr id="6" name="Straight Arrow Connector 5"/>
          <p:cNvCxnSpPr/>
          <p:nvPr/>
        </p:nvCxnSpPr>
        <p:spPr>
          <a:xfrm>
            <a:off x="7493590" y="4005064"/>
            <a:ext cx="936104"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rot="10800000">
            <a:off x="6413470" y="4005064"/>
            <a:ext cx="864096"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291842" name="Object 2"/>
          <p:cNvGraphicFramePr>
            <a:graphicFrameLocks noChangeAspect="1"/>
          </p:cNvGraphicFramePr>
          <p:nvPr/>
        </p:nvGraphicFramePr>
        <p:xfrm>
          <a:off x="8501702" y="3573016"/>
          <a:ext cx="612775" cy="684213"/>
        </p:xfrm>
        <a:graphic>
          <a:graphicData uri="http://schemas.openxmlformats.org/presentationml/2006/ole">
            <mc:AlternateContent xmlns:mc="http://schemas.openxmlformats.org/markup-compatibility/2006">
              <mc:Choice xmlns:v="urn:schemas-microsoft-com:vml" Requires="v">
                <p:oleObj spid="_x0000_s90123" name="Equation" r:id="rId3" imgW="215640" imgH="241200" progId="Equation.3">
                  <p:embed/>
                </p:oleObj>
              </mc:Choice>
              <mc:Fallback>
                <p:oleObj name="Equation" r:id="rId3" imgW="215640" imgH="2412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702" y="3573016"/>
                        <a:ext cx="612775" cy="684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91843" name="Object 3"/>
          <p:cNvGraphicFramePr>
            <a:graphicFrameLocks noChangeAspect="1"/>
          </p:cNvGraphicFramePr>
          <p:nvPr/>
        </p:nvGraphicFramePr>
        <p:xfrm>
          <a:off x="4499992" y="3645024"/>
          <a:ext cx="1838325" cy="684212"/>
        </p:xfrm>
        <a:graphic>
          <a:graphicData uri="http://schemas.openxmlformats.org/presentationml/2006/ole">
            <mc:AlternateContent xmlns:mc="http://schemas.openxmlformats.org/markup-compatibility/2006">
              <mc:Choice xmlns:v="urn:schemas-microsoft-com:vml" Requires="v">
                <p:oleObj spid="_x0000_s90124" name="Equation" r:id="rId5" imgW="647640" imgH="241200" progId="Equation.3">
                  <p:embed/>
                </p:oleObj>
              </mc:Choice>
              <mc:Fallback>
                <p:oleObj name="Equation" r:id="rId5" imgW="647640" imgH="241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99992" y="3645024"/>
                        <a:ext cx="1838325" cy="6842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TextBox 10"/>
          <p:cNvSpPr txBox="1"/>
          <p:nvPr/>
        </p:nvSpPr>
        <p:spPr>
          <a:xfrm>
            <a:off x="179512" y="4365104"/>
            <a:ext cx="2592288" cy="954107"/>
          </a:xfrm>
          <a:prstGeom prst="rect">
            <a:avLst/>
          </a:prstGeom>
          <a:noFill/>
        </p:spPr>
        <p:txBody>
          <a:bodyPr wrap="square" rtlCol="0">
            <a:spAutoFit/>
          </a:bodyPr>
          <a:lstStyle/>
          <a:p>
            <a:r>
              <a:rPr lang="en-CA" sz="2800" dirty="0" smtClean="0">
                <a:solidFill>
                  <a:srgbClr val="003399"/>
                </a:solidFill>
              </a:rPr>
              <a:t>Net force acting on m</a:t>
            </a:r>
            <a:r>
              <a:rPr lang="en-CA" sz="2800" baseline="-25000" dirty="0" smtClean="0">
                <a:solidFill>
                  <a:srgbClr val="003399"/>
                </a:solidFill>
              </a:rPr>
              <a:t>2</a:t>
            </a:r>
            <a:endParaRPr lang="en-CA" sz="2800" baseline="-25000" dirty="0">
              <a:solidFill>
                <a:srgbClr val="003399"/>
              </a:solidFill>
            </a:endParaRPr>
          </a:p>
        </p:txBody>
      </p:sp>
      <p:graphicFrame>
        <p:nvGraphicFramePr>
          <p:cNvPr id="12" name="Object 11"/>
          <p:cNvGraphicFramePr>
            <a:graphicFrameLocks noChangeAspect="1"/>
          </p:cNvGraphicFramePr>
          <p:nvPr/>
        </p:nvGraphicFramePr>
        <p:xfrm>
          <a:off x="467544" y="5445224"/>
          <a:ext cx="2603510" cy="696714"/>
        </p:xfrm>
        <a:graphic>
          <a:graphicData uri="http://schemas.openxmlformats.org/presentationml/2006/ole">
            <mc:AlternateContent xmlns:mc="http://schemas.openxmlformats.org/markup-compatibility/2006">
              <mc:Choice xmlns:v="urn:schemas-microsoft-com:vml" Requires="v">
                <p:oleObj spid="_x0000_s90125" name="Equation" r:id="rId7" imgW="901440" imgH="241200" progId="Equation.3">
                  <p:embed/>
                </p:oleObj>
              </mc:Choice>
              <mc:Fallback>
                <p:oleObj name="Equation" r:id="rId7" imgW="901440" imgH="2412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7544" y="5445224"/>
                        <a:ext cx="2603510" cy="69671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96068547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Combine the Results for Both Blocks</a:t>
            </a:r>
            <a:endParaRPr lang="en-CA" dirty="0"/>
          </a:p>
        </p:txBody>
      </p:sp>
      <p:sp>
        <p:nvSpPr>
          <p:cNvPr id="3" name="Content Placeholder 2"/>
          <p:cNvSpPr>
            <a:spLocks noGrp="1"/>
          </p:cNvSpPr>
          <p:nvPr>
            <p:ph idx="1"/>
          </p:nvPr>
        </p:nvSpPr>
        <p:spPr>
          <a:xfrm>
            <a:off x="467544" y="1844824"/>
            <a:ext cx="8229600" cy="4525963"/>
          </a:xfrm>
        </p:spPr>
        <p:txBody>
          <a:bodyPr/>
          <a:lstStyle/>
          <a:p>
            <a:r>
              <a:rPr lang="en-CA" dirty="0" smtClean="0"/>
              <a:t>Block 1</a:t>
            </a:r>
          </a:p>
          <a:p>
            <a:endParaRPr lang="en-CA" dirty="0" smtClean="0"/>
          </a:p>
          <a:p>
            <a:r>
              <a:rPr lang="en-CA" dirty="0" smtClean="0"/>
              <a:t>Block 2</a:t>
            </a:r>
            <a:endParaRPr lang="en-CA" dirty="0"/>
          </a:p>
        </p:txBody>
      </p:sp>
      <p:graphicFrame>
        <p:nvGraphicFramePr>
          <p:cNvPr id="292866" name="Object 2"/>
          <p:cNvGraphicFramePr>
            <a:graphicFrameLocks noChangeAspect="1"/>
          </p:cNvGraphicFramePr>
          <p:nvPr/>
        </p:nvGraphicFramePr>
        <p:xfrm>
          <a:off x="2915816" y="1844824"/>
          <a:ext cx="1800225" cy="684213"/>
        </p:xfrm>
        <a:graphic>
          <a:graphicData uri="http://schemas.openxmlformats.org/presentationml/2006/ole">
            <mc:AlternateContent xmlns:mc="http://schemas.openxmlformats.org/markup-compatibility/2006">
              <mc:Choice xmlns:v="urn:schemas-microsoft-com:vml" Requires="v">
                <p:oleObj spid="_x0000_s91153" name="Equation" r:id="rId3" imgW="634680" imgH="241200" progId="Equation.3">
                  <p:embed/>
                </p:oleObj>
              </mc:Choice>
              <mc:Fallback>
                <p:oleObj name="Equation" r:id="rId3" imgW="634680" imgH="2412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6" y="1844824"/>
                        <a:ext cx="1800225" cy="684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92867" name="Object 3"/>
          <p:cNvGraphicFramePr>
            <a:graphicFrameLocks noChangeAspect="1"/>
          </p:cNvGraphicFramePr>
          <p:nvPr/>
        </p:nvGraphicFramePr>
        <p:xfrm>
          <a:off x="2915816" y="2996952"/>
          <a:ext cx="2603500" cy="696913"/>
        </p:xfrm>
        <a:graphic>
          <a:graphicData uri="http://schemas.openxmlformats.org/presentationml/2006/ole">
            <mc:AlternateContent xmlns:mc="http://schemas.openxmlformats.org/markup-compatibility/2006">
              <mc:Choice xmlns:v="urn:schemas-microsoft-com:vml" Requires="v">
                <p:oleObj spid="_x0000_s91154" name="Equation" r:id="rId5" imgW="901440" imgH="241200" progId="Equation.3">
                  <p:embed/>
                </p:oleObj>
              </mc:Choice>
              <mc:Fallback>
                <p:oleObj name="Equation" r:id="rId5" imgW="901440" imgH="241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5816" y="2996952"/>
                        <a:ext cx="2603500" cy="696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6228184" y="3140968"/>
            <a:ext cx="1952779" cy="461665"/>
          </a:xfrm>
          <a:prstGeom prst="rect">
            <a:avLst/>
          </a:prstGeom>
          <a:noFill/>
        </p:spPr>
        <p:txBody>
          <a:bodyPr wrap="none" rtlCol="0">
            <a:spAutoFit/>
          </a:bodyPr>
          <a:lstStyle/>
          <a:p>
            <a:r>
              <a:rPr lang="en-CA" dirty="0" smtClean="0"/>
              <a:t>Eliminate </a:t>
            </a:r>
            <a:r>
              <a:rPr lang="en-CA" b="1" dirty="0" smtClean="0"/>
              <a:t>F</a:t>
            </a:r>
            <a:r>
              <a:rPr lang="en-CA" b="1" baseline="-25000" dirty="0" smtClean="0"/>
              <a:t>12</a:t>
            </a:r>
            <a:endParaRPr lang="en-CA" b="1" baseline="-25000" dirty="0"/>
          </a:p>
        </p:txBody>
      </p:sp>
      <p:graphicFrame>
        <p:nvGraphicFramePr>
          <p:cNvPr id="292868" name="Object 4"/>
          <p:cNvGraphicFramePr>
            <a:graphicFrameLocks noChangeAspect="1"/>
          </p:cNvGraphicFramePr>
          <p:nvPr/>
        </p:nvGraphicFramePr>
        <p:xfrm>
          <a:off x="899592" y="4149080"/>
          <a:ext cx="2824162" cy="696913"/>
        </p:xfrm>
        <a:graphic>
          <a:graphicData uri="http://schemas.openxmlformats.org/presentationml/2006/ole">
            <mc:AlternateContent xmlns:mc="http://schemas.openxmlformats.org/markup-compatibility/2006">
              <mc:Choice xmlns:v="urn:schemas-microsoft-com:vml" Requires="v">
                <p:oleObj spid="_x0000_s91155" name="Equation" r:id="rId7" imgW="977760" imgH="241200" progId="Equation.3">
                  <p:embed/>
                </p:oleObj>
              </mc:Choice>
              <mc:Fallback>
                <p:oleObj name="Equation" r:id="rId7" imgW="977760" imgH="2412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592" y="4149080"/>
                        <a:ext cx="2824162" cy="696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92869" name="Object 5"/>
          <p:cNvGraphicFramePr>
            <a:graphicFrameLocks noChangeAspect="1"/>
          </p:cNvGraphicFramePr>
          <p:nvPr/>
        </p:nvGraphicFramePr>
        <p:xfrm>
          <a:off x="899592" y="5013176"/>
          <a:ext cx="2860675" cy="696913"/>
        </p:xfrm>
        <a:graphic>
          <a:graphicData uri="http://schemas.openxmlformats.org/presentationml/2006/ole">
            <mc:AlternateContent xmlns:mc="http://schemas.openxmlformats.org/markup-compatibility/2006">
              <mc:Choice xmlns:v="urn:schemas-microsoft-com:vml" Requires="v">
                <p:oleObj spid="_x0000_s91156" name="Equation" r:id="rId9" imgW="990360" imgH="241200" progId="Equation.3">
                  <p:embed/>
                </p:oleObj>
              </mc:Choice>
              <mc:Fallback>
                <p:oleObj name="Equation" r:id="rId9" imgW="990360" imgH="2412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99592" y="5013176"/>
                        <a:ext cx="2860675" cy="696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p:cNvSpPr txBox="1"/>
          <p:nvPr/>
        </p:nvSpPr>
        <p:spPr>
          <a:xfrm>
            <a:off x="4644008" y="4797152"/>
            <a:ext cx="3744416" cy="1200329"/>
          </a:xfrm>
          <a:prstGeom prst="rect">
            <a:avLst/>
          </a:prstGeom>
          <a:noFill/>
        </p:spPr>
        <p:txBody>
          <a:bodyPr wrap="square" rtlCol="0">
            <a:spAutoFit/>
          </a:bodyPr>
          <a:lstStyle/>
          <a:p>
            <a:r>
              <a:rPr lang="en-CA" sz="2400" dirty="0" smtClean="0">
                <a:solidFill>
                  <a:srgbClr val="003399"/>
                </a:solidFill>
              </a:rPr>
              <a:t>Accelerations are the same as both blocks are fixed together</a:t>
            </a:r>
            <a:endParaRPr lang="en-CA" sz="2400" dirty="0">
              <a:solidFill>
                <a:srgbClr val="003399"/>
              </a:solidFill>
            </a:endParaRPr>
          </a:p>
        </p:txBody>
      </p:sp>
      <p:graphicFrame>
        <p:nvGraphicFramePr>
          <p:cNvPr id="292870" name="Object 6"/>
          <p:cNvGraphicFramePr>
            <a:graphicFrameLocks noChangeAspect="1"/>
          </p:cNvGraphicFramePr>
          <p:nvPr/>
        </p:nvGraphicFramePr>
        <p:xfrm>
          <a:off x="809625" y="5876925"/>
          <a:ext cx="3044825" cy="769938"/>
        </p:xfrm>
        <a:graphic>
          <a:graphicData uri="http://schemas.openxmlformats.org/presentationml/2006/ole">
            <mc:AlternateContent xmlns:mc="http://schemas.openxmlformats.org/markup-compatibility/2006">
              <mc:Choice xmlns:v="urn:schemas-microsoft-com:vml" Requires="v">
                <p:oleObj spid="_x0000_s91157" name="Equation" r:id="rId11" imgW="1054080" imgH="266400" progId="Equation.3">
                  <p:embed/>
                </p:oleObj>
              </mc:Choice>
              <mc:Fallback>
                <p:oleObj name="Equation" r:id="rId11" imgW="1054080" imgH="2664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09625" y="5876925"/>
                        <a:ext cx="3044825" cy="769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TextBox 10"/>
          <p:cNvSpPr txBox="1"/>
          <p:nvPr/>
        </p:nvSpPr>
        <p:spPr>
          <a:xfrm>
            <a:off x="4572000" y="6093296"/>
            <a:ext cx="2879699" cy="461665"/>
          </a:xfrm>
          <a:prstGeom prst="rect">
            <a:avLst/>
          </a:prstGeom>
          <a:noFill/>
        </p:spPr>
        <p:txBody>
          <a:bodyPr wrap="none" rtlCol="0">
            <a:spAutoFit/>
          </a:bodyPr>
          <a:lstStyle/>
          <a:p>
            <a:r>
              <a:rPr lang="en-CA" sz="2400" dirty="0" smtClean="0">
                <a:solidFill>
                  <a:srgbClr val="C00000"/>
                </a:solidFill>
              </a:rPr>
              <a:t>Same result as before</a:t>
            </a:r>
            <a:endParaRPr lang="en-CA" sz="2400" dirty="0">
              <a:solidFill>
                <a:srgbClr val="C00000"/>
              </a:solidFill>
            </a:endParaRPr>
          </a:p>
        </p:txBody>
      </p:sp>
      <p:cxnSp>
        <p:nvCxnSpPr>
          <p:cNvPr id="13" name="Straight Arrow Connector 12"/>
          <p:cNvCxnSpPr/>
          <p:nvPr/>
        </p:nvCxnSpPr>
        <p:spPr>
          <a:xfrm rot="10800000">
            <a:off x="3707904" y="5445224"/>
            <a:ext cx="576064"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10800000">
            <a:off x="3851920" y="6381328"/>
            <a:ext cx="504056"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65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286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9286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9287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If There Was No Glue </a:t>
            </a:r>
            <a:endParaRPr lang="en-CA" dirty="0"/>
          </a:p>
        </p:txBody>
      </p:sp>
      <p:sp>
        <p:nvSpPr>
          <p:cNvPr id="3" name="Content Placeholder 2"/>
          <p:cNvSpPr>
            <a:spLocks noGrp="1"/>
          </p:cNvSpPr>
          <p:nvPr>
            <p:ph idx="1"/>
          </p:nvPr>
        </p:nvSpPr>
        <p:spPr/>
        <p:txBody>
          <a:bodyPr/>
          <a:lstStyle/>
          <a:p>
            <a:r>
              <a:rPr lang="en-CA" dirty="0" smtClean="0"/>
              <a:t>The result would be different, as now block 1 and block 2 exerts no forces on each other</a:t>
            </a:r>
            <a:endParaRPr lang="en-CA" dirty="0"/>
          </a:p>
        </p:txBody>
      </p:sp>
      <p:sp>
        <p:nvSpPr>
          <p:cNvPr id="4" name="Rectangle 3"/>
          <p:cNvSpPr/>
          <p:nvPr/>
        </p:nvSpPr>
        <p:spPr>
          <a:xfrm>
            <a:off x="1187624" y="4797152"/>
            <a:ext cx="6696744" cy="216024"/>
          </a:xfrm>
          <a:prstGeom prst="rect">
            <a:avLst/>
          </a:prstGeom>
          <a:solidFill>
            <a:srgbClr val="C7C88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5"/>
          <p:cNvSpPr/>
          <p:nvPr/>
        </p:nvSpPr>
        <p:spPr>
          <a:xfrm>
            <a:off x="3131840" y="3573016"/>
            <a:ext cx="720080"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m1</a:t>
            </a:r>
            <a:endParaRPr lang="en-CA" dirty="0"/>
          </a:p>
        </p:txBody>
      </p:sp>
      <p:grpSp>
        <p:nvGrpSpPr>
          <p:cNvPr id="7" name="Group 8"/>
          <p:cNvGrpSpPr/>
          <p:nvPr/>
        </p:nvGrpSpPr>
        <p:grpSpPr>
          <a:xfrm>
            <a:off x="2987824" y="4077072"/>
            <a:ext cx="2736304" cy="720080"/>
            <a:chOff x="2987824" y="4077072"/>
            <a:chExt cx="2736304" cy="720080"/>
          </a:xfrm>
        </p:grpSpPr>
        <p:sp>
          <p:nvSpPr>
            <p:cNvPr id="5" name="Rectangle 4"/>
            <p:cNvSpPr/>
            <p:nvPr/>
          </p:nvSpPr>
          <p:spPr>
            <a:xfrm>
              <a:off x="2987824" y="4077072"/>
              <a:ext cx="1008112"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m2</a:t>
              </a:r>
              <a:endParaRPr lang="en-CA" dirty="0"/>
            </a:p>
          </p:txBody>
        </p:sp>
        <p:cxnSp>
          <p:nvCxnSpPr>
            <p:cNvPr id="8" name="Straight Arrow Connector 7"/>
            <p:cNvCxnSpPr>
              <a:stCxn id="5" idx="3"/>
            </p:cNvCxnSpPr>
            <p:nvPr/>
          </p:nvCxnSpPr>
          <p:spPr>
            <a:xfrm>
              <a:off x="3995936" y="4437112"/>
              <a:ext cx="1728192"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grpSp>
      <p:sp>
        <p:nvSpPr>
          <p:cNvPr id="10" name="Rectangle 9"/>
          <p:cNvSpPr/>
          <p:nvPr/>
        </p:nvSpPr>
        <p:spPr>
          <a:xfrm>
            <a:off x="899592" y="5589240"/>
            <a:ext cx="7704856" cy="461665"/>
          </a:xfrm>
          <a:prstGeom prst="rect">
            <a:avLst/>
          </a:prstGeom>
        </p:spPr>
        <p:txBody>
          <a:bodyPr wrap="square">
            <a:spAutoFit/>
          </a:bodyPr>
          <a:lstStyle/>
          <a:p>
            <a:r>
              <a:rPr lang="en-CA" sz="2400" dirty="0" smtClean="0">
                <a:hlinkClick r:id="rId2"/>
              </a:rPr>
              <a:t>http://www.youtube.com/watch?v=cuG8sIiV8iQ</a:t>
            </a:r>
            <a:endParaRPr lang="en-CA" sz="2400" dirty="0"/>
          </a:p>
        </p:txBody>
      </p:sp>
    </p:spTree>
    <p:extLst>
      <p:ext uri="{BB962C8B-B14F-4D97-AF65-F5344CB8AC3E}">
        <p14:creationId xmlns:p14="http://schemas.microsoft.com/office/powerpoint/2010/main" val="270641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 0 L 0.25 0 E" pathEditMode="relative" ptsTypes="">
                                      <p:cBhvr>
                                        <p:cTn id="6" dur="2000" fill="hold"/>
                                        <p:tgtEl>
                                          <p:spTgt spid="7"/>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0" nodeType="clickEffect">
                                  <p:stCondLst>
                                    <p:cond delay="0"/>
                                  </p:stCondLst>
                                  <p:childTnLst>
                                    <p:animMotion origin="layout" path="M -4.44444E-6 4.84736E-6 L 0.00018 0.11031 " pathEditMode="relative" rAng="0" ptsTypes="AA">
                                      <p:cBhvr>
                                        <p:cTn id="10" dur="2000" fill="hold"/>
                                        <p:tgtEl>
                                          <p:spTgt spid="6"/>
                                        </p:tgtEl>
                                        <p:attrNameLst>
                                          <p:attrName>ppt_x</p:attrName>
                                          <p:attrName>ppt_y</p:attrName>
                                        </p:attrNameLst>
                                      </p:cBhvr>
                                      <p:rCtr x="0" y="5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External and Internal Forces</a:t>
            </a:r>
            <a:endParaRPr lang="en-CA" dirty="0"/>
          </a:p>
        </p:txBody>
      </p:sp>
      <p:sp>
        <p:nvSpPr>
          <p:cNvPr id="3" name="Content Placeholder 2"/>
          <p:cNvSpPr>
            <a:spLocks noGrp="1"/>
          </p:cNvSpPr>
          <p:nvPr>
            <p:ph idx="1"/>
          </p:nvPr>
        </p:nvSpPr>
        <p:spPr/>
        <p:txBody>
          <a:bodyPr>
            <a:normAutofit lnSpcReduction="10000"/>
          </a:bodyPr>
          <a:lstStyle/>
          <a:p>
            <a:r>
              <a:rPr lang="en-CA" dirty="0" smtClean="0"/>
              <a:t>On the free body diagram, only the External forces need to be considered</a:t>
            </a:r>
          </a:p>
          <a:p>
            <a:r>
              <a:rPr lang="en-CA" dirty="0" smtClean="0"/>
              <a:t>Internal forces are those which hold an object together</a:t>
            </a:r>
          </a:p>
          <a:p>
            <a:pPr lvl="1"/>
            <a:r>
              <a:rPr lang="en-CA" dirty="0" smtClean="0">
                <a:solidFill>
                  <a:srgbClr val="003399"/>
                </a:solidFill>
              </a:rPr>
              <a:t>The glue, when both objects are considered together</a:t>
            </a:r>
          </a:p>
          <a:p>
            <a:pPr lvl="1"/>
            <a:r>
              <a:rPr lang="en-CA" dirty="0" err="1" smtClean="0">
                <a:solidFill>
                  <a:srgbClr val="003399"/>
                </a:solidFill>
              </a:rPr>
              <a:t>Interatomic</a:t>
            </a:r>
            <a:r>
              <a:rPr lang="en-CA" dirty="0" smtClean="0">
                <a:solidFill>
                  <a:srgbClr val="003399"/>
                </a:solidFill>
              </a:rPr>
              <a:t> forces, chemical bonds</a:t>
            </a:r>
          </a:p>
          <a:p>
            <a:r>
              <a:rPr lang="en-CA" dirty="0" smtClean="0"/>
              <a:t>The net force in Newton’s Second Law </a:t>
            </a:r>
            <a:r>
              <a:rPr lang="en-CA" dirty="0" smtClean="0">
                <a:solidFill>
                  <a:srgbClr val="C00000"/>
                </a:solidFill>
              </a:rPr>
              <a:t>ALWAYS</a:t>
            </a:r>
            <a:r>
              <a:rPr lang="en-CA" dirty="0" smtClean="0"/>
              <a:t> refers to the </a:t>
            </a:r>
            <a:r>
              <a:rPr lang="en-CA" dirty="0" smtClean="0">
                <a:solidFill>
                  <a:srgbClr val="C00000"/>
                </a:solidFill>
              </a:rPr>
              <a:t>NET EXTERNAL FORCE</a:t>
            </a:r>
            <a:endParaRPr lang="en-CA" dirty="0">
              <a:solidFill>
                <a:srgbClr val="C00000"/>
              </a:solidFill>
            </a:endParaRPr>
          </a:p>
        </p:txBody>
      </p:sp>
    </p:spTree>
    <p:extLst>
      <p:ext uri="{BB962C8B-B14F-4D97-AF65-F5344CB8AC3E}">
        <p14:creationId xmlns:p14="http://schemas.microsoft.com/office/powerpoint/2010/main" val="4925530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Motion on an Inclined Plane: Using Components</a:t>
            </a:r>
            <a:endParaRPr lang="en-CA" dirty="0"/>
          </a:p>
        </p:txBody>
      </p:sp>
      <p:sp>
        <p:nvSpPr>
          <p:cNvPr id="3" name="Content Placeholder 2"/>
          <p:cNvSpPr>
            <a:spLocks noGrp="1"/>
          </p:cNvSpPr>
          <p:nvPr>
            <p:ph idx="1"/>
          </p:nvPr>
        </p:nvSpPr>
        <p:spPr/>
        <p:txBody>
          <a:bodyPr/>
          <a:lstStyle/>
          <a:p>
            <a:r>
              <a:rPr lang="en-CA" dirty="0" smtClean="0"/>
              <a:t>This sled on an inclined plane has three forces acting on it</a:t>
            </a:r>
          </a:p>
          <a:p>
            <a:pPr lvl="1"/>
            <a:r>
              <a:rPr lang="en-CA" dirty="0" smtClean="0"/>
              <a:t>Friction</a:t>
            </a:r>
          </a:p>
          <a:p>
            <a:pPr lvl="1"/>
            <a:r>
              <a:rPr lang="en-CA" dirty="0" smtClean="0"/>
              <a:t>Gravity</a:t>
            </a:r>
          </a:p>
          <a:p>
            <a:pPr lvl="1"/>
            <a:r>
              <a:rPr lang="en-CA" dirty="0" smtClean="0"/>
              <a:t>The Normal Force</a:t>
            </a:r>
            <a:endParaRPr lang="en-CA" dirty="0"/>
          </a:p>
        </p:txBody>
      </p:sp>
      <p:grpSp>
        <p:nvGrpSpPr>
          <p:cNvPr id="24" name="Group 23"/>
          <p:cNvGrpSpPr/>
          <p:nvPr/>
        </p:nvGrpSpPr>
        <p:grpSpPr>
          <a:xfrm>
            <a:off x="3491880" y="2564904"/>
            <a:ext cx="5400600" cy="3974235"/>
            <a:chOff x="3491880" y="2564904"/>
            <a:chExt cx="5400600" cy="3974235"/>
          </a:xfrm>
        </p:grpSpPr>
        <p:sp>
          <p:nvSpPr>
            <p:cNvPr id="5" name="Right Triangle 4"/>
            <p:cNvSpPr/>
            <p:nvPr/>
          </p:nvSpPr>
          <p:spPr>
            <a:xfrm>
              <a:off x="3491880" y="4495637"/>
              <a:ext cx="5400600" cy="2016224"/>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rot="1140000">
              <a:off x="4552822" y="5025370"/>
              <a:ext cx="1656184" cy="173785"/>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Arrow Connector 7"/>
            <p:cNvCxnSpPr/>
            <p:nvPr/>
          </p:nvCxnSpPr>
          <p:spPr>
            <a:xfrm>
              <a:off x="5292080" y="5287725"/>
              <a:ext cx="0" cy="1020582"/>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380914" y="5902272"/>
              <a:ext cx="486030" cy="461665"/>
            </a:xfrm>
            <a:prstGeom prst="rect">
              <a:avLst/>
            </a:prstGeom>
            <a:noFill/>
          </p:spPr>
          <p:txBody>
            <a:bodyPr wrap="none" rtlCol="0">
              <a:spAutoFit/>
            </a:bodyPr>
            <a:lstStyle/>
            <a:p>
              <a:r>
                <a:rPr lang="en-CA" b="1" dirty="0" err="1" smtClean="0">
                  <a:solidFill>
                    <a:schemeClr val="bg1"/>
                  </a:solidFill>
                </a:rPr>
                <a:t>F</a:t>
              </a:r>
              <a:r>
                <a:rPr lang="en-CA" baseline="-25000" dirty="0" err="1" smtClean="0">
                  <a:solidFill>
                    <a:schemeClr val="bg1"/>
                  </a:solidFill>
                </a:rPr>
                <a:t>g</a:t>
              </a:r>
              <a:endParaRPr lang="en-GB" dirty="0">
                <a:solidFill>
                  <a:schemeClr val="bg1"/>
                </a:solidFill>
              </a:endParaRPr>
            </a:p>
          </p:txBody>
        </p:sp>
        <p:cxnSp>
          <p:nvCxnSpPr>
            <p:cNvPr id="11" name="Straight Arrow Connector 10"/>
            <p:cNvCxnSpPr/>
            <p:nvPr/>
          </p:nvCxnSpPr>
          <p:spPr>
            <a:xfrm flipV="1">
              <a:off x="5380914" y="4207605"/>
              <a:ext cx="243015" cy="72008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788961" y="4321852"/>
              <a:ext cx="519694" cy="461665"/>
            </a:xfrm>
            <a:prstGeom prst="rect">
              <a:avLst/>
            </a:prstGeom>
            <a:noFill/>
          </p:spPr>
          <p:txBody>
            <a:bodyPr wrap="none" rtlCol="0">
              <a:spAutoFit/>
            </a:bodyPr>
            <a:lstStyle/>
            <a:p>
              <a:r>
                <a:rPr lang="en-CA" b="1" dirty="0" smtClean="0"/>
                <a:t>F</a:t>
              </a:r>
              <a:r>
                <a:rPr lang="en-CA" baseline="-25000" dirty="0" smtClean="0"/>
                <a:t>N</a:t>
              </a:r>
              <a:endParaRPr lang="en-GB" dirty="0"/>
            </a:p>
          </p:txBody>
        </p:sp>
        <p:cxnSp>
          <p:nvCxnSpPr>
            <p:cNvPr id="14" name="Straight Arrow Connector 13"/>
            <p:cNvCxnSpPr/>
            <p:nvPr/>
          </p:nvCxnSpPr>
          <p:spPr>
            <a:xfrm flipH="1" flipV="1">
              <a:off x="3707904" y="4495637"/>
              <a:ext cx="720080" cy="264866"/>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211960" y="4321851"/>
              <a:ext cx="287258" cy="461665"/>
            </a:xfrm>
            <a:prstGeom prst="rect">
              <a:avLst/>
            </a:prstGeom>
            <a:noFill/>
          </p:spPr>
          <p:txBody>
            <a:bodyPr wrap="none" rtlCol="0">
              <a:spAutoFit/>
            </a:bodyPr>
            <a:lstStyle/>
            <a:p>
              <a:r>
                <a:rPr lang="en-CA" b="1" dirty="0" smtClean="0"/>
                <a:t>f</a:t>
              </a:r>
              <a:endParaRPr lang="en-GB" b="1" dirty="0"/>
            </a:p>
          </p:txBody>
        </p:sp>
        <p:sp>
          <p:nvSpPr>
            <p:cNvPr id="17" name="TextBox 16"/>
            <p:cNvSpPr txBox="1"/>
            <p:nvPr/>
          </p:nvSpPr>
          <p:spPr>
            <a:xfrm>
              <a:off x="7672859" y="6077474"/>
              <a:ext cx="356188" cy="461665"/>
            </a:xfrm>
            <a:prstGeom prst="rect">
              <a:avLst/>
            </a:prstGeom>
            <a:noFill/>
          </p:spPr>
          <p:txBody>
            <a:bodyPr wrap="none" rtlCol="0">
              <a:spAutoFit/>
            </a:bodyPr>
            <a:lstStyle/>
            <a:p>
              <a:r>
                <a:rPr lang="el-GR" dirty="0" smtClean="0">
                  <a:solidFill>
                    <a:schemeClr val="bg1"/>
                  </a:solidFill>
                  <a:latin typeface="Calibri"/>
                  <a:cs typeface="Calibri"/>
                </a:rPr>
                <a:t>θ</a:t>
              </a:r>
              <a:endParaRPr lang="en-GB" dirty="0">
                <a:solidFill>
                  <a:schemeClr val="bg1"/>
                </a:solidFill>
              </a:endParaRPr>
            </a:p>
          </p:txBody>
        </p:sp>
        <p:cxnSp>
          <p:nvCxnSpPr>
            <p:cNvPr id="19" name="Straight Arrow Connector 18"/>
            <p:cNvCxnSpPr/>
            <p:nvPr/>
          </p:nvCxnSpPr>
          <p:spPr>
            <a:xfrm>
              <a:off x="6192180" y="3429000"/>
              <a:ext cx="972108" cy="36004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6192180" y="2564904"/>
              <a:ext cx="324036" cy="86409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7368338" y="3789040"/>
              <a:ext cx="518091" cy="461665"/>
            </a:xfrm>
            <a:prstGeom prst="rect">
              <a:avLst/>
            </a:prstGeom>
            <a:noFill/>
          </p:spPr>
          <p:txBody>
            <a:bodyPr wrap="none" rtlCol="0">
              <a:spAutoFit/>
            </a:bodyPr>
            <a:lstStyle/>
            <a:p>
              <a:r>
                <a:rPr lang="en-CA" dirty="0" smtClean="0"/>
                <a:t>+x</a:t>
              </a:r>
              <a:endParaRPr lang="en-GB" dirty="0"/>
            </a:p>
          </p:txBody>
        </p:sp>
        <p:sp>
          <p:nvSpPr>
            <p:cNvPr id="23" name="TextBox 22"/>
            <p:cNvSpPr txBox="1"/>
            <p:nvPr/>
          </p:nvSpPr>
          <p:spPr>
            <a:xfrm>
              <a:off x="6678234" y="2564904"/>
              <a:ext cx="518091" cy="461665"/>
            </a:xfrm>
            <a:prstGeom prst="rect">
              <a:avLst/>
            </a:prstGeom>
            <a:noFill/>
          </p:spPr>
          <p:txBody>
            <a:bodyPr wrap="none" rtlCol="0">
              <a:spAutoFit/>
            </a:bodyPr>
            <a:lstStyle/>
            <a:p>
              <a:r>
                <a:rPr lang="en-CA" dirty="0" smtClean="0"/>
                <a:t>+y</a:t>
              </a:r>
              <a:endParaRPr lang="en-GB" dirty="0"/>
            </a:p>
          </p:txBody>
        </p:sp>
      </p:grpSp>
    </p:spTree>
    <p:extLst>
      <p:ext uri="{BB962C8B-B14F-4D97-AF65-F5344CB8AC3E}">
        <p14:creationId xmlns:p14="http://schemas.microsoft.com/office/powerpoint/2010/main" val="300461753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1520" y="163746"/>
            <a:ext cx="8892480" cy="6740307"/>
          </a:xfrm>
          <a:prstGeom prst="rect">
            <a:avLst/>
          </a:prstGeom>
          <a:noFill/>
        </p:spPr>
        <p:txBody>
          <a:bodyPr wrap="square" rtlCol="0">
            <a:spAutoFit/>
          </a:bodyPr>
          <a:lstStyle/>
          <a:p>
            <a:pPr marL="457200" indent="-457200">
              <a:buFont typeface="Arial" pitchFamily="34" charset="0"/>
              <a:buChar char="•"/>
            </a:pPr>
            <a:r>
              <a:rPr lang="en-CA" sz="3200" dirty="0" smtClean="0">
                <a:latin typeface="+mn-lt"/>
              </a:rPr>
              <a:t>Co-ordinate system chosen to be parallel and perpendicular to slope because 2 of the 3 forces are parallel and perpendicular.</a:t>
            </a:r>
          </a:p>
          <a:p>
            <a:endParaRPr lang="en-CA" sz="3200" dirty="0" smtClean="0">
              <a:latin typeface="+mn-lt"/>
            </a:endParaRPr>
          </a:p>
          <a:p>
            <a:pPr marL="457200" indent="-457200">
              <a:buFont typeface="Arial" pitchFamily="34" charset="0"/>
              <a:buChar char="•"/>
            </a:pPr>
            <a:endParaRPr lang="en-CA" sz="3200" dirty="0">
              <a:latin typeface="+mn-lt"/>
            </a:endParaRPr>
          </a:p>
          <a:p>
            <a:pPr marL="457200" indent="-457200">
              <a:buFont typeface="Arial" pitchFamily="34" charset="0"/>
              <a:buChar char="•"/>
            </a:pPr>
            <a:endParaRPr lang="en-CA" sz="3200" dirty="0" smtClean="0">
              <a:latin typeface="+mn-lt"/>
            </a:endParaRPr>
          </a:p>
          <a:p>
            <a:pPr marL="457200" indent="-457200">
              <a:buFont typeface="Arial" pitchFamily="34" charset="0"/>
              <a:buChar char="•"/>
            </a:pPr>
            <a:endParaRPr lang="en-CA" sz="3200" dirty="0">
              <a:latin typeface="+mn-lt"/>
            </a:endParaRPr>
          </a:p>
          <a:p>
            <a:pPr marL="457200" indent="-457200">
              <a:buFont typeface="Arial" pitchFamily="34" charset="0"/>
              <a:buChar char="•"/>
            </a:pPr>
            <a:r>
              <a:rPr lang="en-CA" sz="3200" dirty="0" smtClean="0">
                <a:latin typeface="+mn-lt"/>
              </a:rPr>
              <a:t>You will get the same numerical answers if you choose the horizontal and vertical directions, but then you have to resolve two vectors into components, so more chance of an error.</a:t>
            </a:r>
            <a:endParaRPr lang="en-CA" sz="3200" dirty="0">
              <a:latin typeface="+mn-lt"/>
            </a:endParaRPr>
          </a:p>
        </p:txBody>
      </p:sp>
      <p:sp>
        <p:nvSpPr>
          <p:cNvPr id="9" name="Right Triangle 8"/>
          <p:cNvSpPr/>
          <p:nvPr/>
        </p:nvSpPr>
        <p:spPr>
          <a:xfrm>
            <a:off x="3653898" y="2446487"/>
            <a:ext cx="5400600" cy="2016224"/>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rot="1140000">
            <a:off x="4714840" y="2976220"/>
            <a:ext cx="1656184" cy="173785"/>
          </a:xfrm>
          <a:prstGeom prst="rect">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Arrow Connector 10"/>
          <p:cNvCxnSpPr/>
          <p:nvPr/>
        </p:nvCxnSpPr>
        <p:spPr>
          <a:xfrm>
            <a:off x="5454098" y="3238575"/>
            <a:ext cx="0" cy="1020582"/>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542932" y="3853122"/>
            <a:ext cx="486030" cy="461665"/>
          </a:xfrm>
          <a:prstGeom prst="rect">
            <a:avLst/>
          </a:prstGeom>
          <a:noFill/>
        </p:spPr>
        <p:txBody>
          <a:bodyPr wrap="none" rtlCol="0">
            <a:spAutoFit/>
          </a:bodyPr>
          <a:lstStyle/>
          <a:p>
            <a:r>
              <a:rPr lang="en-CA" b="1" dirty="0" err="1" smtClean="0">
                <a:solidFill>
                  <a:schemeClr val="bg1"/>
                </a:solidFill>
              </a:rPr>
              <a:t>F</a:t>
            </a:r>
            <a:r>
              <a:rPr lang="en-CA" baseline="-25000" dirty="0" err="1" smtClean="0">
                <a:solidFill>
                  <a:schemeClr val="bg1"/>
                </a:solidFill>
              </a:rPr>
              <a:t>g</a:t>
            </a:r>
            <a:endParaRPr lang="en-GB" dirty="0">
              <a:solidFill>
                <a:schemeClr val="bg1"/>
              </a:solidFill>
            </a:endParaRPr>
          </a:p>
        </p:txBody>
      </p:sp>
      <p:cxnSp>
        <p:nvCxnSpPr>
          <p:cNvPr id="13" name="Straight Arrow Connector 12"/>
          <p:cNvCxnSpPr/>
          <p:nvPr/>
        </p:nvCxnSpPr>
        <p:spPr>
          <a:xfrm flipV="1">
            <a:off x="5542932" y="2158455"/>
            <a:ext cx="243015" cy="72008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5950979" y="2272702"/>
            <a:ext cx="519694" cy="461665"/>
          </a:xfrm>
          <a:prstGeom prst="rect">
            <a:avLst/>
          </a:prstGeom>
          <a:noFill/>
        </p:spPr>
        <p:txBody>
          <a:bodyPr wrap="none" rtlCol="0">
            <a:spAutoFit/>
          </a:bodyPr>
          <a:lstStyle/>
          <a:p>
            <a:r>
              <a:rPr lang="en-CA" b="1" dirty="0" smtClean="0"/>
              <a:t>F</a:t>
            </a:r>
            <a:r>
              <a:rPr lang="en-CA" baseline="-25000" dirty="0" smtClean="0"/>
              <a:t>N</a:t>
            </a:r>
            <a:endParaRPr lang="en-GB" dirty="0"/>
          </a:p>
        </p:txBody>
      </p:sp>
      <p:cxnSp>
        <p:nvCxnSpPr>
          <p:cNvPr id="15" name="Straight Arrow Connector 14"/>
          <p:cNvCxnSpPr/>
          <p:nvPr/>
        </p:nvCxnSpPr>
        <p:spPr>
          <a:xfrm flipH="1" flipV="1">
            <a:off x="3869922" y="2446487"/>
            <a:ext cx="720080" cy="264866"/>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373978" y="2272701"/>
            <a:ext cx="287258" cy="461665"/>
          </a:xfrm>
          <a:prstGeom prst="rect">
            <a:avLst/>
          </a:prstGeom>
          <a:noFill/>
        </p:spPr>
        <p:txBody>
          <a:bodyPr wrap="none" rtlCol="0">
            <a:spAutoFit/>
          </a:bodyPr>
          <a:lstStyle/>
          <a:p>
            <a:r>
              <a:rPr lang="en-CA" b="1" dirty="0" smtClean="0"/>
              <a:t>f</a:t>
            </a:r>
            <a:endParaRPr lang="en-GB" b="1" dirty="0"/>
          </a:p>
        </p:txBody>
      </p:sp>
      <p:sp>
        <p:nvSpPr>
          <p:cNvPr id="17" name="TextBox 16"/>
          <p:cNvSpPr txBox="1"/>
          <p:nvPr/>
        </p:nvSpPr>
        <p:spPr>
          <a:xfrm>
            <a:off x="7834877" y="4028324"/>
            <a:ext cx="356188" cy="461665"/>
          </a:xfrm>
          <a:prstGeom prst="rect">
            <a:avLst/>
          </a:prstGeom>
          <a:noFill/>
        </p:spPr>
        <p:txBody>
          <a:bodyPr wrap="none" rtlCol="0">
            <a:spAutoFit/>
          </a:bodyPr>
          <a:lstStyle/>
          <a:p>
            <a:r>
              <a:rPr lang="el-GR" dirty="0" smtClean="0">
                <a:solidFill>
                  <a:schemeClr val="bg1"/>
                </a:solidFill>
                <a:latin typeface="Calibri"/>
                <a:cs typeface="Calibri"/>
              </a:rPr>
              <a:t>θ</a:t>
            </a:r>
            <a:endParaRPr lang="en-GB" dirty="0">
              <a:solidFill>
                <a:schemeClr val="bg1"/>
              </a:solidFill>
            </a:endParaRPr>
          </a:p>
        </p:txBody>
      </p:sp>
      <p:cxnSp>
        <p:nvCxnSpPr>
          <p:cNvPr id="18" name="Straight Arrow Connector 17"/>
          <p:cNvCxnSpPr/>
          <p:nvPr/>
        </p:nvCxnSpPr>
        <p:spPr>
          <a:xfrm>
            <a:off x="899592" y="3119513"/>
            <a:ext cx="972108" cy="36004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899592" y="2255417"/>
            <a:ext cx="324036" cy="86409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075750" y="3479553"/>
            <a:ext cx="518091" cy="461665"/>
          </a:xfrm>
          <a:prstGeom prst="rect">
            <a:avLst/>
          </a:prstGeom>
          <a:noFill/>
        </p:spPr>
        <p:txBody>
          <a:bodyPr wrap="none" rtlCol="0">
            <a:spAutoFit/>
          </a:bodyPr>
          <a:lstStyle/>
          <a:p>
            <a:r>
              <a:rPr lang="en-CA" dirty="0" smtClean="0"/>
              <a:t>+x</a:t>
            </a:r>
            <a:endParaRPr lang="en-GB" dirty="0"/>
          </a:p>
        </p:txBody>
      </p:sp>
      <p:sp>
        <p:nvSpPr>
          <p:cNvPr id="21" name="TextBox 20"/>
          <p:cNvSpPr txBox="1"/>
          <p:nvPr/>
        </p:nvSpPr>
        <p:spPr>
          <a:xfrm>
            <a:off x="1385646" y="2255417"/>
            <a:ext cx="518091" cy="461665"/>
          </a:xfrm>
          <a:prstGeom prst="rect">
            <a:avLst/>
          </a:prstGeom>
          <a:noFill/>
        </p:spPr>
        <p:txBody>
          <a:bodyPr wrap="none" rtlCol="0">
            <a:spAutoFit/>
          </a:bodyPr>
          <a:lstStyle/>
          <a:p>
            <a:r>
              <a:rPr lang="en-CA" dirty="0" smtClean="0"/>
              <a:t>+y</a:t>
            </a:r>
            <a:endParaRPr lang="en-GB" dirty="0"/>
          </a:p>
        </p:txBody>
      </p:sp>
    </p:spTree>
    <p:extLst>
      <p:ext uri="{BB962C8B-B14F-4D97-AF65-F5344CB8AC3E}">
        <p14:creationId xmlns:p14="http://schemas.microsoft.com/office/powerpoint/2010/main" val="313783799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332656"/>
            <a:ext cx="8229600" cy="4525963"/>
          </a:xfrm>
        </p:spPr>
        <p:txBody>
          <a:bodyPr>
            <a:normAutofit fontScale="92500" lnSpcReduction="10000"/>
          </a:bodyPr>
          <a:lstStyle/>
          <a:p>
            <a:r>
              <a:rPr lang="en-CA" dirty="0" smtClean="0"/>
              <a:t>Draw the Free Body Diagram</a:t>
            </a:r>
          </a:p>
          <a:p>
            <a:endParaRPr lang="en-CA" dirty="0"/>
          </a:p>
          <a:p>
            <a:endParaRPr lang="en-CA" dirty="0" smtClean="0"/>
          </a:p>
          <a:p>
            <a:endParaRPr lang="en-CA" dirty="0"/>
          </a:p>
          <a:p>
            <a:endParaRPr lang="en-CA" dirty="0" smtClean="0"/>
          </a:p>
          <a:p>
            <a:endParaRPr lang="en-CA" dirty="0"/>
          </a:p>
          <a:p>
            <a:endParaRPr lang="en-CA" dirty="0" smtClean="0"/>
          </a:p>
          <a:p>
            <a:r>
              <a:rPr lang="en-CA" dirty="0" smtClean="0"/>
              <a:t>The weight, </a:t>
            </a:r>
            <a:r>
              <a:rPr lang="en-CA" dirty="0" err="1" smtClean="0"/>
              <a:t>F</a:t>
            </a:r>
            <a:r>
              <a:rPr lang="en-CA" baseline="-25000" dirty="0" err="1" smtClean="0"/>
              <a:t>g</a:t>
            </a:r>
            <a:r>
              <a:rPr lang="en-CA" dirty="0" smtClean="0"/>
              <a:t> needs to be resolved into components along the chosen axes</a:t>
            </a:r>
            <a:endParaRPr lang="en-GB" dirty="0"/>
          </a:p>
        </p:txBody>
      </p:sp>
      <p:cxnSp>
        <p:nvCxnSpPr>
          <p:cNvPr id="6" name="Straight Arrow Connector 5"/>
          <p:cNvCxnSpPr/>
          <p:nvPr/>
        </p:nvCxnSpPr>
        <p:spPr>
          <a:xfrm>
            <a:off x="4234477" y="2362896"/>
            <a:ext cx="0" cy="1020582"/>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323311" y="2977443"/>
            <a:ext cx="486030" cy="461665"/>
          </a:xfrm>
          <a:prstGeom prst="rect">
            <a:avLst/>
          </a:prstGeom>
          <a:noFill/>
        </p:spPr>
        <p:txBody>
          <a:bodyPr wrap="none" rtlCol="0">
            <a:spAutoFit/>
          </a:bodyPr>
          <a:lstStyle/>
          <a:p>
            <a:r>
              <a:rPr lang="en-CA" b="1" dirty="0" err="1" smtClean="0"/>
              <a:t>F</a:t>
            </a:r>
            <a:r>
              <a:rPr lang="en-CA" baseline="-25000" dirty="0" err="1" smtClean="0"/>
              <a:t>g</a:t>
            </a:r>
            <a:endParaRPr lang="en-GB" dirty="0"/>
          </a:p>
        </p:txBody>
      </p:sp>
      <p:cxnSp>
        <p:nvCxnSpPr>
          <p:cNvPr id="8" name="Straight Arrow Connector 7"/>
          <p:cNvCxnSpPr/>
          <p:nvPr/>
        </p:nvCxnSpPr>
        <p:spPr>
          <a:xfrm flipV="1">
            <a:off x="4295674" y="1383780"/>
            <a:ext cx="243015" cy="72008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731358" y="1397023"/>
            <a:ext cx="519694" cy="461665"/>
          </a:xfrm>
          <a:prstGeom prst="rect">
            <a:avLst/>
          </a:prstGeom>
          <a:noFill/>
        </p:spPr>
        <p:txBody>
          <a:bodyPr wrap="none" rtlCol="0">
            <a:spAutoFit/>
          </a:bodyPr>
          <a:lstStyle/>
          <a:p>
            <a:r>
              <a:rPr lang="en-CA" b="1" dirty="0" smtClean="0"/>
              <a:t>F</a:t>
            </a:r>
            <a:r>
              <a:rPr lang="en-CA" baseline="-25000" dirty="0" smtClean="0"/>
              <a:t>N</a:t>
            </a:r>
            <a:endParaRPr lang="en-GB" dirty="0"/>
          </a:p>
        </p:txBody>
      </p:sp>
      <p:cxnSp>
        <p:nvCxnSpPr>
          <p:cNvPr id="10" name="Straight Arrow Connector 9"/>
          <p:cNvCxnSpPr/>
          <p:nvPr/>
        </p:nvCxnSpPr>
        <p:spPr>
          <a:xfrm flipH="1" flipV="1">
            <a:off x="3370381" y="1920153"/>
            <a:ext cx="720080" cy="264866"/>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802829" y="1627855"/>
            <a:ext cx="287258" cy="461665"/>
          </a:xfrm>
          <a:prstGeom prst="rect">
            <a:avLst/>
          </a:prstGeom>
          <a:noFill/>
        </p:spPr>
        <p:txBody>
          <a:bodyPr wrap="none" rtlCol="0">
            <a:spAutoFit/>
          </a:bodyPr>
          <a:lstStyle/>
          <a:p>
            <a:r>
              <a:rPr lang="en-CA" b="1" dirty="0" smtClean="0"/>
              <a:t>f</a:t>
            </a:r>
            <a:endParaRPr lang="en-GB" b="1" dirty="0"/>
          </a:p>
        </p:txBody>
      </p:sp>
      <p:sp>
        <p:nvSpPr>
          <p:cNvPr id="12" name="TextBox 11"/>
          <p:cNvSpPr txBox="1"/>
          <p:nvPr/>
        </p:nvSpPr>
        <p:spPr>
          <a:xfrm>
            <a:off x="2991735" y="1858688"/>
            <a:ext cx="356188" cy="461665"/>
          </a:xfrm>
          <a:prstGeom prst="rect">
            <a:avLst/>
          </a:prstGeom>
          <a:noFill/>
        </p:spPr>
        <p:txBody>
          <a:bodyPr wrap="none" rtlCol="0">
            <a:spAutoFit/>
          </a:bodyPr>
          <a:lstStyle/>
          <a:p>
            <a:r>
              <a:rPr lang="el-GR" dirty="0" smtClean="0">
                <a:latin typeface="Calibri"/>
                <a:cs typeface="Calibri"/>
              </a:rPr>
              <a:t>θ</a:t>
            </a:r>
            <a:endParaRPr lang="en-GB" dirty="0"/>
          </a:p>
        </p:txBody>
      </p:sp>
      <p:sp>
        <p:nvSpPr>
          <p:cNvPr id="13" name="Oval 12"/>
          <p:cNvSpPr/>
          <p:nvPr/>
        </p:nvSpPr>
        <p:spPr>
          <a:xfrm>
            <a:off x="4129306" y="2103860"/>
            <a:ext cx="210341" cy="2020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5" name="Straight Arrow Connector 14"/>
          <p:cNvCxnSpPr/>
          <p:nvPr/>
        </p:nvCxnSpPr>
        <p:spPr>
          <a:xfrm flipH="1">
            <a:off x="1187624" y="2204864"/>
            <a:ext cx="2902463" cy="0"/>
          </a:xfrm>
          <a:prstGeom prst="straightConnector1">
            <a:avLst/>
          </a:prstGeom>
          <a:ln w="28575">
            <a:solidFill>
              <a:schemeClr val="tx1"/>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13" idx="3"/>
          </p:cNvCxnSpPr>
          <p:nvPr/>
        </p:nvCxnSpPr>
        <p:spPr>
          <a:xfrm flipH="1">
            <a:off x="3491880" y="2276285"/>
            <a:ext cx="668230" cy="1728779"/>
          </a:xfrm>
          <a:prstGeom prst="line">
            <a:avLst/>
          </a:prstGeom>
          <a:ln w="28575">
            <a:solidFill>
              <a:schemeClr val="tx1"/>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803922" y="3140674"/>
            <a:ext cx="356188" cy="461665"/>
          </a:xfrm>
          <a:prstGeom prst="rect">
            <a:avLst/>
          </a:prstGeom>
          <a:noFill/>
        </p:spPr>
        <p:txBody>
          <a:bodyPr wrap="none" rtlCol="0">
            <a:spAutoFit/>
          </a:bodyPr>
          <a:lstStyle/>
          <a:p>
            <a:r>
              <a:rPr lang="el-GR" dirty="0" smtClean="0">
                <a:latin typeface="Calibri"/>
                <a:cs typeface="Calibri"/>
              </a:rPr>
              <a:t>θ</a:t>
            </a:r>
            <a:endParaRPr lang="en-GB" dirty="0"/>
          </a:p>
        </p:txBody>
      </p:sp>
      <p:cxnSp>
        <p:nvCxnSpPr>
          <p:cNvPr id="19" name="Straight Arrow Connector 18"/>
          <p:cNvCxnSpPr/>
          <p:nvPr/>
        </p:nvCxnSpPr>
        <p:spPr>
          <a:xfrm>
            <a:off x="6732240" y="2096265"/>
            <a:ext cx="972108" cy="36004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V="1">
            <a:off x="6732240" y="1232169"/>
            <a:ext cx="324036" cy="86409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7908398" y="2456305"/>
            <a:ext cx="518091" cy="461665"/>
          </a:xfrm>
          <a:prstGeom prst="rect">
            <a:avLst/>
          </a:prstGeom>
          <a:noFill/>
        </p:spPr>
        <p:txBody>
          <a:bodyPr wrap="none" rtlCol="0">
            <a:spAutoFit/>
          </a:bodyPr>
          <a:lstStyle/>
          <a:p>
            <a:r>
              <a:rPr lang="en-CA" dirty="0" smtClean="0"/>
              <a:t>+x</a:t>
            </a:r>
            <a:endParaRPr lang="en-GB" dirty="0"/>
          </a:p>
        </p:txBody>
      </p:sp>
      <p:sp>
        <p:nvSpPr>
          <p:cNvPr id="22" name="TextBox 21"/>
          <p:cNvSpPr txBox="1"/>
          <p:nvPr/>
        </p:nvSpPr>
        <p:spPr>
          <a:xfrm>
            <a:off x="7218294" y="1232169"/>
            <a:ext cx="518091" cy="461665"/>
          </a:xfrm>
          <a:prstGeom prst="rect">
            <a:avLst/>
          </a:prstGeom>
          <a:noFill/>
        </p:spPr>
        <p:txBody>
          <a:bodyPr wrap="none" rtlCol="0">
            <a:spAutoFit/>
          </a:bodyPr>
          <a:lstStyle/>
          <a:p>
            <a:r>
              <a:rPr lang="en-CA" dirty="0" smtClean="0"/>
              <a:t>+y</a:t>
            </a:r>
            <a:endParaRPr lang="en-GB" dirty="0"/>
          </a:p>
        </p:txBody>
      </p:sp>
    </p:spTree>
    <p:extLst>
      <p:ext uri="{BB962C8B-B14F-4D97-AF65-F5344CB8AC3E}">
        <p14:creationId xmlns:p14="http://schemas.microsoft.com/office/powerpoint/2010/main" val="10897971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39552" y="404664"/>
            <a:ext cx="936104" cy="1645146"/>
            <a:chOff x="4499992" y="4221088"/>
            <a:chExt cx="936104" cy="1645146"/>
          </a:xfrm>
        </p:grpSpPr>
        <p:cxnSp>
          <p:nvCxnSpPr>
            <p:cNvPr id="3" name="Straight Arrow Connector 2"/>
            <p:cNvCxnSpPr/>
            <p:nvPr/>
          </p:nvCxnSpPr>
          <p:spPr>
            <a:xfrm>
              <a:off x="4860032" y="4941168"/>
              <a:ext cx="576064" cy="21602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4" name="Straight Arrow Connector 3"/>
            <p:cNvCxnSpPr/>
            <p:nvPr/>
          </p:nvCxnSpPr>
          <p:spPr>
            <a:xfrm rot="5400000" flipH="1" flipV="1">
              <a:off x="4716016" y="4581128"/>
              <a:ext cx="504056" cy="21602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graphicFrame>
          <p:nvGraphicFramePr>
            <p:cNvPr id="5" name="Object 6"/>
            <p:cNvGraphicFramePr>
              <a:graphicFrameLocks noChangeAspect="1"/>
            </p:cNvGraphicFramePr>
            <p:nvPr/>
          </p:nvGraphicFramePr>
          <p:xfrm>
            <a:off x="4788024" y="5085184"/>
            <a:ext cx="452438" cy="781050"/>
          </p:xfrm>
          <a:graphic>
            <a:graphicData uri="http://schemas.openxmlformats.org/presentationml/2006/ole">
              <mc:AlternateContent xmlns:mc="http://schemas.openxmlformats.org/markup-compatibility/2006">
                <mc:Choice xmlns:v="urn:schemas-microsoft-com:vml" Requires="v">
                  <p:oleObj spid="_x0000_s92180" name="Equation" r:id="rId3" imgW="139680" imgH="241200" progId="Equation.3">
                    <p:embed/>
                  </p:oleObj>
                </mc:Choice>
                <mc:Fallback>
                  <p:oleObj name="Equation" r:id="rId3" imgW="139680" imgH="2412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5085184"/>
                          <a:ext cx="452438" cy="7810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7"/>
            <p:cNvGraphicFramePr>
              <a:graphicFrameLocks noChangeAspect="1"/>
            </p:cNvGraphicFramePr>
            <p:nvPr/>
          </p:nvGraphicFramePr>
          <p:xfrm>
            <a:off x="4499992" y="4221088"/>
            <a:ext cx="493713" cy="781050"/>
          </p:xfrm>
          <a:graphic>
            <a:graphicData uri="http://schemas.openxmlformats.org/presentationml/2006/ole">
              <mc:AlternateContent xmlns:mc="http://schemas.openxmlformats.org/markup-compatibility/2006">
                <mc:Choice xmlns:v="urn:schemas-microsoft-com:vml" Requires="v">
                  <p:oleObj spid="_x0000_s92181" name="Equation" r:id="rId5" imgW="152280" imgH="241200" progId="Equation.3">
                    <p:embed/>
                  </p:oleObj>
                </mc:Choice>
                <mc:Fallback>
                  <p:oleObj name="Equation" r:id="rId5" imgW="152280" imgH="241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99992" y="4221088"/>
                          <a:ext cx="493713" cy="7810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cxnSp>
        <p:nvCxnSpPr>
          <p:cNvPr id="8" name="Straight Connector 7"/>
          <p:cNvCxnSpPr/>
          <p:nvPr/>
        </p:nvCxnSpPr>
        <p:spPr>
          <a:xfrm>
            <a:off x="5580112" y="2060848"/>
            <a:ext cx="3096344" cy="0"/>
          </a:xfrm>
          <a:prstGeom prst="line">
            <a:avLst/>
          </a:prstGeom>
          <a:ln w="28575">
            <a:solidFill>
              <a:schemeClr val="tx1"/>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0800000">
            <a:off x="5796136" y="476672"/>
            <a:ext cx="2808312" cy="1584176"/>
          </a:xfrm>
          <a:prstGeom prst="line">
            <a:avLst/>
          </a:prstGeom>
          <a:ln w="28575">
            <a:solidFill>
              <a:schemeClr val="tx1"/>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7740352" y="1700808"/>
            <a:ext cx="360040" cy="461665"/>
          </a:xfrm>
          <a:prstGeom prst="rect">
            <a:avLst/>
          </a:prstGeom>
          <a:noFill/>
        </p:spPr>
        <p:txBody>
          <a:bodyPr wrap="square" rtlCol="0">
            <a:spAutoFit/>
          </a:bodyPr>
          <a:lstStyle/>
          <a:p>
            <a:r>
              <a:rPr lang="el-GR" dirty="0" smtClean="0"/>
              <a:t>θ</a:t>
            </a:r>
            <a:endParaRPr lang="en-CA" dirty="0"/>
          </a:p>
        </p:txBody>
      </p:sp>
      <p:cxnSp>
        <p:nvCxnSpPr>
          <p:cNvPr id="13" name="Straight Arrow Connector 12"/>
          <p:cNvCxnSpPr/>
          <p:nvPr/>
        </p:nvCxnSpPr>
        <p:spPr>
          <a:xfrm rot="5400000">
            <a:off x="5400886" y="2312876"/>
            <a:ext cx="2663502" cy="794"/>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a:off x="5112060" y="1376772"/>
            <a:ext cx="2016224" cy="1224136"/>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5580112" y="2996952"/>
            <a:ext cx="1152128" cy="648072"/>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6444208" y="1196752"/>
            <a:ext cx="356188" cy="461665"/>
          </a:xfrm>
          <a:prstGeom prst="rect">
            <a:avLst/>
          </a:prstGeom>
          <a:noFill/>
        </p:spPr>
        <p:txBody>
          <a:bodyPr wrap="none" rtlCol="0">
            <a:spAutoFit/>
          </a:bodyPr>
          <a:lstStyle/>
          <a:p>
            <a:r>
              <a:rPr lang="el-GR" dirty="0" smtClean="0"/>
              <a:t>θ</a:t>
            </a:r>
            <a:endParaRPr lang="en-CA" dirty="0"/>
          </a:p>
        </p:txBody>
      </p:sp>
      <p:grpSp>
        <p:nvGrpSpPr>
          <p:cNvPr id="7" name="Group 23"/>
          <p:cNvGrpSpPr/>
          <p:nvPr/>
        </p:nvGrpSpPr>
        <p:grpSpPr>
          <a:xfrm>
            <a:off x="6372200" y="620688"/>
            <a:ext cx="2016224" cy="576064"/>
            <a:chOff x="4572000" y="548680"/>
            <a:chExt cx="2016224" cy="576064"/>
          </a:xfrm>
        </p:grpSpPr>
        <p:sp>
          <p:nvSpPr>
            <p:cNvPr id="21" name="TextBox 20"/>
            <p:cNvSpPr txBox="1"/>
            <p:nvPr/>
          </p:nvSpPr>
          <p:spPr>
            <a:xfrm>
              <a:off x="5436096" y="548680"/>
              <a:ext cx="1152128" cy="461665"/>
            </a:xfrm>
            <a:prstGeom prst="rect">
              <a:avLst/>
            </a:prstGeom>
            <a:noFill/>
          </p:spPr>
          <p:txBody>
            <a:bodyPr wrap="square" rtlCol="0">
              <a:spAutoFit/>
            </a:bodyPr>
            <a:lstStyle/>
            <a:p>
              <a:r>
                <a:rPr lang="en-CA" dirty="0" smtClean="0"/>
                <a:t>90-</a:t>
              </a:r>
              <a:r>
                <a:rPr lang="el-GR" dirty="0" smtClean="0"/>
                <a:t>θ</a:t>
              </a:r>
              <a:endParaRPr lang="en-CA" dirty="0"/>
            </a:p>
          </p:txBody>
        </p:sp>
        <p:sp>
          <p:nvSpPr>
            <p:cNvPr id="22" name="Arc 21"/>
            <p:cNvSpPr/>
            <p:nvPr/>
          </p:nvSpPr>
          <p:spPr>
            <a:xfrm rot="5400000">
              <a:off x="4824028" y="512676"/>
              <a:ext cx="360040" cy="864096"/>
            </a:xfrm>
            <a:prstGeom prst="arc">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grpSp>
      <p:graphicFrame>
        <p:nvGraphicFramePr>
          <p:cNvPr id="23" name="Object 22"/>
          <p:cNvGraphicFramePr>
            <a:graphicFrameLocks noChangeAspect="1"/>
          </p:cNvGraphicFramePr>
          <p:nvPr/>
        </p:nvGraphicFramePr>
        <p:xfrm>
          <a:off x="6876256" y="2420888"/>
          <a:ext cx="565776" cy="792088"/>
        </p:xfrm>
        <a:graphic>
          <a:graphicData uri="http://schemas.openxmlformats.org/presentationml/2006/ole">
            <mc:AlternateContent xmlns:mc="http://schemas.openxmlformats.org/markup-compatibility/2006">
              <mc:Choice xmlns:v="urn:schemas-microsoft-com:vml" Requires="v">
                <p:oleObj spid="_x0000_s92182" name="Equation" r:id="rId7" imgW="190440" imgH="266400" progId="Equation.3">
                  <p:embed/>
                </p:oleObj>
              </mc:Choice>
              <mc:Fallback>
                <p:oleObj name="Equation" r:id="rId7" imgW="190440" imgH="2664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76256" y="2420888"/>
                        <a:ext cx="565776" cy="7920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0037" name="Object 5"/>
          <p:cNvGraphicFramePr>
            <a:graphicFrameLocks noChangeAspect="1"/>
          </p:cNvGraphicFramePr>
          <p:nvPr/>
        </p:nvGraphicFramePr>
        <p:xfrm>
          <a:off x="4267200" y="3429000"/>
          <a:ext cx="2222500" cy="792163"/>
        </p:xfrm>
        <a:graphic>
          <a:graphicData uri="http://schemas.openxmlformats.org/presentationml/2006/ole">
            <mc:AlternateContent xmlns:mc="http://schemas.openxmlformats.org/markup-compatibility/2006">
              <mc:Choice xmlns:v="urn:schemas-microsoft-com:vml" Requires="v">
                <p:oleObj spid="_x0000_s92183" name="Equation" r:id="rId9" imgW="749160" imgH="266400" progId="Equation.3">
                  <p:embed/>
                </p:oleObj>
              </mc:Choice>
              <mc:Fallback>
                <p:oleObj name="Equation" r:id="rId9" imgW="749160" imgH="2664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267200" y="3429000"/>
                        <a:ext cx="2222500" cy="7921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0038" name="Object 6"/>
          <p:cNvGraphicFramePr>
            <a:graphicFrameLocks noChangeAspect="1"/>
          </p:cNvGraphicFramePr>
          <p:nvPr/>
        </p:nvGraphicFramePr>
        <p:xfrm>
          <a:off x="3402013" y="2060575"/>
          <a:ext cx="2373312" cy="792163"/>
        </p:xfrm>
        <a:graphic>
          <a:graphicData uri="http://schemas.openxmlformats.org/presentationml/2006/ole">
            <mc:AlternateContent xmlns:mc="http://schemas.openxmlformats.org/markup-compatibility/2006">
              <mc:Choice xmlns:v="urn:schemas-microsoft-com:vml" Requires="v">
                <p:oleObj spid="_x0000_s92184" name="Equation" r:id="rId11" imgW="799920" imgH="266400" progId="Equation.3">
                  <p:embed/>
                </p:oleObj>
              </mc:Choice>
              <mc:Fallback>
                <p:oleObj name="Equation" r:id="rId11" imgW="799920" imgH="2664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02013" y="2060575"/>
                        <a:ext cx="2373312" cy="7921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0039" name="Object 7"/>
          <p:cNvGraphicFramePr>
            <a:graphicFrameLocks noChangeAspect="1"/>
          </p:cNvGraphicFramePr>
          <p:nvPr/>
        </p:nvGraphicFramePr>
        <p:xfrm>
          <a:off x="3638550" y="5157788"/>
          <a:ext cx="5238750" cy="792162"/>
        </p:xfrm>
        <a:graphic>
          <a:graphicData uri="http://schemas.openxmlformats.org/presentationml/2006/ole">
            <mc:AlternateContent xmlns:mc="http://schemas.openxmlformats.org/markup-compatibility/2006">
              <mc:Choice xmlns:v="urn:schemas-microsoft-com:vml" Requires="v">
                <p:oleObj spid="_x0000_s92185" name="Equation" r:id="rId13" imgW="1765080" imgH="266400" progId="Equation.3">
                  <p:embed/>
                </p:oleObj>
              </mc:Choice>
              <mc:Fallback>
                <p:oleObj name="Equation" r:id="rId13" imgW="1765080" imgH="2664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638550" y="5157788"/>
                        <a:ext cx="5238750" cy="7921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TextBox 27"/>
          <p:cNvSpPr txBox="1"/>
          <p:nvPr/>
        </p:nvSpPr>
        <p:spPr>
          <a:xfrm>
            <a:off x="179513" y="5085184"/>
            <a:ext cx="3030156" cy="1569660"/>
          </a:xfrm>
          <a:prstGeom prst="rect">
            <a:avLst/>
          </a:prstGeom>
          <a:noFill/>
        </p:spPr>
        <p:txBody>
          <a:bodyPr wrap="square" rtlCol="0">
            <a:spAutoFit/>
          </a:bodyPr>
          <a:lstStyle/>
          <a:p>
            <a:r>
              <a:rPr lang="en-CA" sz="3200" dirty="0" smtClean="0">
                <a:latin typeface="+mn-lt"/>
              </a:rPr>
              <a:t>Force of gravity in component form</a:t>
            </a:r>
            <a:endParaRPr lang="en-CA" sz="3200" dirty="0">
              <a:latin typeface="+mn-lt"/>
            </a:endParaRPr>
          </a:p>
        </p:txBody>
      </p:sp>
    </p:spTree>
    <p:extLst>
      <p:ext uri="{BB962C8B-B14F-4D97-AF65-F5344CB8AC3E}">
        <p14:creationId xmlns:p14="http://schemas.microsoft.com/office/powerpoint/2010/main" val="3374707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00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0003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003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011" name="Object 3"/>
          <p:cNvGraphicFramePr>
            <a:graphicFrameLocks noChangeAspect="1"/>
          </p:cNvGraphicFramePr>
          <p:nvPr/>
        </p:nvGraphicFramePr>
        <p:xfrm>
          <a:off x="395288" y="1268413"/>
          <a:ext cx="4811712" cy="863600"/>
        </p:xfrm>
        <a:graphic>
          <a:graphicData uri="http://schemas.openxmlformats.org/presentationml/2006/ole">
            <mc:AlternateContent xmlns:mc="http://schemas.openxmlformats.org/markup-compatibility/2006">
              <mc:Choice xmlns:v="urn:schemas-microsoft-com:vml" Requires="v">
                <p:oleObj spid="_x0000_s93198" name="Equation" r:id="rId3" imgW="1485720" imgH="266400" progId="Equation.3">
                  <p:embed/>
                </p:oleObj>
              </mc:Choice>
              <mc:Fallback>
                <p:oleObj name="Equation" r:id="rId3" imgW="1485720" imgH="266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1268413"/>
                        <a:ext cx="4811712" cy="863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99012" name="Object 4"/>
          <p:cNvGraphicFramePr>
            <a:graphicFrameLocks noChangeAspect="1"/>
          </p:cNvGraphicFramePr>
          <p:nvPr/>
        </p:nvGraphicFramePr>
        <p:xfrm>
          <a:off x="415925" y="2636838"/>
          <a:ext cx="1892300" cy="781050"/>
        </p:xfrm>
        <a:graphic>
          <a:graphicData uri="http://schemas.openxmlformats.org/presentationml/2006/ole">
            <mc:AlternateContent xmlns:mc="http://schemas.openxmlformats.org/markup-compatibility/2006">
              <mc:Choice xmlns:v="urn:schemas-microsoft-com:vml" Requires="v">
                <p:oleObj spid="_x0000_s93199" name="Equation" r:id="rId5" imgW="583920" imgH="241200" progId="Equation.3">
                  <p:embed/>
                </p:oleObj>
              </mc:Choice>
              <mc:Fallback>
                <p:oleObj name="Equation" r:id="rId5" imgW="583920" imgH="241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5925" y="2636838"/>
                        <a:ext cx="1892300" cy="7810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99013" name="Object 5"/>
          <p:cNvGraphicFramePr>
            <a:graphicFrameLocks noChangeAspect="1"/>
          </p:cNvGraphicFramePr>
          <p:nvPr/>
        </p:nvGraphicFramePr>
        <p:xfrm>
          <a:off x="325438" y="3789363"/>
          <a:ext cx="2427287" cy="822325"/>
        </p:xfrm>
        <a:graphic>
          <a:graphicData uri="http://schemas.openxmlformats.org/presentationml/2006/ole">
            <mc:AlternateContent xmlns:mc="http://schemas.openxmlformats.org/markup-compatibility/2006">
              <mc:Choice xmlns:v="urn:schemas-microsoft-com:vml" Requires="v">
                <p:oleObj spid="_x0000_s93200" name="Equation" r:id="rId7" imgW="749160" imgH="253800" progId="Equation.3">
                  <p:embed/>
                </p:oleObj>
              </mc:Choice>
              <mc:Fallback>
                <p:oleObj name="Equation" r:id="rId7" imgW="749160" imgH="2538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5438" y="3789363"/>
                        <a:ext cx="2427287" cy="822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TextBox 16"/>
          <p:cNvSpPr txBox="1"/>
          <p:nvPr/>
        </p:nvSpPr>
        <p:spPr>
          <a:xfrm>
            <a:off x="2699792" y="2492896"/>
            <a:ext cx="4104456" cy="830997"/>
          </a:xfrm>
          <a:prstGeom prst="rect">
            <a:avLst/>
          </a:prstGeom>
          <a:noFill/>
        </p:spPr>
        <p:txBody>
          <a:bodyPr wrap="square" rtlCol="0">
            <a:spAutoFit/>
          </a:bodyPr>
          <a:lstStyle/>
          <a:p>
            <a:r>
              <a:rPr lang="en-CA" dirty="0" smtClean="0">
                <a:solidFill>
                  <a:srgbClr val="C00000"/>
                </a:solidFill>
                <a:latin typeface="+mn-lt"/>
              </a:rPr>
              <a:t>Negative because it is up the slope</a:t>
            </a:r>
            <a:endParaRPr lang="en-CA" dirty="0">
              <a:solidFill>
                <a:srgbClr val="C00000"/>
              </a:solidFill>
              <a:latin typeface="+mn-lt"/>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3386910577"/>
              </p:ext>
            </p:extLst>
          </p:nvPr>
        </p:nvGraphicFramePr>
        <p:xfrm>
          <a:off x="395536" y="5085184"/>
          <a:ext cx="5238750" cy="792162"/>
        </p:xfrm>
        <a:graphic>
          <a:graphicData uri="http://schemas.openxmlformats.org/presentationml/2006/ole">
            <mc:AlternateContent xmlns:mc="http://schemas.openxmlformats.org/markup-compatibility/2006">
              <mc:Choice xmlns:v="urn:schemas-microsoft-com:vml" Requires="v">
                <p:oleObj spid="_x0000_s93201" name="Equation" r:id="rId9" imgW="1764534" imgH="266584" progId="Equation.3">
                  <p:embed/>
                </p:oleObj>
              </mc:Choice>
              <mc:Fallback>
                <p:oleObj name="Equation" r:id="rId9" imgW="1764534" imgH="266584"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5536" y="5085184"/>
                        <a:ext cx="5238750"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Content Placeholder 6"/>
          <p:cNvSpPr>
            <a:spLocks noGrp="1"/>
          </p:cNvSpPr>
          <p:nvPr>
            <p:ph idx="1"/>
          </p:nvPr>
        </p:nvSpPr>
        <p:spPr>
          <a:xfrm>
            <a:off x="467544" y="229915"/>
            <a:ext cx="8229600" cy="1038846"/>
          </a:xfrm>
        </p:spPr>
        <p:txBody>
          <a:bodyPr/>
          <a:lstStyle/>
          <a:p>
            <a:r>
              <a:rPr lang="en-CA" dirty="0"/>
              <a:t>Apply Newton’s Second Law</a:t>
            </a:r>
          </a:p>
          <a:p>
            <a:endParaRPr lang="en-GB" dirty="0"/>
          </a:p>
        </p:txBody>
      </p:sp>
    </p:spTree>
    <p:extLst>
      <p:ext uri="{BB962C8B-B14F-4D97-AF65-F5344CB8AC3E}">
        <p14:creationId xmlns:p14="http://schemas.microsoft.com/office/powerpoint/2010/main" val="3261256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90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990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578745"/>
            <a:ext cx="8229600" cy="4525963"/>
          </a:xfrm>
        </p:spPr>
        <p:txBody>
          <a:bodyPr/>
          <a:lstStyle/>
          <a:p>
            <a:r>
              <a:rPr lang="en-CA" dirty="0" smtClean="0"/>
              <a:t>Resolve the vectors in the Newton’s Second Law Equation into Components</a:t>
            </a:r>
            <a:endParaRPr lang="en-CA" dirty="0"/>
          </a:p>
        </p:txBody>
      </p:sp>
      <p:graphicFrame>
        <p:nvGraphicFramePr>
          <p:cNvPr id="301058" name="Object 2"/>
          <p:cNvGraphicFramePr>
            <a:graphicFrameLocks noChangeAspect="1"/>
          </p:cNvGraphicFramePr>
          <p:nvPr>
            <p:extLst>
              <p:ext uri="{D42A27DB-BD31-4B8C-83A1-F6EECF244321}">
                <p14:modId xmlns:p14="http://schemas.microsoft.com/office/powerpoint/2010/main" val="3932398092"/>
              </p:ext>
            </p:extLst>
          </p:nvPr>
        </p:nvGraphicFramePr>
        <p:xfrm>
          <a:off x="2483768" y="1988840"/>
          <a:ext cx="3619500" cy="863600"/>
        </p:xfrm>
        <a:graphic>
          <a:graphicData uri="http://schemas.openxmlformats.org/presentationml/2006/ole">
            <mc:AlternateContent xmlns:mc="http://schemas.openxmlformats.org/markup-compatibility/2006">
              <mc:Choice xmlns:v="urn:schemas-microsoft-com:vml" Requires="v">
                <p:oleObj spid="_x0000_s94222" name="Equation" r:id="rId3" imgW="1117440" imgH="266400" progId="Equation.3">
                  <p:embed/>
                </p:oleObj>
              </mc:Choice>
              <mc:Fallback>
                <p:oleObj name="Equation" r:id="rId3" imgW="1117440" imgH="266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1988840"/>
                        <a:ext cx="3619500" cy="863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1059" name="Object 3"/>
          <p:cNvGraphicFramePr>
            <a:graphicFrameLocks noChangeAspect="1"/>
          </p:cNvGraphicFramePr>
          <p:nvPr/>
        </p:nvGraphicFramePr>
        <p:xfrm>
          <a:off x="0" y="3573016"/>
          <a:ext cx="8964488" cy="750676"/>
        </p:xfrm>
        <a:graphic>
          <a:graphicData uri="http://schemas.openxmlformats.org/presentationml/2006/ole">
            <mc:AlternateContent xmlns:mc="http://schemas.openxmlformats.org/markup-compatibility/2006">
              <mc:Choice xmlns:v="urn:schemas-microsoft-com:vml" Requires="v">
                <p:oleObj spid="_x0000_s94223" name="Equation" r:id="rId5" imgW="3187440" imgH="266400" progId="Equation.3">
                  <p:embed/>
                </p:oleObj>
              </mc:Choice>
              <mc:Fallback>
                <p:oleObj name="Equation" r:id="rId5" imgW="3187440" imgH="2664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573016"/>
                        <a:ext cx="8964488" cy="7506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TextBox 7"/>
          <p:cNvSpPr txBox="1"/>
          <p:nvPr/>
        </p:nvSpPr>
        <p:spPr>
          <a:xfrm>
            <a:off x="251520" y="4869160"/>
            <a:ext cx="2113143" cy="523220"/>
          </a:xfrm>
          <a:prstGeom prst="rect">
            <a:avLst/>
          </a:prstGeom>
          <a:noFill/>
        </p:spPr>
        <p:txBody>
          <a:bodyPr wrap="none" rtlCol="0">
            <a:spAutoFit/>
          </a:bodyPr>
          <a:lstStyle/>
          <a:p>
            <a:r>
              <a:rPr lang="en-CA" sz="2800" dirty="0" smtClean="0">
                <a:solidFill>
                  <a:srgbClr val="003399"/>
                </a:solidFill>
                <a:latin typeface="+mn-lt"/>
              </a:rPr>
              <a:t>In x-direction</a:t>
            </a:r>
            <a:endParaRPr lang="en-CA" sz="2800" dirty="0">
              <a:solidFill>
                <a:srgbClr val="003399"/>
              </a:solidFill>
              <a:latin typeface="+mn-lt"/>
            </a:endParaRPr>
          </a:p>
        </p:txBody>
      </p:sp>
      <p:graphicFrame>
        <p:nvGraphicFramePr>
          <p:cNvPr id="301060" name="Object 4"/>
          <p:cNvGraphicFramePr>
            <a:graphicFrameLocks noChangeAspect="1"/>
          </p:cNvGraphicFramePr>
          <p:nvPr/>
        </p:nvGraphicFramePr>
        <p:xfrm>
          <a:off x="2590800" y="4724400"/>
          <a:ext cx="4559300" cy="792163"/>
        </p:xfrm>
        <a:graphic>
          <a:graphicData uri="http://schemas.openxmlformats.org/presentationml/2006/ole">
            <mc:AlternateContent xmlns:mc="http://schemas.openxmlformats.org/markup-compatibility/2006">
              <mc:Choice xmlns:v="urn:schemas-microsoft-com:vml" Requires="v">
                <p:oleObj spid="_x0000_s94224" name="Equation" r:id="rId7" imgW="1536480" imgH="266400" progId="Equation.3">
                  <p:embed/>
                </p:oleObj>
              </mc:Choice>
              <mc:Fallback>
                <p:oleObj name="Equation" r:id="rId7" imgW="1536480" imgH="2664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90800" y="4724400"/>
                        <a:ext cx="4559300" cy="7921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TextBox 9"/>
          <p:cNvSpPr txBox="1"/>
          <p:nvPr/>
        </p:nvSpPr>
        <p:spPr>
          <a:xfrm>
            <a:off x="179512" y="6165304"/>
            <a:ext cx="2119555" cy="523220"/>
          </a:xfrm>
          <a:prstGeom prst="rect">
            <a:avLst/>
          </a:prstGeom>
          <a:noFill/>
        </p:spPr>
        <p:txBody>
          <a:bodyPr wrap="none" rtlCol="0">
            <a:spAutoFit/>
          </a:bodyPr>
          <a:lstStyle/>
          <a:p>
            <a:r>
              <a:rPr lang="en-CA" sz="2800" dirty="0" smtClean="0">
                <a:solidFill>
                  <a:srgbClr val="003399"/>
                </a:solidFill>
                <a:latin typeface="+mn-lt"/>
              </a:rPr>
              <a:t>In y-direction</a:t>
            </a:r>
            <a:endParaRPr lang="en-CA" sz="2800" dirty="0">
              <a:solidFill>
                <a:srgbClr val="003399"/>
              </a:solidFill>
              <a:latin typeface="+mn-lt"/>
            </a:endParaRPr>
          </a:p>
        </p:txBody>
      </p:sp>
      <p:graphicFrame>
        <p:nvGraphicFramePr>
          <p:cNvPr id="301061" name="Object 5"/>
          <p:cNvGraphicFramePr>
            <a:graphicFrameLocks noChangeAspect="1"/>
          </p:cNvGraphicFramePr>
          <p:nvPr/>
        </p:nvGraphicFramePr>
        <p:xfrm>
          <a:off x="2627784" y="5949280"/>
          <a:ext cx="5275263" cy="792162"/>
        </p:xfrm>
        <a:graphic>
          <a:graphicData uri="http://schemas.openxmlformats.org/presentationml/2006/ole">
            <mc:AlternateContent xmlns:mc="http://schemas.openxmlformats.org/markup-compatibility/2006">
              <mc:Choice xmlns:v="urn:schemas-microsoft-com:vml" Requires="v">
                <p:oleObj spid="_x0000_s94225" name="Equation" r:id="rId9" imgW="1777680" imgH="266400" progId="Equation.3">
                  <p:embed/>
                </p:oleObj>
              </mc:Choice>
              <mc:Fallback>
                <p:oleObj name="Equation" r:id="rId9" imgW="1777680" imgH="2664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27784" y="5949280"/>
                        <a:ext cx="5275263" cy="7921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442633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105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0106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0106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83696"/>
            <a:ext cx="8229600" cy="4525963"/>
          </a:xfrm>
        </p:spPr>
        <p:txBody>
          <a:bodyPr/>
          <a:lstStyle/>
          <a:p>
            <a:r>
              <a:rPr lang="en-CA" dirty="0" smtClean="0"/>
              <a:t>Consider the x direction</a:t>
            </a:r>
            <a:endParaRPr lang="en-GB" dirty="0"/>
          </a:p>
        </p:txBody>
      </p:sp>
      <p:graphicFrame>
        <p:nvGraphicFramePr>
          <p:cNvPr id="4" name="Object 3"/>
          <p:cNvGraphicFramePr>
            <a:graphicFrameLocks noChangeAspect="1"/>
          </p:cNvGraphicFramePr>
          <p:nvPr>
            <p:extLst>
              <p:ext uri="{D42A27DB-BD31-4B8C-83A1-F6EECF244321}">
                <p14:modId xmlns:p14="http://schemas.microsoft.com/office/powerpoint/2010/main" val="512491846"/>
              </p:ext>
            </p:extLst>
          </p:nvPr>
        </p:nvGraphicFramePr>
        <p:xfrm>
          <a:off x="1979712" y="1844824"/>
          <a:ext cx="4559300" cy="792163"/>
        </p:xfrm>
        <a:graphic>
          <a:graphicData uri="http://schemas.openxmlformats.org/presentationml/2006/ole">
            <mc:AlternateContent xmlns:mc="http://schemas.openxmlformats.org/markup-compatibility/2006">
              <mc:Choice xmlns:v="urn:schemas-microsoft-com:vml" Requires="v">
                <p:oleObj spid="_x0000_s95240" name="Equation" r:id="rId3" imgW="1536033" imgH="266584" progId="Equation.3">
                  <p:embed/>
                </p:oleObj>
              </mc:Choice>
              <mc:Fallback>
                <p:oleObj name="Equation" r:id="rId3" imgW="1536033" imgH="266584"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12" y="1844824"/>
                        <a:ext cx="4559300"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162239902"/>
              </p:ext>
            </p:extLst>
          </p:nvPr>
        </p:nvGraphicFramePr>
        <p:xfrm>
          <a:off x="2051720" y="2996952"/>
          <a:ext cx="3617913" cy="717550"/>
        </p:xfrm>
        <a:graphic>
          <a:graphicData uri="http://schemas.openxmlformats.org/presentationml/2006/ole">
            <mc:AlternateContent xmlns:mc="http://schemas.openxmlformats.org/markup-compatibility/2006">
              <mc:Choice xmlns:v="urn:schemas-microsoft-com:vml" Requires="v">
                <p:oleObj spid="_x0000_s95241" name="Equation" r:id="rId5" imgW="1218960" imgH="241200" progId="Equation.3">
                  <p:embed/>
                </p:oleObj>
              </mc:Choice>
              <mc:Fallback>
                <p:oleObj name="Equation" r:id="rId5" imgW="1218960" imgH="241200" progId="Equation.3">
                  <p:embed/>
                  <p:pic>
                    <p:nvPicPr>
                      <p:cNvPr id="0" name=""/>
                      <p:cNvPicPr>
                        <a:picLocks noChangeAspect="1" noChangeArrowheads="1"/>
                      </p:cNvPicPr>
                      <p:nvPr/>
                    </p:nvPicPr>
                    <p:blipFill>
                      <a:blip r:embed="rId6"/>
                      <a:srcRect/>
                      <a:stretch>
                        <a:fillRect/>
                      </a:stretch>
                    </p:blipFill>
                    <p:spPr bwMode="auto">
                      <a:xfrm>
                        <a:off x="2051720" y="2996952"/>
                        <a:ext cx="3617913"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7" name="Straight Arrow Connector 6"/>
          <p:cNvCxnSpPr/>
          <p:nvPr/>
        </p:nvCxnSpPr>
        <p:spPr>
          <a:xfrm flipV="1">
            <a:off x="5292080" y="3573016"/>
            <a:ext cx="0" cy="1008112"/>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403523" y="4895582"/>
            <a:ext cx="4922245" cy="523220"/>
          </a:xfrm>
          <a:prstGeom prst="rect">
            <a:avLst/>
          </a:prstGeom>
          <a:noFill/>
        </p:spPr>
        <p:txBody>
          <a:bodyPr wrap="none" rtlCol="0">
            <a:spAutoFit/>
          </a:bodyPr>
          <a:lstStyle/>
          <a:p>
            <a:r>
              <a:rPr lang="en-CA" sz="2800" dirty="0" smtClean="0">
                <a:solidFill>
                  <a:srgbClr val="C00000"/>
                </a:solidFill>
                <a:latin typeface="+mn-lt"/>
              </a:rPr>
              <a:t>The acceleration down the slope</a:t>
            </a:r>
            <a:endParaRPr lang="en-GB" sz="2800" dirty="0">
              <a:solidFill>
                <a:srgbClr val="C00000"/>
              </a:solidFill>
              <a:latin typeface="+mn-lt"/>
            </a:endParaRPr>
          </a:p>
        </p:txBody>
      </p:sp>
    </p:spTree>
    <p:extLst>
      <p:ext uri="{BB962C8B-B14F-4D97-AF65-F5344CB8AC3E}">
        <p14:creationId xmlns:p14="http://schemas.microsoft.com/office/powerpoint/2010/main" val="202692073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4"/>
            <a:ext cx="8229600" cy="4525963"/>
          </a:xfrm>
        </p:spPr>
        <p:txBody>
          <a:bodyPr>
            <a:normAutofit fontScale="92500"/>
          </a:bodyPr>
          <a:lstStyle/>
          <a:p>
            <a:r>
              <a:rPr lang="en-CA" dirty="0" smtClean="0"/>
              <a:t>Now consider the y-direction</a:t>
            </a:r>
          </a:p>
          <a:p>
            <a:endParaRPr lang="en-CA" dirty="0"/>
          </a:p>
          <a:p>
            <a:endParaRPr lang="en-CA" dirty="0" smtClean="0"/>
          </a:p>
          <a:p>
            <a:endParaRPr lang="en-CA" dirty="0"/>
          </a:p>
          <a:p>
            <a:endParaRPr lang="en-CA" dirty="0" smtClean="0"/>
          </a:p>
          <a:p>
            <a:r>
              <a:rPr lang="en-CA" dirty="0" smtClean="0"/>
              <a:t>In the y-direction, we know that there is no motion – the velocity is constant, the position in y is constant, hence the acceleration must zero</a:t>
            </a:r>
            <a:endParaRPr lang="en-GB" dirty="0"/>
          </a:p>
        </p:txBody>
      </p:sp>
      <p:graphicFrame>
        <p:nvGraphicFramePr>
          <p:cNvPr id="4" name="Object 3"/>
          <p:cNvGraphicFramePr>
            <a:graphicFrameLocks noChangeAspect="1"/>
          </p:cNvGraphicFramePr>
          <p:nvPr>
            <p:extLst>
              <p:ext uri="{D42A27DB-BD31-4B8C-83A1-F6EECF244321}">
                <p14:modId xmlns:p14="http://schemas.microsoft.com/office/powerpoint/2010/main" val="4048434367"/>
              </p:ext>
            </p:extLst>
          </p:nvPr>
        </p:nvGraphicFramePr>
        <p:xfrm>
          <a:off x="1619672" y="1268760"/>
          <a:ext cx="5275262" cy="792162"/>
        </p:xfrm>
        <a:graphic>
          <a:graphicData uri="http://schemas.openxmlformats.org/presentationml/2006/ole">
            <mc:AlternateContent xmlns:mc="http://schemas.openxmlformats.org/markup-compatibility/2006">
              <mc:Choice xmlns:v="urn:schemas-microsoft-com:vml" Requires="v">
                <p:oleObj spid="_x0000_s96267" name="Equation" r:id="rId3" imgW="1777229" imgH="266584" progId="Equation.3">
                  <p:embed/>
                </p:oleObj>
              </mc:Choice>
              <mc:Fallback>
                <p:oleObj name="Equation" r:id="rId3" imgW="1777229" imgH="266584"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9672" y="1268760"/>
                        <a:ext cx="5275262"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150522947"/>
              </p:ext>
            </p:extLst>
          </p:nvPr>
        </p:nvGraphicFramePr>
        <p:xfrm>
          <a:off x="2555776" y="2420888"/>
          <a:ext cx="4294187" cy="715963"/>
        </p:xfrm>
        <a:graphic>
          <a:graphicData uri="http://schemas.openxmlformats.org/presentationml/2006/ole">
            <mc:AlternateContent xmlns:mc="http://schemas.openxmlformats.org/markup-compatibility/2006">
              <mc:Choice xmlns:v="urn:schemas-microsoft-com:vml" Requires="v">
                <p:oleObj spid="_x0000_s96268" name="Equation" r:id="rId5" imgW="1447560" imgH="241200" progId="Equation.3">
                  <p:embed/>
                </p:oleObj>
              </mc:Choice>
              <mc:Fallback>
                <p:oleObj name="Equation" r:id="rId5" imgW="1447560" imgH="241200" progId="Equation.3">
                  <p:embed/>
                  <p:pic>
                    <p:nvPicPr>
                      <p:cNvPr id="0" name=""/>
                      <p:cNvPicPr>
                        <a:picLocks noChangeAspect="1" noChangeArrowheads="1"/>
                      </p:cNvPicPr>
                      <p:nvPr/>
                    </p:nvPicPr>
                    <p:blipFill>
                      <a:blip r:embed="rId6"/>
                      <a:srcRect/>
                      <a:stretch>
                        <a:fillRect/>
                      </a:stretch>
                    </p:blipFill>
                    <p:spPr bwMode="auto">
                      <a:xfrm>
                        <a:off x="2555776" y="2420888"/>
                        <a:ext cx="4294187" cy="71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496982257"/>
              </p:ext>
            </p:extLst>
          </p:nvPr>
        </p:nvGraphicFramePr>
        <p:xfrm>
          <a:off x="3059832" y="5301208"/>
          <a:ext cx="2522538" cy="715962"/>
        </p:xfrm>
        <a:graphic>
          <a:graphicData uri="http://schemas.openxmlformats.org/presentationml/2006/ole">
            <mc:AlternateContent xmlns:mc="http://schemas.openxmlformats.org/markup-compatibility/2006">
              <mc:Choice xmlns:v="urn:schemas-microsoft-com:vml" Requires="v">
                <p:oleObj spid="_x0000_s96269" name="Equation" r:id="rId7" imgW="850680" imgH="241200" progId="Equation.3">
                  <p:embed/>
                </p:oleObj>
              </mc:Choice>
              <mc:Fallback>
                <p:oleObj name="Equation" r:id="rId7" imgW="850680" imgH="241200" progId="Equation.3">
                  <p:embed/>
                  <p:pic>
                    <p:nvPicPr>
                      <p:cNvPr id="0" name=""/>
                      <p:cNvPicPr>
                        <a:picLocks noChangeAspect="1" noChangeArrowheads="1"/>
                      </p:cNvPicPr>
                      <p:nvPr/>
                    </p:nvPicPr>
                    <p:blipFill>
                      <a:blip r:embed="rId8"/>
                      <a:srcRect/>
                      <a:stretch>
                        <a:fillRect/>
                      </a:stretch>
                    </p:blipFill>
                    <p:spPr bwMode="auto">
                      <a:xfrm>
                        <a:off x="3059832" y="5301208"/>
                        <a:ext cx="2522538"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56988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3068960"/>
            <a:ext cx="8229600" cy="2116832"/>
          </a:xfrm>
        </p:spPr>
        <p:txBody>
          <a:bodyPr/>
          <a:lstStyle/>
          <a:p>
            <a:r>
              <a:rPr lang="en-CA" dirty="0" smtClean="0"/>
              <a:t>We can’t solve this problem yet, because the magnitude of the friction force is unknown</a:t>
            </a:r>
            <a:endParaRPr lang="en-GB" dirty="0"/>
          </a:p>
        </p:txBody>
      </p:sp>
      <p:graphicFrame>
        <p:nvGraphicFramePr>
          <p:cNvPr id="4" name="Object 3"/>
          <p:cNvGraphicFramePr>
            <a:graphicFrameLocks noChangeAspect="1"/>
          </p:cNvGraphicFramePr>
          <p:nvPr>
            <p:extLst>
              <p:ext uri="{D42A27DB-BD31-4B8C-83A1-F6EECF244321}">
                <p14:modId xmlns:p14="http://schemas.microsoft.com/office/powerpoint/2010/main" val="1509075504"/>
              </p:ext>
            </p:extLst>
          </p:nvPr>
        </p:nvGraphicFramePr>
        <p:xfrm>
          <a:off x="2555776" y="764704"/>
          <a:ext cx="3617913" cy="717550"/>
        </p:xfrm>
        <a:graphic>
          <a:graphicData uri="http://schemas.openxmlformats.org/presentationml/2006/ole">
            <mc:AlternateContent xmlns:mc="http://schemas.openxmlformats.org/markup-compatibility/2006">
              <mc:Choice xmlns:v="urn:schemas-microsoft-com:vml" Requires="v">
                <p:oleObj spid="_x0000_s97288" name="Equation" r:id="rId3" imgW="1218960" imgH="241200" progId="Equation.3">
                  <p:embed/>
                </p:oleObj>
              </mc:Choice>
              <mc:Fallback>
                <p:oleObj name="Equation" r:id="rId3" imgW="1218960" imgH="2412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5776" y="764704"/>
                        <a:ext cx="3617913"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235678637"/>
              </p:ext>
            </p:extLst>
          </p:nvPr>
        </p:nvGraphicFramePr>
        <p:xfrm>
          <a:off x="2843808" y="1772816"/>
          <a:ext cx="2522537" cy="715962"/>
        </p:xfrm>
        <a:graphic>
          <a:graphicData uri="http://schemas.openxmlformats.org/presentationml/2006/ole">
            <mc:AlternateContent xmlns:mc="http://schemas.openxmlformats.org/markup-compatibility/2006">
              <mc:Choice xmlns:v="urn:schemas-microsoft-com:vml" Requires="v">
                <p:oleObj spid="_x0000_s97289" name="Equation" r:id="rId5" imgW="850680" imgH="241200" progId="Equation.3">
                  <p:embed/>
                </p:oleObj>
              </mc:Choice>
              <mc:Fallback>
                <p:oleObj name="Equation" r:id="rId5" imgW="850680" imgH="241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43808" y="1772816"/>
                        <a:ext cx="2522537"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Freeform 5"/>
          <p:cNvSpPr/>
          <p:nvPr/>
        </p:nvSpPr>
        <p:spPr>
          <a:xfrm>
            <a:off x="4490113" y="544329"/>
            <a:ext cx="696036" cy="943277"/>
          </a:xfrm>
          <a:custGeom>
            <a:avLst/>
            <a:gdLst>
              <a:gd name="connsiteX0" fmla="*/ 27296 w 696036"/>
              <a:gd name="connsiteY0" fmla="*/ 179002 h 943277"/>
              <a:gd name="connsiteX1" fmla="*/ 95535 w 696036"/>
              <a:gd name="connsiteY1" fmla="*/ 97116 h 943277"/>
              <a:gd name="connsiteX2" fmla="*/ 272956 w 696036"/>
              <a:gd name="connsiteY2" fmla="*/ 15229 h 943277"/>
              <a:gd name="connsiteX3" fmla="*/ 327547 w 696036"/>
              <a:gd name="connsiteY3" fmla="*/ 1581 h 943277"/>
              <a:gd name="connsiteX4" fmla="*/ 573206 w 696036"/>
              <a:gd name="connsiteY4" fmla="*/ 42525 h 943277"/>
              <a:gd name="connsiteX5" fmla="*/ 614150 w 696036"/>
              <a:gd name="connsiteY5" fmla="*/ 97116 h 943277"/>
              <a:gd name="connsiteX6" fmla="*/ 655093 w 696036"/>
              <a:gd name="connsiteY6" fmla="*/ 219946 h 943277"/>
              <a:gd name="connsiteX7" fmla="*/ 696036 w 696036"/>
              <a:gd name="connsiteY7" fmla="*/ 356423 h 943277"/>
              <a:gd name="connsiteX8" fmla="*/ 682388 w 696036"/>
              <a:gd name="connsiteY8" fmla="*/ 806799 h 943277"/>
              <a:gd name="connsiteX9" fmla="*/ 614150 w 696036"/>
              <a:gd name="connsiteY9" fmla="*/ 875038 h 943277"/>
              <a:gd name="connsiteX10" fmla="*/ 573206 w 696036"/>
              <a:gd name="connsiteY10" fmla="*/ 888686 h 943277"/>
              <a:gd name="connsiteX11" fmla="*/ 532263 w 696036"/>
              <a:gd name="connsiteY11" fmla="*/ 915981 h 943277"/>
              <a:gd name="connsiteX12" fmla="*/ 450377 w 696036"/>
              <a:gd name="connsiteY12" fmla="*/ 929629 h 943277"/>
              <a:gd name="connsiteX13" fmla="*/ 409433 w 696036"/>
              <a:gd name="connsiteY13" fmla="*/ 943277 h 943277"/>
              <a:gd name="connsiteX14" fmla="*/ 259308 w 696036"/>
              <a:gd name="connsiteY14" fmla="*/ 929629 h 943277"/>
              <a:gd name="connsiteX15" fmla="*/ 218365 w 696036"/>
              <a:gd name="connsiteY15" fmla="*/ 915981 h 943277"/>
              <a:gd name="connsiteX16" fmla="*/ 109183 w 696036"/>
              <a:gd name="connsiteY16" fmla="*/ 888686 h 943277"/>
              <a:gd name="connsiteX17" fmla="*/ 81887 w 696036"/>
              <a:gd name="connsiteY17" fmla="*/ 847743 h 943277"/>
              <a:gd name="connsiteX18" fmla="*/ 54591 w 696036"/>
              <a:gd name="connsiteY18" fmla="*/ 752208 h 943277"/>
              <a:gd name="connsiteX19" fmla="*/ 27296 w 696036"/>
              <a:gd name="connsiteY19" fmla="*/ 711265 h 943277"/>
              <a:gd name="connsiteX20" fmla="*/ 0 w 696036"/>
              <a:gd name="connsiteY20" fmla="*/ 629378 h 943277"/>
              <a:gd name="connsiteX21" fmla="*/ 13648 w 696036"/>
              <a:gd name="connsiteY21" fmla="*/ 356423 h 943277"/>
              <a:gd name="connsiteX22" fmla="*/ 27296 w 696036"/>
              <a:gd name="connsiteY22" fmla="*/ 315480 h 943277"/>
              <a:gd name="connsiteX23" fmla="*/ 40944 w 696036"/>
              <a:gd name="connsiteY23" fmla="*/ 165355 h 943277"/>
              <a:gd name="connsiteX24" fmla="*/ 136478 w 696036"/>
              <a:gd name="connsiteY24" fmla="*/ 138059 h 943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96036" h="943277">
                <a:moveTo>
                  <a:pt x="27296" y="179002"/>
                </a:moveTo>
                <a:cubicBezTo>
                  <a:pt x="50042" y="151707"/>
                  <a:pt x="66883" y="118128"/>
                  <a:pt x="95535" y="97116"/>
                </a:cubicBezTo>
                <a:cubicBezTo>
                  <a:pt x="133485" y="69286"/>
                  <a:pt x="215268" y="31711"/>
                  <a:pt x="272956" y="15229"/>
                </a:cubicBezTo>
                <a:cubicBezTo>
                  <a:pt x="290991" y="10076"/>
                  <a:pt x="309350" y="6130"/>
                  <a:pt x="327547" y="1581"/>
                </a:cubicBezTo>
                <a:cubicBezTo>
                  <a:pt x="402933" y="6607"/>
                  <a:pt x="510303" y="-20378"/>
                  <a:pt x="573206" y="42525"/>
                </a:cubicBezTo>
                <a:cubicBezTo>
                  <a:pt x="589290" y="58609"/>
                  <a:pt x="600502" y="78919"/>
                  <a:pt x="614150" y="97116"/>
                </a:cubicBezTo>
                <a:cubicBezTo>
                  <a:pt x="638985" y="196460"/>
                  <a:pt x="613979" y="106882"/>
                  <a:pt x="655093" y="219946"/>
                </a:cubicBezTo>
                <a:cubicBezTo>
                  <a:pt x="681673" y="293040"/>
                  <a:pt x="679743" y="291252"/>
                  <a:pt x="696036" y="356423"/>
                </a:cubicBezTo>
                <a:cubicBezTo>
                  <a:pt x="691487" y="506548"/>
                  <a:pt x="694861" y="657124"/>
                  <a:pt x="682388" y="806799"/>
                </a:cubicBezTo>
                <a:cubicBezTo>
                  <a:pt x="680014" y="835283"/>
                  <a:pt x="634722" y="864752"/>
                  <a:pt x="614150" y="875038"/>
                </a:cubicBezTo>
                <a:cubicBezTo>
                  <a:pt x="601283" y="881472"/>
                  <a:pt x="586073" y="882252"/>
                  <a:pt x="573206" y="888686"/>
                </a:cubicBezTo>
                <a:cubicBezTo>
                  <a:pt x="558535" y="896021"/>
                  <a:pt x="547824" y="910794"/>
                  <a:pt x="532263" y="915981"/>
                </a:cubicBezTo>
                <a:cubicBezTo>
                  <a:pt x="506011" y="924732"/>
                  <a:pt x="477390" y="923626"/>
                  <a:pt x="450377" y="929629"/>
                </a:cubicBezTo>
                <a:cubicBezTo>
                  <a:pt x="436333" y="932750"/>
                  <a:pt x="423081" y="938728"/>
                  <a:pt x="409433" y="943277"/>
                </a:cubicBezTo>
                <a:cubicBezTo>
                  <a:pt x="359391" y="938728"/>
                  <a:pt x="309051" y="936735"/>
                  <a:pt x="259308" y="929629"/>
                </a:cubicBezTo>
                <a:cubicBezTo>
                  <a:pt x="245067" y="927594"/>
                  <a:pt x="232321" y="919470"/>
                  <a:pt x="218365" y="915981"/>
                </a:cubicBezTo>
                <a:lnTo>
                  <a:pt x="109183" y="888686"/>
                </a:lnTo>
                <a:cubicBezTo>
                  <a:pt x="100084" y="875038"/>
                  <a:pt x="89223" y="862414"/>
                  <a:pt x="81887" y="847743"/>
                </a:cubicBezTo>
                <a:cubicBezTo>
                  <a:pt x="55332" y="794633"/>
                  <a:pt x="80823" y="813417"/>
                  <a:pt x="54591" y="752208"/>
                </a:cubicBezTo>
                <a:cubicBezTo>
                  <a:pt x="48130" y="737132"/>
                  <a:pt x="33958" y="726254"/>
                  <a:pt x="27296" y="711265"/>
                </a:cubicBezTo>
                <a:cubicBezTo>
                  <a:pt x="15611" y="684973"/>
                  <a:pt x="0" y="629378"/>
                  <a:pt x="0" y="629378"/>
                </a:cubicBezTo>
                <a:cubicBezTo>
                  <a:pt x="4549" y="538393"/>
                  <a:pt x="5756" y="447179"/>
                  <a:pt x="13648" y="356423"/>
                </a:cubicBezTo>
                <a:cubicBezTo>
                  <a:pt x="14894" y="342091"/>
                  <a:pt x="25261" y="329721"/>
                  <a:pt x="27296" y="315480"/>
                </a:cubicBezTo>
                <a:cubicBezTo>
                  <a:pt x="34402" y="265737"/>
                  <a:pt x="17121" y="209597"/>
                  <a:pt x="40944" y="165355"/>
                </a:cubicBezTo>
                <a:cubicBezTo>
                  <a:pt x="56416" y="136620"/>
                  <a:pt x="105242" y="138059"/>
                  <a:pt x="136478" y="138059"/>
                </a:cubicBezTo>
              </a:path>
            </a:pathLst>
          </a:custGeom>
          <a:noFill/>
          <a:ln>
            <a:solidFill>
              <a:srgbClr val="FF000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reeform 6"/>
          <p:cNvSpPr/>
          <p:nvPr/>
        </p:nvSpPr>
        <p:spPr>
          <a:xfrm>
            <a:off x="5158854" y="1310185"/>
            <a:ext cx="818865" cy="1801505"/>
          </a:xfrm>
          <a:custGeom>
            <a:avLst/>
            <a:gdLst>
              <a:gd name="connsiteX0" fmla="*/ 818865 w 818865"/>
              <a:gd name="connsiteY0" fmla="*/ 1801505 h 1801505"/>
              <a:gd name="connsiteX1" fmla="*/ 805218 w 818865"/>
              <a:gd name="connsiteY1" fmla="*/ 1296537 h 1801505"/>
              <a:gd name="connsiteX2" fmla="*/ 777922 w 818865"/>
              <a:gd name="connsiteY2" fmla="*/ 1160060 h 1801505"/>
              <a:gd name="connsiteX3" fmla="*/ 736979 w 818865"/>
              <a:gd name="connsiteY3" fmla="*/ 1064525 h 1801505"/>
              <a:gd name="connsiteX4" fmla="*/ 682388 w 818865"/>
              <a:gd name="connsiteY4" fmla="*/ 846161 h 1801505"/>
              <a:gd name="connsiteX5" fmla="*/ 655092 w 818865"/>
              <a:gd name="connsiteY5" fmla="*/ 723331 h 1801505"/>
              <a:gd name="connsiteX6" fmla="*/ 641445 w 818865"/>
              <a:gd name="connsiteY6" fmla="*/ 682388 h 1801505"/>
              <a:gd name="connsiteX7" fmla="*/ 627797 w 818865"/>
              <a:gd name="connsiteY7" fmla="*/ 627797 h 1801505"/>
              <a:gd name="connsiteX8" fmla="*/ 600501 w 818865"/>
              <a:gd name="connsiteY8" fmla="*/ 586854 h 1801505"/>
              <a:gd name="connsiteX9" fmla="*/ 518615 w 818865"/>
              <a:gd name="connsiteY9" fmla="*/ 477672 h 1801505"/>
              <a:gd name="connsiteX10" fmla="*/ 450376 w 818865"/>
              <a:gd name="connsiteY10" fmla="*/ 382137 h 1801505"/>
              <a:gd name="connsiteX11" fmla="*/ 409433 w 818865"/>
              <a:gd name="connsiteY11" fmla="*/ 327546 h 1801505"/>
              <a:gd name="connsiteX12" fmla="*/ 368489 w 818865"/>
              <a:gd name="connsiteY12" fmla="*/ 286603 h 1801505"/>
              <a:gd name="connsiteX13" fmla="*/ 341194 w 818865"/>
              <a:gd name="connsiteY13" fmla="*/ 245660 h 1801505"/>
              <a:gd name="connsiteX14" fmla="*/ 259307 w 818865"/>
              <a:gd name="connsiteY14" fmla="*/ 163773 h 1801505"/>
              <a:gd name="connsiteX15" fmla="*/ 218364 w 818865"/>
              <a:gd name="connsiteY15" fmla="*/ 122830 h 1801505"/>
              <a:gd name="connsiteX16" fmla="*/ 204716 w 818865"/>
              <a:gd name="connsiteY16" fmla="*/ 81887 h 1801505"/>
              <a:gd name="connsiteX17" fmla="*/ 40943 w 818865"/>
              <a:gd name="connsiteY17" fmla="*/ 13648 h 1801505"/>
              <a:gd name="connsiteX18" fmla="*/ 0 w 818865"/>
              <a:gd name="connsiteY18" fmla="*/ 0 h 1801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18865" h="1801505">
                <a:moveTo>
                  <a:pt x="818865" y="1801505"/>
                </a:moveTo>
                <a:cubicBezTo>
                  <a:pt x="814316" y="1633182"/>
                  <a:pt x="813041" y="1464739"/>
                  <a:pt x="805218" y="1296537"/>
                </a:cubicBezTo>
                <a:cubicBezTo>
                  <a:pt x="804383" y="1278586"/>
                  <a:pt x="787506" y="1185618"/>
                  <a:pt x="777922" y="1160060"/>
                </a:cubicBezTo>
                <a:cubicBezTo>
                  <a:pt x="753421" y="1094723"/>
                  <a:pt x="750536" y="1123270"/>
                  <a:pt x="736979" y="1064525"/>
                </a:cubicBezTo>
                <a:cubicBezTo>
                  <a:pt x="659525" y="728895"/>
                  <a:pt x="751961" y="1078074"/>
                  <a:pt x="682388" y="846161"/>
                </a:cubicBezTo>
                <a:cubicBezTo>
                  <a:pt x="661373" y="776109"/>
                  <a:pt x="674572" y="801253"/>
                  <a:pt x="655092" y="723331"/>
                </a:cubicBezTo>
                <a:cubicBezTo>
                  <a:pt x="651603" y="709375"/>
                  <a:pt x="645397" y="696220"/>
                  <a:pt x="641445" y="682388"/>
                </a:cubicBezTo>
                <a:cubicBezTo>
                  <a:pt x="636292" y="664353"/>
                  <a:pt x="635186" y="645037"/>
                  <a:pt x="627797" y="627797"/>
                </a:cubicBezTo>
                <a:cubicBezTo>
                  <a:pt x="621336" y="612721"/>
                  <a:pt x="608639" y="601095"/>
                  <a:pt x="600501" y="586854"/>
                </a:cubicBezTo>
                <a:cubicBezTo>
                  <a:pt x="548761" y="496309"/>
                  <a:pt x="603956" y="563013"/>
                  <a:pt x="518615" y="477672"/>
                </a:cubicBezTo>
                <a:cubicBezTo>
                  <a:pt x="494044" y="403959"/>
                  <a:pt x="520122" y="461846"/>
                  <a:pt x="450376" y="382137"/>
                </a:cubicBezTo>
                <a:cubicBezTo>
                  <a:pt x="435398" y="365019"/>
                  <a:pt x="424236" y="344816"/>
                  <a:pt x="409433" y="327546"/>
                </a:cubicBezTo>
                <a:cubicBezTo>
                  <a:pt x="396872" y="312892"/>
                  <a:pt x="380845" y="301430"/>
                  <a:pt x="368489" y="286603"/>
                </a:cubicBezTo>
                <a:cubicBezTo>
                  <a:pt x="357988" y="274002"/>
                  <a:pt x="352091" y="257919"/>
                  <a:pt x="341194" y="245660"/>
                </a:cubicBezTo>
                <a:cubicBezTo>
                  <a:pt x="315548" y="216809"/>
                  <a:pt x="286603" y="191069"/>
                  <a:pt x="259307" y="163773"/>
                </a:cubicBezTo>
                <a:lnTo>
                  <a:pt x="218364" y="122830"/>
                </a:lnTo>
                <a:cubicBezTo>
                  <a:pt x="213815" y="109182"/>
                  <a:pt x="214888" y="92059"/>
                  <a:pt x="204716" y="81887"/>
                </a:cubicBezTo>
                <a:cubicBezTo>
                  <a:pt x="141769" y="18940"/>
                  <a:pt x="119791" y="26789"/>
                  <a:pt x="40943" y="13648"/>
                </a:cubicBezTo>
                <a:lnTo>
                  <a:pt x="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2990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 Class Problem 06</a:t>
            </a:r>
            <a:endParaRPr lang="en-GB" dirty="0"/>
          </a:p>
        </p:txBody>
      </p:sp>
      <p:sp>
        <p:nvSpPr>
          <p:cNvPr id="5" name="Content Placeholder 4"/>
          <p:cNvSpPr>
            <a:spLocks noGrp="1"/>
          </p:cNvSpPr>
          <p:nvPr>
            <p:ph idx="1"/>
          </p:nvPr>
        </p:nvSpPr>
        <p:spPr/>
        <p:txBody>
          <a:bodyPr/>
          <a:lstStyle/>
          <a:p>
            <a:r>
              <a:rPr lang="en-CA" dirty="0" smtClean="0"/>
              <a:t>Suppose the string is rated as being able to hold up to 43N of force before breaking.</a:t>
            </a:r>
          </a:p>
          <a:p>
            <a:r>
              <a:rPr lang="en-CA" dirty="0" smtClean="0"/>
              <a:t>What mass can you hang off it before it breaks?</a:t>
            </a:r>
          </a:p>
          <a:p>
            <a:pPr marL="0" indent="0">
              <a:buNone/>
            </a:pPr>
            <a:endParaRPr lang="en-CA" dirty="0"/>
          </a:p>
        </p:txBody>
      </p:sp>
      <p:sp>
        <p:nvSpPr>
          <p:cNvPr id="8" name="TextBox 7"/>
          <p:cNvSpPr txBox="1"/>
          <p:nvPr/>
        </p:nvSpPr>
        <p:spPr>
          <a:xfrm>
            <a:off x="3771280" y="5517232"/>
            <a:ext cx="1697131" cy="461665"/>
          </a:xfrm>
          <a:prstGeom prst="rect">
            <a:avLst/>
          </a:prstGeom>
          <a:noFill/>
        </p:spPr>
        <p:txBody>
          <a:bodyPr wrap="none" rtlCol="0">
            <a:spAutoFit/>
          </a:bodyPr>
          <a:lstStyle/>
          <a:p>
            <a:r>
              <a:rPr lang="en-CA" sz="2400" dirty="0" smtClean="0"/>
              <a:t>Mass at rest</a:t>
            </a:r>
            <a:endParaRPr lang="en-CA" sz="2400"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645024"/>
            <a:ext cx="1704975" cy="2428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761529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20688"/>
            <a:ext cx="8229600" cy="6048672"/>
          </a:xfrm>
        </p:spPr>
        <p:txBody>
          <a:bodyPr>
            <a:normAutofit lnSpcReduction="10000"/>
          </a:bodyPr>
          <a:lstStyle/>
          <a:p>
            <a:r>
              <a:rPr lang="en-CA" dirty="0" smtClean="0"/>
              <a:t>Draw the Free Body Diagram</a:t>
            </a:r>
          </a:p>
          <a:p>
            <a:endParaRPr lang="en-CA" dirty="0"/>
          </a:p>
          <a:p>
            <a:endParaRPr lang="en-CA" dirty="0" smtClean="0"/>
          </a:p>
          <a:p>
            <a:endParaRPr lang="en-CA" dirty="0"/>
          </a:p>
          <a:p>
            <a:endParaRPr lang="en-CA" dirty="0" smtClean="0"/>
          </a:p>
          <a:p>
            <a:endParaRPr lang="en-CA" dirty="0"/>
          </a:p>
          <a:p>
            <a:r>
              <a:rPr lang="en-CA" dirty="0" smtClean="0"/>
              <a:t>If the mass is stationary, then the net force must be zero</a:t>
            </a:r>
          </a:p>
          <a:p>
            <a:endParaRPr lang="en-CA" dirty="0"/>
          </a:p>
          <a:p>
            <a:endParaRPr lang="en-CA" dirty="0" smtClean="0"/>
          </a:p>
          <a:p>
            <a:r>
              <a:rPr lang="en-CA" dirty="0" smtClean="0"/>
              <a:t>Hence T = mg</a:t>
            </a:r>
            <a:endParaRPr lang="en-GB" dirty="0"/>
          </a:p>
        </p:txBody>
      </p:sp>
      <p:cxnSp>
        <p:nvCxnSpPr>
          <p:cNvPr id="5" name="Straight Arrow Connector 4"/>
          <p:cNvCxnSpPr/>
          <p:nvPr/>
        </p:nvCxnSpPr>
        <p:spPr>
          <a:xfrm flipV="1">
            <a:off x="7020272" y="836712"/>
            <a:ext cx="0" cy="1368152"/>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7020272" y="2348880"/>
            <a:ext cx="0" cy="1152128"/>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4932040" y="1700808"/>
            <a:ext cx="0" cy="648072"/>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4378960" y="1563179"/>
            <a:ext cx="478016" cy="461665"/>
          </a:xfrm>
          <a:prstGeom prst="rect">
            <a:avLst/>
          </a:prstGeom>
          <a:noFill/>
        </p:spPr>
        <p:txBody>
          <a:bodyPr wrap="none" rtlCol="0">
            <a:spAutoFit/>
          </a:bodyPr>
          <a:lstStyle/>
          <a:p>
            <a:r>
              <a:rPr lang="en-CA" sz="2400" dirty="0" smtClean="0"/>
              <a:t>+y</a:t>
            </a:r>
            <a:endParaRPr lang="en-GB" sz="2400" dirty="0" smtClean="0"/>
          </a:p>
        </p:txBody>
      </p:sp>
      <p:sp>
        <p:nvSpPr>
          <p:cNvPr id="11" name="TextBox 10"/>
          <p:cNvSpPr txBox="1"/>
          <p:nvPr/>
        </p:nvSpPr>
        <p:spPr>
          <a:xfrm>
            <a:off x="7236296" y="2924944"/>
            <a:ext cx="1103187" cy="461665"/>
          </a:xfrm>
          <a:prstGeom prst="rect">
            <a:avLst/>
          </a:prstGeom>
          <a:noFill/>
        </p:spPr>
        <p:txBody>
          <a:bodyPr wrap="none" rtlCol="0">
            <a:spAutoFit/>
          </a:bodyPr>
          <a:lstStyle/>
          <a:p>
            <a:r>
              <a:rPr lang="en-CA" sz="2400" dirty="0" err="1" smtClean="0"/>
              <a:t>F</a:t>
            </a:r>
            <a:r>
              <a:rPr lang="en-CA" sz="2400" baseline="-25000" dirty="0" err="1" smtClean="0"/>
              <a:t>g</a:t>
            </a:r>
            <a:r>
              <a:rPr lang="en-CA" sz="2400" dirty="0" smtClean="0"/>
              <a:t> = mg</a:t>
            </a:r>
            <a:endParaRPr lang="en-GB" sz="2400" dirty="0" smtClean="0"/>
          </a:p>
        </p:txBody>
      </p:sp>
      <p:sp>
        <p:nvSpPr>
          <p:cNvPr id="12" name="TextBox 11"/>
          <p:cNvSpPr txBox="1"/>
          <p:nvPr/>
        </p:nvSpPr>
        <p:spPr>
          <a:xfrm>
            <a:off x="7452541" y="1332346"/>
            <a:ext cx="335348" cy="461665"/>
          </a:xfrm>
          <a:prstGeom prst="rect">
            <a:avLst/>
          </a:prstGeom>
          <a:noFill/>
        </p:spPr>
        <p:txBody>
          <a:bodyPr wrap="none" rtlCol="0">
            <a:spAutoFit/>
          </a:bodyPr>
          <a:lstStyle/>
          <a:p>
            <a:r>
              <a:rPr lang="en-CA" sz="2400" dirty="0" smtClean="0"/>
              <a:t>T</a:t>
            </a:r>
            <a:endParaRPr lang="en-GB" sz="2400" dirty="0" smtClean="0"/>
          </a:p>
        </p:txBody>
      </p:sp>
      <p:sp>
        <p:nvSpPr>
          <p:cNvPr id="14" name="Rounded Rectangle 13"/>
          <p:cNvSpPr/>
          <p:nvPr/>
        </p:nvSpPr>
        <p:spPr>
          <a:xfrm>
            <a:off x="8567936" y="1145939"/>
            <a:ext cx="576064" cy="64807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3200" dirty="0" smtClean="0"/>
              <a:t>1</a:t>
            </a:r>
            <a:endParaRPr lang="en-GB" sz="3200" dirty="0" smtClean="0"/>
          </a:p>
        </p:txBody>
      </p:sp>
      <p:sp>
        <p:nvSpPr>
          <p:cNvPr id="15" name="Rounded Rectangle 14"/>
          <p:cNvSpPr/>
          <p:nvPr/>
        </p:nvSpPr>
        <p:spPr>
          <a:xfrm>
            <a:off x="8567936" y="2831740"/>
            <a:ext cx="576064" cy="64807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3200" dirty="0" smtClean="0"/>
              <a:t>1</a:t>
            </a:r>
            <a:endParaRPr lang="en-GB" sz="3200" dirty="0" smtClean="0"/>
          </a:p>
        </p:txBody>
      </p:sp>
      <p:sp>
        <p:nvSpPr>
          <p:cNvPr id="16" name="Rounded Rectangle 15"/>
          <p:cNvSpPr/>
          <p:nvPr/>
        </p:nvSpPr>
        <p:spPr>
          <a:xfrm>
            <a:off x="3347864" y="4365104"/>
            <a:ext cx="576064" cy="64807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3200" dirty="0" smtClean="0"/>
              <a:t>1</a:t>
            </a:r>
            <a:endParaRPr lang="en-GB" sz="3200" dirty="0" smtClean="0"/>
          </a:p>
        </p:txBody>
      </p:sp>
      <p:sp>
        <p:nvSpPr>
          <p:cNvPr id="17" name="Rounded Rectangle 16"/>
          <p:cNvSpPr/>
          <p:nvPr/>
        </p:nvSpPr>
        <p:spPr>
          <a:xfrm>
            <a:off x="3635896" y="5877272"/>
            <a:ext cx="576064" cy="64807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3200" dirty="0" smtClean="0"/>
              <a:t>1</a:t>
            </a:r>
            <a:endParaRPr lang="en-GB" sz="3200" dirty="0" smtClean="0"/>
          </a:p>
        </p:txBody>
      </p:sp>
    </p:spTree>
    <p:extLst>
      <p:ext uri="{BB962C8B-B14F-4D97-AF65-F5344CB8AC3E}">
        <p14:creationId xmlns:p14="http://schemas.microsoft.com/office/powerpoint/2010/main" val="370659593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92696"/>
            <a:ext cx="8229600" cy="4525963"/>
          </a:xfrm>
        </p:spPr>
        <p:txBody>
          <a:bodyPr/>
          <a:lstStyle/>
          <a:p>
            <a:r>
              <a:rPr lang="en-CA" dirty="0" smtClean="0"/>
              <a:t>At the breaking limit T= 43 N</a:t>
            </a:r>
            <a:endParaRPr lang="en-CA" dirty="0"/>
          </a:p>
        </p:txBody>
      </p:sp>
      <p:graphicFrame>
        <p:nvGraphicFramePr>
          <p:cNvPr id="327682" name="Object 2"/>
          <p:cNvGraphicFramePr>
            <a:graphicFrameLocks noChangeAspect="1"/>
          </p:cNvGraphicFramePr>
          <p:nvPr>
            <p:extLst>
              <p:ext uri="{D42A27DB-BD31-4B8C-83A1-F6EECF244321}">
                <p14:modId xmlns:p14="http://schemas.microsoft.com/office/powerpoint/2010/main" val="2775363641"/>
              </p:ext>
            </p:extLst>
          </p:nvPr>
        </p:nvGraphicFramePr>
        <p:xfrm>
          <a:off x="3116263" y="1628775"/>
          <a:ext cx="2249487" cy="657225"/>
        </p:xfrm>
        <a:graphic>
          <a:graphicData uri="http://schemas.openxmlformats.org/presentationml/2006/ole">
            <mc:AlternateContent xmlns:mc="http://schemas.openxmlformats.org/markup-compatibility/2006">
              <mc:Choice xmlns:v="urn:schemas-microsoft-com:vml" Requires="v">
                <p:oleObj spid="_x0000_s103433" name="Equation" r:id="rId3" imgW="736560" imgH="215640" progId="Equation.3">
                  <p:embed/>
                </p:oleObj>
              </mc:Choice>
              <mc:Fallback>
                <p:oleObj name="Equation" r:id="rId3" imgW="736560" imgH="215640" progId="Equation.3">
                  <p:embed/>
                  <p:pic>
                    <p:nvPicPr>
                      <p:cNvPr id="0" name=""/>
                      <p:cNvPicPr>
                        <a:picLocks noChangeAspect="1" noChangeArrowheads="1"/>
                      </p:cNvPicPr>
                      <p:nvPr/>
                    </p:nvPicPr>
                    <p:blipFill>
                      <a:blip r:embed="rId4"/>
                      <a:srcRect/>
                      <a:stretch>
                        <a:fillRect/>
                      </a:stretch>
                    </p:blipFill>
                    <p:spPr bwMode="auto">
                      <a:xfrm>
                        <a:off x="3116263" y="1628775"/>
                        <a:ext cx="2249487" cy="657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683" name="Object 3"/>
          <p:cNvGraphicFramePr>
            <a:graphicFrameLocks noChangeAspect="1"/>
          </p:cNvGraphicFramePr>
          <p:nvPr>
            <p:extLst>
              <p:ext uri="{D42A27DB-BD31-4B8C-83A1-F6EECF244321}">
                <p14:modId xmlns:p14="http://schemas.microsoft.com/office/powerpoint/2010/main" val="709791504"/>
              </p:ext>
            </p:extLst>
          </p:nvPr>
        </p:nvGraphicFramePr>
        <p:xfrm>
          <a:off x="3131840" y="2924944"/>
          <a:ext cx="4148137" cy="1314450"/>
        </p:xfrm>
        <a:graphic>
          <a:graphicData uri="http://schemas.openxmlformats.org/presentationml/2006/ole">
            <mc:AlternateContent xmlns:mc="http://schemas.openxmlformats.org/markup-compatibility/2006">
              <mc:Choice xmlns:v="urn:schemas-microsoft-com:vml" Requires="v">
                <p:oleObj spid="_x0000_s103434" name="Equation" r:id="rId5" imgW="1358640" imgH="431640" progId="Equation.3">
                  <p:embed/>
                </p:oleObj>
              </mc:Choice>
              <mc:Fallback>
                <p:oleObj name="Equation" r:id="rId5" imgW="1358640" imgH="431640" progId="Equation.3">
                  <p:embed/>
                  <p:pic>
                    <p:nvPicPr>
                      <p:cNvPr id="0" name=""/>
                      <p:cNvPicPr>
                        <a:picLocks noChangeAspect="1" noChangeArrowheads="1"/>
                      </p:cNvPicPr>
                      <p:nvPr/>
                    </p:nvPicPr>
                    <p:blipFill>
                      <a:blip r:embed="rId6"/>
                      <a:srcRect/>
                      <a:stretch>
                        <a:fillRect/>
                      </a:stretch>
                    </p:blipFill>
                    <p:spPr bwMode="auto">
                      <a:xfrm>
                        <a:off x="3131840" y="2924944"/>
                        <a:ext cx="4148137" cy="1314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685" name="Object 5"/>
          <p:cNvGraphicFramePr>
            <a:graphicFrameLocks noChangeAspect="1"/>
          </p:cNvGraphicFramePr>
          <p:nvPr>
            <p:extLst>
              <p:ext uri="{D42A27DB-BD31-4B8C-83A1-F6EECF244321}">
                <p14:modId xmlns:p14="http://schemas.microsoft.com/office/powerpoint/2010/main" val="2929262399"/>
              </p:ext>
            </p:extLst>
          </p:nvPr>
        </p:nvGraphicFramePr>
        <p:xfrm>
          <a:off x="3189288" y="4797425"/>
          <a:ext cx="3644900" cy="1276350"/>
        </p:xfrm>
        <a:graphic>
          <a:graphicData uri="http://schemas.openxmlformats.org/presentationml/2006/ole">
            <mc:AlternateContent xmlns:mc="http://schemas.openxmlformats.org/markup-compatibility/2006">
              <mc:Choice xmlns:v="urn:schemas-microsoft-com:vml" Requires="v">
                <p:oleObj spid="_x0000_s103435" name="Equation" r:id="rId7" imgW="1193760" imgH="419040" progId="Equation.3">
                  <p:embed/>
                </p:oleObj>
              </mc:Choice>
              <mc:Fallback>
                <p:oleObj name="Equation" r:id="rId7" imgW="1193760" imgH="419040" progId="Equation.3">
                  <p:embed/>
                  <p:pic>
                    <p:nvPicPr>
                      <p:cNvPr id="0" name=""/>
                      <p:cNvPicPr>
                        <a:picLocks noChangeAspect="1" noChangeArrowheads="1"/>
                      </p:cNvPicPr>
                      <p:nvPr/>
                    </p:nvPicPr>
                    <p:blipFill>
                      <a:blip r:embed="rId8"/>
                      <a:srcRect/>
                      <a:stretch>
                        <a:fillRect/>
                      </a:stretch>
                    </p:blipFill>
                    <p:spPr bwMode="auto">
                      <a:xfrm>
                        <a:off x="3189288" y="4797425"/>
                        <a:ext cx="3644900" cy="1276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ounded Rectangle 6"/>
          <p:cNvSpPr/>
          <p:nvPr/>
        </p:nvSpPr>
        <p:spPr>
          <a:xfrm>
            <a:off x="6300192" y="1628800"/>
            <a:ext cx="576064" cy="64807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3200" dirty="0" smtClean="0"/>
              <a:t>1</a:t>
            </a:r>
            <a:endParaRPr lang="en-GB" sz="3200" dirty="0" smtClean="0"/>
          </a:p>
        </p:txBody>
      </p:sp>
      <p:sp>
        <p:nvSpPr>
          <p:cNvPr id="8" name="Rounded Rectangle 7"/>
          <p:cNvSpPr/>
          <p:nvPr/>
        </p:nvSpPr>
        <p:spPr>
          <a:xfrm>
            <a:off x="7236296" y="5085184"/>
            <a:ext cx="576064" cy="64807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3200" dirty="0" smtClean="0"/>
              <a:t>1</a:t>
            </a:r>
            <a:endParaRPr lang="en-GB" sz="3200" dirty="0" smtClean="0"/>
          </a:p>
        </p:txBody>
      </p:sp>
    </p:spTree>
    <p:extLst>
      <p:ext uri="{BB962C8B-B14F-4D97-AF65-F5344CB8AC3E}">
        <p14:creationId xmlns:p14="http://schemas.microsoft.com/office/powerpoint/2010/main" val="144260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768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76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92696"/>
            <a:ext cx="8229600" cy="4525963"/>
          </a:xfrm>
        </p:spPr>
        <p:txBody>
          <a:bodyPr/>
          <a:lstStyle/>
          <a:p>
            <a:r>
              <a:rPr lang="en-CA" dirty="0" smtClean="0"/>
              <a:t>If you went to the moon, where g = 1.5 m/s</a:t>
            </a:r>
            <a:r>
              <a:rPr lang="en-CA" baseline="30000" dirty="0" smtClean="0"/>
              <a:t>2</a:t>
            </a:r>
          </a:p>
          <a:p>
            <a:r>
              <a:rPr lang="en-CA" dirty="0" smtClean="0"/>
              <a:t>You can use the general result derived earlier (assuming of course that the tensile strength is the same in an airless environment!)</a:t>
            </a:r>
            <a:endParaRPr lang="en-CA" dirty="0"/>
          </a:p>
        </p:txBody>
      </p:sp>
      <p:graphicFrame>
        <p:nvGraphicFramePr>
          <p:cNvPr id="4" name="Object 3"/>
          <p:cNvGraphicFramePr>
            <a:graphicFrameLocks noChangeAspect="1"/>
          </p:cNvGraphicFramePr>
          <p:nvPr>
            <p:extLst>
              <p:ext uri="{D42A27DB-BD31-4B8C-83A1-F6EECF244321}">
                <p14:modId xmlns:p14="http://schemas.microsoft.com/office/powerpoint/2010/main" val="201210719"/>
              </p:ext>
            </p:extLst>
          </p:nvPr>
        </p:nvGraphicFramePr>
        <p:xfrm>
          <a:off x="1835696" y="3068960"/>
          <a:ext cx="2054225" cy="1274762"/>
        </p:xfrm>
        <a:graphic>
          <a:graphicData uri="http://schemas.openxmlformats.org/presentationml/2006/ole">
            <mc:AlternateContent xmlns:mc="http://schemas.openxmlformats.org/markup-compatibility/2006">
              <mc:Choice xmlns:v="urn:schemas-microsoft-com:vml" Requires="v">
                <p:oleObj spid="_x0000_s105477" name="Equation" r:id="rId3" imgW="672840" imgH="419040" progId="Equation.3">
                  <p:embed/>
                </p:oleObj>
              </mc:Choice>
              <mc:Fallback>
                <p:oleObj name="Equation" r:id="rId3" imgW="672840" imgH="419040" progId="Equation.3">
                  <p:embed/>
                  <p:pic>
                    <p:nvPicPr>
                      <p:cNvPr id="0" name="Object 3"/>
                      <p:cNvPicPr>
                        <a:picLocks noChangeAspect="1" noChangeArrowheads="1"/>
                      </p:cNvPicPr>
                      <p:nvPr/>
                    </p:nvPicPr>
                    <p:blipFill>
                      <a:blip r:embed="rId4"/>
                      <a:srcRect/>
                      <a:stretch>
                        <a:fillRect/>
                      </a:stretch>
                    </p:blipFill>
                    <p:spPr bwMode="auto">
                      <a:xfrm>
                        <a:off x="1835696" y="3068960"/>
                        <a:ext cx="2054225" cy="127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655399351"/>
              </p:ext>
            </p:extLst>
          </p:nvPr>
        </p:nvGraphicFramePr>
        <p:xfrm>
          <a:off x="1907704" y="4941168"/>
          <a:ext cx="5697538" cy="1196975"/>
        </p:xfrm>
        <a:graphic>
          <a:graphicData uri="http://schemas.openxmlformats.org/presentationml/2006/ole">
            <mc:AlternateContent xmlns:mc="http://schemas.openxmlformats.org/markup-compatibility/2006">
              <mc:Choice xmlns:v="urn:schemas-microsoft-com:vml" Requires="v">
                <p:oleObj spid="_x0000_s105478" name="Equation" r:id="rId5" imgW="1866600" imgH="393480" progId="Equation.3">
                  <p:embed/>
                </p:oleObj>
              </mc:Choice>
              <mc:Fallback>
                <p:oleObj name="Equation" r:id="rId5" imgW="1866600" imgH="393480" progId="Equation.3">
                  <p:embed/>
                  <p:pic>
                    <p:nvPicPr>
                      <p:cNvPr id="0" name="Object 3"/>
                      <p:cNvPicPr>
                        <a:picLocks noChangeAspect="1" noChangeArrowheads="1"/>
                      </p:cNvPicPr>
                      <p:nvPr/>
                    </p:nvPicPr>
                    <p:blipFill>
                      <a:blip r:embed="rId6"/>
                      <a:srcRect/>
                      <a:stretch>
                        <a:fillRect/>
                      </a:stretch>
                    </p:blipFill>
                    <p:spPr bwMode="auto">
                      <a:xfrm>
                        <a:off x="1907704" y="4941168"/>
                        <a:ext cx="5697538"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 name="Rounded Rectangle 5"/>
          <p:cNvSpPr/>
          <p:nvPr/>
        </p:nvSpPr>
        <p:spPr>
          <a:xfrm>
            <a:off x="7812360" y="3212976"/>
            <a:ext cx="576064" cy="64807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3200" dirty="0" smtClean="0"/>
              <a:t>1</a:t>
            </a:r>
            <a:endParaRPr lang="en-GB" sz="3200" dirty="0" smtClean="0"/>
          </a:p>
        </p:txBody>
      </p:sp>
      <p:sp>
        <p:nvSpPr>
          <p:cNvPr id="7" name="Rounded Rectangle 6"/>
          <p:cNvSpPr/>
          <p:nvPr/>
        </p:nvSpPr>
        <p:spPr>
          <a:xfrm>
            <a:off x="7812360" y="5115892"/>
            <a:ext cx="576064" cy="64807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3200" dirty="0" smtClean="0"/>
              <a:t>1</a:t>
            </a:r>
            <a:endParaRPr lang="en-GB" sz="3200" dirty="0" smtClean="0"/>
          </a:p>
        </p:txBody>
      </p:sp>
    </p:spTree>
    <p:extLst>
      <p:ext uri="{BB962C8B-B14F-4D97-AF65-F5344CB8AC3E}">
        <p14:creationId xmlns:p14="http://schemas.microsoft.com/office/powerpoint/2010/main" val="3941411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80728"/>
            <a:ext cx="8229600" cy="4525963"/>
          </a:xfrm>
        </p:spPr>
        <p:txBody>
          <a:bodyPr>
            <a:normAutofit fontScale="92500" lnSpcReduction="10000"/>
          </a:bodyPr>
          <a:lstStyle/>
          <a:p>
            <a:r>
              <a:rPr lang="en-CA" dirty="0" smtClean="0"/>
              <a:t>Deduct one mark for each incorrect force on the free body diagram (either extra forces or omitted forces).</a:t>
            </a:r>
          </a:p>
          <a:p>
            <a:r>
              <a:rPr lang="en-CA" dirty="0" smtClean="0"/>
              <a:t>Deduct 2 if there is no FBD</a:t>
            </a:r>
          </a:p>
          <a:p>
            <a:r>
              <a:rPr lang="en-CA" dirty="0" smtClean="0"/>
              <a:t>Deduct 1 for incorrect number of sig. figs.</a:t>
            </a:r>
          </a:p>
          <a:p>
            <a:r>
              <a:rPr lang="en-CA" dirty="0" smtClean="0"/>
              <a:t>Deduct 1 for incorrect or no units.</a:t>
            </a:r>
          </a:p>
          <a:p>
            <a:endParaRPr lang="en-CA" dirty="0"/>
          </a:p>
          <a:p>
            <a:r>
              <a:rPr lang="en-CA" dirty="0" smtClean="0"/>
              <a:t>Marked out of 6 (it would be part of a question on an exam)</a:t>
            </a:r>
            <a:endParaRPr lang="en-GB" dirty="0"/>
          </a:p>
        </p:txBody>
      </p:sp>
    </p:spTree>
    <p:extLst>
      <p:ext uri="{BB962C8B-B14F-4D97-AF65-F5344CB8AC3E}">
        <p14:creationId xmlns:p14="http://schemas.microsoft.com/office/powerpoint/2010/main" val="344605812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CA" dirty="0" smtClean="0"/>
              <a:t>ICP 06 Grading</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21679701"/>
              </p:ext>
            </p:extLst>
          </p:nvPr>
        </p:nvGraphicFramePr>
        <p:xfrm>
          <a:off x="457200" y="1600200"/>
          <a:ext cx="8230422" cy="3108960"/>
        </p:xfrm>
        <a:graphic>
          <a:graphicData uri="http://schemas.openxmlformats.org/drawingml/2006/table">
            <a:tbl>
              <a:tblPr firstRow="1" bandRow="1">
                <a:tableStyleId>{5C22544A-7EE6-4342-B048-85BDC9FD1C3A}</a:tableStyleId>
              </a:tblPr>
              <a:tblGrid>
                <a:gridCol w="4115211"/>
                <a:gridCol w="4115211"/>
              </a:tblGrid>
              <a:tr h="370840">
                <a:tc>
                  <a:txBody>
                    <a:bodyPr/>
                    <a:lstStyle/>
                    <a:p>
                      <a:r>
                        <a:rPr lang="en-CA" sz="2800" dirty="0" smtClean="0"/>
                        <a:t>Score</a:t>
                      </a:r>
                      <a:endParaRPr lang="en-GB" sz="2800" dirty="0"/>
                    </a:p>
                  </a:txBody>
                  <a:tcPr marL="168572" marR="168572"/>
                </a:tc>
                <a:tc>
                  <a:txBody>
                    <a:bodyPr/>
                    <a:lstStyle/>
                    <a:p>
                      <a:r>
                        <a:rPr lang="en-CA" sz="2800" dirty="0" smtClean="0"/>
                        <a:t>Grade</a:t>
                      </a:r>
                      <a:endParaRPr lang="en-GB" sz="2800" dirty="0"/>
                    </a:p>
                  </a:txBody>
                  <a:tcPr marL="168572" marR="168572"/>
                </a:tc>
              </a:tr>
              <a:tr h="370840">
                <a:tc>
                  <a:txBody>
                    <a:bodyPr/>
                    <a:lstStyle/>
                    <a:p>
                      <a:r>
                        <a:rPr lang="en-CA" sz="2800" dirty="0" smtClean="0"/>
                        <a:t>6</a:t>
                      </a:r>
                      <a:endParaRPr lang="en-GB" sz="2800" dirty="0"/>
                    </a:p>
                  </a:txBody>
                  <a:tcPr marL="168572" marR="168572"/>
                </a:tc>
                <a:tc>
                  <a:txBody>
                    <a:bodyPr/>
                    <a:lstStyle/>
                    <a:p>
                      <a:r>
                        <a:rPr lang="en-CA" sz="2800" dirty="0" smtClean="0"/>
                        <a:t>A</a:t>
                      </a:r>
                      <a:endParaRPr lang="en-GB" sz="2800" dirty="0"/>
                    </a:p>
                  </a:txBody>
                  <a:tcPr marL="168572" marR="168572"/>
                </a:tc>
              </a:tr>
              <a:tr h="370840">
                <a:tc>
                  <a:txBody>
                    <a:bodyPr/>
                    <a:lstStyle/>
                    <a:p>
                      <a:r>
                        <a:rPr lang="en-CA" sz="2800" dirty="0" smtClean="0"/>
                        <a:t>5</a:t>
                      </a:r>
                      <a:endParaRPr lang="en-GB" sz="2800" dirty="0"/>
                    </a:p>
                  </a:txBody>
                  <a:tcPr marL="168572" marR="168572"/>
                </a:tc>
                <a:tc>
                  <a:txBody>
                    <a:bodyPr/>
                    <a:lstStyle/>
                    <a:p>
                      <a:r>
                        <a:rPr lang="en-CA" sz="2800" dirty="0" smtClean="0"/>
                        <a:t>B</a:t>
                      </a:r>
                      <a:endParaRPr lang="en-GB" sz="2800" dirty="0"/>
                    </a:p>
                  </a:txBody>
                  <a:tcPr marL="168572" marR="168572"/>
                </a:tc>
              </a:tr>
              <a:tr h="370840">
                <a:tc>
                  <a:txBody>
                    <a:bodyPr/>
                    <a:lstStyle/>
                    <a:p>
                      <a:r>
                        <a:rPr lang="en-CA" sz="2800" dirty="0" smtClean="0"/>
                        <a:t>4</a:t>
                      </a:r>
                      <a:endParaRPr lang="en-GB" sz="2800" dirty="0"/>
                    </a:p>
                  </a:txBody>
                  <a:tcPr marL="168572" marR="168572"/>
                </a:tc>
                <a:tc>
                  <a:txBody>
                    <a:bodyPr/>
                    <a:lstStyle/>
                    <a:p>
                      <a:r>
                        <a:rPr lang="en-CA" sz="2800" dirty="0" smtClean="0"/>
                        <a:t>C</a:t>
                      </a:r>
                      <a:endParaRPr lang="en-GB" sz="2800" dirty="0"/>
                    </a:p>
                  </a:txBody>
                  <a:tcPr marL="168572" marR="168572"/>
                </a:tc>
              </a:tr>
              <a:tr h="370840">
                <a:tc>
                  <a:txBody>
                    <a:bodyPr/>
                    <a:lstStyle/>
                    <a:p>
                      <a:r>
                        <a:rPr lang="en-CA" sz="2800" dirty="0" smtClean="0"/>
                        <a:t>3</a:t>
                      </a:r>
                      <a:endParaRPr lang="en-GB" sz="2800" dirty="0"/>
                    </a:p>
                  </a:txBody>
                  <a:tcPr marL="168572" marR="168572"/>
                </a:tc>
                <a:tc>
                  <a:txBody>
                    <a:bodyPr/>
                    <a:lstStyle/>
                    <a:p>
                      <a:r>
                        <a:rPr lang="en-CA" sz="2800" dirty="0" smtClean="0"/>
                        <a:t>D</a:t>
                      </a:r>
                      <a:endParaRPr lang="en-GB" sz="2800" dirty="0"/>
                    </a:p>
                  </a:txBody>
                  <a:tcPr marL="168572" marR="168572"/>
                </a:tc>
              </a:tr>
              <a:tr h="370840">
                <a:tc>
                  <a:txBody>
                    <a:bodyPr/>
                    <a:lstStyle/>
                    <a:p>
                      <a:r>
                        <a:rPr lang="en-CA" sz="2800" dirty="0" smtClean="0"/>
                        <a:t>0-2</a:t>
                      </a:r>
                      <a:endParaRPr lang="en-GB" sz="2800" dirty="0"/>
                    </a:p>
                  </a:txBody>
                  <a:tcPr marL="168572" marR="168572"/>
                </a:tc>
                <a:tc>
                  <a:txBody>
                    <a:bodyPr/>
                    <a:lstStyle/>
                    <a:p>
                      <a:r>
                        <a:rPr lang="en-CA" sz="2800" dirty="0" smtClean="0"/>
                        <a:t>F</a:t>
                      </a:r>
                      <a:endParaRPr lang="en-GB" sz="2800" dirty="0"/>
                    </a:p>
                  </a:txBody>
                  <a:tcPr marL="168572" marR="168572"/>
                </a:tc>
              </a:tr>
            </a:tbl>
          </a:graphicData>
        </a:graphic>
      </p:graphicFrame>
    </p:spTree>
    <p:extLst>
      <p:ext uri="{BB962C8B-B14F-4D97-AF65-F5344CB8AC3E}">
        <p14:creationId xmlns:p14="http://schemas.microsoft.com/office/powerpoint/2010/main" val="333373827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SHOWBARVISIBLE" val="True"/>
  <p:tag name="CSVFORMAT" val="0"/>
  <p:tag name="COUNTDOWNSTYLE" val="-1"/>
  <p:tag name="COUNTDOWNSECONDS" val="10"/>
  <p:tag name="BACKUPSESSIONS" val="True"/>
  <p:tag name="REVIEWONLY" val="False"/>
  <p:tag name="RACEENDPOINTS" val="100"/>
  <p:tag name="PARTICIPANTSINLEADERBOARD" val="5"/>
  <p:tag name="BUBBLESIZEVISIBLE" val="True"/>
  <p:tag name="CUSTOMGRIDBACKCOLOR" val="-2830136"/>
  <p:tag name="CUSTOMCELLBACKCOLOR3" val="-268652"/>
  <p:tag name="DISPLAYDEVICENUMBER" val="True"/>
  <p:tag name="AUTOSIZEGRID" val="True"/>
  <p:tag name="POLLINGCYCLE" val="2"/>
  <p:tag name="INCLUDENONRESPONDERS" val="False"/>
  <p:tag name="CORRECTPOINTVALUE" val="100"/>
  <p:tag name="ZEROBASED" val="False"/>
  <p:tag name="FIBDISPLAYRESULTS" val="True"/>
  <p:tag name="PRRESPONSE1" val="10"/>
  <p:tag name="PRRESPONSE5" val="6"/>
  <p:tag name="PRRESPONSE9" val="2"/>
  <p:tag name="TASKPANEKEY" val="2d89143c-8ac1-49ea-9319-f7283f5b0ac4"/>
  <p:tag name="USESECONDARYMONITOR" val="True"/>
  <p:tag name="ANSWERNOWTEXT" val="Answer Now"/>
  <p:tag name="INPUTSOURCE" val="1"/>
  <p:tag name="CHARTVALUEFORMAT" val="0%"/>
  <p:tag name="STDCHART" val="1"/>
  <p:tag name="TEAMSINLEADERBOARD" val="5"/>
  <p:tag name="BUBBLEGROUPING" val="3"/>
  <p:tag name="CUSTOMCELLBACKCOLOR2" val="-13395457"/>
  <p:tag name="DISPLAYDEVICEID" val="True"/>
  <p:tag name="GRIDPOSITION" val="1"/>
  <p:tag name="RESETCHARTS" val="True"/>
  <p:tag name="INCORRECTPOINTVALUE" val="0"/>
  <p:tag name="CHARTSCALE" val="True"/>
  <p:tag name="FIBDISPLAYKEYWORDS" val="True"/>
  <p:tag name="PRRESPONSE6" val="5"/>
  <p:tag name="SHOWFLASHWARNING" val="True"/>
  <p:tag name="EXPANDSHOWBAR" val="True"/>
  <p:tag name="RESPCOUNTERSTYLE" val="-1"/>
  <p:tag name="ALLOWDUPLICATES" val="False"/>
  <p:tag name="AUTOUPDATEALIASES" val="True"/>
  <p:tag name="MAXRESPONDERS" val="5"/>
  <p:tag name="CUSTOMCELLFORECOLOR" val="-16777216"/>
  <p:tag name="DISPLAYNAME" val="True"/>
  <p:tag name="GRIDFONTSIZE" val="12"/>
  <p:tag name="INCLUDEPPT" val="True"/>
  <p:tag name="AUTOADJUSTPARTRANGE" val="True"/>
  <p:tag name="PRRESPONSE2" val="9"/>
  <p:tag name="PRRESPONSE8" val="3"/>
  <p:tag name="POWERPOINTVERSION" val="14.0"/>
  <p:tag name="RESPCOUNTERFORMAT" val="0"/>
  <p:tag name="AUTOADVANCE" val="False"/>
  <p:tag name="SKIPREMAININGRACESLIDES" val="True"/>
  <p:tag name="CUSTOMCELLBACKCOLOR1" val="-657956"/>
  <p:tag name="GRIDROTATIONINTERVAL" val="2"/>
  <p:tag name="MULTIRESPDIVISOR" val="1"/>
  <p:tag name="ADVANCEDSETTINGSVIEW" val="True"/>
  <p:tag name="PRRESPONSE4" val="7"/>
  <p:tag name="TPVERSION" val="2008"/>
  <p:tag name="RESPTABLESTYLE" val="-1"/>
  <p:tag name="RACERSMAXDISPLAYED" val="5"/>
  <p:tag name="DEFAULTNUMTEAMS" val="5"/>
  <p:tag name="GRIDSIZE" val="{Width=800, Height=600}"/>
  <p:tag name="REALTIMEBACKUP" val="False"/>
  <p:tag name="PRRESPONSE3" val="8"/>
  <p:tag name="SAVECSVWITHSESSION" val="False"/>
  <p:tag name="BACKUPMAINTENANCE" val="7"/>
  <p:tag name="BUBBLEVALUEFORMAT" val="0.0"/>
  <p:tag name="CHARTCOLORS" val="0"/>
  <p:tag name="FIBNUMRESULTS" val="5"/>
  <p:tag name="ALWAYSOPENPOLL" val="False"/>
  <p:tag name="ROTATIONINTERVAL" val="2"/>
  <p:tag name="USESCHEMECOLORS" val="True"/>
  <p:tag name="REALTIMEBACKUPPATH" val="(None)"/>
  <p:tag name="BULLETTYPE" val="3"/>
  <p:tag name="BUBBLENAMEVISIBLE" val="True"/>
  <p:tag name="ALLOWUSERFEEDBACK" val="True"/>
  <p:tag name="ANSWERNOWSTYLE" val="-1"/>
  <p:tag name="GRIDOPACITY" val="90"/>
  <p:tag name="PRRESPONSE10" val="1"/>
  <p:tag name="CHARTLABELS" val="0"/>
  <p:tag name="RACEANIMATIONSPEED" val="3"/>
  <p:tag name="NUMRESPONSES" val="1"/>
  <p:tag name="CUSTOMCELLBACKCOLOR4" val="-8355712"/>
  <p:tag name="PRRESPONSE7" val="4"/>
  <p:tag name="FIBINCLUDEOTHER" val="True"/>
  <p:tag name="DELIMITERS" val="3.1"/>
  <p:tag name="TPFULLVERSION" val="4.3.2.1178"/>
</p:tagLst>
</file>

<file path=ppt/tags/tag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3.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Lectu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320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rgbClr val="C00000"/>
          </a:solidFill>
          <a:tailEnd type="arrow"/>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400" dirty="0"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Lectures</Template>
  <TotalTime>1687</TotalTime>
  <Words>1909</Words>
  <Application>Microsoft Office PowerPoint</Application>
  <PresentationFormat>On-screen Show (4:3)</PresentationFormat>
  <Paragraphs>270</Paragraphs>
  <Slides>52</Slides>
  <Notes>2</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52</vt:i4>
      </vt:variant>
    </vt:vector>
  </HeadingPairs>
  <TitlesOfParts>
    <vt:vector size="55" baseType="lpstr">
      <vt:lpstr>Lectures</vt:lpstr>
      <vt:lpstr>Equation</vt:lpstr>
      <vt:lpstr>Microsoft Equation 3.0</vt:lpstr>
      <vt:lpstr>Physics 1003/BIT 1203 Fall 2012</vt:lpstr>
      <vt:lpstr>Weight: The Force of Gravity</vt:lpstr>
      <vt:lpstr>Weight</vt:lpstr>
      <vt:lpstr>More on Weight</vt:lpstr>
      <vt:lpstr>Mass is Not Weight</vt:lpstr>
      <vt:lpstr>PowerPoint Presentation</vt:lpstr>
      <vt:lpstr>Contact Forces</vt:lpstr>
      <vt:lpstr>The Normal Force</vt:lpstr>
      <vt:lpstr>Magnitude of the Normal Force</vt:lpstr>
      <vt:lpstr>The Origin of the Normal Force</vt:lpstr>
      <vt:lpstr>PowerPoint Presentation</vt:lpstr>
      <vt:lpstr>The Normal Force is Not Always Vertical</vt:lpstr>
      <vt:lpstr>The Normal Force is a Contact Force</vt:lpstr>
      <vt:lpstr>Friction Force</vt:lpstr>
      <vt:lpstr>Tension</vt:lpstr>
      <vt:lpstr>PowerPoint Presentation</vt:lpstr>
      <vt:lpstr>PowerPoint Presentation</vt:lpstr>
      <vt:lpstr>Newton’s Third Law of Motion</vt:lpstr>
      <vt:lpstr>PowerPoint Presentation</vt:lpstr>
      <vt:lpstr>Newton’s Third Law</vt:lpstr>
      <vt:lpstr>Example: Mass on a String</vt:lpstr>
      <vt:lpstr>PowerPoint Presentation</vt:lpstr>
      <vt:lpstr>Suppose the String Had Mass</vt:lpstr>
      <vt:lpstr>PowerPoint Presentation</vt:lpstr>
      <vt:lpstr>Compare the Tensions</vt:lpstr>
      <vt:lpstr>Non-Equilibrium Problems</vt:lpstr>
      <vt:lpstr>Example: The Fish</vt:lpstr>
      <vt:lpstr>PowerPoint Presentation</vt:lpstr>
      <vt:lpstr>PowerPoint Presentation</vt:lpstr>
      <vt:lpstr>PowerPoint Presentation</vt:lpstr>
      <vt:lpstr>Forces and Acceleration of Masses Moving Together</vt:lpstr>
      <vt:lpstr>Blocks 1 and 2 Together</vt:lpstr>
      <vt:lpstr>Block 1 Isolated</vt:lpstr>
      <vt:lpstr>Block 2 Isolated</vt:lpstr>
      <vt:lpstr>Combine the Results for Both Blocks</vt:lpstr>
      <vt:lpstr>If There Was No Glue </vt:lpstr>
      <vt:lpstr>External and Internal Forces</vt:lpstr>
      <vt:lpstr>Motion on an Inclined Plane: Using Components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Class Problem 06</vt:lpstr>
      <vt:lpstr>PowerPoint Presentation</vt:lpstr>
      <vt:lpstr>PowerPoint Presentation</vt:lpstr>
      <vt:lpstr>PowerPoint Presentation</vt:lpstr>
      <vt:lpstr>PowerPoint Presentation</vt:lpstr>
      <vt:lpstr>ICP 06 Grading</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Physics 1003/BIT 1203 Fall 2012</dc:title>
  <dc:subject>newtons laws;contact forces</dc:subject>
  <dc:creator>Andrew Robinson</dc:creator>
  <cp:lastModifiedBy>Andrew Robinson</cp:lastModifiedBy>
  <cp:revision>43</cp:revision>
  <dcterms:created xsi:type="dcterms:W3CDTF">2012-09-19T18:13:19Z</dcterms:created>
  <dcterms:modified xsi:type="dcterms:W3CDTF">2013-09-25T15:53:14Z</dcterms:modified>
</cp:coreProperties>
</file>