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7" r:id="rId1"/>
  </p:sldMasterIdLst>
  <p:notesMasterIdLst>
    <p:notesMasterId r:id="rId80"/>
  </p:notesMasterIdLst>
  <p:handoutMasterIdLst>
    <p:handoutMasterId r:id="rId81"/>
  </p:handoutMasterIdLst>
  <p:sldIdLst>
    <p:sldId id="256" r:id="rId2"/>
    <p:sldId id="461" r:id="rId3"/>
    <p:sldId id="377" r:id="rId4"/>
    <p:sldId id="379" r:id="rId5"/>
    <p:sldId id="378" r:id="rId6"/>
    <p:sldId id="382" r:id="rId7"/>
    <p:sldId id="380" r:id="rId8"/>
    <p:sldId id="383" r:id="rId9"/>
    <p:sldId id="409" r:id="rId10"/>
    <p:sldId id="408" r:id="rId11"/>
    <p:sldId id="411" r:id="rId12"/>
    <p:sldId id="410" r:id="rId13"/>
    <p:sldId id="384" r:id="rId14"/>
    <p:sldId id="386" r:id="rId15"/>
    <p:sldId id="399" r:id="rId16"/>
    <p:sldId id="387" r:id="rId17"/>
    <p:sldId id="400" r:id="rId18"/>
    <p:sldId id="388" r:id="rId19"/>
    <p:sldId id="401" r:id="rId20"/>
    <p:sldId id="390" r:id="rId21"/>
    <p:sldId id="402" r:id="rId22"/>
    <p:sldId id="392" r:id="rId23"/>
    <p:sldId id="403" r:id="rId24"/>
    <p:sldId id="391" r:id="rId25"/>
    <p:sldId id="404" r:id="rId26"/>
    <p:sldId id="394" r:id="rId27"/>
    <p:sldId id="405" r:id="rId28"/>
    <p:sldId id="393" r:id="rId29"/>
    <p:sldId id="406" r:id="rId30"/>
    <p:sldId id="395" r:id="rId31"/>
    <p:sldId id="413" r:id="rId32"/>
    <p:sldId id="414" r:id="rId33"/>
    <p:sldId id="415" r:id="rId34"/>
    <p:sldId id="416" r:id="rId35"/>
    <p:sldId id="417" r:id="rId36"/>
    <p:sldId id="418" r:id="rId37"/>
    <p:sldId id="419" r:id="rId38"/>
    <p:sldId id="420" r:id="rId39"/>
    <p:sldId id="421" r:id="rId40"/>
    <p:sldId id="424" r:id="rId41"/>
    <p:sldId id="422" r:id="rId42"/>
    <p:sldId id="425" r:id="rId43"/>
    <p:sldId id="423" r:id="rId44"/>
    <p:sldId id="426" r:id="rId45"/>
    <p:sldId id="427" r:id="rId46"/>
    <p:sldId id="429" r:id="rId47"/>
    <p:sldId id="428" r:id="rId48"/>
    <p:sldId id="459" r:id="rId49"/>
    <p:sldId id="430" r:id="rId50"/>
    <p:sldId id="431" r:id="rId51"/>
    <p:sldId id="432" r:id="rId52"/>
    <p:sldId id="454" r:id="rId53"/>
    <p:sldId id="457" r:id="rId54"/>
    <p:sldId id="455" r:id="rId55"/>
    <p:sldId id="456" r:id="rId56"/>
    <p:sldId id="458" r:id="rId57"/>
    <p:sldId id="433" r:id="rId58"/>
    <p:sldId id="434" r:id="rId59"/>
    <p:sldId id="435" r:id="rId60"/>
    <p:sldId id="436" r:id="rId61"/>
    <p:sldId id="437" r:id="rId62"/>
    <p:sldId id="438" r:id="rId63"/>
    <p:sldId id="439" r:id="rId64"/>
    <p:sldId id="440" r:id="rId65"/>
    <p:sldId id="441" r:id="rId66"/>
    <p:sldId id="442" r:id="rId67"/>
    <p:sldId id="443" r:id="rId68"/>
    <p:sldId id="444" r:id="rId69"/>
    <p:sldId id="445" r:id="rId70"/>
    <p:sldId id="446" r:id="rId71"/>
    <p:sldId id="447" r:id="rId72"/>
    <p:sldId id="448" r:id="rId73"/>
    <p:sldId id="449" r:id="rId74"/>
    <p:sldId id="460" r:id="rId75"/>
    <p:sldId id="462" r:id="rId76"/>
    <p:sldId id="451" r:id="rId77"/>
    <p:sldId id="452" r:id="rId78"/>
    <p:sldId id="453" r:id="rId79"/>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3366FF"/>
    <a:srgbClr val="339933"/>
    <a:srgbClr val="0B0060"/>
    <a:srgbClr val="33CC33"/>
    <a:srgbClr val="3399FF"/>
    <a:srgbClr val="CCFFCC"/>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81" d="100"/>
          <a:sy n="81" d="100"/>
        </p:scale>
        <p:origin x="1013" y="62"/>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1286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heme" Target="theme/theme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61" Type="http://schemas.openxmlformats.org/officeDocument/2006/relationships/slide" Target="slides/slide60.xml"/><Relationship Id="rId8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eaLnBrk="0" hangingPunct="0">
              <a:defRPr sz="1200">
                <a:latin typeface="Arial" charset="0"/>
                <a:cs typeface="Arial" charset="0"/>
              </a:defRPr>
            </a:lvl1pPr>
          </a:lstStyle>
          <a:p>
            <a:pPr>
              <a:defRPr/>
            </a:pPr>
            <a:endParaRPr lang="en-US"/>
          </a:p>
        </p:txBody>
      </p:sp>
      <p:sp>
        <p:nvSpPr>
          <p:cNvPr id="40963" name="Rectangle 3"/>
          <p:cNvSpPr>
            <a:spLocks noGrp="1" noChangeArrowheads="1"/>
          </p:cNvSpPr>
          <p:nvPr>
            <p:ph type="dt" sz="quarter" idx="1"/>
          </p:nvPr>
        </p:nvSpPr>
        <p:spPr bwMode="auto">
          <a:xfrm>
            <a:off x="3970338"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eaLnBrk="0" hangingPunct="0">
              <a:defRPr sz="1200">
                <a:latin typeface="Arial" charset="0"/>
                <a:cs typeface="Arial" charset="0"/>
              </a:defRPr>
            </a:lvl1pPr>
          </a:lstStyle>
          <a:p>
            <a:pPr>
              <a:defRPr/>
            </a:pPr>
            <a:fld id="{74EEF924-C720-4B47-8454-96F7232C2787}" type="datetime3">
              <a:rPr lang="en-US"/>
              <a:pPr>
                <a:defRPr/>
              </a:pPr>
              <a:t>21 October 2015</a:t>
            </a:fld>
            <a:endParaRPr lang="en-US"/>
          </a:p>
        </p:txBody>
      </p:sp>
      <p:sp>
        <p:nvSpPr>
          <p:cNvPr id="40964" name="Rectangle 4"/>
          <p:cNvSpPr>
            <a:spLocks noGrp="1" noChangeArrowheads="1"/>
          </p:cNvSpPr>
          <p:nvPr>
            <p:ph type="ftr" sz="quarter" idx="2"/>
          </p:nvPr>
        </p:nvSpPr>
        <p:spPr bwMode="auto">
          <a:xfrm>
            <a:off x="0"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eaLnBrk="0" hangingPunct="0">
              <a:defRPr sz="1200">
                <a:latin typeface="Arial" charset="0"/>
                <a:cs typeface="Arial" charset="0"/>
              </a:defRPr>
            </a:lvl1pPr>
          </a:lstStyle>
          <a:p>
            <a:pPr>
              <a:defRPr/>
            </a:pPr>
            <a:endParaRPr lang="en-US"/>
          </a:p>
        </p:txBody>
      </p:sp>
      <p:sp>
        <p:nvSpPr>
          <p:cNvPr id="40965" name="Rectangle 5"/>
          <p:cNvSpPr>
            <a:spLocks noGrp="1" noChangeArrowheads="1"/>
          </p:cNvSpPr>
          <p:nvPr>
            <p:ph type="sldNum" sz="quarter" idx="3"/>
          </p:nvPr>
        </p:nvSpPr>
        <p:spPr bwMode="auto">
          <a:xfrm>
            <a:off x="3970338"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eaLnBrk="0" hangingPunct="0">
              <a:defRPr sz="1200">
                <a:latin typeface="Arial" charset="0"/>
                <a:cs typeface="Arial" charset="0"/>
              </a:defRPr>
            </a:lvl1pPr>
          </a:lstStyle>
          <a:p>
            <a:pPr>
              <a:defRPr/>
            </a:pPr>
            <a:fld id="{BEBCD384-BA5B-4ED5-8E0C-835D09105F55}" type="slidenum">
              <a:rPr lang="en-US"/>
              <a:pPr>
                <a:defRPr/>
              </a:pPr>
              <a:t>‹#›</a:t>
            </a:fld>
            <a:endParaRPr lang="en-US"/>
          </a:p>
        </p:txBody>
      </p:sp>
    </p:spTree>
    <p:extLst>
      <p:ext uri="{BB962C8B-B14F-4D97-AF65-F5344CB8AC3E}">
        <p14:creationId xmlns:p14="http://schemas.microsoft.com/office/powerpoint/2010/main" val="237173731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6434"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defRPr sz="1200">
                <a:latin typeface="Arial" charset="0"/>
                <a:cs typeface="Arial" charset="0"/>
              </a:defRPr>
            </a:lvl1pPr>
          </a:lstStyle>
          <a:p>
            <a:pPr>
              <a:defRPr/>
            </a:pPr>
            <a:endParaRPr lang="en-US"/>
          </a:p>
        </p:txBody>
      </p:sp>
      <p:sp>
        <p:nvSpPr>
          <p:cNvPr id="146435"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a:defRPr sz="1200">
                <a:latin typeface="Arial" charset="0"/>
                <a:cs typeface="Arial" charset="0"/>
              </a:defRPr>
            </a:lvl1pPr>
          </a:lstStyle>
          <a:p>
            <a:pPr>
              <a:defRPr/>
            </a:pPr>
            <a:fld id="{AA28CB84-A647-4E73-851A-B8E37E7516AF}" type="datetime3">
              <a:rPr lang="en-US"/>
              <a:pPr>
                <a:defRPr/>
              </a:pPr>
              <a:t>21 October 2015</a:t>
            </a:fld>
            <a:endParaRPr lang="en-US"/>
          </a:p>
        </p:txBody>
      </p:sp>
      <p:sp>
        <p:nvSpPr>
          <p:cNvPr id="82948"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p:spPr>
      </p:sp>
      <p:sp>
        <p:nvSpPr>
          <p:cNvPr id="146437" name="Rectangle 5"/>
          <p:cNvSpPr>
            <a:spLocks noGrp="1" noChangeArrowheads="1"/>
          </p:cNvSpPr>
          <p:nvPr>
            <p:ph type="body" sz="quarter" idx="3"/>
          </p:nvPr>
        </p:nvSpPr>
        <p:spPr bwMode="auto">
          <a:xfrm>
            <a:off x="701675" y="4416425"/>
            <a:ext cx="5607050" cy="4183063"/>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46438"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defRPr sz="1200">
                <a:latin typeface="Arial" charset="0"/>
                <a:cs typeface="Arial" charset="0"/>
              </a:defRPr>
            </a:lvl1pPr>
          </a:lstStyle>
          <a:p>
            <a:pPr>
              <a:defRPr/>
            </a:pPr>
            <a:endParaRPr lang="en-US"/>
          </a:p>
        </p:txBody>
      </p:sp>
      <p:sp>
        <p:nvSpPr>
          <p:cNvPr id="146439"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a:defRPr sz="1200">
                <a:latin typeface="Arial" charset="0"/>
                <a:cs typeface="Arial" charset="0"/>
              </a:defRPr>
            </a:lvl1pPr>
          </a:lstStyle>
          <a:p>
            <a:pPr>
              <a:defRPr/>
            </a:pPr>
            <a:fld id="{75DFC30C-FB9A-44E3-926E-5F3F08BD6179}" type="slidenum">
              <a:rPr lang="en-US"/>
              <a:pPr>
                <a:defRPr/>
              </a:pPr>
              <a:t>‹#›</a:t>
            </a:fld>
            <a:endParaRPr lang="en-US"/>
          </a:p>
        </p:txBody>
      </p:sp>
    </p:spTree>
    <p:extLst>
      <p:ext uri="{BB962C8B-B14F-4D97-AF65-F5344CB8AC3E}">
        <p14:creationId xmlns:p14="http://schemas.microsoft.com/office/powerpoint/2010/main" val="2433484957"/>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p>
            <a:fld id="{E8902067-81A9-442B-A5C6-318E551B5273}" type="slidenum">
              <a:rPr lang="en-US" smtClean="0"/>
              <a:pPr/>
              <a:t>1</a:t>
            </a:fld>
            <a:endParaRPr lang="en-US" smtClean="0"/>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a:ln/>
        </p:spPr>
        <p:txBody>
          <a:bodyPr/>
          <a:lstStyle/>
          <a:p>
            <a:endParaRPr lang="en-US" smtClean="0"/>
          </a:p>
        </p:txBody>
      </p:sp>
    </p:spTree>
    <p:extLst>
      <p:ext uri="{BB962C8B-B14F-4D97-AF65-F5344CB8AC3E}">
        <p14:creationId xmlns:p14="http://schemas.microsoft.com/office/powerpoint/2010/main" val="36366025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p:spPr>
        <p:txBody>
          <a:bodyPr/>
          <a:lstStyle/>
          <a:p>
            <a:endParaRPr lang="en-US" smtClean="0"/>
          </a:p>
        </p:txBody>
      </p:sp>
      <p:sp>
        <p:nvSpPr>
          <p:cNvPr id="84996" name="Slide Number Placeholder 3"/>
          <p:cNvSpPr>
            <a:spLocks noGrp="1"/>
          </p:cNvSpPr>
          <p:nvPr>
            <p:ph type="sldNum" sz="quarter" idx="5"/>
          </p:nvPr>
        </p:nvSpPr>
        <p:spPr>
          <a:noFill/>
        </p:spPr>
        <p:txBody>
          <a:bodyPr/>
          <a:lstStyle/>
          <a:p>
            <a:fld id="{4635D5B8-2232-4BD4-9E34-A48491709461}" type="slidenum">
              <a:rPr lang="en-US" smtClean="0"/>
              <a:pPr/>
              <a:t>68</a:t>
            </a:fld>
            <a:endParaRPr lang="en-US" smtClean="0"/>
          </a:p>
        </p:txBody>
      </p:sp>
    </p:spTree>
    <p:extLst>
      <p:ext uri="{BB962C8B-B14F-4D97-AF65-F5344CB8AC3E}">
        <p14:creationId xmlns:p14="http://schemas.microsoft.com/office/powerpoint/2010/main" val="3827987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w="9525">
              <a:noFill/>
              <a:miter lim="800000"/>
              <a:headEnd/>
              <a:tailEnd/>
            </a:ln>
            <a:effectLst/>
          </p:spPr>
          <p:txBody>
            <a:bodyPr wrap="none" anchor="ctr"/>
            <a:lstStyle/>
            <a:p>
              <a:pPr algn="ctr">
                <a:defRPr/>
              </a:pPr>
              <a:endParaRPr lang="en-US" sz="2400">
                <a:latin typeface="Times New Roman" pitchFamily="18"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ffectLst/>
            </p:spPr>
            <p:txBody>
              <a:bodyPr/>
              <a:lstStyle/>
              <a:p>
                <a:pPr>
                  <a:defRPr/>
                </a:pPr>
                <a:endParaRPr lang="en-US"/>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ffectLst/>
            </p:spPr>
            <p:txBody>
              <a:bodyPr/>
              <a:lstStyle/>
              <a:p>
                <a:pPr>
                  <a:defRPr/>
                </a:pPr>
                <a:endParaRPr lang="en-US"/>
              </a:p>
            </p:txBody>
          </p:sp>
        </p:grpSp>
      </p:grpSp>
      <p:sp>
        <p:nvSpPr>
          <p:cNvPr id="216075" name="Rectangle 11"/>
          <p:cNvSpPr>
            <a:spLocks noGrp="1" noChangeArrowheads="1"/>
          </p:cNvSpPr>
          <p:nvPr>
            <p:ph type="ctrTitle"/>
          </p:nvPr>
        </p:nvSpPr>
        <p:spPr>
          <a:xfrm>
            <a:off x="2057400" y="1143000"/>
            <a:ext cx="6629400" cy="2209800"/>
          </a:xfrm>
        </p:spPr>
        <p:txBody>
          <a:bodyPr/>
          <a:lstStyle>
            <a:lvl1pPr>
              <a:defRPr sz="4800"/>
            </a:lvl1pPr>
          </a:lstStyle>
          <a:p>
            <a:r>
              <a:rPr lang="en-US"/>
              <a:t>Click to edit Master title style</a:t>
            </a:r>
          </a:p>
        </p:txBody>
      </p:sp>
      <p:sp>
        <p:nvSpPr>
          <p:cNvPr id="216076" name="Rectangle 12"/>
          <p:cNvSpPr>
            <a:spLocks noGrp="1" noChangeArrowheads="1"/>
          </p:cNvSpPr>
          <p:nvPr>
            <p:ph type="subTitle" idx="1"/>
          </p:nvPr>
        </p:nvSpPr>
        <p:spPr>
          <a:xfrm>
            <a:off x="1371600" y="3962400"/>
            <a:ext cx="6858000" cy="1600200"/>
          </a:xfrm>
        </p:spPr>
        <p:txBody>
          <a:bodyPr anchor="ctr"/>
          <a:lstStyle>
            <a:lvl1pPr marL="0" indent="0" algn="ctr">
              <a:buFont typeface="Wingdings" pitchFamily="2" charset="2"/>
              <a:buNone/>
              <a:defRPr/>
            </a:lvl1pPr>
          </a:lstStyle>
          <a:p>
            <a:r>
              <a:rPr lang="en-US"/>
              <a:t>Click to edit Master subtitle style</a:t>
            </a:r>
          </a:p>
        </p:txBody>
      </p:sp>
      <p:sp>
        <p:nvSpPr>
          <p:cNvPr id="13" name="Rectangle 13"/>
          <p:cNvSpPr>
            <a:spLocks noGrp="1" noChangeArrowheads="1"/>
          </p:cNvSpPr>
          <p:nvPr>
            <p:ph type="dt" sz="half" idx="10"/>
          </p:nvPr>
        </p:nvSpPr>
        <p:spPr>
          <a:xfrm>
            <a:off x="912813" y="6251575"/>
            <a:ext cx="1905000" cy="457200"/>
          </a:xfrm>
        </p:spPr>
        <p:txBody>
          <a:bodyPr/>
          <a:lstStyle>
            <a:lvl1pPr>
              <a:defRPr/>
            </a:lvl1pPr>
          </a:lstStyle>
          <a:p>
            <a:pPr>
              <a:defRPr/>
            </a:pPr>
            <a:fld id="{44CB206F-02AF-4CD6-B4CF-7A04F0A60696}" type="datetime1">
              <a:rPr lang="en-US"/>
              <a:pPr>
                <a:defRPr/>
              </a:pPr>
              <a:t>10/21/2015</a:t>
            </a:fld>
            <a:endParaRPr lang="en-US"/>
          </a:p>
        </p:txBody>
      </p:sp>
      <p:sp>
        <p:nvSpPr>
          <p:cNvPr id="14" name="Rectangle 14"/>
          <p:cNvSpPr>
            <a:spLocks noGrp="1" noChangeArrowheads="1"/>
          </p:cNvSpPr>
          <p:nvPr>
            <p:ph type="ftr" sz="quarter" idx="11"/>
          </p:nvPr>
        </p:nvSpPr>
        <p:spPr>
          <a:xfrm>
            <a:off x="3354388" y="6248400"/>
            <a:ext cx="2895600" cy="457200"/>
          </a:xfrm>
        </p:spPr>
        <p:txBody>
          <a:bodyPr/>
          <a:lstStyle>
            <a:lvl1pPr>
              <a:defRPr/>
            </a:lvl1pPr>
          </a:lstStyle>
          <a:p>
            <a:pPr>
              <a:defRPr/>
            </a:pPr>
            <a:endParaRPr lang="en-US"/>
          </a:p>
        </p:txBody>
      </p:sp>
      <p:sp>
        <p:nvSpPr>
          <p:cNvPr id="15" name="Rectangle 15"/>
          <p:cNvSpPr>
            <a:spLocks noGrp="1" noChangeArrowheads="1"/>
          </p:cNvSpPr>
          <p:nvPr>
            <p:ph type="sldNum" sz="quarter" idx="12"/>
          </p:nvPr>
        </p:nvSpPr>
        <p:spPr/>
        <p:txBody>
          <a:bodyPr/>
          <a:lstStyle>
            <a:lvl1pPr>
              <a:defRPr/>
            </a:lvl1pPr>
          </a:lstStyle>
          <a:p>
            <a:pPr>
              <a:defRPr/>
            </a:pPr>
            <a:fld id="{2C31B405-172F-4ED8-AE39-8AA2C13A2531}"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fld id="{A938A6D9-2C3B-4A95-A2E8-2B0A9AA63DF9}" type="datetime1">
              <a:rPr lang="en-US"/>
              <a:pPr>
                <a:defRPr/>
              </a:pPr>
              <a:t>10/21/2015</a:t>
            </a:fld>
            <a:endParaRPr lang="en-US"/>
          </a:p>
        </p:txBody>
      </p:sp>
      <p:sp>
        <p:nvSpPr>
          <p:cNvPr id="5" name="Rectangle 10"/>
          <p:cNvSpPr>
            <a:spLocks noGrp="1" noChangeArrowheads="1"/>
          </p:cNvSpPr>
          <p:nvPr>
            <p:ph type="ftr" sz="quarter" idx="11"/>
          </p:nvPr>
        </p:nvSpPr>
        <p:spPr>
          <a:ln/>
        </p:spPr>
        <p:txBody>
          <a:bodyPr/>
          <a:lstStyle>
            <a:lvl1pPr>
              <a:defRPr/>
            </a:lvl1pPr>
          </a:lstStyle>
          <a:p>
            <a:pPr>
              <a:defRPr/>
            </a:pPr>
            <a:endParaRPr lang="en-US"/>
          </a:p>
        </p:txBody>
      </p:sp>
      <p:sp>
        <p:nvSpPr>
          <p:cNvPr id="6" name="Rectangle 11"/>
          <p:cNvSpPr>
            <a:spLocks noGrp="1" noChangeArrowheads="1"/>
          </p:cNvSpPr>
          <p:nvPr>
            <p:ph type="sldNum" sz="quarter" idx="12"/>
          </p:nvPr>
        </p:nvSpPr>
        <p:spPr>
          <a:ln/>
        </p:spPr>
        <p:txBody>
          <a:bodyPr/>
          <a:lstStyle>
            <a:lvl1pPr>
              <a:defRPr/>
            </a:lvl1pPr>
          </a:lstStyle>
          <a:p>
            <a:pPr>
              <a:defRPr/>
            </a:pPr>
            <a:fld id="{D0A15A2A-13B9-4B18-9AF6-CE1299CA6F87}"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fld id="{D15FC6C8-668A-4432-BF74-36135027EF34}" type="datetime1">
              <a:rPr lang="en-US"/>
              <a:pPr>
                <a:defRPr/>
              </a:pPr>
              <a:t>10/21/2015</a:t>
            </a:fld>
            <a:endParaRPr lang="en-US"/>
          </a:p>
        </p:txBody>
      </p:sp>
      <p:sp>
        <p:nvSpPr>
          <p:cNvPr id="5" name="Rectangle 10"/>
          <p:cNvSpPr>
            <a:spLocks noGrp="1" noChangeArrowheads="1"/>
          </p:cNvSpPr>
          <p:nvPr>
            <p:ph type="ftr" sz="quarter" idx="11"/>
          </p:nvPr>
        </p:nvSpPr>
        <p:spPr>
          <a:ln/>
        </p:spPr>
        <p:txBody>
          <a:bodyPr/>
          <a:lstStyle>
            <a:lvl1pPr>
              <a:defRPr/>
            </a:lvl1pPr>
          </a:lstStyle>
          <a:p>
            <a:pPr>
              <a:defRPr/>
            </a:pPr>
            <a:endParaRPr lang="en-US"/>
          </a:p>
        </p:txBody>
      </p:sp>
      <p:sp>
        <p:nvSpPr>
          <p:cNvPr id="6" name="Rectangle 11"/>
          <p:cNvSpPr>
            <a:spLocks noGrp="1" noChangeArrowheads="1"/>
          </p:cNvSpPr>
          <p:nvPr>
            <p:ph type="sldNum" sz="quarter" idx="12"/>
          </p:nvPr>
        </p:nvSpPr>
        <p:spPr>
          <a:ln/>
        </p:spPr>
        <p:txBody>
          <a:bodyPr/>
          <a:lstStyle>
            <a:lvl1pPr>
              <a:defRPr/>
            </a:lvl1pPr>
          </a:lstStyle>
          <a:p>
            <a:pPr>
              <a:defRPr/>
            </a:pPr>
            <a:fld id="{D2973A2A-2F06-45F0-B192-70AAEBF229FD}"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fld id="{76FC303E-ABDB-4F72-814F-F66724DADFF3}" type="datetime1">
              <a:rPr lang="en-US"/>
              <a:pPr>
                <a:defRPr/>
              </a:pPr>
              <a:t>10/21/2015</a:t>
            </a:fld>
            <a:endParaRPr lang="en-US"/>
          </a:p>
        </p:txBody>
      </p:sp>
      <p:sp>
        <p:nvSpPr>
          <p:cNvPr id="6" name="Rectangle 10"/>
          <p:cNvSpPr>
            <a:spLocks noGrp="1" noChangeArrowheads="1"/>
          </p:cNvSpPr>
          <p:nvPr>
            <p:ph type="ftr" sz="quarter" idx="11"/>
          </p:nvPr>
        </p:nvSpPr>
        <p:spPr>
          <a:ln/>
        </p:spPr>
        <p:txBody>
          <a:bodyPr/>
          <a:lstStyle>
            <a:lvl1pPr>
              <a:defRPr/>
            </a:lvl1pPr>
          </a:lstStyle>
          <a:p>
            <a:pPr>
              <a:defRPr/>
            </a:pPr>
            <a:endParaRPr lang="en-US"/>
          </a:p>
        </p:txBody>
      </p:sp>
      <p:sp>
        <p:nvSpPr>
          <p:cNvPr id="7" name="Rectangle 11"/>
          <p:cNvSpPr>
            <a:spLocks noGrp="1" noChangeArrowheads="1"/>
          </p:cNvSpPr>
          <p:nvPr>
            <p:ph type="sldNum" sz="quarter" idx="12"/>
          </p:nvPr>
        </p:nvSpPr>
        <p:spPr>
          <a:ln/>
        </p:spPr>
        <p:txBody>
          <a:bodyPr/>
          <a:lstStyle>
            <a:lvl1pPr>
              <a:defRPr/>
            </a:lvl1pPr>
          </a:lstStyle>
          <a:p>
            <a:pPr>
              <a:defRPr/>
            </a:pPr>
            <a:fld id="{5AC6CF32-EE77-4957-A426-E6AEC10A95B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fld id="{D35AF062-BF66-424A-BC12-D5D5251AEE1E}" type="datetime1">
              <a:rPr lang="en-US"/>
              <a:pPr>
                <a:defRPr/>
              </a:pPr>
              <a:t>10/21/2015</a:t>
            </a:fld>
            <a:endParaRPr lang="en-US"/>
          </a:p>
        </p:txBody>
      </p:sp>
      <p:sp>
        <p:nvSpPr>
          <p:cNvPr id="8" name="Rectangle 10"/>
          <p:cNvSpPr>
            <a:spLocks noGrp="1" noChangeArrowheads="1"/>
          </p:cNvSpPr>
          <p:nvPr>
            <p:ph type="ftr" sz="quarter" idx="11"/>
          </p:nvPr>
        </p:nvSpPr>
        <p:spPr>
          <a:ln/>
        </p:spPr>
        <p:txBody>
          <a:bodyPr/>
          <a:lstStyle>
            <a:lvl1pPr>
              <a:defRPr/>
            </a:lvl1pPr>
          </a:lstStyle>
          <a:p>
            <a:pPr>
              <a:defRPr/>
            </a:pPr>
            <a:endParaRPr lang="en-US"/>
          </a:p>
        </p:txBody>
      </p:sp>
      <p:sp>
        <p:nvSpPr>
          <p:cNvPr id="9" name="Rectangle 11"/>
          <p:cNvSpPr>
            <a:spLocks noGrp="1" noChangeArrowheads="1"/>
          </p:cNvSpPr>
          <p:nvPr>
            <p:ph type="sldNum" sz="quarter" idx="12"/>
          </p:nvPr>
        </p:nvSpPr>
        <p:spPr>
          <a:ln/>
        </p:spPr>
        <p:txBody>
          <a:bodyPr/>
          <a:lstStyle>
            <a:lvl1pPr>
              <a:defRPr/>
            </a:lvl1pPr>
          </a:lstStyle>
          <a:p>
            <a:pPr>
              <a:defRPr/>
            </a:pPr>
            <a:fld id="{29A34D30-70AA-48D5-9FCD-1A35EDA228A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fld id="{3599BE8A-CA15-4CFD-8F01-03A2B663E610}" type="datetime1">
              <a:rPr lang="en-US"/>
              <a:pPr>
                <a:defRPr/>
              </a:pPr>
              <a:t>10/21/2015</a:t>
            </a:fld>
            <a:endParaRPr lang="en-US"/>
          </a:p>
        </p:txBody>
      </p:sp>
      <p:sp>
        <p:nvSpPr>
          <p:cNvPr id="4" name="Rectangle 10"/>
          <p:cNvSpPr>
            <a:spLocks noGrp="1" noChangeArrowheads="1"/>
          </p:cNvSpPr>
          <p:nvPr>
            <p:ph type="ftr" sz="quarter" idx="11"/>
          </p:nvPr>
        </p:nvSpPr>
        <p:spPr>
          <a:ln/>
        </p:spPr>
        <p:txBody>
          <a:bodyPr/>
          <a:lstStyle>
            <a:lvl1pPr>
              <a:defRPr/>
            </a:lvl1pPr>
          </a:lstStyle>
          <a:p>
            <a:pPr>
              <a:defRPr/>
            </a:pPr>
            <a:endParaRPr lang="en-US"/>
          </a:p>
        </p:txBody>
      </p:sp>
      <p:sp>
        <p:nvSpPr>
          <p:cNvPr id="5" name="Rectangle 11"/>
          <p:cNvSpPr>
            <a:spLocks noGrp="1" noChangeArrowheads="1"/>
          </p:cNvSpPr>
          <p:nvPr>
            <p:ph type="sldNum" sz="quarter" idx="12"/>
          </p:nvPr>
        </p:nvSpPr>
        <p:spPr>
          <a:ln/>
        </p:spPr>
        <p:txBody>
          <a:bodyPr/>
          <a:lstStyle>
            <a:lvl1pPr>
              <a:defRPr/>
            </a:lvl1pPr>
          </a:lstStyle>
          <a:p>
            <a:pPr>
              <a:defRPr/>
            </a:pPr>
            <a:fld id="{5DCB40F1-31BA-4F4E-B2CB-1AA41A88E69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fld id="{39EDB9E5-C8ED-4F69-A359-DFBEE982692D}" type="datetime1">
              <a:rPr lang="en-US"/>
              <a:pPr>
                <a:defRPr/>
              </a:pPr>
              <a:t>10/21/2015</a:t>
            </a:fld>
            <a:endParaRPr lang="en-US"/>
          </a:p>
        </p:txBody>
      </p:sp>
      <p:sp>
        <p:nvSpPr>
          <p:cNvPr id="3" name="Rectangle 10"/>
          <p:cNvSpPr>
            <a:spLocks noGrp="1" noChangeArrowheads="1"/>
          </p:cNvSpPr>
          <p:nvPr>
            <p:ph type="ftr" sz="quarter" idx="11"/>
          </p:nvPr>
        </p:nvSpPr>
        <p:spPr>
          <a:ln/>
        </p:spPr>
        <p:txBody>
          <a:bodyPr/>
          <a:lstStyle>
            <a:lvl1pPr>
              <a:defRPr/>
            </a:lvl1pPr>
          </a:lstStyle>
          <a:p>
            <a:pPr>
              <a:defRPr/>
            </a:pPr>
            <a:endParaRPr lang="en-US"/>
          </a:p>
        </p:txBody>
      </p:sp>
      <p:sp>
        <p:nvSpPr>
          <p:cNvPr id="4" name="Rectangle 11"/>
          <p:cNvSpPr>
            <a:spLocks noGrp="1" noChangeArrowheads="1"/>
          </p:cNvSpPr>
          <p:nvPr>
            <p:ph type="sldNum" sz="quarter" idx="12"/>
          </p:nvPr>
        </p:nvSpPr>
        <p:spPr>
          <a:ln/>
        </p:spPr>
        <p:txBody>
          <a:bodyPr/>
          <a:lstStyle>
            <a:lvl1pPr>
              <a:defRPr/>
            </a:lvl1pPr>
          </a:lstStyle>
          <a:p>
            <a:pPr>
              <a:defRPr/>
            </a:pPr>
            <a:fld id="{D4FF87C6-BB18-48F2-8051-A735D369F1B7}"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fld id="{3F8AA19D-2C08-4589-AEB8-1060A43C2B05}" type="datetime1">
              <a:rPr lang="en-US"/>
              <a:pPr>
                <a:defRPr/>
              </a:pPr>
              <a:t>10/21/2015</a:t>
            </a:fld>
            <a:endParaRPr lang="en-US"/>
          </a:p>
        </p:txBody>
      </p:sp>
      <p:sp>
        <p:nvSpPr>
          <p:cNvPr id="6" name="Rectangle 10"/>
          <p:cNvSpPr>
            <a:spLocks noGrp="1" noChangeArrowheads="1"/>
          </p:cNvSpPr>
          <p:nvPr>
            <p:ph type="ftr" sz="quarter" idx="11"/>
          </p:nvPr>
        </p:nvSpPr>
        <p:spPr>
          <a:ln/>
        </p:spPr>
        <p:txBody>
          <a:bodyPr/>
          <a:lstStyle>
            <a:lvl1pPr>
              <a:defRPr/>
            </a:lvl1pPr>
          </a:lstStyle>
          <a:p>
            <a:pPr>
              <a:defRPr/>
            </a:pPr>
            <a:endParaRPr lang="en-US"/>
          </a:p>
        </p:txBody>
      </p:sp>
      <p:sp>
        <p:nvSpPr>
          <p:cNvPr id="7" name="Rectangle 11"/>
          <p:cNvSpPr>
            <a:spLocks noGrp="1" noChangeArrowheads="1"/>
          </p:cNvSpPr>
          <p:nvPr>
            <p:ph type="sldNum" sz="quarter" idx="12"/>
          </p:nvPr>
        </p:nvSpPr>
        <p:spPr>
          <a:ln/>
        </p:spPr>
        <p:txBody>
          <a:bodyPr/>
          <a:lstStyle>
            <a:lvl1pPr>
              <a:defRPr/>
            </a:lvl1pPr>
          </a:lstStyle>
          <a:p>
            <a:pPr>
              <a:defRPr/>
            </a:pPr>
            <a:fld id="{63076791-9C8D-47E6-8062-BE1ED7360F9D}"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fld id="{67429417-A6B2-4363-8FA7-1B1159454F5E}" type="datetime1">
              <a:rPr lang="en-US"/>
              <a:pPr>
                <a:defRPr/>
              </a:pPr>
              <a:t>10/21/2015</a:t>
            </a:fld>
            <a:endParaRPr lang="en-US"/>
          </a:p>
        </p:txBody>
      </p:sp>
      <p:sp>
        <p:nvSpPr>
          <p:cNvPr id="6" name="Rectangle 10"/>
          <p:cNvSpPr>
            <a:spLocks noGrp="1" noChangeArrowheads="1"/>
          </p:cNvSpPr>
          <p:nvPr>
            <p:ph type="ftr" sz="quarter" idx="11"/>
          </p:nvPr>
        </p:nvSpPr>
        <p:spPr>
          <a:ln/>
        </p:spPr>
        <p:txBody>
          <a:bodyPr/>
          <a:lstStyle>
            <a:lvl1pPr>
              <a:defRPr/>
            </a:lvl1pPr>
          </a:lstStyle>
          <a:p>
            <a:pPr>
              <a:defRPr/>
            </a:pPr>
            <a:endParaRPr lang="en-US"/>
          </a:p>
        </p:txBody>
      </p:sp>
      <p:sp>
        <p:nvSpPr>
          <p:cNvPr id="7" name="Rectangle 11"/>
          <p:cNvSpPr>
            <a:spLocks noGrp="1" noChangeArrowheads="1"/>
          </p:cNvSpPr>
          <p:nvPr>
            <p:ph type="sldNum" sz="quarter" idx="12"/>
          </p:nvPr>
        </p:nvSpPr>
        <p:spPr>
          <a:ln/>
        </p:spPr>
        <p:txBody>
          <a:bodyPr/>
          <a:lstStyle>
            <a:lvl1pPr>
              <a:defRPr/>
            </a:lvl1pPr>
          </a:lstStyle>
          <a:p>
            <a:pPr>
              <a:defRPr/>
            </a:pPr>
            <a:fld id="{6F6E8A43-24A6-40D1-8B09-7170083669B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fld id="{C8E52EA0-EADE-4506-BEEB-47AD8D3BA1B7}" type="datetime1">
              <a:rPr lang="en-US"/>
              <a:pPr>
                <a:defRPr/>
              </a:pPr>
              <a:t>10/21/2015</a:t>
            </a:fld>
            <a:endParaRPr lang="en-US"/>
          </a:p>
        </p:txBody>
      </p:sp>
      <p:sp>
        <p:nvSpPr>
          <p:cNvPr id="5" name="Rectangle 10"/>
          <p:cNvSpPr>
            <a:spLocks noGrp="1" noChangeArrowheads="1"/>
          </p:cNvSpPr>
          <p:nvPr>
            <p:ph type="ftr" sz="quarter" idx="11"/>
          </p:nvPr>
        </p:nvSpPr>
        <p:spPr>
          <a:ln/>
        </p:spPr>
        <p:txBody>
          <a:bodyPr/>
          <a:lstStyle>
            <a:lvl1pPr>
              <a:defRPr/>
            </a:lvl1pPr>
          </a:lstStyle>
          <a:p>
            <a:pPr>
              <a:defRPr/>
            </a:pPr>
            <a:endParaRPr lang="en-US"/>
          </a:p>
        </p:txBody>
      </p:sp>
      <p:sp>
        <p:nvSpPr>
          <p:cNvPr id="6" name="Rectangle 11"/>
          <p:cNvSpPr>
            <a:spLocks noGrp="1" noChangeArrowheads="1"/>
          </p:cNvSpPr>
          <p:nvPr>
            <p:ph type="sldNum" sz="quarter" idx="12"/>
          </p:nvPr>
        </p:nvSpPr>
        <p:spPr>
          <a:ln/>
        </p:spPr>
        <p:txBody>
          <a:bodyPr/>
          <a:lstStyle>
            <a:lvl1pPr>
              <a:defRPr/>
            </a:lvl1pPr>
          </a:lstStyle>
          <a:p>
            <a:pPr>
              <a:defRPr/>
            </a:pPr>
            <a:fld id="{C3BE000C-6B11-4728-9C81-4F329723A3A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fld id="{E766951D-7EC2-40B5-B47A-996EEA3D07E7}" type="datetime1">
              <a:rPr lang="en-US"/>
              <a:pPr>
                <a:defRPr/>
              </a:pPr>
              <a:t>10/21/2015</a:t>
            </a:fld>
            <a:endParaRPr lang="en-US"/>
          </a:p>
        </p:txBody>
      </p:sp>
      <p:sp>
        <p:nvSpPr>
          <p:cNvPr id="5" name="Rectangle 10"/>
          <p:cNvSpPr>
            <a:spLocks noGrp="1" noChangeArrowheads="1"/>
          </p:cNvSpPr>
          <p:nvPr>
            <p:ph type="ftr" sz="quarter" idx="11"/>
          </p:nvPr>
        </p:nvSpPr>
        <p:spPr>
          <a:ln/>
        </p:spPr>
        <p:txBody>
          <a:bodyPr/>
          <a:lstStyle>
            <a:lvl1pPr>
              <a:defRPr/>
            </a:lvl1pPr>
          </a:lstStyle>
          <a:p>
            <a:pPr>
              <a:defRPr/>
            </a:pPr>
            <a:endParaRPr lang="en-US"/>
          </a:p>
        </p:txBody>
      </p:sp>
      <p:sp>
        <p:nvSpPr>
          <p:cNvPr id="6" name="Rectangle 11"/>
          <p:cNvSpPr>
            <a:spLocks noGrp="1" noChangeArrowheads="1"/>
          </p:cNvSpPr>
          <p:nvPr>
            <p:ph type="sldNum" sz="quarter" idx="12"/>
          </p:nvPr>
        </p:nvSpPr>
        <p:spPr>
          <a:ln/>
        </p:spPr>
        <p:txBody>
          <a:bodyPr/>
          <a:lstStyle>
            <a:lvl1pPr>
              <a:defRPr/>
            </a:lvl1pPr>
          </a:lstStyle>
          <a:p>
            <a:pPr>
              <a:defRPr/>
            </a:pPr>
            <a:fld id="{DAB95B60-52B8-453D-8807-28725FBCD3F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8686800" cy="4876800"/>
            <a:chOff x="0" y="0"/>
            <a:chExt cx="5472" cy="3072"/>
          </a:xfrm>
        </p:grpSpPr>
        <p:sp>
          <p:nvSpPr>
            <p:cNvPr id="215043" name="Rectangle 3"/>
            <p:cNvSpPr>
              <a:spLocks noChangeArrowheads="1"/>
            </p:cNvSpPr>
            <p:nvPr/>
          </p:nvSpPr>
          <p:spPr bwMode="auto">
            <a:xfrm>
              <a:off x="0" y="0"/>
              <a:ext cx="384" cy="3072"/>
            </a:xfrm>
            <a:prstGeom prst="rect">
              <a:avLst/>
            </a:prstGeom>
            <a:solidFill>
              <a:schemeClr val="accent1"/>
            </a:solidFill>
            <a:ln w="9525">
              <a:noFill/>
              <a:miter lim="800000"/>
              <a:headEnd/>
              <a:tailEnd/>
            </a:ln>
            <a:effectLst/>
          </p:spPr>
          <p:txBody>
            <a:bodyPr wrap="none" anchor="ctr"/>
            <a:lstStyle/>
            <a:p>
              <a:pPr algn="ctr">
                <a:defRPr/>
              </a:pPr>
              <a:endParaRPr lang="en-US" sz="2400">
                <a:latin typeface="Times New Roman" pitchFamily="18" charset="0"/>
              </a:endParaRPr>
            </a:p>
          </p:txBody>
        </p:sp>
        <p:grpSp>
          <p:nvGrpSpPr>
            <p:cNvPr id="1034" name="Group 4"/>
            <p:cNvGrpSpPr>
              <a:grpSpLocks/>
            </p:cNvGrpSpPr>
            <p:nvPr/>
          </p:nvGrpSpPr>
          <p:grpSpPr bwMode="auto">
            <a:xfrm>
              <a:off x="240" y="893"/>
              <a:ext cx="5232" cy="115"/>
              <a:chOff x="240" y="893"/>
              <a:chExt cx="5232" cy="115"/>
            </a:xfrm>
          </p:grpSpPr>
          <p:sp>
            <p:nvSpPr>
              <p:cNvPr id="215045" name="Rectangle 5"/>
              <p:cNvSpPr>
                <a:spLocks noChangeArrowheads="1"/>
              </p:cNvSpPr>
              <p:nvPr/>
            </p:nvSpPr>
            <p:spPr bwMode="auto">
              <a:xfrm>
                <a:off x="4320" y="893"/>
                <a:ext cx="1152" cy="115"/>
              </a:xfrm>
              <a:prstGeom prst="rect">
                <a:avLst/>
              </a:prstGeom>
              <a:solidFill>
                <a:schemeClr val="folHlink"/>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215046" name="Line 6"/>
              <p:cNvSpPr>
                <a:spLocks noChangeShapeType="1"/>
              </p:cNvSpPr>
              <p:nvPr/>
            </p:nvSpPr>
            <p:spPr bwMode="auto">
              <a:xfrm>
                <a:off x="240" y="941"/>
                <a:ext cx="5232" cy="0"/>
              </a:xfrm>
              <a:prstGeom prst="line">
                <a:avLst/>
              </a:prstGeom>
              <a:noFill/>
              <a:ln w="19050">
                <a:solidFill>
                  <a:schemeClr val="bg2"/>
                </a:solidFill>
                <a:round/>
                <a:headEnd/>
                <a:tailEnd/>
              </a:ln>
              <a:effectLst/>
            </p:spPr>
            <p:txBody>
              <a:bodyPr/>
              <a:lstStyle/>
              <a:p>
                <a:pPr>
                  <a:defRPr/>
                </a:pPr>
                <a:endParaRPr lang="en-US"/>
              </a:p>
            </p:txBody>
          </p:sp>
        </p:grpSp>
      </p:grpSp>
      <p:sp>
        <p:nvSpPr>
          <p:cNvPr id="1027" name="Rectangle 7"/>
          <p:cNvSpPr>
            <a:spLocks noGrp="1" noChangeArrowheads="1"/>
          </p:cNvSpPr>
          <p:nvPr>
            <p:ph type="title"/>
          </p:nvPr>
        </p:nvSpPr>
        <p:spPr bwMode="auto">
          <a:xfrm>
            <a:off x="914400" y="277813"/>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8"/>
          <p:cNvSpPr>
            <a:spLocks noGrp="1" noChangeArrowheads="1"/>
          </p:cNvSpPr>
          <p:nvPr>
            <p:ph type="body" idx="1"/>
          </p:nvPr>
        </p:nvSpPr>
        <p:spPr bwMode="auto">
          <a:xfrm>
            <a:off x="914400" y="1600200"/>
            <a:ext cx="7772400" cy="45307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15049" name="Rectangle 9"/>
          <p:cNvSpPr>
            <a:spLocks noGrp="1" noChangeArrowheads="1"/>
          </p:cNvSpPr>
          <p:nvPr>
            <p:ph type="dt" sz="half" idx="2"/>
          </p:nvPr>
        </p:nvSpPr>
        <p:spPr bwMode="auto">
          <a:xfrm>
            <a:off x="914400" y="6251575"/>
            <a:ext cx="1981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atin typeface="Arial" charset="0"/>
                <a:cs typeface="Arial" charset="0"/>
              </a:defRPr>
            </a:lvl1pPr>
          </a:lstStyle>
          <a:p>
            <a:pPr>
              <a:defRPr/>
            </a:pPr>
            <a:fld id="{1E2C4103-132A-42D6-9C27-96AC03B3AC7C}" type="datetime1">
              <a:rPr lang="en-US"/>
              <a:pPr>
                <a:defRPr/>
              </a:pPr>
              <a:t>10/21/2015</a:t>
            </a:fld>
            <a:endParaRPr lang="en-US"/>
          </a:p>
        </p:txBody>
      </p:sp>
      <p:sp>
        <p:nvSpPr>
          <p:cNvPr id="215050" name="Rectangle 10"/>
          <p:cNvSpPr>
            <a:spLocks noGrp="1" noChangeArrowheads="1"/>
          </p:cNvSpPr>
          <p:nvPr>
            <p:ph type="ftr" sz="quarter" idx="3"/>
          </p:nvPr>
        </p:nvSpPr>
        <p:spPr bwMode="auto">
          <a:xfrm>
            <a:off x="3352800" y="624840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Arial" charset="0"/>
                <a:cs typeface="Arial" charset="0"/>
              </a:defRPr>
            </a:lvl1pPr>
          </a:lstStyle>
          <a:p>
            <a:pPr>
              <a:defRPr/>
            </a:pPr>
            <a:endParaRPr lang="en-US"/>
          </a:p>
        </p:txBody>
      </p:sp>
      <p:sp>
        <p:nvSpPr>
          <p:cNvPr id="215051" name="Rectangle 11"/>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Arial" charset="0"/>
                <a:cs typeface="Arial" charset="0"/>
              </a:defRPr>
            </a:lvl1pPr>
          </a:lstStyle>
          <a:p>
            <a:pPr>
              <a:defRPr/>
            </a:pPr>
            <a:fld id="{9DDBA1FD-098B-49E8-A250-BC77B03F68F7}" type="slidenum">
              <a:rPr lang="en-US"/>
              <a:pPr>
                <a:defRPr/>
              </a:pPr>
              <a:t>‹#›</a:t>
            </a:fld>
            <a:endParaRPr lang="en-US"/>
          </a:p>
        </p:txBody>
      </p:sp>
      <p:sp>
        <p:nvSpPr>
          <p:cNvPr id="215052" name="Line 12"/>
          <p:cNvSpPr>
            <a:spLocks noChangeShapeType="1"/>
          </p:cNvSpPr>
          <p:nvPr/>
        </p:nvSpPr>
        <p:spPr bwMode="auto">
          <a:xfrm>
            <a:off x="0" y="4876800"/>
            <a:ext cx="609600" cy="0"/>
          </a:xfrm>
          <a:prstGeom prst="line">
            <a:avLst/>
          </a:prstGeom>
          <a:noFill/>
          <a:ln w="44450">
            <a:solidFill>
              <a:schemeClr val="bg2"/>
            </a:solidFill>
            <a:round/>
            <a:headEnd/>
            <a:tailEn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3930" r:id="rId1"/>
    <p:sldLayoutId id="2147483920" r:id="rId2"/>
    <p:sldLayoutId id="2147483921" r:id="rId3"/>
    <p:sldLayoutId id="2147483922" r:id="rId4"/>
    <p:sldLayoutId id="2147483923" r:id="rId5"/>
    <p:sldLayoutId id="2147483924" r:id="rId6"/>
    <p:sldLayoutId id="2147483925" r:id="rId7"/>
    <p:sldLayoutId id="2147483926" r:id="rId8"/>
    <p:sldLayoutId id="2147483927" r:id="rId9"/>
    <p:sldLayoutId id="2147483928" r:id="rId10"/>
    <p:sldLayoutId id="2147483929" r:id="rId11"/>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Times New Roman" pitchFamily="18" charset="0"/>
          <a:cs typeface="Arial" charset="0"/>
        </a:defRPr>
      </a:lvl2pPr>
      <a:lvl3pPr algn="l" rtl="0" eaLnBrk="0" fontAlgn="base" hangingPunct="0">
        <a:spcBef>
          <a:spcPct val="0"/>
        </a:spcBef>
        <a:spcAft>
          <a:spcPct val="0"/>
        </a:spcAft>
        <a:defRPr sz="4200">
          <a:solidFill>
            <a:schemeClr val="tx2"/>
          </a:solidFill>
          <a:latin typeface="Times New Roman" pitchFamily="18" charset="0"/>
          <a:cs typeface="Arial" charset="0"/>
        </a:defRPr>
      </a:lvl3pPr>
      <a:lvl4pPr algn="l" rtl="0" eaLnBrk="0" fontAlgn="base" hangingPunct="0">
        <a:spcBef>
          <a:spcPct val="0"/>
        </a:spcBef>
        <a:spcAft>
          <a:spcPct val="0"/>
        </a:spcAft>
        <a:defRPr sz="4200">
          <a:solidFill>
            <a:schemeClr val="tx2"/>
          </a:solidFill>
          <a:latin typeface="Times New Roman" pitchFamily="18" charset="0"/>
          <a:cs typeface="Arial" charset="0"/>
        </a:defRPr>
      </a:lvl4pPr>
      <a:lvl5pPr algn="l" rtl="0" eaLnBrk="0" fontAlgn="base" hangingPunct="0">
        <a:spcBef>
          <a:spcPct val="0"/>
        </a:spcBef>
        <a:spcAft>
          <a:spcPct val="0"/>
        </a:spcAft>
        <a:defRPr sz="4200">
          <a:solidFill>
            <a:schemeClr val="tx2"/>
          </a:solidFill>
          <a:latin typeface="Times New Roman" pitchFamily="18" charset="0"/>
          <a:cs typeface="Arial" charset="0"/>
        </a:defRPr>
      </a:lvl5pPr>
      <a:lvl6pPr marL="457200" algn="l" rtl="0" fontAlgn="base">
        <a:spcBef>
          <a:spcPct val="0"/>
        </a:spcBef>
        <a:spcAft>
          <a:spcPct val="0"/>
        </a:spcAft>
        <a:defRPr sz="4200">
          <a:solidFill>
            <a:schemeClr val="tx2"/>
          </a:solidFill>
          <a:latin typeface="Times New Roman" pitchFamily="18" charset="0"/>
          <a:cs typeface="Arial" charset="0"/>
        </a:defRPr>
      </a:lvl6pPr>
      <a:lvl7pPr marL="914400" algn="l" rtl="0" fontAlgn="base">
        <a:spcBef>
          <a:spcPct val="0"/>
        </a:spcBef>
        <a:spcAft>
          <a:spcPct val="0"/>
        </a:spcAft>
        <a:defRPr sz="4200">
          <a:solidFill>
            <a:schemeClr val="tx2"/>
          </a:solidFill>
          <a:latin typeface="Times New Roman" pitchFamily="18" charset="0"/>
          <a:cs typeface="Arial" charset="0"/>
        </a:defRPr>
      </a:lvl7pPr>
      <a:lvl8pPr marL="1371600" algn="l" rtl="0" fontAlgn="base">
        <a:spcBef>
          <a:spcPct val="0"/>
        </a:spcBef>
        <a:spcAft>
          <a:spcPct val="0"/>
        </a:spcAft>
        <a:defRPr sz="4200">
          <a:solidFill>
            <a:schemeClr val="tx2"/>
          </a:solidFill>
          <a:latin typeface="Times New Roman" pitchFamily="18" charset="0"/>
          <a:cs typeface="Arial" charset="0"/>
        </a:defRPr>
      </a:lvl8pPr>
      <a:lvl9pPr marL="1828800" algn="l" rtl="0" fontAlgn="base">
        <a:spcBef>
          <a:spcPct val="0"/>
        </a:spcBef>
        <a:spcAft>
          <a:spcPct val="0"/>
        </a:spcAft>
        <a:defRPr sz="4200">
          <a:solidFill>
            <a:schemeClr val="tx2"/>
          </a:solidFill>
          <a:latin typeface="Times New Roman" pitchFamily="18" charset="0"/>
          <a:cs typeface="Arial" charset="0"/>
        </a:defRPr>
      </a:lvl9pPr>
    </p:titleStyle>
    <p:body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itchFamily="2" charset="2"/>
        <a:buChar char="n"/>
        <a:defRPr sz="2600">
          <a:solidFill>
            <a:schemeClr val="tx1"/>
          </a:solidFill>
          <a:latin typeface="+mn-lt"/>
          <a:cs typeface="+mn-cs"/>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cs typeface="+mn-cs"/>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763688" y="1143000"/>
            <a:ext cx="6923112" cy="2209800"/>
          </a:xfrm>
        </p:spPr>
        <p:txBody>
          <a:bodyPr/>
          <a:lstStyle/>
          <a:p>
            <a:pPr eaLnBrk="1" hangingPunct="1"/>
            <a:r>
              <a:rPr lang="en-US" dirty="0"/>
              <a:t>Introductory Microeconomics</a:t>
            </a:r>
            <a:endParaRPr lang="en-US" dirty="0" smtClean="0"/>
          </a:p>
        </p:txBody>
      </p:sp>
      <p:sp>
        <p:nvSpPr>
          <p:cNvPr id="3075" name="Rectangle 3"/>
          <p:cNvSpPr>
            <a:spLocks noGrp="1" noChangeArrowheads="1"/>
          </p:cNvSpPr>
          <p:nvPr>
            <p:ph type="subTitle" idx="1"/>
          </p:nvPr>
        </p:nvSpPr>
        <p:spPr/>
        <p:txBody>
          <a:bodyPr/>
          <a:lstStyle/>
          <a:p>
            <a:pPr eaLnBrk="1" hangingPunct="1"/>
            <a:r>
              <a:rPr lang="en-US" smtClean="0"/>
              <a:t>Study Questions – Chapters 3 and 4</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p:cNvSpPr>
            <a:spLocks noGrp="1"/>
          </p:cNvSpPr>
          <p:nvPr>
            <p:ph idx="1"/>
          </p:nvPr>
        </p:nvSpPr>
        <p:spPr/>
        <p:txBody>
          <a:bodyPr/>
          <a:lstStyle/>
          <a:p>
            <a:endParaRPr lang="en-US" smtClean="0"/>
          </a:p>
          <a:p>
            <a:endParaRPr lang="en-US" smtClean="0"/>
          </a:p>
          <a:p>
            <a:pPr algn="ctr">
              <a:buFont typeface="Wingdings" pitchFamily="2" charset="2"/>
              <a:buNone/>
            </a:pPr>
            <a:r>
              <a:rPr lang="en-US" sz="4800" u="sng" smtClean="0"/>
              <a:t>STUDY QUESTIONS</a:t>
            </a:r>
          </a:p>
          <a:p>
            <a:pPr algn="ctr">
              <a:buFont typeface="Wingdings" pitchFamily="2" charset="2"/>
              <a:buNone/>
            </a:pPr>
            <a:r>
              <a:rPr lang="en-US" sz="4800" smtClean="0"/>
              <a:t>CHAPTER 3</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US" smtClean="0"/>
              <a:t>Study Question 3 - Q3</a:t>
            </a:r>
          </a:p>
        </p:txBody>
      </p:sp>
      <p:sp>
        <p:nvSpPr>
          <p:cNvPr id="3" name="Content Placeholder 2"/>
          <p:cNvSpPr>
            <a:spLocks noGrp="1"/>
          </p:cNvSpPr>
          <p:nvPr>
            <p:ph idx="1"/>
          </p:nvPr>
        </p:nvSpPr>
        <p:spPr>
          <a:xfrm>
            <a:off x="914400" y="1600200"/>
            <a:ext cx="7772400" cy="5068888"/>
          </a:xfrm>
        </p:spPr>
        <p:txBody>
          <a:bodyPr/>
          <a:lstStyle/>
          <a:p>
            <a:pPr>
              <a:buFont typeface="Wingdings" pitchFamily="2" charset="2"/>
              <a:buNone/>
            </a:pPr>
            <a:r>
              <a:rPr lang="en-CA" sz="2400" dirty="0" smtClean="0"/>
              <a:t>	</a:t>
            </a:r>
            <a:r>
              <a:rPr lang="en-CA" sz="2000" dirty="0" smtClean="0"/>
              <a:t>What effect will each of the following have on the </a:t>
            </a:r>
            <a:r>
              <a:rPr lang="en-CA" sz="2000" u="sng" dirty="0" smtClean="0"/>
              <a:t>demand for small automobiles </a:t>
            </a:r>
            <a:r>
              <a:rPr lang="en-CA" sz="2000" dirty="0" smtClean="0"/>
              <a:t>such as the Mini Cooper and Smart car?</a:t>
            </a:r>
            <a:endParaRPr lang="en-US" sz="2000" dirty="0" smtClean="0"/>
          </a:p>
          <a:p>
            <a:pPr>
              <a:buFont typeface="Wingdings" pitchFamily="2" charset="2"/>
              <a:buNone/>
            </a:pPr>
            <a:endParaRPr lang="en-CA" sz="2000" dirty="0" smtClean="0"/>
          </a:p>
          <a:p>
            <a:pPr>
              <a:buFont typeface="Wingdings" pitchFamily="2" charset="2"/>
              <a:buNone/>
            </a:pPr>
            <a:r>
              <a:rPr lang="en-CA" sz="2000" dirty="0" smtClean="0"/>
              <a:t>a.	Small automobiles become more fashionable.</a:t>
            </a:r>
            <a:endParaRPr lang="en-US" sz="2000" dirty="0" smtClean="0"/>
          </a:p>
          <a:p>
            <a:pPr>
              <a:buFont typeface="Wingdings" pitchFamily="2" charset="2"/>
              <a:buNone/>
            </a:pPr>
            <a:r>
              <a:rPr lang="en-CA" sz="2000" dirty="0" smtClean="0"/>
              <a:t>b.	The price of large automobiles rises (with the price of small autos remaining the same).</a:t>
            </a:r>
            <a:endParaRPr lang="en-US" sz="2000" dirty="0" smtClean="0"/>
          </a:p>
          <a:p>
            <a:pPr>
              <a:buFont typeface="Wingdings" pitchFamily="2" charset="2"/>
              <a:buNone/>
            </a:pPr>
            <a:r>
              <a:rPr lang="en-CA" sz="2000" dirty="0" smtClean="0"/>
              <a:t>c.	Income declines and small autos are an inferior good.</a:t>
            </a:r>
            <a:endParaRPr lang="en-US" sz="2000" dirty="0" smtClean="0"/>
          </a:p>
          <a:p>
            <a:pPr>
              <a:buFont typeface="Wingdings" pitchFamily="2" charset="2"/>
              <a:buNone/>
            </a:pPr>
            <a:r>
              <a:rPr lang="en-CA" sz="2000" dirty="0" smtClean="0"/>
              <a:t>d.	Consumers anticipate the price of small autos will greatly come down in the near future.</a:t>
            </a:r>
            <a:endParaRPr lang="en-US" sz="2000" dirty="0" smtClean="0"/>
          </a:p>
          <a:p>
            <a:pPr>
              <a:buFont typeface="Wingdings" pitchFamily="2" charset="2"/>
              <a:buAutoNum type="alphaLcPeriod" startAt="5"/>
            </a:pPr>
            <a:r>
              <a:rPr lang="en-CA" sz="2000" dirty="0" smtClean="0"/>
              <a:t>The price of gasoline substantially drops.</a:t>
            </a:r>
            <a:endParaRPr lang="en-CA" sz="2400" dirty="0" smtClean="0"/>
          </a:p>
          <a:p>
            <a:pPr>
              <a:buFont typeface="Wingdings" pitchFamily="2" charset="2"/>
              <a:buNone/>
            </a:pPr>
            <a:r>
              <a:rPr lang="en-CA" sz="2400" dirty="0" smtClean="0">
                <a:solidFill>
                  <a:srgbClr val="E70000"/>
                </a:solidFill>
              </a:rPr>
              <a:t>	</a:t>
            </a:r>
          </a:p>
          <a:p>
            <a:pPr>
              <a:buFont typeface="Wingdings" pitchFamily="2" charset="2"/>
              <a:buNone/>
            </a:pPr>
            <a:r>
              <a:rPr lang="en-CA" sz="2400" dirty="0" smtClean="0">
                <a:solidFill>
                  <a:srgbClr val="E70000"/>
                </a:solidFill>
              </a:rPr>
              <a:t>	Change in</a:t>
            </a:r>
            <a:r>
              <a:rPr lang="en-CA" sz="2400" u="sng" dirty="0" smtClean="0">
                <a:solidFill>
                  <a:srgbClr val="E70000"/>
                </a:solidFill>
              </a:rPr>
              <a:t> non-price </a:t>
            </a:r>
            <a:r>
              <a:rPr lang="en-CA" sz="2400" dirty="0" smtClean="0">
                <a:solidFill>
                  <a:srgbClr val="E70000"/>
                </a:solidFill>
              </a:rPr>
              <a:t>determinants </a:t>
            </a:r>
            <a:br>
              <a:rPr lang="en-CA" sz="2400" dirty="0" smtClean="0">
                <a:solidFill>
                  <a:srgbClr val="E70000"/>
                </a:solidFill>
              </a:rPr>
            </a:br>
            <a:r>
              <a:rPr lang="en-CA" sz="2400" dirty="0" smtClean="0">
                <a:solidFill>
                  <a:srgbClr val="E70000"/>
                </a:solidFill>
                <a:sym typeface="Symbol" pitchFamily="18" charset="2"/>
              </a:rPr>
              <a:t> </a:t>
            </a:r>
            <a:r>
              <a:rPr lang="en-CA" sz="2400" dirty="0" smtClean="0">
                <a:solidFill>
                  <a:srgbClr val="E70000"/>
                </a:solidFill>
              </a:rPr>
              <a:t>Change in Demand</a:t>
            </a:r>
            <a:endParaRPr lang="en-US"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blinds(horizontal)">
                                      <p:cBhvr>
                                        <p:cTn id="15" dur="500"/>
                                        <p:tgtEl>
                                          <p:spTgt spid="3">
                                            <p:txEl>
                                              <p:pRg st="3" end="3"/>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linds(horizontal)">
                                      <p:cBhvr>
                                        <p:cTn id="18" dur="500"/>
                                        <p:tgtEl>
                                          <p:spTgt spid="3">
                                            <p:txEl>
                                              <p:pRg st="4" end="4"/>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blinds(horizontal)">
                                      <p:cBhvr>
                                        <p:cTn id="21" dur="500"/>
                                        <p:tgtEl>
                                          <p:spTgt spid="3">
                                            <p:txEl>
                                              <p:pRg st="5" end="5"/>
                                            </p:txEl>
                                          </p:spTgt>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blinds(horizontal)">
                                      <p:cBhvr>
                                        <p:cTn id="24" dur="500"/>
                                        <p:tgtEl>
                                          <p:spTgt spid="3">
                                            <p:txEl>
                                              <p:pRg st="6"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Effect transition="in" filter="blinds(horizontal)">
                                      <p:cBhvr>
                                        <p:cTn id="29"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smtClean="0"/>
              <a:t>Study Question 3- Q3</a:t>
            </a:r>
          </a:p>
        </p:txBody>
      </p:sp>
      <p:sp>
        <p:nvSpPr>
          <p:cNvPr id="317443" name="Rectangle 3"/>
          <p:cNvSpPr>
            <a:spLocks noGrp="1" noChangeArrowheads="1"/>
          </p:cNvSpPr>
          <p:nvPr>
            <p:ph type="body" idx="1"/>
          </p:nvPr>
        </p:nvSpPr>
        <p:spPr>
          <a:xfrm>
            <a:off x="914400" y="1600200"/>
            <a:ext cx="7772400" cy="4708525"/>
          </a:xfrm>
        </p:spPr>
        <p:txBody>
          <a:bodyPr/>
          <a:lstStyle/>
          <a:p>
            <a:pPr eaLnBrk="1" hangingPunct="1">
              <a:lnSpc>
                <a:spcPct val="80000"/>
              </a:lnSpc>
              <a:buFont typeface="Wingdings" pitchFamily="2" charset="2"/>
              <a:buNone/>
              <a:defRPr/>
            </a:pPr>
            <a:r>
              <a:rPr lang="en-CA" sz="2400" dirty="0" smtClean="0"/>
              <a:t>a.	</a:t>
            </a:r>
            <a:r>
              <a:rPr lang="en-CA" sz="2200" dirty="0" smtClean="0"/>
              <a:t>Small automobiles become more fashionable. </a:t>
            </a:r>
          </a:p>
          <a:p>
            <a:pPr eaLnBrk="1" hangingPunct="1">
              <a:lnSpc>
                <a:spcPct val="80000"/>
              </a:lnSpc>
              <a:buFont typeface="Wingdings" pitchFamily="2" charset="2"/>
              <a:buNone/>
              <a:defRPr/>
            </a:pPr>
            <a:r>
              <a:rPr lang="en-US" sz="2200" dirty="0" smtClean="0">
                <a:solidFill>
                  <a:schemeClr val="accent2"/>
                </a:solidFill>
              </a:rPr>
              <a:t>	D </a:t>
            </a:r>
            <a:r>
              <a:rPr lang="en-US" sz="2200" dirty="0" smtClean="0">
                <a:solidFill>
                  <a:schemeClr val="accent2"/>
                </a:solidFill>
                <a:sym typeface="Symbol"/>
              </a:rPr>
              <a:t>  (</a:t>
            </a:r>
            <a:r>
              <a:rPr lang="en-US" sz="2200" dirty="0" err="1" smtClean="0">
                <a:solidFill>
                  <a:schemeClr val="accent2"/>
                </a:solidFill>
                <a:sym typeface="Symbol"/>
              </a:rPr>
              <a:t>favourable</a:t>
            </a:r>
            <a:r>
              <a:rPr lang="en-US" sz="2200" dirty="0" smtClean="0">
                <a:solidFill>
                  <a:schemeClr val="accent2"/>
                </a:solidFill>
                <a:sym typeface="Symbol"/>
              </a:rPr>
              <a:t> taste change)</a:t>
            </a:r>
            <a:r>
              <a:rPr lang="en-US" sz="2200" dirty="0" smtClean="0">
                <a:solidFill>
                  <a:schemeClr val="accent2"/>
                </a:solidFill>
              </a:rPr>
              <a:t> </a:t>
            </a:r>
          </a:p>
          <a:p>
            <a:pPr lvl="1" eaLnBrk="1" hangingPunct="1">
              <a:lnSpc>
                <a:spcPct val="80000"/>
              </a:lnSpc>
              <a:buFont typeface="Wingdings" pitchFamily="2" charset="2"/>
              <a:buNone/>
              <a:defRPr/>
            </a:pPr>
            <a:endParaRPr lang="en-US" sz="2200" dirty="0" smtClean="0">
              <a:solidFill>
                <a:schemeClr val="accent2"/>
              </a:solidFill>
            </a:endParaRPr>
          </a:p>
          <a:p>
            <a:pPr eaLnBrk="1" hangingPunct="1">
              <a:lnSpc>
                <a:spcPct val="80000"/>
              </a:lnSpc>
              <a:buFont typeface="Wingdings" pitchFamily="2" charset="2"/>
              <a:buNone/>
              <a:defRPr/>
            </a:pPr>
            <a:r>
              <a:rPr lang="en-CA" sz="2200" dirty="0" smtClean="0"/>
              <a:t>b.	The price of large automobiles rises (with the price of small autos remaining the same)</a:t>
            </a:r>
            <a:r>
              <a:rPr lang="en-US" sz="2200" dirty="0" smtClean="0"/>
              <a:t>.</a:t>
            </a:r>
          </a:p>
          <a:p>
            <a:pPr lvl="1" eaLnBrk="1" hangingPunct="1">
              <a:lnSpc>
                <a:spcPct val="80000"/>
              </a:lnSpc>
              <a:buFont typeface="Wingdings" pitchFamily="2" charset="2"/>
              <a:buNone/>
              <a:defRPr/>
            </a:pPr>
            <a:r>
              <a:rPr lang="en-US" sz="2200" dirty="0" smtClean="0">
                <a:solidFill>
                  <a:schemeClr val="accent2"/>
                </a:solidFill>
              </a:rPr>
              <a:t>D </a:t>
            </a:r>
            <a:r>
              <a:rPr lang="en-US" sz="2200" dirty="0" smtClean="0">
                <a:solidFill>
                  <a:schemeClr val="accent2"/>
                </a:solidFill>
                <a:sym typeface="Symbol"/>
              </a:rPr>
              <a:t>  (substitutes become more expensive)</a:t>
            </a:r>
            <a:r>
              <a:rPr lang="en-US" sz="2200" dirty="0" smtClean="0">
                <a:solidFill>
                  <a:schemeClr val="accent2"/>
                </a:solidFill>
              </a:rPr>
              <a:t> </a:t>
            </a:r>
          </a:p>
          <a:p>
            <a:pPr eaLnBrk="1" hangingPunct="1">
              <a:lnSpc>
                <a:spcPct val="80000"/>
              </a:lnSpc>
              <a:buFont typeface="Wingdings" pitchFamily="2" charset="2"/>
              <a:buNone/>
              <a:defRPr/>
            </a:pPr>
            <a:endParaRPr lang="en-US" sz="2200" dirty="0" smtClean="0"/>
          </a:p>
          <a:p>
            <a:pPr marL="457200" indent="-457200" eaLnBrk="1" hangingPunct="1">
              <a:lnSpc>
                <a:spcPct val="80000"/>
              </a:lnSpc>
              <a:buFont typeface="Wingdings" pitchFamily="2" charset="2"/>
              <a:buAutoNum type="alphaLcPeriod" startAt="3"/>
              <a:defRPr/>
            </a:pPr>
            <a:r>
              <a:rPr lang="en-CA" sz="2200" dirty="0" smtClean="0"/>
              <a:t>Income declines and small autos are an inferior good</a:t>
            </a:r>
            <a:r>
              <a:rPr lang="en-US" sz="2200" dirty="0" smtClean="0"/>
              <a:t>.</a:t>
            </a:r>
          </a:p>
          <a:p>
            <a:pPr marL="457200" indent="-457200" eaLnBrk="1" hangingPunct="1">
              <a:lnSpc>
                <a:spcPct val="80000"/>
              </a:lnSpc>
              <a:buFont typeface="Wingdings" pitchFamily="2" charset="2"/>
              <a:buNone/>
              <a:defRPr/>
            </a:pPr>
            <a:r>
              <a:rPr lang="en-US" sz="2200" dirty="0" smtClean="0">
                <a:solidFill>
                  <a:schemeClr val="accent2"/>
                </a:solidFill>
              </a:rPr>
              <a:t>	D </a:t>
            </a:r>
            <a:r>
              <a:rPr lang="en-US" sz="2200" dirty="0" smtClean="0">
                <a:solidFill>
                  <a:schemeClr val="accent2"/>
                </a:solidFill>
                <a:sym typeface="Symbol"/>
              </a:rPr>
              <a:t>  (lower income </a:t>
            </a:r>
            <a:r>
              <a:rPr lang="en-US" sz="2200" dirty="0" err="1" smtClean="0">
                <a:solidFill>
                  <a:schemeClr val="accent2"/>
                </a:solidFill>
                <a:sym typeface="Symbol"/>
              </a:rPr>
              <a:t>favours</a:t>
            </a:r>
            <a:r>
              <a:rPr lang="en-US" sz="2200" dirty="0" smtClean="0">
                <a:solidFill>
                  <a:schemeClr val="accent2"/>
                </a:solidFill>
                <a:sym typeface="Symbol"/>
              </a:rPr>
              <a:t> small autos)</a:t>
            </a:r>
          </a:p>
          <a:p>
            <a:pPr eaLnBrk="1" hangingPunct="1">
              <a:lnSpc>
                <a:spcPct val="80000"/>
              </a:lnSpc>
              <a:buFont typeface="Wingdings" pitchFamily="2" charset="2"/>
              <a:buNone/>
              <a:defRPr/>
            </a:pPr>
            <a:endParaRPr lang="en-CA" sz="2200" dirty="0" smtClean="0"/>
          </a:p>
          <a:p>
            <a:pPr eaLnBrk="1" hangingPunct="1">
              <a:lnSpc>
                <a:spcPct val="80000"/>
              </a:lnSpc>
              <a:buFont typeface="Wingdings" pitchFamily="2" charset="2"/>
              <a:buNone/>
              <a:defRPr/>
            </a:pPr>
            <a:r>
              <a:rPr lang="en-CA" sz="2200" dirty="0" smtClean="0"/>
              <a:t>d.	Consumers anticipate the price of small autos will greatly come down in the near future.</a:t>
            </a:r>
            <a:endParaRPr lang="en-US" sz="2200" dirty="0" smtClean="0"/>
          </a:p>
          <a:p>
            <a:pPr eaLnBrk="1" hangingPunct="1">
              <a:lnSpc>
                <a:spcPct val="80000"/>
              </a:lnSpc>
              <a:buFont typeface="Wingdings" pitchFamily="2" charset="2"/>
              <a:buNone/>
              <a:defRPr/>
            </a:pPr>
            <a:r>
              <a:rPr lang="en-CA" sz="2200" dirty="0" smtClean="0"/>
              <a:t> </a:t>
            </a:r>
            <a:r>
              <a:rPr lang="en-US" sz="2200" dirty="0" smtClean="0">
                <a:solidFill>
                  <a:schemeClr val="accent2"/>
                </a:solidFill>
              </a:rPr>
              <a:t>	D </a:t>
            </a:r>
            <a:r>
              <a:rPr lang="en-US" sz="2200" dirty="0" smtClean="0">
                <a:solidFill>
                  <a:schemeClr val="accent2"/>
                </a:solidFill>
                <a:sym typeface="Symbol"/>
              </a:rPr>
              <a:t>  (expectation of lower future price delay purchases)</a:t>
            </a:r>
            <a:r>
              <a:rPr lang="en-US" sz="2200" dirty="0" smtClean="0">
                <a:solidFill>
                  <a:schemeClr val="accent2"/>
                </a:solidFill>
              </a:rPr>
              <a:t> </a:t>
            </a:r>
          </a:p>
          <a:p>
            <a:pPr marL="457200" indent="-457200" eaLnBrk="1" hangingPunct="1">
              <a:lnSpc>
                <a:spcPct val="80000"/>
              </a:lnSpc>
              <a:buFont typeface="Wingdings" pitchFamily="2" charset="2"/>
              <a:buNone/>
              <a:defRPr/>
            </a:pPr>
            <a:endParaRPr lang="en-US" sz="2200" dirty="0" smtClean="0">
              <a:solidFill>
                <a:schemeClr val="accent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7443">
                                            <p:txEl>
                                              <p:pRg st="0" end="0"/>
                                            </p:txEl>
                                          </p:spTgt>
                                        </p:tgtEl>
                                        <p:attrNameLst>
                                          <p:attrName>style.visibility</p:attrName>
                                        </p:attrNameLst>
                                      </p:cBhvr>
                                      <p:to>
                                        <p:strVal val="visible"/>
                                      </p:to>
                                    </p:set>
                                    <p:anim calcmode="lin" valueType="num">
                                      <p:cBhvr additive="base">
                                        <p:cTn id="7" dur="500" fill="hold"/>
                                        <p:tgtEl>
                                          <p:spTgt spid="3174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74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17443">
                                            <p:txEl>
                                              <p:pRg st="1" end="1"/>
                                            </p:txEl>
                                          </p:spTgt>
                                        </p:tgtEl>
                                        <p:attrNameLst>
                                          <p:attrName>style.visibility</p:attrName>
                                        </p:attrNameLst>
                                      </p:cBhvr>
                                      <p:to>
                                        <p:strVal val="visible"/>
                                      </p:to>
                                    </p:set>
                                    <p:anim calcmode="lin" valueType="num">
                                      <p:cBhvr additive="base">
                                        <p:cTn id="13" dur="500" fill="hold"/>
                                        <p:tgtEl>
                                          <p:spTgt spid="31744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744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17443">
                                            <p:txEl>
                                              <p:pRg st="3" end="3"/>
                                            </p:txEl>
                                          </p:spTgt>
                                        </p:tgtEl>
                                        <p:attrNameLst>
                                          <p:attrName>style.visibility</p:attrName>
                                        </p:attrNameLst>
                                      </p:cBhvr>
                                      <p:to>
                                        <p:strVal val="visible"/>
                                      </p:to>
                                    </p:set>
                                    <p:anim calcmode="lin" valueType="num">
                                      <p:cBhvr additive="base">
                                        <p:cTn id="19" dur="500" fill="hold"/>
                                        <p:tgtEl>
                                          <p:spTgt spid="317443">
                                            <p:txEl>
                                              <p:pRg st="3" end="3"/>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174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317443">
                                            <p:txEl>
                                              <p:pRg st="4" end="4"/>
                                            </p:txEl>
                                          </p:spTgt>
                                        </p:tgtEl>
                                        <p:attrNameLst>
                                          <p:attrName>style.visibility</p:attrName>
                                        </p:attrNameLst>
                                      </p:cBhvr>
                                      <p:to>
                                        <p:strVal val="visible"/>
                                      </p:to>
                                    </p:set>
                                    <p:anim calcmode="lin" valueType="num">
                                      <p:cBhvr additive="base">
                                        <p:cTn id="25" dur="500" fill="hold"/>
                                        <p:tgtEl>
                                          <p:spTgt spid="317443">
                                            <p:txEl>
                                              <p:pRg st="4" end="4"/>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1744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317443">
                                            <p:txEl>
                                              <p:pRg st="6" end="6"/>
                                            </p:txEl>
                                          </p:spTgt>
                                        </p:tgtEl>
                                        <p:attrNameLst>
                                          <p:attrName>style.visibility</p:attrName>
                                        </p:attrNameLst>
                                      </p:cBhvr>
                                      <p:to>
                                        <p:strVal val="visible"/>
                                      </p:to>
                                    </p:set>
                                    <p:anim calcmode="lin" valueType="num">
                                      <p:cBhvr additive="base">
                                        <p:cTn id="31" dur="500" fill="hold"/>
                                        <p:tgtEl>
                                          <p:spTgt spid="317443">
                                            <p:txEl>
                                              <p:pRg st="6" end="6"/>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1744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317443">
                                            <p:txEl>
                                              <p:pRg st="7" end="7"/>
                                            </p:txEl>
                                          </p:spTgt>
                                        </p:tgtEl>
                                        <p:attrNameLst>
                                          <p:attrName>style.visibility</p:attrName>
                                        </p:attrNameLst>
                                      </p:cBhvr>
                                      <p:to>
                                        <p:strVal val="visible"/>
                                      </p:to>
                                    </p:set>
                                    <p:anim calcmode="lin" valueType="num">
                                      <p:cBhvr additive="base">
                                        <p:cTn id="37" dur="500" fill="hold"/>
                                        <p:tgtEl>
                                          <p:spTgt spid="317443">
                                            <p:txEl>
                                              <p:pRg st="7" end="7"/>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31744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317443">
                                            <p:txEl>
                                              <p:pRg st="9" end="9"/>
                                            </p:txEl>
                                          </p:spTgt>
                                        </p:tgtEl>
                                        <p:attrNameLst>
                                          <p:attrName>style.visibility</p:attrName>
                                        </p:attrNameLst>
                                      </p:cBhvr>
                                      <p:to>
                                        <p:strVal val="visible"/>
                                      </p:to>
                                    </p:set>
                                    <p:anim calcmode="lin" valueType="num">
                                      <p:cBhvr additive="base">
                                        <p:cTn id="43" dur="500" fill="hold"/>
                                        <p:tgtEl>
                                          <p:spTgt spid="317443">
                                            <p:txEl>
                                              <p:pRg st="9" end="9"/>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317443">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317443">
                                            <p:txEl>
                                              <p:pRg st="10" end="10"/>
                                            </p:txEl>
                                          </p:spTgt>
                                        </p:tgtEl>
                                        <p:attrNameLst>
                                          <p:attrName>style.visibility</p:attrName>
                                        </p:attrNameLst>
                                      </p:cBhvr>
                                      <p:to>
                                        <p:strVal val="visible"/>
                                      </p:to>
                                    </p:set>
                                    <p:anim calcmode="lin" valueType="num">
                                      <p:cBhvr additive="base">
                                        <p:cTn id="49" dur="500" fill="hold"/>
                                        <p:tgtEl>
                                          <p:spTgt spid="317443">
                                            <p:txEl>
                                              <p:pRg st="10" end="10"/>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317443">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4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US" smtClean="0"/>
              <a:t>Study Question 3- Q3</a:t>
            </a:r>
          </a:p>
        </p:txBody>
      </p:sp>
      <p:sp>
        <p:nvSpPr>
          <p:cNvPr id="3" name="Content Placeholder 2"/>
          <p:cNvSpPr>
            <a:spLocks noGrp="1"/>
          </p:cNvSpPr>
          <p:nvPr>
            <p:ph idx="1"/>
          </p:nvPr>
        </p:nvSpPr>
        <p:spPr>
          <a:xfrm>
            <a:off x="914400" y="1600200"/>
            <a:ext cx="7772400" cy="4997450"/>
          </a:xfrm>
        </p:spPr>
        <p:txBody>
          <a:bodyPr/>
          <a:lstStyle/>
          <a:p>
            <a:pPr marL="514350" indent="-514350" eaLnBrk="1" hangingPunct="1">
              <a:lnSpc>
                <a:spcPct val="80000"/>
              </a:lnSpc>
              <a:buFont typeface="Wingdings" pitchFamily="2" charset="2"/>
              <a:buAutoNum type="alphaLcPeriod" startAt="5"/>
              <a:defRPr/>
            </a:pPr>
            <a:r>
              <a:rPr lang="en-CA" sz="2200" dirty="0" smtClean="0"/>
              <a:t>The price of gasoline substantially drops. </a:t>
            </a:r>
            <a:endParaRPr lang="en-CA" sz="2200" dirty="0" smtClean="0">
              <a:solidFill>
                <a:schemeClr val="accent6"/>
              </a:solidFill>
            </a:endParaRPr>
          </a:p>
          <a:p>
            <a:pPr marL="514350" indent="-514350" eaLnBrk="1" hangingPunct="1">
              <a:lnSpc>
                <a:spcPct val="80000"/>
              </a:lnSpc>
              <a:defRPr/>
            </a:pPr>
            <a:endParaRPr lang="en-CA" sz="2200" dirty="0" smtClean="0">
              <a:solidFill>
                <a:schemeClr val="accent2"/>
              </a:solidFill>
              <a:sym typeface="Symbol"/>
            </a:endParaRPr>
          </a:p>
          <a:p>
            <a:pPr marL="514350" indent="-514350" eaLnBrk="1" hangingPunct="1">
              <a:lnSpc>
                <a:spcPct val="80000"/>
              </a:lnSpc>
              <a:defRPr/>
            </a:pPr>
            <a:r>
              <a:rPr lang="en-CA" sz="2200" dirty="0" smtClean="0">
                <a:solidFill>
                  <a:schemeClr val="accent2"/>
                </a:solidFill>
                <a:sym typeface="Symbol"/>
              </a:rPr>
              <a:t>Auto and gasoline are complementary goods, so cheaper gasoline will stimulate demand for all cars, including small ones: D </a:t>
            </a:r>
            <a:r>
              <a:rPr lang="en-US" sz="2200" dirty="0" smtClean="0">
                <a:solidFill>
                  <a:schemeClr val="accent2"/>
                </a:solidFill>
                <a:sym typeface="Symbol"/>
              </a:rPr>
              <a:t></a:t>
            </a:r>
            <a:endParaRPr lang="en-CA" sz="2200" dirty="0" smtClean="0">
              <a:solidFill>
                <a:schemeClr val="accent2"/>
              </a:solidFill>
              <a:sym typeface="Symbol"/>
            </a:endParaRPr>
          </a:p>
          <a:p>
            <a:pPr marL="514350" lvl="1" indent="-514350" eaLnBrk="1" hangingPunct="1">
              <a:lnSpc>
                <a:spcPct val="80000"/>
              </a:lnSpc>
              <a:buClr>
                <a:schemeClr val="folHlink"/>
              </a:buClr>
              <a:buSzPct val="90000"/>
              <a:defRPr/>
            </a:pPr>
            <a:endParaRPr lang="en-CA" sz="2200" dirty="0" smtClean="0">
              <a:solidFill>
                <a:srgbClr val="0B0060"/>
              </a:solidFill>
              <a:sym typeface="Symbol"/>
            </a:endParaRPr>
          </a:p>
          <a:p>
            <a:pPr marL="514350" lvl="1" indent="-514350" eaLnBrk="1" hangingPunct="1">
              <a:lnSpc>
                <a:spcPct val="80000"/>
              </a:lnSpc>
              <a:buClr>
                <a:schemeClr val="folHlink"/>
              </a:buClr>
              <a:buSzPct val="90000"/>
              <a:defRPr/>
            </a:pPr>
            <a:r>
              <a:rPr lang="en-CA" sz="2200" dirty="0" smtClean="0">
                <a:solidFill>
                  <a:srgbClr val="0B0060"/>
                </a:solidFill>
                <a:sym typeface="Symbol"/>
              </a:rPr>
              <a:t>But </a:t>
            </a:r>
            <a:r>
              <a:rPr lang="en-CA" sz="2200" dirty="0" smtClean="0">
                <a:solidFill>
                  <a:srgbClr val="0B0060"/>
                </a:solidFill>
              </a:rPr>
              <a:t>small cars are attractive to consumers because of fuel efficiency, and that a decrease in gas prices effectively reduces the price of the “gas guzzling” substitutes.  That would encourage consumers to switch from smaller to larger cars (SUVs), and demand for small automobiles would fall:  D </a:t>
            </a:r>
            <a:r>
              <a:rPr lang="en-US" sz="2200" dirty="0" smtClean="0">
                <a:solidFill>
                  <a:srgbClr val="0B0060"/>
                </a:solidFill>
                <a:sym typeface="Symbol"/>
              </a:rPr>
              <a:t></a:t>
            </a:r>
            <a:endParaRPr lang="en-CA" sz="2200" dirty="0" smtClean="0">
              <a:solidFill>
                <a:srgbClr val="0B0060"/>
              </a:solidFill>
            </a:endParaRPr>
          </a:p>
          <a:p>
            <a:pPr marL="514350" lvl="1" indent="-514350" eaLnBrk="1" hangingPunct="1">
              <a:lnSpc>
                <a:spcPct val="80000"/>
              </a:lnSpc>
              <a:buClr>
                <a:schemeClr val="folHlink"/>
              </a:buClr>
              <a:buSzPct val="90000"/>
              <a:defRPr/>
            </a:pPr>
            <a:endParaRPr lang="en-CA" sz="2200" dirty="0" smtClean="0">
              <a:solidFill>
                <a:srgbClr val="0B0060"/>
              </a:solidFill>
            </a:endParaRPr>
          </a:p>
          <a:p>
            <a:pPr marL="514350" lvl="1" indent="-514350" eaLnBrk="1" hangingPunct="1">
              <a:lnSpc>
                <a:spcPct val="80000"/>
              </a:lnSpc>
              <a:buClr>
                <a:schemeClr val="folHlink"/>
              </a:buClr>
              <a:buSzPct val="90000"/>
              <a:defRPr/>
            </a:pPr>
            <a:r>
              <a:rPr lang="en-CA" sz="2200" dirty="0" smtClean="0">
                <a:solidFill>
                  <a:schemeClr val="accent6"/>
                </a:solidFill>
              </a:rPr>
              <a:t>D? (Unless we know the relative magnitude of the two effects.)</a:t>
            </a:r>
            <a:endParaRPr lang="en-US" sz="2200" dirty="0" smtClean="0">
              <a:solidFill>
                <a:srgbClr val="0B0060"/>
              </a:solidFill>
            </a:endParaRPr>
          </a:p>
          <a:p>
            <a:pPr marL="514350" indent="-514350" eaLnBrk="1" hangingPunct="1">
              <a:lnSpc>
                <a:spcPct val="80000"/>
              </a:lnSpc>
              <a:defRPr/>
            </a:pPr>
            <a:endParaRPr lang="en-CA" sz="2200" dirty="0" smtClean="0">
              <a:solidFill>
                <a:schemeClr val="accent2"/>
              </a:solidFill>
              <a:sym typeface="Symbol"/>
            </a:endParaRPr>
          </a:p>
          <a:p>
            <a:pPr marL="514350" indent="-514350" eaLnBrk="1" hangingPunct="1">
              <a:lnSpc>
                <a:spcPct val="80000"/>
              </a:lnSpc>
              <a:buFont typeface="Wingdings" pitchFamily="2" charset="2"/>
              <a:buAutoNum type="alphaLcPeriod" startAt="5"/>
              <a:defRPr/>
            </a:pPr>
            <a:endParaRPr lang="en-US" sz="2200" dirty="0" smtClean="0"/>
          </a:p>
          <a:p>
            <a:pPr eaLnBrk="1" hangingPunct="1">
              <a:lnSpc>
                <a:spcPct val="80000"/>
              </a:lnSpc>
              <a:buFont typeface="Wingdings" pitchFamily="2" charset="2"/>
              <a:buNone/>
              <a:defRPr/>
            </a:pPr>
            <a:endParaRPr lang="en-US" sz="2400" dirty="0" smtClean="0">
              <a:solidFill>
                <a:schemeClr val="accent2"/>
              </a:solidFill>
            </a:endParaRPr>
          </a:p>
          <a:p>
            <a:pPr>
              <a:buFont typeface="Wingdings" pitchFamily="2" charset="2"/>
              <a:buNone/>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blinds(horizontal)">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smtClean="0"/>
              <a:t>Study Question 3-Q6</a:t>
            </a:r>
          </a:p>
        </p:txBody>
      </p:sp>
      <p:sp>
        <p:nvSpPr>
          <p:cNvPr id="8195" name="Content Placeholder 2"/>
          <p:cNvSpPr>
            <a:spLocks noGrp="1"/>
          </p:cNvSpPr>
          <p:nvPr>
            <p:ph idx="1"/>
          </p:nvPr>
        </p:nvSpPr>
        <p:spPr/>
        <p:txBody>
          <a:bodyPr/>
          <a:lstStyle/>
          <a:p>
            <a:pPr>
              <a:buFont typeface="Wingdings" pitchFamily="2" charset="2"/>
              <a:buNone/>
            </a:pPr>
            <a:r>
              <a:rPr lang="en-CA" sz="2000" smtClean="0"/>
              <a:t>	What effect will each of the following have on the </a:t>
            </a:r>
            <a:r>
              <a:rPr lang="en-CA" sz="2000" u="sng" smtClean="0"/>
              <a:t>supply of automobile tires</a:t>
            </a:r>
            <a:r>
              <a:rPr lang="en-CA" sz="2000" smtClean="0"/>
              <a:t>?</a:t>
            </a:r>
            <a:endParaRPr lang="en-US" sz="2000" smtClean="0"/>
          </a:p>
          <a:p>
            <a:pPr>
              <a:buFont typeface="Wingdings" pitchFamily="2" charset="2"/>
              <a:buNone/>
            </a:pPr>
            <a:endParaRPr lang="en-CA" sz="2000" smtClean="0"/>
          </a:p>
          <a:p>
            <a:pPr>
              <a:buFont typeface="Wingdings" pitchFamily="2" charset="2"/>
              <a:buNone/>
            </a:pPr>
            <a:r>
              <a:rPr lang="en-CA" sz="2000" smtClean="0"/>
              <a:t>a.	A technological advance in the methods of producing tires.</a:t>
            </a:r>
            <a:endParaRPr lang="en-US" sz="2000" smtClean="0"/>
          </a:p>
          <a:p>
            <a:pPr>
              <a:buFont typeface="Wingdings" pitchFamily="2" charset="2"/>
              <a:buNone/>
            </a:pPr>
            <a:r>
              <a:rPr lang="en-CA" sz="2000" smtClean="0"/>
              <a:t>b.	A decline in the number of firms in the tire industry.</a:t>
            </a:r>
            <a:endParaRPr lang="en-US" sz="2000" smtClean="0"/>
          </a:p>
          <a:p>
            <a:pPr>
              <a:buFont typeface="Wingdings" pitchFamily="2" charset="2"/>
              <a:buNone/>
            </a:pPr>
            <a:r>
              <a:rPr lang="en-CA" sz="2000" smtClean="0"/>
              <a:t>c.	An increase in the price of rubber used in the production of tires.</a:t>
            </a:r>
            <a:endParaRPr lang="en-US" sz="2000" smtClean="0"/>
          </a:p>
          <a:p>
            <a:pPr>
              <a:buFont typeface="Wingdings" pitchFamily="2" charset="2"/>
              <a:buNone/>
            </a:pPr>
            <a:r>
              <a:rPr lang="en-CA" sz="2000" smtClean="0"/>
              <a:t>d.	The expectation that the equilibrium price of auto tires will be lower in the future than it is currently.</a:t>
            </a:r>
            <a:endParaRPr lang="en-US" sz="2000" smtClean="0"/>
          </a:p>
          <a:p>
            <a:pPr>
              <a:buFont typeface="Wingdings" pitchFamily="2" charset="2"/>
              <a:buNone/>
            </a:pPr>
            <a:r>
              <a:rPr lang="en-CA" sz="2000" smtClean="0"/>
              <a:t>e.	A decline in the price of large tires used for semi-trucks and earth hauling rigs (with no change in the price of auto tires).  </a:t>
            </a:r>
            <a:endParaRPr lang="en-US" sz="2000" smtClean="0"/>
          </a:p>
          <a:p>
            <a:pPr>
              <a:buFont typeface="Wingdings" pitchFamily="2" charset="2"/>
              <a:buNone/>
            </a:pPr>
            <a:r>
              <a:rPr lang="en-CA" sz="2000" smtClean="0"/>
              <a:t>f.	The levying of a per-unit tax in each auto tire sold.</a:t>
            </a:r>
            <a:endParaRPr lang="en-US" sz="2000" smtClean="0"/>
          </a:p>
          <a:p>
            <a:pPr>
              <a:buFont typeface="Wingdings" pitchFamily="2" charset="2"/>
              <a:buNone/>
            </a:pPr>
            <a:r>
              <a:rPr lang="en-CA" sz="2000" smtClean="0"/>
              <a:t>g.	The granting of a 50-cent-per-unit subsidy for each auto tire produced.</a:t>
            </a:r>
            <a:endParaRPr lang="en-US" sz="2000" smtClean="0"/>
          </a:p>
          <a:p>
            <a:pPr>
              <a:buFont typeface="Wingdings" pitchFamily="2" charset="2"/>
              <a:buNone/>
            </a:pPr>
            <a:endParaRPr lang="en-US" sz="20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smtClean="0"/>
              <a:t>Study Question 3-Q6</a:t>
            </a:r>
          </a:p>
        </p:txBody>
      </p:sp>
      <p:sp>
        <p:nvSpPr>
          <p:cNvPr id="3" name="Content Placeholder 2"/>
          <p:cNvSpPr>
            <a:spLocks noGrp="1"/>
          </p:cNvSpPr>
          <p:nvPr>
            <p:ph idx="1"/>
          </p:nvPr>
        </p:nvSpPr>
        <p:spPr/>
        <p:txBody>
          <a:bodyPr/>
          <a:lstStyle/>
          <a:p>
            <a:pPr marL="457200" indent="-457200">
              <a:buFont typeface="Wingdings" pitchFamily="2" charset="2"/>
              <a:buAutoNum type="alphaLcPeriod"/>
              <a:defRPr/>
            </a:pPr>
            <a:r>
              <a:rPr lang="en-CA" sz="2000" dirty="0" smtClean="0"/>
              <a:t>A technological advance in the </a:t>
            </a:r>
            <a:r>
              <a:rPr lang="en-CA" sz="2000" u="sng" dirty="0" smtClean="0"/>
              <a:t>methods </a:t>
            </a:r>
            <a:r>
              <a:rPr lang="en-CA" sz="2000" dirty="0" smtClean="0"/>
              <a:t>of producing tires.</a:t>
            </a:r>
          </a:p>
          <a:p>
            <a:pPr marL="457200" indent="-457200">
              <a:buFont typeface="Wingdings" pitchFamily="2" charset="2"/>
              <a:buNone/>
              <a:defRPr/>
            </a:pPr>
            <a:r>
              <a:rPr lang="en-CA" sz="2000" dirty="0" smtClean="0"/>
              <a:t>	</a:t>
            </a:r>
            <a:r>
              <a:rPr lang="en-CA" sz="2000" dirty="0" smtClean="0">
                <a:solidFill>
                  <a:schemeClr val="accent2"/>
                </a:solidFill>
                <a:sym typeface="Symbol"/>
              </a:rPr>
              <a:t> S </a:t>
            </a:r>
            <a:r>
              <a:rPr lang="en-US" sz="2000" dirty="0" smtClean="0">
                <a:solidFill>
                  <a:schemeClr val="accent2"/>
                </a:solidFill>
                <a:sym typeface="Symbol"/>
              </a:rPr>
              <a:t></a:t>
            </a:r>
            <a:r>
              <a:rPr lang="en-CA" sz="2000" dirty="0" smtClean="0"/>
              <a:t>   </a:t>
            </a:r>
            <a:r>
              <a:rPr lang="en-CA" sz="2000" dirty="0" smtClean="0">
                <a:solidFill>
                  <a:schemeClr val="accent6"/>
                </a:solidFill>
              </a:rPr>
              <a:t>(better technology lower costs and increase profits)</a:t>
            </a:r>
            <a:endParaRPr lang="en-US" sz="2000" dirty="0" smtClean="0">
              <a:solidFill>
                <a:schemeClr val="accent6"/>
              </a:solidFill>
            </a:endParaRPr>
          </a:p>
          <a:p>
            <a:pPr>
              <a:buFont typeface="Wingdings" pitchFamily="2" charset="2"/>
              <a:buNone/>
              <a:defRPr/>
            </a:pPr>
            <a:endParaRPr lang="en-CA" sz="2000" dirty="0" smtClean="0"/>
          </a:p>
          <a:p>
            <a:pPr marL="457200" indent="-457200">
              <a:buFont typeface="Wingdings" pitchFamily="2" charset="2"/>
              <a:buAutoNum type="alphaLcPeriod" startAt="2"/>
              <a:defRPr/>
            </a:pPr>
            <a:r>
              <a:rPr lang="en-CA" sz="2000" dirty="0" smtClean="0"/>
              <a:t>A decline in the </a:t>
            </a:r>
            <a:r>
              <a:rPr lang="en-CA" sz="2000" u="sng" dirty="0" smtClean="0"/>
              <a:t>number of firms </a:t>
            </a:r>
            <a:r>
              <a:rPr lang="en-CA" sz="2000" dirty="0" smtClean="0"/>
              <a:t>in the tire industry.</a:t>
            </a:r>
          </a:p>
          <a:p>
            <a:pPr marL="457200" indent="-457200">
              <a:buFont typeface="Wingdings" pitchFamily="2" charset="2"/>
              <a:buNone/>
              <a:defRPr/>
            </a:pPr>
            <a:r>
              <a:rPr lang="en-CA" sz="2000" dirty="0" smtClean="0"/>
              <a:t>	</a:t>
            </a:r>
            <a:r>
              <a:rPr lang="en-CA" sz="2000" dirty="0" smtClean="0">
                <a:solidFill>
                  <a:schemeClr val="accent2"/>
                </a:solidFill>
                <a:sym typeface="Symbol"/>
              </a:rPr>
              <a:t> S </a:t>
            </a:r>
            <a:r>
              <a:rPr lang="en-US" sz="2000" dirty="0" smtClean="0">
                <a:solidFill>
                  <a:schemeClr val="accent2"/>
                </a:solidFill>
                <a:sym typeface="Symbol"/>
              </a:rPr>
              <a:t></a:t>
            </a:r>
            <a:r>
              <a:rPr lang="en-CA" sz="2000" dirty="0" smtClean="0"/>
              <a:t>   </a:t>
            </a:r>
            <a:r>
              <a:rPr lang="en-CA" sz="2000" dirty="0" smtClean="0">
                <a:solidFill>
                  <a:schemeClr val="accent6"/>
                </a:solidFill>
              </a:rPr>
              <a:t>(less producers in the industry)</a:t>
            </a:r>
            <a:endParaRPr lang="en-US" sz="2000" dirty="0" smtClean="0"/>
          </a:p>
          <a:p>
            <a:pPr>
              <a:buFont typeface="Wingdings" pitchFamily="2" charset="2"/>
              <a:buNone/>
              <a:defRPr/>
            </a:pPr>
            <a:endParaRPr lang="en-CA" sz="2000" dirty="0" smtClean="0"/>
          </a:p>
          <a:p>
            <a:pPr>
              <a:buFont typeface="Wingdings" pitchFamily="2" charset="2"/>
              <a:buNone/>
              <a:defRPr/>
            </a:pPr>
            <a:r>
              <a:rPr lang="en-CA" sz="2000" dirty="0" smtClean="0"/>
              <a:t>c.	An increase in the price of </a:t>
            </a:r>
            <a:r>
              <a:rPr lang="en-CA" sz="2000" u="sng" dirty="0" smtClean="0"/>
              <a:t>rubber</a:t>
            </a:r>
            <a:r>
              <a:rPr lang="en-CA" sz="2000" dirty="0" smtClean="0"/>
              <a:t> used in the production of tires.</a:t>
            </a:r>
            <a:endParaRPr lang="en-US" sz="2000" dirty="0" smtClean="0"/>
          </a:p>
          <a:p>
            <a:pPr>
              <a:buFont typeface="Wingdings" pitchFamily="2" charset="2"/>
              <a:buNone/>
              <a:defRPr/>
            </a:pPr>
            <a:r>
              <a:rPr lang="en-CA" sz="2000" dirty="0" smtClean="0"/>
              <a:t>	</a:t>
            </a:r>
            <a:r>
              <a:rPr lang="en-CA" sz="2000" dirty="0" smtClean="0">
                <a:solidFill>
                  <a:schemeClr val="accent2"/>
                </a:solidFill>
                <a:sym typeface="Symbol"/>
              </a:rPr>
              <a:t> S </a:t>
            </a:r>
            <a:r>
              <a:rPr lang="en-US" sz="2000" dirty="0" smtClean="0">
                <a:solidFill>
                  <a:schemeClr val="accent2"/>
                </a:solidFill>
                <a:sym typeface="Symbol"/>
              </a:rPr>
              <a:t></a:t>
            </a:r>
            <a:r>
              <a:rPr lang="en-CA" sz="2000" dirty="0" smtClean="0"/>
              <a:t>   </a:t>
            </a:r>
            <a:r>
              <a:rPr lang="en-CA" sz="2000" dirty="0" smtClean="0">
                <a:solidFill>
                  <a:schemeClr val="accent6"/>
                </a:solidFill>
              </a:rPr>
              <a:t>(more expensive inputs raise costs and lower profits)</a:t>
            </a:r>
            <a:endParaRPr lang="en-CA" sz="2000" dirty="0" smtClean="0"/>
          </a:p>
          <a:p>
            <a:pPr>
              <a:buFont typeface="Wingdings" pitchFamily="2" charset="2"/>
              <a:buNone/>
              <a:defRPr/>
            </a:pPr>
            <a:endParaRPr lang="en-CA" sz="2000" dirty="0" smtClean="0"/>
          </a:p>
          <a:p>
            <a:pPr>
              <a:buFont typeface="Wingdings" pitchFamily="2" charset="2"/>
              <a:buNone/>
              <a:defRPr/>
            </a:pPr>
            <a:r>
              <a:rPr lang="en-CA" sz="2000" dirty="0" smtClean="0"/>
              <a:t>d.	The </a:t>
            </a:r>
            <a:r>
              <a:rPr lang="en-CA" sz="2000" u="sng" dirty="0" smtClean="0"/>
              <a:t>expectation</a:t>
            </a:r>
            <a:r>
              <a:rPr lang="en-CA" sz="2000" dirty="0" smtClean="0"/>
              <a:t> that the equilibrium price of auto tires will be lower in the future than it is currently.</a:t>
            </a:r>
            <a:endParaRPr lang="en-US" sz="2000" dirty="0" smtClean="0"/>
          </a:p>
          <a:p>
            <a:pPr>
              <a:buFont typeface="Wingdings" pitchFamily="2" charset="2"/>
              <a:buNone/>
              <a:defRPr/>
            </a:pPr>
            <a:r>
              <a:rPr lang="en-CA" sz="2000" dirty="0" smtClean="0"/>
              <a:t>	</a:t>
            </a:r>
            <a:r>
              <a:rPr lang="en-CA" sz="2000" dirty="0" smtClean="0">
                <a:solidFill>
                  <a:schemeClr val="accent2"/>
                </a:solidFill>
                <a:sym typeface="Symbol"/>
              </a:rPr>
              <a:t>S </a:t>
            </a:r>
            <a:r>
              <a:rPr lang="en-US" sz="2000" dirty="0" smtClean="0">
                <a:solidFill>
                  <a:schemeClr val="accent2"/>
                </a:solidFill>
                <a:sym typeface="Symbol"/>
              </a:rPr>
              <a:t></a:t>
            </a:r>
            <a:r>
              <a:rPr lang="en-CA" sz="2000" dirty="0" smtClean="0"/>
              <a:t>   </a:t>
            </a:r>
            <a:r>
              <a:rPr lang="en-CA" sz="2000" dirty="0" smtClean="0">
                <a:solidFill>
                  <a:schemeClr val="accent6"/>
                </a:solidFill>
              </a:rPr>
              <a:t>(produce and sell more before the price drops)</a:t>
            </a:r>
            <a:endParaRPr lang="en-US" sz="2000" dirty="0" smtClean="0">
              <a:solidFill>
                <a:schemeClr val="accent6"/>
              </a:solidFill>
            </a:endParaRPr>
          </a:p>
          <a:p>
            <a:pPr>
              <a:buFont typeface="Wingdings" pitchFamily="2" charset="2"/>
              <a:buNone/>
              <a:defRPr/>
            </a:pP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blinds(horizontal)">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blinds(horizontal)">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blinds(horizontal)">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blinds(horizontal)">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US" smtClean="0"/>
              <a:t>Study Question 3-Q6</a:t>
            </a:r>
          </a:p>
        </p:txBody>
      </p:sp>
      <p:sp>
        <p:nvSpPr>
          <p:cNvPr id="3" name="Content Placeholder 2"/>
          <p:cNvSpPr>
            <a:spLocks noGrp="1"/>
          </p:cNvSpPr>
          <p:nvPr>
            <p:ph idx="1"/>
          </p:nvPr>
        </p:nvSpPr>
        <p:spPr/>
        <p:txBody>
          <a:bodyPr/>
          <a:lstStyle/>
          <a:p>
            <a:pPr>
              <a:buFont typeface="Wingdings" pitchFamily="2" charset="2"/>
              <a:buNone/>
              <a:defRPr/>
            </a:pPr>
            <a:r>
              <a:rPr lang="en-CA" sz="2000" dirty="0" smtClean="0"/>
              <a:t>e.	A </a:t>
            </a:r>
            <a:r>
              <a:rPr lang="en-CA" sz="2000" u="sng" dirty="0" smtClean="0"/>
              <a:t>decline</a:t>
            </a:r>
            <a:r>
              <a:rPr lang="en-CA" sz="2000" dirty="0" smtClean="0"/>
              <a:t> in the </a:t>
            </a:r>
            <a:r>
              <a:rPr lang="en-CA" sz="2000" u="sng" dirty="0" smtClean="0"/>
              <a:t>price of large tires </a:t>
            </a:r>
            <a:r>
              <a:rPr lang="en-CA" sz="2000" dirty="0" smtClean="0"/>
              <a:t>used for semi-trucks and earth hauling rigs (with no change in the price of auto tires).  </a:t>
            </a:r>
            <a:endParaRPr lang="en-US" sz="2000" dirty="0" smtClean="0"/>
          </a:p>
          <a:p>
            <a:pPr>
              <a:buFont typeface="Wingdings" pitchFamily="2" charset="2"/>
              <a:buNone/>
              <a:defRPr/>
            </a:pPr>
            <a:r>
              <a:rPr lang="en-CA" sz="2000" dirty="0" smtClean="0">
                <a:solidFill>
                  <a:schemeClr val="accent2"/>
                </a:solidFill>
                <a:sym typeface="Symbol"/>
              </a:rPr>
              <a:t>	S </a:t>
            </a:r>
            <a:r>
              <a:rPr lang="en-US" sz="2000" dirty="0" smtClean="0">
                <a:solidFill>
                  <a:schemeClr val="accent2"/>
                </a:solidFill>
                <a:sym typeface="Symbol"/>
              </a:rPr>
              <a:t></a:t>
            </a:r>
            <a:r>
              <a:rPr lang="en-CA" sz="2000" dirty="0" smtClean="0"/>
              <a:t>   </a:t>
            </a:r>
            <a:r>
              <a:rPr lang="en-CA" sz="2000" dirty="0" smtClean="0">
                <a:solidFill>
                  <a:schemeClr val="accent6"/>
                </a:solidFill>
              </a:rPr>
              <a:t>(substitution in production - more profitable to produce auto tires than the large tires used by trucks)</a:t>
            </a:r>
            <a:endParaRPr lang="en-CA" sz="2000" dirty="0" smtClean="0"/>
          </a:p>
          <a:p>
            <a:pPr>
              <a:buFont typeface="Wingdings" pitchFamily="2" charset="2"/>
              <a:buNone/>
              <a:defRPr/>
            </a:pPr>
            <a:endParaRPr lang="en-CA" sz="2000" dirty="0" smtClean="0"/>
          </a:p>
          <a:p>
            <a:pPr>
              <a:buFont typeface="Wingdings" pitchFamily="2" charset="2"/>
              <a:buNone/>
              <a:defRPr/>
            </a:pPr>
            <a:r>
              <a:rPr lang="en-CA" sz="2000" dirty="0" smtClean="0"/>
              <a:t>f.	The levying of a per-unit </a:t>
            </a:r>
            <a:r>
              <a:rPr lang="en-CA" sz="2000" u="sng" dirty="0" smtClean="0"/>
              <a:t>tax</a:t>
            </a:r>
            <a:r>
              <a:rPr lang="en-CA" sz="2000" dirty="0" smtClean="0"/>
              <a:t> in each auto tire sold.</a:t>
            </a:r>
            <a:endParaRPr lang="en-US" sz="2000" dirty="0" smtClean="0"/>
          </a:p>
          <a:p>
            <a:pPr>
              <a:buFont typeface="Wingdings" pitchFamily="2" charset="2"/>
              <a:buNone/>
              <a:defRPr/>
            </a:pPr>
            <a:r>
              <a:rPr lang="en-CA" sz="2000" dirty="0" smtClean="0"/>
              <a:t>	</a:t>
            </a:r>
            <a:r>
              <a:rPr lang="en-CA" sz="2000" dirty="0" smtClean="0">
                <a:solidFill>
                  <a:schemeClr val="accent2"/>
                </a:solidFill>
                <a:sym typeface="Symbol"/>
              </a:rPr>
              <a:t> S </a:t>
            </a:r>
            <a:r>
              <a:rPr lang="en-US" sz="2000" dirty="0" smtClean="0">
                <a:solidFill>
                  <a:schemeClr val="accent2"/>
                </a:solidFill>
                <a:sym typeface="Symbol"/>
              </a:rPr>
              <a:t></a:t>
            </a:r>
            <a:r>
              <a:rPr lang="en-CA" sz="2000" dirty="0" smtClean="0"/>
              <a:t>  </a:t>
            </a:r>
            <a:r>
              <a:rPr lang="en-CA" sz="2000" dirty="0" smtClean="0">
                <a:solidFill>
                  <a:schemeClr val="accent6"/>
                </a:solidFill>
              </a:rPr>
              <a:t>(tax raises production costs)</a:t>
            </a:r>
            <a:endParaRPr lang="en-CA" sz="2000" dirty="0" smtClean="0"/>
          </a:p>
          <a:p>
            <a:pPr>
              <a:buFont typeface="Wingdings" pitchFamily="2" charset="2"/>
              <a:buNone/>
              <a:defRPr/>
            </a:pPr>
            <a:endParaRPr lang="en-CA" sz="2000" dirty="0" smtClean="0"/>
          </a:p>
          <a:p>
            <a:pPr>
              <a:buFont typeface="Wingdings" pitchFamily="2" charset="2"/>
              <a:buNone/>
              <a:defRPr/>
            </a:pPr>
            <a:r>
              <a:rPr lang="en-CA" sz="2000" dirty="0" smtClean="0"/>
              <a:t>g.	The granting of a 50-cent-per-unit </a:t>
            </a:r>
            <a:r>
              <a:rPr lang="en-CA" sz="2000" u="sng" dirty="0" smtClean="0"/>
              <a:t>subsidy</a:t>
            </a:r>
            <a:r>
              <a:rPr lang="en-CA" sz="2000" dirty="0" smtClean="0"/>
              <a:t> for each auto tire produced.</a:t>
            </a:r>
            <a:endParaRPr lang="en-US" sz="2000" dirty="0" smtClean="0"/>
          </a:p>
          <a:p>
            <a:pPr>
              <a:buFont typeface="Wingdings" pitchFamily="2" charset="2"/>
              <a:buNone/>
              <a:defRPr/>
            </a:pPr>
            <a:r>
              <a:rPr lang="en-CA" sz="2000" dirty="0" smtClean="0"/>
              <a:t>	</a:t>
            </a:r>
            <a:r>
              <a:rPr lang="en-CA" sz="2000" dirty="0" smtClean="0">
                <a:solidFill>
                  <a:schemeClr val="accent2"/>
                </a:solidFill>
                <a:sym typeface="Symbol"/>
              </a:rPr>
              <a:t>S </a:t>
            </a:r>
            <a:r>
              <a:rPr lang="en-US" sz="2000" dirty="0" smtClean="0">
                <a:solidFill>
                  <a:schemeClr val="accent2"/>
                </a:solidFill>
                <a:sym typeface="Symbol"/>
              </a:rPr>
              <a:t></a:t>
            </a:r>
            <a:r>
              <a:rPr lang="en-CA" sz="2000" dirty="0" smtClean="0"/>
              <a:t>   </a:t>
            </a:r>
            <a:r>
              <a:rPr lang="en-CA" sz="2000" dirty="0" smtClean="0">
                <a:solidFill>
                  <a:schemeClr val="accent6"/>
                </a:solidFill>
              </a:rPr>
              <a:t>(subsidy lowers production costs)</a:t>
            </a:r>
            <a:endParaRPr lang="en-CA" sz="2000" dirty="0" smtClean="0"/>
          </a:p>
          <a:p>
            <a:pPr>
              <a:buFont typeface="Wingdings" pitchFamily="2" charset="2"/>
              <a:buNone/>
              <a:defRPr/>
            </a:pP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linds(horizont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blinds(horizontal)">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blinds(horizontal)">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US" smtClean="0"/>
              <a:t>Study Question 3-P1</a:t>
            </a:r>
            <a:endParaRPr lang="en-CA" smtClean="0"/>
          </a:p>
        </p:txBody>
      </p:sp>
      <p:sp>
        <p:nvSpPr>
          <p:cNvPr id="11267" name="Content Placeholder 2"/>
          <p:cNvSpPr>
            <a:spLocks noGrp="1"/>
          </p:cNvSpPr>
          <p:nvPr>
            <p:ph idx="1"/>
          </p:nvPr>
        </p:nvSpPr>
        <p:spPr>
          <a:xfrm>
            <a:off x="914400" y="1600200"/>
            <a:ext cx="7772400" cy="1900238"/>
          </a:xfrm>
        </p:spPr>
        <p:txBody>
          <a:bodyPr/>
          <a:lstStyle/>
          <a:p>
            <a:r>
              <a:rPr lang="en-CA" sz="2000" smtClean="0"/>
              <a:t>Suppose there are </a:t>
            </a:r>
            <a:r>
              <a:rPr lang="en-CA" sz="2000" u="sng" smtClean="0"/>
              <a:t>three buyers of candy </a:t>
            </a:r>
            <a:r>
              <a:rPr lang="en-CA" sz="2000" smtClean="0"/>
              <a:t>in a market: Tex, Dex, and Rex. The market demand and the individual demands of Tex, Dex, and Rex for candy are given in the table below. </a:t>
            </a:r>
          </a:p>
          <a:p>
            <a:pPr>
              <a:buFont typeface="Wingdings" pitchFamily="2" charset="2"/>
              <a:buNone/>
            </a:pPr>
            <a:endParaRPr lang="en-CA" sz="2000" smtClean="0"/>
          </a:p>
          <a:p>
            <a:pPr>
              <a:buFont typeface="Wingdings" pitchFamily="2" charset="2"/>
              <a:buNone/>
            </a:pPr>
            <a:r>
              <a:rPr lang="en-CA" sz="2000" smtClean="0"/>
              <a:t>a. 	Fill in the missing values.</a:t>
            </a:r>
          </a:p>
        </p:txBody>
      </p:sp>
      <p:graphicFrame>
        <p:nvGraphicFramePr>
          <p:cNvPr id="5" name="Table 4"/>
          <p:cNvGraphicFramePr>
            <a:graphicFrameLocks noGrp="1"/>
          </p:cNvGraphicFramePr>
          <p:nvPr/>
        </p:nvGraphicFramePr>
        <p:xfrm>
          <a:off x="1908175" y="3573463"/>
          <a:ext cx="6096000" cy="2682240"/>
        </p:xfrm>
        <a:graphic>
          <a:graphicData uri="http://schemas.openxmlformats.org/drawingml/2006/table">
            <a:tbl>
              <a:tblPr firstRow="1" bandRow="1">
                <a:tableStyleId>{5C22544A-7EE6-4342-B048-85BDC9FD1C3A}</a:tableStyleId>
              </a:tblPr>
              <a:tblGrid>
                <a:gridCol w="1219200"/>
                <a:gridCol w="1219200"/>
                <a:gridCol w="1219200"/>
                <a:gridCol w="1219200"/>
                <a:gridCol w="1219200"/>
              </a:tblGrid>
              <a:tr h="370840">
                <a:tc>
                  <a:txBody>
                    <a:bodyPr/>
                    <a:lstStyle/>
                    <a:p>
                      <a:pPr algn="ctr"/>
                      <a:r>
                        <a:rPr lang="en-CA" sz="2000" dirty="0" smtClean="0">
                          <a:solidFill>
                            <a:schemeClr val="tx1"/>
                          </a:solidFill>
                        </a:rPr>
                        <a:t>Price ($)</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Tex</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err="1" smtClean="0">
                          <a:solidFill>
                            <a:schemeClr val="tx1"/>
                          </a:solidFill>
                        </a:rPr>
                        <a:t>Dex</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Rex</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Total QD</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8</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3</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1</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7</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2</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12</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6</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3</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4</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19</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5</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17</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6</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27</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4</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23</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US" smtClean="0"/>
              <a:t>Study Question 3-P1</a:t>
            </a:r>
            <a:endParaRPr lang="en-CA" smtClean="0"/>
          </a:p>
        </p:txBody>
      </p:sp>
      <p:sp>
        <p:nvSpPr>
          <p:cNvPr id="12291" name="Content Placeholder 2"/>
          <p:cNvSpPr>
            <a:spLocks noGrp="1"/>
          </p:cNvSpPr>
          <p:nvPr>
            <p:ph idx="1"/>
          </p:nvPr>
        </p:nvSpPr>
        <p:spPr>
          <a:xfrm>
            <a:off x="914400" y="1600200"/>
            <a:ext cx="7772400" cy="1973263"/>
          </a:xfrm>
        </p:spPr>
        <p:txBody>
          <a:bodyPr/>
          <a:lstStyle/>
          <a:p>
            <a:r>
              <a:rPr lang="en-CA" sz="2000" smtClean="0"/>
              <a:t>Suppose there are </a:t>
            </a:r>
            <a:r>
              <a:rPr lang="en-CA" sz="2000" u="sng" smtClean="0"/>
              <a:t>three buyers of candy </a:t>
            </a:r>
            <a:r>
              <a:rPr lang="en-CA" sz="2000" smtClean="0"/>
              <a:t>in a market: Tex, Dex, and Rex. The market demand and the individual demands of Tex, Dex, and Rex for candy are given in the table below. </a:t>
            </a:r>
          </a:p>
          <a:p>
            <a:pPr>
              <a:buFont typeface="Wingdings" pitchFamily="2" charset="2"/>
              <a:buNone/>
            </a:pPr>
            <a:endParaRPr lang="en-CA" sz="2000" smtClean="0"/>
          </a:p>
          <a:p>
            <a:pPr>
              <a:buFont typeface="Wingdings" pitchFamily="2" charset="2"/>
              <a:buNone/>
            </a:pPr>
            <a:r>
              <a:rPr lang="en-CA" sz="2000" smtClean="0"/>
              <a:t>a. 	Fill in the missing values.</a:t>
            </a:r>
          </a:p>
        </p:txBody>
      </p:sp>
      <p:graphicFrame>
        <p:nvGraphicFramePr>
          <p:cNvPr id="5" name="Table 4"/>
          <p:cNvGraphicFramePr>
            <a:graphicFrameLocks noGrp="1"/>
          </p:cNvGraphicFramePr>
          <p:nvPr/>
        </p:nvGraphicFramePr>
        <p:xfrm>
          <a:off x="1908175" y="3573463"/>
          <a:ext cx="6096000" cy="2682240"/>
        </p:xfrm>
        <a:graphic>
          <a:graphicData uri="http://schemas.openxmlformats.org/drawingml/2006/table">
            <a:tbl>
              <a:tblPr firstRow="1" bandRow="1">
                <a:tableStyleId>{5C22544A-7EE6-4342-B048-85BDC9FD1C3A}</a:tableStyleId>
              </a:tblPr>
              <a:tblGrid>
                <a:gridCol w="1219200"/>
                <a:gridCol w="1219200"/>
                <a:gridCol w="1219200"/>
                <a:gridCol w="1219200"/>
                <a:gridCol w="1219200"/>
              </a:tblGrid>
              <a:tr h="370840">
                <a:tc>
                  <a:txBody>
                    <a:bodyPr/>
                    <a:lstStyle/>
                    <a:p>
                      <a:pPr algn="ctr"/>
                      <a:r>
                        <a:rPr lang="en-CA" sz="2000" dirty="0" smtClean="0">
                          <a:solidFill>
                            <a:schemeClr val="tx1"/>
                          </a:solidFill>
                        </a:rPr>
                        <a:t>Price ($)</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Tex</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err="1" smtClean="0">
                          <a:solidFill>
                            <a:schemeClr val="tx1"/>
                          </a:solidFill>
                        </a:rPr>
                        <a:t>Dex</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Rex</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Total QD</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8</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3</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1</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accent2"/>
                          </a:solidFill>
                        </a:rPr>
                        <a:t>4</a:t>
                      </a:r>
                      <a:endParaRPr lang="en-CA" sz="20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7</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2</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accent2"/>
                          </a:solidFill>
                        </a:rPr>
                        <a:t>2</a:t>
                      </a:r>
                      <a:endParaRPr lang="en-CA" sz="20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12</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6</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accent2"/>
                          </a:solidFill>
                        </a:rPr>
                        <a:t>12</a:t>
                      </a:r>
                      <a:endParaRPr lang="en-CA" sz="20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3</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4</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19</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5</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17</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accent2"/>
                          </a:solidFill>
                        </a:rPr>
                        <a:t>4</a:t>
                      </a:r>
                      <a:endParaRPr lang="en-CA" sz="20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6</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27</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4</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23</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accent2"/>
                          </a:solidFill>
                        </a:rPr>
                        <a:t>36</a:t>
                      </a:r>
                      <a:endParaRPr lang="en-CA" sz="20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smtClean="0"/>
              <a:t>Study Question 3-P1</a:t>
            </a:r>
          </a:p>
        </p:txBody>
      </p:sp>
      <p:sp>
        <p:nvSpPr>
          <p:cNvPr id="10243" name="Content Placeholder 2"/>
          <p:cNvSpPr>
            <a:spLocks noGrp="1"/>
          </p:cNvSpPr>
          <p:nvPr>
            <p:ph idx="1"/>
          </p:nvPr>
        </p:nvSpPr>
        <p:spPr>
          <a:xfrm>
            <a:off x="971550" y="3933825"/>
            <a:ext cx="7772400" cy="2781300"/>
          </a:xfrm>
        </p:spPr>
        <p:txBody>
          <a:bodyPr/>
          <a:lstStyle/>
          <a:p>
            <a:pPr>
              <a:buFont typeface="Wingdings" pitchFamily="2" charset="2"/>
              <a:buNone/>
            </a:pPr>
            <a:r>
              <a:rPr lang="en-CA" sz="2000" smtClean="0"/>
              <a:t>b. Which buyer </a:t>
            </a:r>
            <a:r>
              <a:rPr lang="en-CA" sz="2000" u="sng" smtClean="0"/>
              <a:t>demands the least </a:t>
            </a:r>
            <a:r>
              <a:rPr lang="en-CA" sz="2000" smtClean="0"/>
              <a:t>at a price of </a:t>
            </a:r>
            <a:r>
              <a:rPr lang="en-CA" sz="2000" u="sng" smtClean="0"/>
              <a:t>$5</a:t>
            </a:r>
            <a:r>
              <a:rPr lang="en-CA" sz="2000" smtClean="0"/>
              <a:t>? The </a:t>
            </a:r>
            <a:r>
              <a:rPr lang="en-CA" sz="2000" u="sng" smtClean="0"/>
              <a:t>most</a:t>
            </a:r>
            <a:r>
              <a:rPr lang="en-CA" sz="2000" smtClean="0"/>
              <a:t> at a price of</a:t>
            </a:r>
            <a:r>
              <a:rPr lang="en-CA" sz="2000" u="sng" smtClean="0"/>
              <a:t> $7</a:t>
            </a:r>
            <a:r>
              <a:rPr lang="en-CA" sz="2000" smtClean="0"/>
              <a:t>?</a:t>
            </a:r>
          </a:p>
          <a:p>
            <a:pPr>
              <a:buFont typeface="Wingdings" pitchFamily="2" charset="2"/>
              <a:buNone/>
            </a:pPr>
            <a:r>
              <a:rPr lang="en-CA" sz="2000" smtClean="0"/>
              <a:t>	Answer: </a:t>
            </a:r>
            <a:r>
              <a:rPr lang="en-CA" sz="2000" smtClean="0">
                <a:solidFill>
                  <a:schemeClr val="accent2"/>
                </a:solidFill>
              </a:rPr>
              <a:t>Dex demands the least at $5 and Tex demands the most at $7</a:t>
            </a:r>
          </a:p>
          <a:p>
            <a:pPr>
              <a:buFont typeface="Wingdings" pitchFamily="2" charset="2"/>
              <a:buNone/>
            </a:pPr>
            <a:endParaRPr lang="en-CA" sz="2000" smtClean="0"/>
          </a:p>
          <a:p>
            <a:pPr>
              <a:buFont typeface="Wingdings" pitchFamily="2" charset="2"/>
              <a:buNone/>
            </a:pPr>
            <a:r>
              <a:rPr lang="en-CA" sz="2000" smtClean="0"/>
              <a:t>c. Which buyer’s quantity demanded increases </a:t>
            </a:r>
            <a:r>
              <a:rPr lang="en-CA" sz="2000" u="sng" smtClean="0"/>
              <a:t>the most </a:t>
            </a:r>
            <a:r>
              <a:rPr lang="en-CA" sz="2000" smtClean="0"/>
              <a:t>when the price is lowered </a:t>
            </a:r>
            <a:r>
              <a:rPr lang="en-CA" sz="2000" u="sng" smtClean="0"/>
              <a:t>from $7 to $6</a:t>
            </a:r>
            <a:r>
              <a:rPr lang="en-CA" sz="2000" smtClean="0"/>
              <a:t>?</a:t>
            </a:r>
          </a:p>
          <a:p>
            <a:pPr>
              <a:buFont typeface="Wingdings" pitchFamily="2" charset="2"/>
              <a:buNone/>
            </a:pPr>
            <a:r>
              <a:rPr lang="en-CA" sz="2000" smtClean="0"/>
              <a:t>	Answer: </a:t>
            </a:r>
            <a:r>
              <a:rPr lang="en-CA" sz="2000" smtClean="0">
                <a:solidFill>
                  <a:schemeClr val="accent2"/>
                </a:solidFill>
              </a:rPr>
              <a:t>Tex</a:t>
            </a:r>
          </a:p>
          <a:p>
            <a:pPr>
              <a:buFont typeface="Wingdings" pitchFamily="2" charset="2"/>
              <a:buNone/>
            </a:pPr>
            <a:endParaRPr lang="en-US" sz="2400" smtClean="0"/>
          </a:p>
        </p:txBody>
      </p:sp>
      <p:graphicFrame>
        <p:nvGraphicFramePr>
          <p:cNvPr id="4" name="Table 3"/>
          <p:cNvGraphicFramePr>
            <a:graphicFrameLocks noGrp="1"/>
          </p:cNvGraphicFramePr>
          <p:nvPr/>
        </p:nvGraphicFramePr>
        <p:xfrm>
          <a:off x="1258888" y="1628775"/>
          <a:ext cx="6840760" cy="2232276"/>
        </p:xfrm>
        <a:graphic>
          <a:graphicData uri="http://schemas.openxmlformats.org/drawingml/2006/table">
            <a:tbl>
              <a:tblPr firstRow="1" bandRow="1">
                <a:tableStyleId>{5C22544A-7EE6-4342-B048-85BDC9FD1C3A}</a:tableStyleId>
              </a:tblPr>
              <a:tblGrid>
                <a:gridCol w="1368152"/>
                <a:gridCol w="1368152"/>
                <a:gridCol w="1368152"/>
                <a:gridCol w="1368152"/>
                <a:gridCol w="1368152"/>
              </a:tblGrid>
              <a:tr h="372046">
                <a:tc>
                  <a:txBody>
                    <a:bodyPr/>
                    <a:lstStyle/>
                    <a:p>
                      <a:pPr algn="ctr"/>
                      <a:r>
                        <a:rPr lang="en-CA" sz="1800" dirty="0" smtClean="0">
                          <a:solidFill>
                            <a:schemeClr val="tx1"/>
                          </a:solidFill>
                        </a:rPr>
                        <a:t>Price ($)</a:t>
                      </a:r>
                      <a:endParaRPr lang="en-CA" sz="1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solidFill>
                            <a:schemeClr val="tx1"/>
                          </a:solidFill>
                        </a:rPr>
                        <a:t>Tex</a:t>
                      </a:r>
                      <a:endParaRPr lang="en-CA" sz="1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err="1" smtClean="0">
                          <a:solidFill>
                            <a:schemeClr val="tx1"/>
                          </a:solidFill>
                        </a:rPr>
                        <a:t>Dex</a:t>
                      </a:r>
                      <a:endParaRPr lang="en-CA" sz="1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solidFill>
                            <a:schemeClr val="tx1"/>
                          </a:solidFill>
                        </a:rPr>
                        <a:t>Rex</a:t>
                      </a:r>
                      <a:endParaRPr lang="en-CA" sz="1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solidFill>
                            <a:schemeClr val="tx1"/>
                          </a:solidFill>
                        </a:rPr>
                        <a:t>Total QD</a:t>
                      </a:r>
                      <a:endParaRPr lang="en-CA" sz="18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2046">
                <a:tc>
                  <a:txBody>
                    <a:bodyPr/>
                    <a:lstStyle/>
                    <a:p>
                      <a:pPr algn="ctr"/>
                      <a:r>
                        <a:rPr lang="en-CA" sz="1800" dirty="0" smtClean="0"/>
                        <a:t>8</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t>3</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t>1</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t>0</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solidFill>
                            <a:schemeClr val="accent2"/>
                          </a:solidFill>
                        </a:rPr>
                        <a:t>4</a:t>
                      </a:r>
                      <a:endParaRPr lang="en-CA" sz="18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2046">
                <a:tc>
                  <a:txBody>
                    <a:bodyPr/>
                    <a:lstStyle/>
                    <a:p>
                      <a:pPr algn="ctr"/>
                      <a:r>
                        <a:rPr lang="en-CA" sz="1800" dirty="0" smtClean="0"/>
                        <a:t>7</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t>8</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t>2</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solidFill>
                            <a:schemeClr val="accent2"/>
                          </a:solidFill>
                        </a:rPr>
                        <a:t>2</a:t>
                      </a:r>
                      <a:endParaRPr lang="en-CA" sz="18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t>12</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2046">
                <a:tc>
                  <a:txBody>
                    <a:bodyPr/>
                    <a:lstStyle/>
                    <a:p>
                      <a:pPr algn="ctr"/>
                      <a:r>
                        <a:rPr lang="en-CA" sz="1800" dirty="0" smtClean="0"/>
                        <a:t>6</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solidFill>
                            <a:schemeClr val="accent2"/>
                          </a:solidFill>
                        </a:rPr>
                        <a:t>12</a:t>
                      </a:r>
                      <a:endParaRPr lang="en-CA" sz="18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t>3</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t>4</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t>19</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2046">
                <a:tc>
                  <a:txBody>
                    <a:bodyPr/>
                    <a:lstStyle/>
                    <a:p>
                      <a:pPr algn="ctr"/>
                      <a:r>
                        <a:rPr lang="en-CA" sz="1800" dirty="0" smtClean="0"/>
                        <a:t>5</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t>17</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solidFill>
                            <a:schemeClr val="accent2"/>
                          </a:solidFill>
                        </a:rPr>
                        <a:t>4</a:t>
                      </a:r>
                      <a:endParaRPr lang="en-CA" sz="18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t>6</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t>27</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2046">
                <a:tc>
                  <a:txBody>
                    <a:bodyPr/>
                    <a:lstStyle/>
                    <a:p>
                      <a:pPr algn="ctr"/>
                      <a:r>
                        <a:rPr lang="en-CA" sz="1800" dirty="0" smtClean="0"/>
                        <a:t>4</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t>23</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t>5</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t>8</a:t>
                      </a:r>
                      <a:endParaRPr lang="en-CA" sz="1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800" dirty="0" smtClean="0">
                          <a:solidFill>
                            <a:schemeClr val="accent2"/>
                          </a:solidFill>
                        </a:rPr>
                        <a:t>36</a:t>
                      </a:r>
                      <a:endParaRPr lang="en-CA" sz="18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5" name="Rounded Rectangle 4"/>
          <p:cNvSpPr/>
          <p:nvPr/>
        </p:nvSpPr>
        <p:spPr>
          <a:xfrm>
            <a:off x="971550" y="3141663"/>
            <a:ext cx="7488238" cy="358775"/>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6" name="Rounded Rectangle 5"/>
          <p:cNvSpPr/>
          <p:nvPr/>
        </p:nvSpPr>
        <p:spPr>
          <a:xfrm>
            <a:off x="971550" y="2420938"/>
            <a:ext cx="7488238" cy="360362"/>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7" name="Down Arrow 6"/>
          <p:cNvSpPr/>
          <p:nvPr/>
        </p:nvSpPr>
        <p:spPr>
          <a:xfrm>
            <a:off x="2339975" y="2565400"/>
            <a:ext cx="144463" cy="358775"/>
          </a:xfrm>
          <a:prstGeom prst="downArrow">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blinds(horizontal)">
                                      <p:cBhvr>
                                        <p:cTn id="7" dur="500"/>
                                        <p:tgtEl>
                                          <p:spTgt spid="102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243">
                                            <p:txEl>
                                              <p:pRg st="1" end="1"/>
                                            </p:txEl>
                                          </p:spTgt>
                                        </p:tgtEl>
                                        <p:attrNameLst>
                                          <p:attrName>style.visibility</p:attrName>
                                        </p:attrNameLst>
                                      </p:cBhvr>
                                      <p:to>
                                        <p:strVal val="visible"/>
                                      </p:to>
                                    </p:set>
                                    <p:animEffect transition="in" filter="blinds(horizontal)">
                                      <p:cBhvr>
                                        <p:cTn id="22" dur="500"/>
                                        <p:tgtEl>
                                          <p:spTgt spid="1024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243">
                                            <p:txEl>
                                              <p:pRg st="3" end="3"/>
                                            </p:txEl>
                                          </p:spTgt>
                                        </p:tgtEl>
                                        <p:attrNameLst>
                                          <p:attrName>style.visibility</p:attrName>
                                        </p:attrNameLst>
                                      </p:cBhvr>
                                      <p:to>
                                        <p:strVal val="visible"/>
                                      </p:to>
                                    </p:set>
                                    <p:animEffect transition="in" filter="blinds(horizontal)">
                                      <p:cBhvr>
                                        <p:cTn id="27" dur="500"/>
                                        <p:tgtEl>
                                          <p:spTgt spid="1024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linds(horizontal)">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243">
                                            <p:txEl>
                                              <p:pRg st="4" end="4"/>
                                            </p:txEl>
                                          </p:spTgt>
                                        </p:tgtEl>
                                        <p:attrNameLst>
                                          <p:attrName>style.visibility</p:attrName>
                                        </p:attrNameLst>
                                      </p:cBhvr>
                                      <p:to>
                                        <p:strVal val="visible"/>
                                      </p:to>
                                    </p:set>
                                    <p:animEffect transition="in" filter="blinds(horizontal)">
                                      <p:cBhvr>
                                        <p:cTn id="37" dur="500"/>
                                        <p:tgtEl>
                                          <p:spTgt spid="102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P spid="5" grpId="0" animBg="1"/>
      <p:bldP spid="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smtClean="0"/>
              <a:t>Study Question 3-P1</a:t>
            </a:r>
          </a:p>
        </p:txBody>
      </p:sp>
      <p:sp>
        <p:nvSpPr>
          <p:cNvPr id="10243" name="Content Placeholder 2"/>
          <p:cNvSpPr>
            <a:spLocks noGrp="1"/>
          </p:cNvSpPr>
          <p:nvPr>
            <p:ph idx="1"/>
          </p:nvPr>
        </p:nvSpPr>
        <p:spPr>
          <a:xfrm>
            <a:off x="914400" y="1628775"/>
            <a:ext cx="7772400" cy="5040313"/>
          </a:xfrm>
        </p:spPr>
        <p:txBody>
          <a:bodyPr/>
          <a:lstStyle/>
          <a:p>
            <a:pPr>
              <a:buFont typeface="Wingdings" pitchFamily="2" charset="2"/>
              <a:buNone/>
            </a:pPr>
            <a:r>
              <a:rPr lang="en-CA" sz="2000" smtClean="0"/>
              <a:t>d. Which direction would the market demand curve shift </a:t>
            </a:r>
            <a:r>
              <a:rPr lang="en-CA" sz="2000" u="sng" smtClean="0"/>
              <a:t>if Tex withdrew from the market</a:t>
            </a:r>
            <a:r>
              <a:rPr lang="en-CA" sz="2000" smtClean="0"/>
              <a:t>? What </a:t>
            </a:r>
            <a:r>
              <a:rPr lang="en-CA" sz="2000" u="sng" smtClean="0"/>
              <a:t>if Dex doubled his purchases </a:t>
            </a:r>
            <a:r>
              <a:rPr lang="en-CA" sz="2000" smtClean="0"/>
              <a:t>at each possible price?</a:t>
            </a:r>
          </a:p>
          <a:p>
            <a:pPr>
              <a:buFont typeface="Wingdings" pitchFamily="2" charset="2"/>
              <a:buNone/>
            </a:pPr>
            <a:r>
              <a:rPr lang="en-CA" sz="2000" smtClean="0">
                <a:solidFill>
                  <a:srgbClr val="0000FF"/>
                </a:solidFill>
              </a:rPr>
              <a:t>	Answer: If Tex withdrew, </a:t>
            </a:r>
            <a:r>
              <a:rPr lang="en-CA" sz="2000" smtClean="0">
                <a:solidFill>
                  <a:schemeClr val="accent2"/>
                </a:solidFill>
              </a:rPr>
              <a:t>demand </a:t>
            </a:r>
            <a:r>
              <a:rPr lang="en-CA" sz="2000" smtClean="0">
                <a:solidFill>
                  <a:schemeClr val="accent2"/>
                </a:solidFill>
                <a:sym typeface="Symbol" pitchFamily="18" charset="2"/>
              </a:rPr>
              <a:t> </a:t>
            </a:r>
            <a:r>
              <a:rPr lang="en-CA" sz="2000" smtClean="0">
                <a:solidFill>
                  <a:srgbClr val="0000FF"/>
                </a:solidFill>
                <a:sym typeface="Symbol" pitchFamily="18" charset="2"/>
              </a:rPr>
              <a:t>at every price level</a:t>
            </a:r>
          </a:p>
          <a:p>
            <a:pPr>
              <a:buFont typeface="Wingdings" pitchFamily="2" charset="2"/>
              <a:buNone/>
            </a:pPr>
            <a:r>
              <a:rPr lang="en-CA" sz="2000" smtClean="0">
                <a:solidFill>
                  <a:srgbClr val="0000FF"/>
                </a:solidFill>
                <a:sym typeface="Symbol" pitchFamily="18" charset="2"/>
              </a:rPr>
              <a:t>			 Demand schedule would shift to the</a:t>
            </a:r>
            <a:r>
              <a:rPr lang="en-CA" sz="2000" smtClean="0">
                <a:solidFill>
                  <a:schemeClr val="accent2"/>
                </a:solidFill>
                <a:sym typeface="Symbol" pitchFamily="18" charset="2"/>
              </a:rPr>
              <a:t> </a:t>
            </a:r>
            <a:r>
              <a:rPr lang="en-CA" sz="2000" u="sng" smtClean="0">
                <a:solidFill>
                  <a:schemeClr val="accent2"/>
                </a:solidFill>
                <a:sym typeface="Symbol" pitchFamily="18" charset="2"/>
              </a:rPr>
              <a:t>left</a:t>
            </a:r>
          </a:p>
          <a:p>
            <a:pPr>
              <a:buFont typeface="Wingdings" pitchFamily="2" charset="2"/>
              <a:buNone/>
            </a:pPr>
            <a:r>
              <a:rPr lang="en-CA" sz="2000" smtClean="0">
                <a:solidFill>
                  <a:srgbClr val="0000FF"/>
                </a:solidFill>
                <a:sym typeface="Symbol" pitchFamily="18" charset="2"/>
              </a:rPr>
              <a:t>	Answer: If Dex doubled his purchases, </a:t>
            </a:r>
            <a:r>
              <a:rPr lang="en-CA" sz="2000" smtClean="0">
                <a:solidFill>
                  <a:schemeClr val="accent2"/>
                </a:solidFill>
                <a:sym typeface="Symbol" pitchFamily="18" charset="2"/>
              </a:rPr>
              <a:t>demand </a:t>
            </a:r>
            <a:endParaRPr lang="en-CA" sz="2000" smtClean="0">
              <a:solidFill>
                <a:schemeClr val="accent2"/>
              </a:solidFill>
            </a:endParaRPr>
          </a:p>
          <a:p>
            <a:pPr>
              <a:buFont typeface="Wingdings" pitchFamily="2" charset="2"/>
              <a:buNone/>
            </a:pPr>
            <a:r>
              <a:rPr lang="en-CA" sz="2000" smtClean="0">
                <a:solidFill>
                  <a:srgbClr val="0000FF"/>
                </a:solidFill>
                <a:sym typeface="Symbol" pitchFamily="18" charset="2"/>
              </a:rPr>
              <a:t>			 Demand schedule would shift to the </a:t>
            </a:r>
            <a:r>
              <a:rPr lang="en-CA" sz="2000" u="sng" smtClean="0">
                <a:solidFill>
                  <a:schemeClr val="accent2"/>
                </a:solidFill>
                <a:sym typeface="Symbol" pitchFamily="18" charset="2"/>
              </a:rPr>
              <a:t>right</a:t>
            </a:r>
          </a:p>
          <a:p>
            <a:pPr>
              <a:buFont typeface="Wingdings" pitchFamily="2" charset="2"/>
              <a:buNone/>
            </a:pPr>
            <a:endParaRPr lang="en-CA" sz="2000" u="sng" smtClean="0">
              <a:sym typeface="Symbol" pitchFamily="18" charset="2"/>
            </a:endParaRPr>
          </a:p>
          <a:p>
            <a:pPr>
              <a:buFont typeface="Wingdings" pitchFamily="2" charset="2"/>
              <a:buNone/>
            </a:pPr>
            <a:r>
              <a:rPr lang="en-CA" sz="2000" smtClean="0"/>
              <a:t>e. Suppose that at a </a:t>
            </a:r>
            <a:r>
              <a:rPr lang="en-CA" sz="2000" u="sng" smtClean="0"/>
              <a:t>price of $6</a:t>
            </a:r>
            <a:r>
              <a:rPr lang="en-CA" sz="2000" smtClean="0"/>
              <a:t>, the </a:t>
            </a:r>
            <a:r>
              <a:rPr lang="en-CA" sz="2000" u="sng" smtClean="0"/>
              <a:t>total quantity demanded increases from 19 to 38</a:t>
            </a:r>
            <a:r>
              <a:rPr lang="en-CA" sz="2000" smtClean="0"/>
              <a:t>. Is this a “change in the quantity demanded” or a “change in demand”?</a:t>
            </a:r>
          </a:p>
          <a:p>
            <a:pPr>
              <a:buFont typeface="Wingdings" pitchFamily="2" charset="2"/>
              <a:buNone/>
            </a:pPr>
            <a:r>
              <a:rPr lang="en-CA" sz="2000" smtClean="0"/>
              <a:t>	</a:t>
            </a:r>
            <a:r>
              <a:rPr lang="en-CA" sz="2000" smtClean="0">
                <a:solidFill>
                  <a:srgbClr val="0000FF"/>
                </a:solidFill>
              </a:rPr>
              <a:t>Answer: A change in the quantity demanded results from a change in price. Since the price is fixed in the statement, this is a </a:t>
            </a:r>
            <a:r>
              <a:rPr lang="en-CA" sz="2000" u="sng" smtClean="0">
                <a:solidFill>
                  <a:schemeClr val="accent2"/>
                </a:solidFill>
              </a:rPr>
              <a:t>change in demand</a:t>
            </a:r>
            <a:r>
              <a:rPr lang="en-CA" sz="2000" smtClean="0">
                <a:solidFill>
                  <a:srgbClr val="0000FF"/>
                </a:solidFill>
              </a:rPr>
              <a:t>. </a:t>
            </a:r>
          </a:p>
          <a:p>
            <a:pPr>
              <a:buFont typeface="Wingdings" pitchFamily="2" charset="2"/>
              <a:buNone/>
            </a:pPr>
            <a:endParaRPr lang="en-CA" sz="2000" u="sng"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blinds(horizontal)">
                                      <p:cBhvr>
                                        <p:cTn id="7" dur="500"/>
                                        <p:tgtEl>
                                          <p:spTgt spid="102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243">
                                            <p:txEl>
                                              <p:pRg st="1" end="1"/>
                                            </p:txEl>
                                          </p:spTgt>
                                        </p:tgtEl>
                                        <p:attrNameLst>
                                          <p:attrName>style.visibility</p:attrName>
                                        </p:attrNameLst>
                                      </p:cBhvr>
                                      <p:to>
                                        <p:strVal val="visible"/>
                                      </p:to>
                                    </p:set>
                                    <p:animEffect transition="in" filter="blinds(horizontal)">
                                      <p:cBhvr>
                                        <p:cTn id="12" dur="500"/>
                                        <p:tgtEl>
                                          <p:spTgt spid="1024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243">
                                            <p:txEl>
                                              <p:pRg st="2" end="2"/>
                                            </p:txEl>
                                          </p:spTgt>
                                        </p:tgtEl>
                                        <p:attrNameLst>
                                          <p:attrName>style.visibility</p:attrName>
                                        </p:attrNameLst>
                                      </p:cBhvr>
                                      <p:to>
                                        <p:strVal val="visible"/>
                                      </p:to>
                                    </p:set>
                                    <p:animEffect transition="in" filter="blinds(horizontal)">
                                      <p:cBhvr>
                                        <p:cTn id="17" dur="500"/>
                                        <p:tgtEl>
                                          <p:spTgt spid="1024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243">
                                            <p:txEl>
                                              <p:pRg st="3" end="3"/>
                                            </p:txEl>
                                          </p:spTgt>
                                        </p:tgtEl>
                                        <p:attrNameLst>
                                          <p:attrName>style.visibility</p:attrName>
                                        </p:attrNameLst>
                                      </p:cBhvr>
                                      <p:to>
                                        <p:strVal val="visible"/>
                                      </p:to>
                                    </p:set>
                                    <p:animEffect transition="in" filter="blinds(horizontal)">
                                      <p:cBhvr>
                                        <p:cTn id="22" dur="500"/>
                                        <p:tgtEl>
                                          <p:spTgt spid="1024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243">
                                            <p:txEl>
                                              <p:pRg st="4" end="4"/>
                                            </p:txEl>
                                          </p:spTgt>
                                        </p:tgtEl>
                                        <p:attrNameLst>
                                          <p:attrName>style.visibility</p:attrName>
                                        </p:attrNameLst>
                                      </p:cBhvr>
                                      <p:to>
                                        <p:strVal val="visible"/>
                                      </p:to>
                                    </p:set>
                                    <p:animEffect transition="in" filter="blinds(horizontal)">
                                      <p:cBhvr>
                                        <p:cTn id="27" dur="500"/>
                                        <p:tgtEl>
                                          <p:spTgt spid="1024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243">
                                            <p:txEl>
                                              <p:pRg st="6" end="6"/>
                                            </p:txEl>
                                          </p:spTgt>
                                        </p:tgtEl>
                                        <p:attrNameLst>
                                          <p:attrName>style.visibility</p:attrName>
                                        </p:attrNameLst>
                                      </p:cBhvr>
                                      <p:to>
                                        <p:strVal val="visible"/>
                                      </p:to>
                                    </p:set>
                                    <p:animEffect transition="in" filter="blinds(horizontal)">
                                      <p:cBhvr>
                                        <p:cTn id="32" dur="500"/>
                                        <p:tgtEl>
                                          <p:spTgt spid="1024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243">
                                            <p:txEl>
                                              <p:pRg st="7" end="7"/>
                                            </p:txEl>
                                          </p:spTgt>
                                        </p:tgtEl>
                                        <p:attrNameLst>
                                          <p:attrName>style.visibility</p:attrName>
                                        </p:attrNameLst>
                                      </p:cBhvr>
                                      <p:to>
                                        <p:strVal val="visible"/>
                                      </p:to>
                                    </p:set>
                                    <p:animEffect transition="in" filter="blinds(horizontal)">
                                      <p:cBhvr>
                                        <p:cTn id="37" dur="500"/>
                                        <p:tgtEl>
                                          <p:spTgt spid="1024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US" smtClean="0"/>
              <a:t>Study Question 3-P4</a:t>
            </a:r>
          </a:p>
        </p:txBody>
      </p:sp>
      <p:sp>
        <p:nvSpPr>
          <p:cNvPr id="15363" name="Content Placeholder 2"/>
          <p:cNvSpPr>
            <a:spLocks noGrp="1"/>
          </p:cNvSpPr>
          <p:nvPr>
            <p:ph idx="1"/>
          </p:nvPr>
        </p:nvSpPr>
        <p:spPr>
          <a:xfrm>
            <a:off x="914400" y="1600200"/>
            <a:ext cx="7772400" cy="4852988"/>
          </a:xfrm>
        </p:spPr>
        <p:txBody>
          <a:bodyPr/>
          <a:lstStyle/>
          <a:p>
            <a:r>
              <a:rPr lang="en-CA" sz="2400" smtClean="0"/>
              <a:t>How will each of the following changes in demand and/or supply affect </a:t>
            </a:r>
            <a:r>
              <a:rPr lang="en-CA" sz="2400" u="sng" smtClean="0"/>
              <a:t>equilibrium price and equilibrium quantity</a:t>
            </a:r>
            <a:r>
              <a:rPr lang="en-CA" sz="2400" smtClean="0"/>
              <a:t> in a competitive market?</a:t>
            </a:r>
          </a:p>
          <a:p>
            <a:endParaRPr lang="en-CA" sz="2400" smtClean="0"/>
          </a:p>
          <a:p>
            <a:r>
              <a:rPr lang="en-CA" sz="2400" smtClean="0"/>
              <a:t>Do price and quantity rise, fall, remain unchanged, or are the answers indeterminate because they depend on the magnitudes of the shifts? </a:t>
            </a:r>
          </a:p>
          <a:p>
            <a:endParaRPr lang="en-CA" sz="2400" smtClean="0"/>
          </a:p>
          <a:p>
            <a:r>
              <a:rPr lang="en-CA" sz="2400" smtClean="0"/>
              <a:t>Use </a:t>
            </a:r>
            <a:r>
              <a:rPr lang="en-CA" sz="2400" u="sng" smtClean="0"/>
              <a:t>supply and demand diagrams </a:t>
            </a:r>
            <a:r>
              <a:rPr lang="en-CA" sz="2400" smtClean="0"/>
              <a:t>to verify your answers.</a:t>
            </a:r>
            <a:endParaRPr lang="en-US" sz="2400" smtClean="0"/>
          </a:p>
          <a:p>
            <a:pPr>
              <a:buFont typeface="Wingdings" pitchFamily="2" charset="2"/>
              <a:buNone/>
            </a:pPr>
            <a:endParaRPr lang="en-US" sz="240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smtClean="0"/>
              <a:t>Study Question 3-P4</a:t>
            </a:r>
          </a:p>
        </p:txBody>
      </p:sp>
      <p:sp>
        <p:nvSpPr>
          <p:cNvPr id="16387" name="Content Placeholder 2"/>
          <p:cNvSpPr>
            <a:spLocks noGrp="1"/>
          </p:cNvSpPr>
          <p:nvPr>
            <p:ph idx="1"/>
          </p:nvPr>
        </p:nvSpPr>
        <p:spPr>
          <a:xfrm>
            <a:off x="914400" y="1600200"/>
            <a:ext cx="7772400" cy="4852988"/>
          </a:xfrm>
        </p:spPr>
        <p:txBody>
          <a:bodyPr/>
          <a:lstStyle/>
          <a:p>
            <a:pPr>
              <a:buFont typeface="Wingdings" pitchFamily="2" charset="2"/>
              <a:buNone/>
            </a:pPr>
            <a:r>
              <a:rPr lang="en-CA" smtClean="0"/>
              <a:t>a.	Supply decreases and demand is constant.</a:t>
            </a:r>
            <a:endParaRPr lang="en-US" smtClean="0"/>
          </a:p>
          <a:p>
            <a:pPr>
              <a:buFont typeface="Wingdings" pitchFamily="2" charset="2"/>
              <a:buNone/>
            </a:pPr>
            <a:r>
              <a:rPr lang="en-CA" smtClean="0"/>
              <a:t>b.	Demand decreases and supply is constant.</a:t>
            </a:r>
            <a:endParaRPr lang="en-US" smtClean="0"/>
          </a:p>
          <a:p>
            <a:pPr>
              <a:buFont typeface="Wingdings" pitchFamily="2" charset="2"/>
              <a:buNone/>
            </a:pPr>
            <a:r>
              <a:rPr lang="en-CA" smtClean="0"/>
              <a:t>c.	Supply increases and demand is constant.</a:t>
            </a:r>
            <a:endParaRPr lang="en-US" smtClean="0"/>
          </a:p>
          <a:p>
            <a:pPr>
              <a:buFont typeface="Wingdings" pitchFamily="2" charset="2"/>
              <a:buNone/>
            </a:pPr>
            <a:r>
              <a:rPr lang="en-CA" smtClean="0"/>
              <a:t>d.	Demand increases and supply increases.</a:t>
            </a:r>
            <a:endParaRPr lang="en-US" smtClean="0"/>
          </a:p>
          <a:p>
            <a:pPr>
              <a:buFont typeface="Wingdings" pitchFamily="2" charset="2"/>
              <a:buNone/>
            </a:pPr>
            <a:r>
              <a:rPr lang="en-CA" smtClean="0"/>
              <a:t>e.	Demand increases and supply is constant.</a:t>
            </a:r>
            <a:endParaRPr lang="en-US" smtClean="0"/>
          </a:p>
          <a:p>
            <a:pPr>
              <a:buFont typeface="Wingdings" pitchFamily="2" charset="2"/>
              <a:buNone/>
            </a:pPr>
            <a:r>
              <a:rPr lang="en-CA" smtClean="0"/>
              <a:t>f.	Supply increases and demand decreases.</a:t>
            </a:r>
            <a:endParaRPr lang="en-US" smtClean="0"/>
          </a:p>
          <a:p>
            <a:pPr>
              <a:buFont typeface="Wingdings" pitchFamily="2" charset="2"/>
              <a:buNone/>
            </a:pPr>
            <a:r>
              <a:rPr lang="en-CA" smtClean="0"/>
              <a:t>g.	Demand increases and supply decreases.</a:t>
            </a:r>
            <a:endParaRPr lang="en-US" smtClean="0"/>
          </a:p>
          <a:p>
            <a:pPr>
              <a:buFont typeface="Wingdings" pitchFamily="2" charset="2"/>
              <a:buNone/>
            </a:pPr>
            <a:r>
              <a:rPr lang="en-CA" smtClean="0"/>
              <a:t>h.	Demand decreases and supply decreases.</a:t>
            </a:r>
            <a:endParaRPr lang="en-US"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smtClean="0"/>
              <a:t>Study Question 3-P4 (a)</a:t>
            </a:r>
          </a:p>
        </p:txBody>
      </p:sp>
      <p:sp>
        <p:nvSpPr>
          <p:cNvPr id="17411" name="Content Placeholder 2"/>
          <p:cNvSpPr>
            <a:spLocks noGrp="1"/>
          </p:cNvSpPr>
          <p:nvPr>
            <p:ph idx="1"/>
          </p:nvPr>
        </p:nvSpPr>
        <p:spPr>
          <a:xfrm>
            <a:off x="914400" y="1600200"/>
            <a:ext cx="7772400" cy="4852988"/>
          </a:xfrm>
        </p:spPr>
        <p:txBody>
          <a:bodyPr/>
          <a:lstStyle/>
          <a:p>
            <a:pPr marL="514350" indent="-514350">
              <a:buFont typeface="Wingdings" pitchFamily="2" charset="2"/>
              <a:buAutoNum type="alphaLcPeriod"/>
            </a:pPr>
            <a:r>
              <a:rPr lang="en-CA" smtClean="0"/>
              <a:t>Supply decreases and demand is constant.</a:t>
            </a:r>
            <a:endParaRPr lang="en-US" smtClean="0"/>
          </a:p>
          <a:p>
            <a:pPr marL="514350" indent="-514350">
              <a:buFont typeface="Wingdings" pitchFamily="2" charset="2"/>
              <a:buNone/>
            </a:pPr>
            <a:endParaRPr lang="en-CA" smtClean="0"/>
          </a:p>
          <a:p>
            <a:pPr marL="514350" indent="-514350">
              <a:buFont typeface="Wingdings" pitchFamily="2" charset="2"/>
              <a:buNone/>
            </a:pPr>
            <a:endParaRPr lang="en-US" smtClean="0"/>
          </a:p>
        </p:txBody>
      </p:sp>
      <p:sp>
        <p:nvSpPr>
          <p:cNvPr id="4" name="Rectangle 3"/>
          <p:cNvSpPr txBox="1">
            <a:spLocks noChangeArrowheads="1"/>
          </p:cNvSpPr>
          <p:nvPr/>
        </p:nvSpPr>
        <p:spPr>
          <a:xfrm>
            <a:off x="1619250" y="2420938"/>
            <a:ext cx="6985000" cy="4032250"/>
          </a:xfrm>
          <a:prstGeom prst="rect">
            <a:avLst/>
          </a:prstGeom>
          <a:noFill/>
          <a:ln>
            <a:noFill/>
          </a:ln>
        </p:spPr>
        <p:txBody>
          <a:bodyPr/>
          <a:lstStyle/>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rPr>
              <a:t>D </a:t>
            </a:r>
            <a:r>
              <a:rPr lang="en-US" sz="2800" kern="0" dirty="0">
                <a:latin typeface="+mn-lt"/>
                <a:cs typeface="+mn-cs"/>
                <a:sym typeface="Symbol"/>
              </a:rPr>
              <a:t>   </a:t>
            </a:r>
          </a:p>
          <a:p>
            <a:pPr marL="342900" indent="-342900" eaLnBrk="0" hangingPunct="0">
              <a:spcBef>
                <a:spcPct val="20000"/>
              </a:spcBef>
              <a:buClr>
                <a:schemeClr val="folHlink"/>
              </a:buClr>
              <a:buSzPct val="90000"/>
              <a:defRPr/>
            </a:pPr>
            <a:r>
              <a:rPr lang="en-US" sz="2800" kern="0" dirty="0">
                <a:latin typeface="+mn-lt"/>
                <a:cs typeface="+mn-cs"/>
                <a:sym typeface="Symbol"/>
              </a:rPr>
              <a:t>	(No shift in Demand curve)</a:t>
            </a:r>
            <a:endParaRPr lang="en-US" sz="2800"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endParaRPr lang="en-CA" sz="2800"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sym typeface="Symbol" pitchFamily="18" charset="2"/>
              </a:rPr>
              <a:t>S  </a:t>
            </a:r>
            <a:r>
              <a:rPr lang="en-US" sz="2800" kern="0" dirty="0">
                <a:latin typeface="+mn-lt"/>
                <a:cs typeface="+mn-cs"/>
                <a:sym typeface="Symbol"/>
              </a:rPr>
              <a:t> </a:t>
            </a:r>
          </a:p>
          <a:p>
            <a:pPr marL="342900" indent="-342900" eaLnBrk="0" hangingPunct="0">
              <a:spcBef>
                <a:spcPct val="20000"/>
              </a:spcBef>
              <a:buClr>
                <a:schemeClr val="folHlink"/>
              </a:buClr>
              <a:buSzPct val="90000"/>
              <a:defRPr/>
            </a:pPr>
            <a:r>
              <a:rPr lang="en-US" sz="2800" kern="0" dirty="0">
                <a:latin typeface="+mn-lt"/>
                <a:cs typeface="+mn-cs"/>
                <a:sym typeface="Symbol"/>
              </a:rPr>
              <a:t>	</a:t>
            </a:r>
            <a:r>
              <a:rPr lang="en-US" sz="2800" kern="0" dirty="0">
                <a:sym typeface="Symbol"/>
              </a:rPr>
              <a:t>  Supply curve shifts to the </a:t>
            </a:r>
            <a:r>
              <a:rPr lang="en-US" sz="2800" u="sng" kern="0" dirty="0">
                <a:sym typeface="Symbol"/>
              </a:rPr>
              <a:t>left</a:t>
            </a:r>
            <a:endParaRPr lang="en-US" sz="2800" u="sng"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r>
              <a:rPr lang="en-US" sz="2800" kern="0" dirty="0">
                <a:solidFill>
                  <a:srgbClr val="FF0000"/>
                </a:solidFill>
                <a:latin typeface="+mn-lt"/>
                <a:cs typeface="+mn-cs"/>
              </a:rPr>
              <a:t>Q* </a:t>
            </a:r>
            <a:r>
              <a:rPr lang="en-US" sz="2800" kern="0" dirty="0">
                <a:solidFill>
                  <a:srgbClr val="FF0000"/>
                </a:solidFill>
                <a:sym typeface="Symbol"/>
              </a:rPr>
              <a:t></a:t>
            </a:r>
            <a:endParaRPr lang="en-US" sz="2800" kern="0" dirty="0">
              <a:solidFill>
                <a:srgbClr val="FF0000"/>
              </a:solidFill>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r>
              <a:rPr lang="en-US" sz="2800" kern="0" dirty="0">
                <a:solidFill>
                  <a:srgbClr val="FF0000"/>
                </a:solidFill>
                <a:latin typeface="+mn-lt"/>
                <a:cs typeface="+mn-cs"/>
              </a:rPr>
              <a:t>P*  </a:t>
            </a:r>
            <a:r>
              <a:rPr lang="en-US" sz="2800" kern="0" dirty="0">
                <a:solidFill>
                  <a:srgbClr val="FF0000"/>
                </a:solidFill>
                <a:latin typeface="+mn-lt"/>
                <a:cs typeface="+mn-cs"/>
                <a:sym typeface="Symbol"/>
              </a:rPr>
              <a:t></a:t>
            </a:r>
            <a:endParaRPr lang="en-US" sz="2800" kern="0" dirty="0">
              <a:solidFill>
                <a:srgbClr val="FF0000"/>
              </a:solidFill>
              <a:latin typeface="+mn-lt"/>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linds(horizontal)">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blinds(horizontal)">
                                      <p:cBhvr>
                                        <p:cTn id="27" dur="500"/>
                                        <p:tgtEl>
                                          <p:spTgt spid="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
                                            <p:txEl>
                                              <p:pRg st="7" end="7"/>
                                            </p:txEl>
                                          </p:spTgt>
                                        </p:tgtEl>
                                        <p:attrNameLst>
                                          <p:attrName>style.visibility</p:attrName>
                                        </p:attrNameLst>
                                      </p:cBhvr>
                                      <p:to>
                                        <p:strVal val="visible"/>
                                      </p:to>
                                    </p:set>
                                    <p:animEffect transition="in" filter="blinds(horizontal)">
                                      <p:cBhvr>
                                        <p:cTn id="3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Line 4"/>
          <p:cNvSpPr>
            <a:spLocks noChangeShapeType="1"/>
          </p:cNvSpPr>
          <p:nvPr/>
        </p:nvSpPr>
        <p:spPr bwMode="auto">
          <a:xfrm flipV="1">
            <a:off x="2124075" y="1773238"/>
            <a:ext cx="0" cy="3095625"/>
          </a:xfrm>
          <a:prstGeom prst="line">
            <a:avLst/>
          </a:prstGeom>
          <a:noFill/>
          <a:ln w="28575">
            <a:solidFill>
              <a:schemeClr val="tx1"/>
            </a:solidFill>
            <a:round/>
            <a:headEnd/>
            <a:tailEnd type="triangle" w="med" len="med"/>
          </a:ln>
        </p:spPr>
        <p:txBody>
          <a:bodyPr/>
          <a:lstStyle/>
          <a:p>
            <a:endParaRPr lang="en-US"/>
          </a:p>
        </p:txBody>
      </p:sp>
      <p:sp>
        <p:nvSpPr>
          <p:cNvPr id="18435" name="Line 5"/>
          <p:cNvSpPr>
            <a:spLocks noChangeShapeType="1"/>
          </p:cNvSpPr>
          <p:nvPr/>
        </p:nvSpPr>
        <p:spPr bwMode="auto">
          <a:xfrm>
            <a:off x="2124075" y="4868863"/>
            <a:ext cx="5040313" cy="0"/>
          </a:xfrm>
          <a:prstGeom prst="line">
            <a:avLst/>
          </a:prstGeom>
          <a:noFill/>
          <a:ln w="28575">
            <a:solidFill>
              <a:schemeClr val="tx1"/>
            </a:solidFill>
            <a:round/>
            <a:headEnd/>
            <a:tailEnd type="triangle" w="med" len="med"/>
          </a:ln>
        </p:spPr>
        <p:txBody>
          <a:bodyPr/>
          <a:lstStyle/>
          <a:p>
            <a:endParaRPr lang="en-US"/>
          </a:p>
        </p:txBody>
      </p:sp>
      <p:sp>
        <p:nvSpPr>
          <p:cNvPr id="18436" name="Text Box 6"/>
          <p:cNvSpPr txBox="1">
            <a:spLocks noChangeArrowheads="1"/>
          </p:cNvSpPr>
          <p:nvPr/>
        </p:nvSpPr>
        <p:spPr bwMode="auto">
          <a:xfrm>
            <a:off x="1403350" y="1557338"/>
            <a:ext cx="1584325" cy="368300"/>
          </a:xfrm>
          <a:prstGeom prst="rect">
            <a:avLst/>
          </a:prstGeom>
          <a:noFill/>
          <a:ln w="9525">
            <a:noFill/>
            <a:miter lim="800000"/>
            <a:headEnd/>
            <a:tailEnd/>
          </a:ln>
        </p:spPr>
        <p:txBody>
          <a:bodyPr>
            <a:spAutoFit/>
          </a:bodyPr>
          <a:lstStyle/>
          <a:p>
            <a:pPr>
              <a:spcBef>
                <a:spcPct val="50000"/>
              </a:spcBef>
            </a:pPr>
            <a:r>
              <a:rPr lang="en-CA"/>
              <a:t>Price</a:t>
            </a:r>
            <a:endParaRPr lang="en-US"/>
          </a:p>
        </p:txBody>
      </p:sp>
      <p:sp>
        <p:nvSpPr>
          <p:cNvPr id="18437" name="Text Box 7"/>
          <p:cNvSpPr txBox="1">
            <a:spLocks noChangeArrowheads="1"/>
          </p:cNvSpPr>
          <p:nvPr/>
        </p:nvSpPr>
        <p:spPr bwMode="auto">
          <a:xfrm>
            <a:off x="6011863" y="5013325"/>
            <a:ext cx="1944687" cy="366713"/>
          </a:xfrm>
          <a:prstGeom prst="rect">
            <a:avLst/>
          </a:prstGeom>
          <a:noFill/>
          <a:ln w="9525">
            <a:noFill/>
            <a:miter lim="800000"/>
            <a:headEnd/>
            <a:tailEnd/>
          </a:ln>
        </p:spPr>
        <p:txBody>
          <a:bodyPr>
            <a:spAutoFit/>
          </a:bodyPr>
          <a:lstStyle/>
          <a:p>
            <a:pPr>
              <a:spcBef>
                <a:spcPct val="50000"/>
              </a:spcBef>
            </a:pPr>
            <a:r>
              <a:rPr lang="en-US"/>
              <a:t>Quantity</a:t>
            </a:r>
          </a:p>
        </p:txBody>
      </p:sp>
      <p:sp>
        <p:nvSpPr>
          <p:cNvPr id="18438" name="Line 9"/>
          <p:cNvSpPr>
            <a:spLocks noChangeShapeType="1"/>
          </p:cNvSpPr>
          <p:nvPr/>
        </p:nvSpPr>
        <p:spPr bwMode="auto">
          <a:xfrm flipV="1">
            <a:off x="3203575" y="2276475"/>
            <a:ext cx="2736850" cy="2159000"/>
          </a:xfrm>
          <a:prstGeom prst="line">
            <a:avLst/>
          </a:prstGeom>
          <a:noFill/>
          <a:ln w="28575">
            <a:solidFill>
              <a:schemeClr val="tx1"/>
            </a:solidFill>
            <a:round/>
            <a:headEnd/>
            <a:tailEnd/>
          </a:ln>
        </p:spPr>
        <p:txBody>
          <a:bodyPr/>
          <a:lstStyle/>
          <a:p>
            <a:endParaRPr lang="en-US"/>
          </a:p>
        </p:txBody>
      </p:sp>
      <p:sp>
        <p:nvSpPr>
          <p:cNvPr id="18439" name="Text Box 10"/>
          <p:cNvSpPr txBox="1">
            <a:spLocks noChangeArrowheads="1"/>
          </p:cNvSpPr>
          <p:nvPr/>
        </p:nvSpPr>
        <p:spPr bwMode="auto">
          <a:xfrm>
            <a:off x="2916238" y="1916113"/>
            <a:ext cx="576262" cy="366712"/>
          </a:xfrm>
          <a:prstGeom prst="rect">
            <a:avLst/>
          </a:prstGeom>
          <a:noFill/>
          <a:ln w="9525">
            <a:noFill/>
            <a:miter lim="800000"/>
            <a:headEnd/>
            <a:tailEnd/>
          </a:ln>
        </p:spPr>
        <p:txBody>
          <a:bodyPr>
            <a:spAutoFit/>
          </a:bodyPr>
          <a:lstStyle/>
          <a:p>
            <a:pPr>
              <a:spcBef>
                <a:spcPct val="50000"/>
              </a:spcBef>
            </a:pPr>
            <a:r>
              <a:rPr lang="en-US"/>
              <a:t>D</a:t>
            </a:r>
            <a:r>
              <a:rPr lang="en-US" baseline="-25000"/>
              <a:t>0</a:t>
            </a:r>
            <a:endParaRPr lang="en-US"/>
          </a:p>
        </p:txBody>
      </p:sp>
      <p:sp>
        <p:nvSpPr>
          <p:cNvPr id="18440" name="Text Box 11"/>
          <p:cNvSpPr txBox="1">
            <a:spLocks noChangeArrowheads="1"/>
          </p:cNvSpPr>
          <p:nvPr/>
        </p:nvSpPr>
        <p:spPr bwMode="auto">
          <a:xfrm>
            <a:off x="5867400" y="2060575"/>
            <a:ext cx="576263" cy="366713"/>
          </a:xfrm>
          <a:prstGeom prst="rect">
            <a:avLst/>
          </a:prstGeom>
          <a:noFill/>
          <a:ln w="9525">
            <a:noFill/>
            <a:miter lim="800000"/>
            <a:headEnd/>
            <a:tailEnd/>
          </a:ln>
        </p:spPr>
        <p:txBody>
          <a:bodyPr>
            <a:spAutoFit/>
          </a:bodyPr>
          <a:lstStyle/>
          <a:p>
            <a:pPr>
              <a:spcBef>
                <a:spcPct val="50000"/>
              </a:spcBef>
            </a:pPr>
            <a:r>
              <a:rPr lang="en-US"/>
              <a:t>S</a:t>
            </a:r>
            <a:r>
              <a:rPr lang="en-US" baseline="-25000"/>
              <a:t>0</a:t>
            </a:r>
          </a:p>
        </p:txBody>
      </p:sp>
      <p:sp>
        <p:nvSpPr>
          <p:cNvPr id="18441" name="Text Box 12"/>
          <p:cNvSpPr txBox="1">
            <a:spLocks noChangeArrowheads="1"/>
          </p:cNvSpPr>
          <p:nvPr/>
        </p:nvSpPr>
        <p:spPr bwMode="auto">
          <a:xfrm>
            <a:off x="1908175" y="4797425"/>
            <a:ext cx="576263" cy="366713"/>
          </a:xfrm>
          <a:prstGeom prst="rect">
            <a:avLst/>
          </a:prstGeom>
          <a:noFill/>
          <a:ln w="9525">
            <a:noFill/>
            <a:miter lim="800000"/>
            <a:headEnd/>
            <a:tailEnd/>
          </a:ln>
        </p:spPr>
        <p:txBody>
          <a:bodyPr>
            <a:spAutoFit/>
          </a:bodyPr>
          <a:lstStyle/>
          <a:p>
            <a:pPr>
              <a:spcBef>
                <a:spcPct val="50000"/>
              </a:spcBef>
            </a:pPr>
            <a:r>
              <a:rPr lang="en-US"/>
              <a:t>0</a:t>
            </a:r>
          </a:p>
        </p:txBody>
      </p:sp>
      <p:cxnSp>
        <p:nvCxnSpPr>
          <p:cNvPr id="18442" name="Straight Connector 17"/>
          <p:cNvCxnSpPr>
            <a:cxnSpLocks noChangeShapeType="1"/>
          </p:cNvCxnSpPr>
          <p:nvPr/>
        </p:nvCxnSpPr>
        <p:spPr bwMode="auto">
          <a:xfrm>
            <a:off x="3276600" y="2276475"/>
            <a:ext cx="3095625" cy="2232025"/>
          </a:xfrm>
          <a:prstGeom prst="line">
            <a:avLst/>
          </a:prstGeom>
          <a:noFill/>
          <a:ln w="25400" algn="ctr">
            <a:solidFill>
              <a:schemeClr val="tx1"/>
            </a:solidFill>
            <a:round/>
            <a:headEnd/>
            <a:tailEnd/>
          </a:ln>
        </p:spPr>
      </p:cxnSp>
      <p:sp>
        <p:nvSpPr>
          <p:cNvPr id="18443" name="Line 9"/>
          <p:cNvSpPr>
            <a:spLocks noChangeShapeType="1"/>
          </p:cNvSpPr>
          <p:nvPr/>
        </p:nvSpPr>
        <p:spPr bwMode="auto">
          <a:xfrm flipV="1">
            <a:off x="2771775" y="1844675"/>
            <a:ext cx="2736850" cy="2159000"/>
          </a:xfrm>
          <a:prstGeom prst="line">
            <a:avLst/>
          </a:prstGeom>
          <a:noFill/>
          <a:ln w="28575">
            <a:solidFill>
              <a:srgbClr val="FF0000"/>
            </a:solidFill>
            <a:round/>
            <a:headEnd/>
            <a:tailEnd/>
          </a:ln>
        </p:spPr>
        <p:txBody>
          <a:bodyPr/>
          <a:lstStyle/>
          <a:p>
            <a:endParaRPr lang="en-US"/>
          </a:p>
        </p:txBody>
      </p:sp>
      <p:sp>
        <p:nvSpPr>
          <p:cNvPr id="18444" name="Text Box 11"/>
          <p:cNvSpPr txBox="1">
            <a:spLocks noChangeArrowheads="1"/>
          </p:cNvSpPr>
          <p:nvPr/>
        </p:nvSpPr>
        <p:spPr bwMode="auto">
          <a:xfrm>
            <a:off x="5580063" y="1773238"/>
            <a:ext cx="576262" cy="366712"/>
          </a:xfrm>
          <a:prstGeom prst="rect">
            <a:avLst/>
          </a:prstGeom>
          <a:noFill/>
          <a:ln w="9525">
            <a:noFill/>
            <a:miter lim="800000"/>
            <a:headEnd/>
            <a:tailEnd/>
          </a:ln>
        </p:spPr>
        <p:txBody>
          <a:bodyPr>
            <a:spAutoFit/>
          </a:bodyPr>
          <a:lstStyle/>
          <a:p>
            <a:pPr>
              <a:spcBef>
                <a:spcPct val="50000"/>
              </a:spcBef>
            </a:pPr>
            <a:r>
              <a:rPr lang="en-US"/>
              <a:t>S</a:t>
            </a:r>
            <a:r>
              <a:rPr lang="en-US" baseline="-25000"/>
              <a:t>1</a:t>
            </a:r>
          </a:p>
        </p:txBody>
      </p:sp>
      <p:cxnSp>
        <p:nvCxnSpPr>
          <p:cNvPr id="18445" name="Straight Connector 22"/>
          <p:cNvCxnSpPr>
            <a:cxnSpLocks noChangeShapeType="1"/>
          </p:cNvCxnSpPr>
          <p:nvPr/>
        </p:nvCxnSpPr>
        <p:spPr bwMode="auto">
          <a:xfrm rot="10800000">
            <a:off x="2124075" y="3284538"/>
            <a:ext cx="2519363" cy="0"/>
          </a:xfrm>
          <a:prstGeom prst="line">
            <a:avLst/>
          </a:prstGeom>
          <a:noFill/>
          <a:ln w="25400" algn="ctr">
            <a:solidFill>
              <a:schemeClr val="tx1"/>
            </a:solidFill>
            <a:prstDash val="sysDash"/>
            <a:round/>
            <a:headEnd/>
            <a:tailEnd/>
          </a:ln>
        </p:spPr>
      </p:cxnSp>
      <p:cxnSp>
        <p:nvCxnSpPr>
          <p:cNvPr id="18446" name="Straight Connector 24"/>
          <p:cNvCxnSpPr>
            <a:cxnSpLocks noChangeShapeType="1"/>
          </p:cNvCxnSpPr>
          <p:nvPr/>
        </p:nvCxnSpPr>
        <p:spPr bwMode="auto">
          <a:xfrm rot="5400000">
            <a:off x="3851275" y="4076701"/>
            <a:ext cx="1584325" cy="0"/>
          </a:xfrm>
          <a:prstGeom prst="line">
            <a:avLst/>
          </a:prstGeom>
          <a:noFill/>
          <a:ln w="25400" algn="ctr">
            <a:solidFill>
              <a:schemeClr val="tx1"/>
            </a:solidFill>
            <a:prstDash val="sysDash"/>
            <a:round/>
            <a:headEnd/>
            <a:tailEnd/>
          </a:ln>
        </p:spPr>
      </p:cxnSp>
      <p:sp>
        <p:nvSpPr>
          <p:cNvPr id="18447" name="Text Box 10"/>
          <p:cNvSpPr txBox="1">
            <a:spLocks noChangeArrowheads="1"/>
          </p:cNvSpPr>
          <p:nvPr/>
        </p:nvSpPr>
        <p:spPr bwMode="auto">
          <a:xfrm>
            <a:off x="1619250" y="3068638"/>
            <a:ext cx="576263" cy="369887"/>
          </a:xfrm>
          <a:prstGeom prst="rect">
            <a:avLst/>
          </a:prstGeom>
          <a:noFill/>
          <a:ln w="9525">
            <a:noFill/>
            <a:miter lim="800000"/>
            <a:headEnd/>
            <a:tailEnd/>
          </a:ln>
        </p:spPr>
        <p:txBody>
          <a:bodyPr>
            <a:spAutoFit/>
          </a:bodyPr>
          <a:lstStyle/>
          <a:p>
            <a:pPr>
              <a:spcBef>
                <a:spcPct val="50000"/>
              </a:spcBef>
            </a:pPr>
            <a:r>
              <a:rPr lang="en-US"/>
              <a:t>p</a:t>
            </a:r>
            <a:r>
              <a:rPr lang="en-US" baseline="-25000"/>
              <a:t>0</a:t>
            </a:r>
            <a:endParaRPr lang="en-US"/>
          </a:p>
        </p:txBody>
      </p:sp>
      <p:sp>
        <p:nvSpPr>
          <p:cNvPr id="18448" name="Text Box 10"/>
          <p:cNvSpPr txBox="1">
            <a:spLocks noChangeArrowheads="1"/>
          </p:cNvSpPr>
          <p:nvPr/>
        </p:nvSpPr>
        <p:spPr bwMode="auto">
          <a:xfrm>
            <a:off x="4500563" y="4941888"/>
            <a:ext cx="576262" cy="368300"/>
          </a:xfrm>
          <a:prstGeom prst="rect">
            <a:avLst/>
          </a:prstGeom>
          <a:noFill/>
          <a:ln w="9525">
            <a:noFill/>
            <a:miter lim="800000"/>
            <a:headEnd/>
            <a:tailEnd/>
          </a:ln>
        </p:spPr>
        <p:txBody>
          <a:bodyPr>
            <a:spAutoFit/>
          </a:bodyPr>
          <a:lstStyle/>
          <a:p>
            <a:pPr>
              <a:spcBef>
                <a:spcPct val="50000"/>
              </a:spcBef>
            </a:pPr>
            <a:r>
              <a:rPr lang="en-US"/>
              <a:t>q</a:t>
            </a:r>
            <a:r>
              <a:rPr lang="en-US" baseline="-25000"/>
              <a:t>0</a:t>
            </a:r>
            <a:endParaRPr lang="en-US"/>
          </a:p>
        </p:txBody>
      </p:sp>
      <p:cxnSp>
        <p:nvCxnSpPr>
          <p:cNvPr id="18449" name="Straight Connector 28"/>
          <p:cNvCxnSpPr>
            <a:cxnSpLocks noChangeShapeType="1"/>
          </p:cNvCxnSpPr>
          <p:nvPr/>
        </p:nvCxnSpPr>
        <p:spPr bwMode="auto">
          <a:xfrm rot="10800000">
            <a:off x="2124075" y="2924175"/>
            <a:ext cx="2087563" cy="0"/>
          </a:xfrm>
          <a:prstGeom prst="line">
            <a:avLst/>
          </a:prstGeom>
          <a:noFill/>
          <a:ln w="25400" algn="ctr">
            <a:solidFill>
              <a:srgbClr val="C00000"/>
            </a:solidFill>
            <a:prstDash val="sysDash"/>
            <a:round/>
            <a:headEnd/>
            <a:tailEnd/>
          </a:ln>
        </p:spPr>
      </p:cxnSp>
      <p:cxnSp>
        <p:nvCxnSpPr>
          <p:cNvPr id="18450" name="Straight Connector 30"/>
          <p:cNvCxnSpPr>
            <a:cxnSpLocks noChangeShapeType="1"/>
          </p:cNvCxnSpPr>
          <p:nvPr/>
        </p:nvCxnSpPr>
        <p:spPr bwMode="auto">
          <a:xfrm rot="5400000">
            <a:off x="3167856" y="3896519"/>
            <a:ext cx="1944688" cy="0"/>
          </a:xfrm>
          <a:prstGeom prst="line">
            <a:avLst/>
          </a:prstGeom>
          <a:noFill/>
          <a:ln w="25400" algn="ctr">
            <a:solidFill>
              <a:srgbClr val="C00000"/>
            </a:solidFill>
            <a:prstDash val="sysDash"/>
            <a:round/>
            <a:headEnd/>
            <a:tailEnd/>
          </a:ln>
        </p:spPr>
      </p:cxnSp>
      <p:sp>
        <p:nvSpPr>
          <p:cNvPr id="18451" name="Text Box 10"/>
          <p:cNvSpPr txBox="1">
            <a:spLocks noChangeArrowheads="1"/>
          </p:cNvSpPr>
          <p:nvPr/>
        </p:nvSpPr>
        <p:spPr bwMode="auto">
          <a:xfrm>
            <a:off x="1619250" y="2708275"/>
            <a:ext cx="576263" cy="369888"/>
          </a:xfrm>
          <a:prstGeom prst="rect">
            <a:avLst/>
          </a:prstGeom>
          <a:noFill/>
          <a:ln w="9525">
            <a:noFill/>
            <a:miter lim="800000"/>
            <a:headEnd/>
            <a:tailEnd/>
          </a:ln>
        </p:spPr>
        <p:txBody>
          <a:bodyPr>
            <a:spAutoFit/>
          </a:bodyPr>
          <a:lstStyle/>
          <a:p>
            <a:pPr>
              <a:spcBef>
                <a:spcPct val="50000"/>
              </a:spcBef>
            </a:pPr>
            <a:r>
              <a:rPr lang="en-US">
                <a:solidFill>
                  <a:srgbClr val="C00000"/>
                </a:solidFill>
              </a:rPr>
              <a:t>p</a:t>
            </a:r>
            <a:r>
              <a:rPr lang="en-US" baseline="-25000">
                <a:solidFill>
                  <a:srgbClr val="C00000"/>
                </a:solidFill>
              </a:rPr>
              <a:t>1</a:t>
            </a:r>
            <a:endParaRPr lang="en-US">
              <a:solidFill>
                <a:srgbClr val="C00000"/>
              </a:solidFill>
            </a:endParaRPr>
          </a:p>
        </p:txBody>
      </p:sp>
      <p:sp>
        <p:nvSpPr>
          <p:cNvPr id="18452" name="Text Box 10"/>
          <p:cNvSpPr txBox="1">
            <a:spLocks noChangeArrowheads="1"/>
          </p:cNvSpPr>
          <p:nvPr/>
        </p:nvSpPr>
        <p:spPr bwMode="auto">
          <a:xfrm>
            <a:off x="3924300" y="4941888"/>
            <a:ext cx="576263" cy="368300"/>
          </a:xfrm>
          <a:prstGeom prst="rect">
            <a:avLst/>
          </a:prstGeom>
          <a:noFill/>
          <a:ln w="9525">
            <a:noFill/>
            <a:miter lim="800000"/>
            <a:headEnd/>
            <a:tailEnd/>
          </a:ln>
        </p:spPr>
        <p:txBody>
          <a:bodyPr>
            <a:spAutoFit/>
          </a:bodyPr>
          <a:lstStyle/>
          <a:p>
            <a:pPr>
              <a:spcBef>
                <a:spcPct val="50000"/>
              </a:spcBef>
            </a:pPr>
            <a:r>
              <a:rPr lang="en-US">
                <a:solidFill>
                  <a:srgbClr val="C00000"/>
                </a:solidFill>
              </a:rPr>
              <a:t>q</a:t>
            </a:r>
            <a:r>
              <a:rPr lang="en-US" baseline="-25000">
                <a:solidFill>
                  <a:srgbClr val="C00000"/>
                </a:solidFill>
              </a:rPr>
              <a:t>1</a:t>
            </a:r>
            <a:endParaRPr lang="en-US">
              <a:solidFill>
                <a:srgbClr val="C00000"/>
              </a:solidFill>
            </a:endParaRPr>
          </a:p>
        </p:txBody>
      </p:sp>
      <p:sp>
        <p:nvSpPr>
          <p:cNvPr id="18453" name="Oval 35"/>
          <p:cNvSpPr>
            <a:spLocks noChangeArrowheads="1"/>
          </p:cNvSpPr>
          <p:nvPr/>
        </p:nvSpPr>
        <p:spPr bwMode="auto">
          <a:xfrm>
            <a:off x="4067175" y="2852738"/>
            <a:ext cx="144463" cy="144462"/>
          </a:xfrm>
          <a:prstGeom prst="ellipse">
            <a:avLst/>
          </a:prstGeom>
          <a:solidFill>
            <a:srgbClr val="FF0000"/>
          </a:solidFill>
          <a:ln w="9525" algn="ctr">
            <a:solidFill>
              <a:schemeClr val="tx1"/>
            </a:solidFill>
            <a:round/>
            <a:headEnd/>
            <a:tailEnd/>
          </a:ln>
        </p:spPr>
        <p:txBody>
          <a:bodyPr/>
          <a:lstStyle/>
          <a:p>
            <a:endParaRPr lang="en-US" b="1">
              <a:solidFill>
                <a:srgbClr val="C00000"/>
              </a:solidFill>
            </a:endParaRPr>
          </a:p>
        </p:txBody>
      </p:sp>
      <p:sp>
        <p:nvSpPr>
          <p:cNvPr id="37" name="Oval 36"/>
          <p:cNvSpPr/>
          <p:nvPr/>
        </p:nvSpPr>
        <p:spPr bwMode="auto">
          <a:xfrm>
            <a:off x="4572000" y="3213100"/>
            <a:ext cx="144463" cy="144463"/>
          </a:xfrm>
          <a:prstGeom prst="ellipse">
            <a:avLst/>
          </a:prstGeom>
          <a:solidFill>
            <a:schemeClr val="accent4"/>
          </a:solidFill>
          <a:ln w="9525" cap="flat" cmpd="sng" algn="ctr">
            <a:solidFill>
              <a:schemeClr val="tx1"/>
            </a:solidFill>
            <a:prstDash val="solid"/>
            <a:round/>
            <a:headEnd type="none" w="med" len="med"/>
            <a:tailEnd type="none" w="med" len="med"/>
          </a:ln>
          <a:effectLst/>
        </p:spPr>
        <p:txBody>
          <a:bodyPr/>
          <a:lstStyle/>
          <a:p>
            <a:pPr>
              <a:defRPr/>
            </a:pPr>
            <a:endParaRPr lang="en-US" b="1" dirty="0">
              <a:solidFill>
                <a:schemeClr val="accent4"/>
              </a:solidFill>
            </a:endParaRPr>
          </a:p>
        </p:txBody>
      </p:sp>
      <p:cxnSp>
        <p:nvCxnSpPr>
          <p:cNvPr id="18455" name="Straight Arrow Connector 38"/>
          <p:cNvCxnSpPr>
            <a:cxnSpLocks noChangeShapeType="1"/>
          </p:cNvCxnSpPr>
          <p:nvPr/>
        </p:nvCxnSpPr>
        <p:spPr bwMode="auto">
          <a:xfrm rot="10800000">
            <a:off x="5003800" y="2349500"/>
            <a:ext cx="576263" cy="1588"/>
          </a:xfrm>
          <a:prstGeom prst="straightConnector1">
            <a:avLst/>
          </a:prstGeom>
          <a:noFill/>
          <a:ln w="28575" algn="ctr">
            <a:solidFill>
              <a:srgbClr val="C00000"/>
            </a:solidFill>
            <a:round/>
            <a:headEnd/>
            <a:tailEnd type="arrow" w="med" len="med"/>
          </a:ln>
        </p:spPr>
      </p:cxnSp>
      <p:cxnSp>
        <p:nvCxnSpPr>
          <p:cNvPr id="18456" name="Straight Arrow Connector 40"/>
          <p:cNvCxnSpPr>
            <a:cxnSpLocks noChangeShapeType="1"/>
          </p:cNvCxnSpPr>
          <p:nvPr/>
        </p:nvCxnSpPr>
        <p:spPr bwMode="auto">
          <a:xfrm rot="5400000" flipH="1" flipV="1">
            <a:off x="1115219" y="3069431"/>
            <a:ext cx="431800" cy="1588"/>
          </a:xfrm>
          <a:prstGeom prst="straightConnector1">
            <a:avLst/>
          </a:prstGeom>
          <a:noFill/>
          <a:ln w="25400" algn="ctr">
            <a:solidFill>
              <a:srgbClr val="FF0000"/>
            </a:solidFill>
            <a:round/>
            <a:headEnd/>
            <a:tailEnd type="arrow" w="med" len="med"/>
          </a:ln>
        </p:spPr>
      </p:cxnSp>
      <p:cxnSp>
        <p:nvCxnSpPr>
          <p:cNvPr id="18457" name="Straight Arrow Connector 42"/>
          <p:cNvCxnSpPr>
            <a:cxnSpLocks noChangeShapeType="1"/>
          </p:cNvCxnSpPr>
          <p:nvPr/>
        </p:nvCxnSpPr>
        <p:spPr bwMode="auto">
          <a:xfrm rot="10800000">
            <a:off x="4140200" y="5445125"/>
            <a:ext cx="576263" cy="1588"/>
          </a:xfrm>
          <a:prstGeom prst="straightConnector1">
            <a:avLst/>
          </a:prstGeom>
          <a:noFill/>
          <a:ln w="28575" algn="ctr">
            <a:solidFill>
              <a:srgbClr val="FF0000"/>
            </a:solidFill>
            <a:round/>
            <a:headEnd/>
            <a:tailEnd type="arrow" w="med" len="med"/>
          </a:ln>
        </p:spPr>
      </p:cxnSp>
      <p:sp>
        <p:nvSpPr>
          <p:cNvPr id="28" name="Title 1"/>
          <p:cNvSpPr txBox="1">
            <a:spLocks/>
          </p:cNvSpPr>
          <p:nvPr/>
        </p:nvSpPr>
        <p:spPr>
          <a:xfrm>
            <a:off x="755650" y="404813"/>
            <a:ext cx="7772400" cy="1143000"/>
          </a:xfrm>
          <a:prstGeom prst="rect">
            <a:avLst/>
          </a:prstGeom>
        </p:spPr>
        <p:txBody>
          <a:bodyPr/>
          <a:lstStyle/>
          <a:p>
            <a:pPr eaLnBrk="0" hangingPunct="0">
              <a:defRPr/>
            </a:pPr>
            <a:r>
              <a:rPr lang="en-US" sz="4200" kern="0" dirty="0">
                <a:solidFill>
                  <a:schemeClr val="tx2"/>
                </a:solidFill>
                <a:latin typeface="+mj-lt"/>
                <a:ea typeface="+mj-ea"/>
                <a:cs typeface="+mj-cs"/>
              </a:rPr>
              <a:t>Study Question 3-</a:t>
            </a:r>
            <a:r>
              <a:rPr lang="en-US" sz="4200" dirty="0">
                <a:latin typeface="+mj-lt"/>
              </a:rPr>
              <a:t>P4</a:t>
            </a:r>
            <a:r>
              <a:rPr lang="en-US" sz="4200" kern="0" dirty="0">
                <a:solidFill>
                  <a:schemeClr val="tx2"/>
                </a:solidFill>
                <a:latin typeface="+mj-lt"/>
                <a:ea typeface="+mj-ea"/>
                <a:cs typeface="+mj-cs"/>
              </a:rPr>
              <a:t> (a)</a:t>
            </a:r>
          </a:p>
        </p:txBody>
      </p:sp>
      <p:sp>
        <p:nvSpPr>
          <p:cNvPr id="32" name="Rectangle 3"/>
          <p:cNvSpPr txBox="1">
            <a:spLocks noChangeArrowheads="1"/>
          </p:cNvSpPr>
          <p:nvPr/>
        </p:nvSpPr>
        <p:spPr>
          <a:xfrm>
            <a:off x="7092950" y="1600200"/>
            <a:ext cx="1593850" cy="2116138"/>
          </a:xfrm>
          <a:prstGeom prst="rect">
            <a:avLst/>
          </a:prstGeom>
          <a:noFill/>
          <a:ln>
            <a:solidFill>
              <a:schemeClr val="tx1"/>
            </a:solidFill>
          </a:ln>
        </p:spPr>
        <p:txBody>
          <a:bodyPr/>
          <a:lstStyle/>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rPr>
              <a:t>D </a:t>
            </a:r>
            <a:r>
              <a:rPr lang="en-US" sz="2800" kern="0" dirty="0">
                <a:latin typeface="+mn-lt"/>
                <a:cs typeface="+mn-cs"/>
                <a:sym typeface="Symbol"/>
              </a:rPr>
              <a:t></a:t>
            </a:r>
            <a:endParaRPr lang="en-US" sz="2800"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sym typeface="Symbol" pitchFamily="18" charset="2"/>
              </a:rPr>
              <a:t>S  </a:t>
            </a:r>
            <a:r>
              <a:rPr lang="en-US" sz="2800" kern="0" dirty="0">
                <a:latin typeface="+mn-lt"/>
                <a:cs typeface="+mn-cs"/>
                <a:sym typeface="Symbol"/>
              </a:rPr>
              <a:t></a:t>
            </a: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r>
              <a:rPr lang="en-US" sz="2800" kern="0" dirty="0">
                <a:latin typeface="+mn-lt"/>
                <a:cs typeface="+mn-cs"/>
              </a:rPr>
              <a:t>Q* </a:t>
            </a:r>
            <a:r>
              <a:rPr lang="en-US" sz="2800" kern="0" dirty="0">
                <a:sym typeface="Symbol"/>
              </a:rPr>
              <a:t></a:t>
            </a:r>
            <a:endParaRPr lang="en-US" sz="2800"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r>
              <a:rPr lang="en-US" sz="2800" kern="0" dirty="0">
                <a:latin typeface="+mn-lt"/>
                <a:cs typeface="+mn-cs"/>
              </a:rPr>
              <a:t>P*  </a:t>
            </a:r>
            <a:r>
              <a:rPr lang="en-US" sz="2800" kern="0" dirty="0">
                <a:latin typeface="+mn-lt"/>
                <a:cs typeface="+mn-cs"/>
                <a:sym typeface="Symbol"/>
              </a:rPr>
              <a:t></a:t>
            </a:r>
            <a:endParaRPr lang="en-US" sz="2800" kern="0" dirty="0">
              <a:latin typeface="+mn-lt"/>
              <a:cs typeface="+mn-cs"/>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smtClean="0"/>
              <a:t>Study Question 3-P4 (b)</a:t>
            </a:r>
          </a:p>
        </p:txBody>
      </p:sp>
      <p:sp>
        <p:nvSpPr>
          <p:cNvPr id="19459" name="Content Placeholder 2"/>
          <p:cNvSpPr>
            <a:spLocks noGrp="1"/>
          </p:cNvSpPr>
          <p:nvPr>
            <p:ph idx="1"/>
          </p:nvPr>
        </p:nvSpPr>
        <p:spPr>
          <a:xfrm>
            <a:off x="914400" y="1600200"/>
            <a:ext cx="7772400" cy="4852988"/>
          </a:xfrm>
        </p:spPr>
        <p:txBody>
          <a:bodyPr/>
          <a:lstStyle/>
          <a:p>
            <a:pPr>
              <a:buFont typeface="Wingdings" pitchFamily="2" charset="2"/>
              <a:buNone/>
            </a:pPr>
            <a:r>
              <a:rPr lang="en-CA" smtClean="0"/>
              <a:t>b.	Demand decreases and supply is constant.</a:t>
            </a:r>
            <a:endParaRPr lang="en-US" smtClean="0"/>
          </a:p>
        </p:txBody>
      </p:sp>
      <p:sp>
        <p:nvSpPr>
          <p:cNvPr id="4" name="Rectangle 3"/>
          <p:cNvSpPr txBox="1">
            <a:spLocks noChangeArrowheads="1"/>
          </p:cNvSpPr>
          <p:nvPr/>
        </p:nvSpPr>
        <p:spPr>
          <a:xfrm>
            <a:off x="1331913" y="2349500"/>
            <a:ext cx="7056437" cy="4248150"/>
          </a:xfrm>
          <a:prstGeom prst="rect">
            <a:avLst/>
          </a:prstGeom>
          <a:noFill/>
          <a:ln>
            <a:noFill/>
          </a:ln>
        </p:spPr>
        <p:txBody>
          <a:bodyPr/>
          <a:lstStyle/>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rPr>
              <a:t>D </a:t>
            </a:r>
            <a:r>
              <a:rPr lang="en-US" sz="2800" kern="0" dirty="0">
                <a:sym typeface="Symbol"/>
              </a:rPr>
              <a:t> </a:t>
            </a:r>
          </a:p>
          <a:p>
            <a:pPr marL="342900" indent="-342900" eaLnBrk="0" hangingPunct="0">
              <a:spcBef>
                <a:spcPct val="20000"/>
              </a:spcBef>
              <a:buClr>
                <a:schemeClr val="folHlink"/>
              </a:buClr>
              <a:buSzPct val="90000"/>
              <a:defRPr/>
            </a:pPr>
            <a:r>
              <a:rPr lang="en-US" sz="2800" kern="0" dirty="0">
                <a:sym typeface="Symbol"/>
              </a:rPr>
              <a:t>	  Demand curve shifts to the </a:t>
            </a:r>
            <a:r>
              <a:rPr lang="en-US" sz="2800" u="sng" kern="0" dirty="0">
                <a:sym typeface="Symbol"/>
              </a:rPr>
              <a:t>left </a:t>
            </a:r>
            <a:endParaRPr lang="en-US" sz="2800" u="sng"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endParaRPr lang="en-CA" sz="2800"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sym typeface="Symbol" pitchFamily="18" charset="2"/>
              </a:rPr>
              <a:t>S </a:t>
            </a:r>
            <a:r>
              <a:rPr lang="en-US" sz="2800" kern="0" dirty="0">
                <a:sym typeface="Symbol"/>
              </a:rPr>
              <a:t>  </a:t>
            </a:r>
          </a:p>
          <a:p>
            <a:pPr marL="342900" indent="-342900" eaLnBrk="0" hangingPunct="0">
              <a:spcBef>
                <a:spcPct val="20000"/>
              </a:spcBef>
              <a:buClr>
                <a:schemeClr val="folHlink"/>
              </a:buClr>
              <a:buSzPct val="90000"/>
              <a:defRPr/>
            </a:pPr>
            <a:r>
              <a:rPr lang="en-US" sz="2800" kern="0" dirty="0">
                <a:sym typeface="Symbol"/>
              </a:rPr>
              <a:t>	(No shift in Supply curve)</a:t>
            </a: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r>
              <a:rPr lang="en-US" sz="2800" kern="0" dirty="0">
                <a:solidFill>
                  <a:srgbClr val="FF0000"/>
                </a:solidFill>
                <a:latin typeface="+mn-lt"/>
                <a:cs typeface="+mn-cs"/>
              </a:rPr>
              <a:t>Q* </a:t>
            </a:r>
            <a:r>
              <a:rPr lang="en-US" sz="2800" kern="0" dirty="0">
                <a:solidFill>
                  <a:srgbClr val="FF0000"/>
                </a:solidFill>
                <a:sym typeface="Symbol"/>
              </a:rPr>
              <a:t></a:t>
            </a:r>
            <a:endParaRPr lang="en-US" sz="2800" kern="0" dirty="0">
              <a:solidFill>
                <a:srgbClr val="FF0000"/>
              </a:solidFill>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r>
              <a:rPr lang="en-US" sz="2800" kern="0" dirty="0">
                <a:solidFill>
                  <a:srgbClr val="FF0000"/>
                </a:solidFill>
                <a:latin typeface="+mn-lt"/>
                <a:cs typeface="+mn-cs"/>
              </a:rPr>
              <a:t>P* </a:t>
            </a:r>
            <a:r>
              <a:rPr lang="en-US" sz="2800" kern="0" dirty="0">
                <a:solidFill>
                  <a:srgbClr val="FF0000"/>
                </a:solidFill>
                <a:sym typeface="Symbol"/>
              </a:rPr>
              <a:t></a:t>
            </a:r>
            <a:endParaRPr lang="en-US" sz="2800" kern="0" dirty="0">
              <a:solidFill>
                <a:srgbClr val="FF0000"/>
              </a:solidFill>
              <a:latin typeface="+mn-lt"/>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linds(horizontal)">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blinds(horizontal)">
                                      <p:cBhvr>
                                        <p:cTn id="27" dur="500"/>
                                        <p:tgtEl>
                                          <p:spTgt spid="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
                                            <p:txEl>
                                              <p:pRg st="7" end="7"/>
                                            </p:txEl>
                                          </p:spTgt>
                                        </p:tgtEl>
                                        <p:attrNameLst>
                                          <p:attrName>style.visibility</p:attrName>
                                        </p:attrNameLst>
                                      </p:cBhvr>
                                      <p:to>
                                        <p:strVal val="visible"/>
                                      </p:to>
                                    </p:set>
                                    <p:animEffect transition="in" filter="blinds(horizontal)">
                                      <p:cBhvr>
                                        <p:cTn id="3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Line 4"/>
          <p:cNvSpPr>
            <a:spLocks noChangeShapeType="1"/>
          </p:cNvSpPr>
          <p:nvPr/>
        </p:nvSpPr>
        <p:spPr bwMode="auto">
          <a:xfrm flipV="1">
            <a:off x="2124075" y="1989138"/>
            <a:ext cx="0" cy="3095625"/>
          </a:xfrm>
          <a:prstGeom prst="line">
            <a:avLst/>
          </a:prstGeom>
          <a:noFill/>
          <a:ln w="28575">
            <a:solidFill>
              <a:schemeClr val="tx1"/>
            </a:solidFill>
            <a:round/>
            <a:headEnd/>
            <a:tailEnd type="triangle" w="med" len="med"/>
          </a:ln>
        </p:spPr>
        <p:txBody>
          <a:bodyPr/>
          <a:lstStyle/>
          <a:p>
            <a:endParaRPr lang="en-US"/>
          </a:p>
        </p:txBody>
      </p:sp>
      <p:sp>
        <p:nvSpPr>
          <p:cNvPr id="20483" name="Line 5"/>
          <p:cNvSpPr>
            <a:spLocks noChangeShapeType="1"/>
          </p:cNvSpPr>
          <p:nvPr/>
        </p:nvSpPr>
        <p:spPr bwMode="auto">
          <a:xfrm>
            <a:off x="2124075" y="5084763"/>
            <a:ext cx="5040313" cy="0"/>
          </a:xfrm>
          <a:prstGeom prst="line">
            <a:avLst/>
          </a:prstGeom>
          <a:noFill/>
          <a:ln w="28575">
            <a:solidFill>
              <a:schemeClr val="tx1"/>
            </a:solidFill>
            <a:round/>
            <a:headEnd/>
            <a:tailEnd type="triangle" w="med" len="med"/>
          </a:ln>
        </p:spPr>
        <p:txBody>
          <a:bodyPr/>
          <a:lstStyle/>
          <a:p>
            <a:endParaRPr lang="en-US"/>
          </a:p>
        </p:txBody>
      </p:sp>
      <p:sp>
        <p:nvSpPr>
          <p:cNvPr id="20484" name="Text Box 6"/>
          <p:cNvSpPr txBox="1">
            <a:spLocks noChangeArrowheads="1"/>
          </p:cNvSpPr>
          <p:nvPr/>
        </p:nvSpPr>
        <p:spPr bwMode="auto">
          <a:xfrm>
            <a:off x="1476375" y="1700213"/>
            <a:ext cx="1584325" cy="369887"/>
          </a:xfrm>
          <a:prstGeom prst="rect">
            <a:avLst/>
          </a:prstGeom>
          <a:noFill/>
          <a:ln w="9525">
            <a:noFill/>
            <a:miter lim="800000"/>
            <a:headEnd/>
            <a:tailEnd/>
          </a:ln>
        </p:spPr>
        <p:txBody>
          <a:bodyPr>
            <a:spAutoFit/>
          </a:bodyPr>
          <a:lstStyle/>
          <a:p>
            <a:pPr>
              <a:spcBef>
                <a:spcPct val="50000"/>
              </a:spcBef>
            </a:pPr>
            <a:r>
              <a:rPr lang="en-CA"/>
              <a:t>Price</a:t>
            </a:r>
            <a:endParaRPr lang="en-US"/>
          </a:p>
        </p:txBody>
      </p:sp>
      <p:sp>
        <p:nvSpPr>
          <p:cNvPr id="20485" name="Text Box 7"/>
          <p:cNvSpPr txBox="1">
            <a:spLocks noChangeArrowheads="1"/>
          </p:cNvSpPr>
          <p:nvPr/>
        </p:nvSpPr>
        <p:spPr bwMode="auto">
          <a:xfrm>
            <a:off x="6156325" y="5229225"/>
            <a:ext cx="1944688" cy="366713"/>
          </a:xfrm>
          <a:prstGeom prst="rect">
            <a:avLst/>
          </a:prstGeom>
          <a:noFill/>
          <a:ln w="9525">
            <a:noFill/>
            <a:miter lim="800000"/>
            <a:headEnd/>
            <a:tailEnd/>
          </a:ln>
        </p:spPr>
        <p:txBody>
          <a:bodyPr>
            <a:spAutoFit/>
          </a:bodyPr>
          <a:lstStyle/>
          <a:p>
            <a:pPr>
              <a:spcBef>
                <a:spcPct val="50000"/>
              </a:spcBef>
            </a:pPr>
            <a:r>
              <a:rPr lang="en-US"/>
              <a:t>Quantity</a:t>
            </a:r>
          </a:p>
        </p:txBody>
      </p:sp>
      <p:sp>
        <p:nvSpPr>
          <p:cNvPr id="20486" name="Line 9"/>
          <p:cNvSpPr>
            <a:spLocks noChangeShapeType="1"/>
          </p:cNvSpPr>
          <p:nvPr/>
        </p:nvSpPr>
        <p:spPr bwMode="auto">
          <a:xfrm flipV="1">
            <a:off x="3203575" y="2276475"/>
            <a:ext cx="2736850" cy="2159000"/>
          </a:xfrm>
          <a:prstGeom prst="line">
            <a:avLst/>
          </a:prstGeom>
          <a:noFill/>
          <a:ln w="28575">
            <a:solidFill>
              <a:schemeClr val="tx1"/>
            </a:solidFill>
            <a:round/>
            <a:headEnd/>
            <a:tailEnd/>
          </a:ln>
        </p:spPr>
        <p:txBody>
          <a:bodyPr/>
          <a:lstStyle/>
          <a:p>
            <a:endParaRPr lang="en-US"/>
          </a:p>
        </p:txBody>
      </p:sp>
      <p:sp>
        <p:nvSpPr>
          <p:cNvPr id="20487" name="Text Box 10"/>
          <p:cNvSpPr txBox="1">
            <a:spLocks noChangeArrowheads="1"/>
          </p:cNvSpPr>
          <p:nvPr/>
        </p:nvSpPr>
        <p:spPr bwMode="auto">
          <a:xfrm>
            <a:off x="3635375" y="1844675"/>
            <a:ext cx="576263" cy="366713"/>
          </a:xfrm>
          <a:prstGeom prst="rect">
            <a:avLst/>
          </a:prstGeom>
          <a:noFill/>
          <a:ln w="9525">
            <a:noFill/>
            <a:miter lim="800000"/>
            <a:headEnd/>
            <a:tailEnd/>
          </a:ln>
        </p:spPr>
        <p:txBody>
          <a:bodyPr>
            <a:spAutoFit/>
          </a:bodyPr>
          <a:lstStyle/>
          <a:p>
            <a:pPr>
              <a:spcBef>
                <a:spcPct val="50000"/>
              </a:spcBef>
            </a:pPr>
            <a:r>
              <a:rPr lang="en-US"/>
              <a:t>D</a:t>
            </a:r>
            <a:r>
              <a:rPr lang="en-US" baseline="-25000"/>
              <a:t>0</a:t>
            </a:r>
            <a:endParaRPr lang="en-US"/>
          </a:p>
        </p:txBody>
      </p:sp>
      <p:sp>
        <p:nvSpPr>
          <p:cNvPr id="20488" name="Text Box 11"/>
          <p:cNvSpPr txBox="1">
            <a:spLocks noChangeArrowheads="1"/>
          </p:cNvSpPr>
          <p:nvPr/>
        </p:nvSpPr>
        <p:spPr bwMode="auto">
          <a:xfrm>
            <a:off x="5867400" y="2060575"/>
            <a:ext cx="576263" cy="366713"/>
          </a:xfrm>
          <a:prstGeom prst="rect">
            <a:avLst/>
          </a:prstGeom>
          <a:noFill/>
          <a:ln w="9525">
            <a:noFill/>
            <a:miter lim="800000"/>
            <a:headEnd/>
            <a:tailEnd/>
          </a:ln>
        </p:spPr>
        <p:txBody>
          <a:bodyPr>
            <a:spAutoFit/>
          </a:bodyPr>
          <a:lstStyle/>
          <a:p>
            <a:pPr>
              <a:spcBef>
                <a:spcPct val="50000"/>
              </a:spcBef>
            </a:pPr>
            <a:r>
              <a:rPr lang="en-US"/>
              <a:t>S</a:t>
            </a:r>
            <a:r>
              <a:rPr lang="en-US" baseline="-25000"/>
              <a:t>0</a:t>
            </a:r>
          </a:p>
        </p:txBody>
      </p:sp>
      <p:sp>
        <p:nvSpPr>
          <p:cNvPr id="20489" name="Text Box 12"/>
          <p:cNvSpPr txBox="1">
            <a:spLocks noChangeArrowheads="1"/>
          </p:cNvSpPr>
          <p:nvPr/>
        </p:nvSpPr>
        <p:spPr bwMode="auto">
          <a:xfrm>
            <a:off x="1908175" y="4941888"/>
            <a:ext cx="576263" cy="368300"/>
          </a:xfrm>
          <a:prstGeom prst="rect">
            <a:avLst/>
          </a:prstGeom>
          <a:noFill/>
          <a:ln w="9525">
            <a:noFill/>
            <a:miter lim="800000"/>
            <a:headEnd/>
            <a:tailEnd/>
          </a:ln>
        </p:spPr>
        <p:txBody>
          <a:bodyPr>
            <a:spAutoFit/>
          </a:bodyPr>
          <a:lstStyle/>
          <a:p>
            <a:pPr>
              <a:spcBef>
                <a:spcPct val="50000"/>
              </a:spcBef>
            </a:pPr>
            <a:r>
              <a:rPr lang="en-US"/>
              <a:t>0</a:t>
            </a:r>
          </a:p>
        </p:txBody>
      </p:sp>
      <p:cxnSp>
        <p:nvCxnSpPr>
          <p:cNvPr id="20490" name="Straight Connector 17"/>
          <p:cNvCxnSpPr>
            <a:cxnSpLocks noChangeShapeType="1"/>
          </p:cNvCxnSpPr>
          <p:nvPr/>
        </p:nvCxnSpPr>
        <p:spPr bwMode="auto">
          <a:xfrm>
            <a:off x="3276600" y="2276475"/>
            <a:ext cx="3095625" cy="2232025"/>
          </a:xfrm>
          <a:prstGeom prst="line">
            <a:avLst/>
          </a:prstGeom>
          <a:noFill/>
          <a:ln w="25400" algn="ctr">
            <a:solidFill>
              <a:srgbClr val="C00000"/>
            </a:solidFill>
            <a:round/>
            <a:headEnd/>
            <a:tailEnd/>
          </a:ln>
        </p:spPr>
      </p:cxnSp>
      <p:sp>
        <p:nvSpPr>
          <p:cNvPr id="20491" name="Text Box 11"/>
          <p:cNvSpPr txBox="1">
            <a:spLocks noChangeArrowheads="1"/>
          </p:cNvSpPr>
          <p:nvPr/>
        </p:nvSpPr>
        <p:spPr bwMode="auto">
          <a:xfrm flipH="1">
            <a:off x="2916238" y="1989138"/>
            <a:ext cx="719137" cy="368300"/>
          </a:xfrm>
          <a:prstGeom prst="rect">
            <a:avLst/>
          </a:prstGeom>
          <a:noFill/>
          <a:ln w="9525">
            <a:noFill/>
            <a:miter lim="800000"/>
            <a:headEnd/>
            <a:tailEnd/>
          </a:ln>
        </p:spPr>
        <p:txBody>
          <a:bodyPr>
            <a:spAutoFit/>
          </a:bodyPr>
          <a:lstStyle/>
          <a:p>
            <a:pPr>
              <a:spcBef>
                <a:spcPct val="50000"/>
              </a:spcBef>
            </a:pPr>
            <a:r>
              <a:rPr lang="en-US"/>
              <a:t>D</a:t>
            </a:r>
            <a:r>
              <a:rPr lang="en-US" baseline="-25000"/>
              <a:t>1</a:t>
            </a:r>
          </a:p>
        </p:txBody>
      </p:sp>
      <p:cxnSp>
        <p:nvCxnSpPr>
          <p:cNvPr id="20492" name="Straight Connector 22"/>
          <p:cNvCxnSpPr>
            <a:cxnSpLocks noChangeShapeType="1"/>
            <a:stCxn id="37" idx="6"/>
          </p:cNvCxnSpPr>
          <p:nvPr/>
        </p:nvCxnSpPr>
        <p:spPr bwMode="auto">
          <a:xfrm flipH="1">
            <a:off x="2124075" y="2997200"/>
            <a:ext cx="2952750" cy="0"/>
          </a:xfrm>
          <a:prstGeom prst="line">
            <a:avLst/>
          </a:prstGeom>
          <a:noFill/>
          <a:ln w="25400" algn="ctr">
            <a:solidFill>
              <a:schemeClr val="tx1"/>
            </a:solidFill>
            <a:prstDash val="sysDash"/>
            <a:round/>
            <a:headEnd/>
            <a:tailEnd/>
          </a:ln>
        </p:spPr>
      </p:cxnSp>
      <p:cxnSp>
        <p:nvCxnSpPr>
          <p:cNvPr id="20493" name="Straight Connector 24"/>
          <p:cNvCxnSpPr>
            <a:cxnSpLocks noChangeShapeType="1"/>
          </p:cNvCxnSpPr>
          <p:nvPr/>
        </p:nvCxnSpPr>
        <p:spPr bwMode="auto">
          <a:xfrm rot="5400000">
            <a:off x="3960018" y="4040982"/>
            <a:ext cx="2087563" cy="0"/>
          </a:xfrm>
          <a:prstGeom prst="line">
            <a:avLst/>
          </a:prstGeom>
          <a:noFill/>
          <a:ln w="25400" algn="ctr">
            <a:solidFill>
              <a:schemeClr val="tx1"/>
            </a:solidFill>
            <a:prstDash val="sysDash"/>
            <a:round/>
            <a:headEnd/>
            <a:tailEnd/>
          </a:ln>
        </p:spPr>
      </p:cxnSp>
      <p:sp>
        <p:nvSpPr>
          <p:cNvPr id="20494" name="Text Box 10"/>
          <p:cNvSpPr txBox="1">
            <a:spLocks noChangeArrowheads="1"/>
          </p:cNvSpPr>
          <p:nvPr/>
        </p:nvSpPr>
        <p:spPr bwMode="auto">
          <a:xfrm>
            <a:off x="1692275" y="2781300"/>
            <a:ext cx="576263" cy="368300"/>
          </a:xfrm>
          <a:prstGeom prst="rect">
            <a:avLst/>
          </a:prstGeom>
          <a:noFill/>
          <a:ln w="9525">
            <a:noFill/>
            <a:miter lim="800000"/>
            <a:headEnd/>
            <a:tailEnd/>
          </a:ln>
        </p:spPr>
        <p:txBody>
          <a:bodyPr>
            <a:spAutoFit/>
          </a:bodyPr>
          <a:lstStyle/>
          <a:p>
            <a:pPr>
              <a:spcBef>
                <a:spcPct val="50000"/>
              </a:spcBef>
            </a:pPr>
            <a:r>
              <a:rPr lang="en-US"/>
              <a:t>p</a:t>
            </a:r>
            <a:r>
              <a:rPr lang="en-US" baseline="-25000"/>
              <a:t>0</a:t>
            </a:r>
            <a:endParaRPr lang="en-US"/>
          </a:p>
        </p:txBody>
      </p:sp>
      <p:sp>
        <p:nvSpPr>
          <p:cNvPr id="20495" name="Text Box 10"/>
          <p:cNvSpPr txBox="1">
            <a:spLocks noChangeArrowheads="1"/>
          </p:cNvSpPr>
          <p:nvPr/>
        </p:nvSpPr>
        <p:spPr bwMode="auto">
          <a:xfrm>
            <a:off x="4859338" y="5084763"/>
            <a:ext cx="576262" cy="369887"/>
          </a:xfrm>
          <a:prstGeom prst="rect">
            <a:avLst/>
          </a:prstGeom>
          <a:noFill/>
          <a:ln w="9525">
            <a:noFill/>
            <a:miter lim="800000"/>
            <a:headEnd/>
            <a:tailEnd/>
          </a:ln>
        </p:spPr>
        <p:txBody>
          <a:bodyPr>
            <a:spAutoFit/>
          </a:bodyPr>
          <a:lstStyle/>
          <a:p>
            <a:pPr>
              <a:spcBef>
                <a:spcPct val="50000"/>
              </a:spcBef>
            </a:pPr>
            <a:r>
              <a:rPr lang="en-US"/>
              <a:t>q</a:t>
            </a:r>
            <a:r>
              <a:rPr lang="en-US" baseline="-25000"/>
              <a:t>0</a:t>
            </a:r>
            <a:endParaRPr lang="en-US"/>
          </a:p>
        </p:txBody>
      </p:sp>
      <p:cxnSp>
        <p:nvCxnSpPr>
          <p:cNvPr id="20496" name="Straight Connector 28"/>
          <p:cNvCxnSpPr>
            <a:cxnSpLocks noChangeShapeType="1"/>
            <a:stCxn id="20500" idx="6"/>
          </p:cNvCxnSpPr>
          <p:nvPr/>
        </p:nvCxnSpPr>
        <p:spPr bwMode="auto">
          <a:xfrm flipH="1">
            <a:off x="2195513" y="3284538"/>
            <a:ext cx="2520950" cy="0"/>
          </a:xfrm>
          <a:prstGeom prst="line">
            <a:avLst/>
          </a:prstGeom>
          <a:noFill/>
          <a:ln w="25400" algn="ctr">
            <a:solidFill>
              <a:srgbClr val="C00000"/>
            </a:solidFill>
            <a:prstDash val="sysDash"/>
            <a:round/>
            <a:headEnd/>
            <a:tailEnd/>
          </a:ln>
        </p:spPr>
      </p:cxnSp>
      <p:cxnSp>
        <p:nvCxnSpPr>
          <p:cNvPr id="20497" name="Straight Connector 30"/>
          <p:cNvCxnSpPr>
            <a:cxnSpLocks noChangeShapeType="1"/>
          </p:cNvCxnSpPr>
          <p:nvPr/>
        </p:nvCxnSpPr>
        <p:spPr bwMode="auto">
          <a:xfrm rot="5400000">
            <a:off x="3671094" y="4185444"/>
            <a:ext cx="1944688" cy="0"/>
          </a:xfrm>
          <a:prstGeom prst="line">
            <a:avLst/>
          </a:prstGeom>
          <a:noFill/>
          <a:ln w="25400" algn="ctr">
            <a:solidFill>
              <a:srgbClr val="C00000"/>
            </a:solidFill>
            <a:prstDash val="sysDash"/>
            <a:round/>
            <a:headEnd/>
            <a:tailEnd/>
          </a:ln>
        </p:spPr>
      </p:cxnSp>
      <p:sp>
        <p:nvSpPr>
          <p:cNvPr id="20498" name="Text Box 10"/>
          <p:cNvSpPr txBox="1">
            <a:spLocks noChangeArrowheads="1"/>
          </p:cNvSpPr>
          <p:nvPr/>
        </p:nvSpPr>
        <p:spPr bwMode="auto">
          <a:xfrm>
            <a:off x="1692275" y="3068638"/>
            <a:ext cx="576263" cy="369887"/>
          </a:xfrm>
          <a:prstGeom prst="rect">
            <a:avLst/>
          </a:prstGeom>
          <a:noFill/>
          <a:ln w="9525">
            <a:noFill/>
            <a:miter lim="800000"/>
            <a:headEnd/>
            <a:tailEnd/>
          </a:ln>
        </p:spPr>
        <p:txBody>
          <a:bodyPr>
            <a:spAutoFit/>
          </a:bodyPr>
          <a:lstStyle/>
          <a:p>
            <a:pPr>
              <a:spcBef>
                <a:spcPct val="50000"/>
              </a:spcBef>
            </a:pPr>
            <a:r>
              <a:rPr lang="en-US">
                <a:solidFill>
                  <a:srgbClr val="C00000"/>
                </a:solidFill>
              </a:rPr>
              <a:t>p</a:t>
            </a:r>
            <a:r>
              <a:rPr lang="en-US" baseline="-25000">
                <a:solidFill>
                  <a:srgbClr val="C00000"/>
                </a:solidFill>
              </a:rPr>
              <a:t>1</a:t>
            </a:r>
            <a:endParaRPr lang="en-US">
              <a:solidFill>
                <a:srgbClr val="C00000"/>
              </a:solidFill>
            </a:endParaRPr>
          </a:p>
        </p:txBody>
      </p:sp>
      <p:sp>
        <p:nvSpPr>
          <p:cNvPr id="20499" name="Text Box 10"/>
          <p:cNvSpPr txBox="1">
            <a:spLocks noChangeArrowheads="1"/>
          </p:cNvSpPr>
          <p:nvPr/>
        </p:nvSpPr>
        <p:spPr bwMode="auto">
          <a:xfrm>
            <a:off x="4356100" y="5084763"/>
            <a:ext cx="576263" cy="369887"/>
          </a:xfrm>
          <a:prstGeom prst="rect">
            <a:avLst/>
          </a:prstGeom>
          <a:noFill/>
          <a:ln w="9525">
            <a:noFill/>
            <a:miter lim="800000"/>
            <a:headEnd/>
            <a:tailEnd/>
          </a:ln>
        </p:spPr>
        <p:txBody>
          <a:bodyPr>
            <a:spAutoFit/>
          </a:bodyPr>
          <a:lstStyle/>
          <a:p>
            <a:pPr>
              <a:spcBef>
                <a:spcPct val="50000"/>
              </a:spcBef>
            </a:pPr>
            <a:r>
              <a:rPr lang="en-US">
                <a:solidFill>
                  <a:srgbClr val="C00000"/>
                </a:solidFill>
              </a:rPr>
              <a:t>q</a:t>
            </a:r>
            <a:r>
              <a:rPr lang="en-US" baseline="-25000">
                <a:solidFill>
                  <a:srgbClr val="C00000"/>
                </a:solidFill>
              </a:rPr>
              <a:t>1</a:t>
            </a:r>
            <a:endParaRPr lang="en-US">
              <a:solidFill>
                <a:srgbClr val="C00000"/>
              </a:solidFill>
            </a:endParaRPr>
          </a:p>
        </p:txBody>
      </p:sp>
      <p:sp>
        <p:nvSpPr>
          <p:cNvPr id="20500" name="Oval 35"/>
          <p:cNvSpPr>
            <a:spLocks noChangeArrowheads="1"/>
          </p:cNvSpPr>
          <p:nvPr/>
        </p:nvSpPr>
        <p:spPr bwMode="auto">
          <a:xfrm>
            <a:off x="4572000" y="3213100"/>
            <a:ext cx="144463" cy="144463"/>
          </a:xfrm>
          <a:prstGeom prst="ellipse">
            <a:avLst/>
          </a:prstGeom>
          <a:solidFill>
            <a:srgbClr val="FF0000"/>
          </a:solidFill>
          <a:ln w="9525" algn="ctr">
            <a:solidFill>
              <a:schemeClr val="tx1"/>
            </a:solidFill>
            <a:round/>
            <a:headEnd/>
            <a:tailEnd/>
          </a:ln>
        </p:spPr>
        <p:txBody>
          <a:bodyPr/>
          <a:lstStyle/>
          <a:p>
            <a:endParaRPr lang="en-US" b="1">
              <a:solidFill>
                <a:srgbClr val="C00000"/>
              </a:solidFill>
            </a:endParaRPr>
          </a:p>
        </p:txBody>
      </p:sp>
      <p:sp>
        <p:nvSpPr>
          <p:cNvPr id="37" name="Oval 36"/>
          <p:cNvSpPr/>
          <p:nvPr/>
        </p:nvSpPr>
        <p:spPr bwMode="auto">
          <a:xfrm>
            <a:off x="4932363" y="2924175"/>
            <a:ext cx="144462" cy="144463"/>
          </a:xfrm>
          <a:prstGeom prst="ellipse">
            <a:avLst/>
          </a:prstGeom>
          <a:solidFill>
            <a:schemeClr val="accent4"/>
          </a:solidFill>
          <a:ln w="9525" cap="flat" cmpd="sng" algn="ctr">
            <a:solidFill>
              <a:schemeClr val="tx1"/>
            </a:solidFill>
            <a:prstDash val="solid"/>
            <a:round/>
            <a:headEnd type="none" w="med" len="med"/>
            <a:tailEnd type="none" w="med" len="med"/>
          </a:ln>
          <a:effectLst/>
        </p:spPr>
        <p:txBody>
          <a:bodyPr/>
          <a:lstStyle/>
          <a:p>
            <a:pPr>
              <a:defRPr/>
            </a:pPr>
            <a:endParaRPr lang="en-US" b="1" dirty="0">
              <a:solidFill>
                <a:schemeClr val="accent4"/>
              </a:solidFill>
            </a:endParaRPr>
          </a:p>
        </p:txBody>
      </p:sp>
      <p:cxnSp>
        <p:nvCxnSpPr>
          <p:cNvPr id="20502" name="Straight Arrow Connector 38"/>
          <p:cNvCxnSpPr>
            <a:cxnSpLocks noChangeShapeType="1"/>
          </p:cNvCxnSpPr>
          <p:nvPr/>
        </p:nvCxnSpPr>
        <p:spPr bwMode="auto">
          <a:xfrm rot="10800000">
            <a:off x="3563938" y="2420938"/>
            <a:ext cx="576262" cy="1587"/>
          </a:xfrm>
          <a:prstGeom prst="straightConnector1">
            <a:avLst/>
          </a:prstGeom>
          <a:noFill/>
          <a:ln w="28575" algn="ctr">
            <a:solidFill>
              <a:srgbClr val="C00000"/>
            </a:solidFill>
            <a:round/>
            <a:headEnd/>
            <a:tailEnd type="arrow" w="med" len="med"/>
          </a:ln>
        </p:spPr>
      </p:cxnSp>
      <p:cxnSp>
        <p:nvCxnSpPr>
          <p:cNvPr id="20503" name="Straight Arrow Connector 42"/>
          <p:cNvCxnSpPr>
            <a:cxnSpLocks noChangeShapeType="1"/>
          </p:cNvCxnSpPr>
          <p:nvPr/>
        </p:nvCxnSpPr>
        <p:spPr bwMode="auto">
          <a:xfrm rot="10800000">
            <a:off x="4572000" y="5661025"/>
            <a:ext cx="576263" cy="1588"/>
          </a:xfrm>
          <a:prstGeom prst="straightConnector1">
            <a:avLst/>
          </a:prstGeom>
          <a:noFill/>
          <a:ln w="28575" algn="ctr">
            <a:solidFill>
              <a:srgbClr val="FF0000"/>
            </a:solidFill>
            <a:round/>
            <a:headEnd/>
            <a:tailEnd type="arrow" w="med" len="med"/>
          </a:ln>
        </p:spPr>
      </p:cxnSp>
      <p:cxnSp>
        <p:nvCxnSpPr>
          <p:cNvPr id="20504" name="Straight Connector 27"/>
          <p:cNvCxnSpPr>
            <a:cxnSpLocks noChangeShapeType="1"/>
          </p:cNvCxnSpPr>
          <p:nvPr/>
        </p:nvCxnSpPr>
        <p:spPr bwMode="auto">
          <a:xfrm>
            <a:off x="3779838" y="2133600"/>
            <a:ext cx="3095625" cy="2232025"/>
          </a:xfrm>
          <a:prstGeom prst="line">
            <a:avLst/>
          </a:prstGeom>
          <a:noFill/>
          <a:ln w="25400" algn="ctr">
            <a:solidFill>
              <a:schemeClr val="tx1"/>
            </a:solidFill>
            <a:round/>
            <a:headEnd/>
            <a:tailEnd/>
          </a:ln>
        </p:spPr>
      </p:cxnSp>
      <p:cxnSp>
        <p:nvCxnSpPr>
          <p:cNvPr id="20505" name="Straight Arrow Connector 39"/>
          <p:cNvCxnSpPr>
            <a:cxnSpLocks noChangeShapeType="1"/>
          </p:cNvCxnSpPr>
          <p:nvPr/>
        </p:nvCxnSpPr>
        <p:spPr bwMode="auto">
          <a:xfrm rot="5400000">
            <a:off x="1187450" y="3213100"/>
            <a:ext cx="433388" cy="1588"/>
          </a:xfrm>
          <a:prstGeom prst="straightConnector1">
            <a:avLst/>
          </a:prstGeom>
          <a:noFill/>
          <a:ln w="25400" algn="ctr">
            <a:solidFill>
              <a:srgbClr val="C00000"/>
            </a:solidFill>
            <a:round/>
            <a:headEnd/>
            <a:tailEnd type="arrow" w="med" len="med"/>
          </a:ln>
        </p:spPr>
      </p:cxnSp>
      <p:sp>
        <p:nvSpPr>
          <p:cNvPr id="30" name="Title 1"/>
          <p:cNvSpPr txBox="1">
            <a:spLocks/>
          </p:cNvSpPr>
          <p:nvPr/>
        </p:nvSpPr>
        <p:spPr>
          <a:xfrm>
            <a:off x="755650" y="404813"/>
            <a:ext cx="7772400" cy="1143000"/>
          </a:xfrm>
          <a:prstGeom prst="rect">
            <a:avLst/>
          </a:prstGeom>
        </p:spPr>
        <p:txBody>
          <a:bodyPr/>
          <a:lstStyle/>
          <a:p>
            <a:pPr eaLnBrk="0" hangingPunct="0">
              <a:defRPr/>
            </a:pPr>
            <a:r>
              <a:rPr lang="en-US" sz="4200" kern="0" dirty="0">
                <a:solidFill>
                  <a:schemeClr val="tx2"/>
                </a:solidFill>
                <a:latin typeface="+mj-lt"/>
                <a:ea typeface="+mj-ea"/>
                <a:cs typeface="+mj-cs"/>
              </a:rPr>
              <a:t>Study Question 3-</a:t>
            </a:r>
            <a:r>
              <a:rPr lang="en-US" sz="4200" dirty="0">
                <a:latin typeface="+mj-lt"/>
              </a:rPr>
              <a:t>P4</a:t>
            </a:r>
            <a:r>
              <a:rPr lang="en-US" sz="4200" kern="0" dirty="0">
                <a:solidFill>
                  <a:schemeClr val="tx2"/>
                </a:solidFill>
                <a:latin typeface="+mj-lt"/>
                <a:ea typeface="+mj-ea"/>
                <a:cs typeface="+mj-cs"/>
              </a:rPr>
              <a:t> (b)</a:t>
            </a:r>
          </a:p>
        </p:txBody>
      </p:sp>
      <p:sp>
        <p:nvSpPr>
          <p:cNvPr id="33" name="Rectangle 3"/>
          <p:cNvSpPr txBox="1">
            <a:spLocks noChangeArrowheads="1"/>
          </p:cNvSpPr>
          <p:nvPr/>
        </p:nvSpPr>
        <p:spPr>
          <a:xfrm>
            <a:off x="7092950" y="1600200"/>
            <a:ext cx="1593850" cy="2116138"/>
          </a:xfrm>
          <a:prstGeom prst="rect">
            <a:avLst/>
          </a:prstGeom>
          <a:noFill/>
          <a:ln>
            <a:solidFill>
              <a:schemeClr val="tx1"/>
            </a:solidFill>
          </a:ln>
        </p:spPr>
        <p:txBody>
          <a:bodyPr/>
          <a:lstStyle/>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rPr>
              <a:t>D </a:t>
            </a:r>
            <a:r>
              <a:rPr lang="en-US" sz="2800" kern="0" dirty="0">
                <a:sym typeface="Symbol"/>
              </a:rPr>
              <a:t></a:t>
            </a:r>
            <a:endParaRPr lang="en-US" sz="2800"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sym typeface="Symbol" pitchFamily="18" charset="2"/>
              </a:rPr>
              <a:t>S </a:t>
            </a:r>
            <a:r>
              <a:rPr lang="en-US" sz="2800" kern="0" dirty="0">
                <a:sym typeface="Symbol"/>
              </a:rPr>
              <a:t></a:t>
            </a: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r>
              <a:rPr lang="en-US" sz="2800" kern="0" dirty="0">
                <a:latin typeface="+mn-lt"/>
                <a:cs typeface="+mn-cs"/>
              </a:rPr>
              <a:t>Q* </a:t>
            </a:r>
            <a:r>
              <a:rPr lang="en-US" sz="2800" kern="0" dirty="0">
                <a:sym typeface="Symbol"/>
              </a:rPr>
              <a:t></a:t>
            </a:r>
            <a:endParaRPr lang="en-US" sz="2800"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r>
              <a:rPr lang="en-US" sz="2800" kern="0" dirty="0">
                <a:latin typeface="+mn-lt"/>
                <a:cs typeface="+mn-cs"/>
              </a:rPr>
              <a:t>P* </a:t>
            </a:r>
            <a:r>
              <a:rPr lang="en-US" sz="2800" kern="0" dirty="0">
                <a:sym typeface="Symbol"/>
              </a:rPr>
              <a:t></a:t>
            </a:r>
            <a:endParaRPr lang="en-US" sz="2800" kern="0" dirty="0">
              <a:latin typeface="+mn-lt"/>
              <a:cs typeface="+mn-cs"/>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smtClean="0"/>
              <a:t>Study Question 3-P4 (c)</a:t>
            </a:r>
          </a:p>
        </p:txBody>
      </p:sp>
      <p:sp>
        <p:nvSpPr>
          <p:cNvPr id="21507" name="Content Placeholder 2"/>
          <p:cNvSpPr>
            <a:spLocks noGrp="1"/>
          </p:cNvSpPr>
          <p:nvPr>
            <p:ph idx="1"/>
          </p:nvPr>
        </p:nvSpPr>
        <p:spPr>
          <a:xfrm>
            <a:off x="914400" y="1600200"/>
            <a:ext cx="7772400" cy="4852988"/>
          </a:xfrm>
        </p:spPr>
        <p:txBody>
          <a:bodyPr/>
          <a:lstStyle/>
          <a:p>
            <a:pPr>
              <a:buFont typeface="Wingdings" pitchFamily="2" charset="2"/>
              <a:buNone/>
            </a:pPr>
            <a:r>
              <a:rPr lang="en-CA" smtClean="0"/>
              <a:t>c.	Supply increases and demand is constant.</a:t>
            </a:r>
            <a:endParaRPr lang="en-US" smtClean="0"/>
          </a:p>
        </p:txBody>
      </p:sp>
      <p:sp>
        <p:nvSpPr>
          <p:cNvPr id="4" name="Rectangle 3"/>
          <p:cNvSpPr txBox="1">
            <a:spLocks noChangeArrowheads="1"/>
          </p:cNvSpPr>
          <p:nvPr/>
        </p:nvSpPr>
        <p:spPr>
          <a:xfrm>
            <a:off x="1547813" y="2492375"/>
            <a:ext cx="7272337" cy="3889375"/>
          </a:xfrm>
          <a:prstGeom prst="rect">
            <a:avLst/>
          </a:prstGeom>
          <a:noFill/>
          <a:ln>
            <a:noFill/>
          </a:ln>
        </p:spPr>
        <p:txBody>
          <a:bodyPr/>
          <a:lstStyle/>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rPr>
              <a:t>D </a:t>
            </a:r>
            <a:r>
              <a:rPr lang="en-US" sz="2800" kern="0" dirty="0">
                <a:sym typeface="Symbol"/>
              </a:rPr>
              <a:t> (No shift in Demand curve)</a:t>
            </a:r>
            <a:endParaRPr lang="en-US" sz="2800"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endParaRPr lang="en-CA" sz="2800"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sym typeface="Symbol" pitchFamily="18" charset="2"/>
              </a:rPr>
              <a:t>S </a:t>
            </a:r>
            <a:r>
              <a:rPr lang="en-CA" sz="2800" kern="0" dirty="0">
                <a:latin typeface="+mn-lt"/>
                <a:cs typeface="+mn-cs"/>
                <a:sym typeface="Symbol"/>
              </a:rPr>
              <a:t> </a:t>
            </a:r>
            <a:r>
              <a:rPr lang="en-US" sz="2800" kern="0" dirty="0">
                <a:sym typeface="Symbol"/>
              </a:rPr>
              <a:t>  Supply curve shifts to the </a:t>
            </a:r>
            <a:r>
              <a:rPr lang="en-US" sz="2800" u="sng" kern="0" dirty="0">
                <a:sym typeface="Symbol"/>
              </a:rPr>
              <a:t>right</a:t>
            </a:r>
            <a:endParaRPr lang="en-US" sz="2800" u="sng"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r>
              <a:rPr lang="en-US" sz="2800" kern="0" dirty="0">
                <a:solidFill>
                  <a:srgbClr val="FF0000"/>
                </a:solidFill>
                <a:latin typeface="+mn-lt"/>
                <a:cs typeface="+mn-cs"/>
              </a:rPr>
              <a:t>Q* </a:t>
            </a:r>
            <a:r>
              <a:rPr lang="en-CA" sz="2800" kern="0" dirty="0">
                <a:solidFill>
                  <a:srgbClr val="FF0000"/>
                </a:solidFill>
                <a:sym typeface="Symbol"/>
              </a:rPr>
              <a:t></a:t>
            </a:r>
            <a:endParaRPr lang="en-US" sz="2800" kern="0" dirty="0">
              <a:solidFill>
                <a:srgbClr val="FF0000"/>
              </a:solidFill>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endParaRPr lang="en-US" sz="2800" kern="0" dirty="0">
              <a:solidFill>
                <a:srgbClr val="FF0000"/>
              </a:solidFill>
              <a:latin typeface="+mn-lt"/>
              <a:cs typeface="+mn-cs"/>
            </a:endParaRPr>
          </a:p>
          <a:p>
            <a:pPr marL="342900" indent="-342900" eaLnBrk="0" hangingPunct="0">
              <a:spcBef>
                <a:spcPct val="20000"/>
              </a:spcBef>
              <a:buClr>
                <a:schemeClr val="folHlink"/>
              </a:buClr>
              <a:buSzPct val="90000"/>
              <a:buFont typeface="Wingdings" pitchFamily="2" charset="2"/>
              <a:buChar char="n"/>
              <a:defRPr/>
            </a:pPr>
            <a:r>
              <a:rPr lang="en-US" sz="2800" kern="0" dirty="0">
                <a:solidFill>
                  <a:srgbClr val="FF0000"/>
                </a:solidFill>
                <a:latin typeface="+mn-lt"/>
                <a:cs typeface="+mn-cs"/>
              </a:rPr>
              <a:t>P* </a:t>
            </a:r>
            <a:r>
              <a:rPr lang="en-US" sz="2800" kern="0" dirty="0">
                <a:solidFill>
                  <a:srgbClr val="FF0000"/>
                </a:solidFill>
                <a:sym typeface="Symbol"/>
              </a:rPr>
              <a:t></a:t>
            </a:r>
            <a:endParaRPr lang="en-US" sz="2800" kern="0" dirty="0">
              <a:solidFill>
                <a:srgbClr val="FF0000"/>
              </a:solidFill>
              <a:latin typeface="+mn-lt"/>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blinds(horizontal)">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blinds(horizontal)">
                                      <p:cBhvr>
                                        <p:cTn id="2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Line 4"/>
          <p:cNvSpPr>
            <a:spLocks noChangeShapeType="1"/>
          </p:cNvSpPr>
          <p:nvPr/>
        </p:nvSpPr>
        <p:spPr bwMode="auto">
          <a:xfrm flipV="1">
            <a:off x="2124075" y="1844675"/>
            <a:ext cx="0" cy="3095625"/>
          </a:xfrm>
          <a:prstGeom prst="line">
            <a:avLst/>
          </a:prstGeom>
          <a:noFill/>
          <a:ln w="28575">
            <a:solidFill>
              <a:schemeClr val="tx1"/>
            </a:solidFill>
            <a:round/>
            <a:headEnd/>
            <a:tailEnd type="triangle" w="med" len="med"/>
          </a:ln>
        </p:spPr>
        <p:txBody>
          <a:bodyPr/>
          <a:lstStyle/>
          <a:p>
            <a:endParaRPr lang="en-US"/>
          </a:p>
        </p:txBody>
      </p:sp>
      <p:sp>
        <p:nvSpPr>
          <p:cNvPr id="22531" name="Line 5"/>
          <p:cNvSpPr>
            <a:spLocks noChangeShapeType="1"/>
          </p:cNvSpPr>
          <p:nvPr/>
        </p:nvSpPr>
        <p:spPr bwMode="auto">
          <a:xfrm>
            <a:off x="2124075" y="4941888"/>
            <a:ext cx="5040313" cy="0"/>
          </a:xfrm>
          <a:prstGeom prst="line">
            <a:avLst/>
          </a:prstGeom>
          <a:noFill/>
          <a:ln w="28575">
            <a:solidFill>
              <a:schemeClr val="tx1"/>
            </a:solidFill>
            <a:round/>
            <a:headEnd/>
            <a:tailEnd type="triangle" w="med" len="med"/>
          </a:ln>
        </p:spPr>
        <p:txBody>
          <a:bodyPr/>
          <a:lstStyle/>
          <a:p>
            <a:endParaRPr lang="en-US"/>
          </a:p>
        </p:txBody>
      </p:sp>
      <p:sp>
        <p:nvSpPr>
          <p:cNvPr id="22532" name="Text Box 6"/>
          <p:cNvSpPr txBox="1">
            <a:spLocks noChangeArrowheads="1"/>
          </p:cNvSpPr>
          <p:nvPr/>
        </p:nvSpPr>
        <p:spPr bwMode="auto">
          <a:xfrm>
            <a:off x="1547813" y="1557338"/>
            <a:ext cx="1584325" cy="368300"/>
          </a:xfrm>
          <a:prstGeom prst="rect">
            <a:avLst/>
          </a:prstGeom>
          <a:noFill/>
          <a:ln w="9525">
            <a:noFill/>
            <a:miter lim="800000"/>
            <a:headEnd/>
            <a:tailEnd/>
          </a:ln>
        </p:spPr>
        <p:txBody>
          <a:bodyPr>
            <a:spAutoFit/>
          </a:bodyPr>
          <a:lstStyle/>
          <a:p>
            <a:pPr>
              <a:spcBef>
                <a:spcPct val="50000"/>
              </a:spcBef>
            </a:pPr>
            <a:r>
              <a:rPr lang="en-CA"/>
              <a:t>Price</a:t>
            </a:r>
            <a:endParaRPr lang="en-US"/>
          </a:p>
        </p:txBody>
      </p:sp>
      <p:sp>
        <p:nvSpPr>
          <p:cNvPr id="22533" name="Text Box 7"/>
          <p:cNvSpPr txBox="1">
            <a:spLocks noChangeArrowheads="1"/>
          </p:cNvSpPr>
          <p:nvPr/>
        </p:nvSpPr>
        <p:spPr bwMode="auto">
          <a:xfrm>
            <a:off x="6011863" y="5013325"/>
            <a:ext cx="1944687" cy="366713"/>
          </a:xfrm>
          <a:prstGeom prst="rect">
            <a:avLst/>
          </a:prstGeom>
          <a:noFill/>
          <a:ln w="9525">
            <a:noFill/>
            <a:miter lim="800000"/>
            <a:headEnd/>
            <a:tailEnd/>
          </a:ln>
        </p:spPr>
        <p:txBody>
          <a:bodyPr>
            <a:spAutoFit/>
          </a:bodyPr>
          <a:lstStyle/>
          <a:p>
            <a:pPr>
              <a:spcBef>
                <a:spcPct val="50000"/>
              </a:spcBef>
            </a:pPr>
            <a:r>
              <a:rPr lang="en-US"/>
              <a:t>Quantity</a:t>
            </a:r>
          </a:p>
        </p:txBody>
      </p:sp>
      <p:sp>
        <p:nvSpPr>
          <p:cNvPr id="22534" name="Line 9"/>
          <p:cNvSpPr>
            <a:spLocks noChangeShapeType="1"/>
          </p:cNvSpPr>
          <p:nvPr/>
        </p:nvSpPr>
        <p:spPr bwMode="auto">
          <a:xfrm flipV="1">
            <a:off x="2843213" y="1844675"/>
            <a:ext cx="2736850" cy="2159000"/>
          </a:xfrm>
          <a:prstGeom prst="line">
            <a:avLst/>
          </a:prstGeom>
          <a:noFill/>
          <a:ln w="28575">
            <a:solidFill>
              <a:schemeClr val="tx1"/>
            </a:solidFill>
            <a:round/>
            <a:headEnd/>
            <a:tailEnd/>
          </a:ln>
        </p:spPr>
        <p:txBody>
          <a:bodyPr/>
          <a:lstStyle/>
          <a:p>
            <a:endParaRPr lang="en-US"/>
          </a:p>
        </p:txBody>
      </p:sp>
      <p:sp>
        <p:nvSpPr>
          <p:cNvPr id="22535" name="Text Box 10"/>
          <p:cNvSpPr txBox="1">
            <a:spLocks noChangeArrowheads="1"/>
          </p:cNvSpPr>
          <p:nvPr/>
        </p:nvSpPr>
        <p:spPr bwMode="auto">
          <a:xfrm>
            <a:off x="2916238" y="1916113"/>
            <a:ext cx="576262" cy="366712"/>
          </a:xfrm>
          <a:prstGeom prst="rect">
            <a:avLst/>
          </a:prstGeom>
          <a:noFill/>
          <a:ln w="9525">
            <a:noFill/>
            <a:miter lim="800000"/>
            <a:headEnd/>
            <a:tailEnd/>
          </a:ln>
        </p:spPr>
        <p:txBody>
          <a:bodyPr>
            <a:spAutoFit/>
          </a:bodyPr>
          <a:lstStyle/>
          <a:p>
            <a:pPr>
              <a:spcBef>
                <a:spcPct val="50000"/>
              </a:spcBef>
            </a:pPr>
            <a:r>
              <a:rPr lang="en-US"/>
              <a:t>D</a:t>
            </a:r>
            <a:r>
              <a:rPr lang="en-US" baseline="-25000"/>
              <a:t>0</a:t>
            </a:r>
            <a:endParaRPr lang="en-US"/>
          </a:p>
        </p:txBody>
      </p:sp>
      <p:sp>
        <p:nvSpPr>
          <p:cNvPr id="22536" name="Text Box 11"/>
          <p:cNvSpPr txBox="1">
            <a:spLocks noChangeArrowheads="1"/>
          </p:cNvSpPr>
          <p:nvPr/>
        </p:nvSpPr>
        <p:spPr bwMode="auto">
          <a:xfrm>
            <a:off x="5435600" y="1557338"/>
            <a:ext cx="576263" cy="366712"/>
          </a:xfrm>
          <a:prstGeom prst="rect">
            <a:avLst/>
          </a:prstGeom>
          <a:noFill/>
          <a:ln w="9525">
            <a:noFill/>
            <a:miter lim="800000"/>
            <a:headEnd/>
            <a:tailEnd/>
          </a:ln>
        </p:spPr>
        <p:txBody>
          <a:bodyPr>
            <a:spAutoFit/>
          </a:bodyPr>
          <a:lstStyle/>
          <a:p>
            <a:pPr>
              <a:spcBef>
                <a:spcPct val="50000"/>
              </a:spcBef>
            </a:pPr>
            <a:r>
              <a:rPr lang="en-US"/>
              <a:t>S</a:t>
            </a:r>
            <a:r>
              <a:rPr lang="en-US" baseline="-25000"/>
              <a:t>0</a:t>
            </a:r>
          </a:p>
        </p:txBody>
      </p:sp>
      <p:sp>
        <p:nvSpPr>
          <p:cNvPr id="22537" name="Text Box 12"/>
          <p:cNvSpPr txBox="1">
            <a:spLocks noChangeArrowheads="1"/>
          </p:cNvSpPr>
          <p:nvPr/>
        </p:nvSpPr>
        <p:spPr bwMode="auto">
          <a:xfrm>
            <a:off x="1908175" y="4797425"/>
            <a:ext cx="576263" cy="366713"/>
          </a:xfrm>
          <a:prstGeom prst="rect">
            <a:avLst/>
          </a:prstGeom>
          <a:noFill/>
          <a:ln w="9525">
            <a:noFill/>
            <a:miter lim="800000"/>
            <a:headEnd/>
            <a:tailEnd/>
          </a:ln>
        </p:spPr>
        <p:txBody>
          <a:bodyPr>
            <a:spAutoFit/>
          </a:bodyPr>
          <a:lstStyle/>
          <a:p>
            <a:pPr>
              <a:spcBef>
                <a:spcPct val="50000"/>
              </a:spcBef>
            </a:pPr>
            <a:r>
              <a:rPr lang="en-US"/>
              <a:t>0</a:t>
            </a:r>
          </a:p>
        </p:txBody>
      </p:sp>
      <p:cxnSp>
        <p:nvCxnSpPr>
          <p:cNvPr id="22538" name="Straight Connector 17"/>
          <p:cNvCxnSpPr>
            <a:cxnSpLocks noChangeShapeType="1"/>
          </p:cNvCxnSpPr>
          <p:nvPr/>
        </p:nvCxnSpPr>
        <p:spPr bwMode="auto">
          <a:xfrm>
            <a:off x="3276600" y="2276475"/>
            <a:ext cx="3095625" cy="2232025"/>
          </a:xfrm>
          <a:prstGeom prst="line">
            <a:avLst/>
          </a:prstGeom>
          <a:noFill/>
          <a:ln w="25400" algn="ctr">
            <a:solidFill>
              <a:schemeClr val="tx1"/>
            </a:solidFill>
            <a:round/>
            <a:headEnd/>
            <a:tailEnd/>
          </a:ln>
        </p:spPr>
      </p:cxnSp>
      <p:sp>
        <p:nvSpPr>
          <p:cNvPr id="22539" name="Line 9"/>
          <p:cNvSpPr>
            <a:spLocks noChangeShapeType="1"/>
          </p:cNvSpPr>
          <p:nvPr/>
        </p:nvSpPr>
        <p:spPr bwMode="auto">
          <a:xfrm flipV="1">
            <a:off x="3203575" y="2276475"/>
            <a:ext cx="2736850" cy="2159000"/>
          </a:xfrm>
          <a:prstGeom prst="line">
            <a:avLst/>
          </a:prstGeom>
          <a:noFill/>
          <a:ln w="28575">
            <a:solidFill>
              <a:srgbClr val="FF0000"/>
            </a:solidFill>
            <a:round/>
            <a:headEnd/>
            <a:tailEnd/>
          </a:ln>
        </p:spPr>
        <p:txBody>
          <a:bodyPr/>
          <a:lstStyle/>
          <a:p>
            <a:endParaRPr lang="en-US"/>
          </a:p>
        </p:txBody>
      </p:sp>
      <p:sp>
        <p:nvSpPr>
          <p:cNvPr id="22540" name="Text Box 11"/>
          <p:cNvSpPr txBox="1">
            <a:spLocks noChangeArrowheads="1"/>
          </p:cNvSpPr>
          <p:nvPr/>
        </p:nvSpPr>
        <p:spPr bwMode="auto">
          <a:xfrm>
            <a:off x="5795963" y="2060575"/>
            <a:ext cx="576262" cy="366713"/>
          </a:xfrm>
          <a:prstGeom prst="rect">
            <a:avLst/>
          </a:prstGeom>
          <a:noFill/>
          <a:ln w="9525">
            <a:noFill/>
            <a:miter lim="800000"/>
            <a:headEnd/>
            <a:tailEnd/>
          </a:ln>
        </p:spPr>
        <p:txBody>
          <a:bodyPr>
            <a:spAutoFit/>
          </a:bodyPr>
          <a:lstStyle/>
          <a:p>
            <a:pPr>
              <a:spcBef>
                <a:spcPct val="50000"/>
              </a:spcBef>
            </a:pPr>
            <a:r>
              <a:rPr lang="en-US"/>
              <a:t>S</a:t>
            </a:r>
            <a:r>
              <a:rPr lang="en-US" baseline="-25000"/>
              <a:t>1</a:t>
            </a:r>
          </a:p>
        </p:txBody>
      </p:sp>
      <p:cxnSp>
        <p:nvCxnSpPr>
          <p:cNvPr id="22541" name="Straight Connector 22"/>
          <p:cNvCxnSpPr>
            <a:cxnSpLocks noChangeShapeType="1"/>
            <a:stCxn id="37" idx="6"/>
          </p:cNvCxnSpPr>
          <p:nvPr/>
        </p:nvCxnSpPr>
        <p:spPr bwMode="auto">
          <a:xfrm flipH="1">
            <a:off x="2124075" y="2924175"/>
            <a:ext cx="2160588" cy="0"/>
          </a:xfrm>
          <a:prstGeom prst="line">
            <a:avLst/>
          </a:prstGeom>
          <a:noFill/>
          <a:ln w="25400" algn="ctr">
            <a:solidFill>
              <a:schemeClr val="tx1"/>
            </a:solidFill>
            <a:prstDash val="sysDash"/>
            <a:round/>
            <a:headEnd/>
            <a:tailEnd/>
          </a:ln>
        </p:spPr>
      </p:cxnSp>
      <p:cxnSp>
        <p:nvCxnSpPr>
          <p:cNvPr id="22542" name="Straight Connector 24"/>
          <p:cNvCxnSpPr>
            <a:cxnSpLocks noChangeShapeType="1"/>
          </p:cNvCxnSpPr>
          <p:nvPr/>
        </p:nvCxnSpPr>
        <p:spPr bwMode="auto">
          <a:xfrm rot="5400000">
            <a:off x="3203575" y="3860801"/>
            <a:ext cx="2016125" cy="0"/>
          </a:xfrm>
          <a:prstGeom prst="line">
            <a:avLst/>
          </a:prstGeom>
          <a:noFill/>
          <a:ln w="25400" algn="ctr">
            <a:solidFill>
              <a:schemeClr val="tx1"/>
            </a:solidFill>
            <a:prstDash val="sysDash"/>
            <a:round/>
            <a:headEnd/>
            <a:tailEnd/>
          </a:ln>
        </p:spPr>
      </p:cxnSp>
      <p:sp>
        <p:nvSpPr>
          <p:cNvPr id="22543" name="Text Box 10"/>
          <p:cNvSpPr txBox="1">
            <a:spLocks noChangeArrowheads="1"/>
          </p:cNvSpPr>
          <p:nvPr/>
        </p:nvSpPr>
        <p:spPr bwMode="auto">
          <a:xfrm>
            <a:off x="1619250" y="2708275"/>
            <a:ext cx="576263" cy="369888"/>
          </a:xfrm>
          <a:prstGeom prst="rect">
            <a:avLst/>
          </a:prstGeom>
          <a:noFill/>
          <a:ln w="9525">
            <a:noFill/>
            <a:miter lim="800000"/>
            <a:headEnd/>
            <a:tailEnd/>
          </a:ln>
        </p:spPr>
        <p:txBody>
          <a:bodyPr>
            <a:spAutoFit/>
          </a:bodyPr>
          <a:lstStyle/>
          <a:p>
            <a:pPr>
              <a:spcBef>
                <a:spcPct val="50000"/>
              </a:spcBef>
            </a:pPr>
            <a:r>
              <a:rPr lang="en-US"/>
              <a:t>p</a:t>
            </a:r>
            <a:r>
              <a:rPr lang="en-US" baseline="-25000"/>
              <a:t>0</a:t>
            </a:r>
            <a:endParaRPr lang="en-US"/>
          </a:p>
        </p:txBody>
      </p:sp>
      <p:sp>
        <p:nvSpPr>
          <p:cNvPr id="22544" name="Text Box 10"/>
          <p:cNvSpPr txBox="1">
            <a:spLocks noChangeArrowheads="1"/>
          </p:cNvSpPr>
          <p:nvPr/>
        </p:nvSpPr>
        <p:spPr bwMode="auto">
          <a:xfrm>
            <a:off x="3995738" y="4868863"/>
            <a:ext cx="576262" cy="369887"/>
          </a:xfrm>
          <a:prstGeom prst="rect">
            <a:avLst/>
          </a:prstGeom>
          <a:noFill/>
          <a:ln w="9525">
            <a:noFill/>
            <a:miter lim="800000"/>
            <a:headEnd/>
            <a:tailEnd/>
          </a:ln>
        </p:spPr>
        <p:txBody>
          <a:bodyPr>
            <a:spAutoFit/>
          </a:bodyPr>
          <a:lstStyle/>
          <a:p>
            <a:pPr>
              <a:spcBef>
                <a:spcPct val="50000"/>
              </a:spcBef>
            </a:pPr>
            <a:r>
              <a:rPr lang="en-US"/>
              <a:t>q</a:t>
            </a:r>
            <a:r>
              <a:rPr lang="en-US" baseline="-25000"/>
              <a:t>0</a:t>
            </a:r>
            <a:endParaRPr lang="en-US"/>
          </a:p>
        </p:txBody>
      </p:sp>
      <p:cxnSp>
        <p:nvCxnSpPr>
          <p:cNvPr id="22545" name="Straight Connector 28"/>
          <p:cNvCxnSpPr>
            <a:cxnSpLocks noChangeShapeType="1"/>
          </p:cNvCxnSpPr>
          <p:nvPr/>
        </p:nvCxnSpPr>
        <p:spPr bwMode="auto">
          <a:xfrm rot="10800000">
            <a:off x="2124075" y="3284538"/>
            <a:ext cx="2447925" cy="0"/>
          </a:xfrm>
          <a:prstGeom prst="line">
            <a:avLst/>
          </a:prstGeom>
          <a:noFill/>
          <a:ln w="25400" algn="ctr">
            <a:solidFill>
              <a:srgbClr val="C00000"/>
            </a:solidFill>
            <a:prstDash val="sysDash"/>
            <a:round/>
            <a:headEnd/>
            <a:tailEnd/>
          </a:ln>
        </p:spPr>
      </p:cxnSp>
      <p:cxnSp>
        <p:nvCxnSpPr>
          <p:cNvPr id="22546" name="Straight Connector 30"/>
          <p:cNvCxnSpPr>
            <a:cxnSpLocks noChangeShapeType="1"/>
          </p:cNvCxnSpPr>
          <p:nvPr/>
        </p:nvCxnSpPr>
        <p:spPr bwMode="auto">
          <a:xfrm rot="5400000">
            <a:off x="3814763" y="4113213"/>
            <a:ext cx="1657350" cy="0"/>
          </a:xfrm>
          <a:prstGeom prst="line">
            <a:avLst/>
          </a:prstGeom>
          <a:noFill/>
          <a:ln w="25400" algn="ctr">
            <a:solidFill>
              <a:srgbClr val="C00000"/>
            </a:solidFill>
            <a:prstDash val="sysDash"/>
            <a:round/>
            <a:headEnd/>
            <a:tailEnd/>
          </a:ln>
        </p:spPr>
      </p:cxnSp>
      <p:sp>
        <p:nvSpPr>
          <p:cNvPr id="22547" name="Text Box 10"/>
          <p:cNvSpPr txBox="1">
            <a:spLocks noChangeArrowheads="1"/>
          </p:cNvSpPr>
          <p:nvPr/>
        </p:nvSpPr>
        <p:spPr bwMode="auto">
          <a:xfrm>
            <a:off x="1619250" y="3068638"/>
            <a:ext cx="576263" cy="369887"/>
          </a:xfrm>
          <a:prstGeom prst="rect">
            <a:avLst/>
          </a:prstGeom>
          <a:noFill/>
          <a:ln w="9525">
            <a:noFill/>
            <a:miter lim="800000"/>
            <a:headEnd/>
            <a:tailEnd/>
          </a:ln>
        </p:spPr>
        <p:txBody>
          <a:bodyPr>
            <a:spAutoFit/>
          </a:bodyPr>
          <a:lstStyle/>
          <a:p>
            <a:pPr>
              <a:spcBef>
                <a:spcPct val="50000"/>
              </a:spcBef>
            </a:pPr>
            <a:r>
              <a:rPr lang="en-US">
                <a:solidFill>
                  <a:srgbClr val="C00000"/>
                </a:solidFill>
              </a:rPr>
              <a:t>p</a:t>
            </a:r>
            <a:r>
              <a:rPr lang="en-US" baseline="-25000">
                <a:solidFill>
                  <a:srgbClr val="C00000"/>
                </a:solidFill>
              </a:rPr>
              <a:t>1</a:t>
            </a:r>
            <a:endParaRPr lang="en-US">
              <a:solidFill>
                <a:srgbClr val="C00000"/>
              </a:solidFill>
            </a:endParaRPr>
          </a:p>
        </p:txBody>
      </p:sp>
      <p:sp>
        <p:nvSpPr>
          <p:cNvPr id="22548" name="Text Box 10"/>
          <p:cNvSpPr txBox="1">
            <a:spLocks noChangeArrowheads="1"/>
          </p:cNvSpPr>
          <p:nvPr/>
        </p:nvSpPr>
        <p:spPr bwMode="auto">
          <a:xfrm>
            <a:off x="4427538" y="4868863"/>
            <a:ext cx="576262" cy="369887"/>
          </a:xfrm>
          <a:prstGeom prst="rect">
            <a:avLst/>
          </a:prstGeom>
          <a:noFill/>
          <a:ln w="9525">
            <a:noFill/>
            <a:miter lim="800000"/>
            <a:headEnd/>
            <a:tailEnd/>
          </a:ln>
        </p:spPr>
        <p:txBody>
          <a:bodyPr>
            <a:spAutoFit/>
          </a:bodyPr>
          <a:lstStyle/>
          <a:p>
            <a:pPr>
              <a:spcBef>
                <a:spcPct val="50000"/>
              </a:spcBef>
            </a:pPr>
            <a:r>
              <a:rPr lang="en-US">
                <a:solidFill>
                  <a:srgbClr val="C00000"/>
                </a:solidFill>
              </a:rPr>
              <a:t>q</a:t>
            </a:r>
            <a:r>
              <a:rPr lang="en-US" baseline="-25000">
                <a:solidFill>
                  <a:srgbClr val="C00000"/>
                </a:solidFill>
              </a:rPr>
              <a:t>1</a:t>
            </a:r>
            <a:endParaRPr lang="en-US">
              <a:solidFill>
                <a:srgbClr val="C00000"/>
              </a:solidFill>
            </a:endParaRPr>
          </a:p>
        </p:txBody>
      </p:sp>
      <p:sp>
        <p:nvSpPr>
          <p:cNvPr id="22549" name="Oval 35"/>
          <p:cNvSpPr>
            <a:spLocks noChangeArrowheads="1"/>
          </p:cNvSpPr>
          <p:nvPr/>
        </p:nvSpPr>
        <p:spPr bwMode="auto">
          <a:xfrm>
            <a:off x="4572000" y="3213100"/>
            <a:ext cx="144463" cy="144463"/>
          </a:xfrm>
          <a:prstGeom prst="ellipse">
            <a:avLst/>
          </a:prstGeom>
          <a:solidFill>
            <a:srgbClr val="FF0000"/>
          </a:solidFill>
          <a:ln w="9525" algn="ctr">
            <a:solidFill>
              <a:schemeClr val="tx1"/>
            </a:solidFill>
            <a:round/>
            <a:headEnd/>
            <a:tailEnd/>
          </a:ln>
        </p:spPr>
        <p:txBody>
          <a:bodyPr/>
          <a:lstStyle/>
          <a:p>
            <a:endParaRPr lang="en-US" b="1">
              <a:solidFill>
                <a:srgbClr val="C00000"/>
              </a:solidFill>
            </a:endParaRPr>
          </a:p>
        </p:txBody>
      </p:sp>
      <p:sp>
        <p:nvSpPr>
          <p:cNvPr id="37" name="Oval 36"/>
          <p:cNvSpPr/>
          <p:nvPr/>
        </p:nvSpPr>
        <p:spPr bwMode="auto">
          <a:xfrm>
            <a:off x="4140200" y="2852738"/>
            <a:ext cx="144463" cy="144462"/>
          </a:xfrm>
          <a:prstGeom prst="ellipse">
            <a:avLst/>
          </a:prstGeom>
          <a:solidFill>
            <a:schemeClr val="accent4"/>
          </a:solidFill>
          <a:ln w="9525" cap="flat" cmpd="sng" algn="ctr">
            <a:solidFill>
              <a:schemeClr val="tx1"/>
            </a:solidFill>
            <a:prstDash val="solid"/>
            <a:round/>
            <a:headEnd type="none" w="med" len="med"/>
            <a:tailEnd type="none" w="med" len="med"/>
          </a:ln>
          <a:effectLst/>
        </p:spPr>
        <p:txBody>
          <a:bodyPr/>
          <a:lstStyle/>
          <a:p>
            <a:pPr>
              <a:defRPr/>
            </a:pPr>
            <a:endParaRPr lang="en-US" b="1" dirty="0">
              <a:solidFill>
                <a:schemeClr val="accent4"/>
              </a:solidFill>
            </a:endParaRPr>
          </a:p>
        </p:txBody>
      </p:sp>
      <p:cxnSp>
        <p:nvCxnSpPr>
          <p:cNvPr id="22551" name="Straight Arrow Connector 39"/>
          <p:cNvCxnSpPr>
            <a:cxnSpLocks noChangeShapeType="1"/>
          </p:cNvCxnSpPr>
          <p:nvPr/>
        </p:nvCxnSpPr>
        <p:spPr bwMode="auto">
          <a:xfrm>
            <a:off x="5148263" y="2276475"/>
            <a:ext cx="503237" cy="1588"/>
          </a:xfrm>
          <a:prstGeom prst="straightConnector1">
            <a:avLst/>
          </a:prstGeom>
          <a:noFill/>
          <a:ln w="25400" algn="ctr">
            <a:solidFill>
              <a:srgbClr val="FF0000"/>
            </a:solidFill>
            <a:round/>
            <a:headEnd/>
            <a:tailEnd type="arrow" w="med" len="med"/>
          </a:ln>
        </p:spPr>
      </p:cxnSp>
      <p:cxnSp>
        <p:nvCxnSpPr>
          <p:cNvPr id="22552" name="Straight Arrow Connector 41"/>
          <p:cNvCxnSpPr>
            <a:cxnSpLocks noChangeShapeType="1"/>
          </p:cNvCxnSpPr>
          <p:nvPr/>
        </p:nvCxnSpPr>
        <p:spPr bwMode="auto">
          <a:xfrm>
            <a:off x="4211638" y="5373688"/>
            <a:ext cx="504825" cy="1587"/>
          </a:xfrm>
          <a:prstGeom prst="straightConnector1">
            <a:avLst/>
          </a:prstGeom>
          <a:noFill/>
          <a:ln w="25400" algn="ctr">
            <a:solidFill>
              <a:srgbClr val="FF0000"/>
            </a:solidFill>
            <a:round/>
            <a:headEnd/>
            <a:tailEnd type="arrow" w="med" len="med"/>
          </a:ln>
        </p:spPr>
      </p:cxnSp>
      <p:cxnSp>
        <p:nvCxnSpPr>
          <p:cNvPr id="22553" name="Straight Arrow Connector 44"/>
          <p:cNvCxnSpPr>
            <a:cxnSpLocks noChangeShapeType="1"/>
          </p:cNvCxnSpPr>
          <p:nvPr/>
        </p:nvCxnSpPr>
        <p:spPr bwMode="auto">
          <a:xfrm rot="5400000">
            <a:off x="1151731" y="3032919"/>
            <a:ext cx="504825" cy="1588"/>
          </a:xfrm>
          <a:prstGeom prst="straightConnector1">
            <a:avLst/>
          </a:prstGeom>
          <a:noFill/>
          <a:ln w="25400" algn="ctr">
            <a:solidFill>
              <a:srgbClr val="FF0000"/>
            </a:solidFill>
            <a:round/>
            <a:headEnd/>
            <a:tailEnd type="arrow" w="med" len="med"/>
          </a:ln>
        </p:spPr>
      </p:cxnSp>
      <p:sp>
        <p:nvSpPr>
          <p:cNvPr id="28" name="Title 1"/>
          <p:cNvSpPr txBox="1">
            <a:spLocks/>
          </p:cNvSpPr>
          <p:nvPr/>
        </p:nvSpPr>
        <p:spPr>
          <a:xfrm>
            <a:off x="755650" y="404813"/>
            <a:ext cx="7772400" cy="792162"/>
          </a:xfrm>
          <a:prstGeom prst="rect">
            <a:avLst/>
          </a:prstGeom>
        </p:spPr>
        <p:txBody>
          <a:bodyPr/>
          <a:lstStyle/>
          <a:p>
            <a:pPr eaLnBrk="0" hangingPunct="0">
              <a:defRPr/>
            </a:pPr>
            <a:r>
              <a:rPr lang="en-US" sz="4200" kern="0" dirty="0">
                <a:solidFill>
                  <a:schemeClr val="tx2"/>
                </a:solidFill>
                <a:latin typeface="+mj-lt"/>
                <a:ea typeface="+mj-ea"/>
                <a:cs typeface="+mj-cs"/>
              </a:rPr>
              <a:t>Study Question 3-P4 </a:t>
            </a:r>
            <a:r>
              <a:rPr lang="en-US" sz="4200" kern="0" dirty="0">
                <a:solidFill>
                  <a:schemeClr val="tx2"/>
                </a:solidFill>
              </a:rPr>
              <a:t>(c)</a:t>
            </a:r>
          </a:p>
        </p:txBody>
      </p:sp>
      <p:sp>
        <p:nvSpPr>
          <p:cNvPr id="32" name="Rectangle 3"/>
          <p:cNvSpPr txBox="1">
            <a:spLocks noChangeArrowheads="1"/>
          </p:cNvSpPr>
          <p:nvPr/>
        </p:nvSpPr>
        <p:spPr>
          <a:xfrm>
            <a:off x="7092950" y="1600200"/>
            <a:ext cx="1593850" cy="2116138"/>
          </a:xfrm>
          <a:prstGeom prst="rect">
            <a:avLst/>
          </a:prstGeom>
          <a:noFill/>
          <a:ln>
            <a:solidFill>
              <a:schemeClr val="tx1"/>
            </a:solidFill>
          </a:ln>
        </p:spPr>
        <p:txBody>
          <a:bodyPr/>
          <a:lstStyle/>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rPr>
              <a:t>D </a:t>
            </a:r>
            <a:r>
              <a:rPr lang="en-US" sz="2800" kern="0" dirty="0">
                <a:sym typeface="Symbol"/>
              </a:rPr>
              <a:t></a:t>
            </a:r>
            <a:endParaRPr lang="en-US" sz="2800"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sym typeface="Symbol" pitchFamily="18" charset="2"/>
              </a:rPr>
              <a:t>S </a:t>
            </a:r>
            <a:r>
              <a:rPr lang="en-CA" sz="2800" kern="0" dirty="0">
                <a:latin typeface="+mn-lt"/>
                <a:cs typeface="+mn-cs"/>
                <a:sym typeface="Symbol"/>
              </a:rPr>
              <a:t></a:t>
            </a: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r>
              <a:rPr lang="en-US" sz="2800" kern="0" dirty="0">
                <a:latin typeface="+mn-lt"/>
                <a:cs typeface="+mn-cs"/>
              </a:rPr>
              <a:t>Q* </a:t>
            </a:r>
            <a:r>
              <a:rPr lang="en-CA" sz="2800" kern="0" dirty="0">
                <a:sym typeface="Symbol"/>
              </a:rPr>
              <a:t></a:t>
            </a:r>
            <a:endParaRPr lang="en-US" sz="2800"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r>
              <a:rPr lang="en-US" sz="2800" kern="0" dirty="0">
                <a:latin typeface="+mn-lt"/>
                <a:cs typeface="+mn-cs"/>
              </a:rPr>
              <a:t>P* </a:t>
            </a:r>
            <a:r>
              <a:rPr lang="en-US" sz="2800" kern="0" dirty="0">
                <a:sym typeface="Symbol"/>
              </a:rPr>
              <a:t></a:t>
            </a:r>
            <a:endParaRPr lang="en-US" sz="2800" kern="0" dirty="0">
              <a:latin typeface="+mn-lt"/>
              <a:cs typeface="+mn-cs"/>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smtClean="0"/>
              <a:t>Study Question 3-P4 (d)</a:t>
            </a:r>
          </a:p>
        </p:txBody>
      </p:sp>
      <p:sp>
        <p:nvSpPr>
          <p:cNvPr id="23555" name="Content Placeholder 2"/>
          <p:cNvSpPr>
            <a:spLocks noGrp="1"/>
          </p:cNvSpPr>
          <p:nvPr>
            <p:ph idx="1"/>
          </p:nvPr>
        </p:nvSpPr>
        <p:spPr>
          <a:xfrm>
            <a:off x="914400" y="1600200"/>
            <a:ext cx="7772400" cy="4997450"/>
          </a:xfrm>
        </p:spPr>
        <p:txBody>
          <a:bodyPr/>
          <a:lstStyle/>
          <a:p>
            <a:pPr>
              <a:buFont typeface="Wingdings" pitchFamily="2" charset="2"/>
              <a:buNone/>
            </a:pPr>
            <a:r>
              <a:rPr lang="en-CA" smtClean="0"/>
              <a:t>d.	Demand increases and supply increases.</a:t>
            </a:r>
            <a:endParaRPr lang="en-US" smtClean="0"/>
          </a:p>
        </p:txBody>
      </p:sp>
      <p:sp>
        <p:nvSpPr>
          <p:cNvPr id="4" name="Rectangle 3"/>
          <p:cNvSpPr txBox="1">
            <a:spLocks noChangeArrowheads="1"/>
          </p:cNvSpPr>
          <p:nvPr/>
        </p:nvSpPr>
        <p:spPr bwMode="auto">
          <a:xfrm>
            <a:off x="1403350" y="2349500"/>
            <a:ext cx="6913563" cy="4319588"/>
          </a:xfrm>
          <a:prstGeom prst="rect">
            <a:avLst/>
          </a:prstGeom>
          <a:noFill/>
          <a:ln w="9525">
            <a:noFill/>
            <a:miter lim="800000"/>
            <a:headEnd/>
            <a:tailEnd/>
          </a:ln>
        </p:spPr>
        <p:txBody>
          <a:bodyPr/>
          <a:lstStyle/>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rPr>
              <a:t>D </a:t>
            </a:r>
            <a:r>
              <a:rPr lang="en-US" sz="2800" kern="0" dirty="0">
                <a:latin typeface="+mn-lt"/>
                <a:cs typeface="+mn-cs"/>
                <a:sym typeface="Symbol" pitchFamily="18" charset="2"/>
              </a:rPr>
              <a:t>  </a:t>
            </a:r>
            <a:r>
              <a:rPr lang="en-US" sz="2800" kern="0" dirty="0">
                <a:sym typeface="Symbol"/>
              </a:rPr>
              <a:t>  Demand curve shifts to the </a:t>
            </a:r>
            <a:r>
              <a:rPr lang="en-US" sz="2800" u="sng" kern="0" dirty="0">
                <a:sym typeface="Symbol"/>
              </a:rPr>
              <a:t>right</a:t>
            </a:r>
            <a:endParaRPr lang="en-US" sz="2800" u="sng" kern="0" dirty="0"/>
          </a:p>
          <a:p>
            <a:pPr marL="342900" indent="-342900" algn="ctr" eaLnBrk="0" hangingPunct="0">
              <a:spcBef>
                <a:spcPct val="20000"/>
              </a:spcBef>
              <a:buClr>
                <a:schemeClr val="folHlink"/>
              </a:buClr>
              <a:buSzPct val="90000"/>
              <a:defRPr/>
            </a:pPr>
            <a:r>
              <a:rPr lang="en-US" sz="2800" kern="0" dirty="0"/>
              <a:t>Q* </a:t>
            </a:r>
            <a:r>
              <a:rPr lang="en-US" sz="2800" kern="0" dirty="0">
                <a:sym typeface="Symbol" pitchFamily="18" charset="2"/>
              </a:rPr>
              <a:t>   </a:t>
            </a:r>
            <a:r>
              <a:rPr lang="en-US" sz="2800" kern="0" dirty="0"/>
              <a:t>P* </a:t>
            </a:r>
            <a:r>
              <a:rPr lang="en-US" sz="2800" kern="0" dirty="0">
                <a:sym typeface="Symbol" pitchFamily="18" charset="2"/>
              </a:rPr>
              <a:t></a:t>
            </a:r>
          </a:p>
          <a:p>
            <a:pPr marL="342900" indent="-342900" eaLnBrk="0" hangingPunct="0">
              <a:spcBef>
                <a:spcPct val="20000"/>
              </a:spcBef>
              <a:buClr>
                <a:schemeClr val="folHlink"/>
              </a:buClr>
              <a:buSzPct val="90000"/>
              <a:buFont typeface="Wingdings" pitchFamily="2" charset="2"/>
              <a:buChar char="n"/>
              <a:defRPr/>
            </a:pPr>
            <a:endParaRPr lang="en-US" sz="2800"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sym typeface="Symbol" pitchFamily="18" charset="2"/>
              </a:rPr>
              <a:t>S </a:t>
            </a:r>
            <a:r>
              <a:rPr lang="en-US" sz="2800" kern="0" dirty="0">
                <a:latin typeface="+mn-lt"/>
                <a:cs typeface="+mn-cs"/>
                <a:sym typeface="Symbol" pitchFamily="18" charset="2"/>
              </a:rPr>
              <a:t>  </a:t>
            </a:r>
            <a:r>
              <a:rPr lang="en-US" sz="2800" kern="0" dirty="0">
                <a:sym typeface="Symbol"/>
              </a:rPr>
              <a:t>  Supply curve shifts to the </a:t>
            </a:r>
            <a:r>
              <a:rPr lang="en-US" sz="2800" u="sng" kern="0" dirty="0">
                <a:sym typeface="Symbol"/>
              </a:rPr>
              <a:t>right</a:t>
            </a:r>
            <a:endParaRPr lang="en-US" sz="2800" u="sng" kern="0" dirty="0"/>
          </a:p>
          <a:p>
            <a:pPr marL="342900" indent="-342900" algn="ctr" eaLnBrk="0" hangingPunct="0">
              <a:spcBef>
                <a:spcPct val="20000"/>
              </a:spcBef>
              <a:buClr>
                <a:schemeClr val="folHlink"/>
              </a:buClr>
              <a:buSzPct val="90000"/>
              <a:defRPr/>
            </a:pPr>
            <a:r>
              <a:rPr lang="en-US" sz="2800" kern="0" dirty="0"/>
              <a:t>Q* </a:t>
            </a:r>
            <a:r>
              <a:rPr lang="en-US" sz="2800" kern="0" dirty="0">
                <a:sym typeface="Symbol" pitchFamily="18" charset="2"/>
              </a:rPr>
              <a:t>   </a:t>
            </a:r>
            <a:r>
              <a:rPr lang="en-US" sz="2800" kern="0" dirty="0"/>
              <a:t>P* </a:t>
            </a:r>
            <a:r>
              <a:rPr lang="en-US" sz="2800" kern="0" dirty="0">
                <a:sym typeface="Symbol"/>
              </a:rPr>
              <a:t></a:t>
            </a: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r>
              <a:rPr lang="en-US" sz="2800" kern="0" dirty="0">
                <a:solidFill>
                  <a:srgbClr val="FF0000"/>
                </a:solidFill>
                <a:latin typeface="+mn-lt"/>
                <a:cs typeface="+mn-cs"/>
              </a:rPr>
              <a:t>Q* </a:t>
            </a:r>
            <a:r>
              <a:rPr lang="en-US" sz="2800" kern="0" dirty="0">
                <a:solidFill>
                  <a:srgbClr val="FF0000"/>
                </a:solidFill>
                <a:latin typeface="+mn-lt"/>
                <a:cs typeface="+mn-cs"/>
                <a:sym typeface="Symbol" pitchFamily="18" charset="2"/>
              </a:rPr>
              <a:t></a:t>
            </a:r>
          </a:p>
          <a:p>
            <a:pPr marL="342900" indent="-342900" eaLnBrk="0" hangingPunct="0">
              <a:spcBef>
                <a:spcPct val="20000"/>
              </a:spcBef>
              <a:buClr>
                <a:schemeClr val="folHlink"/>
              </a:buClr>
              <a:buSzPct val="90000"/>
              <a:buFont typeface="Wingdings" pitchFamily="2" charset="2"/>
              <a:buChar char="n"/>
              <a:defRPr/>
            </a:pPr>
            <a:r>
              <a:rPr lang="en-US" sz="2800" kern="0" dirty="0">
                <a:solidFill>
                  <a:srgbClr val="FF0000"/>
                </a:solidFill>
                <a:latin typeface="+mn-lt"/>
                <a:cs typeface="+mn-cs"/>
              </a:rPr>
              <a:t>P*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linds(horizontal)">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blinds(horizontal)">
                                      <p:cBhvr>
                                        <p:cTn id="27" dur="500"/>
                                        <p:tgtEl>
                                          <p:spTgt spid="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
                                            <p:txEl>
                                              <p:pRg st="7" end="7"/>
                                            </p:txEl>
                                          </p:spTgt>
                                        </p:tgtEl>
                                        <p:attrNameLst>
                                          <p:attrName>style.visibility</p:attrName>
                                        </p:attrNameLst>
                                      </p:cBhvr>
                                      <p:to>
                                        <p:strVal val="visible"/>
                                      </p:to>
                                    </p:set>
                                    <p:animEffect transition="in" filter="blinds(horizontal)">
                                      <p:cBhvr>
                                        <p:cTn id="3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smtClean="0"/>
              <a:t>Study Question 3-P4 (d)</a:t>
            </a:r>
          </a:p>
        </p:txBody>
      </p:sp>
      <p:sp>
        <p:nvSpPr>
          <p:cNvPr id="24579" name="Rectangle 3"/>
          <p:cNvSpPr>
            <a:spLocks noGrp="1" noChangeArrowheads="1"/>
          </p:cNvSpPr>
          <p:nvPr>
            <p:ph type="body" idx="1"/>
          </p:nvPr>
        </p:nvSpPr>
        <p:spPr>
          <a:xfrm>
            <a:off x="7092950" y="1600200"/>
            <a:ext cx="1593850" cy="2116138"/>
          </a:xfrm>
          <a:noFill/>
          <a:ln>
            <a:solidFill>
              <a:schemeClr val="tx1"/>
            </a:solidFill>
          </a:ln>
        </p:spPr>
        <p:txBody>
          <a:bodyPr/>
          <a:lstStyle/>
          <a:p>
            <a:r>
              <a:rPr lang="en-CA" smtClean="0"/>
              <a:t>D </a:t>
            </a:r>
            <a:r>
              <a:rPr lang="en-US" smtClean="0">
                <a:sym typeface="Symbol" pitchFamily="18" charset="2"/>
              </a:rPr>
              <a:t></a:t>
            </a:r>
          </a:p>
          <a:p>
            <a:r>
              <a:rPr lang="en-CA" smtClean="0">
                <a:sym typeface="Symbol" pitchFamily="18" charset="2"/>
              </a:rPr>
              <a:t>S </a:t>
            </a:r>
            <a:r>
              <a:rPr lang="en-US" smtClean="0">
                <a:sym typeface="Symbol" pitchFamily="18" charset="2"/>
              </a:rPr>
              <a:t></a:t>
            </a:r>
            <a:endParaRPr lang="en-US" smtClean="0"/>
          </a:p>
          <a:p>
            <a:r>
              <a:rPr lang="en-US" smtClean="0"/>
              <a:t>Q* </a:t>
            </a:r>
            <a:r>
              <a:rPr lang="en-US" smtClean="0">
                <a:sym typeface="Symbol" pitchFamily="18" charset="2"/>
              </a:rPr>
              <a:t></a:t>
            </a:r>
          </a:p>
          <a:p>
            <a:r>
              <a:rPr lang="en-US" smtClean="0"/>
              <a:t>P*  ?</a:t>
            </a:r>
          </a:p>
        </p:txBody>
      </p:sp>
      <p:sp>
        <p:nvSpPr>
          <p:cNvPr id="24580" name="Line 4"/>
          <p:cNvSpPr>
            <a:spLocks noChangeShapeType="1"/>
          </p:cNvSpPr>
          <p:nvPr/>
        </p:nvSpPr>
        <p:spPr bwMode="auto">
          <a:xfrm flipV="1">
            <a:off x="1908175" y="2349500"/>
            <a:ext cx="0" cy="3240088"/>
          </a:xfrm>
          <a:prstGeom prst="line">
            <a:avLst/>
          </a:prstGeom>
          <a:noFill/>
          <a:ln w="38100">
            <a:solidFill>
              <a:schemeClr val="tx1"/>
            </a:solidFill>
            <a:round/>
            <a:headEnd/>
            <a:tailEnd type="triangle" w="med" len="med"/>
          </a:ln>
        </p:spPr>
        <p:txBody>
          <a:bodyPr/>
          <a:lstStyle/>
          <a:p>
            <a:endParaRPr lang="en-US"/>
          </a:p>
        </p:txBody>
      </p:sp>
      <p:sp>
        <p:nvSpPr>
          <p:cNvPr id="24581" name="Line 5"/>
          <p:cNvSpPr>
            <a:spLocks noChangeShapeType="1"/>
          </p:cNvSpPr>
          <p:nvPr/>
        </p:nvSpPr>
        <p:spPr bwMode="auto">
          <a:xfrm>
            <a:off x="1908175" y="5589588"/>
            <a:ext cx="5040313" cy="0"/>
          </a:xfrm>
          <a:prstGeom prst="line">
            <a:avLst/>
          </a:prstGeom>
          <a:noFill/>
          <a:ln w="38100">
            <a:solidFill>
              <a:schemeClr val="tx1"/>
            </a:solidFill>
            <a:round/>
            <a:headEnd/>
            <a:tailEnd type="triangle" w="med" len="med"/>
          </a:ln>
        </p:spPr>
        <p:txBody>
          <a:bodyPr/>
          <a:lstStyle/>
          <a:p>
            <a:endParaRPr lang="en-US"/>
          </a:p>
        </p:txBody>
      </p:sp>
      <p:sp>
        <p:nvSpPr>
          <p:cNvPr id="24582" name="Text Box 6"/>
          <p:cNvSpPr txBox="1">
            <a:spLocks noChangeArrowheads="1"/>
          </p:cNvSpPr>
          <p:nvPr/>
        </p:nvSpPr>
        <p:spPr bwMode="auto">
          <a:xfrm>
            <a:off x="1331913" y="1989138"/>
            <a:ext cx="1223962" cy="396875"/>
          </a:xfrm>
          <a:prstGeom prst="rect">
            <a:avLst/>
          </a:prstGeom>
          <a:noFill/>
          <a:ln w="9525">
            <a:noFill/>
            <a:miter lim="800000"/>
            <a:headEnd/>
            <a:tailEnd/>
          </a:ln>
        </p:spPr>
        <p:txBody>
          <a:bodyPr>
            <a:spAutoFit/>
          </a:bodyPr>
          <a:lstStyle/>
          <a:p>
            <a:pPr>
              <a:spcBef>
                <a:spcPct val="50000"/>
              </a:spcBef>
            </a:pPr>
            <a:r>
              <a:rPr lang="en-US" sz="2000"/>
              <a:t>Price</a:t>
            </a:r>
          </a:p>
        </p:txBody>
      </p:sp>
      <p:sp>
        <p:nvSpPr>
          <p:cNvPr id="24583" name="Text Box 7"/>
          <p:cNvSpPr txBox="1">
            <a:spLocks noChangeArrowheads="1"/>
          </p:cNvSpPr>
          <p:nvPr/>
        </p:nvSpPr>
        <p:spPr bwMode="auto">
          <a:xfrm>
            <a:off x="6659563" y="5661025"/>
            <a:ext cx="1223962" cy="396875"/>
          </a:xfrm>
          <a:prstGeom prst="rect">
            <a:avLst/>
          </a:prstGeom>
          <a:noFill/>
          <a:ln w="9525">
            <a:noFill/>
            <a:miter lim="800000"/>
            <a:headEnd/>
            <a:tailEnd/>
          </a:ln>
        </p:spPr>
        <p:txBody>
          <a:bodyPr>
            <a:spAutoFit/>
          </a:bodyPr>
          <a:lstStyle/>
          <a:p>
            <a:pPr>
              <a:spcBef>
                <a:spcPct val="50000"/>
              </a:spcBef>
            </a:pPr>
            <a:r>
              <a:rPr lang="en-US" sz="2000"/>
              <a:t>Quantity</a:t>
            </a:r>
          </a:p>
        </p:txBody>
      </p:sp>
      <p:sp>
        <p:nvSpPr>
          <p:cNvPr id="24584" name="Line 8"/>
          <p:cNvSpPr>
            <a:spLocks noChangeShapeType="1"/>
          </p:cNvSpPr>
          <p:nvPr/>
        </p:nvSpPr>
        <p:spPr bwMode="auto">
          <a:xfrm>
            <a:off x="2484438" y="2492375"/>
            <a:ext cx="3167062" cy="2520950"/>
          </a:xfrm>
          <a:prstGeom prst="line">
            <a:avLst/>
          </a:prstGeom>
          <a:noFill/>
          <a:ln w="38100">
            <a:solidFill>
              <a:schemeClr val="tx1"/>
            </a:solidFill>
            <a:round/>
            <a:headEnd/>
            <a:tailEnd/>
          </a:ln>
        </p:spPr>
        <p:txBody>
          <a:bodyPr/>
          <a:lstStyle/>
          <a:p>
            <a:endParaRPr lang="en-US"/>
          </a:p>
        </p:txBody>
      </p:sp>
      <p:sp>
        <p:nvSpPr>
          <p:cNvPr id="24585" name="Line 9"/>
          <p:cNvSpPr>
            <a:spLocks noChangeShapeType="1"/>
          </p:cNvSpPr>
          <p:nvPr/>
        </p:nvSpPr>
        <p:spPr bwMode="auto">
          <a:xfrm flipV="1">
            <a:off x="2700338" y="2349500"/>
            <a:ext cx="3024187" cy="2592388"/>
          </a:xfrm>
          <a:prstGeom prst="line">
            <a:avLst/>
          </a:prstGeom>
          <a:noFill/>
          <a:ln w="38100">
            <a:solidFill>
              <a:schemeClr val="tx1"/>
            </a:solidFill>
            <a:round/>
            <a:headEnd/>
            <a:tailEnd/>
          </a:ln>
        </p:spPr>
        <p:txBody>
          <a:bodyPr/>
          <a:lstStyle/>
          <a:p>
            <a:endParaRPr lang="en-US"/>
          </a:p>
        </p:txBody>
      </p:sp>
      <p:sp>
        <p:nvSpPr>
          <p:cNvPr id="24586" name="Line 10"/>
          <p:cNvSpPr>
            <a:spLocks noChangeShapeType="1"/>
          </p:cNvSpPr>
          <p:nvPr/>
        </p:nvSpPr>
        <p:spPr bwMode="auto">
          <a:xfrm>
            <a:off x="2987675" y="2133600"/>
            <a:ext cx="3240088" cy="2519363"/>
          </a:xfrm>
          <a:prstGeom prst="line">
            <a:avLst/>
          </a:prstGeom>
          <a:noFill/>
          <a:ln w="38100">
            <a:solidFill>
              <a:schemeClr val="accent2"/>
            </a:solidFill>
            <a:round/>
            <a:headEnd/>
            <a:tailEnd/>
          </a:ln>
        </p:spPr>
        <p:txBody>
          <a:bodyPr/>
          <a:lstStyle/>
          <a:p>
            <a:endParaRPr lang="en-US"/>
          </a:p>
        </p:txBody>
      </p:sp>
      <p:sp>
        <p:nvSpPr>
          <p:cNvPr id="24587" name="Line 11"/>
          <p:cNvSpPr>
            <a:spLocks noChangeShapeType="1"/>
          </p:cNvSpPr>
          <p:nvPr/>
        </p:nvSpPr>
        <p:spPr bwMode="auto">
          <a:xfrm flipV="1">
            <a:off x="3708400" y="2708275"/>
            <a:ext cx="2520950" cy="2305050"/>
          </a:xfrm>
          <a:prstGeom prst="line">
            <a:avLst/>
          </a:prstGeom>
          <a:noFill/>
          <a:ln w="38100">
            <a:solidFill>
              <a:srgbClr val="0000FF"/>
            </a:solidFill>
            <a:prstDash val="dash"/>
            <a:round/>
            <a:headEnd/>
            <a:tailEnd/>
          </a:ln>
        </p:spPr>
        <p:txBody>
          <a:bodyPr/>
          <a:lstStyle/>
          <a:p>
            <a:endParaRPr lang="en-US"/>
          </a:p>
        </p:txBody>
      </p:sp>
      <p:sp>
        <p:nvSpPr>
          <p:cNvPr id="24588" name="Text Box 12"/>
          <p:cNvSpPr txBox="1">
            <a:spLocks noChangeArrowheads="1"/>
          </p:cNvSpPr>
          <p:nvPr/>
        </p:nvSpPr>
        <p:spPr bwMode="auto">
          <a:xfrm>
            <a:off x="2339975" y="2133600"/>
            <a:ext cx="503238" cy="396875"/>
          </a:xfrm>
          <a:prstGeom prst="rect">
            <a:avLst/>
          </a:prstGeom>
          <a:noFill/>
          <a:ln w="9525">
            <a:noFill/>
            <a:miter lim="800000"/>
            <a:headEnd/>
            <a:tailEnd/>
          </a:ln>
        </p:spPr>
        <p:txBody>
          <a:bodyPr>
            <a:spAutoFit/>
          </a:bodyPr>
          <a:lstStyle/>
          <a:p>
            <a:pPr>
              <a:spcBef>
                <a:spcPct val="50000"/>
              </a:spcBef>
            </a:pPr>
            <a:r>
              <a:rPr lang="en-US" sz="2000"/>
              <a:t>D</a:t>
            </a:r>
            <a:r>
              <a:rPr lang="en-US" sz="2000" baseline="-25000"/>
              <a:t>1</a:t>
            </a:r>
          </a:p>
        </p:txBody>
      </p:sp>
      <p:sp>
        <p:nvSpPr>
          <p:cNvPr id="24589" name="Text Box 13"/>
          <p:cNvSpPr txBox="1">
            <a:spLocks noChangeArrowheads="1"/>
          </p:cNvSpPr>
          <p:nvPr/>
        </p:nvSpPr>
        <p:spPr bwMode="auto">
          <a:xfrm>
            <a:off x="5580063" y="1989138"/>
            <a:ext cx="504825" cy="396875"/>
          </a:xfrm>
          <a:prstGeom prst="rect">
            <a:avLst/>
          </a:prstGeom>
          <a:noFill/>
          <a:ln w="9525">
            <a:noFill/>
            <a:miter lim="800000"/>
            <a:headEnd/>
            <a:tailEnd/>
          </a:ln>
        </p:spPr>
        <p:txBody>
          <a:bodyPr>
            <a:spAutoFit/>
          </a:bodyPr>
          <a:lstStyle/>
          <a:p>
            <a:pPr>
              <a:spcBef>
                <a:spcPct val="50000"/>
              </a:spcBef>
            </a:pPr>
            <a:r>
              <a:rPr lang="en-US" sz="2000"/>
              <a:t>S</a:t>
            </a:r>
            <a:r>
              <a:rPr lang="en-US" sz="2000" baseline="-25000"/>
              <a:t>1</a:t>
            </a:r>
          </a:p>
        </p:txBody>
      </p:sp>
      <p:sp>
        <p:nvSpPr>
          <p:cNvPr id="24590" name="Text Box 14"/>
          <p:cNvSpPr txBox="1">
            <a:spLocks noChangeArrowheads="1"/>
          </p:cNvSpPr>
          <p:nvPr/>
        </p:nvSpPr>
        <p:spPr bwMode="auto">
          <a:xfrm>
            <a:off x="2843213" y="1773238"/>
            <a:ext cx="503237" cy="396875"/>
          </a:xfrm>
          <a:prstGeom prst="rect">
            <a:avLst/>
          </a:prstGeom>
          <a:noFill/>
          <a:ln w="9525">
            <a:noFill/>
            <a:miter lim="800000"/>
            <a:headEnd/>
            <a:tailEnd/>
          </a:ln>
        </p:spPr>
        <p:txBody>
          <a:bodyPr>
            <a:spAutoFit/>
          </a:bodyPr>
          <a:lstStyle/>
          <a:p>
            <a:pPr>
              <a:spcBef>
                <a:spcPct val="50000"/>
              </a:spcBef>
            </a:pPr>
            <a:r>
              <a:rPr lang="en-US" sz="2000">
                <a:solidFill>
                  <a:schemeClr val="accent2"/>
                </a:solidFill>
              </a:rPr>
              <a:t>D</a:t>
            </a:r>
            <a:r>
              <a:rPr lang="en-US" sz="2000" baseline="-25000">
                <a:solidFill>
                  <a:schemeClr val="accent2"/>
                </a:solidFill>
              </a:rPr>
              <a:t>2</a:t>
            </a:r>
          </a:p>
        </p:txBody>
      </p:sp>
      <p:sp>
        <p:nvSpPr>
          <p:cNvPr id="24591" name="Text Box 15"/>
          <p:cNvSpPr txBox="1">
            <a:spLocks noChangeArrowheads="1"/>
          </p:cNvSpPr>
          <p:nvPr/>
        </p:nvSpPr>
        <p:spPr bwMode="auto">
          <a:xfrm>
            <a:off x="6156325" y="2492375"/>
            <a:ext cx="504825" cy="396875"/>
          </a:xfrm>
          <a:prstGeom prst="rect">
            <a:avLst/>
          </a:prstGeom>
          <a:noFill/>
          <a:ln w="9525">
            <a:noFill/>
            <a:miter lim="800000"/>
            <a:headEnd/>
            <a:tailEnd/>
          </a:ln>
        </p:spPr>
        <p:txBody>
          <a:bodyPr>
            <a:spAutoFit/>
          </a:bodyPr>
          <a:lstStyle/>
          <a:p>
            <a:pPr>
              <a:spcBef>
                <a:spcPct val="50000"/>
              </a:spcBef>
            </a:pPr>
            <a:r>
              <a:rPr lang="en-US" sz="2000"/>
              <a:t>S</a:t>
            </a:r>
            <a:r>
              <a:rPr lang="en-US" sz="2000" baseline="-25000"/>
              <a:t>3</a:t>
            </a:r>
          </a:p>
        </p:txBody>
      </p:sp>
      <p:sp>
        <p:nvSpPr>
          <p:cNvPr id="24592" name="Line 16"/>
          <p:cNvSpPr>
            <a:spLocks noChangeShapeType="1"/>
          </p:cNvSpPr>
          <p:nvPr/>
        </p:nvSpPr>
        <p:spPr bwMode="auto">
          <a:xfrm flipH="1">
            <a:off x="1908175" y="3789363"/>
            <a:ext cx="3095625" cy="0"/>
          </a:xfrm>
          <a:prstGeom prst="line">
            <a:avLst/>
          </a:prstGeom>
          <a:noFill/>
          <a:ln w="19050">
            <a:solidFill>
              <a:schemeClr val="tx1"/>
            </a:solidFill>
            <a:prstDash val="dash"/>
            <a:round/>
            <a:headEnd/>
            <a:tailEnd/>
          </a:ln>
        </p:spPr>
        <p:txBody>
          <a:bodyPr/>
          <a:lstStyle/>
          <a:p>
            <a:endParaRPr lang="en-US"/>
          </a:p>
        </p:txBody>
      </p:sp>
      <p:sp>
        <p:nvSpPr>
          <p:cNvPr id="24593" name="Text Box 17"/>
          <p:cNvSpPr txBox="1">
            <a:spLocks noChangeArrowheads="1"/>
          </p:cNvSpPr>
          <p:nvPr/>
        </p:nvSpPr>
        <p:spPr bwMode="auto">
          <a:xfrm>
            <a:off x="1476375" y="3573463"/>
            <a:ext cx="503238" cy="396875"/>
          </a:xfrm>
          <a:prstGeom prst="rect">
            <a:avLst/>
          </a:prstGeom>
          <a:noFill/>
          <a:ln w="9525">
            <a:noFill/>
            <a:miter lim="800000"/>
            <a:headEnd/>
            <a:tailEnd/>
          </a:ln>
        </p:spPr>
        <p:txBody>
          <a:bodyPr>
            <a:spAutoFit/>
          </a:bodyPr>
          <a:lstStyle/>
          <a:p>
            <a:pPr>
              <a:spcBef>
                <a:spcPct val="50000"/>
              </a:spcBef>
            </a:pPr>
            <a:r>
              <a:rPr lang="en-US" sz="2000"/>
              <a:t>p</a:t>
            </a:r>
            <a:r>
              <a:rPr lang="en-US" sz="2000" baseline="-25000"/>
              <a:t>1</a:t>
            </a:r>
          </a:p>
        </p:txBody>
      </p:sp>
      <p:sp>
        <p:nvSpPr>
          <p:cNvPr id="24594" name="Line 18"/>
          <p:cNvSpPr>
            <a:spLocks noChangeShapeType="1"/>
          </p:cNvSpPr>
          <p:nvPr/>
        </p:nvSpPr>
        <p:spPr bwMode="auto">
          <a:xfrm>
            <a:off x="4067175" y="3789363"/>
            <a:ext cx="0" cy="1800225"/>
          </a:xfrm>
          <a:prstGeom prst="line">
            <a:avLst/>
          </a:prstGeom>
          <a:noFill/>
          <a:ln w="19050">
            <a:solidFill>
              <a:schemeClr val="tx1"/>
            </a:solidFill>
            <a:prstDash val="dash"/>
            <a:round/>
            <a:headEnd/>
            <a:tailEnd/>
          </a:ln>
        </p:spPr>
        <p:txBody>
          <a:bodyPr/>
          <a:lstStyle/>
          <a:p>
            <a:endParaRPr lang="en-US"/>
          </a:p>
        </p:txBody>
      </p:sp>
      <p:sp>
        <p:nvSpPr>
          <p:cNvPr id="24595" name="Text Box 19"/>
          <p:cNvSpPr txBox="1">
            <a:spLocks noChangeArrowheads="1"/>
          </p:cNvSpPr>
          <p:nvPr/>
        </p:nvSpPr>
        <p:spPr bwMode="auto">
          <a:xfrm>
            <a:off x="3851275" y="5589588"/>
            <a:ext cx="503238" cy="396875"/>
          </a:xfrm>
          <a:prstGeom prst="rect">
            <a:avLst/>
          </a:prstGeom>
          <a:noFill/>
          <a:ln w="9525">
            <a:noFill/>
            <a:miter lim="800000"/>
            <a:headEnd/>
            <a:tailEnd/>
          </a:ln>
        </p:spPr>
        <p:txBody>
          <a:bodyPr>
            <a:spAutoFit/>
          </a:bodyPr>
          <a:lstStyle/>
          <a:p>
            <a:pPr>
              <a:spcBef>
                <a:spcPct val="50000"/>
              </a:spcBef>
            </a:pPr>
            <a:r>
              <a:rPr lang="en-US" sz="2000"/>
              <a:t>q</a:t>
            </a:r>
            <a:r>
              <a:rPr lang="en-US" sz="2000" baseline="-25000"/>
              <a:t>1</a:t>
            </a:r>
          </a:p>
        </p:txBody>
      </p:sp>
      <p:sp>
        <p:nvSpPr>
          <p:cNvPr id="24596" name="Line 20"/>
          <p:cNvSpPr>
            <a:spLocks noChangeShapeType="1"/>
          </p:cNvSpPr>
          <p:nvPr/>
        </p:nvSpPr>
        <p:spPr bwMode="auto">
          <a:xfrm>
            <a:off x="5076825" y="3789363"/>
            <a:ext cx="0" cy="1800225"/>
          </a:xfrm>
          <a:prstGeom prst="line">
            <a:avLst/>
          </a:prstGeom>
          <a:noFill/>
          <a:ln w="19050">
            <a:solidFill>
              <a:schemeClr val="tx1"/>
            </a:solidFill>
            <a:prstDash val="dash"/>
            <a:round/>
            <a:headEnd/>
            <a:tailEnd/>
          </a:ln>
        </p:spPr>
        <p:txBody>
          <a:bodyPr/>
          <a:lstStyle/>
          <a:p>
            <a:endParaRPr lang="en-US"/>
          </a:p>
        </p:txBody>
      </p:sp>
      <p:sp>
        <p:nvSpPr>
          <p:cNvPr id="24597" name="Text Box 21"/>
          <p:cNvSpPr txBox="1">
            <a:spLocks noChangeArrowheads="1"/>
          </p:cNvSpPr>
          <p:nvPr/>
        </p:nvSpPr>
        <p:spPr bwMode="auto">
          <a:xfrm>
            <a:off x="4932363" y="5589588"/>
            <a:ext cx="503237" cy="396875"/>
          </a:xfrm>
          <a:prstGeom prst="rect">
            <a:avLst/>
          </a:prstGeom>
          <a:noFill/>
          <a:ln w="9525">
            <a:noFill/>
            <a:miter lim="800000"/>
            <a:headEnd/>
            <a:tailEnd/>
          </a:ln>
        </p:spPr>
        <p:txBody>
          <a:bodyPr>
            <a:spAutoFit/>
          </a:bodyPr>
          <a:lstStyle/>
          <a:p>
            <a:pPr>
              <a:spcBef>
                <a:spcPct val="50000"/>
              </a:spcBef>
            </a:pPr>
            <a:r>
              <a:rPr lang="en-US" sz="2000"/>
              <a:t>q</a:t>
            </a:r>
            <a:r>
              <a:rPr lang="en-US" sz="2000" baseline="-25000"/>
              <a:t>3</a:t>
            </a:r>
          </a:p>
        </p:txBody>
      </p:sp>
      <p:sp>
        <p:nvSpPr>
          <p:cNvPr id="24598" name="Line 22"/>
          <p:cNvSpPr>
            <a:spLocks noChangeShapeType="1"/>
          </p:cNvSpPr>
          <p:nvPr/>
        </p:nvSpPr>
        <p:spPr bwMode="auto">
          <a:xfrm flipV="1">
            <a:off x="3419475" y="2492375"/>
            <a:ext cx="2520950" cy="2305050"/>
          </a:xfrm>
          <a:prstGeom prst="line">
            <a:avLst/>
          </a:prstGeom>
          <a:noFill/>
          <a:ln w="38100">
            <a:solidFill>
              <a:srgbClr val="0000FF"/>
            </a:solidFill>
            <a:prstDash val="dash"/>
            <a:round/>
            <a:headEnd/>
            <a:tailEnd/>
          </a:ln>
        </p:spPr>
        <p:txBody>
          <a:bodyPr/>
          <a:lstStyle/>
          <a:p>
            <a:endParaRPr lang="en-US"/>
          </a:p>
        </p:txBody>
      </p:sp>
      <p:sp>
        <p:nvSpPr>
          <p:cNvPr id="24599" name="Text Box 23"/>
          <p:cNvSpPr txBox="1">
            <a:spLocks noChangeArrowheads="1"/>
          </p:cNvSpPr>
          <p:nvPr/>
        </p:nvSpPr>
        <p:spPr bwMode="auto">
          <a:xfrm>
            <a:off x="5867400" y="2205038"/>
            <a:ext cx="504825" cy="396875"/>
          </a:xfrm>
          <a:prstGeom prst="rect">
            <a:avLst/>
          </a:prstGeom>
          <a:noFill/>
          <a:ln w="9525">
            <a:noFill/>
            <a:miter lim="800000"/>
            <a:headEnd/>
            <a:tailEnd/>
          </a:ln>
        </p:spPr>
        <p:txBody>
          <a:bodyPr>
            <a:spAutoFit/>
          </a:bodyPr>
          <a:lstStyle/>
          <a:p>
            <a:pPr>
              <a:spcBef>
                <a:spcPct val="50000"/>
              </a:spcBef>
            </a:pPr>
            <a:r>
              <a:rPr lang="en-US" sz="2000"/>
              <a:t>S</a:t>
            </a:r>
            <a:r>
              <a:rPr lang="en-US" sz="2000" baseline="-25000"/>
              <a:t>2</a:t>
            </a:r>
          </a:p>
        </p:txBody>
      </p:sp>
      <p:sp>
        <p:nvSpPr>
          <p:cNvPr id="24600" name="Line 24"/>
          <p:cNvSpPr>
            <a:spLocks noChangeShapeType="1"/>
          </p:cNvSpPr>
          <p:nvPr/>
        </p:nvSpPr>
        <p:spPr bwMode="auto">
          <a:xfrm>
            <a:off x="4787900" y="3573463"/>
            <a:ext cx="0" cy="2087562"/>
          </a:xfrm>
          <a:prstGeom prst="line">
            <a:avLst/>
          </a:prstGeom>
          <a:noFill/>
          <a:ln w="19050">
            <a:solidFill>
              <a:schemeClr val="tx1"/>
            </a:solidFill>
            <a:prstDash val="dash"/>
            <a:round/>
            <a:headEnd/>
            <a:tailEnd/>
          </a:ln>
        </p:spPr>
        <p:txBody>
          <a:bodyPr/>
          <a:lstStyle/>
          <a:p>
            <a:endParaRPr lang="en-US"/>
          </a:p>
        </p:txBody>
      </p:sp>
      <p:sp>
        <p:nvSpPr>
          <p:cNvPr id="24601" name="Text Box 25"/>
          <p:cNvSpPr txBox="1">
            <a:spLocks noChangeArrowheads="1"/>
          </p:cNvSpPr>
          <p:nvPr/>
        </p:nvSpPr>
        <p:spPr bwMode="auto">
          <a:xfrm>
            <a:off x="4572000" y="5589588"/>
            <a:ext cx="503238" cy="396875"/>
          </a:xfrm>
          <a:prstGeom prst="rect">
            <a:avLst/>
          </a:prstGeom>
          <a:noFill/>
          <a:ln w="9525">
            <a:noFill/>
            <a:miter lim="800000"/>
            <a:headEnd/>
            <a:tailEnd/>
          </a:ln>
        </p:spPr>
        <p:txBody>
          <a:bodyPr>
            <a:spAutoFit/>
          </a:bodyPr>
          <a:lstStyle/>
          <a:p>
            <a:pPr>
              <a:spcBef>
                <a:spcPct val="50000"/>
              </a:spcBef>
            </a:pPr>
            <a:r>
              <a:rPr lang="en-US" sz="2000"/>
              <a:t>q</a:t>
            </a:r>
            <a:r>
              <a:rPr lang="en-US" sz="2000" baseline="-25000"/>
              <a:t>2</a:t>
            </a:r>
          </a:p>
        </p:txBody>
      </p:sp>
      <p:sp>
        <p:nvSpPr>
          <p:cNvPr id="24602" name="Line 26"/>
          <p:cNvSpPr>
            <a:spLocks noChangeShapeType="1"/>
          </p:cNvSpPr>
          <p:nvPr/>
        </p:nvSpPr>
        <p:spPr bwMode="auto">
          <a:xfrm flipH="1">
            <a:off x="1908175" y="3573463"/>
            <a:ext cx="2879725" cy="0"/>
          </a:xfrm>
          <a:prstGeom prst="line">
            <a:avLst/>
          </a:prstGeom>
          <a:noFill/>
          <a:ln w="19050">
            <a:solidFill>
              <a:schemeClr val="tx1"/>
            </a:solidFill>
            <a:prstDash val="dash"/>
            <a:round/>
            <a:headEnd/>
            <a:tailEnd/>
          </a:ln>
        </p:spPr>
        <p:txBody>
          <a:bodyPr/>
          <a:lstStyle/>
          <a:p>
            <a:endParaRPr lang="en-US"/>
          </a:p>
        </p:txBody>
      </p:sp>
      <p:sp>
        <p:nvSpPr>
          <p:cNvPr id="24603" name="Text Box 27"/>
          <p:cNvSpPr txBox="1">
            <a:spLocks noChangeArrowheads="1"/>
          </p:cNvSpPr>
          <p:nvPr/>
        </p:nvSpPr>
        <p:spPr bwMode="auto">
          <a:xfrm>
            <a:off x="1476375" y="3284538"/>
            <a:ext cx="503238" cy="396875"/>
          </a:xfrm>
          <a:prstGeom prst="rect">
            <a:avLst/>
          </a:prstGeom>
          <a:noFill/>
          <a:ln w="9525">
            <a:noFill/>
            <a:miter lim="800000"/>
            <a:headEnd/>
            <a:tailEnd/>
          </a:ln>
        </p:spPr>
        <p:txBody>
          <a:bodyPr>
            <a:spAutoFit/>
          </a:bodyPr>
          <a:lstStyle/>
          <a:p>
            <a:pPr>
              <a:spcBef>
                <a:spcPct val="50000"/>
              </a:spcBef>
            </a:pPr>
            <a:r>
              <a:rPr lang="en-US" sz="2000"/>
              <a:t>p</a:t>
            </a:r>
            <a:r>
              <a:rPr lang="en-US" sz="2000" baseline="-25000"/>
              <a:t>2</a:t>
            </a:r>
          </a:p>
        </p:txBody>
      </p:sp>
      <p:sp>
        <p:nvSpPr>
          <p:cNvPr id="24604" name="Line 28"/>
          <p:cNvSpPr>
            <a:spLocks noChangeShapeType="1"/>
          </p:cNvSpPr>
          <p:nvPr/>
        </p:nvSpPr>
        <p:spPr bwMode="auto">
          <a:xfrm flipH="1">
            <a:off x="1908175" y="4149725"/>
            <a:ext cx="3671888" cy="0"/>
          </a:xfrm>
          <a:prstGeom prst="line">
            <a:avLst/>
          </a:prstGeom>
          <a:noFill/>
          <a:ln w="19050">
            <a:solidFill>
              <a:schemeClr val="tx1"/>
            </a:solidFill>
            <a:prstDash val="dash"/>
            <a:round/>
            <a:headEnd/>
            <a:tailEnd/>
          </a:ln>
        </p:spPr>
        <p:txBody>
          <a:bodyPr/>
          <a:lstStyle/>
          <a:p>
            <a:endParaRPr lang="en-US"/>
          </a:p>
        </p:txBody>
      </p:sp>
      <p:sp>
        <p:nvSpPr>
          <p:cNvPr id="24605" name="Text Box 29"/>
          <p:cNvSpPr txBox="1">
            <a:spLocks noChangeArrowheads="1"/>
          </p:cNvSpPr>
          <p:nvPr/>
        </p:nvSpPr>
        <p:spPr bwMode="auto">
          <a:xfrm>
            <a:off x="1476375" y="3933825"/>
            <a:ext cx="503238" cy="396875"/>
          </a:xfrm>
          <a:prstGeom prst="rect">
            <a:avLst/>
          </a:prstGeom>
          <a:noFill/>
          <a:ln w="9525">
            <a:noFill/>
            <a:miter lim="800000"/>
            <a:headEnd/>
            <a:tailEnd/>
          </a:ln>
        </p:spPr>
        <p:txBody>
          <a:bodyPr>
            <a:spAutoFit/>
          </a:bodyPr>
          <a:lstStyle/>
          <a:p>
            <a:pPr>
              <a:spcBef>
                <a:spcPct val="50000"/>
              </a:spcBef>
            </a:pPr>
            <a:r>
              <a:rPr lang="en-US" sz="2000"/>
              <a:t>p</a:t>
            </a:r>
            <a:r>
              <a:rPr lang="en-US" sz="2000" baseline="-25000"/>
              <a:t>4</a:t>
            </a:r>
          </a:p>
        </p:txBody>
      </p:sp>
      <p:sp>
        <p:nvSpPr>
          <p:cNvPr id="24606" name="Text Box 30"/>
          <p:cNvSpPr txBox="1">
            <a:spLocks noChangeArrowheads="1"/>
          </p:cNvSpPr>
          <p:nvPr/>
        </p:nvSpPr>
        <p:spPr bwMode="auto">
          <a:xfrm>
            <a:off x="5364163" y="5589588"/>
            <a:ext cx="503237" cy="396875"/>
          </a:xfrm>
          <a:prstGeom prst="rect">
            <a:avLst/>
          </a:prstGeom>
          <a:noFill/>
          <a:ln w="9525">
            <a:noFill/>
            <a:miter lim="800000"/>
            <a:headEnd/>
            <a:tailEnd/>
          </a:ln>
        </p:spPr>
        <p:txBody>
          <a:bodyPr>
            <a:spAutoFit/>
          </a:bodyPr>
          <a:lstStyle/>
          <a:p>
            <a:pPr>
              <a:spcBef>
                <a:spcPct val="50000"/>
              </a:spcBef>
            </a:pPr>
            <a:r>
              <a:rPr lang="en-US" sz="2000"/>
              <a:t>q</a:t>
            </a:r>
            <a:r>
              <a:rPr lang="en-US" sz="2000" baseline="-25000"/>
              <a:t>4</a:t>
            </a:r>
          </a:p>
        </p:txBody>
      </p:sp>
      <p:sp>
        <p:nvSpPr>
          <p:cNvPr id="24607" name="Line 31"/>
          <p:cNvSpPr>
            <a:spLocks noChangeShapeType="1"/>
          </p:cNvSpPr>
          <p:nvPr/>
        </p:nvSpPr>
        <p:spPr bwMode="auto">
          <a:xfrm>
            <a:off x="5580063" y="4149725"/>
            <a:ext cx="0" cy="1439863"/>
          </a:xfrm>
          <a:prstGeom prst="line">
            <a:avLst/>
          </a:prstGeom>
          <a:noFill/>
          <a:ln w="19050">
            <a:solidFill>
              <a:schemeClr val="tx1"/>
            </a:solidFill>
            <a:prstDash val="dash"/>
            <a:round/>
            <a:headEnd/>
            <a:tailEnd/>
          </a:ln>
        </p:spPr>
        <p:txBody>
          <a:bodyPr/>
          <a:lstStyle/>
          <a:p>
            <a:endParaRPr lang="en-US"/>
          </a:p>
        </p:txBody>
      </p:sp>
      <p:sp>
        <p:nvSpPr>
          <p:cNvPr id="24608" name="Text Box 32"/>
          <p:cNvSpPr txBox="1">
            <a:spLocks noChangeArrowheads="1"/>
          </p:cNvSpPr>
          <p:nvPr/>
        </p:nvSpPr>
        <p:spPr bwMode="auto">
          <a:xfrm>
            <a:off x="900113" y="3644900"/>
            <a:ext cx="649287" cy="396875"/>
          </a:xfrm>
          <a:prstGeom prst="rect">
            <a:avLst/>
          </a:prstGeom>
          <a:noFill/>
          <a:ln w="9525">
            <a:noFill/>
            <a:miter lim="800000"/>
            <a:headEnd/>
            <a:tailEnd/>
          </a:ln>
        </p:spPr>
        <p:txBody>
          <a:bodyPr>
            <a:spAutoFit/>
          </a:bodyPr>
          <a:lstStyle/>
          <a:p>
            <a:pPr>
              <a:spcBef>
                <a:spcPct val="50000"/>
              </a:spcBef>
            </a:pPr>
            <a:r>
              <a:rPr lang="en-US" sz="2000"/>
              <a:t>P</a:t>
            </a:r>
            <a:r>
              <a:rPr lang="en-US" sz="2000" baseline="-25000"/>
              <a:t>3 </a:t>
            </a:r>
            <a:r>
              <a:rPr lang="en-US" sz="2000"/>
              <a:t>=</a:t>
            </a:r>
          </a:p>
        </p:txBody>
      </p:sp>
      <p:sp>
        <p:nvSpPr>
          <p:cNvPr id="24609" name="Line 33"/>
          <p:cNvSpPr>
            <a:spLocks noChangeShapeType="1"/>
          </p:cNvSpPr>
          <p:nvPr/>
        </p:nvSpPr>
        <p:spPr bwMode="auto">
          <a:xfrm flipV="1">
            <a:off x="4427538" y="3141663"/>
            <a:ext cx="2305050" cy="2087562"/>
          </a:xfrm>
          <a:prstGeom prst="line">
            <a:avLst/>
          </a:prstGeom>
          <a:noFill/>
          <a:ln w="38100">
            <a:solidFill>
              <a:srgbClr val="0000FF"/>
            </a:solidFill>
            <a:prstDash val="dash"/>
            <a:round/>
            <a:headEnd/>
            <a:tailEnd/>
          </a:ln>
        </p:spPr>
        <p:txBody>
          <a:bodyPr/>
          <a:lstStyle/>
          <a:p>
            <a:endParaRPr lang="en-US"/>
          </a:p>
        </p:txBody>
      </p:sp>
      <p:sp>
        <p:nvSpPr>
          <p:cNvPr id="24610" name="Text Box 34"/>
          <p:cNvSpPr txBox="1">
            <a:spLocks noChangeArrowheads="1"/>
          </p:cNvSpPr>
          <p:nvPr/>
        </p:nvSpPr>
        <p:spPr bwMode="auto">
          <a:xfrm>
            <a:off x="6659563" y="2852738"/>
            <a:ext cx="504825" cy="396875"/>
          </a:xfrm>
          <a:prstGeom prst="rect">
            <a:avLst/>
          </a:prstGeom>
          <a:noFill/>
          <a:ln w="9525">
            <a:noFill/>
            <a:miter lim="800000"/>
            <a:headEnd/>
            <a:tailEnd/>
          </a:ln>
        </p:spPr>
        <p:txBody>
          <a:bodyPr>
            <a:spAutoFit/>
          </a:bodyPr>
          <a:lstStyle/>
          <a:p>
            <a:pPr>
              <a:spcBef>
                <a:spcPct val="50000"/>
              </a:spcBef>
            </a:pPr>
            <a:r>
              <a:rPr lang="en-US" sz="2000"/>
              <a:t>S</a:t>
            </a:r>
            <a:r>
              <a:rPr lang="en-US" sz="2000" baseline="-25000"/>
              <a:t>4</a:t>
            </a:r>
          </a:p>
        </p:txBody>
      </p:sp>
      <p:sp>
        <p:nvSpPr>
          <p:cNvPr id="24611" name="AutoShape 36"/>
          <p:cNvSpPr>
            <a:spLocks noChangeArrowheads="1"/>
          </p:cNvSpPr>
          <p:nvPr/>
        </p:nvSpPr>
        <p:spPr bwMode="auto">
          <a:xfrm>
            <a:off x="2771775" y="2349500"/>
            <a:ext cx="433388" cy="144463"/>
          </a:xfrm>
          <a:prstGeom prst="rightArrow">
            <a:avLst>
              <a:gd name="adj1" fmla="val 50000"/>
              <a:gd name="adj2" fmla="val 75000"/>
            </a:avLst>
          </a:prstGeom>
          <a:solidFill>
            <a:schemeClr val="accent2"/>
          </a:solidFill>
          <a:ln w="9525">
            <a:solidFill>
              <a:schemeClr val="accent2"/>
            </a:solidFill>
            <a:miter lim="800000"/>
            <a:headEnd/>
            <a:tailEnd/>
          </a:ln>
        </p:spPr>
        <p:txBody>
          <a:bodyPr wrap="none" anchor="ctr"/>
          <a:lstStyle/>
          <a:p>
            <a:endParaRPr lang="en-US"/>
          </a:p>
        </p:txBody>
      </p:sp>
      <p:sp>
        <p:nvSpPr>
          <p:cNvPr id="24612" name="AutoShape 37"/>
          <p:cNvSpPr>
            <a:spLocks noChangeArrowheads="1"/>
          </p:cNvSpPr>
          <p:nvPr/>
        </p:nvSpPr>
        <p:spPr bwMode="auto">
          <a:xfrm>
            <a:off x="5940425" y="2060575"/>
            <a:ext cx="433388" cy="144463"/>
          </a:xfrm>
          <a:prstGeom prst="rightArrow">
            <a:avLst>
              <a:gd name="adj1" fmla="val 50000"/>
              <a:gd name="adj2" fmla="val 75000"/>
            </a:avLst>
          </a:prstGeom>
          <a:solidFill>
            <a:schemeClr val="accent2"/>
          </a:solidFill>
          <a:ln w="9525">
            <a:solidFill>
              <a:schemeClr val="accent2"/>
            </a:solidFill>
            <a:miter lim="800000"/>
            <a:headEnd/>
            <a:tailEnd/>
          </a:ln>
        </p:spPr>
        <p:txBody>
          <a:bodyPr wrap="none" anchor="ctr"/>
          <a:lstStyle/>
          <a:p>
            <a:endParaRPr lang="en-US"/>
          </a:p>
        </p:txBody>
      </p:sp>
      <p:sp>
        <p:nvSpPr>
          <p:cNvPr id="24613" name="Oval 38"/>
          <p:cNvSpPr>
            <a:spLocks noChangeArrowheads="1"/>
          </p:cNvSpPr>
          <p:nvPr/>
        </p:nvSpPr>
        <p:spPr bwMode="auto">
          <a:xfrm>
            <a:off x="4716463" y="3500438"/>
            <a:ext cx="142875" cy="146050"/>
          </a:xfrm>
          <a:prstGeom prst="ellipse">
            <a:avLst/>
          </a:prstGeom>
          <a:solidFill>
            <a:srgbClr val="008000"/>
          </a:solidFill>
          <a:ln w="9525">
            <a:solidFill>
              <a:srgbClr val="008000"/>
            </a:solidFill>
            <a:round/>
            <a:headEnd/>
            <a:tailEnd/>
          </a:ln>
        </p:spPr>
        <p:txBody>
          <a:bodyPr wrap="none" anchor="ctr"/>
          <a:lstStyle/>
          <a:p>
            <a:endParaRPr lang="en-US"/>
          </a:p>
        </p:txBody>
      </p:sp>
      <p:sp>
        <p:nvSpPr>
          <p:cNvPr id="24614" name="Oval 39"/>
          <p:cNvSpPr>
            <a:spLocks noChangeArrowheads="1"/>
          </p:cNvSpPr>
          <p:nvPr/>
        </p:nvSpPr>
        <p:spPr bwMode="auto">
          <a:xfrm>
            <a:off x="5003800" y="3716338"/>
            <a:ext cx="142875" cy="146050"/>
          </a:xfrm>
          <a:prstGeom prst="ellipse">
            <a:avLst/>
          </a:prstGeom>
          <a:solidFill>
            <a:srgbClr val="008000"/>
          </a:solidFill>
          <a:ln w="9525">
            <a:solidFill>
              <a:srgbClr val="008000"/>
            </a:solidFill>
            <a:round/>
            <a:headEnd/>
            <a:tailEnd/>
          </a:ln>
        </p:spPr>
        <p:txBody>
          <a:bodyPr wrap="none" anchor="ctr"/>
          <a:lstStyle/>
          <a:p>
            <a:endParaRPr lang="en-US"/>
          </a:p>
        </p:txBody>
      </p:sp>
      <p:sp>
        <p:nvSpPr>
          <p:cNvPr id="24615" name="Oval 40"/>
          <p:cNvSpPr>
            <a:spLocks noChangeArrowheads="1"/>
          </p:cNvSpPr>
          <p:nvPr/>
        </p:nvSpPr>
        <p:spPr bwMode="auto">
          <a:xfrm>
            <a:off x="5508625" y="4076700"/>
            <a:ext cx="142875" cy="146050"/>
          </a:xfrm>
          <a:prstGeom prst="ellipse">
            <a:avLst/>
          </a:prstGeom>
          <a:solidFill>
            <a:srgbClr val="008000"/>
          </a:solidFill>
          <a:ln w="9525">
            <a:solidFill>
              <a:srgbClr val="008000"/>
            </a:solidFill>
            <a:round/>
            <a:headEnd/>
            <a:tailEnd/>
          </a:ln>
        </p:spPr>
        <p:txBody>
          <a:bodyPr wrap="none" anchor="ctr"/>
          <a:lstStyle/>
          <a:p>
            <a:endParaRPr lang="en-US"/>
          </a:p>
        </p:txBody>
      </p:sp>
      <p:sp>
        <p:nvSpPr>
          <p:cNvPr id="24616" name="AutoShape 41"/>
          <p:cNvSpPr>
            <a:spLocks noChangeArrowheads="1"/>
          </p:cNvSpPr>
          <p:nvPr/>
        </p:nvSpPr>
        <p:spPr bwMode="auto">
          <a:xfrm>
            <a:off x="4211638" y="6021388"/>
            <a:ext cx="433387" cy="144462"/>
          </a:xfrm>
          <a:prstGeom prst="rightArrow">
            <a:avLst>
              <a:gd name="adj1" fmla="val 50000"/>
              <a:gd name="adj2" fmla="val 75000"/>
            </a:avLst>
          </a:prstGeom>
          <a:solidFill>
            <a:schemeClr val="accent2"/>
          </a:solidFill>
          <a:ln w="9525">
            <a:solidFill>
              <a:schemeClr val="accent2"/>
            </a:solidFill>
            <a:miter lim="800000"/>
            <a:headEnd/>
            <a:tailEnd/>
          </a:ln>
        </p:spPr>
        <p:txBody>
          <a:bodyPr wrap="none" anchor="ctr"/>
          <a:lstStyle/>
          <a:p>
            <a:endParaRPr lang="en-US"/>
          </a:p>
        </p:txBody>
      </p:sp>
      <p:sp>
        <p:nvSpPr>
          <p:cNvPr id="24617" name="Oval 42"/>
          <p:cNvSpPr>
            <a:spLocks noChangeArrowheads="1"/>
          </p:cNvSpPr>
          <p:nvPr/>
        </p:nvSpPr>
        <p:spPr bwMode="auto">
          <a:xfrm>
            <a:off x="3995738" y="3716338"/>
            <a:ext cx="142875" cy="146050"/>
          </a:xfrm>
          <a:prstGeom prst="ellipse">
            <a:avLst/>
          </a:prstGeom>
          <a:solidFill>
            <a:schemeClr val="tx1"/>
          </a:solidFill>
          <a:ln w="9525">
            <a:solidFill>
              <a:schemeClr val="tx1"/>
            </a:solidFill>
            <a:round/>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smtClean="0"/>
              <a:t>Study Question 3-P4 (e)</a:t>
            </a:r>
          </a:p>
        </p:txBody>
      </p:sp>
      <p:sp>
        <p:nvSpPr>
          <p:cNvPr id="25603" name="Content Placeholder 2"/>
          <p:cNvSpPr>
            <a:spLocks noGrp="1"/>
          </p:cNvSpPr>
          <p:nvPr>
            <p:ph idx="1"/>
          </p:nvPr>
        </p:nvSpPr>
        <p:spPr>
          <a:xfrm>
            <a:off x="914400" y="1600200"/>
            <a:ext cx="7772400" cy="4852988"/>
          </a:xfrm>
        </p:spPr>
        <p:txBody>
          <a:bodyPr/>
          <a:lstStyle/>
          <a:p>
            <a:pPr>
              <a:buFont typeface="Wingdings" pitchFamily="2" charset="2"/>
              <a:buNone/>
            </a:pPr>
            <a:r>
              <a:rPr lang="en-CA" smtClean="0"/>
              <a:t>e.	Demand increases and supply is constant.</a:t>
            </a:r>
            <a:endParaRPr lang="en-US" smtClean="0"/>
          </a:p>
        </p:txBody>
      </p:sp>
      <p:sp>
        <p:nvSpPr>
          <p:cNvPr id="4" name="Rectangle 3"/>
          <p:cNvSpPr txBox="1">
            <a:spLocks noChangeArrowheads="1"/>
          </p:cNvSpPr>
          <p:nvPr/>
        </p:nvSpPr>
        <p:spPr>
          <a:xfrm>
            <a:off x="1403350" y="2276475"/>
            <a:ext cx="7283450" cy="3744913"/>
          </a:xfrm>
          <a:prstGeom prst="rect">
            <a:avLst/>
          </a:prstGeom>
          <a:noFill/>
          <a:ln>
            <a:noFill/>
          </a:ln>
        </p:spPr>
        <p:txBody>
          <a:bodyPr/>
          <a:lstStyle/>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rPr>
              <a:t>D </a:t>
            </a:r>
            <a:r>
              <a:rPr lang="en-US" sz="2800" kern="0" dirty="0">
                <a:latin typeface="+mn-lt"/>
                <a:cs typeface="+mn-cs"/>
                <a:sym typeface="Symbol" pitchFamily="18" charset="2"/>
              </a:rPr>
              <a:t> </a:t>
            </a:r>
            <a:r>
              <a:rPr lang="en-US" sz="2800" kern="0" dirty="0">
                <a:sym typeface="Symbol"/>
              </a:rPr>
              <a:t>  Demand curve shifts to the </a:t>
            </a:r>
            <a:r>
              <a:rPr lang="en-US" sz="2800" u="sng" kern="0" dirty="0">
                <a:sym typeface="Symbol"/>
              </a:rPr>
              <a:t>right</a:t>
            </a:r>
            <a:endParaRPr lang="en-US" sz="2800" u="sng"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endParaRPr lang="en-CA" sz="2800"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sym typeface="Symbol" pitchFamily="18" charset="2"/>
              </a:rPr>
              <a:t>S </a:t>
            </a:r>
            <a:r>
              <a:rPr lang="en-US" sz="2800" kern="0" dirty="0">
                <a:sym typeface="Symbol"/>
              </a:rPr>
              <a:t> (No shift in Supply curve)</a:t>
            </a: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r>
              <a:rPr lang="en-US" sz="2800" kern="0" dirty="0">
                <a:solidFill>
                  <a:srgbClr val="FF0000"/>
                </a:solidFill>
                <a:latin typeface="+mn-lt"/>
                <a:cs typeface="+mn-cs"/>
              </a:rPr>
              <a:t>Q* </a:t>
            </a:r>
            <a:r>
              <a:rPr lang="en-US" sz="2800" kern="0" dirty="0">
                <a:solidFill>
                  <a:srgbClr val="FF0000"/>
                </a:solidFill>
                <a:latin typeface="+mn-lt"/>
                <a:cs typeface="+mn-cs"/>
                <a:sym typeface="Symbol" pitchFamily="18" charset="2"/>
              </a:rPr>
              <a:t></a:t>
            </a:r>
          </a:p>
          <a:p>
            <a:pPr marL="342900" indent="-342900" eaLnBrk="0" hangingPunct="0">
              <a:spcBef>
                <a:spcPct val="20000"/>
              </a:spcBef>
              <a:buClr>
                <a:schemeClr val="folHlink"/>
              </a:buClr>
              <a:buSzPct val="90000"/>
              <a:buFont typeface="Wingdings" pitchFamily="2" charset="2"/>
              <a:buChar char="n"/>
              <a:defRPr/>
            </a:pPr>
            <a:r>
              <a:rPr lang="en-US" sz="2800" kern="0" dirty="0">
                <a:solidFill>
                  <a:srgbClr val="FF0000"/>
                </a:solidFill>
                <a:latin typeface="+mn-lt"/>
                <a:cs typeface="+mn-cs"/>
              </a:rPr>
              <a:t>P* </a:t>
            </a:r>
            <a:r>
              <a:rPr lang="en-US" sz="2800" kern="0" dirty="0">
                <a:solidFill>
                  <a:srgbClr val="FF0000"/>
                </a:solidFill>
                <a:sym typeface="Symbol" pitchFamily="18" charset="2"/>
              </a:rPr>
              <a:t></a:t>
            </a:r>
            <a:endParaRPr lang="en-US" sz="2800" kern="0" dirty="0">
              <a:solidFill>
                <a:srgbClr val="FF0000"/>
              </a:solidFill>
              <a:latin typeface="+mn-lt"/>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blinds(horizontal)">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blinds(horizontal)">
                                      <p:cBhvr>
                                        <p:cTn id="2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Line 4"/>
          <p:cNvSpPr>
            <a:spLocks noChangeShapeType="1"/>
          </p:cNvSpPr>
          <p:nvPr/>
        </p:nvSpPr>
        <p:spPr bwMode="auto">
          <a:xfrm flipV="1">
            <a:off x="2124075" y="1989138"/>
            <a:ext cx="0" cy="3095625"/>
          </a:xfrm>
          <a:prstGeom prst="line">
            <a:avLst/>
          </a:prstGeom>
          <a:noFill/>
          <a:ln w="28575">
            <a:solidFill>
              <a:schemeClr val="tx1"/>
            </a:solidFill>
            <a:round/>
            <a:headEnd/>
            <a:tailEnd type="triangle" w="med" len="med"/>
          </a:ln>
        </p:spPr>
        <p:txBody>
          <a:bodyPr/>
          <a:lstStyle/>
          <a:p>
            <a:endParaRPr lang="en-US"/>
          </a:p>
        </p:txBody>
      </p:sp>
      <p:sp>
        <p:nvSpPr>
          <p:cNvPr id="26627" name="Line 5"/>
          <p:cNvSpPr>
            <a:spLocks noChangeShapeType="1"/>
          </p:cNvSpPr>
          <p:nvPr/>
        </p:nvSpPr>
        <p:spPr bwMode="auto">
          <a:xfrm>
            <a:off x="2124075" y="5084763"/>
            <a:ext cx="5040313" cy="0"/>
          </a:xfrm>
          <a:prstGeom prst="line">
            <a:avLst/>
          </a:prstGeom>
          <a:noFill/>
          <a:ln w="28575">
            <a:solidFill>
              <a:schemeClr val="tx1"/>
            </a:solidFill>
            <a:round/>
            <a:headEnd/>
            <a:tailEnd type="triangle" w="med" len="med"/>
          </a:ln>
        </p:spPr>
        <p:txBody>
          <a:bodyPr/>
          <a:lstStyle/>
          <a:p>
            <a:endParaRPr lang="en-US"/>
          </a:p>
        </p:txBody>
      </p:sp>
      <p:sp>
        <p:nvSpPr>
          <p:cNvPr id="26628" name="Text Box 6"/>
          <p:cNvSpPr txBox="1">
            <a:spLocks noChangeArrowheads="1"/>
          </p:cNvSpPr>
          <p:nvPr/>
        </p:nvSpPr>
        <p:spPr bwMode="auto">
          <a:xfrm>
            <a:off x="1476375" y="1700213"/>
            <a:ext cx="1584325" cy="369887"/>
          </a:xfrm>
          <a:prstGeom prst="rect">
            <a:avLst/>
          </a:prstGeom>
          <a:noFill/>
          <a:ln w="9525">
            <a:noFill/>
            <a:miter lim="800000"/>
            <a:headEnd/>
            <a:tailEnd/>
          </a:ln>
        </p:spPr>
        <p:txBody>
          <a:bodyPr>
            <a:spAutoFit/>
          </a:bodyPr>
          <a:lstStyle/>
          <a:p>
            <a:pPr>
              <a:spcBef>
                <a:spcPct val="50000"/>
              </a:spcBef>
            </a:pPr>
            <a:r>
              <a:rPr lang="en-CA"/>
              <a:t>Price</a:t>
            </a:r>
            <a:endParaRPr lang="en-US"/>
          </a:p>
        </p:txBody>
      </p:sp>
      <p:sp>
        <p:nvSpPr>
          <p:cNvPr id="26629" name="Text Box 7"/>
          <p:cNvSpPr txBox="1">
            <a:spLocks noChangeArrowheads="1"/>
          </p:cNvSpPr>
          <p:nvPr/>
        </p:nvSpPr>
        <p:spPr bwMode="auto">
          <a:xfrm>
            <a:off x="6156325" y="5229225"/>
            <a:ext cx="1944688" cy="366713"/>
          </a:xfrm>
          <a:prstGeom prst="rect">
            <a:avLst/>
          </a:prstGeom>
          <a:noFill/>
          <a:ln w="9525">
            <a:noFill/>
            <a:miter lim="800000"/>
            <a:headEnd/>
            <a:tailEnd/>
          </a:ln>
        </p:spPr>
        <p:txBody>
          <a:bodyPr>
            <a:spAutoFit/>
          </a:bodyPr>
          <a:lstStyle/>
          <a:p>
            <a:pPr>
              <a:spcBef>
                <a:spcPct val="50000"/>
              </a:spcBef>
            </a:pPr>
            <a:r>
              <a:rPr lang="en-US"/>
              <a:t>Quantity</a:t>
            </a:r>
          </a:p>
        </p:txBody>
      </p:sp>
      <p:sp>
        <p:nvSpPr>
          <p:cNvPr id="26630" name="Line 9"/>
          <p:cNvSpPr>
            <a:spLocks noChangeShapeType="1"/>
          </p:cNvSpPr>
          <p:nvPr/>
        </p:nvSpPr>
        <p:spPr bwMode="auto">
          <a:xfrm flipV="1">
            <a:off x="3203575" y="2276475"/>
            <a:ext cx="2736850" cy="2159000"/>
          </a:xfrm>
          <a:prstGeom prst="line">
            <a:avLst/>
          </a:prstGeom>
          <a:noFill/>
          <a:ln w="28575">
            <a:solidFill>
              <a:schemeClr val="tx1"/>
            </a:solidFill>
            <a:round/>
            <a:headEnd/>
            <a:tailEnd/>
          </a:ln>
        </p:spPr>
        <p:txBody>
          <a:bodyPr/>
          <a:lstStyle/>
          <a:p>
            <a:endParaRPr lang="en-US"/>
          </a:p>
        </p:txBody>
      </p:sp>
      <p:sp>
        <p:nvSpPr>
          <p:cNvPr id="26631" name="Text Box 10"/>
          <p:cNvSpPr txBox="1">
            <a:spLocks noChangeArrowheads="1"/>
          </p:cNvSpPr>
          <p:nvPr/>
        </p:nvSpPr>
        <p:spPr bwMode="auto">
          <a:xfrm>
            <a:off x="2916238" y="1989138"/>
            <a:ext cx="576262" cy="366712"/>
          </a:xfrm>
          <a:prstGeom prst="rect">
            <a:avLst/>
          </a:prstGeom>
          <a:noFill/>
          <a:ln w="9525">
            <a:noFill/>
            <a:miter lim="800000"/>
            <a:headEnd/>
            <a:tailEnd/>
          </a:ln>
        </p:spPr>
        <p:txBody>
          <a:bodyPr>
            <a:spAutoFit/>
          </a:bodyPr>
          <a:lstStyle/>
          <a:p>
            <a:pPr>
              <a:spcBef>
                <a:spcPct val="50000"/>
              </a:spcBef>
            </a:pPr>
            <a:r>
              <a:rPr lang="en-US"/>
              <a:t>D</a:t>
            </a:r>
            <a:r>
              <a:rPr lang="en-US" baseline="-25000"/>
              <a:t>0</a:t>
            </a:r>
            <a:endParaRPr lang="en-US"/>
          </a:p>
        </p:txBody>
      </p:sp>
      <p:sp>
        <p:nvSpPr>
          <p:cNvPr id="26632" name="Text Box 11"/>
          <p:cNvSpPr txBox="1">
            <a:spLocks noChangeArrowheads="1"/>
          </p:cNvSpPr>
          <p:nvPr/>
        </p:nvSpPr>
        <p:spPr bwMode="auto">
          <a:xfrm>
            <a:off x="5867400" y="2060575"/>
            <a:ext cx="576263" cy="366713"/>
          </a:xfrm>
          <a:prstGeom prst="rect">
            <a:avLst/>
          </a:prstGeom>
          <a:noFill/>
          <a:ln w="9525">
            <a:noFill/>
            <a:miter lim="800000"/>
            <a:headEnd/>
            <a:tailEnd/>
          </a:ln>
        </p:spPr>
        <p:txBody>
          <a:bodyPr>
            <a:spAutoFit/>
          </a:bodyPr>
          <a:lstStyle/>
          <a:p>
            <a:pPr>
              <a:spcBef>
                <a:spcPct val="50000"/>
              </a:spcBef>
            </a:pPr>
            <a:r>
              <a:rPr lang="en-US"/>
              <a:t>S</a:t>
            </a:r>
            <a:r>
              <a:rPr lang="en-US" baseline="-25000"/>
              <a:t>0</a:t>
            </a:r>
          </a:p>
        </p:txBody>
      </p:sp>
      <p:sp>
        <p:nvSpPr>
          <p:cNvPr id="26633" name="Text Box 12"/>
          <p:cNvSpPr txBox="1">
            <a:spLocks noChangeArrowheads="1"/>
          </p:cNvSpPr>
          <p:nvPr/>
        </p:nvSpPr>
        <p:spPr bwMode="auto">
          <a:xfrm>
            <a:off x="1908175" y="4941888"/>
            <a:ext cx="576263" cy="368300"/>
          </a:xfrm>
          <a:prstGeom prst="rect">
            <a:avLst/>
          </a:prstGeom>
          <a:noFill/>
          <a:ln w="9525">
            <a:noFill/>
            <a:miter lim="800000"/>
            <a:headEnd/>
            <a:tailEnd/>
          </a:ln>
        </p:spPr>
        <p:txBody>
          <a:bodyPr>
            <a:spAutoFit/>
          </a:bodyPr>
          <a:lstStyle/>
          <a:p>
            <a:pPr>
              <a:spcBef>
                <a:spcPct val="50000"/>
              </a:spcBef>
            </a:pPr>
            <a:r>
              <a:rPr lang="en-US"/>
              <a:t>0</a:t>
            </a:r>
          </a:p>
        </p:txBody>
      </p:sp>
      <p:cxnSp>
        <p:nvCxnSpPr>
          <p:cNvPr id="18" name="Straight Connector 17"/>
          <p:cNvCxnSpPr/>
          <p:nvPr/>
        </p:nvCxnSpPr>
        <p:spPr bwMode="auto">
          <a:xfrm>
            <a:off x="3276600" y="2276475"/>
            <a:ext cx="3095625" cy="2232025"/>
          </a:xfrm>
          <a:prstGeom prst="line">
            <a:avLst/>
          </a:prstGeom>
          <a:solidFill>
            <a:schemeClr val="accent1"/>
          </a:solidFill>
          <a:ln w="25400" cap="flat" cmpd="sng" algn="ctr">
            <a:solidFill>
              <a:schemeClr val="accent4"/>
            </a:solidFill>
            <a:prstDash val="solid"/>
            <a:round/>
            <a:headEnd type="none" w="med" len="med"/>
            <a:tailEnd type="none" w="med" len="med"/>
          </a:ln>
          <a:effectLst/>
        </p:spPr>
      </p:cxnSp>
      <p:sp>
        <p:nvSpPr>
          <p:cNvPr id="26635" name="Text Box 11"/>
          <p:cNvSpPr txBox="1">
            <a:spLocks noChangeArrowheads="1"/>
          </p:cNvSpPr>
          <p:nvPr/>
        </p:nvSpPr>
        <p:spPr bwMode="auto">
          <a:xfrm flipH="1">
            <a:off x="3635375" y="1844675"/>
            <a:ext cx="720725" cy="369888"/>
          </a:xfrm>
          <a:prstGeom prst="rect">
            <a:avLst/>
          </a:prstGeom>
          <a:noFill/>
          <a:ln w="9525">
            <a:noFill/>
            <a:miter lim="800000"/>
            <a:headEnd/>
            <a:tailEnd/>
          </a:ln>
        </p:spPr>
        <p:txBody>
          <a:bodyPr>
            <a:spAutoFit/>
          </a:bodyPr>
          <a:lstStyle/>
          <a:p>
            <a:pPr>
              <a:spcBef>
                <a:spcPct val="50000"/>
              </a:spcBef>
            </a:pPr>
            <a:r>
              <a:rPr lang="en-US"/>
              <a:t>D</a:t>
            </a:r>
            <a:r>
              <a:rPr lang="en-US" baseline="-25000"/>
              <a:t>1</a:t>
            </a:r>
          </a:p>
        </p:txBody>
      </p:sp>
      <p:cxnSp>
        <p:nvCxnSpPr>
          <p:cNvPr id="26636" name="Straight Connector 22"/>
          <p:cNvCxnSpPr>
            <a:cxnSpLocks noChangeShapeType="1"/>
            <a:stCxn id="37" idx="6"/>
          </p:cNvCxnSpPr>
          <p:nvPr/>
        </p:nvCxnSpPr>
        <p:spPr bwMode="auto">
          <a:xfrm flipH="1">
            <a:off x="2124075" y="2997200"/>
            <a:ext cx="2952750" cy="0"/>
          </a:xfrm>
          <a:prstGeom prst="line">
            <a:avLst/>
          </a:prstGeom>
          <a:noFill/>
          <a:ln w="25400" algn="ctr">
            <a:solidFill>
              <a:srgbClr val="FF0000"/>
            </a:solidFill>
            <a:prstDash val="sysDash"/>
            <a:round/>
            <a:headEnd/>
            <a:tailEnd/>
          </a:ln>
        </p:spPr>
      </p:cxnSp>
      <p:cxnSp>
        <p:nvCxnSpPr>
          <p:cNvPr id="26637" name="Straight Connector 24"/>
          <p:cNvCxnSpPr>
            <a:cxnSpLocks noChangeShapeType="1"/>
          </p:cNvCxnSpPr>
          <p:nvPr/>
        </p:nvCxnSpPr>
        <p:spPr bwMode="auto">
          <a:xfrm rot="5400000">
            <a:off x="3960018" y="4040982"/>
            <a:ext cx="2087563" cy="0"/>
          </a:xfrm>
          <a:prstGeom prst="line">
            <a:avLst/>
          </a:prstGeom>
          <a:noFill/>
          <a:ln w="25400" algn="ctr">
            <a:solidFill>
              <a:srgbClr val="FF0000"/>
            </a:solidFill>
            <a:prstDash val="sysDash"/>
            <a:round/>
            <a:headEnd/>
            <a:tailEnd/>
          </a:ln>
        </p:spPr>
      </p:cxnSp>
      <p:sp>
        <p:nvSpPr>
          <p:cNvPr id="26638" name="Text Box 10"/>
          <p:cNvSpPr txBox="1">
            <a:spLocks noChangeArrowheads="1"/>
          </p:cNvSpPr>
          <p:nvPr/>
        </p:nvSpPr>
        <p:spPr bwMode="auto">
          <a:xfrm>
            <a:off x="1692275" y="3141663"/>
            <a:ext cx="576263" cy="368300"/>
          </a:xfrm>
          <a:prstGeom prst="rect">
            <a:avLst/>
          </a:prstGeom>
          <a:noFill/>
          <a:ln w="9525">
            <a:noFill/>
            <a:miter lim="800000"/>
            <a:headEnd/>
            <a:tailEnd/>
          </a:ln>
        </p:spPr>
        <p:txBody>
          <a:bodyPr>
            <a:spAutoFit/>
          </a:bodyPr>
          <a:lstStyle/>
          <a:p>
            <a:pPr>
              <a:spcBef>
                <a:spcPct val="50000"/>
              </a:spcBef>
            </a:pPr>
            <a:r>
              <a:rPr lang="en-US"/>
              <a:t>p</a:t>
            </a:r>
            <a:r>
              <a:rPr lang="en-US" baseline="-25000"/>
              <a:t>0</a:t>
            </a:r>
            <a:endParaRPr lang="en-US"/>
          </a:p>
        </p:txBody>
      </p:sp>
      <p:sp>
        <p:nvSpPr>
          <p:cNvPr id="26639" name="Text Box 10"/>
          <p:cNvSpPr txBox="1">
            <a:spLocks noChangeArrowheads="1"/>
          </p:cNvSpPr>
          <p:nvPr/>
        </p:nvSpPr>
        <p:spPr bwMode="auto">
          <a:xfrm>
            <a:off x="4427538" y="5157788"/>
            <a:ext cx="576262" cy="368300"/>
          </a:xfrm>
          <a:prstGeom prst="rect">
            <a:avLst/>
          </a:prstGeom>
          <a:noFill/>
          <a:ln w="9525">
            <a:noFill/>
            <a:miter lim="800000"/>
            <a:headEnd/>
            <a:tailEnd/>
          </a:ln>
        </p:spPr>
        <p:txBody>
          <a:bodyPr>
            <a:spAutoFit/>
          </a:bodyPr>
          <a:lstStyle/>
          <a:p>
            <a:pPr>
              <a:spcBef>
                <a:spcPct val="50000"/>
              </a:spcBef>
            </a:pPr>
            <a:r>
              <a:rPr lang="en-US"/>
              <a:t>q</a:t>
            </a:r>
            <a:r>
              <a:rPr lang="en-US" baseline="-25000"/>
              <a:t>0</a:t>
            </a:r>
            <a:endParaRPr lang="en-US"/>
          </a:p>
        </p:txBody>
      </p:sp>
      <p:cxnSp>
        <p:nvCxnSpPr>
          <p:cNvPr id="29" name="Straight Connector 28"/>
          <p:cNvCxnSpPr>
            <a:stCxn id="36" idx="6"/>
          </p:cNvCxnSpPr>
          <p:nvPr/>
        </p:nvCxnSpPr>
        <p:spPr bwMode="auto">
          <a:xfrm flipH="1">
            <a:off x="2195513" y="3284538"/>
            <a:ext cx="2520950" cy="0"/>
          </a:xfrm>
          <a:prstGeom prst="line">
            <a:avLst/>
          </a:prstGeom>
          <a:solidFill>
            <a:schemeClr val="accent1"/>
          </a:solidFill>
          <a:ln w="25400" cap="flat" cmpd="sng" algn="ctr">
            <a:solidFill>
              <a:schemeClr val="accent4"/>
            </a:solidFill>
            <a:prstDash val="sysDash"/>
            <a:round/>
            <a:headEnd type="none" w="med" len="med"/>
            <a:tailEnd type="none" w="med" len="med"/>
          </a:ln>
          <a:effectLst/>
        </p:spPr>
      </p:cxnSp>
      <p:cxnSp>
        <p:nvCxnSpPr>
          <p:cNvPr id="31" name="Straight Connector 30"/>
          <p:cNvCxnSpPr/>
          <p:nvPr/>
        </p:nvCxnSpPr>
        <p:spPr bwMode="auto">
          <a:xfrm rot="5400000">
            <a:off x="3671094" y="4185444"/>
            <a:ext cx="1944688" cy="0"/>
          </a:xfrm>
          <a:prstGeom prst="line">
            <a:avLst/>
          </a:prstGeom>
          <a:solidFill>
            <a:schemeClr val="accent1"/>
          </a:solidFill>
          <a:ln w="25400" cap="flat" cmpd="sng" algn="ctr">
            <a:solidFill>
              <a:schemeClr val="accent4"/>
            </a:solidFill>
            <a:prstDash val="sysDash"/>
            <a:round/>
            <a:headEnd type="none" w="med" len="med"/>
            <a:tailEnd type="none" w="med" len="med"/>
          </a:ln>
          <a:effectLst/>
        </p:spPr>
      </p:cxnSp>
      <p:sp>
        <p:nvSpPr>
          <p:cNvPr id="26642" name="Text Box 10"/>
          <p:cNvSpPr txBox="1">
            <a:spLocks noChangeArrowheads="1"/>
          </p:cNvSpPr>
          <p:nvPr/>
        </p:nvSpPr>
        <p:spPr bwMode="auto">
          <a:xfrm>
            <a:off x="1692275" y="2781300"/>
            <a:ext cx="576263" cy="368300"/>
          </a:xfrm>
          <a:prstGeom prst="rect">
            <a:avLst/>
          </a:prstGeom>
          <a:noFill/>
          <a:ln w="9525">
            <a:noFill/>
            <a:miter lim="800000"/>
            <a:headEnd/>
            <a:tailEnd/>
          </a:ln>
        </p:spPr>
        <p:txBody>
          <a:bodyPr>
            <a:spAutoFit/>
          </a:bodyPr>
          <a:lstStyle/>
          <a:p>
            <a:pPr>
              <a:spcBef>
                <a:spcPct val="50000"/>
              </a:spcBef>
            </a:pPr>
            <a:r>
              <a:rPr lang="en-US">
                <a:solidFill>
                  <a:srgbClr val="C00000"/>
                </a:solidFill>
              </a:rPr>
              <a:t>p</a:t>
            </a:r>
            <a:r>
              <a:rPr lang="en-US" baseline="-25000">
                <a:solidFill>
                  <a:srgbClr val="C00000"/>
                </a:solidFill>
              </a:rPr>
              <a:t>1</a:t>
            </a:r>
            <a:endParaRPr lang="en-US">
              <a:solidFill>
                <a:srgbClr val="C00000"/>
              </a:solidFill>
            </a:endParaRPr>
          </a:p>
        </p:txBody>
      </p:sp>
      <p:sp>
        <p:nvSpPr>
          <p:cNvPr id="26643" name="Text Box 10"/>
          <p:cNvSpPr txBox="1">
            <a:spLocks noChangeArrowheads="1"/>
          </p:cNvSpPr>
          <p:nvPr/>
        </p:nvSpPr>
        <p:spPr bwMode="auto">
          <a:xfrm>
            <a:off x="4859338" y="5157788"/>
            <a:ext cx="576262" cy="368300"/>
          </a:xfrm>
          <a:prstGeom prst="rect">
            <a:avLst/>
          </a:prstGeom>
          <a:noFill/>
          <a:ln w="9525">
            <a:noFill/>
            <a:miter lim="800000"/>
            <a:headEnd/>
            <a:tailEnd/>
          </a:ln>
        </p:spPr>
        <p:txBody>
          <a:bodyPr>
            <a:spAutoFit/>
          </a:bodyPr>
          <a:lstStyle/>
          <a:p>
            <a:pPr>
              <a:spcBef>
                <a:spcPct val="50000"/>
              </a:spcBef>
            </a:pPr>
            <a:r>
              <a:rPr lang="en-US">
                <a:solidFill>
                  <a:srgbClr val="C00000"/>
                </a:solidFill>
              </a:rPr>
              <a:t>q</a:t>
            </a:r>
            <a:r>
              <a:rPr lang="en-US" baseline="-25000">
                <a:solidFill>
                  <a:srgbClr val="C00000"/>
                </a:solidFill>
              </a:rPr>
              <a:t>1</a:t>
            </a:r>
            <a:endParaRPr lang="en-US">
              <a:solidFill>
                <a:srgbClr val="C00000"/>
              </a:solidFill>
            </a:endParaRPr>
          </a:p>
        </p:txBody>
      </p:sp>
      <p:sp>
        <p:nvSpPr>
          <p:cNvPr id="36" name="Oval 35"/>
          <p:cNvSpPr/>
          <p:nvPr/>
        </p:nvSpPr>
        <p:spPr bwMode="auto">
          <a:xfrm>
            <a:off x="4572000" y="3213100"/>
            <a:ext cx="144463" cy="144463"/>
          </a:xfrm>
          <a:prstGeom prst="ellipse">
            <a:avLst/>
          </a:prstGeom>
          <a:solidFill>
            <a:schemeClr val="accent4"/>
          </a:solidFill>
          <a:ln w="9525" cap="flat" cmpd="sng" algn="ctr">
            <a:solidFill>
              <a:schemeClr val="tx1"/>
            </a:solidFill>
            <a:prstDash val="solid"/>
            <a:round/>
            <a:headEnd type="none" w="med" len="med"/>
            <a:tailEnd type="none" w="med" len="med"/>
          </a:ln>
          <a:effectLst/>
        </p:spPr>
        <p:txBody>
          <a:bodyPr/>
          <a:lstStyle/>
          <a:p>
            <a:pPr>
              <a:defRPr/>
            </a:pPr>
            <a:endParaRPr lang="en-US" b="1" dirty="0">
              <a:solidFill>
                <a:srgbClr val="C00000"/>
              </a:solidFill>
            </a:endParaRPr>
          </a:p>
        </p:txBody>
      </p:sp>
      <p:sp>
        <p:nvSpPr>
          <p:cNvPr id="37" name="Oval 36"/>
          <p:cNvSpPr/>
          <p:nvPr/>
        </p:nvSpPr>
        <p:spPr bwMode="auto">
          <a:xfrm>
            <a:off x="4932363" y="2924175"/>
            <a:ext cx="144462" cy="144463"/>
          </a:xfrm>
          <a:prstGeom prst="ellipse">
            <a:avLst/>
          </a:prstGeom>
          <a:solidFill>
            <a:srgbClr val="FF0000"/>
          </a:solidFill>
          <a:ln w="9525" cap="flat" cmpd="sng" algn="ctr">
            <a:solidFill>
              <a:schemeClr val="tx1"/>
            </a:solidFill>
            <a:prstDash val="solid"/>
            <a:round/>
            <a:headEnd type="none" w="med" len="med"/>
            <a:tailEnd type="none" w="med" len="med"/>
          </a:ln>
          <a:effectLst/>
        </p:spPr>
        <p:txBody>
          <a:bodyPr/>
          <a:lstStyle/>
          <a:p>
            <a:pPr>
              <a:defRPr/>
            </a:pPr>
            <a:endParaRPr lang="en-US" b="1" dirty="0">
              <a:solidFill>
                <a:schemeClr val="accent4"/>
              </a:solidFill>
            </a:endParaRPr>
          </a:p>
        </p:txBody>
      </p:sp>
      <p:cxnSp>
        <p:nvCxnSpPr>
          <p:cNvPr id="26646" name="Straight Connector 27"/>
          <p:cNvCxnSpPr>
            <a:cxnSpLocks noChangeShapeType="1"/>
          </p:cNvCxnSpPr>
          <p:nvPr/>
        </p:nvCxnSpPr>
        <p:spPr bwMode="auto">
          <a:xfrm>
            <a:off x="3851275" y="2133600"/>
            <a:ext cx="3097213" cy="2232025"/>
          </a:xfrm>
          <a:prstGeom prst="line">
            <a:avLst/>
          </a:prstGeom>
          <a:noFill/>
          <a:ln w="25400" algn="ctr">
            <a:solidFill>
              <a:srgbClr val="FF0000"/>
            </a:solidFill>
            <a:round/>
            <a:headEnd/>
            <a:tailEnd/>
          </a:ln>
        </p:spPr>
      </p:cxnSp>
      <p:cxnSp>
        <p:nvCxnSpPr>
          <p:cNvPr id="26647" name="Straight Arrow Connector 29"/>
          <p:cNvCxnSpPr>
            <a:cxnSpLocks noChangeShapeType="1"/>
          </p:cNvCxnSpPr>
          <p:nvPr/>
        </p:nvCxnSpPr>
        <p:spPr bwMode="auto">
          <a:xfrm>
            <a:off x="3492500" y="2276475"/>
            <a:ext cx="503238" cy="1588"/>
          </a:xfrm>
          <a:prstGeom prst="straightConnector1">
            <a:avLst/>
          </a:prstGeom>
          <a:noFill/>
          <a:ln w="25400" algn="ctr">
            <a:solidFill>
              <a:srgbClr val="FF0000"/>
            </a:solidFill>
            <a:round/>
            <a:headEnd/>
            <a:tailEnd type="arrow" w="med" len="med"/>
          </a:ln>
        </p:spPr>
      </p:cxnSp>
      <p:cxnSp>
        <p:nvCxnSpPr>
          <p:cNvPr id="26648" name="Straight Arrow Connector 31"/>
          <p:cNvCxnSpPr>
            <a:cxnSpLocks noChangeShapeType="1"/>
          </p:cNvCxnSpPr>
          <p:nvPr/>
        </p:nvCxnSpPr>
        <p:spPr bwMode="auto">
          <a:xfrm rot="5400000" flipH="1" flipV="1">
            <a:off x="1261269" y="3212306"/>
            <a:ext cx="431800" cy="1588"/>
          </a:xfrm>
          <a:prstGeom prst="straightConnector1">
            <a:avLst/>
          </a:prstGeom>
          <a:noFill/>
          <a:ln w="25400" algn="ctr">
            <a:solidFill>
              <a:srgbClr val="FF0000"/>
            </a:solidFill>
            <a:round/>
            <a:headEnd/>
            <a:tailEnd type="arrow" w="med" len="med"/>
          </a:ln>
        </p:spPr>
      </p:cxnSp>
      <p:cxnSp>
        <p:nvCxnSpPr>
          <p:cNvPr id="26649" name="Straight Arrow Connector 32"/>
          <p:cNvCxnSpPr>
            <a:cxnSpLocks noChangeShapeType="1"/>
          </p:cNvCxnSpPr>
          <p:nvPr/>
        </p:nvCxnSpPr>
        <p:spPr bwMode="auto">
          <a:xfrm>
            <a:off x="4643438" y="5732463"/>
            <a:ext cx="504825" cy="3175"/>
          </a:xfrm>
          <a:prstGeom prst="straightConnector1">
            <a:avLst/>
          </a:prstGeom>
          <a:noFill/>
          <a:ln w="25400" algn="ctr">
            <a:solidFill>
              <a:srgbClr val="FF0000"/>
            </a:solidFill>
            <a:round/>
            <a:headEnd/>
            <a:tailEnd type="arrow" w="med" len="med"/>
          </a:ln>
        </p:spPr>
      </p:cxnSp>
      <p:sp>
        <p:nvSpPr>
          <p:cNvPr id="39" name="Title 1"/>
          <p:cNvSpPr txBox="1">
            <a:spLocks/>
          </p:cNvSpPr>
          <p:nvPr/>
        </p:nvSpPr>
        <p:spPr>
          <a:xfrm>
            <a:off x="755650" y="404813"/>
            <a:ext cx="7772400" cy="792162"/>
          </a:xfrm>
          <a:prstGeom prst="rect">
            <a:avLst/>
          </a:prstGeom>
        </p:spPr>
        <p:txBody>
          <a:bodyPr/>
          <a:lstStyle/>
          <a:p>
            <a:pPr eaLnBrk="0" hangingPunct="0">
              <a:defRPr/>
            </a:pPr>
            <a:r>
              <a:rPr lang="en-US" sz="4200" kern="0" dirty="0">
                <a:solidFill>
                  <a:schemeClr val="tx2"/>
                </a:solidFill>
                <a:latin typeface="+mj-lt"/>
                <a:ea typeface="+mj-ea"/>
                <a:cs typeface="+mj-cs"/>
              </a:rPr>
              <a:t>Study Question 3-P4 (e)</a:t>
            </a:r>
          </a:p>
        </p:txBody>
      </p:sp>
      <p:sp>
        <p:nvSpPr>
          <p:cNvPr id="40" name="Rectangle 3"/>
          <p:cNvSpPr txBox="1">
            <a:spLocks noChangeArrowheads="1"/>
          </p:cNvSpPr>
          <p:nvPr/>
        </p:nvSpPr>
        <p:spPr>
          <a:xfrm>
            <a:off x="7092950" y="1600200"/>
            <a:ext cx="1593850" cy="2116138"/>
          </a:xfrm>
          <a:prstGeom prst="rect">
            <a:avLst/>
          </a:prstGeom>
          <a:noFill/>
          <a:ln>
            <a:solidFill>
              <a:schemeClr val="tx1"/>
            </a:solidFill>
          </a:ln>
        </p:spPr>
        <p:txBody>
          <a:bodyPr/>
          <a:lstStyle/>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rPr>
              <a:t>D </a:t>
            </a:r>
            <a:r>
              <a:rPr lang="en-US" sz="2800" kern="0" dirty="0">
                <a:latin typeface="+mn-lt"/>
                <a:cs typeface="+mn-cs"/>
                <a:sym typeface="Symbol" pitchFamily="18" charset="2"/>
              </a:rPr>
              <a:t></a:t>
            </a:r>
          </a:p>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sym typeface="Symbol" pitchFamily="18" charset="2"/>
              </a:rPr>
              <a:t>S </a:t>
            </a:r>
            <a:r>
              <a:rPr lang="en-US" sz="2800" kern="0" dirty="0">
                <a:sym typeface="Symbol"/>
              </a:rPr>
              <a:t></a:t>
            </a: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r>
              <a:rPr lang="en-US" sz="2800" kern="0" dirty="0">
                <a:latin typeface="+mn-lt"/>
                <a:cs typeface="+mn-cs"/>
              </a:rPr>
              <a:t>Q* </a:t>
            </a:r>
            <a:r>
              <a:rPr lang="en-US" sz="2800" kern="0" dirty="0">
                <a:latin typeface="+mn-lt"/>
                <a:cs typeface="+mn-cs"/>
                <a:sym typeface="Symbol" pitchFamily="18" charset="2"/>
              </a:rPr>
              <a:t></a:t>
            </a:r>
          </a:p>
          <a:p>
            <a:pPr marL="342900" indent="-342900" eaLnBrk="0" hangingPunct="0">
              <a:spcBef>
                <a:spcPct val="20000"/>
              </a:spcBef>
              <a:buClr>
                <a:schemeClr val="folHlink"/>
              </a:buClr>
              <a:buSzPct val="90000"/>
              <a:buFont typeface="Wingdings" pitchFamily="2" charset="2"/>
              <a:buChar char="n"/>
              <a:defRPr/>
            </a:pPr>
            <a:r>
              <a:rPr lang="en-US" sz="2800" kern="0" dirty="0">
                <a:latin typeface="+mn-lt"/>
                <a:cs typeface="+mn-cs"/>
              </a:rPr>
              <a:t>P* </a:t>
            </a:r>
            <a:r>
              <a:rPr lang="en-US" sz="2800" kern="0" dirty="0">
                <a:sym typeface="Symbol" pitchFamily="18" charset="2"/>
              </a:rPr>
              <a:t></a:t>
            </a:r>
            <a:endParaRPr lang="en-US" sz="2800" kern="0" dirty="0">
              <a:latin typeface="+mn-lt"/>
              <a:cs typeface="+mn-cs"/>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US" smtClean="0"/>
              <a:t>Study Question 3-P4 (f)</a:t>
            </a:r>
          </a:p>
        </p:txBody>
      </p:sp>
      <p:sp>
        <p:nvSpPr>
          <p:cNvPr id="27651" name="Content Placeholder 2"/>
          <p:cNvSpPr>
            <a:spLocks noGrp="1"/>
          </p:cNvSpPr>
          <p:nvPr>
            <p:ph idx="1"/>
          </p:nvPr>
        </p:nvSpPr>
        <p:spPr>
          <a:xfrm>
            <a:off x="914400" y="1600200"/>
            <a:ext cx="7772400" cy="4852988"/>
          </a:xfrm>
        </p:spPr>
        <p:txBody>
          <a:bodyPr/>
          <a:lstStyle/>
          <a:p>
            <a:pPr>
              <a:buFont typeface="Wingdings" pitchFamily="2" charset="2"/>
              <a:buNone/>
            </a:pPr>
            <a:r>
              <a:rPr lang="en-CA" smtClean="0"/>
              <a:t>f.	Supply increases and demand decreases.</a:t>
            </a:r>
            <a:endParaRPr lang="en-US" smtClean="0"/>
          </a:p>
        </p:txBody>
      </p:sp>
      <p:sp>
        <p:nvSpPr>
          <p:cNvPr id="4" name="Rectangle 3"/>
          <p:cNvSpPr txBox="1">
            <a:spLocks noChangeArrowheads="1"/>
          </p:cNvSpPr>
          <p:nvPr/>
        </p:nvSpPr>
        <p:spPr bwMode="auto">
          <a:xfrm>
            <a:off x="1331913" y="2276475"/>
            <a:ext cx="7272337" cy="4176713"/>
          </a:xfrm>
          <a:prstGeom prst="rect">
            <a:avLst/>
          </a:prstGeom>
          <a:noFill/>
          <a:ln w="9525">
            <a:noFill/>
            <a:miter lim="800000"/>
            <a:headEnd/>
            <a:tailEnd/>
          </a:ln>
        </p:spPr>
        <p:txBody>
          <a:bodyPr/>
          <a:lstStyle/>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rPr>
              <a:t>D </a:t>
            </a:r>
            <a:r>
              <a:rPr lang="en-CA" sz="2800" kern="0" dirty="0">
                <a:latin typeface="+mn-lt"/>
                <a:cs typeface="+mn-cs"/>
                <a:sym typeface="Symbol" pitchFamily="18" charset="2"/>
              </a:rPr>
              <a:t>  </a:t>
            </a:r>
            <a:r>
              <a:rPr lang="en-US" sz="2800" kern="0" dirty="0">
                <a:sym typeface="Symbol"/>
              </a:rPr>
              <a:t>  Demand curve shifts to the </a:t>
            </a:r>
            <a:r>
              <a:rPr lang="en-US" sz="2800" u="sng" kern="0" dirty="0">
                <a:sym typeface="Symbol"/>
              </a:rPr>
              <a:t>left</a:t>
            </a:r>
            <a:endParaRPr lang="en-US" sz="2800" u="sng" kern="0" dirty="0">
              <a:sym typeface="Symbol" pitchFamily="18" charset="2"/>
            </a:endParaRPr>
          </a:p>
          <a:p>
            <a:pPr marL="342900" indent="-342900" algn="ctr" eaLnBrk="0" hangingPunct="0">
              <a:spcBef>
                <a:spcPct val="20000"/>
              </a:spcBef>
              <a:buClr>
                <a:schemeClr val="folHlink"/>
              </a:buClr>
              <a:buSzPct val="90000"/>
              <a:defRPr/>
            </a:pPr>
            <a:r>
              <a:rPr lang="en-US" sz="2800" kern="0" dirty="0"/>
              <a:t>Q* </a:t>
            </a:r>
            <a:r>
              <a:rPr lang="en-US" sz="2800" kern="0" dirty="0">
                <a:sym typeface="Symbol"/>
              </a:rPr>
              <a:t></a:t>
            </a:r>
            <a:r>
              <a:rPr lang="en-US" sz="2800" kern="0" dirty="0">
                <a:sym typeface="Symbol" pitchFamily="18" charset="2"/>
              </a:rPr>
              <a:t>   </a:t>
            </a:r>
            <a:r>
              <a:rPr lang="en-US" sz="2800" kern="0" dirty="0"/>
              <a:t>P* </a:t>
            </a:r>
            <a:r>
              <a:rPr lang="en-US" sz="2800" kern="0" dirty="0">
                <a:sym typeface="Symbol"/>
              </a:rPr>
              <a:t></a:t>
            </a:r>
            <a:endParaRPr lang="en-CA"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endParaRPr lang="en-CA"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rPr>
              <a:t>S </a:t>
            </a:r>
            <a:r>
              <a:rPr lang="en-US" sz="2800" kern="0" dirty="0">
                <a:latin typeface="+mn-lt"/>
                <a:cs typeface="+mn-cs"/>
                <a:sym typeface="Symbol" pitchFamily="18" charset="2"/>
              </a:rPr>
              <a:t>  </a:t>
            </a:r>
            <a:r>
              <a:rPr lang="en-US" sz="2800" kern="0" dirty="0">
                <a:sym typeface="Symbol"/>
              </a:rPr>
              <a:t>  Supply curve shifts to the </a:t>
            </a:r>
            <a:r>
              <a:rPr lang="en-US" sz="2800" u="sng" kern="0" dirty="0">
                <a:sym typeface="Symbol"/>
              </a:rPr>
              <a:t>right</a:t>
            </a:r>
            <a:endParaRPr lang="en-US" sz="2800" u="sng" kern="0" dirty="0"/>
          </a:p>
          <a:p>
            <a:pPr marL="342900" indent="-342900" algn="ctr" eaLnBrk="0" hangingPunct="0">
              <a:spcBef>
                <a:spcPct val="20000"/>
              </a:spcBef>
              <a:buClr>
                <a:schemeClr val="folHlink"/>
              </a:buClr>
              <a:buSzPct val="90000"/>
              <a:defRPr/>
            </a:pPr>
            <a:r>
              <a:rPr lang="en-US" sz="2800" kern="0" dirty="0"/>
              <a:t>Q* </a:t>
            </a:r>
            <a:r>
              <a:rPr lang="en-US" sz="2800" kern="0" dirty="0">
                <a:sym typeface="Symbol" pitchFamily="18" charset="2"/>
              </a:rPr>
              <a:t>   </a:t>
            </a:r>
            <a:r>
              <a:rPr lang="en-US" sz="2800" kern="0" dirty="0"/>
              <a:t>P* </a:t>
            </a:r>
            <a:r>
              <a:rPr lang="en-US" sz="2800" kern="0" dirty="0">
                <a:sym typeface="Symbol"/>
              </a:rPr>
              <a:t></a:t>
            </a: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r>
              <a:rPr lang="en-US" sz="2800" kern="0" dirty="0">
                <a:solidFill>
                  <a:srgbClr val="FF0000"/>
                </a:solidFill>
                <a:latin typeface="+mn-lt"/>
                <a:cs typeface="+mn-cs"/>
              </a:rPr>
              <a:t>Q* </a:t>
            </a:r>
            <a:r>
              <a:rPr lang="en-US" sz="2800" kern="0" dirty="0">
                <a:solidFill>
                  <a:srgbClr val="FF0000"/>
                </a:solidFill>
                <a:latin typeface="+mn-lt"/>
                <a:cs typeface="+mn-cs"/>
                <a:sym typeface="Symbol" pitchFamily="18" charset="2"/>
              </a:rPr>
              <a:t>?</a:t>
            </a:r>
          </a:p>
          <a:p>
            <a:pPr marL="342900" indent="-342900" eaLnBrk="0" hangingPunct="0">
              <a:spcBef>
                <a:spcPct val="20000"/>
              </a:spcBef>
              <a:buClr>
                <a:schemeClr val="folHlink"/>
              </a:buClr>
              <a:buSzPct val="90000"/>
              <a:buFont typeface="Wingdings" pitchFamily="2" charset="2"/>
              <a:buChar char="n"/>
              <a:defRPr/>
            </a:pPr>
            <a:r>
              <a:rPr lang="en-US" sz="2800" kern="0" dirty="0">
                <a:solidFill>
                  <a:srgbClr val="FF0000"/>
                </a:solidFill>
                <a:latin typeface="+mn-lt"/>
                <a:cs typeface="+mn-cs"/>
              </a:rPr>
              <a:t>P* </a:t>
            </a:r>
            <a:r>
              <a:rPr lang="en-CA" sz="2800" kern="0" dirty="0">
                <a:solidFill>
                  <a:srgbClr val="FF0000"/>
                </a:solidFill>
                <a:latin typeface="+mn-lt"/>
                <a:cs typeface="+mn-cs"/>
                <a:sym typeface="Symbol" pitchFamily="18" charset="2"/>
              </a:rPr>
              <a:t></a:t>
            </a:r>
            <a:endParaRPr lang="en-US" sz="2800" kern="0" dirty="0">
              <a:solidFill>
                <a:srgbClr val="FF0000"/>
              </a:solidFill>
              <a:latin typeface="+mn-lt"/>
              <a:cs typeface="+mn-cs"/>
              <a:sym typeface="Symbol" pitchFamily="18" charset="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linds(horizontal)">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blinds(horizontal)">
                                      <p:cBhvr>
                                        <p:cTn id="27" dur="500"/>
                                        <p:tgtEl>
                                          <p:spTgt spid="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
                                            <p:txEl>
                                              <p:pRg st="7" end="7"/>
                                            </p:txEl>
                                          </p:spTgt>
                                        </p:tgtEl>
                                        <p:attrNameLst>
                                          <p:attrName>style.visibility</p:attrName>
                                        </p:attrNameLst>
                                      </p:cBhvr>
                                      <p:to>
                                        <p:strVal val="visible"/>
                                      </p:to>
                                    </p:set>
                                    <p:animEffect transition="in" filter="blinds(horizontal)">
                                      <p:cBhvr>
                                        <p:cTn id="3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914400" y="277813"/>
            <a:ext cx="7545388" cy="1143000"/>
          </a:xfrm>
        </p:spPr>
        <p:txBody>
          <a:bodyPr/>
          <a:lstStyle/>
          <a:p>
            <a:r>
              <a:rPr lang="en-US" sz="4000" smtClean="0"/>
              <a:t>Study Question 3-P4 (f)</a:t>
            </a:r>
            <a:endParaRPr lang="en-US" sz="3800" smtClean="0"/>
          </a:p>
        </p:txBody>
      </p:sp>
      <p:sp>
        <p:nvSpPr>
          <p:cNvPr id="18435" name="Rectangle 3"/>
          <p:cNvSpPr>
            <a:spLocks noGrp="1" noChangeArrowheads="1"/>
          </p:cNvSpPr>
          <p:nvPr>
            <p:ph type="body" idx="1"/>
          </p:nvPr>
        </p:nvSpPr>
        <p:spPr>
          <a:xfrm>
            <a:off x="7092950" y="1600200"/>
            <a:ext cx="1593850" cy="2044700"/>
          </a:xfrm>
          <a:noFill/>
          <a:ln>
            <a:solidFill>
              <a:schemeClr val="tx1"/>
            </a:solidFill>
          </a:ln>
        </p:spPr>
        <p:txBody>
          <a:bodyPr/>
          <a:lstStyle/>
          <a:p>
            <a:r>
              <a:rPr lang="en-CA" smtClean="0"/>
              <a:t>D </a:t>
            </a:r>
            <a:r>
              <a:rPr lang="en-CA" smtClean="0">
                <a:sym typeface="Symbol" pitchFamily="18" charset="2"/>
              </a:rPr>
              <a:t></a:t>
            </a:r>
            <a:endParaRPr lang="en-CA" smtClean="0"/>
          </a:p>
          <a:p>
            <a:r>
              <a:rPr lang="en-CA" smtClean="0"/>
              <a:t>S </a:t>
            </a:r>
            <a:r>
              <a:rPr lang="en-US" smtClean="0">
                <a:sym typeface="Symbol" pitchFamily="18" charset="2"/>
              </a:rPr>
              <a:t></a:t>
            </a:r>
            <a:endParaRPr lang="en-US" smtClean="0"/>
          </a:p>
          <a:p>
            <a:r>
              <a:rPr lang="en-US" smtClean="0"/>
              <a:t>Q* </a:t>
            </a:r>
            <a:r>
              <a:rPr lang="en-US" smtClean="0">
                <a:sym typeface="Symbol" pitchFamily="18" charset="2"/>
              </a:rPr>
              <a:t>?</a:t>
            </a:r>
          </a:p>
          <a:p>
            <a:r>
              <a:rPr lang="en-US" smtClean="0"/>
              <a:t>P* </a:t>
            </a:r>
            <a:r>
              <a:rPr lang="en-CA" smtClean="0">
                <a:sym typeface="Symbol" pitchFamily="18" charset="2"/>
              </a:rPr>
              <a:t></a:t>
            </a:r>
            <a:endParaRPr lang="en-US" smtClean="0">
              <a:sym typeface="Symbol" pitchFamily="18" charset="2"/>
            </a:endParaRPr>
          </a:p>
        </p:txBody>
      </p:sp>
      <p:sp>
        <p:nvSpPr>
          <p:cNvPr id="28676" name="Line 4"/>
          <p:cNvSpPr>
            <a:spLocks noChangeShapeType="1"/>
          </p:cNvSpPr>
          <p:nvPr/>
        </p:nvSpPr>
        <p:spPr bwMode="auto">
          <a:xfrm flipV="1">
            <a:off x="1908175" y="2349500"/>
            <a:ext cx="0" cy="3240088"/>
          </a:xfrm>
          <a:prstGeom prst="line">
            <a:avLst/>
          </a:prstGeom>
          <a:noFill/>
          <a:ln w="38100">
            <a:solidFill>
              <a:schemeClr val="tx1"/>
            </a:solidFill>
            <a:round/>
            <a:headEnd/>
            <a:tailEnd type="triangle" w="med" len="med"/>
          </a:ln>
        </p:spPr>
        <p:txBody>
          <a:bodyPr/>
          <a:lstStyle/>
          <a:p>
            <a:endParaRPr lang="en-US"/>
          </a:p>
        </p:txBody>
      </p:sp>
      <p:sp>
        <p:nvSpPr>
          <p:cNvPr id="28677" name="Line 5"/>
          <p:cNvSpPr>
            <a:spLocks noChangeShapeType="1"/>
          </p:cNvSpPr>
          <p:nvPr/>
        </p:nvSpPr>
        <p:spPr bwMode="auto">
          <a:xfrm>
            <a:off x="1908175" y="5589588"/>
            <a:ext cx="5040313" cy="0"/>
          </a:xfrm>
          <a:prstGeom prst="line">
            <a:avLst/>
          </a:prstGeom>
          <a:noFill/>
          <a:ln w="38100">
            <a:solidFill>
              <a:schemeClr val="tx1"/>
            </a:solidFill>
            <a:round/>
            <a:headEnd/>
            <a:tailEnd type="triangle" w="med" len="med"/>
          </a:ln>
        </p:spPr>
        <p:txBody>
          <a:bodyPr/>
          <a:lstStyle/>
          <a:p>
            <a:endParaRPr lang="en-US"/>
          </a:p>
        </p:txBody>
      </p:sp>
      <p:sp>
        <p:nvSpPr>
          <p:cNvPr id="28678" name="Text Box 6"/>
          <p:cNvSpPr txBox="1">
            <a:spLocks noChangeArrowheads="1"/>
          </p:cNvSpPr>
          <p:nvPr/>
        </p:nvSpPr>
        <p:spPr bwMode="auto">
          <a:xfrm>
            <a:off x="1331913" y="1989138"/>
            <a:ext cx="1223962" cy="396875"/>
          </a:xfrm>
          <a:prstGeom prst="rect">
            <a:avLst/>
          </a:prstGeom>
          <a:noFill/>
          <a:ln w="9525">
            <a:noFill/>
            <a:miter lim="800000"/>
            <a:headEnd/>
            <a:tailEnd/>
          </a:ln>
        </p:spPr>
        <p:txBody>
          <a:bodyPr>
            <a:spAutoFit/>
          </a:bodyPr>
          <a:lstStyle/>
          <a:p>
            <a:pPr>
              <a:spcBef>
                <a:spcPct val="50000"/>
              </a:spcBef>
            </a:pPr>
            <a:r>
              <a:rPr lang="en-US" sz="2000"/>
              <a:t>Price</a:t>
            </a:r>
          </a:p>
        </p:txBody>
      </p:sp>
      <p:sp>
        <p:nvSpPr>
          <p:cNvPr id="28679" name="Text Box 7"/>
          <p:cNvSpPr txBox="1">
            <a:spLocks noChangeArrowheads="1"/>
          </p:cNvSpPr>
          <p:nvPr/>
        </p:nvSpPr>
        <p:spPr bwMode="auto">
          <a:xfrm>
            <a:off x="6659563" y="5661025"/>
            <a:ext cx="1223962" cy="396875"/>
          </a:xfrm>
          <a:prstGeom prst="rect">
            <a:avLst/>
          </a:prstGeom>
          <a:noFill/>
          <a:ln w="9525">
            <a:noFill/>
            <a:miter lim="800000"/>
            <a:headEnd/>
            <a:tailEnd/>
          </a:ln>
        </p:spPr>
        <p:txBody>
          <a:bodyPr>
            <a:spAutoFit/>
          </a:bodyPr>
          <a:lstStyle/>
          <a:p>
            <a:pPr>
              <a:spcBef>
                <a:spcPct val="50000"/>
              </a:spcBef>
            </a:pPr>
            <a:r>
              <a:rPr lang="en-US" sz="2000"/>
              <a:t>Quantity</a:t>
            </a:r>
          </a:p>
        </p:txBody>
      </p:sp>
      <p:sp>
        <p:nvSpPr>
          <p:cNvPr id="19464" name="Line 8"/>
          <p:cNvSpPr>
            <a:spLocks noChangeShapeType="1"/>
          </p:cNvSpPr>
          <p:nvPr/>
        </p:nvSpPr>
        <p:spPr bwMode="auto">
          <a:xfrm>
            <a:off x="2484438" y="2492375"/>
            <a:ext cx="3167062" cy="2520950"/>
          </a:xfrm>
          <a:prstGeom prst="line">
            <a:avLst/>
          </a:prstGeom>
          <a:noFill/>
          <a:ln w="38100">
            <a:solidFill>
              <a:schemeClr val="accent6"/>
            </a:solidFill>
            <a:round/>
            <a:headEnd/>
            <a:tailEnd/>
          </a:ln>
        </p:spPr>
        <p:txBody>
          <a:bodyPr/>
          <a:lstStyle/>
          <a:p>
            <a:pPr>
              <a:defRPr/>
            </a:pPr>
            <a:endParaRPr lang="en-US"/>
          </a:p>
        </p:txBody>
      </p:sp>
      <p:sp>
        <p:nvSpPr>
          <p:cNvPr id="28681" name="Line 9"/>
          <p:cNvSpPr>
            <a:spLocks noChangeShapeType="1"/>
          </p:cNvSpPr>
          <p:nvPr/>
        </p:nvSpPr>
        <p:spPr bwMode="auto">
          <a:xfrm flipV="1">
            <a:off x="3419475" y="2924175"/>
            <a:ext cx="2665413" cy="2233613"/>
          </a:xfrm>
          <a:prstGeom prst="line">
            <a:avLst/>
          </a:prstGeom>
          <a:noFill/>
          <a:ln w="38100">
            <a:solidFill>
              <a:srgbClr val="0B0060"/>
            </a:solidFill>
            <a:prstDash val="dash"/>
            <a:round/>
            <a:headEnd/>
            <a:tailEnd/>
          </a:ln>
        </p:spPr>
        <p:txBody>
          <a:bodyPr/>
          <a:lstStyle/>
          <a:p>
            <a:endParaRPr lang="en-US"/>
          </a:p>
        </p:txBody>
      </p:sp>
      <p:sp>
        <p:nvSpPr>
          <p:cNvPr id="19466" name="Line 10"/>
          <p:cNvSpPr>
            <a:spLocks noChangeShapeType="1"/>
          </p:cNvSpPr>
          <p:nvPr/>
        </p:nvSpPr>
        <p:spPr bwMode="auto">
          <a:xfrm>
            <a:off x="2987675" y="2133600"/>
            <a:ext cx="3240088" cy="2519363"/>
          </a:xfrm>
          <a:prstGeom prst="line">
            <a:avLst/>
          </a:prstGeom>
          <a:noFill/>
          <a:ln w="38100">
            <a:solidFill>
              <a:schemeClr val="accent4"/>
            </a:solidFill>
            <a:round/>
            <a:headEnd/>
            <a:tailEnd/>
          </a:ln>
        </p:spPr>
        <p:txBody>
          <a:bodyPr/>
          <a:lstStyle/>
          <a:p>
            <a:pPr>
              <a:defRPr/>
            </a:pPr>
            <a:endParaRPr lang="en-US"/>
          </a:p>
        </p:txBody>
      </p:sp>
      <p:sp>
        <p:nvSpPr>
          <p:cNvPr id="28683" name="Line 11"/>
          <p:cNvSpPr>
            <a:spLocks noChangeShapeType="1"/>
          </p:cNvSpPr>
          <p:nvPr/>
        </p:nvSpPr>
        <p:spPr bwMode="auto">
          <a:xfrm flipV="1">
            <a:off x="3203575" y="2349500"/>
            <a:ext cx="2519363" cy="2160588"/>
          </a:xfrm>
          <a:prstGeom prst="line">
            <a:avLst/>
          </a:prstGeom>
          <a:noFill/>
          <a:ln w="38100">
            <a:solidFill>
              <a:srgbClr val="0000FF"/>
            </a:solidFill>
            <a:prstDash val="dash"/>
            <a:round/>
            <a:headEnd/>
            <a:tailEnd/>
          </a:ln>
        </p:spPr>
        <p:txBody>
          <a:bodyPr/>
          <a:lstStyle/>
          <a:p>
            <a:endParaRPr lang="en-US"/>
          </a:p>
        </p:txBody>
      </p:sp>
      <p:sp>
        <p:nvSpPr>
          <p:cNvPr id="28684" name="Text Box 12"/>
          <p:cNvSpPr txBox="1">
            <a:spLocks noChangeArrowheads="1"/>
          </p:cNvSpPr>
          <p:nvPr/>
        </p:nvSpPr>
        <p:spPr bwMode="auto">
          <a:xfrm>
            <a:off x="2843213" y="1773238"/>
            <a:ext cx="503237" cy="396875"/>
          </a:xfrm>
          <a:prstGeom prst="rect">
            <a:avLst/>
          </a:prstGeom>
          <a:noFill/>
          <a:ln w="9525">
            <a:noFill/>
            <a:miter lim="800000"/>
            <a:headEnd/>
            <a:tailEnd/>
          </a:ln>
        </p:spPr>
        <p:txBody>
          <a:bodyPr>
            <a:spAutoFit/>
          </a:bodyPr>
          <a:lstStyle/>
          <a:p>
            <a:pPr>
              <a:spcBef>
                <a:spcPct val="50000"/>
              </a:spcBef>
            </a:pPr>
            <a:r>
              <a:rPr lang="en-US" sz="2000"/>
              <a:t>D</a:t>
            </a:r>
            <a:r>
              <a:rPr lang="en-US" sz="2000" baseline="-25000"/>
              <a:t>1</a:t>
            </a:r>
          </a:p>
        </p:txBody>
      </p:sp>
      <p:sp>
        <p:nvSpPr>
          <p:cNvPr id="28685" name="Text Box 13"/>
          <p:cNvSpPr txBox="1">
            <a:spLocks noChangeArrowheads="1"/>
          </p:cNvSpPr>
          <p:nvPr/>
        </p:nvSpPr>
        <p:spPr bwMode="auto">
          <a:xfrm>
            <a:off x="4859338" y="1844675"/>
            <a:ext cx="504825" cy="396875"/>
          </a:xfrm>
          <a:prstGeom prst="rect">
            <a:avLst/>
          </a:prstGeom>
          <a:noFill/>
          <a:ln w="9525">
            <a:noFill/>
            <a:miter lim="800000"/>
            <a:headEnd/>
            <a:tailEnd/>
          </a:ln>
        </p:spPr>
        <p:txBody>
          <a:bodyPr>
            <a:spAutoFit/>
          </a:bodyPr>
          <a:lstStyle/>
          <a:p>
            <a:pPr>
              <a:spcBef>
                <a:spcPct val="50000"/>
              </a:spcBef>
            </a:pPr>
            <a:r>
              <a:rPr lang="en-US" sz="2000"/>
              <a:t>S</a:t>
            </a:r>
            <a:r>
              <a:rPr lang="en-US" sz="2000" baseline="-25000"/>
              <a:t>1</a:t>
            </a:r>
          </a:p>
        </p:txBody>
      </p:sp>
      <p:sp>
        <p:nvSpPr>
          <p:cNvPr id="28686" name="Text Box 14"/>
          <p:cNvSpPr txBox="1">
            <a:spLocks noChangeArrowheads="1"/>
          </p:cNvSpPr>
          <p:nvPr/>
        </p:nvSpPr>
        <p:spPr bwMode="auto">
          <a:xfrm>
            <a:off x="2339975" y="2133600"/>
            <a:ext cx="503238" cy="396875"/>
          </a:xfrm>
          <a:prstGeom prst="rect">
            <a:avLst/>
          </a:prstGeom>
          <a:noFill/>
          <a:ln w="9525">
            <a:noFill/>
            <a:miter lim="800000"/>
            <a:headEnd/>
            <a:tailEnd/>
          </a:ln>
        </p:spPr>
        <p:txBody>
          <a:bodyPr>
            <a:spAutoFit/>
          </a:bodyPr>
          <a:lstStyle/>
          <a:p>
            <a:pPr>
              <a:spcBef>
                <a:spcPct val="50000"/>
              </a:spcBef>
            </a:pPr>
            <a:r>
              <a:rPr lang="en-US" sz="2000">
                <a:solidFill>
                  <a:schemeClr val="accent2"/>
                </a:solidFill>
              </a:rPr>
              <a:t>D</a:t>
            </a:r>
            <a:r>
              <a:rPr lang="en-US" sz="2000" baseline="-25000">
                <a:solidFill>
                  <a:schemeClr val="accent2"/>
                </a:solidFill>
              </a:rPr>
              <a:t>2</a:t>
            </a:r>
          </a:p>
        </p:txBody>
      </p:sp>
      <p:sp>
        <p:nvSpPr>
          <p:cNvPr id="28687" name="Text Box 15"/>
          <p:cNvSpPr txBox="1">
            <a:spLocks noChangeArrowheads="1"/>
          </p:cNvSpPr>
          <p:nvPr/>
        </p:nvSpPr>
        <p:spPr bwMode="auto">
          <a:xfrm>
            <a:off x="5724525" y="2060575"/>
            <a:ext cx="504825" cy="396875"/>
          </a:xfrm>
          <a:prstGeom prst="rect">
            <a:avLst/>
          </a:prstGeom>
          <a:noFill/>
          <a:ln w="9525">
            <a:noFill/>
            <a:miter lim="800000"/>
            <a:headEnd/>
            <a:tailEnd/>
          </a:ln>
        </p:spPr>
        <p:txBody>
          <a:bodyPr>
            <a:spAutoFit/>
          </a:bodyPr>
          <a:lstStyle/>
          <a:p>
            <a:pPr>
              <a:spcBef>
                <a:spcPct val="50000"/>
              </a:spcBef>
            </a:pPr>
            <a:r>
              <a:rPr lang="en-US" sz="2000"/>
              <a:t>S</a:t>
            </a:r>
            <a:r>
              <a:rPr lang="en-US" sz="2000" baseline="-25000"/>
              <a:t>3</a:t>
            </a:r>
          </a:p>
        </p:txBody>
      </p:sp>
      <p:sp>
        <p:nvSpPr>
          <p:cNvPr id="28688" name="Line 16"/>
          <p:cNvSpPr>
            <a:spLocks noChangeShapeType="1"/>
          </p:cNvSpPr>
          <p:nvPr/>
        </p:nvSpPr>
        <p:spPr bwMode="auto">
          <a:xfrm flipH="1">
            <a:off x="1908175" y="2997200"/>
            <a:ext cx="2159000" cy="0"/>
          </a:xfrm>
          <a:prstGeom prst="line">
            <a:avLst/>
          </a:prstGeom>
          <a:noFill/>
          <a:ln w="19050">
            <a:solidFill>
              <a:schemeClr val="tx1"/>
            </a:solidFill>
            <a:prstDash val="dash"/>
            <a:round/>
            <a:headEnd/>
            <a:tailEnd/>
          </a:ln>
        </p:spPr>
        <p:txBody>
          <a:bodyPr/>
          <a:lstStyle/>
          <a:p>
            <a:endParaRPr lang="en-US"/>
          </a:p>
        </p:txBody>
      </p:sp>
      <p:sp>
        <p:nvSpPr>
          <p:cNvPr id="28689" name="Text Box 17"/>
          <p:cNvSpPr txBox="1">
            <a:spLocks noChangeArrowheads="1"/>
          </p:cNvSpPr>
          <p:nvPr/>
        </p:nvSpPr>
        <p:spPr bwMode="auto">
          <a:xfrm>
            <a:off x="1476375" y="2781300"/>
            <a:ext cx="503238" cy="396875"/>
          </a:xfrm>
          <a:prstGeom prst="rect">
            <a:avLst/>
          </a:prstGeom>
          <a:noFill/>
          <a:ln w="9525">
            <a:noFill/>
            <a:miter lim="800000"/>
            <a:headEnd/>
            <a:tailEnd/>
          </a:ln>
        </p:spPr>
        <p:txBody>
          <a:bodyPr>
            <a:spAutoFit/>
          </a:bodyPr>
          <a:lstStyle/>
          <a:p>
            <a:pPr>
              <a:spcBef>
                <a:spcPct val="50000"/>
              </a:spcBef>
            </a:pPr>
            <a:r>
              <a:rPr lang="en-US" sz="2000"/>
              <a:t>p</a:t>
            </a:r>
            <a:r>
              <a:rPr lang="en-US" sz="2000" baseline="-25000"/>
              <a:t>1</a:t>
            </a:r>
          </a:p>
        </p:txBody>
      </p:sp>
      <p:sp>
        <p:nvSpPr>
          <p:cNvPr id="28690" name="Line 18"/>
          <p:cNvSpPr>
            <a:spLocks noChangeShapeType="1"/>
          </p:cNvSpPr>
          <p:nvPr/>
        </p:nvSpPr>
        <p:spPr bwMode="auto">
          <a:xfrm>
            <a:off x="4067175" y="2924175"/>
            <a:ext cx="0" cy="2665413"/>
          </a:xfrm>
          <a:prstGeom prst="line">
            <a:avLst/>
          </a:prstGeom>
          <a:noFill/>
          <a:ln w="19050">
            <a:solidFill>
              <a:schemeClr val="tx1"/>
            </a:solidFill>
            <a:prstDash val="dash"/>
            <a:round/>
            <a:headEnd/>
            <a:tailEnd/>
          </a:ln>
        </p:spPr>
        <p:txBody>
          <a:bodyPr/>
          <a:lstStyle/>
          <a:p>
            <a:endParaRPr lang="en-US"/>
          </a:p>
        </p:txBody>
      </p:sp>
      <p:sp>
        <p:nvSpPr>
          <p:cNvPr id="28691" name="Text Box 19"/>
          <p:cNvSpPr txBox="1">
            <a:spLocks noChangeArrowheads="1"/>
          </p:cNvSpPr>
          <p:nvPr/>
        </p:nvSpPr>
        <p:spPr bwMode="auto">
          <a:xfrm>
            <a:off x="3924300" y="5589588"/>
            <a:ext cx="503238" cy="396875"/>
          </a:xfrm>
          <a:prstGeom prst="rect">
            <a:avLst/>
          </a:prstGeom>
          <a:noFill/>
          <a:ln w="9525">
            <a:noFill/>
            <a:miter lim="800000"/>
            <a:headEnd/>
            <a:tailEnd/>
          </a:ln>
        </p:spPr>
        <p:txBody>
          <a:bodyPr>
            <a:spAutoFit/>
          </a:bodyPr>
          <a:lstStyle/>
          <a:p>
            <a:pPr>
              <a:spcBef>
                <a:spcPct val="50000"/>
              </a:spcBef>
            </a:pPr>
            <a:r>
              <a:rPr lang="en-US" sz="2000"/>
              <a:t>q</a:t>
            </a:r>
            <a:r>
              <a:rPr lang="en-US" sz="2000" baseline="-25000"/>
              <a:t>1</a:t>
            </a:r>
          </a:p>
        </p:txBody>
      </p:sp>
      <p:sp>
        <p:nvSpPr>
          <p:cNvPr id="28692" name="Line 20"/>
          <p:cNvSpPr>
            <a:spLocks noChangeShapeType="1"/>
          </p:cNvSpPr>
          <p:nvPr/>
        </p:nvSpPr>
        <p:spPr bwMode="auto">
          <a:xfrm>
            <a:off x="3851275" y="3573463"/>
            <a:ext cx="0" cy="2016125"/>
          </a:xfrm>
          <a:prstGeom prst="line">
            <a:avLst/>
          </a:prstGeom>
          <a:noFill/>
          <a:ln w="19050">
            <a:solidFill>
              <a:schemeClr val="tx1"/>
            </a:solidFill>
            <a:prstDash val="dash"/>
            <a:round/>
            <a:headEnd/>
            <a:tailEnd/>
          </a:ln>
        </p:spPr>
        <p:txBody>
          <a:bodyPr/>
          <a:lstStyle/>
          <a:p>
            <a:endParaRPr lang="en-US"/>
          </a:p>
        </p:txBody>
      </p:sp>
      <p:sp>
        <p:nvSpPr>
          <p:cNvPr id="28693" name="Text Box 21"/>
          <p:cNvSpPr txBox="1">
            <a:spLocks noChangeArrowheads="1"/>
          </p:cNvSpPr>
          <p:nvPr/>
        </p:nvSpPr>
        <p:spPr bwMode="auto">
          <a:xfrm>
            <a:off x="3924300" y="5876925"/>
            <a:ext cx="488950" cy="701675"/>
          </a:xfrm>
          <a:prstGeom prst="rect">
            <a:avLst/>
          </a:prstGeom>
          <a:noFill/>
          <a:ln w="9525">
            <a:noFill/>
            <a:miter lim="800000"/>
            <a:headEnd/>
            <a:tailEnd/>
          </a:ln>
        </p:spPr>
        <p:txBody>
          <a:bodyPr>
            <a:spAutoFit/>
          </a:bodyPr>
          <a:lstStyle/>
          <a:p>
            <a:pPr>
              <a:spcBef>
                <a:spcPct val="50000"/>
              </a:spcBef>
            </a:pPr>
            <a:r>
              <a:rPr lang="en-US" sz="2000">
                <a:sym typeface="Symbol" pitchFamily="18" charset="2"/>
              </a:rPr>
              <a:t></a:t>
            </a:r>
            <a:r>
              <a:rPr lang="en-US" sz="2000"/>
              <a:t> q</a:t>
            </a:r>
            <a:r>
              <a:rPr lang="en-US" sz="2000" baseline="-25000"/>
              <a:t>3</a:t>
            </a:r>
          </a:p>
        </p:txBody>
      </p:sp>
      <p:sp>
        <p:nvSpPr>
          <p:cNvPr id="28694" name="Line 22"/>
          <p:cNvSpPr>
            <a:spLocks noChangeShapeType="1"/>
          </p:cNvSpPr>
          <p:nvPr/>
        </p:nvSpPr>
        <p:spPr bwMode="auto">
          <a:xfrm flipV="1">
            <a:off x="2987675" y="2205038"/>
            <a:ext cx="2447925" cy="2087562"/>
          </a:xfrm>
          <a:prstGeom prst="line">
            <a:avLst/>
          </a:prstGeom>
          <a:noFill/>
          <a:ln w="38100">
            <a:solidFill>
              <a:srgbClr val="0000FF"/>
            </a:solidFill>
            <a:prstDash val="dash"/>
            <a:round/>
            <a:headEnd/>
            <a:tailEnd/>
          </a:ln>
        </p:spPr>
        <p:txBody>
          <a:bodyPr/>
          <a:lstStyle/>
          <a:p>
            <a:endParaRPr lang="en-US"/>
          </a:p>
        </p:txBody>
      </p:sp>
      <p:sp>
        <p:nvSpPr>
          <p:cNvPr id="28695" name="Text Box 23"/>
          <p:cNvSpPr txBox="1">
            <a:spLocks noChangeArrowheads="1"/>
          </p:cNvSpPr>
          <p:nvPr/>
        </p:nvSpPr>
        <p:spPr bwMode="auto">
          <a:xfrm>
            <a:off x="5364163" y="1916113"/>
            <a:ext cx="504825" cy="396875"/>
          </a:xfrm>
          <a:prstGeom prst="rect">
            <a:avLst/>
          </a:prstGeom>
          <a:noFill/>
          <a:ln w="9525">
            <a:noFill/>
            <a:miter lim="800000"/>
            <a:headEnd/>
            <a:tailEnd/>
          </a:ln>
        </p:spPr>
        <p:txBody>
          <a:bodyPr>
            <a:spAutoFit/>
          </a:bodyPr>
          <a:lstStyle/>
          <a:p>
            <a:pPr>
              <a:spcBef>
                <a:spcPct val="50000"/>
              </a:spcBef>
            </a:pPr>
            <a:r>
              <a:rPr lang="en-US" sz="2000"/>
              <a:t>S</a:t>
            </a:r>
            <a:r>
              <a:rPr lang="en-US" sz="2000" baseline="-25000"/>
              <a:t>2</a:t>
            </a:r>
          </a:p>
        </p:txBody>
      </p:sp>
      <p:sp>
        <p:nvSpPr>
          <p:cNvPr id="28696" name="Line 24"/>
          <p:cNvSpPr>
            <a:spLocks noChangeShapeType="1"/>
          </p:cNvSpPr>
          <p:nvPr/>
        </p:nvSpPr>
        <p:spPr bwMode="auto">
          <a:xfrm>
            <a:off x="4572000" y="3357563"/>
            <a:ext cx="0" cy="2303462"/>
          </a:xfrm>
          <a:prstGeom prst="line">
            <a:avLst/>
          </a:prstGeom>
          <a:noFill/>
          <a:ln w="19050">
            <a:solidFill>
              <a:schemeClr val="tx1"/>
            </a:solidFill>
            <a:prstDash val="dash"/>
            <a:round/>
            <a:headEnd/>
            <a:tailEnd/>
          </a:ln>
        </p:spPr>
        <p:txBody>
          <a:bodyPr/>
          <a:lstStyle/>
          <a:p>
            <a:endParaRPr lang="en-US"/>
          </a:p>
        </p:txBody>
      </p:sp>
      <p:sp>
        <p:nvSpPr>
          <p:cNvPr id="28697" name="Text Box 25"/>
          <p:cNvSpPr txBox="1">
            <a:spLocks noChangeArrowheads="1"/>
          </p:cNvSpPr>
          <p:nvPr/>
        </p:nvSpPr>
        <p:spPr bwMode="auto">
          <a:xfrm>
            <a:off x="3635375" y="5589588"/>
            <a:ext cx="503238" cy="396875"/>
          </a:xfrm>
          <a:prstGeom prst="rect">
            <a:avLst/>
          </a:prstGeom>
          <a:noFill/>
          <a:ln w="9525">
            <a:noFill/>
            <a:miter lim="800000"/>
            <a:headEnd/>
            <a:tailEnd/>
          </a:ln>
        </p:spPr>
        <p:txBody>
          <a:bodyPr>
            <a:spAutoFit/>
          </a:bodyPr>
          <a:lstStyle/>
          <a:p>
            <a:pPr>
              <a:spcBef>
                <a:spcPct val="50000"/>
              </a:spcBef>
            </a:pPr>
            <a:r>
              <a:rPr lang="en-US" sz="2000"/>
              <a:t>q</a:t>
            </a:r>
            <a:r>
              <a:rPr lang="en-US" sz="2000" baseline="-25000"/>
              <a:t>2</a:t>
            </a:r>
          </a:p>
        </p:txBody>
      </p:sp>
      <p:sp>
        <p:nvSpPr>
          <p:cNvPr id="28698" name="Line 26"/>
          <p:cNvSpPr>
            <a:spLocks noChangeShapeType="1"/>
          </p:cNvSpPr>
          <p:nvPr/>
        </p:nvSpPr>
        <p:spPr bwMode="auto">
          <a:xfrm flipH="1">
            <a:off x="1835150" y="3716338"/>
            <a:ext cx="2232025" cy="0"/>
          </a:xfrm>
          <a:prstGeom prst="line">
            <a:avLst/>
          </a:prstGeom>
          <a:noFill/>
          <a:ln w="19050">
            <a:solidFill>
              <a:schemeClr val="tx1"/>
            </a:solidFill>
            <a:prstDash val="dash"/>
            <a:round/>
            <a:headEnd/>
            <a:tailEnd/>
          </a:ln>
        </p:spPr>
        <p:txBody>
          <a:bodyPr/>
          <a:lstStyle/>
          <a:p>
            <a:endParaRPr lang="en-US"/>
          </a:p>
        </p:txBody>
      </p:sp>
      <p:sp>
        <p:nvSpPr>
          <p:cNvPr id="28699" name="Text Box 27"/>
          <p:cNvSpPr txBox="1">
            <a:spLocks noChangeArrowheads="1"/>
          </p:cNvSpPr>
          <p:nvPr/>
        </p:nvSpPr>
        <p:spPr bwMode="auto">
          <a:xfrm>
            <a:off x="1476375" y="3284538"/>
            <a:ext cx="503238" cy="396875"/>
          </a:xfrm>
          <a:prstGeom prst="rect">
            <a:avLst/>
          </a:prstGeom>
          <a:noFill/>
          <a:ln w="9525">
            <a:noFill/>
            <a:miter lim="800000"/>
            <a:headEnd/>
            <a:tailEnd/>
          </a:ln>
        </p:spPr>
        <p:txBody>
          <a:bodyPr>
            <a:spAutoFit/>
          </a:bodyPr>
          <a:lstStyle/>
          <a:p>
            <a:pPr>
              <a:spcBef>
                <a:spcPct val="50000"/>
              </a:spcBef>
            </a:pPr>
            <a:r>
              <a:rPr lang="en-US" sz="2000"/>
              <a:t>p</a:t>
            </a:r>
            <a:r>
              <a:rPr lang="en-US" sz="2000" baseline="-25000"/>
              <a:t>2</a:t>
            </a:r>
          </a:p>
        </p:txBody>
      </p:sp>
      <p:sp>
        <p:nvSpPr>
          <p:cNvPr id="28700" name="Line 28"/>
          <p:cNvSpPr>
            <a:spLocks noChangeShapeType="1"/>
          </p:cNvSpPr>
          <p:nvPr/>
        </p:nvSpPr>
        <p:spPr bwMode="auto">
          <a:xfrm flipH="1">
            <a:off x="1835150" y="3573463"/>
            <a:ext cx="2016125" cy="0"/>
          </a:xfrm>
          <a:prstGeom prst="line">
            <a:avLst/>
          </a:prstGeom>
          <a:noFill/>
          <a:ln w="19050">
            <a:solidFill>
              <a:schemeClr val="tx1"/>
            </a:solidFill>
            <a:prstDash val="dash"/>
            <a:round/>
            <a:headEnd/>
            <a:tailEnd/>
          </a:ln>
        </p:spPr>
        <p:txBody>
          <a:bodyPr/>
          <a:lstStyle/>
          <a:p>
            <a:endParaRPr lang="en-US"/>
          </a:p>
        </p:txBody>
      </p:sp>
      <p:sp>
        <p:nvSpPr>
          <p:cNvPr id="28701" name="Text Box 29"/>
          <p:cNvSpPr txBox="1">
            <a:spLocks noChangeArrowheads="1"/>
          </p:cNvSpPr>
          <p:nvPr/>
        </p:nvSpPr>
        <p:spPr bwMode="auto">
          <a:xfrm>
            <a:off x="1476375" y="3933825"/>
            <a:ext cx="503238" cy="396875"/>
          </a:xfrm>
          <a:prstGeom prst="rect">
            <a:avLst/>
          </a:prstGeom>
          <a:noFill/>
          <a:ln w="9525">
            <a:noFill/>
            <a:miter lim="800000"/>
            <a:headEnd/>
            <a:tailEnd/>
          </a:ln>
        </p:spPr>
        <p:txBody>
          <a:bodyPr>
            <a:spAutoFit/>
          </a:bodyPr>
          <a:lstStyle/>
          <a:p>
            <a:pPr>
              <a:spcBef>
                <a:spcPct val="50000"/>
              </a:spcBef>
            </a:pPr>
            <a:r>
              <a:rPr lang="en-US" sz="2000"/>
              <a:t>p</a:t>
            </a:r>
            <a:r>
              <a:rPr lang="en-US" sz="2000" baseline="-25000"/>
              <a:t>4</a:t>
            </a:r>
          </a:p>
        </p:txBody>
      </p:sp>
      <p:sp>
        <p:nvSpPr>
          <p:cNvPr id="28702" name="Text Box 30"/>
          <p:cNvSpPr txBox="1">
            <a:spLocks noChangeArrowheads="1"/>
          </p:cNvSpPr>
          <p:nvPr/>
        </p:nvSpPr>
        <p:spPr bwMode="auto">
          <a:xfrm>
            <a:off x="4427538" y="5661025"/>
            <a:ext cx="720725" cy="400050"/>
          </a:xfrm>
          <a:prstGeom prst="rect">
            <a:avLst/>
          </a:prstGeom>
          <a:noFill/>
          <a:ln w="9525">
            <a:noFill/>
            <a:miter lim="800000"/>
            <a:headEnd/>
            <a:tailEnd/>
          </a:ln>
        </p:spPr>
        <p:txBody>
          <a:bodyPr>
            <a:spAutoFit/>
          </a:bodyPr>
          <a:lstStyle/>
          <a:p>
            <a:pPr>
              <a:spcBef>
                <a:spcPct val="50000"/>
              </a:spcBef>
            </a:pPr>
            <a:r>
              <a:rPr lang="en-US" sz="2000"/>
              <a:t>q</a:t>
            </a:r>
            <a:r>
              <a:rPr lang="en-US" sz="2000" baseline="-25000"/>
              <a:t>4</a:t>
            </a:r>
          </a:p>
        </p:txBody>
      </p:sp>
      <p:sp>
        <p:nvSpPr>
          <p:cNvPr id="28703" name="Text Box 32"/>
          <p:cNvSpPr txBox="1">
            <a:spLocks noChangeArrowheads="1"/>
          </p:cNvSpPr>
          <p:nvPr/>
        </p:nvSpPr>
        <p:spPr bwMode="auto">
          <a:xfrm>
            <a:off x="1476375" y="3500438"/>
            <a:ext cx="503238" cy="396875"/>
          </a:xfrm>
          <a:prstGeom prst="rect">
            <a:avLst/>
          </a:prstGeom>
          <a:noFill/>
          <a:ln w="9525">
            <a:noFill/>
            <a:miter lim="800000"/>
            <a:headEnd/>
            <a:tailEnd/>
          </a:ln>
        </p:spPr>
        <p:txBody>
          <a:bodyPr>
            <a:spAutoFit/>
          </a:bodyPr>
          <a:lstStyle/>
          <a:p>
            <a:pPr>
              <a:spcBef>
                <a:spcPct val="50000"/>
              </a:spcBef>
            </a:pPr>
            <a:r>
              <a:rPr lang="en-US" sz="2000"/>
              <a:t>p</a:t>
            </a:r>
            <a:r>
              <a:rPr lang="en-US" sz="2000" baseline="-25000"/>
              <a:t>3</a:t>
            </a:r>
            <a:endParaRPr lang="en-US" sz="2000"/>
          </a:p>
        </p:txBody>
      </p:sp>
      <p:sp>
        <p:nvSpPr>
          <p:cNvPr id="19488" name="Line 33"/>
          <p:cNvSpPr>
            <a:spLocks noChangeShapeType="1"/>
          </p:cNvSpPr>
          <p:nvPr/>
        </p:nvSpPr>
        <p:spPr bwMode="auto">
          <a:xfrm flipV="1">
            <a:off x="2700338" y="2133600"/>
            <a:ext cx="2376487" cy="1944688"/>
          </a:xfrm>
          <a:prstGeom prst="line">
            <a:avLst/>
          </a:prstGeom>
          <a:noFill/>
          <a:ln w="38100">
            <a:solidFill>
              <a:schemeClr val="accent4"/>
            </a:solidFill>
            <a:prstDash val="solid"/>
            <a:round/>
            <a:headEnd/>
            <a:tailEnd/>
          </a:ln>
        </p:spPr>
        <p:txBody>
          <a:bodyPr/>
          <a:lstStyle/>
          <a:p>
            <a:pPr>
              <a:defRPr/>
            </a:pPr>
            <a:endParaRPr lang="en-US"/>
          </a:p>
        </p:txBody>
      </p:sp>
      <p:sp>
        <p:nvSpPr>
          <p:cNvPr id="28705" name="Text Box 34"/>
          <p:cNvSpPr txBox="1">
            <a:spLocks noChangeArrowheads="1"/>
          </p:cNvSpPr>
          <p:nvPr/>
        </p:nvSpPr>
        <p:spPr bwMode="auto">
          <a:xfrm>
            <a:off x="6084888" y="2636838"/>
            <a:ext cx="504825" cy="396875"/>
          </a:xfrm>
          <a:prstGeom prst="rect">
            <a:avLst/>
          </a:prstGeom>
          <a:noFill/>
          <a:ln w="9525">
            <a:noFill/>
            <a:miter lim="800000"/>
            <a:headEnd/>
            <a:tailEnd/>
          </a:ln>
        </p:spPr>
        <p:txBody>
          <a:bodyPr>
            <a:spAutoFit/>
          </a:bodyPr>
          <a:lstStyle/>
          <a:p>
            <a:pPr>
              <a:spcBef>
                <a:spcPct val="50000"/>
              </a:spcBef>
            </a:pPr>
            <a:r>
              <a:rPr lang="en-US" sz="2000"/>
              <a:t>S</a:t>
            </a:r>
            <a:r>
              <a:rPr lang="en-US" sz="2000" baseline="-25000"/>
              <a:t>4</a:t>
            </a:r>
          </a:p>
        </p:txBody>
      </p:sp>
      <p:sp>
        <p:nvSpPr>
          <p:cNvPr id="28706" name="Oval 37"/>
          <p:cNvSpPr>
            <a:spLocks noChangeArrowheads="1"/>
          </p:cNvSpPr>
          <p:nvPr/>
        </p:nvSpPr>
        <p:spPr bwMode="auto">
          <a:xfrm>
            <a:off x="3995738" y="3644900"/>
            <a:ext cx="142875" cy="146050"/>
          </a:xfrm>
          <a:prstGeom prst="ellipse">
            <a:avLst/>
          </a:prstGeom>
          <a:solidFill>
            <a:srgbClr val="008000"/>
          </a:solidFill>
          <a:ln w="9525">
            <a:solidFill>
              <a:srgbClr val="008000"/>
            </a:solidFill>
            <a:round/>
            <a:headEnd/>
            <a:tailEnd/>
          </a:ln>
        </p:spPr>
        <p:txBody>
          <a:bodyPr wrap="none" anchor="ctr"/>
          <a:lstStyle/>
          <a:p>
            <a:endParaRPr lang="en-US"/>
          </a:p>
        </p:txBody>
      </p:sp>
      <p:sp>
        <p:nvSpPr>
          <p:cNvPr id="28707" name="Oval 38"/>
          <p:cNvSpPr>
            <a:spLocks noChangeArrowheads="1"/>
          </p:cNvSpPr>
          <p:nvPr/>
        </p:nvSpPr>
        <p:spPr bwMode="auto">
          <a:xfrm>
            <a:off x="3779838" y="3500438"/>
            <a:ext cx="142875" cy="146050"/>
          </a:xfrm>
          <a:prstGeom prst="ellipse">
            <a:avLst/>
          </a:prstGeom>
          <a:solidFill>
            <a:srgbClr val="008000"/>
          </a:solidFill>
          <a:ln w="9525">
            <a:solidFill>
              <a:srgbClr val="008000"/>
            </a:solidFill>
            <a:round/>
            <a:headEnd/>
            <a:tailEnd/>
          </a:ln>
        </p:spPr>
        <p:txBody>
          <a:bodyPr wrap="none" anchor="ctr"/>
          <a:lstStyle/>
          <a:p>
            <a:endParaRPr lang="en-US"/>
          </a:p>
        </p:txBody>
      </p:sp>
      <p:sp>
        <p:nvSpPr>
          <p:cNvPr id="19493" name="Oval 39"/>
          <p:cNvSpPr>
            <a:spLocks noChangeArrowheads="1"/>
          </p:cNvSpPr>
          <p:nvPr/>
        </p:nvSpPr>
        <p:spPr bwMode="auto">
          <a:xfrm>
            <a:off x="3995738" y="2924175"/>
            <a:ext cx="142875" cy="146050"/>
          </a:xfrm>
          <a:prstGeom prst="ellipse">
            <a:avLst/>
          </a:prstGeom>
          <a:solidFill>
            <a:schemeClr val="accent4"/>
          </a:solidFill>
          <a:ln w="9525">
            <a:solidFill>
              <a:srgbClr val="008000"/>
            </a:solidFill>
            <a:round/>
            <a:headEnd/>
            <a:tailEnd/>
          </a:ln>
        </p:spPr>
        <p:txBody>
          <a:bodyPr wrap="none" anchor="ctr"/>
          <a:lstStyle/>
          <a:p>
            <a:pPr>
              <a:defRPr/>
            </a:pPr>
            <a:endParaRPr lang="en-US"/>
          </a:p>
        </p:txBody>
      </p:sp>
      <p:sp>
        <p:nvSpPr>
          <p:cNvPr id="28709" name="Oval 41"/>
          <p:cNvSpPr>
            <a:spLocks noChangeArrowheads="1"/>
          </p:cNvSpPr>
          <p:nvPr/>
        </p:nvSpPr>
        <p:spPr bwMode="auto">
          <a:xfrm>
            <a:off x="4500563" y="4076700"/>
            <a:ext cx="142875" cy="146050"/>
          </a:xfrm>
          <a:prstGeom prst="ellipse">
            <a:avLst/>
          </a:prstGeom>
          <a:solidFill>
            <a:schemeClr val="tx1"/>
          </a:solidFill>
          <a:ln w="9525">
            <a:solidFill>
              <a:schemeClr val="tx1"/>
            </a:solidFill>
            <a:round/>
            <a:headEnd/>
            <a:tailEnd/>
          </a:ln>
        </p:spPr>
        <p:txBody>
          <a:bodyPr wrap="none" anchor="ctr"/>
          <a:lstStyle/>
          <a:p>
            <a:endParaRPr lang="en-US"/>
          </a:p>
        </p:txBody>
      </p:sp>
      <p:sp>
        <p:nvSpPr>
          <p:cNvPr id="28710" name="Line 42"/>
          <p:cNvSpPr>
            <a:spLocks noChangeShapeType="1"/>
          </p:cNvSpPr>
          <p:nvPr/>
        </p:nvSpPr>
        <p:spPr bwMode="auto">
          <a:xfrm flipH="1" flipV="1">
            <a:off x="1908175" y="4149725"/>
            <a:ext cx="2592388" cy="0"/>
          </a:xfrm>
          <a:prstGeom prst="line">
            <a:avLst/>
          </a:prstGeom>
          <a:noFill/>
          <a:ln w="19050">
            <a:solidFill>
              <a:schemeClr val="tx1"/>
            </a:solidFill>
            <a:prstDash val="dash"/>
            <a:round/>
            <a:headEnd/>
            <a:tailEnd/>
          </a:ln>
        </p:spPr>
        <p:txBody>
          <a:bodyPr/>
          <a:lstStyle/>
          <a:p>
            <a:endParaRPr lang="en-US"/>
          </a:p>
        </p:txBody>
      </p:sp>
      <p:sp>
        <p:nvSpPr>
          <p:cNvPr id="28711" name="AutoShape 43"/>
          <p:cNvSpPr>
            <a:spLocks noChangeArrowheads="1"/>
          </p:cNvSpPr>
          <p:nvPr/>
        </p:nvSpPr>
        <p:spPr bwMode="auto">
          <a:xfrm>
            <a:off x="2771775" y="2420938"/>
            <a:ext cx="360363" cy="142875"/>
          </a:xfrm>
          <a:prstGeom prst="leftArrow">
            <a:avLst>
              <a:gd name="adj1" fmla="val 50000"/>
              <a:gd name="adj2" fmla="val 63056"/>
            </a:avLst>
          </a:prstGeom>
          <a:solidFill>
            <a:schemeClr val="accent2"/>
          </a:solidFill>
          <a:ln w="9525">
            <a:solidFill>
              <a:schemeClr val="accent2"/>
            </a:solidFill>
            <a:miter lim="800000"/>
            <a:headEnd/>
            <a:tailEnd/>
          </a:ln>
        </p:spPr>
        <p:txBody>
          <a:bodyPr wrap="none" anchor="ctr"/>
          <a:lstStyle/>
          <a:p>
            <a:endParaRPr lang="en-US"/>
          </a:p>
        </p:txBody>
      </p:sp>
      <p:sp>
        <p:nvSpPr>
          <p:cNvPr id="44" name="Down Arrow 43"/>
          <p:cNvSpPr/>
          <p:nvPr/>
        </p:nvSpPr>
        <p:spPr>
          <a:xfrm>
            <a:off x="1042988" y="3213100"/>
            <a:ext cx="144462" cy="576263"/>
          </a:xfrm>
          <a:prstGeom prst="downArrow">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ight Arrow 44"/>
          <p:cNvSpPr/>
          <p:nvPr/>
        </p:nvSpPr>
        <p:spPr>
          <a:xfrm>
            <a:off x="5435600" y="1773238"/>
            <a:ext cx="1081088" cy="215900"/>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35">
                                            <p:bg/>
                                          </p:spTgt>
                                        </p:tgtEl>
                                        <p:attrNameLst>
                                          <p:attrName>style.visibility</p:attrName>
                                        </p:attrNameLst>
                                      </p:cBhvr>
                                      <p:to>
                                        <p:strVal val="visible"/>
                                      </p:to>
                                    </p:set>
                                    <p:animEffect transition="in" filter="blinds(horizontal)">
                                      <p:cBhvr>
                                        <p:cTn id="7" dur="500"/>
                                        <p:tgtEl>
                                          <p:spTgt spid="18435">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435">
                                            <p:txEl>
                                              <p:pRg st="0" end="0"/>
                                            </p:txEl>
                                          </p:spTgt>
                                        </p:tgtEl>
                                        <p:attrNameLst>
                                          <p:attrName>style.visibility</p:attrName>
                                        </p:attrNameLst>
                                      </p:cBhvr>
                                      <p:to>
                                        <p:strVal val="visible"/>
                                      </p:to>
                                    </p:set>
                                    <p:animEffect transition="in" filter="blinds(horizontal)">
                                      <p:cBhvr>
                                        <p:cTn id="12" dur="500"/>
                                        <p:tgtEl>
                                          <p:spTgt spid="1843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435">
                                            <p:txEl>
                                              <p:pRg st="1" end="1"/>
                                            </p:txEl>
                                          </p:spTgt>
                                        </p:tgtEl>
                                        <p:attrNameLst>
                                          <p:attrName>style.visibility</p:attrName>
                                        </p:attrNameLst>
                                      </p:cBhvr>
                                      <p:to>
                                        <p:strVal val="visible"/>
                                      </p:to>
                                    </p:set>
                                    <p:animEffect transition="in" filter="blinds(horizontal)">
                                      <p:cBhvr>
                                        <p:cTn id="17" dur="500"/>
                                        <p:tgtEl>
                                          <p:spTgt spid="1843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8435">
                                            <p:txEl>
                                              <p:pRg st="2" end="2"/>
                                            </p:txEl>
                                          </p:spTgt>
                                        </p:tgtEl>
                                        <p:attrNameLst>
                                          <p:attrName>style.visibility</p:attrName>
                                        </p:attrNameLst>
                                      </p:cBhvr>
                                      <p:to>
                                        <p:strVal val="visible"/>
                                      </p:to>
                                    </p:set>
                                    <p:animEffect transition="in" filter="blinds(horizontal)">
                                      <p:cBhvr>
                                        <p:cTn id="22" dur="500"/>
                                        <p:tgtEl>
                                          <p:spTgt spid="1843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8435">
                                            <p:txEl>
                                              <p:pRg st="3" end="3"/>
                                            </p:txEl>
                                          </p:spTgt>
                                        </p:tgtEl>
                                        <p:attrNameLst>
                                          <p:attrName>style.visibility</p:attrName>
                                        </p:attrNameLst>
                                      </p:cBhvr>
                                      <p:to>
                                        <p:strVal val="visible"/>
                                      </p:to>
                                    </p:set>
                                    <p:animEffect transition="in" filter="blinds(horizontal)">
                                      <p:cBhvr>
                                        <p:cTn id="27" dur="500"/>
                                        <p:tgtEl>
                                          <p:spTgt spid="184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US" smtClean="0"/>
              <a:t>Study Question 3-P4 (g)</a:t>
            </a:r>
          </a:p>
        </p:txBody>
      </p:sp>
      <p:sp>
        <p:nvSpPr>
          <p:cNvPr id="29699" name="Content Placeholder 2"/>
          <p:cNvSpPr>
            <a:spLocks noGrp="1"/>
          </p:cNvSpPr>
          <p:nvPr>
            <p:ph idx="1"/>
          </p:nvPr>
        </p:nvSpPr>
        <p:spPr>
          <a:xfrm>
            <a:off x="900113" y="1700213"/>
            <a:ext cx="7772400" cy="4852987"/>
          </a:xfrm>
        </p:spPr>
        <p:txBody>
          <a:bodyPr/>
          <a:lstStyle/>
          <a:p>
            <a:pPr>
              <a:buFont typeface="Wingdings" pitchFamily="2" charset="2"/>
              <a:buNone/>
            </a:pPr>
            <a:r>
              <a:rPr lang="en-CA" smtClean="0"/>
              <a:t>g.	Demand increases and supply decreases.</a:t>
            </a:r>
          </a:p>
        </p:txBody>
      </p:sp>
      <p:sp>
        <p:nvSpPr>
          <p:cNvPr id="4" name="Rectangle 3"/>
          <p:cNvSpPr txBox="1">
            <a:spLocks noChangeArrowheads="1"/>
          </p:cNvSpPr>
          <p:nvPr/>
        </p:nvSpPr>
        <p:spPr bwMode="auto">
          <a:xfrm>
            <a:off x="1403350" y="2276475"/>
            <a:ext cx="7200900" cy="4176713"/>
          </a:xfrm>
          <a:prstGeom prst="rect">
            <a:avLst/>
          </a:prstGeom>
          <a:noFill/>
          <a:ln w="9525">
            <a:noFill/>
            <a:miter lim="800000"/>
            <a:headEnd/>
            <a:tailEnd/>
          </a:ln>
        </p:spPr>
        <p:txBody>
          <a:bodyPr/>
          <a:lstStyle/>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rPr>
              <a:t>D </a:t>
            </a:r>
            <a:r>
              <a:rPr lang="en-US" sz="2800" kern="0" dirty="0">
                <a:latin typeface="+mn-lt"/>
                <a:cs typeface="+mn-cs"/>
                <a:sym typeface="Symbol" pitchFamily="18" charset="2"/>
              </a:rPr>
              <a:t> </a:t>
            </a:r>
            <a:r>
              <a:rPr lang="en-US" sz="2800" kern="0" dirty="0">
                <a:sym typeface="Symbol"/>
              </a:rPr>
              <a:t>  Demand curve shifts to the </a:t>
            </a:r>
            <a:r>
              <a:rPr lang="en-US" sz="2800" u="sng" kern="0" dirty="0">
                <a:sym typeface="Symbol"/>
              </a:rPr>
              <a:t>right</a:t>
            </a:r>
            <a:endParaRPr lang="en-US" sz="2800" u="sng" kern="0" dirty="0"/>
          </a:p>
          <a:p>
            <a:pPr marL="342900" indent="-342900" algn="ctr" eaLnBrk="0" hangingPunct="0">
              <a:spcBef>
                <a:spcPct val="20000"/>
              </a:spcBef>
              <a:buClr>
                <a:schemeClr val="folHlink"/>
              </a:buClr>
              <a:buSzPct val="90000"/>
              <a:defRPr/>
            </a:pPr>
            <a:r>
              <a:rPr lang="en-US" sz="2800" kern="0" dirty="0"/>
              <a:t>Q* </a:t>
            </a:r>
            <a:r>
              <a:rPr lang="en-US" sz="2800" kern="0" dirty="0">
                <a:sym typeface="Symbol" pitchFamily="18" charset="2"/>
              </a:rPr>
              <a:t>   </a:t>
            </a:r>
            <a:r>
              <a:rPr lang="en-US" sz="2800" kern="0" dirty="0"/>
              <a:t>P* </a:t>
            </a:r>
            <a:r>
              <a:rPr lang="en-US" sz="2800" kern="0" dirty="0">
                <a:sym typeface="Symbol" pitchFamily="18" charset="2"/>
              </a:rPr>
              <a:t></a:t>
            </a:r>
          </a:p>
          <a:p>
            <a:pPr marL="342900" indent="-342900" eaLnBrk="0" hangingPunct="0">
              <a:spcBef>
                <a:spcPct val="20000"/>
              </a:spcBef>
              <a:buClr>
                <a:schemeClr val="folHlink"/>
              </a:buClr>
              <a:buSzPct val="90000"/>
              <a:defRPr/>
            </a:pPr>
            <a:endParaRPr lang="en-CA"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rPr>
              <a:t>S  </a:t>
            </a:r>
            <a:r>
              <a:rPr lang="en-CA" sz="2800" kern="0" dirty="0">
                <a:latin typeface="+mn-lt"/>
                <a:cs typeface="+mn-cs"/>
                <a:sym typeface="Symbol" pitchFamily="18" charset="2"/>
              </a:rPr>
              <a:t>  </a:t>
            </a:r>
            <a:r>
              <a:rPr lang="en-US" sz="2800" kern="0" dirty="0">
                <a:sym typeface="Symbol"/>
              </a:rPr>
              <a:t>  Supply curve shifts to the </a:t>
            </a:r>
            <a:r>
              <a:rPr lang="en-US" sz="2800" u="sng" kern="0" dirty="0">
                <a:sym typeface="Symbol"/>
              </a:rPr>
              <a:t>left</a:t>
            </a:r>
            <a:endParaRPr lang="en-US" sz="2800" u="sng" kern="0" dirty="0"/>
          </a:p>
          <a:p>
            <a:pPr marL="342900" indent="-342900" algn="ctr" eaLnBrk="0" hangingPunct="0">
              <a:spcBef>
                <a:spcPct val="20000"/>
              </a:spcBef>
              <a:buClr>
                <a:schemeClr val="folHlink"/>
              </a:buClr>
              <a:buSzPct val="90000"/>
              <a:defRPr/>
            </a:pPr>
            <a:r>
              <a:rPr lang="en-US" sz="2800" kern="0" dirty="0"/>
              <a:t>Q* </a:t>
            </a:r>
            <a:r>
              <a:rPr lang="en-US" sz="2800" kern="0" dirty="0">
                <a:sym typeface="Symbol"/>
              </a:rPr>
              <a:t>  </a:t>
            </a:r>
            <a:r>
              <a:rPr lang="en-US" sz="2800" kern="0" dirty="0"/>
              <a:t> P* </a:t>
            </a:r>
            <a:r>
              <a:rPr lang="en-US" sz="2800" kern="0" dirty="0">
                <a:sym typeface="Symbol" pitchFamily="18" charset="2"/>
              </a:rPr>
              <a:t></a:t>
            </a:r>
            <a:endParaRPr lang="en-US" sz="2800" kern="0" dirty="0"/>
          </a:p>
          <a:p>
            <a:pPr marL="342900" indent="-342900" eaLnBrk="0" hangingPunct="0">
              <a:spcBef>
                <a:spcPct val="20000"/>
              </a:spcBef>
              <a:buClr>
                <a:schemeClr val="folHlink"/>
              </a:buClr>
              <a:buSzPct val="90000"/>
              <a:defRPr/>
            </a:pP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r>
              <a:rPr lang="en-US" sz="2800" kern="0" dirty="0">
                <a:solidFill>
                  <a:srgbClr val="FF0000"/>
                </a:solidFill>
                <a:latin typeface="+mn-lt"/>
                <a:cs typeface="+mn-cs"/>
              </a:rPr>
              <a:t>Q* </a:t>
            </a:r>
            <a:r>
              <a:rPr lang="en-US" sz="2800" kern="0" dirty="0">
                <a:solidFill>
                  <a:srgbClr val="FF0000"/>
                </a:solidFill>
                <a:latin typeface="+mn-lt"/>
                <a:cs typeface="+mn-cs"/>
                <a:sym typeface="Symbol" pitchFamily="18" charset="2"/>
              </a:rPr>
              <a:t>?</a:t>
            </a:r>
          </a:p>
          <a:p>
            <a:pPr marL="342900" indent="-342900" eaLnBrk="0" hangingPunct="0">
              <a:spcBef>
                <a:spcPct val="20000"/>
              </a:spcBef>
              <a:buClr>
                <a:schemeClr val="folHlink"/>
              </a:buClr>
              <a:buSzPct val="90000"/>
              <a:buFont typeface="Wingdings" pitchFamily="2" charset="2"/>
              <a:buChar char="n"/>
              <a:defRPr/>
            </a:pPr>
            <a:r>
              <a:rPr lang="en-US" sz="2800" kern="0" dirty="0">
                <a:solidFill>
                  <a:srgbClr val="FF0000"/>
                </a:solidFill>
                <a:latin typeface="+mn-lt"/>
                <a:cs typeface="+mn-cs"/>
              </a:rPr>
              <a:t>P*  </a:t>
            </a:r>
            <a:r>
              <a:rPr lang="en-US" sz="2800" kern="0" dirty="0">
                <a:solidFill>
                  <a:srgbClr val="FF0000"/>
                </a:solidFill>
                <a:latin typeface="+mn-lt"/>
                <a:cs typeface="+mn-cs"/>
                <a:sym typeface="Symbol" pitchFamily="18" charset="2"/>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linds(horizontal)">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blinds(horizontal)">
                                      <p:cBhvr>
                                        <p:cTn id="27" dur="500"/>
                                        <p:tgtEl>
                                          <p:spTgt spid="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
                                            <p:txEl>
                                              <p:pRg st="7" end="7"/>
                                            </p:txEl>
                                          </p:spTgt>
                                        </p:tgtEl>
                                        <p:attrNameLst>
                                          <p:attrName>style.visibility</p:attrName>
                                        </p:attrNameLst>
                                      </p:cBhvr>
                                      <p:to>
                                        <p:strVal val="visible"/>
                                      </p:to>
                                    </p:set>
                                    <p:animEffect transition="in" filter="blinds(horizontal)">
                                      <p:cBhvr>
                                        <p:cTn id="3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914400" y="277813"/>
            <a:ext cx="7545388" cy="1143000"/>
          </a:xfrm>
        </p:spPr>
        <p:txBody>
          <a:bodyPr/>
          <a:lstStyle/>
          <a:p>
            <a:r>
              <a:rPr lang="en-US" sz="4000" smtClean="0"/>
              <a:t>Study Question 3-P4 (g)</a:t>
            </a:r>
            <a:endParaRPr lang="en-US" sz="3800" smtClean="0"/>
          </a:p>
        </p:txBody>
      </p:sp>
      <p:sp>
        <p:nvSpPr>
          <p:cNvPr id="30723" name="Rectangle 3"/>
          <p:cNvSpPr>
            <a:spLocks noGrp="1" noChangeArrowheads="1"/>
          </p:cNvSpPr>
          <p:nvPr>
            <p:ph type="body" idx="1"/>
          </p:nvPr>
        </p:nvSpPr>
        <p:spPr>
          <a:xfrm>
            <a:off x="7092950" y="1600200"/>
            <a:ext cx="1593850" cy="2044700"/>
          </a:xfrm>
          <a:noFill/>
          <a:ln>
            <a:solidFill>
              <a:schemeClr val="tx1"/>
            </a:solidFill>
          </a:ln>
        </p:spPr>
        <p:txBody>
          <a:bodyPr/>
          <a:lstStyle/>
          <a:p>
            <a:r>
              <a:rPr lang="en-CA" smtClean="0"/>
              <a:t>D </a:t>
            </a:r>
            <a:r>
              <a:rPr lang="en-US" smtClean="0">
                <a:sym typeface="Symbol" pitchFamily="18" charset="2"/>
              </a:rPr>
              <a:t></a:t>
            </a:r>
            <a:endParaRPr lang="en-CA" smtClean="0"/>
          </a:p>
          <a:p>
            <a:r>
              <a:rPr lang="en-CA" smtClean="0"/>
              <a:t>S  </a:t>
            </a:r>
            <a:r>
              <a:rPr lang="en-CA" smtClean="0">
                <a:sym typeface="Symbol" pitchFamily="18" charset="2"/>
              </a:rPr>
              <a:t></a:t>
            </a:r>
            <a:endParaRPr lang="en-US" smtClean="0"/>
          </a:p>
          <a:p>
            <a:r>
              <a:rPr lang="en-US" smtClean="0"/>
              <a:t>Q* </a:t>
            </a:r>
            <a:r>
              <a:rPr lang="en-US" smtClean="0">
                <a:sym typeface="Symbol" pitchFamily="18" charset="2"/>
              </a:rPr>
              <a:t>?</a:t>
            </a:r>
          </a:p>
          <a:p>
            <a:r>
              <a:rPr lang="en-US" smtClean="0"/>
              <a:t>P*  </a:t>
            </a:r>
            <a:r>
              <a:rPr lang="en-US" smtClean="0">
                <a:sym typeface="Symbol" pitchFamily="18" charset="2"/>
              </a:rPr>
              <a:t></a:t>
            </a:r>
          </a:p>
        </p:txBody>
      </p:sp>
      <p:sp>
        <p:nvSpPr>
          <p:cNvPr id="30724" name="Line 4"/>
          <p:cNvSpPr>
            <a:spLocks noChangeShapeType="1"/>
          </p:cNvSpPr>
          <p:nvPr/>
        </p:nvSpPr>
        <p:spPr bwMode="auto">
          <a:xfrm flipV="1">
            <a:off x="1908175" y="2349500"/>
            <a:ext cx="0" cy="3240088"/>
          </a:xfrm>
          <a:prstGeom prst="line">
            <a:avLst/>
          </a:prstGeom>
          <a:noFill/>
          <a:ln w="38100">
            <a:solidFill>
              <a:schemeClr val="tx1"/>
            </a:solidFill>
            <a:round/>
            <a:headEnd/>
            <a:tailEnd type="triangle" w="med" len="med"/>
          </a:ln>
        </p:spPr>
        <p:txBody>
          <a:bodyPr/>
          <a:lstStyle/>
          <a:p>
            <a:endParaRPr lang="en-US"/>
          </a:p>
        </p:txBody>
      </p:sp>
      <p:sp>
        <p:nvSpPr>
          <p:cNvPr id="30725" name="Line 5"/>
          <p:cNvSpPr>
            <a:spLocks noChangeShapeType="1"/>
          </p:cNvSpPr>
          <p:nvPr/>
        </p:nvSpPr>
        <p:spPr bwMode="auto">
          <a:xfrm>
            <a:off x="1908175" y="5589588"/>
            <a:ext cx="5040313" cy="0"/>
          </a:xfrm>
          <a:prstGeom prst="line">
            <a:avLst/>
          </a:prstGeom>
          <a:noFill/>
          <a:ln w="38100">
            <a:solidFill>
              <a:schemeClr val="tx1"/>
            </a:solidFill>
            <a:round/>
            <a:headEnd/>
            <a:tailEnd type="triangle" w="med" len="med"/>
          </a:ln>
        </p:spPr>
        <p:txBody>
          <a:bodyPr/>
          <a:lstStyle/>
          <a:p>
            <a:endParaRPr lang="en-US"/>
          </a:p>
        </p:txBody>
      </p:sp>
      <p:sp>
        <p:nvSpPr>
          <p:cNvPr id="30726" name="Text Box 6"/>
          <p:cNvSpPr txBox="1">
            <a:spLocks noChangeArrowheads="1"/>
          </p:cNvSpPr>
          <p:nvPr/>
        </p:nvSpPr>
        <p:spPr bwMode="auto">
          <a:xfrm>
            <a:off x="1331913" y="1989138"/>
            <a:ext cx="1223962" cy="396875"/>
          </a:xfrm>
          <a:prstGeom prst="rect">
            <a:avLst/>
          </a:prstGeom>
          <a:noFill/>
          <a:ln w="9525">
            <a:noFill/>
            <a:miter lim="800000"/>
            <a:headEnd/>
            <a:tailEnd/>
          </a:ln>
        </p:spPr>
        <p:txBody>
          <a:bodyPr>
            <a:spAutoFit/>
          </a:bodyPr>
          <a:lstStyle/>
          <a:p>
            <a:pPr>
              <a:spcBef>
                <a:spcPct val="50000"/>
              </a:spcBef>
            </a:pPr>
            <a:r>
              <a:rPr lang="en-US" sz="2000"/>
              <a:t>Price</a:t>
            </a:r>
          </a:p>
        </p:txBody>
      </p:sp>
      <p:sp>
        <p:nvSpPr>
          <p:cNvPr id="30727" name="Text Box 7"/>
          <p:cNvSpPr txBox="1">
            <a:spLocks noChangeArrowheads="1"/>
          </p:cNvSpPr>
          <p:nvPr/>
        </p:nvSpPr>
        <p:spPr bwMode="auto">
          <a:xfrm>
            <a:off x="6659563" y="5661025"/>
            <a:ext cx="1223962" cy="396875"/>
          </a:xfrm>
          <a:prstGeom prst="rect">
            <a:avLst/>
          </a:prstGeom>
          <a:noFill/>
          <a:ln w="9525">
            <a:noFill/>
            <a:miter lim="800000"/>
            <a:headEnd/>
            <a:tailEnd/>
          </a:ln>
        </p:spPr>
        <p:txBody>
          <a:bodyPr>
            <a:spAutoFit/>
          </a:bodyPr>
          <a:lstStyle/>
          <a:p>
            <a:pPr>
              <a:spcBef>
                <a:spcPct val="50000"/>
              </a:spcBef>
            </a:pPr>
            <a:r>
              <a:rPr lang="en-US" sz="2000"/>
              <a:t>Quantity</a:t>
            </a:r>
          </a:p>
        </p:txBody>
      </p:sp>
      <p:sp>
        <p:nvSpPr>
          <p:cNvPr id="30728" name="Line 8"/>
          <p:cNvSpPr>
            <a:spLocks noChangeShapeType="1"/>
          </p:cNvSpPr>
          <p:nvPr/>
        </p:nvSpPr>
        <p:spPr bwMode="auto">
          <a:xfrm>
            <a:off x="2484438" y="2492375"/>
            <a:ext cx="3167062" cy="2520950"/>
          </a:xfrm>
          <a:prstGeom prst="line">
            <a:avLst/>
          </a:prstGeom>
          <a:noFill/>
          <a:ln w="38100">
            <a:solidFill>
              <a:schemeClr val="tx1"/>
            </a:solidFill>
            <a:round/>
            <a:headEnd/>
            <a:tailEnd/>
          </a:ln>
        </p:spPr>
        <p:txBody>
          <a:bodyPr/>
          <a:lstStyle/>
          <a:p>
            <a:endParaRPr lang="en-US"/>
          </a:p>
        </p:txBody>
      </p:sp>
      <p:sp>
        <p:nvSpPr>
          <p:cNvPr id="30729" name="Line 9"/>
          <p:cNvSpPr>
            <a:spLocks noChangeShapeType="1"/>
          </p:cNvSpPr>
          <p:nvPr/>
        </p:nvSpPr>
        <p:spPr bwMode="auto">
          <a:xfrm flipV="1">
            <a:off x="3419475" y="2492375"/>
            <a:ext cx="3097213" cy="2665413"/>
          </a:xfrm>
          <a:prstGeom prst="line">
            <a:avLst/>
          </a:prstGeom>
          <a:noFill/>
          <a:ln w="38100">
            <a:solidFill>
              <a:schemeClr val="tx1"/>
            </a:solidFill>
            <a:round/>
            <a:headEnd/>
            <a:tailEnd/>
          </a:ln>
        </p:spPr>
        <p:txBody>
          <a:bodyPr/>
          <a:lstStyle/>
          <a:p>
            <a:endParaRPr lang="en-US"/>
          </a:p>
        </p:txBody>
      </p:sp>
      <p:sp>
        <p:nvSpPr>
          <p:cNvPr id="30730" name="Line 10"/>
          <p:cNvSpPr>
            <a:spLocks noChangeShapeType="1"/>
          </p:cNvSpPr>
          <p:nvPr/>
        </p:nvSpPr>
        <p:spPr bwMode="auto">
          <a:xfrm>
            <a:off x="2987675" y="2133600"/>
            <a:ext cx="3240088" cy="2519363"/>
          </a:xfrm>
          <a:prstGeom prst="line">
            <a:avLst/>
          </a:prstGeom>
          <a:noFill/>
          <a:ln w="38100">
            <a:solidFill>
              <a:schemeClr val="accent2"/>
            </a:solidFill>
            <a:round/>
            <a:headEnd/>
            <a:tailEnd/>
          </a:ln>
        </p:spPr>
        <p:txBody>
          <a:bodyPr/>
          <a:lstStyle/>
          <a:p>
            <a:endParaRPr lang="en-US"/>
          </a:p>
        </p:txBody>
      </p:sp>
      <p:sp>
        <p:nvSpPr>
          <p:cNvPr id="30731" name="Line 11"/>
          <p:cNvSpPr>
            <a:spLocks noChangeShapeType="1"/>
          </p:cNvSpPr>
          <p:nvPr/>
        </p:nvSpPr>
        <p:spPr bwMode="auto">
          <a:xfrm flipV="1">
            <a:off x="3419475" y="2636838"/>
            <a:ext cx="2519363" cy="2160587"/>
          </a:xfrm>
          <a:prstGeom prst="line">
            <a:avLst/>
          </a:prstGeom>
          <a:noFill/>
          <a:ln w="38100">
            <a:solidFill>
              <a:srgbClr val="0000FF"/>
            </a:solidFill>
            <a:prstDash val="dash"/>
            <a:round/>
            <a:headEnd/>
            <a:tailEnd/>
          </a:ln>
        </p:spPr>
        <p:txBody>
          <a:bodyPr/>
          <a:lstStyle/>
          <a:p>
            <a:endParaRPr lang="en-US"/>
          </a:p>
        </p:txBody>
      </p:sp>
      <p:sp>
        <p:nvSpPr>
          <p:cNvPr id="30732" name="Text Box 12"/>
          <p:cNvSpPr txBox="1">
            <a:spLocks noChangeArrowheads="1"/>
          </p:cNvSpPr>
          <p:nvPr/>
        </p:nvSpPr>
        <p:spPr bwMode="auto">
          <a:xfrm>
            <a:off x="2339975" y="2133600"/>
            <a:ext cx="503238" cy="396875"/>
          </a:xfrm>
          <a:prstGeom prst="rect">
            <a:avLst/>
          </a:prstGeom>
          <a:noFill/>
          <a:ln w="9525">
            <a:noFill/>
            <a:miter lim="800000"/>
            <a:headEnd/>
            <a:tailEnd/>
          </a:ln>
        </p:spPr>
        <p:txBody>
          <a:bodyPr>
            <a:spAutoFit/>
          </a:bodyPr>
          <a:lstStyle/>
          <a:p>
            <a:pPr>
              <a:spcBef>
                <a:spcPct val="50000"/>
              </a:spcBef>
            </a:pPr>
            <a:r>
              <a:rPr lang="en-US" sz="2000"/>
              <a:t>D</a:t>
            </a:r>
            <a:r>
              <a:rPr lang="en-US" sz="2000" baseline="-25000"/>
              <a:t>1</a:t>
            </a:r>
          </a:p>
        </p:txBody>
      </p:sp>
      <p:sp>
        <p:nvSpPr>
          <p:cNvPr id="30733" name="Text Box 13"/>
          <p:cNvSpPr txBox="1">
            <a:spLocks noChangeArrowheads="1"/>
          </p:cNvSpPr>
          <p:nvPr/>
        </p:nvSpPr>
        <p:spPr bwMode="auto">
          <a:xfrm>
            <a:off x="6443663" y="2205038"/>
            <a:ext cx="504825" cy="396875"/>
          </a:xfrm>
          <a:prstGeom prst="rect">
            <a:avLst/>
          </a:prstGeom>
          <a:noFill/>
          <a:ln w="9525">
            <a:noFill/>
            <a:miter lim="800000"/>
            <a:headEnd/>
            <a:tailEnd/>
          </a:ln>
        </p:spPr>
        <p:txBody>
          <a:bodyPr>
            <a:spAutoFit/>
          </a:bodyPr>
          <a:lstStyle/>
          <a:p>
            <a:pPr>
              <a:spcBef>
                <a:spcPct val="50000"/>
              </a:spcBef>
            </a:pPr>
            <a:r>
              <a:rPr lang="en-US" sz="2000"/>
              <a:t>S</a:t>
            </a:r>
            <a:r>
              <a:rPr lang="en-US" sz="2000" baseline="-25000"/>
              <a:t>1</a:t>
            </a:r>
          </a:p>
        </p:txBody>
      </p:sp>
      <p:sp>
        <p:nvSpPr>
          <p:cNvPr id="30734" name="Text Box 14"/>
          <p:cNvSpPr txBox="1">
            <a:spLocks noChangeArrowheads="1"/>
          </p:cNvSpPr>
          <p:nvPr/>
        </p:nvSpPr>
        <p:spPr bwMode="auto">
          <a:xfrm>
            <a:off x="2843213" y="1773238"/>
            <a:ext cx="503237" cy="396875"/>
          </a:xfrm>
          <a:prstGeom prst="rect">
            <a:avLst/>
          </a:prstGeom>
          <a:noFill/>
          <a:ln w="9525">
            <a:noFill/>
            <a:miter lim="800000"/>
            <a:headEnd/>
            <a:tailEnd/>
          </a:ln>
        </p:spPr>
        <p:txBody>
          <a:bodyPr>
            <a:spAutoFit/>
          </a:bodyPr>
          <a:lstStyle/>
          <a:p>
            <a:pPr>
              <a:spcBef>
                <a:spcPct val="50000"/>
              </a:spcBef>
            </a:pPr>
            <a:r>
              <a:rPr lang="en-US" sz="2000">
                <a:solidFill>
                  <a:schemeClr val="accent2"/>
                </a:solidFill>
              </a:rPr>
              <a:t>D</a:t>
            </a:r>
            <a:r>
              <a:rPr lang="en-US" sz="2000" baseline="-25000">
                <a:solidFill>
                  <a:schemeClr val="accent2"/>
                </a:solidFill>
              </a:rPr>
              <a:t>2</a:t>
            </a:r>
          </a:p>
        </p:txBody>
      </p:sp>
      <p:sp>
        <p:nvSpPr>
          <p:cNvPr id="30735" name="Text Box 15"/>
          <p:cNvSpPr txBox="1">
            <a:spLocks noChangeArrowheads="1"/>
          </p:cNvSpPr>
          <p:nvPr/>
        </p:nvSpPr>
        <p:spPr bwMode="auto">
          <a:xfrm>
            <a:off x="5508625" y="2060575"/>
            <a:ext cx="504825" cy="396875"/>
          </a:xfrm>
          <a:prstGeom prst="rect">
            <a:avLst/>
          </a:prstGeom>
          <a:noFill/>
          <a:ln w="9525">
            <a:noFill/>
            <a:miter lim="800000"/>
            <a:headEnd/>
            <a:tailEnd/>
          </a:ln>
        </p:spPr>
        <p:txBody>
          <a:bodyPr>
            <a:spAutoFit/>
          </a:bodyPr>
          <a:lstStyle/>
          <a:p>
            <a:pPr>
              <a:spcBef>
                <a:spcPct val="50000"/>
              </a:spcBef>
            </a:pPr>
            <a:r>
              <a:rPr lang="en-US" sz="2000"/>
              <a:t>S</a:t>
            </a:r>
            <a:r>
              <a:rPr lang="en-US" sz="2000" baseline="-25000"/>
              <a:t>3</a:t>
            </a:r>
          </a:p>
        </p:txBody>
      </p:sp>
      <p:sp>
        <p:nvSpPr>
          <p:cNvPr id="30736" name="Line 16"/>
          <p:cNvSpPr>
            <a:spLocks noChangeShapeType="1"/>
          </p:cNvSpPr>
          <p:nvPr/>
        </p:nvSpPr>
        <p:spPr bwMode="auto">
          <a:xfrm flipH="1">
            <a:off x="1908175" y="2997200"/>
            <a:ext cx="2159000" cy="0"/>
          </a:xfrm>
          <a:prstGeom prst="line">
            <a:avLst/>
          </a:prstGeom>
          <a:noFill/>
          <a:ln w="19050">
            <a:solidFill>
              <a:schemeClr val="tx1"/>
            </a:solidFill>
            <a:prstDash val="dash"/>
            <a:round/>
            <a:headEnd/>
            <a:tailEnd/>
          </a:ln>
        </p:spPr>
        <p:txBody>
          <a:bodyPr/>
          <a:lstStyle/>
          <a:p>
            <a:endParaRPr lang="en-US"/>
          </a:p>
        </p:txBody>
      </p:sp>
      <p:sp>
        <p:nvSpPr>
          <p:cNvPr id="30737" name="Text Box 17"/>
          <p:cNvSpPr txBox="1">
            <a:spLocks noChangeArrowheads="1"/>
          </p:cNvSpPr>
          <p:nvPr/>
        </p:nvSpPr>
        <p:spPr bwMode="auto">
          <a:xfrm>
            <a:off x="1476375" y="3860800"/>
            <a:ext cx="503238" cy="396875"/>
          </a:xfrm>
          <a:prstGeom prst="rect">
            <a:avLst/>
          </a:prstGeom>
          <a:noFill/>
          <a:ln w="9525">
            <a:noFill/>
            <a:miter lim="800000"/>
            <a:headEnd/>
            <a:tailEnd/>
          </a:ln>
        </p:spPr>
        <p:txBody>
          <a:bodyPr>
            <a:spAutoFit/>
          </a:bodyPr>
          <a:lstStyle/>
          <a:p>
            <a:pPr>
              <a:spcBef>
                <a:spcPct val="50000"/>
              </a:spcBef>
            </a:pPr>
            <a:r>
              <a:rPr lang="en-US" sz="2000"/>
              <a:t>p</a:t>
            </a:r>
            <a:r>
              <a:rPr lang="en-US" sz="2000" baseline="-25000"/>
              <a:t>1</a:t>
            </a:r>
          </a:p>
        </p:txBody>
      </p:sp>
      <p:sp>
        <p:nvSpPr>
          <p:cNvPr id="30738" name="Line 18"/>
          <p:cNvSpPr>
            <a:spLocks noChangeShapeType="1"/>
          </p:cNvSpPr>
          <p:nvPr/>
        </p:nvSpPr>
        <p:spPr bwMode="auto">
          <a:xfrm>
            <a:off x="4067175" y="2924175"/>
            <a:ext cx="0" cy="2665413"/>
          </a:xfrm>
          <a:prstGeom prst="line">
            <a:avLst/>
          </a:prstGeom>
          <a:noFill/>
          <a:ln w="19050">
            <a:solidFill>
              <a:schemeClr val="tx1"/>
            </a:solidFill>
            <a:prstDash val="dash"/>
            <a:round/>
            <a:headEnd/>
            <a:tailEnd/>
          </a:ln>
        </p:spPr>
        <p:txBody>
          <a:bodyPr/>
          <a:lstStyle/>
          <a:p>
            <a:endParaRPr lang="en-US"/>
          </a:p>
        </p:txBody>
      </p:sp>
      <p:sp>
        <p:nvSpPr>
          <p:cNvPr id="30739" name="Text Box 19"/>
          <p:cNvSpPr txBox="1">
            <a:spLocks noChangeArrowheads="1"/>
          </p:cNvSpPr>
          <p:nvPr/>
        </p:nvSpPr>
        <p:spPr bwMode="auto">
          <a:xfrm>
            <a:off x="4356100" y="5589588"/>
            <a:ext cx="503238" cy="396875"/>
          </a:xfrm>
          <a:prstGeom prst="rect">
            <a:avLst/>
          </a:prstGeom>
          <a:noFill/>
          <a:ln w="9525">
            <a:noFill/>
            <a:miter lim="800000"/>
            <a:headEnd/>
            <a:tailEnd/>
          </a:ln>
        </p:spPr>
        <p:txBody>
          <a:bodyPr>
            <a:spAutoFit/>
          </a:bodyPr>
          <a:lstStyle/>
          <a:p>
            <a:pPr>
              <a:spcBef>
                <a:spcPct val="50000"/>
              </a:spcBef>
            </a:pPr>
            <a:r>
              <a:rPr lang="en-US" sz="2000"/>
              <a:t>q</a:t>
            </a:r>
            <a:r>
              <a:rPr lang="en-US" sz="2000" baseline="-25000"/>
              <a:t>1</a:t>
            </a:r>
          </a:p>
        </p:txBody>
      </p:sp>
      <p:sp>
        <p:nvSpPr>
          <p:cNvPr id="30740" name="Line 20"/>
          <p:cNvSpPr>
            <a:spLocks noChangeShapeType="1"/>
          </p:cNvSpPr>
          <p:nvPr/>
        </p:nvSpPr>
        <p:spPr bwMode="auto">
          <a:xfrm>
            <a:off x="4859338" y="3573463"/>
            <a:ext cx="0" cy="2016125"/>
          </a:xfrm>
          <a:prstGeom prst="line">
            <a:avLst/>
          </a:prstGeom>
          <a:noFill/>
          <a:ln w="19050">
            <a:solidFill>
              <a:schemeClr val="tx1"/>
            </a:solidFill>
            <a:prstDash val="dash"/>
            <a:round/>
            <a:headEnd/>
            <a:tailEnd/>
          </a:ln>
        </p:spPr>
        <p:txBody>
          <a:bodyPr/>
          <a:lstStyle/>
          <a:p>
            <a:endParaRPr lang="en-US"/>
          </a:p>
        </p:txBody>
      </p:sp>
      <p:sp>
        <p:nvSpPr>
          <p:cNvPr id="30741" name="Text Box 21"/>
          <p:cNvSpPr txBox="1">
            <a:spLocks noChangeArrowheads="1"/>
          </p:cNvSpPr>
          <p:nvPr/>
        </p:nvSpPr>
        <p:spPr bwMode="auto">
          <a:xfrm>
            <a:off x="4356100" y="5949950"/>
            <a:ext cx="488950" cy="701675"/>
          </a:xfrm>
          <a:prstGeom prst="rect">
            <a:avLst/>
          </a:prstGeom>
          <a:noFill/>
          <a:ln w="9525">
            <a:noFill/>
            <a:miter lim="800000"/>
            <a:headEnd/>
            <a:tailEnd/>
          </a:ln>
        </p:spPr>
        <p:txBody>
          <a:bodyPr>
            <a:spAutoFit/>
          </a:bodyPr>
          <a:lstStyle/>
          <a:p>
            <a:pPr>
              <a:spcBef>
                <a:spcPct val="50000"/>
              </a:spcBef>
            </a:pPr>
            <a:r>
              <a:rPr lang="en-US" sz="2000">
                <a:sym typeface="Symbol" pitchFamily="18" charset="2"/>
              </a:rPr>
              <a:t></a:t>
            </a:r>
            <a:r>
              <a:rPr lang="en-US" sz="2000"/>
              <a:t> q</a:t>
            </a:r>
            <a:r>
              <a:rPr lang="en-US" sz="2000" baseline="-25000"/>
              <a:t>3</a:t>
            </a:r>
          </a:p>
        </p:txBody>
      </p:sp>
      <p:sp>
        <p:nvSpPr>
          <p:cNvPr id="30742" name="Line 22"/>
          <p:cNvSpPr>
            <a:spLocks noChangeShapeType="1"/>
          </p:cNvSpPr>
          <p:nvPr/>
        </p:nvSpPr>
        <p:spPr bwMode="auto">
          <a:xfrm flipV="1">
            <a:off x="3203575" y="2420938"/>
            <a:ext cx="2447925" cy="2087562"/>
          </a:xfrm>
          <a:prstGeom prst="line">
            <a:avLst/>
          </a:prstGeom>
          <a:noFill/>
          <a:ln w="38100">
            <a:solidFill>
              <a:srgbClr val="0000FF"/>
            </a:solidFill>
            <a:prstDash val="dash"/>
            <a:round/>
            <a:headEnd/>
            <a:tailEnd/>
          </a:ln>
        </p:spPr>
        <p:txBody>
          <a:bodyPr/>
          <a:lstStyle/>
          <a:p>
            <a:endParaRPr lang="en-US"/>
          </a:p>
        </p:txBody>
      </p:sp>
      <p:sp>
        <p:nvSpPr>
          <p:cNvPr id="30743" name="Text Box 23"/>
          <p:cNvSpPr txBox="1">
            <a:spLocks noChangeArrowheads="1"/>
          </p:cNvSpPr>
          <p:nvPr/>
        </p:nvSpPr>
        <p:spPr bwMode="auto">
          <a:xfrm>
            <a:off x="5795963" y="2276475"/>
            <a:ext cx="504825" cy="396875"/>
          </a:xfrm>
          <a:prstGeom prst="rect">
            <a:avLst/>
          </a:prstGeom>
          <a:noFill/>
          <a:ln w="9525">
            <a:noFill/>
            <a:miter lim="800000"/>
            <a:headEnd/>
            <a:tailEnd/>
          </a:ln>
        </p:spPr>
        <p:txBody>
          <a:bodyPr>
            <a:spAutoFit/>
          </a:bodyPr>
          <a:lstStyle/>
          <a:p>
            <a:pPr>
              <a:spcBef>
                <a:spcPct val="50000"/>
              </a:spcBef>
            </a:pPr>
            <a:r>
              <a:rPr lang="en-US" sz="2000"/>
              <a:t>S</a:t>
            </a:r>
            <a:r>
              <a:rPr lang="en-US" sz="2000" baseline="-25000"/>
              <a:t>2</a:t>
            </a:r>
          </a:p>
        </p:txBody>
      </p:sp>
      <p:sp>
        <p:nvSpPr>
          <p:cNvPr id="30744" name="Line 24"/>
          <p:cNvSpPr>
            <a:spLocks noChangeShapeType="1"/>
          </p:cNvSpPr>
          <p:nvPr/>
        </p:nvSpPr>
        <p:spPr bwMode="auto">
          <a:xfrm>
            <a:off x="4572000" y="3357563"/>
            <a:ext cx="0" cy="2303462"/>
          </a:xfrm>
          <a:prstGeom prst="line">
            <a:avLst/>
          </a:prstGeom>
          <a:noFill/>
          <a:ln w="19050">
            <a:solidFill>
              <a:schemeClr val="tx1"/>
            </a:solidFill>
            <a:prstDash val="dash"/>
            <a:round/>
            <a:headEnd/>
            <a:tailEnd/>
          </a:ln>
        </p:spPr>
        <p:txBody>
          <a:bodyPr/>
          <a:lstStyle/>
          <a:p>
            <a:endParaRPr lang="en-US"/>
          </a:p>
        </p:txBody>
      </p:sp>
      <p:sp>
        <p:nvSpPr>
          <p:cNvPr id="30745" name="Text Box 25"/>
          <p:cNvSpPr txBox="1">
            <a:spLocks noChangeArrowheads="1"/>
          </p:cNvSpPr>
          <p:nvPr/>
        </p:nvSpPr>
        <p:spPr bwMode="auto">
          <a:xfrm>
            <a:off x="4716463" y="5589588"/>
            <a:ext cx="503237" cy="396875"/>
          </a:xfrm>
          <a:prstGeom prst="rect">
            <a:avLst/>
          </a:prstGeom>
          <a:noFill/>
          <a:ln w="9525">
            <a:noFill/>
            <a:miter lim="800000"/>
            <a:headEnd/>
            <a:tailEnd/>
          </a:ln>
        </p:spPr>
        <p:txBody>
          <a:bodyPr>
            <a:spAutoFit/>
          </a:bodyPr>
          <a:lstStyle/>
          <a:p>
            <a:pPr>
              <a:spcBef>
                <a:spcPct val="50000"/>
              </a:spcBef>
            </a:pPr>
            <a:r>
              <a:rPr lang="en-US" sz="2000"/>
              <a:t>q</a:t>
            </a:r>
            <a:r>
              <a:rPr lang="en-US" sz="2000" baseline="-25000"/>
              <a:t>2</a:t>
            </a:r>
          </a:p>
        </p:txBody>
      </p:sp>
      <p:sp>
        <p:nvSpPr>
          <p:cNvPr id="30746" name="Line 26"/>
          <p:cNvSpPr>
            <a:spLocks noChangeShapeType="1"/>
          </p:cNvSpPr>
          <p:nvPr/>
        </p:nvSpPr>
        <p:spPr bwMode="auto">
          <a:xfrm flipH="1">
            <a:off x="1835150" y="3357563"/>
            <a:ext cx="2736850" cy="0"/>
          </a:xfrm>
          <a:prstGeom prst="line">
            <a:avLst/>
          </a:prstGeom>
          <a:noFill/>
          <a:ln w="19050">
            <a:solidFill>
              <a:schemeClr val="tx1"/>
            </a:solidFill>
            <a:prstDash val="dash"/>
            <a:round/>
            <a:headEnd/>
            <a:tailEnd/>
          </a:ln>
        </p:spPr>
        <p:txBody>
          <a:bodyPr/>
          <a:lstStyle/>
          <a:p>
            <a:endParaRPr lang="en-US"/>
          </a:p>
        </p:txBody>
      </p:sp>
      <p:sp>
        <p:nvSpPr>
          <p:cNvPr id="30747" name="Text Box 27"/>
          <p:cNvSpPr txBox="1">
            <a:spLocks noChangeArrowheads="1"/>
          </p:cNvSpPr>
          <p:nvPr/>
        </p:nvSpPr>
        <p:spPr bwMode="auto">
          <a:xfrm>
            <a:off x="1476375" y="3284538"/>
            <a:ext cx="503238" cy="396875"/>
          </a:xfrm>
          <a:prstGeom prst="rect">
            <a:avLst/>
          </a:prstGeom>
          <a:noFill/>
          <a:ln w="9525">
            <a:noFill/>
            <a:miter lim="800000"/>
            <a:headEnd/>
            <a:tailEnd/>
          </a:ln>
        </p:spPr>
        <p:txBody>
          <a:bodyPr>
            <a:spAutoFit/>
          </a:bodyPr>
          <a:lstStyle/>
          <a:p>
            <a:pPr>
              <a:spcBef>
                <a:spcPct val="50000"/>
              </a:spcBef>
            </a:pPr>
            <a:r>
              <a:rPr lang="en-US" sz="2000"/>
              <a:t>p</a:t>
            </a:r>
            <a:r>
              <a:rPr lang="en-US" sz="2000" baseline="-25000"/>
              <a:t>2</a:t>
            </a:r>
          </a:p>
        </p:txBody>
      </p:sp>
      <p:sp>
        <p:nvSpPr>
          <p:cNvPr id="30748" name="Line 28"/>
          <p:cNvSpPr>
            <a:spLocks noChangeShapeType="1"/>
          </p:cNvSpPr>
          <p:nvPr/>
        </p:nvSpPr>
        <p:spPr bwMode="auto">
          <a:xfrm flipH="1">
            <a:off x="1835150" y="3573463"/>
            <a:ext cx="3024188" cy="0"/>
          </a:xfrm>
          <a:prstGeom prst="line">
            <a:avLst/>
          </a:prstGeom>
          <a:noFill/>
          <a:ln w="19050">
            <a:solidFill>
              <a:schemeClr val="tx1"/>
            </a:solidFill>
            <a:prstDash val="dash"/>
            <a:round/>
            <a:headEnd/>
            <a:tailEnd/>
          </a:ln>
        </p:spPr>
        <p:txBody>
          <a:bodyPr/>
          <a:lstStyle/>
          <a:p>
            <a:endParaRPr lang="en-US"/>
          </a:p>
        </p:txBody>
      </p:sp>
      <p:sp>
        <p:nvSpPr>
          <p:cNvPr id="30749" name="Text Box 29"/>
          <p:cNvSpPr txBox="1">
            <a:spLocks noChangeArrowheads="1"/>
          </p:cNvSpPr>
          <p:nvPr/>
        </p:nvSpPr>
        <p:spPr bwMode="auto">
          <a:xfrm>
            <a:off x="1476375" y="2708275"/>
            <a:ext cx="503238" cy="396875"/>
          </a:xfrm>
          <a:prstGeom prst="rect">
            <a:avLst/>
          </a:prstGeom>
          <a:noFill/>
          <a:ln w="9525">
            <a:noFill/>
            <a:miter lim="800000"/>
            <a:headEnd/>
            <a:tailEnd/>
          </a:ln>
        </p:spPr>
        <p:txBody>
          <a:bodyPr>
            <a:spAutoFit/>
          </a:bodyPr>
          <a:lstStyle/>
          <a:p>
            <a:pPr>
              <a:spcBef>
                <a:spcPct val="50000"/>
              </a:spcBef>
            </a:pPr>
            <a:r>
              <a:rPr lang="en-US" sz="2000"/>
              <a:t>p</a:t>
            </a:r>
            <a:r>
              <a:rPr lang="en-US" sz="2000" baseline="-25000"/>
              <a:t>4</a:t>
            </a:r>
          </a:p>
        </p:txBody>
      </p:sp>
      <p:sp>
        <p:nvSpPr>
          <p:cNvPr id="30750" name="Text Box 30"/>
          <p:cNvSpPr txBox="1">
            <a:spLocks noChangeArrowheads="1"/>
          </p:cNvSpPr>
          <p:nvPr/>
        </p:nvSpPr>
        <p:spPr bwMode="auto">
          <a:xfrm>
            <a:off x="3851275" y="5589588"/>
            <a:ext cx="503238" cy="396875"/>
          </a:xfrm>
          <a:prstGeom prst="rect">
            <a:avLst/>
          </a:prstGeom>
          <a:noFill/>
          <a:ln w="9525">
            <a:noFill/>
            <a:miter lim="800000"/>
            <a:headEnd/>
            <a:tailEnd/>
          </a:ln>
        </p:spPr>
        <p:txBody>
          <a:bodyPr>
            <a:spAutoFit/>
          </a:bodyPr>
          <a:lstStyle/>
          <a:p>
            <a:pPr>
              <a:spcBef>
                <a:spcPct val="50000"/>
              </a:spcBef>
            </a:pPr>
            <a:r>
              <a:rPr lang="en-US" sz="2000"/>
              <a:t>q</a:t>
            </a:r>
            <a:r>
              <a:rPr lang="en-US" sz="2000" baseline="-25000"/>
              <a:t>4</a:t>
            </a:r>
          </a:p>
        </p:txBody>
      </p:sp>
      <p:sp>
        <p:nvSpPr>
          <p:cNvPr id="30751" name="Text Box 32"/>
          <p:cNvSpPr txBox="1">
            <a:spLocks noChangeArrowheads="1"/>
          </p:cNvSpPr>
          <p:nvPr/>
        </p:nvSpPr>
        <p:spPr bwMode="auto">
          <a:xfrm>
            <a:off x="1476375" y="2997200"/>
            <a:ext cx="503238" cy="396875"/>
          </a:xfrm>
          <a:prstGeom prst="rect">
            <a:avLst/>
          </a:prstGeom>
          <a:noFill/>
          <a:ln w="9525">
            <a:noFill/>
            <a:miter lim="800000"/>
            <a:headEnd/>
            <a:tailEnd/>
          </a:ln>
        </p:spPr>
        <p:txBody>
          <a:bodyPr>
            <a:spAutoFit/>
          </a:bodyPr>
          <a:lstStyle/>
          <a:p>
            <a:pPr>
              <a:spcBef>
                <a:spcPct val="50000"/>
              </a:spcBef>
            </a:pPr>
            <a:r>
              <a:rPr lang="en-US" sz="2000"/>
              <a:t>p</a:t>
            </a:r>
            <a:r>
              <a:rPr lang="en-US" sz="2000" baseline="-25000"/>
              <a:t>3</a:t>
            </a:r>
            <a:endParaRPr lang="en-US" sz="2000"/>
          </a:p>
        </p:txBody>
      </p:sp>
      <p:sp>
        <p:nvSpPr>
          <p:cNvPr id="30752" name="Line 33"/>
          <p:cNvSpPr>
            <a:spLocks noChangeShapeType="1"/>
          </p:cNvSpPr>
          <p:nvPr/>
        </p:nvSpPr>
        <p:spPr bwMode="auto">
          <a:xfrm flipV="1">
            <a:off x="2700338" y="2133600"/>
            <a:ext cx="2376487" cy="1944688"/>
          </a:xfrm>
          <a:prstGeom prst="line">
            <a:avLst/>
          </a:prstGeom>
          <a:noFill/>
          <a:ln w="38100">
            <a:solidFill>
              <a:srgbClr val="0000FF"/>
            </a:solidFill>
            <a:prstDash val="dash"/>
            <a:round/>
            <a:headEnd/>
            <a:tailEnd/>
          </a:ln>
        </p:spPr>
        <p:txBody>
          <a:bodyPr/>
          <a:lstStyle/>
          <a:p>
            <a:endParaRPr lang="en-US"/>
          </a:p>
        </p:txBody>
      </p:sp>
      <p:sp>
        <p:nvSpPr>
          <p:cNvPr id="30753" name="Text Box 34"/>
          <p:cNvSpPr txBox="1">
            <a:spLocks noChangeArrowheads="1"/>
          </p:cNvSpPr>
          <p:nvPr/>
        </p:nvSpPr>
        <p:spPr bwMode="auto">
          <a:xfrm>
            <a:off x="5003800" y="1844675"/>
            <a:ext cx="504825" cy="396875"/>
          </a:xfrm>
          <a:prstGeom prst="rect">
            <a:avLst/>
          </a:prstGeom>
          <a:noFill/>
          <a:ln w="9525">
            <a:noFill/>
            <a:miter lim="800000"/>
            <a:headEnd/>
            <a:tailEnd/>
          </a:ln>
        </p:spPr>
        <p:txBody>
          <a:bodyPr>
            <a:spAutoFit/>
          </a:bodyPr>
          <a:lstStyle/>
          <a:p>
            <a:pPr>
              <a:spcBef>
                <a:spcPct val="50000"/>
              </a:spcBef>
            </a:pPr>
            <a:r>
              <a:rPr lang="en-US" sz="2000"/>
              <a:t>S</a:t>
            </a:r>
            <a:r>
              <a:rPr lang="en-US" sz="2000" baseline="-25000"/>
              <a:t>4</a:t>
            </a:r>
          </a:p>
        </p:txBody>
      </p:sp>
      <p:sp>
        <p:nvSpPr>
          <p:cNvPr id="30754" name="AutoShape 35"/>
          <p:cNvSpPr>
            <a:spLocks noChangeArrowheads="1"/>
          </p:cNvSpPr>
          <p:nvPr/>
        </p:nvSpPr>
        <p:spPr bwMode="auto">
          <a:xfrm>
            <a:off x="2771775" y="2349500"/>
            <a:ext cx="433388" cy="144463"/>
          </a:xfrm>
          <a:prstGeom prst="rightArrow">
            <a:avLst>
              <a:gd name="adj1" fmla="val 50000"/>
              <a:gd name="adj2" fmla="val 75000"/>
            </a:avLst>
          </a:prstGeom>
          <a:solidFill>
            <a:schemeClr val="accent2"/>
          </a:solidFill>
          <a:ln w="9525">
            <a:solidFill>
              <a:schemeClr val="accent2"/>
            </a:solidFill>
            <a:miter lim="800000"/>
            <a:headEnd/>
            <a:tailEnd/>
          </a:ln>
        </p:spPr>
        <p:txBody>
          <a:bodyPr wrap="none" anchor="ctr"/>
          <a:lstStyle/>
          <a:p>
            <a:endParaRPr lang="en-US"/>
          </a:p>
        </p:txBody>
      </p:sp>
      <p:sp>
        <p:nvSpPr>
          <p:cNvPr id="30755" name="Oval 37"/>
          <p:cNvSpPr>
            <a:spLocks noChangeArrowheads="1"/>
          </p:cNvSpPr>
          <p:nvPr/>
        </p:nvSpPr>
        <p:spPr bwMode="auto">
          <a:xfrm>
            <a:off x="4787900" y="3500438"/>
            <a:ext cx="142875" cy="146050"/>
          </a:xfrm>
          <a:prstGeom prst="ellipse">
            <a:avLst/>
          </a:prstGeom>
          <a:solidFill>
            <a:srgbClr val="008000"/>
          </a:solidFill>
          <a:ln w="9525">
            <a:solidFill>
              <a:srgbClr val="008000"/>
            </a:solidFill>
            <a:round/>
            <a:headEnd/>
            <a:tailEnd/>
          </a:ln>
        </p:spPr>
        <p:txBody>
          <a:bodyPr wrap="none" anchor="ctr"/>
          <a:lstStyle/>
          <a:p>
            <a:endParaRPr lang="en-US"/>
          </a:p>
        </p:txBody>
      </p:sp>
      <p:sp>
        <p:nvSpPr>
          <p:cNvPr id="30756" name="Oval 38"/>
          <p:cNvSpPr>
            <a:spLocks noChangeArrowheads="1"/>
          </p:cNvSpPr>
          <p:nvPr/>
        </p:nvSpPr>
        <p:spPr bwMode="auto">
          <a:xfrm>
            <a:off x="4500563" y="3284538"/>
            <a:ext cx="142875" cy="146050"/>
          </a:xfrm>
          <a:prstGeom prst="ellipse">
            <a:avLst/>
          </a:prstGeom>
          <a:solidFill>
            <a:srgbClr val="008000"/>
          </a:solidFill>
          <a:ln w="9525">
            <a:solidFill>
              <a:srgbClr val="008000"/>
            </a:solidFill>
            <a:round/>
            <a:headEnd/>
            <a:tailEnd/>
          </a:ln>
        </p:spPr>
        <p:txBody>
          <a:bodyPr wrap="none" anchor="ctr"/>
          <a:lstStyle/>
          <a:p>
            <a:endParaRPr lang="en-US"/>
          </a:p>
        </p:txBody>
      </p:sp>
      <p:sp>
        <p:nvSpPr>
          <p:cNvPr id="30757" name="Oval 39"/>
          <p:cNvSpPr>
            <a:spLocks noChangeArrowheads="1"/>
          </p:cNvSpPr>
          <p:nvPr/>
        </p:nvSpPr>
        <p:spPr bwMode="auto">
          <a:xfrm>
            <a:off x="3995738" y="2924175"/>
            <a:ext cx="142875" cy="146050"/>
          </a:xfrm>
          <a:prstGeom prst="ellipse">
            <a:avLst/>
          </a:prstGeom>
          <a:solidFill>
            <a:srgbClr val="008000"/>
          </a:solidFill>
          <a:ln w="9525">
            <a:solidFill>
              <a:srgbClr val="008000"/>
            </a:solidFill>
            <a:round/>
            <a:headEnd/>
            <a:tailEnd/>
          </a:ln>
        </p:spPr>
        <p:txBody>
          <a:bodyPr wrap="none" anchor="ctr"/>
          <a:lstStyle/>
          <a:p>
            <a:endParaRPr lang="en-US"/>
          </a:p>
        </p:txBody>
      </p:sp>
      <p:sp>
        <p:nvSpPr>
          <p:cNvPr id="30758" name="Oval 41"/>
          <p:cNvSpPr>
            <a:spLocks noChangeArrowheads="1"/>
          </p:cNvSpPr>
          <p:nvPr/>
        </p:nvSpPr>
        <p:spPr bwMode="auto">
          <a:xfrm>
            <a:off x="4500563" y="4076700"/>
            <a:ext cx="142875" cy="146050"/>
          </a:xfrm>
          <a:prstGeom prst="ellipse">
            <a:avLst/>
          </a:prstGeom>
          <a:solidFill>
            <a:schemeClr val="tx1"/>
          </a:solidFill>
          <a:ln w="9525">
            <a:solidFill>
              <a:schemeClr val="tx1"/>
            </a:solidFill>
            <a:round/>
            <a:headEnd/>
            <a:tailEnd/>
          </a:ln>
        </p:spPr>
        <p:txBody>
          <a:bodyPr wrap="none" anchor="ctr"/>
          <a:lstStyle/>
          <a:p>
            <a:endParaRPr lang="en-US"/>
          </a:p>
        </p:txBody>
      </p:sp>
      <p:sp>
        <p:nvSpPr>
          <p:cNvPr id="30759" name="Line 42"/>
          <p:cNvSpPr>
            <a:spLocks noChangeShapeType="1"/>
          </p:cNvSpPr>
          <p:nvPr/>
        </p:nvSpPr>
        <p:spPr bwMode="auto">
          <a:xfrm flipH="1">
            <a:off x="1835150" y="4149725"/>
            <a:ext cx="2736850" cy="0"/>
          </a:xfrm>
          <a:prstGeom prst="line">
            <a:avLst/>
          </a:prstGeom>
          <a:noFill/>
          <a:ln w="19050">
            <a:solidFill>
              <a:schemeClr val="tx1"/>
            </a:solidFill>
            <a:prstDash val="dash"/>
            <a:round/>
            <a:headEnd/>
            <a:tailEnd/>
          </a:ln>
        </p:spPr>
        <p:txBody>
          <a:bodyPr/>
          <a:lstStyle/>
          <a:p>
            <a:endParaRPr lang="en-US"/>
          </a:p>
        </p:txBody>
      </p:sp>
      <p:sp>
        <p:nvSpPr>
          <p:cNvPr id="30760" name="AutoShape 43"/>
          <p:cNvSpPr>
            <a:spLocks noChangeArrowheads="1"/>
          </p:cNvSpPr>
          <p:nvPr/>
        </p:nvSpPr>
        <p:spPr bwMode="auto">
          <a:xfrm>
            <a:off x="6156325" y="2276475"/>
            <a:ext cx="360363" cy="142875"/>
          </a:xfrm>
          <a:prstGeom prst="leftArrow">
            <a:avLst>
              <a:gd name="adj1" fmla="val 50000"/>
              <a:gd name="adj2" fmla="val 63056"/>
            </a:avLst>
          </a:prstGeom>
          <a:solidFill>
            <a:schemeClr val="accent2"/>
          </a:solidFill>
          <a:ln w="9525">
            <a:solidFill>
              <a:schemeClr val="accent2"/>
            </a:solidFill>
            <a:miter lim="800000"/>
            <a:headEnd/>
            <a:tailEnd/>
          </a:ln>
        </p:spPr>
        <p:txBody>
          <a:bodyPr wrap="none" anchor="ctr"/>
          <a:lstStyle/>
          <a:p>
            <a:endParaRPr lang="en-US"/>
          </a:p>
        </p:txBody>
      </p:sp>
      <p:sp>
        <p:nvSpPr>
          <p:cNvPr id="30761" name="AutoShape 45"/>
          <p:cNvSpPr>
            <a:spLocks noChangeArrowheads="1"/>
          </p:cNvSpPr>
          <p:nvPr/>
        </p:nvSpPr>
        <p:spPr bwMode="auto">
          <a:xfrm>
            <a:off x="1258888" y="3573463"/>
            <a:ext cx="144462" cy="504825"/>
          </a:xfrm>
          <a:prstGeom prst="upArrow">
            <a:avLst>
              <a:gd name="adj1" fmla="val 50000"/>
              <a:gd name="adj2" fmla="val 87363"/>
            </a:avLst>
          </a:prstGeom>
          <a:solidFill>
            <a:schemeClr val="accent2"/>
          </a:solidFill>
          <a:ln w="9525">
            <a:solidFill>
              <a:schemeClr val="accent2"/>
            </a:solidFill>
            <a:miter lim="800000"/>
            <a:headEnd/>
            <a:tailEnd/>
          </a:ln>
        </p:spPr>
        <p:txBody>
          <a:bodyPr vert="eaVert" wrap="none" anchor="ctr"/>
          <a:lstStyle/>
          <a:p>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US" smtClean="0"/>
              <a:t>Study Question 3-P4 (h)</a:t>
            </a:r>
          </a:p>
        </p:txBody>
      </p:sp>
      <p:sp>
        <p:nvSpPr>
          <p:cNvPr id="31747" name="Content Placeholder 2"/>
          <p:cNvSpPr>
            <a:spLocks noGrp="1"/>
          </p:cNvSpPr>
          <p:nvPr>
            <p:ph idx="1"/>
          </p:nvPr>
        </p:nvSpPr>
        <p:spPr>
          <a:xfrm>
            <a:off x="914400" y="1600200"/>
            <a:ext cx="7772400" cy="4852988"/>
          </a:xfrm>
        </p:spPr>
        <p:txBody>
          <a:bodyPr/>
          <a:lstStyle/>
          <a:p>
            <a:pPr>
              <a:buFont typeface="Wingdings" pitchFamily="2" charset="2"/>
              <a:buNone/>
            </a:pPr>
            <a:r>
              <a:rPr lang="en-CA" smtClean="0"/>
              <a:t>h.	Demand decreases and supply decreases.</a:t>
            </a:r>
            <a:endParaRPr lang="en-US" smtClean="0"/>
          </a:p>
        </p:txBody>
      </p:sp>
      <p:sp>
        <p:nvSpPr>
          <p:cNvPr id="4" name="Rectangle 3"/>
          <p:cNvSpPr txBox="1">
            <a:spLocks noChangeArrowheads="1"/>
          </p:cNvSpPr>
          <p:nvPr/>
        </p:nvSpPr>
        <p:spPr bwMode="auto">
          <a:xfrm>
            <a:off x="1331913" y="2276475"/>
            <a:ext cx="7354887" cy="4176713"/>
          </a:xfrm>
          <a:prstGeom prst="rect">
            <a:avLst/>
          </a:prstGeom>
          <a:noFill/>
          <a:ln w="9525">
            <a:noFill/>
            <a:miter lim="800000"/>
            <a:headEnd/>
            <a:tailEnd/>
          </a:ln>
        </p:spPr>
        <p:txBody>
          <a:bodyPr/>
          <a:lstStyle/>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rPr>
              <a:t>D </a:t>
            </a:r>
            <a:r>
              <a:rPr lang="en-US" sz="2800" kern="0" dirty="0">
                <a:latin typeface="+mn-lt"/>
                <a:cs typeface="+mn-cs"/>
                <a:sym typeface="Symbol" pitchFamily="18" charset="2"/>
              </a:rPr>
              <a:t>  </a:t>
            </a:r>
            <a:r>
              <a:rPr lang="en-US" sz="2800" kern="0" dirty="0">
                <a:sym typeface="Symbol"/>
              </a:rPr>
              <a:t>  Demand curve shifts to the </a:t>
            </a:r>
            <a:r>
              <a:rPr lang="en-US" sz="2800" u="sng" kern="0" dirty="0">
                <a:sym typeface="Symbol"/>
              </a:rPr>
              <a:t>left</a:t>
            </a:r>
            <a:endParaRPr lang="en-US" sz="2800" u="sng" kern="0" dirty="0">
              <a:sym typeface="Symbol" pitchFamily="18" charset="2"/>
            </a:endParaRPr>
          </a:p>
          <a:p>
            <a:pPr marL="342900" indent="-342900" algn="ctr" eaLnBrk="0" hangingPunct="0">
              <a:spcBef>
                <a:spcPct val="20000"/>
              </a:spcBef>
              <a:buClr>
                <a:schemeClr val="folHlink"/>
              </a:buClr>
              <a:buSzPct val="90000"/>
              <a:defRPr/>
            </a:pPr>
            <a:r>
              <a:rPr lang="en-US" sz="2800" kern="0" dirty="0"/>
              <a:t>Q* </a:t>
            </a:r>
            <a:r>
              <a:rPr lang="en-US" sz="2800" kern="0" dirty="0">
                <a:sym typeface="Symbol"/>
              </a:rPr>
              <a:t></a:t>
            </a:r>
            <a:r>
              <a:rPr lang="en-US" sz="2800" kern="0" dirty="0">
                <a:sym typeface="Symbol" pitchFamily="18" charset="2"/>
              </a:rPr>
              <a:t>   </a:t>
            </a:r>
            <a:r>
              <a:rPr lang="en-US" sz="2800" kern="0" dirty="0"/>
              <a:t>P* </a:t>
            </a:r>
            <a:r>
              <a:rPr lang="en-US" sz="2800" kern="0" dirty="0">
                <a:sym typeface="Symbol"/>
              </a:rPr>
              <a:t></a:t>
            </a:r>
            <a:endParaRPr lang="en-US" sz="2800"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endParaRPr lang="en-CA" sz="2800" kern="0" dirty="0">
              <a:latin typeface="+mn-lt"/>
              <a:cs typeface="+mn-cs"/>
              <a:sym typeface="Symbol" pitchFamily="18" charset="2"/>
            </a:endParaRPr>
          </a:p>
          <a:p>
            <a:pPr marL="342900" indent="-342900" eaLnBrk="0" hangingPunct="0">
              <a:spcBef>
                <a:spcPct val="20000"/>
              </a:spcBef>
              <a:buClr>
                <a:schemeClr val="folHlink"/>
              </a:buClr>
              <a:buSzPct val="90000"/>
              <a:buFont typeface="Wingdings" pitchFamily="2" charset="2"/>
              <a:buChar char="n"/>
              <a:defRPr/>
            </a:pPr>
            <a:r>
              <a:rPr lang="en-CA" sz="2800" kern="0" dirty="0">
                <a:latin typeface="+mn-lt"/>
                <a:cs typeface="+mn-cs"/>
                <a:sym typeface="Symbol" pitchFamily="18" charset="2"/>
              </a:rPr>
              <a:t>S </a:t>
            </a:r>
            <a:r>
              <a:rPr lang="en-US" sz="2800" kern="0" dirty="0">
                <a:latin typeface="+mn-lt"/>
                <a:cs typeface="+mn-cs"/>
                <a:sym typeface="Symbol" pitchFamily="18" charset="2"/>
              </a:rPr>
              <a:t>  </a:t>
            </a:r>
            <a:r>
              <a:rPr lang="en-US" sz="2800" kern="0" dirty="0">
                <a:sym typeface="Symbol"/>
              </a:rPr>
              <a:t>  Supply curve shifts to the </a:t>
            </a:r>
            <a:r>
              <a:rPr lang="en-US" sz="2800" u="sng" kern="0" dirty="0">
                <a:sym typeface="Symbol"/>
              </a:rPr>
              <a:t>left</a:t>
            </a:r>
            <a:endParaRPr lang="en-US" sz="2800" u="sng" kern="0" dirty="0"/>
          </a:p>
          <a:p>
            <a:pPr marL="342900" indent="-342900" algn="ctr" eaLnBrk="0" hangingPunct="0">
              <a:spcBef>
                <a:spcPct val="20000"/>
              </a:spcBef>
              <a:buClr>
                <a:schemeClr val="folHlink"/>
              </a:buClr>
              <a:buSzPct val="90000"/>
              <a:defRPr/>
            </a:pPr>
            <a:r>
              <a:rPr lang="en-US" sz="2800" kern="0" dirty="0"/>
              <a:t>Q* </a:t>
            </a:r>
            <a:r>
              <a:rPr lang="en-US" sz="2800" kern="0" dirty="0">
                <a:sym typeface="Symbol"/>
              </a:rPr>
              <a:t>  </a:t>
            </a:r>
            <a:r>
              <a:rPr lang="en-US" sz="2800" kern="0" dirty="0"/>
              <a:t> P* </a:t>
            </a:r>
            <a:r>
              <a:rPr lang="en-US" sz="2800" kern="0" dirty="0">
                <a:sym typeface="Symbol" pitchFamily="18" charset="2"/>
              </a:rPr>
              <a:t></a:t>
            </a: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endParaRPr lang="en-US" sz="2800" kern="0" dirty="0">
              <a:latin typeface="+mn-lt"/>
              <a:cs typeface="+mn-cs"/>
            </a:endParaRPr>
          </a:p>
          <a:p>
            <a:pPr marL="342900" indent="-342900" eaLnBrk="0" hangingPunct="0">
              <a:spcBef>
                <a:spcPct val="20000"/>
              </a:spcBef>
              <a:buClr>
                <a:schemeClr val="folHlink"/>
              </a:buClr>
              <a:buSzPct val="90000"/>
              <a:buFont typeface="Wingdings" pitchFamily="2" charset="2"/>
              <a:buChar char="n"/>
              <a:defRPr/>
            </a:pPr>
            <a:r>
              <a:rPr lang="en-US" sz="2800" kern="0" dirty="0">
                <a:solidFill>
                  <a:srgbClr val="FF0000"/>
                </a:solidFill>
                <a:latin typeface="+mn-lt"/>
                <a:cs typeface="+mn-cs"/>
              </a:rPr>
              <a:t>Q* </a:t>
            </a:r>
            <a:r>
              <a:rPr lang="en-US" sz="2800" kern="0" dirty="0">
                <a:solidFill>
                  <a:srgbClr val="FF0000"/>
                </a:solidFill>
                <a:latin typeface="+mn-lt"/>
                <a:cs typeface="+mn-cs"/>
                <a:sym typeface="Symbol" pitchFamily="18" charset="2"/>
              </a:rPr>
              <a:t></a:t>
            </a:r>
          </a:p>
          <a:p>
            <a:pPr marL="342900" indent="-342900" eaLnBrk="0" hangingPunct="0">
              <a:spcBef>
                <a:spcPct val="20000"/>
              </a:spcBef>
              <a:buClr>
                <a:schemeClr val="folHlink"/>
              </a:buClr>
              <a:buSzPct val="90000"/>
              <a:buFont typeface="Wingdings" pitchFamily="2" charset="2"/>
              <a:buChar char="n"/>
              <a:defRPr/>
            </a:pPr>
            <a:r>
              <a:rPr lang="en-US" sz="2800" kern="0" dirty="0">
                <a:solidFill>
                  <a:srgbClr val="FF0000"/>
                </a:solidFill>
                <a:latin typeface="+mn-lt"/>
                <a:cs typeface="+mn-cs"/>
              </a:rPr>
              <a:t>P*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linds(horizontal)">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blinds(horizontal)">
                                      <p:cBhvr>
                                        <p:cTn id="27" dur="500"/>
                                        <p:tgtEl>
                                          <p:spTgt spid="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
                                            <p:txEl>
                                              <p:pRg st="7" end="7"/>
                                            </p:txEl>
                                          </p:spTgt>
                                        </p:tgtEl>
                                        <p:attrNameLst>
                                          <p:attrName>style.visibility</p:attrName>
                                        </p:attrNameLst>
                                      </p:cBhvr>
                                      <p:to>
                                        <p:strVal val="visible"/>
                                      </p:to>
                                    </p:set>
                                    <p:animEffect transition="in" filter="blinds(horizontal)">
                                      <p:cBhvr>
                                        <p:cTn id="3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US" smtClean="0"/>
              <a:t>Study Question 3-P4 (h)</a:t>
            </a:r>
          </a:p>
        </p:txBody>
      </p:sp>
      <p:sp>
        <p:nvSpPr>
          <p:cNvPr id="32771" name="Rectangle 3"/>
          <p:cNvSpPr>
            <a:spLocks noGrp="1" noChangeArrowheads="1"/>
          </p:cNvSpPr>
          <p:nvPr>
            <p:ph type="body" idx="1"/>
          </p:nvPr>
        </p:nvSpPr>
        <p:spPr>
          <a:xfrm>
            <a:off x="7092950" y="1600200"/>
            <a:ext cx="1593850" cy="2116138"/>
          </a:xfrm>
          <a:noFill/>
          <a:ln>
            <a:solidFill>
              <a:schemeClr val="tx1"/>
            </a:solidFill>
          </a:ln>
        </p:spPr>
        <p:txBody>
          <a:bodyPr/>
          <a:lstStyle/>
          <a:p>
            <a:r>
              <a:rPr lang="en-CA" smtClean="0"/>
              <a:t>D </a:t>
            </a:r>
            <a:r>
              <a:rPr lang="en-US" smtClean="0">
                <a:sym typeface="Symbol" pitchFamily="18" charset="2"/>
              </a:rPr>
              <a:t></a:t>
            </a:r>
          </a:p>
          <a:p>
            <a:r>
              <a:rPr lang="en-CA" smtClean="0">
                <a:sym typeface="Symbol" pitchFamily="18" charset="2"/>
              </a:rPr>
              <a:t>S </a:t>
            </a:r>
            <a:r>
              <a:rPr lang="en-US" smtClean="0">
                <a:sym typeface="Symbol" pitchFamily="18" charset="2"/>
              </a:rPr>
              <a:t></a:t>
            </a:r>
            <a:endParaRPr lang="en-US" smtClean="0"/>
          </a:p>
          <a:p>
            <a:r>
              <a:rPr lang="en-US" smtClean="0"/>
              <a:t>Q* </a:t>
            </a:r>
            <a:r>
              <a:rPr lang="en-US" smtClean="0">
                <a:sym typeface="Symbol" pitchFamily="18" charset="2"/>
              </a:rPr>
              <a:t></a:t>
            </a:r>
          </a:p>
          <a:p>
            <a:r>
              <a:rPr lang="en-US" smtClean="0"/>
              <a:t>P*  ?</a:t>
            </a:r>
          </a:p>
        </p:txBody>
      </p:sp>
      <p:sp>
        <p:nvSpPr>
          <p:cNvPr id="32772" name="Line 4"/>
          <p:cNvSpPr>
            <a:spLocks noChangeShapeType="1"/>
          </p:cNvSpPr>
          <p:nvPr/>
        </p:nvSpPr>
        <p:spPr bwMode="auto">
          <a:xfrm flipV="1">
            <a:off x="1908175" y="2349500"/>
            <a:ext cx="0" cy="3240088"/>
          </a:xfrm>
          <a:prstGeom prst="line">
            <a:avLst/>
          </a:prstGeom>
          <a:noFill/>
          <a:ln w="38100">
            <a:solidFill>
              <a:schemeClr val="tx1"/>
            </a:solidFill>
            <a:round/>
            <a:headEnd/>
            <a:tailEnd type="triangle" w="med" len="med"/>
          </a:ln>
        </p:spPr>
        <p:txBody>
          <a:bodyPr/>
          <a:lstStyle/>
          <a:p>
            <a:endParaRPr lang="en-US"/>
          </a:p>
        </p:txBody>
      </p:sp>
      <p:sp>
        <p:nvSpPr>
          <p:cNvPr id="32773" name="Line 5"/>
          <p:cNvSpPr>
            <a:spLocks noChangeShapeType="1"/>
          </p:cNvSpPr>
          <p:nvPr/>
        </p:nvSpPr>
        <p:spPr bwMode="auto">
          <a:xfrm>
            <a:off x="1908175" y="5589588"/>
            <a:ext cx="5040313" cy="0"/>
          </a:xfrm>
          <a:prstGeom prst="line">
            <a:avLst/>
          </a:prstGeom>
          <a:noFill/>
          <a:ln w="38100">
            <a:solidFill>
              <a:schemeClr val="tx1"/>
            </a:solidFill>
            <a:round/>
            <a:headEnd/>
            <a:tailEnd type="triangle" w="med" len="med"/>
          </a:ln>
        </p:spPr>
        <p:txBody>
          <a:bodyPr/>
          <a:lstStyle/>
          <a:p>
            <a:endParaRPr lang="en-US"/>
          </a:p>
        </p:txBody>
      </p:sp>
      <p:sp>
        <p:nvSpPr>
          <p:cNvPr id="32774" name="Text Box 6"/>
          <p:cNvSpPr txBox="1">
            <a:spLocks noChangeArrowheads="1"/>
          </p:cNvSpPr>
          <p:nvPr/>
        </p:nvSpPr>
        <p:spPr bwMode="auto">
          <a:xfrm>
            <a:off x="1331913" y="1989138"/>
            <a:ext cx="1223962" cy="396875"/>
          </a:xfrm>
          <a:prstGeom prst="rect">
            <a:avLst/>
          </a:prstGeom>
          <a:noFill/>
          <a:ln w="9525">
            <a:noFill/>
            <a:miter lim="800000"/>
            <a:headEnd/>
            <a:tailEnd/>
          </a:ln>
        </p:spPr>
        <p:txBody>
          <a:bodyPr>
            <a:spAutoFit/>
          </a:bodyPr>
          <a:lstStyle/>
          <a:p>
            <a:pPr>
              <a:spcBef>
                <a:spcPct val="50000"/>
              </a:spcBef>
            </a:pPr>
            <a:r>
              <a:rPr lang="en-US" sz="2000"/>
              <a:t>Price</a:t>
            </a:r>
          </a:p>
        </p:txBody>
      </p:sp>
      <p:sp>
        <p:nvSpPr>
          <p:cNvPr id="32775" name="Text Box 7"/>
          <p:cNvSpPr txBox="1">
            <a:spLocks noChangeArrowheads="1"/>
          </p:cNvSpPr>
          <p:nvPr/>
        </p:nvSpPr>
        <p:spPr bwMode="auto">
          <a:xfrm>
            <a:off x="6659563" y="5661025"/>
            <a:ext cx="1223962" cy="396875"/>
          </a:xfrm>
          <a:prstGeom prst="rect">
            <a:avLst/>
          </a:prstGeom>
          <a:noFill/>
          <a:ln w="9525">
            <a:noFill/>
            <a:miter lim="800000"/>
            <a:headEnd/>
            <a:tailEnd/>
          </a:ln>
        </p:spPr>
        <p:txBody>
          <a:bodyPr>
            <a:spAutoFit/>
          </a:bodyPr>
          <a:lstStyle/>
          <a:p>
            <a:pPr>
              <a:spcBef>
                <a:spcPct val="50000"/>
              </a:spcBef>
            </a:pPr>
            <a:r>
              <a:rPr lang="en-US" sz="2000"/>
              <a:t>Quantity</a:t>
            </a:r>
          </a:p>
        </p:txBody>
      </p:sp>
      <p:sp>
        <p:nvSpPr>
          <p:cNvPr id="18440" name="Line 8"/>
          <p:cNvSpPr>
            <a:spLocks noChangeShapeType="1"/>
          </p:cNvSpPr>
          <p:nvPr/>
        </p:nvSpPr>
        <p:spPr bwMode="auto">
          <a:xfrm>
            <a:off x="2484438" y="2492375"/>
            <a:ext cx="3167062" cy="2520950"/>
          </a:xfrm>
          <a:prstGeom prst="line">
            <a:avLst/>
          </a:prstGeom>
          <a:noFill/>
          <a:ln w="38100">
            <a:solidFill>
              <a:schemeClr val="accent6"/>
            </a:solidFill>
            <a:round/>
            <a:headEnd/>
            <a:tailEnd/>
          </a:ln>
        </p:spPr>
        <p:txBody>
          <a:bodyPr/>
          <a:lstStyle/>
          <a:p>
            <a:pPr>
              <a:defRPr/>
            </a:pPr>
            <a:endParaRPr lang="en-US"/>
          </a:p>
        </p:txBody>
      </p:sp>
      <p:sp>
        <p:nvSpPr>
          <p:cNvPr id="32777" name="Line 9"/>
          <p:cNvSpPr>
            <a:spLocks noChangeShapeType="1"/>
          </p:cNvSpPr>
          <p:nvPr/>
        </p:nvSpPr>
        <p:spPr bwMode="auto">
          <a:xfrm flipV="1">
            <a:off x="2700338" y="2349500"/>
            <a:ext cx="3024187" cy="2592388"/>
          </a:xfrm>
          <a:prstGeom prst="line">
            <a:avLst/>
          </a:prstGeom>
          <a:noFill/>
          <a:ln w="38100">
            <a:solidFill>
              <a:srgbClr val="3366FF"/>
            </a:solidFill>
            <a:prstDash val="dash"/>
            <a:round/>
            <a:headEnd/>
            <a:tailEnd/>
          </a:ln>
        </p:spPr>
        <p:txBody>
          <a:bodyPr/>
          <a:lstStyle/>
          <a:p>
            <a:endParaRPr lang="en-US"/>
          </a:p>
        </p:txBody>
      </p:sp>
      <p:sp>
        <p:nvSpPr>
          <p:cNvPr id="18442" name="Line 10"/>
          <p:cNvSpPr>
            <a:spLocks noChangeShapeType="1"/>
          </p:cNvSpPr>
          <p:nvPr/>
        </p:nvSpPr>
        <p:spPr bwMode="auto">
          <a:xfrm>
            <a:off x="2987675" y="2133600"/>
            <a:ext cx="3240088" cy="2519363"/>
          </a:xfrm>
          <a:prstGeom prst="line">
            <a:avLst/>
          </a:prstGeom>
          <a:noFill/>
          <a:ln w="38100">
            <a:solidFill>
              <a:schemeClr val="accent4"/>
            </a:solidFill>
            <a:round/>
            <a:headEnd/>
            <a:tailEnd/>
          </a:ln>
        </p:spPr>
        <p:txBody>
          <a:bodyPr/>
          <a:lstStyle/>
          <a:p>
            <a:pPr>
              <a:defRPr/>
            </a:pPr>
            <a:endParaRPr lang="en-US"/>
          </a:p>
        </p:txBody>
      </p:sp>
      <p:sp>
        <p:nvSpPr>
          <p:cNvPr id="32779" name="Line 11"/>
          <p:cNvSpPr>
            <a:spLocks noChangeShapeType="1"/>
          </p:cNvSpPr>
          <p:nvPr/>
        </p:nvSpPr>
        <p:spPr bwMode="auto">
          <a:xfrm flipV="1">
            <a:off x="3708400" y="2708275"/>
            <a:ext cx="2520950" cy="2305050"/>
          </a:xfrm>
          <a:prstGeom prst="line">
            <a:avLst/>
          </a:prstGeom>
          <a:noFill/>
          <a:ln w="38100">
            <a:solidFill>
              <a:srgbClr val="0000FF"/>
            </a:solidFill>
            <a:prstDash val="dash"/>
            <a:round/>
            <a:headEnd/>
            <a:tailEnd/>
          </a:ln>
        </p:spPr>
        <p:txBody>
          <a:bodyPr/>
          <a:lstStyle/>
          <a:p>
            <a:endParaRPr lang="en-US"/>
          </a:p>
        </p:txBody>
      </p:sp>
      <p:sp>
        <p:nvSpPr>
          <p:cNvPr id="32780" name="Text Box 12"/>
          <p:cNvSpPr txBox="1">
            <a:spLocks noChangeArrowheads="1"/>
          </p:cNvSpPr>
          <p:nvPr/>
        </p:nvSpPr>
        <p:spPr bwMode="auto">
          <a:xfrm>
            <a:off x="2843213" y="1844675"/>
            <a:ext cx="503237" cy="396875"/>
          </a:xfrm>
          <a:prstGeom prst="rect">
            <a:avLst/>
          </a:prstGeom>
          <a:noFill/>
          <a:ln w="9525">
            <a:noFill/>
            <a:miter lim="800000"/>
            <a:headEnd/>
            <a:tailEnd/>
          </a:ln>
        </p:spPr>
        <p:txBody>
          <a:bodyPr>
            <a:spAutoFit/>
          </a:bodyPr>
          <a:lstStyle/>
          <a:p>
            <a:pPr>
              <a:spcBef>
                <a:spcPct val="50000"/>
              </a:spcBef>
            </a:pPr>
            <a:r>
              <a:rPr lang="en-US" sz="2000"/>
              <a:t>D</a:t>
            </a:r>
            <a:r>
              <a:rPr lang="en-US" sz="2000" baseline="-25000"/>
              <a:t>1</a:t>
            </a:r>
          </a:p>
        </p:txBody>
      </p:sp>
      <p:sp>
        <p:nvSpPr>
          <p:cNvPr id="32781" name="Text Box 13"/>
          <p:cNvSpPr txBox="1">
            <a:spLocks noChangeArrowheads="1"/>
          </p:cNvSpPr>
          <p:nvPr/>
        </p:nvSpPr>
        <p:spPr bwMode="auto">
          <a:xfrm>
            <a:off x="6588125" y="2781300"/>
            <a:ext cx="504825" cy="396875"/>
          </a:xfrm>
          <a:prstGeom prst="rect">
            <a:avLst/>
          </a:prstGeom>
          <a:noFill/>
          <a:ln w="9525">
            <a:noFill/>
            <a:miter lim="800000"/>
            <a:headEnd/>
            <a:tailEnd/>
          </a:ln>
        </p:spPr>
        <p:txBody>
          <a:bodyPr>
            <a:spAutoFit/>
          </a:bodyPr>
          <a:lstStyle/>
          <a:p>
            <a:pPr>
              <a:spcBef>
                <a:spcPct val="50000"/>
              </a:spcBef>
            </a:pPr>
            <a:r>
              <a:rPr lang="en-US" sz="2000"/>
              <a:t>S</a:t>
            </a:r>
            <a:r>
              <a:rPr lang="en-US" sz="2000" baseline="-25000"/>
              <a:t>1</a:t>
            </a:r>
          </a:p>
        </p:txBody>
      </p:sp>
      <p:sp>
        <p:nvSpPr>
          <p:cNvPr id="32782" name="Text Box 14"/>
          <p:cNvSpPr txBox="1">
            <a:spLocks noChangeArrowheads="1"/>
          </p:cNvSpPr>
          <p:nvPr/>
        </p:nvSpPr>
        <p:spPr bwMode="auto">
          <a:xfrm>
            <a:off x="2339975" y="2133600"/>
            <a:ext cx="503238" cy="396875"/>
          </a:xfrm>
          <a:prstGeom prst="rect">
            <a:avLst/>
          </a:prstGeom>
          <a:noFill/>
          <a:ln w="9525">
            <a:noFill/>
            <a:miter lim="800000"/>
            <a:headEnd/>
            <a:tailEnd/>
          </a:ln>
        </p:spPr>
        <p:txBody>
          <a:bodyPr>
            <a:spAutoFit/>
          </a:bodyPr>
          <a:lstStyle/>
          <a:p>
            <a:pPr>
              <a:spcBef>
                <a:spcPct val="50000"/>
              </a:spcBef>
            </a:pPr>
            <a:r>
              <a:rPr lang="en-US" sz="2000">
                <a:solidFill>
                  <a:schemeClr val="accent2"/>
                </a:solidFill>
              </a:rPr>
              <a:t>D</a:t>
            </a:r>
            <a:r>
              <a:rPr lang="en-US" sz="2000" baseline="-25000">
                <a:solidFill>
                  <a:schemeClr val="accent2"/>
                </a:solidFill>
              </a:rPr>
              <a:t>2</a:t>
            </a:r>
          </a:p>
        </p:txBody>
      </p:sp>
      <p:sp>
        <p:nvSpPr>
          <p:cNvPr id="32783" name="Text Box 15"/>
          <p:cNvSpPr txBox="1">
            <a:spLocks noChangeArrowheads="1"/>
          </p:cNvSpPr>
          <p:nvPr/>
        </p:nvSpPr>
        <p:spPr bwMode="auto">
          <a:xfrm>
            <a:off x="6084888" y="2420938"/>
            <a:ext cx="504825" cy="396875"/>
          </a:xfrm>
          <a:prstGeom prst="rect">
            <a:avLst/>
          </a:prstGeom>
          <a:noFill/>
          <a:ln w="9525">
            <a:noFill/>
            <a:miter lim="800000"/>
            <a:headEnd/>
            <a:tailEnd/>
          </a:ln>
        </p:spPr>
        <p:txBody>
          <a:bodyPr>
            <a:spAutoFit/>
          </a:bodyPr>
          <a:lstStyle/>
          <a:p>
            <a:pPr>
              <a:spcBef>
                <a:spcPct val="50000"/>
              </a:spcBef>
            </a:pPr>
            <a:r>
              <a:rPr lang="en-US" sz="2000"/>
              <a:t>S</a:t>
            </a:r>
            <a:r>
              <a:rPr lang="en-US" sz="2000" baseline="-25000"/>
              <a:t>3</a:t>
            </a:r>
          </a:p>
        </p:txBody>
      </p:sp>
      <p:sp>
        <p:nvSpPr>
          <p:cNvPr id="32784" name="Line 16"/>
          <p:cNvSpPr>
            <a:spLocks noChangeShapeType="1"/>
          </p:cNvSpPr>
          <p:nvPr/>
        </p:nvSpPr>
        <p:spPr bwMode="auto">
          <a:xfrm flipH="1">
            <a:off x="1908175" y="3789363"/>
            <a:ext cx="3095625" cy="0"/>
          </a:xfrm>
          <a:prstGeom prst="line">
            <a:avLst/>
          </a:prstGeom>
          <a:noFill/>
          <a:ln w="19050">
            <a:solidFill>
              <a:schemeClr val="tx1"/>
            </a:solidFill>
            <a:prstDash val="dash"/>
            <a:round/>
            <a:headEnd/>
            <a:tailEnd/>
          </a:ln>
        </p:spPr>
        <p:txBody>
          <a:bodyPr/>
          <a:lstStyle/>
          <a:p>
            <a:endParaRPr lang="en-US"/>
          </a:p>
        </p:txBody>
      </p:sp>
      <p:sp>
        <p:nvSpPr>
          <p:cNvPr id="32785" name="Text Box 17"/>
          <p:cNvSpPr txBox="1">
            <a:spLocks noChangeArrowheads="1"/>
          </p:cNvSpPr>
          <p:nvPr/>
        </p:nvSpPr>
        <p:spPr bwMode="auto">
          <a:xfrm>
            <a:off x="1476375" y="3860800"/>
            <a:ext cx="503238" cy="396875"/>
          </a:xfrm>
          <a:prstGeom prst="rect">
            <a:avLst/>
          </a:prstGeom>
          <a:noFill/>
          <a:ln w="9525">
            <a:noFill/>
            <a:miter lim="800000"/>
            <a:headEnd/>
            <a:tailEnd/>
          </a:ln>
        </p:spPr>
        <p:txBody>
          <a:bodyPr>
            <a:spAutoFit/>
          </a:bodyPr>
          <a:lstStyle/>
          <a:p>
            <a:pPr>
              <a:spcBef>
                <a:spcPct val="50000"/>
              </a:spcBef>
            </a:pPr>
            <a:r>
              <a:rPr lang="en-US" sz="2000"/>
              <a:t>p</a:t>
            </a:r>
            <a:r>
              <a:rPr lang="en-US" sz="2000" baseline="-25000"/>
              <a:t>1</a:t>
            </a:r>
          </a:p>
        </p:txBody>
      </p:sp>
      <p:sp>
        <p:nvSpPr>
          <p:cNvPr id="32786" name="Line 18"/>
          <p:cNvSpPr>
            <a:spLocks noChangeShapeType="1"/>
          </p:cNvSpPr>
          <p:nvPr/>
        </p:nvSpPr>
        <p:spPr bwMode="auto">
          <a:xfrm>
            <a:off x="4067175" y="3789363"/>
            <a:ext cx="0" cy="1800225"/>
          </a:xfrm>
          <a:prstGeom prst="line">
            <a:avLst/>
          </a:prstGeom>
          <a:noFill/>
          <a:ln w="19050">
            <a:solidFill>
              <a:schemeClr val="tx1"/>
            </a:solidFill>
            <a:prstDash val="dash"/>
            <a:round/>
            <a:headEnd/>
            <a:tailEnd/>
          </a:ln>
        </p:spPr>
        <p:txBody>
          <a:bodyPr/>
          <a:lstStyle/>
          <a:p>
            <a:endParaRPr lang="en-US"/>
          </a:p>
        </p:txBody>
      </p:sp>
      <p:sp>
        <p:nvSpPr>
          <p:cNvPr id="32787" name="Text Box 19"/>
          <p:cNvSpPr txBox="1">
            <a:spLocks noChangeArrowheads="1"/>
          </p:cNvSpPr>
          <p:nvPr/>
        </p:nvSpPr>
        <p:spPr bwMode="auto">
          <a:xfrm>
            <a:off x="5435600" y="5589588"/>
            <a:ext cx="503238" cy="396875"/>
          </a:xfrm>
          <a:prstGeom prst="rect">
            <a:avLst/>
          </a:prstGeom>
          <a:noFill/>
          <a:ln w="9525">
            <a:noFill/>
            <a:miter lim="800000"/>
            <a:headEnd/>
            <a:tailEnd/>
          </a:ln>
        </p:spPr>
        <p:txBody>
          <a:bodyPr>
            <a:spAutoFit/>
          </a:bodyPr>
          <a:lstStyle/>
          <a:p>
            <a:pPr>
              <a:spcBef>
                <a:spcPct val="50000"/>
              </a:spcBef>
            </a:pPr>
            <a:r>
              <a:rPr lang="en-US" sz="2000"/>
              <a:t>q</a:t>
            </a:r>
            <a:r>
              <a:rPr lang="en-US" sz="2000" baseline="-25000"/>
              <a:t>1</a:t>
            </a:r>
          </a:p>
        </p:txBody>
      </p:sp>
      <p:sp>
        <p:nvSpPr>
          <p:cNvPr id="32788" name="Line 20"/>
          <p:cNvSpPr>
            <a:spLocks noChangeShapeType="1"/>
          </p:cNvSpPr>
          <p:nvPr/>
        </p:nvSpPr>
        <p:spPr bwMode="auto">
          <a:xfrm>
            <a:off x="4643438" y="4221163"/>
            <a:ext cx="0" cy="1439862"/>
          </a:xfrm>
          <a:prstGeom prst="line">
            <a:avLst/>
          </a:prstGeom>
          <a:noFill/>
          <a:ln w="19050">
            <a:solidFill>
              <a:schemeClr val="tx1"/>
            </a:solidFill>
            <a:prstDash val="dash"/>
            <a:round/>
            <a:headEnd/>
            <a:tailEnd/>
          </a:ln>
        </p:spPr>
        <p:txBody>
          <a:bodyPr/>
          <a:lstStyle/>
          <a:p>
            <a:endParaRPr lang="en-US"/>
          </a:p>
        </p:txBody>
      </p:sp>
      <p:sp>
        <p:nvSpPr>
          <p:cNvPr id="32789" name="Text Box 21"/>
          <p:cNvSpPr txBox="1">
            <a:spLocks noChangeArrowheads="1"/>
          </p:cNvSpPr>
          <p:nvPr/>
        </p:nvSpPr>
        <p:spPr bwMode="auto">
          <a:xfrm>
            <a:off x="4356100" y="5589588"/>
            <a:ext cx="503238" cy="396875"/>
          </a:xfrm>
          <a:prstGeom prst="rect">
            <a:avLst/>
          </a:prstGeom>
          <a:noFill/>
          <a:ln w="9525">
            <a:noFill/>
            <a:miter lim="800000"/>
            <a:headEnd/>
            <a:tailEnd/>
          </a:ln>
        </p:spPr>
        <p:txBody>
          <a:bodyPr>
            <a:spAutoFit/>
          </a:bodyPr>
          <a:lstStyle/>
          <a:p>
            <a:pPr>
              <a:spcBef>
                <a:spcPct val="50000"/>
              </a:spcBef>
            </a:pPr>
            <a:r>
              <a:rPr lang="en-US" sz="2000"/>
              <a:t>q</a:t>
            </a:r>
            <a:r>
              <a:rPr lang="en-US" sz="2000" baseline="-25000"/>
              <a:t>3</a:t>
            </a:r>
          </a:p>
        </p:txBody>
      </p:sp>
      <p:sp>
        <p:nvSpPr>
          <p:cNvPr id="32790" name="Line 22"/>
          <p:cNvSpPr>
            <a:spLocks noChangeShapeType="1"/>
          </p:cNvSpPr>
          <p:nvPr/>
        </p:nvSpPr>
        <p:spPr bwMode="auto">
          <a:xfrm flipV="1">
            <a:off x="3851275" y="2997200"/>
            <a:ext cx="2520950" cy="2305050"/>
          </a:xfrm>
          <a:prstGeom prst="line">
            <a:avLst/>
          </a:prstGeom>
          <a:noFill/>
          <a:ln w="38100">
            <a:solidFill>
              <a:srgbClr val="0000FF"/>
            </a:solidFill>
            <a:prstDash val="dash"/>
            <a:round/>
            <a:headEnd/>
            <a:tailEnd/>
          </a:ln>
        </p:spPr>
        <p:txBody>
          <a:bodyPr/>
          <a:lstStyle/>
          <a:p>
            <a:endParaRPr lang="en-US"/>
          </a:p>
        </p:txBody>
      </p:sp>
      <p:sp>
        <p:nvSpPr>
          <p:cNvPr id="32791" name="Text Box 23"/>
          <p:cNvSpPr txBox="1">
            <a:spLocks noChangeArrowheads="1"/>
          </p:cNvSpPr>
          <p:nvPr/>
        </p:nvSpPr>
        <p:spPr bwMode="auto">
          <a:xfrm>
            <a:off x="6300788" y="2708275"/>
            <a:ext cx="504825" cy="396875"/>
          </a:xfrm>
          <a:prstGeom prst="rect">
            <a:avLst/>
          </a:prstGeom>
          <a:noFill/>
          <a:ln w="9525">
            <a:noFill/>
            <a:miter lim="800000"/>
            <a:headEnd/>
            <a:tailEnd/>
          </a:ln>
        </p:spPr>
        <p:txBody>
          <a:bodyPr>
            <a:spAutoFit/>
          </a:bodyPr>
          <a:lstStyle/>
          <a:p>
            <a:pPr>
              <a:spcBef>
                <a:spcPct val="50000"/>
              </a:spcBef>
            </a:pPr>
            <a:r>
              <a:rPr lang="en-US" sz="2000"/>
              <a:t>S</a:t>
            </a:r>
            <a:r>
              <a:rPr lang="en-US" sz="2000" baseline="-25000"/>
              <a:t>2</a:t>
            </a:r>
          </a:p>
        </p:txBody>
      </p:sp>
      <p:sp>
        <p:nvSpPr>
          <p:cNvPr id="32792" name="Line 24"/>
          <p:cNvSpPr>
            <a:spLocks noChangeShapeType="1"/>
          </p:cNvSpPr>
          <p:nvPr/>
        </p:nvSpPr>
        <p:spPr bwMode="auto">
          <a:xfrm flipH="1">
            <a:off x="4859338" y="4365625"/>
            <a:ext cx="1587" cy="1295400"/>
          </a:xfrm>
          <a:prstGeom prst="line">
            <a:avLst/>
          </a:prstGeom>
          <a:noFill/>
          <a:ln w="19050">
            <a:solidFill>
              <a:schemeClr val="tx1"/>
            </a:solidFill>
            <a:prstDash val="dash"/>
            <a:round/>
            <a:headEnd/>
            <a:tailEnd/>
          </a:ln>
        </p:spPr>
        <p:txBody>
          <a:bodyPr/>
          <a:lstStyle/>
          <a:p>
            <a:endParaRPr lang="en-US"/>
          </a:p>
        </p:txBody>
      </p:sp>
      <p:sp>
        <p:nvSpPr>
          <p:cNvPr id="32793" name="Text Box 25"/>
          <p:cNvSpPr txBox="1">
            <a:spLocks noChangeArrowheads="1"/>
          </p:cNvSpPr>
          <p:nvPr/>
        </p:nvSpPr>
        <p:spPr bwMode="auto">
          <a:xfrm>
            <a:off x="4716463" y="5589588"/>
            <a:ext cx="503237" cy="396875"/>
          </a:xfrm>
          <a:prstGeom prst="rect">
            <a:avLst/>
          </a:prstGeom>
          <a:noFill/>
          <a:ln w="9525">
            <a:noFill/>
            <a:miter lim="800000"/>
            <a:headEnd/>
            <a:tailEnd/>
          </a:ln>
        </p:spPr>
        <p:txBody>
          <a:bodyPr>
            <a:spAutoFit/>
          </a:bodyPr>
          <a:lstStyle/>
          <a:p>
            <a:pPr>
              <a:spcBef>
                <a:spcPct val="50000"/>
              </a:spcBef>
            </a:pPr>
            <a:r>
              <a:rPr lang="en-US" sz="2000"/>
              <a:t>q</a:t>
            </a:r>
            <a:r>
              <a:rPr lang="en-US" sz="2000" baseline="-25000"/>
              <a:t>2</a:t>
            </a:r>
          </a:p>
        </p:txBody>
      </p:sp>
      <p:sp>
        <p:nvSpPr>
          <p:cNvPr id="32794" name="Line 26"/>
          <p:cNvSpPr>
            <a:spLocks noChangeShapeType="1"/>
          </p:cNvSpPr>
          <p:nvPr/>
        </p:nvSpPr>
        <p:spPr bwMode="auto">
          <a:xfrm flipH="1">
            <a:off x="1908175" y="4365625"/>
            <a:ext cx="2879725" cy="0"/>
          </a:xfrm>
          <a:prstGeom prst="line">
            <a:avLst/>
          </a:prstGeom>
          <a:noFill/>
          <a:ln w="19050">
            <a:solidFill>
              <a:schemeClr val="tx1"/>
            </a:solidFill>
            <a:prstDash val="dash"/>
            <a:round/>
            <a:headEnd/>
            <a:tailEnd/>
          </a:ln>
        </p:spPr>
        <p:txBody>
          <a:bodyPr/>
          <a:lstStyle/>
          <a:p>
            <a:endParaRPr lang="en-US"/>
          </a:p>
        </p:txBody>
      </p:sp>
      <p:sp>
        <p:nvSpPr>
          <p:cNvPr id="32795" name="Text Box 27"/>
          <p:cNvSpPr txBox="1">
            <a:spLocks noChangeArrowheads="1"/>
          </p:cNvSpPr>
          <p:nvPr/>
        </p:nvSpPr>
        <p:spPr bwMode="auto">
          <a:xfrm>
            <a:off x="1476375" y="4221163"/>
            <a:ext cx="503238" cy="396875"/>
          </a:xfrm>
          <a:prstGeom prst="rect">
            <a:avLst/>
          </a:prstGeom>
          <a:noFill/>
          <a:ln w="9525">
            <a:noFill/>
            <a:miter lim="800000"/>
            <a:headEnd/>
            <a:tailEnd/>
          </a:ln>
        </p:spPr>
        <p:txBody>
          <a:bodyPr>
            <a:spAutoFit/>
          </a:bodyPr>
          <a:lstStyle/>
          <a:p>
            <a:pPr>
              <a:spcBef>
                <a:spcPct val="50000"/>
              </a:spcBef>
            </a:pPr>
            <a:r>
              <a:rPr lang="en-US" sz="2000"/>
              <a:t>p</a:t>
            </a:r>
            <a:r>
              <a:rPr lang="en-US" sz="2000" baseline="-25000"/>
              <a:t>2</a:t>
            </a:r>
          </a:p>
        </p:txBody>
      </p:sp>
      <p:sp>
        <p:nvSpPr>
          <p:cNvPr id="32796" name="Line 28"/>
          <p:cNvSpPr>
            <a:spLocks noChangeShapeType="1"/>
          </p:cNvSpPr>
          <p:nvPr/>
        </p:nvSpPr>
        <p:spPr bwMode="auto">
          <a:xfrm flipH="1">
            <a:off x="1908175" y="4149725"/>
            <a:ext cx="3671888" cy="0"/>
          </a:xfrm>
          <a:prstGeom prst="line">
            <a:avLst/>
          </a:prstGeom>
          <a:noFill/>
          <a:ln w="19050">
            <a:solidFill>
              <a:schemeClr val="tx1"/>
            </a:solidFill>
            <a:prstDash val="dash"/>
            <a:round/>
            <a:headEnd/>
            <a:tailEnd/>
          </a:ln>
        </p:spPr>
        <p:txBody>
          <a:bodyPr/>
          <a:lstStyle/>
          <a:p>
            <a:endParaRPr lang="en-US"/>
          </a:p>
        </p:txBody>
      </p:sp>
      <p:sp>
        <p:nvSpPr>
          <p:cNvPr id="32797" name="Text Box 29"/>
          <p:cNvSpPr txBox="1">
            <a:spLocks noChangeArrowheads="1"/>
          </p:cNvSpPr>
          <p:nvPr/>
        </p:nvSpPr>
        <p:spPr bwMode="auto">
          <a:xfrm>
            <a:off x="1476375" y="3573463"/>
            <a:ext cx="503238" cy="396875"/>
          </a:xfrm>
          <a:prstGeom prst="rect">
            <a:avLst/>
          </a:prstGeom>
          <a:noFill/>
          <a:ln w="9525">
            <a:noFill/>
            <a:miter lim="800000"/>
            <a:headEnd/>
            <a:tailEnd/>
          </a:ln>
        </p:spPr>
        <p:txBody>
          <a:bodyPr>
            <a:spAutoFit/>
          </a:bodyPr>
          <a:lstStyle/>
          <a:p>
            <a:pPr>
              <a:spcBef>
                <a:spcPct val="50000"/>
              </a:spcBef>
            </a:pPr>
            <a:r>
              <a:rPr lang="en-US" sz="2000"/>
              <a:t>p</a:t>
            </a:r>
            <a:r>
              <a:rPr lang="en-US" sz="2000" baseline="-25000"/>
              <a:t>4</a:t>
            </a:r>
          </a:p>
        </p:txBody>
      </p:sp>
      <p:sp>
        <p:nvSpPr>
          <p:cNvPr id="32798" name="Text Box 30"/>
          <p:cNvSpPr txBox="1">
            <a:spLocks noChangeArrowheads="1"/>
          </p:cNvSpPr>
          <p:nvPr/>
        </p:nvSpPr>
        <p:spPr bwMode="auto">
          <a:xfrm>
            <a:off x="3851275" y="5661025"/>
            <a:ext cx="503238" cy="396875"/>
          </a:xfrm>
          <a:prstGeom prst="rect">
            <a:avLst/>
          </a:prstGeom>
          <a:noFill/>
          <a:ln w="9525">
            <a:noFill/>
            <a:miter lim="800000"/>
            <a:headEnd/>
            <a:tailEnd/>
          </a:ln>
        </p:spPr>
        <p:txBody>
          <a:bodyPr>
            <a:spAutoFit/>
          </a:bodyPr>
          <a:lstStyle/>
          <a:p>
            <a:pPr>
              <a:spcBef>
                <a:spcPct val="50000"/>
              </a:spcBef>
            </a:pPr>
            <a:r>
              <a:rPr lang="en-US" sz="2000"/>
              <a:t>q</a:t>
            </a:r>
            <a:r>
              <a:rPr lang="en-US" sz="2000" baseline="-25000"/>
              <a:t>4</a:t>
            </a:r>
          </a:p>
        </p:txBody>
      </p:sp>
      <p:sp>
        <p:nvSpPr>
          <p:cNvPr id="32799" name="Line 31"/>
          <p:cNvSpPr>
            <a:spLocks noChangeShapeType="1"/>
          </p:cNvSpPr>
          <p:nvPr/>
        </p:nvSpPr>
        <p:spPr bwMode="auto">
          <a:xfrm>
            <a:off x="5580063" y="4149725"/>
            <a:ext cx="0" cy="1439863"/>
          </a:xfrm>
          <a:prstGeom prst="line">
            <a:avLst/>
          </a:prstGeom>
          <a:noFill/>
          <a:ln w="19050">
            <a:solidFill>
              <a:schemeClr val="tx1"/>
            </a:solidFill>
            <a:prstDash val="dash"/>
            <a:round/>
            <a:headEnd/>
            <a:tailEnd/>
          </a:ln>
        </p:spPr>
        <p:txBody>
          <a:bodyPr/>
          <a:lstStyle/>
          <a:p>
            <a:endParaRPr lang="en-US"/>
          </a:p>
        </p:txBody>
      </p:sp>
      <p:sp>
        <p:nvSpPr>
          <p:cNvPr id="32800" name="Text Box 32"/>
          <p:cNvSpPr txBox="1">
            <a:spLocks noChangeArrowheads="1"/>
          </p:cNvSpPr>
          <p:nvPr/>
        </p:nvSpPr>
        <p:spPr bwMode="auto">
          <a:xfrm>
            <a:off x="971550" y="3933825"/>
            <a:ext cx="649288" cy="396875"/>
          </a:xfrm>
          <a:prstGeom prst="rect">
            <a:avLst/>
          </a:prstGeom>
          <a:noFill/>
          <a:ln w="9525">
            <a:noFill/>
            <a:miter lim="800000"/>
            <a:headEnd/>
            <a:tailEnd/>
          </a:ln>
        </p:spPr>
        <p:txBody>
          <a:bodyPr>
            <a:spAutoFit/>
          </a:bodyPr>
          <a:lstStyle/>
          <a:p>
            <a:pPr>
              <a:spcBef>
                <a:spcPct val="50000"/>
              </a:spcBef>
            </a:pPr>
            <a:r>
              <a:rPr lang="en-US" sz="2000"/>
              <a:t>P</a:t>
            </a:r>
            <a:r>
              <a:rPr lang="en-US" sz="2000" baseline="-25000"/>
              <a:t>3 </a:t>
            </a:r>
            <a:r>
              <a:rPr lang="en-US" sz="2000"/>
              <a:t>=</a:t>
            </a:r>
          </a:p>
        </p:txBody>
      </p:sp>
      <p:sp>
        <p:nvSpPr>
          <p:cNvPr id="18465" name="Line 33"/>
          <p:cNvSpPr>
            <a:spLocks noChangeShapeType="1"/>
          </p:cNvSpPr>
          <p:nvPr/>
        </p:nvSpPr>
        <p:spPr bwMode="auto">
          <a:xfrm flipV="1">
            <a:off x="4427538" y="3141663"/>
            <a:ext cx="2305050" cy="2087562"/>
          </a:xfrm>
          <a:prstGeom prst="line">
            <a:avLst/>
          </a:prstGeom>
          <a:noFill/>
          <a:ln w="38100">
            <a:solidFill>
              <a:schemeClr val="accent4"/>
            </a:solidFill>
            <a:prstDash val="solid"/>
            <a:round/>
            <a:headEnd/>
            <a:tailEnd/>
          </a:ln>
        </p:spPr>
        <p:txBody>
          <a:bodyPr/>
          <a:lstStyle/>
          <a:p>
            <a:pPr>
              <a:defRPr/>
            </a:pPr>
            <a:endParaRPr lang="en-US"/>
          </a:p>
        </p:txBody>
      </p:sp>
      <p:sp>
        <p:nvSpPr>
          <p:cNvPr id="32802" name="Text Box 34"/>
          <p:cNvSpPr txBox="1">
            <a:spLocks noChangeArrowheads="1"/>
          </p:cNvSpPr>
          <p:nvPr/>
        </p:nvSpPr>
        <p:spPr bwMode="auto">
          <a:xfrm>
            <a:off x="5508625" y="1989138"/>
            <a:ext cx="504825" cy="396875"/>
          </a:xfrm>
          <a:prstGeom prst="rect">
            <a:avLst/>
          </a:prstGeom>
          <a:noFill/>
          <a:ln w="9525">
            <a:noFill/>
            <a:miter lim="800000"/>
            <a:headEnd/>
            <a:tailEnd/>
          </a:ln>
        </p:spPr>
        <p:txBody>
          <a:bodyPr>
            <a:spAutoFit/>
          </a:bodyPr>
          <a:lstStyle/>
          <a:p>
            <a:pPr>
              <a:spcBef>
                <a:spcPct val="50000"/>
              </a:spcBef>
            </a:pPr>
            <a:r>
              <a:rPr lang="en-US" sz="2000"/>
              <a:t>S</a:t>
            </a:r>
            <a:r>
              <a:rPr lang="en-US" sz="2000" baseline="-25000"/>
              <a:t>4</a:t>
            </a:r>
          </a:p>
        </p:txBody>
      </p:sp>
      <p:sp>
        <p:nvSpPr>
          <p:cNvPr id="32803" name="Oval 38"/>
          <p:cNvSpPr>
            <a:spLocks noChangeArrowheads="1"/>
          </p:cNvSpPr>
          <p:nvPr/>
        </p:nvSpPr>
        <p:spPr bwMode="auto">
          <a:xfrm>
            <a:off x="4787900" y="4292600"/>
            <a:ext cx="142875" cy="146050"/>
          </a:xfrm>
          <a:prstGeom prst="ellipse">
            <a:avLst/>
          </a:prstGeom>
          <a:solidFill>
            <a:srgbClr val="008000"/>
          </a:solidFill>
          <a:ln w="9525">
            <a:solidFill>
              <a:srgbClr val="008000"/>
            </a:solidFill>
            <a:round/>
            <a:headEnd/>
            <a:tailEnd/>
          </a:ln>
        </p:spPr>
        <p:txBody>
          <a:bodyPr wrap="none" anchor="ctr"/>
          <a:lstStyle/>
          <a:p>
            <a:endParaRPr lang="en-US"/>
          </a:p>
        </p:txBody>
      </p:sp>
      <p:sp>
        <p:nvSpPr>
          <p:cNvPr id="32804" name="Oval 39"/>
          <p:cNvSpPr>
            <a:spLocks noChangeArrowheads="1"/>
          </p:cNvSpPr>
          <p:nvPr/>
        </p:nvSpPr>
        <p:spPr bwMode="auto">
          <a:xfrm>
            <a:off x="4572000" y="4076700"/>
            <a:ext cx="142875" cy="146050"/>
          </a:xfrm>
          <a:prstGeom prst="ellipse">
            <a:avLst/>
          </a:prstGeom>
          <a:solidFill>
            <a:srgbClr val="008000"/>
          </a:solidFill>
          <a:ln w="9525">
            <a:solidFill>
              <a:srgbClr val="008000"/>
            </a:solidFill>
            <a:round/>
            <a:headEnd/>
            <a:tailEnd/>
          </a:ln>
        </p:spPr>
        <p:txBody>
          <a:bodyPr wrap="none" anchor="ctr"/>
          <a:lstStyle/>
          <a:p>
            <a:endParaRPr lang="en-US"/>
          </a:p>
        </p:txBody>
      </p:sp>
      <p:sp>
        <p:nvSpPr>
          <p:cNvPr id="18471" name="Oval 40"/>
          <p:cNvSpPr>
            <a:spLocks noChangeArrowheads="1"/>
          </p:cNvSpPr>
          <p:nvPr/>
        </p:nvSpPr>
        <p:spPr bwMode="auto">
          <a:xfrm>
            <a:off x="5508625" y="4076700"/>
            <a:ext cx="142875" cy="146050"/>
          </a:xfrm>
          <a:prstGeom prst="ellipse">
            <a:avLst/>
          </a:prstGeom>
          <a:solidFill>
            <a:schemeClr val="accent4"/>
          </a:solidFill>
          <a:ln w="9525">
            <a:solidFill>
              <a:srgbClr val="008000"/>
            </a:solidFill>
            <a:round/>
            <a:headEnd/>
            <a:tailEnd/>
          </a:ln>
        </p:spPr>
        <p:txBody>
          <a:bodyPr wrap="none" anchor="ctr"/>
          <a:lstStyle/>
          <a:p>
            <a:pPr>
              <a:defRPr/>
            </a:pPr>
            <a:endParaRPr lang="en-US"/>
          </a:p>
        </p:txBody>
      </p:sp>
      <p:sp>
        <p:nvSpPr>
          <p:cNvPr id="32806" name="Oval 42"/>
          <p:cNvSpPr>
            <a:spLocks noChangeArrowheads="1"/>
          </p:cNvSpPr>
          <p:nvPr/>
        </p:nvSpPr>
        <p:spPr bwMode="auto">
          <a:xfrm>
            <a:off x="3995738" y="3716338"/>
            <a:ext cx="142875" cy="146050"/>
          </a:xfrm>
          <a:prstGeom prst="ellipse">
            <a:avLst/>
          </a:prstGeom>
          <a:solidFill>
            <a:srgbClr val="339933"/>
          </a:solidFill>
          <a:ln w="9525">
            <a:solidFill>
              <a:schemeClr val="tx1"/>
            </a:solidFill>
            <a:round/>
            <a:headEnd/>
            <a:tailEnd/>
          </a:ln>
        </p:spPr>
        <p:txBody>
          <a:bodyPr wrap="none" anchor="ctr"/>
          <a:lstStyle/>
          <a:p>
            <a:endParaRPr lang="en-US"/>
          </a:p>
        </p:txBody>
      </p:sp>
      <p:sp>
        <p:nvSpPr>
          <p:cNvPr id="32807" name="AutoShape 43"/>
          <p:cNvSpPr>
            <a:spLocks noChangeArrowheads="1"/>
          </p:cNvSpPr>
          <p:nvPr/>
        </p:nvSpPr>
        <p:spPr bwMode="auto">
          <a:xfrm>
            <a:off x="2916238" y="2492375"/>
            <a:ext cx="360362" cy="142875"/>
          </a:xfrm>
          <a:prstGeom prst="leftArrow">
            <a:avLst>
              <a:gd name="adj1" fmla="val 50000"/>
              <a:gd name="adj2" fmla="val 63055"/>
            </a:avLst>
          </a:prstGeom>
          <a:solidFill>
            <a:schemeClr val="accent2"/>
          </a:solidFill>
          <a:ln w="9525">
            <a:solidFill>
              <a:schemeClr val="accent2"/>
            </a:solidFill>
            <a:miter lim="800000"/>
            <a:headEnd/>
            <a:tailEnd/>
          </a:ln>
        </p:spPr>
        <p:txBody>
          <a:bodyPr wrap="none" anchor="ctr"/>
          <a:lstStyle/>
          <a:p>
            <a:endParaRPr lang="en-US"/>
          </a:p>
        </p:txBody>
      </p:sp>
      <p:sp>
        <p:nvSpPr>
          <p:cNvPr id="32808" name="AutoShape 43"/>
          <p:cNvSpPr>
            <a:spLocks noChangeArrowheads="1"/>
          </p:cNvSpPr>
          <p:nvPr/>
        </p:nvSpPr>
        <p:spPr bwMode="auto">
          <a:xfrm>
            <a:off x="6227763" y="2133600"/>
            <a:ext cx="360362" cy="142875"/>
          </a:xfrm>
          <a:prstGeom prst="leftArrow">
            <a:avLst>
              <a:gd name="adj1" fmla="val 50000"/>
              <a:gd name="adj2" fmla="val 63055"/>
            </a:avLst>
          </a:prstGeom>
          <a:solidFill>
            <a:schemeClr val="accent2"/>
          </a:solidFill>
          <a:ln w="9525">
            <a:solidFill>
              <a:schemeClr val="accent2"/>
            </a:solidFill>
            <a:miter lim="800000"/>
            <a:headEnd/>
            <a:tailEnd/>
          </a:ln>
        </p:spPr>
        <p:txBody>
          <a:bodyPr wrap="none" anchor="ctr"/>
          <a:lstStyle/>
          <a:p>
            <a:endParaRPr lang="en-US"/>
          </a:p>
        </p:txBody>
      </p:sp>
      <p:sp>
        <p:nvSpPr>
          <p:cNvPr id="32809" name="AutoShape 43"/>
          <p:cNvSpPr>
            <a:spLocks noChangeArrowheads="1"/>
          </p:cNvSpPr>
          <p:nvPr/>
        </p:nvSpPr>
        <p:spPr bwMode="auto">
          <a:xfrm>
            <a:off x="4356100" y="6092825"/>
            <a:ext cx="1081088" cy="142875"/>
          </a:xfrm>
          <a:prstGeom prst="leftArrow">
            <a:avLst>
              <a:gd name="adj1" fmla="val 50000"/>
              <a:gd name="adj2" fmla="val 63091"/>
            </a:avLst>
          </a:prstGeom>
          <a:solidFill>
            <a:schemeClr val="accent2"/>
          </a:solidFill>
          <a:ln w="9525">
            <a:solidFill>
              <a:schemeClr val="accent2"/>
            </a:solidFill>
            <a:miter lim="800000"/>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US" smtClean="0"/>
              <a:t>Study Question 3-P6</a:t>
            </a:r>
            <a:endParaRPr lang="en-CA" smtClean="0"/>
          </a:p>
        </p:txBody>
      </p:sp>
      <p:sp>
        <p:nvSpPr>
          <p:cNvPr id="3" name="Content Placeholder 2"/>
          <p:cNvSpPr>
            <a:spLocks noGrp="1"/>
          </p:cNvSpPr>
          <p:nvPr>
            <p:ph idx="1"/>
          </p:nvPr>
        </p:nvSpPr>
        <p:spPr>
          <a:xfrm>
            <a:off x="684213" y="1600200"/>
            <a:ext cx="8208962" cy="5068888"/>
          </a:xfrm>
        </p:spPr>
        <p:txBody>
          <a:bodyPr/>
          <a:lstStyle/>
          <a:p>
            <a:pPr>
              <a:defRPr/>
            </a:pPr>
            <a:r>
              <a:rPr lang="en-CA" sz="2000" dirty="0" smtClean="0"/>
              <a:t>Suppose that the demand and supply schedules for rental apartments in the city of Gotham are as given in the table below</a:t>
            </a:r>
          </a:p>
          <a:p>
            <a:pPr>
              <a:defRPr/>
            </a:pPr>
            <a:endParaRPr lang="en-CA" sz="2000" dirty="0" smtClean="0"/>
          </a:p>
          <a:p>
            <a:pPr>
              <a:defRPr/>
            </a:pPr>
            <a:endParaRPr lang="en-CA" sz="2000" dirty="0" smtClean="0"/>
          </a:p>
          <a:p>
            <a:pPr>
              <a:defRPr/>
            </a:pPr>
            <a:endParaRPr lang="en-CA" sz="2000" dirty="0" smtClean="0"/>
          </a:p>
          <a:p>
            <a:pPr>
              <a:defRPr/>
            </a:pPr>
            <a:endParaRPr lang="en-CA" sz="2000" dirty="0" smtClean="0"/>
          </a:p>
          <a:p>
            <a:pPr>
              <a:defRPr/>
            </a:pPr>
            <a:endParaRPr lang="en-CA" sz="2000" dirty="0" smtClean="0"/>
          </a:p>
          <a:p>
            <a:pPr>
              <a:defRPr/>
            </a:pPr>
            <a:endParaRPr lang="en-CA" sz="2000" dirty="0" smtClean="0"/>
          </a:p>
          <a:p>
            <a:pPr>
              <a:defRPr/>
            </a:pPr>
            <a:endParaRPr lang="en-CA" sz="2000" dirty="0" smtClean="0"/>
          </a:p>
          <a:p>
            <a:pPr>
              <a:defRPr/>
            </a:pPr>
            <a:endParaRPr lang="en-CA" sz="2000" dirty="0" smtClean="0"/>
          </a:p>
          <a:p>
            <a:pPr marL="457200" indent="-457200">
              <a:buFont typeface="Wingdings" pitchFamily="2" charset="2"/>
              <a:buAutoNum type="alphaLcPeriod"/>
              <a:defRPr/>
            </a:pPr>
            <a:r>
              <a:rPr lang="en-CA" sz="2000" dirty="0" smtClean="0"/>
              <a:t>What is the market </a:t>
            </a:r>
            <a:r>
              <a:rPr lang="en-CA" sz="2000" u="sng" dirty="0" smtClean="0"/>
              <a:t>equilibrium rental price </a:t>
            </a:r>
            <a:r>
              <a:rPr lang="en-CA" sz="2000" dirty="0" smtClean="0"/>
              <a:t>per month and the market </a:t>
            </a:r>
            <a:r>
              <a:rPr lang="en-CA" sz="2000" u="sng" dirty="0" smtClean="0"/>
              <a:t>equilibrium number </a:t>
            </a:r>
            <a:r>
              <a:rPr lang="en-CA" sz="2000" dirty="0" smtClean="0"/>
              <a:t>of apartments demanded and supplied?</a:t>
            </a:r>
          </a:p>
          <a:p>
            <a:pPr marL="457200" indent="-457200">
              <a:buFont typeface="Wingdings" pitchFamily="2" charset="2"/>
              <a:buNone/>
              <a:defRPr/>
            </a:pPr>
            <a:r>
              <a:rPr lang="en-CA" sz="2000" dirty="0" smtClean="0"/>
              <a:t>	</a:t>
            </a:r>
            <a:r>
              <a:rPr lang="en-CA" sz="2000" dirty="0" smtClean="0">
                <a:solidFill>
                  <a:srgbClr val="0000FF"/>
                </a:solidFill>
              </a:rPr>
              <a:t>Answer: Equilibrium condition: QD = QS = 12,500 </a:t>
            </a:r>
          </a:p>
          <a:p>
            <a:pPr marL="457200" indent="-457200">
              <a:buFont typeface="Wingdings" pitchFamily="2" charset="2"/>
              <a:buNone/>
              <a:defRPr/>
            </a:pPr>
            <a:r>
              <a:rPr lang="en-CA" sz="2000" dirty="0" smtClean="0">
                <a:solidFill>
                  <a:srgbClr val="0000FF"/>
                </a:solidFill>
              </a:rPr>
              <a:t>			Equilibrium rental = $2000</a:t>
            </a:r>
          </a:p>
        </p:txBody>
      </p:sp>
      <p:graphicFrame>
        <p:nvGraphicFramePr>
          <p:cNvPr id="6" name="Table 5"/>
          <p:cNvGraphicFramePr>
            <a:graphicFrameLocks noGrp="1"/>
          </p:cNvGraphicFramePr>
          <p:nvPr/>
        </p:nvGraphicFramePr>
        <p:xfrm>
          <a:off x="1547813" y="2492375"/>
          <a:ext cx="6096000" cy="2494280"/>
        </p:xfrm>
        <a:graphic>
          <a:graphicData uri="http://schemas.openxmlformats.org/drawingml/2006/table">
            <a:tbl>
              <a:tblPr firstRow="1" bandRow="1">
                <a:tableStyleId>{5C22544A-7EE6-4342-B048-85BDC9FD1C3A}</a:tableStyleId>
              </a:tblPr>
              <a:tblGrid>
                <a:gridCol w="2032000"/>
                <a:gridCol w="2032000"/>
                <a:gridCol w="2032000"/>
              </a:tblGrid>
              <a:tr h="370840">
                <a:tc>
                  <a:txBody>
                    <a:bodyPr/>
                    <a:lstStyle/>
                    <a:p>
                      <a:pPr algn="ctr"/>
                      <a:r>
                        <a:rPr lang="en-CA" dirty="0" smtClean="0">
                          <a:solidFill>
                            <a:schemeClr val="tx2"/>
                          </a:solidFill>
                        </a:rPr>
                        <a:t>Monthly Rent ($)</a:t>
                      </a:r>
                      <a:endParaRPr lang="en-CA"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2"/>
                          </a:solidFill>
                        </a:rPr>
                        <a:t>Apartments Demanded</a:t>
                      </a:r>
                      <a:endParaRPr lang="en-CA"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2"/>
                          </a:solidFill>
                        </a:rPr>
                        <a:t>Apartments Supplied</a:t>
                      </a:r>
                      <a:endParaRPr lang="en-CA"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dirty="0" smtClean="0"/>
                        <a:t>2,500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10,000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15,000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dirty="0" smtClean="0"/>
                        <a:t>2,000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12,500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12,500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dirty="0" smtClean="0"/>
                        <a:t>1,500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15,000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10,000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dirty="0" smtClean="0"/>
                        <a:t>1,000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17,500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7,500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dirty="0" smtClean="0"/>
                        <a:t>500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20,000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5,000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7" name="Rounded Rectangle 6"/>
          <p:cNvSpPr/>
          <p:nvPr/>
        </p:nvSpPr>
        <p:spPr>
          <a:xfrm>
            <a:off x="900113" y="3573463"/>
            <a:ext cx="7488237" cy="287337"/>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blinds(horizontal)">
                                      <p:cBhvr>
                                        <p:cTn id="7" dur="500"/>
                                        <p:tgtEl>
                                          <p:spTgt spid="3">
                                            <p:txEl>
                                              <p:pRg st="9" end="9"/>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0" end="10"/>
                                            </p:txEl>
                                          </p:spTgt>
                                        </p:tgtEl>
                                        <p:attrNameLst>
                                          <p:attrName>style.visibility</p:attrName>
                                        </p:attrNameLst>
                                      </p:cBhvr>
                                      <p:to>
                                        <p:strVal val="visible"/>
                                      </p:to>
                                    </p:set>
                                    <p:animEffect transition="in" filter="blinds(horizontal)">
                                      <p:cBhvr>
                                        <p:cTn id="12" dur="500"/>
                                        <p:tgtEl>
                                          <p:spTgt spid="3">
                                            <p:txEl>
                                              <p:pRg st="10" end="10"/>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horizontal)">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3">
                                            <p:txEl>
                                              <p:pRg st="11" end="11"/>
                                            </p:txEl>
                                          </p:spTgt>
                                        </p:tgtEl>
                                        <p:attrNameLst>
                                          <p:attrName>style.visibility</p:attrName>
                                        </p:attrNameLst>
                                      </p:cBhvr>
                                      <p:to>
                                        <p:strVal val="visible"/>
                                      </p:to>
                                    </p:set>
                                    <p:animEffect transition="in" filter="blinds(horizontal)">
                                      <p:cBhvr>
                                        <p:cTn id="2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smtClean="0"/>
              <a:t>Study Question 3-P6</a:t>
            </a:r>
            <a:endParaRPr lang="en-CA" smtClean="0"/>
          </a:p>
        </p:txBody>
      </p:sp>
      <p:sp>
        <p:nvSpPr>
          <p:cNvPr id="3" name="Content Placeholder 2"/>
          <p:cNvSpPr>
            <a:spLocks noGrp="1"/>
          </p:cNvSpPr>
          <p:nvPr>
            <p:ph idx="1"/>
          </p:nvPr>
        </p:nvSpPr>
        <p:spPr>
          <a:xfrm>
            <a:off x="684213" y="1600200"/>
            <a:ext cx="8280400" cy="5257800"/>
          </a:xfrm>
        </p:spPr>
        <p:txBody>
          <a:bodyPr/>
          <a:lstStyle/>
          <a:p>
            <a:pPr>
              <a:buFont typeface="Wingdings" pitchFamily="2" charset="2"/>
              <a:buNone/>
            </a:pPr>
            <a:r>
              <a:rPr lang="en-CA" sz="2000" smtClean="0"/>
              <a:t>b. If the municipal  government can enforce a rent-control law that sets the </a:t>
            </a:r>
            <a:r>
              <a:rPr lang="en-CA" sz="2000" u="sng" smtClean="0"/>
              <a:t>maximum monthly rent at $1500</a:t>
            </a:r>
            <a:r>
              <a:rPr lang="en-CA" sz="2000" smtClean="0"/>
              <a:t>, will there be a surplus or a shortage? Of how many units? How many units will actually be rented each month?</a:t>
            </a:r>
          </a:p>
          <a:p>
            <a:pPr>
              <a:buFont typeface="Wingdings" pitchFamily="2" charset="2"/>
              <a:buNone/>
            </a:pPr>
            <a:endParaRPr lang="en-CA" sz="2000" smtClean="0"/>
          </a:p>
          <a:p>
            <a:pPr>
              <a:buFont typeface="Wingdings" pitchFamily="2" charset="2"/>
              <a:buNone/>
            </a:pPr>
            <a:endParaRPr lang="en-CA" sz="2000" smtClean="0"/>
          </a:p>
          <a:p>
            <a:pPr>
              <a:buFont typeface="Wingdings" pitchFamily="2" charset="2"/>
              <a:buNone/>
            </a:pPr>
            <a:endParaRPr lang="en-CA" sz="2000" smtClean="0"/>
          </a:p>
          <a:p>
            <a:pPr>
              <a:buFont typeface="Wingdings" pitchFamily="2" charset="2"/>
              <a:buNone/>
            </a:pPr>
            <a:endParaRPr lang="en-CA" sz="2000" smtClean="0"/>
          </a:p>
          <a:p>
            <a:pPr>
              <a:buFont typeface="Wingdings" pitchFamily="2" charset="2"/>
              <a:buNone/>
            </a:pPr>
            <a:endParaRPr lang="en-CA" sz="2000" smtClean="0"/>
          </a:p>
          <a:p>
            <a:pPr>
              <a:buFont typeface="Wingdings" pitchFamily="2" charset="2"/>
              <a:buNone/>
            </a:pPr>
            <a:endParaRPr lang="en-CA" sz="2000" smtClean="0"/>
          </a:p>
          <a:p>
            <a:pPr>
              <a:buFont typeface="Wingdings" pitchFamily="2" charset="2"/>
              <a:buNone/>
            </a:pPr>
            <a:endParaRPr lang="en-CA" sz="2000" smtClean="0"/>
          </a:p>
          <a:p>
            <a:pPr>
              <a:buFont typeface="Wingdings" pitchFamily="2" charset="2"/>
              <a:buNone/>
            </a:pPr>
            <a:r>
              <a:rPr lang="en-CA" sz="2000" smtClean="0"/>
              <a:t>At rent= $1,500, QD &gt; QS, there will be a </a:t>
            </a:r>
            <a:r>
              <a:rPr lang="en-CA" sz="2000" u="sng" smtClean="0">
                <a:solidFill>
                  <a:schemeClr val="accent2"/>
                </a:solidFill>
              </a:rPr>
              <a:t>shortage of 5,000 units</a:t>
            </a:r>
          </a:p>
          <a:p>
            <a:pPr>
              <a:buFont typeface="Wingdings" pitchFamily="2" charset="2"/>
              <a:buNone/>
            </a:pPr>
            <a:r>
              <a:rPr lang="en-CA" sz="2000" smtClean="0"/>
              <a:t>Actual amount rented will be determined by the </a:t>
            </a:r>
            <a:r>
              <a:rPr lang="en-CA" sz="2000" u="sng" smtClean="0"/>
              <a:t>supply side </a:t>
            </a:r>
          </a:p>
          <a:p>
            <a:pPr>
              <a:buFont typeface="Wingdings" pitchFamily="2" charset="2"/>
              <a:buNone/>
            </a:pPr>
            <a:r>
              <a:rPr lang="en-CA" sz="2000" smtClean="0">
                <a:sym typeface="Symbol" pitchFamily="18" charset="2"/>
              </a:rPr>
              <a:t> </a:t>
            </a:r>
            <a:r>
              <a:rPr lang="en-CA" sz="2000" u="sng" smtClean="0">
                <a:solidFill>
                  <a:schemeClr val="accent2"/>
                </a:solidFill>
              </a:rPr>
              <a:t>10,000 units </a:t>
            </a:r>
            <a:r>
              <a:rPr lang="en-CA" sz="2000" smtClean="0"/>
              <a:t>will be rented each month.</a:t>
            </a:r>
          </a:p>
        </p:txBody>
      </p:sp>
      <p:graphicFrame>
        <p:nvGraphicFramePr>
          <p:cNvPr id="6" name="Table 5"/>
          <p:cNvGraphicFramePr>
            <a:graphicFrameLocks noGrp="1"/>
          </p:cNvGraphicFramePr>
          <p:nvPr/>
        </p:nvGraphicFramePr>
        <p:xfrm>
          <a:off x="1042988" y="2978150"/>
          <a:ext cx="7488831" cy="2328529"/>
        </p:xfrm>
        <a:graphic>
          <a:graphicData uri="http://schemas.openxmlformats.org/drawingml/2006/table">
            <a:tbl>
              <a:tblPr firstRow="1" bandRow="1">
                <a:tableStyleId>{5C22544A-7EE6-4342-B048-85BDC9FD1C3A}</a:tableStyleId>
              </a:tblPr>
              <a:tblGrid>
                <a:gridCol w="2232246"/>
                <a:gridCol w="2760308"/>
                <a:gridCol w="2496277"/>
              </a:tblGrid>
              <a:tr h="499729">
                <a:tc>
                  <a:txBody>
                    <a:bodyPr/>
                    <a:lstStyle/>
                    <a:p>
                      <a:pPr algn="ctr"/>
                      <a:r>
                        <a:rPr lang="en-CA" dirty="0" smtClean="0">
                          <a:solidFill>
                            <a:schemeClr val="tx2"/>
                          </a:solidFill>
                        </a:rPr>
                        <a:t>Monthly Rent ($)</a:t>
                      </a:r>
                      <a:endParaRPr lang="en-CA"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2"/>
                          </a:solidFill>
                        </a:rPr>
                        <a:t>Apartments Demanded</a:t>
                      </a:r>
                      <a:endParaRPr lang="en-CA"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2"/>
                          </a:solidFill>
                        </a:rPr>
                        <a:t>Apartments Supplied</a:t>
                      </a:r>
                      <a:endParaRPr lang="en-CA"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5866">
                <a:tc>
                  <a:txBody>
                    <a:bodyPr/>
                    <a:lstStyle/>
                    <a:p>
                      <a:pPr algn="ctr"/>
                      <a:r>
                        <a:rPr lang="en-CA" dirty="0" smtClean="0"/>
                        <a:t>2,500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10,000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15,000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5866">
                <a:tc>
                  <a:txBody>
                    <a:bodyPr/>
                    <a:lstStyle/>
                    <a:p>
                      <a:pPr algn="ctr"/>
                      <a:r>
                        <a:rPr lang="en-CA" dirty="0" smtClean="0"/>
                        <a:t>2,000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12,500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12,500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5866">
                <a:tc>
                  <a:txBody>
                    <a:bodyPr/>
                    <a:lstStyle/>
                    <a:p>
                      <a:pPr algn="ctr"/>
                      <a:r>
                        <a:rPr lang="en-CA" dirty="0" smtClean="0"/>
                        <a:t>1,500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15,000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10,000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5866">
                <a:tc>
                  <a:txBody>
                    <a:bodyPr/>
                    <a:lstStyle/>
                    <a:p>
                      <a:pPr algn="ctr"/>
                      <a:r>
                        <a:rPr lang="en-CA" dirty="0" smtClean="0"/>
                        <a:t>1,000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17,500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7,500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5866">
                <a:tc>
                  <a:txBody>
                    <a:bodyPr/>
                    <a:lstStyle/>
                    <a:p>
                      <a:pPr algn="ctr"/>
                      <a:r>
                        <a:rPr lang="en-CA" dirty="0" smtClean="0"/>
                        <a:t>500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20,000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5,000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7" name="Rounded Rectangle 6"/>
          <p:cNvSpPr/>
          <p:nvPr/>
        </p:nvSpPr>
        <p:spPr>
          <a:xfrm>
            <a:off x="971550" y="4221163"/>
            <a:ext cx="7777163" cy="360362"/>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8" end="8"/>
                                            </p:txEl>
                                          </p:spTgt>
                                        </p:tgtEl>
                                        <p:attrNameLst>
                                          <p:attrName>style.visibility</p:attrName>
                                        </p:attrNameLst>
                                      </p:cBhvr>
                                      <p:to>
                                        <p:strVal val="visible"/>
                                      </p:to>
                                    </p:set>
                                    <p:animEffect transition="in" filter="blinds(horizontal)">
                                      <p:cBhvr>
                                        <p:cTn id="12" dur="500"/>
                                        <p:tgtEl>
                                          <p:spTgt spid="3">
                                            <p:txEl>
                                              <p:pRg st="8" end="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9" end="9"/>
                                            </p:txEl>
                                          </p:spTgt>
                                        </p:tgtEl>
                                        <p:attrNameLst>
                                          <p:attrName>style.visibility</p:attrName>
                                        </p:attrNameLst>
                                      </p:cBhvr>
                                      <p:to>
                                        <p:strVal val="visible"/>
                                      </p:to>
                                    </p:set>
                                    <p:animEffect transition="in" filter="blinds(horizontal)">
                                      <p:cBhvr>
                                        <p:cTn id="17" dur="500"/>
                                        <p:tgtEl>
                                          <p:spTgt spid="3">
                                            <p:txEl>
                                              <p:pRg st="9" end="9"/>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10" end="10"/>
                                            </p:txEl>
                                          </p:spTgt>
                                        </p:tgtEl>
                                        <p:attrNameLst>
                                          <p:attrName>style.visibility</p:attrName>
                                        </p:attrNameLst>
                                      </p:cBhvr>
                                      <p:to>
                                        <p:strVal val="visible"/>
                                      </p:to>
                                    </p:set>
                                    <p:animEffect transition="in" filter="blinds(horizontal)">
                                      <p:cBhvr>
                                        <p:cTn id="2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smtClean="0"/>
              <a:t>Study Question 3-P6</a:t>
            </a:r>
            <a:endParaRPr lang="en-CA" smtClean="0"/>
          </a:p>
        </p:txBody>
      </p:sp>
      <p:sp>
        <p:nvSpPr>
          <p:cNvPr id="3" name="Content Placeholder 2"/>
          <p:cNvSpPr>
            <a:spLocks noGrp="1"/>
          </p:cNvSpPr>
          <p:nvPr>
            <p:ph idx="1"/>
          </p:nvPr>
        </p:nvSpPr>
        <p:spPr>
          <a:xfrm>
            <a:off x="684213" y="1600200"/>
            <a:ext cx="8280400" cy="5257800"/>
          </a:xfrm>
        </p:spPr>
        <p:txBody>
          <a:bodyPr/>
          <a:lstStyle/>
          <a:p>
            <a:pPr>
              <a:buFont typeface="Wingdings" pitchFamily="2" charset="2"/>
              <a:buNone/>
            </a:pPr>
            <a:r>
              <a:rPr lang="en-CA" sz="2000" smtClean="0"/>
              <a:t>c. Suppose that a new government is elected that wants to keep out the poor. It declares that the </a:t>
            </a:r>
            <a:r>
              <a:rPr lang="en-CA" sz="2000" u="sng" smtClean="0"/>
              <a:t>minimum allowable </a:t>
            </a:r>
            <a:r>
              <a:rPr lang="en-CA" sz="2000" smtClean="0"/>
              <a:t>is </a:t>
            </a:r>
            <a:r>
              <a:rPr lang="en-CA" sz="2000" u="sng" smtClean="0"/>
              <a:t>$2500</a:t>
            </a:r>
            <a:r>
              <a:rPr lang="en-CA" sz="2000" smtClean="0"/>
              <a:t> per month. If the government can enforce that price floor, will there be a surplus or a shortage? Of how many units? And how many units will actually be rented each month?</a:t>
            </a:r>
          </a:p>
          <a:p>
            <a:pPr>
              <a:buFont typeface="Wingdings" pitchFamily="2" charset="2"/>
              <a:buNone/>
            </a:pPr>
            <a:endParaRPr lang="en-CA" sz="2000" smtClean="0"/>
          </a:p>
          <a:p>
            <a:pPr>
              <a:buFont typeface="Wingdings" pitchFamily="2" charset="2"/>
              <a:buNone/>
            </a:pPr>
            <a:endParaRPr lang="en-CA" sz="2000" smtClean="0"/>
          </a:p>
          <a:p>
            <a:pPr>
              <a:buFont typeface="Wingdings" pitchFamily="2" charset="2"/>
              <a:buNone/>
            </a:pPr>
            <a:endParaRPr lang="en-CA" sz="2000" smtClean="0"/>
          </a:p>
          <a:p>
            <a:pPr>
              <a:buFont typeface="Wingdings" pitchFamily="2" charset="2"/>
              <a:buNone/>
            </a:pPr>
            <a:endParaRPr lang="en-CA" sz="2000" smtClean="0"/>
          </a:p>
          <a:p>
            <a:pPr>
              <a:buFont typeface="Wingdings" pitchFamily="2" charset="2"/>
              <a:buNone/>
            </a:pPr>
            <a:endParaRPr lang="en-CA" sz="2000" smtClean="0"/>
          </a:p>
          <a:p>
            <a:pPr>
              <a:buFont typeface="Wingdings" pitchFamily="2" charset="2"/>
              <a:buNone/>
            </a:pPr>
            <a:endParaRPr lang="en-CA" sz="2000" smtClean="0"/>
          </a:p>
          <a:p>
            <a:pPr>
              <a:buFont typeface="Wingdings" pitchFamily="2" charset="2"/>
              <a:buNone/>
            </a:pPr>
            <a:r>
              <a:rPr lang="en-CA" sz="2000" smtClean="0"/>
              <a:t>At rent= $2,500, QD &lt; QS, there will be a </a:t>
            </a:r>
            <a:r>
              <a:rPr lang="en-CA" sz="2000" u="sng" smtClean="0">
                <a:solidFill>
                  <a:schemeClr val="accent2"/>
                </a:solidFill>
              </a:rPr>
              <a:t>surplus of 5,000 units</a:t>
            </a:r>
          </a:p>
          <a:p>
            <a:pPr>
              <a:buFont typeface="Wingdings" pitchFamily="2" charset="2"/>
              <a:buNone/>
            </a:pPr>
            <a:r>
              <a:rPr lang="en-CA" sz="2000" smtClean="0"/>
              <a:t>Actual amount rented will be determined by the </a:t>
            </a:r>
            <a:r>
              <a:rPr lang="en-CA" sz="2000" u="sng" smtClean="0"/>
              <a:t>demand side </a:t>
            </a:r>
          </a:p>
          <a:p>
            <a:pPr>
              <a:buFont typeface="Wingdings" pitchFamily="2" charset="2"/>
              <a:buNone/>
            </a:pPr>
            <a:r>
              <a:rPr lang="en-CA" sz="2000" smtClean="0">
                <a:sym typeface="Symbol" pitchFamily="18" charset="2"/>
              </a:rPr>
              <a:t> </a:t>
            </a:r>
            <a:r>
              <a:rPr lang="en-CA" sz="2000" u="sng" smtClean="0">
                <a:solidFill>
                  <a:schemeClr val="accent2"/>
                </a:solidFill>
              </a:rPr>
              <a:t>10,000 units </a:t>
            </a:r>
            <a:r>
              <a:rPr lang="en-CA" sz="2000" smtClean="0"/>
              <a:t>will be rented each month.</a:t>
            </a:r>
          </a:p>
        </p:txBody>
      </p:sp>
      <p:graphicFrame>
        <p:nvGraphicFramePr>
          <p:cNvPr id="6" name="Table 5"/>
          <p:cNvGraphicFramePr>
            <a:graphicFrameLocks noGrp="1"/>
          </p:cNvGraphicFramePr>
          <p:nvPr/>
        </p:nvGraphicFramePr>
        <p:xfrm>
          <a:off x="1116013" y="3213100"/>
          <a:ext cx="7488834" cy="2060910"/>
        </p:xfrm>
        <a:graphic>
          <a:graphicData uri="http://schemas.openxmlformats.org/drawingml/2006/table">
            <a:tbl>
              <a:tblPr firstRow="1" bandRow="1">
                <a:tableStyleId>{5C22544A-7EE6-4342-B048-85BDC9FD1C3A}</a:tableStyleId>
              </a:tblPr>
              <a:tblGrid>
                <a:gridCol w="2232249"/>
                <a:gridCol w="2760307"/>
                <a:gridCol w="2496278"/>
              </a:tblGrid>
              <a:tr h="343485">
                <a:tc>
                  <a:txBody>
                    <a:bodyPr/>
                    <a:lstStyle/>
                    <a:p>
                      <a:pPr algn="ctr"/>
                      <a:r>
                        <a:rPr lang="en-CA" sz="1600" dirty="0" smtClean="0">
                          <a:solidFill>
                            <a:schemeClr val="tx2"/>
                          </a:solidFill>
                        </a:rPr>
                        <a:t>Monthly Rent ($)</a:t>
                      </a:r>
                      <a:endParaRPr lang="en-CA" sz="1600"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solidFill>
                            <a:schemeClr val="tx2"/>
                          </a:solidFill>
                        </a:rPr>
                        <a:t>Apartments Demanded</a:t>
                      </a:r>
                      <a:endParaRPr lang="en-CA" sz="1600"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solidFill>
                            <a:schemeClr val="tx2"/>
                          </a:solidFill>
                        </a:rPr>
                        <a:t>Apartments Supplied</a:t>
                      </a:r>
                      <a:endParaRPr lang="en-CA" sz="1600"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85">
                <a:tc>
                  <a:txBody>
                    <a:bodyPr/>
                    <a:lstStyle/>
                    <a:p>
                      <a:pPr algn="ctr"/>
                      <a:r>
                        <a:rPr lang="en-CA" sz="1600" dirty="0" smtClean="0"/>
                        <a:t>2,500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10,000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15,000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85">
                <a:tc>
                  <a:txBody>
                    <a:bodyPr/>
                    <a:lstStyle/>
                    <a:p>
                      <a:pPr algn="ctr"/>
                      <a:r>
                        <a:rPr lang="en-CA" sz="1600" dirty="0" smtClean="0"/>
                        <a:t>2,000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12,500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12,500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85">
                <a:tc>
                  <a:txBody>
                    <a:bodyPr/>
                    <a:lstStyle/>
                    <a:p>
                      <a:pPr algn="ctr"/>
                      <a:r>
                        <a:rPr lang="en-CA" sz="1600" dirty="0" smtClean="0"/>
                        <a:t>1,500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15,000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10,000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85">
                <a:tc>
                  <a:txBody>
                    <a:bodyPr/>
                    <a:lstStyle/>
                    <a:p>
                      <a:pPr algn="ctr"/>
                      <a:r>
                        <a:rPr lang="en-CA" sz="1600" dirty="0" smtClean="0"/>
                        <a:t>1,000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17,500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7,500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85">
                <a:tc>
                  <a:txBody>
                    <a:bodyPr/>
                    <a:lstStyle/>
                    <a:p>
                      <a:pPr algn="ctr"/>
                      <a:r>
                        <a:rPr lang="en-CA" sz="1600" dirty="0" smtClean="0"/>
                        <a:t>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20,000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5,000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7" name="Rounded Rectangle 6"/>
          <p:cNvSpPr/>
          <p:nvPr/>
        </p:nvSpPr>
        <p:spPr>
          <a:xfrm>
            <a:off x="971550" y="3573463"/>
            <a:ext cx="7777163" cy="360362"/>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7" end="7"/>
                                            </p:txEl>
                                          </p:spTgt>
                                        </p:tgtEl>
                                        <p:attrNameLst>
                                          <p:attrName>style.visibility</p:attrName>
                                        </p:attrNameLst>
                                      </p:cBhvr>
                                      <p:to>
                                        <p:strVal val="visible"/>
                                      </p:to>
                                    </p:set>
                                    <p:animEffect transition="in" filter="blinds(horizontal)">
                                      <p:cBhvr>
                                        <p:cTn id="12" dur="500"/>
                                        <p:tgtEl>
                                          <p:spTgt spid="3">
                                            <p:txEl>
                                              <p:pRg st="7" end="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animEffect transition="in" filter="blinds(horizontal)">
                                      <p:cBhvr>
                                        <p:cTn id="17" dur="500"/>
                                        <p:tgtEl>
                                          <p:spTgt spid="3">
                                            <p:txEl>
                                              <p:pRg st="8" end="8"/>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9" end="9"/>
                                            </p:txEl>
                                          </p:spTgt>
                                        </p:tgtEl>
                                        <p:attrNameLst>
                                          <p:attrName>style.visibility</p:attrName>
                                        </p:attrNameLst>
                                      </p:cBhvr>
                                      <p:to>
                                        <p:strVal val="visible"/>
                                      </p:to>
                                    </p:set>
                                    <p:animEffect transition="in" filter="blinds(horizontal)">
                                      <p:cBhvr>
                                        <p:cTn id="2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US" smtClean="0"/>
              <a:t>Study Question 3-P6</a:t>
            </a:r>
            <a:endParaRPr lang="en-CA" smtClean="0"/>
          </a:p>
        </p:txBody>
      </p:sp>
      <p:sp>
        <p:nvSpPr>
          <p:cNvPr id="36867" name="Content Placeholder 2"/>
          <p:cNvSpPr>
            <a:spLocks noGrp="1"/>
          </p:cNvSpPr>
          <p:nvPr>
            <p:ph idx="1"/>
          </p:nvPr>
        </p:nvSpPr>
        <p:spPr>
          <a:xfrm>
            <a:off x="684213" y="1600200"/>
            <a:ext cx="8280400" cy="5257800"/>
          </a:xfrm>
        </p:spPr>
        <p:txBody>
          <a:bodyPr/>
          <a:lstStyle/>
          <a:p>
            <a:pPr>
              <a:buFont typeface="Wingdings" pitchFamily="2" charset="2"/>
              <a:buNone/>
            </a:pPr>
            <a:r>
              <a:rPr lang="en-CA" sz="2000" smtClean="0"/>
              <a:t>d. Suppose that the government wishes to decrease the market equilibrium monthly rent by </a:t>
            </a:r>
            <a:r>
              <a:rPr lang="en-CA" sz="2000" u="sng" smtClean="0"/>
              <a:t>increasing the supply of housing</a:t>
            </a:r>
            <a:r>
              <a:rPr lang="en-CA" sz="2000" smtClean="0"/>
              <a:t>. Assuming that demand remains unchanged, by how many units of housing would the government have to increase the supply of housing in order to get the </a:t>
            </a:r>
            <a:r>
              <a:rPr lang="en-CA" sz="2000" u="sng" smtClean="0"/>
              <a:t>market equilibrium rental price to fall to $1500 per month? To $1000 per month? To $500 per month?</a:t>
            </a:r>
          </a:p>
          <a:p>
            <a:pPr>
              <a:buFont typeface="Wingdings" pitchFamily="2" charset="2"/>
              <a:buNone/>
            </a:pPr>
            <a:endParaRPr lang="en-CA" sz="2000" smtClean="0"/>
          </a:p>
          <a:p>
            <a:pPr>
              <a:buFont typeface="Wingdings" pitchFamily="2" charset="2"/>
              <a:buNone/>
            </a:pPr>
            <a:endParaRPr lang="en-CA" sz="2000" smtClean="0"/>
          </a:p>
          <a:p>
            <a:pPr>
              <a:buFont typeface="Wingdings" pitchFamily="2" charset="2"/>
              <a:buNone/>
            </a:pPr>
            <a:endParaRPr lang="en-CA" sz="2000" smtClean="0"/>
          </a:p>
          <a:p>
            <a:pPr>
              <a:buFont typeface="Wingdings" pitchFamily="2" charset="2"/>
              <a:buNone/>
            </a:pPr>
            <a:endParaRPr lang="en-CA" sz="2000" smtClean="0"/>
          </a:p>
          <a:p>
            <a:pPr>
              <a:buFont typeface="Wingdings" pitchFamily="2" charset="2"/>
              <a:buNone/>
            </a:pPr>
            <a:endParaRPr lang="en-CA" sz="2000" smtClean="0"/>
          </a:p>
          <a:p>
            <a:pPr>
              <a:buFont typeface="Wingdings" pitchFamily="2" charset="2"/>
              <a:buNone/>
            </a:pPr>
            <a:endParaRPr lang="en-CA" sz="2000" smtClean="0"/>
          </a:p>
        </p:txBody>
      </p:sp>
      <p:graphicFrame>
        <p:nvGraphicFramePr>
          <p:cNvPr id="6" name="Table 5"/>
          <p:cNvGraphicFramePr>
            <a:graphicFrameLocks noGrp="1"/>
          </p:cNvGraphicFramePr>
          <p:nvPr/>
        </p:nvGraphicFramePr>
        <p:xfrm>
          <a:off x="1116013" y="3933825"/>
          <a:ext cx="7488834" cy="2060910"/>
        </p:xfrm>
        <a:graphic>
          <a:graphicData uri="http://schemas.openxmlformats.org/drawingml/2006/table">
            <a:tbl>
              <a:tblPr firstRow="1" bandRow="1">
                <a:tableStyleId>{5C22544A-7EE6-4342-B048-85BDC9FD1C3A}</a:tableStyleId>
              </a:tblPr>
              <a:tblGrid>
                <a:gridCol w="2232249"/>
                <a:gridCol w="2760307"/>
                <a:gridCol w="2496278"/>
              </a:tblGrid>
              <a:tr h="343485">
                <a:tc>
                  <a:txBody>
                    <a:bodyPr/>
                    <a:lstStyle/>
                    <a:p>
                      <a:pPr algn="ctr"/>
                      <a:r>
                        <a:rPr lang="en-CA" sz="1600" dirty="0" smtClean="0">
                          <a:solidFill>
                            <a:schemeClr val="tx2"/>
                          </a:solidFill>
                        </a:rPr>
                        <a:t>Monthly Rent ($)</a:t>
                      </a:r>
                      <a:endParaRPr lang="en-CA" sz="1600"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solidFill>
                            <a:schemeClr val="tx2"/>
                          </a:solidFill>
                        </a:rPr>
                        <a:t>Apartments Demanded</a:t>
                      </a:r>
                      <a:endParaRPr lang="en-CA" sz="1600"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solidFill>
                            <a:schemeClr val="tx2"/>
                          </a:solidFill>
                        </a:rPr>
                        <a:t>Apartments Supplied</a:t>
                      </a:r>
                      <a:endParaRPr lang="en-CA" sz="1600"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85">
                <a:tc>
                  <a:txBody>
                    <a:bodyPr/>
                    <a:lstStyle/>
                    <a:p>
                      <a:pPr algn="ctr"/>
                      <a:r>
                        <a:rPr lang="en-CA" sz="1600" dirty="0" smtClean="0"/>
                        <a:t>2,500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10,000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15,000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85">
                <a:tc>
                  <a:txBody>
                    <a:bodyPr/>
                    <a:lstStyle/>
                    <a:p>
                      <a:pPr algn="ctr"/>
                      <a:r>
                        <a:rPr lang="en-CA" sz="1600" dirty="0" smtClean="0"/>
                        <a:t>2,000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12,500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12,500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85">
                <a:tc>
                  <a:txBody>
                    <a:bodyPr/>
                    <a:lstStyle/>
                    <a:p>
                      <a:pPr algn="ctr"/>
                      <a:r>
                        <a:rPr lang="en-CA" sz="1600" dirty="0" smtClean="0"/>
                        <a:t>1,500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15,000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10,000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85">
                <a:tc>
                  <a:txBody>
                    <a:bodyPr/>
                    <a:lstStyle/>
                    <a:p>
                      <a:pPr algn="ctr"/>
                      <a:r>
                        <a:rPr lang="en-CA" sz="1600" dirty="0" smtClean="0"/>
                        <a:t>1,000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17,500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7,500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85">
                <a:tc>
                  <a:txBody>
                    <a:bodyPr/>
                    <a:lstStyle/>
                    <a:p>
                      <a:pPr algn="ctr"/>
                      <a:r>
                        <a:rPr lang="en-CA" sz="1600" dirty="0" smtClean="0"/>
                        <a:t>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20,000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5,000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US" smtClean="0"/>
              <a:t>Study Question 3-P6</a:t>
            </a:r>
            <a:endParaRPr lang="en-CA" smtClean="0"/>
          </a:p>
        </p:txBody>
      </p:sp>
      <p:sp>
        <p:nvSpPr>
          <p:cNvPr id="3" name="Content Placeholder 2"/>
          <p:cNvSpPr>
            <a:spLocks noGrp="1"/>
          </p:cNvSpPr>
          <p:nvPr>
            <p:ph idx="1"/>
          </p:nvPr>
        </p:nvSpPr>
        <p:spPr>
          <a:xfrm>
            <a:off x="684213" y="1600200"/>
            <a:ext cx="8280400" cy="5257800"/>
          </a:xfrm>
        </p:spPr>
        <p:txBody>
          <a:bodyPr/>
          <a:lstStyle/>
          <a:p>
            <a:pPr>
              <a:buFont typeface="Wingdings" pitchFamily="2" charset="2"/>
              <a:buNone/>
            </a:pPr>
            <a:endParaRPr lang="en-CA" sz="2000" dirty="0" smtClean="0"/>
          </a:p>
          <a:p>
            <a:pPr>
              <a:buFont typeface="Wingdings" pitchFamily="2" charset="2"/>
              <a:buNone/>
            </a:pPr>
            <a:endParaRPr lang="en-CA" sz="2000" dirty="0" smtClean="0"/>
          </a:p>
          <a:p>
            <a:pPr>
              <a:buFont typeface="Wingdings" pitchFamily="2" charset="2"/>
              <a:buNone/>
            </a:pPr>
            <a:endParaRPr lang="en-CA" sz="2000" dirty="0" smtClean="0"/>
          </a:p>
          <a:p>
            <a:pPr>
              <a:buFont typeface="Wingdings" pitchFamily="2" charset="2"/>
              <a:buNone/>
            </a:pPr>
            <a:endParaRPr lang="en-CA" sz="2000" dirty="0" smtClean="0"/>
          </a:p>
          <a:p>
            <a:pPr>
              <a:buFont typeface="Wingdings" pitchFamily="2" charset="2"/>
              <a:buNone/>
            </a:pPr>
            <a:endParaRPr lang="en-CA" sz="2000" dirty="0" smtClean="0"/>
          </a:p>
          <a:p>
            <a:pPr>
              <a:buFont typeface="Wingdings" pitchFamily="2" charset="2"/>
              <a:buNone/>
            </a:pPr>
            <a:endParaRPr lang="en-CA" sz="2000" dirty="0" smtClean="0"/>
          </a:p>
          <a:p>
            <a:pPr>
              <a:buFont typeface="Wingdings" pitchFamily="2" charset="2"/>
              <a:buNone/>
            </a:pPr>
            <a:r>
              <a:rPr lang="en-CA" sz="2000" dirty="0" smtClean="0"/>
              <a:t>Initial market equilibrium: rent = $2,000, supply = 12,500</a:t>
            </a:r>
          </a:p>
          <a:p>
            <a:pPr>
              <a:buFont typeface="Wingdings" pitchFamily="2" charset="2"/>
              <a:buNone/>
            </a:pPr>
            <a:r>
              <a:rPr lang="en-CA" sz="2000" dirty="0" smtClean="0"/>
              <a:t>At </a:t>
            </a:r>
            <a:r>
              <a:rPr lang="en-CA" sz="2000" u="sng" dirty="0" smtClean="0"/>
              <a:t>rent = $1,500</a:t>
            </a:r>
            <a:r>
              <a:rPr lang="en-CA" sz="2000" dirty="0" smtClean="0"/>
              <a:t>, QD = 15,000, there will be a </a:t>
            </a:r>
            <a:r>
              <a:rPr lang="en-CA" sz="2000" u="sng" dirty="0" smtClean="0"/>
              <a:t>shortage</a:t>
            </a:r>
            <a:r>
              <a:rPr lang="en-CA" sz="2000" dirty="0" smtClean="0"/>
              <a:t> of 5,000 units, so the government should increase the supply by </a:t>
            </a:r>
            <a:r>
              <a:rPr lang="en-CA" sz="2000" u="sng" dirty="0" smtClean="0">
                <a:solidFill>
                  <a:schemeClr val="accent2"/>
                </a:solidFill>
              </a:rPr>
              <a:t>5,000 units</a:t>
            </a:r>
          </a:p>
          <a:p>
            <a:pPr>
              <a:buFont typeface="Wingdings" pitchFamily="2" charset="2"/>
              <a:buNone/>
            </a:pPr>
            <a:r>
              <a:rPr lang="en-CA" sz="2000" dirty="0" smtClean="0"/>
              <a:t>At </a:t>
            </a:r>
            <a:r>
              <a:rPr lang="en-CA" sz="2000" u="sng" dirty="0" smtClean="0"/>
              <a:t>rent = $1,000</a:t>
            </a:r>
            <a:r>
              <a:rPr lang="en-CA" sz="2000" dirty="0" smtClean="0"/>
              <a:t>, QD = 17,500, there will be a </a:t>
            </a:r>
            <a:r>
              <a:rPr lang="en-CA" sz="2000" u="sng" dirty="0" smtClean="0"/>
              <a:t>shortage</a:t>
            </a:r>
            <a:r>
              <a:rPr lang="en-CA" sz="2000" dirty="0" smtClean="0"/>
              <a:t> of 10,000 units, so the government should increase the supply by </a:t>
            </a:r>
            <a:r>
              <a:rPr lang="en-CA" sz="2000" u="sng" dirty="0" smtClean="0">
                <a:solidFill>
                  <a:schemeClr val="accent2"/>
                </a:solidFill>
              </a:rPr>
              <a:t>10,000 units  </a:t>
            </a:r>
          </a:p>
          <a:p>
            <a:pPr>
              <a:buFont typeface="Wingdings" pitchFamily="2" charset="2"/>
              <a:buNone/>
            </a:pPr>
            <a:r>
              <a:rPr lang="en-CA" sz="2000" dirty="0" smtClean="0"/>
              <a:t>At </a:t>
            </a:r>
            <a:r>
              <a:rPr lang="en-CA" sz="2000" u="sng" dirty="0" smtClean="0"/>
              <a:t>rent = $500</a:t>
            </a:r>
            <a:r>
              <a:rPr lang="en-CA" sz="2000" dirty="0" smtClean="0"/>
              <a:t>, QD = 20,000, there will be a </a:t>
            </a:r>
            <a:r>
              <a:rPr lang="en-CA" sz="2000" u="sng" dirty="0" smtClean="0"/>
              <a:t>shortage</a:t>
            </a:r>
            <a:r>
              <a:rPr lang="en-CA" sz="2000" dirty="0" smtClean="0"/>
              <a:t> of 15,000 units, so the government should increase the supply by </a:t>
            </a:r>
            <a:r>
              <a:rPr lang="en-CA" sz="2000" u="sng" dirty="0" smtClean="0">
                <a:solidFill>
                  <a:schemeClr val="accent2"/>
                </a:solidFill>
              </a:rPr>
              <a:t>15,000 units</a:t>
            </a:r>
          </a:p>
          <a:p>
            <a:pPr>
              <a:buFont typeface="Wingdings" pitchFamily="2" charset="2"/>
              <a:buNone/>
            </a:pPr>
            <a:endParaRPr lang="en-CA" sz="2000" u="sng" dirty="0" smtClean="0">
              <a:solidFill>
                <a:schemeClr val="accent2"/>
              </a:solidFill>
            </a:endParaRPr>
          </a:p>
        </p:txBody>
      </p:sp>
      <p:graphicFrame>
        <p:nvGraphicFramePr>
          <p:cNvPr id="6" name="Table 5"/>
          <p:cNvGraphicFramePr>
            <a:graphicFrameLocks noGrp="1"/>
          </p:cNvGraphicFramePr>
          <p:nvPr/>
        </p:nvGraphicFramePr>
        <p:xfrm>
          <a:off x="971550" y="1628775"/>
          <a:ext cx="7488834" cy="2060910"/>
        </p:xfrm>
        <a:graphic>
          <a:graphicData uri="http://schemas.openxmlformats.org/drawingml/2006/table">
            <a:tbl>
              <a:tblPr firstRow="1" bandRow="1">
                <a:tableStyleId>{5C22544A-7EE6-4342-B048-85BDC9FD1C3A}</a:tableStyleId>
              </a:tblPr>
              <a:tblGrid>
                <a:gridCol w="2232249"/>
                <a:gridCol w="2760307"/>
                <a:gridCol w="2496278"/>
              </a:tblGrid>
              <a:tr h="343485">
                <a:tc>
                  <a:txBody>
                    <a:bodyPr/>
                    <a:lstStyle/>
                    <a:p>
                      <a:pPr algn="ctr"/>
                      <a:r>
                        <a:rPr lang="en-CA" sz="1600" dirty="0" smtClean="0">
                          <a:solidFill>
                            <a:schemeClr val="tx2"/>
                          </a:solidFill>
                        </a:rPr>
                        <a:t>Monthly Rent ($)</a:t>
                      </a:r>
                      <a:endParaRPr lang="en-CA" sz="1600"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solidFill>
                            <a:schemeClr val="tx2"/>
                          </a:solidFill>
                        </a:rPr>
                        <a:t>Apartments Demanded</a:t>
                      </a:r>
                      <a:endParaRPr lang="en-CA" sz="1600"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solidFill>
                            <a:schemeClr val="tx2"/>
                          </a:solidFill>
                        </a:rPr>
                        <a:t>Apartments Supplied</a:t>
                      </a:r>
                      <a:endParaRPr lang="en-CA" sz="1600"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85">
                <a:tc>
                  <a:txBody>
                    <a:bodyPr/>
                    <a:lstStyle/>
                    <a:p>
                      <a:pPr algn="ctr"/>
                      <a:r>
                        <a:rPr lang="en-CA" sz="1600" dirty="0" smtClean="0"/>
                        <a:t>2,500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10,000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15,000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85">
                <a:tc>
                  <a:txBody>
                    <a:bodyPr/>
                    <a:lstStyle/>
                    <a:p>
                      <a:pPr algn="ctr"/>
                      <a:r>
                        <a:rPr lang="en-CA" sz="1600" dirty="0" smtClean="0"/>
                        <a:t>2,000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12,500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12,500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85">
                <a:tc>
                  <a:txBody>
                    <a:bodyPr/>
                    <a:lstStyle/>
                    <a:p>
                      <a:pPr algn="ctr"/>
                      <a:r>
                        <a:rPr lang="en-CA" sz="1600" dirty="0" smtClean="0"/>
                        <a:t>1,500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15,000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10,000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85">
                <a:tc>
                  <a:txBody>
                    <a:bodyPr/>
                    <a:lstStyle/>
                    <a:p>
                      <a:pPr algn="ctr"/>
                      <a:r>
                        <a:rPr lang="en-CA" sz="1600" dirty="0" smtClean="0"/>
                        <a:t>1,000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17,500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7,500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43485">
                <a:tc>
                  <a:txBody>
                    <a:bodyPr/>
                    <a:lstStyle/>
                    <a:p>
                      <a:pPr algn="ctr"/>
                      <a:r>
                        <a:rPr lang="en-CA" sz="1600" dirty="0" smtClean="0"/>
                        <a:t>500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20,000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5,000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7" name="Rounded Rectangle 6"/>
          <p:cNvSpPr/>
          <p:nvPr/>
        </p:nvSpPr>
        <p:spPr>
          <a:xfrm>
            <a:off x="684213" y="2349501"/>
            <a:ext cx="8064500" cy="287338"/>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8" name="Rounded Rectangle 7"/>
          <p:cNvSpPr/>
          <p:nvPr/>
        </p:nvSpPr>
        <p:spPr>
          <a:xfrm>
            <a:off x="755650" y="2636838"/>
            <a:ext cx="7993063" cy="360362"/>
          </a:xfrm>
          <a:prstGeom prst="round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9" name="Rounded Rectangle 8"/>
          <p:cNvSpPr/>
          <p:nvPr/>
        </p:nvSpPr>
        <p:spPr>
          <a:xfrm>
            <a:off x="755650" y="2997200"/>
            <a:ext cx="7931150" cy="360363"/>
          </a:xfrm>
          <a:prstGeom prst="round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0" name="Rounded Rectangle 9"/>
          <p:cNvSpPr/>
          <p:nvPr/>
        </p:nvSpPr>
        <p:spPr>
          <a:xfrm>
            <a:off x="755650" y="3357563"/>
            <a:ext cx="7931150" cy="358775"/>
          </a:xfrm>
          <a:prstGeom prst="round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linds(horizontal)">
                                      <p:cBhvr>
                                        <p:cTn id="7" dur="500"/>
                                        <p:tgtEl>
                                          <p:spTgt spid="3">
                                            <p:txEl>
                                              <p:pRg st="6" end="6"/>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linds(horizontal)">
                                      <p:cBhvr>
                                        <p:cTn id="15" dur="500"/>
                                        <p:tgtEl>
                                          <p:spTgt spid="8"/>
                                        </p:tgtEl>
                                      </p:cBhvr>
                                    </p:animEffect>
                                  </p:childTnLst>
                                  <p:subTnLst>
                                    <p:set>
                                      <p:cBhvr override="childStyle">
                                        <p:cTn dur="1" fill="hold" display="0" masterRel="nextClick" afterEffect="1"/>
                                        <p:tgtEl>
                                          <p:spTgt spid="8"/>
                                        </p:tgtEl>
                                        <p:attrNameLst>
                                          <p:attrName>style.visibility</p:attrName>
                                        </p:attrNameLst>
                                      </p:cBhvr>
                                      <p:to>
                                        <p:strVal val="hidden"/>
                                      </p:to>
                                    </p:set>
                                  </p:sub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3">
                                            <p:txEl>
                                              <p:pRg st="7" end="7"/>
                                            </p:txEl>
                                          </p:spTgt>
                                        </p:tgtEl>
                                        <p:attrNameLst>
                                          <p:attrName>style.visibility</p:attrName>
                                        </p:attrNameLst>
                                      </p:cBhvr>
                                      <p:to>
                                        <p:strVal val="visible"/>
                                      </p:to>
                                    </p:set>
                                    <p:animEffect transition="in" filter="blinds(horizontal)">
                                      <p:cBhvr>
                                        <p:cTn id="20" dur="500"/>
                                        <p:tgtEl>
                                          <p:spTgt spid="3">
                                            <p:txEl>
                                              <p:pRg st="7" end="7"/>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500"/>
                                        <p:tgtEl>
                                          <p:spTgt spid="9"/>
                                        </p:tgtEl>
                                      </p:cBhvr>
                                    </p:animEffec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blinds(horizontal)">
                                      <p:cBhvr>
                                        <p:cTn id="30" dur="500"/>
                                        <p:tgtEl>
                                          <p:spTgt spid="3">
                                            <p:txEl>
                                              <p:pRg st="8" end="8"/>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linds(horizontal)">
                                      <p:cBhvr>
                                        <p:cTn id="35" dur="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blinds(horizontal)">
                                      <p:cBhvr>
                                        <p:cTn id="40"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US" smtClean="0"/>
              <a:t>Study Question 3A-P1</a:t>
            </a:r>
            <a:endParaRPr lang="en-CA" smtClean="0"/>
          </a:p>
        </p:txBody>
      </p:sp>
      <p:sp>
        <p:nvSpPr>
          <p:cNvPr id="38915" name="Content Placeholder 2"/>
          <p:cNvSpPr>
            <a:spLocks noGrp="1"/>
          </p:cNvSpPr>
          <p:nvPr>
            <p:ph idx="1"/>
          </p:nvPr>
        </p:nvSpPr>
        <p:spPr>
          <a:xfrm>
            <a:off x="914400" y="1600200"/>
            <a:ext cx="7772400" cy="1973263"/>
          </a:xfrm>
        </p:spPr>
        <p:txBody>
          <a:bodyPr/>
          <a:lstStyle/>
          <a:p>
            <a:r>
              <a:rPr lang="en-CA" sz="2000" smtClean="0"/>
              <a:t>Demand and supply often shift in the </a:t>
            </a:r>
            <a:r>
              <a:rPr lang="en-CA" sz="2000" u="sng" smtClean="0"/>
              <a:t>retail market for gasoline</a:t>
            </a:r>
            <a:r>
              <a:rPr lang="en-CA" sz="2000" smtClean="0"/>
              <a:t>. Here are two demand curves and two supply curves for litres of gasoline in the month of May in a small town in New Brunswick. Some of the data are missing.</a:t>
            </a:r>
          </a:p>
        </p:txBody>
      </p:sp>
      <p:graphicFrame>
        <p:nvGraphicFramePr>
          <p:cNvPr id="5" name="Table 4"/>
          <p:cNvGraphicFramePr>
            <a:graphicFrameLocks noGrp="1"/>
          </p:cNvGraphicFramePr>
          <p:nvPr/>
        </p:nvGraphicFramePr>
        <p:xfrm>
          <a:off x="1908175" y="3573463"/>
          <a:ext cx="6096000" cy="1981200"/>
        </p:xfrm>
        <a:graphic>
          <a:graphicData uri="http://schemas.openxmlformats.org/drawingml/2006/table">
            <a:tbl>
              <a:tblPr firstRow="1" bandRow="1">
                <a:tableStyleId>{5C22544A-7EE6-4342-B048-85BDC9FD1C3A}</a:tableStyleId>
              </a:tblPr>
              <a:tblGrid>
                <a:gridCol w="1219200"/>
                <a:gridCol w="1219200"/>
                <a:gridCol w="1219200"/>
                <a:gridCol w="1219200"/>
                <a:gridCol w="1219200"/>
              </a:tblGrid>
              <a:tr h="370840">
                <a:tc>
                  <a:txBody>
                    <a:bodyPr/>
                    <a:lstStyle/>
                    <a:p>
                      <a:pPr algn="ctr"/>
                      <a:r>
                        <a:rPr lang="en-CA" sz="2000" dirty="0" smtClean="0">
                          <a:solidFill>
                            <a:schemeClr val="tx1"/>
                          </a:solidFill>
                        </a:rPr>
                        <a:t>Price ($)</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D1</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D2</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S1</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S2</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4</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7500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9000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9500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6000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8000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9000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2</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9000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US" smtClean="0"/>
              <a:t>Study Question 3A-P1</a:t>
            </a:r>
            <a:endParaRPr lang="en-CA" smtClean="0"/>
          </a:p>
        </p:txBody>
      </p:sp>
      <p:sp>
        <p:nvSpPr>
          <p:cNvPr id="3" name="Content Placeholder 2"/>
          <p:cNvSpPr>
            <a:spLocks noGrp="1"/>
          </p:cNvSpPr>
          <p:nvPr>
            <p:ph idx="1"/>
          </p:nvPr>
        </p:nvSpPr>
        <p:spPr>
          <a:xfrm>
            <a:off x="914400" y="1600200"/>
            <a:ext cx="7772400" cy="1973263"/>
          </a:xfrm>
        </p:spPr>
        <p:txBody>
          <a:bodyPr/>
          <a:lstStyle/>
          <a:p>
            <a:pPr marL="457200" indent="-457200">
              <a:buFont typeface="Wingdings" pitchFamily="2" charset="2"/>
              <a:buAutoNum type="alphaLcPeriod"/>
            </a:pPr>
            <a:r>
              <a:rPr lang="en-CA" sz="2000" smtClean="0"/>
              <a:t>Use the following facts to fill in the missing data in the table. </a:t>
            </a:r>
          </a:p>
          <a:p>
            <a:pPr marL="457200" indent="-457200"/>
            <a:r>
              <a:rPr lang="en-CA" sz="2000" smtClean="0"/>
              <a:t>If demand is </a:t>
            </a:r>
            <a:r>
              <a:rPr lang="en-CA" sz="2000" i="1" smtClean="0"/>
              <a:t>D</a:t>
            </a:r>
            <a:r>
              <a:rPr lang="en-CA" sz="2000" baseline="-25000" smtClean="0"/>
              <a:t>1</a:t>
            </a:r>
            <a:r>
              <a:rPr lang="en-CA" sz="2000" smtClean="0"/>
              <a:t> and Supply is </a:t>
            </a:r>
            <a:r>
              <a:rPr lang="en-CA" sz="2000" i="1" smtClean="0"/>
              <a:t>S</a:t>
            </a:r>
            <a:r>
              <a:rPr lang="en-CA" sz="2000" baseline="-25000" smtClean="0"/>
              <a:t>1</a:t>
            </a:r>
            <a:r>
              <a:rPr lang="en-CA" sz="2000" smtClean="0"/>
              <a:t>, the equilibrium quantity is 7000 litres per month. </a:t>
            </a:r>
          </a:p>
          <a:p>
            <a:pPr marL="457200" indent="-457200"/>
            <a:r>
              <a:rPr lang="en-CA" sz="2000" smtClean="0"/>
              <a:t>When demand is </a:t>
            </a:r>
            <a:r>
              <a:rPr lang="en-CA" sz="2000" i="1" smtClean="0"/>
              <a:t>D</a:t>
            </a:r>
            <a:r>
              <a:rPr lang="en-CA" sz="2000" baseline="-25000" smtClean="0"/>
              <a:t>2</a:t>
            </a:r>
            <a:r>
              <a:rPr lang="en-CA" sz="2000" smtClean="0"/>
              <a:t> and supply is </a:t>
            </a:r>
            <a:r>
              <a:rPr lang="en-CA" sz="2000" i="1" smtClean="0"/>
              <a:t>S</a:t>
            </a:r>
            <a:r>
              <a:rPr lang="en-CA" sz="2000" baseline="-25000" smtClean="0"/>
              <a:t>1</a:t>
            </a:r>
            <a:r>
              <a:rPr lang="en-CA" sz="2000" smtClean="0"/>
              <a:t>, the equilibrium price is $3.00 per litre. </a:t>
            </a:r>
          </a:p>
        </p:txBody>
      </p:sp>
      <p:graphicFrame>
        <p:nvGraphicFramePr>
          <p:cNvPr id="6" name="Table 5"/>
          <p:cNvGraphicFramePr>
            <a:graphicFrameLocks noGrp="1"/>
          </p:cNvGraphicFramePr>
          <p:nvPr/>
        </p:nvGraphicFramePr>
        <p:xfrm>
          <a:off x="1908175" y="3789363"/>
          <a:ext cx="6096000" cy="1981200"/>
        </p:xfrm>
        <a:graphic>
          <a:graphicData uri="http://schemas.openxmlformats.org/drawingml/2006/table">
            <a:tbl>
              <a:tblPr firstRow="1" bandRow="1">
                <a:tableStyleId>{5C22544A-7EE6-4342-B048-85BDC9FD1C3A}</a:tableStyleId>
              </a:tblPr>
              <a:tblGrid>
                <a:gridCol w="1219200"/>
                <a:gridCol w="1219200"/>
                <a:gridCol w="1219200"/>
                <a:gridCol w="1219200"/>
                <a:gridCol w="1219200"/>
              </a:tblGrid>
              <a:tr h="370840">
                <a:tc>
                  <a:txBody>
                    <a:bodyPr/>
                    <a:lstStyle/>
                    <a:p>
                      <a:pPr algn="ctr"/>
                      <a:r>
                        <a:rPr lang="en-CA" sz="2000" dirty="0" smtClean="0">
                          <a:solidFill>
                            <a:schemeClr val="tx1"/>
                          </a:solidFill>
                        </a:rPr>
                        <a:t>Price ($)</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D1</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D2</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S1</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S2</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4</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7500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9000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9500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6000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8000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9000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2</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9000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7" name="TextBox 6"/>
          <p:cNvSpPr txBox="1">
            <a:spLocks noChangeArrowheads="1"/>
          </p:cNvSpPr>
          <p:nvPr/>
        </p:nvSpPr>
        <p:spPr bwMode="auto">
          <a:xfrm>
            <a:off x="3348038" y="5013325"/>
            <a:ext cx="792162" cy="400050"/>
          </a:xfrm>
          <a:prstGeom prst="rect">
            <a:avLst/>
          </a:prstGeom>
          <a:noFill/>
          <a:ln w="9525">
            <a:noFill/>
            <a:miter lim="800000"/>
            <a:headEnd/>
            <a:tailEnd/>
          </a:ln>
        </p:spPr>
        <p:txBody>
          <a:bodyPr>
            <a:spAutoFit/>
          </a:bodyPr>
          <a:lstStyle/>
          <a:p>
            <a:r>
              <a:rPr lang="en-CA" sz="2000">
                <a:solidFill>
                  <a:srgbClr val="FF0000"/>
                </a:solidFill>
              </a:rPr>
              <a:t>7000</a:t>
            </a:r>
          </a:p>
        </p:txBody>
      </p:sp>
      <p:sp>
        <p:nvSpPr>
          <p:cNvPr id="8" name="TextBox 7"/>
          <p:cNvSpPr txBox="1">
            <a:spLocks noChangeArrowheads="1"/>
          </p:cNvSpPr>
          <p:nvPr/>
        </p:nvSpPr>
        <p:spPr bwMode="auto">
          <a:xfrm>
            <a:off x="5795963" y="5013325"/>
            <a:ext cx="792162" cy="400050"/>
          </a:xfrm>
          <a:prstGeom prst="rect">
            <a:avLst/>
          </a:prstGeom>
          <a:noFill/>
          <a:ln w="9525">
            <a:noFill/>
            <a:miter lim="800000"/>
            <a:headEnd/>
            <a:tailEnd/>
          </a:ln>
        </p:spPr>
        <p:txBody>
          <a:bodyPr>
            <a:spAutoFit/>
          </a:bodyPr>
          <a:lstStyle/>
          <a:p>
            <a:r>
              <a:rPr lang="en-CA" sz="2000">
                <a:solidFill>
                  <a:srgbClr val="FF0000"/>
                </a:solidFill>
              </a:rPr>
              <a:t>7000</a:t>
            </a:r>
          </a:p>
        </p:txBody>
      </p:sp>
      <p:sp>
        <p:nvSpPr>
          <p:cNvPr id="9" name="TextBox 8"/>
          <p:cNvSpPr txBox="1">
            <a:spLocks noChangeArrowheads="1"/>
          </p:cNvSpPr>
          <p:nvPr/>
        </p:nvSpPr>
        <p:spPr bwMode="auto">
          <a:xfrm>
            <a:off x="2339975" y="4581525"/>
            <a:ext cx="576263" cy="400050"/>
          </a:xfrm>
          <a:prstGeom prst="rect">
            <a:avLst/>
          </a:prstGeom>
          <a:noFill/>
          <a:ln w="9525">
            <a:noFill/>
            <a:miter lim="800000"/>
            <a:headEnd/>
            <a:tailEnd/>
          </a:ln>
        </p:spPr>
        <p:txBody>
          <a:bodyPr>
            <a:spAutoFit/>
          </a:bodyPr>
          <a:lstStyle/>
          <a:p>
            <a:r>
              <a:rPr lang="en-CA" sz="2000">
                <a:solidFill>
                  <a:srgbClr val="FF0000"/>
                </a:solidFill>
              </a:rPr>
              <a:t>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linds(horizont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blinds(horizontal)">
                                      <p:cBhvr>
                                        <p:cTn id="25" dur="500"/>
                                        <p:tgtEl>
                                          <p:spTgt spid="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linds(horizont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P spid="8" grpId="0"/>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r>
              <a:rPr lang="en-US" smtClean="0"/>
              <a:t>Study Question 3A-P1</a:t>
            </a:r>
            <a:endParaRPr lang="en-CA" smtClean="0"/>
          </a:p>
        </p:txBody>
      </p:sp>
      <p:sp>
        <p:nvSpPr>
          <p:cNvPr id="3" name="Content Placeholder 2"/>
          <p:cNvSpPr>
            <a:spLocks noGrp="1"/>
          </p:cNvSpPr>
          <p:nvPr>
            <p:ph idx="1"/>
          </p:nvPr>
        </p:nvSpPr>
        <p:spPr>
          <a:xfrm>
            <a:off x="914400" y="1600200"/>
            <a:ext cx="7772400" cy="2260600"/>
          </a:xfrm>
        </p:spPr>
        <p:txBody>
          <a:bodyPr/>
          <a:lstStyle/>
          <a:p>
            <a:pPr marL="457200" indent="-457200">
              <a:buFont typeface="Wingdings" pitchFamily="2" charset="2"/>
              <a:buAutoNum type="alphaLcPeriod"/>
            </a:pPr>
            <a:r>
              <a:rPr lang="en-CA" sz="2000" dirty="0" smtClean="0"/>
              <a:t>Use the following facts to fill in the missing data in the table. </a:t>
            </a:r>
          </a:p>
          <a:p>
            <a:pPr marL="457200" indent="-457200"/>
            <a:r>
              <a:rPr lang="en-CA" sz="2000" dirty="0" smtClean="0"/>
              <a:t>When demand is </a:t>
            </a:r>
            <a:r>
              <a:rPr lang="en-CA" sz="2000" i="1" dirty="0" smtClean="0"/>
              <a:t>D</a:t>
            </a:r>
            <a:r>
              <a:rPr lang="en-CA" sz="2000" baseline="-25000" dirty="0" smtClean="0"/>
              <a:t>2</a:t>
            </a:r>
            <a:r>
              <a:rPr lang="en-CA" sz="2000" dirty="0" smtClean="0"/>
              <a:t> and supply is </a:t>
            </a:r>
            <a:r>
              <a:rPr lang="en-CA" sz="2000" i="1" dirty="0" smtClean="0"/>
              <a:t>S</a:t>
            </a:r>
            <a:r>
              <a:rPr lang="en-CA" sz="2000" baseline="-25000" dirty="0" smtClean="0"/>
              <a:t>1</a:t>
            </a:r>
            <a:r>
              <a:rPr lang="en-CA" sz="2000" dirty="0" smtClean="0"/>
              <a:t>, there is an excess demand of 4000 litres per month at a price of $1.00 per litre. </a:t>
            </a:r>
          </a:p>
          <a:p>
            <a:pPr marL="457200" indent="-457200"/>
            <a:r>
              <a:rPr lang="en-CA" sz="2000" dirty="0" smtClean="0"/>
              <a:t>If demand is </a:t>
            </a:r>
            <a:r>
              <a:rPr lang="en-CA" sz="2000" i="1" dirty="0" smtClean="0"/>
              <a:t>D</a:t>
            </a:r>
            <a:r>
              <a:rPr lang="en-CA" sz="2000" baseline="-25000" dirty="0" smtClean="0"/>
              <a:t>1</a:t>
            </a:r>
            <a:r>
              <a:rPr lang="en-CA" sz="2000" dirty="0" smtClean="0"/>
              <a:t> and supply is </a:t>
            </a:r>
            <a:r>
              <a:rPr lang="en-CA" sz="2000" i="1" dirty="0" smtClean="0"/>
              <a:t>S</a:t>
            </a:r>
            <a:r>
              <a:rPr lang="en-CA" sz="2000" baseline="-25000" dirty="0" smtClean="0"/>
              <a:t>2</a:t>
            </a:r>
            <a:r>
              <a:rPr lang="en-CA" sz="2000" dirty="0" smtClean="0"/>
              <a:t>, the equilibrium quantity is 8000 litres per month.</a:t>
            </a:r>
          </a:p>
        </p:txBody>
      </p:sp>
      <p:graphicFrame>
        <p:nvGraphicFramePr>
          <p:cNvPr id="6" name="Table 5"/>
          <p:cNvGraphicFramePr>
            <a:graphicFrameLocks noGrp="1"/>
          </p:cNvGraphicFramePr>
          <p:nvPr/>
        </p:nvGraphicFramePr>
        <p:xfrm>
          <a:off x="1835150" y="4005263"/>
          <a:ext cx="6096000" cy="1981200"/>
        </p:xfrm>
        <a:graphic>
          <a:graphicData uri="http://schemas.openxmlformats.org/drawingml/2006/table">
            <a:tbl>
              <a:tblPr firstRow="1" bandRow="1">
                <a:tableStyleId>{5C22544A-7EE6-4342-B048-85BDC9FD1C3A}</a:tableStyleId>
              </a:tblPr>
              <a:tblGrid>
                <a:gridCol w="1219200"/>
                <a:gridCol w="1219200"/>
                <a:gridCol w="1219200"/>
                <a:gridCol w="1219200"/>
                <a:gridCol w="1219200"/>
              </a:tblGrid>
              <a:tr h="370840">
                <a:tc>
                  <a:txBody>
                    <a:bodyPr/>
                    <a:lstStyle/>
                    <a:p>
                      <a:pPr algn="ctr"/>
                      <a:r>
                        <a:rPr lang="en-CA" sz="2000" dirty="0" smtClean="0">
                          <a:solidFill>
                            <a:schemeClr val="tx1"/>
                          </a:solidFill>
                        </a:rPr>
                        <a:t>Price ($)</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D1</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D2</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S1</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S2</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4</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7500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9000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9500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solidFill>
                            <a:srgbClr val="FF0000"/>
                          </a:solidFill>
                        </a:rPr>
                        <a:t>3</a:t>
                      </a:r>
                      <a:endParaRPr lang="en-CA" sz="20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6000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8000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9000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2</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accent2"/>
                          </a:solidFill>
                        </a:rPr>
                        <a:t>7000</a:t>
                      </a:r>
                      <a:endParaRPr lang="en-CA" sz="2000" dirty="0">
                        <a:solidFill>
                          <a:schemeClr val="accent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rgbClr val="FF0000"/>
                          </a:solidFill>
                        </a:rPr>
                        <a:t>7000</a:t>
                      </a:r>
                      <a:endParaRPr lang="en-CA" sz="20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9000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5" name="TextBox 4"/>
          <p:cNvSpPr txBox="1">
            <a:spLocks noChangeArrowheads="1"/>
          </p:cNvSpPr>
          <p:nvPr/>
        </p:nvSpPr>
        <p:spPr bwMode="auto">
          <a:xfrm>
            <a:off x="2268538" y="5589588"/>
            <a:ext cx="574675" cy="400050"/>
          </a:xfrm>
          <a:prstGeom prst="rect">
            <a:avLst/>
          </a:prstGeom>
          <a:noFill/>
          <a:ln w="9525">
            <a:noFill/>
            <a:miter lim="800000"/>
            <a:headEnd/>
            <a:tailEnd/>
          </a:ln>
        </p:spPr>
        <p:txBody>
          <a:bodyPr>
            <a:spAutoFit/>
          </a:bodyPr>
          <a:lstStyle/>
          <a:p>
            <a:r>
              <a:rPr lang="en-CA" sz="2000">
                <a:solidFill>
                  <a:srgbClr val="FF0000"/>
                </a:solidFill>
              </a:rPr>
              <a:t>1</a:t>
            </a:r>
          </a:p>
        </p:txBody>
      </p:sp>
      <p:sp>
        <p:nvSpPr>
          <p:cNvPr id="7" name="TextBox 6"/>
          <p:cNvSpPr txBox="1">
            <a:spLocks noChangeArrowheads="1"/>
          </p:cNvSpPr>
          <p:nvPr/>
        </p:nvSpPr>
        <p:spPr bwMode="auto">
          <a:xfrm>
            <a:off x="3276600" y="5589588"/>
            <a:ext cx="790575" cy="400050"/>
          </a:xfrm>
          <a:prstGeom prst="rect">
            <a:avLst/>
          </a:prstGeom>
          <a:noFill/>
          <a:ln w="9525">
            <a:noFill/>
            <a:miter lim="800000"/>
            <a:headEnd/>
            <a:tailEnd/>
          </a:ln>
        </p:spPr>
        <p:txBody>
          <a:bodyPr>
            <a:spAutoFit/>
          </a:bodyPr>
          <a:lstStyle/>
          <a:p>
            <a:r>
              <a:rPr lang="en-CA" sz="2000">
                <a:solidFill>
                  <a:srgbClr val="FF0000"/>
                </a:solidFill>
              </a:rPr>
              <a:t>8000</a:t>
            </a:r>
          </a:p>
        </p:txBody>
      </p:sp>
      <p:sp>
        <p:nvSpPr>
          <p:cNvPr id="8" name="TextBox 7"/>
          <p:cNvSpPr txBox="1">
            <a:spLocks noChangeArrowheads="1"/>
          </p:cNvSpPr>
          <p:nvPr/>
        </p:nvSpPr>
        <p:spPr bwMode="auto">
          <a:xfrm>
            <a:off x="6948488" y="5589588"/>
            <a:ext cx="792162" cy="400050"/>
          </a:xfrm>
          <a:prstGeom prst="rect">
            <a:avLst/>
          </a:prstGeom>
          <a:noFill/>
          <a:ln w="9525">
            <a:noFill/>
            <a:miter lim="800000"/>
            <a:headEnd/>
            <a:tailEnd/>
          </a:ln>
        </p:spPr>
        <p:txBody>
          <a:bodyPr>
            <a:spAutoFit/>
          </a:bodyPr>
          <a:lstStyle/>
          <a:p>
            <a:r>
              <a:rPr lang="en-CA" sz="2000">
                <a:solidFill>
                  <a:srgbClr val="FF0000"/>
                </a:solidFill>
              </a:rPr>
              <a:t>8000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horizontal)">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7" grpId="0"/>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en-US" smtClean="0"/>
              <a:t>Study Question 3A-P1</a:t>
            </a:r>
            <a:endParaRPr lang="en-CA" smtClean="0"/>
          </a:p>
        </p:txBody>
      </p:sp>
      <p:sp>
        <p:nvSpPr>
          <p:cNvPr id="41987" name="Content Placeholder 2"/>
          <p:cNvSpPr>
            <a:spLocks noGrp="1"/>
          </p:cNvSpPr>
          <p:nvPr>
            <p:ph idx="1"/>
          </p:nvPr>
        </p:nvSpPr>
        <p:spPr>
          <a:xfrm>
            <a:off x="900112" y="3933825"/>
            <a:ext cx="8064375" cy="2924175"/>
          </a:xfrm>
        </p:spPr>
        <p:txBody>
          <a:bodyPr/>
          <a:lstStyle/>
          <a:p>
            <a:pPr marL="457200" indent="-457200">
              <a:buFont typeface="Wingdings" pitchFamily="2" charset="2"/>
              <a:buAutoNum type="alphaLcPeriod" startAt="2"/>
            </a:pPr>
            <a:r>
              <a:rPr lang="en-CA" sz="2000" dirty="0" smtClean="0"/>
              <a:t>Compare </a:t>
            </a:r>
            <a:r>
              <a:rPr lang="en-CA" sz="2000" u="sng" dirty="0" smtClean="0"/>
              <a:t>two equilibriums</a:t>
            </a:r>
            <a:r>
              <a:rPr lang="en-CA" sz="2000" dirty="0" smtClean="0"/>
              <a:t>. In the first, demand is </a:t>
            </a:r>
            <a:r>
              <a:rPr lang="en-CA" sz="2000" i="1" dirty="0" smtClean="0"/>
              <a:t>D</a:t>
            </a:r>
            <a:r>
              <a:rPr lang="en-CA" sz="2000" baseline="-25000" dirty="0" smtClean="0"/>
              <a:t>1</a:t>
            </a:r>
            <a:r>
              <a:rPr lang="en-CA" sz="2000" dirty="0" smtClean="0"/>
              <a:t> and supply is</a:t>
            </a:r>
            <a:r>
              <a:rPr lang="en-CA" sz="2000" i="1" dirty="0" smtClean="0"/>
              <a:t> S</a:t>
            </a:r>
            <a:r>
              <a:rPr lang="en-CA" sz="2000" baseline="-25000" dirty="0" smtClean="0"/>
              <a:t>1</a:t>
            </a:r>
            <a:r>
              <a:rPr lang="en-CA" sz="2000" dirty="0" smtClean="0"/>
              <a:t>. In the second, demand is </a:t>
            </a:r>
            <a:r>
              <a:rPr lang="en-CA" sz="2000" i="1" dirty="0" smtClean="0"/>
              <a:t>D</a:t>
            </a:r>
            <a:r>
              <a:rPr lang="en-CA" sz="2000" baseline="-25000" dirty="0" smtClean="0"/>
              <a:t>1</a:t>
            </a:r>
            <a:r>
              <a:rPr lang="en-CA" sz="2000" dirty="0" smtClean="0"/>
              <a:t> and supply is </a:t>
            </a:r>
            <a:r>
              <a:rPr lang="en-CA" sz="2000" i="1" dirty="0" smtClean="0"/>
              <a:t>S</a:t>
            </a:r>
            <a:r>
              <a:rPr lang="en-CA" sz="2000" baseline="-25000" dirty="0" smtClean="0"/>
              <a:t>2</a:t>
            </a:r>
            <a:r>
              <a:rPr lang="en-CA" sz="2000" dirty="0" smtClean="0"/>
              <a:t>. By how much does the equilibrium quantity change? By how much does the equilibrium price change?</a:t>
            </a:r>
          </a:p>
          <a:p>
            <a:pPr marL="457200" indent="-457200"/>
            <a:r>
              <a:rPr lang="en-CA" sz="2000" u="sng" dirty="0" smtClean="0"/>
              <a:t>Initial equilibrium</a:t>
            </a:r>
            <a:r>
              <a:rPr lang="en-CA" sz="2000" dirty="0" smtClean="0"/>
              <a:t>: D1 and S1: Q*=7000 and P*=$2.00</a:t>
            </a:r>
          </a:p>
          <a:p>
            <a:pPr marL="457200" indent="-457200"/>
            <a:r>
              <a:rPr lang="en-CA" sz="2000" u="sng" dirty="0" smtClean="0"/>
              <a:t>New equilibrium</a:t>
            </a:r>
            <a:r>
              <a:rPr lang="en-CA" sz="2000" dirty="0" smtClean="0"/>
              <a:t>: D1 and S2: Q*=8000 and P*=$1.00</a:t>
            </a:r>
          </a:p>
          <a:p>
            <a:pPr marL="457200" indent="-457200"/>
            <a:r>
              <a:rPr lang="en-CA" sz="2000" u="sng" dirty="0" smtClean="0"/>
              <a:t>Change in equilibrium quantity </a:t>
            </a:r>
            <a:r>
              <a:rPr lang="en-CA" sz="2000" dirty="0" smtClean="0"/>
              <a:t>= 8,000 – 7,000 = </a:t>
            </a:r>
            <a:r>
              <a:rPr lang="en-CA" sz="2000" dirty="0" smtClean="0">
                <a:solidFill>
                  <a:srgbClr val="FF0000"/>
                </a:solidFill>
              </a:rPr>
              <a:t>1,000</a:t>
            </a:r>
            <a:r>
              <a:rPr lang="en-CA" sz="2000" dirty="0" smtClean="0"/>
              <a:t>   (Q* </a:t>
            </a:r>
            <a:r>
              <a:rPr lang="en-CA" sz="2000" dirty="0" smtClean="0">
                <a:sym typeface="Symbol" pitchFamily="18" charset="2"/>
              </a:rPr>
              <a:t> )</a:t>
            </a:r>
            <a:endParaRPr lang="en-CA" sz="2000" dirty="0" smtClean="0"/>
          </a:p>
          <a:p>
            <a:pPr marL="457200" indent="-457200"/>
            <a:r>
              <a:rPr lang="en-CA" sz="2000" u="sng" dirty="0" smtClean="0"/>
              <a:t>Change in equilibrium price </a:t>
            </a:r>
            <a:r>
              <a:rPr lang="en-CA" sz="2000" dirty="0" smtClean="0"/>
              <a:t>= $1 - $2 = </a:t>
            </a:r>
            <a:r>
              <a:rPr lang="en-CA" sz="2000" dirty="0" smtClean="0">
                <a:solidFill>
                  <a:srgbClr val="FF0000"/>
                </a:solidFill>
              </a:rPr>
              <a:t>-$1</a:t>
            </a:r>
            <a:r>
              <a:rPr lang="en-CA" sz="2000" dirty="0" smtClean="0"/>
              <a:t>    (P* </a:t>
            </a:r>
            <a:r>
              <a:rPr lang="en-CA" sz="2000" dirty="0" smtClean="0">
                <a:sym typeface="Symbol" pitchFamily="18" charset="2"/>
              </a:rPr>
              <a:t> )</a:t>
            </a:r>
            <a:endParaRPr lang="en-CA" sz="2000" dirty="0" smtClean="0"/>
          </a:p>
        </p:txBody>
      </p:sp>
      <p:graphicFrame>
        <p:nvGraphicFramePr>
          <p:cNvPr id="6" name="Table 5"/>
          <p:cNvGraphicFramePr>
            <a:graphicFrameLocks noGrp="1"/>
          </p:cNvGraphicFramePr>
          <p:nvPr/>
        </p:nvGraphicFramePr>
        <p:xfrm>
          <a:off x="1331913" y="1628775"/>
          <a:ext cx="6096000" cy="1981200"/>
        </p:xfrm>
        <a:graphic>
          <a:graphicData uri="http://schemas.openxmlformats.org/drawingml/2006/table">
            <a:tbl>
              <a:tblPr firstRow="1" bandRow="1">
                <a:tableStyleId>{5C22544A-7EE6-4342-B048-85BDC9FD1C3A}</a:tableStyleId>
              </a:tblPr>
              <a:tblGrid>
                <a:gridCol w="1219200"/>
                <a:gridCol w="1219200"/>
                <a:gridCol w="1219200"/>
                <a:gridCol w="1219200"/>
                <a:gridCol w="1219200"/>
              </a:tblGrid>
              <a:tr h="370840">
                <a:tc>
                  <a:txBody>
                    <a:bodyPr/>
                    <a:lstStyle/>
                    <a:p>
                      <a:pPr algn="ctr"/>
                      <a:r>
                        <a:rPr lang="en-CA" sz="2000" dirty="0" smtClean="0">
                          <a:solidFill>
                            <a:schemeClr val="tx1"/>
                          </a:solidFill>
                        </a:rPr>
                        <a:t>Price ($)</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D1</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D2</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S1</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S2</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4</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7500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9000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9500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solidFill>
                            <a:schemeClr val="bg2"/>
                          </a:solidFill>
                        </a:rPr>
                        <a:t>3</a:t>
                      </a:r>
                      <a:endParaRPr lang="en-CA" sz="2000" dirty="0">
                        <a:solidFill>
                          <a:schemeClr val="bg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6000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8000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9000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2</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bg2"/>
                          </a:solidFill>
                        </a:rPr>
                        <a:t>7000</a:t>
                      </a:r>
                      <a:endParaRPr lang="en-CA" sz="2000" dirty="0">
                        <a:solidFill>
                          <a:schemeClr val="bg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bg2"/>
                          </a:solidFill>
                        </a:rPr>
                        <a:t>7000</a:t>
                      </a:r>
                      <a:endParaRPr lang="en-CA" sz="2000" dirty="0">
                        <a:solidFill>
                          <a:schemeClr val="bg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1</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9000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9" name="Rounded Rectangle 8"/>
          <p:cNvSpPr/>
          <p:nvPr/>
        </p:nvSpPr>
        <p:spPr>
          <a:xfrm>
            <a:off x="2627313" y="1557338"/>
            <a:ext cx="1008062" cy="2232025"/>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0" name="Rounded Rectangle 9"/>
          <p:cNvSpPr/>
          <p:nvPr/>
        </p:nvSpPr>
        <p:spPr>
          <a:xfrm>
            <a:off x="5076825" y="1557338"/>
            <a:ext cx="1008063" cy="2232025"/>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1" name="Rounded Rectangle 10"/>
          <p:cNvSpPr/>
          <p:nvPr/>
        </p:nvSpPr>
        <p:spPr>
          <a:xfrm>
            <a:off x="6443663" y="1557338"/>
            <a:ext cx="1008062" cy="2232025"/>
          </a:xfrm>
          <a:prstGeom prst="round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42029" name="TextBox 11"/>
          <p:cNvSpPr txBox="1">
            <a:spLocks noChangeArrowheads="1"/>
          </p:cNvSpPr>
          <p:nvPr/>
        </p:nvSpPr>
        <p:spPr bwMode="auto">
          <a:xfrm>
            <a:off x="7667625" y="2349500"/>
            <a:ext cx="649288" cy="400050"/>
          </a:xfrm>
          <a:prstGeom prst="rect">
            <a:avLst/>
          </a:prstGeom>
          <a:noFill/>
          <a:ln w="9525">
            <a:solidFill>
              <a:srgbClr val="0000FF"/>
            </a:solidFill>
            <a:miter lim="800000"/>
            <a:headEnd/>
            <a:tailEnd/>
          </a:ln>
        </p:spPr>
        <p:txBody>
          <a:bodyPr>
            <a:spAutoFit/>
          </a:bodyPr>
          <a:lstStyle/>
          <a:p>
            <a:r>
              <a:rPr lang="en-CA" sz="2000">
                <a:solidFill>
                  <a:srgbClr val="0000FF"/>
                </a:solidFill>
              </a:rPr>
              <a:t>S </a:t>
            </a:r>
            <a:r>
              <a:rPr lang="en-CA" sz="2000">
                <a:solidFill>
                  <a:srgbClr val="0000FF"/>
                </a:solidFill>
                <a:sym typeface="Symbol" pitchFamily="18" charset="2"/>
              </a:rPr>
              <a:t></a:t>
            </a:r>
            <a:endParaRPr lang="en-CA" sz="200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987">
                                            <p:txEl>
                                              <p:pRg st="0" end="0"/>
                                            </p:txEl>
                                          </p:spTgt>
                                        </p:tgtEl>
                                        <p:attrNameLst>
                                          <p:attrName>style.visibility</p:attrName>
                                        </p:attrNameLst>
                                      </p:cBhvr>
                                      <p:to>
                                        <p:strVal val="visible"/>
                                      </p:to>
                                    </p:set>
                                    <p:animEffect transition="in" filter="blinds(horizontal)">
                                      <p:cBhvr>
                                        <p:cTn id="12" dur="500"/>
                                        <p:tgtEl>
                                          <p:spTgt spid="4198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1987">
                                            <p:txEl>
                                              <p:pRg st="1" end="1"/>
                                            </p:txEl>
                                          </p:spTgt>
                                        </p:tgtEl>
                                        <p:attrNameLst>
                                          <p:attrName>style.visibility</p:attrName>
                                        </p:attrNameLst>
                                      </p:cBhvr>
                                      <p:to>
                                        <p:strVal val="visible"/>
                                      </p:to>
                                    </p:set>
                                    <p:animEffect transition="in" filter="blinds(horizontal)">
                                      <p:cBhvr>
                                        <p:cTn id="27" dur="500"/>
                                        <p:tgtEl>
                                          <p:spTgt spid="41987">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linds(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2029"/>
                                        </p:tgtEl>
                                        <p:attrNameLst>
                                          <p:attrName>style.visibility</p:attrName>
                                        </p:attrNameLst>
                                      </p:cBhvr>
                                      <p:to>
                                        <p:strVal val="visible"/>
                                      </p:to>
                                    </p:set>
                                    <p:animEffect transition="in" filter="blinds(horizontal)">
                                      <p:cBhvr>
                                        <p:cTn id="37" dur="500"/>
                                        <p:tgtEl>
                                          <p:spTgt spid="42029"/>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1987">
                                            <p:txEl>
                                              <p:pRg st="2" end="2"/>
                                            </p:txEl>
                                          </p:spTgt>
                                        </p:tgtEl>
                                        <p:attrNameLst>
                                          <p:attrName>style.visibility</p:attrName>
                                        </p:attrNameLst>
                                      </p:cBhvr>
                                      <p:to>
                                        <p:strVal val="visible"/>
                                      </p:to>
                                    </p:set>
                                    <p:animEffect transition="in" filter="blinds(horizontal)">
                                      <p:cBhvr>
                                        <p:cTn id="42" dur="500"/>
                                        <p:tgtEl>
                                          <p:spTgt spid="41987">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41987">
                                            <p:txEl>
                                              <p:pRg st="3" end="3"/>
                                            </p:txEl>
                                          </p:spTgt>
                                        </p:tgtEl>
                                        <p:attrNameLst>
                                          <p:attrName>style.visibility</p:attrName>
                                        </p:attrNameLst>
                                      </p:cBhvr>
                                      <p:to>
                                        <p:strVal val="visible"/>
                                      </p:to>
                                    </p:set>
                                    <p:animEffect transition="in" filter="blinds(horizontal)">
                                      <p:cBhvr>
                                        <p:cTn id="47" dur="500"/>
                                        <p:tgtEl>
                                          <p:spTgt spid="41987">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41987">
                                            <p:txEl>
                                              <p:pRg st="4" end="4"/>
                                            </p:txEl>
                                          </p:spTgt>
                                        </p:tgtEl>
                                        <p:attrNameLst>
                                          <p:attrName>style.visibility</p:attrName>
                                        </p:attrNameLst>
                                      </p:cBhvr>
                                      <p:to>
                                        <p:strVal val="visible"/>
                                      </p:to>
                                    </p:set>
                                    <p:animEffect transition="in" filter="blinds(horizontal)">
                                      <p:cBhvr>
                                        <p:cTn id="52" dur="500"/>
                                        <p:tgtEl>
                                          <p:spTgt spid="419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p:bldP spid="9" grpId="0" animBg="1"/>
      <p:bldP spid="10" grpId="0" animBg="1"/>
      <p:bldP spid="11" grpId="0" animBg="1"/>
      <p:bldP spid="4202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r>
              <a:rPr lang="en-US" smtClean="0"/>
              <a:t>Study Question 3A-P1</a:t>
            </a:r>
            <a:endParaRPr lang="en-CA" smtClean="0"/>
          </a:p>
        </p:txBody>
      </p:sp>
      <p:sp>
        <p:nvSpPr>
          <p:cNvPr id="43011" name="Content Placeholder 2"/>
          <p:cNvSpPr>
            <a:spLocks noGrp="1"/>
          </p:cNvSpPr>
          <p:nvPr>
            <p:ph idx="1"/>
          </p:nvPr>
        </p:nvSpPr>
        <p:spPr>
          <a:xfrm>
            <a:off x="900112" y="3933825"/>
            <a:ext cx="7992367" cy="2924175"/>
          </a:xfrm>
        </p:spPr>
        <p:txBody>
          <a:bodyPr/>
          <a:lstStyle/>
          <a:p>
            <a:pPr marL="457200" indent="-457200">
              <a:buFont typeface="Wingdings" pitchFamily="2" charset="2"/>
              <a:buAutoNum type="alphaLcPeriod" startAt="3"/>
            </a:pPr>
            <a:r>
              <a:rPr lang="en-CA" sz="2000" dirty="0" smtClean="0"/>
              <a:t>If </a:t>
            </a:r>
            <a:r>
              <a:rPr lang="en-CA" sz="2000" u="sng" dirty="0" smtClean="0"/>
              <a:t>supply falls from </a:t>
            </a:r>
            <a:r>
              <a:rPr lang="en-CA" sz="2000" i="1" u="sng" dirty="0" smtClean="0"/>
              <a:t>S</a:t>
            </a:r>
            <a:r>
              <a:rPr lang="en-CA" sz="2000" u="sng" baseline="-25000" dirty="0" smtClean="0"/>
              <a:t>2</a:t>
            </a:r>
            <a:r>
              <a:rPr lang="en-CA" sz="2000" u="sng" dirty="0" smtClean="0"/>
              <a:t> to </a:t>
            </a:r>
            <a:r>
              <a:rPr lang="en-CA" sz="2000" i="1" u="sng" dirty="0" smtClean="0"/>
              <a:t>S</a:t>
            </a:r>
            <a:r>
              <a:rPr lang="en-CA" sz="2000" u="sng" baseline="-25000" dirty="0" smtClean="0"/>
              <a:t>1</a:t>
            </a:r>
            <a:r>
              <a:rPr lang="en-CA" sz="2000" u="sng" dirty="0" smtClean="0"/>
              <a:t> </a:t>
            </a:r>
            <a:r>
              <a:rPr lang="en-CA" sz="2000" dirty="0" smtClean="0"/>
              <a:t>while </a:t>
            </a:r>
            <a:r>
              <a:rPr lang="en-CA" sz="2000" u="sng" dirty="0" smtClean="0"/>
              <a:t>demand declines from </a:t>
            </a:r>
            <a:r>
              <a:rPr lang="en-CA" sz="2000" i="1" u="sng" dirty="0" smtClean="0"/>
              <a:t>D</a:t>
            </a:r>
            <a:r>
              <a:rPr lang="en-CA" sz="2000" u="sng" baseline="-25000" dirty="0" smtClean="0"/>
              <a:t>2</a:t>
            </a:r>
            <a:r>
              <a:rPr lang="en-CA" sz="2000" u="sng" dirty="0" smtClean="0"/>
              <a:t> to </a:t>
            </a:r>
            <a:r>
              <a:rPr lang="en-CA" sz="2000" i="1" u="sng" dirty="0" smtClean="0"/>
              <a:t>D</a:t>
            </a:r>
            <a:r>
              <a:rPr lang="en-CA" sz="2000" u="sng" baseline="-25000" dirty="0" smtClean="0"/>
              <a:t>1</a:t>
            </a:r>
            <a:r>
              <a:rPr lang="en-CA" sz="2000" u="sng" dirty="0" smtClean="0"/>
              <a:t>,</a:t>
            </a:r>
            <a:r>
              <a:rPr lang="en-CA" sz="2000" dirty="0" smtClean="0"/>
              <a:t> does the equilibrium price rise or fall or stay the same? </a:t>
            </a:r>
          </a:p>
          <a:p>
            <a:pPr marL="457200" indent="-457200"/>
            <a:endParaRPr lang="en-CA" sz="2000" dirty="0" smtClean="0"/>
          </a:p>
          <a:p>
            <a:pPr marL="457200" indent="-457200"/>
            <a:r>
              <a:rPr lang="en-CA" sz="2000" u="sng" dirty="0" smtClean="0"/>
              <a:t>Initial equilibrium</a:t>
            </a:r>
            <a:r>
              <a:rPr lang="en-CA" sz="2000" dirty="0" smtClean="0"/>
              <a:t>: D2 and S2: Q*=8500 and P*=$2.00</a:t>
            </a:r>
          </a:p>
          <a:p>
            <a:pPr marL="457200" indent="-457200"/>
            <a:r>
              <a:rPr lang="en-CA" sz="2000" u="sng" dirty="0" smtClean="0"/>
              <a:t>New equilibrium</a:t>
            </a:r>
            <a:r>
              <a:rPr lang="en-CA" sz="2000" dirty="0" smtClean="0"/>
              <a:t>: D1 and S1: Q*=7000 and P*=$2.00</a:t>
            </a:r>
          </a:p>
          <a:p>
            <a:pPr marL="457200" indent="-457200"/>
            <a:r>
              <a:rPr lang="en-CA" sz="2000" u="sng" dirty="0" smtClean="0"/>
              <a:t>Change in equilibrium quantity </a:t>
            </a:r>
            <a:r>
              <a:rPr lang="en-CA" sz="2000" dirty="0" smtClean="0"/>
              <a:t>= 7,000 – 8,500 = </a:t>
            </a:r>
            <a:r>
              <a:rPr lang="en-CA" sz="2000" dirty="0" smtClean="0">
                <a:solidFill>
                  <a:srgbClr val="FF0000"/>
                </a:solidFill>
              </a:rPr>
              <a:t>-1,500   </a:t>
            </a:r>
            <a:r>
              <a:rPr lang="en-CA" sz="2000" dirty="0" smtClean="0"/>
              <a:t>(Q* </a:t>
            </a:r>
            <a:r>
              <a:rPr lang="en-CA" sz="2000" dirty="0" smtClean="0">
                <a:sym typeface="Symbol" pitchFamily="18" charset="2"/>
              </a:rPr>
              <a:t>)</a:t>
            </a:r>
            <a:endParaRPr lang="en-CA" sz="2000" dirty="0" smtClean="0"/>
          </a:p>
          <a:p>
            <a:pPr marL="457200" indent="-457200"/>
            <a:r>
              <a:rPr lang="en-CA" sz="2000" u="sng" dirty="0" smtClean="0"/>
              <a:t>NO change in equilibrium price</a:t>
            </a:r>
          </a:p>
          <a:p>
            <a:pPr marL="0" indent="0">
              <a:buNone/>
            </a:pPr>
            <a:r>
              <a:rPr lang="en-CA" sz="2000" dirty="0" smtClean="0">
                <a:sym typeface="Symbol" panose="05050102010706020507" pitchFamily="18" charset="2"/>
              </a:rPr>
              <a:t>	 </a:t>
            </a:r>
            <a:r>
              <a:rPr lang="en-CA" sz="2000" dirty="0" smtClean="0"/>
              <a:t>Demand shift = </a:t>
            </a:r>
            <a:r>
              <a:rPr lang="en-CA" sz="2000" dirty="0"/>
              <a:t>S</a:t>
            </a:r>
            <a:r>
              <a:rPr lang="en-CA" sz="2000" dirty="0" smtClean="0"/>
              <a:t>upply shift</a:t>
            </a:r>
          </a:p>
          <a:p>
            <a:pPr marL="457200" indent="-457200"/>
            <a:endParaRPr lang="en-CA" sz="2000" dirty="0" smtClean="0"/>
          </a:p>
          <a:p>
            <a:pPr marL="457200" indent="-457200">
              <a:buFont typeface="Wingdings" pitchFamily="2" charset="2"/>
              <a:buAutoNum type="alphaLcPeriod" startAt="3"/>
            </a:pPr>
            <a:endParaRPr lang="en-CA" sz="2000" dirty="0" smtClean="0"/>
          </a:p>
        </p:txBody>
      </p:sp>
      <p:graphicFrame>
        <p:nvGraphicFramePr>
          <p:cNvPr id="6" name="Table 5"/>
          <p:cNvGraphicFramePr>
            <a:graphicFrameLocks noGrp="1"/>
          </p:cNvGraphicFramePr>
          <p:nvPr/>
        </p:nvGraphicFramePr>
        <p:xfrm>
          <a:off x="1331913" y="1628775"/>
          <a:ext cx="6096000" cy="1981200"/>
        </p:xfrm>
        <a:graphic>
          <a:graphicData uri="http://schemas.openxmlformats.org/drawingml/2006/table">
            <a:tbl>
              <a:tblPr firstRow="1" bandRow="1">
                <a:tableStyleId>{5C22544A-7EE6-4342-B048-85BDC9FD1C3A}</a:tableStyleId>
              </a:tblPr>
              <a:tblGrid>
                <a:gridCol w="1219200"/>
                <a:gridCol w="1219200"/>
                <a:gridCol w="1219200"/>
                <a:gridCol w="1219200"/>
                <a:gridCol w="1219200"/>
              </a:tblGrid>
              <a:tr h="370840">
                <a:tc>
                  <a:txBody>
                    <a:bodyPr/>
                    <a:lstStyle/>
                    <a:p>
                      <a:pPr algn="ctr"/>
                      <a:r>
                        <a:rPr lang="en-CA" sz="2000" dirty="0" smtClean="0">
                          <a:solidFill>
                            <a:schemeClr val="tx1"/>
                          </a:solidFill>
                        </a:rPr>
                        <a:t>Price ($)</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D1</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D2</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S1</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S2</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4</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7500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9000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9500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solidFill>
                            <a:schemeClr val="bg2"/>
                          </a:solidFill>
                        </a:rPr>
                        <a:t>3</a:t>
                      </a:r>
                      <a:endParaRPr lang="en-CA" sz="2000" dirty="0">
                        <a:solidFill>
                          <a:schemeClr val="bg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6000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8000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9000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2</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bg2"/>
                          </a:solidFill>
                        </a:rPr>
                        <a:t>7000</a:t>
                      </a:r>
                      <a:endParaRPr lang="en-CA" sz="2000" dirty="0">
                        <a:solidFill>
                          <a:schemeClr val="bg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bg2"/>
                          </a:solidFill>
                        </a:rPr>
                        <a:t>7000</a:t>
                      </a:r>
                      <a:endParaRPr lang="en-CA" sz="2000" dirty="0">
                        <a:solidFill>
                          <a:schemeClr val="bg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1</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9000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9" name="Rounded Rectangle 8"/>
          <p:cNvSpPr/>
          <p:nvPr/>
        </p:nvSpPr>
        <p:spPr>
          <a:xfrm>
            <a:off x="2627313" y="1557338"/>
            <a:ext cx="1008062" cy="2232025"/>
          </a:xfrm>
          <a:prstGeom prst="round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0" name="Rounded Rectangle 9"/>
          <p:cNvSpPr/>
          <p:nvPr/>
        </p:nvSpPr>
        <p:spPr>
          <a:xfrm>
            <a:off x="6300788" y="1557338"/>
            <a:ext cx="1008062" cy="2232025"/>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1" name="Rounded Rectangle 10"/>
          <p:cNvSpPr/>
          <p:nvPr/>
        </p:nvSpPr>
        <p:spPr>
          <a:xfrm>
            <a:off x="5076825" y="1557338"/>
            <a:ext cx="1008063" cy="2232025"/>
          </a:xfrm>
          <a:prstGeom prst="round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43053" name="TextBox 11"/>
          <p:cNvSpPr txBox="1">
            <a:spLocks noChangeArrowheads="1"/>
          </p:cNvSpPr>
          <p:nvPr/>
        </p:nvSpPr>
        <p:spPr bwMode="auto">
          <a:xfrm>
            <a:off x="7667625" y="2349500"/>
            <a:ext cx="649288" cy="708025"/>
          </a:xfrm>
          <a:prstGeom prst="rect">
            <a:avLst/>
          </a:prstGeom>
          <a:noFill/>
          <a:ln w="9525">
            <a:solidFill>
              <a:srgbClr val="0000FF"/>
            </a:solidFill>
            <a:miter lim="800000"/>
            <a:headEnd/>
            <a:tailEnd/>
          </a:ln>
        </p:spPr>
        <p:txBody>
          <a:bodyPr>
            <a:spAutoFit/>
          </a:bodyPr>
          <a:lstStyle/>
          <a:p>
            <a:r>
              <a:rPr lang="en-CA" sz="2000">
                <a:solidFill>
                  <a:srgbClr val="0000FF"/>
                </a:solidFill>
              </a:rPr>
              <a:t>S </a:t>
            </a:r>
            <a:r>
              <a:rPr lang="en-CA" sz="2000">
                <a:solidFill>
                  <a:srgbClr val="0000FF"/>
                </a:solidFill>
                <a:sym typeface="Symbol" pitchFamily="18" charset="2"/>
              </a:rPr>
              <a:t></a:t>
            </a:r>
          </a:p>
          <a:p>
            <a:r>
              <a:rPr lang="en-CA" sz="2000">
                <a:solidFill>
                  <a:srgbClr val="0000FF"/>
                </a:solidFill>
                <a:sym typeface="Symbol" pitchFamily="18" charset="2"/>
              </a:rPr>
              <a:t>D </a:t>
            </a:r>
            <a:endParaRPr lang="en-CA" sz="2000">
              <a:solidFill>
                <a:srgbClr val="0000FF"/>
              </a:solidFill>
            </a:endParaRPr>
          </a:p>
        </p:txBody>
      </p:sp>
      <p:sp>
        <p:nvSpPr>
          <p:cNvPr id="13" name="Rounded Rectangle 12"/>
          <p:cNvSpPr/>
          <p:nvPr/>
        </p:nvSpPr>
        <p:spPr>
          <a:xfrm>
            <a:off x="3924300" y="1557338"/>
            <a:ext cx="1008063" cy="2232025"/>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animEffect transition="in" filter="blinds(horizontal)">
                                      <p:cBhvr>
                                        <p:cTn id="7" dur="500"/>
                                        <p:tgtEl>
                                          <p:spTgt spid="430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3011">
                                            <p:txEl>
                                              <p:pRg st="2" end="2"/>
                                            </p:txEl>
                                          </p:spTgt>
                                        </p:tgtEl>
                                        <p:attrNameLst>
                                          <p:attrName>style.visibility</p:attrName>
                                        </p:attrNameLst>
                                      </p:cBhvr>
                                      <p:to>
                                        <p:strVal val="visible"/>
                                      </p:to>
                                    </p:set>
                                    <p:animEffect transition="in" filter="blinds(horizontal)">
                                      <p:cBhvr>
                                        <p:cTn id="22" dur="500"/>
                                        <p:tgtEl>
                                          <p:spTgt spid="430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linds(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3053"/>
                                        </p:tgtEl>
                                        <p:attrNameLst>
                                          <p:attrName>style.visibility</p:attrName>
                                        </p:attrNameLst>
                                      </p:cBhvr>
                                      <p:to>
                                        <p:strVal val="visible"/>
                                      </p:to>
                                    </p:set>
                                    <p:animEffect transition="in" filter="blinds(horizontal)">
                                      <p:cBhvr>
                                        <p:cTn id="37" dur="500"/>
                                        <p:tgtEl>
                                          <p:spTgt spid="43053"/>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3011">
                                            <p:txEl>
                                              <p:pRg st="3" end="3"/>
                                            </p:txEl>
                                          </p:spTgt>
                                        </p:tgtEl>
                                        <p:attrNameLst>
                                          <p:attrName>style.visibility</p:attrName>
                                        </p:attrNameLst>
                                      </p:cBhvr>
                                      <p:to>
                                        <p:strVal val="visible"/>
                                      </p:to>
                                    </p:set>
                                    <p:animEffect transition="in" filter="blinds(horizontal)">
                                      <p:cBhvr>
                                        <p:cTn id="42" dur="500"/>
                                        <p:tgtEl>
                                          <p:spTgt spid="43011">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43011">
                                            <p:txEl>
                                              <p:pRg st="4" end="4"/>
                                            </p:txEl>
                                          </p:spTgt>
                                        </p:tgtEl>
                                        <p:attrNameLst>
                                          <p:attrName>style.visibility</p:attrName>
                                        </p:attrNameLst>
                                      </p:cBhvr>
                                      <p:to>
                                        <p:strVal val="visible"/>
                                      </p:to>
                                    </p:set>
                                    <p:animEffect transition="in" filter="blinds(horizontal)">
                                      <p:cBhvr>
                                        <p:cTn id="47" dur="500"/>
                                        <p:tgtEl>
                                          <p:spTgt spid="43011">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43011">
                                            <p:txEl>
                                              <p:pRg st="5" end="5"/>
                                            </p:txEl>
                                          </p:spTgt>
                                        </p:tgtEl>
                                        <p:attrNameLst>
                                          <p:attrName>style.visibility</p:attrName>
                                        </p:attrNameLst>
                                      </p:cBhvr>
                                      <p:to>
                                        <p:strVal val="visible"/>
                                      </p:to>
                                    </p:set>
                                    <p:animEffect transition="in" filter="blinds(horizontal)">
                                      <p:cBhvr>
                                        <p:cTn id="52" dur="500"/>
                                        <p:tgtEl>
                                          <p:spTgt spid="43011">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3011">
                                            <p:txEl>
                                              <p:pRg st="6" end="6"/>
                                            </p:txEl>
                                          </p:spTgt>
                                        </p:tgtEl>
                                        <p:attrNameLst>
                                          <p:attrName>style.visibility</p:attrName>
                                        </p:attrNameLst>
                                      </p:cBhvr>
                                      <p:to>
                                        <p:strVal val="visible"/>
                                      </p:to>
                                    </p:set>
                                    <p:animEffect transition="in" filter="blinds(horizontal)">
                                      <p:cBhvr>
                                        <p:cTn id="57" dur="500"/>
                                        <p:tgtEl>
                                          <p:spTgt spid="430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uiExpand="1" build="p"/>
      <p:bldP spid="9" grpId="0" uiExpand="1" animBg="1"/>
      <p:bldP spid="10" grpId="0" uiExpand="1" animBg="1"/>
      <p:bldP spid="11" grpId="0" uiExpand="1" animBg="1"/>
      <p:bldP spid="43053" grpId="0" uiExpand="1" animBg="1"/>
      <p:bldP spid="13" grpId="0" uiExpan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r>
              <a:rPr lang="en-US" smtClean="0"/>
              <a:t>Study Question 3A-P1</a:t>
            </a:r>
            <a:endParaRPr lang="en-CA" smtClean="0"/>
          </a:p>
        </p:txBody>
      </p:sp>
      <p:sp>
        <p:nvSpPr>
          <p:cNvPr id="44035" name="Content Placeholder 2"/>
          <p:cNvSpPr>
            <a:spLocks noGrp="1"/>
          </p:cNvSpPr>
          <p:nvPr>
            <p:ph idx="1"/>
          </p:nvPr>
        </p:nvSpPr>
        <p:spPr>
          <a:xfrm>
            <a:off x="900113" y="3933825"/>
            <a:ext cx="7772400" cy="2924175"/>
          </a:xfrm>
        </p:spPr>
        <p:txBody>
          <a:bodyPr/>
          <a:lstStyle/>
          <a:p>
            <a:pPr marL="457200" indent="-457200">
              <a:buFont typeface="Wingdings" pitchFamily="2" charset="2"/>
              <a:buAutoNum type="alphaLcPeriod" startAt="3"/>
            </a:pPr>
            <a:r>
              <a:rPr lang="en-CA" sz="2000" dirty="0" smtClean="0"/>
              <a:t>What if </a:t>
            </a:r>
            <a:r>
              <a:rPr lang="en-CA" sz="2000" u="sng" dirty="0" smtClean="0"/>
              <a:t>only supply falls </a:t>
            </a:r>
            <a:r>
              <a:rPr lang="en-CA" sz="2000" dirty="0"/>
              <a:t>from </a:t>
            </a:r>
            <a:r>
              <a:rPr lang="en-CA" sz="2000" i="1" dirty="0"/>
              <a:t>S</a:t>
            </a:r>
            <a:r>
              <a:rPr lang="en-CA" sz="2000" baseline="-25000" dirty="0"/>
              <a:t>2</a:t>
            </a:r>
            <a:r>
              <a:rPr lang="en-CA" sz="2000" dirty="0"/>
              <a:t> to </a:t>
            </a:r>
            <a:r>
              <a:rPr lang="en-CA" sz="2000" i="1" dirty="0"/>
              <a:t>S</a:t>
            </a:r>
            <a:r>
              <a:rPr lang="en-CA" sz="2000" baseline="-25000" dirty="0"/>
              <a:t>1</a:t>
            </a:r>
            <a:r>
              <a:rPr lang="en-CA" sz="2000" dirty="0"/>
              <a:t> ? </a:t>
            </a:r>
            <a:endParaRPr lang="en-CA" sz="2000" dirty="0" smtClean="0"/>
          </a:p>
          <a:p>
            <a:pPr marL="457200" indent="-457200"/>
            <a:endParaRPr lang="en-CA" sz="2000" dirty="0" smtClean="0"/>
          </a:p>
          <a:p>
            <a:pPr marL="457200" indent="-457200"/>
            <a:r>
              <a:rPr lang="en-CA" sz="2000" u="sng" dirty="0" smtClean="0"/>
              <a:t>Initial equilibrium</a:t>
            </a:r>
            <a:r>
              <a:rPr lang="en-CA" sz="2000" dirty="0" smtClean="0"/>
              <a:t>: D2 and S2: Q*=8500 and P*=$2.00</a:t>
            </a:r>
          </a:p>
          <a:p>
            <a:pPr marL="457200" indent="-457200"/>
            <a:r>
              <a:rPr lang="en-CA" sz="2000" u="sng" dirty="0" smtClean="0"/>
              <a:t>New equilibrium</a:t>
            </a:r>
            <a:r>
              <a:rPr lang="en-CA" sz="2000" dirty="0" smtClean="0"/>
              <a:t>: D2 and S1: Q*=8000 and P*=$3.00</a:t>
            </a:r>
          </a:p>
          <a:p>
            <a:pPr marL="457200" indent="-457200"/>
            <a:r>
              <a:rPr lang="en-CA" sz="2000" u="sng" dirty="0" smtClean="0"/>
              <a:t>Change in equilibrium quantity </a:t>
            </a:r>
            <a:r>
              <a:rPr lang="en-CA" sz="2000" dirty="0" smtClean="0"/>
              <a:t>= 8,000 – 8,500 = </a:t>
            </a:r>
            <a:r>
              <a:rPr lang="en-CA" sz="2000" dirty="0" smtClean="0">
                <a:solidFill>
                  <a:srgbClr val="FF0000"/>
                </a:solidFill>
              </a:rPr>
              <a:t>-500 </a:t>
            </a:r>
            <a:r>
              <a:rPr lang="en-CA" sz="2000" dirty="0" smtClean="0"/>
              <a:t>(Q* </a:t>
            </a:r>
            <a:r>
              <a:rPr lang="en-CA" sz="2000" dirty="0" smtClean="0">
                <a:sym typeface="Symbol" pitchFamily="18" charset="2"/>
              </a:rPr>
              <a:t>)</a:t>
            </a:r>
            <a:endParaRPr lang="en-CA" sz="2000" dirty="0" smtClean="0"/>
          </a:p>
          <a:p>
            <a:pPr marL="457200" indent="-457200"/>
            <a:r>
              <a:rPr lang="en-CA" sz="2000" u="sng" dirty="0" smtClean="0"/>
              <a:t>Change in equilibrium price </a:t>
            </a:r>
            <a:r>
              <a:rPr lang="en-CA" sz="2000" dirty="0" smtClean="0"/>
              <a:t>= $3 - $2 = </a:t>
            </a:r>
            <a:r>
              <a:rPr lang="en-CA" sz="2000" dirty="0" smtClean="0">
                <a:solidFill>
                  <a:srgbClr val="FF0000"/>
                </a:solidFill>
              </a:rPr>
              <a:t>$1</a:t>
            </a:r>
            <a:r>
              <a:rPr lang="en-CA" sz="2000" dirty="0" smtClean="0"/>
              <a:t>  (P* </a:t>
            </a:r>
            <a:r>
              <a:rPr lang="en-CA" sz="2000" dirty="0" smtClean="0">
                <a:sym typeface="Symbol" pitchFamily="18" charset="2"/>
              </a:rPr>
              <a:t> )</a:t>
            </a:r>
            <a:endParaRPr lang="en-CA" sz="2000" dirty="0" smtClean="0"/>
          </a:p>
          <a:p>
            <a:pPr marL="457200" indent="-457200"/>
            <a:endParaRPr lang="en-CA" sz="2000" dirty="0" smtClean="0"/>
          </a:p>
          <a:p>
            <a:pPr marL="457200" indent="-457200"/>
            <a:endParaRPr lang="en-CA" sz="2000" dirty="0" smtClean="0"/>
          </a:p>
          <a:p>
            <a:pPr marL="457200" indent="-457200">
              <a:buFont typeface="Wingdings" pitchFamily="2" charset="2"/>
              <a:buAutoNum type="alphaLcPeriod" startAt="3"/>
            </a:pPr>
            <a:endParaRPr lang="en-CA" sz="2000" dirty="0" smtClean="0"/>
          </a:p>
        </p:txBody>
      </p:sp>
      <p:graphicFrame>
        <p:nvGraphicFramePr>
          <p:cNvPr id="6" name="Table 5"/>
          <p:cNvGraphicFramePr>
            <a:graphicFrameLocks noGrp="1"/>
          </p:cNvGraphicFramePr>
          <p:nvPr/>
        </p:nvGraphicFramePr>
        <p:xfrm>
          <a:off x="1331913" y="1628775"/>
          <a:ext cx="6096000" cy="1981200"/>
        </p:xfrm>
        <a:graphic>
          <a:graphicData uri="http://schemas.openxmlformats.org/drawingml/2006/table">
            <a:tbl>
              <a:tblPr firstRow="1" bandRow="1">
                <a:tableStyleId>{5C22544A-7EE6-4342-B048-85BDC9FD1C3A}</a:tableStyleId>
              </a:tblPr>
              <a:tblGrid>
                <a:gridCol w="1219200"/>
                <a:gridCol w="1219200"/>
                <a:gridCol w="1219200"/>
                <a:gridCol w="1219200"/>
                <a:gridCol w="1219200"/>
              </a:tblGrid>
              <a:tr h="370840">
                <a:tc>
                  <a:txBody>
                    <a:bodyPr/>
                    <a:lstStyle/>
                    <a:p>
                      <a:pPr algn="ctr"/>
                      <a:r>
                        <a:rPr lang="en-CA" sz="2000" dirty="0" smtClean="0">
                          <a:solidFill>
                            <a:schemeClr val="tx1"/>
                          </a:solidFill>
                        </a:rPr>
                        <a:t>Price ($)</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D1</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D2</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S1</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S2</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4</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7500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9000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9500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solidFill>
                            <a:schemeClr val="bg2"/>
                          </a:solidFill>
                        </a:rPr>
                        <a:t>3</a:t>
                      </a:r>
                      <a:endParaRPr lang="en-CA" sz="2000" dirty="0">
                        <a:solidFill>
                          <a:schemeClr val="bg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6000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8000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9000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2</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bg2"/>
                          </a:solidFill>
                        </a:rPr>
                        <a:t>7000</a:t>
                      </a:r>
                      <a:endParaRPr lang="en-CA" sz="2000" dirty="0">
                        <a:solidFill>
                          <a:schemeClr val="bg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bg2"/>
                          </a:solidFill>
                        </a:rPr>
                        <a:t>7000</a:t>
                      </a:r>
                      <a:endParaRPr lang="en-CA" sz="2000" dirty="0">
                        <a:solidFill>
                          <a:schemeClr val="bg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1</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9000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9" name="Rounded Rectangle 8"/>
          <p:cNvSpPr/>
          <p:nvPr/>
        </p:nvSpPr>
        <p:spPr>
          <a:xfrm>
            <a:off x="3851275" y="1628775"/>
            <a:ext cx="1008063" cy="2232025"/>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0" name="Rounded Rectangle 9"/>
          <p:cNvSpPr/>
          <p:nvPr/>
        </p:nvSpPr>
        <p:spPr>
          <a:xfrm>
            <a:off x="6300788" y="1557338"/>
            <a:ext cx="1008062" cy="2232025"/>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1" name="Rounded Rectangle 10"/>
          <p:cNvSpPr/>
          <p:nvPr/>
        </p:nvSpPr>
        <p:spPr>
          <a:xfrm>
            <a:off x="5148263" y="1557338"/>
            <a:ext cx="1008062" cy="2232025"/>
          </a:xfrm>
          <a:prstGeom prst="round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44077" name="TextBox 11"/>
          <p:cNvSpPr txBox="1">
            <a:spLocks noChangeArrowheads="1"/>
          </p:cNvSpPr>
          <p:nvPr/>
        </p:nvSpPr>
        <p:spPr bwMode="auto">
          <a:xfrm>
            <a:off x="7667625" y="2349500"/>
            <a:ext cx="649288" cy="400050"/>
          </a:xfrm>
          <a:prstGeom prst="rect">
            <a:avLst/>
          </a:prstGeom>
          <a:noFill/>
          <a:ln w="9525">
            <a:solidFill>
              <a:srgbClr val="0000FF"/>
            </a:solidFill>
            <a:miter lim="800000"/>
            <a:headEnd/>
            <a:tailEnd/>
          </a:ln>
        </p:spPr>
        <p:txBody>
          <a:bodyPr>
            <a:spAutoFit/>
          </a:bodyPr>
          <a:lstStyle/>
          <a:p>
            <a:r>
              <a:rPr lang="en-CA" sz="2000">
                <a:solidFill>
                  <a:srgbClr val="0000FF"/>
                </a:solidFill>
              </a:rPr>
              <a:t>S </a:t>
            </a:r>
            <a:r>
              <a:rPr lang="en-CA" sz="2000">
                <a:solidFill>
                  <a:srgbClr val="0000FF"/>
                </a:solidFill>
                <a:sym typeface="Symbol" pitchFamily="18" charset="2"/>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animEffect transition="in" filter="blinds(horizontal)">
                                      <p:cBhvr>
                                        <p:cTn id="7" dur="500"/>
                                        <p:tgtEl>
                                          <p:spTgt spid="440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4035">
                                            <p:txEl>
                                              <p:pRg st="2" end="2"/>
                                            </p:txEl>
                                          </p:spTgt>
                                        </p:tgtEl>
                                        <p:attrNameLst>
                                          <p:attrName>style.visibility</p:attrName>
                                        </p:attrNameLst>
                                      </p:cBhvr>
                                      <p:to>
                                        <p:strVal val="visible"/>
                                      </p:to>
                                    </p:set>
                                    <p:animEffect transition="in" filter="blinds(horizontal)">
                                      <p:cBhvr>
                                        <p:cTn id="12" dur="500"/>
                                        <p:tgtEl>
                                          <p:spTgt spid="4403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4077"/>
                                        </p:tgtEl>
                                        <p:attrNameLst>
                                          <p:attrName>style.visibility</p:attrName>
                                        </p:attrNameLst>
                                      </p:cBhvr>
                                      <p:to>
                                        <p:strVal val="visible"/>
                                      </p:to>
                                    </p:set>
                                    <p:animEffect transition="in" filter="blinds(horizontal)">
                                      <p:cBhvr>
                                        <p:cTn id="17" dur="500"/>
                                        <p:tgtEl>
                                          <p:spTgt spid="4407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4035">
                                            <p:txEl>
                                              <p:pRg st="3" end="3"/>
                                            </p:txEl>
                                          </p:spTgt>
                                        </p:tgtEl>
                                        <p:attrNameLst>
                                          <p:attrName>style.visibility</p:attrName>
                                        </p:attrNameLst>
                                      </p:cBhvr>
                                      <p:to>
                                        <p:strVal val="visible"/>
                                      </p:to>
                                    </p:set>
                                    <p:animEffect transition="in" filter="blinds(horizontal)">
                                      <p:cBhvr>
                                        <p:cTn id="27" dur="500"/>
                                        <p:tgtEl>
                                          <p:spTgt spid="4403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4035">
                                            <p:txEl>
                                              <p:pRg st="4" end="4"/>
                                            </p:txEl>
                                          </p:spTgt>
                                        </p:tgtEl>
                                        <p:attrNameLst>
                                          <p:attrName>style.visibility</p:attrName>
                                        </p:attrNameLst>
                                      </p:cBhvr>
                                      <p:to>
                                        <p:strVal val="visible"/>
                                      </p:to>
                                    </p:set>
                                    <p:animEffect transition="in" filter="blinds(horizontal)">
                                      <p:cBhvr>
                                        <p:cTn id="32" dur="500"/>
                                        <p:tgtEl>
                                          <p:spTgt spid="4403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4035">
                                            <p:txEl>
                                              <p:pRg st="5" end="5"/>
                                            </p:txEl>
                                          </p:spTgt>
                                        </p:tgtEl>
                                        <p:attrNameLst>
                                          <p:attrName>style.visibility</p:attrName>
                                        </p:attrNameLst>
                                      </p:cBhvr>
                                      <p:to>
                                        <p:strVal val="visible"/>
                                      </p:to>
                                    </p:set>
                                    <p:animEffect transition="in" filter="blinds(horizontal)">
                                      <p:cBhvr>
                                        <p:cTn id="37" dur="500"/>
                                        <p:tgtEl>
                                          <p:spTgt spid="4403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P spid="11" grpId="0" animBg="1"/>
      <p:bldP spid="4407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r>
              <a:rPr lang="en-US" smtClean="0"/>
              <a:t>Study Question 3A-P1</a:t>
            </a:r>
            <a:endParaRPr lang="en-CA" smtClean="0"/>
          </a:p>
        </p:txBody>
      </p:sp>
      <p:sp>
        <p:nvSpPr>
          <p:cNvPr id="45059" name="Content Placeholder 2"/>
          <p:cNvSpPr>
            <a:spLocks noGrp="1"/>
          </p:cNvSpPr>
          <p:nvPr>
            <p:ph idx="1"/>
          </p:nvPr>
        </p:nvSpPr>
        <p:spPr>
          <a:xfrm>
            <a:off x="900113" y="3933825"/>
            <a:ext cx="7772400" cy="2924175"/>
          </a:xfrm>
        </p:spPr>
        <p:txBody>
          <a:bodyPr/>
          <a:lstStyle/>
          <a:p>
            <a:pPr marL="457200" indent="-457200">
              <a:buFont typeface="Wingdings" pitchFamily="2" charset="2"/>
              <a:buAutoNum type="alphaLcPeriod" startAt="3"/>
            </a:pPr>
            <a:r>
              <a:rPr lang="en-CA" sz="2000" dirty="0" smtClean="0"/>
              <a:t>What if </a:t>
            </a:r>
            <a:r>
              <a:rPr lang="en-CA" sz="2000" u="sng" dirty="0" smtClean="0"/>
              <a:t>only demand falls</a:t>
            </a:r>
            <a:r>
              <a:rPr lang="en-CA" sz="2000" dirty="0"/>
              <a:t> from </a:t>
            </a:r>
            <a:r>
              <a:rPr lang="en-CA" sz="2000" i="1" dirty="0"/>
              <a:t>D</a:t>
            </a:r>
            <a:r>
              <a:rPr lang="en-CA" sz="2000" baseline="-25000" dirty="0"/>
              <a:t>2</a:t>
            </a:r>
            <a:r>
              <a:rPr lang="en-CA" sz="2000" dirty="0"/>
              <a:t> to </a:t>
            </a:r>
            <a:r>
              <a:rPr lang="en-CA" sz="2000" i="1" dirty="0"/>
              <a:t>D</a:t>
            </a:r>
            <a:r>
              <a:rPr lang="en-CA" sz="2000" baseline="-25000" dirty="0"/>
              <a:t>1</a:t>
            </a:r>
            <a:r>
              <a:rPr lang="en-CA" sz="2000" dirty="0" smtClean="0"/>
              <a:t>?</a:t>
            </a:r>
          </a:p>
          <a:p>
            <a:pPr marL="457200" indent="-457200"/>
            <a:endParaRPr lang="en-CA" sz="2000" dirty="0" smtClean="0"/>
          </a:p>
          <a:p>
            <a:pPr marL="457200" indent="-457200"/>
            <a:r>
              <a:rPr lang="en-CA" sz="2000" u="sng" dirty="0" smtClean="0"/>
              <a:t>Initial equilibrium</a:t>
            </a:r>
            <a:r>
              <a:rPr lang="en-CA" sz="2000" dirty="0" smtClean="0"/>
              <a:t>: D2 and S2: Q*=8500 and P*=$2.00</a:t>
            </a:r>
          </a:p>
          <a:p>
            <a:pPr marL="457200" indent="-457200"/>
            <a:r>
              <a:rPr lang="en-CA" sz="2000" u="sng" dirty="0" smtClean="0"/>
              <a:t>New equilibrium</a:t>
            </a:r>
            <a:r>
              <a:rPr lang="en-CA" sz="2000" dirty="0" smtClean="0"/>
              <a:t>: D1 and S2: Q*=8000 and P*=$1.00</a:t>
            </a:r>
          </a:p>
          <a:p>
            <a:pPr marL="457200" indent="-457200"/>
            <a:r>
              <a:rPr lang="en-CA" sz="2000" u="sng" dirty="0" smtClean="0"/>
              <a:t>Change in equilibrium quantity </a:t>
            </a:r>
            <a:r>
              <a:rPr lang="en-CA" sz="2000" dirty="0" smtClean="0"/>
              <a:t>= 8,000 – 8,500 = </a:t>
            </a:r>
            <a:r>
              <a:rPr lang="en-CA" sz="2000" dirty="0" smtClean="0">
                <a:solidFill>
                  <a:srgbClr val="FF0000"/>
                </a:solidFill>
              </a:rPr>
              <a:t>-500   </a:t>
            </a:r>
            <a:r>
              <a:rPr lang="en-CA" sz="2000" dirty="0" smtClean="0"/>
              <a:t>(Q* </a:t>
            </a:r>
            <a:r>
              <a:rPr lang="en-CA" sz="2000" dirty="0" smtClean="0">
                <a:sym typeface="Symbol" pitchFamily="18" charset="2"/>
              </a:rPr>
              <a:t>)</a:t>
            </a:r>
            <a:endParaRPr lang="en-CA" sz="2000" dirty="0" smtClean="0"/>
          </a:p>
          <a:p>
            <a:pPr marL="457200" indent="-457200"/>
            <a:r>
              <a:rPr lang="en-CA" sz="2000" u="sng" dirty="0" smtClean="0"/>
              <a:t>Change in equilibrium price </a:t>
            </a:r>
            <a:r>
              <a:rPr lang="en-CA" sz="2000" dirty="0" smtClean="0"/>
              <a:t>= $1 - $2 = </a:t>
            </a:r>
            <a:r>
              <a:rPr lang="en-CA" sz="2000" dirty="0" smtClean="0">
                <a:solidFill>
                  <a:srgbClr val="FF0000"/>
                </a:solidFill>
              </a:rPr>
              <a:t>-$1  </a:t>
            </a:r>
            <a:r>
              <a:rPr lang="en-CA" sz="2000" dirty="0" smtClean="0"/>
              <a:t>(P* </a:t>
            </a:r>
            <a:r>
              <a:rPr lang="en-CA" sz="2000" dirty="0" smtClean="0">
                <a:sym typeface="Symbol" pitchFamily="18" charset="2"/>
              </a:rPr>
              <a:t> )</a:t>
            </a:r>
            <a:endParaRPr lang="en-CA" sz="2000" dirty="0" smtClean="0"/>
          </a:p>
          <a:p>
            <a:pPr marL="457200" indent="-457200"/>
            <a:endParaRPr lang="en-CA" sz="2000" dirty="0" smtClean="0"/>
          </a:p>
          <a:p>
            <a:pPr marL="457200" indent="-457200">
              <a:buFont typeface="Wingdings" pitchFamily="2" charset="2"/>
              <a:buAutoNum type="alphaLcPeriod" startAt="3"/>
            </a:pPr>
            <a:endParaRPr lang="en-CA" sz="2000" dirty="0" smtClean="0"/>
          </a:p>
        </p:txBody>
      </p:sp>
      <p:graphicFrame>
        <p:nvGraphicFramePr>
          <p:cNvPr id="6" name="Table 5"/>
          <p:cNvGraphicFramePr>
            <a:graphicFrameLocks noGrp="1"/>
          </p:cNvGraphicFramePr>
          <p:nvPr/>
        </p:nvGraphicFramePr>
        <p:xfrm>
          <a:off x="1331913" y="1628775"/>
          <a:ext cx="6096000" cy="1981200"/>
        </p:xfrm>
        <a:graphic>
          <a:graphicData uri="http://schemas.openxmlformats.org/drawingml/2006/table">
            <a:tbl>
              <a:tblPr firstRow="1" bandRow="1">
                <a:tableStyleId>{5C22544A-7EE6-4342-B048-85BDC9FD1C3A}</a:tableStyleId>
              </a:tblPr>
              <a:tblGrid>
                <a:gridCol w="1219200"/>
                <a:gridCol w="1219200"/>
                <a:gridCol w="1219200"/>
                <a:gridCol w="1219200"/>
                <a:gridCol w="1219200"/>
              </a:tblGrid>
              <a:tr h="370840">
                <a:tc>
                  <a:txBody>
                    <a:bodyPr/>
                    <a:lstStyle/>
                    <a:p>
                      <a:pPr algn="ctr"/>
                      <a:r>
                        <a:rPr lang="en-CA" sz="2000" dirty="0" smtClean="0">
                          <a:solidFill>
                            <a:schemeClr val="tx1"/>
                          </a:solidFill>
                        </a:rPr>
                        <a:t>Price ($)</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D1</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D2</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S1</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S2</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4</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7500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9000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9500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solidFill>
                            <a:schemeClr val="bg2"/>
                          </a:solidFill>
                        </a:rPr>
                        <a:t>3</a:t>
                      </a:r>
                      <a:endParaRPr lang="en-CA" sz="2000" dirty="0">
                        <a:solidFill>
                          <a:schemeClr val="bg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6000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8000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9000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2</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bg2"/>
                          </a:solidFill>
                        </a:rPr>
                        <a:t>7000</a:t>
                      </a:r>
                      <a:endParaRPr lang="en-CA" sz="2000" dirty="0">
                        <a:solidFill>
                          <a:schemeClr val="bg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bg2"/>
                          </a:solidFill>
                        </a:rPr>
                        <a:t>7000</a:t>
                      </a:r>
                      <a:endParaRPr lang="en-CA" sz="2000" dirty="0">
                        <a:solidFill>
                          <a:schemeClr val="bg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1</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9000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9" name="Rounded Rectangle 8"/>
          <p:cNvSpPr/>
          <p:nvPr/>
        </p:nvSpPr>
        <p:spPr>
          <a:xfrm>
            <a:off x="3924300" y="1557338"/>
            <a:ext cx="1008063" cy="2232025"/>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0" name="Rounded Rectangle 9"/>
          <p:cNvSpPr/>
          <p:nvPr/>
        </p:nvSpPr>
        <p:spPr>
          <a:xfrm>
            <a:off x="6300788" y="1557338"/>
            <a:ext cx="1008062" cy="2232025"/>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1" name="Rounded Rectangle 10"/>
          <p:cNvSpPr/>
          <p:nvPr/>
        </p:nvSpPr>
        <p:spPr>
          <a:xfrm>
            <a:off x="2700338" y="1557338"/>
            <a:ext cx="1008062" cy="2232025"/>
          </a:xfrm>
          <a:prstGeom prst="round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45101" name="TextBox 11"/>
          <p:cNvSpPr txBox="1">
            <a:spLocks noChangeArrowheads="1"/>
          </p:cNvSpPr>
          <p:nvPr/>
        </p:nvSpPr>
        <p:spPr bwMode="auto">
          <a:xfrm>
            <a:off x="7667625" y="2349500"/>
            <a:ext cx="649288" cy="400050"/>
          </a:xfrm>
          <a:prstGeom prst="rect">
            <a:avLst/>
          </a:prstGeom>
          <a:noFill/>
          <a:ln w="9525">
            <a:solidFill>
              <a:srgbClr val="0000FF"/>
            </a:solidFill>
            <a:miter lim="800000"/>
            <a:headEnd/>
            <a:tailEnd/>
          </a:ln>
        </p:spPr>
        <p:txBody>
          <a:bodyPr>
            <a:spAutoFit/>
          </a:bodyPr>
          <a:lstStyle/>
          <a:p>
            <a:r>
              <a:rPr lang="en-CA" sz="2000">
                <a:solidFill>
                  <a:srgbClr val="0000FF"/>
                </a:solidFill>
                <a:sym typeface="Symbol" pitchFamily="18" charset="2"/>
              </a:rPr>
              <a:t>D </a:t>
            </a:r>
            <a:endParaRPr lang="en-CA" sz="200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5059">
                                            <p:txEl>
                                              <p:pRg st="0" end="0"/>
                                            </p:txEl>
                                          </p:spTgt>
                                        </p:tgtEl>
                                        <p:attrNameLst>
                                          <p:attrName>style.visibility</p:attrName>
                                        </p:attrNameLst>
                                      </p:cBhvr>
                                      <p:to>
                                        <p:strVal val="visible"/>
                                      </p:to>
                                    </p:set>
                                    <p:animEffect transition="in" filter="blinds(horizontal)">
                                      <p:cBhvr>
                                        <p:cTn id="7" dur="500"/>
                                        <p:tgtEl>
                                          <p:spTgt spid="450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5059">
                                            <p:txEl>
                                              <p:pRg st="2" end="2"/>
                                            </p:txEl>
                                          </p:spTgt>
                                        </p:tgtEl>
                                        <p:attrNameLst>
                                          <p:attrName>style.visibility</p:attrName>
                                        </p:attrNameLst>
                                      </p:cBhvr>
                                      <p:to>
                                        <p:strVal val="visible"/>
                                      </p:to>
                                    </p:set>
                                    <p:animEffect transition="in" filter="blinds(horizontal)">
                                      <p:cBhvr>
                                        <p:cTn id="12" dur="500"/>
                                        <p:tgtEl>
                                          <p:spTgt spid="4505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5101"/>
                                        </p:tgtEl>
                                        <p:attrNameLst>
                                          <p:attrName>style.visibility</p:attrName>
                                        </p:attrNameLst>
                                      </p:cBhvr>
                                      <p:to>
                                        <p:strVal val="visible"/>
                                      </p:to>
                                    </p:set>
                                    <p:animEffect transition="in" filter="blinds(horizontal)">
                                      <p:cBhvr>
                                        <p:cTn id="17" dur="500"/>
                                        <p:tgtEl>
                                          <p:spTgt spid="4510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5059">
                                            <p:txEl>
                                              <p:pRg st="3" end="3"/>
                                            </p:txEl>
                                          </p:spTgt>
                                        </p:tgtEl>
                                        <p:attrNameLst>
                                          <p:attrName>style.visibility</p:attrName>
                                        </p:attrNameLst>
                                      </p:cBhvr>
                                      <p:to>
                                        <p:strVal val="visible"/>
                                      </p:to>
                                    </p:set>
                                    <p:animEffect transition="in" filter="blinds(horizontal)">
                                      <p:cBhvr>
                                        <p:cTn id="27" dur="500"/>
                                        <p:tgtEl>
                                          <p:spTgt spid="4505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5059">
                                            <p:txEl>
                                              <p:pRg st="4" end="4"/>
                                            </p:txEl>
                                          </p:spTgt>
                                        </p:tgtEl>
                                        <p:attrNameLst>
                                          <p:attrName>style.visibility</p:attrName>
                                        </p:attrNameLst>
                                      </p:cBhvr>
                                      <p:to>
                                        <p:strVal val="visible"/>
                                      </p:to>
                                    </p:set>
                                    <p:animEffect transition="in" filter="blinds(horizontal)">
                                      <p:cBhvr>
                                        <p:cTn id="32" dur="500"/>
                                        <p:tgtEl>
                                          <p:spTgt spid="4505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5059">
                                            <p:txEl>
                                              <p:pRg st="5" end="5"/>
                                            </p:txEl>
                                          </p:spTgt>
                                        </p:tgtEl>
                                        <p:attrNameLst>
                                          <p:attrName>style.visibility</p:attrName>
                                        </p:attrNameLst>
                                      </p:cBhvr>
                                      <p:to>
                                        <p:strVal val="visible"/>
                                      </p:to>
                                    </p:set>
                                    <p:animEffect transition="in" filter="blinds(horizontal)">
                                      <p:cBhvr>
                                        <p:cTn id="37" dur="500"/>
                                        <p:tgtEl>
                                          <p:spTgt spid="4505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build="p"/>
      <p:bldP spid="11" grpId="0" animBg="1"/>
      <p:bldP spid="4510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r>
              <a:rPr lang="en-US" smtClean="0"/>
              <a:t>Study Question 3A-P1</a:t>
            </a:r>
            <a:endParaRPr lang="en-CA" smtClean="0"/>
          </a:p>
        </p:txBody>
      </p:sp>
      <p:sp>
        <p:nvSpPr>
          <p:cNvPr id="46083" name="Content Placeholder 2"/>
          <p:cNvSpPr>
            <a:spLocks noGrp="1"/>
          </p:cNvSpPr>
          <p:nvPr>
            <p:ph idx="1"/>
          </p:nvPr>
        </p:nvSpPr>
        <p:spPr>
          <a:xfrm>
            <a:off x="900113" y="3716338"/>
            <a:ext cx="7772400" cy="2925762"/>
          </a:xfrm>
        </p:spPr>
        <p:txBody>
          <a:bodyPr/>
          <a:lstStyle/>
          <a:p>
            <a:pPr>
              <a:buFont typeface="Wingdings" pitchFamily="2" charset="2"/>
              <a:buNone/>
            </a:pPr>
            <a:r>
              <a:rPr lang="en-CA" sz="2000" dirty="0" smtClean="0"/>
              <a:t>d. Suppose that </a:t>
            </a:r>
            <a:r>
              <a:rPr lang="en-CA" sz="2000" u="sng" dirty="0" smtClean="0"/>
              <a:t>supply is fixed at </a:t>
            </a:r>
            <a:r>
              <a:rPr lang="en-CA" sz="2000" i="1" u="sng" dirty="0" smtClean="0"/>
              <a:t>S</a:t>
            </a:r>
            <a:r>
              <a:rPr lang="en-CA" sz="2000" u="sng" baseline="-25000" dirty="0" smtClean="0"/>
              <a:t>1</a:t>
            </a:r>
            <a:r>
              <a:rPr lang="en-CA" sz="2000" u="sng" dirty="0" smtClean="0"/>
              <a:t> </a:t>
            </a:r>
            <a:r>
              <a:rPr lang="en-CA" sz="2000" dirty="0" smtClean="0"/>
              <a:t>and that </a:t>
            </a:r>
            <a:r>
              <a:rPr lang="en-CA" sz="2000" u="sng" dirty="0" smtClean="0"/>
              <a:t>demand starts at </a:t>
            </a:r>
            <a:r>
              <a:rPr lang="en-CA" sz="2000" i="1" u="sng" dirty="0" smtClean="0"/>
              <a:t>D</a:t>
            </a:r>
            <a:r>
              <a:rPr lang="en-CA" sz="2000" u="sng" baseline="-25000" dirty="0" smtClean="0"/>
              <a:t>1</a:t>
            </a:r>
            <a:r>
              <a:rPr lang="en-CA" sz="2000" dirty="0" smtClean="0"/>
              <a:t>. By how many litres per month would demand have to increase at each price level such that the equilibrium price per litre would be $3.00? $4.00?</a:t>
            </a:r>
          </a:p>
          <a:p>
            <a:r>
              <a:rPr lang="en-CA" sz="2000" u="sng" dirty="0" smtClean="0"/>
              <a:t>Initial equilibrium</a:t>
            </a:r>
            <a:r>
              <a:rPr lang="en-CA" sz="2000" dirty="0" smtClean="0"/>
              <a:t>: D1 and S1: Q*=7000 and P*=$2</a:t>
            </a:r>
          </a:p>
          <a:p>
            <a:r>
              <a:rPr lang="en-CA" sz="2000" dirty="0" smtClean="0"/>
              <a:t>For </a:t>
            </a:r>
            <a:r>
              <a:rPr lang="en-CA" sz="2000" u="sng" dirty="0" smtClean="0"/>
              <a:t>P*=$3</a:t>
            </a:r>
            <a:r>
              <a:rPr lang="en-CA" sz="2000" dirty="0" smtClean="0"/>
              <a:t>, supply = 8,000 and demand is only 6,000, demand would need to </a:t>
            </a:r>
            <a:r>
              <a:rPr lang="en-CA" sz="2000" u="sng" dirty="0" smtClean="0"/>
              <a:t>increase by 2,000</a:t>
            </a:r>
            <a:endParaRPr lang="en-CA" sz="2000" u="sng" dirty="0" smtClean="0">
              <a:sym typeface="Symbol" pitchFamily="18" charset="2"/>
            </a:endParaRPr>
          </a:p>
          <a:p>
            <a:r>
              <a:rPr lang="en-CA" sz="2000" dirty="0" smtClean="0">
                <a:sym typeface="Symbol" pitchFamily="18" charset="2"/>
              </a:rPr>
              <a:t>For </a:t>
            </a:r>
            <a:r>
              <a:rPr lang="en-CA" sz="2000" u="sng" dirty="0" smtClean="0">
                <a:sym typeface="Symbol" pitchFamily="18" charset="2"/>
              </a:rPr>
              <a:t>P*=$4</a:t>
            </a:r>
            <a:r>
              <a:rPr lang="en-CA" sz="2000" dirty="0" smtClean="0">
                <a:sym typeface="Symbol" pitchFamily="18" charset="2"/>
              </a:rPr>
              <a:t>, supply = 9,000 and demand is only 5,000, demand would need to </a:t>
            </a:r>
            <a:r>
              <a:rPr lang="en-CA" sz="2000" u="sng" dirty="0" smtClean="0">
                <a:sym typeface="Symbol" pitchFamily="18" charset="2"/>
              </a:rPr>
              <a:t>increase by 4,000</a:t>
            </a:r>
            <a:endParaRPr lang="en-CA" sz="2000" u="sng" dirty="0" smtClean="0"/>
          </a:p>
          <a:p>
            <a:endParaRPr lang="en-CA" sz="2000" dirty="0" smtClean="0"/>
          </a:p>
          <a:p>
            <a:pPr>
              <a:buFont typeface="Wingdings" pitchFamily="2" charset="2"/>
              <a:buNone/>
            </a:pPr>
            <a:endParaRPr lang="en-CA" sz="2000" dirty="0" smtClean="0"/>
          </a:p>
        </p:txBody>
      </p:sp>
      <p:graphicFrame>
        <p:nvGraphicFramePr>
          <p:cNvPr id="6" name="Table 5"/>
          <p:cNvGraphicFramePr>
            <a:graphicFrameLocks noGrp="1"/>
          </p:cNvGraphicFramePr>
          <p:nvPr/>
        </p:nvGraphicFramePr>
        <p:xfrm>
          <a:off x="1331913" y="1628775"/>
          <a:ext cx="6096000" cy="1981200"/>
        </p:xfrm>
        <a:graphic>
          <a:graphicData uri="http://schemas.openxmlformats.org/drawingml/2006/table">
            <a:tbl>
              <a:tblPr firstRow="1" bandRow="1">
                <a:tableStyleId>{5C22544A-7EE6-4342-B048-85BDC9FD1C3A}</a:tableStyleId>
              </a:tblPr>
              <a:tblGrid>
                <a:gridCol w="1219200"/>
                <a:gridCol w="1219200"/>
                <a:gridCol w="1219200"/>
                <a:gridCol w="1219200"/>
                <a:gridCol w="1219200"/>
              </a:tblGrid>
              <a:tr h="370840">
                <a:tc>
                  <a:txBody>
                    <a:bodyPr/>
                    <a:lstStyle/>
                    <a:p>
                      <a:pPr algn="ctr"/>
                      <a:r>
                        <a:rPr lang="en-CA" sz="2000" dirty="0" smtClean="0">
                          <a:solidFill>
                            <a:schemeClr val="tx1"/>
                          </a:solidFill>
                        </a:rPr>
                        <a:t>Price ($)</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D1</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D2</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S1</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S2</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4</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7500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9000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9500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solidFill>
                            <a:schemeClr val="bg2"/>
                          </a:solidFill>
                        </a:rPr>
                        <a:t>3</a:t>
                      </a:r>
                      <a:endParaRPr lang="en-CA" sz="2000" dirty="0">
                        <a:solidFill>
                          <a:schemeClr val="bg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6000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8000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9000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2</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bg2"/>
                          </a:solidFill>
                        </a:rPr>
                        <a:t>7000</a:t>
                      </a:r>
                      <a:endParaRPr lang="en-CA" sz="2000" dirty="0">
                        <a:solidFill>
                          <a:schemeClr val="bg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bg2"/>
                          </a:solidFill>
                        </a:rPr>
                        <a:t>7000</a:t>
                      </a:r>
                      <a:endParaRPr lang="en-CA" sz="2000" dirty="0">
                        <a:solidFill>
                          <a:schemeClr val="bg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8500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000" dirty="0" smtClean="0"/>
                        <a:t>1</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9000</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5000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8000</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9" name="Rounded Rectangle 8"/>
          <p:cNvSpPr/>
          <p:nvPr/>
        </p:nvSpPr>
        <p:spPr>
          <a:xfrm>
            <a:off x="2627313" y="1557338"/>
            <a:ext cx="1008062" cy="2159000"/>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0" name="Rounded Rectangle 9"/>
          <p:cNvSpPr/>
          <p:nvPr/>
        </p:nvSpPr>
        <p:spPr>
          <a:xfrm>
            <a:off x="5076825" y="1557338"/>
            <a:ext cx="1008063" cy="2159000"/>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8" name="Rounded Rectangle 7"/>
          <p:cNvSpPr/>
          <p:nvPr/>
        </p:nvSpPr>
        <p:spPr>
          <a:xfrm>
            <a:off x="900113" y="2420938"/>
            <a:ext cx="6911975" cy="431800"/>
          </a:xfrm>
          <a:prstGeom prst="round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2" name="Rounded Rectangle 11"/>
          <p:cNvSpPr/>
          <p:nvPr/>
        </p:nvSpPr>
        <p:spPr>
          <a:xfrm>
            <a:off x="900113" y="1989138"/>
            <a:ext cx="6911975" cy="431800"/>
          </a:xfrm>
          <a:prstGeom prst="round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1" name="Rounded Rectangle 10"/>
          <p:cNvSpPr/>
          <p:nvPr/>
        </p:nvSpPr>
        <p:spPr>
          <a:xfrm>
            <a:off x="971550" y="2852738"/>
            <a:ext cx="6911975" cy="360362"/>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6083">
                                            <p:txEl>
                                              <p:pRg st="0" end="0"/>
                                            </p:txEl>
                                          </p:spTgt>
                                        </p:tgtEl>
                                        <p:attrNameLst>
                                          <p:attrName>style.visibility</p:attrName>
                                        </p:attrNameLst>
                                      </p:cBhvr>
                                      <p:to>
                                        <p:strVal val="visible"/>
                                      </p:to>
                                    </p:set>
                                    <p:animEffect transition="in" filter="blinds(horizontal)">
                                      <p:cBhvr>
                                        <p:cTn id="7" dur="500"/>
                                        <p:tgtEl>
                                          <p:spTgt spid="4608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6083">
                                            <p:txEl>
                                              <p:pRg st="1" end="1"/>
                                            </p:txEl>
                                          </p:spTgt>
                                        </p:tgtEl>
                                        <p:attrNameLst>
                                          <p:attrName>style.visibility</p:attrName>
                                        </p:attrNameLst>
                                      </p:cBhvr>
                                      <p:to>
                                        <p:strVal val="visible"/>
                                      </p:to>
                                    </p:set>
                                    <p:animEffect transition="in" filter="blinds(horizontal)">
                                      <p:cBhvr>
                                        <p:cTn id="12" dur="500"/>
                                        <p:tgtEl>
                                          <p:spTgt spid="46083">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linds(horizontal)">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linds(horizontal)">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46083">
                                            <p:txEl>
                                              <p:pRg st="2" end="2"/>
                                            </p:txEl>
                                          </p:spTgt>
                                        </p:tgtEl>
                                        <p:attrNameLst>
                                          <p:attrName>style.visibility</p:attrName>
                                        </p:attrNameLst>
                                      </p:cBhvr>
                                      <p:to>
                                        <p:strVal val="visible"/>
                                      </p:to>
                                    </p:set>
                                    <p:animEffect transition="in" filter="blinds(horizontal)">
                                      <p:cBhvr>
                                        <p:cTn id="25" dur="500"/>
                                        <p:tgtEl>
                                          <p:spTgt spid="4608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linds(horizontal)">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46083">
                                            <p:txEl>
                                              <p:pRg st="3" end="3"/>
                                            </p:txEl>
                                          </p:spTgt>
                                        </p:tgtEl>
                                        <p:attrNameLst>
                                          <p:attrName>style.visibility</p:attrName>
                                        </p:attrNameLst>
                                      </p:cBhvr>
                                      <p:to>
                                        <p:strVal val="visible"/>
                                      </p:to>
                                    </p:set>
                                    <p:animEffect transition="in" filter="blinds(horizontal)">
                                      <p:cBhvr>
                                        <p:cTn id="35" dur="500"/>
                                        <p:tgtEl>
                                          <p:spTgt spid="4608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uiExpand="1" build="p"/>
      <p:bldP spid="8" grpId="0" uiExpand="1" animBg="1"/>
      <p:bldP spid="12" grpId="0" animBg="1"/>
      <p:bldP spid="11" grpId="0" uiExpan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r>
              <a:rPr lang="en-US" smtClean="0"/>
              <a:t>Study Question 3A-P3</a:t>
            </a:r>
            <a:endParaRPr lang="en-CA" smtClean="0"/>
          </a:p>
        </p:txBody>
      </p:sp>
      <p:sp>
        <p:nvSpPr>
          <p:cNvPr id="3" name="Content Placeholder 2"/>
          <p:cNvSpPr>
            <a:spLocks noGrp="1"/>
          </p:cNvSpPr>
          <p:nvPr>
            <p:ph idx="1"/>
          </p:nvPr>
        </p:nvSpPr>
        <p:spPr>
          <a:xfrm>
            <a:off x="684213" y="1600200"/>
            <a:ext cx="8280400" cy="5257800"/>
          </a:xfrm>
        </p:spPr>
        <p:txBody>
          <a:bodyPr/>
          <a:lstStyle/>
          <a:p>
            <a:pPr>
              <a:buFont typeface="Wingdings" pitchFamily="2" charset="2"/>
              <a:buNone/>
              <a:defRPr/>
            </a:pPr>
            <a:r>
              <a:rPr lang="en-CA" sz="2000" dirty="0" smtClean="0"/>
              <a:t>Use the table below to answer the questions that follow:</a:t>
            </a:r>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marL="457200" indent="-457200">
              <a:buFont typeface="Wingdings" pitchFamily="2" charset="2"/>
              <a:buAutoNum type="alphaLcPeriod"/>
              <a:defRPr/>
            </a:pPr>
            <a:r>
              <a:rPr lang="en-CA" sz="2000" dirty="0" smtClean="0"/>
              <a:t>If this table reflects the supply of and demand for tickets to a particular World Cup soccer game, what is the </a:t>
            </a:r>
            <a:r>
              <a:rPr lang="en-CA" sz="2000" u="sng" dirty="0" smtClean="0"/>
              <a:t>stadium capacity</a:t>
            </a:r>
            <a:r>
              <a:rPr lang="en-CA" sz="2000" dirty="0" smtClean="0"/>
              <a:t>?</a:t>
            </a:r>
          </a:p>
          <a:p>
            <a:pPr marL="457200" indent="-457200">
              <a:buFont typeface="Wingdings" pitchFamily="2" charset="2"/>
              <a:buNone/>
              <a:defRPr/>
            </a:pPr>
            <a:r>
              <a:rPr lang="en-CA" sz="2000" dirty="0" smtClean="0"/>
              <a:t>	</a:t>
            </a:r>
            <a:r>
              <a:rPr lang="en-CA" sz="2000" dirty="0" smtClean="0">
                <a:solidFill>
                  <a:srgbClr val="0000FF"/>
                </a:solidFill>
              </a:rPr>
              <a:t>Answer: 60,000</a:t>
            </a:r>
          </a:p>
          <a:p>
            <a:pPr>
              <a:buFont typeface="Wingdings" pitchFamily="2" charset="2"/>
              <a:buNone/>
              <a:defRPr/>
            </a:pPr>
            <a:endParaRPr lang="en-CA" sz="2000" dirty="0" smtClean="0"/>
          </a:p>
        </p:txBody>
      </p:sp>
      <p:graphicFrame>
        <p:nvGraphicFramePr>
          <p:cNvPr id="6" name="Table 5"/>
          <p:cNvGraphicFramePr>
            <a:graphicFrameLocks noGrp="1"/>
          </p:cNvGraphicFramePr>
          <p:nvPr/>
        </p:nvGraphicFramePr>
        <p:xfrm>
          <a:off x="1763713" y="2060575"/>
          <a:ext cx="5688631" cy="3060049"/>
        </p:xfrm>
        <a:graphic>
          <a:graphicData uri="http://schemas.openxmlformats.org/drawingml/2006/table">
            <a:tbl>
              <a:tblPr firstRow="1" bandRow="1">
                <a:tableStyleId>{5C22544A-7EE6-4342-B048-85BDC9FD1C3A}</a:tableStyleId>
              </a:tblPr>
              <a:tblGrid>
                <a:gridCol w="1872208"/>
                <a:gridCol w="1247364"/>
                <a:gridCol w="2569059"/>
              </a:tblGrid>
              <a:tr h="499729">
                <a:tc>
                  <a:txBody>
                    <a:bodyPr/>
                    <a:lstStyle/>
                    <a:p>
                      <a:pPr algn="ctr"/>
                      <a:r>
                        <a:rPr lang="en-CA" dirty="0" smtClean="0">
                          <a:solidFill>
                            <a:schemeClr val="tx2"/>
                          </a:solidFill>
                        </a:rPr>
                        <a:t>QD (thousand)</a:t>
                      </a:r>
                      <a:endParaRPr lang="en-CA"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2"/>
                          </a:solidFill>
                        </a:rPr>
                        <a:t>Price ($)</a:t>
                      </a:r>
                      <a:endParaRPr lang="en-CA"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2"/>
                          </a:solidFill>
                        </a:rPr>
                        <a:t>QS (thousand)</a:t>
                      </a:r>
                      <a:endParaRPr lang="en-CA"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5866">
                <a:tc>
                  <a:txBody>
                    <a:bodyPr/>
                    <a:lstStyle/>
                    <a:p>
                      <a:pPr algn="ctr"/>
                      <a:r>
                        <a:rPr lang="en-CA" dirty="0" smtClean="0"/>
                        <a:t>80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25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5866">
                <a:tc>
                  <a:txBody>
                    <a:bodyPr/>
                    <a:lstStyle/>
                    <a:p>
                      <a:pPr algn="ctr"/>
                      <a:r>
                        <a:rPr lang="en-CA" dirty="0" smtClean="0"/>
                        <a:t>75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35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5866">
                <a:tc>
                  <a:txBody>
                    <a:bodyPr/>
                    <a:lstStyle/>
                    <a:p>
                      <a:pPr algn="ctr"/>
                      <a:r>
                        <a:rPr lang="en-CA" dirty="0" smtClean="0"/>
                        <a:t>70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45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5866">
                <a:tc>
                  <a:txBody>
                    <a:bodyPr/>
                    <a:lstStyle/>
                    <a:p>
                      <a:pPr algn="ctr"/>
                      <a:r>
                        <a:rPr lang="en-CA" dirty="0" smtClean="0"/>
                        <a:t>65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55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5866">
                <a:tc>
                  <a:txBody>
                    <a:bodyPr/>
                    <a:lstStyle/>
                    <a:p>
                      <a:pPr algn="ctr"/>
                      <a:r>
                        <a:rPr lang="en-CA" dirty="0"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65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5866">
                <a:tc>
                  <a:txBody>
                    <a:bodyPr/>
                    <a:lstStyle/>
                    <a:p>
                      <a:pPr algn="ctr"/>
                      <a:r>
                        <a:rPr lang="en-CA" dirty="0" smtClean="0"/>
                        <a:t>55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75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5866">
                <a:tc>
                  <a:txBody>
                    <a:bodyPr/>
                    <a:lstStyle/>
                    <a:p>
                      <a:pPr algn="ctr"/>
                      <a:r>
                        <a:rPr lang="en-CA" dirty="0" smtClean="0"/>
                        <a:t>50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85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0" end="10"/>
                                            </p:txEl>
                                          </p:spTgt>
                                        </p:tgtEl>
                                        <p:attrNameLst>
                                          <p:attrName>style.visibility</p:attrName>
                                        </p:attrNameLst>
                                      </p:cBhvr>
                                      <p:to>
                                        <p:strVal val="visible"/>
                                      </p:to>
                                    </p:set>
                                    <p:animEffect transition="in" filter="blinds(horizontal)">
                                      <p:cBhvr>
                                        <p:cTn id="7" dur="500"/>
                                        <p:tgtEl>
                                          <p:spTgt spid="3">
                                            <p:txEl>
                                              <p:pRg st="10" end="1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1" end="11"/>
                                            </p:txEl>
                                          </p:spTgt>
                                        </p:tgtEl>
                                        <p:attrNameLst>
                                          <p:attrName>style.visibility</p:attrName>
                                        </p:attrNameLst>
                                      </p:cBhvr>
                                      <p:to>
                                        <p:strVal val="visible"/>
                                      </p:to>
                                    </p:set>
                                    <p:animEffect transition="in" filter="blinds(horizontal)">
                                      <p:cBhvr>
                                        <p:cTn id="12"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r>
              <a:rPr lang="en-US" smtClean="0"/>
              <a:t>Study Question 3A-P3</a:t>
            </a:r>
            <a:endParaRPr lang="en-CA" smtClean="0"/>
          </a:p>
        </p:txBody>
      </p:sp>
      <p:sp>
        <p:nvSpPr>
          <p:cNvPr id="3" name="Content Placeholder 2"/>
          <p:cNvSpPr>
            <a:spLocks noGrp="1"/>
          </p:cNvSpPr>
          <p:nvPr>
            <p:ph idx="1"/>
          </p:nvPr>
        </p:nvSpPr>
        <p:spPr>
          <a:xfrm>
            <a:off x="684213" y="1600200"/>
            <a:ext cx="8280400" cy="5257800"/>
          </a:xfrm>
        </p:spPr>
        <p:txBody>
          <a:bodyPr/>
          <a:lstStyle/>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marL="457200" indent="-457200">
              <a:buFont typeface="Wingdings" pitchFamily="2" charset="2"/>
              <a:buAutoNum type="alphaLcPeriod" startAt="2"/>
              <a:defRPr/>
            </a:pPr>
            <a:r>
              <a:rPr lang="en-CA" sz="2000" dirty="0" smtClean="0"/>
              <a:t>If the </a:t>
            </a:r>
            <a:r>
              <a:rPr lang="en-CA" sz="2000" u="sng" dirty="0" smtClean="0"/>
              <a:t>preset ticket price is $45</a:t>
            </a:r>
            <a:r>
              <a:rPr lang="en-CA" sz="2000" dirty="0" smtClean="0"/>
              <a:t>, would we expect to see a </a:t>
            </a:r>
            <a:r>
              <a:rPr lang="en-CA" sz="2000" u="sng" dirty="0" smtClean="0"/>
              <a:t>secondary market (resale) </a:t>
            </a:r>
            <a:r>
              <a:rPr lang="en-CA" sz="2000" dirty="0" smtClean="0"/>
              <a:t>for tickets? </a:t>
            </a:r>
          </a:p>
          <a:p>
            <a:pPr marL="457200" indent="-457200">
              <a:defRPr/>
            </a:pPr>
            <a:r>
              <a:rPr lang="en-CA" sz="2000" dirty="0" smtClean="0"/>
              <a:t>Answer: </a:t>
            </a:r>
            <a:r>
              <a:rPr lang="en-CA" sz="2000" dirty="0" smtClean="0">
                <a:solidFill>
                  <a:srgbClr val="FF0000"/>
                </a:solidFill>
              </a:rPr>
              <a:t>YES</a:t>
            </a:r>
          </a:p>
          <a:p>
            <a:pPr marL="457200" indent="-457200">
              <a:defRPr/>
            </a:pPr>
            <a:r>
              <a:rPr lang="en-CA" sz="2000" dirty="0" smtClean="0">
                <a:solidFill>
                  <a:schemeClr val="bg2"/>
                </a:solidFill>
              </a:rPr>
              <a:t>Why?</a:t>
            </a:r>
          </a:p>
          <a:p>
            <a:pPr marL="457200" indent="-457200">
              <a:defRPr/>
            </a:pPr>
            <a:r>
              <a:rPr lang="en-CA" sz="2000" dirty="0" smtClean="0"/>
              <a:t>At P=$45, QD &gt; QS </a:t>
            </a:r>
            <a:r>
              <a:rPr lang="en-CA" sz="2000" dirty="0" smtClean="0">
                <a:sym typeface="Symbol"/>
              </a:rPr>
              <a:t> </a:t>
            </a:r>
            <a:r>
              <a:rPr lang="en-CA" sz="2000" u="sng" dirty="0" smtClean="0">
                <a:solidFill>
                  <a:srgbClr val="FF0000"/>
                </a:solidFill>
              </a:rPr>
              <a:t>shortage</a:t>
            </a:r>
            <a:r>
              <a:rPr lang="en-CA" sz="2000" dirty="0" smtClean="0">
                <a:solidFill>
                  <a:srgbClr val="FF0000"/>
                </a:solidFill>
              </a:rPr>
              <a:t> of 10,000</a:t>
            </a:r>
          </a:p>
          <a:p>
            <a:pPr>
              <a:buFont typeface="Wingdings" pitchFamily="2" charset="2"/>
              <a:buNone/>
              <a:defRPr/>
            </a:pPr>
            <a:endParaRPr lang="en-CA" sz="2000" dirty="0" smtClean="0"/>
          </a:p>
        </p:txBody>
      </p:sp>
      <p:graphicFrame>
        <p:nvGraphicFramePr>
          <p:cNvPr id="6" name="Table 5"/>
          <p:cNvGraphicFramePr>
            <a:graphicFrameLocks noGrp="1"/>
          </p:cNvGraphicFramePr>
          <p:nvPr/>
        </p:nvGraphicFramePr>
        <p:xfrm>
          <a:off x="1403350" y="1700213"/>
          <a:ext cx="6624735" cy="2948382"/>
        </p:xfrm>
        <a:graphic>
          <a:graphicData uri="http://schemas.openxmlformats.org/drawingml/2006/table">
            <a:tbl>
              <a:tblPr firstRow="1" bandRow="1">
                <a:tableStyleId>{5C22544A-7EE6-4342-B048-85BDC9FD1C3A}</a:tableStyleId>
              </a:tblPr>
              <a:tblGrid>
                <a:gridCol w="2180293"/>
                <a:gridCol w="1452626"/>
                <a:gridCol w="2991816"/>
              </a:tblGrid>
              <a:tr h="388062">
                <a:tc>
                  <a:txBody>
                    <a:bodyPr/>
                    <a:lstStyle/>
                    <a:p>
                      <a:pPr algn="ctr"/>
                      <a:r>
                        <a:rPr lang="en-CA" dirty="0" smtClean="0">
                          <a:solidFill>
                            <a:schemeClr val="tx2"/>
                          </a:solidFill>
                        </a:rPr>
                        <a:t>QD (thousand)</a:t>
                      </a:r>
                      <a:endParaRPr lang="en-CA"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2"/>
                          </a:solidFill>
                        </a:rPr>
                        <a:t>Price ($)</a:t>
                      </a:r>
                      <a:endParaRPr lang="en-CA"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2"/>
                          </a:solidFill>
                        </a:rPr>
                        <a:t>QS (thousand)</a:t>
                      </a:r>
                      <a:endParaRPr lang="en-CA"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4029">
                <a:tc>
                  <a:txBody>
                    <a:bodyPr/>
                    <a:lstStyle/>
                    <a:p>
                      <a:pPr algn="ctr"/>
                      <a:r>
                        <a:rPr lang="en-CA" dirty="0" smtClean="0"/>
                        <a:t>80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25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4029">
                <a:tc>
                  <a:txBody>
                    <a:bodyPr/>
                    <a:lstStyle/>
                    <a:p>
                      <a:pPr algn="ctr"/>
                      <a:r>
                        <a:rPr lang="en-CA" dirty="0" smtClean="0"/>
                        <a:t>75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35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4029">
                <a:tc>
                  <a:txBody>
                    <a:bodyPr/>
                    <a:lstStyle/>
                    <a:p>
                      <a:pPr algn="ctr"/>
                      <a:r>
                        <a:rPr lang="en-CA" dirty="0" smtClean="0"/>
                        <a:t>70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45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4029">
                <a:tc>
                  <a:txBody>
                    <a:bodyPr/>
                    <a:lstStyle/>
                    <a:p>
                      <a:pPr algn="ctr"/>
                      <a:r>
                        <a:rPr lang="en-CA" dirty="0" smtClean="0"/>
                        <a:t>65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55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4029">
                <a:tc>
                  <a:txBody>
                    <a:bodyPr/>
                    <a:lstStyle/>
                    <a:p>
                      <a:pPr algn="ctr"/>
                      <a:r>
                        <a:rPr lang="en-CA" dirty="0"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65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4029">
                <a:tc>
                  <a:txBody>
                    <a:bodyPr/>
                    <a:lstStyle/>
                    <a:p>
                      <a:pPr algn="ctr"/>
                      <a:r>
                        <a:rPr lang="en-CA" dirty="0" smtClean="0"/>
                        <a:t>55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75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4029">
                <a:tc>
                  <a:txBody>
                    <a:bodyPr/>
                    <a:lstStyle/>
                    <a:p>
                      <a:pPr algn="ctr"/>
                      <a:r>
                        <a:rPr lang="en-CA" dirty="0" smtClean="0"/>
                        <a:t>50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85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5" name="Rounded Rectangle 4"/>
          <p:cNvSpPr/>
          <p:nvPr/>
        </p:nvSpPr>
        <p:spPr>
          <a:xfrm>
            <a:off x="900113" y="2852738"/>
            <a:ext cx="7488237" cy="360362"/>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blinds(horizontal)">
                                      <p:cBhvr>
                                        <p:cTn id="7" dur="500"/>
                                        <p:tgtEl>
                                          <p:spTgt spid="3">
                                            <p:txEl>
                                              <p:pRg st="9" end="9"/>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animEffect transition="in" filter="blinds(horizontal)">
                                      <p:cBhvr>
                                        <p:cTn id="15" dur="500"/>
                                        <p:tgtEl>
                                          <p:spTgt spid="3">
                                            <p:txEl>
                                              <p:pRg st="10" end="1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3">
                                            <p:txEl>
                                              <p:pRg st="11" end="11"/>
                                            </p:txEl>
                                          </p:spTgt>
                                        </p:tgtEl>
                                        <p:attrNameLst>
                                          <p:attrName>style.visibility</p:attrName>
                                        </p:attrNameLst>
                                      </p:cBhvr>
                                      <p:to>
                                        <p:strVal val="visible"/>
                                      </p:to>
                                    </p:set>
                                    <p:animEffect transition="in" filter="blinds(horizontal)">
                                      <p:cBhvr>
                                        <p:cTn id="20" dur="500"/>
                                        <p:tgtEl>
                                          <p:spTgt spid="3">
                                            <p:txEl>
                                              <p:pRg st="11" end="1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3">
                                            <p:txEl>
                                              <p:pRg st="12" end="12"/>
                                            </p:txEl>
                                          </p:spTgt>
                                        </p:tgtEl>
                                        <p:attrNameLst>
                                          <p:attrName>style.visibility</p:attrName>
                                        </p:attrNameLst>
                                      </p:cBhvr>
                                      <p:to>
                                        <p:strVal val="visible"/>
                                      </p:to>
                                    </p:set>
                                    <p:animEffect transition="in" filter="blinds(horizontal)">
                                      <p:cBhvr>
                                        <p:cTn id="25"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r>
              <a:rPr lang="en-US" smtClean="0"/>
              <a:t>Study Question 3A-P3</a:t>
            </a:r>
            <a:endParaRPr lang="en-CA" smtClean="0"/>
          </a:p>
        </p:txBody>
      </p:sp>
      <p:sp>
        <p:nvSpPr>
          <p:cNvPr id="3" name="Content Placeholder 2"/>
          <p:cNvSpPr>
            <a:spLocks noGrp="1"/>
          </p:cNvSpPr>
          <p:nvPr>
            <p:ph idx="1"/>
          </p:nvPr>
        </p:nvSpPr>
        <p:spPr>
          <a:xfrm>
            <a:off x="684213" y="1600200"/>
            <a:ext cx="8280400" cy="5257800"/>
          </a:xfrm>
        </p:spPr>
        <p:txBody>
          <a:bodyPr/>
          <a:lstStyle/>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marL="457200" indent="-457200">
              <a:buFont typeface="Wingdings" pitchFamily="2" charset="2"/>
              <a:buAutoNum type="alphaLcPeriod" startAt="2"/>
              <a:defRPr/>
            </a:pPr>
            <a:r>
              <a:rPr lang="en-CA" sz="2000" dirty="0" smtClean="0"/>
              <a:t>If the preset ticket price is $45, would the </a:t>
            </a:r>
            <a:r>
              <a:rPr lang="en-CA" sz="2000" u="sng" dirty="0" smtClean="0"/>
              <a:t>price of a ticket in the secondary market</a:t>
            </a:r>
            <a:r>
              <a:rPr lang="en-CA" sz="2000" dirty="0" smtClean="0"/>
              <a:t> be higher than, the same as, or lower than the price in the primary (original) market?</a:t>
            </a:r>
          </a:p>
          <a:p>
            <a:pPr marL="457200" indent="-457200">
              <a:defRPr/>
            </a:pPr>
            <a:r>
              <a:rPr lang="en-CA" sz="2000" dirty="0" smtClean="0">
                <a:solidFill>
                  <a:srgbClr val="0000FF"/>
                </a:solidFill>
              </a:rPr>
              <a:t>Answer: Some are willing to pay more than $45, until the equilibrium price of $65</a:t>
            </a:r>
          </a:p>
          <a:p>
            <a:pPr>
              <a:buFont typeface="Wingdings" pitchFamily="2" charset="2"/>
              <a:buNone/>
              <a:defRPr/>
            </a:pPr>
            <a:endParaRPr lang="en-CA" sz="2000" dirty="0" smtClean="0"/>
          </a:p>
        </p:txBody>
      </p:sp>
      <p:graphicFrame>
        <p:nvGraphicFramePr>
          <p:cNvPr id="6" name="Table 5"/>
          <p:cNvGraphicFramePr>
            <a:graphicFrameLocks noGrp="1"/>
          </p:cNvGraphicFramePr>
          <p:nvPr/>
        </p:nvGraphicFramePr>
        <p:xfrm>
          <a:off x="1403350" y="1700213"/>
          <a:ext cx="6624735" cy="2948382"/>
        </p:xfrm>
        <a:graphic>
          <a:graphicData uri="http://schemas.openxmlformats.org/drawingml/2006/table">
            <a:tbl>
              <a:tblPr firstRow="1" bandRow="1">
                <a:tableStyleId>{5C22544A-7EE6-4342-B048-85BDC9FD1C3A}</a:tableStyleId>
              </a:tblPr>
              <a:tblGrid>
                <a:gridCol w="2180293"/>
                <a:gridCol w="1452626"/>
                <a:gridCol w="2991816"/>
              </a:tblGrid>
              <a:tr h="388062">
                <a:tc>
                  <a:txBody>
                    <a:bodyPr/>
                    <a:lstStyle/>
                    <a:p>
                      <a:pPr algn="ctr"/>
                      <a:r>
                        <a:rPr lang="en-CA" dirty="0" smtClean="0">
                          <a:solidFill>
                            <a:schemeClr val="tx2"/>
                          </a:solidFill>
                        </a:rPr>
                        <a:t>QD (thousand)</a:t>
                      </a:r>
                      <a:endParaRPr lang="en-CA"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2"/>
                          </a:solidFill>
                        </a:rPr>
                        <a:t>Price ($)</a:t>
                      </a:r>
                      <a:endParaRPr lang="en-CA"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2"/>
                          </a:solidFill>
                        </a:rPr>
                        <a:t>QS (thousand)</a:t>
                      </a:r>
                      <a:endParaRPr lang="en-CA"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4029">
                <a:tc>
                  <a:txBody>
                    <a:bodyPr/>
                    <a:lstStyle/>
                    <a:p>
                      <a:pPr algn="ctr"/>
                      <a:r>
                        <a:rPr lang="en-CA" dirty="0" smtClean="0"/>
                        <a:t>80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25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4029">
                <a:tc>
                  <a:txBody>
                    <a:bodyPr/>
                    <a:lstStyle/>
                    <a:p>
                      <a:pPr algn="ctr"/>
                      <a:r>
                        <a:rPr lang="en-CA" dirty="0" smtClean="0"/>
                        <a:t>75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35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4029">
                <a:tc>
                  <a:txBody>
                    <a:bodyPr/>
                    <a:lstStyle/>
                    <a:p>
                      <a:pPr algn="ctr"/>
                      <a:r>
                        <a:rPr lang="en-CA" dirty="0" smtClean="0"/>
                        <a:t>70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45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4029">
                <a:tc>
                  <a:txBody>
                    <a:bodyPr/>
                    <a:lstStyle/>
                    <a:p>
                      <a:pPr algn="ctr"/>
                      <a:r>
                        <a:rPr lang="en-CA" dirty="0" smtClean="0"/>
                        <a:t>65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55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4029">
                <a:tc>
                  <a:txBody>
                    <a:bodyPr/>
                    <a:lstStyle/>
                    <a:p>
                      <a:pPr algn="ctr"/>
                      <a:r>
                        <a:rPr lang="en-CA" dirty="0"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65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4029">
                <a:tc>
                  <a:txBody>
                    <a:bodyPr/>
                    <a:lstStyle/>
                    <a:p>
                      <a:pPr algn="ctr"/>
                      <a:r>
                        <a:rPr lang="en-CA" dirty="0" smtClean="0"/>
                        <a:t>55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75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84029">
                <a:tc>
                  <a:txBody>
                    <a:bodyPr/>
                    <a:lstStyle/>
                    <a:p>
                      <a:pPr algn="ctr"/>
                      <a:r>
                        <a:rPr lang="en-CA" dirty="0" smtClean="0"/>
                        <a:t>50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85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60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5" name="Rounded Rectangle 4"/>
          <p:cNvSpPr/>
          <p:nvPr/>
        </p:nvSpPr>
        <p:spPr>
          <a:xfrm>
            <a:off x="900113" y="2852738"/>
            <a:ext cx="7488237" cy="360362"/>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7" name="Rounded Rectangle 6"/>
          <p:cNvSpPr/>
          <p:nvPr/>
        </p:nvSpPr>
        <p:spPr>
          <a:xfrm>
            <a:off x="900113" y="3573463"/>
            <a:ext cx="7488237" cy="360362"/>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8" name="Down Arrow 7"/>
          <p:cNvSpPr/>
          <p:nvPr/>
        </p:nvSpPr>
        <p:spPr>
          <a:xfrm>
            <a:off x="4800600" y="3032919"/>
            <a:ext cx="144463" cy="576262"/>
          </a:xfrm>
          <a:prstGeom prst="down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blinds(horizontal)">
                                      <p:cBhvr>
                                        <p:cTn id="7" dur="500"/>
                                        <p:tgtEl>
                                          <p:spTgt spid="3">
                                            <p:txEl>
                                              <p:pRg st="9" end="9"/>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linds(horizontal)">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linds(horizont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3">
                                            <p:txEl>
                                              <p:pRg st="10" end="10"/>
                                            </p:txEl>
                                          </p:spTgt>
                                        </p:tgtEl>
                                        <p:attrNameLst>
                                          <p:attrName>style.visibility</p:attrName>
                                        </p:attrNameLst>
                                      </p:cBhvr>
                                      <p:to>
                                        <p:strVal val="visible"/>
                                      </p:to>
                                    </p:set>
                                    <p:animEffect transition="in" filter="blinds(horizontal)">
                                      <p:cBhvr>
                                        <p:cTn id="2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7" grpId="0" animBg="1"/>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r>
              <a:rPr lang="en-US" smtClean="0"/>
              <a:t>Study Question 3A-P3</a:t>
            </a:r>
            <a:endParaRPr lang="en-CA" smtClean="0"/>
          </a:p>
        </p:txBody>
      </p:sp>
      <p:sp>
        <p:nvSpPr>
          <p:cNvPr id="3" name="Content Placeholder 2"/>
          <p:cNvSpPr>
            <a:spLocks noGrp="1"/>
          </p:cNvSpPr>
          <p:nvPr>
            <p:ph idx="1"/>
          </p:nvPr>
        </p:nvSpPr>
        <p:spPr>
          <a:xfrm>
            <a:off x="684213" y="1412875"/>
            <a:ext cx="8280400" cy="5445125"/>
          </a:xfrm>
        </p:spPr>
        <p:txBody>
          <a:bodyPr/>
          <a:lstStyle/>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a:buFont typeface="Wingdings" pitchFamily="2" charset="2"/>
              <a:buNone/>
              <a:defRPr/>
            </a:pPr>
            <a:endParaRPr lang="en-CA" sz="2000" dirty="0" smtClean="0"/>
          </a:p>
          <a:p>
            <a:pPr marL="457200" indent="-457200">
              <a:buFont typeface="Wingdings" pitchFamily="2" charset="2"/>
              <a:buAutoNum type="alphaLcPeriod" startAt="3"/>
              <a:defRPr/>
            </a:pPr>
            <a:r>
              <a:rPr lang="en-CA" sz="2000" dirty="0" smtClean="0"/>
              <a:t>Suppose for some other World Cup game that the </a:t>
            </a:r>
            <a:r>
              <a:rPr lang="en-CA" sz="2000" u="sng" dirty="0" smtClean="0"/>
              <a:t>quantities of tickets demanded are 20,000 lower at each ticket price </a:t>
            </a:r>
            <a:r>
              <a:rPr lang="en-CA" sz="2000" dirty="0" smtClean="0"/>
              <a:t>than shown in the table. If the ticket </a:t>
            </a:r>
            <a:r>
              <a:rPr lang="en-CA" sz="2000" u="sng" dirty="0" smtClean="0"/>
              <a:t>price remains $45</a:t>
            </a:r>
            <a:r>
              <a:rPr lang="en-CA" sz="2000" dirty="0" smtClean="0"/>
              <a:t>, would the event be a sell-out? </a:t>
            </a:r>
          </a:p>
          <a:p>
            <a:pPr marL="457200" indent="-457200">
              <a:defRPr/>
            </a:pPr>
            <a:r>
              <a:rPr lang="en-CA" sz="2000" dirty="0" smtClean="0"/>
              <a:t>P=$45, new QD = 70,000 – 20,000 = 50,000</a:t>
            </a:r>
          </a:p>
          <a:p>
            <a:pPr marL="457200" indent="-457200">
              <a:defRPr/>
            </a:pPr>
            <a:r>
              <a:rPr lang="en-CA" sz="2000" dirty="0" smtClean="0"/>
              <a:t>Capacity = 60,000  </a:t>
            </a:r>
            <a:r>
              <a:rPr lang="en-CA" sz="2000" dirty="0" smtClean="0">
                <a:sym typeface="Symbol"/>
              </a:rPr>
              <a:t>  </a:t>
            </a:r>
            <a:r>
              <a:rPr lang="en-CA" sz="2000" dirty="0" smtClean="0">
                <a:solidFill>
                  <a:srgbClr val="FF0000"/>
                </a:solidFill>
                <a:sym typeface="Symbol"/>
              </a:rPr>
              <a:t>excess capacity = 10,000</a:t>
            </a:r>
            <a:endParaRPr lang="en-CA" sz="2000" dirty="0" smtClean="0">
              <a:solidFill>
                <a:srgbClr val="FF0000"/>
              </a:solidFill>
            </a:endParaRPr>
          </a:p>
          <a:p>
            <a:pPr marL="457200" indent="-457200">
              <a:defRPr/>
            </a:pPr>
            <a:r>
              <a:rPr lang="en-CA" sz="2000" dirty="0" smtClean="0"/>
              <a:t>There would NOT be a sellout.</a:t>
            </a:r>
          </a:p>
        </p:txBody>
      </p:sp>
      <p:graphicFrame>
        <p:nvGraphicFramePr>
          <p:cNvPr id="6" name="Table 5"/>
          <p:cNvGraphicFramePr>
            <a:graphicFrameLocks noGrp="1"/>
          </p:cNvGraphicFramePr>
          <p:nvPr>
            <p:extLst>
              <p:ext uri="{D42A27DB-BD31-4B8C-83A1-F6EECF244321}">
                <p14:modId xmlns:p14="http://schemas.microsoft.com/office/powerpoint/2010/main" val="4217921501"/>
              </p:ext>
            </p:extLst>
          </p:nvPr>
        </p:nvGraphicFramePr>
        <p:xfrm>
          <a:off x="1259633" y="1557338"/>
          <a:ext cx="5832648" cy="2682240"/>
        </p:xfrm>
        <a:graphic>
          <a:graphicData uri="http://schemas.openxmlformats.org/drawingml/2006/table">
            <a:tbl>
              <a:tblPr firstRow="1" bandRow="1">
                <a:tableStyleId>{5C22544A-7EE6-4342-B048-85BDC9FD1C3A}</a:tableStyleId>
              </a:tblPr>
              <a:tblGrid>
                <a:gridCol w="1656183"/>
                <a:gridCol w="1184980"/>
                <a:gridCol w="1047020"/>
                <a:gridCol w="1944465"/>
              </a:tblGrid>
              <a:tr h="316432">
                <a:tc>
                  <a:txBody>
                    <a:bodyPr/>
                    <a:lstStyle/>
                    <a:p>
                      <a:pPr algn="ctr"/>
                      <a:r>
                        <a:rPr lang="en-CA" sz="1600" dirty="0" smtClean="0">
                          <a:solidFill>
                            <a:schemeClr val="tx2"/>
                          </a:solidFill>
                        </a:rPr>
                        <a:t>QD (thousand)</a:t>
                      </a:r>
                      <a:endParaRPr lang="en-CA" sz="1600"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solidFill>
                            <a:srgbClr val="0000FF"/>
                          </a:solidFill>
                        </a:rPr>
                        <a:t>NEW QD</a:t>
                      </a:r>
                      <a:endParaRPr lang="en-CA" sz="1600" dirty="0">
                        <a:solidFill>
                          <a:srgbClr val="0000F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solidFill>
                            <a:schemeClr val="tx2"/>
                          </a:solidFill>
                        </a:rPr>
                        <a:t>Price ($)</a:t>
                      </a:r>
                      <a:endParaRPr lang="en-CA" sz="1600"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solidFill>
                            <a:schemeClr val="tx2"/>
                          </a:solidFill>
                        </a:rPr>
                        <a:t>QS (thousand)</a:t>
                      </a:r>
                      <a:endParaRPr lang="en-CA" sz="1600" dirty="0">
                        <a:solidFill>
                          <a:schemeClr val="tx2"/>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4835">
                <a:tc>
                  <a:txBody>
                    <a:bodyPr/>
                    <a:lstStyle/>
                    <a:p>
                      <a:pPr algn="ctr"/>
                      <a:r>
                        <a:rPr lang="en-CA" sz="1600" dirty="0" smtClean="0"/>
                        <a:t>80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solidFill>
                            <a:srgbClr val="0000FF"/>
                          </a:solidFill>
                        </a:rPr>
                        <a:t>60</a:t>
                      </a:r>
                      <a:endParaRPr lang="en-CA" sz="1600" dirty="0">
                        <a:solidFill>
                          <a:srgbClr val="0000F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25</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60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4835">
                <a:tc>
                  <a:txBody>
                    <a:bodyPr/>
                    <a:lstStyle/>
                    <a:p>
                      <a:pPr algn="ctr"/>
                      <a:r>
                        <a:rPr lang="en-CA" sz="1600" dirty="0" smtClean="0"/>
                        <a:t>75</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solidFill>
                            <a:srgbClr val="0000FF"/>
                          </a:solidFill>
                        </a:rPr>
                        <a:t>55</a:t>
                      </a:r>
                      <a:endParaRPr lang="en-CA" sz="1600" dirty="0">
                        <a:solidFill>
                          <a:srgbClr val="0000F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35</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60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4835">
                <a:tc>
                  <a:txBody>
                    <a:bodyPr/>
                    <a:lstStyle/>
                    <a:p>
                      <a:pPr algn="ctr"/>
                      <a:r>
                        <a:rPr lang="en-CA" sz="1600" dirty="0" smtClean="0"/>
                        <a:t>70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solidFill>
                            <a:srgbClr val="0000FF"/>
                          </a:solidFill>
                        </a:rPr>
                        <a:t>50</a:t>
                      </a:r>
                      <a:endParaRPr lang="en-CA" sz="1600" dirty="0">
                        <a:solidFill>
                          <a:srgbClr val="0000F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45</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60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4835">
                <a:tc>
                  <a:txBody>
                    <a:bodyPr/>
                    <a:lstStyle/>
                    <a:p>
                      <a:pPr algn="ctr"/>
                      <a:r>
                        <a:rPr lang="en-CA" sz="1600" dirty="0" smtClean="0"/>
                        <a:t>65</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solidFill>
                            <a:srgbClr val="0000FF"/>
                          </a:solidFill>
                        </a:rPr>
                        <a:t>45</a:t>
                      </a:r>
                      <a:endParaRPr lang="en-CA" sz="1600" dirty="0">
                        <a:solidFill>
                          <a:srgbClr val="0000F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55</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60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4835">
                <a:tc>
                  <a:txBody>
                    <a:bodyPr/>
                    <a:lstStyle/>
                    <a:p>
                      <a:pPr algn="ctr"/>
                      <a:r>
                        <a:rPr lang="en-CA" sz="1600" dirty="0" smtClean="0"/>
                        <a:t>60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solidFill>
                            <a:srgbClr val="0000FF"/>
                          </a:solidFill>
                        </a:rPr>
                        <a:t>40</a:t>
                      </a:r>
                      <a:endParaRPr lang="en-CA" sz="1600" dirty="0">
                        <a:solidFill>
                          <a:srgbClr val="0000F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65</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60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4835">
                <a:tc>
                  <a:txBody>
                    <a:bodyPr/>
                    <a:lstStyle/>
                    <a:p>
                      <a:pPr algn="ctr"/>
                      <a:r>
                        <a:rPr lang="en-CA" sz="1600" dirty="0" smtClean="0"/>
                        <a:t>55</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solidFill>
                            <a:srgbClr val="0000FF"/>
                          </a:solidFill>
                        </a:rPr>
                        <a:t>35</a:t>
                      </a:r>
                      <a:endParaRPr lang="en-CA" sz="1600" dirty="0">
                        <a:solidFill>
                          <a:srgbClr val="0000F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75</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60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14835">
                <a:tc>
                  <a:txBody>
                    <a:bodyPr/>
                    <a:lstStyle/>
                    <a:p>
                      <a:pPr algn="ctr"/>
                      <a:r>
                        <a:rPr lang="en-CA" sz="1600" dirty="0" smtClean="0"/>
                        <a:t>50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solidFill>
                            <a:srgbClr val="0000FF"/>
                          </a:solidFill>
                        </a:rPr>
                        <a:t>30</a:t>
                      </a:r>
                      <a:endParaRPr lang="en-CA" sz="1600" dirty="0">
                        <a:solidFill>
                          <a:srgbClr val="0000F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85</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600" dirty="0" smtClean="0"/>
                        <a:t>60</a:t>
                      </a:r>
                      <a:endParaRPr lang="en-CA"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5" name="Rounded Rectangle 4"/>
          <p:cNvSpPr/>
          <p:nvPr/>
        </p:nvSpPr>
        <p:spPr>
          <a:xfrm>
            <a:off x="924773" y="2555875"/>
            <a:ext cx="6825952" cy="287338"/>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blinds(horizontal)">
                                      <p:cBhvr>
                                        <p:cTn id="7" dur="500"/>
                                        <p:tgtEl>
                                          <p:spTgt spid="3">
                                            <p:txEl>
                                              <p:pRg st="8" end="8"/>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9" end="9"/>
                                            </p:txEl>
                                          </p:spTgt>
                                        </p:tgtEl>
                                        <p:attrNameLst>
                                          <p:attrName>style.visibility</p:attrName>
                                        </p:attrNameLst>
                                      </p:cBhvr>
                                      <p:to>
                                        <p:strVal val="visible"/>
                                      </p:to>
                                    </p:set>
                                    <p:animEffect transition="in" filter="blinds(horizontal)">
                                      <p:cBhvr>
                                        <p:cTn id="12" dur="500"/>
                                        <p:tgtEl>
                                          <p:spTgt spid="3">
                                            <p:txEl>
                                              <p:pRg st="9" end="9"/>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3">
                                            <p:txEl>
                                              <p:pRg st="10" end="10"/>
                                            </p:txEl>
                                          </p:spTgt>
                                        </p:tgtEl>
                                        <p:attrNameLst>
                                          <p:attrName>style.visibility</p:attrName>
                                        </p:attrNameLst>
                                      </p:cBhvr>
                                      <p:to>
                                        <p:strVal val="visible"/>
                                      </p:to>
                                    </p:set>
                                    <p:animEffect transition="in" filter="blinds(horizontal)">
                                      <p:cBhvr>
                                        <p:cTn id="20" dur="500"/>
                                        <p:tgtEl>
                                          <p:spTgt spid="3">
                                            <p:txEl>
                                              <p:pRg st="10" end="1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3">
                                            <p:txEl>
                                              <p:pRg st="11" end="11"/>
                                            </p:txEl>
                                          </p:spTgt>
                                        </p:tgtEl>
                                        <p:attrNameLst>
                                          <p:attrName>style.visibility</p:attrName>
                                        </p:attrNameLst>
                                      </p:cBhvr>
                                      <p:to>
                                        <p:strVal val="visible"/>
                                      </p:to>
                                    </p:set>
                                    <p:animEffect transition="in" filter="blinds(horizontal)">
                                      <p:cBhvr>
                                        <p:cTn id="25"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Content Placeholder 2"/>
          <p:cNvSpPr>
            <a:spLocks noGrp="1"/>
          </p:cNvSpPr>
          <p:nvPr>
            <p:ph idx="1"/>
          </p:nvPr>
        </p:nvSpPr>
        <p:spPr/>
        <p:txBody>
          <a:bodyPr/>
          <a:lstStyle/>
          <a:p>
            <a:endParaRPr lang="en-US" smtClean="0"/>
          </a:p>
          <a:p>
            <a:endParaRPr lang="en-US" smtClean="0"/>
          </a:p>
          <a:p>
            <a:pPr algn="ctr">
              <a:buFont typeface="Wingdings" pitchFamily="2" charset="2"/>
              <a:buNone/>
            </a:pPr>
            <a:r>
              <a:rPr lang="en-US" sz="4800" u="sng" smtClean="0"/>
              <a:t>STUDY QUESTIONS</a:t>
            </a:r>
          </a:p>
          <a:p>
            <a:pPr algn="ctr">
              <a:buFont typeface="Wingdings" pitchFamily="2" charset="2"/>
              <a:buNone/>
            </a:pPr>
            <a:r>
              <a:rPr lang="en-US" sz="4800" smtClean="0"/>
              <a:t>CHAPTER 4</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r>
              <a:rPr lang="en-US" smtClean="0"/>
              <a:t>Study Question 4 – Q3</a:t>
            </a:r>
          </a:p>
        </p:txBody>
      </p:sp>
      <p:sp>
        <p:nvSpPr>
          <p:cNvPr id="4099" name="Content Placeholder 2"/>
          <p:cNvSpPr>
            <a:spLocks noGrp="1"/>
          </p:cNvSpPr>
          <p:nvPr>
            <p:ph idx="1"/>
          </p:nvPr>
        </p:nvSpPr>
        <p:spPr/>
        <p:txBody>
          <a:bodyPr/>
          <a:lstStyle/>
          <a:p>
            <a:r>
              <a:rPr lang="en-CA" sz="2400" dirty="0" smtClean="0"/>
              <a:t>What are the major determinants of price elasticity of demand? </a:t>
            </a:r>
          </a:p>
          <a:p>
            <a:endParaRPr lang="en-CA" sz="2400" dirty="0" smtClean="0"/>
          </a:p>
          <a:p>
            <a:r>
              <a:rPr lang="en-CA" sz="2400" dirty="0" smtClean="0"/>
              <a:t>The </a:t>
            </a:r>
            <a:r>
              <a:rPr lang="en-CA" sz="2400" u="sng" dirty="0" smtClean="0"/>
              <a:t>key determinants of price elasticity </a:t>
            </a:r>
            <a:r>
              <a:rPr lang="en-CA" sz="2400" dirty="0" smtClean="0"/>
              <a:t>are </a:t>
            </a:r>
          </a:p>
          <a:p>
            <a:r>
              <a:rPr lang="en-CA" sz="2400" dirty="0" smtClean="0"/>
              <a:t>Availability of substitutes</a:t>
            </a:r>
          </a:p>
          <a:p>
            <a:r>
              <a:rPr lang="en-CA" sz="2400" dirty="0" smtClean="0"/>
              <a:t>proportion of income </a:t>
            </a:r>
          </a:p>
          <a:p>
            <a:r>
              <a:rPr lang="en-CA" sz="2400" dirty="0" smtClean="0"/>
              <a:t>luxury versus necessity</a:t>
            </a:r>
          </a:p>
          <a:p>
            <a:r>
              <a:rPr lang="en-CA" sz="2400" dirty="0" smtClean="0"/>
              <a:t>Consumer expectations on future prices and income</a:t>
            </a:r>
          </a:p>
          <a:p>
            <a:r>
              <a:rPr lang="en-CA" sz="2400" dirty="0" smtClean="0"/>
              <a:t>time</a:t>
            </a:r>
          </a:p>
          <a:p>
            <a:endParaRPr lang="en-CA" sz="2400" dirty="0" smtClean="0"/>
          </a:p>
          <a:p>
            <a:endParaRPr lang="en-US"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blinds(horizontal)">
                                      <p:cBhvr>
                                        <p:cTn id="7" dur="500"/>
                                        <p:tgtEl>
                                          <p:spTgt spid="4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099">
                                            <p:txEl>
                                              <p:pRg st="2" end="2"/>
                                            </p:txEl>
                                          </p:spTgt>
                                        </p:tgtEl>
                                        <p:attrNameLst>
                                          <p:attrName>style.visibility</p:attrName>
                                        </p:attrNameLst>
                                      </p:cBhvr>
                                      <p:to>
                                        <p:strVal val="visible"/>
                                      </p:to>
                                    </p:set>
                                    <p:animEffect transition="in" filter="blinds(horizontal)">
                                      <p:cBhvr>
                                        <p:cTn id="12" dur="500"/>
                                        <p:tgtEl>
                                          <p:spTgt spid="409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099">
                                            <p:txEl>
                                              <p:pRg st="3" end="3"/>
                                            </p:txEl>
                                          </p:spTgt>
                                        </p:tgtEl>
                                        <p:attrNameLst>
                                          <p:attrName>style.visibility</p:attrName>
                                        </p:attrNameLst>
                                      </p:cBhvr>
                                      <p:to>
                                        <p:strVal val="visible"/>
                                      </p:to>
                                    </p:set>
                                    <p:animEffect transition="in" filter="blinds(horizontal)">
                                      <p:cBhvr>
                                        <p:cTn id="17" dur="500"/>
                                        <p:tgtEl>
                                          <p:spTgt spid="409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099">
                                            <p:txEl>
                                              <p:pRg st="4" end="4"/>
                                            </p:txEl>
                                          </p:spTgt>
                                        </p:tgtEl>
                                        <p:attrNameLst>
                                          <p:attrName>style.visibility</p:attrName>
                                        </p:attrNameLst>
                                      </p:cBhvr>
                                      <p:to>
                                        <p:strVal val="visible"/>
                                      </p:to>
                                    </p:set>
                                    <p:animEffect transition="in" filter="blinds(horizontal)">
                                      <p:cBhvr>
                                        <p:cTn id="22" dur="500"/>
                                        <p:tgtEl>
                                          <p:spTgt spid="409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099">
                                            <p:txEl>
                                              <p:pRg st="5" end="5"/>
                                            </p:txEl>
                                          </p:spTgt>
                                        </p:tgtEl>
                                        <p:attrNameLst>
                                          <p:attrName>style.visibility</p:attrName>
                                        </p:attrNameLst>
                                      </p:cBhvr>
                                      <p:to>
                                        <p:strVal val="visible"/>
                                      </p:to>
                                    </p:set>
                                    <p:animEffect transition="in" filter="blinds(horizontal)">
                                      <p:cBhvr>
                                        <p:cTn id="27" dur="500"/>
                                        <p:tgtEl>
                                          <p:spTgt spid="409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099">
                                            <p:txEl>
                                              <p:pRg st="6" end="6"/>
                                            </p:txEl>
                                          </p:spTgt>
                                        </p:tgtEl>
                                        <p:attrNameLst>
                                          <p:attrName>style.visibility</p:attrName>
                                        </p:attrNameLst>
                                      </p:cBhvr>
                                      <p:to>
                                        <p:strVal val="visible"/>
                                      </p:to>
                                    </p:set>
                                    <p:animEffect transition="in" filter="blinds(horizontal)">
                                      <p:cBhvr>
                                        <p:cTn id="32" dur="500"/>
                                        <p:tgtEl>
                                          <p:spTgt spid="4099">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099">
                                            <p:txEl>
                                              <p:pRg st="7" end="7"/>
                                            </p:txEl>
                                          </p:spTgt>
                                        </p:tgtEl>
                                        <p:attrNameLst>
                                          <p:attrName>style.visibility</p:attrName>
                                        </p:attrNameLst>
                                      </p:cBhvr>
                                      <p:to>
                                        <p:strVal val="visible"/>
                                      </p:to>
                                    </p:set>
                                    <p:animEffect transition="in" filter="blinds(horizontal)">
                                      <p:cBhvr>
                                        <p:cTn id="37" dur="500"/>
                                        <p:tgtEl>
                                          <p:spTgt spid="409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r>
              <a:rPr lang="en-US" smtClean="0"/>
              <a:t>Study Question 4 – Q3</a:t>
            </a:r>
          </a:p>
        </p:txBody>
      </p:sp>
      <p:sp>
        <p:nvSpPr>
          <p:cNvPr id="53251" name="Content Placeholder 2"/>
          <p:cNvSpPr>
            <a:spLocks noGrp="1"/>
          </p:cNvSpPr>
          <p:nvPr>
            <p:ph idx="1"/>
          </p:nvPr>
        </p:nvSpPr>
        <p:spPr>
          <a:xfrm>
            <a:off x="611188" y="1600200"/>
            <a:ext cx="8075612" cy="4924425"/>
          </a:xfrm>
        </p:spPr>
        <p:txBody>
          <a:bodyPr/>
          <a:lstStyle/>
          <a:p>
            <a:r>
              <a:rPr lang="en-CA" sz="2400" smtClean="0"/>
              <a:t>Use those determinants and your own reasoning in judging whether demand for each of the following products is probably </a:t>
            </a:r>
            <a:r>
              <a:rPr lang="en-CA" sz="2400" u="sng" smtClean="0"/>
              <a:t>elastic or inelastic</a:t>
            </a:r>
            <a:r>
              <a:rPr lang="en-CA" sz="2400" smtClean="0"/>
              <a:t>:</a:t>
            </a:r>
          </a:p>
          <a:p>
            <a:pPr>
              <a:buFont typeface="Wingdings" pitchFamily="2" charset="2"/>
              <a:buNone/>
            </a:pPr>
            <a:r>
              <a:rPr lang="en-CA" sz="2400" smtClean="0"/>
              <a:t>	</a:t>
            </a:r>
          </a:p>
          <a:p>
            <a:pPr>
              <a:buFont typeface="Wingdings" pitchFamily="2" charset="2"/>
              <a:buNone/>
            </a:pPr>
            <a:r>
              <a:rPr lang="en-CA" sz="2400" smtClean="0"/>
              <a:t>	(a) bottled water; </a:t>
            </a:r>
          </a:p>
          <a:p>
            <a:pPr>
              <a:buFont typeface="Wingdings" pitchFamily="2" charset="2"/>
              <a:buNone/>
            </a:pPr>
            <a:r>
              <a:rPr lang="en-CA" sz="2400" smtClean="0"/>
              <a:t>	(b) toothpaste; </a:t>
            </a:r>
          </a:p>
          <a:p>
            <a:pPr>
              <a:buFont typeface="Wingdings" pitchFamily="2" charset="2"/>
              <a:buNone/>
            </a:pPr>
            <a:r>
              <a:rPr lang="en-CA" sz="2400" smtClean="0"/>
              <a:t>	(c) Crest toothpaste; </a:t>
            </a:r>
          </a:p>
          <a:p>
            <a:pPr>
              <a:buFont typeface="Wingdings" pitchFamily="2" charset="2"/>
              <a:buNone/>
            </a:pPr>
            <a:r>
              <a:rPr lang="en-CA" sz="2400" smtClean="0"/>
              <a:t>	(d) ketchup;</a:t>
            </a:r>
          </a:p>
          <a:p>
            <a:pPr>
              <a:buFont typeface="Wingdings" pitchFamily="2" charset="2"/>
              <a:buNone/>
            </a:pPr>
            <a:r>
              <a:rPr lang="en-CA" sz="2400" smtClean="0"/>
              <a:t>	(e) diamond bracelets; </a:t>
            </a:r>
          </a:p>
          <a:p>
            <a:pPr>
              <a:buFont typeface="Wingdings" pitchFamily="2" charset="2"/>
              <a:buNone/>
            </a:pPr>
            <a:r>
              <a:rPr lang="en-CA" sz="2400" smtClean="0"/>
              <a:t>	(f) Microsoft’s Windows operating system.</a:t>
            </a:r>
            <a:endParaRPr lang="en-CA" sz="2200" smtClean="0"/>
          </a:p>
          <a:p>
            <a:endParaRPr lang="en-US" sz="2400" smtClean="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p:txBody>
          <a:bodyPr/>
          <a:lstStyle/>
          <a:p>
            <a:r>
              <a:rPr lang="en-US" smtClean="0"/>
              <a:t>Study Question 4 – Q3</a:t>
            </a:r>
          </a:p>
        </p:txBody>
      </p:sp>
      <p:graphicFrame>
        <p:nvGraphicFramePr>
          <p:cNvPr id="4" name="Table 3"/>
          <p:cNvGraphicFramePr>
            <a:graphicFrameLocks noGrp="1"/>
          </p:cNvGraphicFramePr>
          <p:nvPr/>
        </p:nvGraphicFramePr>
        <p:xfrm>
          <a:off x="755650" y="1628775"/>
          <a:ext cx="7848872" cy="4608943"/>
        </p:xfrm>
        <a:graphic>
          <a:graphicData uri="http://schemas.openxmlformats.org/drawingml/2006/table">
            <a:tbl>
              <a:tblPr firstRow="1" bandRow="1">
                <a:tableStyleId>{5C22544A-7EE6-4342-B048-85BDC9FD1C3A}</a:tableStyleId>
              </a:tblPr>
              <a:tblGrid>
                <a:gridCol w="2520280"/>
                <a:gridCol w="1512168"/>
                <a:gridCol w="3816424"/>
              </a:tblGrid>
              <a:tr h="803218">
                <a:tc>
                  <a:txBody>
                    <a:bodyPr/>
                    <a:lstStyle/>
                    <a:p>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Elasticity of demand</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Determinants</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Bottled water</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Toothpaste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Crest</a:t>
                      </a:r>
                      <a:r>
                        <a:rPr lang="en-CA" sz="2000" baseline="0" dirty="0" smtClean="0"/>
                        <a:t> toothpaste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Ketchup</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Diamond bracelets</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Microsoft’s Windows operating system</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p:txBody>
          <a:bodyPr/>
          <a:lstStyle/>
          <a:p>
            <a:r>
              <a:rPr lang="en-US" smtClean="0"/>
              <a:t>Study Question 4 – Q3</a:t>
            </a:r>
          </a:p>
        </p:txBody>
      </p:sp>
      <p:graphicFrame>
        <p:nvGraphicFramePr>
          <p:cNvPr id="4" name="Table 3"/>
          <p:cNvGraphicFramePr>
            <a:graphicFrameLocks noGrp="1"/>
          </p:cNvGraphicFramePr>
          <p:nvPr>
            <p:extLst>
              <p:ext uri="{D42A27DB-BD31-4B8C-83A1-F6EECF244321}">
                <p14:modId xmlns:p14="http://schemas.microsoft.com/office/powerpoint/2010/main" val="191846273"/>
              </p:ext>
            </p:extLst>
          </p:nvPr>
        </p:nvGraphicFramePr>
        <p:xfrm>
          <a:off x="755650" y="1628775"/>
          <a:ext cx="7848872" cy="4608943"/>
        </p:xfrm>
        <a:graphic>
          <a:graphicData uri="http://schemas.openxmlformats.org/drawingml/2006/table">
            <a:tbl>
              <a:tblPr firstRow="1" bandRow="1">
                <a:tableStyleId>{5C22544A-7EE6-4342-B048-85BDC9FD1C3A}</a:tableStyleId>
              </a:tblPr>
              <a:tblGrid>
                <a:gridCol w="2520280"/>
                <a:gridCol w="1512168"/>
                <a:gridCol w="3816424"/>
              </a:tblGrid>
              <a:tr h="803218">
                <a:tc>
                  <a:txBody>
                    <a:bodyPr/>
                    <a:lstStyle/>
                    <a:p>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Elasticity of demand</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Determinants</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Bottled water</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rgbClr val="FF0000"/>
                          </a:solidFill>
                        </a:rPr>
                        <a:t>Elastic</a:t>
                      </a:r>
                      <a:endParaRPr lang="en-CA" sz="20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Availability</a:t>
                      </a:r>
                      <a:r>
                        <a:rPr lang="en-CA" sz="2000" baseline="0" dirty="0" smtClean="0"/>
                        <a:t> of substitutes</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Toothpaste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Crest</a:t>
                      </a:r>
                      <a:r>
                        <a:rPr lang="en-CA" sz="2000" baseline="0" dirty="0" smtClean="0"/>
                        <a:t> toothpaste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Ketchup</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Diamond bracelets</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Microsoft’s Windows operating system</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p:txBody>
          <a:bodyPr/>
          <a:lstStyle/>
          <a:p>
            <a:r>
              <a:rPr lang="en-US" smtClean="0"/>
              <a:t>Study Question 4 – Q3</a:t>
            </a:r>
          </a:p>
        </p:txBody>
      </p:sp>
      <p:graphicFrame>
        <p:nvGraphicFramePr>
          <p:cNvPr id="4" name="Table 3"/>
          <p:cNvGraphicFramePr>
            <a:graphicFrameLocks noGrp="1"/>
          </p:cNvGraphicFramePr>
          <p:nvPr>
            <p:extLst>
              <p:ext uri="{D42A27DB-BD31-4B8C-83A1-F6EECF244321}">
                <p14:modId xmlns:p14="http://schemas.microsoft.com/office/powerpoint/2010/main" val="2894695998"/>
              </p:ext>
            </p:extLst>
          </p:nvPr>
        </p:nvGraphicFramePr>
        <p:xfrm>
          <a:off x="755650" y="1628775"/>
          <a:ext cx="7848872" cy="4608943"/>
        </p:xfrm>
        <a:graphic>
          <a:graphicData uri="http://schemas.openxmlformats.org/drawingml/2006/table">
            <a:tbl>
              <a:tblPr firstRow="1" bandRow="1">
                <a:tableStyleId>{5C22544A-7EE6-4342-B048-85BDC9FD1C3A}</a:tableStyleId>
              </a:tblPr>
              <a:tblGrid>
                <a:gridCol w="2520280"/>
                <a:gridCol w="1512168"/>
                <a:gridCol w="3816424"/>
              </a:tblGrid>
              <a:tr h="803218">
                <a:tc>
                  <a:txBody>
                    <a:bodyPr/>
                    <a:lstStyle/>
                    <a:p>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Elasticity of demand</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Determinants</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Bottled water</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rgbClr val="FF0000"/>
                          </a:solidFill>
                        </a:rPr>
                        <a:t>Elastic</a:t>
                      </a:r>
                      <a:endParaRPr lang="en-CA" sz="20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Availability</a:t>
                      </a:r>
                      <a:r>
                        <a:rPr lang="en-CA" sz="2000" baseline="0" dirty="0" smtClean="0"/>
                        <a:t> of substitutes</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Toothpaste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Crest</a:t>
                      </a:r>
                      <a:r>
                        <a:rPr lang="en-CA" sz="2000" baseline="0" dirty="0" smtClean="0"/>
                        <a:t> toothpaste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rgbClr val="FF0000"/>
                          </a:solidFill>
                        </a:rPr>
                        <a:t>Elastic</a:t>
                      </a:r>
                      <a:endParaRPr lang="en-CA" sz="20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Availability</a:t>
                      </a:r>
                      <a:r>
                        <a:rPr lang="en-CA" sz="2000" baseline="0" dirty="0" smtClean="0"/>
                        <a:t> of other brands</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Ketchup</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Diamond bracelets</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Microsoft’s Windows operating system</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p:txBody>
          <a:bodyPr/>
          <a:lstStyle/>
          <a:p>
            <a:r>
              <a:rPr lang="en-US" smtClean="0"/>
              <a:t>Study Question 4 – Q3</a:t>
            </a:r>
          </a:p>
        </p:txBody>
      </p:sp>
      <p:graphicFrame>
        <p:nvGraphicFramePr>
          <p:cNvPr id="4" name="Table 3"/>
          <p:cNvGraphicFramePr>
            <a:graphicFrameLocks noGrp="1"/>
          </p:cNvGraphicFramePr>
          <p:nvPr>
            <p:extLst>
              <p:ext uri="{D42A27DB-BD31-4B8C-83A1-F6EECF244321}">
                <p14:modId xmlns:p14="http://schemas.microsoft.com/office/powerpoint/2010/main" val="2646851410"/>
              </p:ext>
            </p:extLst>
          </p:nvPr>
        </p:nvGraphicFramePr>
        <p:xfrm>
          <a:off x="755650" y="1628775"/>
          <a:ext cx="7848872" cy="4608943"/>
        </p:xfrm>
        <a:graphic>
          <a:graphicData uri="http://schemas.openxmlformats.org/drawingml/2006/table">
            <a:tbl>
              <a:tblPr firstRow="1" bandRow="1">
                <a:tableStyleId>{5C22544A-7EE6-4342-B048-85BDC9FD1C3A}</a:tableStyleId>
              </a:tblPr>
              <a:tblGrid>
                <a:gridCol w="2520280"/>
                <a:gridCol w="1512168"/>
                <a:gridCol w="3816424"/>
              </a:tblGrid>
              <a:tr h="803218">
                <a:tc>
                  <a:txBody>
                    <a:bodyPr/>
                    <a:lstStyle/>
                    <a:p>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Elasticity of demand</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Determinants</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Bottled water</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rgbClr val="FF0000"/>
                          </a:solidFill>
                        </a:rPr>
                        <a:t>Elastic</a:t>
                      </a:r>
                      <a:endParaRPr lang="en-CA" sz="20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Availability</a:t>
                      </a:r>
                      <a:r>
                        <a:rPr lang="en-CA" sz="2000" baseline="0" dirty="0" smtClean="0"/>
                        <a:t> of substitutes</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Toothpaste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Crest</a:t>
                      </a:r>
                      <a:r>
                        <a:rPr lang="en-CA" sz="2000" baseline="0" dirty="0" smtClean="0"/>
                        <a:t> toothpaste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rgbClr val="FF0000"/>
                          </a:solidFill>
                        </a:rPr>
                        <a:t>Elastic</a:t>
                      </a:r>
                      <a:endParaRPr lang="en-CA" sz="20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Availability</a:t>
                      </a:r>
                      <a:r>
                        <a:rPr lang="en-CA" sz="2000" baseline="0" dirty="0" smtClean="0"/>
                        <a:t> of other brands</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Ketchup</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Diamond bracelets</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rgbClr val="FF0000"/>
                          </a:solidFill>
                        </a:rPr>
                        <a:t>Elastic</a:t>
                      </a:r>
                      <a:endParaRPr lang="en-CA" sz="20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Luxury and make up a large fraction of income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Microsoft’s Windows operating system</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r>
              <a:rPr lang="en-US" smtClean="0"/>
              <a:t>Study Question 4 – Q3</a:t>
            </a:r>
          </a:p>
        </p:txBody>
      </p:sp>
      <p:graphicFrame>
        <p:nvGraphicFramePr>
          <p:cNvPr id="4" name="Table 3"/>
          <p:cNvGraphicFramePr>
            <a:graphicFrameLocks noGrp="1"/>
          </p:cNvGraphicFramePr>
          <p:nvPr>
            <p:extLst>
              <p:ext uri="{D42A27DB-BD31-4B8C-83A1-F6EECF244321}">
                <p14:modId xmlns:p14="http://schemas.microsoft.com/office/powerpoint/2010/main" val="1122397102"/>
              </p:ext>
            </p:extLst>
          </p:nvPr>
        </p:nvGraphicFramePr>
        <p:xfrm>
          <a:off x="755650" y="1628775"/>
          <a:ext cx="7848872" cy="4608943"/>
        </p:xfrm>
        <a:graphic>
          <a:graphicData uri="http://schemas.openxmlformats.org/drawingml/2006/table">
            <a:tbl>
              <a:tblPr firstRow="1" bandRow="1">
                <a:tableStyleId>{5C22544A-7EE6-4342-B048-85BDC9FD1C3A}</a:tableStyleId>
              </a:tblPr>
              <a:tblGrid>
                <a:gridCol w="2520280"/>
                <a:gridCol w="1512168"/>
                <a:gridCol w="3816424"/>
              </a:tblGrid>
              <a:tr h="803218">
                <a:tc>
                  <a:txBody>
                    <a:bodyPr/>
                    <a:lstStyle/>
                    <a:p>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Elasticity of demand</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Determinants</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Bottled water</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Elastic</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Availability</a:t>
                      </a:r>
                      <a:r>
                        <a:rPr lang="en-CA" sz="2000" baseline="0" dirty="0" smtClean="0"/>
                        <a:t> of substitutes</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Toothpaste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rgbClr val="0000FF"/>
                          </a:solidFill>
                        </a:rPr>
                        <a:t>Inelastic</a:t>
                      </a:r>
                      <a:endParaRPr lang="en-CA" sz="2000" dirty="0">
                        <a:solidFill>
                          <a:srgbClr val="0000F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necessity</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Crest</a:t>
                      </a:r>
                      <a:r>
                        <a:rPr lang="en-CA" sz="2000" baseline="0" dirty="0" smtClean="0"/>
                        <a:t> toothpaste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Elastic</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Availability</a:t>
                      </a:r>
                      <a:r>
                        <a:rPr lang="en-CA" sz="2000" baseline="0" dirty="0" smtClean="0"/>
                        <a:t> of other brands</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Ketchup</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rgbClr val="0000FF"/>
                          </a:solidFill>
                        </a:rPr>
                        <a:t>Inelastic</a:t>
                      </a:r>
                      <a:endParaRPr lang="en-CA" sz="2000" dirty="0">
                        <a:solidFill>
                          <a:srgbClr val="0000F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Not many substitutes and only</a:t>
                      </a:r>
                      <a:r>
                        <a:rPr lang="en-CA" sz="2000" baseline="0" dirty="0" smtClean="0"/>
                        <a:t> a small percentage of income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Diamond bracelets</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Elastic</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Luxury and make up a large fraction of income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Microsoft’s Windows operating system</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r>
              <a:rPr lang="en-US" smtClean="0"/>
              <a:t>Study Question 4 – Q3</a:t>
            </a:r>
          </a:p>
        </p:txBody>
      </p:sp>
      <p:graphicFrame>
        <p:nvGraphicFramePr>
          <p:cNvPr id="4" name="Table 3"/>
          <p:cNvGraphicFramePr>
            <a:graphicFrameLocks noGrp="1"/>
          </p:cNvGraphicFramePr>
          <p:nvPr>
            <p:extLst>
              <p:ext uri="{D42A27DB-BD31-4B8C-83A1-F6EECF244321}">
                <p14:modId xmlns:p14="http://schemas.microsoft.com/office/powerpoint/2010/main" val="2045135262"/>
              </p:ext>
            </p:extLst>
          </p:nvPr>
        </p:nvGraphicFramePr>
        <p:xfrm>
          <a:off x="755650" y="1628775"/>
          <a:ext cx="7848872" cy="4608943"/>
        </p:xfrm>
        <a:graphic>
          <a:graphicData uri="http://schemas.openxmlformats.org/drawingml/2006/table">
            <a:tbl>
              <a:tblPr firstRow="1" bandRow="1">
                <a:tableStyleId>{5C22544A-7EE6-4342-B048-85BDC9FD1C3A}</a:tableStyleId>
              </a:tblPr>
              <a:tblGrid>
                <a:gridCol w="2520280"/>
                <a:gridCol w="1512168"/>
                <a:gridCol w="3816424"/>
              </a:tblGrid>
              <a:tr h="803218">
                <a:tc>
                  <a:txBody>
                    <a:bodyPr/>
                    <a:lstStyle/>
                    <a:p>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Elasticity of demand</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Determinants</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Bottled water</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Elastic</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Availability</a:t>
                      </a:r>
                      <a:r>
                        <a:rPr lang="en-CA" sz="2000" baseline="0" dirty="0" smtClean="0"/>
                        <a:t> of substitutes</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Toothpaste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rgbClr val="0000FF"/>
                          </a:solidFill>
                        </a:rPr>
                        <a:t>Inelastic</a:t>
                      </a:r>
                      <a:endParaRPr lang="en-CA" sz="2000" dirty="0">
                        <a:solidFill>
                          <a:srgbClr val="0000F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necessity</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5357">
                <a:tc>
                  <a:txBody>
                    <a:bodyPr/>
                    <a:lstStyle/>
                    <a:p>
                      <a:r>
                        <a:rPr lang="en-CA" sz="2000" dirty="0" smtClean="0"/>
                        <a:t>Crest</a:t>
                      </a:r>
                      <a:r>
                        <a:rPr lang="en-CA" sz="2000" baseline="0" dirty="0" smtClean="0"/>
                        <a:t> toothpaste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Elastic</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Availability</a:t>
                      </a:r>
                      <a:r>
                        <a:rPr lang="en-CA" sz="2000" baseline="0" dirty="0" smtClean="0"/>
                        <a:t> of other brands</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Ketchup</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rgbClr val="0000FF"/>
                          </a:solidFill>
                        </a:rPr>
                        <a:t>Inelastic</a:t>
                      </a:r>
                      <a:endParaRPr lang="en-CA" sz="2000" dirty="0">
                        <a:solidFill>
                          <a:srgbClr val="0000F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Not many substitutes and only</a:t>
                      </a:r>
                      <a:r>
                        <a:rPr lang="en-CA" sz="2000" baseline="0" dirty="0" smtClean="0"/>
                        <a:t> a small percentage of income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Diamond bracelets</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Elastic</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Luxury and make up a large fraction of income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03218">
                <a:tc>
                  <a:txBody>
                    <a:bodyPr/>
                    <a:lstStyle/>
                    <a:p>
                      <a:r>
                        <a:rPr lang="en-CA" sz="2000" dirty="0" smtClean="0"/>
                        <a:t>Microsoft’s Windows operating system</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rgbClr val="0000FF"/>
                          </a:solidFill>
                        </a:rPr>
                        <a:t>Inelastic</a:t>
                      </a:r>
                      <a:endParaRPr lang="en-CA" sz="2000" dirty="0">
                        <a:solidFill>
                          <a:srgbClr val="0000F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Not many substitutes and a necessity</a:t>
                      </a:r>
                      <a:r>
                        <a:rPr lang="en-CA" sz="2000" baseline="0" dirty="0" smtClean="0"/>
                        <a:t> in some workplaces</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r>
              <a:rPr lang="en-US" smtClean="0"/>
              <a:t>Study Question 4 – Q6</a:t>
            </a:r>
          </a:p>
        </p:txBody>
      </p:sp>
      <p:sp>
        <p:nvSpPr>
          <p:cNvPr id="4099" name="Content Placeholder 2"/>
          <p:cNvSpPr>
            <a:spLocks noGrp="1"/>
          </p:cNvSpPr>
          <p:nvPr>
            <p:ph idx="1"/>
          </p:nvPr>
        </p:nvSpPr>
        <p:spPr>
          <a:xfrm>
            <a:off x="914400" y="1600200"/>
            <a:ext cx="7978775" cy="5068888"/>
          </a:xfrm>
        </p:spPr>
        <p:txBody>
          <a:bodyPr/>
          <a:lstStyle/>
          <a:p>
            <a:pPr>
              <a:defRPr/>
            </a:pPr>
            <a:r>
              <a:rPr lang="en-CA" sz="2400" dirty="0" smtClean="0"/>
              <a:t>How would the following </a:t>
            </a:r>
            <a:r>
              <a:rPr lang="en-CA" sz="2400" u="sng" dirty="0" smtClean="0"/>
              <a:t>changes in price </a:t>
            </a:r>
            <a:r>
              <a:rPr lang="en-CA" sz="2400" dirty="0" smtClean="0"/>
              <a:t>affect </a:t>
            </a:r>
            <a:r>
              <a:rPr lang="en-CA" sz="2400" u="sng" dirty="0" smtClean="0"/>
              <a:t>total revenue</a:t>
            </a:r>
            <a:r>
              <a:rPr lang="en-CA" sz="2400" dirty="0" smtClean="0"/>
              <a:t>? That is, would total revenue increase, decrease, or remain unchanged? </a:t>
            </a:r>
          </a:p>
          <a:p>
            <a:pPr lvl="1">
              <a:buFont typeface="Wingdings" pitchFamily="2" charset="2"/>
              <a:buNone/>
              <a:defRPr/>
            </a:pPr>
            <a:endParaRPr lang="en-CA" sz="2200" dirty="0" smtClean="0">
              <a:ea typeface="+mn-ea"/>
            </a:endParaRPr>
          </a:p>
          <a:p>
            <a:pPr lvl="1">
              <a:buFont typeface="Wingdings" pitchFamily="2" charset="2"/>
              <a:buNone/>
              <a:defRPr/>
            </a:pPr>
            <a:r>
              <a:rPr lang="en-CA" sz="2400" dirty="0" smtClean="0">
                <a:ea typeface="+mn-ea"/>
              </a:rPr>
              <a:t>a. Price falls and demand is inelastic.</a:t>
            </a:r>
          </a:p>
          <a:p>
            <a:pPr lvl="1">
              <a:buFont typeface="Wingdings" pitchFamily="2" charset="2"/>
              <a:buNone/>
              <a:defRPr/>
            </a:pPr>
            <a:r>
              <a:rPr lang="en-CA" sz="2400" dirty="0" smtClean="0">
                <a:ea typeface="+mn-ea"/>
              </a:rPr>
              <a:t>b. Price rises and demand is elastic. </a:t>
            </a:r>
          </a:p>
          <a:p>
            <a:pPr lvl="1">
              <a:buFont typeface="Wingdings" pitchFamily="2" charset="2"/>
              <a:buNone/>
              <a:defRPr/>
            </a:pPr>
            <a:r>
              <a:rPr lang="en-CA" sz="2400" dirty="0" smtClean="0">
                <a:ea typeface="+mn-ea"/>
              </a:rPr>
              <a:t>c. Price rises and supply is elastic. </a:t>
            </a:r>
          </a:p>
          <a:p>
            <a:pPr lvl="1">
              <a:buFont typeface="Wingdings" pitchFamily="2" charset="2"/>
              <a:buNone/>
              <a:defRPr/>
            </a:pPr>
            <a:r>
              <a:rPr lang="en-CA" sz="2400" dirty="0" smtClean="0">
                <a:ea typeface="+mn-ea"/>
              </a:rPr>
              <a:t>d. Price rises and supply is inelastic. </a:t>
            </a:r>
          </a:p>
          <a:p>
            <a:pPr lvl="1">
              <a:buFont typeface="Wingdings" pitchFamily="2" charset="2"/>
              <a:buNone/>
              <a:defRPr/>
            </a:pPr>
            <a:r>
              <a:rPr lang="en-CA" sz="2400" dirty="0" smtClean="0">
                <a:ea typeface="+mn-ea"/>
              </a:rPr>
              <a:t>e. Price rises and demand is inelastic. </a:t>
            </a:r>
          </a:p>
          <a:p>
            <a:pPr lvl="1">
              <a:buFont typeface="Wingdings" pitchFamily="2" charset="2"/>
              <a:buNone/>
              <a:defRPr/>
            </a:pPr>
            <a:r>
              <a:rPr lang="en-CA" sz="2400" dirty="0" smtClean="0">
                <a:ea typeface="+mn-ea"/>
              </a:rPr>
              <a:t>f. Price falls and demand is elastic.  </a:t>
            </a:r>
          </a:p>
          <a:p>
            <a:pPr lvl="1">
              <a:buFont typeface="Wingdings" pitchFamily="2" charset="2"/>
              <a:buNone/>
              <a:defRPr/>
            </a:pPr>
            <a:r>
              <a:rPr lang="en-CA" sz="2400" dirty="0" smtClean="0">
                <a:ea typeface="+mn-ea"/>
              </a:rPr>
              <a:t>g. Price falls and demand is of unit elasticity. </a:t>
            </a:r>
          </a:p>
          <a:p>
            <a:pPr>
              <a:defRPr/>
            </a:pPr>
            <a:endParaRPr lang="en-US" sz="2400" dirty="0" smtClean="0"/>
          </a:p>
          <a:p>
            <a:pPr>
              <a:defRPr/>
            </a:pPr>
            <a:endParaRPr lang="en-US" sz="2400" dirty="0" smtClean="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r>
              <a:rPr lang="en-US" smtClean="0"/>
              <a:t>Study Question 4 – Q6</a:t>
            </a:r>
          </a:p>
        </p:txBody>
      </p:sp>
      <p:sp>
        <p:nvSpPr>
          <p:cNvPr id="4099" name="Content Placeholder 2"/>
          <p:cNvSpPr>
            <a:spLocks noGrp="1"/>
          </p:cNvSpPr>
          <p:nvPr>
            <p:ph idx="1"/>
          </p:nvPr>
        </p:nvSpPr>
        <p:spPr>
          <a:xfrm>
            <a:off x="914400" y="1600200"/>
            <a:ext cx="7978775" cy="5068888"/>
          </a:xfrm>
        </p:spPr>
        <p:txBody>
          <a:bodyPr/>
          <a:lstStyle/>
          <a:p>
            <a:pPr>
              <a:defRPr/>
            </a:pPr>
            <a:r>
              <a:rPr lang="en-CA" sz="2400" dirty="0" smtClean="0"/>
              <a:t>How would the following changes in price affect total revenue? That is, would total revenue increase, decrease, or remain unchanged? </a:t>
            </a:r>
          </a:p>
          <a:p>
            <a:pPr lvl="1">
              <a:buFont typeface="Wingdings" pitchFamily="2" charset="2"/>
              <a:buNone/>
              <a:defRPr/>
            </a:pPr>
            <a:endParaRPr lang="en-CA" sz="2200" dirty="0" smtClean="0">
              <a:ea typeface="+mn-ea"/>
            </a:endParaRPr>
          </a:p>
          <a:p>
            <a:pPr>
              <a:defRPr/>
            </a:pPr>
            <a:r>
              <a:rPr lang="en-US" sz="2400" dirty="0" smtClean="0">
                <a:solidFill>
                  <a:srgbClr val="FF0000"/>
                </a:solidFill>
              </a:rPr>
              <a:t>Total revenue = price x quantity</a:t>
            </a:r>
          </a:p>
          <a:p>
            <a:pPr>
              <a:defRPr/>
            </a:pPr>
            <a:endParaRPr lang="en-US" sz="2400" dirty="0" smtClean="0"/>
          </a:p>
          <a:p>
            <a:pPr>
              <a:defRPr/>
            </a:pPr>
            <a:r>
              <a:rPr lang="en-US" sz="2400" dirty="0" smtClean="0">
                <a:solidFill>
                  <a:srgbClr val="0000FF"/>
                </a:solidFill>
              </a:rPr>
              <a:t>Elasticity of demand = %</a:t>
            </a:r>
            <a:r>
              <a:rPr lang="en-US" sz="2400" dirty="0" smtClean="0">
                <a:solidFill>
                  <a:srgbClr val="0000FF"/>
                </a:solidFill>
                <a:sym typeface="Symbol"/>
              </a:rPr>
              <a:t>QD / %P</a:t>
            </a:r>
          </a:p>
          <a:p>
            <a:pPr>
              <a:defRPr/>
            </a:pPr>
            <a:r>
              <a:rPr lang="en-US" sz="2400" dirty="0" smtClean="0">
                <a:solidFill>
                  <a:srgbClr val="0000FF"/>
                </a:solidFill>
              </a:rPr>
              <a:t>Elasticity of supply = %</a:t>
            </a:r>
            <a:r>
              <a:rPr lang="en-US" sz="2400" dirty="0" smtClean="0">
                <a:solidFill>
                  <a:srgbClr val="0000FF"/>
                </a:solidFill>
                <a:sym typeface="Symbol"/>
              </a:rPr>
              <a:t>QS / %P</a:t>
            </a:r>
          </a:p>
          <a:p>
            <a:pPr>
              <a:defRPr/>
            </a:pPr>
            <a:endParaRPr lang="en-US" sz="2400" dirty="0" smtClean="0"/>
          </a:p>
          <a:p>
            <a:pPr>
              <a:defRPr/>
            </a:pPr>
            <a:r>
              <a:rPr lang="en-US" sz="2400" dirty="0" smtClean="0"/>
              <a:t>P </a:t>
            </a:r>
            <a:r>
              <a:rPr lang="en-US" sz="2400" dirty="0" smtClean="0">
                <a:sym typeface="Symbol"/>
              </a:rPr>
              <a:t>  QD </a:t>
            </a:r>
          </a:p>
          <a:p>
            <a:pPr>
              <a:defRPr/>
            </a:pPr>
            <a:r>
              <a:rPr lang="en-US" sz="2400" dirty="0" smtClean="0">
                <a:sym typeface="Symbol"/>
              </a:rPr>
              <a:t>P   QS </a:t>
            </a:r>
            <a:endParaRPr lang="en-US"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99">
                                            <p:txEl>
                                              <p:pRg st="2" end="2"/>
                                            </p:txEl>
                                          </p:spTgt>
                                        </p:tgtEl>
                                        <p:attrNameLst>
                                          <p:attrName>style.visibility</p:attrName>
                                        </p:attrNameLst>
                                      </p:cBhvr>
                                      <p:to>
                                        <p:strVal val="visible"/>
                                      </p:to>
                                    </p:set>
                                    <p:animEffect transition="in" filter="blinds(horizontal)">
                                      <p:cBhvr>
                                        <p:cTn id="7" dur="500"/>
                                        <p:tgtEl>
                                          <p:spTgt spid="409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099">
                                            <p:txEl>
                                              <p:pRg st="4" end="4"/>
                                            </p:txEl>
                                          </p:spTgt>
                                        </p:tgtEl>
                                        <p:attrNameLst>
                                          <p:attrName>style.visibility</p:attrName>
                                        </p:attrNameLst>
                                      </p:cBhvr>
                                      <p:to>
                                        <p:strVal val="visible"/>
                                      </p:to>
                                    </p:set>
                                    <p:animEffect transition="in" filter="blinds(horizontal)">
                                      <p:cBhvr>
                                        <p:cTn id="12" dur="500"/>
                                        <p:tgtEl>
                                          <p:spTgt spid="4099">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099">
                                            <p:txEl>
                                              <p:pRg st="5" end="5"/>
                                            </p:txEl>
                                          </p:spTgt>
                                        </p:tgtEl>
                                        <p:attrNameLst>
                                          <p:attrName>style.visibility</p:attrName>
                                        </p:attrNameLst>
                                      </p:cBhvr>
                                      <p:to>
                                        <p:strVal val="visible"/>
                                      </p:to>
                                    </p:set>
                                    <p:animEffect transition="in" filter="blinds(horizontal)">
                                      <p:cBhvr>
                                        <p:cTn id="17" dur="500"/>
                                        <p:tgtEl>
                                          <p:spTgt spid="4099">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099">
                                            <p:txEl>
                                              <p:pRg st="7" end="7"/>
                                            </p:txEl>
                                          </p:spTgt>
                                        </p:tgtEl>
                                        <p:attrNameLst>
                                          <p:attrName>style.visibility</p:attrName>
                                        </p:attrNameLst>
                                      </p:cBhvr>
                                      <p:to>
                                        <p:strVal val="visible"/>
                                      </p:to>
                                    </p:set>
                                    <p:animEffect transition="in" filter="blinds(horizontal)">
                                      <p:cBhvr>
                                        <p:cTn id="22" dur="500"/>
                                        <p:tgtEl>
                                          <p:spTgt spid="4099">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099">
                                            <p:txEl>
                                              <p:pRg st="8" end="8"/>
                                            </p:txEl>
                                          </p:spTgt>
                                        </p:tgtEl>
                                        <p:attrNameLst>
                                          <p:attrName>style.visibility</p:attrName>
                                        </p:attrNameLst>
                                      </p:cBhvr>
                                      <p:to>
                                        <p:strVal val="visible"/>
                                      </p:to>
                                    </p:set>
                                    <p:animEffect transition="in" filter="blinds(horizontal)">
                                      <p:cBhvr>
                                        <p:cTn id="27" dur="500"/>
                                        <p:tgtEl>
                                          <p:spTgt spid="409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uiExpand="1"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r>
              <a:rPr lang="en-US" smtClean="0"/>
              <a:t>Study Question 4 – Q6</a:t>
            </a:r>
          </a:p>
        </p:txBody>
      </p:sp>
      <p:graphicFrame>
        <p:nvGraphicFramePr>
          <p:cNvPr id="4" name="Content Placeholder 4"/>
          <p:cNvGraphicFramePr>
            <a:graphicFrameLocks/>
          </p:cNvGraphicFramePr>
          <p:nvPr/>
        </p:nvGraphicFramePr>
        <p:xfrm>
          <a:off x="827088" y="1844675"/>
          <a:ext cx="7772400" cy="1314576"/>
        </p:xfrm>
        <a:graphic>
          <a:graphicData uri="http://schemas.openxmlformats.org/drawingml/2006/table">
            <a:tbl>
              <a:tblPr firstRow="1" bandRow="1">
                <a:tableStyleId>{5C22544A-7EE6-4342-B048-85BDC9FD1C3A}</a:tableStyleId>
              </a:tblPr>
              <a:tblGrid>
                <a:gridCol w="2217440"/>
                <a:gridCol w="2448272"/>
                <a:gridCol w="1163588"/>
                <a:gridCol w="1943100"/>
              </a:tblGrid>
              <a:tr h="438192">
                <a:tc>
                  <a:txBody>
                    <a:bodyPr/>
                    <a:lstStyle/>
                    <a:p>
                      <a:pPr algn="ctr"/>
                      <a:r>
                        <a:rPr lang="en-CA" sz="2000" dirty="0" smtClean="0">
                          <a:solidFill>
                            <a:schemeClr val="tx1"/>
                          </a:solidFill>
                        </a:rPr>
                        <a:t>Elasticity</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Price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Total revenue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8192">
                <a:tc>
                  <a:txBody>
                    <a:bodyPr/>
                    <a:lstStyle/>
                    <a:p>
                      <a:pPr algn="ctr"/>
                      <a:r>
                        <a:rPr lang="en-CA" sz="2000" dirty="0" smtClean="0"/>
                        <a:t>Inelastic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a:t>
                      </a:r>
                      <a:r>
                        <a:rPr lang="en-CA" sz="2000" dirty="0" smtClean="0">
                          <a:sym typeface="Symbol"/>
                        </a:rPr>
                        <a:t>QD &lt; %P</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8192">
                <a:tc>
                  <a:txBody>
                    <a:bodyPr/>
                    <a:lstStyle/>
                    <a:p>
                      <a:pPr algn="ctr"/>
                      <a:r>
                        <a:rPr lang="en-CA" sz="2000" dirty="0" smtClean="0"/>
                        <a:t>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QD &gt;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5" name="Content Placeholder 4"/>
          <p:cNvGraphicFramePr>
            <a:graphicFrameLocks/>
          </p:cNvGraphicFramePr>
          <p:nvPr/>
        </p:nvGraphicFramePr>
        <p:xfrm>
          <a:off x="827088" y="1700213"/>
          <a:ext cx="7772400" cy="1843312"/>
        </p:xfrm>
        <a:graphic>
          <a:graphicData uri="http://schemas.openxmlformats.org/drawingml/2006/table">
            <a:tbl>
              <a:tblPr firstRow="1" bandRow="1">
                <a:tableStyleId>{5C22544A-7EE6-4342-B048-85BDC9FD1C3A}</a:tableStyleId>
              </a:tblPr>
              <a:tblGrid>
                <a:gridCol w="2160240"/>
                <a:gridCol w="1897932"/>
                <a:gridCol w="1012073"/>
                <a:gridCol w="1012073"/>
                <a:gridCol w="1690082"/>
              </a:tblGrid>
              <a:tr h="687746">
                <a:tc>
                  <a:txBody>
                    <a:bodyPr/>
                    <a:lstStyle/>
                    <a:p>
                      <a:pPr algn="ctr"/>
                      <a:r>
                        <a:rPr lang="en-CA" sz="2000" dirty="0" smtClean="0">
                          <a:solidFill>
                            <a:schemeClr val="tx1"/>
                          </a:solidFill>
                        </a:rPr>
                        <a:t>Elasticity</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Price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Qty</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Total revenue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87746">
                <a:tc>
                  <a:txBody>
                    <a:bodyPr/>
                    <a:lstStyle/>
                    <a:p>
                      <a:pPr algn="ctr"/>
                      <a:r>
                        <a:rPr lang="en-CA" sz="2000" dirty="0" smtClean="0"/>
                        <a:t>Inelastic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a:t>
                      </a:r>
                      <a:r>
                        <a:rPr lang="en-CA" sz="2000" dirty="0" smtClean="0">
                          <a:sym typeface="Symbol"/>
                        </a:rPr>
                        <a:t>QD &lt; %P</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sym typeface="Symbol"/>
                        </a:rPr>
                        <a:t></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4526">
                <a:tc>
                  <a:txBody>
                    <a:bodyPr/>
                    <a:lstStyle/>
                    <a:p>
                      <a:pPr algn="ctr"/>
                      <a:r>
                        <a:rPr lang="en-CA" sz="2000" dirty="0" smtClean="0"/>
                        <a:t>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QD &gt;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sym typeface="Symbol"/>
                        </a:rPr>
                        <a:t></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p:txBody>
          <a:bodyPr/>
          <a:lstStyle/>
          <a:p>
            <a:r>
              <a:rPr lang="en-US" smtClean="0"/>
              <a:t>Study Question 4 – Q6</a:t>
            </a:r>
          </a:p>
        </p:txBody>
      </p:sp>
      <p:sp>
        <p:nvSpPr>
          <p:cNvPr id="4099" name="Content Placeholder 2"/>
          <p:cNvSpPr>
            <a:spLocks noGrp="1"/>
          </p:cNvSpPr>
          <p:nvPr>
            <p:ph idx="1"/>
          </p:nvPr>
        </p:nvSpPr>
        <p:spPr>
          <a:xfrm>
            <a:off x="827088" y="3716338"/>
            <a:ext cx="7978775" cy="2952750"/>
          </a:xfrm>
        </p:spPr>
        <p:txBody>
          <a:bodyPr/>
          <a:lstStyle/>
          <a:p>
            <a:r>
              <a:rPr lang="en-CA" sz="2200" dirty="0" smtClean="0"/>
              <a:t>When demand is </a:t>
            </a:r>
            <a:r>
              <a:rPr lang="en-CA" sz="2200" u="sng" dirty="0" smtClean="0"/>
              <a:t>inelastic</a:t>
            </a:r>
            <a:r>
              <a:rPr lang="en-CA" sz="2200" dirty="0" smtClean="0"/>
              <a:t>, price and total revenue move in the </a:t>
            </a:r>
            <a:r>
              <a:rPr lang="en-CA" sz="2200" u="sng" dirty="0" smtClean="0"/>
              <a:t>same direction </a:t>
            </a:r>
            <a:r>
              <a:rPr lang="en-CA" sz="2200" dirty="0" smtClean="0"/>
              <a:t>because the percentage change in quantity is less than the percentage change in price. </a:t>
            </a:r>
          </a:p>
          <a:p>
            <a:endParaRPr lang="en-CA" sz="2200" dirty="0" smtClean="0"/>
          </a:p>
          <a:p>
            <a:r>
              <a:rPr lang="en-CA" sz="2200" dirty="0" smtClean="0"/>
              <a:t>When demand is </a:t>
            </a:r>
            <a:r>
              <a:rPr lang="en-CA" sz="2200" u="sng" dirty="0" smtClean="0"/>
              <a:t>elastic</a:t>
            </a:r>
            <a:r>
              <a:rPr lang="en-CA" sz="2200" dirty="0" smtClean="0"/>
              <a:t>, price and total revenue move in the </a:t>
            </a:r>
            <a:r>
              <a:rPr lang="en-CA" sz="2200" u="sng" dirty="0" smtClean="0"/>
              <a:t>opposite direction</a:t>
            </a:r>
            <a:r>
              <a:rPr lang="en-CA" sz="2200" dirty="0" smtClean="0"/>
              <a:t>. This is because the percentage change in quantity is greater than the percentage change in price. </a:t>
            </a:r>
          </a:p>
          <a:p>
            <a:endParaRPr lang="en-CA" sz="2400" dirty="0" smtClean="0"/>
          </a:p>
        </p:txBody>
      </p:sp>
      <p:graphicFrame>
        <p:nvGraphicFramePr>
          <p:cNvPr id="4" name="Content Placeholder 4"/>
          <p:cNvGraphicFramePr>
            <a:graphicFrameLocks/>
          </p:cNvGraphicFramePr>
          <p:nvPr/>
        </p:nvGraphicFramePr>
        <p:xfrm>
          <a:off x="827088" y="1844675"/>
          <a:ext cx="7772400" cy="1314576"/>
        </p:xfrm>
        <a:graphic>
          <a:graphicData uri="http://schemas.openxmlformats.org/drawingml/2006/table">
            <a:tbl>
              <a:tblPr firstRow="1" bandRow="1">
                <a:tableStyleId>{5C22544A-7EE6-4342-B048-85BDC9FD1C3A}</a:tableStyleId>
              </a:tblPr>
              <a:tblGrid>
                <a:gridCol w="2217440"/>
                <a:gridCol w="2448272"/>
                <a:gridCol w="1163588"/>
                <a:gridCol w="1943100"/>
              </a:tblGrid>
              <a:tr h="438192">
                <a:tc>
                  <a:txBody>
                    <a:bodyPr/>
                    <a:lstStyle/>
                    <a:p>
                      <a:pPr algn="ctr"/>
                      <a:r>
                        <a:rPr lang="en-CA" sz="2000" dirty="0" smtClean="0">
                          <a:solidFill>
                            <a:schemeClr val="tx1"/>
                          </a:solidFill>
                        </a:rPr>
                        <a:t>Elasticity</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Price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Total revenue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8192">
                <a:tc>
                  <a:txBody>
                    <a:bodyPr/>
                    <a:lstStyle/>
                    <a:p>
                      <a:pPr algn="ctr"/>
                      <a:r>
                        <a:rPr lang="en-CA" sz="2000" dirty="0" smtClean="0"/>
                        <a:t>Inelastic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a:t>
                      </a:r>
                      <a:r>
                        <a:rPr lang="en-CA" sz="2000" dirty="0" smtClean="0">
                          <a:sym typeface="Symbol"/>
                        </a:rPr>
                        <a:t>QD &lt; %P</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8192">
                <a:tc>
                  <a:txBody>
                    <a:bodyPr/>
                    <a:lstStyle/>
                    <a:p>
                      <a:pPr algn="ctr"/>
                      <a:r>
                        <a:rPr lang="en-CA" sz="2000" dirty="0" smtClean="0"/>
                        <a:t>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QD &gt;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5" name="Content Placeholder 4"/>
          <p:cNvGraphicFramePr>
            <a:graphicFrameLocks/>
          </p:cNvGraphicFramePr>
          <p:nvPr/>
        </p:nvGraphicFramePr>
        <p:xfrm>
          <a:off x="827088" y="1700213"/>
          <a:ext cx="7772400" cy="1843312"/>
        </p:xfrm>
        <a:graphic>
          <a:graphicData uri="http://schemas.openxmlformats.org/drawingml/2006/table">
            <a:tbl>
              <a:tblPr firstRow="1" bandRow="1">
                <a:tableStyleId>{5C22544A-7EE6-4342-B048-85BDC9FD1C3A}</a:tableStyleId>
              </a:tblPr>
              <a:tblGrid>
                <a:gridCol w="2160240"/>
                <a:gridCol w="1897932"/>
                <a:gridCol w="1012073"/>
                <a:gridCol w="1012073"/>
                <a:gridCol w="1690082"/>
              </a:tblGrid>
              <a:tr h="687746">
                <a:tc>
                  <a:txBody>
                    <a:bodyPr/>
                    <a:lstStyle/>
                    <a:p>
                      <a:pPr algn="ctr"/>
                      <a:r>
                        <a:rPr lang="en-CA" sz="2000" dirty="0" smtClean="0">
                          <a:solidFill>
                            <a:schemeClr val="tx1"/>
                          </a:solidFill>
                        </a:rPr>
                        <a:t>Elasticity</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Price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Qty</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Total revenue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87746">
                <a:tc>
                  <a:txBody>
                    <a:bodyPr/>
                    <a:lstStyle/>
                    <a:p>
                      <a:pPr algn="ctr"/>
                      <a:r>
                        <a:rPr lang="en-CA" sz="2000" dirty="0" smtClean="0"/>
                        <a:t>Inelastic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a:t>
                      </a:r>
                      <a:r>
                        <a:rPr lang="en-CA" sz="2000" dirty="0" smtClean="0">
                          <a:sym typeface="Symbol"/>
                        </a:rPr>
                        <a:t>QD &lt; %P</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sym typeface="Symbol"/>
                        </a:rPr>
                        <a:t></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4526">
                <a:tc>
                  <a:txBody>
                    <a:bodyPr/>
                    <a:lstStyle/>
                    <a:p>
                      <a:pPr algn="ctr"/>
                      <a:r>
                        <a:rPr lang="en-CA" sz="2000" dirty="0" smtClean="0"/>
                        <a:t>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QD &gt;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sym typeface="Symbol"/>
                        </a:rPr>
                        <a:t></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6" name="Oval 5"/>
          <p:cNvSpPr/>
          <p:nvPr/>
        </p:nvSpPr>
        <p:spPr>
          <a:xfrm>
            <a:off x="5076825" y="2492375"/>
            <a:ext cx="574675" cy="5762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p:cNvSpPr/>
          <p:nvPr/>
        </p:nvSpPr>
        <p:spPr>
          <a:xfrm>
            <a:off x="7451725" y="2420938"/>
            <a:ext cx="576263" cy="57626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Oval 7"/>
          <p:cNvSpPr/>
          <p:nvPr/>
        </p:nvSpPr>
        <p:spPr>
          <a:xfrm>
            <a:off x="6156325" y="2997200"/>
            <a:ext cx="576263" cy="5762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Oval 8"/>
          <p:cNvSpPr/>
          <p:nvPr/>
        </p:nvSpPr>
        <p:spPr>
          <a:xfrm>
            <a:off x="7451725" y="2997200"/>
            <a:ext cx="576263" cy="5762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Oval 9"/>
          <p:cNvSpPr/>
          <p:nvPr/>
        </p:nvSpPr>
        <p:spPr>
          <a:xfrm>
            <a:off x="5141363" y="3068638"/>
            <a:ext cx="576263" cy="576263"/>
          </a:xfrm>
          <a:prstGeom prst="ellipse">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blinds(horizontal)">
                                      <p:cBhvr>
                                        <p:cTn id="7" dur="500"/>
                                        <p:tgtEl>
                                          <p:spTgt spid="4099">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
                                        <p:tgtEl>
                                          <p:spTgt spid="8"/>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linds(horizontal)">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4099">
                                            <p:txEl>
                                              <p:pRg st="2" end="2"/>
                                            </p:txEl>
                                          </p:spTgt>
                                        </p:tgtEl>
                                        <p:attrNameLst>
                                          <p:attrName>style.visibility</p:attrName>
                                        </p:attrNameLst>
                                      </p:cBhvr>
                                      <p:to>
                                        <p:strVal val="visible"/>
                                      </p:to>
                                    </p:set>
                                    <p:animEffect transition="in" filter="blinds(horizontal)">
                                      <p:cBhvr>
                                        <p:cTn id="31" dur="500"/>
                                        <p:tgtEl>
                                          <p:spTgt spid="4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uiExpand="1" build="p"/>
      <p:bldP spid="6" grpId="0" uiExpand="1" animBg="1"/>
      <p:bldP spid="7" grpId="0" uiExpand="1" animBg="1"/>
      <p:bldP spid="8" grpId="0" animBg="1"/>
      <p:bldP spid="9" grpId="0" animBg="1"/>
      <p:bldP spid="10"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p:txBody>
          <a:bodyPr/>
          <a:lstStyle/>
          <a:p>
            <a:r>
              <a:rPr lang="en-US" smtClean="0"/>
              <a:t>Study Question 4 – Q6</a:t>
            </a:r>
          </a:p>
        </p:txBody>
      </p:sp>
      <p:graphicFrame>
        <p:nvGraphicFramePr>
          <p:cNvPr id="5" name="Content Placeholder 4"/>
          <p:cNvGraphicFramePr>
            <a:graphicFrameLocks/>
          </p:cNvGraphicFramePr>
          <p:nvPr/>
        </p:nvGraphicFramePr>
        <p:xfrm>
          <a:off x="827088" y="1700213"/>
          <a:ext cx="7772400" cy="1944217"/>
        </p:xfrm>
        <a:graphic>
          <a:graphicData uri="http://schemas.openxmlformats.org/drawingml/2006/table">
            <a:tbl>
              <a:tblPr firstRow="1" bandRow="1">
                <a:tableStyleId>{5C22544A-7EE6-4342-B048-85BDC9FD1C3A}</a:tableStyleId>
              </a:tblPr>
              <a:tblGrid>
                <a:gridCol w="1928699"/>
                <a:gridCol w="2129473"/>
                <a:gridCol w="1012073"/>
                <a:gridCol w="1012073"/>
                <a:gridCol w="1690082"/>
              </a:tblGrid>
              <a:tr h="846519">
                <a:tc>
                  <a:txBody>
                    <a:bodyPr/>
                    <a:lstStyle/>
                    <a:p>
                      <a:pPr algn="ctr"/>
                      <a:r>
                        <a:rPr lang="en-CA" sz="2000" dirty="0" smtClean="0">
                          <a:solidFill>
                            <a:schemeClr val="tx1"/>
                          </a:solidFill>
                        </a:rPr>
                        <a:t>Elasticity</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Price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Qty</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Total revenue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8849">
                <a:tc>
                  <a:txBody>
                    <a:bodyPr/>
                    <a:lstStyle/>
                    <a:p>
                      <a:pPr algn="ctr"/>
                      <a:r>
                        <a:rPr lang="en-CA" sz="2000" dirty="0" smtClean="0"/>
                        <a:t>Elastic</a:t>
                      </a:r>
                      <a:r>
                        <a:rPr lang="en-CA" sz="2000" baseline="0" dirty="0" smtClean="0"/>
                        <a:t> supply</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QS &gt;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8849">
                <a:tc>
                  <a:txBody>
                    <a:bodyPr/>
                    <a:lstStyle/>
                    <a:p>
                      <a:pPr algn="ctr"/>
                      <a:r>
                        <a:rPr lang="en-CA" sz="2000" dirty="0" smtClean="0"/>
                        <a:t>Inelastic supply</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QS &lt;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p:txBody>
          <a:bodyPr/>
          <a:lstStyle/>
          <a:p>
            <a:r>
              <a:rPr lang="en-US" smtClean="0"/>
              <a:t>Study Question 4 – Q6</a:t>
            </a:r>
          </a:p>
        </p:txBody>
      </p:sp>
      <p:sp>
        <p:nvSpPr>
          <p:cNvPr id="4099" name="Content Placeholder 2"/>
          <p:cNvSpPr>
            <a:spLocks noGrp="1"/>
          </p:cNvSpPr>
          <p:nvPr>
            <p:ph idx="1"/>
          </p:nvPr>
        </p:nvSpPr>
        <p:spPr>
          <a:xfrm>
            <a:off x="827088" y="4221163"/>
            <a:ext cx="7978775" cy="2160587"/>
          </a:xfrm>
        </p:spPr>
        <p:txBody>
          <a:bodyPr/>
          <a:lstStyle/>
          <a:p>
            <a:r>
              <a:rPr lang="en-CA" sz="2400" smtClean="0"/>
              <a:t>Price and quantity </a:t>
            </a:r>
            <a:r>
              <a:rPr lang="en-CA" sz="2400" u="sng" smtClean="0"/>
              <a:t>move in the same direction</a:t>
            </a:r>
            <a:r>
              <a:rPr lang="en-CA" sz="2400" smtClean="0"/>
              <a:t> </a:t>
            </a:r>
          </a:p>
          <a:p>
            <a:r>
              <a:rPr lang="en-CA" sz="2400" smtClean="0"/>
              <a:t>an increase in price will result in an increase in total revenue (a higher price and selling more) </a:t>
            </a:r>
          </a:p>
          <a:p>
            <a:r>
              <a:rPr lang="en-CA" sz="2400" smtClean="0"/>
              <a:t>a decrease in price will result in a decrease in total revenue (a lower price and selling less).</a:t>
            </a:r>
          </a:p>
        </p:txBody>
      </p:sp>
      <p:graphicFrame>
        <p:nvGraphicFramePr>
          <p:cNvPr id="5" name="Content Placeholder 4"/>
          <p:cNvGraphicFramePr>
            <a:graphicFrameLocks/>
          </p:cNvGraphicFramePr>
          <p:nvPr/>
        </p:nvGraphicFramePr>
        <p:xfrm>
          <a:off x="827088" y="1700213"/>
          <a:ext cx="7772400" cy="1944217"/>
        </p:xfrm>
        <a:graphic>
          <a:graphicData uri="http://schemas.openxmlformats.org/drawingml/2006/table">
            <a:tbl>
              <a:tblPr firstRow="1" bandRow="1">
                <a:tableStyleId>{5C22544A-7EE6-4342-B048-85BDC9FD1C3A}</a:tableStyleId>
              </a:tblPr>
              <a:tblGrid>
                <a:gridCol w="1928699"/>
                <a:gridCol w="2129473"/>
                <a:gridCol w="1012073"/>
                <a:gridCol w="1012073"/>
                <a:gridCol w="1690082"/>
              </a:tblGrid>
              <a:tr h="846519">
                <a:tc>
                  <a:txBody>
                    <a:bodyPr/>
                    <a:lstStyle/>
                    <a:p>
                      <a:pPr algn="ctr"/>
                      <a:r>
                        <a:rPr lang="en-CA" sz="2000" dirty="0" smtClean="0">
                          <a:solidFill>
                            <a:schemeClr val="tx1"/>
                          </a:solidFill>
                        </a:rPr>
                        <a:t>Elasticity</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Price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Qty</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Total revenue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8849">
                <a:tc>
                  <a:txBody>
                    <a:bodyPr/>
                    <a:lstStyle/>
                    <a:p>
                      <a:pPr algn="ctr"/>
                      <a:r>
                        <a:rPr lang="en-CA" sz="2000" dirty="0" smtClean="0"/>
                        <a:t>Elastic</a:t>
                      </a:r>
                      <a:r>
                        <a:rPr lang="en-CA" sz="2000" baseline="0" dirty="0" smtClean="0"/>
                        <a:t> supply</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QS &gt;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8849">
                <a:tc>
                  <a:txBody>
                    <a:bodyPr/>
                    <a:lstStyle/>
                    <a:p>
                      <a:pPr algn="ctr"/>
                      <a:r>
                        <a:rPr lang="en-CA" sz="2000" dirty="0" smtClean="0"/>
                        <a:t>Inelastic supply</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QS &lt;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blinds(horizontal)">
                                      <p:cBhvr>
                                        <p:cTn id="7" dur="500"/>
                                        <p:tgtEl>
                                          <p:spTgt spid="4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099">
                                            <p:txEl>
                                              <p:pRg st="1" end="1"/>
                                            </p:txEl>
                                          </p:spTgt>
                                        </p:tgtEl>
                                        <p:attrNameLst>
                                          <p:attrName>style.visibility</p:attrName>
                                        </p:attrNameLst>
                                      </p:cBhvr>
                                      <p:to>
                                        <p:strVal val="visible"/>
                                      </p:to>
                                    </p:set>
                                    <p:animEffect transition="in" filter="blinds(horizontal)">
                                      <p:cBhvr>
                                        <p:cTn id="12" dur="500"/>
                                        <p:tgtEl>
                                          <p:spTgt spid="40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099">
                                            <p:txEl>
                                              <p:pRg st="2" end="2"/>
                                            </p:txEl>
                                          </p:spTgt>
                                        </p:tgtEl>
                                        <p:attrNameLst>
                                          <p:attrName>style.visibility</p:attrName>
                                        </p:attrNameLst>
                                      </p:cBhvr>
                                      <p:to>
                                        <p:strVal val="visible"/>
                                      </p:to>
                                    </p:set>
                                    <p:animEffect transition="in" filter="blinds(horizontal)">
                                      <p:cBhvr>
                                        <p:cTn id="17" dur="500"/>
                                        <p:tgtEl>
                                          <p:spTgt spid="4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p:txBody>
          <a:bodyPr/>
          <a:lstStyle/>
          <a:p>
            <a:r>
              <a:rPr lang="en-US" smtClean="0"/>
              <a:t>Study Question 4 – Q6</a:t>
            </a:r>
          </a:p>
        </p:txBody>
      </p:sp>
      <p:graphicFrame>
        <p:nvGraphicFramePr>
          <p:cNvPr id="5" name="Content Placeholder 4"/>
          <p:cNvGraphicFramePr>
            <a:graphicFrameLocks/>
          </p:cNvGraphicFramePr>
          <p:nvPr/>
        </p:nvGraphicFramePr>
        <p:xfrm>
          <a:off x="827088" y="1773238"/>
          <a:ext cx="7772400" cy="2659197"/>
        </p:xfrm>
        <a:graphic>
          <a:graphicData uri="http://schemas.openxmlformats.org/drawingml/2006/table">
            <a:tbl>
              <a:tblPr firstRow="1" bandRow="1">
                <a:tableStyleId>{5C22544A-7EE6-4342-B048-85BDC9FD1C3A}</a:tableStyleId>
              </a:tblPr>
              <a:tblGrid>
                <a:gridCol w="1928699"/>
                <a:gridCol w="2129473"/>
                <a:gridCol w="1012073"/>
                <a:gridCol w="1012073"/>
                <a:gridCol w="1690082"/>
              </a:tblGrid>
              <a:tr h="762647">
                <a:tc>
                  <a:txBody>
                    <a:bodyPr/>
                    <a:lstStyle/>
                    <a:p>
                      <a:pPr algn="ctr"/>
                      <a:r>
                        <a:rPr lang="en-CA" sz="2000" dirty="0" smtClean="0">
                          <a:solidFill>
                            <a:schemeClr val="tx1"/>
                          </a:solidFill>
                        </a:rPr>
                        <a:t>Elasticity</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Price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Qty</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Total revenue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31582">
                <a:tc>
                  <a:txBody>
                    <a:bodyPr/>
                    <a:lstStyle/>
                    <a:p>
                      <a:pPr algn="ctr"/>
                      <a:r>
                        <a:rPr lang="en-CA" sz="2000" dirty="0" smtClean="0"/>
                        <a:t>Inelastic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QD &lt;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sym typeface="Symbol"/>
                        </a:rPr>
                        <a:t></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94470">
                <a:tc>
                  <a:txBody>
                    <a:bodyPr/>
                    <a:lstStyle/>
                    <a:p>
                      <a:pPr algn="ctr"/>
                      <a:r>
                        <a:rPr lang="en-CA" sz="2000" dirty="0" smtClean="0"/>
                        <a:t>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QD &gt;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sym typeface="Symbol"/>
                        </a:rPr>
                        <a:t></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31582">
                <a:tc>
                  <a:txBody>
                    <a:bodyPr/>
                    <a:lstStyle/>
                    <a:p>
                      <a:pPr algn="ctr"/>
                      <a:r>
                        <a:rPr lang="en-CA" sz="2000" dirty="0" smtClean="0"/>
                        <a:t>Unit 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p:txBody>
          <a:bodyPr/>
          <a:lstStyle/>
          <a:p>
            <a:r>
              <a:rPr lang="en-US" smtClean="0"/>
              <a:t>Study Question 4 – Q6</a:t>
            </a:r>
          </a:p>
        </p:txBody>
      </p:sp>
      <p:sp>
        <p:nvSpPr>
          <p:cNvPr id="67587" name="Content Placeholder 2"/>
          <p:cNvSpPr>
            <a:spLocks noGrp="1"/>
          </p:cNvSpPr>
          <p:nvPr>
            <p:ph idx="1"/>
          </p:nvPr>
        </p:nvSpPr>
        <p:spPr>
          <a:xfrm>
            <a:off x="900113" y="4797425"/>
            <a:ext cx="7704137" cy="1727200"/>
          </a:xfrm>
        </p:spPr>
        <p:txBody>
          <a:bodyPr/>
          <a:lstStyle/>
          <a:p>
            <a:r>
              <a:rPr lang="en-CA" sz="2400" u="sng" dirty="0" smtClean="0"/>
              <a:t>Unit elastic demand</a:t>
            </a:r>
            <a:r>
              <a:rPr lang="en-CA" sz="2400" dirty="0" smtClean="0"/>
              <a:t>: the decrease in total revenue that results from the decrease in price is offset by the increase in total revenue from selling more units</a:t>
            </a:r>
          </a:p>
        </p:txBody>
      </p:sp>
      <p:graphicFrame>
        <p:nvGraphicFramePr>
          <p:cNvPr id="5" name="Content Placeholder 4"/>
          <p:cNvGraphicFramePr>
            <a:graphicFrameLocks/>
          </p:cNvGraphicFramePr>
          <p:nvPr>
            <p:extLst>
              <p:ext uri="{D42A27DB-BD31-4B8C-83A1-F6EECF244321}">
                <p14:modId xmlns:p14="http://schemas.microsoft.com/office/powerpoint/2010/main" val="4023078484"/>
              </p:ext>
            </p:extLst>
          </p:nvPr>
        </p:nvGraphicFramePr>
        <p:xfrm>
          <a:off x="827088" y="1773238"/>
          <a:ext cx="7772400" cy="2659197"/>
        </p:xfrm>
        <a:graphic>
          <a:graphicData uri="http://schemas.openxmlformats.org/drawingml/2006/table">
            <a:tbl>
              <a:tblPr firstRow="1" bandRow="1">
                <a:tableStyleId>{5C22544A-7EE6-4342-B048-85BDC9FD1C3A}</a:tableStyleId>
              </a:tblPr>
              <a:tblGrid>
                <a:gridCol w="1928699"/>
                <a:gridCol w="2129473"/>
                <a:gridCol w="1012073"/>
                <a:gridCol w="1012073"/>
                <a:gridCol w="1690082"/>
              </a:tblGrid>
              <a:tr h="762647">
                <a:tc>
                  <a:txBody>
                    <a:bodyPr/>
                    <a:lstStyle/>
                    <a:p>
                      <a:pPr algn="ctr"/>
                      <a:r>
                        <a:rPr lang="en-CA" sz="2000" dirty="0" smtClean="0">
                          <a:solidFill>
                            <a:schemeClr val="tx1"/>
                          </a:solidFill>
                        </a:rPr>
                        <a:t>Elasticity</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Price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Qty</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Total revenue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31582">
                <a:tc>
                  <a:txBody>
                    <a:bodyPr/>
                    <a:lstStyle/>
                    <a:p>
                      <a:pPr algn="ctr"/>
                      <a:r>
                        <a:rPr lang="en-CA" sz="2000" dirty="0" smtClean="0"/>
                        <a:t>Inelastic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QD &lt;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sym typeface="Symbol"/>
                        </a:rPr>
                        <a:t></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94470">
                <a:tc>
                  <a:txBody>
                    <a:bodyPr/>
                    <a:lstStyle/>
                    <a:p>
                      <a:pPr algn="ctr"/>
                      <a:r>
                        <a:rPr lang="en-CA" sz="2000" dirty="0" smtClean="0"/>
                        <a:t>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QD &gt;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sym typeface="Symbol"/>
                        </a:rPr>
                        <a:t></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31582">
                <a:tc>
                  <a:txBody>
                    <a:bodyPr/>
                    <a:lstStyle/>
                    <a:p>
                      <a:pPr algn="ctr"/>
                      <a:r>
                        <a:rPr lang="en-CA" sz="2000" dirty="0" smtClean="0"/>
                        <a:t>Unit 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QD =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sym typeface="Symbol"/>
                        </a:rPr>
                        <a:t></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rgbClr val="FF0000"/>
                          </a:solidFill>
                        </a:rPr>
                        <a:t>No change</a:t>
                      </a:r>
                      <a:endParaRPr lang="en-CA" sz="20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p:txBody>
          <a:bodyPr/>
          <a:lstStyle/>
          <a:p>
            <a:r>
              <a:rPr lang="en-US" smtClean="0"/>
              <a:t>Study Question 4 – Q6</a:t>
            </a:r>
          </a:p>
        </p:txBody>
      </p:sp>
      <p:graphicFrame>
        <p:nvGraphicFramePr>
          <p:cNvPr id="5" name="Content Placeholder 4"/>
          <p:cNvGraphicFramePr>
            <a:graphicFrameLocks noGrp="1"/>
          </p:cNvGraphicFramePr>
          <p:nvPr>
            <p:ph idx="1"/>
          </p:nvPr>
        </p:nvGraphicFramePr>
        <p:xfrm>
          <a:off x="827088" y="1700213"/>
          <a:ext cx="7772400" cy="4648395"/>
        </p:xfrm>
        <a:graphic>
          <a:graphicData uri="http://schemas.openxmlformats.org/drawingml/2006/table">
            <a:tbl>
              <a:tblPr firstRow="1" bandRow="1">
                <a:tableStyleId>{5C22544A-7EE6-4342-B048-85BDC9FD1C3A}</a:tableStyleId>
              </a:tblPr>
              <a:tblGrid>
                <a:gridCol w="1928699"/>
                <a:gridCol w="2129473"/>
                <a:gridCol w="1012073"/>
                <a:gridCol w="1012073"/>
                <a:gridCol w="1690082"/>
              </a:tblGrid>
              <a:tr h="687746">
                <a:tc>
                  <a:txBody>
                    <a:bodyPr/>
                    <a:lstStyle/>
                    <a:p>
                      <a:pPr algn="ctr"/>
                      <a:r>
                        <a:rPr lang="en-CA" sz="2000" dirty="0" smtClean="0">
                          <a:solidFill>
                            <a:schemeClr val="tx1"/>
                          </a:solidFill>
                        </a:rPr>
                        <a:t>Elasticity</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Price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Qty</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olidFill>
                            <a:schemeClr val="tx1"/>
                          </a:solidFill>
                        </a:rPr>
                        <a:t>Total revenue</a:t>
                      </a:r>
                      <a:endParaRPr lang="en-CA" sz="2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87746">
                <a:tc>
                  <a:txBody>
                    <a:bodyPr/>
                    <a:lstStyle/>
                    <a:p>
                      <a:pPr algn="ctr"/>
                      <a:r>
                        <a:rPr lang="en-CA" sz="2000" dirty="0" smtClean="0"/>
                        <a:t>Inelastic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a:t>
                      </a:r>
                      <a:r>
                        <a:rPr lang="en-CA" sz="2000" dirty="0" smtClean="0">
                          <a:sym typeface="Symbol"/>
                        </a:rPr>
                        <a:t>QD &lt; %P</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sym typeface="Symbol"/>
                        </a:rPr>
                        <a:t></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4526">
                <a:tc>
                  <a:txBody>
                    <a:bodyPr/>
                    <a:lstStyle/>
                    <a:p>
                      <a:pPr algn="ctr"/>
                      <a:r>
                        <a:rPr lang="en-CA" sz="2000" dirty="0" smtClean="0"/>
                        <a:t>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QD &gt;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sym typeface="Symbol"/>
                        </a:rPr>
                        <a:t></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4526">
                <a:tc>
                  <a:txBody>
                    <a:bodyPr/>
                    <a:lstStyle/>
                    <a:p>
                      <a:pPr algn="ctr"/>
                      <a:r>
                        <a:rPr lang="en-CA" sz="2000" dirty="0" smtClean="0"/>
                        <a:t>Elastic</a:t>
                      </a:r>
                      <a:r>
                        <a:rPr lang="en-CA" sz="2000" baseline="0" dirty="0" smtClean="0"/>
                        <a:t> supply</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QS &gt;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4526">
                <a:tc>
                  <a:txBody>
                    <a:bodyPr/>
                    <a:lstStyle/>
                    <a:p>
                      <a:pPr algn="ctr"/>
                      <a:r>
                        <a:rPr lang="en-CA" sz="2000" dirty="0" smtClean="0"/>
                        <a:t>Inelastic supply</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QS &lt;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87746">
                <a:tc>
                  <a:txBody>
                    <a:bodyPr/>
                    <a:lstStyle/>
                    <a:p>
                      <a:pPr algn="ctr"/>
                      <a:r>
                        <a:rPr lang="en-CA" sz="2000" dirty="0" smtClean="0"/>
                        <a:t>Inelastic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QD &lt;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sym typeface="Symbol"/>
                        </a:rPr>
                        <a:t></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4526">
                <a:tc>
                  <a:txBody>
                    <a:bodyPr/>
                    <a:lstStyle/>
                    <a:p>
                      <a:pPr algn="ctr"/>
                      <a:r>
                        <a:rPr lang="en-CA" sz="2000" dirty="0" smtClean="0"/>
                        <a:t>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QD &gt;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sym typeface="Symbol"/>
                        </a:rPr>
                        <a:t></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27171">
                <a:tc>
                  <a:txBody>
                    <a:bodyPr/>
                    <a:lstStyle/>
                    <a:p>
                      <a:pPr algn="ctr"/>
                      <a:r>
                        <a:rPr lang="en-CA" sz="2000" dirty="0" smtClean="0"/>
                        <a:t>Unit elastic demand</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t>%</a:t>
                      </a:r>
                      <a:r>
                        <a:rPr lang="en-CA" sz="2000" dirty="0" smtClean="0">
                          <a:sym typeface="Symbol"/>
                        </a:rPr>
                        <a:t>QD = %P</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sym typeface="Symbol"/>
                        </a:rPr>
                        <a:t></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sz="2000" dirty="0" smtClean="0">
                          <a:sym typeface="Symbol"/>
                        </a:rPr>
                        <a:t></a:t>
                      </a:r>
                      <a:endParaRPr lang="en-CA" sz="200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000" dirty="0" smtClean="0"/>
                        <a:t>No change</a:t>
                      </a:r>
                      <a:endParaRPr lang="en-CA"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p:txBody>
          <a:bodyPr/>
          <a:lstStyle/>
          <a:p>
            <a:r>
              <a:rPr lang="en-US" smtClean="0"/>
              <a:t>Study Question 4 – Q8</a:t>
            </a:r>
          </a:p>
        </p:txBody>
      </p:sp>
      <p:sp>
        <p:nvSpPr>
          <p:cNvPr id="6147" name="Content Placeholder 2"/>
          <p:cNvSpPr>
            <a:spLocks noGrp="1"/>
          </p:cNvSpPr>
          <p:nvPr>
            <p:ph idx="1"/>
          </p:nvPr>
        </p:nvSpPr>
        <p:spPr>
          <a:xfrm>
            <a:off x="914400" y="1600200"/>
            <a:ext cx="7772400" cy="4781550"/>
          </a:xfrm>
        </p:spPr>
        <p:txBody>
          <a:bodyPr/>
          <a:lstStyle/>
          <a:p>
            <a:r>
              <a:rPr lang="en-CA" sz="2400" dirty="0" smtClean="0"/>
              <a:t>Suppose the </a:t>
            </a:r>
            <a:r>
              <a:rPr lang="en-CA" sz="2400" u="sng" dirty="0" smtClean="0"/>
              <a:t>cross elasticity of demand </a:t>
            </a:r>
            <a:r>
              <a:rPr lang="en-CA" sz="2400" dirty="0" smtClean="0"/>
              <a:t>for products </a:t>
            </a:r>
            <a:r>
              <a:rPr lang="en-CA" sz="2400" u="sng" dirty="0" smtClean="0"/>
              <a:t>A and B is +3.6 </a:t>
            </a:r>
            <a:r>
              <a:rPr lang="en-CA" sz="2400" dirty="0" smtClean="0"/>
              <a:t>and for products </a:t>
            </a:r>
            <a:r>
              <a:rPr lang="en-CA" sz="2400" u="sng" dirty="0" smtClean="0"/>
              <a:t>C and D is -5.4</a:t>
            </a:r>
            <a:r>
              <a:rPr lang="en-CA" sz="2400" dirty="0" smtClean="0"/>
              <a:t>. What can you conclude about how products A and B are related? Products C and D?</a:t>
            </a:r>
          </a:p>
          <a:p>
            <a:endParaRPr lang="en-CA" sz="2400" dirty="0" smtClean="0"/>
          </a:p>
          <a:p>
            <a:endParaRPr lang="en-CA" sz="2400" dirty="0" smtClean="0"/>
          </a:p>
          <a:p>
            <a:endParaRPr lang="en-CA" sz="2400" dirty="0" smtClean="0"/>
          </a:p>
          <a:p>
            <a:endParaRPr lang="en-CA" sz="2400" dirty="0" smtClean="0"/>
          </a:p>
          <a:p>
            <a:endParaRPr lang="en-CA" sz="2400" dirty="0" smtClean="0"/>
          </a:p>
          <a:p>
            <a:r>
              <a:rPr lang="en-CA" sz="2400" u="sng" dirty="0" smtClean="0"/>
              <a:t>A and B </a:t>
            </a:r>
            <a:r>
              <a:rPr lang="en-CA" sz="2400" dirty="0" smtClean="0"/>
              <a:t>are </a:t>
            </a:r>
            <a:r>
              <a:rPr lang="en-CA" sz="2400" u="sng" dirty="0" smtClean="0">
                <a:solidFill>
                  <a:srgbClr val="FF0000"/>
                </a:solidFill>
              </a:rPr>
              <a:t>substitutes</a:t>
            </a:r>
          </a:p>
          <a:p>
            <a:r>
              <a:rPr lang="en-CA" sz="2400" u="sng" dirty="0" smtClean="0"/>
              <a:t>C and D </a:t>
            </a:r>
            <a:r>
              <a:rPr lang="en-CA" sz="2400" dirty="0" smtClean="0"/>
              <a:t>are </a:t>
            </a:r>
            <a:r>
              <a:rPr lang="en-CA" sz="2400" u="sng" dirty="0" smtClean="0">
                <a:solidFill>
                  <a:srgbClr val="0000FF"/>
                </a:solidFill>
              </a:rPr>
              <a:t>complements</a:t>
            </a:r>
          </a:p>
          <a:p>
            <a:endParaRPr lang="en-CA" sz="2400" dirty="0" smtClean="0"/>
          </a:p>
          <a:p>
            <a:endParaRPr lang="en-US" sz="2400" dirty="0" smtClean="0"/>
          </a:p>
          <a:p>
            <a:endParaRPr lang="en-US" sz="2400" dirty="0" smtClean="0"/>
          </a:p>
        </p:txBody>
      </p:sp>
      <p:graphicFrame>
        <p:nvGraphicFramePr>
          <p:cNvPr id="4" name="Table 3"/>
          <p:cNvGraphicFramePr>
            <a:graphicFrameLocks noGrp="1"/>
          </p:cNvGraphicFramePr>
          <p:nvPr/>
        </p:nvGraphicFramePr>
        <p:xfrm>
          <a:off x="1547813" y="3429000"/>
          <a:ext cx="6096000" cy="1737360"/>
        </p:xfrm>
        <a:graphic>
          <a:graphicData uri="http://schemas.openxmlformats.org/drawingml/2006/table">
            <a:tbl>
              <a:tblPr firstRow="1" bandRow="1">
                <a:tableStyleId>{5C22544A-7EE6-4342-B048-85BDC9FD1C3A}</a:tableStyleId>
              </a:tblPr>
              <a:tblGrid>
                <a:gridCol w="2160240"/>
                <a:gridCol w="3935760"/>
              </a:tblGrid>
              <a:tr h="370840">
                <a:tc>
                  <a:txBody>
                    <a:bodyPr/>
                    <a:lstStyle/>
                    <a:p>
                      <a:pPr algn="ctr"/>
                      <a:r>
                        <a:rPr lang="en-CA" sz="2400" dirty="0" smtClean="0">
                          <a:solidFill>
                            <a:schemeClr val="tx1"/>
                          </a:solidFill>
                        </a:rPr>
                        <a:t>Product</a:t>
                      </a:r>
                      <a:endParaRPr lang="en-CA"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400" dirty="0" smtClean="0">
                          <a:solidFill>
                            <a:schemeClr val="tx1"/>
                          </a:solidFill>
                        </a:rPr>
                        <a:t>Cross elasticity of demand</a:t>
                      </a:r>
                      <a:endParaRPr lang="en-CA"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400" dirty="0" smtClean="0"/>
                        <a:t>A and B</a:t>
                      </a:r>
                      <a:endParaRPr lang="en-CA"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400" dirty="0" smtClean="0"/>
                        <a:t>+ 3.6</a:t>
                      </a:r>
                      <a:endParaRPr lang="en-CA"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sz="2400" dirty="0" smtClean="0"/>
                        <a:t>C and</a:t>
                      </a:r>
                      <a:r>
                        <a:rPr lang="en-CA" sz="2400" baseline="0" dirty="0" smtClean="0"/>
                        <a:t> D</a:t>
                      </a:r>
                      <a:endParaRPr lang="en-CA"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2400" dirty="0" smtClean="0"/>
                        <a:t>-5.4</a:t>
                      </a:r>
                      <a:endParaRPr lang="en-CA"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147">
                                            <p:txEl>
                                              <p:pRg st="6" end="6"/>
                                            </p:txEl>
                                          </p:spTgt>
                                        </p:tgtEl>
                                        <p:attrNameLst>
                                          <p:attrName>style.visibility</p:attrName>
                                        </p:attrNameLst>
                                      </p:cBhvr>
                                      <p:to>
                                        <p:strVal val="visible"/>
                                      </p:to>
                                    </p:set>
                                    <p:animEffect transition="in" filter="blinds(horizontal)">
                                      <p:cBhvr>
                                        <p:cTn id="7" dur="500"/>
                                        <p:tgtEl>
                                          <p:spTgt spid="6147">
                                            <p:txEl>
                                              <p:pRg st="6" end="6"/>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147">
                                            <p:txEl>
                                              <p:pRg st="7" end="7"/>
                                            </p:txEl>
                                          </p:spTgt>
                                        </p:tgtEl>
                                        <p:attrNameLst>
                                          <p:attrName>style.visibility</p:attrName>
                                        </p:attrNameLst>
                                      </p:cBhvr>
                                      <p:to>
                                        <p:strVal val="visible"/>
                                      </p:to>
                                    </p:set>
                                    <p:animEffect transition="in" filter="blinds(horizontal)">
                                      <p:cBhvr>
                                        <p:cTn id="12" dur="500"/>
                                        <p:tgtEl>
                                          <p:spTgt spid="614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p:txBody>
          <a:bodyPr/>
          <a:lstStyle/>
          <a:p>
            <a:r>
              <a:rPr lang="en-US" smtClean="0"/>
              <a:t>Study Question 4 – Q9</a:t>
            </a:r>
          </a:p>
        </p:txBody>
      </p:sp>
      <p:sp>
        <p:nvSpPr>
          <p:cNvPr id="3" name="Content Placeholder 2"/>
          <p:cNvSpPr>
            <a:spLocks noGrp="1"/>
          </p:cNvSpPr>
          <p:nvPr>
            <p:ph idx="1"/>
          </p:nvPr>
        </p:nvSpPr>
        <p:spPr>
          <a:xfrm>
            <a:off x="914400" y="1600200"/>
            <a:ext cx="7772400" cy="4781550"/>
          </a:xfrm>
        </p:spPr>
        <p:txBody>
          <a:bodyPr/>
          <a:lstStyle/>
          <a:p>
            <a:r>
              <a:rPr lang="en-CA" sz="2200" dirty="0" smtClean="0"/>
              <a:t>The </a:t>
            </a:r>
            <a:r>
              <a:rPr lang="en-CA" sz="2200" u="sng" dirty="0" smtClean="0"/>
              <a:t>income </a:t>
            </a:r>
            <a:r>
              <a:rPr lang="en-CA" sz="2200" u="sng" dirty="0" err="1" smtClean="0"/>
              <a:t>elasticities</a:t>
            </a:r>
            <a:r>
              <a:rPr lang="en-CA" sz="2200" u="sng" dirty="0" smtClean="0"/>
              <a:t> </a:t>
            </a:r>
            <a:r>
              <a:rPr lang="en-CA" sz="2200" dirty="0" smtClean="0"/>
              <a:t>of demand for movies, dental services, and clothing have been estimated to be </a:t>
            </a:r>
            <a:r>
              <a:rPr lang="en-CA" sz="2200" u="sng" dirty="0" smtClean="0"/>
              <a:t>+3.4, +1.0, and +0.5</a:t>
            </a:r>
            <a:r>
              <a:rPr lang="en-CA" sz="2200" dirty="0" smtClean="0"/>
              <a:t> respectively. </a:t>
            </a:r>
            <a:r>
              <a:rPr lang="en-CA" sz="2200" u="sng" dirty="0" smtClean="0"/>
              <a:t> Interpret </a:t>
            </a:r>
            <a:r>
              <a:rPr lang="en-CA" sz="2200" dirty="0" smtClean="0"/>
              <a:t>these coefficients.  </a:t>
            </a:r>
          </a:p>
          <a:p>
            <a:endParaRPr lang="en-CA" sz="2200" dirty="0" smtClean="0"/>
          </a:p>
          <a:p>
            <a:r>
              <a:rPr lang="en-CA" sz="2200" dirty="0" smtClean="0"/>
              <a:t>All are </a:t>
            </a:r>
            <a:r>
              <a:rPr lang="en-CA" sz="2200" u="sng" dirty="0" smtClean="0"/>
              <a:t>normal goods </a:t>
            </a:r>
            <a:endParaRPr lang="en-CA" sz="2200" dirty="0" smtClean="0"/>
          </a:p>
          <a:p>
            <a:r>
              <a:rPr lang="en-CA" sz="2200" dirty="0" smtClean="0"/>
              <a:t>income and quantity demanded move in the </a:t>
            </a:r>
            <a:r>
              <a:rPr lang="en-CA" sz="2200" u="sng" dirty="0" smtClean="0"/>
              <a:t>same direction</a:t>
            </a:r>
            <a:r>
              <a:rPr lang="en-CA" sz="2200" dirty="0" smtClean="0"/>
              <a:t> </a:t>
            </a:r>
            <a:r>
              <a:rPr lang="en-CA" sz="2200" u="sng" dirty="0" smtClean="0"/>
              <a:t>(positive income </a:t>
            </a:r>
            <a:r>
              <a:rPr lang="en-CA" sz="2200" u="sng" dirty="0" err="1" smtClean="0"/>
              <a:t>elasticities</a:t>
            </a:r>
            <a:r>
              <a:rPr lang="en-CA" sz="2200" u="sng" dirty="0" smtClean="0"/>
              <a:t>)</a:t>
            </a:r>
            <a:r>
              <a:rPr lang="en-CA" sz="2200" dirty="0" smtClean="0"/>
              <a:t>.  </a:t>
            </a:r>
          </a:p>
          <a:p>
            <a:endParaRPr lang="en-CA" sz="2200" dirty="0" smtClean="0"/>
          </a:p>
          <a:p>
            <a:r>
              <a:rPr lang="en-CA" sz="2200" dirty="0" smtClean="0"/>
              <a:t>These coefficients reveal that a 1 percent increase in income will increase the quantity of movies demanded by 3.4 percent, of dental services by 1.0 percent, and of clothing by 0.5 percent.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linds(horizontal)">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p:txBody>
          <a:bodyPr/>
          <a:lstStyle/>
          <a:p>
            <a:r>
              <a:rPr lang="en-US" smtClean="0"/>
              <a:t>Study Question 4 - Q9 </a:t>
            </a:r>
          </a:p>
        </p:txBody>
      </p:sp>
      <p:sp>
        <p:nvSpPr>
          <p:cNvPr id="3" name="Content Placeholder 2"/>
          <p:cNvSpPr>
            <a:spLocks noGrp="1"/>
          </p:cNvSpPr>
          <p:nvPr>
            <p:ph idx="1"/>
          </p:nvPr>
        </p:nvSpPr>
        <p:spPr/>
        <p:txBody>
          <a:bodyPr/>
          <a:lstStyle/>
          <a:p>
            <a:r>
              <a:rPr lang="en-CA" dirty="0" smtClean="0"/>
              <a:t>What does it mean if the </a:t>
            </a:r>
            <a:r>
              <a:rPr lang="en-CA" u="sng" dirty="0" smtClean="0"/>
              <a:t>income elasticity </a:t>
            </a:r>
            <a:r>
              <a:rPr lang="en-CA" dirty="0" smtClean="0"/>
              <a:t>coefficient is </a:t>
            </a:r>
            <a:r>
              <a:rPr lang="en-CA" u="sng" dirty="0" smtClean="0"/>
              <a:t>negative</a:t>
            </a:r>
            <a:r>
              <a:rPr lang="en-CA" dirty="0" smtClean="0"/>
              <a:t>?</a:t>
            </a:r>
          </a:p>
          <a:p>
            <a:endParaRPr lang="en-CA" dirty="0" smtClean="0"/>
          </a:p>
          <a:p>
            <a:r>
              <a:rPr lang="en-CA" dirty="0" smtClean="0"/>
              <a:t>A negative coefficient indicates an </a:t>
            </a:r>
            <a:r>
              <a:rPr lang="en-CA" u="sng" dirty="0" smtClean="0">
                <a:solidFill>
                  <a:srgbClr val="7030A0"/>
                </a:solidFill>
              </a:rPr>
              <a:t>inferior good </a:t>
            </a:r>
            <a:endParaRPr lang="en-CA" dirty="0" smtClean="0">
              <a:solidFill>
                <a:srgbClr val="7030A0"/>
              </a:solidFill>
            </a:endParaRPr>
          </a:p>
          <a:p>
            <a:pPr>
              <a:buFont typeface="Wingdings" pitchFamily="2" charset="2"/>
              <a:buNone/>
            </a:pPr>
            <a:r>
              <a:rPr lang="en-CA" dirty="0" smtClean="0">
                <a:sym typeface="Symbol" pitchFamily="18" charset="2"/>
              </a:rPr>
              <a:t>	 </a:t>
            </a:r>
            <a:r>
              <a:rPr lang="en-CA" dirty="0" smtClean="0"/>
              <a:t>income and quantity demanded move in the </a:t>
            </a:r>
            <a:r>
              <a:rPr lang="en-CA" u="sng" dirty="0" smtClean="0"/>
              <a:t>opposite direction</a:t>
            </a:r>
          </a:p>
          <a:p>
            <a:pPr>
              <a:buFont typeface="Wingdings" pitchFamily="2" charset="2"/>
              <a:buNone/>
            </a:pPr>
            <a:endParaRPr lang="en-CA" u="sng" dirty="0"/>
          </a:p>
          <a:p>
            <a:pPr algn="ctr">
              <a:buFont typeface="Wingdings" pitchFamily="2" charset="2"/>
              <a:buNone/>
            </a:pPr>
            <a:r>
              <a:rPr lang="en-CA" dirty="0" smtClean="0"/>
              <a:t>Income  ↑   Q</a:t>
            </a:r>
            <a:r>
              <a:rPr lang="en-CA" baseline="-25000" dirty="0" smtClean="0"/>
              <a:t>D</a:t>
            </a:r>
            <a:r>
              <a:rPr lang="en-CA" dirty="0" smtClean="0"/>
              <a:t>  </a:t>
            </a:r>
            <a:r>
              <a:rPr lang="en-CA" dirty="0" smtClean="0">
                <a:latin typeface="Arial" panose="020B0604020202020204" pitchFamily="34" charset="0"/>
                <a:cs typeface="Arial" panose="020B0604020202020204" pitchFamily="34" charset="0"/>
              </a:rPr>
              <a:t>↓</a:t>
            </a:r>
            <a:endParaRPr lang="en-CA" dirty="0" smtClean="0"/>
          </a:p>
          <a:p>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linds(horizontal)">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p:txBody>
          <a:bodyPr/>
          <a:lstStyle/>
          <a:p>
            <a:r>
              <a:rPr lang="en-US" smtClean="0"/>
              <a:t>Study Question 4 – P4</a:t>
            </a:r>
          </a:p>
        </p:txBody>
      </p:sp>
      <p:sp>
        <p:nvSpPr>
          <p:cNvPr id="9219" name="Content Placeholder 2"/>
          <p:cNvSpPr>
            <a:spLocks noGrp="1"/>
          </p:cNvSpPr>
          <p:nvPr>
            <p:ph idx="1"/>
          </p:nvPr>
        </p:nvSpPr>
        <p:spPr>
          <a:xfrm>
            <a:off x="914400" y="1600200"/>
            <a:ext cx="7772400" cy="5068888"/>
          </a:xfrm>
        </p:spPr>
        <p:txBody>
          <a:bodyPr/>
          <a:lstStyle/>
          <a:p>
            <a:r>
              <a:rPr lang="en-CA" sz="2200" dirty="0" smtClean="0"/>
              <a:t>Danny “Dimes” Donahue is a neighborhood’s nine -year old entrepreneur.  His most recent venture is selling homemade brownies that he bakes himself. </a:t>
            </a:r>
          </a:p>
          <a:p>
            <a:endParaRPr lang="en-CA" sz="2200" dirty="0" smtClean="0"/>
          </a:p>
          <a:p>
            <a:r>
              <a:rPr lang="en-CA" sz="2200" dirty="0" smtClean="0"/>
              <a:t>At a price of $1.50 each, he sells 100. At a price of $1.00 each, he sells 300. Is </a:t>
            </a:r>
            <a:r>
              <a:rPr lang="en-CA" sz="2200" u="sng" dirty="0" smtClean="0"/>
              <a:t>demand</a:t>
            </a:r>
            <a:r>
              <a:rPr lang="en-CA" sz="2200" dirty="0" smtClean="0"/>
              <a:t> </a:t>
            </a:r>
            <a:r>
              <a:rPr lang="en-CA" sz="2200" u="sng" dirty="0" smtClean="0"/>
              <a:t>elastic or inelastic </a:t>
            </a:r>
            <a:r>
              <a:rPr lang="en-CA" sz="2200" dirty="0" smtClean="0"/>
              <a:t>over this price range? </a:t>
            </a:r>
          </a:p>
          <a:p>
            <a:endParaRPr lang="en-CA" sz="2200" dirty="0" smtClean="0"/>
          </a:p>
          <a:p>
            <a:r>
              <a:rPr lang="en-CA" sz="2200" dirty="0" smtClean="0"/>
              <a:t>Total revenue = $1.50 x 100 = $150</a:t>
            </a:r>
          </a:p>
          <a:p>
            <a:r>
              <a:rPr lang="en-CA" sz="2200" dirty="0" smtClean="0"/>
              <a:t>Total revenue = $1 x 300 = $300</a:t>
            </a:r>
          </a:p>
          <a:p>
            <a:r>
              <a:rPr lang="en-CA" sz="2200" dirty="0" smtClean="0"/>
              <a:t>Total revenue rises as price falls (opposite direction)</a:t>
            </a:r>
          </a:p>
          <a:p>
            <a:pPr>
              <a:buFont typeface="Wingdings" pitchFamily="2" charset="2"/>
              <a:buNone/>
            </a:pPr>
            <a:r>
              <a:rPr lang="en-CA" sz="2200" dirty="0" smtClean="0">
                <a:sym typeface="Symbol" pitchFamily="18" charset="2"/>
              </a:rPr>
              <a:t>	 </a:t>
            </a:r>
            <a:r>
              <a:rPr lang="en-CA" sz="2200" dirty="0" smtClean="0"/>
              <a:t>Demand is </a:t>
            </a:r>
            <a:r>
              <a:rPr lang="en-CA" sz="2200" u="sng" dirty="0" smtClean="0">
                <a:solidFill>
                  <a:srgbClr val="FF0000"/>
                </a:solidFill>
              </a:rPr>
              <a:t>elastic</a:t>
            </a:r>
            <a:r>
              <a:rPr lang="en-CA" sz="2200" dirty="0" smtClean="0"/>
              <a:t> (%</a:t>
            </a:r>
            <a:r>
              <a:rPr lang="en-CA" sz="2200" dirty="0" smtClean="0">
                <a:sym typeface="Symbol" pitchFamily="18" charset="2"/>
              </a:rPr>
              <a:t>QD &gt; %P)</a:t>
            </a:r>
          </a:p>
          <a:p>
            <a:r>
              <a:rPr lang="en-CA" sz="2200" dirty="0" smtClean="0">
                <a:solidFill>
                  <a:srgbClr val="FF0000"/>
                </a:solidFill>
                <a:sym typeface="Symbol" pitchFamily="18" charset="2"/>
              </a:rPr>
              <a:t>Elasticity = 1 / 0.4 = 2.5 &gt;1</a:t>
            </a:r>
            <a:endParaRPr lang="en-CA" sz="2200" dirty="0" smtClean="0">
              <a:solidFill>
                <a:srgbClr val="FF0000"/>
              </a:solidFill>
            </a:endParaRPr>
          </a:p>
          <a:p>
            <a:endParaRPr lang="en-CA" sz="22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blinds(horizontal)">
                                      <p:cBhvr>
                                        <p:cTn id="7" dur="500"/>
                                        <p:tgtEl>
                                          <p:spTgt spid="92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219">
                                            <p:txEl>
                                              <p:pRg st="2" end="2"/>
                                            </p:txEl>
                                          </p:spTgt>
                                        </p:tgtEl>
                                        <p:attrNameLst>
                                          <p:attrName>style.visibility</p:attrName>
                                        </p:attrNameLst>
                                      </p:cBhvr>
                                      <p:to>
                                        <p:strVal val="visible"/>
                                      </p:to>
                                    </p:set>
                                    <p:animEffect transition="in" filter="blinds(horizontal)">
                                      <p:cBhvr>
                                        <p:cTn id="12" dur="500"/>
                                        <p:tgtEl>
                                          <p:spTgt spid="92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219">
                                            <p:txEl>
                                              <p:pRg st="4" end="4"/>
                                            </p:txEl>
                                          </p:spTgt>
                                        </p:tgtEl>
                                        <p:attrNameLst>
                                          <p:attrName>style.visibility</p:attrName>
                                        </p:attrNameLst>
                                      </p:cBhvr>
                                      <p:to>
                                        <p:strVal val="visible"/>
                                      </p:to>
                                    </p:set>
                                    <p:animEffect transition="in" filter="blinds(horizontal)">
                                      <p:cBhvr>
                                        <p:cTn id="17" dur="500"/>
                                        <p:tgtEl>
                                          <p:spTgt spid="921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219">
                                            <p:txEl>
                                              <p:pRg st="5" end="5"/>
                                            </p:txEl>
                                          </p:spTgt>
                                        </p:tgtEl>
                                        <p:attrNameLst>
                                          <p:attrName>style.visibility</p:attrName>
                                        </p:attrNameLst>
                                      </p:cBhvr>
                                      <p:to>
                                        <p:strVal val="visible"/>
                                      </p:to>
                                    </p:set>
                                    <p:animEffect transition="in" filter="blinds(horizontal)">
                                      <p:cBhvr>
                                        <p:cTn id="22" dur="500"/>
                                        <p:tgtEl>
                                          <p:spTgt spid="921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219">
                                            <p:txEl>
                                              <p:pRg st="6" end="6"/>
                                            </p:txEl>
                                          </p:spTgt>
                                        </p:tgtEl>
                                        <p:attrNameLst>
                                          <p:attrName>style.visibility</p:attrName>
                                        </p:attrNameLst>
                                      </p:cBhvr>
                                      <p:to>
                                        <p:strVal val="visible"/>
                                      </p:to>
                                    </p:set>
                                    <p:animEffect transition="in" filter="blinds(horizontal)">
                                      <p:cBhvr>
                                        <p:cTn id="27" dur="500"/>
                                        <p:tgtEl>
                                          <p:spTgt spid="921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219">
                                            <p:txEl>
                                              <p:pRg st="7" end="7"/>
                                            </p:txEl>
                                          </p:spTgt>
                                        </p:tgtEl>
                                        <p:attrNameLst>
                                          <p:attrName>style.visibility</p:attrName>
                                        </p:attrNameLst>
                                      </p:cBhvr>
                                      <p:to>
                                        <p:strVal val="visible"/>
                                      </p:to>
                                    </p:set>
                                    <p:animEffect transition="in" filter="blinds(horizontal)">
                                      <p:cBhvr>
                                        <p:cTn id="32" dur="500"/>
                                        <p:tgtEl>
                                          <p:spTgt spid="9219">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219">
                                            <p:txEl>
                                              <p:pRg st="8" end="8"/>
                                            </p:txEl>
                                          </p:spTgt>
                                        </p:tgtEl>
                                        <p:attrNameLst>
                                          <p:attrName>style.visibility</p:attrName>
                                        </p:attrNameLst>
                                      </p:cBhvr>
                                      <p:to>
                                        <p:strVal val="visible"/>
                                      </p:to>
                                    </p:set>
                                    <p:animEffect transition="in" filter="blinds(horizontal)">
                                      <p:cBhvr>
                                        <p:cTn id="37" dur="500"/>
                                        <p:tgtEl>
                                          <p:spTgt spid="921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p:txBody>
          <a:bodyPr/>
          <a:lstStyle/>
          <a:p>
            <a:r>
              <a:rPr lang="en-US" smtClean="0"/>
              <a:t>Study Question 4 – P4</a:t>
            </a:r>
          </a:p>
        </p:txBody>
      </p:sp>
      <p:sp>
        <p:nvSpPr>
          <p:cNvPr id="9219" name="Content Placeholder 2"/>
          <p:cNvSpPr>
            <a:spLocks noGrp="1"/>
          </p:cNvSpPr>
          <p:nvPr>
            <p:ph idx="1"/>
          </p:nvPr>
        </p:nvSpPr>
        <p:spPr/>
        <p:txBody>
          <a:bodyPr/>
          <a:lstStyle/>
          <a:p>
            <a:r>
              <a:rPr lang="en-CA" sz="2400" i="1" dirty="0" smtClean="0"/>
              <a:t>If</a:t>
            </a:r>
            <a:r>
              <a:rPr lang="en-CA" sz="2400" dirty="0" smtClean="0"/>
              <a:t> demand had the </a:t>
            </a:r>
            <a:r>
              <a:rPr lang="en-CA" sz="2400" u="sng" dirty="0" smtClean="0"/>
              <a:t>same elasticity </a:t>
            </a:r>
            <a:r>
              <a:rPr lang="en-CA" sz="2400" dirty="0" smtClean="0"/>
              <a:t>for a price decline from $1.00 to $0.50 as it does for the decline from $1.50 to $1.00, would </a:t>
            </a:r>
            <a:r>
              <a:rPr lang="en-CA" sz="2400" u="sng" dirty="0" smtClean="0"/>
              <a:t>cutting the price </a:t>
            </a:r>
            <a:r>
              <a:rPr lang="en-CA" sz="2400" dirty="0" smtClean="0"/>
              <a:t>from $1.00 to $0.50 increase or decrease Danny’s </a:t>
            </a:r>
            <a:r>
              <a:rPr lang="en-CA" sz="2400" u="sng" dirty="0" smtClean="0"/>
              <a:t>total revenue</a:t>
            </a:r>
            <a:r>
              <a:rPr lang="en-CA" sz="2400" dirty="0" smtClean="0"/>
              <a:t>?</a:t>
            </a:r>
          </a:p>
          <a:p>
            <a:endParaRPr lang="en-CA" sz="2400" dirty="0" smtClean="0"/>
          </a:p>
          <a:p>
            <a:r>
              <a:rPr lang="en-CA" sz="2400" dirty="0" smtClean="0"/>
              <a:t>Answer: YES</a:t>
            </a:r>
          </a:p>
          <a:p>
            <a:endParaRPr lang="en-CA" sz="2400" dirty="0" smtClean="0"/>
          </a:p>
          <a:p>
            <a:r>
              <a:rPr lang="en-CA" sz="2400" dirty="0" smtClean="0"/>
              <a:t>A </a:t>
            </a:r>
            <a:r>
              <a:rPr lang="en-CA" sz="2400" u="sng" dirty="0" smtClean="0"/>
              <a:t>decrease in price </a:t>
            </a:r>
            <a:r>
              <a:rPr lang="en-CA" sz="2400" dirty="0" smtClean="0"/>
              <a:t>would </a:t>
            </a:r>
            <a:r>
              <a:rPr lang="en-CA" sz="2400" u="sng" dirty="0" smtClean="0">
                <a:solidFill>
                  <a:srgbClr val="FF0000"/>
                </a:solidFill>
              </a:rPr>
              <a:t>increase total revenue </a:t>
            </a:r>
            <a:r>
              <a:rPr lang="en-CA" sz="2400" dirty="0" smtClean="0"/>
              <a:t>because </a:t>
            </a:r>
            <a:r>
              <a:rPr lang="en-CA" sz="2400" u="sng" dirty="0" smtClean="0"/>
              <a:t>demand is elastic </a:t>
            </a:r>
            <a:r>
              <a:rPr lang="en-CA" sz="2400" dirty="0" smtClean="0"/>
              <a:t>over this range as well.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blinds(horizontal)">
                                      <p:cBhvr>
                                        <p:cTn id="7" dur="500"/>
                                        <p:tgtEl>
                                          <p:spTgt spid="92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219">
                                            <p:txEl>
                                              <p:pRg st="2" end="2"/>
                                            </p:txEl>
                                          </p:spTgt>
                                        </p:tgtEl>
                                        <p:attrNameLst>
                                          <p:attrName>style.visibility</p:attrName>
                                        </p:attrNameLst>
                                      </p:cBhvr>
                                      <p:to>
                                        <p:strVal val="visible"/>
                                      </p:to>
                                    </p:set>
                                    <p:animEffect transition="in" filter="blinds(horizontal)">
                                      <p:cBhvr>
                                        <p:cTn id="12" dur="500"/>
                                        <p:tgtEl>
                                          <p:spTgt spid="92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219">
                                            <p:txEl>
                                              <p:pRg st="4" end="4"/>
                                            </p:txEl>
                                          </p:spTgt>
                                        </p:tgtEl>
                                        <p:attrNameLst>
                                          <p:attrName>style.visibility</p:attrName>
                                        </p:attrNameLst>
                                      </p:cBhvr>
                                      <p:to>
                                        <p:strVal val="visible"/>
                                      </p:to>
                                    </p:set>
                                    <p:animEffect transition="in" filter="blinds(horizontal)">
                                      <p:cBhvr>
                                        <p:cTn id="17" dur="500"/>
                                        <p:tgtEl>
                                          <p:spTgt spid="92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p:txBody>
          <a:bodyPr/>
          <a:lstStyle/>
          <a:p>
            <a:r>
              <a:rPr lang="en-US" smtClean="0"/>
              <a:t>Study Question 4 – P5</a:t>
            </a:r>
          </a:p>
        </p:txBody>
      </p:sp>
      <p:sp>
        <p:nvSpPr>
          <p:cNvPr id="74755" name="Content Placeholder 2"/>
          <p:cNvSpPr>
            <a:spLocks noGrp="1"/>
          </p:cNvSpPr>
          <p:nvPr>
            <p:ph idx="1"/>
          </p:nvPr>
        </p:nvSpPr>
        <p:spPr/>
        <p:txBody>
          <a:bodyPr/>
          <a:lstStyle/>
          <a:p>
            <a:r>
              <a:rPr lang="en-US" sz="2400" dirty="0" smtClean="0"/>
              <a:t>What is the formula for measuring the </a:t>
            </a:r>
            <a:r>
              <a:rPr lang="en-US" sz="2400" u="sng" dirty="0" smtClean="0"/>
              <a:t>price elasticity of supply</a:t>
            </a:r>
            <a:r>
              <a:rPr lang="en-US" sz="2400" dirty="0" smtClean="0"/>
              <a:t>?  </a:t>
            </a:r>
          </a:p>
          <a:p>
            <a:endParaRPr lang="en-US" sz="2400" dirty="0" smtClean="0"/>
          </a:p>
          <a:p>
            <a:r>
              <a:rPr lang="en-US" sz="2400" dirty="0" smtClean="0"/>
              <a:t>Suppose the </a:t>
            </a:r>
            <a:r>
              <a:rPr lang="en-US" sz="2400" u="sng" dirty="0" smtClean="0"/>
              <a:t>price of apples goes up </a:t>
            </a:r>
            <a:r>
              <a:rPr lang="en-US" sz="2400" dirty="0" smtClean="0"/>
              <a:t>from </a:t>
            </a:r>
            <a:r>
              <a:rPr lang="en-US" sz="2400" u="sng" dirty="0" smtClean="0"/>
              <a:t>$20 to $22 </a:t>
            </a:r>
            <a:r>
              <a:rPr lang="en-US" sz="2400" dirty="0" smtClean="0"/>
              <a:t>a box.  In direct response, Goldsboro Farms supplies </a:t>
            </a:r>
            <a:r>
              <a:rPr lang="en-US" sz="2400" u="sng" dirty="0" smtClean="0"/>
              <a:t>1200</a:t>
            </a:r>
            <a:r>
              <a:rPr lang="en-US" sz="2400" dirty="0" smtClean="0"/>
              <a:t> boxes of apples instead of </a:t>
            </a:r>
            <a:r>
              <a:rPr lang="en-US" sz="2400" u="sng" dirty="0" smtClean="0"/>
              <a:t>1000 </a:t>
            </a:r>
            <a:r>
              <a:rPr lang="en-US" sz="2400" dirty="0" smtClean="0"/>
              <a:t>boxes.  Compute the coefficient of price elasticity (midpoints approach) for Goldsboro’s supply.  </a:t>
            </a:r>
          </a:p>
          <a:p>
            <a:endParaRPr lang="en-US" sz="2400" dirty="0" smtClean="0"/>
          </a:p>
          <a:p>
            <a:r>
              <a:rPr lang="en-US" sz="2400" dirty="0" smtClean="0"/>
              <a:t>Is its supply elastic, or is it inelastic?</a:t>
            </a:r>
          </a:p>
          <a:p>
            <a:endParaRPr lang="en-US" sz="2400" dirty="0" smtClean="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smtClean="0"/>
              <a:t>Study Question 4 - P5</a:t>
            </a:r>
          </a:p>
        </p:txBody>
      </p:sp>
      <p:sp>
        <p:nvSpPr>
          <p:cNvPr id="3" name="Content Placeholder 2"/>
          <p:cNvSpPr>
            <a:spLocks noGrp="1"/>
          </p:cNvSpPr>
          <p:nvPr>
            <p:ph idx="1"/>
          </p:nvPr>
        </p:nvSpPr>
        <p:spPr/>
        <p:txBody>
          <a:bodyPr/>
          <a:lstStyle/>
          <a:p>
            <a:pPr>
              <a:buFont typeface="Wingdings" pitchFamily="2" charset="2"/>
              <a:buNone/>
              <a:defRPr/>
            </a:pPr>
            <a:r>
              <a:rPr lang="en-CA" u="sng" dirty="0" smtClean="0"/>
              <a:t>Price elasticity of supply</a:t>
            </a:r>
          </a:p>
          <a:p>
            <a:pPr>
              <a:buFont typeface="Wingdings" pitchFamily="2" charset="2"/>
              <a:buNone/>
              <a:defRPr/>
            </a:pPr>
            <a:r>
              <a:rPr lang="en-CA" dirty="0" smtClean="0"/>
              <a:t>	= % </a:t>
            </a:r>
            <a:r>
              <a:rPr lang="en-CA" dirty="0" smtClean="0">
                <a:sym typeface="Symbol"/>
              </a:rPr>
              <a:t> Qs / </a:t>
            </a:r>
            <a:r>
              <a:rPr lang="en-CA" dirty="0" smtClean="0"/>
              <a:t>% </a:t>
            </a:r>
            <a:r>
              <a:rPr lang="en-CA" dirty="0" smtClean="0">
                <a:sym typeface="Symbol"/>
              </a:rPr>
              <a:t>P</a:t>
            </a:r>
          </a:p>
          <a:p>
            <a:pPr>
              <a:buFont typeface="Wingdings" pitchFamily="2" charset="2"/>
              <a:buNone/>
              <a:defRPr/>
            </a:pPr>
            <a:r>
              <a:rPr lang="en-CA" dirty="0" smtClean="0">
                <a:sym typeface="Symbol"/>
              </a:rPr>
              <a:t>	= (1200 - 1000) / (1100)</a:t>
            </a:r>
          </a:p>
          <a:p>
            <a:pPr lvl="1">
              <a:buFont typeface="Wingdings" pitchFamily="2" charset="2"/>
              <a:buNone/>
              <a:defRPr/>
            </a:pPr>
            <a:r>
              <a:rPr lang="en-CA" dirty="0" smtClean="0">
                <a:sym typeface="Symbol"/>
              </a:rPr>
              <a:t>	(22 - 20) / (21)</a:t>
            </a:r>
          </a:p>
          <a:p>
            <a:pPr lvl="1">
              <a:buFont typeface="Wingdings" pitchFamily="2" charset="2"/>
              <a:buNone/>
              <a:defRPr/>
            </a:pPr>
            <a:r>
              <a:rPr lang="en-CA" dirty="0" smtClean="0">
                <a:sym typeface="Symbol"/>
              </a:rPr>
              <a:t>= </a:t>
            </a:r>
            <a:r>
              <a:rPr lang="en-CA" dirty="0" smtClean="0">
                <a:solidFill>
                  <a:schemeClr val="accent6"/>
                </a:solidFill>
                <a:sym typeface="Symbol"/>
              </a:rPr>
              <a:t>1.91 </a:t>
            </a:r>
          </a:p>
          <a:p>
            <a:pPr>
              <a:defRPr/>
            </a:pPr>
            <a:endParaRPr lang="en-CA" dirty="0" smtClean="0">
              <a:solidFill>
                <a:schemeClr val="accent6"/>
              </a:solidFill>
              <a:sym typeface="Symbol"/>
            </a:endParaRPr>
          </a:p>
          <a:p>
            <a:pPr>
              <a:defRPr/>
            </a:pPr>
            <a:r>
              <a:rPr lang="en-CA" dirty="0" smtClean="0">
                <a:solidFill>
                  <a:schemeClr val="accent6"/>
                </a:solidFill>
                <a:sym typeface="Symbol"/>
              </a:rPr>
              <a:t>Elasticity &gt; 1  supply is elastic </a:t>
            </a:r>
          </a:p>
        </p:txBody>
      </p:sp>
      <p:cxnSp>
        <p:nvCxnSpPr>
          <p:cNvPr id="5" name="Straight Connector 4"/>
          <p:cNvCxnSpPr/>
          <p:nvPr/>
        </p:nvCxnSpPr>
        <p:spPr>
          <a:xfrm>
            <a:off x="1692275" y="3141663"/>
            <a:ext cx="3600450" cy="0"/>
          </a:xfrm>
          <a:prstGeom prst="line">
            <a:avLst/>
          </a:prstGeom>
          <a:ln w="25400">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linds(horizont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linds(horizontal)">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linds(horizont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a:lstStyle/>
          <a:p>
            <a:r>
              <a:rPr lang="en-US" smtClean="0"/>
              <a:t>Study Question 4 – P7</a:t>
            </a:r>
          </a:p>
        </p:txBody>
      </p:sp>
      <p:sp>
        <p:nvSpPr>
          <p:cNvPr id="76803" name="Content Placeholder 2"/>
          <p:cNvSpPr>
            <a:spLocks noGrp="1"/>
          </p:cNvSpPr>
          <p:nvPr>
            <p:ph idx="1"/>
          </p:nvPr>
        </p:nvSpPr>
        <p:spPr>
          <a:xfrm>
            <a:off x="914400" y="1600200"/>
            <a:ext cx="7772400" cy="4997450"/>
          </a:xfrm>
        </p:spPr>
        <p:txBody>
          <a:bodyPr/>
          <a:lstStyle/>
          <a:p>
            <a:r>
              <a:rPr lang="en-CA" sz="2000" dirty="0" smtClean="0"/>
              <a:t>Lorena likes to play </a:t>
            </a:r>
            <a:r>
              <a:rPr lang="en-CA" sz="2000" u="sng" dirty="0" smtClean="0"/>
              <a:t>golf</a:t>
            </a:r>
            <a:r>
              <a:rPr lang="en-CA" sz="2000" dirty="0" smtClean="0"/>
              <a:t>.  How many times per year she plays depends on two things: (1) the </a:t>
            </a:r>
            <a:r>
              <a:rPr lang="en-CA" sz="2000" u="sng" dirty="0" smtClean="0"/>
              <a:t>price</a:t>
            </a:r>
            <a:r>
              <a:rPr lang="en-CA" sz="2000" dirty="0" smtClean="0"/>
              <a:t> of playing a round of golf, and (2) Lorena’s </a:t>
            </a:r>
            <a:r>
              <a:rPr lang="en-CA" sz="2000" u="sng" dirty="0" smtClean="0"/>
              <a:t>income</a:t>
            </a:r>
            <a:r>
              <a:rPr lang="en-CA" sz="2000" dirty="0" smtClean="0"/>
              <a:t> and the </a:t>
            </a:r>
            <a:r>
              <a:rPr lang="en-CA" sz="2000" u="sng" dirty="0" smtClean="0"/>
              <a:t>cost of other types of entertainment</a:t>
            </a:r>
            <a:r>
              <a:rPr lang="en-CA" sz="2000" dirty="0" smtClean="0"/>
              <a:t>—in particular, how much it costs to see a </a:t>
            </a:r>
            <a:r>
              <a:rPr lang="en-CA" sz="2000" u="sng" dirty="0" smtClean="0"/>
              <a:t>movie </a:t>
            </a:r>
            <a:r>
              <a:rPr lang="en-CA" sz="2000" dirty="0" smtClean="0"/>
              <a:t>instead of playing golf.  </a:t>
            </a:r>
          </a:p>
          <a:p>
            <a:endParaRPr lang="en-CA" sz="2000" dirty="0" smtClean="0"/>
          </a:p>
          <a:p>
            <a:r>
              <a:rPr lang="en-CA" sz="2000" dirty="0" smtClean="0"/>
              <a:t>The three demand schedules in the table below show how many rounds of golf per year Lorena will demand at each price in  three different scenarios.  </a:t>
            </a:r>
          </a:p>
          <a:p>
            <a:pPr>
              <a:buFont typeface="Wingdings" pitchFamily="2" charset="2"/>
              <a:buNone/>
            </a:pPr>
            <a:endParaRPr lang="en-CA" sz="2000" dirty="0" smtClean="0"/>
          </a:p>
        </p:txBody>
      </p:sp>
      <p:graphicFrame>
        <p:nvGraphicFramePr>
          <p:cNvPr id="4" name="Table 3"/>
          <p:cNvGraphicFramePr>
            <a:graphicFrameLocks noGrp="1"/>
          </p:cNvGraphicFramePr>
          <p:nvPr>
            <p:extLst>
              <p:ext uri="{D42A27DB-BD31-4B8C-83A1-F6EECF244321}">
                <p14:modId xmlns:p14="http://schemas.microsoft.com/office/powerpoint/2010/main" val="2365788058"/>
              </p:ext>
            </p:extLst>
          </p:nvPr>
        </p:nvGraphicFramePr>
        <p:xfrm>
          <a:off x="2843808" y="4581525"/>
          <a:ext cx="4897165" cy="1828800"/>
        </p:xfrm>
        <a:graphic>
          <a:graphicData uri="http://schemas.openxmlformats.org/drawingml/2006/table">
            <a:tbl>
              <a:tblPr firstRow="1" bandRow="1">
                <a:tableStyleId>{5C22544A-7EE6-4342-B048-85BDC9FD1C3A}</a:tableStyleId>
              </a:tblPr>
              <a:tblGrid>
                <a:gridCol w="1233871"/>
                <a:gridCol w="1233871"/>
                <a:gridCol w="1233871"/>
                <a:gridCol w="1195552"/>
              </a:tblGrid>
              <a:tr h="246702">
                <a:tc>
                  <a:txBody>
                    <a:bodyPr/>
                    <a:lstStyle/>
                    <a:p>
                      <a:endParaRPr lang="en-US"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3">
                  <a:txBody>
                    <a:bodyPr/>
                    <a:lstStyle/>
                    <a:p>
                      <a:pPr algn="ctr"/>
                      <a:r>
                        <a:rPr lang="en-US" sz="1800" dirty="0" smtClean="0">
                          <a:solidFill>
                            <a:schemeClr val="tx1"/>
                          </a:solidFill>
                        </a:rPr>
                        <a:t>Quantity demanded</a:t>
                      </a:r>
                      <a:endParaRPr lang="en-US"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46702">
                <a:tc>
                  <a:txBody>
                    <a:bodyPr/>
                    <a:lstStyle/>
                    <a:p>
                      <a:pPr algn="ctr"/>
                      <a:r>
                        <a:rPr lang="en-US" sz="1800" b="1" dirty="0" smtClean="0"/>
                        <a:t>Price ($)</a:t>
                      </a:r>
                      <a:endParaRPr lang="en-US"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smtClean="0"/>
                        <a:t>D1</a:t>
                      </a:r>
                      <a:endParaRPr lang="en-US"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smtClean="0"/>
                        <a:t>D2</a:t>
                      </a:r>
                      <a:endParaRPr lang="en-US"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b="1" dirty="0" smtClean="0"/>
                        <a:t>D3</a:t>
                      </a:r>
                      <a:endParaRPr lang="en-US"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46702">
                <a:tc>
                  <a:txBody>
                    <a:bodyPr/>
                    <a:lstStyle/>
                    <a:p>
                      <a:pPr algn="ctr"/>
                      <a:r>
                        <a:rPr lang="en-US" sz="1800" dirty="0" smtClean="0"/>
                        <a:t>50</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dirty="0" smtClean="0"/>
                        <a:t>15</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dirty="0" smtClean="0"/>
                        <a:t>10</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dirty="0" smtClean="0"/>
                        <a:t>15</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46702">
                <a:tc>
                  <a:txBody>
                    <a:bodyPr/>
                    <a:lstStyle/>
                    <a:p>
                      <a:pPr algn="ctr"/>
                      <a:r>
                        <a:rPr lang="en-US" sz="1800" dirty="0" smtClean="0"/>
                        <a:t>35</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dirty="0" smtClean="0"/>
                        <a:t>25</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dirty="0" smtClean="0"/>
                        <a:t>15</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dirty="0" smtClean="0"/>
                        <a:t>30</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46702">
                <a:tc>
                  <a:txBody>
                    <a:bodyPr/>
                    <a:lstStyle/>
                    <a:p>
                      <a:pPr algn="ctr"/>
                      <a:r>
                        <a:rPr lang="en-US" sz="1800" dirty="0" smtClean="0"/>
                        <a:t>20</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dirty="0" smtClean="0"/>
                        <a:t>40</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dirty="0" smtClean="0"/>
                        <a:t>20</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800" dirty="0" smtClean="0"/>
                        <a:t>50</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p:txBody>
          <a:bodyPr/>
          <a:lstStyle/>
          <a:p>
            <a:r>
              <a:rPr lang="en-US" smtClean="0"/>
              <a:t>Study Question 4 – P7</a:t>
            </a:r>
          </a:p>
        </p:txBody>
      </p:sp>
      <p:sp>
        <p:nvSpPr>
          <p:cNvPr id="77827" name="Content Placeholder 2"/>
          <p:cNvSpPr>
            <a:spLocks noGrp="1"/>
          </p:cNvSpPr>
          <p:nvPr>
            <p:ph idx="1"/>
          </p:nvPr>
        </p:nvSpPr>
        <p:spPr>
          <a:xfrm>
            <a:off x="914400" y="1600200"/>
            <a:ext cx="7772400" cy="4997450"/>
          </a:xfrm>
        </p:spPr>
        <p:txBody>
          <a:bodyPr/>
          <a:lstStyle/>
          <a:p>
            <a:r>
              <a:rPr lang="en-CA" sz="2000" dirty="0" smtClean="0"/>
              <a:t>In scenario D1, Lorena’s income is $50,000 per year and movies cost $9 each.  </a:t>
            </a:r>
          </a:p>
          <a:p>
            <a:endParaRPr lang="en-CA" sz="2000" dirty="0" smtClean="0"/>
          </a:p>
          <a:p>
            <a:r>
              <a:rPr lang="en-CA" sz="2000" dirty="0" smtClean="0"/>
              <a:t>In scenario D2, Lorena’s income is also $50,000 per year, but the price of seeing a movie rises to $11. </a:t>
            </a:r>
          </a:p>
          <a:p>
            <a:endParaRPr lang="en-CA" sz="2000" dirty="0" smtClean="0"/>
          </a:p>
          <a:p>
            <a:r>
              <a:rPr lang="en-CA" sz="2000" dirty="0" smtClean="0"/>
              <a:t>In scenario D3, Lorena’s income goes up to $70,000 per year while movies cost $11.</a:t>
            </a:r>
            <a:endParaRPr lang="en-US" sz="2000" dirty="0" smtClean="0"/>
          </a:p>
        </p:txBody>
      </p:sp>
      <p:graphicFrame>
        <p:nvGraphicFramePr>
          <p:cNvPr id="2" name="Table 1"/>
          <p:cNvGraphicFramePr>
            <a:graphicFrameLocks noGrp="1"/>
          </p:cNvGraphicFramePr>
          <p:nvPr>
            <p:extLst>
              <p:ext uri="{D42A27DB-BD31-4B8C-83A1-F6EECF244321}">
                <p14:modId xmlns:p14="http://schemas.microsoft.com/office/powerpoint/2010/main" val="1878427623"/>
              </p:ext>
            </p:extLst>
          </p:nvPr>
        </p:nvGraphicFramePr>
        <p:xfrm>
          <a:off x="1619672" y="4653136"/>
          <a:ext cx="6696744" cy="1112520"/>
        </p:xfrm>
        <a:graphic>
          <a:graphicData uri="http://schemas.openxmlformats.org/drawingml/2006/table">
            <a:tbl>
              <a:tblPr firstRow="1" bandRow="1">
                <a:tableStyleId>{5C22544A-7EE6-4342-B048-85BDC9FD1C3A}</a:tableStyleId>
              </a:tblPr>
              <a:tblGrid>
                <a:gridCol w="1973777"/>
                <a:gridCol w="1621317"/>
                <a:gridCol w="1550825"/>
                <a:gridCol w="1550825"/>
              </a:tblGrid>
              <a:tr h="370840">
                <a:tc>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smtClean="0">
                          <a:solidFill>
                            <a:schemeClr val="bg2"/>
                          </a:solidFill>
                        </a:rPr>
                        <a:t>D1</a:t>
                      </a:r>
                      <a:endParaRPr lang="en-US" dirty="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smtClean="0">
                          <a:solidFill>
                            <a:schemeClr val="bg2"/>
                          </a:solidFill>
                        </a:rPr>
                        <a:t>D2</a:t>
                      </a:r>
                      <a:endParaRPr lang="en-US" dirty="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smtClean="0">
                          <a:solidFill>
                            <a:schemeClr val="bg2"/>
                          </a:solidFill>
                        </a:rPr>
                        <a:t>D3</a:t>
                      </a:r>
                      <a:endParaRPr lang="en-US" dirty="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US" dirty="0" smtClean="0"/>
                        <a:t>Income</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smtClean="0"/>
                        <a:t>$50,000</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smtClean="0"/>
                        <a:t>$50,000</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smtClean="0"/>
                        <a:t>$70,000</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US" dirty="0" smtClean="0"/>
                        <a:t>Price of movies</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smtClean="0"/>
                        <a:t>$9</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smtClean="0"/>
                        <a:t>$11</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smtClean="0"/>
                        <a:t>$11</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p:txBody>
          <a:bodyPr/>
          <a:lstStyle/>
          <a:p>
            <a:r>
              <a:rPr lang="en-US" smtClean="0"/>
              <a:t>Study Question 4 – P7</a:t>
            </a:r>
          </a:p>
        </p:txBody>
      </p:sp>
      <p:sp>
        <p:nvSpPr>
          <p:cNvPr id="4099" name="Content Placeholder 2"/>
          <p:cNvSpPr>
            <a:spLocks noGrp="1"/>
          </p:cNvSpPr>
          <p:nvPr>
            <p:ph idx="1"/>
          </p:nvPr>
        </p:nvSpPr>
        <p:spPr>
          <a:xfrm>
            <a:off x="914400" y="1600200"/>
            <a:ext cx="7772400" cy="4924425"/>
          </a:xfrm>
        </p:spPr>
        <p:txBody>
          <a:bodyPr/>
          <a:lstStyle/>
          <a:p>
            <a:pPr marL="457200" indent="-457200">
              <a:buFont typeface="Wingdings" pitchFamily="2" charset="2"/>
              <a:buAutoNum type="alphaLcPeriod"/>
              <a:defRPr/>
            </a:pPr>
            <a:r>
              <a:rPr lang="en-CA" sz="2000" dirty="0" smtClean="0"/>
              <a:t>Using the </a:t>
            </a:r>
            <a:r>
              <a:rPr lang="en-CA" sz="2000" u="sng" dirty="0" smtClean="0"/>
              <a:t>data under D1 and D2</a:t>
            </a:r>
            <a:r>
              <a:rPr lang="en-CA" sz="2000" dirty="0" smtClean="0"/>
              <a:t>, calculate the cross elasticity of Lorena’s demand for golf at all three prices.</a:t>
            </a:r>
            <a:endParaRPr lang="en-CA" sz="2000" u="sng" dirty="0" smtClean="0"/>
          </a:p>
          <a:p>
            <a:pPr>
              <a:defRPr/>
            </a:pPr>
            <a:endParaRPr lang="en-CA" sz="2000" u="sng" dirty="0" smtClean="0">
              <a:solidFill>
                <a:srgbClr val="0000FF"/>
              </a:solidFill>
            </a:endParaRPr>
          </a:p>
          <a:p>
            <a:pPr>
              <a:defRPr/>
            </a:pPr>
            <a:endParaRPr lang="en-CA" sz="2000" u="sng" dirty="0" smtClean="0">
              <a:solidFill>
                <a:srgbClr val="0000FF"/>
              </a:solidFill>
            </a:endParaRPr>
          </a:p>
          <a:p>
            <a:pPr>
              <a:defRPr/>
            </a:pPr>
            <a:endParaRPr lang="en-CA" sz="2000" u="sng" dirty="0">
              <a:solidFill>
                <a:srgbClr val="0000FF"/>
              </a:solidFill>
            </a:endParaRPr>
          </a:p>
          <a:p>
            <a:pPr>
              <a:defRPr/>
            </a:pPr>
            <a:endParaRPr lang="en-CA" sz="2000" u="sng" dirty="0" smtClean="0">
              <a:solidFill>
                <a:srgbClr val="0000FF"/>
              </a:solidFill>
            </a:endParaRPr>
          </a:p>
          <a:p>
            <a:pPr>
              <a:defRPr/>
            </a:pPr>
            <a:endParaRPr lang="en-CA" sz="2000" u="sng" dirty="0">
              <a:solidFill>
                <a:srgbClr val="0000FF"/>
              </a:solidFill>
            </a:endParaRPr>
          </a:p>
          <a:p>
            <a:pPr>
              <a:defRPr/>
            </a:pPr>
            <a:r>
              <a:rPr lang="en-CA" sz="2000" u="sng" dirty="0" smtClean="0">
                <a:solidFill>
                  <a:srgbClr val="0000FF"/>
                </a:solidFill>
              </a:rPr>
              <a:t>Cross elasticity of demand </a:t>
            </a:r>
            <a:r>
              <a:rPr lang="en-CA" sz="2000" dirty="0" smtClean="0">
                <a:solidFill>
                  <a:srgbClr val="0000FF"/>
                </a:solidFill>
              </a:rPr>
              <a:t>= % </a:t>
            </a:r>
            <a:r>
              <a:rPr lang="en-CA" sz="2000" dirty="0" smtClean="0">
                <a:solidFill>
                  <a:srgbClr val="0000FF"/>
                </a:solidFill>
                <a:sym typeface="Symbol"/>
              </a:rPr>
              <a:t> Q</a:t>
            </a:r>
            <a:r>
              <a:rPr lang="en-CA" sz="2000" baseline="-25000" dirty="0" smtClean="0">
                <a:solidFill>
                  <a:srgbClr val="0000FF"/>
                </a:solidFill>
                <a:sym typeface="Symbol"/>
              </a:rPr>
              <a:t>D</a:t>
            </a:r>
            <a:r>
              <a:rPr lang="en-CA" sz="2000" dirty="0" smtClean="0">
                <a:solidFill>
                  <a:srgbClr val="0000FF"/>
                </a:solidFill>
                <a:sym typeface="Symbol"/>
              </a:rPr>
              <a:t> / </a:t>
            </a:r>
            <a:r>
              <a:rPr lang="en-CA" sz="2000" dirty="0" smtClean="0">
                <a:solidFill>
                  <a:srgbClr val="0000FF"/>
                </a:solidFill>
              </a:rPr>
              <a:t>% </a:t>
            </a:r>
            <a:r>
              <a:rPr lang="en-CA" sz="2000" dirty="0" smtClean="0">
                <a:solidFill>
                  <a:srgbClr val="0000FF"/>
                </a:solidFill>
                <a:sym typeface="Symbol"/>
              </a:rPr>
              <a:t> P(other good)</a:t>
            </a:r>
          </a:p>
          <a:p>
            <a:pPr>
              <a:defRPr/>
            </a:pPr>
            <a:r>
              <a:rPr lang="en-CA" sz="2000" dirty="0" smtClean="0">
                <a:sym typeface="Symbol"/>
              </a:rPr>
              <a:t>At </a:t>
            </a:r>
            <a:r>
              <a:rPr lang="en-CA" sz="2000" u="sng" dirty="0" smtClean="0">
                <a:sym typeface="Symbol"/>
              </a:rPr>
              <a:t>price of golf = $50</a:t>
            </a:r>
            <a:r>
              <a:rPr lang="en-CA" sz="2000" dirty="0" smtClean="0">
                <a:sym typeface="Symbol"/>
              </a:rPr>
              <a:t>, QD= 15 and Pm = $9 in D1 and QD= 10 and Pm = $11 in D2, </a:t>
            </a:r>
          </a:p>
        </p:txBody>
      </p:sp>
      <p:pic>
        <p:nvPicPr>
          <p:cNvPr id="24580"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4139952" y="5157192"/>
            <a:ext cx="4287837" cy="1223962"/>
          </a:xfrm>
          <a:prstGeom prst="rect">
            <a:avLst/>
          </a:prstGeom>
          <a:noFill/>
          <a:ln w="9525">
            <a:noFill/>
            <a:miter lim="800000"/>
            <a:headEnd/>
            <a:tailEnd/>
          </a:ln>
        </p:spPr>
      </p:pic>
      <p:graphicFrame>
        <p:nvGraphicFramePr>
          <p:cNvPr id="5" name="Table 4"/>
          <p:cNvGraphicFramePr>
            <a:graphicFrameLocks noGrp="1"/>
          </p:cNvGraphicFramePr>
          <p:nvPr>
            <p:extLst>
              <p:ext uri="{D42A27DB-BD31-4B8C-83A1-F6EECF244321}">
                <p14:modId xmlns:p14="http://schemas.microsoft.com/office/powerpoint/2010/main" val="3460780131"/>
              </p:ext>
            </p:extLst>
          </p:nvPr>
        </p:nvGraphicFramePr>
        <p:xfrm>
          <a:off x="2339752" y="2348880"/>
          <a:ext cx="5544616" cy="1584960"/>
        </p:xfrm>
        <a:graphic>
          <a:graphicData uri="http://schemas.openxmlformats.org/drawingml/2006/table">
            <a:tbl>
              <a:tblPr firstRow="1" bandRow="1">
                <a:tableStyleId>{5C22544A-7EE6-4342-B048-85BDC9FD1C3A}</a:tableStyleId>
              </a:tblPr>
              <a:tblGrid>
                <a:gridCol w="1848205"/>
                <a:gridCol w="2076118"/>
                <a:gridCol w="1620293"/>
              </a:tblGrid>
              <a:tr h="246702">
                <a:tc>
                  <a:txBody>
                    <a:bodyPr/>
                    <a:lstStyle/>
                    <a:p>
                      <a:pPr algn="ctr"/>
                      <a:r>
                        <a:rPr lang="en-US" sz="1600" b="1" dirty="0" smtClean="0">
                          <a:solidFill>
                            <a:schemeClr val="bg2"/>
                          </a:solidFill>
                        </a:rPr>
                        <a:t>Price of golf ($)</a:t>
                      </a:r>
                      <a:endParaRPr lang="en-US" sz="1600" b="1" dirty="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b="1" dirty="0" smtClean="0">
                          <a:solidFill>
                            <a:schemeClr val="bg2"/>
                          </a:solidFill>
                        </a:rPr>
                        <a:t>D1</a:t>
                      </a:r>
                    </a:p>
                    <a:p>
                      <a:pPr algn="ctr"/>
                      <a:r>
                        <a:rPr lang="en-US" sz="1600" b="1" dirty="0" smtClean="0">
                          <a:solidFill>
                            <a:schemeClr val="bg2"/>
                          </a:solidFill>
                        </a:rPr>
                        <a:t>(P</a:t>
                      </a:r>
                      <a:r>
                        <a:rPr lang="en-US" sz="1600" b="1" baseline="0" dirty="0" smtClean="0">
                          <a:solidFill>
                            <a:schemeClr val="bg2"/>
                          </a:solidFill>
                        </a:rPr>
                        <a:t>m = $9)</a:t>
                      </a:r>
                      <a:endParaRPr lang="en-US" sz="1600" b="1" dirty="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b="1" dirty="0" smtClean="0">
                          <a:solidFill>
                            <a:schemeClr val="bg2"/>
                          </a:solidFill>
                        </a:rPr>
                        <a:t>D2</a:t>
                      </a:r>
                    </a:p>
                    <a:p>
                      <a:pPr algn="ctr"/>
                      <a:r>
                        <a:rPr lang="en-US" sz="1600" b="1" dirty="0" smtClean="0">
                          <a:solidFill>
                            <a:schemeClr val="bg2"/>
                          </a:solidFill>
                        </a:rPr>
                        <a:t>(Pm= $11)</a:t>
                      </a:r>
                      <a:endParaRPr lang="en-US" sz="1600" b="1" dirty="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46702">
                <a:tc>
                  <a:txBody>
                    <a:bodyPr/>
                    <a:lstStyle/>
                    <a:p>
                      <a:pPr algn="ctr"/>
                      <a:r>
                        <a:rPr lang="en-US" sz="1600" dirty="0" smtClean="0"/>
                        <a:t>50</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smtClean="0"/>
                        <a:t>15</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smtClean="0"/>
                        <a:t>10</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46702">
                <a:tc>
                  <a:txBody>
                    <a:bodyPr/>
                    <a:lstStyle/>
                    <a:p>
                      <a:pPr algn="ctr"/>
                      <a:r>
                        <a:rPr lang="en-US" sz="1600" dirty="0" smtClean="0"/>
                        <a:t>35</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smtClean="0"/>
                        <a:t>25</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smtClean="0"/>
                        <a:t>15</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46702">
                <a:tc>
                  <a:txBody>
                    <a:bodyPr/>
                    <a:lstStyle/>
                    <a:p>
                      <a:pPr algn="ctr"/>
                      <a:r>
                        <a:rPr lang="en-US" sz="1600" dirty="0" smtClean="0"/>
                        <a:t>20</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smtClean="0"/>
                        <a:t>40</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smtClean="0"/>
                        <a:t>20</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6" name="Rounded Rectangle 5"/>
          <p:cNvSpPr/>
          <p:nvPr/>
        </p:nvSpPr>
        <p:spPr>
          <a:xfrm>
            <a:off x="1167029" y="2947691"/>
            <a:ext cx="7488237" cy="287337"/>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extLst>
      <p:ext uri="{BB962C8B-B14F-4D97-AF65-F5344CB8AC3E}">
        <p14:creationId xmlns:p14="http://schemas.microsoft.com/office/powerpoint/2010/main" val="443196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blinds(horizontal)">
                                      <p:cBhvr>
                                        <p:cTn id="7" dur="500"/>
                                        <p:tgtEl>
                                          <p:spTgt spid="40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4099">
                                            <p:txEl>
                                              <p:pRg st="6" end="6"/>
                                            </p:txEl>
                                          </p:spTgt>
                                        </p:tgtEl>
                                        <p:attrNameLst>
                                          <p:attrName>style.visibility</p:attrName>
                                        </p:attrNameLst>
                                      </p:cBhvr>
                                      <p:to>
                                        <p:strVal val="visible"/>
                                      </p:to>
                                    </p:set>
                                    <p:animEffect transition="in" filter="blinds(horizontal)">
                                      <p:cBhvr>
                                        <p:cTn id="16" dur="500"/>
                                        <p:tgtEl>
                                          <p:spTgt spid="4099">
                                            <p:txEl>
                                              <p:pRg st="6" end="6"/>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4099">
                                            <p:txEl>
                                              <p:pRg st="7" end="7"/>
                                            </p:txEl>
                                          </p:spTgt>
                                        </p:tgtEl>
                                        <p:attrNameLst>
                                          <p:attrName>style.visibility</p:attrName>
                                        </p:attrNameLst>
                                      </p:cBhvr>
                                      <p:to>
                                        <p:strVal val="visible"/>
                                      </p:to>
                                    </p:set>
                                    <p:animEffect transition="in" filter="blinds(horizontal)">
                                      <p:cBhvr>
                                        <p:cTn id="21" dur="500"/>
                                        <p:tgtEl>
                                          <p:spTgt spid="4099">
                                            <p:txEl>
                                              <p:pRg st="7" end="7"/>
                                            </p:txEl>
                                          </p:spTgt>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linds(horizontal)">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24580"/>
                                        </p:tgtEl>
                                        <p:attrNameLst>
                                          <p:attrName>style.visibility</p:attrName>
                                        </p:attrNameLst>
                                      </p:cBhvr>
                                      <p:to>
                                        <p:strVal val="visible"/>
                                      </p:to>
                                    </p:set>
                                    <p:animEffect transition="in" filter="blinds(horizontal)">
                                      <p:cBhvr>
                                        <p:cTn id="29" dur="500"/>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uiExpand="1" build="p"/>
      <p:bldP spid="6"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title"/>
          </p:nvPr>
        </p:nvSpPr>
        <p:spPr/>
        <p:txBody>
          <a:bodyPr/>
          <a:lstStyle/>
          <a:p>
            <a:r>
              <a:rPr lang="en-US" smtClean="0"/>
              <a:t>Study Question 4 – P7</a:t>
            </a:r>
          </a:p>
        </p:txBody>
      </p:sp>
      <p:sp>
        <p:nvSpPr>
          <p:cNvPr id="25603" name="Content Placeholder 2"/>
          <p:cNvSpPr>
            <a:spLocks noGrp="1"/>
          </p:cNvSpPr>
          <p:nvPr>
            <p:ph idx="1"/>
          </p:nvPr>
        </p:nvSpPr>
        <p:spPr>
          <a:xfrm>
            <a:off x="914400" y="3716338"/>
            <a:ext cx="7772400" cy="2414587"/>
          </a:xfrm>
        </p:spPr>
        <p:txBody>
          <a:bodyPr/>
          <a:lstStyle/>
          <a:p>
            <a:pPr marL="457200" indent="-457200">
              <a:buFont typeface="Wingdings" pitchFamily="2" charset="2"/>
              <a:buAutoNum type="alphaLcPeriod"/>
            </a:pPr>
            <a:r>
              <a:rPr lang="en-CA" sz="2000" dirty="0" smtClean="0"/>
              <a:t>Is the </a:t>
            </a:r>
            <a:r>
              <a:rPr lang="en-CA" sz="2000" u="sng" dirty="0" smtClean="0"/>
              <a:t>cross elasticity </a:t>
            </a:r>
            <a:r>
              <a:rPr lang="en-CA" sz="2000" dirty="0" smtClean="0"/>
              <a:t>the same at all three prices? Are movies and golf substitute goods, complementary goods, or independent goods? </a:t>
            </a:r>
          </a:p>
          <a:p>
            <a:pPr marL="457200" indent="-457200"/>
            <a:endParaRPr lang="en-CA" sz="2000" dirty="0" smtClean="0"/>
          </a:p>
          <a:p>
            <a:pPr marL="457200" indent="-457200"/>
            <a:r>
              <a:rPr lang="en-CA" sz="2000" dirty="0" smtClean="0"/>
              <a:t>The cross </a:t>
            </a:r>
            <a:r>
              <a:rPr lang="en-CA" sz="2000" dirty="0" err="1" smtClean="0"/>
              <a:t>elasticities</a:t>
            </a:r>
            <a:r>
              <a:rPr lang="en-CA" sz="2000" dirty="0" smtClean="0"/>
              <a:t> are </a:t>
            </a:r>
            <a:r>
              <a:rPr lang="en-CA" sz="2000" u="sng" dirty="0" smtClean="0"/>
              <a:t>not the same </a:t>
            </a:r>
            <a:r>
              <a:rPr lang="en-CA" sz="2000" dirty="0" smtClean="0"/>
              <a:t>at all three golf game prices. </a:t>
            </a:r>
          </a:p>
          <a:p>
            <a:pPr marL="457200" indent="-457200"/>
            <a:r>
              <a:rPr lang="en-CA" sz="2000" dirty="0" smtClean="0"/>
              <a:t>The percentage change in quantity is larger the lower the price.</a:t>
            </a:r>
          </a:p>
          <a:p>
            <a:pPr marL="457200" indent="-457200"/>
            <a:r>
              <a:rPr lang="en-CA" sz="2000" u="sng" dirty="0" smtClean="0">
                <a:solidFill>
                  <a:srgbClr val="FF0000"/>
                </a:solidFill>
              </a:rPr>
              <a:t>Negative</a:t>
            </a:r>
            <a:r>
              <a:rPr lang="en-CA" sz="2000" dirty="0" smtClean="0">
                <a:solidFill>
                  <a:srgbClr val="FF0000"/>
                </a:solidFill>
              </a:rPr>
              <a:t> cross </a:t>
            </a:r>
            <a:r>
              <a:rPr lang="en-CA" sz="2000" dirty="0" err="1" smtClean="0">
                <a:solidFill>
                  <a:srgbClr val="FF0000"/>
                </a:solidFill>
              </a:rPr>
              <a:t>elasticities</a:t>
            </a:r>
            <a:r>
              <a:rPr lang="en-CA" sz="2000" dirty="0" smtClean="0">
                <a:solidFill>
                  <a:srgbClr val="FF0000"/>
                </a:solidFill>
              </a:rPr>
              <a:t> </a:t>
            </a:r>
            <a:r>
              <a:rPr lang="en-CA" sz="2000" dirty="0" smtClean="0">
                <a:sym typeface="Symbol" panose="05050102010706020507" pitchFamily="18" charset="2"/>
              </a:rPr>
              <a:t> golf and movies are</a:t>
            </a:r>
            <a:r>
              <a:rPr lang="en-CA" sz="2000" dirty="0" smtClean="0"/>
              <a:t> </a:t>
            </a:r>
            <a:r>
              <a:rPr lang="en-CA" sz="2000" u="sng" dirty="0" smtClean="0">
                <a:solidFill>
                  <a:srgbClr val="FF0000"/>
                </a:solidFill>
              </a:rPr>
              <a:t>complements</a:t>
            </a:r>
          </a:p>
          <a:p>
            <a:pPr marL="457200" indent="-457200">
              <a:buFont typeface="Wingdings" pitchFamily="2" charset="2"/>
              <a:buNone/>
            </a:pPr>
            <a:endParaRPr lang="en-CA" sz="2000" dirty="0" smtClean="0"/>
          </a:p>
        </p:txBody>
      </p:sp>
      <p:graphicFrame>
        <p:nvGraphicFramePr>
          <p:cNvPr id="5" name="Table 4"/>
          <p:cNvGraphicFramePr>
            <a:graphicFrameLocks noGrp="1"/>
          </p:cNvGraphicFramePr>
          <p:nvPr/>
        </p:nvGraphicFramePr>
        <p:xfrm>
          <a:off x="1042988" y="1700213"/>
          <a:ext cx="7056784" cy="1752600"/>
        </p:xfrm>
        <a:graphic>
          <a:graphicData uri="http://schemas.openxmlformats.org/drawingml/2006/table">
            <a:tbl>
              <a:tblPr firstRow="1" bandRow="1">
                <a:tableStyleId>{5C22544A-7EE6-4342-B048-85BDC9FD1C3A}</a:tableStyleId>
              </a:tblPr>
              <a:tblGrid>
                <a:gridCol w="1224136"/>
                <a:gridCol w="1296144"/>
                <a:gridCol w="1296144"/>
                <a:gridCol w="3240360"/>
              </a:tblGrid>
              <a:tr h="360040">
                <a:tc>
                  <a:txBody>
                    <a:bodyPr/>
                    <a:lstStyle/>
                    <a:p>
                      <a:pPr algn="ctr"/>
                      <a:r>
                        <a:rPr lang="en-CA" dirty="0" smtClean="0">
                          <a:solidFill>
                            <a:schemeClr val="tx1"/>
                          </a:solidFill>
                        </a:rPr>
                        <a:t>Price of golf ($)</a:t>
                      </a:r>
                      <a:endParaRPr lang="en-CA"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1"/>
                          </a:solidFill>
                        </a:rPr>
                        <a:t>D1 (Pm=$9)</a:t>
                      </a:r>
                      <a:endParaRPr lang="en-CA"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1"/>
                          </a:solidFill>
                        </a:rPr>
                        <a:t>D2</a:t>
                      </a:r>
                    </a:p>
                    <a:p>
                      <a:pPr algn="ctr"/>
                      <a:r>
                        <a:rPr lang="en-CA" dirty="0" smtClean="0">
                          <a:solidFill>
                            <a:schemeClr val="tx1"/>
                          </a:solidFill>
                        </a:rPr>
                        <a:t>(Pm=$11)</a:t>
                      </a:r>
                      <a:endParaRPr lang="en-CA"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1"/>
                          </a:solidFill>
                        </a:rPr>
                        <a:t>Cross elasticity of demand</a:t>
                      </a:r>
                      <a:endParaRPr lang="en-CA"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dirty="0" smtClean="0"/>
                        <a:t>50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rgbClr val="FF0000"/>
                          </a:solidFill>
                        </a:rPr>
                        <a:t>-2</a:t>
                      </a:r>
                      <a:endParaRPr lang="en-CA"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dirty="0" smtClean="0"/>
                        <a:t>35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25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rgbClr val="FF0000"/>
                          </a:solidFill>
                        </a:rPr>
                        <a:t>-2.50</a:t>
                      </a:r>
                      <a:endParaRPr lang="en-CA"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dirty="0" smtClean="0"/>
                        <a:t>20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40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20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rgbClr val="FF0000"/>
                          </a:solidFill>
                        </a:rPr>
                        <a:t>-3.33</a:t>
                      </a:r>
                      <a:endParaRPr lang="en-CA"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Effect transition="in" filter="blinds(horizontal)">
                                      <p:cBhvr>
                                        <p:cTn id="7" dur="500"/>
                                        <p:tgtEl>
                                          <p:spTgt spid="2560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5603">
                                            <p:txEl>
                                              <p:pRg st="2" end="2"/>
                                            </p:txEl>
                                          </p:spTgt>
                                        </p:tgtEl>
                                        <p:attrNameLst>
                                          <p:attrName>style.visibility</p:attrName>
                                        </p:attrNameLst>
                                      </p:cBhvr>
                                      <p:to>
                                        <p:strVal val="visible"/>
                                      </p:to>
                                    </p:set>
                                    <p:animEffect transition="in" filter="blinds(horizontal)">
                                      <p:cBhvr>
                                        <p:cTn id="12" dur="500"/>
                                        <p:tgtEl>
                                          <p:spTgt spid="2560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5603">
                                            <p:txEl>
                                              <p:pRg st="3" end="3"/>
                                            </p:txEl>
                                          </p:spTgt>
                                        </p:tgtEl>
                                        <p:attrNameLst>
                                          <p:attrName>style.visibility</p:attrName>
                                        </p:attrNameLst>
                                      </p:cBhvr>
                                      <p:to>
                                        <p:strVal val="visible"/>
                                      </p:to>
                                    </p:set>
                                    <p:animEffect transition="in" filter="blinds(horizontal)">
                                      <p:cBhvr>
                                        <p:cTn id="17" dur="500"/>
                                        <p:tgtEl>
                                          <p:spTgt spid="2560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5603">
                                            <p:txEl>
                                              <p:pRg st="4" end="4"/>
                                            </p:txEl>
                                          </p:spTgt>
                                        </p:tgtEl>
                                        <p:attrNameLst>
                                          <p:attrName>style.visibility</p:attrName>
                                        </p:attrNameLst>
                                      </p:cBhvr>
                                      <p:to>
                                        <p:strVal val="visible"/>
                                      </p:to>
                                    </p:set>
                                    <p:animEffect transition="in" filter="blinds(horizontal)">
                                      <p:cBhvr>
                                        <p:cTn id="22" dur="500"/>
                                        <p:tgtEl>
                                          <p:spTgt spid="2560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p:txBody>
          <a:bodyPr/>
          <a:lstStyle/>
          <a:p>
            <a:r>
              <a:rPr lang="en-US" smtClean="0"/>
              <a:t>Study Question 4 – P7</a:t>
            </a:r>
          </a:p>
        </p:txBody>
      </p:sp>
      <p:sp>
        <p:nvSpPr>
          <p:cNvPr id="26627" name="Content Placeholder 2"/>
          <p:cNvSpPr>
            <a:spLocks noGrp="1"/>
          </p:cNvSpPr>
          <p:nvPr>
            <p:ph idx="1"/>
          </p:nvPr>
        </p:nvSpPr>
        <p:spPr>
          <a:xfrm>
            <a:off x="900113" y="3716338"/>
            <a:ext cx="7772400" cy="2997200"/>
          </a:xfrm>
        </p:spPr>
        <p:txBody>
          <a:bodyPr/>
          <a:lstStyle/>
          <a:p>
            <a:pPr marL="457200" indent="-457200">
              <a:buFont typeface="Wingdings" pitchFamily="2" charset="2"/>
              <a:buAutoNum type="alphaLcPeriod" startAt="2"/>
            </a:pPr>
            <a:r>
              <a:rPr lang="en-CA" sz="2000" smtClean="0"/>
              <a:t>Using the data under D2 and D3, calculate the income elasticity of Lorena’s demand for golf at all three prices.  </a:t>
            </a:r>
          </a:p>
          <a:p>
            <a:pPr marL="457200" indent="-457200">
              <a:buFont typeface="Wingdings" pitchFamily="2" charset="2"/>
              <a:buAutoNum type="alphaLcPeriod" startAt="2"/>
            </a:pPr>
            <a:endParaRPr lang="en-CA" sz="2000" smtClean="0"/>
          </a:p>
          <a:p>
            <a:pPr marL="457200" indent="-457200"/>
            <a:r>
              <a:rPr lang="en-CA" sz="2000" u="sng" smtClean="0"/>
              <a:t>Income elasticity of demand </a:t>
            </a:r>
            <a:r>
              <a:rPr lang="en-CA" sz="2000" smtClean="0"/>
              <a:t>= % </a:t>
            </a:r>
            <a:r>
              <a:rPr lang="en-CA" sz="2000" smtClean="0">
                <a:sym typeface="Symbol" pitchFamily="18" charset="2"/>
              </a:rPr>
              <a:t> Q</a:t>
            </a:r>
            <a:r>
              <a:rPr lang="en-CA" sz="2000" baseline="-25000" smtClean="0">
                <a:sym typeface="Symbol" pitchFamily="18" charset="2"/>
              </a:rPr>
              <a:t>D</a:t>
            </a:r>
            <a:r>
              <a:rPr lang="en-CA" sz="2000" smtClean="0">
                <a:sym typeface="Symbol" pitchFamily="18" charset="2"/>
              </a:rPr>
              <a:t> / </a:t>
            </a:r>
            <a:r>
              <a:rPr lang="en-CA" sz="2000" smtClean="0"/>
              <a:t>% </a:t>
            </a:r>
            <a:r>
              <a:rPr lang="en-CA" sz="2000" smtClean="0">
                <a:sym typeface="Symbol" pitchFamily="18" charset="2"/>
              </a:rPr>
              <a:t> Income</a:t>
            </a:r>
          </a:p>
          <a:p>
            <a:pPr marL="457200" indent="-457200"/>
            <a:r>
              <a:rPr lang="en-US" sz="2000" smtClean="0"/>
              <a:t>At price = $50, </a:t>
            </a:r>
          </a:p>
          <a:p>
            <a:pPr marL="457200" indent="-457200"/>
            <a:endParaRPr lang="en-US" sz="2000" smtClean="0"/>
          </a:p>
        </p:txBody>
      </p:sp>
      <p:pic>
        <p:nvPicPr>
          <p:cNvPr id="26628"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276600" y="5373688"/>
            <a:ext cx="4902200" cy="1295400"/>
          </a:xfrm>
          <a:prstGeom prst="rect">
            <a:avLst/>
          </a:prstGeom>
          <a:noFill/>
          <a:ln w="9525">
            <a:noFill/>
            <a:miter lim="800000"/>
            <a:headEnd/>
            <a:tailEnd/>
          </a:ln>
        </p:spPr>
      </p:pic>
      <p:graphicFrame>
        <p:nvGraphicFramePr>
          <p:cNvPr id="6" name="Table 5"/>
          <p:cNvGraphicFramePr>
            <a:graphicFrameLocks noGrp="1"/>
          </p:cNvGraphicFramePr>
          <p:nvPr/>
        </p:nvGraphicFramePr>
        <p:xfrm>
          <a:off x="1042988" y="1700213"/>
          <a:ext cx="7200801" cy="1752600"/>
        </p:xfrm>
        <a:graphic>
          <a:graphicData uri="http://schemas.openxmlformats.org/drawingml/2006/table">
            <a:tbl>
              <a:tblPr firstRow="1" bandRow="1">
                <a:tableStyleId>{5C22544A-7EE6-4342-B048-85BDC9FD1C3A}</a:tableStyleId>
              </a:tblPr>
              <a:tblGrid>
                <a:gridCol w="2309691"/>
                <a:gridCol w="2445555"/>
                <a:gridCol w="2445555"/>
              </a:tblGrid>
              <a:tr h="360040">
                <a:tc>
                  <a:txBody>
                    <a:bodyPr/>
                    <a:lstStyle/>
                    <a:p>
                      <a:pPr algn="ctr"/>
                      <a:r>
                        <a:rPr lang="en-CA" dirty="0" smtClean="0">
                          <a:solidFill>
                            <a:schemeClr val="tx1"/>
                          </a:solidFill>
                        </a:rPr>
                        <a:t>Price of golf ($)</a:t>
                      </a:r>
                      <a:endParaRPr lang="en-CA"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1"/>
                          </a:solidFill>
                        </a:rPr>
                        <a:t>D2</a:t>
                      </a:r>
                    </a:p>
                    <a:p>
                      <a:pPr algn="ctr"/>
                      <a:r>
                        <a:rPr lang="en-CA" dirty="0" smtClean="0">
                          <a:solidFill>
                            <a:schemeClr val="tx1"/>
                          </a:solidFill>
                        </a:rPr>
                        <a:t>(Income=$50,000)</a:t>
                      </a:r>
                      <a:endParaRPr lang="en-CA"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1"/>
                          </a:solidFill>
                        </a:rPr>
                        <a:t>D3</a:t>
                      </a:r>
                    </a:p>
                    <a:p>
                      <a:pPr algn="ctr"/>
                      <a:r>
                        <a:rPr lang="en-CA" dirty="0" smtClean="0">
                          <a:solidFill>
                            <a:schemeClr val="tx1"/>
                          </a:solidFill>
                        </a:rPr>
                        <a:t>(Income=$70,000)</a:t>
                      </a:r>
                      <a:endParaRPr lang="en-CA"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dirty="0" smtClean="0"/>
                        <a:t>50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dirty="0" smtClean="0"/>
                        <a:t>35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30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dirty="0" smtClean="0"/>
                        <a:t>20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20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50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7" name="Rounded Rectangle 6"/>
          <p:cNvSpPr/>
          <p:nvPr/>
        </p:nvSpPr>
        <p:spPr>
          <a:xfrm>
            <a:off x="914400" y="2411539"/>
            <a:ext cx="7488237" cy="287337"/>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animEffect transition="in" filter="blinds(horizontal)">
                                      <p:cBhvr>
                                        <p:cTn id="7" dur="500"/>
                                        <p:tgtEl>
                                          <p:spTgt spid="266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6627">
                                            <p:txEl>
                                              <p:pRg st="2" end="2"/>
                                            </p:txEl>
                                          </p:spTgt>
                                        </p:tgtEl>
                                        <p:attrNameLst>
                                          <p:attrName>style.visibility</p:attrName>
                                        </p:attrNameLst>
                                      </p:cBhvr>
                                      <p:to>
                                        <p:strVal val="visible"/>
                                      </p:to>
                                    </p:set>
                                    <p:animEffect transition="in" filter="blinds(horizontal)">
                                      <p:cBhvr>
                                        <p:cTn id="12" dur="500"/>
                                        <p:tgtEl>
                                          <p:spTgt spid="2662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6627">
                                            <p:txEl>
                                              <p:pRg st="3" end="3"/>
                                            </p:txEl>
                                          </p:spTgt>
                                        </p:tgtEl>
                                        <p:attrNameLst>
                                          <p:attrName>style.visibility</p:attrName>
                                        </p:attrNameLst>
                                      </p:cBhvr>
                                      <p:to>
                                        <p:strVal val="visible"/>
                                      </p:to>
                                    </p:set>
                                    <p:animEffect transition="in" filter="blinds(horizontal)">
                                      <p:cBhvr>
                                        <p:cTn id="17" dur="500"/>
                                        <p:tgtEl>
                                          <p:spTgt spid="2662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6628"/>
                                        </p:tgtEl>
                                        <p:attrNameLst>
                                          <p:attrName>style.visibility</p:attrName>
                                        </p:attrNameLst>
                                      </p:cBhvr>
                                      <p:to>
                                        <p:strVal val="visible"/>
                                      </p:to>
                                    </p:set>
                                    <p:animEffect transition="in" filter="blinds(horizontal)">
                                      <p:cBhvr>
                                        <p:cTn id="22" dur="500"/>
                                        <p:tgtEl>
                                          <p:spTgt spid="26628"/>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linds(horizontal)">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P spid="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p:cNvSpPr>
            <a:spLocks noGrp="1"/>
          </p:cNvSpPr>
          <p:nvPr>
            <p:ph type="title"/>
          </p:nvPr>
        </p:nvSpPr>
        <p:spPr/>
        <p:txBody>
          <a:bodyPr/>
          <a:lstStyle/>
          <a:p>
            <a:r>
              <a:rPr lang="en-US" smtClean="0"/>
              <a:t>Study Question 4 – P7</a:t>
            </a:r>
          </a:p>
        </p:txBody>
      </p:sp>
      <p:sp>
        <p:nvSpPr>
          <p:cNvPr id="27651" name="Content Placeholder 2"/>
          <p:cNvSpPr>
            <a:spLocks noGrp="1"/>
          </p:cNvSpPr>
          <p:nvPr>
            <p:ph idx="1"/>
          </p:nvPr>
        </p:nvSpPr>
        <p:spPr>
          <a:xfrm>
            <a:off x="900113" y="3860800"/>
            <a:ext cx="7772400" cy="2852738"/>
          </a:xfrm>
        </p:spPr>
        <p:txBody>
          <a:bodyPr/>
          <a:lstStyle/>
          <a:p>
            <a:pPr>
              <a:buFont typeface="Wingdings" pitchFamily="2" charset="2"/>
              <a:buNone/>
            </a:pPr>
            <a:r>
              <a:rPr lang="en-CA" sz="2000" dirty="0" smtClean="0"/>
              <a:t>b. Is the </a:t>
            </a:r>
            <a:r>
              <a:rPr lang="en-CA" sz="2000" u="sng" dirty="0" smtClean="0"/>
              <a:t>income elasticity </a:t>
            </a:r>
            <a:r>
              <a:rPr lang="en-CA" sz="2000" dirty="0" smtClean="0"/>
              <a:t>the same at all three prices? Is golf an inferior good? </a:t>
            </a:r>
          </a:p>
          <a:p>
            <a:endParaRPr lang="en-CA" sz="2000" dirty="0" smtClean="0"/>
          </a:p>
          <a:p>
            <a:r>
              <a:rPr lang="en-CA" sz="2000" dirty="0" smtClean="0"/>
              <a:t>The income elasticity is </a:t>
            </a:r>
            <a:r>
              <a:rPr lang="en-CA" sz="2000" u="sng" dirty="0" smtClean="0"/>
              <a:t>not the same </a:t>
            </a:r>
            <a:r>
              <a:rPr lang="en-CA" sz="2000" dirty="0" smtClean="0"/>
              <a:t>at each price of a game of golf. Golf games are more responsive to changes in income the lower the price of golf. </a:t>
            </a:r>
          </a:p>
          <a:p>
            <a:r>
              <a:rPr lang="en-CA" sz="2000" dirty="0" smtClean="0">
                <a:solidFill>
                  <a:srgbClr val="FF0000"/>
                </a:solidFill>
              </a:rPr>
              <a:t>Income elasticity is </a:t>
            </a:r>
            <a:r>
              <a:rPr lang="en-CA" sz="2000" u="sng" dirty="0" smtClean="0">
                <a:solidFill>
                  <a:srgbClr val="FF0000"/>
                </a:solidFill>
              </a:rPr>
              <a:t>positive</a:t>
            </a:r>
            <a:r>
              <a:rPr lang="en-CA" sz="2000" dirty="0" smtClean="0">
                <a:solidFill>
                  <a:srgbClr val="FF0000"/>
                </a:solidFill>
              </a:rPr>
              <a:t> </a:t>
            </a:r>
            <a:r>
              <a:rPr lang="en-CA" sz="2000" dirty="0" smtClean="0">
                <a:sym typeface="Symbol" pitchFamily="18" charset="2"/>
              </a:rPr>
              <a:t>  Golf is a </a:t>
            </a:r>
            <a:r>
              <a:rPr lang="en-CA" sz="2000" u="sng" dirty="0" smtClean="0">
                <a:sym typeface="Symbol" pitchFamily="18" charset="2"/>
              </a:rPr>
              <a:t>normal good</a:t>
            </a:r>
            <a:r>
              <a:rPr lang="en-CA" sz="2000" dirty="0" smtClean="0">
                <a:sym typeface="Symbol" pitchFamily="18" charset="2"/>
              </a:rPr>
              <a:t>, NOT an inferior good.</a:t>
            </a:r>
            <a:endParaRPr lang="en-US" sz="2000" dirty="0" smtClean="0"/>
          </a:p>
        </p:txBody>
      </p:sp>
      <p:graphicFrame>
        <p:nvGraphicFramePr>
          <p:cNvPr id="4" name="Table 3"/>
          <p:cNvGraphicFramePr>
            <a:graphicFrameLocks noGrp="1"/>
          </p:cNvGraphicFramePr>
          <p:nvPr/>
        </p:nvGraphicFramePr>
        <p:xfrm>
          <a:off x="1042988" y="1700213"/>
          <a:ext cx="7056784" cy="2026920"/>
        </p:xfrm>
        <a:graphic>
          <a:graphicData uri="http://schemas.openxmlformats.org/drawingml/2006/table">
            <a:tbl>
              <a:tblPr firstRow="1" bandRow="1">
                <a:tableStyleId>{5C22544A-7EE6-4342-B048-85BDC9FD1C3A}</a:tableStyleId>
              </a:tblPr>
              <a:tblGrid>
                <a:gridCol w="1224136"/>
                <a:gridCol w="1296144"/>
                <a:gridCol w="1296144"/>
                <a:gridCol w="3240360"/>
              </a:tblGrid>
              <a:tr h="360040">
                <a:tc>
                  <a:txBody>
                    <a:bodyPr/>
                    <a:lstStyle/>
                    <a:p>
                      <a:pPr algn="ctr"/>
                      <a:r>
                        <a:rPr lang="en-CA" dirty="0" smtClean="0">
                          <a:solidFill>
                            <a:schemeClr val="tx1"/>
                          </a:solidFill>
                        </a:rPr>
                        <a:t>Price of golf ($)</a:t>
                      </a:r>
                      <a:endParaRPr lang="en-CA"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1"/>
                          </a:solidFill>
                        </a:rPr>
                        <a:t>D2</a:t>
                      </a:r>
                    </a:p>
                    <a:p>
                      <a:pPr algn="ctr"/>
                      <a:r>
                        <a:rPr lang="en-CA" dirty="0" smtClean="0">
                          <a:solidFill>
                            <a:schemeClr val="tx1"/>
                          </a:solidFill>
                        </a:rPr>
                        <a:t>(Income=$50,000)</a:t>
                      </a:r>
                      <a:endParaRPr lang="en-CA"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1"/>
                          </a:solidFill>
                        </a:rPr>
                        <a:t>D3</a:t>
                      </a:r>
                    </a:p>
                    <a:p>
                      <a:pPr algn="ctr"/>
                      <a:r>
                        <a:rPr lang="en-CA" dirty="0" smtClean="0">
                          <a:solidFill>
                            <a:schemeClr val="tx1"/>
                          </a:solidFill>
                        </a:rPr>
                        <a:t>(Income=$70,000)</a:t>
                      </a:r>
                      <a:endParaRPr lang="en-CA"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chemeClr val="tx1"/>
                          </a:solidFill>
                        </a:rPr>
                        <a:t>Income elasticity of demand</a:t>
                      </a:r>
                      <a:endParaRPr lang="en-CA"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dirty="0" smtClean="0"/>
                        <a:t>50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rgbClr val="FF0000"/>
                          </a:solidFill>
                        </a:rPr>
                        <a:t>1.2</a:t>
                      </a:r>
                      <a:endParaRPr lang="en-CA"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dirty="0" smtClean="0"/>
                        <a:t>35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15</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30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rgbClr val="FF0000"/>
                          </a:solidFill>
                        </a:rPr>
                        <a:t>2.0</a:t>
                      </a:r>
                      <a:endParaRPr lang="en-CA"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CA" dirty="0" smtClean="0"/>
                        <a:t>20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20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50</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solidFill>
                            <a:srgbClr val="FF0000"/>
                          </a:solidFill>
                        </a:rPr>
                        <a:t>2.57</a:t>
                      </a:r>
                      <a:endParaRPr lang="en-CA"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Effect transition="in" filter="blinds(horizontal)">
                                      <p:cBhvr>
                                        <p:cTn id="7" dur="500"/>
                                        <p:tgtEl>
                                          <p:spTgt spid="2765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7651">
                                            <p:txEl>
                                              <p:pRg st="2" end="2"/>
                                            </p:txEl>
                                          </p:spTgt>
                                        </p:tgtEl>
                                        <p:attrNameLst>
                                          <p:attrName>style.visibility</p:attrName>
                                        </p:attrNameLst>
                                      </p:cBhvr>
                                      <p:to>
                                        <p:strVal val="visible"/>
                                      </p:to>
                                    </p:set>
                                    <p:animEffect transition="in" filter="blinds(horizontal)">
                                      <p:cBhvr>
                                        <p:cTn id="12" dur="500"/>
                                        <p:tgtEl>
                                          <p:spTgt spid="2765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7651">
                                            <p:txEl>
                                              <p:pRg st="3" end="3"/>
                                            </p:txEl>
                                          </p:spTgt>
                                        </p:tgtEl>
                                        <p:attrNameLst>
                                          <p:attrName>style.visibility</p:attrName>
                                        </p:attrNameLst>
                                      </p:cBhvr>
                                      <p:to>
                                        <p:strVal val="visible"/>
                                      </p:to>
                                    </p:set>
                                    <p:animEffect transition="in" filter="blinds(horizontal)">
                                      <p:cBhvr>
                                        <p:cTn id="17" dur="500"/>
                                        <p:tgtEl>
                                          <p:spTgt spid="276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p:bldLst>
  </p:timing>
</p:sld>
</file>

<file path=ppt/theme/theme1.xml><?xml version="1.0" encoding="utf-8"?>
<a:theme xmlns:a="http://schemas.openxmlformats.org/drawingml/2006/main" name="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Times New Roman"/>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Layers</Template>
  <TotalTime>1649</TotalTime>
  <Words>4614</Words>
  <Application>Microsoft Office PowerPoint</Application>
  <PresentationFormat>On-screen Show (4:3)</PresentationFormat>
  <Paragraphs>1431</Paragraphs>
  <Slides>78</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78</vt:i4>
      </vt:variant>
    </vt:vector>
  </HeadingPairs>
  <TitlesOfParts>
    <vt:vector size="83" baseType="lpstr">
      <vt:lpstr>Arial</vt:lpstr>
      <vt:lpstr>Symbol</vt:lpstr>
      <vt:lpstr>Times New Roman</vt:lpstr>
      <vt:lpstr>Wingdings</vt:lpstr>
      <vt:lpstr>Layers</vt:lpstr>
      <vt:lpstr>Introductory Microeconomics</vt:lpstr>
      <vt:lpstr>PowerPoint Presentation</vt:lpstr>
      <vt:lpstr>Study Question 3 - Q3</vt:lpstr>
      <vt:lpstr>Study Question 3- Q3</vt:lpstr>
      <vt:lpstr>Study Question 3- Q3</vt:lpstr>
      <vt:lpstr>Study Question 3-Q6</vt:lpstr>
      <vt:lpstr>Study Question 3-Q6</vt:lpstr>
      <vt:lpstr>Study Question 3-Q6</vt:lpstr>
      <vt:lpstr>Study Question 3-P1</vt:lpstr>
      <vt:lpstr>Study Question 3-P1</vt:lpstr>
      <vt:lpstr>Study Question 3-P1</vt:lpstr>
      <vt:lpstr>Study Question 3-P1</vt:lpstr>
      <vt:lpstr>Study Question 3-P4</vt:lpstr>
      <vt:lpstr>Study Question 3-P4</vt:lpstr>
      <vt:lpstr>Study Question 3-P4 (a)</vt:lpstr>
      <vt:lpstr>PowerPoint Presentation</vt:lpstr>
      <vt:lpstr>Study Question 3-P4 (b)</vt:lpstr>
      <vt:lpstr>PowerPoint Presentation</vt:lpstr>
      <vt:lpstr>Study Question 3-P4 (c)</vt:lpstr>
      <vt:lpstr>PowerPoint Presentation</vt:lpstr>
      <vt:lpstr>Study Question 3-P4 (d)</vt:lpstr>
      <vt:lpstr>Study Question 3-P4 (d)</vt:lpstr>
      <vt:lpstr>Study Question 3-P4 (e)</vt:lpstr>
      <vt:lpstr>PowerPoint Presentation</vt:lpstr>
      <vt:lpstr>Study Question 3-P4 (f)</vt:lpstr>
      <vt:lpstr>Study Question 3-P4 (f)</vt:lpstr>
      <vt:lpstr>Study Question 3-P4 (g)</vt:lpstr>
      <vt:lpstr>Study Question 3-P4 (g)</vt:lpstr>
      <vt:lpstr>Study Question 3-P4 (h)</vt:lpstr>
      <vt:lpstr>Study Question 3-P4 (h)</vt:lpstr>
      <vt:lpstr>Study Question 3-P6</vt:lpstr>
      <vt:lpstr>Study Question 3-P6</vt:lpstr>
      <vt:lpstr>Study Question 3-P6</vt:lpstr>
      <vt:lpstr>Study Question 3-P6</vt:lpstr>
      <vt:lpstr>Study Question 3-P6</vt:lpstr>
      <vt:lpstr>Study Question 3A-P1</vt:lpstr>
      <vt:lpstr>Study Question 3A-P1</vt:lpstr>
      <vt:lpstr>Study Question 3A-P1</vt:lpstr>
      <vt:lpstr>Study Question 3A-P1</vt:lpstr>
      <vt:lpstr>Study Question 3A-P1</vt:lpstr>
      <vt:lpstr>Study Question 3A-P1</vt:lpstr>
      <vt:lpstr>Study Question 3A-P1</vt:lpstr>
      <vt:lpstr>Study Question 3A-P1</vt:lpstr>
      <vt:lpstr>Study Question 3A-P3</vt:lpstr>
      <vt:lpstr>Study Question 3A-P3</vt:lpstr>
      <vt:lpstr>Study Question 3A-P3</vt:lpstr>
      <vt:lpstr>Study Question 3A-P3</vt:lpstr>
      <vt:lpstr>PowerPoint Presentation</vt:lpstr>
      <vt:lpstr>Study Question 4 – Q3</vt:lpstr>
      <vt:lpstr>Study Question 4 – Q3</vt:lpstr>
      <vt:lpstr>Study Question 4 – Q3</vt:lpstr>
      <vt:lpstr>Study Question 4 – Q3</vt:lpstr>
      <vt:lpstr>Study Question 4 – Q3</vt:lpstr>
      <vt:lpstr>Study Question 4 – Q3</vt:lpstr>
      <vt:lpstr>Study Question 4 – Q3</vt:lpstr>
      <vt:lpstr>Study Question 4 – Q3</vt:lpstr>
      <vt:lpstr>Study Question 4 – Q6</vt:lpstr>
      <vt:lpstr>Study Question 4 – Q6</vt:lpstr>
      <vt:lpstr>Study Question 4 – Q6</vt:lpstr>
      <vt:lpstr>Study Question 4 – Q6</vt:lpstr>
      <vt:lpstr>Study Question 4 – Q6</vt:lpstr>
      <vt:lpstr>Study Question 4 – Q6</vt:lpstr>
      <vt:lpstr>Study Question 4 – Q6</vt:lpstr>
      <vt:lpstr>Study Question 4 – Q6</vt:lpstr>
      <vt:lpstr>Study Question 4 – Q6</vt:lpstr>
      <vt:lpstr>Study Question 4 – Q8</vt:lpstr>
      <vt:lpstr>Study Question 4 – Q9</vt:lpstr>
      <vt:lpstr>Study Question 4 - Q9 </vt:lpstr>
      <vt:lpstr>Study Question 4 – P4</vt:lpstr>
      <vt:lpstr>Study Question 4 – P4</vt:lpstr>
      <vt:lpstr>Study Question 4 – P5</vt:lpstr>
      <vt:lpstr>Study Question 4 - P5</vt:lpstr>
      <vt:lpstr>Study Question 4 – P7</vt:lpstr>
      <vt:lpstr>Study Question 4 – P7</vt:lpstr>
      <vt:lpstr>Study Question 4 – P7</vt:lpstr>
      <vt:lpstr>Study Question 4 – P7</vt:lpstr>
      <vt:lpstr>Study Question 4 – P7</vt:lpstr>
      <vt:lpstr>Study Question 4 – P7</vt:lpstr>
    </vt:vector>
  </TitlesOfParts>
  <Company>Econkit Dot Net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Introductory Microeconomics</dc:title>
  <dc:creator>Dr Teresa Fung</dc:creator>
  <cp:lastModifiedBy>Teresa Fung</cp:lastModifiedBy>
  <cp:revision>377</cp:revision>
  <dcterms:created xsi:type="dcterms:W3CDTF">2007-04-30T20:08:51Z</dcterms:created>
  <dcterms:modified xsi:type="dcterms:W3CDTF">2015-10-21T17:58:20Z</dcterms:modified>
</cp:coreProperties>
</file>