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8" r:id="rId1"/>
  </p:sldMasterIdLst>
  <p:notesMasterIdLst>
    <p:notesMasterId r:id="rId34"/>
  </p:notesMasterIdLst>
  <p:handoutMasterIdLst>
    <p:handoutMasterId r:id="rId35"/>
  </p:handoutMasterIdLst>
  <p:sldIdLst>
    <p:sldId id="382" r:id="rId2"/>
    <p:sldId id="428" r:id="rId3"/>
    <p:sldId id="383" r:id="rId4"/>
    <p:sldId id="386" r:id="rId5"/>
    <p:sldId id="387" r:id="rId6"/>
    <p:sldId id="388" r:id="rId7"/>
    <p:sldId id="389" r:id="rId8"/>
    <p:sldId id="391" r:id="rId9"/>
    <p:sldId id="393" r:id="rId10"/>
    <p:sldId id="394" r:id="rId11"/>
    <p:sldId id="430" r:id="rId12"/>
    <p:sldId id="425" r:id="rId13"/>
    <p:sldId id="424" r:id="rId14"/>
    <p:sldId id="429" r:id="rId15"/>
    <p:sldId id="404" r:id="rId16"/>
    <p:sldId id="405" r:id="rId17"/>
    <p:sldId id="406" r:id="rId18"/>
    <p:sldId id="409" r:id="rId19"/>
    <p:sldId id="410" r:id="rId20"/>
    <p:sldId id="411" r:id="rId21"/>
    <p:sldId id="412" r:id="rId22"/>
    <p:sldId id="413" r:id="rId23"/>
    <p:sldId id="414" r:id="rId24"/>
    <p:sldId id="415" r:id="rId25"/>
    <p:sldId id="416" r:id="rId26"/>
    <p:sldId id="417" r:id="rId27"/>
    <p:sldId id="418" r:id="rId28"/>
    <p:sldId id="420" r:id="rId29"/>
    <p:sldId id="421" r:id="rId30"/>
    <p:sldId id="422" r:id="rId31"/>
    <p:sldId id="426" r:id="rId32"/>
    <p:sldId id="427" r:id="rId33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10" autoAdjust="0"/>
    <p:restoredTop sz="75396" autoAdjust="0"/>
  </p:normalViewPr>
  <p:slideViewPr>
    <p:cSldViewPr>
      <p:cViewPr>
        <p:scale>
          <a:sx n="64" d="100"/>
          <a:sy n="64" d="100"/>
        </p:scale>
        <p:origin x="-1638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9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52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AE760507-CA47-4EC6-B74D-9F129D87749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95697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B26E7802-0897-46C7-A560-2EB99CD7EE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1990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02C403F-1D29-DF45-8E3F-9B5D97D601A7}" type="slidenum">
              <a:rPr lang="en-US" sz="1200"/>
              <a:pPr eaLnBrk="1" hangingPunct="1"/>
              <a:t>1</a:t>
            </a:fld>
            <a:endParaRPr lang="en-US" sz="120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E7AB1E7-0167-4840-B3FE-3614A82844EB}" type="slidenum">
              <a:rPr lang="en-CA" sz="1200"/>
              <a:pPr eaLnBrk="1" hangingPunct="1"/>
              <a:t>4</a:t>
            </a:fld>
            <a:endParaRPr lang="en-CA" sz="120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927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ECD6AF-1827-3643-A6BB-D514286A994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5718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ECD6AF-1827-3643-A6BB-D514286A994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250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188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E4AB667-3CD5-9144-9054-6B4F5B4A187F}" type="slidenum">
              <a:rPr lang="en-US" sz="1200"/>
              <a:pPr eaLnBrk="1" hangingPunct="1"/>
              <a:t>12</a:t>
            </a:fld>
            <a:endParaRPr lang="en-US" sz="120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1073DFA-78D7-8E47-A54E-768F7CE26946}" type="slidenum">
              <a:rPr lang="en-US" sz="1200"/>
              <a:pPr eaLnBrk="1" hangingPunct="1"/>
              <a:t>13</a:t>
            </a:fld>
            <a:endParaRPr 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1073DFA-78D7-8E47-A54E-768F7CE26946}" type="slidenum">
              <a:rPr lang="en-US" sz="1200"/>
              <a:pPr eaLnBrk="1" hangingPunct="1"/>
              <a:t>14</a:t>
            </a:fld>
            <a:endParaRPr 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0347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08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089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265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B6B78D4-376F-6541-B447-74B79DF5BFAB}" type="slidenum">
              <a:rPr lang="en-US" sz="1200"/>
              <a:pPr eaLnBrk="1" hangingPunct="1"/>
              <a:t>31</a:t>
            </a:fld>
            <a:endParaRPr lang="en-US" sz="120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073EB39-7EC7-0A44-BC19-5C7EA0F5C92B}" type="slidenum">
              <a:rPr lang="en-US" sz="1200"/>
              <a:pPr eaLnBrk="1" hangingPunct="1"/>
              <a:t>32</a:t>
            </a:fld>
            <a:endParaRPr lang="en-US" sz="120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42640D-F27C-4A94-A49A-292CF946C71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87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72D73E-FA3F-46B9-B51D-31BA6C1B481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297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64098A-9A33-48AD-883D-5519444E915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3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5096CF-B933-4A61-90EA-EC067F3C867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02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FB6D38-F05E-414D-9B9D-9247AE0E6C0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553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12EFF1-A183-43E3-821E-498DB17D351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90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E82DA0-EBD2-4537-B1A7-F5DAA49BAE3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26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36980-5D6A-45CE-99DC-82209C85C23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4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0C4B76-F8A3-4B49-A884-7F39CBDA4D9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64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BB4FCD-C01E-466F-9B3F-7195F769A7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891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C420F6-F63C-424D-9A3C-68575B4F671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3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9"/>
          <p:cNvSpPr txBox="1">
            <a:spLocks noChangeArrowheads="1"/>
          </p:cNvSpPr>
          <p:nvPr userDrawn="1"/>
        </p:nvSpPr>
        <p:spPr bwMode="auto">
          <a:xfrm>
            <a:off x="152400" y="-549275"/>
            <a:ext cx="18288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0" dirty="0">
                <a:solidFill>
                  <a:schemeClr val="bg1"/>
                </a:solidFill>
                <a:ea typeface="+mn-ea"/>
              </a:rPr>
              <a:t>6</a:t>
            </a:r>
          </a:p>
        </p:txBody>
      </p:sp>
      <p:sp>
        <p:nvSpPr>
          <p:cNvPr id="3106" name="Rectangle 34"/>
          <p:cNvSpPr>
            <a:spLocks noGrp="1" noChangeArrowheads="1"/>
          </p:cNvSpPr>
          <p:nvPr>
            <p:ph type="ctrTitle" sz="quarter"/>
          </p:nvPr>
        </p:nvSpPr>
        <p:spPr>
          <a:xfrm>
            <a:off x="381000" y="2133600"/>
            <a:ext cx="8458200" cy="2057400"/>
          </a:xfrm>
        </p:spPr>
        <p:txBody>
          <a:bodyPr/>
          <a:lstStyle>
            <a:lvl1pPr algn="ctr">
              <a:defRPr sz="5400" i="1">
                <a:latin typeface="Times New Roman" pitchFamily="-80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534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Kolb &amp; Whishaw, An Introduction to Brain and Behavior, Third Edition - Chapter 1</a:t>
            </a:r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23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BC80F0B-42CC-4DB6-A1DA-25CDF850517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969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6" r:id="rId8"/>
    <p:sldLayoutId id="2147484057" r:id="rId9"/>
    <p:sldLayoutId id="2147484058" r:id="rId10"/>
    <p:sldLayoutId id="2147484059" r:id="rId11"/>
    <p:sldLayoutId id="2147484060" r:id="rId12"/>
    <p:sldLayoutId id="2147484061" r:id="rId13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mtClean="0"/>
              <a:t>Lecture 2: Evolution of Brain and Behaviour	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13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ReCap – Last Class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Mentalism is the view that behaviour is a product of an intangible entity called the mind (psyche); the brain has little importance</a:t>
            </a:r>
          </a:p>
          <a:p>
            <a:r>
              <a:rPr lang="en-CA" smtClean="0"/>
              <a:t>Dualism is the idea that the immaterial mind acts through the material brain to produce language and rational behaviour; brain alone responsible for “lower” behaviours that are common to other species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158648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Materialism</a:t>
            </a:r>
            <a:endParaRPr lang="en-US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Behavior can be fully explained by the workings of the nervous system, without explanatory recourse to an immaterial mind</a:t>
            </a:r>
          </a:p>
          <a:p>
            <a:r>
              <a:rPr lang="en-US" smtClean="0"/>
              <a:t>Supported evolutionary theories of Alfred Wallace and Charles Darwin</a:t>
            </a:r>
          </a:p>
          <a:p>
            <a:pPr lvl="1"/>
            <a:r>
              <a:rPr lang="en-US" smtClean="0"/>
              <a:t>Both were struck at the many similarities among species</a:t>
            </a:r>
          </a:p>
          <a:p>
            <a:pPr lvl="2"/>
            <a:r>
              <a:rPr lang="en-US" smtClean="0"/>
              <a:t>E.g., skeletons, muscles, limbs</a:t>
            </a:r>
          </a:p>
          <a:p>
            <a:pPr lvl="1"/>
            <a:r>
              <a:rPr lang="en-US" smtClean="0"/>
              <a:t>All living things are related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358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Theory of Evolution</a:t>
            </a:r>
            <a:endParaRPr lang="en-US" dirty="0" smtClean="0"/>
          </a:p>
        </p:txBody>
      </p:sp>
      <p:sp>
        <p:nvSpPr>
          <p:cNvPr id="13317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mtClean="0"/>
              <a:t>New species evolve:</a:t>
            </a:r>
          </a:p>
          <a:p>
            <a:pPr lvl="1"/>
            <a:r>
              <a:rPr lang="en-US" smtClean="0"/>
              <a:t>1) Fossil records;</a:t>
            </a:r>
          </a:p>
          <a:p>
            <a:pPr lvl="1"/>
            <a:r>
              <a:rPr lang="en-US" smtClean="0"/>
              <a:t>2) Structural similarities;</a:t>
            </a:r>
          </a:p>
          <a:p>
            <a:pPr lvl="1"/>
            <a:r>
              <a:rPr lang="en-US" smtClean="0"/>
              <a:t>3) Programs of selective breeding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r>
              <a:rPr lang="en-US" smtClean="0"/>
              <a:t>Natural Selection: Variations in traits that increase fitness will increase the probability of that species</a:t>
            </a:r>
            <a:r>
              <a:rPr lang="ja-JP" altLang="en-US" smtClean="0"/>
              <a:t>’</a:t>
            </a:r>
            <a:r>
              <a:rPr lang="en-US" smtClean="0"/>
              <a:t> survival</a:t>
            </a:r>
          </a:p>
          <a:p>
            <a:endParaRPr lang="en-US" smtClean="0"/>
          </a:p>
          <a:p>
            <a:r>
              <a:rPr lang="en-US" smtClean="0"/>
              <a:t>Sexual selection: Each sex has anatomical and behavioral features that favor reproductive success</a:t>
            </a:r>
          </a:p>
          <a:p>
            <a:pPr lvl="1"/>
            <a:r>
              <a:rPr lang="en-US" smtClean="0"/>
              <a:t>e.g., peacock feathers</a:t>
            </a:r>
          </a:p>
          <a:p>
            <a:endParaRPr lang="en-US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51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28600" y="1219200"/>
            <a:ext cx="3584575" cy="830263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i="0" dirty="0">
                <a:latin typeface="+mj-lt"/>
              </a:rPr>
              <a:t>Appearance of </a:t>
            </a:r>
            <a:r>
              <a:rPr lang="en-US" i="0" dirty="0" smtClean="0">
                <a:latin typeface="+mj-lt"/>
              </a:rPr>
              <a:t>new trait </a:t>
            </a:r>
            <a:endParaRPr lang="en-US" i="0" dirty="0">
              <a:latin typeface="+mj-lt"/>
            </a:endParaRPr>
          </a:p>
          <a:p>
            <a:pPr algn="ctr" eaLnBrk="1" hangingPunct="1"/>
            <a:r>
              <a:rPr lang="en-US" i="0" dirty="0">
                <a:latin typeface="+mj-lt"/>
              </a:rPr>
              <a:t>(e.g. via mutation)</a:t>
            </a: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2575114" y="2378075"/>
            <a:ext cx="1333122" cy="830997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i="0" dirty="0">
                <a:latin typeface="+mj-lt"/>
              </a:rPr>
              <a:t>Adaptive</a:t>
            </a:r>
          </a:p>
          <a:p>
            <a:pPr algn="ctr" eaLnBrk="1" hangingPunct="1"/>
            <a:r>
              <a:rPr lang="en-US" i="0" dirty="0">
                <a:latin typeface="+mj-lt"/>
              </a:rPr>
              <a:t>Trait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4304431" y="3368675"/>
            <a:ext cx="1624163" cy="1200329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i="0" dirty="0">
                <a:latin typeface="+mj-lt"/>
              </a:rPr>
              <a:t>Increases</a:t>
            </a:r>
          </a:p>
          <a:p>
            <a:pPr algn="ctr" eaLnBrk="1" hangingPunct="1"/>
            <a:r>
              <a:rPr lang="en-US" i="0" dirty="0">
                <a:latin typeface="+mj-lt"/>
              </a:rPr>
              <a:t>Chances of</a:t>
            </a:r>
          </a:p>
          <a:p>
            <a:pPr algn="ctr" eaLnBrk="1" hangingPunct="1"/>
            <a:r>
              <a:rPr lang="en-US" i="0" dirty="0">
                <a:latin typeface="+mj-lt"/>
              </a:rPr>
              <a:t>Survival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5970605" y="4740275"/>
            <a:ext cx="2182777" cy="830997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i="0" dirty="0">
                <a:latin typeface="+mj-lt"/>
              </a:rPr>
              <a:t>Trait Passed</a:t>
            </a:r>
          </a:p>
          <a:p>
            <a:pPr algn="ctr" eaLnBrk="1" hangingPunct="1"/>
            <a:r>
              <a:rPr lang="en-US" i="0" dirty="0">
                <a:latin typeface="+mj-lt"/>
              </a:rPr>
              <a:t>on to Offspring</a:t>
            </a:r>
          </a:p>
        </p:txBody>
      </p:sp>
      <p:sp>
        <p:nvSpPr>
          <p:cNvPr id="38918" name="AutoShape 10"/>
          <p:cNvSpPr>
            <a:spLocks noChangeArrowheads="1"/>
          </p:cNvSpPr>
          <p:nvPr/>
        </p:nvSpPr>
        <p:spPr bwMode="auto">
          <a:xfrm rot="5400000">
            <a:off x="1524000" y="2151063"/>
            <a:ext cx="762000" cy="762000"/>
          </a:xfrm>
          <a:custGeom>
            <a:avLst/>
            <a:gdLst>
              <a:gd name="T0" fmla="*/ 19201730 w 21600"/>
              <a:gd name="T1" fmla="*/ 0 h 21600"/>
              <a:gd name="T2" fmla="*/ 11520523 w 21600"/>
              <a:gd name="T3" fmla="*/ 8960556 h 21600"/>
              <a:gd name="T4" fmla="*/ 0 w 21600"/>
              <a:gd name="T5" fmla="*/ 22402624 h 21600"/>
              <a:gd name="T6" fmla="*/ 11520523 w 21600"/>
              <a:gd name="T7" fmla="*/ 26881667 h 21600"/>
              <a:gd name="T8" fmla="*/ 23041081 w 21600"/>
              <a:gd name="T9" fmla="*/ 18667836 h 21600"/>
              <a:gd name="T10" fmla="*/ 26881667 w 21600"/>
              <a:gd name="T11" fmla="*/ 8960556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tx1">
                  <a:lumMod val="95000"/>
                </a:schemeClr>
              </a:solidFill>
              <a:latin typeface="+mj-lt"/>
            </a:endParaRPr>
          </a:p>
        </p:txBody>
      </p:sp>
      <p:sp>
        <p:nvSpPr>
          <p:cNvPr id="38919" name="AutoShape 11"/>
          <p:cNvSpPr>
            <a:spLocks noChangeArrowheads="1"/>
          </p:cNvSpPr>
          <p:nvPr/>
        </p:nvSpPr>
        <p:spPr bwMode="auto">
          <a:xfrm rot="5400000">
            <a:off x="3200400" y="3294063"/>
            <a:ext cx="762000" cy="762000"/>
          </a:xfrm>
          <a:custGeom>
            <a:avLst/>
            <a:gdLst>
              <a:gd name="T0" fmla="*/ 19201730 w 21600"/>
              <a:gd name="T1" fmla="*/ 0 h 21600"/>
              <a:gd name="T2" fmla="*/ 11520523 w 21600"/>
              <a:gd name="T3" fmla="*/ 8960556 h 21600"/>
              <a:gd name="T4" fmla="*/ 0 w 21600"/>
              <a:gd name="T5" fmla="*/ 22402624 h 21600"/>
              <a:gd name="T6" fmla="*/ 11520523 w 21600"/>
              <a:gd name="T7" fmla="*/ 26881667 h 21600"/>
              <a:gd name="T8" fmla="*/ 23041081 w 21600"/>
              <a:gd name="T9" fmla="*/ 18667836 h 21600"/>
              <a:gd name="T10" fmla="*/ 26881667 w 21600"/>
              <a:gd name="T11" fmla="*/ 8960556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tx1">
                  <a:lumMod val="95000"/>
                </a:schemeClr>
              </a:solidFill>
              <a:latin typeface="+mj-lt"/>
            </a:endParaRPr>
          </a:p>
        </p:txBody>
      </p:sp>
      <p:sp>
        <p:nvSpPr>
          <p:cNvPr id="38920" name="AutoShape 12"/>
          <p:cNvSpPr>
            <a:spLocks noChangeArrowheads="1"/>
          </p:cNvSpPr>
          <p:nvPr/>
        </p:nvSpPr>
        <p:spPr bwMode="auto">
          <a:xfrm rot="5400000">
            <a:off x="5105400" y="4665663"/>
            <a:ext cx="762000" cy="762000"/>
          </a:xfrm>
          <a:custGeom>
            <a:avLst/>
            <a:gdLst>
              <a:gd name="T0" fmla="*/ 19201730 w 21600"/>
              <a:gd name="T1" fmla="*/ 0 h 21600"/>
              <a:gd name="T2" fmla="*/ 11520523 w 21600"/>
              <a:gd name="T3" fmla="*/ 8960556 h 21600"/>
              <a:gd name="T4" fmla="*/ 0 w 21600"/>
              <a:gd name="T5" fmla="*/ 22402624 h 21600"/>
              <a:gd name="T6" fmla="*/ 11520523 w 21600"/>
              <a:gd name="T7" fmla="*/ 26881667 h 21600"/>
              <a:gd name="T8" fmla="*/ 23041081 w 21600"/>
              <a:gd name="T9" fmla="*/ 18667836 h 21600"/>
              <a:gd name="T10" fmla="*/ 26881667 w 21600"/>
              <a:gd name="T11" fmla="*/ 8960556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tx1">
                  <a:lumMod val="95000"/>
                </a:schemeClr>
              </a:solidFill>
              <a:latin typeface="+mj-lt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How are traits selected naturally</a:t>
            </a:r>
            <a:r>
              <a:rPr lang="en-US" smtClean="0"/>
              <a:t> 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7108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nimBg="1"/>
      <p:bldP spid="38915" grpId="0" animBg="1"/>
      <p:bldP spid="38916" grpId="0" animBg="1"/>
      <p:bldP spid="38917" grpId="0" animBg="1"/>
      <p:bldP spid="38918" grpId="0" animBg="1"/>
      <p:bldP spid="38919" grpId="0" animBg="1"/>
      <p:bldP spid="389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Implications for Brain and Behavior: </a:t>
            </a:r>
            <a:endParaRPr lang="en-US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mtClean="0"/>
              <a:t>Because all animal species are related, so too must be their brains</a:t>
            </a:r>
          </a:p>
          <a:p>
            <a:pPr lvl="1"/>
            <a:r>
              <a:rPr lang="en-US" smtClean="0"/>
              <a:t>Rationale for studying simpler animals to understand humans </a:t>
            </a:r>
          </a:p>
          <a:p>
            <a:r>
              <a:rPr lang="en-US" smtClean="0"/>
              <a:t>Because all species of animals are related, so too must be their behavior</a:t>
            </a:r>
          </a:p>
          <a:p>
            <a:pPr lvl="1"/>
            <a:r>
              <a:rPr lang="en-US" smtClean="0"/>
              <a:t>Emotional expressions in humans (across cultures) and other animals are similar</a:t>
            </a:r>
          </a:p>
          <a:p>
            <a:r>
              <a:rPr lang="en-US" smtClean="0"/>
              <a:t>Both the brain and behavior changed bit by bit in animals that evolved to greater complexity, as humans obviously did</a:t>
            </a:r>
          </a:p>
          <a:p>
            <a:endParaRPr lang="en-US" smtClean="0"/>
          </a:p>
          <a:p>
            <a:r>
              <a:rPr lang="en-US" smtClean="0"/>
              <a:t>Today the evidence that the brain controls behavior is extremely strong: Brain Theory</a:t>
            </a:r>
          </a:p>
          <a:p>
            <a:pPr lvl="1"/>
            <a:r>
              <a:rPr lang="en-US" smtClean="0"/>
              <a:t>D.O. Hebb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654234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Evolution of Brain and Behavior</a:t>
            </a:r>
            <a:endParaRPr lang="en-US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Common Ancestor:  A forebearer from which two or more lineages or family groups arise</a:t>
            </a:r>
          </a:p>
          <a:p>
            <a:pPr lvl="1"/>
            <a:r>
              <a:rPr lang="en-US" smtClean="0"/>
              <a:t>Example: Humans and apes are thought to share a common ancestor</a:t>
            </a:r>
          </a:p>
          <a:p>
            <a:pPr lvl="1"/>
            <a:endParaRPr lang="en-US" smtClean="0"/>
          </a:p>
          <a:p>
            <a:r>
              <a:rPr lang="en-US" smtClean="0"/>
              <a:t>Can trace our lineage by comparing the genes, brains, and behaviors of different animals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94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 of Life</a:t>
            </a:r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Taxonomy:</a:t>
            </a:r>
          </a:p>
          <a:p>
            <a:pPr lvl="1"/>
            <a:r>
              <a:rPr lang="en-US" smtClean="0"/>
              <a:t>Branch of biology concerned with naming and classifying species</a:t>
            </a:r>
          </a:p>
          <a:p>
            <a:pPr lvl="2"/>
            <a:r>
              <a:rPr lang="en-US" smtClean="0"/>
              <a:t>Groups organisms with common characteristics</a:t>
            </a:r>
          </a:p>
          <a:p>
            <a:pPr lvl="1"/>
            <a:r>
              <a:rPr lang="en-US" smtClean="0"/>
              <a:t>Useful for helping us trace the evolution of brain cells and the brain</a:t>
            </a:r>
            <a:endParaRPr lang="en-US" dirty="0"/>
          </a:p>
        </p:txBody>
      </p:sp>
      <p:pic>
        <p:nvPicPr>
          <p:cNvPr id="5" name="Picture 10" descr="fig_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84" y="1600200"/>
            <a:ext cx="3701231" cy="4525963"/>
          </a:xfrm>
        </p:spPr>
      </p:pic>
    </p:spTree>
    <p:extLst>
      <p:ext uri="{BB962C8B-B14F-4D97-AF65-F5344CB8AC3E}">
        <p14:creationId xmlns:p14="http://schemas.microsoft.com/office/powerpoint/2010/main" val="422693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 of Life</a:t>
            </a: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mtClean="0"/>
              <a:t>Cladogram (“branch”)</a:t>
            </a:r>
          </a:p>
          <a:p>
            <a:pPr lvl="1"/>
            <a:r>
              <a:rPr lang="en-US" smtClean="0"/>
              <a:t>Display groups of related organisms as branches on a tree</a:t>
            </a:r>
          </a:p>
          <a:p>
            <a:r>
              <a:rPr lang="en-US" smtClean="0"/>
              <a:t>Branch order represents how the groups are related evolutionarily, as well as the traits that distinguish them</a:t>
            </a:r>
          </a:p>
          <a:p>
            <a:r>
              <a:rPr lang="en-US" smtClean="0"/>
              <a:t>Read from left to right; the most recently evolved organism or trait is located farthest to the right</a:t>
            </a:r>
          </a:p>
          <a:p>
            <a:endParaRPr lang="en-CA" dirty="0"/>
          </a:p>
        </p:txBody>
      </p:sp>
      <p:pic>
        <p:nvPicPr>
          <p:cNvPr id="47106" name="Picture 4" descr="fig_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" r="9"/>
          <a:stretch>
            <a:fillRect/>
          </a:stretch>
        </p:blipFill>
        <p:spPr>
          <a:xfrm>
            <a:off x="4648200" y="2489063"/>
            <a:ext cx="4038600" cy="2748237"/>
          </a:xfrm>
        </p:spPr>
      </p:pic>
    </p:spTree>
    <p:extLst>
      <p:ext uri="{BB962C8B-B14F-4D97-AF65-F5344CB8AC3E}">
        <p14:creationId xmlns:p14="http://schemas.microsoft.com/office/powerpoint/2010/main" val="138187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Kolb3e_fig_01-08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671513"/>
            <a:ext cx="8964612" cy="434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790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The Chordate Nervous System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 smtClean="0"/>
              <a:t>Two features distinguish the chordates: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Nervous system is crossed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Chordate spinal cord lies behind heart and gut</a:t>
            </a:r>
            <a:endParaRPr lang="en-CA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219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Evolution of the Human Brain</a:t>
            </a:r>
            <a:endParaRPr lang="en-US" dirty="0"/>
          </a:p>
        </p:txBody>
      </p:sp>
      <p:sp>
        <p:nvSpPr>
          <p:cNvPr id="3389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mtClean="0"/>
              <a:t>Australopithecines were hominids that made and used tools</a:t>
            </a:r>
          </a:p>
          <a:p>
            <a:pPr lvl="1"/>
            <a:r>
              <a:rPr lang="en-US" smtClean="0"/>
              <a:t>Reduced the necessity for large jaws and teeth, and those became steadily smaller</a:t>
            </a:r>
          </a:p>
          <a:p>
            <a:r>
              <a:rPr lang="en-US" smtClean="0"/>
              <a:t>As H. habilis evolved, brains became larger and faces got smaller</a:t>
            </a:r>
          </a:p>
          <a:p>
            <a:r>
              <a:rPr lang="en-US" smtClean="0"/>
              <a:t>H. erectus made elaborate tools, used fire, and hunted</a:t>
            </a:r>
          </a:p>
          <a:p>
            <a:pPr lvl="1"/>
            <a:r>
              <a:rPr lang="en-US" smtClean="0"/>
              <a:t>Also expanded their area over three continents</a:t>
            </a:r>
          </a:p>
          <a:p>
            <a:r>
              <a:rPr lang="en-US" smtClean="0"/>
              <a:t>H. Sapiens: brain volume reaches modern levels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12550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94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Evolution of the Human Brain</a:t>
            </a:r>
            <a:endParaRPr lang="en-US" dirty="0"/>
          </a:p>
        </p:txBody>
      </p:sp>
      <p:sp>
        <p:nvSpPr>
          <p:cNvPr id="3194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Mammals share main brain structures</a:t>
            </a:r>
          </a:p>
          <a:p>
            <a:r>
              <a:rPr lang="en-US" smtClean="0"/>
              <a:t>Humans:</a:t>
            </a:r>
          </a:p>
          <a:p>
            <a:pPr lvl="1"/>
            <a:r>
              <a:rPr lang="en-US" smtClean="0"/>
              <a:t>Increased in size during course of evolution</a:t>
            </a:r>
          </a:p>
          <a:p>
            <a:pPr lvl="1"/>
            <a:r>
              <a:rPr lang="en-US" smtClean="0"/>
              <a:t>Most of increase has occurred in the cerebrum</a:t>
            </a:r>
          </a:p>
          <a:p>
            <a:pPr lvl="1"/>
            <a:r>
              <a:rPr lang="en-US" smtClean="0"/>
              <a:t>Increased cerebrum resulted in increased convolutions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805242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9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9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Evolution of the Human Brain</a:t>
            </a:r>
            <a:endParaRPr lang="en-US" dirty="0"/>
          </a:p>
        </p:txBody>
      </p:sp>
      <p:sp>
        <p:nvSpPr>
          <p:cNvPr id="319491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Differences between human and rat brains are in actual and relative size of regions, such as cerebral cortex and olfactory bulbs</a:t>
            </a:r>
          </a:p>
          <a:p>
            <a:endParaRPr lang="en-US" smtClean="0"/>
          </a:p>
          <a:p>
            <a:r>
              <a:rPr lang="en-US" smtClean="0"/>
              <a:t>Human neurons are larger</a:t>
            </a:r>
            <a:endParaRPr lang="en-US" dirty="0"/>
          </a:p>
        </p:txBody>
      </p:sp>
      <p:pic>
        <p:nvPicPr>
          <p:cNvPr id="24580" name="Picture 5" descr="BP5e-Fig-06-07-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346629"/>
            <a:ext cx="4038600" cy="3033104"/>
          </a:xfrm>
        </p:spPr>
      </p:pic>
      <p:pic>
        <p:nvPicPr>
          <p:cNvPr id="25605" name="Picture 5" descr="BP5e-Fig-06-08-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96" b="29241"/>
          <a:stretch/>
        </p:blipFill>
        <p:spPr bwMode="auto">
          <a:xfrm>
            <a:off x="4648200" y="4953000"/>
            <a:ext cx="4089400" cy="154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93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9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Relating Brain Size and Behavior</a:t>
            </a:r>
            <a:endParaRPr lang="en-US" dirty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Jerison (1973), Principle of Proper Mass: </a:t>
            </a:r>
          </a:p>
          <a:p>
            <a:pPr lvl="1"/>
            <a:r>
              <a:rPr lang="en-US" smtClean="0"/>
              <a:t>Species exhibiting more complex behaviors will possess relatively larger brains</a:t>
            </a:r>
          </a:p>
          <a:p>
            <a:r>
              <a:rPr lang="en-US" smtClean="0"/>
              <a:t>Jerison developed an index of brain size to allow comparisons among different species</a:t>
            </a:r>
          </a:p>
          <a:p>
            <a:pPr lvl="1"/>
            <a:r>
              <a:rPr lang="en-US" smtClean="0"/>
              <a:t>Used body size to predict brain size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70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uiExpand="1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Box 3"/>
          <p:cNvSpPr txBox="1">
            <a:spLocks noChangeArrowheads="1"/>
          </p:cNvSpPr>
          <p:nvPr/>
        </p:nvSpPr>
        <p:spPr bwMode="auto">
          <a:xfrm>
            <a:off x="3505200" y="2362200"/>
            <a:ext cx="2057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 i="0">
                <a:solidFill>
                  <a:srgbClr val="000090"/>
                </a:solidFill>
              </a:rPr>
              <a:t>[Insert Fig. 1-14]</a:t>
            </a:r>
          </a:p>
        </p:txBody>
      </p:sp>
      <p:pic>
        <p:nvPicPr>
          <p:cNvPr id="62467" name="Picture 4" descr="Kolb3e_fig_01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49" y="1138237"/>
            <a:ext cx="8785225" cy="465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5721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Encephalization Quotient (EQ)</a:t>
            </a:r>
            <a:endParaRPr lang="en-US" dirty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Measure of brain size obtained from the ratio of actual brain size to the expected brain size for an animal of a particular body size</a:t>
            </a:r>
          </a:p>
          <a:p>
            <a:endParaRPr lang="en-US" smtClean="0"/>
          </a:p>
          <a:p>
            <a:r>
              <a:rPr lang="en-US" smtClean="0"/>
              <a:t>H. sapiens have the largest EQ</a:t>
            </a:r>
            <a:endParaRPr lang="en-US" dirty="0"/>
          </a:p>
        </p:txBody>
      </p:sp>
      <p:pic>
        <p:nvPicPr>
          <p:cNvPr id="5" name="Content Placeholder 4" descr="Kolb3e_fig_01-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572" y="1600200"/>
            <a:ext cx="2589856" cy="4525963"/>
          </a:xfrm>
        </p:spPr>
      </p:pic>
    </p:spTree>
    <p:extLst>
      <p:ext uri="{BB962C8B-B14F-4D97-AF65-F5344CB8AC3E}">
        <p14:creationId xmlns:p14="http://schemas.microsoft.com/office/powerpoint/2010/main" val="342628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Climate Change and the Enlarging Hominid Brain</a:t>
            </a:r>
            <a:endParaRPr lang="en-US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Three-fold increase in brain size over last 5 million years appears to have taken place in steps</a:t>
            </a:r>
          </a:p>
          <a:p>
            <a:pPr lvl="1"/>
            <a:r>
              <a:rPr lang="en-US" smtClean="0"/>
              <a:t>Evidence suggests each new hominid species appeared after new environments appeared due to climate changes</a:t>
            </a:r>
          </a:p>
          <a:p>
            <a:pPr lvl="1"/>
            <a:r>
              <a:rPr lang="en-US" smtClean="0"/>
              <a:t>Example: spreading grasslands and fewer trees increased the adaptiveness of an upright posture and tool-building skills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3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uiExpan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the Hominid Brain Enlarged</a:t>
            </a:r>
            <a:endParaRPr lang="en-US" dirty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1. The Primate Lifestyle</a:t>
            </a:r>
          </a:p>
          <a:p>
            <a:r>
              <a:rPr lang="en-US" smtClean="0"/>
              <a:t>The foraging behavior of primates is more complex than other animals</a:t>
            </a:r>
          </a:p>
          <a:p>
            <a:pPr lvl="1"/>
            <a:r>
              <a:rPr lang="en-US" smtClean="0"/>
              <a:t>Finding fruit is more difficult than eating grass or other vegetation on the ground	</a:t>
            </a:r>
          </a:p>
          <a:p>
            <a:pPr lvl="2"/>
            <a:r>
              <a:rPr lang="en-US" smtClean="0"/>
              <a:t>Need good sensory, spatial, and memory skills</a:t>
            </a:r>
          </a:p>
          <a:p>
            <a:pPr lvl="1"/>
            <a:r>
              <a:rPr lang="en-US" smtClean="0"/>
              <a:t>Fruit eaters have larger brains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37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5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uiExpand="1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4" descr="Kolb3e_fig_01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280400" cy="631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817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the Hominid Brain Enlarged</a:t>
            </a:r>
            <a:endParaRPr lang="en-US" dirty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2. Changes in Hominid Physiology</a:t>
            </a:r>
          </a:p>
          <a:p>
            <a:r>
              <a:rPr lang="en-US" smtClean="0"/>
              <a:t>Radiator Hypothesis (Falk, 1990)</a:t>
            </a:r>
          </a:p>
          <a:p>
            <a:pPr lvl="1"/>
            <a:r>
              <a:rPr lang="en-US" smtClean="0"/>
              <a:t>To increase the size of a car’s engine, must increase size of radiator to cool it</a:t>
            </a:r>
          </a:p>
          <a:p>
            <a:pPr lvl="1"/>
            <a:r>
              <a:rPr lang="en-US" smtClean="0"/>
              <a:t>The more active the brain is, the more heat it generates</a:t>
            </a:r>
          </a:p>
          <a:p>
            <a:pPr lvl="1"/>
            <a:r>
              <a:rPr lang="en-US" smtClean="0"/>
              <a:t>Homo species</a:t>
            </a:r>
            <a:r>
              <a:rPr lang="ja-JP" altLang="en-US" smtClean="0"/>
              <a:t>’</a:t>
            </a:r>
            <a:r>
              <a:rPr lang="en-US" altLang="ja-JP" smtClean="0"/>
              <a:t> skulls had more widely dispersed blood flow, which allowed for increased brain size</a:t>
            </a:r>
          </a:p>
          <a:p>
            <a:pPr lvl="1"/>
            <a:endParaRPr lang="en-US" dirty="0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881951" y="5521325"/>
            <a:ext cx="1444434" cy="1107996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2200" i="0" dirty="0">
                <a:latin typeface="+mj-lt"/>
              </a:rPr>
              <a:t>Increased</a:t>
            </a:r>
          </a:p>
          <a:p>
            <a:pPr algn="ctr" eaLnBrk="1" hangingPunct="1"/>
            <a:r>
              <a:rPr lang="en-US" sz="2200" i="0" dirty="0">
                <a:latin typeface="+mj-lt"/>
              </a:rPr>
              <a:t>Blood</a:t>
            </a:r>
          </a:p>
          <a:p>
            <a:pPr algn="ctr" eaLnBrk="1" hangingPunct="1"/>
            <a:r>
              <a:rPr lang="en-US" sz="2200" i="0" dirty="0">
                <a:latin typeface="+mj-lt"/>
              </a:rPr>
              <a:t>Circulation</a:t>
            </a: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3703006" y="5521404"/>
            <a:ext cx="1410963" cy="1107996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2200" i="0" dirty="0">
                <a:latin typeface="+mj-lt"/>
              </a:rPr>
              <a:t>Improved </a:t>
            </a:r>
          </a:p>
          <a:p>
            <a:pPr algn="ctr" eaLnBrk="1" hangingPunct="1"/>
            <a:r>
              <a:rPr lang="en-US" sz="2200" i="0" dirty="0">
                <a:latin typeface="+mj-lt"/>
              </a:rPr>
              <a:t>Brain</a:t>
            </a:r>
          </a:p>
          <a:p>
            <a:pPr algn="ctr" eaLnBrk="1" hangingPunct="1"/>
            <a:r>
              <a:rPr lang="en-US" sz="2200" i="0" dirty="0">
                <a:latin typeface="+mj-lt"/>
              </a:rPr>
              <a:t>Cooling</a:t>
            </a: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6381750" y="5562600"/>
            <a:ext cx="2457450" cy="1108075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2200" i="0" dirty="0">
                <a:latin typeface="+mj-lt"/>
              </a:rPr>
              <a:t>Enabled Size of </a:t>
            </a:r>
          </a:p>
          <a:p>
            <a:pPr algn="ctr" eaLnBrk="1" hangingPunct="1"/>
            <a:r>
              <a:rPr lang="en-US" sz="2200" i="0" dirty="0">
                <a:latin typeface="+mj-lt"/>
              </a:rPr>
              <a:t>Hominid </a:t>
            </a:r>
            <a:r>
              <a:rPr lang="en-US" sz="2200" i="0" dirty="0" smtClean="0">
                <a:latin typeface="+mj-lt"/>
              </a:rPr>
              <a:t>brains </a:t>
            </a:r>
            <a:r>
              <a:rPr lang="en-US" sz="2200" i="0" dirty="0">
                <a:latin typeface="+mj-lt"/>
              </a:rPr>
              <a:t>to </a:t>
            </a:r>
            <a:r>
              <a:rPr lang="en-US" sz="2200" i="0" dirty="0" smtClean="0">
                <a:latin typeface="+mj-lt"/>
              </a:rPr>
              <a:t>Increase</a:t>
            </a:r>
            <a:endParaRPr lang="en-US" sz="2200" i="0" dirty="0">
              <a:latin typeface="+mj-lt"/>
            </a:endParaRPr>
          </a:p>
        </p:txBody>
      </p:sp>
      <p:sp>
        <p:nvSpPr>
          <p:cNvPr id="68615" name="AutoShape 7"/>
          <p:cNvSpPr>
            <a:spLocks noChangeArrowheads="1"/>
          </p:cNvSpPr>
          <p:nvPr/>
        </p:nvSpPr>
        <p:spPr bwMode="auto">
          <a:xfrm>
            <a:off x="2686050" y="5759450"/>
            <a:ext cx="7620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16" name="AutoShape 8"/>
          <p:cNvSpPr>
            <a:spLocks noChangeArrowheads="1"/>
          </p:cNvSpPr>
          <p:nvPr/>
        </p:nvSpPr>
        <p:spPr bwMode="auto">
          <a:xfrm>
            <a:off x="5276850" y="5759450"/>
            <a:ext cx="7620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71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uiExpand="1" build="p" animBg="1"/>
      <p:bldP spid="68612" grpId="0" animBg="1"/>
      <p:bldP spid="68613" grpId="0" animBg="1"/>
      <p:bldP spid="68614" grpId="0" animBg="1"/>
      <p:bldP spid="68615" grpId="0" animBg="1"/>
      <p:bldP spid="686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Why the Hominid Brain Enlarged</a:t>
            </a: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69636" name="Group 16"/>
          <p:cNvGrpSpPr>
            <a:grpSpLocks/>
          </p:cNvGrpSpPr>
          <p:nvPr/>
        </p:nvGrpSpPr>
        <p:grpSpPr bwMode="auto">
          <a:xfrm>
            <a:off x="228600" y="3111500"/>
            <a:ext cx="8077200" cy="3000375"/>
            <a:chOff x="144" y="1584"/>
            <a:chExt cx="5088" cy="1890"/>
          </a:xfrm>
        </p:grpSpPr>
        <p:sp>
          <p:nvSpPr>
            <p:cNvPr id="69637" name="Text Box 9"/>
            <p:cNvSpPr txBox="1">
              <a:spLocks noChangeArrowheads="1"/>
            </p:cNvSpPr>
            <p:nvPr/>
          </p:nvSpPr>
          <p:spPr bwMode="auto">
            <a:xfrm>
              <a:off x="423" y="1584"/>
              <a:ext cx="894" cy="523"/>
            </a:xfrm>
            <a:prstGeom prst="rect">
              <a:avLst/>
            </a:prstGeom>
            <a:ln/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i="0" dirty="0">
                  <a:latin typeface="+mj-lt"/>
                </a:rPr>
                <a:t>Genetic </a:t>
              </a:r>
            </a:p>
            <a:p>
              <a:pPr algn="ctr" eaLnBrk="1" hangingPunct="1"/>
              <a:r>
                <a:rPr lang="en-US" i="0" dirty="0">
                  <a:latin typeface="+mj-lt"/>
                </a:rPr>
                <a:t>Mutation</a:t>
              </a:r>
            </a:p>
          </p:txBody>
        </p:sp>
        <p:sp>
          <p:nvSpPr>
            <p:cNvPr id="69638" name="Text Box 10"/>
            <p:cNvSpPr txBox="1">
              <a:spLocks noChangeArrowheads="1"/>
            </p:cNvSpPr>
            <p:nvPr/>
          </p:nvSpPr>
          <p:spPr bwMode="auto">
            <a:xfrm>
              <a:off x="144" y="2718"/>
              <a:ext cx="1632" cy="756"/>
            </a:xfrm>
            <a:prstGeom prst="rect">
              <a:avLst/>
            </a:prstGeom>
            <a:ln/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i="0" dirty="0">
                  <a:latin typeface="+mj-lt"/>
                </a:rPr>
                <a:t>Smaller Facial </a:t>
              </a:r>
            </a:p>
            <a:p>
              <a:pPr algn="ctr" eaLnBrk="1" hangingPunct="1"/>
              <a:r>
                <a:rPr lang="en-US" i="0" dirty="0">
                  <a:latin typeface="+mj-lt"/>
                </a:rPr>
                <a:t>Muscles &amp; </a:t>
              </a:r>
              <a:endParaRPr lang="en-US" i="0" dirty="0" smtClean="0">
                <a:latin typeface="+mj-lt"/>
              </a:endParaRPr>
            </a:p>
            <a:p>
              <a:pPr algn="ctr" eaLnBrk="1" hangingPunct="1"/>
              <a:r>
                <a:rPr lang="en-US" i="0" dirty="0" smtClean="0">
                  <a:latin typeface="+mj-lt"/>
                </a:rPr>
                <a:t>Bones </a:t>
              </a:r>
              <a:endParaRPr lang="en-US" i="0" dirty="0">
                <a:latin typeface="+mj-lt"/>
              </a:endParaRPr>
            </a:p>
          </p:txBody>
        </p:sp>
        <p:sp>
          <p:nvSpPr>
            <p:cNvPr id="69639" name="Text Box 11"/>
            <p:cNvSpPr txBox="1">
              <a:spLocks noChangeArrowheads="1"/>
            </p:cNvSpPr>
            <p:nvPr/>
          </p:nvSpPr>
          <p:spPr bwMode="auto">
            <a:xfrm>
              <a:off x="2496" y="2698"/>
              <a:ext cx="924" cy="523"/>
            </a:xfrm>
            <a:prstGeom prst="rect">
              <a:avLst/>
            </a:prstGeom>
            <a:ln/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i="0" dirty="0">
                  <a:latin typeface="+mj-lt"/>
                </a:rPr>
                <a:t>Change </a:t>
              </a:r>
            </a:p>
            <a:p>
              <a:pPr algn="ctr" eaLnBrk="1" hangingPunct="1"/>
              <a:r>
                <a:rPr lang="en-US" i="0" dirty="0">
                  <a:latin typeface="+mj-lt"/>
                </a:rPr>
                <a:t>in Diet</a:t>
              </a:r>
            </a:p>
          </p:txBody>
        </p:sp>
        <p:sp>
          <p:nvSpPr>
            <p:cNvPr id="69640" name="AutoShape 12"/>
            <p:cNvSpPr>
              <a:spLocks noChangeArrowheads="1"/>
            </p:cNvSpPr>
            <p:nvPr/>
          </p:nvSpPr>
          <p:spPr bwMode="auto">
            <a:xfrm>
              <a:off x="1872" y="2832"/>
              <a:ext cx="480" cy="240"/>
            </a:xfrm>
            <a:prstGeom prst="rightArrow">
              <a:avLst>
                <a:gd name="adj1" fmla="val 50000"/>
                <a:gd name="adj2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9641" name="AutoShape 13"/>
            <p:cNvSpPr>
              <a:spLocks noChangeArrowheads="1"/>
            </p:cNvSpPr>
            <p:nvPr/>
          </p:nvSpPr>
          <p:spPr bwMode="auto">
            <a:xfrm>
              <a:off x="3552" y="2832"/>
              <a:ext cx="480" cy="240"/>
            </a:xfrm>
            <a:prstGeom prst="rightArrow">
              <a:avLst>
                <a:gd name="adj1" fmla="val 50000"/>
                <a:gd name="adj2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9642" name="Text Box 14"/>
            <p:cNvSpPr txBox="1">
              <a:spLocks noChangeArrowheads="1"/>
            </p:cNvSpPr>
            <p:nvPr/>
          </p:nvSpPr>
          <p:spPr bwMode="auto">
            <a:xfrm>
              <a:off x="4176" y="2698"/>
              <a:ext cx="1056" cy="523"/>
            </a:xfrm>
            <a:prstGeom prst="rect">
              <a:avLst/>
            </a:prstGeom>
            <a:ln/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i="1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i="0" dirty="0" smtClean="0">
                  <a:latin typeface="+mj-lt"/>
                </a:rPr>
                <a:t>Increased Brain Size</a:t>
              </a:r>
              <a:endParaRPr lang="en-US" i="0" dirty="0">
                <a:latin typeface="+mj-lt"/>
              </a:endParaRPr>
            </a:p>
          </p:txBody>
        </p:sp>
        <p:sp>
          <p:nvSpPr>
            <p:cNvPr id="69643" name="AutoShape 15"/>
            <p:cNvSpPr>
              <a:spLocks noChangeArrowheads="1"/>
            </p:cNvSpPr>
            <p:nvPr/>
          </p:nvSpPr>
          <p:spPr bwMode="auto">
            <a:xfrm rot="5400000">
              <a:off x="648" y="2328"/>
              <a:ext cx="480" cy="240"/>
            </a:xfrm>
            <a:prstGeom prst="rightArrow">
              <a:avLst>
                <a:gd name="adj1" fmla="val 50000"/>
                <a:gd name="adj2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632576" y="1602432"/>
            <a:ext cx="4774448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lphaLcParenR" startAt="2"/>
            </a:pPr>
            <a:r>
              <a:rPr lang="en-US" dirty="0" smtClean="0">
                <a:solidFill>
                  <a:schemeClr val="tx1"/>
                </a:solidFill>
                <a:latin typeface="+mj-lt"/>
              </a:rPr>
              <a:t>Stedman 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and colleagues (2004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)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15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Why the Hominid Brain Enlarged</a:t>
            </a:r>
            <a:br>
              <a:rPr lang="en-US" smtClean="0"/>
            </a:br>
            <a:endParaRPr lang="en-US" dirty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3. Neoteny (“juvenilization”): juvenile stages of predecessors become the adult features of descendants</a:t>
            </a:r>
          </a:p>
          <a:p>
            <a:r>
              <a:rPr lang="en-US" smtClean="0"/>
              <a:t>Rate of maturation is slowed</a:t>
            </a:r>
          </a:p>
          <a:p>
            <a:pPr lvl="1"/>
            <a:r>
              <a:rPr lang="en-US" smtClean="0"/>
              <a:t>Allows more brain cells to be produced</a:t>
            </a:r>
          </a:p>
          <a:p>
            <a:r>
              <a:rPr lang="en-US" smtClean="0"/>
              <a:t>Adults retain some infant characteristics</a:t>
            </a:r>
          </a:p>
          <a:p>
            <a:r>
              <a:rPr lang="en-US" smtClean="0"/>
              <a:t>Newly evolved species resemble the young of their common ancestors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8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65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uiExpand="1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Kolb3e_fig_01-18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8912"/>
            <a:ext cx="4198767" cy="653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Picture 5" descr="Kolb3e_fig_01-18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40" y="188912"/>
            <a:ext cx="4227560" cy="659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86000" y="4876800"/>
            <a:ext cx="4572000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1"/>
            <a:r>
              <a:rPr lang="en-US" dirty="0"/>
              <a:t>Human heads look more like the heads of juvenile chimpanzees than adult chimpanzees</a:t>
            </a:r>
          </a:p>
        </p:txBody>
      </p:sp>
    </p:spTree>
    <p:extLst>
      <p:ext uri="{BB962C8B-B14F-4D97-AF65-F5344CB8AC3E}">
        <p14:creationId xmlns:p14="http://schemas.microsoft.com/office/powerpoint/2010/main" val="69380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Modern Human Brain Size and Intelligence</a:t>
            </a:r>
            <a:endParaRPr lang="en-US" dirty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Evolutionary Approach</a:t>
            </a:r>
          </a:p>
          <a:p>
            <a:pPr lvl="1"/>
            <a:r>
              <a:rPr lang="en-US" smtClean="0"/>
              <a:t>Make brain-behavior comparisons between different species</a:t>
            </a:r>
          </a:p>
          <a:p>
            <a:pPr lvl="1"/>
            <a:endParaRPr lang="en-US" smtClean="0"/>
          </a:p>
          <a:p>
            <a:r>
              <a:rPr lang="en-US" smtClean="0"/>
              <a:t>CAUTION: </a:t>
            </a:r>
          </a:p>
          <a:p>
            <a:pPr lvl="1"/>
            <a:r>
              <a:rPr lang="en-US" smtClean="0"/>
              <a:t>Difficult to make brain-behavior comparisons between members within the same species </a:t>
            </a:r>
          </a:p>
          <a:p>
            <a:pPr lvl="2"/>
            <a:r>
              <a:rPr lang="en-US" smtClean="0"/>
              <a:t>Example: Brain size and intelligence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29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70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uiExpand="1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Are people with larger brains more intelligent?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smtClean="0"/>
              <a:t>Problems:</a:t>
            </a:r>
          </a:p>
          <a:p>
            <a:r>
              <a:rPr lang="en-US" smtClean="0"/>
              <a:t>How does one measure brain size?</a:t>
            </a:r>
          </a:p>
          <a:p>
            <a:pPr lvl="1"/>
            <a:r>
              <a:rPr lang="en-US" smtClean="0"/>
              <a:t>Control for skull thickness</a:t>
            </a:r>
          </a:p>
          <a:p>
            <a:pPr lvl="1"/>
            <a:r>
              <a:rPr lang="en-US" smtClean="0"/>
              <a:t>Volume versus weight</a:t>
            </a:r>
          </a:p>
          <a:p>
            <a:pPr lvl="1"/>
            <a:r>
              <a:rPr lang="en-US" smtClean="0"/>
              <a:t>Control for body weight</a:t>
            </a:r>
          </a:p>
          <a:p>
            <a:pPr lvl="2"/>
            <a:r>
              <a:rPr lang="en-US" smtClean="0"/>
              <a:t>Can fluctuate within an individual over time </a:t>
            </a:r>
          </a:p>
          <a:p>
            <a:pPr lvl="1"/>
            <a:r>
              <a:rPr lang="en-US" smtClean="0"/>
              <a:t>Effect of age, physical health, brain damage?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9491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4" name="Oval 16"/>
          <p:cNvSpPr>
            <a:spLocks noChangeArrowheads="1"/>
          </p:cNvSpPr>
          <p:nvPr/>
        </p:nvSpPr>
        <p:spPr bwMode="auto">
          <a:xfrm>
            <a:off x="3200400" y="4419600"/>
            <a:ext cx="2743200" cy="1752600"/>
          </a:xfrm>
          <a:prstGeom prst="ellipse">
            <a:avLst/>
          </a:prstGeom>
          <a:ln>
            <a:headEnd/>
            <a:tailEnd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74763" name="Oval 15"/>
          <p:cNvSpPr>
            <a:spLocks noChangeArrowheads="1"/>
          </p:cNvSpPr>
          <p:nvPr/>
        </p:nvSpPr>
        <p:spPr bwMode="auto">
          <a:xfrm>
            <a:off x="5562600" y="1676400"/>
            <a:ext cx="2819400" cy="1752600"/>
          </a:xfrm>
          <a:prstGeom prst="ellipse">
            <a:avLst/>
          </a:prstGeom>
          <a:ln>
            <a:headEnd/>
            <a:tailEnd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74762" name="Oval 14"/>
          <p:cNvSpPr>
            <a:spLocks noChangeArrowheads="1"/>
          </p:cNvSpPr>
          <p:nvPr/>
        </p:nvSpPr>
        <p:spPr bwMode="auto">
          <a:xfrm>
            <a:off x="457200" y="1676400"/>
            <a:ext cx="2743200" cy="1752600"/>
          </a:xfrm>
          <a:prstGeom prst="ellipse">
            <a:avLst/>
          </a:prstGeom>
          <a:ln>
            <a:headEnd/>
            <a:tailEnd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685800" y="1828800"/>
            <a:ext cx="23780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3600" i="0" dirty="0">
                <a:solidFill>
                  <a:schemeClr val="bg1"/>
                </a:solidFill>
                <a:latin typeface="+mj-lt"/>
              </a:rPr>
              <a:t>Large Brain Size</a:t>
            </a:r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5715000" y="1828800"/>
            <a:ext cx="2514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3600" i="0" dirty="0">
                <a:solidFill>
                  <a:schemeClr val="bg1"/>
                </a:solidFill>
                <a:latin typeface="+mj-lt"/>
              </a:rPr>
              <a:t>Greater Intelligence</a:t>
            </a:r>
          </a:p>
        </p:txBody>
      </p:sp>
      <p:sp>
        <p:nvSpPr>
          <p:cNvPr id="74756" name="AutoShape 7"/>
          <p:cNvSpPr>
            <a:spLocks noChangeArrowheads="1"/>
          </p:cNvSpPr>
          <p:nvPr/>
        </p:nvSpPr>
        <p:spPr bwMode="auto">
          <a:xfrm rot="10800000">
            <a:off x="3429000" y="2667000"/>
            <a:ext cx="1752600" cy="304800"/>
          </a:xfrm>
          <a:prstGeom prst="rightArrow">
            <a:avLst>
              <a:gd name="adj1" fmla="val 50000"/>
              <a:gd name="adj2" fmla="val 143750"/>
            </a:avLst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57" name="Text Box 8"/>
          <p:cNvSpPr txBox="1">
            <a:spLocks noChangeArrowheads="1"/>
          </p:cNvSpPr>
          <p:nvPr/>
        </p:nvSpPr>
        <p:spPr bwMode="auto">
          <a:xfrm>
            <a:off x="4612155" y="618865"/>
            <a:ext cx="4400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Problem of Causality</a:t>
            </a:r>
          </a:p>
        </p:txBody>
      </p:sp>
      <p:sp>
        <p:nvSpPr>
          <p:cNvPr id="74758" name="Text Box 9"/>
          <p:cNvSpPr txBox="1">
            <a:spLocks noChangeArrowheads="1"/>
          </p:cNvSpPr>
          <p:nvPr/>
        </p:nvSpPr>
        <p:spPr bwMode="auto">
          <a:xfrm>
            <a:off x="3413125" y="4600575"/>
            <a:ext cx="23780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3600" i="0" dirty="0">
                <a:solidFill>
                  <a:schemeClr val="bg1"/>
                </a:solidFill>
                <a:latin typeface="+mj-lt"/>
              </a:rPr>
              <a:t>Other Variable</a:t>
            </a:r>
          </a:p>
        </p:txBody>
      </p:sp>
      <p:sp>
        <p:nvSpPr>
          <p:cNvPr id="74759" name="AutoShape 11"/>
          <p:cNvSpPr>
            <a:spLocks noChangeArrowheads="1"/>
          </p:cNvSpPr>
          <p:nvPr/>
        </p:nvSpPr>
        <p:spPr bwMode="auto">
          <a:xfrm rot="-3210494">
            <a:off x="5500688" y="3810000"/>
            <a:ext cx="1219200" cy="3048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60" name="AutoShape 12"/>
          <p:cNvSpPr>
            <a:spLocks noChangeArrowheads="1"/>
          </p:cNvSpPr>
          <p:nvPr/>
        </p:nvSpPr>
        <p:spPr bwMode="auto">
          <a:xfrm rot="-7554771">
            <a:off x="2507456" y="3769519"/>
            <a:ext cx="1330325" cy="344488"/>
          </a:xfrm>
          <a:prstGeom prst="rightArrow">
            <a:avLst>
              <a:gd name="adj1" fmla="val 50000"/>
              <a:gd name="adj2" fmla="val 96544"/>
            </a:avLst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61" name="Text Box 13"/>
          <p:cNvSpPr txBox="1">
            <a:spLocks noChangeArrowheads="1"/>
          </p:cNvSpPr>
          <p:nvPr/>
        </p:nvSpPr>
        <p:spPr bwMode="auto">
          <a:xfrm>
            <a:off x="4241420" y="3124200"/>
            <a:ext cx="702436" cy="1107996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6600" i="0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74765" name="AutoShape 17"/>
          <p:cNvSpPr>
            <a:spLocks noChangeArrowheads="1"/>
          </p:cNvSpPr>
          <p:nvPr/>
        </p:nvSpPr>
        <p:spPr bwMode="auto">
          <a:xfrm rot="-18287">
            <a:off x="3581400" y="2057400"/>
            <a:ext cx="1752600" cy="304800"/>
          </a:xfrm>
          <a:prstGeom prst="rightArrow">
            <a:avLst>
              <a:gd name="adj1" fmla="val 50000"/>
              <a:gd name="adj2" fmla="val 143750"/>
            </a:avLst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3976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4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4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4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4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4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4" grpId="0" animBg="1"/>
      <p:bldP spid="74763" grpId="0" animBg="1"/>
      <p:bldP spid="74762" grpId="0" animBg="1"/>
      <p:bldP spid="74754" grpId="0"/>
      <p:bldP spid="74755" grpId="0"/>
      <p:bldP spid="74756" grpId="0" animBg="1"/>
      <p:bldP spid="74758" grpId="0"/>
      <p:bldP spid="74759" grpId="0" animBg="1"/>
      <p:bldP spid="74760" grpId="0" animBg="1"/>
      <p:bldP spid="74761" grpId="0" animBg="1"/>
      <p:bldP spid="7476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Are people with larger brains more intelligent?</a:t>
            </a:r>
            <a:endParaRPr lang="en-US" dirty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Problem: How does one measure intelligence?</a:t>
            </a:r>
          </a:p>
          <a:p>
            <a:pPr lvl="1"/>
            <a:r>
              <a:rPr lang="en-US" smtClean="0"/>
              <a:t>People vary enormously in their individual abilities, depending on the task</a:t>
            </a:r>
          </a:p>
          <a:p>
            <a:endParaRPr lang="en-US" dirty="0"/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617142" y="3657600"/>
            <a:ext cx="3463128" cy="1200329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i="0" u="sng" dirty="0">
                <a:solidFill>
                  <a:srgbClr val="000066"/>
                </a:solidFill>
                <a:latin typeface="+mj-lt"/>
              </a:rPr>
              <a:t>Person A</a:t>
            </a:r>
            <a:endParaRPr lang="en-US" i="0" dirty="0">
              <a:solidFill>
                <a:srgbClr val="000066"/>
              </a:solidFill>
              <a:latin typeface="+mj-lt"/>
            </a:endParaRPr>
          </a:p>
          <a:p>
            <a:pPr eaLnBrk="1" hangingPunct="1">
              <a:buFontTx/>
              <a:buChar char="•"/>
            </a:pPr>
            <a:r>
              <a:rPr lang="en-US" i="0" dirty="0">
                <a:solidFill>
                  <a:srgbClr val="006600"/>
                </a:solidFill>
                <a:latin typeface="+mj-lt"/>
              </a:rPr>
              <a:t> </a:t>
            </a:r>
            <a:r>
              <a:rPr lang="en-US" dirty="0">
                <a:solidFill>
                  <a:srgbClr val="006600"/>
                </a:solidFill>
                <a:latin typeface="+mj-lt"/>
              </a:rPr>
              <a:t>Excellent</a:t>
            </a:r>
            <a:r>
              <a:rPr lang="en-US" i="0" dirty="0">
                <a:solidFill>
                  <a:srgbClr val="000066"/>
                </a:solidFill>
                <a:latin typeface="+mj-lt"/>
              </a:rPr>
              <a:t> math abilities</a:t>
            </a:r>
          </a:p>
          <a:p>
            <a:pPr eaLnBrk="1" hangingPunct="1">
              <a:buFontTx/>
              <a:buChar char="•"/>
            </a:pPr>
            <a:r>
              <a:rPr lang="en-US" i="0" dirty="0">
                <a:solidFill>
                  <a:srgbClr val="000066"/>
                </a:solidFill>
                <a:latin typeface="+mj-lt"/>
              </a:rPr>
              <a:t> Poor spatial abilities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5050170" y="3657600"/>
            <a:ext cx="3641060" cy="1200329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i="0" u="sng" dirty="0">
                <a:solidFill>
                  <a:srgbClr val="000066"/>
                </a:solidFill>
                <a:latin typeface="+mj-lt"/>
              </a:rPr>
              <a:t>Person B</a:t>
            </a:r>
            <a:endParaRPr lang="en-US" i="0" dirty="0">
              <a:solidFill>
                <a:srgbClr val="000066"/>
              </a:solidFill>
              <a:latin typeface="+mj-lt"/>
            </a:endParaRPr>
          </a:p>
          <a:p>
            <a:pPr eaLnBrk="1" hangingPunct="1">
              <a:buFontTx/>
              <a:buChar char="•"/>
            </a:pPr>
            <a:r>
              <a:rPr lang="en-US" i="0" dirty="0">
                <a:solidFill>
                  <a:srgbClr val="000066"/>
                </a:solidFill>
                <a:latin typeface="+mj-lt"/>
              </a:rPr>
              <a:t> Poor math abilities</a:t>
            </a:r>
          </a:p>
          <a:p>
            <a:pPr eaLnBrk="1" hangingPunct="1">
              <a:buFontTx/>
              <a:buChar char="•"/>
            </a:pPr>
            <a:r>
              <a:rPr lang="en-US" dirty="0">
                <a:solidFill>
                  <a:srgbClr val="000066"/>
                </a:solidFill>
                <a:latin typeface="+mj-lt"/>
              </a:rPr>
              <a:t> </a:t>
            </a:r>
            <a:r>
              <a:rPr lang="en-US" dirty="0">
                <a:solidFill>
                  <a:srgbClr val="006600"/>
                </a:solidFill>
                <a:latin typeface="+mj-lt"/>
              </a:rPr>
              <a:t>Excellent</a:t>
            </a:r>
            <a:r>
              <a:rPr lang="en-US" i="0" dirty="0">
                <a:solidFill>
                  <a:srgbClr val="000066"/>
                </a:solidFill>
                <a:latin typeface="+mj-lt"/>
              </a:rPr>
              <a:t> spatial abilities</a:t>
            </a:r>
          </a:p>
        </p:txBody>
      </p:sp>
      <p:sp>
        <p:nvSpPr>
          <p:cNvPr id="76806" name="AutoShape 6"/>
          <p:cNvSpPr>
            <a:spLocks/>
          </p:cNvSpPr>
          <p:nvPr/>
        </p:nvSpPr>
        <p:spPr bwMode="auto">
          <a:xfrm rot="5400000">
            <a:off x="4171950" y="3067050"/>
            <a:ext cx="533400" cy="4305300"/>
          </a:xfrm>
          <a:prstGeom prst="rightBrace">
            <a:avLst>
              <a:gd name="adj1" fmla="val 67262"/>
              <a:gd name="adj2" fmla="val 50000"/>
            </a:avLst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2362200" y="5678488"/>
            <a:ext cx="4678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i="0" dirty="0">
                <a:solidFill>
                  <a:schemeClr val="bg1"/>
                </a:solidFill>
              </a:rPr>
              <a:t>Which person is more intelligent?</a:t>
            </a:r>
            <a:endParaRPr lang="en-US" i="0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0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8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uiExpand="1" build="p" animBg="1"/>
      <p:bldP spid="76804" grpId="0" animBg="1"/>
      <p:bldP spid="76805" grpId="0" animBg="1"/>
      <p:bldP spid="76806" grpId="0" animBg="1"/>
      <p:bldP spid="7680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Fallacies of Human Brain-Size Comparisons</a:t>
            </a:r>
            <a:endParaRPr lang="en-US" dirty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Brain size and intelligence do not seem to be particularly related</a:t>
            </a:r>
          </a:p>
          <a:p>
            <a:pPr lvl="1"/>
            <a:r>
              <a:rPr lang="en-US" dirty="0" smtClean="0"/>
              <a:t>Research has shown that many smart people (e.g., Einstein) have average size brains</a:t>
            </a:r>
          </a:p>
          <a:p>
            <a:pPr lvl="1"/>
            <a:r>
              <a:rPr lang="en-US" dirty="0" smtClean="0"/>
              <a:t>Women</a:t>
            </a:r>
            <a:r>
              <a:rPr lang="ja-JP" altLang="en-US" dirty="0" smtClean="0"/>
              <a:t>’</a:t>
            </a:r>
            <a:r>
              <a:rPr lang="en-US" altLang="ja-JP" dirty="0" smtClean="0"/>
              <a:t>s brains weigh about 10% less than men, but the two sexes do not differ in measures of average intelligence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20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uiExpand="1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Culture and Evolution</a:t>
            </a:r>
            <a:endParaRPr lang="en-US" dirty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mtClean="0"/>
              <a:t>Our large brains have allowed us to develop a rich culture: </a:t>
            </a:r>
          </a:p>
          <a:p>
            <a:pPr lvl="1"/>
            <a:r>
              <a:rPr lang="en-US" smtClean="0"/>
              <a:t>Complex learned behaviors that are passed on from one generation to the next through teaching and learning</a:t>
            </a:r>
          </a:p>
          <a:p>
            <a:r>
              <a:rPr lang="en-US" smtClean="0"/>
              <a:t>The brain is highly flexible </a:t>
            </a:r>
          </a:p>
          <a:p>
            <a:pPr lvl="1"/>
            <a:r>
              <a:rPr lang="en-US" smtClean="0"/>
              <a:t>We perform many tasks today that our brains were not originally selected for early during evolution </a:t>
            </a:r>
          </a:p>
          <a:p>
            <a:pPr lvl="2"/>
            <a:r>
              <a:rPr lang="en-US" smtClean="0"/>
              <a:t>Example: programming computers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54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uiExpand="1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Is Bigger</a:t>
            </a:r>
            <a:br>
              <a:rPr lang="en-US" smtClean="0"/>
            </a:br>
            <a:r>
              <a:rPr lang="en-US" smtClean="0"/>
              <a:t> Better?</a:t>
            </a:r>
            <a:endParaRPr lang="en-US" dirty="0"/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Costs: </a:t>
            </a:r>
          </a:p>
          <a:p>
            <a:pPr lvl="1"/>
            <a:r>
              <a:rPr lang="en-US" smtClean="0"/>
              <a:t>Long gestation period</a:t>
            </a:r>
          </a:p>
          <a:p>
            <a:pPr lvl="1"/>
            <a:r>
              <a:rPr lang="en-US" smtClean="0"/>
              <a:t>Prolonged dependence on parents</a:t>
            </a:r>
          </a:p>
          <a:p>
            <a:pPr lvl="1"/>
            <a:r>
              <a:rPr lang="en-US" smtClean="0"/>
              <a:t>Metabolically costly</a:t>
            </a:r>
          </a:p>
          <a:p>
            <a:pPr lvl="1"/>
            <a:r>
              <a:rPr lang="en-US" smtClean="0"/>
              <a:t>Complex genes are vulnerable to mutation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30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2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2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9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Smarter is better!</a:t>
            </a:r>
            <a:endParaRPr lang="en-US" dirty="0"/>
          </a:p>
        </p:txBody>
      </p:sp>
      <p:sp>
        <p:nvSpPr>
          <p:cNvPr id="345091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Benefits:</a:t>
            </a:r>
          </a:p>
          <a:p>
            <a:pPr lvl="1"/>
            <a:r>
              <a:rPr lang="en-US" dirty="0" smtClean="0"/>
              <a:t>Increased survival and ability for group interaction</a:t>
            </a:r>
          </a:p>
          <a:p>
            <a:pPr lvl="1"/>
            <a:r>
              <a:rPr lang="en-US" dirty="0" smtClean="0"/>
              <a:t>Innovative behavior, use of tools, and social learning</a:t>
            </a:r>
          </a:p>
          <a:p>
            <a:pPr lvl="1"/>
            <a:r>
              <a:rPr lang="en-US" dirty="0" smtClean="0"/>
              <a:t>Predicts success in a novel environment</a:t>
            </a:r>
          </a:p>
          <a:p>
            <a:pPr lvl="1"/>
            <a:r>
              <a:rPr lang="en-US" dirty="0" smtClean="0"/>
              <a:t>Sexual selection pressures for ability to attract attention, artistry, and creativity may lead to increased brain size</a:t>
            </a:r>
          </a:p>
          <a:p>
            <a:pPr lvl="2"/>
            <a:r>
              <a:rPr lang="en-US" dirty="0" smtClean="0"/>
              <a:t>E.g.,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321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5091" grpId="0" uiExpand="1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12924</TotalTime>
  <Words>1267</Words>
  <Application>Microsoft Office PowerPoint</Application>
  <PresentationFormat>On-screen Show (4:3)</PresentationFormat>
  <Paragraphs>195</Paragraphs>
  <Slides>32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Lecture 2: Evolution of Brain and Behaviour  </vt:lpstr>
      <vt:lpstr>ReCap – Last Class</vt:lpstr>
      <vt:lpstr>Materialism</vt:lpstr>
      <vt:lpstr>Theory of Evolution</vt:lpstr>
      <vt:lpstr>How are traits selected naturally ?</vt:lpstr>
      <vt:lpstr>Implications for Brain and Behavior: </vt:lpstr>
      <vt:lpstr>Evolution of Brain and Behavior</vt:lpstr>
      <vt:lpstr>Classification of Life</vt:lpstr>
      <vt:lpstr>Classification of Life</vt:lpstr>
      <vt:lpstr>PowerPoint Presentation</vt:lpstr>
      <vt:lpstr>The Chordate Nervous System</vt:lpstr>
      <vt:lpstr>Evolution of the Human Brain</vt:lpstr>
      <vt:lpstr>Evolution of the Human Brain</vt:lpstr>
      <vt:lpstr>Evolution of the Human Brain</vt:lpstr>
      <vt:lpstr>Relating Brain Size and Behavior</vt:lpstr>
      <vt:lpstr>PowerPoint Presentation</vt:lpstr>
      <vt:lpstr>Encephalization Quotient (EQ)</vt:lpstr>
      <vt:lpstr>Climate Change and the Enlarging Hominid Brain</vt:lpstr>
      <vt:lpstr>Why the Hominid Brain Enlarged</vt:lpstr>
      <vt:lpstr>PowerPoint Presentation</vt:lpstr>
      <vt:lpstr>Why the Hominid Brain Enlarged</vt:lpstr>
      <vt:lpstr>Why the Hominid Brain Enlarged</vt:lpstr>
      <vt:lpstr>Why the Hominid Brain Enlarged </vt:lpstr>
      <vt:lpstr>PowerPoint Presentation</vt:lpstr>
      <vt:lpstr>Modern Human Brain Size and Intelligence</vt:lpstr>
      <vt:lpstr>Are people with larger brains more intelligent?</vt:lpstr>
      <vt:lpstr>PowerPoint Presentation</vt:lpstr>
      <vt:lpstr>Are people with larger brains more intelligent?</vt:lpstr>
      <vt:lpstr>Fallacies of Human Brain-Size Comparisons</vt:lpstr>
      <vt:lpstr>Culture and Evolution</vt:lpstr>
      <vt:lpstr>Is Bigger  Better?</vt:lpstr>
      <vt:lpstr>Smarter is better!</vt:lpstr>
    </vt:vector>
  </TitlesOfParts>
  <Company>Queen's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Cella Olmstead</dc:creator>
  <cp:lastModifiedBy>Kim_Hellemans</cp:lastModifiedBy>
  <cp:revision>243</cp:revision>
  <dcterms:created xsi:type="dcterms:W3CDTF">2003-06-24T12:21:43Z</dcterms:created>
  <dcterms:modified xsi:type="dcterms:W3CDTF">2012-09-10T14:33:59Z</dcterms:modified>
</cp:coreProperties>
</file>