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  <p:sldMasterId id="2147483712" r:id="rId2"/>
    <p:sldMasterId id="2147483724" r:id="rId3"/>
    <p:sldMasterId id="2147483736" r:id="rId4"/>
    <p:sldMasterId id="2147483773" r:id="rId5"/>
  </p:sldMasterIdLst>
  <p:notesMasterIdLst>
    <p:notesMasterId r:id="rId34"/>
  </p:notesMasterIdLst>
  <p:sldIdLst>
    <p:sldId id="256" r:id="rId6"/>
    <p:sldId id="569" r:id="rId7"/>
    <p:sldId id="572" r:id="rId8"/>
    <p:sldId id="327" r:id="rId9"/>
    <p:sldId id="376" r:id="rId10"/>
    <p:sldId id="414" r:id="rId11"/>
    <p:sldId id="377" r:id="rId12"/>
    <p:sldId id="349" r:id="rId13"/>
    <p:sldId id="328" r:id="rId14"/>
    <p:sldId id="370" r:id="rId15"/>
    <p:sldId id="324" r:id="rId16"/>
    <p:sldId id="332" r:id="rId17"/>
    <p:sldId id="334" r:id="rId18"/>
    <p:sldId id="420" r:id="rId19"/>
    <p:sldId id="421" r:id="rId20"/>
    <p:sldId id="423" r:id="rId21"/>
    <p:sldId id="389" r:id="rId22"/>
    <p:sldId id="292" r:id="rId23"/>
    <p:sldId id="295" r:id="rId24"/>
    <p:sldId id="296" r:id="rId25"/>
    <p:sldId id="385" r:id="rId26"/>
    <p:sldId id="368" r:id="rId27"/>
    <p:sldId id="387" r:id="rId28"/>
    <p:sldId id="379" r:id="rId29"/>
    <p:sldId id="394" r:id="rId30"/>
    <p:sldId id="397" r:id="rId31"/>
    <p:sldId id="398" r:id="rId32"/>
    <p:sldId id="41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8882" autoAdjust="0"/>
    <p:restoredTop sz="85812" autoAdjust="0"/>
  </p:normalViewPr>
  <p:slideViewPr>
    <p:cSldViewPr>
      <p:cViewPr varScale="1">
        <p:scale>
          <a:sx n="110" d="100"/>
          <a:sy n="110" d="100"/>
        </p:scale>
        <p:origin x="137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79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13B4A5-DF1E-4E3D-8F94-3505F76B01D0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574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FE61DA-219E-4D77-8B7D-7E396894C5D4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525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87ABFA-F67E-454A-A621-C412AA62046C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973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A85630-15A6-4114-BDDD-962D4E7FF59C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38475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291231-D4CC-4654-8420-EF03CF4FBC3E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25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266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4B4477-1562-4BF8-B8D6-00DBA38E9F03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58033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DF197A-3F97-4672-8E1D-3F6FA418DD64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514899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6DE578-C01B-4C69-8B35-63111043BD9A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23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8163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E2FC4D-182D-4BF0-BA49-195AEB59270A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119810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Rectangle 205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80959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Font typeface="Arial" pitchFamily="34" charset="0"/>
              <a:buChar char="•"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38400" y="6477000"/>
            <a:ext cx="41148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38400" y="6477000"/>
            <a:ext cx="41148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6481" y="6356827"/>
            <a:ext cx="2134080" cy="36435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289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Lect 1 May 10 2011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28613" y="1941513"/>
            <a:ext cx="8208962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Dr. L.Kilmurray</a:t>
            </a:r>
          </a:p>
        </p:txBody>
      </p:sp>
    </p:spTree>
    <p:extLst>
      <p:ext uri="{BB962C8B-B14F-4D97-AF65-F5344CB8AC3E}">
        <p14:creationId xmlns:p14="http://schemas.microsoft.com/office/powerpoint/2010/main" val="143055437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328613" y="1941513"/>
            <a:ext cx="8208962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Dr. L.Kilmurray</a:t>
            </a:r>
          </a:p>
        </p:txBody>
      </p:sp>
    </p:spTree>
    <p:extLst>
      <p:ext uri="{BB962C8B-B14F-4D97-AF65-F5344CB8AC3E}">
        <p14:creationId xmlns:p14="http://schemas.microsoft.com/office/powerpoint/2010/main" val="119885694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Dr. L.Kilmurray</a:t>
            </a:r>
          </a:p>
        </p:txBody>
      </p:sp>
    </p:spTree>
    <p:extLst>
      <p:ext uri="{BB962C8B-B14F-4D97-AF65-F5344CB8AC3E}">
        <p14:creationId xmlns:p14="http://schemas.microsoft.com/office/powerpoint/2010/main" val="96754966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Dr. L.Kilmurray</a:t>
            </a:r>
          </a:p>
        </p:txBody>
      </p:sp>
    </p:spTree>
    <p:extLst>
      <p:ext uri="{BB962C8B-B14F-4D97-AF65-F5344CB8AC3E}">
        <p14:creationId xmlns:p14="http://schemas.microsoft.com/office/powerpoint/2010/main" val="338269779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7833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3449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8308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4977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42366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8067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54933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03498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51385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87298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974230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08629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7975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623912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78626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916510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45739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52372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242170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2725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924306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21790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F7489-0855-4532-9538-B7BCDE9B2CCC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70016262"/>
      </p:ext>
    </p:extLst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5DC7F-784B-444E-BC8C-555ED692633B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356827"/>
            <a:ext cx="3047400" cy="36435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22887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CA9C6-0170-4605-844B-F74E425DE82E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742988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FA28D-7AAD-4F68-BB29-FB91717FCF29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14743342"/>
      </p:ext>
    </p:extLst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90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348E6-6CC7-41C4-988C-0715102ECB4B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31034279"/>
      </p:ext>
    </p:extLst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CE25D-4C13-4523-849F-B2DE6C77E3BD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5302883"/>
      </p:ext>
    </p:extLst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58DC4-74BF-4598-AADF-245AFE136EC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55289508"/>
      </p:ext>
    </p:extLst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C1A45-80C5-49EC-A533-CBD6685D2A24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8468736"/>
      </p:ext>
    </p:extLst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4A56D-EC01-44FB-88B1-0CDF7E2B563C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91551150"/>
      </p:ext>
    </p:extLst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38EEE-7BA5-41F1-838C-5C7B1ED4C928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6549798"/>
      </p:ext>
    </p:extLst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7E9D7-3816-48C1-8F8C-AECB8CD9792A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95626922"/>
      </p:ext>
    </p:extLst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77110822"/>
      </p:ext>
    </p:extLst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20963263"/>
      </p:ext>
    </p:extLst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76099148"/>
      </p:ext>
    </p:extLst>
  </p:cSld>
  <p:clrMapOvr>
    <a:masterClrMapping/>
  </p:clrMapOvr>
  <p:hf hd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0253473"/>
      </p:ext>
    </p:extLst>
  </p:cSld>
  <p:clrMapOvr>
    <a:masterClrMapping/>
  </p:clrMapOvr>
  <p:hf hd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0253473"/>
      </p:ext>
    </p:extLst>
  </p:cSld>
  <p:clrMapOvr>
    <a:masterClrMapping/>
  </p:clrMapOvr>
  <p:hf hd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0253473"/>
      </p:ext>
    </p:extLst>
  </p:cSld>
  <p:clrMapOvr>
    <a:masterClrMapping/>
  </p:clrMapOvr>
  <p:hf hd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05408123"/>
      </p:ext>
    </p:extLst>
  </p:cSld>
  <p:clrMapOvr>
    <a:masterClrMapping/>
  </p:clrMapOvr>
  <p:hf hd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38400" y="6477000"/>
            <a:ext cx="41148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994484603"/>
      </p:ext>
    </p:extLst>
  </p:cSld>
  <p:clrMapOvr>
    <a:masterClrMapping/>
  </p:clrMapOvr>
  <p:hf hd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0253473"/>
      </p:ext>
    </p:extLst>
  </p:cSld>
  <p:clrMapOvr>
    <a:masterClrMapping/>
  </p:clrMapOvr>
  <p:hf hd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85414357"/>
      </p:ext>
    </p:extLst>
  </p:cSld>
  <p:clrMapOvr>
    <a:masterClrMapping/>
  </p:clrMapOvr>
  <p:hf hd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0253473"/>
      </p:ext>
    </p:extLst>
  </p:cSld>
  <p:clrMapOvr>
    <a:masterClrMapping/>
  </p:clrMapOvr>
  <p:hf hd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50253473"/>
      </p:ext>
    </p:extLst>
  </p:cSld>
  <p:clrMapOvr>
    <a:masterClrMapping/>
  </p:clrMapOvr>
  <p:hf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85108258"/>
      </p:ext>
    </p:extLst>
  </p:cSld>
  <p:clrMapOvr>
    <a:masterClrMapping/>
  </p:clrMapOvr>
  <p:hf hd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88218490"/>
      </p:ext>
    </p:extLst>
  </p:cSld>
  <p:clrMapOvr>
    <a:masterClrMapping/>
  </p:clrMapOvr>
  <p:hf hd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99760760"/>
      </p:ext>
    </p:extLst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96724429"/>
      </p:ext>
    </p:extLst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26363306"/>
      </p:ext>
    </p:extLst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1637858"/>
      </p:ext>
    </p:extLst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02522990"/>
      </p:ext>
    </p:extLst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24493769"/>
      </p:ext>
    </p:extLst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4253719"/>
      </p:ext>
    </p:extLst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44866987"/>
      </p:ext>
    </p:extLst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06212682"/>
      </p:ext>
    </p:extLst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4629104"/>
      </p:ext>
    </p:extLst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477000"/>
            <a:ext cx="41148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4629104"/>
      </p:ext>
    </p:extLst>
  </p:cSld>
  <p:clrMapOvr>
    <a:masterClrMapping/>
  </p:clrMapOvr>
  <p:hf hd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Lect 1 May 10 2011</a:t>
            </a:r>
            <a:endParaRPr lang="en-US" dirty="0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68578" y="402263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8085584" cy="864096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sldNum="0" hdr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28613" y="1941513"/>
            <a:ext cx="8208962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554378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328613" y="1941513"/>
            <a:ext cx="8208962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856949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500" y="722313"/>
            <a:ext cx="8637588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11863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6977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26" Type="http://schemas.openxmlformats.org/officeDocument/2006/relationships/slideLayout" Target="../slideLayouts/slideLayout57.xml"/><Relationship Id="rId3" Type="http://schemas.openxmlformats.org/officeDocument/2006/relationships/slideLayout" Target="../slideLayouts/slideLayout34.xml"/><Relationship Id="rId21" Type="http://schemas.openxmlformats.org/officeDocument/2006/relationships/slideLayout" Target="../slideLayouts/slideLayout52.xml"/><Relationship Id="rId34" Type="http://schemas.openxmlformats.org/officeDocument/2006/relationships/slideLayout" Target="../slideLayouts/slideLayout65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5" Type="http://schemas.openxmlformats.org/officeDocument/2006/relationships/slideLayout" Target="../slideLayouts/slideLayout56.xml"/><Relationship Id="rId33" Type="http://schemas.openxmlformats.org/officeDocument/2006/relationships/slideLayout" Target="../slideLayouts/slideLayout64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slideLayout" Target="../slideLayouts/slideLayout51.xml"/><Relationship Id="rId29" Type="http://schemas.openxmlformats.org/officeDocument/2006/relationships/slideLayout" Target="../slideLayouts/slideLayout60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24" Type="http://schemas.openxmlformats.org/officeDocument/2006/relationships/slideLayout" Target="../slideLayouts/slideLayout55.xml"/><Relationship Id="rId32" Type="http://schemas.openxmlformats.org/officeDocument/2006/relationships/slideLayout" Target="../slideLayouts/slideLayout63.xml"/><Relationship Id="rId37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23" Type="http://schemas.openxmlformats.org/officeDocument/2006/relationships/slideLayout" Target="../slideLayouts/slideLayout54.xml"/><Relationship Id="rId28" Type="http://schemas.openxmlformats.org/officeDocument/2006/relationships/slideLayout" Target="../slideLayouts/slideLayout59.xml"/><Relationship Id="rId36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41.xml"/><Relationship Id="rId19" Type="http://schemas.openxmlformats.org/officeDocument/2006/relationships/slideLayout" Target="../slideLayouts/slideLayout50.xml"/><Relationship Id="rId31" Type="http://schemas.openxmlformats.org/officeDocument/2006/relationships/slideLayout" Target="../slideLayouts/slideLayout62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Relationship Id="rId22" Type="http://schemas.openxmlformats.org/officeDocument/2006/relationships/slideLayout" Target="../slideLayouts/slideLayout53.xml"/><Relationship Id="rId27" Type="http://schemas.openxmlformats.org/officeDocument/2006/relationships/slideLayout" Target="../slideLayouts/slideLayout58.xml"/><Relationship Id="rId30" Type="http://schemas.openxmlformats.org/officeDocument/2006/relationships/slideLayout" Target="../slideLayouts/slideLayout61.xml"/><Relationship Id="rId35" Type="http://schemas.openxmlformats.org/officeDocument/2006/relationships/slideLayout" Target="../slideLayouts/slideLayout6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CA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38400" y="6477000"/>
            <a:ext cx="41148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19812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/>
                <a:ea typeface="ＭＳ Ｐゴシック" charset="-128"/>
                <a:cs typeface="Times New Roman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7" r:id="rId5"/>
    <p:sldLayoutId id="2147483708" r:id="rId6"/>
    <p:sldLayoutId id="2147483709" r:id="rId7"/>
    <p:sldLayoutId id="2147483710" r:id="rId8"/>
    <p:sldLayoutId id="2147483711" r:id="rId9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1">
              <a:lumMod val="75000"/>
            </a:schemeClr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0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75449-D900-494E-899A-8B0CD1E0C621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24000-2E47-4ADF-8079-C32D1E83850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37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0D903-CBBD-4D29-9474-109E8E396AB8}" type="datetimeFigureOut">
              <a:rPr lang="en-CA" smtClean="0"/>
              <a:t>2020-01-07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9D291-E882-4813-8E61-101683CFE9B8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25953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6480" y="275070"/>
            <a:ext cx="8231040" cy="114203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6480" y="1600008"/>
            <a:ext cx="8231040" cy="452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6481" y="6356827"/>
            <a:ext cx="2134080" cy="364359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 defTabSz="406044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MS Gothic" charset="-128"/>
              </a:defRPr>
            </a:lvl1pPr>
          </a:lstStyle>
          <a:p>
            <a:pPr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2A1A328-D1EA-4BC7-A42E-FA64FF5469E0}" type="datetime1">
              <a:rPr lang="en-US">
                <a:solidFill>
                  <a:prstClr val="black">
                    <a:tint val="75000"/>
                  </a:prstClr>
                </a:solidFill>
              </a:rPr>
              <a:pPr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1/7/2020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800" y="6356827"/>
            <a:ext cx="2894400" cy="364359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 defTabSz="406044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MS Gothic" charset="-128"/>
              </a:defRPr>
            </a:lvl1pPr>
          </a:lstStyle>
          <a:p>
            <a:pPr>
              <a:defRPr/>
            </a:pPr>
            <a:r>
              <a:rPr lang="en-CA" dirty="0"/>
              <a:t>Copyright © 2017 by Nelson Education Ltd.</a:t>
            </a:r>
            <a:endParaRPr lang="en-CA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441" y="6356827"/>
            <a:ext cx="2134080" cy="364359"/>
          </a:xfrm>
          <a:prstGeom prst="rect">
            <a:avLst/>
          </a:prstGeom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>
            <a:lvl1pPr algn="r" eaLnBrk="1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5769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  <p:sldLayoutId id="2147483754" r:id="rId18"/>
    <p:sldLayoutId id="2147483755" r:id="rId19"/>
    <p:sldLayoutId id="2147483756" r:id="rId20"/>
    <p:sldLayoutId id="2147483757" r:id="rId21"/>
    <p:sldLayoutId id="2147483758" r:id="rId22"/>
    <p:sldLayoutId id="2147483759" r:id="rId23"/>
    <p:sldLayoutId id="2147483760" r:id="rId24"/>
    <p:sldLayoutId id="2147483761" r:id="rId25"/>
    <p:sldLayoutId id="2147483762" r:id="rId26"/>
    <p:sldLayoutId id="2147483763" r:id="rId27"/>
    <p:sldLayoutId id="2147483764" r:id="rId28"/>
    <p:sldLayoutId id="2147483765" r:id="rId29"/>
    <p:sldLayoutId id="2147483766" r:id="rId30"/>
    <p:sldLayoutId id="2147483767" r:id="rId31"/>
    <p:sldLayoutId id="2147483768" r:id="rId32"/>
    <p:sldLayoutId id="2147483769" r:id="rId33"/>
    <p:sldLayoutId id="2147483770" r:id="rId34"/>
    <p:sldLayoutId id="2147483771" r:id="rId35"/>
    <p:sldLayoutId id="2147483772" r:id="rId36"/>
  </p:sldLayoutIdLst>
  <p:hf hdr="0" dt="0"/>
  <p:txStyles>
    <p:titleStyle>
      <a:lvl1pPr algn="ctr" defTabSz="91297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14726"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829452"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244178"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658904" algn="ctr" defTabSz="91297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725" indent="-342725" algn="l" defTabSz="91297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defTabSz="91297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937" indent="-227523" algn="l" defTabSz="91297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64" indent="-227523" algn="l" defTabSz="91297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350" indent="-227523" algn="l" defTabSz="912973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043608" y="406157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r>
              <a:rPr lang="en-US"/>
              <a:t>Dr. L.Kilmurray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8" r:id="rId14"/>
  </p:sldLayoutIdLst>
  <p:hf sldNum="0" hdr="0"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68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8.xml"/><Relationship Id="rId5" Type="http://schemas.openxmlformats.org/officeDocument/2006/relationships/hyperlink" Target="mailto:eaaa@cunet.carleton.ca" TargetMode="External"/><Relationship Id="rId4" Type="http://schemas.openxmlformats.org/officeDocument/2006/relationships/hyperlink" Target="https://carleton.ca/sexual-violence-support/programs-and-training/eaaa/eaaa-program-registration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9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9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0.xml"/><Relationship Id="rId1" Type="http://schemas.openxmlformats.org/officeDocument/2006/relationships/themeOverride" Target="../theme/themeOverrid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81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69.xml"/><Relationship Id="rId1" Type="http://schemas.openxmlformats.org/officeDocument/2006/relationships/themeOverride" Target="../theme/themeOverride1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18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1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dt" sz="half" idx="10"/>
          </p:nvPr>
        </p:nvSpPr>
        <p:spPr>
          <a:xfrm>
            <a:off x="6477000" y="6416675"/>
            <a:ext cx="2487488" cy="365125"/>
          </a:xfrm>
        </p:spPr>
        <p:txBody>
          <a:bodyPr/>
          <a:lstStyle/>
          <a:p>
            <a:r>
              <a:rPr lang="en-US" sz="1400" dirty="0"/>
              <a:t>Dr. L.Kilmurray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332656"/>
            <a:ext cx="7772400" cy="864096"/>
          </a:xfrm>
        </p:spPr>
        <p:txBody>
          <a:bodyPr/>
          <a:lstStyle/>
          <a:p>
            <a:pPr algn="l"/>
            <a:r>
              <a:rPr lang="en-US" sz="4000" dirty="0"/>
              <a:t>Anthropology 1001C</a:t>
            </a:r>
            <a:endParaRPr lang="en-US" sz="3600" dirty="0"/>
          </a:p>
        </p:txBody>
      </p:sp>
      <p:pic>
        <p:nvPicPr>
          <p:cNvPr id="6153" name="Picture 9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420888"/>
            <a:ext cx="1130055" cy="1508125"/>
          </a:xfrm>
          <a:noFill/>
          <a:ln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150" name="Picture 6" descr="GARH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916113"/>
            <a:ext cx="1428750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mashitambanz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149725"/>
            <a:ext cx="3455987" cy="20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mag_glas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65240"/>
            <a:ext cx="2678112" cy="269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beach&#10;&#10;Description automatically generated">
            <a:extLst>
              <a:ext uri="{FF2B5EF4-FFF2-40B4-BE49-F238E27FC236}">
                <a16:creationId xmlns:a16="http://schemas.microsoft.com/office/drawing/2014/main" id="{A0F23C5B-4A70-0048-B3BE-18065FC0D08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8000"/>
          </a:blip>
          <a:stretch>
            <a:fillRect/>
          </a:stretch>
        </p:blipFill>
        <p:spPr>
          <a:xfrm>
            <a:off x="-1114082" y="857250"/>
            <a:ext cx="11372163" cy="51435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87FAE76-6A14-514C-95A7-B7E97D8364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4510" y="2782924"/>
            <a:ext cx="6858000" cy="2407890"/>
          </a:xfrm>
        </p:spPr>
        <p:txBody>
          <a:bodyPr>
            <a:noAutofit/>
          </a:bodyPr>
          <a:lstStyle/>
          <a:p>
            <a:pPr algn="l"/>
            <a:r>
              <a:rPr lang="en-CA" sz="1350" b="1" dirty="0">
                <a:solidFill>
                  <a:srgbClr val="FF0000"/>
                </a:solidFill>
              </a:rPr>
              <a:t>Winter 2020 </a:t>
            </a:r>
          </a:p>
          <a:p>
            <a:r>
              <a:rPr lang="en-CA" sz="1200" b="1" dirty="0"/>
              <a:t>Join us for a series of unique panel events which will ask the important question: </a:t>
            </a:r>
            <a:br>
              <a:rPr lang="en-CA" sz="1200" b="1" dirty="0"/>
            </a:br>
            <a:r>
              <a:rPr lang="en-CA" sz="1200" b="1" dirty="0"/>
              <a:t>“What defines a healthy city in 2020?” </a:t>
            </a:r>
          </a:p>
          <a:p>
            <a:r>
              <a:rPr lang="en-CA" sz="1200" dirty="0"/>
              <a:t>Panel will take place at 7:00 PM, at the Carleton Dominion-Chalmers Centre </a:t>
            </a:r>
            <a:br>
              <a:rPr lang="en-CA" sz="1200" dirty="0"/>
            </a:br>
            <a:endParaRPr lang="en-CA" sz="1200" dirty="0"/>
          </a:p>
          <a:p>
            <a:pPr algn="l"/>
            <a:r>
              <a:rPr lang="en-CA" sz="1500" b="1" dirty="0">
                <a:solidFill>
                  <a:srgbClr val="FF0000"/>
                </a:solidFill>
              </a:rPr>
              <a:t>JANUARY 14 </a:t>
            </a:r>
            <a:r>
              <a:rPr lang="en-CA" sz="1200" b="1" dirty="0"/>
              <a:t>Climate Change and Sustainability in the City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CA" sz="1200" dirty="0"/>
              <a:t>Dr. Elizabeth Gilmore (Scholar in residence, Environment Canada)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CA" sz="1200" dirty="0"/>
              <a:t>Dr. Zoe Todd (Sociology and Anthropology)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CA" sz="1200" dirty="0"/>
              <a:t>Dr. Sheryl-Ann Simpson (Geography and Environmental Studies)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CA" sz="1200" b="1" dirty="0"/>
              <a:t>Moderator</a:t>
            </a:r>
            <a:r>
              <a:rPr lang="en-CA" sz="1200" dirty="0"/>
              <a:t>: Dr. David </a:t>
            </a:r>
            <a:r>
              <a:rPr lang="en-CA" sz="1200" dirty="0" err="1"/>
              <a:t>Hugill</a:t>
            </a:r>
            <a:r>
              <a:rPr lang="en-CA" sz="1200" dirty="0"/>
              <a:t> (Geography and Environmental Studies) </a:t>
            </a:r>
          </a:p>
          <a:p>
            <a:pPr algn="l"/>
            <a:endParaRPr lang="en-US" sz="1050" dirty="0"/>
          </a:p>
        </p:txBody>
      </p:sp>
      <p:pic>
        <p:nvPicPr>
          <p:cNvPr id="9" name="Picture 8" descr="A picture containing object&#10;&#10;Description automatically generated">
            <a:extLst>
              <a:ext uri="{FF2B5EF4-FFF2-40B4-BE49-F238E27FC236}">
                <a16:creationId xmlns:a16="http://schemas.microsoft.com/office/drawing/2014/main" id="{D3FABE82-3516-7842-B07F-B5DC7ED01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6" y="988820"/>
            <a:ext cx="9144000" cy="13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02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>
              <p:cTn id="2" repeatCount="indefinite" restart="whenNotActive" fill="hold" evtFilter="cancelBubble" nodeType="interactiveSeq">
                <p:stCondLst>
                  <p:cond delay="indefinite"/>
                  <p:cond evt="onBegin" delay="0">
                    <p:tn val="1"/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6893 -0.11798" pathEditMode="relative" ptsTypes="AA">
                                      <p:cBhvr>
                                        <p:cTn id="6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6893 -0.11798 L 0 0" pathEditMode="relative" ptsTypes="AA">
                                      <p:cBhvr>
                                        <p:cTn id="11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3" dur="30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" pathEditMode="relative" ptsTypes="AA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3DC9F0F-C917-4D13-AE6F-1EA8CF6032A2}"/>
              </a:ext>
            </a:extLst>
          </p:cNvPr>
          <p:cNvSpPr/>
          <p:nvPr/>
        </p:nvSpPr>
        <p:spPr>
          <a:xfrm>
            <a:off x="3779912" y="409998"/>
            <a:ext cx="2167128" cy="1008126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2500" lnSpcReduction="10000"/>
          </a:bodyPr>
          <a:lstStyle/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sz="1950" b="1" dirty="0">
                <a:latin typeface="+mj-lt"/>
                <a:ea typeface="+mj-ea"/>
                <a:cs typeface="+mj-cs"/>
              </a:rPr>
              <a:t>Sexual Assault Resistance Education Program</a:t>
            </a:r>
            <a:endParaRPr lang="en-US" sz="1950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A close up of a person&#10;&#10;Description automatically generated">
            <a:extLst>
              <a:ext uri="{FF2B5EF4-FFF2-40B4-BE49-F238E27FC236}">
                <a16:creationId xmlns:a16="http://schemas.microsoft.com/office/drawing/2014/main" id="{E91705B8-219F-844F-AD9B-E5FDE3586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20688"/>
            <a:ext cx="2736229" cy="3840321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CAC3B59-6A33-5A44-B686-D66B45DAD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258" y="914061"/>
            <a:ext cx="2931180" cy="368701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56FA39B5-03B6-FB4A-A09E-DC9E70A005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3568" y="4615434"/>
            <a:ext cx="8064896" cy="1837902"/>
          </a:xfrm>
        </p:spPr>
        <p:txBody>
          <a:bodyPr vert="horz" lIns="68580" tIns="34290" rIns="68580" bIns="34290" rtlCol="0" anchor="ctr">
            <a:normAutofit/>
          </a:bodyPr>
          <a:lstStyle/>
          <a:p>
            <a:pPr indent="-171450">
              <a:buFont typeface="Arial" panose="020B0604020202020204" pitchFamily="34" charset="0"/>
              <a:buChar char="•"/>
            </a:pPr>
            <a:r>
              <a:rPr lang="en-US" sz="1400" b="1" dirty="0"/>
              <a:t>Sign up here: </a:t>
            </a:r>
            <a:r>
              <a:rPr lang="en-US" sz="1400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https://carleton.ca/sexual-violence-support/programs-and-training/eaaa/eaaa-program-registration/</a:t>
            </a:r>
            <a:endParaRPr lang="en-US" sz="1400" b="1" dirty="0"/>
          </a:p>
          <a:p>
            <a:pPr indent="-171450"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US" sz="1400" b="1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eaaa@cunet.carleton.ca</a:t>
            </a:r>
            <a:r>
              <a:rPr lang="en-US" sz="1400" b="1" dirty="0"/>
              <a:t> 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US" sz="1400" b="1" dirty="0"/>
              <a:t>Jan 25-26</a:t>
            </a:r>
            <a:r>
              <a:rPr lang="en-US" sz="1400" b="1" baseline="30000" dirty="0"/>
              <a:t>th</a:t>
            </a:r>
            <a:r>
              <a:rPr lang="en-US" sz="1400" b="1" dirty="0"/>
              <a:t> (both days, 11 AM to 5 PM)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US" sz="1400" b="1" dirty="0"/>
              <a:t>March 7th and 14</a:t>
            </a:r>
            <a:r>
              <a:rPr lang="en-US" sz="1400" b="1" baseline="30000" dirty="0"/>
              <a:t>th</a:t>
            </a:r>
            <a:r>
              <a:rPr lang="en-US" sz="1400" b="1" dirty="0"/>
              <a:t> (both days, 11 AM to 5 PM)</a:t>
            </a:r>
          </a:p>
        </p:txBody>
      </p:sp>
    </p:spTree>
    <p:extLst>
      <p:ext uri="{BB962C8B-B14F-4D97-AF65-F5344CB8AC3E}">
        <p14:creationId xmlns:p14="http://schemas.microsoft.com/office/powerpoint/2010/main" val="55388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What this lecture covers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133600"/>
            <a:ext cx="8208963" cy="4114800"/>
          </a:xfrm>
        </p:spPr>
        <p:txBody>
          <a:bodyPr/>
          <a:lstStyle/>
          <a:p>
            <a:pPr>
              <a:buClr>
                <a:schemeClr val="tx2"/>
              </a:buClr>
            </a:pPr>
            <a:r>
              <a:rPr lang="en-US" dirty="0"/>
              <a:t>Anthropology 1001C</a:t>
            </a:r>
          </a:p>
          <a:p>
            <a:pPr>
              <a:buClr>
                <a:schemeClr val="tx2"/>
              </a:buClr>
            </a:pPr>
            <a:r>
              <a:rPr lang="en-US" dirty="0"/>
              <a:t>Class Format</a:t>
            </a:r>
          </a:p>
          <a:p>
            <a:pPr>
              <a:buClr>
                <a:schemeClr val="tx2"/>
              </a:buClr>
            </a:pPr>
            <a:r>
              <a:rPr lang="en-US" dirty="0"/>
              <a:t>Course Outline</a:t>
            </a:r>
          </a:p>
          <a:p>
            <a:pPr>
              <a:buClr>
                <a:schemeClr val="tx2"/>
              </a:buClr>
            </a:pPr>
            <a:r>
              <a:rPr lang="en-US" dirty="0"/>
              <a:t>Anthropology and its sub fields</a:t>
            </a:r>
          </a:p>
          <a:p>
            <a:pPr>
              <a:buClr>
                <a:schemeClr val="tx2"/>
              </a:buClr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1523"/>
          </a:xfrm>
        </p:spPr>
        <p:txBody>
          <a:bodyPr/>
          <a:lstStyle/>
          <a:p>
            <a:r>
              <a:rPr lang="en-CA" sz="3600" dirty="0"/>
              <a:t>Liam Kilmurray</a:t>
            </a:r>
          </a:p>
        </p:txBody>
      </p:sp>
      <p:sp>
        <p:nvSpPr>
          <p:cNvPr id="226307" name="Rectangle 3"/>
          <p:cNvSpPr>
            <a:spLocks noGrp="1" noChangeArrowheads="1"/>
          </p:cNvSpPr>
          <p:nvPr>
            <p:ph idx="1"/>
          </p:nvPr>
        </p:nvSpPr>
        <p:spPr>
          <a:xfrm>
            <a:off x="328613" y="1412875"/>
            <a:ext cx="8208962" cy="4824413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HBA – University of Western Ontario</a:t>
            </a:r>
          </a:p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M.A. Carleton</a:t>
            </a:r>
          </a:p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M.Philosophy in Anthropological Theory – Cambridge U.K.</a:t>
            </a:r>
          </a:p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PhD Prehistory and Archaeology – Sheffield U.K.</a:t>
            </a:r>
          </a:p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8 years in fieldwork (Archaeology)</a:t>
            </a:r>
          </a:p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17 years University teaching at Carleton</a:t>
            </a:r>
          </a:p>
          <a:p>
            <a:pPr>
              <a:lnSpc>
                <a:spcPct val="90000"/>
              </a:lnSpc>
              <a:buClr>
                <a:srgbClr val="FFFFFF"/>
              </a:buClr>
              <a:buFont typeface="Wingdings" pitchFamily="2" charset="2"/>
              <a:buChar char="§"/>
            </a:pPr>
            <a:r>
              <a:rPr lang="en-CA" dirty="0"/>
              <a:t>13 Full Time at University  of Ottawa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zoom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620688"/>
          </a:xfrm>
        </p:spPr>
        <p:txBody>
          <a:bodyPr>
            <a:normAutofit fontScale="90000"/>
          </a:bodyPr>
          <a:lstStyle/>
          <a:p>
            <a:r>
              <a:rPr lang="en-CA" dirty="0"/>
              <a:t>Courses Taught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Dr. L.Kilmurray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84" y="764704"/>
            <a:ext cx="727280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Soc 1101 	Introduction to Sociology</a:t>
            </a:r>
          </a:p>
          <a:p>
            <a:r>
              <a:rPr lang="en-CA" sz="2400" dirty="0" err="1"/>
              <a:t>Soc</a:t>
            </a:r>
            <a:r>
              <a:rPr lang="en-CA" sz="2400" dirty="0"/>
              <a:t> 1105	Conflict, Activism and Change</a:t>
            </a:r>
          </a:p>
          <a:p>
            <a:r>
              <a:rPr lang="en-CA" sz="2400" dirty="0" err="1"/>
              <a:t>Scs</a:t>
            </a:r>
            <a:r>
              <a:rPr lang="en-CA" sz="2400" dirty="0"/>
              <a:t> 1150</a:t>
            </a:r>
            <a:r>
              <a:rPr lang="en-CA" sz="2400" dirty="0">
                <a:solidFill>
                  <a:schemeClr val="accent3"/>
                </a:solidFill>
              </a:rPr>
              <a:t> 	</a:t>
            </a:r>
            <a:r>
              <a:rPr lang="en-CA" sz="2400" dirty="0"/>
              <a:t>Introduction to the Social Sciences</a:t>
            </a:r>
          </a:p>
          <a:p>
            <a:r>
              <a:rPr lang="en-CA" sz="2400" dirty="0"/>
              <a:t>Ant  1101 	Social and Cultural Anthropology </a:t>
            </a:r>
          </a:p>
          <a:p>
            <a:r>
              <a:rPr lang="en-CA" sz="2400" dirty="0"/>
              <a:t>Ant  2126 	Indigenous Peoples of the Americas</a:t>
            </a:r>
          </a:p>
          <a:p>
            <a:r>
              <a:rPr lang="en-CA" sz="2400" dirty="0"/>
              <a:t>Soc 2105 	Cultural Ecology</a:t>
            </a:r>
          </a:p>
          <a:p>
            <a:r>
              <a:rPr lang="en-CA" sz="2400" dirty="0"/>
              <a:t>Ant  2113 	Techniques, Culture, &amp; Society</a:t>
            </a:r>
          </a:p>
          <a:p>
            <a:r>
              <a:rPr lang="en-CA" sz="2400" dirty="0"/>
              <a:t>Soc 3137	Minority Groups</a:t>
            </a:r>
          </a:p>
          <a:p>
            <a:r>
              <a:rPr lang="en-CA" sz="2400" dirty="0"/>
              <a:t>Soc 3126 	Marx &amp; Marxist Theory</a:t>
            </a:r>
          </a:p>
          <a:p>
            <a:endParaRPr lang="en-CA" sz="2400" dirty="0"/>
          </a:p>
          <a:p>
            <a:r>
              <a:rPr lang="en-CA" sz="2400" dirty="0"/>
              <a:t>ANTH 1001 	Introduction to Anthropology</a:t>
            </a:r>
          </a:p>
          <a:p>
            <a:r>
              <a:rPr lang="en-CA" sz="2400" dirty="0"/>
              <a:t>ANTH 1002 	Select Issues in social Anthropology</a:t>
            </a:r>
          </a:p>
          <a:p>
            <a:r>
              <a:rPr lang="en-CA" sz="2400" dirty="0"/>
              <a:t>ANTH 2020 	Race &amp; Ethnicity</a:t>
            </a:r>
          </a:p>
          <a:p>
            <a:r>
              <a:rPr lang="en-CA" sz="2400" dirty="0"/>
              <a:t>ANTH 3040	Culture &amp; Society</a:t>
            </a:r>
          </a:p>
          <a:p>
            <a:r>
              <a:rPr lang="en-CA" sz="2400" dirty="0"/>
              <a:t>ANTH	3007	History of Anthropological Theory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97751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Office </a:t>
            </a:r>
          </a:p>
        </p:txBody>
      </p:sp>
      <p:sp>
        <p:nvSpPr>
          <p:cNvPr id="2273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Loeb </a:t>
            </a:r>
            <a:r>
              <a:rPr lang="en-US" sz="3600" dirty="0"/>
              <a:t>A739</a:t>
            </a:r>
            <a:endParaRPr lang="en-CA" dirty="0">
              <a:solidFill>
                <a:srgbClr val="FF0000"/>
              </a:solidFill>
            </a:endParaRPr>
          </a:p>
          <a:p>
            <a:r>
              <a:rPr lang="en-CA" dirty="0"/>
              <a:t>Hours: </a:t>
            </a:r>
            <a:r>
              <a:rPr lang="en-GB" dirty="0"/>
              <a:t>Monday. 1 – 2 PM</a:t>
            </a:r>
          </a:p>
          <a:p>
            <a:r>
              <a:rPr lang="en-CA" dirty="0"/>
              <a:t>Phone: </a:t>
            </a:r>
            <a:r>
              <a:rPr lang="en-US" dirty="0"/>
              <a:t>613-520-2600 x. 3785</a:t>
            </a:r>
          </a:p>
          <a:p>
            <a:r>
              <a:rPr lang="en-CA" dirty="0"/>
              <a:t>Email: liam.kilmurray@carleton.ca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sz="3200" dirty="0"/>
              <a:t>Course Textbook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160775" name="Rectangle 7"/>
          <p:cNvSpPr>
            <a:spLocks noChangeArrowheads="1"/>
          </p:cNvSpPr>
          <p:nvPr/>
        </p:nvSpPr>
        <p:spPr bwMode="auto">
          <a:xfrm>
            <a:off x="4716016" y="1124744"/>
            <a:ext cx="4197152" cy="612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/>
            <a:r>
              <a:rPr lang="en-US" b="1" u="sng" dirty="0"/>
              <a:t>COURSE TEXT</a:t>
            </a:r>
            <a:r>
              <a:rPr lang="en-US" dirty="0"/>
              <a:t>: Kilmurray, Liam 2019. </a:t>
            </a:r>
            <a:r>
              <a:rPr lang="en-US" b="1" dirty="0"/>
              <a:t>An Introduction to Anthropology’s Four Fields: Culture, Biology, Language, and Archaeology. </a:t>
            </a:r>
            <a:r>
              <a:rPr lang="en-US" dirty="0"/>
              <a:t>First</a:t>
            </a:r>
            <a:r>
              <a:rPr lang="en-US" b="1" dirty="0"/>
              <a:t> </a:t>
            </a:r>
            <a:r>
              <a:rPr lang="en-US" dirty="0"/>
              <a:t>edition’. Available at Carleton U bookstore, or at </a:t>
            </a:r>
            <a:r>
              <a:rPr lang="en-GB" u="sng" dirty="0"/>
              <a:t>https://he.kendallhunt.com/kilmurray</a:t>
            </a:r>
            <a:r>
              <a:rPr lang="en-US" dirty="0"/>
              <a:t> </a:t>
            </a:r>
            <a:endParaRPr lang="en-CA" dirty="0"/>
          </a:p>
          <a:p>
            <a:endParaRPr lang="en-GB" b="1" dirty="0"/>
          </a:p>
          <a:p>
            <a:br>
              <a:rPr lang="en-GB" dirty="0"/>
            </a:br>
            <a:endParaRPr lang="en-CA" b="1" dirty="0"/>
          </a:p>
        </p:txBody>
      </p:sp>
      <p:pic>
        <p:nvPicPr>
          <p:cNvPr id="4" name="Content Placeholder 3" descr="A close up of a book&#10;&#10;Description automatically generated">
            <a:extLst>
              <a:ext uri="{FF2B5EF4-FFF2-40B4-BE49-F238E27FC236}">
                <a16:creationId xmlns:a16="http://schemas.microsoft.com/office/drawing/2014/main" id="{1AB34E61-6D4C-4E76-9DFF-28D9A0F05D1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64878"/>
            <a:ext cx="2881734" cy="37282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409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Class Structure</a:t>
            </a:r>
          </a:p>
        </p:txBody>
      </p:sp>
      <p:sp>
        <p:nvSpPr>
          <p:cNvPr id="124931" name="Rectangle 409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2"/>
              </a:buClr>
            </a:pPr>
            <a:r>
              <a:rPr lang="en-US" dirty="0"/>
              <a:t>Class starts at 2:35 Sharp</a:t>
            </a:r>
          </a:p>
          <a:p>
            <a:pPr>
              <a:buClr>
                <a:schemeClr val="tx2"/>
              </a:buClr>
            </a:pPr>
            <a:r>
              <a:rPr lang="en-US" dirty="0"/>
              <a:t>Break at 3:30</a:t>
            </a:r>
          </a:p>
          <a:p>
            <a:pPr>
              <a:buClr>
                <a:schemeClr val="tx2"/>
              </a:buClr>
            </a:pPr>
            <a:r>
              <a:rPr lang="en-US" dirty="0"/>
              <a:t>Class restarts at 3:40</a:t>
            </a:r>
          </a:p>
          <a:p>
            <a:pPr>
              <a:buClr>
                <a:schemeClr val="tx2"/>
              </a:buClr>
            </a:pPr>
            <a:r>
              <a:rPr lang="en-US" dirty="0"/>
              <a:t>Class Finishes 4:25</a:t>
            </a:r>
          </a:p>
          <a:p>
            <a:pPr>
              <a:buClr>
                <a:schemeClr val="tx2"/>
              </a:buClr>
              <a:buFont typeface="Wingdings" pitchFamily="2" charset="2"/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Date Placeholder 1"/>
          <p:cNvSpPr>
            <a:spLocks noGrp="1"/>
          </p:cNvSpPr>
          <p:nvPr>
            <p:ph type="dt" sz="half" idx="10"/>
          </p:nvPr>
        </p:nvSpPr>
        <p:spPr>
          <a:xfrm>
            <a:off x="482055" y="5631211"/>
            <a:ext cx="2134080" cy="36435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463974" y="5751384"/>
            <a:ext cx="4114800" cy="381000"/>
          </a:xfrm>
        </p:spPr>
        <p:txBody>
          <a:bodyPr/>
          <a:lstStyle/>
          <a:p>
            <a:r>
              <a:rPr lang="en-US" dirty="0"/>
              <a:t>Dr. L.Kilmurray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F958354-12D6-472B-86DA-0DFEFE87C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235886"/>
              </p:ext>
            </p:extLst>
          </p:nvPr>
        </p:nvGraphicFramePr>
        <p:xfrm>
          <a:off x="1403648" y="548680"/>
          <a:ext cx="6336704" cy="58326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6327">
                  <a:extLst>
                    <a:ext uri="{9D8B030D-6E8A-4147-A177-3AD203B41FA5}">
                      <a16:colId xmlns:a16="http://schemas.microsoft.com/office/drawing/2014/main" val="548043787"/>
                    </a:ext>
                  </a:extLst>
                </a:gridCol>
                <a:gridCol w="387809">
                  <a:extLst>
                    <a:ext uri="{9D8B030D-6E8A-4147-A177-3AD203B41FA5}">
                      <a16:colId xmlns:a16="http://schemas.microsoft.com/office/drawing/2014/main" val="38372804"/>
                    </a:ext>
                  </a:extLst>
                </a:gridCol>
                <a:gridCol w="3300058">
                  <a:extLst>
                    <a:ext uri="{9D8B030D-6E8A-4147-A177-3AD203B41FA5}">
                      <a16:colId xmlns:a16="http://schemas.microsoft.com/office/drawing/2014/main" val="2761798715"/>
                    </a:ext>
                  </a:extLst>
                </a:gridCol>
                <a:gridCol w="1812510">
                  <a:extLst>
                    <a:ext uri="{9D8B030D-6E8A-4147-A177-3AD203B41FA5}">
                      <a16:colId xmlns:a16="http://schemas.microsoft.com/office/drawing/2014/main" val="2490347768"/>
                    </a:ext>
                  </a:extLst>
                </a:gridCol>
              </a:tblGrid>
              <a:tr h="39377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1">
                          <a:effectLst/>
                        </a:rPr>
                        <a:t>Date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1">
                          <a:effectLst/>
                        </a:rPr>
                        <a:t>#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0">
                          <a:effectLst/>
                        </a:rPr>
                        <a:t>Lecture Topic</a:t>
                      </a:r>
                      <a:endParaRPr lang="en-CA" sz="11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Readings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9228270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Jan. 6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1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Introduction: Anthropology &amp; Anthropologists.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1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1968983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Jan. 13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2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Darwin, Evolution &amp; Physical anthropology.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2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68738"/>
                  </a:ext>
                </a:extLst>
              </a:tr>
              <a:tr h="250188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Jan. 20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3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The Emergence of Humanity.</a:t>
                      </a:r>
                      <a:endParaRPr lang="en-CA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3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7727557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Jan. 27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 strike="sngStrike">
                          <a:effectLst/>
                        </a:rPr>
                        <a:t>4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The Concept of Culture. Anthropological Theory.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4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1109355"/>
                  </a:ext>
                </a:extLst>
              </a:tr>
              <a:tr h="250188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Feb. 3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5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Kinship &amp; Descent.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5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2307521"/>
                  </a:ext>
                </a:extLst>
              </a:tr>
              <a:tr h="250188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Feb. 10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 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Mid-term examination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Reading Review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12334851"/>
                  </a:ext>
                </a:extLst>
              </a:tr>
              <a:tr h="250188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Feb. 17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 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Winter Break: No Classes.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Reading Review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145459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Feb. 24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6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b="1">
                          <a:effectLst/>
                        </a:rPr>
                        <a:t>Expressive Culture: Symbols and Language</a:t>
                      </a:r>
                      <a:r>
                        <a:rPr lang="en-GB" sz="1400" b="1">
                          <a:effectLst/>
                        </a:rPr>
                        <a:t>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6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2883268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Mar. 2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7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Ethnographic research in Anthropology.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7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2666749"/>
                  </a:ext>
                </a:extLst>
              </a:tr>
              <a:tr h="243662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Mar. 9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8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Subsistence systems.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8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39308"/>
                  </a:ext>
                </a:extLst>
              </a:tr>
              <a:tr h="295875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Mar. 16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9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Archaeology. ESSAY DUE.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10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9835986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Mar. 23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10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Religion &amp; Spirituality. FINAL ASSIGNMENT ISSUED.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Ch. 9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054788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Mar. 30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11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Applied Anthropology.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Ch11 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0352342"/>
                  </a:ext>
                </a:extLst>
              </a:tr>
              <a:tr h="48732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Apr. 6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12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</a:rPr>
                        <a:t>Conclusion – Review. FINAL ASSIGNMENT DUE.</a:t>
                      </a:r>
                      <a:endParaRPr lang="en-CA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Ch. 12 (conclusion)</a:t>
                      </a:r>
                      <a:endParaRPr lang="en-CA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0986901"/>
                  </a:ext>
                </a:extLst>
              </a:tr>
            </a:tbl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3"/>
                </a:solidFill>
              </a:rPr>
              <a:t>Internet</a:t>
            </a: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457200" y="2133600"/>
            <a:ext cx="830580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Course web-Site: C U Learn </a:t>
            </a:r>
            <a:r>
              <a:rPr lang="en-US" dirty="0" err="1"/>
              <a:t>Anth</a:t>
            </a:r>
            <a:r>
              <a:rPr lang="en-US" dirty="0"/>
              <a:t> 1001C</a:t>
            </a:r>
            <a:endParaRPr lang="en-US" dirty="0">
              <a:solidFill>
                <a:schemeClr val="bg2"/>
              </a:solidFill>
            </a:endParaRPr>
          </a:p>
          <a:p>
            <a:pPr>
              <a:spcBef>
                <a:spcPct val="50000"/>
              </a:spcBef>
            </a:pPr>
            <a:endParaRPr lang="en-US" b="1" dirty="0">
              <a:solidFill>
                <a:schemeClr val="bg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637588" cy="762000"/>
          </a:xfrm>
        </p:spPr>
        <p:txBody>
          <a:bodyPr>
            <a:normAutofit/>
          </a:bodyPr>
          <a:lstStyle/>
          <a:p>
            <a:pPr algn="ctr">
              <a:buClr>
                <a:schemeClr val="tx2"/>
              </a:buClr>
            </a:pPr>
            <a:r>
              <a:rPr lang="en-US" dirty="0"/>
              <a:t>Evaluation</a:t>
            </a:r>
          </a:p>
        </p:txBody>
      </p:sp>
      <p:sp>
        <p:nvSpPr>
          <p:cNvPr id="2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ECF3889-7111-4796-BE81-3EB46DBADA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29452"/>
              </p:ext>
            </p:extLst>
          </p:nvPr>
        </p:nvGraphicFramePr>
        <p:xfrm>
          <a:off x="1187624" y="1916832"/>
          <a:ext cx="5904656" cy="206116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94971">
                  <a:extLst>
                    <a:ext uri="{9D8B030D-6E8A-4147-A177-3AD203B41FA5}">
                      <a16:colId xmlns:a16="http://schemas.microsoft.com/office/drawing/2014/main" val="2077706769"/>
                    </a:ext>
                  </a:extLst>
                </a:gridCol>
                <a:gridCol w="2614100">
                  <a:extLst>
                    <a:ext uri="{9D8B030D-6E8A-4147-A177-3AD203B41FA5}">
                      <a16:colId xmlns:a16="http://schemas.microsoft.com/office/drawing/2014/main" val="1675785861"/>
                    </a:ext>
                  </a:extLst>
                </a:gridCol>
                <a:gridCol w="1295585">
                  <a:extLst>
                    <a:ext uri="{9D8B030D-6E8A-4147-A177-3AD203B41FA5}">
                      <a16:colId xmlns:a16="http://schemas.microsoft.com/office/drawing/2014/main" val="70863551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Assignment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Date</a:t>
                      </a:r>
                      <a:endParaRPr lang="en-CA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Weight (%)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579327"/>
                  </a:ext>
                </a:extLst>
              </a:tr>
              <a:tr h="40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Mid-term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Feb. 10</a:t>
                      </a:r>
                      <a:r>
                        <a:rPr lang="en-US" sz="1400" b="1" baseline="30000">
                          <a:solidFill>
                            <a:schemeClr val="bg1"/>
                          </a:solidFill>
                          <a:effectLst/>
                        </a:rPr>
                        <a:t>th</a:t>
                      </a: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20%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8628807"/>
                  </a:ext>
                </a:extLst>
              </a:tr>
              <a:tr h="3375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Essay</a:t>
                      </a:r>
                      <a:endParaRPr lang="en-CA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Mar. 16</a:t>
                      </a:r>
                      <a:r>
                        <a:rPr lang="en-US" sz="1400" b="1" baseline="30000" dirty="0">
                          <a:solidFill>
                            <a:schemeClr val="bg1"/>
                          </a:solidFill>
                          <a:effectLst/>
                        </a:rPr>
                        <a:t>th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    </a:t>
                      </a:r>
                      <a:endParaRPr lang="en-CA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35%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44284000"/>
                  </a:ext>
                </a:extLst>
              </a:tr>
              <a:tr h="3375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Tutorial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Jan. 13</a:t>
                      </a:r>
                      <a:r>
                        <a:rPr lang="en-US" sz="1400" b="1" baseline="30000">
                          <a:solidFill>
                            <a:schemeClr val="bg1"/>
                          </a:solidFill>
                          <a:effectLst/>
                        </a:rPr>
                        <a:t>th</a:t>
                      </a: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 – Mar. 30</a:t>
                      </a:r>
                      <a:r>
                        <a:rPr lang="en-US" sz="1400" b="1" baseline="30000">
                          <a:solidFill>
                            <a:schemeClr val="bg1"/>
                          </a:solidFill>
                          <a:effectLst/>
                        </a:rPr>
                        <a:t>th</a:t>
                      </a: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  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15%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1317479"/>
                  </a:ext>
                </a:extLst>
              </a:tr>
              <a:tr h="6199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Final Assignment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Mar. 23</a:t>
                      </a:r>
                      <a:r>
                        <a:rPr lang="en-US" sz="1400" b="1" baseline="30000">
                          <a:solidFill>
                            <a:schemeClr val="bg1"/>
                          </a:solidFill>
                          <a:effectLst/>
                        </a:rPr>
                        <a:t>rd</a:t>
                      </a: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 – Apr. 6</a:t>
                      </a:r>
                      <a:r>
                        <a:rPr lang="en-US" sz="1400" b="1" baseline="30000">
                          <a:solidFill>
                            <a:schemeClr val="bg1"/>
                          </a:solidFill>
                          <a:effectLst/>
                        </a:rPr>
                        <a:t>th</a:t>
                      </a:r>
                      <a:r>
                        <a:rPr lang="en-US" sz="1400" b="1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en-CA" sz="16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30%</a:t>
                      </a:r>
                      <a:endParaRPr lang="en-CA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1725208"/>
                  </a:ext>
                </a:extLst>
              </a:tr>
            </a:tbl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050"/>
          <p:cNvSpPr>
            <a:spLocks noGrp="1" noChangeArrowheads="1"/>
          </p:cNvSpPr>
          <p:nvPr>
            <p:ph type="title"/>
          </p:nvPr>
        </p:nvSpPr>
        <p:spPr>
          <a:xfrm>
            <a:off x="250825" y="404813"/>
            <a:ext cx="8637588" cy="7620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Essays</a:t>
            </a:r>
          </a:p>
        </p:txBody>
      </p:sp>
      <p:sp>
        <p:nvSpPr>
          <p:cNvPr id="135171" name="Rectangle 2051"/>
          <p:cNvSpPr>
            <a:spLocks noGrp="1" noChangeArrowheads="1"/>
          </p:cNvSpPr>
          <p:nvPr>
            <p:ph idx="1"/>
          </p:nvPr>
        </p:nvSpPr>
        <p:spPr>
          <a:xfrm>
            <a:off x="935038" y="1628775"/>
            <a:ext cx="8208962" cy="4114800"/>
          </a:xfrm>
        </p:spPr>
        <p:txBody>
          <a:bodyPr/>
          <a:lstStyle/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en-US" dirty="0"/>
              <a:t>Clear and coherent structure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en-US" dirty="0"/>
              <a:t>Do an outline before you start to write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en-US" dirty="0"/>
              <a:t>Make sure spelling and grammar are correct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en-US" dirty="0"/>
              <a:t>Correct citations required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en-US" dirty="0"/>
              <a:t>Original contribution</a:t>
            </a:r>
            <a:r>
              <a:rPr lang="en-US" b="1" dirty="0"/>
              <a:t> </a:t>
            </a:r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r>
              <a:rPr lang="en-US" b="1" dirty="0"/>
              <a:t>Bibliographic Requirements</a:t>
            </a:r>
            <a:endParaRPr lang="en-US" dirty="0"/>
          </a:p>
          <a:p>
            <a:pPr>
              <a:buClr>
                <a:schemeClr val="tx2"/>
              </a:buClr>
              <a:buFont typeface="Wingdings" pitchFamily="2" charset="2"/>
              <a:buChar char="Ø"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A457292A-B9B7-4162-8FF0-E9E8A1A048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48" y="5144845"/>
            <a:ext cx="5616575" cy="10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Essay = 6-7 pages, </a:t>
            </a:r>
            <a:r>
              <a:rPr lang="en-CA" sz="3600" b="1" i="1" dirty="0"/>
              <a:t>not</a:t>
            </a:r>
            <a:r>
              <a:rPr lang="en-CA" dirty="0"/>
              <a:t> including cover page &amp; bibliog.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Tutorials 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/>
              <a:t>The tutorial is designed to help you reflect upon, and learn more about the given lecture topic each week.</a:t>
            </a:r>
          </a:p>
          <a:p>
            <a:r>
              <a:rPr lang="en-CA" dirty="0"/>
              <a:t>Teaching Assistants will go over the lecture material, and answer any questions you may have</a:t>
            </a:r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err="1"/>
              <a:t>Tas</a:t>
            </a:r>
            <a:r>
              <a:rPr lang="en-CA" dirty="0"/>
              <a:t> will advise you on further research, both for the examinations and also to help you to construct your essay</a:t>
            </a:r>
            <a:endParaRPr lang="fr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155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Tutorials 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Attendance-participation = 5%</a:t>
            </a:r>
            <a:endParaRPr lang="fr-CA" dirty="0"/>
          </a:p>
          <a:p>
            <a:r>
              <a:rPr lang="en-CA" dirty="0"/>
              <a:t>Annotated bibliog. = 5%</a:t>
            </a:r>
            <a:endParaRPr lang="fr-CA" dirty="0"/>
          </a:p>
          <a:p>
            <a:r>
              <a:rPr lang="en-CA" dirty="0"/>
              <a:t>Written work = 5%</a:t>
            </a:r>
            <a:endParaRPr lang="fr-CA" dirty="0"/>
          </a:p>
          <a:p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CA" sz="2400" dirty="0"/>
              <a:t>NB: students must write their Tutorial Group number on Each Assignment.</a:t>
            </a:r>
          </a:p>
          <a:p>
            <a:r>
              <a:rPr lang="en-CA" sz="2400" dirty="0"/>
              <a:t>You should see which group you are in on your Carleton account</a:t>
            </a:r>
          </a:p>
          <a:p>
            <a:r>
              <a:rPr lang="en-CA" sz="2400" dirty="0"/>
              <a:t>There can be NO switching groups</a:t>
            </a:r>
          </a:p>
          <a:p>
            <a:r>
              <a:rPr lang="en-CA" sz="2400" dirty="0"/>
              <a:t>Your Teaching Assistant for tutorials will be announced in a few days</a:t>
            </a:r>
            <a:endParaRPr lang="fr-CA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302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61648" cy="864096"/>
          </a:xfrm>
        </p:spPr>
        <p:txBody>
          <a:bodyPr/>
          <a:lstStyle/>
          <a:p>
            <a:r>
              <a:rPr lang="en-CA" sz="3200" dirty="0"/>
              <a:t>Tutorial Groups</a:t>
            </a:r>
            <a:endParaRPr lang="fr-CA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F2D95A-E294-FC42-973F-94FC3A8C2751}" type="slidenum">
              <a:rPr lang="en-CA" smtClean="0"/>
              <a:pPr>
                <a:defRPr/>
              </a:pPr>
              <a:t>16</a:t>
            </a:fld>
            <a:endParaRPr lang="en-CA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BD46E2-E370-474C-AE83-7CE1F7F904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No tutorials this afternoon</a:t>
            </a:r>
          </a:p>
          <a:p>
            <a:endParaRPr lang="en-CA" dirty="0"/>
          </a:p>
          <a:p>
            <a:r>
              <a:rPr lang="en-CA" dirty="0"/>
              <a:t>They start next Monday, Jan 13</a:t>
            </a:r>
          </a:p>
          <a:p>
            <a:endParaRPr lang="en-CA" dirty="0"/>
          </a:p>
          <a:p>
            <a:r>
              <a:rPr lang="en-CA" dirty="0"/>
              <a:t>Details to be announced</a:t>
            </a:r>
          </a:p>
          <a:p>
            <a:endParaRPr lang="en-CA" dirty="0"/>
          </a:p>
          <a:p>
            <a:r>
              <a:rPr lang="en-CA" dirty="0"/>
              <a:t>I am not responsible for group selection, nor can I alter any student or group.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D48A342-071D-46F9-A6AF-61010CAF78A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C1 – ME 3190. 4:35-5:25</a:t>
            </a:r>
          </a:p>
          <a:p>
            <a:r>
              <a:rPr lang="en-CA" dirty="0"/>
              <a:t>C2 – PA 129. 4:35-5:25</a:t>
            </a:r>
          </a:p>
          <a:p>
            <a:r>
              <a:rPr lang="en-CA" dirty="0"/>
              <a:t>C3 – 3356 ME. 4:35-5:25</a:t>
            </a:r>
          </a:p>
          <a:p>
            <a:r>
              <a:rPr lang="en-CA" dirty="0"/>
              <a:t>C4 – 3174 ME. 4:35-5:25</a:t>
            </a:r>
          </a:p>
          <a:p>
            <a:r>
              <a:rPr lang="en-CA" dirty="0"/>
              <a:t>C5 – 505 SA. 4:35-5:25</a:t>
            </a:r>
          </a:p>
          <a:p>
            <a:r>
              <a:rPr lang="en-CA" dirty="0"/>
              <a:t>C6 – 3400 CB. 4:35-5:25</a:t>
            </a:r>
          </a:p>
          <a:p>
            <a:r>
              <a:rPr lang="en-CA" dirty="0"/>
              <a:t>C7 – 3356 ME. 5:35-6:25</a:t>
            </a:r>
          </a:p>
          <a:p>
            <a:r>
              <a:rPr lang="en-CA" dirty="0"/>
              <a:t>C8 – 501 SA. 5:35-6:25</a:t>
            </a:r>
          </a:p>
          <a:p>
            <a:r>
              <a:rPr lang="en-CA" dirty="0"/>
              <a:t>C9 – 505 SA. 5:35-6:25</a:t>
            </a:r>
          </a:p>
          <a:p>
            <a:r>
              <a:rPr lang="en-CA" dirty="0"/>
              <a:t>C 10 – 417 SP. 5:35-6:25</a:t>
            </a:r>
          </a:p>
          <a:p>
            <a:r>
              <a:rPr lang="en-CA" dirty="0"/>
              <a:t>C 11 – 378 UC. 5:35-6:25</a:t>
            </a:r>
          </a:p>
          <a:p>
            <a:r>
              <a:rPr lang="en-CA" dirty="0"/>
              <a:t>C 12 – 279 UC. 5:35-6:25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89116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8163" y="163512"/>
            <a:ext cx="4321175" cy="528638"/>
          </a:xfrm>
        </p:spPr>
        <p:txBody>
          <a:bodyPr/>
          <a:lstStyle/>
          <a:p>
            <a:r>
              <a:rPr lang="en-US" sz="2800" dirty="0"/>
              <a:t>What is Anthropology?</a:t>
            </a:r>
          </a:p>
        </p:txBody>
      </p:sp>
      <p:sp>
        <p:nvSpPr>
          <p:cNvPr id="253955" name="Rectangle 3"/>
          <p:cNvSpPr>
            <a:spLocks noGrp="1" noChangeArrowheads="1"/>
          </p:cNvSpPr>
          <p:nvPr>
            <p:ph idx="1"/>
          </p:nvPr>
        </p:nvSpPr>
        <p:spPr>
          <a:xfrm>
            <a:off x="0" y="2133600"/>
            <a:ext cx="8208963" cy="41148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dirty="0"/>
              <a:t>The study of Humanity</a:t>
            </a:r>
          </a:p>
          <a:p>
            <a:pPr lvl="1">
              <a:lnSpc>
                <a:spcPct val="90000"/>
              </a:lnSpc>
            </a:pPr>
            <a:r>
              <a:rPr lang="en-US" dirty="0">
                <a:cs typeface="Times New Roman" pitchFamily="18" charset="0"/>
              </a:rPr>
              <a:t>The relationships between humans and the rest of the natural world</a:t>
            </a:r>
            <a:r>
              <a:rPr lang="en-US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dirty="0">
                <a:cs typeface="Times New Roman" pitchFamily="18" charset="0"/>
              </a:rPr>
              <a:t>The interactions between humans and the environment, including interactions with other species</a:t>
            </a:r>
            <a:r>
              <a:rPr lang="en-US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dirty="0">
                <a:cs typeface="Times New Roman" pitchFamily="18" charset="0"/>
              </a:rPr>
              <a:t>The study of human abilities to manipulate symbols, to employ abstract thought and language</a:t>
            </a:r>
            <a:r>
              <a:rPr lang="en-US" dirty="0"/>
              <a:t> 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253956" name="Text Box 4"/>
          <p:cNvSpPr txBox="1">
            <a:spLocks noChangeArrowheads="1"/>
          </p:cNvSpPr>
          <p:nvPr/>
        </p:nvSpPr>
        <p:spPr bwMode="auto">
          <a:xfrm>
            <a:off x="4859338" y="692150"/>
            <a:ext cx="39608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/>
              <a:t>The </a:t>
            </a:r>
            <a:r>
              <a:rPr lang="en-CA" sz="2000" b="1" dirty="0"/>
              <a:t>word anthropology</a:t>
            </a:r>
            <a:r>
              <a:rPr lang="en-CA" sz="2000" dirty="0"/>
              <a:t> is derived from two Greek words: anthropos meaning man or human and logos, meaning thought or reason. </a:t>
            </a:r>
          </a:p>
        </p:txBody>
      </p:sp>
    </p:spTree>
    <p:extLst>
      <p:ext uri="{BB962C8B-B14F-4D97-AF65-F5344CB8AC3E}">
        <p14:creationId xmlns:p14="http://schemas.microsoft.com/office/powerpoint/2010/main" val="3096154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The 4 Fields of Anthropology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graphicFrame>
        <p:nvGraphicFramePr>
          <p:cNvPr id="76803" name="Group 3"/>
          <p:cNvGraphicFramePr>
            <a:graphicFrameLocks noGrp="1"/>
          </p:cNvGraphicFramePr>
          <p:nvPr/>
        </p:nvGraphicFramePr>
        <p:xfrm>
          <a:off x="1524000" y="2819400"/>
          <a:ext cx="6096000" cy="2895600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7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FF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Physical Anthropology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FF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Archaeology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7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FF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Linguistic Anthropology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FF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</a:rPr>
                        <a:t>Cultural Anthropology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>
        <p15:prstTrans prst="wind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406157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Linguistic Anthropology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16832"/>
            <a:ext cx="7772400" cy="4572000"/>
          </a:xfrm>
        </p:spPr>
        <p:txBody>
          <a:bodyPr/>
          <a:lstStyle/>
          <a:p>
            <a:pPr>
              <a:buClr>
                <a:schemeClr val="tx2"/>
              </a:buClr>
            </a:pPr>
            <a:r>
              <a:rPr lang="en-US" dirty="0"/>
              <a:t>Origins of language</a:t>
            </a:r>
          </a:p>
          <a:p>
            <a:pPr>
              <a:buClr>
                <a:schemeClr val="tx2"/>
              </a:buClr>
            </a:pPr>
            <a:r>
              <a:rPr lang="en-US" dirty="0"/>
              <a:t>Dialects: Social factors &amp; language</a:t>
            </a:r>
          </a:p>
          <a:p>
            <a:pPr>
              <a:buClr>
                <a:schemeClr val="tx2"/>
              </a:buClr>
            </a:pPr>
            <a:r>
              <a:rPr lang="en-US" dirty="0"/>
              <a:t>Historical Linguists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934200" y="1556792"/>
            <a:ext cx="2209800" cy="423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i="1" dirty="0">
                <a:solidFill>
                  <a:schemeClr val="accent2"/>
                </a:solidFill>
                <a:latin typeface="Blackadder ITC" pitchFamily="82" charset="0"/>
              </a:rPr>
              <a:t>Fochail</a:t>
            </a:r>
          </a:p>
          <a:p>
            <a:pPr>
              <a:spcBef>
                <a:spcPct val="50000"/>
              </a:spcBef>
            </a:pPr>
            <a:r>
              <a:rPr lang="en-US" sz="3200" b="1" i="1" dirty="0">
                <a:solidFill>
                  <a:schemeClr val="accent2"/>
                </a:solidFill>
                <a:latin typeface="Curlz MT" pitchFamily="82" charset="0"/>
              </a:rPr>
              <a:t>Mots</a:t>
            </a:r>
          </a:p>
          <a:p>
            <a:pPr>
              <a:spcBef>
                <a:spcPct val="50000"/>
              </a:spcBef>
            </a:pPr>
            <a:r>
              <a:rPr lang="en-US" sz="3200" b="1" i="1" dirty="0">
                <a:solidFill>
                  <a:schemeClr val="accent2"/>
                </a:solidFill>
                <a:latin typeface="Lucida Calligraphy" pitchFamily="66" charset="0"/>
              </a:rPr>
              <a:t>Words</a:t>
            </a:r>
          </a:p>
          <a:p>
            <a:pPr>
              <a:spcBef>
                <a:spcPct val="50000"/>
              </a:spcBef>
            </a:pPr>
            <a:r>
              <a:rPr lang="en-US" sz="3200" b="1" i="1" dirty="0">
                <a:solidFill>
                  <a:schemeClr val="accent2"/>
                </a:solidFill>
                <a:latin typeface="MS Outlook" pitchFamily="2" charset="2"/>
              </a:rPr>
              <a:t>DAN</a:t>
            </a:r>
          </a:p>
          <a:p>
            <a:pPr>
              <a:spcBef>
                <a:spcPct val="50000"/>
              </a:spcBef>
            </a:pPr>
            <a:r>
              <a:rPr lang="en-US" sz="3200" b="1" i="1" dirty="0">
                <a:solidFill>
                  <a:schemeClr val="accent2"/>
                </a:solidFill>
                <a:latin typeface="Wingdings 3" pitchFamily="18" charset="2"/>
              </a:rPr>
              <a:t>EPN:Q</a:t>
            </a:r>
          </a:p>
          <a:p>
            <a:pPr>
              <a:spcBef>
                <a:spcPct val="50000"/>
              </a:spcBef>
            </a:pPr>
            <a:r>
              <a:rPr lang="en-US" sz="3200" b="1" i="1" dirty="0">
                <a:solidFill>
                  <a:schemeClr val="accent2"/>
                </a:solidFill>
                <a:latin typeface="Old English Text MT" pitchFamily="66" charset="0"/>
              </a:rPr>
              <a:t>Language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40590" y="332656"/>
            <a:ext cx="8637588" cy="762000"/>
          </a:xfrm>
        </p:spPr>
        <p:txBody>
          <a:bodyPr>
            <a:normAutofit/>
          </a:bodyPr>
          <a:lstStyle/>
          <a:p>
            <a:r>
              <a:rPr lang="en-US" dirty="0"/>
              <a:t>Cultural Anthropology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533400" y="1981200"/>
            <a:ext cx="6248400" cy="423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sz="2400" b="1" dirty="0">
                <a:solidFill>
                  <a:schemeClr val="tx2"/>
                </a:solidFill>
              </a:rPr>
              <a:t> </a:t>
            </a:r>
            <a:r>
              <a:rPr lang="en-US" sz="3200" b="1" dirty="0">
                <a:solidFill>
                  <a:schemeClr val="tx2"/>
                </a:solidFill>
              </a:rPr>
              <a:t>Ethnographic, Social</a:t>
            </a:r>
          </a:p>
          <a:p>
            <a:pPr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sz="3200" b="1" dirty="0">
                <a:solidFill>
                  <a:schemeClr val="tx2"/>
                </a:solidFill>
              </a:rPr>
              <a:t> Cross-Cultural Studies</a:t>
            </a:r>
          </a:p>
          <a:p>
            <a:pPr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sz="3200" b="1" dirty="0">
                <a:solidFill>
                  <a:schemeClr val="tx2"/>
                </a:solidFill>
              </a:rPr>
              <a:t> Ethnologists</a:t>
            </a:r>
          </a:p>
          <a:p>
            <a:pPr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sz="3200" b="1" dirty="0">
                <a:solidFill>
                  <a:schemeClr val="tx2"/>
                </a:solidFill>
              </a:rPr>
              <a:t> Urban anthropology, </a:t>
            </a:r>
          </a:p>
          <a:p>
            <a:pPr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sz="3200" b="1" dirty="0">
                <a:solidFill>
                  <a:schemeClr val="tx2"/>
                </a:solidFill>
              </a:rPr>
              <a:t> Medical anthropology, </a:t>
            </a:r>
          </a:p>
          <a:p>
            <a:pPr>
              <a:spcBef>
                <a:spcPct val="500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en-US" sz="3200" b="1" dirty="0">
                <a:solidFill>
                  <a:schemeClr val="tx2"/>
                </a:solidFill>
              </a:rPr>
              <a:t> Economic anthropology</a:t>
            </a:r>
          </a:p>
        </p:txBody>
      </p:sp>
      <p:pic>
        <p:nvPicPr>
          <p:cNvPr id="1044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268413"/>
            <a:ext cx="2547937" cy="381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332656"/>
            <a:ext cx="8637588" cy="762000"/>
          </a:xfrm>
        </p:spPr>
        <p:txBody>
          <a:bodyPr>
            <a:normAutofit/>
          </a:bodyPr>
          <a:lstStyle/>
          <a:p>
            <a:r>
              <a:rPr lang="en-CA" dirty="0"/>
              <a:t>Ethnography</a:t>
            </a:r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CA" sz="2400" dirty="0"/>
              <a:t>Ethnography is the </a:t>
            </a:r>
            <a:r>
              <a:rPr lang="en-CA" sz="2400" b="1" dirty="0"/>
              <a:t>controlled participant-observant analysis of a cultural field</a:t>
            </a:r>
            <a:r>
              <a:rPr lang="en-CA" sz="2400" dirty="0"/>
              <a:t> </a:t>
            </a:r>
          </a:p>
          <a:p>
            <a:pPr>
              <a:buFont typeface="Wingdings" pitchFamily="2" charset="2"/>
              <a:buNone/>
            </a:pPr>
            <a:endParaRPr lang="en-CA" sz="2400" dirty="0"/>
          </a:p>
          <a:p>
            <a:r>
              <a:rPr lang="en-CA" sz="2400" b="1" dirty="0"/>
              <a:t>Ethnographers</a:t>
            </a:r>
            <a:r>
              <a:rPr lang="en-CA" sz="2400" dirty="0"/>
              <a:t> = </a:t>
            </a:r>
            <a:r>
              <a:rPr lang="en-CA" sz="2400" b="1" dirty="0"/>
              <a:t>Anthropologists</a:t>
            </a:r>
            <a:r>
              <a:rPr lang="en-CA" sz="2400" dirty="0"/>
              <a:t> who </a:t>
            </a:r>
            <a:r>
              <a:rPr lang="en-CA" sz="2400" b="1" u="sng" dirty="0"/>
              <a:t>specialize in recording the customs</a:t>
            </a:r>
            <a:r>
              <a:rPr lang="en-CA" sz="2400" dirty="0"/>
              <a:t> of human societies </a:t>
            </a:r>
          </a:p>
        </p:txBody>
      </p:sp>
      <p:pic>
        <p:nvPicPr>
          <p:cNvPr id="247812" name="Picture 4" descr="malinowski2.JPG (55605 bytes)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2708275"/>
            <a:ext cx="3524250" cy="2173288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pic>
        <p:nvPicPr>
          <p:cNvPr id="196610" name="Picture 2" descr="neanderthal_1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170" y="3717032"/>
            <a:ext cx="2223699" cy="2827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3" name="Picture 5" descr="repro_aegytopethecus_skull_si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653136"/>
            <a:ext cx="1957387" cy="1722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09600" y="2590800"/>
            <a:ext cx="79248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IE" sz="3600" b="1" dirty="0">
                <a:cs typeface="Times New Roman" pitchFamily="18" charset="0"/>
              </a:rPr>
              <a:t>An anthropological analysis of the human species as a biological phenomenon</a:t>
            </a:r>
            <a:r>
              <a:rPr lang="en-US" sz="2400" dirty="0"/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-324544" y="404664"/>
            <a:ext cx="7772400" cy="9144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accent1">
                    <a:lumMod val="75000"/>
                  </a:schemeClr>
                </a:solidFill>
                <a:latin typeface="+mj-lt"/>
                <a:ea typeface="ＭＳ Ｐゴシック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  <a:ea typeface="ＭＳ Ｐゴシック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r>
              <a:rPr lang="en-US" kern="0" dirty="0">
                <a:solidFill>
                  <a:schemeClr val="accent4"/>
                </a:solidFill>
              </a:rPr>
              <a:t>Physical Anthropology</a:t>
            </a:r>
          </a:p>
        </p:txBody>
      </p:sp>
      <p:pic>
        <p:nvPicPr>
          <p:cNvPr id="1026" name="Picture 2" descr="Image result for physical anthropologis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414" y="884856"/>
            <a:ext cx="1239970" cy="1843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260648"/>
            <a:ext cx="8637588" cy="701675"/>
          </a:xfrm>
        </p:spPr>
        <p:txBody>
          <a:bodyPr/>
          <a:lstStyle/>
          <a:p>
            <a:r>
              <a:rPr lang="en-US" sz="3600" dirty="0"/>
              <a:t>Types of  Physical Anthropology</a:t>
            </a:r>
          </a:p>
        </p:txBody>
      </p:sp>
      <p:sp>
        <p:nvSpPr>
          <p:cNvPr id="249859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988840"/>
            <a:ext cx="8208963" cy="411480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Growth and Developmental Specialists</a:t>
            </a:r>
          </a:p>
          <a:p>
            <a:pPr>
              <a:buClr>
                <a:schemeClr val="tx2"/>
              </a:buClr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Geneticists</a:t>
            </a:r>
          </a:p>
          <a:p>
            <a:pPr>
              <a:buClr>
                <a:schemeClr val="tx2"/>
              </a:buClr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Paleopathologists</a:t>
            </a:r>
            <a:endParaRPr lang="en-IE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tx2"/>
              </a:buClr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Paleobiologists</a:t>
            </a:r>
            <a:endParaRPr lang="en-IE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tx2"/>
              </a:buClr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Paleoanthropologists</a:t>
            </a:r>
            <a:endParaRPr lang="en-IE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tx2"/>
              </a:buClr>
            </a:pPr>
            <a:r>
              <a:rPr lang="en-IE" sz="2800" dirty="0">
                <a:latin typeface="Times New Roman" pitchFamily="18" charset="0"/>
                <a:cs typeface="Times New Roman" pitchFamily="18" charset="0"/>
              </a:rPr>
              <a:t>Paleoecologists</a:t>
            </a:r>
          </a:p>
          <a:p>
            <a:pPr>
              <a:buClr>
                <a:schemeClr val="tx2"/>
              </a:buClr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Skeletal and Forensic Anthropologists</a:t>
            </a:r>
          </a:p>
          <a:p>
            <a:pPr>
              <a:buClr>
                <a:schemeClr val="tx2"/>
              </a:buClr>
            </a:pPr>
            <a:endParaRPr lang="en-US" sz="2800" dirty="0">
              <a:latin typeface="Times New Roman" pitchFamily="18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pic>
        <p:nvPicPr>
          <p:cNvPr id="249860" name="Picture 4" descr="OZ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808192"/>
            <a:ext cx="3308301" cy="2235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Dr. L.Kilmurray</a:t>
            </a:r>
          </a:p>
        </p:txBody>
      </p:sp>
      <p:sp>
        <p:nvSpPr>
          <p:cNvPr id="237570" name="Rectangle 2"/>
          <p:cNvSpPr>
            <a:spLocks noChangeArrowheads="1"/>
          </p:cNvSpPr>
          <p:nvPr/>
        </p:nvSpPr>
        <p:spPr bwMode="auto">
          <a:xfrm>
            <a:off x="3132138" y="333375"/>
            <a:ext cx="5400675" cy="771525"/>
          </a:xfrm>
          <a:prstGeom prst="rect">
            <a:avLst/>
          </a:prstGeom>
          <a:solidFill>
            <a:schemeClr val="bg2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algn="ctr"/>
            <a:r>
              <a:rPr lang="en-US" sz="4400" b="1" dirty="0">
                <a:solidFill>
                  <a:schemeClr val="tx2"/>
                </a:solidFill>
                <a:latin typeface="Arial" charset="0"/>
              </a:rPr>
              <a:t>Archaeology</a:t>
            </a:r>
          </a:p>
        </p:txBody>
      </p:sp>
      <p:pic>
        <p:nvPicPr>
          <p:cNvPr id="237571" name="Picture 3" descr="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196975"/>
            <a:ext cx="1414463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572" name="Picture 4" descr="tollund M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508500"/>
            <a:ext cx="1979612" cy="12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7573" name="Rectangle 5"/>
          <p:cNvSpPr>
            <a:spLocks noChangeArrowheads="1"/>
          </p:cNvSpPr>
          <p:nvPr/>
        </p:nvSpPr>
        <p:spPr bwMode="auto">
          <a:xfrm>
            <a:off x="6616700" y="2924175"/>
            <a:ext cx="2527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chemeClr val="tx2"/>
                </a:solidFill>
              </a:rPr>
              <a:t>Material Remains</a:t>
            </a:r>
          </a:p>
        </p:txBody>
      </p:sp>
      <p:sp>
        <p:nvSpPr>
          <p:cNvPr id="237574" name="Rectangle 6"/>
          <p:cNvSpPr>
            <a:spLocks noChangeArrowheads="1"/>
          </p:cNvSpPr>
          <p:nvPr/>
        </p:nvSpPr>
        <p:spPr bwMode="auto">
          <a:xfrm>
            <a:off x="6877050" y="594995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chemeClr val="tx2"/>
                </a:solidFill>
              </a:rPr>
              <a:t>Time </a:t>
            </a:r>
            <a:r>
              <a:rPr lang="en-CA" sz="2000" b="1" dirty="0">
                <a:solidFill>
                  <a:schemeClr val="tx2"/>
                </a:solidFill>
              </a:rPr>
              <a:t>Depth</a:t>
            </a:r>
          </a:p>
        </p:txBody>
      </p:sp>
      <p:sp>
        <p:nvSpPr>
          <p:cNvPr id="237575" name="Rectangle 7"/>
          <p:cNvSpPr>
            <a:spLocks noChangeArrowheads="1"/>
          </p:cNvSpPr>
          <p:nvPr/>
        </p:nvSpPr>
        <p:spPr bwMode="auto">
          <a:xfrm>
            <a:off x="0" y="5949950"/>
            <a:ext cx="3355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 dirty="0">
                <a:solidFill>
                  <a:schemeClr val="tx2"/>
                </a:solidFill>
              </a:rPr>
              <a:t>Preservation &amp; Conservation</a:t>
            </a:r>
          </a:p>
        </p:txBody>
      </p:sp>
      <p:sp>
        <p:nvSpPr>
          <p:cNvPr id="237576" name="Rectangle 8"/>
          <p:cNvSpPr>
            <a:spLocks noChangeArrowheads="1"/>
          </p:cNvSpPr>
          <p:nvPr/>
        </p:nvSpPr>
        <p:spPr bwMode="auto">
          <a:xfrm>
            <a:off x="0" y="3644900"/>
            <a:ext cx="3206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chemeClr val="tx2"/>
                </a:solidFill>
              </a:rPr>
              <a:t>Excavation Techniques</a:t>
            </a:r>
          </a:p>
        </p:txBody>
      </p:sp>
      <p:pic>
        <p:nvPicPr>
          <p:cNvPr id="237577" name="Picture 9" descr="seefinl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365625"/>
            <a:ext cx="2324100" cy="155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7578" name="Text Box 10"/>
          <p:cNvSpPr txBox="1">
            <a:spLocks noChangeArrowheads="1"/>
          </p:cNvSpPr>
          <p:nvPr/>
        </p:nvSpPr>
        <p:spPr bwMode="auto">
          <a:xfrm>
            <a:off x="3419475" y="5229225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400" b="1" dirty="0">
                <a:solidFill>
                  <a:schemeClr val="tx2"/>
                </a:solidFill>
              </a:rPr>
              <a:t>The Past</a:t>
            </a:r>
          </a:p>
        </p:txBody>
      </p:sp>
      <p:pic>
        <p:nvPicPr>
          <p:cNvPr id="237579" name="Picture 11" descr="calanais 600 dpi 00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133600"/>
            <a:ext cx="1939925" cy="282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580" name="Picture 12" descr="dsc01498-gina-excavating-rock-featur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2046288" cy="27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4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sz="1400" dirty="0">
                <a:latin typeface="Arial" charset="0"/>
              </a:rPr>
              <a:t>Dr. L. Kilmurray</a:t>
            </a: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76200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CA" dirty="0"/>
              <a:t> Key Points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35038" y="1773238"/>
            <a:ext cx="8208962" cy="4114800"/>
          </a:xfrm>
        </p:spPr>
        <p:txBody>
          <a:bodyPr/>
          <a:lstStyle/>
          <a:p>
            <a:pPr eaLnBrk="1" hangingPunct="1"/>
            <a:r>
              <a:rPr lang="en-CA" dirty="0"/>
              <a:t>Anthropologists focus on Key areas of culture and society: death, marriage, economics, kinship, ritual, spirituality etc.</a:t>
            </a:r>
          </a:p>
          <a:p>
            <a:pPr eaLnBrk="1" hangingPunct="1"/>
            <a:r>
              <a:rPr lang="en-CA" dirty="0"/>
              <a:t>Anthropologists attempt to document and understand cultural differences</a:t>
            </a:r>
          </a:p>
          <a:p>
            <a:pPr eaLnBrk="1" hangingPunct="1"/>
            <a:r>
              <a:rPr lang="en-CA" dirty="0"/>
              <a:t>Anthropologists attempt to discover laws and generalisms, perhaps universalisms</a:t>
            </a:r>
          </a:p>
        </p:txBody>
      </p:sp>
    </p:spTree>
    <p:extLst>
      <p:ext uri="{BB962C8B-B14F-4D97-AF65-F5344CB8AC3E}">
        <p14:creationId xmlns:p14="http://schemas.microsoft.com/office/powerpoint/2010/main" val="40436311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4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sz="1400" dirty="0">
                <a:latin typeface="Arial" charset="0"/>
              </a:rPr>
              <a:t>Dr. L. Kilmurray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35038" y="1628775"/>
            <a:ext cx="8208962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dirty="0"/>
              <a:t>Anthropologists often encounter practices and beliefs very alien to their own:</a:t>
            </a:r>
          </a:p>
          <a:p>
            <a:pPr eaLnBrk="1" hangingPunct="1">
              <a:lnSpc>
                <a:spcPct val="90000"/>
              </a:lnSpc>
            </a:pPr>
            <a:r>
              <a:rPr lang="en-CA" dirty="0"/>
              <a:t>Cutting off tips of fingers among the Dani as a funerary ritual</a:t>
            </a:r>
          </a:p>
          <a:p>
            <a:pPr eaLnBrk="1" hangingPunct="1">
              <a:lnSpc>
                <a:spcPct val="90000"/>
              </a:lnSpc>
            </a:pPr>
            <a:r>
              <a:rPr lang="en-CA" dirty="0"/>
              <a:t>Head hunting as a way to prove masculinity or to avenge a wrong</a:t>
            </a:r>
          </a:p>
          <a:p>
            <a:pPr eaLnBrk="1" hangingPunct="1">
              <a:lnSpc>
                <a:spcPct val="90000"/>
              </a:lnSpc>
            </a:pPr>
            <a:r>
              <a:rPr lang="en-CA" dirty="0"/>
              <a:t>An opposition to burial amongst some cultures</a:t>
            </a:r>
          </a:p>
          <a:p>
            <a:pPr eaLnBrk="1" hangingPunct="1">
              <a:lnSpc>
                <a:spcPct val="90000"/>
              </a:lnSpc>
            </a:pPr>
            <a:r>
              <a:rPr lang="en-CA" dirty="0"/>
              <a:t>Witchcraft and Sorcery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dirty="0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76200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CA" dirty="0"/>
              <a:t> Key Points</a:t>
            </a:r>
          </a:p>
        </p:txBody>
      </p:sp>
    </p:spTree>
    <p:extLst>
      <p:ext uri="{BB962C8B-B14F-4D97-AF65-F5344CB8AC3E}">
        <p14:creationId xmlns:p14="http://schemas.microsoft.com/office/powerpoint/2010/main" val="498625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oter Placeholder 5"/>
          <p:cNvSpPr txBox="1">
            <a:spLocks noGrp="1"/>
          </p:cNvSpPr>
          <p:nvPr/>
        </p:nvSpPr>
        <p:spPr bwMode="auto">
          <a:xfrm>
            <a:off x="6248400" y="6381750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sz="1400" dirty="0">
                <a:latin typeface="Arial" charset="0"/>
              </a:rPr>
              <a:t>Dr. L. Kilmurray</a:t>
            </a:r>
          </a:p>
        </p:txBody>
      </p:sp>
      <p:sp>
        <p:nvSpPr>
          <p:cNvPr id="43011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512" y="1484784"/>
            <a:ext cx="4038600" cy="4525963"/>
          </a:xfrm>
        </p:spPr>
        <p:txBody>
          <a:bodyPr/>
          <a:lstStyle/>
          <a:p>
            <a:pPr eaLnBrk="1" hangingPunct="1"/>
            <a:r>
              <a:rPr lang="en-CA" sz="2800" dirty="0"/>
              <a:t>Through examining other cultures, (cultural) anthropologists often gain insights into their own culture</a:t>
            </a:r>
          </a:p>
        </p:txBody>
      </p:sp>
      <p:sp>
        <p:nvSpPr>
          <p:cNvPr id="43012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1475656" y="294308"/>
            <a:ext cx="9144000" cy="76200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CA" dirty="0"/>
              <a:t> Key Points</a:t>
            </a:r>
          </a:p>
        </p:txBody>
      </p:sp>
      <p:pic>
        <p:nvPicPr>
          <p:cNvPr id="43013" name="Picture 9" descr="warrior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46309" y="282079"/>
            <a:ext cx="2019300" cy="2997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3014" name="Picture 11" descr="300px-Tim_Horton_-_Toronto_Maple_Leafs_-_LAC_E00234374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934" y="3861048"/>
            <a:ext cx="2178591" cy="27302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2103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Anthropology 1001C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Evolution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Complex Social Systems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Anthropological Theory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Bipedalism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Archaic humans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Kinship</a:t>
            </a:r>
          </a:p>
          <a:p>
            <a:pPr>
              <a:buClr>
                <a:schemeClr val="tx2"/>
              </a:buClr>
              <a:buFont typeface="Wingdings" pitchFamily="2" charset="2"/>
              <a:buNone/>
            </a:pPr>
            <a:endParaRPr lang="en-US" dirty="0"/>
          </a:p>
          <a:p>
            <a:pPr>
              <a:buClr>
                <a:schemeClr val="tx2"/>
              </a:buClr>
              <a:buFont typeface="Wingdings" pitchFamily="2" charset="2"/>
              <a:buNone/>
            </a:pPr>
            <a:endParaRPr lang="en-US" dirty="0"/>
          </a:p>
        </p:txBody>
      </p:sp>
      <p:sp>
        <p:nvSpPr>
          <p:cNvPr id="118788" name="Rectangle 4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Culture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Linguistics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Cultural Anthropology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Civilizations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Archaeology</a:t>
            </a:r>
          </a:p>
          <a:p>
            <a:pPr>
              <a:buClr>
                <a:schemeClr val="tx2"/>
              </a:buClr>
              <a:buFont typeface="Wingdings" pitchFamily="2" charset="2"/>
              <a:buChar char="V"/>
            </a:pPr>
            <a:r>
              <a:rPr lang="en-US" dirty="0"/>
              <a:t>Social Organization</a:t>
            </a:r>
          </a:p>
          <a:p>
            <a:pPr>
              <a:buClr>
                <a:schemeClr val="tx2"/>
              </a:buClr>
              <a:buFont typeface="Wingdings" pitchFamily="2" charset="2"/>
              <a:buNone/>
            </a:pP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L.Kilmurray</a:t>
            </a:r>
          </a:p>
        </p:txBody>
      </p:sp>
      <p:pic>
        <p:nvPicPr>
          <p:cNvPr id="1187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33400"/>
            <a:ext cx="1508125" cy="115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3942156"/>
      </p:ext>
    </p:extLst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 nelso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–"/>
          <a:tabLst/>
          <a:defRPr kumimoji="0" lang="en-CA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sym typeface="Symbol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–"/>
          <a:tabLst/>
          <a:defRPr kumimoji="0" lang="en-CA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sym typeface="Symbol" pitchFamily="18" charset="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heme1 nels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2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3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4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5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6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7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8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9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0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2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3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4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5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6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7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8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19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20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ppt/theme/themeOverride2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Theme1 nelson</Template>
  <TotalTime>3150</TotalTime>
  <Words>1360</Words>
  <Application>Microsoft Office PowerPoint</Application>
  <PresentationFormat>On-screen Show (4:3)</PresentationFormat>
  <Paragraphs>283</Paragraphs>
  <Slides>28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28</vt:i4>
      </vt:variant>
    </vt:vector>
  </HeadingPairs>
  <TitlesOfParts>
    <vt:vector size="46" baseType="lpstr">
      <vt:lpstr>Arial</vt:lpstr>
      <vt:lpstr>Blackadder ITC</vt:lpstr>
      <vt:lpstr>Calibri</vt:lpstr>
      <vt:lpstr>Consolas</vt:lpstr>
      <vt:lpstr>Corbel</vt:lpstr>
      <vt:lpstr>Curlz MT</vt:lpstr>
      <vt:lpstr>Lucida Calligraphy</vt:lpstr>
      <vt:lpstr>MS Outlook</vt:lpstr>
      <vt:lpstr>Old English Text MT</vt:lpstr>
      <vt:lpstr>Times New Roman</vt:lpstr>
      <vt:lpstr>Wingdings</vt:lpstr>
      <vt:lpstr>Wingdings 2</vt:lpstr>
      <vt:lpstr>Wingdings 3</vt:lpstr>
      <vt:lpstr>Theme1 nelson</vt:lpstr>
      <vt:lpstr>1_Custom Design</vt:lpstr>
      <vt:lpstr>Custom Design</vt:lpstr>
      <vt:lpstr>1_Theme1 nelson</vt:lpstr>
      <vt:lpstr>Metro</vt:lpstr>
      <vt:lpstr>Anthropology 1001C</vt:lpstr>
      <vt:lpstr>PowerPoint Presentation</vt:lpstr>
      <vt:lpstr>PowerPoint Presentation</vt:lpstr>
      <vt:lpstr>What this lecture covers</vt:lpstr>
      <vt:lpstr>Liam Kilmurray</vt:lpstr>
      <vt:lpstr>Courses Taught</vt:lpstr>
      <vt:lpstr>Office </vt:lpstr>
      <vt:lpstr>Course Textbook</vt:lpstr>
      <vt:lpstr>Class Structure</vt:lpstr>
      <vt:lpstr>PowerPoint Presentation</vt:lpstr>
      <vt:lpstr>Internet</vt:lpstr>
      <vt:lpstr>Evaluation</vt:lpstr>
      <vt:lpstr>Essays</vt:lpstr>
      <vt:lpstr>Tutorials </vt:lpstr>
      <vt:lpstr>Tutorials </vt:lpstr>
      <vt:lpstr>Tutorial Groups</vt:lpstr>
      <vt:lpstr>What is Anthropology?</vt:lpstr>
      <vt:lpstr>The 4 Fields of Anthropology</vt:lpstr>
      <vt:lpstr>Linguistic Anthropology</vt:lpstr>
      <vt:lpstr>Cultural Anthropology</vt:lpstr>
      <vt:lpstr>Ethnography</vt:lpstr>
      <vt:lpstr>PowerPoint Presentation</vt:lpstr>
      <vt:lpstr>Types of  Physical Anthropology</vt:lpstr>
      <vt:lpstr>PowerPoint Presentation</vt:lpstr>
      <vt:lpstr> Key Points</vt:lpstr>
      <vt:lpstr> Key Points</vt:lpstr>
      <vt:lpstr> Key Points</vt:lpstr>
      <vt:lpstr>Anthropology 1001C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&amp; Liam Kilmurray</dc:creator>
  <cp:lastModifiedBy>Liam kilmurray</cp:lastModifiedBy>
  <cp:revision>490</cp:revision>
  <dcterms:created xsi:type="dcterms:W3CDTF">2003-08-15T23:10:17Z</dcterms:created>
  <dcterms:modified xsi:type="dcterms:W3CDTF">2020-01-07T14:46:53Z</dcterms:modified>
</cp:coreProperties>
</file>