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355" r:id="rId5"/>
    <p:sldId id="356" r:id="rId6"/>
    <p:sldId id="357" r:id="rId7"/>
    <p:sldId id="358" r:id="rId8"/>
    <p:sldId id="359" r:id="rId9"/>
    <p:sldId id="360" r:id="rId10"/>
    <p:sldId id="361" r:id="rId11"/>
    <p:sldId id="362" r:id="rId12"/>
    <p:sldId id="363" r:id="rId13"/>
    <p:sldId id="364" r:id="rId14"/>
    <p:sldId id="365" r:id="rId15"/>
    <p:sldId id="366" r:id="rId16"/>
    <p:sldId id="367" r:id="rId17"/>
    <p:sldId id="400" r:id="rId18"/>
    <p:sldId id="368" r:id="rId19"/>
    <p:sldId id="369" r:id="rId20"/>
    <p:sldId id="370" r:id="rId21"/>
    <p:sldId id="371" r:id="rId22"/>
    <p:sldId id="373" r:id="rId23"/>
    <p:sldId id="374" r:id="rId24"/>
    <p:sldId id="379" r:id="rId25"/>
    <p:sldId id="372" r:id="rId26"/>
    <p:sldId id="375" r:id="rId27"/>
    <p:sldId id="376" r:id="rId28"/>
    <p:sldId id="377" r:id="rId29"/>
    <p:sldId id="382" r:id="rId30"/>
    <p:sldId id="378" r:id="rId31"/>
    <p:sldId id="380" r:id="rId32"/>
    <p:sldId id="381" r:id="rId33"/>
    <p:sldId id="401" r:id="rId34"/>
    <p:sldId id="383" r:id="rId35"/>
    <p:sldId id="384" r:id="rId36"/>
    <p:sldId id="385" r:id="rId37"/>
    <p:sldId id="386" r:id="rId38"/>
    <p:sldId id="387" r:id="rId39"/>
    <p:sldId id="388" r:id="rId40"/>
    <p:sldId id="389" r:id="rId41"/>
    <p:sldId id="390" r:id="rId42"/>
    <p:sldId id="391" r:id="rId43"/>
    <p:sldId id="393" r:id="rId44"/>
    <p:sldId id="392" r:id="rId45"/>
    <p:sldId id="395" r:id="rId46"/>
    <p:sldId id="396" r:id="rId47"/>
    <p:sldId id="397" r:id="rId48"/>
    <p:sldId id="398" r:id="rId49"/>
    <p:sldId id="394" r:id="rId50"/>
    <p:sldId id="315" r:id="rId51"/>
    <p:sldId id="399" r:id="rId52"/>
    <p:sldId id="35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na Avendano" initials="" lastIdx="9" clrIdx="0"/>
  <p:cmAuthor id="1" name="Ana Gabriela Avendano Zablah" initials="" lastIdx="9" clrIdx="1"/>
  <p:cmAuthor id="2" name="Ana AvendanoZablah" initials="AA" lastIdx="2" clrIdx="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348" autoAdjust="0"/>
    <p:restoredTop sz="99675" autoAdjust="0"/>
  </p:normalViewPr>
  <p:slideViewPr>
    <p:cSldViewPr snapToGrid="0">
      <p:cViewPr varScale="1">
        <p:scale>
          <a:sx n="70" d="100"/>
          <a:sy n="70" d="100"/>
        </p:scale>
        <p:origin x="72" y="282"/>
      </p:cViewPr>
      <p:guideLst>
        <p:guide orient="horz" pos="2160"/>
        <p:guide pos="3840"/>
      </p:guideLst>
    </p:cSldViewPr>
  </p:slideViewPr>
  <p:outlineViewPr>
    <p:cViewPr>
      <p:scale>
        <a:sx n="33" d="100"/>
        <a:sy n="33" d="100"/>
      </p:scale>
      <p:origin x="0" y="-2388"/>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noAutofit/>
          </a:bodyPr>
          <a:lstStyle>
            <a:lvl1pPr marL="0" indent="0" algn="ctr">
              <a:spcBef>
                <a:spcPts val="1000"/>
              </a:spcBef>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3C161228-E0CA-47B7-BA9B-A852BF86367A}" type="datetimeFigureOut">
              <a:rPr lang="en-US" smtClean="0"/>
              <a:t>9/13/2017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F79E2A-9A49-4982-B4C6-66B5073F91D0}" type="slidenum">
              <a:rPr lang="en-US" smtClean="0"/>
              <a:t>‹#›</a:t>
            </a:fld>
            <a:endParaRPr lang="en-US"/>
          </a:p>
        </p:txBody>
      </p:sp>
    </p:spTree>
    <p:extLst>
      <p:ext uri="{BB962C8B-B14F-4D97-AF65-F5344CB8AC3E}">
        <p14:creationId xmlns:p14="http://schemas.microsoft.com/office/powerpoint/2010/main" val="2597766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01">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3C161228-E0CA-47B7-BA9B-A852BF86367A}" type="datetimeFigureOut">
              <a:rPr lang="en-US" smtClean="0"/>
              <a:pPr/>
              <a:t>9/13/2017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F79E2A-9A49-4982-B4C6-66B5073F91D0}" type="slidenum">
              <a:rPr lang="en-US" smtClean="0"/>
              <a:pPr/>
              <a:t>‹#›</a:t>
            </a:fld>
            <a:endParaRPr lang="en-US"/>
          </a:p>
        </p:txBody>
      </p:sp>
      <p:sp>
        <p:nvSpPr>
          <p:cNvPr id="8" name="Content Placeholder 7"/>
          <p:cNvSpPr>
            <a:spLocks noGrp="1"/>
          </p:cNvSpPr>
          <p:nvPr>
            <p:ph sz="quarter" idx="13"/>
          </p:nvPr>
        </p:nvSpPr>
        <p:spPr>
          <a:xfrm>
            <a:off x="914400" y="1828800"/>
            <a:ext cx="10515600" cy="434340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752077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02">
    <p:spTree>
      <p:nvGrpSpPr>
        <p:cNvPr id="1" name=""/>
        <p:cNvGrpSpPr/>
        <p:nvPr/>
      </p:nvGrpSpPr>
      <p:grpSpPr>
        <a:xfrm>
          <a:off x="0" y="0"/>
          <a:ext cx="0" cy="0"/>
          <a:chOff x="0" y="0"/>
          <a:chExt cx="0" cy="0"/>
        </a:xfrm>
      </p:grpSpPr>
      <p:sp>
        <p:nvSpPr>
          <p:cNvPr id="7" name="Rectangle 6"/>
          <p:cNvSpPr/>
          <p:nvPr userDrawn="1"/>
        </p:nvSpPr>
        <p:spPr bwMode="ltGray">
          <a:xfrm>
            <a:off x="0" y="0"/>
            <a:ext cx="12192000" cy="16906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lvl1pPr>
              <a:defRPr>
                <a:solidFill>
                  <a:schemeClr val="bg1">
                    <a:lumMod val="85000"/>
                  </a:schemeClr>
                </a:solidFill>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3C161228-E0CA-47B7-BA9B-A852BF86367A}" type="datetimeFigureOut">
              <a:rPr lang="en-US" smtClean="0"/>
              <a:pPr/>
              <a:t>9/13/2017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F79E2A-9A49-4982-B4C6-66B5073F91D0}" type="slidenum">
              <a:rPr lang="en-US" smtClean="0"/>
              <a:pPr/>
              <a:t>‹#›</a:t>
            </a:fld>
            <a:endParaRPr lang="en-US"/>
          </a:p>
        </p:txBody>
      </p:sp>
      <p:sp>
        <p:nvSpPr>
          <p:cNvPr id="10" name="Content Placeholder 9"/>
          <p:cNvSpPr>
            <a:spLocks noGrp="1"/>
          </p:cNvSpPr>
          <p:nvPr>
            <p:ph sz="quarter" idx="13"/>
          </p:nvPr>
        </p:nvSpPr>
        <p:spPr>
          <a:xfrm>
            <a:off x="914400" y="1828800"/>
            <a:ext cx="10515600"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73147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1691640"/>
            <a:ext cx="10515600" cy="2834640"/>
          </a:xfrm>
        </p:spPr>
        <p:txBody>
          <a:bodyPr anchor="b">
            <a:normAutofit/>
          </a:bodyPr>
          <a:lstStyle>
            <a:lvl1pPr>
              <a:defRPr sz="6000"/>
            </a:lvl1pPr>
          </a:lstStyle>
          <a:p>
            <a:r>
              <a:rPr lang="en-US" dirty="0" smtClean="0"/>
              <a:t>Click to edit Master title style</a:t>
            </a:r>
            <a:endParaRPr lang="en-US" dirty="0"/>
          </a:p>
        </p:txBody>
      </p:sp>
      <p:sp>
        <p:nvSpPr>
          <p:cNvPr id="3" name="Text Placeholder 2"/>
          <p:cNvSpPr>
            <a:spLocks noGrp="1"/>
          </p:cNvSpPr>
          <p:nvPr>
            <p:ph type="body" idx="1"/>
          </p:nvPr>
        </p:nvSpPr>
        <p:spPr>
          <a:xfrm>
            <a:off x="914400" y="4572000"/>
            <a:ext cx="10515600" cy="1508760"/>
          </a:xfrm>
        </p:spPr>
        <p:txBody>
          <a:bodyPr>
            <a:noAutofit/>
          </a:bodyPr>
          <a:lstStyle>
            <a:lvl1pPr marL="0" indent="0">
              <a:spcBef>
                <a:spcPts val="1000"/>
              </a:spcBef>
              <a:buNone/>
              <a:defRPr sz="3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3C161228-E0CA-47B7-BA9B-A852BF86367A}" type="datetimeFigureOut">
              <a:rPr lang="en-US" smtClean="0"/>
              <a:t>9/13/2017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F79E2A-9A49-4982-B4C6-66B5073F91D0}" type="slidenum">
              <a:rPr lang="en-US" smtClean="0"/>
              <a:t>‹#›</a:t>
            </a:fld>
            <a:endParaRPr lang="en-US"/>
          </a:p>
        </p:txBody>
      </p:sp>
    </p:spTree>
    <p:extLst>
      <p:ext uri="{BB962C8B-B14F-4D97-AF65-F5344CB8AC3E}">
        <p14:creationId xmlns:p14="http://schemas.microsoft.com/office/powerpoint/2010/main" val="7421716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hasCustomPrompt="1"/>
          </p:nvPr>
        </p:nvSpPr>
        <p:spPr>
          <a:xfrm>
            <a:off x="914400" y="1825625"/>
            <a:ext cx="5212080" cy="4343400"/>
          </a:xfrm>
        </p:spPr>
        <p:txBody>
          <a:bodyPr/>
          <a:lstStyle>
            <a:lvl1pPr>
              <a:spcBef>
                <a:spcPts val="1000"/>
              </a:spcBef>
              <a:defRPr sz="3200"/>
            </a:lvl1pPr>
            <a:lvl2pPr>
              <a:spcBef>
                <a:spcPts val="800"/>
              </a:spcBef>
              <a:defRPr sz="3000"/>
            </a:lvl2pPr>
            <a:lvl3pPr>
              <a:spcBef>
                <a:spcPts val="600"/>
              </a:spcBef>
              <a:defRPr/>
            </a:lvl3pPr>
            <a:lvl4pPr>
              <a:spcBef>
                <a:spcPts val="400"/>
              </a:spcBef>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6172200" y="1825625"/>
            <a:ext cx="5257800" cy="4343400"/>
          </a:xfrm>
        </p:spPr>
        <p:txBody>
          <a:bodyPr/>
          <a:lstStyle>
            <a:lvl1pPr>
              <a:spcBef>
                <a:spcPts val="1000"/>
              </a:spcBef>
              <a:defRPr sz="3200"/>
            </a:lvl1pPr>
            <a:lvl2pPr>
              <a:spcBef>
                <a:spcPts val="800"/>
              </a:spcBef>
              <a:defRPr sz="3000"/>
            </a:lvl2pPr>
            <a:lvl3pPr>
              <a:spcBef>
                <a:spcPts val="600"/>
              </a:spcBef>
              <a:defRPr/>
            </a:lvl3pPr>
            <a:lvl4pPr>
              <a:spcBef>
                <a:spcPts val="400"/>
              </a:spcBef>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p:txBody>
          <a:bodyPr/>
          <a:lstStyle/>
          <a:p>
            <a:fld id="{3C161228-E0CA-47B7-BA9B-A852BF86367A}" type="datetimeFigureOut">
              <a:rPr lang="en-US" smtClean="0"/>
              <a:t>9/13/2017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F79E2A-9A49-4982-B4C6-66B5073F91D0}" type="slidenum">
              <a:rPr lang="en-US" smtClean="0"/>
              <a:t>‹#›</a:t>
            </a:fld>
            <a:endParaRPr lang="en-US"/>
          </a:p>
        </p:txBody>
      </p:sp>
    </p:spTree>
    <p:extLst>
      <p:ext uri="{BB962C8B-B14F-4D97-AF65-F5344CB8AC3E}">
        <p14:creationId xmlns:p14="http://schemas.microsoft.com/office/powerpoint/2010/main" val="1843548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914399" y="1681163"/>
            <a:ext cx="5257800"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914400" y="2514600"/>
            <a:ext cx="5257800" cy="3657600"/>
          </a:xfrm>
        </p:spPr>
        <p:txBody>
          <a:bodyPr/>
          <a:lstStyle>
            <a:lvl1pPr>
              <a:spcBef>
                <a:spcPts val="1200"/>
              </a:spcBef>
              <a:defRPr sz="3200"/>
            </a:lvl1pPr>
            <a:lvl2pPr>
              <a:spcBef>
                <a:spcPts val="800"/>
              </a:spcBef>
              <a:defRPr sz="3000"/>
            </a:lvl2pPr>
            <a:lvl3pPr>
              <a:spcBef>
                <a:spcPts val="600"/>
              </a:spcBef>
              <a:defRPr/>
            </a:lvl3pPr>
            <a:lvl4pPr>
              <a:spcBef>
                <a:spcPts val="400"/>
              </a:spcBef>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6172200" y="1681163"/>
            <a:ext cx="5257800"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6172200" y="2514600"/>
            <a:ext cx="5257800" cy="3657600"/>
          </a:xfrm>
        </p:spPr>
        <p:txBody>
          <a:bodyPr/>
          <a:lstStyle>
            <a:lvl1pPr>
              <a:spcBef>
                <a:spcPts val="1200"/>
              </a:spcBef>
              <a:defRPr sz="3200"/>
            </a:lvl1pPr>
            <a:lvl2pPr>
              <a:spcBef>
                <a:spcPts val="800"/>
              </a:spcBef>
              <a:defRPr sz="3000"/>
            </a:lvl2pPr>
            <a:lvl3pPr>
              <a:spcBef>
                <a:spcPts val="600"/>
              </a:spcBef>
              <a:defRPr/>
            </a:lvl3pPr>
            <a:lvl4pPr>
              <a:spcBef>
                <a:spcPts val="400"/>
              </a:spcBef>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3C161228-E0CA-47B7-BA9B-A852BF86367A}" type="datetimeFigureOut">
              <a:rPr lang="en-US" smtClean="0"/>
              <a:t>9/13/2017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F79E2A-9A49-4982-B4C6-66B5073F91D0}" type="slidenum">
              <a:rPr lang="en-US" smtClean="0"/>
              <a:t>‹#›</a:t>
            </a:fld>
            <a:endParaRPr lang="en-US"/>
          </a:p>
        </p:txBody>
      </p:sp>
    </p:spTree>
    <p:extLst>
      <p:ext uri="{BB962C8B-B14F-4D97-AF65-F5344CB8AC3E}">
        <p14:creationId xmlns:p14="http://schemas.microsoft.com/office/powerpoint/2010/main" val="761773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161228-E0CA-47B7-BA9B-A852BF86367A}" type="datetimeFigureOut">
              <a:rPr lang="en-US" smtClean="0"/>
              <a:t>9/13/2017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F79E2A-9A49-4982-B4C6-66B5073F91D0}" type="slidenum">
              <a:rPr lang="en-US" smtClean="0"/>
              <a:t>‹#›</a:t>
            </a:fld>
            <a:endParaRPr lang="en-US"/>
          </a:p>
        </p:txBody>
      </p:sp>
    </p:spTree>
    <p:extLst>
      <p:ext uri="{BB962C8B-B14F-4D97-AF65-F5344CB8AC3E}">
        <p14:creationId xmlns:p14="http://schemas.microsoft.com/office/powerpoint/2010/main" val="4248670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161228-E0CA-47B7-BA9B-A852BF86367A}" type="datetimeFigureOut">
              <a:rPr lang="en-US" smtClean="0"/>
              <a:t>9/13/2017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F79E2A-9A49-4982-B4C6-66B5073F91D0}" type="slidenum">
              <a:rPr lang="en-US" smtClean="0"/>
              <a:t>‹#›</a:t>
            </a:fld>
            <a:endParaRPr lang="en-US"/>
          </a:p>
        </p:txBody>
      </p:sp>
    </p:spTree>
    <p:extLst>
      <p:ext uri="{BB962C8B-B14F-4D97-AF65-F5344CB8AC3E}">
        <p14:creationId xmlns:p14="http://schemas.microsoft.com/office/powerpoint/2010/main" val="3597709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399" y="365760"/>
            <a:ext cx="4114800" cy="1600200"/>
          </a:xfrm>
        </p:spPr>
        <p:txBody>
          <a:bodyPr anchor="b"/>
          <a:lstStyle>
            <a:lvl1pPr>
              <a:defRPr sz="3200"/>
            </a:lvl1pPr>
          </a:lstStyle>
          <a:p>
            <a:r>
              <a:rPr lang="en-US" dirty="0" smtClean="0"/>
              <a:t>Click to edit Master title style</a:t>
            </a:r>
            <a:endParaRPr lang="en-US" dirty="0"/>
          </a:p>
        </p:txBody>
      </p:sp>
      <p:sp>
        <p:nvSpPr>
          <p:cNvPr id="3" name="Content Placeholder 2"/>
          <p:cNvSpPr>
            <a:spLocks noGrp="1"/>
          </p:cNvSpPr>
          <p:nvPr>
            <p:ph idx="1"/>
          </p:nvPr>
        </p:nvSpPr>
        <p:spPr>
          <a:xfrm>
            <a:off x="5166360" y="914399"/>
            <a:ext cx="6263640" cy="5257800"/>
          </a:xfrm>
        </p:spPr>
        <p:txBody>
          <a:bodyPr>
            <a:noAutofit/>
          </a:bodyPr>
          <a:lstStyle>
            <a:lvl1pPr marL="274320" indent="-274320">
              <a:spcBef>
                <a:spcPts val="1200"/>
              </a:spcBef>
              <a:buFont typeface="Arial" panose="020B0604020202020204" pitchFamily="34" charset="0"/>
              <a:buChar char="•"/>
              <a:defRPr sz="3200"/>
            </a:lvl1pPr>
            <a:lvl2pPr marL="548640">
              <a:spcBef>
                <a:spcPts val="800"/>
              </a:spcBef>
              <a:defRPr sz="3000"/>
            </a:lvl2pPr>
            <a:lvl3pPr>
              <a:spcBef>
                <a:spcPts val="600"/>
              </a:spcBef>
              <a:defRPr sz="2800"/>
            </a:lvl3pPr>
            <a:lvl4pPr>
              <a:spcBef>
                <a:spcPts val="400"/>
              </a:spcBef>
              <a:defRPr sz="2400"/>
            </a:lvl4pPr>
            <a:lvl5pPr>
              <a:defRPr sz="24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914400" y="2057400"/>
            <a:ext cx="4114800" cy="4114800"/>
          </a:xfrm>
        </p:spPr>
        <p:txBody>
          <a:bodyPr>
            <a:noAutofit/>
          </a:bodyPr>
          <a:lstStyle>
            <a:lvl1pPr marL="0" indent="0">
              <a:spcBef>
                <a:spcPts val="1000"/>
              </a:spcBef>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3C161228-E0CA-47B7-BA9B-A852BF86367A}" type="datetimeFigureOut">
              <a:rPr lang="en-US" smtClean="0"/>
              <a:t>9/13/2017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F79E2A-9A49-4982-B4C6-66B5073F91D0}" type="slidenum">
              <a:rPr lang="en-US" smtClean="0"/>
              <a:t>‹#›</a:t>
            </a:fld>
            <a:endParaRPr lang="en-US"/>
          </a:p>
        </p:txBody>
      </p:sp>
    </p:spTree>
    <p:extLst>
      <p:ext uri="{BB962C8B-B14F-4D97-AF65-F5344CB8AC3E}">
        <p14:creationId xmlns:p14="http://schemas.microsoft.com/office/powerpoint/2010/main" val="574333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65760"/>
            <a:ext cx="4114800"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66360" y="914400"/>
            <a:ext cx="6263640" cy="5257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914400" y="2057400"/>
            <a:ext cx="4114800" cy="4114800"/>
          </a:xfrm>
        </p:spPr>
        <p:txBody>
          <a:bodyPr>
            <a:no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3C161228-E0CA-47B7-BA9B-A852BF86367A}" type="datetimeFigureOut">
              <a:rPr lang="en-US" smtClean="0"/>
              <a:t>9/13/2017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F79E2A-9A49-4982-B4C6-66B5073F91D0}" type="slidenum">
              <a:rPr lang="en-US" smtClean="0"/>
              <a:t>‹#›</a:t>
            </a:fld>
            <a:endParaRPr lang="en-US"/>
          </a:p>
        </p:txBody>
      </p:sp>
    </p:spTree>
    <p:extLst>
      <p:ext uri="{BB962C8B-B14F-4D97-AF65-F5344CB8AC3E}">
        <p14:creationId xmlns:p14="http://schemas.microsoft.com/office/powerpoint/2010/main" val="1746189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pPr>
              <a:defRPr/>
            </a:pPr>
            <a:r>
              <a:rPr lang="en-US"/>
              <a:t>Kolb, Whishaw &amp; Teskey, An Introduction to Brain and Behavior, Fifth Edition - Chapter 3</a:t>
            </a:r>
            <a:endParaRPr lang="en-US">
              <a:solidFill>
                <a:schemeClr val="tx1"/>
              </a:solidFill>
            </a:endParaRPr>
          </a:p>
        </p:txBody>
      </p:sp>
    </p:spTree>
    <p:extLst>
      <p:ext uri="{BB962C8B-B14F-4D97-AF65-F5344CB8AC3E}">
        <p14:creationId xmlns:p14="http://schemas.microsoft.com/office/powerpoint/2010/main" val="2091282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Footer Placeholder 2"/>
          <p:cNvSpPr>
            <a:spLocks noGrp="1"/>
          </p:cNvSpPr>
          <p:nvPr>
            <p:ph type="ftr" sz="quarter" idx="10"/>
          </p:nvPr>
        </p:nvSpPr>
        <p:spPr/>
        <p:txBody>
          <a:bodyPr/>
          <a:lstStyle>
            <a:lvl1pPr>
              <a:defRPr/>
            </a:lvl1pPr>
          </a:lstStyle>
          <a:p>
            <a:pPr>
              <a:defRPr/>
            </a:pPr>
            <a:r>
              <a:rPr lang="en-US"/>
              <a:t>Kolb, Whishaw &amp; Teskey, An Introduction to Brain and Behavior, Fifth Edition - Chapter 3</a:t>
            </a:r>
            <a:endParaRPr lang="en-US">
              <a:solidFill>
                <a:schemeClr val="tx1"/>
              </a:solidFill>
            </a:endParaRPr>
          </a:p>
        </p:txBody>
      </p:sp>
    </p:spTree>
    <p:extLst>
      <p:ext uri="{BB962C8B-B14F-4D97-AF65-F5344CB8AC3E}">
        <p14:creationId xmlns:p14="http://schemas.microsoft.com/office/powerpoint/2010/main" val="3289388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914400" y="1825625"/>
            <a:ext cx="10515600" cy="4343400"/>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38200" y="6262221"/>
            <a:ext cx="2743200" cy="365125"/>
          </a:xfrm>
          <a:prstGeom prst="rect">
            <a:avLst/>
          </a:prstGeom>
        </p:spPr>
        <p:txBody>
          <a:bodyPr vert="horz" lIns="91440" tIns="45720" rIns="91440" bIns="45720" rtlCol="0" anchor="ctr"/>
          <a:lstStyle>
            <a:lvl1pPr algn="l">
              <a:defRPr sz="2000">
                <a:solidFill>
                  <a:schemeClr val="tx1">
                    <a:tint val="75000"/>
                  </a:schemeClr>
                </a:solidFill>
              </a:defRPr>
            </a:lvl1pPr>
          </a:lstStyle>
          <a:p>
            <a:fld id="{3C161228-E0CA-47B7-BA9B-A852BF86367A}" type="datetimeFigureOut">
              <a:rPr lang="en-US" smtClean="0"/>
              <a:pPr/>
              <a:t>9/13/2017</a:t>
            </a:fld>
            <a:endParaRPr lang="en-US"/>
          </a:p>
        </p:txBody>
      </p:sp>
      <p:sp>
        <p:nvSpPr>
          <p:cNvPr id="5" name="Footer Placeholder 4"/>
          <p:cNvSpPr>
            <a:spLocks noGrp="1"/>
          </p:cNvSpPr>
          <p:nvPr>
            <p:ph type="ftr" sz="quarter" idx="3"/>
          </p:nvPr>
        </p:nvSpPr>
        <p:spPr>
          <a:xfrm>
            <a:off x="4038600" y="6262221"/>
            <a:ext cx="4114800" cy="365125"/>
          </a:xfrm>
          <a:prstGeom prst="rect">
            <a:avLst/>
          </a:prstGeom>
        </p:spPr>
        <p:txBody>
          <a:bodyPr vert="horz" lIns="91440" tIns="45720" rIns="91440" bIns="45720" rtlCol="0" anchor="ctr"/>
          <a:lstStyle>
            <a:lvl1pPr algn="ctr">
              <a:defRPr sz="2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71964" y="6262221"/>
            <a:ext cx="2743200" cy="365125"/>
          </a:xfrm>
          <a:prstGeom prst="rect">
            <a:avLst/>
          </a:prstGeom>
        </p:spPr>
        <p:txBody>
          <a:bodyPr vert="horz" lIns="91440" tIns="45720" rIns="91440" bIns="45720" rtlCol="0" anchor="ctr"/>
          <a:lstStyle>
            <a:lvl1pPr algn="r">
              <a:defRPr sz="2000">
                <a:solidFill>
                  <a:schemeClr val="tx1">
                    <a:tint val="75000"/>
                  </a:schemeClr>
                </a:solidFill>
              </a:defRPr>
            </a:lvl1pPr>
          </a:lstStyle>
          <a:p>
            <a:fld id="{60F79E2A-9A49-4982-B4C6-66B5073F91D0}" type="slidenum">
              <a:rPr lang="en-US" smtClean="0"/>
              <a:pPr/>
              <a:t>‹#›</a:t>
            </a:fld>
            <a:endParaRPr lang="en-US"/>
          </a:p>
        </p:txBody>
      </p:sp>
    </p:spTree>
    <p:extLst>
      <p:ext uri="{BB962C8B-B14F-4D97-AF65-F5344CB8AC3E}">
        <p14:creationId xmlns:p14="http://schemas.microsoft.com/office/powerpoint/2010/main" val="130650479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1" r:id="rId4"/>
    <p:sldLayoutId id="2147483652" r:id="rId5"/>
    <p:sldLayoutId id="2147483653" r:id="rId6"/>
    <p:sldLayoutId id="2147483654" r:id="rId7"/>
    <p:sldLayoutId id="2147483655" r:id="rId8"/>
    <p:sldLayoutId id="2147483656" r:id="rId9"/>
    <p:sldLayoutId id="2147483657" r:id="rId10"/>
    <p:sldLayoutId id="2147483662" r:id="rId11"/>
    <p:sldLayoutId id="2147483663" r:id="rId12"/>
  </p:sldLayoutIdLst>
  <p:txStyles>
    <p:titleStyle>
      <a:lvl1pPr algn="l" defTabSz="914400" rtl="0" eaLnBrk="1" latinLnBrk="0" hangingPunct="1">
        <a:lnSpc>
          <a:spcPct val="80000"/>
        </a:lnSpc>
        <a:spcBef>
          <a:spcPct val="0"/>
        </a:spcBef>
        <a:buNone/>
        <a:defRPr sz="4400" kern="1200">
          <a:solidFill>
            <a:schemeClr val="tx1"/>
          </a:solidFill>
          <a:latin typeface="+mj-lt"/>
          <a:ea typeface="+mj-ea"/>
          <a:cs typeface="Arial" panose="020B0604020202020204" pitchFamily="34" charset="0"/>
        </a:defRPr>
      </a:lvl1pPr>
    </p:titleStyle>
    <p:bodyStyle>
      <a:lvl1pPr marL="274320" indent="-274320" algn="l" defTabSz="914400" rtl="0" eaLnBrk="1" latinLnBrk="0" hangingPunct="1">
        <a:lnSpc>
          <a:spcPct val="90000"/>
        </a:lnSpc>
        <a:spcBef>
          <a:spcPts val="1400"/>
        </a:spcBef>
        <a:buClr>
          <a:srgbClr val="C00000"/>
        </a:buClr>
        <a:buSzPct val="120000"/>
        <a:buFont typeface="Arial" panose="020B0604020202020204" pitchFamily="34" charset="0"/>
        <a:buChar char="•"/>
        <a:defRPr sz="3200" kern="1200">
          <a:solidFill>
            <a:schemeClr val="tx1"/>
          </a:solidFill>
          <a:latin typeface="+mn-lt"/>
          <a:ea typeface="+mn-ea"/>
          <a:cs typeface="Arial" panose="020B0604020202020204" pitchFamily="34" charset="0"/>
        </a:defRPr>
      </a:lvl1pPr>
      <a:lvl2pPr marL="685800" indent="-274320" algn="l" defTabSz="914400" rtl="0" eaLnBrk="1" latinLnBrk="0" hangingPunct="1">
        <a:lnSpc>
          <a:spcPct val="90000"/>
        </a:lnSpc>
        <a:spcBef>
          <a:spcPts val="500"/>
        </a:spcBef>
        <a:spcAft>
          <a:spcPts val="200"/>
        </a:spcAft>
        <a:buClr>
          <a:srgbClr val="C00000"/>
        </a:buClr>
        <a:buSzPct val="120000"/>
        <a:buFont typeface="Arial" panose="020B0604020202020204" pitchFamily="34" charset="0"/>
        <a:buChar char="•"/>
        <a:defRPr sz="3000" kern="1200">
          <a:solidFill>
            <a:schemeClr val="tx1"/>
          </a:solidFill>
          <a:latin typeface="+mn-lt"/>
          <a:ea typeface="+mn-ea"/>
          <a:cs typeface="Arial" panose="020B0604020202020204" pitchFamily="34" charset="0"/>
        </a:defRPr>
      </a:lvl2pPr>
      <a:lvl3pPr marL="1143000" indent="-274320" algn="l" defTabSz="914400" rtl="0" eaLnBrk="1" latinLnBrk="0" hangingPunct="1">
        <a:lnSpc>
          <a:spcPct val="90000"/>
        </a:lnSpc>
        <a:spcBef>
          <a:spcPts val="300"/>
        </a:spcBef>
        <a:spcAft>
          <a:spcPts val="0"/>
        </a:spcAft>
        <a:buClr>
          <a:srgbClr val="C00000"/>
        </a:buClr>
        <a:buSzPct val="120000"/>
        <a:buFont typeface="Arial" panose="020B0604020202020204" pitchFamily="34" charset="0"/>
        <a:buChar char="•"/>
        <a:defRPr sz="2600" kern="1200">
          <a:solidFill>
            <a:schemeClr val="tx1"/>
          </a:solidFill>
          <a:latin typeface="+mn-lt"/>
          <a:ea typeface="+mn-ea"/>
          <a:cs typeface="Arial" panose="020B0604020202020204" pitchFamily="34" charset="0"/>
        </a:defRPr>
      </a:lvl3pPr>
      <a:lvl4pPr marL="1600200" indent="-274320" algn="l" defTabSz="914400" rtl="0" eaLnBrk="1" latinLnBrk="0" hangingPunct="1">
        <a:lnSpc>
          <a:spcPct val="90000"/>
        </a:lnSpc>
        <a:spcBef>
          <a:spcPts val="200"/>
        </a:spcBef>
        <a:spcAft>
          <a:spcPts val="0"/>
        </a:spcAft>
        <a:buClr>
          <a:srgbClr val="C00000"/>
        </a:buClr>
        <a:buSzPct val="120000"/>
        <a:buFont typeface="Arial" panose="020B0604020202020204" pitchFamily="34" charset="0"/>
        <a:buChar char="•"/>
        <a:defRPr sz="2400" kern="1200">
          <a:solidFill>
            <a:schemeClr val="tx1"/>
          </a:solidFill>
          <a:latin typeface="+mn-lt"/>
          <a:ea typeface="+mn-ea"/>
          <a:cs typeface="Arial" panose="020B0604020202020204" pitchFamily="34" charset="0"/>
        </a:defRPr>
      </a:lvl4pPr>
      <a:lvl5pPr marL="2057400" indent="-274320" algn="l" defTabSz="914400" rtl="0" eaLnBrk="1" latinLnBrk="0" hangingPunct="1">
        <a:lnSpc>
          <a:spcPct val="90000"/>
        </a:lnSpc>
        <a:spcBef>
          <a:spcPts val="200"/>
        </a:spcBef>
        <a:spcAft>
          <a:spcPts val="0"/>
        </a:spcAft>
        <a:buClr>
          <a:srgbClr val="C00000"/>
        </a:buClr>
        <a:buSzPct val="120000"/>
        <a:buFont typeface="Arial" panose="020B0604020202020204" pitchFamily="34" charset="0"/>
        <a:buChar char="•"/>
        <a:defRPr sz="24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philschatz.com/physics-book/contents/m42344.html" TargetMode="External"/><Relationship Id="rId2" Type="http://schemas.openxmlformats.org/officeDocument/2006/relationships/hyperlink" Target="http://philschatz.com/physics-book/contents/m42341.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5912" y="282069"/>
            <a:ext cx="10515600" cy="1325563"/>
          </a:xfrm>
        </p:spPr>
        <p:txBody>
          <a:bodyPr>
            <a:normAutofit/>
          </a:bodyPr>
          <a:lstStyle/>
          <a:p>
            <a:r>
              <a:rPr lang="en-US" sz="4000" b="1" dirty="0" err="1" smtClean="0">
                <a:latin typeface="Verdana" panose="020B0604030504040204" pitchFamily="34" charset="0"/>
                <a:ea typeface="Verdana" panose="020B0604030504040204" pitchFamily="34" charset="0"/>
                <a:cs typeface="Verdana" panose="020B0604030504040204" pitchFamily="34" charset="0"/>
              </a:rPr>
              <a:t>Lec</a:t>
            </a:r>
            <a:r>
              <a:rPr lang="en-US" sz="4000" b="1" dirty="0" smtClean="0">
                <a:latin typeface="Verdana" panose="020B0604030504040204" pitchFamily="34" charset="0"/>
                <a:ea typeface="Verdana" panose="020B0604030504040204" pitchFamily="34" charset="0"/>
                <a:cs typeface="Verdana" panose="020B0604030504040204" pitchFamily="34" charset="0"/>
              </a:rPr>
              <a:t> 6/7: Signaling Basics</a:t>
            </a:r>
            <a:endParaRPr lang="en-US" sz="4000" b="1" dirty="0">
              <a:latin typeface="Verdana" panose="020B0604030504040204" pitchFamily="34" charset="0"/>
              <a:ea typeface="Verdana" panose="020B0604030504040204" pitchFamily="34" charset="0"/>
              <a:cs typeface="Verdana" panose="020B0604030504040204" pitchFamily="34" charset="0"/>
            </a:endParaRPr>
          </a:p>
        </p:txBody>
      </p:sp>
      <p:sp>
        <p:nvSpPr>
          <p:cNvPr id="6" name="Content Placeholder 5"/>
          <p:cNvSpPr>
            <a:spLocks noGrp="1"/>
          </p:cNvSpPr>
          <p:nvPr>
            <p:ph sz="half" idx="1"/>
          </p:nvPr>
        </p:nvSpPr>
        <p:spPr>
          <a:xfrm>
            <a:off x="1033363" y="1265189"/>
            <a:ext cx="5025913" cy="530559"/>
          </a:xfrm>
        </p:spPr>
        <p:txBody>
          <a:bodyPr/>
          <a:lstStyle/>
          <a:p>
            <a:pPr marL="0" indent="0">
              <a:buNone/>
            </a:pPr>
            <a:r>
              <a:rPr lang="en-US" b="1" dirty="0" smtClean="0"/>
              <a:t>Appendix A &amp; Lesson 3</a:t>
            </a:r>
            <a:endParaRPr lang="en-US"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3196" y="2110144"/>
            <a:ext cx="2893832" cy="3744042"/>
          </a:xfrm>
          <a:prstGeom prst="rect">
            <a:avLst/>
          </a:prstGeom>
        </p:spPr>
      </p:pic>
      <p:sp>
        <p:nvSpPr>
          <p:cNvPr id="10" name="TextBox 9"/>
          <p:cNvSpPr txBox="1"/>
          <p:nvPr/>
        </p:nvSpPr>
        <p:spPr>
          <a:xfrm>
            <a:off x="1683196" y="5854186"/>
            <a:ext cx="3044423" cy="369332"/>
          </a:xfrm>
          <a:prstGeom prst="rect">
            <a:avLst/>
          </a:prstGeom>
          <a:solidFill>
            <a:schemeClr val="bg1"/>
          </a:solidFill>
        </p:spPr>
        <p:txBody>
          <a:bodyPr wrap="none" rtlCol="0">
            <a:spAutoFit/>
          </a:bodyPr>
          <a:lstStyle/>
          <a:p>
            <a:r>
              <a:rPr lang="en-US" dirty="0" smtClean="0"/>
              <a:t>September 25 and 27, 2017</a:t>
            </a:r>
            <a:endParaRPr lang="en-US" dirty="0"/>
          </a:p>
        </p:txBody>
      </p:sp>
      <p:pic>
        <p:nvPicPr>
          <p:cNvPr id="4" name="Content Placeholder 3"/>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059276" y="1810465"/>
            <a:ext cx="5119300" cy="4343400"/>
          </a:xfrm>
        </p:spPr>
      </p:pic>
    </p:spTree>
    <p:extLst>
      <p:ext uri="{BB962C8B-B14F-4D97-AF65-F5344CB8AC3E}">
        <p14:creationId xmlns:p14="http://schemas.microsoft.com/office/powerpoint/2010/main" val="15491476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Points for Lecture</a:t>
            </a:r>
            <a:endParaRPr lang="en-US" dirty="0"/>
          </a:p>
        </p:txBody>
      </p:sp>
      <p:sp>
        <p:nvSpPr>
          <p:cNvPr id="3" name="Content Placeholder 2"/>
          <p:cNvSpPr>
            <a:spLocks noGrp="1"/>
          </p:cNvSpPr>
          <p:nvPr>
            <p:ph sz="quarter" idx="13"/>
          </p:nvPr>
        </p:nvSpPr>
        <p:spPr>
          <a:xfrm>
            <a:off x="914400" y="1446244"/>
            <a:ext cx="10515600" cy="4343400"/>
          </a:xfrm>
        </p:spPr>
        <p:txBody>
          <a:bodyPr/>
          <a:lstStyle/>
          <a:p>
            <a:r>
              <a:rPr lang="en-US" dirty="0"/>
              <a:t>Basic Concepts Of Electricity </a:t>
            </a:r>
          </a:p>
          <a:p>
            <a:r>
              <a:rPr lang="en-US" dirty="0"/>
              <a:t>Voltage and </a:t>
            </a:r>
            <a:r>
              <a:rPr lang="en-US" dirty="0" smtClean="0"/>
              <a:t>Current</a:t>
            </a:r>
          </a:p>
          <a:p>
            <a:pPr lvl="1"/>
            <a:r>
              <a:rPr lang="en-US" dirty="0"/>
              <a:t>POTENTIAL ENERGY AND </a:t>
            </a:r>
            <a:r>
              <a:rPr lang="en-US" dirty="0" smtClean="0"/>
              <a:t>VOLTAGE</a:t>
            </a:r>
          </a:p>
          <a:p>
            <a:r>
              <a:rPr lang="en-US" dirty="0"/>
              <a:t>Components of a </a:t>
            </a:r>
            <a:r>
              <a:rPr lang="en-US" dirty="0" smtClean="0"/>
              <a:t>Circuit</a:t>
            </a:r>
          </a:p>
          <a:p>
            <a:r>
              <a:rPr lang="en-US" dirty="0" smtClean="0"/>
              <a:t>Resistance</a:t>
            </a:r>
          </a:p>
          <a:p>
            <a:pPr lvl="1"/>
            <a:r>
              <a:rPr lang="en-US" dirty="0" smtClean="0"/>
              <a:t>Ohm’s Law</a:t>
            </a:r>
          </a:p>
          <a:p>
            <a:r>
              <a:rPr lang="en-US" dirty="0" smtClean="0"/>
              <a:t>Capacitance</a:t>
            </a:r>
          </a:p>
        </p:txBody>
      </p:sp>
    </p:spTree>
    <p:extLst>
      <p:ext uri="{BB962C8B-B14F-4D97-AF65-F5344CB8AC3E}">
        <p14:creationId xmlns:p14="http://schemas.microsoft.com/office/powerpoint/2010/main" val="2206080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arn(inVertical)">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barn(inVertical)">
                                      <p:cBhvr>
                                        <p:cTn id="25" dur="500"/>
                                        <p:tgtEl>
                                          <p:spTgt spid="3">
                                            <p:txEl>
                                              <p:pRg st="4" end="4"/>
                                            </p:txEl>
                                          </p:spTgt>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barn(inVertical)">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barn(inVertical)">
                                      <p:cBhvr>
                                        <p:cTn id="3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Learning Objectives</a:t>
            </a:r>
            <a:endParaRPr lang="en-US" sz="4000" dirty="0"/>
          </a:p>
        </p:txBody>
      </p:sp>
      <p:sp>
        <p:nvSpPr>
          <p:cNvPr id="3" name="Content Placeholder 2"/>
          <p:cNvSpPr>
            <a:spLocks noGrp="1"/>
          </p:cNvSpPr>
          <p:nvPr>
            <p:ph sz="quarter" idx="13"/>
          </p:nvPr>
        </p:nvSpPr>
        <p:spPr>
          <a:xfrm>
            <a:off x="914400" y="1690688"/>
            <a:ext cx="10515600" cy="3709115"/>
          </a:xfrm>
        </p:spPr>
        <p:txBody>
          <a:bodyPr/>
          <a:lstStyle/>
          <a:p>
            <a:r>
              <a:rPr lang="en-US" dirty="0" smtClean="0"/>
              <a:t>Understand </a:t>
            </a:r>
            <a:r>
              <a:rPr lang="en-US" dirty="0"/>
              <a:t>the relationship between voltage, potential energy and current.</a:t>
            </a:r>
          </a:p>
          <a:p>
            <a:r>
              <a:rPr lang="en-US" dirty="0" smtClean="0"/>
              <a:t>Understand </a:t>
            </a:r>
            <a:r>
              <a:rPr lang="en-US" dirty="0"/>
              <a:t>the principles of Ohm’s law </a:t>
            </a:r>
            <a:endParaRPr lang="en-US" dirty="0" smtClean="0"/>
          </a:p>
          <a:p>
            <a:r>
              <a:rPr lang="en-US" dirty="0" smtClean="0"/>
              <a:t>Understand </a:t>
            </a:r>
            <a:r>
              <a:rPr lang="en-US" dirty="0"/>
              <a:t>the functions of resistance and capacitance in an electrical circuit.</a:t>
            </a:r>
          </a:p>
        </p:txBody>
      </p:sp>
    </p:spTree>
    <p:extLst>
      <p:ext uri="{BB962C8B-B14F-4D97-AF65-F5344CB8AC3E}">
        <p14:creationId xmlns:p14="http://schemas.microsoft.com/office/powerpoint/2010/main" val="462681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853" y="214229"/>
            <a:ext cx="10515600" cy="1325563"/>
          </a:xfrm>
        </p:spPr>
        <p:txBody>
          <a:bodyPr/>
          <a:lstStyle/>
          <a:p>
            <a:r>
              <a:rPr lang="en-US" dirty="0" smtClean="0"/>
              <a:t>Why is this important?</a:t>
            </a:r>
            <a:endParaRPr lang="en-US" dirty="0"/>
          </a:p>
        </p:txBody>
      </p:sp>
      <p:sp>
        <p:nvSpPr>
          <p:cNvPr id="3" name="Content Placeholder 2"/>
          <p:cNvSpPr>
            <a:spLocks noGrp="1"/>
          </p:cNvSpPr>
          <p:nvPr>
            <p:ph sz="half" idx="1"/>
          </p:nvPr>
        </p:nvSpPr>
        <p:spPr>
          <a:xfrm>
            <a:off x="259307" y="1388897"/>
            <a:ext cx="5704765" cy="4397754"/>
          </a:xfrm>
        </p:spPr>
        <p:txBody>
          <a:bodyPr/>
          <a:lstStyle/>
          <a:p>
            <a:r>
              <a:rPr lang="en-US" dirty="0" smtClean="0"/>
              <a:t>Electrical </a:t>
            </a:r>
            <a:r>
              <a:rPr lang="en-US" dirty="0"/>
              <a:t>properties of neurons can be described in terms of electrical circuits. </a:t>
            </a:r>
            <a:endParaRPr lang="en-US" dirty="0" smtClean="0"/>
          </a:p>
          <a:p>
            <a:r>
              <a:rPr lang="en-US" dirty="0" smtClean="0"/>
              <a:t>Helps </a:t>
            </a:r>
            <a:r>
              <a:rPr lang="en-US" dirty="0"/>
              <a:t>us understand how a neuron behaves when current flows into it </a:t>
            </a:r>
            <a:r>
              <a:rPr lang="en-US" dirty="0" smtClean="0"/>
              <a:t>(ion </a:t>
            </a:r>
            <a:r>
              <a:rPr lang="en-US" dirty="0"/>
              <a:t>channels </a:t>
            </a:r>
            <a:r>
              <a:rPr lang="en-US" dirty="0" smtClean="0"/>
              <a:t>open) </a:t>
            </a:r>
            <a:r>
              <a:rPr lang="en-US" dirty="0"/>
              <a:t>or why unmyelinated neurons conduct more slowly than do heavily myelinated neurons</a:t>
            </a:r>
          </a:p>
        </p:txBody>
      </p:sp>
      <p:pic>
        <p:nvPicPr>
          <p:cNvPr id="5" name="Content Placeholder 4"/>
          <p:cNvPicPr>
            <a:picLocks noGrp="1" noChangeAspect="1"/>
          </p:cNvPicPr>
          <p:nvPr>
            <p:ph sz="half" idx="2"/>
          </p:nvPr>
        </p:nvPicPr>
        <p:blipFill>
          <a:blip r:embed="rId2"/>
          <a:stretch>
            <a:fillRect/>
          </a:stretch>
        </p:blipFill>
        <p:spPr>
          <a:xfrm>
            <a:off x="5729351" y="1690688"/>
            <a:ext cx="6171161" cy="3548418"/>
          </a:xfrm>
          <a:prstGeom prst="rect">
            <a:avLst/>
          </a:prstGeom>
        </p:spPr>
      </p:pic>
    </p:spTree>
    <p:extLst>
      <p:ext uri="{BB962C8B-B14F-4D97-AF65-F5344CB8AC3E}">
        <p14:creationId xmlns:p14="http://schemas.microsoft.com/office/powerpoint/2010/main" val="1073860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853" y="214229"/>
            <a:ext cx="10515600" cy="1325563"/>
          </a:xfrm>
        </p:spPr>
        <p:txBody>
          <a:bodyPr/>
          <a:lstStyle/>
          <a:p>
            <a:r>
              <a:rPr lang="en-US" dirty="0" smtClean="0"/>
              <a:t>Why is this important?</a:t>
            </a:r>
            <a:endParaRPr lang="en-US" dirty="0"/>
          </a:p>
        </p:txBody>
      </p:sp>
      <p:sp>
        <p:nvSpPr>
          <p:cNvPr id="3" name="Content Placeholder 2"/>
          <p:cNvSpPr>
            <a:spLocks noGrp="1"/>
          </p:cNvSpPr>
          <p:nvPr>
            <p:ph sz="half" idx="1"/>
          </p:nvPr>
        </p:nvSpPr>
        <p:spPr>
          <a:xfrm>
            <a:off x="259307" y="1388897"/>
            <a:ext cx="5991368" cy="4397754"/>
          </a:xfrm>
        </p:spPr>
        <p:txBody>
          <a:bodyPr/>
          <a:lstStyle/>
          <a:p>
            <a:r>
              <a:rPr lang="en-US" dirty="0"/>
              <a:t>Biophysical properties of neurons are often difficult for students to fully grasp, making this topic particularly well-suited for first understanding basic electrical circuits and the relationships between current flow, voltage and resistance and capacitance elements. </a:t>
            </a:r>
          </a:p>
        </p:txBody>
      </p:sp>
      <p:pic>
        <p:nvPicPr>
          <p:cNvPr id="6" name="Content Placeholder 5"/>
          <p:cNvPicPr>
            <a:picLocks noGrp="1" noChangeAspect="1"/>
          </p:cNvPicPr>
          <p:nvPr>
            <p:ph sz="half" idx="2"/>
          </p:nvPr>
        </p:nvPicPr>
        <p:blipFill>
          <a:blip r:embed="rId2"/>
          <a:stretch>
            <a:fillRect/>
          </a:stretch>
        </p:blipFill>
        <p:spPr>
          <a:xfrm>
            <a:off x="6659090" y="1416074"/>
            <a:ext cx="4443363" cy="4343400"/>
          </a:xfrm>
          <a:prstGeom prst="rect">
            <a:avLst/>
          </a:prstGeom>
        </p:spPr>
      </p:pic>
    </p:spTree>
    <p:extLst>
      <p:ext uri="{BB962C8B-B14F-4D97-AF65-F5344CB8AC3E}">
        <p14:creationId xmlns:p14="http://schemas.microsoft.com/office/powerpoint/2010/main" val="66615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853" y="214229"/>
            <a:ext cx="10515600" cy="1325563"/>
          </a:xfrm>
        </p:spPr>
        <p:txBody>
          <a:bodyPr/>
          <a:lstStyle/>
          <a:p>
            <a:r>
              <a:rPr lang="en-US" dirty="0" smtClean="0"/>
              <a:t>Hydraulic and electric circuits</a:t>
            </a:r>
            <a:endParaRPr lang="en-US"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439038" y="1539792"/>
            <a:ext cx="8811229" cy="3367147"/>
          </a:xfrm>
        </p:spPr>
      </p:pic>
      <p:sp>
        <p:nvSpPr>
          <p:cNvPr id="8" name="Rectangle 7"/>
          <p:cNvSpPr/>
          <p:nvPr/>
        </p:nvSpPr>
        <p:spPr>
          <a:xfrm>
            <a:off x="1696872" y="5178272"/>
            <a:ext cx="8798256" cy="1200329"/>
          </a:xfrm>
          <a:prstGeom prst="rect">
            <a:avLst/>
          </a:prstGeom>
        </p:spPr>
        <p:txBody>
          <a:bodyPr wrap="square">
            <a:spAutoFit/>
          </a:bodyPr>
          <a:lstStyle/>
          <a:p>
            <a:pPr marL="342900" indent="-342900">
              <a:buClr>
                <a:srgbClr val="C00000"/>
              </a:buClr>
              <a:buFont typeface="Arial" panose="020B0604020202020204" pitchFamily="34" charset="0"/>
              <a:buChar char="•"/>
            </a:pPr>
            <a:r>
              <a:rPr lang="en-US" sz="2400" dirty="0" smtClean="0"/>
              <a:t>A source </a:t>
            </a:r>
            <a:r>
              <a:rPr lang="en-US" sz="2400" dirty="0"/>
              <a:t>of energy is required to keep the current flowing.  </a:t>
            </a:r>
            <a:endParaRPr lang="en-US" sz="2400" dirty="0" smtClean="0"/>
          </a:p>
          <a:p>
            <a:pPr marL="342900" indent="-342900">
              <a:buClr>
                <a:srgbClr val="C00000"/>
              </a:buClr>
              <a:buFont typeface="Arial" panose="020B0604020202020204" pitchFamily="34" charset="0"/>
              <a:buChar char="•"/>
            </a:pPr>
            <a:r>
              <a:rPr lang="en-US" sz="2400" dirty="0" smtClean="0"/>
              <a:t>In </a:t>
            </a:r>
            <a:r>
              <a:rPr lang="en-US" sz="2400" dirty="0"/>
              <a:t>hydraulics, the source is a pump </a:t>
            </a:r>
            <a:endParaRPr lang="en-US" sz="2400" dirty="0" smtClean="0"/>
          </a:p>
          <a:p>
            <a:pPr marL="342900" indent="-342900">
              <a:buClr>
                <a:srgbClr val="C00000"/>
              </a:buClr>
              <a:buFont typeface="Arial" panose="020B0604020202020204" pitchFamily="34" charset="0"/>
              <a:buChar char="•"/>
            </a:pPr>
            <a:r>
              <a:rPr lang="en-US" sz="2400" dirty="0" smtClean="0"/>
              <a:t>In </a:t>
            </a:r>
            <a:r>
              <a:rPr lang="en-US" sz="2400" dirty="0"/>
              <a:t>electronics, it is a battery.</a:t>
            </a:r>
          </a:p>
        </p:txBody>
      </p:sp>
    </p:spTree>
    <p:extLst>
      <p:ext uri="{BB962C8B-B14F-4D97-AF65-F5344CB8AC3E}">
        <p14:creationId xmlns:p14="http://schemas.microsoft.com/office/powerpoint/2010/main" val="117247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853" y="214229"/>
            <a:ext cx="10515600" cy="1325563"/>
          </a:xfrm>
        </p:spPr>
        <p:txBody>
          <a:bodyPr/>
          <a:lstStyle/>
          <a:p>
            <a:r>
              <a:rPr lang="en-US" dirty="0" smtClean="0"/>
              <a:t>Hydraulic and electric circuits</a:t>
            </a:r>
            <a:endParaRPr lang="en-US"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275265" y="1280484"/>
            <a:ext cx="8811229" cy="3367147"/>
          </a:xfrm>
        </p:spPr>
      </p:pic>
      <p:sp>
        <p:nvSpPr>
          <p:cNvPr id="8" name="Rectangle 7"/>
          <p:cNvSpPr/>
          <p:nvPr/>
        </p:nvSpPr>
        <p:spPr>
          <a:xfrm>
            <a:off x="586853" y="4770461"/>
            <a:ext cx="11122926" cy="1569660"/>
          </a:xfrm>
          <a:prstGeom prst="rect">
            <a:avLst/>
          </a:prstGeom>
        </p:spPr>
        <p:txBody>
          <a:bodyPr wrap="square">
            <a:spAutoFit/>
          </a:bodyPr>
          <a:lstStyle/>
          <a:p>
            <a:pPr marL="342900" indent="-342900">
              <a:buClr>
                <a:srgbClr val="C00000"/>
              </a:buClr>
              <a:buFont typeface="Arial" panose="020B0604020202020204" pitchFamily="34" charset="0"/>
              <a:buChar char="•"/>
            </a:pPr>
            <a:r>
              <a:rPr lang="en-US" sz="2400" dirty="0" smtClean="0"/>
              <a:t>Neither </a:t>
            </a:r>
            <a:r>
              <a:rPr lang="en-US" sz="2400" dirty="0"/>
              <a:t>water nor electrical charge is created nor lost within a closed circuit</a:t>
            </a:r>
            <a:r>
              <a:rPr lang="en-US" sz="2400" dirty="0" smtClean="0"/>
              <a:t>.</a:t>
            </a:r>
          </a:p>
          <a:p>
            <a:pPr marL="342900" indent="-342900">
              <a:buClr>
                <a:srgbClr val="C00000"/>
              </a:buClr>
              <a:buFont typeface="Arial" panose="020B0604020202020204" pitchFamily="34" charset="0"/>
              <a:buChar char="•"/>
            </a:pPr>
            <a:r>
              <a:rPr lang="en-US" sz="2400" dirty="0" smtClean="0"/>
              <a:t>Water </a:t>
            </a:r>
            <a:r>
              <a:rPr lang="en-US" sz="2400" dirty="0"/>
              <a:t>flow is similar at all points in the hydraulic circuit since no water is added or removed.  </a:t>
            </a:r>
            <a:endParaRPr lang="en-US" sz="2400" dirty="0" smtClean="0"/>
          </a:p>
          <a:p>
            <a:pPr marL="342900" indent="-342900">
              <a:buClr>
                <a:srgbClr val="C00000"/>
              </a:buClr>
              <a:buFont typeface="Arial" panose="020B0604020202020204" pitchFamily="34" charset="0"/>
              <a:buChar char="•"/>
            </a:pPr>
            <a:r>
              <a:rPr lang="en-US" sz="2400" dirty="0" smtClean="0"/>
              <a:t>In </a:t>
            </a:r>
            <a:r>
              <a:rPr lang="en-US" sz="2400" dirty="0"/>
              <a:t>the electrical circuit, </a:t>
            </a:r>
            <a:r>
              <a:rPr lang="en-US" sz="2400" dirty="0" smtClean="0"/>
              <a:t>current </a:t>
            </a:r>
            <a:r>
              <a:rPr lang="en-US" sz="2400" dirty="0"/>
              <a:t>flow is similar within the closed loop. </a:t>
            </a:r>
          </a:p>
        </p:txBody>
      </p:sp>
    </p:spTree>
    <p:extLst>
      <p:ext uri="{BB962C8B-B14F-4D97-AF65-F5344CB8AC3E}">
        <p14:creationId xmlns:p14="http://schemas.microsoft.com/office/powerpoint/2010/main" val="81796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Components of electrical circuits</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230" y="1466360"/>
            <a:ext cx="10028256" cy="4484063"/>
          </a:xfrm>
          <a:prstGeom prst="rect">
            <a:avLst/>
          </a:prstGeom>
        </p:spPr>
      </p:pic>
    </p:spTree>
    <p:extLst>
      <p:ext uri="{BB962C8B-B14F-4D97-AF65-F5344CB8AC3E}">
        <p14:creationId xmlns:p14="http://schemas.microsoft.com/office/powerpoint/2010/main" val="28854227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614" y="269590"/>
            <a:ext cx="10515600" cy="1325563"/>
          </a:xfrm>
        </p:spPr>
        <p:txBody>
          <a:bodyPr/>
          <a:lstStyle/>
          <a:p>
            <a:r>
              <a:rPr lang="en-US" dirty="0"/>
              <a:t>Basic Concepts Of Electricity </a:t>
            </a:r>
          </a:p>
        </p:txBody>
      </p:sp>
      <p:sp>
        <p:nvSpPr>
          <p:cNvPr id="3" name="Content Placeholder 2"/>
          <p:cNvSpPr>
            <a:spLocks noGrp="1"/>
          </p:cNvSpPr>
          <p:nvPr>
            <p:ph sz="quarter" idx="13"/>
          </p:nvPr>
        </p:nvSpPr>
        <p:spPr>
          <a:xfrm>
            <a:off x="518614" y="1378423"/>
            <a:ext cx="10911385" cy="4749421"/>
          </a:xfrm>
        </p:spPr>
        <p:txBody>
          <a:bodyPr/>
          <a:lstStyle/>
          <a:p>
            <a:r>
              <a:rPr lang="en-US" sz="3600" b="1" dirty="0" smtClean="0"/>
              <a:t>Charge</a:t>
            </a:r>
          </a:p>
          <a:p>
            <a:pPr lvl="1"/>
            <a:r>
              <a:rPr lang="en-US" sz="3200" dirty="0" smtClean="0"/>
              <a:t>Concept </a:t>
            </a:r>
            <a:r>
              <a:rPr lang="en-US" sz="3200" dirty="0"/>
              <a:t>of electricity arises from an observation of </a:t>
            </a:r>
            <a:r>
              <a:rPr lang="en-US" sz="3200" dirty="0" smtClean="0"/>
              <a:t>nature</a:t>
            </a:r>
          </a:p>
          <a:p>
            <a:pPr lvl="1"/>
            <a:r>
              <a:rPr lang="en-US" sz="3200" dirty="0" smtClean="0"/>
              <a:t>Observe </a:t>
            </a:r>
            <a:r>
              <a:rPr lang="en-US" sz="3200" dirty="0"/>
              <a:t>a force between objects, that, like gravity, acts at a distance. </a:t>
            </a:r>
            <a:endParaRPr lang="en-US" sz="3200" dirty="0" smtClean="0"/>
          </a:p>
          <a:p>
            <a:pPr lvl="1"/>
            <a:r>
              <a:rPr lang="en-US" sz="3200" dirty="0" smtClean="0"/>
              <a:t>The </a:t>
            </a:r>
            <a:r>
              <a:rPr lang="en-US" sz="3200" dirty="0"/>
              <a:t>source of this force has been given the name charge. </a:t>
            </a:r>
            <a:endParaRPr lang="en-US" sz="3200" dirty="0" smtClean="0"/>
          </a:p>
          <a:p>
            <a:pPr lvl="1"/>
            <a:r>
              <a:rPr lang="en-US" sz="3200" dirty="0" smtClean="0"/>
              <a:t>There </a:t>
            </a:r>
            <a:r>
              <a:rPr lang="en-US" sz="3200" dirty="0"/>
              <a:t>are two types of electric charge. </a:t>
            </a:r>
            <a:endParaRPr lang="en-US" sz="3200" dirty="0" smtClean="0"/>
          </a:p>
          <a:p>
            <a:pPr lvl="2"/>
            <a:r>
              <a:rPr lang="en-US" sz="2800" dirty="0" smtClean="0"/>
              <a:t>Opposite </a:t>
            </a:r>
            <a:r>
              <a:rPr lang="en-US" sz="2800" dirty="0"/>
              <a:t>types of charge attract, and like types of charge repel</a:t>
            </a:r>
            <a:r>
              <a:rPr lang="en-US" sz="2800" dirty="0" smtClean="0"/>
              <a:t>.</a:t>
            </a:r>
            <a:endParaRPr lang="en-US" sz="2800" dirty="0"/>
          </a:p>
        </p:txBody>
      </p:sp>
    </p:spTree>
    <p:extLst>
      <p:ext uri="{BB962C8B-B14F-4D97-AF65-F5344CB8AC3E}">
        <p14:creationId xmlns:p14="http://schemas.microsoft.com/office/powerpoint/2010/main" val="2143873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left)">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275" y="53973"/>
            <a:ext cx="10515600" cy="1325563"/>
          </a:xfrm>
        </p:spPr>
        <p:txBody>
          <a:bodyPr/>
          <a:lstStyle/>
          <a:p>
            <a:r>
              <a:rPr lang="en-US" dirty="0"/>
              <a:t>Basic Concepts Of Electricity </a:t>
            </a:r>
          </a:p>
        </p:txBody>
      </p:sp>
      <p:sp>
        <p:nvSpPr>
          <p:cNvPr id="3" name="Text Placeholder 2"/>
          <p:cNvSpPr>
            <a:spLocks noGrp="1"/>
          </p:cNvSpPr>
          <p:nvPr>
            <p:ph type="body" idx="1"/>
          </p:nvPr>
        </p:nvSpPr>
        <p:spPr>
          <a:xfrm>
            <a:off x="423081" y="967580"/>
            <a:ext cx="5257800" cy="823912"/>
          </a:xfrm>
        </p:spPr>
        <p:txBody>
          <a:bodyPr/>
          <a:lstStyle/>
          <a:p>
            <a:r>
              <a:rPr lang="en-US" sz="3200" dirty="0" smtClean="0"/>
              <a:t>Conductors</a:t>
            </a:r>
            <a:endParaRPr lang="en-US" sz="3200" dirty="0"/>
          </a:p>
        </p:txBody>
      </p:sp>
      <p:sp>
        <p:nvSpPr>
          <p:cNvPr id="4" name="Content Placeholder 3"/>
          <p:cNvSpPr>
            <a:spLocks noGrp="1"/>
          </p:cNvSpPr>
          <p:nvPr>
            <p:ph sz="half" idx="2"/>
          </p:nvPr>
        </p:nvSpPr>
        <p:spPr>
          <a:xfrm>
            <a:off x="293426" y="1791492"/>
            <a:ext cx="5527343" cy="4284666"/>
          </a:xfrm>
        </p:spPr>
        <p:txBody>
          <a:bodyPr/>
          <a:lstStyle/>
          <a:p>
            <a:r>
              <a:rPr lang="en-US" sz="2400" dirty="0" smtClean="0"/>
              <a:t>Made </a:t>
            </a:r>
            <a:r>
              <a:rPr lang="en-US" sz="2400" dirty="0"/>
              <a:t>of atoms whose </a:t>
            </a:r>
            <a:r>
              <a:rPr lang="en-US" sz="2400" dirty="0" smtClean="0"/>
              <a:t>outer </a:t>
            </a:r>
            <a:r>
              <a:rPr lang="en-US" sz="2400" dirty="0"/>
              <a:t>electrons have relatively weak bonds to their </a:t>
            </a:r>
            <a:r>
              <a:rPr lang="en-US" sz="2400" dirty="0" smtClean="0"/>
              <a:t>nuclei</a:t>
            </a:r>
          </a:p>
          <a:p>
            <a:r>
              <a:rPr lang="en-US" sz="2400" dirty="0" smtClean="0"/>
              <a:t>When </a:t>
            </a:r>
            <a:r>
              <a:rPr lang="en-US" sz="2400" dirty="0"/>
              <a:t>a bunch of metal atoms are together, they gladly share their outer electrons with each other, creating a "swarm" of electrons not associated with a particular nucleus</a:t>
            </a:r>
            <a:r>
              <a:rPr lang="en-US" sz="2400" dirty="0" smtClean="0"/>
              <a:t>.</a:t>
            </a:r>
          </a:p>
          <a:p>
            <a:r>
              <a:rPr lang="en-US" sz="2400" dirty="0" smtClean="0"/>
              <a:t> </a:t>
            </a:r>
            <a:r>
              <a:rPr lang="en-US" sz="2400" dirty="0"/>
              <a:t>A very small electric force can make the electron swarm move. Copper, gold, silver, and aluminum are good conductors. </a:t>
            </a:r>
            <a:endParaRPr lang="en-US" sz="2400" dirty="0" smtClean="0"/>
          </a:p>
          <a:p>
            <a:r>
              <a:rPr lang="en-US" sz="2400" dirty="0" smtClean="0"/>
              <a:t>So </a:t>
            </a:r>
            <a:r>
              <a:rPr lang="en-US" sz="2400" dirty="0"/>
              <a:t>is saltwater.</a:t>
            </a:r>
          </a:p>
        </p:txBody>
      </p:sp>
      <p:sp>
        <p:nvSpPr>
          <p:cNvPr id="5" name="Text Placeholder 4"/>
          <p:cNvSpPr>
            <a:spLocks noGrp="1"/>
          </p:cNvSpPr>
          <p:nvPr>
            <p:ph type="body" sz="quarter" idx="3"/>
          </p:nvPr>
        </p:nvSpPr>
        <p:spPr>
          <a:xfrm>
            <a:off x="6155139" y="1012666"/>
            <a:ext cx="5257800" cy="823912"/>
          </a:xfrm>
        </p:spPr>
        <p:txBody>
          <a:bodyPr/>
          <a:lstStyle/>
          <a:p>
            <a:r>
              <a:rPr lang="en-US" sz="3200" dirty="0" smtClean="0"/>
              <a:t>Insulators</a:t>
            </a:r>
            <a:endParaRPr lang="en-US" sz="3200" dirty="0"/>
          </a:p>
        </p:txBody>
      </p:sp>
      <p:sp>
        <p:nvSpPr>
          <p:cNvPr id="6" name="Content Placeholder 5"/>
          <p:cNvSpPr>
            <a:spLocks noGrp="1"/>
          </p:cNvSpPr>
          <p:nvPr>
            <p:ph sz="quarter" idx="4"/>
          </p:nvPr>
        </p:nvSpPr>
        <p:spPr>
          <a:xfrm>
            <a:off x="6022075" y="1836578"/>
            <a:ext cx="5592170" cy="4004664"/>
          </a:xfrm>
        </p:spPr>
        <p:txBody>
          <a:bodyPr/>
          <a:lstStyle/>
          <a:p>
            <a:r>
              <a:rPr lang="en-US" sz="2400" dirty="0"/>
              <a:t>M</a:t>
            </a:r>
            <a:r>
              <a:rPr lang="en-US" sz="2400" dirty="0" smtClean="0"/>
              <a:t>aterials </a:t>
            </a:r>
            <a:r>
              <a:rPr lang="en-US" sz="2400" dirty="0"/>
              <a:t>whose outer electrons are tightly bound to their nuclei</a:t>
            </a:r>
            <a:r>
              <a:rPr lang="en-US" sz="2400" dirty="0" smtClean="0"/>
              <a:t>.</a:t>
            </a:r>
          </a:p>
          <a:p>
            <a:r>
              <a:rPr lang="en-US" sz="2400" dirty="0" smtClean="0"/>
              <a:t>Modest </a:t>
            </a:r>
            <a:r>
              <a:rPr lang="en-US" sz="2400" dirty="0"/>
              <a:t>electric forces are not able to pull these electrons free. </a:t>
            </a:r>
            <a:endParaRPr lang="en-US" sz="2400" dirty="0" smtClean="0"/>
          </a:p>
          <a:p>
            <a:r>
              <a:rPr lang="en-US" sz="2400" dirty="0" smtClean="0"/>
              <a:t>When </a:t>
            </a:r>
            <a:r>
              <a:rPr lang="en-US" sz="2400" dirty="0"/>
              <a:t>an electric force is applied, the electron clouds around the atom stretch and deform in response to the force, but the electrons do not depart. </a:t>
            </a:r>
            <a:endParaRPr lang="en-US" sz="2400" dirty="0" smtClean="0"/>
          </a:p>
          <a:p>
            <a:r>
              <a:rPr lang="en-US" sz="2400" dirty="0" smtClean="0"/>
              <a:t>Glass</a:t>
            </a:r>
            <a:r>
              <a:rPr lang="en-US" sz="2400" dirty="0"/>
              <a:t>, plastic, stone, and air are insulators. </a:t>
            </a:r>
          </a:p>
        </p:txBody>
      </p:sp>
    </p:spTree>
    <p:extLst>
      <p:ext uri="{BB962C8B-B14F-4D97-AF65-F5344CB8AC3E}">
        <p14:creationId xmlns:p14="http://schemas.microsoft.com/office/powerpoint/2010/main" val="75338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arn(inVertic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arn(inVertic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arn(inVertic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barn(inVertical)">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Effect transition="in" filter="barn(inVertical)">
                                      <p:cBhvr>
                                        <p:cTn id="32" dur="500"/>
                                        <p:tgtEl>
                                          <p:spTgt spid="6">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animEffect transition="in" filter="barn(inVertical)">
                                      <p:cBhvr>
                                        <p:cTn id="37" dur="500"/>
                                        <p:tgtEl>
                                          <p:spTgt spid="6">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6">
                                            <p:txEl>
                                              <p:pRg st="3" end="3"/>
                                            </p:txEl>
                                          </p:spTgt>
                                        </p:tgtEl>
                                        <p:attrNameLst>
                                          <p:attrName>style.visibility</p:attrName>
                                        </p:attrNameLst>
                                      </p:cBhvr>
                                      <p:to>
                                        <p:strVal val="visible"/>
                                      </p:to>
                                    </p:set>
                                    <p:animEffect transition="in" filter="barn(inVertical)">
                                      <p:cBhvr>
                                        <p:cTn id="4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2"/>
          <p:cNvSpPr>
            <a:spLocks noGrp="1" noChangeArrowheads="1"/>
          </p:cNvSpPr>
          <p:nvPr>
            <p:ph type="title"/>
          </p:nvPr>
        </p:nvSpPr>
        <p:spPr>
          <a:xfrm>
            <a:off x="668739" y="433388"/>
            <a:ext cx="10467833" cy="1143000"/>
          </a:xfrm>
        </p:spPr>
        <p:txBody>
          <a:bodyPr>
            <a:noAutofit/>
          </a:bodyPr>
          <a:lstStyle/>
          <a:p>
            <a:pPr eaLnBrk="1" hangingPunct="1"/>
            <a:r>
              <a:rPr lang="en-US" altLang="en-US" dirty="0" smtClean="0">
                <a:ea typeface="ＭＳ Ｐゴシック" panose="020B0600070205080204" pitchFamily="34" charset="-128"/>
              </a:rPr>
              <a:t>The Basics: </a:t>
            </a:r>
            <a:br>
              <a:rPr lang="en-US" altLang="en-US" dirty="0" smtClean="0">
                <a:ea typeface="ＭＳ Ｐゴシック" panose="020B0600070205080204" pitchFamily="34" charset="-128"/>
              </a:rPr>
            </a:br>
            <a:r>
              <a:rPr lang="en-US" altLang="en-US" dirty="0" smtClean="0">
                <a:solidFill>
                  <a:srgbClr val="000066"/>
                </a:solidFill>
                <a:ea typeface="ＭＳ Ｐゴシック" panose="020B0600070205080204" pitchFamily="34" charset="-128"/>
              </a:rPr>
              <a:t>Elements</a:t>
            </a:r>
            <a:r>
              <a:rPr lang="en-US" altLang="en-US" dirty="0">
                <a:solidFill>
                  <a:srgbClr val="000066"/>
                </a:solidFill>
                <a:ea typeface="ＭＳ Ｐゴシック" panose="020B0600070205080204" pitchFamily="34" charset="-128"/>
              </a:rPr>
              <a:t>, Atoms, and Ions</a:t>
            </a:r>
          </a:p>
        </p:txBody>
      </p:sp>
      <p:sp>
        <p:nvSpPr>
          <p:cNvPr id="51204" name="Rectangle 3"/>
          <p:cNvSpPr>
            <a:spLocks noGrp="1" noChangeArrowheads="1"/>
          </p:cNvSpPr>
          <p:nvPr>
            <p:ph type="body" idx="1"/>
          </p:nvPr>
        </p:nvSpPr>
        <p:spPr>
          <a:xfrm>
            <a:off x="668739" y="1576388"/>
            <a:ext cx="9708749" cy="4157662"/>
          </a:xfrm>
        </p:spPr>
        <p:txBody>
          <a:bodyPr/>
          <a:lstStyle/>
          <a:p>
            <a:pPr eaLnBrk="1" hangingPunct="1">
              <a:buFontTx/>
              <a:buNone/>
            </a:pPr>
            <a:r>
              <a:rPr lang="en-US" altLang="en-US" dirty="0" smtClean="0">
                <a:ea typeface="ＭＳ Ｐゴシック" panose="020B0600070205080204" pitchFamily="34" charset="-128"/>
              </a:rPr>
              <a:t>Atoms</a:t>
            </a:r>
          </a:p>
          <a:p>
            <a:pPr eaLnBrk="1" hangingPunct="1"/>
            <a:r>
              <a:rPr lang="en-US" altLang="en-US" dirty="0" smtClean="0">
                <a:solidFill>
                  <a:srgbClr val="000066"/>
                </a:solidFill>
                <a:ea typeface="ＭＳ Ｐゴシック" panose="020B0600070205080204" pitchFamily="34" charset="-128"/>
              </a:rPr>
              <a:t>Smallest quantity of an element that retains the properties of that element</a:t>
            </a:r>
          </a:p>
          <a:p>
            <a:pPr eaLnBrk="1" hangingPunct="1"/>
            <a:r>
              <a:rPr lang="en-US" altLang="en-US" dirty="0" smtClean="0">
                <a:solidFill>
                  <a:srgbClr val="000066"/>
                </a:solidFill>
                <a:ea typeface="ＭＳ Ｐゴシック" panose="020B0600070205080204" pitchFamily="34" charset="-128"/>
              </a:rPr>
              <a:t>Contain a nucleus</a:t>
            </a:r>
          </a:p>
          <a:p>
            <a:pPr lvl="1" eaLnBrk="1" hangingPunct="1"/>
            <a:r>
              <a:rPr lang="en-US" altLang="en-US" dirty="0" smtClean="0">
                <a:solidFill>
                  <a:srgbClr val="006600"/>
                </a:solidFill>
                <a:ea typeface="ＭＳ Ｐゴシック" panose="020B0600070205080204" pitchFamily="34" charset="-128"/>
              </a:rPr>
              <a:t>Neutrons:</a:t>
            </a:r>
            <a:r>
              <a:rPr lang="en-US" altLang="en-US" dirty="0" smtClean="0">
                <a:ea typeface="ＭＳ Ｐゴシック" panose="020B0600070205080204" pitchFamily="34" charset="-128"/>
              </a:rPr>
              <a:t> neutral in charge</a:t>
            </a:r>
          </a:p>
          <a:p>
            <a:pPr lvl="1" eaLnBrk="1" hangingPunct="1"/>
            <a:r>
              <a:rPr lang="en-US" altLang="en-US" dirty="0" smtClean="0">
                <a:solidFill>
                  <a:srgbClr val="006600"/>
                </a:solidFill>
                <a:ea typeface="ＭＳ Ｐゴシック" panose="020B0600070205080204" pitchFamily="34" charset="-128"/>
              </a:rPr>
              <a:t>Protons:</a:t>
            </a:r>
            <a:r>
              <a:rPr lang="en-US" altLang="en-US" dirty="0" smtClean="0">
                <a:ea typeface="ＭＳ Ｐゴシック" panose="020B0600070205080204" pitchFamily="34" charset="-128"/>
              </a:rPr>
              <a:t> carry a positive (+) charge</a:t>
            </a:r>
          </a:p>
          <a:p>
            <a:pPr lvl="1" eaLnBrk="1" hangingPunct="1"/>
            <a:r>
              <a:rPr lang="en-US" altLang="en-US" dirty="0" smtClean="0">
                <a:solidFill>
                  <a:srgbClr val="006600"/>
                </a:solidFill>
                <a:ea typeface="ＭＳ Ｐゴシック" panose="020B0600070205080204" pitchFamily="34" charset="-128"/>
              </a:rPr>
              <a:t>Electrons</a:t>
            </a:r>
            <a:r>
              <a:rPr lang="en-US" altLang="en-US" dirty="0" smtClean="0">
                <a:ea typeface="ＭＳ Ｐゴシック" panose="020B0600070205080204" pitchFamily="34" charset="-128"/>
              </a:rPr>
              <a:t>: carry a negative (−) charge</a:t>
            </a:r>
          </a:p>
          <a:p>
            <a:pPr lvl="2" eaLnBrk="1" hangingPunct="1"/>
            <a:r>
              <a:rPr lang="en-US" altLang="en-US" dirty="0" smtClean="0">
                <a:ea typeface="ＭＳ Ｐゴシック" panose="020B0600070205080204" pitchFamily="34" charset="-128"/>
              </a:rPr>
              <a:t>Electrons orbit the nucleus</a:t>
            </a:r>
          </a:p>
          <a:p>
            <a:pPr eaLnBrk="1" hangingPunct="1">
              <a:buFontTx/>
              <a:buNone/>
            </a:pPr>
            <a:endParaRPr lang="en-US" altLang="en-US" dirty="0" smtClean="0">
              <a:ea typeface="ＭＳ Ｐゴシック" panose="020B0600070205080204" pitchFamily="34" charset="-128"/>
            </a:endParaRPr>
          </a:p>
        </p:txBody>
      </p:sp>
    </p:spTree>
    <p:extLst>
      <p:ext uri="{BB962C8B-B14F-4D97-AF65-F5344CB8AC3E}">
        <p14:creationId xmlns:p14="http://schemas.microsoft.com/office/powerpoint/2010/main" val="22786297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p:cNvSpPr>
            <a:spLocks noGrp="1" noChangeArrowheads="1"/>
          </p:cNvSpPr>
          <p:nvPr>
            <p:ph type="title"/>
          </p:nvPr>
        </p:nvSpPr>
        <p:spPr>
          <a:xfrm>
            <a:off x="805218" y="380999"/>
            <a:ext cx="9710382" cy="1161197"/>
          </a:xfrm>
        </p:spPr>
        <p:txBody>
          <a:bodyPr>
            <a:normAutofit fontScale="90000"/>
          </a:bodyPr>
          <a:lstStyle/>
          <a:p>
            <a:r>
              <a:rPr lang="en-US" altLang="en-US" dirty="0">
                <a:ea typeface="ＭＳ Ｐゴシック" panose="020B0600070205080204" pitchFamily="34" charset="-128"/>
              </a:rPr>
              <a:t>The Basics: </a:t>
            </a:r>
            <a:br>
              <a:rPr lang="en-US" altLang="en-US" dirty="0">
                <a:ea typeface="ＭＳ Ｐゴシック" panose="020B0600070205080204" pitchFamily="34" charset="-128"/>
              </a:rPr>
            </a:br>
            <a:r>
              <a:rPr lang="en-US" altLang="en-US" dirty="0">
                <a:solidFill>
                  <a:srgbClr val="000066"/>
                </a:solidFill>
                <a:ea typeface="ＭＳ Ｐゴシック" panose="020B0600070205080204" pitchFamily="34" charset="-128"/>
              </a:rPr>
              <a:t>Elements, Atoms, and Ions</a:t>
            </a:r>
            <a:endParaRPr lang="en-US" altLang="en-US" sz="3200" dirty="0">
              <a:solidFill>
                <a:srgbClr val="000066"/>
              </a:solidFill>
              <a:ea typeface="ＭＳ Ｐゴシック" panose="020B0600070205080204" pitchFamily="34" charset="-128"/>
            </a:endParaRPr>
          </a:p>
        </p:txBody>
      </p:sp>
      <p:sp>
        <p:nvSpPr>
          <p:cNvPr id="52228" name="Rectangle 3"/>
          <p:cNvSpPr>
            <a:spLocks noGrp="1" noChangeArrowheads="1"/>
          </p:cNvSpPr>
          <p:nvPr>
            <p:ph type="body" idx="1"/>
          </p:nvPr>
        </p:nvSpPr>
        <p:spPr>
          <a:xfrm>
            <a:off x="805217" y="1691967"/>
            <a:ext cx="9976513" cy="4157662"/>
          </a:xfrm>
        </p:spPr>
        <p:txBody>
          <a:bodyPr/>
          <a:lstStyle/>
          <a:p>
            <a:pPr eaLnBrk="1" hangingPunct="1">
              <a:buFontTx/>
              <a:buNone/>
            </a:pPr>
            <a:r>
              <a:rPr lang="en-US" altLang="en-US" dirty="0" smtClean="0">
                <a:ea typeface="ＭＳ Ｐゴシック" panose="020B0600070205080204" pitchFamily="34" charset="-128"/>
              </a:rPr>
              <a:t>Atoms</a:t>
            </a:r>
          </a:p>
          <a:p>
            <a:pPr eaLnBrk="1" hangingPunct="1"/>
            <a:r>
              <a:rPr lang="en-US" altLang="en-US" dirty="0" smtClean="0">
                <a:solidFill>
                  <a:srgbClr val="000066"/>
                </a:solidFill>
                <a:ea typeface="ＭＳ Ｐゴシック" panose="020B0600070205080204" pitchFamily="34" charset="-128"/>
              </a:rPr>
              <a:t>When an atom gives up an electron, it becomes positively charged</a:t>
            </a:r>
          </a:p>
          <a:p>
            <a:pPr eaLnBrk="1" hangingPunct="1"/>
            <a:r>
              <a:rPr lang="en-US" altLang="en-US" dirty="0" smtClean="0">
                <a:solidFill>
                  <a:srgbClr val="000066"/>
                </a:solidFill>
                <a:ea typeface="ＭＳ Ｐゴシック" panose="020B0600070205080204" pitchFamily="34" charset="-128"/>
              </a:rPr>
              <a:t>When an atom takes on an electron, it becomes negatively charged</a:t>
            </a:r>
          </a:p>
          <a:p>
            <a:pPr eaLnBrk="1" hangingPunct="1"/>
            <a:r>
              <a:rPr lang="en-US" altLang="en-US" dirty="0" smtClean="0">
                <a:ea typeface="ＭＳ Ｐゴシック" panose="020B0600070205080204" pitchFamily="34" charset="-128"/>
              </a:rPr>
              <a:t>Ion</a:t>
            </a:r>
          </a:p>
          <a:p>
            <a:pPr lvl="1" eaLnBrk="1" hangingPunct="1"/>
            <a:r>
              <a:rPr lang="en-US" altLang="en-US" dirty="0" smtClean="0">
                <a:ea typeface="ＭＳ Ｐゴシック" panose="020B0600070205080204" pitchFamily="34" charset="-128"/>
              </a:rPr>
              <a:t>A charged atom</a:t>
            </a:r>
          </a:p>
          <a:p>
            <a:pPr eaLnBrk="1" hangingPunct="1">
              <a:buFontTx/>
              <a:buNone/>
            </a:pPr>
            <a:endParaRPr lang="en-US" altLang="en-US" dirty="0" smtClean="0">
              <a:ea typeface="ＭＳ Ｐゴシック" panose="020B0600070205080204" pitchFamily="34" charset="-128"/>
            </a:endParaRPr>
          </a:p>
        </p:txBody>
      </p:sp>
    </p:spTree>
    <p:extLst>
      <p:ext uri="{BB962C8B-B14F-4D97-AF65-F5344CB8AC3E}">
        <p14:creationId xmlns:p14="http://schemas.microsoft.com/office/powerpoint/2010/main" val="22706598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1" name="Picture 4" descr="Kolb3e_fig_BB3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3975" y="260350"/>
            <a:ext cx="4267200" cy="619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92680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741" y="169342"/>
            <a:ext cx="10515600" cy="1325563"/>
          </a:xfrm>
        </p:spPr>
        <p:txBody>
          <a:bodyPr/>
          <a:lstStyle/>
          <a:p>
            <a:r>
              <a:rPr lang="en-US" dirty="0" smtClean="0"/>
              <a:t>Current</a:t>
            </a:r>
            <a:endParaRPr lang="en-US" dirty="0"/>
          </a:p>
        </p:txBody>
      </p:sp>
      <p:sp>
        <p:nvSpPr>
          <p:cNvPr id="3" name="Content Placeholder 2"/>
          <p:cNvSpPr>
            <a:spLocks noGrp="1"/>
          </p:cNvSpPr>
          <p:nvPr>
            <p:ph sz="half" idx="1"/>
          </p:nvPr>
        </p:nvSpPr>
        <p:spPr>
          <a:xfrm>
            <a:off x="433771" y="1253219"/>
            <a:ext cx="5492770" cy="5065694"/>
          </a:xfrm>
        </p:spPr>
        <p:txBody>
          <a:bodyPr/>
          <a:lstStyle/>
          <a:p>
            <a:r>
              <a:rPr lang="en-US" dirty="0" smtClean="0"/>
              <a:t>Flow </a:t>
            </a:r>
            <a:r>
              <a:rPr lang="en-US" dirty="0"/>
              <a:t>of charge.</a:t>
            </a:r>
          </a:p>
          <a:p>
            <a:r>
              <a:rPr lang="en-US" dirty="0"/>
              <a:t>Charge flows in a current</a:t>
            </a:r>
            <a:r>
              <a:rPr lang="en-US" dirty="0" smtClean="0"/>
              <a:t>.</a:t>
            </a:r>
          </a:p>
          <a:p>
            <a:r>
              <a:rPr lang="en-US" dirty="0" smtClean="0"/>
              <a:t>Reported </a:t>
            </a:r>
            <a:r>
              <a:rPr lang="en-US" dirty="0"/>
              <a:t>as the number of charges per unit time passing through a boundary</a:t>
            </a:r>
            <a:r>
              <a:rPr lang="en-US" dirty="0" smtClean="0"/>
              <a:t>.</a:t>
            </a:r>
          </a:p>
          <a:p>
            <a:r>
              <a:rPr lang="en-US" dirty="0"/>
              <a:t>The SI unit for current is the ampere (</a:t>
            </a:r>
            <a:r>
              <a:rPr lang="en-US" dirty="0" smtClean="0"/>
              <a:t>A)</a:t>
            </a:r>
          </a:p>
          <a:p>
            <a:r>
              <a:rPr lang="en-US" dirty="0" smtClean="0"/>
              <a:t>An ampere </a:t>
            </a:r>
            <a:r>
              <a:rPr lang="en-US" dirty="0"/>
              <a:t>is one coulomb per second</a:t>
            </a:r>
          </a:p>
        </p:txBody>
      </p:sp>
      <p:pic>
        <p:nvPicPr>
          <p:cNvPr id="9" name="Content Placeholder 8"/>
          <p:cNvPicPr>
            <a:picLocks noGrp="1" noChangeAspect="1"/>
          </p:cNvPicPr>
          <p:nvPr>
            <p:ph sz="half" idx="2"/>
          </p:nvPr>
        </p:nvPicPr>
        <p:blipFill>
          <a:blip r:embed="rId2"/>
          <a:stretch>
            <a:fillRect/>
          </a:stretch>
        </p:blipFill>
        <p:spPr>
          <a:xfrm>
            <a:off x="6161511" y="1253219"/>
            <a:ext cx="5257800" cy="3482766"/>
          </a:xfrm>
          <a:prstGeom prst="rect">
            <a:avLst/>
          </a:prstGeom>
        </p:spPr>
      </p:pic>
      <p:sp>
        <p:nvSpPr>
          <p:cNvPr id="10" name="Rectangle 9"/>
          <p:cNvSpPr/>
          <p:nvPr/>
        </p:nvSpPr>
        <p:spPr>
          <a:xfrm>
            <a:off x="6807959" y="4995474"/>
            <a:ext cx="4376382" cy="1323439"/>
          </a:xfrm>
          <a:prstGeom prst="rect">
            <a:avLst/>
          </a:prstGeom>
        </p:spPr>
        <p:txBody>
          <a:bodyPr wrap="square">
            <a:spAutoFit/>
          </a:bodyPr>
          <a:lstStyle/>
          <a:p>
            <a:r>
              <a:rPr lang="en-US" sz="2000" dirty="0"/>
              <a:t>The rate of flow of charge is current. An ampere is the flow of one coulomb through an area in one second.</a:t>
            </a:r>
          </a:p>
        </p:txBody>
      </p:sp>
      <p:sp>
        <p:nvSpPr>
          <p:cNvPr id="11" name="Rectangle 10"/>
          <p:cNvSpPr/>
          <p:nvPr/>
        </p:nvSpPr>
        <p:spPr>
          <a:xfrm>
            <a:off x="6810234" y="6318913"/>
            <a:ext cx="4374107" cy="246221"/>
          </a:xfrm>
          <a:prstGeom prst="rect">
            <a:avLst/>
          </a:prstGeom>
        </p:spPr>
        <p:txBody>
          <a:bodyPr wrap="square">
            <a:spAutoFit/>
          </a:bodyPr>
          <a:lstStyle/>
          <a:p>
            <a:r>
              <a:rPr lang="en-US" sz="1000" dirty="0"/>
              <a:t> http://cnx.org/contents/031da8d3-b525-429c-80cf-6c8ed997733a@9.94.</a:t>
            </a:r>
          </a:p>
        </p:txBody>
      </p:sp>
    </p:spTree>
    <p:extLst>
      <p:ext uri="{BB962C8B-B14F-4D97-AF65-F5344CB8AC3E}">
        <p14:creationId xmlns:p14="http://schemas.microsoft.com/office/powerpoint/2010/main" val="33618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2263" y="114751"/>
            <a:ext cx="10515600" cy="1325563"/>
          </a:xfrm>
        </p:spPr>
        <p:txBody>
          <a:bodyPr/>
          <a:lstStyle/>
          <a:p>
            <a:r>
              <a:rPr lang="en-US" dirty="0" smtClean="0"/>
              <a:t>Current</a:t>
            </a:r>
            <a:endParaRPr lang="en-US" dirty="0"/>
          </a:p>
        </p:txBody>
      </p:sp>
      <p:sp>
        <p:nvSpPr>
          <p:cNvPr id="3" name="Content Placeholder 2"/>
          <p:cNvSpPr>
            <a:spLocks noGrp="1"/>
          </p:cNvSpPr>
          <p:nvPr>
            <p:ph sz="half" idx="1"/>
          </p:nvPr>
        </p:nvSpPr>
        <p:spPr>
          <a:xfrm>
            <a:off x="406475" y="1116741"/>
            <a:ext cx="11207769" cy="3496202"/>
          </a:xfrm>
        </p:spPr>
        <p:txBody>
          <a:bodyPr/>
          <a:lstStyle/>
          <a:p>
            <a:r>
              <a:rPr lang="en-US" dirty="0" smtClean="0"/>
              <a:t>The </a:t>
            </a:r>
            <a:r>
              <a:rPr lang="en-US" dirty="0"/>
              <a:t>direction of current flow </a:t>
            </a:r>
            <a:r>
              <a:rPr lang="en-US" dirty="0" smtClean="0"/>
              <a:t>is </a:t>
            </a:r>
            <a:r>
              <a:rPr lang="en-US" dirty="0"/>
              <a:t>from positive to negative. </a:t>
            </a:r>
            <a:endParaRPr lang="en-US" dirty="0" smtClean="0"/>
          </a:p>
          <a:p>
            <a:r>
              <a:rPr lang="en-US" dirty="0" smtClean="0"/>
              <a:t>The </a:t>
            </a:r>
            <a:r>
              <a:rPr lang="en-US" dirty="0"/>
              <a:t>direction of conventional current is the direction that positive charge would flow</a:t>
            </a:r>
            <a:r>
              <a:rPr lang="en-US" dirty="0" smtClean="0"/>
              <a:t>.</a:t>
            </a:r>
          </a:p>
          <a:p>
            <a:r>
              <a:rPr lang="en-US" dirty="0" smtClean="0"/>
              <a:t>In </a:t>
            </a:r>
            <a:r>
              <a:rPr lang="en-US" dirty="0"/>
              <a:t>ionic solutions, such as salt water, both positive and negative charges </a:t>
            </a:r>
            <a:r>
              <a:rPr lang="en-US" dirty="0" smtClean="0"/>
              <a:t>move.</a:t>
            </a:r>
          </a:p>
          <a:p>
            <a:pPr lvl="1"/>
            <a:r>
              <a:rPr lang="en-US" dirty="0" smtClean="0"/>
              <a:t>This </a:t>
            </a:r>
            <a:r>
              <a:rPr lang="en-US" dirty="0"/>
              <a:t>is </a:t>
            </a:r>
            <a:r>
              <a:rPr lang="en-US" dirty="0" smtClean="0"/>
              <a:t>true </a:t>
            </a:r>
            <a:r>
              <a:rPr lang="en-US" dirty="0"/>
              <a:t>in nerve cells.</a:t>
            </a:r>
          </a:p>
        </p:txBody>
      </p:sp>
      <p:pic>
        <p:nvPicPr>
          <p:cNvPr id="8" name="Content Placeholder 7"/>
          <p:cNvPicPr>
            <a:picLocks noGrp="1" noChangeAspect="1"/>
          </p:cNvPicPr>
          <p:nvPr>
            <p:ph sz="half" idx="2"/>
          </p:nvPr>
        </p:nvPicPr>
        <p:blipFill>
          <a:blip r:embed="rId2"/>
          <a:stretch>
            <a:fillRect/>
          </a:stretch>
        </p:blipFill>
        <p:spPr>
          <a:xfrm>
            <a:off x="2740014" y="4319332"/>
            <a:ext cx="6650202" cy="2327128"/>
          </a:xfrm>
          <a:prstGeom prst="rect">
            <a:avLst/>
          </a:prstGeom>
        </p:spPr>
      </p:pic>
    </p:spTree>
    <p:extLst>
      <p:ext uri="{BB962C8B-B14F-4D97-AF65-F5344CB8AC3E}">
        <p14:creationId xmlns:p14="http://schemas.microsoft.com/office/powerpoint/2010/main" val="1910931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arn(inVertical)">
                                      <p:cBhvr>
                                        <p:cTn id="2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741" y="169342"/>
            <a:ext cx="10515600" cy="1325563"/>
          </a:xfrm>
        </p:spPr>
        <p:txBody>
          <a:bodyPr/>
          <a:lstStyle/>
          <a:p>
            <a:r>
              <a:rPr lang="en-US" dirty="0" smtClean="0"/>
              <a:t>Current</a:t>
            </a:r>
            <a:endParaRPr lang="en-US" dirty="0"/>
          </a:p>
        </p:txBody>
      </p:sp>
      <p:sp>
        <p:nvSpPr>
          <p:cNvPr id="3" name="Content Placeholder 2"/>
          <p:cNvSpPr>
            <a:spLocks noGrp="1"/>
          </p:cNvSpPr>
          <p:nvPr>
            <p:ph sz="half" idx="1"/>
          </p:nvPr>
        </p:nvSpPr>
        <p:spPr>
          <a:xfrm>
            <a:off x="207967" y="1089446"/>
            <a:ext cx="6110945" cy="5174876"/>
          </a:xfrm>
        </p:spPr>
        <p:txBody>
          <a:bodyPr/>
          <a:lstStyle/>
          <a:p>
            <a:pPr marL="0" indent="0">
              <a:buNone/>
            </a:pPr>
            <a:r>
              <a:rPr lang="en-US" sz="2800" dirty="0"/>
              <a:t>(a) Positive charges move in the direction of the electric field and the same direction as conventional current. </a:t>
            </a:r>
            <a:endParaRPr lang="en-US" sz="2800" dirty="0" smtClean="0"/>
          </a:p>
          <a:p>
            <a:pPr marL="0" indent="0">
              <a:buNone/>
            </a:pPr>
            <a:r>
              <a:rPr lang="en-US" sz="2800" dirty="0" smtClean="0"/>
              <a:t>(</a:t>
            </a:r>
            <a:r>
              <a:rPr lang="en-US" sz="2800" dirty="0"/>
              <a:t>b) Negative charges move in the direction opposite to the electric field. </a:t>
            </a:r>
            <a:endParaRPr lang="en-US" sz="2800" dirty="0" smtClean="0"/>
          </a:p>
          <a:p>
            <a:r>
              <a:rPr lang="en-US" sz="2800" dirty="0" smtClean="0"/>
              <a:t>Conventional </a:t>
            </a:r>
            <a:r>
              <a:rPr lang="en-US" sz="2800" dirty="0"/>
              <a:t>current is in the direction opposite to the movement of negative charge. </a:t>
            </a:r>
            <a:endParaRPr lang="en-US" sz="2800" dirty="0" smtClean="0"/>
          </a:p>
          <a:p>
            <a:r>
              <a:rPr lang="en-US" sz="2800" dirty="0" smtClean="0"/>
              <a:t>The </a:t>
            </a:r>
            <a:r>
              <a:rPr lang="en-US" sz="2800" dirty="0"/>
              <a:t>flow of electrons is sometimes referred to as electronic flow</a:t>
            </a:r>
            <a:r>
              <a:rPr lang="en-US" sz="2800" dirty="0" smtClean="0"/>
              <a:t>.</a:t>
            </a:r>
            <a:endParaRPr lang="en-US" sz="2800" dirty="0"/>
          </a:p>
        </p:txBody>
      </p:sp>
      <p:pic>
        <p:nvPicPr>
          <p:cNvPr id="5" name="Content Placeholder 4"/>
          <p:cNvPicPr>
            <a:picLocks noGrp="1" noChangeAspect="1"/>
          </p:cNvPicPr>
          <p:nvPr>
            <p:ph sz="half" idx="2"/>
          </p:nvPr>
        </p:nvPicPr>
        <p:blipFill>
          <a:blip r:embed="rId2"/>
          <a:stretch>
            <a:fillRect/>
          </a:stretch>
        </p:blipFill>
        <p:spPr>
          <a:xfrm>
            <a:off x="6719837" y="556502"/>
            <a:ext cx="4617588" cy="5496778"/>
          </a:xfrm>
          <a:prstGeom prst="rect">
            <a:avLst/>
          </a:prstGeom>
        </p:spPr>
      </p:pic>
      <p:sp>
        <p:nvSpPr>
          <p:cNvPr id="7" name="Rectangle 6"/>
          <p:cNvSpPr/>
          <p:nvPr/>
        </p:nvSpPr>
        <p:spPr>
          <a:xfrm>
            <a:off x="6810234" y="6318913"/>
            <a:ext cx="4374107" cy="246221"/>
          </a:xfrm>
          <a:prstGeom prst="rect">
            <a:avLst/>
          </a:prstGeom>
        </p:spPr>
        <p:txBody>
          <a:bodyPr wrap="square">
            <a:spAutoFit/>
          </a:bodyPr>
          <a:lstStyle/>
          <a:p>
            <a:r>
              <a:rPr lang="en-US" sz="1000" dirty="0"/>
              <a:t> http://cnx.org/contents/031da8d3-b525-429c-80cf-6c8ed997733a@9.94.</a:t>
            </a:r>
          </a:p>
        </p:txBody>
      </p:sp>
    </p:spTree>
    <p:extLst>
      <p:ext uri="{BB962C8B-B14F-4D97-AF65-F5344CB8AC3E}">
        <p14:creationId xmlns:p14="http://schemas.microsoft.com/office/powerpoint/2010/main" val="528448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08747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558" y="66508"/>
            <a:ext cx="10515600" cy="1325563"/>
          </a:xfrm>
        </p:spPr>
        <p:txBody>
          <a:bodyPr/>
          <a:lstStyle/>
          <a:p>
            <a:r>
              <a:rPr lang="en-US" dirty="0" smtClean="0"/>
              <a:t>Current</a:t>
            </a:r>
            <a:endParaRPr lang="en-US" dirty="0"/>
          </a:p>
        </p:txBody>
      </p:sp>
      <p:sp>
        <p:nvSpPr>
          <p:cNvPr id="3" name="Content Placeholder 2"/>
          <p:cNvSpPr>
            <a:spLocks noGrp="1"/>
          </p:cNvSpPr>
          <p:nvPr>
            <p:ph sz="quarter" idx="13"/>
          </p:nvPr>
        </p:nvSpPr>
        <p:spPr>
          <a:xfrm>
            <a:off x="313899" y="1078173"/>
            <a:ext cx="11259402" cy="5145206"/>
          </a:xfrm>
        </p:spPr>
        <p:txBody>
          <a:bodyPr/>
          <a:lstStyle/>
          <a:p>
            <a:r>
              <a:rPr lang="en-US" dirty="0"/>
              <a:t>Current is carried by both positive and negative charges in saltwater: </a:t>
            </a:r>
            <a:endParaRPr lang="en-US" dirty="0" smtClean="0"/>
          </a:p>
          <a:p>
            <a:r>
              <a:rPr lang="en-US" dirty="0" smtClean="0"/>
              <a:t>If </a:t>
            </a:r>
            <a:r>
              <a:rPr lang="en-US" dirty="0"/>
              <a:t>we put ordinary table salt in water, it becomes a good conductor. </a:t>
            </a:r>
            <a:endParaRPr lang="en-US" dirty="0" smtClean="0"/>
          </a:p>
          <a:p>
            <a:r>
              <a:rPr lang="en-US" dirty="0" smtClean="0"/>
              <a:t>Table </a:t>
            </a:r>
            <a:r>
              <a:rPr lang="en-US" dirty="0"/>
              <a:t>salt is sodium chloride, </a:t>
            </a:r>
            <a:r>
              <a:rPr lang="en-US" dirty="0" err="1"/>
              <a:t>NaCl</a:t>
            </a:r>
            <a:r>
              <a:rPr lang="en-US" dirty="0"/>
              <a:t>. </a:t>
            </a:r>
            <a:endParaRPr lang="en-US" dirty="0" smtClean="0"/>
          </a:p>
          <a:p>
            <a:r>
              <a:rPr lang="en-US" dirty="0" smtClean="0"/>
              <a:t>The </a:t>
            </a:r>
            <a:r>
              <a:rPr lang="en-US" dirty="0"/>
              <a:t>salt dissolves in water, into free-floating </a:t>
            </a:r>
            <a:r>
              <a:rPr lang="en-US" dirty="0" smtClean="0"/>
              <a:t>Na</a:t>
            </a:r>
            <a:r>
              <a:rPr lang="en-US" baseline="30000" dirty="0" smtClean="0"/>
              <a:t>+</a:t>
            </a:r>
            <a:r>
              <a:rPr lang="en-US" dirty="0" smtClean="0"/>
              <a:t> and Cl</a:t>
            </a:r>
            <a:r>
              <a:rPr lang="en-US" baseline="30000" dirty="0" smtClean="0"/>
              <a:t>-</a:t>
            </a:r>
            <a:r>
              <a:rPr lang="en-US" dirty="0" smtClean="0"/>
              <a:t> </a:t>
            </a:r>
            <a:r>
              <a:rPr lang="en-US" dirty="0"/>
              <a:t>ions</a:t>
            </a:r>
            <a:r>
              <a:rPr lang="en-US" dirty="0" smtClean="0"/>
              <a:t>. </a:t>
            </a:r>
          </a:p>
          <a:p>
            <a:r>
              <a:rPr lang="en-US" b="1" dirty="0" smtClean="0"/>
              <a:t>Both ions respond to electric force and move through the saltwater solution, in opposite directions.</a:t>
            </a:r>
            <a:endParaRPr lang="en-US" b="1" dirty="0"/>
          </a:p>
        </p:txBody>
      </p:sp>
    </p:spTree>
    <p:extLst>
      <p:ext uri="{BB962C8B-B14F-4D97-AF65-F5344CB8AC3E}">
        <p14:creationId xmlns:p14="http://schemas.microsoft.com/office/powerpoint/2010/main" val="3659946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a:xfrm>
            <a:off x="1600200" y="381000"/>
            <a:ext cx="8915400" cy="1143000"/>
          </a:xfrm>
        </p:spPr>
        <p:txBody>
          <a:bodyPr>
            <a:normAutofit/>
          </a:bodyPr>
          <a:lstStyle/>
          <a:p>
            <a:pPr eaLnBrk="1" hangingPunct="1"/>
            <a:r>
              <a:rPr lang="en-US" altLang="en-US" dirty="0" smtClean="0">
                <a:ea typeface="ＭＳ Ｐゴシック" panose="020B0600070205080204" pitchFamily="34" charset="-128"/>
              </a:rPr>
              <a:t>What is the force?</a:t>
            </a:r>
            <a:endParaRPr lang="en-US" altLang="en-US" sz="3200" dirty="0">
              <a:solidFill>
                <a:srgbClr val="000066"/>
              </a:solidFill>
              <a:ea typeface="ＭＳ Ｐゴシック" panose="020B0600070205080204" pitchFamily="34" charset="-128"/>
            </a:endParaRPr>
          </a:p>
        </p:txBody>
      </p:sp>
      <p:sp>
        <p:nvSpPr>
          <p:cNvPr id="55300" name="Rectangle 3"/>
          <p:cNvSpPr>
            <a:spLocks noGrp="1" noChangeArrowheads="1"/>
          </p:cNvSpPr>
          <p:nvPr>
            <p:ph type="body" idx="1"/>
          </p:nvPr>
        </p:nvSpPr>
        <p:spPr>
          <a:xfrm>
            <a:off x="1847850" y="1557338"/>
            <a:ext cx="8458200" cy="4525962"/>
          </a:xfrm>
        </p:spPr>
        <p:txBody>
          <a:bodyPr/>
          <a:lstStyle/>
          <a:p>
            <a:pPr eaLnBrk="1" hangingPunct="1">
              <a:buFontTx/>
              <a:buNone/>
            </a:pPr>
            <a:r>
              <a:rPr lang="en-US" altLang="en-US" smtClean="0">
                <a:ea typeface="ＭＳ Ｐゴシック" panose="020B0600070205080204" pitchFamily="34" charset="-128"/>
              </a:rPr>
              <a:t>Water (H</a:t>
            </a:r>
            <a:r>
              <a:rPr lang="en-US" altLang="en-US" baseline="-25000" smtClean="0">
                <a:ea typeface="ＭＳ Ｐゴシック" panose="020B0600070205080204" pitchFamily="34" charset="-128"/>
              </a:rPr>
              <a:t>2</a:t>
            </a:r>
            <a:r>
              <a:rPr lang="en-US" altLang="en-US" smtClean="0">
                <a:ea typeface="ＭＳ Ｐゴシック" panose="020B0600070205080204" pitchFamily="34" charset="-128"/>
              </a:rPr>
              <a:t>0)</a:t>
            </a:r>
          </a:p>
          <a:p>
            <a:pPr lvl="1" eaLnBrk="1" hangingPunct="1"/>
            <a:r>
              <a:rPr lang="en-US" altLang="en-US" smtClean="0">
                <a:ea typeface="ＭＳ Ｐゴシック" panose="020B0600070205080204" pitchFamily="34" charset="-128"/>
              </a:rPr>
              <a:t>Atoms held together by shared electrons</a:t>
            </a:r>
          </a:p>
          <a:p>
            <a:pPr lvl="1" eaLnBrk="1" hangingPunct="1"/>
            <a:r>
              <a:rPr lang="en-US" altLang="en-US" smtClean="0">
                <a:ea typeface="ＭＳ Ｐゴシック" panose="020B0600070205080204" pitchFamily="34" charset="-128"/>
              </a:rPr>
              <a:t>Polar molecule</a:t>
            </a:r>
          </a:p>
          <a:p>
            <a:pPr lvl="2" eaLnBrk="1" hangingPunct="1"/>
            <a:r>
              <a:rPr lang="en-US" altLang="en-US" smtClean="0">
                <a:ea typeface="ＭＳ Ｐゴシック" panose="020B0600070205080204" pitchFamily="34" charset="-128"/>
              </a:rPr>
              <a:t>Opposite charges at opposite ends</a:t>
            </a:r>
          </a:p>
          <a:p>
            <a:pPr eaLnBrk="1" hangingPunct="1"/>
            <a:endParaRPr lang="en-US" altLang="en-US" smtClean="0">
              <a:ea typeface="ＭＳ Ｐゴシック" panose="020B0600070205080204" pitchFamily="34" charset="-128"/>
            </a:endParaRPr>
          </a:p>
          <a:p>
            <a:pPr eaLnBrk="1" hangingPunct="1"/>
            <a:r>
              <a:rPr lang="en-US" altLang="en-US" smtClean="0">
                <a:solidFill>
                  <a:srgbClr val="000066"/>
                </a:solidFill>
                <a:ea typeface="ＭＳ Ｐゴシック" panose="020B0600070205080204" pitchFamily="34" charset="-128"/>
              </a:rPr>
              <a:t>Chemical properties of water enable it to dissolve salt crystals into their component ions</a:t>
            </a:r>
          </a:p>
          <a:p>
            <a:pPr eaLnBrk="1" hangingPunct="1">
              <a:buFontTx/>
              <a:buNone/>
            </a:pPr>
            <a:endParaRPr lang="en-US" altLang="en-US" smtClean="0">
              <a:ea typeface="ＭＳ Ｐゴシック" panose="020B0600070205080204" pitchFamily="34" charset="-128"/>
            </a:endParaRPr>
          </a:p>
        </p:txBody>
      </p:sp>
    </p:spTree>
    <p:extLst>
      <p:ext uri="{BB962C8B-B14F-4D97-AF65-F5344CB8AC3E}">
        <p14:creationId xmlns:p14="http://schemas.microsoft.com/office/powerpoint/2010/main" val="3319826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3" name="Picture 2" descr="D:\Worth Work 2012\Corty\4e PPT\Artwork for Greg\4e Artwork\KolbWh4e_CH03\KolbWh4e_fig_03_B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093789"/>
            <a:ext cx="8229600" cy="466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27172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4" descr="Kolb3e_fig_BB3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550" y="404813"/>
            <a:ext cx="70167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62543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023" y="148396"/>
            <a:ext cx="10515600" cy="1325563"/>
          </a:xfrm>
        </p:spPr>
        <p:txBody>
          <a:bodyPr/>
          <a:lstStyle/>
          <a:p>
            <a:r>
              <a:rPr lang="en-US" dirty="0" smtClean="0"/>
              <a:t>From current to voltage</a:t>
            </a:r>
            <a:endParaRPr lang="en-US" dirty="0"/>
          </a:p>
        </p:txBody>
      </p:sp>
      <p:sp>
        <p:nvSpPr>
          <p:cNvPr id="3" name="Content Placeholder 2"/>
          <p:cNvSpPr>
            <a:spLocks noGrp="1"/>
          </p:cNvSpPr>
          <p:nvPr>
            <p:ph sz="quarter" idx="13"/>
          </p:nvPr>
        </p:nvSpPr>
        <p:spPr>
          <a:xfrm>
            <a:off x="341193" y="1146412"/>
            <a:ext cx="11464119" cy="5363569"/>
          </a:xfrm>
        </p:spPr>
        <p:txBody>
          <a:bodyPr/>
          <a:lstStyle/>
          <a:p>
            <a:r>
              <a:rPr lang="en-US" dirty="0" smtClean="0"/>
              <a:t>Electrons </a:t>
            </a:r>
            <a:r>
              <a:rPr lang="en-US" dirty="0"/>
              <a:t>can flow only when they have the opportunity to move in the space between the atoms of a material. </a:t>
            </a:r>
            <a:endParaRPr lang="en-US" dirty="0" smtClean="0"/>
          </a:p>
          <a:p>
            <a:r>
              <a:rPr lang="en-US" dirty="0" smtClean="0"/>
              <a:t>There </a:t>
            </a:r>
            <a:r>
              <a:rPr lang="en-US" dirty="0"/>
              <a:t>can be electric current only where there exists a continuous path of conductive material providing a conduit for electrons to travel through. </a:t>
            </a:r>
            <a:endParaRPr lang="en-US" dirty="0" smtClean="0"/>
          </a:p>
          <a:p>
            <a:r>
              <a:rPr lang="en-US" dirty="0" smtClean="0"/>
              <a:t>E.g., water </a:t>
            </a:r>
            <a:r>
              <a:rPr lang="en-US" dirty="0"/>
              <a:t>can flow through the tube if and only if the tube is open and there is no blockage. If the tube is blocked (e.g., tap is closed), the water will not flow inside the tube. </a:t>
            </a:r>
            <a:endParaRPr lang="en-US" dirty="0" smtClean="0"/>
          </a:p>
          <a:p>
            <a:r>
              <a:rPr lang="en-US" dirty="0" smtClean="0"/>
              <a:t>The </a:t>
            </a:r>
            <a:r>
              <a:rPr lang="en-US" dirty="0"/>
              <a:t>same holds true for electric current: the continuous flow of electrons requires there be an unbroken path to permit that flow</a:t>
            </a:r>
          </a:p>
        </p:txBody>
      </p:sp>
    </p:spTree>
    <p:extLst>
      <p:ext uri="{BB962C8B-B14F-4D97-AF65-F5344CB8AC3E}">
        <p14:creationId xmlns:p14="http://schemas.microsoft.com/office/powerpoint/2010/main" val="203362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63504" y="3119385"/>
            <a:ext cx="5675677" cy="2981164"/>
          </a:xfrm>
          <a:prstGeom prst="rect">
            <a:avLst/>
          </a:prstGeom>
        </p:spPr>
      </p:pic>
      <p:pic>
        <p:nvPicPr>
          <p:cNvPr id="3" name="Picture 2"/>
          <p:cNvPicPr>
            <a:picLocks noChangeAspect="1"/>
          </p:cNvPicPr>
          <p:nvPr/>
        </p:nvPicPr>
        <p:blipFill>
          <a:blip r:embed="rId3"/>
          <a:stretch>
            <a:fillRect/>
          </a:stretch>
        </p:blipFill>
        <p:spPr>
          <a:xfrm>
            <a:off x="390212" y="313899"/>
            <a:ext cx="5534429" cy="2906973"/>
          </a:xfrm>
          <a:prstGeom prst="rect">
            <a:avLst/>
          </a:prstGeom>
        </p:spPr>
      </p:pic>
    </p:spTree>
    <p:extLst>
      <p:ext uri="{BB962C8B-B14F-4D97-AF65-F5344CB8AC3E}">
        <p14:creationId xmlns:p14="http://schemas.microsoft.com/office/powerpoint/2010/main" val="2448524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92287" y="323096"/>
            <a:ext cx="3170195" cy="6102625"/>
          </a:xfrm>
          <a:prstGeom prst="rect">
            <a:avLst/>
          </a:prstGeom>
        </p:spPr>
      </p:pic>
    </p:spTree>
    <p:extLst>
      <p:ext uri="{BB962C8B-B14F-4D97-AF65-F5344CB8AC3E}">
        <p14:creationId xmlns:p14="http://schemas.microsoft.com/office/powerpoint/2010/main" val="2070749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445" y="169149"/>
            <a:ext cx="10515600" cy="1325563"/>
          </a:xfrm>
        </p:spPr>
        <p:txBody>
          <a:bodyPr/>
          <a:lstStyle/>
          <a:p>
            <a:r>
              <a:rPr lang="en-US" dirty="0" smtClean="0"/>
              <a:t>Current to Voltage</a:t>
            </a:r>
            <a:endParaRPr lang="en-US" dirty="0"/>
          </a:p>
        </p:txBody>
      </p:sp>
      <p:sp>
        <p:nvSpPr>
          <p:cNvPr id="3" name="Content Placeholder 2"/>
          <p:cNvSpPr>
            <a:spLocks noGrp="1"/>
          </p:cNvSpPr>
          <p:nvPr>
            <p:ph sz="half" idx="1"/>
          </p:nvPr>
        </p:nvSpPr>
        <p:spPr>
          <a:xfrm>
            <a:off x="641445" y="1484431"/>
            <a:ext cx="5349922" cy="4684594"/>
          </a:xfrm>
        </p:spPr>
        <p:txBody>
          <a:bodyPr/>
          <a:lstStyle/>
          <a:p>
            <a:r>
              <a:rPr lang="en-US" dirty="0"/>
              <a:t>The electric charge formed between </a:t>
            </a:r>
            <a:r>
              <a:rPr lang="en-US" dirty="0" smtClean="0"/>
              <a:t>two </a:t>
            </a:r>
            <a:r>
              <a:rPr lang="en-US" dirty="0"/>
              <a:t>materials by rubbing them together serves to store a certain amount of </a:t>
            </a:r>
            <a:r>
              <a:rPr lang="en-US" dirty="0" smtClean="0"/>
              <a:t>energy (static).</a:t>
            </a:r>
          </a:p>
          <a:p>
            <a:r>
              <a:rPr lang="en-US" dirty="0" smtClean="0"/>
              <a:t>This </a:t>
            </a:r>
            <a:r>
              <a:rPr lang="en-US" dirty="0"/>
              <a:t>energy is not unlike the energy stored in a high reservoir of water that has been pumped from a lower-level </a:t>
            </a:r>
            <a:r>
              <a:rPr lang="en-US" dirty="0" smtClean="0"/>
              <a:t>pond</a:t>
            </a:r>
            <a:endParaRPr lang="en-US" dirty="0"/>
          </a:p>
        </p:txBody>
      </p:sp>
      <p:pic>
        <p:nvPicPr>
          <p:cNvPr id="5" name="Content Placeholder 4"/>
          <p:cNvPicPr>
            <a:picLocks noGrp="1" noChangeAspect="1"/>
          </p:cNvPicPr>
          <p:nvPr>
            <p:ph sz="half" idx="2"/>
          </p:nvPr>
        </p:nvPicPr>
        <p:blipFill>
          <a:blip r:embed="rId2"/>
          <a:stretch>
            <a:fillRect/>
          </a:stretch>
        </p:blipFill>
        <p:spPr>
          <a:xfrm>
            <a:off x="6995297" y="365125"/>
            <a:ext cx="3430772" cy="4926653"/>
          </a:xfrm>
          <a:prstGeom prst="rect">
            <a:avLst/>
          </a:prstGeom>
        </p:spPr>
      </p:pic>
      <p:sp>
        <p:nvSpPr>
          <p:cNvPr id="6" name="Rectangle 5"/>
          <p:cNvSpPr/>
          <p:nvPr/>
        </p:nvSpPr>
        <p:spPr>
          <a:xfrm>
            <a:off x="5552364" y="5487754"/>
            <a:ext cx="6096000" cy="923330"/>
          </a:xfrm>
          <a:prstGeom prst="rect">
            <a:avLst/>
          </a:prstGeom>
        </p:spPr>
        <p:txBody>
          <a:bodyPr>
            <a:spAutoFit/>
          </a:bodyPr>
          <a:lstStyle/>
          <a:p>
            <a:r>
              <a:rPr lang="en-US" dirty="0"/>
              <a:t>The influence of gravity on the water in the reservoir creates a force that attempts to move the water down to the lower level again</a:t>
            </a:r>
          </a:p>
        </p:txBody>
      </p:sp>
    </p:spTree>
    <p:extLst>
      <p:ext uri="{BB962C8B-B14F-4D97-AF65-F5344CB8AC3E}">
        <p14:creationId xmlns:p14="http://schemas.microsoft.com/office/powerpoint/2010/main" val="4050144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2"/>
          </p:nvPr>
        </p:nvPicPr>
        <p:blipFill rotWithShape="1">
          <a:blip r:embed="rId2"/>
          <a:srcRect b="55308"/>
          <a:stretch/>
        </p:blipFill>
        <p:spPr>
          <a:xfrm>
            <a:off x="5035585" y="846161"/>
            <a:ext cx="6932896" cy="4842775"/>
          </a:xfrm>
          <a:prstGeom prst="rect">
            <a:avLst/>
          </a:prstGeom>
        </p:spPr>
      </p:pic>
      <p:sp>
        <p:nvSpPr>
          <p:cNvPr id="2" name="Title 1"/>
          <p:cNvSpPr>
            <a:spLocks noGrp="1"/>
          </p:cNvSpPr>
          <p:nvPr>
            <p:ph type="title"/>
          </p:nvPr>
        </p:nvSpPr>
        <p:spPr>
          <a:xfrm>
            <a:off x="641445" y="220582"/>
            <a:ext cx="10515600" cy="1325563"/>
          </a:xfrm>
        </p:spPr>
        <p:txBody>
          <a:bodyPr/>
          <a:lstStyle/>
          <a:p>
            <a:r>
              <a:rPr lang="en-US" dirty="0" smtClean="0"/>
              <a:t>Current to Voltage</a:t>
            </a:r>
            <a:endParaRPr lang="en-US" dirty="0"/>
          </a:p>
        </p:txBody>
      </p:sp>
      <p:sp>
        <p:nvSpPr>
          <p:cNvPr id="3" name="Content Placeholder 2"/>
          <p:cNvSpPr>
            <a:spLocks noGrp="1"/>
          </p:cNvSpPr>
          <p:nvPr>
            <p:ph sz="half" idx="1"/>
          </p:nvPr>
        </p:nvSpPr>
        <p:spPr>
          <a:xfrm>
            <a:off x="641445" y="1484431"/>
            <a:ext cx="5295331" cy="4920346"/>
          </a:xfrm>
        </p:spPr>
        <p:txBody>
          <a:bodyPr/>
          <a:lstStyle/>
          <a:p>
            <a:r>
              <a:rPr lang="en-US" dirty="0"/>
              <a:t>It takes energy to pump </a:t>
            </a:r>
            <a:r>
              <a:rPr lang="en-US" dirty="0" smtClean="0"/>
              <a:t>water </a:t>
            </a:r>
            <a:r>
              <a:rPr lang="en-US" dirty="0"/>
              <a:t>from the low-level pond to the high-level reservoir, and the movement of water through the piping back down to its original level constitutes a releasing of energy stored from previous </a:t>
            </a:r>
            <a:r>
              <a:rPr lang="en-US" dirty="0" smtClean="0"/>
              <a:t>pumping (dynamic electricity).</a:t>
            </a:r>
            <a:endParaRPr lang="en-US" dirty="0"/>
          </a:p>
        </p:txBody>
      </p:sp>
      <p:sp>
        <p:nvSpPr>
          <p:cNvPr id="6" name="Rectangle 5"/>
          <p:cNvSpPr/>
          <p:nvPr/>
        </p:nvSpPr>
        <p:spPr>
          <a:xfrm>
            <a:off x="5662684" y="5481447"/>
            <a:ext cx="6096000" cy="923330"/>
          </a:xfrm>
          <a:prstGeom prst="rect">
            <a:avLst/>
          </a:prstGeom>
        </p:spPr>
        <p:txBody>
          <a:bodyPr>
            <a:spAutoFit/>
          </a:bodyPr>
          <a:lstStyle/>
          <a:p>
            <a:r>
              <a:rPr lang="en-US" dirty="0"/>
              <a:t>The influence of gravity on the water in the reservoir creates a force that attempts to move the water down to the lower level again</a:t>
            </a:r>
          </a:p>
        </p:txBody>
      </p:sp>
    </p:spTree>
    <p:extLst>
      <p:ext uri="{BB962C8B-B14F-4D97-AF65-F5344CB8AC3E}">
        <p14:creationId xmlns:p14="http://schemas.microsoft.com/office/powerpoint/2010/main" val="262612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Voltage</a:t>
            </a:r>
            <a:endParaRPr lang="en-US" dirty="0"/>
          </a:p>
        </p:txBody>
      </p:sp>
      <p:sp>
        <p:nvSpPr>
          <p:cNvPr id="3" name="Content Placeholder 2"/>
          <p:cNvSpPr>
            <a:spLocks noGrp="1"/>
          </p:cNvSpPr>
          <p:nvPr>
            <p:ph sz="quarter" idx="13"/>
          </p:nvPr>
        </p:nvSpPr>
        <p:spPr>
          <a:xfrm>
            <a:off x="750627" y="1514902"/>
            <a:ext cx="10515600" cy="4343400"/>
          </a:xfrm>
        </p:spPr>
        <p:txBody>
          <a:bodyPr/>
          <a:lstStyle/>
          <a:p>
            <a:r>
              <a:rPr lang="en-US" dirty="0" smtClean="0"/>
              <a:t>“Pumping</a:t>
            </a:r>
            <a:r>
              <a:rPr lang="en-US" dirty="0"/>
              <a:t>” electrons to create an electric charge imbalance results in a certain amount of energy being stored in that </a:t>
            </a:r>
            <a:r>
              <a:rPr lang="en-US" dirty="0" smtClean="0"/>
              <a:t>imbalance (static). </a:t>
            </a:r>
          </a:p>
          <a:p>
            <a:r>
              <a:rPr lang="en-US" dirty="0" smtClean="0"/>
              <a:t>Just </a:t>
            </a:r>
            <a:r>
              <a:rPr lang="en-US" dirty="0"/>
              <a:t>as providing a way for water to flow back down from the heights of the reservoir results in a release of that stored energy, providing a way for electrons to flow back to their original “levels” results in a release of stored energy </a:t>
            </a:r>
            <a:r>
              <a:rPr lang="en-US" dirty="0" smtClean="0"/>
              <a:t>(dynamic)</a:t>
            </a:r>
            <a:endParaRPr lang="en-US" dirty="0"/>
          </a:p>
        </p:txBody>
      </p:sp>
    </p:spTree>
    <p:extLst>
      <p:ext uri="{BB962C8B-B14F-4D97-AF65-F5344CB8AC3E}">
        <p14:creationId xmlns:p14="http://schemas.microsoft.com/office/powerpoint/2010/main" val="160338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979" y="174056"/>
            <a:ext cx="10515600" cy="1325563"/>
          </a:xfrm>
        </p:spPr>
        <p:txBody>
          <a:bodyPr/>
          <a:lstStyle/>
          <a:p>
            <a:r>
              <a:rPr lang="en-US" dirty="0" smtClean="0"/>
              <a:t>Voltage</a:t>
            </a:r>
            <a:endParaRPr lang="en-US" dirty="0"/>
          </a:p>
        </p:txBody>
      </p:sp>
      <p:sp>
        <p:nvSpPr>
          <p:cNvPr id="3" name="Content Placeholder 2"/>
          <p:cNvSpPr>
            <a:spLocks noGrp="1"/>
          </p:cNvSpPr>
          <p:nvPr>
            <p:ph sz="quarter" idx="13"/>
          </p:nvPr>
        </p:nvSpPr>
        <p:spPr>
          <a:xfrm>
            <a:off x="436728" y="1228298"/>
            <a:ext cx="11354938" cy="4708478"/>
          </a:xfrm>
        </p:spPr>
        <p:txBody>
          <a:bodyPr/>
          <a:lstStyle/>
          <a:p>
            <a:r>
              <a:rPr lang="en-US" dirty="0"/>
              <a:t>When electrons are poised in that static condition (just like water sitting still, high in a reservoir), the energy stored there is called </a:t>
            </a:r>
            <a:r>
              <a:rPr lang="en-US" b="1" u="sng" dirty="0"/>
              <a:t>potential energy</a:t>
            </a:r>
            <a:r>
              <a:rPr lang="en-US" dirty="0"/>
              <a:t>, because it has the possibility (potential) of release that has not been fully realized yet. </a:t>
            </a:r>
            <a:endParaRPr lang="en-US" dirty="0" smtClean="0"/>
          </a:p>
          <a:p>
            <a:endParaRPr lang="en-US" dirty="0"/>
          </a:p>
          <a:p>
            <a:r>
              <a:rPr lang="en-US" dirty="0"/>
              <a:t>Potential energy, stored in the form of an electric charge imbalance and capable of provoking electrons to flow through a conductor, can be expressed as a term called </a:t>
            </a:r>
            <a:r>
              <a:rPr lang="en-US" b="1" u="sng" dirty="0" smtClean="0"/>
              <a:t>voltage:</a:t>
            </a:r>
            <a:r>
              <a:rPr lang="en-US" dirty="0" smtClean="0"/>
              <a:t> </a:t>
            </a:r>
            <a:r>
              <a:rPr lang="en-US" dirty="0"/>
              <a:t>a measure of potential energy per unit charge of </a:t>
            </a:r>
            <a:r>
              <a:rPr lang="en-US" dirty="0" smtClean="0"/>
              <a:t>electrons</a:t>
            </a:r>
            <a:endParaRPr lang="en-US" dirty="0"/>
          </a:p>
        </p:txBody>
      </p:sp>
    </p:spTree>
    <p:extLst>
      <p:ext uri="{BB962C8B-B14F-4D97-AF65-F5344CB8AC3E}">
        <p14:creationId xmlns:p14="http://schemas.microsoft.com/office/powerpoint/2010/main" val="5086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6162" y="160408"/>
            <a:ext cx="10515600" cy="1325563"/>
          </a:xfrm>
        </p:spPr>
        <p:txBody>
          <a:bodyPr/>
          <a:lstStyle/>
          <a:p>
            <a:r>
              <a:rPr lang="en-US" dirty="0"/>
              <a:t>Voltage resembles gravity</a:t>
            </a:r>
          </a:p>
        </p:txBody>
      </p:sp>
      <p:sp>
        <p:nvSpPr>
          <p:cNvPr id="3" name="Rectangle 2"/>
          <p:cNvSpPr/>
          <p:nvPr/>
        </p:nvSpPr>
        <p:spPr>
          <a:xfrm>
            <a:off x="1047466" y="5447183"/>
            <a:ext cx="10112991" cy="1015663"/>
          </a:xfrm>
          <a:prstGeom prst="rect">
            <a:avLst/>
          </a:prstGeom>
        </p:spPr>
        <p:txBody>
          <a:bodyPr wrap="square">
            <a:spAutoFit/>
          </a:bodyPr>
          <a:lstStyle/>
          <a:p>
            <a:r>
              <a:rPr lang="en-US" sz="2000" dirty="0"/>
              <a:t>An electron at the top of a voltage "hill" travels "downhill" through wires and elements of a circuit. It gives up its potential energy, doing work along the way. When the electron is halfway down the hill, it has given up, or "dropped", half of its potential energy. </a:t>
            </a:r>
          </a:p>
        </p:txBody>
      </p:sp>
      <p:pic>
        <p:nvPicPr>
          <p:cNvPr id="5" name="Picture 4"/>
          <p:cNvPicPr>
            <a:picLocks noChangeAspect="1"/>
          </p:cNvPicPr>
          <p:nvPr/>
        </p:nvPicPr>
        <p:blipFill>
          <a:blip r:embed="rId2"/>
          <a:stretch>
            <a:fillRect/>
          </a:stretch>
        </p:blipFill>
        <p:spPr>
          <a:xfrm>
            <a:off x="597088" y="1485971"/>
            <a:ext cx="10246867" cy="2717539"/>
          </a:xfrm>
          <a:prstGeom prst="rect">
            <a:avLst/>
          </a:prstGeom>
        </p:spPr>
      </p:pic>
      <p:sp>
        <p:nvSpPr>
          <p:cNvPr id="6" name="Rectangle 5"/>
          <p:cNvSpPr/>
          <p:nvPr/>
        </p:nvSpPr>
        <p:spPr>
          <a:xfrm>
            <a:off x="597088" y="4203510"/>
            <a:ext cx="4711891" cy="914400"/>
          </a:xfrm>
          <a:prstGeom prst="rect">
            <a:avLst/>
          </a:prstGeom>
        </p:spPr>
        <p:txBody>
          <a:bodyPr wrap="square">
            <a:spAutoFit/>
          </a:bodyPr>
          <a:lstStyle/>
          <a:p>
            <a:r>
              <a:rPr lang="en-US" dirty="0"/>
              <a:t>For a mass </a:t>
            </a:r>
            <a:r>
              <a:rPr lang="en-US" dirty="0" smtClean="0"/>
              <a:t>m</a:t>
            </a:r>
            <a:r>
              <a:rPr lang="en-US" dirty="0"/>
              <a:t>, a change of height </a:t>
            </a:r>
            <a:r>
              <a:rPr lang="en-US" dirty="0" smtClean="0"/>
              <a:t>h </a:t>
            </a:r>
            <a:r>
              <a:rPr lang="en-US" dirty="0"/>
              <a:t>corresponds to a change in potential energy, </a:t>
            </a:r>
            <a:r>
              <a:rPr lang="el-GR" dirty="0"/>
              <a:t>Δ</a:t>
            </a:r>
            <a:r>
              <a:rPr lang="en-US" dirty="0"/>
              <a:t>U=mg</a:t>
            </a:r>
            <a:r>
              <a:rPr lang="el-GR" dirty="0"/>
              <a:t>Δ</a:t>
            </a:r>
            <a:r>
              <a:rPr lang="en-US" dirty="0" smtClean="0"/>
              <a:t>h</a:t>
            </a:r>
            <a:endParaRPr lang="en-US" dirty="0"/>
          </a:p>
        </p:txBody>
      </p:sp>
      <p:sp>
        <p:nvSpPr>
          <p:cNvPr id="7" name="Rectangle 6"/>
          <p:cNvSpPr/>
          <p:nvPr/>
        </p:nvSpPr>
        <p:spPr>
          <a:xfrm>
            <a:off x="6312091" y="4199045"/>
            <a:ext cx="5049671" cy="923330"/>
          </a:xfrm>
          <a:prstGeom prst="rect">
            <a:avLst/>
          </a:prstGeom>
        </p:spPr>
        <p:txBody>
          <a:bodyPr wrap="square">
            <a:spAutoFit/>
          </a:bodyPr>
          <a:lstStyle/>
          <a:p>
            <a:r>
              <a:rPr lang="en-US" dirty="0"/>
              <a:t>For a charged particle </a:t>
            </a:r>
            <a:r>
              <a:rPr lang="en-US" dirty="0" smtClean="0"/>
              <a:t>q</a:t>
            </a:r>
            <a:r>
              <a:rPr lang="en-US" dirty="0"/>
              <a:t>, a voltage </a:t>
            </a:r>
            <a:r>
              <a:rPr lang="en-US" dirty="0" smtClean="0"/>
              <a:t>V </a:t>
            </a:r>
            <a:r>
              <a:rPr lang="en-US" dirty="0"/>
              <a:t>corresponds to a change in potential energy, </a:t>
            </a:r>
            <a:r>
              <a:rPr lang="el-GR" dirty="0"/>
              <a:t>Δ</a:t>
            </a:r>
            <a:r>
              <a:rPr lang="en-US" dirty="0" smtClean="0"/>
              <a:t>U=</a:t>
            </a:r>
            <a:r>
              <a:rPr lang="en-US" dirty="0" err="1" smtClean="0"/>
              <a:t>qV</a:t>
            </a:r>
            <a:endParaRPr lang="en-US" dirty="0"/>
          </a:p>
        </p:txBody>
      </p:sp>
    </p:spTree>
    <p:extLst>
      <p:ext uri="{BB962C8B-B14F-4D97-AF65-F5344CB8AC3E}">
        <p14:creationId xmlns:p14="http://schemas.microsoft.com/office/powerpoint/2010/main" val="33352105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956" y="145220"/>
            <a:ext cx="10515600" cy="1325563"/>
          </a:xfrm>
        </p:spPr>
        <p:txBody>
          <a:bodyPr/>
          <a:lstStyle/>
          <a:p>
            <a:r>
              <a:rPr lang="en-US" dirty="0" smtClean="0"/>
              <a:t>Voltage</a:t>
            </a:r>
            <a:endParaRPr lang="en-US" dirty="0"/>
          </a:p>
        </p:txBody>
      </p:sp>
      <p:sp>
        <p:nvSpPr>
          <p:cNvPr id="3" name="Content Placeholder 2"/>
          <p:cNvSpPr>
            <a:spLocks noGrp="1"/>
          </p:cNvSpPr>
          <p:nvPr>
            <p:ph sz="half" idx="1"/>
          </p:nvPr>
        </p:nvSpPr>
        <p:spPr>
          <a:xfrm>
            <a:off x="382138" y="1211475"/>
            <a:ext cx="5459104" cy="4957550"/>
          </a:xfrm>
        </p:spPr>
        <p:txBody>
          <a:bodyPr/>
          <a:lstStyle/>
          <a:p>
            <a:r>
              <a:rPr lang="en-US" dirty="0" smtClean="0"/>
              <a:t>Measure </a:t>
            </a:r>
            <a:r>
              <a:rPr lang="en-US" dirty="0"/>
              <a:t>of work required to move a unit charge from one location to another, against the force which tries to keep electric charges balanced. </a:t>
            </a:r>
            <a:endParaRPr lang="en-US" dirty="0" smtClean="0"/>
          </a:p>
          <a:p>
            <a:r>
              <a:rPr lang="en-US" dirty="0" smtClean="0"/>
              <a:t>Voltage </a:t>
            </a:r>
            <a:r>
              <a:rPr lang="en-US" dirty="0"/>
              <a:t>is the amount of potential energy available (work to be done) per unit charge, to move electrons through a conductor</a:t>
            </a:r>
          </a:p>
        </p:txBody>
      </p:sp>
      <p:pic>
        <p:nvPicPr>
          <p:cNvPr id="7" name="Content Placeholder 6"/>
          <p:cNvPicPr>
            <a:picLocks noGrp="1" noChangeAspect="1"/>
          </p:cNvPicPr>
          <p:nvPr>
            <p:ph sz="half" idx="2"/>
          </p:nvPr>
        </p:nvPicPr>
        <p:blipFill>
          <a:blip r:embed="rId2"/>
          <a:stretch>
            <a:fillRect/>
          </a:stretch>
        </p:blipFill>
        <p:spPr>
          <a:xfrm>
            <a:off x="5841242" y="1064525"/>
            <a:ext cx="4638681" cy="3401700"/>
          </a:xfrm>
          <a:prstGeom prst="rect">
            <a:avLst/>
          </a:prstGeom>
        </p:spPr>
      </p:pic>
      <p:sp>
        <p:nvSpPr>
          <p:cNvPr id="8" name="Rectangle 7"/>
          <p:cNvSpPr/>
          <p:nvPr/>
        </p:nvSpPr>
        <p:spPr>
          <a:xfrm>
            <a:off x="6851175" y="5938192"/>
            <a:ext cx="4640239" cy="461665"/>
          </a:xfrm>
          <a:prstGeom prst="rect">
            <a:avLst/>
          </a:prstGeom>
        </p:spPr>
        <p:txBody>
          <a:bodyPr wrap="square">
            <a:spAutoFit/>
          </a:bodyPr>
          <a:lstStyle/>
          <a:p>
            <a:r>
              <a:rPr lang="en-US" sz="800" dirty="0"/>
              <a:t>By Created by </a:t>
            </a:r>
            <a:r>
              <a:rPr lang="en-US" sz="800" dirty="0" err="1"/>
              <a:t>User:Omegatron</a:t>
            </a:r>
            <a:r>
              <a:rPr lang="en-US" sz="800" dirty="0"/>
              <a:t> using </a:t>
            </a:r>
            <a:r>
              <a:rPr lang="en-US" sz="800" dirty="0" err="1"/>
              <a:t>Klunky</a:t>
            </a:r>
            <a:r>
              <a:rPr lang="en-US" sz="800" dirty="0"/>
              <a:t> schematic editor, which the creator considers public domain (possibly with post-editing in the GIMP or </a:t>
            </a:r>
            <a:r>
              <a:rPr lang="en-US" sz="800" dirty="0" err="1"/>
              <a:t>Inkscape</a:t>
            </a:r>
            <a:r>
              <a:rPr lang="en-US" sz="800" dirty="0"/>
              <a:t>) - Own work, CC BY-SA 3.0, https://commons.wikimedia.org/w/index.php?curid=591893</a:t>
            </a:r>
          </a:p>
        </p:txBody>
      </p:sp>
      <p:sp>
        <p:nvSpPr>
          <p:cNvPr id="9" name="Rectangle 8"/>
          <p:cNvSpPr/>
          <p:nvPr/>
        </p:nvSpPr>
        <p:spPr>
          <a:xfrm>
            <a:off x="6851175" y="4491900"/>
            <a:ext cx="4299044" cy="1015663"/>
          </a:xfrm>
          <a:prstGeom prst="rect">
            <a:avLst/>
          </a:prstGeom>
        </p:spPr>
        <p:txBody>
          <a:bodyPr wrap="square">
            <a:spAutoFit/>
          </a:bodyPr>
          <a:lstStyle/>
          <a:p>
            <a:r>
              <a:rPr lang="en-US" sz="2000" dirty="0"/>
              <a:t>A schematic diagram of a real voltage source, V, driving a resistor, R, and creating a current I</a:t>
            </a:r>
          </a:p>
        </p:txBody>
      </p:sp>
    </p:spTree>
    <p:extLst>
      <p:ext uri="{BB962C8B-B14F-4D97-AF65-F5344CB8AC3E}">
        <p14:creationId xmlns:p14="http://schemas.microsoft.com/office/powerpoint/2010/main" val="1734438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1284" y="747357"/>
            <a:ext cx="7620000" cy="3752850"/>
          </a:xfrm>
          <a:prstGeom prst="rect">
            <a:avLst/>
          </a:prstGeom>
        </p:spPr>
      </p:pic>
      <p:sp>
        <p:nvSpPr>
          <p:cNvPr id="4" name="Rectangle 3"/>
          <p:cNvSpPr/>
          <p:nvPr/>
        </p:nvSpPr>
        <p:spPr>
          <a:xfrm>
            <a:off x="1596787" y="4803717"/>
            <a:ext cx="9198591" cy="1631216"/>
          </a:xfrm>
          <a:prstGeom prst="rect">
            <a:avLst/>
          </a:prstGeom>
        </p:spPr>
        <p:txBody>
          <a:bodyPr wrap="square">
            <a:spAutoFit/>
          </a:bodyPr>
          <a:lstStyle/>
          <a:p>
            <a:r>
              <a:rPr lang="en-US" sz="2000" dirty="0"/>
              <a:t>Incoming radio waves will produce an alternating EM (field shown in green). This EM field will then cause charges to slosh back and forth through the antenna. This oscillating charge in turn will cause the voltage to move up and down (shown in red). Because the geometry was chosen just right, the voltage oscillates like a standing wave.</a:t>
            </a:r>
          </a:p>
        </p:txBody>
      </p:sp>
    </p:spTree>
    <p:extLst>
      <p:ext uri="{BB962C8B-B14F-4D97-AF65-F5344CB8AC3E}">
        <p14:creationId xmlns:p14="http://schemas.microsoft.com/office/powerpoint/2010/main" val="6928746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629" y="119465"/>
            <a:ext cx="10515600" cy="1325563"/>
          </a:xfrm>
        </p:spPr>
        <p:txBody>
          <a:bodyPr/>
          <a:lstStyle/>
          <a:p>
            <a:r>
              <a:rPr lang="en-US" dirty="0" smtClean="0"/>
              <a:t>Voltage</a:t>
            </a:r>
            <a:endParaRPr lang="en-US" dirty="0"/>
          </a:p>
        </p:txBody>
      </p:sp>
      <p:sp>
        <p:nvSpPr>
          <p:cNvPr id="3" name="Content Placeholder 2"/>
          <p:cNvSpPr>
            <a:spLocks noGrp="1"/>
          </p:cNvSpPr>
          <p:nvPr>
            <p:ph sz="half" idx="1"/>
          </p:nvPr>
        </p:nvSpPr>
        <p:spPr>
          <a:xfrm>
            <a:off x="591629" y="1187277"/>
            <a:ext cx="11377457" cy="2144334"/>
          </a:xfrm>
        </p:spPr>
        <p:txBody>
          <a:bodyPr/>
          <a:lstStyle/>
          <a:p>
            <a:r>
              <a:rPr lang="en-US" dirty="0"/>
              <a:t>The potential energy available for moving electrons from one point to another is relative to those two points. </a:t>
            </a:r>
            <a:endParaRPr lang="en-US" dirty="0" smtClean="0"/>
          </a:p>
          <a:p>
            <a:r>
              <a:rPr lang="en-US" dirty="0" smtClean="0"/>
              <a:t>Therefore</a:t>
            </a:r>
            <a:r>
              <a:rPr lang="en-US" dirty="0"/>
              <a:t>, voltage is always expressed as a quantity between two points.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7415" y="3196767"/>
            <a:ext cx="8070376" cy="3533672"/>
          </a:xfrm>
          <a:prstGeom prst="rect">
            <a:avLst/>
          </a:prstGeom>
        </p:spPr>
      </p:pic>
    </p:spTree>
    <p:extLst>
      <p:ext uri="{BB962C8B-B14F-4D97-AF65-F5344CB8AC3E}">
        <p14:creationId xmlns:p14="http://schemas.microsoft.com/office/powerpoint/2010/main" val="3905636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69457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0878" y="2125686"/>
            <a:ext cx="10515600" cy="1325563"/>
          </a:xfrm>
        </p:spPr>
        <p:txBody>
          <a:bodyPr/>
          <a:lstStyle/>
          <a:p>
            <a:r>
              <a:rPr lang="en-US" dirty="0"/>
              <a:t>Ohm’s Law: Resistance and Simple Circuits</a:t>
            </a:r>
          </a:p>
        </p:txBody>
      </p:sp>
    </p:spTree>
    <p:extLst>
      <p:ext uri="{BB962C8B-B14F-4D97-AF65-F5344CB8AC3E}">
        <p14:creationId xmlns:p14="http://schemas.microsoft.com/office/powerpoint/2010/main" val="10315708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740" y="269591"/>
            <a:ext cx="10515600" cy="1325563"/>
          </a:xfrm>
        </p:spPr>
        <p:txBody>
          <a:bodyPr/>
          <a:lstStyle/>
          <a:p>
            <a:r>
              <a:rPr lang="en-US" dirty="0"/>
              <a:t>What drives current? </a:t>
            </a:r>
          </a:p>
        </p:txBody>
      </p:sp>
      <p:sp>
        <p:nvSpPr>
          <p:cNvPr id="3" name="Content Placeholder 2"/>
          <p:cNvSpPr>
            <a:spLocks noGrp="1"/>
          </p:cNvSpPr>
          <p:nvPr>
            <p:ph sz="quarter" idx="13"/>
          </p:nvPr>
        </p:nvSpPr>
        <p:spPr>
          <a:xfrm>
            <a:off x="545911" y="1446662"/>
            <a:ext cx="11177516" cy="4967785"/>
          </a:xfrm>
        </p:spPr>
        <p:txBody>
          <a:bodyPr/>
          <a:lstStyle/>
          <a:p>
            <a:r>
              <a:rPr lang="en-US" dirty="0" smtClean="0"/>
              <a:t>We </a:t>
            </a:r>
            <a:r>
              <a:rPr lang="en-US" dirty="0"/>
              <a:t>can think of various devices—such as batteries, generators, wall outlets, and so on—which are necessary to maintain a current. </a:t>
            </a:r>
            <a:endParaRPr lang="en-US" dirty="0" smtClean="0"/>
          </a:p>
          <a:p>
            <a:r>
              <a:rPr lang="en-US" dirty="0" smtClean="0"/>
              <a:t>All </a:t>
            </a:r>
            <a:r>
              <a:rPr lang="en-US" dirty="0"/>
              <a:t>such devices create a potential difference and are loosely referred to as voltage sources. </a:t>
            </a:r>
            <a:endParaRPr lang="en-US" dirty="0" smtClean="0"/>
          </a:p>
          <a:p>
            <a:r>
              <a:rPr lang="en-US" dirty="0" smtClean="0"/>
              <a:t>When </a:t>
            </a:r>
            <a:r>
              <a:rPr lang="en-US" dirty="0"/>
              <a:t>a voltage source is connected to a conductor, it applies a potential difference </a:t>
            </a:r>
            <a:r>
              <a:rPr lang="en-US" dirty="0" smtClean="0"/>
              <a:t>V that </a:t>
            </a:r>
            <a:r>
              <a:rPr lang="en-US" dirty="0"/>
              <a:t>creates an electric field. </a:t>
            </a:r>
            <a:endParaRPr lang="en-US" dirty="0" smtClean="0"/>
          </a:p>
          <a:p>
            <a:r>
              <a:rPr lang="en-US" dirty="0" smtClean="0"/>
              <a:t>The </a:t>
            </a:r>
            <a:r>
              <a:rPr lang="en-US" dirty="0"/>
              <a:t>electric field in turn exerts force on charges, causing current.</a:t>
            </a:r>
          </a:p>
        </p:txBody>
      </p:sp>
    </p:spTree>
    <p:extLst>
      <p:ext uri="{BB962C8B-B14F-4D97-AF65-F5344CB8AC3E}">
        <p14:creationId xmlns:p14="http://schemas.microsoft.com/office/powerpoint/2010/main" val="58108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5593" y="381516"/>
            <a:ext cx="9833670" cy="5077588"/>
          </a:xfrm>
          <a:prstGeom prst="rect">
            <a:avLst/>
          </a:prstGeom>
        </p:spPr>
      </p:pic>
    </p:spTree>
    <p:extLst>
      <p:ext uri="{BB962C8B-B14F-4D97-AF65-F5344CB8AC3E}">
        <p14:creationId xmlns:p14="http://schemas.microsoft.com/office/powerpoint/2010/main" val="40926306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866" y="310534"/>
            <a:ext cx="10515600" cy="1325563"/>
          </a:xfrm>
        </p:spPr>
        <p:txBody>
          <a:bodyPr/>
          <a:lstStyle/>
          <a:p>
            <a:r>
              <a:rPr lang="en-US" dirty="0" smtClean="0"/>
              <a:t>Resistance</a:t>
            </a:r>
            <a:endParaRPr lang="en-US" dirty="0"/>
          </a:p>
        </p:txBody>
      </p:sp>
      <p:sp>
        <p:nvSpPr>
          <p:cNvPr id="3" name="Content Placeholder 2"/>
          <p:cNvSpPr>
            <a:spLocks noGrp="1"/>
          </p:cNvSpPr>
          <p:nvPr>
            <p:ph sz="quarter" idx="13"/>
          </p:nvPr>
        </p:nvSpPr>
        <p:spPr>
          <a:xfrm>
            <a:off x="818866" y="1446663"/>
            <a:ext cx="10931856" cy="4599296"/>
          </a:xfrm>
        </p:spPr>
        <p:txBody>
          <a:bodyPr/>
          <a:lstStyle/>
          <a:p>
            <a:r>
              <a:rPr lang="en-US" dirty="0"/>
              <a:t>As </a:t>
            </a:r>
            <a:r>
              <a:rPr lang="en-US" dirty="0" smtClean="0"/>
              <a:t>electrons </a:t>
            </a:r>
            <a:r>
              <a:rPr lang="en-US" dirty="0"/>
              <a:t>work their way through </a:t>
            </a:r>
            <a:r>
              <a:rPr lang="en-US" dirty="0" smtClean="0"/>
              <a:t>wires</a:t>
            </a:r>
            <a:r>
              <a:rPr lang="en-US" dirty="0"/>
              <a:t>, they encounter </a:t>
            </a:r>
            <a:r>
              <a:rPr lang="en-US" dirty="0" smtClean="0"/>
              <a:t>opposition </a:t>
            </a:r>
            <a:r>
              <a:rPr lang="en-US" dirty="0"/>
              <a:t>to </a:t>
            </a:r>
            <a:r>
              <a:rPr lang="en-US" dirty="0" smtClean="0"/>
              <a:t>motion</a:t>
            </a:r>
            <a:endParaRPr lang="en-US" dirty="0"/>
          </a:p>
          <a:p>
            <a:r>
              <a:rPr lang="en-US" dirty="0" smtClean="0"/>
              <a:t>This </a:t>
            </a:r>
            <a:r>
              <a:rPr lang="en-US" dirty="0"/>
              <a:t>opposition to electric current depends on the type of material, its cross-sectional area, and its temperature</a:t>
            </a:r>
            <a:r>
              <a:rPr lang="en-US" dirty="0" smtClean="0"/>
              <a:t>.</a:t>
            </a:r>
          </a:p>
          <a:p>
            <a:r>
              <a:rPr lang="en-US" dirty="0" smtClean="0"/>
              <a:t>It </a:t>
            </a:r>
            <a:r>
              <a:rPr lang="en-US" dirty="0"/>
              <a:t>is technically known as resistance (R</a:t>
            </a:r>
            <a:r>
              <a:rPr lang="en-US" dirty="0" smtClean="0"/>
              <a:t>): conductors </a:t>
            </a:r>
            <a:r>
              <a:rPr lang="en-US" dirty="0"/>
              <a:t>have low resistance and insulators have very high </a:t>
            </a:r>
            <a:r>
              <a:rPr lang="en-US" dirty="0" smtClean="0"/>
              <a:t>resistance.</a:t>
            </a:r>
          </a:p>
          <a:p>
            <a:r>
              <a:rPr lang="en-US" dirty="0" smtClean="0"/>
              <a:t>This </a:t>
            </a:r>
            <a:r>
              <a:rPr lang="en-US" dirty="0"/>
              <a:t>resistance serves to limit the amount of current through the circuit with a given amount of voltage supplied by the battery</a:t>
            </a:r>
          </a:p>
        </p:txBody>
      </p:sp>
    </p:spTree>
    <p:extLst>
      <p:ext uri="{BB962C8B-B14F-4D97-AF65-F5344CB8AC3E}">
        <p14:creationId xmlns:p14="http://schemas.microsoft.com/office/powerpoint/2010/main" val="354540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967" y="133113"/>
            <a:ext cx="10515600" cy="1325563"/>
          </a:xfrm>
        </p:spPr>
        <p:txBody>
          <a:bodyPr/>
          <a:lstStyle/>
          <a:p>
            <a:r>
              <a:rPr lang="en-US" dirty="0" smtClean="0"/>
              <a:t>Resistance</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379" y="1316691"/>
            <a:ext cx="8925636" cy="5074862"/>
          </a:xfrm>
          <a:prstGeom prst="rect">
            <a:avLst/>
          </a:prstGeom>
        </p:spPr>
      </p:pic>
      <p:sp>
        <p:nvSpPr>
          <p:cNvPr id="4" name="Rectangle 3"/>
          <p:cNvSpPr/>
          <p:nvPr/>
        </p:nvSpPr>
        <p:spPr>
          <a:xfrm>
            <a:off x="3937960" y="6206887"/>
            <a:ext cx="5747086" cy="461665"/>
          </a:xfrm>
          <a:prstGeom prst="rect">
            <a:avLst/>
          </a:prstGeom>
        </p:spPr>
        <p:txBody>
          <a:bodyPr wrap="none">
            <a:spAutoFit/>
          </a:bodyPr>
          <a:lstStyle/>
          <a:p>
            <a:r>
              <a:rPr lang="en-US" sz="2400" dirty="0"/>
              <a:t>current is cut in half if resistance doubles</a:t>
            </a:r>
          </a:p>
        </p:txBody>
      </p:sp>
    </p:spTree>
    <p:extLst>
      <p:ext uri="{BB962C8B-B14F-4D97-AF65-F5344CB8AC3E}">
        <p14:creationId xmlns:p14="http://schemas.microsoft.com/office/powerpoint/2010/main" val="71992139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Ohm’s Law</a:t>
            </a:r>
            <a:endParaRPr lang="en-US" dirty="0"/>
          </a:p>
        </p:txBody>
      </p:sp>
      <p:sp>
        <p:nvSpPr>
          <p:cNvPr id="3" name="Content Placeholder 2"/>
          <p:cNvSpPr>
            <a:spLocks noGrp="1"/>
          </p:cNvSpPr>
          <p:nvPr>
            <p:ph sz="half" idx="1"/>
          </p:nvPr>
        </p:nvSpPr>
        <p:spPr>
          <a:xfrm>
            <a:off x="914400" y="1690688"/>
            <a:ext cx="5212080" cy="4832942"/>
          </a:xfrm>
        </p:spPr>
        <p:txBody>
          <a:bodyPr/>
          <a:lstStyle/>
          <a:p>
            <a:r>
              <a:rPr lang="en-US" dirty="0"/>
              <a:t>The current that flows through most substances is directly proportional to the voltage </a:t>
            </a:r>
            <a:r>
              <a:rPr lang="en-US" dirty="0" smtClean="0"/>
              <a:t>V</a:t>
            </a:r>
          </a:p>
          <a:p>
            <a:r>
              <a:rPr lang="en-US" dirty="0"/>
              <a:t>It can be viewed as a cause-and-effect relationship, with voltage the cause and current the effect</a:t>
            </a:r>
            <a:r>
              <a:rPr lang="en-US" dirty="0" smtClean="0"/>
              <a:t>.</a:t>
            </a:r>
          </a:p>
          <a:p>
            <a:r>
              <a:rPr lang="en-US" b="1" dirty="0" smtClean="0"/>
              <a:t>I </a:t>
            </a:r>
            <a:r>
              <a:rPr lang="el-GR" b="1" dirty="0" smtClean="0"/>
              <a:t>α</a:t>
            </a:r>
            <a:r>
              <a:rPr lang="en-US" b="1" dirty="0" smtClean="0"/>
              <a:t> V</a:t>
            </a:r>
            <a:endParaRPr lang="en-US" b="1" dirty="0"/>
          </a:p>
        </p:txBody>
      </p:sp>
      <p:sp>
        <p:nvSpPr>
          <p:cNvPr id="4" name="Content Placeholder 3"/>
          <p:cNvSpPr>
            <a:spLocks noGrp="1"/>
          </p:cNvSpPr>
          <p:nvPr>
            <p:ph sz="half" idx="2"/>
          </p:nvPr>
        </p:nvSpPr>
        <p:spPr/>
        <p:txBody>
          <a:bodyPr/>
          <a:lstStyle/>
          <a:p>
            <a:r>
              <a:rPr lang="en-US" dirty="0"/>
              <a:t>The electric property that impedes current (crudely similar to friction and air resistance) is called resistance </a:t>
            </a:r>
            <a:r>
              <a:rPr lang="en-US" dirty="0" smtClean="0"/>
              <a:t>R</a:t>
            </a:r>
          </a:p>
          <a:p>
            <a:r>
              <a:rPr lang="en-US" dirty="0"/>
              <a:t>Resistance is defined as inversely proportional to </a:t>
            </a:r>
            <a:r>
              <a:rPr lang="en-US" dirty="0" smtClean="0"/>
              <a:t>current</a:t>
            </a:r>
          </a:p>
          <a:p>
            <a:r>
              <a:rPr lang="en-US" b="1" dirty="0" smtClean="0"/>
              <a:t>I </a:t>
            </a:r>
            <a:r>
              <a:rPr lang="el-GR" b="1" dirty="0" smtClean="0"/>
              <a:t>α</a:t>
            </a:r>
            <a:r>
              <a:rPr lang="en-US" b="1" dirty="0" smtClean="0"/>
              <a:t> 1/R</a:t>
            </a:r>
            <a:endParaRPr lang="en-US" b="1" dirty="0"/>
          </a:p>
        </p:txBody>
      </p:sp>
    </p:spTree>
    <p:extLst>
      <p:ext uri="{BB962C8B-B14F-4D97-AF65-F5344CB8AC3E}">
        <p14:creationId xmlns:p14="http://schemas.microsoft.com/office/powerpoint/2010/main" val="3481257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barn(inVertical)">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barn(inVertical)">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barn(inVertical)">
                                      <p:cBhvr>
                                        <p:cTn id="3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OHM'S LAW</a:t>
            </a:r>
          </a:p>
        </p:txBody>
      </p:sp>
      <p:sp>
        <p:nvSpPr>
          <p:cNvPr id="4" name="Content Placeholder 3"/>
          <p:cNvSpPr>
            <a:spLocks noGrp="1"/>
          </p:cNvSpPr>
          <p:nvPr>
            <p:ph sz="quarter" idx="13"/>
          </p:nvPr>
        </p:nvSpPr>
        <p:spPr>
          <a:xfrm>
            <a:off x="504967" y="1473958"/>
            <a:ext cx="6196084" cy="4343400"/>
          </a:xfrm>
        </p:spPr>
        <p:txBody>
          <a:bodyPr/>
          <a:lstStyle/>
          <a:p>
            <a:r>
              <a:rPr lang="en-US" dirty="0"/>
              <a:t>The law states that the amount of current (I; measured in amperes or amps) flowing in a conductor is related to the potential difference (voltage; V; measured in volts) applied to it.  </a:t>
            </a:r>
            <a:endParaRPr lang="en-US" dirty="0" smtClean="0"/>
          </a:p>
          <a:p>
            <a:r>
              <a:rPr lang="en-US" dirty="0" smtClean="0"/>
              <a:t>The </a:t>
            </a:r>
            <a:r>
              <a:rPr lang="en-US" dirty="0"/>
              <a:t>constant R (measured in ohms) is resistance of the wire.</a:t>
            </a:r>
          </a:p>
          <a:p>
            <a:r>
              <a:rPr lang="en-US" b="1" dirty="0" smtClean="0"/>
              <a:t>I </a:t>
            </a:r>
            <a:r>
              <a:rPr lang="en-US" b="1" dirty="0"/>
              <a:t>= </a:t>
            </a:r>
            <a:r>
              <a:rPr lang="en-US" b="1" dirty="0" smtClean="0"/>
              <a:t>V/R</a:t>
            </a:r>
            <a:endParaRPr lang="en-US" b="1" dirty="0"/>
          </a:p>
        </p:txBody>
      </p:sp>
      <p:pic>
        <p:nvPicPr>
          <p:cNvPr id="5" name="Picture 4"/>
          <p:cNvPicPr>
            <a:picLocks noChangeAspect="1"/>
          </p:cNvPicPr>
          <p:nvPr/>
        </p:nvPicPr>
        <p:blipFill>
          <a:blip r:embed="rId2"/>
          <a:stretch>
            <a:fillRect/>
          </a:stretch>
        </p:blipFill>
        <p:spPr>
          <a:xfrm>
            <a:off x="7110484" y="759583"/>
            <a:ext cx="4343400" cy="5772150"/>
          </a:xfrm>
          <a:prstGeom prst="rect">
            <a:avLst/>
          </a:prstGeom>
        </p:spPr>
      </p:pic>
    </p:spTree>
    <p:extLst>
      <p:ext uri="{BB962C8B-B14F-4D97-AF65-F5344CB8AC3E}">
        <p14:creationId xmlns:p14="http://schemas.microsoft.com/office/powerpoint/2010/main" val="2274813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arn(inVertic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arn(inVertic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979" y="121608"/>
            <a:ext cx="10515600" cy="1325563"/>
          </a:xfrm>
        </p:spPr>
        <p:txBody>
          <a:bodyPr/>
          <a:lstStyle/>
          <a:p>
            <a:r>
              <a:rPr lang="en-US" dirty="0" smtClean="0"/>
              <a:t>A simple circuit</a:t>
            </a:r>
            <a:endParaRPr lang="en-US" dirty="0"/>
          </a:p>
        </p:txBody>
      </p:sp>
      <p:sp>
        <p:nvSpPr>
          <p:cNvPr id="7" name="Content Placeholder 6"/>
          <p:cNvSpPr>
            <a:spLocks noGrp="1"/>
          </p:cNvSpPr>
          <p:nvPr>
            <p:ph sz="half" idx="1"/>
          </p:nvPr>
        </p:nvSpPr>
        <p:spPr>
          <a:xfrm>
            <a:off x="491318" y="1213038"/>
            <a:ext cx="5554640" cy="5174114"/>
          </a:xfrm>
        </p:spPr>
        <p:txBody>
          <a:bodyPr/>
          <a:lstStyle/>
          <a:p>
            <a:r>
              <a:rPr lang="en-US" sz="3000" dirty="0" smtClean="0"/>
              <a:t>A </a:t>
            </a:r>
            <a:r>
              <a:rPr lang="en-US" sz="3000" dirty="0"/>
              <a:t>closed path for current to flow is supplied by conductors (usually metal wires) connecting a load to the terminals of a battery, represented by the red parallel lines. </a:t>
            </a:r>
            <a:endParaRPr lang="en-US" sz="3000" dirty="0" smtClean="0"/>
          </a:p>
          <a:p>
            <a:r>
              <a:rPr lang="en-US" sz="3000" dirty="0" smtClean="0"/>
              <a:t>The </a:t>
            </a:r>
            <a:r>
              <a:rPr lang="en-US" sz="3000" dirty="0"/>
              <a:t>zigzag symbol represents the single resistor and includes any resistance in the connections to the voltage source</a:t>
            </a:r>
            <a:r>
              <a:rPr lang="en-US" sz="3000" dirty="0" smtClean="0"/>
              <a:t>.</a:t>
            </a:r>
            <a:endParaRPr lang="en-US" sz="3000" dirty="0"/>
          </a:p>
        </p:txBody>
      </p:sp>
      <p:pic>
        <p:nvPicPr>
          <p:cNvPr id="3" name="Picture 2"/>
          <p:cNvPicPr>
            <a:picLocks noChangeAspect="1"/>
          </p:cNvPicPr>
          <p:nvPr/>
        </p:nvPicPr>
        <p:blipFill>
          <a:blip r:embed="rId2"/>
          <a:stretch>
            <a:fillRect/>
          </a:stretch>
        </p:blipFill>
        <p:spPr>
          <a:xfrm>
            <a:off x="5924474" y="1447172"/>
            <a:ext cx="5827584" cy="3738978"/>
          </a:xfrm>
          <a:prstGeom prst="rect">
            <a:avLst/>
          </a:prstGeom>
        </p:spPr>
      </p:pic>
      <p:sp>
        <p:nvSpPr>
          <p:cNvPr id="9" name="Rectangle 8"/>
          <p:cNvSpPr/>
          <p:nvPr/>
        </p:nvSpPr>
        <p:spPr>
          <a:xfrm>
            <a:off x="6805684" y="5310217"/>
            <a:ext cx="4344537" cy="246221"/>
          </a:xfrm>
          <a:prstGeom prst="rect">
            <a:avLst/>
          </a:prstGeom>
        </p:spPr>
        <p:txBody>
          <a:bodyPr wrap="square">
            <a:spAutoFit/>
          </a:bodyPr>
          <a:lstStyle/>
          <a:p>
            <a:r>
              <a:rPr lang="en-US" sz="1000" dirty="0"/>
              <a:t> http://cnx.org/contents/031da8d3-b525-429c-80cf-6c8ed997733a@9.94.</a:t>
            </a:r>
          </a:p>
        </p:txBody>
      </p:sp>
    </p:spTree>
    <p:extLst>
      <p:ext uri="{BB962C8B-B14F-4D97-AF65-F5344CB8AC3E}">
        <p14:creationId xmlns:p14="http://schemas.microsoft.com/office/powerpoint/2010/main" val="2788441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11276"/>
          <a:stretch/>
        </p:blipFill>
        <p:spPr>
          <a:xfrm>
            <a:off x="1828089" y="1151104"/>
            <a:ext cx="7924806" cy="3543726"/>
          </a:xfrm>
          <a:prstGeom prst="rect">
            <a:avLst/>
          </a:prstGeom>
        </p:spPr>
      </p:pic>
      <p:sp>
        <p:nvSpPr>
          <p:cNvPr id="4" name="Rectangle 3"/>
          <p:cNvSpPr/>
          <p:nvPr/>
        </p:nvSpPr>
        <p:spPr>
          <a:xfrm>
            <a:off x="5604681" y="4928079"/>
            <a:ext cx="4344537" cy="246221"/>
          </a:xfrm>
          <a:prstGeom prst="rect">
            <a:avLst/>
          </a:prstGeom>
        </p:spPr>
        <p:txBody>
          <a:bodyPr wrap="square">
            <a:spAutoFit/>
          </a:bodyPr>
          <a:lstStyle/>
          <a:p>
            <a:r>
              <a:rPr lang="en-US" sz="1000" dirty="0"/>
              <a:t> http://cnx.org/contents/031da8d3-b525-429c-80cf-6c8ed997733a@9.94.</a:t>
            </a:r>
          </a:p>
        </p:txBody>
      </p:sp>
    </p:spTree>
    <p:extLst>
      <p:ext uri="{BB962C8B-B14F-4D97-AF65-F5344CB8AC3E}">
        <p14:creationId xmlns:p14="http://schemas.microsoft.com/office/powerpoint/2010/main" val="15402616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195" y="0"/>
            <a:ext cx="10515600" cy="1325563"/>
          </a:xfrm>
        </p:spPr>
        <p:txBody>
          <a:bodyPr/>
          <a:lstStyle/>
          <a:p>
            <a:r>
              <a:rPr lang="en-US" dirty="0" smtClean="0"/>
              <a:t>Capacitance</a:t>
            </a:r>
            <a:endParaRPr lang="en-US" dirty="0"/>
          </a:p>
        </p:txBody>
      </p:sp>
      <p:sp>
        <p:nvSpPr>
          <p:cNvPr id="3" name="Content Placeholder 2"/>
          <p:cNvSpPr>
            <a:spLocks noGrp="1"/>
          </p:cNvSpPr>
          <p:nvPr>
            <p:ph sz="quarter" idx="13"/>
          </p:nvPr>
        </p:nvSpPr>
        <p:spPr>
          <a:xfrm>
            <a:off x="232012" y="1037230"/>
            <a:ext cx="11627891" cy="5022375"/>
          </a:xfrm>
        </p:spPr>
        <p:txBody>
          <a:bodyPr/>
          <a:lstStyle/>
          <a:p>
            <a:r>
              <a:rPr lang="en-US" sz="3000" dirty="0"/>
              <a:t>Capacitors introduce a time element into </a:t>
            </a:r>
            <a:r>
              <a:rPr lang="en-US" sz="3000" dirty="0" smtClean="0"/>
              <a:t>current </a:t>
            </a:r>
            <a:r>
              <a:rPr lang="en-US" sz="3000" dirty="0"/>
              <a:t>flow.  </a:t>
            </a:r>
            <a:endParaRPr lang="en-US" sz="3000" dirty="0" smtClean="0"/>
          </a:p>
          <a:p>
            <a:r>
              <a:rPr lang="en-US" sz="3000" dirty="0" smtClean="0"/>
              <a:t>They </a:t>
            </a:r>
            <a:r>
              <a:rPr lang="en-US" sz="3000" dirty="0"/>
              <a:t>accumulate and store electrical charge and </a:t>
            </a:r>
            <a:r>
              <a:rPr lang="en-US" sz="3000" dirty="0" smtClean="0"/>
              <a:t>when </a:t>
            </a:r>
            <a:r>
              <a:rPr lang="en-US" sz="3000" dirty="0"/>
              <a:t>they are added to a circuit, current and voltage changes are no longer simultaneous.  </a:t>
            </a:r>
            <a:endParaRPr lang="en-US" sz="3000" dirty="0" smtClean="0"/>
          </a:p>
          <a:p>
            <a:r>
              <a:rPr lang="en-US" sz="3000" dirty="0" smtClean="0"/>
              <a:t>Consists </a:t>
            </a:r>
            <a:r>
              <a:rPr lang="en-US" sz="3000" dirty="0"/>
              <a:t>of two conducting plates separated by an insulator.  </a:t>
            </a:r>
            <a:endParaRPr lang="en-US" sz="3000" dirty="0" smtClean="0"/>
          </a:p>
          <a:p>
            <a:r>
              <a:rPr lang="en-US" sz="3000" dirty="0" smtClean="0"/>
              <a:t>When </a:t>
            </a:r>
            <a:r>
              <a:rPr lang="en-US" sz="3000" dirty="0"/>
              <a:t>a voltage is applied, there is an instantaneous displacement of charge from one plate to another through the circuit.  </a:t>
            </a:r>
            <a:endParaRPr lang="en-US" sz="3000" dirty="0" smtClean="0"/>
          </a:p>
          <a:p>
            <a:r>
              <a:rPr lang="en-US" sz="3000" dirty="0" smtClean="0"/>
              <a:t>Once </a:t>
            </a:r>
            <a:r>
              <a:rPr lang="en-US" sz="3000" dirty="0"/>
              <a:t>the capacitor is fully charged, there is no further current as no more current can flow across the insulator.  </a:t>
            </a:r>
          </a:p>
        </p:txBody>
      </p:sp>
    </p:spTree>
    <p:extLst>
      <p:ext uri="{BB962C8B-B14F-4D97-AF65-F5344CB8AC3E}">
        <p14:creationId xmlns:p14="http://schemas.microsoft.com/office/powerpoint/2010/main" val="675251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3832" y="374677"/>
            <a:ext cx="9307774" cy="6096592"/>
          </a:xfrm>
          <a:prstGeom prst="rect">
            <a:avLst/>
          </a:prstGeom>
        </p:spPr>
      </p:pic>
    </p:spTree>
    <p:extLst>
      <p:ext uri="{BB962C8B-B14F-4D97-AF65-F5344CB8AC3E}">
        <p14:creationId xmlns:p14="http://schemas.microsoft.com/office/powerpoint/2010/main" val="3673744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RC Circuit: Putting it all together</a:t>
            </a:r>
          </a:p>
        </p:txBody>
      </p:sp>
      <p:sp>
        <p:nvSpPr>
          <p:cNvPr id="3" name="Content Placeholder 2"/>
          <p:cNvSpPr>
            <a:spLocks noGrp="1"/>
          </p:cNvSpPr>
          <p:nvPr>
            <p:ph sz="half" idx="1"/>
          </p:nvPr>
        </p:nvSpPr>
        <p:spPr>
          <a:xfrm>
            <a:off x="504967" y="1591978"/>
            <a:ext cx="5212080" cy="4343400"/>
          </a:xfrm>
        </p:spPr>
        <p:txBody>
          <a:bodyPr/>
          <a:lstStyle/>
          <a:p>
            <a:r>
              <a:rPr lang="en-US" dirty="0" smtClean="0"/>
              <a:t>Time </a:t>
            </a:r>
            <a:r>
              <a:rPr lang="en-US" dirty="0"/>
              <a:t>constant, can be calculated: </a:t>
            </a:r>
            <a:r>
              <a:rPr lang="en-US" dirty="0" smtClean="0">
                <a:latin typeface="Symbol" panose="05050102010706020507" pitchFamily="18" charset="2"/>
              </a:rPr>
              <a:t>t</a:t>
            </a:r>
            <a:r>
              <a:rPr lang="en-US" dirty="0" smtClean="0"/>
              <a:t> </a:t>
            </a:r>
            <a:r>
              <a:rPr lang="en-US" dirty="0"/>
              <a:t>= </a:t>
            </a:r>
            <a:r>
              <a:rPr lang="en-US" dirty="0" smtClean="0"/>
              <a:t>RC</a:t>
            </a:r>
          </a:p>
          <a:p>
            <a:pPr lvl="1"/>
            <a:r>
              <a:rPr lang="en-US" dirty="0" smtClean="0">
                <a:latin typeface="Symbol" panose="05050102010706020507" pitchFamily="18" charset="2"/>
              </a:rPr>
              <a:t>t</a:t>
            </a:r>
            <a:r>
              <a:rPr lang="en-US" dirty="0" smtClean="0"/>
              <a:t> </a:t>
            </a:r>
            <a:r>
              <a:rPr lang="en-US" dirty="0"/>
              <a:t>represents the time </a:t>
            </a:r>
            <a:r>
              <a:rPr lang="en-US" dirty="0" smtClean="0"/>
              <a:t>constant</a:t>
            </a:r>
          </a:p>
          <a:p>
            <a:pPr lvl="1"/>
            <a:r>
              <a:rPr lang="en-US" dirty="0" smtClean="0"/>
              <a:t>R </a:t>
            </a:r>
            <a:r>
              <a:rPr lang="en-US" dirty="0"/>
              <a:t>represents the </a:t>
            </a:r>
            <a:r>
              <a:rPr lang="en-US" dirty="0" smtClean="0"/>
              <a:t>resistance</a:t>
            </a:r>
          </a:p>
          <a:p>
            <a:pPr lvl="1"/>
            <a:r>
              <a:rPr lang="en-US" dirty="0" smtClean="0"/>
              <a:t>C </a:t>
            </a:r>
            <a:r>
              <a:rPr lang="en-US" dirty="0"/>
              <a:t>represents the capacitance</a:t>
            </a:r>
          </a:p>
        </p:txBody>
      </p:sp>
      <p:pic>
        <p:nvPicPr>
          <p:cNvPr id="5" name="Content Placeholder 4"/>
          <p:cNvPicPr>
            <a:picLocks noGrp="1" noChangeAspect="1"/>
          </p:cNvPicPr>
          <p:nvPr>
            <p:ph sz="half" idx="2"/>
          </p:nvPr>
        </p:nvPicPr>
        <p:blipFill>
          <a:blip r:embed="rId2"/>
          <a:stretch>
            <a:fillRect/>
          </a:stretch>
        </p:blipFill>
        <p:spPr>
          <a:xfrm>
            <a:off x="5355388" y="1965950"/>
            <a:ext cx="6074612" cy="3274790"/>
          </a:xfrm>
          <a:prstGeom prst="rect">
            <a:avLst/>
          </a:prstGeom>
        </p:spPr>
      </p:pic>
    </p:spTree>
    <p:extLst>
      <p:ext uri="{BB962C8B-B14F-4D97-AF65-F5344CB8AC3E}">
        <p14:creationId xmlns:p14="http://schemas.microsoft.com/office/powerpoint/2010/main" val="191676075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558" y="148396"/>
            <a:ext cx="10515600" cy="1325563"/>
          </a:xfrm>
        </p:spPr>
        <p:txBody>
          <a:bodyPr/>
          <a:lstStyle/>
          <a:p>
            <a:r>
              <a:rPr lang="en-US" dirty="0"/>
              <a:t>RC Circuit: Putting it all together</a:t>
            </a:r>
          </a:p>
        </p:txBody>
      </p:sp>
      <p:sp>
        <p:nvSpPr>
          <p:cNvPr id="3" name="Content Placeholder 2"/>
          <p:cNvSpPr>
            <a:spLocks noGrp="1"/>
          </p:cNvSpPr>
          <p:nvPr>
            <p:ph sz="quarter" idx="13"/>
          </p:nvPr>
        </p:nvSpPr>
        <p:spPr>
          <a:xfrm>
            <a:off x="341193" y="1310184"/>
            <a:ext cx="11464119" cy="4844955"/>
          </a:xfrm>
        </p:spPr>
        <p:txBody>
          <a:bodyPr/>
          <a:lstStyle/>
          <a:p>
            <a:r>
              <a:rPr lang="en-US" sz="3000" dirty="0"/>
              <a:t>The time constant governs the time it takes to reach a steady state response after a change in the voltage across a membrane. </a:t>
            </a:r>
            <a:endParaRPr lang="en-US" sz="3000" dirty="0" smtClean="0"/>
          </a:p>
          <a:p>
            <a:r>
              <a:rPr lang="en-US" sz="3000" dirty="0" smtClean="0"/>
              <a:t>In </a:t>
            </a:r>
            <a:r>
              <a:rPr lang="en-US" sz="3000" dirty="0"/>
              <a:t>both a neuron and an electrical circuit, this voltage rises to the steady state level asymptotically in the response to an external current (e.g., from an action potential). Once the external current is shut off, the voltage drops in a similar asymptotic way </a:t>
            </a:r>
            <a:endParaRPr lang="en-US" sz="3000" dirty="0" smtClean="0"/>
          </a:p>
          <a:p>
            <a:r>
              <a:rPr lang="en-US" sz="3000" dirty="0" smtClean="0"/>
              <a:t>Opening </a:t>
            </a:r>
            <a:r>
              <a:rPr lang="en-US" sz="3000" dirty="0"/>
              <a:t>more ion channels (or resistors, as in </a:t>
            </a:r>
            <a:r>
              <a:rPr lang="en-US" sz="3000" dirty="0" smtClean="0"/>
              <a:t>the </a:t>
            </a:r>
            <a:r>
              <a:rPr lang="en-US" sz="3000" dirty="0"/>
              <a:t>RC circuit), which decreases resistance and increases conductance, will express a more rapid increase in voltage on the voltmeter, visually demonstrating the properties of resistance in a neuron.</a:t>
            </a:r>
          </a:p>
        </p:txBody>
      </p:sp>
    </p:spTree>
    <p:extLst>
      <p:ext uri="{BB962C8B-B14F-4D97-AF65-F5344CB8AC3E}">
        <p14:creationId xmlns:p14="http://schemas.microsoft.com/office/powerpoint/2010/main" val="367668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615" y="227107"/>
            <a:ext cx="10515600" cy="1325563"/>
          </a:xfrm>
        </p:spPr>
        <p:txBody>
          <a:bodyPr/>
          <a:lstStyle/>
          <a:p>
            <a:r>
              <a:rPr lang="en-US" dirty="0"/>
              <a:t>Charging a capacitor</a:t>
            </a:r>
          </a:p>
        </p:txBody>
      </p:sp>
      <p:sp>
        <p:nvSpPr>
          <p:cNvPr id="3" name="Content Placeholder 2"/>
          <p:cNvSpPr>
            <a:spLocks noGrp="1"/>
          </p:cNvSpPr>
          <p:nvPr>
            <p:ph sz="half" idx="1"/>
          </p:nvPr>
        </p:nvSpPr>
        <p:spPr>
          <a:xfrm>
            <a:off x="417195" y="1552670"/>
            <a:ext cx="5212080" cy="4343400"/>
          </a:xfrm>
        </p:spPr>
        <p:txBody>
          <a:bodyPr/>
          <a:lstStyle/>
          <a:p>
            <a:r>
              <a:rPr lang="en-US" dirty="0"/>
              <a:t>When a capacitor (C) is being charged through a resistance (R) to a final potential </a:t>
            </a:r>
            <a:r>
              <a:rPr lang="en-US" dirty="0" smtClean="0"/>
              <a:t>Vo, </a:t>
            </a:r>
            <a:r>
              <a:rPr lang="en-US" dirty="0"/>
              <a:t>the equation giving the voltage (V) across the capacitor at any time t is given by</a:t>
            </a:r>
            <a:r>
              <a:rPr lang="en-US" dirty="0" smtClean="0"/>
              <a:t>:</a:t>
            </a:r>
          </a:p>
          <a:p>
            <a:r>
              <a:rPr lang="en-US" dirty="0"/>
              <a:t>V = V</a:t>
            </a:r>
            <a:r>
              <a:rPr lang="en-US" baseline="-25000" dirty="0"/>
              <a:t>o</a:t>
            </a:r>
            <a:r>
              <a:rPr lang="en-US" dirty="0"/>
              <a:t>[1-e</a:t>
            </a:r>
            <a:r>
              <a:rPr lang="en-US" baseline="30000" dirty="0"/>
              <a:t>-(t/RC)</a:t>
            </a:r>
            <a:r>
              <a:rPr lang="en-US" dirty="0"/>
              <a:t>] </a:t>
            </a:r>
          </a:p>
        </p:txBody>
      </p:sp>
      <p:pic>
        <p:nvPicPr>
          <p:cNvPr id="7" name="Content Placeholder 6"/>
          <p:cNvPicPr>
            <a:picLocks noGrp="1" noChangeAspect="1"/>
          </p:cNvPicPr>
          <p:nvPr>
            <p:ph sz="half" idx="2"/>
          </p:nvPr>
        </p:nvPicPr>
        <p:blipFill>
          <a:blip r:embed="rId2"/>
          <a:stretch>
            <a:fillRect/>
          </a:stretch>
        </p:blipFill>
        <p:spPr>
          <a:xfrm>
            <a:off x="5527343" y="1856118"/>
            <a:ext cx="5723246" cy="2709293"/>
          </a:xfrm>
          <a:prstGeom prst="rect">
            <a:avLst/>
          </a:prstGeom>
        </p:spPr>
      </p:pic>
      <p:sp>
        <p:nvSpPr>
          <p:cNvPr id="8" name="Rectangle 7"/>
          <p:cNvSpPr/>
          <p:nvPr/>
        </p:nvSpPr>
        <p:spPr>
          <a:xfrm>
            <a:off x="5629275" y="4868859"/>
            <a:ext cx="6096000" cy="923330"/>
          </a:xfrm>
          <a:prstGeom prst="rect">
            <a:avLst/>
          </a:prstGeom>
        </p:spPr>
        <p:txBody>
          <a:bodyPr>
            <a:spAutoFit/>
          </a:bodyPr>
          <a:lstStyle/>
          <a:p>
            <a:r>
              <a:rPr lang="en-US" dirty="0"/>
              <a:t>As the capacitor charges the charging current decreases since the potential across the resistance decreases as the potential across the capacitor increases.</a:t>
            </a:r>
          </a:p>
        </p:txBody>
      </p:sp>
    </p:spTree>
    <p:extLst>
      <p:ext uri="{BB962C8B-B14F-4D97-AF65-F5344CB8AC3E}">
        <p14:creationId xmlns:p14="http://schemas.microsoft.com/office/powerpoint/2010/main" val="57768718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2"/>
          </p:nvPr>
        </p:nvPicPr>
        <p:blipFill>
          <a:blip r:embed="rId2"/>
          <a:stretch>
            <a:fillRect/>
          </a:stretch>
        </p:blipFill>
        <p:spPr>
          <a:xfrm>
            <a:off x="5043138" y="2105863"/>
            <a:ext cx="6637837" cy="3162173"/>
          </a:xfrm>
          <a:prstGeom prst="rect">
            <a:avLst/>
          </a:prstGeom>
        </p:spPr>
      </p:pic>
      <p:sp>
        <p:nvSpPr>
          <p:cNvPr id="2" name="Title 1"/>
          <p:cNvSpPr>
            <a:spLocks noGrp="1"/>
          </p:cNvSpPr>
          <p:nvPr>
            <p:ph type="title"/>
          </p:nvPr>
        </p:nvSpPr>
        <p:spPr>
          <a:xfrm>
            <a:off x="504967" y="431824"/>
            <a:ext cx="10515600" cy="1325563"/>
          </a:xfrm>
        </p:spPr>
        <p:txBody>
          <a:bodyPr/>
          <a:lstStyle/>
          <a:p>
            <a:r>
              <a:rPr lang="en-US" dirty="0"/>
              <a:t>Discharge of a capacitor through a resistor</a:t>
            </a:r>
          </a:p>
        </p:txBody>
      </p:sp>
      <p:sp>
        <p:nvSpPr>
          <p:cNvPr id="3" name="Content Placeholder 2"/>
          <p:cNvSpPr>
            <a:spLocks noGrp="1"/>
          </p:cNvSpPr>
          <p:nvPr>
            <p:ph sz="half" idx="1"/>
          </p:nvPr>
        </p:nvSpPr>
        <p:spPr>
          <a:xfrm>
            <a:off x="321661" y="1757387"/>
            <a:ext cx="5342160" cy="3510649"/>
          </a:xfrm>
        </p:spPr>
        <p:txBody>
          <a:bodyPr/>
          <a:lstStyle/>
          <a:p>
            <a:r>
              <a:rPr lang="en-US" dirty="0"/>
              <a:t>The bigger the value of RC the slower the rate at which the capacitor discharges</a:t>
            </a:r>
            <a:r>
              <a:rPr lang="en-US" dirty="0" smtClean="0"/>
              <a:t>.</a:t>
            </a:r>
          </a:p>
          <a:p>
            <a:r>
              <a:rPr lang="fr-FR" dirty="0" err="1" smtClean="0"/>
              <a:t>Capacitor</a:t>
            </a:r>
            <a:r>
              <a:rPr lang="fr-FR" dirty="0" smtClean="0"/>
              <a:t> </a:t>
            </a:r>
            <a:r>
              <a:rPr lang="fr-FR" dirty="0" err="1"/>
              <a:t>discharge</a:t>
            </a:r>
            <a:r>
              <a:rPr lang="fr-FR" dirty="0"/>
              <a:t> (voltage </a:t>
            </a:r>
            <a:r>
              <a:rPr lang="fr-FR" dirty="0" err="1"/>
              <a:t>decay</a:t>
            </a:r>
            <a:r>
              <a:rPr lang="fr-FR" dirty="0"/>
              <a:t>): </a:t>
            </a:r>
            <a:endParaRPr lang="fr-FR" dirty="0" smtClean="0"/>
          </a:p>
          <a:p>
            <a:r>
              <a:rPr lang="fr-FR" dirty="0" smtClean="0"/>
              <a:t>V </a:t>
            </a:r>
            <a:r>
              <a:rPr lang="fr-FR" dirty="0"/>
              <a:t>= </a:t>
            </a:r>
            <a:r>
              <a:rPr lang="fr-FR" dirty="0" err="1"/>
              <a:t>V</a:t>
            </a:r>
            <a:r>
              <a:rPr lang="fr-FR" baseline="-25000" dirty="0" err="1"/>
              <a:t>o</a:t>
            </a:r>
            <a:r>
              <a:rPr lang="fr-FR" dirty="0" err="1"/>
              <a:t>e</a:t>
            </a:r>
            <a:r>
              <a:rPr lang="fr-FR" baseline="30000" dirty="0"/>
              <a:t>-(t/RC)</a:t>
            </a:r>
            <a:endParaRPr lang="en-US" dirty="0"/>
          </a:p>
        </p:txBody>
      </p:sp>
    </p:spTree>
    <p:extLst>
      <p:ext uri="{BB962C8B-B14F-4D97-AF65-F5344CB8AC3E}">
        <p14:creationId xmlns:p14="http://schemas.microsoft.com/office/powerpoint/2010/main" val="116215575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69007" y="506086"/>
            <a:ext cx="7970124" cy="5164640"/>
          </a:xfrm>
          <a:prstGeom prst="rect">
            <a:avLst/>
          </a:prstGeom>
        </p:spPr>
      </p:pic>
      <p:sp>
        <p:nvSpPr>
          <p:cNvPr id="3" name="Rectangle 2"/>
          <p:cNvSpPr/>
          <p:nvPr/>
        </p:nvSpPr>
        <p:spPr>
          <a:xfrm>
            <a:off x="5875573" y="5796465"/>
            <a:ext cx="3863558" cy="307777"/>
          </a:xfrm>
          <a:prstGeom prst="rect">
            <a:avLst/>
          </a:prstGeom>
        </p:spPr>
        <p:txBody>
          <a:bodyPr wrap="none">
            <a:spAutoFit/>
          </a:bodyPr>
          <a:lstStyle/>
          <a:p>
            <a:r>
              <a:rPr lang="en-US" sz="1400" dirty="0"/>
              <a:t>http://neuronsinaction.com/tutorials/membrane</a:t>
            </a:r>
          </a:p>
        </p:txBody>
      </p:sp>
    </p:spTree>
    <p:extLst>
      <p:ext uri="{BB962C8B-B14F-4D97-AF65-F5344CB8AC3E}">
        <p14:creationId xmlns:p14="http://schemas.microsoft.com/office/powerpoint/2010/main" val="18046445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841" y="107452"/>
            <a:ext cx="10515600" cy="1325563"/>
          </a:xfrm>
        </p:spPr>
        <p:txBody>
          <a:bodyPr/>
          <a:lstStyle/>
          <a:p>
            <a:r>
              <a:rPr lang="en-US" dirty="0" smtClean="0"/>
              <a:t>Points to remember</a:t>
            </a:r>
            <a:endParaRPr lang="en-US" dirty="0"/>
          </a:p>
        </p:txBody>
      </p:sp>
      <p:sp>
        <p:nvSpPr>
          <p:cNvPr id="3" name="Content Placeholder 2"/>
          <p:cNvSpPr>
            <a:spLocks noGrp="1"/>
          </p:cNvSpPr>
          <p:nvPr>
            <p:ph sz="quarter" idx="13"/>
          </p:nvPr>
        </p:nvSpPr>
        <p:spPr>
          <a:xfrm>
            <a:off x="191069" y="1173707"/>
            <a:ext cx="11641540" cy="5227093"/>
          </a:xfrm>
        </p:spPr>
        <p:txBody>
          <a:bodyPr/>
          <a:lstStyle/>
          <a:p>
            <a:r>
              <a:rPr lang="en-US" sz="3000" b="1" dirty="0"/>
              <a:t>Dynamic electricity</a:t>
            </a:r>
            <a:r>
              <a:rPr lang="en-US" sz="3000" dirty="0"/>
              <a:t>, or electric current, is the uniform motion of electrons through a conductor. </a:t>
            </a:r>
          </a:p>
          <a:p>
            <a:r>
              <a:rPr lang="en-US" sz="3000" b="1" dirty="0" smtClean="0"/>
              <a:t>Static </a:t>
            </a:r>
            <a:r>
              <a:rPr lang="en-US" sz="3000" b="1" dirty="0"/>
              <a:t>electricity </a:t>
            </a:r>
            <a:r>
              <a:rPr lang="en-US" sz="3000" dirty="0"/>
              <a:t>is an unmoving (if on an insulator), accumulated charge formed by either an excess or deficiency of electrons in an object. It is typically formed by charge separation by contact and separation of dissimilar materials.</a:t>
            </a:r>
          </a:p>
          <a:p>
            <a:r>
              <a:rPr lang="en-US" sz="3000" b="1" dirty="0" smtClean="0"/>
              <a:t>Voltage</a:t>
            </a:r>
            <a:r>
              <a:rPr lang="en-US" sz="3000" dirty="0" smtClean="0"/>
              <a:t> </a:t>
            </a:r>
            <a:r>
              <a:rPr lang="en-US" sz="3000" dirty="0"/>
              <a:t>is the measure of specific potential energy (potential energy per unit charge) between two </a:t>
            </a:r>
            <a:r>
              <a:rPr lang="en-US" sz="3000" dirty="0" smtClean="0"/>
              <a:t>locations.</a:t>
            </a:r>
          </a:p>
          <a:p>
            <a:pPr lvl="1"/>
            <a:r>
              <a:rPr lang="en-US" sz="2800" dirty="0" smtClean="0"/>
              <a:t>it </a:t>
            </a:r>
            <a:r>
              <a:rPr lang="en-US" sz="2800" dirty="0"/>
              <a:t>is the measure of “push” available to motivate electrons. </a:t>
            </a:r>
            <a:endParaRPr lang="en-US" sz="2800" dirty="0" smtClean="0"/>
          </a:p>
          <a:p>
            <a:pPr lvl="1"/>
            <a:r>
              <a:rPr lang="en-US" sz="2800" b="1" dirty="0" smtClean="0"/>
              <a:t>Voltage</a:t>
            </a:r>
            <a:r>
              <a:rPr lang="en-US" sz="2800" b="1" dirty="0"/>
              <a:t>, as an expression of potential energy, is always relative between two locations, or points. </a:t>
            </a:r>
          </a:p>
          <a:p>
            <a:endParaRPr lang="en-US" sz="3000" dirty="0" smtClean="0"/>
          </a:p>
          <a:p>
            <a:endParaRPr lang="en-US" sz="3000" dirty="0"/>
          </a:p>
        </p:txBody>
      </p:sp>
    </p:spTree>
    <p:extLst>
      <p:ext uri="{BB962C8B-B14F-4D97-AF65-F5344CB8AC3E}">
        <p14:creationId xmlns:p14="http://schemas.microsoft.com/office/powerpoint/2010/main" val="70174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arn(inVertical)">
                                      <p:cBhvr>
                                        <p:cTn id="20" dur="500"/>
                                        <p:tgtEl>
                                          <p:spTgt spid="3">
                                            <p:txEl>
                                              <p:pRg st="3" end="3"/>
                                            </p:txEl>
                                          </p:spTgt>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445" y="74705"/>
            <a:ext cx="10515600" cy="1325563"/>
          </a:xfrm>
        </p:spPr>
        <p:txBody>
          <a:bodyPr/>
          <a:lstStyle/>
          <a:p>
            <a:r>
              <a:rPr lang="en-US" dirty="0" smtClean="0"/>
              <a:t>Points to remember</a:t>
            </a:r>
            <a:endParaRPr lang="en-US" dirty="0"/>
          </a:p>
        </p:txBody>
      </p:sp>
      <p:sp>
        <p:nvSpPr>
          <p:cNvPr id="5" name="Content Placeholder 4"/>
          <p:cNvSpPr>
            <a:spLocks noGrp="1"/>
          </p:cNvSpPr>
          <p:nvPr>
            <p:ph sz="quarter" idx="13"/>
          </p:nvPr>
        </p:nvSpPr>
        <p:spPr>
          <a:xfrm>
            <a:off x="259307" y="1201002"/>
            <a:ext cx="11573302" cy="5076967"/>
          </a:xfrm>
        </p:spPr>
        <p:txBody>
          <a:bodyPr/>
          <a:lstStyle/>
          <a:p>
            <a:r>
              <a:rPr lang="en-US" dirty="0"/>
              <a:t>When a voltage source is connected to a circuit, the voltage will cause a uniform flow of electrons through that circuit called a </a:t>
            </a:r>
            <a:r>
              <a:rPr lang="en-US" b="1" dirty="0"/>
              <a:t>current</a:t>
            </a:r>
            <a:r>
              <a:rPr lang="en-US" dirty="0"/>
              <a:t>. </a:t>
            </a:r>
          </a:p>
          <a:p>
            <a:r>
              <a:rPr lang="en-US" b="1" dirty="0" smtClean="0"/>
              <a:t>Resistance</a:t>
            </a:r>
            <a:r>
              <a:rPr lang="en-US" dirty="0" smtClean="0"/>
              <a:t> </a:t>
            </a:r>
            <a:r>
              <a:rPr lang="en-US" dirty="0"/>
              <a:t>is the measure of opposition to electric current. </a:t>
            </a:r>
          </a:p>
          <a:p>
            <a:r>
              <a:rPr lang="en-US" dirty="0" smtClean="0"/>
              <a:t>The </a:t>
            </a:r>
            <a:r>
              <a:rPr lang="en-US" b="1" dirty="0"/>
              <a:t>capacitor</a:t>
            </a:r>
            <a:r>
              <a:rPr lang="en-US" dirty="0"/>
              <a:t> is a component which has the ability or “capacity” to store energy in the form of an electrical charge producing a potential difference (Static Voltage) across its plates, much like a small rechargeable battery.</a:t>
            </a:r>
          </a:p>
          <a:p>
            <a:endParaRPr lang="en-US" dirty="0"/>
          </a:p>
        </p:txBody>
      </p:sp>
    </p:spTree>
    <p:extLst>
      <p:ext uri="{BB962C8B-B14F-4D97-AF65-F5344CB8AC3E}">
        <p14:creationId xmlns:p14="http://schemas.microsoft.com/office/powerpoint/2010/main" val="408340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arn(inVertic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Self-assessment</a:t>
            </a:r>
            <a:endParaRPr lang="en-US" dirty="0"/>
          </a:p>
        </p:txBody>
      </p:sp>
      <p:sp>
        <p:nvSpPr>
          <p:cNvPr id="3" name="Content Placeholder 2"/>
          <p:cNvSpPr>
            <a:spLocks noGrp="1"/>
          </p:cNvSpPr>
          <p:nvPr>
            <p:ph sz="quarter" idx="13"/>
          </p:nvPr>
        </p:nvSpPr>
        <p:spPr>
          <a:xfrm>
            <a:off x="914400" y="1828800"/>
            <a:ext cx="10515600" cy="2743200"/>
          </a:xfrm>
        </p:spPr>
        <p:txBody>
          <a:bodyPr/>
          <a:lstStyle/>
          <a:p>
            <a:r>
              <a:rPr lang="en-US" dirty="0">
                <a:hlinkClick r:id="rId2"/>
              </a:rPr>
              <a:t>http://</a:t>
            </a:r>
            <a:r>
              <a:rPr lang="en-US" dirty="0" smtClean="0">
                <a:hlinkClick r:id="rId2"/>
              </a:rPr>
              <a:t>philschatz.com/physics-book/contents/m42341.html</a:t>
            </a:r>
            <a:endParaRPr lang="en-US" dirty="0" smtClean="0"/>
          </a:p>
          <a:p>
            <a:r>
              <a:rPr lang="en-US" dirty="0">
                <a:hlinkClick r:id="rId3"/>
              </a:rPr>
              <a:t>http://</a:t>
            </a:r>
            <a:r>
              <a:rPr lang="en-US" dirty="0" smtClean="0">
                <a:hlinkClick r:id="rId3"/>
              </a:rPr>
              <a:t>philschatz.com/physics-book/contents/m42344.html</a:t>
            </a:r>
            <a:endParaRPr lang="en-US" dirty="0" smtClean="0"/>
          </a:p>
        </p:txBody>
      </p:sp>
    </p:spTree>
    <p:extLst>
      <p:ext uri="{BB962C8B-B14F-4D97-AF65-F5344CB8AC3E}">
        <p14:creationId xmlns:p14="http://schemas.microsoft.com/office/powerpoint/2010/main" val="4219534980"/>
      </p:ext>
    </p:extLst>
  </p:cSld>
  <p:clrMapOvr>
    <a:masterClrMapping/>
  </p:clrMapOvr>
  <p:timing>
    <p:tnLst>
      <p:par>
        <p:cTn id="1" dur="indefinite" restart="never" nodeType="tmRoot"/>
      </p:par>
    </p:tnLst>
  </p:timing>
</p:sld>
</file>

<file path=ppt/theme/theme1.xml><?xml version="1.0" encoding="utf-8"?>
<a:theme xmlns:a="http://schemas.openxmlformats.org/drawingml/2006/main" name="Basic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8125</TotalTime>
  <Words>2471</Words>
  <Application>Microsoft Office PowerPoint</Application>
  <PresentationFormat>Widescreen</PresentationFormat>
  <Paragraphs>191</Paragraphs>
  <Slides>52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52</vt:i4>
      </vt:variant>
    </vt:vector>
  </HeadingPairs>
  <TitlesOfParts>
    <vt:vector size="58" baseType="lpstr">
      <vt:lpstr>ＭＳ Ｐゴシック</vt:lpstr>
      <vt:lpstr>Arial</vt:lpstr>
      <vt:lpstr>Arial Black</vt:lpstr>
      <vt:lpstr>Symbol</vt:lpstr>
      <vt:lpstr>Verdana</vt:lpstr>
      <vt:lpstr>Basic Theme</vt:lpstr>
      <vt:lpstr>Lec 6/7: Signaling Basics</vt:lpstr>
      <vt:lpstr>Main Points for Lecture</vt:lpstr>
      <vt:lpstr>Learning Objectives</vt:lpstr>
      <vt:lpstr>Why is this important?</vt:lpstr>
      <vt:lpstr>Why is this important?</vt:lpstr>
      <vt:lpstr>Hydraulic and electric circuits</vt:lpstr>
      <vt:lpstr>Hydraulic and electric circuits</vt:lpstr>
      <vt:lpstr>Components of electrical circuits</vt:lpstr>
      <vt:lpstr>Basic Concepts Of Electricity </vt:lpstr>
      <vt:lpstr>Basic Concepts Of Electricity </vt:lpstr>
      <vt:lpstr>The Basics:  Elements, Atoms, and Ions</vt:lpstr>
      <vt:lpstr>The Basics:  Elements, Atoms, and Ions</vt:lpstr>
      <vt:lpstr>PowerPoint Presentation</vt:lpstr>
      <vt:lpstr>Current</vt:lpstr>
      <vt:lpstr>Current</vt:lpstr>
      <vt:lpstr>Current</vt:lpstr>
      <vt:lpstr>PowerPoint Presentation</vt:lpstr>
      <vt:lpstr>Current</vt:lpstr>
      <vt:lpstr>What is the force?</vt:lpstr>
      <vt:lpstr>PowerPoint Presentation</vt:lpstr>
      <vt:lpstr>PowerPoint Presentation</vt:lpstr>
      <vt:lpstr>From current to voltage</vt:lpstr>
      <vt:lpstr>PowerPoint Presentation</vt:lpstr>
      <vt:lpstr>PowerPoint Presentation</vt:lpstr>
      <vt:lpstr>Current to Voltage</vt:lpstr>
      <vt:lpstr>Current to Voltage</vt:lpstr>
      <vt:lpstr>Current and Voltage</vt:lpstr>
      <vt:lpstr>Voltage</vt:lpstr>
      <vt:lpstr>Voltage resembles gravity</vt:lpstr>
      <vt:lpstr>Voltage</vt:lpstr>
      <vt:lpstr>PowerPoint Presentation</vt:lpstr>
      <vt:lpstr>Voltage</vt:lpstr>
      <vt:lpstr>PowerPoint Presentation</vt:lpstr>
      <vt:lpstr>Ohm’s Law: Resistance and Simple Circuits</vt:lpstr>
      <vt:lpstr>What drives current? </vt:lpstr>
      <vt:lpstr>PowerPoint Presentation</vt:lpstr>
      <vt:lpstr>Resistance</vt:lpstr>
      <vt:lpstr>Resistance</vt:lpstr>
      <vt:lpstr>Ohm’s Law</vt:lpstr>
      <vt:lpstr>OHM'S LAW</vt:lpstr>
      <vt:lpstr>A simple circuit</vt:lpstr>
      <vt:lpstr>PowerPoint Presentation</vt:lpstr>
      <vt:lpstr>Capacitance</vt:lpstr>
      <vt:lpstr>PowerPoint Presentation</vt:lpstr>
      <vt:lpstr>RC Circuit: Putting it all together</vt:lpstr>
      <vt:lpstr>RC Circuit: Putting it all together</vt:lpstr>
      <vt:lpstr>Charging a capacitor</vt:lpstr>
      <vt:lpstr>Discharge of a capacitor through a resistor</vt:lpstr>
      <vt:lpstr>PowerPoint Presentation</vt:lpstr>
      <vt:lpstr>Points to remember</vt:lpstr>
      <vt:lpstr>Points to remember</vt:lpstr>
      <vt:lpstr>Self-assessment</vt:lpstr>
    </vt:vector>
  </TitlesOfParts>
  <Company>Carleton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Heuthorst</dc:creator>
  <cp:lastModifiedBy>Matthew Holahan</cp:lastModifiedBy>
  <cp:revision>390</cp:revision>
  <dcterms:created xsi:type="dcterms:W3CDTF">2014-10-09T12:59:19Z</dcterms:created>
  <dcterms:modified xsi:type="dcterms:W3CDTF">2017-09-14T00:41:12Z</dcterms:modified>
</cp:coreProperties>
</file>