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2"/>
  </p:notesMasterIdLst>
  <p:handoutMasterIdLst>
    <p:handoutMasterId r:id="rId23"/>
  </p:handoutMasterIdLst>
  <p:sldIdLst>
    <p:sldId id="359" r:id="rId2"/>
    <p:sldId id="421" r:id="rId3"/>
    <p:sldId id="498" r:id="rId4"/>
    <p:sldId id="499" r:id="rId5"/>
    <p:sldId id="497" r:id="rId6"/>
    <p:sldId id="480" r:id="rId7"/>
    <p:sldId id="467" r:id="rId8"/>
    <p:sldId id="443" r:id="rId9"/>
    <p:sldId id="481" r:id="rId10"/>
    <p:sldId id="483" r:id="rId11"/>
    <p:sldId id="485" r:id="rId12"/>
    <p:sldId id="464" r:id="rId13"/>
    <p:sldId id="466" r:id="rId14"/>
    <p:sldId id="471" r:id="rId15"/>
    <p:sldId id="473" r:id="rId16"/>
    <p:sldId id="470" r:id="rId17"/>
    <p:sldId id="479" r:id="rId18"/>
    <p:sldId id="475" r:id="rId19"/>
    <p:sldId id="488" r:id="rId20"/>
    <p:sldId id="438" r:id="rId21"/>
  </p:sldIdLst>
  <p:sldSz cx="9144000" cy="6858000" type="screen4x3"/>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7" autoAdjust="0"/>
    <p:restoredTop sz="47941" autoAdjust="0"/>
  </p:normalViewPr>
  <p:slideViewPr>
    <p:cSldViewPr>
      <p:cViewPr varScale="1">
        <p:scale>
          <a:sx n="50" d="100"/>
          <a:sy n="50" d="100"/>
        </p:scale>
        <p:origin x="-3300" y="-90"/>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5" tIns="46968" rIns="93935" bIns="46968" rtlCol="0"/>
          <a:lstStyle>
            <a:lvl1pPr algn="l">
              <a:defRPr sz="1300"/>
            </a:lvl1pPr>
          </a:lstStyle>
          <a:p>
            <a:endParaRPr lang="en-CA"/>
          </a:p>
        </p:txBody>
      </p:sp>
      <p:sp>
        <p:nvSpPr>
          <p:cNvPr id="3" name="Date Placeholder 2"/>
          <p:cNvSpPr>
            <a:spLocks noGrp="1"/>
          </p:cNvSpPr>
          <p:nvPr>
            <p:ph type="dt" sz="quarter" idx="1"/>
          </p:nvPr>
        </p:nvSpPr>
        <p:spPr>
          <a:xfrm>
            <a:off x="4008704" y="0"/>
            <a:ext cx="3066733" cy="468154"/>
          </a:xfrm>
          <a:prstGeom prst="rect">
            <a:avLst/>
          </a:prstGeom>
        </p:spPr>
        <p:txBody>
          <a:bodyPr vert="horz" lIns="93935" tIns="46968" rIns="93935" bIns="46968" rtlCol="0"/>
          <a:lstStyle>
            <a:lvl1pPr algn="r">
              <a:defRPr sz="1300"/>
            </a:lvl1pPr>
          </a:lstStyle>
          <a:p>
            <a:fld id="{6F80010F-76CD-4DBE-8ABA-DB4A165124D3}" type="datetimeFigureOut">
              <a:rPr lang="en-CA" smtClean="0"/>
              <a:t>2017-05-03</a:t>
            </a:fld>
            <a:endParaRPr lang="en-CA"/>
          </a:p>
        </p:txBody>
      </p:sp>
      <p:sp>
        <p:nvSpPr>
          <p:cNvPr id="4" name="Footer Placeholder 3"/>
          <p:cNvSpPr>
            <a:spLocks noGrp="1"/>
          </p:cNvSpPr>
          <p:nvPr>
            <p:ph type="ftr" sz="quarter" idx="2"/>
          </p:nvPr>
        </p:nvSpPr>
        <p:spPr>
          <a:xfrm>
            <a:off x="0" y="8893296"/>
            <a:ext cx="3066733" cy="468154"/>
          </a:xfrm>
          <a:prstGeom prst="rect">
            <a:avLst/>
          </a:prstGeom>
        </p:spPr>
        <p:txBody>
          <a:bodyPr vert="horz" lIns="93935" tIns="46968" rIns="93935" bIns="46968" rtlCol="0" anchor="b"/>
          <a:lstStyle>
            <a:lvl1pPr algn="l">
              <a:defRPr sz="1300"/>
            </a:lvl1pPr>
          </a:lstStyle>
          <a:p>
            <a:endParaRPr lang="en-CA"/>
          </a:p>
        </p:txBody>
      </p:sp>
      <p:sp>
        <p:nvSpPr>
          <p:cNvPr id="5" name="Slide Number Placeholder 4"/>
          <p:cNvSpPr>
            <a:spLocks noGrp="1"/>
          </p:cNvSpPr>
          <p:nvPr>
            <p:ph type="sldNum" sz="quarter" idx="3"/>
          </p:nvPr>
        </p:nvSpPr>
        <p:spPr>
          <a:xfrm>
            <a:off x="4008704" y="8893296"/>
            <a:ext cx="3066733" cy="468154"/>
          </a:xfrm>
          <a:prstGeom prst="rect">
            <a:avLst/>
          </a:prstGeom>
        </p:spPr>
        <p:txBody>
          <a:bodyPr vert="horz" lIns="93935" tIns="46968" rIns="93935" bIns="46968"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5" tIns="46968" rIns="93935" bIns="46968" rtlCol="0"/>
          <a:lstStyle>
            <a:lvl1pPr algn="l">
              <a:defRPr sz="1300"/>
            </a:lvl1pPr>
          </a:lstStyle>
          <a:p>
            <a:endParaRPr lang="en-CA"/>
          </a:p>
        </p:txBody>
      </p:sp>
      <p:sp>
        <p:nvSpPr>
          <p:cNvPr id="3" name="Date Placeholder 2"/>
          <p:cNvSpPr>
            <a:spLocks noGrp="1"/>
          </p:cNvSpPr>
          <p:nvPr>
            <p:ph type="dt" idx="1"/>
          </p:nvPr>
        </p:nvSpPr>
        <p:spPr>
          <a:xfrm>
            <a:off x="4008704" y="0"/>
            <a:ext cx="3066733" cy="468154"/>
          </a:xfrm>
          <a:prstGeom prst="rect">
            <a:avLst/>
          </a:prstGeom>
        </p:spPr>
        <p:txBody>
          <a:bodyPr vert="horz" lIns="93935" tIns="46968" rIns="93935" bIns="46968" rtlCol="0"/>
          <a:lstStyle>
            <a:lvl1pPr algn="r">
              <a:defRPr sz="1300"/>
            </a:lvl1pPr>
          </a:lstStyle>
          <a:p>
            <a:fld id="{76D3BF52-A715-4FA6-87CC-CF04B34BDE0D}" type="datetimeFigureOut">
              <a:rPr lang="en-CA" smtClean="0"/>
              <a:pPr/>
              <a:t>2017-05-03</a:t>
            </a:fld>
            <a:endParaRPr lang="en-CA"/>
          </a:p>
        </p:txBody>
      </p:sp>
      <p:sp>
        <p:nvSpPr>
          <p:cNvPr id="4" name="Slide Image Placeholder 3"/>
          <p:cNvSpPr>
            <a:spLocks noGrp="1" noRot="1" noChangeAspect="1"/>
          </p:cNvSpPr>
          <p:nvPr>
            <p:ph type="sldImg" idx="2"/>
          </p:nvPr>
        </p:nvSpPr>
        <p:spPr>
          <a:xfrm>
            <a:off x="1198563" y="703263"/>
            <a:ext cx="4679950" cy="3509962"/>
          </a:xfrm>
          <a:prstGeom prst="rect">
            <a:avLst/>
          </a:prstGeom>
          <a:noFill/>
          <a:ln w="12700">
            <a:solidFill>
              <a:prstClr val="black"/>
            </a:solidFill>
          </a:ln>
        </p:spPr>
        <p:txBody>
          <a:bodyPr vert="horz" lIns="93935" tIns="46968" rIns="93935" bIns="46968" rtlCol="0" anchor="ctr"/>
          <a:lstStyle/>
          <a:p>
            <a:endParaRPr lang="en-CA"/>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5" tIns="46968" rIns="93935" bIns="4696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93296"/>
            <a:ext cx="3066733" cy="468154"/>
          </a:xfrm>
          <a:prstGeom prst="rect">
            <a:avLst/>
          </a:prstGeom>
        </p:spPr>
        <p:txBody>
          <a:bodyPr vert="horz" lIns="93935" tIns="46968" rIns="93935" bIns="46968" rtlCol="0" anchor="b"/>
          <a:lstStyle>
            <a:lvl1pPr algn="l">
              <a:defRPr sz="1300"/>
            </a:lvl1pPr>
          </a:lstStyle>
          <a:p>
            <a:endParaRPr lang="en-CA"/>
          </a:p>
        </p:txBody>
      </p:sp>
      <p:sp>
        <p:nvSpPr>
          <p:cNvPr id="7" name="Slide Number Placeholder 6"/>
          <p:cNvSpPr>
            <a:spLocks noGrp="1"/>
          </p:cNvSpPr>
          <p:nvPr>
            <p:ph type="sldNum" sz="quarter" idx="5"/>
          </p:nvPr>
        </p:nvSpPr>
        <p:spPr>
          <a:xfrm>
            <a:off x="4008704" y="8893296"/>
            <a:ext cx="3066733" cy="468154"/>
          </a:xfrm>
          <a:prstGeom prst="rect">
            <a:avLst/>
          </a:prstGeom>
        </p:spPr>
        <p:txBody>
          <a:bodyPr vert="horz" lIns="93935" tIns="46968" rIns="93935" bIns="46968"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48132"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1pPr>
            <a:lvl2pPr marL="721999" indent="-277692"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2pPr>
            <a:lvl3pPr marL="1110767"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3pPr>
            <a:lvl4pPr marL="1555074"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4pPr>
            <a:lvl5pPr marL="1999381"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5pPr>
            <a:lvl6pPr marL="2443688"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6pPr>
            <a:lvl7pPr marL="2887995"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7pPr>
            <a:lvl8pPr marL="3332302"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8pPr>
            <a:lvl9pPr marL="3776609"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9pPr>
          </a:lstStyle>
          <a:p>
            <a:pPr eaLnBrk="1" hangingPunct="1">
              <a:buFont typeface="StarSymbol"/>
              <a:buNone/>
            </a:pPr>
            <a:fld id="{DC512D47-F449-4606-A64D-31C5E2EA03B0}" type="slidenum">
              <a:rPr lang="en-GB" smtClean="0">
                <a:solidFill>
                  <a:srgbClr val="000000"/>
                </a:solidFill>
                <a:latin typeface="Times New Roman" pitchFamily="18" charset="0"/>
              </a:rPr>
              <a:pPr eaLnBrk="1" hangingPunct="1">
                <a:buFont typeface="StarSymbol"/>
                <a:buNone/>
              </a:pPr>
              <a:t>6</a:t>
            </a:fld>
            <a:endParaRPr lang="en-GB" smtClean="0">
              <a:solidFill>
                <a:srgbClr val="000000"/>
              </a:solidFill>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0F2764A-7260-4CBB-9C1B-5E3526127E1A}" type="slidenum">
              <a:rPr lang="en-CA" smtClean="0"/>
              <a:t>7</a:t>
            </a:fld>
            <a:endParaRPr lang="en-CA"/>
          </a:p>
        </p:txBody>
      </p:sp>
    </p:spTree>
    <p:extLst>
      <p:ext uri="{BB962C8B-B14F-4D97-AF65-F5344CB8AC3E}">
        <p14:creationId xmlns:p14="http://schemas.microsoft.com/office/powerpoint/2010/main" val="190424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8</a:t>
            </a:fld>
            <a:endParaRPr lang="en-CA"/>
          </a:p>
        </p:txBody>
      </p:sp>
    </p:spTree>
    <p:extLst>
      <p:ext uri="{BB962C8B-B14F-4D97-AF65-F5344CB8AC3E}">
        <p14:creationId xmlns:p14="http://schemas.microsoft.com/office/powerpoint/2010/main" val="4236699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57348"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1pPr>
            <a:lvl2pPr marL="721999" indent="-277692"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2pPr>
            <a:lvl3pPr marL="1110767"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3pPr>
            <a:lvl4pPr marL="1555074"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4pPr>
            <a:lvl5pPr marL="1999381"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5pPr>
            <a:lvl6pPr marL="2443688"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6pPr>
            <a:lvl7pPr marL="2887995"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7pPr>
            <a:lvl8pPr marL="3332302"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8pPr>
            <a:lvl9pPr marL="3776609"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9pPr>
          </a:lstStyle>
          <a:p>
            <a:pPr eaLnBrk="1" hangingPunct="1">
              <a:buFont typeface="StarSymbol"/>
              <a:buNone/>
            </a:pPr>
            <a:fld id="{86987975-AF8E-4AFB-9EC9-236C8FD69122}" type="slidenum">
              <a:rPr lang="en-GB" smtClean="0">
                <a:solidFill>
                  <a:srgbClr val="000000"/>
                </a:solidFill>
                <a:latin typeface="Times New Roman" pitchFamily="18" charset="0"/>
              </a:rPr>
              <a:pPr eaLnBrk="1" hangingPunct="1">
                <a:buFont typeface="StarSymbol"/>
                <a:buNone/>
              </a:pPr>
              <a:t>9</a:t>
            </a:fld>
            <a:endParaRPr lang="en-GB" smtClean="0">
              <a:solidFill>
                <a:srgbClr val="000000"/>
              </a:solidFill>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10</a:t>
            </a:fld>
            <a:endParaRPr lang="en-CA"/>
          </a:p>
        </p:txBody>
      </p:sp>
    </p:spTree>
    <p:extLst>
      <p:ext uri="{BB962C8B-B14F-4D97-AF65-F5344CB8AC3E}">
        <p14:creationId xmlns:p14="http://schemas.microsoft.com/office/powerpoint/2010/main" val="2419171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28676"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1pPr>
            <a:lvl2pPr marL="721999" indent="-277692"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2pPr>
            <a:lvl3pPr marL="1110767"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3pPr>
            <a:lvl4pPr marL="1555074"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4pPr>
            <a:lvl5pPr marL="1999381"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5pPr>
            <a:lvl6pPr marL="2443688"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6pPr>
            <a:lvl7pPr marL="2887995"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7pPr>
            <a:lvl8pPr marL="3332302"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8pPr>
            <a:lvl9pPr marL="3776609"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9pPr>
          </a:lstStyle>
          <a:p>
            <a:pPr eaLnBrk="1" hangingPunct="1">
              <a:buFont typeface="StarSymbol"/>
              <a:buNone/>
            </a:pPr>
            <a:fld id="{ADF87AC3-B5B5-41A7-BA4D-4D110A3079ED}" type="slidenum">
              <a:rPr lang="en-GB" smtClean="0">
                <a:solidFill>
                  <a:srgbClr val="000000"/>
                </a:solidFill>
                <a:latin typeface="Times New Roman" pitchFamily="18" charset="0"/>
              </a:rPr>
              <a:pPr eaLnBrk="1" hangingPunct="1">
                <a:buFont typeface="StarSymbol"/>
                <a:buNone/>
              </a:pPr>
              <a:t>11</a:t>
            </a:fld>
            <a:endParaRPr lang="en-GB" smtClean="0">
              <a:solidFill>
                <a:srgbClr val="000000"/>
              </a:solidFill>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dirty="0"/>
          </a:p>
        </p:txBody>
      </p:sp>
      <p:sp>
        <p:nvSpPr>
          <p:cNvPr id="4" name="Slide Number Placeholder 3"/>
          <p:cNvSpPr>
            <a:spLocks noGrp="1"/>
          </p:cNvSpPr>
          <p:nvPr>
            <p:ph type="sldNum" sz="quarter" idx="10"/>
          </p:nvPr>
        </p:nvSpPr>
        <p:spPr/>
        <p:txBody>
          <a:bodyPr/>
          <a:lstStyle/>
          <a:p>
            <a:fld id="{70F2764A-7260-4CBB-9C1B-5E3526127E1A}" type="slidenum">
              <a:rPr lang="en-CA" smtClean="0"/>
              <a:t>12</a:t>
            </a:fld>
            <a:endParaRPr lang="en-CA"/>
          </a:p>
        </p:txBody>
      </p:sp>
    </p:spTree>
    <p:extLst>
      <p:ext uri="{BB962C8B-B14F-4D97-AF65-F5344CB8AC3E}">
        <p14:creationId xmlns:p14="http://schemas.microsoft.com/office/powerpoint/2010/main" val="2424226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0F2764A-7260-4CBB-9C1B-5E3526127E1A}" type="slidenum">
              <a:rPr lang="en-CA" smtClean="0"/>
              <a:t>13</a:t>
            </a:fld>
            <a:endParaRPr lang="en-CA"/>
          </a:p>
        </p:txBody>
      </p:sp>
    </p:spTree>
    <p:extLst>
      <p:ext uri="{BB962C8B-B14F-4D97-AF65-F5344CB8AC3E}">
        <p14:creationId xmlns:p14="http://schemas.microsoft.com/office/powerpoint/2010/main" val="3056277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70F2764A-7260-4CBB-9C1B-5E3526127E1A}" type="slidenum">
              <a:rPr lang="en-CA" smtClean="0"/>
              <a:t>14</a:t>
            </a:fld>
            <a:endParaRPr lang="en-CA"/>
          </a:p>
        </p:txBody>
      </p:sp>
    </p:spTree>
    <p:extLst>
      <p:ext uri="{BB962C8B-B14F-4D97-AF65-F5344CB8AC3E}">
        <p14:creationId xmlns:p14="http://schemas.microsoft.com/office/powerpoint/2010/main" val="3787068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0F2764A-7260-4CBB-9C1B-5E3526127E1A}" type="slidenum">
              <a:rPr lang="en-CA" smtClean="0"/>
              <a:t>15</a:t>
            </a:fld>
            <a:endParaRPr lang="en-CA"/>
          </a:p>
        </p:txBody>
      </p:sp>
    </p:spTree>
    <p:extLst>
      <p:ext uri="{BB962C8B-B14F-4D97-AF65-F5344CB8AC3E}">
        <p14:creationId xmlns:p14="http://schemas.microsoft.com/office/powerpoint/2010/main" val="1016551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70F2764A-7260-4CBB-9C1B-5E3526127E1A}" type="slidenum">
              <a:rPr lang="en-CA" smtClean="0"/>
              <a:t>16</a:t>
            </a:fld>
            <a:endParaRPr lang="en-CA"/>
          </a:p>
        </p:txBody>
      </p:sp>
    </p:spTree>
    <p:extLst>
      <p:ext uri="{BB962C8B-B14F-4D97-AF65-F5344CB8AC3E}">
        <p14:creationId xmlns:p14="http://schemas.microsoft.com/office/powerpoint/2010/main" val="32935046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17</a:t>
            </a:fld>
            <a:endParaRPr lang="en-CA"/>
          </a:p>
        </p:txBody>
      </p:sp>
    </p:spTree>
    <p:extLst>
      <p:ext uri="{BB962C8B-B14F-4D97-AF65-F5344CB8AC3E}">
        <p14:creationId xmlns:p14="http://schemas.microsoft.com/office/powerpoint/2010/main" val="2763154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56324"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1pPr>
            <a:lvl2pPr marL="721999" indent="-277692"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2pPr>
            <a:lvl3pPr marL="1110767"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3pPr>
            <a:lvl4pPr marL="1555074"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4pPr>
            <a:lvl5pPr marL="1999381" indent="-222153" eaLnBrk="0" hangingPunct="0">
              <a:tabLst>
                <a:tab pos="743597" algn="l"/>
                <a:tab pos="1487194" algn="l"/>
                <a:tab pos="2230791" algn="l"/>
                <a:tab pos="2974388" algn="l"/>
              </a:tabLst>
              <a:defRPr>
                <a:solidFill>
                  <a:schemeClr val="bg1"/>
                </a:solidFill>
                <a:latin typeface="Arial" pitchFamily="34" charset="0"/>
                <a:cs typeface="Lucida Sans Unicode" pitchFamily="34" charset="0"/>
              </a:defRPr>
            </a:lvl5pPr>
            <a:lvl6pPr marL="2443688"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6pPr>
            <a:lvl7pPr marL="2887995"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7pPr>
            <a:lvl8pPr marL="3332302"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8pPr>
            <a:lvl9pPr marL="3776609" indent="-222153" defTabSz="444307" eaLnBrk="0" fontAlgn="base" hangingPunct="0">
              <a:spcBef>
                <a:spcPct val="0"/>
              </a:spcBef>
              <a:spcAft>
                <a:spcPct val="0"/>
              </a:spcAft>
              <a:tabLst>
                <a:tab pos="743597" algn="l"/>
                <a:tab pos="1487194" algn="l"/>
                <a:tab pos="2230791" algn="l"/>
                <a:tab pos="2974388" algn="l"/>
              </a:tabLst>
              <a:defRPr>
                <a:solidFill>
                  <a:schemeClr val="bg1"/>
                </a:solidFill>
                <a:latin typeface="Arial" pitchFamily="34" charset="0"/>
                <a:cs typeface="Lucida Sans Unicode" pitchFamily="34" charset="0"/>
              </a:defRPr>
            </a:lvl9pPr>
          </a:lstStyle>
          <a:p>
            <a:pPr eaLnBrk="1" hangingPunct="1">
              <a:buFont typeface="StarSymbol"/>
              <a:buNone/>
            </a:pPr>
            <a:fld id="{9851E00F-3409-4688-9EBA-4EE3C9848612}" type="slidenum">
              <a:rPr lang="en-GB" smtClean="0">
                <a:solidFill>
                  <a:srgbClr val="000000"/>
                </a:solidFill>
                <a:latin typeface="Times New Roman" pitchFamily="18" charset="0"/>
              </a:rPr>
              <a:pPr eaLnBrk="1" hangingPunct="1">
                <a:buFont typeface="StarSymbol"/>
                <a:buNone/>
              </a:pPr>
              <a:t>18</a:t>
            </a:fld>
            <a:endParaRPr lang="en-GB" smtClean="0">
              <a:solidFill>
                <a:srgbClr val="000000"/>
              </a:solidFill>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mtClean="0"/>
          </a:p>
        </p:txBody>
      </p:sp>
      <p:sp>
        <p:nvSpPr>
          <p:cNvPr id="56324" name="Slide Number Placeholder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786064" algn="l"/>
                <a:tab pos="1572129" algn="l"/>
                <a:tab pos="2358193" algn="l"/>
                <a:tab pos="3144257" algn="l"/>
              </a:tabLst>
              <a:defRPr>
                <a:solidFill>
                  <a:schemeClr val="bg1"/>
                </a:solidFill>
                <a:latin typeface="Arial" pitchFamily="34" charset="0"/>
                <a:cs typeface="Lucida Sans Unicode" pitchFamily="34" charset="0"/>
              </a:defRPr>
            </a:lvl1pPr>
            <a:lvl2pPr marL="763233" indent="-293551" eaLnBrk="0" hangingPunct="0">
              <a:tabLst>
                <a:tab pos="786064" algn="l"/>
                <a:tab pos="1572129" algn="l"/>
                <a:tab pos="2358193" algn="l"/>
                <a:tab pos="3144257" algn="l"/>
              </a:tabLst>
              <a:defRPr>
                <a:solidFill>
                  <a:schemeClr val="bg1"/>
                </a:solidFill>
                <a:latin typeface="Arial" pitchFamily="34" charset="0"/>
                <a:cs typeface="Lucida Sans Unicode" pitchFamily="34" charset="0"/>
              </a:defRPr>
            </a:lvl2pPr>
            <a:lvl3pPr marL="1174204" indent="-234841" eaLnBrk="0" hangingPunct="0">
              <a:tabLst>
                <a:tab pos="786064" algn="l"/>
                <a:tab pos="1572129" algn="l"/>
                <a:tab pos="2358193" algn="l"/>
                <a:tab pos="3144257" algn="l"/>
              </a:tabLst>
              <a:defRPr>
                <a:solidFill>
                  <a:schemeClr val="bg1"/>
                </a:solidFill>
                <a:latin typeface="Arial" pitchFamily="34" charset="0"/>
                <a:cs typeface="Lucida Sans Unicode" pitchFamily="34" charset="0"/>
              </a:defRPr>
            </a:lvl3pPr>
            <a:lvl4pPr marL="1643885" indent="-234841" eaLnBrk="0" hangingPunct="0">
              <a:tabLst>
                <a:tab pos="786064" algn="l"/>
                <a:tab pos="1572129" algn="l"/>
                <a:tab pos="2358193" algn="l"/>
                <a:tab pos="3144257" algn="l"/>
              </a:tabLst>
              <a:defRPr>
                <a:solidFill>
                  <a:schemeClr val="bg1"/>
                </a:solidFill>
                <a:latin typeface="Arial" pitchFamily="34" charset="0"/>
                <a:cs typeface="Lucida Sans Unicode" pitchFamily="34" charset="0"/>
              </a:defRPr>
            </a:lvl4pPr>
            <a:lvl5pPr marL="2113567" indent="-234841" eaLnBrk="0" hangingPunct="0">
              <a:tabLst>
                <a:tab pos="786064" algn="l"/>
                <a:tab pos="1572129" algn="l"/>
                <a:tab pos="2358193" algn="l"/>
                <a:tab pos="3144257" algn="l"/>
              </a:tabLst>
              <a:defRPr>
                <a:solidFill>
                  <a:schemeClr val="bg1"/>
                </a:solidFill>
                <a:latin typeface="Arial" pitchFamily="34" charset="0"/>
                <a:cs typeface="Lucida Sans Unicode" pitchFamily="34" charset="0"/>
              </a:defRPr>
            </a:lvl5pPr>
            <a:lvl6pPr marL="2583249" indent="-234841" defTabSz="469682" eaLnBrk="0" fontAlgn="base" hangingPunct="0">
              <a:spcBef>
                <a:spcPct val="0"/>
              </a:spcBef>
              <a:spcAft>
                <a:spcPct val="0"/>
              </a:spcAft>
              <a:tabLst>
                <a:tab pos="786064" algn="l"/>
                <a:tab pos="1572129" algn="l"/>
                <a:tab pos="2358193" algn="l"/>
                <a:tab pos="3144257" algn="l"/>
              </a:tabLst>
              <a:defRPr>
                <a:solidFill>
                  <a:schemeClr val="bg1"/>
                </a:solidFill>
                <a:latin typeface="Arial" pitchFamily="34" charset="0"/>
                <a:cs typeface="Lucida Sans Unicode" pitchFamily="34" charset="0"/>
              </a:defRPr>
            </a:lvl6pPr>
            <a:lvl7pPr marL="3052930" indent="-234841" defTabSz="469682" eaLnBrk="0" fontAlgn="base" hangingPunct="0">
              <a:spcBef>
                <a:spcPct val="0"/>
              </a:spcBef>
              <a:spcAft>
                <a:spcPct val="0"/>
              </a:spcAft>
              <a:tabLst>
                <a:tab pos="786064" algn="l"/>
                <a:tab pos="1572129" algn="l"/>
                <a:tab pos="2358193" algn="l"/>
                <a:tab pos="3144257" algn="l"/>
              </a:tabLst>
              <a:defRPr>
                <a:solidFill>
                  <a:schemeClr val="bg1"/>
                </a:solidFill>
                <a:latin typeface="Arial" pitchFamily="34" charset="0"/>
                <a:cs typeface="Lucida Sans Unicode" pitchFamily="34" charset="0"/>
              </a:defRPr>
            </a:lvl7pPr>
            <a:lvl8pPr marL="3522612" indent="-234841" defTabSz="469682" eaLnBrk="0" fontAlgn="base" hangingPunct="0">
              <a:spcBef>
                <a:spcPct val="0"/>
              </a:spcBef>
              <a:spcAft>
                <a:spcPct val="0"/>
              </a:spcAft>
              <a:tabLst>
                <a:tab pos="786064" algn="l"/>
                <a:tab pos="1572129" algn="l"/>
                <a:tab pos="2358193" algn="l"/>
                <a:tab pos="3144257" algn="l"/>
              </a:tabLst>
              <a:defRPr>
                <a:solidFill>
                  <a:schemeClr val="bg1"/>
                </a:solidFill>
                <a:latin typeface="Arial" pitchFamily="34" charset="0"/>
                <a:cs typeface="Lucida Sans Unicode" pitchFamily="34" charset="0"/>
              </a:defRPr>
            </a:lvl8pPr>
            <a:lvl9pPr marL="3992293" indent="-234841" defTabSz="469682" eaLnBrk="0" fontAlgn="base" hangingPunct="0">
              <a:spcBef>
                <a:spcPct val="0"/>
              </a:spcBef>
              <a:spcAft>
                <a:spcPct val="0"/>
              </a:spcAft>
              <a:tabLst>
                <a:tab pos="786064" algn="l"/>
                <a:tab pos="1572129" algn="l"/>
                <a:tab pos="2358193" algn="l"/>
                <a:tab pos="3144257" algn="l"/>
              </a:tabLst>
              <a:defRPr>
                <a:solidFill>
                  <a:schemeClr val="bg1"/>
                </a:solidFill>
                <a:latin typeface="Arial" pitchFamily="34" charset="0"/>
                <a:cs typeface="Lucida Sans Unicode" pitchFamily="34" charset="0"/>
              </a:defRPr>
            </a:lvl9pPr>
          </a:lstStyle>
          <a:p>
            <a:pPr eaLnBrk="1" hangingPunct="1">
              <a:buFont typeface="StarSymbol"/>
              <a:buNone/>
            </a:pPr>
            <a:fld id="{9851E00F-3409-4688-9EBA-4EE3C9848612}" type="slidenum">
              <a:rPr lang="en-GB" smtClean="0">
                <a:solidFill>
                  <a:srgbClr val="000000"/>
                </a:solidFill>
                <a:latin typeface="Times New Roman" pitchFamily="18" charset="0"/>
              </a:rPr>
              <a:pPr eaLnBrk="1" hangingPunct="1">
                <a:buFont typeface="StarSymbol"/>
                <a:buNone/>
              </a:pPr>
              <a:t>19</a:t>
            </a:fld>
            <a:endParaRPr lang="en-GB" smtClean="0">
              <a:solidFill>
                <a:srgbClr val="000000"/>
              </a:solidFill>
              <a:latin typeface="Times New Roman" pitchFamily="18" charset="0"/>
            </a:endParaRPr>
          </a:p>
        </p:txBody>
      </p:sp>
    </p:spTree>
    <p:extLst>
      <p:ext uri="{BB962C8B-B14F-4D97-AF65-F5344CB8AC3E}">
        <p14:creationId xmlns:p14="http://schemas.microsoft.com/office/powerpoint/2010/main" val="18531231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l</a:t>
            </a:r>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20</a:t>
            </a:fld>
            <a:endParaRPr lang="en-US"/>
          </a:p>
        </p:txBody>
      </p:sp>
    </p:spTree>
    <p:extLst>
      <p:ext uri="{BB962C8B-B14F-4D97-AF65-F5344CB8AC3E}">
        <p14:creationId xmlns:p14="http://schemas.microsoft.com/office/powerpoint/2010/main" val="40381897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lowchart: Process 2"/>
          <p:cNvSpPr/>
          <p:nvPr userDrawn="1"/>
        </p:nvSpPr>
        <p:spPr>
          <a:xfrm>
            <a:off x="0" y="404664"/>
            <a:ext cx="3059832" cy="6453336"/>
          </a:xfrm>
          <a:prstGeom prst="flowChartProcess">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n>
                <a:noFill/>
              </a:ln>
            </a:endParaRPr>
          </a:p>
        </p:txBody>
      </p:sp>
      <p:sp>
        <p:nvSpPr>
          <p:cNvPr id="2" name="Title 1"/>
          <p:cNvSpPr>
            <a:spLocks noGrp="1"/>
          </p:cNvSpPr>
          <p:nvPr>
            <p:ph type="title"/>
          </p:nvPr>
        </p:nvSpPr>
        <p:spPr>
          <a:xfrm>
            <a:off x="251520" y="476672"/>
            <a:ext cx="2592288" cy="2088232"/>
          </a:xfrm>
        </p:spPr>
        <p:txBody>
          <a:bodyPr>
            <a:normAutofit/>
          </a:bodyPr>
          <a:lstStyle>
            <a:lvl1pPr>
              <a:defRPr sz="3200"/>
            </a:lvl1pPr>
          </a:lstStyle>
          <a:p>
            <a:r>
              <a:rPr lang="en-US" dirty="0" smtClean="0"/>
              <a:t>Click to edit Master title style</a:t>
            </a:r>
            <a:endParaRPr lang="en-CA" dirty="0"/>
          </a:p>
        </p:txBody>
      </p:sp>
      <p:sp>
        <p:nvSpPr>
          <p:cNvPr id="6" name="Text Placeholder 5"/>
          <p:cNvSpPr>
            <a:spLocks noGrp="1"/>
          </p:cNvSpPr>
          <p:nvPr>
            <p:ph type="body" sz="quarter" idx="10"/>
          </p:nvPr>
        </p:nvSpPr>
        <p:spPr>
          <a:xfrm>
            <a:off x="3347864" y="908720"/>
            <a:ext cx="5257105" cy="338484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37387071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google.ca/url?sa=i&amp;rct=j&amp;q=&amp;esrc=s&amp;source=images&amp;cd=&amp;cad=rja&amp;uact=8&amp;ved=0ahUKEwjAk8qO4tLTAhXK7oMKHZlPAokQjRwIBw&amp;url=https://play.google.com/store/apps/details?id%3Dcom.pasawahanappmaker.english.german.dictionary.translator.free&amp;psig=AFQjCNHM--qtM-hbPKcb3bKKW0DPmV_3sw&amp;ust=1493867989758795"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drive.google.com/open?id=157AG3wCxlxBORk3VZnPlRWpQs5I&amp;usp=sharing" TargetMode="External"/><Relationship Id="rId2" Type="http://schemas.openxmlformats.org/officeDocument/2006/relationships/hyperlink" Target="https://docs.google.com/forms/d/e/1FAIpQLScHBwFusqLsujtMcQEo_LMT9WKWugNvXlheF-Bg91s-zdPg6w/viewform?usp=sf_link"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hyperlink" Target="https://docs.google.com/forms/d/e/1FAIpQLSfWy1JDmcUc2ItcxMDkWUcmP9b8U32Ba-1xfVn-f1H6ykdZAQ/viewform?usp=sf_lin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51-T24tLTAhWD5YMKHZccD3EQjRwIBw&amp;url=http://learningforsustainability.net/knowledge-management/&amp;psig=AFQjCNF1jEiuxUf02sVJdiH6VH6Uz257Lg&amp;ust=1493868212302397"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www.google.ca/url?sa=i&amp;rct=j&amp;q=&amp;esrc=s&amp;source=images&amp;cd=&amp;cad=rja&amp;uact=8&amp;ved=0ahUKEwj_lIawm9XTAhUI4YMKHUp1DNQQjRwIBw&amp;url=http%3A%2F%2Fgazettereview.com%2F2017%2F04%2Fuber-back-taiwan-two-countries-soon%2F&amp;psig=AFQjCNEteghHKa5ckxxrzOtyaG_4SCpcMQ&amp;ust=1493952089097816" TargetMode="Externa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vc2ruCErTok" TargetMode="Externa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smtClean="0"/>
              <a:t> </a:t>
            </a:r>
            <a:r>
              <a:rPr lang="en-CA" sz="3600" dirty="0" smtClean="0"/>
              <a:t/>
            </a:r>
            <a:br>
              <a:rPr lang="en-CA" sz="3600" dirty="0" smtClean="0"/>
            </a:br>
            <a:r>
              <a:rPr lang="en-CA" sz="3600" dirty="0" smtClean="0"/>
              <a:t>Week 1B</a:t>
            </a:r>
            <a:br>
              <a:rPr lang="en-CA" sz="3600" dirty="0" smtClean="0"/>
            </a:br>
            <a:r>
              <a:rPr lang="en-CA" sz="3600" dirty="0" smtClean="0"/>
              <a:t>Individual and Organizational </a:t>
            </a:r>
            <a:r>
              <a:rPr lang="en-US" sz="3600" dirty="0" smtClean="0"/>
              <a:t>Learning</a:t>
            </a:r>
            <a:br>
              <a:rPr lang="en-US" sz="3600" dirty="0" smtClean="0"/>
            </a:br>
            <a:r>
              <a:rPr lang="en-US" sz="1600" dirty="0" smtClean="0"/>
              <a:t>BUSI 2101</a:t>
            </a:r>
            <a:br>
              <a:rPr lang="en-US" sz="1600" dirty="0" smtClean="0"/>
            </a:br>
            <a:r>
              <a:rPr lang="en-US" sz="1600" dirty="0" smtClean="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332656"/>
            <a:ext cx="2565148" cy="1800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smtClean="0"/>
              <a:t>Road Map</a:t>
            </a:r>
            <a:endParaRPr lang="en-CA" dirty="0"/>
          </a:p>
        </p:txBody>
      </p:sp>
      <p:sp>
        <p:nvSpPr>
          <p:cNvPr id="3" name="Content Placeholder 2"/>
          <p:cNvSpPr>
            <a:spLocks noGrp="1"/>
          </p:cNvSpPr>
          <p:nvPr>
            <p:ph idx="1"/>
          </p:nvPr>
        </p:nvSpPr>
        <p:spPr>
          <a:xfrm>
            <a:off x="467544" y="1484784"/>
            <a:ext cx="8229600" cy="3960440"/>
          </a:xfrm>
        </p:spPr>
        <p:txBody>
          <a:bodyPr>
            <a:normAutofit/>
          </a:bodyPr>
          <a:lstStyle/>
          <a:p>
            <a:r>
              <a:rPr lang="en-CA" dirty="0" smtClean="0"/>
              <a:t>Review Week 1A</a:t>
            </a:r>
          </a:p>
          <a:p>
            <a:r>
              <a:rPr lang="en-CA" dirty="0" smtClean="0"/>
              <a:t>Learning</a:t>
            </a:r>
          </a:p>
          <a:p>
            <a:pPr lvl="1"/>
            <a:r>
              <a:rPr lang="en-CA" dirty="0" smtClean="0"/>
              <a:t>Organizational Learning</a:t>
            </a:r>
          </a:p>
          <a:p>
            <a:pPr lvl="2"/>
            <a:r>
              <a:rPr lang="en-CA" dirty="0" smtClean="0"/>
              <a:t>What is Knowledge?</a:t>
            </a:r>
          </a:p>
          <a:p>
            <a:pPr lvl="1"/>
            <a:r>
              <a:rPr lang="en-CA" dirty="0" smtClean="0"/>
              <a:t>Types of learning</a:t>
            </a:r>
          </a:p>
          <a:p>
            <a:pPr lvl="1"/>
            <a:r>
              <a:rPr lang="en-CA" dirty="0" smtClean="0"/>
              <a:t>Group Learning</a:t>
            </a:r>
          </a:p>
          <a:p>
            <a:pPr lvl="1"/>
            <a:r>
              <a:rPr lang="en-CA" dirty="0" smtClean="0"/>
              <a:t>Individual Learning</a:t>
            </a:r>
          </a:p>
          <a:p>
            <a:pPr lvl="1"/>
            <a:r>
              <a:rPr lang="en-CA" dirty="0" smtClean="0"/>
              <a:t>Interactive Groups</a:t>
            </a:r>
          </a:p>
          <a:p>
            <a:pPr lvl="2"/>
            <a:endParaRPr lang="en-CA" dirty="0" smtClean="0"/>
          </a:p>
          <a:p>
            <a:pPr lvl="1"/>
            <a:endParaRPr lang="en-CA" dirty="0" smtClean="0"/>
          </a:p>
          <a:p>
            <a:endParaRPr lang="en-CA" dirty="0" smtClean="0"/>
          </a:p>
          <a:p>
            <a:pPr marL="411480" lvl="1" indent="0">
              <a:buNone/>
            </a:pPr>
            <a:endParaRPr lang="en-CA" dirty="0" smtClean="0"/>
          </a:p>
          <a:p>
            <a:endParaRPr lang="en-CA" dirty="0" smtClean="0"/>
          </a:p>
          <a:p>
            <a:pPr lvl="1"/>
            <a:endParaRPr lang="en-CA" dirty="0" smtClean="0"/>
          </a:p>
          <a:p>
            <a:pPr lvl="1"/>
            <a:endParaRPr lang="en-CA" dirty="0" smtClean="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pic>
        <p:nvPicPr>
          <p:cNvPr id="1028" name="Picture 4" descr="Image result for German english dictionary">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85773" y="2996952"/>
            <a:ext cx="1800622" cy="1800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19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BUSI 2101A: Interesting Stuff	</a:t>
            </a:r>
            <a:endParaRPr lang="en-CA" dirty="0"/>
          </a:p>
        </p:txBody>
      </p:sp>
      <p:sp>
        <p:nvSpPr>
          <p:cNvPr id="3" name="Content Placeholder 2"/>
          <p:cNvSpPr>
            <a:spLocks noGrp="1"/>
          </p:cNvSpPr>
          <p:nvPr>
            <p:ph idx="1"/>
          </p:nvPr>
        </p:nvSpPr>
        <p:spPr>
          <a:xfrm>
            <a:off x="467544" y="1412776"/>
            <a:ext cx="8229600" cy="1177756"/>
          </a:xfrm>
        </p:spPr>
        <p:txBody>
          <a:bodyPr>
            <a:normAutofit fontScale="70000" lnSpcReduction="20000"/>
          </a:bodyPr>
          <a:lstStyle/>
          <a:p>
            <a:r>
              <a:rPr lang="en-CA" dirty="0" smtClean="0"/>
              <a:t>W1: Where are we from?</a:t>
            </a:r>
          </a:p>
          <a:p>
            <a:pPr marL="109728" indent="0">
              <a:buNone/>
            </a:pPr>
            <a:endParaRPr lang="en-CA" dirty="0" smtClean="0"/>
          </a:p>
          <a:p>
            <a:r>
              <a:rPr lang="en-CA" dirty="0" smtClean="0"/>
              <a:t>W2: How many languages do we speak?</a:t>
            </a:r>
          </a:p>
          <a:p>
            <a:pPr marL="630936" lvl="2" indent="-256032">
              <a:buClr>
                <a:schemeClr val="accent3"/>
              </a:buClr>
              <a:buFont typeface="Georgia"/>
              <a:buChar char="•"/>
            </a:pPr>
            <a:r>
              <a:rPr lang="en-CA" dirty="0">
                <a:hlinkClick r:id="rId2"/>
              </a:rPr>
              <a:t>W2: Where are we from online poll</a:t>
            </a: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3</a:t>
            </a:fld>
            <a:endParaRPr lang="en-CA" dirty="0"/>
          </a:p>
        </p:txBody>
      </p:sp>
      <p:pic>
        <p:nvPicPr>
          <p:cNvPr id="2050" name="Picture 2">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2590532"/>
            <a:ext cx="5980325" cy="352839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7687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Companies from around the world</a:t>
            </a:r>
            <a:endParaRPr lang="en-CA" dirty="0"/>
          </a:p>
        </p:txBody>
      </p:sp>
      <p:sp>
        <p:nvSpPr>
          <p:cNvPr id="3" name="Content Placeholder 2"/>
          <p:cNvSpPr>
            <a:spLocks noGrp="1"/>
          </p:cNvSpPr>
          <p:nvPr>
            <p:ph idx="1"/>
          </p:nvPr>
        </p:nvSpPr>
        <p:spPr/>
        <p:txBody>
          <a:bodyPr/>
          <a:lstStyle/>
          <a:p>
            <a:r>
              <a:rPr lang="en-CA" dirty="0" smtClean="0"/>
              <a:t>Get into groups of four. </a:t>
            </a:r>
          </a:p>
          <a:p>
            <a:r>
              <a:rPr lang="en-CA" dirty="0" smtClean="0"/>
              <a:t>Find one company from outside North America/Europe that </a:t>
            </a:r>
            <a:r>
              <a:rPr lang="en-CA" dirty="0" err="1" smtClean="0"/>
              <a:t>Sprott</a:t>
            </a:r>
            <a:r>
              <a:rPr lang="en-CA" dirty="0" smtClean="0"/>
              <a:t> students should know about but do not.</a:t>
            </a:r>
          </a:p>
          <a:p>
            <a:r>
              <a:rPr lang="en-CA" dirty="0"/>
              <a:t>Go to </a:t>
            </a:r>
            <a:r>
              <a:rPr lang="en-CA" dirty="0">
                <a:hlinkClick r:id="rId2"/>
              </a:rPr>
              <a:t>https://</a:t>
            </a:r>
            <a:r>
              <a:rPr lang="en-CA" dirty="0" smtClean="0">
                <a:hlinkClick r:id="rId2"/>
              </a:rPr>
              <a:t>docs.google.com/forms/d/e/1FAIpQLSfWy1JDmcUc2ItcxMDkWUcmP9b8U32Ba-1xfVn-f1H6ykdZAQ/viewform?usp=sf_link</a:t>
            </a:r>
            <a:endParaRPr lang="en-CA" dirty="0" smtClean="0"/>
          </a:p>
          <a:p>
            <a:r>
              <a:rPr lang="en-CA" dirty="0" smtClean="0"/>
              <a:t>And fill out the short questionnaire as a group.</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4</a:t>
            </a:fld>
            <a:endParaRPr lang="en-CA" dirty="0"/>
          </a:p>
        </p:txBody>
      </p:sp>
    </p:spTree>
    <p:extLst>
      <p:ext uri="{BB962C8B-B14F-4D97-AF65-F5344CB8AC3E}">
        <p14:creationId xmlns:p14="http://schemas.microsoft.com/office/powerpoint/2010/main" val="2893387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Interactives		</a:t>
            </a:r>
            <a:endParaRPr lang="en-CA" dirty="0"/>
          </a:p>
        </p:txBody>
      </p:sp>
      <p:sp>
        <p:nvSpPr>
          <p:cNvPr id="3" name="Content Placeholder 2"/>
          <p:cNvSpPr>
            <a:spLocks noGrp="1"/>
          </p:cNvSpPr>
          <p:nvPr>
            <p:ph idx="1"/>
          </p:nvPr>
        </p:nvSpPr>
        <p:spPr>
          <a:xfrm>
            <a:off x="467544" y="1268760"/>
            <a:ext cx="8229600" cy="4896544"/>
          </a:xfrm>
        </p:spPr>
        <p:txBody>
          <a:bodyPr>
            <a:normAutofit fontScale="77500" lnSpcReduction="20000"/>
          </a:bodyPr>
          <a:lstStyle/>
          <a:p>
            <a:endParaRPr lang="en-CA" dirty="0"/>
          </a:p>
          <a:p>
            <a:r>
              <a:rPr lang="en-CA" dirty="0"/>
              <a:t>Group </a:t>
            </a:r>
            <a:r>
              <a:rPr lang="en-CA" dirty="0" smtClean="0"/>
              <a:t>Interactive #1 (Montana) </a:t>
            </a:r>
          </a:p>
          <a:p>
            <a:pPr lvl="1"/>
            <a:r>
              <a:rPr lang="en-CA" dirty="0" err="1" smtClean="0"/>
              <a:t>Neeharika</a:t>
            </a:r>
            <a:r>
              <a:rPr lang="en-CA" dirty="0" smtClean="0"/>
              <a:t> </a:t>
            </a:r>
            <a:r>
              <a:rPr lang="en-CA" dirty="0" err="1"/>
              <a:t>Saha</a:t>
            </a:r>
            <a:r>
              <a:rPr lang="en-CA" dirty="0"/>
              <a:t>, </a:t>
            </a:r>
            <a:r>
              <a:rPr lang="en-CA" dirty="0" err="1"/>
              <a:t>Zhihui</a:t>
            </a:r>
            <a:r>
              <a:rPr lang="en-CA" dirty="0"/>
              <a:t> Deng, </a:t>
            </a:r>
            <a:r>
              <a:rPr lang="en-CA" dirty="0" err="1"/>
              <a:t>Jingyi</a:t>
            </a:r>
            <a:r>
              <a:rPr lang="en-CA" dirty="0"/>
              <a:t> Jiao, </a:t>
            </a:r>
            <a:r>
              <a:rPr lang="en-CA" dirty="0" err="1"/>
              <a:t>Nai</a:t>
            </a:r>
            <a:r>
              <a:rPr lang="en-CA" dirty="0"/>
              <a:t>-Jung Shao, Xinyang Liu, Anthony Bombardier-</a:t>
            </a:r>
            <a:r>
              <a:rPr lang="en-CA" dirty="0" err="1"/>
              <a:t>Touret</a:t>
            </a:r>
            <a:r>
              <a:rPr lang="en-CA" dirty="0"/>
              <a:t>, </a:t>
            </a:r>
            <a:r>
              <a:rPr lang="en-CA" dirty="0" err="1"/>
              <a:t>Yingfei</a:t>
            </a:r>
            <a:r>
              <a:rPr lang="en-CA" dirty="0"/>
              <a:t> Xu, </a:t>
            </a:r>
            <a:r>
              <a:rPr lang="en-CA" dirty="0" err="1"/>
              <a:t>Enayet</a:t>
            </a:r>
            <a:r>
              <a:rPr lang="en-CA" dirty="0"/>
              <a:t> </a:t>
            </a:r>
            <a:r>
              <a:rPr lang="en-CA" dirty="0" err="1"/>
              <a:t>Fareghi</a:t>
            </a:r>
            <a:r>
              <a:rPr lang="en-CA" dirty="0"/>
              <a:t>, Fang Chen, Tanya Chen, </a:t>
            </a:r>
            <a:r>
              <a:rPr lang="en-CA" dirty="0" err="1"/>
              <a:t>Yifei</a:t>
            </a:r>
            <a:r>
              <a:rPr lang="en-CA" dirty="0"/>
              <a:t> </a:t>
            </a:r>
            <a:r>
              <a:rPr lang="en-CA" dirty="0" err="1"/>
              <a:t>Xie</a:t>
            </a:r>
            <a:r>
              <a:rPr lang="en-CA" dirty="0"/>
              <a:t>, Kevin Li, Danielle McIntyre, </a:t>
            </a:r>
            <a:r>
              <a:rPr lang="en-CA" dirty="0" err="1"/>
              <a:t>Shanyao</a:t>
            </a:r>
            <a:r>
              <a:rPr lang="en-CA" dirty="0"/>
              <a:t> </a:t>
            </a:r>
            <a:r>
              <a:rPr lang="en-CA" dirty="0" err="1"/>
              <a:t>Xie</a:t>
            </a:r>
            <a:r>
              <a:rPr lang="en-CA" dirty="0"/>
              <a:t>, </a:t>
            </a:r>
            <a:r>
              <a:rPr lang="en-CA" dirty="0" err="1"/>
              <a:t>Mengqi</a:t>
            </a:r>
            <a:r>
              <a:rPr lang="en-CA" dirty="0"/>
              <a:t> Chen, Nadia </a:t>
            </a:r>
            <a:r>
              <a:rPr lang="en-CA" dirty="0" err="1"/>
              <a:t>Abbasi</a:t>
            </a:r>
            <a:r>
              <a:rPr lang="en-CA" dirty="0"/>
              <a:t>, Khaled </a:t>
            </a:r>
            <a:r>
              <a:rPr lang="en-CA" dirty="0" err="1"/>
              <a:t>Radaideh</a:t>
            </a:r>
            <a:r>
              <a:rPr lang="en-CA" dirty="0"/>
              <a:t>, Jason Macleod, Xin Wu, Khulud Alharbi, </a:t>
            </a:r>
            <a:r>
              <a:rPr lang="en-CA" dirty="0" err="1"/>
              <a:t>Donghe</a:t>
            </a:r>
            <a:r>
              <a:rPr lang="en-CA" dirty="0"/>
              <a:t> Zhang, Tong Lu, Hayden Cummings, Wei Zhan, Abdulrahman Abdullah </a:t>
            </a:r>
            <a:r>
              <a:rPr lang="en-CA" dirty="0" smtClean="0"/>
              <a:t>(25 total) </a:t>
            </a:r>
          </a:p>
          <a:p>
            <a:pPr lvl="1"/>
            <a:endParaRPr lang="en-CA" dirty="0"/>
          </a:p>
          <a:p>
            <a:r>
              <a:rPr lang="en-CA" dirty="0"/>
              <a:t>Group </a:t>
            </a:r>
            <a:r>
              <a:rPr lang="en-CA" dirty="0" smtClean="0"/>
              <a:t>Interactive #2 (Colin)</a:t>
            </a:r>
          </a:p>
          <a:p>
            <a:pPr lvl="1"/>
            <a:r>
              <a:rPr lang="en-CA" dirty="0" err="1" smtClean="0"/>
              <a:t>Jiying</a:t>
            </a:r>
            <a:r>
              <a:rPr lang="en-CA" dirty="0" smtClean="0"/>
              <a:t> </a:t>
            </a:r>
            <a:r>
              <a:rPr lang="en-CA" dirty="0"/>
              <a:t>Feng, </a:t>
            </a:r>
            <a:r>
              <a:rPr lang="en-CA" dirty="0" err="1"/>
              <a:t>Jovunjeet</a:t>
            </a:r>
            <a:r>
              <a:rPr lang="en-CA" dirty="0"/>
              <a:t> </a:t>
            </a:r>
            <a:r>
              <a:rPr lang="en-CA" dirty="0" err="1"/>
              <a:t>Brar</a:t>
            </a:r>
            <a:r>
              <a:rPr lang="en-CA" dirty="0"/>
              <a:t>, </a:t>
            </a:r>
            <a:r>
              <a:rPr lang="en-CA" dirty="0" err="1"/>
              <a:t>Yuchen</a:t>
            </a:r>
            <a:r>
              <a:rPr lang="en-CA" dirty="0"/>
              <a:t> Zhang, </a:t>
            </a:r>
            <a:r>
              <a:rPr lang="en-CA" dirty="0" err="1"/>
              <a:t>Bohan</a:t>
            </a:r>
            <a:r>
              <a:rPr lang="en-CA" dirty="0"/>
              <a:t> Jiang, Khadar </a:t>
            </a:r>
            <a:r>
              <a:rPr lang="en-CA" dirty="0" err="1"/>
              <a:t>Mousa</a:t>
            </a:r>
            <a:r>
              <a:rPr lang="en-CA" dirty="0"/>
              <a:t>, </a:t>
            </a:r>
            <a:r>
              <a:rPr lang="en-CA" dirty="0" err="1"/>
              <a:t>Dongjun</a:t>
            </a:r>
            <a:r>
              <a:rPr lang="en-CA" dirty="0"/>
              <a:t> </a:t>
            </a:r>
            <a:r>
              <a:rPr lang="en-CA" dirty="0" err="1"/>
              <a:t>Xie</a:t>
            </a:r>
            <a:r>
              <a:rPr lang="en-CA" dirty="0"/>
              <a:t>, </a:t>
            </a:r>
            <a:r>
              <a:rPr lang="en-CA" dirty="0" err="1"/>
              <a:t>Jianxue</a:t>
            </a:r>
            <a:r>
              <a:rPr lang="en-CA" dirty="0"/>
              <a:t> Rao, </a:t>
            </a:r>
            <a:r>
              <a:rPr lang="en-CA" dirty="0" err="1"/>
              <a:t>Fariz</a:t>
            </a:r>
            <a:r>
              <a:rPr lang="en-CA" dirty="0"/>
              <a:t> </a:t>
            </a:r>
            <a:r>
              <a:rPr lang="en-CA" dirty="0" err="1"/>
              <a:t>Setyobudi</a:t>
            </a:r>
            <a:r>
              <a:rPr lang="en-CA" dirty="0"/>
              <a:t>, </a:t>
            </a:r>
            <a:r>
              <a:rPr lang="en-CA" dirty="0" err="1"/>
              <a:t>Mingyu</a:t>
            </a:r>
            <a:r>
              <a:rPr lang="en-CA" dirty="0"/>
              <a:t> Zhou, Yi Zeng, Xinyi Gao, Wen Zhou, </a:t>
            </a:r>
            <a:r>
              <a:rPr lang="en-CA" dirty="0" err="1"/>
              <a:t>Shohreh</a:t>
            </a:r>
            <a:r>
              <a:rPr lang="en-CA" dirty="0"/>
              <a:t> Ali Akbar Pour, </a:t>
            </a:r>
            <a:r>
              <a:rPr lang="en-CA" dirty="0" err="1"/>
              <a:t>Zeyao</a:t>
            </a:r>
            <a:r>
              <a:rPr lang="en-CA" dirty="0"/>
              <a:t> Zhou, </a:t>
            </a:r>
            <a:r>
              <a:rPr lang="en-CA" dirty="0" err="1"/>
              <a:t>Yuqi</a:t>
            </a:r>
            <a:r>
              <a:rPr lang="en-CA" dirty="0"/>
              <a:t> Cheng, </a:t>
            </a:r>
            <a:r>
              <a:rPr lang="en-CA" dirty="0" err="1"/>
              <a:t>Ziyi</a:t>
            </a:r>
            <a:r>
              <a:rPr lang="en-CA" dirty="0"/>
              <a:t> Liao, Carrie Jiang, </a:t>
            </a:r>
            <a:r>
              <a:rPr lang="en-CA" dirty="0" err="1"/>
              <a:t>Yusha</a:t>
            </a:r>
            <a:r>
              <a:rPr lang="en-CA" dirty="0"/>
              <a:t> Xiao, </a:t>
            </a:r>
            <a:r>
              <a:rPr lang="en-CA" dirty="0" err="1"/>
              <a:t>Yufei</a:t>
            </a:r>
            <a:r>
              <a:rPr lang="en-CA" dirty="0"/>
              <a:t> </a:t>
            </a:r>
            <a:r>
              <a:rPr lang="en-CA" dirty="0" err="1"/>
              <a:t>Nie</a:t>
            </a:r>
            <a:r>
              <a:rPr lang="en-CA" dirty="0"/>
              <a:t>, Phuong Le, </a:t>
            </a:r>
            <a:r>
              <a:rPr lang="en-CA" dirty="0" err="1"/>
              <a:t>Ruming</a:t>
            </a:r>
            <a:r>
              <a:rPr lang="en-CA" dirty="0"/>
              <a:t> Zhang, </a:t>
            </a:r>
            <a:r>
              <a:rPr lang="en-CA" dirty="0" err="1"/>
              <a:t>Qingling</a:t>
            </a:r>
            <a:r>
              <a:rPr lang="en-CA" dirty="0"/>
              <a:t> Sun, </a:t>
            </a:r>
            <a:r>
              <a:rPr lang="en-CA" dirty="0" err="1"/>
              <a:t>Lixue</a:t>
            </a:r>
            <a:r>
              <a:rPr lang="en-CA" dirty="0"/>
              <a:t> Cheng, </a:t>
            </a:r>
            <a:r>
              <a:rPr lang="en-CA" dirty="0" err="1"/>
              <a:t>Xinyue</a:t>
            </a:r>
            <a:r>
              <a:rPr lang="en-CA" dirty="0"/>
              <a:t> Zhu </a:t>
            </a:r>
            <a:r>
              <a:rPr lang="en-CA" dirty="0" smtClean="0"/>
              <a:t>(24 total) </a:t>
            </a: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5</a:t>
            </a:fld>
            <a:endParaRPr lang="en-CA" dirty="0"/>
          </a:p>
        </p:txBody>
      </p:sp>
    </p:spTree>
    <p:extLst>
      <p:ext uri="{BB962C8B-B14F-4D97-AF65-F5344CB8AC3E}">
        <p14:creationId xmlns:p14="http://schemas.microsoft.com/office/powerpoint/2010/main" val="798054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z="3600" dirty="0" smtClean="0"/>
              <a:t>Learning</a:t>
            </a:r>
          </a:p>
        </p:txBody>
      </p:sp>
      <p:sp>
        <p:nvSpPr>
          <p:cNvPr id="15363" name="Content Placeholder 2"/>
          <p:cNvSpPr>
            <a:spLocks noGrp="1"/>
          </p:cNvSpPr>
          <p:nvPr>
            <p:ph idx="1"/>
          </p:nvPr>
        </p:nvSpPr>
        <p:spPr>
          <a:xfrm>
            <a:off x="467544" y="1268760"/>
            <a:ext cx="8229600" cy="5328592"/>
          </a:xfrm>
        </p:spPr>
        <p:txBody>
          <a:bodyPr>
            <a:normAutofit fontScale="77500" lnSpcReduction="20000"/>
          </a:bodyPr>
          <a:lstStyle/>
          <a:p>
            <a:pPr>
              <a:lnSpc>
                <a:spcPct val="120000"/>
              </a:lnSpc>
              <a:buFontTx/>
              <a:buChar char="•"/>
            </a:pPr>
            <a:r>
              <a:rPr lang="en-US" dirty="0"/>
              <a:t>A process (Kolb)</a:t>
            </a:r>
          </a:p>
          <a:p>
            <a:pPr>
              <a:lnSpc>
                <a:spcPct val="120000"/>
              </a:lnSpc>
              <a:buFontTx/>
              <a:buChar char="•"/>
            </a:pPr>
            <a:r>
              <a:rPr lang="en-US" dirty="0" smtClean="0"/>
              <a:t>A </a:t>
            </a:r>
            <a:r>
              <a:rPr lang="en-US" dirty="0" smtClean="0"/>
              <a:t>relatively permanent change in:</a:t>
            </a:r>
          </a:p>
          <a:p>
            <a:pPr lvl="1">
              <a:lnSpc>
                <a:spcPct val="120000"/>
              </a:lnSpc>
              <a:buFontTx/>
              <a:buChar char="•"/>
            </a:pPr>
            <a:r>
              <a:rPr lang="en-US" sz="2400" dirty="0" smtClean="0"/>
              <a:t>Knowledge, Behaviors, Skills, Values, Preferences, &amp; Understanding </a:t>
            </a:r>
            <a:endParaRPr lang="en-US" sz="2400" dirty="0" smtClean="0"/>
          </a:p>
          <a:p>
            <a:pPr lvl="1">
              <a:lnSpc>
                <a:spcPct val="120000"/>
              </a:lnSpc>
              <a:buFontTx/>
              <a:buChar char="•"/>
            </a:pPr>
            <a:endParaRPr lang="en-US" dirty="0" smtClean="0"/>
          </a:p>
          <a:p>
            <a:pPr marL="109728" indent="0">
              <a:lnSpc>
                <a:spcPct val="120000"/>
              </a:lnSpc>
              <a:buNone/>
            </a:pPr>
            <a:r>
              <a:rPr lang="en-US" dirty="0" smtClean="0"/>
              <a:t>Types of Learning</a:t>
            </a:r>
            <a:endParaRPr lang="en-US" dirty="0"/>
          </a:p>
          <a:p>
            <a:pPr>
              <a:lnSpc>
                <a:spcPct val="130000"/>
              </a:lnSpc>
              <a:buFont typeface="Wingdings" pitchFamily="2" charset="2"/>
              <a:buChar char="§"/>
            </a:pPr>
            <a:r>
              <a:rPr lang="en-US" dirty="0"/>
              <a:t>Cognitive </a:t>
            </a:r>
          </a:p>
          <a:p>
            <a:pPr lvl="1">
              <a:lnSpc>
                <a:spcPct val="130000"/>
              </a:lnSpc>
              <a:buFont typeface="Wingdings" pitchFamily="2" charset="2"/>
              <a:buChar char="§"/>
            </a:pPr>
            <a:r>
              <a:rPr lang="en-US" dirty="0" smtClean="0"/>
              <a:t>To </a:t>
            </a:r>
            <a:r>
              <a:rPr lang="en-US" dirty="0"/>
              <a:t>learn to “know that” – to recall, analyze, synthesize, problem solve, etc.</a:t>
            </a:r>
          </a:p>
          <a:p>
            <a:pPr>
              <a:lnSpc>
                <a:spcPct val="130000"/>
              </a:lnSpc>
              <a:buFont typeface="Wingdings" pitchFamily="2" charset="2"/>
              <a:buChar char="§"/>
            </a:pPr>
            <a:r>
              <a:rPr lang="en-US" dirty="0"/>
              <a:t>Psychomotor </a:t>
            </a:r>
            <a:endParaRPr lang="en-US" dirty="0" smtClean="0"/>
          </a:p>
          <a:p>
            <a:pPr lvl="1">
              <a:lnSpc>
                <a:spcPct val="130000"/>
              </a:lnSpc>
              <a:buFont typeface="Wingdings" pitchFamily="2" charset="2"/>
              <a:buChar char="§"/>
            </a:pPr>
            <a:r>
              <a:rPr lang="en-US" dirty="0" smtClean="0"/>
              <a:t>- </a:t>
            </a:r>
            <a:r>
              <a:rPr lang="en-US" dirty="0"/>
              <a:t>To learn “know how”  – to learn a new skill, operate a machine, swim, drive a car, ride a bike, etc.</a:t>
            </a:r>
          </a:p>
          <a:p>
            <a:pPr>
              <a:lnSpc>
                <a:spcPct val="130000"/>
              </a:lnSpc>
              <a:buFont typeface="Wingdings" pitchFamily="2" charset="2"/>
              <a:buChar char="§"/>
            </a:pPr>
            <a:r>
              <a:rPr lang="en-US" dirty="0"/>
              <a:t>Affective </a:t>
            </a:r>
            <a:endParaRPr lang="en-US" dirty="0" smtClean="0"/>
          </a:p>
          <a:p>
            <a:pPr lvl="1">
              <a:lnSpc>
                <a:spcPct val="130000"/>
              </a:lnSpc>
              <a:buFont typeface="Wingdings" pitchFamily="2" charset="2"/>
              <a:buChar char="§"/>
            </a:pPr>
            <a:r>
              <a:rPr lang="en-US" dirty="0" smtClean="0"/>
              <a:t>- </a:t>
            </a:r>
            <a:r>
              <a:rPr lang="en-US" dirty="0"/>
              <a:t>To learn to like, fear, etc</a:t>
            </a:r>
            <a:r>
              <a:rPr lang="en-US" dirty="0" smtClean="0"/>
              <a:t>.</a:t>
            </a:r>
            <a:endParaRPr lang="en-US"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6</a:t>
            </a:fld>
            <a:endParaRPr lang="en-CA" dirty="0">
              <a:solidFill>
                <a:schemeClr val="bg1"/>
              </a:solidFill>
            </a:endParaRPr>
          </a:p>
        </p:txBody>
      </p:sp>
    </p:spTree>
    <p:extLst>
      <p:ext uri="{BB962C8B-B14F-4D97-AF65-F5344CB8AC3E}">
        <p14:creationId xmlns:p14="http://schemas.microsoft.com/office/powerpoint/2010/main" val="2869195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100" dirty="0" smtClean="0"/>
              <a:t>Levels </a:t>
            </a:r>
            <a:r>
              <a:rPr lang="en-US" sz="4100" dirty="0"/>
              <a:t>of Learning</a:t>
            </a:r>
            <a:endParaRPr lang="en-CA" sz="4100" dirty="0"/>
          </a:p>
        </p:txBody>
      </p:sp>
      <p:sp>
        <p:nvSpPr>
          <p:cNvPr id="3" name="Content Placeholder 2"/>
          <p:cNvSpPr>
            <a:spLocks noGrp="1"/>
          </p:cNvSpPr>
          <p:nvPr>
            <p:ph idx="1"/>
          </p:nvPr>
        </p:nvSpPr>
        <p:spPr>
          <a:xfrm>
            <a:off x="0" y="1268760"/>
            <a:ext cx="8697144" cy="4608512"/>
          </a:xfrm>
        </p:spPr>
        <p:txBody>
          <a:bodyPr>
            <a:normAutofit/>
          </a:bodyPr>
          <a:lstStyle/>
          <a:p>
            <a:pPr lvl="1">
              <a:lnSpc>
                <a:spcPct val="120000"/>
              </a:lnSpc>
              <a:buFont typeface="Wingdings" pitchFamily="2" charset="2"/>
              <a:buChar char="§"/>
            </a:pPr>
            <a:r>
              <a:rPr lang="en-US" sz="2400" dirty="0">
                <a:solidFill>
                  <a:schemeClr val="bg2">
                    <a:lumMod val="50000"/>
                  </a:schemeClr>
                </a:solidFill>
              </a:rPr>
              <a:t>Individual – </a:t>
            </a:r>
            <a:r>
              <a:rPr lang="en-US" sz="2400" dirty="0"/>
              <a:t>exploration and development</a:t>
            </a:r>
          </a:p>
          <a:p>
            <a:pPr lvl="1">
              <a:lnSpc>
                <a:spcPct val="120000"/>
              </a:lnSpc>
              <a:buFont typeface="Wingdings" pitchFamily="2" charset="2"/>
              <a:buChar char="§"/>
            </a:pPr>
            <a:r>
              <a:rPr lang="en-US" sz="2400" dirty="0">
                <a:solidFill>
                  <a:schemeClr val="bg2">
                    <a:lumMod val="50000"/>
                  </a:schemeClr>
                </a:solidFill>
              </a:rPr>
              <a:t>Group – </a:t>
            </a:r>
            <a:r>
              <a:rPr lang="en-US" sz="2400" dirty="0"/>
              <a:t>sharing of ideas and collaboration</a:t>
            </a:r>
          </a:p>
          <a:p>
            <a:pPr lvl="1">
              <a:lnSpc>
                <a:spcPct val="120000"/>
              </a:lnSpc>
              <a:buFont typeface="Wingdings" pitchFamily="2" charset="2"/>
              <a:buChar char="§"/>
            </a:pPr>
            <a:r>
              <a:rPr lang="en-US" sz="2400" dirty="0">
                <a:solidFill>
                  <a:schemeClr val="bg2">
                    <a:lumMod val="50000"/>
                  </a:schemeClr>
                </a:solidFill>
              </a:rPr>
              <a:t>Organizational – </a:t>
            </a:r>
            <a:r>
              <a:rPr lang="en-US" sz="2400" dirty="0"/>
              <a:t>developing and capturing knowledge across groups</a:t>
            </a:r>
          </a:p>
          <a:p>
            <a:pPr lvl="1">
              <a:lnSpc>
                <a:spcPct val="120000"/>
              </a:lnSpc>
              <a:buFont typeface="Wingdings" pitchFamily="2" charset="2"/>
              <a:buChar char="§"/>
            </a:pPr>
            <a:r>
              <a:rPr lang="en-US" sz="2400" dirty="0">
                <a:solidFill>
                  <a:schemeClr val="bg2">
                    <a:lumMod val="50000"/>
                  </a:schemeClr>
                </a:solidFill>
              </a:rPr>
              <a:t>Inter-organizational – </a:t>
            </a:r>
            <a:r>
              <a:rPr lang="en-US" sz="2400" dirty="0"/>
              <a:t>learning from competitors and other organizations &amp; communities of </a:t>
            </a:r>
            <a:r>
              <a:rPr lang="en-US" sz="2400" dirty="0" smtClean="0"/>
              <a:t>practice</a:t>
            </a:r>
          </a:p>
          <a:p>
            <a:pPr lvl="1">
              <a:lnSpc>
                <a:spcPct val="120000"/>
              </a:lnSpc>
              <a:buFont typeface="Wingdings" pitchFamily="2" charset="2"/>
              <a:buChar char="§"/>
            </a:pPr>
            <a:endParaRPr lang="en-US" sz="2400" dirty="0"/>
          </a:p>
          <a:p>
            <a:pPr>
              <a:lnSpc>
                <a:spcPct val="120000"/>
              </a:lnSpc>
              <a:buFont typeface="Wingdings" pitchFamily="2" charset="2"/>
              <a:buChar char="§"/>
            </a:pPr>
            <a:r>
              <a:rPr lang="en-US" sz="2400" dirty="0"/>
              <a:t>As a total system – realizing how all of these levels work together to generate knowledge</a:t>
            </a:r>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7</a:t>
            </a:fld>
            <a:endParaRPr lang="en-CA" dirty="0">
              <a:solidFill>
                <a:schemeClr val="bg1"/>
              </a:solidFill>
            </a:endParaRPr>
          </a:p>
        </p:txBody>
      </p:sp>
    </p:spTree>
    <p:extLst>
      <p:ext uri="{BB962C8B-B14F-4D97-AF65-F5344CB8AC3E}">
        <p14:creationId xmlns:p14="http://schemas.microsoft.com/office/powerpoint/2010/main" val="26274981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Knowledge</a:t>
            </a:r>
            <a:endParaRPr lang="en-CA" dirty="0"/>
          </a:p>
        </p:txBody>
      </p:sp>
      <p:sp>
        <p:nvSpPr>
          <p:cNvPr id="3" name="Content Placeholder 2"/>
          <p:cNvSpPr>
            <a:spLocks noGrp="1"/>
          </p:cNvSpPr>
          <p:nvPr>
            <p:ph idx="1"/>
          </p:nvPr>
        </p:nvSpPr>
        <p:spPr>
          <a:xfrm>
            <a:off x="251520" y="1412776"/>
            <a:ext cx="8712968" cy="4824536"/>
          </a:xfrm>
        </p:spPr>
        <p:txBody>
          <a:bodyPr>
            <a:normAutofit fontScale="92500"/>
          </a:bodyPr>
          <a:lstStyle/>
          <a:p>
            <a:pPr>
              <a:lnSpc>
                <a:spcPct val="130000"/>
              </a:lnSpc>
            </a:pPr>
            <a:r>
              <a:rPr lang="en-CA" dirty="0" smtClean="0"/>
              <a:t>Includes facts</a:t>
            </a:r>
            <a:r>
              <a:rPr lang="en-CA" dirty="0"/>
              <a:t>, </a:t>
            </a:r>
            <a:r>
              <a:rPr lang="en-CA" dirty="0" smtClean="0"/>
              <a:t>information </a:t>
            </a:r>
            <a:r>
              <a:rPr lang="en-CA" dirty="0"/>
              <a:t>and </a:t>
            </a:r>
            <a:r>
              <a:rPr lang="en-CA" dirty="0" smtClean="0"/>
              <a:t>skills</a:t>
            </a:r>
          </a:p>
          <a:p>
            <a:pPr>
              <a:lnSpc>
                <a:spcPct val="130000"/>
              </a:lnSpc>
            </a:pPr>
            <a:r>
              <a:rPr lang="en-CA" dirty="0" smtClean="0"/>
              <a:t>Is acquired </a:t>
            </a:r>
            <a:r>
              <a:rPr lang="en-CA" dirty="0"/>
              <a:t>through </a:t>
            </a:r>
            <a:r>
              <a:rPr lang="en-CA" dirty="0" smtClean="0"/>
              <a:t>experience, education, training, etc.</a:t>
            </a:r>
          </a:p>
          <a:p>
            <a:pPr>
              <a:lnSpc>
                <a:spcPct val="130000"/>
              </a:lnSpc>
            </a:pPr>
            <a:r>
              <a:rPr lang="en-US" dirty="0"/>
              <a:t>Is an </a:t>
            </a:r>
            <a:r>
              <a:rPr lang="en-US" dirty="0" smtClean="0"/>
              <a:t>or</a:t>
            </a:r>
            <a:r>
              <a:rPr lang="en-CA" dirty="0" err="1" smtClean="0"/>
              <a:t>ganizational</a:t>
            </a:r>
            <a:r>
              <a:rPr lang="en-CA" dirty="0" smtClean="0"/>
              <a:t> </a:t>
            </a:r>
            <a:r>
              <a:rPr lang="en-CA" dirty="0"/>
              <a:t>resource and capability </a:t>
            </a:r>
            <a:endParaRPr lang="en-CA" dirty="0" smtClean="0"/>
          </a:p>
          <a:p>
            <a:pPr>
              <a:lnSpc>
                <a:spcPct val="130000"/>
              </a:lnSpc>
            </a:pPr>
            <a:r>
              <a:rPr lang="en-CA" dirty="0" smtClean="0"/>
              <a:t>Is an outcome of learning</a:t>
            </a:r>
          </a:p>
          <a:p>
            <a:pPr marL="109728" indent="0">
              <a:lnSpc>
                <a:spcPct val="130000"/>
              </a:lnSpc>
              <a:buNone/>
            </a:pPr>
            <a:endParaRPr lang="en-CA" dirty="0"/>
          </a:p>
          <a:p>
            <a:pPr>
              <a:lnSpc>
                <a:spcPct val="130000"/>
              </a:lnSpc>
            </a:pPr>
            <a:r>
              <a:rPr lang="en-CA" dirty="0"/>
              <a:t>Managing knowledge is an </a:t>
            </a:r>
            <a:r>
              <a:rPr lang="en-CA" dirty="0" smtClean="0"/>
              <a:t>important:</a:t>
            </a:r>
          </a:p>
          <a:p>
            <a:pPr lvl="1">
              <a:lnSpc>
                <a:spcPct val="130000"/>
              </a:lnSpc>
            </a:pPr>
            <a:r>
              <a:rPr lang="en-CA" dirty="0"/>
              <a:t>M</a:t>
            </a:r>
            <a:r>
              <a:rPr lang="en-CA" dirty="0" smtClean="0"/>
              <a:t>anagerial </a:t>
            </a:r>
            <a:r>
              <a:rPr lang="en-CA" dirty="0"/>
              <a:t>and organizational </a:t>
            </a:r>
            <a:r>
              <a:rPr lang="en-CA" dirty="0" smtClean="0"/>
              <a:t>function</a:t>
            </a:r>
          </a:p>
          <a:p>
            <a:pPr lvl="1">
              <a:lnSpc>
                <a:spcPct val="130000"/>
              </a:lnSpc>
            </a:pPr>
            <a:r>
              <a:rPr lang="en-CA" dirty="0" smtClean="0"/>
              <a:t>Competitive </a:t>
            </a:r>
            <a:r>
              <a:rPr lang="en-CA" dirty="0"/>
              <a:t>advantage </a:t>
            </a:r>
            <a:endParaRPr lang="en-CA" dirty="0" smtClean="0"/>
          </a:p>
          <a:p>
            <a:pPr lvl="1">
              <a:lnSpc>
                <a:spcPct val="130000"/>
              </a:lnSpc>
            </a:pPr>
            <a:endParaRPr lang="en-CA" dirty="0"/>
          </a:p>
          <a:p>
            <a:pPr lvl="1">
              <a:lnSpc>
                <a:spcPct val="130000"/>
              </a:lnSpc>
            </a:pPr>
            <a:endParaRPr lang="en-CA" dirty="0"/>
          </a:p>
          <a:p>
            <a:pPr>
              <a:lnSpc>
                <a:spcPct val="130000"/>
              </a:lnSpc>
            </a:pPr>
            <a:endParaRPr lang="en-CA" dirty="0" smtClean="0"/>
          </a:p>
          <a:p>
            <a:pPr marL="109728" indent="0">
              <a:buNone/>
            </a:pPr>
            <a:endParaRPr lang="en-US" dirty="0"/>
          </a:p>
          <a:p>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8</a:t>
            </a:fld>
            <a:endParaRPr lang="en-CA"/>
          </a:p>
        </p:txBody>
      </p:sp>
      <p:pic>
        <p:nvPicPr>
          <p:cNvPr id="3076" name="Picture 4" descr="Image result for knowledge managemen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2871" y="4382481"/>
            <a:ext cx="3226386" cy="2475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1799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51520" y="620688"/>
            <a:ext cx="7772400" cy="685800"/>
          </a:xfrm>
        </p:spPr>
        <p:txBody>
          <a:bodyPr/>
          <a:lstStyle/>
          <a:p>
            <a:pPr eaLnBrk="1" hangingPunct="1"/>
            <a:r>
              <a:rPr lang="en-US" sz="3600" dirty="0" smtClean="0"/>
              <a:t>What is Organizational Learning? </a:t>
            </a:r>
            <a:endParaRPr lang="en-US" sz="3200" dirty="0" smtClean="0">
              <a:solidFill>
                <a:srgbClr val="F60000"/>
              </a:solidFill>
              <a:sym typeface="Symbol" pitchFamily="18" charset="2"/>
            </a:endParaRPr>
          </a:p>
        </p:txBody>
      </p:sp>
      <p:sp>
        <p:nvSpPr>
          <p:cNvPr id="24579" name="Rectangle 3"/>
          <p:cNvSpPr>
            <a:spLocks noGrp="1" noChangeArrowheads="1"/>
          </p:cNvSpPr>
          <p:nvPr>
            <p:ph idx="1"/>
          </p:nvPr>
        </p:nvSpPr>
        <p:spPr>
          <a:xfrm>
            <a:off x="323528" y="1484784"/>
            <a:ext cx="8134672" cy="3096344"/>
          </a:xfrm>
        </p:spPr>
        <p:txBody>
          <a:bodyPr>
            <a:normAutofit fontScale="92500"/>
          </a:bodyPr>
          <a:lstStyle/>
          <a:p>
            <a:pPr>
              <a:buFont typeface="Wingdings" pitchFamily="2" charset="2"/>
              <a:buChar char="§"/>
            </a:pPr>
            <a:r>
              <a:rPr lang="en-US" sz="2400" dirty="0"/>
              <a:t>The way management selects to create and enhance learning in the organization.</a:t>
            </a:r>
          </a:p>
          <a:p>
            <a:pPr eaLnBrk="1" hangingPunct="1">
              <a:buFont typeface="Wingdings" pitchFamily="2" charset="2"/>
              <a:buChar char="§"/>
            </a:pPr>
            <a:r>
              <a:rPr lang="en-US" sz="2400" dirty="0" smtClean="0"/>
              <a:t>An </a:t>
            </a:r>
            <a:r>
              <a:rPr lang="en-US" sz="2400" dirty="0" smtClean="0"/>
              <a:t>organization’s capacity to acquire, process, exploit/apply and disseminate </a:t>
            </a:r>
            <a:r>
              <a:rPr lang="en-US" sz="2400" i="1" dirty="0" smtClean="0"/>
              <a:t>knowledge</a:t>
            </a:r>
            <a:r>
              <a:rPr lang="en-US" sz="2400" dirty="0" smtClean="0"/>
              <a:t> in order to ensure its </a:t>
            </a:r>
            <a:r>
              <a:rPr lang="en-US" sz="2400" dirty="0" smtClean="0"/>
              <a:t>success</a:t>
            </a:r>
          </a:p>
          <a:p>
            <a:pPr eaLnBrk="1" hangingPunct="1">
              <a:buFont typeface="Wingdings" pitchFamily="2" charset="2"/>
              <a:buChar char="§"/>
            </a:pPr>
            <a:r>
              <a:rPr lang="en-US" sz="2400" dirty="0" smtClean="0"/>
              <a:t>It is a process.</a:t>
            </a:r>
            <a:endParaRPr lang="en-US" sz="2400" dirty="0" smtClean="0"/>
          </a:p>
          <a:p>
            <a:pPr eaLnBrk="1" hangingPunct="1">
              <a:buFont typeface="Wingdings" pitchFamily="2" charset="2"/>
              <a:buChar char="§"/>
            </a:pPr>
            <a:r>
              <a:rPr lang="en-US" sz="2400" dirty="0" smtClean="0"/>
              <a:t>Basically: the concept of individual learning applied to the organization as a whole as opposed to just individuals</a:t>
            </a:r>
          </a:p>
          <a:p>
            <a:pPr lvl="1">
              <a:buFont typeface="Wingdings" pitchFamily="2" charset="2"/>
              <a:buChar char="§"/>
            </a:pPr>
            <a:r>
              <a:rPr lang="en-US" sz="2200" dirty="0" smtClean="0"/>
              <a:t> This approach is also one of the most criticized aspects of </a:t>
            </a:r>
            <a:r>
              <a:rPr lang="en-US" sz="2200" dirty="0" smtClean="0"/>
              <a:t>OL</a:t>
            </a:r>
            <a:endParaRPr lang="en-US" sz="2200" dirty="0" smtClean="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9</a:t>
            </a:fld>
            <a:endParaRPr lang="en-CA" dirty="0">
              <a:solidFill>
                <a:schemeClr val="bg1"/>
              </a:solidFill>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4437112"/>
            <a:ext cx="3438724" cy="181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843517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229600" cy="1066800"/>
          </a:xfrm>
        </p:spPr>
        <p:txBody>
          <a:bodyPr>
            <a:noAutofit/>
          </a:bodyPr>
          <a:lstStyle/>
          <a:p>
            <a:r>
              <a:rPr lang="en-CA" sz="2800" dirty="0"/>
              <a:t>Organizational L</a:t>
            </a:r>
            <a:r>
              <a:rPr lang="en-CA" sz="2800" dirty="0" smtClean="0"/>
              <a:t>earning </a:t>
            </a:r>
            <a:r>
              <a:rPr lang="en-CA" sz="2800" dirty="0" err="1"/>
              <a:t>Argyris</a:t>
            </a:r>
            <a:r>
              <a:rPr lang="en-CA" sz="2800" dirty="0"/>
              <a:t> and </a:t>
            </a:r>
            <a:r>
              <a:rPr lang="en-CA" sz="2800" dirty="0" err="1"/>
              <a:t>Schön</a:t>
            </a:r>
            <a:r>
              <a:rPr lang="en-CA" sz="2800" dirty="0"/>
              <a:t> (1978) </a:t>
            </a:r>
            <a:r>
              <a:rPr lang="en-CA" sz="2800" dirty="0" smtClean="0"/>
              <a:t> </a:t>
            </a:r>
            <a:r>
              <a:rPr lang="en-CA" sz="2800" dirty="0"/>
              <a:t/>
            </a:r>
            <a:br>
              <a:rPr lang="en-CA" sz="2800" dirty="0"/>
            </a:br>
            <a:endParaRPr lang="en-CA" sz="2800" dirty="0"/>
          </a:p>
        </p:txBody>
      </p:sp>
      <p:sp>
        <p:nvSpPr>
          <p:cNvPr id="3" name="Content Placeholder 2"/>
          <p:cNvSpPr>
            <a:spLocks noGrp="1"/>
          </p:cNvSpPr>
          <p:nvPr>
            <p:ph idx="1"/>
          </p:nvPr>
        </p:nvSpPr>
        <p:spPr>
          <a:xfrm>
            <a:off x="323528" y="1412776"/>
            <a:ext cx="8229600" cy="3096344"/>
          </a:xfrm>
        </p:spPr>
        <p:txBody>
          <a:bodyPr>
            <a:normAutofit fontScale="92500" lnSpcReduction="20000"/>
          </a:bodyPr>
          <a:lstStyle/>
          <a:p>
            <a:pPr>
              <a:lnSpc>
                <a:spcPct val="120000"/>
              </a:lnSpc>
              <a:buFont typeface="Wingdings" charset="2"/>
              <a:buChar char="§"/>
            </a:pPr>
            <a:r>
              <a:rPr lang="en-US" sz="2600" dirty="0" smtClean="0"/>
              <a:t>Single</a:t>
            </a:r>
            <a:r>
              <a:rPr lang="en-US" sz="2600" dirty="0"/>
              <a:t>-loop learning: Adaptive Learning – </a:t>
            </a:r>
            <a:r>
              <a:rPr lang="en-US" sz="2600" i="1" dirty="0"/>
              <a:t>coping</a:t>
            </a:r>
          </a:p>
          <a:p>
            <a:pPr lvl="1">
              <a:lnSpc>
                <a:spcPct val="120000"/>
              </a:lnSpc>
              <a:buFont typeface="Wingdings" pitchFamily="2" charset="2"/>
              <a:buChar char="§"/>
            </a:pPr>
            <a:r>
              <a:rPr lang="en-CA" sz="2000" dirty="0" smtClean="0"/>
              <a:t>Changing </a:t>
            </a:r>
            <a:r>
              <a:rPr lang="en-GB" sz="2000" dirty="0" smtClean="0">
                <a:sym typeface="Wingdings" pitchFamily="2" charset="2"/>
              </a:rPr>
              <a:t>according </a:t>
            </a:r>
            <a:r>
              <a:rPr lang="en-GB" sz="2000" dirty="0">
                <a:sym typeface="Wingdings" pitchFamily="2" charset="2"/>
              </a:rPr>
              <a:t>to existing procedures &amp;  strategies.</a:t>
            </a:r>
          </a:p>
          <a:p>
            <a:pPr lvl="1">
              <a:lnSpc>
                <a:spcPct val="120000"/>
              </a:lnSpc>
              <a:buFont typeface="Wingdings" pitchFamily="2" charset="2"/>
              <a:buChar char="§"/>
            </a:pPr>
            <a:r>
              <a:rPr lang="en-GB" sz="2000" dirty="0">
                <a:sym typeface="Wingdings" pitchFamily="2" charset="2"/>
              </a:rPr>
              <a:t>“Inside the box”</a:t>
            </a:r>
            <a:endParaRPr lang="en-US" sz="2000" dirty="0"/>
          </a:p>
          <a:p>
            <a:pPr>
              <a:lnSpc>
                <a:spcPct val="120000"/>
              </a:lnSpc>
              <a:buFont typeface="Wingdings" pitchFamily="2" charset="2"/>
              <a:buChar char="§"/>
            </a:pPr>
            <a:r>
              <a:rPr lang="en-US" sz="2600" dirty="0"/>
              <a:t>Double-loop learning: Generative Learning –</a:t>
            </a:r>
            <a:r>
              <a:rPr lang="en-US" sz="2600" i="1" dirty="0"/>
              <a:t> creating</a:t>
            </a:r>
          </a:p>
          <a:p>
            <a:pPr lvl="1">
              <a:lnSpc>
                <a:spcPct val="120000"/>
              </a:lnSpc>
              <a:buFont typeface="Wingdings" pitchFamily="2" charset="2"/>
              <a:buChar char="§"/>
            </a:pPr>
            <a:r>
              <a:rPr lang="en-US" sz="2000" dirty="0">
                <a:sym typeface="Wingdings" pitchFamily="2" charset="2"/>
              </a:rPr>
              <a:t>Q</a:t>
            </a:r>
            <a:r>
              <a:rPr lang="en-GB" sz="2000" dirty="0" err="1" smtClean="0">
                <a:sym typeface="Wingdings" pitchFamily="2" charset="2"/>
              </a:rPr>
              <a:t>uestioning</a:t>
            </a:r>
            <a:r>
              <a:rPr lang="en-GB" sz="2000" dirty="0" smtClean="0">
                <a:sym typeface="Wingdings" pitchFamily="2" charset="2"/>
              </a:rPr>
              <a:t> </a:t>
            </a:r>
            <a:r>
              <a:rPr lang="en-GB" sz="2000" dirty="0">
                <a:sym typeface="Wingdings" pitchFamily="2" charset="2"/>
              </a:rPr>
              <a:t>and possibly altering the governing assumptions, policies, procedures, and strategies and developing a new ones</a:t>
            </a:r>
          </a:p>
          <a:p>
            <a:pPr lvl="1">
              <a:lnSpc>
                <a:spcPct val="120000"/>
              </a:lnSpc>
              <a:buFont typeface="Wingdings" pitchFamily="2" charset="2"/>
              <a:buChar char="§"/>
            </a:pPr>
            <a:r>
              <a:rPr lang="en-GB" sz="2000" dirty="0">
                <a:sym typeface="Wingdings" pitchFamily="2" charset="2"/>
              </a:rPr>
              <a:t>“Outside the </a:t>
            </a:r>
            <a:r>
              <a:rPr lang="en-GB" sz="2000" dirty="0" smtClean="0">
                <a:sym typeface="Wingdings" pitchFamily="2" charset="2"/>
              </a:rPr>
              <a:t>box”</a:t>
            </a:r>
          </a:p>
          <a:p>
            <a:pPr>
              <a:lnSpc>
                <a:spcPct val="120000"/>
              </a:lnSpc>
              <a:buFont typeface="Wingdings" pitchFamily="2" charset="2"/>
              <a:buChar char="§"/>
            </a:pPr>
            <a:r>
              <a:rPr lang="en-US" i="1" dirty="0" smtClean="0"/>
              <a:t>Triple</a:t>
            </a:r>
            <a:r>
              <a:rPr lang="en-US" i="1" dirty="0"/>
              <a:t>-loop or </a:t>
            </a:r>
            <a:r>
              <a:rPr lang="en-US" i="1" dirty="0" err="1"/>
              <a:t>Deutero</a:t>
            </a:r>
            <a:r>
              <a:rPr lang="en-US" i="1" dirty="0"/>
              <a:t> learning: learning to </a:t>
            </a:r>
            <a:r>
              <a:rPr lang="en-US" i="1" dirty="0" smtClean="0"/>
              <a:t>learn</a:t>
            </a:r>
            <a:endParaRPr lang="en-US" i="1"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10</a:t>
            </a:fld>
            <a:endParaRPr lang="en-CA"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4546146"/>
            <a:ext cx="3841666" cy="2065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5201484"/>
            <a:ext cx="1159358" cy="5391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44980" y="5194102"/>
            <a:ext cx="1084078" cy="812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Image result for Uber">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24671" y="4437112"/>
            <a:ext cx="948535" cy="505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97430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79512" y="548680"/>
            <a:ext cx="8712968" cy="685800"/>
          </a:xfrm>
        </p:spPr>
        <p:txBody>
          <a:bodyPr>
            <a:normAutofit fontScale="90000"/>
          </a:bodyPr>
          <a:lstStyle/>
          <a:p>
            <a:pPr algn="ctr"/>
            <a:r>
              <a:rPr lang="en-US" dirty="0" smtClean="0"/>
              <a:t>Organizational Learning as an Advantage</a:t>
            </a:r>
          </a:p>
        </p:txBody>
      </p:sp>
      <p:sp>
        <p:nvSpPr>
          <p:cNvPr id="14339" name="Content Placeholder 2"/>
          <p:cNvSpPr>
            <a:spLocks noGrp="1"/>
          </p:cNvSpPr>
          <p:nvPr>
            <p:ph idx="1"/>
          </p:nvPr>
        </p:nvSpPr>
        <p:spPr>
          <a:xfrm>
            <a:off x="251520" y="1412776"/>
            <a:ext cx="8078787" cy="4464074"/>
          </a:xfrm>
        </p:spPr>
        <p:txBody>
          <a:bodyPr>
            <a:normAutofit fontScale="70000" lnSpcReduction="20000"/>
          </a:bodyPr>
          <a:lstStyle/>
          <a:p>
            <a:pPr marL="609600" indent="-609600">
              <a:lnSpc>
                <a:spcPct val="120000"/>
              </a:lnSpc>
              <a:buFont typeface="Wingdings" pitchFamily="2" charset="2"/>
              <a:buChar char="§"/>
            </a:pPr>
            <a:r>
              <a:rPr lang="en-US" sz="3000" dirty="0" smtClean="0"/>
              <a:t>All organizations change</a:t>
            </a:r>
          </a:p>
          <a:p>
            <a:pPr marL="609600" indent="-609600">
              <a:lnSpc>
                <a:spcPct val="120000"/>
              </a:lnSpc>
              <a:buFont typeface="Wingdings" pitchFamily="2" charset="2"/>
              <a:buChar char="§"/>
            </a:pPr>
            <a:r>
              <a:rPr lang="en-US" sz="3000" dirty="0" smtClean="0"/>
              <a:t>Organizational learning is:</a:t>
            </a:r>
          </a:p>
          <a:p>
            <a:pPr marL="1009650" lvl="1" indent="-609600">
              <a:lnSpc>
                <a:spcPct val="120000"/>
              </a:lnSpc>
              <a:buFont typeface="Wingdings" pitchFamily="2" charset="2"/>
              <a:buChar char="§"/>
            </a:pPr>
            <a:r>
              <a:rPr lang="en-US" sz="3000" dirty="0" smtClean="0"/>
              <a:t>A type of change </a:t>
            </a:r>
          </a:p>
          <a:p>
            <a:pPr marL="1009650" lvl="1" indent="-609600">
              <a:lnSpc>
                <a:spcPct val="120000"/>
              </a:lnSpc>
              <a:buFont typeface="Wingdings" pitchFamily="2" charset="2"/>
              <a:buChar char="§"/>
            </a:pPr>
            <a:r>
              <a:rPr lang="en-US" sz="3000" dirty="0" smtClean="0"/>
              <a:t>An approach to embracing (positive) change </a:t>
            </a:r>
          </a:p>
          <a:p>
            <a:pPr marL="1009650" lvl="1" indent="-609600">
              <a:lnSpc>
                <a:spcPct val="120000"/>
              </a:lnSpc>
              <a:buFont typeface="Wingdings" pitchFamily="2" charset="2"/>
              <a:buChar char="§"/>
            </a:pPr>
            <a:r>
              <a:rPr lang="en-US" sz="3000" dirty="0" smtClean="0"/>
              <a:t>A strategic approach to competitive advantage </a:t>
            </a:r>
          </a:p>
          <a:p>
            <a:pPr>
              <a:lnSpc>
                <a:spcPct val="120000"/>
              </a:lnSpc>
              <a:buFont typeface="Wingdings" charset="2"/>
              <a:buChar char="§"/>
            </a:pPr>
            <a:r>
              <a:rPr lang="en-US" sz="3000" dirty="0" smtClean="0"/>
              <a:t>Organizational learning has been identified as a strategic asset</a:t>
            </a:r>
          </a:p>
          <a:p>
            <a:pPr marL="109728" indent="0">
              <a:lnSpc>
                <a:spcPct val="120000"/>
              </a:lnSpc>
              <a:buNone/>
            </a:pPr>
            <a:endParaRPr lang="en-US" sz="3000" dirty="0" smtClean="0"/>
          </a:p>
          <a:p>
            <a:pPr>
              <a:lnSpc>
                <a:spcPct val="120000"/>
              </a:lnSpc>
              <a:buFont typeface="Wingdings" charset="2"/>
              <a:buChar char="§"/>
            </a:pPr>
            <a:r>
              <a:rPr lang="en-CA" sz="3000" dirty="0"/>
              <a:t>Knowledge can be the most strategically significant resource of the firm </a:t>
            </a:r>
          </a:p>
          <a:p>
            <a:pPr lvl="1">
              <a:lnSpc>
                <a:spcPct val="120000"/>
              </a:lnSpc>
              <a:buFont typeface="Wingdings" charset="2"/>
              <a:buChar char="§"/>
            </a:pPr>
            <a:r>
              <a:rPr lang="en-CA" sz="2400" dirty="0"/>
              <a:t>Difficult to imitate and socially complex. </a:t>
            </a:r>
          </a:p>
          <a:p>
            <a:pPr lvl="1">
              <a:lnSpc>
                <a:spcPct val="120000"/>
              </a:lnSpc>
              <a:buFont typeface="Wingdings" charset="2"/>
              <a:buChar char="§"/>
            </a:pPr>
            <a:r>
              <a:rPr lang="en-CA" sz="2400" dirty="0"/>
              <a:t>Major determinants of sustained competitive advantage and superior corporate performance</a:t>
            </a:r>
            <a:endParaRPr lang="en-US" sz="3000" dirty="0" smtClean="0"/>
          </a:p>
        </p:txBody>
      </p:sp>
      <p:sp>
        <p:nvSpPr>
          <p:cNvPr id="4"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11</a:t>
            </a:fld>
            <a:endParaRPr lang="en-CA" dirty="0"/>
          </a:p>
        </p:txBody>
      </p:sp>
    </p:spTree>
    <p:extLst>
      <p:ext uri="{BB962C8B-B14F-4D97-AF65-F5344CB8AC3E}">
        <p14:creationId xmlns:p14="http://schemas.microsoft.com/office/powerpoint/2010/main" val="29876415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Organization</a:t>
            </a:r>
            <a:endParaRPr lang="en-US" dirty="0"/>
          </a:p>
        </p:txBody>
      </p:sp>
      <p:sp>
        <p:nvSpPr>
          <p:cNvPr id="3" name="Content Placeholder 2"/>
          <p:cNvSpPr>
            <a:spLocks noGrp="1"/>
          </p:cNvSpPr>
          <p:nvPr>
            <p:ph idx="1"/>
          </p:nvPr>
        </p:nvSpPr>
        <p:spPr>
          <a:xfrm>
            <a:off x="467544" y="1484784"/>
            <a:ext cx="8424936" cy="2592288"/>
          </a:xfrm>
        </p:spPr>
        <p:txBody>
          <a:bodyPr>
            <a:normAutofit fontScale="55000" lnSpcReduction="20000"/>
          </a:bodyPr>
          <a:lstStyle/>
          <a:p>
            <a:r>
              <a:rPr lang="en-CA" sz="3200" dirty="0"/>
              <a:t>A company that facilitates the learning of its members and continuously transforms itself.</a:t>
            </a:r>
          </a:p>
          <a:p>
            <a:endParaRPr lang="en-CA" sz="3200" dirty="0"/>
          </a:p>
          <a:p>
            <a:r>
              <a:rPr lang="en-US" sz="3200" dirty="0"/>
              <a:t>“Learning in organizations means the continuous testing of experiences and the transformation of that experiences into knowledge- accessible to the whole organization, and relevant to its core purpose” (</a:t>
            </a:r>
            <a:r>
              <a:rPr lang="en-US" sz="3200" dirty="0" err="1"/>
              <a:t>Senge</a:t>
            </a:r>
            <a:r>
              <a:rPr lang="en-US" sz="3200" dirty="0"/>
              <a:t> 1994, </a:t>
            </a:r>
            <a:r>
              <a:rPr lang="en-US" sz="3200" dirty="0" err="1"/>
              <a:t>p.g</a:t>
            </a:r>
            <a:r>
              <a:rPr lang="en-US" sz="3200" dirty="0"/>
              <a:t> 49).</a:t>
            </a:r>
          </a:p>
          <a:p>
            <a:endParaRPr lang="en-US" sz="3200" dirty="0" smtClean="0"/>
          </a:p>
          <a:p>
            <a:r>
              <a:rPr lang="en-US" sz="3200" dirty="0" smtClean="0"/>
              <a:t>In a learning organization, the individuals  are connected to the organization by a </a:t>
            </a:r>
            <a:r>
              <a:rPr lang="en-US" sz="3200" dirty="0" smtClean="0">
                <a:solidFill>
                  <a:srgbClr val="FF0000"/>
                </a:solidFill>
              </a:rPr>
              <a:t>shared vision  </a:t>
            </a:r>
            <a:r>
              <a:rPr lang="en-US" sz="3200" dirty="0" smtClean="0"/>
              <a:t>and by a perspective of wholeness.(</a:t>
            </a:r>
            <a:r>
              <a:rPr lang="en-US" sz="3200" dirty="0" err="1" smtClean="0"/>
              <a:t>Senge</a:t>
            </a:r>
            <a:r>
              <a:rPr lang="en-US" sz="3200" dirty="0" smtClean="0"/>
              <a:t>, 1990).</a:t>
            </a:r>
          </a:p>
          <a:p>
            <a:r>
              <a:rPr lang="en-US" sz="3200" dirty="0" smtClean="0"/>
              <a:t>All organizations learn only some are learning organizations.</a:t>
            </a:r>
          </a:p>
          <a:p>
            <a:pPr marL="0" indent="0">
              <a:buNone/>
            </a:pPr>
            <a:endParaRPr lang="en-US" dirty="0"/>
          </a:p>
        </p:txBody>
      </p:sp>
      <p:pic>
        <p:nvPicPr>
          <p:cNvPr id="4" name="vc2ruCErTok"/>
          <p:cNvPicPr>
            <a:picLocks noRot="1" noChangeAspect="1"/>
          </p:cNvPicPr>
          <p:nvPr>
            <a:videoFile r:link="rId1"/>
          </p:nvPr>
        </p:nvPicPr>
        <p:blipFill>
          <a:blip r:embed="rId4"/>
          <a:stretch>
            <a:fillRect/>
          </a:stretch>
        </p:blipFill>
        <p:spPr>
          <a:xfrm>
            <a:off x="2267744" y="4077072"/>
            <a:ext cx="4572000" cy="2571750"/>
          </a:xfrm>
          <a:prstGeom prst="rect">
            <a:avLst/>
          </a:prstGeom>
          <a:ln w="127000" cap="flat">
            <a:solidFill>
              <a:srgbClr val="D9D9D9"/>
            </a:solidFill>
            <a:miter lim="800000"/>
          </a:ln>
          <a:effectLst>
            <a:outerShdw blurRad="190500" dist="25400" dir="5400000" sx="104000" sy="104000" kx="100000" ky="100000" algn="t" rotWithShape="0">
              <a:srgbClr val="000000">
                <a:alpha val="18000"/>
              </a:srgbClr>
            </a:outerShdw>
          </a:effectLst>
          <a:scene3d>
            <a:camera prst="orthographicFront"/>
            <a:lightRig rig="threePt" dir="t"/>
          </a:scene3d>
          <a:sp3d contourW="25400">
            <a:contourClr>
              <a:srgbClr val="FFFFFF"/>
            </a:contourClr>
          </a:sp3d>
        </p:spPr>
      </p:pic>
      <p:sp>
        <p:nvSpPr>
          <p:cNvPr id="5"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12</a:t>
            </a:fld>
            <a:endParaRPr lang="en-CA" dirty="0"/>
          </a:p>
        </p:txBody>
      </p:sp>
    </p:spTree>
    <p:extLst>
      <p:ext uri="{BB962C8B-B14F-4D97-AF65-F5344CB8AC3E}">
        <p14:creationId xmlns:p14="http://schemas.microsoft.com/office/powerpoint/2010/main" val="531483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Autofit/>
          </a:bodyPr>
          <a:lstStyle/>
          <a:p>
            <a:r>
              <a:rPr lang="en-US" sz="2400" dirty="0" smtClean="0"/>
              <a:t>Three key Characteristics of a Learning Organization</a:t>
            </a:r>
            <a:endParaRPr lang="en-US" sz="2400" dirty="0"/>
          </a:p>
        </p:txBody>
      </p:sp>
      <p:sp>
        <p:nvSpPr>
          <p:cNvPr id="4" name="Content Placeholder 3"/>
          <p:cNvSpPr>
            <a:spLocks noGrp="1"/>
          </p:cNvSpPr>
          <p:nvPr>
            <p:ph idx="1"/>
          </p:nvPr>
        </p:nvSpPr>
        <p:spPr>
          <a:xfrm>
            <a:off x="457200" y="1340768"/>
            <a:ext cx="8229600" cy="5184576"/>
          </a:xfrm>
        </p:spPr>
        <p:txBody>
          <a:bodyPr>
            <a:normAutofit/>
          </a:bodyPr>
          <a:lstStyle/>
          <a:p>
            <a:r>
              <a:rPr lang="en-US" sz="2400" b="1" dirty="0" smtClean="0"/>
              <a:t>Learning organizations must have a commitment to knowledge</a:t>
            </a:r>
          </a:p>
          <a:p>
            <a:pPr marL="0" indent="0">
              <a:buNone/>
            </a:pPr>
            <a:r>
              <a:rPr lang="en-US" dirty="0"/>
              <a:t> </a:t>
            </a:r>
            <a:r>
              <a:rPr lang="en-US" dirty="0" smtClean="0"/>
              <a:t>  </a:t>
            </a:r>
            <a:r>
              <a:rPr lang="en-US" sz="1800" dirty="0"/>
              <a:t> </a:t>
            </a:r>
            <a:r>
              <a:rPr lang="en-US" sz="1800" dirty="0" smtClean="0"/>
              <a:t>-selection of people </a:t>
            </a:r>
            <a:r>
              <a:rPr lang="en-US" sz="1800" dirty="0"/>
              <a:t> </a:t>
            </a:r>
            <a:r>
              <a:rPr lang="en-US" sz="1800" dirty="0" smtClean="0"/>
              <a:t>very important</a:t>
            </a:r>
          </a:p>
          <a:p>
            <a:pPr marL="0" indent="0">
              <a:buNone/>
            </a:pPr>
            <a:r>
              <a:rPr lang="en-US" sz="1800" dirty="0"/>
              <a:t> </a:t>
            </a:r>
            <a:r>
              <a:rPr lang="en-US" sz="1800" dirty="0" smtClean="0"/>
              <a:t>    - People cannot be trained with all they will need to know</a:t>
            </a:r>
          </a:p>
          <a:p>
            <a:r>
              <a:rPr lang="en-US" sz="2400" b="1" dirty="0"/>
              <a:t>Learning organizations must have mechanism for renewal within itself</a:t>
            </a:r>
          </a:p>
          <a:p>
            <a:pPr marL="0" indent="0">
              <a:buNone/>
            </a:pPr>
            <a:r>
              <a:rPr lang="en-US" dirty="0"/>
              <a:t> </a:t>
            </a:r>
            <a:r>
              <a:rPr lang="en-US" dirty="0" smtClean="0"/>
              <a:t> - </a:t>
            </a:r>
            <a:r>
              <a:rPr lang="en-US" sz="1800" dirty="0" smtClean="0"/>
              <a:t>bureaucratic </a:t>
            </a:r>
            <a:r>
              <a:rPr lang="en-US" sz="1800" dirty="0"/>
              <a:t>rigidity does not  allow learning</a:t>
            </a:r>
            <a:r>
              <a:rPr lang="en-US" sz="1800" dirty="0" smtClean="0"/>
              <a:t>.</a:t>
            </a:r>
          </a:p>
          <a:p>
            <a:r>
              <a:rPr lang="en-US" sz="2400" b="1" dirty="0" smtClean="0"/>
              <a:t>Learning </a:t>
            </a:r>
            <a:r>
              <a:rPr lang="en-US" sz="2400" b="1" dirty="0"/>
              <a:t>organization should </a:t>
            </a:r>
            <a:r>
              <a:rPr lang="en-US" sz="2400" b="1" dirty="0" smtClean="0"/>
              <a:t>possess </a:t>
            </a:r>
            <a:r>
              <a:rPr lang="en-US" sz="2400" b="1" dirty="0"/>
              <a:t>a </a:t>
            </a:r>
            <a:r>
              <a:rPr lang="en-US" sz="2400" b="1" dirty="0" smtClean="0"/>
              <a:t>openness </a:t>
            </a:r>
            <a:r>
              <a:rPr lang="en-US" sz="2400" b="1" dirty="0"/>
              <a:t>to the outside world </a:t>
            </a:r>
          </a:p>
          <a:p>
            <a:pPr marL="0" indent="0">
              <a:buNone/>
            </a:pPr>
            <a:r>
              <a:rPr lang="en-US" sz="1800" dirty="0" smtClean="0"/>
              <a:t>         - So  </a:t>
            </a:r>
            <a:r>
              <a:rPr lang="en-US" sz="1800" dirty="0"/>
              <a:t>that it may be </a:t>
            </a:r>
            <a:r>
              <a:rPr lang="en-US" sz="1800" dirty="0" smtClean="0"/>
              <a:t>responsive</a:t>
            </a:r>
            <a:endParaRPr lang="en-US" dirty="0" smtClean="0"/>
          </a:p>
          <a:p>
            <a:pPr marL="0" indent="0">
              <a:buNone/>
            </a:pPr>
            <a:r>
              <a:rPr lang="en-US" sz="1800" dirty="0" smtClean="0"/>
              <a:t>         - Access to new developments</a:t>
            </a:r>
          </a:p>
          <a:p>
            <a:pPr marL="0" indent="0">
              <a:buNone/>
            </a:pPr>
            <a:r>
              <a:rPr lang="en-US" sz="1800" dirty="0" smtClean="0"/>
              <a:t>         - How </a:t>
            </a:r>
            <a:r>
              <a:rPr lang="en-US" sz="1800" dirty="0"/>
              <a:t>business environment is changing </a:t>
            </a:r>
            <a:endParaRPr lang="en-US" sz="1800" dirty="0" smtClean="0"/>
          </a:p>
          <a:p>
            <a:pPr marL="0" indent="0">
              <a:buNone/>
            </a:pPr>
            <a:r>
              <a:rPr lang="en-US" sz="1800" dirty="0" smtClean="0"/>
              <a:t>(Mills and Friesen 1992)</a:t>
            </a:r>
            <a:endParaRPr lang="en-US" sz="1800" dirty="0"/>
          </a:p>
          <a:p>
            <a:pPr marL="0" indent="0">
              <a:buNone/>
            </a:pPr>
            <a:endParaRPr lang="en-US" sz="1800" dirty="0" smtClean="0"/>
          </a:p>
          <a:p>
            <a:pPr marL="0" indent="0">
              <a:buNone/>
            </a:pPr>
            <a:endParaRPr lang="en-US" sz="1800" dirty="0" smtClean="0"/>
          </a:p>
          <a:p>
            <a:pPr marL="0" indent="0">
              <a:buNone/>
            </a:pPr>
            <a:endParaRPr lang="en-US" sz="1800" dirty="0"/>
          </a:p>
          <a:p>
            <a:pPr marL="0" indent="0">
              <a:buNone/>
            </a:pPr>
            <a:endParaRPr lang="en-US" dirty="0"/>
          </a:p>
        </p:txBody>
      </p:sp>
      <p:sp>
        <p:nvSpPr>
          <p:cNvPr id="5"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13</a:t>
            </a:fld>
            <a:endParaRPr lang="en-CA" dirty="0"/>
          </a:p>
        </p:txBody>
      </p:sp>
    </p:spTree>
    <p:extLst>
      <p:ext uri="{BB962C8B-B14F-4D97-AF65-F5344CB8AC3E}">
        <p14:creationId xmlns:p14="http://schemas.microsoft.com/office/powerpoint/2010/main" val="1780866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100" dirty="0" smtClean="0"/>
              <a:t>Success and Learning</a:t>
            </a:r>
            <a:endParaRPr lang="en-CA" sz="4100" dirty="0"/>
          </a:p>
        </p:txBody>
      </p:sp>
      <p:sp>
        <p:nvSpPr>
          <p:cNvPr id="3" name="Content Placeholder 2"/>
          <p:cNvSpPr>
            <a:spLocks noGrp="1"/>
          </p:cNvSpPr>
          <p:nvPr>
            <p:ph idx="1"/>
          </p:nvPr>
        </p:nvSpPr>
        <p:spPr>
          <a:xfrm>
            <a:off x="395536" y="1340768"/>
            <a:ext cx="5832648" cy="5184576"/>
          </a:xfrm>
        </p:spPr>
        <p:txBody>
          <a:bodyPr>
            <a:normAutofit fontScale="92500" lnSpcReduction="10000"/>
          </a:bodyPr>
          <a:lstStyle/>
          <a:p>
            <a:pPr marL="411480" lvl="1" indent="0">
              <a:buNone/>
            </a:pPr>
            <a:r>
              <a:rPr lang="en-US" sz="2800" dirty="0">
                <a:solidFill>
                  <a:schemeClr val="tx1"/>
                </a:solidFill>
              </a:rPr>
              <a:t>Positives: </a:t>
            </a:r>
          </a:p>
          <a:p>
            <a:pPr lvl="1"/>
            <a:r>
              <a:rPr lang="en-US" sz="2400" dirty="0">
                <a:solidFill>
                  <a:schemeClr val="tx1"/>
                </a:solidFill>
              </a:rPr>
              <a:t>It provides a standard</a:t>
            </a:r>
          </a:p>
          <a:p>
            <a:pPr lvl="1"/>
            <a:r>
              <a:rPr lang="en-US" sz="2400" dirty="0">
                <a:solidFill>
                  <a:schemeClr val="tx1"/>
                </a:solidFill>
              </a:rPr>
              <a:t>Leads to benefits for </a:t>
            </a:r>
            <a:r>
              <a:rPr lang="en-US" sz="2400" dirty="0" smtClean="0">
                <a:solidFill>
                  <a:schemeClr val="tx1"/>
                </a:solidFill>
              </a:rPr>
              <a:t>stakeholders</a:t>
            </a:r>
          </a:p>
          <a:p>
            <a:pPr lvl="1"/>
            <a:endParaRPr lang="en-US" sz="2400" dirty="0">
              <a:solidFill>
                <a:schemeClr val="tx1"/>
              </a:solidFill>
            </a:endParaRPr>
          </a:p>
          <a:p>
            <a:pPr marL="411480" lvl="1" indent="0">
              <a:buNone/>
            </a:pPr>
            <a:r>
              <a:rPr lang="en-US" sz="2800" dirty="0">
                <a:solidFill>
                  <a:schemeClr val="tx1"/>
                </a:solidFill>
              </a:rPr>
              <a:t>Negatives: </a:t>
            </a:r>
          </a:p>
          <a:p>
            <a:pPr lvl="1"/>
            <a:r>
              <a:rPr lang="en-US" sz="2400" dirty="0">
                <a:solidFill>
                  <a:schemeClr val="tx1"/>
                </a:solidFill>
              </a:rPr>
              <a:t>Maintains the status quo – follow the traditional way</a:t>
            </a:r>
          </a:p>
          <a:p>
            <a:pPr lvl="1"/>
            <a:r>
              <a:rPr lang="en-US" sz="2400" dirty="0">
                <a:solidFill>
                  <a:schemeClr val="tx1"/>
                </a:solidFill>
              </a:rPr>
              <a:t>Can lead to complacency – play it safe</a:t>
            </a:r>
          </a:p>
          <a:p>
            <a:pPr lvl="1"/>
            <a:r>
              <a:rPr lang="en-US" sz="2400" dirty="0">
                <a:solidFill>
                  <a:schemeClr val="tx1"/>
                </a:solidFill>
              </a:rPr>
              <a:t>Can limit additional ideas and searching</a:t>
            </a:r>
          </a:p>
          <a:p>
            <a:pPr lvl="1"/>
            <a:r>
              <a:rPr lang="en-US" sz="2400" dirty="0">
                <a:solidFill>
                  <a:schemeClr val="tx1"/>
                </a:solidFill>
              </a:rPr>
              <a:t>Can limit awareness</a:t>
            </a:r>
          </a:p>
          <a:p>
            <a:pPr lvl="1"/>
            <a:r>
              <a:rPr lang="en-US" sz="2400" dirty="0">
                <a:solidFill>
                  <a:schemeClr val="tx1"/>
                </a:solidFill>
              </a:rPr>
              <a:t>Leads to risk aversion – mistakes are </a:t>
            </a:r>
            <a:r>
              <a:rPr lang="en-US" sz="2400" dirty="0" smtClean="0">
                <a:solidFill>
                  <a:schemeClr val="tx1"/>
                </a:solidFill>
              </a:rPr>
              <a:t>embarrassing</a:t>
            </a:r>
          </a:p>
          <a:p>
            <a:pPr lvl="1"/>
            <a:endParaRPr lang="en-US" sz="2400" dirty="0">
              <a:solidFill>
                <a:schemeClr val="tx1"/>
              </a:solidFill>
            </a:endParaRPr>
          </a:p>
          <a:p>
            <a:r>
              <a:rPr lang="en-US" dirty="0"/>
              <a:t>Error </a:t>
            </a:r>
            <a:r>
              <a:rPr lang="en-US" dirty="0" smtClean="0"/>
              <a:t>Harvesting</a:t>
            </a:r>
          </a:p>
          <a:p>
            <a:endParaRPr lang="en-CA" dirty="0">
              <a:solidFill>
                <a:schemeClr val="tx1"/>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628800"/>
            <a:ext cx="2676075" cy="2408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14</a:t>
            </a:fld>
            <a:endParaRPr lang="en-CA" dirty="0"/>
          </a:p>
        </p:txBody>
      </p:sp>
    </p:spTree>
    <p:extLst>
      <p:ext uri="{BB962C8B-B14F-4D97-AF65-F5344CB8AC3E}">
        <p14:creationId xmlns:p14="http://schemas.microsoft.com/office/powerpoint/2010/main" val="26523791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27168" cy="706090"/>
          </a:xfrm>
        </p:spPr>
        <p:txBody>
          <a:bodyPr>
            <a:normAutofit fontScale="90000"/>
          </a:bodyPr>
          <a:lstStyle/>
          <a:p>
            <a:r>
              <a:rPr lang="en-CA" sz="4100" dirty="0" smtClean="0"/>
              <a:t>Quality Circles</a:t>
            </a:r>
            <a:endParaRPr lang="en-CA" sz="4100" dirty="0"/>
          </a:p>
        </p:txBody>
      </p:sp>
      <p:sp>
        <p:nvSpPr>
          <p:cNvPr id="3" name="Content Placeholder 2"/>
          <p:cNvSpPr>
            <a:spLocks noGrp="1"/>
          </p:cNvSpPr>
          <p:nvPr>
            <p:ph idx="1"/>
          </p:nvPr>
        </p:nvSpPr>
        <p:spPr>
          <a:xfrm>
            <a:off x="323528" y="1556792"/>
            <a:ext cx="8363272" cy="4824536"/>
          </a:xfrm>
        </p:spPr>
        <p:txBody>
          <a:bodyPr>
            <a:normAutofit fontScale="70000" lnSpcReduction="20000"/>
          </a:bodyPr>
          <a:lstStyle/>
          <a:p>
            <a:pPr fontAlgn="base"/>
            <a:r>
              <a:rPr lang="en-CA" dirty="0"/>
              <a:t>The </a:t>
            </a:r>
            <a:r>
              <a:rPr lang="en-CA" dirty="0" smtClean="0"/>
              <a:t>quality </a:t>
            </a:r>
            <a:r>
              <a:rPr lang="en-CA" dirty="0"/>
              <a:t>circle was first introduced by a number of large Japanese </a:t>
            </a:r>
            <a:r>
              <a:rPr lang="en-CA" dirty="0" smtClean="0"/>
              <a:t>firms</a:t>
            </a:r>
          </a:p>
          <a:p>
            <a:pPr fontAlgn="base"/>
            <a:r>
              <a:rPr lang="en-CA" dirty="0" smtClean="0"/>
              <a:t>A </a:t>
            </a:r>
            <a:r>
              <a:rPr lang="en-CA" dirty="0"/>
              <a:t>systematic attempt to involve all their employees, at every level, in their </a:t>
            </a:r>
            <a:r>
              <a:rPr lang="en-CA" dirty="0" smtClean="0"/>
              <a:t>organization's </a:t>
            </a:r>
            <a:r>
              <a:rPr lang="en-CA" dirty="0"/>
              <a:t>drive for </a:t>
            </a:r>
            <a:r>
              <a:rPr lang="en-CA" dirty="0" smtClean="0"/>
              <a:t>quality</a:t>
            </a:r>
            <a:endParaRPr lang="en-CA" dirty="0"/>
          </a:p>
          <a:p>
            <a:pPr fontAlgn="base"/>
            <a:r>
              <a:rPr lang="en-CA" dirty="0" smtClean="0"/>
              <a:t>A </a:t>
            </a:r>
            <a:r>
              <a:rPr lang="en-CA" dirty="0"/>
              <a:t>quality circle is a small group of between three and 12 people who do the same or similar </a:t>
            </a:r>
            <a:r>
              <a:rPr lang="en-CA" dirty="0" smtClean="0"/>
              <a:t>work. They </a:t>
            </a:r>
          </a:p>
          <a:p>
            <a:pPr lvl="1" fontAlgn="base"/>
            <a:r>
              <a:rPr lang="en-CA" dirty="0" smtClean="0"/>
              <a:t>voluntarily meet </a:t>
            </a:r>
            <a:r>
              <a:rPr lang="en-CA" dirty="0"/>
              <a:t>together regularly for about one hour per week in paid </a:t>
            </a:r>
            <a:r>
              <a:rPr lang="en-CA" dirty="0" smtClean="0"/>
              <a:t>time</a:t>
            </a:r>
          </a:p>
          <a:p>
            <a:pPr lvl="1" fontAlgn="base"/>
            <a:r>
              <a:rPr lang="en-CA" dirty="0" smtClean="0"/>
              <a:t>usually </a:t>
            </a:r>
            <a:r>
              <a:rPr lang="en-CA" dirty="0"/>
              <a:t>under the leadership of their own </a:t>
            </a:r>
            <a:r>
              <a:rPr lang="en-CA" dirty="0" smtClean="0"/>
              <a:t>supervisor</a:t>
            </a:r>
          </a:p>
          <a:p>
            <a:pPr lvl="1" fontAlgn="base"/>
            <a:r>
              <a:rPr lang="en-CA" dirty="0" smtClean="0"/>
              <a:t>trained </a:t>
            </a:r>
            <a:r>
              <a:rPr lang="en-CA" dirty="0"/>
              <a:t>to identify, analyse and solve some of the problems in their </a:t>
            </a:r>
            <a:r>
              <a:rPr lang="en-CA" dirty="0" smtClean="0"/>
              <a:t>work</a:t>
            </a:r>
          </a:p>
          <a:p>
            <a:pPr lvl="1" fontAlgn="base"/>
            <a:r>
              <a:rPr lang="en-CA" dirty="0" smtClean="0"/>
              <a:t>presenting </a:t>
            </a:r>
            <a:r>
              <a:rPr lang="en-CA" dirty="0"/>
              <a:t>solutions to management and, where possible, implementing solutions </a:t>
            </a:r>
            <a:r>
              <a:rPr lang="en-CA" dirty="0" smtClean="0"/>
              <a:t>themselves</a:t>
            </a:r>
            <a:endParaRPr lang="en-CA" dirty="0"/>
          </a:p>
          <a:p>
            <a:pPr fontAlgn="base"/>
            <a:r>
              <a:rPr lang="en-CA" dirty="0"/>
              <a:t>There are two main tasks assigned to quality circles: </a:t>
            </a:r>
            <a:endParaRPr lang="en-CA" dirty="0" smtClean="0"/>
          </a:p>
          <a:p>
            <a:pPr lvl="1" fontAlgn="base"/>
            <a:r>
              <a:rPr lang="en-CA" dirty="0" smtClean="0"/>
              <a:t>the </a:t>
            </a:r>
            <a:r>
              <a:rPr lang="en-CA" dirty="0"/>
              <a:t>identification of problems; </a:t>
            </a:r>
            <a:endParaRPr lang="en-CA" dirty="0" smtClean="0"/>
          </a:p>
          <a:p>
            <a:pPr lvl="1" fontAlgn="base"/>
            <a:r>
              <a:rPr lang="en-CA" dirty="0" smtClean="0"/>
              <a:t>the </a:t>
            </a:r>
            <a:r>
              <a:rPr lang="en-CA" dirty="0"/>
              <a:t>suggestion of solutions. </a:t>
            </a:r>
            <a:endParaRPr lang="en-CA" dirty="0" smtClean="0"/>
          </a:p>
          <a:p>
            <a:pPr fontAlgn="base"/>
            <a:r>
              <a:rPr lang="en-CA" dirty="0" smtClean="0"/>
              <a:t>A </a:t>
            </a:r>
            <a:r>
              <a:rPr lang="en-CA" dirty="0"/>
              <a:t>secondary aim is to boost the morale of the group through attendance at the meetings and the formal opportunity to discuss work-related </a:t>
            </a:r>
            <a:r>
              <a:rPr lang="en-CA" dirty="0" smtClean="0"/>
              <a:t>issues</a:t>
            </a:r>
          </a:p>
          <a:p>
            <a:pPr fontAlgn="base"/>
            <a:endParaRPr lang="en-US" dirty="0"/>
          </a:p>
          <a:p>
            <a:pPr marL="0" indent="0" fontAlgn="base">
              <a:buNone/>
            </a:pPr>
            <a:endParaRPr lang="en-CA" dirty="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15</a:t>
            </a:fld>
            <a:endParaRPr lang="en-CA" dirty="0"/>
          </a:p>
        </p:txBody>
      </p:sp>
    </p:spTree>
    <p:extLst>
      <p:ext uri="{BB962C8B-B14F-4D97-AF65-F5344CB8AC3E}">
        <p14:creationId xmlns:p14="http://schemas.microsoft.com/office/powerpoint/2010/main" val="20747295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7897688" cy="850106"/>
          </a:xfrm>
        </p:spPr>
        <p:txBody>
          <a:bodyPr>
            <a:normAutofit/>
          </a:bodyPr>
          <a:lstStyle/>
          <a:p>
            <a:r>
              <a:rPr lang="en-CA" sz="4100" dirty="0"/>
              <a:t>Group Learning</a:t>
            </a:r>
          </a:p>
        </p:txBody>
      </p:sp>
      <p:sp>
        <p:nvSpPr>
          <p:cNvPr id="3" name="Content Placeholder 2"/>
          <p:cNvSpPr>
            <a:spLocks noGrp="1"/>
          </p:cNvSpPr>
          <p:nvPr>
            <p:ph idx="1"/>
          </p:nvPr>
        </p:nvSpPr>
        <p:spPr>
          <a:xfrm>
            <a:off x="467544" y="1268760"/>
            <a:ext cx="5760640" cy="5256584"/>
          </a:xfrm>
        </p:spPr>
        <p:txBody>
          <a:bodyPr>
            <a:normAutofit fontScale="62500" lnSpcReduction="20000"/>
          </a:bodyPr>
          <a:lstStyle/>
          <a:p>
            <a:r>
              <a:rPr lang="en-CA" sz="2400" dirty="0" smtClean="0"/>
              <a:t>Th</a:t>
            </a:r>
            <a:r>
              <a:rPr lang="en-CA" sz="2400" dirty="0" smtClean="0"/>
              <a:t>e Ladder of Inference</a:t>
            </a:r>
          </a:p>
          <a:p>
            <a:pPr lvl="1"/>
            <a:r>
              <a:rPr lang="en-CA" sz="2200" dirty="0" smtClean="0"/>
              <a:t>When </a:t>
            </a:r>
            <a:r>
              <a:rPr lang="en-CA" sz="2200" dirty="0" smtClean="0"/>
              <a:t>in dialogue, a group explores complex  difficult issues from many different  points of view. Individuals  suspend their assumptions but they communicate their assumptions freely. The results is free exploration that brings to the surface the full depth of people’s experience and thought, and yet can move beyond their individual views (Senge,1990a, 241)</a:t>
            </a:r>
          </a:p>
          <a:p>
            <a:endParaRPr lang="en-CA" sz="2400" dirty="0" smtClean="0"/>
          </a:p>
          <a:p>
            <a:r>
              <a:rPr lang="en-CA" sz="2400" dirty="0" smtClean="0"/>
              <a:t>Social Learning</a:t>
            </a:r>
            <a:endParaRPr lang="en-CA" sz="2400" dirty="0"/>
          </a:p>
          <a:p>
            <a:pPr lvl="1">
              <a:lnSpc>
                <a:spcPct val="120000"/>
              </a:lnSpc>
              <a:buFont typeface="Wingdings" pitchFamily="2" charset="2"/>
              <a:buChar char="§"/>
            </a:pPr>
            <a:r>
              <a:rPr lang="en-US" sz="2200" dirty="0"/>
              <a:t>Learning through the experience and observation of others</a:t>
            </a:r>
            <a:endParaRPr lang="en-US" dirty="0"/>
          </a:p>
          <a:p>
            <a:pPr lvl="1">
              <a:lnSpc>
                <a:spcPct val="120000"/>
              </a:lnSpc>
              <a:buFont typeface="Wingdings" pitchFamily="2" charset="2"/>
              <a:buChar char="§"/>
            </a:pPr>
            <a:r>
              <a:rPr lang="en-US" sz="2200" dirty="0"/>
              <a:t>We learn to anticipate consequences once we have observed them happening to others:</a:t>
            </a:r>
          </a:p>
          <a:p>
            <a:pPr lvl="1">
              <a:lnSpc>
                <a:spcPct val="120000"/>
              </a:lnSpc>
              <a:buFont typeface="Wingdings" pitchFamily="2" charset="2"/>
              <a:buChar char="§"/>
            </a:pPr>
            <a:r>
              <a:rPr lang="en-US" sz="2200" dirty="0"/>
              <a:t>Good consequences = good </a:t>
            </a:r>
            <a:r>
              <a:rPr lang="en-US" sz="2200" dirty="0" err="1"/>
              <a:t>behaviour</a:t>
            </a:r>
            <a:endParaRPr lang="en-US" sz="2200" dirty="0"/>
          </a:p>
          <a:p>
            <a:pPr lvl="1">
              <a:lnSpc>
                <a:spcPct val="120000"/>
              </a:lnSpc>
              <a:buFont typeface="Wingdings" pitchFamily="2" charset="2"/>
              <a:buChar char="§"/>
            </a:pPr>
            <a:r>
              <a:rPr lang="en-US" sz="2200" dirty="0"/>
              <a:t>Bad consequences = bad </a:t>
            </a:r>
            <a:r>
              <a:rPr lang="en-US" sz="2200" dirty="0" err="1"/>
              <a:t>behaviour</a:t>
            </a:r>
            <a:endParaRPr lang="en-US" dirty="0"/>
          </a:p>
          <a:p>
            <a:pPr lvl="2">
              <a:lnSpc>
                <a:spcPct val="120000"/>
              </a:lnSpc>
              <a:buFont typeface="Wingdings" pitchFamily="2" charset="2"/>
              <a:buChar char="§"/>
            </a:pPr>
            <a:r>
              <a:rPr lang="en-US" sz="2000" dirty="0"/>
              <a:t>Danger: consequences are in the eye of the beholder</a:t>
            </a:r>
          </a:p>
          <a:p>
            <a:endParaRPr lang="en-CA" sz="2400" dirty="0"/>
          </a:p>
          <a:p>
            <a:pPr marL="457200" indent="-457200"/>
            <a:r>
              <a:rPr lang="en-CA" dirty="0" err="1"/>
              <a:t>Transactive</a:t>
            </a:r>
            <a:r>
              <a:rPr lang="en-CA" dirty="0"/>
              <a:t> Memory System</a:t>
            </a:r>
          </a:p>
          <a:p>
            <a:pPr lvl="1"/>
            <a:r>
              <a:rPr lang="en-CA" dirty="0"/>
              <a:t>The collection of knowledge possessed by each team member and a collective awareness of who knows what (Mathieu et al., 2008).</a:t>
            </a:r>
          </a:p>
          <a:p>
            <a:pPr lvl="2"/>
            <a:r>
              <a:rPr lang="en-CA" dirty="0"/>
              <a:t>Coordination gains</a:t>
            </a:r>
          </a:p>
          <a:p>
            <a:pPr lvl="2"/>
            <a:r>
              <a:rPr lang="en-CA" dirty="0"/>
              <a:t>Tacit </a:t>
            </a:r>
            <a:r>
              <a:rPr lang="en-CA" dirty="0" smtClean="0"/>
              <a:t>knowledge</a:t>
            </a:r>
          </a:p>
          <a:p>
            <a:pPr lvl="2"/>
            <a:endParaRPr lang="en-CA" dirty="0"/>
          </a:p>
          <a:p>
            <a:r>
              <a:rPr lang="en-CA" dirty="0" smtClean="0"/>
              <a:t>Team Mental Models</a:t>
            </a:r>
            <a:endParaRPr lang="en-CA" dirty="0"/>
          </a:p>
          <a:p>
            <a:endParaRPr lang="en-CA" sz="2400" dirty="0"/>
          </a:p>
          <a:p>
            <a:endParaRPr lang="en-CA" dirty="0" smtClean="0"/>
          </a:p>
          <a:p>
            <a:endParaRPr lang="en-CA" dirty="0"/>
          </a:p>
          <a:p>
            <a:endParaRPr lang="en-CA" dirty="0" smtClean="0"/>
          </a:p>
          <a:p>
            <a:endParaRPr lang="en-CA"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3" y="1916832"/>
            <a:ext cx="2752725"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16</a:t>
            </a:fld>
            <a:endParaRPr lang="en-CA" dirty="0"/>
          </a:p>
        </p:txBody>
      </p:sp>
    </p:spTree>
    <p:extLst>
      <p:ext uri="{BB962C8B-B14F-4D97-AF65-F5344CB8AC3E}">
        <p14:creationId xmlns:p14="http://schemas.microsoft.com/office/powerpoint/2010/main" val="12120469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2592288" cy="4104456"/>
          </a:xfrm>
        </p:spPr>
        <p:txBody>
          <a:bodyPr>
            <a:normAutofit/>
          </a:bodyPr>
          <a:lstStyle/>
          <a:p>
            <a:r>
              <a:rPr lang="en-CA" sz="1800" dirty="0" smtClean="0"/>
              <a:t>Interactive </a:t>
            </a:r>
            <a:r>
              <a:rPr lang="en-CA" sz="1800" dirty="0" smtClean="0"/>
              <a:t>Groups Week 1</a:t>
            </a:r>
            <a:br>
              <a:rPr lang="en-CA" sz="1800" dirty="0" smtClean="0"/>
            </a:br>
            <a:r>
              <a:rPr lang="en-CA" sz="1800" dirty="0"/>
              <a:t/>
            </a:r>
            <a:br>
              <a:rPr lang="en-CA" sz="1800" dirty="0"/>
            </a:br>
            <a:r>
              <a:rPr lang="en-CA" sz="1800" dirty="0" smtClean="0"/>
              <a:t>Activity: Kolb’s 4 step Learning process</a:t>
            </a:r>
            <a:endParaRPr lang="en-CA" sz="700" dirty="0"/>
          </a:p>
        </p:txBody>
      </p:sp>
      <p:sp>
        <p:nvSpPr>
          <p:cNvPr id="3" name="Text Placeholder 2"/>
          <p:cNvSpPr>
            <a:spLocks noGrp="1"/>
          </p:cNvSpPr>
          <p:nvPr>
            <p:ph type="body" sz="quarter" idx="10"/>
          </p:nvPr>
        </p:nvSpPr>
        <p:spPr>
          <a:xfrm>
            <a:off x="3347864" y="908720"/>
            <a:ext cx="5257105" cy="5688632"/>
          </a:xfrm>
        </p:spPr>
        <p:txBody>
          <a:bodyPr>
            <a:normAutofit fontScale="70000" lnSpcReduction="20000"/>
          </a:bodyPr>
          <a:lstStyle/>
          <a:p>
            <a:pPr lvl="1"/>
            <a:endParaRPr lang="en-CA" dirty="0"/>
          </a:p>
          <a:p>
            <a:r>
              <a:rPr lang="en-CA" dirty="0"/>
              <a:t>Group Interactive #1 (Montana) </a:t>
            </a:r>
          </a:p>
          <a:p>
            <a:pPr lvl="1"/>
            <a:r>
              <a:rPr lang="en-CA" dirty="0" err="1"/>
              <a:t>Neeharika</a:t>
            </a:r>
            <a:r>
              <a:rPr lang="en-CA" dirty="0"/>
              <a:t> </a:t>
            </a:r>
            <a:r>
              <a:rPr lang="en-CA" dirty="0" err="1"/>
              <a:t>Saha</a:t>
            </a:r>
            <a:r>
              <a:rPr lang="en-CA" dirty="0"/>
              <a:t>, </a:t>
            </a:r>
            <a:r>
              <a:rPr lang="en-CA" dirty="0" err="1"/>
              <a:t>Zhihui</a:t>
            </a:r>
            <a:r>
              <a:rPr lang="en-CA" dirty="0"/>
              <a:t> Deng, </a:t>
            </a:r>
            <a:r>
              <a:rPr lang="en-CA" dirty="0" err="1"/>
              <a:t>Jingyi</a:t>
            </a:r>
            <a:r>
              <a:rPr lang="en-CA" dirty="0"/>
              <a:t> Jiao, </a:t>
            </a:r>
            <a:r>
              <a:rPr lang="en-CA" dirty="0" err="1"/>
              <a:t>Nai</a:t>
            </a:r>
            <a:r>
              <a:rPr lang="en-CA" dirty="0"/>
              <a:t>-Jung Shao, Xinyang Liu, Anthony Bombardier-</a:t>
            </a:r>
            <a:r>
              <a:rPr lang="en-CA" dirty="0" err="1"/>
              <a:t>Touret</a:t>
            </a:r>
            <a:r>
              <a:rPr lang="en-CA" dirty="0"/>
              <a:t>, </a:t>
            </a:r>
            <a:r>
              <a:rPr lang="en-CA" dirty="0" err="1"/>
              <a:t>Yingfei</a:t>
            </a:r>
            <a:r>
              <a:rPr lang="en-CA" dirty="0"/>
              <a:t> Xu, </a:t>
            </a:r>
            <a:r>
              <a:rPr lang="en-CA" dirty="0" err="1"/>
              <a:t>Enayet</a:t>
            </a:r>
            <a:r>
              <a:rPr lang="en-CA" dirty="0"/>
              <a:t> </a:t>
            </a:r>
            <a:r>
              <a:rPr lang="en-CA" dirty="0" err="1"/>
              <a:t>Fareghi</a:t>
            </a:r>
            <a:r>
              <a:rPr lang="en-CA" dirty="0"/>
              <a:t>, Fang Chen, Tanya Chen, </a:t>
            </a:r>
            <a:r>
              <a:rPr lang="en-CA" dirty="0" err="1"/>
              <a:t>Yifei</a:t>
            </a:r>
            <a:r>
              <a:rPr lang="en-CA" dirty="0"/>
              <a:t> </a:t>
            </a:r>
            <a:r>
              <a:rPr lang="en-CA" dirty="0" err="1"/>
              <a:t>Xie</a:t>
            </a:r>
            <a:r>
              <a:rPr lang="en-CA" dirty="0"/>
              <a:t>, Kevin Li, Danielle McIntyre, </a:t>
            </a:r>
            <a:r>
              <a:rPr lang="en-CA" dirty="0" err="1"/>
              <a:t>Shanyao</a:t>
            </a:r>
            <a:r>
              <a:rPr lang="en-CA" dirty="0"/>
              <a:t> </a:t>
            </a:r>
            <a:r>
              <a:rPr lang="en-CA" dirty="0" err="1"/>
              <a:t>Xie</a:t>
            </a:r>
            <a:r>
              <a:rPr lang="en-CA" dirty="0"/>
              <a:t>, </a:t>
            </a:r>
            <a:r>
              <a:rPr lang="en-CA" dirty="0" err="1"/>
              <a:t>Mengqi</a:t>
            </a:r>
            <a:r>
              <a:rPr lang="en-CA" dirty="0"/>
              <a:t> Chen, Nadia </a:t>
            </a:r>
            <a:r>
              <a:rPr lang="en-CA" dirty="0" err="1"/>
              <a:t>Abbasi</a:t>
            </a:r>
            <a:r>
              <a:rPr lang="en-CA" dirty="0"/>
              <a:t>, Khaled </a:t>
            </a:r>
            <a:r>
              <a:rPr lang="en-CA" dirty="0" err="1"/>
              <a:t>Radaideh</a:t>
            </a:r>
            <a:r>
              <a:rPr lang="en-CA" dirty="0"/>
              <a:t>, Jason Macleod, Xin Wu, Khulud Alharbi, </a:t>
            </a:r>
            <a:r>
              <a:rPr lang="en-CA" dirty="0" err="1"/>
              <a:t>Donghe</a:t>
            </a:r>
            <a:r>
              <a:rPr lang="en-CA" dirty="0"/>
              <a:t> Zhang, Tong Lu, Hayden Cummings, Wei Zhan, Abdulrahman Abdullah (25 total) </a:t>
            </a:r>
          </a:p>
          <a:p>
            <a:pPr lvl="1"/>
            <a:endParaRPr lang="en-CA" dirty="0"/>
          </a:p>
          <a:p>
            <a:r>
              <a:rPr lang="en-CA" dirty="0"/>
              <a:t>Group Interactive #2 (Colin)</a:t>
            </a:r>
          </a:p>
          <a:p>
            <a:pPr lvl="1"/>
            <a:r>
              <a:rPr lang="en-CA" dirty="0" err="1"/>
              <a:t>Jiying</a:t>
            </a:r>
            <a:r>
              <a:rPr lang="en-CA" dirty="0"/>
              <a:t> Feng, </a:t>
            </a:r>
            <a:r>
              <a:rPr lang="en-CA" dirty="0" err="1"/>
              <a:t>Jovunjeet</a:t>
            </a:r>
            <a:r>
              <a:rPr lang="en-CA" dirty="0"/>
              <a:t> </a:t>
            </a:r>
            <a:r>
              <a:rPr lang="en-CA" dirty="0" err="1"/>
              <a:t>Brar</a:t>
            </a:r>
            <a:r>
              <a:rPr lang="en-CA" dirty="0"/>
              <a:t>, </a:t>
            </a:r>
            <a:r>
              <a:rPr lang="en-CA" dirty="0" err="1"/>
              <a:t>Yuchen</a:t>
            </a:r>
            <a:r>
              <a:rPr lang="en-CA" dirty="0"/>
              <a:t> Zhang, </a:t>
            </a:r>
            <a:r>
              <a:rPr lang="en-CA" dirty="0" err="1"/>
              <a:t>Bohan</a:t>
            </a:r>
            <a:r>
              <a:rPr lang="en-CA" dirty="0"/>
              <a:t> Jiang, Khadar </a:t>
            </a:r>
            <a:r>
              <a:rPr lang="en-CA" dirty="0" err="1"/>
              <a:t>Mousa</a:t>
            </a:r>
            <a:r>
              <a:rPr lang="en-CA" dirty="0"/>
              <a:t>, </a:t>
            </a:r>
            <a:r>
              <a:rPr lang="en-CA" dirty="0" err="1"/>
              <a:t>Dongjun</a:t>
            </a:r>
            <a:r>
              <a:rPr lang="en-CA" dirty="0"/>
              <a:t> </a:t>
            </a:r>
            <a:r>
              <a:rPr lang="en-CA" dirty="0" err="1"/>
              <a:t>Xie</a:t>
            </a:r>
            <a:r>
              <a:rPr lang="en-CA" dirty="0"/>
              <a:t>, </a:t>
            </a:r>
            <a:r>
              <a:rPr lang="en-CA" dirty="0" err="1"/>
              <a:t>Jianxue</a:t>
            </a:r>
            <a:r>
              <a:rPr lang="en-CA" dirty="0"/>
              <a:t> Rao, </a:t>
            </a:r>
            <a:r>
              <a:rPr lang="en-CA" dirty="0" err="1"/>
              <a:t>Fariz</a:t>
            </a:r>
            <a:r>
              <a:rPr lang="en-CA" dirty="0"/>
              <a:t> </a:t>
            </a:r>
            <a:r>
              <a:rPr lang="en-CA" dirty="0" err="1"/>
              <a:t>Setyobudi</a:t>
            </a:r>
            <a:r>
              <a:rPr lang="en-CA" dirty="0"/>
              <a:t>, </a:t>
            </a:r>
            <a:r>
              <a:rPr lang="en-CA" dirty="0" err="1"/>
              <a:t>Mingyu</a:t>
            </a:r>
            <a:r>
              <a:rPr lang="en-CA" dirty="0"/>
              <a:t> Zhou, Yi Zeng, Xinyi Gao, Wen Zhou, </a:t>
            </a:r>
            <a:r>
              <a:rPr lang="en-CA" dirty="0" err="1"/>
              <a:t>Shohreh</a:t>
            </a:r>
            <a:r>
              <a:rPr lang="en-CA" dirty="0"/>
              <a:t> Ali Akbar Pour, </a:t>
            </a:r>
            <a:r>
              <a:rPr lang="en-CA" dirty="0" err="1"/>
              <a:t>Zeyao</a:t>
            </a:r>
            <a:r>
              <a:rPr lang="en-CA" dirty="0"/>
              <a:t> Zhou, </a:t>
            </a:r>
            <a:r>
              <a:rPr lang="en-CA" dirty="0" err="1"/>
              <a:t>Yuqi</a:t>
            </a:r>
            <a:r>
              <a:rPr lang="en-CA" dirty="0"/>
              <a:t> Cheng, </a:t>
            </a:r>
            <a:r>
              <a:rPr lang="en-CA" dirty="0" err="1"/>
              <a:t>Ziyi</a:t>
            </a:r>
            <a:r>
              <a:rPr lang="en-CA" dirty="0"/>
              <a:t> Liao, Carrie Jiang, </a:t>
            </a:r>
            <a:r>
              <a:rPr lang="en-CA" dirty="0" err="1"/>
              <a:t>Yusha</a:t>
            </a:r>
            <a:r>
              <a:rPr lang="en-CA" dirty="0"/>
              <a:t> Xiao, </a:t>
            </a:r>
            <a:r>
              <a:rPr lang="en-CA" dirty="0" err="1"/>
              <a:t>Yufei</a:t>
            </a:r>
            <a:r>
              <a:rPr lang="en-CA" dirty="0"/>
              <a:t> </a:t>
            </a:r>
            <a:r>
              <a:rPr lang="en-CA" dirty="0" err="1"/>
              <a:t>Nie</a:t>
            </a:r>
            <a:r>
              <a:rPr lang="en-CA" dirty="0"/>
              <a:t>, Phuong Le, </a:t>
            </a:r>
            <a:r>
              <a:rPr lang="en-CA" dirty="0" err="1"/>
              <a:t>Ruming</a:t>
            </a:r>
            <a:r>
              <a:rPr lang="en-CA" dirty="0"/>
              <a:t> Zhang, </a:t>
            </a:r>
            <a:r>
              <a:rPr lang="en-CA" dirty="0" err="1"/>
              <a:t>Qingling</a:t>
            </a:r>
            <a:r>
              <a:rPr lang="en-CA" dirty="0"/>
              <a:t> Sun, </a:t>
            </a:r>
            <a:r>
              <a:rPr lang="en-CA" dirty="0" err="1"/>
              <a:t>Lixue</a:t>
            </a:r>
            <a:r>
              <a:rPr lang="en-CA" dirty="0"/>
              <a:t> Cheng, </a:t>
            </a:r>
            <a:r>
              <a:rPr lang="en-CA" dirty="0" err="1"/>
              <a:t>Xinyue</a:t>
            </a:r>
            <a:r>
              <a:rPr lang="en-CA" dirty="0"/>
              <a:t> Zhu (24 total) </a:t>
            </a:r>
          </a:p>
          <a:p>
            <a:pPr lvl="1"/>
            <a:endParaRPr lang="en-CA" dirty="0"/>
          </a:p>
        </p:txBody>
      </p:sp>
    </p:spTree>
    <p:extLst>
      <p:ext uri="{BB962C8B-B14F-4D97-AF65-F5344CB8AC3E}">
        <p14:creationId xmlns:p14="http://schemas.microsoft.com/office/powerpoint/2010/main" val="24774729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3568" y="692696"/>
            <a:ext cx="7772400" cy="685800"/>
          </a:xfrm>
        </p:spPr>
        <p:txBody>
          <a:bodyPr/>
          <a:lstStyle/>
          <a:p>
            <a:pPr eaLnBrk="1" hangingPunct="1"/>
            <a:r>
              <a:rPr lang="en-US" sz="3200" dirty="0" smtClean="0"/>
              <a:t>Kolb’s Individual Learning Styles</a:t>
            </a:r>
          </a:p>
        </p:txBody>
      </p:sp>
      <p:sp>
        <p:nvSpPr>
          <p:cNvPr id="23555" name="Rectangle 3"/>
          <p:cNvSpPr>
            <a:spLocks noGrp="1" noChangeArrowheads="1"/>
          </p:cNvSpPr>
          <p:nvPr>
            <p:ph idx="1"/>
          </p:nvPr>
        </p:nvSpPr>
        <p:spPr>
          <a:xfrm>
            <a:off x="395536" y="1340768"/>
            <a:ext cx="8060432" cy="4174232"/>
          </a:xfrm>
        </p:spPr>
        <p:txBody>
          <a:bodyPr>
            <a:noAutofit/>
          </a:bodyPr>
          <a:lstStyle/>
          <a:p>
            <a:pPr marL="457200" indent="-457200" eaLnBrk="1" hangingPunct="1">
              <a:lnSpc>
                <a:spcPct val="80000"/>
              </a:lnSpc>
              <a:buFont typeface="Wingdings" pitchFamily="2" charset="2"/>
              <a:buChar char="§"/>
            </a:pPr>
            <a:r>
              <a:rPr lang="en-US" dirty="0" smtClean="0"/>
              <a:t>Everyone learns by going through a 4-step process</a:t>
            </a:r>
          </a:p>
          <a:p>
            <a:pPr marL="457200" indent="-457200" eaLnBrk="1" hangingPunct="1">
              <a:lnSpc>
                <a:spcPct val="80000"/>
              </a:lnSpc>
              <a:buFont typeface="Wingdings" pitchFamily="2" charset="2"/>
              <a:buChar char="§"/>
            </a:pPr>
            <a:r>
              <a:rPr lang="en-US" dirty="0" smtClean="0"/>
              <a:t>Individuals put greater emphasis on some of the stages (we have stronger and weaker stages or preferences)</a:t>
            </a:r>
          </a:p>
          <a:p>
            <a:pPr marL="457200" indent="-457200" eaLnBrk="1" hangingPunct="1">
              <a:lnSpc>
                <a:spcPct val="80000"/>
              </a:lnSpc>
              <a:buFont typeface="Wingdings" pitchFamily="2" charset="2"/>
              <a:buChar char="§"/>
            </a:pPr>
            <a:r>
              <a:rPr lang="en-US" dirty="0" smtClean="0"/>
              <a:t>There are individual differences in learning</a:t>
            </a:r>
          </a:p>
          <a:p>
            <a:pPr marL="457200" indent="-457200" eaLnBrk="1" hangingPunct="1">
              <a:lnSpc>
                <a:spcPct val="80000"/>
              </a:lnSpc>
              <a:buFont typeface="Wingdings" pitchFamily="2" charset="2"/>
              <a:buChar char="§"/>
            </a:pPr>
            <a:r>
              <a:rPr lang="en-US" dirty="0" smtClean="0"/>
              <a:t>There is no one best learning style. You must develop your ability to learn in different ways in order to learn complex skills.</a:t>
            </a:r>
          </a:p>
          <a:p>
            <a:pPr marL="457200" indent="-457200" eaLnBrk="1" hangingPunct="1">
              <a:lnSpc>
                <a:spcPct val="80000"/>
              </a:lnSpc>
              <a:buFont typeface="Wingdings" pitchFamily="2" charset="2"/>
              <a:buChar char="§"/>
            </a:pPr>
            <a:endParaRPr lang="en-US" dirty="0" smtClean="0"/>
          </a:p>
        </p:txBody>
      </p:sp>
    </p:spTree>
    <p:extLst>
      <p:ext uri="{BB962C8B-B14F-4D97-AF65-F5344CB8AC3E}">
        <p14:creationId xmlns:p14="http://schemas.microsoft.com/office/powerpoint/2010/main" val="348210606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96374" y="476672"/>
            <a:ext cx="8132440" cy="288032"/>
          </a:xfrm>
        </p:spPr>
        <p:txBody>
          <a:bodyPr>
            <a:normAutofit fontScale="90000"/>
          </a:bodyPr>
          <a:lstStyle/>
          <a:p>
            <a:r>
              <a:rPr lang="en-US" sz="4100" dirty="0"/>
              <a:t>Kolb’s Individual Learning Styles</a:t>
            </a:r>
          </a:p>
        </p:txBody>
      </p:sp>
      <p:sp>
        <p:nvSpPr>
          <p:cNvPr id="23555" name="Rectangle 3"/>
          <p:cNvSpPr>
            <a:spLocks noGrp="1" noChangeArrowheads="1"/>
          </p:cNvSpPr>
          <p:nvPr>
            <p:ph idx="1"/>
          </p:nvPr>
        </p:nvSpPr>
        <p:spPr>
          <a:xfrm>
            <a:off x="395536" y="1628800"/>
            <a:ext cx="8033278" cy="4248472"/>
          </a:xfrm>
        </p:spPr>
        <p:txBody>
          <a:bodyPr>
            <a:noAutofit/>
          </a:bodyPr>
          <a:lstStyle/>
          <a:p>
            <a:pPr>
              <a:lnSpc>
                <a:spcPct val="80000"/>
              </a:lnSpc>
            </a:pPr>
            <a:r>
              <a:rPr lang="en-US" sz="3200" dirty="0">
                <a:solidFill>
                  <a:srgbClr val="00B0F0"/>
                </a:solidFill>
              </a:rPr>
              <a:t>Concrete Experience </a:t>
            </a:r>
            <a:r>
              <a:rPr lang="en-US" sz="3200" dirty="0"/>
              <a:t>– activist – prefers doing and experiencing</a:t>
            </a:r>
          </a:p>
          <a:p>
            <a:pPr>
              <a:lnSpc>
                <a:spcPct val="80000"/>
              </a:lnSpc>
            </a:pPr>
            <a:r>
              <a:rPr lang="en-US" sz="3200" dirty="0">
                <a:solidFill>
                  <a:srgbClr val="00B0F0"/>
                </a:solidFill>
              </a:rPr>
              <a:t>Reflective Observation </a:t>
            </a:r>
            <a:r>
              <a:rPr lang="en-US" sz="3200" dirty="0"/>
              <a:t>– reflector – observes and reflects</a:t>
            </a:r>
          </a:p>
          <a:p>
            <a:pPr>
              <a:lnSpc>
                <a:spcPct val="80000"/>
              </a:lnSpc>
            </a:pPr>
            <a:r>
              <a:rPr lang="en-US" sz="3200" dirty="0">
                <a:solidFill>
                  <a:srgbClr val="00B0F0"/>
                </a:solidFill>
              </a:rPr>
              <a:t>Abstract Conceptualization </a:t>
            </a:r>
            <a:r>
              <a:rPr lang="en-US" sz="3200" dirty="0"/>
              <a:t>– theorist – wants to understand underlying reasons, concepts, relationships</a:t>
            </a:r>
          </a:p>
          <a:p>
            <a:pPr>
              <a:lnSpc>
                <a:spcPct val="80000"/>
              </a:lnSpc>
            </a:pPr>
            <a:r>
              <a:rPr lang="en-US" sz="3200" dirty="0">
                <a:solidFill>
                  <a:srgbClr val="00B0F0"/>
                </a:solidFill>
              </a:rPr>
              <a:t>Active Experimentation </a:t>
            </a:r>
            <a:r>
              <a:rPr lang="en-US" sz="3200" dirty="0"/>
              <a:t>– pragmatist – likes to try things to see if they work</a:t>
            </a:r>
          </a:p>
        </p:txBody>
      </p:sp>
    </p:spTree>
    <p:extLst>
      <p:ext uri="{BB962C8B-B14F-4D97-AF65-F5344CB8AC3E}">
        <p14:creationId xmlns:p14="http://schemas.microsoft.com/office/powerpoint/2010/main" val="1781887259"/>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Top Academic Journals related to this course</a:t>
            </a:r>
            <a:endParaRPr lang="en-CA" sz="2800" dirty="0"/>
          </a:p>
        </p:txBody>
      </p:sp>
      <p:sp>
        <p:nvSpPr>
          <p:cNvPr id="3" name="Content Placeholder 2"/>
          <p:cNvSpPr>
            <a:spLocks noGrp="1"/>
          </p:cNvSpPr>
          <p:nvPr>
            <p:ph idx="1"/>
          </p:nvPr>
        </p:nvSpPr>
        <p:spPr/>
        <p:txBody>
          <a:bodyPr>
            <a:normAutofit fontScale="55000" lnSpcReduction="20000"/>
          </a:bodyPr>
          <a:lstStyle/>
          <a:p>
            <a:pPr marL="514350" indent="-514350">
              <a:buFont typeface="+mj-lt"/>
              <a:buAutoNum type="arabicPeriod"/>
            </a:pPr>
            <a:r>
              <a:rPr lang="en-CA" sz="4400" dirty="0" smtClean="0"/>
              <a:t>Academy of Management Review</a:t>
            </a:r>
          </a:p>
          <a:p>
            <a:pPr marL="514350" indent="-514350">
              <a:buFont typeface="+mj-lt"/>
              <a:buAutoNum type="arabicPeriod"/>
            </a:pPr>
            <a:r>
              <a:rPr lang="en-CA" sz="4400" dirty="0" smtClean="0"/>
              <a:t>Academy of Management Journal</a:t>
            </a:r>
          </a:p>
          <a:p>
            <a:pPr marL="514350" indent="-514350">
              <a:buFont typeface="+mj-lt"/>
              <a:buAutoNum type="arabicPeriod"/>
            </a:pPr>
            <a:r>
              <a:rPr lang="en-CA" sz="4400" dirty="0" smtClean="0"/>
              <a:t>Journal of Management</a:t>
            </a:r>
          </a:p>
          <a:p>
            <a:pPr marL="514350" indent="-514350">
              <a:buFont typeface="+mj-lt"/>
              <a:buAutoNum type="arabicPeriod"/>
            </a:pPr>
            <a:r>
              <a:rPr lang="en-CA" sz="4400" dirty="0" smtClean="0"/>
              <a:t>Research in Organizational Behaviour</a:t>
            </a:r>
          </a:p>
          <a:p>
            <a:pPr marL="514350" indent="-514350">
              <a:buFont typeface="+mj-lt"/>
              <a:buAutoNum type="arabicPeriod"/>
            </a:pPr>
            <a:r>
              <a:rPr lang="en-CA" sz="4400" dirty="0" smtClean="0"/>
              <a:t>Personnel Psychology</a:t>
            </a:r>
          </a:p>
          <a:p>
            <a:pPr marL="514350" indent="-514350">
              <a:buFont typeface="+mj-lt"/>
              <a:buAutoNum type="arabicPeriod"/>
            </a:pPr>
            <a:r>
              <a:rPr lang="en-CA" sz="4400" dirty="0" smtClean="0"/>
              <a:t>Administrative Science Quarterly</a:t>
            </a:r>
          </a:p>
          <a:p>
            <a:pPr marL="514350" indent="-514350">
              <a:buFont typeface="+mj-lt"/>
              <a:buAutoNum type="arabicPeriod"/>
            </a:pPr>
            <a:r>
              <a:rPr lang="en-CA" sz="4400" dirty="0" smtClean="0"/>
              <a:t>Organization Science</a:t>
            </a:r>
          </a:p>
          <a:p>
            <a:pPr marL="514350" indent="-514350">
              <a:buFont typeface="+mj-lt"/>
              <a:buAutoNum type="arabicPeriod"/>
            </a:pPr>
            <a:r>
              <a:rPr lang="en-CA" sz="4400" dirty="0" smtClean="0"/>
              <a:t>Journal of Management Studies</a:t>
            </a:r>
          </a:p>
          <a:p>
            <a:pPr marL="514350" indent="-514350">
              <a:buFont typeface="+mj-lt"/>
              <a:buAutoNum type="arabicPeriod"/>
            </a:pPr>
            <a:r>
              <a:rPr lang="en-CA" sz="4400" dirty="0" smtClean="0"/>
              <a:t>Organizational Behaviour and Human Decision Processes</a:t>
            </a:r>
          </a:p>
          <a:p>
            <a:pPr marL="514350" indent="-514350">
              <a:buFont typeface="+mj-lt"/>
              <a:buAutoNum type="arabicPeriod"/>
            </a:pPr>
            <a:r>
              <a:rPr lang="en-CA" sz="4400" dirty="0" smtClean="0"/>
              <a:t>Leadership Studies</a:t>
            </a:r>
          </a:p>
          <a:p>
            <a:pPr marL="514350" indent="-514350">
              <a:buFont typeface="+mj-lt"/>
              <a:buAutoNum type="arabicPeriod"/>
            </a:pPr>
            <a:r>
              <a:rPr lang="en-CA" sz="4400" dirty="0" smtClean="0"/>
              <a:t>Journal of Organizational Behaviour</a:t>
            </a:r>
          </a:p>
          <a:p>
            <a:pPr marL="514350" indent="-514350">
              <a:buFont typeface="+mj-lt"/>
              <a:buAutoNum type="arabicPeriod"/>
            </a:pPr>
            <a:r>
              <a:rPr lang="en-CA" sz="4400" dirty="0" smtClean="0"/>
              <a:t>Human Relations</a:t>
            </a:r>
          </a:p>
          <a:p>
            <a:endParaRPr lang="en-CA" dirty="0"/>
          </a:p>
        </p:txBody>
      </p:sp>
      <p:pic>
        <p:nvPicPr>
          <p:cNvPr id="12290" name="Picture 2" descr="http://www.amsci.com/media/library-with-books-and-journa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7475" y="1534966"/>
            <a:ext cx="2769325" cy="1841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20</a:t>
            </a:fld>
            <a:endParaRPr lang="en-CA" dirty="0"/>
          </a:p>
        </p:txBody>
      </p:sp>
    </p:spTree>
    <p:extLst>
      <p:ext uri="{BB962C8B-B14F-4D97-AF65-F5344CB8AC3E}">
        <p14:creationId xmlns:p14="http://schemas.microsoft.com/office/powerpoint/2010/main" val="42040569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5920</TotalTime>
  <Words>1542</Words>
  <Application>Microsoft Office PowerPoint</Application>
  <PresentationFormat>On-screen Show (4:3)</PresentationFormat>
  <Paragraphs>220</Paragraphs>
  <Slides>20</Slides>
  <Notes>17</Notes>
  <HiddenSlides>0</HiddenSlides>
  <MMClips>1</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Urban</vt:lpstr>
      <vt:lpstr>  Week 1B Individual and Organizational Learning BUSI 2101 Summer 2017</vt:lpstr>
      <vt:lpstr>Road Map</vt:lpstr>
      <vt:lpstr>BUSI 2101A: Interesting Stuff </vt:lpstr>
      <vt:lpstr>Companies from around the world</vt:lpstr>
      <vt:lpstr>Interactives  </vt:lpstr>
      <vt:lpstr>Learning</vt:lpstr>
      <vt:lpstr>Levels of Learning</vt:lpstr>
      <vt:lpstr>Knowledge</vt:lpstr>
      <vt:lpstr>What is Organizational Learning? </vt:lpstr>
      <vt:lpstr>Organizational Learning Argyris and Schön (1978)   </vt:lpstr>
      <vt:lpstr>Organizational Learning as an Advantage</vt:lpstr>
      <vt:lpstr>Learning Organization</vt:lpstr>
      <vt:lpstr>Three key Characteristics of a Learning Organization</vt:lpstr>
      <vt:lpstr>Success and Learning</vt:lpstr>
      <vt:lpstr>Quality Circles</vt:lpstr>
      <vt:lpstr>Group Learning</vt:lpstr>
      <vt:lpstr>Interactive Groups Week 1  Activity: Kolb’s 4 step Learning process</vt:lpstr>
      <vt:lpstr>Kolb’s Individual Learning Styles</vt:lpstr>
      <vt:lpstr>Kolb’s Individual Learning Styles</vt:lpstr>
      <vt:lpstr>Top Academic Journals related to this course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rob smart</cp:lastModifiedBy>
  <cp:revision>167</cp:revision>
  <cp:lastPrinted>2016-11-07T03:43:16Z</cp:lastPrinted>
  <dcterms:created xsi:type="dcterms:W3CDTF">2012-05-28T22:36:24Z</dcterms:created>
  <dcterms:modified xsi:type="dcterms:W3CDTF">2017-05-04T03:11:46Z</dcterms:modified>
</cp:coreProperties>
</file>