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359" r:id="rId2"/>
    <p:sldId id="421" r:id="rId3"/>
    <p:sldId id="581" r:id="rId4"/>
    <p:sldId id="673" r:id="rId5"/>
    <p:sldId id="678" r:id="rId6"/>
    <p:sldId id="674" r:id="rId7"/>
    <p:sldId id="676" r:id="rId8"/>
    <p:sldId id="677" r:id="rId9"/>
    <p:sldId id="657" r:id="rId10"/>
    <p:sldId id="658" r:id="rId11"/>
    <p:sldId id="659" r:id="rId12"/>
    <p:sldId id="663" r:id="rId13"/>
    <p:sldId id="660" r:id="rId14"/>
    <p:sldId id="662" r:id="rId15"/>
    <p:sldId id="679" r:id="rId16"/>
    <p:sldId id="664" r:id="rId17"/>
    <p:sldId id="665" r:id="rId18"/>
    <p:sldId id="666" r:id="rId19"/>
    <p:sldId id="655" r:id="rId20"/>
    <p:sldId id="621" r:id="rId21"/>
    <p:sldId id="622" r:id="rId22"/>
    <p:sldId id="669" r:id="rId23"/>
    <p:sldId id="667" r:id="rId24"/>
    <p:sldId id="670" r:id="rId25"/>
    <p:sldId id="671" r:id="rId26"/>
    <p:sldId id="672" r:id="rId27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76DB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0406" autoAdjust="0"/>
  </p:normalViewPr>
  <p:slideViewPr>
    <p:cSldViewPr>
      <p:cViewPr varScale="1">
        <p:scale>
          <a:sx n="65" d="100"/>
          <a:sy n="65" d="100"/>
        </p:scale>
        <p:origin x="150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1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99B177-DEEF-4AF5-90D9-3D844B44F909}" type="doc">
      <dgm:prSet loTypeId="urn:microsoft.com/office/officeart/2009/3/layout/OpposingIdeas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02D2EEA5-34DE-46C0-A77D-14645CBC92A5}">
      <dgm:prSet phldrT="[Text]"/>
      <dgm:spPr/>
      <dgm:t>
        <a:bodyPr/>
        <a:lstStyle/>
        <a:p>
          <a:r>
            <a:rPr lang="en-CA" dirty="0"/>
            <a:t>Pushing Style</a:t>
          </a:r>
        </a:p>
      </dgm:t>
    </dgm:pt>
    <dgm:pt modelId="{4EB63856-FBB2-4744-8644-639682AF5DC7}" type="parTrans" cxnId="{8FC2B6DA-742A-4BDF-B889-68A590B23D3A}">
      <dgm:prSet/>
      <dgm:spPr/>
      <dgm:t>
        <a:bodyPr/>
        <a:lstStyle/>
        <a:p>
          <a:endParaRPr lang="en-CA"/>
        </a:p>
      </dgm:t>
    </dgm:pt>
    <dgm:pt modelId="{741E3BEA-349F-4E7E-A87C-B6913909DFE7}" type="sibTrans" cxnId="{8FC2B6DA-742A-4BDF-B889-68A590B23D3A}">
      <dgm:prSet/>
      <dgm:spPr/>
      <dgm:t>
        <a:bodyPr/>
        <a:lstStyle/>
        <a:p>
          <a:endParaRPr lang="en-CA"/>
        </a:p>
      </dgm:t>
    </dgm:pt>
    <dgm:pt modelId="{B8C3C7B3-665B-4AA6-B219-90D0E1E872CB}">
      <dgm:prSet phldrT="[Text]"/>
      <dgm:spPr/>
      <dgm:t>
        <a:bodyPr/>
        <a:lstStyle/>
        <a:p>
          <a:r>
            <a:rPr lang="en-CA" dirty="0"/>
            <a:t>Assertive Persuasion</a:t>
          </a:r>
        </a:p>
        <a:p>
          <a:endParaRPr lang="en-CA" dirty="0"/>
        </a:p>
        <a:p>
          <a:r>
            <a:rPr lang="en-CA" dirty="0"/>
            <a:t>Reward and Punishment</a:t>
          </a:r>
        </a:p>
      </dgm:t>
    </dgm:pt>
    <dgm:pt modelId="{89651E41-2531-48E2-9B57-9425A6F8D0D1}" type="parTrans" cxnId="{BD25B5DB-8337-48D9-A650-916480A4E42D}">
      <dgm:prSet/>
      <dgm:spPr/>
      <dgm:t>
        <a:bodyPr/>
        <a:lstStyle/>
        <a:p>
          <a:endParaRPr lang="en-CA"/>
        </a:p>
      </dgm:t>
    </dgm:pt>
    <dgm:pt modelId="{CBFE27C3-65AF-4189-A5B6-F363B36EF23B}" type="sibTrans" cxnId="{BD25B5DB-8337-48D9-A650-916480A4E42D}">
      <dgm:prSet/>
      <dgm:spPr/>
      <dgm:t>
        <a:bodyPr/>
        <a:lstStyle/>
        <a:p>
          <a:endParaRPr lang="en-CA"/>
        </a:p>
      </dgm:t>
    </dgm:pt>
    <dgm:pt modelId="{DA28D0B1-2ADE-439A-8CB1-F92FD907A219}">
      <dgm:prSet phldrT="[Text]"/>
      <dgm:spPr/>
      <dgm:t>
        <a:bodyPr/>
        <a:lstStyle/>
        <a:p>
          <a:r>
            <a:rPr lang="en-CA" dirty="0"/>
            <a:t>Pulling Style</a:t>
          </a:r>
        </a:p>
      </dgm:t>
    </dgm:pt>
    <dgm:pt modelId="{FAEFDAF5-5A44-43C5-907D-21417D7FCD92}" type="parTrans" cxnId="{F836CCA2-97D2-4713-97E4-DB57EE50B1E7}">
      <dgm:prSet/>
      <dgm:spPr/>
      <dgm:t>
        <a:bodyPr/>
        <a:lstStyle/>
        <a:p>
          <a:endParaRPr lang="en-CA"/>
        </a:p>
      </dgm:t>
    </dgm:pt>
    <dgm:pt modelId="{5EAEB250-4F99-423F-9662-2521042F69FD}" type="sibTrans" cxnId="{F836CCA2-97D2-4713-97E4-DB57EE50B1E7}">
      <dgm:prSet/>
      <dgm:spPr/>
      <dgm:t>
        <a:bodyPr/>
        <a:lstStyle/>
        <a:p>
          <a:endParaRPr lang="en-CA"/>
        </a:p>
      </dgm:t>
    </dgm:pt>
    <dgm:pt modelId="{EAA6A70F-174A-46E5-AEDF-8AC7B06B55CE}">
      <dgm:prSet phldrT="[Text]"/>
      <dgm:spPr/>
      <dgm:t>
        <a:bodyPr/>
        <a:lstStyle/>
        <a:p>
          <a:r>
            <a:rPr lang="en-CA" dirty="0"/>
            <a:t>Participation and Trust</a:t>
          </a:r>
        </a:p>
        <a:p>
          <a:endParaRPr lang="en-CA" dirty="0"/>
        </a:p>
        <a:p>
          <a:r>
            <a:rPr lang="en-CA" dirty="0"/>
            <a:t>Common Vision</a:t>
          </a:r>
        </a:p>
      </dgm:t>
    </dgm:pt>
    <dgm:pt modelId="{76C3B873-E8F6-445E-A287-B60955D9121C}" type="parTrans" cxnId="{EEFB944A-BE3E-497A-B372-596A30B99EA9}">
      <dgm:prSet/>
      <dgm:spPr/>
      <dgm:t>
        <a:bodyPr/>
        <a:lstStyle/>
        <a:p>
          <a:endParaRPr lang="en-CA"/>
        </a:p>
      </dgm:t>
    </dgm:pt>
    <dgm:pt modelId="{2C7FB24A-464C-4B03-A561-25B9D3A1B152}" type="sibTrans" cxnId="{EEFB944A-BE3E-497A-B372-596A30B99EA9}">
      <dgm:prSet/>
      <dgm:spPr/>
      <dgm:t>
        <a:bodyPr/>
        <a:lstStyle/>
        <a:p>
          <a:endParaRPr lang="en-CA"/>
        </a:p>
      </dgm:t>
    </dgm:pt>
    <dgm:pt modelId="{581CDF6B-17C1-4B9A-AACE-46A7628B8CAB}" type="pres">
      <dgm:prSet presAssocID="{2C99B177-DEEF-4AF5-90D9-3D844B44F909}" presName="Name0" presStyleCnt="0">
        <dgm:presLayoutVars>
          <dgm:chMax val="2"/>
          <dgm:dir/>
          <dgm:animOne val="branch"/>
          <dgm:animLvl val="lvl"/>
          <dgm:resizeHandles val="exact"/>
        </dgm:presLayoutVars>
      </dgm:prSet>
      <dgm:spPr/>
    </dgm:pt>
    <dgm:pt modelId="{1D243030-2D06-4226-8DDE-E235FC1FD3C0}" type="pres">
      <dgm:prSet presAssocID="{2C99B177-DEEF-4AF5-90D9-3D844B44F909}" presName="Background" presStyleLbl="node1" presStyleIdx="0" presStyleCnt="1"/>
      <dgm:spPr/>
    </dgm:pt>
    <dgm:pt modelId="{1FB4D30C-6FAA-459A-9830-139D0F2FFEE9}" type="pres">
      <dgm:prSet presAssocID="{2C99B177-DEEF-4AF5-90D9-3D844B44F909}" presName="Divider" presStyleLbl="callout" presStyleIdx="0" presStyleCnt="1"/>
      <dgm:spPr/>
    </dgm:pt>
    <dgm:pt modelId="{68E42CF6-B014-45AF-906D-CD942B1A1A5E}" type="pres">
      <dgm:prSet presAssocID="{2C99B177-DEEF-4AF5-90D9-3D844B44F909}" presName="ChildText1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41EDA37-E70B-481C-B19E-8C48E1DD98ED}" type="pres">
      <dgm:prSet presAssocID="{2C99B177-DEEF-4AF5-90D9-3D844B44F909}" presName="ChildText2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75FDDFD4-13AE-4E4C-B14C-B79C7751AB5C}" type="pres">
      <dgm:prSet presAssocID="{2C99B177-DEEF-4AF5-90D9-3D844B44F909}" presName="ParentText1" presStyleLbl="revTx" presStyleIdx="0" presStyleCnt="0">
        <dgm:presLayoutVars>
          <dgm:chMax val="1"/>
          <dgm:chPref val="1"/>
        </dgm:presLayoutVars>
      </dgm:prSet>
      <dgm:spPr/>
    </dgm:pt>
    <dgm:pt modelId="{9F826572-70B1-4142-96F6-847AE690CD05}" type="pres">
      <dgm:prSet presAssocID="{2C99B177-DEEF-4AF5-90D9-3D844B44F909}" presName="ParentShape1" presStyleLbl="alignImgPlace1" presStyleIdx="0" presStyleCnt="2">
        <dgm:presLayoutVars/>
      </dgm:prSet>
      <dgm:spPr/>
    </dgm:pt>
    <dgm:pt modelId="{937B0EAF-BEBA-44F6-BEE3-BD596C257EF3}" type="pres">
      <dgm:prSet presAssocID="{2C99B177-DEEF-4AF5-90D9-3D844B44F909}" presName="ParentText2" presStyleLbl="revTx" presStyleIdx="0" presStyleCnt="0">
        <dgm:presLayoutVars>
          <dgm:chMax val="1"/>
          <dgm:chPref val="1"/>
        </dgm:presLayoutVars>
      </dgm:prSet>
      <dgm:spPr/>
    </dgm:pt>
    <dgm:pt modelId="{E4471A6A-8046-4914-9335-52CCC7069E0A}" type="pres">
      <dgm:prSet presAssocID="{2C99B177-DEEF-4AF5-90D9-3D844B44F909}" presName="ParentShape2" presStyleLbl="alignImgPlace1" presStyleIdx="1" presStyleCnt="2">
        <dgm:presLayoutVars/>
      </dgm:prSet>
      <dgm:spPr/>
    </dgm:pt>
  </dgm:ptLst>
  <dgm:cxnLst>
    <dgm:cxn modelId="{529BCD69-F6E1-4B35-9F65-4EAFB3C70123}" type="presOf" srcId="{EAA6A70F-174A-46E5-AEDF-8AC7B06B55CE}" destId="{541EDA37-E70B-481C-B19E-8C48E1DD98ED}" srcOrd="0" destOrd="0" presId="urn:microsoft.com/office/officeart/2009/3/layout/OpposingIdeas"/>
    <dgm:cxn modelId="{EEFB944A-BE3E-497A-B372-596A30B99EA9}" srcId="{DA28D0B1-2ADE-439A-8CB1-F92FD907A219}" destId="{EAA6A70F-174A-46E5-AEDF-8AC7B06B55CE}" srcOrd="0" destOrd="0" parTransId="{76C3B873-E8F6-445E-A287-B60955D9121C}" sibTransId="{2C7FB24A-464C-4B03-A561-25B9D3A1B152}"/>
    <dgm:cxn modelId="{D40F9D7A-9322-42F3-9922-323BD97A6E1C}" type="presOf" srcId="{DA28D0B1-2ADE-439A-8CB1-F92FD907A219}" destId="{E4471A6A-8046-4914-9335-52CCC7069E0A}" srcOrd="1" destOrd="0" presId="urn:microsoft.com/office/officeart/2009/3/layout/OpposingIdeas"/>
    <dgm:cxn modelId="{F836CCA2-97D2-4713-97E4-DB57EE50B1E7}" srcId="{2C99B177-DEEF-4AF5-90D9-3D844B44F909}" destId="{DA28D0B1-2ADE-439A-8CB1-F92FD907A219}" srcOrd="1" destOrd="0" parTransId="{FAEFDAF5-5A44-43C5-907D-21417D7FCD92}" sibTransId="{5EAEB250-4F99-423F-9662-2521042F69FD}"/>
    <dgm:cxn modelId="{59318CB2-DD84-4D4D-B69D-04CDD81778D9}" type="presOf" srcId="{02D2EEA5-34DE-46C0-A77D-14645CBC92A5}" destId="{75FDDFD4-13AE-4E4C-B14C-B79C7751AB5C}" srcOrd="0" destOrd="0" presId="urn:microsoft.com/office/officeart/2009/3/layout/OpposingIdeas"/>
    <dgm:cxn modelId="{382419B5-9238-4CAF-82FC-A6A922CFD079}" type="presOf" srcId="{DA28D0B1-2ADE-439A-8CB1-F92FD907A219}" destId="{937B0EAF-BEBA-44F6-BEE3-BD596C257EF3}" srcOrd="0" destOrd="0" presId="urn:microsoft.com/office/officeart/2009/3/layout/OpposingIdeas"/>
    <dgm:cxn modelId="{8FC2B6DA-742A-4BDF-B889-68A590B23D3A}" srcId="{2C99B177-DEEF-4AF5-90D9-3D844B44F909}" destId="{02D2EEA5-34DE-46C0-A77D-14645CBC92A5}" srcOrd="0" destOrd="0" parTransId="{4EB63856-FBB2-4744-8644-639682AF5DC7}" sibTransId="{741E3BEA-349F-4E7E-A87C-B6913909DFE7}"/>
    <dgm:cxn modelId="{BD25B5DB-8337-48D9-A650-916480A4E42D}" srcId="{02D2EEA5-34DE-46C0-A77D-14645CBC92A5}" destId="{B8C3C7B3-665B-4AA6-B219-90D0E1E872CB}" srcOrd="0" destOrd="0" parTransId="{89651E41-2531-48E2-9B57-9425A6F8D0D1}" sibTransId="{CBFE27C3-65AF-4189-A5B6-F363B36EF23B}"/>
    <dgm:cxn modelId="{E8FFE9E8-5A45-42D4-B9BA-E303BA7AA8F8}" type="presOf" srcId="{02D2EEA5-34DE-46C0-A77D-14645CBC92A5}" destId="{9F826572-70B1-4142-96F6-847AE690CD05}" srcOrd="1" destOrd="0" presId="urn:microsoft.com/office/officeart/2009/3/layout/OpposingIdeas"/>
    <dgm:cxn modelId="{0DF43DEF-AA17-49D4-9639-3C457A317538}" type="presOf" srcId="{B8C3C7B3-665B-4AA6-B219-90D0E1E872CB}" destId="{68E42CF6-B014-45AF-906D-CD942B1A1A5E}" srcOrd="0" destOrd="0" presId="urn:microsoft.com/office/officeart/2009/3/layout/OpposingIdeas"/>
    <dgm:cxn modelId="{9EEDDCF7-0548-420B-824E-66BCB5F1EB9C}" type="presOf" srcId="{2C99B177-DEEF-4AF5-90D9-3D844B44F909}" destId="{581CDF6B-17C1-4B9A-AACE-46A7628B8CAB}" srcOrd="0" destOrd="0" presId="urn:microsoft.com/office/officeart/2009/3/layout/OpposingIdeas"/>
    <dgm:cxn modelId="{E178799A-D5A8-429F-8F8D-6B7711D82996}" type="presParOf" srcId="{581CDF6B-17C1-4B9A-AACE-46A7628B8CAB}" destId="{1D243030-2D06-4226-8DDE-E235FC1FD3C0}" srcOrd="0" destOrd="0" presId="urn:microsoft.com/office/officeart/2009/3/layout/OpposingIdeas"/>
    <dgm:cxn modelId="{B4FD0BC5-0239-4C92-A37B-C62AED62627A}" type="presParOf" srcId="{581CDF6B-17C1-4B9A-AACE-46A7628B8CAB}" destId="{1FB4D30C-6FAA-459A-9830-139D0F2FFEE9}" srcOrd="1" destOrd="0" presId="urn:microsoft.com/office/officeart/2009/3/layout/OpposingIdeas"/>
    <dgm:cxn modelId="{322018F9-B0E2-4569-881F-EC04F3D548D4}" type="presParOf" srcId="{581CDF6B-17C1-4B9A-AACE-46A7628B8CAB}" destId="{68E42CF6-B014-45AF-906D-CD942B1A1A5E}" srcOrd="2" destOrd="0" presId="urn:microsoft.com/office/officeart/2009/3/layout/OpposingIdeas"/>
    <dgm:cxn modelId="{E4BCF2CB-647D-46DF-86F1-2B4B9D183A54}" type="presParOf" srcId="{581CDF6B-17C1-4B9A-AACE-46A7628B8CAB}" destId="{541EDA37-E70B-481C-B19E-8C48E1DD98ED}" srcOrd="3" destOrd="0" presId="urn:microsoft.com/office/officeart/2009/3/layout/OpposingIdeas"/>
    <dgm:cxn modelId="{BA4CEBD5-C04E-4452-8EB9-F5C341B77F8A}" type="presParOf" srcId="{581CDF6B-17C1-4B9A-AACE-46A7628B8CAB}" destId="{75FDDFD4-13AE-4E4C-B14C-B79C7751AB5C}" srcOrd="4" destOrd="0" presId="urn:microsoft.com/office/officeart/2009/3/layout/OpposingIdeas"/>
    <dgm:cxn modelId="{E0159CDC-16E3-494B-B758-0D7969286EE1}" type="presParOf" srcId="{581CDF6B-17C1-4B9A-AACE-46A7628B8CAB}" destId="{9F826572-70B1-4142-96F6-847AE690CD05}" srcOrd="5" destOrd="0" presId="urn:microsoft.com/office/officeart/2009/3/layout/OpposingIdeas"/>
    <dgm:cxn modelId="{5DB2F3F5-6849-4BC0-AE3C-A5FFCE54EF9F}" type="presParOf" srcId="{581CDF6B-17C1-4B9A-AACE-46A7628B8CAB}" destId="{937B0EAF-BEBA-44F6-BEE3-BD596C257EF3}" srcOrd="6" destOrd="0" presId="urn:microsoft.com/office/officeart/2009/3/layout/OpposingIdeas"/>
    <dgm:cxn modelId="{F22263D1-FC60-49B8-BC29-BB34FAD6F7E7}" type="presParOf" srcId="{581CDF6B-17C1-4B9A-AACE-46A7628B8CAB}" destId="{E4471A6A-8046-4914-9335-52CCC7069E0A}" srcOrd="7" destOrd="0" presId="urn:microsoft.com/office/officeart/2009/3/layout/OpposingIdea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43030-2D06-4226-8DDE-E235FC1FD3C0}">
      <dsp:nvSpPr>
        <dsp:cNvPr id="0" name=""/>
        <dsp:cNvSpPr/>
      </dsp:nvSpPr>
      <dsp:spPr>
        <a:xfrm>
          <a:off x="1276070" y="786415"/>
          <a:ext cx="5677459" cy="3053143"/>
        </a:xfrm>
        <a:prstGeom prst="round2DiagRect">
          <a:avLst>
            <a:gd name="adj1" fmla="val 0"/>
            <a:gd name="adj2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B4D30C-6FAA-459A-9830-139D0F2FFEE9}">
      <dsp:nvSpPr>
        <dsp:cNvPr id="0" name=""/>
        <dsp:cNvSpPr/>
      </dsp:nvSpPr>
      <dsp:spPr>
        <a:xfrm>
          <a:off x="4114800" y="1110233"/>
          <a:ext cx="756" cy="2405507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E42CF6-B014-45AF-906D-CD942B1A1A5E}">
      <dsp:nvSpPr>
        <dsp:cNvPr id="0" name=""/>
        <dsp:cNvSpPr/>
      </dsp:nvSpPr>
      <dsp:spPr>
        <a:xfrm>
          <a:off x="1465319" y="1017714"/>
          <a:ext cx="2460232" cy="259054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000" kern="1200" dirty="0"/>
            <a:t>Assertive Persuasion</a:t>
          </a:r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3000" kern="1200" dirty="0"/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000" kern="1200" dirty="0"/>
            <a:t>Reward and Punishment</a:t>
          </a:r>
        </a:p>
      </dsp:txBody>
      <dsp:txXfrm>
        <a:off x="1465319" y="1017714"/>
        <a:ext cx="2460232" cy="2590546"/>
      </dsp:txXfrm>
    </dsp:sp>
    <dsp:sp modelId="{541EDA37-E70B-481C-B19E-8C48E1DD98ED}">
      <dsp:nvSpPr>
        <dsp:cNvPr id="0" name=""/>
        <dsp:cNvSpPr/>
      </dsp:nvSpPr>
      <dsp:spPr>
        <a:xfrm>
          <a:off x="4304048" y="1017714"/>
          <a:ext cx="2460232" cy="259054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000" kern="1200" dirty="0"/>
            <a:t>Participation and Trust</a:t>
          </a:r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CA" sz="3000" kern="1200" dirty="0"/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000" kern="1200" dirty="0"/>
            <a:t>Common Vision</a:t>
          </a:r>
        </a:p>
      </dsp:txBody>
      <dsp:txXfrm>
        <a:off x="4304048" y="1017714"/>
        <a:ext cx="2460232" cy="2590546"/>
      </dsp:txXfrm>
    </dsp:sp>
    <dsp:sp modelId="{9F826572-70B1-4142-96F6-847AE690CD05}">
      <dsp:nvSpPr>
        <dsp:cNvPr id="0" name=""/>
        <dsp:cNvSpPr/>
      </dsp:nvSpPr>
      <dsp:spPr>
        <a:xfrm rot="16200000">
          <a:off x="-862402" y="1192229"/>
          <a:ext cx="3330702" cy="946243"/>
        </a:xfrm>
        <a:prstGeom prst="rightArrow">
          <a:avLst>
            <a:gd name="adj1" fmla="val 49830"/>
            <a:gd name="adj2" fmla="val 6066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200" kern="1200" dirty="0"/>
            <a:t>Pushing Style</a:t>
          </a:r>
        </a:p>
      </dsp:txBody>
      <dsp:txXfrm>
        <a:off x="-719392" y="1572604"/>
        <a:ext cx="3044682" cy="471513"/>
      </dsp:txXfrm>
    </dsp:sp>
    <dsp:sp modelId="{E4471A6A-8046-4914-9335-52CCC7069E0A}">
      <dsp:nvSpPr>
        <dsp:cNvPr id="0" name=""/>
        <dsp:cNvSpPr/>
      </dsp:nvSpPr>
      <dsp:spPr>
        <a:xfrm rot="5400000">
          <a:off x="5761300" y="2487502"/>
          <a:ext cx="3330702" cy="946243"/>
        </a:xfrm>
        <a:prstGeom prst="rightArrow">
          <a:avLst>
            <a:gd name="adj1" fmla="val 49830"/>
            <a:gd name="adj2" fmla="val 6066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200" kern="1200" dirty="0"/>
            <a:t>Pulling Style</a:t>
          </a:r>
        </a:p>
      </dsp:txBody>
      <dsp:txXfrm>
        <a:off x="5904310" y="2581857"/>
        <a:ext cx="3044682" cy="471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OpposingIdeas">
  <dgm:title val=""/>
  <dgm:desc val=""/>
  <dgm:catLst>
    <dgm:cat type="relationship" pri="34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30" srcId="0" destId="10" srcOrd="0" destOrd="0"/>
        <dgm:cxn modelId="12" srcId="10" destId="11" srcOrd="0" destOrd="0"/>
        <dgm:cxn modelId="40" srcId="0" destId="20" srcOrd="1" destOrd="0"/>
        <dgm:cxn modelId="22" srcId="20" destId="21" srcOrd="0" destOrd="0"/>
      </dgm:cxnLst>
      <dgm:bg/>
      <dgm:whole/>
    </dgm:dataModel>
  </dgm:clrData>
  <dgm:layoutNode name="Name0">
    <dgm:varLst>
      <dgm:chMax val="2"/>
      <dgm:dir/>
      <dgm:animOne val="branch"/>
      <dgm:animLvl val="lvl"/>
      <dgm:resizeHandles val="exact"/>
    </dgm:varLst>
    <dgm:choose name="Name1">
      <dgm:if name="Name2" axis="ch" ptType="node" func="cnt" op="lte" val="1">
        <dgm:alg type="composite">
          <dgm:param type="ar" val="0.9928"/>
        </dgm:alg>
      </dgm:if>
      <dgm:else name="Name3">
        <dgm:alg type="composite">
          <dgm:param type="ar" val="1.6364"/>
        </dgm:alg>
      </dgm:else>
    </dgm:choose>
    <dgm:shape xmlns:r="http://schemas.openxmlformats.org/officeDocument/2006/relationships" r:blip="">
      <dgm:adjLst/>
    </dgm:shape>
    <dgm:choose name="Name4">
      <dgm:if name="Name5" func="var" arg="dir" op="equ" val="norm">
        <dgm:choose name="Name6">
          <dgm:if name="Name7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2963"/>
              <dgm:constr type="t" for="ch" forName="ChildText1" refType="h" fact="0.2722"/>
              <dgm:constr type="w" for="ch" forName="ChildText1" refType="w" fact="0.6534"/>
              <dgm:constr type="h" for="ch" forName="ChildText1" refType="h" fact="0.6682"/>
              <dgm:constr type="l" for="ch" forName="Background" refType="w" fact="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l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l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8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l" for="ch" forName="ChildText1" refType="w" fact="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l" for="ch" forName="ChildText2" refType="w" fact="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l" for="ch" forName="Background" refType="w" fact="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l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l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l" for="ch" forName="ParentText2" refType="w" fact="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l" for="ch" forName="ParentShape2" refType="w" fact="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l" for="ch" forName="Divider" refType="w" fact="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if>
      <dgm:else name="Name9">
        <dgm:choose name="Name10">
          <dgm:if name="Name11" axis="ch" ptType="node" func="cnt" op="lte" val="1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2455"/>
              <dgm:constr type="t" for="ch" forName="ChildText1" refType="h" fact="0.2651"/>
              <dgm:constr type="w" for="ch" forName="ChildText1" refType="w" fact="0.5351"/>
              <dgm:constr type="h" for="ch" forName="ChildText1" refType="h" fact="0.56"/>
              <dgm:constr type="r" for="ch" forName="Background" refType="w" fact="-0.246"/>
              <dgm:constr type="t" for="ch" forName="Background" refType="h" fact="0.2125"/>
              <dgm:constr type="w" for="ch" forName="Background" refType="w" fact="0.754"/>
              <dgm:constr type="h" for="ch" forName="Background" refType="h" fact="0.7875"/>
              <dgm:constr type="r" for="ch" forName="ParentText1" refType="w" fact="0"/>
              <dgm:constr type="t" for="ch" forName="ParentText1" refType="h" fact="0"/>
              <dgm:constr type="w" for="ch" forName="ParentText1" refType="w" fact="0.234"/>
              <dgm:constr type="h" for="ch" forName="ParentText1" refType="h" fact="0.8713"/>
              <dgm:constr type="r" for="ch" forName="ParentShape1" refType="w" fact="0"/>
              <dgm:constr type="t" for="ch" forName="ParentShape1" refType="h" fact="0"/>
              <dgm:constr type="w" for="ch" forName="ParentShape1" refType="w" fact="0.234"/>
              <dgm:constr type="h" for="ch" forName="ParentShape1" refType="h" fact="0.8713"/>
            </dgm:constrLst>
          </dgm:if>
          <dgm:else name="Name12">
            <dgm:constrLst>
              <dgm:constr type="primFontSz" for="des" forName="ParentText1" op="equ" val="65"/>
              <dgm:constr type="primFontSz" for="des" forName="ParentText2" refType="primFontSz" refFor="des" refForName="ParentText1" op="equ"/>
              <dgm:constr type="primFontSz" for="des" forName="ChildText1" op="equ" val="65"/>
              <dgm:constr type="primFontSz" for="des" forName="ChildText2" refType="primFontSz" refFor="des" refForName="ChildText1" op="equ"/>
              <dgm:constr type="r" for="ch" forName="ChildText1" refType="w" fact="-0.15"/>
              <dgm:constr type="t" for="ch" forName="ChildText1" refType="h" fact="0.22"/>
              <dgm:constr type="w" for="ch" forName="ChildText1" refType="w" fact="0.325"/>
              <dgm:constr type="h" for="ch" forName="ChildText1" refType="h" fact="0.56"/>
              <dgm:constr type="r" for="ch" forName="ChildText2" refType="w" fact="-0.525"/>
              <dgm:constr type="t" for="ch" forName="ChildText2" refType="h" fact="0.22"/>
              <dgm:constr type="w" for="ch" forName="ChildText2" refType="w" fact="0.325"/>
              <dgm:constr type="h" for="ch" forName="ChildText2" refType="h" fact="0.56"/>
              <dgm:constr type="r" for="ch" forName="Background" refType="w" fact="-0.125"/>
              <dgm:constr type="t" for="ch" forName="Background" refType="h" fact="0.17"/>
              <dgm:constr type="w" for="ch" forName="Background" refType="w" fact="0.75"/>
              <dgm:constr type="h" for="ch" forName="Background" refType="h" fact="0.66"/>
              <dgm:constr type="r" for="ch" forName="ParentText1" refType="w" fact="0"/>
              <dgm:constr type="t" for="ch" forName="ParentText1" refType="h" fact="0"/>
              <dgm:constr type="w" for="ch" forName="ParentText1" refType="w" fact="0.125"/>
              <dgm:constr type="h" for="ch" forName="ParentText1" refType="h" fact="0.72"/>
              <dgm:constr type="r" for="ch" forName="ParentShape1" refType="w" fact="0"/>
              <dgm:constr type="t" for="ch" forName="ParentShape1" refType="h" fact="0"/>
              <dgm:constr type="w" for="ch" forName="ParentShape1" refType="w" fact="0.125"/>
              <dgm:constr type="h" for="ch" forName="ParentShape1" refType="h" fact="0.72"/>
              <dgm:constr type="r" for="ch" forName="ParentText2" refType="w" fact="-0.875"/>
              <dgm:constr type="t" for="ch" forName="ParentText2" refType="h" fact="0.28"/>
              <dgm:constr type="w" for="ch" forName="ParentText2" refType="w" fact="0.125"/>
              <dgm:constr type="h" for="ch" forName="ParentText2" refType="h" fact="0.72"/>
              <dgm:constr type="r" for="ch" forName="ParentShape2" refType="w" fact="-0.875"/>
              <dgm:constr type="t" for="ch" forName="ParentShape2" refType="h" fact="0.28"/>
              <dgm:constr type="w" for="ch" forName="ParentShape2" refType="w" fact="0.125"/>
              <dgm:constr type="h" for="ch" forName="ParentShape2" refType="h" fact="0.72"/>
              <dgm:constr type="r" for="ch" forName="Divider" refType="w" fact="-0.5"/>
              <dgm:constr type="t" for="ch" forName="Divider" refType="h" fact="0.24"/>
              <dgm:constr type="w" for="ch" forName="Divider" refType="w" fact="0.0001"/>
              <dgm:constr type="h" for="ch" forName="Divider" refType="h" fact="0.52"/>
            </dgm:constrLst>
          </dgm:else>
        </dgm:choose>
      </dgm:else>
    </dgm:choose>
    <dgm:choose name="Name13">
      <dgm:if name="Name14" axis="ch" ptType="node" func="cnt" op="gte" val="1">
        <dgm:layoutNode name="Background" styleLbl="node1">
          <dgm:alg type="sp"/>
          <dgm:choose name="Name15">
            <dgm:if name="Name16" func="var" arg="dir" op="equ" val="norm">
              <dgm:shape xmlns:r="http://schemas.openxmlformats.org/officeDocument/2006/relationships" type="round2DiagRect" r:blip="">
                <dgm:adjLst>
                  <dgm:adj idx="1" val="0"/>
                  <dgm:adj idx="2" val="0.1667"/>
                </dgm:adjLst>
              </dgm:shape>
            </dgm:if>
            <dgm:else name="Name17">
              <dgm:shape xmlns:r="http://schemas.openxmlformats.org/officeDocument/2006/relationships" type="round2DiagRect" r:blip="">
                <dgm:adjLst>
                  <dgm:adj idx="1" val="0.1667"/>
                  <dgm:adj idx="2" val="0"/>
                </dgm:adjLst>
              </dgm:shape>
            </dgm:else>
          </dgm:choose>
          <dgm:presOf/>
        </dgm:layoutNode>
        <dgm:choose name="Name18">
          <dgm:if name="Name19" axis="ch" ptType="node" func="cnt" op="gte" val="2">
            <dgm:layoutNode name="Divider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</dgm:if>
          <dgm:else name="Name20"/>
        </dgm:choose>
        <dgm:layoutNode name="ChildText1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 hideGeom="1">
            <dgm:adjLst/>
          </dgm:shape>
          <dgm:presOf axis="ch des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21">
          <dgm:if name="Name22" axis="ch" ptType="node" func="cnt" op="gte" val="2">
            <dgm:layoutNode name="ChildText2" styleLbl="revTx">
              <dgm:varLst>
                <dgm:chMax val="0"/>
                <dgm:chPref val="0"/>
                <dgm:bulletEnabled val="1"/>
              </dgm:varLst>
              <dgm:alg type="tx">
                <dgm:param type="parTxLTRAlign" val="l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ch des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23"/>
        </dgm:choose>
        <dgm:layoutNode name="ParentText1" styleLbl="revTx">
          <dgm:varLst>
            <dgm:chMax val="1"/>
            <dgm:chPref val="1"/>
          </dgm:varLst>
          <dgm:choose name="Name24">
            <dgm:if name="Name25" func="var" arg="dir" op="equ" val="norm">
              <dgm:alg type="tx">
                <dgm:param type="parTxLTRAlign" val="r"/>
                <dgm:param type="shpTxLTRAlignCh" val="r"/>
                <dgm:param type="txAnchorVertCh" val="mid"/>
                <dgm:param type="autoTxRot" val="grav"/>
              </dgm:alg>
            </dgm:if>
            <dgm:else name="Name26">
              <dgm:alg type="tx">
                <dgm:param type="parTxLTRAlign" val="l"/>
                <dgm:param type="shpTxLTRAlignCh" val="r"/>
                <dgm:param type="txAnchorVertCh" val="mid"/>
                <dgm:param type="autoTxRot" val="grav"/>
              </dgm:alg>
            </dgm:else>
          </dgm:choose>
          <dgm:choose name="Name27">
            <dgm:if name="Name28" func="var" arg="dir" op="equ" val="norm">
              <dgm:shape xmlns:r="http://schemas.openxmlformats.org/officeDocument/2006/relationships" rot="-90" type="rightArrow" r:blip="" hideGeom="1">
                <dgm:adjLst>
                  <dgm:adj idx="1" val="0.4983"/>
                  <dgm:adj idx="2" val="0.6066"/>
                </dgm:adjLst>
              </dgm:shape>
            </dgm:if>
            <dgm:else name="Name29">
              <dgm:shape xmlns:r="http://schemas.openxmlformats.org/officeDocument/2006/relationships" rot="90" type="leftArrow" r:blip="" hideGeom="1">
                <dgm:adjLst>
                  <dgm:adj idx="1" val="0.4983"/>
                  <dgm:adj idx="2" val="0.6066"/>
                </dgm:adjLst>
              </dgm:shape>
            </dgm:else>
          </dgm:choose>
          <dgm:presOf axis="ch 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ParentShape1" styleLbl="alignImgPlace1">
          <dgm:varLst/>
          <dgm:alg type="sp"/>
          <dgm:presOf axis="ch self" ptType="node node" st="1 1" cnt="1 0"/>
          <dgm:choose name="Name30">
            <dgm:if name="Name31" func="var" arg="dir" op="equ" val="norm">
              <dgm:shape xmlns:r="http://schemas.openxmlformats.org/officeDocument/2006/relationships" rot="-90" type="rightArrow" r:blip="">
                <dgm:adjLst>
                  <dgm:adj idx="1" val="0.4983"/>
                  <dgm:adj idx="2" val="0.6066"/>
                </dgm:adjLst>
              </dgm:shape>
            </dgm:if>
            <dgm:else name="Name32">
              <dgm:shape xmlns:r="http://schemas.openxmlformats.org/officeDocument/2006/relationships" rot="90" type="leftArrow" r:blip="">
                <dgm:adjLst>
                  <dgm:adj idx="1" val="0.4983"/>
                  <dgm:adj idx="2" val="0.6066"/>
                </dgm:adjLst>
              </dgm:shape>
            </dgm:else>
          </dgm:choose>
        </dgm:layoutNode>
        <dgm:choose name="Name33">
          <dgm:if name="Name34" axis="ch" ptType="node" func="cnt" op="gte" val="2">
            <dgm:layoutNode name="ParentText2" styleLbl="revTx">
              <dgm:varLst>
                <dgm:chMax val="1"/>
                <dgm:chPref val="1"/>
              </dgm:varLst>
              <dgm:choose name="Name35">
                <dgm:if name="Name36" func="var" arg="dir" op="equ" val="norm">
                  <dgm:alg type="tx">
                    <dgm:param type="parTxLTRAlign" val="r"/>
                    <dgm:param type="shpTxLTRAlignCh" val="r"/>
                    <dgm:param type="txAnchorVertCh" val="mid"/>
                    <dgm:param type="autoTxRot" val="grav"/>
                  </dgm:alg>
                </dgm:if>
                <dgm:else name="Name37">
                  <dgm:alg type="tx">
                    <dgm:param type="parTxLTRAlign" val="l"/>
                    <dgm:param type="shpTxLTRAlignCh" val="r"/>
                    <dgm:param type="txAnchorVertCh" val="mid"/>
                    <dgm:param type="autoTxRot" val="grav"/>
                  </dgm:alg>
                </dgm:else>
              </dgm:choose>
              <dgm:choose name="Name38">
                <dgm:if name="Name39" func="var" arg="dir" op="equ" val="norm">
                  <dgm:shape xmlns:r="http://schemas.openxmlformats.org/officeDocument/2006/relationships" rot="90" type="rightArrow" r:blip="" hideGeom="1">
                    <dgm:adjLst>
                      <dgm:adj idx="1" val="0.4983"/>
                      <dgm:adj idx="2" val="0.6066"/>
                    </dgm:adjLst>
                  </dgm:shape>
                </dgm:if>
                <dgm:else name="Name40">
                  <dgm:shape xmlns:r="http://schemas.openxmlformats.org/officeDocument/2006/relationships" rot="-90" type="leftArrow" r:blip="" hideGeom="1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ParentShape2" styleLbl="alignImgPlace1">
              <dgm:varLst/>
              <dgm:alg type="sp"/>
              <dgm:choose name="Name41">
                <dgm:if name="Name42" func="var" arg="dir" op="equ" val="norm">
                  <dgm:shape xmlns:r="http://schemas.openxmlformats.org/officeDocument/2006/relationships" rot="90" type="rightArrow" r:blip="">
                    <dgm:adjLst>
                      <dgm:adj idx="1" val="0.4983"/>
                      <dgm:adj idx="2" val="0.6066"/>
                    </dgm:adjLst>
                  </dgm:shape>
                </dgm:if>
                <dgm:else name="Name43">
                  <dgm:shape xmlns:r="http://schemas.openxmlformats.org/officeDocument/2006/relationships" rot="-90" type="leftArrow" r:blip="">
                    <dgm:adjLst>
                      <dgm:adj idx="1" val="0.4983"/>
                      <dgm:adj idx="2" val="0.6066"/>
                    </dgm:adjLst>
                  </dgm:shape>
                </dgm:else>
              </dgm:choose>
              <dgm:presOf axis="ch self" ptType="node node" st="2 1" cnt="1 0"/>
            </dgm:layoutNode>
          </dgm:if>
          <dgm:else name="Name44"/>
        </dgm:choose>
      </dgm:if>
      <dgm:else name="Name4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r">
              <a:defRPr sz="1300"/>
            </a:lvl1pPr>
          </a:lstStyle>
          <a:p>
            <a:fld id="{6F80010F-76CD-4DBE-8ABA-DB4A165124D3}" type="datetimeFigureOut">
              <a:rPr lang="en-CA" smtClean="0"/>
              <a:t>2017-06-01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r">
              <a:defRPr sz="1300"/>
            </a:lvl1pPr>
          </a:lstStyle>
          <a:p>
            <a:fld id="{55EABEE0-0254-48FD-A37F-77F4047FAD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6898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/>
          <a:lstStyle>
            <a:lvl1pPr algn="r">
              <a:defRPr sz="1300"/>
            </a:lvl1pPr>
          </a:lstStyle>
          <a:p>
            <a:fld id="{76D3BF52-A715-4FA6-87CC-CF04B34BDE0D}" type="datetimeFigureOut">
              <a:rPr lang="en-CA" smtClean="0"/>
              <a:pPr/>
              <a:t>2017-06-01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8500"/>
            <a:ext cx="4645025" cy="3484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5" tIns="46583" rIns="93165" bIns="46583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65" tIns="46583" rIns="93165" bIns="46583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l">
              <a:defRPr sz="13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6"/>
            <a:ext cx="3037840" cy="464820"/>
          </a:xfrm>
          <a:prstGeom prst="rect">
            <a:avLst/>
          </a:prstGeom>
        </p:spPr>
        <p:txBody>
          <a:bodyPr vert="horz" lIns="93165" tIns="46583" rIns="93165" bIns="46583" rtlCol="0" anchor="b"/>
          <a:lstStyle>
            <a:lvl1pPr algn="r">
              <a:defRPr sz="1300"/>
            </a:lvl1pPr>
          </a:lstStyle>
          <a:p>
            <a:fld id="{52F28473-6B82-4CF1-8B4B-9959A0EF32D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927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0433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9113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C1B7318-9E88-4B47-B260-1E4C07EC471D}" type="slidenum">
              <a:rPr lang="en-CA" smtClean="0"/>
              <a:pPr eaLnBrk="1" hangingPunct="1"/>
              <a:t>4</a:t>
            </a:fld>
            <a:endParaRPr lang="en-CA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9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endParaRPr lang="en-US" sz="10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013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D0E53E8-AA30-4D86-A854-9E797939390E}" type="slidenum">
              <a:rPr lang="en-CA" smtClean="0"/>
              <a:pPr eaLnBrk="1" hangingPunct="1"/>
              <a:t>6</a:t>
            </a:fld>
            <a:endParaRPr lang="en-CA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7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endParaRPr lang="en-US" sz="10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B06B75A3-986B-4E36-9F7A-F3D37EA393E5}" type="slidenum">
              <a:rPr lang="en-CA" smtClean="0"/>
              <a:pPr eaLnBrk="1" hangingPunct="1"/>
              <a:t>7</a:t>
            </a:fld>
            <a:endParaRPr lang="en-CA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2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</p:spPr>
        <p:txBody>
          <a:bodyPr/>
          <a:lstStyle/>
          <a:p>
            <a:pPr>
              <a:defRPr/>
            </a:pPr>
            <a:endParaRPr lang="en-US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8592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67B1CCB-D397-423E-B6A4-473697EFAFFD}" type="slidenum">
              <a:rPr lang="en-CA" smtClean="0"/>
              <a:pPr eaLnBrk="1" hangingPunct="1"/>
              <a:t>9</a:t>
            </a:fld>
            <a:endParaRPr lang="en-CA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/>
          <a:lstStyle/>
          <a:p>
            <a:pPr lvl="1">
              <a:defRPr/>
            </a:pPr>
            <a:endParaRPr lang="en-US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2361E15-416F-4F83-880A-B83C8F406399}" type="slidenum">
              <a:rPr lang="en-CA" smtClean="0"/>
              <a:pPr eaLnBrk="1" hangingPunct="1"/>
              <a:t>10</a:t>
            </a:fld>
            <a:endParaRPr lang="en-CA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45158E8-2E53-4AF3-9D2E-56DD1359F824}" type="slidenum">
              <a:rPr lang="en-CA" smtClean="0"/>
              <a:pPr eaLnBrk="1" hangingPunct="1"/>
              <a:t>11</a:t>
            </a:fld>
            <a:endParaRPr lang="en-CA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/>
          <a:lstStyle/>
          <a:p>
            <a:pPr marL="228600" indent="-228600">
              <a:lnSpc>
                <a:spcPct val="90000"/>
              </a:lnSpc>
              <a:defRPr/>
            </a:pPr>
            <a:endParaRPr lang="en-US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643CA1AF-0849-4625-87FE-0490B5A68E6B}" type="slidenum">
              <a:rPr lang="en-CA" smtClean="0"/>
              <a:pPr eaLnBrk="1" hangingPunct="1"/>
              <a:t>12</a:t>
            </a:fld>
            <a:endParaRPr lang="en-CA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>
              <a:buFontTx/>
              <a:buAutoNum type="arabicPeriod"/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9346B67-B1B8-482C-ABFF-64C2726D263B}" type="slidenum">
              <a:rPr lang="en-CA" smtClean="0"/>
              <a:pPr eaLnBrk="1" hangingPunct="1"/>
              <a:t>13</a:t>
            </a:fld>
            <a:endParaRPr lang="en-CA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ln/>
        </p:spPr>
        <p:txBody>
          <a:bodyPr/>
          <a:lstStyle/>
          <a:p>
            <a:pPr marL="228600" indent="-228600">
              <a:defRPr/>
            </a:pPr>
            <a:endParaRPr lang="en-CA" sz="8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21B074F7-7B03-41AF-97AE-855AB584749C}" type="slidenum">
              <a:rPr lang="en-CA" smtClean="0"/>
              <a:pPr eaLnBrk="1" hangingPunct="1"/>
              <a:t>14</a:t>
            </a:fld>
            <a:endParaRPr lang="en-CA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ln/>
        </p:spPr>
        <p:txBody>
          <a:bodyPr/>
          <a:lstStyle/>
          <a:p>
            <a:pPr>
              <a:lnSpc>
                <a:spcPct val="80000"/>
              </a:lnSpc>
              <a:defRPr/>
            </a:pPr>
            <a:endParaRPr lang="en-CA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77137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780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7F721436-C078-41E5-9AB5-25C9B801847C}" type="slidenum">
              <a:rPr lang="en-CA" smtClean="0"/>
              <a:pPr eaLnBrk="1" hangingPunct="1"/>
              <a:t>17</a:t>
            </a:fld>
            <a:endParaRPr lang="en-CA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93A1FBD-EA6A-4952-9F5C-C4A57155B4A2}" type="slidenum">
              <a:rPr lang="en-CA" smtClean="0"/>
              <a:pPr eaLnBrk="1" hangingPunct="1"/>
              <a:t>18</a:t>
            </a:fld>
            <a:endParaRPr lang="en-CA"/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366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686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4085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25076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67B1CCB-D397-423E-B6A4-473697EFAFFD}" type="slidenum">
              <a:rPr lang="en-CA" smtClean="0"/>
              <a:pPr eaLnBrk="1" hangingPunct="1"/>
              <a:t>23</a:t>
            </a:fld>
            <a:endParaRPr lang="en-CA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725" y="4416425"/>
            <a:ext cx="6154738" cy="4183063"/>
          </a:xfrm>
          <a:ln/>
        </p:spPr>
        <p:txBody>
          <a:bodyPr/>
          <a:lstStyle/>
          <a:p>
            <a:pPr lvl="1">
              <a:defRPr/>
            </a:pPr>
            <a:endParaRPr lang="en-US" sz="900" dirty="0">
              <a:latin typeface="+mn-lt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Martin Luther</a:t>
            </a:r>
            <a:r>
              <a:rPr lang="en-CA" baseline="0" dirty="0"/>
              <a:t> king video – Common vision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FA6A4-9DA5-1A4C-AECC-583D18B6DFAF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0278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9346B67-B1B8-482C-ABFF-64C2726D263B}" type="slidenum">
              <a:rPr lang="en-CA" smtClean="0"/>
              <a:pPr eaLnBrk="1" hangingPunct="1"/>
              <a:t>25</a:t>
            </a:fld>
            <a:endParaRPr lang="en-CA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5038" y="4416425"/>
            <a:ext cx="5140325" cy="4183063"/>
          </a:xfrm>
          <a:ln/>
        </p:spPr>
        <p:txBody>
          <a:bodyPr/>
          <a:lstStyle/>
          <a:p>
            <a:pPr marL="228600" indent="-228600">
              <a:defRPr/>
            </a:pPr>
            <a:endParaRPr lang="en-CA" sz="8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F28473-6B82-4CF1-8B4B-9959A0EF32D8}" type="slidenum">
              <a:rPr lang="en-CA" smtClean="0"/>
              <a:pPr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095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pic>
        <p:nvPicPr>
          <p:cNvPr id="18" name="Picture 11" descr="Sprott_log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6755" y="5589240"/>
            <a:ext cx="2067341" cy="961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2008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8512"/>
          </a:xfrm>
        </p:spPr>
        <p:txBody>
          <a:bodyPr/>
          <a:lstStyle/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  <a:prstGeom prst="rect">
            <a:avLst/>
          </a:prstGeo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>
              <a:defRPr b="1" cap="none" spc="0">
                <a:ln w="11430">
                  <a:solidFill>
                    <a:schemeClr val="tx2"/>
                  </a:solidFill>
                </a:ln>
                <a:solidFill>
                  <a:schemeClr val="tx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fld id="{465045C0-524C-4C6A-96B2-D7CF4749CC0B}" type="slidenum">
              <a:rPr lang="en-CA" smtClean="0"/>
              <a:pPr/>
              <a:t>‹#›</a:t>
            </a:fld>
            <a:endParaRPr lang="en-CA" dirty="0"/>
          </a:p>
        </p:txBody>
      </p:sp>
      <p:sp>
        <p:nvSpPr>
          <p:cNvPr id="9" name="Footer Placeholder 4"/>
          <p:cNvSpPr txBox="1">
            <a:spLocks/>
          </p:cNvSpPr>
          <p:nvPr userDrawn="1"/>
        </p:nvSpPr>
        <p:spPr>
          <a:xfrm>
            <a:off x="467544" y="6237312"/>
            <a:ext cx="2376264" cy="457200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 userDrawn="1"/>
        </p:nvSpPr>
        <p:spPr>
          <a:xfrm>
            <a:off x="22121" y="1196752"/>
            <a:ext cx="9144000" cy="7200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Process 2"/>
          <p:cNvSpPr/>
          <p:nvPr userDrawn="1"/>
        </p:nvSpPr>
        <p:spPr>
          <a:xfrm>
            <a:off x="0" y="404664"/>
            <a:ext cx="3059832" cy="6453336"/>
          </a:xfrm>
          <a:prstGeom prst="flowChart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noFill/>
              </a:ln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592288" cy="208823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347864" y="908720"/>
            <a:ext cx="5257105" cy="338484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8707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/>
          <a:lstStyle/>
          <a:p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/>
          <a:lstStyle/>
          <a:p>
            <a:fld id="{38554642-041D-42D5-A686-5BE243B16702}" type="slidenum">
              <a:rPr lang="en-US" altLang="en-US" smtClean="0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908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8229600" cy="439248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&amp;esrc=s&amp;source=images&amp;cd=&amp;cad=rja&amp;uact=8&amp;ved=0ahUKEwjn_Ka5os_TAhVM1oMKHVK_BcsQjRwIBw&amp;url=http://www.pngmart.com/image/38747&amp;psig=AFQjCNHsMmacWHpMD1g_4hMBb9L_aKlgGQ&amp;ust=149374779612160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docs.google.com/forms/d/e/1FAIpQLSfWy1JDmcUc2ItcxMDkWUcmP9b8U32Ba-1xfVn-f1H6ykdZAQ/viewform?usp=sf_link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hyperlink" Target="https://drive.google.com/open?id=157AG3wCxlxBORk3VZnPlRWpQs5I&amp;usp=shari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LlXeTAFcMI" TargetMode="Externa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erk.gc.ca/eng/index.asp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co-bcp.gc.ca/index.asp?lang=eng&amp;page=secretariats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LlXeTAFcMI" TargetMode="Externa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7.emf"/><Relationship Id="rId4" Type="http://schemas.openxmlformats.org/officeDocument/2006/relationships/package" Target="../embeddings/Microsoft_Word_Document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886" y="2204864"/>
            <a:ext cx="9157886" cy="1470025"/>
          </a:xfrm>
        </p:spPr>
        <p:txBody>
          <a:bodyPr>
            <a:noAutofit/>
          </a:bodyPr>
          <a:lstStyle/>
          <a:p>
            <a:pPr algn="ctr"/>
            <a:r>
              <a:rPr lang="en-US" sz="3600" dirty="0"/>
              <a:t> </a:t>
            </a:r>
            <a:br>
              <a:rPr lang="en-CA" sz="3600" dirty="0"/>
            </a:br>
            <a:r>
              <a:rPr lang="en-CA" sz="3600" dirty="0"/>
              <a:t>Week 5B</a:t>
            </a:r>
            <a:br>
              <a:rPr lang="en-CA" sz="3600" dirty="0"/>
            </a:br>
            <a:r>
              <a:rPr lang="en-CA" sz="3600" dirty="0"/>
              <a:t>Power</a:t>
            </a:r>
            <a:br>
              <a:rPr lang="en-CA" sz="3600" dirty="0"/>
            </a:br>
            <a:r>
              <a:rPr lang="en-US" sz="1600" dirty="0"/>
              <a:t>Summer 2017</a:t>
            </a:r>
            <a:endParaRPr lang="en-CA" sz="1600" dirty="0"/>
          </a:p>
        </p:txBody>
      </p:sp>
      <p:sp>
        <p:nvSpPr>
          <p:cNvPr id="3" name="AutoShape 4" descr="data:image/jpeg;base64,/9j/4AAQSkZJRgABAQAAAQABAAD/2wCEAAkGBxQTEhUUExQWFhUXGR8ZGBgYGBwbGhodHh0XHCAcHB0cICggHB8lHBgYITEhJSotLi4wHB8zODMsNygtLiwBCgoKDg0OGxAQGywkICQ0NC8sLDQsLCwsLDQsLCw0NCwsNC80LCwsLCwsLCwsLCwsLCwsLDQsLCwsLCwsLCwsLP/AABEIAL0BCgMBIgACEQEDEQH/xAAcAAACAwEBAQEAAAAAAAAAAAAFBgMEBwIBAAj/xABKEAACAQIEBAQDBAcFBQYHAQABAhEAAwQSITEFBkFREyJhcTKBkQehsfAUI0JSksHRFTNicuEkgqKy8URTVJPT4hc0Q4OzwtIW/8QAGgEAAwEBAQEAAAAAAAAAAAAAAQIDBAAFBv/EACwRAAICAgIBAwQBBAMBAAAAAAABAhEDIRIxBBMiQVFhcYEykbHR8AUjoRT/2gAMAwEAAhEDEQA/AM+4VzXh/CSxisIjW0dHz2vLdMHzhiTLZ1JEAiIEbCC+K4dwfFCcPeay5ZFyXCFAzTLTcIkA5QQGJ3MGs5ivTpXD823b2PnGvsoxlqWtZb6CDKHUgsVEDc6j7xSzw027YuLftM6spCsjQyNBynXQidwd+hqHhPG8Rh2mxeuWzqIVjBmQZXY7ncUfwnFL1xUFyx46LEMbayQAREgZmGugJI0FLIrhUO26f4tChFe1uOLXlvFaMhwd0jYq9mDppsbYI9fwqofsZsYhC+BxyP6MVcfxWz/Kq8TOYzX1PnGPsl4nYmLAvL3tMG/4TDfdSbjuH3bLZbtt7bdnUqfvFdxZxVroMa8ivgKWjjrNVnD417Zm3cdD/hYqfqDVWva44ZMDz1xC1GTGXtP3mz/84NHLH2uY6IujD3h18S0Nf4SB91IFeUbYvFGgH7QMKygXOEYNmAjMvl+cZD+NS4PmLBtauLewuZHueLbRXIFqRlygiJgaVnU1yaRpvotinGFpq0/uP3FeLcPuPmXAi3/hW+6j6D+VUhx3DL8GFsj/AD3Lr/i1JwNfGhUvqU9aC6gv6tmvWsfNmyFFu3mVWgLlAkTp2HudcsdZA7mXGXrQUW3YZLfiNsWILBdCRqR122PaKThzCxILAyIiDp5dt9dRmXeADoCdaYcLxMXb1olQVCZIbUMPMwn3JAqc9NGvxf8AsUqXQP4tzHirThGxF0tlVmAcjKWAOUx1AImhr8zXjvdun3utQbE32uMzuZZiWY9ydTXFU4L5Mr8rJ8Uv0gm/GnO5Y+7E1w3G72Rra3GW2/xopIDRPxd96HRX0UVFLonPPkmqk9E+IxruZd3YxEsxOnbU7elQg14FkwNzTX/Ztq0wVXLGPMdASesCZidq5uhIQsVjI3rymXj2O8WzkZAvhGV0GbzEAy28em2lLU1ydnSVM+r6vq+AphT41yams2GchUBZjsFBJ+gpl4X9nfEr8ZMHdAPW4BbH/GRR4s4VKkGGc7I38JrTU+xbFW7bXcTds20USVUl2PpsFBJgTJ3omvgKMuVdNNW7UknxKQxuRmWNwd6yct63ctntdQr9M4/Cqjj0gdY+X0rX8N9szhAuMwKOp0LW38p6aKwI27tQrmLnPgt1AbfCs1xic22Hy6iDmtE5p1pqEetNGa27KEgkkDYj+e9OXDsQLa228W7CqFKKwynSJHr1pZx+Msu02rLWxHwm7nAPoSgMe5PvRfl/DnE2/DtQuItyQNIuoTPXTMpMexXtNK42VxzSZPzlgWNq3e8XxTszFQrRplBy6EiWFK2GvNbYMjMrA6FSQR7MNacOIcIxjraXwmeGOa2tslhlA/ZGp8pO1VuZOXhhzmVP1RgwwYMh21mCAfuNdjtIGVJyJeFfaXxOxAXFO4H7N0C4PqwLfQ0z2PtsuuMmLwVi+vWJWfkwcVnQwat+8PnI+/8ArXKYWDMg+hBX8JFU5E3jZpTcycuYn+/wFywx3NtYA/8AKbX+GvDypy9iP/l+ImyeguNA+lwKfvrLWwbSYg+zCo2sOP2W+hoqSFpmn4j7FbrjNhcbhr46brP8JcffQPFfZJxVP+zBx3S5bP3FgfupKt3ntkFSVPQqSp+ophwfPHELEBMZfAjYuXH0eYo2mDZHjOR+IWvjwWI+VssPqs0GxOBuW/7y26f51K/iKdML9rvFF/7QH/z2rZ/5QDRTD/bfjgIe3hrg9bbg/c8fdXaCZdFeFTWu/wDxezyW4bhCVXMxbttp5DqSR1qs32qYZtX4NhGPuv8A6VCkdszOzgWYZtADtuSfkOlQ3bRUwRBrRcBxBb125iLduzh0uv5VK5skIq5VgDy5wdI61ds8xYPBO4xOCtYw3W8VXGVcgZEBWCDHnDGPWpp+6isoVBSMrimnknCHEOUzFTbAYQJJE6jUgCNKN83c8YPEYZrWG4cmHuErF0ZJABkjRQdQI3qh9mnFAt+5bNsM1xPK40ZcvmIHQyB3GwrssVxG8fLKE/b86EhRXaWydtfatbxP2trauOicMwoyMVnT9kkTonpX2F+2bG3HW3YwmFzuYVQrkkn/AHwKokiDv6GX2uE32+Gzdb2tsfwFXcNyriWDM1s2lEa3QyBixgKsjUz8q2/jX2h4rA4M3MV+jtinOW3Zsq2RCZM3HLnNAEkLHadZrJeJcwcT4k4Z3LyfKoVVUegjXr3pZNVoeMd7QDxnA7+HdBettbL6pMeYTGYRMietXcX4aucqEEaAsZOmk9pMTNPvBrDC7aXH2Xe/bt5bNyQ6ABmOWABD+Y6mZjeiPMXI2GCXL7hvEILt5iEWF6Bdtus6kmp/ydIrFcVYq8kcFXGC8bwm2iQGM/3kgqNN43IMiCO9Pww+EwdjxMSlplUyCbYiT0RYksf69Kq8k4d0wltMtsIwzgrmBhjmBM6kkRXPPHgEqLwVsiyMzEBZ9ARrpv2kU7ioKwRcpuhc4jz2l7MLfD8MLZ0Pi2wzMOkhQI+p6a1LytxbhST43DLTOT5crFwWJ0XLefKvvPpHWgmMI8M+Aie4A29PWlzCYNmuJHw51BPYFhJjeBvNLGdnZMbRp/EPti/RmazhuGpYZdCLhykR3RFH40rY/wC1nid3RbyWQelq2o7/ALT5m++tNfHJdA8W0j2yNM4Vix6CGBCjf/Sg2P8As9wWIX9Xa8B+jKxyk9ipMsPUQfwqrTJUZjh+P38Qbn6Rir7HLoWuO3aQBsD6+kdagXhYOouXYOvwf+6mXi/I2KwqXIwiXVDZvHV87BQNgsggbk+Un1iglrE4TKMy3AYE+/WpTbKwSS2CFxJXQGAfzFUbx1P1qawwY7VFihDU7Dk3GyNWq/wfiTYe9bvJ8SNMTEjYrPSRIn1oc1dilIGl4VWuPilw2Iuyi28ZgyXJK9G1YkzD5COuszAoxgPtuuZVXFYRLyxDMpysfdSCpP0FZzydxc2cXYZj5QSh/wAjyCPbM0+9evg1uXL+UEZDIj00M9Ok/I0W9WGr6NPPPHL+I/v8CbRO7C0oP8Vls1dDhvLeIH6vFmwT+87J/wDnX+dZph+W7hAF1WtXCYBYeUjt2260Yt/Z8Aiu+KWYlkVGYgdgTAmg5JdjxhN9EHHuAol8phHN+3++SmpjWCpgj10mDFX+P8jXsNhUxaXLd227BRlzBgSW3BECCpB1370ExWIRZ8K5ey5QFOgn1KtEaAjSg1/jVz4czNb0zKxMNBmSBpPr3pIybKZEkWbS3VU3HUNbRgWRiCG1jb57jajPFuWb9nNefC3DYEMH8OVKSCJcDTydaG8OxtsFW8JToVbMSZB7A9frpT3wTifE8XZKXL6JgnBSHRWZk2AUBZjSJLCjBtuhZwSjyQg3sXbvsiraS1rBMsRlMATuRl7jvtUX6CpVzlIKRMEyZJ3mYiCaIWUXD3oZF8pKtqTKt+728vvoa2fi961xCwuHdmtjLCskBgCI6gggjT50Y29IMopbZl64MYm0MPaRbaBVbMAJnygEndixygyfwFKn6Au7Z09/5aU12eK3uC4zEI9q1iHZFCO4OTJOYOFG5OxE6EHU0r4ziT33a5cIlmJhVCqOugAgCilQk5qXwXeX8KXLi3LHQgEbxm29SJIH+E1LzVhV8UTKsEUECAJ1+h1FEOV7ZXDXbmkF0GsyI6iP85qHmq1FvDvEG74rn2zIFHsAKDXvLqP/AEOT/H77/sAcPw5GZVzscxgeUfF0nXbXf3pi5c4IlnFw9zzqmboFBYRkJJ3AMzNVuTuYRgsSbjWUvgoVyXIAkwQQSpg6RMdSOtH+L822cZ8OCs4Zg0s1plZrmmzEKu3z3rsjqDYni41kzRg9CnzTw+0mIbKSQ0uYIgFmaQDBkDv70X5EWzbL3gua8DlSTOQEavoBqZyjtBo5huelwVq1bOAsX8wZhcuRmPnYFfhJgadetWbH2vN+xwzDARJAJ2Hsm3yoR90EdlSx5pRq6ZUxeATHo6s4MHysrA5HPePSZHrQ/BYd0L2JFg2xpcY6MR0G0SNop65e5r/tRXJw9uwLLL8BnNmB38o2yj60L545ezutxZBiNRoxGoynbNH7JyzGk60ZRqIcc7kEOD4kPaVWLFrZBDNo2hmmu1h7d1MjuSGA1Uxpv9CPuNYziON5beS2pU/DsAxOxkDY09cHxhtWbIYyVUBo6wI+mn3UuG9j54qk0Of9m2wMquw6CdfbtFZ19pGRb6I9vNIEtpqokxOhHxH8zTvhMctwBgZMTA6T3J+n1pc594SbyW3MZ0mTBiNxsDtr23qmRNrRLE0pbM9xeKUAqgyqfqfeqH6Qto230LKTKbaZcoM+kmqBukmR+G0b1xjUAYKJzR5iepOu3Soxi01ZaUk4NoduC81292BVhoojMPffSmnA83WiJLyevT5Cd6yG1dCjT61wcQxOn5/rV+Rjsd+fOerwAsWHNtmE3WXQgNsituNNSRB1G2orMYq9xBfhb76O4Hhts20JAkqCfoKHYGLeHQzXuPWCK7toyuVYQw3BqPHPMV3wWdcCBhXSmueldCgRPQ0ajcaiiOBxL+IwtmAxLe2v+tDSamwFyGBmK7vQU2naHO1w0T+kG9d0M5SBlkg6DYDvoKlXiByuy3GUBgIZMwIMjQjaqXBsaAHzBbgUZshnUmBJ1B00+6p+KY1TaC+CEOcaKIEanbt9ank/koo14pVFsU8Q7XGJU7k9QO56mNpqIrbyTFwNG8AqT7bgesn2ohj8Bl82wO/v3/GmG9YRreXxtyCFyD4Y2n6etGT46JqLm7E/DWDcuIiDzNCqPU6D8ZrVrGMyXPBkZFOVAOgUAZfqD8vas0wmJFm8Llsy1tvLKgjaNZ7bVK/ELty8Bb0ctO8CZLfSnUq2hElVMOcQtWbuIueaW8RUAEyZgad4gj6U1/2jke2NVZvhDD4oiYOxjTSZpN4pwG5cPialjGZU1jprMbVX4Twi4t0MFY27VxSQ0gHzAEqR10B+VBZVdlZRl1RqvPXBbOIwRxDKC9q23njzAKC0e0/81ZS3Db1xAy4ePLJYaEgAfsFpMAT5VHemW/xnEXW8EG49u4SI+FYPTTTbqa+w3FbVtDe8KzlU+IAT5y7QDAJ3OnTTeleS+kKsK7bJ+WsLa/RbZZvI0541EqTroDpoOh0ql9oajLhsp0UFBpB2QzHTcVRwfNRtM3+zRaZ82V8xykkHRoUb65SOkTRzHWMNiUVL97wHUZ7RVZTK4ECI1BgGB1kAxoGlNJ2BJyi4p9C/wHl5rpW+QjIGKZGJhmCMwzRrlHl06zXPEeO4QXMoswEeA9lQhIygENmJzDNmiQOm2tPvBeU8TZwxRr1pVZ/EbJmY5cu2qgakL99Z1b5cbMWFvyEMUJaBoToYk+lLKr2HHySuPdnmExtu5DNYN0KCurMAozFicqaj4tdY0qqON3LdsWrahDJLHKMzAnQHMDAA+tM/JuPPD8WjE20S7bZbmUkgADMpBnUlgo+dLPEyt7EXLlpWGdyypMkfP+XTbajaaSOlz5OTe32EuQuM3sLetlYFi7dVboJEdRMkeWJJ07VrnN/FPDS3lUtZYMbjhCyqFyxJjKupOp7VimJxZdIEAOQMg7yNR9K03lbmRhb8MtqAVM9fWjG5Jo7io01srXeL4W+WTEW2t3UIAuEZX0ggHeR1gzvV0X8MyhVvbdY/OtJvNY8TGOFIkgMZ11Cgf0pbONNlcudy40KnWD6mkXJXRbJwVX8qzUsJjLuHNtrV0Xrasc6Kv7DDc7klTt70XxvFTcBAb6D+cVl2C4wgtBlabknNAYEbgAMD212qPF813EVZie6iGj1PXpvScp3QaglyKN/BG3inW4dmJJ0AI+LbbURp3ofjb8lm6sZ+v5Ne3cc1xnuNu234VVYyD7/hVI23slmcVBKPzs+FzSBUls1FhlmrApzKdY7VPb8/1ong8UgtoC6jyj9odh60GxdzSBtUlni1xVCg6AAfCvSinRwz4HjK+ZriW0kQFgEsddWPtA1pKxBBJI2OsdvSos5r0bUkY0Unk5JIs4TA3LnwW2b2BP31HesshKupUjoRBqfh/EWtbEx6GpOL8SF4q0QQIJ6nr+JP1o27BUeN3soOalwFtmuKqiWJgCoCaKcFxq2VuPE3Iyp6TMn8Pya5uloEUm9jFxK4mHt+CkMx1uPA17D2HSpOW+XsRifNaQlds7GEHpJ39hJoF/bbZfNZtERGYrLk/vZpmZ12j0p25S50u/opt3WDlCFXWHCxpPt0PpHShDW2Vk09IK2Ps6/8VezLHwoMuv8AmPT5ClFMDduj9UuVQSCJ+DL0k67RTdwvj7w5c5soJUHqegpIvWLLubjEl38xlgPM2pyxEamuyNabGx6TSDFngOGfDrcWzDMJJDNodQYk95qhY5eN7E28PhQocqXdm+FVEeZuvpA6kUW5bx7Lw7FBjmezmZZM+XIuWNNs1R/Y9cLPjLjE58qS56CXJ/BdPSnVNInJ1LSo55uwy4e1aXMGCNDssguepAkxrrqaF8tYlzibIQnKHDZW1mPi010yz91MXNF/C3bVwZQSB8SzmDE7kGBuT3+W4XcPxvwMRbD28otAoykHOCQMzQSIaeh6VCKs02obZtNq0mIUxo3Ssp4lwkOmLYsga1dKAH4yc/lA92BHyPam7l3mC0wa4r6fsiCCfZTr/L1pY4nZbiONe2i+Emj3WYg6xlzCNAWGka6iZ3q2TdJE8XFXy6E9ngSzgkyGUa9evv3rTOV8DYx2Asre1ewTaVwQroAZVR38pTcHv1pO534KmHuKuHVjbZMxGrEFSFJ7wSQfQk/IjyDibnhsrE5Ubyg9CdT/AC096WMadMW7VoZWtXsNdFtrwewBuw80bZYGh0G9B+crGGDW2tMURlKxuCVMtEaiMw09q85q4qLZljAmPmf5dflS9xjiOHu2QiX8xsnMoNtlLz5SASfUHadPeOlCKCpv6lvh/A0xXiZpyohy6nMCZg/cd6ocKs+E+bysVJGn0/nTp9nmCU4UXVafEclu65SFyn6T/vUA5l4NbLrdLMCVh0B3a3lWfXTT5Cla4xQU+UmLvGbC2cSXy5QTmHbbpGh11qJeNlWECBO866dY7Vd4x+vywB1ABgfjQDH4RrLBX0MBgJnQz/Q00XaJ5Pa9DNi7uW6XSHkaMO0RqfTTT0pdxF1ixLGTJJJg696lweOFtUWFOZpLKxmCAMrLtpuKgxbDU/MCguwSdqz5HNsabb6fn2qvirpePu71ALhiJr1bxG34CnJthjG8N8O0DmM6bxBntGunrQ2IqHx2JEkmNqle8OxpYppbDOXJlnCiR8/6VKtvUDcz0kx9PwFQ4c+XtXVtyDp9RofqNaYCD2D4WqQzZyDvnCKh1/daWP0q83DsN/3afwtSoOLMvw6HuND9fi++ov7Uuen3/wBak4yZpWTGlVFCrOGUQZ2OnXeq1MXLb+Rx3P4gU058FZPBheafBC7FfVJeTKSOxj6VGKci1R9FX+C4G7duqLVs3CGBKgT1H5+p2Boly/wEXxnuOUTZY+JiP3dNh8/atZ5GwuGt27gsr5lWTOpywDM92O/eB20TmnLiVWN1yM2u20XzOluFOoKtudx2PsIojxvkvENhrWKtWMyvmZ1X4lE+Q5e2XXSqnA/CbiFpMXbZFLzlZCWOcZlDAdCSJPbf02DiXHEKPbttbZwp/VlwvlAM6nQQO9LGFO2Wd5FUV/v3Mq4M5SwPEEMJ0JgkdJ3jeNaBWDbEr4YOshidvT8kU0Y/DAhQAy3UzeIrHeNZGxkCfLrprrrS7ewyXTmZyoBGoG8z7R3mD7VPny7KywvG6+SG7xK8Ld9kZRbeEcR5iDI0027/ACrvA5sKr6Oou5QCdDAkkSD6jSmPgXD7JXMqMABIHxwcpGZ4JC6d+pU11fxuHuYUSJIEjTQHb+cUXKor6CLHcrvZU/QnvWnFhwGUCfNBAADg6ayTMeppX/su85ViGPiTBysZI0MzruNzTryNy5i7y57ahbZYqHcxI7gQc4G3TYa1T4vjbmGu3LVxsxRiu577qPXQ/Omk5paQijCT2zi3xIW7eHtXw6vYV0z6FGQvmQSNRllxrG9FOWOJAYhyRPilF06KufX3LOPTeiPAeF2rmEw9zEWw3j4pUEkgqvmEAqQRLJPaIqvxXl97d+6iFM5mHJ+INDBjDA9IO8MJjauUmvcxuOuKC/MVm5cuXfDuwM6W7NsaBg4D7KYHkiSRGm+tLvNvCreHewqYjO3iBjEqoPl1JX4l280TERpVF8NfDC1muW2b9gvKEQdRsDpAOvf2rnjGDZUzPdzlQNYgCWAaJ9I+naj6kW9dienL5KnNmBa+/iKZiREiNImPXv7Uv2eEO7AIV2kmYApgwWANuwzFzAaVBJgafCDABOskjSevWhS8QkEAbnaNPQ7nWunKV6OjCLXuHzkTHNh8FezLmVLhCkCIDAeaOoDsPr6V5xbwnFt/EW4/iZQVETmBnMJiZA7VQ5WxV65+oFsNayHOilVd9dwWIB6AgkbjpVlOAXks/rcO9sKwYagw0kg+Ukn870JXJJlFHg3FqhU49gWRx5vL09KOYLhLW7dsK9tI+P8AVhmfrMQWMjpUGP4dicY2S1ZLMu8aD5loA+tWsVhGwXh2cRLHIGlSWESRAJIJggj6Ukr4pjQjeRpKynxPha3Gd8+cA+QZSpgA9NBEdhSdxS1lI9dQe/qPSm7EY1mWbSkkhs4ICnLBmIJIgT671VucvXMW1s22XJIV2JE25/eUkE7aRIMb0+KSS2xfIwy7SE2vjR/inKV+0GZQLqAZsyEE5e5X4h9CPWgFVUk+jHKLi6Z8oqxbYGRUY2r6yutEBdQ6VyzQJr6vgJ0rgkKWprrwqnivK4AOo5y63lceoNBH3q/wXEZbkHZhHz6fn1qWZXBmvwZqHkRb/H9T3jVmHLRAbXb2mo+F4PxHE/CNWPp29zRnF8Ou4hkt2Ua45PwqJ07nsPU6U6YL7NcULUZ7SMBopJJJ9SBAP1oQlJwVIfycKj5DV67/AKi5fE2s+UC1b0UAwdP3Znbueta3whbWFwpcoVBXM8KWck7zlBLEbaUg4P7P8Rfi3ddrVtDDgjfqChBIcHrtHc9GvFcgSF/2q6XUQDclvoc0ijBSirqxnGEpcZy4pfv+wp8V5ssYq40f7O6mFa4u4HdkBa2Zk7Ebag1Fw7Dnz+Tx0dGRjYuK5gkE/DJ1ykajYmjeP5axKEC6Fv2pAJeHUAmNc4LKNdwNKv4jkTAOgAtrbuTmlLpJ0jbMdtNgNOkVyjzdu00WeSWCHBOM4v6d/sRcbxJzddyMj5y0EQVMyBB102+VUuJApdcZMok5l6SCYI7T26U4804FcGLLWLl29maPAzhzlAMsjMrusNlGk79KBc1WIS3d8G7ZtuuX9ZJZWzEg3CSTJJJzHf50PR42+wT8uOak1TSdf4KfD+MPbs3VQKPFjMYJOpywDMDQzt1pj5M5GL/rcXmFpYKWGlc/+YbhdtOsdt1nl5MXbdb2HsXLvhtIItsynoRIBGxI0236U+X+dCB57V225HwXbbIZ2gTE7jaarBJ9/BhlI0DA6WxChQPKqgQFUaaAbCs25iw1lcVjDeCNcuJbeyrCSWLOgKjcwAsqN684FzliXu3cPbCteQgrbnMpAcB4JyyQpzQCNjXV7E5uL2XxaiwoVWysQ0lMxSCJgliDHSDvuTN60Ngjbd/7QAXmT+4tlmCWHTw1AAELCyeuY66/4tu1znfE3GvB0jKBkYxtpPmHzOv+k9faLwtbDrfw2iOSTp8L7+Weh1MdI9qWL3MVy6uYAhwRnZRpEETpt+FSjDTUhpZNpouLc8RSt1oIOZHBHlPp6Ht/1qfhODd7oUtmnUsYgARMDX3OusV9xzBLiHYtjLI8MSCqIhbQaaPE+woBw0OSCjkxoT0j5b/KkWOS2mF5Yy7Qzc2YPNbCJcVmY/COhJO4E9Zqjw/knEFQWNtQf8TFj7CBV7hzBFJNsKo85gSzMBqSdz10qfhnOpKXXt2Lly4mUBevmJGyyQBGv8qpjhr3AnkSftPrF25hbqlVCXIIDZASFIjRZljvroKfOUuPnEL4d6PFUbgEBh3ggQRpIrPsPizjcVctvaFm5bQnPbcOsjLAeQR16EazVjl1rlrFi3oLnwwNtR6aRsRSJPHJfQNrJH7mo3LeUyvX+tDeYeAW8VbAZsrLOUwD8o0/HvRfCLmUZp2ggiDNIfOPOGIwd9bYsIbbEKHZviOkwBqIkb71qkk1szJuLtH2G5KtW1Pis1xu6+UD5a1ew/KNqSUdspjMGyGYIkTlmCQdoO2oigXH+ecVYcr+ioqeJkQOx8S6NfMqjoY3g/EBrTVYFw2QWVrbMAxWdVzawY6gmKhPBBrSpmpeZma4uTr6CLjbl3D3mtB8wDKJUx5QJCsOujQfnSdzFy1cs/rUGawx8pBkoTsrjcHoDsffStPXGWbt17NwqwBgwRmBAHzFUcThltZrF0eJafYnqNDBjqDB02IkVLjLE77QHWVV8mXXsDkZlJkqxXTbQkfypo5K4VZI8W5BaSFB2AHX3mfpXHMHK7KC+HJdNyp1cex/a/H3qly7xg2xkIGjddP3vwJqjlyjonjhxn7gtzZgMMlrOkC4WABXbfzSNtppWAA2M+tW7mLL2yrawxZT77iouGcMuXbnh2xOhZtgFUbsSdANevUimjpbFn7pLj8kAUkwASew1rxrZBIMgjQ07HBrbEABfYgj6iZ95pYxdsZ32+I/iajHyLdUejk/4zhBPlbAN5IYjsSKYOSeWruMvwnlVQS1wqSq9hpEk9BNc4ngufHXbaK5ti652ykoHjQtpJBAHvTTwm7ily2zbazhxkcKsBUAlpmMzMwUScxIz7ztpS5I8tNqVmo8E5ft4a0EtCDuzn4mPc/yHSi1m50fSOprMf8A/fXVzBAoAV8m7agsVJUkAAjQabqVJk0y4prt9kzT4XhZp+EtdJUqCv7KhVIIjXOetUSSVIMpOTtjJxPGWrCm5duKiDUkn1A23OpA07ih+L5lwqBy95QEVWYQxIDRlkASCZ0G++mlLVrgtoqBiWd2AAORcqwABEMWJ0nru7ndpqe7Z4cqt4iXIZizMzsPMREkyDMTrv5n/eMkFDFa5hw2dkzEspVSAjnzMCQohTmaFaVEkQZiK9D4J7kAWfFIkqyAPpBMhhMjMsg6iR3pVxPHOEWhmBVmBJVUJdpbKCQJgGFABOwEAgGKh4dzBw83ncYt1a5Ei9bIXNEEgqMqloWdgSooVfYVJrpjVxjitvDWmYDRRoFgSdgPrWS3+O3L2JDXGfXMVKsVysAWULB2kR6zTHzbxVbgFpCSAZZo3O2noPxPpSzwvCq9w3W1W2YQd2/0H41DLkp0vgtDG3+zW+Q+PtisMPF/v7cJcHffK4HZgPqGozjLassOquvVWAII9jWYcK4t+i3Vun4drnqhifp8Q9q0vF3lA1NdinzQuXHwYNw3JWBt3lxFq0EuAkqysw1YEHScuxOkUL5s5btPdTFXr/hpbEHMBBGvaDOv3UUu43J5ht27/wBKTPtJxxvxYUwigNcPckSEHsNT71SbSWxYXftIOceKW7qeDgzZu2sguXLxzEW1kgLodbjMGIGnqOtJOFwL2MS1kXFzFgmoMMCszEzpI09aIctC0LGKt3BILIUAMF3YOqJ/Eo9NTOlQ8Jxr3MYRctW7jXXym2SIBgA6kERFsdOtdaasVpp0E8El/CI6ZbLhF8MtLA+Zgkxl6Fu9BboFq6xa6GbVjlHlEnbckE9J7UU4XhltPda/hA6NcJUTbKqHdVRYnYMRoBpVHm3hzKWcrbtB4C2resZZg7LpBOgHTekiFjBwrFh1BHUUKxODS3cvtbvKb97Q2cwUgEqzGZkGAT00JqPktwSLbaMD5ZaAR216ifwq3zLw61bxtk5FIZWa8qgsdc0swWSJz1TtWH52HOU+C2rKg27rSRJTxAUJI1kLoT69KJ8bi0yXQgZlUidj33rOOG4R7OMtstrxZYEeGtxVQkxIkdBrqT6098z3JXKDLHcD9n39a6k1QqYCw/2g4hbruMvm0yMCVBAABiQZ07iaCcd5jfEXbb4pRdVCYyHJEmdAPbrUuO5bvsxNq2xiM0wATAOmYid+n+lQcN5eu4h7ljIVcJPm0jUQZ7E6ab6x1qSbTpMo1a6DHD7+Ee81zGs1vEsZRka4py9NREdhEaDrrTnfxH6sFLhaVAWGJkRAk7mlW5yFjbyBLgw4MybpQeKSJAGZQCViN6beGcsX7WGSyMrFVy58wB+UjTeB2qyQjduzEuKXWt4l2ViGDZgw0OsH+dPHLfHjjUNhhN5bbOCxhTljaJ11nbvrRDiP2TX713P4tq0kCR5mOmmwAG3rXeE+yq3bmcXcYkFT4ShNCIIJJOhGh70kotppCxbTsE8N4sGUFTI/D0qhzHw9HBvIBIHnHcd/lTnwrkLCWSYN1z1l9P8AgC0Xu8mYMq2YuisuUw/edRmkzUfQcXaZf1VKPGSMPDGnX7JbzjHQrwpts1xYBFwLACmdtXBkdtjNCeceXFwjg2rhuWnMKWXKwPY9D7wPYUS+y3Ds2LLKYyWmJ9ZKiPqfuppzqLkiMY+5Jmi/2FhMTfhg1i429tjCP6221BPdQdOwrAeJ3P11zKTlztGvSTH3V+huK4tLdm418eVFLHrMa/Wdq/OBqXjzU03VGjyss5Um9H6G4XwIWwHuDPdOuuy+g/rShx0XMZicqibKN4eUo2UqIL3Z0HTKkzJ1Eb0y437QcCmnjZz2RHb74j76CY/7TLJBCpcI9hP1J0+hrZGMYql0Z5S5O2c2MPZwv6zE3bZufF4aiVRjOZu5mRuBsNzV8/aDZS2Mtm5dbMEEDKpY6gEtsdRoJOtK3MVm7etWc1rJcv3AEtJ8bIBrOYBs2bdsuWI9ZjfloPdfC+JhbDW0LXP766UESxe4yi2h2mI6DsKLYtlzjHP2NYlEWxZ6QjW7rj3OYgfwihfHsHbOFt3r+Je9irp8tsXUuKonUnKCF0/ZB3I9agfklkyIzzexDZcKi6BkGpvXJByJlggfFvtFVuO8FVLosYb9bcteW7dTMM1wsBABMAKTlkROs7TQ2Al4pg7VjDYf9WP0i6vjM+cyqEnKhTYSIM9daGcOwniuS392up9T+7R/gvIOOxNwfqWVCwD3mZSoGkkHN54GnlnXTvGo8U5VwYw/grbW2EWBcUAPIHxMf2z1ObelldaGj3syDinED8KSSdNOp6AD7qbcFy/iLNhM9m4AFzMcp3OpmNR8+1LnJHDPH4ratSHW3cLsy/CRbkhvYsF+tbpxbEZFLm5kVAWfQEFQJM9Rp1BqSwqS2W9Vp6MVxDNfzgDyqPMekf61qLsTbXX9kfhSFw/mCxftYglVsMzs0REqx0PqQNCB1HrUmN5xvXitnB2sxchVZwdf8qjX3J2E6UcfGCqwzbnsOcZ4jqFXU7D+tK/F74GhM9z1J6mnfivKUWfJcm/lGafgYxqF6oCdpJ9e9Zo3DL1zMzAqqsVM7yJkD2IikyqcpUPjcVGyDhdgteN6SEtgtHQ5FaJ/3iBPvXfL1sG9bLW2ukgsGtnK4ygTJBUgqWHwmdDXfFz4GHygx4hCE9l1Lf8AKPrXnDVChnUXEvJA8S2CykNkzEiCBKNOo7a0/wDFUQe3Ze4W1o3Et31xJzn4ZuiWBzCCCJiJ36TU3HbHhWWPgi0jsytcdg11h5yq6FjqBHmaddqp2SjXl/2p81uWTypmDZTEjJ6xtTRyzwM38Rauku62iXfxlb448uVXAC+Ys0hR8FNDoWXZT5P5Ovs4u37XhpGgYjPJjXKJjSd/pTti+VcM8OygvlyhoGo0MEDQwQCJGlHWtMOpqO5YPxKdevY+9PCKiqQXJt2LWH4QbUReuwNsxJEdiCdvYTQ/iGHbV1Ct6z94FMPErlycq5B6sJ7/ANKGJwwv/eXGf0HlUfQ60wGyLhuIzqPSp8O6i8LbgQ85T2cCYHaVDfwihuFHhXmT9mdPbpVLnFLgVblskZCG03EahvkRXmRbhkNrXKI+JajQMy/P+teYzEMikm5mA6RrVLl/jdvGYdbixOzruVYbj0B3HoRQnmjHhXS0O2Y/Ugfga9Fy1ZkS2EDxENq7Mf8ACvWp/H085FteiD4j71SwCEgZQF9dz/QUROHS2rXG1ygsSdToJ0rjgdxPiC2bfiOMibIv7bnsPz60v2OMNcbNcI9FHwqOw/r1+6heLw1/G3fFxDZRsltTog7Due56/SukwXgvk6aEe3/UGsueUmvsXxJJ/cJ8fwH6RYZIG0qezDUVQ+x2yitiLz9ltiRt+02n8FFsFc6Ur8yYm9gGz4cjwrrFiCPheBPyMT8jUsU2tKv2dmintjV9rePtjBOqsPOUAG2ocMR9FNYbRHjPGL2JYNdfMQIAgAD2A/O1D4rTji43fyZZyT6NN4NyRZu4YXv1hLiUz3AojuQlto9pNEOC/ZyVuK/6TYJUlgCrMdoG5XY6gxvHaq/HOZ71xRZ4eCtq0QHviFTNrpLCMvXuY2jcBY5mxNow1w3YO51Dd4zTHv7VWc1Ethwepfx/Y1O7yrcBxN1MT/tF5BbS5k0soP2bahpGnWdxPuo4/kbHsnhnE2r1ucxRy6Bj3fKst31aifAud/ExXgC2baOpay4cnNA+Eq0iZDjQj4akv8/lgQLQVtiW3kf4QYH1NdPJGKthw+LkytqK67Bgs8Us4z9JbDWrjG34QysBaRdNQxabex1buaM8KwWGwVkhEF3EXDmfzm4oImPMVGYCTHlgknegd/j7vux9I3n0JJKz2BAof4eKxhV1tYaFUqFZkUuCfidNAxA0EiR16RFZvUtR19zVk8NeMlLLv7L/ACNGLdgviYqzcFpj8Rv4kFf8U5yLYHqoHypV504s7oqC7cuYcSPGgq10Qphpy5iAQpMQSJ0mKHXuWMbY18C94YMkW2zrr/hRjtQXiGLuM0OwJWQAzMSvoFuaj2inSpVbZky5YzeopfiwnyRh2fGI9kOi2yHESSYjcqrEz1ERG8DUaXx7i3j2PDJAJ+M6ZSo6iCwgkRoxGhG8gYz52gsdjI8yiPVeg16CjmE5gd7N0XSHZMsMzQWmR5j+0wA33IgdKnn5em1ETE1y9wfxeLs2kn9lew0np703/Z7asGycUrB7jSsdbfoR3IgztER1rEeI8Re7AYjKpkKBHz77etNn2b8PxJveLbbJbghp2YQYkbaEgiddRGhNRxYY4Vzn2VnmeR8Y9Gn8Y4oBKK0OdzE5f9fegvCrCQUa5mDEkZtGk6kyd53+p60S/QFUEDU7sx1JrjwVQTAk/mKzS86XK0i0cCqrEfnfg7+KrIVNq3tBnXeW9DAFUOE4gJnKOcOGtzluAFCxIEKSRPlj4W+XSm3E4NLhLEE9+lBsfhvDtOiGAy5cpEiPTURVIeUp9iywNdATDX7i4gOLqnPAcoIIVeqyxEmY6+1bLyjxTCuhTDgW7nxOr/Gx0Bct/wDU2Hm6aaDSsi4bww5VAA8oAmInQUTdvBAIYqy6hgYIPeav6/F66FWG1vs2R3bcAN6DQ1TuY5VbTf8AaQiD/mAO8dYpY5U5ys4seHcPh3xoD8Iueqnaf8P00ohzDw7xLbB7rKN5Bg+0wd62RdmeqCZwwYlo3/MVXspB1oFyLzGLyGzdkXbcgSSc6jSfVhse+/XRhYyxjaipJrQHFoX+Y7OS4lwDQ+U/j/WulUOn52qzzNwqw4F6/d8MrojFgAP8IH7U9Rv2igPBeIKZAYMASJGx6Vh8iHuv6mrDK40VeEH9BxJCj9S8ZljYa6j/ACkn5Gl7nzit3+0LrWyCiZUA32An/iLU58asjRzt6Cfz0pP4ngs7lo31oeulFJ9h9O3aDfK/NiXIW55G212/0/Cm7iOID2Lqqdch/Cayj9DA3H59O1GuFXr9tYtOGX9xt/YHt8qC8tL+RzwfQZ+FWPIDS5x3jNv9M8AbopzN/i0OT5D75q2/Mxt2sq2ylyIzNBVfURr/ABAD3pUTg6lw8HNObNmaSd5mdafL5GOqFhjndjZh7uoq7jcOt20VIB6ie4oFYDAhSN9vX00600YDhl0jVSPcgH8ahBclorJpdmf47DYUA5tD2iT/AFpea5h/+5ufdTPzhyriBfa4q6EbfnQil/8As+7/AOGB+f8A7qtjUIqnLf5ozz5N6X/lkWD4m4srbB0tsxy980ax6RH0rpuJSPgWe/8ApUtyzDWbraHKWb/FqQPqNzVcMo2FUyKN2a/GlljHjdJFzE426cmLEW2sFESB5DGYwB33J7ye9EuP3Qz+PaM2rvmkdGPxA9jMn5mqXDj46th3BhjmVgJyPETp0IoRg+IXcOzKjbEhl0ZDGmx0O29Px5xpkXleDK5LphSxfJO5qvaxzWwPEU67Hr/WifDuM33B8PB4c9GdcOWKzuZkgGNaiflO8pdrSeLbVsoI+Jt9u8QQZiDIpY4uNj5vK9al1Xz+TvC80uv93cdf941eu82eOvh4xBiE6aZXBnSHykj1gV7gOTsXcILItkd3Zc38IP41exXJzqDlxNkMOjKD/wAokfSioy+ERko/W/0eYTF4fwLz2eGYcpay5s5a68MSMwzDMQsSY/qQk4tQfhjKdQBoBOunamTB8Ox1twUu2tPU5T7+TavcXwiziHPgsljEft2GMIx/etEd+0R/lprcV7iMop/xFnh/D3uXERAGZunRfVuwA1/6idt4DZSxYW2GLFQAzsNTGg+g0HYAUqcA4McMhzqBcY7zJIH4Cdfzobt3CdP2R99eX5Pkc5cV0jXiw8Fb7DVzHKRpt0/Pah99mcxOlRKpY0Tw2ECiTWSUi1UU7uHgQBS1irRLuWOgEAfMfzpuxbhULH5UsxLLP+c/Lb7zTYXcgvo9tIFGUdN/eh9/C57gAAO5IJgfmYomzZRJqvwsZnZvl9df5VolJxXJApPR3g+EgGTatED1aiWKw5yBU8qRAVSYHz3NXsDZ029aIHCikl5GRqmxFGCekCMJYt24e2q27iiFLCR67aHQnermN4vdtI924A4VZATqdPmBrM9pr7GYYnbsentQDFPdQkIfQjofkdK0YvMcVTQksKe0xY4nibmIbxbjF2G3YDso/ZH5MnWqvBuIm1fCmcrnT0b/AF2+lXLKlbjCAPTpXXFOHyudZDKQ2nxCCDp2NUU03v5C460alguDh7UXidpIXp89daUsbhFzEowI3Vhsy9CPz0pt5d4hmUT1AIPcHUEVPzRgg6C4BJXf/L/p/Wmz4U8fKPwSx5Gp1IzvGYLrFRYFYO5mj6ICCKFY7CwdPurznJNUzYkWkRLw8w81VjwAj4GK/h9Dp896jtOVIP5NMGHvZhIqHug6C9gzA27tp1ZgjZT2IOuhI3kwT0FM13Du48uIu256oLW3oWtk/PehH6T5oYQaL4S5pH0r0fAz74P5MvkY9WWOLWD4EyWKAEkxJ6EmABPXQUreEp6CnOw86Glm/wAuYjM2RreWTlkNMTpOu8Vfy/GlOSlEliyJKmZFiH8XK+ZVXKAZMBcoiKj/AEqwnQ3T/An/APRozZ5RQW/Ee4zDeFAX7zm/CoFdUH6m2tv/ABfE/wDE23yArVJxi7Y+KGbIvbpFb/ari9LFo/8A21+nxP8AKas4Lh+Gtjzq98/5vCT5AAsfmR7VEjFjmYkk9Tqae+Acn2r1lbjvcDMAfLlAEz0IOsDek5yk6gaF42HGuWV3Z3ytcuWrYtpaQFzK2wCCFnV7jmTl6CdWimnA8Mt4ZGe4/wATFmJnUnoqg7aQBqfevvBt4OzNtJkjUmSTtJO5/MRQ/GXmY5mMkfQegHSkyZ/RVPbIyrI/YqRYxPGwFnwiqrqMzAH5lZI9hS3j+YLlz4URB0EEk+vSu8UM/wAXfbp0qzwfg6s4LEnWsn/2ZH8jLFBA/CYa7dnxHYJ1jyz6CNdaduHcq2cHZ8UqBebp+0F13nWZiiuJ4JaCG4oy5GyBRtoNWPqT9KG4/EsyqCen4SBS5pSin6m/oCNSriL3ECXcmohpCiav4gZRPUiTUeDt6gnesCLhHB2ABVq+0mK6K5V9qrluvU/9K6T+BVvZQ4s06dNv6/hH1orgOH4a2loXkJuXYAJV412GYeVdx1kk1TXDC5iLds/DP5/Cna8oA0r0/wDj8Sacn+DP5E2qSM1544EbQFyzOQtBU7qTsQe06en4UeFYcKoXXN+JPamfnC+YS30YyflsKD4CwM09v+n86z+Y16vGPSLYb4Wwvw/X8/P+VWrjwQRr+Yr2zaAAPUg//rXUa1ldnfJyi59xDRqPr/Sl/i1nK5HzplsNv7D+f9KC8dXzg+kfh/Wn+AxexHcfrm96uoQDVTH+W+asYjafStUf4oYM8H4gVtqgH925AP8AhOoHsJI+Qpovc1Ye2qrcaWfyqgBZmJ6QBp2kwKyq8S8yzBIllU5c3oSNY9qT8Rdy3BcRVWSWVYkAZjCmfiECDO9bfHbdpuzFnpVRsY+IkAjqVYgskkgB8pIBIAMb19fwZaSCIPT/AF96A8Sxjtg8HjIRbjEoQikAgLcK5pJDQFZdRoCIyxqycCxPi2gxEb/0/lWHzPH4PlHovgzWqfYGxaQII1FV+H40qw3+lMPELI3+X40CxNgAyKyKV6Zp+LDN6HUONxXeCfpMEaiaDYW6QSOhoplEHTYe1CuMrQO1RI/HHDEKgMaE+dtfZEIj3IquObLn79r/AMtv/UpF4/xi5m8OFIYZszCWGYkwusLAgaDXU9arNzR4fk8ENk8s5t40nbrFfSRulfZ5bqz/2Q=="/>
          <p:cNvSpPr>
            <a:spLocks noChangeAspect="1" noChangeArrowheads="1"/>
          </p:cNvSpPr>
          <p:nvPr/>
        </p:nvSpPr>
        <p:spPr bwMode="auto">
          <a:xfrm>
            <a:off x="155575" y="-1790700"/>
            <a:ext cx="5267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843" y="4926012"/>
            <a:ext cx="1276350" cy="12668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road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81128"/>
            <a:ext cx="9144000" cy="230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66800"/>
          </a:xfrm>
        </p:spPr>
        <p:txBody>
          <a:bodyPr/>
          <a:lstStyle/>
          <a:p>
            <a:r>
              <a:rPr lang="en-CA" dirty="0"/>
              <a:t>Road Map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3960440"/>
          </a:xfrm>
        </p:spPr>
        <p:txBody>
          <a:bodyPr>
            <a:normAutofit fontScale="92500"/>
          </a:bodyPr>
          <a:lstStyle/>
          <a:p>
            <a:r>
              <a:rPr lang="en-CA" dirty="0"/>
              <a:t>Review Week 5A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Organizational Culture </a:t>
            </a:r>
          </a:p>
          <a:p>
            <a:pPr>
              <a:lnSpc>
                <a:spcPct val="90000"/>
              </a:lnSpc>
            </a:pPr>
            <a:r>
              <a:rPr lang="en-CA" sz="2300" dirty="0"/>
              <a:t>Week 5B Power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Source s of Power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Dependency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Influence tactics</a:t>
            </a:r>
          </a:p>
          <a:p>
            <a:pPr lvl="1">
              <a:lnSpc>
                <a:spcPct val="90000"/>
              </a:lnSpc>
            </a:pPr>
            <a:r>
              <a:rPr lang="en-CA" sz="2100" dirty="0"/>
              <a:t>Influence Styles</a:t>
            </a:r>
          </a:p>
          <a:p>
            <a:pPr lvl="1">
              <a:lnSpc>
                <a:spcPct val="90000"/>
              </a:lnSpc>
            </a:pPr>
            <a:endParaRPr lang="en-CA" sz="2100" dirty="0"/>
          </a:p>
          <a:p>
            <a:pPr>
              <a:lnSpc>
                <a:spcPct val="90000"/>
              </a:lnSpc>
            </a:pPr>
            <a:r>
              <a:rPr lang="en-CA" sz="2300" dirty="0"/>
              <a:t>Next week</a:t>
            </a:r>
          </a:p>
          <a:p>
            <a:pPr lvl="1">
              <a:lnSpc>
                <a:spcPct val="90000"/>
              </a:lnSpc>
            </a:pPr>
            <a:r>
              <a:rPr lang="en-CA" sz="1900" dirty="0"/>
              <a:t>Change up: Guest Lecture</a:t>
            </a:r>
          </a:p>
          <a:p>
            <a:pPr lvl="1"/>
            <a:r>
              <a:rPr lang="en-CA" b="1" dirty="0"/>
              <a:t>Christiane Fox</a:t>
            </a:r>
          </a:p>
          <a:p>
            <a:pPr lvl="1"/>
            <a:r>
              <a:rPr lang="en-CA" sz="1400" dirty="0"/>
              <a:t>Assistant Secretary to the Cabinet - Communications at Privy Council Office, Government of Canada</a:t>
            </a:r>
          </a:p>
          <a:p>
            <a:endParaRPr lang="en-CA" dirty="0"/>
          </a:p>
          <a:p>
            <a:pPr lvl="1"/>
            <a:endParaRPr lang="en-CA" dirty="0"/>
          </a:p>
          <a:p>
            <a:endParaRPr lang="en-CA" dirty="0"/>
          </a:p>
          <a:p>
            <a:pPr marL="411480" lvl="1" indent="0">
              <a:buNone/>
            </a:pPr>
            <a:endParaRPr lang="en-CA" dirty="0"/>
          </a:p>
          <a:p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6416" y="6237312"/>
            <a:ext cx="576064" cy="365760"/>
          </a:xfrm>
        </p:spPr>
        <p:txBody>
          <a:bodyPr/>
          <a:lstStyle/>
          <a:p>
            <a:pPr algn="ctr"/>
            <a:fld id="{465045C0-524C-4C6A-96B2-D7CF4749CC0B}" type="slidenum">
              <a:rPr lang="en-CA" smtClean="0">
                <a:solidFill>
                  <a:schemeClr val="bg1"/>
                </a:solidFill>
              </a:rPr>
              <a:pPr algn="ctr"/>
              <a:t>2</a:t>
            </a:fld>
            <a:endParaRPr lang="en-CA" dirty="0">
              <a:solidFill>
                <a:schemeClr val="bg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274" y="2420888"/>
            <a:ext cx="2266950" cy="2019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019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/>
              <a:t>BUSI 2101: Around the world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936104"/>
          </a:xfrm>
        </p:spPr>
        <p:txBody>
          <a:bodyPr>
            <a:normAutofit fontScale="70000" lnSpcReduction="20000"/>
          </a:bodyPr>
          <a:lstStyle/>
          <a:p>
            <a:r>
              <a:rPr lang="en-CA" dirty="0"/>
              <a:t>Get into groups of four. Find one company from outside North America/Europe that </a:t>
            </a:r>
            <a:r>
              <a:rPr lang="en-CA" dirty="0" err="1"/>
              <a:t>Sprott</a:t>
            </a:r>
            <a:r>
              <a:rPr lang="en-CA" dirty="0"/>
              <a:t> students should know about but do not.</a:t>
            </a:r>
          </a:p>
          <a:p>
            <a:r>
              <a:rPr lang="en-CA" dirty="0"/>
              <a:t>Go to our online form </a:t>
            </a:r>
            <a:r>
              <a:rPr lang="en-CA" dirty="0">
                <a:hlinkClick r:id="rId3"/>
              </a:rPr>
              <a:t>our online form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3</a:t>
            </a:fld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31" y="2443595"/>
            <a:ext cx="1873970" cy="790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20" y="3777926"/>
            <a:ext cx="9525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168" y="4293096"/>
            <a:ext cx="1983879" cy="11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638800"/>
            <a:ext cx="37528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238" y="1916832"/>
            <a:ext cx="1471649" cy="105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88864"/>
            <a:ext cx="3589623" cy="30208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666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Dominant vs. Sub Cultures</a:t>
            </a:r>
          </a:p>
        </p:txBody>
      </p:sp>
      <p:sp>
        <p:nvSpPr>
          <p:cNvPr id="458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83327"/>
            <a:ext cx="7467600" cy="4625397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US" dirty="0"/>
              <a:t>There are primary values that are accepted throughout the organization.</a:t>
            </a:r>
          </a:p>
          <a:p>
            <a:pPr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Dominant culture: manifests the values shared by a majority of the organizations members</a:t>
            </a:r>
          </a:p>
          <a:p>
            <a:pPr lvl="1"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Subcultures : usually share the dominant cultures core values as well as other values that characterize their own unit.</a:t>
            </a:r>
          </a:p>
          <a:p>
            <a:pPr lvl="1"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r>
              <a:rPr lang="en-US" dirty="0"/>
              <a:t>Countercultures: groups who’s values are in opposition to those of the dominant culture. </a:t>
            </a:r>
          </a:p>
          <a:p>
            <a:pPr lvl="1">
              <a:lnSpc>
                <a:spcPct val="90000"/>
              </a:lnSpc>
              <a:defRPr/>
            </a:pPr>
            <a:endParaRPr lang="en-US" dirty="0"/>
          </a:p>
          <a:p>
            <a:pPr lvl="1">
              <a:lnSpc>
                <a:spcPct val="90000"/>
              </a:lnSpc>
              <a:defRPr/>
            </a:pPr>
            <a:endParaRPr lang="en-US" dirty="0"/>
          </a:p>
          <a:p>
            <a:pPr lvl="2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2600" dirty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BE078C3-E75F-49E0-A4F3-88A453073813}" type="slidenum">
              <a:rPr lang="en-CA" smtClean="0">
                <a:solidFill>
                  <a:schemeClr val="bg1"/>
                </a:solidFill>
              </a:rPr>
              <a:pPr eaLnBrk="1" hangingPunct="1"/>
              <a:t>4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3175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4" y="4797426"/>
            <a:ext cx="1476375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4028408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Transmitting Culture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Transmitting Culture</a:t>
            </a:r>
          </a:p>
          <a:p>
            <a:r>
              <a:rPr lang="en-CA" dirty="0"/>
              <a:t>Socialization</a:t>
            </a:r>
          </a:p>
          <a:p>
            <a:r>
              <a:rPr lang="en-CA" dirty="0"/>
              <a:t>Stories</a:t>
            </a:r>
          </a:p>
          <a:p>
            <a:r>
              <a:rPr lang="en-CA" dirty="0"/>
              <a:t>Symbols</a:t>
            </a:r>
          </a:p>
          <a:p>
            <a:r>
              <a:rPr lang="en-CA" dirty="0"/>
              <a:t>Jargon</a:t>
            </a:r>
          </a:p>
          <a:p>
            <a:r>
              <a:rPr lang="en-CA" dirty="0"/>
              <a:t>Rituals</a:t>
            </a:r>
          </a:p>
          <a:p>
            <a:r>
              <a:rPr lang="en-CA" dirty="0"/>
              <a:t>Statements of principle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5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440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Maintaining Culture</a:t>
            </a:r>
          </a:p>
        </p:txBody>
      </p:sp>
      <p:sp>
        <p:nvSpPr>
          <p:cNvPr id="456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45920"/>
            <a:ext cx="8208963" cy="453059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 b="1" dirty="0"/>
              <a:t>Creating and Maintaining Culture</a:t>
            </a:r>
          </a:p>
          <a:p>
            <a:pPr>
              <a:lnSpc>
                <a:spcPct val="80000"/>
              </a:lnSpc>
              <a:defRPr/>
            </a:pPr>
            <a:r>
              <a:rPr lang="en-US" sz="2400" dirty="0"/>
              <a:t>Selection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Identify and hire individuals who will fit in with the culture.</a:t>
            </a:r>
          </a:p>
          <a:p>
            <a:pPr>
              <a:lnSpc>
                <a:spcPct val="80000"/>
              </a:lnSpc>
              <a:defRPr/>
            </a:pPr>
            <a:r>
              <a:rPr lang="en-US" sz="2400" dirty="0"/>
              <a:t>Top Management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Senior executives establish and communicate the norms of the organization.</a:t>
            </a:r>
          </a:p>
          <a:p>
            <a:pPr>
              <a:lnSpc>
                <a:spcPct val="80000"/>
              </a:lnSpc>
              <a:defRPr/>
            </a:pPr>
            <a:r>
              <a:rPr lang="en-US" sz="2400" dirty="0"/>
              <a:t>Socialization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Organizations need to teach the culture to new employees.</a:t>
            </a:r>
          </a:p>
          <a:p>
            <a:pPr>
              <a:lnSpc>
                <a:spcPct val="80000"/>
              </a:lnSpc>
              <a:defRPr/>
            </a:pPr>
            <a:endParaRPr lang="en-US" sz="2400" dirty="0"/>
          </a:p>
          <a:p>
            <a:pPr>
              <a:lnSpc>
                <a:spcPct val="80000"/>
              </a:lnSpc>
              <a:defRPr/>
            </a:pPr>
            <a:r>
              <a:rPr lang="en-US" sz="2400" b="1" dirty="0"/>
              <a:t>Functions of a strong culture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Social glue 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Boundary-defining.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Sense of identity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/>
              <a:t>Commitment</a:t>
            </a:r>
          </a:p>
          <a:p>
            <a:pPr lvl="1">
              <a:lnSpc>
                <a:spcPct val="80000"/>
              </a:lnSpc>
              <a:defRPr/>
            </a:pPr>
            <a:r>
              <a:rPr lang="en-US" sz="2400" dirty="0" err="1"/>
              <a:t>Behaviour</a:t>
            </a:r>
            <a:r>
              <a:rPr lang="en-US" sz="2400" dirty="0"/>
              <a:t> guide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9804A75-F95E-4253-8A94-CEE89FF1DF6E}" type="slidenum">
              <a:rPr lang="en-CA" smtClean="0">
                <a:solidFill>
                  <a:schemeClr val="bg1"/>
                </a:solidFill>
              </a:rPr>
              <a:pPr eaLnBrk="1" hangingPunct="1"/>
              <a:t>6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2970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150205"/>
            <a:ext cx="1619250" cy="18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89387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The Liabilities of Culture</a:t>
            </a:r>
          </a:p>
        </p:txBody>
      </p:sp>
      <p:sp>
        <p:nvSpPr>
          <p:cNvPr id="471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30399"/>
            <a:ext cx="8229600" cy="4378325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defRPr/>
            </a:pPr>
            <a:r>
              <a:rPr lang="en-US" sz="2800" dirty="0"/>
              <a:t>Culture can have dysfunctional aspects in some instances.</a:t>
            </a:r>
          </a:p>
          <a:p>
            <a:pPr marL="533400" indent="-533400">
              <a:lnSpc>
                <a:spcPct val="90000"/>
              </a:lnSpc>
              <a:defRPr/>
            </a:pPr>
            <a:endParaRPr lang="en-US" sz="2800" dirty="0"/>
          </a:p>
          <a:p>
            <a:pPr marL="914400" lvl="1" indent="-457200">
              <a:lnSpc>
                <a:spcPct val="90000"/>
              </a:lnSpc>
              <a:buFontTx/>
              <a:buAutoNum type="arabicPeriod"/>
              <a:defRPr/>
            </a:pPr>
            <a:r>
              <a:rPr lang="en-US" sz="2400" u="sng" dirty="0"/>
              <a:t>Major barriers to change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  <a:defRPr/>
            </a:pPr>
            <a:r>
              <a:rPr lang="en-US" sz="2400" u="sng" dirty="0"/>
              <a:t>Barriers to diversity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  <a:defRPr/>
            </a:pPr>
            <a:r>
              <a:rPr lang="en-US" sz="2400" u="sng" dirty="0"/>
              <a:t>Major barriers to mergers and acquisitions</a:t>
            </a:r>
          </a:p>
          <a:p>
            <a:pPr marL="457200" lvl="1" indent="0">
              <a:lnSpc>
                <a:spcPct val="90000"/>
              </a:lnSpc>
              <a:buNone/>
              <a:defRPr/>
            </a:pPr>
            <a:endParaRPr lang="en-US" sz="2400" u="sng" dirty="0"/>
          </a:p>
          <a:p>
            <a:pPr marL="914400" lvl="1" indent="-457200">
              <a:lnSpc>
                <a:spcPct val="90000"/>
              </a:lnSpc>
              <a:buFontTx/>
              <a:buAutoNum type="arabicPeriod"/>
              <a:defRPr/>
            </a:pPr>
            <a:endParaRPr lang="en-US" sz="2400" u="sng" dirty="0"/>
          </a:p>
          <a:p>
            <a:pPr marL="914400" lvl="1" indent="-457200">
              <a:lnSpc>
                <a:spcPct val="90000"/>
              </a:lnSpc>
              <a:buFontTx/>
              <a:buAutoNum type="arabicPeriod"/>
              <a:defRPr/>
            </a:pPr>
            <a:endParaRPr lang="en-US" sz="2400" dirty="0"/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318247"/>
            <a:ext cx="1674887" cy="203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6371B62-BAED-4E2C-A1C0-C2B117F0D456}" type="slidenum">
              <a:rPr lang="en-CA" smtClean="0">
                <a:solidFill>
                  <a:schemeClr val="bg1"/>
                </a:solidFill>
              </a:rPr>
              <a:pPr eaLnBrk="1" hangingPunct="1"/>
              <a:t>7</a:t>
            </a:fld>
            <a:endParaRPr lang="en-CA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067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Power And Politics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Week 5B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4642-041D-42D5-A686-5BE243B16702}" type="slidenum">
              <a:rPr lang="en-US" altLang="en-US" smtClean="0">
                <a:solidFill>
                  <a:srgbClr val="000000"/>
                </a:solidFill>
              </a:rPr>
              <a:pPr/>
              <a:t>8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203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Power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78089"/>
            <a:ext cx="8229600" cy="433063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Power</a:t>
            </a:r>
          </a:p>
          <a:p>
            <a:pPr lvl="1">
              <a:defRPr/>
            </a:pPr>
            <a:r>
              <a:rPr lang="en-US" sz="2800" dirty="0">
                <a:solidFill>
                  <a:schemeClr val="tx1"/>
                </a:solidFill>
              </a:rPr>
              <a:t>The capacity that A has to influence the </a:t>
            </a:r>
            <a:r>
              <a:rPr lang="en-US" sz="2800" dirty="0" err="1">
                <a:solidFill>
                  <a:schemeClr val="tx1"/>
                </a:solidFill>
              </a:rPr>
              <a:t>behaviour</a:t>
            </a:r>
            <a:r>
              <a:rPr lang="en-US" sz="2800" dirty="0">
                <a:solidFill>
                  <a:schemeClr val="tx1"/>
                </a:solidFill>
              </a:rPr>
              <a:t> of B so that B acts in accordance with A’s wishes.</a:t>
            </a:r>
          </a:p>
          <a:p>
            <a:r>
              <a:rPr lang="en-US" dirty="0"/>
              <a:t>______________</a:t>
            </a:r>
          </a:p>
          <a:p>
            <a:pPr lvl="1"/>
            <a:r>
              <a:rPr lang="en-US" dirty="0"/>
              <a:t>B’s relationship to A when A possesses something that B needs.</a:t>
            </a:r>
          </a:p>
          <a:p>
            <a:pPr lvl="1"/>
            <a:endParaRPr lang="en-US" dirty="0"/>
          </a:p>
          <a:p>
            <a:r>
              <a:rPr lang="en-US" b="1" dirty="0"/>
              <a:t>Influence</a:t>
            </a:r>
            <a:r>
              <a:rPr lang="en-US" dirty="0"/>
              <a:t> –successfully persuading others to follow your advice or orders</a:t>
            </a:r>
          </a:p>
          <a:p>
            <a:pPr>
              <a:buNone/>
            </a:pPr>
            <a:endParaRPr lang="en-US" dirty="0"/>
          </a:p>
          <a:p>
            <a:r>
              <a:rPr lang="en-US" b="1" dirty="0"/>
              <a:t>Authority</a:t>
            </a:r>
            <a:r>
              <a:rPr lang="en-US" dirty="0"/>
              <a:t> – power granted to an employee </a:t>
            </a:r>
            <a:r>
              <a:rPr lang="en-CA" dirty="0"/>
              <a:t>recognized as legitimate (legitimate power)</a:t>
            </a:r>
            <a:endParaRPr lang="en-US" b="1" dirty="0"/>
          </a:p>
          <a:p>
            <a:pPr lvl="1"/>
            <a:endParaRPr lang="en-US" dirty="0"/>
          </a:p>
        </p:txBody>
      </p:sp>
      <p:sp>
        <p:nvSpPr>
          <p:cNvPr id="48134" name="Slide Number Placeholder 7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2FEF2D7-362F-4894-8F04-63999D0FE6A2}" type="slidenum">
              <a:rPr lang="en-CA" smtClean="0">
                <a:solidFill>
                  <a:schemeClr val="bg1"/>
                </a:solidFill>
              </a:rPr>
              <a:pPr eaLnBrk="1" hangingPunct="1"/>
              <a:t>9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4813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228" y="4791139"/>
            <a:ext cx="1231072" cy="876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555978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834" y="4932785"/>
            <a:ext cx="217170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09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Dependency: Key to Power</a:t>
            </a:r>
          </a:p>
        </p:txBody>
      </p:sp>
      <p:sp>
        <p:nvSpPr>
          <p:cNvPr id="3809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776"/>
            <a:ext cx="8229600" cy="3887887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dirty="0"/>
              <a:t>General Dependency Postulate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dirty="0"/>
              <a:t>	</a:t>
            </a:r>
            <a:r>
              <a:rPr lang="en-US" b="1" dirty="0">
                <a:solidFill>
                  <a:srgbClr val="FF0000"/>
                </a:solidFill>
              </a:rPr>
              <a:t>The greater the dependency the greater the power</a:t>
            </a:r>
          </a:p>
          <a:p>
            <a:pPr>
              <a:buFont typeface="Wingdings 2" pitchFamily="18" charset="2"/>
              <a:buNone/>
              <a:defRPr/>
            </a:pPr>
            <a:endParaRPr lang="en-US" dirty="0"/>
          </a:p>
          <a:p>
            <a:pPr>
              <a:buFont typeface="Wingdings 2" pitchFamily="18" charset="2"/>
              <a:buNone/>
              <a:defRPr/>
            </a:pPr>
            <a:r>
              <a:rPr lang="en-US" b="1" dirty="0"/>
              <a:t>3 Factors</a:t>
            </a:r>
          </a:p>
          <a:p>
            <a:pPr>
              <a:defRPr/>
            </a:pPr>
            <a:r>
              <a:rPr lang="en-US" dirty="0"/>
              <a:t>Importance</a:t>
            </a:r>
          </a:p>
          <a:p>
            <a:pPr lvl="1">
              <a:defRPr/>
            </a:pPr>
            <a:r>
              <a:rPr lang="en-US" dirty="0"/>
              <a:t>The things you control must be important.</a:t>
            </a:r>
          </a:p>
          <a:p>
            <a:pPr>
              <a:defRPr/>
            </a:pPr>
            <a:r>
              <a:rPr lang="en-US" dirty="0"/>
              <a:t>Scarcity</a:t>
            </a:r>
          </a:p>
          <a:p>
            <a:pPr lvl="1">
              <a:defRPr/>
            </a:pPr>
            <a:r>
              <a:rPr lang="en-US" dirty="0"/>
              <a:t>A resource must be perceived as scarce.</a:t>
            </a:r>
          </a:p>
          <a:p>
            <a:pPr>
              <a:defRPr/>
            </a:pPr>
            <a:r>
              <a:rPr lang="en-US" dirty="0"/>
              <a:t>Non-substitutability</a:t>
            </a:r>
          </a:p>
          <a:p>
            <a:pPr lvl="1">
              <a:defRPr/>
            </a:pPr>
            <a:r>
              <a:rPr lang="en-US" dirty="0"/>
              <a:t>The resource cannot be substituted with something else.</a:t>
            </a:r>
          </a:p>
        </p:txBody>
      </p:sp>
      <p:sp>
        <p:nvSpPr>
          <p:cNvPr id="49157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648841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EE71D76D-610E-4385-8429-448A1BC65CA4}" type="slidenum">
              <a:rPr lang="en-CA" smtClean="0">
                <a:solidFill>
                  <a:schemeClr val="bg1"/>
                </a:solidFill>
              </a:rPr>
              <a:pPr eaLnBrk="1" hangingPunct="1"/>
              <a:t>10</a:t>
            </a:fld>
            <a:endParaRPr lang="en-CA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833987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592" y="4739951"/>
            <a:ext cx="1346352" cy="1810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68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Bases of Power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76401"/>
            <a:ext cx="7702550" cy="4572000"/>
          </a:xfrm>
        </p:spPr>
        <p:txBody>
          <a:bodyPr>
            <a:normAutofit fontScale="85000" lnSpcReduction="20000"/>
          </a:bodyPr>
          <a:lstStyle/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Coercive </a:t>
            </a:r>
            <a:r>
              <a:rPr lang="en-US" sz="2400" dirty="0" err="1"/>
              <a:t>Power:Emotional</a:t>
            </a:r>
            <a:r>
              <a:rPr lang="en-US" sz="2400" dirty="0"/>
              <a:t> power, when someone threatens you in order to do something. </a:t>
            </a:r>
            <a:r>
              <a:rPr lang="en-US" sz="2400" dirty="0" err="1"/>
              <a:t>ie.Do</a:t>
            </a:r>
            <a:r>
              <a:rPr lang="en-US" sz="2400" dirty="0"/>
              <a:t> this or I beat you up __________________________________________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Reward Power :You get a reward for doing something </a:t>
            </a:r>
            <a:r>
              <a:rPr lang="en-US" sz="2400" dirty="0" err="1"/>
              <a:t>ie</a:t>
            </a:r>
            <a:r>
              <a:rPr lang="en-US" sz="2400" dirty="0"/>
              <a:t>. Getting paid for the job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endParaRPr lang="en-US" sz="2400" dirty="0"/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Legitimate Power :____________________________</a:t>
            </a:r>
          </a:p>
          <a:p>
            <a:pPr marL="952500" lvl="1" indent="-495300">
              <a:lnSpc>
                <a:spcPct val="90000"/>
              </a:lnSpc>
              <a:buFontTx/>
              <a:buNone/>
            </a:pPr>
            <a:r>
              <a:rPr lang="en-US" sz="2400" dirty="0"/>
              <a:t>	</a:t>
            </a:r>
            <a:r>
              <a:rPr lang="en-US" sz="2400" dirty="0" err="1"/>
              <a:t>ie</a:t>
            </a:r>
            <a:r>
              <a:rPr lang="en-US" sz="2400" dirty="0"/>
              <a:t>. __________________________________________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Expert Power: Have an element of trust </a:t>
            </a:r>
            <a:r>
              <a:rPr lang="en-US" sz="2400" dirty="0" err="1"/>
              <a:t>ie</a:t>
            </a:r>
            <a:r>
              <a:rPr lang="en-US" sz="2400" dirty="0"/>
              <a:t>. Going to the doctor when </a:t>
            </a:r>
            <a:r>
              <a:rPr lang="en-US" sz="2400" dirty="0" err="1"/>
              <a:t>youre</a:t>
            </a:r>
            <a:r>
              <a:rPr lang="en-US" sz="2400" dirty="0"/>
              <a:t> sick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endParaRPr lang="en-US" sz="2400" dirty="0"/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Referent Power: 	</a:t>
            </a:r>
            <a:r>
              <a:rPr lang="en-US" sz="2400" dirty="0" err="1"/>
              <a:t>ie.dressing</a:t>
            </a:r>
            <a:r>
              <a:rPr lang="en-US" sz="2400" dirty="0"/>
              <a:t> like a celebrity __________________________________________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Information Power :___________________________</a:t>
            </a:r>
          </a:p>
          <a:p>
            <a:pPr marL="952500" lvl="1" indent="-495300">
              <a:lnSpc>
                <a:spcPct val="90000"/>
              </a:lnSpc>
              <a:buFontTx/>
              <a:buNone/>
            </a:pPr>
            <a:r>
              <a:rPr lang="en-US" sz="2400" dirty="0"/>
              <a:t>	</a:t>
            </a:r>
            <a:r>
              <a:rPr lang="en-US" sz="2400" dirty="0" err="1"/>
              <a:t>ie</a:t>
            </a:r>
            <a:r>
              <a:rPr lang="en-US" sz="2400" dirty="0"/>
              <a:t>. People who know </a:t>
            </a:r>
            <a:r>
              <a:rPr lang="en-US" sz="2400" dirty="0" err="1"/>
              <a:t>whats</a:t>
            </a:r>
            <a:r>
              <a:rPr lang="en-US" sz="2400" dirty="0"/>
              <a:t> going on </a:t>
            </a:r>
            <a:r>
              <a:rPr lang="en-US" sz="2400" dirty="0" err="1"/>
              <a:t>ie</a:t>
            </a:r>
            <a:r>
              <a:rPr lang="en-US" sz="2400" dirty="0"/>
              <a:t> an office administrator</a:t>
            </a:r>
          </a:p>
        </p:txBody>
      </p:sp>
      <p:sp>
        <p:nvSpPr>
          <p:cNvPr id="5018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0CBC08C3-EC72-4CBA-A196-FE70FE5D5244}" type="slidenum">
              <a:rPr lang="en-CA" smtClean="0">
                <a:solidFill>
                  <a:schemeClr val="bg1"/>
                </a:solidFill>
              </a:rPr>
              <a:pPr eaLnBrk="1" hangingPunct="1"/>
              <a:t>11</a:t>
            </a:fld>
            <a:endParaRPr lang="en-CA">
              <a:solidFill>
                <a:schemeClr val="bg1"/>
              </a:solidFill>
            </a:endParaRP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684213" y="6249194"/>
            <a:ext cx="50403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sz="800" i="1">
                <a:latin typeface="Times" pitchFamily="18" charset="0"/>
              </a:rPr>
              <a:t>Source: </a:t>
            </a:r>
            <a:r>
              <a:rPr lang="en-CA" sz="800">
                <a:latin typeface="Times" pitchFamily="18" charset="0"/>
              </a:rPr>
              <a:t>Adapted from G. Yuki and C. M. Falbe, “Importance of Different Power Sources in Downward and Lateral Relations,” </a:t>
            </a:r>
            <a:r>
              <a:rPr lang="en-CA" sz="800" i="1">
                <a:latin typeface="Times" pitchFamily="18" charset="0"/>
              </a:rPr>
              <a:t>Journal of Applied Psychology</a:t>
            </a:r>
            <a:r>
              <a:rPr lang="en-CA" sz="800">
                <a:latin typeface="Times" pitchFamily="18" charset="0"/>
              </a:rPr>
              <a:t>, June 1991, p. 417. With permission. </a:t>
            </a:r>
            <a:endParaRPr lang="en-US" sz="800" i="1"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7749457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Leaders’ Use of Power</a:t>
            </a:r>
          </a:p>
        </p:txBody>
      </p:sp>
      <p:sp>
        <p:nvSpPr>
          <p:cNvPr id="3788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42187"/>
            <a:ext cx="8229600" cy="4666537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dirty="0"/>
              <a:t>The least effective power bases are the ones most likely to be used by managers.</a:t>
            </a:r>
          </a:p>
          <a:p>
            <a:pPr lvl="1">
              <a:defRPr/>
            </a:pPr>
            <a:r>
              <a:rPr lang="en-US" dirty="0"/>
              <a:t>Coercive, legitimate, and reward</a:t>
            </a:r>
          </a:p>
          <a:p>
            <a:pPr lvl="1">
              <a:defRPr/>
            </a:pPr>
            <a:r>
              <a:rPr lang="en-US" dirty="0"/>
              <a:t>Easiest to implement</a:t>
            </a:r>
          </a:p>
          <a:p>
            <a:pPr>
              <a:defRPr/>
            </a:pPr>
            <a:r>
              <a:rPr lang="en-US" dirty="0"/>
              <a:t>Effective leaders use referent and/or expert power.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3 responses to power</a:t>
            </a:r>
          </a:p>
          <a:p>
            <a:pPr marL="624078" indent="-514350">
              <a:buFont typeface="Wingdings 2" pitchFamily="18" charset="2"/>
              <a:buAutoNum type="arabicPeriod"/>
              <a:defRPr/>
            </a:pPr>
            <a:r>
              <a:rPr lang="en-US" dirty="0"/>
              <a:t>Commitment</a:t>
            </a:r>
          </a:p>
          <a:p>
            <a:pPr marL="624078" indent="-514350">
              <a:buFont typeface="Wingdings 2" pitchFamily="18" charset="2"/>
              <a:buAutoNum type="arabicPeriod"/>
              <a:defRPr/>
            </a:pPr>
            <a:r>
              <a:rPr lang="en-US" dirty="0"/>
              <a:t>Resistance</a:t>
            </a:r>
          </a:p>
          <a:p>
            <a:pPr marL="624078" indent="-514350">
              <a:buFont typeface="Wingdings 2" pitchFamily="18" charset="2"/>
              <a:buAutoNum type="arabicPeriod"/>
              <a:defRPr/>
            </a:pPr>
            <a:r>
              <a:rPr lang="en-US" dirty="0"/>
              <a:t>Compliance</a:t>
            </a:r>
          </a:p>
        </p:txBody>
      </p:sp>
      <p:sp>
        <p:nvSpPr>
          <p:cNvPr id="53253" name="Slide Number Placeholder 4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C7FEC3E-978F-49BB-B2EA-597F8A360F96}" type="slidenum">
              <a:rPr lang="en-CA" smtClean="0">
                <a:solidFill>
                  <a:schemeClr val="bg1"/>
                </a:solidFill>
              </a:rPr>
              <a:pPr eaLnBrk="1" hangingPunct="1"/>
              <a:t>12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724" y="3900487"/>
            <a:ext cx="2041525" cy="240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Users\Rob\Desktop\OB Winter\Langton 5th edition Instructors notes\il\lang_gif_chapter08\lang_ex08-03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3090" y="1309448"/>
            <a:ext cx="3846786" cy="2855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8067323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/>
              <a:t>Translating Power into Action</a:t>
            </a:r>
            <a:endParaRPr lang="en-CA"/>
          </a:p>
        </p:txBody>
      </p:sp>
      <p:sp>
        <p:nvSpPr>
          <p:cNvPr id="385027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828800"/>
            <a:ext cx="4032250" cy="4552950"/>
          </a:xfrm>
        </p:spPr>
        <p:txBody>
          <a:bodyPr>
            <a:noAutofit/>
          </a:bodyPr>
          <a:lstStyle/>
          <a:p>
            <a:pPr marL="495300" indent="-495300" algn="ctr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b="1" u="sng" dirty="0"/>
              <a:t>Influence Tactics</a:t>
            </a:r>
          </a:p>
          <a:p>
            <a:pPr marL="495300" indent="-495300" algn="ctr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dirty="0"/>
              <a:t>*</a:t>
            </a:r>
            <a:r>
              <a:rPr lang="en-US" sz="2400" dirty="0"/>
              <a:t>covered in interactive</a:t>
            </a:r>
          </a:p>
          <a:p>
            <a:pPr marL="495300" indent="-495300" algn="ctr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b="1" u="sng" dirty="0"/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Rational persuasion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Inspirational appeals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Consultation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Ingratiation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Personal appeals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Exchange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Coalition tactics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Pressure 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Legitimating tactics</a:t>
            </a:r>
            <a:endParaRPr lang="en-CA" sz="2800" dirty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683DFD6-11AA-4B6B-9D5F-0A6F105752E9}" type="slidenum">
              <a:rPr lang="en-CA" smtClean="0">
                <a:solidFill>
                  <a:schemeClr val="bg1"/>
                </a:solidFill>
              </a:rPr>
              <a:pPr eaLnBrk="1" hangingPunct="1"/>
              <a:t>13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6" name="ULlXeTAFcMI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572000" y="2921000"/>
            <a:ext cx="4301067" cy="2419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218171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3600" dirty="0"/>
              <a:t>Understanding the Balance of Power</a:t>
            </a:r>
            <a:endParaRPr lang="en-CA" sz="3600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16833"/>
            <a:ext cx="8229600" cy="4591892"/>
          </a:xfrm>
        </p:spPr>
        <p:txBody>
          <a:bodyPr/>
          <a:lstStyle/>
          <a:p>
            <a:r>
              <a:rPr lang="en-US" dirty="0"/>
              <a:t>All parties have power!</a:t>
            </a:r>
          </a:p>
          <a:p>
            <a:endParaRPr lang="en-US" dirty="0"/>
          </a:p>
          <a:p>
            <a:r>
              <a:rPr lang="en-US" dirty="0"/>
              <a:t>Abuses of power</a:t>
            </a:r>
          </a:p>
          <a:p>
            <a:pPr lvl="1"/>
            <a:r>
              <a:rPr lang="en-US" dirty="0"/>
              <a:t>Workplace Bullying </a:t>
            </a:r>
          </a:p>
          <a:p>
            <a:pPr lvl="1"/>
            <a:r>
              <a:rPr lang="en-US" dirty="0"/>
              <a:t>Sexual Harassment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Cultural differences.</a:t>
            </a:r>
          </a:p>
          <a:p>
            <a:pPr lvl="1"/>
            <a:endParaRPr lang="en-CA" dirty="0"/>
          </a:p>
        </p:txBody>
      </p:sp>
      <p:sp>
        <p:nvSpPr>
          <p:cNvPr id="52230" name="Slide Number Placeholder 6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540ED6C7-D5F1-4384-808C-A886B39B459B}" type="slidenum">
              <a:rPr lang="en-CA" smtClean="0">
                <a:solidFill>
                  <a:schemeClr val="bg1"/>
                </a:solidFill>
              </a:rPr>
              <a:pPr eaLnBrk="1" hangingPunct="1"/>
              <a:t>14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5222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473" y="1716833"/>
            <a:ext cx="24288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472" y="4732994"/>
            <a:ext cx="2981527" cy="2125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736513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/>
              <a:t>Cialdini’s</a:t>
            </a:r>
            <a:r>
              <a:rPr lang="en-CA" dirty="0"/>
              <a:t> 6 Influence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040560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/>
              <a:t>Reciprocity</a:t>
            </a:r>
            <a:r>
              <a:rPr lang="en-US" dirty="0"/>
              <a:t>  - Repay in kind. Includes gifts, </a:t>
            </a:r>
            <a:r>
              <a:rPr lang="en-US" dirty="0" err="1"/>
              <a:t>favours</a:t>
            </a:r>
            <a:r>
              <a:rPr lang="en-US" dirty="0"/>
              <a:t> and concessions people make to one another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Social proof - </a:t>
            </a:r>
            <a:r>
              <a:rPr lang="en-US" dirty="0"/>
              <a:t> Follow the lead of similar others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Consistency - </a:t>
            </a:r>
            <a:r>
              <a:rPr lang="en-US" dirty="0"/>
              <a:t>Align with clear public commitment</a:t>
            </a:r>
            <a:endParaRPr lang="en-CA" dirty="0"/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Scarcity</a:t>
            </a:r>
            <a:r>
              <a:rPr lang="en-US" dirty="0"/>
              <a:t>  - Want scarce items. e.g. “limited time offer”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Expertise and authority - </a:t>
            </a:r>
            <a:r>
              <a:rPr lang="en-US" dirty="0"/>
              <a:t>Relevant expertise and experience persuades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/>
              <a:t>Liking - </a:t>
            </a:r>
            <a:r>
              <a:rPr lang="en-US" dirty="0"/>
              <a:t>People respond to those who are likable.</a:t>
            </a:r>
          </a:p>
          <a:p>
            <a:pPr marL="0" indent="0">
              <a:buNone/>
            </a:pPr>
            <a:endParaRPr lang="en-US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15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21308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Effective Persuasion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/>
              <a:t>Conger (see page 298)</a:t>
            </a:r>
          </a:p>
          <a:p>
            <a:pPr marL="777240" lvl="1" indent="-457200">
              <a:buFont typeface="+mj-lt"/>
              <a:buAutoNum type="arabicPeriod"/>
            </a:pPr>
            <a:r>
              <a:rPr lang="en-CA" dirty="0"/>
              <a:t>Establish credibility</a:t>
            </a:r>
          </a:p>
          <a:p>
            <a:pPr marL="777240" lvl="1" indent="-457200">
              <a:buFont typeface="+mj-lt"/>
              <a:buAutoNum type="arabicPeriod"/>
            </a:pPr>
            <a:r>
              <a:rPr lang="en-CA" dirty="0"/>
              <a:t>Frame goals in a way that identifies common ground with those you intend to persuade. </a:t>
            </a:r>
          </a:p>
          <a:p>
            <a:pPr marL="777240" lvl="1" indent="-457200">
              <a:buFont typeface="+mj-lt"/>
              <a:buAutoNum type="arabicPeriod"/>
            </a:pPr>
            <a:r>
              <a:rPr lang="en-CA" dirty="0"/>
              <a:t>Reinforce your position using vivid language and compelling evidence. </a:t>
            </a:r>
          </a:p>
          <a:p>
            <a:pPr marL="777240" lvl="1" indent="-457200">
              <a:buFont typeface="+mj-lt"/>
              <a:buAutoNum type="arabicPeriod"/>
            </a:pPr>
            <a:r>
              <a:rPr lang="en-CA" dirty="0"/>
              <a:t>Connect emotionally with your audience. </a:t>
            </a:r>
          </a:p>
          <a:p>
            <a:endParaRPr lang="en-CA" dirty="0"/>
          </a:p>
          <a:p>
            <a:endParaRPr lang="en-CA" dirty="0"/>
          </a:p>
          <a:p>
            <a:r>
              <a:rPr lang="en-CA" dirty="0"/>
              <a:t>Content vs. relationship objectives</a:t>
            </a:r>
          </a:p>
          <a:p>
            <a:r>
              <a:rPr lang="en-CA" dirty="0"/>
              <a:t>See page 498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16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0410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292225"/>
          </a:xfrm>
        </p:spPr>
        <p:txBody>
          <a:bodyPr/>
          <a:lstStyle/>
          <a:p>
            <a:pPr>
              <a:defRPr/>
            </a:pPr>
            <a:r>
              <a:rPr lang="en-US" dirty="0"/>
              <a:t>Politics: Power in Action</a:t>
            </a:r>
          </a:p>
        </p:txBody>
      </p:sp>
      <p:sp>
        <p:nvSpPr>
          <p:cNvPr id="39321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791477"/>
            <a:ext cx="6985521" cy="489983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Political </a:t>
            </a:r>
            <a:r>
              <a:rPr lang="en-US" dirty="0" err="1"/>
              <a:t>behaviour</a:t>
            </a:r>
            <a:r>
              <a:rPr lang="en-US" dirty="0"/>
              <a:t> </a:t>
            </a:r>
          </a:p>
          <a:p>
            <a:pPr lvl="1">
              <a:defRPr/>
            </a:pPr>
            <a:r>
              <a:rPr lang="en-US" dirty="0"/>
              <a:t>those activities that influence, </a:t>
            </a:r>
          </a:p>
          <a:p>
            <a:pPr marL="457200" lvl="1" indent="0">
              <a:buNone/>
              <a:defRPr/>
            </a:pPr>
            <a:r>
              <a:rPr lang="en-US" dirty="0"/>
              <a:t>or attempt to influence, the </a:t>
            </a:r>
          </a:p>
          <a:p>
            <a:pPr marL="457200" lvl="1" indent="0">
              <a:buNone/>
              <a:defRPr/>
            </a:pPr>
            <a:r>
              <a:rPr lang="en-US" dirty="0"/>
              <a:t>distribution of advantages and disadvantages within the organization.</a:t>
            </a:r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r>
              <a:rPr lang="en-US" dirty="0"/>
              <a:t>Legitimate: Normal, everyday </a:t>
            </a:r>
            <a:r>
              <a:rPr lang="en-US" dirty="0" err="1"/>
              <a:t>behaviour</a:t>
            </a:r>
            <a:r>
              <a:rPr lang="en-US" dirty="0"/>
              <a:t>.</a:t>
            </a:r>
          </a:p>
          <a:p>
            <a:pPr lvl="1">
              <a:defRPr/>
            </a:pPr>
            <a:r>
              <a:rPr lang="en-US" dirty="0"/>
              <a:t>Illegitimate: Extreme political </a:t>
            </a:r>
            <a:r>
              <a:rPr lang="en-US" dirty="0" err="1"/>
              <a:t>behaviours</a:t>
            </a:r>
            <a:r>
              <a:rPr lang="en-US" dirty="0"/>
              <a:t> that violate the implied rules of the game.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CB1847C1-5F5E-4D80-86E0-6A754B2163CF}" type="slidenum">
              <a:rPr lang="en-CA" smtClean="0">
                <a:solidFill>
                  <a:schemeClr val="bg1"/>
                </a:solidFill>
              </a:rPr>
              <a:pPr eaLnBrk="1" hangingPunct="1"/>
              <a:t>17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5734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670" y="1461293"/>
            <a:ext cx="3380330" cy="181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683320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Types of Political Activity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2090057"/>
            <a:ext cx="8134350" cy="4363131"/>
          </a:xfrm>
        </p:spPr>
        <p:txBody>
          <a:bodyPr/>
          <a:lstStyle/>
          <a:p>
            <a:r>
              <a:rPr lang="en-US" dirty="0"/>
              <a:t>Attacking or blaming others</a:t>
            </a:r>
          </a:p>
          <a:p>
            <a:r>
              <a:rPr lang="en-US" dirty="0"/>
              <a:t>Using information</a:t>
            </a:r>
          </a:p>
          <a:p>
            <a:r>
              <a:rPr lang="en-US" dirty="0"/>
              <a:t>Managing impressions</a:t>
            </a:r>
          </a:p>
          <a:p>
            <a:r>
              <a:rPr lang="en-US" dirty="0"/>
              <a:t>Building support for ideas</a:t>
            </a:r>
          </a:p>
          <a:p>
            <a:r>
              <a:rPr lang="en-US" dirty="0"/>
              <a:t>Praising others</a:t>
            </a:r>
          </a:p>
          <a:p>
            <a:r>
              <a:rPr lang="en-US" dirty="0"/>
              <a:t>Building coalitions</a:t>
            </a:r>
          </a:p>
          <a:p>
            <a:r>
              <a:rPr lang="en-US" dirty="0"/>
              <a:t>Associating with influential people</a:t>
            </a:r>
          </a:p>
          <a:p>
            <a:r>
              <a:rPr lang="en-US" dirty="0"/>
              <a:t>Creating obligations</a:t>
            </a: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96AAF27-B6F1-4A6C-8920-E3665CB95159}" type="slidenum">
              <a:rPr lang="en-CA" smtClean="0">
                <a:solidFill>
                  <a:schemeClr val="bg1"/>
                </a:solidFill>
              </a:rPr>
              <a:pPr eaLnBrk="1" hangingPunct="1"/>
              <a:t>18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5939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705100"/>
            <a:ext cx="2540000" cy="147002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7206506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33400" y="304800"/>
            <a:ext cx="8229600" cy="15582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sz="4800" b="1" dirty="0">
                <a:solidFill>
                  <a:schemeClr val="accent1"/>
                </a:solidFill>
                <a:latin typeface="Franklin Gothic Medium"/>
                <a:cs typeface="Franklin Gothic Medium"/>
              </a:rPr>
              <a:t>Next week</a:t>
            </a:r>
          </a:p>
          <a:p>
            <a:pPr algn="ctr">
              <a:spcBef>
                <a:spcPct val="0"/>
              </a:spcBef>
              <a:defRPr/>
            </a:pPr>
            <a:r>
              <a:rPr lang="en-US" sz="4800" b="1" dirty="0">
                <a:solidFill>
                  <a:schemeClr val="accent1"/>
                </a:solidFill>
                <a:latin typeface="Franklin Gothic Medium"/>
                <a:cs typeface="Franklin Gothic Medium"/>
              </a:rPr>
              <a:t>GUEST LECTURE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914400" y="5908040"/>
            <a:ext cx="8229600" cy="800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>
              <a:spcBef>
                <a:spcPct val="0"/>
              </a:spcBef>
              <a:defRPr/>
            </a:pPr>
            <a:endParaRPr kumimoji="0" lang="en-US" sz="1600" b="1" i="0" u="none" strike="noStrike" kern="1200" normalizeH="0" baseline="0" noProof="0" dirty="0">
              <a:ln w="1905"/>
              <a:solidFill>
                <a:schemeClr val="tx1">
                  <a:lumMod val="9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Franklin Gothic Medium"/>
              <a:ea typeface="+mj-ea"/>
              <a:cs typeface="Franklin Gothic Medium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4642-041D-42D5-A686-5BE243B16702}" type="slidenum">
              <a:rPr lang="en-US" altLang="en-US" smtClean="0">
                <a:solidFill>
                  <a:srgbClr val="000000"/>
                </a:solidFill>
              </a:rPr>
              <a:pPr/>
              <a:t>19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3400" y="2972250"/>
            <a:ext cx="8229600" cy="3335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CA" sz="4800" b="1" dirty="0"/>
              <a:t>Christiane Fox</a:t>
            </a:r>
          </a:p>
          <a:p>
            <a:r>
              <a:rPr lang="en-CA" sz="3200" dirty="0"/>
              <a:t>Assistant Secretary to the Cabinet - Communications at Privy Council Office, Government of Canada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CA" sz="4800" b="1" dirty="0"/>
              <a:t>Decision Making</a:t>
            </a:r>
          </a:p>
        </p:txBody>
      </p:sp>
    </p:spTree>
    <p:extLst>
      <p:ext uri="{BB962C8B-B14F-4D97-AF65-F5344CB8AC3E}">
        <p14:creationId xmlns:p14="http://schemas.microsoft.com/office/powerpoint/2010/main" val="24752511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Privy Council Office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0"/>
            <a:ext cx="7863409" cy="4910329"/>
          </a:xfrm>
        </p:spPr>
        <p:txBody>
          <a:bodyPr>
            <a:normAutofit fontScale="85000" lnSpcReduction="10000"/>
          </a:bodyPr>
          <a:lstStyle/>
          <a:p>
            <a:r>
              <a:rPr lang="en-CA" dirty="0"/>
              <a:t>The Privy Council Office (PCO) is the hub of non-partisan, public service support to the Prime Minister and Cabinet and its decision-making structures. </a:t>
            </a:r>
          </a:p>
          <a:p>
            <a:pPr lvl="1"/>
            <a:r>
              <a:rPr lang="en-CA" dirty="0"/>
              <a:t>Led by the </a:t>
            </a:r>
            <a:r>
              <a:rPr lang="en-CA" dirty="0">
                <a:hlinkClick r:id="rId3"/>
              </a:rPr>
              <a:t>Clerk of the Privy Council</a:t>
            </a:r>
            <a:r>
              <a:rPr lang="en-CA" dirty="0"/>
              <a:t>, PCO helps the Government implement its vision and respond effectively and quickly to issues facing the government and the country. </a:t>
            </a:r>
          </a:p>
          <a:p>
            <a:pPr lvl="1"/>
            <a:r>
              <a:rPr lang="en-CA" dirty="0"/>
              <a:t>In today's world of complex economic and social issues, much of this work involves consultation and coordination – both inside and beyond the federal government. The </a:t>
            </a:r>
            <a:r>
              <a:rPr lang="en-CA" dirty="0">
                <a:hlinkClick r:id="rId4"/>
              </a:rPr>
              <a:t>PCO secretariats</a:t>
            </a:r>
            <a:r>
              <a:rPr lang="en-CA" dirty="0"/>
              <a:t> play a key role in ensuring this collaboration.</a:t>
            </a:r>
          </a:p>
          <a:p>
            <a:pPr lvl="1"/>
            <a:r>
              <a:rPr lang="en-CA" dirty="0"/>
              <a:t>To this end, PCO works to achieve the highest professional and ethical standards in the federal Public Service.</a:t>
            </a:r>
          </a:p>
          <a:p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20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3923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rob\Desktop\TN_oct-2014-e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34010"/>
            <a:ext cx="8595360" cy="4971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PCO - Organization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54642-041D-42D5-A686-5BE243B16702}" type="slidenum">
              <a:rPr lang="en-US" altLang="en-US" smtClean="0">
                <a:solidFill>
                  <a:srgbClr val="000000"/>
                </a:solidFill>
              </a:rPr>
              <a:pPr/>
              <a:t>21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0437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Interactive  5B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CA" dirty="0"/>
              <a:t>Power</a:t>
            </a:r>
          </a:p>
        </p:txBody>
      </p:sp>
    </p:spTree>
    <p:extLst>
      <p:ext uri="{BB962C8B-B14F-4D97-AF65-F5344CB8AC3E}">
        <p14:creationId xmlns:p14="http://schemas.microsoft.com/office/powerpoint/2010/main" val="8174204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7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/>
              <a:t>Power and Politics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978089"/>
            <a:ext cx="8229600" cy="4330635"/>
          </a:xfrm>
        </p:spPr>
        <p:txBody>
          <a:bodyPr/>
          <a:lstStyle/>
          <a:p>
            <a:r>
              <a:rPr lang="en-US" dirty="0"/>
              <a:t>Power</a:t>
            </a:r>
          </a:p>
          <a:p>
            <a:pPr lvl="1"/>
            <a:r>
              <a:rPr lang="en-US" dirty="0"/>
              <a:t>__________________________________________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______________</a:t>
            </a:r>
          </a:p>
          <a:p>
            <a:pPr lvl="1"/>
            <a:r>
              <a:rPr lang="en-US" dirty="0"/>
              <a:t>B’s relationship to A when A possesses something that B needs.</a:t>
            </a:r>
          </a:p>
        </p:txBody>
      </p:sp>
      <p:sp>
        <p:nvSpPr>
          <p:cNvPr id="48134" name="Slide Number Placeholder 7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2FEF2D7-362F-4894-8F04-63999D0FE6A2}" type="slidenum">
              <a:rPr lang="en-CA" smtClean="0">
                <a:solidFill>
                  <a:schemeClr val="bg1"/>
                </a:solidFill>
              </a:rPr>
              <a:pPr eaLnBrk="1" hangingPunct="1"/>
              <a:t>23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4813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535" y="4853892"/>
            <a:ext cx="1947044" cy="1385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8522179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General Influence Styles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059948"/>
              </p:ext>
            </p:extLst>
          </p:nvPr>
        </p:nvGraphicFramePr>
        <p:xfrm>
          <a:off x="457200" y="1774825"/>
          <a:ext cx="8229600" cy="4625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1497C-1DD2-4D53-A991-A9A3237ED2C3}" type="slidenum">
              <a:rPr lang="en-US" altLang="en-US" smtClean="0">
                <a:solidFill>
                  <a:srgbClr val="000000"/>
                </a:solidFill>
              </a:rPr>
              <a:pPr/>
              <a:t>24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848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/>
              <a:t>Translating Power into Action</a:t>
            </a:r>
            <a:endParaRPr lang="en-CA"/>
          </a:p>
        </p:txBody>
      </p:sp>
      <p:sp>
        <p:nvSpPr>
          <p:cNvPr id="385027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828800"/>
            <a:ext cx="4032250" cy="4552950"/>
          </a:xfrm>
        </p:spPr>
        <p:txBody>
          <a:bodyPr>
            <a:noAutofit/>
          </a:bodyPr>
          <a:lstStyle/>
          <a:p>
            <a:pPr marL="495300" indent="-495300" algn="ctr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800" b="1" u="sng" dirty="0"/>
              <a:t>Influence Tactics</a:t>
            </a:r>
          </a:p>
          <a:p>
            <a:pPr marL="495300" indent="-495300" algn="ctr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b="1" u="sng" dirty="0"/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Rational persuasion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Inspirational appeals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Consultation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Ingratiation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Personal appeals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Exchange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Coalition tactics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Pressure </a:t>
            </a:r>
          </a:p>
          <a:p>
            <a:pPr marL="495300" indent="-495300">
              <a:lnSpc>
                <a:spcPct val="80000"/>
              </a:lnSpc>
              <a:buFont typeface="Wingdings" pitchFamily="2" charset="2"/>
              <a:buAutoNum type="arabicPeriod"/>
              <a:defRPr/>
            </a:pPr>
            <a:r>
              <a:rPr lang="en-US" sz="2800" dirty="0"/>
              <a:t>Legitimating tactics</a:t>
            </a:r>
            <a:endParaRPr lang="en-CA" sz="2800" dirty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4067175" y="6330950"/>
            <a:ext cx="1093788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4683DFD6-11AA-4B6B-9D5F-0A6F105752E9}" type="slidenum">
              <a:rPr lang="en-CA" smtClean="0">
                <a:solidFill>
                  <a:schemeClr val="bg1"/>
                </a:solidFill>
              </a:rPr>
              <a:pPr eaLnBrk="1" hangingPunct="1"/>
              <a:t>25</a:t>
            </a:fld>
            <a:endParaRPr lang="en-CA">
              <a:solidFill>
                <a:schemeClr val="bg1"/>
              </a:solidFill>
            </a:endParaRPr>
          </a:p>
        </p:txBody>
      </p:sp>
      <p:pic>
        <p:nvPicPr>
          <p:cNvPr id="3" name="ULlXeTAFcMI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572000" y="2921000"/>
            <a:ext cx="4301067" cy="2419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50852439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Movie Analysis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4392488" cy="4608512"/>
          </a:xfrm>
        </p:spPr>
        <p:txBody>
          <a:bodyPr/>
          <a:lstStyle/>
          <a:p>
            <a:r>
              <a:rPr lang="en-CA" dirty="0"/>
              <a:t>Due in class and Online at 11:35am on Thursday June 8</a:t>
            </a:r>
            <a:r>
              <a:rPr lang="en-CA" baseline="30000" dirty="0"/>
              <a:t>th</a:t>
            </a:r>
            <a:r>
              <a:rPr lang="en-CA" dirty="0"/>
              <a:t> at the start of class.</a:t>
            </a:r>
          </a:p>
          <a:p>
            <a:r>
              <a:rPr lang="en-CA" dirty="0"/>
              <a:t>Do not summarize the movie.</a:t>
            </a:r>
          </a:p>
          <a:p>
            <a:r>
              <a:rPr lang="en-CA" dirty="0"/>
              <a:t>Be sure to use quality sources and show you understand how to apply theory.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045C0-524C-4C6A-96B2-D7CF4749CC0B}" type="slidenum">
              <a:rPr lang="en-CA" smtClean="0"/>
              <a:pPr/>
              <a:t>26</a:t>
            </a:fld>
            <a:endParaRPr lang="en-CA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9536810"/>
              </p:ext>
            </p:extLst>
          </p:nvPr>
        </p:nvGraphicFramePr>
        <p:xfrm>
          <a:off x="5004048" y="1412775"/>
          <a:ext cx="3384376" cy="46706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Document" r:id="rId4" imgW="5980137" imgH="8251509" progId="Word.Document.12">
                  <p:embed/>
                </p:oleObj>
              </mc:Choice>
              <mc:Fallback>
                <p:oleObj name="Document" r:id="rId4" imgW="5980137" imgH="825150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04048" y="1412775"/>
                        <a:ext cx="3384376" cy="4670621"/>
                      </a:xfrm>
                      <a:prstGeom prst="rect">
                        <a:avLst/>
                      </a:prstGeom>
                      <a:ln>
                        <a:solidFill>
                          <a:srgbClr val="0776DB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97397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6481</TotalTime>
  <Words>993</Words>
  <Application>Microsoft Office PowerPoint</Application>
  <PresentationFormat>On-screen Show (4:3)</PresentationFormat>
  <Paragraphs>256</Paragraphs>
  <Slides>26</Slides>
  <Notes>26</Notes>
  <HiddenSlides>0</HiddenSlides>
  <MMClips>2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6" baseType="lpstr">
      <vt:lpstr>Arial</vt:lpstr>
      <vt:lpstr>Calibri</vt:lpstr>
      <vt:lpstr>Franklin Gothic Medium</vt:lpstr>
      <vt:lpstr>Georgia</vt:lpstr>
      <vt:lpstr>Times</vt:lpstr>
      <vt:lpstr>Trebuchet MS</vt:lpstr>
      <vt:lpstr>Wingdings</vt:lpstr>
      <vt:lpstr>Wingdings 2</vt:lpstr>
      <vt:lpstr>Urban</vt:lpstr>
      <vt:lpstr>Document</vt:lpstr>
      <vt:lpstr>  Week 5B Power Summer 2017</vt:lpstr>
      <vt:lpstr>Road Map</vt:lpstr>
      <vt:lpstr>BUSI 2101: Around the world</vt:lpstr>
      <vt:lpstr>Dominant vs. Sub Cultures</vt:lpstr>
      <vt:lpstr>Transmitting Culture</vt:lpstr>
      <vt:lpstr>Maintaining Culture</vt:lpstr>
      <vt:lpstr>The Liabilities of Culture</vt:lpstr>
      <vt:lpstr>Power And Politics</vt:lpstr>
      <vt:lpstr>Power</vt:lpstr>
      <vt:lpstr>Dependency: Key to Power</vt:lpstr>
      <vt:lpstr>Bases of Power</vt:lpstr>
      <vt:lpstr>Leaders’ Use of Power</vt:lpstr>
      <vt:lpstr>Translating Power into Action</vt:lpstr>
      <vt:lpstr>Understanding the Balance of Power</vt:lpstr>
      <vt:lpstr>Cialdini’s 6 Influence Strategies</vt:lpstr>
      <vt:lpstr>Effective Persuasion</vt:lpstr>
      <vt:lpstr>Politics: Power in Action</vt:lpstr>
      <vt:lpstr>Types of Political Activity</vt:lpstr>
      <vt:lpstr>PowerPoint Presentation</vt:lpstr>
      <vt:lpstr>Privy Council Office</vt:lpstr>
      <vt:lpstr>PCO - Organization</vt:lpstr>
      <vt:lpstr>Interactive  5B</vt:lpstr>
      <vt:lpstr>Power and Politics</vt:lpstr>
      <vt:lpstr>General Influence Styles</vt:lpstr>
      <vt:lpstr>Translating Power into Action</vt:lpstr>
      <vt:lpstr>Movie Analysis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Growing Up and Settling Down? Comparing the Work Values of Pre-Career and Working Millennials</dc:title>
  <dc:creator>Lisa</dc:creator>
  <cp:lastModifiedBy>Neeharika Saha</cp:lastModifiedBy>
  <cp:revision>208</cp:revision>
  <cp:lastPrinted>2017-05-04T15:06:50Z</cp:lastPrinted>
  <dcterms:created xsi:type="dcterms:W3CDTF">2012-05-28T22:36:24Z</dcterms:created>
  <dcterms:modified xsi:type="dcterms:W3CDTF">2017-06-01T16:40:59Z</dcterms:modified>
</cp:coreProperties>
</file>